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13" r:id="rId3"/>
    <p:sldMasterId id="2147483725" r:id="rId4"/>
    <p:sldMasterId id="2147483737" r:id="rId5"/>
    <p:sldMasterId id="2147483750" r:id="rId6"/>
  </p:sldMasterIdLst>
  <p:notesMasterIdLst>
    <p:notesMasterId r:id="rId78"/>
  </p:notesMasterIdLst>
  <p:sldIdLst>
    <p:sldId id="257" r:id="rId7"/>
    <p:sldId id="258" r:id="rId8"/>
    <p:sldId id="492" r:id="rId9"/>
    <p:sldId id="363" r:id="rId10"/>
    <p:sldId id="364" r:id="rId11"/>
    <p:sldId id="493" r:id="rId12"/>
    <p:sldId id="495" r:id="rId13"/>
    <p:sldId id="496" r:id="rId14"/>
    <p:sldId id="498" r:id="rId15"/>
    <p:sldId id="526" r:id="rId16"/>
    <p:sldId id="497" r:id="rId17"/>
    <p:sldId id="343" r:id="rId18"/>
    <p:sldId id="344" r:id="rId19"/>
    <p:sldId id="499" r:id="rId20"/>
    <p:sldId id="500" r:id="rId21"/>
    <p:sldId id="501" r:id="rId22"/>
    <p:sldId id="502" r:id="rId23"/>
    <p:sldId id="503" r:id="rId24"/>
    <p:sldId id="504" r:id="rId25"/>
    <p:sldId id="531" r:id="rId26"/>
    <p:sldId id="505" r:id="rId27"/>
    <p:sldId id="506" r:id="rId28"/>
    <p:sldId id="507" r:id="rId29"/>
    <p:sldId id="508" r:id="rId30"/>
    <p:sldId id="509" r:id="rId31"/>
    <p:sldId id="510" r:id="rId32"/>
    <p:sldId id="511" r:id="rId33"/>
    <p:sldId id="512" r:id="rId34"/>
    <p:sldId id="268" r:id="rId35"/>
    <p:sldId id="513" r:id="rId36"/>
    <p:sldId id="514" r:id="rId37"/>
    <p:sldId id="515" r:id="rId38"/>
    <p:sldId id="362" r:id="rId39"/>
    <p:sldId id="287" r:id="rId40"/>
    <p:sldId id="530" r:id="rId41"/>
    <p:sldId id="288" r:id="rId42"/>
    <p:sldId id="326" r:id="rId43"/>
    <p:sldId id="327" r:id="rId44"/>
    <p:sldId id="328" r:id="rId45"/>
    <p:sldId id="527" r:id="rId46"/>
    <p:sldId id="329" r:id="rId47"/>
    <p:sldId id="332" r:id="rId48"/>
    <p:sldId id="516" r:id="rId49"/>
    <p:sldId id="517" r:id="rId50"/>
    <p:sldId id="518" r:id="rId51"/>
    <p:sldId id="388" r:id="rId52"/>
    <p:sldId id="389" r:id="rId53"/>
    <p:sldId id="390" r:id="rId54"/>
    <p:sldId id="391" r:id="rId55"/>
    <p:sldId id="392" r:id="rId56"/>
    <p:sldId id="393" r:id="rId57"/>
    <p:sldId id="519" r:id="rId58"/>
    <p:sldId id="520" r:id="rId59"/>
    <p:sldId id="521" r:id="rId60"/>
    <p:sldId id="522" r:id="rId61"/>
    <p:sldId id="309" r:id="rId62"/>
    <p:sldId id="310" r:id="rId63"/>
    <p:sldId id="311" r:id="rId64"/>
    <p:sldId id="523" r:id="rId65"/>
    <p:sldId id="524" r:id="rId66"/>
    <p:sldId id="525" r:id="rId67"/>
    <p:sldId id="315" r:id="rId68"/>
    <p:sldId id="339" r:id="rId69"/>
    <p:sldId id="266" r:id="rId70"/>
    <p:sldId id="322" r:id="rId71"/>
    <p:sldId id="340" r:id="rId72"/>
    <p:sldId id="292" r:id="rId73"/>
    <p:sldId id="323" r:id="rId74"/>
    <p:sldId id="324" r:id="rId75"/>
    <p:sldId id="325" r:id="rId76"/>
    <p:sldId id="35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6336" autoAdjust="0"/>
  </p:normalViewPr>
  <p:slideViewPr>
    <p:cSldViewPr snapToGrid="0">
      <p:cViewPr varScale="1">
        <p:scale>
          <a:sx n="71" d="100"/>
          <a:sy n="71" d="100"/>
        </p:scale>
        <p:origin x="1742" y="48"/>
      </p:cViewPr>
      <p:guideLst/>
    </p:cSldViewPr>
  </p:slideViewPr>
  <p:notesTextViewPr>
    <p:cViewPr>
      <p:scale>
        <a:sx n="3" d="2"/>
        <a:sy n="3" d="2"/>
      </p:scale>
      <p:origin x="0" y="0"/>
    </p:cViewPr>
  </p:notesTextViewPr>
  <p:sorterViewPr>
    <p:cViewPr varScale="1">
      <p:scale>
        <a:sx n="100" d="100"/>
        <a:sy n="100" d="100"/>
      </p:scale>
      <p:origin x="0" y="-17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470B9407-1FD1-40C3-8C8A-CB624537491E}"/>
    <pc:docChg chg="custSel delSld modSld">
      <pc:chgData name="Andres Collazo" userId="911ef8bb-6c35-4086-8cc6-5ad780b3af69" providerId="ADAL" clId="{470B9407-1FD1-40C3-8C8A-CB624537491E}" dt="2019-02-21T17:56:02.318" v="12" actId="2696"/>
      <pc:docMkLst>
        <pc:docMk/>
      </pc:docMkLst>
      <pc:sldChg chg="delSp">
        <pc:chgData name="Andres Collazo" userId="911ef8bb-6c35-4086-8cc6-5ad780b3af69" providerId="ADAL" clId="{470B9407-1FD1-40C3-8C8A-CB624537491E}" dt="2019-02-21T17:55:23.720" v="8" actId="478"/>
        <pc:sldMkLst>
          <pc:docMk/>
          <pc:sldMk cId="322621879" sldId="310"/>
        </pc:sldMkLst>
        <pc:spChg chg="del">
          <ac:chgData name="Andres Collazo" userId="911ef8bb-6c35-4086-8cc6-5ad780b3af69" providerId="ADAL" clId="{470B9407-1FD1-40C3-8C8A-CB624537491E}" dt="2019-02-21T17:55:23.720" v="8" actId="478"/>
          <ac:spMkLst>
            <pc:docMk/>
            <pc:sldMk cId="322621879" sldId="310"/>
            <ac:spMk id="830471" creationId="{00000000-0000-0000-0000-000000000000}"/>
          </ac:spMkLst>
        </pc:spChg>
        <pc:spChg chg="del">
          <ac:chgData name="Andres Collazo" userId="911ef8bb-6c35-4086-8cc6-5ad780b3af69" providerId="ADAL" clId="{470B9407-1FD1-40C3-8C8A-CB624537491E}" dt="2019-02-21T17:55:23.720" v="8" actId="478"/>
          <ac:spMkLst>
            <pc:docMk/>
            <pc:sldMk cId="322621879" sldId="310"/>
            <ac:spMk id="830472" creationId="{00000000-0000-0000-0000-000000000000}"/>
          </ac:spMkLst>
        </pc:spChg>
        <pc:spChg chg="del">
          <ac:chgData name="Andres Collazo" userId="911ef8bb-6c35-4086-8cc6-5ad780b3af69" providerId="ADAL" clId="{470B9407-1FD1-40C3-8C8A-CB624537491E}" dt="2019-02-21T17:55:23.720" v="8" actId="478"/>
          <ac:spMkLst>
            <pc:docMk/>
            <pc:sldMk cId="322621879" sldId="310"/>
            <ac:spMk id="830473" creationId="{00000000-0000-0000-0000-000000000000}"/>
          </ac:spMkLst>
        </pc:spChg>
        <pc:spChg chg="del">
          <ac:chgData name="Andres Collazo" userId="911ef8bb-6c35-4086-8cc6-5ad780b3af69" providerId="ADAL" clId="{470B9407-1FD1-40C3-8C8A-CB624537491E}" dt="2019-02-21T17:55:23.720" v="8" actId="478"/>
          <ac:spMkLst>
            <pc:docMk/>
            <pc:sldMk cId="322621879" sldId="310"/>
            <ac:spMk id="830500" creationId="{00000000-0000-0000-0000-000000000000}"/>
          </ac:spMkLst>
        </pc:spChg>
        <pc:spChg chg="del">
          <ac:chgData name="Andres Collazo" userId="911ef8bb-6c35-4086-8cc6-5ad780b3af69" providerId="ADAL" clId="{470B9407-1FD1-40C3-8C8A-CB624537491E}" dt="2019-02-21T17:55:23.720" v="8" actId="478"/>
          <ac:spMkLst>
            <pc:docMk/>
            <pc:sldMk cId="322621879" sldId="310"/>
            <ac:spMk id="830501" creationId="{00000000-0000-0000-0000-000000000000}"/>
          </ac:spMkLst>
        </pc:spChg>
        <pc:graphicFrameChg chg="del">
          <ac:chgData name="Andres Collazo" userId="911ef8bb-6c35-4086-8cc6-5ad780b3af69" providerId="ADAL" clId="{470B9407-1FD1-40C3-8C8A-CB624537491E}" dt="2019-02-21T17:55:23.720" v="8" actId="478"/>
          <ac:graphicFrameMkLst>
            <pc:docMk/>
            <pc:sldMk cId="322621879" sldId="310"/>
            <ac:graphicFrameMk id="830475" creationId="{00000000-0000-0000-0000-000000000000}"/>
          </ac:graphicFrameMkLst>
        </pc:graphicFrameChg>
        <pc:picChg chg="del">
          <ac:chgData name="Andres Collazo" userId="911ef8bb-6c35-4086-8cc6-5ad780b3af69" providerId="ADAL" clId="{470B9407-1FD1-40C3-8C8A-CB624537491E}" dt="2019-02-21T17:55:23.720" v="8" actId="478"/>
          <ac:picMkLst>
            <pc:docMk/>
            <pc:sldMk cId="322621879" sldId="310"/>
            <ac:picMk id="830468" creationId="{00000000-0000-0000-0000-000000000000}"/>
          </ac:picMkLst>
        </pc:picChg>
        <pc:picChg chg="del">
          <ac:chgData name="Andres Collazo" userId="911ef8bb-6c35-4086-8cc6-5ad780b3af69" providerId="ADAL" clId="{470B9407-1FD1-40C3-8C8A-CB624537491E}" dt="2019-02-21T17:55:23.720" v="8" actId="478"/>
          <ac:picMkLst>
            <pc:docMk/>
            <pc:sldMk cId="322621879" sldId="310"/>
            <ac:picMk id="830469" creationId="{00000000-0000-0000-0000-000000000000}"/>
          </ac:picMkLst>
        </pc:picChg>
        <pc:picChg chg="del">
          <ac:chgData name="Andres Collazo" userId="911ef8bb-6c35-4086-8cc6-5ad780b3af69" providerId="ADAL" clId="{470B9407-1FD1-40C3-8C8A-CB624537491E}" dt="2019-02-21T17:55:23.720" v="8" actId="478"/>
          <ac:picMkLst>
            <pc:docMk/>
            <pc:sldMk cId="322621879" sldId="310"/>
            <ac:picMk id="830470" creationId="{00000000-0000-0000-0000-000000000000}"/>
          </ac:picMkLst>
        </pc:picChg>
      </pc:sldChg>
      <pc:sldChg chg="addSp delSp modSp">
        <pc:chgData name="Andres Collazo" userId="911ef8bb-6c35-4086-8cc6-5ad780b3af69" providerId="ADAL" clId="{470B9407-1FD1-40C3-8C8A-CB624537491E}" dt="2019-02-21T17:55:30.367" v="9" actId="478"/>
        <pc:sldMkLst>
          <pc:docMk/>
          <pc:sldMk cId="3838323262" sldId="311"/>
        </pc:sldMkLst>
        <pc:spChg chg="del">
          <ac:chgData name="Andres Collazo" userId="911ef8bb-6c35-4086-8cc6-5ad780b3af69" providerId="ADAL" clId="{470B9407-1FD1-40C3-8C8A-CB624537491E}" dt="2019-02-21T17:55:30.367" v="9" actId="478"/>
          <ac:spMkLst>
            <pc:docMk/>
            <pc:sldMk cId="3838323262" sldId="311"/>
            <ac:spMk id="2" creationId="{00000000-0000-0000-0000-000000000000}"/>
          </ac:spMkLst>
        </pc:spChg>
        <pc:spChg chg="add mod">
          <ac:chgData name="Andres Collazo" userId="911ef8bb-6c35-4086-8cc6-5ad780b3af69" providerId="ADAL" clId="{470B9407-1FD1-40C3-8C8A-CB624537491E}" dt="2019-02-21T17:55:30.367" v="9" actId="478"/>
          <ac:spMkLst>
            <pc:docMk/>
            <pc:sldMk cId="3838323262" sldId="311"/>
            <ac:spMk id="4" creationId="{6336572C-555D-4EED-B914-80B23CE5FCCC}"/>
          </ac:spMkLst>
        </pc:spChg>
        <pc:spChg chg="del">
          <ac:chgData name="Andres Collazo" userId="911ef8bb-6c35-4086-8cc6-5ad780b3af69" providerId="ADAL" clId="{470B9407-1FD1-40C3-8C8A-CB624537491E}" dt="2019-02-21T17:55:30.367" v="9" actId="478"/>
          <ac:spMkLst>
            <pc:docMk/>
            <pc:sldMk cId="3838323262" sldId="311"/>
            <ac:spMk id="986210" creationId="{00000000-0000-0000-0000-000000000000}"/>
          </ac:spMkLst>
        </pc:spChg>
        <pc:spChg chg="del">
          <ac:chgData name="Andres Collazo" userId="911ef8bb-6c35-4086-8cc6-5ad780b3af69" providerId="ADAL" clId="{470B9407-1FD1-40C3-8C8A-CB624537491E}" dt="2019-02-21T17:55:30.367" v="9" actId="478"/>
          <ac:spMkLst>
            <pc:docMk/>
            <pc:sldMk cId="3838323262" sldId="311"/>
            <ac:spMk id="986212" creationId="{00000000-0000-0000-0000-000000000000}"/>
          </ac:spMkLst>
        </pc:spChg>
        <pc:spChg chg="del">
          <ac:chgData name="Andres Collazo" userId="911ef8bb-6c35-4086-8cc6-5ad780b3af69" providerId="ADAL" clId="{470B9407-1FD1-40C3-8C8A-CB624537491E}" dt="2019-02-21T17:55:30.367" v="9" actId="478"/>
          <ac:spMkLst>
            <pc:docMk/>
            <pc:sldMk cId="3838323262" sldId="311"/>
            <ac:spMk id="986213" creationId="{00000000-0000-0000-0000-000000000000}"/>
          </ac:spMkLst>
        </pc:spChg>
        <pc:spChg chg="del">
          <ac:chgData name="Andres Collazo" userId="911ef8bb-6c35-4086-8cc6-5ad780b3af69" providerId="ADAL" clId="{470B9407-1FD1-40C3-8C8A-CB624537491E}" dt="2019-02-21T17:55:30.367" v="9" actId="478"/>
          <ac:spMkLst>
            <pc:docMk/>
            <pc:sldMk cId="3838323262" sldId="311"/>
            <ac:spMk id="986217" creationId="{00000000-0000-0000-0000-000000000000}"/>
          </ac:spMkLst>
        </pc:spChg>
        <pc:spChg chg="del">
          <ac:chgData name="Andres Collazo" userId="911ef8bb-6c35-4086-8cc6-5ad780b3af69" providerId="ADAL" clId="{470B9407-1FD1-40C3-8C8A-CB624537491E}" dt="2019-02-21T17:55:30.367" v="9" actId="478"/>
          <ac:spMkLst>
            <pc:docMk/>
            <pc:sldMk cId="3838323262" sldId="311"/>
            <ac:spMk id="986218" creationId="{00000000-0000-0000-0000-000000000000}"/>
          </ac:spMkLst>
        </pc:spChg>
        <pc:spChg chg="del">
          <ac:chgData name="Andres Collazo" userId="911ef8bb-6c35-4086-8cc6-5ad780b3af69" providerId="ADAL" clId="{470B9407-1FD1-40C3-8C8A-CB624537491E}" dt="2019-02-21T17:55:30.367" v="9" actId="478"/>
          <ac:spMkLst>
            <pc:docMk/>
            <pc:sldMk cId="3838323262" sldId="311"/>
            <ac:spMk id="986219" creationId="{00000000-0000-0000-0000-000000000000}"/>
          </ac:spMkLst>
        </pc:spChg>
        <pc:grpChg chg="del">
          <ac:chgData name="Andres Collazo" userId="911ef8bb-6c35-4086-8cc6-5ad780b3af69" providerId="ADAL" clId="{470B9407-1FD1-40C3-8C8A-CB624537491E}" dt="2019-02-21T17:55:30.367" v="9" actId="478"/>
          <ac:grpSpMkLst>
            <pc:docMk/>
            <pc:sldMk cId="3838323262" sldId="311"/>
            <ac:grpSpMk id="986220" creationId="{00000000-0000-0000-0000-000000000000}"/>
          </ac:grpSpMkLst>
        </pc:grpChg>
        <pc:graphicFrameChg chg="del">
          <ac:chgData name="Andres Collazo" userId="911ef8bb-6c35-4086-8cc6-5ad780b3af69" providerId="ADAL" clId="{470B9407-1FD1-40C3-8C8A-CB624537491E}" dt="2019-02-21T17:55:30.367" v="9" actId="478"/>
          <ac:graphicFrameMkLst>
            <pc:docMk/>
            <pc:sldMk cId="3838323262" sldId="311"/>
            <ac:graphicFrameMk id="986211" creationId="{00000000-0000-0000-0000-000000000000}"/>
          </ac:graphicFrameMkLst>
        </pc:graphicFrameChg>
        <pc:picChg chg="del">
          <ac:chgData name="Andres Collazo" userId="911ef8bb-6c35-4086-8cc6-5ad780b3af69" providerId="ADAL" clId="{470B9407-1FD1-40C3-8C8A-CB624537491E}" dt="2019-02-21T17:55:30.367" v="9" actId="478"/>
          <ac:picMkLst>
            <pc:docMk/>
            <pc:sldMk cId="3838323262" sldId="311"/>
            <ac:picMk id="986214" creationId="{00000000-0000-0000-0000-000000000000}"/>
          </ac:picMkLst>
        </pc:picChg>
        <pc:picChg chg="del">
          <ac:chgData name="Andres Collazo" userId="911ef8bb-6c35-4086-8cc6-5ad780b3af69" providerId="ADAL" clId="{470B9407-1FD1-40C3-8C8A-CB624537491E}" dt="2019-02-21T17:55:30.367" v="9" actId="478"/>
          <ac:picMkLst>
            <pc:docMk/>
            <pc:sldMk cId="3838323262" sldId="311"/>
            <ac:picMk id="986215" creationId="{00000000-0000-0000-0000-000000000000}"/>
          </ac:picMkLst>
        </pc:picChg>
        <pc:cxnChg chg="del">
          <ac:chgData name="Andres Collazo" userId="911ef8bb-6c35-4086-8cc6-5ad780b3af69" providerId="ADAL" clId="{470B9407-1FD1-40C3-8C8A-CB624537491E}" dt="2019-02-21T17:55:30.367" v="9" actId="478"/>
          <ac:cxnSpMkLst>
            <pc:docMk/>
            <pc:sldMk cId="3838323262" sldId="311"/>
            <ac:cxnSpMk id="53" creationId="{00000000-0000-0000-0000-000000000000}"/>
          </ac:cxnSpMkLst>
        </pc:cxnChg>
      </pc:sldChg>
      <pc:sldChg chg="del">
        <pc:chgData name="Andres Collazo" userId="911ef8bb-6c35-4086-8cc6-5ad780b3af69" providerId="ADAL" clId="{470B9407-1FD1-40C3-8C8A-CB624537491E}" dt="2019-02-21T17:56:02.318" v="12" actId="2696"/>
        <pc:sldMkLst>
          <pc:docMk/>
          <pc:sldMk cId="3916429776" sldId="316"/>
        </pc:sldMkLst>
      </pc:sldChg>
      <pc:sldChg chg="delSp modSp">
        <pc:chgData name="Andres Collazo" userId="911ef8bb-6c35-4086-8cc6-5ad780b3af69" providerId="ADAL" clId="{470B9407-1FD1-40C3-8C8A-CB624537491E}" dt="2019-02-21T17:52:58.158" v="1" actId="478"/>
        <pc:sldMkLst>
          <pc:docMk/>
          <pc:sldMk cId="2285050858" sldId="389"/>
        </pc:sldMkLst>
        <pc:spChg chg="del">
          <ac:chgData name="Andres Collazo" userId="911ef8bb-6c35-4086-8cc6-5ad780b3af69" providerId="ADAL" clId="{470B9407-1FD1-40C3-8C8A-CB624537491E}" dt="2019-02-21T17:52:58.158" v="1" actId="478"/>
          <ac:spMkLst>
            <pc:docMk/>
            <pc:sldMk cId="2285050858" sldId="389"/>
            <ac:spMk id="91"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2"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5"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9"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100"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17"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21"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22"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23"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41"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47"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52"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64"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67"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68"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669"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721"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734"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743"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744"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745" creationId="{00000000-0000-0000-0000-000000000000}"/>
          </ac:spMkLst>
        </pc:spChg>
        <pc:spChg chg="del">
          <ac:chgData name="Andres Collazo" userId="911ef8bb-6c35-4086-8cc6-5ad780b3af69" providerId="ADAL" clId="{470B9407-1FD1-40C3-8C8A-CB624537491E}" dt="2019-02-21T17:52:58.158" v="1" actId="478"/>
          <ac:spMkLst>
            <pc:docMk/>
            <pc:sldMk cId="2285050858" sldId="389"/>
            <ac:spMk id="962746" creationId="{00000000-0000-0000-0000-000000000000}"/>
          </ac:spMkLst>
        </pc:spChg>
        <pc:grpChg chg="del">
          <ac:chgData name="Andres Collazo" userId="911ef8bb-6c35-4086-8cc6-5ad780b3af69" providerId="ADAL" clId="{470B9407-1FD1-40C3-8C8A-CB624537491E}" dt="2019-02-21T17:52:58.158" v="1" actId="478"/>
          <ac:grpSpMkLst>
            <pc:docMk/>
            <pc:sldMk cId="2285050858" sldId="389"/>
            <ac:grpSpMk id="962626" creationId="{00000000-0000-0000-0000-000000000000}"/>
          </ac:grpSpMkLst>
        </pc:grpChg>
        <pc:grpChg chg="del">
          <ac:chgData name="Andres Collazo" userId="911ef8bb-6c35-4086-8cc6-5ad780b3af69" providerId="ADAL" clId="{470B9407-1FD1-40C3-8C8A-CB624537491E}" dt="2019-02-21T17:52:58.158" v="1" actId="478"/>
          <ac:grpSpMkLst>
            <pc:docMk/>
            <pc:sldMk cId="2285050858" sldId="389"/>
            <ac:grpSpMk id="962742" creationId="{00000000-0000-0000-0000-000000000000}"/>
          </ac:grpSpMkLst>
        </pc:grpChg>
        <pc:picChg chg="del">
          <ac:chgData name="Andres Collazo" userId="911ef8bb-6c35-4086-8cc6-5ad780b3af69" providerId="ADAL" clId="{470B9407-1FD1-40C3-8C8A-CB624537491E}" dt="2019-02-21T17:52:58.158" v="1" actId="478"/>
          <ac:picMkLst>
            <pc:docMk/>
            <pc:sldMk cId="2285050858" sldId="389"/>
            <ac:picMk id="962618" creationId="{00000000-0000-0000-0000-000000000000}"/>
          </ac:picMkLst>
        </pc:picChg>
        <pc:picChg chg="del">
          <ac:chgData name="Andres Collazo" userId="911ef8bb-6c35-4086-8cc6-5ad780b3af69" providerId="ADAL" clId="{470B9407-1FD1-40C3-8C8A-CB624537491E}" dt="2019-02-21T17:52:58.158" v="1" actId="478"/>
          <ac:picMkLst>
            <pc:docMk/>
            <pc:sldMk cId="2285050858" sldId="389"/>
            <ac:picMk id="962619" creationId="{00000000-0000-0000-0000-000000000000}"/>
          </ac:picMkLst>
        </pc:picChg>
        <pc:picChg chg="del">
          <ac:chgData name="Andres Collazo" userId="911ef8bb-6c35-4086-8cc6-5ad780b3af69" providerId="ADAL" clId="{470B9407-1FD1-40C3-8C8A-CB624537491E}" dt="2019-02-21T17:52:58.158" v="1" actId="478"/>
          <ac:picMkLst>
            <pc:docMk/>
            <pc:sldMk cId="2285050858" sldId="389"/>
            <ac:picMk id="962620" creationId="{00000000-0000-0000-0000-000000000000}"/>
          </ac:picMkLst>
        </pc:picChg>
        <pc:picChg chg="del">
          <ac:chgData name="Andres Collazo" userId="911ef8bb-6c35-4086-8cc6-5ad780b3af69" providerId="ADAL" clId="{470B9407-1FD1-40C3-8C8A-CB624537491E}" dt="2019-02-21T17:52:58.158" v="1" actId="478"/>
          <ac:picMkLst>
            <pc:docMk/>
            <pc:sldMk cId="2285050858" sldId="389"/>
            <ac:picMk id="962666" creationId="{00000000-0000-0000-0000-000000000000}"/>
          </ac:picMkLst>
        </pc:picChg>
        <pc:picChg chg="del">
          <ac:chgData name="Andres Collazo" userId="911ef8bb-6c35-4086-8cc6-5ad780b3af69" providerId="ADAL" clId="{470B9407-1FD1-40C3-8C8A-CB624537491E}" dt="2019-02-21T17:52:58.158" v="1" actId="478"/>
          <ac:picMkLst>
            <pc:docMk/>
            <pc:sldMk cId="2285050858" sldId="389"/>
            <ac:picMk id="962738" creationId="{00000000-0000-0000-0000-000000000000}"/>
          </ac:picMkLst>
        </pc:picChg>
        <pc:picChg chg="del">
          <ac:chgData name="Andres Collazo" userId="911ef8bb-6c35-4086-8cc6-5ad780b3af69" providerId="ADAL" clId="{470B9407-1FD1-40C3-8C8A-CB624537491E}" dt="2019-02-21T17:52:58.158" v="1" actId="478"/>
          <ac:picMkLst>
            <pc:docMk/>
            <pc:sldMk cId="2285050858" sldId="389"/>
            <ac:picMk id="962739" creationId="{00000000-0000-0000-0000-000000000000}"/>
          </ac:picMkLst>
        </pc:picChg>
        <pc:picChg chg="del">
          <ac:chgData name="Andres Collazo" userId="911ef8bb-6c35-4086-8cc6-5ad780b3af69" providerId="ADAL" clId="{470B9407-1FD1-40C3-8C8A-CB624537491E}" dt="2019-02-21T17:52:58.158" v="1" actId="478"/>
          <ac:picMkLst>
            <pc:docMk/>
            <pc:sldMk cId="2285050858" sldId="389"/>
            <ac:picMk id="962740" creationId="{00000000-0000-0000-0000-000000000000}"/>
          </ac:picMkLst>
        </pc:picChg>
        <pc:cxnChg chg="del">
          <ac:chgData name="Andres Collazo" userId="911ef8bb-6c35-4086-8cc6-5ad780b3af69" providerId="ADAL" clId="{470B9407-1FD1-40C3-8C8A-CB624537491E}" dt="2019-02-21T17:52:58.158" v="1" actId="478"/>
          <ac:cxnSpMkLst>
            <pc:docMk/>
            <pc:sldMk cId="2285050858" sldId="389"/>
            <ac:cxnSpMk id="88" creationId="{00000000-0000-0000-0000-000000000000}"/>
          </ac:cxnSpMkLst>
        </pc:cxnChg>
        <pc:cxnChg chg="del">
          <ac:chgData name="Andres Collazo" userId="911ef8bb-6c35-4086-8cc6-5ad780b3af69" providerId="ADAL" clId="{470B9407-1FD1-40C3-8C8A-CB624537491E}" dt="2019-02-21T17:52:58.158" v="1" actId="478"/>
          <ac:cxnSpMkLst>
            <pc:docMk/>
            <pc:sldMk cId="2285050858" sldId="389"/>
            <ac:cxnSpMk id="90" creationId="{00000000-0000-0000-0000-000000000000}"/>
          </ac:cxnSpMkLst>
        </pc:cxnChg>
        <pc:cxnChg chg="mod">
          <ac:chgData name="Andres Collazo" userId="911ef8bb-6c35-4086-8cc6-5ad780b3af69" providerId="ADAL" clId="{470B9407-1FD1-40C3-8C8A-CB624537491E}" dt="2019-02-21T17:52:58.158" v="1" actId="478"/>
          <ac:cxnSpMkLst>
            <pc:docMk/>
            <pc:sldMk cId="2285050858" sldId="389"/>
            <ac:cxnSpMk id="136" creationId="{00000000-0000-0000-0000-000000000000}"/>
          </ac:cxnSpMkLst>
        </pc:cxnChg>
        <pc:cxnChg chg="mod">
          <ac:chgData name="Andres Collazo" userId="911ef8bb-6c35-4086-8cc6-5ad780b3af69" providerId="ADAL" clId="{470B9407-1FD1-40C3-8C8A-CB624537491E}" dt="2019-02-21T17:52:58.158" v="1" actId="478"/>
          <ac:cxnSpMkLst>
            <pc:docMk/>
            <pc:sldMk cId="2285050858" sldId="389"/>
            <ac:cxnSpMk id="191" creationId="{00000000-0000-0000-0000-000000000000}"/>
          </ac:cxnSpMkLst>
        </pc:cxnChg>
        <pc:cxnChg chg="mod">
          <ac:chgData name="Andres Collazo" userId="911ef8bb-6c35-4086-8cc6-5ad780b3af69" providerId="ADAL" clId="{470B9407-1FD1-40C3-8C8A-CB624537491E}" dt="2019-02-21T17:52:58.158" v="1" actId="478"/>
          <ac:cxnSpMkLst>
            <pc:docMk/>
            <pc:sldMk cId="2285050858" sldId="389"/>
            <ac:cxnSpMk id="195" creationId="{00000000-0000-0000-0000-000000000000}"/>
          </ac:cxnSpMkLst>
        </pc:cxnChg>
        <pc:cxnChg chg="mod">
          <ac:chgData name="Andres Collazo" userId="911ef8bb-6c35-4086-8cc6-5ad780b3af69" providerId="ADAL" clId="{470B9407-1FD1-40C3-8C8A-CB624537491E}" dt="2019-02-21T17:52:58.158" v="1" actId="478"/>
          <ac:cxnSpMkLst>
            <pc:docMk/>
            <pc:sldMk cId="2285050858" sldId="389"/>
            <ac:cxnSpMk id="196" creationId="{00000000-0000-0000-0000-000000000000}"/>
          </ac:cxnSpMkLst>
        </pc:cxnChg>
      </pc:sldChg>
      <pc:sldChg chg="delSp modSp">
        <pc:chgData name="Andres Collazo" userId="911ef8bb-6c35-4086-8cc6-5ad780b3af69" providerId="ADAL" clId="{470B9407-1FD1-40C3-8C8A-CB624537491E}" dt="2019-02-21T17:53:07.744" v="2" actId="478"/>
        <pc:sldMkLst>
          <pc:docMk/>
          <pc:sldMk cId="2166927212" sldId="390"/>
        </pc:sldMkLst>
        <pc:spChg chg="del">
          <ac:chgData name="Andres Collazo" userId="911ef8bb-6c35-4086-8cc6-5ad780b3af69" providerId="ADAL" clId="{470B9407-1FD1-40C3-8C8A-CB624537491E}" dt="2019-02-21T17:53:07.744" v="2" actId="478"/>
          <ac:spMkLst>
            <pc:docMk/>
            <pc:sldMk cId="2166927212" sldId="390"/>
            <ac:spMk id="966706" creationId="{00000000-0000-0000-0000-000000000000}"/>
          </ac:spMkLst>
        </pc:spChg>
        <pc:spChg chg="del">
          <ac:chgData name="Andres Collazo" userId="911ef8bb-6c35-4086-8cc6-5ad780b3af69" providerId="ADAL" clId="{470B9407-1FD1-40C3-8C8A-CB624537491E}" dt="2019-02-21T17:53:07.744" v="2" actId="478"/>
          <ac:spMkLst>
            <pc:docMk/>
            <pc:sldMk cId="2166927212" sldId="390"/>
            <ac:spMk id="966714" creationId="{00000000-0000-0000-0000-000000000000}"/>
          </ac:spMkLst>
        </pc:spChg>
        <pc:spChg chg="del">
          <ac:chgData name="Andres Collazo" userId="911ef8bb-6c35-4086-8cc6-5ad780b3af69" providerId="ADAL" clId="{470B9407-1FD1-40C3-8C8A-CB624537491E}" dt="2019-02-21T17:53:07.744" v="2" actId="478"/>
          <ac:spMkLst>
            <pc:docMk/>
            <pc:sldMk cId="2166927212" sldId="390"/>
            <ac:spMk id="966905" creationId="{00000000-0000-0000-0000-000000000000}"/>
          </ac:spMkLst>
        </pc:spChg>
        <pc:grpChg chg="del">
          <ac:chgData name="Andres Collazo" userId="911ef8bb-6c35-4086-8cc6-5ad780b3af69" providerId="ADAL" clId="{470B9407-1FD1-40C3-8C8A-CB624537491E}" dt="2019-02-21T17:53:07.744" v="2" actId="478"/>
          <ac:grpSpMkLst>
            <pc:docMk/>
            <pc:sldMk cId="2166927212" sldId="390"/>
            <ac:grpSpMk id="966904" creationId="{00000000-0000-0000-0000-000000000000}"/>
          </ac:grpSpMkLst>
        </pc:grpChg>
        <pc:grpChg chg="del">
          <ac:chgData name="Andres Collazo" userId="911ef8bb-6c35-4086-8cc6-5ad780b3af69" providerId="ADAL" clId="{470B9407-1FD1-40C3-8C8A-CB624537491E}" dt="2019-02-21T17:53:07.744" v="2" actId="478"/>
          <ac:grpSpMkLst>
            <pc:docMk/>
            <pc:sldMk cId="2166927212" sldId="390"/>
            <ac:grpSpMk id="966907" creationId="{00000000-0000-0000-0000-000000000000}"/>
          </ac:grpSpMkLst>
        </pc:grpChg>
        <pc:grpChg chg="del">
          <ac:chgData name="Andres Collazo" userId="911ef8bb-6c35-4086-8cc6-5ad780b3af69" providerId="ADAL" clId="{470B9407-1FD1-40C3-8C8A-CB624537491E}" dt="2019-02-21T17:53:07.744" v="2" actId="478"/>
          <ac:grpSpMkLst>
            <pc:docMk/>
            <pc:sldMk cId="2166927212" sldId="390"/>
            <ac:grpSpMk id="966908" creationId="{00000000-0000-0000-0000-000000000000}"/>
          </ac:grpSpMkLst>
        </pc:grpChg>
        <pc:grpChg chg="del">
          <ac:chgData name="Andres Collazo" userId="911ef8bb-6c35-4086-8cc6-5ad780b3af69" providerId="ADAL" clId="{470B9407-1FD1-40C3-8C8A-CB624537491E}" dt="2019-02-21T17:53:07.744" v="2" actId="478"/>
          <ac:grpSpMkLst>
            <pc:docMk/>
            <pc:sldMk cId="2166927212" sldId="390"/>
            <ac:grpSpMk id="966910" creationId="{00000000-0000-0000-0000-000000000000}"/>
          </ac:grpSpMkLst>
        </pc:grpChg>
        <pc:cxnChg chg="mod">
          <ac:chgData name="Andres Collazo" userId="911ef8bb-6c35-4086-8cc6-5ad780b3af69" providerId="ADAL" clId="{470B9407-1FD1-40C3-8C8A-CB624537491E}" dt="2019-02-21T17:53:07.744" v="2" actId="478"/>
          <ac:cxnSpMkLst>
            <pc:docMk/>
            <pc:sldMk cId="2166927212" sldId="390"/>
            <ac:cxnSpMk id="238" creationId="{00000000-0000-0000-0000-000000000000}"/>
          </ac:cxnSpMkLst>
        </pc:cxnChg>
        <pc:cxnChg chg="mod">
          <ac:chgData name="Andres Collazo" userId="911ef8bb-6c35-4086-8cc6-5ad780b3af69" providerId="ADAL" clId="{470B9407-1FD1-40C3-8C8A-CB624537491E}" dt="2019-02-21T17:53:07.744" v="2" actId="478"/>
          <ac:cxnSpMkLst>
            <pc:docMk/>
            <pc:sldMk cId="2166927212" sldId="390"/>
            <ac:cxnSpMk id="242" creationId="{00000000-0000-0000-0000-000000000000}"/>
          </ac:cxnSpMkLst>
        </pc:cxnChg>
        <pc:cxnChg chg="mod">
          <ac:chgData name="Andres Collazo" userId="911ef8bb-6c35-4086-8cc6-5ad780b3af69" providerId="ADAL" clId="{470B9407-1FD1-40C3-8C8A-CB624537491E}" dt="2019-02-21T17:53:07.744" v="2" actId="478"/>
          <ac:cxnSpMkLst>
            <pc:docMk/>
            <pc:sldMk cId="2166927212" sldId="390"/>
            <ac:cxnSpMk id="243" creationId="{00000000-0000-0000-0000-000000000000}"/>
          </ac:cxnSpMkLst>
        </pc:cxnChg>
      </pc:sldChg>
      <pc:sldChg chg="delSp">
        <pc:chgData name="Andres Collazo" userId="911ef8bb-6c35-4086-8cc6-5ad780b3af69" providerId="ADAL" clId="{470B9407-1FD1-40C3-8C8A-CB624537491E}" dt="2019-02-21T17:53:22.535" v="3" actId="478"/>
        <pc:sldMkLst>
          <pc:docMk/>
          <pc:sldMk cId="3799642520" sldId="391"/>
        </pc:sldMkLst>
        <pc:spChg chg="del">
          <ac:chgData name="Andres Collazo" userId="911ef8bb-6c35-4086-8cc6-5ad780b3af69" providerId="ADAL" clId="{470B9407-1FD1-40C3-8C8A-CB624537491E}" dt="2019-02-21T17:53:22.535" v="3" actId="478"/>
          <ac:spMkLst>
            <pc:docMk/>
            <pc:sldMk cId="3799642520" sldId="391"/>
            <ac:spMk id="4"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5"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6"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11"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13"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14"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15"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18"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20"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21"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22"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23"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277"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16"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17"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18"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27"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28"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29"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32"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33"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34"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35"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44"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45"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52"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53" creationId="{00000000-0000-0000-0000-000000000000}"/>
          </ac:spMkLst>
        </pc:spChg>
        <pc:spChg chg="del">
          <ac:chgData name="Andres Collazo" userId="911ef8bb-6c35-4086-8cc6-5ad780b3af69" providerId="ADAL" clId="{470B9407-1FD1-40C3-8C8A-CB624537491E}" dt="2019-02-21T17:53:22.535" v="3" actId="478"/>
          <ac:spMkLst>
            <pc:docMk/>
            <pc:sldMk cId="3799642520" sldId="391"/>
            <ac:spMk id="971955" creationId="{00000000-0000-0000-0000-000000000000}"/>
          </ac:spMkLst>
        </pc:spChg>
        <pc:grpChg chg="del">
          <ac:chgData name="Andres Collazo" userId="911ef8bb-6c35-4086-8cc6-5ad780b3af69" providerId="ADAL" clId="{470B9407-1FD1-40C3-8C8A-CB624537491E}" dt="2019-02-21T17:53:22.535" v="3" actId="478"/>
          <ac:grpSpMkLst>
            <pc:docMk/>
            <pc:sldMk cId="3799642520" sldId="391"/>
            <ac:grpSpMk id="971923" creationId="{00000000-0000-0000-0000-000000000000}"/>
          </ac:grpSpMkLst>
        </pc:grpChg>
        <pc:grpChg chg="del">
          <ac:chgData name="Andres Collazo" userId="911ef8bb-6c35-4086-8cc6-5ad780b3af69" providerId="ADAL" clId="{470B9407-1FD1-40C3-8C8A-CB624537491E}" dt="2019-02-21T17:53:22.535" v="3" actId="478"/>
          <ac:grpSpMkLst>
            <pc:docMk/>
            <pc:sldMk cId="3799642520" sldId="391"/>
            <ac:grpSpMk id="971940" creationId="{00000000-0000-0000-0000-000000000000}"/>
          </ac:grpSpMkLst>
        </pc:grpChg>
        <pc:grpChg chg="del">
          <ac:chgData name="Andres Collazo" userId="911ef8bb-6c35-4086-8cc6-5ad780b3af69" providerId="ADAL" clId="{470B9407-1FD1-40C3-8C8A-CB624537491E}" dt="2019-02-21T17:53:22.535" v="3" actId="478"/>
          <ac:grpSpMkLst>
            <pc:docMk/>
            <pc:sldMk cId="3799642520" sldId="391"/>
            <ac:grpSpMk id="971947" creationId="{00000000-0000-0000-0000-000000000000}"/>
          </ac:grpSpMkLst>
        </pc:grpChg>
        <pc:picChg chg="del">
          <ac:chgData name="Andres Collazo" userId="911ef8bb-6c35-4086-8cc6-5ad780b3af69" providerId="ADAL" clId="{470B9407-1FD1-40C3-8C8A-CB624537491E}" dt="2019-02-21T17:53:22.535" v="3" actId="478"/>
          <ac:picMkLst>
            <pc:docMk/>
            <pc:sldMk cId="3799642520" sldId="391"/>
            <ac:picMk id="971914" creationId="{00000000-0000-0000-0000-000000000000}"/>
          </ac:picMkLst>
        </pc:picChg>
        <pc:picChg chg="del">
          <ac:chgData name="Andres Collazo" userId="911ef8bb-6c35-4086-8cc6-5ad780b3af69" providerId="ADAL" clId="{470B9407-1FD1-40C3-8C8A-CB624537491E}" dt="2019-02-21T17:53:22.535" v="3" actId="478"/>
          <ac:picMkLst>
            <pc:docMk/>
            <pc:sldMk cId="3799642520" sldId="391"/>
            <ac:picMk id="971931" creationId="{00000000-0000-0000-0000-000000000000}"/>
          </ac:picMkLst>
        </pc:picChg>
        <pc:picChg chg="del">
          <ac:chgData name="Andres Collazo" userId="911ef8bb-6c35-4086-8cc6-5ad780b3af69" providerId="ADAL" clId="{470B9407-1FD1-40C3-8C8A-CB624537491E}" dt="2019-02-21T17:53:22.535" v="3" actId="478"/>
          <ac:picMkLst>
            <pc:docMk/>
            <pc:sldMk cId="3799642520" sldId="391"/>
            <ac:picMk id="971946" creationId="{00000000-0000-0000-0000-000000000000}"/>
          </ac:picMkLst>
        </pc:picChg>
        <pc:picChg chg="del">
          <ac:chgData name="Andres Collazo" userId="911ef8bb-6c35-4086-8cc6-5ad780b3af69" providerId="ADAL" clId="{470B9407-1FD1-40C3-8C8A-CB624537491E}" dt="2019-02-21T17:53:22.535" v="3" actId="478"/>
          <ac:picMkLst>
            <pc:docMk/>
            <pc:sldMk cId="3799642520" sldId="391"/>
            <ac:picMk id="971950" creationId="{00000000-0000-0000-0000-000000000000}"/>
          </ac:picMkLst>
        </pc:picChg>
        <pc:picChg chg="del">
          <ac:chgData name="Andres Collazo" userId="911ef8bb-6c35-4086-8cc6-5ad780b3af69" providerId="ADAL" clId="{470B9407-1FD1-40C3-8C8A-CB624537491E}" dt="2019-02-21T17:53:22.535" v="3" actId="478"/>
          <ac:picMkLst>
            <pc:docMk/>
            <pc:sldMk cId="3799642520" sldId="391"/>
            <ac:picMk id="971951" creationId="{00000000-0000-0000-0000-000000000000}"/>
          </ac:picMkLst>
        </pc:picChg>
        <pc:picChg chg="del">
          <ac:chgData name="Andres Collazo" userId="911ef8bb-6c35-4086-8cc6-5ad780b3af69" providerId="ADAL" clId="{470B9407-1FD1-40C3-8C8A-CB624537491E}" dt="2019-02-21T17:53:22.535" v="3" actId="478"/>
          <ac:picMkLst>
            <pc:docMk/>
            <pc:sldMk cId="3799642520" sldId="391"/>
            <ac:picMk id="971954" creationId="{00000000-0000-0000-0000-000000000000}"/>
          </ac:picMkLst>
        </pc:picChg>
        <pc:picChg chg="del">
          <ac:chgData name="Andres Collazo" userId="911ef8bb-6c35-4086-8cc6-5ad780b3af69" providerId="ADAL" clId="{470B9407-1FD1-40C3-8C8A-CB624537491E}" dt="2019-02-21T17:53:22.535" v="3" actId="478"/>
          <ac:picMkLst>
            <pc:docMk/>
            <pc:sldMk cId="3799642520" sldId="391"/>
            <ac:picMk id="971956" creationId="{00000000-0000-0000-0000-000000000000}"/>
          </ac:picMkLst>
        </pc:picChg>
      </pc:sldChg>
      <pc:sldChg chg="delSp">
        <pc:chgData name="Andres Collazo" userId="911ef8bb-6c35-4086-8cc6-5ad780b3af69" providerId="ADAL" clId="{470B9407-1FD1-40C3-8C8A-CB624537491E}" dt="2019-02-21T17:53:37.492" v="4" actId="478"/>
        <pc:sldMkLst>
          <pc:docMk/>
          <pc:sldMk cId="2369352889" sldId="392"/>
        </pc:sldMkLst>
        <pc:spChg chg="del">
          <ac:chgData name="Andres Collazo" userId="911ef8bb-6c35-4086-8cc6-5ad780b3af69" providerId="ADAL" clId="{470B9407-1FD1-40C3-8C8A-CB624537491E}" dt="2019-02-21T17:53:37.492" v="4" actId="478"/>
          <ac:spMkLst>
            <pc:docMk/>
            <pc:sldMk cId="2369352889" sldId="392"/>
            <ac:spMk id="4"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5"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1"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3"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4"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5"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7"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30"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31"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35"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36"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42"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43"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44"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45"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14"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16"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17"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24"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27"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28"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34"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76" creationId="{00000000-0000-0000-0000-000000000000}"/>
          </ac:spMkLst>
        </pc:spChg>
        <pc:spChg chg="del">
          <ac:chgData name="Andres Collazo" userId="911ef8bb-6c35-4086-8cc6-5ad780b3af69" providerId="ADAL" clId="{470B9407-1FD1-40C3-8C8A-CB624537491E}" dt="2019-02-21T17:53:37.492" v="4" actId="478"/>
          <ac:spMkLst>
            <pc:docMk/>
            <pc:sldMk cId="2369352889" sldId="392"/>
            <ac:spMk id="1011778" creationId="{00000000-0000-0000-0000-000000000000}"/>
          </ac:spMkLst>
        </pc:spChg>
        <pc:grpChg chg="del">
          <ac:chgData name="Andres Collazo" userId="911ef8bb-6c35-4086-8cc6-5ad780b3af69" providerId="ADAL" clId="{470B9407-1FD1-40C3-8C8A-CB624537491E}" dt="2019-02-21T17:53:37.492" v="4" actId="478"/>
          <ac:grpSpMkLst>
            <pc:docMk/>
            <pc:sldMk cId="2369352889" sldId="392"/>
            <ac:grpSpMk id="1011736" creationId="{00000000-0000-0000-0000-000000000000}"/>
          </ac:grpSpMkLst>
        </pc:grpChg>
        <pc:picChg chg="del">
          <ac:chgData name="Andres Collazo" userId="911ef8bb-6c35-4086-8cc6-5ad780b3af69" providerId="ADAL" clId="{470B9407-1FD1-40C3-8C8A-CB624537491E}" dt="2019-02-21T17:53:37.492" v="4" actId="478"/>
          <ac:picMkLst>
            <pc:docMk/>
            <pc:sldMk cId="2369352889" sldId="392"/>
            <ac:picMk id="1011718" creationId="{00000000-0000-0000-0000-000000000000}"/>
          </ac:picMkLst>
        </pc:picChg>
        <pc:picChg chg="del">
          <ac:chgData name="Andres Collazo" userId="911ef8bb-6c35-4086-8cc6-5ad780b3af69" providerId="ADAL" clId="{470B9407-1FD1-40C3-8C8A-CB624537491E}" dt="2019-02-21T17:53:37.492" v="4" actId="478"/>
          <ac:picMkLst>
            <pc:docMk/>
            <pc:sldMk cId="2369352889" sldId="392"/>
            <ac:picMk id="1011729" creationId="{00000000-0000-0000-0000-000000000000}"/>
          </ac:picMkLst>
        </pc:picChg>
      </pc:sldChg>
      <pc:sldChg chg="addSp delSp modSp">
        <pc:chgData name="Andres Collazo" userId="911ef8bb-6c35-4086-8cc6-5ad780b3af69" providerId="ADAL" clId="{470B9407-1FD1-40C3-8C8A-CB624537491E}" dt="2019-02-21T17:53:56.959" v="5" actId="478"/>
        <pc:sldMkLst>
          <pc:docMk/>
          <pc:sldMk cId="1203711694" sldId="393"/>
        </pc:sldMkLst>
        <pc:spChg chg="del">
          <ac:chgData name="Andres Collazo" userId="911ef8bb-6c35-4086-8cc6-5ad780b3af69" providerId="ADAL" clId="{470B9407-1FD1-40C3-8C8A-CB624537491E}" dt="2019-02-21T17:53:56.959" v="5" actId="478"/>
          <ac:spMkLst>
            <pc:docMk/>
            <pc:sldMk cId="1203711694" sldId="393"/>
            <ac:spMk id="2" creationId="{00000000-0000-0000-0000-000000000000}"/>
          </ac:spMkLst>
        </pc:spChg>
        <pc:spChg chg="add mod">
          <ac:chgData name="Andres Collazo" userId="911ef8bb-6c35-4086-8cc6-5ad780b3af69" providerId="ADAL" clId="{470B9407-1FD1-40C3-8C8A-CB624537491E}" dt="2019-02-21T17:53:56.959" v="5" actId="478"/>
          <ac:spMkLst>
            <pc:docMk/>
            <pc:sldMk cId="1203711694" sldId="393"/>
            <ac:spMk id="4" creationId="{2E8316B3-25B1-4224-B97B-CB8400FF9CD7}"/>
          </ac:spMkLst>
        </pc:spChg>
        <pc:spChg chg="add mod">
          <ac:chgData name="Andres Collazo" userId="911ef8bb-6c35-4086-8cc6-5ad780b3af69" providerId="ADAL" clId="{470B9407-1FD1-40C3-8C8A-CB624537491E}" dt="2019-02-21T17:53:56.959" v="5" actId="478"/>
          <ac:spMkLst>
            <pc:docMk/>
            <pc:sldMk cId="1203711694" sldId="393"/>
            <ac:spMk id="6" creationId="{014CB434-B725-40EB-A8E4-B1BC872CF6B6}"/>
          </ac:spMkLst>
        </pc:spChg>
        <pc:spChg chg="del">
          <ac:chgData name="Andres Collazo" userId="911ef8bb-6c35-4086-8cc6-5ad780b3af69" providerId="ADAL" clId="{470B9407-1FD1-40C3-8C8A-CB624537491E}" dt="2019-02-21T17:53:56.959" v="5" actId="478"/>
          <ac:spMkLst>
            <pc:docMk/>
            <pc:sldMk cId="1203711694" sldId="393"/>
            <ac:spMk id="17"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090"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091"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094"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097"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098"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106"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107" creationId="{00000000-0000-0000-0000-000000000000}"/>
          </ac:spMkLst>
        </pc:spChg>
        <pc:spChg chg="del">
          <ac:chgData name="Andres Collazo" userId="911ef8bb-6c35-4086-8cc6-5ad780b3af69" providerId="ADAL" clId="{470B9407-1FD1-40C3-8C8A-CB624537491E}" dt="2019-02-21T17:53:56.959" v="5" actId="478"/>
          <ac:spMkLst>
            <pc:docMk/>
            <pc:sldMk cId="1203711694" sldId="393"/>
            <ac:spMk id="985110" creationId="{00000000-0000-0000-0000-000000000000}"/>
          </ac:spMkLst>
        </pc:spChg>
        <pc:graphicFrameChg chg="del">
          <ac:chgData name="Andres Collazo" userId="911ef8bb-6c35-4086-8cc6-5ad780b3af69" providerId="ADAL" clId="{470B9407-1FD1-40C3-8C8A-CB624537491E}" dt="2019-02-21T17:53:56.959" v="5" actId="478"/>
          <ac:graphicFrameMkLst>
            <pc:docMk/>
            <pc:sldMk cId="1203711694" sldId="393"/>
            <ac:graphicFrameMk id="985092" creationId="{00000000-0000-0000-0000-000000000000}"/>
          </ac:graphicFrameMkLst>
        </pc:graphicFrameChg>
        <pc:graphicFrameChg chg="del">
          <ac:chgData name="Andres Collazo" userId="911ef8bb-6c35-4086-8cc6-5ad780b3af69" providerId="ADAL" clId="{470B9407-1FD1-40C3-8C8A-CB624537491E}" dt="2019-02-21T17:53:56.959" v="5" actId="478"/>
          <ac:graphicFrameMkLst>
            <pc:docMk/>
            <pc:sldMk cId="1203711694" sldId="393"/>
            <ac:graphicFrameMk id="985105" creationId="{00000000-0000-0000-0000-000000000000}"/>
          </ac:graphicFrameMkLst>
        </pc:graphicFrameChg>
      </pc:sldChg>
      <pc:sldChg chg="delSp delAnim">
        <pc:chgData name="Andres Collazo" userId="911ef8bb-6c35-4086-8cc6-5ad780b3af69" providerId="ADAL" clId="{470B9407-1FD1-40C3-8C8A-CB624537491E}" dt="2019-02-21T17:52:45.228" v="0" actId="478"/>
        <pc:sldMkLst>
          <pc:docMk/>
          <pc:sldMk cId="2601796424" sldId="518"/>
        </pc:sldMkLst>
        <pc:spChg chg="del">
          <ac:chgData name="Andres Collazo" userId="911ef8bb-6c35-4086-8cc6-5ad780b3af69" providerId="ADAL" clId="{470B9407-1FD1-40C3-8C8A-CB624537491E}" dt="2019-02-21T17:52:45.228" v="0" actId="478"/>
          <ac:spMkLst>
            <pc:docMk/>
            <pc:sldMk cId="2601796424" sldId="518"/>
            <ac:spMk id="995330"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36"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37"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38"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40"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41"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42"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43"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44"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45"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49"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50"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51"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58"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59"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60" creationId="{00000000-0000-0000-0000-000000000000}"/>
          </ac:spMkLst>
        </pc:spChg>
        <pc:spChg chg="del">
          <ac:chgData name="Andres Collazo" userId="911ef8bb-6c35-4086-8cc6-5ad780b3af69" providerId="ADAL" clId="{470B9407-1FD1-40C3-8C8A-CB624537491E}" dt="2019-02-21T17:52:45.228" v="0" actId="478"/>
          <ac:spMkLst>
            <pc:docMk/>
            <pc:sldMk cId="2601796424" sldId="518"/>
            <ac:spMk id="995361" creationId="{00000000-0000-0000-0000-000000000000}"/>
          </ac:spMkLst>
        </pc:spChg>
        <pc:picChg chg="del">
          <ac:chgData name="Andres Collazo" userId="911ef8bb-6c35-4086-8cc6-5ad780b3af69" providerId="ADAL" clId="{470B9407-1FD1-40C3-8C8A-CB624537491E}" dt="2019-02-21T17:52:45.228" v="0" actId="478"/>
          <ac:picMkLst>
            <pc:docMk/>
            <pc:sldMk cId="2601796424" sldId="518"/>
            <ac:picMk id="995331" creationId="{00000000-0000-0000-0000-000000000000}"/>
          </ac:picMkLst>
        </pc:picChg>
        <pc:picChg chg="del">
          <ac:chgData name="Andres Collazo" userId="911ef8bb-6c35-4086-8cc6-5ad780b3af69" providerId="ADAL" clId="{470B9407-1FD1-40C3-8C8A-CB624537491E}" dt="2019-02-21T17:52:45.228" v="0" actId="478"/>
          <ac:picMkLst>
            <pc:docMk/>
            <pc:sldMk cId="2601796424" sldId="518"/>
            <ac:picMk id="995332" creationId="{00000000-0000-0000-0000-000000000000}"/>
          </ac:picMkLst>
        </pc:picChg>
        <pc:picChg chg="del">
          <ac:chgData name="Andres Collazo" userId="911ef8bb-6c35-4086-8cc6-5ad780b3af69" providerId="ADAL" clId="{470B9407-1FD1-40C3-8C8A-CB624537491E}" dt="2019-02-21T17:52:45.228" v="0" actId="478"/>
          <ac:picMkLst>
            <pc:docMk/>
            <pc:sldMk cId="2601796424" sldId="518"/>
            <ac:picMk id="995333" creationId="{00000000-0000-0000-0000-000000000000}"/>
          </ac:picMkLst>
        </pc:picChg>
        <pc:picChg chg="del">
          <ac:chgData name="Andres Collazo" userId="911ef8bb-6c35-4086-8cc6-5ad780b3af69" providerId="ADAL" clId="{470B9407-1FD1-40C3-8C8A-CB624537491E}" dt="2019-02-21T17:52:45.228" v="0" actId="478"/>
          <ac:picMkLst>
            <pc:docMk/>
            <pc:sldMk cId="2601796424" sldId="518"/>
            <ac:picMk id="995334" creationId="{00000000-0000-0000-0000-000000000000}"/>
          </ac:picMkLst>
        </pc:picChg>
        <pc:picChg chg="del">
          <ac:chgData name="Andres Collazo" userId="911ef8bb-6c35-4086-8cc6-5ad780b3af69" providerId="ADAL" clId="{470B9407-1FD1-40C3-8C8A-CB624537491E}" dt="2019-02-21T17:52:45.228" v="0" actId="478"/>
          <ac:picMkLst>
            <pc:docMk/>
            <pc:sldMk cId="2601796424" sldId="518"/>
            <ac:picMk id="995355" creationId="{00000000-0000-0000-0000-000000000000}"/>
          </ac:picMkLst>
        </pc:picChg>
        <pc:picChg chg="del">
          <ac:chgData name="Andres Collazo" userId="911ef8bb-6c35-4086-8cc6-5ad780b3af69" providerId="ADAL" clId="{470B9407-1FD1-40C3-8C8A-CB624537491E}" dt="2019-02-21T17:52:45.228" v="0" actId="478"/>
          <ac:picMkLst>
            <pc:docMk/>
            <pc:sldMk cId="2601796424" sldId="518"/>
            <ac:picMk id="995356" creationId="{00000000-0000-0000-0000-000000000000}"/>
          </ac:picMkLst>
        </pc:picChg>
        <pc:picChg chg="del">
          <ac:chgData name="Andres Collazo" userId="911ef8bb-6c35-4086-8cc6-5ad780b3af69" providerId="ADAL" clId="{470B9407-1FD1-40C3-8C8A-CB624537491E}" dt="2019-02-21T17:52:45.228" v="0" actId="478"/>
          <ac:picMkLst>
            <pc:docMk/>
            <pc:sldMk cId="2601796424" sldId="518"/>
            <ac:picMk id="995357" creationId="{00000000-0000-0000-0000-000000000000}"/>
          </ac:picMkLst>
        </pc:picChg>
      </pc:sldChg>
      <pc:sldChg chg="delSp delAnim">
        <pc:chgData name="Andres Collazo" userId="911ef8bb-6c35-4086-8cc6-5ad780b3af69" providerId="ADAL" clId="{470B9407-1FD1-40C3-8C8A-CB624537491E}" dt="2019-02-21T17:54:09.414" v="6" actId="478"/>
        <pc:sldMkLst>
          <pc:docMk/>
          <pc:sldMk cId="862653025" sldId="519"/>
        </pc:sldMkLst>
        <pc:spChg chg="del">
          <ac:chgData name="Andres Collazo" userId="911ef8bb-6c35-4086-8cc6-5ad780b3af69" providerId="ADAL" clId="{470B9407-1FD1-40C3-8C8A-CB624537491E}" dt="2019-02-21T17:54:09.414" v="6" actId="478"/>
          <ac:spMkLst>
            <pc:docMk/>
            <pc:sldMk cId="862653025" sldId="519"/>
            <ac:spMk id="967694" creationId="{00000000-0000-0000-0000-000000000000}"/>
          </ac:spMkLst>
        </pc:spChg>
        <pc:grpChg chg="del">
          <ac:chgData name="Andres Collazo" userId="911ef8bb-6c35-4086-8cc6-5ad780b3af69" providerId="ADAL" clId="{470B9407-1FD1-40C3-8C8A-CB624537491E}" dt="2019-02-21T17:54:09.414" v="6" actId="478"/>
          <ac:grpSpMkLst>
            <pc:docMk/>
            <pc:sldMk cId="862653025" sldId="519"/>
            <ac:grpSpMk id="967704" creationId="{00000000-0000-0000-0000-000000000000}"/>
          </ac:grpSpMkLst>
        </pc:grpChg>
        <pc:picChg chg="del">
          <ac:chgData name="Andres Collazo" userId="911ef8bb-6c35-4086-8cc6-5ad780b3af69" providerId="ADAL" clId="{470B9407-1FD1-40C3-8C8A-CB624537491E}" dt="2019-02-21T17:54:09.414" v="6" actId="478"/>
          <ac:picMkLst>
            <pc:docMk/>
            <pc:sldMk cId="862653025" sldId="519"/>
            <ac:picMk id="967695" creationId="{00000000-0000-0000-0000-000000000000}"/>
          </ac:picMkLst>
        </pc:picChg>
        <pc:picChg chg="del">
          <ac:chgData name="Andres Collazo" userId="911ef8bb-6c35-4086-8cc6-5ad780b3af69" providerId="ADAL" clId="{470B9407-1FD1-40C3-8C8A-CB624537491E}" dt="2019-02-21T17:54:09.414" v="6" actId="478"/>
          <ac:picMkLst>
            <pc:docMk/>
            <pc:sldMk cId="862653025" sldId="519"/>
            <ac:picMk id="967697" creationId="{00000000-0000-0000-0000-000000000000}"/>
          </ac:picMkLst>
        </pc:picChg>
      </pc:sldChg>
      <pc:sldChg chg="delSp">
        <pc:chgData name="Andres Collazo" userId="911ef8bb-6c35-4086-8cc6-5ad780b3af69" providerId="ADAL" clId="{470B9407-1FD1-40C3-8C8A-CB624537491E}" dt="2019-02-21T17:55:04.826" v="7" actId="478"/>
        <pc:sldMkLst>
          <pc:docMk/>
          <pc:sldMk cId="3798553282" sldId="520"/>
        </pc:sldMkLst>
        <pc:spChg chg="del">
          <ac:chgData name="Andres Collazo" userId="911ef8bb-6c35-4086-8cc6-5ad780b3af69" providerId="ADAL" clId="{470B9407-1FD1-40C3-8C8A-CB624537491E}" dt="2019-02-21T17:55:04.826" v="7" actId="478"/>
          <ac:spMkLst>
            <pc:docMk/>
            <pc:sldMk cId="3798553282" sldId="520"/>
            <ac:spMk id="2"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23"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290"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585"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588"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589"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592"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598"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600"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602"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605"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606"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608"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609" creationId="{00000000-0000-0000-0000-000000000000}"/>
          </ac:spMkLst>
        </pc:spChg>
        <pc:spChg chg="del">
          <ac:chgData name="Andres Collazo" userId="911ef8bb-6c35-4086-8cc6-5ad780b3af69" providerId="ADAL" clId="{470B9407-1FD1-40C3-8C8A-CB624537491E}" dt="2019-02-21T17:55:04.826" v="7" actId="478"/>
          <ac:spMkLst>
            <pc:docMk/>
            <pc:sldMk cId="3798553282" sldId="520"/>
            <ac:spMk id="948611" creationId="{00000000-0000-0000-0000-000000000000}"/>
          </ac:spMkLst>
        </pc:spChg>
        <pc:picChg chg="del">
          <ac:chgData name="Andres Collazo" userId="911ef8bb-6c35-4086-8cc6-5ad780b3af69" providerId="ADAL" clId="{470B9407-1FD1-40C3-8C8A-CB624537491E}" dt="2019-02-21T17:55:04.826" v="7" actId="478"/>
          <ac:picMkLst>
            <pc:docMk/>
            <pc:sldMk cId="3798553282" sldId="520"/>
            <ac:picMk id="948595" creationId="{00000000-0000-0000-0000-000000000000}"/>
          </ac:picMkLst>
        </pc:picChg>
        <pc:picChg chg="del">
          <ac:chgData name="Andres Collazo" userId="911ef8bb-6c35-4086-8cc6-5ad780b3af69" providerId="ADAL" clId="{470B9407-1FD1-40C3-8C8A-CB624537491E}" dt="2019-02-21T17:55:04.826" v="7" actId="478"/>
          <ac:picMkLst>
            <pc:docMk/>
            <pc:sldMk cId="3798553282" sldId="520"/>
            <ac:picMk id="948596" creationId="{00000000-0000-0000-0000-000000000000}"/>
          </ac:picMkLst>
        </pc:picChg>
        <pc:picChg chg="del">
          <ac:chgData name="Andres Collazo" userId="911ef8bb-6c35-4086-8cc6-5ad780b3af69" providerId="ADAL" clId="{470B9407-1FD1-40C3-8C8A-CB624537491E}" dt="2019-02-21T17:55:04.826" v="7" actId="478"/>
          <ac:picMkLst>
            <pc:docMk/>
            <pc:sldMk cId="3798553282" sldId="520"/>
            <ac:picMk id="948597" creationId="{00000000-0000-0000-0000-000000000000}"/>
          </ac:picMkLst>
        </pc:picChg>
      </pc:sldChg>
      <pc:sldChg chg="del">
        <pc:chgData name="Andres Collazo" userId="911ef8bb-6c35-4086-8cc6-5ad780b3af69" providerId="ADAL" clId="{470B9407-1FD1-40C3-8C8A-CB624537491E}" dt="2019-02-21T17:56:02.291" v="11" actId="2696"/>
        <pc:sldMkLst>
          <pc:docMk/>
          <pc:sldMk cId="3991610939" sldId="528"/>
        </pc:sldMkLst>
      </pc:sldChg>
      <pc:sldChg chg="del">
        <pc:chgData name="Andres Collazo" userId="911ef8bb-6c35-4086-8cc6-5ad780b3af69" providerId="ADAL" clId="{470B9407-1FD1-40C3-8C8A-CB624537491E}" dt="2019-02-21T17:56:02.280" v="10" actId="2696"/>
        <pc:sldMkLst>
          <pc:docMk/>
          <pc:sldMk cId="2965041457" sldId="52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AA10B-CAF9-4AB2-9081-F14FB61A2878}" type="datetimeFigureOut">
              <a:rPr lang="en-US" smtClean="0"/>
              <a:t>2/21/2019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7784-85A4-42EC-ABFD-7E1F2014BC3C}" type="slidenum">
              <a:rPr lang="en-US" smtClean="0"/>
              <a:t>‹#›</a:t>
            </a:fld>
            <a:endParaRPr lang="en-US"/>
          </a:p>
        </p:txBody>
      </p:sp>
    </p:spTree>
    <p:extLst>
      <p:ext uri="{BB962C8B-B14F-4D97-AF65-F5344CB8AC3E}">
        <p14:creationId xmlns:p14="http://schemas.microsoft.com/office/powerpoint/2010/main" val="307561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Fluorescence-activated_cell_sortin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Fluorescence_image-guided_surgery" TargetMode="External"/><Relationship Id="rId4" Type="http://schemas.openxmlformats.org/officeDocument/2006/relationships/hyperlink" Target="https://en.wikipedia.org/wiki/Cell_sort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luorescence-activated_cell_sortin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en.wikipedia.org/wiki/Fluorescence_image-guided_surgery" TargetMode="External"/><Relationship Id="rId4" Type="http://schemas.openxmlformats.org/officeDocument/2006/relationships/hyperlink" Target="https://en.wikipedia.org/wiki/Cell_sort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Density</a:t>
            </a:r>
          </a:p>
        </p:txBody>
      </p:sp>
      <p:sp>
        <p:nvSpPr>
          <p:cNvPr id="4" name="Slide Number Placeholder 3"/>
          <p:cNvSpPr>
            <a:spLocks noGrp="1"/>
          </p:cNvSpPr>
          <p:nvPr>
            <p:ph type="sldNum" sz="quarter" idx="5"/>
          </p:nvPr>
        </p:nvSpPr>
        <p:spPr/>
        <p:txBody>
          <a:bodyPr/>
          <a:lstStyle/>
          <a:p>
            <a:fld id="{539A7784-85A4-42EC-ABFD-7E1F2014BC3C}" type="slidenum">
              <a:rPr lang="en-US" smtClean="0"/>
              <a:t>7</a:t>
            </a:fld>
            <a:endParaRPr lang="en-US"/>
          </a:p>
        </p:txBody>
      </p:sp>
    </p:spTree>
    <p:extLst>
      <p:ext uri="{BB962C8B-B14F-4D97-AF65-F5344CB8AC3E}">
        <p14:creationId xmlns:p14="http://schemas.microsoft.com/office/powerpoint/2010/main" val="315841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5403B-6DB7-46C3-A575-5387657B14D2}"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0274" name="Rectangle 2"/>
          <p:cNvSpPr>
            <a:spLocks noGrp="1" noRot="1" noChangeAspect="1" noChangeArrowheads="1" noTextEdit="1"/>
          </p:cNvSpPr>
          <p:nvPr>
            <p:ph type="sldImg"/>
          </p:nvPr>
        </p:nvSpPr>
        <p:spPr>
          <a:xfrm>
            <a:off x="1143000" y="685800"/>
            <a:ext cx="4573588" cy="3430588"/>
          </a:xfrm>
          <a:ln/>
        </p:spPr>
      </p:sp>
      <p:sp>
        <p:nvSpPr>
          <p:cNvPr id="3510275" name="Rectangle 3"/>
          <p:cNvSpPr>
            <a:spLocks noGrp="1" noChangeArrowheads="1"/>
          </p:cNvSpPr>
          <p:nvPr>
            <p:ph type="body" idx="1"/>
          </p:nvPr>
        </p:nvSpPr>
        <p:spPr>
          <a:xfrm>
            <a:off x="915525" y="4342939"/>
            <a:ext cx="5026951" cy="4116005"/>
          </a:xfrm>
        </p:spPr>
        <p:txBody>
          <a:bodyPr/>
          <a:lstStyle/>
          <a:p>
            <a:endParaRPr lang="en-US"/>
          </a:p>
        </p:txBody>
      </p:sp>
    </p:spTree>
    <p:extLst>
      <p:ext uri="{BB962C8B-B14F-4D97-AF65-F5344CB8AC3E}">
        <p14:creationId xmlns:p14="http://schemas.microsoft.com/office/powerpoint/2010/main" val="216419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Lecture 5</a:t>
            </a:r>
            <a:br>
              <a:rPr lang="en-US" altLang="en-US" sz="1200" b="1" dirty="0"/>
            </a:br>
            <a:r>
              <a:rPr lang="en-US" altLang="en-US" sz="1200" b="1" dirty="0"/>
              <a:t>FCS, Autocorrelation, PCH, Cross-correlation</a:t>
            </a:r>
            <a:r>
              <a:rPr lang="en-US" altLang="en-US" sz="1200" dirty="0"/>
              <a:t> </a:t>
            </a:r>
            <a:br>
              <a:rPr lang="en-US" altLang="en-US" sz="900" b="1" dirty="0">
                <a:solidFill>
                  <a:schemeClr val="tx1"/>
                </a:solidFill>
              </a:rPr>
            </a:br>
            <a:br>
              <a:rPr lang="en-US" altLang="en-US" sz="900" b="1" dirty="0">
                <a:solidFill>
                  <a:schemeClr val="tx1"/>
                </a:solidFill>
              </a:rPr>
            </a:br>
            <a:r>
              <a:rPr lang="en-US" altLang="en-US" sz="900" b="1" i="1" dirty="0">
                <a:solidFill>
                  <a:srgbClr val="FF0000"/>
                </a:solidFill>
              </a:rPr>
              <a:t>Enrico </a:t>
            </a:r>
            <a:r>
              <a:rPr lang="en-US" altLang="en-US" sz="900" b="1" i="1" dirty="0" err="1">
                <a:solidFill>
                  <a:srgbClr val="FF0000"/>
                </a:solidFill>
              </a:rPr>
              <a:t>Gratton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02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140ED-19FB-4086-8BF6-A7ABF438EE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08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140ED-19FB-4086-8BF6-A7ABF438EE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00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140ED-19FB-4086-8BF6-A7ABF438EE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64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Breusegem</a:t>
            </a:r>
            <a:r>
              <a:rPr lang="en-US" dirty="0"/>
              <a:t>, S.Y., Levi, M., Barry, N.P., 2006. Fluorescence Correlation Spectroscopy and Fluorescence Lifetime Imaging Microscopy. Nephron Experimental Nephrology 103, e41-e49.</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33</a:t>
            </a:fld>
            <a:endParaRPr lang="en-US"/>
          </a:p>
        </p:txBody>
      </p:sp>
    </p:spTree>
    <p:extLst>
      <p:ext uri="{BB962C8B-B14F-4D97-AF65-F5344CB8AC3E}">
        <p14:creationId xmlns:p14="http://schemas.microsoft.com/office/powerpoint/2010/main" val="286167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FLIM has its roots in two fields of research: 1) microscopy and 2) fluorescence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spectroscopy. In the latter field of research, non-spatially-resolved fluorescence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lifetime measurements were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performed since 1926 [1], i.e. long before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FLIM was developed. Typically, bulk measurements were carried out using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cuvettes. Not surprisingly, most of the methodology and nomenclature used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FLIM today, </a:t>
            </a:r>
            <a:r>
              <a:rPr lang="en-US" sz="1200" kern="1200" dirty="0" err="1">
                <a:solidFill>
                  <a:schemeClr val="tx1"/>
                </a:solidFill>
                <a:latin typeface="+mn-lt"/>
                <a:ea typeface="+mn-ea"/>
                <a:cs typeface="+mn-cs"/>
              </a:rPr>
              <a:t>e.g.‘frequency</a:t>
            </a:r>
            <a:r>
              <a:rPr lang="en-US" sz="1200" kern="1200" dirty="0">
                <a:solidFill>
                  <a:schemeClr val="tx1"/>
                </a:solidFill>
                <a:latin typeface="+mn-lt"/>
                <a:ea typeface="+mn-ea"/>
                <a:cs typeface="+mn-cs"/>
              </a:rPr>
              <a:t>-domain’, and ‘time-domain’, have their origins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instruments that were used for cuvette-based lifetime measurements.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van Munster, E., </a:t>
            </a:r>
            <a:r>
              <a:rPr lang="en-US" sz="1200" kern="1200" dirty="0" err="1">
                <a:solidFill>
                  <a:schemeClr val="tx1"/>
                </a:solidFill>
                <a:latin typeface="+mn-lt"/>
                <a:ea typeface="+mn-ea"/>
                <a:cs typeface="+mn-cs"/>
              </a:rPr>
              <a:t>Gadella</a:t>
            </a:r>
            <a:r>
              <a:rPr lang="en-US" sz="1200" kern="1200" dirty="0">
                <a:solidFill>
                  <a:schemeClr val="tx1"/>
                </a:solidFill>
                <a:latin typeface="+mn-lt"/>
                <a:ea typeface="+mn-ea"/>
                <a:cs typeface="+mn-cs"/>
              </a:rPr>
              <a:t>, T.J., 2005. Fluorescence Lifetime Imaging Microscopy (FLIM), in: </a:t>
            </a:r>
            <a:r>
              <a:rPr lang="en-US" sz="1200" kern="1200" dirty="0" err="1">
                <a:solidFill>
                  <a:schemeClr val="tx1"/>
                </a:solidFill>
                <a:latin typeface="+mn-lt"/>
                <a:ea typeface="+mn-ea"/>
                <a:cs typeface="+mn-cs"/>
              </a:rPr>
              <a:t>Rietdorf</a:t>
            </a:r>
            <a:r>
              <a:rPr lang="en-US" sz="1200" kern="1200" dirty="0">
                <a:solidFill>
                  <a:schemeClr val="tx1"/>
                </a:solidFill>
                <a:latin typeface="+mn-lt"/>
                <a:ea typeface="+mn-ea"/>
                <a:cs typeface="+mn-cs"/>
              </a:rPr>
              <a:t>, J. (Ed.), Microscopy Techniques. Springer Berlin Heidelberg, pp. 143-175.</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B543D-ED1E-4713-BA77-DC08B6AEB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24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instrument combining time resolved fluorescence spectroscopy with microscopy, dates back to 1959 [2]. In this instrument, only single point measurements could be done, so strictly speaking no actual imaging was done. The first instrument measuring spatially resolved lifetimes was described in 1989 [3]. Due to the requirement of short light pulses and fast detection, time-domain measurements became possible only about 40 years later than frequency-domain measurements using a </a:t>
            </a:r>
            <a:r>
              <a:rPr lang="en-US" sz="1200" b="0" i="0" u="none" strike="noStrike" kern="1200" baseline="0" dirty="0" err="1">
                <a:solidFill>
                  <a:schemeClr val="tx1"/>
                </a:solidFill>
                <a:latin typeface="+mn-lt"/>
                <a:ea typeface="+mn-ea"/>
                <a:cs typeface="+mn-cs"/>
              </a:rPr>
              <a:t>flashlamp</a:t>
            </a:r>
            <a:r>
              <a:rPr lang="en-US" sz="1200" b="0" i="0" u="none" strike="noStrike" kern="1200" baseline="0" dirty="0">
                <a:solidFill>
                  <a:schemeClr val="tx1"/>
                </a:solidFill>
                <a:latin typeface="+mn-lt"/>
                <a:ea typeface="+mn-ea"/>
                <a:cs typeface="+mn-cs"/>
              </a:rPr>
              <a:t> as excitation source [16].</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van Munster, E., </a:t>
            </a:r>
            <a:r>
              <a:rPr lang="en-US" sz="1200" kern="1200" dirty="0" err="1">
                <a:solidFill>
                  <a:schemeClr val="tx1"/>
                </a:solidFill>
                <a:latin typeface="+mn-lt"/>
                <a:ea typeface="+mn-ea"/>
                <a:cs typeface="+mn-cs"/>
              </a:rPr>
              <a:t>Gadella</a:t>
            </a:r>
            <a:r>
              <a:rPr lang="en-US" sz="1200" kern="1200" dirty="0">
                <a:solidFill>
                  <a:schemeClr val="tx1"/>
                </a:solidFill>
                <a:latin typeface="+mn-lt"/>
                <a:ea typeface="+mn-ea"/>
                <a:cs typeface="+mn-cs"/>
              </a:rPr>
              <a:t>, T.J., 2005. Fluorescence Lifetime Imaging Microscopy (FLIM), in: </a:t>
            </a:r>
            <a:r>
              <a:rPr lang="en-US" sz="1200" kern="1200" dirty="0" err="1">
                <a:solidFill>
                  <a:schemeClr val="tx1"/>
                </a:solidFill>
                <a:latin typeface="+mn-lt"/>
                <a:ea typeface="+mn-ea"/>
                <a:cs typeface="+mn-cs"/>
              </a:rPr>
              <a:t>Rietdorf</a:t>
            </a:r>
            <a:r>
              <a:rPr lang="en-US" sz="1200" kern="1200" dirty="0">
                <a:solidFill>
                  <a:schemeClr val="tx1"/>
                </a:solidFill>
                <a:latin typeface="+mn-lt"/>
                <a:ea typeface="+mn-ea"/>
                <a:cs typeface="+mn-cs"/>
              </a:rPr>
              <a:t>, J. (Ed.), Microscopy Techniques. Springer Berlin Heidelberg, pp. 143-175.</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B543D-ED1E-4713-BA77-DC08B6AEB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55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FCCS is not too much different than single</a:t>
            </a:r>
            <a:r>
              <a:rPr lang="en-US" baseline="0" dirty="0"/>
              <a:t> color FCS.  FCCS is used to observe interaction and is much more sensitive that using differing diffusion times in single color FCS.  Instead of making a “copy” signal you have two signals.  The signals are then correlated together and the resulting curve gives you information about particle interaction.</a:t>
            </a:r>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37</a:t>
            </a:fld>
            <a:endParaRPr lang="en-US"/>
          </a:p>
        </p:txBody>
      </p:sp>
    </p:spTree>
    <p:extLst>
      <p:ext uri="{BB962C8B-B14F-4D97-AF65-F5344CB8AC3E}">
        <p14:creationId xmlns:p14="http://schemas.microsoft.com/office/powerpoint/2010/main" val="4144733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practical</a:t>
            </a:r>
            <a:r>
              <a:rPr lang="en-US" baseline="0" dirty="0"/>
              <a:t> considerations.  Need good spectral separation, </a:t>
            </a:r>
            <a:r>
              <a:rPr lang="en-US" baseline="0" dirty="0" err="1"/>
              <a:t>eGFP-mCherry</a:t>
            </a:r>
            <a:r>
              <a:rPr lang="en-US" baseline="0" dirty="0"/>
              <a:t> work fine, but have some bleed through.  Too much bleed through can give a high amount of false cross-correlation.  With 2-color one photon FCCS the overlap for both excitation lasers is not perfect.  That is to say, a 488 laser will have a smaller PSF than the 561nm laser.  This results in cross-correlation standards giving results that are not “perfect.”  If perfect the cross correlation curve will overlap the two auto-correlation curves.  Need controls!</a:t>
            </a:r>
          </a:p>
          <a:p>
            <a:endParaRPr lang="en-US" baseline="0" dirty="0"/>
          </a:p>
          <a:p>
            <a:r>
              <a:rPr lang="en-US" dirty="0"/>
              <a:t>http://www.pnas.org/content/104/51/20320.full</a:t>
            </a:r>
          </a:p>
          <a:p>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39</a:t>
            </a:fld>
            <a:endParaRPr lang="en-US"/>
          </a:p>
        </p:txBody>
      </p:sp>
    </p:spTree>
    <p:extLst>
      <p:ext uri="{BB962C8B-B14F-4D97-AF65-F5344CB8AC3E}">
        <p14:creationId xmlns:p14="http://schemas.microsoft.com/office/powerpoint/2010/main" val="140282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http://meroli.web.cern.ch/lecture_cmos_vs_ccd_pixel_sensor.html</a:t>
            </a:r>
          </a:p>
        </p:txBody>
      </p:sp>
      <p:sp>
        <p:nvSpPr>
          <p:cNvPr id="4" name="Slide Number Placeholder 3"/>
          <p:cNvSpPr>
            <a:spLocks noGrp="1"/>
          </p:cNvSpPr>
          <p:nvPr>
            <p:ph type="sldNum" sz="quarter" idx="5"/>
          </p:nvPr>
        </p:nvSpPr>
        <p:spPr/>
        <p:txBody>
          <a:bodyPr/>
          <a:lstStyle/>
          <a:p>
            <a:fld id="{539A7784-85A4-42EC-ABFD-7E1F2014BC3C}" type="slidenum">
              <a:rPr lang="en-US" smtClean="0"/>
              <a:t>10</a:t>
            </a:fld>
            <a:endParaRPr lang="en-US"/>
          </a:p>
        </p:txBody>
      </p:sp>
    </p:spTree>
    <p:extLst>
      <p:ext uri="{BB962C8B-B14F-4D97-AF65-F5344CB8AC3E}">
        <p14:creationId xmlns:p14="http://schemas.microsoft.com/office/powerpoint/2010/main" val="323780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principle</a:t>
            </a:r>
            <a:r>
              <a:rPr lang="en-US" baseline="0" dirty="0"/>
              <a:t> of FCS is being able to observe one or a few fluorescent particles enter and leave a small illuminated volume.  If the sample, solution or cell, has a high concentration of tagged molecules it becomes hard to observe the needed fluctuations.  I generally give the analogy of a crowded lecture hall.  If the lecture hall is crowded and you were observing the lecture hall you would be less apt to notice if some one entered or left the room (i.e. a small fluctuation from the mean number of people in the hall).  If only a few people were in the hall, then if someone left it would be very easy to notice (i.e. a large fluctuation from the mean number of people in the hall).  This is why a large immobile population is not good for FCS.  Fluctuations about the mean intensity is the information used for all FFS techniques.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140ED-19FB-4086-8BF6-A7ABF438EE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00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http://hamamatsu.magnet.fsu.edu/articles/avalanche.html</a:t>
            </a:r>
          </a:p>
          <a:p>
            <a:endParaRPr lang="en-US" dirty="0"/>
          </a:p>
          <a:p>
            <a:r>
              <a:rPr lang="en-US" dirty="0"/>
              <a:t>http://www.photonics.com/EDU/Handbook.aspx?AID=25535</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87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Visualize proteome via fluorescent tagging of full-length endogenous proteins</a:t>
            </a:r>
          </a:p>
          <a:p>
            <a:r>
              <a:rPr lang="en-US" dirty="0"/>
              <a:t>Flip trap screen done in the laboratories of Scott Fraser and Marianne Bronner at Caltech published in 2011</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582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Bacia</a:t>
            </a:r>
            <a:r>
              <a:rPr lang="en-US" sz="1200" kern="1200" dirty="0">
                <a:solidFill>
                  <a:schemeClr val="tx1"/>
                </a:solidFill>
                <a:latin typeface="+mn-lt"/>
                <a:ea typeface="+mn-ea"/>
                <a:cs typeface="+mn-cs"/>
              </a:rPr>
              <a:t>, K., Kim, S.A., </a:t>
            </a:r>
            <a:r>
              <a:rPr lang="en-US" sz="1200" kern="1200" dirty="0" err="1">
                <a:solidFill>
                  <a:schemeClr val="tx1"/>
                </a:solidFill>
                <a:latin typeface="+mn-lt"/>
                <a:ea typeface="+mn-ea"/>
                <a:cs typeface="+mn-cs"/>
              </a:rPr>
              <a:t>Schwille</a:t>
            </a:r>
            <a:r>
              <a:rPr lang="en-US" sz="1200" kern="1200" dirty="0">
                <a:solidFill>
                  <a:schemeClr val="tx1"/>
                </a:solidFill>
                <a:latin typeface="+mn-lt"/>
                <a:ea typeface="+mn-ea"/>
                <a:cs typeface="+mn-cs"/>
              </a:rPr>
              <a:t>, P., 2006. Fluorescence cross-correlation spectroscopy in living cells. Nat Methods 3, 83-89.</a:t>
            </a:r>
          </a:p>
          <a:p>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63</a:t>
            </a:fld>
            <a:endParaRPr lang="en-US"/>
          </a:p>
        </p:txBody>
      </p:sp>
    </p:spTree>
    <p:extLst>
      <p:ext uri="{BB962C8B-B14F-4D97-AF65-F5344CB8AC3E}">
        <p14:creationId xmlns:p14="http://schemas.microsoft.com/office/powerpoint/2010/main" val="265165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difference between these two microscopy techniques is that FRAP involves the study of a cell’s ability to recover after a single </a:t>
            </a:r>
            <a:r>
              <a:rPr lang="en-US" dirty="0" err="1"/>
              <a:t>photobleaching</a:t>
            </a:r>
            <a:r>
              <a:rPr lang="en-US" dirty="0"/>
              <a:t> event whereas FLIP involves the study of how the loss of fluorescence spreads throughout the cell after multiple </a:t>
            </a:r>
            <a:r>
              <a:rPr lang="en-US" dirty="0" err="1"/>
              <a:t>photobleaching</a:t>
            </a:r>
            <a:r>
              <a:rPr lang="en-US" dirty="0"/>
              <a:t> events. This difference in purpose also leads to a difference in what parts of the cell are observed. In FRAP, the area that is actually </a:t>
            </a:r>
            <a:r>
              <a:rPr lang="en-US" dirty="0" err="1"/>
              <a:t>photobleached</a:t>
            </a:r>
            <a:r>
              <a:rPr lang="en-US" dirty="0"/>
              <a:t> is the area of interest. Conversely, in FLIP, the region of interest is just outside the region that is being </a:t>
            </a:r>
            <a:r>
              <a:rPr lang="en-US" dirty="0" err="1"/>
              <a:t>photobleached</a:t>
            </a:r>
            <a:r>
              <a:rPr lang="en-US" dirty="0"/>
              <a:t>. Another important difference is that in FRAP, there is a single </a:t>
            </a:r>
            <a:r>
              <a:rPr lang="en-US" dirty="0" err="1"/>
              <a:t>photobleaching</a:t>
            </a:r>
            <a:r>
              <a:rPr lang="en-US" dirty="0"/>
              <a:t> event and a recovery period to observe how well fluorophores move back to the bleached site. However, in FLIP, multiple </a:t>
            </a:r>
            <a:r>
              <a:rPr lang="en-US" dirty="0" err="1"/>
              <a:t>photobleaching</a:t>
            </a:r>
            <a:r>
              <a:rPr lang="en-US" dirty="0"/>
              <a:t> events occur to prevent the return of unbleached fluorophores to the bleaching region.</a:t>
            </a:r>
          </a:p>
          <a:p>
            <a:endParaRPr lang="en-US" dirty="0"/>
          </a:p>
          <a:p>
            <a:r>
              <a:rPr lang="en-US" dirty="0"/>
              <a:t>http://en.wikipedia.org/wiki/Fluorescence_loss_in_photobleaching</a:t>
            </a:r>
          </a:p>
          <a:p>
            <a:r>
              <a:rPr lang="en-US" dirty="0"/>
              <a:t>http://en.wikipedia.org/wiki/Fluorescence_recovery_after_photobleaching</a:t>
            </a:r>
          </a:p>
          <a:p>
            <a:r>
              <a:rPr lang="en-US" dirty="0"/>
              <a:t>http://www.olympusconfocal.com/applications/flipandfrap.html</a:t>
            </a:r>
          </a:p>
          <a:p>
            <a:endParaRPr lang="en-US" dirty="0"/>
          </a:p>
          <a:p>
            <a:r>
              <a:rPr lang="en-US" dirty="0"/>
              <a:t>"Frap diagram" by </a:t>
            </a:r>
            <a:r>
              <a:rPr lang="en-US" dirty="0" err="1"/>
              <a:t>MDougM</a:t>
            </a:r>
            <a:r>
              <a:rPr lang="en-US" dirty="0"/>
              <a:t> - Own work. Licensed under Public Domain via Wikimedia Commons - http://commons.wikimedia.org/wiki/File:Frap_diagram.svg#mediaviewer/File:Frap_diagram.svg</a:t>
            </a:r>
          </a:p>
          <a:p>
            <a:endParaRPr lang="en-US" dirty="0"/>
          </a:p>
          <a:p>
            <a:r>
              <a:rPr lang="en-US" dirty="0"/>
              <a:t>"Fluorescence Loss in </a:t>
            </a:r>
            <a:r>
              <a:rPr lang="en-US" dirty="0" err="1"/>
              <a:t>Photobleaching</a:t>
            </a:r>
            <a:r>
              <a:rPr lang="en-US" dirty="0"/>
              <a:t> Schematic" by Steven Lentz - was sent to me personally. Licensed under CC BY-SA 3.0 via Wikimedia Commons - http://commons.wikimedia.org/wiki/File:Fluorescence_Loss_in_Photobleaching_Schematic.jpg#mediaviewer/File:Fluorescence_Loss_in_Photobleaching_Schematic.jpg</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64</a:t>
            </a:fld>
            <a:endParaRPr lang="en-US"/>
          </a:p>
        </p:txBody>
      </p:sp>
    </p:spTree>
    <p:extLst>
      <p:ext uri="{BB962C8B-B14F-4D97-AF65-F5344CB8AC3E}">
        <p14:creationId xmlns:p14="http://schemas.microsoft.com/office/powerpoint/2010/main" val="3326759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FRAP has been around for a while what development really made this technique take off?</a:t>
            </a:r>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65</a:t>
            </a:fld>
            <a:endParaRPr lang="en-US"/>
          </a:p>
        </p:txBody>
      </p:sp>
    </p:spTree>
    <p:extLst>
      <p:ext uri="{BB962C8B-B14F-4D97-AF65-F5344CB8AC3E}">
        <p14:creationId xmlns:p14="http://schemas.microsoft.com/office/powerpoint/2010/main" val="398580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66</a:t>
            </a:fld>
            <a:endParaRPr lang="en-US"/>
          </a:p>
        </p:txBody>
      </p:sp>
    </p:spTree>
    <p:extLst>
      <p:ext uri="{BB962C8B-B14F-4D97-AF65-F5344CB8AC3E}">
        <p14:creationId xmlns:p14="http://schemas.microsoft.com/office/powerpoint/2010/main" val="296257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http://www.sciencedirect.com/science/article/pii/S0092867407006630</a:t>
            </a:r>
          </a:p>
          <a:p>
            <a:r>
              <a:rPr lang="en-US" dirty="0" err="1"/>
              <a:t>Wieschaus</a:t>
            </a:r>
            <a:r>
              <a:rPr lang="en-US" dirty="0"/>
              <a:t> Cell</a:t>
            </a:r>
            <a:r>
              <a:rPr lang="en-US" baseline="0" dirty="0"/>
              <a:t> paper</a:t>
            </a:r>
          </a:p>
          <a:p>
            <a:endParaRPr lang="en-US" baseline="0" dirty="0"/>
          </a:p>
          <a:p>
            <a:r>
              <a:rPr lang="en-US" baseline="0" dirty="0"/>
              <a:t>http://www.ncbi.nlm.nih.gov/pmc/articles/PMC2920644/</a:t>
            </a:r>
          </a:p>
          <a:p>
            <a:r>
              <a:rPr lang="en-US" baseline="0" dirty="0"/>
              <a:t>FCS paper</a:t>
            </a:r>
          </a:p>
          <a:p>
            <a:endParaRPr lang="en-US" baseline="0" dirty="0"/>
          </a:p>
          <a:p>
            <a:r>
              <a:rPr lang="en-US" baseline="0" dirty="0"/>
              <a:t>Development paper by </a:t>
            </a:r>
            <a:r>
              <a:rPr lang="en-US" baseline="0" dirty="0" err="1"/>
              <a:t>Wieschaus</a:t>
            </a:r>
            <a:r>
              <a:rPr lang="en-US" baseline="0" dirty="0"/>
              <a:t> reviewing his result</a:t>
            </a:r>
          </a:p>
          <a:p>
            <a:r>
              <a:rPr lang="en-US" dirty="0"/>
              <a:t>http://dev.biologists.org/content/137/14/2253.full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400" b="1" dirty="0">
                <a:latin typeface="Arial" panose="020B0604020202020204" pitchFamily="34" charset="0"/>
                <a:ea typeface="msgothic" charset="0"/>
                <a:cs typeface="msgothic" charset="0"/>
              </a:rPr>
              <a:t>Schematic of the </a:t>
            </a:r>
            <a:r>
              <a:rPr lang="en-GB" altLang="en-US" sz="1400" b="1" dirty="0" err="1">
                <a:latin typeface="Arial" panose="020B0604020202020204" pitchFamily="34" charset="0"/>
                <a:ea typeface="msgothic" charset="0"/>
                <a:cs typeface="msgothic" charset="0"/>
              </a:rPr>
              <a:t>Bicoid</a:t>
            </a:r>
            <a:r>
              <a:rPr lang="en-GB" altLang="en-US" sz="1400" b="1" dirty="0">
                <a:latin typeface="Arial" panose="020B0604020202020204" pitchFamily="34" charset="0"/>
                <a:ea typeface="msgothic" charset="0"/>
                <a:cs typeface="msgothic" charset="0"/>
              </a:rPr>
              <a:t> gradient in the syncytial </a:t>
            </a:r>
            <a:r>
              <a:rPr lang="en-GB" altLang="en-US" i="1" dirty="0">
                <a:latin typeface="Arial" panose="020B0604020202020204" pitchFamily="34" charset="0"/>
                <a:ea typeface="msgothic" charset="0"/>
                <a:cs typeface="msgothic" charset="0"/>
              </a:rPr>
              <a:t>Drosophila</a:t>
            </a:r>
            <a:r>
              <a:rPr lang="en-GB" altLang="en-US" dirty="0">
                <a:latin typeface="Arial" panose="020B0604020202020204" pitchFamily="34" charset="0"/>
                <a:ea typeface="msgothic" charset="0"/>
                <a:cs typeface="msgothic" charset="0"/>
              </a:rPr>
              <a:t> embryo. (</a:t>
            </a:r>
            <a:r>
              <a:rPr lang="en-GB" altLang="en-US" sz="1400" b="1" dirty="0">
                <a:latin typeface="Arial" panose="020B0604020202020204" pitchFamily="34" charset="0"/>
                <a:ea typeface="msgothic" charset="0"/>
                <a:cs typeface="msgothic" charset="0"/>
              </a:rPr>
              <a:t>A-G</a:t>
            </a:r>
            <a:r>
              <a:rPr lang="en-GB" altLang="en-US" dirty="0">
                <a:latin typeface="Arial" panose="020B0604020202020204" pitchFamily="34" charset="0"/>
                <a:ea typeface="msgothic" charset="0"/>
                <a:cs typeface="msgothic" charset="0"/>
              </a:rPr>
              <a:t>)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as a transcription factor, accumulates within nuclei during interphase. The nuclear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gradient, which decreases in concentration with distance from the anterior pole, forms in less than 3 hours in a </a:t>
            </a:r>
            <a:r>
              <a:rPr lang="en-GB" altLang="en-US" i="1" dirty="0">
                <a:latin typeface="Arial" panose="020B0604020202020204" pitchFamily="34" charset="0"/>
                <a:ea typeface="msgothic" charset="0"/>
                <a:cs typeface="msgothic" charset="0"/>
              </a:rPr>
              <a:t>Drosophila</a:t>
            </a:r>
            <a:r>
              <a:rPr lang="en-GB" altLang="en-US" dirty="0">
                <a:latin typeface="Arial" panose="020B0604020202020204" pitchFamily="34" charset="0"/>
                <a:ea typeface="msgothic" charset="0"/>
                <a:cs typeface="msgothic" charset="0"/>
              </a:rPr>
              <a:t> embryo that is ~500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long (AP axis) and can be observed (B) before nuclei migrate to the surface of the embryo. During the first ~80 minutes (corresponding to cell cycles 1-8), nuclei proliferate in the centre of the embryo (A-C), and then migrate to the surface of the embryo in cycle 9. During the last five cell cycles, nuclei divide at the surface of the embryo (D,E). Nuclei replicate every ~9 minutes during the first nine cell cycles, but this slows to ~20 minutes in cycle 13. Nuclei are ~10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in diameter in pre-cycle 14 embryos (A-D) but ~6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in cycle 14 (E). The extent to which the mRNA encoding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which is initially tightly localised to the anterior pole (A), becomes delocalised is a matter of controversy. Two alternative </a:t>
            </a:r>
            <a:r>
              <a:rPr lang="en-GB" altLang="en-US" i="1"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RNA distributions during cycle 14 are shown in E and F. (G) Illustration of the nucleus and surrounding cytoplasm. (</a:t>
            </a:r>
            <a:r>
              <a:rPr lang="en-GB" altLang="en-US" sz="1400" b="1" dirty="0">
                <a:latin typeface="Arial" panose="020B0604020202020204" pitchFamily="34" charset="0"/>
                <a:ea typeface="msgothic" charset="0"/>
                <a:cs typeface="msgothic" charset="0"/>
              </a:rPr>
              <a:t>H</a:t>
            </a:r>
            <a:r>
              <a:rPr lang="en-GB" altLang="en-US" dirty="0">
                <a:latin typeface="Arial" panose="020B0604020202020204" pitchFamily="34" charset="0"/>
                <a:ea typeface="msgothic" charset="0"/>
                <a:cs typeface="msgothic" charset="0"/>
              </a:rPr>
              <a:t>) In species that produce larger or smaller eggs than </a:t>
            </a:r>
            <a:r>
              <a:rPr lang="en-GB" altLang="en-US" i="1" dirty="0">
                <a:latin typeface="Arial" panose="020B0604020202020204" pitchFamily="34" charset="0"/>
                <a:ea typeface="msgothic" charset="0"/>
                <a:cs typeface="msgothic" charset="0"/>
              </a:rPr>
              <a:t>Drosophila melanogaster</a:t>
            </a:r>
            <a:r>
              <a:rPr lang="en-GB" altLang="en-US" dirty="0">
                <a:latin typeface="Arial" panose="020B0604020202020204" pitchFamily="34" charset="0"/>
                <a:ea typeface="msgothic" charset="0"/>
                <a:cs typeface="msgothic" charset="0"/>
              </a:rPr>
              <a:t>, the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gradient scales with egg length.</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70</a:t>
            </a:fld>
            <a:endParaRPr lang="en-US"/>
          </a:p>
        </p:txBody>
      </p:sp>
    </p:spTree>
    <p:extLst>
      <p:ext uri="{BB962C8B-B14F-4D97-AF65-F5344CB8AC3E}">
        <p14:creationId xmlns:p14="http://schemas.microsoft.com/office/powerpoint/2010/main" val="102112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FACS (</a:t>
            </a:r>
            <a:r>
              <a:rPr lang="en-US" dirty="0">
                <a:hlinkClick r:id="rId3" tooltip="Fluorescence-activated cell sorting"/>
              </a:rPr>
              <a:t>fluorescence-activated cell sorting</a:t>
            </a:r>
            <a:r>
              <a:rPr lang="en-US" dirty="0"/>
              <a:t>). One of several important </a:t>
            </a:r>
            <a:r>
              <a:rPr lang="en-US" dirty="0">
                <a:hlinkClick r:id="rId4" tooltip="Cell sorting"/>
              </a:rPr>
              <a:t>cell sorting</a:t>
            </a:r>
            <a:r>
              <a:rPr lang="en-US" dirty="0"/>
              <a:t> techniques used in the separation of different cell lines (especially those isolated from animal tissues). </a:t>
            </a:r>
          </a:p>
          <a:p>
            <a:endParaRPr lang="en-US" dirty="0"/>
          </a:p>
          <a:p>
            <a:r>
              <a:rPr lang="en-US" dirty="0"/>
              <a:t>FIGS (</a:t>
            </a:r>
            <a:r>
              <a:rPr lang="en-US" dirty="0">
                <a:hlinkClick r:id="rId5" tooltip="Fluorescence image-guided surgery"/>
              </a:rPr>
              <a:t>Fluorescence image-guided surgery</a:t>
            </a:r>
            <a:r>
              <a:rPr lang="en-US" dirty="0"/>
              <a:t>) is a medical imaging technique that uses fluorescence to detect properly labeled structures during surgery.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915EA-2C58-4E3C-9B71-E32E967BD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86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FACS (</a:t>
            </a:r>
            <a:r>
              <a:rPr lang="en-US" dirty="0">
                <a:hlinkClick r:id="rId3" tooltip="Fluorescence-activated cell sorting"/>
              </a:rPr>
              <a:t>fluorescence-activated cell sorting</a:t>
            </a:r>
            <a:r>
              <a:rPr lang="en-US" dirty="0"/>
              <a:t>). One of several important </a:t>
            </a:r>
            <a:r>
              <a:rPr lang="en-US" dirty="0">
                <a:hlinkClick r:id="rId4" tooltip="Cell sorting"/>
              </a:rPr>
              <a:t>cell sorting</a:t>
            </a:r>
            <a:r>
              <a:rPr lang="en-US" dirty="0"/>
              <a:t> techniques used in the separation of different cell lines (especially those isolated from animal tissues). </a:t>
            </a:r>
          </a:p>
          <a:p>
            <a:endParaRPr lang="en-US" dirty="0"/>
          </a:p>
          <a:p>
            <a:r>
              <a:rPr lang="en-US" dirty="0"/>
              <a:t>FIGS (</a:t>
            </a:r>
            <a:r>
              <a:rPr lang="en-US" dirty="0">
                <a:hlinkClick r:id="rId5" tooltip="Fluorescence image-guided surgery"/>
              </a:rPr>
              <a:t>Fluorescence image-guided surgery</a:t>
            </a:r>
            <a:r>
              <a:rPr lang="en-US" dirty="0"/>
              <a:t>) is a medical imaging technique that uses fluorescence to detect properly labeled structures during surgery.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915EA-2C58-4E3C-9B71-E32E967BD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13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http://www.nature.com/milestones/milelight/full/milelight10.html</a:t>
            </a:r>
          </a:p>
          <a:p>
            <a:endParaRPr lang="en-US" dirty="0"/>
          </a:p>
          <a:p>
            <a:r>
              <a:rPr lang="en-US" dirty="0"/>
              <a:t>1990 invented</a:t>
            </a:r>
            <a:r>
              <a:rPr lang="en-US" baseline="0" dirty="0"/>
              <a:t> two photon confocal microscopy</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35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principle</a:t>
            </a:r>
            <a:r>
              <a:rPr lang="en-US" baseline="0" dirty="0"/>
              <a:t> of FCS is being able to observe one or a few fluorescent particles enter and leave a small illuminated volume.  If the sample, solution or cell, has a high concentration of tagged molecules it becomes hard to observe the needed fluctuations.  I generally give the analogy of a crowded lecture hall.  If the lecture hall is crowded and you were observing the lecture hall you would be less apt to notice if some one entered or left the room (i.e. a small fluctuation from the mean number of people in the hall).  If only a few people were in the hall, then if someone left it would be very easy to notice (i.e. a large fluctuation from the mean number of people in the hall).  This is why a large immobile population is not good for FCS.  Fluctuations about the mean intensity is the information used for all FFS techniques.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140ED-19FB-4086-8BF6-A7ABF438EE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29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Bacia</a:t>
            </a:r>
            <a:r>
              <a:rPr lang="en-US" sz="1200" kern="1200" dirty="0">
                <a:solidFill>
                  <a:schemeClr val="tx1"/>
                </a:solidFill>
                <a:latin typeface="+mn-lt"/>
                <a:ea typeface="+mn-ea"/>
                <a:cs typeface="+mn-cs"/>
              </a:rPr>
              <a:t>, K., Kim, S.A., </a:t>
            </a:r>
            <a:r>
              <a:rPr lang="en-US" sz="1200" kern="1200" dirty="0" err="1">
                <a:solidFill>
                  <a:schemeClr val="tx1"/>
                </a:solidFill>
                <a:latin typeface="+mn-lt"/>
                <a:ea typeface="+mn-ea"/>
                <a:cs typeface="+mn-cs"/>
              </a:rPr>
              <a:t>Schwille</a:t>
            </a:r>
            <a:r>
              <a:rPr lang="en-US" sz="1200" kern="1200" dirty="0">
                <a:solidFill>
                  <a:schemeClr val="tx1"/>
                </a:solidFill>
                <a:latin typeface="+mn-lt"/>
                <a:ea typeface="+mn-ea"/>
                <a:cs typeface="+mn-cs"/>
              </a:rPr>
              <a:t>, P., 2006. Fluorescence cross-correlation spectroscopy in living cells. Nat Methods 3, 83-89.</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65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Bacia</a:t>
            </a:r>
            <a:r>
              <a:rPr lang="en-US" sz="1200" kern="1200" dirty="0">
                <a:solidFill>
                  <a:schemeClr val="tx1"/>
                </a:solidFill>
                <a:latin typeface="+mn-lt"/>
                <a:ea typeface="+mn-ea"/>
                <a:cs typeface="+mn-cs"/>
              </a:rPr>
              <a:t>, K., Kim, S.A., </a:t>
            </a:r>
            <a:r>
              <a:rPr lang="en-US" sz="1200" kern="1200" dirty="0" err="1">
                <a:solidFill>
                  <a:schemeClr val="tx1"/>
                </a:solidFill>
                <a:latin typeface="+mn-lt"/>
                <a:ea typeface="+mn-ea"/>
                <a:cs typeface="+mn-cs"/>
              </a:rPr>
              <a:t>Schwille</a:t>
            </a:r>
            <a:r>
              <a:rPr lang="en-US" sz="1200" kern="1200" dirty="0">
                <a:solidFill>
                  <a:schemeClr val="tx1"/>
                </a:solidFill>
                <a:latin typeface="+mn-lt"/>
                <a:ea typeface="+mn-ea"/>
                <a:cs typeface="+mn-cs"/>
              </a:rPr>
              <a:t>, P., 2006. Fluorescence cross-correlation spectroscopy in living cells. Nat Methods 3, 83-89.</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4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fluctuations generated can be analyzed in many ways.  FCS relies on the auto-correlation function which is a signal processing technique.  The autocorrelation compares a signal against itself.  In this case, a particle enters the focal volume and generates a photon burst.  The collected signal is “copied” and the two copies are compared against one another as you shift the “copy” in time.  The copy signal is shifted by some amount of time given by the </a:t>
            </a:r>
            <a:r>
              <a:rPr lang="en-US" dirty="0" err="1"/>
              <a:t>greek</a:t>
            </a:r>
            <a:r>
              <a:rPr lang="en-US" dirty="0"/>
              <a:t> symbol tau.  All data analysis will be done in reference to the shift time tau.</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256BB1-16DB-442F-8055-5DDA407D3D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92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7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8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3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95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Content Placeholder 2"/>
          <p:cNvSpPr>
            <a:spLocks noGrp="1"/>
          </p:cNvSpPr>
          <p:nvPr>
            <p:ph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11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354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6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065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24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49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90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4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0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28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707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18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538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988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5317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6711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608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43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163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5353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0812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21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3676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3023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3421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9953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4669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00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62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9312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574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407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643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183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425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4263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285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0DED41F-AAED-4F5A-8DE7-587AA1943D9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027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C6C19D7-90ED-4E76-A864-44A17FF533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516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772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AEEF6454-2FCF-430C-AC6A-8B85A0FB7EF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2261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81EB7F75-8FAC-45B1-975C-C550E8CB46B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5703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33A2B916-4D18-46B8-92FE-01D2E468DD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0700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711360F1-B5A4-44BA-BD21-D8EEE6D7A0C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6279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B609BB87-6C9B-4332-9E62-76CA3862DEB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5604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B20114BA-5E4B-4883-B706-A59C66C6D21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2459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DFACDF-C952-4E69-AC46-B0F341D1978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4447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E4313701-125E-48E4-B8E5-82993A28F23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7691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A9CDB96-1FF8-42F6-8064-DF4BB1BF33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1943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3"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6"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09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66918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41927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3449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28158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12811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837828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89298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38682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09852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4949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50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3633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Text Placeholder 2"/>
          <p:cNvSpPr>
            <a:spLocks noGrp="1"/>
          </p:cNvSpPr>
          <p:nvPr>
            <p:ph type="body"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518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6676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Content Placeholder 2"/>
          <p:cNvSpPr>
            <a:spLocks noGrp="1"/>
          </p:cNvSpPr>
          <p:nvPr>
            <p:ph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55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0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25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330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solidFill>
                  <a:prstClr val="white">
                    <a:tint val="75000"/>
                  </a:prstClr>
                </a:solidFill>
              </a:rPr>
              <a:pPr/>
              <a:t>2/21/2019</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166865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1410206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9BE36469-39CE-4D40-A3B0-ECF03701303C}" type="slidenum">
              <a:rPr lang="en-US" altLang="en-US" smtClean="0">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9392442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hangingPunct="0"/>
            <a:fld id="{C764DE79-268F-4C1A-8933-263129D2AF90}" type="datetimeFigureOut">
              <a:rPr lang="en-US" b="1" dirty="0">
                <a:solidFill>
                  <a:prstClr val="white">
                    <a:tint val="75000"/>
                  </a:prstClr>
                </a:solidFill>
              </a:rPr>
              <a:pPr eaLnBrk="0" hangingPunct="0"/>
              <a:t>2/21/2019</a:t>
            </a:fld>
            <a:endParaRPr lang="en-US" b="1" dirty="0">
              <a:solidFill>
                <a:prstClr val="white">
                  <a:tint val="75000"/>
                </a:prstClr>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hangingPunct="0"/>
            <a:endParaRPr lang="en-US" b="1" dirty="0">
              <a:solidFill>
                <a:prstClr val="white">
                  <a:tint val="75000"/>
                </a:prstClr>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hangingPunct="0"/>
            <a:fld id="{48F63A3B-78C7-47BE-AE5E-E10140E04643}" type="slidenum">
              <a:rPr lang="en-US" b="1" dirty="0">
                <a:solidFill>
                  <a:prstClr val="white">
                    <a:tint val="75000"/>
                  </a:prstClr>
                </a:solidFill>
              </a:rPr>
              <a:pPr eaLnBrk="0" hangingPunct="0"/>
              <a:t>‹#›</a:t>
            </a:fld>
            <a:endParaRPr lang="en-US" b="1" dirty="0">
              <a:solidFill>
                <a:prstClr val="white">
                  <a:tint val="75000"/>
                </a:prstClr>
              </a:solidFill>
            </a:endParaRPr>
          </a:p>
        </p:txBody>
      </p:sp>
    </p:spTree>
    <p:extLst>
      <p:ext uri="{BB962C8B-B14F-4D97-AF65-F5344CB8AC3E}">
        <p14:creationId xmlns:p14="http://schemas.microsoft.com/office/powerpoint/2010/main" val="172117249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 Id="rId9" Type="http://schemas.openxmlformats.org/officeDocument/2006/relationships/image" Target="../media/image13.wmf"/></Relationships>
</file>

<file path=ppt/slides/_rels/slide2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2.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3.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4.xml"/><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8.wmf"/><Relationship Id="rId11" Type="http://schemas.openxmlformats.org/officeDocument/2006/relationships/image" Target="../media/image31.png"/><Relationship Id="rId5" Type="http://schemas.openxmlformats.org/officeDocument/2006/relationships/oleObject" Target="../embeddings/oleObject17.bin"/><Relationship Id="rId10" Type="http://schemas.openxmlformats.org/officeDocument/2006/relationships/image" Target="../media/image30.png"/><Relationship Id="rId4" Type="http://schemas.openxmlformats.org/officeDocument/2006/relationships/image" Target="../media/image27.wmf"/><Relationship Id="rId9"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8.xml"/><Relationship Id="rId7"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image" Target="../media/image3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jp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Bi/BE 177: Principles of Modern Microscopy</a:t>
            </a:r>
          </a:p>
        </p:txBody>
      </p:sp>
      <p:sp>
        <p:nvSpPr>
          <p:cNvPr id="3" name="Subtitle 2"/>
          <p:cNvSpPr>
            <a:spLocks noGrp="1"/>
          </p:cNvSpPr>
          <p:nvPr>
            <p:ph type="subTitle" idx="1"/>
          </p:nvPr>
        </p:nvSpPr>
        <p:spPr/>
        <p:txBody>
          <a:bodyPr>
            <a:normAutofit fontScale="92500" lnSpcReduction="10000"/>
          </a:bodyPr>
          <a:lstStyle/>
          <a:p>
            <a:r>
              <a:rPr lang="en-US" dirty="0"/>
              <a:t>Lecture 13: Single Molecule Imaging</a:t>
            </a:r>
          </a:p>
          <a:p>
            <a:r>
              <a:rPr lang="en-US" dirty="0"/>
              <a:t>Andres Collazo, Director Biological Imaging Facility</a:t>
            </a:r>
          </a:p>
          <a:p>
            <a:r>
              <a:rPr lang="en-US" dirty="0"/>
              <a:t>Ke Ding, Graduate Student, TA</a:t>
            </a:r>
          </a:p>
          <a:p>
            <a:r>
              <a:rPr lang="en-US" dirty="0"/>
              <a:t>Wan-Rong (Sandy) Wong, Graduate Student, TA</a:t>
            </a:r>
          </a:p>
          <a:p>
            <a:endParaRPr lang="en-US" dirty="0"/>
          </a:p>
        </p:txBody>
      </p:sp>
    </p:spTree>
    <p:extLst>
      <p:ext uri="{BB962C8B-B14F-4D97-AF65-F5344CB8AC3E}">
        <p14:creationId xmlns:p14="http://schemas.microsoft.com/office/powerpoint/2010/main" val="34699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F7B2-0C59-447E-8FF9-4BD0376879DA}"/>
              </a:ext>
            </a:extLst>
          </p:cNvPr>
          <p:cNvSpPr>
            <a:spLocks noGrp="1"/>
          </p:cNvSpPr>
          <p:nvPr>
            <p:ph type="title"/>
          </p:nvPr>
        </p:nvSpPr>
        <p:spPr/>
        <p:txBody>
          <a:bodyPr>
            <a:noAutofit/>
          </a:bodyPr>
          <a:lstStyle/>
          <a:p>
            <a:r>
              <a:rPr lang="en-US" sz="3200" dirty="0"/>
              <a:t>Tracking single molecules using light microscopy</a:t>
            </a:r>
            <a:br>
              <a:rPr lang="en-US" sz="3200" dirty="0"/>
            </a:br>
            <a:endParaRPr lang="en-US" sz="3200" dirty="0"/>
          </a:p>
        </p:txBody>
      </p:sp>
      <p:sp>
        <p:nvSpPr>
          <p:cNvPr id="3" name="Content Placeholder 2">
            <a:extLst>
              <a:ext uri="{FF2B5EF4-FFF2-40B4-BE49-F238E27FC236}">
                <a16:creationId xmlns:a16="http://schemas.microsoft.com/office/drawing/2014/main" id="{8D360A61-9327-4E8D-A90E-8A21CEE1AE9F}"/>
              </a:ext>
            </a:extLst>
          </p:cNvPr>
          <p:cNvSpPr>
            <a:spLocks noGrp="1"/>
          </p:cNvSpPr>
          <p:nvPr>
            <p:ph idx="1"/>
          </p:nvPr>
        </p:nvSpPr>
        <p:spPr/>
        <p:txBody>
          <a:bodyPr>
            <a:normAutofit/>
          </a:bodyPr>
          <a:lstStyle/>
          <a:p>
            <a:r>
              <a:rPr lang="en-US" sz="2400" dirty="0"/>
              <a:t>Following the same molecule over time</a:t>
            </a:r>
          </a:p>
          <a:p>
            <a:r>
              <a:rPr lang="en-US" sz="2400" dirty="0"/>
              <a:t>Use EMCCD or </a:t>
            </a:r>
            <a:r>
              <a:rPr lang="en-US" sz="2400" dirty="0" err="1"/>
              <a:t>sCMOS</a:t>
            </a:r>
            <a:r>
              <a:rPr lang="en-US" sz="2400" dirty="0"/>
              <a:t> camera?</a:t>
            </a:r>
          </a:p>
          <a:p>
            <a:pPr lvl="1"/>
            <a:r>
              <a:rPr lang="en-US" sz="2000" dirty="0"/>
              <a:t>Electron multiplication (Cascade) CCD</a:t>
            </a:r>
          </a:p>
          <a:p>
            <a:pPr lvl="1"/>
            <a:r>
              <a:rPr lang="en-US" sz="2000" dirty="0"/>
              <a:t>Scientific CMOS</a:t>
            </a:r>
          </a:p>
        </p:txBody>
      </p:sp>
      <p:pic>
        <p:nvPicPr>
          <p:cNvPr id="4" name="Picture 3">
            <a:extLst>
              <a:ext uri="{FF2B5EF4-FFF2-40B4-BE49-F238E27FC236}">
                <a16:creationId xmlns:a16="http://schemas.microsoft.com/office/drawing/2014/main" id="{89F70F2F-EAF8-4BE1-BB2E-0672C5AA2DF4}"/>
              </a:ext>
            </a:extLst>
          </p:cNvPr>
          <p:cNvPicPr>
            <a:picLocks noChangeAspect="1"/>
          </p:cNvPicPr>
          <p:nvPr/>
        </p:nvPicPr>
        <p:blipFill>
          <a:blip r:embed="rId3"/>
          <a:stretch>
            <a:fillRect/>
          </a:stretch>
        </p:blipFill>
        <p:spPr>
          <a:xfrm>
            <a:off x="997603" y="3429000"/>
            <a:ext cx="5121277" cy="2818280"/>
          </a:xfrm>
          <a:prstGeom prst="rect">
            <a:avLst/>
          </a:prstGeom>
        </p:spPr>
      </p:pic>
    </p:spTree>
    <p:extLst>
      <p:ext uri="{BB962C8B-B14F-4D97-AF65-F5344CB8AC3E}">
        <p14:creationId xmlns:p14="http://schemas.microsoft.com/office/powerpoint/2010/main" val="318696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BC6-76D0-4AD5-8CD2-6C59D53C9305}"/>
              </a:ext>
            </a:extLst>
          </p:cNvPr>
          <p:cNvSpPr>
            <a:spLocks noGrp="1"/>
          </p:cNvSpPr>
          <p:nvPr>
            <p:ph type="title"/>
          </p:nvPr>
        </p:nvSpPr>
        <p:spPr/>
        <p:txBody>
          <a:bodyPr>
            <a:normAutofit/>
          </a:bodyPr>
          <a:lstStyle/>
          <a:p>
            <a:r>
              <a:rPr lang="en-US" sz="3200" dirty="0"/>
              <a:t>Single molecule imaging</a:t>
            </a:r>
          </a:p>
        </p:txBody>
      </p:sp>
      <p:sp>
        <p:nvSpPr>
          <p:cNvPr id="3" name="Content Placeholder 2">
            <a:extLst>
              <a:ext uri="{FF2B5EF4-FFF2-40B4-BE49-F238E27FC236}">
                <a16:creationId xmlns:a16="http://schemas.microsoft.com/office/drawing/2014/main" id="{98844EE4-E9B1-4407-83FB-239CC048D0A0}"/>
              </a:ext>
            </a:extLst>
          </p:cNvPr>
          <p:cNvSpPr>
            <a:spLocks noGrp="1"/>
          </p:cNvSpPr>
          <p:nvPr>
            <p:ph idx="1"/>
          </p:nvPr>
        </p:nvSpPr>
        <p:spPr/>
        <p:txBody>
          <a:bodyPr/>
          <a:lstStyle/>
          <a:p>
            <a:r>
              <a:rPr lang="en-US" dirty="0">
                <a:solidFill>
                  <a:schemeClr val="bg2"/>
                </a:solidFill>
              </a:rPr>
              <a:t>Detection versus Resolving</a:t>
            </a:r>
          </a:p>
          <a:p>
            <a:pPr lvl="1"/>
            <a:r>
              <a:rPr lang="en-US" dirty="0">
                <a:solidFill>
                  <a:schemeClr val="bg2"/>
                </a:solidFill>
              </a:rPr>
              <a:t>Can’t resolve but can detect</a:t>
            </a:r>
          </a:p>
          <a:p>
            <a:r>
              <a:rPr lang="en-US" dirty="0">
                <a:solidFill>
                  <a:schemeClr val="bg2"/>
                </a:solidFill>
              </a:rPr>
              <a:t>Applications?</a:t>
            </a:r>
          </a:p>
          <a:p>
            <a:r>
              <a:rPr lang="en-US" dirty="0"/>
              <a:t>Tracking single molecules using light microscopy</a:t>
            </a:r>
          </a:p>
          <a:p>
            <a:pPr lvl="1"/>
            <a:r>
              <a:rPr lang="en-US" dirty="0">
                <a:solidFill>
                  <a:schemeClr val="bg2"/>
                </a:solidFill>
              </a:rPr>
              <a:t>Following the same molecule over time</a:t>
            </a:r>
          </a:p>
          <a:p>
            <a:pPr lvl="1"/>
            <a:r>
              <a:rPr lang="en-US" dirty="0"/>
              <a:t>Discerning behavior of single molecules from a population</a:t>
            </a:r>
          </a:p>
          <a:p>
            <a:r>
              <a:rPr lang="en-US" dirty="0">
                <a:solidFill>
                  <a:schemeClr val="bg2"/>
                </a:solidFill>
              </a:rPr>
              <a:t>Problems?</a:t>
            </a:r>
          </a:p>
        </p:txBody>
      </p:sp>
    </p:spTree>
    <p:extLst>
      <p:ext uri="{BB962C8B-B14F-4D97-AF65-F5344CB8AC3E}">
        <p14:creationId xmlns:p14="http://schemas.microsoft.com/office/powerpoint/2010/main" val="386962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 y="3040864"/>
            <a:ext cx="9059779" cy="3814166"/>
          </a:xfrm>
          <a:prstGeom prst="rect">
            <a:avLst/>
          </a:prstGeom>
        </p:spPr>
      </p:pic>
      <p:sp>
        <p:nvSpPr>
          <p:cNvPr id="2" name="Title 1"/>
          <p:cNvSpPr>
            <a:spLocks noGrp="1"/>
          </p:cNvSpPr>
          <p:nvPr>
            <p:ph type="title"/>
          </p:nvPr>
        </p:nvSpPr>
        <p:spPr/>
        <p:txBody>
          <a:bodyPr anchor="t">
            <a:normAutofit/>
          </a:bodyPr>
          <a:lstStyle/>
          <a:p>
            <a:r>
              <a:rPr lang="en-US" sz="3200" dirty="0"/>
              <a:t>The “F” words</a:t>
            </a:r>
          </a:p>
        </p:txBody>
      </p:sp>
      <p:sp>
        <p:nvSpPr>
          <p:cNvPr id="5" name="TextBox 4"/>
          <p:cNvSpPr txBox="1"/>
          <p:nvPr/>
        </p:nvSpPr>
        <p:spPr>
          <a:xfrm>
            <a:off x="761158" y="1472538"/>
            <a:ext cx="7938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FRET</a:t>
            </a:r>
          </a:p>
        </p:txBody>
      </p:sp>
      <p:sp>
        <p:nvSpPr>
          <p:cNvPr id="6" name="TextBox 5"/>
          <p:cNvSpPr txBox="1"/>
          <p:nvPr/>
        </p:nvSpPr>
        <p:spPr>
          <a:xfrm>
            <a:off x="3770787" y="2239326"/>
            <a:ext cx="8290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FRAP</a:t>
            </a:r>
          </a:p>
        </p:txBody>
      </p:sp>
      <p:sp>
        <p:nvSpPr>
          <p:cNvPr id="7" name="TextBox 6"/>
          <p:cNvSpPr txBox="1"/>
          <p:nvPr/>
        </p:nvSpPr>
        <p:spPr>
          <a:xfrm>
            <a:off x="2328368" y="1883172"/>
            <a:ext cx="7954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FLIM</a:t>
            </a:r>
          </a:p>
        </p:txBody>
      </p:sp>
      <p:sp>
        <p:nvSpPr>
          <p:cNvPr id="8" name="TextBox 7"/>
          <p:cNvSpPr txBox="1"/>
          <p:nvPr/>
        </p:nvSpPr>
        <p:spPr>
          <a:xfrm>
            <a:off x="6438317" y="2499416"/>
            <a:ext cx="791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FCCS</a:t>
            </a:r>
          </a:p>
        </p:txBody>
      </p:sp>
      <p:sp>
        <p:nvSpPr>
          <p:cNvPr id="9" name="TextBox 8"/>
          <p:cNvSpPr txBox="1"/>
          <p:nvPr/>
        </p:nvSpPr>
        <p:spPr>
          <a:xfrm>
            <a:off x="5372864" y="1883171"/>
            <a:ext cx="6276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FCS</a:t>
            </a:r>
          </a:p>
        </p:txBody>
      </p:sp>
      <p:sp>
        <p:nvSpPr>
          <p:cNvPr id="10" name="TextBox 9"/>
          <p:cNvSpPr txBox="1"/>
          <p:nvPr/>
        </p:nvSpPr>
        <p:spPr>
          <a:xfrm>
            <a:off x="4431658" y="1472538"/>
            <a:ext cx="6034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FFS</a:t>
            </a:r>
          </a:p>
        </p:txBody>
      </p:sp>
      <p:sp>
        <p:nvSpPr>
          <p:cNvPr id="11" name="TextBox 10"/>
          <p:cNvSpPr txBox="1"/>
          <p:nvPr/>
        </p:nvSpPr>
        <p:spPr>
          <a:xfrm>
            <a:off x="4990726" y="2566516"/>
            <a:ext cx="7886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FACS</a:t>
            </a:r>
          </a:p>
        </p:txBody>
      </p:sp>
      <p:sp>
        <p:nvSpPr>
          <p:cNvPr id="12" name="TextBox 11"/>
          <p:cNvSpPr txBox="1"/>
          <p:nvPr/>
        </p:nvSpPr>
        <p:spPr>
          <a:xfrm>
            <a:off x="7366103" y="2025868"/>
            <a:ext cx="7377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FIGS</a:t>
            </a:r>
          </a:p>
        </p:txBody>
      </p:sp>
      <p:sp>
        <p:nvSpPr>
          <p:cNvPr id="13" name="TextBox 12"/>
          <p:cNvSpPr txBox="1"/>
          <p:nvPr/>
        </p:nvSpPr>
        <p:spPr>
          <a:xfrm>
            <a:off x="1694845" y="2566517"/>
            <a:ext cx="8963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FLAM</a:t>
            </a:r>
          </a:p>
        </p:txBody>
      </p:sp>
    </p:spTree>
    <p:extLst>
      <p:ext uri="{BB962C8B-B14F-4D97-AF65-F5344CB8AC3E}">
        <p14:creationId xmlns:p14="http://schemas.microsoft.com/office/powerpoint/2010/main" val="1400259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 y="3040864"/>
            <a:ext cx="9059779" cy="3814166"/>
          </a:xfrm>
          <a:prstGeom prst="rect">
            <a:avLst/>
          </a:prstGeom>
        </p:spPr>
      </p:pic>
      <p:sp>
        <p:nvSpPr>
          <p:cNvPr id="2" name="Title 1"/>
          <p:cNvSpPr>
            <a:spLocks noGrp="1"/>
          </p:cNvSpPr>
          <p:nvPr>
            <p:ph type="title"/>
          </p:nvPr>
        </p:nvSpPr>
        <p:spPr/>
        <p:txBody>
          <a:bodyPr anchor="t">
            <a:normAutofit/>
          </a:bodyPr>
          <a:lstStyle/>
          <a:p>
            <a:r>
              <a:rPr lang="en-US" sz="3200" dirty="0"/>
              <a:t>The “F” words</a:t>
            </a:r>
          </a:p>
        </p:txBody>
      </p:sp>
      <p:sp>
        <p:nvSpPr>
          <p:cNvPr id="5" name="TextBox 4"/>
          <p:cNvSpPr txBox="1"/>
          <p:nvPr/>
        </p:nvSpPr>
        <p:spPr>
          <a:xfrm>
            <a:off x="761158" y="1472538"/>
            <a:ext cx="7938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FRET</a:t>
            </a:r>
          </a:p>
        </p:txBody>
      </p:sp>
      <p:sp>
        <p:nvSpPr>
          <p:cNvPr id="6" name="TextBox 5"/>
          <p:cNvSpPr txBox="1"/>
          <p:nvPr/>
        </p:nvSpPr>
        <p:spPr>
          <a:xfrm>
            <a:off x="3770787" y="2239326"/>
            <a:ext cx="8290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FRAP</a:t>
            </a:r>
          </a:p>
        </p:txBody>
      </p:sp>
      <p:sp>
        <p:nvSpPr>
          <p:cNvPr id="7" name="TextBox 6"/>
          <p:cNvSpPr txBox="1"/>
          <p:nvPr/>
        </p:nvSpPr>
        <p:spPr>
          <a:xfrm>
            <a:off x="2328368" y="1883172"/>
            <a:ext cx="7954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FLIM</a:t>
            </a:r>
          </a:p>
        </p:txBody>
      </p:sp>
      <p:sp>
        <p:nvSpPr>
          <p:cNvPr id="8" name="TextBox 7"/>
          <p:cNvSpPr txBox="1"/>
          <p:nvPr/>
        </p:nvSpPr>
        <p:spPr>
          <a:xfrm>
            <a:off x="6438317" y="2499416"/>
            <a:ext cx="791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FCCS</a:t>
            </a:r>
          </a:p>
        </p:txBody>
      </p:sp>
      <p:sp>
        <p:nvSpPr>
          <p:cNvPr id="9" name="TextBox 8"/>
          <p:cNvSpPr txBox="1"/>
          <p:nvPr/>
        </p:nvSpPr>
        <p:spPr>
          <a:xfrm>
            <a:off x="5372864" y="1883171"/>
            <a:ext cx="6276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FCS</a:t>
            </a:r>
          </a:p>
        </p:txBody>
      </p:sp>
      <p:sp>
        <p:nvSpPr>
          <p:cNvPr id="10" name="TextBox 9"/>
          <p:cNvSpPr txBox="1"/>
          <p:nvPr/>
        </p:nvSpPr>
        <p:spPr>
          <a:xfrm>
            <a:off x="4431658" y="1472538"/>
            <a:ext cx="6034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FFS</a:t>
            </a:r>
          </a:p>
        </p:txBody>
      </p:sp>
      <p:sp>
        <p:nvSpPr>
          <p:cNvPr id="11" name="TextBox 10"/>
          <p:cNvSpPr txBox="1"/>
          <p:nvPr/>
        </p:nvSpPr>
        <p:spPr>
          <a:xfrm>
            <a:off x="4990726" y="2566516"/>
            <a:ext cx="7886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FACS</a:t>
            </a:r>
          </a:p>
        </p:txBody>
      </p:sp>
      <p:sp>
        <p:nvSpPr>
          <p:cNvPr id="12" name="TextBox 11"/>
          <p:cNvSpPr txBox="1"/>
          <p:nvPr/>
        </p:nvSpPr>
        <p:spPr>
          <a:xfrm>
            <a:off x="7366103" y="2025868"/>
            <a:ext cx="7377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FIGS</a:t>
            </a:r>
          </a:p>
        </p:txBody>
      </p:sp>
      <p:sp>
        <p:nvSpPr>
          <p:cNvPr id="13" name="TextBox 12"/>
          <p:cNvSpPr txBox="1"/>
          <p:nvPr/>
        </p:nvSpPr>
        <p:spPr>
          <a:xfrm>
            <a:off x="1694845" y="2566517"/>
            <a:ext cx="8963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FLAM</a:t>
            </a:r>
          </a:p>
        </p:txBody>
      </p:sp>
      <p:sp>
        <p:nvSpPr>
          <p:cNvPr id="3" name="Oval 2"/>
          <p:cNvSpPr/>
          <p:nvPr/>
        </p:nvSpPr>
        <p:spPr>
          <a:xfrm>
            <a:off x="5153570" y="1824826"/>
            <a:ext cx="1066195" cy="54863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3625095" y="2199839"/>
            <a:ext cx="1066195" cy="54863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E98A0D3-250F-4C86-B5A7-0BE99282CBBF}"/>
              </a:ext>
            </a:extLst>
          </p:cNvPr>
          <p:cNvSpPr/>
          <p:nvPr/>
        </p:nvSpPr>
        <p:spPr>
          <a:xfrm>
            <a:off x="6293563" y="2437396"/>
            <a:ext cx="1066195" cy="54863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69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correlation spectroscopy (FCS)</a:t>
            </a:r>
          </a:p>
        </p:txBody>
      </p:sp>
      <p:sp>
        <p:nvSpPr>
          <p:cNvPr id="3" name="Content Placeholder 2"/>
          <p:cNvSpPr>
            <a:spLocks noGrp="1"/>
          </p:cNvSpPr>
          <p:nvPr>
            <p:ph idx="1"/>
          </p:nvPr>
        </p:nvSpPr>
        <p:spPr/>
        <p:txBody>
          <a:bodyPr/>
          <a:lstStyle/>
          <a:p>
            <a:r>
              <a:rPr lang="en-US" dirty="0"/>
              <a:t>In 1972 Watt Webb’s laboratory at Cornell put fluorescence microscopy to new use</a:t>
            </a:r>
          </a:p>
          <a:p>
            <a:r>
              <a:rPr lang="en-US" dirty="0"/>
              <a:t>Studied reaction kinetics</a:t>
            </a:r>
          </a:p>
          <a:p>
            <a:r>
              <a:rPr lang="en-US" dirty="0"/>
              <a:t>Ethidium bromide binding to DNA</a:t>
            </a:r>
          </a:p>
          <a:p>
            <a:pPr lvl="1"/>
            <a:r>
              <a:rPr lang="en-US" dirty="0"/>
              <a:t>Individually don’t fluoresce but together glow under UV</a:t>
            </a:r>
          </a:p>
          <a:p>
            <a:r>
              <a:rPr lang="en-US" dirty="0"/>
              <a:t>Could detect single molecules but could not repeatedly detect the same molecule</a:t>
            </a:r>
          </a:p>
        </p:txBody>
      </p:sp>
    </p:spTree>
    <p:extLst>
      <p:ext uri="{BB962C8B-B14F-4D97-AF65-F5344CB8AC3E}">
        <p14:creationId xmlns:p14="http://schemas.microsoft.com/office/powerpoint/2010/main" val="303348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endParaRPr lang="en-US" sz="3200" dirty="0"/>
          </a:p>
        </p:txBody>
      </p:sp>
      <p:sp>
        <p:nvSpPr>
          <p:cNvPr id="3" name="Content Placeholder 2"/>
          <p:cNvSpPr>
            <a:spLocks noGrp="1"/>
          </p:cNvSpPr>
          <p:nvPr>
            <p:ph idx="1"/>
          </p:nvPr>
        </p:nvSpPr>
        <p:spPr/>
        <p:txBody>
          <a:bodyPr/>
          <a:lstStyle/>
          <a:p>
            <a:r>
              <a:rPr lang="en-US" dirty="0"/>
              <a:t>Fluorescence Correlation Spectroscopy (FCS)</a:t>
            </a:r>
          </a:p>
          <a:p>
            <a:r>
              <a:rPr lang="en-US" dirty="0"/>
              <a:t>Photon Counting Histogram (PCH)</a:t>
            </a:r>
          </a:p>
          <a:p>
            <a:r>
              <a:rPr lang="en-US" dirty="0"/>
              <a:t>Fluorescence Cross-Correlation Spectroscopy (FCCS)</a:t>
            </a:r>
          </a:p>
          <a:p>
            <a:pPr lvl="1"/>
            <a:r>
              <a:rPr lang="en-US" dirty="0"/>
              <a:t>FCS with more than 1 color</a:t>
            </a:r>
          </a:p>
          <a:p>
            <a:endParaRPr lang="en-US" dirty="0"/>
          </a:p>
        </p:txBody>
      </p:sp>
    </p:spTree>
    <p:extLst>
      <p:ext uri="{BB962C8B-B14F-4D97-AF65-F5344CB8AC3E}">
        <p14:creationId xmlns:p14="http://schemas.microsoft.com/office/powerpoint/2010/main" val="268698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Causes of fluctuations</a:t>
            </a:r>
          </a:p>
          <a:p>
            <a:r>
              <a:rPr lang="en-US" dirty="0"/>
              <a:t>Diffusion of labeled molecules due to Brownian motion</a:t>
            </a:r>
          </a:p>
          <a:p>
            <a:pPr lvl="1"/>
            <a:r>
              <a:rPr lang="en-US" dirty="0"/>
              <a:t>In cells wide range of things cause movement (</a:t>
            </a:r>
            <a:r>
              <a:rPr lang="fr-FR" dirty="0"/>
              <a:t>cellular </a:t>
            </a:r>
            <a:r>
              <a:rPr lang="fr-FR" dirty="0" err="1"/>
              <a:t>trafficking</a:t>
            </a:r>
            <a:r>
              <a:rPr lang="fr-FR" dirty="0"/>
              <a:t>, </a:t>
            </a:r>
            <a:r>
              <a:rPr lang="fr-FR" dirty="0" err="1"/>
              <a:t>protein</a:t>
            </a:r>
            <a:r>
              <a:rPr lang="fr-FR" dirty="0"/>
              <a:t> interaction etc.)</a:t>
            </a:r>
          </a:p>
          <a:p>
            <a:r>
              <a:rPr lang="en-US" dirty="0">
                <a:solidFill>
                  <a:srgbClr val="000000"/>
                </a:solidFill>
              </a:rPr>
              <a:t>Photophysical processes of labeled molecules</a:t>
            </a:r>
            <a:endParaRPr lang="en-US" dirty="0"/>
          </a:p>
          <a:p>
            <a:endParaRPr lang="en-US" dirty="0"/>
          </a:p>
        </p:txBody>
      </p:sp>
      <p:pic>
        <p:nvPicPr>
          <p:cNvPr id="6" name="confocor10">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4629150" y="1825625"/>
            <a:ext cx="3886200" cy="2914650"/>
          </a:xfrm>
        </p:spPr>
      </p:pic>
    </p:spTree>
    <p:extLst>
      <p:ext uri="{BB962C8B-B14F-4D97-AF65-F5344CB8AC3E}">
        <p14:creationId xmlns:p14="http://schemas.microsoft.com/office/powerpoint/2010/main" val="38841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endParaRPr lang="en-US" sz="3200" dirty="0"/>
          </a:p>
        </p:txBody>
      </p:sp>
      <p:sp>
        <p:nvSpPr>
          <p:cNvPr id="3" name="Content Placeholder 2"/>
          <p:cNvSpPr>
            <a:spLocks noGrp="1"/>
          </p:cNvSpPr>
          <p:nvPr>
            <p:ph idx="1"/>
          </p:nvPr>
        </p:nvSpPr>
        <p:spPr/>
        <p:txBody>
          <a:bodyPr/>
          <a:lstStyle/>
          <a:p>
            <a:r>
              <a:rPr lang="en-US" altLang="en-US" dirty="0">
                <a:solidFill>
                  <a:srgbClr val="000000"/>
                </a:solidFill>
              </a:rPr>
              <a:t>Advantages over FRAP and FRET</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2533004"/>
            <a:ext cx="4330993" cy="316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1987454" y="5875257"/>
            <a:ext cx="203773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Table: http://www.fcsxpert.com/</a:t>
            </a:r>
          </a:p>
        </p:txBody>
      </p:sp>
    </p:spTree>
    <p:extLst>
      <p:ext uri="{BB962C8B-B14F-4D97-AF65-F5344CB8AC3E}">
        <p14:creationId xmlns:p14="http://schemas.microsoft.com/office/powerpoint/2010/main" val="210289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Fluctuations Carry the Information</a:t>
            </a:r>
          </a:p>
        </p:txBody>
      </p:sp>
      <p:sp>
        <p:nvSpPr>
          <p:cNvPr id="3" name="Content Placeholder 2"/>
          <p:cNvSpPr>
            <a:spLocks noGrp="1"/>
          </p:cNvSpPr>
          <p:nvPr>
            <p:ph sz="half" idx="1"/>
          </p:nvPr>
        </p:nvSpPr>
        <p:spPr/>
        <p:txBody>
          <a:bodyPr>
            <a:normAutofit fontScale="85000" lnSpcReduction="20000"/>
          </a:bodyPr>
          <a:lstStyle/>
          <a:p>
            <a:pPr>
              <a:lnSpc>
                <a:spcPct val="120000"/>
              </a:lnSpc>
            </a:pPr>
            <a:r>
              <a:rPr lang="en-US" sz="2000" dirty="0"/>
              <a:t>Measured intensity fluctuations reflects (mobile fraction only) </a:t>
            </a:r>
          </a:p>
          <a:p>
            <a:pPr lvl="1">
              <a:lnSpc>
                <a:spcPct val="120000"/>
              </a:lnSpc>
            </a:pPr>
            <a:r>
              <a:rPr lang="en-US" sz="1800" dirty="0"/>
              <a:t>Number of particles</a:t>
            </a:r>
          </a:p>
          <a:p>
            <a:pPr lvl="2">
              <a:lnSpc>
                <a:spcPct val="120000"/>
              </a:lnSpc>
            </a:pPr>
            <a:r>
              <a:rPr lang="en-US" sz="1600" dirty="0"/>
              <a:t>concentration</a:t>
            </a:r>
          </a:p>
          <a:p>
            <a:pPr lvl="1">
              <a:lnSpc>
                <a:spcPct val="120000"/>
              </a:lnSpc>
            </a:pPr>
            <a:r>
              <a:rPr lang="en-US" sz="1800" dirty="0"/>
              <a:t>Diffusion of particles</a:t>
            </a:r>
          </a:p>
          <a:p>
            <a:pPr lvl="2">
              <a:lnSpc>
                <a:spcPct val="120000"/>
              </a:lnSpc>
            </a:pPr>
            <a:r>
              <a:rPr lang="en-US" sz="1600" dirty="0"/>
              <a:t>interaction</a:t>
            </a:r>
          </a:p>
          <a:p>
            <a:pPr lvl="1">
              <a:lnSpc>
                <a:spcPct val="120000"/>
              </a:lnSpc>
            </a:pPr>
            <a:r>
              <a:rPr lang="en-US" sz="1800" dirty="0"/>
              <a:t>Brightness</a:t>
            </a:r>
          </a:p>
          <a:p>
            <a:pPr lvl="2">
              <a:lnSpc>
                <a:spcPct val="120000"/>
              </a:lnSpc>
            </a:pPr>
            <a:r>
              <a:rPr lang="en-US" sz="1600" dirty="0" err="1"/>
              <a:t>Oligomerization</a:t>
            </a:r>
            <a:endParaRPr lang="en-US" sz="2000" dirty="0"/>
          </a:p>
          <a:p>
            <a:pPr>
              <a:lnSpc>
                <a:spcPct val="120000"/>
              </a:lnSpc>
            </a:pPr>
            <a:r>
              <a:rPr lang="en-US" sz="2000" dirty="0"/>
              <a:t>A particle that transits the </a:t>
            </a:r>
            <a:r>
              <a:rPr lang="en-US" sz="2000" dirty="0" err="1"/>
              <a:t>confocal</a:t>
            </a:r>
            <a:r>
              <a:rPr lang="en-US" sz="2000" dirty="0"/>
              <a:t> volume will generate groups of pulses. </a:t>
            </a:r>
          </a:p>
          <a:p>
            <a:pPr lvl="1">
              <a:lnSpc>
                <a:spcPct val="120000"/>
              </a:lnSpc>
            </a:pPr>
            <a:r>
              <a:rPr lang="en-US" sz="1800" dirty="0"/>
              <a:t>The correlation function calculates the mean duration time t of these groups.</a:t>
            </a:r>
          </a:p>
          <a:p>
            <a:pPr lvl="1">
              <a:lnSpc>
                <a:spcPct val="120000"/>
              </a:lnSpc>
            </a:pPr>
            <a:r>
              <a:rPr lang="en-US" sz="1800" dirty="0"/>
              <a:t>The variance/histogram of the signal yields information about </a:t>
            </a:r>
            <a:r>
              <a:rPr lang="en-US" sz="1800" dirty="0" err="1"/>
              <a:t>oligomeric</a:t>
            </a:r>
            <a:r>
              <a:rPr lang="en-US" sz="1800" dirty="0"/>
              <a:t> state</a:t>
            </a:r>
          </a:p>
        </p:txBody>
      </p:sp>
      <p:grpSp>
        <p:nvGrpSpPr>
          <p:cNvPr id="16" name="Group 57"/>
          <p:cNvGrpSpPr>
            <a:grpSpLocks/>
          </p:cNvGrpSpPr>
          <p:nvPr/>
        </p:nvGrpSpPr>
        <p:grpSpPr bwMode="auto">
          <a:xfrm>
            <a:off x="4648200" y="2163763"/>
            <a:ext cx="4419600" cy="2560637"/>
            <a:chOff x="48" y="528"/>
            <a:chExt cx="2784" cy="1613"/>
          </a:xfrm>
        </p:grpSpPr>
        <p:pic>
          <p:nvPicPr>
            <p:cNvPr id="17" name="Picture 46"/>
            <p:cNvPicPr>
              <a:picLocks noChangeAspect="1" noChangeArrowheads="1"/>
            </p:cNvPicPr>
            <p:nvPr/>
          </p:nvPicPr>
          <p:blipFill>
            <a:blip r:embed="rId3" cstate="print"/>
            <a:srcRect/>
            <a:stretch>
              <a:fillRect/>
            </a:stretch>
          </p:blipFill>
          <p:spPr bwMode="auto">
            <a:xfrm>
              <a:off x="48" y="528"/>
              <a:ext cx="2256" cy="1613"/>
            </a:xfrm>
            <a:prstGeom prst="rect">
              <a:avLst/>
            </a:prstGeom>
            <a:noFill/>
            <a:ln w="9525">
              <a:noFill/>
              <a:miter lim="800000"/>
              <a:headEnd/>
              <a:tailEnd/>
            </a:ln>
            <a:effectLst/>
          </p:spPr>
        </p:pic>
        <p:sp>
          <p:nvSpPr>
            <p:cNvPr id="18" name="Text Box 51"/>
            <p:cNvSpPr txBox="1">
              <a:spLocks noChangeArrowheads="1"/>
            </p:cNvSpPr>
            <p:nvPr/>
          </p:nvSpPr>
          <p:spPr bwMode="auto">
            <a:xfrm>
              <a:off x="2160" y="1210"/>
              <a:ext cx="624" cy="28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CC0000"/>
                  </a:solidFill>
                  <a:effectLst/>
                  <a:uLnTx/>
                  <a:uFillTx/>
                  <a:latin typeface="Calibri" panose="020F0502020204030204"/>
                  <a:ea typeface="+mn-ea"/>
                  <a:cs typeface="+mn-cs"/>
                </a:rPr>
                <a:t>&lt;I(t)&gt;</a:t>
              </a:r>
            </a:p>
          </p:txBody>
        </p:sp>
        <p:sp>
          <p:nvSpPr>
            <p:cNvPr id="19" name="Text Box 52"/>
            <p:cNvSpPr txBox="1">
              <a:spLocks noChangeArrowheads="1"/>
            </p:cNvSpPr>
            <p:nvPr/>
          </p:nvSpPr>
          <p:spPr bwMode="auto">
            <a:xfrm>
              <a:off x="2160" y="672"/>
              <a:ext cx="672" cy="28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Symbol" pitchFamily="18" charset="2"/>
                  <a:ea typeface="+mn-ea"/>
                  <a:cs typeface="+mn-cs"/>
                </a:rPr>
                <a:t>d</a:t>
              </a:r>
              <a:r>
                <a:rPr kumimoji="0" lang="en-US" sz="2400" b="1" i="0" u="none" strike="noStrike" kern="1200" cap="none" spc="0" normalizeH="0" baseline="0" noProof="0">
                  <a:ln>
                    <a:noFill/>
                  </a:ln>
                  <a:solidFill>
                    <a:srgbClr val="0000FF"/>
                  </a:solidFill>
                  <a:effectLst/>
                  <a:uLnTx/>
                  <a:uFillTx/>
                  <a:latin typeface="Calibri" panose="020F0502020204030204"/>
                  <a:ea typeface="+mn-ea"/>
                  <a:cs typeface="+mn-cs"/>
                </a:rPr>
                <a:t>I(t)</a:t>
              </a:r>
            </a:p>
          </p:txBody>
        </p:sp>
        <p:sp>
          <p:nvSpPr>
            <p:cNvPr id="20" name="Text Box 53"/>
            <p:cNvSpPr txBox="1">
              <a:spLocks noChangeArrowheads="1"/>
            </p:cNvSpPr>
            <p:nvPr/>
          </p:nvSpPr>
          <p:spPr bwMode="auto">
            <a:xfrm>
              <a:off x="2160" y="1584"/>
              <a:ext cx="672" cy="28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Symbol" pitchFamily="18" charset="2"/>
                  <a:ea typeface="+mn-ea"/>
                  <a:cs typeface="+mn-cs"/>
                </a:rPr>
                <a:t>d</a:t>
              </a:r>
              <a:r>
                <a:rPr kumimoji="0" lang="en-US" sz="2400" b="1" i="0" u="none" strike="noStrike" kern="1200" cap="none" spc="0" normalizeH="0" baseline="0" noProof="0">
                  <a:ln>
                    <a:noFill/>
                  </a:ln>
                  <a:solidFill>
                    <a:srgbClr val="0000FF"/>
                  </a:solidFill>
                  <a:effectLst/>
                  <a:uLnTx/>
                  <a:uFillTx/>
                  <a:latin typeface="Calibri" panose="020F0502020204030204"/>
                  <a:ea typeface="+mn-ea"/>
                  <a:cs typeface="+mn-cs"/>
                </a:rPr>
                <a:t>I(t)</a:t>
              </a:r>
            </a:p>
          </p:txBody>
        </p:sp>
      </p:grpSp>
      <p:grpSp>
        <p:nvGrpSpPr>
          <p:cNvPr id="22" name="Group 21"/>
          <p:cNvGrpSpPr/>
          <p:nvPr/>
        </p:nvGrpSpPr>
        <p:grpSpPr>
          <a:xfrm>
            <a:off x="210200" y="4803228"/>
            <a:ext cx="4267200" cy="528892"/>
            <a:chOff x="76200" y="4561114"/>
            <a:chExt cx="4191000" cy="664028"/>
          </a:xfrm>
        </p:grpSpPr>
        <p:sp>
          <p:nvSpPr>
            <p:cNvPr id="13" name="Rectangle 12"/>
            <p:cNvSpPr/>
            <p:nvPr/>
          </p:nvSpPr>
          <p:spPr>
            <a:xfrm>
              <a:off x="838200" y="4561114"/>
              <a:ext cx="3429000" cy="6640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6200" y="4714298"/>
              <a:ext cx="76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FCS</a:t>
              </a:r>
            </a:p>
          </p:txBody>
        </p:sp>
      </p:grpSp>
      <p:grpSp>
        <p:nvGrpSpPr>
          <p:cNvPr id="26" name="Group 25"/>
          <p:cNvGrpSpPr/>
          <p:nvPr/>
        </p:nvGrpSpPr>
        <p:grpSpPr>
          <a:xfrm>
            <a:off x="983084" y="5343006"/>
            <a:ext cx="4953000" cy="664028"/>
            <a:chOff x="838200" y="5279572"/>
            <a:chExt cx="4953000" cy="664028"/>
          </a:xfrm>
        </p:grpSpPr>
        <p:sp>
          <p:nvSpPr>
            <p:cNvPr id="24" name="Rectangle 23"/>
            <p:cNvSpPr/>
            <p:nvPr/>
          </p:nvSpPr>
          <p:spPr>
            <a:xfrm>
              <a:off x="838200" y="5279572"/>
              <a:ext cx="3581400" cy="66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4572000" y="5410200"/>
              <a:ext cx="1219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PCH</a:t>
              </a:r>
            </a:p>
          </p:txBody>
        </p:sp>
      </p:grpSp>
    </p:spTree>
    <p:extLst>
      <p:ext uri="{BB962C8B-B14F-4D97-AF65-F5344CB8AC3E}">
        <p14:creationId xmlns:p14="http://schemas.microsoft.com/office/powerpoint/2010/main" val="19051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56" y="1690689"/>
            <a:ext cx="7269130" cy="42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788942" y="6222370"/>
            <a:ext cx="2669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Bacia</a:t>
            </a: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et al., Nature Methods 2006</a:t>
            </a:r>
          </a:p>
        </p:txBody>
      </p:sp>
    </p:spTree>
    <p:extLst>
      <p:ext uri="{BB962C8B-B14F-4D97-AF65-F5344CB8AC3E}">
        <p14:creationId xmlns:p14="http://schemas.microsoft.com/office/powerpoint/2010/main" val="220660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Lecture 13: Single molecule imaging</a:t>
            </a:r>
            <a:br>
              <a:rPr lang="en-US" sz="3200" dirty="0"/>
            </a:br>
            <a:endParaRPr lang="en-US" sz="3200" dirty="0"/>
          </a:p>
        </p:txBody>
      </p:sp>
      <p:sp>
        <p:nvSpPr>
          <p:cNvPr id="3" name="Content Placeholder 2"/>
          <p:cNvSpPr>
            <a:spLocks noGrp="1"/>
          </p:cNvSpPr>
          <p:nvPr>
            <p:ph idx="1"/>
          </p:nvPr>
        </p:nvSpPr>
        <p:spPr/>
        <p:txBody>
          <a:bodyPr>
            <a:normAutofit/>
          </a:bodyPr>
          <a:lstStyle/>
          <a:p>
            <a:r>
              <a:rPr lang="en-US" dirty="0"/>
              <a:t>Overview of approaches</a:t>
            </a:r>
          </a:p>
          <a:p>
            <a:r>
              <a:rPr lang="en-US" dirty="0"/>
              <a:t>Fluorescence fluctuation spectroscopy (FFS)</a:t>
            </a:r>
          </a:p>
          <a:p>
            <a:pPr lvl="1"/>
            <a:r>
              <a:rPr lang="en-US" dirty="0"/>
              <a:t>Fluorescence correlation spectroscopy (FCS)</a:t>
            </a:r>
          </a:p>
          <a:p>
            <a:pPr lvl="2"/>
            <a:r>
              <a:rPr lang="en-US" dirty="0"/>
              <a:t>Some concrete examples of what we can learn</a:t>
            </a:r>
          </a:p>
          <a:p>
            <a:pPr lvl="1"/>
            <a:r>
              <a:rPr lang="en-US" dirty="0"/>
              <a:t>Fluorescence cross correlation spectroscopy (FCCS)</a:t>
            </a:r>
          </a:p>
          <a:p>
            <a:pPr lvl="1"/>
            <a:r>
              <a:rPr lang="en-US" dirty="0"/>
              <a:t>Photon counting histogram (PCH)</a:t>
            </a:r>
          </a:p>
          <a:p>
            <a:r>
              <a:rPr lang="en-US" dirty="0"/>
              <a:t>FRAP/FLIP</a:t>
            </a:r>
          </a:p>
          <a:p>
            <a:endParaRPr lang="en-US" dirty="0"/>
          </a:p>
          <a:p>
            <a:endParaRPr lang="en-US" dirty="0"/>
          </a:p>
        </p:txBody>
      </p:sp>
    </p:spTree>
    <p:extLst>
      <p:ext uri="{BB962C8B-B14F-4D97-AF65-F5344CB8AC3E}">
        <p14:creationId xmlns:p14="http://schemas.microsoft.com/office/powerpoint/2010/main" val="24824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56" y="1690689"/>
            <a:ext cx="7269130" cy="42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788942" y="6222370"/>
            <a:ext cx="2669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Bacia</a:t>
            </a: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et al., Nature Methods 2006</a:t>
            </a:r>
          </a:p>
        </p:txBody>
      </p:sp>
      <p:grpSp>
        <p:nvGrpSpPr>
          <p:cNvPr id="5" name="Group 157"/>
          <p:cNvGrpSpPr>
            <a:grpSpLocks/>
          </p:cNvGrpSpPr>
          <p:nvPr/>
        </p:nvGrpSpPr>
        <p:grpSpPr bwMode="auto">
          <a:xfrm>
            <a:off x="6096691" y="1097363"/>
            <a:ext cx="1810457" cy="766233"/>
            <a:chOff x="4936" y="1142"/>
            <a:chExt cx="1283" cy="543"/>
          </a:xfrm>
        </p:grpSpPr>
        <p:sp>
          <p:nvSpPr>
            <p:cNvPr id="6"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sng" strike="noStrike" kern="1200" cap="none" spc="0" normalizeH="0" baseline="0" noProof="0" dirty="0">
                  <a:ln>
                    <a:noFill/>
                  </a:ln>
                  <a:solidFill>
                    <a:srgbClr val="000000"/>
                  </a:solidFill>
                  <a:effectLst/>
                  <a:uLnTx/>
                  <a:uFillTx/>
                  <a:latin typeface="Symbol" panose="05050102010706020507" pitchFamily="18" charset="2"/>
                  <a:ea typeface="ＭＳ Ｐゴシック" panose="020B0600070205080204" pitchFamily="34" charset="-128"/>
                  <a:cs typeface="+mn-cs"/>
                </a:rPr>
                <a:t>w</a:t>
              </a:r>
              <a:r>
                <a:rPr kumimoji="0" lang="en-US" altLang="en-US" sz="1422"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a:t>
              </a:r>
              <a:r>
                <a:rPr kumimoji="0" lang="en-US" altLang="en-US" sz="1422" b="0" i="0" u="sng"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r>
                <a:rPr kumimoji="0" lang="en-US" altLang="en-US" sz="1422" b="0" i="0" u="none" strike="noStrike" kern="1200" cap="none" spc="0" normalizeH="0" baseline="0" noProof="0" dirty="0">
                  <a:ln>
                    <a:noFill/>
                  </a:ln>
                  <a:solidFill>
                    <a:srgbClr val="000000"/>
                  </a:solidFill>
                  <a:effectLst/>
                  <a:uLnTx/>
                  <a:uFillTx/>
                  <a:latin typeface="Symbol" panose="05050102010706020507" pitchFamily="18" charset="2"/>
                  <a:ea typeface="ＭＳ Ｐゴシック" panose="020B0600070205080204" pitchFamily="34" charset="-128"/>
                  <a:cs typeface="Arial" panose="020B0604020202020204" pitchFamily="34" charset="0"/>
                </a:rPr>
                <a:t>t</a:t>
              </a:r>
              <a:r>
                <a:rPr kumimoji="0" lang="en-US" altLang="en-US" sz="1422" b="0" i="0" u="none" strike="noStrike" kern="120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
        <p:nvSpPr>
          <p:cNvPr id="2" name="Oval 1"/>
          <p:cNvSpPr/>
          <p:nvPr/>
        </p:nvSpPr>
        <p:spPr>
          <a:xfrm>
            <a:off x="5980386" y="1870842"/>
            <a:ext cx="1765738" cy="6306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54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a:t>Creating the Autocorrelation Function</a:t>
            </a:r>
          </a:p>
        </p:txBody>
      </p:sp>
      <p:grpSp>
        <p:nvGrpSpPr>
          <p:cNvPr id="3" name="Group 42"/>
          <p:cNvGrpSpPr>
            <a:grpSpLocks/>
          </p:cNvGrpSpPr>
          <p:nvPr/>
        </p:nvGrpSpPr>
        <p:grpSpPr bwMode="auto">
          <a:xfrm>
            <a:off x="384175" y="2198688"/>
            <a:ext cx="1292225" cy="2220912"/>
            <a:chOff x="242" y="848"/>
            <a:chExt cx="1150" cy="1728"/>
          </a:xfrm>
        </p:grpSpPr>
        <p:sp>
          <p:nvSpPr>
            <p:cNvPr id="51233" name="Oval 6"/>
            <p:cNvSpPr>
              <a:spLocks noChangeArrowheads="1"/>
            </p:cNvSpPr>
            <p:nvPr/>
          </p:nvSpPr>
          <p:spPr bwMode="auto">
            <a:xfrm>
              <a:off x="624" y="1136"/>
              <a:ext cx="384" cy="1152"/>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1234" name="Freeform 7"/>
            <p:cNvSpPr>
              <a:spLocks/>
            </p:cNvSpPr>
            <p:nvPr/>
          </p:nvSpPr>
          <p:spPr bwMode="auto">
            <a:xfrm>
              <a:off x="242"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35" name="Freeform 8"/>
            <p:cNvSpPr>
              <a:spLocks/>
            </p:cNvSpPr>
            <p:nvPr/>
          </p:nvSpPr>
          <p:spPr bwMode="auto">
            <a:xfrm rot="10800000">
              <a:off x="1008"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Oval 9"/>
          <p:cNvSpPr>
            <a:spLocks noChangeArrowheads="1"/>
          </p:cNvSpPr>
          <p:nvPr/>
        </p:nvSpPr>
        <p:spPr bwMode="auto">
          <a:xfrm>
            <a:off x="228600" y="3581400"/>
            <a:ext cx="161925" cy="246063"/>
          </a:xfrm>
          <a:prstGeom prst="ellipse">
            <a:avLst/>
          </a:prstGeom>
          <a:solidFill>
            <a:schemeClr val="tx1"/>
          </a:solidFill>
          <a:ln w="2857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2" name="Oval 10"/>
          <p:cNvSpPr>
            <a:spLocks noChangeArrowheads="1"/>
          </p:cNvSpPr>
          <p:nvPr/>
        </p:nvSpPr>
        <p:spPr bwMode="auto">
          <a:xfrm>
            <a:off x="862013" y="3265488"/>
            <a:ext cx="161925" cy="246062"/>
          </a:xfrm>
          <a:prstGeom prst="ellipse">
            <a:avLst/>
          </a:prstGeom>
          <a:solidFill>
            <a:srgbClr val="009900"/>
          </a:solidFill>
          <a:ln w="2857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3" name="Oval 11"/>
          <p:cNvSpPr>
            <a:spLocks noChangeArrowheads="1"/>
          </p:cNvSpPr>
          <p:nvPr/>
        </p:nvSpPr>
        <p:spPr bwMode="auto">
          <a:xfrm>
            <a:off x="1295400" y="3124200"/>
            <a:ext cx="161925" cy="246063"/>
          </a:xfrm>
          <a:prstGeom prst="ellipse">
            <a:avLst/>
          </a:prstGeom>
          <a:solidFill>
            <a:schemeClr val="tx1"/>
          </a:solidFill>
          <a:ln w="2857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grpSp>
        <p:nvGrpSpPr>
          <p:cNvPr id="4" name="Group 31"/>
          <p:cNvGrpSpPr>
            <a:grpSpLocks/>
          </p:cNvGrpSpPr>
          <p:nvPr/>
        </p:nvGrpSpPr>
        <p:grpSpPr bwMode="auto">
          <a:xfrm>
            <a:off x="1828800" y="3257550"/>
            <a:ext cx="1752600" cy="2649538"/>
            <a:chOff x="1828800" y="3258311"/>
            <a:chExt cx="1752600" cy="2649343"/>
          </a:xfrm>
        </p:grpSpPr>
        <p:pic>
          <p:nvPicPr>
            <p:cNvPr id="51230" name="Picture 44" descr="ex_sig_red"/>
            <p:cNvPicPr>
              <a:picLocks noChangeAspect="1" noChangeArrowheads="1"/>
            </p:cNvPicPr>
            <p:nvPr/>
          </p:nvPicPr>
          <p:blipFill>
            <a:blip r:embed="rId3" cstate="print"/>
            <a:srcRect/>
            <a:stretch>
              <a:fillRect/>
            </a:stretch>
          </p:blipFill>
          <p:spPr bwMode="auto">
            <a:xfrm>
              <a:off x="1828800" y="3946661"/>
              <a:ext cx="1752600" cy="1340747"/>
            </a:xfrm>
            <a:prstGeom prst="rect">
              <a:avLst/>
            </a:prstGeom>
            <a:noFill/>
            <a:ln w="9525">
              <a:noFill/>
              <a:miter lim="800000"/>
              <a:headEnd/>
              <a:tailEnd/>
            </a:ln>
          </p:spPr>
        </p:pic>
        <p:sp>
          <p:nvSpPr>
            <p:cNvPr id="51231" name="Text Box 30"/>
            <p:cNvSpPr txBox="1">
              <a:spLocks noChangeArrowheads="1"/>
            </p:cNvSpPr>
            <p:nvPr/>
          </p:nvSpPr>
          <p:spPr bwMode="auto">
            <a:xfrm>
              <a:off x="2062480" y="5261323"/>
              <a:ext cx="128524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itchFamily="34" charset="0"/>
                  <a:ea typeface="+mn-ea"/>
                  <a:cs typeface="+mn-cs"/>
                </a:rPr>
                <a:t>“Copy” signal</a:t>
              </a:r>
            </a:p>
          </p:txBody>
        </p:sp>
        <p:sp>
          <p:nvSpPr>
            <p:cNvPr id="51232" name="Line 31"/>
            <p:cNvSpPr>
              <a:spLocks noChangeShapeType="1"/>
            </p:cNvSpPr>
            <p:nvPr/>
          </p:nvSpPr>
          <p:spPr bwMode="auto">
            <a:xfrm>
              <a:off x="2705100" y="3258311"/>
              <a:ext cx="0" cy="551689"/>
            </a:xfrm>
            <a:prstGeom prst="line">
              <a:avLst/>
            </a:prstGeom>
            <a:noFill/>
            <a:ln w="9525">
              <a:solidFill>
                <a:srgbClr val="FF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30"/>
          <p:cNvGrpSpPr>
            <a:grpSpLocks/>
          </p:cNvGrpSpPr>
          <p:nvPr/>
        </p:nvGrpSpPr>
        <p:grpSpPr bwMode="auto">
          <a:xfrm>
            <a:off x="1828800" y="1600200"/>
            <a:ext cx="1752600" cy="1524000"/>
            <a:chOff x="1828800" y="1600200"/>
            <a:chExt cx="1752600" cy="1524000"/>
          </a:xfrm>
        </p:grpSpPr>
        <p:pic>
          <p:nvPicPr>
            <p:cNvPr id="51228" name="Picture 43" descr="ex_sig_black"/>
            <p:cNvPicPr>
              <a:picLocks noChangeAspect="1" noChangeArrowheads="1"/>
            </p:cNvPicPr>
            <p:nvPr/>
          </p:nvPicPr>
          <p:blipFill>
            <a:blip r:embed="rId4" cstate="print"/>
            <a:srcRect/>
            <a:stretch>
              <a:fillRect/>
            </a:stretch>
          </p:blipFill>
          <p:spPr bwMode="auto">
            <a:xfrm>
              <a:off x="1828800" y="1887537"/>
              <a:ext cx="1732291" cy="1236663"/>
            </a:xfrm>
            <a:prstGeom prst="rect">
              <a:avLst/>
            </a:prstGeom>
            <a:noFill/>
            <a:ln w="9525">
              <a:noFill/>
              <a:miter lim="800000"/>
              <a:headEnd/>
              <a:tailEnd/>
            </a:ln>
          </p:spPr>
        </p:pic>
        <p:sp>
          <p:nvSpPr>
            <p:cNvPr id="51229" name="TextBox 29"/>
            <p:cNvSpPr txBox="1">
              <a:spLocks noChangeArrowheads="1"/>
            </p:cNvSpPr>
            <p:nvPr/>
          </p:nvSpPr>
          <p:spPr bwMode="auto">
            <a:xfrm>
              <a:off x="1828800" y="1600200"/>
              <a:ext cx="1752600" cy="369332"/>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Photon Burst</a:t>
              </a:r>
            </a:p>
          </p:txBody>
        </p:sp>
      </p:grpSp>
      <p:grpSp>
        <p:nvGrpSpPr>
          <p:cNvPr id="6" name="Group 42"/>
          <p:cNvGrpSpPr>
            <a:grpSpLocks/>
          </p:cNvGrpSpPr>
          <p:nvPr/>
        </p:nvGrpSpPr>
        <p:grpSpPr bwMode="auto">
          <a:xfrm>
            <a:off x="3581400" y="2286000"/>
            <a:ext cx="1143000" cy="2514600"/>
            <a:chOff x="3581400" y="2286000"/>
            <a:chExt cx="1143000" cy="2514600"/>
          </a:xfrm>
        </p:grpSpPr>
        <p:sp>
          <p:nvSpPr>
            <p:cNvPr id="51226" name="TextBox 38"/>
            <p:cNvSpPr txBox="1">
              <a:spLocks noChangeArrowheads="1"/>
            </p:cNvSpPr>
            <p:nvPr/>
          </p:nvSpPr>
          <p:spPr bwMode="auto">
            <a:xfrm>
              <a:off x="3581400" y="2286000"/>
              <a:ext cx="1066800" cy="52322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ymbol" pitchFamily="18" charset="2"/>
                  <a:ea typeface="+mn-ea"/>
                  <a:cs typeface="+mn-cs"/>
                </a:rPr>
                <a:t>d</a:t>
              </a:r>
              <a:r>
                <a:rPr kumimoji="0" lang="en-US" sz="2800" b="0" i="0" u="none" strike="noStrike" kern="1200" cap="none" spc="0" normalizeH="0" baseline="0" noProof="0">
                  <a:ln>
                    <a:noFill/>
                  </a:ln>
                  <a:solidFill>
                    <a:prstClr val="black"/>
                  </a:solidFill>
                  <a:effectLst/>
                  <a:uLnTx/>
                  <a:uFillTx/>
                  <a:latin typeface="Calibri" pitchFamily="34" charset="0"/>
                  <a:ea typeface="+mn-ea"/>
                  <a:cs typeface="+mn-cs"/>
                </a:rPr>
                <a:t>I(t)</a:t>
              </a:r>
            </a:p>
          </p:txBody>
        </p:sp>
        <p:sp>
          <p:nvSpPr>
            <p:cNvPr id="51227" name="TextBox 39"/>
            <p:cNvSpPr txBox="1">
              <a:spLocks noChangeArrowheads="1"/>
            </p:cNvSpPr>
            <p:nvPr/>
          </p:nvSpPr>
          <p:spPr bwMode="auto">
            <a:xfrm>
              <a:off x="3581400" y="4277380"/>
              <a:ext cx="1143000" cy="52322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ymbol" pitchFamily="18" charset="2"/>
                  <a:ea typeface="+mn-ea"/>
                  <a:cs typeface="+mn-cs"/>
                </a:rPr>
                <a:t>d</a:t>
              </a:r>
              <a:r>
                <a:rPr kumimoji="0" lang="en-US" sz="2800" b="0" i="0" u="none" strike="noStrike" kern="1200" cap="none" spc="0" normalizeH="0" baseline="0" noProof="0">
                  <a:ln>
                    <a:noFill/>
                  </a:ln>
                  <a:solidFill>
                    <a:prstClr val="black"/>
                  </a:solidFill>
                  <a:effectLst/>
                  <a:uLnTx/>
                  <a:uFillTx/>
                  <a:latin typeface="Calibri" pitchFamily="34" charset="0"/>
                  <a:ea typeface="+mn-ea"/>
                  <a:cs typeface="+mn-cs"/>
                </a:rPr>
                <a:t>I(t+</a:t>
              </a:r>
              <a:r>
                <a:rPr kumimoji="0" lang="en-US" sz="2800" b="0" i="0" u="none" strike="noStrike" kern="1200" cap="none" spc="0" normalizeH="0" baseline="0" noProof="0">
                  <a:ln>
                    <a:noFill/>
                  </a:ln>
                  <a:solidFill>
                    <a:prstClr val="black"/>
                  </a:solidFill>
                  <a:effectLst/>
                  <a:uLnTx/>
                  <a:uFillTx/>
                  <a:latin typeface="Symbol" pitchFamily="18" charset="2"/>
                  <a:ea typeface="+mn-ea"/>
                  <a:cs typeface="+mn-cs"/>
                </a:rPr>
                <a:t>t</a:t>
              </a:r>
              <a:r>
                <a:rPr kumimoji="0" lang="en-US" sz="2800" b="0" i="0" u="none" strike="noStrike" kern="1200" cap="none" spc="0" normalizeH="0" baseline="0" noProof="0">
                  <a:ln>
                    <a:noFill/>
                  </a:ln>
                  <a:solidFill>
                    <a:prstClr val="black"/>
                  </a:solidFill>
                  <a:effectLst/>
                  <a:uLnTx/>
                  <a:uFillTx/>
                  <a:latin typeface="Calibri" pitchFamily="34" charset="0"/>
                  <a:ea typeface="+mn-ea"/>
                  <a:cs typeface="+mn-cs"/>
                </a:rPr>
                <a:t>)</a:t>
              </a:r>
            </a:p>
          </p:txBody>
        </p:sp>
      </p:grpSp>
      <p:grpSp>
        <p:nvGrpSpPr>
          <p:cNvPr id="7" name="Group 39"/>
          <p:cNvGrpSpPr>
            <a:grpSpLocks/>
          </p:cNvGrpSpPr>
          <p:nvPr/>
        </p:nvGrpSpPr>
        <p:grpSpPr bwMode="auto">
          <a:xfrm>
            <a:off x="4724400" y="1447800"/>
            <a:ext cx="4267200" cy="4445000"/>
            <a:chOff x="4114800" y="1447800"/>
            <a:chExt cx="4267200" cy="4445000"/>
          </a:xfrm>
        </p:grpSpPr>
        <p:grpSp>
          <p:nvGrpSpPr>
            <p:cNvPr id="8" name="Group 47"/>
            <p:cNvGrpSpPr>
              <a:grpSpLocks/>
            </p:cNvGrpSpPr>
            <p:nvPr/>
          </p:nvGrpSpPr>
          <p:grpSpPr bwMode="auto">
            <a:xfrm>
              <a:off x="4114801" y="1981200"/>
              <a:ext cx="4267201" cy="3911601"/>
              <a:chOff x="2832" y="896"/>
              <a:chExt cx="2832" cy="2416"/>
            </a:xfrm>
          </p:grpSpPr>
          <p:pic>
            <p:nvPicPr>
              <p:cNvPr id="51216" name="Picture 46" descr="ex_autocorr"/>
              <p:cNvPicPr>
                <a:picLocks noChangeAspect="1" noChangeArrowheads="1"/>
              </p:cNvPicPr>
              <p:nvPr/>
            </p:nvPicPr>
            <p:blipFill>
              <a:blip r:embed="rId5" cstate="print"/>
              <a:srcRect/>
              <a:stretch>
                <a:fillRect/>
              </a:stretch>
            </p:blipFill>
            <p:spPr bwMode="auto">
              <a:xfrm>
                <a:off x="3024" y="1562"/>
                <a:ext cx="2448" cy="1750"/>
              </a:xfrm>
              <a:prstGeom prst="rect">
                <a:avLst/>
              </a:prstGeom>
              <a:noFill/>
              <a:ln w="9525">
                <a:noFill/>
                <a:miter lim="800000"/>
                <a:headEnd/>
                <a:tailEnd/>
              </a:ln>
            </p:spPr>
          </p:pic>
          <p:pic>
            <p:nvPicPr>
              <p:cNvPr id="51217" name="Picture 16"/>
              <p:cNvPicPr>
                <a:picLocks noChangeAspect="1" noChangeArrowheads="1"/>
              </p:cNvPicPr>
              <p:nvPr/>
            </p:nvPicPr>
            <p:blipFill>
              <a:blip r:embed="rId6" cstate="print"/>
              <a:srcRect/>
              <a:stretch>
                <a:fillRect/>
              </a:stretch>
            </p:blipFill>
            <p:spPr bwMode="auto">
              <a:xfrm>
                <a:off x="2832" y="896"/>
                <a:ext cx="864" cy="618"/>
              </a:xfrm>
              <a:prstGeom prst="rect">
                <a:avLst/>
              </a:prstGeom>
              <a:noFill/>
              <a:ln w="9525">
                <a:noFill/>
                <a:miter lim="800000"/>
                <a:headEnd/>
                <a:tailEnd/>
              </a:ln>
            </p:spPr>
          </p:pic>
          <p:pic>
            <p:nvPicPr>
              <p:cNvPr id="51218" name="Picture 17"/>
              <p:cNvPicPr>
                <a:picLocks noChangeAspect="1" noChangeArrowheads="1"/>
              </p:cNvPicPr>
              <p:nvPr/>
            </p:nvPicPr>
            <p:blipFill>
              <a:blip r:embed="rId7" cstate="print"/>
              <a:srcRect/>
              <a:stretch>
                <a:fillRect/>
              </a:stretch>
            </p:blipFill>
            <p:spPr bwMode="auto">
              <a:xfrm>
                <a:off x="3888" y="896"/>
                <a:ext cx="864" cy="618"/>
              </a:xfrm>
              <a:prstGeom prst="rect">
                <a:avLst/>
              </a:prstGeom>
              <a:noFill/>
              <a:ln w="9525">
                <a:noFill/>
                <a:miter lim="800000"/>
                <a:headEnd/>
                <a:tailEnd/>
              </a:ln>
            </p:spPr>
          </p:pic>
          <p:pic>
            <p:nvPicPr>
              <p:cNvPr id="51219" name="Picture 18"/>
              <p:cNvPicPr>
                <a:picLocks noChangeAspect="1" noChangeArrowheads="1"/>
              </p:cNvPicPr>
              <p:nvPr/>
            </p:nvPicPr>
            <p:blipFill>
              <a:blip r:embed="rId8" cstate="print"/>
              <a:srcRect/>
              <a:stretch>
                <a:fillRect/>
              </a:stretch>
            </p:blipFill>
            <p:spPr bwMode="auto">
              <a:xfrm>
                <a:off x="4800" y="896"/>
                <a:ext cx="864" cy="618"/>
              </a:xfrm>
              <a:prstGeom prst="rect">
                <a:avLst/>
              </a:prstGeom>
              <a:noFill/>
              <a:ln w="9525">
                <a:noFill/>
                <a:miter lim="800000"/>
                <a:headEnd/>
                <a:tailEnd/>
              </a:ln>
            </p:spPr>
          </p:pic>
          <p:sp>
            <p:nvSpPr>
              <p:cNvPr id="51220" name="Oval 19"/>
              <p:cNvSpPr>
                <a:spLocks noChangeArrowheads="1"/>
              </p:cNvSpPr>
              <p:nvPr/>
            </p:nvSpPr>
            <p:spPr bwMode="auto">
              <a:xfrm>
                <a:off x="3360" y="1666"/>
                <a:ext cx="480" cy="302"/>
              </a:xfrm>
              <a:prstGeom prst="ellipse">
                <a:avLst/>
              </a:prstGeom>
              <a:no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1221" name="Line 20"/>
              <p:cNvSpPr>
                <a:spLocks noChangeShapeType="1"/>
              </p:cNvSpPr>
              <p:nvPr/>
            </p:nvSpPr>
            <p:spPr bwMode="auto">
              <a:xfrm flipH="1" flipV="1">
                <a:off x="3264" y="1472"/>
                <a:ext cx="192" cy="208"/>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22" name="Oval 21"/>
              <p:cNvSpPr>
                <a:spLocks noChangeArrowheads="1"/>
              </p:cNvSpPr>
              <p:nvPr/>
            </p:nvSpPr>
            <p:spPr bwMode="auto">
              <a:xfrm>
                <a:off x="3888" y="2160"/>
                <a:ext cx="336" cy="384"/>
              </a:xfrm>
              <a:prstGeom prst="ellipse">
                <a:avLst/>
              </a:prstGeom>
              <a:no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1223" name="Line 22"/>
              <p:cNvSpPr>
                <a:spLocks noChangeShapeType="1"/>
              </p:cNvSpPr>
              <p:nvPr/>
            </p:nvSpPr>
            <p:spPr bwMode="auto">
              <a:xfrm flipV="1">
                <a:off x="4128" y="1520"/>
                <a:ext cx="144" cy="64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24" name="Oval 23"/>
              <p:cNvSpPr>
                <a:spLocks noChangeArrowheads="1"/>
              </p:cNvSpPr>
              <p:nvPr/>
            </p:nvSpPr>
            <p:spPr bwMode="auto">
              <a:xfrm>
                <a:off x="4560" y="2880"/>
                <a:ext cx="432" cy="240"/>
              </a:xfrm>
              <a:prstGeom prst="ellipse">
                <a:avLst/>
              </a:prstGeom>
              <a:no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1225" name="Line 24"/>
              <p:cNvSpPr>
                <a:spLocks noChangeShapeType="1"/>
              </p:cNvSpPr>
              <p:nvPr/>
            </p:nvSpPr>
            <p:spPr bwMode="auto">
              <a:xfrm flipV="1">
                <a:off x="4800" y="1520"/>
                <a:ext cx="336" cy="136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213" name="TextBox 39"/>
            <p:cNvSpPr txBox="1">
              <a:spLocks noChangeArrowheads="1"/>
            </p:cNvSpPr>
            <p:nvPr/>
          </p:nvSpPr>
          <p:spPr bwMode="auto">
            <a:xfrm>
              <a:off x="4114800" y="1447800"/>
              <a:ext cx="1295400" cy="5238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ymbol" pitchFamily="18" charset="2"/>
                  <a:ea typeface="+mn-ea"/>
                  <a:cs typeface="+mn-cs"/>
                </a:rPr>
                <a:t>t</a:t>
              </a:r>
              <a:r>
                <a:rPr kumimoji="0" lang="en-US" sz="2800" b="0" i="0" u="none" strike="noStrike" kern="1200" cap="none" spc="0" normalizeH="0" baseline="0" noProof="0">
                  <a:ln>
                    <a:noFill/>
                  </a:ln>
                  <a:solidFill>
                    <a:prstClr val="black"/>
                  </a:solidFill>
                  <a:effectLst/>
                  <a:uLnTx/>
                  <a:uFillTx/>
                  <a:latin typeface="Calibri" pitchFamily="34" charset="0"/>
                  <a:ea typeface="+mn-ea"/>
                  <a:cs typeface="+mn-cs"/>
                </a:rPr>
                <a:t>=0</a:t>
              </a:r>
            </a:p>
          </p:txBody>
        </p:sp>
        <p:sp>
          <p:nvSpPr>
            <p:cNvPr id="51214" name="TextBox 40"/>
            <p:cNvSpPr txBox="1">
              <a:spLocks noChangeArrowheads="1"/>
            </p:cNvSpPr>
            <p:nvPr/>
          </p:nvSpPr>
          <p:spPr bwMode="auto">
            <a:xfrm>
              <a:off x="5715000" y="1447800"/>
              <a:ext cx="1295400" cy="5238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ymbol" pitchFamily="18" charset="2"/>
                  <a:ea typeface="+mn-ea"/>
                  <a:cs typeface="+mn-cs"/>
                </a:rPr>
                <a:t>t</a:t>
              </a:r>
              <a:r>
                <a:rPr kumimoji="0" lang="en-US" sz="2800" b="0" i="0" u="none" strike="noStrike" kern="1200" cap="none" spc="0" normalizeH="0" baseline="0" noProof="0">
                  <a:ln>
                    <a:noFill/>
                  </a:ln>
                  <a:solidFill>
                    <a:prstClr val="black"/>
                  </a:solidFill>
                  <a:effectLst/>
                  <a:uLnTx/>
                  <a:uFillTx/>
                  <a:latin typeface="Calibri" pitchFamily="34" charset="0"/>
                  <a:ea typeface="+mn-ea"/>
                  <a:cs typeface="+mn-cs"/>
                </a:rPr>
                <a:t>=</a:t>
              </a:r>
              <a:r>
                <a:rPr kumimoji="0" lang="en-US" sz="2800" b="0" i="0" u="none" strike="noStrike" kern="1200" cap="none" spc="0" normalizeH="0" baseline="0" noProof="0">
                  <a:ln>
                    <a:noFill/>
                  </a:ln>
                  <a:solidFill>
                    <a:prstClr val="black"/>
                  </a:solidFill>
                  <a:effectLst/>
                  <a:uLnTx/>
                  <a:uFillTx/>
                  <a:latin typeface="Symbol" pitchFamily="18" charset="2"/>
                  <a:ea typeface="+mn-ea"/>
                  <a:cs typeface="+mn-cs"/>
                </a:rPr>
                <a:t>t</a:t>
              </a:r>
              <a:r>
                <a:rPr kumimoji="0" lang="en-US" sz="2800" b="0" i="0" u="none" strike="noStrike" kern="1200" cap="none" spc="0" normalizeH="0" baseline="-25000" noProof="0">
                  <a:ln>
                    <a:noFill/>
                  </a:ln>
                  <a:solidFill>
                    <a:prstClr val="black"/>
                  </a:solidFill>
                  <a:effectLst/>
                  <a:uLnTx/>
                  <a:uFillTx/>
                  <a:latin typeface="Eurostile"/>
                  <a:ea typeface="+mn-ea"/>
                  <a:cs typeface="+mn-cs"/>
                </a:rPr>
                <a:t>D</a:t>
              </a:r>
              <a:endParaRPr kumimoji="0" lang="en-US" sz="2800" b="0" i="0" u="none" strike="noStrike" kern="1200" cap="none" spc="0" normalizeH="0" baseline="0" noProof="0">
                <a:ln>
                  <a:noFill/>
                </a:ln>
                <a:solidFill>
                  <a:prstClr val="black"/>
                </a:solidFill>
                <a:effectLst/>
                <a:uLnTx/>
                <a:uFillTx/>
                <a:latin typeface="Eurostile"/>
                <a:ea typeface="+mn-ea"/>
                <a:cs typeface="+mn-cs"/>
              </a:endParaRPr>
            </a:p>
          </p:txBody>
        </p:sp>
        <p:sp>
          <p:nvSpPr>
            <p:cNvPr id="51215" name="TextBox 41"/>
            <p:cNvSpPr txBox="1">
              <a:spLocks noChangeArrowheads="1"/>
            </p:cNvSpPr>
            <p:nvPr/>
          </p:nvSpPr>
          <p:spPr bwMode="auto">
            <a:xfrm>
              <a:off x="7086600" y="1447800"/>
              <a:ext cx="1295400" cy="5238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ymbol" pitchFamily="18" charset="2"/>
                  <a:ea typeface="+mn-ea"/>
                  <a:cs typeface="+mn-cs"/>
                </a:rPr>
                <a:t>t</a:t>
              </a:r>
              <a:r>
                <a:rPr kumimoji="0" lang="en-US" sz="2800" b="0" i="0" u="none" strike="noStrike" kern="1200" cap="none" spc="0" normalizeH="0" baseline="0" noProof="0">
                  <a:ln>
                    <a:noFill/>
                  </a:ln>
                  <a:solidFill>
                    <a:prstClr val="black"/>
                  </a:solidFill>
                  <a:effectLst/>
                  <a:uLnTx/>
                  <a:uFillTx/>
                  <a:latin typeface="Calibri" pitchFamily="34" charset="0"/>
                  <a:ea typeface="+mn-ea"/>
                  <a:cs typeface="+mn-cs"/>
                </a:rPr>
                <a:t>=inf</a:t>
              </a:r>
            </a:p>
          </p:txBody>
        </p:sp>
      </p:grpSp>
    </p:spTree>
    <p:extLst>
      <p:ext uri="{BB962C8B-B14F-4D97-AF65-F5344CB8AC3E}">
        <p14:creationId xmlns:p14="http://schemas.microsoft.com/office/powerpoint/2010/main" val="23948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fill="hold" grpId="0" nodeType="clickEffect">
                                  <p:stCondLst>
                                    <p:cond delay="0"/>
                                  </p:stCondLst>
                                  <p:childTnLst>
                                    <p:animMotion origin="layout" path="M -3.33333E-6 -3.01874E-6 L 0.07084 -0.04441 " pathEditMode="relative" rAng="0" ptsTypes="AA">
                                      <p:cBhvr>
                                        <p:cTn id="6" dur="500" fill="hold"/>
                                        <p:tgtEl>
                                          <p:spTgt spid="11"/>
                                        </p:tgtEl>
                                        <p:attrNameLst>
                                          <p:attrName>ppt_x</p:attrName>
                                          <p:attrName>ppt_y</p:attrName>
                                        </p:attrNameLst>
                                      </p:cBhvr>
                                      <p:rCtr x="3500" y="-2200"/>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56" presetClass="path" presetSubtype="0" accel="50000" decel="50000" fill="hold" grpId="1" nodeType="afterEffect">
                                  <p:stCondLst>
                                    <p:cond delay="0"/>
                                  </p:stCondLst>
                                  <p:childTnLst>
                                    <p:animMotion origin="layout" path="M 0.00157 0.00162 L 0.04011 -0.01458 " pathEditMode="relative" rAng="0" ptsTypes="AA">
                                      <p:cBhvr>
                                        <p:cTn id="15" dur="500" fill="hold"/>
                                        <p:tgtEl>
                                          <p:spTgt spid="12"/>
                                        </p:tgtEl>
                                        <p:attrNameLst>
                                          <p:attrName>ppt_x</p:attrName>
                                          <p:attrName>ppt_y</p:attrName>
                                        </p:attrNameLst>
                                      </p:cBhvr>
                                      <p:rCtr x="1900" y="-800"/>
                                    </p:animMotion>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1" presetClass="exit" presetSubtype="0" fill="hold" grpId="2" nodeType="after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000"/>
                            </p:stCondLst>
                            <p:childTnLst>
                              <p:par>
                                <p:cTn id="26" presetID="56" presetClass="path" presetSubtype="0" accel="50000" decel="50000" fill="hold" grpId="1" nodeType="afterEffect">
                                  <p:stCondLst>
                                    <p:cond delay="0"/>
                                  </p:stCondLst>
                                  <p:childTnLst>
                                    <p:animMotion origin="layout" path="M 0.00261 -0.00162 L 0.06042 0.01389 " pathEditMode="relative" rAng="0" ptsTypes="AA">
                                      <p:cBhvr>
                                        <p:cTn id="27" dur="500" fill="hold"/>
                                        <p:tgtEl>
                                          <p:spTgt spid="13"/>
                                        </p:tgtEl>
                                        <p:attrNameLst>
                                          <p:attrName>ppt_x</p:attrName>
                                          <p:attrName>ppt_y</p:attrName>
                                        </p:attrNameLst>
                                      </p:cBhvr>
                                      <p:rCtr x="2900" y="80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9251" name="Rectangle 3"/>
          <p:cNvSpPr>
            <a:spLocks noGrp="1" noChangeArrowheads="1"/>
          </p:cNvSpPr>
          <p:nvPr>
            <p:ph type="body" idx="1"/>
          </p:nvPr>
        </p:nvSpPr>
        <p:spPr>
          <a:xfrm>
            <a:off x="457200" y="1600200"/>
            <a:ext cx="7515225" cy="723900"/>
          </a:xfrm>
          <a:noFill/>
          <a:ln/>
        </p:spPr>
        <p:txBody>
          <a:bodyPr lIns="79816" tIns="39908" rIns="79816" bIns="39908"/>
          <a:lstStyle/>
          <a:p>
            <a:pPr defTabSz="330200"/>
            <a:r>
              <a:rPr lang="en-US" dirty="0"/>
              <a:t>The correlation function</a:t>
            </a:r>
          </a:p>
          <a:p>
            <a:pPr defTabSz="330200"/>
            <a:endParaRPr lang="en-US" sz="1200" b="1" dirty="0"/>
          </a:p>
        </p:txBody>
      </p:sp>
      <p:grpSp>
        <p:nvGrpSpPr>
          <p:cNvPr id="2" name="Group 4"/>
          <p:cNvGrpSpPr>
            <a:grpSpLocks/>
          </p:cNvGrpSpPr>
          <p:nvPr/>
        </p:nvGrpSpPr>
        <p:grpSpPr bwMode="auto">
          <a:xfrm>
            <a:off x="2159000" y="2173287"/>
            <a:ext cx="5407025" cy="3957638"/>
            <a:chOff x="1319" y="1806"/>
            <a:chExt cx="1813" cy="1327"/>
          </a:xfrm>
        </p:grpSpPr>
        <p:sp>
          <p:nvSpPr>
            <p:cNvPr id="3509253" name="Freeform 5"/>
            <p:cNvSpPr>
              <a:spLocks/>
            </p:cNvSpPr>
            <p:nvPr/>
          </p:nvSpPr>
          <p:spPr bwMode="auto">
            <a:xfrm>
              <a:off x="1345" y="2026"/>
              <a:ext cx="1787" cy="1081"/>
            </a:xfrm>
            <a:custGeom>
              <a:avLst/>
              <a:gdLst/>
              <a:ahLst/>
              <a:cxnLst>
                <a:cxn ang="0">
                  <a:pos x="0" y="0"/>
                </a:cxn>
                <a:cxn ang="0">
                  <a:pos x="70" y="2"/>
                </a:cxn>
                <a:cxn ang="0">
                  <a:pos x="137" y="5"/>
                </a:cxn>
                <a:cxn ang="0">
                  <a:pos x="206" y="8"/>
                </a:cxn>
                <a:cxn ang="0">
                  <a:pos x="275" y="12"/>
                </a:cxn>
                <a:cxn ang="0">
                  <a:pos x="345" y="20"/>
                </a:cxn>
                <a:cxn ang="0">
                  <a:pos x="412" y="29"/>
                </a:cxn>
                <a:cxn ang="0">
                  <a:pos x="481" y="42"/>
                </a:cxn>
                <a:cxn ang="0">
                  <a:pos x="550" y="58"/>
                </a:cxn>
                <a:cxn ang="0">
                  <a:pos x="620" y="82"/>
                </a:cxn>
                <a:cxn ang="0">
                  <a:pos x="687" y="112"/>
                </a:cxn>
                <a:cxn ang="0">
                  <a:pos x="756" y="152"/>
                </a:cxn>
                <a:cxn ang="0">
                  <a:pos x="825" y="206"/>
                </a:cxn>
                <a:cxn ang="0">
                  <a:pos x="893" y="274"/>
                </a:cxn>
                <a:cxn ang="0">
                  <a:pos x="962" y="358"/>
                </a:cxn>
                <a:cxn ang="0">
                  <a:pos x="1031" y="464"/>
                </a:cxn>
                <a:cxn ang="0">
                  <a:pos x="1100" y="590"/>
                </a:cxn>
                <a:cxn ang="0">
                  <a:pos x="1168" y="735"/>
                </a:cxn>
                <a:cxn ang="0">
                  <a:pos x="1237" y="896"/>
                </a:cxn>
                <a:cxn ang="0">
                  <a:pos x="1306" y="1066"/>
                </a:cxn>
                <a:cxn ang="0">
                  <a:pos x="1375" y="1238"/>
                </a:cxn>
                <a:cxn ang="0">
                  <a:pos x="1443" y="1402"/>
                </a:cxn>
                <a:cxn ang="0">
                  <a:pos x="1512" y="1553"/>
                </a:cxn>
                <a:cxn ang="0">
                  <a:pos x="1581" y="1687"/>
                </a:cxn>
                <a:cxn ang="0">
                  <a:pos x="1649" y="1798"/>
                </a:cxn>
                <a:cxn ang="0">
                  <a:pos x="1718" y="1890"/>
                </a:cxn>
                <a:cxn ang="0">
                  <a:pos x="1787" y="1962"/>
                </a:cxn>
                <a:cxn ang="0">
                  <a:pos x="1856" y="2017"/>
                </a:cxn>
                <a:cxn ang="0">
                  <a:pos x="1924" y="2060"/>
                </a:cxn>
                <a:cxn ang="0">
                  <a:pos x="1993" y="2091"/>
                </a:cxn>
                <a:cxn ang="0">
                  <a:pos x="2062" y="2113"/>
                </a:cxn>
                <a:cxn ang="0">
                  <a:pos x="2131" y="2130"/>
                </a:cxn>
                <a:cxn ang="0">
                  <a:pos x="2199" y="2140"/>
                </a:cxn>
                <a:cxn ang="0">
                  <a:pos x="2268" y="2148"/>
                </a:cxn>
                <a:cxn ang="0">
                  <a:pos x="2337" y="2153"/>
                </a:cxn>
                <a:cxn ang="0">
                  <a:pos x="2404" y="2156"/>
                </a:cxn>
                <a:cxn ang="0">
                  <a:pos x="2474" y="2157"/>
                </a:cxn>
                <a:cxn ang="0">
                  <a:pos x="2543" y="2159"/>
                </a:cxn>
                <a:cxn ang="0">
                  <a:pos x="2612" y="2160"/>
                </a:cxn>
                <a:cxn ang="0">
                  <a:pos x="2679" y="2160"/>
                </a:cxn>
                <a:cxn ang="0">
                  <a:pos x="2749" y="2162"/>
                </a:cxn>
                <a:cxn ang="0">
                  <a:pos x="2818" y="2162"/>
                </a:cxn>
                <a:cxn ang="0">
                  <a:pos x="2887" y="2162"/>
                </a:cxn>
                <a:cxn ang="0">
                  <a:pos x="2954" y="2162"/>
                </a:cxn>
                <a:cxn ang="0">
                  <a:pos x="3024" y="2162"/>
                </a:cxn>
                <a:cxn ang="0">
                  <a:pos x="3093" y="2162"/>
                </a:cxn>
                <a:cxn ang="0">
                  <a:pos x="3160" y="2162"/>
                </a:cxn>
                <a:cxn ang="0">
                  <a:pos x="3229" y="2162"/>
                </a:cxn>
                <a:cxn ang="0">
                  <a:pos x="3298" y="2162"/>
                </a:cxn>
                <a:cxn ang="0">
                  <a:pos x="3368" y="2162"/>
                </a:cxn>
                <a:cxn ang="0">
                  <a:pos x="3435" y="2162"/>
                </a:cxn>
                <a:cxn ang="0">
                  <a:pos x="3504" y="2162"/>
                </a:cxn>
                <a:cxn ang="0">
                  <a:pos x="3573" y="2162"/>
                </a:cxn>
              </a:cxnLst>
              <a:rect l="0" t="0" r="r" b="b"/>
              <a:pathLst>
                <a:path w="3573" h="2162">
                  <a:moveTo>
                    <a:pt x="0" y="0"/>
                  </a:moveTo>
                  <a:lnTo>
                    <a:pt x="70" y="2"/>
                  </a:lnTo>
                  <a:lnTo>
                    <a:pt x="137" y="5"/>
                  </a:lnTo>
                  <a:lnTo>
                    <a:pt x="206" y="8"/>
                  </a:lnTo>
                  <a:lnTo>
                    <a:pt x="275" y="12"/>
                  </a:lnTo>
                  <a:lnTo>
                    <a:pt x="345" y="20"/>
                  </a:lnTo>
                  <a:lnTo>
                    <a:pt x="412" y="29"/>
                  </a:lnTo>
                  <a:lnTo>
                    <a:pt x="481" y="42"/>
                  </a:lnTo>
                  <a:lnTo>
                    <a:pt x="550" y="58"/>
                  </a:lnTo>
                  <a:lnTo>
                    <a:pt x="620" y="82"/>
                  </a:lnTo>
                  <a:lnTo>
                    <a:pt x="687" y="112"/>
                  </a:lnTo>
                  <a:lnTo>
                    <a:pt x="756" y="152"/>
                  </a:lnTo>
                  <a:lnTo>
                    <a:pt x="825" y="206"/>
                  </a:lnTo>
                  <a:lnTo>
                    <a:pt x="893" y="274"/>
                  </a:lnTo>
                  <a:lnTo>
                    <a:pt x="962" y="358"/>
                  </a:lnTo>
                  <a:lnTo>
                    <a:pt x="1031" y="464"/>
                  </a:lnTo>
                  <a:lnTo>
                    <a:pt x="1100" y="590"/>
                  </a:lnTo>
                  <a:lnTo>
                    <a:pt x="1168" y="735"/>
                  </a:lnTo>
                  <a:lnTo>
                    <a:pt x="1237" y="896"/>
                  </a:lnTo>
                  <a:lnTo>
                    <a:pt x="1306" y="1066"/>
                  </a:lnTo>
                  <a:lnTo>
                    <a:pt x="1375" y="1238"/>
                  </a:lnTo>
                  <a:lnTo>
                    <a:pt x="1443" y="1402"/>
                  </a:lnTo>
                  <a:lnTo>
                    <a:pt x="1512" y="1553"/>
                  </a:lnTo>
                  <a:lnTo>
                    <a:pt x="1581" y="1687"/>
                  </a:lnTo>
                  <a:lnTo>
                    <a:pt x="1649" y="1798"/>
                  </a:lnTo>
                  <a:lnTo>
                    <a:pt x="1718" y="1890"/>
                  </a:lnTo>
                  <a:lnTo>
                    <a:pt x="1787" y="1962"/>
                  </a:lnTo>
                  <a:lnTo>
                    <a:pt x="1856" y="2017"/>
                  </a:lnTo>
                  <a:lnTo>
                    <a:pt x="1924" y="2060"/>
                  </a:lnTo>
                  <a:lnTo>
                    <a:pt x="1993" y="2091"/>
                  </a:lnTo>
                  <a:lnTo>
                    <a:pt x="2062" y="2113"/>
                  </a:lnTo>
                  <a:lnTo>
                    <a:pt x="2131" y="2130"/>
                  </a:lnTo>
                  <a:lnTo>
                    <a:pt x="2199" y="2140"/>
                  </a:lnTo>
                  <a:lnTo>
                    <a:pt x="2268" y="2148"/>
                  </a:lnTo>
                  <a:lnTo>
                    <a:pt x="2337" y="2153"/>
                  </a:lnTo>
                  <a:lnTo>
                    <a:pt x="2404" y="2156"/>
                  </a:lnTo>
                  <a:lnTo>
                    <a:pt x="2474" y="2157"/>
                  </a:lnTo>
                  <a:lnTo>
                    <a:pt x="2543" y="2159"/>
                  </a:lnTo>
                  <a:lnTo>
                    <a:pt x="2612" y="2160"/>
                  </a:lnTo>
                  <a:lnTo>
                    <a:pt x="2679" y="2160"/>
                  </a:lnTo>
                  <a:lnTo>
                    <a:pt x="2749" y="2162"/>
                  </a:lnTo>
                  <a:lnTo>
                    <a:pt x="2818" y="2162"/>
                  </a:lnTo>
                  <a:lnTo>
                    <a:pt x="2887" y="2162"/>
                  </a:lnTo>
                  <a:lnTo>
                    <a:pt x="2954" y="2162"/>
                  </a:lnTo>
                  <a:lnTo>
                    <a:pt x="3024" y="2162"/>
                  </a:lnTo>
                  <a:lnTo>
                    <a:pt x="3093" y="2162"/>
                  </a:lnTo>
                  <a:lnTo>
                    <a:pt x="3160" y="2162"/>
                  </a:lnTo>
                  <a:lnTo>
                    <a:pt x="3229" y="2162"/>
                  </a:lnTo>
                  <a:lnTo>
                    <a:pt x="3298" y="2162"/>
                  </a:lnTo>
                  <a:lnTo>
                    <a:pt x="3368" y="2162"/>
                  </a:lnTo>
                  <a:lnTo>
                    <a:pt x="3435" y="2162"/>
                  </a:lnTo>
                  <a:lnTo>
                    <a:pt x="3504" y="2162"/>
                  </a:lnTo>
                  <a:lnTo>
                    <a:pt x="3573" y="2162"/>
                  </a:lnTo>
                </a:path>
              </a:pathLst>
            </a:custGeom>
            <a:noFill/>
            <a:ln w="42863">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54" name="Line 6"/>
            <p:cNvSpPr>
              <a:spLocks noChangeShapeType="1"/>
            </p:cNvSpPr>
            <p:nvPr/>
          </p:nvSpPr>
          <p:spPr bwMode="auto">
            <a:xfrm flipV="1">
              <a:off x="1345"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55" name="Line 7"/>
            <p:cNvSpPr>
              <a:spLocks noChangeShapeType="1"/>
            </p:cNvSpPr>
            <p:nvPr/>
          </p:nvSpPr>
          <p:spPr bwMode="auto">
            <a:xfrm flipV="1">
              <a:off x="1421"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56" name="Line 8"/>
            <p:cNvSpPr>
              <a:spLocks noChangeShapeType="1"/>
            </p:cNvSpPr>
            <p:nvPr/>
          </p:nvSpPr>
          <p:spPr bwMode="auto">
            <a:xfrm flipV="1">
              <a:off x="1466"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57" name="Line 9"/>
            <p:cNvSpPr>
              <a:spLocks noChangeShapeType="1"/>
            </p:cNvSpPr>
            <p:nvPr/>
          </p:nvSpPr>
          <p:spPr bwMode="auto">
            <a:xfrm flipV="1">
              <a:off x="1498"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58" name="Line 10"/>
            <p:cNvSpPr>
              <a:spLocks noChangeShapeType="1"/>
            </p:cNvSpPr>
            <p:nvPr/>
          </p:nvSpPr>
          <p:spPr bwMode="auto">
            <a:xfrm flipV="1">
              <a:off x="152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59" name="Line 11"/>
            <p:cNvSpPr>
              <a:spLocks noChangeShapeType="1"/>
            </p:cNvSpPr>
            <p:nvPr/>
          </p:nvSpPr>
          <p:spPr bwMode="auto">
            <a:xfrm flipV="1">
              <a:off x="154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0" name="Line 12"/>
            <p:cNvSpPr>
              <a:spLocks noChangeShapeType="1"/>
            </p:cNvSpPr>
            <p:nvPr/>
          </p:nvSpPr>
          <p:spPr bwMode="auto">
            <a:xfrm flipV="1">
              <a:off x="1560"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1" name="Line 13"/>
            <p:cNvSpPr>
              <a:spLocks noChangeShapeType="1"/>
            </p:cNvSpPr>
            <p:nvPr/>
          </p:nvSpPr>
          <p:spPr bwMode="auto">
            <a:xfrm flipV="1">
              <a:off x="1574"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2" name="Line 14"/>
            <p:cNvSpPr>
              <a:spLocks noChangeShapeType="1"/>
            </p:cNvSpPr>
            <p:nvPr/>
          </p:nvSpPr>
          <p:spPr bwMode="auto">
            <a:xfrm flipV="1">
              <a:off x="1587"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3" name="Line 15"/>
            <p:cNvSpPr>
              <a:spLocks noChangeShapeType="1"/>
            </p:cNvSpPr>
            <p:nvPr/>
          </p:nvSpPr>
          <p:spPr bwMode="auto">
            <a:xfrm flipV="1">
              <a:off x="1599"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4" name="Line 16"/>
            <p:cNvSpPr>
              <a:spLocks noChangeShapeType="1"/>
            </p:cNvSpPr>
            <p:nvPr/>
          </p:nvSpPr>
          <p:spPr bwMode="auto">
            <a:xfrm flipV="1">
              <a:off x="1675"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5" name="Line 17"/>
            <p:cNvSpPr>
              <a:spLocks noChangeShapeType="1"/>
            </p:cNvSpPr>
            <p:nvPr/>
          </p:nvSpPr>
          <p:spPr bwMode="auto">
            <a:xfrm flipV="1">
              <a:off x="171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6" name="Line 18"/>
            <p:cNvSpPr>
              <a:spLocks noChangeShapeType="1"/>
            </p:cNvSpPr>
            <p:nvPr/>
          </p:nvSpPr>
          <p:spPr bwMode="auto">
            <a:xfrm flipV="1">
              <a:off x="1751"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7" name="Line 19"/>
            <p:cNvSpPr>
              <a:spLocks noChangeShapeType="1"/>
            </p:cNvSpPr>
            <p:nvPr/>
          </p:nvSpPr>
          <p:spPr bwMode="auto">
            <a:xfrm flipV="1">
              <a:off x="1775"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8" name="Line 20"/>
            <p:cNvSpPr>
              <a:spLocks noChangeShapeType="1"/>
            </p:cNvSpPr>
            <p:nvPr/>
          </p:nvSpPr>
          <p:spPr bwMode="auto">
            <a:xfrm flipV="1">
              <a:off x="1796"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69" name="Line 21"/>
            <p:cNvSpPr>
              <a:spLocks noChangeShapeType="1"/>
            </p:cNvSpPr>
            <p:nvPr/>
          </p:nvSpPr>
          <p:spPr bwMode="auto">
            <a:xfrm flipV="1">
              <a:off x="181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0" name="Line 22"/>
            <p:cNvSpPr>
              <a:spLocks noChangeShapeType="1"/>
            </p:cNvSpPr>
            <p:nvPr/>
          </p:nvSpPr>
          <p:spPr bwMode="auto">
            <a:xfrm flipV="1">
              <a:off x="1828"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1" name="Line 23"/>
            <p:cNvSpPr>
              <a:spLocks noChangeShapeType="1"/>
            </p:cNvSpPr>
            <p:nvPr/>
          </p:nvSpPr>
          <p:spPr bwMode="auto">
            <a:xfrm flipV="1">
              <a:off x="1841"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2" name="Line 24"/>
            <p:cNvSpPr>
              <a:spLocks noChangeShapeType="1"/>
            </p:cNvSpPr>
            <p:nvPr/>
          </p:nvSpPr>
          <p:spPr bwMode="auto">
            <a:xfrm flipV="1">
              <a:off x="1852"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3" name="Line 25"/>
            <p:cNvSpPr>
              <a:spLocks noChangeShapeType="1"/>
            </p:cNvSpPr>
            <p:nvPr/>
          </p:nvSpPr>
          <p:spPr bwMode="auto">
            <a:xfrm flipV="1">
              <a:off x="1928"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4" name="Line 26"/>
            <p:cNvSpPr>
              <a:spLocks noChangeShapeType="1"/>
            </p:cNvSpPr>
            <p:nvPr/>
          </p:nvSpPr>
          <p:spPr bwMode="auto">
            <a:xfrm flipV="1">
              <a:off x="197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5" name="Line 27"/>
            <p:cNvSpPr>
              <a:spLocks noChangeShapeType="1"/>
            </p:cNvSpPr>
            <p:nvPr/>
          </p:nvSpPr>
          <p:spPr bwMode="auto">
            <a:xfrm flipV="1">
              <a:off x="2004"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6" name="Line 28"/>
            <p:cNvSpPr>
              <a:spLocks noChangeShapeType="1"/>
            </p:cNvSpPr>
            <p:nvPr/>
          </p:nvSpPr>
          <p:spPr bwMode="auto">
            <a:xfrm flipV="1">
              <a:off x="202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7" name="Line 29"/>
            <p:cNvSpPr>
              <a:spLocks noChangeShapeType="1"/>
            </p:cNvSpPr>
            <p:nvPr/>
          </p:nvSpPr>
          <p:spPr bwMode="auto">
            <a:xfrm flipV="1">
              <a:off x="204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8" name="Line 30"/>
            <p:cNvSpPr>
              <a:spLocks noChangeShapeType="1"/>
            </p:cNvSpPr>
            <p:nvPr/>
          </p:nvSpPr>
          <p:spPr bwMode="auto">
            <a:xfrm flipV="1">
              <a:off x="2066"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79" name="Line 31"/>
            <p:cNvSpPr>
              <a:spLocks noChangeShapeType="1"/>
            </p:cNvSpPr>
            <p:nvPr/>
          </p:nvSpPr>
          <p:spPr bwMode="auto">
            <a:xfrm flipV="1">
              <a:off x="2081"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0" name="Line 32"/>
            <p:cNvSpPr>
              <a:spLocks noChangeShapeType="1"/>
            </p:cNvSpPr>
            <p:nvPr/>
          </p:nvSpPr>
          <p:spPr bwMode="auto">
            <a:xfrm flipV="1">
              <a:off x="209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1" name="Line 33"/>
            <p:cNvSpPr>
              <a:spLocks noChangeShapeType="1"/>
            </p:cNvSpPr>
            <p:nvPr/>
          </p:nvSpPr>
          <p:spPr bwMode="auto">
            <a:xfrm flipV="1">
              <a:off x="2106"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2" name="Line 34"/>
            <p:cNvSpPr>
              <a:spLocks noChangeShapeType="1"/>
            </p:cNvSpPr>
            <p:nvPr/>
          </p:nvSpPr>
          <p:spPr bwMode="auto">
            <a:xfrm flipV="1">
              <a:off x="2182"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3" name="Line 35"/>
            <p:cNvSpPr>
              <a:spLocks noChangeShapeType="1"/>
            </p:cNvSpPr>
            <p:nvPr/>
          </p:nvSpPr>
          <p:spPr bwMode="auto">
            <a:xfrm flipV="1">
              <a:off x="2226"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4" name="Line 36"/>
            <p:cNvSpPr>
              <a:spLocks noChangeShapeType="1"/>
            </p:cNvSpPr>
            <p:nvPr/>
          </p:nvSpPr>
          <p:spPr bwMode="auto">
            <a:xfrm flipV="1">
              <a:off x="2258"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5" name="Line 37"/>
            <p:cNvSpPr>
              <a:spLocks noChangeShapeType="1"/>
            </p:cNvSpPr>
            <p:nvPr/>
          </p:nvSpPr>
          <p:spPr bwMode="auto">
            <a:xfrm flipV="1">
              <a:off x="2282"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6" name="Line 38"/>
            <p:cNvSpPr>
              <a:spLocks noChangeShapeType="1"/>
            </p:cNvSpPr>
            <p:nvPr/>
          </p:nvSpPr>
          <p:spPr bwMode="auto">
            <a:xfrm flipV="1">
              <a:off x="2302"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7" name="Line 39"/>
            <p:cNvSpPr>
              <a:spLocks noChangeShapeType="1"/>
            </p:cNvSpPr>
            <p:nvPr/>
          </p:nvSpPr>
          <p:spPr bwMode="auto">
            <a:xfrm flipV="1">
              <a:off x="231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8" name="Line 40"/>
            <p:cNvSpPr>
              <a:spLocks noChangeShapeType="1"/>
            </p:cNvSpPr>
            <p:nvPr/>
          </p:nvSpPr>
          <p:spPr bwMode="auto">
            <a:xfrm flipV="1">
              <a:off x="2334"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89" name="Line 41"/>
            <p:cNvSpPr>
              <a:spLocks noChangeShapeType="1"/>
            </p:cNvSpPr>
            <p:nvPr/>
          </p:nvSpPr>
          <p:spPr bwMode="auto">
            <a:xfrm flipV="1">
              <a:off x="2347"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0" name="Line 42"/>
            <p:cNvSpPr>
              <a:spLocks noChangeShapeType="1"/>
            </p:cNvSpPr>
            <p:nvPr/>
          </p:nvSpPr>
          <p:spPr bwMode="auto">
            <a:xfrm flipV="1">
              <a:off x="2358"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1" name="Line 43"/>
            <p:cNvSpPr>
              <a:spLocks noChangeShapeType="1"/>
            </p:cNvSpPr>
            <p:nvPr/>
          </p:nvSpPr>
          <p:spPr bwMode="auto">
            <a:xfrm flipV="1">
              <a:off x="2435"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2" name="Line 44"/>
            <p:cNvSpPr>
              <a:spLocks noChangeShapeType="1"/>
            </p:cNvSpPr>
            <p:nvPr/>
          </p:nvSpPr>
          <p:spPr bwMode="auto">
            <a:xfrm flipV="1">
              <a:off x="2480"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3" name="Line 45"/>
            <p:cNvSpPr>
              <a:spLocks noChangeShapeType="1"/>
            </p:cNvSpPr>
            <p:nvPr/>
          </p:nvSpPr>
          <p:spPr bwMode="auto">
            <a:xfrm flipV="1">
              <a:off x="2511"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4" name="Line 46"/>
            <p:cNvSpPr>
              <a:spLocks noChangeShapeType="1"/>
            </p:cNvSpPr>
            <p:nvPr/>
          </p:nvSpPr>
          <p:spPr bwMode="auto">
            <a:xfrm flipV="1">
              <a:off x="2536"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5" name="Line 47"/>
            <p:cNvSpPr>
              <a:spLocks noChangeShapeType="1"/>
            </p:cNvSpPr>
            <p:nvPr/>
          </p:nvSpPr>
          <p:spPr bwMode="auto">
            <a:xfrm flipV="1">
              <a:off x="2556"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6" name="Line 48"/>
            <p:cNvSpPr>
              <a:spLocks noChangeShapeType="1"/>
            </p:cNvSpPr>
            <p:nvPr/>
          </p:nvSpPr>
          <p:spPr bwMode="auto">
            <a:xfrm flipV="1">
              <a:off x="257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7" name="Line 49"/>
            <p:cNvSpPr>
              <a:spLocks noChangeShapeType="1"/>
            </p:cNvSpPr>
            <p:nvPr/>
          </p:nvSpPr>
          <p:spPr bwMode="auto">
            <a:xfrm flipV="1">
              <a:off x="2587"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8" name="Line 50"/>
            <p:cNvSpPr>
              <a:spLocks noChangeShapeType="1"/>
            </p:cNvSpPr>
            <p:nvPr/>
          </p:nvSpPr>
          <p:spPr bwMode="auto">
            <a:xfrm flipV="1">
              <a:off x="2600"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299" name="Line 51"/>
            <p:cNvSpPr>
              <a:spLocks noChangeShapeType="1"/>
            </p:cNvSpPr>
            <p:nvPr/>
          </p:nvSpPr>
          <p:spPr bwMode="auto">
            <a:xfrm flipV="1">
              <a:off x="2612"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0" name="Line 52"/>
            <p:cNvSpPr>
              <a:spLocks noChangeShapeType="1"/>
            </p:cNvSpPr>
            <p:nvPr/>
          </p:nvSpPr>
          <p:spPr bwMode="auto">
            <a:xfrm flipV="1">
              <a:off x="268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1" name="Line 53"/>
            <p:cNvSpPr>
              <a:spLocks noChangeShapeType="1"/>
            </p:cNvSpPr>
            <p:nvPr/>
          </p:nvSpPr>
          <p:spPr bwMode="auto">
            <a:xfrm flipV="1">
              <a:off x="273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2" name="Line 54"/>
            <p:cNvSpPr>
              <a:spLocks noChangeShapeType="1"/>
            </p:cNvSpPr>
            <p:nvPr/>
          </p:nvSpPr>
          <p:spPr bwMode="auto">
            <a:xfrm flipV="1">
              <a:off x="2765"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3" name="Line 55"/>
            <p:cNvSpPr>
              <a:spLocks noChangeShapeType="1"/>
            </p:cNvSpPr>
            <p:nvPr/>
          </p:nvSpPr>
          <p:spPr bwMode="auto">
            <a:xfrm flipV="1">
              <a:off x="278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4" name="Line 56"/>
            <p:cNvSpPr>
              <a:spLocks noChangeShapeType="1"/>
            </p:cNvSpPr>
            <p:nvPr/>
          </p:nvSpPr>
          <p:spPr bwMode="auto">
            <a:xfrm flipV="1">
              <a:off x="280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5" name="Line 57"/>
            <p:cNvSpPr>
              <a:spLocks noChangeShapeType="1"/>
            </p:cNvSpPr>
            <p:nvPr/>
          </p:nvSpPr>
          <p:spPr bwMode="auto">
            <a:xfrm flipV="1">
              <a:off x="2826"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6" name="Line 58"/>
            <p:cNvSpPr>
              <a:spLocks noChangeShapeType="1"/>
            </p:cNvSpPr>
            <p:nvPr/>
          </p:nvSpPr>
          <p:spPr bwMode="auto">
            <a:xfrm flipV="1">
              <a:off x="2841"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7" name="Line 59"/>
            <p:cNvSpPr>
              <a:spLocks noChangeShapeType="1"/>
            </p:cNvSpPr>
            <p:nvPr/>
          </p:nvSpPr>
          <p:spPr bwMode="auto">
            <a:xfrm flipV="1">
              <a:off x="2854"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8" name="Line 60"/>
            <p:cNvSpPr>
              <a:spLocks noChangeShapeType="1"/>
            </p:cNvSpPr>
            <p:nvPr/>
          </p:nvSpPr>
          <p:spPr bwMode="auto">
            <a:xfrm flipV="1">
              <a:off x="2865"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09" name="Line 61"/>
            <p:cNvSpPr>
              <a:spLocks noChangeShapeType="1"/>
            </p:cNvSpPr>
            <p:nvPr/>
          </p:nvSpPr>
          <p:spPr bwMode="auto">
            <a:xfrm flipV="1">
              <a:off x="2941"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0" name="Line 62"/>
            <p:cNvSpPr>
              <a:spLocks noChangeShapeType="1"/>
            </p:cNvSpPr>
            <p:nvPr/>
          </p:nvSpPr>
          <p:spPr bwMode="auto">
            <a:xfrm flipV="1">
              <a:off x="2987"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1" name="Line 63"/>
            <p:cNvSpPr>
              <a:spLocks noChangeShapeType="1"/>
            </p:cNvSpPr>
            <p:nvPr/>
          </p:nvSpPr>
          <p:spPr bwMode="auto">
            <a:xfrm flipV="1">
              <a:off x="3018"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2" name="Line 64"/>
            <p:cNvSpPr>
              <a:spLocks noChangeShapeType="1"/>
            </p:cNvSpPr>
            <p:nvPr/>
          </p:nvSpPr>
          <p:spPr bwMode="auto">
            <a:xfrm flipV="1">
              <a:off x="304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3" name="Line 65"/>
            <p:cNvSpPr>
              <a:spLocks noChangeShapeType="1"/>
            </p:cNvSpPr>
            <p:nvPr/>
          </p:nvSpPr>
          <p:spPr bwMode="auto">
            <a:xfrm flipV="1">
              <a:off x="3063"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4" name="Line 66"/>
            <p:cNvSpPr>
              <a:spLocks noChangeShapeType="1"/>
            </p:cNvSpPr>
            <p:nvPr/>
          </p:nvSpPr>
          <p:spPr bwMode="auto">
            <a:xfrm flipV="1">
              <a:off x="3079"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5" name="Line 67"/>
            <p:cNvSpPr>
              <a:spLocks noChangeShapeType="1"/>
            </p:cNvSpPr>
            <p:nvPr/>
          </p:nvSpPr>
          <p:spPr bwMode="auto">
            <a:xfrm flipV="1">
              <a:off x="3094"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6" name="Line 68"/>
            <p:cNvSpPr>
              <a:spLocks noChangeShapeType="1"/>
            </p:cNvSpPr>
            <p:nvPr/>
          </p:nvSpPr>
          <p:spPr bwMode="auto">
            <a:xfrm flipV="1">
              <a:off x="3107" y="310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7" name="Line 69"/>
            <p:cNvSpPr>
              <a:spLocks noChangeShapeType="1"/>
            </p:cNvSpPr>
            <p:nvPr/>
          </p:nvSpPr>
          <p:spPr bwMode="auto">
            <a:xfrm flipV="1">
              <a:off x="3119" y="310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8" name="Line 70"/>
            <p:cNvSpPr>
              <a:spLocks noChangeShapeType="1"/>
            </p:cNvSpPr>
            <p:nvPr/>
          </p:nvSpPr>
          <p:spPr bwMode="auto">
            <a:xfrm>
              <a:off x="1345" y="3107"/>
              <a:ext cx="1774"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19" name="Line 71"/>
            <p:cNvSpPr>
              <a:spLocks noChangeShapeType="1"/>
            </p:cNvSpPr>
            <p:nvPr/>
          </p:nvSpPr>
          <p:spPr bwMode="auto">
            <a:xfrm>
              <a:off x="1319" y="3107"/>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0" name="Line 72"/>
            <p:cNvSpPr>
              <a:spLocks noChangeShapeType="1"/>
            </p:cNvSpPr>
            <p:nvPr/>
          </p:nvSpPr>
          <p:spPr bwMode="auto">
            <a:xfrm>
              <a:off x="1332" y="2890"/>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1" name="Line 73"/>
            <p:cNvSpPr>
              <a:spLocks noChangeShapeType="1"/>
            </p:cNvSpPr>
            <p:nvPr/>
          </p:nvSpPr>
          <p:spPr bwMode="auto">
            <a:xfrm>
              <a:off x="1319" y="2673"/>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2" name="Line 74"/>
            <p:cNvSpPr>
              <a:spLocks noChangeShapeType="1"/>
            </p:cNvSpPr>
            <p:nvPr/>
          </p:nvSpPr>
          <p:spPr bwMode="auto">
            <a:xfrm>
              <a:off x="1332" y="2457"/>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3" name="Line 75"/>
            <p:cNvSpPr>
              <a:spLocks noChangeShapeType="1"/>
            </p:cNvSpPr>
            <p:nvPr/>
          </p:nvSpPr>
          <p:spPr bwMode="auto">
            <a:xfrm>
              <a:off x="1319" y="2240"/>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4" name="Line 76"/>
            <p:cNvSpPr>
              <a:spLocks noChangeShapeType="1"/>
            </p:cNvSpPr>
            <p:nvPr/>
          </p:nvSpPr>
          <p:spPr bwMode="auto">
            <a:xfrm>
              <a:off x="1332" y="2023"/>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5" name="Line 77"/>
            <p:cNvSpPr>
              <a:spLocks noChangeShapeType="1"/>
            </p:cNvSpPr>
            <p:nvPr/>
          </p:nvSpPr>
          <p:spPr bwMode="auto">
            <a:xfrm>
              <a:off x="1319" y="1806"/>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6" name="Line 78"/>
            <p:cNvSpPr>
              <a:spLocks noChangeShapeType="1"/>
            </p:cNvSpPr>
            <p:nvPr/>
          </p:nvSpPr>
          <p:spPr bwMode="auto">
            <a:xfrm flipV="1">
              <a:off x="1345" y="1806"/>
              <a:ext cx="1" cy="130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09327" name="Oval 79"/>
          <p:cNvSpPr>
            <a:spLocks noChangeArrowheads="1"/>
          </p:cNvSpPr>
          <p:nvPr/>
        </p:nvSpPr>
        <p:spPr bwMode="auto">
          <a:xfrm>
            <a:off x="2149475" y="2747962"/>
            <a:ext cx="165100" cy="177800"/>
          </a:xfrm>
          <a:prstGeom prst="ellipse">
            <a:avLst/>
          </a:prstGeom>
          <a:noFill/>
          <a:ln w="12700">
            <a:solidFill>
              <a:srgbClr val="808080"/>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28" name="Oval 80"/>
          <p:cNvSpPr>
            <a:spLocks noChangeArrowheads="1"/>
          </p:cNvSpPr>
          <p:nvPr/>
        </p:nvSpPr>
        <p:spPr bwMode="auto">
          <a:xfrm>
            <a:off x="4105275" y="4373562"/>
            <a:ext cx="165100" cy="177800"/>
          </a:xfrm>
          <a:prstGeom prst="ellipse">
            <a:avLst/>
          </a:prstGeom>
          <a:noFill/>
          <a:ln w="12700">
            <a:solidFill>
              <a:srgbClr val="808080"/>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31" name="Text Box 83"/>
          <p:cNvSpPr txBox="1">
            <a:spLocks noChangeArrowheads="1"/>
          </p:cNvSpPr>
          <p:nvPr/>
        </p:nvSpPr>
        <p:spPr bwMode="auto">
          <a:xfrm>
            <a:off x="1295400" y="2133600"/>
            <a:ext cx="803275" cy="304800"/>
          </a:xfrm>
          <a:prstGeom prst="rect">
            <a:avLst/>
          </a:prstGeom>
          <a:noFill/>
          <a:ln w="12700">
            <a:noFill/>
            <a:miter lim="800000"/>
            <a:headEnd type="none" w="sm" len="sm"/>
            <a:tailEnd type="none" w="sm" len="sm"/>
          </a:ln>
          <a:effec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CF G(</a:t>
            </a:r>
            <a:r>
              <a:rPr kumimoji="0" lang="de-DE" sz="1400" b="0" i="0" u="none" strike="noStrike" kern="1200" cap="none" spc="0" normalizeH="0" baseline="0" noProof="0" dirty="0">
                <a:ln>
                  <a:noFill/>
                </a:ln>
                <a:solidFill>
                  <a:prstClr val="black"/>
                </a:solidFill>
                <a:effectLst/>
                <a:uLnTx/>
                <a:uFillTx/>
                <a:latin typeface="Symbol" pitchFamily="18" charset="2"/>
                <a:ea typeface="+mn-ea"/>
                <a:cs typeface="+mn-cs"/>
              </a:rPr>
              <a:t>t</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509332" name="Line 84"/>
          <p:cNvSpPr>
            <a:spLocks noChangeShapeType="1"/>
          </p:cNvSpPr>
          <p:nvPr/>
        </p:nvSpPr>
        <p:spPr bwMode="auto">
          <a:xfrm flipV="1">
            <a:off x="2238375" y="2481262"/>
            <a:ext cx="317500" cy="342900"/>
          </a:xfrm>
          <a:prstGeom prst="line">
            <a:avLst/>
          </a:prstGeom>
          <a:noFill/>
          <a:ln w="12700">
            <a:solidFill>
              <a:schemeClr val="tx1"/>
            </a:solidFill>
            <a:round/>
            <a:headEnd type="none" w="sm" len="sm"/>
            <a:tailEnd type="triangl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33" name="Line 85"/>
          <p:cNvSpPr>
            <a:spLocks noChangeShapeType="1"/>
          </p:cNvSpPr>
          <p:nvPr/>
        </p:nvSpPr>
        <p:spPr bwMode="auto">
          <a:xfrm flipV="1">
            <a:off x="4206875" y="4348162"/>
            <a:ext cx="457200" cy="101600"/>
          </a:xfrm>
          <a:prstGeom prst="line">
            <a:avLst/>
          </a:prstGeom>
          <a:noFill/>
          <a:ln w="12700">
            <a:solidFill>
              <a:schemeClr val="tx1"/>
            </a:solidFill>
            <a:round/>
            <a:headEnd type="none" w="sm" len="sm"/>
            <a:tailEnd type="triangl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34" name="Line 86"/>
          <p:cNvSpPr>
            <a:spLocks noChangeShapeType="1"/>
          </p:cNvSpPr>
          <p:nvPr/>
        </p:nvSpPr>
        <p:spPr bwMode="auto">
          <a:xfrm flipV="1">
            <a:off x="6111875" y="5694362"/>
            <a:ext cx="127000" cy="368300"/>
          </a:xfrm>
          <a:prstGeom prst="line">
            <a:avLst/>
          </a:prstGeom>
          <a:noFill/>
          <a:ln w="12700">
            <a:solidFill>
              <a:schemeClr val="tx1"/>
            </a:solidFill>
            <a:round/>
            <a:headEnd type="none" w="sm" len="sm"/>
            <a:tailEnd type="triangl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9335" name="Text Box 87"/>
          <p:cNvSpPr txBox="1">
            <a:spLocks noChangeArrowheads="1"/>
          </p:cNvSpPr>
          <p:nvPr/>
        </p:nvSpPr>
        <p:spPr bwMode="auto">
          <a:xfrm>
            <a:off x="2476500" y="2225675"/>
            <a:ext cx="2635250" cy="304800"/>
          </a:xfrm>
          <a:prstGeom prst="rect">
            <a:avLst/>
          </a:prstGeom>
          <a:noFill/>
          <a:ln w="9525">
            <a:noFill/>
            <a:miter lim="800000"/>
            <a:headEnd/>
            <a:tailEnd/>
          </a:ln>
          <a:effec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amplitude: number of molecules</a:t>
            </a:r>
          </a:p>
        </p:txBody>
      </p:sp>
      <p:sp>
        <p:nvSpPr>
          <p:cNvPr id="3509336" name="Text Box 88"/>
          <p:cNvSpPr txBox="1">
            <a:spLocks noChangeArrowheads="1"/>
          </p:cNvSpPr>
          <p:nvPr/>
        </p:nvSpPr>
        <p:spPr bwMode="auto">
          <a:xfrm>
            <a:off x="4724400" y="4117975"/>
            <a:ext cx="2181225" cy="304800"/>
          </a:xfrm>
          <a:prstGeom prst="rect">
            <a:avLst/>
          </a:prstGeom>
          <a:noFill/>
          <a:ln w="9525">
            <a:noFill/>
            <a:miter lim="800000"/>
            <a:headEnd/>
            <a:tailEnd/>
          </a:ln>
          <a:effec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Decay time: diffusion time</a:t>
            </a:r>
          </a:p>
        </p:txBody>
      </p:sp>
      <p:sp>
        <p:nvSpPr>
          <p:cNvPr id="3509337" name="Text Box 89"/>
          <p:cNvSpPr txBox="1">
            <a:spLocks noChangeArrowheads="1"/>
          </p:cNvSpPr>
          <p:nvPr/>
        </p:nvSpPr>
        <p:spPr bwMode="auto">
          <a:xfrm>
            <a:off x="5791200" y="5362575"/>
            <a:ext cx="2178050" cy="304800"/>
          </a:xfrm>
          <a:prstGeom prst="rect">
            <a:avLst/>
          </a:prstGeom>
          <a:noFill/>
          <a:ln w="9525">
            <a:noFill/>
            <a:miter lim="800000"/>
            <a:headEnd/>
            <a:tailEnd/>
          </a:ln>
          <a:effec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offset: very slow processes</a:t>
            </a:r>
          </a:p>
        </p:txBody>
      </p:sp>
      <p:sp>
        <p:nvSpPr>
          <p:cNvPr id="3509341" name="Rectangle 93"/>
          <p:cNvSpPr>
            <a:spLocks noGrp="1" noChangeArrowheads="1"/>
          </p:cNvSpPr>
          <p:nvPr>
            <p:ph type="title"/>
          </p:nvPr>
        </p:nvSpPr>
        <p:spPr>
          <a:noFill/>
          <a:ln/>
        </p:spPr>
        <p:txBody>
          <a:bodyPr>
            <a:normAutofit/>
          </a:bodyPr>
          <a:lstStyle/>
          <a:p>
            <a:r>
              <a:rPr lang="en-US" sz="3200" dirty="0"/>
              <a:t>FCS </a:t>
            </a:r>
            <a:r>
              <a:rPr lang="en-US" sz="3200" b="0" dirty="0"/>
              <a:t>Correlation Function</a:t>
            </a:r>
          </a:p>
        </p:txBody>
      </p:sp>
      <p:graphicFrame>
        <p:nvGraphicFramePr>
          <p:cNvPr id="98" name="Object 6"/>
          <p:cNvGraphicFramePr>
            <a:graphicFrameLocks noChangeAspect="1"/>
          </p:cNvGraphicFramePr>
          <p:nvPr>
            <p:extLst/>
          </p:nvPr>
        </p:nvGraphicFramePr>
        <p:xfrm>
          <a:off x="4258141" y="2936668"/>
          <a:ext cx="3238500" cy="938213"/>
        </p:xfrm>
        <a:graphic>
          <a:graphicData uri="http://schemas.openxmlformats.org/presentationml/2006/ole">
            <mc:AlternateContent xmlns:mc="http://schemas.openxmlformats.org/markup-compatibility/2006">
              <mc:Choice xmlns:v="urn:schemas-microsoft-com:vml" Requires="v">
                <p:oleObj spid="_x0000_s1026" name="Equation" r:id="rId4" imgW="1727200" imgH="533400" progId="Equation.3">
                  <p:embed/>
                </p:oleObj>
              </mc:Choice>
              <mc:Fallback>
                <p:oleObj name="Equation" r:id="rId4" imgW="1727200" imgH="533400" progId="Equation.3">
                  <p:embed/>
                  <p:pic>
                    <p:nvPicPr>
                      <p:cNvPr id="9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8141" y="2936668"/>
                        <a:ext cx="32385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885401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Autocorrelation Function</a:t>
            </a:r>
          </a:p>
        </p:txBody>
      </p:sp>
      <p:graphicFrame>
        <p:nvGraphicFramePr>
          <p:cNvPr id="6" name="Object 4"/>
          <p:cNvGraphicFramePr>
            <a:graphicFrameLocks noChangeAspect="1"/>
          </p:cNvGraphicFramePr>
          <p:nvPr>
            <p:extLst/>
          </p:nvPr>
        </p:nvGraphicFramePr>
        <p:xfrm>
          <a:off x="3214688" y="2546349"/>
          <a:ext cx="3033712" cy="585787"/>
        </p:xfrm>
        <a:graphic>
          <a:graphicData uri="http://schemas.openxmlformats.org/presentationml/2006/ole">
            <mc:AlternateContent xmlns:mc="http://schemas.openxmlformats.org/markup-compatibility/2006">
              <mc:Choice xmlns:v="urn:schemas-microsoft-com:vml" Requires="v">
                <p:oleObj spid="_x0000_s2050" name="Equation" r:id="rId4" imgW="1307880" imgH="253800" progId="Equation.3">
                  <p:embed/>
                </p:oleObj>
              </mc:Choice>
              <mc:Fallback>
                <p:oleObj name="Equation" r:id="rId4" imgW="1307880" imgH="253800" progId="Equation.3">
                  <p:embed/>
                  <p:pic>
                    <p:nvPicPr>
                      <p:cNvPr id="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2546349"/>
                        <a:ext cx="3033712"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nvPr>
        </p:nvGraphicFramePr>
        <p:xfrm>
          <a:off x="2919413" y="3836988"/>
          <a:ext cx="3567112" cy="617537"/>
        </p:xfrm>
        <a:graphic>
          <a:graphicData uri="http://schemas.openxmlformats.org/presentationml/2006/ole">
            <mc:AlternateContent xmlns:mc="http://schemas.openxmlformats.org/markup-compatibility/2006">
              <mc:Choice xmlns:v="urn:schemas-microsoft-com:vml" Requires="v">
                <p:oleObj spid="_x0000_s2051" name="Equation" r:id="rId6" imgW="1612800" imgH="279360" progId="Equation.3">
                  <p:embed/>
                </p:oleObj>
              </mc:Choice>
              <mc:Fallback>
                <p:oleObj name="Equation" r:id="rId6" imgW="1612800" imgH="279360" progId="Equation.3">
                  <p:embed/>
                  <p:pic>
                    <p:nvPicPr>
                      <p:cNvPr id="7" name="Object 5"/>
                      <p:cNvPicPr>
                        <a:picLocks noChangeAspect="1" noChangeArrowheads="1"/>
                      </p:cNvPicPr>
                      <p:nvPr/>
                    </p:nvPicPr>
                    <p:blipFill>
                      <a:blip r:embed="rId7"/>
                      <a:srcRect/>
                      <a:stretch>
                        <a:fillRect/>
                      </a:stretch>
                    </p:blipFill>
                    <p:spPr bwMode="auto">
                      <a:xfrm>
                        <a:off x="2919413" y="3836988"/>
                        <a:ext cx="3567112"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nvPr>
        </p:nvGraphicFramePr>
        <p:xfrm>
          <a:off x="3094038" y="1347786"/>
          <a:ext cx="3238500" cy="938213"/>
        </p:xfrm>
        <a:graphic>
          <a:graphicData uri="http://schemas.openxmlformats.org/presentationml/2006/ole">
            <mc:AlternateContent xmlns:mc="http://schemas.openxmlformats.org/markup-compatibility/2006">
              <mc:Choice xmlns:v="urn:schemas-microsoft-com:vml" Requires="v">
                <p:oleObj spid="_x0000_s2052" name="Equation" r:id="rId8" imgW="1727200" imgH="533400" progId="Equation.3">
                  <p:embed/>
                </p:oleObj>
              </mc:Choice>
              <mc:Fallback>
                <p:oleObj name="Equation" r:id="rId8" imgW="1727200" imgH="533400" progId="Equation.3">
                  <p:embed/>
                  <p:pic>
                    <p:nvPicPr>
                      <p:cNvPr id="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4038" y="1347786"/>
                        <a:ext cx="32385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7"/>
          <p:cNvSpPr>
            <a:spLocks noChangeArrowheads="1"/>
          </p:cNvSpPr>
          <p:nvPr/>
        </p:nvSpPr>
        <p:spPr bwMode="auto">
          <a:xfrm>
            <a:off x="2655888" y="901700"/>
            <a:ext cx="4191000" cy="1219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Box 8"/>
          <p:cNvSpPr txBox="1">
            <a:spLocks noChangeArrowheads="1"/>
          </p:cNvSpPr>
          <p:nvPr/>
        </p:nvSpPr>
        <p:spPr bwMode="auto">
          <a:xfrm>
            <a:off x="187325" y="4822825"/>
            <a:ext cx="325755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k</a:t>
            </a:r>
            <a:r>
              <a:rPr kumimoji="0" lang="en-US" altLang="en-US" sz="1800" b="0" i="1" u="none" strike="noStrike" kern="1200" cap="none" spc="0" normalizeH="0" baseline="0" noProof="0" dirty="0" err="1">
                <a:ln>
                  <a:noFill/>
                </a:ln>
                <a:solidFill>
                  <a:prstClr val="black"/>
                </a:solidFill>
                <a:effectLst/>
                <a:uLnTx/>
                <a:uFillTx/>
                <a:latin typeface="Times" panose="02020603050405020304" pitchFamily="18" charset="0"/>
                <a:ea typeface="+mn-ea"/>
                <a:cs typeface="+mn-cs"/>
              </a:rPr>
              <a:t>Q</a:t>
            </a:r>
            <a:r>
              <a:rPr kumimoji="0" lang="en-US" alt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quantum yield and detector sensitivity (how bright is our probe).  This term could contain the fluctuation of the fluorescence intensity due to internal processes</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Line 9"/>
          <p:cNvSpPr>
            <a:spLocks noChangeShapeType="1"/>
          </p:cNvSpPr>
          <p:nvPr/>
        </p:nvSpPr>
        <p:spPr bwMode="auto">
          <a:xfrm flipV="1">
            <a:off x="2986290" y="4368800"/>
            <a:ext cx="952298" cy="454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Box 10"/>
          <p:cNvSpPr txBox="1">
            <a:spLocks noChangeArrowheads="1"/>
          </p:cNvSpPr>
          <p:nvPr/>
        </p:nvSpPr>
        <p:spPr bwMode="auto">
          <a:xfrm>
            <a:off x="3440113" y="5770563"/>
            <a:ext cx="28225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W</a:t>
            </a:r>
            <a:r>
              <a:rPr kumimoji="0" lang="en-US" alt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a:t>
            </a:r>
            <a:r>
              <a:rPr kumimoji="0" lang="en-US" altLang="en-US" sz="1800" b="1"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r</a:t>
            </a:r>
            <a:r>
              <a:rPr kumimoji="0" lang="en-US" alt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describes our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observation volume</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11"/>
          <p:cNvSpPr>
            <a:spLocks noChangeShapeType="1"/>
          </p:cNvSpPr>
          <p:nvPr/>
        </p:nvSpPr>
        <p:spPr bwMode="auto">
          <a:xfrm flipV="1">
            <a:off x="4539776" y="4389437"/>
            <a:ext cx="530700" cy="13071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12"/>
          <p:cNvSpPr txBox="1">
            <a:spLocks noChangeArrowheads="1"/>
          </p:cNvSpPr>
          <p:nvPr/>
        </p:nvSpPr>
        <p:spPr bwMode="auto">
          <a:xfrm>
            <a:off x="6137275" y="4884738"/>
            <a:ext cx="273685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C(</a:t>
            </a:r>
            <a:r>
              <a:rPr kumimoji="0" lang="en-US" altLang="en-US" sz="1800" b="1" i="0" u="none" strike="noStrike" kern="1200" cap="none" spc="0" normalizeH="0" baseline="0" noProof="0" dirty="0" err="1">
                <a:ln>
                  <a:noFill/>
                </a:ln>
                <a:solidFill>
                  <a:prstClr val="black"/>
                </a:solidFill>
                <a:effectLst/>
                <a:uLnTx/>
                <a:uFillTx/>
                <a:latin typeface="Times" panose="02020603050405020304" pitchFamily="18" charset="0"/>
                <a:ea typeface="+mn-ea"/>
                <a:cs typeface="+mn-cs"/>
              </a:rPr>
              <a:t>r</a:t>
            </a:r>
            <a:r>
              <a:rPr kumimoji="0" lang="en-US" altLang="en-US" sz="1800" b="0" i="0" u="none" strike="noStrike" kern="1200" cap="none" spc="0" normalizeH="0" baseline="0" noProof="0" dirty="0" err="1">
                <a:ln>
                  <a:noFill/>
                </a:ln>
                <a:solidFill>
                  <a:prstClr val="black"/>
                </a:solidFill>
                <a:effectLst/>
                <a:uLnTx/>
                <a:uFillTx/>
                <a:latin typeface="Times" panose="02020603050405020304" pitchFamily="18" charset="0"/>
                <a:ea typeface="+mn-ea"/>
                <a:cs typeface="+mn-cs"/>
              </a:rPr>
              <a:t>,t</a:t>
            </a:r>
            <a:r>
              <a:rPr kumimoji="0" lang="en-US" alt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a function of the  fluorophore concentration over time.  This is the term that contains the “physics” of the diffusion processes</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ine 13"/>
          <p:cNvSpPr>
            <a:spLocks noChangeShapeType="1"/>
          </p:cNvSpPr>
          <p:nvPr/>
        </p:nvSpPr>
        <p:spPr bwMode="auto">
          <a:xfrm flipH="1" flipV="1">
            <a:off x="6011916" y="4368798"/>
            <a:ext cx="541486" cy="5159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14"/>
          <p:cNvSpPr txBox="1">
            <a:spLocks noChangeArrowheads="1"/>
          </p:cNvSpPr>
          <p:nvPr/>
        </p:nvSpPr>
        <p:spPr bwMode="auto">
          <a:xfrm>
            <a:off x="324326" y="3219728"/>
            <a:ext cx="42154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Factors influencing the fluorescence signal: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4" name="Picture 50" descr="ex_autocorr"/>
          <p:cNvPicPr>
            <a:picLocks noChangeAspect="1" noChangeArrowheads="1"/>
          </p:cNvPicPr>
          <p:nvPr/>
        </p:nvPicPr>
        <p:blipFill>
          <a:blip r:embed="rId4" cstate="print"/>
          <a:srcRect/>
          <a:stretch>
            <a:fillRect/>
          </a:stretch>
        </p:blipFill>
        <p:spPr bwMode="auto">
          <a:xfrm>
            <a:off x="152400" y="3581400"/>
            <a:ext cx="3352800" cy="2397125"/>
          </a:xfrm>
          <a:prstGeom prst="rect">
            <a:avLst/>
          </a:prstGeom>
          <a:noFill/>
        </p:spPr>
      </p:pic>
      <p:grpSp>
        <p:nvGrpSpPr>
          <p:cNvPr id="5" name="Group 65"/>
          <p:cNvGrpSpPr>
            <a:grpSpLocks/>
          </p:cNvGrpSpPr>
          <p:nvPr/>
        </p:nvGrpSpPr>
        <p:grpSpPr bwMode="auto">
          <a:xfrm>
            <a:off x="152400" y="1676400"/>
            <a:ext cx="1752600" cy="1676400"/>
            <a:chOff x="96" y="480"/>
            <a:chExt cx="1104" cy="1056"/>
          </a:xfrm>
        </p:grpSpPr>
        <p:sp>
          <p:nvSpPr>
            <p:cNvPr id="6" name="Oval 66"/>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7"/>
            <p:cNvGrpSpPr>
              <a:grpSpLocks/>
            </p:cNvGrpSpPr>
            <p:nvPr/>
          </p:nvGrpSpPr>
          <p:grpSpPr bwMode="auto">
            <a:xfrm rot="12319998">
              <a:off x="576" y="960"/>
              <a:ext cx="144" cy="288"/>
              <a:chOff x="336" y="912"/>
              <a:chExt cx="144" cy="288"/>
            </a:xfrm>
          </p:grpSpPr>
          <p:sp>
            <p:nvSpPr>
              <p:cNvPr id="8" name="Oval 68"/>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val 69"/>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0" name="Group 9"/>
          <p:cNvGrpSpPr/>
          <p:nvPr/>
        </p:nvGrpSpPr>
        <p:grpSpPr>
          <a:xfrm>
            <a:off x="4267200" y="2032337"/>
            <a:ext cx="4648200" cy="4200188"/>
            <a:chOff x="4267200" y="2032337"/>
            <a:chExt cx="4648200" cy="4200188"/>
          </a:xfrm>
        </p:grpSpPr>
        <p:graphicFrame>
          <p:nvGraphicFramePr>
            <p:cNvPr id="11"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3074" name="Equation" r:id="rId5" imgW="1688760" imgH="393480" progId="Equation.3">
                    <p:embed/>
                  </p:oleObj>
                </mc:Choice>
                <mc:Fallback>
                  <p:oleObj name="Equation" r:id="rId5" imgW="1688760" imgH="393480" progId="Equation.3">
                    <p:embed/>
                    <p:pic>
                      <p:nvPicPr>
                        <p:cNvPr id="1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3075" name="Equation" r:id="rId7" imgW="1384200" imgH="888840" progId="Equation.3">
                    <p:embed/>
                  </p:oleObj>
                </mc:Choice>
                <mc:Fallback>
                  <p:oleObj name="Equation" r:id="rId7" imgW="1384200" imgH="888840" progId="Equation.3">
                    <p:embed/>
                    <p:pic>
                      <p:nvPicPr>
                        <p:cNvPr id="1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715000" y="2032337"/>
              <a:ext cx="3200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Fit Autocorrelation curve for Diffusion time (</a:t>
              </a:r>
              <a:r>
                <a:rPr kumimoji="0" lang="en-US" sz="2000" b="0" i="0" u="none" strike="noStrike" kern="1200" cap="none" spc="0" normalizeH="0" baseline="0" noProof="0" dirty="0" err="1">
                  <a:ln>
                    <a:noFill/>
                  </a:ln>
                  <a:solidFill>
                    <a:prstClr val="black"/>
                  </a:solidFill>
                  <a:effectLst/>
                  <a:uLnTx/>
                  <a:uFillTx/>
                  <a:latin typeface="Symbol" pitchFamily="18" charset="2"/>
                  <a:ea typeface="+mn-ea"/>
                  <a:cs typeface="+mn-cs"/>
                </a:rPr>
                <a:t>t</a:t>
              </a:r>
              <a:r>
                <a:rPr kumimoji="0" lang="en-US" sz="2000" b="0" i="0" u="none" strike="noStrike" kern="1200" cap="none" spc="0" normalizeH="0" baseline="-25000" noProof="0" dirty="0" err="1">
                  <a:ln>
                    <a:noFill/>
                  </a:ln>
                  <a:solidFill>
                    <a:prstClr val="black"/>
                  </a:solidFill>
                  <a:effectLst/>
                  <a:uLnTx/>
                  <a:uFillTx/>
                  <a:latin typeface="Eurostile"/>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particle concentration N</a:t>
              </a:r>
            </a:p>
          </p:txBody>
        </p:sp>
      </p:grpSp>
    </p:spTree>
    <p:extLst>
      <p:ext uri="{BB962C8B-B14F-4D97-AF65-F5344CB8AC3E}">
        <p14:creationId xmlns:p14="http://schemas.microsoft.com/office/powerpoint/2010/main" val="385896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4" name="Picture 41" descr="ex_autocorr-2"/>
          <p:cNvPicPr>
            <a:picLocks noChangeArrowheads="1"/>
          </p:cNvPicPr>
          <p:nvPr/>
        </p:nvPicPr>
        <p:blipFill>
          <a:blip r:embed="rId4" cstate="print"/>
          <a:srcRect/>
          <a:stretch>
            <a:fillRect/>
          </a:stretch>
        </p:blipFill>
        <p:spPr bwMode="auto">
          <a:xfrm>
            <a:off x="152400" y="3581398"/>
            <a:ext cx="3355848" cy="2395728"/>
          </a:xfrm>
          <a:prstGeom prst="rect">
            <a:avLst/>
          </a:prstGeom>
          <a:noFill/>
          <a:ln w="9525">
            <a:noFill/>
            <a:miter lim="800000"/>
            <a:headEnd/>
            <a:tailEnd/>
          </a:ln>
        </p:spPr>
      </p:pic>
      <p:grpSp>
        <p:nvGrpSpPr>
          <p:cNvPr id="5" name="Group 89"/>
          <p:cNvGrpSpPr>
            <a:grpSpLocks/>
          </p:cNvGrpSpPr>
          <p:nvPr/>
        </p:nvGrpSpPr>
        <p:grpSpPr bwMode="auto">
          <a:xfrm>
            <a:off x="152400" y="1676400"/>
            <a:ext cx="1752600" cy="1676400"/>
            <a:chOff x="96" y="480"/>
            <a:chExt cx="1104" cy="1056"/>
          </a:xfrm>
        </p:grpSpPr>
        <p:sp>
          <p:nvSpPr>
            <p:cNvPr id="6" name="Oval 9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91"/>
            <p:cNvGrpSpPr>
              <a:grpSpLocks/>
            </p:cNvGrpSpPr>
            <p:nvPr/>
          </p:nvGrpSpPr>
          <p:grpSpPr bwMode="auto">
            <a:xfrm rot="12319998">
              <a:off x="576" y="960"/>
              <a:ext cx="144" cy="288"/>
              <a:chOff x="336" y="912"/>
              <a:chExt cx="144" cy="288"/>
            </a:xfrm>
          </p:grpSpPr>
          <p:sp>
            <p:nvSpPr>
              <p:cNvPr id="8" name="Oval 92"/>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val 93"/>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0" name="Group 94"/>
          <p:cNvGrpSpPr>
            <a:grpSpLocks/>
          </p:cNvGrpSpPr>
          <p:nvPr/>
        </p:nvGrpSpPr>
        <p:grpSpPr bwMode="auto">
          <a:xfrm>
            <a:off x="1981200" y="1676400"/>
            <a:ext cx="1752600" cy="1676400"/>
            <a:chOff x="1248" y="480"/>
            <a:chExt cx="1104" cy="1056"/>
          </a:xfrm>
        </p:grpSpPr>
        <p:sp>
          <p:nvSpPr>
            <p:cNvPr id="11" name="Oval 95"/>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96"/>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97"/>
            <p:cNvGrpSpPr>
              <a:grpSpLocks/>
            </p:cNvGrpSpPr>
            <p:nvPr/>
          </p:nvGrpSpPr>
          <p:grpSpPr bwMode="auto">
            <a:xfrm rot="13500000">
              <a:off x="1703" y="1033"/>
              <a:ext cx="240" cy="381"/>
              <a:chOff x="1632" y="1059"/>
              <a:chExt cx="240" cy="381"/>
            </a:xfrm>
          </p:grpSpPr>
          <p:sp>
            <p:nvSpPr>
              <p:cNvPr id="15" name="Oval 98"/>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99"/>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Oval 100"/>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p:cNvGrpSpPr/>
          <p:nvPr/>
        </p:nvGrpSpPr>
        <p:grpSpPr>
          <a:xfrm>
            <a:off x="4267200" y="2032337"/>
            <a:ext cx="4648200" cy="4200188"/>
            <a:chOff x="4267200" y="2032337"/>
            <a:chExt cx="4648200" cy="4200188"/>
          </a:xfrm>
        </p:grpSpPr>
        <p:graphicFrame>
          <p:nvGraphicFramePr>
            <p:cNvPr id="18"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4098" name="Equation" r:id="rId5" imgW="1688760" imgH="393480" progId="Equation.3">
                    <p:embed/>
                  </p:oleObj>
                </mc:Choice>
                <mc:Fallback>
                  <p:oleObj name="Equation" r:id="rId5" imgW="1688760" imgH="393480" progId="Equation.3">
                    <p:embed/>
                    <p:pic>
                      <p:nvPicPr>
                        <p:cNvPr id="18"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4099" name="Equation" r:id="rId7" imgW="1384200" imgH="888840" progId="Equation.3">
                    <p:embed/>
                  </p:oleObj>
                </mc:Choice>
                <mc:Fallback>
                  <p:oleObj name="Equation" r:id="rId7" imgW="1384200" imgH="888840" progId="Equation.3">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715000" y="2032337"/>
              <a:ext cx="3200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Fit Autocorrelation curve for Diffusion time (</a:t>
              </a:r>
              <a:r>
                <a:rPr kumimoji="0" lang="en-US" sz="2000" b="0" i="0" u="none" strike="noStrike" kern="1200" cap="none" spc="0" normalizeH="0" baseline="0" noProof="0" dirty="0" err="1">
                  <a:ln>
                    <a:noFill/>
                  </a:ln>
                  <a:solidFill>
                    <a:prstClr val="black"/>
                  </a:solidFill>
                  <a:effectLst/>
                  <a:uLnTx/>
                  <a:uFillTx/>
                  <a:latin typeface="Symbol" pitchFamily="18" charset="2"/>
                  <a:ea typeface="+mn-ea"/>
                  <a:cs typeface="+mn-cs"/>
                </a:rPr>
                <a:t>t</a:t>
              </a:r>
              <a:r>
                <a:rPr kumimoji="0" lang="en-US" sz="2000" b="0" i="0" u="none" strike="noStrike" kern="1200" cap="none" spc="0" normalizeH="0" baseline="-25000" noProof="0" dirty="0" err="1">
                  <a:ln>
                    <a:noFill/>
                  </a:ln>
                  <a:solidFill>
                    <a:prstClr val="black"/>
                  </a:solidFill>
                  <a:effectLst/>
                  <a:uLnTx/>
                  <a:uFillTx/>
                  <a:latin typeface="Eurostile"/>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particle concentration N</a:t>
              </a:r>
            </a:p>
          </p:txBody>
        </p:sp>
      </p:grpSp>
    </p:spTree>
    <p:extLst>
      <p:ext uri="{BB962C8B-B14F-4D97-AF65-F5344CB8AC3E}">
        <p14:creationId xmlns:p14="http://schemas.microsoft.com/office/powerpoint/2010/main" val="2105470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19" name="Picture 39" descr="ex_autocorr-3"/>
          <p:cNvPicPr>
            <a:picLocks noChangeArrowheads="1"/>
          </p:cNvPicPr>
          <p:nvPr/>
        </p:nvPicPr>
        <p:blipFill>
          <a:blip r:embed="rId4" cstate="print"/>
          <a:srcRect/>
          <a:stretch>
            <a:fillRect/>
          </a:stretch>
        </p:blipFill>
        <p:spPr bwMode="auto">
          <a:xfrm>
            <a:off x="152400" y="3583504"/>
            <a:ext cx="3355848" cy="2395728"/>
          </a:xfrm>
          <a:prstGeom prst="rect">
            <a:avLst/>
          </a:prstGeom>
          <a:noFill/>
        </p:spPr>
      </p:pic>
      <p:grpSp>
        <p:nvGrpSpPr>
          <p:cNvPr id="20" name="Group 83"/>
          <p:cNvGrpSpPr>
            <a:grpSpLocks/>
          </p:cNvGrpSpPr>
          <p:nvPr/>
        </p:nvGrpSpPr>
        <p:grpSpPr bwMode="auto">
          <a:xfrm>
            <a:off x="152400" y="1676400"/>
            <a:ext cx="1752600" cy="1676400"/>
            <a:chOff x="96" y="480"/>
            <a:chExt cx="1104" cy="1056"/>
          </a:xfrm>
        </p:grpSpPr>
        <p:sp>
          <p:nvSpPr>
            <p:cNvPr id="21" name="Oval 6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64"/>
            <p:cNvGrpSpPr>
              <a:grpSpLocks/>
            </p:cNvGrpSpPr>
            <p:nvPr/>
          </p:nvGrpSpPr>
          <p:grpSpPr bwMode="auto">
            <a:xfrm rot="12319998">
              <a:off x="576" y="960"/>
              <a:ext cx="144" cy="288"/>
              <a:chOff x="336" y="912"/>
              <a:chExt cx="144" cy="288"/>
            </a:xfrm>
          </p:grpSpPr>
          <p:sp>
            <p:nvSpPr>
              <p:cNvPr id="23" name="Oval 65"/>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val 66"/>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5" name="Group 84"/>
          <p:cNvGrpSpPr>
            <a:grpSpLocks/>
          </p:cNvGrpSpPr>
          <p:nvPr/>
        </p:nvGrpSpPr>
        <p:grpSpPr bwMode="auto">
          <a:xfrm>
            <a:off x="1981200" y="1676400"/>
            <a:ext cx="1752600" cy="1676400"/>
            <a:chOff x="1248" y="480"/>
            <a:chExt cx="1104" cy="1056"/>
          </a:xfrm>
        </p:grpSpPr>
        <p:sp>
          <p:nvSpPr>
            <p:cNvPr id="26" name="Oval 68"/>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Oval 70"/>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71"/>
            <p:cNvGrpSpPr>
              <a:grpSpLocks/>
            </p:cNvGrpSpPr>
            <p:nvPr/>
          </p:nvGrpSpPr>
          <p:grpSpPr bwMode="auto">
            <a:xfrm rot="13500000">
              <a:off x="1703" y="1033"/>
              <a:ext cx="240" cy="381"/>
              <a:chOff x="1632" y="1059"/>
              <a:chExt cx="240" cy="381"/>
            </a:xfrm>
          </p:grpSpPr>
          <p:sp>
            <p:nvSpPr>
              <p:cNvPr id="30" name="Oval 72"/>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val 73"/>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Oval 75"/>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p:cNvGrpSpPr/>
          <p:nvPr/>
        </p:nvGrpSpPr>
        <p:grpSpPr>
          <a:xfrm>
            <a:off x="3810000" y="1676400"/>
            <a:ext cx="1752600" cy="1676400"/>
            <a:chOff x="3810000" y="762000"/>
            <a:chExt cx="1752600" cy="1676400"/>
          </a:xfrm>
        </p:grpSpPr>
        <p:sp>
          <p:nvSpPr>
            <p:cNvPr id="33" name="Oval 40"/>
            <p:cNvSpPr>
              <a:spLocks noChangeArrowheads="1"/>
            </p:cNvSpPr>
            <p:nvPr/>
          </p:nvSpPr>
          <p:spPr bwMode="auto">
            <a:xfrm>
              <a:off x="3810000" y="762000"/>
              <a:ext cx="1752600" cy="1676400"/>
            </a:xfrm>
            <a:prstGeom prst="ellipse">
              <a:avLst/>
            </a:prstGeom>
            <a:solidFill>
              <a:srgbClr val="CCECFF"/>
            </a:solidFill>
            <a:ln w="28575">
              <a:solidFill>
                <a:srgbClr val="0000FF"/>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oup 76"/>
            <p:cNvGrpSpPr>
              <a:grpSpLocks/>
            </p:cNvGrpSpPr>
            <p:nvPr/>
          </p:nvGrpSpPr>
          <p:grpSpPr bwMode="auto">
            <a:xfrm>
              <a:off x="3886202" y="1295400"/>
              <a:ext cx="609600" cy="798513"/>
              <a:chOff x="2640" y="937"/>
              <a:chExt cx="384" cy="503"/>
            </a:xfrm>
          </p:grpSpPr>
          <p:sp>
            <p:nvSpPr>
              <p:cNvPr id="41" name="Oval 43"/>
              <p:cNvSpPr>
                <a:spLocks noChangeArrowheads="1"/>
              </p:cNvSpPr>
              <p:nvPr/>
            </p:nvSpPr>
            <p:spPr bwMode="auto">
              <a:xfrm>
                <a:off x="2645" y="937"/>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val 44"/>
              <p:cNvSpPr>
                <a:spLocks noChangeArrowheads="1"/>
              </p:cNvSpPr>
              <p:nvPr/>
            </p:nvSpPr>
            <p:spPr bwMode="auto">
              <a:xfrm>
                <a:off x="2640" y="1056"/>
                <a:ext cx="384" cy="384"/>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77"/>
            <p:cNvGrpSpPr>
              <a:grpSpLocks/>
            </p:cNvGrpSpPr>
            <p:nvPr/>
          </p:nvGrpSpPr>
          <p:grpSpPr bwMode="auto">
            <a:xfrm rot="19119584">
              <a:off x="4648200" y="1524000"/>
              <a:ext cx="841375" cy="609600"/>
              <a:chOff x="2648" y="528"/>
              <a:chExt cx="530" cy="384"/>
            </a:xfrm>
          </p:grpSpPr>
          <p:sp>
            <p:nvSpPr>
              <p:cNvPr id="39" name="Oval 78"/>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val 79"/>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 name="Group 80"/>
            <p:cNvGrpSpPr>
              <a:grpSpLocks/>
            </p:cNvGrpSpPr>
            <p:nvPr/>
          </p:nvGrpSpPr>
          <p:grpSpPr bwMode="auto">
            <a:xfrm rot="10350709">
              <a:off x="4343400" y="914400"/>
              <a:ext cx="841375" cy="609600"/>
              <a:chOff x="2648" y="528"/>
              <a:chExt cx="530" cy="384"/>
            </a:xfrm>
          </p:grpSpPr>
          <p:sp>
            <p:nvSpPr>
              <p:cNvPr id="37" name="Oval 81"/>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val 82"/>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6" name="Group 45"/>
          <p:cNvGrpSpPr/>
          <p:nvPr/>
        </p:nvGrpSpPr>
        <p:grpSpPr>
          <a:xfrm>
            <a:off x="4267200" y="2032337"/>
            <a:ext cx="4648200" cy="4200188"/>
            <a:chOff x="4267200" y="2032337"/>
            <a:chExt cx="4648200" cy="4200188"/>
          </a:xfrm>
        </p:grpSpPr>
        <p:graphicFrame>
          <p:nvGraphicFramePr>
            <p:cNvPr id="50177"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5122" name="Equation" r:id="rId5" imgW="1688760" imgH="393480" progId="Equation.3">
                    <p:embed/>
                  </p:oleObj>
                </mc:Choice>
                <mc:Fallback>
                  <p:oleObj name="Equation" r:id="rId5" imgW="1688760" imgH="393480" progId="Equation.3">
                    <p:embed/>
                    <p:pic>
                      <p:nvPicPr>
                        <p:cNvPr id="5017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8"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5123" name="Equation" r:id="rId7" imgW="1384200" imgH="888840" progId="Equation.3">
                    <p:embed/>
                  </p:oleObj>
                </mc:Choice>
                <mc:Fallback>
                  <p:oleObj name="Equation" r:id="rId7" imgW="1384200" imgH="888840" progId="Equation.3">
                    <p:embed/>
                    <p:pic>
                      <p:nvPicPr>
                        <p:cNvPr id="5017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5715000" y="2032337"/>
              <a:ext cx="3200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Fit Autocorrelation curve for Diffusion time (</a:t>
              </a:r>
              <a:r>
                <a:rPr kumimoji="0" lang="en-US" sz="2000" b="0" i="0" u="none" strike="noStrike" kern="1200" cap="none" spc="0" normalizeH="0" baseline="0" noProof="0" dirty="0" err="1">
                  <a:ln>
                    <a:noFill/>
                  </a:ln>
                  <a:solidFill>
                    <a:prstClr val="black"/>
                  </a:solidFill>
                  <a:effectLst/>
                  <a:uLnTx/>
                  <a:uFillTx/>
                  <a:latin typeface="Symbol" pitchFamily="18" charset="2"/>
                  <a:ea typeface="+mn-ea"/>
                  <a:cs typeface="+mn-cs"/>
                </a:rPr>
                <a:t>t</a:t>
              </a:r>
              <a:r>
                <a:rPr kumimoji="0" lang="en-US" sz="2000" b="0" i="0" u="none" strike="noStrike" kern="1200" cap="none" spc="0" normalizeH="0" baseline="-25000" noProof="0" dirty="0" err="1">
                  <a:ln>
                    <a:noFill/>
                  </a:ln>
                  <a:solidFill>
                    <a:prstClr val="black"/>
                  </a:solidFill>
                  <a:effectLst/>
                  <a:uLnTx/>
                  <a:uFillTx/>
                  <a:latin typeface="Eurostile"/>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particle concentration N</a:t>
              </a:r>
            </a:p>
          </p:txBody>
        </p:sp>
      </p:grpSp>
    </p:spTree>
    <p:extLst>
      <p:ext uri="{BB962C8B-B14F-4D97-AF65-F5344CB8AC3E}">
        <p14:creationId xmlns:p14="http://schemas.microsoft.com/office/powerpoint/2010/main" val="834936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Independent Processes Contribute Fluctuations</a:t>
            </a:r>
          </a:p>
        </p:txBody>
      </p:sp>
      <p:sp>
        <p:nvSpPr>
          <p:cNvPr id="5" name="Rectangle 3"/>
          <p:cNvSpPr txBox="1">
            <a:spLocks noChangeArrowheads="1"/>
          </p:cNvSpPr>
          <p:nvPr/>
        </p:nvSpPr>
        <p:spPr>
          <a:xfrm>
            <a:off x="304800" y="1714500"/>
            <a:ext cx="2978150" cy="4460875"/>
          </a:xfrm>
          <a:prstGeom prst="rect">
            <a:avLst/>
          </a:prstGeom>
          <a:noFill/>
          <a:ln/>
        </p:spPr>
        <p:txBody>
          <a:bodyPr lIns="79816" tIns="39908" rIns="79816" bIns="39908"/>
          <a:lstStyle/>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Contributions of single independent processes multiply</a:t>
            </a:r>
          </a:p>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6" name="Rectangle 4"/>
          <p:cNvSpPr>
            <a:spLocks noChangeArrowheads="1"/>
          </p:cNvSpPr>
          <p:nvPr/>
        </p:nvSpPr>
        <p:spPr bwMode="auto">
          <a:xfrm>
            <a:off x="3319463" y="1714500"/>
            <a:ext cx="5010150" cy="4460875"/>
          </a:xfrm>
          <a:prstGeom prst="rect">
            <a:avLst/>
          </a:prstGeom>
          <a:noFill/>
          <a:ln w="9525">
            <a:noFill/>
            <a:miter lim="800000"/>
            <a:headEnd/>
            <a:tailEnd/>
          </a:ln>
        </p:spPr>
        <p:txBody>
          <a:bodyPr lIns="79816" tIns="39908" rIns="79816" bIns="39908"/>
          <a:lstStyle/>
          <a:p>
            <a:pPr marL="0" marR="0" lvl="0" indent="0" algn="l" defTabSz="3302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Narrow" pitchFamily="34" charset="0"/>
                <a:ea typeface="+mn-ea"/>
                <a:cs typeface="+mn-cs"/>
              </a:rPr>
              <a:t>More process system</a:t>
            </a:r>
          </a:p>
          <a:p>
            <a:pPr marL="0" marR="0" lvl="0" indent="0" algn="l" defTabSz="330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Narrow" pitchFamily="34" charset="0"/>
              <a:ea typeface="+mn-ea"/>
              <a:cs typeface="+mn-cs"/>
            </a:endParaRPr>
          </a:p>
        </p:txBody>
      </p:sp>
      <p:graphicFrame>
        <p:nvGraphicFramePr>
          <p:cNvPr id="7" name="Object 5"/>
          <p:cNvGraphicFramePr>
            <a:graphicFrameLocks noChangeAspect="1"/>
          </p:cNvGraphicFramePr>
          <p:nvPr/>
        </p:nvGraphicFramePr>
        <p:xfrm>
          <a:off x="762000" y="3429000"/>
          <a:ext cx="2166131" cy="762000"/>
        </p:xfrm>
        <a:graphic>
          <a:graphicData uri="http://schemas.openxmlformats.org/presentationml/2006/ole">
            <mc:AlternateContent xmlns:mc="http://schemas.openxmlformats.org/markup-compatibility/2006">
              <mc:Choice xmlns:v="urn:schemas-microsoft-com:vml" Requires="v">
                <p:oleObj spid="_x0000_s6146" name="Equation" r:id="rId3" imgW="863280" imgH="304560" progId="Equation.3">
                  <p:embed/>
                </p:oleObj>
              </mc:Choice>
              <mc:Fallback>
                <p:oleObj name="Equation" r:id="rId3" imgW="863280" imgH="304560" progId="Equation.3">
                  <p:embed/>
                  <p:pic>
                    <p:nvPicPr>
                      <p:cNvPr id="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29000"/>
                        <a:ext cx="2166131" cy="762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6"/>
          <p:cNvGrpSpPr>
            <a:grpSpLocks/>
          </p:cNvGrpSpPr>
          <p:nvPr/>
        </p:nvGrpSpPr>
        <p:grpSpPr bwMode="auto">
          <a:xfrm>
            <a:off x="3362325" y="2233613"/>
            <a:ext cx="5000625" cy="4011612"/>
            <a:chOff x="1574" y="1411"/>
            <a:chExt cx="2171" cy="1543"/>
          </a:xfrm>
        </p:grpSpPr>
        <p:grpSp>
          <p:nvGrpSpPr>
            <p:cNvPr id="9" name="Group 7"/>
            <p:cNvGrpSpPr>
              <a:grpSpLocks/>
            </p:cNvGrpSpPr>
            <p:nvPr/>
          </p:nvGrpSpPr>
          <p:grpSpPr bwMode="auto">
            <a:xfrm>
              <a:off x="1762" y="1411"/>
              <a:ext cx="1983" cy="1437"/>
              <a:chOff x="1762" y="1411"/>
              <a:chExt cx="1983" cy="1437"/>
            </a:xfrm>
          </p:grpSpPr>
          <p:sp>
            <p:nvSpPr>
              <p:cNvPr id="95" name="Freeform 8"/>
              <p:cNvSpPr>
                <a:spLocks/>
              </p:cNvSpPr>
              <p:nvPr/>
            </p:nvSpPr>
            <p:spPr bwMode="auto">
              <a:xfrm>
                <a:off x="1901" y="1614"/>
                <a:ext cx="1808" cy="1025"/>
              </a:xfrm>
              <a:custGeom>
                <a:avLst/>
                <a:gdLst/>
                <a:ahLst/>
                <a:cxnLst>
                  <a:cxn ang="0">
                    <a:pos x="40" y="17"/>
                  </a:cxn>
                  <a:cxn ang="0">
                    <a:pos x="119" y="63"/>
                  </a:cxn>
                  <a:cxn ang="0">
                    <a:pos x="198" y="132"/>
                  </a:cxn>
                  <a:cxn ang="0">
                    <a:pos x="278" y="226"/>
                  </a:cxn>
                  <a:cxn ang="0">
                    <a:pos x="357" y="341"/>
                  </a:cxn>
                  <a:cxn ang="0">
                    <a:pos x="436" y="457"/>
                  </a:cxn>
                  <a:cxn ang="0">
                    <a:pos x="517" y="538"/>
                  </a:cxn>
                  <a:cxn ang="0">
                    <a:pos x="596" y="573"/>
                  </a:cxn>
                  <a:cxn ang="0">
                    <a:pos x="675" y="584"/>
                  </a:cxn>
                  <a:cxn ang="0">
                    <a:pos x="753" y="592"/>
                  </a:cxn>
                  <a:cxn ang="0">
                    <a:pos x="834" y="604"/>
                  </a:cxn>
                  <a:cxn ang="0">
                    <a:pos x="913" y="623"/>
                  </a:cxn>
                  <a:cxn ang="0">
                    <a:pos x="992" y="652"/>
                  </a:cxn>
                  <a:cxn ang="0">
                    <a:pos x="1072" y="693"/>
                  </a:cxn>
                  <a:cxn ang="0">
                    <a:pos x="1151" y="745"/>
                  </a:cxn>
                  <a:cxn ang="0">
                    <a:pos x="1230" y="804"/>
                  </a:cxn>
                  <a:cxn ang="0">
                    <a:pos x="1311" y="853"/>
                  </a:cxn>
                  <a:cxn ang="0">
                    <a:pos x="1390" y="885"/>
                  </a:cxn>
                  <a:cxn ang="0">
                    <a:pos x="1469" y="905"/>
                  </a:cxn>
                  <a:cxn ang="0">
                    <a:pos x="1549" y="930"/>
                  </a:cxn>
                  <a:cxn ang="0">
                    <a:pos x="1628" y="968"/>
                  </a:cxn>
                  <a:cxn ang="0">
                    <a:pos x="1707" y="1025"/>
                  </a:cxn>
                  <a:cxn ang="0">
                    <a:pos x="1786" y="1110"/>
                  </a:cxn>
                  <a:cxn ang="0">
                    <a:pos x="1866" y="1223"/>
                  </a:cxn>
                  <a:cxn ang="0">
                    <a:pos x="1945" y="1363"/>
                  </a:cxn>
                  <a:cxn ang="0">
                    <a:pos x="2024" y="1515"/>
                  </a:cxn>
                  <a:cxn ang="0">
                    <a:pos x="2105" y="1663"/>
                  </a:cxn>
                  <a:cxn ang="0">
                    <a:pos x="2184" y="1787"/>
                  </a:cxn>
                  <a:cxn ang="0">
                    <a:pos x="2263" y="1883"/>
                  </a:cxn>
                  <a:cxn ang="0">
                    <a:pos x="2343" y="1949"/>
                  </a:cxn>
                  <a:cxn ang="0">
                    <a:pos x="2422" y="1992"/>
                  </a:cxn>
                  <a:cxn ang="0">
                    <a:pos x="2501" y="2018"/>
                  </a:cxn>
                  <a:cxn ang="0">
                    <a:pos x="2582" y="2033"/>
                  </a:cxn>
                  <a:cxn ang="0">
                    <a:pos x="2661" y="2042"/>
                  </a:cxn>
                  <a:cxn ang="0">
                    <a:pos x="2739" y="2045"/>
                  </a:cxn>
                  <a:cxn ang="0">
                    <a:pos x="2820" y="2049"/>
                  </a:cxn>
                  <a:cxn ang="0">
                    <a:pos x="2899" y="2050"/>
                  </a:cxn>
                  <a:cxn ang="0">
                    <a:pos x="2978" y="2050"/>
                  </a:cxn>
                  <a:cxn ang="0">
                    <a:pos x="3057" y="2050"/>
                  </a:cxn>
                  <a:cxn ang="0">
                    <a:pos x="3137" y="2050"/>
                  </a:cxn>
                  <a:cxn ang="0">
                    <a:pos x="3216" y="2050"/>
                  </a:cxn>
                  <a:cxn ang="0">
                    <a:pos x="3295" y="2050"/>
                  </a:cxn>
                  <a:cxn ang="0">
                    <a:pos x="3376" y="2050"/>
                  </a:cxn>
                  <a:cxn ang="0">
                    <a:pos x="3455" y="2050"/>
                  </a:cxn>
                  <a:cxn ang="0">
                    <a:pos x="3534" y="2050"/>
                  </a:cxn>
                  <a:cxn ang="0">
                    <a:pos x="3614" y="2050"/>
                  </a:cxn>
                </a:cxnLst>
                <a:rect l="0" t="0" r="r" b="b"/>
                <a:pathLst>
                  <a:path w="3614" h="2050">
                    <a:moveTo>
                      <a:pt x="0" y="0"/>
                    </a:moveTo>
                    <a:lnTo>
                      <a:pt x="40" y="17"/>
                    </a:lnTo>
                    <a:lnTo>
                      <a:pt x="79" y="37"/>
                    </a:lnTo>
                    <a:lnTo>
                      <a:pt x="119" y="63"/>
                    </a:lnTo>
                    <a:lnTo>
                      <a:pt x="159" y="94"/>
                    </a:lnTo>
                    <a:lnTo>
                      <a:pt x="198" y="132"/>
                    </a:lnTo>
                    <a:lnTo>
                      <a:pt x="238" y="175"/>
                    </a:lnTo>
                    <a:lnTo>
                      <a:pt x="278" y="226"/>
                    </a:lnTo>
                    <a:lnTo>
                      <a:pt x="317" y="283"/>
                    </a:lnTo>
                    <a:lnTo>
                      <a:pt x="357" y="341"/>
                    </a:lnTo>
                    <a:lnTo>
                      <a:pt x="397" y="401"/>
                    </a:lnTo>
                    <a:lnTo>
                      <a:pt x="436" y="457"/>
                    </a:lnTo>
                    <a:lnTo>
                      <a:pt x="476" y="503"/>
                    </a:lnTo>
                    <a:lnTo>
                      <a:pt x="517" y="538"/>
                    </a:lnTo>
                    <a:lnTo>
                      <a:pt x="555" y="561"/>
                    </a:lnTo>
                    <a:lnTo>
                      <a:pt x="596" y="573"/>
                    </a:lnTo>
                    <a:lnTo>
                      <a:pt x="634" y="581"/>
                    </a:lnTo>
                    <a:lnTo>
                      <a:pt x="675" y="584"/>
                    </a:lnTo>
                    <a:lnTo>
                      <a:pt x="715" y="587"/>
                    </a:lnTo>
                    <a:lnTo>
                      <a:pt x="753" y="592"/>
                    </a:lnTo>
                    <a:lnTo>
                      <a:pt x="794" y="598"/>
                    </a:lnTo>
                    <a:lnTo>
                      <a:pt x="834" y="604"/>
                    </a:lnTo>
                    <a:lnTo>
                      <a:pt x="873" y="612"/>
                    </a:lnTo>
                    <a:lnTo>
                      <a:pt x="913" y="623"/>
                    </a:lnTo>
                    <a:lnTo>
                      <a:pt x="953" y="636"/>
                    </a:lnTo>
                    <a:lnTo>
                      <a:pt x="992" y="652"/>
                    </a:lnTo>
                    <a:lnTo>
                      <a:pt x="1032" y="670"/>
                    </a:lnTo>
                    <a:lnTo>
                      <a:pt x="1072" y="693"/>
                    </a:lnTo>
                    <a:lnTo>
                      <a:pt x="1111" y="718"/>
                    </a:lnTo>
                    <a:lnTo>
                      <a:pt x="1151" y="745"/>
                    </a:lnTo>
                    <a:lnTo>
                      <a:pt x="1192" y="775"/>
                    </a:lnTo>
                    <a:lnTo>
                      <a:pt x="1230" y="804"/>
                    </a:lnTo>
                    <a:lnTo>
                      <a:pt x="1270" y="830"/>
                    </a:lnTo>
                    <a:lnTo>
                      <a:pt x="1311" y="853"/>
                    </a:lnTo>
                    <a:lnTo>
                      <a:pt x="1349" y="871"/>
                    </a:lnTo>
                    <a:lnTo>
                      <a:pt x="1390" y="885"/>
                    </a:lnTo>
                    <a:lnTo>
                      <a:pt x="1430" y="896"/>
                    </a:lnTo>
                    <a:lnTo>
                      <a:pt x="1469" y="905"/>
                    </a:lnTo>
                    <a:lnTo>
                      <a:pt x="1509" y="916"/>
                    </a:lnTo>
                    <a:lnTo>
                      <a:pt x="1549" y="930"/>
                    </a:lnTo>
                    <a:lnTo>
                      <a:pt x="1588" y="947"/>
                    </a:lnTo>
                    <a:lnTo>
                      <a:pt x="1628" y="968"/>
                    </a:lnTo>
                    <a:lnTo>
                      <a:pt x="1668" y="994"/>
                    </a:lnTo>
                    <a:lnTo>
                      <a:pt x="1707" y="1025"/>
                    </a:lnTo>
                    <a:lnTo>
                      <a:pt x="1747" y="1064"/>
                    </a:lnTo>
                    <a:lnTo>
                      <a:pt x="1786" y="1110"/>
                    </a:lnTo>
                    <a:lnTo>
                      <a:pt x="1826" y="1163"/>
                    </a:lnTo>
                    <a:lnTo>
                      <a:pt x="1866" y="1223"/>
                    </a:lnTo>
                    <a:lnTo>
                      <a:pt x="1905" y="1291"/>
                    </a:lnTo>
                    <a:lnTo>
                      <a:pt x="1945" y="1363"/>
                    </a:lnTo>
                    <a:lnTo>
                      <a:pt x="1986" y="1439"/>
                    </a:lnTo>
                    <a:lnTo>
                      <a:pt x="2024" y="1515"/>
                    </a:lnTo>
                    <a:lnTo>
                      <a:pt x="2065" y="1591"/>
                    </a:lnTo>
                    <a:lnTo>
                      <a:pt x="2105" y="1663"/>
                    </a:lnTo>
                    <a:lnTo>
                      <a:pt x="2144" y="1729"/>
                    </a:lnTo>
                    <a:lnTo>
                      <a:pt x="2184" y="1787"/>
                    </a:lnTo>
                    <a:lnTo>
                      <a:pt x="2224" y="1838"/>
                    </a:lnTo>
                    <a:lnTo>
                      <a:pt x="2263" y="1883"/>
                    </a:lnTo>
                    <a:lnTo>
                      <a:pt x="2303" y="1919"/>
                    </a:lnTo>
                    <a:lnTo>
                      <a:pt x="2343" y="1949"/>
                    </a:lnTo>
                    <a:lnTo>
                      <a:pt x="2382" y="1973"/>
                    </a:lnTo>
                    <a:lnTo>
                      <a:pt x="2422" y="1992"/>
                    </a:lnTo>
                    <a:lnTo>
                      <a:pt x="2462" y="2007"/>
                    </a:lnTo>
                    <a:lnTo>
                      <a:pt x="2501" y="2018"/>
                    </a:lnTo>
                    <a:lnTo>
                      <a:pt x="2541" y="2027"/>
                    </a:lnTo>
                    <a:lnTo>
                      <a:pt x="2582" y="2033"/>
                    </a:lnTo>
                    <a:lnTo>
                      <a:pt x="2620" y="2038"/>
                    </a:lnTo>
                    <a:lnTo>
                      <a:pt x="2661" y="2042"/>
                    </a:lnTo>
                    <a:lnTo>
                      <a:pt x="2701" y="2044"/>
                    </a:lnTo>
                    <a:lnTo>
                      <a:pt x="2739" y="2045"/>
                    </a:lnTo>
                    <a:lnTo>
                      <a:pt x="2780" y="2047"/>
                    </a:lnTo>
                    <a:lnTo>
                      <a:pt x="2820" y="2049"/>
                    </a:lnTo>
                    <a:lnTo>
                      <a:pt x="2859" y="2049"/>
                    </a:lnTo>
                    <a:lnTo>
                      <a:pt x="2899" y="2050"/>
                    </a:lnTo>
                    <a:lnTo>
                      <a:pt x="2939" y="2050"/>
                    </a:lnTo>
                    <a:lnTo>
                      <a:pt x="2978" y="2050"/>
                    </a:lnTo>
                    <a:lnTo>
                      <a:pt x="3018" y="2050"/>
                    </a:lnTo>
                    <a:lnTo>
                      <a:pt x="3057" y="2050"/>
                    </a:lnTo>
                    <a:lnTo>
                      <a:pt x="3097" y="2050"/>
                    </a:lnTo>
                    <a:lnTo>
                      <a:pt x="3137" y="2050"/>
                    </a:lnTo>
                    <a:lnTo>
                      <a:pt x="3176" y="2050"/>
                    </a:lnTo>
                    <a:lnTo>
                      <a:pt x="3216" y="2050"/>
                    </a:lnTo>
                    <a:lnTo>
                      <a:pt x="3256" y="2050"/>
                    </a:lnTo>
                    <a:lnTo>
                      <a:pt x="3295" y="2050"/>
                    </a:lnTo>
                    <a:lnTo>
                      <a:pt x="3335" y="2050"/>
                    </a:lnTo>
                    <a:lnTo>
                      <a:pt x="3376" y="2050"/>
                    </a:lnTo>
                    <a:lnTo>
                      <a:pt x="3414" y="2050"/>
                    </a:lnTo>
                    <a:lnTo>
                      <a:pt x="3455" y="2050"/>
                    </a:lnTo>
                    <a:lnTo>
                      <a:pt x="3495" y="2050"/>
                    </a:lnTo>
                    <a:lnTo>
                      <a:pt x="3534" y="2050"/>
                    </a:lnTo>
                    <a:lnTo>
                      <a:pt x="3574" y="2050"/>
                    </a:lnTo>
                    <a:lnTo>
                      <a:pt x="3614" y="2050"/>
                    </a:lnTo>
                  </a:path>
                </a:pathLst>
              </a:custGeom>
              <a:noFill/>
              <a:ln w="26988">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9"/>
              <p:cNvSpPr>
                <a:spLocks noChangeShapeType="1"/>
              </p:cNvSpPr>
              <p:nvPr/>
            </p:nvSpPr>
            <p:spPr bwMode="auto">
              <a:xfrm>
                <a:off x="1901" y="190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10"/>
              <p:cNvSpPr>
                <a:spLocks noChangeShapeType="1"/>
              </p:cNvSpPr>
              <p:nvPr/>
            </p:nvSpPr>
            <p:spPr bwMode="auto">
              <a:xfrm>
                <a:off x="1921" y="190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11"/>
              <p:cNvSpPr>
                <a:spLocks noChangeShapeType="1"/>
              </p:cNvSpPr>
              <p:nvPr/>
            </p:nvSpPr>
            <p:spPr bwMode="auto">
              <a:xfrm>
                <a:off x="1942" y="1900"/>
                <a:ext cx="3"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12"/>
              <p:cNvSpPr>
                <a:spLocks noChangeShapeType="1"/>
              </p:cNvSpPr>
              <p:nvPr/>
            </p:nvSpPr>
            <p:spPr bwMode="auto">
              <a:xfrm>
                <a:off x="1962" y="190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13"/>
              <p:cNvSpPr>
                <a:spLocks noChangeShapeType="1"/>
              </p:cNvSpPr>
              <p:nvPr/>
            </p:nvSpPr>
            <p:spPr bwMode="auto">
              <a:xfrm>
                <a:off x="1982" y="190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14"/>
              <p:cNvSpPr>
                <a:spLocks noChangeShapeType="1"/>
              </p:cNvSpPr>
              <p:nvPr/>
            </p:nvSpPr>
            <p:spPr bwMode="auto">
              <a:xfrm>
                <a:off x="2002" y="190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15"/>
              <p:cNvSpPr>
                <a:spLocks noChangeShapeType="1"/>
              </p:cNvSpPr>
              <p:nvPr/>
            </p:nvSpPr>
            <p:spPr bwMode="auto">
              <a:xfrm>
                <a:off x="2022" y="190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Line 16"/>
              <p:cNvSpPr>
                <a:spLocks noChangeShapeType="1"/>
              </p:cNvSpPr>
              <p:nvPr/>
            </p:nvSpPr>
            <p:spPr bwMode="auto">
              <a:xfrm>
                <a:off x="2042" y="190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17"/>
              <p:cNvSpPr>
                <a:spLocks noChangeShapeType="1"/>
              </p:cNvSpPr>
              <p:nvPr/>
            </p:nvSpPr>
            <p:spPr bwMode="auto">
              <a:xfrm>
                <a:off x="2062" y="1901"/>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18"/>
              <p:cNvSpPr>
                <a:spLocks noChangeShapeType="1"/>
              </p:cNvSpPr>
              <p:nvPr/>
            </p:nvSpPr>
            <p:spPr bwMode="auto">
              <a:xfrm>
                <a:off x="2082" y="1901"/>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Line 19"/>
              <p:cNvSpPr>
                <a:spLocks noChangeShapeType="1"/>
              </p:cNvSpPr>
              <p:nvPr/>
            </p:nvSpPr>
            <p:spPr bwMode="auto">
              <a:xfrm>
                <a:off x="2103" y="1901"/>
                <a:ext cx="3"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20"/>
              <p:cNvSpPr>
                <a:spLocks noChangeShapeType="1"/>
              </p:cNvSpPr>
              <p:nvPr/>
            </p:nvSpPr>
            <p:spPr bwMode="auto">
              <a:xfrm>
                <a:off x="2123" y="1901"/>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21"/>
              <p:cNvSpPr>
                <a:spLocks noChangeShapeType="1"/>
              </p:cNvSpPr>
              <p:nvPr/>
            </p:nvSpPr>
            <p:spPr bwMode="auto">
              <a:xfrm>
                <a:off x="2143" y="1902"/>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22"/>
              <p:cNvSpPr>
                <a:spLocks noChangeShapeType="1"/>
              </p:cNvSpPr>
              <p:nvPr/>
            </p:nvSpPr>
            <p:spPr bwMode="auto">
              <a:xfrm>
                <a:off x="2163" y="1903"/>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23"/>
              <p:cNvSpPr>
                <a:spLocks noChangeShapeType="1"/>
              </p:cNvSpPr>
              <p:nvPr/>
            </p:nvSpPr>
            <p:spPr bwMode="auto">
              <a:xfrm>
                <a:off x="2183" y="1903"/>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Line 24"/>
              <p:cNvSpPr>
                <a:spLocks noChangeShapeType="1"/>
              </p:cNvSpPr>
              <p:nvPr/>
            </p:nvSpPr>
            <p:spPr bwMode="auto">
              <a:xfrm>
                <a:off x="2203" y="1903"/>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Line 25"/>
              <p:cNvSpPr>
                <a:spLocks noChangeShapeType="1"/>
              </p:cNvSpPr>
              <p:nvPr/>
            </p:nvSpPr>
            <p:spPr bwMode="auto">
              <a:xfrm>
                <a:off x="2223" y="1905"/>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Line 26"/>
              <p:cNvSpPr>
                <a:spLocks noChangeShapeType="1"/>
              </p:cNvSpPr>
              <p:nvPr/>
            </p:nvSpPr>
            <p:spPr bwMode="auto">
              <a:xfrm>
                <a:off x="2243" y="1906"/>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Line 27"/>
              <p:cNvSpPr>
                <a:spLocks noChangeShapeType="1"/>
              </p:cNvSpPr>
              <p:nvPr/>
            </p:nvSpPr>
            <p:spPr bwMode="auto">
              <a:xfrm>
                <a:off x="2264" y="1908"/>
                <a:ext cx="3"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Line 28"/>
              <p:cNvSpPr>
                <a:spLocks noChangeShapeType="1"/>
              </p:cNvSpPr>
              <p:nvPr/>
            </p:nvSpPr>
            <p:spPr bwMode="auto">
              <a:xfrm>
                <a:off x="2284" y="191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Line 29"/>
              <p:cNvSpPr>
                <a:spLocks noChangeShapeType="1"/>
              </p:cNvSpPr>
              <p:nvPr/>
            </p:nvSpPr>
            <p:spPr bwMode="auto">
              <a:xfrm>
                <a:off x="2304" y="1913"/>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Line 30"/>
              <p:cNvSpPr>
                <a:spLocks noChangeShapeType="1"/>
              </p:cNvSpPr>
              <p:nvPr/>
            </p:nvSpPr>
            <p:spPr bwMode="auto">
              <a:xfrm>
                <a:off x="2324" y="1916"/>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Line 31"/>
              <p:cNvSpPr>
                <a:spLocks noChangeShapeType="1"/>
              </p:cNvSpPr>
              <p:nvPr/>
            </p:nvSpPr>
            <p:spPr bwMode="auto">
              <a:xfrm>
                <a:off x="2344" y="1921"/>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Line 32"/>
              <p:cNvSpPr>
                <a:spLocks noChangeShapeType="1"/>
              </p:cNvSpPr>
              <p:nvPr/>
            </p:nvSpPr>
            <p:spPr bwMode="auto">
              <a:xfrm>
                <a:off x="2364" y="1927"/>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Line 33"/>
              <p:cNvSpPr>
                <a:spLocks noChangeShapeType="1"/>
              </p:cNvSpPr>
              <p:nvPr/>
            </p:nvSpPr>
            <p:spPr bwMode="auto">
              <a:xfrm>
                <a:off x="2384" y="1934"/>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Line 34"/>
              <p:cNvSpPr>
                <a:spLocks noChangeShapeType="1"/>
              </p:cNvSpPr>
              <p:nvPr/>
            </p:nvSpPr>
            <p:spPr bwMode="auto">
              <a:xfrm>
                <a:off x="2404" y="1942"/>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Line 35"/>
              <p:cNvSpPr>
                <a:spLocks noChangeShapeType="1"/>
              </p:cNvSpPr>
              <p:nvPr/>
            </p:nvSpPr>
            <p:spPr bwMode="auto">
              <a:xfrm>
                <a:off x="2425" y="1952"/>
                <a:ext cx="3"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Line 36"/>
              <p:cNvSpPr>
                <a:spLocks noChangeShapeType="1"/>
              </p:cNvSpPr>
              <p:nvPr/>
            </p:nvSpPr>
            <p:spPr bwMode="auto">
              <a:xfrm>
                <a:off x="2445" y="1965"/>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Line 37"/>
              <p:cNvSpPr>
                <a:spLocks noChangeShapeType="1"/>
              </p:cNvSpPr>
              <p:nvPr/>
            </p:nvSpPr>
            <p:spPr bwMode="auto">
              <a:xfrm>
                <a:off x="2465" y="1978"/>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Line 38"/>
              <p:cNvSpPr>
                <a:spLocks noChangeShapeType="1"/>
              </p:cNvSpPr>
              <p:nvPr/>
            </p:nvSpPr>
            <p:spPr bwMode="auto">
              <a:xfrm>
                <a:off x="2485" y="1992"/>
                <a:ext cx="4"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Line 39"/>
              <p:cNvSpPr>
                <a:spLocks noChangeShapeType="1"/>
              </p:cNvSpPr>
              <p:nvPr/>
            </p:nvSpPr>
            <p:spPr bwMode="auto">
              <a:xfrm>
                <a:off x="2505" y="2007"/>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Line 40"/>
              <p:cNvSpPr>
                <a:spLocks noChangeShapeType="1"/>
              </p:cNvSpPr>
              <p:nvPr/>
            </p:nvSpPr>
            <p:spPr bwMode="auto">
              <a:xfrm>
                <a:off x="2525" y="2021"/>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Line 41"/>
              <p:cNvSpPr>
                <a:spLocks noChangeShapeType="1"/>
              </p:cNvSpPr>
              <p:nvPr/>
            </p:nvSpPr>
            <p:spPr bwMode="auto">
              <a:xfrm>
                <a:off x="2545" y="2033"/>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Line 42"/>
              <p:cNvSpPr>
                <a:spLocks noChangeShapeType="1"/>
              </p:cNvSpPr>
              <p:nvPr/>
            </p:nvSpPr>
            <p:spPr bwMode="auto">
              <a:xfrm>
                <a:off x="2565" y="2044"/>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Line 43"/>
              <p:cNvSpPr>
                <a:spLocks noChangeShapeType="1"/>
              </p:cNvSpPr>
              <p:nvPr/>
            </p:nvSpPr>
            <p:spPr bwMode="auto">
              <a:xfrm>
                <a:off x="2586" y="2052"/>
                <a:ext cx="3"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Line 44"/>
              <p:cNvSpPr>
                <a:spLocks noChangeShapeType="1"/>
              </p:cNvSpPr>
              <p:nvPr/>
            </p:nvSpPr>
            <p:spPr bwMode="auto">
              <a:xfrm>
                <a:off x="2606" y="2058"/>
                <a:ext cx="3"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Line 45"/>
              <p:cNvSpPr>
                <a:spLocks noChangeShapeType="1"/>
              </p:cNvSpPr>
              <p:nvPr/>
            </p:nvSpPr>
            <p:spPr bwMode="auto">
              <a:xfrm>
                <a:off x="2626" y="2064"/>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Line 46"/>
              <p:cNvSpPr>
                <a:spLocks noChangeShapeType="1"/>
              </p:cNvSpPr>
              <p:nvPr/>
            </p:nvSpPr>
            <p:spPr bwMode="auto">
              <a:xfrm>
                <a:off x="2646" y="2068"/>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Line 47"/>
              <p:cNvSpPr>
                <a:spLocks noChangeShapeType="1"/>
              </p:cNvSpPr>
              <p:nvPr/>
            </p:nvSpPr>
            <p:spPr bwMode="auto">
              <a:xfrm>
                <a:off x="2666" y="2075"/>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Line 48"/>
              <p:cNvSpPr>
                <a:spLocks noChangeShapeType="1"/>
              </p:cNvSpPr>
              <p:nvPr/>
            </p:nvSpPr>
            <p:spPr bwMode="auto">
              <a:xfrm>
                <a:off x="2686" y="2083"/>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Line 49"/>
              <p:cNvSpPr>
                <a:spLocks noChangeShapeType="1"/>
              </p:cNvSpPr>
              <p:nvPr/>
            </p:nvSpPr>
            <p:spPr bwMode="auto">
              <a:xfrm>
                <a:off x="2706" y="2093"/>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Line 50"/>
              <p:cNvSpPr>
                <a:spLocks noChangeShapeType="1"/>
              </p:cNvSpPr>
              <p:nvPr/>
            </p:nvSpPr>
            <p:spPr bwMode="auto">
              <a:xfrm>
                <a:off x="2726" y="2105"/>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Line 51"/>
              <p:cNvSpPr>
                <a:spLocks noChangeShapeType="1"/>
              </p:cNvSpPr>
              <p:nvPr/>
            </p:nvSpPr>
            <p:spPr bwMode="auto">
              <a:xfrm>
                <a:off x="2746" y="2119"/>
                <a:ext cx="4"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Line 52"/>
              <p:cNvSpPr>
                <a:spLocks noChangeShapeType="1"/>
              </p:cNvSpPr>
              <p:nvPr/>
            </p:nvSpPr>
            <p:spPr bwMode="auto">
              <a:xfrm>
                <a:off x="2767" y="2137"/>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Line 53"/>
              <p:cNvSpPr>
                <a:spLocks noChangeShapeType="1"/>
              </p:cNvSpPr>
              <p:nvPr/>
            </p:nvSpPr>
            <p:spPr bwMode="auto">
              <a:xfrm>
                <a:off x="2784" y="2157"/>
                <a:ext cx="4"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Line 54"/>
              <p:cNvSpPr>
                <a:spLocks noChangeShapeType="1"/>
              </p:cNvSpPr>
              <p:nvPr/>
            </p:nvSpPr>
            <p:spPr bwMode="auto">
              <a:xfrm>
                <a:off x="2801" y="2177"/>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Line 55"/>
              <p:cNvSpPr>
                <a:spLocks noChangeShapeType="1"/>
              </p:cNvSpPr>
              <p:nvPr/>
            </p:nvSpPr>
            <p:spPr bwMode="auto">
              <a:xfrm>
                <a:off x="2815" y="2197"/>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Line 56"/>
              <p:cNvSpPr>
                <a:spLocks noChangeShapeType="1"/>
              </p:cNvSpPr>
              <p:nvPr/>
            </p:nvSpPr>
            <p:spPr bwMode="auto">
              <a:xfrm>
                <a:off x="2829" y="2217"/>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Line 57"/>
              <p:cNvSpPr>
                <a:spLocks noChangeShapeType="1"/>
              </p:cNvSpPr>
              <p:nvPr/>
            </p:nvSpPr>
            <p:spPr bwMode="auto">
              <a:xfrm>
                <a:off x="2842" y="2237"/>
                <a:ext cx="1"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58"/>
              <p:cNvSpPr>
                <a:spLocks/>
              </p:cNvSpPr>
              <p:nvPr/>
            </p:nvSpPr>
            <p:spPr bwMode="auto">
              <a:xfrm>
                <a:off x="2853" y="2257"/>
                <a:ext cx="2" cy="4"/>
              </a:xfrm>
              <a:custGeom>
                <a:avLst/>
                <a:gdLst/>
                <a:ahLst/>
                <a:cxnLst>
                  <a:cxn ang="0">
                    <a:pos x="0" y="0"/>
                  </a:cxn>
                  <a:cxn ang="0">
                    <a:pos x="1" y="2"/>
                  </a:cxn>
                  <a:cxn ang="0">
                    <a:pos x="3" y="5"/>
                  </a:cxn>
                </a:cxnLst>
                <a:rect l="0" t="0" r="r" b="b"/>
                <a:pathLst>
                  <a:path w="3" h="5">
                    <a:moveTo>
                      <a:pt x="0" y="0"/>
                    </a:moveTo>
                    <a:lnTo>
                      <a:pt x="1" y="2"/>
                    </a:lnTo>
                    <a:lnTo>
                      <a:pt x="3" y="5"/>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Line 59"/>
              <p:cNvSpPr>
                <a:spLocks noChangeShapeType="1"/>
              </p:cNvSpPr>
              <p:nvPr/>
            </p:nvSpPr>
            <p:spPr bwMode="auto">
              <a:xfrm>
                <a:off x="2864" y="2277"/>
                <a:ext cx="2"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Line 60"/>
              <p:cNvSpPr>
                <a:spLocks noChangeShapeType="1"/>
              </p:cNvSpPr>
              <p:nvPr/>
            </p:nvSpPr>
            <p:spPr bwMode="auto">
              <a:xfrm>
                <a:off x="2875" y="2297"/>
                <a:ext cx="2"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Line 61"/>
              <p:cNvSpPr>
                <a:spLocks noChangeShapeType="1"/>
              </p:cNvSpPr>
              <p:nvPr/>
            </p:nvSpPr>
            <p:spPr bwMode="auto">
              <a:xfrm>
                <a:off x="2886" y="2317"/>
                <a:ext cx="2"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Line 62"/>
              <p:cNvSpPr>
                <a:spLocks noChangeShapeType="1"/>
              </p:cNvSpPr>
              <p:nvPr/>
            </p:nvSpPr>
            <p:spPr bwMode="auto">
              <a:xfrm>
                <a:off x="2896" y="2337"/>
                <a:ext cx="2"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Line 63"/>
              <p:cNvSpPr>
                <a:spLocks noChangeShapeType="1"/>
              </p:cNvSpPr>
              <p:nvPr/>
            </p:nvSpPr>
            <p:spPr bwMode="auto">
              <a:xfrm>
                <a:off x="2906" y="2357"/>
                <a:ext cx="2"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Line 64"/>
              <p:cNvSpPr>
                <a:spLocks noChangeShapeType="1"/>
              </p:cNvSpPr>
              <p:nvPr/>
            </p:nvSpPr>
            <p:spPr bwMode="auto">
              <a:xfrm>
                <a:off x="2917" y="2377"/>
                <a:ext cx="1"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Line 65"/>
              <p:cNvSpPr>
                <a:spLocks noChangeShapeType="1"/>
              </p:cNvSpPr>
              <p:nvPr/>
            </p:nvSpPr>
            <p:spPr bwMode="auto">
              <a:xfrm>
                <a:off x="2928" y="2397"/>
                <a:ext cx="1"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Line 66"/>
              <p:cNvSpPr>
                <a:spLocks noChangeShapeType="1"/>
              </p:cNvSpPr>
              <p:nvPr/>
            </p:nvSpPr>
            <p:spPr bwMode="auto">
              <a:xfrm>
                <a:off x="2938" y="2416"/>
                <a:ext cx="2"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Line 67"/>
              <p:cNvSpPr>
                <a:spLocks noChangeShapeType="1"/>
              </p:cNvSpPr>
              <p:nvPr/>
            </p:nvSpPr>
            <p:spPr bwMode="auto">
              <a:xfrm>
                <a:off x="2949" y="2436"/>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Line 68"/>
              <p:cNvSpPr>
                <a:spLocks noChangeShapeType="1"/>
              </p:cNvSpPr>
              <p:nvPr/>
            </p:nvSpPr>
            <p:spPr bwMode="auto">
              <a:xfrm>
                <a:off x="2961" y="2456"/>
                <a:ext cx="2"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69"/>
              <p:cNvSpPr>
                <a:spLocks/>
              </p:cNvSpPr>
              <p:nvPr/>
            </p:nvSpPr>
            <p:spPr bwMode="auto">
              <a:xfrm>
                <a:off x="2972" y="2476"/>
                <a:ext cx="3" cy="4"/>
              </a:xfrm>
              <a:custGeom>
                <a:avLst/>
                <a:gdLst/>
                <a:ahLst/>
                <a:cxnLst>
                  <a:cxn ang="0">
                    <a:pos x="0" y="0"/>
                  </a:cxn>
                  <a:cxn ang="0">
                    <a:pos x="0" y="1"/>
                  </a:cxn>
                  <a:cxn ang="0">
                    <a:pos x="3" y="5"/>
                  </a:cxn>
                </a:cxnLst>
                <a:rect l="0" t="0" r="r" b="b"/>
                <a:pathLst>
                  <a:path w="3" h="5">
                    <a:moveTo>
                      <a:pt x="0" y="0"/>
                    </a:moveTo>
                    <a:lnTo>
                      <a:pt x="0" y="1"/>
                    </a:lnTo>
                    <a:lnTo>
                      <a:pt x="3" y="5"/>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Line 70"/>
              <p:cNvSpPr>
                <a:spLocks noChangeShapeType="1"/>
              </p:cNvSpPr>
              <p:nvPr/>
            </p:nvSpPr>
            <p:spPr bwMode="auto">
              <a:xfrm>
                <a:off x="2986" y="2496"/>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Line 71"/>
              <p:cNvSpPr>
                <a:spLocks noChangeShapeType="1"/>
              </p:cNvSpPr>
              <p:nvPr/>
            </p:nvSpPr>
            <p:spPr bwMode="auto">
              <a:xfrm>
                <a:off x="3000" y="2516"/>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Line 72"/>
              <p:cNvSpPr>
                <a:spLocks noChangeShapeType="1"/>
              </p:cNvSpPr>
              <p:nvPr/>
            </p:nvSpPr>
            <p:spPr bwMode="auto">
              <a:xfrm>
                <a:off x="3017" y="2536"/>
                <a:ext cx="3" cy="4"/>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Line 73"/>
              <p:cNvSpPr>
                <a:spLocks noChangeShapeType="1"/>
              </p:cNvSpPr>
              <p:nvPr/>
            </p:nvSpPr>
            <p:spPr bwMode="auto">
              <a:xfrm>
                <a:off x="3034" y="2556"/>
                <a:ext cx="4"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Line 74"/>
              <p:cNvSpPr>
                <a:spLocks noChangeShapeType="1"/>
              </p:cNvSpPr>
              <p:nvPr/>
            </p:nvSpPr>
            <p:spPr bwMode="auto">
              <a:xfrm>
                <a:off x="3055" y="2574"/>
                <a:ext cx="3" cy="3"/>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Line 75"/>
              <p:cNvSpPr>
                <a:spLocks noChangeShapeType="1"/>
              </p:cNvSpPr>
              <p:nvPr/>
            </p:nvSpPr>
            <p:spPr bwMode="auto">
              <a:xfrm>
                <a:off x="3075" y="2589"/>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Line 76"/>
              <p:cNvSpPr>
                <a:spLocks noChangeShapeType="1"/>
              </p:cNvSpPr>
              <p:nvPr/>
            </p:nvSpPr>
            <p:spPr bwMode="auto">
              <a:xfrm>
                <a:off x="3095" y="2601"/>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Line 77"/>
              <p:cNvSpPr>
                <a:spLocks noChangeShapeType="1"/>
              </p:cNvSpPr>
              <p:nvPr/>
            </p:nvSpPr>
            <p:spPr bwMode="auto">
              <a:xfrm>
                <a:off x="3115" y="2610"/>
                <a:ext cx="4"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Line 78"/>
              <p:cNvSpPr>
                <a:spLocks noChangeShapeType="1"/>
              </p:cNvSpPr>
              <p:nvPr/>
            </p:nvSpPr>
            <p:spPr bwMode="auto">
              <a:xfrm>
                <a:off x="3135" y="2618"/>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Line 79"/>
              <p:cNvSpPr>
                <a:spLocks noChangeShapeType="1"/>
              </p:cNvSpPr>
              <p:nvPr/>
            </p:nvSpPr>
            <p:spPr bwMode="auto">
              <a:xfrm>
                <a:off x="3155" y="2623"/>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Line 80"/>
              <p:cNvSpPr>
                <a:spLocks noChangeShapeType="1"/>
              </p:cNvSpPr>
              <p:nvPr/>
            </p:nvSpPr>
            <p:spPr bwMode="auto">
              <a:xfrm>
                <a:off x="3175" y="2628"/>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Line 81"/>
              <p:cNvSpPr>
                <a:spLocks noChangeShapeType="1"/>
              </p:cNvSpPr>
              <p:nvPr/>
            </p:nvSpPr>
            <p:spPr bwMode="auto">
              <a:xfrm>
                <a:off x="3195" y="2630"/>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Line 82"/>
              <p:cNvSpPr>
                <a:spLocks noChangeShapeType="1"/>
              </p:cNvSpPr>
              <p:nvPr/>
            </p:nvSpPr>
            <p:spPr bwMode="auto">
              <a:xfrm>
                <a:off x="3216" y="2633"/>
                <a:ext cx="3"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Line 83"/>
              <p:cNvSpPr>
                <a:spLocks noChangeShapeType="1"/>
              </p:cNvSpPr>
              <p:nvPr/>
            </p:nvSpPr>
            <p:spPr bwMode="auto">
              <a:xfrm>
                <a:off x="3236" y="2635"/>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Line 84"/>
              <p:cNvSpPr>
                <a:spLocks noChangeShapeType="1"/>
              </p:cNvSpPr>
              <p:nvPr/>
            </p:nvSpPr>
            <p:spPr bwMode="auto">
              <a:xfrm>
                <a:off x="3256" y="2635"/>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Line 85"/>
              <p:cNvSpPr>
                <a:spLocks noChangeShapeType="1"/>
              </p:cNvSpPr>
              <p:nvPr/>
            </p:nvSpPr>
            <p:spPr bwMode="auto">
              <a:xfrm>
                <a:off x="3276" y="2636"/>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Line 86"/>
              <p:cNvSpPr>
                <a:spLocks noChangeShapeType="1"/>
              </p:cNvSpPr>
              <p:nvPr/>
            </p:nvSpPr>
            <p:spPr bwMode="auto">
              <a:xfrm>
                <a:off x="3296" y="2637"/>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Line 87"/>
              <p:cNvSpPr>
                <a:spLocks noChangeShapeType="1"/>
              </p:cNvSpPr>
              <p:nvPr/>
            </p:nvSpPr>
            <p:spPr bwMode="auto">
              <a:xfrm>
                <a:off x="3316" y="2638"/>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Line 88"/>
              <p:cNvSpPr>
                <a:spLocks noChangeShapeType="1"/>
              </p:cNvSpPr>
              <p:nvPr/>
            </p:nvSpPr>
            <p:spPr bwMode="auto">
              <a:xfrm>
                <a:off x="3336" y="2638"/>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Line 89"/>
              <p:cNvSpPr>
                <a:spLocks noChangeShapeType="1"/>
              </p:cNvSpPr>
              <p:nvPr/>
            </p:nvSpPr>
            <p:spPr bwMode="auto">
              <a:xfrm>
                <a:off x="3356"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Line 90"/>
              <p:cNvSpPr>
                <a:spLocks noChangeShapeType="1"/>
              </p:cNvSpPr>
              <p:nvPr/>
            </p:nvSpPr>
            <p:spPr bwMode="auto">
              <a:xfrm>
                <a:off x="3376"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Line 91"/>
              <p:cNvSpPr>
                <a:spLocks noChangeShapeType="1"/>
              </p:cNvSpPr>
              <p:nvPr/>
            </p:nvSpPr>
            <p:spPr bwMode="auto">
              <a:xfrm>
                <a:off x="3397" y="2639"/>
                <a:ext cx="3"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Line 92"/>
              <p:cNvSpPr>
                <a:spLocks noChangeShapeType="1"/>
              </p:cNvSpPr>
              <p:nvPr/>
            </p:nvSpPr>
            <p:spPr bwMode="auto">
              <a:xfrm>
                <a:off x="3417"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Line 93"/>
              <p:cNvSpPr>
                <a:spLocks noChangeShapeType="1"/>
              </p:cNvSpPr>
              <p:nvPr/>
            </p:nvSpPr>
            <p:spPr bwMode="auto">
              <a:xfrm>
                <a:off x="3437"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Line 94"/>
              <p:cNvSpPr>
                <a:spLocks noChangeShapeType="1"/>
              </p:cNvSpPr>
              <p:nvPr/>
            </p:nvSpPr>
            <p:spPr bwMode="auto">
              <a:xfrm>
                <a:off x="3457"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Line 95"/>
              <p:cNvSpPr>
                <a:spLocks noChangeShapeType="1"/>
              </p:cNvSpPr>
              <p:nvPr/>
            </p:nvSpPr>
            <p:spPr bwMode="auto">
              <a:xfrm>
                <a:off x="3477"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Line 96"/>
              <p:cNvSpPr>
                <a:spLocks noChangeShapeType="1"/>
              </p:cNvSpPr>
              <p:nvPr/>
            </p:nvSpPr>
            <p:spPr bwMode="auto">
              <a:xfrm>
                <a:off x="3497"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Line 97"/>
              <p:cNvSpPr>
                <a:spLocks noChangeShapeType="1"/>
              </p:cNvSpPr>
              <p:nvPr/>
            </p:nvSpPr>
            <p:spPr bwMode="auto">
              <a:xfrm>
                <a:off x="3517"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Line 98"/>
              <p:cNvSpPr>
                <a:spLocks noChangeShapeType="1"/>
              </p:cNvSpPr>
              <p:nvPr/>
            </p:nvSpPr>
            <p:spPr bwMode="auto">
              <a:xfrm>
                <a:off x="3537"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Line 99"/>
              <p:cNvSpPr>
                <a:spLocks noChangeShapeType="1"/>
              </p:cNvSpPr>
              <p:nvPr/>
            </p:nvSpPr>
            <p:spPr bwMode="auto">
              <a:xfrm>
                <a:off x="3558" y="2639"/>
                <a:ext cx="3"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Line 100"/>
              <p:cNvSpPr>
                <a:spLocks noChangeShapeType="1"/>
              </p:cNvSpPr>
              <p:nvPr/>
            </p:nvSpPr>
            <p:spPr bwMode="auto">
              <a:xfrm>
                <a:off x="3578"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Line 101"/>
              <p:cNvSpPr>
                <a:spLocks noChangeShapeType="1"/>
              </p:cNvSpPr>
              <p:nvPr/>
            </p:nvSpPr>
            <p:spPr bwMode="auto">
              <a:xfrm>
                <a:off x="3598"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Line 102"/>
              <p:cNvSpPr>
                <a:spLocks noChangeShapeType="1"/>
              </p:cNvSpPr>
              <p:nvPr/>
            </p:nvSpPr>
            <p:spPr bwMode="auto">
              <a:xfrm>
                <a:off x="3618"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Line 103"/>
              <p:cNvSpPr>
                <a:spLocks noChangeShapeType="1"/>
              </p:cNvSpPr>
              <p:nvPr/>
            </p:nvSpPr>
            <p:spPr bwMode="auto">
              <a:xfrm>
                <a:off x="3638"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Line 104"/>
              <p:cNvSpPr>
                <a:spLocks noChangeShapeType="1"/>
              </p:cNvSpPr>
              <p:nvPr/>
            </p:nvSpPr>
            <p:spPr bwMode="auto">
              <a:xfrm>
                <a:off x="3658"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Line 105"/>
              <p:cNvSpPr>
                <a:spLocks noChangeShapeType="1"/>
              </p:cNvSpPr>
              <p:nvPr/>
            </p:nvSpPr>
            <p:spPr bwMode="auto">
              <a:xfrm>
                <a:off x="3678"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Line 106"/>
              <p:cNvSpPr>
                <a:spLocks noChangeShapeType="1"/>
              </p:cNvSpPr>
              <p:nvPr/>
            </p:nvSpPr>
            <p:spPr bwMode="auto">
              <a:xfrm>
                <a:off x="3698" y="2639"/>
                <a:ext cx="4"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Line 107"/>
              <p:cNvSpPr>
                <a:spLocks noChangeShapeType="1"/>
              </p:cNvSpPr>
              <p:nvPr/>
            </p:nvSpPr>
            <p:spPr bwMode="auto">
              <a:xfrm>
                <a:off x="1901" y="2048"/>
                <a:ext cx="16"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108"/>
              <p:cNvSpPr>
                <a:spLocks/>
              </p:cNvSpPr>
              <p:nvPr/>
            </p:nvSpPr>
            <p:spPr bwMode="auto">
              <a:xfrm>
                <a:off x="1935" y="2048"/>
                <a:ext cx="15" cy="1"/>
              </a:xfrm>
              <a:custGeom>
                <a:avLst/>
                <a:gdLst/>
                <a:ahLst/>
                <a:cxnLst>
                  <a:cxn ang="0">
                    <a:pos x="0" y="0"/>
                  </a:cxn>
                  <a:cxn ang="0">
                    <a:pos x="7" y="0"/>
                  </a:cxn>
                  <a:cxn ang="0">
                    <a:pos x="20" y="0"/>
                  </a:cxn>
                </a:cxnLst>
                <a:rect l="0" t="0" r="r" b="b"/>
                <a:pathLst>
                  <a:path w="20">
                    <a:moveTo>
                      <a:pt x="0" y="0"/>
                    </a:moveTo>
                    <a:lnTo>
                      <a:pt x="7"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109"/>
              <p:cNvSpPr>
                <a:spLocks/>
              </p:cNvSpPr>
              <p:nvPr/>
            </p:nvSpPr>
            <p:spPr bwMode="auto">
              <a:xfrm>
                <a:off x="1968" y="2048"/>
                <a:ext cx="15" cy="1"/>
              </a:xfrm>
              <a:custGeom>
                <a:avLst/>
                <a:gdLst/>
                <a:ahLst/>
                <a:cxnLst>
                  <a:cxn ang="0">
                    <a:pos x="0" y="0"/>
                  </a:cxn>
                  <a:cxn ang="0">
                    <a:pos x="16" y="0"/>
                  </a:cxn>
                  <a:cxn ang="0">
                    <a:pos x="20" y="0"/>
                  </a:cxn>
                </a:cxnLst>
                <a:rect l="0" t="0" r="r" b="b"/>
                <a:pathLst>
                  <a:path w="20">
                    <a:moveTo>
                      <a:pt x="0" y="0"/>
                    </a:moveTo>
                    <a:lnTo>
                      <a:pt x="16"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Line 110"/>
              <p:cNvSpPr>
                <a:spLocks noChangeShapeType="1"/>
              </p:cNvSpPr>
              <p:nvPr/>
            </p:nvSpPr>
            <p:spPr bwMode="auto">
              <a:xfrm>
                <a:off x="2001" y="2048"/>
                <a:ext cx="16"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111"/>
              <p:cNvSpPr>
                <a:spLocks/>
              </p:cNvSpPr>
              <p:nvPr/>
            </p:nvSpPr>
            <p:spPr bwMode="auto">
              <a:xfrm>
                <a:off x="2034" y="2048"/>
                <a:ext cx="16" cy="1"/>
              </a:xfrm>
              <a:custGeom>
                <a:avLst/>
                <a:gdLst/>
                <a:ahLst/>
                <a:cxnLst>
                  <a:cxn ang="0">
                    <a:pos x="0" y="0"/>
                  </a:cxn>
                  <a:cxn ang="0">
                    <a:pos x="7" y="0"/>
                  </a:cxn>
                  <a:cxn ang="0">
                    <a:pos x="20" y="0"/>
                  </a:cxn>
                </a:cxnLst>
                <a:rect l="0" t="0" r="r" b="b"/>
                <a:pathLst>
                  <a:path w="20">
                    <a:moveTo>
                      <a:pt x="0" y="0"/>
                    </a:moveTo>
                    <a:lnTo>
                      <a:pt x="7"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112"/>
              <p:cNvSpPr>
                <a:spLocks/>
              </p:cNvSpPr>
              <p:nvPr/>
            </p:nvSpPr>
            <p:spPr bwMode="auto">
              <a:xfrm>
                <a:off x="2068" y="2048"/>
                <a:ext cx="15" cy="1"/>
              </a:xfrm>
              <a:custGeom>
                <a:avLst/>
                <a:gdLst/>
                <a:ahLst/>
                <a:cxnLst>
                  <a:cxn ang="0">
                    <a:pos x="0" y="0"/>
                  </a:cxn>
                  <a:cxn ang="0">
                    <a:pos x="15" y="0"/>
                  </a:cxn>
                  <a:cxn ang="0">
                    <a:pos x="20" y="0"/>
                  </a:cxn>
                </a:cxnLst>
                <a:rect l="0" t="0" r="r" b="b"/>
                <a:pathLst>
                  <a:path w="20">
                    <a:moveTo>
                      <a:pt x="0" y="0"/>
                    </a:moveTo>
                    <a:lnTo>
                      <a:pt x="15"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Line 113"/>
              <p:cNvSpPr>
                <a:spLocks noChangeShapeType="1"/>
              </p:cNvSpPr>
              <p:nvPr/>
            </p:nvSpPr>
            <p:spPr bwMode="auto">
              <a:xfrm>
                <a:off x="2101" y="2048"/>
                <a:ext cx="15"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114"/>
              <p:cNvSpPr>
                <a:spLocks/>
              </p:cNvSpPr>
              <p:nvPr/>
            </p:nvSpPr>
            <p:spPr bwMode="auto">
              <a:xfrm>
                <a:off x="2134" y="2048"/>
                <a:ext cx="16" cy="1"/>
              </a:xfrm>
              <a:custGeom>
                <a:avLst/>
                <a:gdLst/>
                <a:ahLst/>
                <a:cxnLst>
                  <a:cxn ang="0">
                    <a:pos x="0" y="0"/>
                  </a:cxn>
                  <a:cxn ang="0">
                    <a:pos x="6" y="0"/>
                  </a:cxn>
                  <a:cxn ang="0">
                    <a:pos x="20" y="0"/>
                  </a:cxn>
                </a:cxnLst>
                <a:rect l="0" t="0" r="r" b="b"/>
                <a:pathLst>
                  <a:path w="20">
                    <a:moveTo>
                      <a:pt x="0" y="0"/>
                    </a:moveTo>
                    <a:lnTo>
                      <a:pt x="6"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115"/>
              <p:cNvSpPr>
                <a:spLocks/>
              </p:cNvSpPr>
              <p:nvPr/>
            </p:nvSpPr>
            <p:spPr bwMode="auto">
              <a:xfrm>
                <a:off x="2168" y="2048"/>
                <a:ext cx="15" cy="1"/>
              </a:xfrm>
              <a:custGeom>
                <a:avLst/>
                <a:gdLst/>
                <a:ahLst/>
                <a:cxnLst>
                  <a:cxn ang="0">
                    <a:pos x="0" y="0"/>
                  </a:cxn>
                  <a:cxn ang="0">
                    <a:pos x="14" y="0"/>
                  </a:cxn>
                  <a:cxn ang="0">
                    <a:pos x="20" y="0"/>
                  </a:cxn>
                </a:cxnLst>
                <a:rect l="0" t="0" r="r" b="b"/>
                <a:pathLst>
                  <a:path w="20">
                    <a:moveTo>
                      <a:pt x="0" y="0"/>
                    </a:moveTo>
                    <a:lnTo>
                      <a:pt x="14"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Line 116"/>
              <p:cNvSpPr>
                <a:spLocks noChangeShapeType="1"/>
              </p:cNvSpPr>
              <p:nvPr/>
            </p:nvSpPr>
            <p:spPr bwMode="auto">
              <a:xfrm>
                <a:off x="2201" y="2048"/>
                <a:ext cx="15"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117"/>
              <p:cNvSpPr>
                <a:spLocks/>
              </p:cNvSpPr>
              <p:nvPr/>
            </p:nvSpPr>
            <p:spPr bwMode="auto">
              <a:xfrm>
                <a:off x="2234" y="2048"/>
                <a:ext cx="16" cy="1"/>
              </a:xfrm>
              <a:custGeom>
                <a:avLst/>
                <a:gdLst/>
                <a:ahLst/>
                <a:cxnLst>
                  <a:cxn ang="0">
                    <a:pos x="0" y="0"/>
                  </a:cxn>
                  <a:cxn ang="0">
                    <a:pos x="5" y="0"/>
                  </a:cxn>
                  <a:cxn ang="0">
                    <a:pos x="20" y="0"/>
                  </a:cxn>
                </a:cxnLst>
                <a:rect l="0" t="0" r="r" b="b"/>
                <a:pathLst>
                  <a:path w="20">
                    <a:moveTo>
                      <a:pt x="0" y="0"/>
                    </a:moveTo>
                    <a:lnTo>
                      <a:pt x="5"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118"/>
              <p:cNvSpPr>
                <a:spLocks/>
              </p:cNvSpPr>
              <p:nvPr/>
            </p:nvSpPr>
            <p:spPr bwMode="auto">
              <a:xfrm>
                <a:off x="2267" y="2048"/>
                <a:ext cx="16" cy="1"/>
              </a:xfrm>
              <a:custGeom>
                <a:avLst/>
                <a:gdLst/>
                <a:ahLst/>
                <a:cxnLst>
                  <a:cxn ang="0">
                    <a:pos x="0" y="0"/>
                  </a:cxn>
                  <a:cxn ang="0">
                    <a:pos x="13" y="0"/>
                  </a:cxn>
                  <a:cxn ang="0">
                    <a:pos x="20" y="0"/>
                  </a:cxn>
                </a:cxnLst>
                <a:rect l="0" t="0" r="r" b="b"/>
                <a:pathLst>
                  <a:path w="20">
                    <a:moveTo>
                      <a:pt x="0" y="0"/>
                    </a:moveTo>
                    <a:lnTo>
                      <a:pt x="13"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Line 119"/>
              <p:cNvSpPr>
                <a:spLocks noChangeShapeType="1"/>
              </p:cNvSpPr>
              <p:nvPr/>
            </p:nvSpPr>
            <p:spPr bwMode="auto">
              <a:xfrm>
                <a:off x="2301" y="2048"/>
                <a:ext cx="15"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120"/>
              <p:cNvSpPr>
                <a:spLocks/>
              </p:cNvSpPr>
              <p:nvPr/>
            </p:nvSpPr>
            <p:spPr bwMode="auto">
              <a:xfrm>
                <a:off x="2334" y="2048"/>
                <a:ext cx="15" cy="1"/>
              </a:xfrm>
              <a:custGeom>
                <a:avLst/>
                <a:gdLst/>
                <a:ahLst/>
                <a:cxnLst>
                  <a:cxn ang="0">
                    <a:pos x="0" y="0"/>
                  </a:cxn>
                  <a:cxn ang="0">
                    <a:pos x="4" y="0"/>
                  </a:cxn>
                  <a:cxn ang="0">
                    <a:pos x="20" y="0"/>
                  </a:cxn>
                </a:cxnLst>
                <a:rect l="0" t="0" r="r" b="b"/>
                <a:pathLst>
                  <a:path w="20">
                    <a:moveTo>
                      <a:pt x="0" y="0"/>
                    </a:moveTo>
                    <a:lnTo>
                      <a:pt x="4"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121"/>
              <p:cNvSpPr>
                <a:spLocks/>
              </p:cNvSpPr>
              <p:nvPr/>
            </p:nvSpPr>
            <p:spPr bwMode="auto">
              <a:xfrm>
                <a:off x="2367" y="2048"/>
                <a:ext cx="16" cy="1"/>
              </a:xfrm>
              <a:custGeom>
                <a:avLst/>
                <a:gdLst/>
                <a:ahLst/>
                <a:cxnLst>
                  <a:cxn ang="0">
                    <a:pos x="0" y="0"/>
                  </a:cxn>
                  <a:cxn ang="0">
                    <a:pos x="13" y="0"/>
                  </a:cxn>
                  <a:cxn ang="0">
                    <a:pos x="20" y="0"/>
                  </a:cxn>
                </a:cxnLst>
                <a:rect l="0" t="0" r="r" b="b"/>
                <a:pathLst>
                  <a:path w="20">
                    <a:moveTo>
                      <a:pt x="0" y="0"/>
                    </a:moveTo>
                    <a:lnTo>
                      <a:pt x="13"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Line 122"/>
              <p:cNvSpPr>
                <a:spLocks noChangeShapeType="1"/>
              </p:cNvSpPr>
              <p:nvPr/>
            </p:nvSpPr>
            <p:spPr bwMode="auto">
              <a:xfrm>
                <a:off x="2401" y="2048"/>
                <a:ext cx="15"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123"/>
              <p:cNvSpPr>
                <a:spLocks/>
              </p:cNvSpPr>
              <p:nvPr/>
            </p:nvSpPr>
            <p:spPr bwMode="auto">
              <a:xfrm>
                <a:off x="2434" y="2049"/>
                <a:ext cx="15" cy="1"/>
              </a:xfrm>
              <a:custGeom>
                <a:avLst/>
                <a:gdLst/>
                <a:ahLst/>
                <a:cxnLst>
                  <a:cxn ang="0">
                    <a:pos x="0" y="0"/>
                  </a:cxn>
                  <a:cxn ang="0">
                    <a:pos x="4" y="0"/>
                  </a:cxn>
                  <a:cxn ang="0">
                    <a:pos x="20" y="1"/>
                  </a:cxn>
                </a:cxnLst>
                <a:rect l="0" t="0" r="r" b="b"/>
                <a:pathLst>
                  <a:path w="20" h="1">
                    <a:moveTo>
                      <a:pt x="0" y="0"/>
                    </a:moveTo>
                    <a:lnTo>
                      <a:pt x="4" y="0"/>
                    </a:lnTo>
                    <a:lnTo>
                      <a:pt x="20" y="1"/>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124"/>
              <p:cNvSpPr>
                <a:spLocks/>
              </p:cNvSpPr>
              <p:nvPr/>
            </p:nvSpPr>
            <p:spPr bwMode="auto">
              <a:xfrm>
                <a:off x="2467" y="2050"/>
                <a:ext cx="16" cy="1"/>
              </a:xfrm>
              <a:custGeom>
                <a:avLst/>
                <a:gdLst/>
                <a:ahLst/>
                <a:cxnLst>
                  <a:cxn ang="0">
                    <a:pos x="0" y="0"/>
                  </a:cxn>
                  <a:cxn ang="0">
                    <a:pos x="12" y="0"/>
                  </a:cxn>
                  <a:cxn ang="0">
                    <a:pos x="20" y="0"/>
                  </a:cxn>
                </a:cxnLst>
                <a:rect l="0" t="0" r="r" b="b"/>
                <a:pathLst>
                  <a:path w="20">
                    <a:moveTo>
                      <a:pt x="0" y="0"/>
                    </a:moveTo>
                    <a:lnTo>
                      <a:pt x="12"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Line 125"/>
              <p:cNvSpPr>
                <a:spLocks noChangeShapeType="1"/>
              </p:cNvSpPr>
              <p:nvPr/>
            </p:nvSpPr>
            <p:spPr bwMode="auto">
              <a:xfrm>
                <a:off x="2500" y="2051"/>
                <a:ext cx="16"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126"/>
              <p:cNvSpPr>
                <a:spLocks/>
              </p:cNvSpPr>
              <p:nvPr/>
            </p:nvSpPr>
            <p:spPr bwMode="auto">
              <a:xfrm>
                <a:off x="2534" y="2053"/>
                <a:ext cx="15" cy="1"/>
              </a:xfrm>
              <a:custGeom>
                <a:avLst/>
                <a:gdLst/>
                <a:ahLst/>
                <a:cxnLst>
                  <a:cxn ang="0">
                    <a:pos x="0" y="0"/>
                  </a:cxn>
                  <a:cxn ang="0">
                    <a:pos x="3" y="0"/>
                  </a:cxn>
                  <a:cxn ang="0">
                    <a:pos x="20" y="1"/>
                  </a:cxn>
                </a:cxnLst>
                <a:rect l="0" t="0" r="r" b="b"/>
                <a:pathLst>
                  <a:path w="20" h="1">
                    <a:moveTo>
                      <a:pt x="0" y="0"/>
                    </a:moveTo>
                    <a:lnTo>
                      <a:pt x="3" y="0"/>
                    </a:lnTo>
                    <a:lnTo>
                      <a:pt x="20" y="1"/>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127"/>
              <p:cNvSpPr>
                <a:spLocks/>
              </p:cNvSpPr>
              <p:nvPr/>
            </p:nvSpPr>
            <p:spPr bwMode="auto">
              <a:xfrm>
                <a:off x="2567" y="2056"/>
                <a:ext cx="15" cy="2"/>
              </a:xfrm>
              <a:custGeom>
                <a:avLst/>
                <a:gdLst/>
                <a:ahLst/>
                <a:cxnLst>
                  <a:cxn ang="0">
                    <a:pos x="0" y="0"/>
                  </a:cxn>
                  <a:cxn ang="0">
                    <a:pos x="11" y="1"/>
                  </a:cxn>
                  <a:cxn ang="0">
                    <a:pos x="20" y="2"/>
                  </a:cxn>
                </a:cxnLst>
                <a:rect l="0" t="0" r="r" b="b"/>
                <a:pathLst>
                  <a:path w="20" h="2">
                    <a:moveTo>
                      <a:pt x="0" y="0"/>
                    </a:moveTo>
                    <a:lnTo>
                      <a:pt x="11" y="1"/>
                    </a:lnTo>
                    <a:lnTo>
                      <a:pt x="20" y="2"/>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Line 128"/>
              <p:cNvSpPr>
                <a:spLocks noChangeShapeType="1"/>
              </p:cNvSpPr>
              <p:nvPr/>
            </p:nvSpPr>
            <p:spPr bwMode="auto">
              <a:xfrm>
                <a:off x="2600" y="2060"/>
                <a:ext cx="16" cy="2"/>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129"/>
              <p:cNvSpPr>
                <a:spLocks/>
              </p:cNvSpPr>
              <p:nvPr/>
            </p:nvSpPr>
            <p:spPr bwMode="auto">
              <a:xfrm>
                <a:off x="2633" y="2066"/>
                <a:ext cx="16" cy="4"/>
              </a:xfrm>
              <a:custGeom>
                <a:avLst/>
                <a:gdLst/>
                <a:ahLst/>
                <a:cxnLst>
                  <a:cxn ang="0">
                    <a:pos x="0" y="0"/>
                  </a:cxn>
                  <a:cxn ang="0">
                    <a:pos x="2" y="1"/>
                  </a:cxn>
                  <a:cxn ang="0">
                    <a:pos x="20" y="5"/>
                  </a:cxn>
                </a:cxnLst>
                <a:rect l="0" t="0" r="r" b="b"/>
                <a:pathLst>
                  <a:path w="20" h="5">
                    <a:moveTo>
                      <a:pt x="0" y="0"/>
                    </a:moveTo>
                    <a:lnTo>
                      <a:pt x="2" y="1"/>
                    </a:lnTo>
                    <a:lnTo>
                      <a:pt x="20" y="5"/>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130"/>
              <p:cNvSpPr>
                <a:spLocks/>
              </p:cNvSpPr>
              <p:nvPr/>
            </p:nvSpPr>
            <p:spPr bwMode="auto">
              <a:xfrm>
                <a:off x="2667" y="2075"/>
                <a:ext cx="15" cy="7"/>
              </a:xfrm>
              <a:custGeom>
                <a:avLst/>
                <a:gdLst/>
                <a:ahLst/>
                <a:cxnLst>
                  <a:cxn ang="0">
                    <a:pos x="0" y="0"/>
                  </a:cxn>
                  <a:cxn ang="0">
                    <a:pos x="11" y="4"/>
                  </a:cxn>
                  <a:cxn ang="0">
                    <a:pos x="20" y="8"/>
                  </a:cxn>
                </a:cxnLst>
                <a:rect l="0" t="0" r="r" b="b"/>
                <a:pathLst>
                  <a:path w="20" h="8">
                    <a:moveTo>
                      <a:pt x="0" y="0"/>
                    </a:moveTo>
                    <a:lnTo>
                      <a:pt x="11" y="4"/>
                    </a:lnTo>
                    <a:lnTo>
                      <a:pt x="20" y="8"/>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131"/>
              <p:cNvSpPr>
                <a:spLocks/>
              </p:cNvSpPr>
              <p:nvPr/>
            </p:nvSpPr>
            <p:spPr bwMode="auto">
              <a:xfrm>
                <a:off x="2700" y="2089"/>
                <a:ext cx="16" cy="9"/>
              </a:xfrm>
              <a:custGeom>
                <a:avLst/>
                <a:gdLst/>
                <a:ahLst/>
                <a:cxnLst>
                  <a:cxn ang="0">
                    <a:pos x="0" y="0"/>
                  </a:cxn>
                  <a:cxn ang="0">
                    <a:pos x="19" y="10"/>
                  </a:cxn>
                  <a:cxn ang="0">
                    <a:pos x="20" y="11"/>
                  </a:cxn>
                </a:cxnLst>
                <a:rect l="0" t="0" r="r" b="b"/>
                <a:pathLst>
                  <a:path w="20" h="11">
                    <a:moveTo>
                      <a:pt x="0" y="0"/>
                    </a:moveTo>
                    <a:lnTo>
                      <a:pt x="19" y="10"/>
                    </a:lnTo>
                    <a:lnTo>
                      <a:pt x="20" y="11"/>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132"/>
              <p:cNvSpPr>
                <a:spLocks/>
              </p:cNvSpPr>
              <p:nvPr/>
            </p:nvSpPr>
            <p:spPr bwMode="auto">
              <a:xfrm>
                <a:off x="2733" y="2109"/>
                <a:ext cx="16" cy="12"/>
              </a:xfrm>
              <a:custGeom>
                <a:avLst/>
                <a:gdLst/>
                <a:ahLst/>
                <a:cxnLst>
                  <a:cxn ang="0">
                    <a:pos x="0" y="0"/>
                  </a:cxn>
                  <a:cxn ang="0">
                    <a:pos x="2" y="1"/>
                  </a:cxn>
                  <a:cxn ang="0">
                    <a:pos x="20" y="16"/>
                  </a:cxn>
                </a:cxnLst>
                <a:rect l="0" t="0" r="r" b="b"/>
                <a:pathLst>
                  <a:path w="20" h="16">
                    <a:moveTo>
                      <a:pt x="0" y="0"/>
                    </a:moveTo>
                    <a:lnTo>
                      <a:pt x="2" y="1"/>
                    </a:lnTo>
                    <a:lnTo>
                      <a:pt x="20" y="16"/>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133"/>
              <p:cNvSpPr>
                <a:spLocks/>
              </p:cNvSpPr>
              <p:nvPr/>
            </p:nvSpPr>
            <p:spPr bwMode="auto">
              <a:xfrm>
                <a:off x="2767" y="2137"/>
                <a:ext cx="14" cy="15"/>
              </a:xfrm>
              <a:custGeom>
                <a:avLst/>
                <a:gdLst/>
                <a:ahLst/>
                <a:cxnLst>
                  <a:cxn ang="0">
                    <a:pos x="0" y="0"/>
                  </a:cxn>
                  <a:cxn ang="0">
                    <a:pos x="10" y="10"/>
                  </a:cxn>
                  <a:cxn ang="0">
                    <a:pos x="18" y="20"/>
                  </a:cxn>
                </a:cxnLst>
                <a:rect l="0" t="0" r="r" b="b"/>
                <a:pathLst>
                  <a:path w="18" h="20">
                    <a:moveTo>
                      <a:pt x="0" y="0"/>
                    </a:moveTo>
                    <a:lnTo>
                      <a:pt x="10" y="10"/>
                    </a:lnTo>
                    <a:lnTo>
                      <a:pt x="18" y="2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Line 134"/>
              <p:cNvSpPr>
                <a:spLocks noChangeShapeType="1"/>
              </p:cNvSpPr>
              <p:nvPr/>
            </p:nvSpPr>
            <p:spPr bwMode="auto">
              <a:xfrm>
                <a:off x="2795" y="2170"/>
                <a:ext cx="12" cy="15"/>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Line 135"/>
              <p:cNvSpPr>
                <a:spLocks noChangeShapeType="1"/>
              </p:cNvSpPr>
              <p:nvPr/>
            </p:nvSpPr>
            <p:spPr bwMode="auto">
              <a:xfrm>
                <a:off x="2820" y="2203"/>
                <a:ext cx="10" cy="15"/>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Line 136"/>
              <p:cNvSpPr>
                <a:spLocks noChangeShapeType="1"/>
              </p:cNvSpPr>
              <p:nvPr/>
            </p:nvSpPr>
            <p:spPr bwMode="auto">
              <a:xfrm>
                <a:off x="2841" y="2236"/>
                <a:ext cx="8" cy="15"/>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Line 137"/>
              <p:cNvSpPr>
                <a:spLocks noChangeShapeType="1"/>
              </p:cNvSpPr>
              <p:nvPr/>
            </p:nvSpPr>
            <p:spPr bwMode="auto">
              <a:xfrm>
                <a:off x="2859" y="2269"/>
                <a:ext cx="9" cy="15"/>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Line 138"/>
              <p:cNvSpPr>
                <a:spLocks noChangeShapeType="1"/>
              </p:cNvSpPr>
              <p:nvPr/>
            </p:nvSpPr>
            <p:spPr bwMode="auto">
              <a:xfrm>
                <a:off x="2878" y="2302"/>
                <a:ext cx="8" cy="15"/>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Line 139"/>
              <p:cNvSpPr>
                <a:spLocks noChangeShapeType="1"/>
              </p:cNvSpPr>
              <p:nvPr/>
            </p:nvSpPr>
            <p:spPr bwMode="auto">
              <a:xfrm>
                <a:off x="2895" y="2335"/>
                <a:ext cx="8" cy="15"/>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140"/>
              <p:cNvSpPr>
                <a:spLocks/>
              </p:cNvSpPr>
              <p:nvPr/>
            </p:nvSpPr>
            <p:spPr bwMode="auto">
              <a:xfrm>
                <a:off x="2912" y="2368"/>
                <a:ext cx="8" cy="15"/>
              </a:xfrm>
              <a:custGeom>
                <a:avLst/>
                <a:gdLst/>
                <a:ahLst/>
                <a:cxnLst>
                  <a:cxn ang="0">
                    <a:pos x="0" y="0"/>
                  </a:cxn>
                  <a:cxn ang="0">
                    <a:pos x="1" y="3"/>
                  </a:cxn>
                  <a:cxn ang="0">
                    <a:pos x="10" y="20"/>
                  </a:cxn>
                </a:cxnLst>
                <a:rect l="0" t="0" r="r" b="b"/>
                <a:pathLst>
                  <a:path w="10" h="20">
                    <a:moveTo>
                      <a:pt x="0" y="0"/>
                    </a:moveTo>
                    <a:lnTo>
                      <a:pt x="1" y="3"/>
                    </a:lnTo>
                    <a:lnTo>
                      <a:pt x="10" y="2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141"/>
              <p:cNvSpPr>
                <a:spLocks/>
              </p:cNvSpPr>
              <p:nvPr/>
            </p:nvSpPr>
            <p:spPr bwMode="auto">
              <a:xfrm>
                <a:off x="2930" y="2401"/>
                <a:ext cx="8" cy="15"/>
              </a:xfrm>
              <a:custGeom>
                <a:avLst/>
                <a:gdLst/>
                <a:ahLst/>
                <a:cxnLst>
                  <a:cxn ang="0">
                    <a:pos x="0" y="0"/>
                  </a:cxn>
                  <a:cxn ang="0">
                    <a:pos x="4" y="9"/>
                  </a:cxn>
                  <a:cxn ang="0">
                    <a:pos x="11" y="20"/>
                  </a:cxn>
                </a:cxnLst>
                <a:rect l="0" t="0" r="r" b="b"/>
                <a:pathLst>
                  <a:path w="11" h="20">
                    <a:moveTo>
                      <a:pt x="0" y="0"/>
                    </a:moveTo>
                    <a:lnTo>
                      <a:pt x="4" y="9"/>
                    </a:lnTo>
                    <a:lnTo>
                      <a:pt x="11" y="2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142"/>
              <p:cNvSpPr>
                <a:spLocks/>
              </p:cNvSpPr>
              <p:nvPr/>
            </p:nvSpPr>
            <p:spPr bwMode="auto">
              <a:xfrm>
                <a:off x="2948" y="2434"/>
                <a:ext cx="8" cy="16"/>
              </a:xfrm>
              <a:custGeom>
                <a:avLst/>
                <a:gdLst/>
                <a:ahLst/>
                <a:cxnLst>
                  <a:cxn ang="0">
                    <a:pos x="0" y="0"/>
                  </a:cxn>
                  <a:cxn ang="0">
                    <a:pos x="7" y="13"/>
                  </a:cxn>
                  <a:cxn ang="0">
                    <a:pos x="11" y="20"/>
                  </a:cxn>
                </a:cxnLst>
                <a:rect l="0" t="0" r="r" b="b"/>
                <a:pathLst>
                  <a:path w="11" h="20">
                    <a:moveTo>
                      <a:pt x="0" y="0"/>
                    </a:moveTo>
                    <a:lnTo>
                      <a:pt x="7" y="13"/>
                    </a:lnTo>
                    <a:lnTo>
                      <a:pt x="11" y="2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143"/>
              <p:cNvSpPr>
                <a:spLocks/>
              </p:cNvSpPr>
              <p:nvPr/>
            </p:nvSpPr>
            <p:spPr bwMode="auto">
              <a:xfrm>
                <a:off x="2967" y="2467"/>
                <a:ext cx="9" cy="16"/>
              </a:xfrm>
              <a:custGeom>
                <a:avLst/>
                <a:gdLst/>
                <a:ahLst/>
                <a:cxnLst>
                  <a:cxn ang="0">
                    <a:pos x="0" y="0"/>
                  </a:cxn>
                  <a:cxn ang="0">
                    <a:pos x="7" y="13"/>
                  </a:cxn>
                  <a:cxn ang="0">
                    <a:pos x="12" y="20"/>
                  </a:cxn>
                </a:cxnLst>
                <a:rect l="0" t="0" r="r" b="b"/>
                <a:pathLst>
                  <a:path w="12" h="20">
                    <a:moveTo>
                      <a:pt x="0" y="0"/>
                    </a:moveTo>
                    <a:lnTo>
                      <a:pt x="7" y="13"/>
                    </a:lnTo>
                    <a:lnTo>
                      <a:pt x="12" y="2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144"/>
              <p:cNvSpPr>
                <a:spLocks/>
              </p:cNvSpPr>
              <p:nvPr/>
            </p:nvSpPr>
            <p:spPr bwMode="auto">
              <a:xfrm>
                <a:off x="2989" y="2500"/>
                <a:ext cx="11" cy="16"/>
              </a:xfrm>
              <a:custGeom>
                <a:avLst/>
                <a:gdLst/>
                <a:ahLst/>
                <a:cxnLst>
                  <a:cxn ang="0">
                    <a:pos x="0" y="0"/>
                  </a:cxn>
                  <a:cxn ang="0">
                    <a:pos x="5" y="8"/>
                  </a:cxn>
                  <a:cxn ang="0">
                    <a:pos x="15" y="20"/>
                  </a:cxn>
                </a:cxnLst>
                <a:rect l="0" t="0" r="r" b="b"/>
                <a:pathLst>
                  <a:path w="15" h="20">
                    <a:moveTo>
                      <a:pt x="0" y="0"/>
                    </a:moveTo>
                    <a:lnTo>
                      <a:pt x="5" y="8"/>
                    </a:lnTo>
                    <a:lnTo>
                      <a:pt x="15" y="2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Line 145"/>
              <p:cNvSpPr>
                <a:spLocks noChangeShapeType="1"/>
              </p:cNvSpPr>
              <p:nvPr/>
            </p:nvSpPr>
            <p:spPr bwMode="auto">
              <a:xfrm>
                <a:off x="3014" y="2533"/>
                <a:ext cx="13" cy="16"/>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146"/>
              <p:cNvSpPr>
                <a:spLocks/>
              </p:cNvSpPr>
              <p:nvPr/>
            </p:nvSpPr>
            <p:spPr bwMode="auto">
              <a:xfrm>
                <a:off x="3044" y="2566"/>
                <a:ext cx="16" cy="13"/>
              </a:xfrm>
              <a:custGeom>
                <a:avLst/>
                <a:gdLst/>
                <a:ahLst/>
                <a:cxnLst>
                  <a:cxn ang="0">
                    <a:pos x="0" y="0"/>
                  </a:cxn>
                  <a:cxn ang="0">
                    <a:pos x="10" y="9"/>
                  </a:cxn>
                  <a:cxn ang="0">
                    <a:pos x="20" y="17"/>
                  </a:cxn>
                </a:cxnLst>
                <a:rect l="0" t="0" r="r" b="b"/>
                <a:pathLst>
                  <a:path w="20" h="17">
                    <a:moveTo>
                      <a:pt x="0" y="0"/>
                    </a:moveTo>
                    <a:lnTo>
                      <a:pt x="10" y="9"/>
                    </a:lnTo>
                    <a:lnTo>
                      <a:pt x="20" y="17"/>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147"/>
              <p:cNvSpPr>
                <a:spLocks/>
              </p:cNvSpPr>
              <p:nvPr/>
            </p:nvSpPr>
            <p:spPr bwMode="auto">
              <a:xfrm>
                <a:off x="3078" y="2591"/>
                <a:ext cx="15" cy="9"/>
              </a:xfrm>
              <a:custGeom>
                <a:avLst/>
                <a:gdLst/>
                <a:ahLst/>
                <a:cxnLst>
                  <a:cxn ang="0">
                    <a:pos x="0" y="0"/>
                  </a:cxn>
                  <a:cxn ang="0">
                    <a:pos x="18" y="11"/>
                  </a:cxn>
                  <a:cxn ang="0">
                    <a:pos x="20" y="12"/>
                  </a:cxn>
                </a:cxnLst>
                <a:rect l="0" t="0" r="r" b="b"/>
                <a:pathLst>
                  <a:path w="20" h="12">
                    <a:moveTo>
                      <a:pt x="0" y="0"/>
                    </a:moveTo>
                    <a:lnTo>
                      <a:pt x="18" y="11"/>
                    </a:lnTo>
                    <a:lnTo>
                      <a:pt x="20" y="12"/>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148"/>
              <p:cNvSpPr>
                <a:spLocks/>
              </p:cNvSpPr>
              <p:nvPr/>
            </p:nvSpPr>
            <p:spPr bwMode="auto">
              <a:xfrm>
                <a:off x="3111" y="2609"/>
                <a:ext cx="16" cy="6"/>
              </a:xfrm>
              <a:custGeom>
                <a:avLst/>
                <a:gdLst/>
                <a:ahLst/>
                <a:cxnLst>
                  <a:cxn ang="0">
                    <a:pos x="0" y="0"/>
                  </a:cxn>
                  <a:cxn ang="0">
                    <a:pos x="1" y="1"/>
                  </a:cxn>
                  <a:cxn ang="0">
                    <a:pos x="20" y="8"/>
                  </a:cxn>
                </a:cxnLst>
                <a:rect l="0" t="0" r="r" b="b"/>
                <a:pathLst>
                  <a:path w="20" h="8">
                    <a:moveTo>
                      <a:pt x="0" y="0"/>
                    </a:moveTo>
                    <a:lnTo>
                      <a:pt x="1" y="1"/>
                    </a:lnTo>
                    <a:lnTo>
                      <a:pt x="20" y="8"/>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149"/>
              <p:cNvSpPr>
                <a:spLocks/>
              </p:cNvSpPr>
              <p:nvPr/>
            </p:nvSpPr>
            <p:spPr bwMode="auto">
              <a:xfrm>
                <a:off x="3144" y="2620"/>
                <a:ext cx="16" cy="4"/>
              </a:xfrm>
              <a:custGeom>
                <a:avLst/>
                <a:gdLst/>
                <a:ahLst/>
                <a:cxnLst>
                  <a:cxn ang="0">
                    <a:pos x="0" y="0"/>
                  </a:cxn>
                  <a:cxn ang="0">
                    <a:pos x="9" y="3"/>
                  </a:cxn>
                  <a:cxn ang="0">
                    <a:pos x="20" y="5"/>
                  </a:cxn>
                </a:cxnLst>
                <a:rect l="0" t="0" r="r" b="b"/>
                <a:pathLst>
                  <a:path w="20" h="5">
                    <a:moveTo>
                      <a:pt x="0" y="0"/>
                    </a:moveTo>
                    <a:lnTo>
                      <a:pt x="9" y="3"/>
                    </a:lnTo>
                    <a:lnTo>
                      <a:pt x="20" y="5"/>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150"/>
              <p:cNvSpPr>
                <a:spLocks/>
              </p:cNvSpPr>
              <p:nvPr/>
            </p:nvSpPr>
            <p:spPr bwMode="auto">
              <a:xfrm>
                <a:off x="3178" y="2628"/>
                <a:ext cx="15" cy="2"/>
              </a:xfrm>
              <a:custGeom>
                <a:avLst/>
                <a:gdLst/>
                <a:ahLst/>
                <a:cxnLst>
                  <a:cxn ang="0">
                    <a:pos x="0" y="0"/>
                  </a:cxn>
                  <a:cxn ang="0">
                    <a:pos x="18" y="3"/>
                  </a:cxn>
                  <a:cxn ang="0">
                    <a:pos x="20" y="3"/>
                  </a:cxn>
                </a:cxnLst>
                <a:rect l="0" t="0" r="r" b="b"/>
                <a:pathLst>
                  <a:path w="20" h="3">
                    <a:moveTo>
                      <a:pt x="0" y="0"/>
                    </a:moveTo>
                    <a:lnTo>
                      <a:pt x="18" y="3"/>
                    </a:lnTo>
                    <a:lnTo>
                      <a:pt x="20" y="3"/>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151"/>
              <p:cNvSpPr>
                <a:spLocks/>
              </p:cNvSpPr>
              <p:nvPr/>
            </p:nvSpPr>
            <p:spPr bwMode="auto">
              <a:xfrm>
                <a:off x="3211" y="2632"/>
                <a:ext cx="15" cy="2"/>
              </a:xfrm>
              <a:custGeom>
                <a:avLst/>
                <a:gdLst/>
                <a:ahLst/>
                <a:cxnLst>
                  <a:cxn ang="0">
                    <a:pos x="0" y="0"/>
                  </a:cxn>
                  <a:cxn ang="0">
                    <a:pos x="0" y="0"/>
                  </a:cxn>
                  <a:cxn ang="0">
                    <a:pos x="20" y="2"/>
                  </a:cxn>
                </a:cxnLst>
                <a:rect l="0" t="0" r="r" b="b"/>
                <a:pathLst>
                  <a:path w="20" h="2">
                    <a:moveTo>
                      <a:pt x="0" y="0"/>
                    </a:moveTo>
                    <a:lnTo>
                      <a:pt x="0" y="0"/>
                    </a:lnTo>
                    <a:lnTo>
                      <a:pt x="20" y="2"/>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152"/>
              <p:cNvSpPr>
                <a:spLocks/>
              </p:cNvSpPr>
              <p:nvPr/>
            </p:nvSpPr>
            <p:spPr bwMode="auto">
              <a:xfrm>
                <a:off x="3244" y="2635"/>
                <a:ext cx="16" cy="1"/>
              </a:xfrm>
              <a:custGeom>
                <a:avLst/>
                <a:gdLst/>
                <a:ahLst/>
                <a:cxnLst>
                  <a:cxn ang="0">
                    <a:pos x="0" y="0"/>
                  </a:cxn>
                  <a:cxn ang="0">
                    <a:pos x="9" y="0"/>
                  </a:cxn>
                  <a:cxn ang="0">
                    <a:pos x="20" y="0"/>
                  </a:cxn>
                </a:cxnLst>
                <a:rect l="0" t="0" r="r" b="b"/>
                <a:pathLst>
                  <a:path w="20">
                    <a:moveTo>
                      <a:pt x="0" y="0"/>
                    </a:moveTo>
                    <a:lnTo>
                      <a:pt x="9"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153"/>
              <p:cNvSpPr>
                <a:spLocks/>
              </p:cNvSpPr>
              <p:nvPr/>
            </p:nvSpPr>
            <p:spPr bwMode="auto">
              <a:xfrm>
                <a:off x="3277" y="2636"/>
                <a:ext cx="16" cy="1"/>
              </a:xfrm>
              <a:custGeom>
                <a:avLst/>
                <a:gdLst/>
                <a:ahLst/>
                <a:cxnLst>
                  <a:cxn ang="0">
                    <a:pos x="0" y="0"/>
                  </a:cxn>
                  <a:cxn ang="0">
                    <a:pos x="17" y="1"/>
                  </a:cxn>
                  <a:cxn ang="0">
                    <a:pos x="20" y="1"/>
                  </a:cxn>
                </a:cxnLst>
                <a:rect l="0" t="0" r="r" b="b"/>
                <a:pathLst>
                  <a:path w="20" h="1">
                    <a:moveTo>
                      <a:pt x="0" y="0"/>
                    </a:moveTo>
                    <a:lnTo>
                      <a:pt x="17" y="1"/>
                    </a:lnTo>
                    <a:lnTo>
                      <a:pt x="20" y="1"/>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154"/>
              <p:cNvSpPr>
                <a:spLocks/>
              </p:cNvSpPr>
              <p:nvPr/>
            </p:nvSpPr>
            <p:spPr bwMode="auto">
              <a:xfrm>
                <a:off x="3311" y="2638"/>
                <a:ext cx="15" cy="1"/>
              </a:xfrm>
              <a:custGeom>
                <a:avLst/>
                <a:gdLst/>
                <a:ahLst/>
                <a:cxnLst>
                  <a:cxn ang="0">
                    <a:pos x="0" y="0"/>
                  </a:cxn>
                  <a:cxn ang="0">
                    <a:pos x="0" y="0"/>
                  </a:cxn>
                  <a:cxn ang="0">
                    <a:pos x="20" y="0"/>
                  </a:cxn>
                </a:cxnLst>
                <a:rect l="0" t="0" r="r" b="b"/>
                <a:pathLst>
                  <a:path w="20">
                    <a:moveTo>
                      <a:pt x="0" y="0"/>
                    </a:moveTo>
                    <a:lnTo>
                      <a:pt x="0"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155"/>
              <p:cNvSpPr>
                <a:spLocks/>
              </p:cNvSpPr>
              <p:nvPr/>
            </p:nvSpPr>
            <p:spPr bwMode="auto">
              <a:xfrm>
                <a:off x="3344" y="2639"/>
                <a:ext cx="15" cy="1"/>
              </a:xfrm>
              <a:custGeom>
                <a:avLst/>
                <a:gdLst/>
                <a:ahLst/>
                <a:cxnLst>
                  <a:cxn ang="0">
                    <a:pos x="0" y="0"/>
                  </a:cxn>
                  <a:cxn ang="0">
                    <a:pos x="8" y="0"/>
                  </a:cxn>
                  <a:cxn ang="0">
                    <a:pos x="20" y="0"/>
                  </a:cxn>
                </a:cxnLst>
                <a:rect l="0" t="0" r="r" b="b"/>
                <a:pathLst>
                  <a:path w="20">
                    <a:moveTo>
                      <a:pt x="0" y="0"/>
                    </a:moveTo>
                    <a:lnTo>
                      <a:pt x="8"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156"/>
              <p:cNvSpPr>
                <a:spLocks/>
              </p:cNvSpPr>
              <p:nvPr/>
            </p:nvSpPr>
            <p:spPr bwMode="auto">
              <a:xfrm>
                <a:off x="3377" y="2639"/>
                <a:ext cx="16" cy="1"/>
              </a:xfrm>
              <a:custGeom>
                <a:avLst/>
                <a:gdLst/>
                <a:ahLst/>
                <a:cxnLst>
                  <a:cxn ang="0">
                    <a:pos x="0" y="0"/>
                  </a:cxn>
                  <a:cxn ang="0">
                    <a:pos x="16" y="0"/>
                  </a:cxn>
                  <a:cxn ang="0">
                    <a:pos x="20" y="0"/>
                  </a:cxn>
                </a:cxnLst>
                <a:rect l="0" t="0" r="r" b="b"/>
                <a:pathLst>
                  <a:path w="20">
                    <a:moveTo>
                      <a:pt x="0" y="0"/>
                    </a:moveTo>
                    <a:lnTo>
                      <a:pt x="16"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Line 157"/>
              <p:cNvSpPr>
                <a:spLocks noChangeShapeType="1"/>
              </p:cNvSpPr>
              <p:nvPr/>
            </p:nvSpPr>
            <p:spPr bwMode="auto">
              <a:xfrm>
                <a:off x="3411" y="2639"/>
                <a:ext cx="15"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158"/>
              <p:cNvSpPr>
                <a:spLocks/>
              </p:cNvSpPr>
              <p:nvPr/>
            </p:nvSpPr>
            <p:spPr bwMode="auto">
              <a:xfrm>
                <a:off x="3444" y="2639"/>
                <a:ext cx="15" cy="1"/>
              </a:xfrm>
              <a:custGeom>
                <a:avLst/>
                <a:gdLst/>
                <a:ahLst/>
                <a:cxnLst>
                  <a:cxn ang="0">
                    <a:pos x="0" y="0"/>
                  </a:cxn>
                  <a:cxn ang="0">
                    <a:pos x="7" y="0"/>
                  </a:cxn>
                  <a:cxn ang="0">
                    <a:pos x="20" y="0"/>
                  </a:cxn>
                </a:cxnLst>
                <a:rect l="0" t="0" r="r" b="b"/>
                <a:pathLst>
                  <a:path w="20">
                    <a:moveTo>
                      <a:pt x="0" y="0"/>
                    </a:moveTo>
                    <a:lnTo>
                      <a:pt x="7"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159"/>
              <p:cNvSpPr>
                <a:spLocks/>
              </p:cNvSpPr>
              <p:nvPr/>
            </p:nvSpPr>
            <p:spPr bwMode="auto">
              <a:xfrm>
                <a:off x="3477" y="2639"/>
                <a:ext cx="16" cy="1"/>
              </a:xfrm>
              <a:custGeom>
                <a:avLst/>
                <a:gdLst/>
                <a:ahLst/>
                <a:cxnLst>
                  <a:cxn ang="0">
                    <a:pos x="0" y="0"/>
                  </a:cxn>
                  <a:cxn ang="0">
                    <a:pos x="15" y="0"/>
                  </a:cxn>
                  <a:cxn ang="0">
                    <a:pos x="20" y="0"/>
                  </a:cxn>
                </a:cxnLst>
                <a:rect l="0" t="0" r="r" b="b"/>
                <a:pathLst>
                  <a:path w="20">
                    <a:moveTo>
                      <a:pt x="0" y="0"/>
                    </a:moveTo>
                    <a:lnTo>
                      <a:pt x="15"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Line 160"/>
              <p:cNvSpPr>
                <a:spLocks noChangeShapeType="1"/>
              </p:cNvSpPr>
              <p:nvPr/>
            </p:nvSpPr>
            <p:spPr bwMode="auto">
              <a:xfrm>
                <a:off x="3510" y="2639"/>
                <a:ext cx="16"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161"/>
              <p:cNvSpPr>
                <a:spLocks/>
              </p:cNvSpPr>
              <p:nvPr/>
            </p:nvSpPr>
            <p:spPr bwMode="auto">
              <a:xfrm>
                <a:off x="3544" y="2639"/>
                <a:ext cx="15" cy="1"/>
              </a:xfrm>
              <a:custGeom>
                <a:avLst/>
                <a:gdLst/>
                <a:ahLst/>
                <a:cxnLst>
                  <a:cxn ang="0">
                    <a:pos x="0" y="0"/>
                  </a:cxn>
                  <a:cxn ang="0">
                    <a:pos x="6" y="0"/>
                  </a:cxn>
                  <a:cxn ang="0">
                    <a:pos x="20" y="0"/>
                  </a:cxn>
                </a:cxnLst>
                <a:rect l="0" t="0" r="r" b="b"/>
                <a:pathLst>
                  <a:path w="20">
                    <a:moveTo>
                      <a:pt x="0" y="0"/>
                    </a:moveTo>
                    <a:lnTo>
                      <a:pt x="6"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162"/>
              <p:cNvSpPr>
                <a:spLocks/>
              </p:cNvSpPr>
              <p:nvPr/>
            </p:nvSpPr>
            <p:spPr bwMode="auto">
              <a:xfrm>
                <a:off x="3577" y="2639"/>
                <a:ext cx="15" cy="1"/>
              </a:xfrm>
              <a:custGeom>
                <a:avLst/>
                <a:gdLst/>
                <a:ahLst/>
                <a:cxnLst>
                  <a:cxn ang="0">
                    <a:pos x="0" y="0"/>
                  </a:cxn>
                  <a:cxn ang="0">
                    <a:pos x="15" y="0"/>
                  </a:cxn>
                  <a:cxn ang="0">
                    <a:pos x="20" y="0"/>
                  </a:cxn>
                </a:cxnLst>
                <a:rect l="0" t="0" r="r" b="b"/>
                <a:pathLst>
                  <a:path w="20">
                    <a:moveTo>
                      <a:pt x="0" y="0"/>
                    </a:moveTo>
                    <a:lnTo>
                      <a:pt x="15"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Line 163"/>
              <p:cNvSpPr>
                <a:spLocks noChangeShapeType="1"/>
              </p:cNvSpPr>
              <p:nvPr/>
            </p:nvSpPr>
            <p:spPr bwMode="auto">
              <a:xfrm>
                <a:off x="3610" y="2639"/>
                <a:ext cx="16" cy="1"/>
              </a:xfrm>
              <a:prstGeom prst="line">
                <a:avLst/>
              </a:prstGeom>
              <a:noFill/>
              <a:ln w="63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164"/>
              <p:cNvSpPr>
                <a:spLocks/>
              </p:cNvSpPr>
              <p:nvPr/>
            </p:nvSpPr>
            <p:spPr bwMode="auto">
              <a:xfrm>
                <a:off x="3644" y="2639"/>
                <a:ext cx="15" cy="1"/>
              </a:xfrm>
              <a:custGeom>
                <a:avLst/>
                <a:gdLst/>
                <a:ahLst/>
                <a:cxnLst>
                  <a:cxn ang="0">
                    <a:pos x="0" y="0"/>
                  </a:cxn>
                  <a:cxn ang="0">
                    <a:pos x="6" y="0"/>
                  </a:cxn>
                  <a:cxn ang="0">
                    <a:pos x="20" y="0"/>
                  </a:cxn>
                </a:cxnLst>
                <a:rect l="0" t="0" r="r" b="b"/>
                <a:pathLst>
                  <a:path w="20">
                    <a:moveTo>
                      <a:pt x="0" y="0"/>
                    </a:moveTo>
                    <a:lnTo>
                      <a:pt x="6"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165"/>
              <p:cNvSpPr>
                <a:spLocks/>
              </p:cNvSpPr>
              <p:nvPr/>
            </p:nvSpPr>
            <p:spPr bwMode="auto">
              <a:xfrm>
                <a:off x="3677" y="2639"/>
                <a:ext cx="15" cy="1"/>
              </a:xfrm>
              <a:custGeom>
                <a:avLst/>
                <a:gdLst/>
                <a:ahLst/>
                <a:cxnLst>
                  <a:cxn ang="0">
                    <a:pos x="0" y="0"/>
                  </a:cxn>
                  <a:cxn ang="0">
                    <a:pos x="14" y="0"/>
                  </a:cxn>
                  <a:cxn ang="0">
                    <a:pos x="20" y="0"/>
                  </a:cxn>
                </a:cxnLst>
                <a:rect l="0" t="0" r="r" b="b"/>
                <a:pathLst>
                  <a:path w="20">
                    <a:moveTo>
                      <a:pt x="0" y="0"/>
                    </a:moveTo>
                    <a:lnTo>
                      <a:pt x="14" y="0"/>
                    </a:lnTo>
                    <a:lnTo>
                      <a:pt x="20" y="0"/>
                    </a:lnTo>
                  </a:path>
                </a:pathLst>
              </a:custGeom>
              <a:noFill/>
              <a:ln w="6350">
                <a:solidFill>
                  <a:srgbClr val="80808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Rectangle 166"/>
              <p:cNvSpPr>
                <a:spLocks noChangeArrowheads="1"/>
              </p:cNvSpPr>
              <p:nvPr/>
            </p:nvSpPr>
            <p:spPr bwMode="auto">
              <a:xfrm>
                <a:off x="1829" y="2790"/>
                <a:ext cx="116"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1E-6</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Rectangle 167"/>
              <p:cNvSpPr>
                <a:spLocks noChangeArrowheads="1"/>
              </p:cNvSpPr>
              <p:nvPr/>
            </p:nvSpPr>
            <p:spPr bwMode="auto">
              <a:xfrm>
                <a:off x="2007" y="2790"/>
                <a:ext cx="116"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1E-5</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Rectangle 168"/>
              <p:cNvSpPr>
                <a:spLocks noChangeArrowheads="1"/>
              </p:cNvSpPr>
              <p:nvPr/>
            </p:nvSpPr>
            <p:spPr bwMode="auto">
              <a:xfrm>
                <a:off x="2186" y="2790"/>
                <a:ext cx="116"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1E-4</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Rectangle 169"/>
              <p:cNvSpPr>
                <a:spLocks noChangeArrowheads="1"/>
              </p:cNvSpPr>
              <p:nvPr/>
            </p:nvSpPr>
            <p:spPr bwMode="auto">
              <a:xfrm>
                <a:off x="2365" y="2790"/>
                <a:ext cx="116"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1E-3</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Rectangle 170"/>
              <p:cNvSpPr>
                <a:spLocks noChangeArrowheads="1"/>
              </p:cNvSpPr>
              <p:nvPr/>
            </p:nvSpPr>
            <p:spPr bwMode="auto">
              <a:xfrm>
                <a:off x="2550" y="2790"/>
                <a:ext cx="106"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0.01</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Rectangle 171"/>
              <p:cNvSpPr>
                <a:spLocks noChangeArrowheads="1"/>
              </p:cNvSpPr>
              <p:nvPr/>
            </p:nvSpPr>
            <p:spPr bwMode="auto">
              <a:xfrm>
                <a:off x="2747" y="2790"/>
                <a:ext cx="76"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0.1</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Rectangle 172"/>
              <p:cNvSpPr>
                <a:spLocks noChangeArrowheads="1"/>
              </p:cNvSpPr>
              <p:nvPr/>
            </p:nvSpPr>
            <p:spPr bwMode="auto">
              <a:xfrm>
                <a:off x="2954" y="2790"/>
                <a:ext cx="30"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Rectangle 173"/>
              <p:cNvSpPr>
                <a:spLocks noChangeArrowheads="1"/>
              </p:cNvSpPr>
              <p:nvPr/>
            </p:nvSpPr>
            <p:spPr bwMode="auto">
              <a:xfrm>
                <a:off x="3114" y="2790"/>
                <a:ext cx="61"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10</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Rectangle 174"/>
              <p:cNvSpPr>
                <a:spLocks noChangeArrowheads="1"/>
              </p:cNvSpPr>
              <p:nvPr/>
            </p:nvSpPr>
            <p:spPr bwMode="auto">
              <a:xfrm>
                <a:off x="3274" y="2790"/>
                <a:ext cx="91"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100</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Rectangle 175"/>
              <p:cNvSpPr>
                <a:spLocks noChangeArrowheads="1"/>
              </p:cNvSpPr>
              <p:nvPr/>
            </p:nvSpPr>
            <p:spPr bwMode="auto">
              <a:xfrm>
                <a:off x="3434" y="2790"/>
                <a:ext cx="121"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1000</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Rectangle 176"/>
              <p:cNvSpPr>
                <a:spLocks noChangeArrowheads="1"/>
              </p:cNvSpPr>
              <p:nvPr/>
            </p:nvSpPr>
            <p:spPr bwMode="auto">
              <a:xfrm>
                <a:off x="3593" y="2790"/>
                <a:ext cx="152"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10000</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Rectangle 177"/>
              <p:cNvSpPr>
                <a:spLocks noChangeArrowheads="1"/>
              </p:cNvSpPr>
              <p:nvPr/>
            </p:nvSpPr>
            <p:spPr bwMode="auto">
              <a:xfrm>
                <a:off x="1762" y="2593"/>
                <a:ext cx="76" cy="59"/>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1.0</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Rectangle 178"/>
              <p:cNvSpPr>
                <a:spLocks noChangeArrowheads="1"/>
              </p:cNvSpPr>
              <p:nvPr/>
            </p:nvSpPr>
            <p:spPr bwMode="auto">
              <a:xfrm>
                <a:off x="1762" y="2357"/>
                <a:ext cx="76" cy="5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1.1</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Rectangle 179"/>
              <p:cNvSpPr>
                <a:spLocks noChangeArrowheads="1"/>
              </p:cNvSpPr>
              <p:nvPr/>
            </p:nvSpPr>
            <p:spPr bwMode="auto">
              <a:xfrm>
                <a:off x="1762" y="2120"/>
                <a:ext cx="76" cy="59"/>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1.2</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Rectangle 180"/>
              <p:cNvSpPr>
                <a:spLocks noChangeArrowheads="1"/>
              </p:cNvSpPr>
              <p:nvPr/>
            </p:nvSpPr>
            <p:spPr bwMode="auto">
              <a:xfrm>
                <a:off x="1762" y="1884"/>
                <a:ext cx="76" cy="59"/>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1.3</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Rectangle 181"/>
              <p:cNvSpPr>
                <a:spLocks noChangeArrowheads="1"/>
              </p:cNvSpPr>
              <p:nvPr/>
            </p:nvSpPr>
            <p:spPr bwMode="auto">
              <a:xfrm>
                <a:off x="1762" y="1648"/>
                <a:ext cx="76" cy="59"/>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1.4</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Rectangle 182"/>
              <p:cNvSpPr>
                <a:spLocks noChangeArrowheads="1"/>
              </p:cNvSpPr>
              <p:nvPr/>
            </p:nvSpPr>
            <p:spPr bwMode="auto">
              <a:xfrm>
                <a:off x="1762" y="1411"/>
                <a:ext cx="76" cy="59"/>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a:ea typeface="+mn-ea"/>
                    <a:cs typeface="+mn-cs"/>
                  </a:rPr>
                  <a:t>1.5</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Line 183"/>
              <p:cNvSpPr>
                <a:spLocks noChangeShapeType="1"/>
              </p:cNvSpPr>
              <p:nvPr/>
            </p:nvSpPr>
            <p:spPr bwMode="auto">
              <a:xfrm flipV="1">
                <a:off x="1901"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Line 184"/>
              <p:cNvSpPr>
                <a:spLocks noChangeShapeType="1"/>
              </p:cNvSpPr>
              <p:nvPr/>
            </p:nvSpPr>
            <p:spPr bwMode="auto">
              <a:xfrm flipV="1">
                <a:off x="195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Line 185"/>
              <p:cNvSpPr>
                <a:spLocks noChangeShapeType="1"/>
              </p:cNvSpPr>
              <p:nvPr/>
            </p:nvSpPr>
            <p:spPr bwMode="auto">
              <a:xfrm flipV="1">
                <a:off x="198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Line 186"/>
              <p:cNvSpPr>
                <a:spLocks noChangeShapeType="1"/>
              </p:cNvSpPr>
              <p:nvPr/>
            </p:nvSpPr>
            <p:spPr bwMode="auto">
              <a:xfrm flipV="1">
                <a:off x="200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Line 187"/>
              <p:cNvSpPr>
                <a:spLocks noChangeShapeType="1"/>
              </p:cNvSpPr>
              <p:nvPr/>
            </p:nvSpPr>
            <p:spPr bwMode="auto">
              <a:xfrm flipV="1">
                <a:off x="202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Line 188"/>
              <p:cNvSpPr>
                <a:spLocks noChangeShapeType="1"/>
              </p:cNvSpPr>
              <p:nvPr/>
            </p:nvSpPr>
            <p:spPr bwMode="auto">
              <a:xfrm flipV="1">
                <a:off x="204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Line 189"/>
              <p:cNvSpPr>
                <a:spLocks noChangeShapeType="1"/>
              </p:cNvSpPr>
              <p:nvPr/>
            </p:nvSpPr>
            <p:spPr bwMode="auto">
              <a:xfrm flipV="1">
                <a:off x="2052"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Line 190"/>
              <p:cNvSpPr>
                <a:spLocks noChangeShapeType="1"/>
              </p:cNvSpPr>
              <p:nvPr/>
            </p:nvSpPr>
            <p:spPr bwMode="auto">
              <a:xfrm flipV="1">
                <a:off x="2063"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Line 191"/>
              <p:cNvSpPr>
                <a:spLocks noChangeShapeType="1"/>
              </p:cNvSpPr>
              <p:nvPr/>
            </p:nvSpPr>
            <p:spPr bwMode="auto">
              <a:xfrm flipV="1">
                <a:off x="2072"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Line 192"/>
              <p:cNvSpPr>
                <a:spLocks noChangeShapeType="1"/>
              </p:cNvSpPr>
              <p:nvPr/>
            </p:nvSpPr>
            <p:spPr bwMode="auto">
              <a:xfrm flipV="1">
                <a:off x="2080"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Line 193"/>
              <p:cNvSpPr>
                <a:spLocks noChangeShapeType="1"/>
              </p:cNvSpPr>
              <p:nvPr/>
            </p:nvSpPr>
            <p:spPr bwMode="auto">
              <a:xfrm flipV="1">
                <a:off x="213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Line 194"/>
              <p:cNvSpPr>
                <a:spLocks noChangeShapeType="1"/>
              </p:cNvSpPr>
              <p:nvPr/>
            </p:nvSpPr>
            <p:spPr bwMode="auto">
              <a:xfrm flipV="1">
                <a:off x="216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Line 195"/>
              <p:cNvSpPr>
                <a:spLocks noChangeShapeType="1"/>
              </p:cNvSpPr>
              <p:nvPr/>
            </p:nvSpPr>
            <p:spPr bwMode="auto">
              <a:xfrm flipV="1">
                <a:off x="2188"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Line 196"/>
              <p:cNvSpPr>
                <a:spLocks noChangeShapeType="1"/>
              </p:cNvSpPr>
              <p:nvPr/>
            </p:nvSpPr>
            <p:spPr bwMode="auto">
              <a:xfrm flipV="1">
                <a:off x="220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Line 197"/>
              <p:cNvSpPr>
                <a:spLocks noChangeShapeType="1"/>
              </p:cNvSpPr>
              <p:nvPr/>
            </p:nvSpPr>
            <p:spPr bwMode="auto">
              <a:xfrm flipV="1">
                <a:off x="221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Line 198"/>
              <p:cNvSpPr>
                <a:spLocks noChangeShapeType="1"/>
              </p:cNvSpPr>
              <p:nvPr/>
            </p:nvSpPr>
            <p:spPr bwMode="auto">
              <a:xfrm flipV="1">
                <a:off x="223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Line 199"/>
              <p:cNvSpPr>
                <a:spLocks noChangeShapeType="1"/>
              </p:cNvSpPr>
              <p:nvPr/>
            </p:nvSpPr>
            <p:spPr bwMode="auto">
              <a:xfrm flipV="1">
                <a:off x="224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Line 200"/>
              <p:cNvSpPr>
                <a:spLocks noChangeShapeType="1"/>
              </p:cNvSpPr>
              <p:nvPr/>
            </p:nvSpPr>
            <p:spPr bwMode="auto">
              <a:xfrm flipV="1">
                <a:off x="225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Line 201"/>
              <p:cNvSpPr>
                <a:spLocks noChangeShapeType="1"/>
              </p:cNvSpPr>
              <p:nvPr/>
            </p:nvSpPr>
            <p:spPr bwMode="auto">
              <a:xfrm flipV="1">
                <a:off x="2259"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Line 202"/>
              <p:cNvSpPr>
                <a:spLocks noChangeShapeType="1"/>
              </p:cNvSpPr>
              <p:nvPr/>
            </p:nvSpPr>
            <p:spPr bwMode="auto">
              <a:xfrm flipV="1">
                <a:off x="2312"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Line 203"/>
              <p:cNvSpPr>
                <a:spLocks noChangeShapeType="1"/>
              </p:cNvSpPr>
              <p:nvPr/>
            </p:nvSpPr>
            <p:spPr bwMode="auto">
              <a:xfrm flipV="1">
                <a:off x="234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Line 204"/>
              <p:cNvSpPr>
                <a:spLocks noChangeShapeType="1"/>
              </p:cNvSpPr>
              <p:nvPr/>
            </p:nvSpPr>
            <p:spPr bwMode="auto">
              <a:xfrm flipV="1">
                <a:off x="236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Line 205"/>
              <p:cNvSpPr>
                <a:spLocks noChangeShapeType="1"/>
              </p:cNvSpPr>
              <p:nvPr/>
            </p:nvSpPr>
            <p:spPr bwMode="auto">
              <a:xfrm flipV="1">
                <a:off x="238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Line 206"/>
              <p:cNvSpPr>
                <a:spLocks noChangeShapeType="1"/>
              </p:cNvSpPr>
              <p:nvPr/>
            </p:nvSpPr>
            <p:spPr bwMode="auto">
              <a:xfrm flipV="1">
                <a:off x="239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Line 207"/>
              <p:cNvSpPr>
                <a:spLocks noChangeShapeType="1"/>
              </p:cNvSpPr>
              <p:nvPr/>
            </p:nvSpPr>
            <p:spPr bwMode="auto">
              <a:xfrm flipV="1">
                <a:off x="241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Line 208"/>
            <p:cNvSpPr>
              <a:spLocks noChangeShapeType="1"/>
            </p:cNvSpPr>
            <p:nvPr/>
          </p:nvSpPr>
          <p:spPr bwMode="auto">
            <a:xfrm flipV="1">
              <a:off x="242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209"/>
            <p:cNvSpPr>
              <a:spLocks noChangeShapeType="1"/>
            </p:cNvSpPr>
            <p:nvPr/>
          </p:nvSpPr>
          <p:spPr bwMode="auto">
            <a:xfrm flipV="1">
              <a:off x="242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ine 210"/>
            <p:cNvSpPr>
              <a:spLocks noChangeShapeType="1"/>
            </p:cNvSpPr>
            <p:nvPr/>
          </p:nvSpPr>
          <p:spPr bwMode="auto">
            <a:xfrm flipV="1">
              <a:off x="2438"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ine 211"/>
            <p:cNvSpPr>
              <a:spLocks noChangeShapeType="1"/>
            </p:cNvSpPr>
            <p:nvPr/>
          </p:nvSpPr>
          <p:spPr bwMode="auto">
            <a:xfrm flipV="1">
              <a:off x="249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212"/>
            <p:cNvSpPr>
              <a:spLocks noChangeShapeType="1"/>
            </p:cNvSpPr>
            <p:nvPr/>
          </p:nvSpPr>
          <p:spPr bwMode="auto">
            <a:xfrm flipV="1">
              <a:off x="2523"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213"/>
            <p:cNvSpPr>
              <a:spLocks noChangeShapeType="1"/>
            </p:cNvSpPr>
            <p:nvPr/>
          </p:nvSpPr>
          <p:spPr bwMode="auto">
            <a:xfrm flipV="1">
              <a:off x="254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214"/>
            <p:cNvSpPr>
              <a:spLocks noChangeShapeType="1"/>
            </p:cNvSpPr>
            <p:nvPr/>
          </p:nvSpPr>
          <p:spPr bwMode="auto">
            <a:xfrm flipV="1">
              <a:off x="2562"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215"/>
            <p:cNvSpPr>
              <a:spLocks noChangeShapeType="1"/>
            </p:cNvSpPr>
            <p:nvPr/>
          </p:nvSpPr>
          <p:spPr bwMode="auto">
            <a:xfrm flipV="1">
              <a:off x="257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216"/>
            <p:cNvSpPr>
              <a:spLocks noChangeShapeType="1"/>
            </p:cNvSpPr>
            <p:nvPr/>
          </p:nvSpPr>
          <p:spPr bwMode="auto">
            <a:xfrm flipV="1">
              <a:off x="258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Line 217"/>
            <p:cNvSpPr>
              <a:spLocks noChangeShapeType="1"/>
            </p:cNvSpPr>
            <p:nvPr/>
          </p:nvSpPr>
          <p:spPr bwMode="auto">
            <a:xfrm flipV="1">
              <a:off x="259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Line 218"/>
            <p:cNvSpPr>
              <a:spLocks noChangeShapeType="1"/>
            </p:cNvSpPr>
            <p:nvPr/>
          </p:nvSpPr>
          <p:spPr bwMode="auto">
            <a:xfrm flipV="1">
              <a:off x="2608"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Line 219"/>
            <p:cNvSpPr>
              <a:spLocks noChangeShapeType="1"/>
            </p:cNvSpPr>
            <p:nvPr/>
          </p:nvSpPr>
          <p:spPr bwMode="auto">
            <a:xfrm flipV="1">
              <a:off x="2616"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Line 220"/>
            <p:cNvSpPr>
              <a:spLocks noChangeShapeType="1"/>
            </p:cNvSpPr>
            <p:nvPr/>
          </p:nvSpPr>
          <p:spPr bwMode="auto">
            <a:xfrm flipV="1">
              <a:off x="267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Line 221"/>
            <p:cNvSpPr>
              <a:spLocks noChangeShapeType="1"/>
            </p:cNvSpPr>
            <p:nvPr/>
          </p:nvSpPr>
          <p:spPr bwMode="auto">
            <a:xfrm flipV="1">
              <a:off x="2702"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Line 222"/>
            <p:cNvSpPr>
              <a:spLocks noChangeShapeType="1"/>
            </p:cNvSpPr>
            <p:nvPr/>
          </p:nvSpPr>
          <p:spPr bwMode="auto">
            <a:xfrm flipV="1">
              <a:off x="272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Line 223"/>
            <p:cNvSpPr>
              <a:spLocks noChangeShapeType="1"/>
            </p:cNvSpPr>
            <p:nvPr/>
          </p:nvSpPr>
          <p:spPr bwMode="auto">
            <a:xfrm flipV="1">
              <a:off x="274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24"/>
            <p:cNvSpPr>
              <a:spLocks noChangeShapeType="1"/>
            </p:cNvSpPr>
            <p:nvPr/>
          </p:nvSpPr>
          <p:spPr bwMode="auto">
            <a:xfrm flipV="1">
              <a:off x="275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25"/>
            <p:cNvSpPr>
              <a:spLocks noChangeShapeType="1"/>
            </p:cNvSpPr>
            <p:nvPr/>
          </p:nvSpPr>
          <p:spPr bwMode="auto">
            <a:xfrm flipV="1">
              <a:off x="276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26"/>
            <p:cNvSpPr>
              <a:spLocks noChangeShapeType="1"/>
            </p:cNvSpPr>
            <p:nvPr/>
          </p:nvSpPr>
          <p:spPr bwMode="auto">
            <a:xfrm flipV="1">
              <a:off x="277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27"/>
            <p:cNvSpPr>
              <a:spLocks noChangeShapeType="1"/>
            </p:cNvSpPr>
            <p:nvPr/>
          </p:nvSpPr>
          <p:spPr bwMode="auto">
            <a:xfrm flipV="1">
              <a:off x="278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Line 228"/>
            <p:cNvSpPr>
              <a:spLocks noChangeShapeType="1"/>
            </p:cNvSpPr>
            <p:nvPr/>
          </p:nvSpPr>
          <p:spPr bwMode="auto">
            <a:xfrm flipV="1">
              <a:off x="2795"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Line 229"/>
            <p:cNvSpPr>
              <a:spLocks noChangeShapeType="1"/>
            </p:cNvSpPr>
            <p:nvPr/>
          </p:nvSpPr>
          <p:spPr bwMode="auto">
            <a:xfrm flipV="1">
              <a:off x="284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Line 230"/>
            <p:cNvSpPr>
              <a:spLocks noChangeShapeType="1"/>
            </p:cNvSpPr>
            <p:nvPr/>
          </p:nvSpPr>
          <p:spPr bwMode="auto">
            <a:xfrm flipV="1">
              <a:off x="288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Line 231"/>
            <p:cNvSpPr>
              <a:spLocks noChangeShapeType="1"/>
            </p:cNvSpPr>
            <p:nvPr/>
          </p:nvSpPr>
          <p:spPr bwMode="auto">
            <a:xfrm flipV="1">
              <a:off x="2903"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Line 232"/>
            <p:cNvSpPr>
              <a:spLocks noChangeShapeType="1"/>
            </p:cNvSpPr>
            <p:nvPr/>
          </p:nvSpPr>
          <p:spPr bwMode="auto">
            <a:xfrm flipV="1">
              <a:off x="292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Line 233"/>
            <p:cNvSpPr>
              <a:spLocks noChangeShapeType="1"/>
            </p:cNvSpPr>
            <p:nvPr/>
          </p:nvSpPr>
          <p:spPr bwMode="auto">
            <a:xfrm flipV="1">
              <a:off x="293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Line 234"/>
            <p:cNvSpPr>
              <a:spLocks noChangeShapeType="1"/>
            </p:cNvSpPr>
            <p:nvPr/>
          </p:nvSpPr>
          <p:spPr bwMode="auto">
            <a:xfrm flipV="1">
              <a:off x="294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Line 235"/>
            <p:cNvSpPr>
              <a:spLocks noChangeShapeType="1"/>
            </p:cNvSpPr>
            <p:nvPr/>
          </p:nvSpPr>
          <p:spPr bwMode="auto">
            <a:xfrm flipV="1">
              <a:off x="295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Line 236"/>
            <p:cNvSpPr>
              <a:spLocks noChangeShapeType="1"/>
            </p:cNvSpPr>
            <p:nvPr/>
          </p:nvSpPr>
          <p:spPr bwMode="auto">
            <a:xfrm flipV="1">
              <a:off x="296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Line 237"/>
            <p:cNvSpPr>
              <a:spLocks noChangeShapeType="1"/>
            </p:cNvSpPr>
            <p:nvPr/>
          </p:nvSpPr>
          <p:spPr bwMode="auto">
            <a:xfrm flipV="1">
              <a:off x="2973"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Line 238"/>
            <p:cNvSpPr>
              <a:spLocks noChangeShapeType="1"/>
            </p:cNvSpPr>
            <p:nvPr/>
          </p:nvSpPr>
          <p:spPr bwMode="auto">
            <a:xfrm flipV="1">
              <a:off x="302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Line 239"/>
            <p:cNvSpPr>
              <a:spLocks noChangeShapeType="1"/>
            </p:cNvSpPr>
            <p:nvPr/>
          </p:nvSpPr>
          <p:spPr bwMode="auto">
            <a:xfrm flipV="1">
              <a:off x="305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Line 240"/>
            <p:cNvSpPr>
              <a:spLocks noChangeShapeType="1"/>
            </p:cNvSpPr>
            <p:nvPr/>
          </p:nvSpPr>
          <p:spPr bwMode="auto">
            <a:xfrm flipV="1">
              <a:off x="308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Line 241"/>
            <p:cNvSpPr>
              <a:spLocks noChangeShapeType="1"/>
            </p:cNvSpPr>
            <p:nvPr/>
          </p:nvSpPr>
          <p:spPr bwMode="auto">
            <a:xfrm flipV="1">
              <a:off x="309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Line 242"/>
            <p:cNvSpPr>
              <a:spLocks noChangeShapeType="1"/>
            </p:cNvSpPr>
            <p:nvPr/>
          </p:nvSpPr>
          <p:spPr bwMode="auto">
            <a:xfrm flipV="1">
              <a:off x="3113"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Line 243"/>
            <p:cNvSpPr>
              <a:spLocks noChangeShapeType="1"/>
            </p:cNvSpPr>
            <p:nvPr/>
          </p:nvSpPr>
          <p:spPr bwMode="auto">
            <a:xfrm flipV="1">
              <a:off x="312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Line 244"/>
            <p:cNvSpPr>
              <a:spLocks noChangeShapeType="1"/>
            </p:cNvSpPr>
            <p:nvPr/>
          </p:nvSpPr>
          <p:spPr bwMode="auto">
            <a:xfrm flipV="1">
              <a:off x="313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Line 245"/>
            <p:cNvSpPr>
              <a:spLocks noChangeShapeType="1"/>
            </p:cNvSpPr>
            <p:nvPr/>
          </p:nvSpPr>
          <p:spPr bwMode="auto">
            <a:xfrm flipV="1">
              <a:off x="314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Line 246"/>
            <p:cNvSpPr>
              <a:spLocks noChangeShapeType="1"/>
            </p:cNvSpPr>
            <p:nvPr/>
          </p:nvSpPr>
          <p:spPr bwMode="auto">
            <a:xfrm flipV="1">
              <a:off x="3152"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Line 247"/>
            <p:cNvSpPr>
              <a:spLocks noChangeShapeType="1"/>
            </p:cNvSpPr>
            <p:nvPr/>
          </p:nvSpPr>
          <p:spPr bwMode="auto">
            <a:xfrm flipV="1">
              <a:off x="320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Line 248"/>
            <p:cNvSpPr>
              <a:spLocks noChangeShapeType="1"/>
            </p:cNvSpPr>
            <p:nvPr/>
          </p:nvSpPr>
          <p:spPr bwMode="auto">
            <a:xfrm flipV="1">
              <a:off x="323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Line 249"/>
            <p:cNvSpPr>
              <a:spLocks noChangeShapeType="1"/>
            </p:cNvSpPr>
            <p:nvPr/>
          </p:nvSpPr>
          <p:spPr bwMode="auto">
            <a:xfrm flipV="1">
              <a:off x="326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Line 250"/>
            <p:cNvSpPr>
              <a:spLocks noChangeShapeType="1"/>
            </p:cNvSpPr>
            <p:nvPr/>
          </p:nvSpPr>
          <p:spPr bwMode="auto">
            <a:xfrm flipV="1">
              <a:off x="327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Line 251"/>
            <p:cNvSpPr>
              <a:spLocks noChangeShapeType="1"/>
            </p:cNvSpPr>
            <p:nvPr/>
          </p:nvSpPr>
          <p:spPr bwMode="auto">
            <a:xfrm flipV="1">
              <a:off x="329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Line 252"/>
            <p:cNvSpPr>
              <a:spLocks noChangeShapeType="1"/>
            </p:cNvSpPr>
            <p:nvPr/>
          </p:nvSpPr>
          <p:spPr bwMode="auto">
            <a:xfrm flipV="1">
              <a:off x="3303"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ine 253"/>
            <p:cNvSpPr>
              <a:spLocks noChangeShapeType="1"/>
            </p:cNvSpPr>
            <p:nvPr/>
          </p:nvSpPr>
          <p:spPr bwMode="auto">
            <a:xfrm flipV="1">
              <a:off x="331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Line 254"/>
            <p:cNvSpPr>
              <a:spLocks noChangeShapeType="1"/>
            </p:cNvSpPr>
            <p:nvPr/>
          </p:nvSpPr>
          <p:spPr bwMode="auto">
            <a:xfrm flipV="1">
              <a:off x="3323"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Line 255"/>
            <p:cNvSpPr>
              <a:spLocks noChangeShapeType="1"/>
            </p:cNvSpPr>
            <p:nvPr/>
          </p:nvSpPr>
          <p:spPr bwMode="auto">
            <a:xfrm flipV="1">
              <a:off x="3331"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256"/>
            <p:cNvSpPr>
              <a:spLocks noChangeShapeType="1"/>
            </p:cNvSpPr>
            <p:nvPr/>
          </p:nvSpPr>
          <p:spPr bwMode="auto">
            <a:xfrm flipV="1">
              <a:off x="338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Line 257"/>
            <p:cNvSpPr>
              <a:spLocks noChangeShapeType="1"/>
            </p:cNvSpPr>
            <p:nvPr/>
          </p:nvSpPr>
          <p:spPr bwMode="auto">
            <a:xfrm flipV="1">
              <a:off x="341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Line 258"/>
            <p:cNvSpPr>
              <a:spLocks noChangeShapeType="1"/>
            </p:cNvSpPr>
            <p:nvPr/>
          </p:nvSpPr>
          <p:spPr bwMode="auto">
            <a:xfrm flipV="1">
              <a:off x="3438"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259"/>
            <p:cNvSpPr>
              <a:spLocks noChangeShapeType="1"/>
            </p:cNvSpPr>
            <p:nvPr/>
          </p:nvSpPr>
          <p:spPr bwMode="auto">
            <a:xfrm flipV="1">
              <a:off x="3456"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260"/>
            <p:cNvSpPr>
              <a:spLocks noChangeShapeType="1"/>
            </p:cNvSpPr>
            <p:nvPr/>
          </p:nvSpPr>
          <p:spPr bwMode="auto">
            <a:xfrm flipV="1">
              <a:off x="347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261"/>
            <p:cNvSpPr>
              <a:spLocks noChangeShapeType="1"/>
            </p:cNvSpPr>
            <p:nvPr/>
          </p:nvSpPr>
          <p:spPr bwMode="auto">
            <a:xfrm flipV="1">
              <a:off x="3482"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262"/>
            <p:cNvSpPr>
              <a:spLocks noChangeShapeType="1"/>
            </p:cNvSpPr>
            <p:nvPr/>
          </p:nvSpPr>
          <p:spPr bwMode="auto">
            <a:xfrm flipV="1">
              <a:off x="3493"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263"/>
            <p:cNvSpPr>
              <a:spLocks noChangeShapeType="1"/>
            </p:cNvSpPr>
            <p:nvPr/>
          </p:nvSpPr>
          <p:spPr bwMode="auto">
            <a:xfrm flipV="1">
              <a:off x="3502"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264"/>
            <p:cNvSpPr>
              <a:spLocks noChangeShapeType="1"/>
            </p:cNvSpPr>
            <p:nvPr/>
          </p:nvSpPr>
          <p:spPr bwMode="auto">
            <a:xfrm flipV="1">
              <a:off x="3510"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265"/>
            <p:cNvSpPr>
              <a:spLocks noChangeShapeType="1"/>
            </p:cNvSpPr>
            <p:nvPr/>
          </p:nvSpPr>
          <p:spPr bwMode="auto">
            <a:xfrm flipV="1">
              <a:off x="356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Line 266"/>
            <p:cNvSpPr>
              <a:spLocks noChangeShapeType="1"/>
            </p:cNvSpPr>
            <p:nvPr/>
          </p:nvSpPr>
          <p:spPr bwMode="auto">
            <a:xfrm flipV="1">
              <a:off x="3595"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267"/>
            <p:cNvSpPr>
              <a:spLocks noChangeShapeType="1"/>
            </p:cNvSpPr>
            <p:nvPr/>
          </p:nvSpPr>
          <p:spPr bwMode="auto">
            <a:xfrm flipV="1">
              <a:off x="3617"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268"/>
            <p:cNvSpPr>
              <a:spLocks noChangeShapeType="1"/>
            </p:cNvSpPr>
            <p:nvPr/>
          </p:nvSpPr>
          <p:spPr bwMode="auto">
            <a:xfrm flipV="1">
              <a:off x="3634"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269"/>
            <p:cNvSpPr>
              <a:spLocks noChangeShapeType="1"/>
            </p:cNvSpPr>
            <p:nvPr/>
          </p:nvSpPr>
          <p:spPr bwMode="auto">
            <a:xfrm flipV="1">
              <a:off x="3649"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270"/>
            <p:cNvSpPr>
              <a:spLocks noChangeShapeType="1"/>
            </p:cNvSpPr>
            <p:nvPr/>
          </p:nvSpPr>
          <p:spPr bwMode="auto">
            <a:xfrm flipV="1">
              <a:off x="366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271"/>
            <p:cNvSpPr>
              <a:spLocks noChangeShapeType="1"/>
            </p:cNvSpPr>
            <p:nvPr/>
          </p:nvSpPr>
          <p:spPr bwMode="auto">
            <a:xfrm flipV="1">
              <a:off x="3671"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272"/>
            <p:cNvSpPr>
              <a:spLocks noChangeShapeType="1"/>
            </p:cNvSpPr>
            <p:nvPr/>
          </p:nvSpPr>
          <p:spPr bwMode="auto">
            <a:xfrm flipV="1">
              <a:off x="3680" y="2757"/>
              <a:ext cx="1" cy="13"/>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273"/>
            <p:cNvSpPr>
              <a:spLocks noChangeShapeType="1"/>
            </p:cNvSpPr>
            <p:nvPr/>
          </p:nvSpPr>
          <p:spPr bwMode="auto">
            <a:xfrm flipV="1">
              <a:off x="3688" y="2757"/>
              <a:ext cx="1" cy="26"/>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Line 274"/>
            <p:cNvSpPr>
              <a:spLocks noChangeShapeType="1"/>
            </p:cNvSpPr>
            <p:nvPr/>
          </p:nvSpPr>
          <p:spPr bwMode="auto">
            <a:xfrm>
              <a:off x="1901" y="2757"/>
              <a:ext cx="1787"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Line 275"/>
            <p:cNvSpPr>
              <a:spLocks noChangeShapeType="1"/>
            </p:cNvSpPr>
            <p:nvPr/>
          </p:nvSpPr>
          <p:spPr bwMode="auto">
            <a:xfrm>
              <a:off x="1888" y="2757"/>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Line 276"/>
            <p:cNvSpPr>
              <a:spLocks noChangeShapeType="1"/>
            </p:cNvSpPr>
            <p:nvPr/>
          </p:nvSpPr>
          <p:spPr bwMode="auto">
            <a:xfrm>
              <a:off x="1875" y="2639"/>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Line 277"/>
            <p:cNvSpPr>
              <a:spLocks noChangeShapeType="1"/>
            </p:cNvSpPr>
            <p:nvPr/>
          </p:nvSpPr>
          <p:spPr bwMode="auto">
            <a:xfrm>
              <a:off x="1888" y="2520"/>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Line 278"/>
            <p:cNvSpPr>
              <a:spLocks noChangeShapeType="1"/>
            </p:cNvSpPr>
            <p:nvPr/>
          </p:nvSpPr>
          <p:spPr bwMode="auto">
            <a:xfrm>
              <a:off x="1875" y="2403"/>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Line 279"/>
            <p:cNvSpPr>
              <a:spLocks noChangeShapeType="1"/>
            </p:cNvSpPr>
            <p:nvPr/>
          </p:nvSpPr>
          <p:spPr bwMode="auto">
            <a:xfrm>
              <a:off x="1888" y="2284"/>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280"/>
            <p:cNvSpPr>
              <a:spLocks noChangeShapeType="1"/>
            </p:cNvSpPr>
            <p:nvPr/>
          </p:nvSpPr>
          <p:spPr bwMode="auto">
            <a:xfrm>
              <a:off x="1875" y="2166"/>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Line 281"/>
            <p:cNvSpPr>
              <a:spLocks noChangeShapeType="1"/>
            </p:cNvSpPr>
            <p:nvPr/>
          </p:nvSpPr>
          <p:spPr bwMode="auto">
            <a:xfrm>
              <a:off x="1888" y="2048"/>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282"/>
            <p:cNvSpPr>
              <a:spLocks noChangeShapeType="1"/>
            </p:cNvSpPr>
            <p:nvPr/>
          </p:nvSpPr>
          <p:spPr bwMode="auto">
            <a:xfrm>
              <a:off x="1875" y="1929"/>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283"/>
            <p:cNvSpPr>
              <a:spLocks noChangeShapeType="1"/>
            </p:cNvSpPr>
            <p:nvPr/>
          </p:nvSpPr>
          <p:spPr bwMode="auto">
            <a:xfrm>
              <a:off x="1888" y="1811"/>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284"/>
            <p:cNvSpPr>
              <a:spLocks noChangeShapeType="1"/>
            </p:cNvSpPr>
            <p:nvPr/>
          </p:nvSpPr>
          <p:spPr bwMode="auto">
            <a:xfrm>
              <a:off x="1875" y="1694"/>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Line 285"/>
            <p:cNvSpPr>
              <a:spLocks noChangeShapeType="1"/>
            </p:cNvSpPr>
            <p:nvPr/>
          </p:nvSpPr>
          <p:spPr bwMode="auto">
            <a:xfrm>
              <a:off x="1888" y="1575"/>
              <a:ext cx="13"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Line 286"/>
            <p:cNvSpPr>
              <a:spLocks noChangeShapeType="1"/>
            </p:cNvSpPr>
            <p:nvPr/>
          </p:nvSpPr>
          <p:spPr bwMode="auto">
            <a:xfrm>
              <a:off x="1875" y="1457"/>
              <a:ext cx="26" cy="1"/>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87"/>
            <p:cNvSpPr>
              <a:spLocks noChangeShapeType="1"/>
            </p:cNvSpPr>
            <p:nvPr/>
          </p:nvSpPr>
          <p:spPr bwMode="auto">
            <a:xfrm flipV="1">
              <a:off x="1901" y="1457"/>
              <a:ext cx="1" cy="1300"/>
            </a:xfrm>
            <a:prstGeom prst="line">
              <a:avLst/>
            </a:prstGeom>
            <a:noFill/>
            <a:ln w="158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Rectangle 288"/>
            <p:cNvSpPr>
              <a:spLocks noChangeArrowheads="1"/>
            </p:cNvSpPr>
            <p:nvPr/>
          </p:nvSpPr>
          <p:spPr bwMode="auto">
            <a:xfrm rot="16200000">
              <a:off x="1584" y="2119"/>
              <a:ext cx="76" cy="93"/>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a:ea typeface="+mn-ea"/>
                  <a:cs typeface="+mn-cs"/>
                </a:rPr>
                <a:t>G(</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Rectangle 289"/>
            <p:cNvSpPr>
              <a:spLocks noChangeArrowheads="1"/>
            </p:cNvSpPr>
            <p:nvPr/>
          </p:nvSpPr>
          <p:spPr bwMode="auto">
            <a:xfrm rot="16200000">
              <a:off x="1608" y="2026"/>
              <a:ext cx="32" cy="100"/>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srgbClr val="000000"/>
                  </a:solidFill>
                  <a:effectLst/>
                  <a:uLnTx/>
                  <a:uFillTx/>
                  <a:latin typeface="Symbol" pitchFamily="18" charset="2"/>
                  <a:ea typeface="+mn-ea"/>
                  <a:cs typeface="+mn-cs"/>
                </a:rPr>
                <a:t>t</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Rectangle 290"/>
            <p:cNvSpPr>
              <a:spLocks noChangeArrowheads="1"/>
            </p:cNvSpPr>
            <p:nvPr/>
          </p:nvSpPr>
          <p:spPr bwMode="auto">
            <a:xfrm rot="16200000">
              <a:off x="1610" y="1993"/>
              <a:ext cx="23" cy="9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a:ea typeface="+mn-ea"/>
                  <a:cs typeface="+mn-cs"/>
                </a:rPr>
                <a:t>)</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Rectangle 291"/>
            <p:cNvSpPr>
              <a:spLocks noChangeArrowheads="1"/>
            </p:cNvSpPr>
            <p:nvPr/>
          </p:nvSpPr>
          <p:spPr bwMode="auto">
            <a:xfrm>
              <a:off x="2722" y="2866"/>
              <a:ext cx="36" cy="88"/>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srgbClr val="000000"/>
                  </a:solidFill>
                  <a:effectLst/>
                  <a:uLnTx/>
                  <a:uFillTx/>
                  <a:latin typeface="Symbol" pitchFamily="18" charset="2"/>
                  <a:ea typeface="+mn-ea"/>
                  <a:cs typeface="+mn-cs"/>
                </a:rPr>
                <a:t>t</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292"/>
            <p:cNvSpPr>
              <a:spLocks noChangeArrowheads="1"/>
            </p:cNvSpPr>
            <p:nvPr/>
          </p:nvSpPr>
          <p:spPr bwMode="auto">
            <a:xfrm>
              <a:off x="2765" y="2869"/>
              <a:ext cx="184" cy="8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a:ea typeface="+mn-ea"/>
                  <a:cs typeface="+mn-cs"/>
                </a:rPr>
                <a:t> [ms]</a:t>
              </a: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5" name="Text Box 293"/>
          <p:cNvSpPr txBox="1">
            <a:spLocks noChangeArrowheads="1"/>
          </p:cNvSpPr>
          <p:nvPr/>
        </p:nvSpPr>
        <p:spPr bwMode="auto">
          <a:xfrm>
            <a:off x="6594475" y="4367213"/>
            <a:ext cx="954088" cy="336550"/>
          </a:xfrm>
          <a:prstGeom prst="rect">
            <a:avLst/>
          </a:prstGeom>
          <a:noFill/>
          <a:ln w="9525">
            <a:noFill/>
            <a:miter lim="800000"/>
            <a:headEnd/>
            <a:tailEnd/>
          </a:ln>
          <a:effec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Times New Roman" pitchFamily="18" charset="0"/>
                <a:ea typeface="+mn-ea"/>
                <a:cs typeface="+mn-cs"/>
              </a:rPr>
              <a:t>diffusion</a:t>
            </a:r>
          </a:p>
        </p:txBody>
      </p:sp>
      <p:sp>
        <p:nvSpPr>
          <p:cNvPr id="296" name="Text Box 294"/>
          <p:cNvSpPr txBox="1">
            <a:spLocks noChangeArrowheads="1"/>
          </p:cNvSpPr>
          <p:nvPr/>
        </p:nvSpPr>
        <p:spPr bwMode="auto">
          <a:xfrm>
            <a:off x="5508625" y="3357563"/>
            <a:ext cx="700088" cy="341312"/>
          </a:xfrm>
          <a:prstGeom prst="rect">
            <a:avLst/>
          </a:prstGeom>
          <a:noFill/>
          <a:ln w="9525">
            <a:noFill/>
            <a:miter lim="800000"/>
            <a:headEnd/>
            <a:tailEnd/>
          </a:ln>
          <a:effec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Times New Roman" pitchFamily="18" charset="0"/>
                <a:ea typeface="+mn-ea"/>
                <a:cs typeface="+mn-cs"/>
              </a:rPr>
              <a:t>triplet</a:t>
            </a:r>
          </a:p>
        </p:txBody>
      </p:sp>
      <p:sp>
        <p:nvSpPr>
          <p:cNvPr id="297" name="Text Box 295"/>
          <p:cNvSpPr txBox="1">
            <a:spLocks noChangeArrowheads="1"/>
          </p:cNvSpPr>
          <p:nvPr/>
        </p:nvSpPr>
        <p:spPr bwMode="auto">
          <a:xfrm>
            <a:off x="4460875" y="2671763"/>
            <a:ext cx="1190625" cy="336550"/>
          </a:xfrm>
          <a:prstGeom prst="rect">
            <a:avLst/>
          </a:prstGeom>
          <a:noFill/>
          <a:ln w="9525">
            <a:noFill/>
            <a:miter lim="800000"/>
            <a:headEnd/>
            <a:tailEnd/>
          </a:ln>
          <a:effec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Times New Roman" pitchFamily="18" charset="0"/>
                <a:ea typeface="+mn-ea"/>
                <a:cs typeface="+mn-cs"/>
              </a:rPr>
              <a:t>exponential</a:t>
            </a:r>
          </a:p>
        </p:txBody>
      </p:sp>
    </p:spTree>
    <p:extLst>
      <p:ext uri="{BB962C8B-B14F-4D97-AF65-F5344CB8AC3E}">
        <p14:creationId xmlns:p14="http://schemas.microsoft.com/office/powerpoint/2010/main" val="8540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Additional Equations for these independent processes:</a:t>
            </a:r>
          </a:p>
        </p:txBody>
      </p:sp>
      <p:graphicFrame>
        <p:nvGraphicFramePr>
          <p:cNvPr id="3" name="Object 3"/>
          <p:cNvGraphicFramePr>
            <a:graphicFrameLocks noChangeAspect="1"/>
          </p:cNvGraphicFramePr>
          <p:nvPr>
            <p:extLst/>
          </p:nvPr>
        </p:nvGraphicFramePr>
        <p:xfrm>
          <a:off x="1941513" y="1655543"/>
          <a:ext cx="5481637" cy="1139825"/>
        </p:xfrm>
        <a:graphic>
          <a:graphicData uri="http://schemas.openxmlformats.org/presentationml/2006/ole">
            <mc:AlternateContent xmlns:mc="http://schemas.openxmlformats.org/markup-compatibility/2006">
              <mc:Choice xmlns:v="urn:schemas-microsoft-com:vml" Requires="v">
                <p:oleObj spid="_x0000_s7170" name="Equation" r:id="rId3" imgW="2870200" imgH="596900" progId="Equation.3">
                  <p:embed/>
                </p:oleObj>
              </mc:Choice>
              <mc:Fallback>
                <p:oleObj name="Equation" r:id="rId3" imgW="2870200" imgH="596900" progId="Equation.3">
                  <p:embed/>
                  <p:pic>
                    <p:nvPicPr>
                      <p:cNvPr id="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1655543"/>
                        <a:ext cx="548163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4"/>
          <p:cNvSpPr txBox="1">
            <a:spLocks noChangeArrowheads="1"/>
          </p:cNvSpPr>
          <p:nvPr/>
        </p:nvSpPr>
        <p:spPr bwMode="auto">
          <a:xfrm>
            <a:off x="838200" y="3193830"/>
            <a:ext cx="785653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 where N is the average particle number, </a:t>
            </a:r>
            <a:r>
              <a:rPr kumimoji="0" lang="en-US" altLang="en-US" sz="2000" b="0" i="1"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t</a:t>
            </a:r>
            <a:r>
              <a:rPr kumimoji="0" lang="en-US" altLang="en-US" sz="2000" b="0" i="1" u="none" strike="noStrike" kern="1200" cap="none" spc="0" normalizeH="0" baseline="-25000" noProof="0" dirty="0" err="1">
                <a:ln>
                  <a:noFill/>
                </a:ln>
                <a:solidFill>
                  <a:prstClr val="black"/>
                </a:solidFill>
                <a:effectLst/>
                <a:uLnTx/>
                <a:uFillTx/>
                <a:latin typeface="Times" panose="02020603050405020304" pitchFamily="18" charset="0"/>
                <a:ea typeface="+mn-ea"/>
                <a:cs typeface="+mn-cs"/>
              </a:rPr>
              <a:t>D</a:t>
            </a:r>
            <a:r>
              <a:rPr kumimoji="0" lang="en-US" altLang="en-US" sz="20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 is the diffusion time (related to D, </a:t>
            </a:r>
            <a:r>
              <a:rPr kumimoji="0" lang="en-US" altLang="en-US" sz="2000" b="0" i="1"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t</a:t>
            </a:r>
            <a:r>
              <a:rPr kumimoji="0" lang="en-US" altLang="en-US" sz="2000" b="0" i="1" u="none" strike="noStrike" kern="1200" cap="none" spc="0" normalizeH="0" baseline="-25000" noProof="0" dirty="0" err="1">
                <a:ln>
                  <a:noFill/>
                </a:ln>
                <a:solidFill>
                  <a:prstClr val="black"/>
                </a:solidFill>
                <a:effectLst/>
                <a:uLnTx/>
                <a:uFillTx/>
                <a:latin typeface="Times" panose="02020603050405020304" pitchFamily="18" charset="0"/>
                <a:ea typeface="+mn-ea"/>
                <a:cs typeface="+mn-cs"/>
              </a:rPr>
              <a:t>D</a:t>
            </a:r>
            <a:r>
              <a:rPr kumimoji="0" lang="en-US" altLang="en-US" sz="20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=w</a:t>
            </a:r>
            <a:r>
              <a:rPr kumimoji="0" lang="en-US" altLang="en-US" sz="2000" b="0" i="1" u="none" strike="noStrike" kern="1200" cap="none" spc="0" normalizeH="0" baseline="30000" noProof="0" dirty="0">
                <a:ln>
                  <a:noFill/>
                </a:ln>
                <a:solidFill>
                  <a:prstClr val="black"/>
                </a:solidFill>
                <a:effectLst/>
                <a:uLnTx/>
                <a:uFillTx/>
                <a:latin typeface="Times" panose="02020603050405020304" pitchFamily="18" charset="0"/>
                <a:ea typeface="+mn-ea"/>
                <a:cs typeface="+mn-cs"/>
              </a:rPr>
              <a:t>2</a:t>
            </a:r>
            <a:r>
              <a:rPr kumimoji="0" lang="en-US" altLang="en-US" sz="20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/8D, for two photon and </a:t>
            </a:r>
            <a:r>
              <a:rPr kumimoji="0" lang="en-US" altLang="en-US" sz="2000" b="0" i="1"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t</a:t>
            </a:r>
            <a:r>
              <a:rPr kumimoji="0" lang="en-US" altLang="en-US" sz="2000" b="0" i="1" u="none" strike="noStrike" kern="1200" cap="none" spc="0" normalizeH="0" baseline="-25000" noProof="0" dirty="0" err="1">
                <a:ln>
                  <a:noFill/>
                </a:ln>
                <a:solidFill>
                  <a:prstClr val="black"/>
                </a:solidFill>
                <a:effectLst/>
                <a:uLnTx/>
                <a:uFillTx/>
                <a:latin typeface="Times" panose="02020603050405020304" pitchFamily="18" charset="0"/>
                <a:ea typeface="+mn-ea"/>
                <a:cs typeface="+mn-cs"/>
              </a:rPr>
              <a:t>D</a:t>
            </a:r>
            <a:r>
              <a:rPr kumimoji="0" lang="en-US" altLang="en-US" sz="20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=w</a:t>
            </a:r>
            <a:r>
              <a:rPr kumimoji="0" lang="en-US" altLang="en-US" sz="2000" b="0" i="1" u="none" strike="noStrike" kern="1200" cap="none" spc="0" normalizeH="0" baseline="30000" noProof="0" dirty="0">
                <a:ln>
                  <a:noFill/>
                </a:ln>
                <a:solidFill>
                  <a:prstClr val="black"/>
                </a:solidFill>
                <a:effectLst/>
                <a:uLnTx/>
                <a:uFillTx/>
                <a:latin typeface="Times" panose="02020603050405020304" pitchFamily="18" charset="0"/>
                <a:ea typeface="+mn-ea"/>
                <a:cs typeface="+mn-cs"/>
              </a:rPr>
              <a:t>2</a:t>
            </a:r>
            <a:r>
              <a:rPr kumimoji="0" lang="en-US" altLang="en-US" sz="20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/4D for 1-photon excitation), and S is a shape parameter, equivalent to w/z in the previous equations.</a:t>
            </a:r>
          </a:p>
        </p:txBody>
      </p:sp>
      <p:sp>
        <p:nvSpPr>
          <p:cNvPr id="5" name="Text Box 5"/>
          <p:cNvSpPr txBox="1">
            <a:spLocks noChangeArrowheads="1"/>
          </p:cNvSpPr>
          <p:nvPr/>
        </p:nvSpPr>
        <p:spPr bwMode="auto">
          <a:xfrm>
            <a:off x="320411" y="1371351"/>
            <a:ext cx="348191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3D Gaussian </a:t>
            </a:r>
            <a:r>
              <a:rPr kumimoji="0" lang="en-US" alt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Confocor</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analysis:</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Box 6"/>
          <p:cNvSpPr txBox="1">
            <a:spLocks noChangeArrowheads="1"/>
          </p:cNvSpPr>
          <p:nvPr/>
        </p:nvSpPr>
        <p:spPr bwMode="auto">
          <a:xfrm>
            <a:off x="662515" y="4726711"/>
            <a:ext cx="216270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rPr>
              <a:t>Triplet state term:</a:t>
            </a:r>
            <a:r>
              <a:rPr kumimoji="0" lang="en-US" alt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graphicFrame>
        <p:nvGraphicFramePr>
          <p:cNvPr id="7" name="Object 7"/>
          <p:cNvGraphicFramePr>
            <a:graphicFrameLocks noChangeAspect="1"/>
          </p:cNvGraphicFramePr>
          <p:nvPr>
            <p:extLst/>
          </p:nvPr>
        </p:nvGraphicFramePr>
        <p:xfrm>
          <a:off x="3400425" y="4965480"/>
          <a:ext cx="1681163" cy="865188"/>
        </p:xfrm>
        <a:graphic>
          <a:graphicData uri="http://schemas.openxmlformats.org/presentationml/2006/ole">
            <mc:AlternateContent xmlns:mc="http://schemas.openxmlformats.org/markup-compatibility/2006">
              <mc:Choice xmlns:v="urn:schemas-microsoft-com:vml" Requires="v">
                <p:oleObj spid="_x0000_s7171" name="Equation" r:id="rId5" imgW="863280" imgH="444240" progId="Equation.3">
                  <p:embed/>
                </p:oleObj>
              </mc:Choice>
              <mc:Fallback>
                <p:oleObj name="Equation" r:id="rId5" imgW="863280" imgH="444240" progId="Equation.3">
                  <p:embed/>
                  <p:pic>
                    <p:nvPicPr>
                      <p:cNvPr id="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425" y="4965480"/>
                        <a:ext cx="1681163"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8"/>
          <p:cNvSpPr txBox="1">
            <a:spLocks noChangeArrowheads="1"/>
          </p:cNvSpPr>
          <p:nvPr/>
        </p:nvSpPr>
        <p:spPr bwMode="auto">
          <a:xfrm>
            <a:off x="1092200" y="6064030"/>
            <a:ext cx="69246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prstClr val="black"/>
                </a:solidFill>
                <a:effectLst/>
                <a:uLnTx/>
                <a:uFillTx/>
                <a:latin typeface="Times" panose="02020603050405020304" pitchFamily="18" charset="0"/>
                <a:ea typeface="+mn-ea"/>
                <a:cs typeface="+mn-cs"/>
              </a:rPr>
              <a:t>..where T is the triplet state amplitude and </a:t>
            </a:r>
            <a:r>
              <a:rPr kumimoji="0" lang="en-US" altLang="en-US" sz="2000" b="0" i="1" u="none" strike="noStrike" kern="1200" cap="none" spc="0" normalizeH="0" baseline="0" noProof="0">
                <a:ln>
                  <a:noFill/>
                </a:ln>
                <a:solidFill>
                  <a:prstClr val="black"/>
                </a:solidFill>
                <a:effectLst/>
                <a:uLnTx/>
                <a:uFillTx/>
                <a:latin typeface="Symbol" panose="05050102010706020507" pitchFamily="18" charset="2"/>
                <a:ea typeface="+mn-ea"/>
                <a:cs typeface="+mn-cs"/>
              </a:rPr>
              <a:t>t</a:t>
            </a:r>
            <a:r>
              <a:rPr kumimoji="0" lang="en-US" altLang="en-US" sz="2000" b="0" i="1" u="none" strike="noStrike" kern="1200" cap="none" spc="0" normalizeH="0" baseline="-25000" noProof="0">
                <a:ln>
                  <a:noFill/>
                </a:ln>
                <a:solidFill>
                  <a:prstClr val="black"/>
                </a:solidFill>
                <a:effectLst/>
                <a:uLnTx/>
                <a:uFillTx/>
                <a:latin typeface="Times" panose="02020603050405020304" pitchFamily="18" charset="0"/>
                <a:ea typeface="+mn-ea"/>
                <a:cs typeface="+mn-cs"/>
              </a:rPr>
              <a:t>T</a:t>
            </a:r>
            <a:r>
              <a:rPr kumimoji="0" lang="en-US" altLang="en-US" sz="2000" b="0" i="1" u="none" strike="noStrike" kern="1200" cap="none" spc="0" normalizeH="0" baseline="0" noProof="0">
                <a:ln>
                  <a:noFill/>
                </a:ln>
                <a:solidFill>
                  <a:prstClr val="black"/>
                </a:solidFill>
                <a:effectLst/>
                <a:uLnTx/>
                <a:uFillTx/>
                <a:latin typeface="Times" panose="02020603050405020304" pitchFamily="18" charset="0"/>
                <a:ea typeface="+mn-ea"/>
                <a:cs typeface="+mn-cs"/>
              </a:rPr>
              <a:t> is the triplet lifetime.</a:t>
            </a:r>
            <a:endParaRPr kumimoji="0" lang="en-US" alt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9" name="Line 9"/>
          <p:cNvSpPr>
            <a:spLocks noChangeShapeType="1"/>
          </p:cNvSpPr>
          <p:nvPr/>
        </p:nvSpPr>
        <p:spPr bwMode="auto">
          <a:xfrm flipV="1">
            <a:off x="2928938" y="2554068"/>
            <a:ext cx="50800" cy="339725"/>
          </a:xfrm>
          <a:prstGeom prst="line">
            <a:avLst/>
          </a:prstGeom>
          <a:noFill/>
          <a:ln w="190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Line 10"/>
          <p:cNvSpPr>
            <a:spLocks noChangeShapeType="1"/>
          </p:cNvSpPr>
          <p:nvPr/>
        </p:nvSpPr>
        <p:spPr bwMode="auto">
          <a:xfrm flipH="1">
            <a:off x="6281738" y="1572993"/>
            <a:ext cx="271462" cy="439737"/>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11"/>
          <p:cNvSpPr>
            <a:spLocks noChangeShapeType="1"/>
          </p:cNvSpPr>
          <p:nvPr/>
        </p:nvSpPr>
        <p:spPr bwMode="auto">
          <a:xfrm flipV="1">
            <a:off x="5689600" y="2741393"/>
            <a:ext cx="896938" cy="320675"/>
          </a:xfrm>
          <a:prstGeom prst="line">
            <a:avLst/>
          </a:prstGeom>
          <a:noFill/>
          <a:ln w="190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2"/>
          <p:cNvSpPr>
            <a:spLocks noChangeArrowheads="1"/>
          </p:cNvSpPr>
          <p:nvPr/>
        </p:nvSpPr>
        <p:spPr bwMode="auto">
          <a:xfrm>
            <a:off x="2794000" y="1944468"/>
            <a:ext cx="474663"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3"/>
          <p:cNvSpPr>
            <a:spLocks noChangeArrowheads="1"/>
          </p:cNvSpPr>
          <p:nvPr/>
        </p:nvSpPr>
        <p:spPr bwMode="auto">
          <a:xfrm>
            <a:off x="5926138" y="1977805"/>
            <a:ext cx="474662"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4"/>
          <p:cNvSpPr>
            <a:spLocks noChangeArrowheads="1"/>
          </p:cNvSpPr>
          <p:nvPr/>
        </p:nvSpPr>
        <p:spPr bwMode="auto">
          <a:xfrm>
            <a:off x="4368800" y="2282605"/>
            <a:ext cx="474663"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15"/>
          <p:cNvSpPr>
            <a:spLocks noChangeArrowheads="1"/>
          </p:cNvSpPr>
          <p:nvPr/>
        </p:nvSpPr>
        <p:spPr bwMode="auto">
          <a:xfrm>
            <a:off x="6518275" y="2282605"/>
            <a:ext cx="474663"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16"/>
          <p:cNvSpPr>
            <a:spLocks noChangeShapeType="1"/>
          </p:cNvSpPr>
          <p:nvPr/>
        </p:nvSpPr>
        <p:spPr bwMode="auto">
          <a:xfrm flipH="1" flipV="1">
            <a:off x="4910138" y="2774730"/>
            <a:ext cx="762000" cy="287338"/>
          </a:xfrm>
          <a:prstGeom prst="line">
            <a:avLst/>
          </a:prstGeom>
          <a:noFill/>
          <a:ln w="190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42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6866" name="Group 5"/>
          <p:cNvGrpSpPr>
            <a:grpSpLocks/>
          </p:cNvGrpSpPr>
          <p:nvPr/>
        </p:nvGrpSpPr>
        <p:grpSpPr bwMode="auto">
          <a:xfrm>
            <a:off x="-76200" y="990600"/>
            <a:ext cx="5943600" cy="2819400"/>
            <a:chOff x="96" y="1776"/>
            <a:chExt cx="3744" cy="1776"/>
          </a:xfrm>
        </p:grpSpPr>
        <p:sp>
          <p:nvSpPr>
            <p:cNvPr id="36880" name="Line 6"/>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36881" name="Group 7"/>
            <p:cNvGrpSpPr>
              <a:grpSpLocks/>
            </p:cNvGrpSpPr>
            <p:nvPr/>
          </p:nvGrpSpPr>
          <p:grpSpPr bwMode="auto">
            <a:xfrm rot="1021199">
              <a:off x="96" y="2544"/>
              <a:ext cx="1138" cy="190"/>
              <a:chOff x="957" y="3292"/>
              <a:chExt cx="2671" cy="280"/>
            </a:xfrm>
          </p:grpSpPr>
          <p:sp>
            <p:nvSpPr>
              <p:cNvPr id="36892"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93" name="Line 9"/>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36882" name="Line 10"/>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3" name="Line 11"/>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4" name="Line 12"/>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5" name="Line 13"/>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6" name="Line 14"/>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7" name="Line 15"/>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8" name="Line 16"/>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9" name="Line 17"/>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90" name="Line 18"/>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91" name="Line 19"/>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36867" name="Group 25"/>
          <p:cNvGrpSpPr>
            <a:grpSpLocks/>
          </p:cNvGrpSpPr>
          <p:nvPr/>
        </p:nvGrpSpPr>
        <p:grpSpPr bwMode="auto">
          <a:xfrm>
            <a:off x="2743200" y="1816100"/>
            <a:ext cx="1092200" cy="1482725"/>
            <a:chOff x="1872" y="2296"/>
            <a:chExt cx="688" cy="934"/>
          </a:xfrm>
        </p:grpSpPr>
        <p:sp>
          <p:nvSpPr>
            <p:cNvPr id="36878" name="Freeform 20"/>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9" name="Line 21"/>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36868" name="Text Box 22"/>
          <p:cNvSpPr txBox="1">
            <a:spLocks noChangeArrowheads="1"/>
          </p:cNvSpPr>
          <p:nvPr/>
        </p:nvSpPr>
        <p:spPr bwMode="auto">
          <a:xfrm>
            <a:off x="2779713" y="22558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4nsec</a:t>
            </a:r>
          </a:p>
        </p:txBody>
      </p:sp>
      <p:sp>
        <p:nvSpPr>
          <p:cNvPr id="36869" name="Text Box 23"/>
          <p:cNvSpPr txBox="1">
            <a:spLocks noChangeArrowheads="1"/>
          </p:cNvSpPr>
          <p:nvPr/>
        </p:nvSpPr>
        <p:spPr bwMode="auto">
          <a:xfrm>
            <a:off x="2227263" y="152400"/>
            <a:ext cx="488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Add in Interstate Crossing (ISC)</a:t>
            </a:r>
          </a:p>
        </p:txBody>
      </p:sp>
      <p:sp>
        <p:nvSpPr>
          <p:cNvPr id="36870" name="Rectangle 26"/>
          <p:cNvSpPr>
            <a:spLocks noChangeArrowheads="1"/>
          </p:cNvSpPr>
          <p:nvPr/>
        </p:nvSpPr>
        <p:spPr bwMode="auto">
          <a:xfrm>
            <a:off x="4572000" y="2092325"/>
            <a:ext cx="1552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0.8 emitted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fluorescence</a:t>
            </a:r>
          </a:p>
        </p:txBody>
      </p:sp>
      <p:sp>
        <p:nvSpPr>
          <p:cNvPr id="36871" name="Line 27"/>
          <p:cNvSpPr>
            <a:spLocks noChangeShapeType="1"/>
          </p:cNvSpPr>
          <p:nvPr/>
        </p:nvSpPr>
        <p:spPr bwMode="auto">
          <a:xfrm>
            <a:off x="5867400" y="1524000"/>
            <a:ext cx="1143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2" name="Line 28"/>
          <p:cNvSpPr>
            <a:spLocks noChangeShapeType="1"/>
          </p:cNvSpPr>
          <p:nvPr/>
        </p:nvSpPr>
        <p:spPr bwMode="auto">
          <a:xfrm>
            <a:off x="7010400" y="2209800"/>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3" name="Line 29"/>
          <p:cNvSpPr>
            <a:spLocks noChangeShapeType="1"/>
          </p:cNvSpPr>
          <p:nvPr/>
        </p:nvSpPr>
        <p:spPr bwMode="auto">
          <a:xfrm flipH="1">
            <a:off x="5867400" y="2362200"/>
            <a:ext cx="11430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4" name="Rectangle 30"/>
          <p:cNvSpPr>
            <a:spLocks noChangeArrowheads="1"/>
          </p:cNvSpPr>
          <p:nvPr/>
        </p:nvSpPr>
        <p:spPr bwMode="auto">
          <a:xfrm>
            <a:off x="6096000" y="990600"/>
            <a:ext cx="86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ISC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~0.03</a:t>
            </a:r>
          </a:p>
        </p:txBody>
      </p:sp>
      <p:sp>
        <p:nvSpPr>
          <p:cNvPr id="36875" name="Rectangle 31"/>
          <p:cNvSpPr>
            <a:spLocks noChangeArrowheads="1"/>
          </p:cNvSpPr>
          <p:nvPr/>
        </p:nvSpPr>
        <p:spPr bwMode="auto">
          <a:xfrm>
            <a:off x="6959600" y="1763713"/>
            <a:ext cx="195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Excited triplet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state</a:t>
            </a:r>
          </a:p>
        </p:txBody>
      </p:sp>
      <p:sp>
        <p:nvSpPr>
          <p:cNvPr id="36876" name="Rectangle 32"/>
          <p:cNvSpPr>
            <a:spLocks noChangeArrowheads="1"/>
          </p:cNvSpPr>
          <p:nvPr/>
        </p:nvSpPr>
        <p:spPr bwMode="auto">
          <a:xfrm>
            <a:off x="6411913" y="2895600"/>
            <a:ext cx="2193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Phosphorescence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ＭＳ Ｐゴシック" panose="020B0600070205080204" pitchFamily="34" charset="-128"/>
                <a:cs typeface="+mn-cs"/>
              </a:rPr>
              <a:t>(usec - msec)</a:t>
            </a:r>
          </a:p>
        </p:txBody>
      </p:sp>
      <p:sp>
        <p:nvSpPr>
          <p:cNvPr id="36877" name="Text Box 33"/>
          <p:cNvSpPr txBox="1">
            <a:spLocks noChangeArrowheads="1"/>
          </p:cNvSpPr>
          <p:nvPr/>
        </p:nvSpPr>
        <p:spPr bwMode="auto">
          <a:xfrm>
            <a:off x="1427629" y="4141787"/>
            <a:ext cx="6288741" cy="258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Triplet state is long lived.  </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T</a:t>
            </a:r>
            <a:r>
              <a:rPr kumimoji="0" lang="en-US" altLang="en-US" sz="1800" b="0" i="0" u="none" strike="noStrike" kern="1200" cap="none" spc="0" normalizeH="0" baseline="0" noProof="0" dirty="0" err="1">
                <a:ln>
                  <a:noFill/>
                </a:ln>
                <a:solidFill>
                  <a:srgbClr val="FFFFFF"/>
                </a:solidFill>
                <a:effectLst/>
                <a:uLnTx/>
                <a:uFillTx/>
                <a:latin typeface="Comic Sans MS" panose="030F0702030302020204" pitchFamily="66" charset="0"/>
                <a:ea typeface="ＭＳ Ｐゴシック" panose="020B0600070205080204" pitchFamily="34" charset="-128"/>
                <a:cs typeface="+mn-cs"/>
              </a:rPr>
              <a:t>herefore</a:t>
            </a: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 even low probability can deplete active dye</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	(steady state reached in ~200msec</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	~80-90% in triplet --&gt; 5-10 fold dimmer)</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Triplet state lifetime shortened by oxygen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   (20 </a:t>
            </a:r>
            <a:r>
              <a:rPr kumimoji="0" lang="en-US" altLang="en-US" sz="1800" b="0" i="0" u="none" strike="noStrike" kern="1200" cap="none" spc="0" normalizeH="0" baseline="0" noProof="0" dirty="0" err="1">
                <a:ln>
                  <a:noFill/>
                </a:ln>
                <a:solidFill>
                  <a:srgbClr val="FFFFFF"/>
                </a:solidFill>
                <a:effectLst/>
                <a:uLnTx/>
                <a:uFillTx/>
                <a:latin typeface="Comic Sans MS" panose="030F0702030302020204" pitchFamily="66" charset="0"/>
                <a:ea typeface="ＭＳ Ｐゴシック" panose="020B0600070205080204" pitchFamily="34" charset="-128"/>
                <a:cs typeface="+mn-cs"/>
              </a:rPr>
              <a:t>msec</a:t>
            </a: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 if none; 0.1 </a:t>
            </a:r>
            <a:r>
              <a:rPr kumimoji="0" lang="en-US" altLang="en-US" sz="1800" b="0" i="0" u="none" strike="noStrike" kern="1200" cap="none" spc="0" normalizeH="0" baseline="0" noProof="0" dirty="0" err="1">
                <a:ln>
                  <a:noFill/>
                </a:ln>
                <a:solidFill>
                  <a:srgbClr val="FFFFFF"/>
                </a:solidFill>
                <a:effectLst/>
                <a:uLnTx/>
                <a:uFillTx/>
                <a:latin typeface="Comic Sans MS" panose="030F0702030302020204" pitchFamily="66" charset="0"/>
                <a:ea typeface="ＭＳ Ｐゴシック" panose="020B0600070205080204" pitchFamily="34" charset="-128"/>
                <a:cs typeface="+mn-cs"/>
              </a:rPr>
              <a:t>usec</a:t>
            </a:r>
            <a:r>
              <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rPr>
              <a:t> if oxygen present)</a:t>
            </a:r>
          </a:p>
          <a:p>
            <a:pPr marL="0" marR="0" lvl="0" indent="0" algn="l" defTabSz="914400" rtl="0" eaLnBrk="0" fontAlgn="base" latinLnBrk="0" hangingPunct="0">
              <a:lnSpc>
                <a:spcPct val="8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mn-cs"/>
            </a:endParaRPr>
          </a:p>
        </p:txBody>
      </p:sp>
    </p:spTree>
    <p:extLst>
      <p:ext uri="{BB962C8B-B14F-4D97-AF65-F5344CB8AC3E}">
        <p14:creationId xmlns:p14="http://schemas.microsoft.com/office/powerpoint/2010/main" val="83263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Questions about last lecture?</a:t>
            </a:r>
          </a:p>
        </p:txBody>
      </p:sp>
    </p:spTree>
    <p:extLst>
      <p:ext uri="{BB962C8B-B14F-4D97-AF65-F5344CB8AC3E}">
        <p14:creationId xmlns:p14="http://schemas.microsoft.com/office/powerpoint/2010/main" val="72165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Fitting with Correct Model</a:t>
            </a:r>
          </a:p>
        </p:txBody>
      </p:sp>
      <p:pic>
        <p:nvPicPr>
          <p:cNvPr id="17" name="Picture 4" descr="fcs_fig_fit_v2"/>
          <p:cNvPicPr>
            <a:picLocks noChangeAspect="1" noChangeArrowheads="1"/>
          </p:cNvPicPr>
          <p:nvPr/>
        </p:nvPicPr>
        <p:blipFill>
          <a:blip r:embed="rId3" cstate="print"/>
          <a:srcRect/>
          <a:stretch>
            <a:fillRect/>
          </a:stretch>
        </p:blipFill>
        <p:spPr bwMode="auto">
          <a:xfrm>
            <a:off x="152399" y="1676400"/>
            <a:ext cx="3094111" cy="4343400"/>
          </a:xfrm>
          <a:prstGeom prst="rect">
            <a:avLst/>
          </a:prstGeom>
          <a:noFill/>
        </p:spPr>
      </p:pic>
      <p:graphicFrame>
        <p:nvGraphicFramePr>
          <p:cNvPr id="97285" name="Object 5"/>
          <p:cNvGraphicFramePr>
            <a:graphicFrameLocks noChangeAspect="1"/>
          </p:cNvGraphicFramePr>
          <p:nvPr/>
        </p:nvGraphicFramePr>
        <p:xfrm>
          <a:off x="3810000" y="1905000"/>
          <a:ext cx="3852862" cy="914400"/>
        </p:xfrm>
        <a:graphic>
          <a:graphicData uri="http://schemas.openxmlformats.org/presentationml/2006/ole">
            <mc:AlternateContent xmlns:mc="http://schemas.openxmlformats.org/markup-compatibility/2006">
              <mc:Choice xmlns:v="urn:schemas-microsoft-com:vml" Requires="v">
                <p:oleObj spid="_x0000_s8194" name="Equation" r:id="rId4" imgW="1765080" imgH="419040" progId="Equation.3">
                  <p:embed/>
                </p:oleObj>
              </mc:Choice>
              <mc:Fallback>
                <p:oleObj name="Equation" r:id="rId4" imgW="1765080" imgH="419040" progId="Equation.3">
                  <p:embed/>
                  <p:pic>
                    <p:nvPicPr>
                      <p:cNvPr id="97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905000"/>
                        <a:ext cx="385286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extLst/>
          </p:nvPr>
        </p:nvGraphicFramePr>
        <p:xfrm>
          <a:off x="3271838" y="3463925"/>
          <a:ext cx="5892800" cy="2749550"/>
        </p:xfrm>
        <a:graphic>
          <a:graphicData uri="http://schemas.openxmlformats.org/presentationml/2006/ole">
            <mc:AlternateContent xmlns:mc="http://schemas.openxmlformats.org/markup-compatibility/2006">
              <mc:Choice xmlns:v="urn:schemas-microsoft-com:vml" Requires="v">
                <p:oleObj spid="_x0000_s8195" name="Equation" r:id="rId6" imgW="1892160" imgH="888840" progId="Equation.3">
                  <p:embed/>
                </p:oleObj>
              </mc:Choice>
              <mc:Fallback>
                <p:oleObj name="Equation" r:id="rId6" imgW="1892160" imgH="888840" progId="Equation.3">
                  <p:embed/>
                  <p:pic>
                    <p:nvPicPr>
                      <p:cNvPr id="97286" name="Object 6"/>
                      <p:cNvPicPr>
                        <a:picLocks noChangeAspect="1" noChangeArrowheads="1"/>
                      </p:cNvPicPr>
                      <p:nvPr/>
                    </p:nvPicPr>
                    <p:blipFill>
                      <a:blip r:embed="rId7"/>
                      <a:srcRect/>
                      <a:stretch>
                        <a:fillRect/>
                      </a:stretch>
                    </p:blipFill>
                    <p:spPr bwMode="auto">
                      <a:xfrm>
                        <a:off x="3271838" y="3463925"/>
                        <a:ext cx="5892800" cy="27495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1483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Fitting with Correct Model</a:t>
            </a:r>
          </a:p>
        </p:txBody>
      </p:sp>
      <p:pic>
        <p:nvPicPr>
          <p:cNvPr id="6" name="Picture 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90139"/>
            <a:ext cx="7012371" cy="503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6"/>
          <p:cNvSpPr txBox="1">
            <a:spLocks noChangeArrowheads="1"/>
          </p:cNvSpPr>
          <p:nvPr/>
        </p:nvSpPr>
        <p:spPr bwMode="auto">
          <a:xfrm>
            <a:off x="2774677" y="6316522"/>
            <a:ext cx="30418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Schwille</a:t>
            </a: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and </a:t>
            </a:r>
            <a:r>
              <a:rPr kumimoji="0" lang="en-US" altLang="en-US" sz="2000" b="0" i="0" u="none" strike="noStrike" kern="120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Haustein</a:t>
            </a: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2004</a:t>
            </a:r>
          </a:p>
        </p:txBody>
      </p:sp>
    </p:spTree>
    <p:extLst>
      <p:ext uri="{BB962C8B-B14F-4D97-AF65-F5344CB8AC3E}">
        <p14:creationId xmlns:p14="http://schemas.microsoft.com/office/powerpoint/2010/main" val="23116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599" name="Rectangle 15"/>
          <p:cNvSpPr>
            <a:spLocks noGrp="1" noChangeArrowheads="1"/>
          </p:cNvSpPr>
          <p:nvPr>
            <p:ph type="title"/>
          </p:nvPr>
        </p:nvSpPr>
        <p:spPr>
          <a:noFill/>
          <a:ln/>
        </p:spPr>
        <p:txBody>
          <a:bodyPr>
            <a:normAutofit/>
          </a:bodyPr>
          <a:lstStyle/>
          <a:p>
            <a:r>
              <a:rPr lang="en-US" sz="3200" dirty="0"/>
              <a:t>Work Flow for FCS</a:t>
            </a:r>
            <a:endParaRPr lang="en-US" sz="3200" b="0" dirty="0">
              <a:solidFill>
                <a:schemeClr val="bg2"/>
              </a:solidFill>
            </a:endParaRPr>
          </a:p>
        </p:txBody>
      </p:sp>
      <p:sp>
        <p:nvSpPr>
          <p:cNvPr id="3523600" name="Line 16"/>
          <p:cNvSpPr>
            <a:spLocks noChangeAspect="1" noChangeShapeType="1"/>
          </p:cNvSpPr>
          <p:nvPr/>
        </p:nvSpPr>
        <p:spPr bwMode="auto">
          <a:xfrm>
            <a:off x="2038350" y="2422525"/>
            <a:ext cx="428625" cy="0"/>
          </a:xfrm>
          <a:prstGeom prst="line">
            <a:avLst/>
          </a:prstGeom>
          <a:noFill/>
          <a:ln w="28575">
            <a:solidFill>
              <a:srgbClr val="003399"/>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04" name="Line 20"/>
          <p:cNvSpPr>
            <a:spLocks noChangeAspect="1" noChangeShapeType="1"/>
          </p:cNvSpPr>
          <p:nvPr/>
        </p:nvSpPr>
        <p:spPr bwMode="auto">
          <a:xfrm>
            <a:off x="7340600" y="3216275"/>
            <a:ext cx="0" cy="603250"/>
          </a:xfrm>
          <a:prstGeom prst="line">
            <a:avLst/>
          </a:prstGeom>
          <a:noFill/>
          <a:ln w="28575">
            <a:solidFill>
              <a:srgbClr val="003399"/>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523605" name="Object 21"/>
          <p:cNvGraphicFramePr>
            <a:graphicFrameLocks noChangeAspect="1"/>
          </p:cNvGraphicFramePr>
          <p:nvPr/>
        </p:nvGraphicFramePr>
        <p:xfrm>
          <a:off x="4335463" y="1993900"/>
          <a:ext cx="1504950" cy="327025"/>
        </p:xfrm>
        <a:graphic>
          <a:graphicData uri="http://schemas.openxmlformats.org/presentationml/2006/ole">
            <mc:AlternateContent xmlns:mc="http://schemas.openxmlformats.org/markup-compatibility/2006">
              <mc:Choice xmlns:v="urn:schemas-microsoft-com:vml" Requires="v">
                <p:oleObj spid="_x0000_s9218" name="Formel" r:id="rId3" imgW="1714320" imgH="393480" progId="Equation.3">
                  <p:embed/>
                </p:oleObj>
              </mc:Choice>
              <mc:Fallback>
                <p:oleObj name="Formel" r:id="rId3" imgW="1714320" imgH="393480" progId="Equation.3">
                  <p:embed/>
                  <p:pic>
                    <p:nvPicPr>
                      <p:cNvPr id="3523605"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463" y="1993900"/>
                        <a:ext cx="1504950" cy="327025"/>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3523606" name="Object 22"/>
          <p:cNvGraphicFramePr>
            <a:graphicFrameLocks noChangeAspect="1"/>
          </p:cNvGraphicFramePr>
          <p:nvPr/>
        </p:nvGraphicFramePr>
        <p:xfrm>
          <a:off x="4752975" y="3216275"/>
          <a:ext cx="2463800" cy="549275"/>
        </p:xfrm>
        <a:graphic>
          <a:graphicData uri="http://schemas.openxmlformats.org/presentationml/2006/ole">
            <mc:AlternateContent xmlns:mc="http://schemas.openxmlformats.org/markup-compatibility/2006">
              <mc:Choice xmlns:v="urn:schemas-microsoft-com:vml" Requires="v">
                <p:oleObj spid="_x0000_s9219" name="Formel" r:id="rId5" imgW="2806560" imgH="660240" progId="Equation.3">
                  <p:embed/>
                </p:oleObj>
              </mc:Choice>
              <mc:Fallback>
                <p:oleObj name="Formel" r:id="rId5" imgW="2806560" imgH="660240" progId="Equation.3">
                  <p:embed/>
                  <p:pic>
                    <p:nvPicPr>
                      <p:cNvPr id="3523606"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975" y="3216275"/>
                        <a:ext cx="2463800" cy="549275"/>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nvGrpSpPr>
          <p:cNvPr id="2" name="Group 23"/>
          <p:cNvGrpSpPr>
            <a:grpSpLocks noChangeAspect="1"/>
          </p:cNvGrpSpPr>
          <p:nvPr/>
        </p:nvGrpSpPr>
        <p:grpSpPr bwMode="auto">
          <a:xfrm>
            <a:off x="2420938" y="1647825"/>
            <a:ext cx="2120900" cy="1874838"/>
            <a:chOff x="1262" y="839"/>
            <a:chExt cx="1522" cy="1416"/>
          </a:xfrm>
        </p:grpSpPr>
        <p:sp>
          <p:nvSpPr>
            <p:cNvPr id="3523608" name="Text Box 24"/>
            <p:cNvSpPr txBox="1">
              <a:spLocks noChangeAspect="1" noChangeArrowheads="1"/>
            </p:cNvSpPr>
            <p:nvPr/>
          </p:nvSpPr>
          <p:spPr bwMode="auto">
            <a:xfrm>
              <a:off x="1262" y="1327"/>
              <a:ext cx="362" cy="264"/>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&lt;I&gt;</a:t>
              </a:r>
            </a:p>
          </p:txBody>
        </p:sp>
        <p:grpSp>
          <p:nvGrpSpPr>
            <p:cNvPr id="3" name="Group 25"/>
            <p:cNvGrpSpPr>
              <a:grpSpLocks noChangeAspect="1"/>
            </p:cNvGrpSpPr>
            <p:nvPr/>
          </p:nvGrpSpPr>
          <p:grpSpPr bwMode="auto">
            <a:xfrm>
              <a:off x="1492" y="856"/>
              <a:ext cx="934" cy="1128"/>
              <a:chOff x="1492" y="856"/>
              <a:chExt cx="934" cy="1128"/>
            </a:xfrm>
          </p:grpSpPr>
          <p:sp>
            <p:nvSpPr>
              <p:cNvPr id="3523610" name="Line 26"/>
              <p:cNvSpPr>
                <a:spLocks noChangeAspect="1" noChangeShapeType="1"/>
              </p:cNvSpPr>
              <p:nvPr/>
            </p:nvSpPr>
            <p:spPr bwMode="auto">
              <a:xfrm flipV="1">
                <a:off x="1492" y="856"/>
                <a:ext cx="0" cy="1128"/>
              </a:xfrm>
              <a:prstGeom prst="line">
                <a:avLst/>
              </a:prstGeom>
              <a:noFill/>
              <a:ln w="12700">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11" name="Line 27"/>
              <p:cNvSpPr>
                <a:spLocks noChangeAspect="1" noChangeShapeType="1"/>
              </p:cNvSpPr>
              <p:nvPr/>
            </p:nvSpPr>
            <p:spPr bwMode="auto">
              <a:xfrm>
                <a:off x="1494" y="1980"/>
                <a:ext cx="909" cy="0"/>
              </a:xfrm>
              <a:prstGeom prst="line">
                <a:avLst/>
              </a:prstGeom>
              <a:noFill/>
              <a:ln w="12700">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523612" name="Object 28"/>
              <p:cNvGraphicFramePr>
                <a:graphicFrameLocks noChangeAspect="1"/>
              </p:cNvGraphicFramePr>
              <p:nvPr/>
            </p:nvGraphicFramePr>
            <p:xfrm>
              <a:off x="1500" y="1256"/>
              <a:ext cx="451" cy="261"/>
            </p:xfrm>
            <a:graphic>
              <a:graphicData uri="http://schemas.openxmlformats.org/presentationml/2006/ole">
                <mc:AlternateContent xmlns:mc="http://schemas.openxmlformats.org/markup-compatibility/2006">
                  <mc:Choice xmlns:v="urn:schemas-microsoft-com:vml" Requires="v">
                    <p:oleObj spid="_x0000_s9220" name="Bitmap" r:id="rId7" imgW="2371429" imgH="438095" progId="">
                      <p:embed/>
                    </p:oleObj>
                  </mc:Choice>
                  <mc:Fallback>
                    <p:oleObj name="Bitmap" r:id="rId7" imgW="2371429" imgH="438095" progId="">
                      <p:embed/>
                      <p:pic>
                        <p:nvPicPr>
                          <p:cNvPr id="3523612"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0" y="1256"/>
                            <a:ext cx="451"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3613" name="Object 29"/>
              <p:cNvGraphicFramePr>
                <a:graphicFrameLocks noChangeAspect="1"/>
              </p:cNvGraphicFramePr>
              <p:nvPr/>
            </p:nvGraphicFramePr>
            <p:xfrm>
              <a:off x="1891" y="1301"/>
              <a:ext cx="535" cy="215"/>
            </p:xfrm>
            <a:graphic>
              <a:graphicData uri="http://schemas.openxmlformats.org/presentationml/2006/ole">
                <mc:AlternateContent xmlns:mc="http://schemas.openxmlformats.org/markup-compatibility/2006">
                  <mc:Choice xmlns:v="urn:schemas-microsoft-com:vml" Requires="v">
                    <p:oleObj spid="_x0000_s9221" name="Bitmap" r:id="rId9" imgW="2809524" imgH="361809" progId="">
                      <p:embed/>
                    </p:oleObj>
                  </mc:Choice>
                  <mc:Fallback>
                    <p:oleObj name="Bitmap" r:id="rId9" imgW="2809524" imgH="361809" progId="">
                      <p:embed/>
                      <p:pic>
                        <p:nvPicPr>
                          <p:cNvPr id="3523613"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1" y="1301"/>
                            <a:ext cx="535"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23614" name="Text Box 30"/>
            <p:cNvSpPr txBox="1">
              <a:spLocks noChangeAspect="1" noChangeArrowheads="1"/>
            </p:cNvSpPr>
            <p:nvPr/>
          </p:nvSpPr>
          <p:spPr bwMode="auto">
            <a:xfrm>
              <a:off x="1262" y="839"/>
              <a:ext cx="338" cy="264"/>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I(t)</a:t>
              </a:r>
            </a:p>
          </p:txBody>
        </p:sp>
        <p:sp>
          <p:nvSpPr>
            <p:cNvPr id="3523615" name="Text Box 31"/>
            <p:cNvSpPr txBox="1">
              <a:spLocks noChangeAspect="1" noChangeArrowheads="1"/>
            </p:cNvSpPr>
            <p:nvPr/>
          </p:nvSpPr>
          <p:spPr bwMode="auto">
            <a:xfrm>
              <a:off x="2294" y="1991"/>
              <a:ext cx="199" cy="264"/>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t</a:t>
              </a:r>
            </a:p>
          </p:txBody>
        </p:sp>
        <p:sp>
          <p:nvSpPr>
            <p:cNvPr id="3523616" name="Line 32"/>
            <p:cNvSpPr>
              <a:spLocks noChangeAspect="1" noChangeShapeType="1"/>
            </p:cNvSpPr>
            <p:nvPr/>
          </p:nvSpPr>
          <p:spPr bwMode="auto">
            <a:xfrm>
              <a:off x="1496" y="1416"/>
              <a:ext cx="920" cy="0"/>
            </a:xfrm>
            <a:prstGeom prst="line">
              <a:avLst/>
            </a:prstGeom>
            <a:noFill/>
            <a:ln w="12700">
              <a:solidFill>
                <a:schemeClr val="tx1"/>
              </a:solidFill>
              <a:prstDash val="sysDot"/>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17" name="Line 33"/>
            <p:cNvSpPr>
              <a:spLocks noChangeAspect="1" noChangeShapeType="1"/>
            </p:cNvSpPr>
            <p:nvPr/>
          </p:nvSpPr>
          <p:spPr bwMode="auto">
            <a:xfrm>
              <a:off x="1496" y="1280"/>
              <a:ext cx="1008" cy="0"/>
            </a:xfrm>
            <a:prstGeom prst="line">
              <a:avLst/>
            </a:prstGeom>
            <a:noFill/>
            <a:ln w="12700">
              <a:solidFill>
                <a:schemeClr val="tx1"/>
              </a:solidFill>
              <a:prstDash val="dash"/>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18" name="Text Box 34"/>
            <p:cNvSpPr txBox="1">
              <a:spLocks noChangeAspect="1" noChangeArrowheads="1"/>
            </p:cNvSpPr>
            <p:nvPr/>
          </p:nvSpPr>
          <p:spPr bwMode="auto">
            <a:xfrm>
              <a:off x="2374" y="1309"/>
              <a:ext cx="410" cy="264"/>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Symbol" pitchFamily="18" charset="2"/>
                  <a:ea typeface="+mn-ea"/>
                  <a:cs typeface="+mn-cs"/>
                </a:rPr>
                <a:t>d</a:t>
              </a: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I(t)</a:t>
              </a:r>
              <a:endParaRPr kumimoji="0" lang="de-DE" sz="2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19" name="Line 35"/>
            <p:cNvSpPr>
              <a:spLocks noChangeAspect="1" noChangeShapeType="1"/>
            </p:cNvSpPr>
            <p:nvPr/>
          </p:nvSpPr>
          <p:spPr bwMode="auto">
            <a:xfrm>
              <a:off x="1496" y="1504"/>
              <a:ext cx="1008" cy="0"/>
            </a:xfrm>
            <a:prstGeom prst="line">
              <a:avLst/>
            </a:prstGeom>
            <a:noFill/>
            <a:ln w="12700">
              <a:solidFill>
                <a:schemeClr val="tx1"/>
              </a:solidFill>
              <a:prstDash val="dash"/>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23620" name="Line 36"/>
          <p:cNvSpPr>
            <a:spLocks noChangeAspect="1" noChangeShapeType="1"/>
          </p:cNvSpPr>
          <p:nvPr/>
        </p:nvSpPr>
        <p:spPr bwMode="auto">
          <a:xfrm>
            <a:off x="4619625" y="2400300"/>
            <a:ext cx="869950" cy="0"/>
          </a:xfrm>
          <a:prstGeom prst="line">
            <a:avLst/>
          </a:prstGeom>
          <a:noFill/>
          <a:ln w="28575">
            <a:solidFill>
              <a:srgbClr val="003399"/>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21" name="Text Box 37"/>
          <p:cNvSpPr txBox="1">
            <a:spLocks noChangeAspect="1" noChangeArrowheads="1"/>
          </p:cNvSpPr>
          <p:nvPr/>
        </p:nvSpPr>
        <p:spPr bwMode="auto">
          <a:xfrm>
            <a:off x="2071688" y="2400300"/>
            <a:ext cx="357187" cy="425450"/>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2100" b="0" i="0" u="none" strike="noStrike" kern="1200" cap="none" spc="0" normalizeH="0" baseline="0" noProof="0">
                <a:ln>
                  <a:noFill/>
                </a:ln>
                <a:solidFill>
                  <a:srgbClr val="003399"/>
                </a:solidFill>
                <a:effectLst/>
                <a:uLnTx/>
                <a:uFillTx/>
                <a:latin typeface="Calibri" panose="020F0502020204030204"/>
                <a:ea typeface="+mn-ea"/>
                <a:cs typeface="+mn-cs"/>
              </a:rPr>
              <a:t>1</a:t>
            </a:r>
            <a:endParaRPr kumimoji="0" lang="de-DE" sz="2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22" name="Text Box 38"/>
          <p:cNvSpPr txBox="1">
            <a:spLocks noChangeAspect="1" noChangeArrowheads="1"/>
          </p:cNvSpPr>
          <p:nvPr/>
        </p:nvSpPr>
        <p:spPr bwMode="auto">
          <a:xfrm>
            <a:off x="4864100" y="2400300"/>
            <a:ext cx="357188" cy="425450"/>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2100" b="0" i="0" u="none" strike="noStrike" kern="1200" cap="none" spc="0" normalizeH="0" baseline="0" noProof="0">
                <a:ln>
                  <a:noFill/>
                </a:ln>
                <a:solidFill>
                  <a:srgbClr val="003399"/>
                </a:solidFill>
                <a:effectLst/>
                <a:uLnTx/>
                <a:uFillTx/>
                <a:latin typeface="Calibri" panose="020F0502020204030204"/>
                <a:ea typeface="+mn-ea"/>
                <a:cs typeface="+mn-cs"/>
              </a:rPr>
              <a:t>2</a:t>
            </a:r>
            <a:endParaRPr kumimoji="0" lang="de-DE" sz="2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23" name="Text Box 39"/>
          <p:cNvSpPr txBox="1">
            <a:spLocks noChangeAspect="1" noChangeArrowheads="1"/>
          </p:cNvSpPr>
          <p:nvPr/>
        </p:nvSpPr>
        <p:spPr bwMode="auto">
          <a:xfrm>
            <a:off x="7359650" y="3313113"/>
            <a:ext cx="357188" cy="425450"/>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2100" b="0" i="0" u="none" strike="noStrike" kern="1200" cap="none" spc="0" normalizeH="0" baseline="0" noProof="0">
                <a:ln>
                  <a:noFill/>
                </a:ln>
                <a:solidFill>
                  <a:srgbClr val="003399"/>
                </a:solidFill>
                <a:effectLst/>
                <a:uLnTx/>
                <a:uFillTx/>
                <a:latin typeface="Calibri" panose="020F0502020204030204"/>
                <a:ea typeface="+mn-ea"/>
                <a:cs typeface="+mn-cs"/>
              </a:rPr>
              <a:t>3</a:t>
            </a:r>
            <a:endParaRPr kumimoji="0" lang="de-DE" sz="2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24" name="Text Box 40"/>
          <p:cNvSpPr txBox="1">
            <a:spLocks noChangeAspect="1" noChangeArrowheads="1"/>
          </p:cNvSpPr>
          <p:nvPr/>
        </p:nvSpPr>
        <p:spPr bwMode="auto">
          <a:xfrm>
            <a:off x="760413" y="3764812"/>
            <a:ext cx="3647997" cy="2044733"/>
          </a:xfrm>
          <a:prstGeom prst="rect">
            <a:avLst/>
          </a:prstGeom>
          <a:noFill/>
          <a:ln w="12700">
            <a:noFill/>
            <a:miter lim="800000"/>
            <a:headEnd/>
            <a:tailEnd/>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72C4"/>
                </a:solidFill>
                <a:effectLst/>
                <a:uLnTx/>
                <a:uFillTx/>
                <a:latin typeface="Calibri" panose="020F0502020204030204"/>
                <a:ea typeface="+mn-ea"/>
                <a:cs typeface="+mn-cs"/>
              </a:rPr>
              <a:t>Principle steps</a:t>
            </a:r>
          </a:p>
          <a:p>
            <a:pPr marL="0" marR="0" lvl="0" indent="0" algn="l" defTabSz="104775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3399"/>
              </a:solidFill>
              <a:effectLst/>
              <a:uLnTx/>
              <a:uFillTx/>
              <a:latin typeface="Calibri" panose="020F0502020204030204"/>
              <a:ea typeface="+mn-ea"/>
              <a:cs typeface="+mn-cs"/>
            </a:endParaRPr>
          </a:p>
          <a:p>
            <a:pPr marL="342900" marR="0" lvl="0" indent="-342900" algn="l" defTabSz="1047750" rtl="0" eaLnBrk="1" fontAlgn="auto" latinLnBrk="0" hangingPunct="1">
              <a:lnSpc>
                <a:spcPct val="100000"/>
              </a:lnSpc>
              <a:spcBef>
                <a:spcPts val="0"/>
              </a:spcBef>
              <a:spcAft>
                <a:spcPts val="0"/>
              </a:spcAft>
              <a:buClr>
                <a:srgbClr val="4472C4"/>
              </a:buClr>
              <a:buSzTx/>
              <a:buFont typeface="+mj-lt"/>
              <a:buAutoNum type="arabicPeriod"/>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Measuring fluctuation intensities</a:t>
            </a:r>
          </a:p>
          <a:p>
            <a:pPr marL="342900" marR="0" lvl="0" indent="-342900" algn="l" defTabSz="1047750" rtl="0" eaLnBrk="1" fontAlgn="auto" latinLnBrk="0" hangingPunct="1">
              <a:lnSpc>
                <a:spcPct val="100000"/>
              </a:lnSpc>
              <a:spcBef>
                <a:spcPts val="0"/>
              </a:spcBef>
              <a:spcAft>
                <a:spcPts val="0"/>
              </a:spcAft>
              <a:buClr>
                <a:srgbClr val="4472C4"/>
              </a:buClr>
              <a:buSzTx/>
              <a:buFont typeface="+mj-lt"/>
              <a:buAutoNum type="arabicPeriod"/>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1047750" rtl="0" eaLnBrk="1" fontAlgn="auto" latinLnBrk="0" hangingPunct="1">
              <a:lnSpc>
                <a:spcPct val="100000"/>
              </a:lnSpc>
              <a:spcBef>
                <a:spcPts val="0"/>
              </a:spcBef>
              <a:spcAft>
                <a:spcPts val="0"/>
              </a:spcAft>
              <a:buClr>
                <a:srgbClr val="4472C4"/>
              </a:buClr>
              <a:buSzTx/>
              <a:buFont typeface="+mj-lt"/>
              <a:buAutoNum type="arabicPeriod"/>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Calculating correlation function</a:t>
            </a:r>
          </a:p>
          <a:p>
            <a:pPr marL="342900" marR="0" lvl="0" indent="-342900" algn="l" defTabSz="1047750" rtl="0" eaLnBrk="1" fontAlgn="auto" latinLnBrk="0" hangingPunct="1">
              <a:lnSpc>
                <a:spcPct val="100000"/>
              </a:lnSpc>
              <a:spcBef>
                <a:spcPts val="0"/>
              </a:spcBef>
              <a:spcAft>
                <a:spcPts val="0"/>
              </a:spcAft>
              <a:buClr>
                <a:srgbClr val="4472C4"/>
              </a:buClr>
              <a:buSzTx/>
              <a:buFont typeface="+mj-lt"/>
              <a:buAutoNum type="arabicPeriod"/>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1047750" rtl="0" eaLnBrk="1" fontAlgn="auto" latinLnBrk="0" hangingPunct="1">
              <a:lnSpc>
                <a:spcPct val="100000"/>
              </a:lnSpc>
              <a:spcBef>
                <a:spcPts val="0"/>
              </a:spcBef>
              <a:spcAft>
                <a:spcPts val="0"/>
              </a:spcAft>
              <a:buClr>
                <a:srgbClr val="4472C4"/>
              </a:buClr>
              <a:buSzTx/>
              <a:buFont typeface="+mj-lt"/>
              <a:buAutoNum type="arabicPeriod"/>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Fitting to biophysical model</a:t>
            </a:r>
          </a:p>
        </p:txBody>
      </p:sp>
      <p:grpSp>
        <p:nvGrpSpPr>
          <p:cNvPr id="4" name="Group 41"/>
          <p:cNvGrpSpPr>
            <a:grpSpLocks noChangeAspect="1"/>
          </p:cNvGrpSpPr>
          <p:nvPr/>
        </p:nvGrpSpPr>
        <p:grpSpPr bwMode="auto">
          <a:xfrm>
            <a:off x="704850" y="1781175"/>
            <a:ext cx="1457325" cy="1349375"/>
            <a:chOff x="2109" y="1399"/>
            <a:chExt cx="1251" cy="1208"/>
          </a:xfrm>
        </p:grpSpPr>
        <p:sp>
          <p:nvSpPr>
            <p:cNvPr id="3523626" name="Freeform 42"/>
            <p:cNvSpPr>
              <a:spLocks noChangeAspect="1"/>
            </p:cNvSpPr>
            <p:nvPr/>
          </p:nvSpPr>
          <p:spPr bwMode="auto">
            <a:xfrm>
              <a:off x="2374" y="1555"/>
              <a:ext cx="835" cy="835"/>
            </a:xfrm>
            <a:custGeom>
              <a:avLst/>
              <a:gdLst/>
              <a:ahLst/>
              <a:cxnLst>
                <a:cxn ang="0">
                  <a:pos x="377" y="0"/>
                </a:cxn>
                <a:cxn ang="0">
                  <a:pos x="292" y="19"/>
                </a:cxn>
                <a:cxn ang="0">
                  <a:pos x="222" y="47"/>
                </a:cxn>
                <a:cxn ang="0">
                  <a:pos x="151" y="94"/>
                </a:cxn>
                <a:cxn ang="0">
                  <a:pos x="94" y="151"/>
                </a:cxn>
                <a:cxn ang="0">
                  <a:pos x="52" y="217"/>
                </a:cxn>
                <a:cxn ang="0">
                  <a:pos x="19" y="292"/>
                </a:cxn>
                <a:cxn ang="0">
                  <a:pos x="4" y="373"/>
                </a:cxn>
                <a:cxn ang="0">
                  <a:pos x="4" y="458"/>
                </a:cxn>
                <a:cxn ang="0">
                  <a:pos x="19" y="543"/>
                </a:cxn>
                <a:cxn ang="0">
                  <a:pos x="52" y="613"/>
                </a:cxn>
                <a:cxn ang="0">
                  <a:pos x="94" y="684"/>
                </a:cxn>
                <a:cxn ang="0">
                  <a:pos x="151" y="741"/>
                </a:cxn>
                <a:cxn ang="0">
                  <a:pos x="222" y="783"/>
                </a:cxn>
                <a:cxn ang="0">
                  <a:pos x="292" y="816"/>
                </a:cxn>
                <a:cxn ang="0">
                  <a:pos x="377" y="830"/>
                </a:cxn>
                <a:cxn ang="0">
                  <a:pos x="462" y="830"/>
                </a:cxn>
                <a:cxn ang="0">
                  <a:pos x="543" y="816"/>
                </a:cxn>
                <a:cxn ang="0">
                  <a:pos x="618" y="783"/>
                </a:cxn>
                <a:cxn ang="0">
                  <a:pos x="684" y="741"/>
                </a:cxn>
                <a:cxn ang="0">
                  <a:pos x="741" y="684"/>
                </a:cxn>
                <a:cxn ang="0">
                  <a:pos x="788" y="613"/>
                </a:cxn>
                <a:cxn ang="0">
                  <a:pos x="816" y="543"/>
                </a:cxn>
                <a:cxn ang="0">
                  <a:pos x="835" y="458"/>
                </a:cxn>
                <a:cxn ang="0">
                  <a:pos x="835" y="373"/>
                </a:cxn>
                <a:cxn ang="0">
                  <a:pos x="816" y="292"/>
                </a:cxn>
                <a:cxn ang="0">
                  <a:pos x="788" y="217"/>
                </a:cxn>
                <a:cxn ang="0">
                  <a:pos x="741" y="151"/>
                </a:cxn>
                <a:cxn ang="0">
                  <a:pos x="684" y="94"/>
                </a:cxn>
                <a:cxn ang="0">
                  <a:pos x="618" y="47"/>
                </a:cxn>
                <a:cxn ang="0">
                  <a:pos x="543" y="19"/>
                </a:cxn>
                <a:cxn ang="0">
                  <a:pos x="462" y="0"/>
                </a:cxn>
              </a:cxnLst>
              <a:rect l="0" t="0" r="r" b="b"/>
              <a:pathLst>
                <a:path w="835" h="835">
                  <a:moveTo>
                    <a:pt x="420" y="0"/>
                  </a:moveTo>
                  <a:lnTo>
                    <a:pt x="377" y="0"/>
                  </a:lnTo>
                  <a:lnTo>
                    <a:pt x="335" y="4"/>
                  </a:lnTo>
                  <a:lnTo>
                    <a:pt x="292" y="19"/>
                  </a:lnTo>
                  <a:lnTo>
                    <a:pt x="255" y="33"/>
                  </a:lnTo>
                  <a:lnTo>
                    <a:pt x="222" y="47"/>
                  </a:lnTo>
                  <a:lnTo>
                    <a:pt x="184" y="71"/>
                  </a:lnTo>
                  <a:lnTo>
                    <a:pt x="151" y="94"/>
                  </a:lnTo>
                  <a:lnTo>
                    <a:pt x="122" y="122"/>
                  </a:lnTo>
                  <a:lnTo>
                    <a:pt x="94" y="151"/>
                  </a:lnTo>
                  <a:lnTo>
                    <a:pt x="71" y="184"/>
                  </a:lnTo>
                  <a:lnTo>
                    <a:pt x="52" y="217"/>
                  </a:lnTo>
                  <a:lnTo>
                    <a:pt x="33" y="255"/>
                  </a:lnTo>
                  <a:lnTo>
                    <a:pt x="19" y="292"/>
                  </a:lnTo>
                  <a:lnTo>
                    <a:pt x="9" y="330"/>
                  </a:lnTo>
                  <a:lnTo>
                    <a:pt x="4" y="373"/>
                  </a:lnTo>
                  <a:lnTo>
                    <a:pt x="0" y="415"/>
                  </a:lnTo>
                  <a:lnTo>
                    <a:pt x="4" y="458"/>
                  </a:lnTo>
                  <a:lnTo>
                    <a:pt x="9" y="500"/>
                  </a:lnTo>
                  <a:lnTo>
                    <a:pt x="19" y="543"/>
                  </a:lnTo>
                  <a:lnTo>
                    <a:pt x="33" y="580"/>
                  </a:lnTo>
                  <a:lnTo>
                    <a:pt x="52" y="613"/>
                  </a:lnTo>
                  <a:lnTo>
                    <a:pt x="71" y="651"/>
                  </a:lnTo>
                  <a:lnTo>
                    <a:pt x="94" y="684"/>
                  </a:lnTo>
                  <a:lnTo>
                    <a:pt x="122" y="712"/>
                  </a:lnTo>
                  <a:lnTo>
                    <a:pt x="151" y="741"/>
                  </a:lnTo>
                  <a:lnTo>
                    <a:pt x="184" y="764"/>
                  </a:lnTo>
                  <a:lnTo>
                    <a:pt x="222" y="783"/>
                  </a:lnTo>
                  <a:lnTo>
                    <a:pt x="255" y="802"/>
                  </a:lnTo>
                  <a:lnTo>
                    <a:pt x="292" y="816"/>
                  </a:lnTo>
                  <a:lnTo>
                    <a:pt x="335" y="826"/>
                  </a:lnTo>
                  <a:lnTo>
                    <a:pt x="377" y="830"/>
                  </a:lnTo>
                  <a:lnTo>
                    <a:pt x="420" y="835"/>
                  </a:lnTo>
                  <a:lnTo>
                    <a:pt x="462" y="830"/>
                  </a:lnTo>
                  <a:lnTo>
                    <a:pt x="505" y="826"/>
                  </a:lnTo>
                  <a:lnTo>
                    <a:pt x="543" y="816"/>
                  </a:lnTo>
                  <a:lnTo>
                    <a:pt x="580" y="802"/>
                  </a:lnTo>
                  <a:lnTo>
                    <a:pt x="618" y="783"/>
                  </a:lnTo>
                  <a:lnTo>
                    <a:pt x="651" y="764"/>
                  </a:lnTo>
                  <a:lnTo>
                    <a:pt x="684" y="741"/>
                  </a:lnTo>
                  <a:lnTo>
                    <a:pt x="713" y="712"/>
                  </a:lnTo>
                  <a:lnTo>
                    <a:pt x="741" y="684"/>
                  </a:lnTo>
                  <a:lnTo>
                    <a:pt x="764" y="651"/>
                  </a:lnTo>
                  <a:lnTo>
                    <a:pt x="788" y="613"/>
                  </a:lnTo>
                  <a:lnTo>
                    <a:pt x="802" y="580"/>
                  </a:lnTo>
                  <a:lnTo>
                    <a:pt x="816" y="543"/>
                  </a:lnTo>
                  <a:lnTo>
                    <a:pt x="826" y="500"/>
                  </a:lnTo>
                  <a:lnTo>
                    <a:pt x="835" y="458"/>
                  </a:lnTo>
                  <a:lnTo>
                    <a:pt x="835" y="415"/>
                  </a:lnTo>
                  <a:lnTo>
                    <a:pt x="835" y="373"/>
                  </a:lnTo>
                  <a:lnTo>
                    <a:pt x="826" y="330"/>
                  </a:lnTo>
                  <a:lnTo>
                    <a:pt x="816" y="292"/>
                  </a:lnTo>
                  <a:lnTo>
                    <a:pt x="802" y="255"/>
                  </a:lnTo>
                  <a:lnTo>
                    <a:pt x="788" y="217"/>
                  </a:lnTo>
                  <a:lnTo>
                    <a:pt x="764" y="184"/>
                  </a:lnTo>
                  <a:lnTo>
                    <a:pt x="741" y="151"/>
                  </a:lnTo>
                  <a:lnTo>
                    <a:pt x="713" y="122"/>
                  </a:lnTo>
                  <a:lnTo>
                    <a:pt x="684" y="94"/>
                  </a:lnTo>
                  <a:lnTo>
                    <a:pt x="651" y="71"/>
                  </a:lnTo>
                  <a:lnTo>
                    <a:pt x="618" y="47"/>
                  </a:lnTo>
                  <a:lnTo>
                    <a:pt x="580" y="33"/>
                  </a:lnTo>
                  <a:lnTo>
                    <a:pt x="543" y="19"/>
                  </a:lnTo>
                  <a:lnTo>
                    <a:pt x="505" y="4"/>
                  </a:lnTo>
                  <a:lnTo>
                    <a:pt x="462" y="0"/>
                  </a:lnTo>
                  <a:lnTo>
                    <a:pt x="420" y="0"/>
                  </a:lnTo>
                </a:path>
              </a:pathLst>
            </a:custGeom>
            <a:noFill/>
            <a:ln w="0">
              <a:solidFill>
                <a:srgbClr val="CCFFC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27" name="Freeform 43"/>
            <p:cNvSpPr>
              <a:spLocks noChangeAspect="1"/>
            </p:cNvSpPr>
            <p:nvPr/>
          </p:nvSpPr>
          <p:spPr bwMode="auto">
            <a:xfrm>
              <a:off x="2374" y="1555"/>
              <a:ext cx="835" cy="835"/>
            </a:xfrm>
            <a:custGeom>
              <a:avLst/>
              <a:gdLst/>
              <a:ahLst/>
              <a:cxnLst>
                <a:cxn ang="0">
                  <a:pos x="831" y="373"/>
                </a:cxn>
                <a:cxn ang="0">
                  <a:pos x="797" y="255"/>
                </a:cxn>
                <a:cxn ang="0">
                  <a:pos x="736" y="151"/>
                </a:cxn>
                <a:cxn ang="0">
                  <a:pos x="651" y="75"/>
                </a:cxn>
                <a:cxn ang="0">
                  <a:pos x="543" y="23"/>
                </a:cxn>
                <a:cxn ang="0">
                  <a:pos x="420" y="4"/>
                </a:cxn>
                <a:cxn ang="0">
                  <a:pos x="297" y="23"/>
                </a:cxn>
                <a:cxn ang="0">
                  <a:pos x="189" y="75"/>
                </a:cxn>
                <a:cxn ang="0">
                  <a:pos x="99" y="151"/>
                </a:cxn>
                <a:cxn ang="0">
                  <a:pos x="38" y="255"/>
                </a:cxn>
                <a:cxn ang="0">
                  <a:pos x="9" y="373"/>
                </a:cxn>
                <a:cxn ang="0">
                  <a:pos x="14" y="500"/>
                </a:cxn>
                <a:cxn ang="0">
                  <a:pos x="56" y="613"/>
                </a:cxn>
                <a:cxn ang="0">
                  <a:pos x="127" y="708"/>
                </a:cxn>
                <a:cxn ang="0">
                  <a:pos x="222" y="779"/>
                </a:cxn>
                <a:cxn ang="0">
                  <a:pos x="335" y="821"/>
                </a:cxn>
                <a:cxn ang="0">
                  <a:pos x="462" y="826"/>
                </a:cxn>
                <a:cxn ang="0">
                  <a:pos x="580" y="797"/>
                </a:cxn>
                <a:cxn ang="0">
                  <a:pos x="679" y="736"/>
                </a:cxn>
                <a:cxn ang="0">
                  <a:pos x="760" y="646"/>
                </a:cxn>
                <a:cxn ang="0">
                  <a:pos x="812" y="538"/>
                </a:cxn>
                <a:cxn ang="0">
                  <a:pos x="831" y="415"/>
                </a:cxn>
                <a:cxn ang="0">
                  <a:pos x="826" y="330"/>
                </a:cxn>
                <a:cxn ang="0">
                  <a:pos x="788" y="217"/>
                </a:cxn>
                <a:cxn ang="0">
                  <a:pos x="713" y="122"/>
                </a:cxn>
                <a:cxn ang="0">
                  <a:pos x="618" y="47"/>
                </a:cxn>
                <a:cxn ang="0">
                  <a:pos x="505" y="4"/>
                </a:cxn>
                <a:cxn ang="0">
                  <a:pos x="377" y="0"/>
                </a:cxn>
                <a:cxn ang="0">
                  <a:pos x="255" y="33"/>
                </a:cxn>
                <a:cxn ang="0">
                  <a:pos x="151" y="94"/>
                </a:cxn>
                <a:cxn ang="0">
                  <a:pos x="71" y="184"/>
                </a:cxn>
                <a:cxn ang="0">
                  <a:pos x="19" y="292"/>
                </a:cxn>
                <a:cxn ang="0">
                  <a:pos x="0" y="415"/>
                </a:cxn>
                <a:cxn ang="0">
                  <a:pos x="19" y="543"/>
                </a:cxn>
                <a:cxn ang="0">
                  <a:pos x="71" y="651"/>
                </a:cxn>
                <a:cxn ang="0">
                  <a:pos x="151" y="741"/>
                </a:cxn>
                <a:cxn ang="0">
                  <a:pos x="255" y="802"/>
                </a:cxn>
                <a:cxn ang="0">
                  <a:pos x="377" y="830"/>
                </a:cxn>
                <a:cxn ang="0">
                  <a:pos x="505" y="826"/>
                </a:cxn>
                <a:cxn ang="0">
                  <a:pos x="618" y="783"/>
                </a:cxn>
                <a:cxn ang="0">
                  <a:pos x="713" y="712"/>
                </a:cxn>
                <a:cxn ang="0">
                  <a:pos x="788" y="613"/>
                </a:cxn>
                <a:cxn ang="0">
                  <a:pos x="826" y="500"/>
                </a:cxn>
                <a:cxn ang="0">
                  <a:pos x="835" y="415"/>
                </a:cxn>
              </a:cxnLst>
              <a:rect l="0" t="0" r="r" b="b"/>
              <a:pathLst>
                <a:path w="835" h="835">
                  <a:moveTo>
                    <a:pt x="835" y="415"/>
                  </a:moveTo>
                  <a:lnTo>
                    <a:pt x="831" y="415"/>
                  </a:lnTo>
                  <a:lnTo>
                    <a:pt x="831" y="373"/>
                  </a:lnTo>
                  <a:lnTo>
                    <a:pt x="826" y="335"/>
                  </a:lnTo>
                  <a:lnTo>
                    <a:pt x="812" y="292"/>
                  </a:lnTo>
                  <a:lnTo>
                    <a:pt x="797" y="255"/>
                  </a:lnTo>
                  <a:lnTo>
                    <a:pt x="783" y="217"/>
                  </a:lnTo>
                  <a:lnTo>
                    <a:pt x="760" y="184"/>
                  </a:lnTo>
                  <a:lnTo>
                    <a:pt x="736" y="151"/>
                  </a:lnTo>
                  <a:lnTo>
                    <a:pt x="713" y="122"/>
                  </a:lnTo>
                  <a:lnTo>
                    <a:pt x="679" y="99"/>
                  </a:lnTo>
                  <a:lnTo>
                    <a:pt x="651" y="75"/>
                  </a:lnTo>
                  <a:lnTo>
                    <a:pt x="613" y="52"/>
                  </a:lnTo>
                  <a:lnTo>
                    <a:pt x="580" y="33"/>
                  </a:lnTo>
                  <a:lnTo>
                    <a:pt x="543" y="23"/>
                  </a:lnTo>
                  <a:lnTo>
                    <a:pt x="500" y="9"/>
                  </a:lnTo>
                  <a:lnTo>
                    <a:pt x="462" y="4"/>
                  </a:lnTo>
                  <a:lnTo>
                    <a:pt x="420" y="4"/>
                  </a:lnTo>
                  <a:lnTo>
                    <a:pt x="377" y="4"/>
                  </a:lnTo>
                  <a:lnTo>
                    <a:pt x="335" y="9"/>
                  </a:lnTo>
                  <a:lnTo>
                    <a:pt x="297" y="23"/>
                  </a:lnTo>
                  <a:lnTo>
                    <a:pt x="259" y="33"/>
                  </a:lnTo>
                  <a:lnTo>
                    <a:pt x="222" y="52"/>
                  </a:lnTo>
                  <a:lnTo>
                    <a:pt x="189" y="75"/>
                  </a:lnTo>
                  <a:lnTo>
                    <a:pt x="156" y="99"/>
                  </a:lnTo>
                  <a:lnTo>
                    <a:pt x="127" y="122"/>
                  </a:lnTo>
                  <a:lnTo>
                    <a:pt x="99" y="151"/>
                  </a:lnTo>
                  <a:lnTo>
                    <a:pt x="75" y="184"/>
                  </a:lnTo>
                  <a:lnTo>
                    <a:pt x="56" y="217"/>
                  </a:lnTo>
                  <a:lnTo>
                    <a:pt x="38" y="255"/>
                  </a:lnTo>
                  <a:lnTo>
                    <a:pt x="23" y="292"/>
                  </a:lnTo>
                  <a:lnTo>
                    <a:pt x="14" y="335"/>
                  </a:lnTo>
                  <a:lnTo>
                    <a:pt x="9" y="373"/>
                  </a:lnTo>
                  <a:lnTo>
                    <a:pt x="4" y="415"/>
                  </a:lnTo>
                  <a:lnTo>
                    <a:pt x="9" y="458"/>
                  </a:lnTo>
                  <a:lnTo>
                    <a:pt x="14" y="500"/>
                  </a:lnTo>
                  <a:lnTo>
                    <a:pt x="23" y="538"/>
                  </a:lnTo>
                  <a:lnTo>
                    <a:pt x="38" y="576"/>
                  </a:lnTo>
                  <a:lnTo>
                    <a:pt x="56" y="613"/>
                  </a:lnTo>
                  <a:lnTo>
                    <a:pt x="75" y="646"/>
                  </a:lnTo>
                  <a:lnTo>
                    <a:pt x="99" y="679"/>
                  </a:lnTo>
                  <a:lnTo>
                    <a:pt x="127" y="708"/>
                  </a:lnTo>
                  <a:lnTo>
                    <a:pt x="156" y="736"/>
                  </a:lnTo>
                  <a:lnTo>
                    <a:pt x="189" y="760"/>
                  </a:lnTo>
                  <a:lnTo>
                    <a:pt x="222" y="779"/>
                  </a:lnTo>
                  <a:lnTo>
                    <a:pt x="259" y="797"/>
                  </a:lnTo>
                  <a:lnTo>
                    <a:pt x="297" y="812"/>
                  </a:lnTo>
                  <a:lnTo>
                    <a:pt x="335" y="821"/>
                  </a:lnTo>
                  <a:lnTo>
                    <a:pt x="377" y="826"/>
                  </a:lnTo>
                  <a:lnTo>
                    <a:pt x="420" y="830"/>
                  </a:lnTo>
                  <a:lnTo>
                    <a:pt x="462" y="826"/>
                  </a:lnTo>
                  <a:lnTo>
                    <a:pt x="500" y="821"/>
                  </a:lnTo>
                  <a:lnTo>
                    <a:pt x="543" y="812"/>
                  </a:lnTo>
                  <a:lnTo>
                    <a:pt x="580" y="797"/>
                  </a:lnTo>
                  <a:lnTo>
                    <a:pt x="613" y="779"/>
                  </a:lnTo>
                  <a:lnTo>
                    <a:pt x="651" y="760"/>
                  </a:lnTo>
                  <a:lnTo>
                    <a:pt x="679" y="736"/>
                  </a:lnTo>
                  <a:lnTo>
                    <a:pt x="713" y="708"/>
                  </a:lnTo>
                  <a:lnTo>
                    <a:pt x="736" y="679"/>
                  </a:lnTo>
                  <a:lnTo>
                    <a:pt x="760" y="646"/>
                  </a:lnTo>
                  <a:lnTo>
                    <a:pt x="783" y="613"/>
                  </a:lnTo>
                  <a:lnTo>
                    <a:pt x="797" y="576"/>
                  </a:lnTo>
                  <a:lnTo>
                    <a:pt x="812" y="538"/>
                  </a:lnTo>
                  <a:lnTo>
                    <a:pt x="826" y="500"/>
                  </a:lnTo>
                  <a:lnTo>
                    <a:pt x="831" y="458"/>
                  </a:lnTo>
                  <a:lnTo>
                    <a:pt x="831" y="415"/>
                  </a:lnTo>
                  <a:lnTo>
                    <a:pt x="835" y="415"/>
                  </a:lnTo>
                  <a:lnTo>
                    <a:pt x="835" y="373"/>
                  </a:lnTo>
                  <a:lnTo>
                    <a:pt x="826" y="330"/>
                  </a:lnTo>
                  <a:lnTo>
                    <a:pt x="816" y="292"/>
                  </a:lnTo>
                  <a:lnTo>
                    <a:pt x="802" y="255"/>
                  </a:lnTo>
                  <a:lnTo>
                    <a:pt x="788" y="217"/>
                  </a:lnTo>
                  <a:lnTo>
                    <a:pt x="764" y="184"/>
                  </a:lnTo>
                  <a:lnTo>
                    <a:pt x="741" y="151"/>
                  </a:lnTo>
                  <a:lnTo>
                    <a:pt x="713" y="122"/>
                  </a:lnTo>
                  <a:lnTo>
                    <a:pt x="684" y="94"/>
                  </a:lnTo>
                  <a:lnTo>
                    <a:pt x="651" y="71"/>
                  </a:lnTo>
                  <a:lnTo>
                    <a:pt x="618" y="47"/>
                  </a:lnTo>
                  <a:lnTo>
                    <a:pt x="580" y="33"/>
                  </a:lnTo>
                  <a:lnTo>
                    <a:pt x="543" y="19"/>
                  </a:lnTo>
                  <a:lnTo>
                    <a:pt x="505" y="4"/>
                  </a:lnTo>
                  <a:lnTo>
                    <a:pt x="462" y="0"/>
                  </a:lnTo>
                  <a:lnTo>
                    <a:pt x="420" y="0"/>
                  </a:lnTo>
                  <a:lnTo>
                    <a:pt x="377" y="0"/>
                  </a:lnTo>
                  <a:lnTo>
                    <a:pt x="335" y="4"/>
                  </a:lnTo>
                  <a:lnTo>
                    <a:pt x="292" y="19"/>
                  </a:lnTo>
                  <a:lnTo>
                    <a:pt x="255" y="33"/>
                  </a:lnTo>
                  <a:lnTo>
                    <a:pt x="222" y="47"/>
                  </a:lnTo>
                  <a:lnTo>
                    <a:pt x="184" y="71"/>
                  </a:lnTo>
                  <a:lnTo>
                    <a:pt x="151" y="94"/>
                  </a:lnTo>
                  <a:lnTo>
                    <a:pt x="122" y="122"/>
                  </a:lnTo>
                  <a:lnTo>
                    <a:pt x="94" y="151"/>
                  </a:lnTo>
                  <a:lnTo>
                    <a:pt x="71" y="184"/>
                  </a:lnTo>
                  <a:lnTo>
                    <a:pt x="52" y="217"/>
                  </a:lnTo>
                  <a:lnTo>
                    <a:pt x="33" y="255"/>
                  </a:lnTo>
                  <a:lnTo>
                    <a:pt x="19" y="292"/>
                  </a:lnTo>
                  <a:lnTo>
                    <a:pt x="9" y="330"/>
                  </a:lnTo>
                  <a:lnTo>
                    <a:pt x="4" y="373"/>
                  </a:lnTo>
                  <a:lnTo>
                    <a:pt x="0" y="415"/>
                  </a:lnTo>
                  <a:lnTo>
                    <a:pt x="4" y="458"/>
                  </a:lnTo>
                  <a:lnTo>
                    <a:pt x="9" y="500"/>
                  </a:lnTo>
                  <a:lnTo>
                    <a:pt x="19" y="543"/>
                  </a:lnTo>
                  <a:lnTo>
                    <a:pt x="33" y="580"/>
                  </a:lnTo>
                  <a:lnTo>
                    <a:pt x="52" y="613"/>
                  </a:lnTo>
                  <a:lnTo>
                    <a:pt x="71" y="651"/>
                  </a:lnTo>
                  <a:lnTo>
                    <a:pt x="94" y="684"/>
                  </a:lnTo>
                  <a:lnTo>
                    <a:pt x="122" y="712"/>
                  </a:lnTo>
                  <a:lnTo>
                    <a:pt x="151" y="741"/>
                  </a:lnTo>
                  <a:lnTo>
                    <a:pt x="184" y="764"/>
                  </a:lnTo>
                  <a:lnTo>
                    <a:pt x="222" y="783"/>
                  </a:lnTo>
                  <a:lnTo>
                    <a:pt x="255" y="802"/>
                  </a:lnTo>
                  <a:lnTo>
                    <a:pt x="292" y="816"/>
                  </a:lnTo>
                  <a:lnTo>
                    <a:pt x="335" y="826"/>
                  </a:lnTo>
                  <a:lnTo>
                    <a:pt x="377" y="830"/>
                  </a:lnTo>
                  <a:lnTo>
                    <a:pt x="420" y="835"/>
                  </a:lnTo>
                  <a:lnTo>
                    <a:pt x="462" y="830"/>
                  </a:lnTo>
                  <a:lnTo>
                    <a:pt x="505" y="826"/>
                  </a:lnTo>
                  <a:lnTo>
                    <a:pt x="543" y="816"/>
                  </a:lnTo>
                  <a:lnTo>
                    <a:pt x="580" y="802"/>
                  </a:lnTo>
                  <a:lnTo>
                    <a:pt x="618" y="783"/>
                  </a:lnTo>
                  <a:lnTo>
                    <a:pt x="651" y="764"/>
                  </a:lnTo>
                  <a:lnTo>
                    <a:pt x="684" y="741"/>
                  </a:lnTo>
                  <a:lnTo>
                    <a:pt x="713" y="712"/>
                  </a:lnTo>
                  <a:lnTo>
                    <a:pt x="741" y="684"/>
                  </a:lnTo>
                  <a:lnTo>
                    <a:pt x="764" y="651"/>
                  </a:lnTo>
                  <a:lnTo>
                    <a:pt x="788" y="613"/>
                  </a:lnTo>
                  <a:lnTo>
                    <a:pt x="802" y="580"/>
                  </a:lnTo>
                  <a:lnTo>
                    <a:pt x="816" y="543"/>
                  </a:lnTo>
                  <a:lnTo>
                    <a:pt x="826" y="500"/>
                  </a:lnTo>
                  <a:lnTo>
                    <a:pt x="835" y="458"/>
                  </a:lnTo>
                  <a:lnTo>
                    <a:pt x="835" y="415"/>
                  </a:lnTo>
                  <a:lnTo>
                    <a:pt x="835" y="415"/>
                  </a:lnTo>
                  <a:close/>
                </a:path>
              </a:pathLst>
            </a:custGeom>
            <a:solidFill>
              <a:srgbClr val="95E19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28" name="Freeform 44"/>
            <p:cNvSpPr>
              <a:spLocks noChangeAspect="1"/>
            </p:cNvSpPr>
            <p:nvPr/>
          </p:nvSpPr>
          <p:spPr bwMode="auto">
            <a:xfrm>
              <a:off x="2378" y="1559"/>
              <a:ext cx="827" cy="826"/>
            </a:xfrm>
            <a:custGeom>
              <a:avLst/>
              <a:gdLst/>
              <a:ahLst/>
              <a:cxnLst>
                <a:cxn ang="0">
                  <a:pos x="822" y="331"/>
                </a:cxn>
                <a:cxn ang="0">
                  <a:pos x="779" y="213"/>
                </a:cxn>
                <a:cxn ang="0">
                  <a:pos x="709" y="118"/>
                </a:cxn>
                <a:cxn ang="0">
                  <a:pos x="609" y="48"/>
                </a:cxn>
                <a:cxn ang="0">
                  <a:pos x="496" y="5"/>
                </a:cxn>
                <a:cxn ang="0">
                  <a:pos x="373" y="0"/>
                </a:cxn>
                <a:cxn ang="0">
                  <a:pos x="255" y="29"/>
                </a:cxn>
                <a:cxn ang="0">
                  <a:pos x="152" y="95"/>
                </a:cxn>
                <a:cxn ang="0">
                  <a:pos x="71" y="180"/>
                </a:cxn>
                <a:cxn ang="0">
                  <a:pos x="19" y="288"/>
                </a:cxn>
                <a:cxn ang="0">
                  <a:pos x="0" y="411"/>
                </a:cxn>
                <a:cxn ang="0">
                  <a:pos x="19" y="534"/>
                </a:cxn>
                <a:cxn ang="0">
                  <a:pos x="71" y="642"/>
                </a:cxn>
                <a:cxn ang="0">
                  <a:pos x="152" y="732"/>
                </a:cxn>
                <a:cxn ang="0">
                  <a:pos x="255" y="793"/>
                </a:cxn>
                <a:cxn ang="0">
                  <a:pos x="373" y="822"/>
                </a:cxn>
                <a:cxn ang="0">
                  <a:pos x="496" y="817"/>
                </a:cxn>
                <a:cxn ang="0">
                  <a:pos x="609" y="775"/>
                </a:cxn>
                <a:cxn ang="0">
                  <a:pos x="709" y="704"/>
                </a:cxn>
                <a:cxn ang="0">
                  <a:pos x="779" y="609"/>
                </a:cxn>
                <a:cxn ang="0">
                  <a:pos x="822" y="496"/>
                </a:cxn>
                <a:cxn ang="0">
                  <a:pos x="817" y="411"/>
                </a:cxn>
                <a:cxn ang="0">
                  <a:pos x="798" y="293"/>
                </a:cxn>
                <a:cxn ang="0">
                  <a:pos x="746" y="189"/>
                </a:cxn>
                <a:cxn ang="0">
                  <a:pos x="671" y="104"/>
                </a:cxn>
                <a:cxn ang="0">
                  <a:pos x="572" y="43"/>
                </a:cxn>
                <a:cxn ang="0">
                  <a:pos x="454" y="15"/>
                </a:cxn>
                <a:cxn ang="0">
                  <a:pos x="336" y="19"/>
                </a:cxn>
                <a:cxn ang="0">
                  <a:pos x="222" y="57"/>
                </a:cxn>
                <a:cxn ang="0">
                  <a:pos x="133" y="128"/>
                </a:cxn>
                <a:cxn ang="0">
                  <a:pos x="62" y="222"/>
                </a:cxn>
                <a:cxn ang="0">
                  <a:pos x="19" y="331"/>
                </a:cxn>
                <a:cxn ang="0">
                  <a:pos x="15" y="454"/>
                </a:cxn>
                <a:cxn ang="0">
                  <a:pos x="43" y="567"/>
                </a:cxn>
                <a:cxn ang="0">
                  <a:pos x="104" y="666"/>
                </a:cxn>
                <a:cxn ang="0">
                  <a:pos x="189" y="746"/>
                </a:cxn>
                <a:cxn ang="0">
                  <a:pos x="293" y="798"/>
                </a:cxn>
                <a:cxn ang="0">
                  <a:pos x="416" y="812"/>
                </a:cxn>
                <a:cxn ang="0">
                  <a:pos x="534" y="798"/>
                </a:cxn>
                <a:cxn ang="0">
                  <a:pos x="638" y="746"/>
                </a:cxn>
                <a:cxn ang="0">
                  <a:pos x="723" y="666"/>
                </a:cxn>
                <a:cxn ang="0">
                  <a:pos x="784" y="567"/>
                </a:cxn>
                <a:cxn ang="0">
                  <a:pos x="812" y="454"/>
                </a:cxn>
              </a:cxnLst>
              <a:rect l="0" t="0" r="r" b="b"/>
              <a:pathLst>
                <a:path w="827" h="826">
                  <a:moveTo>
                    <a:pt x="827" y="411"/>
                  </a:moveTo>
                  <a:lnTo>
                    <a:pt x="827" y="369"/>
                  </a:lnTo>
                  <a:lnTo>
                    <a:pt x="822" y="331"/>
                  </a:lnTo>
                  <a:lnTo>
                    <a:pt x="808" y="288"/>
                  </a:lnTo>
                  <a:lnTo>
                    <a:pt x="793" y="251"/>
                  </a:lnTo>
                  <a:lnTo>
                    <a:pt x="779" y="213"/>
                  </a:lnTo>
                  <a:lnTo>
                    <a:pt x="756" y="180"/>
                  </a:lnTo>
                  <a:lnTo>
                    <a:pt x="732" y="147"/>
                  </a:lnTo>
                  <a:lnTo>
                    <a:pt x="709" y="118"/>
                  </a:lnTo>
                  <a:lnTo>
                    <a:pt x="675" y="95"/>
                  </a:lnTo>
                  <a:lnTo>
                    <a:pt x="647" y="71"/>
                  </a:lnTo>
                  <a:lnTo>
                    <a:pt x="609" y="48"/>
                  </a:lnTo>
                  <a:lnTo>
                    <a:pt x="576" y="29"/>
                  </a:lnTo>
                  <a:lnTo>
                    <a:pt x="539" y="19"/>
                  </a:lnTo>
                  <a:lnTo>
                    <a:pt x="496" y="5"/>
                  </a:lnTo>
                  <a:lnTo>
                    <a:pt x="458" y="0"/>
                  </a:lnTo>
                  <a:lnTo>
                    <a:pt x="416" y="0"/>
                  </a:lnTo>
                  <a:lnTo>
                    <a:pt x="373" y="0"/>
                  </a:lnTo>
                  <a:lnTo>
                    <a:pt x="331" y="5"/>
                  </a:lnTo>
                  <a:lnTo>
                    <a:pt x="293" y="19"/>
                  </a:lnTo>
                  <a:lnTo>
                    <a:pt x="255" y="29"/>
                  </a:lnTo>
                  <a:lnTo>
                    <a:pt x="218" y="48"/>
                  </a:lnTo>
                  <a:lnTo>
                    <a:pt x="185" y="71"/>
                  </a:lnTo>
                  <a:lnTo>
                    <a:pt x="152" y="95"/>
                  </a:lnTo>
                  <a:lnTo>
                    <a:pt x="123" y="118"/>
                  </a:lnTo>
                  <a:lnTo>
                    <a:pt x="95" y="147"/>
                  </a:lnTo>
                  <a:lnTo>
                    <a:pt x="71" y="180"/>
                  </a:lnTo>
                  <a:lnTo>
                    <a:pt x="52" y="213"/>
                  </a:lnTo>
                  <a:lnTo>
                    <a:pt x="34" y="251"/>
                  </a:lnTo>
                  <a:lnTo>
                    <a:pt x="19" y="288"/>
                  </a:lnTo>
                  <a:lnTo>
                    <a:pt x="10" y="331"/>
                  </a:lnTo>
                  <a:lnTo>
                    <a:pt x="5" y="369"/>
                  </a:lnTo>
                  <a:lnTo>
                    <a:pt x="0" y="411"/>
                  </a:lnTo>
                  <a:lnTo>
                    <a:pt x="5" y="454"/>
                  </a:lnTo>
                  <a:lnTo>
                    <a:pt x="10" y="496"/>
                  </a:lnTo>
                  <a:lnTo>
                    <a:pt x="19" y="534"/>
                  </a:lnTo>
                  <a:lnTo>
                    <a:pt x="34" y="572"/>
                  </a:lnTo>
                  <a:lnTo>
                    <a:pt x="52" y="609"/>
                  </a:lnTo>
                  <a:lnTo>
                    <a:pt x="71" y="642"/>
                  </a:lnTo>
                  <a:lnTo>
                    <a:pt x="95" y="675"/>
                  </a:lnTo>
                  <a:lnTo>
                    <a:pt x="123" y="704"/>
                  </a:lnTo>
                  <a:lnTo>
                    <a:pt x="152" y="732"/>
                  </a:lnTo>
                  <a:lnTo>
                    <a:pt x="185" y="756"/>
                  </a:lnTo>
                  <a:lnTo>
                    <a:pt x="218" y="775"/>
                  </a:lnTo>
                  <a:lnTo>
                    <a:pt x="255" y="793"/>
                  </a:lnTo>
                  <a:lnTo>
                    <a:pt x="293" y="808"/>
                  </a:lnTo>
                  <a:lnTo>
                    <a:pt x="331" y="817"/>
                  </a:lnTo>
                  <a:lnTo>
                    <a:pt x="373" y="822"/>
                  </a:lnTo>
                  <a:lnTo>
                    <a:pt x="416" y="826"/>
                  </a:lnTo>
                  <a:lnTo>
                    <a:pt x="458" y="822"/>
                  </a:lnTo>
                  <a:lnTo>
                    <a:pt x="496" y="817"/>
                  </a:lnTo>
                  <a:lnTo>
                    <a:pt x="539" y="808"/>
                  </a:lnTo>
                  <a:lnTo>
                    <a:pt x="576" y="793"/>
                  </a:lnTo>
                  <a:lnTo>
                    <a:pt x="609" y="775"/>
                  </a:lnTo>
                  <a:lnTo>
                    <a:pt x="647" y="756"/>
                  </a:lnTo>
                  <a:lnTo>
                    <a:pt x="675" y="732"/>
                  </a:lnTo>
                  <a:lnTo>
                    <a:pt x="709" y="704"/>
                  </a:lnTo>
                  <a:lnTo>
                    <a:pt x="732" y="675"/>
                  </a:lnTo>
                  <a:lnTo>
                    <a:pt x="756" y="642"/>
                  </a:lnTo>
                  <a:lnTo>
                    <a:pt x="779" y="609"/>
                  </a:lnTo>
                  <a:lnTo>
                    <a:pt x="793" y="572"/>
                  </a:lnTo>
                  <a:lnTo>
                    <a:pt x="808" y="534"/>
                  </a:lnTo>
                  <a:lnTo>
                    <a:pt x="822" y="496"/>
                  </a:lnTo>
                  <a:lnTo>
                    <a:pt x="827" y="454"/>
                  </a:lnTo>
                  <a:lnTo>
                    <a:pt x="827" y="411"/>
                  </a:lnTo>
                  <a:lnTo>
                    <a:pt x="817" y="411"/>
                  </a:lnTo>
                  <a:lnTo>
                    <a:pt x="812" y="373"/>
                  </a:lnTo>
                  <a:lnTo>
                    <a:pt x="808" y="331"/>
                  </a:lnTo>
                  <a:lnTo>
                    <a:pt x="798" y="293"/>
                  </a:lnTo>
                  <a:lnTo>
                    <a:pt x="784" y="255"/>
                  </a:lnTo>
                  <a:lnTo>
                    <a:pt x="770" y="222"/>
                  </a:lnTo>
                  <a:lnTo>
                    <a:pt x="746" y="189"/>
                  </a:lnTo>
                  <a:lnTo>
                    <a:pt x="723" y="156"/>
                  </a:lnTo>
                  <a:lnTo>
                    <a:pt x="699" y="128"/>
                  </a:lnTo>
                  <a:lnTo>
                    <a:pt x="671" y="104"/>
                  </a:lnTo>
                  <a:lnTo>
                    <a:pt x="638" y="81"/>
                  </a:lnTo>
                  <a:lnTo>
                    <a:pt x="605" y="57"/>
                  </a:lnTo>
                  <a:lnTo>
                    <a:pt x="572" y="43"/>
                  </a:lnTo>
                  <a:lnTo>
                    <a:pt x="534" y="29"/>
                  </a:lnTo>
                  <a:lnTo>
                    <a:pt x="496" y="19"/>
                  </a:lnTo>
                  <a:lnTo>
                    <a:pt x="454" y="15"/>
                  </a:lnTo>
                  <a:lnTo>
                    <a:pt x="416" y="10"/>
                  </a:lnTo>
                  <a:lnTo>
                    <a:pt x="373" y="15"/>
                  </a:lnTo>
                  <a:lnTo>
                    <a:pt x="336" y="19"/>
                  </a:lnTo>
                  <a:lnTo>
                    <a:pt x="293" y="29"/>
                  </a:lnTo>
                  <a:lnTo>
                    <a:pt x="260" y="43"/>
                  </a:lnTo>
                  <a:lnTo>
                    <a:pt x="222" y="57"/>
                  </a:lnTo>
                  <a:lnTo>
                    <a:pt x="189" y="81"/>
                  </a:lnTo>
                  <a:lnTo>
                    <a:pt x="161" y="104"/>
                  </a:lnTo>
                  <a:lnTo>
                    <a:pt x="133" y="128"/>
                  </a:lnTo>
                  <a:lnTo>
                    <a:pt x="104" y="156"/>
                  </a:lnTo>
                  <a:lnTo>
                    <a:pt x="81" y="189"/>
                  </a:lnTo>
                  <a:lnTo>
                    <a:pt x="62" y="222"/>
                  </a:lnTo>
                  <a:lnTo>
                    <a:pt x="43" y="255"/>
                  </a:lnTo>
                  <a:lnTo>
                    <a:pt x="29" y="293"/>
                  </a:lnTo>
                  <a:lnTo>
                    <a:pt x="19" y="331"/>
                  </a:lnTo>
                  <a:lnTo>
                    <a:pt x="15" y="373"/>
                  </a:lnTo>
                  <a:lnTo>
                    <a:pt x="15" y="411"/>
                  </a:lnTo>
                  <a:lnTo>
                    <a:pt x="15" y="454"/>
                  </a:lnTo>
                  <a:lnTo>
                    <a:pt x="19" y="491"/>
                  </a:lnTo>
                  <a:lnTo>
                    <a:pt x="29" y="534"/>
                  </a:lnTo>
                  <a:lnTo>
                    <a:pt x="43" y="567"/>
                  </a:lnTo>
                  <a:lnTo>
                    <a:pt x="62" y="605"/>
                  </a:lnTo>
                  <a:lnTo>
                    <a:pt x="81" y="638"/>
                  </a:lnTo>
                  <a:lnTo>
                    <a:pt x="104" y="666"/>
                  </a:lnTo>
                  <a:lnTo>
                    <a:pt x="133" y="694"/>
                  </a:lnTo>
                  <a:lnTo>
                    <a:pt x="161" y="723"/>
                  </a:lnTo>
                  <a:lnTo>
                    <a:pt x="189" y="746"/>
                  </a:lnTo>
                  <a:lnTo>
                    <a:pt x="222" y="765"/>
                  </a:lnTo>
                  <a:lnTo>
                    <a:pt x="260" y="784"/>
                  </a:lnTo>
                  <a:lnTo>
                    <a:pt x="293" y="798"/>
                  </a:lnTo>
                  <a:lnTo>
                    <a:pt x="336" y="808"/>
                  </a:lnTo>
                  <a:lnTo>
                    <a:pt x="373" y="812"/>
                  </a:lnTo>
                  <a:lnTo>
                    <a:pt x="416" y="812"/>
                  </a:lnTo>
                  <a:lnTo>
                    <a:pt x="454" y="812"/>
                  </a:lnTo>
                  <a:lnTo>
                    <a:pt x="496" y="808"/>
                  </a:lnTo>
                  <a:lnTo>
                    <a:pt x="534" y="798"/>
                  </a:lnTo>
                  <a:lnTo>
                    <a:pt x="572" y="784"/>
                  </a:lnTo>
                  <a:lnTo>
                    <a:pt x="605" y="765"/>
                  </a:lnTo>
                  <a:lnTo>
                    <a:pt x="638" y="746"/>
                  </a:lnTo>
                  <a:lnTo>
                    <a:pt x="671" y="723"/>
                  </a:lnTo>
                  <a:lnTo>
                    <a:pt x="699" y="694"/>
                  </a:lnTo>
                  <a:lnTo>
                    <a:pt x="723" y="666"/>
                  </a:lnTo>
                  <a:lnTo>
                    <a:pt x="746" y="638"/>
                  </a:lnTo>
                  <a:lnTo>
                    <a:pt x="770" y="605"/>
                  </a:lnTo>
                  <a:lnTo>
                    <a:pt x="784" y="567"/>
                  </a:lnTo>
                  <a:lnTo>
                    <a:pt x="798" y="534"/>
                  </a:lnTo>
                  <a:lnTo>
                    <a:pt x="808" y="491"/>
                  </a:lnTo>
                  <a:lnTo>
                    <a:pt x="812" y="454"/>
                  </a:lnTo>
                  <a:lnTo>
                    <a:pt x="817" y="411"/>
                  </a:lnTo>
                  <a:lnTo>
                    <a:pt x="827" y="411"/>
                  </a:lnTo>
                  <a:close/>
                </a:path>
              </a:pathLst>
            </a:custGeom>
            <a:solidFill>
              <a:srgbClr val="91DF9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29" name="Freeform 45"/>
            <p:cNvSpPr>
              <a:spLocks noChangeAspect="1"/>
            </p:cNvSpPr>
            <p:nvPr/>
          </p:nvSpPr>
          <p:spPr bwMode="auto">
            <a:xfrm>
              <a:off x="2393" y="1569"/>
              <a:ext cx="802" cy="802"/>
            </a:xfrm>
            <a:custGeom>
              <a:avLst/>
              <a:gdLst/>
              <a:ahLst/>
              <a:cxnLst>
                <a:cxn ang="0">
                  <a:pos x="793" y="321"/>
                </a:cxn>
                <a:cxn ang="0">
                  <a:pos x="755" y="212"/>
                </a:cxn>
                <a:cxn ang="0">
                  <a:pos x="684" y="118"/>
                </a:cxn>
                <a:cxn ang="0">
                  <a:pos x="590" y="47"/>
                </a:cxn>
                <a:cxn ang="0">
                  <a:pos x="481" y="9"/>
                </a:cxn>
                <a:cxn ang="0">
                  <a:pos x="358" y="5"/>
                </a:cxn>
                <a:cxn ang="0">
                  <a:pos x="245" y="33"/>
                </a:cxn>
                <a:cxn ang="0">
                  <a:pos x="146" y="94"/>
                </a:cxn>
                <a:cxn ang="0">
                  <a:pos x="66" y="179"/>
                </a:cxn>
                <a:cxn ang="0">
                  <a:pos x="14" y="283"/>
                </a:cxn>
                <a:cxn ang="0">
                  <a:pos x="0" y="401"/>
                </a:cxn>
                <a:cxn ang="0">
                  <a:pos x="14" y="524"/>
                </a:cxn>
                <a:cxn ang="0">
                  <a:pos x="66" y="628"/>
                </a:cxn>
                <a:cxn ang="0">
                  <a:pos x="146" y="713"/>
                </a:cxn>
                <a:cxn ang="0">
                  <a:pos x="245" y="774"/>
                </a:cxn>
                <a:cxn ang="0">
                  <a:pos x="358" y="802"/>
                </a:cxn>
                <a:cxn ang="0">
                  <a:pos x="481" y="798"/>
                </a:cxn>
                <a:cxn ang="0">
                  <a:pos x="590" y="755"/>
                </a:cxn>
                <a:cxn ang="0">
                  <a:pos x="684" y="684"/>
                </a:cxn>
                <a:cxn ang="0">
                  <a:pos x="755" y="595"/>
                </a:cxn>
                <a:cxn ang="0">
                  <a:pos x="793" y="481"/>
                </a:cxn>
                <a:cxn ang="0">
                  <a:pos x="788" y="401"/>
                </a:cxn>
                <a:cxn ang="0">
                  <a:pos x="774" y="288"/>
                </a:cxn>
                <a:cxn ang="0">
                  <a:pos x="722" y="184"/>
                </a:cxn>
                <a:cxn ang="0">
                  <a:pos x="646" y="99"/>
                </a:cxn>
                <a:cxn ang="0">
                  <a:pos x="552" y="42"/>
                </a:cxn>
                <a:cxn ang="0">
                  <a:pos x="439" y="14"/>
                </a:cxn>
                <a:cxn ang="0">
                  <a:pos x="321" y="19"/>
                </a:cxn>
                <a:cxn ang="0">
                  <a:pos x="212" y="61"/>
                </a:cxn>
                <a:cxn ang="0">
                  <a:pos x="122" y="127"/>
                </a:cxn>
                <a:cxn ang="0">
                  <a:pos x="56" y="217"/>
                </a:cxn>
                <a:cxn ang="0">
                  <a:pos x="19" y="326"/>
                </a:cxn>
                <a:cxn ang="0">
                  <a:pos x="14" y="444"/>
                </a:cxn>
                <a:cxn ang="0">
                  <a:pos x="42" y="552"/>
                </a:cxn>
                <a:cxn ang="0">
                  <a:pos x="99" y="651"/>
                </a:cxn>
                <a:cxn ang="0">
                  <a:pos x="184" y="727"/>
                </a:cxn>
                <a:cxn ang="0">
                  <a:pos x="283" y="774"/>
                </a:cxn>
                <a:cxn ang="0">
                  <a:pos x="401" y="793"/>
                </a:cxn>
                <a:cxn ang="0">
                  <a:pos x="514" y="774"/>
                </a:cxn>
                <a:cxn ang="0">
                  <a:pos x="618" y="727"/>
                </a:cxn>
                <a:cxn ang="0">
                  <a:pos x="698" y="651"/>
                </a:cxn>
                <a:cxn ang="0">
                  <a:pos x="760" y="552"/>
                </a:cxn>
                <a:cxn ang="0">
                  <a:pos x="788" y="444"/>
                </a:cxn>
              </a:cxnLst>
              <a:rect l="0" t="0" r="r" b="b"/>
              <a:pathLst>
                <a:path w="802" h="802">
                  <a:moveTo>
                    <a:pt x="802" y="401"/>
                  </a:moveTo>
                  <a:lnTo>
                    <a:pt x="797" y="363"/>
                  </a:lnTo>
                  <a:lnTo>
                    <a:pt x="793" y="321"/>
                  </a:lnTo>
                  <a:lnTo>
                    <a:pt x="783" y="283"/>
                  </a:lnTo>
                  <a:lnTo>
                    <a:pt x="769" y="245"/>
                  </a:lnTo>
                  <a:lnTo>
                    <a:pt x="755" y="212"/>
                  </a:lnTo>
                  <a:lnTo>
                    <a:pt x="731" y="179"/>
                  </a:lnTo>
                  <a:lnTo>
                    <a:pt x="708" y="146"/>
                  </a:lnTo>
                  <a:lnTo>
                    <a:pt x="684" y="118"/>
                  </a:lnTo>
                  <a:lnTo>
                    <a:pt x="656" y="94"/>
                  </a:lnTo>
                  <a:lnTo>
                    <a:pt x="623" y="71"/>
                  </a:lnTo>
                  <a:lnTo>
                    <a:pt x="590" y="47"/>
                  </a:lnTo>
                  <a:lnTo>
                    <a:pt x="557" y="33"/>
                  </a:lnTo>
                  <a:lnTo>
                    <a:pt x="519" y="19"/>
                  </a:lnTo>
                  <a:lnTo>
                    <a:pt x="481" y="9"/>
                  </a:lnTo>
                  <a:lnTo>
                    <a:pt x="439" y="5"/>
                  </a:lnTo>
                  <a:lnTo>
                    <a:pt x="401" y="0"/>
                  </a:lnTo>
                  <a:lnTo>
                    <a:pt x="358" y="5"/>
                  </a:lnTo>
                  <a:lnTo>
                    <a:pt x="321" y="9"/>
                  </a:lnTo>
                  <a:lnTo>
                    <a:pt x="278" y="19"/>
                  </a:lnTo>
                  <a:lnTo>
                    <a:pt x="245" y="33"/>
                  </a:lnTo>
                  <a:lnTo>
                    <a:pt x="207" y="47"/>
                  </a:lnTo>
                  <a:lnTo>
                    <a:pt x="174" y="71"/>
                  </a:lnTo>
                  <a:lnTo>
                    <a:pt x="146" y="94"/>
                  </a:lnTo>
                  <a:lnTo>
                    <a:pt x="118" y="118"/>
                  </a:lnTo>
                  <a:lnTo>
                    <a:pt x="89" y="146"/>
                  </a:lnTo>
                  <a:lnTo>
                    <a:pt x="66" y="179"/>
                  </a:lnTo>
                  <a:lnTo>
                    <a:pt x="47" y="212"/>
                  </a:lnTo>
                  <a:lnTo>
                    <a:pt x="28" y="245"/>
                  </a:lnTo>
                  <a:lnTo>
                    <a:pt x="14" y="283"/>
                  </a:lnTo>
                  <a:lnTo>
                    <a:pt x="4" y="321"/>
                  </a:lnTo>
                  <a:lnTo>
                    <a:pt x="0" y="363"/>
                  </a:lnTo>
                  <a:lnTo>
                    <a:pt x="0" y="401"/>
                  </a:lnTo>
                  <a:lnTo>
                    <a:pt x="0" y="444"/>
                  </a:lnTo>
                  <a:lnTo>
                    <a:pt x="4" y="481"/>
                  </a:lnTo>
                  <a:lnTo>
                    <a:pt x="14" y="524"/>
                  </a:lnTo>
                  <a:lnTo>
                    <a:pt x="28" y="557"/>
                  </a:lnTo>
                  <a:lnTo>
                    <a:pt x="47" y="595"/>
                  </a:lnTo>
                  <a:lnTo>
                    <a:pt x="66" y="628"/>
                  </a:lnTo>
                  <a:lnTo>
                    <a:pt x="89" y="656"/>
                  </a:lnTo>
                  <a:lnTo>
                    <a:pt x="118" y="684"/>
                  </a:lnTo>
                  <a:lnTo>
                    <a:pt x="146" y="713"/>
                  </a:lnTo>
                  <a:lnTo>
                    <a:pt x="174" y="736"/>
                  </a:lnTo>
                  <a:lnTo>
                    <a:pt x="207" y="755"/>
                  </a:lnTo>
                  <a:lnTo>
                    <a:pt x="245" y="774"/>
                  </a:lnTo>
                  <a:lnTo>
                    <a:pt x="278" y="788"/>
                  </a:lnTo>
                  <a:lnTo>
                    <a:pt x="321" y="798"/>
                  </a:lnTo>
                  <a:lnTo>
                    <a:pt x="358" y="802"/>
                  </a:lnTo>
                  <a:lnTo>
                    <a:pt x="401" y="802"/>
                  </a:lnTo>
                  <a:lnTo>
                    <a:pt x="439" y="802"/>
                  </a:lnTo>
                  <a:lnTo>
                    <a:pt x="481" y="798"/>
                  </a:lnTo>
                  <a:lnTo>
                    <a:pt x="519" y="788"/>
                  </a:lnTo>
                  <a:lnTo>
                    <a:pt x="557" y="774"/>
                  </a:lnTo>
                  <a:lnTo>
                    <a:pt x="590" y="755"/>
                  </a:lnTo>
                  <a:lnTo>
                    <a:pt x="623" y="736"/>
                  </a:lnTo>
                  <a:lnTo>
                    <a:pt x="656" y="713"/>
                  </a:lnTo>
                  <a:lnTo>
                    <a:pt x="684" y="684"/>
                  </a:lnTo>
                  <a:lnTo>
                    <a:pt x="708" y="656"/>
                  </a:lnTo>
                  <a:lnTo>
                    <a:pt x="731" y="628"/>
                  </a:lnTo>
                  <a:lnTo>
                    <a:pt x="755" y="595"/>
                  </a:lnTo>
                  <a:lnTo>
                    <a:pt x="769" y="557"/>
                  </a:lnTo>
                  <a:lnTo>
                    <a:pt x="783" y="524"/>
                  </a:lnTo>
                  <a:lnTo>
                    <a:pt x="793" y="481"/>
                  </a:lnTo>
                  <a:lnTo>
                    <a:pt x="797" y="444"/>
                  </a:lnTo>
                  <a:lnTo>
                    <a:pt x="802" y="401"/>
                  </a:lnTo>
                  <a:lnTo>
                    <a:pt x="788" y="401"/>
                  </a:lnTo>
                  <a:lnTo>
                    <a:pt x="788" y="363"/>
                  </a:lnTo>
                  <a:lnTo>
                    <a:pt x="783" y="326"/>
                  </a:lnTo>
                  <a:lnTo>
                    <a:pt x="774" y="288"/>
                  </a:lnTo>
                  <a:lnTo>
                    <a:pt x="760" y="250"/>
                  </a:lnTo>
                  <a:lnTo>
                    <a:pt x="741" y="217"/>
                  </a:lnTo>
                  <a:lnTo>
                    <a:pt x="722" y="184"/>
                  </a:lnTo>
                  <a:lnTo>
                    <a:pt x="698" y="156"/>
                  </a:lnTo>
                  <a:lnTo>
                    <a:pt x="675" y="127"/>
                  </a:lnTo>
                  <a:lnTo>
                    <a:pt x="646" y="99"/>
                  </a:lnTo>
                  <a:lnTo>
                    <a:pt x="618" y="80"/>
                  </a:lnTo>
                  <a:lnTo>
                    <a:pt x="585" y="61"/>
                  </a:lnTo>
                  <a:lnTo>
                    <a:pt x="552" y="42"/>
                  </a:lnTo>
                  <a:lnTo>
                    <a:pt x="514" y="28"/>
                  </a:lnTo>
                  <a:lnTo>
                    <a:pt x="476" y="19"/>
                  </a:lnTo>
                  <a:lnTo>
                    <a:pt x="439" y="14"/>
                  </a:lnTo>
                  <a:lnTo>
                    <a:pt x="401" y="14"/>
                  </a:lnTo>
                  <a:lnTo>
                    <a:pt x="358" y="14"/>
                  </a:lnTo>
                  <a:lnTo>
                    <a:pt x="321" y="19"/>
                  </a:lnTo>
                  <a:lnTo>
                    <a:pt x="283" y="28"/>
                  </a:lnTo>
                  <a:lnTo>
                    <a:pt x="250" y="42"/>
                  </a:lnTo>
                  <a:lnTo>
                    <a:pt x="212" y="61"/>
                  </a:lnTo>
                  <a:lnTo>
                    <a:pt x="184" y="80"/>
                  </a:lnTo>
                  <a:lnTo>
                    <a:pt x="151" y="99"/>
                  </a:lnTo>
                  <a:lnTo>
                    <a:pt x="122" y="127"/>
                  </a:lnTo>
                  <a:lnTo>
                    <a:pt x="99" y="156"/>
                  </a:lnTo>
                  <a:lnTo>
                    <a:pt x="75" y="184"/>
                  </a:lnTo>
                  <a:lnTo>
                    <a:pt x="56" y="217"/>
                  </a:lnTo>
                  <a:lnTo>
                    <a:pt x="42" y="250"/>
                  </a:lnTo>
                  <a:lnTo>
                    <a:pt x="28" y="288"/>
                  </a:lnTo>
                  <a:lnTo>
                    <a:pt x="19" y="326"/>
                  </a:lnTo>
                  <a:lnTo>
                    <a:pt x="14" y="363"/>
                  </a:lnTo>
                  <a:lnTo>
                    <a:pt x="9" y="401"/>
                  </a:lnTo>
                  <a:lnTo>
                    <a:pt x="14" y="444"/>
                  </a:lnTo>
                  <a:lnTo>
                    <a:pt x="19" y="481"/>
                  </a:lnTo>
                  <a:lnTo>
                    <a:pt x="28" y="519"/>
                  </a:lnTo>
                  <a:lnTo>
                    <a:pt x="42" y="552"/>
                  </a:lnTo>
                  <a:lnTo>
                    <a:pt x="56" y="590"/>
                  </a:lnTo>
                  <a:lnTo>
                    <a:pt x="75" y="618"/>
                  </a:lnTo>
                  <a:lnTo>
                    <a:pt x="99" y="651"/>
                  </a:lnTo>
                  <a:lnTo>
                    <a:pt x="122" y="680"/>
                  </a:lnTo>
                  <a:lnTo>
                    <a:pt x="151" y="703"/>
                  </a:lnTo>
                  <a:lnTo>
                    <a:pt x="184" y="727"/>
                  </a:lnTo>
                  <a:lnTo>
                    <a:pt x="212" y="746"/>
                  </a:lnTo>
                  <a:lnTo>
                    <a:pt x="250" y="760"/>
                  </a:lnTo>
                  <a:lnTo>
                    <a:pt x="283" y="774"/>
                  </a:lnTo>
                  <a:lnTo>
                    <a:pt x="321" y="783"/>
                  </a:lnTo>
                  <a:lnTo>
                    <a:pt x="358" y="788"/>
                  </a:lnTo>
                  <a:lnTo>
                    <a:pt x="401" y="793"/>
                  </a:lnTo>
                  <a:lnTo>
                    <a:pt x="439" y="788"/>
                  </a:lnTo>
                  <a:lnTo>
                    <a:pt x="476" y="783"/>
                  </a:lnTo>
                  <a:lnTo>
                    <a:pt x="514" y="774"/>
                  </a:lnTo>
                  <a:lnTo>
                    <a:pt x="552" y="760"/>
                  </a:lnTo>
                  <a:lnTo>
                    <a:pt x="585" y="746"/>
                  </a:lnTo>
                  <a:lnTo>
                    <a:pt x="618" y="727"/>
                  </a:lnTo>
                  <a:lnTo>
                    <a:pt x="646" y="703"/>
                  </a:lnTo>
                  <a:lnTo>
                    <a:pt x="675" y="680"/>
                  </a:lnTo>
                  <a:lnTo>
                    <a:pt x="698" y="651"/>
                  </a:lnTo>
                  <a:lnTo>
                    <a:pt x="722" y="618"/>
                  </a:lnTo>
                  <a:lnTo>
                    <a:pt x="741" y="590"/>
                  </a:lnTo>
                  <a:lnTo>
                    <a:pt x="760" y="552"/>
                  </a:lnTo>
                  <a:lnTo>
                    <a:pt x="774" y="519"/>
                  </a:lnTo>
                  <a:lnTo>
                    <a:pt x="783" y="481"/>
                  </a:lnTo>
                  <a:lnTo>
                    <a:pt x="788" y="444"/>
                  </a:lnTo>
                  <a:lnTo>
                    <a:pt x="788" y="401"/>
                  </a:lnTo>
                  <a:lnTo>
                    <a:pt x="802" y="401"/>
                  </a:lnTo>
                  <a:close/>
                </a:path>
              </a:pathLst>
            </a:custGeom>
            <a:solidFill>
              <a:srgbClr val="8DDD8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0" name="Freeform 46"/>
            <p:cNvSpPr>
              <a:spLocks noChangeAspect="1"/>
            </p:cNvSpPr>
            <p:nvPr/>
          </p:nvSpPr>
          <p:spPr bwMode="auto">
            <a:xfrm>
              <a:off x="2402" y="1583"/>
              <a:ext cx="779" cy="779"/>
            </a:xfrm>
            <a:custGeom>
              <a:avLst/>
              <a:gdLst/>
              <a:ahLst/>
              <a:cxnLst>
                <a:cxn ang="0">
                  <a:pos x="774" y="312"/>
                </a:cxn>
                <a:cxn ang="0">
                  <a:pos x="732" y="203"/>
                </a:cxn>
                <a:cxn ang="0">
                  <a:pos x="666" y="113"/>
                </a:cxn>
                <a:cxn ang="0">
                  <a:pos x="576" y="47"/>
                </a:cxn>
                <a:cxn ang="0">
                  <a:pos x="467" y="5"/>
                </a:cxn>
                <a:cxn ang="0">
                  <a:pos x="349" y="0"/>
                </a:cxn>
                <a:cxn ang="0">
                  <a:pos x="241" y="28"/>
                </a:cxn>
                <a:cxn ang="0">
                  <a:pos x="142" y="85"/>
                </a:cxn>
                <a:cxn ang="0">
                  <a:pos x="66" y="170"/>
                </a:cxn>
                <a:cxn ang="0">
                  <a:pos x="19" y="274"/>
                </a:cxn>
                <a:cxn ang="0">
                  <a:pos x="0" y="387"/>
                </a:cxn>
                <a:cxn ang="0">
                  <a:pos x="19" y="505"/>
                </a:cxn>
                <a:cxn ang="0">
                  <a:pos x="66" y="604"/>
                </a:cxn>
                <a:cxn ang="0">
                  <a:pos x="142" y="689"/>
                </a:cxn>
                <a:cxn ang="0">
                  <a:pos x="241" y="746"/>
                </a:cxn>
                <a:cxn ang="0">
                  <a:pos x="349" y="774"/>
                </a:cxn>
                <a:cxn ang="0">
                  <a:pos x="467" y="769"/>
                </a:cxn>
                <a:cxn ang="0">
                  <a:pos x="576" y="732"/>
                </a:cxn>
                <a:cxn ang="0">
                  <a:pos x="666" y="666"/>
                </a:cxn>
                <a:cxn ang="0">
                  <a:pos x="732" y="576"/>
                </a:cxn>
                <a:cxn ang="0">
                  <a:pos x="774" y="467"/>
                </a:cxn>
                <a:cxn ang="0">
                  <a:pos x="769" y="387"/>
                </a:cxn>
                <a:cxn ang="0">
                  <a:pos x="751" y="274"/>
                </a:cxn>
                <a:cxn ang="0">
                  <a:pos x="703" y="175"/>
                </a:cxn>
                <a:cxn ang="0">
                  <a:pos x="633" y="94"/>
                </a:cxn>
                <a:cxn ang="0">
                  <a:pos x="538" y="38"/>
                </a:cxn>
                <a:cxn ang="0">
                  <a:pos x="430" y="14"/>
                </a:cxn>
                <a:cxn ang="0">
                  <a:pos x="316" y="19"/>
                </a:cxn>
                <a:cxn ang="0">
                  <a:pos x="212" y="57"/>
                </a:cxn>
                <a:cxn ang="0">
                  <a:pos x="123" y="123"/>
                </a:cxn>
                <a:cxn ang="0">
                  <a:pos x="57" y="208"/>
                </a:cxn>
                <a:cxn ang="0">
                  <a:pos x="19" y="312"/>
                </a:cxn>
                <a:cxn ang="0">
                  <a:pos x="14" y="425"/>
                </a:cxn>
                <a:cxn ang="0">
                  <a:pos x="43" y="533"/>
                </a:cxn>
                <a:cxn ang="0">
                  <a:pos x="99" y="628"/>
                </a:cxn>
                <a:cxn ang="0">
                  <a:pos x="179" y="703"/>
                </a:cxn>
                <a:cxn ang="0">
                  <a:pos x="279" y="751"/>
                </a:cxn>
                <a:cxn ang="0">
                  <a:pos x="392" y="765"/>
                </a:cxn>
                <a:cxn ang="0">
                  <a:pos x="505" y="751"/>
                </a:cxn>
                <a:cxn ang="0">
                  <a:pos x="600" y="703"/>
                </a:cxn>
                <a:cxn ang="0">
                  <a:pos x="685" y="628"/>
                </a:cxn>
                <a:cxn ang="0">
                  <a:pos x="741" y="533"/>
                </a:cxn>
                <a:cxn ang="0">
                  <a:pos x="765" y="425"/>
                </a:cxn>
              </a:cxnLst>
              <a:rect l="0" t="0" r="r" b="b"/>
              <a:pathLst>
                <a:path w="779" h="779">
                  <a:moveTo>
                    <a:pt x="779" y="387"/>
                  </a:moveTo>
                  <a:lnTo>
                    <a:pt x="779" y="349"/>
                  </a:lnTo>
                  <a:lnTo>
                    <a:pt x="774" y="312"/>
                  </a:lnTo>
                  <a:lnTo>
                    <a:pt x="765" y="274"/>
                  </a:lnTo>
                  <a:lnTo>
                    <a:pt x="751" y="236"/>
                  </a:lnTo>
                  <a:lnTo>
                    <a:pt x="732" y="203"/>
                  </a:lnTo>
                  <a:lnTo>
                    <a:pt x="713" y="170"/>
                  </a:lnTo>
                  <a:lnTo>
                    <a:pt x="689" y="142"/>
                  </a:lnTo>
                  <a:lnTo>
                    <a:pt x="666" y="113"/>
                  </a:lnTo>
                  <a:lnTo>
                    <a:pt x="637" y="85"/>
                  </a:lnTo>
                  <a:lnTo>
                    <a:pt x="609" y="66"/>
                  </a:lnTo>
                  <a:lnTo>
                    <a:pt x="576" y="47"/>
                  </a:lnTo>
                  <a:lnTo>
                    <a:pt x="543" y="28"/>
                  </a:lnTo>
                  <a:lnTo>
                    <a:pt x="505" y="14"/>
                  </a:lnTo>
                  <a:lnTo>
                    <a:pt x="467" y="5"/>
                  </a:lnTo>
                  <a:lnTo>
                    <a:pt x="430" y="0"/>
                  </a:lnTo>
                  <a:lnTo>
                    <a:pt x="392" y="0"/>
                  </a:lnTo>
                  <a:lnTo>
                    <a:pt x="349" y="0"/>
                  </a:lnTo>
                  <a:lnTo>
                    <a:pt x="312" y="5"/>
                  </a:lnTo>
                  <a:lnTo>
                    <a:pt x="274" y="14"/>
                  </a:lnTo>
                  <a:lnTo>
                    <a:pt x="241" y="28"/>
                  </a:lnTo>
                  <a:lnTo>
                    <a:pt x="203" y="47"/>
                  </a:lnTo>
                  <a:lnTo>
                    <a:pt x="175" y="66"/>
                  </a:lnTo>
                  <a:lnTo>
                    <a:pt x="142" y="85"/>
                  </a:lnTo>
                  <a:lnTo>
                    <a:pt x="113" y="113"/>
                  </a:lnTo>
                  <a:lnTo>
                    <a:pt x="90" y="142"/>
                  </a:lnTo>
                  <a:lnTo>
                    <a:pt x="66" y="170"/>
                  </a:lnTo>
                  <a:lnTo>
                    <a:pt x="47" y="203"/>
                  </a:lnTo>
                  <a:lnTo>
                    <a:pt x="33" y="236"/>
                  </a:lnTo>
                  <a:lnTo>
                    <a:pt x="19" y="274"/>
                  </a:lnTo>
                  <a:lnTo>
                    <a:pt x="10" y="312"/>
                  </a:lnTo>
                  <a:lnTo>
                    <a:pt x="5" y="349"/>
                  </a:lnTo>
                  <a:lnTo>
                    <a:pt x="0" y="387"/>
                  </a:lnTo>
                  <a:lnTo>
                    <a:pt x="5" y="430"/>
                  </a:lnTo>
                  <a:lnTo>
                    <a:pt x="10" y="467"/>
                  </a:lnTo>
                  <a:lnTo>
                    <a:pt x="19" y="505"/>
                  </a:lnTo>
                  <a:lnTo>
                    <a:pt x="33" y="538"/>
                  </a:lnTo>
                  <a:lnTo>
                    <a:pt x="47" y="576"/>
                  </a:lnTo>
                  <a:lnTo>
                    <a:pt x="66" y="604"/>
                  </a:lnTo>
                  <a:lnTo>
                    <a:pt x="90" y="637"/>
                  </a:lnTo>
                  <a:lnTo>
                    <a:pt x="113" y="666"/>
                  </a:lnTo>
                  <a:lnTo>
                    <a:pt x="142" y="689"/>
                  </a:lnTo>
                  <a:lnTo>
                    <a:pt x="175" y="713"/>
                  </a:lnTo>
                  <a:lnTo>
                    <a:pt x="203" y="732"/>
                  </a:lnTo>
                  <a:lnTo>
                    <a:pt x="241" y="746"/>
                  </a:lnTo>
                  <a:lnTo>
                    <a:pt x="274" y="760"/>
                  </a:lnTo>
                  <a:lnTo>
                    <a:pt x="312" y="769"/>
                  </a:lnTo>
                  <a:lnTo>
                    <a:pt x="349" y="774"/>
                  </a:lnTo>
                  <a:lnTo>
                    <a:pt x="392" y="779"/>
                  </a:lnTo>
                  <a:lnTo>
                    <a:pt x="430" y="774"/>
                  </a:lnTo>
                  <a:lnTo>
                    <a:pt x="467" y="769"/>
                  </a:lnTo>
                  <a:lnTo>
                    <a:pt x="505" y="760"/>
                  </a:lnTo>
                  <a:lnTo>
                    <a:pt x="543" y="746"/>
                  </a:lnTo>
                  <a:lnTo>
                    <a:pt x="576" y="732"/>
                  </a:lnTo>
                  <a:lnTo>
                    <a:pt x="609" y="713"/>
                  </a:lnTo>
                  <a:lnTo>
                    <a:pt x="637" y="689"/>
                  </a:lnTo>
                  <a:lnTo>
                    <a:pt x="666" y="666"/>
                  </a:lnTo>
                  <a:lnTo>
                    <a:pt x="689" y="637"/>
                  </a:lnTo>
                  <a:lnTo>
                    <a:pt x="713" y="604"/>
                  </a:lnTo>
                  <a:lnTo>
                    <a:pt x="732" y="576"/>
                  </a:lnTo>
                  <a:lnTo>
                    <a:pt x="751" y="538"/>
                  </a:lnTo>
                  <a:lnTo>
                    <a:pt x="765" y="505"/>
                  </a:lnTo>
                  <a:lnTo>
                    <a:pt x="774" y="467"/>
                  </a:lnTo>
                  <a:lnTo>
                    <a:pt x="779" y="430"/>
                  </a:lnTo>
                  <a:lnTo>
                    <a:pt x="779" y="387"/>
                  </a:lnTo>
                  <a:lnTo>
                    <a:pt x="769" y="387"/>
                  </a:lnTo>
                  <a:lnTo>
                    <a:pt x="765" y="349"/>
                  </a:lnTo>
                  <a:lnTo>
                    <a:pt x="760" y="312"/>
                  </a:lnTo>
                  <a:lnTo>
                    <a:pt x="751" y="274"/>
                  </a:lnTo>
                  <a:lnTo>
                    <a:pt x="741" y="241"/>
                  </a:lnTo>
                  <a:lnTo>
                    <a:pt x="722" y="208"/>
                  </a:lnTo>
                  <a:lnTo>
                    <a:pt x="703" y="175"/>
                  </a:lnTo>
                  <a:lnTo>
                    <a:pt x="685" y="146"/>
                  </a:lnTo>
                  <a:lnTo>
                    <a:pt x="656" y="123"/>
                  </a:lnTo>
                  <a:lnTo>
                    <a:pt x="633" y="94"/>
                  </a:lnTo>
                  <a:lnTo>
                    <a:pt x="600" y="76"/>
                  </a:lnTo>
                  <a:lnTo>
                    <a:pt x="571" y="57"/>
                  </a:lnTo>
                  <a:lnTo>
                    <a:pt x="538" y="38"/>
                  </a:lnTo>
                  <a:lnTo>
                    <a:pt x="505" y="28"/>
                  </a:lnTo>
                  <a:lnTo>
                    <a:pt x="467" y="19"/>
                  </a:lnTo>
                  <a:lnTo>
                    <a:pt x="430" y="14"/>
                  </a:lnTo>
                  <a:lnTo>
                    <a:pt x="392" y="10"/>
                  </a:lnTo>
                  <a:lnTo>
                    <a:pt x="354" y="14"/>
                  </a:lnTo>
                  <a:lnTo>
                    <a:pt x="316" y="19"/>
                  </a:lnTo>
                  <a:lnTo>
                    <a:pt x="279" y="28"/>
                  </a:lnTo>
                  <a:lnTo>
                    <a:pt x="246" y="38"/>
                  </a:lnTo>
                  <a:lnTo>
                    <a:pt x="212" y="57"/>
                  </a:lnTo>
                  <a:lnTo>
                    <a:pt x="179" y="76"/>
                  </a:lnTo>
                  <a:lnTo>
                    <a:pt x="151" y="94"/>
                  </a:lnTo>
                  <a:lnTo>
                    <a:pt x="123" y="123"/>
                  </a:lnTo>
                  <a:lnTo>
                    <a:pt x="99" y="146"/>
                  </a:lnTo>
                  <a:lnTo>
                    <a:pt x="76" y="175"/>
                  </a:lnTo>
                  <a:lnTo>
                    <a:pt x="57" y="208"/>
                  </a:lnTo>
                  <a:lnTo>
                    <a:pt x="43" y="241"/>
                  </a:lnTo>
                  <a:lnTo>
                    <a:pt x="28" y="274"/>
                  </a:lnTo>
                  <a:lnTo>
                    <a:pt x="19" y="312"/>
                  </a:lnTo>
                  <a:lnTo>
                    <a:pt x="14" y="349"/>
                  </a:lnTo>
                  <a:lnTo>
                    <a:pt x="14" y="387"/>
                  </a:lnTo>
                  <a:lnTo>
                    <a:pt x="14" y="425"/>
                  </a:lnTo>
                  <a:lnTo>
                    <a:pt x="19" y="463"/>
                  </a:lnTo>
                  <a:lnTo>
                    <a:pt x="28" y="500"/>
                  </a:lnTo>
                  <a:lnTo>
                    <a:pt x="43" y="533"/>
                  </a:lnTo>
                  <a:lnTo>
                    <a:pt x="57" y="566"/>
                  </a:lnTo>
                  <a:lnTo>
                    <a:pt x="76" y="599"/>
                  </a:lnTo>
                  <a:lnTo>
                    <a:pt x="99" y="628"/>
                  </a:lnTo>
                  <a:lnTo>
                    <a:pt x="123" y="656"/>
                  </a:lnTo>
                  <a:lnTo>
                    <a:pt x="151" y="680"/>
                  </a:lnTo>
                  <a:lnTo>
                    <a:pt x="179" y="703"/>
                  </a:lnTo>
                  <a:lnTo>
                    <a:pt x="212" y="722"/>
                  </a:lnTo>
                  <a:lnTo>
                    <a:pt x="246" y="736"/>
                  </a:lnTo>
                  <a:lnTo>
                    <a:pt x="279" y="751"/>
                  </a:lnTo>
                  <a:lnTo>
                    <a:pt x="316" y="760"/>
                  </a:lnTo>
                  <a:lnTo>
                    <a:pt x="354" y="765"/>
                  </a:lnTo>
                  <a:lnTo>
                    <a:pt x="392" y="765"/>
                  </a:lnTo>
                  <a:lnTo>
                    <a:pt x="430" y="765"/>
                  </a:lnTo>
                  <a:lnTo>
                    <a:pt x="467" y="760"/>
                  </a:lnTo>
                  <a:lnTo>
                    <a:pt x="505" y="751"/>
                  </a:lnTo>
                  <a:lnTo>
                    <a:pt x="538" y="736"/>
                  </a:lnTo>
                  <a:lnTo>
                    <a:pt x="571" y="722"/>
                  </a:lnTo>
                  <a:lnTo>
                    <a:pt x="600" y="703"/>
                  </a:lnTo>
                  <a:lnTo>
                    <a:pt x="633" y="680"/>
                  </a:lnTo>
                  <a:lnTo>
                    <a:pt x="656" y="656"/>
                  </a:lnTo>
                  <a:lnTo>
                    <a:pt x="685" y="628"/>
                  </a:lnTo>
                  <a:lnTo>
                    <a:pt x="703" y="599"/>
                  </a:lnTo>
                  <a:lnTo>
                    <a:pt x="722" y="566"/>
                  </a:lnTo>
                  <a:lnTo>
                    <a:pt x="741" y="533"/>
                  </a:lnTo>
                  <a:lnTo>
                    <a:pt x="751" y="500"/>
                  </a:lnTo>
                  <a:lnTo>
                    <a:pt x="760" y="463"/>
                  </a:lnTo>
                  <a:lnTo>
                    <a:pt x="765" y="425"/>
                  </a:lnTo>
                  <a:lnTo>
                    <a:pt x="769" y="387"/>
                  </a:lnTo>
                  <a:lnTo>
                    <a:pt x="779" y="387"/>
                  </a:lnTo>
                  <a:close/>
                </a:path>
              </a:pathLst>
            </a:custGeom>
            <a:solidFill>
              <a:srgbClr val="89DC8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1" name="Freeform 47"/>
            <p:cNvSpPr>
              <a:spLocks noChangeAspect="1"/>
            </p:cNvSpPr>
            <p:nvPr/>
          </p:nvSpPr>
          <p:spPr bwMode="auto">
            <a:xfrm>
              <a:off x="2416" y="1593"/>
              <a:ext cx="755" cy="755"/>
            </a:xfrm>
            <a:custGeom>
              <a:avLst/>
              <a:gdLst/>
              <a:ahLst/>
              <a:cxnLst>
                <a:cxn ang="0">
                  <a:pos x="746" y="302"/>
                </a:cxn>
                <a:cxn ang="0">
                  <a:pos x="708" y="198"/>
                </a:cxn>
                <a:cxn ang="0">
                  <a:pos x="642" y="113"/>
                </a:cxn>
                <a:cxn ang="0">
                  <a:pos x="557" y="47"/>
                </a:cxn>
                <a:cxn ang="0">
                  <a:pos x="453" y="9"/>
                </a:cxn>
                <a:cxn ang="0">
                  <a:pos x="340" y="4"/>
                </a:cxn>
                <a:cxn ang="0">
                  <a:pos x="232" y="28"/>
                </a:cxn>
                <a:cxn ang="0">
                  <a:pos x="137" y="84"/>
                </a:cxn>
                <a:cxn ang="0">
                  <a:pos x="62" y="165"/>
                </a:cxn>
                <a:cxn ang="0">
                  <a:pos x="14" y="264"/>
                </a:cxn>
                <a:cxn ang="0">
                  <a:pos x="0" y="377"/>
                </a:cxn>
                <a:cxn ang="0">
                  <a:pos x="14" y="490"/>
                </a:cxn>
                <a:cxn ang="0">
                  <a:pos x="62" y="589"/>
                </a:cxn>
                <a:cxn ang="0">
                  <a:pos x="137" y="670"/>
                </a:cxn>
                <a:cxn ang="0">
                  <a:pos x="232" y="726"/>
                </a:cxn>
                <a:cxn ang="0">
                  <a:pos x="340" y="755"/>
                </a:cxn>
                <a:cxn ang="0">
                  <a:pos x="453" y="750"/>
                </a:cxn>
                <a:cxn ang="0">
                  <a:pos x="557" y="712"/>
                </a:cxn>
                <a:cxn ang="0">
                  <a:pos x="642" y="646"/>
                </a:cxn>
                <a:cxn ang="0">
                  <a:pos x="708" y="556"/>
                </a:cxn>
                <a:cxn ang="0">
                  <a:pos x="746" y="453"/>
                </a:cxn>
                <a:cxn ang="0">
                  <a:pos x="741" y="377"/>
                </a:cxn>
                <a:cxn ang="0">
                  <a:pos x="727" y="269"/>
                </a:cxn>
                <a:cxn ang="0">
                  <a:pos x="680" y="174"/>
                </a:cxn>
                <a:cxn ang="0">
                  <a:pos x="609" y="94"/>
                </a:cxn>
                <a:cxn ang="0">
                  <a:pos x="519" y="42"/>
                </a:cxn>
                <a:cxn ang="0">
                  <a:pos x="416" y="14"/>
                </a:cxn>
                <a:cxn ang="0">
                  <a:pos x="302" y="18"/>
                </a:cxn>
                <a:cxn ang="0">
                  <a:pos x="203" y="56"/>
                </a:cxn>
                <a:cxn ang="0">
                  <a:pos x="118" y="118"/>
                </a:cxn>
                <a:cxn ang="0">
                  <a:pos x="52" y="202"/>
                </a:cxn>
                <a:cxn ang="0">
                  <a:pos x="19" y="306"/>
                </a:cxn>
                <a:cxn ang="0">
                  <a:pos x="10" y="415"/>
                </a:cxn>
                <a:cxn ang="0">
                  <a:pos x="38" y="519"/>
                </a:cxn>
                <a:cxn ang="0">
                  <a:pos x="95" y="613"/>
                </a:cxn>
                <a:cxn ang="0">
                  <a:pos x="170" y="684"/>
                </a:cxn>
                <a:cxn ang="0">
                  <a:pos x="269" y="726"/>
                </a:cxn>
                <a:cxn ang="0">
                  <a:pos x="378" y="745"/>
                </a:cxn>
                <a:cxn ang="0">
                  <a:pos x="486" y="726"/>
                </a:cxn>
                <a:cxn ang="0">
                  <a:pos x="581" y="684"/>
                </a:cxn>
                <a:cxn ang="0">
                  <a:pos x="661" y="613"/>
                </a:cxn>
                <a:cxn ang="0">
                  <a:pos x="713" y="519"/>
                </a:cxn>
                <a:cxn ang="0">
                  <a:pos x="741" y="415"/>
                </a:cxn>
              </a:cxnLst>
              <a:rect l="0" t="0" r="r" b="b"/>
              <a:pathLst>
                <a:path w="755" h="755">
                  <a:moveTo>
                    <a:pt x="755" y="377"/>
                  </a:moveTo>
                  <a:lnTo>
                    <a:pt x="751" y="339"/>
                  </a:lnTo>
                  <a:lnTo>
                    <a:pt x="746" y="302"/>
                  </a:lnTo>
                  <a:lnTo>
                    <a:pt x="737" y="264"/>
                  </a:lnTo>
                  <a:lnTo>
                    <a:pt x="727" y="231"/>
                  </a:lnTo>
                  <a:lnTo>
                    <a:pt x="708" y="198"/>
                  </a:lnTo>
                  <a:lnTo>
                    <a:pt x="689" y="165"/>
                  </a:lnTo>
                  <a:lnTo>
                    <a:pt x="671" y="136"/>
                  </a:lnTo>
                  <a:lnTo>
                    <a:pt x="642" y="113"/>
                  </a:lnTo>
                  <a:lnTo>
                    <a:pt x="619" y="84"/>
                  </a:lnTo>
                  <a:lnTo>
                    <a:pt x="586" y="66"/>
                  </a:lnTo>
                  <a:lnTo>
                    <a:pt x="557" y="47"/>
                  </a:lnTo>
                  <a:lnTo>
                    <a:pt x="524" y="28"/>
                  </a:lnTo>
                  <a:lnTo>
                    <a:pt x="491" y="18"/>
                  </a:lnTo>
                  <a:lnTo>
                    <a:pt x="453" y="9"/>
                  </a:lnTo>
                  <a:lnTo>
                    <a:pt x="416" y="4"/>
                  </a:lnTo>
                  <a:lnTo>
                    <a:pt x="378" y="0"/>
                  </a:lnTo>
                  <a:lnTo>
                    <a:pt x="340" y="4"/>
                  </a:lnTo>
                  <a:lnTo>
                    <a:pt x="302" y="9"/>
                  </a:lnTo>
                  <a:lnTo>
                    <a:pt x="265" y="18"/>
                  </a:lnTo>
                  <a:lnTo>
                    <a:pt x="232" y="28"/>
                  </a:lnTo>
                  <a:lnTo>
                    <a:pt x="198" y="47"/>
                  </a:lnTo>
                  <a:lnTo>
                    <a:pt x="165" y="66"/>
                  </a:lnTo>
                  <a:lnTo>
                    <a:pt x="137" y="84"/>
                  </a:lnTo>
                  <a:lnTo>
                    <a:pt x="109" y="113"/>
                  </a:lnTo>
                  <a:lnTo>
                    <a:pt x="85" y="136"/>
                  </a:lnTo>
                  <a:lnTo>
                    <a:pt x="62" y="165"/>
                  </a:lnTo>
                  <a:lnTo>
                    <a:pt x="43" y="198"/>
                  </a:lnTo>
                  <a:lnTo>
                    <a:pt x="29" y="231"/>
                  </a:lnTo>
                  <a:lnTo>
                    <a:pt x="14" y="264"/>
                  </a:lnTo>
                  <a:lnTo>
                    <a:pt x="5" y="302"/>
                  </a:lnTo>
                  <a:lnTo>
                    <a:pt x="0" y="339"/>
                  </a:lnTo>
                  <a:lnTo>
                    <a:pt x="0" y="377"/>
                  </a:lnTo>
                  <a:lnTo>
                    <a:pt x="0" y="415"/>
                  </a:lnTo>
                  <a:lnTo>
                    <a:pt x="5" y="453"/>
                  </a:lnTo>
                  <a:lnTo>
                    <a:pt x="14" y="490"/>
                  </a:lnTo>
                  <a:lnTo>
                    <a:pt x="29" y="523"/>
                  </a:lnTo>
                  <a:lnTo>
                    <a:pt x="43" y="556"/>
                  </a:lnTo>
                  <a:lnTo>
                    <a:pt x="62" y="589"/>
                  </a:lnTo>
                  <a:lnTo>
                    <a:pt x="85" y="618"/>
                  </a:lnTo>
                  <a:lnTo>
                    <a:pt x="109" y="646"/>
                  </a:lnTo>
                  <a:lnTo>
                    <a:pt x="137" y="670"/>
                  </a:lnTo>
                  <a:lnTo>
                    <a:pt x="165" y="693"/>
                  </a:lnTo>
                  <a:lnTo>
                    <a:pt x="198" y="712"/>
                  </a:lnTo>
                  <a:lnTo>
                    <a:pt x="232" y="726"/>
                  </a:lnTo>
                  <a:lnTo>
                    <a:pt x="265" y="741"/>
                  </a:lnTo>
                  <a:lnTo>
                    <a:pt x="302" y="750"/>
                  </a:lnTo>
                  <a:lnTo>
                    <a:pt x="340" y="755"/>
                  </a:lnTo>
                  <a:lnTo>
                    <a:pt x="378" y="755"/>
                  </a:lnTo>
                  <a:lnTo>
                    <a:pt x="416" y="755"/>
                  </a:lnTo>
                  <a:lnTo>
                    <a:pt x="453" y="750"/>
                  </a:lnTo>
                  <a:lnTo>
                    <a:pt x="491" y="741"/>
                  </a:lnTo>
                  <a:lnTo>
                    <a:pt x="524" y="726"/>
                  </a:lnTo>
                  <a:lnTo>
                    <a:pt x="557" y="712"/>
                  </a:lnTo>
                  <a:lnTo>
                    <a:pt x="586" y="693"/>
                  </a:lnTo>
                  <a:lnTo>
                    <a:pt x="619" y="670"/>
                  </a:lnTo>
                  <a:lnTo>
                    <a:pt x="642" y="646"/>
                  </a:lnTo>
                  <a:lnTo>
                    <a:pt x="671" y="618"/>
                  </a:lnTo>
                  <a:lnTo>
                    <a:pt x="689" y="589"/>
                  </a:lnTo>
                  <a:lnTo>
                    <a:pt x="708" y="556"/>
                  </a:lnTo>
                  <a:lnTo>
                    <a:pt x="727" y="523"/>
                  </a:lnTo>
                  <a:lnTo>
                    <a:pt x="737" y="490"/>
                  </a:lnTo>
                  <a:lnTo>
                    <a:pt x="746" y="453"/>
                  </a:lnTo>
                  <a:lnTo>
                    <a:pt x="751" y="415"/>
                  </a:lnTo>
                  <a:lnTo>
                    <a:pt x="755" y="377"/>
                  </a:lnTo>
                  <a:lnTo>
                    <a:pt x="741" y="377"/>
                  </a:lnTo>
                  <a:lnTo>
                    <a:pt x="741" y="339"/>
                  </a:lnTo>
                  <a:lnTo>
                    <a:pt x="737" y="306"/>
                  </a:lnTo>
                  <a:lnTo>
                    <a:pt x="727" y="269"/>
                  </a:lnTo>
                  <a:lnTo>
                    <a:pt x="713" y="236"/>
                  </a:lnTo>
                  <a:lnTo>
                    <a:pt x="699" y="202"/>
                  </a:lnTo>
                  <a:lnTo>
                    <a:pt x="680" y="174"/>
                  </a:lnTo>
                  <a:lnTo>
                    <a:pt x="661" y="146"/>
                  </a:lnTo>
                  <a:lnTo>
                    <a:pt x="637" y="118"/>
                  </a:lnTo>
                  <a:lnTo>
                    <a:pt x="609" y="94"/>
                  </a:lnTo>
                  <a:lnTo>
                    <a:pt x="581" y="75"/>
                  </a:lnTo>
                  <a:lnTo>
                    <a:pt x="553" y="56"/>
                  </a:lnTo>
                  <a:lnTo>
                    <a:pt x="519" y="42"/>
                  </a:lnTo>
                  <a:lnTo>
                    <a:pt x="486" y="28"/>
                  </a:lnTo>
                  <a:lnTo>
                    <a:pt x="449" y="18"/>
                  </a:lnTo>
                  <a:lnTo>
                    <a:pt x="416" y="14"/>
                  </a:lnTo>
                  <a:lnTo>
                    <a:pt x="378" y="14"/>
                  </a:lnTo>
                  <a:lnTo>
                    <a:pt x="340" y="14"/>
                  </a:lnTo>
                  <a:lnTo>
                    <a:pt x="302" y="18"/>
                  </a:lnTo>
                  <a:lnTo>
                    <a:pt x="269" y="28"/>
                  </a:lnTo>
                  <a:lnTo>
                    <a:pt x="232" y="42"/>
                  </a:lnTo>
                  <a:lnTo>
                    <a:pt x="203" y="56"/>
                  </a:lnTo>
                  <a:lnTo>
                    <a:pt x="170" y="75"/>
                  </a:lnTo>
                  <a:lnTo>
                    <a:pt x="142" y="94"/>
                  </a:lnTo>
                  <a:lnTo>
                    <a:pt x="118" y="118"/>
                  </a:lnTo>
                  <a:lnTo>
                    <a:pt x="95" y="146"/>
                  </a:lnTo>
                  <a:lnTo>
                    <a:pt x="71" y="174"/>
                  </a:lnTo>
                  <a:lnTo>
                    <a:pt x="52" y="202"/>
                  </a:lnTo>
                  <a:lnTo>
                    <a:pt x="38" y="236"/>
                  </a:lnTo>
                  <a:lnTo>
                    <a:pt x="29" y="269"/>
                  </a:lnTo>
                  <a:lnTo>
                    <a:pt x="19" y="306"/>
                  </a:lnTo>
                  <a:lnTo>
                    <a:pt x="10" y="339"/>
                  </a:lnTo>
                  <a:lnTo>
                    <a:pt x="10" y="377"/>
                  </a:lnTo>
                  <a:lnTo>
                    <a:pt x="10" y="415"/>
                  </a:lnTo>
                  <a:lnTo>
                    <a:pt x="19" y="453"/>
                  </a:lnTo>
                  <a:lnTo>
                    <a:pt x="29" y="486"/>
                  </a:lnTo>
                  <a:lnTo>
                    <a:pt x="38" y="519"/>
                  </a:lnTo>
                  <a:lnTo>
                    <a:pt x="52" y="552"/>
                  </a:lnTo>
                  <a:lnTo>
                    <a:pt x="71" y="585"/>
                  </a:lnTo>
                  <a:lnTo>
                    <a:pt x="95" y="613"/>
                  </a:lnTo>
                  <a:lnTo>
                    <a:pt x="118" y="637"/>
                  </a:lnTo>
                  <a:lnTo>
                    <a:pt x="142" y="660"/>
                  </a:lnTo>
                  <a:lnTo>
                    <a:pt x="170" y="684"/>
                  </a:lnTo>
                  <a:lnTo>
                    <a:pt x="203" y="703"/>
                  </a:lnTo>
                  <a:lnTo>
                    <a:pt x="232" y="717"/>
                  </a:lnTo>
                  <a:lnTo>
                    <a:pt x="269" y="726"/>
                  </a:lnTo>
                  <a:lnTo>
                    <a:pt x="302" y="736"/>
                  </a:lnTo>
                  <a:lnTo>
                    <a:pt x="340" y="741"/>
                  </a:lnTo>
                  <a:lnTo>
                    <a:pt x="378" y="745"/>
                  </a:lnTo>
                  <a:lnTo>
                    <a:pt x="416" y="741"/>
                  </a:lnTo>
                  <a:lnTo>
                    <a:pt x="449" y="736"/>
                  </a:lnTo>
                  <a:lnTo>
                    <a:pt x="486" y="726"/>
                  </a:lnTo>
                  <a:lnTo>
                    <a:pt x="519" y="717"/>
                  </a:lnTo>
                  <a:lnTo>
                    <a:pt x="553" y="703"/>
                  </a:lnTo>
                  <a:lnTo>
                    <a:pt x="581" y="684"/>
                  </a:lnTo>
                  <a:lnTo>
                    <a:pt x="609" y="660"/>
                  </a:lnTo>
                  <a:lnTo>
                    <a:pt x="637" y="637"/>
                  </a:lnTo>
                  <a:lnTo>
                    <a:pt x="661" y="613"/>
                  </a:lnTo>
                  <a:lnTo>
                    <a:pt x="680" y="585"/>
                  </a:lnTo>
                  <a:lnTo>
                    <a:pt x="699" y="552"/>
                  </a:lnTo>
                  <a:lnTo>
                    <a:pt x="713" y="519"/>
                  </a:lnTo>
                  <a:lnTo>
                    <a:pt x="727" y="486"/>
                  </a:lnTo>
                  <a:lnTo>
                    <a:pt x="737" y="453"/>
                  </a:lnTo>
                  <a:lnTo>
                    <a:pt x="741" y="415"/>
                  </a:lnTo>
                  <a:lnTo>
                    <a:pt x="741" y="377"/>
                  </a:lnTo>
                  <a:lnTo>
                    <a:pt x="755" y="377"/>
                  </a:lnTo>
                  <a:close/>
                </a:path>
              </a:pathLst>
            </a:custGeom>
            <a:solidFill>
              <a:srgbClr val="85DA8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2" name="Freeform 48"/>
            <p:cNvSpPr>
              <a:spLocks noChangeAspect="1"/>
            </p:cNvSpPr>
            <p:nvPr/>
          </p:nvSpPr>
          <p:spPr bwMode="auto">
            <a:xfrm>
              <a:off x="2426" y="1607"/>
              <a:ext cx="731" cy="731"/>
            </a:xfrm>
            <a:custGeom>
              <a:avLst/>
              <a:gdLst/>
              <a:ahLst/>
              <a:cxnLst>
                <a:cxn ang="0">
                  <a:pos x="727" y="292"/>
                </a:cxn>
                <a:cxn ang="0">
                  <a:pos x="689" y="188"/>
                </a:cxn>
                <a:cxn ang="0">
                  <a:pos x="627" y="104"/>
                </a:cxn>
                <a:cxn ang="0">
                  <a:pos x="543" y="42"/>
                </a:cxn>
                <a:cxn ang="0">
                  <a:pos x="439" y="4"/>
                </a:cxn>
                <a:cxn ang="0">
                  <a:pos x="330" y="0"/>
                </a:cxn>
                <a:cxn ang="0">
                  <a:pos x="222" y="28"/>
                </a:cxn>
                <a:cxn ang="0">
                  <a:pos x="132" y="80"/>
                </a:cxn>
                <a:cxn ang="0">
                  <a:pos x="61" y="160"/>
                </a:cxn>
                <a:cxn ang="0">
                  <a:pos x="19" y="255"/>
                </a:cxn>
                <a:cxn ang="0">
                  <a:pos x="0" y="363"/>
                </a:cxn>
                <a:cxn ang="0">
                  <a:pos x="19" y="472"/>
                </a:cxn>
                <a:cxn ang="0">
                  <a:pos x="61" y="571"/>
                </a:cxn>
                <a:cxn ang="0">
                  <a:pos x="132" y="646"/>
                </a:cxn>
                <a:cxn ang="0">
                  <a:pos x="222" y="703"/>
                </a:cxn>
                <a:cxn ang="0">
                  <a:pos x="330" y="727"/>
                </a:cxn>
                <a:cxn ang="0">
                  <a:pos x="439" y="722"/>
                </a:cxn>
                <a:cxn ang="0">
                  <a:pos x="543" y="689"/>
                </a:cxn>
                <a:cxn ang="0">
                  <a:pos x="627" y="623"/>
                </a:cxn>
                <a:cxn ang="0">
                  <a:pos x="689" y="538"/>
                </a:cxn>
                <a:cxn ang="0">
                  <a:pos x="727" y="439"/>
                </a:cxn>
                <a:cxn ang="0">
                  <a:pos x="722" y="363"/>
                </a:cxn>
                <a:cxn ang="0">
                  <a:pos x="703" y="259"/>
                </a:cxn>
                <a:cxn ang="0">
                  <a:pos x="661" y="165"/>
                </a:cxn>
                <a:cxn ang="0">
                  <a:pos x="590" y="89"/>
                </a:cxn>
                <a:cxn ang="0">
                  <a:pos x="505" y="37"/>
                </a:cxn>
                <a:cxn ang="0">
                  <a:pos x="401" y="9"/>
                </a:cxn>
                <a:cxn ang="0">
                  <a:pos x="297" y="19"/>
                </a:cxn>
                <a:cxn ang="0">
                  <a:pos x="198" y="52"/>
                </a:cxn>
                <a:cxn ang="0">
                  <a:pos x="118" y="113"/>
                </a:cxn>
                <a:cxn ang="0">
                  <a:pos x="56" y="193"/>
                </a:cxn>
                <a:cxn ang="0">
                  <a:pos x="19" y="292"/>
                </a:cxn>
                <a:cxn ang="0">
                  <a:pos x="14" y="401"/>
                </a:cxn>
                <a:cxn ang="0">
                  <a:pos x="37" y="500"/>
                </a:cxn>
                <a:cxn ang="0">
                  <a:pos x="94" y="590"/>
                </a:cxn>
                <a:cxn ang="0">
                  <a:pos x="170" y="660"/>
                </a:cxn>
                <a:cxn ang="0">
                  <a:pos x="259" y="703"/>
                </a:cxn>
                <a:cxn ang="0">
                  <a:pos x="368" y="717"/>
                </a:cxn>
                <a:cxn ang="0">
                  <a:pos x="472" y="703"/>
                </a:cxn>
                <a:cxn ang="0">
                  <a:pos x="566" y="660"/>
                </a:cxn>
                <a:cxn ang="0">
                  <a:pos x="642" y="590"/>
                </a:cxn>
                <a:cxn ang="0">
                  <a:pos x="694" y="500"/>
                </a:cxn>
                <a:cxn ang="0">
                  <a:pos x="717" y="401"/>
                </a:cxn>
              </a:cxnLst>
              <a:rect l="0" t="0" r="r" b="b"/>
              <a:pathLst>
                <a:path w="731" h="731">
                  <a:moveTo>
                    <a:pt x="731" y="363"/>
                  </a:moveTo>
                  <a:lnTo>
                    <a:pt x="731" y="325"/>
                  </a:lnTo>
                  <a:lnTo>
                    <a:pt x="727" y="292"/>
                  </a:lnTo>
                  <a:lnTo>
                    <a:pt x="717" y="255"/>
                  </a:lnTo>
                  <a:lnTo>
                    <a:pt x="703" y="222"/>
                  </a:lnTo>
                  <a:lnTo>
                    <a:pt x="689" y="188"/>
                  </a:lnTo>
                  <a:lnTo>
                    <a:pt x="670" y="160"/>
                  </a:lnTo>
                  <a:lnTo>
                    <a:pt x="651" y="132"/>
                  </a:lnTo>
                  <a:lnTo>
                    <a:pt x="627" y="104"/>
                  </a:lnTo>
                  <a:lnTo>
                    <a:pt x="599" y="80"/>
                  </a:lnTo>
                  <a:lnTo>
                    <a:pt x="571" y="61"/>
                  </a:lnTo>
                  <a:lnTo>
                    <a:pt x="543" y="42"/>
                  </a:lnTo>
                  <a:lnTo>
                    <a:pt x="509" y="28"/>
                  </a:lnTo>
                  <a:lnTo>
                    <a:pt x="476" y="14"/>
                  </a:lnTo>
                  <a:lnTo>
                    <a:pt x="439" y="4"/>
                  </a:lnTo>
                  <a:lnTo>
                    <a:pt x="406" y="0"/>
                  </a:lnTo>
                  <a:lnTo>
                    <a:pt x="368" y="0"/>
                  </a:lnTo>
                  <a:lnTo>
                    <a:pt x="330" y="0"/>
                  </a:lnTo>
                  <a:lnTo>
                    <a:pt x="292" y="4"/>
                  </a:lnTo>
                  <a:lnTo>
                    <a:pt x="259" y="14"/>
                  </a:lnTo>
                  <a:lnTo>
                    <a:pt x="222" y="28"/>
                  </a:lnTo>
                  <a:lnTo>
                    <a:pt x="193" y="42"/>
                  </a:lnTo>
                  <a:lnTo>
                    <a:pt x="160" y="61"/>
                  </a:lnTo>
                  <a:lnTo>
                    <a:pt x="132" y="80"/>
                  </a:lnTo>
                  <a:lnTo>
                    <a:pt x="108" y="104"/>
                  </a:lnTo>
                  <a:lnTo>
                    <a:pt x="85" y="132"/>
                  </a:lnTo>
                  <a:lnTo>
                    <a:pt x="61" y="160"/>
                  </a:lnTo>
                  <a:lnTo>
                    <a:pt x="42" y="188"/>
                  </a:lnTo>
                  <a:lnTo>
                    <a:pt x="28" y="222"/>
                  </a:lnTo>
                  <a:lnTo>
                    <a:pt x="19" y="255"/>
                  </a:lnTo>
                  <a:lnTo>
                    <a:pt x="9" y="292"/>
                  </a:lnTo>
                  <a:lnTo>
                    <a:pt x="0" y="325"/>
                  </a:lnTo>
                  <a:lnTo>
                    <a:pt x="0" y="363"/>
                  </a:lnTo>
                  <a:lnTo>
                    <a:pt x="0" y="401"/>
                  </a:lnTo>
                  <a:lnTo>
                    <a:pt x="9" y="439"/>
                  </a:lnTo>
                  <a:lnTo>
                    <a:pt x="19" y="472"/>
                  </a:lnTo>
                  <a:lnTo>
                    <a:pt x="28" y="505"/>
                  </a:lnTo>
                  <a:lnTo>
                    <a:pt x="42" y="538"/>
                  </a:lnTo>
                  <a:lnTo>
                    <a:pt x="61" y="571"/>
                  </a:lnTo>
                  <a:lnTo>
                    <a:pt x="85" y="599"/>
                  </a:lnTo>
                  <a:lnTo>
                    <a:pt x="108" y="623"/>
                  </a:lnTo>
                  <a:lnTo>
                    <a:pt x="132" y="646"/>
                  </a:lnTo>
                  <a:lnTo>
                    <a:pt x="160" y="670"/>
                  </a:lnTo>
                  <a:lnTo>
                    <a:pt x="193" y="689"/>
                  </a:lnTo>
                  <a:lnTo>
                    <a:pt x="222" y="703"/>
                  </a:lnTo>
                  <a:lnTo>
                    <a:pt x="259" y="712"/>
                  </a:lnTo>
                  <a:lnTo>
                    <a:pt x="292" y="722"/>
                  </a:lnTo>
                  <a:lnTo>
                    <a:pt x="330" y="727"/>
                  </a:lnTo>
                  <a:lnTo>
                    <a:pt x="368" y="731"/>
                  </a:lnTo>
                  <a:lnTo>
                    <a:pt x="406" y="727"/>
                  </a:lnTo>
                  <a:lnTo>
                    <a:pt x="439" y="722"/>
                  </a:lnTo>
                  <a:lnTo>
                    <a:pt x="476" y="712"/>
                  </a:lnTo>
                  <a:lnTo>
                    <a:pt x="509" y="703"/>
                  </a:lnTo>
                  <a:lnTo>
                    <a:pt x="543" y="689"/>
                  </a:lnTo>
                  <a:lnTo>
                    <a:pt x="571" y="670"/>
                  </a:lnTo>
                  <a:lnTo>
                    <a:pt x="599" y="646"/>
                  </a:lnTo>
                  <a:lnTo>
                    <a:pt x="627" y="623"/>
                  </a:lnTo>
                  <a:lnTo>
                    <a:pt x="651" y="599"/>
                  </a:lnTo>
                  <a:lnTo>
                    <a:pt x="670" y="571"/>
                  </a:lnTo>
                  <a:lnTo>
                    <a:pt x="689" y="538"/>
                  </a:lnTo>
                  <a:lnTo>
                    <a:pt x="703" y="505"/>
                  </a:lnTo>
                  <a:lnTo>
                    <a:pt x="717" y="472"/>
                  </a:lnTo>
                  <a:lnTo>
                    <a:pt x="727" y="439"/>
                  </a:lnTo>
                  <a:lnTo>
                    <a:pt x="731" y="401"/>
                  </a:lnTo>
                  <a:lnTo>
                    <a:pt x="731" y="363"/>
                  </a:lnTo>
                  <a:lnTo>
                    <a:pt x="722" y="363"/>
                  </a:lnTo>
                  <a:lnTo>
                    <a:pt x="717" y="330"/>
                  </a:lnTo>
                  <a:lnTo>
                    <a:pt x="712" y="292"/>
                  </a:lnTo>
                  <a:lnTo>
                    <a:pt x="703" y="259"/>
                  </a:lnTo>
                  <a:lnTo>
                    <a:pt x="694" y="226"/>
                  </a:lnTo>
                  <a:lnTo>
                    <a:pt x="679" y="193"/>
                  </a:lnTo>
                  <a:lnTo>
                    <a:pt x="661" y="165"/>
                  </a:lnTo>
                  <a:lnTo>
                    <a:pt x="642" y="137"/>
                  </a:lnTo>
                  <a:lnTo>
                    <a:pt x="618" y="113"/>
                  </a:lnTo>
                  <a:lnTo>
                    <a:pt x="590" y="89"/>
                  </a:lnTo>
                  <a:lnTo>
                    <a:pt x="566" y="70"/>
                  </a:lnTo>
                  <a:lnTo>
                    <a:pt x="538" y="52"/>
                  </a:lnTo>
                  <a:lnTo>
                    <a:pt x="505" y="37"/>
                  </a:lnTo>
                  <a:lnTo>
                    <a:pt x="472" y="23"/>
                  </a:lnTo>
                  <a:lnTo>
                    <a:pt x="439" y="19"/>
                  </a:lnTo>
                  <a:lnTo>
                    <a:pt x="401" y="9"/>
                  </a:lnTo>
                  <a:lnTo>
                    <a:pt x="368" y="9"/>
                  </a:lnTo>
                  <a:lnTo>
                    <a:pt x="330" y="9"/>
                  </a:lnTo>
                  <a:lnTo>
                    <a:pt x="297" y="19"/>
                  </a:lnTo>
                  <a:lnTo>
                    <a:pt x="259" y="23"/>
                  </a:lnTo>
                  <a:lnTo>
                    <a:pt x="226" y="37"/>
                  </a:lnTo>
                  <a:lnTo>
                    <a:pt x="198" y="52"/>
                  </a:lnTo>
                  <a:lnTo>
                    <a:pt x="170" y="70"/>
                  </a:lnTo>
                  <a:lnTo>
                    <a:pt x="141" y="89"/>
                  </a:lnTo>
                  <a:lnTo>
                    <a:pt x="118" y="113"/>
                  </a:lnTo>
                  <a:lnTo>
                    <a:pt x="94" y="137"/>
                  </a:lnTo>
                  <a:lnTo>
                    <a:pt x="70" y="165"/>
                  </a:lnTo>
                  <a:lnTo>
                    <a:pt x="56" y="193"/>
                  </a:lnTo>
                  <a:lnTo>
                    <a:pt x="37" y="226"/>
                  </a:lnTo>
                  <a:lnTo>
                    <a:pt x="28" y="259"/>
                  </a:lnTo>
                  <a:lnTo>
                    <a:pt x="19" y="292"/>
                  </a:lnTo>
                  <a:lnTo>
                    <a:pt x="14" y="330"/>
                  </a:lnTo>
                  <a:lnTo>
                    <a:pt x="14" y="363"/>
                  </a:lnTo>
                  <a:lnTo>
                    <a:pt x="14" y="401"/>
                  </a:lnTo>
                  <a:lnTo>
                    <a:pt x="19" y="434"/>
                  </a:lnTo>
                  <a:lnTo>
                    <a:pt x="28" y="472"/>
                  </a:lnTo>
                  <a:lnTo>
                    <a:pt x="37" y="500"/>
                  </a:lnTo>
                  <a:lnTo>
                    <a:pt x="56" y="533"/>
                  </a:lnTo>
                  <a:lnTo>
                    <a:pt x="70" y="561"/>
                  </a:lnTo>
                  <a:lnTo>
                    <a:pt x="94" y="590"/>
                  </a:lnTo>
                  <a:lnTo>
                    <a:pt x="118" y="613"/>
                  </a:lnTo>
                  <a:lnTo>
                    <a:pt x="141" y="637"/>
                  </a:lnTo>
                  <a:lnTo>
                    <a:pt x="170" y="660"/>
                  </a:lnTo>
                  <a:lnTo>
                    <a:pt x="198" y="675"/>
                  </a:lnTo>
                  <a:lnTo>
                    <a:pt x="226" y="689"/>
                  </a:lnTo>
                  <a:lnTo>
                    <a:pt x="259" y="703"/>
                  </a:lnTo>
                  <a:lnTo>
                    <a:pt x="297" y="712"/>
                  </a:lnTo>
                  <a:lnTo>
                    <a:pt x="330" y="717"/>
                  </a:lnTo>
                  <a:lnTo>
                    <a:pt x="368" y="717"/>
                  </a:lnTo>
                  <a:lnTo>
                    <a:pt x="401" y="717"/>
                  </a:lnTo>
                  <a:lnTo>
                    <a:pt x="439" y="712"/>
                  </a:lnTo>
                  <a:lnTo>
                    <a:pt x="472" y="703"/>
                  </a:lnTo>
                  <a:lnTo>
                    <a:pt x="505" y="689"/>
                  </a:lnTo>
                  <a:lnTo>
                    <a:pt x="538" y="675"/>
                  </a:lnTo>
                  <a:lnTo>
                    <a:pt x="566" y="660"/>
                  </a:lnTo>
                  <a:lnTo>
                    <a:pt x="590" y="637"/>
                  </a:lnTo>
                  <a:lnTo>
                    <a:pt x="618" y="613"/>
                  </a:lnTo>
                  <a:lnTo>
                    <a:pt x="642" y="590"/>
                  </a:lnTo>
                  <a:lnTo>
                    <a:pt x="661" y="561"/>
                  </a:lnTo>
                  <a:lnTo>
                    <a:pt x="679" y="533"/>
                  </a:lnTo>
                  <a:lnTo>
                    <a:pt x="694" y="500"/>
                  </a:lnTo>
                  <a:lnTo>
                    <a:pt x="703" y="472"/>
                  </a:lnTo>
                  <a:lnTo>
                    <a:pt x="712" y="434"/>
                  </a:lnTo>
                  <a:lnTo>
                    <a:pt x="717" y="401"/>
                  </a:lnTo>
                  <a:lnTo>
                    <a:pt x="722" y="363"/>
                  </a:lnTo>
                  <a:lnTo>
                    <a:pt x="731" y="363"/>
                  </a:lnTo>
                  <a:close/>
                </a:path>
              </a:pathLst>
            </a:custGeom>
            <a:solidFill>
              <a:srgbClr val="80D88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3" name="Freeform 49"/>
            <p:cNvSpPr>
              <a:spLocks noChangeAspect="1"/>
            </p:cNvSpPr>
            <p:nvPr/>
          </p:nvSpPr>
          <p:spPr bwMode="auto">
            <a:xfrm>
              <a:off x="2440" y="1616"/>
              <a:ext cx="708" cy="708"/>
            </a:xfrm>
            <a:custGeom>
              <a:avLst/>
              <a:gdLst/>
              <a:ahLst/>
              <a:cxnLst>
                <a:cxn ang="0">
                  <a:pos x="698" y="283"/>
                </a:cxn>
                <a:cxn ang="0">
                  <a:pos x="665" y="184"/>
                </a:cxn>
                <a:cxn ang="0">
                  <a:pos x="604" y="104"/>
                </a:cxn>
                <a:cxn ang="0">
                  <a:pos x="524" y="43"/>
                </a:cxn>
                <a:cxn ang="0">
                  <a:pos x="425" y="10"/>
                </a:cxn>
                <a:cxn ang="0">
                  <a:pos x="316" y="0"/>
                </a:cxn>
                <a:cxn ang="0">
                  <a:pos x="212" y="28"/>
                </a:cxn>
                <a:cxn ang="0">
                  <a:pos x="127" y="80"/>
                </a:cxn>
                <a:cxn ang="0">
                  <a:pos x="56" y="156"/>
                </a:cxn>
                <a:cxn ang="0">
                  <a:pos x="14" y="250"/>
                </a:cxn>
                <a:cxn ang="0">
                  <a:pos x="0" y="354"/>
                </a:cxn>
                <a:cxn ang="0">
                  <a:pos x="14" y="463"/>
                </a:cxn>
                <a:cxn ang="0">
                  <a:pos x="56" y="552"/>
                </a:cxn>
                <a:cxn ang="0">
                  <a:pos x="127" y="628"/>
                </a:cxn>
                <a:cxn ang="0">
                  <a:pos x="212" y="680"/>
                </a:cxn>
                <a:cxn ang="0">
                  <a:pos x="316" y="708"/>
                </a:cxn>
                <a:cxn ang="0">
                  <a:pos x="425" y="703"/>
                </a:cxn>
                <a:cxn ang="0">
                  <a:pos x="524" y="666"/>
                </a:cxn>
                <a:cxn ang="0">
                  <a:pos x="604" y="604"/>
                </a:cxn>
                <a:cxn ang="0">
                  <a:pos x="665" y="524"/>
                </a:cxn>
                <a:cxn ang="0">
                  <a:pos x="698" y="425"/>
                </a:cxn>
                <a:cxn ang="0">
                  <a:pos x="694" y="354"/>
                </a:cxn>
                <a:cxn ang="0">
                  <a:pos x="680" y="255"/>
                </a:cxn>
                <a:cxn ang="0">
                  <a:pos x="637" y="165"/>
                </a:cxn>
                <a:cxn ang="0">
                  <a:pos x="571" y="90"/>
                </a:cxn>
                <a:cxn ang="0">
                  <a:pos x="486" y="38"/>
                </a:cxn>
                <a:cxn ang="0">
                  <a:pos x="387" y="14"/>
                </a:cxn>
                <a:cxn ang="0">
                  <a:pos x="283" y="19"/>
                </a:cxn>
                <a:cxn ang="0">
                  <a:pos x="189" y="52"/>
                </a:cxn>
                <a:cxn ang="0">
                  <a:pos x="108" y="113"/>
                </a:cxn>
                <a:cxn ang="0">
                  <a:pos x="52" y="194"/>
                </a:cxn>
                <a:cxn ang="0">
                  <a:pos x="19" y="288"/>
                </a:cxn>
                <a:cxn ang="0">
                  <a:pos x="9" y="392"/>
                </a:cxn>
                <a:cxn ang="0">
                  <a:pos x="38" y="491"/>
                </a:cxn>
                <a:cxn ang="0">
                  <a:pos x="90" y="571"/>
                </a:cxn>
                <a:cxn ang="0">
                  <a:pos x="160" y="637"/>
                </a:cxn>
                <a:cxn ang="0">
                  <a:pos x="250" y="684"/>
                </a:cxn>
                <a:cxn ang="0">
                  <a:pos x="354" y="699"/>
                </a:cxn>
                <a:cxn ang="0">
                  <a:pos x="453" y="684"/>
                </a:cxn>
                <a:cxn ang="0">
                  <a:pos x="543" y="637"/>
                </a:cxn>
                <a:cxn ang="0">
                  <a:pos x="618" y="571"/>
                </a:cxn>
                <a:cxn ang="0">
                  <a:pos x="670" y="491"/>
                </a:cxn>
                <a:cxn ang="0">
                  <a:pos x="694" y="392"/>
                </a:cxn>
              </a:cxnLst>
              <a:rect l="0" t="0" r="r" b="b"/>
              <a:pathLst>
                <a:path w="708" h="708">
                  <a:moveTo>
                    <a:pt x="708" y="354"/>
                  </a:moveTo>
                  <a:lnTo>
                    <a:pt x="703" y="321"/>
                  </a:lnTo>
                  <a:lnTo>
                    <a:pt x="698" y="283"/>
                  </a:lnTo>
                  <a:lnTo>
                    <a:pt x="689" y="250"/>
                  </a:lnTo>
                  <a:lnTo>
                    <a:pt x="680" y="217"/>
                  </a:lnTo>
                  <a:lnTo>
                    <a:pt x="665" y="184"/>
                  </a:lnTo>
                  <a:lnTo>
                    <a:pt x="647" y="156"/>
                  </a:lnTo>
                  <a:lnTo>
                    <a:pt x="628" y="128"/>
                  </a:lnTo>
                  <a:lnTo>
                    <a:pt x="604" y="104"/>
                  </a:lnTo>
                  <a:lnTo>
                    <a:pt x="576" y="80"/>
                  </a:lnTo>
                  <a:lnTo>
                    <a:pt x="552" y="61"/>
                  </a:lnTo>
                  <a:lnTo>
                    <a:pt x="524" y="43"/>
                  </a:lnTo>
                  <a:lnTo>
                    <a:pt x="491" y="28"/>
                  </a:lnTo>
                  <a:lnTo>
                    <a:pt x="458" y="14"/>
                  </a:lnTo>
                  <a:lnTo>
                    <a:pt x="425" y="10"/>
                  </a:lnTo>
                  <a:lnTo>
                    <a:pt x="387" y="0"/>
                  </a:lnTo>
                  <a:lnTo>
                    <a:pt x="354" y="0"/>
                  </a:lnTo>
                  <a:lnTo>
                    <a:pt x="316" y="0"/>
                  </a:lnTo>
                  <a:lnTo>
                    <a:pt x="283" y="10"/>
                  </a:lnTo>
                  <a:lnTo>
                    <a:pt x="245" y="14"/>
                  </a:lnTo>
                  <a:lnTo>
                    <a:pt x="212" y="28"/>
                  </a:lnTo>
                  <a:lnTo>
                    <a:pt x="184" y="43"/>
                  </a:lnTo>
                  <a:lnTo>
                    <a:pt x="156" y="61"/>
                  </a:lnTo>
                  <a:lnTo>
                    <a:pt x="127" y="80"/>
                  </a:lnTo>
                  <a:lnTo>
                    <a:pt x="104" y="104"/>
                  </a:lnTo>
                  <a:lnTo>
                    <a:pt x="80" y="128"/>
                  </a:lnTo>
                  <a:lnTo>
                    <a:pt x="56" y="156"/>
                  </a:lnTo>
                  <a:lnTo>
                    <a:pt x="42" y="184"/>
                  </a:lnTo>
                  <a:lnTo>
                    <a:pt x="23" y="217"/>
                  </a:lnTo>
                  <a:lnTo>
                    <a:pt x="14" y="250"/>
                  </a:lnTo>
                  <a:lnTo>
                    <a:pt x="5" y="283"/>
                  </a:lnTo>
                  <a:lnTo>
                    <a:pt x="0" y="321"/>
                  </a:lnTo>
                  <a:lnTo>
                    <a:pt x="0" y="354"/>
                  </a:lnTo>
                  <a:lnTo>
                    <a:pt x="0" y="392"/>
                  </a:lnTo>
                  <a:lnTo>
                    <a:pt x="5" y="425"/>
                  </a:lnTo>
                  <a:lnTo>
                    <a:pt x="14" y="463"/>
                  </a:lnTo>
                  <a:lnTo>
                    <a:pt x="23" y="491"/>
                  </a:lnTo>
                  <a:lnTo>
                    <a:pt x="42" y="524"/>
                  </a:lnTo>
                  <a:lnTo>
                    <a:pt x="56" y="552"/>
                  </a:lnTo>
                  <a:lnTo>
                    <a:pt x="80" y="581"/>
                  </a:lnTo>
                  <a:lnTo>
                    <a:pt x="104" y="604"/>
                  </a:lnTo>
                  <a:lnTo>
                    <a:pt x="127" y="628"/>
                  </a:lnTo>
                  <a:lnTo>
                    <a:pt x="156" y="651"/>
                  </a:lnTo>
                  <a:lnTo>
                    <a:pt x="184" y="666"/>
                  </a:lnTo>
                  <a:lnTo>
                    <a:pt x="212" y="680"/>
                  </a:lnTo>
                  <a:lnTo>
                    <a:pt x="245" y="694"/>
                  </a:lnTo>
                  <a:lnTo>
                    <a:pt x="283" y="703"/>
                  </a:lnTo>
                  <a:lnTo>
                    <a:pt x="316" y="708"/>
                  </a:lnTo>
                  <a:lnTo>
                    <a:pt x="354" y="708"/>
                  </a:lnTo>
                  <a:lnTo>
                    <a:pt x="387" y="708"/>
                  </a:lnTo>
                  <a:lnTo>
                    <a:pt x="425" y="703"/>
                  </a:lnTo>
                  <a:lnTo>
                    <a:pt x="458" y="694"/>
                  </a:lnTo>
                  <a:lnTo>
                    <a:pt x="491" y="680"/>
                  </a:lnTo>
                  <a:lnTo>
                    <a:pt x="524" y="666"/>
                  </a:lnTo>
                  <a:lnTo>
                    <a:pt x="552" y="651"/>
                  </a:lnTo>
                  <a:lnTo>
                    <a:pt x="576" y="628"/>
                  </a:lnTo>
                  <a:lnTo>
                    <a:pt x="604" y="604"/>
                  </a:lnTo>
                  <a:lnTo>
                    <a:pt x="628" y="581"/>
                  </a:lnTo>
                  <a:lnTo>
                    <a:pt x="647" y="552"/>
                  </a:lnTo>
                  <a:lnTo>
                    <a:pt x="665" y="524"/>
                  </a:lnTo>
                  <a:lnTo>
                    <a:pt x="680" y="491"/>
                  </a:lnTo>
                  <a:lnTo>
                    <a:pt x="689" y="463"/>
                  </a:lnTo>
                  <a:lnTo>
                    <a:pt x="698" y="425"/>
                  </a:lnTo>
                  <a:lnTo>
                    <a:pt x="703" y="392"/>
                  </a:lnTo>
                  <a:lnTo>
                    <a:pt x="708" y="354"/>
                  </a:lnTo>
                  <a:lnTo>
                    <a:pt x="694" y="354"/>
                  </a:lnTo>
                  <a:lnTo>
                    <a:pt x="694" y="321"/>
                  </a:lnTo>
                  <a:lnTo>
                    <a:pt x="689" y="288"/>
                  </a:lnTo>
                  <a:lnTo>
                    <a:pt x="680" y="255"/>
                  </a:lnTo>
                  <a:lnTo>
                    <a:pt x="670" y="222"/>
                  </a:lnTo>
                  <a:lnTo>
                    <a:pt x="656" y="194"/>
                  </a:lnTo>
                  <a:lnTo>
                    <a:pt x="637" y="165"/>
                  </a:lnTo>
                  <a:lnTo>
                    <a:pt x="618" y="137"/>
                  </a:lnTo>
                  <a:lnTo>
                    <a:pt x="595" y="113"/>
                  </a:lnTo>
                  <a:lnTo>
                    <a:pt x="571" y="90"/>
                  </a:lnTo>
                  <a:lnTo>
                    <a:pt x="543" y="71"/>
                  </a:lnTo>
                  <a:lnTo>
                    <a:pt x="514" y="52"/>
                  </a:lnTo>
                  <a:lnTo>
                    <a:pt x="486" y="38"/>
                  </a:lnTo>
                  <a:lnTo>
                    <a:pt x="453" y="28"/>
                  </a:lnTo>
                  <a:lnTo>
                    <a:pt x="420" y="19"/>
                  </a:lnTo>
                  <a:lnTo>
                    <a:pt x="387" y="14"/>
                  </a:lnTo>
                  <a:lnTo>
                    <a:pt x="354" y="14"/>
                  </a:lnTo>
                  <a:lnTo>
                    <a:pt x="316" y="14"/>
                  </a:lnTo>
                  <a:lnTo>
                    <a:pt x="283" y="19"/>
                  </a:lnTo>
                  <a:lnTo>
                    <a:pt x="250" y="28"/>
                  </a:lnTo>
                  <a:lnTo>
                    <a:pt x="217" y="38"/>
                  </a:lnTo>
                  <a:lnTo>
                    <a:pt x="189" y="52"/>
                  </a:lnTo>
                  <a:lnTo>
                    <a:pt x="160" y="71"/>
                  </a:lnTo>
                  <a:lnTo>
                    <a:pt x="137" y="90"/>
                  </a:lnTo>
                  <a:lnTo>
                    <a:pt x="108" y="113"/>
                  </a:lnTo>
                  <a:lnTo>
                    <a:pt x="90" y="137"/>
                  </a:lnTo>
                  <a:lnTo>
                    <a:pt x="66" y="165"/>
                  </a:lnTo>
                  <a:lnTo>
                    <a:pt x="52" y="194"/>
                  </a:lnTo>
                  <a:lnTo>
                    <a:pt x="38" y="222"/>
                  </a:lnTo>
                  <a:lnTo>
                    <a:pt x="23" y="255"/>
                  </a:lnTo>
                  <a:lnTo>
                    <a:pt x="19" y="288"/>
                  </a:lnTo>
                  <a:lnTo>
                    <a:pt x="9" y="321"/>
                  </a:lnTo>
                  <a:lnTo>
                    <a:pt x="9" y="354"/>
                  </a:lnTo>
                  <a:lnTo>
                    <a:pt x="9" y="392"/>
                  </a:lnTo>
                  <a:lnTo>
                    <a:pt x="19" y="425"/>
                  </a:lnTo>
                  <a:lnTo>
                    <a:pt x="23" y="458"/>
                  </a:lnTo>
                  <a:lnTo>
                    <a:pt x="38" y="491"/>
                  </a:lnTo>
                  <a:lnTo>
                    <a:pt x="52" y="519"/>
                  </a:lnTo>
                  <a:lnTo>
                    <a:pt x="66" y="548"/>
                  </a:lnTo>
                  <a:lnTo>
                    <a:pt x="90" y="571"/>
                  </a:lnTo>
                  <a:lnTo>
                    <a:pt x="108" y="600"/>
                  </a:lnTo>
                  <a:lnTo>
                    <a:pt x="137" y="618"/>
                  </a:lnTo>
                  <a:lnTo>
                    <a:pt x="160" y="637"/>
                  </a:lnTo>
                  <a:lnTo>
                    <a:pt x="189" y="656"/>
                  </a:lnTo>
                  <a:lnTo>
                    <a:pt x="217" y="670"/>
                  </a:lnTo>
                  <a:lnTo>
                    <a:pt x="250" y="684"/>
                  </a:lnTo>
                  <a:lnTo>
                    <a:pt x="283" y="689"/>
                  </a:lnTo>
                  <a:lnTo>
                    <a:pt x="316" y="694"/>
                  </a:lnTo>
                  <a:lnTo>
                    <a:pt x="354" y="699"/>
                  </a:lnTo>
                  <a:lnTo>
                    <a:pt x="387" y="694"/>
                  </a:lnTo>
                  <a:lnTo>
                    <a:pt x="420" y="689"/>
                  </a:lnTo>
                  <a:lnTo>
                    <a:pt x="453" y="684"/>
                  </a:lnTo>
                  <a:lnTo>
                    <a:pt x="486" y="670"/>
                  </a:lnTo>
                  <a:lnTo>
                    <a:pt x="514" y="656"/>
                  </a:lnTo>
                  <a:lnTo>
                    <a:pt x="543" y="637"/>
                  </a:lnTo>
                  <a:lnTo>
                    <a:pt x="571" y="618"/>
                  </a:lnTo>
                  <a:lnTo>
                    <a:pt x="595" y="600"/>
                  </a:lnTo>
                  <a:lnTo>
                    <a:pt x="618" y="571"/>
                  </a:lnTo>
                  <a:lnTo>
                    <a:pt x="637" y="548"/>
                  </a:lnTo>
                  <a:lnTo>
                    <a:pt x="656" y="519"/>
                  </a:lnTo>
                  <a:lnTo>
                    <a:pt x="670" y="491"/>
                  </a:lnTo>
                  <a:lnTo>
                    <a:pt x="680" y="458"/>
                  </a:lnTo>
                  <a:lnTo>
                    <a:pt x="689" y="425"/>
                  </a:lnTo>
                  <a:lnTo>
                    <a:pt x="694" y="392"/>
                  </a:lnTo>
                  <a:lnTo>
                    <a:pt x="694" y="354"/>
                  </a:lnTo>
                  <a:lnTo>
                    <a:pt x="708" y="354"/>
                  </a:lnTo>
                  <a:close/>
                </a:path>
              </a:pathLst>
            </a:custGeom>
            <a:solidFill>
              <a:srgbClr val="7CD67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4" name="Freeform 50"/>
            <p:cNvSpPr>
              <a:spLocks noChangeAspect="1"/>
            </p:cNvSpPr>
            <p:nvPr/>
          </p:nvSpPr>
          <p:spPr bwMode="auto">
            <a:xfrm>
              <a:off x="2449" y="1630"/>
              <a:ext cx="685" cy="685"/>
            </a:xfrm>
            <a:custGeom>
              <a:avLst/>
              <a:gdLst/>
              <a:ahLst/>
              <a:cxnLst>
                <a:cxn ang="0">
                  <a:pos x="680" y="274"/>
                </a:cxn>
                <a:cxn ang="0">
                  <a:pos x="647" y="180"/>
                </a:cxn>
                <a:cxn ang="0">
                  <a:pos x="586" y="99"/>
                </a:cxn>
                <a:cxn ang="0">
                  <a:pos x="505" y="38"/>
                </a:cxn>
                <a:cxn ang="0">
                  <a:pos x="411" y="5"/>
                </a:cxn>
                <a:cxn ang="0">
                  <a:pos x="307" y="0"/>
                </a:cxn>
                <a:cxn ang="0">
                  <a:pos x="208" y="24"/>
                </a:cxn>
                <a:cxn ang="0">
                  <a:pos x="128" y="76"/>
                </a:cxn>
                <a:cxn ang="0">
                  <a:pos x="57" y="151"/>
                </a:cxn>
                <a:cxn ang="0">
                  <a:pos x="14" y="241"/>
                </a:cxn>
                <a:cxn ang="0">
                  <a:pos x="0" y="340"/>
                </a:cxn>
                <a:cxn ang="0">
                  <a:pos x="14" y="444"/>
                </a:cxn>
                <a:cxn ang="0">
                  <a:pos x="57" y="534"/>
                </a:cxn>
                <a:cxn ang="0">
                  <a:pos x="128" y="604"/>
                </a:cxn>
                <a:cxn ang="0">
                  <a:pos x="208" y="656"/>
                </a:cxn>
                <a:cxn ang="0">
                  <a:pos x="307" y="680"/>
                </a:cxn>
                <a:cxn ang="0">
                  <a:pos x="411" y="675"/>
                </a:cxn>
                <a:cxn ang="0">
                  <a:pos x="505" y="642"/>
                </a:cxn>
                <a:cxn ang="0">
                  <a:pos x="586" y="586"/>
                </a:cxn>
                <a:cxn ang="0">
                  <a:pos x="647" y="505"/>
                </a:cxn>
                <a:cxn ang="0">
                  <a:pos x="680" y="411"/>
                </a:cxn>
                <a:cxn ang="0">
                  <a:pos x="675" y="340"/>
                </a:cxn>
                <a:cxn ang="0">
                  <a:pos x="661" y="241"/>
                </a:cxn>
                <a:cxn ang="0">
                  <a:pos x="619" y="156"/>
                </a:cxn>
                <a:cxn ang="0">
                  <a:pos x="553" y="85"/>
                </a:cxn>
                <a:cxn ang="0">
                  <a:pos x="472" y="38"/>
                </a:cxn>
                <a:cxn ang="0">
                  <a:pos x="378" y="10"/>
                </a:cxn>
                <a:cxn ang="0">
                  <a:pos x="279" y="19"/>
                </a:cxn>
                <a:cxn ang="0">
                  <a:pos x="184" y="52"/>
                </a:cxn>
                <a:cxn ang="0">
                  <a:pos x="109" y="109"/>
                </a:cxn>
                <a:cxn ang="0">
                  <a:pos x="52" y="184"/>
                </a:cxn>
                <a:cxn ang="0">
                  <a:pos x="19" y="274"/>
                </a:cxn>
                <a:cxn ang="0">
                  <a:pos x="14" y="373"/>
                </a:cxn>
                <a:cxn ang="0">
                  <a:pos x="38" y="472"/>
                </a:cxn>
                <a:cxn ang="0">
                  <a:pos x="90" y="552"/>
                </a:cxn>
                <a:cxn ang="0">
                  <a:pos x="161" y="614"/>
                </a:cxn>
                <a:cxn ang="0">
                  <a:pos x="246" y="656"/>
                </a:cxn>
                <a:cxn ang="0">
                  <a:pos x="345" y="670"/>
                </a:cxn>
                <a:cxn ang="0">
                  <a:pos x="444" y="656"/>
                </a:cxn>
                <a:cxn ang="0">
                  <a:pos x="529" y="614"/>
                </a:cxn>
                <a:cxn ang="0">
                  <a:pos x="600" y="552"/>
                </a:cxn>
                <a:cxn ang="0">
                  <a:pos x="647" y="472"/>
                </a:cxn>
                <a:cxn ang="0">
                  <a:pos x="671" y="373"/>
                </a:cxn>
              </a:cxnLst>
              <a:rect l="0" t="0" r="r" b="b"/>
              <a:pathLst>
                <a:path w="685" h="685">
                  <a:moveTo>
                    <a:pt x="685" y="340"/>
                  </a:moveTo>
                  <a:lnTo>
                    <a:pt x="685" y="307"/>
                  </a:lnTo>
                  <a:lnTo>
                    <a:pt x="680" y="274"/>
                  </a:lnTo>
                  <a:lnTo>
                    <a:pt x="671" y="241"/>
                  </a:lnTo>
                  <a:lnTo>
                    <a:pt x="661" y="208"/>
                  </a:lnTo>
                  <a:lnTo>
                    <a:pt x="647" y="180"/>
                  </a:lnTo>
                  <a:lnTo>
                    <a:pt x="628" y="151"/>
                  </a:lnTo>
                  <a:lnTo>
                    <a:pt x="609" y="123"/>
                  </a:lnTo>
                  <a:lnTo>
                    <a:pt x="586" y="99"/>
                  </a:lnTo>
                  <a:lnTo>
                    <a:pt x="562" y="76"/>
                  </a:lnTo>
                  <a:lnTo>
                    <a:pt x="534" y="57"/>
                  </a:lnTo>
                  <a:lnTo>
                    <a:pt x="505" y="38"/>
                  </a:lnTo>
                  <a:lnTo>
                    <a:pt x="477" y="24"/>
                  </a:lnTo>
                  <a:lnTo>
                    <a:pt x="444" y="14"/>
                  </a:lnTo>
                  <a:lnTo>
                    <a:pt x="411" y="5"/>
                  </a:lnTo>
                  <a:lnTo>
                    <a:pt x="378" y="0"/>
                  </a:lnTo>
                  <a:lnTo>
                    <a:pt x="345" y="0"/>
                  </a:lnTo>
                  <a:lnTo>
                    <a:pt x="307" y="0"/>
                  </a:lnTo>
                  <a:lnTo>
                    <a:pt x="274" y="5"/>
                  </a:lnTo>
                  <a:lnTo>
                    <a:pt x="241" y="14"/>
                  </a:lnTo>
                  <a:lnTo>
                    <a:pt x="208" y="24"/>
                  </a:lnTo>
                  <a:lnTo>
                    <a:pt x="180" y="38"/>
                  </a:lnTo>
                  <a:lnTo>
                    <a:pt x="151" y="57"/>
                  </a:lnTo>
                  <a:lnTo>
                    <a:pt x="128" y="76"/>
                  </a:lnTo>
                  <a:lnTo>
                    <a:pt x="99" y="99"/>
                  </a:lnTo>
                  <a:lnTo>
                    <a:pt x="81" y="123"/>
                  </a:lnTo>
                  <a:lnTo>
                    <a:pt x="57" y="151"/>
                  </a:lnTo>
                  <a:lnTo>
                    <a:pt x="43" y="180"/>
                  </a:lnTo>
                  <a:lnTo>
                    <a:pt x="29" y="208"/>
                  </a:lnTo>
                  <a:lnTo>
                    <a:pt x="14" y="241"/>
                  </a:lnTo>
                  <a:lnTo>
                    <a:pt x="10" y="274"/>
                  </a:lnTo>
                  <a:lnTo>
                    <a:pt x="0" y="307"/>
                  </a:lnTo>
                  <a:lnTo>
                    <a:pt x="0" y="340"/>
                  </a:lnTo>
                  <a:lnTo>
                    <a:pt x="0" y="378"/>
                  </a:lnTo>
                  <a:lnTo>
                    <a:pt x="10" y="411"/>
                  </a:lnTo>
                  <a:lnTo>
                    <a:pt x="14" y="444"/>
                  </a:lnTo>
                  <a:lnTo>
                    <a:pt x="29" y="477"/>
                  </a:lnTo>
                  <a:lnTo>
                    <a:pt x="43" y="505"/>
                  </a:lnTo>
                  <a:lnTo>
                    <a:pt x="57" y="534"/>
                  </a:lnTo>
                  <a:lnTo>
                    <a:pt x="81" y="557"/>
                  </a:lnTo>
                  <a:lnTo>
                    <a:pt x="99" y="586"/>
                  </a:lnTo>
                  <a:lnTo>
                    <a:pt x="128" y="604"/>
                  </a:lnTo>
                  <a:lnTo>
                    <a:pt x="151" y="623"/>
                  </a:lnTo>
                  <a:lnTo>
                    <a:pt x="180" y="642"/>
                  </a:lnTo>
                  <a:lnTo>
                    <a:pt x="208" y="656"/>
                  </a:lnTo>
                  <a:lnTo>
                    <a:pt x="241" y="670"/>
                  </a:lnTo>
                  <a:lnTo>
                    <a:pt x="274" y="675"/>
                  </a:lnTo>
                  <a:lnTo>
                    <a:pt x="307" y="680"/>
                  </a:lnTo>
                  <a:lnTo>
                    <a:pt x="345" y="685"/>
                  </a:lnTo>
                  <a:lnTo>
                    <a:pt x="378" y="680"/>
                  </a:lnTo>
                  <a:lnTo>
                    <a:pt x="411" y="675"/>
                  </a:lnTo>
                  <a:lnTo>
                    <a:pt x="444" y="670"/>
                  </a:lnTo>
                  <a:lnTo>
                    <a:pt x="477" y="656"/>
                  </a:lnTo>
                  <a:lnTo>
                    <a:pt x="505" y="642"/>
                  </a:lnTo>
                  <a:lnTo>
                    <a:pt x="534" y="623"/>
                  </a:lnTo>
                  <a:lnTo>
                    <a:pt x="562" y="604"/>
                  </a:lnTo>
                  <a:lnTo>
                    <a:pt x="586" y="586"/>
                  </a:lnTo>
                  <a:lnTo>
                    <a:pt x="609" y="557"/>
                  </a:lnTo>
                  <a:lnTo>
                    <a:pt x="628" y="534"/>
                  </a:lnTo>
                  <a:lnTo>
                    <a:pt x="647" y="505"/>
                  </a:lnTo>
                  <a:lnTo>
                    <a:pt x="661" y="477"/>
                  </a:lnTo>
                  <a:lnTo>
                    <a:pt x="671" y="444"/>
                  </a:lnTo>
                  <a:lnTo>
                    <a:pt x="680" y="411"/>
                  </a:lnTo>
                  <a:lnTo>
                    <a:pt x="685" y="378"/>
                  </a:lnTo>
                  <a:lnTo>
                    <a:pt x="685" y="340"/>
                  </a:lnTo>
                  <a:lnTo>
                    <a:pt x="675" y="340"/>
                  </a:lnTo>
                  <a:lnTo>
                    <a:pt x="671" y="307"/>
                  </a:lnTo>
                  <a:lnTo>
                    <a:pt x="666" y="274"/>
                  </a:lnTo>
                  <a:lnTo>
                    <a:pt x="661" y="241"/>
                  </a:lnTo>
                  <a:lnTo>
                    <a:pt x="647" y="213"/>
                  </a:lnTo>
                  <a:lnTo>
                    <a:pt x="633" y="184"/>
                  </a:lnTo>
                  <a:lnTo>
                    <a:pt x="619" y="156"/>
                  </a:lnTo>
                  <a:lnTo>
                    <a:pt x="600" y="132"/>
                  </a:lnTo>
                  <a:lnTo>
                    <a:pt x="576" y="109"/>
                  </a:lnTo>
                  <a:lnTo>
                    <a:pt x="553" y="85"/>
                  </a:lnTo>
                  <a:lnTo>
                    <a:pt x="529" y="66"/>
                  </a:lnTo>
                  <a:lnTo>
                    <a:pt x="501" y="52"/>
                  </a:lnTo>
                  <a:lnTo>
                    <a:pt x="472" y="38"/>
                  </a:lnTo>
                  <a:lnTo>
                    <a:pt x="444" y="24"/>
                  </a:lnTo>
                  <a:lnTo>
                    <a:pt x="411" y="19"/>
                  </a:lnTo>
                  <a:lnTo>
                    <a:pt x="378" y="10"/>
                  </a:lnTo>
                  <a:lnTo>
                    <a:pt x="345" y="10"/>
                  </a:lnTo>
                  <a:lnTo>
                    <a:pt x="312" y="10"/>
                  </a:lnTo>
                  <a:lnTo>
                    <a:pt x="279" y="19"/>
                  </a:lnTo>
                  <a:lnTo>
                    <a:pt x="246" y="24"/>
                  </a:lnTo>
                  <a:lnTo>
                    <a:pt x="213" y="38"/>
                  </a:lnTo>
                  <a:lnTo>
                    <a:pt x="184" y="52"/>
                  </a:lnTo>
                  <a:lnTo>
                    <a:pt x="161" y="66"/>
                  </a:lnTo>
                  <a:lnTo>
                    <a:pt x="132" y="85"/>
                  </a:lnTo>
                  <a:lnTo>
                    <a:pt x="109" y="109"/>
                  </a:lnTo>
                  <a:lnTo>
                    <a:pt x="90" y="132"/>
                  </a:lnTo>
                  <a:lnTo>
                    <a:pt x="71" y="156"/>
                  </a:lnTo>
                  <a:lnTo>
                    <a:pt x="52" y="184"/>
                  </a:lnTo>
                  <a:lnTo>
                    <a:pt x="38" y="213"/>
                  </a:lnTo>
                  <a:lnTo>
                    <a:pt x="29" y="241"/>
                  </a:lnTo>
                  <a:lnTo>
                    <a:pt x="19" y="274"/>
                  </a:lnTo>
                  <a:lnTo>
                    <a:pt x="14" y="307"/>
                  </a:lnTo>
                  <a:lnTo>
                    <a:pt x="14" y="340"/>
                  </a:lnTo>
                  <a:lnTo>
                    <a:pt x="14" y="373"/>
                  </a:lnTo>
                  <a:lnTo>
                    <a:pt x="19" y="406"/>
                  </a:lnTo>
                  <a:lnTo>
                    <a:pt x="29" y="439"/>
                  </a:lnTo>
                  <a:lnTo>
                    <a:pt x="38" y="472"/>
                  </a:lnTo>
                  <a:lnTo>
                    <a:pt x="52" y="501"/>
                  </a:lnTo>
                  <a:lnTo>
                    <a:pt x="71" y="524"/>
                  </a:lnTo>
                  <a:lnTo>
                    <a:pt x="90" y="552"/>
                  </a:lnTo>
                  <a:lnTo>
                    <a:pt x="109" y="576"/>
                  </a:lnTo>
                  <a:lnTo>
                    <a:pt x="132" y="595"/>
                  </a:lnTo>
                  <a:lnTo>
                    <a:pt x="161" y="614"/>
                  </a:lnTo>
                  <a:lnTo>
                    <a:pt x="184" y="633"/>
                  </a:lnTo>
                  <a:lnTo>
                    <a:pt x="213" y="647"/>
                  </a:lnTo>
                  <a:lnTo>
                    <a:pt x="246" y="656"/>
                  </a:lnTo>
                  <a:lnTo>
                    <a:pt x="279" y="666"/>
                  </a:lnTo>
                  <a:lnTo>
                    <a:pt x="312" y="670"/>
                  </a:lnTo>
                  <a:lnTo>
                    <a:pt x="345" y="670"/>
                  </a:lnTo>
                  <a:lnTo>
                    <a:pt x="378" y="670"/>
                  </a:lnTo>
                  <a:lnTo>
                    <a:pt x="411" y="666"/>
                  </a:lnTo>
                  <a:lnTo>
                    <a:pt x="444" y="656"/>
                  </a:lnTo>
                  <a:lnTo>
                    <a:pt x="472" y="647"/>
                  </a:lnTo>
                  <a:lnTo>
                    <a:pt x="501" y="633"/>
                  </a:lnTo>
                  <a:lnTo>
                    <a:pt x="529" y="614"/>
                  </a:lnTo>
                  <a:lnTo>
                    <a:pt x="553" y="595"/>
                  </a:lnTo>
                  <a:lnTo>
                    <a:pt x="576" y="576"/>
                  </a:lnTo>
                  <a:lnTo>
                    <a:pt x="600" y="552"/>
                  </a:lnTo>
                  <a:lnTo>
                    <a:pt x="619" y="524"/>
                  </a:lnTo>
                  <a:lnTo>
                    <a:pt x="633" y="501"/>
                  </a:lnTo>
                  <a:lnTo>
                    <a:pt x="647" y="472"/>
                  </a:lnTo>
                  <a:lnTo>
                    <a:pt x="661" y="439"/>
                  </a:lnTo>
                  <a:lnTo>
                    <a:pt x="666" y="406"/>
                  </a:lnTo>
                  <a:lnTo>
                    <a:pt x="671" y="373"/>
                  </a:lnTo>
                  <a:lnTo>
                    <a:pt x="675" y="340"/>
                  </a:lnTo>
                  <a:lnTo>
                    <a:pt x="685" y="340"/>
                  </a:lnTo>
                  <a:close/>
                </a:path>
              </a:pathLst>
            </a:custGeom>
            <a:solidFill>
              <a:srgbClr val="78D47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5" name="Freeform 51"/>
            <p:cNvSpPr>
              <a:spLocks noChangeAspect="1"/>
            </p:cNvSpPr>
            <p:nvPr/>
          </p:nvSpPr>
          <p:spPr bwMode="auto">
            <a:xfrm>
              <a:off x="2463" y="1640"/>
              <a:ext cx="661" cy="660"/>
            </a:xfrm>
            <a:custGeom>
              <a:avLst/>
              <a:gdLst/>
              <a:ahLst/>
              <a:cxnLst>
                <a:cxn ang="0">
                  <a:pos x="652" y="264"/>
                </a:cxn>
                <a:cxn ang="0">
                  <a:pos x="619" y="174"/>
                </a:cxn>
                <a:cxn ang="0">
                  <a:pos x="562" y="99"/>
                </a:cxn>
                <a:cxn ang="0">
                  <a:pos x="487" y="42"/>
                </a:cxn>
                <a:cxn ang="0">
                  <a:pos x="397" y="9"/>
                </a:cxn>
                <a:cxn ang="0">
                  <a:pos x="298" y="0"/>
                </a:cxn>
                <a:cxn ang="0">
                  <a:pos x="199" y="28"/>
                </a:cxn>
                <a:cxn ang="0">
                  <a:pos x="118" y="75"/>
                </a:cxn>
                <a:cxn ang="0">
                  <a:pos x="57" y="146"/>
                </a:cxn>
                <a:cxn ang="0">
                  <a:pos x="15" y="231"/>
                </a:cxn>
                <a:cxn ang="0">
                  <a:pos x="0" y="330"/>
                </a:cxn>
                <a:cxn ang="0">
                  <a:pos x="15" y="429"/>
                </a:cxn>
                <a:cxn ang="0">
                  <a:pos x="57" y="514"/>
                </a:cxn>
                <a:cxn ang="0">
                  <a:pos x="118" y="585"/>
                </a:cxn>
                <a:cxn ang="0">
                  <a:pos x="199" y="637"/>
                </a:cxn>
                <a:cxn ang="0">
                  <a:pos x="298" y="660"/>
                </a:cxn>
                <a:cxn ang="0">
                  <a:pos x="397" y="656"/>
                </a:cxn>
                <a:cxn ang="0">
                  <a:pos x="487" y="623"/>
                </a:cxn>
                <a:cxn ang="0">
                  <a:pos x="562" y="566"/>
                </a:cxn>
                <a:cxn ang="0">
                  <a:pos x="619" y="491"/>
                </a:cxn>
                <a:cxn ang="0">
                  <a:pos x="652" y="396"/>
                </a:cxn>
                <a:cxn ang="0">
                  <a:pos x="647" y="330"/>
                </a:cxn>
                <a:cxn ang="0">
                  <a:pos x="633" y="236"/>
                </a:cxn>
                <a:cxn ang="0">
                  <a:pos x="595" y="151"/>
                </a:cxn>
                <a:cxn ang="0">
                  <a:pos x="534" y="85"/>
                </a:cxn>
                <a:cxn ang="0">
                  <a:pos x="454" y="37"/>
                </a:cxn>
                <a:cxn ang="0">
                  <a:pos x="364" y="14"/>
                </a:cxn>
                <a:cxn ang="0">
                  <a:pos x="265" y="19"/>
                </a:cxn>
                <a:cxn ang="0">
                  <a:pos x="175" y="52"/>
                </a:cxn>
                <a:cxn ang="0">
                  <a:pos x="104" y="104"/>
                </a:cxn>
                <a:cxn ang="0">
                  <a:pos x="48" y="179"/>
                </a:cxn>
                <a:cxn ang="0">
                  <a:pos x="15" y="269"/>
                </a:cxn>
                <a:cxn ang="0">
                  <a:pos x="10" y="363"/>
                </a:cxn>
                <a:cxn ang="0">
                  <a:pos x="33" y="458"/>
                </a:cxn>
                <a:cxn ang="0">
                  <a:pos x="85" y="533"/>
                </a:cxn>
                <a:cxn ang="0">
                  <a:pos x="151" y="594"/>
                </a:cxn>
                <a:cxn ang="0">
                  <a:pos x="236" y="637"/>
                </a:cxn>
                <a:cxn ang="0">
                  <a:pos x="331" y="651"/>
                </a:cxn>
                <a:cxn ang="0">
                  <a:pos x="425" y="637"/>
                </a:cxn>
                <a:cxn ang="0">
                  <a:pos x="510" y="594"/>
                </a:cxn>
                <a:cxn ang="0">
                  <a:pos x="576" y="533"/>
                </a:cxn>
                <a:cxn ang="0">
                  <a:pos x="624" y="458"/>
                </a:cxn>
                <a:cxn ang="0">
                  <a:pos x="647" y="363"/>
                </a:cxn>
              </a:cxnLst>
              <a:rect l="0" t="0" r="r" b="b"/>
              <a:pathLst>
                <a:path w="661" h="660">
                  <a:moveTo>
                    <a:pt x="661" y="330"/>
                  </a:moveTo>
                  <a:lnTo>
                    <a:pt x="657" y="297"/>
                  </a:lnTo>
                  <a:lnTo>
                    <a:pt x="652" y="264"/>
                  </a:lnTo>
                  <a:lnTo>
                    <a:pt x="647" y="231"/>
                  </a:lnTo>
                  <a:lnTo>
                    <a:pt x="633" y="203"/>
                  </a:lnTo>
                  <a:lnTo>
                    <a:pt x="619" y="174"/>
                  </a:lnTo>
                  <a:lnTo>
                    <a:pt x="605" y="146"/>
                  </a:lnTo>
                  <a:lnTo>
                    <a:pt x="586" y="122"/>
                  </a:lnTo>
                  <a:lnTo>
                    <a:pt x="562" y="99"/>
                  </a:lnTo>
                  <a:lnTo>
                    <a:pt x="539" y="75"/>
                  </a:lnTo>
                  <a:lnTo>
                    <a:pt x="515" y="56"/>
                  </a:lnTo>
                  <a:lnTo>
                    <a:pt x="487" y="42"/>
                  </a:lnTo>
                  <a:lnTo>
                    <a:pt x="458" y="28"/>
                  </a:lnTo>
                  <a:lnTo>
                    <a:pt x="430" y="14"/>
                  </a:lnTo>
                  <a:lnTo>
                    <a:pt x="397" y="9"/>
                  </a:lnTo>
                  <a:lnTo>
                    <a:pt x="364" y="0"/>
                  </a:lnTo>
                  <a:lnTo>
                    <a:pt x="331" y="0"/>
                  </a:lnTo>
                  <a:lnTo>
                    <a:pt x="298" y="0"/>
                  </a:lnTo>
                  <a:lnTo>
                    <a:pt x="265" y="9"/>
                  </a:lnTo>
                  <a:lnTo>
                    <a:pt x="232" y="14"/>
                  </a:lnTo>
                  <a:lnTo>
                    <a:pt x="199" y="28"/>
                  </a:lnTo>
                  <a:lnTo>
                    <a:pt x="170" y="42"/>
                  </a:lnTo>
                  <a:lnTo>
                    <a:pt x="147" y="56"/>
                  </a:lnTo>
                  <a:lnTo>
                    <a:pt x="118" y="75"/>
                  </a:lnTo>
                  <a:lnTo>
                    <a:pt x="95" y="99"/>
                  </a:lnTo>
                  <a:lnTo>
                    <a:pt x="76" y="122"/>
                  </a:lnTo>
                  <a:lnTo>
                    <a:pt x="57" y="146"/>
                  </a:lnTo>
                  <a:lnTo>
                    <a:pt x="38" y="174"/>
                  </a:lnTo>
                  <a:lnTo>
                    <a:pt x="24" y="203"/>
                  </a:lnTo>
                  <a:lnTo>
                    <a:pt x="15" y="231"/>
                  </a:lnTo>
                  <a:lnTo>
                    <a:pt x="5" y="264"/>
                  </a:lnTo>
                  <a:lnTo>
                    <a:pt x="0" y="297"/>
                  </a:lnTo>
                  <a:lnTo>
                    <a:pt x="0" y="330"/>
                  </a:lnTo>
                  <a:lnTo>
                    <a:pt x="0" y="363"/>
                  </a:lnTo>
                  <a:lnTo>
                    <a:pt x="5" y="396"/>
                  </a:lnTo>
                  <a:lnTo>
                    <a:pt x="15" y="429"/>
                  </a:lnTo>
                  <a:lnTo>
                    <a:pt x="24" y="462"/>
                  </a:lnTo>
                  <a:lnTo>
                    <a:pt x="38" y="491"/>
                  </a:lnTo>
                  <a:lnTo>
                    <a:pt x="57" y="514"/>
                  </a:lnTo>
                  <a:lnTo>
                    <a:pt x="76" y="542"/>
                  </a:lnTo>
                  <a:lnTo>
                    <a:pt x="95" y="566"/>
                  </a:lnTo>
                  <a:lnTo>
                    <a:pt x="118" y="585"/>
                  </a:lnTo>
                  <a:lnTo>
                    <a:pt x="147" y="604"/>
                  </a:lnTo>
                  <a:lnTo>
                    <a:pt x="170" y="623"/>
                  </a:lnTo>
                  <a:lnTo>
                    <a:pt x="199" y="637"/>
                  </a:lnTo>
                  <a:lnTo>
                    <a:pt x="232" y="646"/>
                  </a:lnTo>
                  <a:lnTo>
                    <a:pt x="265" y="656"/>
                  </a:lnTo>
                  <a:lnTo>
                    <a:pt x="298" y="660"/>
                  </a:lnTo>
                  <a:lnTo>
                    <a:pt x="331" y="660"/>
                  </a:lnTo>
                  <a:lnTo>
                    <a:pt x="364" y="660"/>
                  </a:lnTo>
                  <a:lnTo>
                    <a:pt x="397" y="656"/>
                  </a:lnTo>
                  <a:lnTo>
                    <a:pt x="430" y="646"/>
                  </a:lnTo>
                  <a:lnTo>
                    <a:pt x="458" y="637"/>
                  </a:lnTo>
                  <a:lnTo>
                    <a:pt x="487" y="623"/>
                  </a:lnTo>
                  <a:lnTo>
                    <a:pt x="515" y="604"/>
                  </a:lnTo>
                  <a:lnTo>
                    <a:pt x="539" y="585"/>
                  </a:lnTo>
                  <a:lnTo>
                    <a:pt x="562" y="566"/>
                  </a:lnTo>
                  <a:lnTo>
                    <a:pt x="586" y="542"/>
                  </a:lnTo>
                  <a:lnTo>
                    <a:pt x="605" y="514"/>
                  </a:lnTo>
                  <a:lnTo>
                    <a:pt x="619" y="491"/>
                  </a:lnTo>
                  <a:lnTo>
                    <a:pt x="633" y="462"/>
                  </a:lnTo>
                  <a:lnTo>
                    <a:pt x="647" y="429"/>
                  </a:lnTo>
                  <a:lnTo>
                    <a:pt x="652" y="396"/>
                  </a:lnTo>
                  <a:lnTo>
                    <a:pt x="657" y="363"/>
                  </a:lnTo>
                  <a:lnTo>
                    <a:pt x="661" y="330"/>
                  </a:lnTo>
                  <a:lnTo>
                    <a:pt x="647" y="330"/>
                  </a:lnTo>
                  <a:lnTo>
                    <a:pt x="647" y="297"/>
                  </a:lnTo>
                  <a:lnTo>
                    <a:pt x="642" y="269"/>
                  </a:lnTo>
                  <a:lnTo>
                    <a:pt x="633" y="236"/>
                  </a:lnTo>
                  <a:lnTo>
                    <a:pt x="624" y="207"/>
                  </a:lnTo>
                  <a:lnTo>
                    <a:pt x="609" y="179"/>
                  </a:lnTo>
                  <a:lnTo>
                    <a:pt x="595" y="151"/>
                  </a:lnTo>
                  <a:lnTo>
                    <a:pt x="576" y="127"/>
                  </a:lnTo>
                  <a:lnTo>
                    <a:pt x="557" y="104"/>
                  </a:lnTo>
                  <a:lnTo>
                    <a:pt x="534" y="85"/>
                  </a:lnTo>
                  <a:lnTo>
                    <a:pt x="510" y="66"/>
                  </a:lnTo>
                  <a:lnTo>
                    <a:pt x="482" y="52"/>
                  </a:lnTo>
                  <a:lnTo>
                    <a:pt x="454" y="37"/>
                  </a:lnTo>
                  <a:lnTo>
                    <a:pt x="425" y="28"/>
                  </a:lnTo>
                  <a:lnTo>
                    <a:pt x="392" y="19"/>
                  </a:lnTo>
                  <a:lnTo>
                    <a:pt x="364" y="14"/>
                  </a:lnTo>
                  <a:lnTo>
                    <a:pt x="331" y="14"/>
                  </a:lnTo>
                  <a:lnTo>
                    <a:pt x="298" y="14"/>
                  </a:lnTo>
                  <a:lnTo>
                    <a:pt x="265" y="19"/>
                  </a:lnTo>
                  <a:lnTo>
                    <a:pt x="236" y="28"/>
                  </a:lnTo>
                  <a:lnTo>
                    <a:pt x="203" y="37"/>
                  </a:lnTo>
                  <a:lnTo>
                    <a:pt x="175" y="52"/>
                  </a:lnTo>
                  <a:lnTo>
                    <a:pt x="151" y="66"/>
                  </a:lnTo>
                  <a:lnTo>
                    <a:pt x="128" y="85"/>
                  </a:lnTo>
                  <a:lnTo>
                    <a:pt x="104" y="104"/>
                  </a:lnTo>
                  <a:lnTo>
                    <a:pt x="85" y="127"/>
                  </a:lnTo>
                  <a:lnTo>
                    <a:pt x="67" y="151"/>
                  </a:lnTo>
                  <a:lnTo>
                    <a:pt x="48" y="179"/>
                  </a:lnTo>
                  <a:lnTo>
                    <a:pt x="33" y="207"/>
                  </a:lnTo>
                  <a:lnTo>
                    <a:pt x="24" y="236"/>
                  </a:lnTo>
                  <a:lnTo>
                    <a:pt x="15" y="269"/>
                  </a:lnTo>
                  <a:lnTo>
                    <a:pt x="10" y="297"/>
                  </a:lnTo>
                  <a:lnTo>
                    <a:pt x="10" y="330"/>
                  </a:lnTo>
                  <a:lnTo>
                    <a:pt x="10" y="363"/>
                  </a:lnTo>
                  <a:lnTo>
                    <a:pt x="15" y="396"/>
                  </a:lnTo>
                  <a:lnTo>
                    <a:pt x="24" y="424"/>
                  </a:lnTo>
                  <a:lnTo>
                    <a:pt x="33" y="458"/>
                  </a:lnTo>
                  <a:lnTo>
                    <a:pt x="48" y="481"/>
                  </a:lnTo>
                  <a:lnTo>
                    <a:pt x="67" y="509"/>
                  </a:lnTo>
                  <a:lnTo>
                    <a:pt x="85" y="533"/>
                  </a:lnTo>
                  <a:lnTo>
                    <a:pt x="104" y="557"/>
                  </a:lnTo>
                  <a:lnTo>
                    <a:pt x="128" y="576"/>
                  </a:lnTo>
                  <a:lnTo>
                    <a:pt x="151" y="594"/>
                  </a:lnTo>
                  <a:lnTo>
                    <a:pt x="175" y="613"/>
                  </a:lnTo>
                  <a:lnTo>
                    <a:pt x="203" y="627"/>
                  </a:lnTo>
                  <a:lnTo>
                    <a:pt x="236" y="637"/>
                  </a:lnTo>
                  <a:lnTo>
                    <a:pt x="265" y="642"/>
                  </a:lnTo>
                  <a:lnTo>
                    <a:pt x="298" y="651"/>
                  </a:lnTo>
                  <a:lnTo>
                    <a:pt x="331" y="651"/>
                  </a:lnTo>
                  <a:lnTo>
                    <a:pt x="364" y="651"/>
                  </a:lnTo>
                  <a:lnTo>
                    <a:pt x="392" y="642"/>
                  </a:lnTo>
                  <a:lnTo>
                    <a:pt x="425" y="637"/>
                  </a:lnTo>
                  <a:lnTo>
                    <a:pt x="454" y="627"/>
                  </a:lnTo>
                  <a:lnTo>
                    <a:pt x="482" y="613"/>
                  </a:lnTo>
                  <a:lnTo>
                    <a:pt x="510" y="594"/>
                  </a:lnTo>
                  <a:lnTo>
                    <a:pt x="534" y="576"/>
                  </a:lnTo>
                  <a:lnTo>
                    <a:pt x="557" y="557"/>
                  </a:lnTo>
                  <a:lnTo>
                    <a:pt x="576" y="533"/>
                  </a:lnTo>
                  <a:lnTo>
                    <a:pt x="595" y="509"/>
                  </a:lnTo>
                  <a:lnTo>
                    <a:pt x="609" y="481"/>
                  </a:lnTo>
                  <a:lnTo>
                    <a:pt x="624" y="458"/>
                  </a:lnTo>
                  <a:lnTo>
                    <a:pt x="633" y="424"/>
                  </a:lnTo>
                  <a:lnTo>
                    <a:pt x="642" y="396"/>
                  </a:lnTo>
                  <a:lnTo>
                    <a:pt x="647" y="363"/>
                  </a:lnTo>
                  <a:lnTo>
                    <a:pt x="647" y="330"/>
                  </a:lnTo>
                  <a:lnTo>
                    <a:pt x="661" y="330"/>
                  </a:lnTo>
                  <a:close/>
                </a:path>
              </a:pathLst>
            </a:custGeom>
            <a:solidFill>
              <a:srgbClr val="74D37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6" name="Freeform 52"/>
            <p:cNvSpPr>
              <a:spLocks noChangeAspect="1"/>
            </p:cNvSpPr>
            <p:nvPr/>
          </p:nvSpPr>
          <p:spPr bwMode="auto">
            <a:xfrm>
              <a:off x="2473" y="1654"/>
              <a:ext cx="637" cy="637"/>
            </a:xfrm>
            <a:custGeom>
              <a:avLst/>
              <a:gdLst/>
              <a:ahLst/>
              <a:cxnLst>
                <a:cxn ang="0">
                  <a:pos x="632" y="255"/>
                </a:cxn>
                <a:cxn ang="0">
                  <a:pos x="599" y="165"/>
                </a:cxn>
                <a:cxn ang="0">
                  <a:pos x="547" y="90"/>
                </a:cxn>
                <a:cxn ang="0">
                  <a:pos x="472" y="38"/>
                </a:cxn>
                <a:cxn ang="0">
                  <a:pos x="382" y="5"/>
                </a:cxn>
                <a:cxn ang="0">
                  <a:pos x="288" y="0"/>
                </a:cxn>
                <a:cxn ang="0">
                  <a:pos x="193" y="23"/>
                </a:cxn>
                <a:cxn ang="0">
                  <a:pos x="118" y="71"/>
                </a:cxn>
                <a:cxn ang="0">
                  <a:pos x="57" y="137"/>
                </a:cxn>
                <a:cxn ang="0">
                  <a:pos x="14" y="222"/>
                </a:cxn>
                <a:cxn ang="0">
                  <a:pos x="0" y="316"/>
                </a:cxn>
                <a:cxn ang="0">
                  <a:pos x="14" y="410"/>
                </a:cxn>
                <a:cxn ang="0">
                  <a:pos x="57" y="495"/>
                </a:cxn>
                <a:cxn ang="0">
                  <a:pos x="118" y="562"/>
                </a:cxn>
                <a:cxn ang="0">
                  <a:pos x="193" y="613"/>
                </a:cxn>
                <a:cxn ang="0">
                  <a:pos x="288" y="637"/>
                </a:cxn>
                <a:cxn ang="0">
                  <a:pos x="382" y="628"/>
                </a:cxn>
                <a:cxn ang="0">
                  <a:pos x="472" y="599"/>
                </a:cxn>
                <a:cxn ang="0">
                  <a:pos x="547" y="543"/>
                </a:cxn>
                <a:cxn ang="0">
                  <a:pos x="599" y="467"/>
                </a:cxn>
                <a:cxn ang="0">
                  <a:pos x="632" y="382"/>
                </a:cxn>
                <a:cxn ang="0">
                  <a:pos x="628" y="316"/>
                </a:cxn>
                <a:cxn ang="0">
                  <a:pos x="614" y="226"/>
                </a:cxn>
                <a:cxn ang="0">
                  <a:pos x="576" y="146"/>
                </a:cxn>
                <a:cxn ang="0">
                  <a:pos x="514" y="80"/>
                </a:cxn>
                <a:cxn ang="0">
                  <a:pos x="439" y="33"/>
                </a:cxn>
                <a:cxn ang="0">
                  <a:pos x="349" y="9"/>
                </a:cxn>
                <a:cxn ang="0">
                  <a:pos x="260" y="14"/>
                </a:cxn>
                <a:cxn ang="0">
                  <a:pos x="175" y="47"/>
                </a:cxn>
                <a:cxn ang="0">
                  <a:pos x="104" y="99"/>
                </a:cxn>
                <a:cxn ang="0">
                  <a:pos x="47" y="170"/>
                </a:cxn>
                <a:cxn ang="0">
                  <a:pos x="19" y="255"/>
                </a:cxn>
                <a:cxn ang="0">
                  <a:pos x="14" y="349"/>
                </a:cxn>
                <a:cxn ang="0">
                  <a:pos x="38" y="439"/>
                </a:cxn>
                <a:cxn ang="0">
                  <a:pos x="80" y="514"/>
                </a:cxn>
                <a:cxn ang="0">
                  <a:pos x="146" y="571"/>
                </a:cxn>
                <a:cxn ang="0">
                  <a:pos x="226" y="609"/>
                </a:cxn>
                <a:cxn ang="0">
                  <a:pos x="321" y="623"/>
                </a:cxn>
                <a:cxn ang="0">
                  <a:pos x="411" y="609"/>
                </a:cxn>
                <a:cxn ang="0">
                  <a:pos x="491" y="571"/>
                </a:cxn>
                <a:cxn ang="0">
                  <a:pos x="557" y="514"/>
                </a:cxn>
                <a:cxn ang="0">
                  <a:pos x="604" y="439"/>
                </a:cxn>
                <a:cxn ang="0">
                  <a:pos x="623" y="349"/>
                </a:cxn>
              </a:cxnLst>
              <a:rect l="0" t="0" r="r" b="b"/>
              <a:pathLst>
                <a:path w="637" h="637">
                  <a:moveTo>
                    <a:pt x="637" y="316"/>
                  </a:moveTo>
                  <a:lnTo>
                    <a:pt x="637" y="283"/>
                  </a:lnTo>
                  <a:lnTo>
                    <a:pt x="632" y="255"/>
                  </a:lnTo>
                  <a:lnTo>
                    <a:pt x="623" y="222"/>
                  </a:lnTo>
                  <a:lnTo>
                    <a:pt x="614" y="193"/>
                  </a:lnTo>
                  <a:lnTo>
                    <a:pt x="599" y="165"/>
                  </a:lnTo>
                  <a:lnTo>
                    <a:pt x="585" y="137"/>
                  </a:lnTo>
                  <a:lnTo>
                    <a:pt x="566" y="113"/>
                  </a:lnTo>
                  <a:lnTo>
                    <a:pt x="547" y="90"/>
                  </a:lnTo>
                  <a:lnTo>
                    <a:pt x="524" y="71"/>
                  </a:lnTo>
                  <a:lnTo>
                    <a:pt x="500" y="52"/>
                  </a:lnTo>
                  <a:lnTo>
                    <a:pt x="472" y="38"/>
                  </a:lnTo>
                  <a:lnTo>
                    <a:pt x="444" y="23"/>
                  </a:lnTo>
                  <a:lnTo>
                    <a:pt x="415" y="14"/>
                  </a:lnTo>
                  <a:lnTo>
                    <a:pt x="382" y="5"/>
                  </a:lnTo>
                  <a:lnTo>
                    <a:pt x="354" y="0"/>
                  </a:lnTo>
                  <a:lnTo>
                    <a:pt x="321" y="0"/>
                  </a:lnTo>
                  <a:lnTo>
                    <a:pt x="288" y="0"/>
                  </a:lnTo>
                  <a:lnTo>
                    <a:pt x="255" y="5"/>
                  </a:lnTo>
                  <a:lnTo>
                    <a:pt x="226" y="14"/>
                  </a:lnTo>
                  <a:lnTo>
                    <a:pt x="193" y="23"/>
                  </a:lnTo>
                  <a:lnTo>
                    <a:pt x="165" y="38"/>
                  </a:lnTo>
                  <a:lnTo>
                    <a:pt x="141" y="52"/>
                  </a:lnTo>
                  <a:lnTo>
                    <a:pt x="118" y="71"/>
                  </a:lnTo>
                  <a:lnTo>
                    <a:pt x="94" y="90"/>
                  </a:lnTo>
                  <a:lnTo>
                    <a:pt x="75" y="113"/>
                  </a:lnTo>
                  <a:lnTo>
                    <a:pt x="57" y="137"/>
                  </a:lnTo>
                  <a:lnTo>
                    <a:pt x="38" y="165"/>
                  </a:lnTo>
                  <a:lnTo>
                    <a:pt x="23" y="193"/>
                  </a:lnTo>
                  <a:lnTo>
                    <a:pt x="14" y="222"/>
                  </a:lnTo>
                  <a:lnTo>
                    <a:pt x="5" y="255"/>
                  </a:lnTo>
                  <a:lnTo>
                    <a:pt x="0" y="283"/>
                  </a:lnTo>
                  <a:lnTo>
                    <a:pt x="0" y="316"/>
                  </a:lnTo>
                  <a:lnTo>
                    <a:pt x="0" y="349"/>
                  </a:lnTo>
                  <a:lnTo>
                    <a:pt x="5" y="382"/>
                  </a:lnTo>
                  <a:lnTo>
                    <a:pt x="14" y="410"/>
                  </a:lnTo>
                  <a:lnTo>
                    <a:pt x="23" y="444"/>
                  </a:lnTo>
                  <a:lnTo>
                    <a:pt x="38" y="467"/>
                  </a:lnTo>
                  <a:lnTo>
                    <a:pt x="57" y="495"/>
                  </a:lnTo>
                  <a:lnTo>
                    <a:pt x="75" y="519"/>
                  </a:lnTo>
                  <a:lnTo>
                    <a:pt x="94" y="543"/>
                  </a:lnTo>
                  <a:lnTo>
                    <a:pt x="118" y="562"/>
                  </a:lnTo>
                  <a:lnTo>
                    <a:pt x="141" y="580"/>
                  </a:lnTo>
                  <a:lnTo>
                    <a:pt x="165" y="599"/>
                  </a:lnTo>
                  <a:lnTo>
                    <a:pt x="193" y="613"/>
                  </a:lnTo>
                  <a:lnTo>
                    <a:pt x="226" y="623"/>
                  </a:lnTo>
                  <a:lnTo>
                    <a:pt x="255" y="628"/>
                  </a:lnTo>
                  <a:lnTo>
                    <a:pt x="288" y="637"/>
                  </a:lnTo>
                  <a:lnTo>
                    <a:pt x="321" y="637"/>
                  </a:lnTo>
                  <a:lnTo>
                    <a:pt x="354" y="637"/>
                  </a:lnTo>
                  <a:lnTo>
                    <a:pt x="382" y="628"/>
                  </a:lnTo>
                  <a:lnTo>
                    <a:pt x="415" y="623"/>
                  </a:lnTo>
                  <a:lnTo>
                    <a:pt x="444" y="613"/>
                  </a:lnTo>
                  <a:lnTo>
                    <a:pt x="472" y="599"/>
                  </a:lnTo>
                  <a:lnTo>
                    <a:pt x="500" y="580"/>
                  </a:lnTo>
                  <a:lnTo>
                    <a:pt x="524" y="562"/>
                  </a:lnTo>
                  <a:lnTo>
                    <a:pt x="547" y="543"/>
                  </a:lnTo>
                  <a:lnTo>
                    <a:pt x="566" y="519"/>
                  </a:lnTo>
                  <a:lnTo>
                    <a:pt x="585" y="495"/>
                  </a:lnTo>
                  <a:lnTo>
                    <a:pt x="599" y="467"/>
                  </a:lnTo>
                  <a:lnTo>
                    <a:pt x="614" y="444"/>
                  </a:lnTo>
                  <a:lnTo>
                    <a:pt x="623" y="410"/>
                  </a:lnTo>
                  <a:lnTo>
                    <a:pt x="632" y="382"/>
                  </a:lnTo>
                  <a:lnTo>
                    <a:pt x="637" y="349"/>
                  </a:lnTo>
                  <a:lnTo>
                    <a:pt x="637" y="316"/>
                  </a:lnTo>
                  <a:lnTo>
                    <a:pt x="628" y="316"/>
                  </a:lnTo>
                  <a:lnTo>
                    <a:pt x="623" y="288"/>
                  </a:lnTo>
                  <a:lnTo>
                    <a:pt x="618" y="255"/>
                  </a:lnTo>
                  <a:lnTo>
                    <a:pt x="614" y="226"/>
                  </a:lnTo>
                  <a:lnTo>
                    <a:pt x="604" y="198"/>
                  </a:lnTo>
                  <a:lnTo>
                    <a:pt x="590" y="170"/>
                  </a:lnTo>
                  <a:lnTo>
                    <a:pt x="576" y="146"/>
                  </a:lnTo>
                  <a:lnTo>
                    <a:pt x="557" y="123"/>
                  </a:lnTo>
                  <a:lnTo>
                    <a:pt x="538" y="99"/>
                  </a:lnTo>
                  <a:lnTo>
                    <a:pt x="514" y="80"/>
                  </a:lnTo>
                  <a:lnTo>
                    <a:pt x="491" y="61"/>
                  </a:lnTo>
                  <a:lnTo>
                    <a:pt x="467" y="47"/>
                  </a:lnTo>
                  <a:lnTo>
                    <a:pt x="439" y="33"/>
                  </a:lnTo>
                  <a:lnTo>
                    <a:pt x="411" y="23"/>
                  </a:lnTo>
                  <a:lnTo>
                    <a:pt x="382" y="14"/>
                  </a:lnTo>
                  <a:lnTo>
                    <a:pt x="349" y="9"/>
                  </a:lnTo>
                  <a:lnTo>
                    <a:pt x="321" y="9"/>
                  </a:lnTo>
                  <a:lnTo>
                    <a:pt x="288" y="9"/>
                  </a:lnTo>
                  <a:lnTo>
                    <a:pt x="260" y="14"/>
                  </a:lnTo>
                  <a:lnTo>
                    <a:pt x="226" y="23"/>
                  </a:lnTo>
                  <a:lnTo>
                    <a:pt x="198" y="33"/>
                  </a:lnTo>
                  <a:lnTo>
                    <a:pt x="175" y="47"/>
                  </a:lnTo>
                  <a:lnTo>
                    <a:pt x="146" y="61"/>
                  </a:lnTo>
                  <a:lnTo>
                    <a:pt x="123" y="80"/>
                  </a:lnTo>
                  <a:lnTo>
                    <a:pt x="104" y="99"/>
                  </a:lnTo>
                  <a:lnTo>
                    <a:pt x="80" y="123"/>
                  </a:lnTo>
                  <a:lnTo>
                    <a:pt x="66" y="146"/>
                  </a:lnTo>
                  <a:lnTo>
                    <a:pt x="47" y="170"/>
                  </a:lnTo>
                  <a:lnTo>
                    <a:pt x="38" y="198"/>
                  </a:lnTo>
                  <a:lnTo>
                    <a:pt x="28" y="226"/>
                  </a:lnTo>
                  <a:lnTo>
                    <a:pt x="19" y="255"/>
                  </a:lnTo>
                  <a:lnTo>
                    <a:pt x="14" y="288"/>
                  </a:lnTo>
                  <a:lnTo>
                    <a:pt x="14" y="316"/>
                  </a:lnTo>
                  <a:lnTo>
                    <a:pt x="14" y="349"/>
                  </a:lnTo>
                  <a:lnTo>
                    <a:pt x="19" y="377"/>
                  </a:lnTo>
                  <a:lnTo>
                    <a:pt x="28" y="410"/>
                  </a:lnTo>
                  <a:lnTo>
                    <a:pt x="38" y="439"/>
                  </a:lnTo>
                  <a:lnTo>
                    <a:pt x="47" y="462"/>
                  </a:lnTo>
                  <a:lnTo>
                    <a:pt x="66" y="491"/>
                  </a:lnTo>
                  <a:lnTo>
                    <a:pt x="80" y="514"/>
                  </a:lnTo>
                  <a:lnTo>
                    <a:pt x="104" y="533"/>
                  </a:lnTo>
                  <a:lnTo>
                    <a:pt x="123" y="552"/>
                  </a:lnTo>
                  <a:lnTo>
                    <a:pt x="146" y="571"/>
                  </a:lnTo>
                  <a:lnTo>
                    <a:pt x="175" y="585"/>
                  </a:lnTo>
                  <a:lnTo>
                    <a:pt x="198" y="599"/>
                  </a:lnTo>
                  <a:lnTo>
                    <a:pt x="226" y="609"/>
                  </a:lnTo>
                  <a:lnTo>
                    <a:pt x="260" y="618"/>
                  </a:lnTo>
                  <a:lnTo>
                    <a:pt x="288" y="623"/>
                  </a:lnTo>
                  <a:lnTo>
                    <a:pt x="321" y="623"/>
                  </a:lnTo>
                  <a:lnTo>
                    <a:pt x="349" y="623"/>
                  </a:lnTo>
                  <a:lnTo>
                    <a:pt x="382" y="618"/>
                  </a:lnTo>
                  <a:lnTo>
                    <a:pt x="411" y="609"/>
                  </a:lnTo>
                  <a:lnTo>
                    <a:pt x="439" y="599"/>
                  </a:lnTo>
                  <a:lnTo>
                    <a:pt x="467" y="585"/>
                  </a:lnTo>
                  <a:lnTo>
                    <a:pt x="491" y="571"/>
                  </a:lnTo>
                  <a:lnTo>
                    <a:pt x="514" y="552"/>
                  </a:lnTo>
                  <a:lnTo>
                    <a:pt x="538" y="533"/>
                  </a:lnTo>
                  <a:lnTo>
                    <a:pt x="557" y="514"/>
                  </a:lnTo>
                  <a:lnTo>
                    <a:pt x="576" y="491"/>
                  </a:lnTo>
                  <a:lnTo>
                    <a:pt x="590" y="462"/>
                  </a:lnTo>
                  <a:lnTo>
                    <a:pt x="604" y="439"/>
                  </a:lnTo>
                  <a:lnTo>
                    <a:pt x="614" y="410"/>
                  </a:lnTo>
                  <a:lnTo>
                    <a:pt x="618" y="377"/>
                  </a:lnTo>
                  <a:lnTo>
                    <a:pt x="623" y="349"/>
                  </a:lnTo>
                  <a:lnTo>
                    <a:pt x="628" y="316"/>
                  </a:lnTo>
                  <a:lnTo>
                    <a:pt x="637" y="316"/>
                  </a:lnTo>
                  <a:close/>
                </a:path>
              </a:pathLst>
            </a:custGeom>
            <a:solidFill>
              <a:srgbClr val="70D17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7" name="Freeform 53"/>
            <p:cNvSpPr>
              <a:spLocks noChangeAspect="1"/>
            </p:cNvSpPr>
            <p:nvPr/>
          </p:nvSpPr>
          <p:spPr bwMode="auto">
            <a:xfrm>
              <a:off x="2487" y="1663"/>
              <a:ext cx="614" cy="614"/>
            </a:xfrm>
            <a:custGeom>
              <a:avLst/>
              <a:gdLst/>
              <a:ahLst/>
              <a:cxnLst>
                <a:cxn ang="0">
                  <a:pos x="604" y="246"/>
                </a:cxn>
                <a:cxn ang="0">
                  <a:pos x="576" y="161"/>
                </a:cxn>
                <a:cxn ang="0">
                  <a:pos x="524" y="90"/>
                </a:cxn>
                <a:cxn ang="0">
                  <a:pos x="453" y="38"/>
                </a:cxn>
                <a:cxn ang="0">
                  <a:pos x="368" y="5"/>
                </a:cxn>
                <a:cxn ang="0">
                  <a:pos x="274" y="0"/>
                </a:cxn>
                <a:cxn ang="0">
                  <a:pos x="184" y="24"/>
                </a:cxn>
                <a:cxn ang="0">
                  <a:pos x="109" y="71"/>
                </a:cxn>
                <a:cxn ang="0">
                  <a:pos x="52" y="137"/>
                </a:cxn>
                <a:cxn ang="0">
                  <a:pos x="14" y="217"/>
                </a:cxn>
                <a:cxn ang="0">
                  <a:pos x="0" y="307"/>
                </a:cxn>
                <a:cxn ang="0">
                  <a:pos x="14" y="401"/>
                </a:cxn>
                <a:cxn ang="0">
                  <a:pos x="52" y="482"/>
                </a:cxn>
                <a:cxn ang="0">
                  <a:pos x="109" y="543"/>
                </a:cxn>
                <a:cxn ang="0">
                  <a:pos x="184" y="590"/>
                </a:cxn>
                <a:cxn ang="0">
                  <a:pos x="274" y="614"/>
                </a:cxn>
                <a:cxn ang="0">
                  <a:pos x="368" y="609"/>
                </a:cxn>
                <a:cxn ang="0">
                  <a:pos x="453" y="576"/>
                </a:cxn>
                <a:cxn ang="0">
                  <a:pos x="524" y="524"/>
                </a:cxn>
                <a:cxn ang="0">
                  <a:pos x="576" y="453"/>
                </a:cxn>
                <a:cxn ang="0">
                  <a:pos x="604" y="368"/>
                </a:cxn>
                <a:cxn ang="0">
                  <a:pos x="600" y="307"/>
                </a:cxn>
                <a:cxn ang="0">
                  <a:pos x="585" y="222"/>
                </a:cxn>
                <a:cxn ang="0">
                  <a:pos x="552" y="142"/>
                </a:cxn>
                <a:cxn ang="0">
                  <a:pos x="496" y="81"/>
                </a:cxn>
                <a:cxn ang="0">
                  <a:pos x="420" y="38"/>
                </a:cxn>
                <a:cxn ang="0">
                  <a:pos x="335" y="14"/>
                </a:cxn>
                <a:cxn ang="0">
                  <a:pos x="246" y="19"/>
                </a:cxn>
                <a:cxn ang="0">
                  <a:pos x="165" y="48"/>
                </a:cxn>
                <a:cxn ang="0">
                  <a:pos x="94" y="99"/>
                </a:cxn>
                <a:cxn ang="0">
                  <a:pos x="47" y="166"/>
                </a:cxn>
                <a:cxn ang="0">
                  <a:pos x="14" y="250"/>
                </a:cxn>
                <a:cxn ang="0">
                  <a:pos x="9" y="340"/>
                </a:cxn>
                <a:cxn ang="0">
                  <a:pos x="33" y="425"/>
                </a:cxn>
                <a:cxn ang="0">
                  <a:pos x="76" y="496"/>
                </a:cxn>
                <a:cxn ang="0">
                  <a:pos x="142" y="553"/>
                </a:cxn>
                <a:cxn ang="0">
                  <a:pos x="217" y="590"/>
                </a:cxn>
                <a:cxn ang="0">
                  <a:pos x="307" y="604"/>
                </a:cxn>
                <a:cxn ang="0">
                  <a:pos x="392" y="590"/>
                </a:cxn>
                <a:cxn ang="0">
                  <a:pos x="472" y="553"/>
                </a:cxn>
                <a:cxn ang="0">
                  <a:pos x="533" y="496"/>
                </a:cxn>
                <a:cxn ang="0">
                  <a:pos x="576" y="425"/>
                </a:cxn>
                <a:cxn ang="0">
                  <a:pos x="600" y="340"/>
                </a:cxn>
              </a:cxnLst>
              <a:rect l="0" t="0" r="r" b="b"/>
              <a:pathLst>
                <a:path w="614" h="614">
                  <a:moveTo>
                    <a:pt x="614" y="307"/>
                  </a:moveTo>
                  <a:lnTo>
                    <a:pt x="609" y="279"/>
                  </a:lnTo>
                  <a:lnTo>
                    <a:pt x="604" y="246"/>
                  </a:lnTo>
                  <a:lnTo>
                    <a:pt x="600" y="217"/>
                  </a:lnTo>
                  <a:lnTo>
                    <a:pt x="590" y="189"/>
                  </a:lnTo>
                  <a:lnTo>
                    <a:pt x="576" y="161"/>
                  </a:lnTo>
                  <a:lnTo>
                    <a:pt x="562" y="137"/>
                  </a:lnTo>
                  <a:lnTo>
                    <a:pt x="543" y="114"/>
                  </a:lnTo>
                  <a:lnTo>
                    <a:pt x="524" y="90"/>
                  </a:lnTo>
                  <a:lnTo>
                    <a:pt x="500" y="71"/>
                  </a:lnTo>
                  <a:lnTo>
                    <a:pt x="477" y="52"/>
                  </a:lnTo>
                  <a:lnTo>
                    <a:pt x="453" y="38"/>
                  </a:lnTo>
                  <a:lnTo>
                    <a:pt x="425" y="24"/>
                  </a:lnTo>
                  <a:lnTo>
                    <a:pt x="397" y="14"/>
                  </a:lnTo>
                  <a:lnTo>
                    <a:pt x="368" y="5"/>
                  </a:lnTo>
                  <a:lnTo>
                    <a:pt x="335" y="0"/>
                  </a:lnTo>
                  <a:lnTo>
                    <a:pt x="307" y="0"/>
                  </a:lnTo>
                  <a:lnTo>
                    <a:pt x="274" y="0"/>
                  </a:lnTo>
                  <a:lnTo>
                    <a:pt x="246" y="5"/>
                  </a:lnTo>
                  <a:lnTo>
                    <a:pt x="212" y="14"/>
                  </a:lnTo>
                  <a:lnTo>
                    <a:pt x="184" y="24"/>
                  </a:lnTo>
                  <a:lnTo>
                    <a:pt x="161" y="38"/>
                  </a:lnTo>
                  <a:lnTo>
                    <a:pt x="132" y="52"/>
                  </a:lnTo>
                  <a:lnTo>
                    <a:pt x="109" y="71"/>
                  </a:lnTo>
                  <a:lnTo>
                    <a:pt x="90" y="90"/>
                  </a:lnTo>
                  <a:lnTo>
                    <a:pt x="66" y="114"/>
                  </a:lnTo>
                  <a:lnTo>
                    <a:pt x="52" y="137"/>
                  </a:lnTo>
                  <a:lnTo>
                    <a:pt x="33" y="161"/>
                  </a:lnTo>
                  <a:lnTo>
                    <a:pt x="24" y="189"/>
                  </a:lnTo>
                  <a:lnTo>
                    <a:pt x="14" y="217"/>
                  </a:lnTo>
                  <a:lnTo>
                    <a:pt x="5" y="246"/>
                  </a:lnTo>
                  <a:lnTo>
                    <a:pt x="0" y="279"/>
                  </a:lnTo>
                  <a:lnTo>
                    <a:pt x="0" y="307"/>
                  </a:lnTo>
                  <a:lnTo>
                    <a:pt x="0" y="340"/>
                  </a:lnTo>
                  <a:lnTo>
                    <a:pt x="5" y="368"/>
                  </a:lnTo>
                  <a:lnTo>
                    <a:pt x="14" y="401"/>
                  </a:lnTo>
                  <a:lnTo>
                    <a:pt x="24" y="430"/>
                  </a:lnTo>
                  <a:lnTo>
                    <a:pt x="33" y="453"/>
                  </a:lnTo>
                  <a:lnTo>
                    <a:pt x="52" y="482"/>
                  </a:lnTo>
                  <a:lnTo>
                    <a:pt x="66" y="505"/>
                  </a:lnTo>
                  <a:lnTo>
                    <a:pt x="90" y="524"/>
                  </a:lnTo>
                  <a:lnTo>
                    <a:pt x="109" y="543"/>
                  </a:lnTo>
                  <a:lnTo>
                    <a:pt x="132" y="562"/>
                  </a:lnTo>
                  <a:lnTo>
                    <a:pt x="161" y="576"/>
                  </a:lnTo>
                  <a:lnTo>
                    <a:pt x="184" y="590"/>
                  </a:lnTo>
                  <a:lnTo>
                    <a:pt x="212" y="600"/>
                  </a:lnTo>
                  <a:lnTo>
                    <a:pt x="246" y="609"/>
                  </a:lnTo>
                  <a:lnTo>
                    <a:pt x="274" y="614"/>
                  </a:lnTo>
                  <a:lnTo>
                    <a:pt x="307" y="614"/>
                  </a:lnTo>
                  <a:lnTo>
                    <a:pt x="335" y="614"/>
                  </a:lnTo>
                  <a:lnTo>
                    <a:pt x="368" y="609"/>
                  </a:lnTo>
                  <a:lnTo>
                    <a:pt x="397" y="600"/>
                  </a:lnTo>
                  <a:lnTo>
                    <a:pt x="425" y="590"/>
                  </a:lnTo>
                  <a:lnTo>
                    <a:pt x="453" y="576"/>
                  </a:lnTo>
                  <a:lnTo>
                    <a:pt x="477" y="562"/>
                  </a:lnTo>
                  <a:lnTo>
                    <a:pt x="500" y="543"/>
                  </a:lnTo>
                  <a:lnTo>
                    <a:pt x="524" y="524"/>
                  </a:lnTo>
                  <a:lnTo>
                    <a:pt x="543" y="505"/>
                  </a:lnTo>
                  <a:lnTo>
                    <a:pt x="562" y="482"/>
                  </a:lnTo>
                  <a:lnTo>
                    <a:pt x="576" y="453"/>
                  </a:lnTo>
                  <a:lnTo>
                    <a:pt x="590" y="430"/>
                  </a:lnTo>
                  <a:lnTo>
                    <a:pt x="600" y="401"/>
                  </a:lnTo>
                  <a:lnTo>
                    <a:pt x="604" y="368"/>
                  </a:lnTo>
                  <a:lnTo>
                    <a:pt x="609" y="340"/>
                  </a:lnTo>
                  <a:lnTo>
                    <a:pt x="614" y="307"/>
                  </a:lnTo>
                  <a:lnTo>
                    <a:pt x="600" y="307"/>
                  </a:lnTo>
                  <a:lnTo>
                    <a:pt x="600" y="279"/>
                  </a:lnTo>
                  <a:lnTo>
                    <a:pt x="595" y="250"/>
                  </a:lnTo>
                  <a:lnTo>
                    <a:pt x="585" y="222"/>
                  </a:lnTo>
                  <a:lnTo>
                    <a:pt x="576" y="194"/>
                  </a:lnTo>
                  <a:lnTo>
                    <a:pt x="566" y="166"/>
                  </a:lnTo>
                  <a:lnTo>
                    <a:pt x="552" y="142"/>
                  </a:lnTo>
                  <a:lnTo>
                    <a:pt x="533" y="118"/>
                  </a:lnTo>
                  <a:lnTo>
                    <a:pt x="515" y="99"/>
                  </a:lnTo>
                  <a:lnTo>
                    <a:pt x="496" y="81"/>
                  </a:lnTo>
                  <a:lnTo>
                    <a:pt x="472" y="62"/>
                  </a:lnTo>
                  <a:lnTo>
                    <a:pt x="448" y="48"/>
                  </a:lnTo>
                  <a:lnTo>
                    <a:pt x="420" y="38"/>
                  </a:lnTo>
                  <a:lnTo>
                    <a:pt x="392" y="24"/>
                  </a:lnTo>
                  <a:lnTo>
                    <a:pt x="364" y="19"/>
                  </a:lnTo>
                  <a:lnTo>
                    <a:pt x="335" y="14"/>
                  </a:lnTo>
                  <a:lnTo>
                    <a:pt x="307" y="14"/>
                  </a:lnTo>
                  <a:lnTo>
                    <a:pt x="274" y="14"/>
                  </a:lnTo>
                  <a:lnTo>
                    <a:pt x="246" y="19"/>
                  </a:lnTo>
                  <a:lnTo>
                    <a:pt x="217" y="24"/>
                  </a:lnTo>
                  <a:lnTo>
                    <a:pt x="189" y="38"/>
                  </a:lnTo>
                  <a:lnTo>
                    <a:pt x="165" y="48"/>
                  </a:lnTo>
                  <a:lnTo>
                    <a:pt x="142" y="62"/>
                  </a:lnTo>
                  <a:lnTo>
                    <a:pt x="118" y="81"/>
                  </a:lnTo>
                  <a:lnTo>
                    <a:pt x="94" y="99"/>
                  </a:lnTo>
                  <a:lnTo>
                    <a:pt x="76" y="118"/>
                  </a:lnTo>
                  <a:lnTo>
                    <a:pt x="61" y="142"/>
                  </a:lnTo>
                  <a:lnTo>
                    <a:pt x="47" y="166"/>
                  </a:lnTo>
                  <a:lnTo>
                    <a:pt x="33" y="194"/>
                  </a:lnTo>
                  <a:lnTo>
                    <a:pt x="24" y="222"/>
                  </a:lnTo>
                  <a:lnTo>
                    <a:pt x="14" y="250"/>
                  </a:lnTo>
                  <a:lnTo>
                    <a:pt x="9" y="279"/>
                  </a:lnTo>
                  <a:lnTo>
                    <a:pt x="9" y="307"/>
                  </a:lnTo>
                  <a:lnTo>
                    <a:pt x="9" y="340"/>
                  </a:lnTo>
                  <a:lnTo>
                    <a:pt x="14" y="368"/>
                  </a:lnTo>
                  <a:lnTo>
                    <a:pt x="24" y="397"/>
                  </a:lnTo>
                  <a:lnTo>
                    <a:pt x="33" y="425"/>
                  </a:lnTo>
                  <a:lnTo>
                    <a:pt x="47" y="449"/>
                  </a:lnTo>
                  <a:lnTo>
                    <a:pt x="61" y="472"/>
                  </a:lnTo>
                  <a:lnTo>
                    <a:pt x="76" y="496"/>
                  </a:lnTo>
                  <a:lnTo>
                    <a:pt x="94" y="519"/>
                  </a:lnTo>
                  <a:lnTo>
                    <a:pt x="118" y="538"/>
                  </a:lnTo>
                  <a:lnTo>
                    <a:pt x="142" y="553"/>
                  </a:lnTo>
                  <a:lnTo>
                    <a:pt x="165" y="567"/>
                  </a:lnTo>
                  <a:lnTo>
                    <a:pt x="189" y="581"/>
                  </a:lnTo>
                  <a:lnTo>
                    <a:pt x="217" y="590"/>
                  </a:lnTo>
                  <a:lnTo>
                    <a:pt x="246" y="600"/>
                  </a:lnTo>
                  <a:lnTo>
                    <a:pt x="274" y="604"/>
                  </a:lnTo>
                  <a:lnTo>
                    <a:pt x="307" y="604"/>
                  </a:lnTo>
                  <a:lnTo>
                    <a:pt x="335" y="604"/>
                  </a:lnTo>
                  <a:lnTo>
                    <a:pt x="364" y="600"/>
                  </a:lnTo>
                  <a:lnTo>
                    <a:pt x="392" y="590"/>
                  </a:lnTo>
                  <a:lnTo>
                    <a:pt x="420" y="581"/>
                  </a:lnTo>
                  <a:lnTo>
                    <a:pt x="448" y="567"/>
                  </a:lnTo>
                  <a:lnTo>
                    <a:pt x="472" y="553"/>
                  </a:lnTo>
                  <a:lnTo>
                    <a:pt x="496" y="538"/>
                  </a:lnTo>
                  <a:lnTo>
                    <a:pt x="515" y="519"/>
                  </a:lnTo>
                  <a:lnTo>
                    <a:pt x="533" y="496"/>
                  </a:lnTo>
                  <a:lnTo>
                    <a:pt x="552" y="472"/>
                  </a:lnTo>
                  <a:lnTo>
                    <a:pt x="566" y="449"/>
                  </a:lnTo>
                  <a:lnTo>
                    <a:pt x="576" y="425"/>
                  </a:lnTo>
                  <a:lnTo>
                    <a:pt x="585" y="397"/>
                  </a:lnTo>
                  <a:lnTo>
                    <a:pt x="595" y="368"/>
                  </a:lnTo>
                  <a:lnTo>
                    <a:pt x="600" y="340"/>
                  </a:lnTo>
                  <a:lnTo>
                    <a:pt x="600" y="307"/>
                  </a:lnTo>
                  <a:lnTo>
                    <a:pt x="614" y="307"/>
                  </a:lnTo>
                  <a:close/>
                </a:path>
              </a:pathLst>
            </a:custGeom>
            <a:solidFill>
              <a:srgbClr val="6CCF6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8" name="Freeform 54"/>
            <p:cNvSpPr>
              <a:spLocks noChangeAspect="1"/>
            </p:cNvSpPr>
            <p:nvPr/>
          </p:nvSpPr>
          <p:spPr bwMode="auto">
            <a:xfrm>
              <a:off x="2496" y="1677"/>
              <a:ext cx="591" cy="590"/>
            </a:xfrm>
            <a:custGeom>
              <a:avLst/>
              <a:gdLst/>
              <a:ahLst/>
              <a:cxnLst>
                <a:cxn ang="0">
                  <a:pos x="586" y="236"/>
                </a:cxn>
                <a:cxn ang="0">
                  <a:pos x="557" y="152"/>
                </a:cxn>
                <a:cxn ang="0">
                  <a:pos x="506" y="85"/>
                </a:cxn>
                <a:cxn ang="0">
                  <a:pos x="439" y="34"/>
                </a:cxn>
                <a:cxn ang="0">
                  <a:pos x="355" y="5"/>
                </a:cxn>
                <a:cxn ang="0">
                  <a:pos x="265" y="0"/>
                </a:cxn>
                <a:cxn ang="0">
                  <a:pos x="180" y="24"/>
                </a:cxn>
                <a:cxn ang="0">
                  <a:pos x="109" y="67"/>
                </a:cxn>
                <a:cxn ang="0">
                  <a:pos x="52" y="128"/>
                </a:cxn>
                <a:cxn ang="0">
                  <a:pos x="15" y="208"/>
                </a:cxn>
                <a:cxn ang="0">
                  <a:pos x="0" y="293"/>
                </a:cxn>
                <a:cxn ang="0">
                  <a:pos x="15" y="383"/>
                </a:cxn>
                <a:cxn ang="0">
                  <a:pos x="52" y="458"/>
                </a:cxn>
                <a:cxn ang="0">
                  <a:pos x="109" y="524"/>
                </a:cxn>
                <a:cxn ang="0">
                  <a:pos x="180" y="567"/>
                </a:cxn>
                <a:cxn ang="0">
                  <a:pos x="265" y="590"/>
                </a:cxn>
                <a:cxn ang="0">
                  <a:pos x="355" y="586"/>
                </a:cxn>
                <a:cxn ang="0">
                  <a:pos x="439" y="553"/>
                </a:cxn>
                <a:cxn ang="0">
                  <a:pos x="506" y="505"/>
                </a:cxn>
                <a:cxn ang="0">
                  <a:pos x="557" y="435"/>
                </a:cxn>
                <a:cxn ang="0">
                  <a:pos x="586" y="354"/>
                </a:cxn>
                <a:cxn ang="0">
                  <a:pos x="581" y="293"/>
                </a:cxn>
                <a:cxn ang="0">
                  <a:pos x="567" y="208"/>
                </a:cxn>
                <a:cxn ang="0">
                  <a:pos x="534" y="137"/>
                </a:cxn>
                <a:cxn ang="0">
                  <a:pos x="477" y="76"/>
                </a:cxn>
                <a:cxn ang="0">
                  <a:pos x="406" y="34"/>
                </a:cxn>
                <a:cxn ang="0">
                  <a:pos x="326" y="10"/>
                </a:cxn>
                <a:cxn ang="0">
                  <a:pos x="241" y="15"/>
                </a:cxn>
                <a:cxn ang="0">
                  <a:pos x="161" y="43"/>
                </a:cxn>
                <a:cxn ang="0">
                  <a:pos x="95" y="95"/>
                </a:cxn>
                <a:cxn ang="0">
                  <a:pos x="48" y="161"/>
                </a:cxn>
                <a:cxn ang="0">
                  <a:pos x="19" y="236"/>
                </a:cxn>
                <a:cxn ang="0">
                  <a:pos x="15" y="321"/>
                </a:cxn>
                <a:cxn ang="0">
                  <a:pos x="34" y="406"/>
                </a:cxn>
                <a:cxn ang="0">
                  <a:pos x="76" y="472"/>
                </a:cxn>
                <a:cxn ang="0">
                  <a:pos x="137" y="529"/>
                </a:cxn>
                <a:cxn ang="0">
                  <a:pos x="213" y="567"/>
                </a:cxn>
                <a:cxn ang="0">
                  <a:pos x="298" y="576"/>
                </a:cxn>
                <a:cxn ang="0">
                  <a:pos x="383" y="567"/>
                </a:cxn>
                <a:cxn ang="0">
                  <a:pos x="454" y="529"/>
                </a:cxn>
                <a:cxn ang="0">
                  <a:pos x="515" y="472"/>
                </a:cxn>
                <a:cxn ang="0">
                  <a:pos x="557" y="406"/>
                </a:cxn>
                <a:cxn ang="0">
                  <a:pos x="576" y="321"/>
                </a:cxn>
              </a:cxnLst>
              <a:rect l="0" t="0" r="r" b="b"/>
              <a:pathLst>
                <a:path w="591" h="590">
                  <a:moveTo>
                    <a:pt x="591" y="293"/>
                  </a:moveTo>
                  <a:lnTo>
                    <a:pt x="591" y="265"/>
                  </a:lnTo>
                  <a:lnTo>
                    <a:pt x="586" y="236"/>
                  </a:lnTo>
                  <a:lnTo>
                    <a:pt x="576" y="208"/>
                  </a:lnTo>
                  <a:lnTo>
                    <a:pt x="567" y="180"/>
                  </a:lnTo>
                  <a:lnTo>
                    <a:pt x="557" y="152"/>
                  </a:lnTo>
                  <a:lnTo>
                    <a:pt x="543" y="128"/>
                  </a:lnTo>
                  <a:lnTo>
                    <a:pt x="524" y="104"/>
                  </a:lnTo>
                  <a:lnTo>
                    <a:pt x="506" y="85"/>
                  </a:lnTo>
                  <a:lnTo>
                    <a:pt x="487" y="67"/>
                  </a:lnTo>
                  <a:lnTo>
                    <a:pt x="463" y="48"/>
                  </a:lnTo>
                  <a:lnTo>
                    <a:pt x="439" y="34"/>
                  </a:lnTo>
                  <a:lnTo>
                    <a:pt x="411" y="24"/>
                  </a:lnTo>
                  <a:lnTo>
                    <a:pt x="383" y="10"/>
                  </a:lnTo>
                  <a:lnTo>
                    <a:pt x="355" y="5"/>
                  </a:lnTo>
                  <a:lnTo>
                    <a:pt x="326" y="0"/>
                  </a:lnTo>
                  <a:lnTo>
                    <a:pt x="298" y="0"/>
                  </a:lnTo>
                  <a:lnTo>
                    <a:pt x="265" y="0"/>
                  </a:lnTo>
                  <a:lnTo>
                    <a:pt x="237" y="5"/>
                  </a:lnTo>
                  <a:lnTo>
                    <a:pt x="208" y="10"/>
                  </a:lnTo>
                  <a:lnTo>
                    <a:pt x="180" y="24"/>
                  </a:lnTo>
                  <a:lnTo>
                    <a:pt x="156" y="34"/>
                  </a:lnTo>
                  <a:lnTo>
                    <a:pt x="133" y="48"/>
                  </a:lnTo>
                  <a:lnTo>
                    <a:pt x="109" y="67"/>
                  </a:lnTo>
                  <a:lnTo>
                    <a:pt x="85" y="85"/>
                  </a:lnTo>
                  <a:lnTo>
                    <a:pt x="67" y="104"/>
                  </a:lnTo>
                  <a:lnTo>
                    <a:pt x="52" y="128"/>
                  </a:lnTo>
                  <a:lnTo>
                    <a:pt x="38" y="152"/>
                  </a:lnTo>
                  <a:lnTo>
                    <a:pt x="24" y="180"/>
                  </a:lnTo>
                  <a:lnTo>
                    <a:pt x="15" y="208"/>
                  </a:lnTo>
                  <a:lnTo>
                    <a:pt x="5" y="236"/>
                  </a:lnTo>
                  <a:lnTo>
                    <a:pt x="0" y="265"/>
                  </a:lnTo>
                  <a:lnTo>
                    <a:pt x="0" y="293"/>
                  </a:lnTo>
                  <a:lnTo>
                    <a:pt x="0" y="326"/>
                  </a:lnTo>
                  <a:lnTo>
                    <a:pt x="5" y="354"/>
                  </a:lnTo>
                  <a:lnTo>
                    <a:pt x="15" y="383"/>
                  </a:lnTo>
                  <a:lnTo>
                    <a:pt x="24" y="411"/>
                  </a:lnTo>
                  <a:lnTo>
                    <a:pt x="38" y="435"/>
                  </a:lnTo>
                  <a:lnTo>
                    <a:pt x="52" y="458"/>
                  </a:lnTo>
                  <a:lnTo>
                    <a:pt x="67" y="482"/>
                  </a:lnTo>
                  <a:lnTo>
                    <a:pt x="85" y="505"/>
                  </a:lnTo>
                  <a:lnTo>
                    <a:pt x="109" y="524"/>
                  </a:lnTo>
                  <a:lnTo>
                    <a:pt x="133" y="539"/>
                  </a:lnTo>
                  <a:lnTo>
                    <a:pt x="156" y="553"/>
                  </a:lnTo>
                  <a:lnTo>
                    <a:pt x="180" y="567"/>
                  </a:lnTo>
                  <a:lnTo>
                    <a:pt x="208" y="576"/>
                  </a:lnTo>
                  <a:lnTo>
                    <a:pt x="237" y="586"/>
                  </a:lnTo>
                  <a:lnTo>
                    <a:pt x="265" y="590"/>
                  </a:lnTo>
                  <a:lnTo>
                    <a:pt x="298" y="590"/>
                  </a:lnTo>
                  <a:lnTo>
                    <a:pt x="326" y="590"/>
                  </a:lnTo>
                  <a:lnTo>
                    <a:pt x="355" y="586"/>
                  </a:lnTo>
                  <a:lnTo>
                    <a:pt x="383" y="576"/>
                  </a:lnTo>
                  <a:lnTo>
                    <a:pt x="411" y="567"/>
                  </a:lnTo>
                  <a:lnTo>
                    <a:pt x="439" y="553"/>
                  </a:lnTo>
                  <a:lnTo>
                    <a:pt x="463" y="539"/>
                  </a:lnTo>
                  <a:lnTo>
                    <a:pt x="487" y="524"/>
                  </a:lnTo>
                  <a:lnTo>
                    <a:pt x="506" y="505"/>
                  </a:lnTo>
                  <a:lnTo>
                    <a:pt x="524" y="482"/>
                  </a:lnTo>
                  <a:lnTo>
                    <a:pt x="543" y="458"/>
                  </a:lnTo>
                  <a:lnTo>
                    <a:pt x="557" y="435"/>
                  </a:lnTo>
                  <a:lnTo>
                    <a:pt x="567" y="411"/>
                  </a:lnTo>
                  <a:lnTo>
                    <a:pt x="576" y="383"/>
                  </a:lnTo>
                  <a:lnTo>
                    <a:pt x="586" y="354"/>
                  </a:lnTo>
                  <a:lnTo>
                    <a:pt x="591" y="326"/>
                  </a:lnTo>
                  <a:lnTo>
                    <a:pt x="591" y="293"/>
                  </a:lnTo>
                  <a:lnTo>
                    <a:pt x="581" y="293"/>
                  </a:lnTo>
                  <a:lnTo>
                    <a:pt x="576" y="265"/>
                  </a:lnTo>
                  <a:lnTo>
                    <a:pt x="576" y="236"/>
                  </a:lnTo>
                  <a:lnTo>
                    <a:pt x="567" y="208"/>
                  </a:lnTo>
                  <a:lnTo>
                    <a:pt x="557" y="185"/>
                  </a:lnTo>
                  <a:lnTo>
                    <a:pt x="548" y="161"/>
                  </a:lnTo>
                  <a:lnTo>
                    <a:pt x="534" y="137"/>
                  </a:lnTo>
                  <a:lnTo>
                    <a:pt x="515" y="114"/>
                  </a:lnTo>
                  <a:lnTo>
                    <a:pt x="496" y="95"/>
                  </a:lnTo>
                  <a:lnTo>
                    <a:pt x="477" y="76"/>
                  </a:lnTo>
                  <a:lnTo>
                    <a:pt x="454" y="57"/>
                  </a:lnTo>
                  <a:lnTo>
                    <a:pt x="430" y="43"/>
                  </a:lnTo>
                  <a:lnTo>
                    <a:pt x="406" y="34"/>
                  </a:lnTo>
                  <a:lnTo>
                    <a:pt x="383" y="24"/>
                  </a:lnTo>
                  <a:lnTo>
                    <a:pt x="355" y="15"/>
                  </a:lnTo>
                  <a:lnTo>
                    <a:pt x="326" y="10"/>
                  </a:lnTo>
                  <a:lnTo>
                    <a:pt x="298" y="10"/>
                  </a:lnTo>
                  <a:lnTo>
                    <a:pt x="270" y="10"/>
                  </a:lnTo>
                  <a:lnTo>
                    <a:pt x="241" y="15"/>
                  </a:lnTo>
                  <a:lnTo>
                    <a:pt x="213" y="24"/>
                  </a:lnTo>
                  <a:lnTo>
                    <a:pt x="185" y="34"/>
                  </a:lnTo>
                  <a:lnTo>
                    <a:pt x="161" y="43"/>
                  </a:lnTo>
                  <a:lnTo>
                    <a:pt x="137" y="57"/>
                  </a:lnTo>
                  <a:lnTo>
                    <a:pt x="114" y="76"/>
                  </a:lnTo>
                  <a:lnTo>
                    <a:pt x="95" y="95"/>
                  </a:lnTo>
                  <a:lnTo>
                    <a:pt x="76" y="114"/>
                  </a:lnTo>
                  <a:lnTo>
                    <a:pt x="62" y="137"/>
                  </a:lnTo>
                  <a:lnTo>
                    <a:pt x="48" y="161"/>
                  </a:lnTo>
                  <a:lnTo>
                    <a:pt x="34" y="185"/>
                  </a:lnTo>
                  <a:lnTo>
                    <a:pt x="24" y="208"/>
                  </a:lnTo>
                  <a:lnTo>
                    <a:pt x="19" y="236"/>
                  </a:lnTo>
                  <a:lnTo>
                    <a:pt x="15" y="265"/>
                  </a:lnTo>
                  <a:lnTo>
                    <a:pt x="15" y="293"/>
                  </a:lnTo>
                  <a:lnTo>
                    <a:pt x="15" y="321"/>
                  </a:lnTo>
                  <a:lnTo>
                    <a:pt x="19" y="350"/>
                  </a:lnTo>
                  <a:lnTo>
                    <a:pt x="24" y="378"/>
                  </a:lnTo>
                  <a:lnTo>
                    <a:pt x="34" y="406"/>
                  </a:lnTo>
                  <a:lnTo>
                    <a:pt x="48" y="430"/>
                  </a:lnTo>
                  <a:lnTo>
                    <a:pt x="62" y="454"/>
                  </a:lnTo>
                  <a:lnTo>
                    <a:pt x="76" y="472"/>
                  </a:lnTo>
                  <a:lnTo>
                    <a:pt x="95" y="496"/>
                  </a:lnTo>
                  <a:lnTo>
                    <a:pt x="114" y="515"/>
                  </a:lnTo>
                  <a:lnTo>
                    <a:pt x="137" y="529"/>
                  </a:lnTo>
                  <a:lnTo>
                    <a:pt x="161" y="543"/>
                  </a:lnTo>
                  <a:lnTo>
                    <a:pt x="185" y="557"/>
                  </a:lnTo>
                  <a:lnTo>
                    <a:pt x="213" y="567"/>
                  </a:lnTo>
                  <a:lnTo>
                    <a:pt x="241" y="572"/>
                  </a:lnTo>
                  <a:lnTo>
                    <a:pt x="270" y="576"/>
                  </a:lnTo>
                  <a:lnTo>
                    <a:pt x="298" y="576"/>
                  </a:lnTo>
                  <a:lnTo>
                    <a:pt x="326" y="576"/>
                  </a:lnTo>
                  <a:lnTo>
                    <a:pt x="355" y="572"/>
                  </a:lnTo>
                  <a:lnTo>
                    <a:pt x="383" y="567"/>
                  </a:lnTo>
                  <a:lnTo>
                    <a:pt x="406" y="557"/>
                  </a:lnTo>
                  <a:lnTo>
                    <a:pt x="430" y="543"/>
                  </a:lnTo>
                  <a:lnTo>
                    <a:pt x="454" y="529"/>
                  </a:lnTo>
                  <a:lnTo>
                    <a:pt x="477" y="515"/>
                  </a:lnTo>
                  <a:lnTo>
                    <a:pt x="496" y="496"/>
                  </a:lnTo>
                  <a:lnTo>
                    <a:pt x="515" y="472"/>
                  </a:lnTo>
                  <a:lnTo>
                    <a:pt x="534" y="454"/>
                  </a:lnTo>
                  <a:lnTo>
                    <a:pt x="548" y="430"/>
                  </a:lnTo>
                  <a:lnTo>
                    <a:pt x="557" y="406"/>
                  </a:lnTo>
                  <a:lnTo>
                    <a:pt x="567" y="378"/>
                  </a:lnTo>
                  <a:lnTo>
                    <a:pt x="576" y="350"/>
                  </a:lnTo>
                  <a:lnTo>
                    <a:pt x="576" y="321"/>
                  </a:lnTo>
                  <a:lnTo>
                    <a:pt x="581" y="293"/>
                  </a:lnTo>
                  <a:lnTo>
                    <a:pt x="591" y="293"/>
                  </a:lnTo>
                  <a:close/>
                </a:path>
              </a:pathLst>
            </a:custGeom>
            <a:solidFill>
              <a:srgbClr val="67CD6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39" name="Freeform 55"/>
            <p:cNvSpPr>
              <a:spLocks noChangeAspect="1"/>
            </p:cNvSpPr>
            <p:nvPr/>
          </p:nvSpPr>
          <p:spPr bwMode="auto">
            <a:xfrm>
              <a:off x="2511" y="1687"/>
              <a:ext cx="566" cy="566"/>
            </a:xfrm>
            <a:custGeom>
              <a:avLst/>
              <a:gdLst/>
              <a:ahLst/>
              <a:cxnLst>
                <a:cxn ang="0">
                  <a:pos x="561" y="226"/>
                </a:cxn>
                <a:cxn ang="0">
                  <a:pos x="533" y="151"/>
                </a:cxn>
                <a:cxn ang="0">
                  <a:pos x="481" y="85"/>
                </a:cxn>
                <a:cxn ang="0">
                  <a:pos x="415" y="33"/>
                </a:cxn>
                <a:cxn ang="0">
                  <a:pos x="340" y="5"/>
                </a:cxn>
                <a:cxn ang="0">
                  <a:pos x="255" y="0"/>
                </a:cxn>
                <a:cxn ang="0">
                  <a:pos x="170" y="24"/>
                </a:cxn>
                <a:cxn ang="0">
                  <a:pos x="99" y="66"/>
                </a:cxn>
                <a:cxn ang="0">
                  <a:pos x="47" y="127"/>
                </a:cxn>
                <a:cxn ang="0">
                  <a:pos x="9" y="198"/>
                </a:cxn>
                <a:cxn ang="0">
                  <a:pos x="0" y="283"/>
                </a:cxn>
                <a:cxn ang="0">
                  <a:pos x="9" y="368"/>
                </a:cxn>
                <a:cxn ang="0">
                  <a:pos x="47" y="444"/>
                </a:cxn>
                <a:cxn ang="0">
                  <a:pos x="99" y="505"/>
                </a:cxn>
                <a:cxn ang="0">
                  <a:pos x="170" y="547"/>
                </a:cxn>
                <a:cxn ang="0">
                  <a:pos x="255" y="566"/>
                </a:cxn>
                <a:cxn ang="0">
                  <a:pos x="340" y="562"/>
                </a:cxn>
                <a:cxn ang="0">
                  <a:pos x="415" y="533"/>
                </a:cxn>
                <a:cxn ang="0">
                  <a:pos x="481" y="486"/>
                </a:cxn>
                <a:cxn ang="0">
                  <a:pos x="533" y="420"/>
                </a:cxn>
                <a:cxn ang="0">
                  <a:pos x="561" y="340"/>
                </a:cxn>
                <a:cxn ang="0">
                  <a:pos x="552" y="283"/>
                </a:cxn>
                <a:cxn ang="0">
                  <a:pos x="542" y="203"/>
                </a:cxn>
                <a:cxn ang="0">
                  <a:pos x="505" y="132"/>
                </a:cxn>
                <a:cxn ang="0">
                  <a:pos x="453" y="75"/>
                </a:cxn>
                <a:cxn ang="0">
                  <a:pos x="387" y="33"/>
                </a:cxn>
                <a:cxn ang="0">
                  <a:pos x="311" y="14"/>
                </a:cxn>
                <a:cxn ang="0">
                  <a:pos x="226" y="19"/>
                </a:cxn>
                <a:cxn ang="0">
                  <a:pos x="151" y="47"/>
                </a:cxn>
                <a:cxn ang="0">
                  <a:pos x="89" y="94"/>
                </a:cxn>
                <a:cxn ang="0">
                  <a:pos x="42" y="156"/>
                </a:cxn>
                <a:cxn ang="0">
                  <a:pos x="14" y="231"/>
                </a:cxn>
                <a:cxn ang="0">
                  <a:pos x="9" y="311"/>
                </a:cxn>
                <a:cxn ang="0">
                  <a:pos x="33" y="392"/>
                </a:cxn>
                <a:cxn ang="0">
                  <a:pos x="70" y="458"/>
                </a:cxn>
                <a:cxn ang="0">
                  <a:pos x="132" y="510"/>
                </a:cxn>
                <a:cxn ang="0">
                  <a:pos x="203" y="543"/>
                </a:cxn>
                <a:cxn ang="0">
                  <a:pos x="283" y="557"/>
                </a:cxn>
                <a:cxn ang="0">
                  <a:pos x="363" y="543"/>
                </a:cxn>
                <a:cxn ang="0">
                  <a:pos x="434" y="510"/>
                </a:cxn>
                <a:cxn ang="0">
                  <a:pos x="491" y="458"/>
                </a:cxn>
                <a:cxn ang="0">
                  <a:pos x="533" y="392"/>
                </a:cxn>
                <a:cxn ang="0">
                  <a:pos x="552" y="311"/>
                </a:cxn>
              </a:cxnLst>
              <a:rect l="0" t="0" r="r" b="b"/>
              <a:pathLst>
                <a:path w="566" h="566">
                  <a:moveTo>
                    <a:pt x="566" y="283"/>
                  </a:moveTo>
                  <a:lnTo>
                    <a:pt x="561" y="255"/>
                  </a:lnTo>
                  <a:lnTo>
                    <a:pt x="561" y="226"/>
                  </a:lnTo>
                  <a:lnTo>
                    <a:pt x="552" y="198"/>
                  </a:lnTo>
                  <a:lnTo>
                    <a:pt x="542" y="175"/>
                  </a:lnTo>
                  <a:lnTo>
                    <a:pt x="533" y="151"/>
                  </a:lnTo>
                  <a:lnTo>
                    <a:pt x="519" y="127"/>
                  </a:lnTo>
                  <a:lnTo>
                    <a:pt x="500" y="104"/>
                  </a:lnTo>
                  <a:lnTo>
                    <a:pt x="481" y="85"/>
                  </a:lnTo>
                  <a:lnTo>
                    <a:pt x="462" y="66"/>
                  </a:lnTo>
                  <a:lnTo>
                    <a:pt x="439" y="47"/>
                  </a:lnTo>
                  <a:lnTo>
                    <a:pt x="415" y="33"/>
                  </a:lnTo>
                  <a:lnTo>
                    <a:pt x="391" y="24"/>
                  </a:lnTo>
                  <a:lnTo>
                    <a:pt x="368" y="14"/>
                  </a:lnTo>
                  <a:lnTo>
                    <a:pt x="340" y="5"/>
                  </a:lnTo>
                  <a:lnTo>
                    <a:pt x="311" y="0"/>
                  </a:lnTo>
                  <a:lnTo>
                    <a:pt x="283" y="0"/>
                  </a:lnTo>
                  <a:lnTo>
                    <a:pt x="255" y="0"/>
                  </a:lnTo>
                  <a:lnTo>
                    <a:pt x="226" y="5"/>
                  </a:lnTo>
                  <a:lnTo>
                    <a:pt x="198" y="14"/>
                  </a:lnTo>
                  <a:lnTo>
                    <a:pt x="170" y="24"/>
                  </a:lnTo>
                  <a:lnTo>
                    <a:pt x="146" y="33"/>
                  </a:lnTo>
                  <a:lnTo>
                    <a:pt x="122" y="47"/>
                  </a:lnTo>
                  <a:lnTo>
                    <a:pt x="99" y="66"/>
                  </a:lnTo>
                  <a:lnTo>
                    <a:pt x="80" y="85"/>
                  </a:lnTo>
                  <a:lnTo>
                    <a:pt x="61" y="104"/>
                  </a:lnTo>
                  <a:lnTo>
                    <a:pt x="47" y="127"/>
                  </a:lnTo>
                  <a:lnTo>
                    <a:pt x="33" y="151"/>
                  </a:lnTo>
                  <a:lnTo>
                    <a:pt x="19" y="175"/>
                  </a:lnTo>
                  <a:lnTo>
                    <a:pt x="9" y="198"/>
                  </a:lnTo>
                  <a:lnTo>
                    <a:pt x="4" y="226"/>
                  </a:lnTo>
                  <a:lnTo>
                    <a:pt x="0" y="255"/>
                  </a:lnTo>
                  <a:lnTo>
                    <a:pt x="0" y="283"/>
                  </a:lnTo>
                  <a:lnTo>
                    <a:pt x="0" y="311"/>
                  </a:lnTo>
                  <a:lnTo>
                    <a:pt x="4" y="340"/>
                  </a:lnTo>
                  <a:lnTo>
                    <a:pt x="9" y="368"/>
                  </a:lnTo>
                  <a:lnTo>
                    <a:pt x="19" y="396"/>
                  </a:lnTo>
                  <a:lnTo>
                    <a:pt x="33" y="420"/>
                  </a:lnTo>
                  <a:lnTo>
                    <a:pt x="47" y="444"/>
                  </a:lnTo>
                  <a:lnTo>
                    <a:pt x="61" y="462"/>
                  </a:lnTo>
                  <a:lnTo>
                    <a:pt x="80" y="486"/>
                  </a:lnTo>
                  <a:lnTo>
                    <a:pt x="99" y="505"/>
                  </a:lnTo>
                  <a:lnTo>
                    <a:pt x="122" y="519"/>
                  </a:lnTo>
                  <a:lnTo>
                    <a:pt x="146" y="533"/>
                  </a:lnTo>
                  <a:lnTo>
                    <a:pt x="170" y="547"/>
                  </a:lnTo>
                  <a:lnTo>
                    <a:pt x="198" y="557"/>
                  </a:lnTo>
                  <a:lnTo>
                    <a:pt x="226" y="562"/>
                  </a:lnTo>
                  <a:lnTo>
                    <a:pt x="255" y="566"/>
                  </a:lnTo>
                  <a:lnTo>
                    <a:pt x="283" y="566"/>
                  </a:lnTo>
                  <a:lnTo>
                    <a:pt x="311" y="566"/>
                  </a:lnTo>
                  <a:lnTo>
                    <a:pt x="340" y="562"/>
                  </a:lnTo>
                  <a:lnTo>
                    <a:pt x="368" y="557"/>
                  </a:lnTo>
                  <a:lnTo>
                    <a:pt x="391" y="547"/>
                  </a:lnTo>
                  <a:lnTo>
                    <a:pt x="415" y="533"/>
                  </a:lnTo>
                  <a:lnTo>
                    <a:pt x="439" y="519"/>
                  </a:lnTo>
                  <a:lnTo>
                    <a:pt x="462" y="505"/>
                  </a:lnTo>
                  <a:lnTo>
                    <a:pt x="481" y="486"/>
                  </a:lnTo>
                  <a:lnTo>
                    <a:pt x="500" y="462"/>
                  </a:lnTo>
                  <a:lnTo>
                    <a:pt x="519" y="444"/>
                  </a:lnTo>
                  <a:lnTo>
                    <a:pt x="533" y="420"/>
                  </a:lnTo>
                  <a:lnTo>
                    <a:pt x="542" y="396"/>
                  </a:lnTo>
                  <a:lnTo>
                    <a:pt x="552" y="368"/>
                  </a:lnTo>
                  <a:lnTo>
                    <a:pt x="561" y="340"/>
                  </a:lnTo>
                  <a:lnTo>
                    <a:pt x="561" y="311"/>
                  </a:lnTo>
                  <a:lnTo>
                    <a:pt x="566" y="283"/>
                  </a:lnTo>
                  <a:lnTo>
                    <a:pt x="552" y="283"/>
                  </a:lnTo>
                  <a:lnTo>
                    <a:pt x="552" y="255"/>
                  </a:lnTo>
                  <a:lnTo>
                    <a:pt x="547" y="231"/>
                  </a:lnTo>
                  <a:lnTo>
                    <a:pt x="542" y="203"/>
                  </a:lnTo>
                  <a:lnTo>
                    <a:pt x="533" y="179"/>
                  </a:lnTo>
                  <a:lnTo>
                    <a:pt x="519" y="156"/>
                  </a:lnTo>
                  <a:lnTo>
                    <a:pt x="505" y="132"/>
                  </a:lnTo>
                  <a:lnTo>
                    <a:pt x="491" y="113"/>
                  </a:lnTo>
                  <a:lnTo>
                    <a:pt x="472" y="94"/>
                  </a:lnTo>
                  <a:lnTo>
                    <a:pt x="453" y="75"/>
                  </a:lnTo>
                  <a:lnTo>
                    <a:pt x="434" y="57"/>
                  </a:lnTo>
                  <a:lnTo>
                    <a:pt x="410" y="47"/>
                  </a:lnTo>
                  <a:lnTo>
                    <a:pt x="387" y="33"/>
                  </a:lnTo>
                  <a:lnTo>
                    <a:pt x="363" y="24"/>
                  </a:lnTo>
                  <a:lnTo>
                    <a:pt x="335" y="19"/>
                  </a:lnTo>
                  <a:lnTo>
                    <a:pt x="311" y="14"/>
                  </a:lnTo>
                  <a:lnTo>
                    <a:pt x="283" y="14"/>
                  </a:lnTo>
                  <a:lnTo>
                    <a:pt x="255" y="14"/>
                  </a:lnTo>
                  <a:lnTo>
                    <a:pt x="226" y="19"/>
                  </a:lnTo>
                  <a:lnTo>
                    <a:pt x="203" y="24"/>
                  </a:lnTo>
                  <a:lnTo>
                    <a:pt x="174" y="33"/>
                  </a:lnTo>
                  <a:lnTo>
                    <a:pt x="151" y="47"/>
                  </a:lnTo>
                  <a:lnTo>
                    <a:pt x="132" y="57"/>
                  </a:lnTo>
                  <a:lnTo>
                    <a:pt x="108" y="75"/>
                  </a:lnTo>
                  <a:lnTo>
                    <a:pt x="89" y="94"/>
                  </a:lnTo>
                  <a:lnTo>
                    <a:pt x="70" y="113"/>
                  </a:lnTo>
                  <a:lnTo>
                    <a:pt x="56" y="132"/>
                  </a:lnTo>
                  <a:lnTo>
                    <a:pt x="42" y="156"/>
                  </a:lnTo>
                  <a:lnTo>
                    <a:pt x="33" y="179"/>
                  </a:lnTo>
                  <a:lnTo>
                    <a:pt x="23" y="203"/>
                  </a:lnTo>
                  <a:lnTo>
                    <a:pt x="14" y="231"/>
                  </a:lnTo>
                  <a:lnTo>
                    <a:pt x="9" y="255"/>
                  </a:lnTo>
                  <a:lnTo>
                    <a:pt x="9" y="283"/>
                  </a:lnTo>
                  <a:lnTo>
                    <a:pt x="9" y="311"/>
                  </a:lnTo>
                  <a:lnTo>
                    <a:pt x="14" y="340"/>
                  </a:lnTo>
                  <a:lnTo>
                    <a:pt x="23" y="363"/>
                  </a:lnTo>
                  <a:lnTo>
                    <a:pt x="33" y="392"/>
                  </a:lnTo>
                  <a:lnTo>
                    <a:pt x="42" y="415"/>
                  </a:lnTo>
                  <a:lnTo>
                    <a:pt x="56" y="434"/>
                  </a:lnTo>
                  <a:lnTo>
                    <a:pt x="70" y="458"/>
                  </a:lnTo>
                  <a:lnTo>
                    <a:pt x="89" y="477"/>
                  </a:lnTo>
                  <a:lnTo>
                    <a:pt x="108" y="495"/>
                  </a:lnTo>
                  <a:lnTo>
                    <a:pt x="132" y="510"/>
                  </a:lnTo>
                  <a:lnTo>
                    <a:pt x="151" y="524"/>
                  </a:lnTo>
                  <a:lnTo>
                    <a:pt x="174" y="533"/>
                  </a:lnTo>
                  <a:lnTo>
                    <a:pt x="203" y="543"/>
                  </a:lnTo>
                  <a:lnTo>
                    <a:pt x="226" y="552"/>
                  </a:lnTo>
                  <a:lnTo>
                    <a:pt x="255" y="557"/>
                  </a:lnTo>
                  <a:lnTo>
                    <a:pt x="283" y="557"/>
                  </a:lnTo>
                  <a:lnTo>
                    <a:pt x="311" y="557"/>
                  </a:lnTo>
                  <a:lnTo>
                    <a:pt x="335" y="552"/>
                  </a:lnTo>
                  <a:lnTo>
                    <a:pt x="363" y="543"/>
                  </a:lnTo>
                  <a:lnTo>
                    <a:pt x="387" y="533"/>
                  </a:lnTo>
                  <a:lnTo>
                    <a:pt x="410" y="524"/>
                  </a:lnTo>
                  <a:lnTo>
                    <a:pt x="434" y="510"/>
                  </a:lnTo>
                  <a:lnTo>
                    <a:pt x="453" y="495"/>
                  </a:lnTo>
                  <a:lnTo>
                    <a:pt x="472" y="477"/>
                  </a:lnTo>
                  <a:lnTo>
                    <a:pt x="491" y="458"/>
                  </a:lnTo>
                  <a:lnTo>
                    <a:pt x="505" y="434"/>
                  </a:lnTo>
                  <a:lnTo>
                    <a:pt x="519" y="415"/>
                  </a:lnTo>
                  <a:lnTo>
                    <a:pt x="533" y="392"/>
                  </a:lnTo>
                  <a:lnTo>
                    <a:pt x="542" y="363"/>
                  </a:lnTo>
                  <a:lnTo>
                    <a:pt x="547" y="340"/>
                  </a:lnTo>
                  <a:lnTo>
                    <a:pt x="552" y="311"/>
                  </a:lnTo>
                  <a:lnTo>
                    <a:pt x="552" y="283"/>
                  </a:lnTo>
                  <a:lnTo>
                    <a:pt x="566" y="283"/>
                  </a:lnTo>
                  <a:close/>
                </a:path>
              </a:pathLst>
            </a:custGeom>
            <a:solidFill>
              <a:srgbClr val="63CB6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0" name="Freeform 56"/>
            <p:cNvSpPr>
              <a:spLocks noChangeAspect="1"/>
            </p:cNvSpPr>
            <p:nvPr/>
          </p:nvSpPr>
          <p:spPr bwMode="auto">
            <a:xfrm>
              <a:off x="2520" y="1701"/>
              <a:ext cx="543" cy="543"/>
            </a:xfrm>
            <a:custGeom>
              <a:avLst/>
              <a:gdLst/>
              <a:ahLst/>
              <a:cxnLst>
                <a:cxn ang="0">
                  <a:pos x="538" y="217"/>
                </a:cxn>
                <a:cxn ang="0">
                  <a:pos x="510" y="142"/>
                </a:cxn>
                <a:cxn ang="0">
                  <a:pos x="463" y="80"/>
                </a:cxn>
                <a:cxn ang="0">
                  <a:pos x="401" y="33"/>
                </a:cxn>
                <a:cxn ang="0">
                  <a:pos x="326" y="5"/>
                </a:cxn>
                <a:cxn ang="0">
                  <a:pos x="246" y="0"/>
                </a:cxn>
                <a:cxn ang="0">
                  <a:pos x="165" y="19"/>
                </a:cxn>
                <a:cxn ang="0">
                  <a:pos x="99" y="61"/>
                </a:cxn>
                <a:cxn ang="0">
                  <a:pos x="47" y="118"/>
                </a:cxn>
                <a:cxn ang="0">
                  <a:pos x="14" y="189"/>
                </a:cxn>
                <a:cxn ang="0">
                  <a:pos x="0" y="269"/>
                </a:cxn>
                <a:cxn ang="0">
                  <a:pos x="14" y="349"/>
                </a:cxn>
                <a:cxn ang="0">
                  <a:pos x="47" y="420"/>
                </a:cxn>
                <a:cxn ang="0">
                  <a:pos x="99" y="481"/>
                </a:cxn>
                <a:cxn ang="0">
                  <a:pos x="165" y="519"/>
                </a:cxn>
                <a:cxn ang="0">
                  <a:pos x="246" y="543"/>
                </a:cxn>
                <a:cxn ang="0">
                  <a:pos x="326" y="538"/>
                </a:cxn>
                <a:cxn ang="0">
                  <a:pos x="401" y="510"/>
                </a:cxn>
                <a:cxn ang="0">
                  <a:pos x="463" y="463"/>
                </a:cxn>
                <a:cxn ang="0">
                  <a:pos x="510" y="401"/>
                </a:cxn>
                <a:cxn ang="0">
                  <a:pos x="538" y="326"/>
                </a:cxn>
                <a:cxn ang="0">
                  <a:pos x="533" y="269"/>
                </a:cxn>
                <a:cxn ang="0">
                  <a:pos x="519" y="194"/>
                </a:cxn>
                <a:cxn ang="0">
                  <a:pos x="486" y="123"/>
                </a:cxn>
                <a:cxn ang="0">
                  <a:pos x="439" y="71"/>
                </a:cxn>
                <a:cxn ang="0">
                  <a:pos x="373" y="28"/>
                </a:cxn>
                <a:cxn ang="0">
                  <a:pos x="297" y="10"/>
                </a:cxn>
                <a:cxn ang="0">
                  <a:pos x="222" y="14"/>
                </a:cxn>
                <a:cxn ang="0">
                  <a:pos x="146" y="43"/>
                </a:cxn>
                <a:cxn ang="0">
                  <a:pos x="90" y="85"/>
                </a:cxn>
                <a:cxn ang="0">
                  <a:pos x="43" y="146"/>
                </a:cxn>
                <a:cxn ang="0">
                  <a:pos x="19" y="217"/>
                </a:cxn>
                <a:cxn ang="0">
                  <a:pos x="14" y="297"/>
                </a:cxn>
                <a:cxn ang="0">
                  <a:pos x="33" y="373"/>
                </a:cxn>
                <a:cxn ang="0">
                  <a:pos x="71" y="434"/>
                </a:cxn>
                <a:cxn ang="0">
                  <a:pos x="128" y="486"/>
                </a:cxn>
                <a:cxn ang="0">
                  <a:pos x="194" y="519"/>
                </a:cxn>
                <a:cxn ang="0">
                  <a:pos x="274" y="529"/>
                </a:cxn>
                <a:cxn ang="0">
                  <a:pos x="349" y="519"/>
                </a:cxn>
                <a:cxn ang="0">
                  <a:pos x="420" y="486"/>
                </a:cxn>
                <a:cxn ang="0">
                  <a:pos x="472" y="434"/>
                </a:cxn>
                <a:cxn ang="0">
                  <a:pos x="510" y="373"/>
                </a:cxn>
                <a:cxn ang="0">
                  <a:pos x="533" y="297"/>
                </a:cxn>
              </a:cxnLst>
              <a:rect l="0" t="0" r="r" b="b"/>
              <a:pathLst>
                <a:path w="543" h="543">
                  <a:moveTo>
                    <a:pt x="543" y="269"/>
                  </a:moveTo>
                  <a:lnTo>
                    <a:pt x="543" y="241"/>
                  </a:lnTo>
                  <a:lnTo>
                    <a:pt x="538" y="217"/>
                  </a:lnTo>
                  <a:lnTo>
                    <a:pt x="533" y="189"/>
                  </a:lnTo>
                  <a:lnTo>
                    <a:pt x="524" y="165"/>
                  </a:lnTo>
                  <a:lnTo>
                    <a:pt x="510" y="142"/>
                  </a:lnTo>
                  <a:lnTo>
                    <a:pt x="496" y="118"/>
                  </a:lnTo>
                  <a:lnTo>
                    <a:pt x="482" y="99"/>
                  </a:lnTo>
                  <a:lnTo>
                    <a:pt x="463" y="80"/>
                  </a:lnTo>
                  <a:lnTo>
                    <a:pt x="444" y="61"/>
                  </a:lnTo>
                  <a:lnTo>
                    <a:pt x="425" y="43"/>
                  </a:lnTo>
                  <a:lnTo>
                    <a:pt x="401" y="33"/>
                  </a:lnTo>
                  <a:lnTo>
                    <a:pt x="378" y="19"/>
                  </a:lnTo>
                  <a:lnTo>
                    <a:pt x="354" y="10"/>
                  </a:lnTo>
                  <a:lnTo>
                    <a:pt x="326" y="5"/>
                  </a:lnTo>
                  <a:lnTo>
                    <a:pt x="302" y="0"/>
                  </a:lnTo>
                  <a:lnTo>
                    <a:pt x="274" y="0"/>
                  </a:lnTo>
                  <a:lnTo>
                    <a:pt x="246" y="0"/>
                  </a:lnTo>
                  <a:lnTo>
                    <a:pt x="217" y="5"/>
                  </a:lnTo>
                  <a:lnTo>
                    <a:pt x="194" y="10"/>
                  </a:lnTo>
                  <a:lnTo>
                    <a:pt x="165" y="19"/>
                  </a:lnTo>
                  <a:lnTo>
                    <a:pt x="142" y="33"/>
                  </a:lnTo>
                  <a:lnTo>
                    <a:pt x="123" y="43"/>
                  </a:lnTo>
                  <a:lnTo>
                    <a:pt x="99" y="61"/>
                  </a:lnTo>
                  <a:lnTo>
                    <a:pt x="80" y="80"/>
                  </a:lnTo>
                  <a:lnTo>
                    <a:pt x="61" y="99"/>
                  </a:lnTo>
                  <a:lnTo>
                    <a:pt x="47" y="118"/>
                  </a:lnTo>
                  <a:lnTo>
                    <a:pt x="33" y="142"/>
                  </a:lnTo>
                  <a:lnTo>
                    <a:pt x="24" y="165"/>
                  </a:lnTo>
                  <a:lnTo>
                    <a:pt x="14" y="189"/>
                  </a:lnTo>
                  <a:lnTo>
                    <a:pt x="5" y="217"/>
                  </a:lnTo>
                  <a:lnTo>
                    <a:pt x="0" y="241"/>
                  </a:lnTo>
                  <a:lnTo>
                    <a:pt x="0" y="269"/>
                  </a:lnTo>
                  <a:lnTo>
                    <a:pt x="0" y="297"/>
                  </a:lnTo>
                  <a:lnTo>
                    <a:pt x="5" y="326"/>
                  </a:lnTo>
                  <a:lnTo>
                    <a:pt x="14" y="349"/>
                  </a:lnTo>
                  <a:lnTo>
                    <a:pt x="24" y="378"/>
                  </a:lnTo>
                  <a:lnTo>
                    <a:pt x="33" y="401"/>
                  </a:lnTo>
                  <a:lnTo>
                    <a:pt x="47" y="420"/>
                  </a:lnTo>
                  <a:lnTo>
                    <a:pt x="61" y="444"/>
                  </a:lnTo>
                  <a:lnTo>
                    <a:pt x="80" y="463"/>
                  </a:lnTo>
                  <a:lnTo>
                    <a:pt x="99" y="481"/>
                  </a:lnTo>
                  <a:lnTo>
                    <a:pt x="123" y="496"/>
                  </a:lnTo>
                  <a:lnTo>
                    <a:pt x="142" y="510"/>
                  </a:lnTo>
                  <a:lnTo>
                    <a:pt x="165" y="519"/>
                  </a:lnTo>
                  <a:lnTo>
                    <a:pt x="194" y="529"/>
                  </a:lnTo>
                  <a:lnTo>
                    <a:pt x="217" y="538"/>
                  </a:lnTo>
                  <a:lnTo>
                    <a:pt x="246" y="543"/>
                  </a:lnTo>
                  <a:lnTo>
                    <a:pt x="274" y="543"/>
                  </a:lnTo>
                  <a:lnTo>
                    <a:pt x="302" y="543"/>
                  </a:lnTo>
                  <a:lnTo>
                    <a:pt x="326" y="538"/>
                  </a:lnTo>
                  <a:lnTo>
                    <a:pt x="354" y="529"/>
                  </a:lnTo>
                  <a:lnTo>
                    <a:pt x="378" y="519"/>
                  </a:lnTo>
                  <a:lnTo>
                    <a:pt x="401" y="510"/>
                  </a:lnTo>
                  <a:lnTo>
                    <a:pt x="425" y="496"/>
                  </a:lnTo>
                  <a:lnTo>
                    <a:pt x="444" y="481"/>
                  </a:lnTo>
                  <a:lnTo>
                    <a:pt x="463" y="463"/>
                  </a:lnTo>
                  <a:lnTo>
                    <a:pt x="482" y="444"/>
                  </a:lnTo>
                  <a:lnTo>
                    <a:pt x="496" y="420"/>
                  </a:lnTo>
                  <a:lnTo>
                    <a:pt x="510" y="401"/>
                  </a:lnTo>
                  <a:lnTo>
                    <a:pt x="524" y="378"/>
                  </a:lnTo>
                  <a:lnTo>
                    <a:pt x="533" y="349"/>
                  </a:lnTo>
                  <a:lnTo>
                    <a:pt x="538" y="326"/>
                  </a:lnTo>
                  <a:lnTo>
                    <a:pt x="543" y="297"/>
                  </a:lnTo>
                  <a:lnTo>
                    <a:pt x="543" y="269"/>
                  </a:lnTo>
                  <a:lnTo>
                    <a:pt x="533" y="269"/>
                  </a:lnTo>
                  <a:lnTo>
                    <a:pt x="533" y="246"/>
                  </a:lnTo>
                  <a:lnTo>
                    <a:pt x="529" y="217"/>
                  </a:lnTo>
                  <a:lnTo>
                    <a:pt x="519" y="194"/>
                  </a:lnTo>
                  <a:lnTo>
                    <a:pt x="510" y="170"/>
                  </a:lnTo>
                  <a:lnTo>
                    <a:pt x="500" y="146"/>
                  </a:lnTo>
                  <a:lnTo>
                    <a:pt x="486" y="123"/>
                  </a:lnTo>
                  <a:lnTo>
                    <a:pt x="472" y="104"/>
                  </a:lnTo>
                  <a:lnTo>
                    <a:pt x="458" y="85"/>
                  </a:lnTo>
                  <a:lnTo>
                    <a:pt x="439" y="71"/>
                  </a:lnTo>
                  <a:lnTo>
                    <a:pt x="420" y="57"/>
                  </a:lnTo>
                  <a:lnTo>
                    <a:pt x="397" y="43"/>
                  </a:lnTo>
                  <a:lnTo>
                    <a:pt x="373" y="28"/>
                  </a:lnTo>
                  <a:lnTo>
                    <a:pt x="349" y="24"/>
                  </a:lnTo>
                  <a:lnTo>
                    <a:pt x="326" y="14"/>
                  </a:lnTo>
                  <a:lnTo>
                    <a:pt x="297" y="10"/>
                  </a:lnTo>
                  <a:lnTo>
                    <a:pt x="274" y="10"/>
                  </a:lnTo>
                  <a:lnTo>
                    <a:pt x="246" y="10"/>
                  </a:lnTo>
                  <a:lnTo>
                    <a:pt x="222" y="14"/>
                  </a:lnTo>
                  <a:lnTo>
                    <a:pt x="194" y="24"/>
                  </a:lnTo>
                  <a:lnTo>
                    <a:pt x="170" y="28"/>
                  </a:lnTo>
                  <a:lnTo>
                    <a:pt x="146" y="43"/>
                  </a:lnTo>
                  <a:lnTo>
                    <a:pt x="128" y="57"/>
                  </a:lnTo>
                  <a:lnTo>
                    <a:pt x="109" y="71"/>
                  </a:lnTo>
                  <a:lnTo>
                    <a:pt x="90" y="85"/>
                  </a:lnTo>
                  <a:lnTo>
                    <a:pt x="71" y="104"/>
                  </a:lnTo>
                  <a:lnTo>
                    <a:pt x="57" y="123"/>
                  </a:lnTo>
                  <a:lnTo>
                    <a:pt x="43" y="146"/>
                  </a:lnTo>
                  <a:lnTo>
                    <a:pt x="33" y="170"/>
                  </a:lnTo>
                  <a:lnTo>
                    <a:pt x="24" y="194"/>
                  </a:lnTo>
                  <a:lnTo>
                    <a:pt x="19" y="217"/>
                  </a:lnTo>
                  <a:lnTo>
                    <a:pt x="14" y="246"/>
                  </a:lnTo>
                  <a:lnTo>
                    <a:pt x="14" y="269"/>
                  </a:lnTo>
                  <a:lnTo>
                    <a:pt x="14" y="297"/>
                  </a:lnTo>
                  <a:lnTo>
                    <a:pt x="19" y="321"/>
                  </a:lnTo>
                  <a:lnTo>
                    <a:pt x="24" y="349"/>
                  </a:lnTo>
                  <a:lnTo>
                    <a:pt x="33" y="373"/>
                  </a:lnTo>
                  <a:lnTo>
                    <a:pt x="43" y="392"/>
                  </a:lnTo>
                  <a:lnTo>
                    <a:pt x="57" y="415"/>
                  </a:lnTo>
                  <a:lnTo>
                    <a:pt x="71" y="434"/>
                  </a:lnTo>
                  <a:lnTo>
                    <a:pt x="90" y="453"/>
                  </a:lnTo>
                  <a:lnTo>
                    <a:pt x="109" y="472"/>
                  </a:lnTo>
                  <a:lnTo>
                    <a:pt x="128" y="486"/>
                  </a:lnTo>
                  <a:lnTo>
                    <a:pt x="146" y="500"/>
                  </a:lnTo>
                  <a:lnTo>
                    <a:pt x="170" y="510"/>
                  </a:lnTo>
                  <a:lnTo>
                    <a:pt x="194" y="519"/>
                  </a:lnTo>
                  <a:lnTo>
                    <a:pt x="222" y="524"/>
                  </a:lnTo>
                  <a:lnTo>
                    <a:pt x="246" y="529"/>
                  </a:lnTo>
                  <a:lnTo>
                    <a:pt x="274" y="529"/>
                  </a:lnTo>
                  <a:lnTo>
                    <a:pt x="297" y="529"/>
                  </a:lnTo>
                  <a:lnTo>
                    <a:pt x="326" y="524"/>
                  </a:lnTo>
                  <a:lnTo>
                    <a:pt x="349" y="519"/>
                  </a:lnTo>
                  <a:lnTo>
                    <a:pt x="373" y="510"/>
                  </a:lnTo>
                  <a:lnTo>
                    <a:pt x="397" y="500"/>
                  </a:lnTo>
                  <a:lnTo>
                    <a:pt x="420" y="486"/>
                  </a:lnTo>
                  <a:lnTo>
                    <a:pt x="439" y="472"/>
                  </a:lnTo>
                  <a:lnTo>
                    <a:pt x="458" y="453"/>
                  </a:lnTo>
                  <a:lnTo>
                    <a:pt x="472" y="434"/>
                  </a:lnTo>
                  <a:lnTo>
                    <a:pt x="486" y="415"/>
                  </a:lnTo>
                  <a:lnTo>
                    <a:pt x="500" y="392"/>
                  </a:lnTo>
                  <a:lnTo>
                    <a:pt x="510" y="373"/>
                  </a:lnTo>
                  <a:lnTo>
                    <a:pt x="519" y="349"/>
                  </a:lnTo>
                  <a:lnTo>
                    <a:pt x="529" y="321"/>
                  </a:lnTo>
                  <a:lnTo>
                    <a:pt x="533" y="297"/>
                  </a:lnTo>
                  <a:lnTo>
                    <a:pt x="533" y="269"/>
                  </a:lnTo>
                  <a:lnTo>
                    <a:pt x="543" y="269"/>
                  </a:lnTo>
                  <a:close/>
                </a:path>
              </a:pathLst>
            </a:custGeom>
            <a:solidFill>
              <a:srgbClr val="5FC9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1" name="Freeform 57"/>
            <p:cNvSpPr>
              <a:spLocks noChangeAspect="1"/>
            </p:cNvSpPr>
            <p:nvPr/>
          </p:nvSpPr>
          <p:spPr bwMode="auto">
            <a:xfrm>
              <a:off x="2534" y="1711"/>
              <a:ext cx="519" cy="519"/>
            </a:xfrm>
            <a:custGeom>
              <a:avLst/>
              <a:gdLst/>
              <a:ahLst/>
              <a:cxnLst>
                <a:cxn ang="0">
                  <a:pos x="519" y="236"/>
                </a:cxn>
                <a:cxn ang="0">
                  <a:pos x="505" y="184"/>
                </a:cxn>
                <a:cxn ang="0">
                  <a:pos x="486" y="136"/>
                </a:cxn>
                <a:cxn ang="0">
                  <a:pos x="458" y="94"/>
                </a:cxn>
                <a:cxn ang="0">
                  <a:pos x="425" y="61"/>
                </a:cxn>
                <a:cxn ang="0">
                  <a:pos x="383" y="33"/>
                </a:cxn>
                <a:cxn ang="0">
                  <a:pos x="335" y="14"/>
                </a:cxn>
                <a:cxn ang="0">
                  <a:pos x="283" y="0"/>
                </a:cxn>
                <a:cxn ang="0">
                  <a:pos x="232" y="0"/>
                </a:cxn>
                <a:cxn ang="0">
                  <a:pos x="180" y="14"/>
                </a:cxn>
                <a:cxn ang="0">
                  <a:pos x="132" y="33"/>
                </a:cxn>
                <a:cxn ang="0">
                  <a:pos x="95" y="61"/>
                </a:cxn>
                <a:cxn ang="0">
                  <a:pos x="57" y="94"/>
                </a:cxn>
                <a:cxn ang="0">
                  <a:pos x="29" y="136"/>
                </a:cxn>
                <a:cxn ang="0">
                  <a:pos x="10" y="184"/>
                </a:cxn>
                <a:cxn ang="0">
                  <a:pos x="0" y="236"/>
                </a:cxn>
                <a:cxn ang="0">
                  <a:pos x="0" y="287"/>
                </a:cxn>
                <a:cxn ang="0">
                  <a:pos x="10" y="339"/>
                </a:cxn>
                <a:cxn ang="0">
                  <a:pos x="29" y="382"/>
                </a:cxn>
                <a:cxn ang="0">
                  <a:pos x="57" y="424"/>
                </a:cxn>
                <a:cxn ang="0">
                  <a:pos x="95" y="462"/>
                </a:cxn>
                <a:cxn ang="0">
                  <a:pos x="132" y="490"/>
                </a:cxn>
                <a:cxn ang="0">
                  <a:pos x="180" y="509"/>
                </a:cxn>
                <a:cxn ang="0">
                  <a:pos x="232" y="519"/>
                </a:cxn>
                <a:cxn ang="0">
                  <a:pos x="283" y="519"/>
                </a:cxn>
                <a:cxn ang="0">
                  <a:pos x="335" y="509"/>
                </a:cxn>
                <a:cxn ang="0">
                  <a:pos x="383" y="490"/>
                </a:cxn>
                <a:cxn ang="0">
                  <a:pos x="425" y="462"/>
                </a:cxn>
                <a:cxn ang="0">
                  <a:pos x="458" y="424"/>
                </a:cxn>
                <a:cxn ang="0">
                  <a:pos x="486" y="382"/>
                </a:cxn>
                <a:cxn ang="0">
                  <a:pos x="505" y="339"/>
                </a:cxn>
                <a:cxn ang="0">
                  <a:pos x="519" y="287"/>
                </a:cxn>
                <a:cxn ang="0">
                  <a:pos x="505" y="259"/>
                </a:cxn>
                <a:cxn ang="0">
                  <a:pos x="501" y="212"/>
                </a:cxn>
                <a:cxn ang="0">
                  <a:pos x="486" y="165"/>
                </a:cxn>
                <a:cxn ang="0">
                  <a:pos x="435" y="84"/>
                </a:cxn>
                <a:cxn ang="0">
                  <a:pos x="354" y="33"/>
                </a:cxn>
                <a:cxn ang="0">
                  <a:pos x="307" y="18"/>
                </a:cxn>
                <a:cxn ang="0">
                  <a:pos x="260" y="14"/>
                </a:cxn>
                <a:cxn ang="0">
                  <a:pos x="208" y="18"/>
                </a:cxn>
                <a:cxn ang="0">
                  <a:pos x="161" y="33"/>
                </a:cxn>
                <a:cxn ang="0">
                  <a:pos x="85" y="84"/>
                </a:cxn>
                <a:cxn ang="0">
                  <a:pos x="29" y="165"/>
                </a:cxn>
                <a:cxn ang="0">
                  <a:pos x="14" y="212"/>
                </a:cxn>
                <a:cxn ang="0">
                  <a:pos x="10" y="259"/>
                </a:cxn>
                <a:cxn ang="0">
                  <a:pos x="14" y="311"/>
                </a:cxn>
                <a:cxn ang="0">
                  <a:pos x="29" y="358"/>
                </a:cxn>
                <a:cxn ang="0">
                  <a:pos x="85" y="434"/>
                </a:cxn>
                <a:cxn ang="0">
                  <a:pos x="161" y="490"/>
                </a:cxn>
                <a:cxn ang="0">
                  <a:pos x="208" y="505"/>
                </a:cxn>
                <a:cxn ang="0">
                  <a:pos x="260" y="509"/>
                </a:cxn>
                <a:cxn ang="0">
                  <a:pos x="307" y="505"/>
                </a:cxn>
                <a:cxn ang="0">
                  <a:pos x="354" y="490"/>
                </a:cxn>
                <a:cxn ang="0">
                  <a:pos x="435" y="434"/>
                </a:cxn>
                <a:cxn ang="0">
                  <a:pos x="486" y="358"/>
                </a:cxn>
                <a:cxn ang="0">
                  <a:pos x="501" y="311"/>
                </a:cxn>
                <a:cxn ang="0">
                  <a:pos x="505" y="259"/>
                </a:cxn>
              </a:cxnLst>
              <a:rect l="0" t="0" r="r" b="b"/>
              <a:pathLst>
                <a:path w="519" h="519">
                  <a:moveTo>
                    <a:pt x="519" y="259"/>
                  </a:moveTo>
                  <a:lnTo>
                    <a:pt x="519" y="236"/>
                  </a:lnTo>
                  <a:lnTo>
                    <a:pt x="515" y="207"/>
                  </a:lnTo>
                  <a:lnTo>
                    <a:pt x="505" y="184"/>
                  </a:lnTo>
                  <a:lnTo>
                    <a:pt x="496" y="160"/>
                  </a:lnTo>
                  <a:lnTo>
                    <a:pt x="486" y="136"/>
                  </a:lnTo>
                  <a:lnTo>
                    <a:pt x="472" y="113"/>
                  </a:lnTo>
                  <a:lnTo>
                    <a:pt x="458" y="94"/>
                  </a:lnTo>
                  <a:lnTo>
                    <a:pt x="444" y="75"/>
                  </a:lnTo>
                  <a:lnTo>
                    <a:pt x="425" y="61"/>
                  </a:lnTo>
                  <a:lnTo>
                    <a:pt x="406" y="47"/>
                  </a:lnTo>
                  <a:lnTo>
                    <a:pt x="383" y="33"/>
                  </a:lnTo>
                  <a:lnTo>
                    <a:pt x="359" y="18"/>
                  </a:lnTo>
                  <a:lnTo>
                    <a:pt x="335" y="14"/>
                  </a:lnTo>
                  <a:lnTo>
                    <a:pt x="312" y="4"/>
                  </a:lnTo>
                  <a:lnTo>
                    <a:pt x="283" y="0"/>
                  </a:lnTo>
                  <a:lnTo>
                    <a:pt x="260" y="0"/>
                  </a:lnTo>
                  <a:lnTo>
                    <a:pt x="232" y="0"/>
                  </a:lnTo>
                  <a:lnTo>
                    <a:pt x="208" y="4"/>
                  </a:lnTo>
                  <a:lnTo>
                    <a:pt x="180" y="14"/>
                  </a:lnTo>
                  <a:lnTo>
                    <a:pt x="156" y="18"/>
                  </a:lnTo>
                  <a:lnTo>
                    <a:pt x="132" y="33"/>
                  </a:lnTo>
                  <a:lnTo>
                    <a:pt x="114" y="47"/>
                  </a:lnTo>
                  <a:lnTo>
                    <a:pt x="95" y="61"/>
                  </a:lnTo>
                  <a:lnTo>
                    <a:pt x="76" y="75"/>
                  </a:lnTo>
                  <a:lnTo>
                    <a:pt x="57" y="94"/>
                  </a:lnTo>
                  <a:lnTo>
                    <a:pt x="43" y="113"/>
                  </a:lnTo>
                  <a:lnTo>
                    <a:pt x="29" y="136"/>
                  </a:lnTo>
                  <a:lnTo>
                    <a:pt x="19" y="160"/>
                  </a:lnTo>
                  <a:lnTo>
                    <a:pt x="10" y="184"/>
                  </a:lnTo>
                  <a:lnTo>
                    <a:pt x="5" y="207"/>
                  </a:lnTo>
                  <a:lnTo>
                    <a:pt x="0" y="236"/>
                  </a:lnTo>
                  <a:lnTo>
                    <a:pt x="0" y="259"/>
                  </a:lnTo>
                  <a:lnTo>
                    <a:pt x="0" y="287"/>
                  </a:lnTo>
                  <a:lnTo>
                    <a:pt x="5" y="311"/>
                  </a:lnTo>
                  <a:lnTo>
                    <a:pt x="10" y="339"/>
                  </a:lnTo>
                  <a:lnTo>
                    <a:pt x="19" y="363"/>
                  </a:lnTo>
                  <a:lnTo>
                    <a:pt x="29" y="382"/>
                  </a:lnTo>
                  <a:lnTo>
                    <a:pt x="43" y="405"/>
                  </a:lnTo>
                  <a:lnTo>
                    <a:pt x="57" y="424"/>
                  </a:lnTo>
                  <a:lnTo>
                    <a:pt x="76" y="443"/>
                  </a:lnTo>
                  <a:lnTo>
                    <a:pt x="95" y="462"/>
                  </a:lnTo>
                  <a:lnTo>
                    <a:pt x="114" y="476"/>
                  </a:lnTo>
                  <a:lnTo>
                    <a:pt x="132" y="490"/>
                  </a:lnTo>
                  <a:lnTo>
                    <a:pt x="156" y="500"/>
                  </a:lnTo>
                  <a:lnTo>
                    <a:pt x="180" y="509"/>
                  </a:lnTo>
                  <a:lnTo>
                    <a:pt x="208" y="514"/>
                  </a:lnTo>
                  <a:lnTo>
                    <a:pt x="232" y="519"/>
                  </a:lnTo>
                  <a:lnTo>
                    <a:pt x="260" y="519"/>
                  </a:lnTo>
                  <a:lnTo>
                    <a:pt x="283" y="519"/>
                  </a:lnTo>
                  <a:lnTo>
                    <a:pt x="312" y="514"/>
                  </a:lnTo>
                  <a:lnTo>
                    <a:pt x="335" y="509"/>
                  </a:lnTo>
                  <a:lnTo>
                    <a:pt x="359" y="500"/>
                  </a:lnTo>
                  <a:lnTo>
                    <a:pt x="383" y="490"/>
                  </a:lnTo>
                  <a:lnTo>
                    <a:pt x="406" y="476"/>
                  </a:lnTo>
                  <a:lnTo>
                    <a:pt x="425" y="462"/>
                  </a:lnTo>
                  <a:lnTo>
                    <a:pt x="444" y="443"/>
                  </a:lnTo>
                  <a:lnTo>
                    <a:pt x="458" y="424"/>
                  </a:lnTo>
                  <a:lnTo>
                    <a:pt x="472" y="405"/>
                  </a:lnTo>
                  <a:lnTo>
                    <a:pt x="486" y="382"/>
                  </a:lnTo>
                  <a:lnTo>
                    <a:pt x="496" y="363"/>
                  </a:lnTo>
                  <a:lnTo>
                    <a:pt x="505" y="339"/>
                  </a:lnTo>
                  <a:lnTo>
                    <a:pt x="515" y="311"/>
                  </a:lnTo>
                  <a:lnTo>
                    <a:pt x="519" y="287"/>
                  </a:lnTo>
                  <a:lnTo>
                    <a:pt x="519" y="259"/>
                  </a:lnTo>
                  <a:lnTo>
                    <a:pt x="505" y="259"/>
                  </a:lnTo>
                  <a:lnTo>
                    <a:pt x="505" y="236"/>
                  </a:lnTo>
                  <a:lnTo>
                    <a:pt x="501" y="212"/>
                  </a:lnTo>
                  <a:lnTo>
                    <a:pt x="496" y="188"/>
                  </a:lnTo>
                  <a:lnTo>
                    <a:pt x="486" y="165"/>
                  </a:lnTo>
                  <a:lnTo>
                    <a:pt x="463" y="122"/>
                  </a:lnTo>
                  <a:lnTo>
                    <a:pt x="435" y="84"/>
                  </a:lnTo>
                  <a:lnTo>
                    <a:pt x="397" y="56"/>
                  </a:lnTo>
                  <a:lnTo>
                    <a:pt x="354" y="33"/>
                  </a:lnTo>
                  <a:lnTo>
                    <a:pt x="331" y="23"/>
                  </a:lnTo>
                  <a:lnTo>
                    <a:pt x="307" y="18"/>
                  </a:lnTo>
                  <a:lnTo>
                    <a:pt x="283" y="14"/>
                  </a:lnTo>
                  <a:lnTo>
                    <a:pt x="260" y="14"/>
                  </a:lnTo>
                  <a:lnTo>
                    <a:pt x="232" y="14"/>
                  </a:lnTo>
                  <a:lnTo>
                    <a:pt x="208" y="18"/>
                  </a:lnTo>
                  <a:lnTo>
                    <a:pt x="184" y="23"/>
                  </a:lnTo>
                  <a:lnTo>
                    <a:pt x="161" y="33"/>
                  </a:lnTo>
                  <a:lnTo>
                    <a:pt x="118" y="56"/>
                  </a:lnTo>
                  <a:lnTo>
                    <a:pt x="85" y="84"/>
                  </a:lnTo>
                  <a:lnTo>
                    <a:pt x="52" y="122"/>
                  </a:lnTo>
                  <a:lnTo>
                    <a:pt x="29" y="165"/>
                  </a:lnTo>
                  <a:lnTo>
                    <a:pt x="19" y="188"/>
                  </a:lnTo>
                  <a:lnTo>
                    <a:pt x="14" y="212"/>
                  </a:lnTo>
                  <a:lnTo>
                    <a:pt x="10" y="236"/>
                  </a:lnTo>
                  <a:lnTo>
                    <a:pt x="10" y="259"/>
                  </a:lnTo>
                  <a:lnTo>
                    <a:pt x="10" y="287"/>
                  </a:lnTo>
                  <a:lnTo>
                    <a:pt x="14" y="311"/>
                  </a:lnTo>
                  <a:lnTo>
                    <a:pt x="19" y="335"/>
                  </a:lnTo>
                  <a:lnTo>
                    <a:pt x="29" y="358"/>
                  </a:lnTo>
                  <a:lnTo>
                    <a:pt x="52" y="401"/>
                  </a:lnTo>
                  <a:lnTo>
                    <a:pt x="85" y="434"/>
                  </a:lnTo>
                  <a:lnTo>
                    <a:pt x="118" y="467"/>
                  </a:lnTo>
                  <a:lnTo>
                    <a:pt x="161" y="490"/>
                  </a:lnTo>
                  <a:lnTo>
                    <a:pt x="184" y="495"/>
                  </a:lnTo>
                  <a:lnTo>
                    <a:pt x="208" y="505"/>
                  </a:lnTo>
                  <a:lnTo>
                    <a:pt x="232" y="509"/>
                  </a:lnTo>
                  <a:lnTo>
                    <a:pt x="260" y="509"/>
                  </a:lnTo>
                  <a:lnTo>
                    <a:pt x="283" y="509"/>
                  </a:lnTo>
                  <a:lnTo>
                    <a:pt x="307" y="505"/>
                  </a:lnTo>
                  <a:lnTo>
                    <a:pt x="331" y="495"/>
                  </a:lnTo>
                  <a:lnTo>
                    <a:pt x="354" y="490"/>
                  </a:lnTo>
                  <a:lnTo>
                    <a:pt x="397" y="467"/>
                  </a:lnTo>
                  <a:lnTo>
                    <a:pt x="435" y="434"/>
                  </a:lnTo>
                  <a:lnTo>
                    <a:pt x="463" y="401"/>
                  </a:lnTo>
                  <a:lnTo>
                    <a:pt x="486" y="358"/>
                  </a:lnTo>
                  <a:lnTo>
                    <a:pt x="496" y="335"/>
                  </a:lnTo>
                  <a:lnTo>
                    <a:pt x="501" y="311"/>
                  </a:lnTo>
                  <a:lnTo>
                    <a:pt x="505" y="287"/>
                  </a:lnTo>
                  <a:lnTo>
                    <a:pt x="505" y="259"/>
                  </a:lnTo>
                  <a:lnTo>
                    <a:pt x="519" y="259"/>
                  </a:lnTo>
                  <a:close/>
                </a:path>
              </a:pathLst>
            </a:custGeom>
            <a:solidFill>
              <a:srgbClr val="5BC85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2" name="Freeform 58"/>
            <p:cNvSpPr>
              <a:spLocks noChangeAspect="1"/>
            </p:cNvSpPr>
            <p:nvPr/>
          </p:nvSpPr>
          <p:spPr bwMode="auto">
            <a:xfrm>
              <a:off x="2544" y="1725"/>
              <a:ext cx="495" cy="495"/>
            </a:xfrm>
            <a:custGeom>
              <a:avLst/>
              <a:gdLst/>
              <a:ahLst/>
              <a:cxnLst>
                <a:cxn ang="0">
                  <a:pos x="495" y="222"/>
                </a:cxn>
                <a:cxn ang="0">
                  <a:pos x="486" y="174"/>
                </a:cxn>
                <a:cxn ang="0">
                  <a:pos x="453" y="108"/>
                </a:cxn>
                <a:cxn ang="0">
                  <a:pos x="387" y="42"/>
                </a:cxn>
                <a:cxn ang="0">
                  <a:pos x="321" y="9"/>
                </a:cxn>
                <a:cxn ang="0">
                  <a:pos x="273" y="0"/>
                </a:cxn>
                <a:cxn ang="0">
                  <a:pos x="222" y="0"/>
                </a:cxn>
                <a:cxn ang="0">
                  <a:pos x="174" y="9"/>
                </a:cxn>
                <a:cxn ang="0">
                  <a:pos x="108" y="42"/>
                </a:cxn>
                <a:cxn ang="0">
                  <a:pos x="42" y="108"/>
                </a:cxn>
                <a:cxn ang="0">
                  <a:pos x="9" y="174"/>
                </a:cxn>
                <a:cxn ang="0">
                  <a:pos x="0" y="222"/>
                </a:cxn>
                <a:cxn ang="0">
                  <a:pos x="0" y="273"/>
                </a:cxn>
                <a:cxn ang="0">
                  <a:pos x="9" y="321"/>
                </a:cxn>
                <a:cxn ang="0">
                  <a:pos x="42" y="387"/>
                </a:cxn>
                <a:cxn ang="0">
                  <a:pos x="108" y="453"/>
                </a:cxn>
                <a:cxn ang="0">
                  <a:pos x="174" y="481"/>
                </a:cxn>
                <a:cxn ang="0">
                  <a:pos x="222" y="495"/>
                </a:cxn>
                <a:cxn ang="0">
                  <a:pos x="273" y="495"/>
                </a:cxn>
                <a:cxn ang="0">
                  <a:pos x="321" y="481"/>
                </a:cxn>
                <a:cxn ang="0">
                  <a:pos x="387" y="453"/>
                </a:cxn>
                <a:cxn ang="0">
                  <a:pos x="453" y="387"/>
                </a:cxn>
                <a:cxn ang="0">
                  <a:pos x="486" y="321"/>
                </a:cxn>
                <a:cxn ang="0">
                  <a:pos x="495" y="273"/>
                </a:cxn>
                <a:cxn ang="0">
                  <a:pos x="486" y="245"/>
                </a:cxn>
                <a:cxn ang="0">
                  <a:pos x="467" y="155"/>
                </a:cxn>
                <a:cxn ang="0">
                  <a:pos x="415" y="80"/>
                </a:cxn>
                <a:cxn ang="0">
                  <a:pos x="340" y="28"/>
                </a:cxn>
                <a:cxn ang="0">
                  <a:pos x="250" y="9"/>
                </a:cxn>
                <a:cxn ang="0">
                  <a:pos x="155" y="28"/>
                </a:cxn>
                <a:cxn ang="0">
                  <a:pos x="80" y="80"/>
                </a:cxn>
                <a:cxn ang="0">
                  <a:pos x="33" y="155"/>
                </a:cxn>
                <a:cxn ang="0">
                  <a:pos x="19" y="198"/>
                </a:cxn>
                <a:cxn ang="0">
                  <a:pos x="14" y="245"/>
                </a:cxn>
                <a:cxn ang="0">
                  <a:pos x="19" y="292"/>
                </a:cxn>
                <a:cxn ang="0">
                  <a:pos x="33" y="339"/>
                </a:cxn>
                <a:cxn ang="0">
                  <a:pos x="80" y="415"/>
                </a:cxn>
                <a:cxn ang="0">
                  <a:pos x="155" y="462"/>
                </a:cxn>
                <a:cxn ang="0">
                  <a:pos x="203" y="476"/>
                </a:cxn>
                <a:cxn ang="0">
                  <a:pos x="250" y="481"/>
                </a:cxn>
                <a:cxn ang="0">
                  <a:pos x="297" y="476"/>
                </a:cxn>
                <a:cxn ang="0">
                  <a:pos x="340" y="462"/>
                </a:cxn>
                <a:cxn ang="0">
                  <a:pos x="415" y="415"/>
                </a:cxn>
                <a:cxn ang="0">
                  <a:pos x="467" y="339"/>
                </a:cxn>
                <a:cxn ang="0">
                  <a:pos x="486" y="245"/>
                </a:cxn>
              </a:cxnLst>
              <a:rect l="0" t="0" r="r" b="b"/>
              <a:pathLst>
                <a:path w="495" h="495">
                  <a:moveTo>
                    <a:pt x="495" y="245"/>
                  </a:moveTo>
                  <a:lnTo>
                    <a:pt x="495" y="222"/>
                  </a:lnTo>
                  <a:lnTo>
                    <a:pt x="491" y="198"/>
                  </a:lnTo>
                  <a:lnTo>
                    <a:pt x="486" y="174"/>
                  </a:lnTo>
                  <a:lnTo>
                    <a:pt x="476" y="151"/>
                  </a:lnTo>
                  <a:lnTo>
                    <a:pt x="453" y="108"/>
                  </a:lnTo>
                  <a:lnTo>
                    <a:pt x="425" y="70"/>
                  </a:lnTo>
                  <a:lnTo>
                    <a:pt x="387" y="42"/>
                  </a:lnTo>
                  <a:lnTo>
                    <a:pt x="344" y="19"/>
                  </a:lnTo>
                  <a:lnTo>
                    <a:pt x="321" y="9"/>
                  </a:lnTo>
                  <a:lnTo>
                    <a:pt x="297" y="4"/>
                  </a:lnTo>
                  <a:lnTo>
                    <a:pt x="273" y="0"/>
                  </a:lnTo>
                  <a:lnTo>
                    <a:pt x="250" y="0"/>
                  </a:lnTo>
                  <a:lnTo>
                    <a:pt x="222" y="0"/>
                  </a:lnTo>
                  <a:lnTo>
                    <a:pt x="198" y="4"/>
                  </a:lnTo>
                  <a:lnTo>
                    <a:pt x="174" y="9"/>
                  </a:lnTo>
                  <a:lnTo>
                    <a:pt x="151" y="19"/>
                  </a:lnTo>
                  <a:lnTo>
                    <a:pt x="108" y="42"/>
                  </a:lnTo>
                  <a:lnTo>
                    <a:pt x="75" y="70"/>
                  </a:lnTo>
                  <a:lnTo>
                    <a:pt x="42" y="108"/>
                  </a:lnTo>
                  <a:lnTo>
                    <a:pt x="19" y="151"/>
                  </a:lnTo>
                  <a:lnTo>
                    <a:pt x="9" y="174"/>
                  </a:lnTo>
                  <a:lnTo>
                    <a:pt x="4" y="198"/>
                  </a:lnTo>
                  <a:lnTo>
                    <a:pt x="0" y="222"/>
                  </a:lnTo>
                  <a:lnTo>
                    <a:pt x="0" y="245"/>
                  </a:lnTo>
                  <a:lnTo>
                    <a:pt x="0" y="273"/>
                  </a:lnTo>
                  <a:lnTo>
                    <a:pt x="4" y="297"/>
                  </a:lnTo>
                  <a:lnTo>
                    <a:pt x="9" y="321"/>
                  </a:lnTo>
                  <a:lnTo>
                    <a:pt x="19" y="344"/>
                  </a:lnTo>
                  <a:lnTo>
                    <a:pt x="42" y="387"/>
                  </a:lnTo>
                  <a:lnTo>
                    <a:pt x="75" y="420"/>
                  </a:lnTo>
                  <a:lnTo>
                    <a:pt x="108" y="453"/>
                  </a:lnTo>
                  <a:lnTo>
                    <a:pt x="151" y="476"/>
                  </a:lnTo>
                  <a:lnTo>
                    <a:pt x="174" y="481"/>
                  </a:lnTo>
                  <a:lnTo>
                    <a:pt x="198" y="491"/>
                  </a:lnTo>
                  <a:lnTo>
                    <a:pt x="222" y="495"/>
                  </a:lnTo>
                  <a:lnTo>
                    <a:pt x="250" y="495"/>
                  </a:lnTo>
                  <a:lnTo>
                    <a:pt x="273" y="495"/>
                  </a:lnTo>
                  <a:lnTo>
                    <a:pt x="297" y="491"/>
                  </a:lnTo>
                  <a:lnTo>
                    <a:pt x="321" y="481"/>
                  </a:lnTo>
                  <a:lnTo>
                    <a:pt x="344" y="476"/>
                  </a:lnTo>
                  <a:lnTo>
                    <a:pt x="387" y="453"/>
                  </a:lnTo>
                  <a:lnTo>
                    <a:pt x="425" y="420"/>
                  </a:lnTo>
                  <a:lnTo>
                    <a:pt x="453" y="387"/>
                  </a:lnTo>
                  <a:lnTo>
                    <a:pt x="476" y="344"/>
                  </a:lnTo>
                  <a:lnTo>
                    <a:pt x="486" y="321"/>
                  </a:lnTo>
                  <a:lnTo>
                    <a:pt x="491" y="297"/>
                  </a:lnTo>
                  <a:lnTo>
                    <a:pt x="495" y="273"/>
                  </a:lnTo>
                  <a:lnTo>
                    <a:pt x="495" y="245"/>
                  </a:lnTo>
                  <a:lnTo>
                    <a:pt x="486" y="245"/>
                  </a:lnTo>
                  <a:lnTo>
                    <a:pt x="481" y="198"/>
                  </a:lnTo>
                  <a:lnTo>
                    <a:pt x="467" y="155"/>
                  </a:lnTo>
                  <a:lnTo>
                    <a:pt x="443" y="113"/>
                  </a:lnTo>
                  <a:lnTo>
                    <a:pt x="415" y="80"/>
                  </a:lnTo>
                  <a:lnTo>
                    <a:pt x="382" y="52"/>
                  </a:lnTo>
                  <a:lnTo>
                    <a:pt x="340" y="28"/>
                  </a:lnTo>
                  <a:lnTo>
                    <a:pt x="297" y="14"/>
                  </a:lnTo>
                  <a:lnTo>
                    <a:pt x="250" y="9"/>
                  </a:lnTo>
                  <a:lnTo>
                    <a:pt x="203" y="14"/>
                  </a:lnTo>
                  <a:lnTo>
                    <a:pt x="155" y="28"/>
                  </a:lnTo>
                  <a:lnTo>
                    <a:pt x="118" y="52"/>
                  </a:lnTo>
                  <a:lnTo>
                    <a:pt x="80" y="80"/>
                  </a:lnTo>
                  <a:lnTo>
                    <a:pt x="52" y="113"/>
                  </a:lnTo>
                  <a:lnTo>
                    <a:pt x="33" y="155"/>
                  </a:lnTo>
                  <a:lnTo>
                    <a:pt x="23" y="174"/>
                  </a:lnTo>
                  <a:lnTo>
                    <a:pt x="19" y="198"/>
                  </a:lnTo>
                  <a:lnTo>
                    <a:pt x="14" y="222"/>
                  </a:lnTo>
                  <a:lnTo>
                    <a:pt x="14" y="245"/>
                  </a:lnTo>
                  <a:lnTo>
                    <a:pt x="14" y="269"/>
                  </a:lnTo>
                  <a:lnTo>
                    <a:pt x="19" y="292"/>
                  </a:lnTo>
                  <a:lnTo>
                    <a:pt x="23" y="316"/>
                  </a:lnTo>
                  <a:lnTo>
                    <a:pt x="33" y="339"/>
                  </a:lnTo>
                  <a:lnTo>
                    <a:pt x="52" y="377"/>
                  </a:lnTo>
                  <a:lnTo>
                    <a:pt x="80" y="415"/>
                  </a:lnTo>
                  <a:lnTo>
                    <a:pt x="118" y="443"/>
                  </a:lnTo>
                  <a:lnTo>
                    <a:pt x="155" y="462"/>
                  </a:lnTo>
                  <a:lnTo>
                    <a:pt x="179" y="472"/>
                  </a:lnTo>
                  <a:lnTo>
                    <a:pt x="203" y="476"/>
                  </a:lnTo>
                  <a:lnTo>
                    <a:pt x="226" y="481"/>
                  </a:lnTo>
                  <a:lnTo>
                    <a:pt x="250" y="481"/>
                  </a:lnTo>
                  <a:lnTo>
                    <a:pt x="273" y="481"/>
                  </a:lnTo>
                  <a:lnTo>
                    <a:pt x="297" y="476"/>
                  </a:lnTo>
                  <a:lnTo>
                    <a:pt x="321" y="472"/>
                  </a:lnTo>
                  <a:lnTo>
                    <a:pt x="340" y="462"/>
                  </a:lnTo>
                  <a:lnTo>
                    <a:pt x="382" y="443"/>
                  </a:lnTo>
                  <a:lnTo>
                    <a:pt x="415" y="415"/>
                  </a:lnTo>
                  <a:lnTo>
                    <a:pt x="443" y="377"/>
                  </a:lnTo>
                  <a:lnTo>
                    <a:pt x="467" y="339"/>
                  </a:lnTo>
                  <a:lnTo>
                    <a:pt x="481" y="292"/>
                  </a:lnTo>
                  <a:lnTo>
                    <a:pt x="486" y="245"/>
                  </a:lnTo>
                  <a:lnTo>
                    <a:pt x="495" y="245"/>
                  </a:lnTo>
                  <a:close/>
                </a:path>
              </a:pathLst>
            </a:custGeom>
            <a:solidFill>
              <a:srgbClr val="57C65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3" name="Freeform 59"/>
            <p:cNvSpPr>
              <a:spLocks noChangeAspect="1"/>
            </p:cNvSpPr>
            <p:nvPr/>
          </p:nvSpPr>
          <p:spPr bwMode="auto">
            <a:xfrm>
              <a:off x="2558" y="1734"/>
              <a:ext cx="472" cy="472"/>
            </a:xfrm>
            <a:custGeom>
              <a:avLst/>
              <a:gdLst/>
              <a:ahLst/>
              <a:cxnLst>
                <a:cxn ang="0">
                  <a:pos x="467" y="189"/>
                </a:cxn>
                <a:cxn ang="0">
                  <a:pos x="429" y="104"/>
                </a:cxn>
                <a:cxn ang="0">
                  <a:pos x="368" y="43"/>
                </a:cxn>
                <a:cxn ang="0">
                  <a:pos x="283" y="5"/>
                </a:cxn>
                <a:cxn ang="0">
                  <a:pos x="189" y="5"/>
                </a:cxn>
                <a:cxn ang="0">
                  <a:pos x="104" y="43"/>
                </a:cxn>
                <a:cxn ang="0">
                  <a:pos x="38" y="104"/>
                </a:cxn>
                <a:cxn ang="0">
                  <a:pos x="9" y="165"/>
                </a:cxn>
                <a:cxn ang="0">
                  <a:pos x="0" y="213"/>
                </a:cxn>
                <a:cxn ang="0">
                  <a:pos x="0" y="260"/>
                </a:cxn>
                <a:cxn ang="0">
                  <a:pos x="9" y="307"/>
                </a:cxn>
                <a:cxn ang="0">
                  <a:pos x="38" y="368"/>
                </a:cxn>
                <a:cxn ang="0">
                  <a:pos x="104" y="434"/>
                </a:cxn>
                <a:cxn ang="0">
                  <a:pos x="165" y="463"/>
                </a:cxn>
                <a:cxn ang="0">
                  <a:pos x="212" y="472"/>
                </a:cxn>
                <a:cxn ang="0">
                  <a:pos x="259" y="472"/>
                </a:cxn>
                <a:cxn ang="0">
                  <a:pos x="307" y="463"/>
                </a:cxn>
                <a:cxn ang="0">
                  <a:pos x="368" y="434"/>
                </a:cxn>
                <a:cxn ang="0">
                  <a:pos x="429" y="368"/>
                </a:cxn>
                <a:cxn ang="0">
                  <a:pos x="467" y="283"/>
                </a:cxn>
                <a:cxn ang="0">
                  <a:pos x="458" y="236"/>
                </a:cxn>
                <a:cxn ang="0">
                  <a:pos x="444" y="151"/>
                </a:cxn>
                <a:cxn ang="0">
                  <a:pos x="392" y="80"/>
                </a:cxn>
                <a:cxn ang="0">
                  <a:pos x="321" y="28"/>
                </a:cxn>
                <a:cxn ang="0">
                  <a:pos x="236" y="14"/>
                </a:cxn>
                <a:cxn ang="0">
                  <a:pos x="146" y="28"/>
                </a:cxn>
                <a:cxn ang="0">
                  <a:pos x="75" y="80"/>
                </a:cxn>
                <a:cxn ang="0">
                  <a:pos x="28" y="151"/>
                </a:cxn>
                <a:cxn ang="0">
                  <a:pos x="9" y="236"/>
                </a:cxn>
                <a:cxn ang="0">
                  <a:pos x="28" y="326"/>
                </a:cxn>
                <a:cxn ang="0">
                  <a:pos x="75" y="397"/>
                </a:cxn>
                <a:cxn ang="0">
                  <a:pos x="146" y="444"/>
                </a:cxn>
                <a:cxn ang="0">
                  <a:pos x="236" y="463"/>
                </a:cxn>
                <a:cxn ang="0">
                  <a:pos x="321" y="444"/>
                </a:cxn>
                <a:cxn ang="0">
                  <a:pos x="392" y="397"/>
                </a:cxn>
                <a:cxn ang="0">
                  <a:pos x="444" y="326"/>
                </a:cxn>
                <a:cxn ang="0">
                  <a:pos x="458" y="236"/>
                </a:cxn>
              </a:cxnLst>
              <a:rect l="0" t="0" r="r" b="b"/>
              <a:pathLst>
                <a:path w="472" h="472">
                  <a:moveTo>
                    <a:pt x="472" y="236"/>
                  </a:moveTo>
                  <a:lnTo>
                    <a:pt x="467" y="189"/>
                  </a:lnTo>
                  <a:lnTo>
                    <a:pt x="453" y="146"/>
                  </a:lnTo>
                  <a:lnTo>
                    <a:pt x="429" y="104"/>
                  </a:lnTo>
                  <a:lnTo>
                    <a:pt x="401" y="71"/>
                  </a:lnTo>
                  <a:lnTo>
                    <a:pt x="368" y="43"/>
                  </a:lnTo>
                  <a:lnTo>
                    <a:pt x="326" y="19"/>
                  </a:lnTo>
                  <a:lnTo>
                    <a:pt x="283" y="5"/>
                  </a:lnTo>
                  <a:lnTo>
                    <a:pt x="236" y="0"/>
                  </a:lnTo>
                  <a:lnTo>
                    <a:pt x="189" y="5"/>
                  </a:lnTo>
                  <a:lnTo>
                    <a:pt x="141" y="19"/>
                  </a:lnTo>
                  <a:lnTo>
                    <a:pt x="104" y="43"/>
                  </a:lnTo>
                  <a:lnTo>
                    <a:pt x="66" y="71"/>
                  </a:lnTo>
                  <a:lnTo>
                    <a:pt x="38" y="104"/>
                  </a:lnTo>
                  <a:lnTo>
                    <a:pt x="19" y="146"/>
                  </a:lnTo>
                  <a:lnTo>
                    <a:pt x="9" y="165"/>
                  </a:lnTo>
                  <a:lnTo>
                    <a:pt x="5" y="189"/>
                  </a:lnTo>
                  <a:lnTo>
                    <a:pt x="0" y="213"/>
                  </a:lnTo>
                  <a:lnTo>
                    <a:pt x="0" y="236"/>
                  </a:lnTo>
                  <a:lnTo>
                    <a:pt x="0" y="260"/>
                  </a:lnTo>
                  <a:lnTo>
                    <a:pt x="5" y="283"/>
                  </a:lnTo>
                  <a:lnTo>
                    <a:pt x="9" y="307"/>
                  </a:lnTo>
                  <a:lnTo>
                    <a:pt x="19" y="330"/>
                  </a:lnTo>
                  <a:lnTo>
                    <a:pt x="38" y="368"/>
                  </a:lnTo>
                  <a:lnTo>
                    <a:pt x="66" y="406"/>
                  </a:lnTo>
                  <a:lnTo>
                    <a:pt x="104" y="434"/>
                  </a:lnTo>
                  <a:lnTo>
                    <a:pt x="141" y="453"/>
                  </a:lnTo>
                  <a:lnTo>
                    <a:pt x="165" y="463"/>
                  </a:lnTo>
                  <a:lnTo>
                    <a:pt x="189" y="467"/>
                  </a:lnTo>
                  <a:lnTo>
                    <a:pt x="212" y="472"/>
                  </a:lnTo>
                  <a:lnTo>
                    <a:pt x="236" y="472"/>
                  </a:lnTo>
                  <a:lnTo>
                    <a:pt x="259" y="472"/>
                  </a:lnTo>
                  <a:lnTo>
                    <a:pt x="283" y="467"/>
                  </a:lnTo>
                  <a:lnTo>
                    <a:pt x="307" y="463"/>
                  </a:lnTo>
                  <a:lnTo>
                    <a:pt x="326" y="453"/>
                  </a:lnTo>
                  <a:lnTo>
                    <a:pt x="368" y="434"/>
                  </a:lnTo>
                  <a:lnTo>
                    <a:pt x="401" y="406"/>
                  </a:lnTo>
                  <a:lnTo>
                    <a:pt x="429" y="368"/>
                  </a:lnTo>
                  <a:lnTo>
                    <a:pt x="453" y="330"/>
                  </a:lnTo>
                  <a:lnTo>
                    <a:pt x="467" y="283"/>
                  </a:lnTo>
                  <a:lnTo>
                    <a:pt x="472" y="236"/>
                  </a:lnTo>
                  <a:lnTo>
                    <a:pt x="458" y="236"/>
                  </a:lnTo>
                  <a:lnTo>
                    <a:pt x="453" y="194"/>
                  </a:lnTo>
                  <a:lnTo>
                    <a:pt x="444" y="151"/>
                  </a:lnTo>
                  <a:lnTo>
                    <a:pt x="420" y="113"/>
                  </a:lnTo>
                  <a:lnTo>
                    <a:pt x="392" y="80"/>
                  </a:lnTo>
                  <a:lnTo>
                    <a:pt x="359" y="52"/>
                  </a:lnTo>
                  <a:lnTo>
                    <a:pt x="321" y="28"/>
                  </a:lnTo>
                  <a:lnTo>
                    <a:pt x="278" y="19"/>
                  </a:lnTo>
                  <a:lnTo>
                    <a:pt x="236" y="14"/>
                  </a:lnTo>
                  <a:lnTo>
                    <a:pt x="189" y="19"/>
                  </a:lnTo>
                  <a:lnTo>
                    <a:pt x="146" y="28"/>
                  </a:lnTo>
                  <a:lnTo>
                    <a:pt x="108" y="52"/>
                  </a:lnTo>
                  <a:lnTo>
                    <a:pt x="75" y="80"/>
                  </a:lnTo>
                  <a:lnTo>
                    <a:pt x="47" y="113"/>
                  </a:lnTo>
                  <a:lnTo>
                    <a:pt x="28" y="151"/>
                  </a:lnTo>
                  <a:lnTo>
                    <a:pt x="14" y="194"/>
                  </a:lnTo>
                  <a:lnTo>
                    <a:pt x="9" y="236"/>
                  </a:lnTo>
                  <a:lnTo>
                    <a:pt x="14" y="283"/>
                  </a:lnTo>
                  <a:lnTo>
                    <a:pt x="28" y="326"/>
                  </a:lnTo>
                  <a:lnTo>
                    <a:pt x="47" y="364"/>
                  </a:lnTo>
                  <a:lnTo>
                    <a:pt x="75" y="397"/>
                  </a:lnTo>
                  <a:lnTo>
                    <a:pt x="108" y="425"/>
                  </a:lnTo>
                  <a:lnTo>
                    <a:pt x="146" y="444"/>
                  </a:lnTo>
                  <a:lnTo>
                    <a:pt x="189" y="458"/>
                  </a:lnTo>
                  <a:lnTo>
                    <a:pt x="236" y="463"/>
                  </a:lnTo>
                  <a:lnTo>
                    <a:pt x="278" y="458"/>
                  </a:lnTo>
                  <a:lnTo>
                    <a:pt x="321" y="444"/>
                  </a:lnTo>
                  <a:lnTo>
                    <a:pt x="359" y="425"/>
                  </a:lnTo>
                  <a:lnTo>
                    <a:pt x="392" y="397"/>
                  </a:lnTo>
                  <a:lnTo>
                    <a:pt x="420" y="364"/>
                  </a:lnTo>
                  <a:lnTo>
                    <a:pt x="444" y="326"/>
                  </a:lnTo>
                  <a:lnTo>
                    <a:pt x="453" y="283"/>
                  </a:lnTo>
                  <a:lnTo>
                    <a:pt x="458" y="236"/>
                  </a:lnTo>
                  <a:lnTo>
                    <a:pt x="472" y="236"/>
                  </a:lnTo>
                  <a:close/>
                </a:path>
              </a:pathLst>
            </a:custGeom>
            <a:solidFill>
              <a:srgbClr val="53C45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4" name="Freeform 60"/>
            <p:cNvSpPr>
              <a:spLocks noChangeAspect="1"/>
            </p:cNvSpPr>
            <p:nvPr/>
          </p:nvSpPr>
          <p:spPr bwMode="auto">
            <a:xfrm>
              <a:off x="2567" y="1748"/>
              <a:ext cx="449" cy="449"/>
            </a:xfrm>
            <a:custGeom>
              <a:avLst/>
              <a:gdLst/>
              <a:ahLst/>
              <a:cxnLst>
                <a:cxn ang="0">
                  <a:pos x="444" y="180"/>
                </a:cxn>
                <a:cxn ang="0">
                  <a:pos x="411" y="99"/>
                </a:cxn>
                <a:cxn ang="0">
                  <a:pos x="350" y="38"/>
                </a:cxn>
                <a:cxn ang="0">
                  <a:pos x="269" y="5"/>
                </a:cxn>
                <a:cxn ang="0">
                  <a:pos x="180" y="5"/>
                </a:cxn>
                <a:cxn ang="0">
                  <a:pos x="99" y="38"/>
                </a:cxn>
                <a:cxn ang="0">
                  <a:pos x="38" y="99"/>
                </a:cxn>
                <a:cxn ang="0">
                  <a:pos x="5" y="180"/>
                </a:cxn>
                <a:cxn ang="0">
                  <a:pos x="5" y="269"/>
                </a:cxn>
                <a:cxn ang="0">
                  <a:pos x="38" y="350"/>
                </a:cxn>
                <a:cxn ang="0">
                  <a:pos x="99" y="411"/>
                </a:cxn>
                <a:cxn ang="0">
                  <a:pos x="180" y="444"/>
                </a:cxn>
                <a:cxn ang="0">
                  <a:pos x="269" y="444"/>
                </a:cxn>
                <a:cxn ang="0">
                  <a:pos x="350" y="411"/>
                </a:cxn>
                <a:cxn ang="0">
                  <a:pos x="411" y="350"/>
                </a:cxn>
                <a:cxn ang="0">
                  <a:pos x="444" y="269"/>
                </a:cxn>
                <a:cxn ang="0">
                  <a:pos x="439" y="222"/>
                </a:cxn>
                <a:cxn ang="0">
                  <a:pos x="420" y="142"/>
                </a:cxn>
                <a:cxn ang="0">
                  <a:pos x="378" y="71"/>
                </a:cxn>
                <a:cxn ang="0">
                  <a:pos x="307" y="29"/>
                </a:cxn>
                <a:cxn ang="0">
                  <a:pos x="227" y="10"/>
                </a:cxn>
                <a:cxn ang="0">
                  <a:pos x="142" y="29"/>
                </a:cxn>
                <a:cxn ang="0">
                  <a:pos x="76" y="71"/>
                </a:cxn>
                <a:cxn ang="0">
                  <a:pos x="29" y="142"/>
                </a:cxn>
                <a:cxn ang="0">
                  <a:pos x="14" y="222"/>
                </a:cxn>
                <a:cxn ang="0">
                  <a:pos x="29" y="307"/>
                </a:cxn>
                <a:cxn ang="0">
                  <a:pos x="76" y="373"/>
                </a:cxn>
                <a:cxn ang="0">
                  <a:pos x="142" y="420"/>
                </a:cxn>
                <a:cxn ang="0">
                  <a:pos x="227" y="434"/>
                </a:cxn>
                <a:cxn ang="0">
                  <a:pos x="307" y="420"/>
                </a:cxn>
                <a:cxn ang="0">
                  <a:pos x="378" y="373"/>
                </a:cxn>
                <a:cxn ang="0">
                  <a:pos x="420" y="307"/>
                </a:cxn>
                <a:cxn ang="0">
                  <a:pos x="439" y="222"/>
                </a:cxn>
              </a:cxnLst>
              <a:rect l="0" t="0" r="r" b="b"/>
              <a:pathLst>
                <a:path w="449" h="449">
                  <a:moveTo>
                    <a:pt x="449" y="222"/>
                  </a:moveTo>
                  <a:lnTo>
                    <a:pt x="444" y="180"/>
                  </a:lnTo>
                  <a:lnTo>
                    <a:pt x="435" y="137"/>
                  </a:lnTo>
                  <a:lnTo>
                    <a:pt x="411" y="99"/>
                  </a:lnTo>
                  <a:lnTo>
                    <a:pt x="383" y="66"/>
                  </a:lnTo>
                  <a:lnTo>
                    <a:pt x="350" y="38"/>
                  </a:lnTo>
                  <a:lnTo>
                    <a:pt x="312" y="14"/>
                  </a:lnTo>
                  <a:lnTo>
                    <a:pt x="269" y="5"/>
                  </a:lnTo>
                  <a:lnTo>
                    <a:pt x="227" y="0"/>
                  </a:lnTo>
                  <a:lnTo>
                    <a:pt x="180" y="5"/>
                  </a:lnTo>
                  <a:lnTo>
                    <a:pt x="137" y="14"/>
                  </a:lnTo>
                  <a:lnTo>
                    <a:pt x="99" y="38"/>
                  </a:lnTo>
                  <a:lnTo>
                    <a:pt x="66" y="66"/>
                  </a:lnTo>
                  <a:lnTo>
                    <a:pt x="38" y="99"/>
                  </a:lnTo>
                  <a:lnTo>
                    <a:pt x="19" y="137"/>
                  </a:lnTo>
                  <a:lnTo>
                    <a:pt x="5" y="180"/>
                  </a:lnTo>
                  <a:lnTo>
                    <a:pt x="0" y="222"/>
                  </a:lnTo>
                  <a:lnTo>
                    <a:pt x="5" y="269"/>
                  </a:lnTo>
                  <a:lnTo>
                    <a:pt x="19" y="312"/>
                  </a:lnTo>
                  <a:lnTo>
                    <a:pt x="38" y="350"/>
                  </a:lnTo>
                  <a:lnTo>
                    <a:pt x="66" y="383"/>
                  </a:lnTo>
                  <a:lnTo>
                    <a:pt x="99" y="411"/>
                  </a:lnTo>
                  <a:lnTo>
                    <a:pt x="137" y="430"/>
                  </a:lnTo>
                  <a:lnTo>
                    <a:pt x="180" y="444"/>
                  </a:lnTo>
                  <a:lnTo>
                    <a:pt x="227" y="449"/>
                  </a:lnTo>
                  <a:lnTo>
                    <a:pt x="269" y="444"/>
                  </a:lnTo>
                  <a:lnTo>
                    <a:pt x="312" y="430"/>
                  </a:lnTo>
                  <a:lnTo>
                    <a:pt x="350" y="411"/>
                  </a:lnTo>
                  <a:lnTo>
                    <a:pt x="383" y="383"/>
                  </a:lnTo>
                  <a:lnTo>
                    <a:pt x="411" y="350"/>
                  </a:lnTo>
                  <a:lnTo>
                    <a:pt x="435" y="312"/>
                  </a:lnTo>
                  <a:lnTo>
                    <a:pt x="444" y="269"/>
                  </a:lnTo>
                  <a:lnTo>
                    <a:pt x="449" y="222"/>
                  </a:lnTo>
                  <a:lnTo>
                    <a:pt x="439" y="222"/>
                  </a:lnTo>
                  <a:lnTo>
                    <a:pt x="435" y="180"/>
                  </a:lnTo>
                  <a:lnTo>
                    <a:pt x="420" y="142"/>
                  </a:lnTo>
                  <a:lnTo>
                    <a:pt x="402" y="104"/>
                  </a:lnTo>
                  <a:lnTo>
                    <a:pt x="378" y="71"/>
                  </a:lnTo>
                  <a:lnTo>
                    <a:pt x="345" y="47"/>
                  </a:lnTo>
                  <a:lnTo>
                    <a:pt x="307" y="29"/>
                  </a:lnTo>
                  <a:lnTo>
                    <a:pt x="269" y="14"/>
                  </a:lnTo>
                  <a:lnTo>
                    <a:pt x="227" y="10"/>
                  </a:lnTo>
                  <a:lnTo>
                    <a:pt x="184" y="14"/>
                  </a:lnTo>
                  <a:lnTo>
                    <a:pt x="142" y="29"/>
                  </a:lnTo>
                  <a:lnTo>
                    <a:pt x="109" y="47"/>
                  </a:lnTo>
                  <a:lnTo>
                    <a:pt x="76" y="71"/>
                  </a:lnTo>
                  <a:lnTo>
                    <a:pt x="47" y="104"/>
                  </a:lnTo>
                  <a:lnTo>
                    <a:pt x="29" y="142"/>
                  </a:lnTo>
                  <a:lnTo>
                    <a:pt x="19" y="180"/>
                  </a:lnTo>
                  <a:lnTo>
                    <a:pt x="14" y="222"/>
                  </a:lnTo>
                  <a:lnTo>
                    <a:pt x="19" y="265"/>
                  </a:lnTo>
                  <a:lnTo>
                    <a:pt x="29" y="307"/>
                  </a:lnTo>
                  <a:lnTo>
                    <a:pt x="47" y="340"/>
                  </a:lnTo>
                  <a:lnTo>
                    <a:pt x="76" y="373"/>
                  </a:lnTo>
                  <a:lnTo>
                    <a:pt x="109" y="401"/>
                  </a:lnTo>
                  <a:lnTo>
                    <a:pt x="142" y="420"/>
                  </a:lnTo>
                  <a:lnTo>
                    <a:pt x="184" y="430"/>
                  </a:lnTo>
                  <a:lnTo>
                    <a:pt x="227" y="434"/>
                  </a:lnTo>
                  <a:lnTo>
                    <a:pt x="269" y="430"/>
                  </a:lnTo>
                  <a:lnTo>
                    <a:pt x="307" y="420"/>
                  </a:lnTo>
                  <a:lnTo>
                    <a:pt x="345" y="401"/>
                  </a:lnTo>
                  <a:lnTo>
                    <a:pt x="378" y="373"/>
                  </a:lnTo>
                  <a:lnTo>
                    <a:pt x="402" y="340"/>
                  </a:lnTo>
                  <a:lnTo>
                    <a:pt x="420" y="307"/>
                  </a:lnTo>
                  <a:lnTo>
                    <a:pt x="435" y="265"/>
                  </a:lnTo>
                  <a:lnTo>
                    <a:pt x="439" y="222"/>
                  </a:lnTo>
                  <a:lnTo>
                    <a:pt x="449" y="222"/>
                  </a:lnTo>
                  <a:close/>
                </a:path>
              </a:pathLst>
            </a:custGeom>
            <a:solidFill>
              <a:srgbClr val="4EC24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5" name="Freeform 61"/>
            <p:cNvSpPr>
              <a:spLocks noChangeAspect="1"/>
            </p:cNvSpPr>
            <p:nvPr/>
          </p:nvSpPr>
          <p:spPr bwMode="auto">
            <a:xfrm>
              <a:off x="2581" y="1758"/>
              <a:ext cx="425" cy="424"/>
            </a:xfrm>
            <a:custGeom>
              <a:avLst/>
              <a:gdLst/>
              <a:ahLst/>
              <a:cxnLst>
                <a:cxn ang="0">
                  <a:pos x="421" y="170"/>
                </a:cxn>
                <a:cxn ang="0">
                  <a:pos x="388" y="94"/>
                </a:cxn>
                <a:cxn ang="0">
                  <a:pos x="331" y="37"/>
                </a:cxn>
                <a:cxn ang="0">
                  <a:pos x="255" y="4"/>
                </a:cxn>
                <a:cxn ang="0">
                  <a:pos x="170" y="4"/>
                </a:cxn>
                <a:cxn ang="0">
                  <a:pos x="95" y="37"/>
                </a:cxn>
                <a:cxn ang="0">
                  <a:pos x="33" y="94"/>
                </a:cxn>
                <a:cxn ang="0">
                  <a:pos x="5" y="170"/>
                </a:cxn>
                <a:cxn ang="0">
                  <a:pos x="5" y="255"/>
                </a:cxn>
                <a:cxn ang="0">
                  <a:pos x="33" y="330"/>
                </a:cxn>
                <a:cxn ang="0">
                  <a:pos x="95" y="391"/>
                </a:cxn>
                <a:cxn ang="0">
                  <a:pos x="170" y="420"/>
                </a:cxn>
                <a:cxn ang="0">
                  <a:pos x="255" y="420"/>
                </a:cxn>
                <a:cxn ang="0">
                  <a:pos x="331" y="391"/>
                </a:cxn>
                <a:cxn ang="0">
                  <a:pos x="388" y="330"/>
                </a:cxn>
                <a:cxn ang="0">
                  <a:pos x="421" y="255"/>
                </a:cxn>
                <a:cxn ang="0">
                  <a:pos x="411" y="212"/>
                </a:cxn>
                <a:cxn ang="0">
                  <a:pos x="397" y="137"/>
                </a:cxn>
                <a:cxn ang="0">
                  <a:pos x="354" y="71"/>
                </a:cxn>
                <a:cxn ang="0">
                  <a:pos x="288" y="28"/>
                </a:cxn>
                <a:cxn ang="0">
                  <a:pos x="213" y="14"/>
                </a:cxn>
                <a:cxn ang="0">
                  <a:pos x="133" y="28"/>
                </a:cxn>
                <a:cxn ang="0">
                  <a:pos x="71" y="71"/>
                </a:cxn>
                <a:cxn ang="0">
                  <a:pos x="24" y="137"/>
                </a:cxn>
                <a:cxn ang="0">
                  <a:pos x="10" y="212"/>
                </a:cxn>
                <a:cxn ang="0">
                  <a:pos x="24" y="292"/>
                </a:cxn>
                <a:cxn ang="0">
                  <a:pos x="71" y="354"/>
                </a:cxn>
                <a:cxn ang="0">
                  <a:pos x="133" y="396"/>
                </a:cxn>
                <a:cxn ang="0">
                  <a:pos x="213" y="415"/>
                </a:cxn>
                <a:cxn ang="0">
                  <a:pos x="288" y="396"/>
                </a:cxn>
                <a:cxn ang="0">
                  <a:pos x="354" y="354"/>
                </a:cxn>
                <a:cxn ang="0">
                  <a:pos x="397" y="292"/>
                </a:cxn>
                <a:cxn ang="0">
                  <a:pos x="411" y="212"/>
                </a:cxn>
              </a:cxnLst>
              <a:rect l="0" t="0" r="r" b="b"/>
              <a:pathLst>
                <a:path w="425" h="424">
                  <a:moveTo>
                    <a:pt x="425" y="212"/>
                  </a:moveTo>
                  <a:lnTo>
                    <a:pt x="421" y="170"/>
                  </a:lnTo>
                  <a:lnTo>
                    <a:pt x="406" y="132"/>
                  </a:lnTo>
                  <a:lnTo>
                    <a:pt x="388" y="94"/>
                  </a:lnTo>
                  <a:lnTo>
                    <a:pt x="364" y="61"/>
                  </a:lnTo>
                  <a:lnTo>
                    <a:pt x="331" y="37"/>
                  </a:lnTo>
                  <a:lnTo>
                    <a:pt x="293" y="19"/>
                  </a:lnTo>
                  <a:lnTo>
                    <a:pt x="255" y="4"/>
                  </a:lnTo>
                  <a:lnTo>
                    <a:pt x="213" y="0"/>
                  </a:lnTo>
                  <a:lnTo>
                    <a:pt x="170" y="4"/>
                  </a:lnTo>
                  <a:lnTo>
                    <a:pt x="128" y="19"/>
                  </a:lnTo>
                  <a:lnTo>
                    <a:pt x="95" y="37"/>
                  </a:lnTo>
                  <a:lnTo>
                    <a:pt x="62" y="61"/>
                  </a:lnTo>
                  <a:lnTo>
                    <a:pt x="33" y="94"/>
                  </a:lnTo>
                  <a:lnTo>
                    <a:pt x="15" y="132"/>
                  </a:lnTo>
                  <a:lnTo>
                    <a:pt x="5" y="170"/>
                  </a:lnTo>
                  <a:lnTo>
                    <a:pt x="0" y="212"/>
                  </a:lnTo>
                  <a:lnTo>
                    <a:pt x="5" y="255"/>
                  </a:lnTo>
                  <a:lnTo>
                    <a:pt x="15" y="297"/>
                  </a:lnTo>
                  <a:lnTo>
                    <a:pt x="33" y="330"/>
                  </a:lnTo>
                  <a:lnTo>
                    <a:pt x="62" y="363"/>
                  </a:lnTo>
                  <a:lnTo>
                    <a:pt x="95" y="391"/>
                  </a:lnTo>
                  <a:lnTo>
                    <a:pt x="128" y="410"/>
                  </a:lnTo>
                  <a:lnTo>
                    <a:pt x="170" y="420"/>
                  </a:lnTo>
                  <a:lnTo>
                    <a:pt x="213" y="424"/>
                  </a:lnTo>
                  <a:lnTo>
                    <a:pt x="255" y="420"/>
                  </a:lnTo>
                  <a:lnTo>
                    <a:pt x="293" y="410"/>
                  </a:lnTo>
                  <a:lnTo>
                    <a:pt x="331" y="391"/>
                  </a:lnTo>
                  <a:lnTo>
                    <a:pt x="364" y="363"/>
                  </a:lnTo>
                  <a:lnTo>
                    <a:pt x="388" y="330"/>
                  </a:lnTo>
                  <a:lnTo>
                    <a:pt x="406" y="297"/>
                  </a:lnTo>
                  <a:lnTo>
                    <a:pt x="421" y="255"/>
                  </a:lnTo>
                  <a:lnTo>
                    <a:pt x="425" y="212"/>
                  </a:lnTo>
                  <a:lnTo>
                    <a:pt x="411" y="212"/>
                  </a:lnTo>
                  <a:lnTo>
                    <a:pt x="406" y="174"/>
                  </a:lnTo>
                  <a:lnTo>
                    <a:pt x="397" y="137"/>
                  </a:lnTo>
                  <a:lnTo>
                    <a:pt x="378" y="99"/>
                  </a:lnTo>
                  <a:lnTo>
                    <a:pt x="354" y="71"/>
                  </a:lnTo>
                  <a:lnTo>
                    <a:pt x="326" y="47"/>
                  </a:lnTo>
                  <a:lnTo>
                    <a:pt x="288" y="28"/>
                  </a:lnTo>
                  <a:lnTo>
                    <a:pt x="251" y="19"/>
                  </a:lnTo>
                  <a:lnTo>
                    <a:pt x="213" y="14"/>
                  </a:lnTo>
                  <a:lnTo>
                    <a:pt x="170" y="19"/>
                  </a:lnTo>
                  <a:lnTo>
                    <a:pt x="133" y="28"/>
                  </a:lnTo>
                  <a:lnTo>
                    <a:pt x="100" y="47"/>
                  </a:lnTo>
                  <a:lnTo>
                    <a:pt x="71" y="71"/>
                  </a:lnTo>
                  <a:lnTo>
                    <a:pt x="43" y="99"/>
                  </a:lnTo>
                  <a:lnTo>
                    <a:pt x="24" y="137"/>
                  </a:lnTo>
                  <a:lnTo>
                    <a:pt x="15" y="174"/>
                  </a:lnTo>
                  <a:lnTo>
                    <a:pt x="10" y="212"/>
                  </a:lnTo>
                  <a:lnTo>
                    <a:pt x="15" y="255"/>
                  </a:lnTo>
                  <a:lnTo>
                    <a:pt x="24" y="292"/>
                  </a:lnTo>
                  <a:lnTo>
                    <a:pt x="43" y="325"/>
                  </a:lnTo>
                  <a:lnTo>
                    <a:pt x="71" y="354"/>
                  </a:lnTo>
                  <a:lnTo>
                    <a:pt x="100" y="382"/>
                  </a:lnTo>
                  <a:lnTo>
                    <a:pt x="133" y="396"/>
                  </a:lnTo>
                  <a:lnTo>
                    <a:pt x="170" y="410"/>
                  </a:lnTo>
                  <a:lnTo>
                    <a:pt x="213" y="415"/>
                  </a:lnTo>
                  <a:lnTo>
                    <a:pt x="251" y="410"/>
                  </a:lnTo>
                  <a:lnTo>
                    <a:pt x="288" y="396"/>
                  </a:lnTo>
                  <a:lnTo>
                    <a:pt x="326" y="382"/>
                  </a:lnTo>
                  <a:lnTo>
                    <a:pt x="354" y="354"/>
                  </a:lnTo>
                  <a:lnTo>
                    <a:pt x="378" y="325"/>
                  </a:lnTo>
                  <a:lnTo>
                    <a:pt x="397" y="292"/>
                  </a:lnTo>
                  <a:lnTo>
                    <a:pt x="406" y="255"/>
                  </a:lnTo>
                  <a:lnTo>
                    <a:pt x="411" y="212"/>
                  </a:lnTo>
                  <a:lnTo>
                    <a:pt x="425" y="212"/>
                  </a:lnTo>
                  <a:close/>
                </a:path>
              </a:pathLst>
            </a:custGeom>
            <a:solidFill>
              <a:srgbClr val="4AC04A"/>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6" name="Freeform 62"/>
            <p:cNvSpPr>
              <a:spLocks noChangeAspect="1"/>
            </p:cNvSpPr>
            <p:nvPr/>
          </p:nvSpPr>
          <p:spPr bwMode="auto">
            <a:xfrm>
              <a:off x="2591" y="1772"/>
              <a:ext cx="401" cy="401"/>
            </a:xfrm>
            <a:custGeom>
              <a:avLst/>
              <a:gdLst/>
              <a:ahLst/>
              <a:cxnLst>
                <a:cxn ang="0">
                  <a:pos x="396" y="160"/>
                </a:cxn>
                <a:cxn ang="0">
                  <a:pos x="368" y="85"/>
                </a:cxn>
                <a:cxn ang="0">
                  <a:pos x="316" y="33"/>
                </a:cxn>
                <a:cxn ang="0">
                  <a:pos x="241" y="5"/>
                </a:cxn>
                <a:cxn ang="0">
                  <a:pos x="160" y="5"/>
                </a:cxn>
                <a:cxn ang="0">
                  <a:pos x="90" y="33"/>
                </a:cxn>
                <a:cxn ang="0">
                  <a:pos x="33" y="85"/>
                </a:cxn>
                <a:cxn ang="0">
                  <a:pos x="5" y="160"/>
                </a:cxn>
                <a:cxn ang="0">
                  <a:pos x="5" y="241"/>
                </a:cxn>
                <a:cxn ang="0">
                  <a:pos x="33" y="311"/>
                </a:cxn>
                <a:cxn ang="0">
                  <a:pos x="90" y="368"/>
                </a:cxn>
                <a:cxn ang="0">
                  <a:pos x="160" y="396"/>
                </a:cxn>
                <a:cxn ang="0">
                  <a:pos x="241" y="396"/>
                </a:cxn>
                <a:cxn ang="0">
                  <a:pos x="316" y="368"/>
                </a:cxn>
                <a:cxn ang="0">
                  <a:pos x="368" y="311"/>
                </a:cxn>
                <a:cxn ang="0">
                  <a:pos x="396" y="241"/>
                </a:cxn>
                <a:cxn ang="0">
                  <a:pos x="392" y="198"/>
                </a:cxn>
                <a:cxn ang="0">
                  <a:pos x="378" y="127"/>
                </a:cxn>
                <a:cxn ang="0">
                  <a:pos x="335" y="66"/>
                </a:cxn>
                <a:cxn ang="0">
                  <a:pos x="274" y="23"/>
                </a:cxn>
                <a:cxn ang="0">
                  <a:pos x="203" y="9"/>
                </a:cxn>
                <a:cxn ang="0">
                  <a:pos x="127" y="23"/>
                </a:cxn>
                <a:cxn ang="0">
                  <a:pos x="66" y="66"/>
                </a:cxn>
                <a:cxn ang="0">
                  <a:pos x="28" y="127"/>
                </a:cxn>
                <a:cxn ang="0">
                  <a:pos x="14" y="198"/>
                </a:cxn>
                <a:cxn ang="0">
                  <a:pos x="28" y="274"/>
                </a:cxn>
                <a:cxn ang="0">
                  <a:pos x="66" y="335"/>
                </a:cxn>
                <a:cxn ang="0">
                  <a:pos x="127" y="373"/>
                </a:cxn>
                <a:cxn ang="0">
                  <a:pos x="203" y="387"/>
                </a:cxn>
                <a:cxn ang="0">
                  <a:pos x="274" y="373"/>
                </a:cxn>
                <a:cxn ang="0">
                  <a:pos x="335" y="335"/>
                </a:cxn>
                <a:cxn ang="0">
                  <a:pos x="378" y="274"/>
                </a:cxn>
                <a:cxn ang="0">
                  <a:pos x="392" y="198"/>
                </a:cxn>
              </a:cxnLst>
              <a:rect l="0" t="0" r="r" b="b"/>
              <a:pathLst>
                <a:path w="401" h="401">
                  <a:moveTo>
                    <a:pt x="401" y="198"/>
                  </a:moveTo>
                  <a:lnTo>
                    <a:pt x="396" y="160"/>
                  </a:lnTo>
                  <a:lnTo>
                    <a:pt x="387" y="123"/>
                  </a:lnTo>
                  <a:lnTo>
                    <a:pt x="368" y="85"/>
                  </a:lnTo>
                  <a:lnTo>
                    <a:pt x="344" y="57"/>
                  </a:lnTo>
                  <a:lnTo>
                    <a:pt x="316" y="33"/>
                  </a:lnTo>
                  <a:lnTo>
                    <a:pt x="278" y="14"/>
                  </a:lnTo>
                  <a:lnTo>
                    <a:pt x="241" y="5"/>
                  </a:lnTo>
                  <a:lnTo>
                    <a:pt x="203" y="0"/>
                  </a:lnTo>
                  <a:lnTo>
                    <a:pt x="160" y="5"/>
                  </a:lnTo>
                  <a:lnTo>
                    <a:pt x="123" y="14"/>
                  </a:lnTo>
                  <a:lnTo>
                    <a:pt x="90" y="33"/>
                  </a:lnTo>
                  <a:lnTo>
                    <a:pt x="61" y="57"/>
                  </a:lnTo>
                  <a:lnTo>
                    <a:pt x="33" y="85"/>
                  </a:lnTo>
                  <a:lnTo>
                    <a:pt x="14" y="123"/>
                  </a:lnTo>
                  <a:lnTo>
                    <a:pt x="5" y="160"/>
                  </a:lnTo>
                  <a:lnTo>
                    <a:pt x="0" y="198"/>
                  </a:lnTo>
                  <a:lnTo>
                    <a:pt x="5" y="241"/>
                  </a:lnTo>
                  <a:lnTo>
                    <a:pt x="14" y="278"/>
                  </a:lnTo>
                  <a:lnTo>
                    <a:pt x="33" y="311"/>
                  </a:lnTo>
                  <a:lnTo>
                    <a:pt x="61" y="340"/>
                  </a:lnTo>
                  <a:lnTo>
                    <a:pt x="90" y="368"/>
                  </a:lnTo>
                  <a:lnTo>
                    <a:pt x="123" y="382"/>
                  </a:lnTo>
                  <a:lnTo>
                    <a:pt x="160" y="396"/>
                  </a:lnTo>
                  <a:lnTo>
                    <a:pt x="203" y="401"/>
                  </a:lnTo>
                  <a:lnTo>
                    <a:pt x="241" y="396"/>
                  </a:lnTo>
                  <a:lnTo>
                    <a:pt x="278" y="382"/>
                  </a:lnTo>
                  <a:lnTo>
                    <a:pt x="316" y="368"/>
                  </a:lnTo>
                  <a:lnTo>
                    <a:pt x="344" y="340"/>
                  </a:lnTo>
                  <a:lnTo>
                    <a:pt x="368" y="311"/>
                  </a:lnTo>
                  <a:lnTo>
                    <a:pt x="387" y="278"/>
                  </a:lnTo>
                  <a:lnTo>
                    <a:pt x="396" y="241"/>
                  </a:lnTo>
                  <a:lnTo>
                    <a:pt x="401" y="198"/>
                  </a:lnTo>
                  <a:lnTo>
                    <a:pt x="392" y="198"/>
                  </a:lnTo>
                  <a:lnTo>
                    <a:pt x="387" y="160"/>
                  </a:lnTo>
                  <a:lnTo>
                    <a:pt x="378" y="127"/>
                  </a:lnTo>
                  <a:lnTo>
                    <a:pt x="359" y="94"/>
                  </a:lnTo>
                  <a:lnTo>
                    <a:pt x="335" y="66"/>
                  </a:lnTo>
                  <a:lnTo>
                    <a:pt x="307" y="42"/>
                  </a:lnTo>
                  <a:lnTo>
                    <a:pt x="274" y="23"/>
                  </a:lnTo>
                  <a:lnTo>
                    <a:pt x="241" y="14"/>
                  </a:lnTo>
                  <a:lnTo>
                    <a:pt x="203" y="9"/>
                  </a:lnTo>
                  <a:lnTo>
                    <a:pt x="165" y="14"/>
                  </a:lnTo>
                  <a:lnTo>
                    <a:pt x="127" y="23"/>
                  </a:lnTo>
                  <a:lnTo>
                    <a:pt x="94" y="42"/>
                  </a:lnTo>
                  <a:lnTo>
                    <a:pt x="66" y="66"/>
                  </a:lnTo>
                  <a:lnTo>
                    <a:pt x="42" y="94"/>
                  </a:lnTo>
                  <a:lnTo>
                    <a:pt x="28" y="127"/>
                  </a:lnTo>
                  <a:lnTo>
                    <a:pt x="14" y="160"/>
                  </a:lnTo>
                  <a:lnTo>
                    <a:pt x="14" y="198"/>
                  </a:lnTo>
                  <a:lnTo>
                    <a:pt x="14" y="236"/>
                  </a:lnTo>
                  <a:lnTo>
                    <a:pt x="28" y="274"/>
                  </a:lnTo>
                  <a:lnTo>
                    <a:pt x="42" y="307"/>
                  </a:lnTo>
                  <a:lnTo>
                    <a:pt x="66" y="335"/>
                  </a:lnTo>
                  <a:lnTo>
                    <a:pt x="94" y="354"/>
                  </a:lnTo>
                  <a:lnTo>
                    <a:pt x="127" y="373"/>
                  </a:lnTo>
                  <a:lnTo>
                    <a:pt x="165" y="382"/>
                  </a:lnTo>
                  <a:lnTo>
                    <a:pt x="203" y="387"/>
                  </a:lnTo>
                  <a:lnTo>
                    <a:pt x="241" y="382"/>
                  </a:lnTo>
                  <a:lnTo>
                    <a:pt x="274" y="373"/>
                  </a:lnTo>
                  <a:lnTo>
                    <a:pt x="307" y="354"/>
                  </a:lnTo>
                  <a:lnTo>
                    <a:pt x="335" y="335"/>
                  </a:lnTo>
                  <a:lnTo>
                    <a:pt x="359" y="307"/>
                  </a:lnTo>
                  <a:lnTo>
                    <a:pt x="378" y="274"/>
                  </a:lnTo>
                  <a:lnTo>
                    <a:pt x="387" y="236"/>
                  </a:lnTo>
                  <a:lnTo>
                    <a:pt x="392" y="198"/>
                  </a:lnTo>
                  <a:lnTo>
                    <a:pt x="401" y="198"/>
                  </a:lnTo>
                  <a:close/>
                </a:path>
              </a:pathLst>
            </a:custGeom>
            <a:solidFill>
              <a:srgbClr val="46BF4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7" name="Freeform 63"/>
            <p:cNvSpPr>
              <a:spLocks noChangeAspect="1"/>
            </p:cNvSpPr>
            <p:nvPr/>
          </p:nvSpPr>
          <p:spPr bwMode="auto">
            <a:xfrm>
              <a:off x="2605" y="1781"/>
              <a:ext cx="378" cy="378"/>
            </a:xfrm>
            <a:custGeom>
              <a:avLst/>
              <a:gdLst/>
              <a:ahLst/>
              <a:cxnLst>
                <a:cxn ang="0">
                  <a:pos x="373" y="151"/>
                </a:cxn>
                <a:cxn ang="0">
                  <a:pos x="345" y="85"/>
                </a:cxn>
                <a:cxn ang="0">
                  <a:pos x="293" y="33"/>
                </a:cxn>
                <a:cxn ang="0">
                  <a:pos x="227" y="5"/>
                </a:cxn>
                <a:cxn ang="0">
                  <a:pos x="151" y="5"/>
                </a:cxn>
                <a:cxn ang="0">
                  <a:pos x="80" y="33"/>
                </a:cxn>
                <a:cxn ang="0">
                  <a:pos x="28" y="85"/>
                </a:cxn>
                <a:cxn ang="0">
                  <a:pos x="0" y="151"/>
                </a:cxn>
                <a:cxn ang="0">
                  <a:pos x="0" y="227"/>
                </a:cxn>
                <a:cxn ang="0">
                  <a:pos x="28" y="298"/>
                </a:cxn>
                <a:cxn ang="0">
                  <a:pos x="80" y="345"/>
                </a:cxn>
                <a:cxn ang="0">
                  <a:pos x="151" y="373"/>
                </a:cxn>
                <a:cxn ang="0">
                  <a:pos x="227" y="373"/>
                </a:cxn>
                <a:cxn ang="0">
                  <a:pos x="293" y="345"/>
                </a:cxn>
                <a:cxn ang="0">
                  <a:pos x="345" y="298"/>
                </a:cxn>
                <a:cxn ang="0">
                  <a:pos x="373" y="227"/>
                </a:cxn>
                <a:cxn ang="0">
                  <a:pos x="364" y="189"/>
                </a:cxn>
                <a:cxn ang="0">
                  <a:pos x="349" y="123"/>
                </a:cxn>
                <a:cxn ang="0">
                  <a:pos x="312" y="66"/>
                </a:cxn>
                <a:cxn ang="0">
                  <a:pos x="255" y="29"/>
                </a:cxn>
                <a:cxn ang="0">
                  <a:pos x="189" y="14"/>
                </a:cxn>
                <a:cxn ang="0">
                  <a:pos x="118" y="29"/>
                </a:cxn>
                <a:cxn ang="0">
                  <a:pos x="61" y="66"/>
                </a:cxn>
                <a:cxn ang="0">
                  <a:pos x="24" y="123"/>
                </a:cxn>
                <a:cxn ang="0">
                  <a:pos x="9" y="189"/>
                </a:cxn>
                <a:cxn ang="0">
                  <a:pos x="24" y="260"/>
                </a:cxn>
                <a:cxn ang="0">
                  <a:pos x="61" y="317"/>
                </a:cxn>
                <a:cxn ang="0">
                  <a:pos x="118" y="354"/>
                </a:cxn>
                <a:cxn ang="0">
                  <a:pos x="189" y="368"/>
                </a:cxn>
                <a:cxn ang="0">
                  <a:pos x="255" y="354"/>
                </a:cxn>
                <a:cxn ang="0">
                  <a:pos x="312" y="317"/>
                </a:cxn>
                <a:cxn ang="0">
                  <a:pos x="349" y="260"/>
                </a:cxn>
                <a:cxn ang="0">
                  <a:pos x="364" y="189"/>
                </a:cxn>
              </a:cxnLst>
              <a:rect l="0" t="0" r="r" b="b"/>
              <a:pathLst>
                <a:path w="378" h="378">
                  <a:moveTo>
                    <a:pt x="378" y="189"/>
                  </a:moveTo>
                  <a:lnTo>
                    <a:pt x="373" y="151"/>
                  </a:lnTo>
                  <a:lnTo>
                    <a:pt x="364" y="118"/>
                  </a:lnTo>
                  <a:lnTo>
                    <a:pt x="345" y="85"/>
                  </a:lnTo>
                  <a:lnTo>
                    <a:pt x="321" y="57"/>
                  </a:lnTo>
                  <a:lnTo>
                    <a:pt x="293" y="33"/>
                  </a:lnTo>
                  <a:lnTo>
                    <a:pt x="260" y="14"/>
                  </a:lnTo>
                  <a:lnTo>
                    <a:pt x="227" y="5"/>
                  </a:lnTo>
                  <a:lnTo>
                    <a:pt x="189" y="0"/>
                  </a:lnTo>
                  <a:lnTo>
                    <a:pt x="151" y="5"/>
                  </a:lnTo>
                  <a:lnTo>
                    <a:pt x="113" y="14"/>
                  </a:lnTo>
                  <a:lnTo>
                    <a:pt x="80" y="33"/>
                  </a:lnTo>
                  <a:lnTo>
                    <a:pt x="52" y="57"/>
                  </a:lnTo>
                  <a:lnTo>
                    <a:pt x="28" y="85"/>
                  </a:lnTo>
                  <a:lnTo>
                    <a:pt x="14" y="118"/>
                  </a:lnTo>
                  <a:lnTo>
                    <a:pt x="0" y="151"/>
                  </a:lnTo>
                  <a:lnTo>
                    <a:pt x="0" y="189"/>
                  </a:lnTo>
                  <a:lnTo>
                    <a:pt x="0" y="227"/>
                  </a:lnTo>
                  <a:lnTo>
                    <a:pt x="14" y="265"/>
                  </a:lnTo>
                  <a:lnTo>
                    <a:pt x="28" y="298"/>
                  </a:lnTo>
                  <a:lnTo>
                    <a:pt x="52" y="326"/>
                  </a:lnTo>
                  <a:lnTo>
                    <a:pt x="80" y="345"/>
                  </a:lnTo>
                  <a:lnTo>
                    <a:pt x="113" y="364"/>
                  </a:lnTo>
                  <a:lnTo>
                    <a:pt x="151" y="373"/>
                  </a:lnTo>
                  <a:lnTo>
                    <a:pt x="189" y="378"/>
                  </a:lnTo>
                  <a:lnTo>
                    <a:pt x="227" y="373"/>
                  </a:lnTo>
                  <a:lnTo>
                    <a:pt x="260" y="364"/>
                  </a:lnTo>
                  <a:lnTo>
                    <a:pt x="293" y="345"/>
                  </a:lnTo>
                  <a:lnTo>
                    <a:pt x="321" y="326"/>
                  </a:lnTo>
                  <a:lnTo>
                    <a:pt x="345" y="298"/>
                  </a:lnTo>
                  <a:lnTo>
                    <a:pt x="364" y="265"/>
                  </a:lnTo>
                  <a:lnTo>
                    <a:pt x="373" y="227"/>
                  </a:lnTo>
                  <a:lnTo>
                    <a:pt x="378" y="189"/>
                  </a:lnTo>
                  <a:lnTo>
                    <a:pt x="364" y="189"/>
                  </a:lnTo>
                  <a:lnTo>
                    <a:pt x="359" y="156"/>
                  </a:lnTo>
                  <a:lnTo>
                    <a:pt x="349" y="123"/>
                  </a:lnTo>
                  <a:lnTo>
                    <a:pt x="335" y="90"/>
                  </a:lnTo>
                  <a:lnTo>
                    <a:pt x="312" y="66"/>
                  </a:lnTo>
                  <a:lnTo>
                    <a:pt x="288" y="43"/>
                  </a:lnTo>
                  <a:lnTo>
                    <a:pt x="255" y="29"/>
                  </a:lnTo>
                  <a:lnTo>
                    <a:pt x="222" y="14"/>
                  </a:lnTo>
                  <a:lnTo>
                    <a:pt x="189" y="14"/>
                  </a:lnTo>
                  <a:lnTo>
                    <a:pt x="151" y="14"/>
                  </a:lnTo>
                  <a:lnTo>
                    <a:pt x="118" y="29"/>
                  </a:lnTo>
                  <a:lnTo>
                    <a:pt x="90" y="43"/>
                  </a:lnTo>
                  <a:lnTo>
                    <a:pt x="61" y="66"/>
                  </a:lnTo>
                  <a:lnTo>
                    <a:pt x="43" y="90"/>
                  </a:lnTo>
                  <a:lnTo>
                    <a:pt x="24" y="123"/>
                  </a:lnTo>
                  <a:lnTo>
                    <a:pt x="14" y="156"/>
                  </a:lnTo>
                  <a:lnTo>
                    <a:pt x="9" y="189"/>
                  </a:lnTo>
                  <a:lnTo>
                    <a:pt x="14" y="227"/>
                  </a:lnTo>
                  <a:lnTo>
                    <a:pt x="24" y="260"/>
                  </a:lnTo>
                  <a:lnTo>
                    <a:pt x="43" y="288"/>
                  </a:lnTo>
                  <a:lnTo>
                    <a:pt x="61" y="317"/>
                  </a:lnTo>
                  <a:lnTo>
                    <a:pt x="90" y="335"/>
                  </a:lnTo>
                  <a:lnTo>
                    <a:pt x="118" y="354"/>
                  </a:lnTo>
                  <a:lnTo>
                    <a:pt x="151" y="364"/>
                  </a:lnTo>
                  <a:lnTo>
                    <a:pt x="189" y="368"/>
                  </a:lnTo>
                  <a:lnTo>
                    <a:pt x="222" y="364"/>
                  </a:lnTo>
                  <a:lnTo>
                    <a:pt x="255" y="354"/>
                  </a:lnTo>
                  <a:lnTo>
                    <a:pt x="288" y="335"/>
                  </a:lnTo>
                  <a:lnTo>
                    <a:pt x="312" y="317"/>
                  </a:lnTo>
                  <a:lnTo>
                    <a:pt x="335" y="288"/>
                  </a:lnTo>
                  <a:lnTo>
                    <a:pt x="349" y="260"/>
                  </a:lnTo>
                  <a:lnTo>
                    <a:pt x="359" y="227"/>
                  </a:lnTo>
                  <a:lnTo>
                    <a:pt x="364" y="189"/>
                  </a:lnTo>
                  <a:lnTo>
                    <a:pt x="378" y="189"/>
                  </a:lnTo>
                  <a:close/>
                </a:path>
              </a:pathLst>
            </a:custGeom>
            <a:solidFill>
              <a:srgbClr val="42BD4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8" name="Freeform 64"/>
            <p:cNvSpPr>
              <a:spLocks noChangeAspect="1"/>
            </p:cNvSpPr>
            <p:nvPr/>
          </p:nvSpPr>
          <p:spPr bwMode="auto">
            <a:xfrm>
              <a:off x="2614" y="1795"/>
              <a:ext cx="355" cy="354"/>
            </a:xfrm>
            <a:custGeom>
              <a:avLst/>
              <a:gdLst/>
              <a:ahLst/>
              <a:cxnLst>
                <a:cxn ang="0">
                  <a:pos x="350" y="142"/>
                </a:cxn>
                <a:cxn ang="0">
                  <a:pos x="326" y="76"/>
                </a:cxn>
                <a:cxn ang="0">
                  <a:pos x="279" y="29"/>
                </a:cxn>
                <a:cxn ang="0">
                  <a:pos x="213" y="0"/>
                </a:cxn>
                <a:cxn ang="0">
                  <a:pos x="142" y="0"/>
                </a:cxn>
                <a:cxn ang="0">
                  <a:pos x="81" y="29"/>
                </a:cxn>
                <a:cxn ang="0">
                  <a:pos x="34" y="76"/>
                </a:cxn>
                <a:cxn ang="0">
                  <a:pos x="5" y="142"/>
                </a:cxn>
                <a:cxn ang="0">
                  <a:pos x="5" y="213"/>
                </a:cxn>
                <a:cxn ang="0">
                  <a:pos x="34" y="274"/>
                </a:cxn>
                <a:cxn ang="0">
                  <a:pos x="81" y="321"/>
                </a:cxn>
                <a:cxn ang="0">
                  <a:pos x="142" y="350"/>
                </a:cxn>
                <a:cxn ang="0">
                  <a:pos x="213" y="350"/>
                </a:cxn>
                <a:cxn ang="0">
                  <a:pos x="279" y="321"/>
                </a:cxn>
                <a:cxn ang="0">
                  <a:pos x="326" y="274"/>
                </a:cxn>
                <a:cxn ang="0">
                  <a:pos x="350" y="213"/>
                </a:cxn>
                <a:cxn ang="0">
                  <a:pos x="345" y="175"/>
                </a:cxn>
                <a:cxn ang="0">
                  <a:pos x="331" y="114"/>
                </a:cxn>
                <a:cxn ang="0">
                  <a:pos x="293" y="57"/>
                </a:cxn>
                <a:cxn ang="0">
                  <a:pos x="241" y="24"/>
                </a:cxn>
                <a:cxn ang="0">
                  <a:pos x="180" y="10"/>
                </a:cxn>
                <a:cxn ang="0">
                  <a:pos x="114" y="24"/>
                </a:cxn>
                <a:cxn ang="0">
                  <a:pos x="62" y="57"/>
                </a:cxn>
                <a:cxn ang="0">
                  <a:pos x="24" y="114"/>
                </a:cxn>
                <a:cxn ang="0">
                  <a:pos x="15" y="175"/>
                </a:cxn>
                <a:cxn ang="0">
                  <a:pos x="24" y="241"/>
                </a:cxn>
                <a:cxn ang="0">
                  <a:pos x="62" y="293"/>
                </a:cxn>
                <a:cxn ang="0">
                  <a:pos x="114" y="331"/>
                </a:cxn>
                <a:cxn ang="0">
                  <a:pos x="180" y="340"/>
                </a:cxn>
                <a:cxn ang="0">
                  <a:pos x="241" y="331"/>
                </a:cxn>
                <a:cxn ang="0">
                  <a:pos x="293" y="293"/>
                </a:cxn>
                <a:cxn ang="0">
                  <a:pos x="331" y="241"/>
                </a:cxn>
                <a:cxn ang="0">
                  <a:pos x="345" y="175"/>
                </a:cxn>
              </a:cxnLst>
              <a:rect l="0" t="0" r="r" b="b"/>
              <a:pathLst>
                <a:path w="355" h="354">
                  <a:moveTo>
                    <a:pt x="355" y="175"/>
                  </a:moveTo>
                  <a:lnTo>
                    <a:pt x="350" y="142"/>
                  </a:lnTo>
                  <a:lnTo>
                    <a:pt x="340" y="109"/>
                  </a:lnTo>
                  <a:lnTo>
                    <a:pt x="326" y="76"/>
                  </a:lnTo>
                  <a:lnTo>
                    <a:pt x="303" y="52"/>
                  </a:lnTo>
                  <a:lnTo>
                    <a:pt x="279" y="29"/>
                  </a:lnTo>
                  <a:lnTo>
                    <a:pt x="246" y="15"/>
                  </a:lnTo>
                  <a:lnTo>
                    <a:pt x="213" y="0"/>
                  </a:lnTo>
                  <a:lnTo>
                    <a:pt x="180" y="0"/>
                  </a:lnTo>
                  <a:lnTo>
                    <a:pt x="142" y="0"/>
                  </a:lnTo>
                  <a:lnTo>
                    <a:pt x="109" y="15"/>
                  </a:lnTo>
                  <a:lnTo>
                    <a:pt x="81" y="29"/>
                  </a:lnTo>
                  <a:lnTo>
                    <a:pt x="52" y="52"/>
                  </a:lnTo>
                  <a:lnTo>
                    <a:pt x="34" y="76"/>
                  </a:lnTo>
                  <a:lnTo>
                    <a:pt x="15" y="109"/>
                  </a:lnTo>
                  <a:lnTo>
                    <a:pt x="5" y="142"/>
                  </a:lnTo>
                  <a:lnTo>
                    <a:pt x="0" y="175"/>
                  </a:lnTo>
                  <a:lnTo>
                    <a:pt x="5" y="213"/>
                  </a:lnTo>
                  <a:lnTo>
                    <a:pt x="15" y="246"/>
                  </a:lnTo>
                  <a:lnTo>
                    <a:pt x="34" y="274"/>
                  </a:lnTo>
                  <a:lnTo>
                    <a:pt x="52" y="303"/>
                  </a:lnTo>
                  <a:lnTo>
                    <a:pt x="81" y="321"/>
                  </a:lnTo>
                  <a:lnTo>
                    <a:pt x="109" y="340"/>
                  </a:lnTo>
                  <a:lnTo>
                    <a:pt x="142" y="350"/>
                  </a:lnTo>
                  <a:lnTo>
                    <a:pt x="180" y="354"/>
                  </a:lnTo>
                  <a:lnTo>
                    <a:pt x="213" y="350"/>
                  </a:lnTo>
                  <a:lnTo>
                    <a:pt x="246" y="340"/>
                  </a:lnTo>
                  <a:lnTo>
                    <a:pt x="279" y="321"/>
                  </a:lnTo>
                  <a:lnTo>
                    <a:pt x="303" y="303"/>
                  </a:lnTo>
                  <a:lnTo>
                    <a:pt x="326" y="274"/>
                  </a:lnTo>
                  <a:lnTo>
                    <a:pt x="340" y="246"/>
                  </a:lnTo>
                  <a:lnTo>
                    <a:pt x="350" y="213"/>
                  </a:lnTo>
                  <a:lnTo>
                    <a:pt x="355" y="175"/>
                  </a:lnTo>
                  <a:lnTo>
                    <a:pt x="345" y="175"/>
                  </a:lnTo>
                  <a:lnTo>
                    <a:pt x="340" y="142"/>
                  </a:lnTo>
                  <a:lnTo>
                    <a:pt x="331" y="114"/>
                  </a:lnTo>
                  <a:lnTo>
                    <a:pt x="317" y="85"/>
                  </a:lnTo>
                  <a:lnTo>
                    <a:pt x="293" y="57"/>
                  </a:lnTo>
                  <a:lnTo>
                    <a:pt x="270" y="38"/>
                  </a:lnTo>
                  <a:lnTo>
                    <a:pt x="241" y="24"/>
                  </a:lnTo>
                  <a:lnTo>
                    <a:pt x="213" y="15"/>
                  </a:lnTo>
                  <a:lnTo>
                    <a:pt x="180" y="10"/>
                  </a:lnTo>
                  <a:lnTo>
                    <a:pt x="147" y="15"/>
                  </a:lnTo>
                  <a:lnTo>
                    <a:pt x="114" y="24"/>
                  </a:lnTo>
                  <a:lnTo>
                    <a:pt x="85" y="38"/>
                  </a:lnTo>
                  <a:lnTo>
                    <a:pt x="62" y="57"/>
                  </a:lnTo>
                  <a:lnTo>
                    <a:pt x="43" y="85"/>
                  </a:lnTo>
                  <a:lnTo>
                    <a:pt x="24" y="114"/>
                  </a:lnTo>
                  <a:lnTo>
                    <a:pt x="15" y="142"/>
                  </a:lnTo>
                  <a:lnTo>
                    <a:pt x="15" y="175"/>
                  </a:lnTo>
                  <a:lnTo>
                    <a:pt x="15" y="208"/>
                  </a:lnTo>
                  <a:lnTo>
                    <a:pt x="24" y="241"/>
                  </a:lnTo>
                  <a:lnTo>
                    <a:pt x="43" y="269"/>
                  </a:lnTo>
                  <a:lnTo>
                    <a:pt x="62" y="293"/>
                  </a:lnTo>
                  <a:lnTo>
                    <a:pt x="85" y="312"/>
                  </a:lnTo>
                  <a:lnTo>
                    <a:pt x="114" y="331"/>
                  </a:lnTo>
                  <a:lnTo>
                    <a:pt x="147" y="340"/>
                  </a:lnTo>
                  <a:lnTo>
                    <a:pt x="180" y="340"/>
                  </a:lnTo>
                  <a:lnTo>
                    <a:pt x="213" y="340"/>
                  </a:lnTo>
                  <a:lnTo>
                    <a:pt x="241" y="331"/>
                  </a:lnTo>
                  <a:lnTo>
                    <a:pt x="270" y="312"/>
                  </a:lnTo>
                  <a:lnTo>
                    <a:pt x="293" y="293"/>
                  </a:lnTo>
                  <a:lnTo>
                    <a:pt x="317" y="269"/>
                  </a:lnTo>
                  <a:lnTo>
                    <a:pt x="331" y="241"/>
                  </a:lnTo>
                  <a:lnTo>
                    <a:pt x="340" y="208"/>
                  </a:lnTo>
                  <a:lnTo>
                    <a:pt x="345" y="175"/>
                  </a:lnTo>
                  <a:lnTo>
                    <a:pt x="355" y="175"/>
                  </a:lnTo>
                  <a:close/>
                </a:path>
              </a:pathLst>
            </a:custGeom>
            <a:solidFill>
              <a:srgbClr val="3EBB3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49" name="Freeform 65"/>
            <p:cNvSpPr>
              <a:spLocks noChangeAspect="1"/>
            </p:cNvSpPr>
            <p:nvPr/>
          </p:nvSpPr>
          <p:spPr bwMode="auto">
            <a:xfrm>
              <a:off x="2629" y="1805"/>
              <a:ext cx="330" cy="330"/>
            </a:xfrm>
            <a:custGeom>
              <a:avLst/>
              <a:gdLst/>
              <a:ahLst/>
              <a:cxnLst>
                <a:cxn ang="0">
                  <a:pos x="325" y="132"/>
                </a:cxn>
                <a:cxn ang="0">
                  <a:pos x="302" y="75"/>
                </a:cxn>
                <a:cxn ang="0">
                  <a:pos x="255" y="28"/>
                </a:cxn>
                <a:cxn ang="0">
                  <a:pos x="198" y="5"/>
                </a:cxn>
                <a:cxn ang="0">
                  <a:pos x="132" y="5"/>
                </a:cxn>
                <a:cxn ang="0">
                  <a:pos x="70" y="28"/>
                </a:cxn>
                <a:cxn ang="0">
                  <a:pos x="28" y="75"/>
                </a:cxn>
                <a:cxn ang="0">
                  <a:pos x="0" y="132"/>
                </a:cxn>
                <a:cxn ang="0">
                  <a:pos x="0" y="198"/>
                </a:cxn>
                <a:cxn ang="0">
                  <a:pos x="28" y="259"/>
                </a:cxn>
                <a:cxn ang="0">
                  <a:pos x="70" y="302"/>
                </a:cxn>
                <a:cxn ang="0">
                  <a:pos x="132" y="330"/>
                </a:cxn>
                <a:cxn ang="0">
                  <a:pos x="198" y="330"/>
                </a:cxn>
                <a:cxn ang="0">
                  <a:pos x="255" y="302"/>
                </a:cxn>
                <a:cxn ang="0">
                  <a:pos x="302" y="259"/>
                </a:cxn>
                <a:cxn ang="0">
                  <a:pos x="325" y="198"/>
                </a:cxn>
                <a:cxn ang="0">
                  <a:pos x="316" y="165"/>
                </a:cxn>
                <a:cxn ang="0">
                  <a:pos x="306" y="108"/>
                </a:cxn>
                <a:cxn ang="0">
                  <a:pos x="273" y="57"/>
                </a:cxn>
                <a:cxn ang="0">
                  <a:pos x="222" y="24"/>
                </a:cxn>
                <a:cxn ang="0">
                  <a:pos x="165" y="14"/>
                </a:cxn>
                <a:cxn ang="0">
                  <a:pos x="104" y="24"/>
                </a:cxn>
                <a:cxn ang="0">
                  <a:pos x="56" y="57"/>
                </a:cxn>
                <a:cxn ang="0">
                  <a:pos x="23" y="108"/>
                </a:cxn>
                <a:cxn ang="0">
                  <a:pos x="9" y="165"/>
                </a:cxn>
                <a:cxn ang="0">
                  <a:pos x="23" y="226"/>
                </a:cxn>
                <a:cxn ang="0">
                  <a:pos x="56" y="274"/>
                </a:cxn>
                <a:cxn ang="0">
                  <a:pos x="104" y="307"/>
                </a:cxn>
                <a:cxn ang="0">
                  <a:pos x="165" y="321"/>
                </a:cxn>
                <a:cxn ang="0">
                  <a:pos x="222" y="307"/>
                </a:cxn>
                <a:cxn ang="0">
                  <a:pos x="273" y="274"/>
                </a:cxn>
                <a:cxn ang="0">
                  <a:pos x="306" y="226"/>
                </a:cxn>
                <a:cxn ang="0">
                  <a:pos x="316" y="165"/>
                </a:cxn>
              </a:cxnLst>
              <a:rect l="0" t="0" r="r" b="b"/>
              <a:pathLst>
                <a:path w="330" h="330">
                  <a:moveTo>
                    <a:pt x="330" y="165"/>
                  </a:moveTo>
                  <a:lnTo>
                    <a:pt x="325" y="132"/>
                  </a:lnTo>
                  <a:lnTo>
                    <a:pt x="316" y="104"/>
                  </a:lnTo>
                  <a:lnTo>
                    <a:pt x="302" y="75"/>
                  </a:lnTo>
                  <a:lnTo>
                    <a:pt x="278" y="47"/>
                  </a:lnTo>
                  <a:lnTo>
                    <a:pt x="255" y="28"/>
                  </a:lnTo>
                  <a:lnTo>
                    <a:pt x="226" y="14"/>
                  </a:lnTo>
                  <a:lnTo>
                    <a:pt x="198" y="5"/>
                  </a:lnTo>
                  <a:lnTo>
                    <a:pt x="165" y="0"/>
                  </a:lnTo>
                  <a:lnTo>
                    <a:pt x="132" y="5"/>
                  </a:lnTo>
                  <a:lnTo>
                    <a:pt x="99" y="14"/>
                  </a:lnTo>
                  <a:lnTo>
                    <a:pt x="70" y="28"/>
                  </a:lnTo>
                  <a:lnTo>
                    <a:pt x="47" y="47"/>
                  </a:lnTo>
                  <a:lnTo>
                    <a:pt x="28" y="75"/>
                  </a:lnTo>
                  <a:lnTo>
                    <a:pt x="9" y="104"/>
                  </a:lnTo>
                  <a:lnTo>
                    <a:pt x="0" y="132"/>
                  </a:lnTo>
                  <a:lnTo>
                    <a:pt x="0" y="165"/>
                  </a:lnTo>
                  <a:lnTo>
                    <a:pt x="0" y="198"/>
                  </a:lnTo>
                  <a:lnTo>
                    <a:pt x="9" y="231"/>
                  </a:lnTo>
                  <a:lnTo>
                    <a:pt x="28" y="259"/>
                  </a:lnTo>
                  <a:lnTo>
                    <a:pt x="47" y="283"/>
                  </a:lnTo>
                  <a:lnTo>
                    <a:pt x="70" y="302"/>
                  </a:lnTo>
                  <a:lnTo>
                    <a:pt x="99" y="321"/>
                  </a:lnTo>
                  <a:lnTo>
                    <a:pt x="132" y="330"/>
                  </a:lnTo>
                  <a:lnTo>
                    <a:pt x="165" y="330"/>
                  </a:lnTo>
                  <a:lnTo>
                    <a:pt x="198" y="330"/>
                  </a:lnTo>
                  <a:lnTo>
                    <a:pt x="226" y="321"/>
                  </a:lnTo>
                  <a:lnTo>
                    <a:pt x="255" y="302"/>
                  </a:lnTo>
                  <a:lnTo>
                    <a:pt x="278" y="283"/>
                  </a:lnTo>
                  <a:lnTo>
                    <a:pt x="302" y="259"/>
                  </a:lnTo>
                  <a:lnTo>
                    <a:pt x="316" y="231"/>
                  </a:lnTo>
                  <a:lnTo>
                    <a:pt x="325" y="198"/>
                  </a:lnTo>
                  <a:lnTo>
                    <a:pt x="330" y="165"/>
                  </a:lnTo>
                  <a:lnTo>
                    <a:pt x="316" y="165"/>
                  </a:lnTo>
                  <a:lnTo>
                    <a:pt x="316" y="137"/>
                  </a:lnTo>
                  <a:lnTo>
                    <a:pt x="306" y="108"/>
                  </a:lnTo>
                  <a:lnTo>
                    <a:pt x="292" y="80"/>
                  </a:lnTo>
                  <a:lnTo>
                    <a:pt x="273" y="57"/>
                  </a:lnTo>
                  <a:lnTo>
                    <a:pt x="250" y="38"/>
                  </a:lnTo>
                  <a:lnTo>
                    <a:pt x="222" y="24"/>
                  </a:lnTo>
                  <a:lnTo>
                    <a:pt x="193" y="14"/>
                  </a:lnTo>
                  <a:lnTo>
                    <a:pt x="165" y="14"/>
                  </a:lnTo>
                  <a:lnTo>
                    <a:pt x="132" y="14"/>
                  </a:lnTo>
                  <a:lnTo>
                    <a:pt x="104" y="24"/>
                  </a:lnTo>
                  <a:lnTo>
                    <a:pt x="80" y="38"/>
                  </a:lnTo>
                  <a:lnTo>
                    <a:pt x="56" y="57"/>
                  </a:lnTo>
                  <a:lnTo>
                    <a:pt x="37" y="80"/>
                  </a:lnTo>
                  <a:lnTo>
                    <a:pt x="23" y="108"/>
                  </a:lnTo>
                  <a:lnTo>
                    <a:pt x="14" y="137"/>
                  </a:lnTo>
                  <a:lnTo>
                    <a:pt x="9" y="165"/>
                  </a:lnTo>
                  <a:lnTo>
                    <a:pt x="14" y="198"/>
                  </a:lnTo>
                  <a:lnTo>
                    <a:pt x="23" y="226"/>
                  </a:lnTo>
                  <a:lnTo>
                    <a:pt x="37" y="250"/>
                  </a:lnTo>
                  <a:lnTo>
                    <a:pt x="56" y="274"/>
                  </a:lnTo>
                  <a:lnTo>
                    <a:pt x="80" y="293"/>
                  </a:lnTo>
                  <a:lnTo>
                    <a:pt x="104" y="307"/>
                  </a:lnTo>
                  <a:lnTo>
                    <a:pt x="132" y="316"/>
                  </a:lnTo>
                  <a:lnTo>
                    <a:pt x="165" y="321"/>
                  </a:lnTo>
                  <a:lnTo>
                    <a:pt x="193" y="316"/>
                  </a:lnTo>
                  <a:lnTo>
                    <a:pt x="222" y="307"/>
                  </a:lnTo>
                  <a:lnTo>
                    <a:pt x="250" y="293"/>
                  </a:lnTo>
                  <a:lnTo>
                    <a:pt x="273" y="274"/>
                  </a:lnTo>
                  <a:lnTo>
                    <a:pt x="292" y="250"/>
                  </a:lnTo>
                  <a:lnTo>
                    <a:pt x="306" y="226"/>
                  </a:lnTo>
                  <a:lnTo>
                    <a:pt x="316" y="198"/>
                  </a:lnTo>
                  <a:lnTo>
                    <a:pt x="316" y="165"/>
                  </a:lnTo>
                  <a:lnTo>
                    <a:pt x="330" y="165"/>
                  </a:lnTo>
                  <a:close/>
                </a:path>
              </a:pathLst>
            </a:custGeom>
            <a:solidFill>
              <a:srgbClr val="3AB93A"/>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0" name="Freeform 66"/>
            <p:cNvSpPr>
              <a:spLocks noChangeAspect="1"/>
            </p:cNvSpPr>
            <p:nvPr/>
          </p:nvSpPr>
          <p:spPr bwMode="auto">
            <a:xfrm>
              <a:off x="2638" y="1819"/>
              <a:ext cx="307" cy="307"/>
            </a:xfrm>
            <a:custGeom>
              <a:avLst/>
              <a:gdLst/>
              <a:ahLst/>
              <a:cxnLst>
                <a:cxn ang="0">
                  <a:pos x="307" y="123"/>
                </a:cxn>
                <a:cxn ang="0">
                  <a:pos x="283" y="66"/>
                </a:cxn>
                <a:cxn ang="0">
                  <a:pos x="241" y="24"/>
                </a:cxn>
                <a:cxn ang="0">
                  <a:pos x="184" y="0"/>
                </a:cxn>
                <a:cxn ang="0">
                  <a:pos x="123" y="0"/>
                </a:cxn>
                <a:cxn ang="0">
                  <a:pos x="71" y="24"/>
                </a:cxn>
                <a:cxn ang="0">
                  <a:pos x="28" y="66"/>
                </a:cxn>
                <a:cxn ang="0">
                  <a:pos x="5" y="123"/>
                </a:cxn>
                <a:cxn ang="0">
                  <a:pos x="5" y="184"/>
                </a:cxn>
                <a:cxn ang="0">
                  <a:pos x="28" y="236"/>
                </a:cxn>
                <a:cxn ang="0">
                  <a:pos x="71" y="279"/>
                </a:cxn>
                <a:cxn ang="0">
                  <a:pos x="123" y="302"/>
                </a:cxn>
                <a:cxn ang="0">
                  <a:pos x="184" y="302"/>
                </a:cxn>
                <a:cxn ang="0">
                  <a:pos x="241" y="279"/>
                </a:cxn>
                <a:cxn ang="0">
                  <a:pos x="283" y="236"/>
                </a:cxn>
                <a:cxn ang="0">
                  <a:pos x="307" y="184"/>
                </a:cxn>
                <a:cxn ang="0">
                  <a:pos x="297" y="151"/>
                </a:cxn>
                <a:cxn ang="0">
                  <a:pos x="283" y="99"/>
                </a:cxn>
                <a:cxn ang="0">
                  <a:pos x="255" y="52"/>
                </a:cxn>
                <a:cxn ang="0">
                  <a:pos x="208" y="24"/>
                </a:cxn>
                <a:cxn ang="0">
                  <a:pos x="156" y="10"/>
                </a:cxn>
                <a:cxn ang="0">
                  <a:pos x="99" y="24"/>
                </a:cxn>
                <a:cxn ang="0">
                  <a:pos x="52" y="52"/>
                </a:cxn>
                <a:cxn ang="0">
                  <a:pos x="24" y="99"/>
                </a:cxn>
                <a:cxn ang="0">
                  <a:pos x="14" y="151"/>
                </a:cxn>
                <a:cxn ang="0">
                  <a:pos x="24" y="208"/>
                </a:cxn>
                <a:cxn ang="0">
                  <a:pos x="52" y="250"/>
                </a:cxn>
                <a:cxn ang="0">
                  <a:pos x="99" y="283"/>
                </a:cxn>
                <a:cxn ang="0">
                  <a:pos x="156" y="293"/>
                </a:cxn>
                <a:cxn ang="0">
                  <a:pos x="208" y="283"/>
                </a:cxn>
                <a:cxn ang="0">
                  <a:pos x="255" y="250"/>
                </a:cxn>
                <a:cxn ang="0">
                  <a:pos x="283" y="208"/>
                </a:cxn>
                <a:cxn ang="0">
                  <a:pos x="297" y="151"/>
                </a:cxn>
              </a:cxnLst>
              <a:rect l="0" t="0" r="r" b="b"/>
              <a:pathLst>
                <a:path w="307" h="307">
                  <a:moveTo>
                    <a:pt x="307" y="151"/>
                  </a:moveTo>
                  <a:lnTo>
                    <a:pt x="307" y="123"/>
                  </a:lnTo>
                  <a:lnTo>
                    <a:pt x="297" y="94"/>
                  </a:lnTo>
                  <a:lnTo>
                    <a:pt x="283" y="66"/>
                  </a:lnTo>
                  <a:lnTo>
                    <a:pt x="264" y="43"/>
                  </a:lnTo>
                  <a:lnTo>
                    <a:pt x="241" y="24"/>
                  </a:lnTo>
                  <a:lnTo>
                    <a:pt x="213" y="10"/>
                  </a:lnTo>
                  <a:lnTo>
                    <a:pt x="184" y="0"/>
                  </a:lnTo>
                  <a:lnTo>
                    <a:pt x="156" y="0"/>
                  </a:lnTo>
                  <a:lnTo>
                    <a:pt x="123" y="0"/>
                  </a:lnTo>
                  <a:lnTo>
                    <a:pt x="95" y="10"/>
                  </a:lnTo>
                  <a:lnTo>
                    <a:pt x="71" y="24"/>
                  </a:lnTo>
                  <a:lnTo>
                    <a:pt x="47" y="43"/>
                  </a:lnTo>
                  <a:lnTo>
                    <a:pt x="28" y="66"/>
                  </a:lnTo>
                  <a:lnTo>
                    <a:pt x="14" y="94"/>
                  </a:lnTo>
                  <a:lnTo>
                    <a:pt x="5" y="123"/>
                  </a:lnTo>
                  <a:lnTo>
                    <a:pt x="0" y="151"/>
                  </a:lnTo>
                  <a:lnTo>
                    <a:pt x="5" y="184"/>
                  </a:lnTo>
                  <a:lnTo>
                    <a:pt x="14" y="212"/>
                  </a:lnTo>
                  <a:lnTo>
                    <a:pt x="28" y="236"/>
                  </a:lnTo>
                  <a:lnTo>
                    <a:pt x="47" y="260"/>
                  </a:lnTo>
                  <a:lnTo>
                    <a:pt x="71" y="279"/>
                  </a:lnTo>
                  <a:lnTo>
                    <a:pt x="95" y="293"/>
                  </a:lnTo>
                  <a:lnTo>
                    <a:pt x="123" y="302"/>
                  </a:lnTo>
                  <a:lnTo>
                    <a:pt x="156" y="307"/>
                  </a:lnTo>
                  <a:lnTo>
                    <a:pt x="184" y="302"/>
                  </a:lnTo>
                  <a:lnTo>
                    <a:pt x="213" y="293"/>
                  </a:lnTo>
                  <a:lnTo>
                    <a:pt x="241" y="279"/>
                  </a:lnTo>
                  <a:lnTo>
                    <a:pt x="264" y="260"/>
                  </a:lnTo>
                  <a:lnTo>
                    <a:pt x="283" y="236"/>
                  </a:lnTo>
                  <a:lnTo>
                    <a:pt x="297" y="212"/>
                  </a:lnTo>
                  <a:lnTo>
                    <a:pt x="307" y="184"/>
                  </a:lnTo>
                  <a:lnTo>
                    <a:pt x="307" y="151"/>
                  </a:lnTo>
                  <a:lnTo>
                    <a:pt x="297" y="151"/>
                  </a:lnTo>
                  <a:lnTo>
                    <a:pt x="293" y="123"/>
                  </a:lnTo>
                  <a:lnTo>
                    <a:pt x="283" y="99"/>
                  </a:lnTo>
                  <a:lnTo>
                    <a:pt x="274" y="71"/>
                  </a:lnTo>
                  <a:lnTo>
                    <a:pt x="255" y="52"/>
                  </a:lnTo>
                  <a:lnTo>
                    <a:pt x="236" y="33"/>
                  </a:lnTo>
                  <a:lnTo>
                    <a:pt x="208" y="24"/>
                  </a:lnTo>
                  <a:lnTo>
                    <a:pt x="184" y="14"/>
                  </a:lnTo>
                  <a:lnTo>
                    <a:pt x="156" y="10"/>
                  </a:lnTo>
                  <a:lnTo>
                    <a:pt x="128" y="14"/>
                  </a:lnTo>
                  <a:lnTo>
                    <a:pt x="99" y="24"/>
                  </a:lnTo>
                  <a:lnTo>
                    <a:pt x="76" y="33"/>
                  </a:lnTo>
                  <a:lnTo>
                    <a:pt x="52" y="52"/>
                  </a:lnTo>
                  <a:lnTo>
                    <a:pt x="38" y="71"/>
                  </a:lnTo>
                  <a:lnTo>
                    <a:pt x="24" y="99"/>
                  </a:lnTo>
                  <a:lnTo>
                    <a:pt x="14" y="123"/>
                  </a:lnTo>
                  <a:lnTo>
                    <a:pt x="14" y="151"/>
                  </a:lnTo>
                  <a:lnTo>
                    <a:pt x="14" y="179"/>
                  </a:lnTo>
                  <a:lnTo>
                    <a:pt x="24" y="208"/>
                  </a:lnTo>
                  <a:lnTo>
                    <a:pt x="38" y="231"/>
                  </a:lnTo>
                  <a:lnTo>
                    <a:pt x="52" y="250"/>
                  </a:lnTo>
                  <a:lnTo>
                    <a:pt x="76" y="269"/>
                  </a:lnTo>
                  <a:lnTo>
                    <a:pt x="99" y="283"/>
                  </a:lnTo>
                  <a:lnTo>
                    <a:pt x="128" y="293"/>
                  </a:lnTo>
                  <a:lnTo>
                    <a:pt x="156" y="293"/>
                  </a:lnTo>
                  <a:lnTo>
                    <a:pt x="184" y="293"/>
                  </a:lnTo>
                  <a:lnTo>
                    <a:pt x="208" y="283"/>
                  </a:lnTo>
                  <a:lnTo>
                    <a:pt x="236" y="269"/>
                  </a:lnTo>
                  <a:lnTo>
                    <a:pt x="255" y="250"/>
                  </a:lnTo>
                  <a:lnTo>
                    <a:pt x="274" y="231"/>
                  </a:lnTo>
                  <a:lnTo>
                    <a:pt x="283" y="208"/>
                  </a:lnTo>
                  <a:lnTo>
                    <a:pt x="293" y="179"/>
                  </a:lnTo>
                  <a:lnTo>
                    <a:pt x="297" y="151"/>
                  </a:lnTo>
                  <a:lnTo>
                    <a:pt x="307" y="151"/>
                  </a:lnTo>
                  <a:close/>
                </a:path>
              </a:pathLst>
            </a:custGeom>
            <a:solidFill>
              <a:srgbClr val="35B73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1" name="Freeform 67"/>
            <p:cNvSpPr>
              <a:spLocks noChangeAspect="1"/>
            </p:cNvSpPr>
            <p:nvPr/>
          </p:nvSpPr>
          <p:spPr bwMode="auto">
            <a:xfrm>
              <a:off x="2652" y="1829"/>
              <a:ext cx="283" cy="283"/>
            </a:xfrm>
            <a:custGeom>
              <a:avLst/>
              <a:gdLst/>
              <a:ahLst/>
              <a:cxnLst>
                <a:cxn ang="0">
                  <a:pos x="279" y="113"/>
                </a:cxn>
                <a:cxn ang="0">
                  <a:pos x="260" y="61"/>
                </a:cxn>
                <a:cxn ang="0">
                  <a:pos x="222" y="23"/>
                </a:cxn>
                <a:cxn ang="0">
                  <a:pos x="170" y="4"/>
                </a:cxn>
                <a:cxn ang="0">
                  <a:pos x="114" y="4"/>
                </a:cxn>
                <a:cxn ang="0">
                  <a:pos x="62" y="23"/>
                </a:cxn>
                <a:cxn ang="0">
                  <a:pos x="24" y="61"/>
                </a:cxn>
                <a:cxn ang="0">
                  <a:pos x="0" y="113"/>
                </a:cxn>
                <a:cxn ang="0">
                  <a:pos x="0" y="169"/>
                </a:cxn>
                <a:cxn ang="0">
                  <a:pos x="24" y="221"/>
                </a:cxn>
                <a:cxn ang="0">
                  <a:pos x="62" y="259"/>
                </a:cxn>
                <a:cxn ang="0">
                  <a:pos x="114" y="283"/>
                </a:cxn>
                <a:cxn ang="0">
                  <a:pos x="170" y="283"/>
                </a:cxn>
                <a:cxn ang="0">
                  <a:pos x="222" y="259"/>
                </a:cxn>
                <a:cxn ang="0">
                  <a:pos x="260" y="221"/>
                </a:cxn>
                <a:cxn ang="0">
                  <a:pos x="279" y="169"/>
                </a:cxn>
                <a:cxn ang="0">
                  <a:pos x="269" y="141"/>
                </a:cxn>
                <a:cxn ang="0">
                  <a:pos x="260" y="94"/>
                </a:cxn>
                <a:cxn ang="0">
                  <a:pos x="232" y="51"/>
                </a:cxn>
                <a:cxn ang="0">
                  <a:pos x="189" y="23"/>
                </a:cxn>
                <a:cxn ang="0">
                  <a:pos x="142" y="14"/>
                </a:cxn>
                <a:cxn ang="0">
                  <a:pos x="90" y="23"/>
                </a:cxn>
                <a:cxn ang="0">
                  <a:pos x="47" y="51"/>
                </a:cxn>
                <a:cxn ang="0">
                  <a:pos x="19" y="94"/>
                </a:cxn>
                <a:cxn ang="0">
                  <a:pos x="10" y="141"/>
                </a:cxn>
                <a:cxn ang="0">
                  <a:pos x="19" y="193"/>
                </a:cxn>
                <a:cxn ang="0">
                  <a:pos x="47" y="235"/>
                </a:cxn>
                <a:cxn ang="0">
                  <a:pos x="90" y="264"/>
                </a:cxn>
                <a:cxn ang="0">
                  <a:pos x="142" y="273"/>
                </a:cxn>
                <a:cxn ang="0">
                  <a:pos x="189" y="264"/>
                </a:cxn>
                <a:cxn ang="0">
                  <a:pos x="232" y="235"/>
                </a:cxn>
                <a:cxn ang="0">
                  <a:pos x="260" y="193"/>
                </a:cxn>
                <a:cxn ang="0">
                  <a:pos x="269" y="141"/>
                </a:cxn>
              </a:cxnLst>
              <a:rect l="0" t="0" r="r" b="b"/>
              <a:pathLst>
                <a:path w="283" h="283">
                  <a:moveTo>
                    <a:pt x="283" y="141"/>
                  </a:moveTo>
                  <a:lnTo>
                    <a:pt x="279" y="113"/>
                  </a:lnTo>
                  <a:lnTo>
                    <a:pt x="269" y="89"/>
                  </a:lnTo>
                  <a:lnTo>
                    <a:pt x="260" y="61"/>
                  </a:lnTo>
                  <a:lnTo>
                    <a:pt x="241" y="42"/>
                  </a:lnTo>
                  <a:lnTo>
                    <a:pt x="222" y="23"/>
                  </a:lnTo>
                  <a:lnTo>
                    <a:pt x="194" y="14"/>
                  </a:lnTo>
                  <a:lnTo>
                    <a:pt x="170" y="4"/>
                  </a:lnTo>
                  <a:lnTo>
                    <a:pt x="142" y="0"/>
                  </a:lnTo>
                  <a:lnTo>
                    <a:pt x="114" y="4"/>
                  </a:lnTo>
                  <a:lnTo>
                    <a:pt x="85" y="14"/>
                  </a:lnTo>
                  <a:lnTo>
                    <a:pt x="62" y="23"/>
                  </a:lnTo>
                  <a:lnTo>
                    <a:pt x="38" y="42"/>
                  </a:lnTo>
                  <a:lnTo>
                    <a:pt x="24" y="61"/>
                  </a:lnTo>
                  <a:lnTo>
                    <a:pt x="10" y="89"/>
                  </a:lnTo>
                  <a:lnTo>
                    <a:pt x="0" y="113"/>
                  </a:lnTo>
                  <a:lnTo>
                    <a:pt x="0" y="141"/>
                  </a:lnTo>
                  <a:lnTo>
                    <a:pt x="0" y="169"/>
                  </a:lnTo>
                  <a:lnTo>
                    <a:pt x="10" y="198"/>
                  </a:lnTo>
                  <a:lnTo>
                    <a:pt x="24" y="221"/>
                  </a:lnTo>
                  <a:lnTo>
                    <a:pt x="38" y="240"/>
                  </a:lnTo>
                  <a:lnTo>
                    <a:pt x="62" y="259"/>
                  </a:lnTo>
                  <a:lnTo>
                    <a:pt x="85" y="273"/>
                  </a:lnTo>
                  <a:lnTo>
                    <a:pt x="114" y="283"/>
                  </a:lnTo>
                  <a:lnTo>
                    <a:pt x="142" y="283"/>
                  </a:lnTo>
                  <a:lnTo>
                    <a:pt x="170" y="283"/>
                  </a:lnTo>
                  <a:lnTo>
                    <a:pt x="194" y="273"/>
                  </a:lnTo>
                  <a:lnTo>
                    <a:pt x="222" y="259"/>
                  </a:lnTo>
                  <a:lnTo>
                    <a:pt x="241" y="240"/>
                  </a:lnTo>
                  <a:lnTo>
                    <a:pt x="260" y="221"/>
                  </a:lnTo>
                  <a:lnTo>
                    <a:pt x="269" y="198"/>
                  </a:lnTo>
                  <a:lnTo>
                    <a:pt x="279" y="169"/>
                  </a:lnTo>
                  <a:lnTo>
                    <a:pt x="283" y="141"/>
                  </a:lnTo>
                  <a:lnTo>
                    <a:pt x="269" y="141"/>
                  </a:lnTo>
                  <a:lnTo>
                    <a:pt x="269" y="118"/>
                  </a:lnTo>
                  <a:lnTo>
                    <a:pt x="260" y="94"/>
                  </a:lnTo>
                  <a:lnTo>
                    <a:pt x="250" y="70"/>
                  </a:lnTo>
                  <a:lnTo>
                    <a:pt x="232" y="51"/>
                  </a:lnTo>
                  <a:lnTo>
                    <a:pt x="213" y="33"/>
                  </a:lnTo>
                  <a:lnTo>
                    <a:pt x="189" y="23"/>
                  </a:lnTo>
                  <a:lnTo>
                    <a:pt x="165" y="14"/>
                  </a:lnTo>
                  <a:lnTo>
                    <a:pt x="142" y="14"/>
                  </a:lnTo>
                  <a:lnTo>
                    <a:pt x="114" y="14"/>
                  </a:lnTo>
                  <a:lnTo>
                    <a:pt x="90" y="23"/>
                  </a:lnTo>
                  <a:lnTo>
                    <a:pt x="66" y="33"/>
                  </a:lnTo>
                  <a:lnTo>
                    <a:pt x="47" y="51"/>
                  </a:lnTo>
                  <a:lnTo>
                    <a:pt x="33" y="70"/>
                  </a:lnTo>
                  <a:lnTo>
                    <a:pt x="19" y="94"/>
                  </a:lnTo>
                  <a:lnTo>
                    <a:pt x="14" y="118"/>
                  </a:lnTo>
                  <a:lnTo>
                    <a:pt x="10" y="141"/>
                  </a:lnTo>
                  <a:lnTo>
                    <a:pt x="14" y="169"/>
                  </a:lnTo>
                  <a:lnTo>
                    <a:pt x="19" y="193"/>
                  </a:lnTo>
                  <a:lnTo>
                    <a:pt x="33" y="217"/>
                  </a:lnTo>
                  <a:lnTo>
                    <a:pt x="47" y="235"/>
                  </a:lnTo>
                  <a:lnTo>
                    <a:pt x="66" y="250"/>
                  </a:lnTo>
                  <a:lnTo>
                    <a:pt x="90" y="264"/>
                  </a:lnTo>
                  <a:lnTo>
                    <a:pt x="114" y="269"/>
                  </a:lnTo>
                  <a:lnTo>
                    <a:pt x="142" y="273"/>
                  </a:lnTo>
                  <a:lnTo>
                    <a:pt x="165" y="269"/>
                  </a:lnTo>
                  <a:lnTo>
                    <a:pt x="189" y="264"/>
                  </a:lnTo>
                  <a:lnTo>
                    <a:pt x="213" y="250"/>
                  </a:lnTo>
                  <a:lnTo>
                    <a:pt x="232" y="235"/>
                  </a:lnTo>
                  <a:lnTo>
                    <a:pt x="250" y="217"/>
                  </a:lnTo>
                  <a:lnTo>
                    <a:pt x="260" y="193"/>
                  </a:lnTo>
                  <a:lnTo>
                    <a:pt x="269" y="169"/>
                  </a:lnTo>
                  <a:lnTo>
                    <a:pt x="269" y="141"/>
                  </a:lnTo>
                  <a:lnTo>
                    <a:pt x="283" y="141"/>
                  </a:lnTo>
                  <a:close/>
                </a:path>
              </a:pathLst>
            </a:custGeom>
            <a:solidFill>
              <a:srgbClr val="31B53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2" name="Freeform 68"/>
            <p:cNvSpPr>
              <a:spLocks noChangeAspect="1"/>
            </p:cNvSpPr>
            <p:nvPr/>
          </p:nvSpPr>
          <p:spPr bwMode="auto">
            <a:xfrm>
              <a:off x="2662" y="1843"/>
              <a:ext cx="259" cy="259"/>
            </a:xfrm>
            <a:custGeom>
              <a:avLst/>
              <a:gdLst/>
              <a:ahLst/>
              <a:cxnLst>
                <a:cxn ang="0">
                  <a:pos x="259" y="104"/>
                </a:cxn>
                <a:cxn ang="0">
                  <a:pos x="240" y="56"/>
                </a:cxn>
                <a:cxn ang="0">
                  <a:pos x="203" y="19"/>
                </a:cxn>
                <a:cxn ang="0">
                  <a:pos x="155" y="0"/>
                </a:cxn>
                <a:cxn ang="0">
                  <a:pos x="104" y="0"/>
                </a:cxn>
                <a:cxn ang="0">
                  <a:pos x="56" y="19"/>
                </a:cxn>
                <a:cxn ang="0">
                  <a:pos x="23" y="56"/>
                </a:cxn>
                <a:cxn ang="0">
                  <a:pos x="4" y="104"/>
                </a:cxn>
                <a:cxn ang="0">
                  <a:pos x="4" y="155"/>
                </a:cxn>
                <a:cxn ang="0">
                  <a:pos x="23" y="203"/>
                </a:cxn>
                <a:cxn ang="0">
                  <a:pos x="56" y="236"/>
                </a:cxn>
                <a:cxn ang="0">
                  <a:pos x="104" y="255"/>
                </a:cxn>
                <a:cxn ang="0">
                  <a:pos x="155" y="255"/>
                </a:cxn>
                <a:cxn ang="0">
                  <a:pos x="203" y="236"/>
                </a:cxn>
                <a:cxn ang="0">
                  <a:pos x="240" y="203"/>
                </a:cxn>
                <a:cxn ang="0">
                  <a:pos x="259" y="155"/>
                </a:cxn>
                <a:cxn ang="0">
                  <a:pos x="250" y="127"/>
                </a:cxn>
                <a:cxn ang="0">
                  <a:pos x="240" y="80"/>
                </a:cxn>
                <a:cxn ang="0">
                  <a:pos x="212" y="47"/>
                </a:cxn>
                <a:cxn ang="0">
                  <a:pos x="174" y="19"/>
                </a:cxn>
                <a:cxn ang="0">
                  <a:pos x="132" y="9"/>
                </a:cxn>
                <a:cxn ang="0">
                  <a:pos x="85" y="19"/>
                </a:cxn>
                <a:cxn ang="0">
                  <a:pos x="47" y="47"/>
                </a:cxn>
                <a:cxn ang="0">
                  <a:pos x="23" y="80"/>
                </a:cxn>
                <a:cxn ang="0">
                  <a:pos x="14" y="127"/>
                </a:cxn>
                <a:cxn ang="0">
                  <a:pos x="23" y="174"/>
                </a:cxn>
                <a:cxn ang="0">
                  <a:pos x="47" y="212"/>
                </a:cxn>
                <a:cxn ang="0">
                  <a:pos x="85" y="236"/>
                </a:cxn>
                <a:cxn ang="0">
                  <a:pos x="132" y="245"/>
                </a:cxn>
                <a:cxn ang="0">
                  <a:pos x="174" y="236"/>
                </a:cxn>
                <a:cxn ang="0">
                  <a:pos x="212" y="212"/>
                </a:cxn>
                <a:cxn ang="0">
                  <a:pos x="240" y="174"/>
                </a:cxn>
                <a:cxn ang="0">
                  <a:pos x="250" y="127"/>
                </a:cxn>
              </a:cxnLst>
              <a:rect l="0" t="0" r="r" b="b"/>
              <a:pathLst>
                <a:path w="259" h="259">
                  <a:moveTo>
                    <a:pt x="259" y="127"/>
                  </a:moveTo>
                  <a:lnTo>
                    <a:pt x="259" y="104"/>
                  </a:lnTo>
                  <a:lnTo>
                    <a:pt x="250" y="80"/>
                  </a:lnTo>
                  <a:lnTo>
                    <a:pt x="240" y="56"/>
                  </a:lnTo>
                  <a:lnTo>
                    <a:pt x="222" y="37"/>
                  </a:lnTo>
                  <a:lnTo>
                    <a:pt x="203" y="19"/>
                  </a:lnTo>
                  <a:lnTo>
                    <a:pt x="179" y="9"/>
                  </a:lnTo>
                  <a:lnTo>
                    <a:pt x="155" y="0"/>
                  </a:lnTo>
                  <a:lnTo>
                    <a:pt x="132" y="0"/>
                  </a:lnTo>
                  <a:lnTo>
                    <a:pt x="104" y="0"/>
                  </a:lnTo>
                  <a:lnTo>
                    <a:pt x="80" y="9"/>
                  </a:lnTo>
                  <a:lnTo>
                    <a:pt x="56" y="19"/>
                  </a:lnTo>
                  <a:lnTo>
                    <a:pt x="37" y="37"/>
                  </a:lnTo>
                  <a:lnTo>
                    <a:pt x="23" y="56"/>
                  </a:lnTo>
                  <a:lnTo>
                    <a:pt x="9" y="80"/>
                  </a:lnTo>
                  <a:lnTo>
                    <a:pt x="4" y="104"/>
                  </a:lnTo>
                  <a:lnTo>
                    <a:pt x="0" y="127"/>
                  </a:lnTo>
                  <a:lnTo>
                    <a:pt x="4" y="155"/>
                  </a:lnTo>
                  <a:lnTo>
                    <a:pt x="9" y="179"/>
                  </a:lnTo>
                  <a:lnTo>
                    <a:pt x="23" y="203"/>
                  </a:lnTo>
                  <a:lnTo>
                    <a:pt x="37" y="221"/>
                  </a:lnTo>
                  <a:lnTo>
                    <a:pt x="56" y="236"/>
                  </a:lnTo>
                  <a:lnTo>
                    <a:pt x="80" y="250"/>
                  </a:lnTo>
                  <a:lnTo>
                    <a:pt x="104" y="255"/>
                  </a:lnTo>
                  <a:lnTo>
                    <a:pt x="132" y="259"/>
                  </a:lnTo>
                  <a:lnTo>
                    <a:pt x="155" y="255"/>
                  </a:lnTo>
                  <a:lnTo>
                    <a:pt x="179" y="250"/>
                  </a:lnTo>
                  <a:lnTo>
                    <a:pt x="203" y="236"/>
                  </a:lnTo>
                  <a:lnTo>
                    <a:pt x="222" y="221"/>
                  </a:lnTo>
                  <a:lnTo>
                    <a:pt x="240" y="203"/>
                  </a:lnTo>
                  <a:lnTo>
                    <a:pt x="250" y="179"/>
                  </a:lnTo>
                  <a:lnTo>
                    <a:pt x="259" y="155"/>
                  </a:lnTo>
                  <a:lnTo>
                    <a:pt x="259" y="127"/>
                  </a:lnTo>
                  <a:lnTo>
                    <a:pt x="250" y="127"/>
                  </a:lnTo>
                  <a:lnTo>
                    <a:pt x="245" y="104"/>
                  </a:lnTo>
                  <a:lnTo>
                    <a:pt x="240" y="80"/>
                  </a:lnTo>
                  <a:lnTo>
                    <a:pt x="226" y="61"/>
                  </a:lnTo>
                  <a:lnTo>
                    <a:pt x="212" y="47"/>
                  </a:lnTo>
                  <a:lnTo>
                    <a:pt x="198" y="28"/>
                  </a:lnTo>
                  <a:lnTo>
                    <a:pt x="174" y="19"/>
                  </a:lnTo>
                  <a:lnTo>
                    <a:pt x="155" y="14"/>
                  </a:lnTo>
                  <a:lnTo>
                    <a:pt x="132" y="9"/>
                  </a:lnTo>
                  <a:lnTo>
                    <a:pt x="108" y="14"/>
                  </a:lnTo>
                  <a:lnTo>
                    <a:pt x="85" y="19"/>
                  </a:lnTo>
                  <a:lnTo>
                    <a:pt x="66" y="28"/>
                  </a:lnTo>
                  <a:lnTo>
                    <a:pt x="47" y="47"/>
                  </a:lnTo>
                  <a:lnTo>
                    <a:pt x="33" y="61"/>
                  </a:lnTo>
                  <a:lnTo>
                    <a:pt x="23" y="80"/>
                  </a:lnTo>
                  <a:lnTo>
                    <a:pt x="14" y="104"/>
                  </a:lnTo>
                  <a:lnTo>
                    <a:pt x="14" y="127"/>
                  </a:lnTo>
                  <a:lnTo>
                    <a:pt x="14" y="151"/>
                  </a:lnTo>
                  <a:lnTo>
                    <a:pt x="23" y="174"/>
                  </a:lnTo>
                  <a:lnTo>
                    <a:pt x="33" y="193"/>
                  </a:lnTo>
                  <a:lnTo>
                    <a:pt x="47" y="212"/>
                  </a:lnTo>
                  <a:lnTo>
                    <a:pt x="66" y="226"/>
                  </a:lnTo>
                  <a:lnTo>
                    <a:pt x="85" y="236"/>
                  </a:lnTo>
                  <a:lnTo>
                    <a:pt x="108" y="245"/>
                  </a:lnTo>
                  <a:lnTo>
                    <a:pt x="132" y="245"/>
                  </a:lnTo>
                  <a:lnTo>
                    <a:pt x="155" y="245"/>
                  </a:lnTo>
                  <a:lnTo>
                    <a:pt x="174" y="236"/>
                  </a:lnTo>
                  <a:lnTo>
                    <a:pt x="198" y="226"/>
                  </a:lnTo>
                  <a:lnTo>
                    <a:pt x="212" y="212"/>
                  </a:lnTo>
                  <a:lnTo>
                    <a:pt x="226" y="193"/>
                  </a:lnTo>
                  <a:lnTo>
                    <a:pt x="240" y="174"/>
                  </a:lnTo>
                  <a:lnTo>
                    <a:pt x="245" y="151"/>
                  </a:lnTo>
                  <a:lnTo>
                    <a:pt x="250" y="127"/>
                  </a:lnTo>
                  <a:lnTo>
                    <a:pt x="259" y="127"/>
                  </a:lnTo>
                  <a:close/>
                </a:path>
              </a:pathLst>
            </a:custGeom>
            <a:solidFill>
              <a:srgbClr val="2DB42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3" name="Freeform 69"/>
            <p:cNvSpPr>
              <a:spLocks noChangeAspect="1"/>
            </p:cNvSpPr>
            <p:nvPr/>
          </p:nvSpPr>
          <p:spPr bwMode="auto">
            <a:xfrm>
              <a:off x="2676" y="1852"/>
              <a:ext cx="236" cy="236"/>
            </a:xfrm>
            <a:custGeom>
              <a:avLst/>
              <a:gdLst/>
              <a:ahLst/>
              <a:cxnLst>
                <a:cxn ang="0">
                  <a:pos x="231" y="95"/>
                </a:cxn>
                <a:cxn ang="0">
                  <a:pos x="212" y="52"/>
                </a:cxn>
                <a:cxn ang="0">
                  <a:pos x="184" y="19"/>
                </a:cxn>
                <a:cxn ang="0">
                  <a:pos x="141" y="5"/>
                </a:cxn>
                <a:cxn ang="0">
                  <a:pos x="94" y="5"/>
                </a:cxn>
                <a:cxn ang="0">
                  <a:pos x="52" y="19"/>
                </a:cxn>
                <a:cxn ang="0">
                  <a:pos x="19" y="52"/>
                </a:cxn>
                <a:cxn ang="0">
                  <a:pos x="0" y="95"/>
                </a:cxn>
                <a:cxn ang="0">
                  <a:pos x="0" y="142"/>
                </a:cxn>
                <a:cxn ang="0">
                  <a:pos x="19" y="184"/>
                </a:cxn>
                <a:cxn ang="0">
                  <a:pos x="52" y="217"/>
                </a:cxn>
                <a:cxn ang="0">
                  <a:pos x="94" y="236"/>
                </a:cxn>
                <a:cxn ang="0">
                  <a:pos x="141" y="236"/>
                </a:cxn>
                <a:cxn ang="0">
                  <a:pos x="184" y="217"/>
                </a:cxn>
                <a:cxn ang="0">
                  <a:pos x="212" y="184"/>
                </a:cxn>
                <a:cxn ang="0">
                  <a:pos x="231" y="142"/>
                </a:cxn>
                <a:cxn ang="0">
                  <a:pos x="222" y="118"/>
                </a:cxn>
                <a:cxn ang="0">
                  <a:pos x="212" y="76"/>
                </a:cxn>
                <a:cxn ang="0">
                  <a:pos x="193" y="43"/>
                </a:cxn>
                <a:cxn ang="0">
                  <a:pos x="156" y="19"/>
                </a:cxn>
                <a:cxn ang="0">
                  <a:pos x="118" y="14"/>
                </a:cxn>
                <a:cxn ang="0">
                  <a:pos x="75" y="19"/>
                </a:cxn>
                <a:cxn ang="0">
                  <a:pos x="42" y="43"/>
                </a:cxn>
                <a:cxn ang="0">
                  <a:pos x="19" y="76"/>
                </a:cxn>
                <a:cxn ang="0">
                  <a:pos x="9" y="118"/>
                </a:cxn>
                <a:cxn ang="0">
                  <a:pos x="19" y="161"/>
                </a:cxn>
                <a:cxn ang="0">
                  <a:pos x="42" y="194"/>
                </a:cxn>
                <a:cxn ang="0">
                  <a:pos x="75" y="217"/>
                </a:cxn>
                <a:cxn ang="0">
                  <a:pos x="118" y="227"/>
                </a:cxn>
                <a:cxn ang="0">
                  <a:pos x="156" y="217"/>
                </a:cxn>
                <a:cxn ang="0">
                  <a:pos x="193" y="194"/>
                </a:cxn>
                <a:cxn ang="0">
                  <a:pos x="212" y="161"/>
                </a:cxn>
                <a:cxn ang="0">
                  <a:pos x="222" y="118"/>
                </a:cxn>
              </a:cxnLst>
              <a:rect l="0" t="0" r="r" b="b"/>
              <a:pathLst>
                <a:path w="236" h="236">
                  <a:moveTo>
                    <a:pt x="236" y="118"/>
                  </a:moveTo>
                  <a:lnTo>
                    <a:pt x="231" y="95"/>
                  </a:lnTo>
                  <a:lnTo>
                    <a:pt x="226" y="71"/>
                  </a:lnTo>
                  <a:lnTo>
                    <a:pt x="212" y="52"/>
                  </a:lnTo>
                  <a:lnTo>
                    <a:pt x="198" y="38"/>
                  </a:lnTo>
                  <a:lnTo>
                    <a:pt x="184" y="19"/>
                  </a:lnTo>
                  <a:lnTo>
                    <a:pt x="160" y="10"/>
                  </a:lnTo>
                  <a:lnTo>
                    <a:pt x="141" y="5"/>
                  </a:lnTo>
                  <a:lnTo>
                    <a:pt x="118" y="0"/>
                  </a:lnTo>
                  <a:lnTo>
                    <a:pt x="94" y="5"/>
                  </a:lnTo>
                  <a:lnTo>
                    <a:pt x="71" y="10"/>
                  </a:lnTo>
                  <a:lnTo>
                    <a:pt x="52" y="19"/>
                  </a:lnTo>
                  <a:lnTo>
                    <a:pt x="33" y="38"/>
                  </a:lnTo>
                  <a:lnTo>
                    <a:pt x="19" y="52"/>
                  </a:lnTo>
                  <a:lnTo>
                    <a:pt x="9" y="71"/>
                  </a:lnTo>
                  <a:lnTo>
                    <a:pt x="0" y="95"/>
                  </a:lnTo>
                  <a:lnTo>
                    <a:pt x="0" y="118"/>
                  </a:lnTo>
                  <a:lnTo>
                    <a:pt x="0" y="142"/>
                  </a:lnTo>
                  <a:lnTo>
                    <a:pt x="9" y="165"/>
                  </a:lnTo>
                  <a:lnTo>
                    <a:pt x="19" y="184"/>
                  </a:lnTo>
                  <a:lnTo>
                    <a:pt x="33" y="203"/>
                  </a:lnTo>
                  <a:lnTo>
                    <a:pt x="52" y="217"/>
                  </a:lnTo>
                  <a:lnTo>
                    <a:pt x="71" y="227"/>
                  </a:lnTo>
                  <a:lnTo>
                    <a:pt x="94" y="236"/>
                  </a:lnTo>
                  <a:lnTo>
                    <a:pt x="118" y="236"/>
                  </a:lnTo>
                  <a:lnTo>
                    <a:pt x="141" y="236"/>
                  </a:lnTo>
                  <a:lnTo>
                    <a:pt x="160" y="227"/>
                  </a:lnTo>
                  <a:lnTo>
                    <a:pt x="184" y="217"/>
                  </a:lnTo>
                  <a:lnTo>
                    <a:pt x="198" y="203"/>
                  </a:lnTo>
                  <a:lnTo>
                    <a:pt x="212" y="184"/>
                  </a:lnTo>
                  <a:lnTo>
                    <a:pt x="226" y="165"/>
                  </a:lnTo>
                  <a:lnTo>
                    <a:pt x="231" y="142"/>
                  </a:lnTo>
                  <a:lnTo>
                    <a:pt x="236" y="118"/>
                  </a:lnTo>
                  <a:lnTo>
                    <a:pt x="222" y="118"/>
                  </a:lnTo>
                  <a:lnTo>
                    <a:pt x="222" y="99"/>
                  </a:lnTo>
                  <a:lnTo>
                    <a:pt x="212" y="76"/>
                  </a:lnTo>
                  <a:lnTo>
                    <a:pt x="203" y="61"/>
                  </a:lnTo>
                  <a:lnTo>
                    <a:pt x="193" y="43"/>
                  </a:lnTo>
                  <a:lnTo>
                    <a:pt x="175" y="33"/>
                  </a:lnTo>
                  <a:lnTo>
                    <a:pt x="156" y="19"/>
                  </a:lnTo>
                  <a:lnTo>
                    <a:pt x="137" y="14"/>
                  </a:lnTo>
                  <a:lnTo>
                    <a:pt x="118" y="14"/>
                  </a:lnTo>
                  <a:lnTo>
                    <a:pt x="94" y="14"/>
                  </a:lnTo>
                  <a:lnTo>
                    <a:pt x="75" y="19"/>
                  </a:lnTo>
                  <a:lnTo>
                    <a:pt x="57" y="33"/>
                  </a:lnTo>
                  <a:lnTo>
                    <a:pt x="42" y="43"/>
                  </a:lnTo>
                  <a:lnTo>
                    <a:pt x="28" y="61"/>
                  </a:lnTo>
                  <a:lnTo>
                    <a:pt x="19" y="76"/>
                  </a:lnTo>
                  <a:lnTo>
                    <a:pt x="14" y="99"/>
                  </a:lnTo>
                  <a:lnTo>
                    <a:pt x="9" y="118"/>
                  </a:lnTo>
                  <a:lnTo>
                    <a:pt x="14" y="142"/>
                  </a:lnTo>
                  <a:lnTo>
                    <a:pt x="19" y="161"/>
                  </a:lnTo>
                  <a:lnTo>
                    <a:pt x="28" y="179"/>
                  </a:lnTo>
                  <a:lnTo>
                    <a:pt x="42" y="194"/>
                  </a:lnTo>
                  <a:lnTo>
                    <a:pt x="57" y="208"/>
                  </a:lnTo>
                  <a:lnTo>
                    <a:pt x="75" y="217"/>
                  </a:lnTo>
                  <a:lnTo>
                    <a:pt x="94" y="222"/>
                  </a:lnTo>
                  <a:lnTo>
                    <a:pt x="118" y="227"/>
                  </a:lnTo>
                  <a:lnTo>
                    <a:pt x="137" y="222"/>
                  </a:lnTo>
                  <a:lnTo>
                    <a:pt x="156" y="217"/>
                  </a:lnTo>
                  <a:lnTo>
                    <a:pt x="175" y="208"/>
                  </a:lnTo>
                  <a:lnTo>
                    <a:pt x="193" y="194"/>
                  </a:lnTo>
                  <a:lnTo>
                    <a:pt x="203" y="179"/>
                  </a:lnTo>
                  <a:lnTo>
                    <a:pt x="212" y="161"/>
                  </a:lnTo>
                  <a:lnTo>
                    <a:pt x="222" y="142"/>
                  </a:lnTo>
                  <a:lnTo>
                    <a:pt x="222" y="118"/>
                  </a:lnTo>
                  <a:lnTo>
                    <a:pt x="236" y="118"/>
                  </a:lnTo>
                  <a:close/>
                </a:path>
              </a:pathLst>
            </a:custGeom>
            <a:solidFill>
              <a:srgbClr val="29B22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4" name="Freeform 70"/>
            <p:cNvSpPr>
              <a:spLocks noChangeAspect="1"/>
            </p:cNvSpPr>
            <p:nvPr/>
          </p:nvSpPr>
          <p:spPr bwMode="auto">
            <a:xfrm>
              <a:off x="2685" y="1866"/>
              <a:ext cx="213" cy="213"/>
            </a:xfrm>
            <a:custGeom>
              <a:avLst/>
              <a:gdLst/>
              <a:ahLst/>
              <a:cxnLst>
                <a:cxn ang="0">
                  <a:pos x="213" y="85"/>
                </a:cxn>
                <a:cxn ang="0">
                  <a:pos x="194" y="47"/>
                </a:cxn>
                <a:cxn ang="0">
                  <a:pos x="166" y="19"/>
                </a:cxn>
                <a:cxn ang="0">
                  <a:pos x="128" y="0"/>
                </a:cxn>
                <a:cxn ang="0">
                  <a:pos x="85" y="0"/>
                </a:cxn>
                <a:cxn ang="0">
                  <a:pos x="48" y="19"/>
                </a:cxn>
                <a:cxn ang="0">
                  <a:pos x="19" y="47"/>
                </a:cxn>
                <a:cxn ang="0">
                  <a:pos x="5" y="85"/>
                </a:cxn>
                <a:cxn ang="0">
                  <a:pos x="5" y="128"/>
                </a:cxn>
                <a:cxn ang="0">
                  <a:pos x="19" y="165"/>
                </a:cxn>
                <a:cxn ang="0">
                  <a:pos x="48" y="194"/>
                </a:cxn>
                <a:cxn ang="0">
                  <a:pos x="85" y="208"/>
                </a:cxn>
                <a:cxn ang="0">
                  <a:pos x="128" y="208"/>
                </a:cxn>
                <a:cxn ang="0">
                  <a:pos x="166" y="194"/>
                </a:cxn>
                <a:cxn ang="0">
                  <a:pos x="194" y="165"/>
                </a:cxn>
                <a:cxn ang="0">
                  <a:pos x="213" y="128"/>
                </a:cxn>
                <a:cxn ang="0">
                  <a:pos x="203" y="104"/>
                </a:cxn>
                <a:cxn ang="0">
                  <a:pos x="194" y="66"/>
                </a:cxn>
                <a:cxn ang="0">
                  <a:pos x="175" y="38"/>
                </a:cxn>
                <a:cxn ang="0">
                  <a:pos x="147" y="19"/>
                </a:cxn>
                <a:cxn ang="0">
                  <a:pos x="109" y="10"/>
                </a:cxn>
                <a:cxn ang="0">
                  <a:pos x="71" y="19"/>
                </a:cxn>
                <a:cxn ang="0">
                  <a:pos x="43" y="38"/>
                </a:cxn>
                <a:cxn ang="0">
                  <a:pos x="19" y="66"/>
                </a:cxn>
                <a:cxn ang="0">
                  <a:pos x="14" y="104"/>
                </a:cxn>
                <a:cxn ang="0">
                  <a:pos x="19" y="142"/>
                </a:cxn>
                <a:cxn ang="0">
                  <a:pos x="43" y="170"/>
                </a:cxn>
                <a:cxn ang="0">
                  <a:pos x="71" y="194"/>
                </a:cxn>
                <a:cxn ang="0">
                  <a:pos x="109" y="198"/>
                </a:cxn>
                <a:cxn ang="0">
                  <a:pos x="147" y="194"/>
                </a:cxn>
                <a:cxn ang="0">
                  <a:pos x="175" y="170"/>
                </a:cxn>
                <a:cxn ang="0">
                  <a:pos x="194" y="142"/>
                </a:cxn>
                <a:cxn ang="0">
                  <a:pos x="203" y="104"/>
                </a:cxn>
              </a:cxnLst>
              <a:rect l="0" t="0" r="r" b="b"/>
              <a:pathLst>
                <a:path w="213" h="213">
                  <a:moveTo>
                    <a:pt x="213" y="104"/>
                  </a:moveTo>
                  <a:lnTo>
                    <a:pt x="213" y="85"/>
                  </a:lnTo>
                  <a:lnTo>
                    <a:pt x="203" y="62"/>
                  </a:lnTo>
                  <a:lnTo>
                    <a:pt x="194" y="47"/>
                  </a:lnTo>
                  <a:lnTo>
                    <a:pt x="184" y="29"/>
                  </a:lnTo>
                  <a:lnTo>
                    <a:pt x="166" y="19"/>
                  </a:lnTo>
                  <a:lnTo>
                    <a:pt x="147" y="5"/>
                  </a:lnTo>
                  <a:lnTo>
                    <a:pt x="128" y="0"/>
                  </a:lnTo>
                  <a:lnTo>
                    <a:pt x="109" y="0"/>
                  </a:lnTo>
                  <a:lnTo>
                    <a:pt x="85" y="0"/>
                  </a:lnTo>
                  <a:lnTo>
                    <a:pt x="66" y="5"/>
                  </a:lnTo>
                  <a:lnTo>
                    <a:pt x="48" y="19"/>
                  </a:lnTo>
                  <a:lnTo>
                    <a:pt x="33" y="29"/>
                  </a:lnTo>
                  <a:lnTo>
                    <a:pt x="19" y="47"/>
                  </a:lnTo>
                  <a:lnTo>
                    <a:pt x="10" y="62"/>
                  </a:lnTo>
                  <a:lnTo>
                    <a:pt x="5" y="85"/>
                  </a:lnTo>
                  <a:lnTo>
                    <a:pt x="0" y="104"/>
                  </a:lnTo>
                  <a:lnTo>
                    <a:pt x="5" y="128"/>
                  </a:lnTo>
                  <a:lnTo>
                    <a:pt x="10" y="147"/>
                  </a:lnTo>
                  <a:lnTo>
                    <a:pt x="19" y="165"/>
                  </a:lnTo>
                  <a:lnTo>
                    <a:pt x="33" y="180"/>
                  </a:lnTo>
                  <a:lnTo>
                    <a:pt x="48" y="194"/>
                  </a:lnTo>
                  <a:lnTo>
                    <a:pt x="66" y="203"/>
                  </a:lnTo>
                  <a:lnTo>
                    <a:pt x="85" y="208"/>
                  </a:lnTo>
                  <a:lnTo>
                    <a:pt x="109" y="213"/>
                  </a:lnTo>
                  <a:lnTo>
                    <a:pt x="128" y="208"/>
                  </a:lnTo>
                  <a:lnTo>
                    <a:pt x="147" y="203"/>
                  </a:lnTo>
                  <a:lnTo>
                    <a:pt x="166" y="194"/>
                  </a:lnTo>
                  <a:lnTo>
                    <a:pt x="184" y="180"/>
                  </a:lnTo>
                  <a:lnTo>
                    <a:pt x="194" y="165"/>
                  </a:lnTo>
                  <a:lnTo>
                    <a:pt x="203" y="147"/>
                  </a:lnTo>
                  <a:lnTo>
                    <a:pt x="213" y="128"/>
                  </a:lnTo>
                  <a:lnTo>
                    <a:pt x="213" y="104"/>
                  </a:lnTo>
                  <a:lnTo>
                    <a:pt x="203" y="104"/>
                  </a:lnTo>
                  <a:lnTo>
                    <a:pt x="199" y="85"/>
                  </a:lnTo>
                  <a:lnTo>
                    <a:pt x="194" y="66"/>
                  </a:lnTo>
                  <a:lnTo>
                    <a:pt x="184" y="52"/>
                  </a:lnTo>
                  <a:lnTo>
                    <a:pt x="175" y="38"/>
                  </a:lnTo>
                  <a:lnTo>
                    <a:pt x="161" y="29"/>
                  </a:lnTo>
                  <a:lnTo>
                    <a:pt x="147" y="19"/>
                  </a:lnTo>
                  <a:lnTo>
                    <a:pt x="128" y="14"/>
                  </a:lnTo>
                  <a:lnTo>
                    <a:pt x="109" y="10"/>
                  </a:lnTo>
                  <a:lnTo>
                    <a:pt x="90" y="14"/>
                  </a:lnTo>
                  <a:lnTo>
                    <a:pt x="71" y="19"/>
                  </a:lnTo>
                  <a:lnTo>
                    <a:pt x="57" y="29"/>
                  </a:lnTo>
                  <a:lnTo>
                    <a:pt x="43" y="38"/>
                  </a:lnTo>
                  <a:lnTo>
                    <a:pt x="29" y="52"/>
                  </a:lnTo>
                  <a:lnTo>
                    <a:pt x="19" y="66"/>
                  </a:lnTo>
                  <a:lnTo>
                    <a:pt x="14" y="85"/>
                  </a:lnTo>
                  <a:lnTo>
                    <a:pt x="14" y="104"/>
                  </a:lnTo>
                  <a:lnTo>
                    <a:pt x="14" y="123"/>
                  </a:lnTo>
                  <a:lnTo>
                    <a:pt x="19" y="142"/>
                  </a:lnTo>
                  <a:lnTo>
                    <a:pt x="29" y="156"/>
                  </a:lnTo>
                  <a:lnTo>
                    <a:pt x="43" y="170"/>
                  </a:lnTo>
                  <a:lnTo>
                    <a:pt x="57" y="184"/>
                  </a:lnTo>
                  <a:lnTo>
                    <a:pt x="71" y="194"/>
                  </a:lnTo>
                  <a:lnTo>
                    <a:pt x="90" y="198"/>
                  </a:lnTo>
                  <a:lnTo>
                    <a:pt x="109" y="198"/>
                  </a:lnTo>
                  <a:lnTo>
                    <a:pt x="128" y="198"/>
                  </a:lnTo>
                  <a:lnTo>
                    <a:pt x="147" y="194"/>
                  </a:lnTo>
                  <a:lnTo>
                    <a:pt x="161" y="184"/>
                  </a:lnTo>
                  <a:lnTo>
                    <a:pt x="175" y="170"/>
                  </a:lnTo>
                  <a:lnTo>
                    <a:pt x="184" y="156"/>
                  </a:lnTo>
                  <a:lnTo>
                    <a:pt x="194" y="142"/>
                  </a:lnTo>
                  <a:lnTo>
                    <a:pt x="199" y="123"/>
                  </a:lnTo>
                  <a:lnTo>
                    <a:pt x="203" y="104"/>
                  </a:lnTo>
                  <a:lnTo>
                    <a:pt x="213" y="104"/>
                  </a:lnTo>
                  <a:close/>
                </a:path>
              </a:pathLst>
            </a:custGeom>
            <a:solidFill>
              <a:srgbClr val="25B02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5" name="Freeform 71"/>
            <p:cNvSpPr>
              <a:spLocks noChangeAspect="1"/>
            </p:cNvSpPr>
            <p:nvPr/>
          </p:nvSpPr>
          <p:spPr bwMode="auto">
            <a:xfrm>
              <a:off x="2699" y="1876"/>
              <a:ext cx="189" cy="188"/>
            </a:xfrm>
            <a:custGeom>
              <a:avLst/>
              <a:gdLst/>
              <a:ahLst/>
              <a:cxnLst>
                <a:cxn ang="0">
                  <a:pos x="185" y="75"/>
                </a:cxn>
                <a:cxn ang="0">
                  <a:pos x="170" y="42"/>
                </a:cxn>
                <a:cxn ang="0">
                  <a:pos x="147" y="19"/>
                </a:cxn>
                <a:cxn ang="0">
                  <a:pos x="114" y="4"/>
                </a:cxn>
                <a:cxn ang="0">
                  <a:pos x="76" y="4"/>
                </a:cxn>
                <a:cxn ang="0">
                  <a:pos x="43" y="19"/>
                </a:cxn>
                <a:cxn ang="0">
                  <a:pos x="15" y="42"/>
                </a:cxn>
                <a:cxn ang="0">
                  <a:pos x="0" y="75"/>
                </a:cxn>
                <a:cxn ang="0">
                  <a:pos x="0" y="113"/>
                </a:cxn>
                <a:cxn ang="0">
                  <a:pos x="15" y="146"/>
                </a:cxn>
                <a:cxn ang="0">
                  <a:pos x="43" y="174"/>
                </a:cxn>
                <a:cxn ang="0">
                  <a:pos x="76" y="188"/>
                </a:cxn>
                <a:cxn ang="0">
                  <a:pos x="114" y="188"/>
                </a:cxn>
                <a:cxn ang="0">
                  <a:pos x="147" y="174"/>
                </a:cxn>
                <a:cxn ang="0">
                  <a:pos x="170" y="146"/>
                </a:cxn>
                <a:cxn ang="0">
                  <a:pos x="185" y="113"/>
                </a:cxn>
                <a:cxn ang="0">
                  <a:pos x="175" y="94"/>
                </a:cxn>
                <a:cxn ang="0">
                  <a:pos x="170" y="61"/>
                </a:cxn>
                <a:cxn ang="0">
                  <a:pos x="152" y="37"/>
                </a:cxn>
                <a:cxn ang="0">
                  <a:pos x="128" y="19"/>
                </a:cxn>
                <a:cxn ang="0">
                  <a:pos x="95" y="14"/>
                </a:cxn>
                <a:cxn ang="0">
                  <a:pos x="62" y="19"/>
                </a:cxn>
                <a:cxn ang="0">
                  <a:pos x="34" y="37"/>
                </a:cxn>
                <a:cxn ang="0">
                  <a:pos x="19" y="61"/>
                </a:cxn>
                <a:cxn ang="0">
                  <a:pos x="10" y="94"/>
                </a:cxn>
                <a:cxn ang="0">
                  <a:pos x="19" y="127"/>
                </a:cxn>
                <a:cxn ang="0">
                  <a:pos x="34" y="155"/>
                </a:cxn>
                <a:cxn ang="0">
                  <a:pos x="62" y="170"/>
                </a:cxn>
                <a:cxn ang="0">
                  <a:pos x="95" y="179"/>
                </a:cxn>
                <a:cxn ang="0">
                  <a:pos x="128" y="170"/>
                </a:cxn>
                <a:cxn ang="0">
                  <a:pos x="152" y="155"/>
                </a:cxn>
                <a:cxn ang="0">
                  <a:pos x="170" y="127"/>
                </a:cxn>
                <a:cxn ang="0">
                  <a:pos x="175" y="94"/>
                </a:cxn>
              </a:cxnLst>
              <a:rect l="0" t="0" r="r" b="b"/>
              <a:pathLst>
                <a:path w="189" h="188">
                  <a:moveTo>
                    <a:pt x="189" y="94"/>
                  </a:moveTo>
                  <a:lnTo>
                    <a:pt x="185" y="75"/>
                  </a:lnTo>
                  <a:lnTo>
                    <a:pt x="180" y="56"/>
                  </a:lnTo>
                  <a:lnTo>
                    <a:pt x="170" y="42"/>
                  </a:lnTo>
                  <a:lnTo>
                    <a:pt x="161" y="28"/>
                  </a:lnTo>
                  <a:lnTo>
                    <a:pt x="147" y="19"/>
                  </a:lnTo>
                  <a:lnTo>
                    <a:pt x="133" y="9"/>
                  </a:lnTo>
                  <a:lnTo>
                    <a:pt x="114" y="4"/>
                  </a:lnTo>
                  <a:lnTo>
                    <a:pt x="95" y="0"/>
                  </a:lnTo>
                  <a:lnTo>
                    <a:pt x="76" y="4"/>
                  </a:lnTo>
                  <a:lnTo>
                    <a:pt x="57" y="9"/>
                  </a:lnTo>
                  <a:lnTo>
                    <a:pt x="43" y="19"/>
                  </a:lnTo>
                  <a:lnTo>
                    <a:pt x="29" y="28"/>
                  </a:lnTo>
                  <a:lnTo>
                    <a:pt x="15" y="42"/>
                  </a:lnTo>
                  <a:lnTo>
                    <a:pt x="5" y="56"/>
                  </a:lnTo>
                  <a:lnTo>
                    <a:pt x="0" y="75"/>
                  </a:lnTo>
                  <a:lnTo>
                    <a:pt x="0" y="94"/>
                  </a:lnTo>
                  <a:lnTo>
                    <a:pt x="0" y="113"/>
                  </a:lnTo>
                  <a:lnTo>
                    <a:pt x="5" y="132"/>
                  </a:lnTo>
                  <a:lnTo>
                    <a:pt x="15" y="146"/>
                  </a:lnTo>
                  <a:lnTo>
                    <a:pt x="29" y="160"/>
                  </a:lnTo>
                  <a:lnTo>
                    <a:pt x="43" y="174"/>
                  </a:lnTo>
                  <a:lnTo>
                    <a:pt x="57" y="184"/>
                  </a:lnTo>
                  <a:lnTo>
                    <a:pt x="76" y="188"/>
                  </a:lnTo>
                  <a:lnTo>
                    <a:pt x="95" y="188"/>
                  </a:lnTo>
                  <a:lnTo>
                    <a:pt x="114" y="188"/>
                  </a:lnTo>
                  <a:lnTo>
                    <a:pt x="133" y="184"/>
                  </a:lnTo>
                  <a:lnTo>
                    <a:pt x="147" y="174"/>
                  </a:lnTo>
                  <a:lnTo>
                    <a:pt x="161" y="160"/>
                  </a:lnTo>
                  <a:lnTo>
                    <a:pt x="170" y="146"/>
                  </a:lnTo>
                  <a:lnTo>
                    <a:pt x="180" y="132"/>
                  </a:lnTo>
                  <a:lnTo>
                    <a:pt x="185" y="113"/>
                  </a:lnTo>
                  <a:lnTo>
                    <a:pt x="189" y="94"/>
                  </a:lnTo>
                  <a:lnTo>
                    <a:pt x="175" y="94"/>
                  </a:lnTo>
                  <a:lnTo>
                    <a:pt x="175" y="80"/>
                  </a:lnTo>
                  <a:lnTo>
                    <a:pt x="170" y="61"/>
                  </a:lnTo>
                  <a:lnTo>
                    <a:pt x="161" y="47"/>
                  </a:lnTo>
                  <a:lnTo>
                    <a:pt x="152" y="37"/>
                  </a:lnTo>
                  <a:lnTo>
                    <a:pt x="142" y="28"/>
                  </a:lnTo>
                  <a:lnTo>
                    <a:pt x="128" y="19"/>
                  </a:lnTo>
                  <a:lnTo>
                    <a:pt x="109" y="14"/>
                  </a:lnTo>
                  <a:lnTo>
                    <a:pt x="95" y="14"/>
                  </a:lnTo>
                  <a:lnTo>
                    <a:pt x="76" y="14"/>
                  </a:lnTo>
                  <a:lnTo>
                    <a:pt x="62" y="19"/>
                  </a:lnTo>
                  <a:lnTo>
                    <a:pt x="48" y="28"/>
                  </a:lnTo>
                  <a:lnTo>
                    <a:pt x="34" y="37"/>
                  </a:lnTo>
                  <a:lnTo>
                    <a:pt x="24" y="47"/>
                  </a:lnTo>
                  <a:lnTo>
                    <a:pt x="19" y="61"/>
                  </a:lnTo>
                  <a:lnTo>
                    <a:pt x="15" y="80"/>
                  </a:lnTo>
                  <a:lnTo>
                    <a:pt x="10" y="94"/>
                  </a:lnTo>
                  <a:lnTo>
                    <a:pt x="15" y="113"/>
                  </a:lnTo>
                  <a:lnTo>
                    <a:pt x="19" y="127"/>
                  </a:lnTo>
                  <a:lnTo>
                    <a:pt x="24" y="141"/>
                  </a:lnTo>
                  <a:lnTo>
                    <a:pt x="34" y="155"/>
                  </a:lnTo>
                  <a:lnTo>
                    <a:pt x="48" y="165"/>
                  </a:lnTo>
                  <a:lnTo>
                    <a:pt x="62" y="170"/>
                  </a:lnTo>
                  <a:lnTo>
                    <a:pt x="76" y="174"/>
                  </a:lnTo>
                  <a:lnTo>
                    <a:pt x="95" y="179"/>
                  </a:lnTo>
                  <a:lnTo>
                    <a:pt x="109" y="174"/>
                  </a:lnTo>
                  <a:lnTo>
                    <a:pt x="128" y="170"/>
                  </a:lnTo>
                  <a:lnTo>
                    <a:pt x="142" y="165"/>
                  </a:lnTo>
                  <a:lnTo>
                    <a:pt x="152" y="155"/>
                  </a:lnTo>
                  <a:lnTo>
                    <a:pt x="161" y="141"/>
                  </a:lnTo>
                  <a:lnTo>
                    <a:pt x="170" y="127"/>
                  </a:lnTo>
                  <a:lnTo>
                    <a:pt x="175" y="113"/>
                  </a:lnTo>
                  <a:lnTo>
                    <a:pt x="175" y="94"/>
                  </a:lnTo>
                  <a:lnTo>
                    <a:pt x="189" y="94"/>
                  </a:lnTo>
                  <a:close/>
                </a:path>
              </a:pathLst>
            </a:custGeom>
            <a:solidFill>
              <a:srgbClr val="21AE2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6" name="Freeform 72"/>
            <p:cNvSpPr>
              <a:spLocks noChangeAspect="1"/>
            </p:cNvSpPr>
            <p:nvPr/>
          </p:nvSpPr>
          <p:spPr bwMode="auto">
            <a:xfrm>
              <a:off x="2709" y="1890"/>
              <a:ext cx="165" cy="165"/>
            </a:xfrm>
            <a:custGeom>
              <a:avLst/>
              <a:gdLst/>
              <a:ahLst/>
              <a:cxnLst>
                <a:cxn ang="0">
                  <a:pos x="165" y="66"/>
                </a:cxn>
                <a:cxn ang="0">
                  <a:pos x="151" y="33"/>
                </a:cxn>
                <a:cxn ang="0">
                  <a:pos x="132" y="14"/>
                </a:cxn>
                <a:cxn ang="0">
                  <a:pos x="99" y="0"/>
                </a:cxn>
                <a:cxn ang="0">
                  <a:pos x="66" y="0"/>
                </a:cxn>
                <a:cxn ang="0">
                  <a:pos x="38" y="14"/>
                </a:cxn>
                <a:cxn ang="0">
                  <a:pos x="14" y="33"/>
                </a:cxn>
                <a:cxn ang="0">
                  <a:pos x="5" y="66"/>
                </a:cxn>
                <a:cxn ang="0">
                  <a:pos x="5" y="99"/>
                </a:cxn>
                <a:cxn ang="0">
                  <a:pos x="14" y="127"/>
                </a:cxn>
                <a:cxn ang="0">
                  <a:pos x="38" y="151"/>
                </a:cxn>
                <a:cxn ang="0">
                  <a:pos x="66" y="160"/>
                </a:cxn>
                <a:cxn ang="0">
                  <a:pos x="99" y="160"/>
                </a:cxn>
                <a:cxn ang="0">
                  <a:pos x="132" y="151"/>
                </a:cxn>
                <a:cxn ang="0">
                  <a:pos x="151" y="127"/>
                </a:cxn>
                <a:cxn ang="0">
                  <a:pos x="165" y="99"/>
                </a:cxn>
                <a:cxn ang="0">
                  <a:pos x="156" y="80"/>
                </a:cxn>
                <a:cxn ang="0">
                  <a:pos x="151" y="52"/>
                </a:cxn>
                <a:cxn ang="0">
                  <a:pos x="132" y="33"/>
                </a:cxn>
                <a:cxn ang="0">
                  <a:pos x="113" y="14"/>
                </a:cxn>
                <a:cxn ang="0">
                  <a:pos x="85" y="9"/>
                </a:cxn>
                <a:cxn ang="0">
                  <a:pos x="57" y="14"/>
                </a:cxn>
                <a:cxn ang="0">
                  <a:pos x="33" y="33"/>
                </a:cxn>
                <a:cxn ang="0">
                  <a:pos x="19" y="52"/>
                </a:cxn>
                <a:cxn ang="0">
                  <a:pos x="14" y="80"/>
                </a:cxn>
                <a:cxn ang="0">
                  <a:pos x="19" y="108"/>
                </a:cxn>
                <a:cxn ang="0">
                  <a:pos x="33" y="132"/>
                </a:cxn>
                <a:cxn ang="0">
                  <a:pos x="57" y="146"/>
                </a:cxn>
                <a:cxn ang="0">
                  <a:pos x="85" y="151"/>
                </a:cxn>
                <a:cxn ang="0">
                  <a:pos x="113" y="146"/>
                </a:cxn>
                <a:cxn ang="0">
                  <a:pos x="132" y="132"/>
                </a:cxn>
                <a:cxn ang="0">
                  <a:pos x="151" y="108"/>
                </a:cxn>
                <a:cxn ang="0">
                  <a:pos x="156" y="80"/>
                </a:cxn>
              </a:cxnLst>
              <a:rect l="0" t="0" r="r" b="b"/>
              <a:pathLst>
                <a:path w="165" h="165">
                  <a:moveTo>
                    <a:pt x="165" y="80"/>
                  </a:moveTo>
                  <a:lnTo>
                    <a:pt x="165" y="66"/>
                  </a:lnTo>
                  <a:lnTo>
                    <a:pt x="160" y="47"/>
                  </a:lnTo>
                  <a:lnTo>
                    <a:pt x="151" y="33"/>
                  </a:lnTo>
                  <a:lnTo>
                    <a:pt x="142" y="23"/>
                  </a:lnTo>
                  <a:lnTo>
                    <a:pt x="132" y="14"/>
                  </a:lnTo>
                  <a:lnTo>
                    <a:pt x="118" y="5"/>
                  </a:lnTo>
                  <a:lnTo>
                    <a:pt x="99" y="0"/>
                  </a:lnTo>
                  <a:lnTo>
                    <a:pt x="85" y="0"/>
                  </a:lnTo>
                  <a:lnTo>
                    <a:pt x="66" y="0"/>
                  </a:lnTo>
                  <a:lnTo>
                    <a:pt x="52" y="5"/>
                  </a:lnTo>
                  <a:lnTo>
                    <a:pt x="38" y="14"/>
                  </a:lnTo>
                  <a:lnTo>
                    <a:pt x="24" y="23"/>
                  </a:lnTo>
                  <a:lnTo>
                    <a:pt x="14" y="33"/>
                  </a:lnTo>
                  <a:lnTo>
                    <a:pt x="9" y="47"/>
                  </a:lnTo>
                  <a:lnTo>
                    <a:pt x="5" y="66"/>
                  </a:lnTo>
                  <a:lnTo>
                    <a:pt x="0" y="80"/>
                  </a:lnTo>
                  <a:lnTo>
                    <a:pt x="5" y="99"/>
                  </a:lnTo>
                  <a:lnTo>
                    <a:pt x="9" y="113"/>
                  </a:lnTo>
                  <a:lnTo>
                    <a:pt x="14" y="127"/>
                  </a:lnTo>
                  <a:lnTo>
                    <a:pt x="24" y="141"/>
                  </a:lnTo>
                  <a:lnTo>
                    <a:pt x="38" y="151"/>
                  </a:lnTo>
                  <a:lnTo>
                    <a:pt x="52" y="156"/>
                  </a:lnTo>
                  <a:lnTo>
                    <a:pt x="66" y="160"/>
                  </a:lnTo>
                  <a:lnTo>
                    <a:pt x="85" y="165"/>
                  </a:lnTo>
                  <a:lnTo>
                    <a:pt x="99" y="160"/>
                  </a:lnTo>
                  <a:lnTo>
                    <a:pt x="118" y="156"/>
                  </a:lnTo>
                  <a:lnTo>
                    <a:pt x="132" y="151"/>
                  </a:lnTo>
                  <a:lnTo>
                    <a:pt x="142" y="141"/>
                  </a:lnTo>
                  <a:lnTo>
                    <a:pt x="151" y="127"/>
                  </a:lnTo>
                  <a:lnTo>
                    <a:pt x="160" y="113"/>
                  </a:lnTo>
                  <a:lnTo>
                    <a:pt x="165" y="99"/>
                  </a:lnTo>
                  <a:lnTo>
                    <a:pt x="165" y="80"/>
                  </a:lnTo>
                  <a:lnTo>
                    <a:pt x="156" y="80"/>
                  </a:lnTo>
                  <a:lnTo>
                    <a:pt x="151" y="66"/>
                  </a:lnTo>
                  <a:lnTo>
                    <a:pt x="151" y="52"/>
                  </a:lnTo>
                  <a:lnTo>
                    <a:pt x="142" y="42"/>
                  </a:lnTo>
                  <a:lnTo>
                    <a:pt x="132" y="33"/>
                  </a:lnTo>
                  <a:lnTo>
                    <a:pt x="123" y="23"/>
                  </a:lnTo>
                  <a:lnTo>
                    <a:pt x="113" y="14"/>
                  </a:lnTo>
                  <a:lnTo>
                    <a:pt x="99" y="14"/>
                  </a:lnTo>
                  <a:lnTo>
                    <a:pt x="85" y="9"/>
                  </a:lnTo>
                  <a:lnTo>
                    <a:pt x="71" y="14"/>
                  </a:lnTo>
                  <a:lnTo>
                    <a:pt x="57" y="14"/>
                  </a:lnTo>
                  <a:lnTo>
                    <a:pt x="42" y="23"/>
                  </a:lnTo>
                  <a:lnTo>
                    <a:pt x="33" y="33"/>
                  </a:lnTo>
                  <a:lnTo>
                    <a:pt x="24" y="42"/>
                  </a:lnTo>
                  <a:lnTo>
                    <a:pt x="19" y="52"/>
                  </a:lnTo>
                  <a:lnTo>
                    <a:pt x="14" y="66"/>
                  </a:lnTo>
                  <a:lnTo>
                    <a:pt x="14" y="80"/>
                  </a:lnTo>
                  <a:lnTo>
                    <a:pt x="14" y="94"/>
                  </a:lnTo>
                  <a:lnTo>
                    <a:pt x="19" y="108"/>
                  </a:lnTo>
                  <a:lnTo>
                    <a:pt x="24" y="123"/>
                  </a:lnTo>
                  <a:lnTo>
                    <a:pt x="33" y="132"/>
                  </a:lnTo>
                  <a:lnTo>
                    <a:pt x="42" y="141"/>
                  </a:lnTo>
                  <a:lnTo>
                    <a:pt x="57" y="146"/>
                  </a:lnTo>
                  <a:lnTo>
                    <a:pt x="71" y="151"/>
                  </a:lnTo>
                  <a:lnTo>
                    <a:pt x="85" y="151"/>
                  </a:lnTo>
                  <a:lnTo>
                    <a:pt x="99" y="151"/>
                  </a:lnTo>
                  <a:lnTo>
                    <a:pt x="113" y="146"/>
                  </a:lnTo>
                  <a:lnTo>
                    <a:pt x="123" y="141"/>
                  </a:lnTo>
                  <a:lnTo>
                    <a:pt x="132" y="132"/>
                  </a:lnTo>
                  <a:lnTo>
                    <a:pt x="142" y="123"/>
                  </a:lnTo>
                  <a:lnTo>
                    <a:pt x="151" y="108"/>
                  </a:lnTo>
                  <a:lnTo>
                    <a:pt x="151" y="94"/>
                  </a:lnTo>
                  <a:lnTo>
                    <a:pt x="156" y="80"/>
                  </a:lnTo>
                  <a:lnTo>
                    <a:pt x="165" y="80"/>
                  </a:lnTo>
                  <a:close/>
                </a:path>
              </a:pathLst>
            </a:custGeom>
            <a:solidFill>
              <a:srgbClr val="1CAC1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7" name="Freeform 73"/>
            <p:cNvSpPr>
              <a:spLocks noChangeAspect="1"/>
            </p:cNvSpPr>
            <p:nvPr/>
          </p:nvSpPr>
          <p:spPr bwMode="auto">
            <a:xfrm>
              <a:off x="2723" y="1899"/>
              <a:ext cx="142" cy="142"/>
            </a:xfrm>
            <a:custGeom>
              <a:avLst/>
              <a:gdLst/>
              <a:ahLst/>
              <a:cxnLst>
                <a:cxn ang="0">
                  <a:pos x="137" y="57"/>
                </a:cxn>
                <a:cxn ang="0">
                  <a:pos x="128" y="33"/>
                </a:cxn>
                <a:cxn ang="0">
                  <a:pos x="109" y="14"/>
                </a:cxn>
                <a:cxn ang="0">
                  <a:pos x="85" y="5"/>
                </a:cxn>
                <a:cxn ang="0">
                  <a:pos x="57" y="5"/>
                </a:cxn>
                <a:cxn ang="0">
                  <a:pos x="28" y="14"/>
                </a:cxn>
                <a:cxn ang="0">
                  <a:pos x="10" y="33"/>
                </a:cxn>
                <a:cxn ang="0">
                  <a:pos x="0" y="57"/>
                </a:cxn>
                <a:cxn ang="0">
                  <a:pos x="0" y="85"/>
                </a:cxn>
                <a:cxn ang="0">
                  <a:pos x="10" y="114"/>
                </a:cxn>
                <a:cxn ang="0">
                  <a:pos x="28" y="132"/>
                </a:cxn>
                <a:cxn ang="0">
                  <a:pos x="57" y="142"/>
                </a:cxn>
                <a:cxn ang="0">
                  <a:pos x="85" y="142"/>
                </a:cxn>
                <a:cxn ang="0">
                  <a:pos x="109" y="132"/>
                </a:cxn>
                <a:cxn ang="0">
                  <a:pos x="128" y="114"/>
                </a:cxn>
                <a:cxn ang="0">
                  <a:pos x="137" y="85"/>
                </a:cxn>
                <a:cxn ang="0">
                  <a:pos x="128" y="71"/>
                </a:cxn>
                <a:cxn ang="0">
                  <a:pos x="123" y="48"/>
                </a:cxn>
                <a:cxn ang="0">
                  <a:pos x="113" y="29"/>
                </a:cxn>
                <a:cxn ang="0">
                  <a:pos x="94" y="19"/>
                </a:cxn>
                <a:cxn ang="0">
                  <a:pos x="71" y="14"/>
                </a:cxn>
                <a:cxn ang="0">
                  <a:pos x="47" y="19"/>
                </a:cxn>
                <a:cxn ang="0">
                  <a:pos x="28" y="29"/>
                </a:cxn>
                <a:cxn ang="0">
                  <a:pos x="14" y="48"/>
                </a:cxn>
                <a:cxn ang="0">
                  <a:pos x="10" y="71"/>
                </a:cxn>
                <a:cxn ang="0">
                  <a:pos x="14" y="95"/>
                </a:cxn>
                <a:cxn ang="0">
                  <a:pos x="28" y="114"/>
                </a:cxn>
                <a:cxn ang="0">
                  <a:pos x="47" y="128"/>
                </a:cxn>
                <a:cxn ang="0">
                  <a:pos x="71" y="132"/>
                </a:cxn>
                <a:cxn ang="0">
                  <a:pos x="94" y="128"/>
                </a:cxn>
                <a:cxn ang="0">
                  <a:pos x="113" y="114"/>
                </a:cxn>
                <a:cxn ang="0">
                  <a:pos x="123" y="95"/>
                </a:cxn>
                <a:cxn ang="0">
                  <a:pos x="128" y="71"/>
                </a:cxn>
              </a:cxnLst>
              <a:rect l="0" t="0" r="r" b="b"/>
              <a:pathLst>
                <a:path w="142" h="142">
                  <a:moveTo>
                    <a:pt x="142" y="71"/>
                  </a:moveTo>
                  <a:lnTo>
                    <a:pt x="137" y="57"/>
                  </a:lnTo>
                  <a:lnTo>
                    <a:pt x="137" y="43"/>
                  </a:lnTo>
                  <a:lnTo>
                    <a:pt x="128" y="33"/>
                  </a:lnTo>
                  <a:lnTo>
                    <a:pt x="118" y="24"/>
                  </a:lnTo>
                  <a:lnTo>
                    <a:pt x="109" y="14"/>
                  </a:lnTo>
                  <a:lnTo>
                    <a:pt x="99" y="5"/>
                  </a:lnTo>
                  <a:lnTo>
                    <a:pt x="85" y="5"/>
                  </a:lnTo>
                  <a:lnTo>
                    <a:pt x="71" y="0"/>
                  </a:lnTo>
                  <a:lnTo>
                    <a:pt x="57" y="5"/>
                  </a:lnTo>
                  <a:lnTo>
                    <a:pt x="43" y="5"/>
                  </a:lnTo>
                  <a:lnTo>
                    <a:pt x="28" y="14"/>
                  </a:lnTo>
                  <a:lnTo>
                    <a:pt x="19" y="24"/>
                  </a:lnTo>
                  <a:lnTo>
                    <a:pt x="10" y="33"/>
                  </a:lnTo>
                  <a:lnTo>
                    <a:pt x="5" y="43"/>
                  </a:lnTo>
                  <a:lnTo>
                    <a:pt x="0" y="57"/>
                  </a:lnTo>
                  <a:lnTo>
                    <a:pt x="0" y="71"/>
                  </a:lnTo>
                  <a:lnTo>
                    <a:pt x="0" y="85"/>
                  </a:lnTo>
                  <a:lnTo>
                    <a:pt x="5" y="99"/>
                  </a:lnTo>
                  <a:lnTo>
                    <a:pt x="10" y="114"/>
                  </a:lnTo>
                  <a:lnTo>
                    <a:pt x="19" y="123"/>
                  </a:lnTo>
                  <a:lnTo>
                    <a:pt x="28" y="132"/>
                  </a:lnTo>
                  <a:lnTo>
                    <a:pt x="43" y="137"/>
                  </a:lnTo>
                  <a:lnTo>
                    <a:pt x="57" y="142"/>
                  </a:lnTo>
                  <a:lnTo>
                    <a:pt x="71" y="142"/>
                  </a:lnTo>
                  <a:lnTo>
                    <a:pt x="85" y="142"/>
                  </a:lnTo>
                  <a:lnTo>
                    <a:pt x="99" y="137"/>
                  </a:lnTo>
                  <a:lnTo>
                    <a:pt x="109" y="132"/>
                  </a:lnTo>
                  <a:lnTo>
                    <a:pt x="118" y="123"/>
                  </a:lnTo>
                  <a:lnTo>
                    <a:pt x="128" y="114"/>
                  </a:lnTo>
                  <a:lnTo>
                    <a:pt x="137" y="99"/>
                  </a:lnTo>
                  <a:lnTo>
                    <a:pt x="137" y="85"/>
                  </a:lnTo>
                  <a:lnTo>
                    <a:pt x="142" y="71"/>
                  </a:lnTo>
                  <a:lnTo>
                    <a:pt x="128" y="71"/>
                  </a:lnTo>
                  <a:lnTo>
                    <a:pt x="128" y="62"/>
                  </a:lnTo>
                  <a:lnTo>
                    <a:pt x="123" y="48"/>
                  </a:lnTo>
                  <a:lnTo>
                    <a:pt x="118" y="38"/>
                  </a:lnTo>
                  <a:lnTo>
                    <a:pt x="113" y="29"/>
                  </a:lnTo>
                  <a:lnTo>
                    <a:pt x="104" y="24"/>
                  </a:lnTo>
                  <a:lnTo>
                    <a:pt x="94" y="19"/>
                  </a:lnTo>
                  <a:lnTo>
                    <a:pt x="80" y="14"/>
                  </a:lnTo>
                  <a:lnTo>
                    <a:pt x="71" y="14"/>
                  </a:lnTo>
                  <a:lnTo>
                    <a:pt x="57" y="14"/>
                  </a:lnTo>
                  <a:lnTo>
                    <a:pt x="47" y="19"/>
                  </a:lnTo>
                  <a:lnTo>
                    <a:pt x="38" y="24"/>
                  </a:lnTo>
                  <a:lnTo>
                    <a:pt x="28" y="29"/>
                  </a:lnTo>
                  <a:lnTo>
                    <a:pt x="19" y="38"/>
                  </a:lnTo>
                  <a:lnTo>
                    <a:pt x="14" y="48"/>
                  </a:lnTo>
                  <a:lnTo>
                    <a:pt x="10" y="62"/>
                  </a:lnTo>
                  <a:lnTo>
                    <a:pt x="10" y="71"/>
                  </a:lnTo>
                  <a:lnTo>
                    <a:pt x="10" y="85"/>
                  </a:lnTo>
                  <a:lnTo>
                    <a:pt x="14" y="95"/>
                  </a:lnTo>
                  <a:lnTo>
                    <a:pt x="19" y="104"/>
                  </a:lnTo>
                  <a:lnTo>
                    <a:pt x="28" y="114"/>
                  </a:lnTo>
                  <a:lnTo>
                    <a:pt x="38" y="123"/>
                  </a:lnTo>
                  <a:lnTo>
                    <a:pt x="47" y="128"/>
                  </a:lnTo>
                  <a:lnTo>
                    <a:pt x="57" y="132"/>
                  </a:lnTo>
                  <a:lnTo>
                    <a:pt x="71" y="132"/>
                  </a:lnTo>
                  <a:lnTo>
                    <a:pt x="80" y="132"/>
                  </a:lnTo>
                  <a:lnTo>
                    <a:pt x="94" y="128"/>
                  </a:lnTo>
                  <a:lnTo>
                    <a:pt x="104" y="123"/>
                  </a:lnTo>
                  <a:lnTo>
                    <a:pt x="113" y="114"/>
                  </a:lnTo>
                  <a:lnTo>
                    <a:pt x="118" y="104"/>
                  </a:lnTo>
                  <a:lnTo>
                    <a:pt x="123" y="95"/>
                  </a:lnTo>
                  <a:lnTo>
                    <a:pt x="128" y="85"/>
                  </a:lnTo>
                  <a:lnTo>
                    <a:pt x="128" y="71"/>
                  </a:lnTo>
                  <a:lnTo>
                    <a:pt x="142" y="71"/>
                  </a:lnTo>
                  <a:close/>
                </a:path>
              </a:pathLst>
            </a:custGeom>
            <a:solidFill>
              <a:srgbClr val="18AB1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8" name="Freeform 74"/>
            <p:cNvSpPr>
              <a:spLocks noChangeAspect="1"/>
            </p:cNvSpPr>
            <p:nvPr/>
          </p:nvSpPr>
          <p:spPr bwMode="auto">
            <a:xfrm>
              <a:off x="2733" y="1913"/>
              <a:ext cx="118" cy="118"/>
            </a:xfrm>
            <a:custGeom>
              <a:avLst/>
              <a:gdLst/>
              <a:ahLst/>
              <a:cxnLst>
                <a:cxn ang="0">
                  <a:pos x="118" y="48"/>
                </a:cxn>
                <a:cxn ang="0">
                  <a:pos x="108" y="24"/>
                </a:cxn>
                <a:cxn ang="0">
                  <a:pos x="94" y="10"/>
                </a:cxn>
                <a:cxn ang="0">
                  <a:pos x="70" y="0"/>
                </a:cxn>
                <a:cxn ang="0">
                  <a:pos x="47" y="0"/>
                </a:cxn>
                <a:cxn ang="0">
                  <a:pos x="28" y="10"/>
                </a:cxn>
                <a:cxn ang="0">
                  <a:pos x="9" y="24"/>
                </a:cxn>
                <a:cxn ang="0">
                  <a:pos x="0" y="48"/>
                </a:cxn>
                <a:cxn ang="0">
                  <a:pos x="0" y="71"/>
                </a:cxn>
                <a:cxn ang="0">
                  <a:pos x="9" y="90"/>
                </a:cxn>
                <a:cxn ang="0">
                  <a:pos x="28" y="109"/>
                </a:cxn>
                <a:cxn ang="0">
                  <a:pos x="47" y="118"/>
                </a:cxn>
                <a:cxn ang="0">
                  <a:pos x="70" y="118"/>
                </a:cxn>
                <a:cxn ang="0">
                  <a:pos x="94" y="109"/>
                </a:cxn>
                <a:cxn ang="0">
                  <a:pos x="108" y="90"/>
                </a:cxn>
                <a:cxn ang="0">
                  <a:pos x="118" y="71"/>
                </a:cxn>
                <a:cxn ang="0">
                  <a:pos x="108" y="57"/>
                </a:cxn>
                <a:cxn ang="0">
                  <a:pos x="103" y="38"/>
                </a:cxn>
                <a:cxn ang="0">
                  <a:pos x="94" y="24"/>
                </a:cxn>
                <a:cxn ang="0">
                  <a:pos x="80" y="15"/>
                </a:cxn>
                <a:cxn ang="0">
                  <a:pos x="61" y="10"/>
                </a:cxn>
                <a:cxn ang="0">
                  <a:pos x="42" y="15"/>
                </a:cxn>
                <a:cxn ang="0">
                  <a:pos x="28" y="24"/>
                </a:cxn>
                <a:cxn ang="0">
                  <a:pos x="14" y="38"/>
                </a:cxn>
                <a:cxn ang="0">
                  <a:pos x="14" y="57"/>
                </a:cxn>
                <a:cxn ang="0">
                  <a:pos x="14" y="76"/>
                </a:cxn>
                <a:cxn ang="0">
                  <a:pos x="28" y="90"/>
                </a:cxn>
                <a:cxn ang="0">
                  <a:pos x="42" y="100"/>
                </a:cxn>
                <a:cxn ang="0">
                  <a:pos x="61" y="104"/>
                </a:cxn>
                <a:cxn ang="0">
                  <a:pos x="80" y="100"/>
                </a:cxn>
                <a:cxn ang="0">
                  <a:pos x="94" y="90"/>
                </a:cxn>
                <a:cxn ang="0">
                  <a:pos x="103" y="76"/>
                </a:cxn>
                <a:cxn ang="0">
                  <a:pos x="108" y="57"/>
                </a:cxn>
              </a:cxnLst>
              <a:rect l="0" t="0" r="r" b="b"/>
              <a:pathLst>
                <a:path w="118" h="118">
                  <a:moveTo>
                    <a:pt x="118" y="57"/>
                  </a:moveTo>
                  <a:lnTo>
                    <a:pt x="118" y="48"/>
                  </a:lnTo>
                  <a:lnTo>
                    <a:pt x="113" y="34"/>
                  </a:lnTo>
                  <a:lnTo>
                    <a:pt x="108" y="24"/>
                  </a:lnTo>
                  <a:lnTo>
                    <a:pt x="103" y="15"/>
                  </a:lnTo>
                  <a:lnTo>
                    <a:pt x="94" y="10"/>
                  </a:lnTo>
                  <a:lnTo>
                    <a:pt x="84" y="5"/>
                  </a:lnTo>
                  <a:lnTo>
                    <a:pt x="70" y="0"/>
                  </a:lnTo>
                  <a:lnTo>
                    <a:pt x="61" y="0"/>
                  </a:lnTo>
                  <a:lnTo>
                    <a:pt x="47" y="0"/>
                  </a:lnTo>
                  <a:lnTo>
                    <a:pt x="37" y="5"/>
                  </a:lnTo>
                  <a:lnTo>
                    <a:pt x="28" y="10"/>
                  </a:lnTo>
                  <a:lnTo>
                    <a:pt x="18" y="15"/>
                  </a:lnTo>
                  <a:lnTo>
                    <a:pt x="9" y="24"/>
                  </a:lnTo>
                  <a:lnTo>
                    <a:pt x="4" y="34"/>
                  </a:lnTo>
                  <a:lnTo>
                    <a:pt x="0" y="48"/>
                  </a:lnTo>
                  <a:lnTo>
                    <a:pt x="0" y="57"/>
                  </a:lnTo>
                  <a:lnTo>
                    <a:pt x="0" y="71"/>
                  </a:lnTo>
                  <a:lnTo>
                    <a:pt x="4" y="81"/>
                  </a:lnTo>
                  <a:lnTo>
                    <a:pt x="9" y="90"/>
                  </a:lnTo>
                  <a:lnTo>
                    <a:pt x="18" y="100"/>
                  </a:lnTo>
                  <a:lnTo>
                    <a:pt x="28" y="109"/>
                  </a:lnTo>
                  <a:lnTo>
                    <a:pt x="37" y="114"/>
                  </a:lnTo>
                  <a:lnTo>
                    <a:pt x="47" y="118"/>
                  </a:lnTo>
                  <a:lnTo>
                    <a:pt x="61" y="118"/>
                  </a:lnTo>
                  <a:lnTo>
                    <a:pt x="70" y="118"/>
                  </a:lnTo>
                  <a:lnTo>
                    <a:pt x="84" y="114"/>
                  </a:lnTo>
                  <a:lnTo>
                    <a:pt x="94" y="109"/>
                  </a:lnTo>
                  <a:lnTo>
                    <a:pt x="103" y="100"/>
                  </a:lnTo>
                  <a:lnTo>
                    <a:pt x="108" y="90"/>
                  </a:lnTo>
                  <a:lnTo>
                    <a:pt x="113" y="81"/>
                  </a:lnTo>
                  <a:lnTo>
                    <a:pt x="118" y="71"/>
                  </a:lnTo>
                  <a:lnTo>
                    <a:pt x="118" y="57"/>
                  </a:lnTo>
                  <a:lnTo>
                    <a:pt x="108" y="57"/>
                  </a:lnTo>
                  <a:lnTo>
                    <a:pt x="108" y="48"/>
                  </a:lnTo>
                  <a:lnTo>
                    <a:pt x="103" y="38"/>
                  </a:lnTo>
                  <a:lnTo>
                    <a:pt x="99" y="34"/>
                  </a:lnTo>
                  <a:lnTo>
                    <a:pt x="94" y="24"/>
                  </a:lnTo>
                  <a:lnTo>
                    <a:pt x="84" y="19"/>
                  </a:lnTo>
                  <a:lnTo>
                    <a:pt x="80" y="15"/>
                  </a:lnTo>
                  <a:lnTo>
                    <a:pt x="70" y="10"/>
                  </a:lnTo>
                  <a:lnTo>
                    <a:pt x="61" y="10"/>
                  </a:lnTo>
                  <a:lnTo>
                    <a:pt x="51" y="10"/>
                  </a:lnTo>
                  <a:lnTo>
                    <a:pt x="42" y="15"/>
                  </a:lnTo>
                  <a:lnTo>
                    <a:pt x="33" y="19"/>
                  </a:lnTo>
                  <a:lnTo>
                    <a:pt x="28" y="24"/>
                  </a:lnTo>
                  <a:lnTo>
                    <a:pt x="18" y="34"/>
                  </a:lnTo>
                  <a:lnTo>
                    <a:pt x="14" y="38"/>
                  </a:lnTo>
                  <a:lnTo>
                    <a:pt x="14" y="48"/>
                  </a:lnTo>
                  <a:lnTo>
                    <a:pt x="14" y="57"/>
                  </a:lnTo>
                  <a:lnTo>
                    <a:pt x="14" y="67"/>
                  </a:lnTo>
                  <a:lnTo>
                    <a:pt x="14" y="76"/>
                  </a:lnTo>
                  <a:lnTo>
                    <a:pt x="18" y="85"/>
                  </a:lnTo>
                  <a:lnTo>
                    <a:pt x="28" y="90"/>
                  </a:lnTo>
                  <a:lnTo>
                    <a:pt x="33" y="100"/>
                  </a:lnTo>
                  <a:lnTo>
                    <a:pt x="42" y="100"/>
                  </a:lnTo>
                  <a:lnTo>
                    <a:pt x="51" y="104"/>
                  </a:lnTo>
                  <a:lnTo>
                    <a:pt x="61" y="104"/>
                  </a:lnTo>
                  <a:lnTo>
                    <a:pt x="70" y="104"/>
                  </a:lnTo>
                  <a:lnTo>
                    <a:pt x="80" y="100"/>
                  </a:lnTo>
                  <a:lnTo>
                    <a:pt x="84" y="100"/>
                  </a:lnTo>
                  <a:lnTo>
                    <a:pt x="94" y="90"/>
                  </a:lnTo>
                  <a:lnTo>
                    <a:pt x="99" y="85"/>
                  </a:lnTo>
                  <a:lnTo>
                    <a:pt x="103" y="76"/>
                  </a:lnTo>
                  <a:lnTo>
                    <a:pt x="108" y="67"/>
                  </a:lnTo>
                  <a:lnTo>
                    <a:pt x="108" y="57"/>
                  </a:lnTo>
                  <a:lnTo>
                    <a:pt x="118" y="57"/>
                  </a:lnTo>
                  <a:close/>
                </a:path>
              </a:pathLst>
            </a:custGeom>
            <a:solidFill>
              <a:srgbClr val="14A91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59" name="Freeform 75"/>
            <p:cNvSpPr>
              <a:spLocks noChangeAspect="1"/>
            </p:cNvSpPr>
            <p:nvPr/>
          </p:nvSpPr>
          <p:spPr bwMode="auto">
            <a:xfrm>
              <a:off x="2747" y="1923"/>
              <a:ext cx="94" cy="94"/>
            </a:xfrm>
            <a:custGeom>
              <a:avLst/>
              <a:gdLst/>
              <a:ahLst/>
              <a:cxnLst>
                <a:cxn ang="0">
                  <a:pos x="94" y="38"/>
                </a:cxn>
                <a:cxn ang="0">
                  <a:pos x="85" y="24"/>
                </a:cxn>
                <a:cxn ang="0">
                  <a:pos x="70" y="9"/>
                </a:cxn>
                <a:cxn ang="0">
                  <a:pos x="56" y="0"/>
                </a:cxn>
                <a:cxn ang="0">
                  <a:pos x="37" y="0"/>
                </a:cxn>
                <a:cxn ang="0">
                  <a:pos x="19" y="9"/>
                </a:cxn>
                <a:cxn ang="0">
                  <a:pos x="4" y="24"/>
                </a:cxn>
                <a:cxn ang="0">
                  <a:pos x="0" y="38"/>
                </a:cxn>
                <a:cxn ang="0">
                  <a:pos x="0" y="57"/>
                </a:cxn>
                <a:cxn ang="0">
                  <a:pos x="4" y="75"/>
                </a:cxn>
                <a:cxn ang="0">
                  <a:pos x="19" y="90"/>
                </a:cxn>
                <a:cxn ang="0">
                  <a:pos x="37" y="94"/>
                </a:cxn>
                <a:cxn ang="0">
                  <a:pos x="56" y="94"/>
                </a:cxn>
                <a:cxn ang="0">
                  <a:pos x="70" y="90"/>
                </a:cxn>
                <a:cxn ang="0">
                  <a:pos x="85" y="75"/>
                </a:cxn>
                <a:cxn ang="0">
                  <a:pos x="94" y="57"/>
                </a:cxn>
                <a:cxn ang="0">
                  <a:pos x="80" y="47"/>
                </a:cxn>
                <a:cxn ang="0">
                  <a:pos x="80" y="33"/>
                </a:cxn>
                <a:cxn ang="0">
                  <a:pos x="70" y="24"/>
                </a:cxn>
                <a:cxn ang="0">
                  <a:pos x="61" y="14"/>
                </a:cxn>
                <a:cxn ang="0">
                  <a:pos x="47" y="14"/>
                </a:cxn>
                <a:cxn ang="0">
                  <a:pos x="33" y="14"/>
                </a:cxn>
                <a:cxn ang="0">
                  <a:pos x="19" y="24"/>
                </a:cxn>
                <a:cxn ang="0">
                  <a:pos x="14" y="33"/>
                </a:cxn>
                <a:cxn ang="0">
                  <a:pos x="9" y="47"/>
                </a:cxn>
                <a:cxn ang="0">
                  <a:pos x="14" y="61"/>
                </a:cxn>
                <a:cxn ang="0">
                  <a:pos x="19" y="75"/>
                </a:cxn>
                <a:cxn ang="0">
                  <a:pos x="33" y="80"/>
                </a:cxn>
                <a:cxn ang="0">
                  <a:pos x="47" y="85"/>
                </a:cxn>
                <a:cxn ang="0">
                  <a:pos x="61" y="80"/>
                </a:cxn>
                <a:cxn ang="0">
                  <a:pos x="70" y="75"/>
                </a:cxn>
                <a:cxn ang="0">
                  <a:pos x="80" y="61"/>
                </a:cxn>
                <a:cxn ang="0">
                  <a:pos x="80" y="47"/>
                </a:cxn>
              </a:cxnLst>
              <a:rect l="0" t="0" r="r" b="b"/>
              <a:pathLst>
                <a:path w="94" h="94">
                  <a:moveTo>
                    <a:pt x="94" y="47"/>
                  </a:moveTo>
                  <a:lnTo>
                    <a:pt x="94" y="38"/>
                  </a:lnTo>
                  <a:lnTo>
                    <a:pt x="89" y="28"/>
                  </a:lnTo>
                  <a:lnTo>
                    <a:pt x="85" y="24"/>
                  </a:lnTo>
                  <a:lnTo>
                    <a:pt x="80" y="14"/>
                  </a:lnTo>
                  <a:lnTo>
                    <a:pt x="70" y="9"/>
                  </a:lnTo>
                  <a:lnTo>
                    <a:pt x="66" y="5"/>
                  </a:lnTo>
                  <a:lnTo>
                    <a:pt x="56" y="0"/>
                  </a:lnTo>
                  <a:lnTo>
                    <a:pt x="47" y="0"/>
                  </a:lnTo>
                  <a:lnTo>
                    <a:pt x="37" y="0"/>
                  </a:lnTo>
                  <a:lnTo>
                    <a:pt x="28" y="5"/>
                  </a:lnTo>
                  <a:lnTo>
                    <a:pt x="19" y="9"/>
                  </a:lnTo>
                  <a:lnTo>
                    <a:pt x="14" y="14"/>
                  </a:lnTo>
                  <a:lnTo>
                    <a:pt x="4" y="24"/>
                  </a:lnTo>
                  <a:lnTo>
                    <a:pt x="0" y="28"/>
                  </a:lnTo>
                  <a:lnTo>
                    <a:pt x="0" y="38"/>
                  </a:lnTo>
                  <a:lnTo>
                    <a:pt x="0" y="47"/>
                  </a:lnTo>
                  <a:lnTo>
                    <a:pt x="0" y="57"/>
                  </a:lnTo>
                  <a:lnTo>
                    <a:pt x="0" y="66"/>
                  </a:lnTo>
                  <a:lnTo>
                    <a:pt x="4" y="75"/>
                  </a:lnTo>
                  <a:lnTo>
                    <a:pt x="14" y="80"/>
                  </a:lnTo>
                  <a:lnTo>
                    <a:pt x="19" y="90"/>
                  </a:lnTo>
                  <a:lnTo>
                    <a:pt x="28" y="90"/>
                  </a:lnTo>
                  <a:lnTo>
                    <a:pt x="37" y="94"/>
                  </a:lnTo>
                  <a:lnTo>
                    <a:pt x="47" y="94"/>
                  </a:lnTo>
                  <a:lnTo>
                    <a:pt x="56" y="94"/>
                  </a:lnTo>
                  <a:lnTo>
                    <a:pt x="66" y="90"/>
                  </a:lnTo>
                  <a:lnTo>
                    <a:pt x="70" y="90"/>
                  </a:lnTo>
                  <a:lnTo>
                    <a:pt x="80" y="80"/>
                  </a:lnTo>
                  <a:lnTo>
                    <a:pt x="85" y="75"/>
                  </a:lnTo>
                  <a:lnTo>
                    <a:pt x="89" y="66"/>
                  </a:lnTo>
                  <a:lnTo>
                    <a:pt x="94" y="57"/>
                  </a:lnTo>
                  <a:lnTo>
                    <a:pt x="94" y="47"/>
                  </a:lnTo>
                  <a:lnTo>
                    <a:pt x="80" y="47"/>
                  </a:lnTo>
                  <a:lnTo>
                    <a:pt x="80" y="42"/>
                  </a:lnTo>
                  <a:lnTo>
                    <a:pt x="80" y="33"/>
                  </a:lnTo>
                  <a:lnTo>
                    <a:pt x="75" y="28"/>
                  </a:lnTo>
                  <a:lnTo>
                    <a:pt x="70" y="24"/>
                  </a:lnTo>
                  <a:lnTo>
                    <a:pt x="66" y="19"/>
                  </a:lnTo>
                  <a:lnTo>
                    <a:pt x="61" y="14"/>
                  </a:lnTo>
                  <a:lnTo>
                    <a:pt x="52" y="14"/>
                  </a:lnTo>
                  <a:lnTo>
                    <a:pt x="47" y="14"/>
                  </a:lnTo>
                  <a:lnTo>
                    <a:pt x="37" y="14"/>
                  </a:lnTo>
                  <a:lnTo>
                    <a:pt x="33" y="14"/>
                  </a:lnTo>
                  <a:lnTo>
                    <a:pt x="28" y="19"/>
                  </a:lnTo>
                  <a:lnTo>
                    <a:pt x="19" y="24"/>
                  </a:lnTo>
                  <a:lnTo>
                    <a:pt x="14" y="28"/>
                  </a:lnTo>
                  <a:lnTo>
                    <a:pt x="14" y="33"/>
                  </a:lnTo>
                  <a:lnTo>
                    <a:pt x="9" y="42"/>
                  </a:lnTo>
                  <a:lnTo>
                    <a:pt x="9" y="47"/>
                  </a:lnTo>
                  <a:lnTo>
                    <a:pt x="9" y="57"/>
                  </a:lnTo>
                  <a:lnTo>
                    <a:pt x="14" y="61"/>
                  </a:lnTo>
                  <a:lnTo>
                    <a:pt x="14" y="66"/>
                  </a:lnTo>
                  <a:lnTo>
                    <a:pt x="19" y="75"/>
                  </a:lnTo>
                  <a:lnTo>
                    <a:pt x="28" y="75"/>
                  </a:lnTo>
                  <a:lnTo>
                    <a:pt x="33" y="80"/>
                  </a:lnTo>
                  <a:lnTo>
                    <a:pt x="37" y="85"/>
                  </a:lnTo>
                  <a:lnTo>
                    <a:pt x="47" y="85"/>
                  </a:lnTo>
                  <a:lnTo>
                    <a:pt x="52" y="85"/>
                  </a:lnTo>
                  <a:lnTo>
                    <a:pt x="61" y="80"/>
                  </a:lnTo>
                  <a:lnTo>
                    <a:pt x="66" y="75"/>
                  </a:lnTo>
                  <a:lnTo>
                    <a:pt x="70" y="75"/>
                  </a:lnTo>
                  <a:lnTo>
                    <a:pt x="75" y="66"/>
                  </a:lnTo>
                  <a:lnTo>
                    <a:pt x="80" y="61"/>
                  </a:lnTo>
                  <a:lnTo>
                    <a:pt x="80" y="57"/>
                  </a:lnTo>
                  <a:lnTo>
                    <a:pt x="80" y="47"/>
                  </a:lnTo>
                  <a:lnTo>
                    <a:pt x="94" y="47"/>
                  </a:lnTo>
                  <a:close/>
                </a:path>
              </a:pathLst>
            </a:custGeom>
            <a:solidFill>
              <a:srgbClr val="10A71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0" name="Freeform 76"/>
            <p:cNvSpPr>
              <a:spLocks noChangeAspect="1"/>
            </p:cNvSpPr>
            <p:nvPr/>
          </p:nvSpPr>
          <p:spPr bwMode="auto">
            <a:xfrm>
              <a:off x="2756" y="1937"/>
              <a:ext cx="71" cy="71"/>
            </a:xfrm>
            <a:custGeom>
              <a:avLst/>
              <a:gdLst/>
              <a:ahLst/>
              <a:cxnLst>
                <a:cxn ang="0">
                  <a:pos x="71" y="28"/>
                </a:cxn>
                <a:cxn ang="0">
                  <a:pos x="66" y="14"/>
                </a:cxn>
                <a:cxn ang="0">
                  <a:pos x="57" y="5"/>
                </a:cxn>
                <a:cxn ang="0">
                  <a:pos x="43" y="0"/>
                </a:cxn>
                <a:cxn ang="0">
                  <a:pos x="28" y="0"/>
                </a:cxn>
                <a:cxn ang="0">
                  <a:pos x="19" y="5"/>
                </a:cxn>
                <a:cxn ang="0">
                  <a:pos x="5" y="14"/>
                </a:cxn>
                <a:cxn ang="0">
                  <a:pos x="0" y="28"/>
                </a:cxn>
                <a:cxn ang="0">
                  <a:pos x="0" y="43"/>
                </a:cxn>
                <a:cxn ang="0">
                  <a:pos x="5" y="52"/>
                </a:cxn>
                <a:cxn ang="0">
                  <a:pos x="19" y="61"/>
                </a:cxn>
                <a:cxn ang="0">
                  <a:pos x="28" y="71"/>
                </a:cxn>
                <a:cxn ang="0">
                  <a:pos x="43" y="71"/>
                </a:cxn>
                <a:cxn ang="0">
                  <a:pos x="57" y="61"/>
                </a:cxn>
                <a:cxn ang="0">
                  <a:pos x="66" y="52"/>
                </a:cxn>
                <a:cxn ang="0">
                  <a:pos x="71" y="43"/>
                </a:cxn>
                <a:cxn ang="0">
                  <a:pos x="61" y="33"/>
                </a:cxn>
                <a:cxn ang="0">
                  <a:pos x="57" y="24"/>
                </a:cxn>
                <a:cxn ang="0">
                  <a:pos x="52" y="19"/>
                </a:cxn>
                <a:cxn ang="0">
                  <a:pos x="47" y="14"/>
                </a:cxn>
                <a:cxn ang="0">
                  <a:pos x="38" y="10"/>
                </a:cxn>
                <a:cxn ang="0">
                  <a:pos x="28" y="14"/>
                </a:cxn>
                <a:cxn ang="0">
                  <a:pos x="19" y="19"/>
                </a:cxn>
                <a:cxn ang="0">
                  <a:pos x="14" y="24"/>
                </a:cxn>
                <a:cxn ang="0">
                  <a:pos x="14" y="33"/>
                </a:cxn>
                <a:cxn ang="0">
                  <a:pos x="14" y="43"/>
                </a:cxn>
                <a:cxn ang="0">
                  <a:pos x="19" y="52"/>
                </a:cxn>
                <a:cxn ang="0">
                  <a:pos x="28" y="57"/>
                </a:cxn>
                <a:cxn ang="0">
                  <a:pos x="38" y="57"/>
                </a:cxn>
                <a:cxn ang="0">
                  <a:pos x="47" y="57"/>
                </a:cxn>
                <a:cxn ang="0">
                  <a:pos x="52" y="52"/>
                </a:cxn>
                <a:cxn ang="0">
                  <a:pos x="57" y="43"/>
                </a:cxn>
                <a:cxn ang="0">
                  <a:pos x="61" y="33"/>
                </a:cxn>
              </a:cxnLst>
              <a:rect l="0" t="0" r="r" b="b"/>
              <a:pathLst>
                <a:path w="71" h="71">
                  <a:moveTo>
                    <a:pt x="71" y="33"/>
                  </a:moveTo>
                  <a:lnTo>
                    <a:pt x="71" y="28"/>
                  </a:lnTo>
                  <a:lnTo>
                    <a:pt x="71" y="19"/>
                  </a:lnTo>
                  <a:lnTo>
                    <a:pt x="66" y="14"/>
                  </a:lnTo>
                  <a:lnTo>
                    <a:pt x="61" y="10"/>
                  </a:lnTo>
                  <a:lnTo>
                    <a:pt x="57" y="5"/>
                  </a:lnTo>
                  <a:lnTo>
                    <a:pt x="52" y="0"/>
                  </a:lnTo>
                  <a:lnTo>
                    <a:pt x="43" y="0"/>
                  </a:lnTo>
                  <a:lnTo>
                    <a:pt x="38" y="0"/>
                  </a:lnTo>
                  <a:lnTo>
                    <a:pt x="28" y="0"/>
                  </a:lnTo>
                  <a:lnTo>
                    <a:pt x="24" y="0"/>
                  </a:lnTo>
                  <a:lnTo>
                    <a:pt x="19" y="5"/>
                  </a:lnTo>
                  <a:lnTo>
                    <a:pt x="10" y="10"/>
                  </a:lnTo>
                  <a:lnTo>
                    <a:pt x="5" y="14"/>
                  </a:lnTo>
                  <a:lnTo>
                    <a:pt x="5" y="19"/>
                  </a:lnTo>
                  <a:lnTo>
                    <a:pt x="0" y="28"/>
                  </a:lnTo>
                  <a:lnTo>
                    <a:pt x="0" y="33"/>
                  </a:lnTo>
                  <a:lnTo>
                    <a:pt x="0" y="43"/>
                  </a:lnTo>
                  <a:lnTo>
                    <a:pt x="5" y="47"/>
                  </a:lnTo>
                  <a:lnTo>
                    <a:pt x="5" y="52"/>
                  </a:lnTo>
                  <a:lnTo>
                    <a:pt x="10" y="61"/>
                  </a:lnTo>
                  <a:lnTo>
                    <a:pt x="19" y="61"/>
                  </a:lnTo>
                  <a:lnTo>
                    <a:pt x="24" y="66"/>
                  </a:lnTo>
                  <a:lnTo>
                    <a:pt x="28" y="71"/>
                  </a:lnTo>
                  <a:lnTo>
                    <a:pt x="38" y="71"/>
                  </a:lnTo>
                  <a:lnTo>
                    <a:pt x="43" y="71"/>
                  </a:lnTo>
                  <a:lnTo>
                    <a:pt x="52" y="66"/>
                  </a:lnTo>
                  <a:lnTo>
                    <a:pt x="57" y="61"/>
                  </a:lnTo>
                  <a:lnTo>
                    <a:pt x="61" y="61"/>
                  </a:lnTo>
                  <a:lnTo>
                    <a:pt x="66" y="52"/>
                  </a:lnTo>
                  <a:lnTo>
                    <a:pt x="71" y="47"/>
                  </a:lnTo>
                  <a:lnTo>
                    <a:pt x="71" y="43"/>
                  </a:lnTo>
                  <a:lnTo>
                    <a:pt x="71" y="33"/>
                  </a:lnTo>
                  <a:lnTo>
                    <a:pt x="61" y="33"/>
                  </a:lnTo>
                  <a:lnTo>
                    <a:pt x="61" y="28"/>
                  </a:lnTo>
                  <a:lnTo>
                    <a:pt x="57" y="24"/>
                  </a:lnTo>
                  <a:lnTo>
                    <a:pt x="57" y="19"/>
                  </a:lnTo>
                  <a:lnTo>
                    <a:pt x="52" y="19"/>
                  </a:lnTo>
                  <a:lnTo>
                    <a:pt x="52" y="14"/>
                  </a:lnTo>
                  <a:lnTo>
                    <a:pt x="47" y="14"/>
                  </a:lnTo>
                  <a:lnTo>
                    <a:pt x="43" y="10"/>
                  </a:lnTo>
                  <a:lnTo>
                    <a:pt x="38" y="10"/>
                  </a:lnTo>
                  <a:lnTo>
                    <a:pt x="33" y="10"/>
                  </a:lnTo>
                  <a:lnTo>
                    <a:pt x="28" y="14"/>
                  </a:lnTo>
                  <a:lnTo>
                    <a:pt x="24" y="14"/>
                  </a:lnTo>
                  <a:lnTo>
                    <a:pt x="19" y="19"/>
                  </a:lnTo>
                  <a:lnTo>
                    <a:pt x="19" y="19"/>
                  </a:lnTo>
                  <a:lnTo>
                    <a:pt x="14" y="24"/>
                  </a:lnTo>
                  <a:lnTo>
                    <a:pt x="14" y="28"/>
                  </a:lnTo>
                  <a:lnTo>
                    <a:pt x="14" y="33"/>
                  </a:lnTo>
                  <a:lnTo>
                    <a:pt x="14" y="38"/>
                  </a:lnTo>
                  <a:lnTo>
                    <a:pt x="14" y="43"/>
                  </a:lnTo>
                  <a:lnTo>
                    <a:pt x="19" y="47"/>
                  </a:lnTo>
                  <a:lnTo>
                    <a:pt x="19" y="52"/>
                  </a:lnTo>
                  <a:lnTo>
                    <a:pt x="24" y="52"/>
                  </a:lnTo>
                  <a:lnTo>
                    <a:pt x="28" y="57"/>
                  </a:lnTo>
                  <a:lnTo>
                    <a:pt x="33" y="57"/>
                  </a:lnTo>
                  <a:lnTo>
                    <a:pt x="38" y="57"/>
                  </a:lnTo>
                  <a:lnTo>
                    <a:pt x="43" y="57"/>
                  </a:lnTo>
                  <a:lnTo>
                    <a:pt x="47" y="57"/>
                  </a:lnTo>
                  <a:lnTo>
                    <a:pt x="52" y="52"/>
                  </a:lnTo>
                  <a:lnTo>
                    <a:pt x="52" y="52"/>
                  </a:lnTo>
                  <a:lnTo>
                    <a:pt x="57" y="47"/>
                  </a:lnTo>
                  <a:lnTo>
                    <a:pt x="57" y="43"/>
                  </a:lnTo>
                  <a:lnTo>
                    <a:pt x="61" y="38"/>
                  </a:lnTo>
                  <a:lnTo>
                    <a:pt x="61" y="33"/>
                  </a:lnTo>
                  <a:lnTo>
                    <a:pt x="71" y="33"/>
                  </a:lnTo>
                  <a:close/>
                </a:path>
              </a:pathLst>
            </a:custGeom>
            <a:solidFill>
              <a:srgbClr val="0CA50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1" name="Freeform 77"/>
            <p:cNvSpPr>
              <a:spLocks noChangeAspect="1"/>
            </p:cNvSpPr>
            <p:nvPr/>
          </p:nvSpPr>
          <p:spPr bwMode="auto">
            <a:xfrm>
              <a:off x="2770" y="1947"/>
              <a:ext cx="47" cy="47"/>
            </a:xfrm>
            <a:custGeom>
              <a:avLst/>
              <a:gdLst/>
              <a:ahLst/>
              <a:cxnLst>
                <a:cxn ang="0">
                  <a:pos x="47" y="23"/>
                </a:cxn>
                <a:cxn ang="0">
                  <a:pos x="47" y="18"/>
                </a:cxn>
                <a:cxn ang="0">
                  <a:pos x="43" y="14"/>
                </a:cxn>
                <a:cxn ang="0">
                  <a:pos x="43" y="9"/>
                </a:cxn>
                <a:cxn ang="0">
                  <a:pos x="38" y="9"/>
                </a:cxn>
                <a:cxn ang="0">
                  <a:pos x="38" y="4"/>
                </a:cxn>
                <a:cxn ang="0">
                  <a:pos x="33" y="4"/>
                </a:cxn>
                <a:cxn ang="0">
                  <a:pos x="29" y="0"/>
                </a:cxn>
                <a:cxn ang="0">
                  <a:pos x="24" y="0"/>
                </a:cxn>
                <a:cxn ang="0">
                  <a:pos x="19" y="0"/>
                </a:cxn>
                <a:cxn ang="0">
                  <a:pos x="14" y="4"/>
                </a:cxn>
                <a:cxn ang="0">
                  <a:pos x="10" y="4"/>
                </a:cxn>
                <a:cxn ang="0">
                  <a:pos x="5" y="9"/>
                </a:cxn>
                <a:cxn ang="0">
                  <a:pos x="5" y="9"/>
                </a:cxn>
                <a:cxn ang="0">
                  <a:pos x="0" y="14"/>
                </a:cxn>
                <a:cxn ang="0">
                  <a:pos x="0" y="18"/>
                </a:cxn>
                <a:cxn ang="0">
                  <a:pos x="0" y="23"/>
                </a:cxn>
                <a:cxn ang="0">
                  <a:pos x="0" y="28"/>
                </a:cxn>
                <a:cxn ang="0">
                  <a:pos x="0" y="33"/>
                </a:cxn>
                <a:cxn ang="0">
                  <a:pos x="5" y="37"/>
                </a:cxn>
                <a:cxn ang="0">
                  <a:pos x="5" y="42"/>
                </a:cxn>
                <a:cxn ang="0">
                  <a:pos x="10" y="42"/>
                </a:cxn>
                <a:cxn ang="0">
                  <a:pos x="14" y="47"/>
                </a:cxn>
                <a:cxn ang="0">
                  <a:pos x="19" y="47"/>
                </a:cxn>
                <a:cxn ang="0">
                  <a:pos x="24" y="47"/>
                </a:cxn>
                <a:cxn ang="0">
                  <a:pos x="29" y="47"/>
                </a:cxn>
                <a:cxn ang="0">
                  <a:pos x="33" y="47"/>
                </a:cxn>
                <a:cxn ang="0">
                  <a:pos x="38" y="42"/>
                </a:cxn>
                <a:cxn ang="0">
                  <a:pos x="38" y="42"/>
                </a:cxn>
                <a:cxn ang="0">
                  <a:pos x="43" y="37"/>
                </a:cxn>
                <a:cxn ang="0">
                  <a:pos x="43" y="33"/>
                </a:cxn>
                <a:cxn ang="0">
                  <a:pos x="47" y="28"/>
                </a:cxn>
                <a:cxn ang="0">
                  <a:pos x="47" y="23"/>
                </a:cxn>
              </a:cxnLst>
              <a:rect l="0" t="0" r="r" b="b"/>
              <a:pathLst>
                <a:path w="47" h="47">
                  <a:moveTo>
                    <a:pt x="47" y="23"/>
                  </a:moveTo>
                  <a:lnTo>
                    <a:pt x="47" y="18"/>
                  </a:lnTo>
                  <a:lnTo>
                    <a:pt x="43" y="14"/>
                  </a:lnTo>
                  <a:lnTo>
                    <a:pt x="43" y="9"/>
                  </a:lnTo>
                  <a:lnTo>
                    <a:pt x="38" y="9"/>
                  </a:lnTo>
                  <a:lnTo>
                    <a:pt x="38" y="4"/>
                  </a:lnTo>
                  <a:lnTo>
                    <a:pt x="33" y="4"/>
                  </a:lnTo>
                  <a:lnTo>
                    <a:pt x="29" y="0"/>
                  </a:lnTo>
                  <a:lnTo>
                    <a:pt x="24" y="0"/>
                  </a:lnTo>
                  <a:lnTo>
                    <a:pt x="19" y="0"/>
                  </a:lnTo>
                  <a:lnTo>
                    <a:pt x="14" y="4"/>
                  </a:lnTo>
                  <a:lnTo>
                    <a:pt x="10" y="4"/>
                  </a:lnTo>
                  <a:lnTo>
                    <a:pt x="5" y="9"/>
                  </a:lnTo>
                  <a:lnTo>
                    <a:pt x="5" y="9"/>
                  </a:lnTo>
                  <a:lnTo>
                    <a:pt x="0" y="14"/>
                  </a:lnTo>
                  <a:lnTo>
                    <a:pt x="0" y="18"/>
                  </a:lnTo>
                  <a:lnTo>
                    <a:pt x="0" y="23"/>
                  </a:lnTo>
                  <a:lnTo>
                    <a:pt x="0" y="28"/>
                  </a:lnTo>
                  <a:lnTo>
                    <a:pt x="0" y="33"/>
                  </a:lnTo>
                  <a:lnTo>
                    <a:pt x="5" y="37"/>
                  </a:lnTo>
                  <a:lnTo>
                    <a:pt x="5" y="42"/>
                  </a:lnTo>
                  <a:lnTo>
                    <a:pt x="10" y="42"/>
                  </a:lnTo>
                  <a:lnTo>
                    <a:pt x="14" y="47"/>
                  </a:lnTo>
                  <a:lnTo>
                    <a:pt x="19" y="47"/>
                  </a:lnTo>
                  <a:lnTo>
                    <a:pt x="24" y="47"/>
                  </a:lnTo>
                  <a:lnTo>
                    <a:pt x="29" y="47"/>
                  </a:lnTo>
                  <a:lnTo>
                    <a:pt x="33" y="47"/>
                  </a:lnTo>
                  <a:lnTo>
                    <a:pt x="38" y="42"/>
                  </a:lnTo>
                  <a:lnTo>
                    <a:pt x="38" y="42"/>
                  </a:lnTo>
                  <a:lnTo>
                    <a:pt x="43" y="37"/>
                  </a:lnTo>
                  <a:lnTo>
                    <a:pt x="43" y="33"/>
                  </a:lnTo>
                  <a:lnTo>
                    <a:pt x="47" y="28"/>
                  </a:lnTo>
                  <a:lnTo>
                    <a:pt x="47" y="23"/>
                  </a:lnTo>
                  <a:close/>
                </a:path>
              </a:pathLst>
            </a:custGeom>
            <a:solidFill>
              <a:srgbClr val="08A30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2" name="Freeform 78"/>
            <p:cNvSpPr>
              <a:spLocks noChangeAspect="1"/>
            </p:cNvSpPr>
            <p:nvPr/>
          </p:nvSpPr>
          <p:spPr bwMode="auto">
            <a:xfrm>
              <a:off x="2780" y="1961"/>
              <a:ext cx="23" cy="23"/>
            </a:xfrm>
            <a:custGeom>
              <a:avLst/>
              <a:gdLst/>
              <a:ahLst/>
              <a:cxnLst>
                <a:cxn ang="0">
                  <a:pos x="23" y="9"/>
                </a:cxn>
                <a:cxn ang="0">
                  <a:pos x="23" y="9"/>
                </a:cxn>
                <a:cxn ang="0">
                  <a:pos x="23" y="4"/>
                </a:cxn>
                <a:cxn ang="0">
                  <a:pos x="23" y="4"/>
                </a:cxn>
                <a:cxn ang="0">
                  <a:pos x="19" y="0"/>
                </a:cxn>
                <a:cxn ang="0">
                  <a:pos x="19" y="0"/>
                </a:cxn>
                <a:cxn ang="0">
                  <a:pos x="19" y="0"/>
                </a:cxn>
                <a:cxn ang="0">
                  <a:pos x="14" y="0"/>
                </a:cxn>
                <a:cxn ang="0">
                  <a:pos x="14" y="0"/>
                </a:cxn>
                <a:cxn ang="0">
                  <a:pos x="9" y="0"/>
                </a:cxn>
                <a:cxn ang="0">
                  <a:pos x="9" y="0"/>
                </a:cxn>
                <a:cxn ang="0">
                  <a:pos x="4" y="0"/>
                </a:cxn>
                <a:cxn ang="0">
                  <a:pos x="4" y="0"/>
                </a:cxn>
                <a:cxn ang="0">
                  <a:pos x="4" y="4"/>
                </a:cxn>
                <a:cxn ang="0">
                  <a:pos x="0" y="4"/>
                </a:cxn>
                <a:cxn ang="0">
                  <a:pos x="0" y="9"/>
                </a:cxn>
                <a:cxn ang="0">
                  <a:pos x="0" y="9"/>
                </a:cxn>
                <a:cxn ang="0">
                  <a:pos x="0" y="14"/>
                </a:cxn>
                <a:cxn ang="0">
                  <a:pos x="0" y="14"/>
                </a:cxn>
                <a:cxn ang="0">
                  <a:pos x="4" y="19"/>
                </a:cxn>
                <a:cxn ang="0">
                  <a:pos x="4" y="19"/>
                </a:cxn>
                <a:cxn ang="0">
                  <a:pos x="4" y="19"/>
                </a:cxn>
                <a:cxn ang="0">
                  <a:pos x="9" y="23"/>
                </a:cxn>
                <a:cxn ang="0">
                  <a:pos x="9" y="23"/>
                </a:cxn>
                <a:cxn ang="0">
                  <a:pos x="14" y="23"/>
                </a:cxn>
                <a:cxn ang="0">
                  <a:pos x="14" y="23"/>
                </a:cxn>
                <a:cxn ang="0">
                  <a:pos x="19" y="23"/>
                </a:cxn>
                <a:cxn ang="0">
                  <a:pos x="19" y="19"/>
                </a:cxn>
                <a:cxn ang="0">
                  <a:pos x="19" y="19"/>
                </a:cxn>
                <a:cxn ang="0">
                  <a:pos x="23" y="19"/>
                </a:cxn>
                <a:cxn ang="0">
                  <a:pos x="23" y="14"/>
                </a:cxn>
                <a:cxn ang="0">
                  <a:pos x="23" y="14"/>
                </a:cxn>
                <a:cxn ang="0">
                  <a:pos x="23" y="9"/>
                </a:cxn>
              </a:cxnLst>
              <a:rect l="0" t="0" r="r" b="b"/>
              <a:pathLst>
                <a:path w="23" h="23">
                  <a:moveTo>
                    <a:pt x="23" y="9"/>
                  </a:moveTo>
                  <a:lnTo>
                    <a:pt x="23" y="9"/>
                  </a:lnTo>
                  <a:lnTo>
                    <a:pt x="23" y="4"/>
                  </a:lnTo>
                  <a:lnTo>
                    <a:pt x="23" y="4"/>
                  </a:lnTo>
                  <a:lnTo>
                    <a:pt x="19" y="0"/>
                  </a:lnTo>
                  <a:lnTo>
                    <a:pt x="19" y="0"/>
                  </a:lnTo>
                  <a:lnTo>
                    <a:pt x="19" y="0"/>
                  </a:lnTo>
                  <a:lnTo>
                    <a:pt x="14" y="0"/>
                  </a:lnTo>
                  <a:lnTo>
                    <a:pt x="14" y="0"/>
                  </a:lnTo>
                  <a:lnTo>
                    <a:pt x="9" y="0"/>
                  </a:lnTo>
                  <a:lnTo>
                    <a:pt x="9" y="0"/>
                  </a:lnTo>
                  <a:lnTo>
                    <a:pt x="4" y="0"/>
                  </a:lnTo>
                  <a:lnTo>
                    <a:pt x="4" y="0"/>
                  </a:lnTo>
                  <a:lnTo>
                    <a:pt x="4" y="4"/>
                  </a:lnTo>
                  <a:lnTo>
                    <a:pt x="0" y="4"/>
                  </a:lnTo>
                  <a:lnTo>
                    <a:pt x="0" y="9"/>
                  </a:lnTo>
                  <a:lnTo>
                    <a:pt x="0" y="9"/>
                  </a:lnTo>
                  <a:lnTo>
                    <a:pt x="0" y="14"/>
                  </a:lnTo>
                  <a:lnTo>
                    <a:pt x="0" y="14"/>
                  </a:lnTo>
                  <a:lnTo>
                    <a:pt x="4" y="19"/>
                  </a:lnTo>
                  <a:lnTo>
                    <a:pt x="4" y="19"/>
                  </a:lnTo>
                  <a:lnTo>
                    <a:pt x="4" y="19"/>
                  </a:lnTo>
                  <a:lnTo>
                    <a:pt x="9" y="23"/>
                  </a:lnTo>
                  <a:lnTo>
                    <a:pt x="9" y="23"/>
                  </a:lnTo>
                  <a:lnTo>
                    <a:pt x="14" y="23"/>
                  </a:lnTo>
                  <a:lnTo>
                    <a:pt x="14" y="23"/>
                  </a:lnTo>
                  <a:lnTo>
                    <a:pt x="19" y="23"/>
                  </a:lnTo>
                  <a:lnTo>
                    <a:pt x="19" y="19"/>
                  </a:lnTo>
                  <a:lnTo>
                    <a:pt x="19" y="19"/>
                  </a:lnTo>
                  <a:lnTo>
                    <a:pt x="23" y="19"/>
                  </a:lnTo>
                  <a:lnTo>
                    <a:pt x="23" y="14"/>
                  </a:lnTo>
                  <a:lnTo>
                    <a:pt x="23" y="14"/>
                  </a:lnTo>
                  <a:lnTo>
                    <a:pt x="23" y="9"/>
                  </a:lnTo>
                  <a:close/>
                </a:path>
              </a:pathLst>
            </a:custGeom>
            <a:solidFill>
              <a:srgbClr val="03A10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3" name="Freeform 79"/>
            <p:cNvSpPr>
              <a:spLocks noChangeAspect="1"/>
            </p:cNvSpPr>
            <p:nvPr/>
          </p:nvSpPr>
          <p:spPr bwMode="auto">
            <a:xfrm>
              <a:off x="2355" y="1696"/>
              <a:ext cx="269" cy="364"/>
            </a:xfrm>
            <a:custGeom>
              <a:avLst/>
              <a:gdLst/>
              <a:ahLst/>
              <a:cxnLst>
                <a:cxn ang="0">
                  <a:pos x="0" y="5"/>
                </a:cxn>
                <a:cxn ang="0">
                  <a:pos x="23" y="0"/>
                </a:cxn>
                <a:cxn ang="0">
                  <a:pos x="28" y="10"/>
                </a:cxn>
                <a:cxn ang="0">
                  <a:pos x="38" y="19"/>
                </a:cxn>
                <a:cxn ang="0">
                  <a:pos x="42" y="29"/>
                </a:cxn>
                <a:cxn ang="0">
                  <a:pos x="52" y="38"/>
                </a:cxn>
                <a:cxn ang="0">
                  <a:pos x="66" y="38"/>
                </a:cxn>
                <a:cxn ang="0">
                  <a:pos x="80" y="48"/>
                </a:cxn>
                <a:cxn ang="0">
                  <a:pos x="85" y="62"/>
                </a:cxn>
                <a:cxn ang="0">
                  <a:pos x="85" y="71"/>
                </a:cxn>
                <a:cxn ang="0">
                  <a:pos x="66" y="76"/>
                </a:cxn>
                <a:cxn ang="0">
                  <a:pos x="42" y="76"/>
                </a:cxn>
                <a:cxn ang="0">
                  <a:pos x="19" y="81"/>
                </a:cxn>
                <a:cxn ang="0">
                  <a:pos x="28" y="104"/>
                </a:cxn>
                <a:cxn ang="0">
                  <a:pos x="42" y="109"/>
                </a:cxn>
                <a:cxn ang="0">
                  <a:pos x="52" y="118"/>
                </a:cxn>
                <a:cxn ang="0">
                  <a:pos x="61" y="123"/>
                </a:cxn>
                <a:cxn ang="0">
                  <a:pos x="66" y="137"/>
                </a:cxn>
                <a:cxn ang="0">
                  <a:pos x="71" y="151"/>
                </a:cxn>
                <a:cxn ang="0">
                  <a:pos x="80" y="166"/>
                </a:cxn>
                <a:cxn ang="0">
                  <a:pos x="104" y="175"/>
                </a:cxn>
                <a:cxn ang="0">
                  <a:pos x="132" y="180"/>
                </a:cxn>
                <a:cxn ang="0">
                  <a:pos x="146" y="184"/>
                </a:cxn>
                <a:cxn ang="0">
                  <a:pos x="137" y="217"/>
                </a:cxn>
                <a:cxn ang="0">
                  <a:pos x="108" y="217"/>
                </a:cxn>
                <a:cxn ang="0">
                  <a:pos x="80" y="217"/>
                </a:cxn>
                <a:cxn ang="0">
                  <a:pos x="75" y="232"/>
                </a:cxn>
                <a:cxn ang="0">
                  <a:pos x="85" y="236"/>
                </a:cxn>
                <a:cxn ang="0">
                  <a:pos x="94" y="241"/>
                </a:cxn>
                <a:cxn ang="0">
                  <a:pos x="104" y="246"/>
                </a:cxn>
                <a:cxn ang="0">
                  <a:pos x="104" y="265"/>
                </a:cxn>
                <a:cxn ang="0">
                  <a:pos x="99" y="293"/>
                </a:cxn>
                <a:cxn ang="0">
                  <a:pos x="127" y="307"/>
                </a:cxn>
                <a:cxn ang="0">
                  <a:pos x="123" y="340"/>
                </a:cxn>
                <a:cxn ang="0">
                  <a:pos x="127" y="359"/>
                </a:cxn>
                <a:cxn ang="0">
                  <a:pos x="165" y="359"/>
                </a:cxn>
                <a:cxn ang="0">
                  <a:pos x="203" y="354"/>
                </a:cxn>
                <a:cxn ang="0">
                  <a:pos x="222" y="364"/>
                </a:cxn>
                <a:cxn ang="0">
                  <a:pos x="245" y="364"/>
                </a:cxn>
                <a:cxn ang="0">
                  <a:pos x="264" y="359"/>
                </a:cxn>
                <a:cxn ang="0">
                  <a:pos x="264" y="340"/>
                </a:cxn>
                <a:cxn ang="0">
                  <a:pos x="264" y="326"/>
                </a:cxn>
                <a:cxn ang="0">
                  <a:pos x="259" y="317"/>
                </a:cxn>
                <a:cxn ang="0">
                  <a:pos x="255" y="307"/>
                </a:cxn>
                <a:cxn ang="0">
                  <a:pos x="245" y="293"/>
                </a:cxn>
                <a:cxn ang="0">
                  <a:pos x="245" y="279"/>
                </a:cxn>
                <a:cxn ang="0">
                  <a:pos x="245" y="260"/>
                </a:cxn>
                <a:cxn ang="0">
                  <a:pos x="250" y="246"/>
                </a:cxn>
                <a:cxn ang="0">
                  <a:pos x="259" y="236"/>
                </a:cxn>
                <a:cxn ang="0">
                  <a:pos x="269" y="227"/>
                </a:cxn>
              </a:cxnLst>
              <a:rect l="0" t="0" r="r" b="b"/>
              <a:pathLst>
                <a:path w="269" h="364">
                  <a:moveTo>
                    <a:pt x="0" y="15"/>
                  </a:moveTo>
                  <a:lnTo>
                    <a:pt x="0" y="10"/>
                  </a:lnTo>
                  <a:lnTo>
                    <a:pt x="0" y="5"/>
                  </a:lnTo>
                  <a:lnTo>
                    <a:pt x="5" y="5"/>
                  </a:lnTo>
                  <a:lnTo>
                    <a:pt x="5" y="0"/>
                  </a:lnTo>
                  <a:lnTo>
                    <a:pt x="23" y="0"/>
                  </a:lnTo>
                  <a:lnTo>
                    <a:pt x="23" y="5"/>
                  </a:lnTo>
                  <a:lnTo>
                    <a:pt x="28" y="5"/>
                  </a:lnTo>
                  <a:lnTo>
                    <a:pt x="28" y="10"/>
                  </a:lnTo>
                  <a:lnTo>
                    <a:pt x="33" y="10"/>
                  </a:lnTo>
                  <a:lnTo>
                    <a:pt x="33" y="15"/>
                  </a:lnTo>
                  <a:lnTo>
                    <a:pt x="38" y="19"/>
                  </a:lnTo>
                  <a:lnTo>
                    <a:pt x="38" y="24"/>
                  </a:lnTo>
                  <a:lnTo>
                    <a:pt x="42" y="24"/>
                  </a:lnTo>
                  <a:lnTo>
                    <a:pt x="42" y="29"/>
                  </a:lnTo>
                  <a:lnTo>
                    <a:pt x="47" y="33"/>
                  </a:lnTo>
                  <a:lnTo>
                    <a:pt x="52" y="33"/>
                  </a:lnTo>
                  <a:lnTo>
                    <a:pt x="52" y="38"/>
                  </a:lnTo>
                  <a:lnTo>
                    <a:pt x="57" y="38"/>
                  </a:lnTo>
                  <a:lnTo>
                    <a:pt x="61" y="38"/>
                  </a:lnTo>
                  <a:lnTo>
                    <a:pt x="66" y="38"/>
                  </a:lnTo>
                  <a:lnTo>
                    <a:pt x="71" y="43"/>
                  </a:lnTo>
                  <a:lnTo>
                    <a:pt x="75" y="43"/>
                  </a:lnTo>
                  <a:lnTo>
                    <a:pt x="80" y="48"/>
                  </a:lnTo>
                  <a:lnTo>
                    <a:pt x="80" y="52"/>
                  </a:lnTo>
                  <a:lnTo>
                    <a:pt x="85" y="57"/>
                  </a:lnTo>
                  <a:lnTo>
                    <a:pt x="85" y="62"/>
                  </a:lnTo>
                  <a:lnTo>
                    <a:pt x="90" y="66"/>
                  </a:lnTo>
                  <a:lnTo>
                    <a:pt x="85" y="66"/>
                  </a:lnTo>
                  <a:lnTo>
                    <a:pt x="85" y="71"/>
                  </a:lnTo>
                  <a:lnTo>
                    <a:pt x="80" y="76"/>
                  </a:lnTo>
                  <a:lnTo>
                    <a:pt x="75" y="76"/>
                  </a:lnTo>
                  <a:lnTo>
                    <a:pt x="66" y="76"/>
                  </a:lnTo>
                  <a:lnTo>
                    <a:pt x="57" y="76"/>
                  </a:lnTo>
                  <a:lnTo>
                    <a:pt x="52" y="76"/>
                  </a:lnTo>
                  <a:lnTo>
                    <a:pt x="42" y="76"/>
                  </a:lnTo>
                  <a:lnTo>
                    <a:pt x="33" y="81"/>
                  </a:lnTo>
                  <a:lnTo>
                    <a:pt x="23" y="81"/>
                  </a:lnTo>
                  <a:lnTo>
                    <a:pt x="19" y="81"/>
                  </a:lnTo>
                  <a:lnTo>
                    <a:pt x="19" y="95"/>
                  </a:lnTo>
                  <a:lnTo>
                    <a:pt x="23" y="99"/>
                  </a:lnTo>
                  <a:lnTo>
                    <a:pt x="28" y="104"/>
                  </a:lnTo>
                  <a:lnTo>
                    <a:pt x="33" y="104"/>
                  </a:lnTo>
                  <a:lnTo>
                    <a:pt x="38" y="109"/>
                  </a:lnTo>
                  <a:lnTo>
                    <a:pt x="42" y="109"/>
                  </a:lnTo>
                  <a:lnTo>
                    <a:pt x="42" y="114"/>
                  </a:lnTo>
                  <a:lnTo>
                    <a:pt x="47" y="118"/>
                  </a:lnTo>
                  <a:lnTo>
                    <a:pt x="52" y="118"/>
                  </a:lnTo>
                  <a:lnTo>
                    <a:pt x="57" y="118"/>
                  </a:lnTo>
                  <a:lnTo>
                    <a:pt x="57" y="123"/>
                  </a:lnTo>
                  <a:lnTo>
                    <a:pt x="61" y="123"/>
                  </a:lnTo>
                  <a:lnTo>
                    <a:pt x="61" y="128"/>
                  </a:lnTo>
                  <a:lnTo>
                    <a:pt x="66" y="133"/>
                  </a:lnTo>
                  <a:lnTo>
                    <a:pt x="66" y="137"/>
                  </a:lnTo>
                  <a:lnTo>
                    <a:pt x="71" y="142"/>
                  </a:lnTo>
                  <a:lnTo>
                    <a:pt x="71" y="147"/>
                  </a:lnTo>
                  <a:lnTo>
                    <a:pt x="71" y="151"/>
                  </a:lnTo>
                  <a:lnTo>
                    <a:pt x="71" y="156"/>
                  </a:lnTo>
                  <a:lnTo>
                    <a:pt x="75" y="161"/>
                  </a:lnTo>
                  <a:lnTo>
                    <a:pt x="80" y="166"/>
                  </a:lnTo>
                  <a:lnTo>
                    <a:pt x="85" y="170"/>
                  </a:lnTo>
                  <a:lnTo>
                    <a:pt x="94" y="175"/>
                  </a:lnTo>
                  <a:lnTo>
                    <a:pt x="104" y="175"/>
                  </a:lnTo>
                  <a:lnTo>
                    <a:pt x="113" y="180"/>
                  </a:lnTo>
                  <a:lnTo>
                    <a:pt x="123" y="180"/>
                  </a:lnTo>
                  <a:lnTo>
                    <a:pt x="132" y="180"/>
                  </a:lnTo>
                  <a:lnTo>
                    <a:pt x="141" y="180"/>
                  </a:lnTo>
                  <a:lnTo>
                    <a:pt x="141" y="184"/>
                  </a:lnTo>
                  <a:lnTo>
                    <a:pt x="146" y="184"/>
                  </a:lnTo>
                  <a:lnTo>
                    <a:pt x="146" y="213"/>
                  </a:lnTo>
                  <a:lnTo>
                    <a:pt x="141" y="213"/>
                  </a:lnTo>
                  <a:lnTo>
                    <a:pt x="137" y="217"/>
                  </a:lnTo>
                  <a:lnTo>
                    <a:pt x="127" y="217"/>
                  </a:lnTo>
                  <a:lnTo>
                    <a:pt x="118" y="217"/>
                  </a:lnTo>
                  <a:lnTo>
                    <a:pt x="108" y="217"/>
                  </a:lnTo>
                  <a:lnTo>
                    <a:pt x="99" y="217"/>
                  </a:lnTo>
                  <a:lnTo>
                    <a:pt x="90" y="217"/>
                  </a:lnTo>
                  <a:lnTo>
                    <a:pt x="80" y="217"/>
                  </a:lnTo>
                  <a:lnTo>
                    <a:pt x="80" y="222"/>
                  </a:lnTo>
                  <a:lnTo>
                    <a:pt x="75" y="222"/>
                  </a:lnTo>
                  <a:lnTo>
                    <a:pt x="75" y="232"/>
                  </a:lnTo>
                  <a:lnTo>
                    <a:pt x="80" y="232"/>
                  </a:lnTo>
                  <a:lnTo>
                    <a:pt x="80" y="236"/>
                  </a:lnTo>
                  <a:lnTo>
                    <a:pt x="85" y="236"/>
                  </a:lnTo>
                  <a:lnTo>
                    <a:pt x="90" y="236"/>
                  </a:lnTo>
                  <a:lnTo>
                    <a:pt x="90" y="241"/>
                  </a:lnTo>
                  <a:lnTo>
                    <a:pt x="94" y="241"/>
                  </a:lnTo>
                  <a:lnTo>
                    <a:pt x="99" y="241"/>
                  </a:lnTo>
                  <a:lnTo>
                    <a:pt x="104" y="241"/>
                  </a:lnTo>
                  <a:lnTo>
                    <a:pt x="104" y="246"/>
                  </a:lnTo>
                  <a:lnTo>
                    <a:pt x="108" y="246"/>
                  </a:lnTo>
                  <a:lnTo>
                    <a:pt x="108" y="255"/>
                  </a:lnTo>
                  <a:lnTo>
                    <a:pt x="104" y="265"/>
                  </a:lnTo>
                  <a:lnTo>
                    <a:pt x="99" y="274"/>
                  </a:lnTo>
                  <a:lnTo>
                    <a:pt x="99" y="284"/>
                  </a:lnTo>
                  <a:lnTo>
                    <a:pt x="99" y="293"/>
                  </a:lnTo>
                  <a:lnTo>
                    <a:pt x="104" y="302"/>
                  </a:lnTo>
                  <a:lnTo>
                    <a:pt x="113" y="302"/>
                  </a:lnTo>
                  <a:lnTo>
                    <a:pt x="127" y="307"/>
                  </a:lnTo>
                  <a:lnTo>
                    <a:pt x="127" y="331"/>
                  </a:lnTo>
                  <a:lnTo>
                    <a:pt x="123" y="335"/>
                  </a:lnTo>
                  <a:lnTo>
                    <a:pt x="123" y="340"/>
                  </a:lnTo>
                  <a:lnTo>
                    <a:pt x="123" y="345"/>
                  </a:lnTo>
                  <a:lnTo>
                    <a:pt x="123" y="350"/>
                  </a:lnTo>
                  <a:lnTo>
                    <a:pt x="127" y="359"/>
                  </a:lnTo>
                  <a:lnTo>
                    <a:pt x="137" y="364"/>
                  </a:lnTo>
                  <a:lnTo>
                    <a:pt x="151" y="364"/>
                  </a:lnTo>
                  <a:lnTo>
                    <a:pt x="165" y="359"/>
                  </a:lnTo>
                  <a:lnTo>
                    <a:pt x="179" y="359"/>
                  </a:lnTo>
                  <a:lnTo>
                    <a:pt x="189" y="354"/>
                  </a:lnTo>
                  <a:lnTo>
                    <a:pt x="203" y="354"/>
                  </a:lnTo>
                  <a:lnTo>
                    <a:pt x="212" y="359"/>
                  </a:lnTo>
                  <a:lnTo>
                    <a:pt x="217" y="359"/>
                  </a:lnTo>
                  <a:lnTo>
                    <a:pt x="222" y="364"/>
                  </a:lnTo>
                  <a:lnTo>
                    <a:pt x="231" y="364"/>
                  </a:lnTo>
                  <a:lnTo>
                    <a:pt x="236" y="364"/>
                  </a:lnTo>
                  <a:lnTo>
                    <a:pt x="245" y="364"/>
                  </a:lnTo>
                  <a:lnTo>
                    <a:pt x="250" y="364"/>
                  </a:lnTo>
                  <a:lnTo>
                    <a:pt x="259" y="359"/>
                  </a:lnTo>
                  <a:lnTo>
                    <a:pt x="264" y="359"/>
                  </a:lnTo>
                  <a:lnTo>
                    <a:pt x="264" y="354"/>
                  </a:lnTo>
                  <a:lnTo>
                    <a:pt x="264" y="350"/>
                  </a:lnTo>
                  <a:lnTo>
                    <a:pt x="264" y="340"/>
                  </a:lnTo>
                  <a:lnTo>
                    <a:pt x="264" y="335"/>
                  </a:lnTo>
                  <a:lnTo>
                    <a:pt x="264" y="331"/>
                  </a:lnTo>
                  <a:lnTo>
                    <a:pt x="264" y="326"/>
                  </a:lnTo>
                  <a:lnTo>
                    <a:pt x="264" y="321"/>
                  </a:lnTo>
                  <a:lnTo>
                    <a:pt x="259" y="321"/>
                  </a:lnTo>
                  <a:lnTo>
                    <a:pt x="259" y="317"/>
                  </a:lnTo>
                  <a:lnTo>
                    <a:pt x="259" y="312"/>
                  </a:lnTo>
                  <a:lnTo>
                    <a:pt x="255" y="312"/>
                  </a:lnTo>
                  <a:lnTo>
                    <a:pt x="255" y="307"/>
                  </a:lnTo>
                  <a:lnTo>
                    <a:pt x="250" y="302"/>
                  </a:lnTo>
                  <a:lnTo>
                    <a:pt x="245" y="298"/>
                  </a:lnTo>
                  <a:lnTo>
                    <a:pt x="245" y="293"/>
                  </a:lnTo>
                  <a:lnTo>
                    <a:pt x="245" y="288"/>
                  </a:lnTo>
                  <a:lnTo>
                    <a:pt x="245" y="284"/>
                  </a:lnTo>
                  <a:lnTo>
                    <a:pt x="245" y="279"/>
                  </a:lnTo>
                  <a:lnTo>
                    <a:pt x="245" y="269"/>
                  </a:lnTo>
                  <a:lnTo>
                    <a:pt x="245" y="265"/>
                  </a:lnTo>
                  <a:lnTo>
                    <a:pt x="245" y="260"/>
                  </a:lnTo>
                  <a:lnTo>
                    <a:pt x="245" y="255"/>
                  </a:lnTo>
                  <a:lnTo>
                    <a:pt x="245" y="251"/>
                  </a:lnTo>
                  <a:lnTo>
                    <a:pt x="250" y="246"/>
                  </a:lnTo>
                  <a:lnTo>
                    <a:pt x="255" y="241"/>
                  </a:lnTo>
                  <a:lnTo>
                    <a:pt x="255" y="236"/>
                  </a:lnTo>
                  <a:lnTo>
                    <a:pt x="259" y="236"/>
                  </a:lnTo>
                  <a:lnTo>
                    <a:pt x="264" y="236"/>
                  </a:lnTo>
                  <a:lnTo>
                    <a:pt x="264" y="232"/>
                  </a:lnTo>
                  <a:lnTo>
                    <a:pt x="269" y="227"/>
                  </a:lnTo>
                  <a:lnTo>
                    <a:pt x="269" y="189"/>
                  </a:lnTo>
                </a:path>
              </a:pathLst>
            </a:custGeom>
            <a:noFill/>
            <a:ln w="19050" cmpd="sng">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4" name="Freeform 80"/>
            <p:cNvSpPr>
              <a:spLocks noChangeAspect="1"/>
            </p:cNvSpPr>
            <p:nvPr/>
          </p:nvSpPr>
          <p:spPr bwMode="auto">
            <a:xfrm>
              <a:off x="2596" y="1800"/>
              <a:ext cx="56" cy="90"/>
            </a:xfrm>
            <a:custGeom>
              <a:avLst/>
              <a:gdLst/>
              <a:ahLst/>
              <a:cxnLst>
                <a:cxn ang="0">
                  <a:pos x="33" y="0"/>
                </a:cxn>
                <a:cxn ang="0">
                  <a:pos x="0" y="85"/>
                </a:cxn>
                <a:cxn ang="0">
                  <a:pos x="33" y="29"/>
                </a:cxn>
                <a:cxn ang="0">
                  <a:pos x="56" y="90"/>
                </a:cxn>
                <a:cxn ang="0">
                  <a:pos x="0" y="85"/>
                </a:cxn>
                <a:cxn ang="0">
                  <a:pos x="33" y="0"/>
                </a:cxn>
              </a:cxnLst>
              <a:rect l="0" t="0" r="r" b="b"/>
              <a:pathLst>
                <a:path w="56" h="90">
                  <a:moveTo>
                    <a:pt x="33" y="0"/>
                  </a:moveTo>
                  <a:lnTo>
                    <a:pt x="0" y="85"/>
                  </a:lnTo>
                  <a:lnTo>
                    <a:pt x="33" y="29"/>
                  </a:lnTo>
                  <a:lnTo>
                    <a:pt x="56" y="90"/>
                  </a:lnTo>
                  <a:lnTo>
                    <a:pt x="0" y="85"/>
                  </a:lnTo>
                  <a:lnTo>
                    <a:pt x="33"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5" name="Freeform 81"/>
            <p:cNvSpPr>
              <a:spLocks noChangeAspect="1"/>
            </p:cNvSpPr>
            <p:nvPr/>
          </p:nvSpPr>
          <p:spPr bwMode="auto">
            <a:xfrm>
              <a:off x="2624" y="1484"/>
              <a:ext cx="71" cy="189"/>
            </a:xfrm>
            <a:custGeom>
              <a:avLst/>
              <a:gdLst/>
              <a:ahLst/>
              <a:cxnLst>
                <a:cxn ang="0">
                  <a:pos x="5" y="189"/>
                </a:cxn>
                <a:cxn ang="0">
                  <a:pos x="5" y="184"/>
                </a:cxn>
                <a:cxn ang="0">
                  <a:pos x="5" y="179"/>
                </a:cxn>
                <a:cxn ang="0">
                  <a:pos x="0" y="175"/>
                </a:cxn>
                <a:cxn ang="0">
                  <a:pos x="0" y="170"/>
                </a:cxn>
                <a:cxn ang="0">
                  <a:pos x="0" y="165"/>
                </a:cxn>
                <a:cxn ang="0">
                  <a:pos x="0" y="160"/>
                </a:cxn>
                <a:cxn ang="0">
                  <a:pos x="0" y="156"/>
                </a:cxn>
                <a:cxn ang="0">
                  <a:pos x="5" y="156"/>
                </a:cxn>
                <a:cxn ang="0">
                  <a:pos x="5" y="151"/>
                </a:cxn>
                <a:cxn ang="0">
                  <a:pos x="5" y="146"/>
                </a:cxn>
                <a:cxn ang="0">
                  <a:pos x="9" y="146"/>
                </a:cxn>
                <a:cxn ang="0">
                  <a:pos x="14" y="146"/>
                </a:cxn>
                <a:cxn ang="0">
                  <a:pos x="14" y="142"/>
                </a:cxn>
                <a:cxn ang="0">
                  <a:pos x="28" y="142"/>
                </a:cxn>
                <a:cxn ang="0">
                  <a:pos x="28" y="137"/>
                </a:cxn>
                <a:cxn ang="0">
                  <a:pos x="38" y="137"/>
                </a:cxn>
                <a:cxn ang="0">
                  <a:pos x="42" y="137"/>
                </a:cxn>
                <a:cxn ang="0">
                  <a:pos x="42" y="132"/>
                </a:cxn>
                <a:cxn ang="0">
                  <a:pos x="47" y="132"/>
                </a:cxn>
                <a:cxn ang="0">
                  <a:pos x="52" y="132"/>
                </a:cxn>
                <a:cxn ang="0">
                  <a:pos x="52" y="127"/>
                </a:cxn>
                <a:cxn ang="0">
                  <a:pos x="61" y="127"/>
                </a:cxn>
                <a:cxn ang="0">
                  <a:pos x="61" y="123"/>
                </a:cxn>
                <a:cxn ang="0">
                  <a:pos x="66" y="123"/>
                </a:cxn>
                <a:cxn ang="0">
                  <a:pos x="66" y="118"/>
                </a:cxn>
                <a:cxn ang="0">
                  <a:pos x="66" y="113"/>
                </a:cxn>
                <a:cxn ang="0">
                  <a:pos x="66" y="104"/>
                </a:cxn>
                <a:cxn ang="0">
                  <a:pos x="66" y="99"/>
                </a:cxn>
                <a:cxn ang="0">
                  <a:pos x="71" y="94"/>
                </a:cxn>
                <a:cxn ang="0">
                  <a:pos x="66" y="90"/>
                </a:cxn>
                <a:cxn ang="0">
                  <a:pos x="66" y="85"/>
                </a:cxn>
                <a:cxn ang="0">
                  <a:pos x="66" y="75"/>
                </a:cxn>
                <a:cxn ang="0">
                  <a:pos x="61" y="75"/>
                </a:cxn>
                <a:cxn ang="0">
                  <a:pos x="57" y="75"/>
                </a:cxn>
                <a:cxn ang="0">
                  <a:pos x="57" y="71"/>
                </a:cxn>
                <a:cxn ang="0">
                  <a:pos x="52" y="66"/>
                </a:cxn>
                <a:cxn ang="0">
                  <a:pos x="52" y="61"/>
                </a:cxn>
                <a:cxn ang="0">
                  <a:pos x="47" y="61"/>
                </a:cxn>
                <a:cxn ang="0">
                  <a:pos x="42" y="57"/>
                </a:cxn>
                <a:cxn ang="0">
                  <a:pos x="38" y="57"/>
                </a:cxn>
                <a:cxn ang="0">
                  <a:pos x="38" y="47"/>
                </a:cxn>
                <a:cxn ang="0">
                  <a:pos x="33" y="47"/>
                </a:cxn>
                <a:cxn ang="0">
                  <a:pos x="33" y="42"/>
                </a:cxn>
                <a:cxn ang="0">
                  <a:pos x="33" y="33"/>
                </a:cxn>
                <a:cxn ang="0">
                  <a:pos x="33" y="28"/>
                </a:cxn>
                <a:cxn ang="0">
                  <a:pos x="33" y="24"/>
                </a:cxn>
                <a:cxn ang="0">
                  <a:pos x="33" y="19"/>
                </a:cxn>
                <a:cxn ang="0">
                  <a:pos x="33" y="14"/>
                </a:cxn>
                <a:cxn ang="0">
                  <a:pos x="33" y="9"/>
                </a:cxn>
                <a:cxn ang="0">
                  <a:pos x="33" y="0"/>
                </a:cxn>
              </a:cxnLst>
              <a:rect l="0" t="0" r="r" b="b"/>
              <a:pathLst>
                <a:path w="71" h="189">
                  <a:moveTo>
                    <a:pt x="5" y="189"/>
                  </a:moveTo>
                  <a:lnTo>
                    <a:pt x="5" y="184"/>
                  </a:lnTo>
                  <a:lnTo>
                    <a:pt x="5" y="179"/>
                  </a:lnTo>
                  <a:lnTo>
                    <a:pt x="0" y="175"/>
                  </a:lnTo>
                  <a:lnTo>
                    <a:pt x="0" y="170"/>
                  </a:lnTo>
                  <a:lnTo>
                    <a:pt x="0" y="165"/>
                  </a:lnTo>
                  <a:lnTo>
                    <a:pt x="0" y="160"/>
                  </a:lnTo>
                  <a:lnTo>
                    <a:pt x="0" y="156"/>
                  </a:lnTo>
                  <a:lnTo>
                    <a:pt x="5" y="156"/>
                  </a:lnTo>
                  <a:lnTo>
                    <a:pt x="5" y="151"/>
                  </a:lnTo>
                  <a:lnTo>
                    <a:pt x="5" y="146"/>
                  </a:lnTo>
                  <a:lnTo>
                    <a:pt x="9" y="146"/>
                  </a:lnTo>
                  <a:lnTo>
                    <a:pt x="14" y="146"/>
                  </a:lnTo>
                  <a:lnTo>
                    <a:pt x="14" y="142"/>
                  </a:lnTo>
                  <a:lnTo>
                    <a:pt x="28" y="142"/>
                  </a:lnTo>
                  <a:lnTo>
                    <a:pt x="28" y="137"/>
                  </a:lnTo>
                  <a:lnTo>
                    <a:pt x="38" y="137"/>
                  </a:lnTo>
                  <a:lnTo>
                    <a:pt x="42" y="137"/>
                  </a:lnTo>
                  <a:lnTo>
                    <a:pt x="42" y="132"/>
                  </a:lnTo>
                  <a:lnTo>
                    <a:pt x="47" y="132"/>
                  </a:lnTo>
                  <a:lnTo>
                    <a:pt x="52" y="132"/>
                  </a:lnTo>
                  <a:lnTo>
                    <a:pt x="52" y="127"/>
                  </a:lnTo>
                  <a:lnTo>
                    <a:pt x="61" y="127"/>
                  </a:lnTo>
                  <a:lnTo>
                    <a:pt x="61" y="123"/>
                  </a:lnTo>
                  <a:lnTo>
                    <a:pt x="66" y="123"/>
                  </a:lnTo>
                  <a:lnTo>
                    <a:pt x="66" y="118"/>
                  </a:lnTo>
                  <a:lnTo>
                    <a:pt x="66" y="113"/>
                  </a:lnTo>
                  <a:lnTo>
                    <a:pt x="66" y="104"/>
                  </a:lnTo>
                  <a:lnTo>
                    <a:pt x="66" y="99"/>
                  </a:lnTo>
                  <a:lnTo>
                    <a:pt x="71" y="94"/>
                  </a:lnTo>
                  <a:lnTo>
                    <a:pt x="66" y="90"/>
                  </a:lnTo>
                  <a:lnTo>
                    <a:pt x="66" y="85"/>
                  </a:lnTo>
                  <a:lnTo>
                    <a:pt x="66" y="75"/>
                  </a:lnTo>
                  <a:lnTo>
                    <a:pt x="61" y="75"/>
                  </a:lnTo>
                  <a:lnTo>
                    <a:pt x="57" y="75"/>
                  </a:lnTo>
                  <a:lnTo>
                    <a:pt x="57" y="71"/>
                  </a:lnTo>
                  <a:lnTo>
                    <a:pt x="52" y="66"/>
                  </a:lnTo>
                  <a:lnTo>
                    <a:pt x="52" y="61"/>
                  </a:lnTo>
                  <a:lnTo>
                    <a:pt x="47" y="61"/>
                  </a:lnTo>
                  <a:lnTo>
                    <a:pt x="42" y="57"/>
                  </a:lnTo>
                  <a:lnTo>
                    <a:pt x="38" y="57"/>
                  </a:lnTo>
                  <a:lnTo>
                    <a:pt x="38" y="47"/>
                  </a:lnTo>
                  <a:lnTo>
                    <a:pt x="33" y="47"/>
                  </a:lnTo>
                  <a:lnTo>
                    <a:pt x="33" y="42"/>
                  </a:lnTo>
                  <a:lnTo>
                    <a:pt x="33" y="33"/>
                  </a:lnTo>
                  <a:lnTo>
                    <a:pt x="33" y="28"/>
                  </a:lnTo>
                  <a:lnTo>
                    <a:pt x="33" y="24"/>
                  </a:lnTo>
                  <a:lnTo>
                    <a:pt x="33" y="19"/>
                  </a:lnTo>
                  <a:lnTo>
                    <a:pt x="33" y="14"/>
                  </a:lnTo>
                  <a:lnTo>
                    <a:pt x="33" y="9"/>
                  </a:lnTo>
                  <a:lnTo>
                    <a:pt x="33" y="0"/>
                  </a:lnTo>
                </a:path>
              </a:pathLst>
            </a:custGeom>
            <a:noFill/>
            <a:ln w="19050" cmpd="sng">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6" name="Freeform 82"/>
            <p:cNvSpPr>
              <a:spLocks noChangeAspect="1"/>
            </p:cNvSpPr>
            <p:nvPr/>
          </p:nvSpPr>
          <p:spPr bwMode="auto">
            <a:xfrm>
              <a:off x="2629" y="1399"/>
              <a:ext cx="61" cy="85"/>
            </a:xfrm>
            <a:custGeom>
              <a:avLst/>
              <a:gdLst/>
              <a:ahLst/>
              <a:cxnLst>
                <a:cxn ang="0">
                  <a:pos x="28" y="0"/>
                </a:cxn>
                <a:cxn ang="0">
                  <a:pos x="0" y="85"/>
                </a:cxn>
                <a:cxn ang="0">
                  <a:pos x="28" y="28"/>
                </a:cxn>
                <a:cxn ang="0">
                  <a:pos x="61" y="85"/>
                </a:cxn>
                <a:cxn ang="0">
                  <a:pos x="0" y="85"/>
                </a:cxn>
                <a:cxn ang="0">
                  <a:pos x="28" y="0"/>
                </a:cxn>
              </a:cxnLst>
              <a:rect l="0" t="0" r="r" b="b"/>
              <a:pathLst>
                <a:path w="61" h="85">
                  <a:moveTo>
                    <a:pt x="28" y="0"/>
                  </a:moveTo>
                  <a:lnTo>
                    <a:pt x="0" y="85"/>
                  </a:lnTo>
                  <a:lnTo>
                    <a:pt x="28" y="28"/>
                  </a:lnTo>
                  <a:lnTo>
                    <a:pt x="61" y="85"/>
                  </a:lnTo>
                  <a:lnTo>
                    <a:pt x="0" y="85"/>
                  </a:lnTo>
                  <a:lnTo>
                    <a:pt x="28"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7" name="Freeform 83"/>
            <p:cNvSpPr>
              <a:spLocks noChangeAspect="1"/>
            </p:cNvSpPr>
            <p:nvPr/>
          </p:nvSpPr>
          <p:spPr bwMode="auto">
            <a:xfrm>
              <a:off x="2109" y="1536"/>
              <a:ext cx="246" cy="288"/>
            </a:xfrm>
            <a:custGeom>
              <a:avLst/>
              <a:gdLst/>
              <a:ahLst/>
              <a:cxnLst>
                <a:cxn ang="0">
                  <a:pos x="236" y="9"/>
                </a:cxn>
                <a:cxn ang="0">
                  <a:pos x="227" y="5"/>
                </a:cxn>
                <a:cxn ang="0">
                  <a:pos x="213" y="0"/>
                </a:cxn>
                <a:cxn ang="0">
                  <a:pos x="203" y="0"/>
                </a:cxn>
                <a:cxn ang="0">
                  <a:pos x="194" y="5"/>
                </a:cxn>
                <a:cxn ang="0">
                  <a:pos x="189" y="9"/>
                </a:cxn>
                <a:cxn ang="0">
                  <a:pos x="194" y="28"/>
                </a:cxn>
                <a:cxn ang="0">
                  <a:pos x="194" y="38"/>
                </a:cxn>
                <a:cxn ang="0">
                  <a:pos x="194" y="57"/>
                </a:cxn>
                <a:cxn ang="0">
                  <a:pos x="185" y="61"/>
                </a:cxn>
                <a:cxn ang="0">
                  <a:pos x="170" y="61"/>
                </a:cxn>
                <a:cxn ang="0">
                  <a:pos x="151" y="61"/>
                </a:cxn>
                <a:cxn ang="0">
                  <a:pos x="137" y="57"/>
                </a:cxn>
                <a:cxn ang="0">
                  <a:pos x="133" y="52"/>
                </a:cxn>
                <a:cxn ang="0">
                  <a:pos x="114" y="57"/>
                </a:cxn>
                <a:cxn ang="0">
                  <a:pos x="104" y="57"/>
                </a:cxn>
                <a:cxn ang="0">
                  <a:pos x="90" y="61"/>
                </a:cxn>
                <a:cxn ang="0">
                  <a:pos x="85" y="71"/>
                </a:cxn>
                <a:cxn ang="0">
                  <a:pos x="76" y="75"/>
                </a:cxn>
                <a:cxn ang="0">
                  <a:pos x="71" y="80"/>
                </a:cxn>
                <a:cxn ang="0">
                  <a:pos x="71" y="90"/>
                </a:cxn>
                <a:cxn ang="0">
                  <a:pos x="67" y="104"/>
                </a:cxn>
                <a:cxn ang="0">
                  <a:pos x="67" y="118"/>
                </a:cxn>
                <a:cxn ang="0">
                  <a:pos x="71" y="127"/>
                </a:cxn>
                <a:cxn ang="0">
                  <a:pos x="71" y="137"/>
                </a:cxn>
                <a:cxn ang="0">
                  <a:pos x="62" y="141"/>
                </a:cxn>
                <a:cxn ang="0">
                  <a:pos x="52" y="141"/>
                </a:cxn>
                <a:cxn ang="0">
                  <a:pos x="48" y="146"/>
                </a:cxn>
                <a:cxn ang="0">
                  <a:pos x="43" y="156"/>
                </a:cxn>
                <a:cxn ang="0">
                  <a:pos x="33" y="160"/>
                </a:cxn>
                <a:cxn ang="0">
                  <a:pos x="24" y="165"/>
                </a:cxn>
                <a:cxn ang="0">
                  <a:pos x="19" y="175"/>
                </a:cxn>
                <a:cxn ang="0">
                  <a:pos x="0" y="259"/>
                </a:cxn>
                <a:cxn ang="0">
                  <a:pos x="5" y="264"/>
                </a:cxn>
                <a:cxn ang="0">
                  <a:pos x="10" y="269"/>
                </a:cxn>
                <a:cxn ang="0">
                  <a:pos x="15" y="283"/>
                </a:cxn>
                <a:cxn ang="0">
                  <a:pos x="24" y="288"/>
                </a:cxn>
                <a:cxn ang="0">
                  <a:pos x="33" y="288"/>
                </a:cxn>
                <a:cxn ang="0">
                  <a:pos x="43" y="283"/>
                </a:cxn>
                <a:cxn ang="0">
                  <a:pos x="52" y="283"/>
                </a:cxn>
                <a:cxn ang="0">
                  <a:pos x="57" y="278"/>
                </a:cxn>
                <a:cxn ang="0">
                  <a:pos x="62" y="269"/>
                </a:cxn>
              </a:cxnLst>
              <a:rect l="0" t="0" r="r" b="b"/>
              <a:pathLst>
                <a:path w="246" h="288">
                  <a:moveTo>
                    <a:pt x="246" y="14"/>
                  </a:moveTo>
                  <a:lnTo>
                    <a:pt x="236" y="9"/>
                  </a:lnTo>
                  <a:lnTo>
                    <a:pt x="232" y="5"/>
                  </a:lnTo>
                  <a:lnTo>
                    <a:pt x="227" y="5"/>
                  </a:lnTo>
                  <a:lnTo>
                    <a:pt x="222" y="0"/>
                  </a:lnTo>
                  <a:lnTo>
                    <a:pt x="213" y="0"/>
                  </a:lnTo>
                  <a:lnTo>
                    <a:pt x="208" y="0"/>
                  </a:lnTo>
                  <a:lnTo>
                    <a:pt x="203" y="0"/>
                  </a:lnTo>
                  <a:lnTo>
                    <a:pt x="194" y="0"/>
                  </a:lnTo>
                  <a:lnTo>
                    <a:pt x="194" y="5"/>
                  </a:lnTo>
                  <a:lnTo>
                    <a:pt x="194" y="9"/>
                  </a:lnTo>
                  <a:lnTo>
                    <a:pt x="189" y="9"/>
                  </a:lnTo>
                  <a:lnTo>
                    <a:pt x="189" y="28"/>
                  </a:lnTo>
                  <a:lnTo>
                    <a:pt x="194" y="28"/>
                  </a:lnTo>
                  <a:lnTo>
                    <a:pt x="194" y="33"/>
                  </a:lnTo>
                  <a:lnTo>
                    <a:pt x="194" y="38"/>
                  </a:lnTo>
                  <a:lnTo>
                    <a:pt x="194" y="52"/>
                  </a:lnTo>
                  <a:lnTo>
                    <a:pt x="194" y="57"/>
                  </a:lnTo>
                  <a:lnTo>
                    <a:pt x="185" y="57"/>
                  </a:lnTo>
                  <a:lnTo>
                    <a:pt x="185" y="61"/>
                  </a:lnTo>
                  <a:lnTo>
                    <a:pt x="175" y="61"/>
                  </a:lnTo>
                  <a:lnTo>
                    <a:pt x="170" y="61"/>
                  </a:lnTo>
                  <a:lnTo>
                    <a:pt x="161" y="61"/>
                  </a:lnTo>
                  <a:lnTo>
                    <a:pt x="151" y="61"/>
                  </a:lnTo>
                  <a:lnTo>
                    <a:pt x="142" y="57"/>
                  </a:lnTo>
                  <a:lnTo>
                    <a:pt x="137" y="57"/>
                  </a:lnTo>
                  <a:lnTo>
                    <a:pt x="133" y="57"/>
                  </a:lnTo>
                  <a:lnTo>
                    <a:pt x="133" y="52"/>
                  </a:lnTo>
                  <a:lnTo>
                    <a:pt x="114" y="52"/>
                  </a:lnTo>
                  <a:lnTo>
                    <a:pt x="114" y="57"/>
                  </a:lnTo>
                  <a:lnTo>
                    <a:pt x="109" y="57"/>
                  </a:lnTo>
                  <a:lnTo>
                    <a:pt x="104" y="57"/>
                  </a:lnTo>
                  <a:lnTo>
                    <a:pt x="95" y="61"/>
                  </a:lnTo>
                  <a:lnTo>
                    <a:pt x="90" y="61"/>
                  </a:lnTo>
                  <a:lnTo>
                    <a:pt x="85" y="66"/>
                  </a:lnTo>
                  <a:lnTo>
                    <a:pt x="85" y="71"/>
                  </a:lnTo>
                  <a:lnTo>
                    <a:pt x="81" y="71"/>
                  </a:lnTo>
                  <a:lnTo>
                    <a:pt x="76" y="75"/>
                  </a:lnTo>
                  <a:lnTo>
                    <a:pt x="71" y="75"/>
                  </a:lnTo>
                  <a:lnTo>
                    <a:pt x="71" y="80"/>
                  </a:lnTo>
                  <a:lnTo>
                    <a:pt x="71" y="85"/>
                  </a:lnTo>
                  <a:lnTo>
                    <a:pt x="71" y="90"/>
                  </a:lnTo>
                  <a:lnTo>
                    <a:pt x="71" y="94"/>
                  </a:lnTo>
                  <a:lnTo>
                    <a:pt x="67" y="104"/>
                  </a:lnTo>
                  <a:lnTo>
                    <a:pt x="67" y="108"/>
                  </a:lnTo>
                  <a:lnTo>
                    <a:pt x="67" y="118"/>
                  </a:lnTo>
                  <a:lnTo>
                    <a:pt x="71" y="123"/>
                  </a:lnTo>
                  <a:lnTo>
                    <a:pt x="71" y="127"/>
                  </a:lnTo>
                  <a:lnTo>
                    <a:pt x="71" y="132"/>
                  </a:lnTo>
                  <a:lnTo>
                    <a:pt x="71" y="137"/>
                  </a:lnTo>
                  <a:lnTo>
                    <a:pt x="67" y="137"/>
                  </a:lnTo>
                  <a:lnTo>
                    <a:pt x="62" y="141"/>
                  </a:lnTo>
                  <a:lnTo>
                    <a:pt x="57" y="141"/>
                  </a:lnTo>
                  <a:lnTo>
                    <a:pt x="52" y="141"/>
                  </a:lnTo>
                  <a:lnTo>
                    <a:pt x="52" y="146"/>
                  </a:lnTo>
                  <a:lnTo>
                    <a:pt x="48" y="146"/>
                  </a:lnTo>
                  <a:lnTo>
                    <a:pt x="48" y="151"/>
                  </a:lnTo>
                  <a:lnTo>
                    <a:pt x="43" y="156"/>
                  </a:lnTo>
                  <a:lnTo>
                    <a:pt x="38" y="156"/>
                  </a:lnTo>
                  <a:lnTo>
                    <a:pt x="33" y="160"/>
                  </a:lnTo>
                  <a:lnTo>
                    <a:pt x="29" y="160"/>
                  </a:lnTo>
                  <a:lnTo>
                    <a:pt x="24" y="165"/>
                  </a:lnTo>
                  <a:lnTo>
                    <a:pt x="19" y="170"/>
                  </a:lnTo>
                  <a:lnTo>
                    <a:pt x="19" y="175"/>
                  </a:lnTo>
                  <a:lnTo>
                    <a:pt x="0" y="193"/>
                  </a:lnTo>
                  <a:lnTo>
                    <a:pt x="0" y="259"/>
                  </a:lnTo>
                  <a:lnTo>
                    <a:pt x="0" y="264"/>
                  </a:lnTo>
                  <a:lnTo>
                    <a:pt x="5" y="264"/>
                  </a:lnTo>
                  <a:lnTo>
                    <a:pt x="5" y="269"/>
                  </a:lnTo>
                  <a:lnTo>
                    <a:pt x="10" y="269"/>
                  </a:lnTo>
                  <a:lnTo>
                    <a:pt x="10" y="274"/>
                  </a:lnTo>
                  <a:lnTo>
                    <a:pt x="15" y="283"/>
                  </a:lnTo>
                  <a:lnTo>
                    <a:pt x="19" y="283"/>
                  </a:lnTo>
                  <a:lnTo>
                    <a:pt x="24" y="288"/>
                  </a:lnTo>
                  <a:lnTo>
                    <a:pt x="29" y="288"/>
                  </a:lnTo>
                  <a:lnTo>
                    <a:pt x="33" y="288"/>
                  </a:lnTo>
                  <a:lnTo>
                    <a:pt x="38" y="288"/>
                  </a:lnTo>
                  <a:lnTo>
                    <a:pt x="43" y="283"/>
                  </a:lnTo>
                  <a:lnTo>
                    <a:pt x="48" y="283"/>
                  </a:lnTo>
                  <a:lnTo>
                    <a:pt x="52" y="283"/>
                  </a:lnTo>
                  <a:lnTo>
                    <a:pt x="57" y="283"/>
                  </a:lnTo>
                  <a:lnTo>
                    <a:pt x="57" y="278"/>
                  </a:lnTo>
                  <a:lnTo>
                    <a:pt x="62" y="274"/>
                  </a:lnTo>
                  <a:lnTo>
                    <a:pt x="62" y="269"/>
                  </a:lnTo>
                  <a:lnTo>
                    <a:pt x="67" y="264"/>
                  </a:lnTo>
                </a:path>
              </a:pathLst>
            </a:custGeom>
            <a:noFill/>
            <a:ln w="19050" cmpd="sng">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8" name="Freeform 84"/>
            <p:cNvSpPr>
              <a:spLocks noChangeAspect="1"/>
            </p:cNvSpPr>
            <p:nvPr/>
          </p:nvSpPr>
          <p:spPr bwMode="auto">
            <a:xfrm>
              <a:off x="2157" y="1739"/>
              <a:ext cx="80" cy="80"/>
            </a:xfrm>
            <a:custGeom>
              <a:avLst/>
              <a:gdLst/>
              <a:ahLst/>
              <a:cxnLst>
                <a:cxn ang="0">
                  <a:pos x="80" y="0"/>
                </a:cxn>
                <a:cxn ang="0">
                  <a:pos x="0" y="42"/>
                </a:cxn>
                <a:cxn ang="0">
                  <a:pos x="61" y="19"/>
                </a:cxn>
                <a:cxn ang="0">
                  <a:pos x="37" y="80"/>
                </a:cxn>
                <a:cxn ang="0">
                  <a:pos x="0" y="42"/>
                </a:cxn>
                <a:cxn ang="0">
                  <a:pos x="80" y="0"/>
                </a:cxn>
              </a:cxnLst>
              <a:rect l="0" t="0" r="r" b="b"/>
              <a:pathLst>
                <a:path w="80" h="80">
                  <a:moveTo>
                    <a:pt x="80" y="0"/>
                  </a:moveTo>
                  <a:lnTo>
                    <a:pt x="0" y="42"/>
                  </a:lnTo>
                  <a:lnTo>
                    <a:pt x="61" y="19"/>
                  </a:lnTo>
                  <a:lnTo>
                    <a:pt x="37" y="80"/>
                  </a:lnTo>
                  <a:lnTo>
                    <a:pt x="0" y="42"/>
                  </a:lnTo>
                  <a:lnTo>
                    <a:pt x="8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69" name="Freeform 85"/>
            <p:cNvSpPr>
              <a:spLocks noChangeAspect="1"/>
            </p:cNvSpPr>
            <p:nvPr/>
          </p:nvSpPr>
          <p:spPr bwMode="auto">
            <a:xfrm>
              <a:off x="2780" y="2159"/>
              <a:ext cx="524" cy="311"/>
            </a:xfrm>
            <a:custGeom>
              <a:avLst/>
              <a:gdLst/>
              <a:ahLst/>
              <a:cxnLst>
                <a:cxn ang="0">
                  <a:pos x="0" y="38"/>
                </a:cxn>
                <a:cxn ang="0">
                  <a:pos x="4" y="52"/>
                </a:cxn>
                <a:cxn ang="0">
                  <a:pos x="23" y="61"/>
                </a:cxn>
                <a:cxn ang="0">
                  <a:pos x="23" y="85"/>
                </a:cxn>
                <a:cxn ang="0">
                  <a:pos x="9" y="108"/>
                </a:cxn>
                <a:cxn ang="0">
                  <a:pos x="0" y="132"/>
                </a:cxn>
                <a:cxn ang="0">
                  <a:pos x="23" y="165"/>
                </a:cxn>
                <a:cxn ang="0">
                  <a:pos x="14" y="198"/>
                </a:cxn>
                <a:cxn ang="0">
                  <a:pos x="0" y="217"/>
                </a:cxn>
                <a:cxn ang="0">
                  <a:pos x="19" y="231"/>
                </a:cxn>
                <a:cxn ang="0">
                  <a:pos x="28" y="245"/>
                </a:cxn>
                <a:cxn ang="0">
                  <a:pos x="33" y="288"/>
                </a:cxn>
                <a:cxn ang="0">
                  <a:pos x="52" y="307"/>
                </a:cxn>
                <a:cxn ang="0">
                  <a:pos x="75" y="293"/>
                </a:cxn>
                <a:cxn ang="0">
                  <a:pos x="99" y="288"/>
                </a:cxn>
                <a:cxn ang="0">
                  <a:pos x="127" y="283"/>
                </a:cxn>
                <a:cxn ang="0">
                  <a:pos x="155" y="274"/>
                </a:cxn>
                <a:cxn ang="0">
                  <a:pos x="155" y="241"/>
                </a:cxn>
                <a:cxn ang="0">
                  <a:pos x="141" y="222"/>
                </a:cxn>
                <a:cxn ang="0">
                  <a:pos x="137" y="203"/>
                </a:cxn>
                <a:cxn ang="0">
                  <a:pos x="151" y="184"/>
                </a:cxn>
                <a:cxn ang="0">
                  <a:pos x="207" y="212"/>
                </a:cxn>
                <a:cxn ang="0">
                  <a:pos x="226" y="226"/>
                </a:cxn>
                <a:cxn ang="0">
                  <a:pos x="259" y="184"/>
                </a:cxn>
                <a:cxn ang="0">
                  <a:pos x="278" y="175"/>
                </a:cxn>
                <a:cxn ang="0">
                  <a:pos x="269" y="151"/>
                </a:cxn>
                <a:cxn ang="0">
                  <a:pos x="231" y="132"/>
                </a:cxn>
                <a:cxn ang="0">
                  <a:pos x="212" y="141"/>
                </a:cxn>
                <a:cxn ang="0">
                  <a:pos x="189" y="137"/>
                </a:cxn>
                <a:cxn ang="0">
                  <a:pos x="160" y="127"/>
                </a:cxn>
                <a:cxn ang="0">
                  <a:pos x="141" y="141"/>
                </a:cxn>
                <a:cxn ang="0">
                  <a:pos x="118" y="137"/>
                </a:cxn>
                <a:cxn ang="0">
                  <a:pos x="113" y="118"/>
                </a:cxn>
                <a:cxn ang="0">
                  <a:pos x="118" y="80"/>
                </a:cxn>
                <a:cxn ang="0">
                  <a:pos x="146" y="52"/>
                </a:cxn>
                <a:cxn ang="0">
                  <a:pos x="170" y="14"/>
                </a:cxn>
                <a:cxn ang="0">
                  <a:pos x="184" y="0"/>
                </a:cxn>
                <a:cxn ang="0">
                  <a:pos x="250" y="33"/>
                </a:cxn>
                <a:cxn ang="0">
                  <a:pos x="297" y="57"/>
                </a:cxn>
                <a:cxn ang="0">
                  <a:pos x="325" y="57"/>
                </a:cxn>
                <a:cxn ang="0">
                  <a:pos x="335" y="71"/>
                </a:cxn>
                <a:cxn ang="0">
                  <a:pos x="344" y="90"/>
                </a:cxn>
                <a:cxn ang="0">
                  <a:pos x="344" y="113"/>
                </a:cxn>
                <a:cxn ang="0">
                  <a:pos x="349" y="127"/>
                </a:cxn>
                <a:cxn ang="0">
                  <a:pos x="358" y="146"/>
                </a:cxn>
                <a:cxn ang="0">
                  <a:pos x="401" y="165"/>
                </a:cxn>
                <a:cxn ang="0">
                  <a:pos x="434" y="189"/>
                </a:cxn>
                <a:cxn ang="0">
                  <a:pos x="443" y="222"/>
                </a:cxn>
                <a:cxn ang="0">
                  <a:pos x="458" y="245"/>
                </a:cxn>
                <a:cxn ang="0">
                  <a:pos x="491" y="259"/>
                </a:cxn>
                <a:cxn ang="0">
                  <a:pos x="509" y="278"/>
                </a:cxn>
                <a:cxn ang="0">
                  <a:pos x="514" y="293"/>
                </a:cxn>
              </a:cxnLst>
              <a:rect l="0" t="0" r="r" b="b"/>
              <a:pathLst>
                <a:path w="524" h="311">
                  <a:moveTo>
                    <a:pt x="0" y="19"/>
                  </a:moveTo>
                  <a:lnTo>
                    <a:pt x="0" y="23"/>
                  </a:lnTo>
                  <a:lnTo>
                    <a:pt x="0" y="28"/>
                  </a:lnTo>
                  <a:lnTo>
                    <a:pt x="0" y="33"/>
                  </a:lnTo>
                  <a:lnTo>
                    <a:pt x="0" y="38"/>
                  </a:lnTo>
                  <a:lnTo>
                    <a:pt x="0" y="42"/>
                  </a:lnTo>
                  <a:lnTo>
                    <a:pt x="4" y="42"/>
                  </a:lnTo>
                  <a:lnTo>
                    <a:pt x="0" y="47"/>
                  </a:lnTo>
                  <a:lnTo>
                    <a:pt x="0" y="52"/>
                  </a:lnTo>
                  <a:lnTo>
                    <a:pt x="4" y="52"/>
                  </a:lnTo>
                  <a:lnTo>
                    <a:pt x="9" y="57"/>
                  </a:lnTo>
                  <a:lnTo>
                    <a:pt x="14" y="57"/>
                  </a:lnTo>
                  <a:lnTo>
                    <a:pt x="14" y="61"/>
                  </a:lnTo>
                  <a:lnTo>
                    <a:pt x="19" y="61"/>
                  </a:lnTo>
                  <a:lnTo>
                    <a:pt x="23" y="61"/>
                  </a:lnTo>
                  <a:lnTo>
                    <a:pt x="23" y="66"/>
                  </a:lnTo>
                  <a:lnTo>
                    <a:pt x="23" y="71"/>
                  </a:lnTo>
                  <a:lnTo>
                    <a:pt x="23" y="75"/>
                  </a:lnTo>
                  <a:lnTo>
                    <a:pt x="23" y="80"/>
                  </a:lnTo>
                  <a:lnTo>
                    <a:pt x="23" y="85"/>
                  </a:lnTo>
                  <a:lnTo>
                    <a:pt x="23" y="94"/>
                  </a:lnTo>
                  <a:lnTo>
                    <a:pt x="23" y="99"/>
                  </a:lnTo>
                  <a:lnTo>
                    <a:pt x="19" y="104"/>
                  </a:lnTo>
                  <a:lnTo>
                    <a:pt x="14" y="104"/>
                  </a:lnTo>
                  <a:lnTo>
                    <a:pt x="9" y="108"/>
                  </a:lnTo>
                  <a:lnTo>
                    <a:pt x="9" y="113"/>
                  </a:lnTo>
                  <a:lnTo>
                    <a:pt x="4" y="118"/>
                  </a:lnTo>
                  <a:lnTo>
                    <a:pt x="0" y="123"/>
                  </a:lnTo>
                  <a:lnTo>
                    <a:pt x="0" y="127"/>
                  </a:lnTo>
                  <a:lnTo>
                    <a:pt x="0" y="132"/>
                  </a:lnTo>
                  <a:lnTo>
                    <a:pt x="9" y="137"/>
                  </a:lnTo>
                  <a:lnTo>
                    <a:pt x="4" y="141"/>
                  </a:lnTo>
                  <a:lnTo>
                    <a:pt x="28" y="151"/>
                  </a:lnTo>
                  <a:lnTo>
                    <a:pt x="23" y="156"/>
                  </a:lnTo>
                  <a:lnTo>
                    <a:pt x="23" y="165"/>
                  </a:lnTo>
                  <a:lnTo>
                    <a:pt x="23" y="170"/>
                  </a:lnTo>
                  <a:lnTo>
                    <a:pt x="23" y="179"/>
                  </a:lnTo>
                  <a:lnTo>
                    <a:pt x="19" y="184"/>
                  </a:lnTo>
                  <a:lnTo>
                    <a:pt x="19" y="189"/>
                  </a:lnTo>
                  <a:lnTo>
                    <a:pt x="14" y="198"/>
                  </a:lnTo>
                  <a:lnTo>
                    <a:pt x="9" y="203"/>
                  </a:lnTo>
                  <a:lnTo>
                    <a:pt x="4" y="208"/>
                  </a:lnTo>
                  <a:lnTo>
                    <a:pt x="4" y="212"/>
                  </a:lnTo>
                  <a:lnTo>
                    <a:pt x="0" y="212"/>
                  </a:lnTo>
                  <a:lnTo>
                    <a:pt x="0" y="217"/>
                  </a:lnTo>
                  <a:lnTo>
                    <a:pt x="0" y="222"/>
                  </a:lnTo>
                  <a:lnTo>
                    <a:pt x="4" y="222"/>
                  </a:lnTo>
                  <a:lnTo>
                    <a:pt x="9" y="226"/>
                  </a:lnTo>
                  <a:lnTo>
                    <a:pt x="14" y="231"/>
                  </a:lnTo>
                  <a:lnTo>
                    <a:pt x="19" y="231"/>
                  </a:lnTo>
                  <a:lnTo>
                    <a:pt x="19" y="236"/>
                  </a:lnTo>
                  <a:lnTo>
                    <a:pt x="23" y="236"/>
                  </a:lnTo>
                  <a:lnTo>
                    <a:pt x="23" y="241"/>
                  </a:lnTo>
                  <a:lnTo>
                    <a:pt x="28" y="241"/>
                  </a:lnTo>
                  <a:lnTo>
                    <a:pt x="28" y="245"/>
                  </a:lnTo>
                  <a:lnTo>
                    <a:pt x="33" y="255"/>
                  </a:lnTo>
                  <a:lnTo>
                    <a:pt x="33" y="264"/>
                  </a:lnTo>
                  <a:lnTo>
                    <a:pt x="33" y="269"/>
                  </a:lnTo>
                  <a:lnTo>
                    <a:pt x="33" y="278"/>
                  </a:lnTo>
                  <a:lnTo>
                    <a:pt x="33" y="288"/>
                  </a:lnTo>
                  <a:lnTo>
                    <a:pt x="28" y="297"/>
                  </a:lnTo>
                  <a:lnTo>
                    <a:pt x="28" y="302"/>
                  </a:lnTo>
                  <a:lnTo>
                    <a:pt x="47" y="311"/>
                  </a:lnTo>
                  <a:lnTo>
                    <a:pt x="52" y="311"/>
                  </a:lnTo>
                  <a:lnTo>
                    <a:pt x="52" y="307"/>
                  </a:lnTo>
                  <a:lnTo>
                    <a:pt x="56" y="307"/>
                  </a:lnTo>
                  <a:lnTo>
                    <a:pt x="61" y="307"/>
                  </a:lnTo>
                  <a:lnTo>
                    <a:pt x="66" y="302"/>
                  </a:lnTo>
                  <a:lnTo>
                    <a:pt x="71" y="297"/>
                  </a:lnTo>
                  <a:lnTo>
                    <a:pt x="75" y="293"/>
                  </a:lnTo>
                  <a:lnTo>
                    <a:pt x="80" y="288"/>
                  </a:lnTo>
                  <a:lnTo>
                    <a:pt x="85" y="288"/>
                  </a:lnTo>
                  <a:lnTo>
                    <a:pt x="89" y="288"/>
                  </a:lnTo>
                  <a:lnTo>
                    <a:pt x="94" y="288"/>
                  </a:lnTo>
                  <a:lnTo>
                    <a:pt x="99" y="288"/>
                  </a:lnTo>
                  <a:lnTo>
                    <a:pt x="108" y="293"/>
                  </a:lnTo>
                  <a:lnTo>
                    <a:pt x="113" y="288"/>
                  </a:lnTo>
                  <a:lnTo>
                    <a:pt x="118" y="288"/>
                  </a:lnTo>
                  <a:lnTo>
                    <a:pt x="122" y="288"/>
                  </a:lnTo>
                  <a:lnTo>
                    <a:pt x="127" y="283"/>
                  </a:lnTo>
                  <a:lnTo>
                    <a:pt x="132" y="283"/>
                  </a:lnTo>
                  <a:lnTo>
                    <a:pt x="137" y="283"/>
                  </a:lnTo>
                  <a:lnTo>
                    <a:pt x="141" y="283"/>
                  </a:lnTo>
                  <a:lnTo>
                    <a:pt x="146" y="278"/>
                  </a:lnTo>
                  <a:lnTo>
                    <a:pt x="155" y="274"/>
                  </a:lnTo>
                  <a:lnTo>
                    <a:pt x="165" y="250"/>
                  </a:lnTo>
                  <a:lnTo>
                    <a:pt x="160" y="250"/>
                  </a:lnTo>
                  <a:lnTo>
                    <a:pt x="160" y="245"/>
                  </a:lnTo>
                  <a:lnTo>
                    <a:pt x="160" y="241"/>
                  </a:lnTo>
                  <a:lnTo>
                    <a:pt x="155" y="241"/>
                  </a:lnTo>
                  <a:lnTo>
                    <a:pt x="155" y="236"/>
                  </a:lnTo>
                  <a:lnTo>
                    <a:pt x="151" y="236"/>
                  </a:lnTo>
                  <a:lnTo>
                    <a:pt x="151" y="231"/>
                  </a:lnTo>
                  <a:lnTo>
                    <a:pt x="146" y="226"/>
                  </a:lnTo>
                  <a:lnTo>
                    <a:pt x="141" y="222"/>
                  </a:lnTo>
                  <a:lnTo>
                    <a:pt x="137" y="217"/>
                  </a:lnTo>
                  <a:lnTo>
                    <a:pt x="137" y="212"/>
                  </a:lnTo>
                  <a:lnTo>
                    <a:pt x="132" y="212"/>
                  </a:lnTo>
                  <a:lnTo>
                    <a:pt x="132" y="208"/>
                  </a:lnTo>
                  <a:lnTo>
                    <a:pt x="137" y="203"/>
                  </a:lnTo>
                  <a:lnTo>
                    <a:pt x="141" y="198"/>
                  </a:lnTo>
                  <a:lnTo>
                    <a:pt x="141" y="193"/>
                  </a:lnTo>
                  <a:lnTo>
                    <a:pt x="146" y="189"/>
                  </a:lnTo>
                  <a:lnTo>
                    <a:pt x="146" y="184"/>
                  </a:lnTo>
                  <a:lnTo>
                    <a:pt x="151" y="184"/>
                  </a:lnTo>
                  <a:lnTo>
                    <a:pt x="155" y="184"/>
                  </a:lnTo>
                  <a:lnTo>
                    <a:pt x="198" y="203"/>
                  </a:lnTo>
                  <a:lnTo>
                    <a:pt x="198" y="208"/>
                  </a:lnTo>
                  <a:lnTo>
                    <a:pt x="203" y="212"/>
                  </a:lnTo>
                  <a:lnTo>
                    <a:pt x="207" y="212"/>
                  </a:lnTo>
                  <a:lnTo>
                    <a:pt x="212" y="217"/>
                  </a:lnTo>
                  <a:lnTo>
                    <a:pt x="217" y="217"/>
                  </a:lnTo>
                  <a:lnTo>
                    <a:pt x="222" y="222"/>
                  </a:lnTo>
                  <a:lnTo>
                    <a:pt x="226" y="222"/>
                  </a:lnTo>
                  <a:lnTo>
                    <a:pt x="226" y="226"/>
                  </a:lnTo>
                  <a:lnTo>
                    <a:pt x="231" y="222"/>
                  </a:lnTo>
                  <a:lnTo>
                    <a:pt x="236" y="222"/>
                  </a:lnTo>
                  <a:lnTo>
                    <a:pt x="236" y="217"/>
                  </a:lnTo>
                  <a:lnTo>
                    <a:pt x="255" y="184"/>
                  </a:lnTo>
                  <a:lnTo>
                    <a:pt x="259" y="184"/>
                  </a:lnTo>
                  <a:lnTo>
                    <a:pt x="264" y="184"/>
                  </a:lnTo>
                  <a:lnTo>
                    <a:pt x="264" y="179"/>
                  </a:lnTo>
                  <a:lnTo>
                    <a:pt x="269" y="179"/>
                  </a:lnTo>
                  <a:lnTo>
                    <a:pt x="273" y="179"/>
                  </a:lnTo>
                  <a:lnTo>
                    <a:pt x="278" y="175"/>
                  </a:lnTo>
                  <a:lnTo>
                    <a:pt x="283" y="175"/>
                  </a:lnTo>
                  <a:lnTo>
                    <a:pt x="283" y="165"/>
                  </a:lnTo>
                  <a:lnTo>
                    <a:pt x="278" y="160"/>
                  </a:lnTo>
                  <a:lnTo>
                    <a:pt x="273" y="156"/>
                  </a:lnTo>
                  <a:lnTo>
                    <a:pt x="269" y="151"/>
                  </a:lnTo>
                  <a:lnTo>
                    <a:pt x="259" y="146"/>
                  </a:lnTo>
                  <a:lnTo>
                    <a:pt x="255" y="141"/>
                  </a:lnTo>
                  <a:lnTo>
                    <a:pt x="250" y="137"/>
                  </a:lnTo>
                  <a:lnTo>
                    <a:pt x="240" y="137"/>
                  </a:lnTo>
                  <a:lnTo>
                    <a:pt x="231" y="132"/>
                  </a:lnTo>
                  <a:lnTo>
                    <a:pt x="231" y="141"/>
                  </a:lnTo>
                  <a:lnTo>
                    <a:pt x="226" y="141"/>
                  </a:lnTo>
                  <a:lnTo>
                    <a:pt x="222" y="141"/>
                  </a:lnTo>
                  <a:lnTo>
                    <a:pt x="222" y="146"/>
                  </a:lnTo>
                  <a:lnTo>
                    <a:pt x="212" y="141"/>
                  </a:lnTo>
                  <a:lnTo>
                    <a:pt x="212" y="146"/>
                  </a:lnTo>
                  <a:lnTo>
                    <a:pt x="207" y="146"/>
                  </a:lnTo>
                  <a:lnTo>
                    <a:pt x="203" y="141"/>
                  </a:lnTo>
                  <a:lnTo>
                    <a:pt x="198" y="141"/>
                  </a:lnTo>
                  <a:lnTo>
                    <a:pt x="189" y="137"/>
                  </a:lnTo>
                  <a:lnTo>
                    <a:pt x="184" y="132"/>
                  </a:lnTo>
                  <a:lnTo>
                    <a:pt x="174" y="127"/>
                  </a:lnTo>
                  <a:lnTo>
                    <a:pt x="170" y="127"/>
                  </a:lnTo>
                  <a:lnTo>
                    <a:pt x="165" y="123"/>
                  </a:lnTo>
                  <a:lnTo>
                    <a:pt x="160" y="127"/>
                  </a:lnTo>
                  <a:lnTo>
                    <a:pt x="155" y="127"/>
                  </a:lnTo>
                  <a:lnTo>
                    <a:pt x="155" y="132"/>
                  </a:lnTo>
                  <a:lnTo>
                    <a:pt x="151" y="132"/>
                  </a:lnTo>
                  <a:lnTo>
                    <a:pt x="146" y="137"/>
                  </a:lnTo>
                  <a:lnTo>
                    <a:pt x="141" y="141"/>
                  </a:lnTo>
                  <a:lnTo>
                    <a:pt x="137" y="141"/>
                  </a:lnTo>
                  <a:lnTo>
                    <a:pt x="132" y="141"/>
                  </a:lnTo>
                  <a:lnTo>
                    <a:pt x="127" y="141"/>
                  </a:lnTo>
                  <a:lnTo>
                    <a:pt x="122" y="137"/>
                  </a:lnTo>
                  <a:lnTo>
                    <a:pt x="118" y="137"/>
                  </a:lnTo>
                  <a:lnTo>
                    <a:pt x="118" y="132"/>
                  </a:lnTo>
                  <a:lnTo>
                    <a:pt x="113" y="132"/>
                  </a:lnTo>
                  <a:lnTo>
                    <a:pt x="113" y="127"/>
                  </a:lnTo>
                  <a:lnTo>
                    <a:pt x="113" y="123"/>
                  </a:lnTo>
                  <a:lnTo>
                    <a:pt x="113" y="118"/>
                  </a:lnTo>
                  <a:lnTo>
                    <a:pt x="108" y="118"/>
                  </a:lnTo>
                  <a:lnTo>
                    <a:pt x="108" y="113"/>
                  </a:lnTo>
                  <a:lnTo>
                    <a:pt x="113" y="104"/>
                  </a:lnTo>
                  <a:lnTo>
                    <a:pt x="113" y="94"/>
                  </a:lnTo>
                  <a:lnTo>
                    <a:pt x="118" y="80"/>
                  </a:lnTo>
                  <a:lnTo>
                    <a:pt x="122" y="71"/>
                  </a:lnTo>
                  <a:lnTo>
                    <a:pt x="132" y="61"/>
                  </a:lnTo>
                  <a:lnTo>
                    <a:pt x="137" y="57"/>
                  </a:lnTo>
                  <a:lnTo>
                    <a:pt x="146" y="61"/>
                  </a:lnTo>
                  <a:lnTo>
                    <a:pt x="146" y="52"/>
                  </a:lnTo>
                  <a:lnTo>
                    <a:pt x="151" y="47"/>
                  </a:lnTo>
                  <a:lnTo>
                    <a:pt x="155" y="38"/>
                  </a:lnTo>
                  <a:lnTo>
                    <a:pt x="160" y="28"/>
                  </a:lnTo>
                  <a:lnTo>
                    <a:pt x="165" y="23"/>
                  </a:lnTo>
                  <a:lnTo>
                    <a:pt x="170" y="14"/>
                  </a:lnTo>
                  <a:lnTo>
                    <a:pt x="174" y="9"/>
                  </a:lnTo>
                  <a:lnTo>
                    <a:pt x="174" y="5"/>
                  </a:lnTo>
                  <a:lnTo>
                    <a:pt x="179" y="5"/>
                  </a:lnTo>
                  <a:lnTo>
                    <a:pt x="184" y="5"/>
                  </a:lnTo>
                  <a:lnTo>
                    <a:pt x="184" y="0"/>
                  </a:lnTo>
                  <a:lnTo>
                    <a:pt x="198" y="5"/>
                  </a:lnTo>
                  <a:lnTo>
                    <a:pt x="212" y="9"/>
                  </a:lnTo>
                  <a:lnTo>
                    <a:pt x="226" y="19"/>
                  </a:lnTo>
                  <a:lnTo>
                    <a:pt x="236" y="23"/>
                  </a:lnTo>
                  <a:lnTo>
                    <a:pt x="250" y="33"/>
                  </a:lnTo>
                  <a:lnTo>
                    <a:pt x="259" y="42"/>
                  </a:lnTo>
                  <a:lnTo>
                    <a:pt x="273" y="52"/>
                  </a:lnTo>
                  <a:lnTo>
                    <a:pt x="288" y="57"/>
                  </a:lnTo>
                  <a:lnTo>
                    <a:pt x="292" y="57"/>
                  </a:lnTo>
                  <a:lnTo>
                    <a:pt x="297" y="57"/>
                  </a:lnTo>
                  <a:lnTo>
                    <a:pt x="302" y="52"/>
                  </a:lnTo>
                  <a:lnTo>
                    <a:pt x="311" y="57"/>
                  </a:lnTo>
                  <a:lnTo>
                    <a:pt x="321" y="52"/>
                  </a:lnTo>
                  <a:lnTo>
                    <a:pt x="325" y="52"/>
                  </a:lnTo>
                  <a:lnTo>
                    <a:pt x="325" y="57"/>
                  </a:lnTo>
                  <a:lnTo>
                    <a:pt x="330" y="57"/>
                  </a:lnTo>
                  <a:lnTo>
                    <a:pt x="330" y="61"/>
                  </a:lnTo>
                  <a:lnTo>
                    <a:pt x="335" y="61"/>
                  </a:lnTo>
                  <a:lnTo>
                    <a:pt x="335" y="66"/>
                  </a:lnTo>
                  <a:lnTo>
                    <a:pt x="335" y="71"/>
                  </a:lnTo>
                  <a:lnTo>
                    <a:pt x="340" y="75"/>
                  </a:lnTo>
                  <a:lnTo>
                    <a:pt x="340" y="80"/>
                  </a:lnTo>
                  <a:lnTo>
                    <a:pt x="340" y="85"/>
                  </a:lnTo>
                  <a:lnTo>
                    <a:pt x="344" y="85"/>
                  </a:lnTo>
                  <a:lnTo>
                    <a:pt x="344" y="90"/>
                  </a:lnTo>
                  <a:lnTo>
                    <a:pt x="344" y="94"/>
                  </a:lnTo>
                  <a:lnTo>
                    <a:pt x="344" y="99"/>
                  </a:lnTo>
                  <a:lnTo>
                    <a:pt x="349" y="104"/>
                  </a:lnTo>
                  <a:lnTo>
                    <a:pt x="349" y="108"/>
                  </a:lnTo>
                  <a:lnTo>
                    <a:pt x="344" y="113"/>
                  </a:lnTo>
                  <a:lnTo>
                    <a:pt x="349" y="113"/>
                  </a:lnTo>
                  <a:lnTo>
                    <a:pt x="349" y="118"/>
                  </a:lnTo>
                  <a:lnTo>
                    <a:pt x="349" y="123"/>
                  </a:lnTo>
                  <a:lnTo>
                    <a:pt x="354" y="123"/>
                  </a:lnTo>
                  <a:lnTo>
                    <a:pt x="349" y="127"/>
                  </a:lnTo>
                  <a:lnTo>
                    <a:pt x="354" y="132"/>
                  </a:lnTo>
                  <a:lnTo>
                    <a:pt x="354" y="137"/>
                  </a:lnTo>
                  <a:lnTo>
                    <a:pt x="358" y="137"/>
                  </a:lnTo>
                  <a:lnTo>
                    <a:pt x="358" y="141"/>
                  </a:lnTo>
                  <a:lnTo>
                    <a:pt x="358" y="146"/>
                  </a:lnTo>
                  <a:lnTo>
                    <a:pt x="363" y="146"/>
                  </a:lnTo>
                  <a:lnTo>
                    <a:pt x="368" y="151"/>
                  </a:lnTo>
                  <a:lnTo>
                    <a:pt x="377" y="156"/>
                  </a:lnTo>
                  <a:lnTo>
                    <a:pt x="387" y="160"/>
                  </a:lnTo>
                  <a:lnTo>
                    <a:pt x="401" y="165"/>
                  </a:lnTo>
                  <a:lnTo>
                    <a:pt x="410" y="170"/>
                  </a:lnTo>
                  <a:lnTo>
                    <a:pt x="420" y="175"/>
                  </a:lnTo>
                  <a:lnTo>
                    <a:pt x="425" y="179"/>
                  </a:lnTo>
                  <a:lnTo>
                    <a:pt x="429" y="184"/>
                  </a:lnTo>
                  <a:lnTo>
                    <a:pt x="434" y="189"/>
                  </a:lnTo>
                  <a:lnTo>
                    <a:pt x="443" y="212"/>
                  </a:lnTo>
                  <a:lnTo>
                    <a:pt x="439" y="212"/>
                  </a:lnTo>
                  <a:lnTo>
                    <a:pt x="439" y="217"/>
                  </a:lnTo>
                  <a:lnTo>
                    <a:pt x="443" y="217"/>
                  </a:lnTo>
                  <a:lnTo>
                    <a:pt x="443" y="222"/>
                  </a:lnTo>
                  <a:lnTo>
                    <a:pt x="443" y="226"/>
                  </a:lnTo>
                  <a:lnTo>
                    <a:pt x="443" y="231"/>
                  </a:lnTo>
                  <a:lnTo>
                    <a:pt x="448" y="231"/>
                  </a:lnTo>
                  <a:lnTo>
                    <a:pt x="448" y="236"/>
                  </a:lnTo>
                  <a:lnTo>
                    <a:pt x="458" y="245"/>
                  </a:lnTo>
                  <a:lnTo>
                    <a:pt x="462" y="250"/>
                  </a:lnTo>
                  <a:lnTo>
                    <a:pt x="472" y="259"/>
                  </a:lnTo>
                  <a:lnTo>
                    <a:pt x="481" y="264"/>
                  </a:lnTo>
                  <a:lnTo>
                    <a:pt x="486" y="264"/>
                  </a:lnTo>
                  <a:lnTo>
                    <a:pt x="491" y="259"/>
                  </a:lnTo>
                  <a:lnTo>
                    <a:pt x="495" y="264"/>
                  </a:lnTo>
                  <a:lnTo>
                    <a:pt x="500" y="269"/>
                  </a:lnTo>
                  <a:lnTo>
                    <a:pt x="500" y="274"/>
                  </a:lnTo>
                  <a:lnTo>
                    <a:pt x="505" y="278"/>
                  </a:lnTo>
                  <a:lnTo>
                    <a:pt x="509" y="278"/>
                  </a:lnTo>
                  <a:lnTo>
                    <a:pt x="514" y="283"/>
                  </a:lnTo>
                  <a:lnTo>
                    <a:pt x="514" y="288"/>
                  </a:lnTo>
                  <a:lnTo>
                    <a:pt x="519" y="288"/>
                  </a:lnTo>
                  <a:lnTo>
                    <a:pt x="519" y="293"/>
                  </a:lnTo>
                  <a:lnTo>
                    <a:pt x="514" y="293"/>
                  </a:lnTo>
                  <a:lnTo>
                    <a:pt x="519" y="297"/>
                  </a:lnTo>
                  <a:lnTo>
                    <a:pt x="519" y="302"/>
                  </a:lnTo>
                  <a:lnTo>
                    <a:pt x="524" y="307"/>
                  </a:lnTo>
                </a:path>
              </a:pathLst>
            </a:custGeom>
            <a:noFill/>
            <a:ln w="19050" cmpd="sng">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0" name="Freeform 86"/>
            <p:cNvSpPr>
              <a:spLocks noChangeAspect="1"/>
            </p:cNvSpPr>
            <p:nvPr/>
          </p:nvSpPr>
          <p:spPr bwMode="auto">
            <a:xfrm>
              <a:off x="3275" y="2456"/>
              <a:ext cx="57" cy="90"/>
            </a:xfrm>
            <a:custGeom>
              <a:avLst/>
              <a:gdLst/>
              <a:ahLst/>
              <a:cxnLst>
                <a:cxn ang="0">
                  <a:pos x="57" y="90"/>
                </a:cxn>
                <a:cxn ang="0">
                  <a:pos x="57" y="0"/>
                </a:cxn>
                <a:cxn ang="0">
                  <a:pos x="48" y="66"/>
                </a:cxn>
                <a:cxn ang="0">
                  <a:pos x="0" y="19"/>
                </a:cxn>
                <a:cxn ang="0">
                  <a:pos x="57" y="0"/>
                </a:cxn>
                <a:cxn ang="0">
                  <a:pos x="57" y="90"/>
                </a:cxn>
              </a:cxnLst>
              <a:rect l="0" t="0" r="r" b="b"/>
              <a:pathLst>
                <a:path w="57" h="90">
                  <a:moveTo>
                    <a:pt x="57" y="90"/>
                  </a:moveTo>
                  <a:lnTo>
                    <a:pt x="57" y="0"/>
                  </a:lnTo>
                  <a:lnTo>
                    <a:pt x="48" y="66"/>
                  </a:lnTo>
                  <a:lnTo>
                    <a:pt x="0" y="19"/>
                  </a:lnTo>
                  <a:lnTo>
                    <a:pt x="57" y="0"/>
                  </a:lnTo>
                  <a:lnTo>
                    <a:pt x="57" y="9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1" name="Freeform 87"/>
            <p:cNvSpPr>
              <a:spLocks noChangeAspect="1"/>
            </p:cNvSpPr>
            <p:nvPr/>
          </p:nvSpPr>
          <p:spPr bwMode="auto">
            <a:xfrm>
              <a:off x="2803" y="2036"/>
              <a:ext cx="48" cy="66"/>
            </a:xfrm>
            <a:custGeom>
              <a:avLst/>
              <a:gdLst/>
              <a:ahLst/>
              <a:cxnLst>
                <a:cxn ang="0">
                  <a:pos x="38" y="10"/>
                </a:cxn>
                <a:cxn ang="0">
                  <a:pos x="24" y="0"/>
                </a:cxn>
                <a:cxn ang="0">
                  <a:pos x="0" y="52"/>
                </a:cxn>
                <a:cxn ang="0">
                  <a:pos x="24" y="66"/>
                </a:cxn>
                <a:cxn ang="0">
                  <a:pos x="48" y="14"/>
                </a:cxn>
                <a:cxn ang="0">
                  <a:pos x="38" y="10"/>
                </a:cxn>
              </a:cxnLst>
              <a:rect l="0" t="0" r="r" b="b"/>
              <a:pathLst>
                <a:path w="48" h="66">
                  <a:moveTo>
                    <a:pt x="38" y="10"/>
                  </a:moveTo>
                  <a:lnTo>
                    <a:pt x="24" y="0"/>
                  </a:lnTo>
                  <a:lnTo>
                    <a:pt x="0" y="52"/>
                  </a:lnTo>
                  <a:lnTo>
                    <a:pt x="24" y="66"/>
                  </a:lnTo>
                  <a:lnTo>
                    <a:pt x="48" y="14"/>
                  </a:lnTo>
                  <a:lnTo>
                    <a:pt x="38" y="10"/>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2" name="Freeform 88"/>
            <p:cNvSpPr>
              <a:spLocks noChangeAspect="1"/>
            </p:cNvSpPr>
            <p:nvPr/>
          </p:nvSpPr>
          <p:spPr bwMode="auto">
            <a:xfrm>
              <a:off x="2827" y="2088"/>
              <a:ext cx="61" cy="43"/>
            </a:xfrm>
            <a:custGeom>
              <a:avLst/>
              <a:gdLst/>
              <a:ahLst/>
              <a:cxnLst>
                <a:cxn ang="0">
                  <a:pos x="57" y="14"/>
                </a:cxn>
                <a:cxn ang="0">
                  <a:pos x="57" y="0"/>
                </a:cxn>
                <a:cxn ang="0">
                  <a:pos x="0" y="19"/>
                </a:cxn>
                <a:cxn ang="0">
                  <a:pos x="9" y="43"/>
                </a:cxn>
                <a:cxn ang="0">
                  <a:pos x="61" y="28"/>
                </a:cxn>
                <a:cxn ang="0">
                  <a:pos x="57" y="14"/>
                </a:cxn>
              </a:cxnLst>
              <a:rect l="0" t="0" r="r" b="b"/>
              <a:pathLst>
                <a:path w="61" h="43">
                  <a:moveTo>
                    <a:pt x="57" y="14"/>
                  </a:moveTo>
                  <a:lnTo>
                    <a:pt x="57" y="0"/>
                  </a:lnTo>
                  <a:lnTo>
                    <a:pt x="0" y="19"/>
                  </a:lnTo>
                  <a:lnTo>
                    <a:pt x="9" y="43"/>
                  </a:lnTo>
                  <a:lnTo>
                    <a:pt x="61" y="28"/>
                  </a:lnTo>
                  <a:lnTo>
                    <a:pt x="57" y="14"/>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3" name="Freeform 89"/>
            <p:cNvSpPr>
              <a:spLocks noChangeAspect="1"/>
            </p:cNvSpPr>
            <p:nvPr/>
          </p:nvSpPr>
          <p:spPr bwMode="auto">
            <a:xfrm>
              <a:off x="2836" y="2140"/>
              <a:ext cx="57" cy="28"/>
            </a:xfrm>
            <a:custGeom>
              <a:avLst/>
              <a:gdLst/>
              <a:ahLst/>
              <a:cxnLst>
                <a:cxn ang="0">
                  <a:pos x="57" y="14"/>
                </a:cxn>
                <a:cxn ang="0">
                  <a:pos x="57" y="0"/>
                </a:cxn>
                <a:cxn ang="0">
                  <a:pos x="0" y="0"/>
                </a:cxn>
                <a:cxn ang="0">
                  <a:pos x="0" y="24"/>
                </a:cxn>
                <a:cxn ang="0">
                  <a:pos x="57" y="28"/>
                </a:cxn>
                <a:cxn ang="0">
                  <a:pos x="57" y="14"/>
                </a:cxn>
              </a:cxnLst>
              <a:rect l="0" t="0" r="r" b="b"/>
              <a:pathLst>
                <a:path w="57" h="28">
                  <a:moveTo>
                    <a:pt x="57" y="14"/>
                  </a:moveTo>
                  <a:lnTo>
                    <a:pt x="57" y="0"/>
                  </a:lnTo>
                  <a:lnTo>
                    <a:pt x="0" y="0"/>
                  </a:lnTo>
                  <a:lnTo>
                    <a:pt x="0" y="24"/>
                  </a:lnTo>
                  <a:lnTo>
                    <a:pt x="57" y="28"/>
                  </a:lnTo>
                  <a:lnTo>
                    <a:pt x="57" y="14"/>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4" name="Freeform 90"/>
            <p:cNvSpPr>
              <a:spLocks noChangeAspect="1"/>
            </p:cNvSpPr>
            <p:nvPr/>
          </p:nvSpPr>
          <p:spPr bwMode="auto">
            <a:xfrm>
              <a:off x="2808" y="2173"/>
              <a:ext cx="57" cy="61"/>
            </a:xfrm>
            <a:custGeom>
              <a:avLst/>
              <a:gdLst/>
              <a:ahLst/>
              <a:cxnLst>
                <a:cxn ang="0">
                  <a:pos x="43" y="52"/>
                </a:cxn>
                <a:cxn ang="0">
                  <a:pos x="57" y="43"/>
                </a:cxn>
                <a:cxn ang="0">
                  <a:pos x="24" y="0"/>
                </a:cxn>
                <a:cxn ang="0">
                  <a:pos x="0" y="19"/>
                </a:cxn>
                <a:cxn ang="0">
                  <a:pos x="33" y="61"/>
                </a:cxn>
                <a:cxn ang="0">
                  <a:pos x="43" y="52"/>
                </a:cxn>
              </a:cxnLst>
              <a:rect l="0" t="0" r="r" b="b"/>
              <a:pathLst>
                <a:path w="57" h="61">
                  <a:moveTo>
                    <a:pt x="43" y="52"/>
                  </a:moveTo>
                  <a:lnTo>
                    <a:pt x="57" y="43"/>
                  </a:lnTo>
                  <a:lnTo>
                    <a:pt x="24" y="0"/>
                  </a:lnTo>
                  <a:lnTo>
                    <a:pt x="0" y="19"/>
                  </a:lnTo>
                  <a:lnTo>
                    <a:pt x="33" y="61"/>
                  </a:lnTo>
                  <a:lnTo>
                    <a:pt x="43" y="5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5" name="Freeform 91"/>
            <p:cNvSpPr>
              <a:spLocks noChangeAspect="1"/>
            </p:cNvSpPr>
            <p:nvPr/>
          </p:nvSpPr>
          <p:spPr bwMode="auto">
            <a:xfrm>
              <a:off x="2761" y="2192"/>
              <a:ext cx="33" cy="57"/>
            </a:xfrm>
            <a:custGeom>
              <a:avLst/>
              <a:gdLst/>
              <a:ahLst/>
              <a:cxnLst>
                <a:cxn ang="0">
                  <a:pos x="14" y="52"/>
                </a:cxn>
                <a:cxn ang="0">
                  <a:pos x="28" y="57"/>
                </a:cxn>
                <a:cxn ang="0">
                  <a:pos x="33" y="0"/>
                </a:cxn>
                <a:cxn ang="0">
                  <a:pos x="5" y="0"/>
                </a:cxn>
                <a:cxn ang="0">
                  <a:pos x="0" y="52"/>
                </a:cxn>
                <a:cxn ang="0">
                  <a:pos x="14" y="52"/>
                </a:cxn>
              </a:cxnLst>
              <a:rect l="0" t="0" r="r" b="b"/>
              <a:pathLst>
                <a:path w="33" h="57">
                  <a:moveTo>
                    <a:pt x="14" y="52"/>
                  </a:moveTo>
                  <a:lnTo>
                    <a:pt x="28" y="57"/>
                  </a:lnTo>
                  <a:lnTo>
                    <a:pt x="33" y="0"/>
                  </a:lnTo>
                  <a:lnTo>
                    <a:pt x="5" y="0"/>
                  </a:lnTo>
                  <a:lnTo>
                    <a:pt x="0" y="52"/>
                  </a:lnTo>
                  <a:lnTo>
                    <a:pt x="14" y="5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6" name="Freeform 92"/>
            <p:cNvSpPr>
              <a:spLocks noChangeAspect="1"/>
            </p:cNvSpPr>
            <p:nvPr/>
          </p:nvSpPr>
          <p:spPr bwMode="auto">
            <a:xfrm>
              <a:off x="2704" y="2168"/>
              <a:ext cx="52" cy="62"/>
            </a:xfrm>
            <a:custGeom>
              <a:avLst/>
              <a:gdLst/>
              <a:ahLst/>
              <a:cxnLst>
                <a:cxn ang="0">
                  <a:pos x="10" y="52"/>
                </a:cxn>
                <a:cxn ang="0">
                  <a:pos x="19" y="62"/>
                </a:cxn>
                <a:cxn ang="0">
                  <a:pos x="52" y="19"/>
                </a:cxn>
                <a:cxn ang="0">
                  <a:pos x="29" y="0"/>
                </a:cxn>
                <a:cxn ang="0">
                  <a:pos x="0" y="43"/>
                </a:cxn>
                <a:cxn ang="0">
                  <a:pos x="10" y="52"/>
                </a:cxn>
              </a:cxnLst>
              <a:rect l="0" t="0" r="r" b="b"/>
              <a:pathLst>
                <a:path w="52" h="62">
                  <a:moveTo>
                    <a:pt x="10" y="52"/>
                  </a:moveTo>
                  <a:lnTo>
                    <a:pt x="19" y="62"/>
                  </a:lnTo>
                  <a:lnTo>
                    <a:pt x="52" y="19"/>
                  </a:lnTo>
                  <a:lnTo>
                    <a:pt x="29" y="0"/>
                  </a:lnTo>
                  <a:lnTo>
                    <a:pt x="0" y="43"/>
                  </a:lnTo>
                  <a:lnTo>
                    <a:pt x="10" y="5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7" name="Freeform 93"/>
            <p:cNvSpPr>
              <a:spLocks noChangeAspect="1"/>
            </p:cNvSpPr>
            <p:nvPr/>
          </p:nvSpPr>
          <p:spPr bwMode="auto">
            <a:xfrm>
              <a:off x="2671" y="2140"/>
              <a:ext cx="62" cy="28"/>
            </a:xfrm>
            <a:custGeom>
              <a:avLst/>
              <a:gdLst/>
              <a:ahLst/>
              <a:cxnLst>
                <a:cxn ang="0">
                  <a:pos x="5" y="14"/>
                </a:cxn>
                <a:cxn ang="0">
                  <a:pos x="0" y="28"/>
                </a:cxn>
                <a:cxn ang="0">
                  <a:pos x="62" y="28"/>
                </a:cxn>
                <a:cxn ang="0">
                  <a:pos x="62" y="0"/>
                </a:cxn>
                <a:cxn ang="0">
                  <a:pos x="5" y="0"/>
                </a:cxn>
                <a:cxn ang="0">
                  <a:pos x="5" y="14"/>
                </a:cxn>
              </a:cxnLst>
              <a:rect l="0" t="0" r="r" b="b"/>
              <a:pathLst>
                <a:path w="62" h="28">
                  <a:moveTo>
                    <a:pt x="5" y="14"/>
                  </a:moveTo>
                  <a:lnTo>
                    <a:pt x="0" y="28"/>
                  </a:lnTo>
                  <a:lnTo>
                    <a:pt x="62" y="28"/>
                  </a:lnTo>
                  <a:lnTo>
                    <a:pt x="62" y="0"/>
                  </a:lnTo>
                  <a:lnTo>
                    <a:pt x="5" y="0"/>
                  </a:lnTo>
                  <a:lnTo>
                    <a:pt x="5" y="14"/>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8" name="Freeform 94"/>
            <p:cNvSpPr>
              <a:spLocks noChangeAspect="1"/>
            </p:cNvSpPr>
            <p:nvPr/>
          </p:nvSpPr>
          <p:spPr bwMode="auto">
            <a:xfrm>
              <a:off x="2733" y="2036"/>
              <a:ext cx="47" cy="66"/>
            </a:xfrm>
            <a:custGeom>
              <a:avLst/>
              <a:gdLst/>
              <a:ahLst/>
              <a:cxnLst>
                <a:cxn ang="0">
                  <a:pos x="33" y="62"/>
                </a:cxn>
                <a:cxn ang="0">
                  <a:pos x="47" y="52"/>
                </a:cxn>
                <a:cxn ang="0">
                  <a:pos x="23" y="0"/>
                </a:cxn>
                <a:cxn ang="0">
                  <a:pos x="0" y="10"/>
                </a:cxn>
                <a:cxn ang="0">
                  <a:pos x="23" y="66"/>
                </a:cxn>
                <a:cxn ang="0">
                  <a:pos x="33" y="62"/>
                </a:cxn>
              </a:cxnLst>
              <a:rect l="0" t="0" r="r" b="b"/>
              <a:pathLst>
                <a:path w="47" h="66">
                  <a:moveTo>
                    <a:pt x="33" y="62"/>
                  </a:moveTo>
                  <a:lnTo>
                    <a:pt x="47" y="52"/>
                  </a:lnTo>
                  <a:lnTo>
                    <a:pt x="23" y="0"/>
                  </a:lnTo>
                  <a:lnTo>
                    <a:pt x="0" y="10"/>
                  </a:lnTo>
                  <a:lnTo>
                    <a:pt x="23" y="66"/>
                  </a:lnTo>
                  <a:lnTo>
                    <a:pt x="33" y="6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79" name="Freeform 95"/>
            <p:cNvSpPr>
              <a:spLocks noChangeAspect="1"/>
            </p:cNvSpPr>
            <p:nvPr/>
          </p:nvSpPr>
          <p:spPr bwMode="auto">
            <a:xfrm>
              <a:off x="2685" y="2069"/>
              <a:ext cx="62" cy="62"/>
            </a:xfrm>
            <a:custGeom>
              <a:avLst/>
              <a:gdLst/>
              <a:ahLst/>
              <a:cxnLst>
                <a:cxn ang="0">
                  <a:pos x="52" y="52"/>
                </a:cxn>
                <a:cxn ang="0">
                  <a:pos x="62" y="43"/>
                </a:cxn>
                <a:cxn ang="0">
                  <a:pos x="24" y="0"/>
                </a:cxn>
                <a:cxn ang="0">
                  <a:pos x="0" y="19"/>
                </a:cxn>
                <a:cxn ang="0">
                  <a:pos x="43" y="62"/>
                </a:cxn>
                <a:cxn ang="0">
                  <a:pos x="52" y="52"/>
                </a:cxn>
              </a:cxnLst>
              <a:rect l="0" t="0" r="r" b="b"/>
              <a:pathLst>
                <a:path w="62" h="62">
                  <a:moveTo>
                    <a:pt x="52" y="52"/>
                  </a:moveTo>
                  <a:lnTo>
                    <a:pt x="62" y="43"/>
                  </a:lnTo>
                  <a:lnTo>
                    <a:pt x="24" y="0"/>
                  </a:lnTo>
                  <a:lnTo>
                    <a:pt x="0" y="19"/>
                  </a:lnTo>
                  <a:lnTo>
                    <a:pt x="43" y="62"/>
                  </a:lnTo>
                  <a:lnTo>
                    <a:pt x="52" y="5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0" name="Freeform 96"/>
            <p:cNvSpPr>
              <a:spLocks noChangeAspect="1"/>
            </p:cNvSpPr>
            <p:nvPr/>
          </p:nvSpPr>
          <p:spPr bwMode="auto">
            <a:xfrm>
              <a:off x="2756" y="1602"/>
              <a:ext cx="52" cy="66"/>
            </a:xfrm>
            <a:custGeom>
              <a:avLst/>
              <a:gdLst/>
              <a:ahLst/>
              <a:cxnLst>
                <a:cxn ang="0">
                  <a:pos x="43" y="5"/>
                </a:cxn>
                <a:cxn ang="0">
                  <a:pos x="28" y="0"/>
                </a:cxn>
                <a:cxn ang="0">
                  <a:pos x="0" y="52"/>
                </a:cxn>
                <a:cxn ang="0">
                  <a:pos x="28" y="66"/>
                </a:cxn>
                <a:cxn ang="0">
                  <a:pos x="52" y="14"/>
                </a:cxn>
                <a:cxn ang="0">
                  <a:pos x="43" y="5"/>
                </a:cxn>
              </a:cxnLst>
              <a:rect l="0" t="0" r="r" b="b"/>
              <a:pathLst>
                <a:path w="52" h="66">
                  <a:moveTo>
                    <a:pt x="43" y="5"/>
                  </a:moveTo>
                  <a:lnTo>
                    <a:pt x="28" y="0"/>
                  </a:lnTo>
                  <a:lnTo>
                    <a:pt x="0" y="52"/>
                  </a:lnTo>
                  <a:lnTo>
                    <a:pt x="28" y="66"/>
                  </a:lnTo>
                  <a:lnTo>
                    <a:pt x="52" y="14"/>
                  </a:lnTo>
                  <a:lnTo>
                    <a:pt x="43" y="5"/>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1" name="Freeform 97"/>
            <p:cNvSpPr>
              <a:spLocks noChangeAspect="1"/>
            </p:cNvSpPr>
            <p:nvPr/>
          </p:nvSpPr>
          <p:spPr bwMode="auto">
            <a:xfrm>
              <a:off x="2784" y="1654"/>
              <a:ext cx="62" cy="42"/>
            </a:xfrm>
            <a:custGeom>
              <a:avLst/>
              <a:gdLst/>
              <a:ahLst/>
              <a:cxnLst>
                <a:cxn ang="0">
                  <a:pos x="57" y="14"/>
                </a:cxn>
                <a:cxn ang="0">
                  <a:pos x="52" y="0"/>
                </a:cxn>
                <a:cxn ang="0">
                  <a:pos x="0" y="14"/>
                </a:cxn>
                <a:cxn ang="0">
                  <a:pos x="5" y="42"/>
                </a:cxn>
                <a:cxn ang="0">
                  <a:pos x="62" y="28"/>
                </a:cxn>
                <a:cxn ang="0">
                  <a:pos x="57" y="14"/>
                </a:cxn>
              </a:cxnLst>
              <a:rect l="0" t="0" r="r" b="b"/>
              <a:pathLst>
                <a:path w="62" h="42">
                  <a:moveTo>
                    <a:pt x="57" y="14"/>
                  </a:moveTo>
                  <a:lnTo>
                    <a:pt x="52" y="0"/>
                  </a:lnTo>
                  <a:lnTo>
                    <a:pt x="0" y="14"/>
                  </a:lnTo>
                  <a:lnTo>
                    <a:pt x="5" y="42"/>
                  </a:lnTo>
                  <a:lnTo>
                    <a:pt x="62" y="28"/>
                  </a:lnTo>
                  <a:lnTo>
                    <a:pt x="57" y="14"/>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2" name="Freeform 98"/>
            <p:cNvSpPr>
              <a:spLocks noChangeAspect="1"/>
            </p:cNvSpPr>
            <p:nvPr/>
          </p:nvSpPr>
          <p:spPr bwMode="auto">
            <a:xfrm>
              <a:off x="2789" y="1701"/>
              <a:ext cx="62" cy="28"/>
            </a:xfrm>
            <a:custGeom>
              <a:avLst/>
              <a:gdLst/>
              <a:ahLst/>
              <a:cxnLst>
                <a:cxn ang="0">
                  <a:pos x="62" y="14"/>
                </a:cxn>
                <a:cxn ang="0">
                  <a:pos x="62" y="5"/>
                </a:cxn>
                <a:cxn ang="0">
                  <a:pos x="0" y="0"/>
                </a:cxn>
                <a:cxn ang="0">
                  <a:pos x="0" y="28"/>
                </a:cxn>
                <a:cxn ang="0">
                  <a:pos x="62" y="28"/>
                </a:cxn>
                <a:cxn ang="0">
                  <a:pos x="62" y="14"/>
                </a:cxn>
              </a:cxnLst>
              <a:rect l="0" t="0" r="r" b="b"/>
              <a:pathLst>
                <a:path w="62" h="28">
                  <a:moveTo>
                    <a:pt x="62" y="14"/>
                  </a:moveTo>
                  <a:lnTo>
                    <a:pt x="62" y="5"/>
                  </a:lnTo>
                  <a:lnTo>
                    <a:pt x="0" y="0"/>
                  </a:lnTo>
                  <a:lnTo>
                    <a:pt x="0" y="28"/>
                  </a:lnTo>
                  <a:lnTo>
                    <a:pt x="62" y="28"/>
                  </a:lnTo>
                  <a:lnTo>
                    <a:pt x="62" y="14"/>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3" name="Freeform 99"/>
            <p:cNvSpPr>
              <a:spLocks noChangeAspect="1"/>
            </p:cNvSpPr>
            <p:nvPr/>
          </p:nvSpPr>
          <p:spPr bwMode="auto">
            <a:xfrm>
              <a:off x="2766" y="1739"/>
              <a:ext cx="51" cy="56"/>
            </a:xfrm>
            <a:custGeom>
              <a:avLst/>
              <a:gdLst/>
              <a:ahLst/>
              <a:cxnLst>
                <a:cxn ang="0">
                  <a:pos x="42" y="47"/>
                </a:cxn>
                <a:cxn ang="0">
                  <a:pos x="51" y="42"/>
                </a:cxn>
                <a:cxn ang="0">
                  <a:pos x="18" y="0"/>
                </a:cxn>
                <a:cxn ang="0">
                  <a:pos x="0" y="14"/>
                </a:cxn>
                <a:cxn ang="0">
                  <a:pos x="33" y="56"/>
                </a:cxn>
                <a:cxn ang="0">
                  <a:pos x="42" y="47"/>
                </a:cxn>
              </a:cxnLst>
              <a:rect l="0" t="0" r="r" b="b"/>
              <a:pathLst>
                <a:path w="51" h="56">
                  <a:moveTo>
                    <a:pt x="42" y="47"/>
                  </a:moveTo>
                  <a:lnTo>
                    <a:pt x="51" y="42"/>
                  </a:lnTo>
                  <a:lnTo>
                    <a:pt x="18" y="0"/>
                  </a:lnTo>
                  <a:lnTo>
                    <a:pt x="0" y="14"/>
                  </a:lnTo>
                  <a:lnTo>
                    <a:pt x="33" y="56"/>
                  </a:lnTo>
                  <a:lnTo>
                    <a:pt x="42" y="47"/>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4" name="Freeform 100"/>
            <p:cNvSpPr>
              <a:spLocks noChangeAspect="1"/>
            </p:cNvSpPr>
            <p:nvPr/>
          </p:nvSpPr>
          <p:spPr bwMode="auto">
            <a:xfrm>
              <a:off x="2718" y="1758"/>
              <a:ext cx="29" cy="52"/>
            </a:xfrm>
            <a:custGeom>
              <a:avLst/>
              <a:gdLst/>
              <a:ahLst/>
              <a:cxnLst>
                <a:cxn ang="0">
                  <a:pos x="15" y="52"/>
                </a:cxn>
                <a:cxn ang="0">
                  <a:pos x="29" y="52"/>
                </a:cxn>
                <a:cxn ang="0">
                  <a:pos x="29" y="0"/>
                </a:cxn>
                <a:cxn ang="0">
                  <a:pos x="0" y="0"/>
                </a:cxn>
                <a:cxn ang="0">
                  <a:pos x="0" y="52"/>
                </a:cxn>
                <a:cxn ang="0">
                  <a:pos x="15" y="52"/>
                </a:cxn>
              </a:cxnLst>
              <a:rect l="0" t="0" r="r" b="b"/>
              <a:pathLst>
                <a:path w="29" h="52">
                  <a:moveTo>
                    <a:pt x="15" y="52"/>
                  </a:moveTo>
                  <a:lnTo>
                    <a:pt x="29" y="52"/>
                  </a:lnTo>
                  <a:lnTo>
                    <a:pt x="29" y="0"/>
                  </a:lnTo>
                  <a:lnTo>
                    <a:pt x="0" y="0"/>
                  </a:lnTo>
                  <a:lnTo>
                    <a:pt x="0" y="52"/>
                  </a:lnTo>
                  <a:lnTo>
                    <a:pt x="15" y="5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5" name="Freeform 101"/>
            <p:cNvSpPr>
              <a:spLocks noChangeAspect="1"/>
            </p:cNvSpPr>
            <p:nvPr/>
          </p:nvSpPr>
          <p:spPr bwMode="auto">
            <a:xfrm>
              <a:off x="2657" y="1734"/>
              <a:ext cx="57" cy="57"/>
            </a:xfrm>
            <a:custGeom>
              <a:avLst/>
              <a:gdLst/>
              <a:ahLst/>
              <a:cxnLst>
                <a:cxn ang="0">
                  <a:pos x="14" y="52"/>
                </a:cxn>
                <a:cxn ang="0">
                  <a:pos x="24" y="57"/>
                </a:cxn>
                <a:cxn ang="0">
                  <a:pos x="57" y="19"/>
                </a:cxn>
                <a:cxn ang="0">
                  <a:pos x="33" y="0"/>
                </a:cxn>
                <a:cxn ang="0">
                  <a:pos x="0" y="43"/>
                </a:cxn>
                <a:cxn ang="0">
                  <a:pos x="14" y="52"/>
                </a:cxn>
              </a:cxnLst>
              <a:rect l="0" t="0" r="r" b="b"/>
              <a:pathLst>
                <a:path w="57" h="57">
                  <a:moveTo>
                    <a:pt x="14" y="52"/>
                  </a:moveTo>
                  <a:lnTo>
                    <a:pt x="24" y="57"/>
                  </a:lnTo>
                  <a:lnTo>
                    <a:pt x="57" y="19"/>
                  </a:lnTo>
                  <a:lnTo>
                    <a:pt x="33" y="0"/>
                  </a:lnTo>
                  <a:lnTo>
                    <a:pt x="0" y="43"/>
                  </a:lnTo>
                  <a:lnTo>
                    <a:pt x="14" y="5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6" name="Freeform 102"/>
            <p:cNvSpPr>
              <a:spLocks noChangeAspect="1"/>
            </p:cNvSpPr>
            <p:nvPr/>
          </p:nvSpPr>
          <p:spPr bwMode="auto">
            <a:xfrm>
              <a:off x="2629" y="1706"/>
              <a:ext cx="61" cy="28"/>
            </a:xfrm>
            <a:custGeom>
              <a:avLst/>
              <a:gdLst/>
              <a:ahLst/>
              <a:cxnLst>
                <a:cxn ang="0">
                  <a:pos x="0" y="9"/>
                </a:cxn>
                <a:cxn ang="0">
                  <a:pos x="0" y="23"/>
                </a:cxn>
                <a:cxn ang="0">
                  <a:pos x="61" y="28"/>
                </a:cxn>
                <a:cxn ang="0">
                  <a:pos x="61" y="0"/>
                </a:cxn>
                <a:cxn ang="0">
                  <a:pos x="0" y="0"/>
                </a:cxn>
                <a:cxn ang="0">
                  <a:pos x="0" y="9"/>
                </a:cxn>
              </a:cxnLst>
              <a:rect l="0" t="0" r="r" b="b"/>
              <a:pathLst>
                <a:path w="61" h="28">
                  <a:moveTo>
                    <a:pt x="0" y="9"/>
                  </a:moveTo>
                  <a:lnTo>
                    <a:pt x="0" y="23"/>
                  </a:lnTo>
                  <a:lnTo>
                    <a:pt x="61" y="28"/>
                  </a:lnTo>
                  <a:lnTo>
                    <a:pt x="61" y="0"/>
                  </a:lnTo>
                  <a:lnTo>
                    <a:pt x="0" y="0"/>
                  </a:lnTo>
                  <a:lnTo>
                    <a:pt x="0" y="9"/>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7" name="Freeform 103"/>
            <p:cNvSpPr>
              <a:spLocks noChangeAspect="1"/>
            </p:cNvSpPr>
            <p:nvPr/>
          </p:nvSpPr>
          <p:spPr bwMode="auto">
            <a:xfrm>
              <a:off x="2685" y="1602"/>
              <a:ext cx="52" cy="61"/>
            </a:xfrm>
            <a:custGeom>
              <a:avLst/>
              <a:gdLst/>
              <a:ahLst/>
              <a:cxnLst>
                <a:cxn ang="0">
                  <a:pos x="38" y="57"/>
                </a:cxn>
                <a:cxn ang="0">
                  <a:pos x="52" y="52"/>
                </a:cxn>
                <a:cxn ang="0">
                  <a:pos x="29" y="0"/>
                </a:cxn>
                <a:cxn ang="0">
                  <a:pos x="0" y="9"/>
                </a:cxn>
                <a:cxn ang="0">
                  <a:pos x="24" y="61"/>
                </a:cxn>
                <a:cxn ang="0">
                  <a:pos x="38" y="57"/>
                </a:cxn>
              </a:cxnLst>
              <a:rect l="0" t="0" r="r" b="b"/>
              <a:pathLst>
                <a:path w="52" h="61">
                  <a:moveTo>
                    <a:pt x="38" y="57"/>
                  </a:moveTo>
                  <a:lnTo>
                    <a:pt x="52" y="52"/>
                  </a:lnTo>
                  <a:lnTo>
                    <a:pt x="29" y="0"/>
                  </a:lnTo>
                  <a:lnTo>
                    <a:pt x="0" y="9"/>
                  </a:lnTo>
                  <a:lnTo>
                    <a:pt x="24" y="61"/>
                  </a:lnTo>
                  <a:lnTo>
                    <a:pt x="38" y="57"/>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8" name="Freeform 104"/>
            <p:cNvSpPr>
              <a:spLocks noChangeAspect="1"/>
            </p:cNvSpPr>
            <p:nvPr/>
          </p:nvSpPr>
          <p:spPr bwMode="auto">
            <a:xfrm>
              <a:off x="2643" y="1635"/>
              <a:ext cx="61" cy="61"/>
            </a:xfrm>
            <a:custGeom>
              <a:avLst/>
              <a:gdLst/>
              <a:ahLst/>
              <a:cxnLst>
                <a:cxn ang="0">
                  <a:pos x="52" y="52"/>
                </a:cxn>
                <a:cxn ang="0">
                  <a:pos x="61" y="42"/>
                </a:cxn>
                <a:cxn ang="0">
                  <a:pos x="19" y="0"/>
                </a:cxn>
                <a:cxn ang="0">
                  <a:pos x="0" y="19"/>
                </a:cxn>
                <a:cxn ang="0">
                  <a:pos x="42" y="61"/>
                </a:cxn>
                <a:cxn ang="0">
                  <a:pos x="52" y="52"/>
                </a:cxn>
              </a:cxnLst>
              <a:rect l="0" t="0" r="r" b="b"/>
              <a:pathLst>
                <a:path w="61" h="61">
                  <a:moveTo>
                    <a:pt x="52" y="52"/>
                  </a:moveTo>
                  <a:lnTo>
                    <a:pt x="61" y="42"/>
                  </a:lnTo>
                  <a:lnTo>
                    <a:pt x="19" y="0"/>
                  </a:lnTo>
                  <a:lnTo>
                    <a:pt x="0" y="19"/>
                  </a:lnTo>
                  <a:lnTo>
                    <a:pt x="42" y="61"/>
                  </a:lnTo>
                  <a:lnTo>
                    <a:pt x="52" y="52"/>
                  </a:lnTo>
                  <a:close/>
                </a:path>
              </a:pathLst>
            </a:custGeom>
            <a:solidFill>
              <a:srgbClr val="FFFF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89" name="Freeform 105"/>
            <p:cNvSpPr>
              <a:spLocks noChangeAspect="1"/>
            </p:cNvSpPr>
            <p:nvPr/>
          </p:nvSpPr>
          <p:spPr bwMode="auto">
            <a:xfrm>
              <a:off x="2742" y="2098"/>
              <a:ext cx="85" cy="84"/>
            </a:xfrm>
            <a:custGeom>
              <a:avLst/>
              <a:gdLst/>
              <a:ahLst/>
              <a:cxnLst>
                <a:cxn ang="0">
                  <a:pos x="85" y="42"/>
                </a:cxn>
                <a:cxn ang="0">
                  <a:pos x="80" y="28"/>
                </a:cxn>
                <a:cxn ang="0">
                  <a:pos x="71" y="14"/>
                </a:cxn>
                <a:cxn ang="0">
                  <a:pos x="57" y="4"/>
                </a:cxn>
                <a:cxn ang="0">
                  <a:pos x="42" y="0"/>
                </a:cxn>
                <a:cxn ang="0">
                  <a:pos x="24" y="4"/>
                </a:cxn>
                <a:cxn ang="0">
                  <a:pos x="14" y="14"/>
                </a:cxn>
                <a:cxn ang="0">
                  <a:pos x="5" y="28"/>
                </a:cxn>
                <a:cxn ang="0">
                  <a:pos x="0" y="42"/>
                </a:cxn>
                <a:cxn ang="0">
                  <a:pos x="5" y="61"/>
                </a:cxn>
                <a:cxn ang="0">
                  <a:pos x="14" y="75"/>
                </a:cxn>
                <a:cxn ang="0">
                  <a:pos x="24" y="80"/>
                </a:cxn>
                <a:cxn ang="0">
                  <a:pos x="42" y="84"/>
                </a:cxn>
                <a:cxn ang="0">
                  <a:pos x="57" y="80"/>
                </a:cxn>
                <a:cxn ang="0">
                  <a:pos x="71" y="75"/>
                </a:cxn>
                <a:cxn ang="0">
                  <a:pos x="80" y="61"/>
                </a:cxn>
                <a:cxn ang="0">
                  <a:pos x="85" y="42"/>
                </a:cxn>
                <a:cxn ang="0">
                  <a:pos x="85" y="47"/>
                </a:cxn>
                <a:cxn ang="0">
                  <a:pos x="85" y="51"/>
                </a:cxn>
                <a:cxn ang="0">
                  <a:pos x="80" y="56"/>
                </a:cxn>
                <a:cxn ang="0">
                  <a:pos x="80" y="61"/>
                </a:cxn>
                <a:cxn ang="0">
                  <a:pos x="75" y="70"/>
                </a:cxn>
                <a:cxn ang="0">
                  <a:pos x="61" y="80"/>
                </a:cxn>
                <a:cxn ang="0">
                  <a:pos x="47" y="84"/>
                </a:cxn>
                <a:cxn ang="0">
                  <a:pos x="33" y="84"/>
                </a:cxn>
                <a:cxn ang="0">
                  <a:pos x="19" y="75"/>
                </a:cxn>
                <a:cxn ang="0">
                  <a:pos x="5" y="66"/>
                </a:cxn>
                <a:cxn ang="0">
                  <a:pos x="0" y="51"/>
                </a:cxn>
                <a:cxn ang="0">
                  <a:pos x="0" y="33"/>
                </a:cxn>
                <a:cxn ang="0">
                  <a:pos x="9" y="18"/>
                </a:cxn>
                <a:cxn ang="0">
                  <a:pos x="19" y="9"/>
                </a:cxn>
                <a:cxn ang="0">
                  <a:pos x="33" y="4"/>
                </a:cxn>
                <a:cxn ang="0">
                  <a:pos x="52" y="4"/>
                </a:cxn>
                <a:cxn ang="0">
                  <a:pos x="66" y="9"/>
                </a:cxn>
                <a:cxn ang="0">
                  <a:pos x="75" y="18"/>
                </a:cxn>
                <a:cxn ang="0">
                  <a:pos x="80" y="28"/>
                </a:cxn>
                <a:cxn ang="0">
                  <a:pos x="85" y="37"/>
                </a:cxn>
              </a:cxnLst>
              <a:rect l="0" t="0" r="r" b="b"/>
              <a:pathLst>
                <a:path w="85" h="84">
                  <a:moveTo>
                    <a:pt x="85" y="42"/>
                  </a:moveTo>
                  <a:lnTo>
                    <a:pt x="85" y="42"/>
                  </a:lnTo>
                  <a:lnTo>
                    <a:pt x="85" y="37"/>
                  </a:lnTo>
                  <a:lnTo>
                    <a:pt x="80" y="28"/>
                  </a:lnTo>
                  <a:lnTo>
                    <a:pt x="75" y="18"/>
                  </a:lnTo>
                  <a:lnTo>
                    <a:pt x="71" y="14"/>
                  </a:lnTo>
                  <a:lnTo>
                    <a:pt x="66" y="9"/>
                  </a:lnTo>
                  <a:lnTo>
                    <a:pt x="57" y="4"/>
                  </a:lnTo>
                  <a:lnTo>
                    <a:pt x="52" y="4"/>
                  </a:lnTo>
                  <a:lnTo>
                    <a:pt x="42" y="0"/>
                  </a:lnTo>
                  <a:lnTo>
                    <a:pt x="33" y="4"/>
                  </a:lnTo>
                  <a:lnTo>
                    <a:pt x="24" y="4"/>
                  </a:lnTo>
                  <a:lnTo>
                    <a:pt x="19" y="9"/>
                  </a:lnTo>
                  <a:lnTo>
                    <a:pt x="14" y="14"/>
                  </a:lnTo>
                  <a:lnTo>
                    <a:pt x="9" y="18"/>
                  </a:lnTo>
                  <a:lnTo>
                    <a:pt x="5" y="28"/>
                  </a:lnTo>
                  <a:lnTo>
                    <a:pt x="0" y="37"/>
                  </a:lnTo>
                  <a:lnTo>
                    <a:pt x="0" y="42"/>
                  </a:lnTo>
                  <a:lnTo>
                    <a:pt x="0" y="51"/>
                  </a:lnTo>
                  <a:lnTo>
                    <a:pt x="5" y="61"/>
                  </a:lnTo>
                  <a:lnTo>
                    <a:pt x="9" y="66"/>
                  </a:lnTo>
                  <a:lnTo>
                    <a:pt x="14" y="75"/>
                  </a:lnTo>
                  <a:lnTo>
                    <a:pt x="19" y="80"/>
                  </a:lnTo>
                  <a:lnTo>
                    <a:pt x="24" y="80"/>
                  </a:lnTo>
                  <a:lnTo>
                    <a:pt x="33" y="84"/>
                  </a:lnTo>
                  <a:lnTo>
                    <a:pt x="42" y="84"/>
                  </a:lnTo>
                  <a:lnTo>
                    <a:pt x="52" y="84"/>
                  </a:lnTo>
                  <a:lnTo>
                    <a:pt x="57" y="80"/>
                  </a:lnTo>
                  <a:lnTo>
                    <a:pt x="66" y="80"/>
                  </a:lnTo>
                  <a:lnTo>
                    <a:pt x="71" y="75"/>
                  </a:lnTo>
                  <a:lnTo>
                    <a:pt x="75" y="66"/>
                  </a:lnTo>
                  <a:lnTo>
                    <a:pt x="80" y="61"/>
                  </a:lnTo>
                  <a:lnTo>
                    <a:pt x="85" y="51"/>
                  </a:lnTo>
                  <a:lnTo>
                    <a:pt x="85" y="42"/>
                  </a:lnTo>
                  <a:lnTo>
                    <a:pt x="85" y="42"/>
                  </a:lnTo>
                  <a:lnTo>
                    <a:pt x="85" y="47"/>
                  </a:lnTo>
                  <a:lnTo>
                    <a:pt x="85" y="47"/>
                  </a:lnTo>
                  <a:lnTo>
                    <a:pt x="85" y="51"/>
                  </a:lnTo>
                  <a:lnTo>
                    <a:pt x="85" y="51"/>
                  </a:lnTo>
                  <a:lnTo>
                    <a:pt x="80" y="56"/>
                  </a:lnTo>
                  <a:lnTo>
                    <a:pt x="80" y="56"/>
                  </a:lnTo>
                  <a:lnTo>
                    <a:pt x="80" y="61"/>
                  </a:lnTo>
                  <a:lnTo>
                    <a:pt x="80" y="61"/>
                  </a:lnTo>
                  <a:lnTo>
                    <a:pt x="75" y="70"/>
                  </a:lnTo>
                  <a:lnTo>
                    <a:pt x="71" y="75"/>
                  </a:lnTo>
                  <a:lnTo>
                    <a:pt x="61" y="80"/>
                  </a:lnTo>
                  <a:lnTo>
                    <a:pt x="57" y="84"/>
                  </a:lnTo>
                  <a:lnTo>
                    <a:pt x="47" y="84"/>
                  </a:lnTo>
                  <a:lnTo>
                    <a:pt x="42" y="84"/>
                  </a:lnTo>
                  <a:lnTo>
                    <a:pt x="33" y="84"/>
                  </a:lnTo>
                  <a:lnTo>
                    <a:pt x="24" y="80"/>
                  </a:lnTo>
                  <a:lnTo>
                    <a:pt x="19" y="75"/>
                  </a:lnTo>
                  <a:lnTo>
                    <a:pt x="9" y="70"/>
                  </a:lnTo>
                  <a:lnTo>
                    <a:pt x="5" y="66"/>
                  </a:lnTo>
                  <a:lnTo>
                    <a:pt x="5" y="56"/>
                  </a:lnTo>
                  <a:lnTo>
                    <a:pt x="0" y="51"/>
                  </a:lnTo>
                  <a:lnTo>
                    <a:pt x="0" y="42"/>
                  </a:lnTo>
                  <a:lnTo>
                    <a:pt x="0" y="33"/>
                  </a:lnTo>
                  <a:lnTo>
                    <a:pt x="5" y="28"/>
                  </a:lnTo>
                  <a:lnTo>
                    <a:pt x="9" y="18"/>
                  </a:lnTo>
                  <a:lnTo>
                    <a:pt x="14" y="14"/>
                  </a:lnTo>
                  <a:lnTo>
                    <a:pt x="19" y="9"/>
                  </a:lnTo>
                  <a:lnTo>
                    <a:pt x="28" y="4"/>
                  </a:lnTo>
                  <a:lnTo>
                    <a:pt x="33" y="4"/>
                  </a:lnTo>
                  <a:lnTo>
                    <a:pt x="42" y="0"/>
                  </a:lnTo>
                  <a:lnTo>
                    <a:pt x="52" y="4"/>
                  </a:lnTo>
                  <a:lnTo>
                    <a:pt x="61" y="4"/>
                  </a:lnTo>
                  <a:lnTo>
                    <a:pt x="66" y="9"/>
                  </a:lnTo>
                  <a:lnTo>
                    <a:pt x="71" y="14"/>
                  </a:lnTo>
                  <a:lnTo>
                    <a:pt x="75" y="18"/>
                  </a:lnTo>
                  <a:lnTo>
                    <a:pt x="75" y="23"/>
                  </a:lnTo>
                  <a:lnTo>
                    <a:pt x="80" y="28"/>
                  </a:lnTo>
                  <a:lnTo>
                    <a:pt x="80" y="33"/>
                  </a:lnTo>
                  <a:lnTo>
                    <a:pt x="85" y="37"/>
                  </a:lnTo>
                  <a:lnTo>
                    <a:pt x="85" y="42"/>
                  </a:lnTo>
                  <a:close/>
                </a:path>
              </a:pathLst>
            </a:custGeom>
            <a:solidFill>
              <a:srgbClr val="FF424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0" name="Freeform 106"/>
            <p:cNvSpPr>
              <a:spLocks noChangeAspect="1"/>
            </p:cNvSpPr>
            <p:nvPr/>
          </p:nvSpPr>
          <p:spPr bwMode="auto">
            <a:xfrm>
              <a:off x="2742" y="2098"/>
              <a:ext cx="85" cy="84"/>
            </a:xfrm>
            <a:custGeom>
              <a:avLst/>
              <a:gdLst/>
              <a:ahLst/>
              <a:cxnLst>
                <a:cxn ang="0">
                  <a:pos x="85" y="37"/>
                </a:cxn>
                <a:cxn ang="0">
                  <a:pos x="75" y="18"/>
                </a:cxn>
                <a:cxn ang="0">
                  <a:pos x="66" y="9"/>
                </a:cxn>
                <a:cxn ang="0">
                  <a:pos x="52" y="4"/>
                </a:cxn>
                <a:cxn ang="0">
                  <a:pos x="33" y="4"/>
                </a:cxn>
                <a:cxn ang="0">
                  <a:pos x="19" y="9"/>
                </a:cxn>
                <a:cxn ang="0">
                  <a:pos x="9" y="18"/>
                </a:cxn>
                <a:cxn ang="0">
                  <a:pos x="0" y="37"/>
                </a:cxn>
                <a:cxn ang="0">
                  <a:pos x="0" y="51"/>
                </a:cxn>
                <a:cxn ang="0">
                  <a:pos x="9" y="66"/>
                </a:cxn>
                <a:cxn ang="0">
                  <a:pos x="19" y="80"/>
                </a:cxn>
                <a:cxn ang="0">
                  <a:pos x="33" y="84"/>
                </a:cxn>
                <a:cxn ang="0">
                  <a:pos x="52" y="84"/>
                </a:cxn>
                <a:cxn ang="0">
                  <a:pos x="66" y="80"/>
                </a:cxn>
                <a:cxn ang="0">
                  <a:pos x="75" y="66"/>
                </a:cxn>
                <a:cxn ang="0">
                  <a:pos x="85" y="51"/>
                </a:cxn>
                <a:cxn ang="0">
                  <a:pos x="80" y="42"/>
                </a:cxn>
                <a:cxn ang="0">
                  <a:pos x="80" y="28"/>
                </a:cxn>
                <a:cxn ang="0">
                  <a:pos x="71" y="14"/>
                </a:cxn>
                <a:cxn ang="0">
                  <a:pos x="57" y="4"/>
                </a:cxn>
                <a:cxn ang="0">
                  <a:pos x="42" y="4"/>
                </a:cxn>
                <a:cxn ang="0">
                  <a:pos x="28" y="4"/>
                </a:cxn>
                <a:cxn ang="0">
                  <a:pos x="14" y="14"/>
                </a:cxn>
                <a:cxn ang="0">
                  <a:pos x="5" y="28"/>
                </a:cxn>
                <a:cxn ang="0">
                  <a:pos x="0" y="42"/>
                </a:cxn>
                <a:cxn ang="0">
                  <a:pos x="5" y="61"/>
                </a:cxn>
                <a:cxn ang="0">
                  <a:pos x="14" y="70"/>
                </a:cxn>
                <a:cxn ang="0">
                  <a:pos x="28" y="80"/>
                </a:cxn>
                <a:cxn ang="0">
                  <a:pos x="42" y="84"/>
                </a:cxn>
                <a:cxn ang="0">
                  <a:pos x="57" y="80"/>
                </a:cxn>
                <a:cxn ang="0">
                  <a:pos x="71" y="70"/>
                </a:cxn>
                <a:cxn ang="0">
                  <a:pos x="80" y="61"/>
                </a:cxn>
                <a:cxn ang="0">
                  <a:pos x="80" y="42"/>
                </a:cxn>
              </a:cxnLst>
              <a:rect l="0" t="0" r="r" b="b"/>
              <a:pathLst>
                <a:path w="85" h="84">
                  <a:moveTo>
                    <a:pt x="85" y="42"/>
                  </a:moveTo>
                  <a:lnTo>
                    <a:pt x="85" y="37"/>
                  </a:lnTo>
                  <a:lnTo>
                    <a:pt x="80" y="28"/>
                  </a:lnTo>
                  <a:lnTo>
                    <a:pt x="75" y="18"/>
                  </a:lnTo>
                  <a:lnTo>
                    <a:pt x="71" y="14"/>
                  </a:lnTo>
                  <a:lnTo>
                    <a:pt x="66" y="9"/>
                  </a:lnTo>
                  <a:lnTo>
                    <a:pt x="57" y="4"/>
                  </a:lnTo>
                  <a:lnTo>
                    <a:pt x="52" y="4"/>
                  </a:lnTo>
                  <a:lnTo>
                    <a:pt x="42" y="0"/>
                  </a:lnTo>
                  <a:lnTo>
                    <a:pt x="33" y="4"/>
                  </a:lnTo>
                  <a:lnTo>
                    <a:pt x="24" y="4"/>
                  </a:lnTo>
                  <a:lnTo>
                    <a:pt x="19" y="9"/>
                  </a:lnTo>
                  <a:lnTo>
                    <a:pt x="14" y="14"/>
                  </a:lnTo>
                  <a:lnTo>
                    <a:pt x="9" y="18"/>
                  </a:lnTo>
                  <a:lnTo>
                    <a:pt x="5" y="28"/>
                  </a:lnTo>
                  <a:lnTo>
                    <a:pt x="0" y="37"/>
                  </a:lnTo>
                  <a:lnTo>
                    <a:pt x="0" y="42"/>
                  </a:lnTo>
                  <a:lnTo>
                    <a:pt x="0" y="51"/>
                  </a:lnTo>
                  <a:lnTo>
                    <a:pt x="5" y="61"/>
                  </a:lnTo>
                  <a:lnTo>
                    <a:pt x="9" y="66"/>
                  </a:lnTo>
                  <a:lnTo>
                    <a:pt x="14" y="75"/>
                  </a:lnTo>
                  <a:lnTo>
                    <a:pt x="19" y="80"/>
                  </a:lnTo>
                  <a:lnTo>
                    <a:pt x="24" y="80"/>
                  </a:lnTo>
                  <a:lnTo>
                    <a:pt x="33" y="84"/>
                  </a:lnTo>
                  <a:lnTo>
                    <a:pt x="42" y="84"/>
                  </a:lnTo>
                  <a:lnTo>
                    <a:pt x="52" y="84"/>
                  </a:lnTo>
                  <a:lnTo>
                    <a:pt x="57" y="80"/>
                  </a:lnTo>
                  <a:lnTo>
                    <a:pt x="66" y="80"/>
                  </a:lnTo>
                  <a:lnTo>
                    <a:pt x="71" y="75"/>
                  </a:lnTo>
                  <a:lnTo>
                    <a:pt x="75" y="66"/>
                  </a:lnTo>
                  <a:lnTo>
                    <a:pt x="80" y="61"/>
                  </a:lnTo>
                  <a:lnTo>
                    <a:pt x="85" y="51"/>
                  </a:lnTo>
                  <a:lnTo>
                    <a:pt x="85" y="42"/>
                  </a:lnTo>
                  <a:lnTo>
                    <a:pt x="80" y="42"/>
                  </a:lnTo>
                  <a:lnTo>
                    <a:pt x="80" y="37"/>
                  </a:lnTo>
                  <a:lnTo>
                    <a:pt x="80" y="28"/>
                  </a:lnTo>
                  <a:lnTo>
                    <a:pt x="75" y="23"/>
                  </a:lnTo>
                  <a:lnTo>
                    <a:pt x="71" y="14"/>
                  </a:lnTo>
                  <a:lnTo>
                    <a:pt x="66" y="9"/>
                  </a:lnTo>
                  <a:lnTo>
                    <a:pt x="57" y="4"/>
                  </a:lnTo>
                  <a:lnTo>
                    <a:pt x="52" y="4"/>
                  </a:lnTo>
                  <a:lnTo>
                    <a:pt x="42" y="4"/>
                  </a:lnTo>
                  <a:lnTo>
                    <a:pt x="33" y="4"/>
                  </a:lnTo>
                  <a:lnTo>
                    <a:pt x="28" y="4"/>
                  </a:lnTo>
                  <a:lnTo>
                    <a:pt x="19" y="9"/>
                  </a:lnTo>
                  <a:lnTo>
                    <a:pt x="14" y="14"/>
                  </a:lnTo>
                  <a:lnTo>
                    <a:pt x="9" y="23"/>
                  </a:lnTo>
                  <a:lnTo>
                    <a:pt x="5" y="28"/>
                  </a:lnTo>
                  <a:lnTo>
                    <a:pt x="0" y="37"/>
                  </a:lnTo>
                  <a:lnTo>
                    <a:pt x="0" y="42"/>
                  </a:lnTo>
                  <a:lnTo>
                    <a:pt x="0" y="51"/>
                  </a:lnTo>
                  <a:lnTo>
                    <a:pt x="5" y="61"/>
                  </a:lnTo>
                  <a:lnTo>
                    <a:pt x="9" y="66"/>
                  </a:lnTo>
                  <a:lnTo>
                    <a:pt x="14" y="70"/>
                  </a:lnTo>
                  <a:lnTo>
                    <a:pt x="19" y="75"/>
                  </a:lnTo>
                  <a:lnTo>
                    <a:pt x="28" y="80"/>
                  </a:lnTo>
                  <a:lnTo>
                    <a:pt x="33" y="84"/>
                  </a:lnTo>
                  <a:lnTo>
                    <a:pt x="42" y="84"/>
                  </a:lnTo>
                  <a:lnTo>
                    <a:pt x="52" y="84"/>
                  </a:lnTo>
                  <a:lnTo>
                    <a:pt x="57" y="80"/>
                  </a:lnTo>
                  <a:lnTo>
                    <a:pt x="66" y="75"/>
                  </a:lnTo>
                  <a:lnTo>
                    <a:pt x="71" y="70"/>
                  </a:lnTo>
                  <a:lnTo>
                    <a:pt x="75" y="66"/>
                  </a:lnTo>
                  <a:lnTo>
                    <a:pt x="80" y="61"/>
                  </a:lnTo>
                  <a:lnTo>
                    <a:pt x="80" y="51"/>
                  </a:lnTo>
                  <a:lnTo>
                    <a:pt x="80" y="42"/>
                  </a:lnTo>
                  <a:lnTo>
                    <a:pt x="85" y="42"/>
                  </a:lnTo>
                  <a:close/>
                </a:path>
              </a:pathLst>
            </a:custGeom>
            <a:solidFill>
              <a:srgbClr val="FF464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1" name="Freeform 107"/>
            <p:cNvSpPr>
              <a:spLocks noChangeAspect="1"/>
            </p:cNvSpPr>
            <p:nvPr/>
          </p:nvSpPr>
          <p:spPr bwMode="auto">
            <a:xfrm>
              <a:off x="2742" y="2102"/>
              <a:ext cx="80" cy="80"/>
            </a:xfrm>
            <a:custGeom>
              <a:avLst/>
              <a:gdLst/>
              <a:ahLst/>
              <a:cxnLst>
                <a:cxn ang="0">
                  <a:pos x="80" y="33"/>
                </a:cxn>
                <a:cxn ang="0">
                  <a:pos x="75" y="19"/>
                </a:cxn>
                <a:cxn ang="0">
                  <a:pos x="66" y="5"/>
                </a:cxn>
                <a:cxn ang="0">
                  <a:pos x="52" y="0"/>
                </a:cxn>
                <a:cxn ang="0">
                  <a:pos x="33" y="0"/>
                </a:cxn>
                <a:cxn ang="0">
                  <a:pos x="19" y="5"/>
                </a:cxn>
                <a:cxn ang="0">
                  <a:pos x="9" y="19"/>
                </a:cxn>
                <a:cxn ang="0">
                  <a:pos x="0" y="33"/>
                </a:cxn>
                <a:cxn ang="0">
                  <a:pos x="0" y="47"/>
                </a:cxn>
                <a:cxn ang="0">
                  <a:pos x="9" y="62"/>
                </a:cxn>
                <a:cxn ang="0">
                  <a:pos x="19" y="71"/>
                </a:cxn>
                <a:cxn ang="0">
                  <a:pos x="33" y="80"/>
                </a:cxn>
                <a:cxn ang="0">
                  <a:pos x="52" y="80"/>
                </a:cxn>
                <a:cxn ang="0">
                  <a:pos x="66" y="71"/>
                </a:cxn>
                <a:cxn ang="0">
                  <a:pos x="75" y="62"/>
                </a:cxn>
                <a:cxn ang="0">
                  <a:pos x="80" y="47"/>
                </a:cxn>
                <a:cxn ang="0">
                  <a:pos x="80" y="38"/>
                </a:cxn>
                <a:cxn ang="0">
                  <a:pos x="75" y="24"/>
                </a:cxn>
                <a:cxn ang="0">
                  <a:pos x="71" y="10"/>
                </a:cxn>
                <a:cxn ang="0">
                  <a:pos x="57" y="5"/>
                </a:cxn>
                <a:cxn ang="0">
                  <a:pos x="42" y="0"/>
                </a:cxn>
                <a:cxn ang="0">
                  <a:pos x="28" y="5"/>
                </a:cxn>
                <a:cxn ang="0">
                  <a:pos x="14" y="10"/>
                </a:cxn>
                <a:cxn ang="0">
                  <a:pos x="5" y="24"/>
                </a:cxn>
                <a:cxn ang="0">
                  <a:pos x="5" y="38"/>
                </a:cxn>
                <a:cxn ang="0">
                  <a:pos x="5" y="57"/>
                </a:cxn>
                <a:cxn ang="0">
                  <a:pos x="14" y="66"/>
                </a:cxn>
                <a:cxn ang="0">
                  <a:pos x="28" y="76"/>
                </a:cxn>
                <a:cxn ang="0">
                  <a:pos x="42" y="80"/>
                </a:cxn>
                <a:cxn ang="0">
                  <a:pos x="57" y="76"/>
                </a:cxn>
                <a:cxn ang="0">
                  <a:pos x="71" y="66"/>
                </a:cxn>
                <a:cxn ang="0">
                  <a:pos x="75" y="57"/>
                </a:cxn>
                <a:cxn ang="0">
                  <a:pos x="80" y="38"/>
                </a:cxn>
              </a:cxnLst>
              <a:rect l="0" t="0" r="r" b="b"/>
              <a:pathLst>
                <a:path w="80" h="80">
                  <a:moveTo>
                    <a:pt x="80" y="38"/>
                  </a:moveTo>
                  <a:lnTo>
                    <a:pt x="80" y="33"/>
                  </a:lnTo>
                  <a:lnTo>
                    <a:pt x="80" y="24"/>
                  </a:lnTo>
                  <a:lnTo>
                    <a:pt x="75" y="19"/>
                  </a:lnTo>
                  <a:lnTo>
                    <a:pt x="71" y="10"/>
                  </a:lnTo>
                  <a:lnTo>
                    <a:pt x="66" y="5"/>
                  </a:lnTo>
                  <a:lnTo>
                    <a:pt x="57" y="0"/>
                  </a:lnTo>
                  <a:lnTo>
                    <a:pt x="52" y="0"/>
                  </a:lnTo>
                  <a:lnTo>
                    <a:pt x="42" y="0"/>
                  </a:lnTo>
                  <a:lnTo>
                    <a:pt x="33" y="0"/>
                  </a:lnTo>
                  <a:lnTo>
                    <a:pt x="28" y="0"/>
                  </a:lnTo>
                  <a:lnTo>
                    <a:pt x="19" y="5"/>
                  </a:lnTo>
                  <a:lnTo>
                    <a:pt x="14" y="10"/>
                  </a:lnTo>
                  <a:lnTo>
                    <a:pt x="9" y="19"/>
                  </a:lnTo>
                  <a:lnTo>
                    <a:pt x="5" y="24"/>
                  </a:lnTo>
                  <a:lnTo>
                    <a:pt x="0" y="33"/>
                  </a:lnTo>
                  <a:lnTo>
                    <a:pt x="0" y="38"/>
                  </a:lnTo>
                  <a:lnTo>
                    <a:pt x="0" y="47"/>
                  </a:lnTo>
                  <a:lnTo>
                    <a:pt x="5" y="57"/>
                  </a:lnTo>
                  <a:lnTo>
                    <a:pt x="9" y="62"/>
                  </a:lnTo>
                  <a:lnTo>
                    <a:pt x="14" y="66"/>
                  </a:lnTo>
                  <a:lnTo>
                    <a:pt x="19" y="71"/>
                  </a:lnTo>
                  <a:lnTo>
                    <a:pt x="28" y="76"/>
                  </a:lnTo>
                  <a:lnTo>
                    <a:pt x="33" y="80"/>
                  </a:lnTo>
                  <a:lnTo>
                    <a:pt x="42" y="80"/>
                  </a:lnTo>
                  <a:lnTo>
                    <a:pt x="52" y="80"/>
                  </a:lnTo>
                  <a:lnTo>
                    <a:pt x="57" y="76"/>
                  </a:lnTo>
                  <a:lnTo>
                    <a:pt x="66" y="71"/>
                  </a:lnTo>
                  <a:lnTo>
                    <a:pt x="71" y="66"/>
                  </a:lnTo>
                  <a:lnTo>
                    <a:pt x="75" y="62"/>
                  </a:lnTo>
                  <a:lnTo>
                    <a:pt x="80" y="57"/>
                  </a:lnTo>
                  <a:lnTo>
                    <a:pt x="80" y="47"/>
                  </a:lnTo>
                  <a:lnTo>
                    <a:pt x="80" y="38"/>
                  </a:lnTo>
                  <a:lnTo>
                    <a:pt x="80" y="38"/>
                  </a:lnTo>
                  <a:lnTo>
                    <a:pt x="80" y="33"/>
                  </a:lnTo>
                  <a:lnTo>
                    <a:pt x="75" y="24"/>
                  </a:lnTo>
                  <a:lnTo>
                    <a:pt x="75" y="19"/>
                  </a:lnTo>
                  <a:lnTo>
                    <a:pt x="71" y="10"/>
                  </a:lnTo>
                  <a:lnTo>
                    <a:pt x="61" y="5"/>
                  </a:lnTo>
                  <a:lnTo>
                    <a:pt x="57" y="5"/>
                  </a:lnTo>
                  <a:lnTo>
                    <a:pt x="52" y="0"/>
                  </a:lnTo>
                  <a:lnTo>
                    <a:pt x="42" y="0"/>
                  </a:lnTo>
                  <a:lnTo>
                    <a:pt x="33" y="0"/>
                  </a:lnTo>
                  <a:lnTo>
                    <a:pt x="28" y="5"/>
                  </a:lnTo>
                  <a:lnTo>
                    <a:pt x="19" y="5"/>
                  </a:lnTo>
                  <a:lnTo>
                    <a:pt x="14" y="10"/>
                  </a:lnTo>
                  <a:lnTo>
                    <a:pt x="9" y="19"/>
                  </a:lnTo>
                  <a:lnTo>
                    <a:pt x="5" y="24"/>
                  </a:lnTo>
                  <a:lnTo>
                    <a:pt x="5" y="33"/>
                  </a:lnTo>
                  <a:lnTo>
                    <a:pt x="5" y="38"/>
                  </a:lnTo>
                  <a:lnTo>
                    <a:pt x="5" y="47"/>
                  </a:lnTo>
                  <a:lnTo>
                    <a:pt x="5" y="57"/>
                  </a:lnTo>
                  <a:lnTo>
                    <a:pt x="9" y="62"/>
                  </a:lnTo>
                  <a:lnTo>
                    <a:pt x="14" y="66"/>
                  </a:lnTo>
                  <a:lnTo>
                    <a:pt x="19" y="71"/>
                  </a:lnTo>
                  <a:lnTo>
                    <a:pt x="28" y="76"/>
                  </a:lnTo>
                  <a:lnTo>
                    <a:pt x="33" y="76"/>
                  </a:lnTo>
                  <a:lnTo>
                    <a:pt x="42" y="80"/>
                  </a:lnTo>
                  <a:lnTo>
                    <a:pt x="52" y="76"/>
                  </a:lnTo>
                  <a:lnTo>
                    <a:pt x="57" y="76"/>
                  </a:lnTo>
                  <a:lnTo>
                    <a:pt x="61" y="71"/>
                  </a:lnTo>
                  <a:lnTo>
                    <a:pt x="71" y="66"/>
                  </a:lnTo>
                  <a:lnTo>
                    <a:pt x="75" y="62"/>
                  </a:lnTo>
                  <a:lnTo>
                    <a:pt x="75" y="57"/>
                  </a:lnTo>
                  <a:lnTo>
                    <a:pt x="80" y="47"/>
                  </a:lnTo>
                  <a:lnTo>
                    <a:pt x="80" y="38"/>
                  </a:lnTo>
                  <a:lnTo>
                    <a:pt x="80" y="38"/>
                  </a:lnTo>
                  <a:close/>
                </a:path>
              </a:pathLst>
            </a:custGeom>
            <a:solidFill>
              <a:srgbClr val="FF494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2" name="Freeform 108"/>
            <p:cNvSpPr>
              <a:spLocks noChangeAspect="1"/>
            </p:cNvSpPr>
            <p:nvPr/>
          </p:nvSpPr>
          <p:spPr bwMode="auto">
            <a:xfrm>
              <a:off x="2747" y="2102"/>
              <a:ext cx="75" cy="80"/>
            </a:xfrm>
            <a:custGeom>
              <a:avLst/>
              <a:gdLst/>
              <a:ahLst/>
              <a:cxnLst>
                <a:cxn ang="0">
                  <a:pos x="75" y="33"/>
                </a:cxn>
                <a:cxn ang="0">
                  <a:pos x="70" y="19"/>
                </a:cxn>
                <a:cxn ang="0">
                  <a:pos x="56" y="5"/>
                </a:cxn>
                <a:cxn ang="0">
                  <a:pos x="47" y="0"/>
                </a:cxn>
                <a:cxn ang="0">
                  <a:pos x="28" y="0"/>
                </a:cxn>
                <a:cxn ang="0">
                  <a:pos x="14" y="5"/>
                </a:cxn>
                <a:cxn ang="0">
                  <a:pos x="4" y="19"/>
                </a:cxn>
                <a:cxn ang="0">
                  <a:pos x="0" y="33"/>
                </a:cxn>
                <a:cxn ang="0">
                  <a:pos x="0" y="47"/>
                </a:cxn>
                <a:cxn ang="0">
                  <a:pos x="4" y="62"/>
                </a:cxn>
                <a:cxn ang="0">
                  <a:pos x="14" y="71"/>
                </a:cxn>
                <a:cxn ang="0">
                  <a:pos x="28" y="76"/>
                </a:cxn>
                <a:cxn ang="0">
                  <a:pos x="47" y="76"/>
                </a:cxn>
                <a:cxn ang="0">
                  <a:pos x="56" y="71"/>
                </a:cxn>
                <a:cxn ang="0">
                  <a:pos x="70" y="62"/>
                </a:cxn>
                <a:cxn ang="0">
                  <a:pos x="75" y="47"/>
                </a:cxn>
                <a:cxn ang="0">
                  <a:pos x="75" y="38"/>
                </a:cxn>
                <a:cxn ang="0">
                  <a:pos x="70" y="24"/>
                </a:cxn>
                <a:cxn ang="0">
                  <a:pos x="61" y="14"/>
                </a:cxn>
                <a:cxn ang="0">
                  <a:pos x="52" y="5"/>
                </a:cxn>
                <a:cxn ang="0">
                  <a:pos x="37" y="0"/>
                </a:cxn>
                <a:cxn ang="0">
                  <a:pos x="23" y="5"/>
                </a:cxn>
                <a:cxn ang="0">
                  <a:pos x="9" y="14"/>
                </a:cxn>
                <a:cxn ang="0">
                  <a:pos x="0" y="24"/>
                </a:cxn>
                <a:cxn ang="0">
                  <a:pos x="0" y="38"/>
                </a:cxn>
                <a:cxn ang="0">
                  <a:pos x="0" y="52"/>
                </a:cxn>
                <a:cxn ang="0">
                  <a:pos x="9" y="66"/>
                </a:cxn>
                <a:cxn ang="0">
                  <a:pos x="23" y="76"/>
                </a:cxn>
                <a:cxn ang="0">
                  <a:pos x="37" y="76"/>
                </a:cxn>
                <a:cxn ang="0">
                  <a:pos x="52" y="76"/>
                </a:cxn>
                <a:cxn ang="0">
                  <a:pos x="61" y="66"/>
                </a:cxn>
                <a:cxn ang="0">
                  <a:pos x="70" y="52"/>
                </a:cxn>
                <a:cxn ang="0">
                  <a:pos x="75" y="38"/>
                </a:cxn>
              </a:cxnLst>
              <a:rect l="0" t="0" r="r" b="b"/>
              <a:pathLst>
                <a:path w="75" h="80">
                  <a:moveTo>
                    <a:pt x="75" y="38"/>
                  </a:moveTo>
                  <a:lnTo>
                    <a:pt x="75" y="33"/>
                  </a:lnTo>
                  <a:lnTo>
                    <a:pt x="70" y="24"/>
                  </a:lnTo>
                  <a:lnTo>
                    <a:pt x="70" y="19"/>
                  </a:lnTo>
                  <a:lnTo>
                    <a:pt x="66" y="10"/>
                  </a:lnTo>
                  <a:lnTo>
                    <a:pt x="56" y="5"/>
                  </a:lnTo>
                  <a:lnTo>
                    <a:pt x="52" y="5"/>
                  </a:lnTo>
                  <a:lnTo>
                    <a:pt x="47" y="0"/>
                  </a:lnTo>
                  <a:lnTo>
                    <a:pt x="37" y="0"/>
                  </a:lnTo>
                  <a:lnTo>
                    <a:pt x="28" y="0"/>
                  </a:lnTo>
                  <a:lnTo>
                    <a:pt x="23" y="5"/>
                  </a:lnTo>
                  <a:lnTo>
                    <a:pt x="14" y="5"/>
                  </a:lnTo>
                  <a:lnTo>
                    <a:pt x="9" y="10"/>
                  </a:lnTo>
                  <a:lnTo>
                    <a:pt x="4" y="19"/>
                  </a:lnTo>
                  <a:lnTo>
                    <a:pt x="0" y="24"/>
                  </a:lnTo>
                  <a:lnTo>
                    <a:pt x="0" y="33"/>
                  </a:lnTo>
                  <a:lnTo>
                    <a:pt x="0" y="38"/>
                  </a:lnTo>
                  <a:lnTo>
                    <a:pt x="0" y="47"/>
                  </a:lnTo>
                  <a:lnTo>
                    <a:pt x="0" y="57"/>
                  </a:lnTo>
                  <a:lnTo>
                    <a:pt x="4" y="62"/>
                  </a:lnTo>
                  <a:lnTo>
                    <a:pt x="9" y="66"/>
                  </a:lnTo>
                  <a:lnTo>
                    <a:pt x="14" y="71"/>
                  </a:lnTo>
                  <a:lnTo>
                    <a:pt x="23" y="76"/>
                  </a:lnTo>
                  <a:lnTo>
                    <a:pt x="28" y="76"/>
                  </a:lnTo>
                  <a:lnTo>
                    <a:pt x="37" y="80"/>
                  </a:lnTo>
                  <a:lnTo>
                    <a:pt x="47" y="76"/>
                  </a:lnTo>
                  <a:lnTo>
                    <a:pt x="52" y="76"/>
                  </a:lnTo>
                  <a:lnTo>
                    <a:pt x="56" y="71"/>
                  </a:lnTo>
                  <a:lnTo>
                    <a:pt x="66" y="66"/>
                  </a:lnTo>
                  <a:lnTo>
                    <a:pt x="70" y="62"/>
                  </a:lnTo>
                  <a:lnTo>
                    <a:pt x="70" y="57"/>
                  </a:lnTo>
                  <a:lnTo>
                    <a:pt x="75" y="47"/>
                  </a:lnTo>
                  <a:lnTo>
                    <a:pt x="75" y="38"/>
                  </a:lnTo>
                  <a:lnTo>
                    <a:pt x="75" y="38"/>
                  </a:lnTo>
                  <a:lnTo>
                    <a:pt x="75" y="33"/>
                  </a:lnTo>
                  <a:lnTo>
                    <a:pt x="70" y="24"/>
                  </a:lnTo>
                  <a:lnTo>
                    <a:pt x="66" y="19"/>
                  </a:lnTo>
                  <a:lnTo>
                    <a:pt x="61" y="14"/>
                  </a:lnTo>
                  <a:lnTo>
                    <a:pt x="56" y="10"/>
                  </a:lnTo>
                  <a:lnTo>
                    <a:pt x="52" y="5"/>
                  </a:lnTo>
                  <a:lnTo>
                    <a:pt x="42" y="0"/>
                  </a:lnTo>
                  <a:lnTo>
                    <a:pt x="37" y="0"/>
                  </a:lnTo>
                  <a:lnTo>
                    <a:pt x="28" y="0"/>
                  </a:lnTo>
                  <a:lnTo>
                    <a:pt x="23" y="5"/>
                  </a:lnTo>
                  <a:lnTo>
                    <a:pt x="14" y="10"/>
                  </a:lnTo>
                  <a:lnTo>
                    <a:pt x="9" y="14"/>
                  </a:lnTo>
                  <a:lnTo>
                    <a:pt x="4" y="19"/>
                  </a:lnTo>
                  <a:lnTo>
                    <a:pt x="0" y="24"/>
                  </a:lnTo>
                  <a:lnTo>
                    <a:pt x="0" y="33"/>
                  </a:lnTo>
                  <a:lnTo>
                    <a:pt x="0" y="38"/>
                  </a:lnTo>
                  <a:lnTo>
                    <a:pt x="0" y="47"/>
                  </a:lnTo>
                  <a:lnTo>
                    <a:pt x="0" y="52"/>
                  </a:lnTo>
                  <a:lnTo>
                    <a:pt x="4" y="62"/>
                  </a:lnTo>
                  <a:lnTo>
                    <a:pt x="9" y="66"/>
                  </a:lnTo>
                  <a:lnTo>
                    <a:pt x="14" y="71"/>
                  </a:lnTo>
                  <a:lnTo>
                    <a:pt x="23" y="76"/>
                  </a:lnTo>
                  <a:lnTo>
                    <a:pt x="28" y="76"/>
                  </a:lnTo>
                  <a:lnTo>
                    <a:pt x="37" y="76"/>
                  </a:lnTo>
                  <a:lnTo>
                    <a:pt x="42" y="76"/>
                  </a:lnTo>
                  <a:lnTo>
                    <a:pt x="52" y="76"/>
                  </a:lnTo>
                  <a:lnTo>
                    <a:pt x="56" y="71"/>
                  </a:lnTo>
                  <a:lnTo>
                    <a:pt x="61" y="66"/>
                  </a:lnTo>
                  <a:lnTo>
                    <a:pt x="66" y="62"/>
                  </a:lnTo>
                  <a:lnTo>
                    <a:pt x="70" y="52"/>
                  </a:lnTo>
                  <a:lnTo>
                    <a:pt x="75" y="47"/>
                  </a:lnTo>
                  <a:lnTo>
                    <a:pt x="75" y="38"/>
                  </a:lnTo>
                  <a:lnTo>
                    <a:pt x="75" y="38"/>
                  </a:lnTo>
                  <a:close/>
                </a:path>
              </a:pathLst>
            </a:custGeom>
            <a:solidFill>
              <a:srgbClr val="FF4D4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3" name="Freeform 109"/>
            <p:cNvSpPr>
              <a:spLocks noChangeAspect="1"/>
            </p:cNvSpPr>
            <p:nvPr/>
          </p:nvSpPr>
          <p:spPr bwMode="auto">
            <a:xfrm>
              <a:off x="2747" y="2102"/>
              <a:ext cx="75" cy="76"/>
            </a:xfrm>
            <a:custGeom>
              <a:avLst/>
              <a:gdLst/>
              <a:ahLst/>
              <a:cxnLst>
                <a:cxn ang="0">
                  <a:pos x="75" y="33"/>
                </a:cxn>
                <a:cxn ang="0">
                  <a:pos x="66" y="19"/>
                </a:cxn>
                <a:cxn ang="0">
                  <a:pos x="56" y="10"/>
                </a:cxn>
                <a:cxn ang="0">
                  <a:pos x="42" y="0"/>
                </a:cxn>
                <a:cxn ang="0">
                  <a:pos x="28" y="0"/>
                </a:cxn>
                <a:cxn ang="0">
                  <a:pos x="14" y="10"/>
                </a:cxn>
                <a:cxn ang="0">
                  <a:pos x="4" y="19"/>
                </a:cxn>
                <a:cxn ang="0">
                  <a:pos x="0" y="33"/>
                </a:cxn>
                <a:cxn ang="0">
                  <a:pos x="0" y="47"/>
                </a:cxn>
                <a:cxn ang="0">
                  <a:pos x="4" y="62"/>
                </a:cxn>
                <a:cxn ang="0">
                  <a:pos x="14" y="71"/>
                </a:cxn>
                <a:cxn ang="0">
                  <a:pos x="28" y="76"/>
                </a:cxn>
                <a:cxn ang="0">
                  <a:pos x="42" y="76"/>
                </a:cxn>
                <a:cxn ang="0">
                  <a:pos x="56" y="71"/>
                </a:cxn>
                <a:cxn ang="0">
                  <a:pos x="66" y="62"/>
                </a:cxn>
                <a:cxn ang="0">
                  <a:pos x="75" y="47"/>
                </a:cxn>
                <a:cxn ang="0">
                  <a:pos x="75" y="38"/>
                </a:cxn>
                <a:cxn ang="0">
                  <a:pos x="70" y="24"/>
                </a:cxn>
                <a:cxn ang="0">
                  <a:pos x="61" y="14"/>
                </a:cxn>
                <a:cxn ang="0">
                  <a:pos x="52" y="5"/>
                </a:cxn>
                <a:cxn ang="0">
                  <a:pos x="37" y="5"/>
                </a:cxn>
                <a:cxn ang="0">
                  <a:pos x="23" y="5"/>
                </a:cxn>
                <a:cxn ang="0">
                  <a:pos x="9" y="14"/>
                </a:cxn>
                <a:cxn ang="0">
                  <a:pos x="4" y="24"/>
                </a:cxn>
                <a:cxn ang="0">
                  <a:pos x="0" y="38"/>
                </a:cxn>
                <a:cxn ang="0">
                  <a:pos x="4" y="52"/>
                </a:cxn>
                <a:cxn ang="0">
                  <a:pos x="9" y="66"/>
                </a:cxn>
                <a:cxn ang="0">
                  <a:pos x="23" y="71"/>
                </a:cxn>
                <a:cxn ang="0">
                  <a:pos x="37" y="76"/>
                </a:cxn>
                <a:cxn ang="0">
                  <a:pos x="52" y="71"/>
                </a:cxn>
                <a:cxn ang="0">
                  <a:pos x="61" y="66"/>
                </a:cxn>
                <a:cxn ang="0">
                  <a:pos x="70" y="52"/>
                </a:cxn>
                <a:cxn ang="0">
                  <a:pos x="75" y="38"/>
                </a:cxn>
              </a:cxnLst>
              <a:rect l="0" t="0" r="r" b="b"/>
              <a:pathLst>
                <a:path w="75" h="76">
                  <a:moveTo>
                    <a:pt x="75" y="38"/>
                  </a:moveTo>
                  <a:lnTo>
                    <a:pt x="75" y="33"/>
                  </a:lnTo>
                  <a:lnTo>
                    <a:pt x="70" y="24"/>
                  </a:lnTo>
                  <a:lnTo>
                    <a:pt x="66" y="19"/>
                  </a:lnTo>
                  <a:lnTo>
                    <a:pt x="61" y="14"/>
                  </a:lnTo>
                  <a:lnTo>
                    <a:pt x="56" y="10"/>
                  </a:lnTo>
                  <a:lnTo>
                    <a:pt x="52" y="5"/>
                  </a:lnTo>
                  <a:lnTo>
                    <a:pt x="42" y="0"/>
                  </a:lnTo>
                  <a:lnTo>
                    <a:pt x="37" y="0"/>
                  </a:lnTo>
                  <a:lnTo>
                    <a:pt x="28" y="0"/>
                  </a:lnTo>
                  <a:lnTo>
                    <a:pt x="23" y="5"/>
                  </a:lnTo>
                  <a:lnTo>
                    <a:pt x="14" y="10"/>
                  </a:lnTo>
                  <a:lnTo>
                    <a:pt x="9" y="14"/>
                  </a:lnTo>
                  <a:lnTo>
                    <a:pt x="4" y="19"/>
                  </a:lnTo>
                  <a:lnTo>
                    <a:pt x="0" y="24"/>
                  </a:lnTo>
                  <a:lnTo>
                    <a:pt x="0" y="33"/>
                  </a:lnTo>
                  <a:lnTo>
                    <a:pt x="0" y="38"/>
                  </a:lnTo>
                  <a:lnTo>
                    <a:pt x="0" y="47"/>
                  </a:lnTo>
                  <a:lnTo>
                    <a:pt x="0" y="52"/>
                  </a:lnTo>
                  <a:lnTo>
                    <a:pt x="4" y="62"/>
                  </a:lnTo>
                  <a:lnTo>
                    <a:pt x="9" y="66"/>
                  </a:lnTo>
                  <a:lnTo>
                    <a:pt x="14" y="71"/>
                  </a:lnTo>
                  <a:lnTo>
                    <a:pt x="23" y="76"/>
                  </a:lnTo>
                  <a:lnTo>
                    <a:pt x="28" y="76"/>
                  </a:lnTo>
                  <a:lnTo>
                    <a:pt x="37" y="76"/>
                  </a:lnTo>
                  <a:lnTo>
                    <a:pt x="42" y="76"/>
                  </a:lnTo>
                  <a:lnTo>
                    <a:pt x="52" y="76"/>
                  </a:lnTo>
                  <a:lnTo>
                    <a:pt x="56" y="71"/>
                  </a:lnTo>
                  <a:lnTo>
                    <a:pt x="61" y="66"/>
                  </a:lnTo>
                  <a:lnTo>
                    <a:pt x="66" y="62"/>
                  </a:lnTo>
                  <a:lnTo>
                    <a:pt x="70" y="52"/>
                  </a:lnTo>
                  <a:lnTo>
                    <a:pt x="75" y="47"/>
                  </a:lnTo>
                  <a:lnTo>
                    <a:pt x="75" y="38"/>
                  </a:lnTo>
                  <a:lnTo>
                    <a:pt x="75" y="38"/>
                  </a:lnTo>
                  <a:lnTo>
                    <a:pt x="70" y="33"/>
                  </a:lnTo>
                  <a:lnTo>
                    <a:pt x="70" y="24"/>
                  </a:lnTo>
                  <a:lnTo>
                    <a:pt x="66" y="19"/>
                  </a:lnTo>
                  <a:lnTo>
                    <a:pt x="61" y="14"/>
                  </a:lnTo>
                  <a:lnTo>
                    <a:pt x="56" y="10"/>
                  </a:lnTo>
                  <a:lnTo>
                    <a:pt x="52" y="5"/>
                  </a:lnTo>
                  <a:lnTo>
                    <a:pt x="42" y="5"/>
                  </a:lnTo>
                  <a:lnTo>
                    <a:pt x="37" y="5"/>
                  </a:lnTo>
                  <a:lnTo>
                    <a:pt x="28" y="5"/>
                  </a:lnTo>
                  <a:lnTo>
                    <a:pt x="23" y="5"/>
                  </a:lnTo>
                  <a:lnTo>
                    <a:pt x="19" y="10"/>
                  </a:lnTo>
                  <a:lnTo>
                    <a:pt x="9" y="14"/>
                  </a:lnTo>
                  <a:lnTo>
                    <a:pt x="4" y="19"/>
                  </a:lnTo>
                  <a:lnTo>
                    <a:pt x="4" y="24"/>
                  </a:lnTo>
                  <a:lnTo>
                    <a:pt x="0" y="33"/>
                  </a:lnTo>
                  <a:lnTo>
                    <a:pt x="0" y="38"/>
                  </a:lnTo>
                  <a:lnTo>
                    <a:pt x="0" y="47"/>
                  </a:lnTo>
                  <a:lnTo>
                    <a:pt x="4" y="52"/>
                  </a:lnTo>
                  <a:lnTo>
                    <a:pt x="4" y="62"/>
                  </a:lnTo>
                  <a:lnTo>
                    <a:pt x="9" y="66"/>
                  </a:lnTo>
                  <a:lnTo>
                    <a:pt x="19" y="71"/>
                  </a:lnTo>
                  <a:lnTo>
                    <a:pt x="23" y="71"/>
                  </a:lnTo>
                  <a:lnTo>
                    <a:pt x="28" y="76"/>
                  </a:lnTo>
                  <a:lnTo>
                    <a:pt x="37" y="76"/>
                  </a:lnTo>
                  <a:lnTo>
                    <a:pt x="42" y="76"/>
                  </a:lnTo>
                  <a:lnTo>
                    <a:pt x="52" y="71"/>
                  </a:lnTo>
                  <a:lnTo>
                    <a:pt x="56" y="71"/>
                  </a:lnTo>
                  <a:lnTo>
                    <a:pt x="61" y="66"/>
                  </a:lnTo>
                  <a:lnTo>
                    <a:pt x="66" y="62"/>
                  </a:lnTo>
                  <a:lnTo>
                    <a:pt x="70" y="52"/>
                  </a:lnTo>
                  <a:lnTo>
                    <a:pt x="70" y="47"/>
                  </a:lnTo>
                  <a:lnTo>
                    <a:pt x="75" y="38"/>
                  </a:lnTo>
                  <a:lnTo>
                    <a:pt x="75" y="38"/>
                  </a:lnTo>
                  <a:close/>
                </a:path>
              </a:pathLst>
            </a:custGeom>
            <a:solidFill>
              <a:srgbClr val="FF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4" name="Freeform 110"/>
            <p:cNvSpPr>
              <a:spLocks noChangeAspect="1"/>
            </p:cNvSpPr>
            <p:nvPr/>
          </p:nvSpPr>
          <p:spPr bwMode="auto">
            <a:xfrm>
              <a:off x="2747" y="2107"/>
              <a:ext cx="75" cy="71"/>
            </a:xfrm>
            <a:custGeom>
              <a:avLst/>
              <a:gdLst/>
              <a:ahLst/>
              <a:cxnLst>
                <a:cxn ang="0">
                  <a:pos x="70" y="28"/>
                </a:cxn>
                <a:cxn ang="0">
                  <a:pos x="66" y="14"/>
                </a:cxn>
                <a:cxn ang="0">
                  <a:pos x="56" y="5"/>
                </a:cxn>
                <a:cxn ang="0">
                  <a:pos x="42" y="0"/>
                </a:cxn>
                <a:cxn ang="0">
                  <a:pos x="28" y="0"/>
                </a:cxn>
                <a:cxn ang="0">
                  <a:pos x="19" y="5"/>
                </a:cxn>
                <a:cxn ang="0">
                  <a:pos x="4" y="14"/>
                </a:cxn>
                <a:cxn ang="0">
                  <a:pos x="0" y="28"/>
                </a:cxn>
                <a:cxn ang="0">
                  <a:pos x="0" y="42"/>
                </a:cxn>
                <a:cxn ang="0">
                  <a:pos x="4" y="57"/>
                </a:cxn>
                <a:cxn ang="0">
                  <a:pos x="19" y="66"/>
                </a:cxn>
                <a:cxn ang="0">
                  <a:pos x="28" y="71"/>
                </a:cxn>
                <a:cxn ang="0">
                  <a:pos x="42" y="71"/>
                </a:cxn>
                <a:cxn ang="0">
                  <a:pos x="56" y="66"/>
                </a:cxn>
                <a:cxn ang="0">
                  <a:pos x="66" y="57"/>
                </a:cxn>
                <a:cxn ang="0">
                  <a:pos x="70" y="42"/>
                </a:cxn>
                <a:cxn ang="0">
                  <a:pos x="70" y="33"/>
                </a:cxn>
                <a:cxn ang="0">
                  <a:pos x="70" y="19"/>
                </a:cxn>
                <a:cxn ang="0">
                  <a:pos x="61" y="9"/>
                </a:cxn>
                <a:cxn ang="0">
                  <a:pos x="52" y="0"/>
                </a:cxn>
                <a:cxn ang="0">
                  <a:pos x="37" y="0"/>
                </a:cxn>
                <a:cxn ang="0">
                  <a:pos x="23" y="0"/>
                </a:cxn>
                <a:cxn ang="0">
                  <a:pos x="14" y="9"/>
                </a:cxn>
                <a:cxn ang="0">
                  <a:pos x="4" y="19"/>
                </a:cxn>
                <a:cxn ang="0">
                  <a:pos x="0" y="33"/>
                </a:cxn>
                <a:cxn ang="0">
                  <a:pos x="4" y="47"/>
                </a:cxn>
                <a:cxn ang="0">
                  <a:pos x="14" y="61"/>
                </a:cxn>
                <a:cxn ang="0">
                  <a:pos x="23" y="66"/>
                </a:cxn>
                <a:cxn ang="0">
                  <a:pos x="37" y="71"/>
                </a:cxn>
                <a:cxn ang="0">
                  <a:pos x="52" y="66"/>
                </a:cxn>
                <a:cxn ang="0">
                  <a:pos x="61" y="61"/>
                </a:cxn>
                <a:cxn ang="0">
                  <a:pos x="70" y="47"/>
                </a:cxn>
                <a:cxn ang="0">
                  <a:pos x="70" y="33"/>
                </a:cxn>
              </a:cxnLst>
              <a:rect l="0" t="0" r="r" b="b"/>
              <a:pathLst>
                <a:path w="75" h="71">
                  <a:moveTo>
                    <a:pt x="75" y="33"/>
                  </a:moveTo>
                  <a:lnTo>
                    <a:pt x="70" y="28"/>
                  </a:lnTo>
                  <a:lnTo>
                    <a:pt x="70" y="19"/>
                  </a:lnTo>
                  <a:lnTo>
                    <a:pt x="66" y="14"/>
                  </a:lnTo>
                  <a:lnTo>
                    <a:pt x="61" y="9"/>
                  </a:lnTo>
                  <a:lnTo>
                    <a:pt x="56" y="5"/>
                  </a:lnTo>
                  <a:lnTo>
                    <a:pt x="52" y="0"/>
                  </a:lnTo>
                  <a:lnTo>
                    <a:pt x="42" y="0"/>
                  </a:lnTo>
                  <a:lnTo>
                    <a:pt x="37" y="0"/>
                  </a:lnTo>
                  <a:lnTo>
                    <a:pt x="28" y="0"/>
                  </a:lnTo>
                  <a:lnTo>
                    <a:pt x="23" y="0"/>
                  </a:lnTo>
                  <a:lnTo>
                    <a:pt x="19" y="5"/>
                  </a:lnTo>
                  <a:lnTo>
                    <a:pt x="9" y="9"/>
                  </a:lnTo>
                  <a:lnTo>
                    <a:pt x="4" y="14"/>
                  </a:lnTo>
                  <a:lnTo>
                    <a:pt x="4" y="19"/>
                  </a:lnTo>
                  <a:lnTo>
                    <a:pt x="0" y="28"/>
                  </a:lnTo>
                  <a:lnTo>
                    <a:pt x="0" y="33"/>
                  </a:lnTo>
                  <a:lnTo>
                    <a:pt x="0" y="42"/>
                  </a:lnTo>
                  <a:lnTo>
                    <a:pt x="4" y="47"/>
                  </a:lnTo>
                  <a:lnTo>
                    <a:pt x="4" y="57"/>
                  </a:lnTo>
                  <a:lnTo>
                    <a:pt x="9" y="61"/>
                  </a:lnTo>
                  <a:lnTo>
                    <a:pt x="19" y="66"/>
                  </a:lnTo>
                  <a:lnTo>
                    <a:pt x="23" y="66"/>
                  </a:lnTo>
                  <a:lnTo>
                    <a:pt x="28" y="71"/>
                  </a:lnTo>
                  <a:lnTo>
                    <a:pt x="37" y="71"/>
                  </a:lnTo>
                  <a:lnTo>
                    <a:pt x="42" y="71"/>
                  </a:lnTo>
                  <a:lnTo>
                    <a:pt x="52" y="66"/>
                  </a:lnTo>
                  <a:lnTo>
                    <a:pt x="56" y="66"/>
                  </a:lnTo>
                  <a:lnTo>
                    <a:pt x="61" y="61"/>
                  </a:lnTo>
                  <a:lnTo>
                    <a:pt x="66" y="57"/>
                  </a:lnTo>
                  <a:lnTo>
                    <a:pt x="70" y="47"/>
                  </a:lnTo>
                  <a:lnTo>
                    <a:pt x="70" y="42"/>
                  </a:lnTo>
                  <a:lnTo>
                    <a:pt x="75" y="33"/>
                  </a:lnTo>
                  <a:lnTo>
                    <a:pt x="70" y="33"/>
                  </a:lnTo>
                  <a:lnTo>
                    <a:pt x="70" y="28"/>
                  </a:lnTo>
                  <a:lnTo>
                    <a:pt x="70" y="19"/>
                  </a:lnTo>
                  <a:lnTo>
                    <a:pt x="66" y="14"/>
                  </a:lnTo>
                  <a:lnTo>
                    <a:pt x="61" y="9"/>
                  </a:lnTo>
                  <a:lnTo>
                    <a:pt x="56" y="5"/>
                  </a:lnTo>
                  <a:lnTo>
                    <a:pt x="52" y="0"/>
                  </a:lnTo>
                  <a:lnTo>
                    <a:pt x="42" y="0"/>
                  </a:lnTo>
                  <a:lnTo>
                    <a:pt x="37" y="0"/>
                  </a:lnTo>
                  <a:lnTo>
                    <a:pt x="28" y="0"/>
                  </a:lnTo>
                  <a:lnTo>
                    <a:pt x="23" y="0"/>
                  </a:lnTo>
                  <a:lnTo>
                    <a:pt x="19" y="5"/>
                  </a:lnTo>
                  <a:lnTo>
                    <a:pt x="14" y="9"/>
                  </a:lnTo>
                  <a:lnTo>
                    <a:pt x="9" y="14"/>
                  </a:lnTo>
                  <a:lnTo>
                    <a:pt x="4" y="19"/>
                  </a:lnTo>
                  <a:lnTo>
                    <a:pt x="4" y="28"/>
                  </a:lnTo>
                  <a:lnTo>
                    <a:pt x="0" y="33"/>
                  </a:lnTo>
                  <a:lnTo>
                    <a:pt x="4" y="42"/>
                  </a:lnTo>
                  <a:lnTo>
                    <a:pt x="4" y="47"/>
                  </a:lnTo>
                  <a:lnTo>
                    <a:pt x="9" y="52"/>
                  </a:lnTo>
                  <a:lnTo>
                    <a:pt x="14" y="61"/>
                  </a:lnTo>
                  <a:lnTo>
                    <a:pt x="19" y="61"/>
                  </a:lnTo>
                  <a:lnTo>
                    <a:pt x="23" y="66"/>
                  </a:lnTo>
                  <a:lnTo>
                    <a:pt x="28" y="71"/>
                  </a:lnTo>
                  <a:lnTo>
                    <a:pt x="37" y="71"/>
                  </a:lnTo>
                  <a:lnTo>
                    <a:pt x="42" y="71"/>
                  </a:lnTo>
                  <a:lnTo>
                    <a:pt x="52" y="66"/>
                  </a:lnTo>
                  <a:lnTo>
                    <a:pt x="56" y="61"/>
                  </a:lnTo>
                  <a:lnTo>
                    <a:pt x="61" y="61"/>
                  </a:lnTo>
                  <a:lnTo>
                    <a:pt x="66" y="52"/>
                  </a:lnTo>
                  <a:lnTo>
                    <a:pt x="70" y="47"/>
                  </a:lnTo>
                  <a:lnTo>
                    <a:pt x="70" y="42"/>
                  </a:lnTo>
                  <a:lnTo>
                    <a:pt x="70" y="33"/>
                  </a:lnTo>
                  <a:lnTo>
                    <a:pt x="75" y="33"/>
                  </a:lnTo>
                  <a:close/>
                </a:path>
              </a:pathLst>
            </a:custGeom>
            <a:solidFill>
              <a:srgbClr val="FF545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5" name="Freeform 111"/>
            <p:cNvSpPr>
              <a:spLocks noChangeAspect="1"/>
            </p:cNvSpPr>
            <p:nvPr/>
          </p:nvSpPr>
          <p:spPr bwMode="auto">
            <a:xfrm>
              <a:off x="2747" y="2107"/>
              <a:ext cx="70" cy="71"/>
            </a:xfrm>
            <a:custGeom>
              <a:avLst/>
              <a:gdLst/>
              <a:ahLst/>
              <a:cxnLst>
                <a:cxn ang="0">
                  <a:pos x="70" y="28"/>
                </a:cxn>
                <a:cxn ang="0">
                  <a:pos x="66" y="14"/>
                </a:cxn>
                <a:cxn ang="0">
                  <a:pos x="56" y="5"/>
                </a:cxn>
                <a:cxn ang="0">
                  <a:pos x="42" y="0"/>
                </a:cxn>
                <a:cxn ang="0">
                  <a:pos x="28" y="0"/>
                </a:cxn>
                <a:cxn ang="0">
                  <a:pos x="19" y="5"/>
                </a:cxn>
                <a:cxn ang="0">
                  <a:pos x="9" y="14"/>
                </a:cxn>
                <a:cxn ang="0">
                  <a:pos x="4" y="28"/>
                </a:cxn>
                <a:cxn ang="0">
                  <a:pos x="4" y="42"/>
                </a:cxn>
                <a:cxn ang="0">
                  <a:pos x="9" y="52"/>
                </a:cxn>
                <a:cxn ang="0">
                  <a:pos x="19" y="61"/>
                </a:cxn>
                <a:cxn ang="0">
                  <a:pos x="28" y="71"/>
                </a:cxn>
                <a:cxn ang="0">
                  <a:pos x="42" y="71"/>
                </a:cxn>
                <a:cxn ang="0">
                  <a:pos x="56" y="61"/>
                </a:cxn>
                <a:cxn ang="0">
                  <a:pos x="66" y="52"/>
                </a:cxn>
                <a:cxn ang="0">
                  <a:pos x="70" y="42"/>
                </a:cxn>
                <a:cxn ang="0">
                  <a:pos x="70" y="33"/>
                </a:cxn>
                <a:cxn ang="0">
                  <a:pos x="66" y="24"/>
                </a:cxn>
                <a:cxn ang="0">
                  <a:pos x="61" y="9"/>
                </a:cxn>
                <a:cxn ang="0">
                  <a:pos x="52" y="5"/>
                </a:cxn>
                <a:cxn ang="0">
                  <a:pos x="37" y="0"/>
                </a:cxn>
                <a:cxn ang="0">
                  <a:pos x="23" y="5"/>
                </a:cxn>
                <a:cxn ang="0">
                  <a:pos x="14" y="9"/>
                </a:cxn>
                <a:cxn ang="0">
                  <a:pos x="4" y="24"/>
                </a:cxn>
                <a:cxn ang="0">
                  <a:pos x="4" y="33"/>
                </a:cxn>
                <a:cxn ang="0">
                  <a:pos x="4" y="47"/>
                </a:cxn>
                <a:cxn ang="0">
                  <a:pos x="14" y="57"/>
                </a:cxn>
                <a:cxn ang="0">
                  <a:pos x="23" y="66"/>
                </a:cxn>
                <a:cxn ang="0">
                  <a:pos x="37" y="66"/>
                </a:cxn>
                <a:cxn ang="0">
                  <a:pos x="52" y="66"/>
                </a:cxn>
                <a:cxn ang="0">
                  <a:pos x="61" y="57"/>
                </a:cxn>
                <a:cxn ang="0">
                  <a:pos x="66" y="47"/>
                </a:cxn>
                <a:cxn ang="0">
                  <a:pos x="70" y="33"/>
                </a:cxn>
              </a:cxnLst>
              <a:rect l="0" t="0" r="r" b="b"/>
              <a:pathLst>
                <a:path w="70" h="71">
                  <a:moveTo>
                    <a:pt x="70" y="33"/>
                  </a:moveTo>
                  <a:lnTo>
                    <a:pt x="70" y="28"/>
                  </a:lnTo>
                  <a:lnTo>
                    <a:pt x="70" y="19"/>
                  </a:lnTo>
                  <a:lnTo>
                    <a:pt x="66" y="14"/>
                  </a:lnTo>
                  <a:lnTo>
                    <a:pt x="61" y="9"/>
                  </a:lnTo>
                  <a:lnTo>
                    <a:pt x="56" y="5"/>
                  </a:lnTo>
                  <a:lnTo>
                    <a:pt x="52" y="0"/>
                  </a:lnTo>
                  <a:lnTo>
                    <a:pt x="42" y="0"/>
                  </a:lnTo>
                  <a:lnTo>
                    <a:pt x="37" y="0"/>
                  </a:lnTo>
                  <a:lnTo>
                    <a:pt x="28" y="0"/>
                  </a:lnTo>
                  <a:lnTo>
                    <a:pt x="23" y="0"/>
                  </a:lnTo>
                  <a:lnTo>
                    <a:pt x="19" y="5"/>
                  </a:lnTo>
                  <a:lnTo>
                    <a:pt x="14" y="9"/>
                  </a:lnTo>
                  <a:lnTo>
                    <a:pt x="9" y="14"/>
                  </a:lnTo>
                  <a:lnTo>
                    <a:pt x="4" y="19"/>
                  </a:lnTo>
                  <a:lnTo>
                    <a:pt x="4" y="28"/>
                  </a:lnTo>
                  <a:lnTo>
                    <a:pt x="0" y="33"/>
                  </a:lnTo>
                  <a:lnTo>
                    <a:pt x="4" y="42"/>
                  </a:lnTo>
                  <a:lnTo>
                    <a:pt x="4" y="47"/>
                  </a:lnTo>
                  <a:lnTo>
                    <a:pt x="9" y="52"/>
                  </a:lnTo>
                  <a:lnTo>
                    <a:pt x="14" y="61"/>
                  </a:lnTo>
                  <a:lnTo>
                    <a:pt x="19" y="61"/>
                  </a:lnTo>
                  <a:lnTo>
                    <a:pt x="23" y="66"/>
                  </a:lnTo>
                  <a:lnTo>
                    <a:pt x="28" y="71"/>
                  </a:lnTo>
                  <a:lnTo>
                    <a:pt x="37" y="71"/>
                  </a:lnTo>
                  <a:lnTo>
                    <a:pt x="42" y="71"/>
                  </a:lnTo>
                  <a:lnTo>
                    <a:pt x="52" y="66"/>
                  </a:lnTo>
                  <a:lnTo>
                    <a:pt x="56" y="61"/>
                  </a:lnTo>
                  <a:lnTo>
                    <a:pt x="61" y="61"/>
                  </a:lnTo>
                  <a:lnTo>
                    <a:pt x="66" y="52"/>
                  </a:lnTo>
                  <a:lnTo>
                    <a:pt x="70" y="47"/>
                  </a:lnTo>
                  <a:lnTo>
                    <a:pt x="70" y="42"/>
                  </a:lnTo>
                  <a:lnTo>
                    <a:pt x="70" y="33"/>
                  </a:lnTo>
                  <a:lnTo>
                    <a:pt x="70" y="33"/>
                  </a:lnTo>
                  <a:lnTo>
                    <a:pt x="70" y="28"/>
                  </a:lnTo>
                  <a:lnTo>
                    <a:pt x="66" y="24"/>
                  </a:lnTo>
                  <a:lnTo>
                    <a:pt x="66" y="14"/>
                  </a:lnTo>
                  <a:lnTo>
                    <a:pt x="61" y="9"/>
                  </a:lnTo>
                  <a:lnTo>
                    <a:pt x="56" y="5"/>
                  </a:lnTo>
                  <a:lnTo>
                    <a:pt x="52" y="5"/>
                  </a:lnTo>
                  <a:lnTo>
                    <a:pt x="42" y="0"/>
                  </a:lnTo>
                  <a:lnTo>
                    <a:pt x="37" y="0"/>
                  </a:lnTo>
                  <a:lnTo>
                    <a:pt x="28" y="0"/>
                  </a:lnTo>
                  <a:lnTo>
                    <a:pt x="23" y="5"/>
                  </a:lnTo>
                  <a:lnTo>
                    <a:pt x="19" y="5"/>
                  </a:lnTo>
                  <a:lnTo>
                    <a:pt x="14" y="9"/>
                  </a:lnTo>
                  <a:lnTo>
                    <a:pt x="9" y="14"/>
                  </a:lnTo>
                  <a:lnTo>
                    <a:pt x="4" y="24"/>
                  </a:lnTo>
                  <a:lnTo>
                    <a:pt x="4" y="28"/>
                  </a:lnTo>
                  <a:lnTo>
                    <a:pt x="4" y="33"/>
                  </a:lnTo>
                  <a:lnTo>
                    <a:pt x="4" y="42"/>
                  </a:lnTo>
                  <a:lnTo>
                    <a:pt x="4" y="47"/>
                  </a:lnTo>
                  <a:lnTo>
                    <a:pt x="9" y="52"/>
                  </a:lnTo>
                  <a:lnTo>
                    <a:pt x="14" y="57"/>
                  </a:lnTo>
                  <a:lnTo>
                    <a:pt x="19" y="61"/>
                  </a:lnTo>
                  <a:lnTo>
                    <a:pt x="23" y="66"/>
                  </a:lnTo>
                  <a:lnTo>
                    <a:pt x="28" y="66"/>
                  </a:lnTo>
                  <a:lnTo>
                    <a:pt x="37" y="66"/>
                  </a:lnTo>
                  <a:lnTo>
                    <a:pt x="42" y="66"/>
                  </a:lnTo>
                  <a:lnTo>
                    <a:pt x="52" y="66"/>
                  </a:lnTo>
                  <a:lnTo>
                    <a:pt x="56" y="61"/>
                  </a:lnTo>
                  <a:lnTo>
                    <a:pt x="61" y="57"/>
                  </a:lnTo>
                  <a:lnTo>
                    <a:pt x="66" y="52"/>
                  </a:lnTo>
                  <a:lnTo>
                    <a:pt x="66" y="47"/>
                  </a:lnTo>
                  <a:lnTo>
                    <a:pt x="70" y="42"/>
                  </a:lnTo>
                  <a:lnTo>
                    <a:pt x="70" y="33"/>
                  </a:lnTo>
                  <a:lnTo>
                    <a:pt x="70" y="33"/>
                  </a:lnTo>
                  <a:close/>
                </a:path>
              </a:pathLst>
            </a:custGeom>
            <a:solidFill>
              <a:srgbClr val="FF585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6" name="Freeform 112"/>
            <p:cNvSpPr>
              <a:spLocks noChangeAspect="1"/>
            </p:cNvSpPr>
            <p:nvPr/>
          </p:nvSpPr>
          <p:spPr bwMode="auto">
            <a:xfrm>
              <a:off x="2751" y="2107"/>
              <a:ext cx="66" cy="66"/>
            </a:xfrm>
            <a:custGeom>
              <a:avLst/>
              <a:gdLst/>
              <a:ahLst/>
              <a:cxnLst>
                <a:cxn ang="0">
                  <a:pos x="66" y="28"/>
                </a:cxn>
                <a:cxn ang="0">
                  <a:pos x="62" y="14"/>
                </a:cxn>
                <a:cxn ang="0">
                  <a:pos x="52" y="5"/>
                </a:cxn>
                <a:cxn ang="0">
                  <a:pos x="38" y="0"/>
                </a:cxn>
                <a:cxn ang="0">
                  <a:pos x="24" y="0"/>
                </a:cxn>
                <a:cxn ang="0">
                  <a:pos x="15" y="5"/>
                </a:cxn>
                <a:cxn ang="0">
                  <a:pos x="5" y="14"/>
                </a:cxn>
                <a:cxn ang="0">
                  <a:pos x="0" y="28"/>
                </a:cxn>
                <a:cxn ang="0">
                  <a:pos x="0" y="42"/>
                </a:cxn>
                <a:cxn ang="0">
                  <a:pos x="5" y="52"/>
                </a:cxn>
                <a:cxn ang="0">
                  <a:pos x="15" y="61"/>
                </a:cxn>
                <a:cxn ang="0">
                  <a:pos x="24" y="66"/>
                </a:cxn>
                <a:cxn ang="0">
                  <a:pos x="38" y="66"/>
                </a:cxn>
                <a:cxn ang="0">
                  <a:pos x="52" y="61"/>
                </a:cxn>
                <a:cxn ang="0">
                  <a:pos x="62" y="52"/>
                </a:cxn>
                <a:cxn ang="0">
                  <a:pos x="66" y="42"/>
                </a:cxn>
                <a:cxn ang="0">
                  <a:pos x="66" y="33"/>
                </a:cxn>
                <a:cxn ang="0">
                  <a:pos x="62" y="24"/>
                </a:cxn>
                <a:cxn ang="0">
                  <a:pos x="57" y="9"/>
                </a:cxn>
                <a:cxn ang="0">
                  <a:pos x="48" y="5"/>
                </a:cxn>
                <a:cxn ang="0">
                  <a:pos x="33" y="0"/>
                </a:cxn>
                <a:cxn ang="0">
                  <a:pos x="19" y="5"/>
                </a:cxn>
                <a:cxn ang="0">
                  <a:pos x="10" y="9"/>
                </a:cxn>
                <a:cxn ang="0">
                  <a:pos x="5" y="24"/>
                </a:cxn>
                <a:cxn ang="0">
                  <a:pos x="0" y="33"/>
                </a:cxn>
                <a:cxn ang="0">
                  <a:pos x="5" y="47"/>
                </a:cxn>
                <a:cxn ang="0">
                  <a:pos x="10" y="57"/>
                </a:cxn>
                <a:cxn ang="0">
                  <a:pos x="19" y="66"/>
                </a:cxn>
                <a:cxn ang="0">
                  <a:pos x="33" y="66"/>
                </a:cxn>
                <a:cxn ang="0">
                  <a:pos x="48" y="66"/>
                </a:cxn>
                <a:cxn ang="0">
                  <a:pos x="57" y="57"/>
                </a:cxn>
                <a:cxn ang="0">
                  <a:pos x="62" y="47"/>
                </a:cxn>
                <a:cxn ang="0">
                  <a:pos x="66" y="33"/>
                </a:cxn>
              </a:cxnLst>
              <a:rect l="0" t="0" r="r" b="b"/>
              <a:pathLst>
                <a:path w="66" h="66">
                  <a:moveTo>
                    <a:pt x="66" y="33"/>
                  </a:moveTo>
                  <a:lnTo>
                    <a:pt x="66" y="28"/>
                  </a:lnTo>
                  <a:lnTo>
                    <a:pt x="62" y="24"/>
                  </a:lnTo>
                  <a:lnTo>
                    <a:pt x="62" y="14"/>
                  </a:lnTo>
                  <a:lnTo>
                    <a:pt x="57" y="9"/>
                  </a:lnTo>
                  <a:lnTo>
                    <a:pt x="52" y="5"/>
                  </a:lnTo>
                  <a:lnTo>
                    <a:pt x="48" y="5"/>
                  </a:lnTo>
                  <a:lnTo>
                    <a:pt x="38" y="0"/>
                  </a:lnTo>
                  <a:lnTo>
                    <a:pt x="33" y="0"/>
                  </a:lnTo>
                  <a:lnTo>
                    <a:pt x="24" y="0"/>
                  </a:lnTo>
                  <a:lnTo>
                    <a:pt x="19" y="5"/>
                  </a:lnTo>
                  <a:lnTo>
                    <a:pt x="15" y="5"/>
                  </a:lnTo>
                  <a:lnTo>
                    <a:pt x="10" y="9"/>
                  </a:lnTo>
                  <a:lnTo>
                    <a:pt x="5" y="14"/>
                  </a:lnTo>
                  <a:lnTo>
                    <a:pt x="0" y="24"/>
                  </a:lnTo>
                  <a:lnTo>
                    <a:pt x="0" y="28"/>
                  </a:lnTo>
                  <a:lnTo>
                    <a:pt x="0" y="33"/>
                  </a:lnTo>
                  <a:lnTo>
                    <a:pt x="0" y="42"/>
                  </a:lnTo>
                  <a:lnTo>
                    <a:pt x="0" y="47"/>
                  </a:lnTo>
                  <a:lnTo>
                    <a:pt x="5" y="52"/>
                  </a:lnTo>
                  <a:lnTo>
                    <a:pt x="10" y="57"/>
                  </a:lnTo>
                  <a:lnTo>
                    <a:pt x="15" y="61"/>
                  </a:lnTo>
                  <a:lnTo>
                    <a:pt x="19" y="66"/>
                  </a:lnTo>
                  <a:lnTo>
                    <a:pt x="24" y="66"/>
                  </a:lnTo>
                  <a:lnTo>
                    <a:pt x="33" y="66"/>
                  </a:lnTo>
                  <a:lnTo>
                    <a:pt x="38" y="66"/>
                  </a:lnTo>
                  <a:lnTo>
                    <a:pt x="48" y="66"/>
                  </a:lnTo>
                  <a:lnTo>
                    <a:pt x="52" y="61"/>
                  </a:lnTo>
                  <a:lnTo>
                    <a:pt x="57" y="57"/>
                  </a:lnTo>
                  <a:lnTo>
                    <a:pt x="62" y="52"/>
                  </a:lnTo>
                  <a:lnTo>
                    <a:pt x="62" y="47"/>
                  </a:lnTo>
                  <a:lnTo>
                    <a:pt x="66" y="42"/>
                  </a:lnTo>
                  <a:lnTo>
                    <a:pt x="66" y="33"/>
                  </a:lnTo>
                  <a:lnTo>
                    <a:pt x="66" y="33"/>
                  </a:lnTo>
                  <a:lnTo>
                    <a:pt x="66" y="28"/>
                  </a:lnTo>
                  <a:lnTo>
                    <a:pt x="62" y="24"/>
                  </a:lnTo>
                  <a:lnTo>
                    <a:pt x="62" y="14"/>
                  </a:lnTo>
                  <a:lnTo>
                    <a:pt x="57" y="9"/>
                  </a:lnTo>
                  <a:lnTo>
                    <a:pt x="52" y="9"/>
                  </a:lnTo>
                  <a:lnTo>
                    <a:pt x="48" y="5"/>
                  </a:lnTo>
                  <a:lnTo>
                    <a:pt x="38" y="5"/>
                  </a:lnTo>
                  <a:lnTo>
                    <a:pt x="33" y="0"/>
                  </a:lnTo>
                  <a:lnTo>
                    <a:pt x="24" y="5"/>
                  </a:lnTo>
                  <a:lnTo>
                    <a:pt x="19" y="5"/>
                  </a:lnTo>
                  <a:lnTo>
                    <a:pt x="15" y="9"/>
                  </a:lnTo>
                  <a:lnTo>
                    <a:pt x="10" y="9"/>
                  </a:lnTo>
                  <a:lnTo>
                    <a:pt x="5" y="14"/>
                  </a:lnTo>
                  <a:lnTo>
                    <a:pt x="5" y="24"/>
                  </a:lnTo>
                  <a:lnTo>
                    <a:pt x="0" y="28"/>
                  </a:lnTo>
                  <a:lnTo>
                    <a:pt x="0" y="33"/>
                  </a:lnTo>
                  <a:lnTo>
                    <a:pt x="0" y="42"/>
                  </a:lnTo>
                  <a:lnTo>
                    <a:pt x="5" y="47"/>
                  </a:lnTo>
                  <a:lnTo>
                    <a:pt x="5" y="52"/>
                  </a:lnTo>
                  <a:lnTo>
                    <a:pt x="10" y="57"/>
                  </a:lnTo>
                  <a:lnTo>
                    <a:pt x="15" y="61"/>
                  </a:lnTo>
                  <a:lnTo>
                    <a:pt x="19" y="66"/>
                  </a:lnTo>
                  <a:lnTo>
                    <a:pt x="24" y="66"/>
                  </a:lnTo>
                  <a:lnTo>
                    <a:pt x="33" y="66"/>
                  </a:lnTo>
                  <a:lnTo>
                    <a:pt x="38" y="66"/>
                  </a:lnTo>
                  <a:lnTo>
                    <a:pt x="48" y="66"/>
                  </a:lnTo>
                  <a:lnTo>
                    <a:pt x="52" y="61"/>
                  </a:lnTo>
                  <a:lnTo>
                    <a:pt x="57" y="57"/>
                  </a:lnTo>
                  <a:lnTo>
                    <a:pt x="62" y="52"/>
                  </a:lnTo>
                  <a:lnTo>
                    <a:pt x="62" y="47"/>
                  </a:lnTo>
                  <a:lnTo>
                    <a:pt x="66" y="42"/>
                  </a:lnTo>
                  <a:lnTo>
                    <a:pt x="66" y="33"/>
                  </a:lnTo>
                  <a:lnTo>
                    <a:pt x="66" y="33"/>
                  </a:lnTo>
                  <a:close/>
                </a:path>
              </a:pathLst>
            </a:custGeom>
            <a:solidFill>
              <a:srgbClr val="FF5C5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7" name="Freeform 113"/>
            <p:cNvSpPr>
              <a:spLocks noChangeAspect="1"/>
            </p:cNvSpPr>
            <p:nvPr/>
          </p:nvSpPr>
          <p:spPr bwMode="auto">
            <a:xfrm>
              <a:off x="2751" y="2107"/>
              <a:ext cx="66" cy="66"/>
            </a:xfrm>
            <a:custGeom>
              <a:avLst/>
              <a:gdLst/>
              <a:ahLst/>
              <a:cxnLst>
                <a:cxn ang="0">
                  <a:pos x="66" y="28"/>
                </a:cxn>
                <a:cxn ang="0">
                  <a:pos x="62" y="14"/>
                </a:cxn>
                <a:cxn ang="0">
                  <a:pos x="52" y="9"/>
                </a:cxn>
                <a:cxn ang="0">
                  <a:pos x="38" y="5"/>
                </a:cxn>
                <a:cxn ang="0">
                  <a:pos x="24" y="5"/>
                </a:cxn>
                <a:cxn ang="0">
                  <a:pos x="15" y="9"/>
                </a:cxn>
                <a:cxn ang="0">
                  <a:pos x="5" y="14"/>
                </a:cxn>
                <a:cxn ang="0">
                  <a:pos x="0" y="28"/>
                </a:cxn>
                <a:cxn ang="0">
                  <a:pos x="0" y="42"/>
                </a:cxn>
                <a:cxn ang="0">
                  <a:pos x="5" y="52"/>
                </a:cxn>
                <a:cxn ang="0">
                  <a:pos x="15" y="61"/>
                </a:cxn>
                <a:cxn ang="0">
                  <a:pos x="24" y="66"/>
                </a:cxn>
                <a:cxn ang="0">
                  <a:pos x="38" y="66"/>
                </a:cxn>
                <a:cxn ang="0">
                  <a:pos x="52" y="61"/>
                </a:cxn>
                <a:cxn ang="0">
                  <a:pos x="62" y="52"/>
                </a:cxn>
                <a:cxn ang="0">
                  <a:pos x="66" y="42"/>
                </a:cxn>
                <a:cxn ang="0">
                  <a:pos x="62" y="33"/>
                </a:cxn>
                <a:cxn ang="0">
                  <a:pos x="62" y="24"/>
                </a:cxn>
                <a:cxn ang="0">
                  <a:pos x="52" y="14"/>
                </a:cxn>
                <a:cxn ang="0">
                  <a:pos x="43" y="5"/>
                </a:cxn>
                <a:cxn ang="0">
                  <a:pos x="33" y="5"/>
                </a:cxn>
                <a:cxn ang="0">
                  <a:pos x="19" y="5"/>
                </a:cxn>
                <a:cxn ang="0">
                  <a:pos x="10" y="14"/>
                </a:cxn>
                <a:cxn ang="0">
                  <a:pos x="5" y="24"/>
                </a:cxn>
                <a:cxn ang="0">
                  <a:pos x="0" y="33"/>
                </a:cxn>
                <a:cxn ang="0">
                  <a:pos x="5" y="47"/>
                </a:cxn>
                <a:cxn ang="0">
                  <a:pos x="10" y="57"/>
                </a:cxn>
                <a:cxn ang="0">
                  <a:pos x="19" y="61"/>
                </a:cxn>
                <a:cxn ang="0">
                  <a:pos x="33" y="66"/>
                </a:cxn>
                <a:cxn ang="0">
                  <a:pos x="43" y="61"/>
                </a:cxn>
                <a:cxn ang="0">
                  <a:pos x="52" y="57"/>
                </a:cxn>
                <a:cxn ang="0">
                  <a:pos x="62" y="47"/>
                </a:cxn>
                <a:cxn ang="0">
                  <a:pos x="62" y="33"/>
                </a:cxn>
              </a:cxnLst>
              <a:rect l="0" t="0" r="r" b="b"/>
              <a:pathLst>
                <a:path w="66" h="66">
                  <a:moveTo>
                    <a:pt x="66" y="33"/>
                  </a:moveTo>
                  <a:lnTo>
                    <a:pt x="66" y="28"/>
                  </a:lnTo>
                  <a:lnTo>
                    <a:pt x="62" y="24"/>
                  </a:lnTo>
                  <a:lnTo>
                    <a:pt x="62" y="14"/>
                  </a:lnTo>
                  <a:lnTo>
                    <a:pt x="57" y="9"/>
                  </a:lnTo>
                  <a:lnTo>
                    <a:pt x="52" y="9"/>
                  </a:lnTo>
                  <a:lnTo>
                    <a:pt x="48" y="5"/>
                  </a:lnTo>
                  <a:lnTo>
                    <a:pt x="38" y="5"/>
                  </a:lnTo>
                  <a:lnTo>
                    <a:pt x="33" y="0"/>
                  </a:lnTo>
                  <a:lnTo>
                    <a:pt x="24" y="5"/>
                  </a:lnTo>
                  <a:lnTo>
                    <a:pt x="19" y="5"/>
                  </a:lnTo>
                  <a:lnTo>
                    <a:pt x="15" y="9"/>
                  </a:lnTo>
                  <a:lnTo>
                    <a:pt x="10" y="9"/>
                  </a:lnTo>
                  <a:lnTo>
                    <a:pt x="5" y="14"/>
                  </a:lnTo>
                  <a:lnTo>
                    <a:pt x="5" y="24"/>
                  </a:lnTo>
                  <a:lnTo>
                    <a:pt x="0" y="28"/>
                  </a:lnTo>
                  <a:lnTo>
                    <a:pt x="0" y="33"/>
                  </a:lnTo>
                  <a:lnTo>
                    <a:pt x="0" y="42"/>
                  </a:lnTo>
                  <a:lnTo>
                    <a:pt x="5" y="47"/>
                  </a:lnTo>
                  <a:lnTo>
                    <a:pt x="5" y="52"/>
                  </a:lnTo>
                  <a:lnTo>
                    <a:pt x="10" y="57"/>
                  </a:lnTo>
                  <a:lnTo>
                    <a:pt x="15" y="61"/>
                  </a:lnTo>
                  <a:lnTo>
                    <a:pt x="19" y="66"/>
                  </a:lnTo>
                  <a:lnTo>
                    <a:pt x="24" y="66"/>
                  </a:lnTo>
                  <a:lnTo>
                    <a:pt x="33" y="66"/>
                  </a:lnTo>
                  <a:lnTo>
                    <a:pt x="38" y="66"/>
                  </a:lnTo>
                  <a:lnTo>
                    <a:pt x="48" y="66"/>
                  </a:lnTo>
                  <a:lnTo>
                    <a:pt x="52" y="61"/>
                  </a:lnTo>
                  <a:lnTo>
                    <a:pt x="57" y="57"/>
                  </a:lnTo>
                  <a:lnTo>
                    <a:pt x="62" y="52"/>
                  </a:lnTo>
                  <a:lnTo>
                    <a:pt x="62" y="47"/>
                  </a:lnTo>
                  <a:lnTo>
                    <a:pt x="66" y="42"/>
                  </a:lnTo>
                  <a:lnTo>
                    <a:pt x="66" y="33"/>
                  </a:lnTo>
                  <a:lnTo>
                    <a:pt x="62" y="33"/>
                  </a:lnTo>
                  <a:lnTo>
                    <a:pt x="62" y="28"/>
                  </a:lnTo>
                  <a:lnTo>
                    <a:pt x="62" y="24"/>
                  </a:lnTo>
                  <a:lnTo>
                    <a:pt x="57" y="19"/>
                  </a:lnTo>
                  <a:lnTo>
                    <a:pt x="52" y="14"/>
                  </a:lnTo>
                  <a:lnTo>
                    <a:pt x="52" y="9"/>
                  </a:lnTo>
                  <a:lnTo>
                    <a:pt x="43" y="5"/>
                  </a:lnTo>
                  <a:lnTo>
                    <a:pt x="38" y="5"/>
                  </a:lnTo>
                  <a:lnTo>
                    <a:pt x="33" y="5"/>
                  </a:lnTo>
                  <a:lnTo>
                    <a:pt x="29" y="5"/>
                  </a:lnTo>
                  <a:lnTo>
                    <a:pt x="19" y="5"/>
                  </a:lnTo>
                  <a:lnTo>
                    <a:pt x="15" y="9"/>
                  </a:lnTo>
                  <a:lnTo>
                    <a:pt x="10" y="14"/>
                  </a:lnTo>
                  <a:lnTo>
                    <a:pt x="5" y="19"/>
                  </a:lnTo>
                  <a:lnTo>
                    <a:pt x="5" y="24"/>
                  </a:lnTo>
                  <a:lnTo>
                    <a:pt x="0" y="28"/>
                  </a:lnTo>
                  <a:lnTo>
                    <a:pt x="0" y="33"/>
                  </a:lnTo>
                  <a:lnTo>
                    <a:pt x="0" y="42"/>
                  </a:lnTo>
                  <a:lnTo>
                    <a:pt x="5" y="47"/>
                  </a:lnTo>
                  <a:lnTo>
                    <a:pt x="5" y="52"/>
                  </a:lnTo>
                  <a:lnTo>
                    <a:pt x="10" y="57"/>
                  </a:lnTo>
                  <a:lnTo>
                    <a:pt x="15" y="61"/>
                  </a:lnTo>
                  <a:lnTo>
                    <a:pt x="19" y="61"/>
                  </a:lnTo>
                  <a:lnTo>
                    <a:pt x="29" y="66"/>
                  </a:lnTo>
                  <a:lnTo>
                    <a:pt x="33" y="66"/>
                  </a:lnTo>
                  <a:lnTo>
                    <a:pt x="38" y="66"/>
                  </a:lnTo>
                  <a:lnTo>
                    <a:pt x="43" y="61"/>
                  </a:lnTo>
                  <a:lnTo>
                    <a:pt x="52" y="61"/>
                  </a:lnTo>
                  <a:lnTo>
                    <a:pt x="52" y="57"/>
                  </a:lnTo>
                  <a:lnTo>
                    <a:pt x="57" y="52"/>
                  </a:lnTo>
                  <a:lnTo>
                    <a:pt x="62" y="47"/>
                  </a:lnTo>
                  <a:lnTo>
                    <a:pt x="62" y="42"/>
                  </a:lnTo>
                  <a:lnTo>
                    <a:pt x="62" y="33"/>
                  </a:lnTo>
                  <a:lnTo>
                    <a:pt x="66" y="33"/>
                  </a:lnTo>
                  <a:close/>
                </a:path>
              </a:pathLst>
            </a:custGeom>
            <a:solidFill>
              <a:srgbClr val="FF606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8" name="Freeform 114"/>
            <p:cNvSpPr>
              <a:spLocks noChangeAspect="1"/>
            </p:cNvSpPr>
            <p:nvPr/>
          </p:nvSpPr>
          <p:spPr bwMode="auto">
            <a:xfrm>
              <a:off x="2751" y="2112"/>
              <a:ext cx="62" cy="61"/>
            </a:xfrm>
            <a:custGeom>
              <a:avLst/>
              <a:gdLst/>
              <a:ahLst/>
              <a:cxnLst>
                <a:cxn ang="0">
                  <a:pos x="62" y="23"/>
                </a:cxn>
                <a:cxn ang="0">
                  <a:pos x="57" y="14"/>
                </a:cxn>
                <a:cxn ang="0">
                  <a:pos x="52" y="4"/>
                </a:cxn>
                <a:cxn ang="0">
                  <a:pos x="38" y="0"/>
                </a:cxn>
                <a:cxn ang="0">
                  <a:pos x="29" y="0"/>
                </a:cxn>
                <a:cxn ang="0">
                  <a:pos x="15" y="4"/>
                </a:cxn>
                <a:cxn ang="0">
                  <a:pos x="5" y="14"/>
                </a:cxn>
                <a:cxn ang="0">
                  <a:pos x="0" y="23"/>
                </a:cxn>
                <a:cxn ang="0">
                  <a:pos x="0" y="37"/>
                </a:cxn>
                <a:cxn ang="0">
                  <a:pos x="5" y="47"/>
                </a:cxn>
                <a:cxn ang="0">
                  <a:pos x="15" y="56"/>
                </a:cxn>
                <a:cxn ang="0">
                  <a:pos x="29" y="61"/>
                </a:cxn>
                <a:cxn ang="0">
                  <a:pos x="38" y="61"/>
                </a:cxn>
                <a:cxn ang="0">
                  <a:pos x="52" y="56"/>
                </a:cxn>
                <a:cxn ang="0">
                  <a:pos x="57" y="47"/>
                </a:cxn>
                <a:cxn ang="0">
                  <a:pos x="62" y="37"/>
                </a:cxn>
                <a:cxn ang="0">
                  <a:pos x="62" y="28"/>
                </a:cxn>
                <a:cxn ang="0">
                  <a:pos x="62" y="19"/>
                </a:cxn>
                <a:cxn ang="0">
                  <a:pos x="52" y="9"/>
                </a:cxn>
                <a:cxn ang="0">
                  <a:pos x="43" y="4"/>
                </a:cxn>
                <a:cxn ang="0">
                  <a:pos x="33" y="0"/>
                </a:cxn>
                <a:cxn ang="0">
                  <a:pos x="19" y="4"/>
                </a:cxn>
                <a:cxn ang="0">
                  <a:pos x="10" y="9"/>
                </a:cxn>
                <a:cxn ang="0">
                  <a:pos x="5" y="19"/>
                </a:cxn>
                <a:cxn ang="0">
                  <a:pos x="5" y="28"/>
                </a:cxn>
                <a:cxn ang="0">
                  <a:pos x="5" y="42"/>
                </a:cxn>
                <a:cxn ang="0">
                  <a:pos x="10" y="52"/>
                </a:cxn>
                <a:cxn ang="0">
                  <a:pos x="19" y="56"/>
                </a:cxn>
                <a:cxn ang="0">
                  <a:pos x="33" y="61"/>
                </a:cxn>
                <a:cxn ang="0">
                  <a:pos x="43" y="56"/>
                </a:cxn>
                <a:cxn ang="0">
                  <a:pos x="52" y="52"/>
                </a:cxn>
                <a:cxn ang="0">
                  <a:pos x="62" y="42"/>
                </a:cxn>
                <a:cxn ang="0">
                  <a:pos x="62" y="28"/>
                </a:cxn>
              </a:cxnLst>
              <a:rect l="0" t="0" r="r" b="b"/>
              <a:pathLst>
                <a:path w="62" h="61">
                  <a:moveTo>
                    <a:pt x="62" y="28"/>
                  </a:moveTo>
                  <a:lnTo>
                    <a:pt x="62" y="23"/>
                  </a:lnTo>
                  <a:lnTo>
                    <a:pt x="62" y="19"/>
                  </a:lnTo>
                  <a:lnTo>
                    <a:pt x="57" y="14"/>
                  </a:lnTo>
                  <a:lnTo>
                    <a:pt x="52" y="9"/>
                  </a:lnTo>
                  <a:lnTo>
                    <a:pt x="52" y="4"/>
                  </a:lnTo>
                  <a:lnTo>
                    <a:pt x="43" y="0"/>
                  </a:lnTo>
                  <a:lnTo>
                    <a:pt x="38" y="0"/>
                  </a:lnTo>
                  <a:lnTo>
                    <a:pt x="33" y="0"/>
                  </a:lnTo>
                  <a:lnTo>
                    <a:pt x="29" y="0"/>
                  </a:lnTo>
                  <a:lnTo>
                    <a:pt x="19" y="0"/>
                  </a:lnTo>
                  <a:lnTo>
                    <a:pt x="15" y="4"/>
                  </a:lnTo>
                  <a:lnTo>
                    <a:pt x="10" y="9"/>
                  </a:lnTo>
                  <a:lnTo>
                    <a:pt x="5" y="14"/>
                  </a:lnTo>
                  <a:lnTo>
                    <a:pt x="5" y="19"/>
                  </a:lnTo>
                  <a:lnTo>
                    <a:pt x="0" y="23"/>
                  </a:lnTo>
                  <a:lnTo>
                    <a:pt x="0" y="28"/>
                  </a:lnTo>
                  <a:lnTo>
                    <a:pt x="0" y="37"/>
                  </a:lnTo>
                  <a:lnTo>
                    <a:pt x="5" y="42"/>
                  </a:lnTo>
                  <a:lnTo>
                    <a:pt x="5" y="47"/>
                  </a:lnTo>
                  <a:lnTo>
                    <a:pt x="10" y="52"/>
                  </a:lnTo>
                  <a:lnTo>
                    <a:pt x="15" y="56"/>
                  </a:lnTo>
                  <a:lnTo>
                    <a:pt x="19" y="56"/>
                  </a:lnTo>
                  <a:lnTo>
                    <a:pt x="29" y="61"/>
                  </a:lnTo>
                  <a:lnTo>
                    <a:pt x="33" y="61"/>
                  </a:lnTo>
                  <a:lnTo>
                    <a:pt x="38" y="61"/>
                  </a:lnTo>
                  <a:lnTo>
                    <a:pt x="43" y="56"/>
                  </a:lnTo>
                  <a:lnTo>
                    <a:pt x="52" y="56"/>
                  </a:lnTo>
                  <a:lnTo>
                    <a:pt x="52" y="52"/>
                  </a:lnTo>
                  <a:lnTo>
                    <a:pt x="57" y="47"/>
                  </a:lnTo>
                  <a:lnTo>
                    <a:pt x="62" y="42"/>
                  </a:lnTo>
                  <a:lnTo>
                    <a:pt x="62" y="37"/>
                  </a:lnTo>
                  <a:lnTo>
                    <a:pt x="62" y="28"/>
                  </a:lnTo>
                  <a:lnTo>
                    <a:pt x="62" y="28"/>
                  </a:lnTo>
                  <a:lnTo>
                    <a:pt x="62" y="23"/>
                  </a:lnTo>
                  <a:lnTo>
                    <a:pt x="62" y="19"/>
                  </a:lnTo>
                  <a:lnTo>
                    <a:pt x="57" y="14"/>
                  </a:lnTo>
                  <a:lnTo>
                    <a:pt x="52" y="9"/>
                  </a:lnTo>
                  <a:lnTo>
                    <a:pt x="48" y="4"/>
                  </a:lnTo>
                  <a:lnTo>
                    <a:pt x="43" y="4"/>
                  </a:lnTo>
                  <a:lnTo>
                    <a:pt x="38" y="0"/>
                  </a:lnTo>
                  <a:lnTo>
                    <a:pt x="33" y="0"/>
                  </a:lnTo>
                  <a:lnTo>
                    <a:pt x="29" y="0"/>
                  </a:lnTo>
                  <a:lnTo>
                    <a:pt x="19" y="4"/>
                  </a:lnTo>
                  <a:lnTo>
                    <a:pt x="15" y="4"/>
                  </a:lnTo>
                  <a:lnTo>
                    <a:pt x="10" y="9"/>
                  </a:lnTo>
                  <a:lnTo>
                    <a:pt x="10" y="14"/>
                  </a:lnTo>
                  <a:lnTo>
                    <a:pt x="5" y="19"/>
                  </a:lnTo>
                  <a:lnTo>
                    <a:pt x="5" y="23"/>
                  </a:lnTo>
                  <a:lnTo>
                    <a:pt x="5" y="28"/>
                  </a:lnTo>
                  <a:lnTo>
                    <a:pt x="5" y="37"/>
                  </a:lnTo>
                  <a:lnTo>
                    <a:pt x="5" y="42"/>
                  </a:lnTo>
                  <a:lnTo>
                    <a:pt x="10" y="47"/>
                  </a:lnTo>
                  <a:lnTo>
                    <a:pt x="10" y="52"/>
                  </a:lnTo>
                  <a:lnTo>
                    <a:pt x="15" y="56"/>
                  </a:lnTo>
                  <a:lnTo>
                    <a:pt x="19" y="56"/>
                  </a:lnTo>
                  <a:lnTo>
                    <a:pt x="29" y="56"/>
                  </a:lnTo>
                  <a:lnTo>
                    <a:pt x="33" y="61"/>
                  </a:lnTo>
                  <a:lnTo>
                    <a:pt x="38" y="56"/>
                  </a:lnTo>
                  <a:lnTo>
                    <a:pt x="43" y="56"/>
                  </a:lnTo>
                  <a:lnTo>
                    <a:pt x="48" y="56"/>
                  </a:lnTo>
                  <a:lnTo>
                    <a:pt x="52" y="52"/>
                  </a:lnTo>
                  <a:lnTo>
                    <a:pt x="57" y="47"/>
                  </a:lnTo>
                  <a:lnTo>
                    <a:pt x="62" y="42"/>
                  </a:lnTo>
                  <a:lnTo>
                    <a:pt x="62" y="37"/>
                  </a:lnTo>
                  <a:lnTo>
                    <a:pt x="62" y="28"/>
                  </a:lnTo>
                  <a:lnTo>
                    <a:pt x="62" y="28"/>
                  </a:lnTo>
                  <a:close/>
                </a:path>
              </a:pathLst>
            </a:custGeom>
            <a:solidFill>
              <a:srgbClr val="FF636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699" name="Freeform 115"/>
            <p:cNvSpPr>
              <a:spLocks noChangeAspect="1"/>
            </p:cNvSpPr>
            <p:nvPr/>
          </p:nvSpPr>
          <p:spPr bwMode="auto">
            <a:xfrm>
              <a:off x="2756" y="2112"/>
              <a:ext cx="57" cy="61"/>
            </a:xfrm>
            <a:custGeom>
              <a:avLst/>
              <a:gdLst/>
              <a:ahLst/>
              <a:cxnLst>
                <a:cxn ang="0">
                  <a:pos x="57" y="23"/>
                </a:cxn>
                <a:cxn ang="0">
                  <a:pos x="52" y="14"/>
                </a:cxn>
                <a:cxn ang="0">
                  <a:pos x="43" y="4"/>
                </a:cxn>
                <a:cxn ang="0">
                  <a:pos x="33" y="0"/>
                </a:cxn>
                <a:cxn ang="0">
                  <a:pos x="24" y="0"/>
                </a:cxn>
                <a:cxn ang="0">
                  <a:pos x="10" y="4"/>
                </a:cxn>
                <a:cxn ang="0">
                  <a:pos x="5" y="14"/>
                </a:cxn>
                <a:cxn ang="0">
                  <a:pos x="0" y="23"/>
                </a:cxn>
                <a:cxn ang="0">
                  <a:pos x="0" y="37"/>
                </a:cxn>
                <a:cxn ang="0">
                  <a:pos x="5" y="47"/>
                </a:cxn>
                <a:cxn ang="0">
                  <a:pos x="10" y="56"/>
                </a:cxn>
                <a:cxn ang="0">
                  <a:pos x="24" y="56"/>
                </a:cxn>
                <a:cxn ang="0">
                  <a:pos x="33" y="56"/>
                </a:cxn>
                <a:cxn ang="0">
                  <a:pos x="43" y="56"/>
                </a:cxn>
                <a:cxn ang="0">
                  <a:pos x="52" y="47"/>
                </a:cxn>
                <a:cxn ang="0">
                  <a:pos x="57" y="37"/>
                </a:cxn>
                <a:cxn ang="0">
                  <a:pos x="57" y="28"/>
                </a:cxn>
                <a:cxn ang="0">
                  <a:pos x="52" y="19"/>
                </a:cxn>
                <a:cxn ang="0">
                  <a:pos x="47" y="9"/>
                </a:cxn>
                <a:cxn ang="0">
                  <a:pos x="38" y="4"/>
                </a:cxn>
                <a:cxn ang="0">
                  <a:pos x="28" y="0"/>
                </a:cxn>
                <a:cxn ang="0">
                  <a:pos x="19" y="4"/>
                </a:cxn>
                <a:cxn ang="0">
                  <a:pos x="10" y="9"/>
                </a:cxn>
                <a:cxn ang="0">
                  <a:pos x="0" y="19"/>
                </a:cxn>
                <a:cxn ang="0">
                  <a:pos x="0" y="28"/>
                </a:cxn>
                <a:cxn ang="0">
                  <a:pos x="0" y="42"/>
                </a:cxn>
                <a:cxn ang="0">
                  <a:pos x="10" y="52"/>
                </a:cxn>
                <a:cxn ang="0">
                  <a:pos x="19" y="56"/>
                </a:cxn>
                <a:cxn ang="0">
                  <a:pos x="28" y="56"/>
                </a:cxn>
                <a:cxn ang="0">
                  <a:pos x="38" y="56"/>
                </a:cxn>
                <a:cxn ang="0">
                  <a:pos x="47" y="52"/>
                </a:cxn>
                <a:cxn ang="0">
                  <a:pos x="52" y="42"/>
                </a:cxn>
                <a:cxn ang="0">
                  <a:pos x="57" y="28"/>
                </a:cxn>
              </a:cxnLst>
              <a:rect l="0" t="0" r="r" b="b"/>
              <a:pathLst>
                <a:path w="57" h="61">
                  <a:moveTo>
                    <a:pt x="57" y="28"/>
                  </a:moveTo>
                  <a:lnTo>
                    <a:pt x="57" y="23"/>
                  </a:lnTo>
                  <a:lnTo>
                    <a:pt x="57" y="19"/>
                  </a:lnTo>
                  <a:lnTo>
                    <a:pt x="52" y="14"/>
                  </a:lnTo>
                  <a:lnTo>
                    <a:pt x="47" y="9"/>
                  </a:lnTo>
                  <a:lnTo>
                    <a:pt x="43" y="4"/>
                  </a:lnTo>
                  <a:lnTo>
                    <a:pt x="38" y="4"/>
                  </a:lnTo>
                  <a:lnTo>
                    <a:pt x="33" y="0"/>
                  </a:lnTo>
                  <a:lnTo>
                    <a:pt x="28" y="0"/>
                  </a:lnTo>
                  <a:lnTo>
                    <a:pt x="24" y="0"/>
                  </a:lnTo>
                  <a:lnTo>
                    <a:pt x="14" y="4"/>
                  </a:lnTo>
                  <a:lnTo>
                    <a:pt x="10" y="4"/>
                  </a:lnTo>
                  <a:lnTo>
                    <a:pt x="5" y="9"/>
                  </a:lnTo>
                  <a:lnTo>
                    <a:pt x="5" y="14"/>
                  </a:lnTo>
                  <a:lnTo>
                    <a:pt x="0" y="19"/>
                  </a:lnTo>
                  <a:lnTo>
                    <a:pt x="0" y="23"/>
                  </a:lnTo>
                  <a:lnTo>
                    <a:pt x="0" y="28"/>
                  </a:lnTo>
                  <a:lnTo>
                    <a:pt x="0" y="37"/>
                  </a:lnTo>
                  <a:lnTo>
                    <a:pt x="0" y="42"/>
                  </a:lnTo>
                  <a:lnTo>
                    <a:pt x="5" y="47"/>
                  </a:lnTo>
                  <a:lnTo>
                    <a:pt x="5" y="52"/>
                  </a:lnTo>
                  <a:lnTo>
                    <a:pt x="10" y="56"/>
                  </a:lnTo>
                  <a:lnTo>
                    <a:pt x="14" y="56"/>
                  </a:lnTo>
                  <a:lnTo>
                    <a:pt x="24" y="56"/>
                  </a:lnTo>
                  <a:lnTo>
                    <a:pt x="28" y="61"/>
                  </a:lnTo>
                  <a:lnTo>
                    <a:pt x="33" y="56"/>
                  </a:lnTo>
                  <a:lnTo>
                    <a:pt x="38" y="56"/>
                  </a:lnTo>
                  <a:lnTo>
                    <a:pt x="43" y="56"/>
                  </a:lnTo>
                  <a:lnTo>
                    <a:pt x="47" y="52"/>
                  </a:lnTo>
                  <a:lnTo>
                    <a:pt x="52" y="47"/>
                  </a:lnTo>
                  <a:lnTo>
                    <a:pt x="57" y="42"/>
                  </a:lnTo>
                  <a:lnTo>
                    <a:pt x="57" y="37"/>
                  </a:lnTo>
                  <a:lnTo>
                    <a:pt x="57" y="28"/>
                  </a:lnTo>
                  <a:lnTo>
                    <a:pt x="57" y="28"/>
                  </a:lnTo>
                  <a:lnTo>
                    <a:pt x="57" y="23"/>
                  </a:lnTo>
                  <a:lnTo>
                    <a:pt x="52" y="19"/>
                  </a:lnTo>
                  <a:lnTo>
                    <a:pt x="52" y="14"/>
                  </a:lnTo>
                  <a:lnTo>
                    <a:pt x="47" y="9"/>
                  </a:lnTo>
                  <a:lnTo>
                    <a:pt x="43" y="4"/>
                  </a:lnTo>
                  <a:lnTo>
                    <a:pt x="38" y="4"/>
                  </a:lnTo>
                  <a:lnTo>
                    <a:pt x="33" y="0"/>
                  </a:lnTo>
                  <a:lnTo>
                    <a:pt x="28" y="0"/>
                  </a:lnTo>
                  <a:lnTo>
                    <a:pt x="24" y="0"/>
                  </a:lnTo>
                  <a:lnTo>
                    <a:pt x="19" y="4"/>
                  </a:lnTo>
                  <a:lnTo>
                    <a:pt x="14" y="4"/>
                  </a:lnTo>
                  <a:lnTo>
                    <a:pt x="10" y="9"/>
                  </a:lnTo>
                  <a:lnTo>
                    <a:pt x="5" y="14"/>
                  </a:lnTo>
                  <a:lnTo>
                    <a:pt x="0" y="19"/>
                  </a:lnTo>
                  <a:lnTo>
                    <a:pt x="0" y="23"/>
                  </a:lnTo>
                  <a:lnTo>
                    <a:pt x="0" y="28"/>
                  </a:lnTo>
                  <a:lnTo>
                    <a:pt x="0" y="37"/>
                  </a:lnTo>
                  <a:lnTo>
                    <a:pt x="0" y="42"/>
                  </a:lnTo>
                  <a:lnTo>
                    <a:pt x="5" y="47"/>
                  </a:lnTo>
                  <a:lnTo>
                    <a:pt x="10" y="52"/>
                  </a:lnTo>
                  <a:lnTo>
                    <a:pt x="14" y="52"/>
                  </a:lnTo>
                  <a:lnTo>
                    <a:pt x="19" y="56"/>
                  </a:lnTo>
                  <a:lnTo>
                    <a:pt x="24" y="56"/>
                  </a:lnTo>
                  <a:lnTo>
                    <a:pt x="28" y="56"/>
                  </a:lnTo>
                  <a:lnTo>
                    <a:pt x="33" y="56"/>
                  </a:lnTo>
                  <a:lnTo>
                    <a:pt x="38" y="56"/>
                  </a:lnTo>
                  <a:lnTo>
                    <a:pt x="43" y="52"/>
                  </a:lnTo>
                  <a:lnTo>
                    <a:pt x="47" y="52"/>
                  </a:lnTo>
                  <a:lnTo>
                    <a:pt x="52" y="47"/>
                  </a:lnTo>
                  <a:lnTo>
                    <a:pt x="52" y="42"/>
                  </a:lnTo>
                  <a:lnTo>
                    <a:pt x="57" y="37"/>
                  </a:lnTo>
                  <a:lnTo>
                    <a:pt x="57" y="28"/>
                  </a:lnTo>
                  <a:lnTo>
                    <a:pt x="57" y="28"/>
                  </a:lnTo>
                  <a:close/>
                </a:path>
              </a:pathLst>
            </a:custGeom>
            <a:solidFill>
              <a:srgbClr val="FF676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0" name="Freeform 116"/>
            <p:cNvSpPr>
              <a:spLocks noChangeAspect="1"/>
            </p:cNvSpPr>
            <p:nvPr/>
          </p:nvSpPr>
          <p:spPr bwMode="auto">
            <a:xfrm>
              <a:off x="2756" y="2112"/>
              <a:ext cx="57" cy="56"/>
            </a:xfrm>
            <a:custGeom>
              <a:avLst/>
              <a:gdLst/>
              <a:ahLst/>
              <a:cxnLst>
                <a:cxn ang="0">
                  <a:pos x="57" y="23"/>
                </a:cxn>
                <a:cxn ang="0">
                  <a:pos x="52" y="14"/>
                </a:cxn>
                <a:cxn ang="0">
                  <a:pos x="43" y="4"/>
                </a:cxn>
                <a:cxn ang="0">
                  <a:pos x="33" y="0"/>
                </a:cxn>
                <a:cxn ang="0">
                  <a:pos x="24" y="0"/>
                </a:cxn>
                <a:cxn ang="0">
                  <a:pos x="14" y="4"/>
                </a:cxn>
                <a:cxn ang="0">
                  <a:pos x="5" y="14"/>
                </a:cxn>
                <a:cxn ang="0">
                  <a:pos x="0" y="23"/>
                </a:cxn>
                <a:cxn ang="0">
                  <a:pos x="0" y="37"/>
                </a:cxn>
                <a:cxn ang="0">
                  <a:pos x="5" y="47"/>
                </a:cxn>
                <a:cxn ang="0">
                  <a:pos x="14" y="52"/>
                </a:cxn>
                <a:cxn ang="0">
                  <a:pos x="24" y="56"/>
                </a:cxn>
                <a:cxn ang="0">
                  <a:pos x="33" y="56"/>
                </a:cxn>
                <a:cxn ang="0">
                  <a:pos x="43" y="52"/>
                </a:cxn>
                <a:cxn ang="0">
                  <a:pos x="52" y="47"/>
                </a:cxn>
                <a:cxn ang="0">
                  <a:pos x="57" y="37"/>
                </a:cxn>
                <a:cxn ang="0">
                  <a:pos x="57" y="28"/>
                </a:cxn>
                <a:cxn ang="0">
                  <a:pos x="52" y="19"/>
                </a:cxn>
                <a:cxn ang="0">
                  <a:pos x="47" y="9"/>
                </a:cxn>
                <a:cxn ang="0">
                  <a:pos x="38" y="4"/>
                </a:cxn>
                <a:cxn ang="0">
                  <a:pos x="28" y="4"/>
                </a:cxn>
                <a:cxn ang="0">
                  <a:pos x="19" y="4"/>
                </a:cxn>
                <a:cxn ang="0">
                  <a:pos x="10" y="9"/>
                </a:cxn>
                <a:cxn ang="0">
                  <a:pos x="5" y="19"/>
                </a:cxn>
                <a:cxn ang="0">
                  <a:pos x="0" y="28"/>
                </a:cxn>
                <a:cxn ang="0">
                  <a:pos x="5" y="42"/>
                </a:cxn>
                <a:cxn ang="0">
                  <a:pos x="10" y="47"/>
                </a:cxn>
                <a:cxn ang="0">
                  <a:pos x="19" y="56"/>
                </a:cxn>
                <a:cxn ang="0">
                  <a:pos x="28" y="56"/>
                </a:cxn>
                <a:cxn ang="0">
                  <a:pos x="38" y="56"/>
                </a:cxn>
                <a:cxn ang="0">
                  <a:pos x="47" y="47"/>
                </a:cxn>
                <a:cxn ang="0">
                  <a:pos x="52" y="42"/>
                </a:cxn>
                <a:cxn ang="0">
                  <a:pos x="57" y="28"/>
                </a:cxn>
              </a:cxnLst>
              <a:rect l="0" t="0" r="r" b="b"/>
              <a:pathLst>
                <a:path w="57" h="56">
                  <a:moveTo>
                    <a:pt x="57" y="28"/>
                  </a:moveTo>
                  <a:lnTo>
                    <a:pt x="57" y="23"/>
                  </a:lnTo>
                  <a:lnTo>
                    <a:pt x="52" y="19"/>
                  </a:lnTo>
                  <a:lnTo>
                    <a:pt x="52" y="14"/>
                  </a:lnTo>
                  <a:lnTo>
                    <a:pt x="47" y="9"/>
                  </a:lnTo>
                  <a:lnTo>
                    <a:pt x="43" y="4"/>
                  </a:lnTo>
                  <a:lnTo>
                    <a:pt x="38" y="4"/>
                  </a:lnTo>
                  <a:lnTo>
                    <a:pt x="33" y="0"/>
                  </a:lnTo>
                  <a:lnTo>
                    <a:pt x="28" y="0"/>
                  </a:lnTo>
                  <a:lnTo>
                    <a:pt x="24" y="0"/>
                  </a:lnTo>
                  <a:lnTo>
                    <a:pt x="19" y="4"/>
                  </a:lnTo>
                  <a:lnTo>
                    <a:pt x="14" y="4"/>
                  </a:lnTo>
                  <a:lnTo>
                    <a:pt x="10" y="9"/>
                  </a:lnTo>
                  <a:lnTo>
                    <a:pt x="5" y="14"/>
                  </a:lnTo>
                  <a:lnTo>
                    <a:pt x="0" y="19"/>
                  </a:lnTo>
                  <a:lnTo>
                    <a:pt x="0" y="23"/>
                  </a:lnTo>
                  <a:lnTo>
                    <a:pt x="0" y="28"/>
                  </a:lnTo>
                  <a:lnTo>
                    <a:pt x="0" y="37"/>
                  </a:lnTo>
                  <a:lnTo>
                    <a:pt x="0" y="42"/>
                  </a:lnTo>
                  <a:lnTo>
                    <a:pt x="5" y="47"/>
                  </a:lnTo>
                  <a:lnTo>
                    <a:pt x="10" y="52"/>
                  </a:lnTo>
                  <a:lnTo>
                    <a:pt x="14" y="52"/>
                  </a:lnTo>
                  <a:lnTo>
                    <a:pt x="19" y="56"/>
                  </a:lnTo>
                  <a:lnTo>
                    <a:pt x="24" y="56"/>
                  </a:lnTo>
                  <a:lnTo>
                    <a:pt x="28" y="56"/>
                  </a:lnTo>
                  <a:lnTo>
                    <a:pt x="33" y="56"/>
                  </a:lnTo>
                  <a:lnTo>
                    <a:pt x="38" y="56"/>
                  </a:lnTo>
                  <a:lnTo>
                    <a:pt x="43" y="52"/>
                  </a:lnTo>
                  <a:lnTo>
                    <a:pt x="47" y="52"/>
                  </a:lnTo>
                  <a:lnTo>
                    <a:pt x="52" y="47"/>
                  </a:lnTo>
                  <a:lnTo>
                    <a:pt x="52" y="42"/>
                  </a:lnTo>
                  <a:lnTo>
                    <a:pt x="57" y="37"/>
                  </a:lnTo>
                  <a:lnTo>
                    <a:pt x="57" y="28"/>
                  </a:lnTo>
                  <a:lnTo>
                    <a:pt x="57" y="28"/>
                  </a:lnTo>
                  <a:lnTo>
                    <a:pt x="52" y="23"/>
                  </a:lnTo>
                  <a:lnTo>
                    <a:pt x="52" y="19"/>
                  </a:lnTo>
                  <a:lnTo>
                    <a:pt x="52" y="14"/>
                  </a:lnTo>
                  <a:lnTo>
                    <a:pt x="47" y="9"/>
                  </a:lnTo>
                  <a:lnTo>
                    <a:pt x="43" y="9"/>
                  </a:lnTo>
                  <a:lnTo>
                    <a:pt x="38" y="4"/>
                  </a:lnTo>
                  <a:lnTo>
                    <a:pt x="33" y="4"/>
                  </a:lnTo>
                  <a:lnTo>
                    <a:pt x="28" y="4"/>
                  </a:lnTo>
                  <a:lnTo>
                    <a:pt x="24" y="4"/>
                  </a:lnTo>
                  <a:lnTo>
                    <a:pt x="19" y="4"/>
                  </a:lnTo>
                  <a:lnTo>
                    <a:pt x="14" y="9"/>
                  </a:lnTo>
                  <a:lnTo>
                    <a:pt x="10" y="9"/>
                  </a:lnTo>
                  <a:lnTo>
                    <a:pt x="5" y="14"/>
                  </a:lnTo>
                  <a:lnTo>
                    <a:pt x="5" y="19"/>
                  </a:lnTo>
                  <a:lnTo>
                    <a:pt x="0" y="23"/>
                  </a:lnTo>
                  <a:lnTo>
                    <a:pt x="0" y="28"/>
                  </a:lnTo>
                  <a:lnTo>
                    <a:pt x="0" y="33"/>
                  </a:lnTo>
                  <a:lnTo>
                    <a:pt x="5" y="42"/>
                  </a:lnTo>
                  <a:lnTo>
                    <a:pt x="5" y="47"/>
                  </a:lnTo>
                  <a:lnTo>
                    <a:pt x="10" y="47"/>
                  </a:lnTo>
                  <a:lnTo>
                    <a:pt x="14" y="52"/>
                  </a:lnTo>
                  <a:lnTo>
                    <a:pt x="19" y="56"/>
                  </a:lnTo>
                  <a:lnTo>
                    <a:pt x="24" y="56"/>
                  </a:lnTo>
                  <a:lnTo>
                    <a:pt x="28" y="56"/>
                  </a:lnTo>
                  <a:lnTo>
                    <a:pt x="33" y="56"/>
                  </a:lnTo>
                  <a:lnTo>
                    <a:pt x="38" y="56"/>
                  </a:lnTo>
                  <a:lnTo>
                    <a:pt x="43" y="52"/>
                  </a:lnTo>
                  <a:lnTo>
                    <a:pt x="47" y="47"/>
                  </a:lnTo>
                  <a:lnTo>
                    <a:pt x="52" y="47"/>
                  </a:lnTo>
                  <a:lnTo>
                    <a:pt x="52" y="42"/>
                  </a:lnTo>
                  <a:lnTo>
                    <a:pt x="52" y="33"/>
                  </a:lnTo>
                  <a:lnTo>
                    <a:pt x="57" y="28"/>
                  </a:lnTo>
                  <a:lnTo>
                    <a:pt x="57" y="28"/>
                  </a:lnTo>
                  <a:close/>
                </a:path>
              </a:pathLst>
            </a:custGeom>
            <a:solidFill>
              <a:srgbClr val="FF6B6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1" name="Freeform 117"/>
            <p:cNvSpPr>
              <a:spLocks noChangeAspect="1"/>
            </p:cNvSpPr>
            <p:nvPr/>
          </p:nvSpPr>
          <p:spPr bwMode="auto">
            <a:xfrm>
              <a:off x="2756" y="2116"/>
              <a:ext cx="57" cy="52"/>
            </a:xfrm>
            <a:custGeom>
              <a:avLst/>
              <a:gdLst/>
              <a:ahLst/>
              <a:cxnLst>
                <a:cxn ang="0">
                  <a:pos x="52" y="19"/>
                </a:cxn>
                <a:cxn ang="0">
                  <a:pos x="52" y="10"/>
                </a:cxn>
                <a:cxn ang="0">
                  <a:pos x="43" y="5"/>
                </a:cxn>
                <a:cxn ang="0">
                  <a:pos x="33" y="0"/>
                </a:cxn>
                <a:cxn ang="0">
                  <a:pos x="24" y="0"/>
                </a:cxn>
                <a:cxn ang="0">
                  <a:pos x="14" y="5"/>
                </a:cxn>
                <a:cxn ang="0">
                  <a:pos x="5" y="10"/>
                </a:cxn>
                <a:cxn ang="0">
                  <a:pos x="0" y="19"/>
                </a:cxn>
                <a:cxn ang="0">
                  <a:pos x="0" y="29"/>
                </a:cxn>
                <a:cxn ang="0">
                  <a:pos x="5" y="43"/>
                </a:cxn>
                <a:cxn ang="0">
                  <a:pos x="14" y="48"/>
                </a:cxn>
                <a:cxn ang="0">
                  <a:pos x="24" y="52"/>
                </a:cxn>
                <a:cxn ang="0">
                  <a:pos x="33" y="52"/>
                </a:cxn>
                <a:cxn ang="0">
                  <a:pos x="43" y="48"/>
                </a:cxn>
                <a:cxn ang="0">
                  <a:pos x="52" y="43"/>
                </a:cxn>
                <a:cxn ang="0">
                  <a:pos x="52" y="29"/>
                </a:cxn>
                <a:cxn ang="0">
                  <a:pos x="52" y="24"/>
                </a:cxn>
                <a:cxn ang="0">
                  <a:pos x="52" y="15"/>
                </a:cxn>
                <a:cxn ang="0">
                  <a:pos x="47" y="5"/>
                </a:cxn>
                <a:cxn ang="0">
                  <a:pos x="38" y="0"/>
                </a:cxn>
                <a:cxn ang="0">
                  <a:pos x="28" y="0"/>
                </a:cxn>
                <a:cxn ang="0">
                  <a:pos x="19" y="0"/>
                </a:cxn>
                <a:cxn ang="0">
                  <a:pos x="10" y="5"/>
                </a:cxn>
                <a:cxn ang="0">
                  <a:pos x="5" y="15"/>
                </a:cxn>
                <a:cxn ang="0">
                  <a:pos x="0" y="24"/>
                </a:cxn>
                <a:cxn ang="0">
                  <a:pos x="5" y="33"/>
                </a:cxn>
                <a:cxn ang="0">
                  <a:pos x="10" y="43"/>
                </a:cxn>
                <a:cxn ang="0">
                  <a:pos x="19" y="48"/>
                </a:cxn>
                <a:cxn ang="0">
                  <a:pos x="28" y="52"/>
                </a:cxn>
                <a:cxn ang="0">
                  <a:pos x="38" y="48"/>
                </a:cxn>
                <a:cxn ang="0">
                  <a:pos x="47" y="43"/>
                </a:cxn>
                <a:cxn ang="0">
                  <a:pos x="52" y="33"/>
                </a:cxn>
                <a:cxn ang="0">
                  <a:pos x="52" y="24"/>
                </a:cxn>
              </a:cxnLst>
              <a:rect l="0" t="0" r="r" b="b"/>
              <a:pathLst>
                <a:path w="57" h="52">
                  <a:moveTo>
                    <a:pt x="57" y="24"/>
                  </a:moveTo>
                  <a:lnTo>
                    <a:pt x="52" y="19"/>
                  </a:lnTo>
                  <a:lnTo>
                    <a:pt x="52" y="15"/>
                  </a:lnTo>
                  <a:lnTo>
                    <a:pt x="52" y="10"/>
                  </a:lnTo>
                  <a:lnTo>
                    <a:pt x="47" y="5"/>
                  </a:lnTo>
                  <a:lnTo>
                    <a:pt x="43" y="5"/>
                  </a:lnTo>
                  <a:lnTo>
                    <a:pt x="38" y="0"/>
                  </a:lnTo>
                  <a:lnTo>
                    <a:pt x="33" y="0"/>
                  </a:lnTo>
                  <a:lnTo>
                    <a:pt x="28" y="0"/>
                  </a:lnTo>
                  <a:lnTo>
                    <a:pt x="24" y="0"/>
                  </a:lnTo>
                  <a:lnTo>
                    <a:pt x="19" y="0"/>
                  </a:lnTo>
                  <a:lnTo>
                    <a:pt x="14" y="5"/>
                  </a:lnTo>
                  <a:lnTo>
                    <a:pt x="10" y="5"/>
                  </a:lnTo>
                  <a:lnTo>
                    <a:pt x="5" y="10"/>
                  </a:lnTo>
                  <a:lnTo>
                    <a:pt x="5" y="15"/>
                  </a:lnTo>
                  <a:lnTo>
                    <a:pt x="0" y="19"/>
                  </a:lnTo>
                  <a:lnTo>
                    <a:pt x="0" y="24"/>
                  </a:lnTo>
                  <a:lnTo>
                    <a:pt x="0" y="29"/>
                  </a:lnTo>
                  <a:lnTo>
                    <a:pt x="5" y="38"/>
                  </a:lnTo>
                  <a:lnTo>
                    <a:pt x="5" y="43"/>
                  </a:lnTo>
                  <a:lnTo>
                    <a:pt x="10" y="43"/>
                  </a:lnTo>
                  <a:lnTo>
                    <a:pt x="14" y="48"/>
                  </a:lnTo>
                  <a:lnTo>
                    <a:pt x="19" y="52"/>
                  </a:lnTo>
                  <a:lnTo>
                    <a:pt x="24" y="52"/>
                  </a:lnTo>
                  <a:lnTo>
                    <a:pt x="28" y="52"/>
                  </a:lnTo>
                  <a:lnTo>
                    <a:pt x="33" y="52"/>
                  </a:lnTo>
                  <a:lnTo>
                    <a:pt x="38" y="52"/>
                  </a:lnTo>
                  <a:lnTo>
                    <a:pt x="43" y="48"/>
                  </a:lnTo>
                  <a:lnTo>
                    <a:pt x="47" y="43"/>
                  </a:lnTo>
                  <a:lnTo>
                    <a:pt x="52" y="43"/>
                  </a:lnTo>
                  <a:lnTo>
                    <a:pt x="52" y="38"/>
                  </a:lnTo>
                  <a:lnTo>
                    <a:pt x="52" y="29"/>
                  </a:lnTo>
                  <a:lnTo>
                    <a:pt x="57" y="24"/>
                  </a:lnTo>
                  <a:lnTo>
                    <a:pt x="52" y="24"/>
                  </a:lnTo>
                  <a:lnTo>
                    <a:pt x="52" y="19"/>
                  </a:lnTo>
                  <a:lnTo>
                    <a:pt x="52" y="15"/>
                  </a:lnTo>
                  <a:lnTo>
                    <a:pt x="47" y="10"/>
                  </a:lnTo>
                  <a:lnTo>
                    <a:pt x="47" y="5"/>
                  </a:lnTo>
                  <a:lnTo>
                    <a:pt x="43" y="5"/>
                  </a:lnTo>
                  <a:lnTo>
                    <a:pt x="38" y="0"/>
                  </a:lnTo>
                  <a:lnTo>
                    <a:pt x="33" y="0"/>
                  </a:lnTo>
                  <a:lnTo>
                    <a:pt x="28" y="0"/>
                  </a:lnTo>
                  <a:lnTo>
                    <a:pt x="24" y="0"/>
                  </a:lnTo>
                  <a:lnTo>
                    <a:pt x="19" y="0"/>
                  </a:lnTo>
                  <a:lnTo>
                    <a:pt x="14" y="5"/>
                  </a:lnTo>
                  <a:lnTo>
                    <a:pt x="10" y="5"/>
                  </a:lnTo>
                  <a:lnTo>
                    <a:pt x="5" y="10"/>
                  </a:lnTo>
                  <a:lnTo>
                    <a:pt x="5" y="15"/>
                  </a:lnTo>
                  <a:lnTo>
                    <a:pt x="5" y="19"/>
                  </a:lnTo>
                  <a:lnTo>
                    <a:pt x="0" y="24"/>
                  </a:lnTo>
                  <a:lnTo>
                    <a:pt x="5" y="29"/>
                  </a:lnTo>
                  <a:lnTo>
                    <a:pt x="5" y="33"/>
                  </a:lnTo>
                  <a:lnTo>
                    <a:pt x="5" y="38"/>
                  </a:lnTo>
                  <a:lnTo>
                    <a:pt x="10" y="43"/>
                  </a:lnTo>
                  <a:lnTo>
                    <a:pt x="14" y="48"/>
                  </a:lnTo>
                  <a:lnTo>
                    <a:pt x="19" y="48"/>
                  </a:lnTo>
                  <a:lnTo>
                    <a:pt x="24" y="52"/>
                  </a:lnTo>
                  <a:lnTo>
                    <a:pt x="28" y="52"/>
                  </a:lnTo>
                  <a:lnTo>
                    <a:pt x="33" y="52"/>
                  </a:lnTo>
                  <a:lnTo>
                    <a:pt x="38" y="48"/>
                  </a:lnTo>
                  <a:lnTo>
                    <a:pt x="43" y="48"/>
                  </a:lnTo>
                  <a:lnTo>
                    <a:pt x="47" y="43"/>
                  </a:lnTo>
                  <a:lnTo>
                    <a:pt x="47" y="38"/>
                  </a:lnTo>
                  <a:lnTo>
                    <a:pt x="52" y="33"/>
                  </a:lnTo>
                  <a:lnTo>
                    <a:pt x="52" y="29"/>
                  </a:lnTo>
                  <a:lnTo>
                    <a:pt x="52" y="24"/>
                  </a:lnTo>
                  <a:lnTo>
                    <a:pt x="57" y="24"/>
                  </a:lnTo>
                  <a:close/>
                </a:path>
              </a:pathLst>
            </a:custGeom>
            <a:solidFill>
              <a:srgbClr val="FF6E6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2" name="Freeform 118"/>
            <p:cNvSpPr>
              <a:spLocks noChangeAspect="1"/>
            </p:cNvSpPr>
            <p:nvPr/>
          </p:nvSpPr>
          <p:spPr bwMode="auto">
            <a:xfrm>
              <a:off x="2756" y="2116"/>
              <a:ext cx="52" cy="52"/>
            </a:xfrm>
            <a:custGeom>
              <a:avLst/>
              <a:gdLst/>
              <a:ahLst/>
              <a:cxnLst>
                <a:cxn ang="0">
                  <a:pos x="52" y="19"/>
                </a:cxn>
                <a:cxn ang="0">
                  <a:pos x="47" y="10"/>
                </a:cxn>
                <a:cxn ang="0">
                  <a:pos x="43" y="5"/>
                </a:cxn>
                <a:cxn ang="0">
                  <a:pos x="33" y="0"/>
                </a:cxn>
                <a:cxn ang="0">
                  <a:pos x="24" y="0"/>
                </a:cxn>
                <a:cxn ang="0">
                  <a:pos x="14" y="5"/>
                </a:cxn>
                <a:cxn ang="0">
                  <a:pos x="5" y="10"/>
                </a:cxn>
                <a:cxn ang="0">
                  <a:pos x="5" y="19"/>
                </a:cxn>
                <a:cxn ang="0">
                  <a:pos x="5" y="29"/>
                </a:cxn>
                <a:cxn ang="0">
                  <a:pos x="5" y="38"/>
                </a:cxn>
                <a:cxn ang="0">
                  <a:pos x="14" y="48"/>
                </a:cxn>
                <a:cxn ang="0">
                  <a:pos x="24" y="52"/>
                </a:cxn>
                <a:cxn ang="0">
                  <a:pos x="33" y="52"/>
                </a:cxn>
                <a:cxn ang="0">
                  <a:pos x="43" y="48"/>
                </a:cxn>
                <a:cxn ang="0">
                  <a:pos x="47" y="38"/>
                </a:cxn>
                <a:cxn ang="0">
                  <a:pos x="52" y="29"/>
                </a:cxn>
                <a:cxn ang="0">
                  <a:pos x="52" y="24"/>
                </a:cxn>
                <a:cxn ang="0">
                  <a:pos x="52" y="15"/>
                </a:cxn>
                <a:cxn ang="0">
                  <a:pos x="43" y="10"/>
                </a:cxn>
                <a:cxn ang="0">
                  <a:pos x="38" y="5"/>
                </a:cxn>
                <a:cxn ang="0">
                  <a:pos x="28" y="0"/>
                </a:cxn>
                <a:cxn ang="0">
                  <a:pos x="19" y="5"/>
                </a:cxn>
                <a:cxn ang="0">
                  <a:pos x="10" y="10"/>
                </a:cxn>
                <a:cxn ang="0">
                  <a:pos x="5" y="15"/>
                </a:cxn>
                <a:cxn ang="0">
                  <a:pos x="5" y="24"/>
                </a:cxn>
                <a:cxn ang="0">
                  <a:pos x="5" y="33"/>
                </a:cxn>
                <a:cxn ang="0">
                  <a:pos x="10" y="43"/>
                </a:cxn>
                <a:cxn ang="0">
                  <a:pos x="19" y="48"/>
                </a:cxn>
                <a:cxn ang="0">
                  <a:pos x="28" y="48"/>
                </a:cxn>
                <a:cxn ang="0">
                  <a:pos x="38" y="48"/>
                </a:cxn>
                <a:cxn ang="0">
                  <a:pos x="43" y="43"/>
                </a:cxn>
                <a:cxn ang="0">
                  <a:pos x="52" y="33"/>
                </a:cxn>
                <a:cxn ang="0">
                  <a:pos x="52" y="24"/>
                </a:cxn>
              </a:cxnLst>
              <a:rect l="0" t="0" r="r" b="b"/>
              <a:pathLst>
                <a:path w="52" h="52">
                  <a:moveTo>
                    <a:pt x="52" y="24"/>
                  </a:moveTo>
                  <a:lnTo>
                    <a:pt x="52" y="19"/>
                  </a:lnTo>
                  <a:lnTo>
                    <a:pt x="52" y="15"/>
                  </a:lnTo>
                  <a:lnTo>
                    <a:pt x="47" y="10"/>
                  </a:lnTo>
                  <a:lnTo>
                    <a:pt x="47" y="5"/>
                  </a:lnTo>
                  <a:lnTo>
                    <a:pt x="43" y="5"/>
                  </a:lnTo>
                  <a:lnTo>
                    <a:pt x="38" y="0"/>
                  </a:lnTo>
                  <a:lnTo>
                    <a:pt x="33" y="0"/>
                  </a:lnTo>
                  <a:lnTo>
                    <a:pt x="28" y="0"/>
                  </a:lnTo>
                  <a:lnTo>
                    <a:pt x="24" y="0"/>
                  </a:lnTo>
                  <a:lnTo>
                    <a:pt x="19" y="0"/>
                  </a:lnTo>
                  <a:lnTo>
                    <a:pt x="14" y="5"/>
                  </a:lnTo>
                  <a:lnTo>
                    <a:pt x="10" y="5"/>
                  </a:lnTo>
                  <a:lnTo>
                    <a:pt x="5" y="10"/>
                  </a:lnTo>
                  <a:lnTo>
                    <a:pt x="5" y="15"/>
                  </a:lnTo>
                  <a:lnTo>
                    <a:pt x="5" y="19"/>
                  </a:lnTo>
                  <a:lnTo>
                    <a:pt x="0" y="24"/>
                  </a:lnTo>
                  <a:lnTo>
                    <a:pt x="5" y="29"/>
                  </a:lnTo>
                  <a:lnTo>
                    <a:pt x="5" y="33"/>
                  </a:lnTo>
                  <a:lnTo>
                    <a:pt x="5" y="38"/>
                  </a:lnTo>
                  <a:lnTo>
                    <a:pt x="10" y="43"/>
                  </a:lnTo>
                  <a:lnTo>
                    <a:pt x="14" y="48"/>
                  </a:lnTo>
                  <a:lnTo>
                    <a:pt x="19" y="48"/>
                  </a:lnTo>
                  <a:lnTo>
                    <a:pt x="24" y="52"/>
                  </a:lnTo>
                  <a:lnTo>
                    <a:pt x="28" y="52"/>
                  </a:lnTo>
                  <a:lnTo>
                    <a:pt x="33" y="52"/>
                  </a:lnTo>
                  <a:lnTo>
                    <a:pt x="38" y="48"/>
                  </a:lnTo>
                  <a:lnTo>
                    <a:pt x="43" y="48"/>
                  </a:lnTo>
                  <a:lnTo>
                    <a:pt x="47" y="43"/>
                  </a:lnTo>
                  <a:lnTo>
                    <a:pt x="47" y="38"/>
                  </a:lnTo>
                  <a:lnTo>
                    <a:pt x="52" y="33"/>
                  </a:lnTo>
                  <a:lnTo>
                    <a:pt x="52" y="29"/>
                  </a:lnTo>
                  <a:lnTo>
                    <a:pt x="52" y="24"/>
                  </a:lnTo>
                  <a:lnTo>
                    <a:pt x="52" y="24"/>
                  </a:lnTo>
                  <a:lnTo>
                    <a:pt x="52" y="19"/>
                  </a:lnTo>
                  <a:lnTo>
                    <a:pt x="52" y="15"/>
                  </a:lnTo>
                  <a:lnTo>
                    <a:pt x="47" y="10"/>
                  </a:lnTo>
                  <a:lnTo>
                    <a:pt x="43" y="10"/>
                  </a:lnTo>
                  <a:lnTo>
                    <a:pt x="43" y="5"/>
                  </a:lnTo>
                  <a:lnTo>
                    <a:pt x="38" y="5"/>
                  </a:lnTo>
                  <a:lnTo>
                    <a:pt x="33" y="0"/>
                  </a:lnTo>
                  <a:lnTo>
                    <a:pt x="28" y="0"/>
                  </a:lnTo>
                  <a:lnTo>
                    <a:pt x="24" y="0"/>
                  </a:lnTo>
                  <a:lnTo>
                    <a:pt x="19" y="5"/>
                  </a:lnTo>
                  <a:lnTo>
                    <a:pt x="14" y="5"/>
                  </a:lnTo>
                  <a:lnTo>
                    <a:pt x="10" y="10"/>
                  </a:lnTo>
                  <a:lnTo>
                    <a:pt x="10" y="10"/>
                  </a:lnTo>
                  <a:lnTo>
                    <a:pt x="5" y="15"/>
                  </a:lnTo>
                  <a:lnTo>
                    <a:pt x="5" y="19"/>
                  </a:lnTo>
                  <a:lnTo>
                    <a:pt x="5" y="24"/>
                  </a:lnTo>
                  <a:lnTo>
                    <a:pt x="5" y="29"/>
                  </a:lnTo>
                  <a:lnTo>
                    <a:pt x="5" y="33"/>
                  </a:lnTo>
                  <a:lnTo>
                    <a:pt x="10" y="38"/>
                  </a:lnTo>
                  <a:lnTo>
                    <a:pt x="10" y="43"/>
                  </a:lnTo>
                  <a:lnTo>
                    <a:pt x="14" y="48"/>
                  </a:lnTo>
                  <a:lnTo>
                    <a:pt x="19" y="48"/>
                  </a:lnTo>
                  <a:lnTo>
                    <a:pt x="24" y="48"/>
                  </a:lnTo>
                  <a:lnTo>
                    <a:pt x="28" y="48"/>
                  </a:lnTo>
                  <a:lnTo>
                    <a:pt x="33" y="48"/>
                  </a:lnTo>
                  <a:lnTo>
                    <a:pt x="38" y="48"/>
                  </a:lnTo>
                  <a:lnTo>
                    <a:pt x="43" y="48"/>
                  </a:lnTo>
                  <a:lnTo>
                    <a:pt x="43" y="43"/>
                  </a:lnTo>
                  <a:lnTo>
                    <a:pt x="47" y="38"/>
                  </a:lnTo>
                  <a:lnTo>
                    <a:pt x="52" y="33"/>
                  </a:lnTo>
                  <a:lnTo>
                    <a:pt x="52" y="29"/>
                  </a:lnTo>
                  <a:lnTo>
                    <a:pt x="52" y="24"/>
                  </a:lnTo>
                  <a:lnTo>
                    <a:pt x="52" y="24"/>
                  </a:lnTo>
                  <a:close/>
                </a:path>
              </a:pathLst>
            </a:custGeom>
            <a:solidFill>
              <a:srgbClr val="FF727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3" name="Freeform 119"/>
            <p:cNvSpPr>
              <a:spLocks noChangeAspect="1"/>
            </p:cNvSpPr>
            <p:nvPr/>
          </p:nvSpPr>
          <p:spPr bwMode="auto">
            <a:xfrm>
              <a:off x="2761" y="2116"/>
              <a:ext cx="47" cy="48"/>
            </a:xfrm>
            <a:custGeom>
              <a:avLst/>
              <a:gdLst/>
              <a:ahLst/>
              <a:cxnLst>
                <a:cxn ang="0">
                  <a:pos x="47" y="19"/>
                </a:cxn>
                <a:cxn ang="0">
                  <a:pos x="42" y="10"/>
                </a:cxn>
                <a:cxn ang="0">
                  <a:pos x="38" y="5"/>
                </a:cxn>
                <a:cxn ang="0">
                  <a:pos x="28" y="0"/>
                </a:cxn>
                <a:cxn ang="0">
                  <a:pos x="19" y="0"/>
                </a:cxn>
                <a:cxn ang="0">
                  <a:pos x="9" y="5"/>
                </a:cxn>
                <a:cxn ang="0">
                  <a:pos x="5" y="10"/>
                </a:cxn>
                <a:cxn ang="0">
                  <a:pos x="0" y="19"/>
                </a:cxn>
                <a:cxn ang="0">
                  <a:pos x="0" y="29"/>
                </a:cxn>
                <a:cxn ang="0">
                  <a:pos x="5" y="38"/>
                </a:cxn>
                <a:cxn ang="0">
                  <a:pos x="9" y="48"/>
                </a:cxn>
                <a:cxn ang="0">
                  <a:pos x="19" y="48"/>
                </a:cxn>
                <a:cxn ang="0">
                  <a:pos x="28" y="48"/>
                </a:cxn>
                <a:cxn ang="0">
                  <a:pos x="38" y="48"/>
                </a:cxn>
                <a:cxn ang="0">
                  <a:pos x="42" y="38"/>
                </a:cxn>
                <a:cxn ang="0">
                  <a:pos x="47" y="29"/>
                </a:cxn>
                <a:cxn ang="0">
                  <a:pos x="47" y="24"/>
                </a:cxn>
                <a:cxn ang="0">
                  <a:pos x="42" y="15"/>
                </a:cxn>
                <a:cxn ang="0">
                  <a:pos x="38" y="10"/>
                </a:cxn>
                <a:cxn ang="0">
                  <a:pos x="33" y="5"/>
                </a:cxn>
                <a:cxn ang="0">
                  <a:pos x="23" y="0"/>
                </a:cxn>
                <a:cxn ang="0">
                  <a:pos x="14" y="5"/>
                </a:cxn>
                <a:cxn ang="0">
                  <a:pos x="5" y="10"/>
                </a:cxn>
                <a:cxn ang="0">
                  <a:pos x="0" y="15"/>
                </a:cxn>
                <a:cxn ang="0">
                  <a:pos x="0" y="24"/>
                </a:cxn>
                <a:cxn ang="0">
                  <a:pos x="0" y="33"/>
                </a:cxn>
                <a:cxn ang="0">
                  <a:pos x="5" y="43"/>
                </a:cxn>
                <a:cxn ang="0">
                  <a:pos x="14" y="48"/>
                </a:cxn>
                <a:cxn ang="0">
                  <a:pos x="23" y="48"/>
                </a:cxn>
                <a:cxn ang="0">
                  <a:pos x="33" y="48"/>
                </a:cxn>
                <a:cxn ang="0">
                  <a:pos x="38" y="43"/>
                </a:cxn>
                <a:cxn ang="0">
                  <a:pos x="42" y="33"/>
                </a:cxn>
                <a:cxn ang="0">
                  <a:pos x="47" y="24"/>
                </a:cxn>
              </a:cxnLst>
              <a:rect l="0" t="0" r="r" b="b"/>
              <a:pathLst>
                <a:path w="47" h="48">
                  <a:moveTo>
                    <a:pt x="47" y="24"/>
                  </a:moveTo>
                  <a:lnTo>
                    <a:pt x="47" y="19"/>
                  </a:lnTo>
                  <a:lnTo>
                    <a:pt x="47" y="15"/>
                  </a:lnTo>
                  <a:lnTo>
                    <a:pt x="42" y="10"/>
                  </a:lnTo>
                  <a:lnTo>
                    <a:pt x="38" y="10"/>
                  </a:lnTo>
                  <a:lnTo>
                    <a:pt x="38" y="5"/>
                  </a:lnTo>
                  <a:lnTo>
                    <a:pt x="33" y="5"/>
                  </a:lnTo>
                  <a:lnTo>
                    <a:pt x="28" y="0"/>
                  </a:lnTo>
                  <a:lnTo>
                    <a:pt x="23" y="0"/>
                  </a:lnTo>
                  <a:lnTo>
                    <a:pt x="19" y="0"/>
                  </a:lnTo>
                  <a:lnTo>
                    <a:pt x="14" y="5"/>
                  </a:lnTo>
                  <a:lnTo>
                    <a:pt x="9" y="5"/>
                  </a:lnTo>
                  <a:lnTo>
                    <a:pt x="5" y="10"/>
                  </a:lnTo>
                  <a:lnTo>
                    <a:pt x="5" y="10"/>
                  </a:lnTo>
                  <a:lnTo>
                    <a:pt x="0" y="15"/>
                  </a:lnTo>
                  <a:lnTo>
                    <a:pt x="0" y="19"/>
                  </a:lnTo>
                  <a:lnTo>
                    <a:pt x="0" y="24"/>
                  </a:lnTo>
                  <a:lnTo>
                    <a:pt x="0" y="29"/>
                  </a:lnTo>
                  <a:lnTo>
                    <a:pt x="0" y="33"/>
                  </a:lnTo>
                  <a:lnTo>
                    <a:pt x="5" y="38"/>
                  </a:lnTo>
                  <a:lnTo>
                    <a:pt x="5" y="43"/>
                  </a:lnTo>
                  <a:lnTo>
                    <a:pt x="9" y="48"/>
                  </a:lnTo>
                  <a:lnTo>
                    <a:pt x="14" y="48"/>
                  </a:lnTo>
                  <a:lnTo>
                    <a:pt x="19" y="48"/>
                  </a:lnTo>
                  <a:lnTo>
                    <a:pt x="23" y="48"/>
                  </a:lnTo>
                  <a:lnTo>
                    <a:pt x="28" y="48"/>
                  </a:lnTo>
                  <a:lnTo>
                    <a:pt x="33" y="48"/>
                  </a:lnTo>
                  <a:lnTo>
                    <a:pt x="38" y="48"/>
                  </a:lnTo>
                  <a:lnTo>
                    <a:pt x="38" y="43"/>
                  </a:lnTo>
                  <a:lnTo>
                    <a:pt x="42" y="38"/>
                  </a:lnTo>
                  <a:lnTo>
                    <a:pt x="47" y="33"/>
                  </a:lnTo>
                  <a:lnTo>
                    <a:pt x="47" y="29"/>
                  </a:lnTo>
                  <a:lnTo>
                    <a:pt x="47" y="24"/>
                  </a:lnTo>
                  <a:lnTo>
                    <a:pt x="47" y="24"/>
                  </a:lnTo>
                  <a:lnTo>
                    <a:pt x="47" y="19"/>
                  </a:lnTo>
                  <a:lnTo>
                    <a:pt x="42" y="15"/>
                  </a:lnTo>
                  <a:lnTo>
                    <a:pt x="42" y="15"/>
                  </a:lnTo>
                  <a:lnTo>
                    <a:pt x="38" y="10"/>
                  </a:lnTo>
                  <a:lnTo>
                    <a:pt x="38" y="5"/>
                  </a:lnTo>
                  <a:lnTo>
                    <a:pt x="33" y="5"/>
                  </a:lnTo>
                  <a:lnTo>
                    <a:pt x="28" y="5"/>
                  </a:lnTo>
                  <a:lnTo>
                    <a:pt x="23" y="0"/>
                  </a:lnTo>
                  <a:lnTo>
                    <a:pt x="19" y="5"/>
                  </a:lnTo>
                  <a:lnTo>
                    <a:pt x="14" y="5"/>
                  </a:lnTo>
                  <a:lnTo>
                    <a:pt x="9" y="5"/>
                  </a:lnTo>
                  <a:lnTo>
                    <a:pt x="5" y="10"/>
                  </a:lnTo>
                  <a:lnTo>
                    <a:pt x="5" y="15"/>
                  </a:lnTo>
                  <a:lnTo>
                    <a:pt x="0" y="15"/>
                  </a:lnTo>
                  <a:lnTo>
                    <a:pt x="0" y="19"/>
                  </a:lnTo>
                  <a:lnTo>
                    <a:pt x="0" y="24"/>
                  </a:lnTo>
                  <a:lnTo>
                    <a:pt x="0" y="29"/>
                  </a:lnTo>
                  <a:lnTo>
                    <a:pt x="0" y="33"/>
                  </a:lnTo>
                  <a:lnTo>
                    <a:pt x="5" y="38"/>
                  </a:lnTo>
                  <a:lnTo>
                    <a:pt x="5" y="43"/>
                  </a:lnTo>
                  <a:lnTo>
                    <a:pt x="9" y="43"/>
                  </a:lnTo>
                  <a:lnTo>
                    <a:pt x="14" y="48"/>
                  </a:lnTo>
                  <a:lnTo>
                    <a:pt x="19" y="48"/>
                  </a:lnTo>
                  <a:lnTo>
                    <a:pt x="23" y="48"/>
                  </a:lnTo>
                  <a:lnTo>
                    <a:pt x="28" y="48"/>
                  </a:lnTo>
                  <a:lnTo>
                    <a:pt x="33" y="48"/>
                  </a:lnTo>
                  <a:lnTo>
                    <a:pt x="38" y="43"/>
                  </a:lnTo>
                  <a:lnTo>
                    <a:pt x="38" y="43"/>
                  </a:lnTo>
                  <a:lnTo>
                    <a:pt x="42" y="38"/>
                  </a:lnTo>
                  <a:lnTo>
                    <a:pt x="42" y="33"/>
                  </a:lnTo>
                  <a:lnTo>
                    <a:pt x="47" y="29"/>
                  </a:lnTo>
                  <a:lnTo>
                    <a:pt x="47" y="24"/>
                  </a:lnTo>
                  <a:lnTo>
                    <a:pt x="47" y="24"/>
                  </a:lnTo>
                  <a:close/>
                </a:path>
              </a:pathLst>
            </a:custGeom>
            <a:solidFill>
              <a:srgbClr val="FF767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4" name="Freeform 120"/>
            <p:cNvSpPr>
              <a:spLocks noChangeAspect="1"/>
            </p:cNvSpPr>
            <p:nvPr/>
          </p:nvSpPr>
          <p:spPr bwMode="auto">
            <a:xfrm>
              <a:off x="2761" y="2116"/>
              <a:ext cx="47" cy="48"/>
            </a:xfrm>
            <a:custGeom>
              <a:avLst/>
              <a:gdLst/>
              <a:ahLst/>
              <a:cxnLst>
                <a:cxn ang="0">
                  <a:pos x="47" y="19"/>
                </a:cxn>
                <a:cxn ang="0">
                  <a:pos x="42" y="15"/>
                </a:cxn>
                <a:cxn ang="0">
                  <a:pos x="38" y="5"/>
                </a:cxn>
                <a:cxn ang="0">
                  <a:pos x="28" y="5"/>
                </a:cxn>
                <a:cxn ang="0">
                  <a:pos x="19" y="5"/>
                </a:cxn>
                <a:cxn ang="0">
                  <a:pos x="9" y="5"/>
                </a:cxn>
                <a:cxn ang="0">
                  <a:pos x="5" y="15"/>
                </a:cxn>
                <a:cxn ang="0">
                  <a:pos x="0" y="19"/>
                </a:cxn>
                <a:cxn ang="0">
                  <a:pos x="0" y="29"/>
                </a:cxn>
                <a:cxn ang="0">
                  <a:pos x="5" y="38"/>
                </a:cxn>
                <a:cxn ang="0">
                  <a:pos x="9" y="43"/>
                </a:cxn>
                <a:cxn ang="0">
                  <a:pos x="19" y="48"/>
                </a:cxn>
                <a:cxn ang="0">
                  <a:pos x="28" y="48"/>
                </a:cxn>
                <a:cxn ang="0">
                  <a:pos x="38" y="43"/>
                </a:cxn>
                <a:cxn ang="0">
                  <a:pos x="42" y="38"/>
                </a:cxn>
                <a:cxn ang="0">
                  <a:pos x="47" y="29"/>
                </a:cxn>
                <a:cxn ang="0">
                  <a:pos x="42" y="24"/>
                </a:cxn>
                <a:cxn ang="0">
                  <a:pos x="42" y="19"/>
                </a:cxn>
                <a:cxn ang="0">
                  <a:pos x="38" y="10"/>
                </a:cxn>
                <a:cxn ang="0">
                  <a:pos x="33" y="5"/>
                </a:cxn>
                <a:cxn ang="0">
                  <a:pos x="23" y="5"/>
                </a:cxn>
                <a:cxn ang="0">
                  <a:pos x="14" y="5"/>
                </a:cxn>
                <a:cxn ang="0">
                  <a:pos x="9" y="10"/>
                </a:cxn>
                <a:cxn ang="0">
                  <a:pos x="5" y="19"/>
                </a:cxn>
                <a:cxn ang="0">
                  <a:pos x="0" y="24"/>
                </a:cxn>
                <a:cxn ang="0">
                  <a:pos x="5" y="33"/>
                </a:cxn>
                <a:cxn ang="0">
                  <a:pos x="9" y="43"/>
                </a:cxn>
                <a:cxn ang="0">
                  <a:pos x="14" y="48"/>
                </a:cxn>
                <a:cxn ang="0">
                  <a:pos x="23" y="48"/>
                </a:cxn>
                <a:cxn ang="0">
                  <a:pos x="33" y="48"/>
                </a:cxn>
                <a:cxn ang="0">
                  <a:pos x="38" y="43"/>
                </a:cxn>
                <a:cxn ang="0">
                  <a:pos x="42" y="33"/>
                </a:cxn>
                <a:cxn ang="0">
                  <a:pos x="42" y="24"/>
                </a:cxn>
              </a:cxnLst>
              <a:rect l="0" t="0" r="r" b="b"/>
              <a:pathLst>
                <a:path w="47" h="48">
                  <a:moveTo>
                    <a:pt x="47" y="24"/>
                  </a:moveTo>
                  <a:lnTo>
                    <a:pt x="47" y="19"/>
                  </a:lnTo>
                  <a:lnTo>
                    <a:pt x="42" y="15"/>
                  </a:lnTo>
                  <a:lnTo>
                    <a:pt x="42" y="15"/>
                  </a:lnTo>
                  <a:lnTo>
                    <a:pt x="38" y="10"/>
                  </a:lnTo>
                  <a:lnTo>
                    <a:pt x="38" y="5"/>
                  </a:lnTo>
                  <a:lnTo>
                    <a:pt x="33" y="5"/>
                  </a:lnTo>
                  <a:lnTo>
                    <a:pt x="28" y="5"/>
                  </a:lnTo>
                  <a:lnTo>
                    <a:pt x="23" y="0"/>
                  </a:lnTo>
                  <a:lnTo>
                    <a:pt x="19" y="5"/>
                  </a:lnTo>
                  <a:lnTo>
                    <a:pt x="14" y="5"/>
                  </a:lnTo>
                  <a:lnTo>
                    <a:pt x="9" y="5"/>
                  </a:lnTo>
                  <a:lnTo>
                    <a:pt x="5" y="10"/>
                  </a:lnTo>
                  <a:lnTo>
                    <a:pt x="5" y="15"/>
                  </a:lnTo>
                  <a:lnTo>
                    <a:pt x="0" y="15"/>
                  </a:lnTo>
                  <a:lnTo>
                    <a:pt x="0" y="19"/>
                  </a:lnTo>
                  <a:lnTo>
                    <a:pt x="0" y="24"/>
                  </a:lnTo>
                  <a:lnTo>
                    <a:pt x="0" y="29"/>
                  </a:lnTo>
                  <a:lnTo>
                    <a:pt x="0" y="33"/>
                  </a:lnTo>
                  <a:lnTo>
                    <a:pt x="5" y="38"/>
                  </a:lnTo>
                  <a:lnTo>
                    <a:pt x="5" y="43"/>
                  </a:lnTo>
                  <a:lnTo>
                    <a:pt x="9" y="43"/>
                  </a:lnTo>
                  <a:lnTo>
                    <a:pt x="14" y="48"/>
                  </a:lnTo>
                  <a:lnTo>
                    <a:pt x="19" y="48"/>
                  </a:lnTo>
                  <a:lnTo>
                    <a:pt x="23" y="48"/>
                  </a:lnTo>
                  <a:lnTo>
                    <a:pt x="28" y="48"/>
                  </a:lnTo>
                  <a:lnTo>
                    <a:pt x="33" y="48"/>
                  </a:lnTo>
                  <a:lnTo>
                    <a:pt x="38" y="43"/>
                  </a:lnTo>
                  <a:lnTo>
                    <a:pt x="38" y="43"/>
                  </a:lnTo>
                  <a:lnTo>
                    <a:pt x="42" y="38"/>
                  </a:lnTo>
                  <a:lnTo>
                    <a:pt x="42" y="33"/>
                  </a:lnTo>
                  <a:lnTo>
                    <a:pt x="47" y="29"/>
                  </a:lnTo>
                  <a:lnTo>
                    <a:pt x="47" y="24"/>
                  </a:lnTo>
                  <a:lnTo>
                    <a:pt x="42" y="24"/>
                  </a:lnTo>
                  <a:lnTo>
                    <a:pt x="42" y="19"/>
                  </a:lnTo>
                  <a:lnTo>
                    <a:pt x="42" y="19"/>
                  </a:lnTo>
                  <a:lnTo>
                    <a:pt x="42" y="15"/>
                  </a:lnTo>
                  <a:lnTo>
                    <a:pt x="38" y="10"/>
                  </a:lnTo>
                  <a:lnTo>
                    <a:pt x="33" y="10"/>
                  </a:lnTo>
                  <a:lnTo>
                    <a:pt x="33" y="5"/>
                  </a:lnTo>
                  <a:lnTo>
                    <a:pt x="28" y="5"/>
                  </a:lnTo>
                  <a:lnTo>
                    <a:pt x="23" y="5"/>
                  </a:lnTo>
                  <a:lnTo>
                    <a:pt x="19" y="5"/>
                  </a:lnTo>
                  <a:lnTo>
                    <a:pt x="14" y="5"/>
                  </a:lnTo>
                  <a:lnTo>
                    <a:pt x="9" y="10"/>
                  </a:lnTo>
                  <a:lnTo>
                    <a:pt x="9" y="10"/>
                  </a:lnTo>
                  <a:lnTo>
                    <a:pt x="5" y="15"/>
                  </a:lnTo>
                  <a:lnTo>
                    <a:pt x="5" y="19"/>
                  </a:lnTo>
                  <a:lnTo>
                    <a:pt x="0" y="19"/>
                  </a:lnTo>
                  <a:lnTo>
                    <a:pt x="0" y="24"/>
                  </a:lnTo>
                  <a:lnTo>
                    <a:pt x="0" y="29"/>
                  </a:lnTo>
                  <a:lnTo>
                    <a:pt x="5" y="33"/>
                  </a:lnTo>
                  <a:lnTo>
                    <a:pt x="5" y="38"/>
                  </a:lnTo>
                  <a:lnTo>
                    <a:pt x="9" y="43"/>
                  </a:lnTo>
                  <a:lnTo>
                    <a:pt x="9" y="43"/>
                  </a:lnTo>
                  <a:lnTo>
                    <a:pt x="14" y="48"/>
                  </a:lnTo>
                  <a:lnTo>
                    <a:pt x="19" y="48"/>
                  </a:lnTo>
                  <a:lnTo>
                    <a:pt x="23" y="48"/>
                  </a:lnTo>
                  <a:lnTo>
                    <a:pt x="28" y="48"/>
                  </a:lnTo>
                  <a:lnTo>
                    <a:pt x="33" y="48"/>
                  </a:lnTo>
                  <a:lnTo>
                    <a:pt x="33" y="43"/>
                  </a:lnTo>
                  <a:lnTo>
                    <a:pt x="38" y="43"/>
                  </a:lnTo>
                  <a:lnTo>
                    <a:pt x="42" y="38"/>
                  </a:lnTo>
                  <a:lnTo>
                    <a:pt x="42" y="33"/>
                  </a:lnTo>
                  <a:lnTo>
                    <a:pt x="42" y="29"/>
                  </a:lnTo>
                  <a:lnTo>
                    <a:pt x="42" y="24"/>
                  </a:lnTo>
                  <a:lnTo>
                    <a:pt x="47" y="24"/>
                  </a:lnTo>
                  <a:close/>
                </a:path>
              </a:pathLst>
            </a:custGeom>
            <a:solidFill>
              <a:srgbClr val="FF797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5" name="Freeform 121"/>
            <p:cNvSpPr>
              <a:spLocks noChangeAspect="1"/>
            </p:cNvSpPr>
            <p:nvPr/>
          </p:nvSpPr>
          <p:spPr bwMode="auto">
            <a:xfrm>
              <a:off x="2761" y="2121"/>
              <a:ext cx="42" cy="43"/>
            </a:xfrm>
            <a:custGeom>
              <a:avLst/>
              <a:gdLst/>
              <a:ahLst/>
              <a:cxnLst>
                <a:cxn ang="0">
                  <a:pos x="42" y="14"/>
                </a:cxn>
                <a:cxn ang="0">
                  <a:pos x="42" y="10"/>
                </a:cxn>
                <a:cxn ang="0">
                  <a:pos x="33" y="5"/>
                </a:cxn>
                <a:cxn ang="0">
                  <a:pos x="28" y="0"/>
                </a:cxn>
                <a:cxn ang="0">
                  <a:pos x="19" y="0"/>
                </a:cxn>
                <a:cxn ang="0">
                  <a:pos x="9" y="5"/>
                </a:cxn>
                <a:cxn ang="0">
                  <a:pos x="5" y="10"/>
                </a:cxn>
                <a:cxn ang="0">
                  <a:pos x="0" y="14"/>
                </a:cxn>
                <a:cxn ang="0">
                  <a:pos x="0" y="24"/>
                </a:cxn>
                <a:cxn ang="0">
                  <a:pos x="5" y="33"/>
                </a:cxn>
                <a:cxn ang="0">
                  <a:pos x="9" y="38"/>
                </a:cxn>
                <a:cxn ang="0">
                  <a:pos x="19" y="43"/>
                </a:cxn>
                <a:cxn ang="0">
                  <a:pos x="28" y="43"/>
                </a:cxn>
                <a:cxn ang="0">
                  <a:pos x="33" y="38"/>
                </a:cxn>
                <a:cxn ang="0">
                  <a:pos x="42" y="33"/>
                </a:cxn>
                <a:cxn ang="0">
                  <a:pos x="42" y="24"/>
                </a:cxn>
                <a:cxn ang="0">
                  <a:pos x="42" y="19"/>
                </a:cxn>
                <a:cxn ang="0">
                  <a:pos x="42" y="14"/>
                </a:cxn>
                <a:cxn ang="0">
                  <a:pos x="38" y="5"/>
                </a:cxn>
                <a:cxn ang="0">
                  <a:pos x="33" y="0"/>
                </a:cxn>
                <a:cxn ang="0">
                  <a:pos x="23" y="0"/>
                </a:cxn>
                <a:cxn ang="0">
                  <a:pos x="14" y="0"/>
                </a:cxn>
                <a:cxn ang="0">
                  <a:pos x="9" y="5"/>
                </a:cxn>
                <a:cxn ang="0">
                  <a:pos x="5" y="14"/>
                </a:cxn>
                <a:cxn ang="0">
                  <a:pos x="5" y="19"/>
                </a:cxn>
                <a:cxn ang="0">
                  <a:pos x="5" y="28"/>
                </a:cxn>
                <a:cxn ang="0">
                  <a:pos x="9" y="33"/>
                </a:cxn>
                <a:cxn ang="0">
                  <a:pos x="14" y="38"/>
                </a:cxn>
                <a:cxn ang="0">
                  <a:pos x="23" y="43"/>
                </a:cxn>
                <a:cxn ang="0">
                  <a:pos x="33" y="38"/>
                </a:cxn>
                <a:cxn ang="0">
                  <a:pos x="38" y="33"/>
                </a:cxn>
                <a:cxn ang="0">
                  <a:pos x="42" y="28"/>
                </a:cxn>
                <a:cxn ang="0">
                  <a:pos x="42" y="19"/>
                </a:cxn>
              </a:cxnLst>
              <a:rect l="0" t="0" r="r" b="b"/>
              <a:pathLst>
                <a:path w="42" h="43">
                  <a:moveTo>
                    <a:pt x="42" y="19"/>
                  </a:moveTo>
                  <a:lnTo>
                    <a:pt x="42" y="14"/>
                  </a:lnTo>
                  <a:lnTo>
                    <a:pt x="42" y="14"/>
                  </a:lnTo>
                  <a:lnTo>
                    <a:pt x="42" y="10"/>
                  </a:lnTo>
                  <a:lnTo>
                    <a:pt x="38" y="5"/>
                  </a:lnTo>
                  <a:lnTo>
                    <a:pt x="33" y="5"/>
                  </a:lnTo>
                  <a:lnTo>
                    <a:pt x="33" y="0"/>
                  </a:lnTo>
                  <a:lnTo>
                    <a:pt x="28" y="0"/>
                  </a:lnTo>
                  <a:lnTo>
                    <a:pt x="23" y="0"/>
                  </a:lnTo>
                  <a:lnTo>
                    <a:pt x="19" y="0"/>
                  </a:lnTo>
                  <a:lnTo>
                    <a:pt x="14" y="0"/>
                  </a:lnTo>
                  <a:lnTo>
                    <a:pt x="9" y="5"/>
                  </a:lnTo>
                  <a:lnTo>
                    <a:pt x="9" y="5"/>
                  </a:lnTo>
                  <a:lnTo>
                    <a:pt x="5" y="10"/>
                  </a:lnTo>
                  <a:lnTo>
                    <a:pt x="5" y="14"/>
                  </a:lnTo>
                  <a:lnTo>
                    <a:pt x="0" y="14"/>
                  </a:lnTo>
                  <a:lnTo>
                    <a:pt x="0" y="19"/>
                  </a:lnTo>
                  <a:lnTo>
                    <a:pt x="0" y="24"/>
                  </a:lnTo>
                  <a:lnTo>
                    <a:pt x="5" y="28"/>
                  </a:lnTo>
                  <a:lnTo>
                    <a:pt x="5" y="33"/>
                  </a:lnTo>
                  <a:lnTo>
                    <a:pt x="9" y="38"/>
                  </a:lnTo>
                  <a:lnTo>
                    <a:pt x="9" y="38"/>
                  </a:lnTo>
                  <a:lnTo>
                    <a:pt x="14" y="43"/>
                  </a:lnTo>
                  <a:lnTo>
                    <a:pt x="19" y="43"/>
                  </a:lnTo>
                  <a:lnTo>
                    <a:pt x="23" y="43"/>
                  </a:lnTo>
                  <a:lnTo>
                    <a:pt x="28" y="43"/>
                  </a:lnTo>
                  <a:lnTo>
                    <a:pt x="33" y="43"/>
                  </a:lnTo>
                  <a:lnTo>
                    <a:pt x="33" y="38"/>
                  </a:lnTo>
                  <a:lnTo>
                    <a:pt x="38" y="38"/>
                  </a:lnTo>
                  <a:lnTo>
                    <a:pt x="42" y="33"/>
                  </a:lnTo>
                  <a:lnTo>
                    <a:pt x="42" y="28"/>
                  </a:lnTo>
                  <a:lnTo>
                    <a:pt x="42" y="24"/>
                  </a:lnTo>
                  <a:lnTo>
                    <a:pt x="42" y="19"/>
                  </a:lnTo>
                  <a:lnTo>
                    <a:pt x="42" y="19"/>
                  </a:lnTo>
                  <a:lnTo>
                    <a:pt x="42" y="14"/>
                  </a:lnTo>
                  <a:lnTo>
                    <a:pt x="42" y="14"/>
                  </a:lnTo>
                  <a:lnTo>
                    <a:pt x="38" y="10"/>
                  </a:lnTo>
                  <a:lnTo>
                    <a:pt x="38" y="5"/>
                  </a:lnTo>
                  <a:lnTo>
                    <a:pt x="33" y="5"/>
                  </a:lnTo>
                  <a:lnTo>
                    <a:pt x="33" y="0"/>
                  </a:lnTo>
                  <a:lnTo>
                    <a:pt x="28" y="0"/>
                  </a:lnTo>
                  <a:lnTo>
                    <a:pt x="23" y="0"/>
                  </a:lnTo>
                  <a:lnTo>
                    <a:pt x="19" y="0"/>
                  </a:lnTo>
                  <a:lnTo>
                    <a:pt x="14" y="0"/>
                  </a:lnTo>
                  <a:lnTo>
                    <a:pt x="9" y="5"/>
                  </a:lnTo>
                  <a:lnTo>
                    <a:pt x="9" y="5"/>
                  </a:lnTo>
                  <a:lnTo>
                    <a:pt x="5" y="10"/>
                  </a:lnTo>
                  <a:lnTo>
                    <a:pt x="5" y="14"/>
                  </a:lnTo>
                  <a:lnTo>
                    <a:pt x="5" y="14"/>
                  </a:lnTo>
                  <a:lnTo>
                    <a:pt x="5" y="19"/>
                  </a:lnTo>
                  <a:lnTo>
                    <a:pt x="5" y="24"/>
                  </a:lnTo>
                  <a:lnTo>
                    <a:pt x="5" y="28"/>
                  </a:lnTo>
                  <a:lnTo>
                    <a:pt x="5" y="33"/>
                  </a:lnTo>
                  <a:lnTo>
                    <a:pt x="9" y="33"/>
                  </a:lnTo>
                  <a:lnTo>
                    <a:pt x="9" y="38"/>
                  </a:lnTo>
                  <a:lnTo>
                    <a:pt x="14" y="38"/>
                  </a:lnTo>
                  <a:lnTo>
                    <a:pt x="19" y="43"/>
                  </a:lnTo>
                  <a:lnTo>
                    <a:pt x="23" y="43"/>
                  </a:lnTo>
                  <a:lnTo>
                    <a:pt x="28" y="43"/>
                  </a:lnTo>
                  <a:lnTo>
                    <a:pt x="33" y="38"/>
                  </a:lnTo>
                  <a:lnTo>
                    <a:pt x="33" y="38"/>
                  </a:lnTo>
                  <a:lnTo>
                    <a:pt x="38" y="33"/>
                  </a:lnTo>
                  <a:lnTo>
                    <a:pt x="38" y="33"/>
                  </a:lnTo>
                  <a:lnTo>
                    <a:pt x="42" y="28"/>
                  </a:lnTo>
                  <a:lnTo>
                    <a:pt x="42" y="24"/>
                  </a:lnTo>
                  <a:lnTo>
                    <a:pt x="42" y="19"/>
                  </a:lnTo>
                  <a:lnTo>
                    <a:pt x="42" y="19"/>
                  </a:lnTo>
                  <a:close/>
                </a:path>
              </a:pathLst>
            </a:custGeom>
            <a:solidFill>
              <a:srgbClr val="FF7D7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6" name="Freeform 122"/>
            <p:cNvSpPr>
              <a:spLocks noChangeAspect="1"/>
            </p:cNvSpPr>
            <p:nvPr/>
          </p:nvSpPr>
          <p:spPr bwMode="auto">
            <a:xfrm>
              <a:off x="2766" y="2121"/>
              <a:ext cx="37" cy="43"/>
            </a:xfrm>
            <a:custGeom>
              <a:avLst/>
              <a:gdLst/>
              <a:ahLst/>
              <a:cxnLst>
                <a:cxn ang="0">
                  <a:pos x="37" y="14"/>
                </a:cxn>
                <a:cxn ang="0">
                  <a:pos x="33" y="10"/>
                </a:cxn>
                <a:cxn ang="0">
                  <a:pos x="28" y="5"/>
                </a:cxn>
                <a:cxn ang="0">
                  <a:pos x="23" y="0"/>
                </a:cxn>
                <a:cxn ang="0">
                  <a:pos x="14" y="0"/>
                </a:cxn>
                <a:cxn ang="0">
                  <a:pos x="4" y="5"/>
                </a:cxn>
                <a:cxn ang="0">
                  <a:pos x="0" y="10"/>
                </a:cxn>
                <a:cxn ang="0">
                  <a:pos x="0" y="14"/>
                </a:cxn>
                <a:cxn ang="0">
                  <a:pos x="0" y="24"/>
                </a:cxn>
                <a:cxn ang="0">
                  <a:pos x="0" y="33"/>
                </a:cxn>
                <a:cxn ang="0">
                  <a:pos x="4" y="38"/>
                </a:cxn>
                <a:cxn ang="0">
                  <a:pos x="14" y="43"/>
                </a:cxn>
                <a:cxn ang="0">
                  <a:pos x="23" y="43"/>
                </a:cxn>
                <a:cxn ang="0">
                  <a:pos x="28" y="38"/>
                </a:cxn>
                <a:cxn ang="0">
                  <a:pos x="33" y="33"/>
                </a:cxn>
                <a:cxn ang="0">
                  <a:pos x="37" y="24"/>
                </a:cxn>
                <a:cxn ang="0">
                  <a:pos x="37" y="19"/>
                </a:cxn>
                <a:cxn ang="0">
                  <a:pos x="37" y="14"/>
                </a:cxn>
                <a:cxn ang="0">
                  <a:pos x="33" y="5"/>
                </a:cxn>
                <a:cxn ang="0">
                  <a:pos x="23" y="5"/>
                </a:cxn>
                <a:cxn ang="0">
                  <a:pos x="18" y="0"/>
                </a:cxn>
                <a:cxn ang="0">
                  <a:pos x="9" y="5"/>
                </a:cxn>
                <a:cxn ang="0">
                  <a:pos x="4" y="5"/>
                </a:cxn>
                <a:cxn ang="0">
                  <a:pos x="0" y="14"/>
                </a:cxn>
                <a:cxn ang="0">
                  <a:pos x="0" y="19"/>
                </a:cxn>
                <a:cxn ang="0">
                  <a:pos x="0" y="28"/>
                </a:cxn>
                <a:cxn ang="0">
                  <a:pos x="4" y="33"/>
                </a:cxn>
                <a:cxn ang="0">
                  <a:pos x="9" y="38"/>
                </a:cxn>
                <a:cxn ang="0">
                  <a:pos x="18" y="38"/>
                </a:cxn>
                <a:cxn ang="0">
                  <a:pos x="23" y="38"/>
                </a:cxn>
                <a:cxn ang="0">
                  <a:pos x="33" y="33"/>
                </a:cxn>
                <a:cxn ang="0">
                  <a:pos x="37" y="28"/>
                </a:cxn>
                <a:cxn ang="0">
                  <a:pos x="37" y="19"/>
                </a:cxn>
              </a:cxnLst>
              <a:rect l="0" t="0" r="r" b="b"/>
              <a:pathLst>
                <a:path w="37" h="43">
                  <a:moveTo>
                    <a:pt x="37" y="19"/>
                  </a:moveTo>
                  <a:lnTo>
                    <a:pt x="37" y="14"/>
                  </a:lnTo>
                  <a:lnTo>
                    <a:pt x="37" y="14"/>
                  </a:lnTo>
                  <a:lnTo>
                    <a:pt x="33" y="10"/>
                  </a:lnTo>
                  <a:lnTo>
                    <a:pt x="33" y="5"/>
                  </a:lnTo>
                  <a:lnTo>
                    <a:pt x="28" y="5"/>
                  </a:lnTo>
                  <a:lnTo>
                    <a:pt x="28" y="0"/>
                  </a:lnTo>
                  <a:lnTo>
                    <a:pt x="23" y="0"/>
                  </a:lnTo>
                  <a:lnTo>
                    <a:pt x="18" y="0"/>
                  </a:lnTo>
                  <a:lnTo>
                    <a:pt x="14" y="0"/>
                  </a:lnTo>
                  <a:lnTo>
                    <a:pt x="9" y="0"/>
                  </a:lnTo>
                  <a:lnTo>
                    <a:pt x="4" y="5"/>
                  </a:lnTo>
                  <a:lnTo>
                    <a:pt x="4" y="5"/>
                  </a:lnTo>
                  <a:lnTo>
                    <a:pt x="0" y="10"/>
                  </a:lnTo>
                  <a:lnTo>
                    <a:pt x="0" y="14"/>
                  </a:lnTo>
                  <a:lnTo>
                    <a:pt x="0" y="14"/>
                  </a:lnTo>
                  <a:lnTo>
                    <a:pt x="0" y="19"/>
                  </a:lnTo>
                  <a:lnTo>
                    <a:pt x="0" y="24"/>
                  </a:lnTo>
                  <a:lnTo>
                    <a:pt x="0" y="28"/>
                  </a:lnTo>
                  <a:lnTo>
                    <a:pt x="0" y="33"/>
                  </a:lnTo>
                  <a:lnTo>
                    <a:pt x="4" y="33"/>
                  </a:lnTo>
                  <a:lnTo>
                    <a:pt x="4" y="38"/>
                  </a:lnTo>
                  <a:lnTo>
                    <a:pt x="9" y="38"/>
                  </a:lnTo>
                  <a:lnTo>
                    <a:pt x="14" y="43"/>
                  </a:lnTo>
                  <a:lnTo>
                    <a:pt x="18" y="43"/>
                  </a:lnTo>
                  <a:lnTo>
                    <a:pt x="23" y="43"/>
                  </a:lnTo>
                  <a:lnTo>
                    <a:pt x="28" y="38"/>
                  </a:lnTo>
                  <a:lnTo>
                    <a:pt x="28" y="38"/>
                  </a:lnTo>
                  <a:lnTo>
                    <a:pt x="33" y="33"/>
                  </a:lnTo>
                  <a:lnTo>
                    <a:pt x="33" y="33"/>
                  </a:lnTo>
                  <a:lnTo>
                    <a:pt x="37" y="28"/>
                  </a:lnTo>
                  <a:lnTo>
                    <a:pt x="37" y="24"/>
                  </a:lnTo>
                  <a:lnTo>
                    <a:pt x="37" y="19"/>
                  </a:lnTo>
                  <a:lnTo>
                    <a:pt x="37" y="19"/>
                  </a:lnTo>
                  <a:lnTo>
                    <a:pt x="37" y="19"/>
                  </a:lnTo>
                  <a:lnTo>
                    <a:pt x="37" y="14"/>
                  </a:lnTo>
                  <a:lnTo>
                    <a:pt x="33" y="10"/>
                  </a:lnTo>
                  <a:lnTo>
                    <a:pt x="33" y="5"/>
                  </a:lnTo>
                  <a:lnTo>
                    <a:pt x="28" y="5"/>
                  </a:lnTo>
                  <a:lnTo>
                    <a:pt x="23" y="5"/>
                  </a:lnTo>
                  <a:lnTo>
                    <a:pt x="23" y="0"/>
                  </a:lnTo>
                  <a:lnTo>
                    <a:pt x="18" y="0"/>
                  </a:lnTo>
                  <a:lnTo>
                    <a:pt x="14" y="0"/>
                  </a:lnTo>
                  <a:lnTo>
                    <a:pt x="9" y="5"/>
                  </a:lnTo>
                  <a:lnTo>
                    <a:pt x="9" y="5"/>
                  </a:lnTo>
                  <a:lnTo>
                    <a:pt x="4" y="5"/>
                  </a:lnTo>
                  <a:lnTo>
                    <a:pt x="4" y="10"/>
                  </a:lnTo>
                  <a:lnTo>
                    <a:pt x="0" y="14"/>
                  </a:lnTo>
                  <a:lnTo>
                    <a:pt x="0" y="19"/>
                  </a:lnTo>
                  <a:lnTo>
                    <a:pt x="0" y="19"/>
                  </a:lnTo>
                  <a:lnTo>
                    <a:pt x="0" y="24"/>
                  </a:lnTo>
                  <a:lnTo>
                    <a:pt x="0" y="28"/>
                  </a:lnTo>
                  <a:lnTo>
                    <a:pt x="4" y="33"/>
                  </a:lnTo>
                  <a:lnTo>
                    <a:pt x="4" y="33"/>
                  </a:lnTo>
                  <a:lnTo>
                    <a:pt x="9" y="38"/>
                  </a:lnTo>
                  <a:lnTo>
                    <a:pt x="9" y="38"/>
                  </a:lnTo>
                  <a:lnTo>
                    <a:pt x="14" y="38"/>
                  </a:lnTo>
                  <a:lnTo>
                    <a:pt x="18" y="38"/>
                  </a:lnTo>
                  <a:lnTo>
                    <a:pt x="23" y="38"/>
                  </a:lnTo>
                  <a:lnTo>
                    <a:pt x="23" y="38"/>
                  </a:lnTo>
                  <a:lnTo>
                    <a:pt x="28" y="38"/>
                  </a:lnTo>
                  <a:lnTo>
                    <a:pt x="33" y="33"/>
                  </a:lnTo>
                  <a:lnTo>
                    <a:pt x="33" y="33"/>
                  </a:lnTo>
                  <a:lnTo>
                    <a:pt x="37" y="28"/>
                  </a:lnTo>
                  <a:lnTo>
                    <a:pt x="37" y="24"/>
                  </a:lnTo>
                  <a:lnTo>
                    <a:pt x="37" y="19"/>
                  </a:lnTo>
                  <a:lnTo>
                    <a:pt x="37" y="19"/>
                  </a:lnTo>
                  <a:close/>
                </a:path>
              </a:pathLst>
            </a:custGeom>
            <a:solidFill>
              <a:srgbClr val="FF818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7" name="Freeform 123"/>
            <p:cNvSpPr>
              <a:spLocks noChangeAspect="1"/>
            </p:cNvSpPr>
            <p:nvPr/>
          </p:nvSpPr>
          <p:spPr bwMode="auto">
            <a:xfrm>
              <a:off x="2766" y="2121"/>
              <a:ext cx="37" cy="38"/>
            </a:xfrm>
            <a:custGeom>
              <a:avLst/>
              <a:gdLst/>
              <a:ahLst/>
              <a:cxnLst>
                <a:cxn ang="0">
                  <a:pos x="37" y="19"/>
                </a:cxn>
                <a:cxn ang="0">
                  <a:pos x="33" y="10"/>
                </a:cxn>
                <a:cxn ang="0">
                  <a:pos x="28" y="5"/>
                </a:cxn>
                <a:cxn ang="0">
                  <a:pos x="23" y="0"/>
                </a:cxn>
                <a:cxn ang="0">
                  <a:pos x="14" y="0"/>
                </a:cxn>
                <a:cxn ang="0">
                  <a:pos x="9" y="5"/>
                </a:cxn>
                <a:cxn ang="0">
                  <a:pos x="4" y="10"/>
                </a:cxn>
                <a:cxn ang="0">
                  <a:pos x="0" y="19"/>
                </a:cxn>
                <a:cxn ang="0">
                  <a:pos x="0" y="24"/>
                </a:cxn>
                <a:cxn ang="0">
                  <a:pos x="4" y="33"/>
                </a:cxn>
                <a:cxn ang="0">
                  <a:pos x="9" y="38"/>
                </a:cxn>
                <a:cxn ang="0">
                  <a:pos x="14" y="38"/>
                </a:cxn>
                <a:cxn ang="0">
                  <a:pos x="23" y="38"/>
                </a:cxn>
                <a:cxn ang="0">
                  <a:pos x="28" y="38"/>
                </a:cxn>
                <a:cxn ang="0">
                  <a:pos x="33" y="33"/>
                </a:cxn>
                <a:cxn ang="0">
                  <a:pos x="37" y="24"/>
                </a:cxn>
                <a:cxn ang="0">
                  <a:pos x="37" y="19"/>
                </a:cxn>
                <a:cxn ang="0">
                  <a:pos x="33" y="14"/>
                </a:cxn>
                <a:cxn ang="0">
                  <a:pos x="28" y="10"/>
                </a:cxn>
                <a:cxn ang="0">
                  <a:pos x="23" y="5"/>
                </a:cxn>
                <a:cxn ang="0">
                  <a:pos x="18" y="5"/>
                </a:cxn>
                <a:cxn ang="0">
                  <a:pos x="9" y="5"/>
                </a:cxn>
                <a:cxn ang="0">
                  <a:pos x="4" y="10"/>
                </a:cxn>
                <a:cxn ang="0">
                  <a:pos x="0" y="14"/>
                </a:cxn>
                <a:cxn ang="0">
                  <a:pos x="0" y="19"/>
                </a:cxn>
                <a:cxn ang="0">
                  <a:pos x="0" y="28"/>
                </a:cxn>
                <a:cxn ang="0">
                  <a:pos x="4" y="33"/>
                </a:cxn>
                <a:cxn ang="0">
                  <a:pos x="9" y="38"/>
                </a:cxn>
                <a:cxn ang="0">
                  <a:pos x="18" y="38"/>
                </a:cxn>
                <a:cxn ang="0">
                  <a:pos x="23" y="38"/>
                </a:cxn>
                <a:cxn ang="0">
                  <a:pos x="28" y="33"/>
                </a:cxn>
                <a:cxn ang="0">
                  <a:pos x="33" y="28"/>
                </a:cxn>
                <a:cxn ang="0">
                  <a:pos x="37" y="19"/>
                </a:cxn>
              </a:cxnLst>
              <a:rect l="0" t="0" r="r" b="b"/>
              <a:pathLst>
                <a:path w="37" h="38">
                  <a:moveTo>
                    <a:pt x="37" y="19"/>
                  </a:moveTo>
                  <a:lnTo>
                    <a:pt x="37" y="19"/>
                  </a:lnTo>
                  <a:lnTo>
                    <a:pt x="37" y="14"/>
                  </a:lnTo>
                  <a:lnTo>
                    <a:pt x="33" y="10"/>
                  </a:lnTo>
                  <a:lnTo>
                    <a:pt x="33" y="5"/>
                  </a:lnTo>
                  <a:lnTo>
                    <a:pt x="28" y="5"/>
                  </a:lnTo>
                  <a:lnTo>
                    <a:pt x="23" y="5"/>
                  </a:lnTo>
                  <a:lnTo>
                    <a:pt x="23" y="0"/>
                  </a:lnTo>
                  <a:lnTo>
                    <a:pt x="18" y="0"/>
                  </a:lnTo>
                  <a:lnTo>
                    <a:pt x="14" y="0"/>
                  </a:lnTo>
                  <a:lnTo>
                    <a:pt x="9" y="5"/>
                  </a:lnTo>
                  <a:lnTo>
                    <a:pt x="9" y="5"/>
                  </a:lnTo>
                  <a:lnTo>
                    <a:pt x="4" y="5"/>
                  </a:lnTo>
                  <a:lnTo>
                    <a:pt x="4" y="10"/>
                  </a:lnTo>
                  <a:lnTo>
                    <a:pt x="0" y="14"/>
                  </a:lnTo>
                  <a:lnTo>
                    <a:pt x="0" y="19"/>
                  </a:lnTo>
                  <a:lnTo>
                    <a:pt x="0" y="19"/>
                  </a:lnTo>
                  <a:lnTo>
                    <a:pt x="0" y="24"/>
                  </a:lnTo>
                  <a:lnTo>
                    <a:pt x="0" y="28"/>
                  </a:lnTo>
                  <a:lnTo>
                    <a:pt x="4" y="33"/>
                  </a:lnTo>
                  <a:lnTo>
                    <a:pt x="4" y="33"/>
                  </a:lnTo>
                  <a:lnTo>
                    <a:pt x="9" y="38"/>
                  </a:lnTo>
                  <a:lnTo>
                    <a:pt x="9" y="38"/>
                  </a:lnTo>
                  <a:lnTo>
                    <a:pt x="14" y="38"/>
                  </a:lnTo>
                  <a:lnTo>
                    <a:pt x="18" y="38"/>
                  </a:lnTo>
                  <a:lnTo>
                    <a:pt x="23" y="38"/>
                  </a:lnTo>
                  <a:lnTo>
                    <a:pt x="23" y="38"/>
                  </a:lnTo>
                  <a:lnTo>
                    <a:pt x="28" y="38"/>
                  </a:lnTo>
                  <a:lnTo>
                    <a:pt x="33" y="33"/>
                  </a:lnTo>
                  <a:lnTo>
                    <a:pt x="33" y="33"/>
                  </a:lnTo>
                  <a:lnTo>
                    <a:pt x="37" y="28"/>
                  </a:lnTo>
                  <a:lnTo>
                    <a:pt x="37" y="24"/>
                  </a:lnTo>
                  <a:lnTo>
                    <a:pt x="37" y="19"/>
                  </a:lnTo>
                  <a:lnTo>
                    <a:pt x="37" y="19"/>
                  </a:lnTo>
                  <a:lnTo>
                    <a:pt x="33" y="19"/>
                  </a:lnTo>
                  <a:lnTo>
                    <a:pt x="33" y="14"/>
                  </a:lnTo>
                  <a:lnTo>
                    <a:pt x="33" y="10"/>
                  </a:lnTo>
                  <a:lnTo>
                    <a:pt x="28" y="10"/>
                  </a:lnTo>
                  <a:lnTo>
                    <a:pt x="28" y="5"/>
                  </a:lnTo>
                  <a:lnTo>
                    <a:pt x="23" y="5"/>
                  </a:lnTo>
                  <a:lnTo>
                    <a:pt x="23" y="5"/>
                  </a:lnTo>
                  <a:lnTo>
                    <a:pt x="18" y="5"/>
                  </a:lnTo>
                  <a:lnTo>
                    <a:pt x="14" y="5"/>
                  </a:lnTo>
                  <a:lnTo>
                    <a:pt x="9" y="5"/>
                  </a:lnTo>
                  <a:lnTo>
                    <a:pt x="9" y="5"/>
                  </a:lnTo>
                  <a:lnTo>
                    <a:pt x="4" y="10"/>
                  </a:lnTo>
                  <a:lnTo>
                    <a:pt x="4" y="10"/>
                  </a:lnTo>
                  <a:lnTo>
                    <a:pt x="0" y="14"/>
                  </a:lnTo>
                  <a:lnTo>
                    <a:pt x="0" y="19"/>
                  </a:lnTo>
                  <a:lnTo>
                    <a:pt x="0" y="19"/>
                  </a:lnTo>
                  <a:lnTo>
                    <a:pt x="0" y="24"/>
                  </a:lnTo>
                  <a:lnTo>
                    <a:pt x="0" y="28"/>
                  </a:lnTo>
                  <a:lnTo>
                    <a:pt x="4" y="28"/>
                  </a:lnTo>
                  <a:lnTo>
                    <a:pt x="4" y="33"/>
                  </a:lnTo>
                  <a:lnTo>
                    <a:pt x="9" y="33"/>
                  </a:lnTo>
                  <a:lnTo>
                    <a:pt x="9" y="38"/>
                  </a:lnTo>
                  <a:lnTo>
                    <a:pt x="14" y="38"/>
                  </a:lnTo>
                  <a:lnTo>
                    <a:pt x="18" y="38"/>
                  </a:lnTo>
                  <a:lnTo>
                    <a:pt x="23" y="38"/>
                  </a:lnTo>
                  <a:lnTo>
                    <a:pt x="23" y="38"/>
                  </a:lnTo>
                  <a:lnTo>
                    <a:pt x="28" y="33"/>
                  </a:lnTo>
                  <a:lnTo>
                    <a:pt x="28" y="33"/>
                  </a:lnTo>
                  <a:lnTo>
                    <a:pt x="33" y="28"/>
                  </a:lnTo>
                  <a:lnTo>
                    <a:pt x="33" y="28"/>
                  </a:lnTo>
                  <a:lnTo>
                    <a:pt x="33" y="24"/>
                  </a:lnTo>
                  <a:lnTo>
                    <a:pt x="37" y="19"/>
                  </a:lnTo>
                  <a:lnTo>
                    <a:pt x="37" y="19"/>
                  </a:lnTo>
                  <a:close/>
                </a:path>
              </a:pathLst>
            </a:custGeom>
            <a:solidFill>
              <a:srgbClr val="FF848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8" name="Freeform 124"/>
            <p:cNvSpPr>
              <a:spLocks noChangeAspect="1"/>
            </p:cNvSpPr>
            <p:nvPr/>
          </p:nvSpPr>
          <p:spPr bwMode="auto">
            <a:xfrm>
              <a:off x="2766" y="2126"/>
              <a:ext cx="37" cy="33"/>
            </a:xfrm>
            <a:custGeom>
              <a:avLst/>
              <a:gdLst/>
              <a:ahLst/>
              <a:cxnLst>
                <a:cxn ang="0">
                  <a:pos x="33" y="14"/>
                </a:cxn>
                <a:cxn ang="0">
                  <a:pos x="33" y="5"/>
                </a:cxn>
                <a:cxn ang="0">
                  <a:pos x="28" y="0"/>
                </a:cxn>
                <a:cxn ang="0">
                  <a:pos x="23" y="0"/>
                </a:cxn>
                <a:cxn ang="0">
                  <a:pos x="14" y="0"/>
                </a:cxn>
                <a:cxn ang="0">
                  <a:pos x="9" y="0"/>
                </a:cxn>
                <a:cxn ang="0">
                  <a:pos x="4" y="5"/>
                </a:cxn>
                <a:cxn ang="0">
                  <a:pos x="0" y="14"/>
                </a:cxn>
                <a:cxn ang="0">
                  <a:pos x="0" y="19"/>
                </a:cxn>
                <a:cxn ang="0">
                  <a:pos x="4" y="23"/>
                </a:cxn>
                <a:cxn ang="0">
                  <a:pos x="9" y="28"/>
                </a:cxn>
                <a:cxn ang="0">
                  <a:pos x="14" y="33"/>
                </a:cxn>
                <a:cxn ang="0">
                  <a:pos x="23" y="33"/>
                </a:cxn>
                <a:cxn ang="0">
                  <a:pos x="28" y="28"/>
                </a:cxn>
                <a:cxn ang="0">
                  <a:pos x="33" y="23"/>
                </a:cxn>
                <a:cxn ang="0">
                  <a:pos x="33" y="19"/>
                </a:cxn>
                <a:cxn ang="0">
                  <a:pos x="33" y="14"/>
                </a:cxn>
                <a:cxn ang="0">
                  <a:pos x="33" y="9"/>
                </a:cxn>
                <a:cxn ang="0">
                  <a:pos x="28" y="5"/>
                </a:cxn>
                <a:cxn ang="0">
                  <a:pos x="23" y="0"/>
                </a:cxn>
                <a:cxn ang="0">
                  <a:pos x="18" y="0"/>
                </a:cxn>
                <a:cxn ang="0">
                  <a:pos x="14" y="0"/>
                </a:cxn>
                <a:cxn ang="0">
                  <a:pos x="4" y="5"/>
                </a:cxn>
                <a:cxn ang="0">
                  <a:pos x="4" y="9"/>
                </a:cxn>
                <a:cxn ang="0">
                  <a:pos x="0" y="14"/>
                </a:cxn>
                <a:cxn ang="0">
                  <a:pos x="4" y="23"/>
                </a:cxn>
                <a:cxn ang="0">
                  <a:pos x="4" y="28"/>
                </a:cxn>
                <a:cxn ang="0">
                  <a:pos x="14" y="28"/>
                </a:cxn>
                <a:cxn ang="0">
                  <a:pos x="18" y="33"/>
                </a:cxn>
                <a:cxn ang="0">
                  <a:pos x="23" y="28"/>
                </a:cxn>
                <a:cxn ang="0">
                  <a:pos x="28" y="28"/>
                </a:cxn>
                <a:cxn ang="0">
                  <a:pos x="33" y="23"/>
                </a:cxn>
                <a:cxn ang="0">
                  <a:pos x="33" y="14"/>
                </a:cxn>
              </a:cxnLst>
              <a:rect l="0" t="0" r="r" b="b"/>
              <a:pathLst>
                <a:path w="37" h="33">
                  <a:moveTo>
                    <a:pt x="37" y="14"/>
                  </a:moveTo>
                  <a:lnTo>
                    <a:pt x="33" y="14"/>
                  </a:lnTo>
                  <a:lnTo>
                    <a:pt x="33" y="9"/>
                  </a:lnTo>
                  <a:lnTo>
                    <a:pt x="33" y="5"/>
                  </a:lnTo>
                  <a:lnTo>
                    <a:pt x="28" y="5"/>
                  </a:lnTo>
                  <a:lnTo>
                    <a:pt x="28" y="0"/>
                  </a:lnTo>
                  <a:lnTo>
                    <a:pt x="23" y="0"/>
                  </a:lnTo>
                  <a:lnTo>
                    <a:pt x="23" y="0"/>
                  </a:lnTo>
                  <a:lnTo>
                    <a:pt x="18" y="0"/>
                  </a:lnTo>
                  <a:lnTo>
                    <a:pt x="14" y="0"/>
                  </a:lnTo>
                  <a:lnTo>
                    <a:pt x="9" y="0"/>
                  </a:lnTo>
                  <a:lnTo>
                    <a:pt x="9" y="0"/>
                  </a:lnTo>
                  <a:lnTo>
                    <a:pt x="4" y="5"/>
                  </a:lnTo>
                  <a:lnTo>
                    <a:pt x="4" y="5"/>
                  </a:lnTo>
                  <a:lnTo>
                    <a:pt x="0" y="9"/>
                  </a:lnTo>
                  <a:lnTo>
                    <a:pt x="0" y="14"/>
                  </a:lnTo>
                  <a:lnTo>
                    <a:pt x="0" y="14"/>
                  </a:lnTo>
                  <a:lnTo>
                    <a:pt x="0" y="19"/>
                  </a:lnTo>
                  <a:lnTo>
                    <a:pt x="0" y="23"/>
                  </a:lnTo>
                  <a:lnTo>
                    <a:pt x="4" y="23"/>
                  </a:lnTo>
                  <a:lnTo>
                    <a:pt x="4" y="28"/>
                  </a:lnTo>
                  <a:lnTo>
                    <a:pt x="9" y="28"/>
                  </a:lnTo>
                  <a:lnTo>
                    <a:pt x="9" y="33"/>
                  </a:lnTo>
                  <a:lnTo>
                    <a:pt x="14" y="33"/>
                  </a:lnTo>
                  <a:lnTo>
                    <a:pt x="18" y="33"/>
                  </a:lnTo>
                  <a:lnTo>
                    <a:pt x="23" y="33"/>
                  </a:lnTo>
                  <a:lnTo>
                    <a:pt x="23" y="33"/>
                  </a:lnTo>
                  <a:lnTo>
                    <a:pt x="28" y="28"/>
                  </a:lnTo>
                  <a:lnTo>
                    <a:pt x="28" y="28"/>
                  </a:lnTo>
                  <a:lnTo>
                    <a:pt x="33" y="23"/>
                  </a:lnTo>
                  <a:lnTo>
                    <a:pt x="33" y="23"/>
                  </a:lnTo>
                  <a:lnTo>
                    <a:pt x="33" y="19"/>
                  </a:lnTo>
                  <a:lnTo>
                    <a:pt x="37" y="14"/>
                  </a:lnTo>
                  <a:lnTo>
                    <a:pt x="33" y="14"/>
                  </a:lnTo>
                  <a:lnTo>
                    <a:pt x="33" y="14"/>
                  </a:lnTo>
                  <a:lnTo>
                    <a:pt x="33" y="9"/>
                  </a:lnTo>
                  <a:lnTo>
                    <a:pt x="33" y="5"/>
                  </a:lnTo>
                  <a:lnTo>
                    <a:pt x="28" y="5"/>
                  </a:lnTo>
                  <a:lnTo>
                    <a:pt x="28" y="0"/>
                  </a:lnTo>
                  <a:lnTo>
                    <a:pt x="23" y="0"/>
                  </a:lnTo>
                  <a:lnTo>
                    <a:pt x="23" y="0"/>
                  </a:lnTo>
                  <a:lnTo>
                    <a:pt x="18" y="0"/>
                  </a:lnTo>
                  <a:lnTo>
                    <a:pt x="14" y="0"/>
                  </a:lnTo>
                  <a:lnTo>
                    <a:pt x="14" y="0"/>
                  </a:lnTo>
                  <a:lnTo>
                    <a:pt x="9" y="0"/>
                  </a:lnTo>
                  <a:lnTo>
                    <a:pt x="4" y="5"/>
                  </a:lnTo>
                  <a:lnTo>
                    <a:pt x="4" y="5"/>
                  </a:lnTo>
                  <a:lnTo>
                    <a:pt x="4" y="9"/>
                  </a:lnTo>
                  <a:lnTo>
                    <a:pt x="4" y="14"/>
                  </a:lnTo>
                  <a:lnTo>
                    <a:pt x="0" y="14"/>
                  </a:lnTo>
                  <a:lnTo>
                    <a:pt x="4" y="19"/>
                  </a:lnTo>
                  <a:lnTo>
                    <a:pt x="4" y="23"/>
                  </a:lnTo>
                  <a:lnTo>
                    <a:pt x="4" y="23"/>
                  </a:lnTo>
                  <a:lnTo>
                    <a:pt x="4" y="28"/>
                  </a:lnTo>
                  <a:lnTo>
                    <a:pt x="9" y="28"/>
                  </a:lnTo>
                  <a:lnTo>
                    <a:pt x="14" y="28"/>
                  </a:lnTo>
                  <a:lnTo>
                    <a:pt x="14" y="33"/>
                  </a:lnTo>
                  <a:lnTo>
                    <a:pt x="18" y="33"/>
                  </a:lnTo>
                  <a:lnTo>
                    <a:pt x="23" y="33"/>
                  </a:lnTo>
                  <a:lnTo>
                    <a:pt x="23" y="28"/>
                  </a:lnTo>
                  <a:lnTo>
                    <a:pt x="28" y="28"/>
                  </a:lnTo>
                  <a:lnTo>
                    <a:pt x="28" y="28"/>
                  </a:lnTo>
                  <a:lnTo>
                    <a:pt x="33" y="23"/>
                  </a:lnTo>
                  <a:lnTo>
                    <a:pt x="33" y="23"/>
                  </a:lnTo>
                  <a:lnTo>
                    <a:pt x="33" y="19"/>
                  </a:lnTo>
                  <a:lnTo>
                    <a:pt x="33" y="14"/>
                  </a:lnTo>
                  <a:lnTo>
                    <a:pt x="37" y="14"/>
                  </a:lnTo>
                  <a:close/>
                </a:path>
              </a:pathLst>
            </a:custGeom>
            <a:solidFill>
              <a:srgbClr val="FF888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09" name="Freeform 125"/>
            <p:cNvSpPr>
              <a:spLocks noChangeAspect="1"/>
            </p:cNvSpPr>
            <p:nvPr/>
          </p:nvSpPr>
          <p:spPr bwMode="auto">
            <a:xfrm>
              <a:off x="2766" y="2126"/>
              <a:ext cx="33" cy="33"/>
            </a:xfrm>
            <a:custGeom>
              <a:avLst/>
              <a:gdLst/>
              <a:ahLst/>
              <a:cxnLst>
                <a:cxn ang="0">
                  <a:pos x="33" y="14"/>
                </a:cxn>
                <a:cxn ang="0">
                  <a:pos x="33" y="5"/>
                </a:cxn>
                <a:cxn ang="0">
                  <a:pos x="28" y="0"/>
                </a:cxn>
                <a:cxn ang="0">
                  <a:pos x="23" y="0"/>
                </a:cxn>
                <a:cxn ang="0">
                  <a:pos x="14" y="0"/>
                </a:cxn>
                <a:cxn ang="0">
                  <a:pos x="9" y="0"/>
                </a:cxn>
                <a:cxn ang="0">
                  <a:pos x="4" y="5"/>
                </a:cxn>
                <a:cxn ang="0">
                  <a:pos x="4" y="14"/>
                </a:cxn>
                <a:cxn ang="0">
                  <a:pos x="4" y="19"/>
                </a:cxn>
                <a:cxn ang="0">
                  <a:pos x="4" y="23"/>
                </a:cxn>
                <a:cxn ang="0">
                  <a:pos x="9" y="28"/>
                </a:cxn>
                <a:cxn ang="0">
                  <a:pos x="14" y="33"/>
                </a:cxn>
                <a:cxn ang="0">
                  <a:pos x="23" y="33"/>
                </a:cxn>
                <a:cxn ang="0">
                  <a:pos x="28" y="28"/>
                </a:cxn>
                <a:cxn ang="0">
                  <a:pos x="33" y="23"/>
                </a:cxn>
                <a:cxn ang="0">
                  <a:pos x="33" y="19"/>
                </a:cxn>
                <a:cxn ang="0">
                  <a:pos x="33" y="14"/>
                </a:cxn>
                <a:cxn ang="0">
                  <a:pos x="33" y="9"/>
                </a:cxn>
                <a:cxn ang="0">
                  <a:pos x="28" y="5"/>
                </a:cxn>
                <a:cxn ang="0">
                  <a:pos x="23" y="0"/>
                </a:cxn>
                <a:cxn ang="0">
                  <a:pos x="18" y="0"/>
                </a:cxn>
                <a:cxn ang="0">
                  <a:pos x="14" y="0"/>
                </a:cxn>
                <a:cxn ang="0">
                  <a:pos x="9" y="5"/>
                </a:cxn>
                <a:cxn ang="0">
                  <a:pos x="4" y="9"/>
                </a:cxn>
                <a:cxn ang="0">
                  <a:pos x="4" y="14"/>
                </a:cxn>
                <a:cxn ang="0">
                  <a:pos x="4" y="23"/>
                </a:cxn>
                <a:cxn ang="0">
                  <a:pos x="9" y="28"/>
                </a:cxn>
                <a:cxn ang="0">
                  <a:pos x="14" y="28"/>
                </a:cxn>
                <a:cxn ang="0">
                  <a:pos x="18" y="28"/>
                </a:cxn>
                <a:cxn ang="0">
                  <a:pos x="23" y="28"/>
                </a:cxn>
                <a:cxn ang="0">
                  <a:pos x="28" y="28"/>
                </a:cxn>
                <a:cxn ang="0">
                  <a:pos x="33" y="23"/>
                </a:cxn>
                <a:cxn ang="0">
                  <a:pos x="33" y="14"/>
                </a:cxn>
              </a:cxnLst>
              <a:rect l="0" t="0" r="r" b="b"/>
              <a:pathLst>
                <a:path w="33" h="33">
                  <a:moveTo>
                    <a:pt x="33" y="14"/>
                  </a:moveTo>
                  <a:lnTo>
                    <a:pt x="33" y="14"/>
                  </a:lnTo>
                  <a:lnTo>
                    <a:pt x="33" y="9"/>
                  </a:lnTo>
                  <a:lnTo>
                    <a:pt x="33" y="5"/>
                  </a:lnTo>
                  <a:lnTo>
                    <a:pt x="28" y="5"/>
                  </a:lnTo>
                  <a:lnTo>
                    <a:pt x="28" y="0"/>
                  </a:lnTo>
                  <a:lnTo>
                    <a:pt x="23" y="0"/>
                  </a:lnTo>
                  <a:lnTo>
                    <a:pt x="23" y="0"/>
                  </a:lnTo>
                  <a:lnTo>
                    <a:pt x="18" y="0"/>
                  </a:lnTo>
                  <a:lnTo>
                    <a:pt x="14" y="0"/>
                  </a:lnTo>
                  <a:lnTo>
                    <a:pt x="14" y="0"/>
                  </a:lnTo>
                  <a:lnTo>
                    <a:pt x="9" y="0"/>
                  </a:lnTo>
                  <a:lnTo>
                    <a:pt x="4" y="5"/>
                  </a:lnTo>
                  <a:lnTo>
                    <a:pt x="4" y="5"/>
                  </a:lnTo>
                  <a:lnTo>
                    <a:pt x="4" y="9"/>
                  </a:lnTo>
                  <a:lnTo>
                    <a:pt x="4" y="14"/>
                  </a:lnTo>
                  <a:lnTo>
                    <a:pt x="0" y="14"/>
                  </a:lnTo>
                  <a:lnTo>
                    <a:pt x="4" y="19"/>
                  </a:lnTo>
                  <a:lnTo>
                    <a:pt x="4" y="23"/>
                  </a:lnTo>
                  <a:lnTo>
                    <a:pt x="4" y="23"/>
                  </a:lnTo>
                  <a:lnTo>
                    <a:pt x="4" y="28"/>
                  </a:lnTo>
                  <a:lnTo>
                    <a:pt x="9" y="28"/>
                  </a:lnTo>
                  <a:lnTo>
                    <a:pt x="14" y="28"/>
                  </a:lnTo>
                  <a:lnTo>
                    <a:pt x="14" y="33"/>
                  </a:lnTo>
                  <a:lnTo>
                    <a:pt x="18" y="33"/>
                  </a:lnTo>
                  <a:lnTo>
                    <a:pt x="23" y="33"/>
                  </a:lnTo>
                  <a:lnTo>
                    <a:pt x="23" y="28"/>
                  </a:lnTo>
                  <a:lnTo>
                    <a:pt x="28" y="28"/>
                  </a:lnTo>
                  <a:lnTo>
                    <a:pt x="28" y="28"/>
                  </a:lnTo>
                  <a:lnTo>
                    <a:pt x="33" y="23"/>
                  </a:lnTo>
                  <a:lnTo>
                    <a:pt x="33" y="23"/>
                  </a:lnTo>
                  <a:lnTo>
                    <a:pt x="33" y="19"/>
                  </a:lnTo>
                  <a:lnTo>
                    <a:pt x="33" y="14"/>
                  </a:lnTo>
                  <a:lnTo>
                    <a:pt x="33" y="14"/>
                  </a:lnTo>
                  <a:lnTo>
                    <a:pt x="33" y="14"/>
                  </a:lnTo>
                  <a:lnTo>
                    <a:pt x="33" y="9"/>
                  </a:lnTo>
                  <a:lnTo>
                    <a:pt x="28" y="9"/>
                  </a:lnTo>
                  <a:lnTo>
                    <a:pt x="28" y="5"/>
                  </a:lnTo>
                  <a:lnTo>
                    <a:pt x="28" y="5"/>
                  </a:lnTo>
                  <a:lnTo>
                    <a:pt x="23" y="0"/>
                  </a:lnTo>
                  <a:lnTo>
                    <a:pt x="18" y="0"/>
                  </a:lnTo>
                  <a:lnTo>
                    <a:pt x="18" y="0"/>
                  </a:lnTo>
                  <a:lnTo>
                    <a:pt x="14" y="0"/>
                  </a:lnTo>
                  <a:lnTo>
                    <a:pt x="14" y="0"/>
                  </a:lnTo>
                  <a:lnTo>
                    <a:pt x="9" y="5"/>
                  </a:lnTo>
                  <a:lnTo>
                    <a:pt x="9" y="5"/>
                  </a:lnTo>
                  <a:lnTo>
                    <a:pt x="4" y="9"/>
                  </a:lnTo>
                  <a:lnTo>
                    <a:pt x="4" y="9"/>
                  </a:lnTo>
                  <a:lnTo>
                    <a:pt x="4" y="14"/>
                  </a:lnTo>
                  <a:lnTo>
                    <a:pt x="4" y="14"/>
                  </a:lnTo>
                  <a:lnTo>
                    <a:pt x="4" y="19"/>
                  </a:lnTo>
                  <a:lnTo>
                    <a:pt x="4" y="23"/>
                  </a:lnTo>
                  <a:lnTo>
                    <a:pt x="4" y="23"/>
                  </a:lnTo>
                  <a:lnTo>
                    <a:pt x="9" y="28"/>
                  </a:lnTo>
                  <a:lnTo>
                    <a:pt x="9" y="28"/>
                  </a:lnTo>
                  <a:lnTo>
                    <a:pt x="14" y="28"/>
                  </a:lnTo>
                  <a:lnTo>
                    <a:pt x="14" y="28"/>
                  </a:lnTo>
                  <a:lnTo>
                    <a:pt x="18" y="28"/>
                  </a:lnTo>
                  <a:lnTo>
                    <a:pt x="18" y="28"/>
                  </a:lnTo>
                  <a:lnTo>
                    <a:pt x="23" y="28"/>
                  </a:lnTo>
                  <a:lnTo>
                    <a:pt x="28" y="28"/>
                  </a:lnTo>
                  <a:lnTo>
                    <a:pt x="28" y="28"/>
                  </a:lnTo>
                  <a:lnTo>
                    <a:pt x="28" y="23"/>
                  </a:lnTo>
                  <a:lnTo>
                    <a:pt x="33" y="23"/>
                  </a:lnTo>
                  <a:lnTo>
                    <a:pt x="33" y="19"/>
                  </a:lnTo>
                  <a:lnTo>
                    <a:pt x="33" y="14"/>
                  </a:lnTo>
                  <a:lnTo>
                    <a:pt x="33" y="14"/>
                  </a:lnTo>
                  <a:close/>
                </a:path>
              </a:pathLst>
            </a:custGeom>
            <a:solidFill>
              <a:srgbClr val="FF8C8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0" name="Freeform 126"/>
            <p:cNvSpPr>
              <a:spLocks noChangeAspect="1"/>
            </p:cNvSpPr>
            <p:nvPr/>
          </p:nvSpPr>
          <p:spPr bwMode="auto">
            <a:xfrm>
              <a:off x="2770" y="2126"/>
              <a:ext cx="29" cy="28"/>
            </a:xfrm>
            <a:custGeom>
              <a:avLst/>
              <a:gdLst/>
              <a:ahLst/>
              <a:cxnLst>
                <a:cxn ang="0">
                  <a:pos x="29" y="14"/>
                </a:cxn>
                <a:cxn ang="0">
                  <a:pos x="24" y="9"/>
                </a:cxn>
                <a:cxn ang="0">
                  <a:pos x="24" y="5"/>
                </a:cxn>
                <a:cxn ang="0">
                  <a:pos x="14" y="0"/>
                </a:cxn>
                <a:cxn ang="0">
                  <a:pos x="10" y="0"/>
                </a:cxn>
                <a:cxn ang="0">
                  <a:pos x="5" y="5"/>
                </a:cxn>
                <a:cxn ang="0">
                  <a:pos x="0" y="9"/>
                </a:cxn>
                <a:cxn ang="0">
                  <a:pos x="0" y="14"/>
                </a:cxn>
                <a:cxn ang="0">
                  <a:pos x="0" y="19"/>
                </a:cxn>
                <a:cxn ang="0">
                  <a:pos x="0" y="23"/>
                </a:cxn>
                <a:cxn ang="0">
                  <a:pos x="5" y="28"/>
                </a:cxn>
                <a:cxn ang="0">
                  <a:pos x="10" y="28"/>
                </a:cxn>
                <a:cxn ang="0">
                  <a:pos x="14" y="28"/>
                </a:cxn>
                <a:cxn ang="0">
                  <a:pos x="24" y="28"/>
                </a:cxn>
                <a:cxn ang="0">
                  <a:pos x="24" y="23"/>
                </a:cxn>
                <a:cxn ang="0">
                  <a:pos x="29" y="19"/>
                </a:cxn>
                <a:cxn ang="0">
                  <a:pos x="29" y="14"/>
                </a:cxn>
                <a:cxn ang="0">
                  <a:pos x="24" y="9"/>
                </a:cxn>
                <a:cxn ang="0">
                  <a:pos x="24" y="5"/>
                </a:cxn>
                <a:cxn ang="0">
                  <a:pos x="19" y="5"/>
                </a:cxn>
                <a:cxn ang="0">
                  <a:pos x="14" y="0"/>
                </a:cxn>
                <a:cxn ang="0">
                  <a:pos x="10" y="5"/>
                </a:cxn>
                <a:cxn ang="0">
                  <a:pos x="5" y="5"/>
                </a:cxn>
                <a:cxn ang="0">
                  <a:pos x="0" y="9"/>
                </a:cxn>
                <a:cxn ang="0">
                  <a:pos x="0" y="14"/>
                </a:cxn>
                <a:cxn ang="0">
                  <a:pos x="0" y="19"/>
                </a:cxn>
                <a:cxn ang="0">
                  <a:pos x="5" y="23"/>
                </a:cxn>
                <a:cxn ang="0">
                  <a:pos x="10" y="28"/>
                </a:cxn>
                <a:cxn ang="0">
                  <a:pos x="14" y="28"/>
                </a:cxn>
                <a:cxn ang="0">
                  <a:pos x="19" y="28"/>
                </a:cxn>
                <a:cxn ang="0">
                  <a:pos x="24" y="23"/>
                </a:cxn>
                <a:cxn ang="0">
                  <a:pos x="24" y="19"/>
                </a:cxn>
                <a:cxn ang="0">
                  <a:pos x="29" y="14"/>
                </a:cxn>
              </a:cxnLst>
              <a:rect l="0" t="0" r="r" b="b"/>
              <a:pathLst>
                <a:path w="29" h="28">
                  <a:moveTo>
                    <a:pt x="29" y="14"/>
                  </a:moveTo>
                  <a:lnTo>
                    <a:pt x="29" y="14"/>
                  </a:lnTo>
                  <a:lnTo>
                    <a:pt x="29" y="9"/>
                  </a:lnTo>
                  <a:lnTo>
                    <a:pt x="24" y="9"/>
                  </a:lnTo>
                  <a:lnTo>
                    <a:pt x="24" y="5"/>
                  </a:lnTo>
                  <a:lnTo>
                    <a:pt x="24" y="5"/>
                  </a:lnTo>
                  <a:lnTo>
                    <a:pt x="19" y="0"/>
                  </a:lnTo>
                  <a:lnTo>
                    <a:pt x="14" y="0"/>
                  </a:lnTo>
                  <a:lnTo>
                    <a:pt x="14" y="0"/>
                  </a:lnTo>
                  <a:lnTo>
                    <a:pt x="10" y="0"/>
                  </a:lnTo>
                  <a:lnTo>
                    <a:pt x="10" y="0"/>
                  </a:lnTo>
                  <a:lnTo>
                    <a:pt x="5" y="5"/>
                  </a:lnTo>
                  <a:lnTo>
                    <a:pt x="5" y="5"/>
                  </a:lnTo>
                  <a:lnTo>
                    <a:pt x="0" y="9"/>
                  </a:lnTo>
                  <a:lnTo>
                    <a:pt x="0" y="9"/>
                  </a:lnTo>
                  <a:lnTo>
                    <a:pt x="0" y="14"/>
                  </a:lnTo>
                  <a:lnTo>
                    <a:pt x="0" y="14"/>
                  </a:lnTo>
                  <a:lnTo>
                    <a:pt x="0" y="19"/>
                  </a:lnTo>
                  <a:lnTo>
                    <a:pt x="0" y="23"/>
                  </a:lnTo>
                  <a:lnTo>
                    <a:pt x="0" y="23"/>
                  </a:lnTo>
                  <a:lnTo>
                    <a:pt x="5" y="28"/>
                  </a:lnTo>
                  <a:lnTo>
                    <a:pt x="5" y="28"/>
                  </a:lnTo>
                  <a:lnTo>
                    <a:pt x="10" y="28"/>
                  </a:lnTo>
                  <a:lnTo>
                    <a:pt x="10" y="28"/>
                  </a:lnTo>
                  <a:lnTo>
                    <a:pt x="14" y="28"/>
                  </a:lnTo>
                  <a:lnTo>
                    <a:pt x="14" y="28"/>
                  </a:lnTo>
                  <a:lnTo>
                    <a:pt x="19" y="28"/>
                  </a:lnTo>
                  <a:lnTo>
                    <a:pt x="24" y="28"/>
                  </a:lnTo>
                  <a:lnTo>
                    <a:pt x="24" y="28"/>
                  </a:lnTo>
                  <a:lnTo>
                    <a:pt x="24" y="23"/>
                  </a:lnTo>
                  <a:lnTo>
                    <a:pt x="29" y="23"/>
                  </a:lnTo>
                  <a:lnTo>
                    <a:pt x="29" y="19"/>
                  </a:lnTo>
                  <a:lnTo>
                    <a:pt x="29" y="14"/>
                  </a:lnTo>
                  <a:lnTo>
                    <a:pt x="29" y="14"/>
                  </a:lnTo>
                  <a:lnTo>
                    <a:pt x="29" y="14"/>
                  </a:lnTo>
                  <a:lnTo>
                    <a:pt x="24" y="9"/>
                  </a:lnTo>
                  <a:lnTo>
                    <a:pt x="24" y="9"/>
                  </a:lnTo>
                  <a:lnTo>
                    <a:pt x="24" y="5"/>
                  </a:lnTo>
                  <a:lnTo>
                    <a:pt x="19" y="5"/>
                  </a:lnTo>
                  <a:lnTo>
                    <a:pt x="19" y="5"/>
                  </a:lnTo>
                  <a:lnTo>
                    <a:pt x="14" y="5"/>
                  </a:lnTo>
                  <a:lnTo>
                    <a:pt x="14" y="0"/>
                  </a:lnTo>
                  <a:lnTo>
                    <a:pt x="10" y="5"/>
                  </a:lnTo>
                  <a:lnTo>
                    <a:pt x="10" y="5"/>
                  </a:lnTo>
                  <a:lnTo>
                    <a:pt x="5" y="5"/>
                  </a:lnTo>
                  <a:lnTo>
                    <a:pt x="5" y="5"/>
                  </a:lnTo>
                  <a:lnTo>
                    <a:pt x="0" y="9"/>
                  </a:lnTo>
                  <a:lnTo>
                    <a:pt x="0" y="9"/>
                  </a:lnTo>
                  <a:lnTo>
                    <a:pt x="0" y="14"/>
                  </a:lnTo>
                  <a:lnTo>
                    <a:pt x="0" y="14"/>
                  </a:lnTo>
                  <a:lnTo>
                    <a:pt x="0" y="19"/>
                  </a:lnTo>
                  <a:lnTo>
                    <a:pt x="0" y="19"/>
                  </a:lnTo>
                  <a:lnTo>
                    <a:pt x="0" y="23"/>
                  </a:lnTo>
                  <a:lnTo>
                    <a:pt x="5" y="23"/>
                  </a:lnTo>
                  <a:lnTo>
                    <a:pt x="5" y="28"/>
                  </a:lnTo>
                  <a:lnTo>
                    <a:pt x="10" y="28"/>
                  </a:lnTo>
                  <a:lnTo>
                    <a:pt x="10" y="28"/>
                  </a:lnTo>
                  <a:lnTo>
                    <a:pt x="14" y="28"/>
                  </a:lnTo>
                  <a:lnTo>
                    <a:pt x="14" y="28"/>
                  </a:lnTo>
                  <a:lnTo>
                    <a:pt x="19" y="28"/>
                  </a:lnTo>
                  <a:lnTo>
                    <a:pt x="19" y="28"/>
                  </a:lnTo>
                  <a:lnTo>
                    <a:pt x="24" y="23"/>
                  </a:lnTo>
                  <a:lnTo>
                    <a:pt x="24" y="23"/>
                  </a:lnTo>
                  <a:lnTo>
                    <a:pt x="24" y="19"/>
                  </a:lnTo>
                  <a:lnTo>
                    <a:pt x="29" y="19"/>
                  </a:lnTo>
                  <a:lnTo>
                    <a:pt x="29" y="14"/>
                  </a:lnTo>
                  <a:lnTo>
                    <a:pt x="29" y="14"/>
                  </a:lnTo>
                  <a:close/>
                </a:path>
              </a:pathLst>
            </a:custGeom>
            <a:solidFill>
              <a:srgbClr val="FF909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1" name="Freeform 127"/>
            <p:cNvSpPr>
              <a:spLocks noChangeAspect="1"/>
            </p:cNvSpPr>
            <p:nvPr/>
          </p:nvSpPr>
          <p:spPr bwMode="auto">
            <a:xfrm>
              <a:off x="2770" y="2126"/>
              <a:ext cx="29" cy="28"/>
            </a:xfrm>
            <a:custGeom>
              <a:avLst/>
              <a:gdLst/>
              <a:ahLst/>
              <a:cxnLst>
                <a:cxn ang="0">
                  <a:pos x="29" y="14"/>
                </a:cxn>
                <a:cxn ang="0">
                  <a:pos x="24" y="9"/>
                </a:cxn>
                <a:cxn ang="0">
                  <a:pos x="19" y="5"/>
                </a:cxn>
                <a:cxn ang="0">
                  <a:pos x="14" y="5"/>
                </a:cxn>
                <a:cxn ang="0">
                  <a:pos x="10" y="5"/>
                </a:cxn>
                <a:cxn ang="0">
                  <a:pos x="5" y="5"/>
                </a:cxn>
                <a:cxn ang="0">
                  <a:pos x="0" y="9"/>
                </a:cxn>
                <a:cxn ang="0">
                  <a:pos x="0" y="14"/>
                </a:cxn>
                <a:cxn ang="0">
                  <a:pos x="0" y="19"/>
                </a:cxn>
                <a:cxn ang="0">
                  <a:pos x="0" y="23"/>
                </a:cxn>
                <a:cxn ang="0">
                  <a:pos x="5" y="28"/>
                </a:cxn>
                <a:cxn ang="0">
                  <a:pos x="10" y="28"/>
                </a:cxn>
                <a:cxn ang="0">
                  <a:pos x="14" y="28"/>
                </a:cxn>
                <a:cxn ang="0">
                  <a:pos x="19" y="28"/>
                </a:cxn>
                <a:cxn ang="0">
                  <a:pos x="24" y="23"/>
                </a:cxn>
                <a:cxn ang="0">
                  <a:pos x="29" y="19"/>
                </a:cxn>
                <a:cxn ang="0">
                  <a:pos x="24" y="14"/>
                </a:cxn>
                <a:cxn ang="0">
                  <a:pos x="24" y="9"/>
                </a:cxn>
                <a:cxn ang="0">
                  <a:pos x="24" y="5"/>
                </a:cxn>
                <a:cxn ang="0">
                  <a:pos x="19" y="5"/>
                </a:cxn>
                <a:cxn ang="0">
                  <a:pos x="14" y="5"/>
                </a:cxn>
                <a:cxn ang="0">
                  <a:pos x="10" y="5"/>
                </a:cxn>
                <a:cxn ang="0">
                  <a:pos x="5" y="5"/>
                </a:cxn>
                <a:cxn ang="0">
                  <a:pos x="0" y="9"/>
                </a:cxn>
                <a:cxn ang="0">
                  <a:pos x="0" y="14"/>
                </a:cxn>
                <a:cxn ang="0">
                  <a:pos x="0" y="19"/>
                </a:cxn>
                <a:cxn ang="0">
                  <a:pos x="5" y="23"/>
                </a:cxn>
                <a:cxn ang="0">
                  <a:pos x="10" y="28"/>
                </a:cxn>
                <a:cxn ang="0">
                  <a:pos x="14" y="28"/>
                </a:cxn>
                <a:cxn ang="0">
                  <a:pos x="19" y="28"/>
                </a:cxn>
                <a:cxn ang="0">
                  <a:pos x="24" y="23"/>
                </a:cxn>
                <a:cxn ang="0">
                  <a:pos x="24" y="19"/>
                </a:cxn>
                <a:cxn ang="0">
                  <a:pos x="24" y="14"/>
                </a:cxn>
              </a:cxnLst>
              <a:rect l="0" t="0" r="r" b="b"/>
              <a:pathLst>
                <a:path w="29" h="28">
                  <a:moveTo>
                    <a:pt x="29" y="14"/>
                  </a:moveTo>
                  <a:lnTo>
                    <a:pt x="29" y="14"/>
                  </a:lnTo>
                  <a:lnTo>
                    <a:pt x="24" y="9"/>
                  </a:lnTo>
                  <a:lnTo>
                    <a:pt x="24" y="9"/>
                  </a:lnTo>
                  <a:lnTo>
                    <a:pt x="24" y="5"/>
                  </a:lnTo>
                  <a:lnTo>
                    <a:pt x="19" y="5"/>
                  </a:lnTo>
                  <a:lnTo>
                    <a:pt x="19" y="5"/>
                  </a:lnTo>
                  <a:lnTo>
                    <a:pt x="14" y="5"/>
                  </a:lnTo>
                  <a:lnTo>
                    <a:pt x="14" y="0"/>
                  </a:lnTo>
                  <a:lnTo>
                    <a:pt x="10" y="5"/>
                  </a:lnTo>
                  <a:lnTo>
                    <a:pt x="10" y="5"/>
                  </a:lnTo>
                  <a:lnTo>
                    <a:pt x="5" y="5"/>
                  </a:lnTo>
                  <a:lnTo>
                    <a:pt x="5" y="5"/>
                  </a:lnTo>
                  <a:lnTo>
                    <a:pt x="0" y="9"/>
                  </a:lnTo>
                  <a:lnTo>
                    <a:pt x="0" y="9"/>
                  </a:lnTo>
                  <a:lnTo>
                    <a:pt x="0" y="14"/>
                  </a:lnTo>
                  <a:lnTo>
                    <a:pt x="0" y="14"/>
                  </a:lnTo>
                  <a:lnTo>
                    <a:pt x="0" y="19"/>
                  </a:lnTo>
                  <a:lnTo>
                    <a:pt x="0" y="19"/>
                  </a:lnTo>
                  <a:lnTo>
                    <a:pt x="0" y="23"/>
                  </a:lnTo>
                  <a:lnTo>
                    <a:pt x="5" y="23"/>
                  </a:lnTo>
                  <a:lnTo>
                    <a:pt x="5" y="28"/>
                  </a:lnTo>
                  <a:lnTo>
                    <a:pt x="10" y="28"/>
                  </a:lnTo>
                  <a:lnTo>
                    <a:pt x="10" y="28"/>
                  </a:lnTo>
                  <a:lnTo>
                    <a:pt x="14" y="28"/>
                  </a:lnTo>
                  <a:lnTo>
                    <a:pt x="14" y="28"/>
                  </a:lnTo>
                  <a:lnTo>
                    <a:pt x="19" y="28"/>
                  </a:lnTo>
                  <a:lnTo>
                    <a:pt x="19" y="28"/>
                  </a:lnTo>
                  <a:lnTo>
                    <a:pt x="24" y="23"/>
                  </a:lnTo>
                  <a:lnTo>
                    <a:pt x="24" y="23"/>
                  </a:lnTo>
                  <a:lnTo>
                    <a:pt x="24" y="19"/>
                  </a:lnTo>
                  <a:lnTo>
                    <a:pt x="29" y="19"/>
                  </a:lnTo>
                  <a:lnTo>
                    <a:pt x="29" y="14"/>
                  </a:lnTo>
                  <a:lnTo>
                    <a:pt x="24" y="14"/>
                  </a:lnTo>
                  <a:lnTo>
                    <a:pt x="24" y="14"/>
                  </a:lnTo>
                  <a:lnTo>
                    <a:pt x="24" y="9"/>
                  </a:lnTo>
                  <a:lnTo>
                    <a:pt x="24" y="9"/>
                  </a:lnTo>
                  <a:lnTo>
                    <a:pt x="24" y="5"/>
                  </a:lnTo>
                  <a:lnTo>
                    <a:pt x="19" y="5"/>
                  </a:lnTo>
                  <a:lnTo>
                    <a:pt x="19" y="5"/>
                  </a:lnTo>
                  <a:lnTo>
                    <a:pt x="14" y="5"/>
                  </a:lnTo>
                  <a:lnTo>
                    <a:pt x="14" y="5"/>
                  </a:lnTo>
                  <a:lnTo>
                    <a:pt x="10" y="5"/>
                  </a:lnTo>
                  <a:lnTo>
                    <a:pt x="10" y="5"/>
                  </a:lnTo>
                  <a:lnTo>
                    <a:pt x="5" y="5"/>
                  </a:lnTo>
                  <a:lnTo>
                    <a:pt x="5" y="5"/>
                  </a:lnTo>
                  <a:lnTo>
                    <a:pt x="5" y="9"/>
                  </a:lnTo>
                  <a:lnTo>
                    <a:pt x="0" y="9"/>
                  </a:lnTo>
                  <a:lnTo>
                    <a:pt x="0" y="14"/>
                  </a:lnTo>
                  <a:lnTo>
                    <a:pt x="0" y="14"/>
                  </a:lnTo>
                  <a:lnTo>
                    <a:pt x="0" y="19"/>
                  </a:lnTo>
                  <a:lnTo>
                    <a:pt x="0" y="19"/>
                  </a:lnTo>
                  <a:lnTo>
                    <a:pt x="5" y="23"/>
                  </a:lnTo>
                  <a:lnTo>
                    <a:pt x="5" y="23"/>
                  </a:lnTo>
                  <a:lnTo>
                    <a:pt x="5" y="23"/>
                  </a:lnTo>
                  <a:lnTo>
                    <a:pt x="10" y="28"/>
                  </a:lnTo>
                  <a:lnTo>
                    <a:pt x="10" y="28"/>
                  </a:lnTo>
                  <a:lnTo>
                    <a:pt x="14" y="28"/>
                  </a:lnTo>
                  <a:lnTo>
                    <a:pt x="14" y="28"/>
                  </a:lnTo>
                  <a:lnTo>
                    <a:pt x="19" y="28"/>
                  </a:lnTo>
                  <a:lnTo>
                    <a:pt x="19" y="23"/>
                  </a:lnTo>
                  <a:lnTo>
                    <a:pt x="24" y="23"/>
                  </a:lnTo>
                  <a:lnTo>
                    <a:pt x="24" y="23"/>
                  </a:lnTo>
                  <a:lnTo>
                    <a:pt x="24" y="19"/>
                  </a:lnTo>
                  <a:lnTo>
                    <a:pt x="24" y="19"/>
                  </a:lnTo>
                  <a:lnTo>
                    <a:pt x="24" y="14"/>
                  </a:lnTo>
                  <a:lnTo>
                    <a:pt x="29" y="14"/>
                  </a:lnTo>
                  <a:close/>
                </a:path>
              </a:pathLst>
            </a:custGeom>
            <a:solidFill>
              <a:srgbClr val="FF939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2" name="Freeform 128"/>
            <p:cNvSpPr>
              <a:spLocks noChangeAspect="1"/>
            </p:cNvSpPr>
            <p:nvPr/>
          </p:nvSpPr>
          <p:spPr bwMode="auto">
            <a:xfrm>
              <a:off x="2770" y="2131"/>
              <a:ext cx="24" cy="23"/>
            </a:xfrm>
            <a:custGeom>
              <a:avLst/>
              <a:gdLst/>
              <a:ahLst/>
              <a:cxnLst>
                <a:cxn ang="0">
                  <a:pos x="24" y="9"/>
                </a:cxn>
                <a:cxn ang="0">
                  <a:pos x="24" y="4"/>
                </a:cxn>
                <a:cxn ang="0">
                  <a:pos x="19" y="0"/>
                </a:cxn>
                <a:cxn ang="0">
                  <a:pos x="14" y="0"/>
                </a:cxn>
                <a:cxn ang="0">
                  <a:pos x="10" y="0"/>
                </a:cxn>
                <a:cxn ang="0">
                  <a:pos x="5" y="0"/>
                </a:cxn>
                <a:cxn ang="0">
                  <a:pos x="5" y="4"/>
                </a:cxn>
                <a:cxn ang="0">
                  <a:pos x="0" y="9"/>
                </a:cxn>
                <a:cxn ang="0">
                  <a:pos x="0" y="14"/>
                </a:cxn>
                <a:cxn ang="0">
                  <a:pos x="5" y="18"/>
                </a:cxn>
                <a:cxn ang="0">
                  <a:pos x="5" y="18"/>
                </a:cxn>
                <a:cxn ang="0">
                  <a:pos x="10" y="23"/>
                </a:cxn>
                <a:cxn ang="0">
                  <a:pos x="14" y="23"/>
                </a:cxn>
                <a:cxn ang="0">
                  <a:pos x="19" y="18"/>
                </a:cxn>
                <a:cxn ang="0">
                  <a:pos x="24" y="18"/>
                </a:cxn>
                <a:cxn ang="0">
                  <a:pos x="24" y="14"/>
                </a:cxn>
                <a:cxn ang="0">
                  <a:pos x="24" y="9"/>
                </a:cxn>
                <a:cxn ang="0">
                  <a:pos x="24" y="4"/>
                </a:cxn>
                <a:cxn ang="0">
                  <a:pos x="19" y="4"/>
                </a:cxn>
                <a:cxn ang="0">
                  <a:pos x="19" y="0"/>
                </a:cxn>
                <a:cxn ang="0">
                  <a:pos x="14" y="0"/>
                </a:cxn>
                <a:cxn ang="0">
                  <a:pos x="10" y="0"/>
                </a:cxn>
                <a:cxn ang="0">
                  <a:pos x="5" y="4"/>
                </a:cxn>
                <a:cxn ang="0">
                  <a:pos x="5" y="4"/>
                </a:cxn>
                <a:cxn ang="0">
                  <a:pos x="5" y="9"/>
                </a:cxn>
                <a:cxn ang="0">
                  <a:pos x="5" y="14"/>
                </a:cxn>
                <a:cxn ang="0">
                  <a:pos x="5" y="18"/>
                </a:cxn>
                <a:cxn ang="0">
                  <a:pos x="10" y="18"/>
                </a:cxn>
                <a:cxn ang="0">
                  <a:pos x="14" y="23"/>
                </a:cxn>
                <a:cxn ang="0">
                  <a:pos x="19" y="18"/>
                </a:cxn>
                <a:cxn ang="0">
                  <a:pos x="19" y="18"/>
                </a:cxn>
                <a:cxn ang="0">
                  <a:pos x="24" y="14"/>
                </a:cxn>
                <a:cxn ang="0">
                  <a:pos x="24" y="9"/>
                </a:cxn>
              </a:cxnLst>
              <a:rect l="0" t="0" r="r" b="b"/>
              <a:pathLst>
                <a:path w="24" h="23">
                  <a:moveTo>
                    <a:pt x="24" y="9"/>
                  </a:moveTo>
                  <a:lnTo>
                    <a:pt x="24" y="9"/>
                  </a:lnTo>
                  <a:lnTo>
                    <a:pt x="24" y="4"/>
                  </a:lnTo>
                  <a:lnTo>
                    <a:pt x="24" y="4"/>
                  </a:lnTo>
                  <a:lnTo>
                    <a:pt x="24" y="0"/>
                  </a:lnTo>
                  <a:lnTo>
                    <a:pt x="19" y="0"/>
                  </a:lnTo>
                  <a:lnTo>
                    <a:pt x="19" y="0"/>
                  </a:lnTo>
                  <a:lnTo>
                    <a:pt x="14" y="0"/>
                  </a:lnTo>
                  <a:lnTo>
                    <a:pt x="14" y="0"/>
                  </a:lnTo>
                  <a:lnTo>
                    <a:pt x="10" y="0"/>
                  </a:lnTo>
                  <a:lnTo>
                    <a:pt x="10" y="0"/>
                  </a:lnTo>
                  <a:lnTo>
                    <a:pt x="5" y="0"/>
                  </a:lnTo>
                  <a:lnTo>
                    <a:pt x="5" y="0"/>
                  </a:lnTo>
                  <a:lnTo>
                    <a:pt x="5" y="4"/>
                  </a:lnTo>
                  <a:lnTo>
                    <a:pt x="0" y="4"/>
                  </a:lnTo>
                  <a:lnTo>
                    <a:pt x="0" y="9"/>
                  </a:lnTo>
                  <a:lnTo>
                    <a:pt x="0" y="9"/>
                  </a:lnTo>
                  <a:lnTo>
                    <a:pt x="0" y="14"/>
                  </a:lnTo>
                  <a:lnTo>
                    <a:pt x="0" y="14"/>
                  </a:lnTo>
                  <a:lnTo>
                    <a:pt x="5" y="18"/>
                  </a:lnTo>
                  <a:lnTo>
                    <a:pt x="5" y="18"/>
                  </a:lnTo>
                  <a:lnTo>
                    <a:pt x="5" y="18"/>
                  </a:lnTo>
                  <a:lnTo>
                    <a:pt x="10" y="23"/>
                  </a:lnTo>
                  <a:lnTo>
                    <a:pt x="10" y="23"/>
                  </a:lnTo>
                  <a:lnTo>
                    <a:pt x="14" y="23"/>
                  </a:lnTo>
                  <a:lnTo>
                    <a:pt x="14" y="23"/>
                  </a:lnTo>
                  <a:lnTo>
                    <a:pt x="19" y="23"/>
                  </a:lnTo>
                  <a:lnTo>
                    <a:pt x="19" y="18"/>
                  </a:lnTo>
                  <a:lnTo>
                    <a:pt x="24" y="18"/>
                  </a:lnTo>
                  <a:lnTo>
                    <a:pt x="24" y="18"/>
                  </a:lnTo>
                  <a:lnTo>
                    <a:pt x="24" y="14"/>
                  </a:lnTo>
                  <a:lnTo>
                    <a:pt x="24" y="14"/>
                  </a:lnTo>
                  <a:lnTo>
                    <a:pt x="24" y="9"/>
                  </a:lnTo>
                  <a:lnTo>
                    <a:pt x="24" y="9"/>
                  </a:lnTo>
                  <a:lnTo>
                    <a:pt x="24" y="9"/>
                  </a:lnTo>
                  <a:lnTo>
                    <a:pt x="24" y="4"/>
                  </a:lnTo>
                  <a:lnTo>
                    <a:pt x="24" y="4"/>
                  </a:lnTo>
                  <a:lnTo>
                    <a:pt x="19" y="4"/>
                  </a:lnTo>
                  <a:lnTo>
                    <a:pt x="19" y="0"/>
                  </a:lnTo>
                  <a:lnTo>
                    <a:pt x="19" y="0"/>
                  </a:lnTo>
                  <a:lnTo>
                    <a:pt x="14" y="0"/>
                  </a:lnTo>
                  <a:lnTo>
                    <a:pt x="14" y="0"/>
                  </a:lnTo>
                  <a:lnTo>
                    <a:pt x="10" y="0"/>
                  </a:lnTo>
                  <a:lnTo>
                    <a:pt x="10" y="0"/>
                  </a:lnTo>
                  <a:lnTo>
                    <a:pt x="10" y="0"/>
                  </a:lnTo>
                  <a:lnTo>
                    <a:pt x="5" y="4"/>
                  </a:lnTo>
                  <a:lnTo>
                    <a:pt x="5" y="4"/>
                  </a:lnTo>
                  <a:lnTo>
                    <a:pt x="5" y="4"/>
                  </a:lnTo>
                  <a:lnTo>
                    <a:pt x="5" y="9"/>
                  </a:lnTo>
                  <a:lnTo>
                    <a:pt x="5" y="9"/>
                  </a:lnTo>
                  <a:lnTo>
                    <a:pt x="5" y="14"/>
                  </a:lnTo>
                  <a:lnTo>
                    <a:pt x="5" y="14"/>
                  </a:lnTo>
                  <a:lnTo>
                    <a:pt x="5" y="18"/>
                  </a:lnTo>
                  <a:lnTo>
                    <a:pt x="5" y="18"/>
                  </a:lnTo>
                  <a:lnTo>
                    <a:pt x="10" y="18"/>
                  </a:lnTo>
                  <a:lnTo>
                    <a:pt x="10" y="18"/>
                  </a:lnTo>
                  <a:lnTo>
                    <a:pt x="10" y="23"/>
                  </a:lnTo>
                  <a:lnTo>
                    <a:pt x="14" y="23"/>
                  </a:lnTo>
                  <a:lnTo>
                    <a:pt x="14" y="23"/>
                  </a:lnTo>
                  <a:lnTo>
                    <a:pt x="19" y="18"/>
                  </a:lnTo>
                  <a:lnTo>
                    <a:pt x="19" y="18"/>
                  </a:lnTo>
                  <a:lnTo>
                    <a:pt x="19" y="18"/>
                  </a:lnTo>
                  <a:lnTo>
                    <a:pt x="24" y="18"/>
                  </a:lnTo>
                  <a:lnTo>
                    <a:pt x="24" y="14"/>
                  </a:lnTo>
                  <a:lnTo>
                    <a:pt x="24" y="14"/>
                  </a:lnTo>
                  <a:lnTo>
                    <a:pt x="24" y="9"/>
                  </a:lnTo>
                  <a:lnTo>
                    <a:pt x="24" y="9"/>
                  </a:lnTo>
                  <a:close/>
                </a:path>
              </a:pathLst>
            </a:custGeom>
            <a:solidFill>
              <a:srgbClr val="FF979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3" name="Freeform 129"/>
            <p:cNvSpPr>
              <a:spLocks noChangeAspect="1"/>
            </p:cNvSpPr>
            <p:nvPr/>
          </p:nvSpPr>
          <p:spPr bwMode="auto">
            <a:xfrm>
              <a:off x="2775" y="2131"/>
              <a:ext cx="19" cy="23"/>
            </a:xfrm>
            <a:custGeom>
              <a:avLst/>
              <a:gdLst/>
              <a:ahLst/>
              <a:cxnLst>
                <a:cxn ang="0">
                  <a:pos x="19" y="9"/>
                </a:cxn>
                <a:cxn ang="0">
                  <a:pos x="19" y="4"/>
                </a:cxn>
                <a:cxn ang="0">
                  <a:pos x="14" y="0"/>
                </a:cxn>
                <a:cxn ang="0">
                  <a:pos x="9" y="0"/>
                </a:cxn>
                <a:cxn ang="0">
                  <a:pos x="5" y="0"/>
                </a:cxn>
                <a:cxn ang="0">
                  <a:pos x="5" y="0"/>
                </a:cxn>
                <a:cxn ang="0">
                  <a:pos x="0" y="4"/>
                </a:cxn>
                <a:cxn ang="0">
                  <a:pos x="0" y="9"/>
                </a:cxn>
                <a:cxn ang="0">
                  <a:pos x="0" y="14"/>
                </a:cxn>
                <a:cxn ang="0">
                  <a:pos x="0" y="18"/>
                </a:cxn>
                <a:cxn ang="0">
                  <a:pos x="5" y="18"/>
                </a:cxn>
                <a:cxn ang="0">
                  <a:pos x="5" y="23"/>
                </a:cxn>
                <a:cxn ang="0">
                  <a:pos x="9" y="23"/>
                </a:cxn>
                <a:cxn ang="0">
                  <a:pos x="14" y="18"/>
                </a:cxn>
                <a:cxn ang="0">
                  <a:pos x="19" y="18"/>
                </a:cxn>
                <a:cxn ang="0">
                  <a:pos x="19" y="14"/>
                </a:cxn>
                <a:cxn ang="0">
                  <a:pos x="19" y="9"/>
                </a:cxn>
                <a:cxn ang="0">
                  <a:pos x="19" y="9"/>
                </a:cxn>
                <a:cxn ang="0">
                  <a:pos x="14" y="4"/>
                </a:cxn>
                <a:cxn ang="0">
                  <a:pos x="14" y="0"/>
                </a:cxn>
                <a:cxn ang="0">
                  <a:pos x="9" y="0"/>
                </a:cxn>
                <a:cxn ang="0">
                  <a:pos x="5" y="0"/>
                </a:cxn>
                <a:cxn ang="0">
                  <a:pos x="0" y="4"/>
                </a:cxn>
                <a:cxn ang="0">
                  <a:pos x="0" y="9"/>
                </a:cxn>
                <a:cxn ang="0">
                  <a:pos x="0" y="9"/>
                </a:cxn>
                <a:cxn ang="0">
                  <a:pos x="0" y="14"/>
                </a:cxn>
                <a:cxn ang="0">
                  <a:pos x="0" y="18"/>
                </a:cxn>
                <a:cxn ang="0">
                  <a:pos x="5" y="18"/>
                </a:cxn>
                <a:cxn ang="0">
                  <a:pos x="9" y="18"/>
                </a:cxn>
                <a:cxn ang="0">
                  <a:pos x="14" y="18"/>
                </a:cxn>
                <a:cxn ang="0">
                  <a:pos x="14" y="18"/>
                </a:cxn>
                <a:cxn ang="0">
                  <a:pos x="19" y="14"/>
                </a:cxn>
                <a:cxn ang="0">
                  <a:pos x="19" y="9"/>
                </a:cxn>
              </a:cxnLst>
              <a:rect l="0" t="0" r="r" b="b"/>
              <a:pathLst>
                <a:path w="19" h="23">
                  <a:moveTo>
                    <a:pt x="19" y="9"/>
                  </a:moveTo>
                  <a:lnTo>
                    <a:pt x="19" y="9"/>
                  </a:lnTo>
                  <a:lnTo>
                    <a:pt x="19" y="4"/>
                  </a:lnTo>
                  <a:lnTo>
                    <a:pt x="19" y="4"/>
                  </a:lnTo>
                  <a:lnTo>
                    <a:pt x="14" y="4"/>
                  </a:lnTo>
                  <a:lnTo>
                    <a:pt x="14" y="0"/>
                  </a:lnTo>
                  <a:lnTo>
                    <a:pt x="14" y="0"/>
                  </a:lnTo>
                  <a:lnTo>
                    <a:pt x="9" y="0"/>
                  </a:lnTo>
                  <a:lnTo>
                    <a:pt x="9" y="0"/>
                  </a:lnTo>
                  <a:lnTo>
                    <a:pt x="5" y="0"/>
                  </a:lnTo>
                  <a:lnTo>
                    <a:pt x="5" y="0"/>
                  </a:lnTo>
                  <a:lnTo>
                    <a:pt x="5" y="0"/>
                  </a:lnTo>
                  <a:lnTo>
                    <a:pt x="0" y="4"/>
                  </a:lnTo>
                  <a:lnTo>
                    <a:pt x="0" y="4"/>
                  </a:lnTo>
                  <a:lnTo>
                    <a:pt x="0" y="4"/>
                  </a:lnTo>
                  <a:lnTo>
                    <a:pt x="0" y="9"/>
                  </a:lnTo>
                  <a:lnTo>
                    <a:pt x="0" y="9"/>
                  </a:lnTo>
                  <a:lnTo>
                    <a:pt x="0" y="14"/>
                  </a:lnTo>
                  <a:lnTo>
                    <a:pt x="0" y="14"/>
                  </a:lnTo>
                  <a:lnTo>
                    <a:pt x="0" y="18"/>
                  </a:lnTo>
                  <a:lnTo>
                    <a:pt x="0" y="18"/>
                  </a:lnTo>
                  <a:lnTo>
                    <a:pt x="5" y="18"/>
                  </a:lnTo>
                  <a:lnTo>
                    <a:pt x="5" y="18"/>
                  </a:lnTo>
                  <a:lnTo>
                    <a:pt x="5" y="23"/>
                  </a:lnTo>
                  <a:lnTo>
                    <a:pt x="9" y="23"/>
                  </a:lnTo>
                  <a:lnTo>
                    <a:pt x="9" y="23"/>
                  </a:lnTo>
                  <a:lnTo>
                    <a:pt x="14" y="18"/>
                  </a:lnTo>
                  <a:lnTo>
                    <a:pt x="14" y="18"/>
                  </a:lnTo>
                  <a:lnTo>
                    <a:pt x="14" y="18"/>
                  </a:lnTo>
                  <a:lnTo>
                    <a:pt x="19" y="18"/>
                  </a:lnTo>
                  <a:lnTo>
                    <a:pt x="19" y="14"/>
                  </a:lnTo>
                  <a:lnTo>
                    <a:pt x="19" y="14"/>
                  </a:lnTo>
                  <a:lnTo>
                    <a:pt x="19" y="9"/>
                  </a:lnTo>
                  <a:lnTo>
                    <a:pt x="19" y="9"/>
                  </a:lnTo>
                  <a:lnTo>
                    <a:pt x="19" y="9"/>
                  </a:lnTo>
                  <a:lnTo>
                    <a:pt x="19" y="9"/>
                  </a:lnTo>
                  <a:lnTo>
                    <a:pt x="19" y="4"/>
                  </a:lnTo>
                  <a:lnTo>
                    <a:pt x="14" y="4"/>
                  </a:lnTo>
                  <a:lnTo>
                    <a:pt x="14" y="4"/>
                  </a:lnTo>
                  <a:lnTo>
                    <a:pt x="14" y="0"/>
                  </a:lnTo>
                  <a:lnTo>
                    <a:pt x="9" y="0"/>
                  </a:lnTo>
                  <a:lnTo>
                    <a:pt x="9" y="0"/>
                  </a:lnTo>
                  <a:lnTo>
                    <a:pt x="5" y="0"/>
                  </a:lnTo>
                  <a:lnTo>
                    <a:pt x="5" y="0"/>
                  </a:lnTo>
                  <a:lnTo>
                    <a:pt x="5" y="4"/>
                  </a:lnTo>
                  <a:lnTo>
                    <a:pt x="0" y="4"/>
                  </a:lnTo>
                  <a:lnTo>
                    <a:pt x="0" y="4"/>
                  </a:lnTo>
                  <a:lnTo>
                    <a:pt x="0" y="9"/>
                  </a:lnTo>
                  <a:lnTo>
                    <a:pt x="0" y="9"/>
                  </a:lnTo>
                  <a:lnTo>
                    <a:pt x="0" y="9"/>
                  </a:lnTo>
                  <a:lnTo>
                    <a:pt x="0" y="14"/>
                  </a:lnTo>
                  <a:lnTo>
                    <a:pt x="0" y="14"/>
                  </a:lnTo>
                  <a:lnTo>
                    <a:pt x="0" y="14"/>
                  </a:lnTo>
                  <a:lnTo>
                    <a:pt x="0" y="18"/>
                  </a:lnTo>
                  <a:lnTo>
                    <a:pt x="5" y="18"/>
                  </a:lnTo>
                  <a:lnTo>
                    <a:pt x="5" y="18"/>
                  </a:lnTo>
                  <a:lnTo>
                    <a:pt x="5" y="18"/>
                  </a:lnTo>
                  <a:lnTo>
                    <a:pt x="9" y="18"/>
                  </a:lnTo>
                  <a:lnTo>
                    <a:pt x="9" y="18"/>
                  </a:lnTo>
                  <a:lnTo>
                    <a:pt x="14" y="18"/>
                  </a:lnTo>
                  <a:lnTo>
                    <a:pt x="14" y="18"/>
                  </a:lnTo>
                  <a:lnTo>
                    <a:pt x="14" y="18"/>
                  </a:lnTo>
                  <a:lnTo>
                    <a:pt x="19" y="14"/>
                  </a:lnTo>
                  <a:lnTo>
                    <a:pt x="19" y="14"/>
                  </a:lnTo>
                  <a:lnTo>
                    <a:pt x="19" y="14"/>
                  </a:lnTo>
                  <a:lnTo>
                    <a:pt x="19" y="9"/>
                  </a:lnTo>
                  <a:lnTo>
                    <a:pt x="19" y="9"/>
                  </a:lnTo>
                  <a:close/>
                </a:path>
              </a:pathLst>
            </a:custGeom>
            <a:solidFill>
              <a:srgbClr val="FF9B9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4" name="Freeform 130"/>
            <p:cNvSpPr>
              <a:spLocks noChangeAspect="1"/>
            </p:cNvSpPr>
            <p:nvPr/>
          </p:nvSpPr>
          <p:spPr bwMode="auto">
            <a:xfrm>
              <a:off x="2775" y="2131"/>
              <a:ext cx="19" cy="18"/>
            </a:xfrm>
            <a:custGeom>
              <a:avLst/>
              <a:gdLst/>
              <a:ahLst/>
              <a:cxnLst>
                <a:cxn ang="0">
                  <a:pos x="19" y="9"/>
                </a:cxn>
                <a:cxn ang="0">
                  <a:pos x="19" y="4"/>
                </a:cxn>
                <a:cxn ang="0">
                  <a:pos x="14" y="4"/>
                </a:cxn>
                <a:cxn ang="0">
                  <a:pos x="9" y="0"/>
                </a:cxn>
                <a:cxn ang="0">
                  <a:pos x="5" y="0"/>
                </a:cxn>
                <a:cxn ang="0">
                  <a:pos x="5" y="4"/>
                </a:cxn>
                <a:cxn ang="0">
                  <a:pos x="0" y="4"/>
                </a:cxn>
                <a:cxn ang="0">
                  <a:pos x="0" y="9"/>
                </a:cxn>
                <a:cxn ang="0">
                  <a:pos x="0" y="14"/>
                </a:cxn>
                <a:cxn ang="0">
                  <a:pos x="0" y="14"/>
                </a:cxn>
                <a:cxn ang="0">
                  <a:pos x="5" y="18"/>
                </a:cxn>
                <a:cxn ang="0">
                  <a:pos x="5" y="18"/>
                </a:cxn>
                <a:cxn ang="0">
                  <a:pos x="9" y="18"/>
                </a:cxn>
                <a:cxn ang="0">
                  <a:pos x="14" y="18"/>
                </a:cxn>
                <a:cxn ang="0">
                  <a:pos x="19" y="14"/>
                </a:cxn>
                <a:cxn ang="0">
                  <a:pos x="19" y="14"/>
                </a:cxn>
                <a:cxn ang="0">
                  <a:pos x="19" y="9"/>
                </a:cxn>
                <a:cxn ang="0">
                  <a:pos x="14" y="9"/>
                </a:cxn>
                <a:cxn ang="0">
                  <a:pos x="14" y="4"/>
                </a:cxn>
                <a:cxn ang="0">
                  <a:pos x="14" y="4"/>
                </a:cxn>
                <a:cxn ang="0">
                  <a:pos x="9" y="4"/>
                </a:cxn>
                <a:cxn ang="0">
                  <a:pos x="5" y="4"/>
                </a:cxn>
                <a:cxn ang="0">
                  <a:pos x="5" y="4"/>
                </a:cxn>
                <a:cxn ang="0">
                  <a:pos x="0" y="9"/>
                </a:cxn>
                <a:cxn ang="0">
                  <a:pos x="0" y="9"/>
                </a:cxn>
                <a:cxn ang="0">
                  <a:pos x="0" y="14"/>
                </a:cxn>
                <a:cxn ang="0">
                  <a:pos x="5" y="18"/>
                </a:cxn>
                <a:cxn ang="0">
                  <a:pos x="5" y="18"/>
                </a:cxn>
                <a:cxn ang="0">
                  <a:pos x="9" y="18"/>
                </a:cxn>
                <a:cxn ang="0">
                  <a:pos x="14" y="18"/>
                </a:cxn>
                <a:cxn ang="0">
                  <a:pos x="14" y="18"/>
                </a:cxn>
                <a:cxn ang="0">
                  <a:pos x="14" y="14"/>
                </a:cxn>
                <a:cxn ang="0">
                  <a:pos x="19" y="9"/>
                </a:cxn>
              </a:cxnLst>
              <a:rect l="0" t="0" r="r" b="b"/>
              <a:pathLst>
                <a:path w="19" h="18">
                  <a:moveTo>
                    <a:pt x="19" y="9"/>
                  </a:moveTo>
                  <a:lnTo>
                    <a:pt x="19" y="9"/>
                  </a:lnTo>
                  <a:lnTo>
                    <a:pt x="19" y="9"/>
                  </a:lnTo>
                  <a:lnTo>
                    <a:pt x="19" y="4"/>
                  </a:lnTo>
                  <a:lnTo>
                    <a:pt x="14" y="4"/>
                  </a:lnTo>
                  <a:lnTo>
                    <a:pt x="14" y="4"/>
                  </a:lnTo>
                  <a:lnTo>
                    <a:pt x="14" y="0"/>
                  </a:lnTo>
                  <a:lnTo>
                    <a:pt x="9" y="0"/>
                  </a:lnTo>
                  <a:lnTo>
                    <a:pt x="9" y="0"/>
                  </a:lnTo>
                  <a:lnTo>
                    <a:pt x="5" y="0"/>
                  </a:lnTo>
                  <a:lnTo>
                    <a:pt x="5" y="0"/>
                  </a:lnTo>
                  <a:lnTo>
                    <a:pt x="5" y="4"/>
                  </a:lnTo>
                  <a:lnTo>
                    <a:pt x="0" y="4"/>
                  </a:lnTo>
                  <a:lnTo>
                    <a:pt x="0" y="4"/>
                  </a:lnTo>
                  <a:lnTo>
                    <a:pt x="0" y="9"/>
                  </a:lnTo>
                  <a:lnTo>
                    <a:pt x="0" y="9"/>
                  </a:lnTo>
                  <a:lnTo>
                    <a:pt x="0" y="9"/>
                  </a:lnTo>
                  <a:lnTo>
                    <a:pt x="0" y="14"/>
                  </a:lnTo>
                  <a:lnTo>
                    <a:pt x="0" y="14"/>
                  </a:lnTo>
                  <a:lnTo>
                    <a:pt x="0" y="14"/>
                  </a:lnTo>
                  <a:lnTo>
                    <a:pt x="0" y="18"/>
                  </a:lnTo>
                  <a:lnTo>
                    <a:pt x="5" y="18"/>
                  </a:lnTo>
                  <a:lnTo>
                    <a:pt x="5" y="18"/>
                  </a:lnTo>
                  <a:lnTo>
                    <a:pt x="5" y="18"/>
                  </a:lnTo>
                  <a:lnTo>
                    <a:pt x="9" y="18"/>
                  </a:lnTo>
                  <a:lnTo>
                    <a:pt x="9" y="18"/>
                  </a:lnTo>
                  <a:lnTo>
                    <a:pt x="14" y="18"/>
                  </a:lnTo>
                  <a:lnTo>
                    <a:pt x="14" y="18"/>
                  </a:lnTo>
                  <a:lnTo>
                    <a:pt x="14" y="18"/>
                  </a:lnTo>
                  <a:lnTo>
                    <a:pt x="19" y="14"/>
                  </a:lnTo>
                  <a:lnTo>
                    <a:pt x="19" y="14"/>
                  </a:lnTo>
                  <a:lnTo>
                    <a:pt x="19" y="14"/>
                  </a:lnTo>
                  <a:lnTo>
                    <a:pt x="19" y="9"/>
                  </a:lnTo>
                  <a:lnTo>
                    <a:pt x="19" y="9"/>
                  </a:lnTo>
                  <a:lnTo>
                    <a:pt x="19" y="9"/>
                  </a:lnTo>
                  <a:lnTo>
                    <a:pt x="14" y="9"/>
                  </a:lnTo>
                  <a:lnTo>
                    <a:pt x="14" y="4"/>
                  </a:lnTo>
                  <a:lnTo>
                    <a:pt x="14" y="4"/>
                  </a:lnTo>
                  <a:lnTo>
                    <a:pt x="14" y="4"/>
                  </a:lnTo>
                  <a:lnTo>
                    <a:pt x="14" y="4"/>
                  </a:lnTo>
                  <a:lnTo>
                    <a:pt x="9" y="4"/>
                  </a:lnTo>
                  <a:lnTo>
                    <a:pt x="9" y="4"/>
                  </a:lnTo>
                  <a:lnTo>
                    <a:pt x="9" y="4"/>
                  </a:lnTo>
                  <a:lnTo>
                    <a:pt x="5" y="4"/>
                  </a:lnTo>
                  <a:lnTo>
                    <a:pt x="5" y="4"/>
                  </a:lnTo>
                  <a:lnTo>
                    <a:pt x="5" y="4"/>
                  </a:lnTo>
                  <a:lnTo>
                    <a:pt x="0" y="4"/>
                  </a:lnTo>
                  <a:lnTo>
                    <a:pt x="0" y="9"/>
                  </a:lnTo>
                  <a:lnTo>
                    <a:pt x="0" y="9"/>
                  </a:lnTo>
                  <a:lnTo>
                    <a:pt x="0" y="9"/>
                  </a:lnTo>
                  <a:lnTo>
                    <a:pt x="0" y="14"/>
                  </a:lnTo>
                  <a:lnTo>
                    <a:pt x="0" y="14"/>
                  </a:lnTo>
                  <a:lnTo>
                    <a:pt x="0" y="14"/>
                  </a:lnTo>
                  <a:lnTo>
                    <a:pt x="5" y="18"/>
                  </a:lnTo>
                  <a:lnTo>
                    <a:pt x="5" y="18"/>
                  </a:lnTo>
                  <a:lnTo>
                    <a:pt x="5" y="18"/>
                  </a:lnTo>
                  <a:lnTo>
                    <a:pt x="9" y="18"/>
                  </a:lnTo>
                  <a:lnTo>
                    <a:pt x="9" y="18"/>
                  </a:lnTo>
                  <a:lnTo>
                    <a:pt x="9" y="18"/>
                  </a:lnTo>
                  <a:lnTo>
                    <a:pt x="14" y="18"/>
                  </a:lnTo>
                  <a:lnTo>
                    <a:pt x="14" y="18"/>
                  </a:lnTo>
                  <a:lnTo>
                    <a:pt x="14" y="18"/>
                  </a:lnTo>
                  <a:lnTo>
                    <a:pt x="14" y="14"/>
                  </a:lnTo>
                  <a:lnTo>
                    <a:pt x="14" y="14"/>
                  </a:lnTo>
                  <a:lnTo>
                    <a:pt x="19" y="14"/>
                  </a:lnTo>
                  <a:lnTo>
                    <a:pt x="19" y="9"/>
                  </a:lnTo>
                  <a:lnTo>
                    <a:pt x="19" y="9"/>
                  </a:lnTo>
                  <a:close/>
                </a:path>
              </a:pathLst>
            </a:custGeom>
            <a:solidFill>
              <a:srgbClr val="FF9E9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5" name="Freeform 131"/>
            <p:cNvSpPr>
              <a:spLocks noChangeAspect="1"/>
            </p:cNvSpPr>
            <p:nvPr/>
          </p:nvSpPr>
          <p:spPr bwMode="auto">
            <a:xfrm>
              <a:off x="2775" y="2135"/>
              <a:ext cx="19" cy="14"/>
            </a:xfrm>
            <a:custGeom>
              <a:avLst/>
              <a:gdLst/>
              <a:ahLst/>
              <a:cxnLst>
                <a:cxn ang="0">
                  <a:pos x="19" y="5"/>
                </a:cxn>
                <a:cxn ang="0">
                  <a:pos x="14" y="0"/>
                </a:cxn>
                <a:cxn ang="0">
                  <a:pos x="14" y="0"/>
                </a:cxn>
                <a:cxn ang="0">
                  <a:pos x="9" y="0"/>
                </a:cxn>
                <a:cxn ang="0">
                  <a:pos x="9" y="0"/>
                </a:cxn>
                <a:cxn ang="0">
                  <a:pos x="5" y="0"/>
                </a:cxn>
                <a:cxn ang="0">
                  <a:pos x="0" y="0"/>
                </a:cxn>
                <a:cxn ang="0">
                  <a:pos x="0" y="5"/>
                </a:cxn>
                <a:cxn ang="0">
                  <a:pos x="0" y="10"/>
                </a:cxn>
                <a:cxn ang="0">
                  <a:pos x="0" y="10"/>
                </a:cxn>
                <a:cxn ang="0">
                  <a:pos x="5" y="14"/>
                </a:cxn>
                <a:cxn ang="0">
                  <a:pos x="9" y="14"/>
                </a:cxn>
                <a:cxn ang="0">
                  <a:pos x="9" y="14"/>
                </a:cxn>
                <a:cxn ang="0">
                  <a:pos x="14" y="14"/>
                </a:cxn>
                <a:cxn ang="0">
                  <a:pos x="14" y="10"/>
                </a:cxn>
                <a:cxn ang="0">
                  <a:pos x="19" y="10"/>
                </a:cxn>
                <a:cxn ang="0">
                  <a:pos x="14" y="5"/>
                </a:cxn>
                <a:cxn ang="0">
                  <a:pos x="14" y="5"/>
                </a:cxn>
                <a:cxn ang="0">
                  <a:pos x="14" y="0"/>
                </a:cxn>
                <a:cxn ang="0">
                  <a:pos x="9" y="0"/>
                </a:cxn>
                <a:cxn ang="0">
                  <a:pos x="9" y="0"/>
                </a:cxn>
                <a:cxn ang="0">
                  <a:pos x="5" y="0"/>
                </a:cxn>
                <a:cxn ang="0">
                  <a:pos x="5" y="0"/>
                </a:cxn>
                <a:cxn ang="0">
                  <a:pos x="5" y="5"/>
                </a:cxn>
                <a:cxn ang="0">
                  <a:pos x="0" y="5"/>
                </a:cxn>
                <a:cxn ang="0">
                  <a:pos x="5" y="10"/>
                </a:cxn>
                <a:cxn ang="0">
                  <a:pos x="5" y="10"/>
                </a:cxn>
                <a:cxn ang="0">
                  <a:pos x="5" y="14"/>
                </a:cxn>
                <a:cxn ang="0">
                  <a:pos x="9" y="14"/>
                </a:cxn>
                <a:cxn ang="0">
                  <a:pos x="9" y="14"/>
                </a:cxn>
                <a:cxn ang="0">
                  <a:pos x="14" y="10"/>
                </a:cxn>
                <a:cxn ang="0">
                  <a:pos x="14" y="10"/>
                </a:cxn>
                <a:cxn ang="0">
                  <a:pos x="14" y="5"/>
                </a:cxn>
              </a:cxnLst>
              <a:rect l="0" t="0" r="r" b="b"/>
              <a:pathLst>
                <a:path w="19" h="14">
                  <a:moveTo>
                    <a:pt x="19" y="5"/>
                  </a:moveTo>
                  <a:lnTo>
                    <a:pt x="19" y="5"/>
                  </a:lnTo>
                  <a:lnTo>
                    <a:pt x="14" y="5"/>
                  </a:lnTo>
                  <a:lnTo>
                    <a:pt x="14" y="0"/>
                  </a:lnTo>
                  <a:lnTo>
                    <a:pt x="14" y="0"/>
                  </a:lnTo>
                  <a:lnTo>
                    <a:pt x="14" y="0"/>
                  </a:lnTo>
                  <a:lnTo>
                    <a:pt x="14" y="0"/>
                  </a:lnTo>
                  <a:lnTo>
                    <a:pt x="9" y="0"/>
                  </a:lnTo>
                  <a:lnTo>
                    <a:pt x="9" y="0"/>
                  </a:lnTo>
                  <a:lnTo>
                    <a:pt x="9" y="0"/>
                  </a:lnTo>
                  <a:lnTo>
                    <a:pt x="5" y="0"/>
                  </a:lnTo>
                  <a:lnTo>
                    <a:pt x="5" y="0"/>
                  </a:lnTo>
                  <a:lnTo>
                    <a:pt x="5" y="0"/>
                  </a:lnTo>
                  <a:lnTo>
                    <a:pt x="0" y="0"/>
                  </a:lnTo>
                  <a:lnTo>
                    <a:pt x="0" y="5"/>
                  </a:lnTo>
                  <a:lnTo>
                    <a:pt x="0" y="5"/>
                  </a:lnTo>
                  <a:lnTo>
                    <a:pt x="0" y="5"/>
                  </a:lnTo>
                  <a:lnTo>
                    <a:pt x="0" y="10"/>
                  </a:lnTo>
                  <a:lnTo>
                    <a:pt x="0" y="10"/>
                  </a:lnTo>
                  <a:lnTo>
                    <a:pt x="0" y="10"/>
                  </a:lnTo>
                  <a:lnTo>
                    <a:pt x="5" y="14"/>
                  </a:lnTo>
                  <a:lnTo>
                    <a:pt x="5" y="14"/>
                  </a:lnTo>
                  <a:lnTo>
                    <a:pt x="5" y="14"/>
                  </a:lnTo>
                  <a:lnTo>
                    <a:pt x="9" y="14"/>
                  </a:lnTo>
                  <a:lnTo>
                    <a:pt x="9" y="14"/>
                  </a:lnTo>
                  <a:lnTo>
                    <a:pt x="9" y="14"/>
                  </a:lnTo>
                  <a:lnTo>
                    <a:pt x="14" y="14"/>
                  </a:lnTo>
                  <a:lnTo>
                    <a:pt x="14" y="14"/>
                  </a:lnTo>
                  <a:lnTo>
                    <a:pt x="14" y="14"/>
                  </a:lnTo>
                  <a:lnTo>
                    <a:pt x="14" y="10"/>
                  </a:lnTo>
                  <a:lnTo>
                    <a:pt x="14" y="10"/>
                  </a:lnTo>
                  <a:lnTo>
                    <a:pt x="19" y="10"/>
                  </a:lnTo>
                  <a:lnTo>
                    <a:pt x="19" y="5"/>
                  </a:lnTo>
                  <a:lnTo>
                    <a:pt x="14" y="5"/>
                  </a:lnTo>
                  <a:lnTo>
                    <a:pt x="14" y="5"/>
                  </a:lnTo>
                  <a:lnTo>
                    <a:pt x="14" y="5"/>
                  </a:lnTo>
                  <a:lnTo>
                    <a:pt x="14" y="5"/>
                  </a:lnTo>
                  <a:lnTo>
                    <a:pt x="14" y="0"/>
                  </a:lnTo>
                  <a:lnTo>
                    <a:pt x="14" y="0"/>
                  </a:lnTo>
                  <a:lnTo>
                    <a:pt x="9" y="0"/>
                  </a:lnTo>
                  <a:lnTo>
                    <a:pt x="9" y="0"/>
                  </a:lnTo>
                  <a:lnTo>
                    <a:pt x="9" y="0"/>
                  </a:lnTo>
                  <a:lnTo>
                    <a:pt x="9" y="0"/>
                  </a:lnTo>
                  <a:lnTo>
                    <a:pt x="5" y="0"/>
                  </a:lnTo>
                  <a:lnTo>
                    <a:pt x="5" y="0"/>
                  </a:lnTo>
                  <a:lnTo>
                    <a:pt x="5" y="0"/>
                  </a:lnTo>
                  <a:lnTo>
                    <a:pt x="5" y="5"/>
                  </a:lnTo>
                  <a:lnTo>
                    <a:pt x="5" y="5"/>
                  </a:lnTo>
                  <a:lnTo>
                    <a:pt x="0" y="5"/>
                  </a:lnTo>
                  <a:lnTo>
                    <a:pt x="0" y="5"/>
                  </a:lnTo>
                  <a:lnTo>
                    <a:pt x="0" y="10"/>
                  </a:lnTo>
                  <a:lnTo>
                    <a:pt x="5" y="10"/>
                  </a:lnTo>
                  <a:lnTo>
                    <a:pt x="5" y="10"/>
                  </a:lnTo>
                  <a:lnTo>
                    <a:pt x="5" y="10"/>
                  </a:lnTo>
                  <a:lnTo>
                    <a:pt x="5" y="10"/>
                  </a:lnTo>
                  <a:lnTo>
                    <a:pt x="5" y="14"/>
                  </a:lnTo>
                  <a:lnTo>
                    <a:pt x="9" y="14"/>
                  </a:lnTo>
                  <a:lnTo>
                    <a:pt x="9" y="14"/>
                  </a:lnTo>
                  <a:lnTo>
                    <a:pt x="9" y="14"/>
                  </a:lnTo>
                  <a:lnTo>
                    <a:pt x="9" y="14"/>
                  </a:lnTo>
                  <a:lnTo>
                    <a:pt x="14" y="10"/>
                  </a:lnTo>
                  <a:lnTo>
                    <a:pt x="14" y="10"/>
                  </a:lnTo>
                  <a:lnTo>
                    <a:pt x="14" y="10"/>
                  </a:lnTo>
                  <a:lnTo>
                    <a:pt x="14" y="10"/>
                  </a:lnTo>
                  <a:lnTo>
                    <a:pt x="14" y="10"/>
                  </a:lnTo>
                  <a:lnTo>
                    <a:pt x="14" y="5"/>
                  </a:lnTo>
                  <a:lnTo>
                    <a:pt x="19" y="5"/>
                  </a:lnTo>
                  <a:close/>
                </a:path>
              </a:pathLst>
            </a:custGeom>
            <a:solidFill>
              <a:srgbClr val="FFA2A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6" name="Freeform 132"/>
            <p:cNvSpPr>
              <a:spLocks noChangeAspect="1"/>
            </p:cNvSpPr>
            <p:nvPr/>
          </p:nvSpPr>
          <p:spPr bwMode="auto">
            <a:xfrm>
              <a:off x="2775" y="2135"/>
              <a:ext cx="14" cy="14"/>
            </a:xfrm>
            <a:custGeom>
              <a:avLst/>
              <a:gdLst/>
              <a:ahLst/>
              <a:cxnLst>
                <a:cxn ang="0">
                  <a:pos x="14" y="5"/>
                </a:cxn>
                <a:cxn ang="0">
                  <a:pos x="14" y="5"/>
                </a:cxn>
                <a:cxn ang="0">
                  <a:pos x="14" y="0"/>
                </a:cxn>
                <a:cxn ang="0">
                  <a:pos x="9" y="0"/>
                </a:cxn>
                <a:cxn ang="0">
                  <a:pos x="9" y="0"/>
                </a:cxn>
                <a:cxn ang="0">
                  <a:pos x="5" y="0"/>
                </a:cxn>
                <a:cxn ang="0">
                  <a:pos x="5" y="5"/>
                </a:cxn>
                <a:cxn ang="0">
                  <a:pos x="0" y="5"/>
                </a:cxn>
                <a:cxn ang="0">
                  <a:pos x="0" y="10"/>
                </a:cxn>
                <a:cxn ang="0">
                  <a:pos x="5" y="10"/>
                </a:cxn>
                <a:cxn ang="0">
                  <a:pos x="5" y="10"/>
                </a:cxn>
                <a:cxn ang="0">
                  <a:pos x="9" y="14"/>
                </a:cxn>
                <a:cxn ang="0">
                  <a:pos x="9" y="14"/>
                </a:cxn>
                <a:cxn ang="0">
                  <a:pos x="14" y="10"/>
                </a:cxn>
                <a:cxn ang="0">
                  <a:pos x="14" y="10"/>
                </a:cxn>
                <a:cxn ang="0">
                  <a:pos x="14" y="10"/>
                </a:cxn>
                <a:cxn ang="0">
                  <a:pos x="14" y="5"/>
                </a:cxn>
                <a:cxn ang="0">
                  <a:pos x="14" y="5"/>
                </a:cxn>
                <a:cxn ang="0">
                  <a:pos x="14" y="5"/>
                </a:cxn>
                <a:cxn ang="0">
                  <a:pos x="9" y="0"/>
                </a:cxn>
                <a:cxn ang="0">
                  <a:pos x="9" y="0"/>
                </a:cxn>
                <a:cxn ang="0">
                  <a:pos x="5" y="0"/>
                </a:cxn>
                <a:cxn ang="0">
                  <a:pos x="5" y="5"/>
                </a:cxn>
                <a:cxn ang="0">
                  <a:pos x="5" y="5"/>
                </a:cxn>
                <a:cxn ang="0">
                  <a:pos x="5" y="5"/>
                </a:cxn>
                <a:cxn ang="0">
                  <a:pos x="5" y="10"/>
                </a:cxn>
                <a:cxn ang="0">
                  <a:pos x="5" y="10"/>
                </a:cxn>
                <a:cxn ang="0">
                  <a:pos x="5" y="10"/>
                </a:cxn>
                <a:cxn ang="0">
                  <a:pos x="9" y="10"/>
                </a:cxn>
                <a:cxn ang="0">
                  <a:pos x="9" y="10"/>
                </a:cxn>
                <a:cxn ang="0">
                  <a:pos x="14" y="10"/>
                </a:cxn>
                <a:cxn ang="0">
                  <a:pos x="14" y="10"/>
                </a:cxn>
                <a:cxn ang="0">
                  <a:pos x="14" y="5"/>
                </a:cxn>
              </a:cxnLst>
              <a:rect l="0" t="0" r="r" b="b"/>
              <a:pathLst>
                <a:path w="14" h="14">
                  <a:moveTo>
                    <a:pt x="14" y="5"/>
                  </a:moveTo>
                  <a:lnTo>
                    <a:pt x="14" y="5"/>
                  </a:lnTo>
                  <a:lnTo>
                    <a:pt x="14" y="5"/>
                  </a:lnTo>
                  <a:lnTo>
                    <a:pt x="14" y="5"/>
                  </a:lnTo>
                  <a:lnTo>
                    <a:pt x="14" y="0"/>
                  </a:lnTo>
                  <a:lnTo>
                    <a:pt x="14" y="0"/>
                  </a:lnTo>
                  <a:lnTo>
                    <a:pt x="9" y="0"/>
                  </a:lnTo>
                  <a:lnTo>
                    <a:pt x="9" y="0"/>
                  </a:lnTo>
                  <a:lnTo>
                    <a:pt x="9" y="0"/>
                  </a:lnTo>
                  <a:lnTo>
                    <a:pt x="9" y="0"/>
                  </a:lnTo>
                  <a:lnTo>
                    <a:pt x="5" y="0"/>
                  </a:lnTo>
                  <a:lnTo>
                    <a:pt x="5" y="0"/>
                  </a:lnTo>
                  <a:lnTo>
                    <a:pt x="5" y="0"/>
                  </a:lnTo>
                  <a:lnTo>
                    <a:pt x="5" y="5"/>
                  </a:lnTo>
                  <a:lnTo>
                    <a:pt x="5" y="5"/>
                  </a:lnTo>
                  <a:lnTo>
                    <a:pt x="0" y="5"/>
                  </a:lnTo>
                  <a:lnTo>
                    <a:pt x="0" y="5"/>
                  </a:lnTo>
                  <a:lnTo>
                    <a:pt x="0" y="10"/>
                  </a:lnTo>
                  <a:lnTo>
                    <a:pt x="5" y="10"/>
                  </a:lnTo>
                  <a:lnTo>
                    <a:pt x="5" y="10"/>
                  </a:lnTo>
                  <a:lnTo>
                    <a:pt x="5" y="10"/>
                  </a:lnTo>
                  <a:lnTo>
                    <a:pt x="5" y="10"/>
                  </a:lnTo>
                  <a:lnTo>
                    <a:pt x="5" y="14"/>
                  </a:lnTo>
                  <a:lnTo>
                    <a:pt x="9" y="14"/>
                  </a:lnTo>
                  <a:lnTo>
                    <a:pt x="9" y="14"/>
                  </a:lnTo>
                  <a:lnTo>
                    <a:pt x="9" y="14"/>
                  </a:lnTo>
                  <a:lnTo>
                    <a:pt x="9" y="14"/>
                  </a:lnTo>
                  <a:lnTo>
                    <a:pt x="14" y="10"/>
                  </a:lnTo>
                  <a:lnTo>
                    <a:pt x="14" y="10"/>
                  </a:lnTo>
                  <a:lnTo>
                    <a:pt x="14" y="10"/>
                  </a:lnTo>
                  <a:lnTo>
                    <a:pt x="14" y="10"/>
                  </a:lnTo>
                  <a:lnTo>
                    <a:pt x="14" y="10"/>
                  </a:lnTo>
                  <a:lnTo>
                    <a:pt x="14" y="5"/>
                  </a:lnTo>
                  <a:lnTo>
                    <a:pt x="14" y="5"/>
                  </a:lnTo>
                  <a:lnTo>
                    <a:pt x="14" y="5"/>
                  </a:lnTo>
                  <a:lnTo>
                    <a:pt x="14" y="5"/>
                  </a:lnTo>
                  <a:lnTo>
                    <a:pt x="14" y="5"/>
                  </a:lnTo>
                  <a:lnTo>
                    <a:pt x="14" y="5"/>
                  </a:lnTo>
                  <a:lnTo>
                    <a:pt x="9" y="0"/>
                  </a:lnTo>
                  <a:lnTo>
                    <a:pt x="9" y="0"/>
                  </a:lnTo>
                  <a:lnTo>
                    <a:pt x="9" y="0"/>
                  </a:lnTo>
                  <a:lnTo>
                    <a:pt x="9" y="0"/>
                  </a:lnTo>
                  <a:lnTo>
                    <a:pt x="9" y="0"/>
                  </a:lnTo>
                  <a:lnTo>
                    <a:pt x="5" y="0"/>
                  </a:lnTo>
                  <a:lnTo>
                    <a:pt x="5" y="0"/>
                  </a:lnTo>
                  <a:lnTo>
                    <a:pt x="5" y="5"/>
                  </a:lnTo>
                  <a:lnTo>
                    <a:pt x="5" y="5"/>
                  </a:lnTo>
                  <a:lnTo>
                    <a:pt x="5" y="5"/>
                  </a:lnTo>
                  <a:lnTo>
                    <a:pt x="5" y="5"/>
                  </a:lnTo>
                  <a:lnTo>
                    <a:pt x="5" y="5"/>
                  </a:lnTo>
                  <a:lnTo>
                    <a:pt x="5" y="10"/>
                  </a:lnTo>
                  <a:lnTo>
                    <a:pt x="5" y="10"/>
                  </a:lnTo>
                  <a:lnTo>
                    <a:pt x="5" y="10"/>
                  </a:lnTo>
                  <a:lnTo>
                    <a:pt x="5" y="10"/>
                  </a:lnTo>
                  <a:lnTo>
                    <a:pt x="5" y="10"/>
                  </a:lnTo>
                  <a:lnTo>
                    <a:pt x="5" y="10"/>
                  </a:lnTo>
                  <a:lnTo>
                    <a:pt x="9" y="10"/>
                  </a:lnTo>
                  <a:lnTo>
                    <a:pt x="9" y="10"/>
                  </a:lnTo>
                  <a:lnTo>
                    <a:pt x="9" y="10"/>
                  </a:lnTo>
                  <a:lnTo>
                    <a:pt x="9" y="10"/>
                  </a:lnTo>
                  <a:lnTo>
                    <a:pt x="9" y="10"/>
                  </a:lnTo>
                  <a:lnTo>
                    <a:pt x="14" y="10"/>
                  </a:lnTo>
                  <a:lnTo>
                    <a:pt x="14" y="10"/>
                  </a:lnTo>
                  <a:lnTo>
                    <a:pt x="14" y="10"/>
                  </a:lnTo>
                  <a:lnTo>
                    <a:pt x="14" y="10"/>
                  </a:lnTo>
                  <a:lnTo>
                    <a:pt x="14" y="5"/>
                  </a:lnTo>
                  <a:lnTo>
                    <a:pt x="14" y="5"/>
                  </a:lnTo>
                  <a:close/>
                </a:path>
              </a:pathLst>
            </a:custGeom>
            <a:solidFill>
              <a:srgbClr val="FFA6A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7" name="Freeform 133"/>
            <p:cNvSpPr>
              <a:spLocks noChangeAspect="1"/>
            </p:cNvSpPr>
            <p:nvPr/>
          </p:nvSpPr>
          <p:spPr bwMode="auto">
            <a:xfrm>
              <a:off x="2780" y="2135"/>
              <a:ext cx="9" cy="10"/>
            </a:xfrm>
            <a:custGeom>
              <a:avLst/>
              <a:gdLst/>
              <a:ahLst/>
              <a:cxnLst>
                <a:cxn ang="0">
                  <a:pos x="9" y="5"/>
                </a:cxn>
                <a:cxn ang="0">
                  <a:pos x="9" y="5"/>
                </a:cxn>
                <a:cxn ang="0">
                  <a:pos x="4" y="0"/>
                </a:cxn>
                <a:cxn ang="0">
                  <a:pos x="4" y="0"/>
                </a:cxn>
                <a:cxn ang="0">
                  <a:pos x="4" y="0"/>
                </a:cxn>
                <a:cxn ang="0">
                  <a:pos x="0" y="0"/>
                </a:cxn>
                <a:cxn ang="0">
                  <a:pos x="0" y="5"/>
                </a:cxn>
                <a:cxn ang="0">
                  <a:pos x="0" y="5"/>
                </a:cxn>
                <a:cxn ang="0">
                  <a:pos x="0" y="10"/>
                </a:cxn>
                <a:cxn ang="0">
                  <a:pos x="0" y="10"/>
                </a:cxn>
                <a:cxn ang="0">
                  <a:pos x="0" y="10"/>
                </a:cxn>
                <a:cxn ang="0">
                  <a:pos x="4" y="10"/>
                </a:cxn>
                <a:cxn ang="0">
                  <a:pos x="4" y="10"/>
                </a:cxn>
                <a:cxn ang="0">
                  <a:pos x="4" y="10"/>
                </a:cxn>
                <a:cxn ang="0">
                  <a:pos x="9" y="10"/>
                </a:cxn>
                <a:cxn ang="0">
                  <a:pos x="9" y="10"/>
                </a:cxn>
                <a:cxn ang="0">
                  <a:pos x="9" y="5"/>
                </a:cxn>
                <a:cxn ang="0">
                  <a:pos x="9" y="5"/>
                </a:cxn>
                <a:cxn ang="0">
                  <a:pos x="4" y="5"/>
                </a:cxn>
                <a:cxn ang="0">
                  <a:pos x="4" y="5"/>
                </a:cxn>
                <a:cxn ang="0">
                  <a:pos x="4" y="0"/>
                </a:cxn>
                <a:cxn ang="0">
                  <a:pos x="4" y="5"/>
                </a:cxn>
                <a:cxn ang="0">
                  <a:pos x="0" y="5"/>
                </a:cxn>
                <a:cxn ang="0">
                  <a:pos x="0" y="5"/>
                </a:cxn>
                <a:cxn ang="0">
                  <a:pos x="0" y="5"/>
                </a:cxn>
                <a:cxn ang="0">
                  <a:pos x="0" y="10"/>
                </a:cxn>
                <a:cxn ang="0">
                  <a:pos x="0" y="10"/>
                </a:cxn>
                <a:cxn ang="0">
                  <a:pos x="4" y="10"/>
                </a:cxn>
                <a:cxn ang="0">
                  <a:pos x="4" y="10"/>
                </a:cxn>
                <a:cxn ang="0">
                  <a:pos x="4" y="10"/>
                </a:cxn>
                <a:cxn ang="0">
                  <a:pos x="4" y="10"/>
                </a:cxn>
                <a:cxn ang="0">
                  <a:pos x="9" y="10"/>
                </a:cxn>
                <a:cxn ang="0">
                  <a:pos x="9" y="5"/>
                </a:cxn>
              </a:cxnLst>
              <a:rect l="0" t="0" r="r" b="b"/>
              <a:pathLst>
                <a:path w="9" h="10">
                  <a:moveTo>
                    <a:pt x="9" y="5"/>
                  </a:moveTo>
                  <a:lnTo>
                    <a:pt x="9" y="5"/>
                  </a:lnTo>
                  <a:lnTo>
                    <a:pt x="9" y="5"/>
                  </a:lnTo>
                  <a:lnTo>
                    <a:pt x="9" y="5"/>
                  </a:lnTo>
                  <a:lnTo>
                    <a:pt x="9" y="5"/>
                  </a:lnTo>
                  <a:lnTo>
                    <a:pt x="4" y="0"/>
                  </a:lnTo>
                  <a:lnTo>
                    <a:pt x="4" y="0"/>
                  </a:lnTo>
                  <a:lnTo>
                    <a:pt x="4" y="0"/>
                  </a:lnTo>
                  <a:lnTo>
                    <a:pt x="4" y="0"/>
                  </a:lnTo>
                  <a:lnTo>
                    <a:pt x="4" y="0"/>
                  </a:lnTo>
                  <a:lnTo>
                    <a:pt x="0" y="0"/>
                  </a:lnTo>
                  <a:lnTo>
                    <a:pt x="0" y="0"/>
                  </a:lnTo>
                  <a:lnTo>
                    <a:pt x="0" y="5"/>
                  </a:lnTo>
                  <a:lnTo>
                    <a:pt x="0" y="5"/>
                  </a:lnTo>
                  <a:lnTo>
                    <a:pt x="0" y="5"/>
                  </a:lnTo>
                  <a:lnTo>
                    <a:pt x="0" y="5"/>
                  </a:lnTo>
                  <a:lnTo>
                    <a:pt x="0" y="5"/>
                  </a:lnTo>
                  <a:lnTo>
                    <a:pt x="0" y="10"/>
                  </a:lnTo>
                  <a:lnTo>
                    <a:pt x="0" y="10"/>
                  </a:lnTo>
                  <a:lnTo>
                    <a:pt x="0" y="10"/>
                  </a:lnTo>
                  <a:lnTo>
                    <a:pt x="0" y="10"/>
                  </a:lnTo>
                  <a:lnTo>
                    <a:pt x="0" y="10"/>
                  </a:lnTo>
                  <a:lnTo>
                    <a:pt x="0" y="10"/>
                  </a:lnTo>
                  <a:lnTo>
                    <a:pt x="4" y="10"/>
                  </a:lnTo>
                  <a:lnTo>
                    <a:pt x="4" y="10"/>
                  </a:lnTo>
                  <a:lnTo>
                    <a:pt x="4" y="10"/>
                  </a:lnTo>
                  <a:lnTo>
                    <a:pt x="4" y="10"/>
                  </a:lnTo>
                  <a:lnTo>
                    <a:pt x="4" y="10"/>
                  </a:lnTo>
                  <a:lnTo>
                    <a:pt x="9" y="10"/>
                  </a:lnTo>
                  <a:lnTo>
                    <a:pt x="9" y="10"/>
                  </a:lnTo>
                  <a:lnTo>
                    <a:pt x="9" y="10"/>
                  </a:lnTo>
                  <a:lnTo>
                    <a:pt x="9" y="10"/>
                  </a:lnTo>
                  <a:lnTo>
                    <a:pt x="9" y="5"/>
                  </a:lnTo>
                  <a:lnTo>
                    <a:pt x="9" y="5"/>
                  </a:lnTo>
                  <a:lnTo>
                    <a:pt x="9" y="5"/>
                  </a:lnTo>
                  <a:lnTo>
                    <a:pt x="9" y="5"/>
                  </a:lnTo>
                  <a:lnTo>
                    <a:pt x="9" y="5"/>
                  </a:lnTo>
                  <a:lnTo>
                    <a:pt x="4" y="5"/>
                  </a:lnTo>
                  <a:lnTo>
                    <a:pt x="4" y="5"/>
                  </a:lnTo>
                  <a:lnTo>
                    <a:pt x="4" y="5"/>
                  </a:lnTo>
                  <a:lnTo>
                    <a:pt x="4" y="0"/>
                  </a:lnTo>
                  <a:lnTo>
                    <a:pt x="4" y="0"/>
                  </a:lnTo>
                  <a:lnTo>
                    <a:pt x="4" y="0"/>
                  </a:lnTo>
                  <a:lnTo>
                    <a:pt x="4" y="5"/>
                  </a:lnTo>
                  <a:lnTo>
                    <a:pt x="0" y="5"/>
                  </a:lnTo>
                  <a:lnTo>
                    <a:pt x="0" y="5"/>
                  </a:lnTo>
                  <a:lnTo>
                    <a:pt x="0" y="5"/>
                  </a:lnTo>
                  <a:lnTo>
                    <a:pt x="0" y="5"/>
                  </a:lnTo>
                  <a:lnTo>
                    <a:pt x="0" y="5"/>
                  </a:lnTo>
                  <a:lnTo>
                    <a:pt x="0" y="5"/>
                  </a:lnTo>
                  <a:lnTo>
                    <a:pt x="0" y="5"/>
                  </a:lnTo>
                  <a:lnTo>
                    <a:pt x="0" y="10"/>
                  </a:lnTo>
                  <a:lnTo>
                    <a:pt x="0" y="10"/>
                  </a:lnTo>
                  <a:lnTo>
                    <a:pt x="0" y="10"/>
                  </a:lnTo>
                  <a:lnTo>
                    <a:pt x="0" y="10"/>
                  </a:lnTo>
                  <a:lnTo>
                    <a:pt x="4" y="10"/>
                  </a:lnTo>
                  <a:lnTo>
                    <a:pt x="4" y="10"/>
                  </a:lnTo>
                  <a:lnTo>
                    <a:pt x="4" y="10"/>
                  </a:lnTo>
                  <a:lnTo>
                    <a:pt x="4" y="10"/>
                  </a:lnTo>
                  <a:lnTo>
                    <a:pt x="4" y="10"/>
                  </a:lnTo>
                  <a:lnTo>
                    <a:pt x="4" y="10"/>
                  </a:lnTo>
                  <a:lnTo>
                    <a:pt x="4" y="10"/>
                  </a:lnTo>
                  <a:lnTo>
                    <a:pt x="9" y="10"/>
                  </a:lnTo>
                  <a:lnTo>
                    <a:pt x="9" y="10"/>
                  </a:lnTo>
                  <a:lnTo>
                    <a:pt x="9" y="5"/>
                  </a:lnTo>
                  <a:lnTo>
                    <a:pt x="9" y="5"/>
                  </a:lnTo>
                  <a:lnTo>
                    <a:pt x="9" y="5"/>
                  </a:lnTo>
                  <a:close/>
                </a:path>
              </a:pathLst>
            </a:custGeom>
            <a:solidFill>
              <a:srgbClr val="FFA9A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8" name="Freeform 134"/>
            <p:cNvSpPr>
              <a:spLocks noChangeAspect="1"/>
            </p:cNvSpPr>
            <p:nvPr/>
          </p:nvSpPr>
          <p:spPr bwMode="auto">
            <a:xfrm>
              <a:off x="2780" y="2135"/>
              <a:ext cx="9" cy="10"/>
            </a:xfrm>
            <a:custGeom>
              <a:avLst/>
              <a:gdLst/>
              <a:ahLst/>
              <a:cxnLst>
                <a:cxn ang="0">
                  <a:pos x="9" y="5"/>
                </a:cxn>
                <a:cxn ang="0">
                  <a:pos x="9" y="5"/>
                </a:cxn>
                <a:cxn ang="0">
                  <a:pos x="4" y="5"/>
                </a:cxn>
                <a:cxn ang="0">
                  <a:pos x="4" y="0"/>
                </a:cxn>
                <a:cxn ang="0">
                  <a:pos x="4" y="0"/>
                </a:cxn>
                <a:cxn ang="0">
                  <a:pos x="0" y="5"/>
                </a:cxn>
                <a:cxn ang="0">
                  <a:pos x="0" y="5"/>
                </a:cxn>
                <a:cxn ang="0">
                  <a:pos x="0" y="5"/>
                </a:cxn>
                <a:cxn ang="0">
                  <a:pos x="0" y="5"/>
                </a:cxn>
                <a:cxn ang="0">
                  <a:pos x="0" y="10"/>
                </a:cxn>
                <a:cxn ang="0">
                  <a:pos x="0" y="10"/>
                </a:cxn>
                <a:cxn ang="0">
                  <a:pos x="4" y="10"/>
                </a:cxn>
                <a:cxn ang="0">
                  <a:pos x="4" y="10"/>
                </a:cxn>
                <a:cxn ang="0">
                  <a:pos x="4" y="10"/>
                </a:cxn>
                <a:cxn ang="0">
                  <a:pos x="9" y="10"/>
                </a:cxn>
                <a:cxn ang="0">
                  <a:pos x="9" y="5"/>
                </a:cxn>
                <a:cxn ang="0">
                  <a:pos x="4" y="5"/>
                </a:cxn>
                <a:cxn ang="0">
                  <a:pos x="4" y="5"/>
                </a:cxn>
                <a:cxn ang="0">
                  <a:pos x="4" y="5"/>
                </a:cxn>
                <a:cxn ang="0">
                  <a:pos x="4" y="5"/>
                </a:cxn>
                <a:cxn ang="0">
                  <a:pos x="4" y="5"/>
                </a:cxn>
                <a:cxn ang="0">
                  <a:pos x="4" y="5"/>
                </a:cxn>
                <a:cxn ang="0">
                  <a:pos x="0" y="5"/>
                </a:cxn>
                <a:cxn ang="0">
                  <a:pos x="0" y="5"/>
                </a:cxn>
                <a:cxn ang="0">
                  <a:pos x="0" y="5"/>
                </a:cxn>
                <a:cxn ang="0">
                  <a:pos x="0" y="10"/>
                </a:cxn>
                <a:cxn ang="0">
                  <a:pos x="0" y="10"/>
                </a:cxn>
                <a:cxn ang="0">
                  <a:pos x="4" y="10"/>
                </a:cxn>
                <a:cxn ang="0">
                  <a:pos x="4" y="10"/>
                </a:cxn>
                <a:cxn ang="0">
                  <a:pos x="4" y="10"/>
                </a:cxn>
                <a:cxn ang="0">
                  <a:pos x="4" y="10"/>
                </a:cxn>
                <a:cxn ang="0">
                  <a:pos x="4" y="10"/>
                </a:cxn>
                <a:cxn ang="0">
                  <a:pos x="4" y="5"/>
                </a:cxn>
              </a:cxnLst>
              <a:rect l="0" t="0" r="r" b="b"/>
              <a:pathLst>
                <a:path w="9" h="10">
                  <a:moveTo>
                    <a:pt x="9" y="5"/>
                  </a:moveTo>
                  <a:lnTo>
                    <a:pt x="9" y="5"/>
                  </a:lnTo>
                  <a:lnTo>
                    <a:pt x="9" y="5"/>
                  </a:lnTo>
                  <a:lnTo>
                    <a:pt x="9" y="5"/>
                  </a:lnTo>
                  <a:lnTo>
                    <a:pt x="4" y="5"/>
                  </a:lnTo>
                  <a:lnTo>
                    <a:pt x="4" y="5"/>
                  </a:lnTo>
                  <a:lnTo>
                    <a:pt x="4" y="5"/>
                  </a:lnTo>
                  <a:lnTo>
                    <a:pt x="4" y="0"/>
                  </a:lnTo>
                  <a:lnTo>
                    <a:pt x="4" y="0"/>
                  </a:lnTo>
                  <a:lnTo>
                    <a:pt x="4" y="0"/>
                  </a:lnTo>
                  <a:lnTo>
                    <a:pt x="4" y="5"/>
                  </a:lnTo>
                  <a:lnTo>
                    <a:pt x="0" y="5"/>
                  </a:lnTo>
                  <a:lnTo>
                    <a:pt x="0" y="5"/>
                  </a:lnTo>
                  <a:lnTo>
                    <a:pt x="0" y="5"/>
                  </a:lnTo>
                  <a:lnTo>
                    <a:pt x="0" y="5"/>
                  </a:lnTo>
                  <a:lnTo>
                    <a:pt x="0" y="5"/>
                  </a:lnTo>
                  <a:lnTo>
                    <a:pt x="0" y="5"/>
                  </a:lnTo>
                  <a:lnTo>
                    <a:pt x="0" y="5"/>
                  </a:lnTo>
                  <a:lnTo>
                    <a:pt x="0" y="10"/>
                  </a:lnTo>
                  <a:lnTo>
                    <a:pt x="0" y="10"/>
                  </a:lnTo>
                  <a:lnTo>
                    <a:pt x="0" y="10"/>
                  </a:lnTo>
                  <a:lnTo>
                    <a:pt x="0" y="10"/>
                  </a:lnTo>
                  <a:lnTo>
                    <a:pt x="4" y="10"/>
                  </a:lnTo>
                  <a:lnTo>
                    <a:pt x="4" y="10"/>
                  </a:lnTo>
                  <a:lnTo>
                    <a:pt x="4" y="10"/>
                  </a:lnTo>
                  <a:lnTo>
                    <a:pt x="4" y="10"/>
                  </a:lnTo>
                  <a:lnTo>
                    <a:pt x="4" y="10"/>
                  </a:lnTo>
                  <a:lnTo>
                    <a:pt x="4" y="10"/>
                  </a:lnTo>
                  <a:lnTo>
                    <a:pt x="4" y="10"/>
                  </a:lnTo>
                  <a:lnTo>
                    <a:pt x="9" y="10"/>
                  </a:lnTo>
                  <a:lnTo>
                    <a:pt x="9" y="10"/>
                  </a:lnTo>
                  <a:lnTo>
                    <a:pt x="9" y="5"/>
                  </a:lnTo>
                  <a:lnTo>
                    <a:pt x="9" y="5"/>
                  </a:lnTo>
                  <a:lnTo>
                    <a:pt x="4" y="5"/>
                  </a:lnTo>
                  <a:lnTo>
                    <a:pt x="4" y="5"/>
                  </a:lnTo>
                  <a:lnTo>
                    <a:pt x="4" y="5"/>
                  </a:lnTo>
                  <a:lnTo>
                    <a:pt x="4" y="5"/>
                  </a:lnTo>
                  <a:lnTo>
                    <a:pt x="4" y="5"/>
                  </a:lnTo>
                  <a:lnTo>
                    <a:pt x="4" y="5"/>
                  </a:lnTo>
                  <a:lnTo>
                    <a:pt x="4" y="5"/>
                  </a:lnTo>
                  <a:lnTo>
                    <a:pt x="4" y="5"/>
                  </a:lnTo>
                  <a:lnTo>
                    <a:pt x="4" y="5"/>
                  </a:lnTo>
                  <a:lnTo>
                    <a:pt x="4" y="5"/>
                  </a:lnTo>
                  <a:lnTo>
                    <a:pt x="4" y="5"/>
                  </a:lnTo>
                  <a:lnTo>
                    <a:pt x="4" y="5"/>
                  </a:lnTo>
                  <a:lnTo>
                    <a:pt x="0" y="5"/>
                  </a:lnTo>
                  <a:lnTo>
                    <a:pt x="0" y="5"/>
                  </a:lnTo>
                  <a:lnTo>
                    <a:pt x="0" y="5"/>
                  </a:lnTo>
                  <a:lnTo>
                    <a:pt x="0" y="5"/>
                  </a:lnTo>
                  <a:lnTo>
                    <a:pt x="0" y="5"/>
                  </a:lnTo>
                  <a:lnTo>
                    <a:pt x="0" y="5"/>
                  </a:lnTo>
                  <a:lnTo>
                    <a:pt x="0" y="10"/>
                  </a:lnTo>
                  <a:lnTo>
                    <a:pt x="0" y="10"/>
                  </a:lnTo>
                  <a:lnTo>
                    <a:pt x="0" y="10"/>
                  </a:lnTo>
                  <a:lnTo>
                    <a:pt x="4" y="10"/>
                  </a:lnTo>
                  <a:lnTo>
                    <a:pt x="4" y="10"/>
                  </a:lnTo>
                  <a:lnTo>
                    <a:pt x="4" y="10"/>
                  </a:lnTo>
                  <a:lnTo>
                    <a:pt x="4" y="10"/>
                  </a:lnTo>
                  <a:lnTo>
                    <a:pt x="4" y="10"/>
                  </a:lnTo>
                  <a:lnTo>
                    <a:pt x="4" y="10"/>
                  </a:lnTo>
                  <a:lnTo>
                    <a:pt x="4" y="10"/>
                  </a:lnTo>
                  <a:lnTo>
                    <a:pt x="4" y="10"/>
                  </a:lnTo>
                  <a:lnTo>
                    <a:pt x="4" y="10"/>
                  </a:lnTo>
                  <a:lnTo>
                    <a:pt x="4" y="10"/>
                  </a:lnTo>
                  <a:lnTo>
                    <a:pt x="4" y="5"/>
                  </a:lnTo>
                  <a:lnTo>
                    <a:pt x="4" y="5"/>
                  </a:lnTo>
                  <a:lnTo>
                    <a:pt x="9" y="5"/>
                  </a:lnTo>
                  <a:close/>
                </a:path>
              </a:pathLst>
            </a:custGeom>
            <a:solidFill>
              <a:srgbClr val="FFADA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19" name="Freeform 135"/>
            <p:cNvSpPr>
              <a:spLocks noChangeAspect="1"/>
            </p:cNvSpPr>
            <p:nvPr/>
          </p:nvSpPr>
          <p:spPr bwMode="auto">
            <a:xfrm>
              <a:off x="2780" y="2140"/>
              <a:ext cx="4" cy="5"/>
            </a:xfrm>
            <a:custGeom>
              <a:avLst/>
              <a:gdLst/>
              <a:ahLst/>
              <a:cxnLst>
                <a:cxn ang="0">
                  <a:pos x="4" y="0"/>
                </a:cxn>
                <a:cxn ang="0">
                  <a:pos x="4" y="0"/>
                </a:cxn>
                <a:cxn ang="0">
                  <a:pos x="4" y="0"/>
                </a:cxn>
                <a:cxn ang="0">
                  <a:pos x="4" y="0"/>
                </a:cxn>
                <a:cxn ang="0">
                  <a:pos x="4" y="0"/>
                </a:cxn>
                <a:cxn ang="0">
                  <a:pos x="4" y="0"/>
                </a:cxn>
                <a:cxn ang="0">
                  <a:pos x="4" y="0"/>
                </a:cxn>
                <a:cxn ang="0">
                  <a:pos x="4"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5"/>
                </a:cxn>
                <a:cxn ang="0">
                  <a:pos x="0" y="5"/>
                </a:cxn>
                <a:cxn ang="0">
                  <a:pos x="0" y="5"/>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0"/>
                </a:cxn>
                <a:cxn ang="0">
                  <a:pos x="4" y="0"/>
                </a:cxn>
              </a:cxnLst>
              <a:rect l="0" t="0" r="r" b="b"/>
              <a:pathLst>
                <a:path w="4" h="5">
                  <a:moveTo>
                    <a:pt x="4" y="0"/>
                  </a:moveTo>
                  <a:lnTo>
                    <a:pt x="4" y="0"/>
                  </a:lnTo>
                  <a:lnTo>
                    <a:pt x="4" y="0"/>
                  </a:lnTo>
                  <a:lnTo>
                    <a:pt x="4" y="0"/>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5"/>
                  </a:lnTo>
                  <a:lnTo>
                    <a:pt x="0" y="5"/>
                  </a:lnTo>
                  <a:lnTo>
                    <a:pt x="0" y="5"/>
                  </a:lnTo>
                  <a:lnTo>
                    <a:pt x="4" y="5"/>
                  </a:lnTo>
                  <a:lnTo>
                    <a:pt x="4" y="5"/>
                  </a:lnTo>
                  <a:lnTo>
                    <a:pt x="4" y="5"/>
                  </a:lnTo>
                  <a:lnTo>
                    <a:pt x="4" y="5"/>
                  </a:lnTo>
                  <a:lnTo>
                    <a:pt x="4" y="5"/>
                  </a:lnTo>
                  <a:lnTo>
                    <a:pt x="4" y="5"/>
                  </a:lnTo>
                  <a:lnTo>
                    <a:pt x="4" y="5"/>
                  </a:lnTo>
                  <a:lnTo>
                    <a:pt x="4" y="5"/>
                  </a:lnTo>
                  <a:lnTo>
                    <a:pt x="4" y="5"/>
                  </a:lnTo>
                  <a:lnTo>
                    <a:pt x="4" y="5"/>
                  </a:lnTo>
                  <a:lnTo>
                    <a:pt x="4" y="0"/>
                  </a:lnTo>
                  <a:lnTo>
                    <a:pt x="4" y="0"/>
                  </a:lnTo>
                  <a:close/>
                </a:path>
              </a:pathLst>
            </a:custGeom>
            <a:solidFill>
              <a:srgbClr val="FFB1B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0" name="Freeform 136"/>
            <p:cNvSpPr>
              <a:spLocks noChangeAspect="1"/>
            </p:cNvSpPr>
            <p:nvPr/>
          </p:nvSpPr>
          <p:spPr bwMode="auto">
            <a:xfrm>
              <a:off x="2784" y="2140"/>
              <a:ext cx="1" cy="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Lst>
              <a:rect l="0" t="0" r="r" b="b"/>
              <a:pathLst>
                <a:path h="5">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close/>
                </a:path>
              </a:pathLst>
            </a:custGeom>
            <a:solidFill>
              <a:srgbClr val="FF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1" name="Freeform 137"/>
            <p:cNvSpPr>
              <a:spLocks noChangeAspect="1"/>
            </p:cNvSpPr>
            <p:nvPr/>
          </p:nvSpPr>
          <p:spPr bwMode="auto">
            <a:xfrm>
              <a:off x="2761" y="2041"/>
              <a:ext cx="56" cy="85"/>
            </a:xfrm>
            <a:custGeom>
              <a:avLst/>
              <a:gdLst/>
              <a:ahLst/>
              <a:cxnLst>
                <a:cxn ang="0">
                  <a:pos x="28" y="85"/>
                </a:cxn>
                <a:cxn ang="0">
                  <a:pos x="0" y="0"/>
                </a:cxn>
                <a:cxn ang="0">
                  <a:pos x="28" y="61"/>
                </a:cxn>
                <a:cxn ang="0">
                  <a:pos x="56" y="0"/>
                </a:cxn>
                <a:cxn ang="0">
                  <a:pos x="0" y="0"/>
                </a:cxn>
                <a:cxn ang="0">
                  <a:pos x="28" y="85"/>
                </a:cxn>
              </a:cxnLst>
              <a:rect l="0" t="0" r="r" b="b"/>
              <a:pathLst>
                <a:path w="56" h="85">
                  <a:moveTo>
                    <a:pt x="28" y="85"/>
                  </a:moveTo>
                  <a:lnTo>
                    <a:pt x="0" y="0"/>
                  </a:lnTo>
                  <a:lnTo>
                    <a:pt x="28" y="61"/>
                  </a:lnTo>
                  <a:lnTo>
                    <a:pt x="56" y="0"/>
                  </a:lnTo>
                  <a:lnTo>
                    <a:pt x="0" y="0"/>
                  </a:lnTo>
                  <a:lnTo>
                    <a:pt x="28" y="8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2" name="Freeform 138"/>
            <p:cNvSpPr>
              <a:spLocks noChangeAspect="1"/>
            </p:cNvSpPr>
            <p:nvPr/>
          </p:nvSpPr>
          <p:spPr bwMode="auto">
            <a:xfrm>
              <a:off x="2784" y="1819"/>
              <a:ext cx="336" cy="222"/>
            </a:xfrm>
            <a:custGeom>
              <a:avLst/>
              <a:gdLst/>
              <a:ahLst/>
              <a:cxnLst>
                <a:cxn ang="0">
                  <a:pos x="5" y="217"/>
                </a:cxn>
                <a:cxn ang="0">
                  <a:pos x="5" y="208"/>
                </a:cxn>
                <a:cxn ang="0">
                  <a:pos x="0" y="203"/>
                </a:cxn>
                <a:cxn ang="0">
                  <a:pos x="0" y="194"/>
                </a:cxn>
                <a:cxn ang="0">
                  <a:pos x="5" y="189"/>
                </a:cxn>
                <a:cxn ang="0">
                  <a:pos x="10" y="184"/>
                </a:cxn>
                <a:cxn ang="0">
                  <a:pos x="19" y="179"/>
                </a:cxn>
                <a:cxn ang="0">
                  <a:pos x="33" y="175"/>
                </a:cxn>
                <a:cxn ang="0">
                  <a:pos x="62" y="165"/>
                </a:cxn>
                <a:cxn ang="0">
                  <a:pos x="67" y="161"/>
                </a:cxn>
                <a:cxn ang="0">
                  <a:pos x="67" y="142"/>
                </a:cxn>
                <a:cxn ang="0">
                  <a:pos x="71" y="132"/>
                </a:cxn>
                <a:cxn ang="0">
                  <a:pos x="76" y="128"/>
                </a:cxn>
                <a:cxn ang="0">
                  <a:pos x="76" y="118"/>
                </a:cxn>
                <a:cxn ang="0">
                  <a:pos x="81" y="113"/>
                </a:cxn>
                <a:cxn ang="0">
                  <a:pos x="85" y="104"/>
                </a:cxn>
                <a:cxn ang="0">
                  <a:pos x="90" y="99"/>
                </a:cxn>
                <a:cxn ang="0">
                  <a:pos x="100" y="99"/>
                </a:cxn>
                <a:cxn ang="0">
                  <a:pos x="109" y="99"/>
                </a:cxn>
                <a:cxn ang="0">
                  <a:pos x="118" y="99"/>
                </a:cxn>
                <a:cxn ang="0">
                  <a:pos x="128" y="99"/>
                </a:cxn>
                <a:cxn ang="0">
                  <a:pos x="142" y="104"/>
                </a:cxn>
                <a:cxn ang="0">
                  <a:pos x="142" y="113"/>
                </a:cxn>
                <a:cxn ang="0">
                  <a:pos x="151" y="113"/>
                </a:cxn>
                <a:cxn ang="0">
                  <a:pos x="156" y="118"/>
                </a:cxn>
                <a:cxn ang="0">
                  <a:pos x="161" y="123"/>
                </a:cxn>
                <a:cxn ang="0">
                  <a:pos x="166" y="128"/>
                </a:cxn>
                <a:cxn ang="0">
                  <a:pos x="180" y="132"/>
                </a:cxn>
                <a:cxn ang="0">
                  <a:pos x="189" y="132"/>
                </a:cxn>
                <a:cxn ang="0">
                  <a:pos x="203" y="132"/>
                </a:cxn>
                <a:cxn ang="0">
                  <a:pos x="218" y="132"/>
                </a:cxn>
                <a:cxn ang="0">
                  <a:pos x="227" y="128"/>
                </a:cxn>
                <a:cxn ang="0">
                  <a:pos x="227" y="118"/>
                </a:cxn>
                <a:cxn ang="0">
                  <a:pos x="227" y="109"/>
                </a:cxn>
                <a:cxn ang="0">
                  <a:pos x="227" y="99"/>
                </a:cxn>
                <a:cxn ang="0">
                  <a:pos x="213" y="94"/>
                </a:cxn>
                <a:cxn ang="0">
                  <a:pos x="203" y="90"/>
                </a:cxn>
                <a:cxn ang="0">
                  <a:pos x="189" y="85"/>
                </a:cxn>
                <a:cxn ang="0">
                  <a:pos x="194" y="57"/>
                </a:cxn>
                <a:cxn ang="0">
                  <a:pos x="199" y="47"/>
                </a:cxn>
                <a:cxn ang="0">
                  <a:pos x="208" y="43"/>
                </a:cxn>
                <a:cxn ang="0">
                  <a:pos x="213" y="38"/>
                </a:cxn>
                <a:cxn ang="0">
                  <a:pos x="218" y="33"/>
                </a:cxn>
                <a:cxn ang="0">
                  <a:pos x="222" y="28"/>
                </a:cxn>
                <a:cxn ang="0">
                  <a:pos x="227" y="19"/>
                </a:cxn>
                <a:cxn ang="0">
                  <a:pos x="236" y="19"/>
                </a:cxn>
                <a:cxn ang="0">
                  <a:pos x="241" y="10"/>
                </a:cxn>
                <a:cxn ang="0">
                  <a:pos x="246" y="5"/>
                </a:cxn>
                <a:cxn ang="0">
                  <a:pos x="251" y="0"/>
                </a:cxn>
                <a:cxn ang="0">
                  <a:pos x="288" y="0"/>
                </a:cxn>
                <a:cxn ang="0">
                  <a:pos x="293" y="5"/>
                </a:cxn>
                <a:cxn ang="0">
                  <a:pos x="303" y="5"/>
                </a:cxn>
                <a:cxn ang="0">
                  <a:pos x="312" y="14"/>
                </a:cxn>
                <a:cxn ang="0">
                  <a:pos x="321" y="19"/>
                </a:cxn>
                <a:cxn ang="0">
                  <a:pos x="326" y="24"/>
                </a:cxn>
                <a:cxn ang="0">
                  <a:pos x="331" y="28"/>
                </a:cxn>
              </a:cxnLst>
              <a:rect l="0" t="0" r="r" b="b"/>
              <a:pathLst>
                <a:path w="336" h="222">
                  <a:moveTo>
                    <a:pt x="5" y="222"/>
                  </a:moveTo>
                  <a:lnTo>
                    <a:pt x="5" y="217"/>
                  </a:lnTo>
                  <a:lnTo>
                    <a:pt x="5" y="212"/>
                  </a:lnTo>
                  <a:lnTo>
                    <a:pt x="5" y="208"/>
                  </a:lnTo>
                  <a:lnTo>
                    <a:pt x="0" y="208"/>
                  </a:lnTo>
                  <a:lnTo>
                    <a:pt x="0" y="203"/>
                  </a:lnTo>
                  <a:lnTo>
                    <a:pt x="0" y="198"/>
                  </a:lnTo>
                  <a:lnTo>
                    <a:pt x="0" y="194"/>
                  </a:lnTo>
                  <a:lnTo>
                    <a:pt x="0" y="189"/>
                  </a:lnTo>
                  <a:lnTo>
                    <a:pt x="5" y="189"/>
                  </a:lnTo>
                  <a:lnTo>
                    <a:pt x="5" y="184"/>
                  </a:lnTo>
                  <a:lnTo>
                    <a:pt x="10" y="184"/>
                  </a:lnTo>
                  <a:lnTo>
                    <a:pt x="10" y="179"/>
                  </a:lnTo>
                  <a:lnTo>
                    <a:pt x="19" y="179"/>
                  </a:lnTo>
                  <a:lnTo>
                    <a:pt x="24" y="175"/>
                  </a:lnTo>
                  <a:lnTo>
                    <a:pt x="33" y="175"/>
                  </a:lnTo>
                  <a:lnTo>
                    <a:pt x="33" y="170"/>
                  </a:lnTo>
                  <a:lnTo>
                    <a:pt x="62" y="165"/>
                  </a:lnTo>
                  <a:lnTo>
                    <a:pt x="62" y="161"/>
                  </a:lnTo>
                  <a:lnTo>
                    <a:pt x="67" y="161"/>
                  </a:lnTo>
                  <a:lnTo>
                    <a:pt x="67" y="156"/>
                  </a:lnTo>
                  <a:lnTo>
                    <a:pt x="67" y="142"/>
                  </a:lnTo>
                  <a:lnTo>
                    <a:pt x="71" y="142"/>
                  </a:lnTo>
                  <a:lnTo>
                    <a:pt x="71" y="132"/>
                  </a:lnTo>
                  <a:lnTo>
                    <a:pt x="76" y="132"/>
                  </a:lnTo>
                  <a:lnTo>
                    <a:pt x="76" y="128"/>
                  </a:lnTo>
                  <a:lnTo>
                    <a:pt x="76" y="123"/>
                  </a:lnTo>
                  <a:lnTo>
                    <a:pt x="76" y="118"/>
                  </a:lnTo>
                  <a:lnTo>
                    <a:pt x="76" y="113"/>
                  </a:lnTo>
                  <a:lnTo>
                    <a:pt x="81" y="113"/>
                  </a:lnTo>
                  <a:lnTo>
                    <a:pt x="81" y="104"/>
                  </a:lnTo>
                  <a:lnTo>
                    <a:pt x="85" y="104"/>
                  </a:lnTo>
                  <a:lnTo>
                    <a:pt x="90" y="104"/>
                  </a:lnTo>
                  <a:lnTo>
                    <a:pt x="90" y="99"/>
                  </a:lnTo>
                  <a:lnTo>
                    <a:pt x="95" y="99"/>
                  </a:lnTo>
                  <a:lnTo>
                    <a:pt x="100" y="99"/>
                  </a:lnTo>
                  <a:lnTo>
                    <a:pt x="104" y="99"/>
                  </a:lnTo>
                  <a:lnTo>
                    <a:pt x="109" y="99"/>
                  </a:lnTo>
                  <a:lnTo>
                    <a:pt x="114" y="99"/>
                  </a:lnTo>
                  <a:lnTo>
                    <a:pt x="118" y="99"/>
                  </a:lnTo>
                  <a:lnTo>
                    <a:pt x="123" y="99"/>
                  </a:lnTo>
                  <a:lnTo>
                    <a:pt x="128" y="99"/>
                  </a:lnTo>
                  <a:lnTo>
                    <a:pt x="128" y="104"/>
                  </a:lnTo>
                  <a:lnTo>
                    <a:pt x="142" y="104"/>
                  </a:lnTo>
                  <a:lnTo>
                    <a:pt x="142" y="109"/>
                  </a:lnTo>
                  <a:lnTo>
                    <a:pt x="142" y="113"/>
                  </a:lnTo>
                  <a:lnTo>
                    <a:pt x="147" y="113"/>
                  </a:lnTo>
                  <a:lnTo>
                    <a:pt x="151" y="113"/>
                  </a:lnTo>
                  <a:lnTo>
                    <a:pt x="151" y="118"/>
                  </a:lnTo>
                  <a:lnTo>
                    <a:pt x="156" y="118"/>
                  </a:lnTo>
                  <a:lnTo>
                    <a:pt x="161" y="118"/>
                  </a:lnTo>
                  <a:lnTo>
                    <a:pt x="161" y="123"/>
                  </a:lnTo>
                  <a:lnTo>
                    <a:pt x="166" y="123"/>
                  </a:lnTo>
                  <a:lnTo>
                    <a:pt x="166" y="128"/>
                  </a:lnTo>
                  <a:lnTo>
                    <a:pt x="180" y="128"/>
                  </a:lnTo>
                  <a:lnTo>
                    <a:pt x="180" y="132"/>
                  </a:lnTo>
                  <a:lnTo>
                    <a:pt x="185" y="132"/>
                  </a:lnTo>
                  <a:lnTo>
                    <a:pt x="189" y="132"/>
                  </a:lnTo>
                  <a:lnTo>
                    <a:pt x="194" y="132"/>
                  </a:lnTo>
                  <a:lnTo>
                    <a:pt x="203" y="132"/>
                  </a:lnTo>
                  <a:lnTo>
                    <a:pt x="213" y="132"/>
                  </a:lnTo>
                  <a:lnTo>
                    <a:pt x="218" y="132"/>
                  </a:lnTo>
                  <a:lnTo>
                    <a:pt x="227" y="132"/>
                  </a:lnTo>
                  <a:lnTo>
                    <a:pt x="227" y="128"/>
                  </a:lnTo>
                  <a:lnTo>
                    <a:pt x="227" y="123"/>
                  </a:lnTo>
                  <a:lnTo>
                    <a:pt x="227" y="118"/>
                  </a:lnTo>
                  <a:lnTo>
                    <a:pt x="227" y="113"/>
                  </a:lnTo>
                  <a:lnTo>
                    <a:pt x="227" y="109"/>
                  </a:lnTo>
                  <a:lnTo>
                    <a:pt x="227" y="104"/>
                  </a:lnTo>
                  <a:lnTo>
                    <a:pt x="227" y="99"/>
                  </a:lnTo>
                  <a:lnTo>
                    <a:pt x="213" y="99"/>
                  </a:lnTo>
                  <a:lnTo>
                    <a:pt x="213" y="94"/>
                  </a:lnTo>
                  <a:lnTo>
                    <a:pt x="208" y="90"/>
                  </a:lnTo>
                  <a:lnTo>
                    <a:pt x="203" y="90"/>
                  </a:lnTo>
                  <a:lnTo>
                    <a:pt x="203" y="85"/>
                  </a:lnTo>
                  <a:lnTo>
                    <a:pt x="189" y="85"/>
                  </a:lnTo>
                  <a:lnTo>
                    <a:pt x="189" y="57"/>
                  </a:lnTo>
                  <a:lnTo>
                    <a:pt x="194" y="57"/>
                  </a:lnTo>
                  <a:lnTo>
                    <a:pt x="194" y="52"/>
                  </a:lnTo>
                  <a:lnTo>
                    <a:pt x="199" y="47"/>
                  </a:lnTo>
                  <a:lnTo>
                    <a:pt x="199" y="43"/>
                  </a:lnTo>
                  <a:lnTo>
                    <a:pt x="208" y="43"/>
                  </a:lnTo>
                  <a:lnTo>
                    <a:pt x="213" y="43"/>
                  </a:lnTo>
                  <a:lnTo>
                    <a:pt x="213" y="38"/>
                  </a:lnTo>
                  <a:lnTo>
                    <a:pt x="213" y="33"/>
                  </a:lnTo>
                  <a:lnTo>
                    <a:pt x="218" y="33"/>
                  </a:lnTo>
                  <a:lnTo>
                    <a:pt x="222" y="33"/>
                  </a:lnTo>
                  <a:lnTo>
                    <a:pt x="222" y="28"/>
                  </a:lnTo>
                  <a:lnTo>
                    <a:pt x="222" y="24"/>
                  </a:lnTo>
                  <a:lnTo>
                    <a:pt x="227" y="19"/>
                  </a:lnTo>
                  <a:lnTo>
                    <a:pt x="232" y="19"/>
                  </a:lnTo>
                  <a:lnTo>
                    <a:pt x="236" y="19"/>
                  </a:lnTo>
                  <a:lnTo>
                    <a:pt x="236" y="10"/>
                  </a:lnTo>
                  <a:lnTo>
                    <a:pt x="241" y="10"/>
                  </a:lnTo>
                  <a:lnTo>
                    <a:pt x="241" y="5"/>
                  </a:lnTo>
                  <a:lnTo>
                    <a:pt x="246" y="5"/>
                  </a:lnTo>
                  <a:lnTo>
                    <a:pt x="246" y="0"/>
                  </a:lnTo>
                  <a:lnTo>
                    <a:pt x="251" y="0"/>
                  </a:lnTo>
                  <a:lnTo>
                    <a:pt x="284" y="0"/>
                  </a:lnTo>
                  <a:lnTo>
                    <a:pt x="288" y="0"/>
                  </a:lnTo>
                  <a:lnTo>
                    <a:pt x="293" y="0"/>
                  </a:lnTo>
                  <a:lnTo>
                    <a:pt x="293" y="5"/>
                  </a:lnTo>
                  <a:lnTo>
                    <a:pt x="298" y="5"/>
                  </a:lnTo>
                  <a:lnTo>
                    <a:pt x="303" y="5"/>
                  </a:lnTo>
                  <a:lnTo>
                    <a:pt x="307" y="10"/>
                  </a:lnTo>
                  <a:lnTo>
                    <a:pt x="312" y="14"/>
                  </a:lnTo>
                  <a:lnTo>
                    <a:pt x="321" y="14"/>
                  </a:lnTo>
                  <a:lnTo>
                    <a:pt x="321" y="19"/>
                  </a:lnTo>
                  <a:lnTo>
                    <a:pt x="326" y="19"/>
                  </a:lnTo>
                  <a:lnTo>
                    <a:pt x="326" y="24"/>
                  </a:lnTo>
                  <a:lnTo>
                    <a:pt x="331" y="24"/>
                  </a:lnTo>
                  <a:lnTo>
                    <a:pt x="331" y="28"/>
                  </a:lnTo>
                  <a:lnTo>
                    <a:pt x="336" y="28"/>
                  </a:lnTo>
                </a:path>
              </a:pathLst>
            </a:custGeom>
            <a:noFill/>
            <a:ln w="19050" cmpd="sng">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3" name="Freeform 139"/>
            <p:cNvSpPr>
              <a:spLocks noChangeAspect="1"/>
            </p:cNvSpPr>
            <p:nvPr/>
          </p:nvSpPr>
          <p:spPr bwMode="auto">
            <a:xfrm>
              <a:off x="3058" y="2154"/>
              <a:ext cx="222" cy="430"/>
            </a:xfrm>
            <a:custGeom>
              <a:avLst/>
              <a:gdLst/>
              <a:ahLst/>
              <a:cxnLst>
                <a:cxn ang="0">
                  <a:pos x="217" y="430"/>
                </a:cxn>
                <a:cxn ang="0">
                  <a:pos x="203" y="430"/>
                </a:cxn>
                <a:cxn ang="0">
                  <a:pos x="194" y="425"/>
                </a:cxn>
                <a:cxn ang="0">
                  <a:pos x="184" y="420"/>
                </a:cxn>
                <a:cxn ang="0">
                  <a:pos x="165" y="420"/>
                </a:cxn>
                <a:cxn ang="0">
                  <a:pos x="161" y="416"/>
                </a:cxn>
                <a:cxn ang="0">
                  <a:pos x="156" y="411"/>
                </a:cxn>
                <a:cxn ang="0">
                  <a:pos x="151" y="359"/>
                </a:cxn>
                <a:cxn ang="0">
                  <a:pos x="151" y="349"/>
                </a:cxn>
                <a:cxn ang="0">
                  <a:pos x="142" y="340"/>
                </a:cxn>
                <a:cxn ang="0">
                  <a:pos x="132" y="335"/>
                </a:cxn>
                <a:cxn ang="0">
                  <a:pos x="123" y="331"/>
                </a:cxn>
                <a:cxn ang="0">
                  <a:pos x="104" y="331"/>
                </a:cxn>
                <a:cxn ang="0">
                  <a:pos x="85" y="331"/>
                </a:cxn>
                <a:cxn ang="0">
                  <a:pos x="71" y="326"/>
                </a:cxn>
                <a:cxn ang="0">
                  <a:pos x="66" y="321"/>
                </a:cxn>
                <a:cxn ang="0">
                  <a:pos x="57" y="316"/>
                </a:cxn>
                <a:cxn ang="0">
                  <a:pos x="52" y="307"/>
                </a:cxn>
                <a:cxn ang="0">
                  <a:pos x="47" y="288"/>
                </a:cxn>
                <a:cxn ang="0">
                  <a:pos x="47" y="279"/>
                </a:cxn>
                <a:cxn ang="0">
                  <a:pos x="43" y="269"/>
                </a:cxn>
                <a:cxn ang="0">
                  <a:pos x="43" y="255"/>
                </a:cxn>
                <a:cxn ang="0">
                  <a:pos x="43" y="246"/>
                </a:cxn>
                <a:cxn ang="0">
                  <a:pos x="47" y="241"/>
                </a:cxn>
                <a:cxn ang="0">
                  <a:pos x="52" y="231"/>
                </a:cxn>
                <a:cxn ang="0">
                  <a:pos x="57" y="222"/>
                </a:cxn>
                <a:cxn ang="0">
                  <a:pos x="62" y="217"/>
                </a:cxn>
                <a:cxn ang="0">
                  <a:pos x="66" y="203"/>
                </a:cxn>
                <a:cxn ang="0">
                  <a:pos x="52" y="156"/>
                </a:cxn>
                <a:cxn ang="0">
                  <a:pos x="29" y="118"/>
                </a:cxn>
                <a:cxn ang="0">
                  <a:pos x="10" y="76"/>
                </a:cxn>
                <a:cxn ang="0">
                  <a:pos x="0" y="28"/>
                </a:cxn>
              </a:cxnLst>
              <a:rect l="0" t="0" r="r" b="b"/>
              <a:pathLst>
                <a:path w="222" h="430">
                  <a:moveTo>
                    <a:pt x="222" y="430"/>
                  </a:moveTo>
                  <a:lnTo>
                    <a:pt x="217" y="430"/>
                  </a:lnTo>
                  <a:lnTo>
                    <a:pt x="213" y="430"/>
                  </a:lnTo>
                  <a:lnTo>
                    <a:pt x="203" y="430"/>
                  </a:lnTo>
                  <a:lnTo>
                    <a:pt x="198" y="425"/>
                  </a:lnTo>
                  <a:lnTo>
                    <a:pt x="194" y="425"/>
                  </a:lnTo>
                  <a:lnTo>
                    <a:pt x="184" y="425"/>
                  </a:lnTo>
                  <a:lnTo>
                    <a:pt x="184" y="420"/>
                  </a:lnTo>
                  <a:lnTo>
                    <a:pt x="180" y="420"/>
                  </a:lnTo>
                  <a:lnTo>
                    <a:pt x="165" y="420"/>
                  </a:lnTo>
                  <a:lnTo>
                    <a:pt x="165" y="416"/>
                  </a:lnTo>
                  <a:lnTo>
                    <a:pt x="161" y="416"/>
                  </a:lnTo>
                  <a:lnTo>
                    <a:pt x="161" y="411"/>
                  </a:lnTo>
                  <a:lnTo>
                    <a:pt x="156" y="411"/>
                  </a:lnTo>
                  <a:lnTo>
                    <a:pt x="156" y="359"/>
                  </a:lnTo>
                  <a:lnTo>
                    <a:pt x="151" y="359"/>
                  </a:lnTo>
                  <a:lnTo>
                    <a:pt x="151" y="354"/>
                  </a:lnTo>
                  <a:lnTo>
                    <a:pt x="151" y="349"/>
                  </a:lnTo>
                  <a:lnTo>
                    <a:pt x="142" y="349"/>
                  </a:lnTo>
                  <a:lnTo>
                    <a:pt x="142" y="340"/>
                  </a:lnTo>
                  <a:lnTo>
                    <a:pt x="137" y="335"/>
                  </a:lnTo>
                  <a:lnTo>
                    <a:pt x="132" y="335"/>
                  </a:lnTo>
                  <a:lnTo>
                    <a:pt x="128" y="331"/>
                  </a:lnTo>
                  <a:lnTo>
                    <a:pt x="123" y="331"/>
                  </a:lnTo>
                  <a:lnTo>
                    <a:pt x="113" y="331"/>
                  </a:lnTo>
                  <a:lnTo>
                    <a:pt x="104" y="331"/>
                  </a:lnTo>
                  <a:lnTo>
                    <a:pt x="95" y="331"/>
                  </a:lnTo>
                  <a:lnTo>
                    <a:pt x="85" y="331"/>
                  </a:lnTo>
                  <a:lnTo>
                    <a:pt x="76" y="326"/>
                  </a:lnTo>
                  <a:lnTo>
                    <a:pt x="71" y="326"/>
                  </a:lnTo>
                  <a:lnTo>
                    <a:pt x="66" y="326"/>
                  </a:lnTo>
                  <a:lnTo>
                    <a:pt x="66" y="321"/>
                  </a:lnTo>
                  <a:lnTo>
                    <a:pt x="57" y="321"/>
                  </a:lnTo>
                  <a:lnTo>
                    <a:pt x="57" y="316"/>
                  </a:lnTo>
                  <a:lnTo>
                    <a:pt x="52" y="312"/>
                  </a:lnTo>
                  <a:lnTo>
                    <a:pt x="52" y="307"/>
                  </a:lnTo>
                  <a:lnTo>
                    <a:pt x="47" y="307"/>
                  </a:lnTo>
                  <a:lnTo>
                    <a:pt x="47" y="288"/>
                  </a:lnTo>
                  <a:lnTo>
                    <a:pt x="47" y="283"/>
                  </a:lnTo>
                  <a:lnTo>
                    <a:pt x="47" y="279"/>
                  </a:lnTo>
                  <a:lnTo>
                    <a:pt x="47" y="274"/>
                  </a:lnTo>
                  <a:lnTo>
                    <a:pt x="43" y="269"/>
                  </a:lnTo>
                  <a:lnTo>
                    <a:pt x="43" y="264"/>
                  </a:lnTo>
                  <a:lnTo>
                    <a:pt x="43" y="255"/>
                  </a:lnTo>
                  <a:lnTo>
                    <a:pt x="43" y="250"/>
                  </a:lnTo>
                  <a:lnTo>
                    <a:pt x="43" y="246"/>
                  </a:lnTo>
                  <a:lnTo>
                    <a:pt x="47" y="246"/>
                  </a:lnTo>
                  <a:lnTo>
                    <a:pt x="47" y="241"/>
                  </a:lnTo>
                  <a:lnTo>
                    <a:pt x="52" y="236"/>
                  </a:lnTo>
                  <a:lnTo>
                    <a:pt x="52" y="231"/>
                  </a:lnTo>
                  <a:lnTo>
                    <a:pt x="57" y="227"/>
                  </a:lnTo>
                  <a:lnTo>
                    <a:pt x="57" y="222"/>
                  </a:lnTo>
                  <a:lnTo>
                    <a:pt x="57" y="217"/>
                  </a:lnTo>
                  <a:lnTo>
                    <a:pt x="62" y="217"/>
                  </a:lnTo>
                  <a:lnTo>
                    <a:pt x="62" y="203"/>
                  </a:lnTo>
                  <a:lnTo>
                    <a:pt x="66" y="203"/>
                  </a:lnTo>
                  <a:lnTo>
                    <a:pt x="66" y="180"/>
                  </a:lnTo>
                  <a:lnTo>
                    <a:pt x="52" y="156"/>
                  </a:lnTo>
                  <a:lnTo>
                    <a:pt x="38" y="137"/>
                  </a:lnTo>
                  <a:lnTo>
                    <a:pt x="29" y="118"/>
                  </a:lnTo>
                  <a:lnTo>
                    <a:pt x="19" y="95"/>
                  </a:lnTo>
                  <a:lnTo>
                    <a:pt x="10" y="76"/>
                  </a:lnTo>
                  <a:lnTo>
                    <a:pt x="5" y="52"/>
                  </a:lnTo>
                  <a:lnTo>
                    <a:pt x="0" y="28"/>
                  </a:lnTo>
                  <a:lnTo>
                    <a:pt x="0" y="0"/>
                  </a:lnTo>
                </a:path>
              </a:pathLst>
            </a:custGeom>
            <a:noFill/>
            <a:ln w="19050" cmpd="sng">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4" name="Freeform 140"/>
            <p:cNvSpPr>
              <a:spLocks noChangeAspect="1"/>
            </p:cNvSpPr>
            <p:nvPr/>
          </p:nvSpPr>
          <p:spPr bwMode="auto">
            <a:xfrm>
              <a:off x="3030" y="2069"/>
              <a:ext cx="57" cy="90"/>
            </a:xfrm>
            <a:custGeom>
              <a:avLst/>
              <a:gdLst/>
              <a:ahLst/>
              <a:cxnLst>
                <a:cxn ang="0">
                  <a:pos x="28" y="0"/>
                </a:cxn>
                <a:cxn ang="0">
                  <a:pos x="0" y="90"/>
                </a:cxn>
                <a:cxn ang="0">
                  <a:pos x="28" y="29"/>
                </a:cxn>
                <a:cxn ang="0">
                  <a:pos x="57" y="90"/>
                </a:cxn>
                <a:cxn ang="0">
                  <a:pos x="0" y="90"/>
                </a:cxn>
                <a:cxn ang="0">
                  <a:pos x="28" y="0"/>
                </a:cxn>
              </a:cxnLst>
              <a:rect l="0" t="0" r="r" b="b"/>
              <a:pathLst>
                <a:path w="57" h="90">
                  <a:moveTo>
                    <a:pt x="28" y="0"/>
                  </a:moveTo>
                  <a:lnTo>
                    <a:pt x="0" y="90"/>
                  </a:lnTo>
                  <a:lnTo>
                    <a:pt x="28" y="29"/>
                  </a:lnTo>
                  <a:lnTo>
                    <a:pt x="57" y="90"/>
                  </a:lnTo>
                  <a:lnTo>
                    <a:pt x="0" y="90"/>
                  </a:lnTo>
                  <a:lnTo>
                    <a:pt x="28"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5" name="Freeform 141"/>
            <p:cNvSpPr>
              <a:spLocks noChangeAspect="1"/>
            </p:cNvSpPr>
            <p:nvPr/>
          </p:nvSpPr>
          <p:spPr bwMode="auto">
            <a:xfrm>
              <a:off x="3275" y="2522"/>
              <a:ext cx="85" cy="85"/>
            </a:xfrm>
            <a:custGeom>
              <a:avLst/>
              <a:gdLst/>
              <a:ahLst/>
              <a:cxnLst>
                <a:cxn ang="0">
                  <a:pos x="85" y="43"/>
                </a:cxn>
                <a:cxn ang="0">
                  <a:pos x="81" y="24"/>
                </a:cxn>
                <a:cxn ang="0">
                  <a:pos x="71" y="14"/>
                </a:cxn>
                <a:cxn ang="0">
                  <a:pos x="57" y="5"/>
                </a:cxn>
                <a:cxn ang="0">
                  <a:pos x="43" y="0"/>
                </a:cxn>
                <a:cxn ang="0">
                  <a:pos x="24" y="5"/>
                </a:cxn>
                <a:cxn ang="0">
                  <a:pos x="14" y="14"/>
                </a:cxn>
                <a:cxn ang="0">
                  <a:pos x="5" y="24"/>
                </a:cxn>
                <a:cxn ang="0">
                  <a:pos x="0" y="43"/>
                </a:cxn>
                <a:cxn ang="0">
                  <a:pos x="5" y="57"/>
                </a:cxn>
                <a:cxn ang="0">
                  <a:pos x="14" y="71"/>
                </a:cxn>
                <a:cxn ang="0">
                  <a:pos x="24" y="81"/>
                </a:cxn>
                <a:cxn ang="0">
                  <a:pos x="43" y="85"/>
                </a:cxn>
                <a:cxn ang="0">
                  <a:pos x="57" y="81"/>
                </a:cxn>
                <a:cxn ang="0">
                  <a:pos x="71" y="71"/>
                </a:cxn>
                <a:cxn ang="0">
                  <a:pos x="81" y="57"/>
                </a:cxn>
                <a:cxn ang="0">
                  <a:pos x="85" y="43"/>
                </a:cxn>
                <a:cxn ang="0">
                  <a:pos x="85" y="43"/>
                </a:cxn>
                <a:cxn ang="0">
                  <a:pos x="85" y="48"/>
                </a:cxn>
                <a:cxn ang="0">
                  <a:pos x="81" y="52"/>
                </a:cxn>
                <a:cxn ang="0">
                  <a:pos x="81" y="57"/>
                </a:cxn>
                <a:cxn ang="0">
                  <a:pos x="76" y="66"/>
                </a:cxn>
                <a:cxn ang="0">
                  <a:pos x="62" y="76"/>
                </a:cxn>
                <a:cxn ang="0">
                  <a:pos x="48" y="85"/>
                </a:cxn>
                <a:cxn ang="0">
                  <a:pos x="33" y="85"/>
                </a:cxn>
                <a:cxn ang="0">
                  <a:pos x="19" y="76"/>
                </a:cxn>
                <a:cxn ang="0">
                  <a:pos x="5" y="62"/>
                </a:cxn>
                <a:cxn ang="0">
                  <a:pos x="0" y="48"/>
                </a:cxn>
                <a:cxn ang="0">
                  <a:pos x="0" y="33"/>
                </a:cxn>
                <a:cxn ang="0">
                  <a:pos x="10" y="19"/>
                </a:cxn>
                <a:cxn ang="0">
                  <a:pos x="19" y="5"/>
                </a:cxn>
                <a:cxn ang="0">
                  <a:pos x="38" y="0"/>
                </a:cxn>
                <a:cxn ang="0">
                  <a:pos x="52" y="0"/>
                </a:cxn>
                <a:cxn ang="0">
                  <a:pos x="66" y="10"/>
                </a:cxn>
                <a:cxn ang="0">
                  <a:pos x="76" y="14"/>
                </a:cxn>
                <a:cxn ang="0">
                  <a:pos x="81" y="24"/>
                </a:cxn>
                <a:cxn ang="0">
                  <a:pos x="85" y="38"/>
                </a:cxn>
              </a:cxnLst>
              <a:rect l="0" t="0" r="r" b="b"/>
              <a:pathLst>
                <a:path w="85" h="85">
                  <a:moveTo>
                    <a:pt x="85" y="43"/>
                  </a:moveTo>
                  <a:lnTo>
                    <a:pt x="85" y="43"/>
                  </a:lnTo>
                  <a:lnTo>
                    <a:pt x="85" y="33"/>
                  </a:lnTo>
                  <a:lnTo>
                    <a:pt x="81" y="24"/>
                  </a:lnTo>
                  <a:lnTo>
                    <a:pt x="76" y="19"/>
                  </a:lnTo>
                  <a:lnTo>
                    <a:pt x="71" y="14"/>
                  </a:lnTo>
                  <a:lnTo>
                    <a:pt x="66" y="10"/>
                  </a:lnTo>
                  <a:lnTo>
                    <a:pt x="57" y="5"/>
                  </a:lnTo>
                  <a:lnTo>
                    <a:pt x="52" y="0"/>
                  </a:lnTo>
                  <a:lnTo>
                    <a:pt x="43" y="0"/>
                  </a:lnTo>
                  <a:lnTo>
                    <a:pt x="33" y="0"/>
                  </a:lnTo>
                  <a:lnTo>
                    <a:pt x="24" y="5"/>
                  </a:lnTo>
                  <a:lnTo>
                    <a:pt x="19" y="10"/>
                  </a:lnTo>
                  <a:lnTo>
                    <a:pt x="14" y="14"/>
                  </a:lnTo>
                  <a:lnTo>
                    <a:pt x="10" y="19"/>
                  </a:lnTo>
                  <a:lnTo>
                    <a:pt x="5" y="24"/>
                  </a:lnTo>
                  <a:lnTo>
                    <a:pt x="0" y="33"/>
                  </a:lnTo>
                  <a:lnTo>
                    <a:pt x="0" y="43"/>
                  </a:lnTo>
                  <a:lnTo>
                    <a:pt x="0" y="52"/>
                  </a:lnTo>
                  <a:lnTo>
                    <a:pt x="5" y="57"/>
                  </a:lnTo>
                  <a:lnTo>
                    <a:pt x="10" y="66"/>
                  </a:lnTo>
                  <a:lnTo>
                    <a:pt x="14" y="71"/>
                  </a:lnTo>
                  <a:lnTo>
                    <a:pt x="19" y="76"/>
                  </a:lnTo>
                  <a:lnTo>
                    <a:pt x="24" y="81"/>
                  </a:lnTo>
                  <a:lnTo>
                    <a:pt x="33" y="85"/>
                  </a:lnTo>
                  <a:lnTo>
                    <a:pt x="43" y="85"/>
                  </a:lnTo>
                  <a:lnTo>
                    <a:pt x="52" y="85"/>
                  </a:lnTo>
                  <a:lnTo>
                    <a:pt x="57" y="81"/>
                  </a:lnTo>
                  <a:lnTo>
                    <a:pt x="66" y="76"/>
                  </a:lnTo>
                  <a:lnTo>
                    <a:pt x="71" y="71"/>
                  </a:lnTo>
                  <a:lnTo>
                    <a:pt x="76" y="66"/>
                  </a:lnTo>
                  <a:lnTo>
                    <a:pt x="81" y="57"/>
                  </a:lnTo>
                  <a:lnTo>
                    <a:pt x="85" y="52"/>
                  </a:lnTo>
                  <a:lnTo>
                    <a:pt x="85" y="43"/>
                  </a:lnTo>
                  <a:lnTo>
                    <a:pt x="85" y="43"/>
                  </a:lnTo>
                  <a:lnTo>
                    <a:pt x="85" y="43"/>
                  </a:lnTo>
                  <a:lnTo>
                    <a:pt x="85" y="48"/>
                  </a:lnTo>
                  <a:lnTo>
                    <a:pt x="85" y="48"/>
                  </a:lnTo>
                  <a:lnTo>
                    <a:pt x="85" y="52"/>
                  </a:lnTo>
                  <a:lnTo>
                    <a:pt x="81" y="52"/>
                  </a:lnTo>
                  <a:lnTo>
                    <a:pt x="81" y="57"/>
                  </a:lnTo>
                  <a:lnTo>
                    <a:pt x="81" y="57"/>
                  </a:lnTo>
                  <a:lnTo>
                    <a:pt x="81" y="62"/>
                  </a:lnTo>
                  <a:lnTo>
                    <a:pt x="76" y="66"/>
                  </a:lnTo>
                  <a:lnTo>
                    <a:pt x="71" y="71"/>
                  </a:lnTo>
                  <a:lnTo>
                    <a:pt x="62" y="76"/>
                  </a:lnTo>
                  <a:lnTo>
                    <a:pt x="57" y="81"/>
                  </a:lnTo>
                  <a:lnTo>
                    <a:pt x="48" y="85"/>
                  </a:lnTo>
                  <a:lnTo>
                    <a:pt x="43" y="85"/>
                  </a:lnTo>
                  <a:lnTo>
                    <a:pt x="33" y="85"/>
                  </a:lnTo>
                  <a:lnTo>
                    <a:pt x="24" y="81"/>
                  </a:lnTo>
                  <a:lnTo>
                    <a:pt x="19" y="76"/>
                  </a:lnTo>
                  <a:lnTo>
                    <a:pt x="10" y="71"/>
                  </a:lnTo>
                  <a:lnTo>
                    <a:pt x="5" y="62"/>
                  </a:lnTo>
                  <a:lnTo>
                    <a:pt x="5" y="57"/>
                  </a:lnTo>
                  <a:lnTo>
                    <a:pt x="0" y="48"/>
                  </a:lnTo>
                  <a:lnTo>
                    <a:pt x="0" y="43"/>
                  </a:lnTo>
                  <a:lnTo>
                    <a:pt x="0" y="33"/>
                  </a:lnTo>
                  <a:lnTo>
                    <a:pt x="5" y="24"/>
                  </a:lnTo>
                  <a:lnTo>
                    <a:pt x="10" y="19"/>
                  </a:lnTo>
                  <a:lnTo>
                    <a:pt x="14" y="10"/>
                  </a:lnTo>
                  <a:lnTo>
                    <a:pt x="19" y="5"/>
                  </a:lnTo>
                  <a:lnTo>
                    <a:pt x="29" y="5"/>
                  </a:lnTo>
                  <a:lnTo>
                    <a:pt x="38" y="0"/>
                  </a:lnTo>
                  <a:lnTo>
                    <a:pt x="43" y="0"/>
                  </a:lnTo>
                  <a:lnTo>
                    <a:pt x="52" y="0"/>
                  </a:lnTo>
                  <a:lnTo>
                    <a:pt x="62" y="5"/>
                  </a:lnTo>
                  <a:lnTo>
                    <a:pt x="66" y="10"/>
                  </a:lnTo>
                  <a:lnTo>
                    <a:pt x="71" y="10"/>
                  </a:lnTo>
                  <a:lnTo>
                    <a:pt x="76" y="14"/>
                  </a:lnTo>
                  <a:lnTo>
                    <a:pt x="76" y="19"/>
                  </a:lnTo>
                  <a:lnTo>
                    <a:pt x="81" y="24"/>
                  </a:lnTo>
                  <a:lnTo>
                    <a:pt x="81" y="29"/>
                  </a:lnTo>
                  <a:lnTo>
                    <a:pt x="85" y="38"/>
                  </a:lnTo>
                  <a:lnTo>
                    <a:pt x="85" y="43"/>
                  </a:lnTo>
                  <a:close/>
                </a:path>
              </a:pathLst>
            </a:custGeom>
            <a:solidFill>
              <a:srgbClr val="FF424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6" name="Freeform 142"/>
            <p:cNvSpPr>
              <a:spLocks noChangeAspect="1"/>
            </p:cNvSpPr>
            <p:nvPr/>
          </p:nvSpPr>
          <p:spPr bwMode="auto">
            <a:xfrm>
              <a:off x="3275" y="2522"/>
              <a:ext cx="85" cy="85"/>
            </a:xfrm>
            <a:custGeom>
              <a:avLst/>
              <a:gdLst/>
              <a:ahLst/>
              <a:cxnLst>
                <a:cxn ang="0">
                  <a:pos x="85" y="33"/>
                </a:cxn>
                <a:cxn ang="0">
                  <a:pos x="76" y="19"/>
                </a:cxn>
                <a:cxn ang="0">
                  <a:pos x="66" y="10"/>
                </a:cxn>
                <a:cxn ang="0">
                  <a:pos x="52" y="0"/>
                </a:cxn>
                <a:cxn ang="0">
                  <a:pos x="33" y="0"/>
                </a:cxn>
                <a:cxn ang="0">
                  <a:pos x="19" y="10"/>
                </a:cxn>
                <a:cxn ang="0">
                  <a:pos x="10" y="19"/>
                </a:cxn>
                <a:cxn ang="0">
                  <a:pos x="0" y="33"/>
                </a:cxn>
                <a:cxn ang="0">
                  <a:pos x="0" y="52"/>
                </a:cxn>
                <a:cxn ang="0">
                  <a:pos x="10" y="66"/>
                </a:cxn>
                <a:cxn ang="0">
                  <a:pos x="19" y="76"/>
                </a:cxn>
                <a:cxn ang="0">
                  <a:pos x="33" y="85"/>
                </a:cxn>
                <a:cxn ang="0">
                  <a:pos x="52" y="85"/>
                </a:cxn>
                <a:cxn ang="0">
                  <a:pos x="66" y="76"/>
                </a:cxn>
                <a:cxn ang="0">
                  <a:pos x="76" y="66"/>
                </a:cxn>
                <a:cxn ang="0">
                  <a:pos x="85" y="52"/>
                </a:cxn>
                <a:cxn ang="0">
                  <a:pos x="81" y="43"/>
                </a:cxn>
                <a:cxn ang="0">
                  <a:pos x="81" y="29"/>
                </a:cxn>
                <a:cxn ang="0">
                  <a:pos x="71" y="14"/>
                </a:cxn>
                <a:cxn ang="0">
                  <a:pos x="57" y="5"/>
                </a:cxn>
                <a:cxn ang="0">
                  <a:pos x="43" y="0"/>
                </a:cxn>
                <a:cxn ang="0">
                  <a:pos x="29" y="5"/>
                </a:cxn>
                <a:cxn ang="0">
                  <a:pos x="14" y="14"/>
                </a:cxn>
                <a:cxn ang="0">
                  <a:pos x="5" y="29"/>
                </a:cxn>
                <a:cxn ang="0">
                  <a:pos x="0" y="43"/>
                </a:cxn>
                <a:cxn ang="0">
                  <a:pos x="5" y="57"/>
                </a:cxn>
                <a:cxn ang="0">
                  <a:pos x="14" y="71"/>
                </a:cxn>
                <a:cxn ang="0">
                  <a:pos x="29" y="81"/>
                </a:cxn>
                <a:cxn ang="0">
                  <a:pos x="43" y="81"/>
                </a:cxn>
                <a:cxn ang="0">
                  <a:pos x="57" y="81"/>
                </a:cxn>
                <a:cxn ang="0">
                  <a:pos x="71" y="71"/>
                </a:cxn>
                <a:cxn ang="0">
                  <a:pos x="81" y="57"/>
                </a:cxn>
                <a:cxn ang="0">
                  <a:pos x="81" y="43"/>
                </a:cxn>
              </a:cxnLst>
              <a:rect l="0" t="0" r="r" b="b"/>
              <a:pathLst>
                <a:path w="85" h="85">
                  <a:moveTo>
                    <a:pt x="85" y="43"/>
                  </a:moveTo>
                  <a:lnTo>
                    <a:pt x="85" y="33"/>
                  </a:lnTo>
                  <a:lnTo>
                    <a:pt x="81" y="24"/>
                  </a:lnTo>
                  <a:lnTo>
                    <a:pt x="76" y="19"/>
                  </a:lnTo>
                  <a:lnTo>
                    <a:pt x="71" y="14"/>
                  </a:lnTo>
                  <a:lnTo>
                    <a:pt x="66" y="10"/>
                  </a:lnTo>
                  <a:lnTo>
                    <a:pt x="57" y="5"/>
                  </a:lnTo>
                  <a:lnTo>
                    <a:pt x="52" y="0"/>
                  </a:lnTo>
                  <a:lnTo>
                    <a:pt x="43" y="0"/>
                  </a:lnTo>
                  <a:lnTo>
                    <a:pt x="33" y="0"/>
                  </a:lnTo>
                  <a:lnTo>
                    <a:pt x="24" y="5"/>
                  </a:lnTo>
                  <a:lnTo>
                    <a:pt x="19" y="10"/>
                  </a:lnTo>
                  <a:lnTo>
                    <a:pt x="14" y="14"/>
                  </a:lnTo>
                  <a:lnTo>
                    <a:pt x="10" y="19"/>
                  </a:lnTo>
                  <a:lnTo>
                    <a:pt x="5" y="24"/>
                  </a:lnTo>
                  <a:lnTo>
                    <a:pt x="0" y="33"/>
                  </a:lnTo>
                  <a:lnTo>
                    <a:pt x="0" y="43"/>
                  </a:lnTo>
                  <a:lnTo>
                    <a:pt x="0" y="52"/>
                  </a:lnTo>
                  <a:lnTo>
                    <a:pt x="5" y="57"/>
                  </a:lnTo>
                  <a:lnTo>
                    <a:pt x="10" y="66"/>
                  </a:lnTo>
                  <a:lnTo>
                    <a:pt x="14" y="71"/>
                  </a:lnTo>
                  <a:lnTo>
                    <a:pt x="19" y="76"/>
                  </a:lnTo>
                  <a:lnTo>
                    <a:pt x="24" y="81"/>
                  </a:lnTo>
                  <a:lnTo>
                    <a:pt x="33" y="85"/>
                  </a:lnTo>
                  <a:lnTo>
                    <a:pt x="43" y="85"/>
                  </a:lnTo>
                  <a:lnTo>
                    <a:pt x="52" y="85"/>
                  </a:lnTo>
                  <a:lnTo>
                    <a:pt x="57" y="81"/>
                  </a:lnTo>
                  <a:lnTo>
                    <a:pt x="66" y="76"/>
                  </a:lnTo>
                  <a:lnTo>
                    <a:pt x="71" y="71"/>
                  </a:lnTo>
                  <a:lnTo>
                    <a:pt x="76" y="66"/>
                  </a:lnTo>
                  <a:lnTo>
                    <a:pt x="81" y="57"/>
                  </a:lnTo>
                  <a:lnTo>
                    <a:pt x="85" y="52"/>
                  </a:lnTo>
                  <a:lnTo>
                    <a:pt x="85" y="43"/>
                  </a:lnTo>
                  <a:lnTo>
                    <a:pt x="81" y="43"/>
                  </a:lnTo>
                  <a:lnTo>
                    <a:pt x="81" y="33"/>
                  </a:lnTo>
                  <a:lnTo>
                    <a:pt x="81" y="29"/>
                  </a:lnTo>
                  <a:lnTo>
                    <a:pt x="76" y="19"/>
                  </a:lnTo>
                  <a:lnTo>
                    <a:pt x="71" y="14"/>
                  </a:lnTo>
                  <a:lnTo>
                    <a:pt x="66" y="10"/>
                  </a:lnTo>
                  <a:lnTo>
                    <a:pt x="57" y="5"/>
                  </a:lnTo>
                  <a:lnTo>
                    <a:pt x="52" y="5"/>
                  </a:lnTo>
                  <a:lnTo>
                    <a:pt x="43" y="0"/>
                  </a:lnTo>
                  <a:lnTo>
                    <a:pt x="33" y="5"/>
                  </a:lnTo>
                  <a:lnTo>
                    <a:pt x="29" y="5"/>
                  </a:lnTo>
                  <a:lnTo>
                    <a:pt x="19" y="10"/>
                  </a:lnTo>
                  <a:lnTo>
                    <a:pt x="14" y="14"/>
                  </a:lnTo>
                  <a:lnTo>
                    <a:pt x="10" y="19"/>
                  </a:lnTo>
                  <a:lnTo>
                    <a:pt x="5" y="29"/>
                  </a:lnTo>
                  <a:lnTo>
                    <a:pt x="5" y="33"/>
                  </a:lnTo>
                  <a:lnTo>
                    <a:pt x="0" y="43"/>
                  </a:lnTo>
                  <a:lnTo>
                    <a:pt x="5" y="52"/>
                  </a:lnTo>
                  <a:lnTo>
                    <a:pt x="5" y="57"/>
                  </a:lnTo>
                  <a:lnTo>
                    <a:pt x="10" y="66"/>
                  </a:lnTo>
                  <a:lnTo>
                    <a:pt x="14" y="71"/>
                  </a:lnTo>
                  <a:lnTo>
                    <a:pt x="19" y="76"/>
                  </a:lnTo>
                  <a:lnTo>
                    <a:pt x="29" y="81"/>
                  </a:lnTo>
                  <a:lnTo>
                    <a:pt x="33" y="81"/>
                  </a:lnTo>
                  <a:lnTo>
                    <a:pt x="43" y="81"/>
                  </a:lnTo>
                  <a:lnTo>
                    <a:pt x="52" y="81"/>
                  </a:lnTo>
                  <a:lnTo>
                    <a:pt x="57" y="81"/>
                  </a:lnTo>
                  <a:lnTo>
                    <a:pt x="66" y="76"/>
                  </a:lnTo>
                  <a:lnTo>
                    <a:pt x="71" y="71"/>
                  </a:lnTo>
                  <a:lnTo>
                    <a:pt x="76" y="66"/>
                  </a:lnTo>
                  <a:lnTo>
                    <a:pt x="81" y="57"/>
                  </a:lnTo>
                  <a:lnTo>
                    <a:pt x="81" y="52"/>
                  </a:lnTo>
                  <a:lnTo>
                    <a:pt x="81" y="43"/>
                  </a:lnTo>
                  <a:lnTo>
                    <a:pt x="85" y="43"/>
                  </a:lnTo>
                  <a:close/>
                </a:path>
              </a:pathLst>
            </a:custGeom>
            <a:solidFill>
              <a:srgbClr val="FF464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7" name="Freeform 143"/>
            <p:cNvSpPr>
              <a:spLocks noChangeAspect="1"/>
            </p:cNvSpPr>
            <p:nvPr/>
          </p:nvSpPr>
          <p:spPr bwMode="auto">
            <a:xfrm>
              <a:off x="3275" y="2522"/>
              <a:ext cx="81" cy="81"/>
            </a:xfrm>
            <a:custGeom>
              <a:avLst/>
              <a:gdLst/>
              <a:ahLst/>
              <a:cxnLst>
                <a:cxn ang="0">
                  <a:pos x="81" y="33"/>
                </a:cxn>
                <a:cxn ang="0">
                  <a:pos x="76" y="19"/>
                </a:cxn>
                <a:cxn ang="0">
                  <a:pos x="66" y="10"/>
                </a:cxn>
                <a:cxn ang="0">
                  <a:pos x="52" y="5"/>
                </a:cxn>
                <a:cxn ang="0">
                  <a:pos x="33" y="5"/>
                </a:cxn>
                <a:cxn ang="0">
                  <a:pos x="19" y="10"/>
                </a:cxn>
                <a:cxn ang="0">
                  <a:pos x="10" y="19"/>
                </a:cxn>
                <a:cxn ang="0">
                  <a:pos x="5" y="33"/>
                </a:cxn>
                <a:cxn ang="0">
                  <a:pos x="5" y="52"/>
                </a:cxn>
                <a:cxn ang="0">
                  <a:pos x="10" y="66"/>
                </a:cxn>
                <a:cxn ang="0">
                  <a:pos x="19" y="76"/>
                </a:cxn>
                <a:cxn ang="0">
                  <a:pos x="33" y="81"/>
                </a:cxn>
                <a:cxn ang="0">
                  <a:pos x="52" y="81"/>
                </a:cxn>
                <a:cxn ang="0">
                  <a:pos x="66" y="76"/>
                </a:cxn>
                <a:cxn ang="0">
                  <a:pos x="76" y="66"/>
                </a:cxn>
                <a:cxn ang="0">
                  <a:pos x="81" y="52"/>
                </a:cxn>
                <a:cxn ang="0">
                  <a:pos x="81" y="43"/>
                </a:cxn>
                <a:cxn ang="0">
                  <a:pos x="81" y="29"/>
                </a:cxn>
                <a:cxn ang="0">
                  <a:pos x="71" y="14"/>
                </a:cxn>
                <a:cxn ang="0">
                  <a:pos x="57" y="5"/>
                </a:cxn>
                <a:cxn ang="0">
                  <a:pos x="43" y="5"/>
                </a:cxn>
                <a:cxn ang="0">
                  <a:pos x="29" y="5"/>
                </a:cxn>
                <a:cxn ang="0">
                  <a:pos x="14" y="14"/>
                </a:cxn>
                <a:cxn ang="0">
                  <a:pos x="5" y="29"/>
                </a:cxn>
                <a:cxn ang="0">
                  <a:pos x="5" y="43"/>
                </a:cxn>
                <a:cxn ang="0">
                  <a:pos x="5" y="57"/>
                </a:cxn>
                <a:cxn ang="0">
                  <a:pos x="14" y="71"/>
                </a:cxn>
                <a:cxn ang="0">
                  <a:pos x="29" y="81"/>
                </a:cxn>
                <a:cxn ang="0">
                  <a:pos x="43" y="81"/>
                </a:cxn>
                <a:cxn ang="0">
                  <a:pos x="57" y="81"/>
                </a:cxn>
                <a:cxn ang="0">
                  <a:pos x="71" y="71"/>
                </a:cxn>
                <a:cxn ang="0">
                  <a:pos x="81" y="57"/>
                </a:cxn>
                <a:cxn ang="0">
                  <a:pos x="81" y="43"/>
                </a:cxn>
              </a:cxnLst>
              <a:rect l="0" t="0" r="r" b="b"/>
              <a:pathLst>
                <a:path w="81" h="81">
                  <a:moveTo>
                    <a:pt x="81" y="43"/>
                  </a:moveTo>
                  <a:lnTo>
                    <a:pt x="81" y="33"/>
                  </a:lnTo>
                  <a:lnTo>
                    <a:pt x="81" y="29"/>
                  </a:lnTo>
                  <a:lnTo>
                    <a:pt x="76" y="19"/>
                  </a:lnTo>
                  <a:lnTo>
                    <a:pt x="71" y="14"/>
                  </a:lnTo>
                  <a:lnTo>
                    <a:pt x="66" y="10"/>
                  </a:lnTo>
                  <a:lnTo>
                    <a:pt x="57" y="5"/>
                  </a:lnTo>
                  <a:lnTo>
                    <a:pt x="52" y="5"/>
                  </a:lnTo>
                  <a:lnTo>
                    <a:pt x="43" y="0"/>
                  </a:lnTo>
                  <a:lnTo>
                    <a:pt x="33" y="5"/>
                  </a:lnTo>
                  <a:lnTo>
                    <a:pt x="29" y="5"/>
                  </a:lnTo>
                  <a:lnTo>
                    <a:pt x="19" y="10"/>
                  </a:lnTo>
                  <a:lnTo>
                    <a:pt x="14" y="14"/>
                  </a:lnTo>
                  <a:lnTo>
                    <a:pt x="10" y="19"/>
                  </a:lnTo>
                  <a:lnTo>
                    <a:pt x="5" y="29"/>
                  </a:lnTo>
                  <a:lnTo>
                    <a:pt x="5" y="33"/>
                  </a:lnTo>
                  <a:lnTo>
                    <a:pt x="0" y="43"/>
                  </a:lnTo>
                  <a:lnTo>
                    <a:pt x="5" y="52"/>
                  </a:lnTo>
                  <a:lnTo>
                    <a:pt x="5" y="57"/>
                  </a:lnTo>
                  <a:lnTo>
                    <a:pt x="10" y="66"/>
                  </a:lnTo>
                  <a:lnTo>
                    <a:pt x="14" y="71"/>
                  </a:lnTo>
                  <a:lnTo>
                    <a:pt x="19" y="76"/>
                  </a:lnTo>
                  <a:lnTo>
                    <a:pt x="29" y="81"/>
                  </a:lnTo>
                  <a:lnTo>
                    <a:pt x="33" y="81"/>
                  </a:lnTo>
                  <a:lnTo>
                    <a:pt x="43" y="81"/>
                  </a:lnTo>
                  <a:lnTo>
                    <a:pt x="52" y="81"/>
                  </a:lnTo>
                  <a:lnTo>
                    <a:pt x="57" y="81"/>
                  </a:lnTo>
                  <a:lnTo>
                    <a:pt x="66" y="76"/>
                  </a:lnTo>
                  <a:lnTo>
                    <a:pt x="71" y="71"/>
                  </a:lnTo>
                  <a:lnTo>
                    <a:pt x="76" y="66"/>
                  </a:lnTo>
                  <a:lnTo>
                    <a:pt x="81" y="57"/>
                  </a:lnTo>
                  <a:lnTo>
                    <a:pt x="81" y="52"/>
                  </a:lnTo>
                  <a:lnTo>
                    <a:pt x="81" y="43"/>
                  </a:lnTo>
                  <a:lnTo>
                    <a:pt x="81" y="43"/>
                  </a:lnTo>
                  <a:lnTo>
                    <a:pt x="81" y="33"/>
                  </a:lnTo>
                  <a:lnTo>
                    <a:pt x="81" y="29"/>
                  </a:lnTo>
                  <a:lnTo>
                    <a:pt x="76" y="19"/>
                  </a:lnTo>
                  <a:lnTo>
                    <a:pt x="71" y="14"/>
                  </a:lnTo>
                  <a:lnTo>
                    <a:pt x="66" y="10"/>
                  </a:lnTo>
                  <a:lnTo>
                    <a:pt x="57" y="5"/>
                  </a:lnTo>
                  <a:lnTo>
                    <a:pt x="52" y="5"/>
                  </a:lnTo>
                  <a:lnTo>
                    <a:pt x="43" y="5"/>
                  </a:lnTo>
                  <a:lnTo>
                    <a:pt x="33" y="5"/>
                  </a:lnTo>
                  <a:lnTo>
                    <a:pt x="29" y="5"/>
                  </a:lnTo>
                  <a:lnTo>
                    <a:pt x="19" y="10"/>
                  </a:lnTo>
                  <a:lnTo>
                    <a:pt x="14" y="14"/>
                  </a:lnTo>
                  <a:lnTo>
                    <a:pt x="10" y="19"/>
                  </a:lnTo>
                  <a:lnTo>
                    <a:pt x="5" y="29"/>
                  </a:lnTo>
                  <a:lnTo>
                    <a:pt x="5" y="33"/>
                  </a:lnTo>
                  <a:lnTo>
                    <a:pt x="5" y="43"/>
                  </a:lnTo>
                  <a:lnTo>
                    <a:pt x="5" y="52"/>
                  </a:lnTo>
                  <a:lnTo>
                    <a:pt x="5" y="57"/>
                  </a:lnTo>
                  <a:lnTo>
                    <a:pt x="10" y="66"/>
                  </a:lnTo>
                  <a:lnTo>
                    <a:pt x="14" y="71"/>
                  </a:lnTo>
                  <a:lnTo>
                    <a:pt x="19" y="76"/>
                  </a:lnTo>
                  <a:lnTo>
                    <a:pt x="29" y="81"/>
                  </a:lnTo>
                  <a:lnTo>
                    <a:pt x="33" y="81"/>
                  </a:lnTo>
                  <a:lnTo>
                    <a:pt x="43" y="81"/>
                  </a:lnTo>
                  <a:lnTo>
                    <a:pt x="52" y="81"/>
                  </a:lnTo>
                  <a:lnTo>
                    <a:pt x="57" y="81"/>
                  </a:lnTo>
                  <a:lnTo>
                    <a:pt x="66" y="76"/>
                  </a:lnTo>
                  <a:lnTo>
                    <a:pt x="71" y="71"/>
                  </a:lnTo>
                  <a:lnTo>
                    <a:pt x="76" y="66"/>
                  </a:lnTo>
                  <a:lnTo>
                    <a:pt x="81" y="57"/>
                  </a:lnTo>
                  <a:lnTo>
                    <a:pt x="81" y="52"/>
                  </a:lnTo>
                  <a:lnTo>
                    <a:pt x="81" y="43"/>
                  </a:lnTo>
                  <a:lnTo>
                    <a:pt x="81" y="43"/>
                  </a:lnTo>
                  <a:close/>
                </a:path>
              </a:pathLst>
            </a:custGeom>
            <a:solidFill>
              <a:srgbClr val="FF494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8" name="Freeform 144"/>
            <p:cNvSpPr>
              <a:spLocks noChangeAspect="1"/>
            </p:cNvSpPr>
            <p:nvPr/>
          </p:nvSpPr>
          <p:spPr bwMode="auto">
            <a:xfrm>
              <a:off x="3280" y="2527"/>
              <a:ext cx="76" cy="76"/>
            </a:xfrm>
            <a:custGeom>
              <a:avLst/>
              <a:gdLst/>
              <a:ahLst/>
              <a:cxnLst>
                <a:cxn ang="0">
                  <a:pos x="76" y="28"/>
                </a:cxn>
                <a:cxn ang="0">
                  <a:pos x="71" y="14"/>
                </a:cxn>
                <a:cxn ang="0">
                  <a:pos x="61" y="5"/>
                </a:cxn>
                <a:cxn ang="0">
                  <a:pos x="47" y="0"/>
                </a:cxn>
                <a:cxn ang="0">
                  <a:pos x="28" y="0"/>
                </a:cxn>
                <a:cxn ang="0">
                  <a:pos x="14" y="5"/>
                </a:cxn>
                <a:cxn ang="0">
                  <a:pos x="5" y="14"/>
                </a:cxn>
                <a:cxn ang="0">
                  <a:pos x="0" y="28"/>
                </a:cxn>
                <a:cxn ang="0">
                  <a:pos x="0" y="47"/>
                </a:cxn>
                <a:cxn ang="0">
                  <a:pos x="5" y="61"/>
                </a:cxn>
                <a:cxn ang="0">
                  <a:pos x="14" y="71"/>
                </a:cxn>
                <a:cxn ang="0">
                  <a:pos x="28" y="76"/>
                </a:cxn>
                <a:cxn ang="0">
                  <a:pos x="47" y="76"/>
                </a:cxn>
                <a:cxn ang="0">
                  <a:pos x="61" y="71"/>
                </a:cxn>
                <a:cxn ang="0">
                  <a:pos x="71" y="61"/>
                </a:cxn>
                <a:cxn ang="0">
                  <a:pos x="76" y="47"/>
                </a:cxn>
                <a:cxn ang="0">
                  <a:pos x="76" y="38"/>
                </a:cxn>
                <a:cxn ang="0">
                  <a:pos x="71" y="24"/>
                </a:cxn>
                <a:cxn ang="0">
                  <a:pos x="66" y="9"/>
                </a:cxn>
                <a:cxn ang="0">
                  <a:pos x="52" y="5"/>
                </a:cxn>
                <a:cxn ang="0">
                  <a:pos x="38" y="0"/>
                </a:cxn>
                <a:cxn ang="0">
                  <a:pos x="24" y="5"/>
                </a:cxn>
                <a:cxn ang="0">
                  <a:pos x="9" y="9"/>
                </a:cxn>
                <a:cxn ang="0">
                  <a:pos x="5" y="24"/>
                </a:cxn>
                <a:cxn ang="0">
                  <a:pos x="0" y="38"/>
                </a:cxn>
                <a:cxn ang="0">
                  <a:pos x="5" y="52"/>
                </a:cxn>
                <a:cxn ang="0">
                  <a:pos x="9" y="66"/>
                </a:cxn>
                <a:cxn ang="0">
                  <a:pos x="24" y="71"/>
                </a:cxn>
                <a:cxn ang="0">
                  <a:pos x="38" y="76"/>
                </a:cxn>
                <a:cxn ang="0">
                  <a:pos x="52" y="71"/>
                </a:cxn>
                <a:cxn ang="0">
                  <a:pos x="66" y="66"/>
                </a:cxn>
                <a:cxn ang="0">
                  <a:pos x="71" y="52"/>
                </a:cxn>
                <a:cxn ang="0">
                  <a:pos x="76" y="38"/>
                </a:cxn>
              </a:cxnLst>
              <a:rect l="0" t="0" r="r" b="b"/>
              <a:pathLst>
                <a:path w="76" h="76">
                  <a:moveTo>
                    <a:pt x="76" y="38"/>
                  </a:moveTo>
                  <a:lnTo>
                    <a:pt x="76" y="28"/>
                  </a:lnTo>
                  <a:lnTo>
                    <a:pt x="76" y="24"/>
                  </a:lnTo>
                  <a:lnTo>
                    <a:pt x="71" y="14"/>
                  </a:lnTo>
                  <a:lnTo>
                    <a:pt x="66" y="9"/>
                  </a:lnTo>
                  <a:lnTo>
                    <a:pt x="61" y="5"/>
                  </a:lnTo>
                  <a:lnTo>
                    <a:pt x="52" y="0"/>
                  </a:lnTo>
                  <a:lnTo>
                    <a:pt x="47" y="0"/>
                  </a:lnTo>
                  <a:lnTo>
                    <a:pt x="38" y="0"/>
                  </a:lnTo>
                  <a:lnTo>
                    <a:pt x="28" y="0"/>
                  </a:lnTo>
                  <a:lnTo>
                    <a:pt x="24" y="0"/>
                  </a:lnTo>
                  <a:lnTo>
                    <a:pt x="14" y="5"/>
                  </a:lnTo>
                  <a:lnTo>
                    <a:pt x="9" y="9"/>
                  </a:lnTo>
                  <a:lnTo>
                    <a:pt x="5" y="14"/>
                  </a:lnTo>
                  <a:lnTo>
                    <a:pt x="0" y="24"/>
                  </a:lnTo>
                  <a:lnTo>
                    <a:pt x="0" y="28"/>
                  </a:lnTo>
                  <a:lnTo>
                    <a:pt x="0" y="38"/>
                  </a:lnTo>
                  <a:lnTo>
                    <a:pt x="0" y="47"/>
                  </a:lnTo>
                  <a:lnTo>
                    <a:pt x="0" y="52"/>
                  </a:lnTo>
                  <a:lnTo>
                    <a:pt x="5" y="61"/>
                  </a:lnTo>
                  <a:lnTo>
                    <a:pt x="9" y="66"/>
                  </a:lnTo>
                  <a:lnTo>
                    <a:pt x="14" y="71"/>
                  </a:lnTo>
                  <a:lnTo>
                    <a:pt x="24" y="76"/>
                  </a:lnTo>
                  <a:lnTo>
                    <a:pt x="28" y="76"/>
                  </a:lnTo>
                  <a:lnTo>
                    <a:pt x="38" y="76"/>
                  </a:lnTo>
                  <a:lnTo>
                    <a:pt x="47" y="76"/>
                  </a:lnTo>
                  <a:lnTo>
                    <a:pt x="52" y="76"/>
                  </a:lnTo>
                  <a:lnTo>
                    <a:pt x="61" y="71"/>
                  </a:lnTo>
                  <a:lnTo>
                    <a:pt x="66" y="66"/>
                  </a:lnTo>
                  <a:lnTo>
                    <a:pt x="71" y="61"/>
                  </a:lnTo>
                  <a:lnTo>
                    <a:pt x="76" y="52"/>
                  </a:lnTo>
                  <a:lnTo>
                    <a:pt x="76" y="47"/>
                  </a:lnTo>
                  <a:lnTo>
                    <a:pt x="76" y="38"/>
                  </a:lnTo>
                  <a:lnTo>
                    <a:pt x="76" y="38"/>
                  </a:lnTo>
                  <a:lnTo>
                    <a:pt x="76" y="28"/>
                  </a:lnTo>
                  <a:lnTo>
                    <a:pt x="71" y="24"/>
                  </a:lnTo>
                  <a:lnTo>
                    <a:pt x="71" y="14"/>
                  </a:lnTo>
                  <a:lnTo>
                    <a:pt x="66" y="9"/>
                  </a:lnTo>
                  <a:lnTo>
                    <a:pt x="57" y="5"/>
                  </a:lnTo>
                  <a:lnTo>
                    <a:pt x="52" y="5"/>
                  </a:lnTo>
                  <a:lnTo>
                    <a:pt x="47" y="0"/>
                  </a:lnTo>
                  <a:lnTo>
                    <a:pt x="38" y="0"/>
                  </a:lnTo>
                  <a:lnTo>
                    <a:pt x="28" y="0"/>
                  </a:lnTo>
                  <a:lnTo>
                    <a:pt x="24" y="5"/>
                  </a:lnTo>
                  <a:lnTo>
                    <a:pt x="14" y="5"/>
                  </a:lnTo>
                  <a:lnTo>
                    <a:pt x="9" y="9"/>
                  </a:lnTo>
                  <a:lnTo>
                    <a:pt x="5" y="14"/>
                  </a:lnTo>
                  <a:lnTo>
                    <a:pt x="5" y="24"/>
                  </a:lnTo>
                  <a:lnTo>
                    <a:pt x="0" y="28"/>
                  </a:lnTo>
                  <a:lnTo>
                    <a:pt x="0" y="38"/>
                  </a:lnTo>
                  <a:lnTo>
                    <a:pt x="0" y="47"/>
                  </a:lnTo>
                  <a:lnTo>
                    <a:pt x="5" y="52"/>
                  </a:lnTo>
                  <a:lnTo>
                    <a:pt x="5" y="57"/>
                  </a:lnTo>
                  <a:lnTo>
                    <a:pt x="9" y="66"/>
                  </a:lnTo>
                  <a:lnTo>
                    <a:pt x="14" y="71"/>
                  </a:lnTo>
                  <a:lnTo>
                    <a:pt x="24" y="71"/>
                  </a:lnTo>
                  <a:lnTo>
                    <a:pt x="28" y="76"/>
                  </a:lnTo>
                  <a:lnTo>
                    <a:pt x="38" y="76"/>
                  </a:lnTo>
                  <a:lnTo>
                    <a:pt x="47" y="76"/>
                  </a:lnTo>
                  <a:lnTo>
                    <a:pt x="52" y="71"/>
                  </a:lnTo>
                  <a:lnTo>
                    <a:pt x="57" y="71"/>
                  </a:lnTo>
                  <a:lnTo>
                    <a:pt x="66" y="66"/>
                  </a:lnTo>
                  <a:lnTo>
                    <a:pt x="71" y="57"/>
                  </a:lnTo>
                  <a:lnTo>
                    <a:pt x="71" y="52"/>
                  </a:lnTo>
                  <a:lnTo>
                    <a:pt x="76" y="47"/>
                  </a:lnTo>
                  <a:lnTo>
                    <a:pt x="76" y="38"/>
                  </a:lnTo>
                  <a:lnTo>
                    <a:pt x="76" y="38"/>
                  </a:lnTo>
                  <a:close/>
                </a:path>
              </a:pathLst>
            </a:custGeom>
            <a:solidFill>
              <a:srgbClr val="FF4D4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29" name="Freeform 145"/>
            <p:cNvSpPr>
              <a:spLocks noChangeAspect="1"/>
            </p:cNvSpPr>
            <p:nvPr/>
          </p:nvSpPr>
          <p:spPr bwMode="auto">
            <a:xfrm>
              <a:off x="3280" y="2527"/>
              <a:ext cx="76" cy="76"/>
            </a:xfrm>
            <a:custGeom>
              <a:avLst/>
              <a:gdLst/>
              <a:ahLst/>
              <a:cxnLst>
                <a:cxn ang="0">
                  <a:pos x="76" y="28"/>
                </a:cxn>
                <a:cxn ang="0">
                  <a:pos x="71" y="14"/>
                </a:cxn>
                <a:cxn ang="0">
                  <a:pos x="57" y="5"/>
                </a:cxn>
                <a:cxn ang="0">
                  <a:pos x="47" y="0"/>
                </a:cxn>
                <a:cxn ang="0">
                  <a:pos x="28" y="0"/>
                </a:cxn>
                <a:cxn ang="0">
                  <a:pos x="14" y="5"/>
                </a:cxn>
                <a:cxn ang="0">
                  <a:pos x="5" y="14"/>
                </a:cxn>
                <a:cxn ang="0">
                  <a:pos x="0" y="28"/>
                </a:cxn>
                <a:cxn ang="0">
                  <a:pos x="0" y="47"/>
                </a:cxn>
                <a:cxn ang="0">
                  <a:pos x="5" y="57"/>
                </a:cxn>
                <a:cxn ang="0">
                  <a:pos x="14" y="71"/>
                </a:cxn>
                <a:cxn ang="0">
                  <a:pos x="28" y="76"/>
                </a:cxn>
                <a:cxn ang="0">
                  <a:pos x="47" y="76"/>
                </a:cxn>
                <a:cxn ang="0">
                  <a:pos x="57" y="71"/>
                </a:cxn>
                <a:cxn ang="0">
                  <a:pos x="71" y="57"/>
                </a:cxn>
                <a:cxn ang="0">
                  <a:pos x="76" y="47"/>
                </a:cxn>
                <a:cxn ang="0">
                  <a:pos x="76" y="38"/>
                </a:cxn>
                <a:cxn ang="0">
                  <a:pos x="71" y="24"/>
                </a:cxn>
                <a:cxn ang="0">
                  <a:pos x="61" y="9"/>
                </a:cxn>
                <a:cxn ang="0">
                  <a:pos x="52" y="5"/>
                </a:cxn>
                <a:cxn ang="0">
                  <a:pos x="38" y="0"/>
                </a:cxn>
                <a:cxn ang="0">
                  <a:pos x="24" y="5"/>
                </a:cxn>
                <a:cxn ang="0">
                  <a:pos x="9" y="9"/>
                </a:cxn>
                <a:cxn ang="0">
                  <a:pos x="5" y="24"/>
                </a:cxn>
                <a:cxn ang="0">
                  <a:pos x="0" y="38"/>
                </a:cxn>
                <a:cxn ang="0">
                  <a:pos x="5" y="52"/>
                </a:cxn>
                <a:cxn ang="0">
                  <a:pos x="9" y="61"/>
                </a:cxn>
                <a:cxn ang="0">
                  <a:pos x="24" y="71"/>
                </a:cxn>
                <a:cxn ang="0">
                  <a:pos x="38" y="76"/>
                </a:cxn>
                <a:cxn ang="0">
                  <a:pos x="52" y="71"/>
                </a:cxn>
                <a:cxn ang="0">
                  <a:pos x="61" y="61"/>
                </a:cxn>
                <a:cxn ang="0">
                  <a:pos x="71" y="52"/>
                </a:cxn>
                <a:cxn ang="0">
                  <a:pos x="76" y="38"/>
                </a:cxn>
              </a:cxnLst>
              <a:rect l="0" t="0" r="r" b="b"/>
              <a:pathLst>
                <a:path w="76" h="76">
                  <a:moveTo>
                    <a:pt x="76" y="38"/>
                  </a:moveTo>
                  <a:lnTo>
                    <a:pt x="76" y="28"/>
                  </a:lnTo>
                  <a:lnTo>
                    <a:pt x="71" y="24"/>
                  </a:lnTo>
                  <a:lnTo>
                    <a:pt x="71" y="14"/>
                  </a:lnTo>
                  <a:lnTo>
                    <a:pt x="66" y="9"/>
                  </a:lnTo>
                  <a:lnTo>
                    <a:pt x="57" y="5"/>
                  </a:lnTo>
                  <a:lnTo>
                    <a:pt x="52" y="5"/>
                  </a:lnTo>
                  <a:lnTo>
                    <a:pt x="47" y="0"/>
                  </a:lnTo>
                  <a:lnTo>
                    <a:pt x="38" y="0"/>
                  </a:lnTo>
                  <a:lnTo>
                    <a:pt x="28" y="0"/>
                  </a:lnTo>
                  <a:lnTo>
                    <a:pt x="24" y="5"/>
                  </a:lnTo>
                  <a:lnTo>
                    <a:pt x="14" y="5"/>
                  </a:lnTo>
                  <a:lnTo>
                    <a:pt x="9" y="9"/>
                  </a:lnTo>
                  <a:lnTo>
                    <a:pt x="5" y="14"/>
                  </a:lnTo>
                  <a:lnTo>
                    <a:pt x="5" y="24"/>
                  </a:lnTo>
                  <a:lnTo>
                    <a:pt x="0" y="28"/>
                  </a:lnTo>
                  <a:lnTo>
                    <a:pt x="0" y="38"/>
                  </a:lnTo>
                  <a:lnTo>
                    <a:pt x="0" y="47"/>
                  </a:lnTo>
                  <a:lnTo>
                    <a:pt x="5" y="52"/>
                  </a:lnTo>
                  <a:lnTo>
                    <a:pt x="5" y="57"/>
                  </a:lnTo>
                  <a:lnTo>
                    <a:pt x="9" y="66"/>
                  </a:lnTo>
                  <a:lnTo>
                    <a:pt x="14" y="71"/>
                  </a:lnTo>
                  <a:lnTo>
                    <a:pt x="24" y="71"/>
                  </a:lnTo>
                  <a:lnTo>
                    <a:pt x="28" y="76"/>
                  </a:lnTo>
                  <a:lnTo>
                    <a:pt x="38" y="76"/>
                  </a:lnTo>
                  <a:lnTo>
                    <a:pt x="47" y="76"/>
                  </a:lnTo>
                  <a:lnTo>
                    <a:pt x="52" y="71"/>
                  </a:lnTo>
                  <a:lnTo>
                    <a:pt x="57" y="71"/>
                  </a:lnTo>
                  <a:lnTo>
                    <a:pt x="66" y="66"/>
                  </a:lnTo>
                  <a:lnTo>
                    <a:pt x="71" y="57"/>
                  </a:lnTo>
                  <a:lnTo>
                    <a:pt x="71" y="52"/>
                  </a:lnTo>
                  <a:lnTo>
                    <a:pt x="76" y="47"/>
                  </a:lnTo>
                  <a:lnTo>
                    <a:pt x="76" y="38"/>
                  </a:lnTo>
                  <a:lnTo>
                    <a:pt x="76" y="38"/>
                  </a:lnTo>
                  <a:lnTo>
                    <a:pt x="71" y="28"/>
                  </a:lnTo>
                  <a:lnTo>
                    <a:pt x="71" y="24"/>
                  </a:lnTo>
                  <a:lnTo>
                    <a:pt x="66" y="19"/>
                  </a:lnTo>
                  <a:lnTo>
                    <a:pt x="61" y="9"/>
                  </a:lnTo>
                  <a:lnTo>
                    <a:pt x="57" y="9"/>
                  </a:lnTo>
                  <a:lnTo>
                    <a:pt x="52" y="5"/>
                  </a:lnTo>
                  <a:lnTo>
                    <a:pt x="43" y="0"/>
                  </a:lnTo>
                  <a:lnTo>
                    <a:pt x="38" y="0"/>
                  </a:lnTo>
                  <a:lnTo>
                    <a:pt x="28" y="0"/>
                  </a:lnTo>
                  <a:lnTo>
                    <a:pt x="24" y="5"/>
                  </a:lnTo>
                  <a:lnTo>
                    <a:pt x="19" y="9"/>
                  </a:lnTo>
                  <a:lnTo>
                    <a:pt x="9" y="9"/>
                  </a:lnTo>
                  <a:lnTo>
                    <a:pt x="9" y="19"/>
                  </a:lnTo>
                  <a:lnTo>
                    <a:pt x="5" y="24"/>
                  </a:lnTo>
                  <a:lnTo>
                    <a:pt x="0" y="28"/>
                  </a:lnTo>
                  <a:lnTo>
                    <a:pt x="0" y="38"/>
                  </a:lnTo>
                  <a:lnTo>
                    <a:pt x="0" y="43"/>
                  </a:lnTo>
                  <a:lnTo>
                    <a:pt x="5" y="52"/>
                  </a:lnTo>
                  <a:lnTo>
                    <a:pt x="9" y="57"/>
                  </a:lnTo>
                  <a:lnTo>
                    <a:pt x="9" y="61"/>
                  </a:lnTo>
                  <a:lnTo>
                    <a:pt x="19" y="66"/>
                  </a:lnTo>
                  <a:lnTo>
                    <a:pt x="24" y="71"/>
                  </a:lnTo>
                  <a:lnTo>
                    <a:pt x="28" y="71"/>
                  </a:lnTo>
                  <a:lnTo>
                    <a:pt x="38" y="76"/>
                  </a:lnTo>
                  <a:lnTo>
                    <a:pt x="43" y="71"/>
                  </a:lnTo>
                  <a:lnTo>
                    <a:pt x="52" y="71"/>
                  </a:lnTo>
                  <a:lnTo>
                    <a:pt x="57" y="66"/>
                  </a:lnTo>
                  <a:lnTo>
                    <a:pt x="61" y="61"/>
                  </a:lnTo>
                  <a:lnTo>
                    <a:pt x="66" y="57"/>
                  </a:lnTo>
                  <a:lnTo>
                    <a:pt x="71" y="52"/>
                  </a:lnTo>
                  <a:lnTo>
                    <a:pt x="71" y="43"/>
                  </a:lnTo>
                  <a:lnTo>
                    <a:pt x="76" y="38"/>
                  </a:lnTo>
                  <a:lnTo>
                    <a:pt x="76" y="38"/>
                  </a:lnTo>
                  <a:close/>
                </a:path>
              </a:pathLst>
            </a:custGeom>
            <a:solidFill>
              <a:srgbClr val="FF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0" name="Freeform 146"/>
            <p:cNvSpPr>
              <a:spLocks noChangeAspect="1"/>
            </p:cNvSpPr>
            <p:nvPr/>
          </p:nvSpPr>
          <p:spPr bwMode="auto">
            <a:xfrm>
              <a:off x="3280" y="2527"/>
              <a:ext cx="76" cy="76"/>
            </a:xfrm>
            <a:custGeom>
              <a:avLst/>
              <a:gdLst/>
              <a:ahLst/>
              <a:cxnLst>
                <a:cxn ang="0">
                  <a:pos x="71" y="28"/>
                </a:cxn>
                <a:cxn ang="0">
                  <a:pos x="66" y="19"/>
                </a:cxn>
                <a:cxn ang="0">
                  <a:pos x="57" y="9"/>
                </a:cxn>
                <a:cxn ang="0">
                  <a:pos x="43" y="0"/>
                </a:cxn>
                <a:cxn ang="0">
                  <a:pos x="28" y="0"/>
                </a:cxn>
                <a:cxn ang="0">
                  <a:pos x="19" y="9"/>
                </a:cxn>
                <a:cxn ang="0">
                  <a:pos x="9" y="19"/>
                </a:cxn>
                <a:cxn ang="0">
                  <a:pos x="0" y="28"/>
                </a:cxn>
                <a:cxn ang="0">
                  <a:pos x="0" y="43"/>
                </a:cxn>
                <a:cxn ang="0">
                  <a:pos x="9" y="57"/>
                </a:cxn>
                <a:cxn ang="0">
                  <a:pos x="19" y="66"/>
                </a:cxn>
                <a:cxn ang="0">
                  <a:pos x="28" y="71"/>
                </a:cxn>
                <a:cxn ang="0">
                  <a:pos x="43" y="71"/>
                </a:cxn>
                <a:cxn ang="0">
                  <a:pos x="57" y="66"/>
                </a:cxn>
                <a:cxn ang="0">
                  <a:pos x="66" y="57"/>
                </a:cxn>
                <a:cxn ang="0">
                  <a:pos x="71" y="43"/>
                </a:cxn>
                <a:cxn ang="0">
                  <a:pos x="71" y="38"/>
                </a:cxn>
                <a:cxn ang="0">
                  <a:pos x="71" y="24"/>
                </a:cxn>
                <a:cxn ang="0">
                  <a:pos x="61" y="14"/>
                </a:cxn>
                <a:cxn ang="0">
                  <a:pos x="52" y="5"/>
                </a:cxn>
                <a:cxn ang="0">
                  <a:pos x="38" y="0"/>
                </a:cxn>
                <a:cxn ang="0">
                  <a:pos x="24" y="5"/>
                </a:cxn>
                <a:cxn ang="0">
                  <a:pos x="14" y="14"/>
                </a:cxn>
                <a:cxn ang="0">
                  <a:pos x="5" y="24"/>
                </a:cxn>
                <a:cxn ang="0">
                  <a:pos x="5" y="38"/>
                </a:cxn>
                <a:cxn ang="0">
                  <a:pos x="5" y="52"/>
                </a:cxn>
                <a:cxn ang="0">
                  <a:pos x="14" y="61"/>
                </a:cxn>
                <a:cxn ang="0">
                  <a:pos x="24" y="71"/>
                </a:cxn>
                <a:cxn ang="0">
                  <a:pos x="38" y="71"/>
                </a:cxn>
                <a:cxn ang="0">
                  <a:pos x="52" y="71"/>
                </a:cxn>
                <a:cxn ang="0">
                  <a:pos x="61" y="61"/>
                </a:cxn>
                <a:cxn ang="0">
                  <a:pos x="71" y="52"/>
                </a:cxn>
                <a:cxn ang="0">
                  <a:pos x="71" y="38"/>
                </a:cxn>
              </a:cxnLst>
              <a:rect l="0" t="0" r="r" b="b"/>
              <a:pathLst>
                <a:path w="76" h="76">
                  <a:moveTo>
                    <a:pt x="76" y="38"/>
                  </a:moveTo>
                  <a:lnTo>
                    <a:pt x="71" y="28"/>
                  </a:lnTo>
                  <a:lnTo>
                    <a:pt x="71" y="24"/>
                  </a:lnTo>
                  <a:lnTo>
                    <a:pt x="66" y="19"/>
                  </a:lnTo>
                  <a:lnTo>
                    <a:pt x="61" y="9"/>
                  </a:lnTo>
                  <a:lnTo>
                    <a:pt x="57" y="9"/>
                  </a:lnTo>
                  <a:lnTo>
                    <a:pt x="52" y="5"/>
                  </a:lnTo>
                  <a:lnTo>
                    <a:pt x="43" y="0"/>
                  </a:lnTo>
                  <a:lnTo>
                    <a:pt x="38" y="0"/>
                  </a:lnTo>
                  <a:lnTo>
                    <a:pt x="28" y="0"/>
                  </a:lnTo>
                  <a:lnTo>
                    <a:pt x="24" y="5"/>
                  </a:lnTo>
                  <a:lnTo>
                    <a:pt x="19" y="9"/>
                  </a:lnTo>
                  <a:lnTo>
                    <a:pt x="9" y="9"/>
                  </a:lnTo>
                  <a:lnTo>
                    <a:pt x="9" y="19"/>
                  </a:lnTo>
                  <a:lnTo>
                    <a:pt x="5" y="24"/>
                  </a:lnTo>
                  <a:lnTo>
                    <a:pt x="0" y="28"/>
                  </a:lnTo>
                  <a:lnTo>
                    <a:pt x="0" y="38"/>
                  </a:lnTo>
                  <a:lnTo>
                    <a:pt x="0" y="43"/>
                  </a:lnTo>
                  <a:lnTo>
                    <a:pt x="5" y="52"/>
                  </a:lnTo>
                  <a:lnTo>
                    <a:pt x="9" y="57"/>
                  </a:lnTo>
                  <a:lnTo>
                    <a:pt x="9" y="61"/>
                  </a:lnTo>
                  <a:lnTo>
                    <a:pt x="19" y="66"/>
                  </a:lnTo>
                  <a:lnTo>
                    <a:pt x="24" y="71"/>
                  </a:lnTo>
                  <a:lnTo>
                    <a:pt x="28" y="71"/>
                  </a:lnTo>
                  <a:lnTo>
                    <a:pt x="38" y="76"/>
                  </a:lnTo>
                  <a:lnTo>
                    <a:pt x="43" y="71"/>
                  </a:lnTo>
                  <a:lnTo>
                    <a:pt x="52" y="71"/>
                  </a:lnTo>
                  <a:lnTo>
                    <a:pt x="57" y="66"/>
                  </a:lnTo>
                  <a:lnTo>
                    <a:pt x="61" y="61"/>
                  </a:lnTo>
                  <a:lnTo>
                    <a:pt x="66" y="57"/>
                  </a:lnTo>
                  <a:lnTo>
                    <a:pt x="71" y="52"/>
                  </a:lnTo>
                  <a:lnTo>
                    <a:pt x="71" y="43"/>
                  </a:lnTo>
                  <a:lnTo>
                    <a:pt x="76" y="38"/>
                  </a:lnTo>
                  <a:lnTo>
                    <a:pt x="71" y="38"/>
                  </a:lnTo>
                  <a:lnTo>
                    <a:pt x="71" y="28"/>
                  </a:lnTo>
                  <a:lnTo>
                    <a:pt x="71" y="24"/>
                  </a:lnTo>
                  <a:lnTo>
                    <a:pt x="66" y="19"/>
                  </a:lnTo>
                  <a:lnTo>
                    <a:pt x="61" y="14"/>
                  </a:lnTo>
                  <a:lnTo>
                    <a:pt x="57" y="9"/>
                  </a:lnTo>
                  <a:lnTo>
                    <a:pt x="52" y="5"/>
                  </a:lnTo>
                  <a:lnTo>
                    <a:pt x="43" y="5"/>
                  </a:lnTo>
                  <a:lnTo>
                    <a:pt x="38" y="0"/>
                  </a:lnTo>
                  <a:lnTo>
                    <a:pt x="28" y="5"/>
                  </a:lnTo>
                  <a:lnTo>
                    <a:pt x="24" y="5"/>
                  </a:lnTo>
                  <a:lnTo>
                    <a:pt x="19" y="9"/>
                  </a:lnTo>
                  <a:lnTo>
                    <a:pt x="14" y="14"/>
                  </a:lnTo>
                  <a:lnTo>
                    <a:pt x="9" y="19"/>
                  </a:lnTo>
                  <a:lnTo>
                    <a:pt x="5" y="24"/>
                  </a:lnTo>
                  <a:lnTo>
                    <a:pt x="5" y="28"/>
                  </a:lnTo>
                  <a:lnTo>
                    <a:pt x="5" y="38"/>
                  </a:lnTo>
                  <a:lnTo>
                    <a:pt x="5" y="43"/>
                  </a:lnTo>
                  <a:lnTo>
                    <a:pt x="5" y="52"/>
                  </a:lnTo>
                  <a:lnTo>
                    <a:pt x="9" y="57"/>
                  </a:lnTo>
                  <a:lnTo>
                    <a:pt x="14" y="61"/>
                  </a:lnTo>
                  <a:lnTo>
                    <a:pt x="19" y="66"/>
                  </a:lnTo>
                  <a:lnTo>
                    <a:pt x="24" y="71"/>
                  </a:lnTo>
                  <a:lnTo>
                    <a:pt x="28" y="71"/>
                  </a:lnTo>
                  <a:lnTo>
                    <a:pt x="38" y="71"/>
                  </a:lnTo>
                  <a:lnTo>
                    <a:pt x="43" y="71"/>
                  </a:lnTo>
                  <a:lnTo>
                    <a:pt x="52" y="71"/>
                  </a:lnTo>
                  <a:lnTo>
                    <a:pt x="57" y="66"/>
                  </a:lnTo>
                  <a:lnTo>
                    <a:pt x="61" y="61"/>
                  </a:lnTo>
                  <a:lnTo>
                    <a:pt x="66" y="57"/>
                  </a:lnTo>
                  <a:lnTo>
                    <a:pt x="71" y="52"/>
                  </a:lnTo>
                  <a:lnTo>
                    <a:pt x="71" y="43"/>
                  </a:lnTo>
                  <a:lnTo>
                    <a:pt x="71" y="38"/>
                  </a:lnTo>
                  <a:lnTo>
                    <a:pt x="76" y="38"/>
                  </a:lnTo>
                  <a:close/>
                </a:path>
              </a:pathLst>
            </a:custGeom>
            <a:solidFill>
              <a:srgbClr val="FF545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1" name="Freeform 147"/>
            <p:cNvSpPr>
              <a:spLocks noChangeAspect="1"/>
            </p:cNvSpPr>
            <p:nvPr/>
          </p:nvSpPr>
          <p:spPr bwMode="auto">
            <a:xfrm>
              <a:off x="3285" y="2527"/>
              <a:ext cx="66" cy="71"/>
            </a:xfrm>
            <a:custGeom>
              <a:avLst/>
              <a:gdLst/>
              <a:ahLst/>
              <a:cxnLst>
                <a:cxn ang="0">
                  <a:pos x="66" y="28"/>
                </a:cxn>
                <a:cxn ang="0">
                  <a:pos x="61" y="19"/>
                </a:cxn>
                <a:cxn ang="0">
                  <a:pos x="52" y="9"/>
                </a:cxn>
                <a:cxn ang="0">
                  <a:pos x="38" y="5"/>
                </a:cxn>
                <a:cxn ang="0">
                  <a:pos x="23" y="5"/>
                </a:cxn>
                <a:cxn ang="0">
                  <a:pos x="14" y="9"/>
                </a:cxn>
                <a:cxn ang="0">
                  <a:pos x="4" y="19"/>
                </a:cxn>
                <a:cxn ang="0">
                  <a:pos x="0" y="28"/>
                </a:cxn>
                <a:cxn ang="0">
                  <a:pos x="0" y="43"/>
                </a:cxn>
                <a:cxn ang="0">
                  <a:pos x="4" y="57"/>
                </a:cxn>
                <a:cxn ang="0">
                  <a:pos x="14" y="66"/>
                </a:cxn>
                <a:cxn ang="0">
                  <a:pos x="23" y="71"/>
                </a:cxn>
                <a:cxn ang="0">
                  <a:pos x="38" y="71"/>
                </a:cxn>
                <a:cxn ang="0">
                  <a:pos x="52" y="66"/>
                </a:cxn>
                <a:cxn ang="0">
                  <a:pos x="61" y="57"/>
                </a:cxn>
                <a:cxn ang="0">
                  <a:pos x="66" y="43"/>
                </a:cxn>
                <a:cxn ang="0">
                  <a:pos x="66" y="38"/>
                </a:cxn>
                <a:cxn ang="0">
                  <a:pos x="61" y="24"/>
                </a:cxn>
                <a:cxn ang="0">
                  <a:pos x="56" y="14"/>
                </a:cxn>
                <a:cxn ang="0">
                  <a:pos x="47" y="5"/>
                </a:cxn>
                <a:cxn ang="0">
                  <a:pos x="33" y="5"/>
                </a:cxn>
                <a:cxn ang="0">
                  <a:pos x="19" y="5"/>
                </a:cxn>
                <a:cxn ang="0">
                  <a:pos x="9" y="14"/>
                </a:cxn>
                <a:cxn ang="0">
                  <a:pos x="0" y="24"/>
                </a:cxn>
                <a:cxn ang="0">
                  <a:pos x="0" y="38"/>
                </a:cxn>
                <a:cxn ang="0">
                  <a:pos x="0" y="52"/>
                </a:cxn>
                <a:cxn ang="0">
                  <a:pos x="9" y="61"/>
                </a:cxn>
                <a:cxn ang="0">
                  <a:pos x="19" y="66"/>
                </a:cxn>
                <a:cxn ang="0">
                  <a:pos x="33" y="71"/>
                </a:cxn>
                <a:cxn ang="0">
                  <a:pos x="47" y="66"/>
                </a:cxn>
                <a:cxn ang="0">
                  <a:pos x="56" y="61"/>
                </a:cxn>
                <a:cxn ang="0">
                  <a:pos x="61" y="52"/>
                </a:cxn>
                <a:cxn ang="0">
                  <a:pos x="66" y="38"/>
                </a:cxn>
              </a:cxnLst>
              <a:rect l="0" t="0" r="r" b="b"/>
              <a:pathLst>
                <a:path w="66" h="71">
                  <a:moveTo>
                    <a:pt x="66" y="38"/>
                  </a:moveTo>
                  <a:lnTo>
                    <a:pt x="66" y="28"/>
                  </a:lnTo>
                  <a:lnTo>
                    <a:pt x="66" y="24"/>
                  </a:lnTo>
                  <a:lnTo>
                    <a:pt x="61" y="19"/>
                  </a:lnTo>
                  <a:lnTo>
                    <a:pt x="56" y="14"/>
                  </a:lnTo>
                  <a:lnTo>
                    <a:pt x="52" y="9"/>
                  </a:lnTo>
                  <a:lnTo>
                    <a:pt x="47" y="5"/>
                  </a:lnTo>
                  <a:lnTo>
                    <a:pt x="38" y="5"/>
                  </a:lnTo>
                  <a:lnTo>
                    <a:pt x="33" y="0"/>
                  </a:lnTo>
                  <a:lnTo>
                    <a:pt x="23" y="5"/>
                  </a:lnTo>
                  <a:lnTo>
                    <a:pt x="19" y="5"/>
                  </a:lnTo>
                  <a:lnTo>
                    <a:pt x="14" y="9"/>
                  </a:lnTo>
                  <a:lnTo>
                    <a:pt x="9" y="14"/>
                  </a:lnTo>
                  <a:lnTo>
                    <a:pt x="4" y="19"/>
                  </a:lnTo>
                  <a:lnTo>
                    <a:pt x="0" y="24"/>
                  </a:lnTo>
                  <a:lnTo>
                    <a:pt x="0" y="28"/>
                  </a:lnTo>
                  <a:lnTo>
                    <a:pt x="0" y="38"/>
                  </a:lnTo>
                  <a:lnTo>
                    <a:pt x="0" y="43"/>
                  </a:lnTo>
                  <a:lnTo>
                    <a:pt x="0" y="52"/>
                  </a:lnTo>
                  <a:lnTo>
                    <a:pt x="4" y="57"/>
                  </a:lnTo>
                  <a:lnTo>
                    <a:pt x="9" y="61"/>
                  </a:lnTo>
                  <a:lnTo>
                    <a:pt x="14" y="66"/>
                  </a:lnTo>
                  <a:lnTo>
                    <a:pt x="19" y="71"/>
                  </a:lnTo>
                  <a:lnTo>
                    <a:pt x="23" y="71"/>
                  </a:lnTo>
                  <a:lnTo>
                    <a:pt x="33" y="71"/>
                  </a:lnTo>
                  <a:lnTo>
                    <a:pt x="38" y="71"/>
                  </a:lnTo>
                  <a:lnTo>
                    <a:pt x="47" y="71"/>
                  </a:lnTo>
                  <a:lnTo>
                    <a:pt x="52" y="66"/>
                  </a:lnTo>
                  <a:lnTo>
                    <a:pt x="56" y="61"/>
                  </a:lnTo>
                  <a:lnTo>
                    <a:pt x="61" y="57"/>
                  </a:lnTo>
                  <a:lnTo>
                    <a:pt x="66" y="52"/>
                  </a:lnTo>
                  <a:lnTo>
                    <a:pt x="66" y="43"/>
                  </a:lnTo>
                  <a:lnTo>
                    <a:pt x="66" y="38"/>
                  </a:lnTo>
                  <a:lnTo>
                    <a:pt x="66" y="38"/>
                  </a:lnTo>
                  <a:lnTo>
                    <a:pt x="66" y="28"/>
                  </a:lnTo>
                  <a:lnTo>
                    <a:pt x="61" y="24"/>
                  </a:lnTo>
                  <a:lnTo>
                    <a:pt x="61" y="19"/>
                  </a:lnTo>
                  <a:lnTo>
                    <a:pt x="56" y="14"/>
                  </a:lnTo>
                  <a:lnTo>
                    <a:pt x="52" y="9"/>
                  </a:lnTo>
                  <a:lnTo>
                    <a:pt x="47" y="5"/>
                  </a:lnTo>
                  <a:lnTo>
                    <a:pt x="38" y="5"/>
                  </a:lnTo>
                  <a:lnTo>
                    <a:pt x="33" y="5"/>
                  </a:lnTo>
                  <a:lnTo>
                    <a:pt x="23" y="5"/>
                  </a:lnTo>
                  <a:lnTo>
                    <a:pt x="19" y="5"/>
                  </a:lnTo>
                  <a:lnTo>
                    <a:pt x="14" y="9"/>
                  </a:lnTo>
                  <a:lnTo>
                    <a:pt x="9" y="14"/>
                  </a:lnTo>
                  <a:lnTo>
                    <a:pt x="4" y="19"/>
                  </a:lnTo>
                  <a:lnTo>
                    <a:pt x="0" y="24"/>
                  </a:lnTo>
                  <a:lnTo>
                    <a:pt x="0" y="28"/>
                  </a:lnTo>
                  <a:lnTo>
                    <a:pt x="0" y="38"/>
                  </a:lnTo>
                  <a:lnTo>
                    <a:pt x="0" y="43"/>
                  </a:lnTo>
                  <a:lnTo>
                    <a:pt x="0" y="52"/>
                  </a:lnTo>
                  <a:lnTo>
                    <a:pt x="4" y="57"/>
                  </a:lnTo>
                  <a:lnTo>
                    <a:pt x="9" y="61"/>
                  </a:lnTo>
                  <a:lnTo>
                    <a:pt x="14" y="66"/>
                  </a:lnTo>
                  <a:lnTo>
                    <a:pt x="19" y="66"/>
                  </a:lnTo>
                  <a:lnTo>
                    <a:pt x="23" y="71"/>
                  </a:lnTo>
                  <a:lnTo>
                    <a:pt x="33" y="71"/>
                  </a:lnTo>
                  <a:lnTo>
                    <a:pt x="38" y="71"/>
                  </a:lnTo>
                  <a:lnTo>
                    <a:pt x="47" y="66"/>
                  </a:lnTo>
                  <a:lnTo>
                    <a:pt x="52" y="66"/>
                  </a:lnTo>
                  <a:lnTo>
                    <a:pt x="56" y="61"/>
                  </a:lnTo>
                  <a:lnTo>
                    <a:pt x="61" y="57"/>
                  </a:lnTo>
                  <a:lnTo>
                    <a:pt x="61" y="52"/>
                  </a:lnTo>
                  <a:lnTo>
                    <a:pt x="66" y="43"/>
                  </a:lnTo>
                  <a:lnTo>
                    <a:pt x="66" y="38"/>
                  </a:lnTo>
                  <a:lnTo>
                    <a:pt x="66" y="38"/>
                  </a:lnTo>
                  <a:close/>
                </a:path>
              </a:pathLst>
            </a:custGeom>
            <a:solidFill>
              <a:srgbClr val="FF585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2" name="Freeform 148"/>
            <p:cNvSpPr>
              <a:spLocks noChangeAspect="1"/>
            </p:cNvSpPr>
            <p:nvPr/>
          </p:nvSpPr>
          <p:spPr bwMode="auto">
            <a:xfrm>
              <a:off x="3285" y="2532"/>
              <a:ext cx="66" cy="66"/>
            </a:xfrm>
            <a:custGeom>
              <a:avLst/>
              <a:gdLst/>
              <a:ahLst/>
              <a:cxnLst>
                <a:cxn ang="0">
                  <a:pos x="66" y="23"/>
                </a:cxn>
                <a:cxn ang="0">
                  <a:pos x="61" y="14"/>
                </a:cxn>
                <a:cxn ang="0">
                  <a:pos x="52" y="4"/>
                </a:cxn>
                <a:cxn ang="0">
                  <a:pos x="38" y="0"/>
                </a:cxn>
                <a:cxn ang="0">
                  <a:pos x="23" y="0"/>
                </a:cxn>
                <a:cxn ang="0">
                  <a:pos x="14" y="4"/>
                </a:cxn>
                <a:cxn ang="0">
                  <a:pos x="4" y="14"/>
                </a:cxn>
                <a:cxn ang="0">
                  <a:pos x="0" y="23"/>
                </a:cxn>
                <a:cxn ang="0">
                  <a:pos x="0" y="38"/>
                </a:cxn>
                <a:cxn ang="0">
                  <a:pos x="4" y="52"/>
                </a:cxn>
                <a:cxn ang="0">
                  <a:pos x="14" y="61"/>
                </a:cxn>
                <a:cxn ang="0">
                  <a:pos x="23" y="66"/>
                </a:cxn>
                <a:cxn ang="0">
                  <a:pos x="38" y="66"/>
                </a:cxn>
                <a:cxn ang="0">
                  <a:pos x="52" y="61"/>
                </a:cxn>
                <a:cxn ang="0">
                  <a:pos x="61" y="52"/>
                </a:cxn>
                <a:cxn ang="0">
                  <a:pos x="66" y="38"/>
                </a:cxn>
                <a:cxn ang="0">
                  <a:pos x="66" y="33"/>
                </a:cxn>
                <a:cxn ang="0">
                  <a:pos x="61" y="19"/>
                </a:cxn>
                <a:cxn ang="0">
                  <a:pos x="56" y="9"/>
                </a:cxn>
                <a:cxn ang="0">
                  <a:pos x="47" y="4"/>
                </a:cxn>
                <a:cxn ang="0">
                  <a:pos x="33" y="0"/>
                </a:cxn>
                <a:cxn ang="0">
                  <a:pos x="19" y="4"/>
                </a:cxn>
                <a:cxn ang="0">
                  <a:pos x="9" y="9"/>
                </a:cxn>
                <a:cxn ang="0">
                  <a:pos x="4" y="19"/>
                </a:cxn>
                <a:cxn ang="0">
                  <a:pos x="0" y="33"/>
                </a:cxn>
                <a:cxn ang="0">
                  <a:pos x="4" y="47"/>
                </a:cxn>
                <a:cxn ang="0">
                  <a:pos x="9" y="56"/>
                </a:cxn>
                <a:cxn ang="0">
                  <a:pos x="19" y="61"/>
                </a:cxn>
                <a:cxn ang="0">
                  <a:pos x="33" y="66"/>
                </a:cxn>
                <a:cxn ang="0">
                  <a:pos x="47" y="61"/>
                </a:cxn>
                <a:cxn ang="0">
                  <a:pos x="56" y="56"/>
                </a:cxn>
                <a:cxn ang="0">
                  <a:pos x="61" y="47"/>
                </a:cxn>
                <a:cxn ang="0">
                  <a:pos x="66" y="33"/>
                </a:cxn>
              </a:cxnLst>
              <a:rect l="0" t="0" r="r" b="b"/>
              <a:pathLst>
                <a:path w="66" h="66">
                  <a:moveTo>
                    <a:pt x="66" y="33"/>
                  </a:moveTo>
                  <a:lnTo>
                    <a:pt x="66" y="23"/>
                  </a:lnTo>
                  <a:lnTo>
                    <a:pt x="61" y="19"/>
                  </a:lnTo>
                  <a:lnTo>
                    <a:pt x="61" y="14"/>
                  </a:lnTo>
                  <a:lnTo>
                    <a:pt x="56" y="9"/>
                  </a:lnTo>
                  <a:lnTo>
                    <a:pt x="52" y="4"/>
                  </a:lnTo>
                  <a:lnTo>
                    <a:pt x="47" y="0"/>
                  </a:lnTo>
                  <a:lnTo>
                    <a:pt x="38" y="0"/>
                  </a:lnTo>
                  <a:lnTo>
                    <a:pt x="33" y="0"/>
                  </a:lnTo>
                  <a:lnTo>
                    <a:pt x="23" y="0"/>
                  </a:lnTo>
                  <a:lnTo>
                    <a:pt x="19" y="0"/>
                  </a:lnTo>
                  <a:lnTo>
                    <a:pt x="14" y="4"/>
                  </a:lnTo>
                  <a:lnTo>
                    <a:pt x="9" y="9"/>
                  </a:lnTo>
                  <a:lnTo>
                    <a:pt x="4" y="14"/>
                  </a:lnTo>
                  <a:lnTo>
                    <a:pt x="0" y="19"/>
                  </a:lnTo>
                  <a:lnTo>
                    <a:pt x="0" y="23"/>
                  </a:lnTo>
                  <a:lnTo>
                    <a:pt x="0" y="33"/>
                  </a:lnTo>
                  <a:lnTo>
                    <a:pt x="0" y="38"/>
                  </a:lnTo>
                  <a:lnTo>
                    <a:pt x="0" y="47"/>
                  </a:lnTo>
                  <a:lnTo>
                    <a:pt x="4" y="52"/>
                  </a:lnTo>
                  <a:lnTo>
                    <a:pt x="9" y="56"/>
                  </a:lnTo>
                  <a:lnTo>
                    <a:pt x="14" y="61"/>
                  </a:lnTo>
                  <a:lnTo>
                    <a:pt x="19" y="61"/>
                  </a:lnTo>
                  <a:lnTo>
                    <a:pt x="23" y="66"/>
                  </a:lnTo>
                  <a:lnTo>
                    <a:pt x="33" y="66"/>
                  </a:lnTo>
                  <a:lnTo>
                    <a:pt x="38" y="66"/>
                  </a:lnTo>
                  <a:lnTo>
                    <a:pt x="47" y="61"/>
                  </a:lnTo>
                  <a:lnTo>
                    <a:pt x="52" y="61"/>
                  </a:lnTo>
                  <a:lnTo>
                    <a:pt x="56" y="56"/>
                  </a:lnTo>
                  <a:lnTo>
                    <a:pt x="61" y="52"/>
                  </a:lnTo>
                  <a:lnTo>
                    <a:pt x="61" y="47"/>
                  </a:lnTo>
                  <a:lnTo>
                    <a:pt x="66" y="38"/>
                  </a:lnTo>
                  <a:lnTo>
                    <a:pt x="66" y="33"/>
                  </a:lnTo>
                  <a:lnTo>
                    <a:pt x="66" y="33"/>
                  </a:lnTo>
                  <a:lnTo>
                    <a:pt x="66" y="28"/>
                  </a:lnTo>
                  <a:lnTo>
                    <a:pt x="61" y="19"/>
                  </a:lnTo>
                  <a:lnTo>
                    <a:pt x="61" y="14"/>
                  </a:lnTo>
                  <a:lnTo>
                    <a:pt x="56" y="9"/>
                  </a:lnTo>
                  <a:lnTo>
                    <a:pt x="52" y="4"/>
                  </a:lnTo>
                  <a:lnTo>
                    <a:pt x="47" y="4"/>
                  </a:lnTo>
                  <a:lnTo>
                    <a:pt x="38" y="0"/>
                  </a:lnTo>
                  <a:lnTo>
                    <a:pt x="33" y="0"/>
                  </a:lnTo>
                  <a:lnTo>
                    <a:pt x="28" y="0"/>
                  </a:lnTo>
                  <a:lnTo>
                    <a:pt x="19" y="4"/>
                  </a:lnTo>
                  <a:lnTo>
                    <a:pt x="14" y="4"/>
                  </a:lnTo>
                  <a:lnTo>
                    <a:pt x="9" y="9"/>
                  </a:lnTo>
                  <a:lnTo>
                    <a:pt x="4" y="14"/>
                  </a:lnTo>
                  <a:lnTo>
                    <a:pt x="4" y="19"/>
                  </a:lnTo>
                  <a:lnTo>
                    <a:pt x="0" y="28"/>
                  </a:lnTo>
                  <a:lnTo>
                    <a:pt x="0" y="33"/>
                  </a:lnTo>
                  <a:lnTo>
                    <a:pt x="0" y="38"/>
                  </a:lnTo>
                  <a:lnTo>
                    <a:pt x="4" y="47"/>
                  </a:lnTo>
                  <a:lnTo>
                    <a:pt x="4" y="52"/>
                  </a:lnTo>
                  <a:lnTo>
                    <a:pt x="9" y="56"/>
                  </a:lnTo>
                  <a:lnTo>
                    <a:pt x="14" y="61"/>
                  </a:lnTo>
                  <a:lnTo>
                    <a:pt x="19" y="61"/>
                  </a:lnTo>
                  <a:lnTo>
                    <a:pt x="28" y="66"/>
                  </a:lnTo>
                  <a:lnTo>
                    <a:pt x="33" y="66"/>
                  </a:lnTo>
                  <a:lnTo>
                    <a:pt x="38" y="66"/>
                  </a:lnTo>
                  <a:lnTo>
                    <a:pt x="47" y="61"/>
                  </a:lnTo>
                  <a:lnTo>
                    <a:pt x="52" y="61"/>
                  </a:lnTo>
                  <a:lnTo>
                    <a:pt x="56" y="56"/>
                  </a:lnTo>
                  <a:lnTo>
                    <a:pt x="61" y="52"/>
                  </a:lnTo>
                  <a:lnTo>
                    <a:pt x="61" y="47"/>
                  </a:lnTo>
                  <a:lnTo>
                    <a:pt x="66" y="38"/>
                  </a:lnTo>
                  <a:lnTo>
                    <a:pt x="66" y="33"/>
                  </a:lnTo>
                  <a:lnTo>
                    <a:pt x="66" y="33"/>
                  </a:lnTo>
                  <a:close/>
                </a:path>
              </a:pathLst>
            </a:custGeom>
            <a:solidFill>
              <a:srgbClr val="FF5C5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3" name="Freeform 149"/>
            <p:cNvSpPr>
              <a:spLocks noChangeAspect="1"/>
            </p:cNvSpPr>
            <p:nvPr/>
          </p:nvSpPr>
          <p:spPr bwMode="auto">
            <a:xfrm>
              <a:off x="3285" y="2532"/>
              <a:ext cx="66" cy="66"/>
            </a:xfrm>
            <a:custGeom>
              <a:avLst/>
              <a:gdLst/>
              <a:ahLst/>
              <a:cxnLst>
                <a:cxn ang="0">
                  <a:pos x="66" y="28"/>
                </a:cxn>
                <a:cxn ang="0">
                  <a:pos x="61" y="14"/>
                </a:cxn>
                <a:cxn ang="0">
                  <a:pos x="52" y="4"/>
                </a:cxn>
                <a:cxn ang="0">
                  <a:pos x="38" y="0"/>
                </a:cxn>
                <a:cxn ang="0">
                  <a:pos x="28" y="0"/>
                </a:cxn>
                <a:cxn ang="0">
                  <a:pos x="14" y="4"/>
                </a:cxn>
                <a:cxn ang="0">
                  <a:pos x="4" y="14"/>
                </a:cxn>
                <a:cxn ang="0">
                  <a:pos x="0" y="28"/>
                </a:cxn>
                <a:cxn ang="0">
                  <a:pos x="0" y="38"/>
                </a:cxn>
                <a:cxn ang="0">
                  <a:pos x="4" y="52"/>
                </a:cxn>
                <a:cxn ang="0">
                  <a:pos x="14" y="61"/>
                </a:cxn>
                <a:cxn ang="0">
                  <a:pos x="28" y="66"/>
                </a:cxn>
                <a:cxn ang="0">
                  <a:pos x="38" y="66"/>
                </a:cxn>
                <a:cxn ang="0">
                  <a:pos x="52" y="61"/>
                </a:cxn>
                <a:cxn ang="0">
                  <a:pos x="61" y="52"/>
                </a:cxn>
                <a:cxn ang="0">
                  <a:pos x="66" y="38"/>
                </a:cxn>
                <a:cxn ang="0">
                  <a:pos x="61" y="33"/>
                </a:cxn>
                <a:cxn ang="0">
                  <a:pos x="61" y="19"/>
                </a:cxn>
                <a:cxn ang="0">
                  <a:pos x="56" y="9"/>
                </a:cxn>
                <a:cxn ang="0">
                  <a:pos x="42" y="4"/>
                </a:cxn>
                <a:cxn ang="0">
                  <a:pos x="33" y="0"/>
                </a:cxn>
                <a:cxn ang="0">
                  <a:pos x="19" y="4"/>
                </a:cxn>
                <a:cxn ang="0">
                  <a:pos x="9" y="9"/>
                </a:cxn>
                <a:cxn ang="0">
                  <a:pos x="4" y="19"/>
                </a:cxn>
                <a:cxn ang="0">
                  <a:pos x="0" y="33"/>
                </a:cxn>
                <a:cxn ang="0">
                  <a:pos x="4" y="42"/>
                </a:cxn>
                <a:cxn ang="0">
                  <a:pos x="9" y="56"/>
                </a:cxn>
                <a:cxn ang="0">
                  <a:pos x="19" y="61"/>
                </a:cxn>
                <a:cxn ang="0">
                  <a:pos x="33" y="61"/>
                </a:cxn>
                <a:cxn ang="0">
                  <a:pos x="42" y="61"/>
                </a:cxn>
                <a:cxn ang="0">
                  <a:pos x="56" y="56"/>
                </a:cxn>
                <a:cxn ang="0">
                  <a:pos x="61" y="42"/>
                </a:cxn>
                <a:cxn ang="0">
                  <a:pos x="61" y="33"/>
                </a:cxn>
              </a:cxnLst>
              <a:rect l="0" t="0" r="r" b="b"/>
              <a:pathLst>
                <a:path w="66" h="66">
                  <a:moveTo>
                    <a:pt x="66" y="33"/>
                  </a:moveTo>
                  <a:lnTo>
                    <a:pt x="66" y="28"/>
                  </a:lnTo>
                  <a:lnTo>
                    <a:pt x="61" y="19"/>
                  </a:lnTo>
                  <a:lnTo>
                    <a:pt x="61" y="14"/>
                  </a:lnTo>
                  <a:lnTo>
                    <a:pt x="56" y="9"/>
                  </a:lnTo>
                  <a:lnTo>
                    <a:pt x="52" y="4"/>
                  </a:lnTo>
                  <a:lnTo>
                    <a:pt x="47" y="4"/>
                  </a:lnTo>
                  <a:lnTo>
                    <a:pt x="38" y="0"/>
                  </a:lnTo>
                  <a:lnTo>
                    <a:pt x="33" y="0"/>
                  </a:lnTo>
                  <a:lnTo>
                    <a:pt x="28" y="0"/>
                  </a:lnTo>
                  <a:lnTo>
                    <a:pt x="19" y="4"/>
                  </a:lnTo>
                  <a:lnTo>
                    <a:pt x="14" y="4"/>
                  </a:lnTo>
                  <a:lnTo>
                    <a:pt x="9" y="9"/>
                  </a:lnTo>
                  <a:lnTo>
                    <a:pt x="4" y="14"/>
                  </a:lnTo>
                  <a:lnTo>
                    <a:pt x="4" y="19"/>
                  </a:lnTo>
                  <a:lnTo>
                    <a:pt x="0" y="28"/>
                  </a:lnTo>
                  <a:lnTo>
                    <a:pt x="0" y="33"/>
                  </a:lnTo>
                  <a:lnTo>
                    <a:pt x="0" y="38"/>
                  </a:lnTo>
                  <a:lnTo>
                    <a:pt x="4" y="47"/>
                  </a:lnTo>
                  <a:lnTo>
                    <a:pt x="4" y="52"/>
                  </a:lnTo>
                  <a:lnTo>
                    <a:pt x="9" y="56"/>
                  </a:lnTo>
                  <a:lnTo>
                    <a:pt x="14" y="61"/>
                  </a:lnTo>
                  <a:lnTo>
                    <a:pt x="19" y="61"/>
                  </a:lnTo>
                  <a:lnTo>
                    <a:pt x="28" y="66"/>
                  </a:lnTo>
                  <a:lnTo>
                    <a:pt x="33" y="66"/>
                  </a:lnTo>
                  <a:lnTo>
                    <a:pt x="38" y="66"/>
                  </a:lnTo>
                  <a:lnTo>
                    <a:pt x="47" y="61"/>
                  </a:lnTo>
                  <a:lnTo>
                    <a:pt x="52" y="61"/>
                  </a:lnTo>
                  <a:lnTo>
                    <a:pt x="56" y="56"/>
                  </a:lnTo>
                  <a:lnTo>
                    <a:pt x="61" y="52"/>
                  </a:lnTo>
                  <a:lnTo>
                    <a:pt x="61" y="47"/>
                  </a:lnTo>
                  <a:lnTo>
                    <a:pt x="66" y="38"/>
                  </a:lnTo>
                  <a:lnTo>
                    <a:pt x="66" y="33"/>
                  </a:lnTo>
                  <a:lnTo>
                    <a:pt x="61" y="33"/>
                  </a:lnTo>
                  <a:lnTo>
                    <a:pt x="61" y="28"/>
                  </a:lnTo>
                  <a:lnTo>
                    <a:pt x="61" y="19"/>
                  </a:lnTo>
                  <a:lnTo>
                    <a:pt x="56" y="14"/>
                  </a:lnTo>
                  <a:lnTo>
                    <a:pt x="56" y="9"/>
                  </a:lnTo>
                  <a:lnTo>
                    <a:pt x="52" y="4"/>
                  </a:lnTo>
                  <a:lnTo>
                    <a:pt x="42" y="4"/>
                  </a:lnTo>
                  <a:lnTo>
                    <a:pt x="38" y="0"/>
                  </a:lnTo>
                  <a:lnTo>
                    <a:pt x="33" y="0"/>
                  </a:lnTo>
                  <a:lnTo>
                    <a:pt x="28" y="0"/>
                  </a:lnTo>
                  <a:lnTo>
                    <a:pt x="19" y="4"/>
                  </a:lnTo>
                  <a:lnTo>
                    <a:pt x="14" y="4"/>
                  </a:lnTo>
                  <a:lnTo>
                    <a:pt x="9" y="9"/>
                  </a:lnTo>
                  <a:lnTo>
                    <a:pt x="4" y="14"/>
                  </a:lnTo>
                  <a:lnTo>
                    <a:pt x="4" y="19"/>
                  </a:lnTo>
                  <a:lnTo>
                    <a:pt x="0" y="28"/>
                  </a:lnTo>
                  <a:lnTo>
                    <a:pt x="0" y="33"/>
                  </a:lnTo>
                  <a:lnTo>
                    <a:pt x="0" y="38"/>
                  </a:lnTo>
                  <a:lnTo>
                    <a:pt x="4" y="42"/>
                  </a:lnTo>
                  <a:lnTo>
                    <a:pt x="4" y="52"/>
                  </a:lnTo>
                  <a:lnTo>
                    <a:pt x="9" y="56"/>
                  </a:lnTo>
                  <a:lnTo>
                    <a:pt x="14" y="56"/>
                  </a:lnTo>
                  <a:lnTo>
                    <a:pt x="19" y="61"/>
                  </a:lnTo>
                  <a:lnTo>
                    <a:pt x="28" y="61"/>
                  </a:lnTo>
                  <a:lnTo>
                    <a:pt x="33" y="61"/>
                  </a:lnTo>
                  <a:lnTo>
                    <a:pt x="38" y="61"/>
                  </a:lnTo>
                  <a:lnTo>
                    <a:pt x="42" y="61"/>
                  </a:lnTo>
                  <a:lnTo>
                    <a:pt x="52" y="56"/>
                  </a:lnTo>
                  <a:lnTo>
                    <a:pt x="56" y="56"/>
                  </a:lnTo>
                  <a:lnTo>
                    <a:pt x="56" y="52"/>
                  </a:lnTo>
                  <a:lnTo>
                    <a:pt x="61" y="42"/>
                  </a:lnTo>
                  <a:lnTo>
                    <a:pt x="61" y="38"/>
                  </a:lnTo>
                  <a:lnTo>
                    <a:pt x="61" y="33"/>
                  </a:lnTo>
                  <a:lnTo>
                    <a:pt x="66" y="33"/>
                  </a:lnTo>
                  <a:close/>
                </a:path>
              </a:pathLst>
            </a:custGeom>
            <a:solidFill>
              <a:srgbClr val="FF606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4" name="Freeform 150"/>
            <p:cNvSpPr>
              <a:spLocks noChangeAspect="1"/>
            </p:cNvSpPr>
            <p:nvPr/>
          </p:nvSpPr>
          <p:spPr bwMode="auto">
            <a:xfrm>
              <a:off x="3285" y="2532"/>
              <a:ext cx="61" cy="61"/>
            </a:xfrm>
            <a:custGeom>
              <a:avLst/>
              <a:gdLst/>
              <a:ahLst/>
              <a:cxnLst>
                <a:cxn ang="0">
                  <a:pos x="61" y="28"/>
                </a:cxn>
                <a:cxn ang="0">
                  <a:pos x="56" y="14"/>
                </a:cxn>
                <a:cxn ang="0">
                  <a:pos x="52" y="4"/>
                </a:cxn>
                <a:cxn ang="0">
                  <a:pos x="38" y="0"/>
                </a:cxn>
                <a:cxn ang="0">
                  <a:pos x="28" y="0"/>
                </a:cxn>
                <a:cxn ang="0">
                  <a:pos x="14" y="4"/>
                </a:cxn>
                <a:cxn ang="0">
                  <a:pos x="4" y="14"/>
                </a:cxn>
                <a:cxn ang="0">
                  <a:pos x="0" y="28"/>
                </a:cxn>
                <a:cxn ang="0">
                  <a:pos x="0" y="38"/>
                </a:cxn>
                <a:cxn ang="0">
                  <a:pos x="4" y="52"/>
                </a:cxn>
                <a:cxn ang="0">
                  <a:pos x="14" y="56"/>
                </a:cxn>
                <a:cxn ang="0">
                  <a:pos x="28" y="61"/>
                </a:cxn>
                <a:cxn ang="0">
                  <a:pos x="38" y="61"/>
                </a:cxn>
                <a:cxn ang="0">
                  <a:pos x="52" y="56"/>
                </a:cxn>
                <a:cxn ang="0">
                  <a:pos x="56" y="52"/>
                </a:cxn>
                <a:cxn ang="0">
                  <a:pos x="61" y="38"/>
                </a:cxn>
                <a:cxn ang="0">
                  <a:pos x="61" y="33"/>
                </a:cxn>
                <a:cxn ang="0">
                  <a:pos x="61" y="19"/>
                </a:cxn>
                <a:cxn ang="0">
                  <a:pos x="52" y="9"/>
                </a:cxn>
                <a:cxn ang="0">
                  <a:pos x="42" y="4"/>
                </a:cxn>
                <a:cxn ang="0">
                  <a:pos x="33" y="4"/>
                </a:cxn>
                <a:cxn ang="0">
                  <a:pos x="19" y="4"/>
                </a:cxn>
                <a:cxn ang="0">
                  <a:pos x="9" y="9"/>
                </a:cxn>
                <a:cxn ang="0">
                  <a:pos x="4" y="19"/>
                </a:cxn>
                <a:cxn ang="0">
                  <a:pos x="4" y="33"/>
                </a:cxn>
                <a:cxn ang="0">
                  <a:pos x="4" y="42"/>
                </a:cxn>
                <a:cxn ang="0">
                  <a:pos x="9" y="52"/>
                </a:cxn>
                <a:cxn ang="0">
                  <a:pos x="19" y="61"/>
                </a:cxn>
                <a:cxn ang="0">
                  <a:pos x="33" y="61"/>
                </a:cxn>
                <a:cxn ang="0">
                  <a:pos x="42" y="61"/>
                </a:cxn>
                <a:cxn ang="0">
                  <a:pos x="52" y="52"/>
                </a:cxn>
                <a:cxn ang="0">
                  <a:pos x="61" y="42"/>
                </a:cxn>
                <a:cxn ang="0">
                  <a:pos x="61" y="33"/>
                </a:cxn>
              </a:cxnLst>
              <a:rect l="0" t="0" r="r" b="b"/>
              <a:pathLst>
                <a:path w="61" h="61">
                  <a:moveTo>
                    <a:pt x="61" y="33"/>
                  </a:moveTo>
                  <a:lnTo>
                    <a:pt x="61" y="28"/>
                  </a:lnTo>
                  <a:lnTo>
                    <a:pt x="61" y="19"/>
                  </a:lnTo>
                  <a:lnTo>
                    <a:pt x="56" y="14"/>
                  </a:lnTo>
                  <a:lnTo>
                    <a:pt x="56" y="9"/>
                  </a:lnTo>
                  <a:lnTo>
                    <a:pt x="52" y="4"/>
                  </a:lnTo>
                  <a:lnTo>
                    <a:pt x="42" y="4"/>
                  </a:lnTo>
                  <a:lnTo>
                    <a:pt x="38" y="0"/>
                  </a:lnTo>
                  <a:lnTo>
                    <a:pt x="33" y="0"/>
                  </a:lnTo>
                  <a:lnTo>
                    <a:pt x="28" y="0"/>
                  </a:lnTo>
                  <a:lnTo>
                    <a:pt x="19" y="4"/>
                  </a:lnTo>
                  <a:lnTo>
                    <a:pt x="14" y="4"/>
                  </a:lnTo>
                  <a:lnTo>
                    <a:pt x="9" y="9"/>
                  </a:lnTo>
                  <a:lnTo>
                    <a:pt x="4" y="14"/>
                  </a:lnTo>
                  <a:lnTo>
                    <a:pt x="4" y="19"/>
                  </a:lnTo>
                  <a:lnTo>
                    <a:pt x="0" y="28"/>
                  </a:lnTo>
                  <a:lnTo>
                    <a:pt x="0" y="33"/>
                  </a:lnTo>
                  <a:lnTo>
                    <a:pt x="0" y="38"/>
                  </a:lnTo>
                  <a:lnTo>
                    <a:pt x="4" y="42"/>
                  </a:lnTo>
                  <a:lnTo>
                    <a:pt x="4" y="52"/>
                  </a:lnTo>
                  <a:lnTo>
                    <a:pt x="9" y="56"/>
                  </a:lnTo>
                  <a:lnTo>
                    <a:pt x="14" y="56"/>
                  </a:lnTo>
                  <a:lnTo>
                    <a:pt x="19" y="61"/>
                  </a:lnTo>
                  <a:lnTo>
                    <a:pt x="28" y="61"/>
                  </a:lnTo>
                  <a:lnTo>
                    <a:pt x="33" y="61"/>
                  </a:lnTo>
                  <a:lnTo>
                    <a:pt x="38" y="61"/>
                  </a:lnTo>
                  <a:lnTo>
                    <a:pt x="42" y="61"/>
                  </a:lnTo>
                  <a:lnTo>
                    <a:pt x="52" y="56"/>
                  </a:lnTo>
                  <a:lnTo>
                    <a:pt x="56" y="56"/>
                  </a:lnTo>
                  <a:lnTo>
                    <a:pt x="56" y="52"/>
                  </a:lnTo>
                  <a:lnTo>
                    <a:pt x="61" y="42"/>
                  </a:lnTo>
                  <a:lnTo>
                    <a:pt x="61" y="38"/>
                  </a:lnTo>
                  <a:lnTo>
                    <a:pt x="61" y="33"/>
                  </a:lnTo>
                  <a:lnTo>
                    <a:pt x="61" y="33"/>
                  </a:lnTo>
                  <a:lnTo>
                    <a:pt x="61" y="28"/>
                  </a:lnTo>
                  <a:lnTo>
                    <a:pt x="61" y="19"/>
                  </a:lnTo>
                  <a:lnTo>
                    <a:pt x="56" y="14"/>
                  </a:lnTo>
                  <a:lnTo>
                    <a:pt x="52" y="9"/>
                  </a:lnTo>
                  <a:lnTo>
                    <a:pt x="47" y="9"/>
                  </a:lnTo>
                  <a:lnTo>
                    <a:pt x="42" y="4"/>
                  </a:lnTo>
                  <a:lnTo>
                    <a:pt x="38" y="4"/>
                  </a:lnTo>
                  <a:lnTo>
                    <a:pt x="33" y="4"/>
                  </a:lnTo>
                  <a:lnTo>
                    <a:pt x="28" y="4"/>
                  </a:lnTo>
                  <a:lnTo>
                    <a:pt x="19" y="4"/>
                  </a:lnTo>
                  <a:lnTo>
                    <a:pt x="14" y="9"/>
                  </a:lnTo>
                  <a:lnTo>
                    <a:pt x="9" y="9"/>
                  </a:lnTo>
                  <a:lnTo>
                    <a:pt x="9" y="14"/>
                  </a:lnTo>
                  <a:lnTo>
                    <a:pt x="4" y="19"/>
                  </a:lnTo>
                  <a:lnTo>
                    <a:pt x="4" y="28"/>
                  </a:lnTo>
                  <a:lnTo>
                    <a:pt x="4" y="33"/>
                  </a:lnTo>
                  <a:lnTo>
                    <a:pt x="4" y="38"/>
                  </a:lnTo>
                  <a:lnTo>
                    <a:pt x="4" y="42"/>
                  </a:lnTo>
                  <a:lnTo>
                    <a:pt x="9" y="47"/>
                  </a:lnTo>
                  <a:lnTo>
                    <a:pt x="9" y="52"/>
                  </a:lnTo>
                  <a:lnTo>
                    <a:pt x="14" y="56"/>
                  </a:lnTo>
                  <a:lnTo>
                    <a:pt x="19" y="61"/>
                  </a:lnTo>
                  <a:lnTo>
                    <a:pt x="28" y="61"/>
                  </a:lnTo>
                  <a:lnTo>
                    <a:pt x="33" y="61"/>
                  </a:lnTo>
                  <a:lnTo>
                    <a:pt x="38" y="61"/>
                  </a:lnTo>
                  <a:lnTo>
                    <a:pt x="42" y="61"/>
                  </a:lnTo>
                  <a:lnTo>
                    <a:pt x="47" y="56"/>
                  </a:lnTo>
                  <a:lnTo>
                    <a:pt x="52" y="52"/>
                  </a:lnTo>
                  <a:lnTo>
                    <a:pt x="56" y="47"/>
                  </a:lnTo>
                  <a:lnTo>
                    <a:pt x="61" y="42"/>
                  </a:lnTo>
                  <a:lnTo>
                    <a:pt x="61" y="38"/>
                  </a:lnTo>
                  <a:lnTo>
                    <a:pt x="61" y="33"/>
                  </a:lnTo>
                  <a:lnTo>
                    <a:pt x="61" y="33"/>
                  </a:lnTo>
                  <a:close/>
                </a:path>
              </a:pathLst>
            </a:custGeom>
            <a:solidFill>
              <a:srgbClr val="FF636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5" name="Freeform 151"/>
            <p:cNvSpPr>
              <a:spLocks noChangeAspect="1"/>
            </p:cNvSpPr>
            <p:nvPr/>
          </p:nvSpPr>
          <p:spPr bwMode="auto">
            <a:xfrm>
              <a:off x="3289" y="2536"/>
              <a:ext cx="57" cy="57"/>
            </a:xfrm>
            <a:custGeom>
              <a:avLst/>
              <a:gdLst/>
              <a:ahLst/>
              <a:cxnLst>
                <a:cxn ang="0">
                  <a:pos x="57" y="24"/>
                </a:cxn>
                <a:cxn ang="0">
                  <a:pos x="52" y="10"/>
                </a:cxn>
                <a:cxn ang="0">
                  <a:pos x="43" y="5"/>
                </a:cxn>
                <a:cxn ang="0">
                  <a:pos x="34" y="0"/>
                </a:cxn>
                <a:cxn ang="0">
                  <a:pos x="24" y="0"/>
                </a:cxn>
                <a:cxn ang="0">
                  <a:pos x="10" y="5"/>
                </a:cxn>
                <a:cxn ang="0">
                  <a:pos x="5" y="10"/>
                </a:cxn>
                <a:cxn ang="0">
                  <a:pos x="0" y="24"/>
                </a:cxn>
                <a:cxn ang="0">
                  <a:pos x="0" y="34"/>
                </a:cxn>
                <a:cxn ang="0">
                  <a:pos x="5" y="43"/>
                </a:cxn>
                <a:cxn ang="0">
                  <a:pos x="10" y="52"/>
                </a:cxn>
                <a:cxn ang="0">
                  <a:pos x="24" y="57"/>
                </a:cxn>
                <a:cxn ang="0">
                  <a:pos x="34" y="57"/>
                </a:cxn>
                <a:cxn ang="0">
                  <a:pos x="43" y="52"/>
                </a:cxn>
                <a:cxn ang="0">
                  <a:pos x="52" y="43"/>
                </a:cxn>
                <a:cxn ang="0">
                  <a:pos x="57" y="34"/>
                </a:cxn>
                <a:cxn ang="0">
                  <a:pos x="57" y="29"/>
                </a:cxn>
                <a:cxn ang="0">
                  <a:pos x="52" y="19"/>
                </a:cxn>
                <a:cxn ang="0">
                  <a:pos x="48" y="10"/>
                </a:cxn>
                <a:cxn ang="0">
                  <a:pos x="38" y="0"/>
                </a:cxn>
                <a:cxn ang="0">
                  <a:pos x="29" y="0"/>
                </a:cxn>
                <a:cxn ang="0">
                  <a:pos x="19" y="0"/>
                </a:cxn>
                <a:cxn ang="0">
                  <a:pos x="10" y="10"/>
                </a:cxn>
                <a:cxn ang="0">
                  <a:pos x="0" y="19"/>
                </a:cxn>
                <a:cxn ang="0">
                  <a:pos x="0" y="29"/>
                </a:cxn>
                <a:cxn ang="0">
                  <a:pos x="0" y="38"/>
                </a:cxn>
                <a:cxn ang="0">
                  <a:pos x="10" y="48"/>
                </a:cxn>
                <a:cxn ang="0">
                  <a:pos x="19" y="52"/>
                </a:cxn>
                <a:cxn ang="0">
                  <a:pos x="29" y="57"/>
                </a:cxn>
                <a:cxn ang="0">
                  <a:pos x="38" y="52"/>
                </a:cxn>
                <a:cxn ang="0">
                  <a:pos x="48" y="48"/>
                </a:cxn>
                <a:cxn ang="0">
                  <a:pos x="52" y="38"/>
                </a:cxn>
                <a:cxn ang="0">
                  <a:pos x="57" y="29"/>
                </a:cxn>
              </a:cxnLst>
              <a:rect l="0" t="0" r="r" b="b"/>
              <a:pathLst>
                <a:path w="57" h="57">
                  <a:moveTo>
                    <a:pt x="57" y="29"/>
                  </a:moveTo>
                  <a:lnTo>
                    <a:pt x="57" y="24"/>
                  </a:lnTo>
                  <a:lnTo>
                    <a:pt x="57" y="15"/>
                  </a:lnTo>
                  <a:lnTo>
                    <a:pt x="52" y="10"/>
                  </a:lnTo>
                  <a:lnTo>
                    <a:pt x="48" y="5"/>
                  </a:lnTo>
                  <a:lnTo>
                    <a:pt x="43" y="5"/>
                  </a:lnTo>
                  <a:lnTo>
                    <a:pt x="38" y="0"/>
                  </a:lnTo>
                  <a:lnTo>
                    <a:pt x="34" y="0"/>
                  </a:lnTo>
                  <a:lnTo>
                    <a:pt x="29" y="0"/>
                  </a:lnTo>
                  <a:lnTo>
                    <a:pt x="24" y="0"/>
                  </a:lnTo>
                  <a:lnTo>
                    <a:pt x="15" y="0"/>
                  </a:lnTo>
                  <a:lnTo>
                    <a:pt x="10" y="5"/>
                  </a:lnTo>
                  <a:lnTo>
                    <a:pt x="5" y="5"/>
                  </a:lnTo>
                  <a:lnTo>
                    <a:pt x="5" y="10"/>
                  </a:lnTo>
                  <a:lnTo>
                    <a:pt x="0" y="15"/>
                  </a:lnTo>
                  <a:lnTo>
                    <a:pt x="0" y="24"/>
                  </a:lnTo>
                  <a:lnTo>
                    <a:pt x="0" y="29"/>
                  </a:lnTo>
                  <a:lnTo>
                    <a:pt x="0" y="34"/>
                  </a:lnTo>
                  <a:lnTo>
                    <a:pt x="0" y="38"/>
                  </a:lnTo>
                  <a:lnTo>
                    <a:pt x="5" y="43"/>
                  </a:lnTo>
                  <a:lnTo>
                    <a:pt x="5" y="48"/>
                  </a:lnTo>
                  <a:lnTo>
                    <a:pt x="10" y="52"/>
                  </a:lnTo>
                  <a:lnTo>
                    <a:pt x="15" y="57"/>
                  </a:lnTo>
                  <a:lnTo>
                    <a:pt x="24" y="57"/>
                  </a:lnTo>
                  <a:lnTo>
                    <a:pt x="29" y="57"/>
                  </a:lnTo>
                  <a:lnTo>
                    <a:pt x="34" y="57"/>
                  </a:lnTo>
                  <a:lnTo>
                    <a:pt x="38" y="57"/>
                  </a:lnTo>
                  <a:lnTo>
                    <a:pt x="43" y="52"/>
                  </a:lnTo>
                  <a:lnTo>
                    <a:pt x="48" y="48"/>
                  </a:lnTo>
                  <a:lnTo>
                    <a:pt x="52" y="43"/>
                  </a:lnTo>
                  <a:lnTo>
                    <a:pt x="57" y="38"/>
                  </a:lnTo>
                  <a:lnTo>
                    <a:pt x="57" y="34"/>
                  </a:lnTo>
                  <a:lnTo>
                    <a:pt x="57" y="29"/>
                  </a:lnTo>
                  <a:lnTo>
                    <a:pt x="57" y="29"/>
                  </a:lnTo>
                  <a:lnTo>
                    <a:pt x="57" y="24"/>
                  </a:lnTo>
                  <a:lnTo>
                    <a:pt x="52" y="19"/>
                  </a:lnTo>
                  <a:lnTo>
                    <a:pt x="52" y="15"/>
                  </a:lnTo>
                  <a:lnTo>
                    <a:pt x="48" y="10"/>
                  </a:lnTo>
                  <a:lnTo>
                    <a:pt x="43" y="5"/>
                  </a:lnTo>
                  <a:lnTo>
                    <a:pt x="38" y="0"/>
                  </a:lnTo>
                  <a:lnTo>
                    <a:pt x="34" y="0"/>
                  </a:lnTo>
                  <a:lnTo>
                    <a:pt x="29" y="0"/>
                  </a:lnTo>
                  <a:lnTo>
                    <a:pt x="24" y="0"/>
                  </a:lnTo>
                  <a:lnTo>
                    <a:pt x="19" y="0"/>
                  </a:lnTo>
                  <a:lnTo>
                    <a:pt x="15" y="5"/>
                  </a:lnTo>
                  <a:lnTo>
                    <a:pt x="10" y="10"/>
                  </a:lnTo>
                  <a:lnTo>
                    <a:pt x="5" y="15"/>
                  </a:lnTo>
                  <a:lnTo>
                    <a:pt x="0" y="19"/>
                  </a:lnTo>
                  <a:lnTo>
                    <a:pt x="0" y="24"/>
                  </a:lnTo>
                  <a:lnTo>
                    <a:pt x="0" y="29"/>
                  </a:lnTo>
                  <a:lnTo>
                    <a:pt x="0" y="34"/>
                  </a:lnTo>
                  <a:lnTo>
                    <a:pt x="0"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7" y="29"/>
                  </a:lnTo>
                  <a:close/>
                </a:path>
              </a:pathLst>
            </a:custGeom>
            <a:solidFill>
              <a:srgbClr val="FF676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6" name="Freeform 152"/>
            <p:cNvSpPr>
              <a:spLocks noChangeAspect="1"/>
            </p:cNvSpPr>
            <p:nvPr/>
          </p:nvSpPr>
          <p:spPr bwMode="auto">
            <a:xfrm>
              <a:off x="3289" y="2536"/>
              <a:ext cx="57" cy="57"/>
            </a:xfrm>
            <a:custGeom>
              <a:avLst/>
              <a:gdLst/>
              <a:ahLst/>
              <a:cxnLst>
                <a:cxn ang="0">
                  <a:pos x="57" y="24"/>
                </a:cxn>
                <a:cxn ang="0">
                  <a:pos x="52" y="15"/>
                </a:cxn>
                <a:cxn ang="0">
                  <a:pos x="43" y="5"/>
                </a:cxn>
                <a:cxn ang="0">
                  <a:pos x="34" y="0"/>
                </a:cxn>
                <a:cxn ang="0">
                  <a:pos x="24" y="0"/>
                </a:cxn>
                <a:cxn ang="0">
                  <a:pos x="15" y="5"/>
                </a:cxn>
                <a:cxn ang="0">
                  <a:pos x="5" y="15"/>
                </a:cxn>
                <a:cxn ang="0">
                  <a:pos x="0" y="24"/>
                </a:cxn>
                <a:cxn ang="0">
                  <a:pos x="0" y="34"/>
                </a:cxn>
                <a:cxn ang="0">
                  <a:pos x="5" y="43"/>
                </a:cxn>
                <a:cxn ang="0">
                  <a:pos x="15" y="52"/>
                </a:cxn>
                <a:cxn ang="0">
                  <a:pos x="24" y="57"/>
                </a:cxn>
                <a:cxn ang="0">
                  <a:pos x="34" y="57"/>
                </a:cxn>
                <a:cxn ang="0">
                  <a:pos x="43" y="52"/>
                </a:cxn>
                <a:cxn ang="0">
                  <a:pos x="52" y="43"/>
                </a:cxn>
                <a:cxn ang="0">
                  <a:pos x="57" y="34"/>
                </a:cxn>
                <a:cxn ang="0">
                  <a:pos x="57" y="29"/>
                </a:cxn>
                <a:cxn ang="0">
                  <a:pos x="52" y="19"/>
                </a:cxn>
                <a:cxn ang="0">
                  <a:pos x="48" y="10"/>
                </a:cxn>
                <a:cxn ang="0">
                  <a:pos x="38" y="5"/>
                </a:cxn>
                <a:cxn ang="0">
                  <a:pos x="29" y="0"/>
                </a:cxn>
                <a:cxn ang="0">
                  <a:pos x="19" y="5"/>
                </a:cxn>
                <a:cxn ang="0">
                  <a:pos x="10" y="10"/>
                </a:cxn>
                <a:cxn ang="0">
                  <a:pos x="5" y="19"/>
                </a:cxn>
                <a:cxn ang="0">
                  <a:pos x="0" y="29"/>
                </a:cxn>
                <a:cxn ang="0">
                  <a:pos x="5" y="38"/>
                </a:cxn>
                <a:cxn ang="0">
                  <a:pos x="10" y="48"/>
                </a:cxn>
                <a:cxn ang="0">
                  <a:pos x="19" y="52"/>
                </a:cxn>
                <a:cxn ang="0">
                  <a:pos x="29" y="57"/>
                </a:cxn>
                <a:cxn ang="0">
                  <a:pos x="38" y="52"/>
                </a:cxn>
                <a:cxn ang="0">
                  <a:pos x="48" y="48"/>
                </a:cxn>
                <a:cxn ang="0">
                  <a:pos x="52" y="38"/>
                </a:cxn>
                <a:cxn ang="0">
                  <a:pos x="57" y="29"/>
                </a:cxn>
              </a:cxnLst>
              <a:rect l="0" t="0" r="r" b="b"/>
              <a:pathLst>
                <a:path w="57" h="57">
                  <a:moveTo>
                    <a:pt x="57" y="29"/>
                  </a:moveTo>
                  <a:lnTo>
                    <a:pt x="57" y="24"/>
                  </a:lnTo>
                  <a:lnTo>
                    <a:pt x="52" y="19"/>
                  </a:lnTo>
                  <a:lnTo>
                    <a:pt x="52" y="15"/>
                  </a:lnTo>
                  <a:lnTo>
                    <a:pt x="48" y="10"/>
                  </a:lnTo>
                  <a:lnTo>
                    <a:pt x="43" y="5"/>
                  </a:lnTo>
                  <a:lnTo>
                    <a:pt x="38" y="0"/>
                  </a:lnTo>
                  <a:lnTo>
                    <a:pt x="34" y="0"/>
                  </a:lnTo>
                  <a:lnTo>
                    <a:pt x="29" y="0"/>
                  </a:lnTo>
                  <a:lnTo>
                    <a:pt x="24" y="0"/>
                  </a:lnTo>
                  <a:lnTo>
                    <a:pt x="19" y="0"/>
                  </a:lnTo>
                  <a:lnTo>
                    <a:pt x="15" y="5"/>
                  </a:lnTo>
                  <a:lnTo>
                    <a:pt x="10" y="10"/>
                  </a:lnTo>
                  <a:lnTo>
                    <a:pt x="5" y="15"/>
                  </a:lnTo>
                  <a:lnTo>
                    <a:pt x="0" y="19"/>
                  </a:lnTo>
                  <a:lnTo>
                    <a:pt x="0" y="24"/>
                  </a:lnTo>
                  <a:lnTo>
                    <a:pt x="0" y="29"/>
                  </a:lnTo>
                  <a:lnTo>
                    <a:pt x="0" y="34"/>
                  </a:lnTo>
                  <a:lnTo>
                    <a:pt x="0"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7" y="29"/>
                  </a:lnTo>
                  <a:lnTo>
                    <a:pt x="57" y="24"/>
                  </a:lnTo>
                  <a:lnTo>
                    <a:pt x="52" y="19"/>
                  </a:lnTo>
                  <a:lnTo>
                    <a:pt x="52" y="15"/>
                  </a:lnTo>
                  <a:lnTo>
                    <a:pt x="48" y="10"/>
                  </a:lnTo>
                  <a:lnTo>
                    <a:pt x="43" y="5"/>
                  </a:lnTo>
                  <a:lnTo>
                    <a:pt x="38" y="5"/>
                  </a:lnTo>
                  <a:lnTo>
                    <a:pt x="34" y="0"/>
                  </a:lnTo>
                  <a:lnTo>
                    <a:pt x="29" y="0"/>
                  </a:lnTo>
                  <a:lnTo>
                    <a:pt x="24" y="0"/>
                  </a:lnTo>
                  <a:lnTo>
                    <a:pt x="19" y="5"/>
                  </a:lnTo>
                  <a:lnTo>
                    <a:pt x="15" y="5"/>
                  </a:lnTo>
                  <a:lnTo>
                    <a:pt x="10" y="10"/>
                  </a:lnTo>
                  <a:lnTo>
                    <a:pt x="5" y="15"/>
                  </a:lnTo>
                  <a:lnTo>
                    <a:pt x="5" y="19"/>
                  </a:lnTo>
                  <a:lnTo>
                    <a:pt x="0" y="24"/>
                  </a:lnTo>
                  <a:lnTo>
                    <a:pt x="0" y="29"/>
                  </a:lnTo>
                  <a:lnTo>
                    <a:pt x="0" y="34"/>
                  </a:lnTo>
                  <a:lnTo>
                    <a:pt x="5"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7" y="29"/>
                  </a:lnTo>
                  <a:close/>
                </a:path>
              </a:pathLst>
            </a:custGeom>
            <a:solidFill>
              <a:srgbClr val="FF6B6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7" name="Freeform 153"/>
            <p:cNvSpPr>
              <a:spLocks noChangeAspect="1"/>
            </p:cNvSpPr>
            <p:nvPr/>
          </p:nvSpPr>
          <p:spPr bwMode="auto">
            <a:xfrm>
              <a:off x="3289" y="2536"/>
              <a:ext cx="57" cy="57"/>
            </a:xfrm>
            <a:custGeom>
              <a:avLst/>
              <a:gdLst/>
              <a:ahLst/>
              <a:cxnLst>
                <a:cxn ang="0">
                  <a:pos x="57" y="24"/>
                </a:cxn>
                <a:cxn ang="0">
                  <a:pos x="52" y="15"/>
                </a:cxn>
                <a:cxn ang="0">
                  <a:pos x="43" y="5"/>
                </a:cxn>
                <a:cxn ang="0">
                  <a:pos x="34" y="0"/>
                </a:cxn>
                <a:cxn ang="0">
                  <a:pos x="24" y="0"/>
                </a:cxn>
                <a:cxn ang="0">
                  <a:pos x="15" y="5"/>
                </a:cxn>
                <a:cxn ang="0">
                  <a:pos x="5" y="15"/>
                </a:cxn>
                <a:cxn ang="0">
                  <a:pos x="0" y="24"/>
                </a:cxn>
                <a:cxn ang="0">
                  <a:pos x="0" y="34"/>
                </a:cxn>
                <a:cxn ang="0">
                  <a:pos x="5" y="43"/>
                </a:cxn>
                <a:cxn ang="0">
                  <a:pos x="15" y="52"/>
                </a:cxn>
                <a:cxn ang="0">
                  <a:pos x="24" y="57"/>
                </a:cxn>
                <a:cxn ang="0">
                  <a:pos x="34" y="57"/>
                </a:cxn>
                <a:cxn ang="0">
                  <a:pos x="43" y="52"/>
                </a:cxn>
                <a:cxn ang="0">
                  <a:pos x="52" y="43"/>
                </a:cxn>
                <a:cxn ang="0">
                  <a:pos x="57" y="34"/>
                </a:cxn>
                <a:cxn ang="0">
                  <a:pos x="52" y="29"/>
                </a:cxn>
                <a:cxn ang="0">
                  <a:pos x="52" y="19"/>
                </a:cxn>
                <a:cxn ang="0">
                  <a:pos x="48" y="10"/>
                </a:cxn>
                <a:cxn ang="0">
                  <a:pos x="38" y="5"/>
                </a:cxn>
                <a:cxn ang="0">
                  <a:pos x="29" y="0"/>
                </a:cxn>
                <a:cxn ang="0">
                  <a:pos x="19" y="5"/>
                </a:cxn>
                <a:cxn ang="0">
                  <a:pos x="10" y="10"/>
                </a:cxn>
                <a:cxn ang="0">
                  <a:pos x="5" y="19"/>
                </a:cxn>
                <a:cxn ang="0">
                  <a:pos x="0" y="29"/>
                </a:cxn>
                <a:cxn ang="0">
                  <a:pos x="5" y="38"/>
                </a:cxn>
                <a:cxn ang="0">
                  <a:pos x="10" y="48"/>
                </a:cxn>
                <a:cxn ang="0">
                  <a:pos x="19" y="52"/>
                </a:cxn>
                <a:cxn ang="0">
                  <a:pos x="29" y="52"/>
                </a:cxn>
                <a:cxn ang="0">
                  <a:pos x="38" y="52"/>
                </a:cxn>
                <a:cxn ang="0">
                  <a:pos x="48" y="48"/>
                </a:cxn>
                <a:cxn ang="0">
                  <a:pos x="52" y="38"/>
                </a:cxn>
                <a:cxn ang="0">
                  <a:pos x="52" y="29"/>
                </a:cxn>
              </a:cxnLst>
              <a:rect l="0" t="0" r="r" b="b"/>
              <a:pathLst>
                <a:path w="57" h="57">
                  <a:moveTo>
                    <a:pt x="57" y="29"/>
                  </a:moveTo>
                  <a:lnTo>
                    <a:pt x="57" y="24"/>
                  </a:lnTo>
                  <a:lnTo>
                    <a:pt x="52" y="19"/>
                  </a:lnTo>
                  <a:lnTo>
                    <a:pt x="52" y="15"/>
                  </a:lnTo>
                  <a:lnTo>
                    <a:pt x="48" y="10"/>
                  </a:lnTo>
                  <a:lnTo>
                    <a:pt x="43" y="5"/>
                  </a:lnTo>
                  <a:lnTo>
                    <a:pt x="38" y="5"/>
                  </a:lnTo>
                  <a:lnTo>
                    <a:pt x="34" y="0"/>
                  </a:lnTo>
                  <a:lnTo>
                    <a:pt x="29" y="0"/>
                  </a:lnTo>
                  <a:lnTo>
                    <a:pt x="24" y="0"/>
                  </a:lnTo>
                  <a:lnTo>
                    <a:pt x="19" y="5"/>
                  </a:lnTo>
                  <a:lnTo>
                    <a:pt x="15" y="5"/>
                  </a:lnTo>
                  <a:lnTo>
                    <a:pt x="10" y="10"/>
                  </a:lnTo>
                  <a:lnTo>
                    <a:pt x="5" y="15"/>
                  </a:lnTo>
                  <a:lnTo>
                    <a:pt x="5" y="19"/>
                  </a:lnTo>
                  <a:lnTo>
                    <a:pt x="0" y="24"/>
                  </a:lnTo>
                  <a:lnTo>
                    <a:pt x="0" y="29"/>
                  </a:lnTo>
                  <a:lnTo>
                    <a:pt x="0" y="34"/>
                  </a:lnTo>
                  <a:lnTo>
                    <a:pt x="5"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2" y="29"/>
                  </a:lnTo>
                  <a:lnTo>
                    <a:pt x="52" y="24"/>
                  </a:lnTo>
                  <a:lnTo>
                    <a:pt x="52" y="19"/>
                  </a:lnTo>
                  <a:lnTo>
                    <a:pt x="48" y="15"/>
                  </a:lnTo>
                  <a:lnTo>
                    <a:pt x="48" y="10"/>
                  </a:lnTo>
                  <a:lnTo>
                    <a:pt x="43" y="5"/>
                  </a:lnTo>
                  <a:lnTo>
                    <a:pt x="38" y="5"/>
                  </a:lnTo>
                  <a:lnTo>
                    <a:pt x="34" y="5"/>
                  </a:lnTo>
                  <a:lnTo>
                    <a:pt x="29" y="0"/>
                  </a:lnTo>
                  <a:lnTo>
                    <a:pt x="24" y="5"/>
                  </a:lnTo>
                  <a:lnTo>
                    <a:pt x="19" y="5"/>
                  </a:lnTo>
                  <a:lnTo>
                    <a:pt x="15" y="5"/>
                  </a:lnTo>
                  <a:lnTo>
                    <a:pt x="10" y="10"/>
                  </a:lnTo>
                  <a:lnTo>
                    <a:pt x="5" y="15"/>
                  </a:lnTo>
                  <a:lnTo>
                    <a:pt x="5" y="19"/>
                  </a:lnTo>
                  <a:lnTo>
                    <a:pt x="5" y="24"/>
                  </a:lnTo>
                  <a:lnTo>
                    <a:pt x="0" y="29"/>
                  </a:lnTo>
                  <a:lnTo>
                    <a:pt x="5" y="34"/>
                  </a:lnTo>
                  <a:lnTo>
                    <a:pt x="5" y="38"/>
                  </a:lnTo>
                  <a:lnTo>
                    <a:pt x="5" y="43"/>
                  </a:lnTo>
                  <a:lnTo>
                    <a:pt x="10" y="48"/>
                  </a:lnTo>
                  <a:lnTo>
                    <a:pt x="15" y="48"/>
                  </a:lnTo>
                  <a:lnTo>
                    <a:pt x="19" y="52"/>
                  </a:lnTo>
                  <a:lnTo>
                    <a:pt x="24" y="52"/>
                  </a:lnTo>
                  <a:lnTo>
                    <a:pt x="29" y="52"/>
                  </a:lnTo>
                  <a:lnTo>
                    <a:pt x="34" y="52"/>
                  </a:lnTo>
                  <a:lnTo>
                    <a:pt x="38" y="52"/>
                  </a:lnTo>
                  <a:lnTo>
                    <a:pt x="43" y="48"/>
                  </a:lnTo>
                  <a:lnTo>
                    <a:pt x="48" y="48"/>
                  </a:lnTo>
                  <a:lnTo>
                    <a:pt x="48" y="43"/>
                  </a:lnTo>
                  <a:lnTo>
                    <a:pt x="52" y="38"/>
                  </a:lnTo>
                  <a:lnTo>
                    <a:pt x="52" y="34"/>
                  </a:lnTo>
                  <a:lnTo>
                    <a:pt x="52" y="29"/>
                  </a:lnTo>
                  <a:lnTo>
                    <a:pt x="57" y="29"/>
                  </a:lnTo>
                  <a:close/>
                </a:path>
              </a:pathLst>
            </a:custGeom>
            <a:solidFill>
              <a:srgbClr val="FF6E6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8" name="Freeform 154"/>
            <p:cNvSpPr>
              <a:spLocks noChangeAspect="1"/>
            </p:cNvSpPr>
            <p:nvPr/>
          </p:nvSpPr>
          <p:spPr bwMode="auto">
            <a:xfrm>
              <a:off x="3289" y="2536"/>
              <a:ext cx="52" cy="52"/>
            </a:xfrm>
            <a:custGeom>
              <a:avLst/>
              <a:gdLst/>
              <a:ahLst/>
              <a:cxnLst>
                <a:cxn ang="0">
                  <a:pos x="52" y="24"/>
                </a:cxn>
                <a:cxn ang="0">
                  <a:pos x="48" y="15"/>
                </a:cxn>
                <a:cxn ang="0">
                  <a:pos x="43" y="5"/>
                </a:cxn>
                <a:cxn ang="0">
                  <a:pos x="34" y="5"/>
                </a:cxn>
                <a:cxn ang="0">
                  <a:pos x="24" y="5"/>
                </a:cxn>
                <a:cxn ang="0">
                  <a:pos x="15" y="5"/>
                </a:cxn>
                <a:cxn ang="0">
                  <a:pos x="5" y="15"/>
                </a:cxn>
                <a:cxn ang="0">
                  <a:pos x="5" y="24"/>
                </a:cxn>
                <a:cxn ang="0">
                  <a:pos x="5" y="34"/>
                </a:cxn>
                <a:cxn ang="0">
                  <a:pos x="5" y="43"/>
                </a:cxn>
                <a:cxn ang="0">
                  <a:pos x="15" y="48"/>
                </a:cxn>
                <a:cxn ang="0">
                  <a:pos x="24" y="52"/>
                </a:cxn>
                <a:cxn ang="0">
                  <a:pos x="34" y="52"/>
                </a:cxn>
                <a:cxn ang="0">
                  <a:pos x="43" y="48"/>
                </a:cxn>
                <a:cxn ang="0">
                  <a:pos x="48" y="43"/>
                </a:cxn>
                <a:cxn ang="0">
                  <a:pos x="52" y="34"/>
                </a:cxn>
                <a:cxn ang="0">
                  <a:pos x="52" y="29"/>
                </a:cxn>
                <a:cxn ang="0">
                  <a:pos x="52" y="19"/>
                </a:cxn>
                <a:cxn ang="0">
                  <a:pos x="48" y="10"/>
                </a:cxn>
                <a:cxn ang="0">
                  <a:pos x="38" y="5"/>
                </a:cxn>
                <a:cxn ang="0">
                  <a:pos x="29" y="5"/>
                </a:cxn>
                <a:cxn ang="0">
                  <a:pos x="19" y="5"/>
                </a:cxn>
                <a:cxn ang="0">
                  <a:pos x="10" y="10"/>
                </a:cxn>
                <a:cxn ang="0">
                  <a:pos x="5" y="19"/>
                </a:cxn>
                <a:cxn ang="0">
                  <a:pos x="5" y="29"/>
                </a:cxn>
                <a:cxn ang="0">
                  <a:pos x="5" y="38"/>
                </a:cxn>
                <a:cxn ang="0">
                  <a:pos x="10" y="48"/>
                </a:cxn>
                <a:cxn ang="0">
                  <a:pos x="19" y="52"/>
                </a:cxn>
                <a:cxn ang="0">
                  <a:pos x="29" y="52"/>
                </a:cxn>
                <a:cxn ang="0">
                  <a:pos x="38" y="52"/>
                </a:cxn>
                <a:cxn ang="0">
                  <a:pos x="48" y="48"/>
                </a:cxn>
                <a:cxn ang="0">
                  <a:pos x="52" y="38"/>
                </a:cxn>
                <a:cxn ang="0">
                  <a:pos x="52" y="29"/>
                </a:cxn>
              </a:cxnLst>
              <a:rect l="0" t="0" r="r" b="b"/>
              <a:pathLst>
                <a:path w="52" h="52">
                  <a:moveTo>
                    <a:pt x="52" y="29"/>
                  </a:moveTo>
                  <a:lnTo>
                    <a:pt x="52" y="24"/>
                  </a:lnTo>
                  <a:lnTo>
                    <a:pt x="52" y="19"/>
                  </a:lnTo>
                  <a:lnTo>
                    <a:pt x="48" y="15"/>
                  </a:lnTo>
                  <a:lnTo>
                    <a:pt x="48" y="10"/>
                  </a:lnTo>
                  <a:lnTo>
                    <a:pt x="43" y="5"/>
                  </a:lnTo>
                  <a:lnTo>
                    <a:pt x="38" y="5"/>
                  </a:lnTo>
                  <a:lnTo>
                    <a:pt x="34" y="5"/>
                  </a:lnTo>
                  <a:lnTo>
                    <a:pt x="29" y="0"/>
                  </a:lnTo>
                  <a:lnTo>
                    <a:pt x="24" y="5"/>
                  </a:lnTo>
                  <a:lnTo>
                    <a:pt x="19" y="5"/>
                  </a:lnTo>
                  <a:lnTo>
                    <a:pt x="15" y="5"/>
                  </a:lnTo>
                  <a:lnTo>
                    <a:pt x="10" y="10"/>
                  </a:lnTo>
                  <a:lnTo>
                    <a:pt x="5" y="15"/>
                  </a:lnTo>
                  <a:lnTo>
                    <a:pt x="5" y="19"/>
                  </a:lnTo>
                  <a:lnTo>
                    <a:pt x="5" y="24"/>
                  </a:lnTo>
                  <a:lnTo>
                    <a:pt x="0" y="29"/>
                  </a:lnTo>
                  <a:lnTo>
                    <a:pt x="5" y="34"/>
                  </a:lnTo>
                  <a:lnTo>
                    <a:pt x="5" y="38"/>
                  </a:lnTo>
                  <a:lnTo>
                    <a:pt x="5" y="43"/>
                  </a:lnTo>
                  <a:lnTo>
                    <a:pt x="10" y="48"/>
                  </a:lnTo>
                  <a:lnTo>
                    <a:pt x="15" y="48"/>
                  </a:lnTo>
                  <a:lnTo>
                    <a:pt x="19" y="52"/>
                  </a:lnTo>
                  <a:lnTo>
                    <a:pt x="24" y="52"/>
                  </a:lnTo>
                  <a:lnTo>
                    <a:pt x="29" y="52"/>
                  </a:lnTo>
                  <a:lnTo>
                    <a:pt x="34" y="52"/>
                  </a:lnTo>
                  <a:lnTo>
                    <a:pt x="38" y="52"/>
                  </a:lnTo>
                  <a:lnTo>
                    <a:pt x="43" y="48"/>
                  </a:lnTo>
                  <a:lnTo>
                    <a:pt x="48" y="48"/>
                  </a:lnTo>
                  <a:lnTo>
                    <a:pt x="48" y="43"/>
                  </a:lnTo>
                  <a:lnTo>
                    <a:pt x="52" y="38"/>
                  </a:lnTo>
                  <a:lnTo>
                    <a:pt x="52" y="34"/>
                  </a:lnTo>
                  <a:lnTo>
                    <a:pt x="52" y="29"/>
                  </a:lnTo>
                  <a:lnTo>
                    <a:pt x="52" y="29"/>
                  </a:lnTo>
                  <a:lnTo>
                    <a:pt x="52" y="24"/>
                  </a:lnTo>
                  <a:lnTo>
                    <a:pt x="52" y="19"/>
                  </a:lnTo>
                  <a:lnTo>
                    <a:pt x="48" y="15"/>
                  </a:lnTo>
                  <a:lnTo>
                    <a:pt x="48" y="10"/>
                  </a:lnTo>
                  <a:lnTo>
                    <a:pt x="43" y="10"/>
                  </a:lnTo>
                  <a:lnTo>
                    <a:pt x="38" y="5"/>
                  </a:lnTo>
                  <a:lnTo>
                    <a:pt x="34" y="5"/>
                  </a:lnTo>
                  <a:lnTo>
                    <a:pt x="29" y="5"/>
                  </a:lnTo>
                  <a:lnTo>
                    <a:pt x="24" y="5"/>
                  </a:lnTo>
                  <a:lnTo>
                    <a:pt x="19" y="5"/>
                  </a:lnTo>
                  <a:lnTo>
                    <a:pt x="15" y="10"/>
                  </a:lnTo>
                  <a:lnTo>
                    <a:pt x="10" y="10"/>
                  </a:lnTo>
                  <a:lnTo>
                    <a:pt x="10" y="15"/>
                  </a:lnTo>
                  <a:lnTo>
                    <a:pt x="5" y="19"/>
                  </a:lnTo>
                  <a:lnTo>
                    <a:pt x="5" y="24"/>
                  </a:lnTo>
                  <a:lnTo>
                    <a:pt x="5" y="29"/>
                  </a:lnTo>
                  <a:lnTo>
                    <a:pt x="5" y="34"/>
                  </a:lnTo>
                  <a:lnTo>
                    <a:pt x="5" y="38"/>
                  </a:lnTo>
                  <a:lnTo>
                    <a:pt x="10" y="43"/>
                  </a:lnTo>
                  <a:lnTo>
                    <a:pt x="10" y="48"/>
                  </a:lnTo>
                  <a:lnTo>
                    <a:pt x="15" y="48"/>
                  </a:lnTo>
                  <a:lnTo>
                    <a:pt x="19" y="52"/>
                  </a:lnTo>
                  <a:lnTo>
                    <a:pt x="24" y="52"/>
                  </a:lnTo>
                  <a:lnTo>
                    <a:pt x="29" y="52"/>
                  </a:lnTo>
                  <a:lnTo>
                    <a:pt x="34" y="52"/>
                  </a:lnTo>
                  <a:lnTo>
                    <a:pt x="38" y="52"/>
                  </a:lnTo>
                  <a:lnTo>
                    <a:pt x="43" y="48"/>
                  </a:lnTo>
                  <a:lnTo>
                    <a:pt x="48" y="48"/>
                  </a:lnTo>
                  <a:lnTo>
                    <a:pt x="48" y="43"/>
                  </a:lnTo>
                  <a:lnTo>
                    <a:pt x="52" y="38"/>
                  </a:lnTo>
                  <a:lnTo>
                    <a:pt x="52" y="34"/>
                  </a:lnTo>
                  <a:lnTo>
                    <a:pt x="52" y="29"/>
                  </a:lnTo>
                  <a:lnTo>
                    <a:pt x="52" y="29"/>
                  </a:lnTo>
                  <a:close/>
                </a:path>
              </a:pathLst>
            </a:custGeom>
            <a:solidFill>
              <a:srgbClr val="FF727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39" name="Freeform 155"/>
            <p:cNvSpPr>
              <a:spLocks noChangeAspect="1"/>
            </p:cNvSpPr>
            <p:nvPr/>
          </p:nvSpPr>
          <p:spPr bwMode="auto">
            <a:xfrm>
              <a:off x="3294" y="2541"/>
              <a:ext cx="47" cy="47"/>
            </a:xfrm>
            <a:custGeom>
              <a:avLst/>
              <a:gdLst/>
              <a:ahLst/>
              <a:cxnLst>
                <a:cxn ang="0">
                  <a:pos x="47" y="19"/>
                </a:cxn>
                <a:cxn ang="0">
                  <a:pos x="43" y="10"/>
                </a:cxn>
                <a:cxn ang="0">
                  <a:pos x="38" y="5"/>
                </a:cxn>
                <a:cxn ang="0">
                  <a:pos x="29" y="0"/>
                </a:cxn>
                <a:cxn ang="0">
                  <a:pos x="19" y="0"/>
                </a:cxn>
                <a:cxn ang="0">
                  <a:pos x="10" y="5"/>
                </a:cxn>
                <a:cxn ang="0">
                  <a:pos x="5" y="10"/>
                </a:cxn>
                <a:cxn ang="0">
                  <a:pos x="0" y="19"/>
                </a:cxn>
                <a:cxn ang="0">
                  <a:pos x="0" y="29"/>
                </a:cxn>
                <a:cxn ang="0">
                  <a:pos x="5" y="38"/>
                </a:cxn>
                <a:cxn ang="0">
                  <a:pos x="10" y="43"/>
                </a:cxn>
                <a:cxn ang="0">
                  <a:pos x="19" y="47"/>
                </a:cxn>
                <a:cxn ang="0">
                  <a:pos x="29" y="47"/>
                </a:cxn>
                <a:cxn ang="0">
                  <a:pos x="38" y="43"/>
                </a:cxn>
                <a:cxn ang="0">
                  <a:pos x="43" y="38"/>
                </a:cxn>
                <a:cxn ang="0">
                  <a:pos x="47" y="29"/>
                </a:cxn>
                <a:cxn ang="0">
                  <a:pos x="47" y="24"/>
                </a:cxn>
                <a:cxn ang="0">
                  <a:pos x="43" y="14"/>
                </a:cxn>
                <a:cxn ang="0">
                  <a:pos x="38" y="5"/>
                </a:cxn>
                <a:cxn ang="0">
                  <a:pos x="33" y="0"/>
                </a:cxn>
                <a:cxn ang="0">
                  <a:pos x="24" y="0"/>
                </a:cxn>
                <a:cxn ang="0">
                  <a:pos x="14" y="0"/>
                </a:cxn>
                <a:cxn ang="0">
                  <a:pos x="5" y="5"/>
                </a:cxn>
                <a:cxn ang="0">
                  <a:pos x="0" y="14"/>
                </a:cxn>
                <a:cxn ang="0">
                  <a:pos x="0" y="24"/>
                </a:cxn>
                <a:cxn ang="0">
                  <a:pos x="0" y="33"/>
                </a:cxn>
                <a:cxn ang="0">
                  <a:pos x="5" y="38"/>
                </a:cxn>
                <a:cxn ang="0">
                  <a:pos x="14" y="43"/>
                </a:cxn>
                <a:cxn ang="0">
                  <a:pos x="24" y="47"/>
                </a:cxn>
                <a:cxn ang="0">
                  <a:pos x="33" y="43"/>
                </a:cxn>
                <a:cxn ang="0">
                  <a:pos x="38" y="38"/>
                </a:cxn>
                <a:cxn ang="0">
                  <a:pos x="43" y="33"/>
                </a:cxn>
                <a:cxn ang="0">
                  <a:pos x="47" y="24"/>
                </a:cxn>
              </a:cxnLst>
              <a:rect l="0" t="0" r="r" b="b"/>
              <a:pathLst>
                <a:path w="47" h="47">
                  <a:moveTo>
                    <a:pt x="47" y="24"/>
                  </a:moveTo>
                  <a:lnTo>
                    <a:pt x="47" y="19"/>
                  </a:lnTo>
                  <a:lnTo>
                    <a:pt x="47" y="14"/>
                  </a:lnTo>
                  <a:lnTo>
                    <a:pt x="43" y="10"/>
                  </a:lnTo>
                  <a:lnTo>
                    <a:pt x="43" y="5"/>
                  </a:lnTo>
                  <a:lnTo>
                    <a:pt x="38" y="5"/>
                  </a:lnTo>
                  <a:lnTo>
                    <a:pt x="33" y="0"/>
                  </a:lnTo>
                  <a:lnTo>
                    <a:pt x="29" y="0"/>
                  </a:lnTo>
                  <a:lnTo>
                    <a:pt x="24" y="0"/>
                  </a:lnTo>
                  <a:lnTo>
                    <a:pt x="19" y="0"/>
                  </a:lnTo>
                  <a:lnTo>
                    <a:pt x="14" y="0"/>
                  </a:lnTo>
                  <a:lnTo>
                    <a:pt x="10" y="5"/>
                  </a:lnTo>
                  <a:lnTo>
                    <a:pt x="5" y="5"/>
                  </a:lnTo>
                  <a:lnTo>
                    <a:pt x="5" y="10"/>
                  </a:lnTo>
                  <a:lnTo>
                    <a:pt x="0" y="14"/>
                  </a:lnTo>
                  <a:lnTo>
                    <a:pt x="0" y="19"/>
                  </a:lnTo>
                  <a:lnTo>
                    <a:pt x="0" y="24"/>
                  </a:lnTo>
                  <a:lnTo>
                    <a:pt x="0" y="29"/>
                  </a:lnTo>
                  <a:lnTo>
                    <a:pt x="0" y="33"/>
                  </a:lnTo>
                  <a:lnTo>
                    <a:pt x="5" y="38"/>
                  </a:lnTo>
                  <a:lnTo>
                    <a:pt x="5" y="43"/>
                  </a:lnTo>
                  <a:lnTo>
                    <a:pt x="10" y="43"/>
                  </a:lnTo>
                  <a:lnTo>
                    <a:pt x="14" y="47"/>
                  </a:lnTo>
                  <a:lnTo>
                    <a:pt x="19" y="47"/>
                  </a:lnTo>
                  <a:lnTo>
                    <a:pt x="24" y="47"/>
                  </a:lnTo>
                  <a:lnTo>
                    <a:pt x="29" y="47"/>
                  </a:lnTo>
                  <a:lnTo>
                    <a:pt x="33" y="47"/>
                  </a:lnTo>
                  <a:lnTo>
                    <a:pt x="38" y="43"/>
                  </a:lnTo>
                  <a:lnTo>
                    <a:pt x="43" y="43"/>
                  </a:lnTo>
                  <a:lnTo>
                    <a:pt x="43" y="38"/>
                  </a:lnTo>
                  <a:lnTo>
                    <a:pt x="47" y="33"/>
                  </a:lnTo>
                  <a:lnTo>
                    <a:pt x="47" y="29"/>
                  </a:lnTo>
                  <a:lnTo>
                    <a:pt x="47" y="24"/>
                  </a:lnTo>
                  <a:lnTo>
                    <a:pt x="47" y="24"/>
                  </a:lnTo>
                  <a:lnTo>
                    <a:pt x="47" y="19"/>
                  </a:lnTo>
                  <a:lnTo>
                    <a:pt x="43" y="14"/>
                  </a:lnTo>
                  <a:lnTo>
                    <a:pt x="43" y="10"/>
                  </a:lnTo>
                  <a:lnTo>
                    <a:pt x="38" y="5"/>
                  </a:lnTo>
                  <a:lnTo>
                    <a:pt x="38" y="5"/>
                  </a:lnTo>
                  <a:lnTo>
                    <a:pt x="33" y="0"/>
                  </a:lnTo>
                  <a:lnTo>
                    <a:pt x="29" y="0"/>
                  </a:lnTo>
                  <a:lnTo>
                    <a:pt x="24" y="0"/>
                  </a:lnTo>
                  <a:lnTo>
                    <a:pt x="19" y="0"/>
                  </a:lnTo>
                  <a:lnTo>
                    <a:pt x="14" y="0"/>
                  </a:lnTo>
                  <a:lnTo>
                    <a:pt x="10" y="5"/>
                  </a:lnTo>
                  <a:lnTo>
                    <a:pt x="5" y="5"/>
                  </a:lnTo>
                  <a:lnTo>
                    <a:pt x="5" y="10"/>
                  </a:lnTo>
                  <a:lnTo>
                    <a:pt x="0" y="14"/>
                  </a:lnTo>
                  <a:lnTo>
                    <a:pt x="0" y="19"/>
                  </a:lnTo>
                  <a:lnTo>
                    <a:pt x="0" y="24"/>
                  </a:lnTo>
                  <a:lnTo>
                    <a:pt x="0" y="29"/>
                  </a:lnTo>
                  <a:lnTo>
                    <a:pt x="0" y="33"/>
                  </a:lnTo>
                  <a:lnTo>
                    <a:pt x="5" y="38"/>
                  </a:lnTo>
                  <a:lnTo>
                    <a:pt x="5" y="38"/>
                  </a:lnTo>
                  <a:lnTo>
                    <a:pt x="10" y="43"/>
                  </a:lnTo>
                  <a:lnTo>
                    <a:pt x="14" y="43"/>
                  </a:lnTo>
                  <a:lnTo>
                    <a:pt x="19" y="47"/>
                  </a:lnTo>
                  <a:lnTo>
                    <a:pt x="24" y="47"/>
                  </a:lnTo>
                  <a:lnTo>
                    <a:pt x="29" y="47"/>
                  </a:lnTo>
                  <a:lnTo>
                    <a:pt x="33" y="43"/>
                  </a:lnTo>
                  <a:lnTo>
                    <a:pt x="38" y="43"/>
                  </a:lnTo>
                  <a:lnTo>
                    <a:pt x="38" y="38"/>
                  </a:lnTo>
                  <a:lnTo>
                    <a:pt x="43" y="38"/>
                  </a:lnTo>
                  <a:lnTo>
                    <a:pt x="43" y="33"/>
                  </a:lnTo>
                  <a:lnTo>
                    <a:pt x="47" y="29"/>
                  </a:lnTo>
                  <a:lnTo>
                    <a:pt x="47" y="24"/>
                  </a:lnTo>
                  <a:lnTo>
                    <a:pt x="47" y="24"/>
                  </a:lnTo>
                  <a:close/>
                </a:path>
              </a:pathLst>
            </a:custGeom>
            <a:solidFill>
              <a:srgbClr val="FF767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0" name="Freeform 156"/>
            <p:cNvSpPr>
              <a:spLocks noChangeAspect="1"/>
            </p:cNvSpPr>
            <p:nvPr/>
          </p:nvSpPr>
          <p:spPr bwMode="auto">
            <a:xfrm>
              <a:off x="3294" y="2541"/>
              <a:ext cx="47" cy="47"/>
            </a:xfrm>
            <a:custGeom>
              <a:avLst/>
              <a:gdLst/>
              <a:ahLst/>
              <a:cxnLst>
                <a:cxn ang="0">
                  <a:pos x="47" y="19"/>
                </a:cxn>
                <a:cxn ang="0">
                  <a:pos x="43" y="10"/>
                </a:cxn>
                <a:cxn ang="0">
                  <a:pos x="38" y="5"/>
                </a:cxn>
                <a:cxn ang="0">
                  <a:pos x="29" y="0"/>
                </a:cxn>
                <a:cxn ang="0">
                  <a:pos x="19" y="0"/>
                </a:cxn>
                <a:cxn ang="0">
                  <a:pos x="10" y="5"/>
                </a:cxn>
                <a:cxn ang="0">
                  <a:pos x="5" y="10"/>
                </a:cxn>
                <a:cxn ang="0">
                  <a:pos x="0" y="19"/>
                </a:cxn>
                <a:cxn ang="0">
                  <a:pos x="0" y="29"/>
                </a:cxn>
                <a:cxn ang="0">
                  <a:pos x="5" y="38"/>
                </a:cxn>
                <a:cxn ang="0">
                  <a:pos x="10" y="43"/>
                </a:cxn>
                <a:cxn ang="0">
                  <a:pos x="19" y="47"/>
                </a:cxn>
                <a:cxn ang="0">
                  <a:pos x="29" y="47"/>
                </a:cxn>
                <a:cxn ang="0">
                  <a:pos x="38" y="43"/>
                </a:cxn>
                <a:cxn ang="0">
                  <a:pos x="43" y="38"/>
                </a:cxn>
                <a:cxn ang="0">
                  <a:pos x="47" y="29"/>
                </a:cxn>
                <a:cxn ang="0">
                  <a:pos x="43" y="24"/>
                </a:cxn>
                <a:cxn ang="0">
                  <a:pos x="43" y="14"/>
                </a:cxn>
                <a:cxn ang="0">
                  <a:pos x="38" y="10"/>
                </a:cxn>
                <a:cxn ang="0">
                  <a:pos x="33" y="5"/>
                </a:cxn>
                <a:cxn ang="0">
                  <a:pos x="24" y="0"/>
                </a:cxn>
                <a:cxn ang="0">
                  <a:pos x="14" y="5"/>
                </a:cxn>
                <a:cxn ang="0">
                  <a:pos x="10" y="10"/>
                </a:cxn>
                <a:cxn ang="0">
                  <a:pos x="5" y="14"/>
                </a:cxn>
                <a:cxn ang="0">
                  <a:pos x="0" y="24"/>
                </a:cxn>
                <a:cxn ang="0">
                  <a:pos x="5" y="33"/>
                </a:cxn>
                <a:cxn ang="0">
                  <a:pos x="10" y="38"/>
                </a:cxn>
                <a:cxn ang="0">
                  <a:pos x="14" y="43"/>
                </a:cxn>
                <a:cxn ang="0">
                  <a:pos x="24" y="43"/>
                </a:cxn>
                <a:cxn ang="0">
                  <a:pos x="33" y="43"/>
                </a:cxn>
                <a:cxn ang="0">
                  <a:pos x="38" y="38"/>
                </a:cxn>
                <a:cxn ang="0">
                  <a:pos x="43" y="33"/>
                </a:cxn>
                <a:cxn ang="0">
                  <a:pos x="43" y="24"/>
                </a:cxn>
              </a:cxnLst>
              <a:rect l="0" t="0" r="r" b="b"/>
              <a:pathLst>
                <a:path w="47" h="47">
                  <a:moveTo>
                    <a:pt x="47" y="24"/>
                  </a:moveTo>
                  <a:lnTo>
                    <a:pt x="47" y="19"/>
                  </a:lnTo>
                  <a:lnTo>
                    <a:pt x="43" y="14"/>
                  </a:lnTo>
                  <a:lnTo>
                    <a:pt x="43" y="10"/>
                  </a:lnTo>
                  <a:lnTo>
                    <a:pt x="38" y="5"/>
                  </a:lnTo>
                  <a:lnTo>
                    <a:pt x="38" y="5"/>
                  </a:lnTo>
                  <a:lnTo>
                    <a:pt x="33" y="0"/>
                  </a:lnTo>
                  <a:lnTo>
                    <a:pt x="29" y="0"/>
                  </a:lnTo>
                  <a:lnTo>
                    <a:pt x="24" y="0"/>
                  </a:lnTo>
                  <a:lnTo>
                    <a:pt x="19" y="0"/>
                  </a:lnTo>
                  <a:lnTo>
                    <a:pt x="14" y="0"/>
                  </a:lnTo>
                  <a:lnTo>
                    <a:pt x="10" y="5"/>
                  </a:lnTo>
                  <a:lnTo>
                    <a:pt x="5" y="5"/>
                  </a:lnTo>
                  <a:lnTo>
                    <a:pt x="5" y="10"/>
                  </a:lnTo>
                  <a:lnTo>
                    <a:pt x="0" y="14"/>
                  </a:lnTo>
                  <a:lnTo>
                    <a:pt x="0" y="19"/>
                  </a:lnTo>
                  <a:lnTo>
                    <a:pt x="0" y="24"/>
                  </a:lnTo>
                  <a:lnTo>
                    <a:pt x="0" y="29"/>
                  </a:lnTo>
                  <a:lnTo>
                    <a:pt x="0" y="33"/>
                  </a:lnTo>
                  <a:lnTo>
                    <a:pt x="5" y="38"/>
                  </a:lnTo>
                  <a:lnTo>
                    <a:pt x="5" y="38"/>
                  </a:lnTo>
                  <a:lnTo>
                    <a:pt x="10" y="43"/>
                  </a:lnTo>
                  <a:lnTo>
                    <a:pt x="14" y="43"/>
                  </a:lnTo>
                  <a:lnTo>
                    <a:pt x="19" y="47"/>
                  </a:lnTo>
                  <a:lnTo>
                    <a:pt x="24" y="47"/>
                  </a:lnTo>
                  <a:lnTo>
                    <a:pt x="29" y="47"/>
                  </a:lnTo>
                  <a:lnTo>
                    <a:pt x="33" y="43"/>
                  </a:lnTo>
                  <a:lnTo>
                    <a:pt x="38" y="43"/>
                  </a:lnTo>
                  <a:lnTo>
                    <a:pt x="38" y="38"/>
                  </a:lnTo>
                  <a:lnTo>
                    <a:pt x="43" y="38"/>
                  </a:lnTo>
                  <a:lnTo>
                    <a:pt x="43" y="33"/>
                  </a:lnTo>
                  <a:lnTo>
                    <a:pt x="47" y="29"/>
                  </a:lnTo>
                  <a:lnTo>
                    <a:pt x="47" y="24"/>
                  </a:lnTo>
                  <a:lnTo>
                    <a:pt x="43" y="24"/>
                  </a:lnTo>
                  <a:lnTo>
                    <a:pt x="43" y="19"/>
                  </a:lnTo>
                  <a:lnTo>
                    <a:pt x="43" y="14"/>
                  </a:lnTo>
                  <a:lnTo>
                    <a:pt x="43" y="10"/>
                  </a:lnTo>
                  <a:lnTo>
                    <a:pt x="38" y="10"/>
                  </a:lnTo>
                  <a:lnTo>
                    <a:pt x="33" y="5"/>
                  </a:lnTo>
                  <a:lnTo>
                    <a:pt x="33" y="5"/>
                  </a:lnTo>
                  <a:lnTo>
                    <a:pt x="29" y="0"/>
                  </a:lnTo>
                  <a:lnTo>
                    <a:pt x="24" y="0"/>
                  </a:lnTo>
                  <a:lnTo>
                    <a:pt x="19" y="0"/>
                  </a:lnTo>
                  <a:lnTo>
                    <a:pt x="14" y="5"/>
                  </a:lnTo>
                  <a:lnTo>
                    <a:pt x="10" y="5"/>
                  </a:lnTo>
                  <a:lnTo>
                    <a:pt x="10" y="10"/>
                  </a:lnTo>
                  <a:lnTo>
                    <a:pt x="5" y="10"/>
                  </a:lnTo>
                  <a:lnTo>
                    <a:pt x="5" y="14"/>
                  </a:lnTo>
                  <a:lnTo>
                    <a:pt x="0" y="19"/>
                  </a:lnTo>
                  <a:lnTo>
                    <a:pt x="0" y="24"/>
                  </a:lnTo>
                  <a:lnTo>
                    <a:pt x="0" y="29"/>
                  </a:lnTo>
                  <a:lnTo>
                    <a:pt x="5" y="33"/>
                  </a:lnTo>
                  <a:lnTo>
                    <a:pt x="5" y="33"/>
                  </a:lnTo>
                  <a:lnTo>
                    <a:pt x="10" y="38"/>
                  </a:lnTo>
                  <a:lnTo>
                    <a:pt x="10" y="43"/>
                  </a:lnTo>
                  <a:lnTo>
                    <a:pt x="14" y="43"/>
                  </a:lnTo>
                  <a:lnTo>
                    <a:pt x="19" y="43"/>
                  </a:lnTo>
                  <a:lnTo>
                    <a:pt x="24" y="43"/>
                  </a:lnTo>
                  <a:lnTo>
                    <a:pt x="29" y="43"/>
                  </a:lnTo>
                  <a:lnTo>
                    <a:pt x="33" y="43"/>
                  </a:lnTo>
                  <a:lnTo>
                    <a:pt x="33" y="43"/>
                  </a:lnTo>
                  <a:lnTo>
                    <a:pt x="38" y="38"/>
                  </a:lnTo>
                  <a:lnTo>
                    <a:pt x="43" y="33"/>
                  </a:lnTo>
                  <a:lnTo>
                    <a:pt x="43" y="33"/>
                  </a:lnTo>
                  <a:lnTo>
                    <a:pt x="43" y="29"/>
                  </a:lnTo>
                  <a:lnTo>
                    <a:pt x="43" y="24"/>
                  </a:lnTo>
                  <a:lnTo>
                    <a:pt x="47" y="24"/>
                  </a:lnTo>
                  <a:close/>
                </a:path>
              </a:pathLst>
            </a:custGeom>
            <a:solidFill>
              <a:srgbClr val="FF797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1" name="Freeform 157"/>
            <p:cNvSpPr>
              <a:spLocks noChangeAspect="1"/>
            </p:cNvSpPr>
            <p:nvPr/>
          </p:nvSpPr>
          <p:spPr bwMode="auto">
            <a:xfrm>
              <a:off x="3294" y="2541"/>
              <a:ext cx="43" cy="43"/>
            </a:xfrm>
            <a:custGeom>
              <a:avLst/>
              <a:gdLst/>
              <a:ahLst/>
              <a:cxnLst>
                <a:cxn ang="0">
                  <a:pos x="43" y="19"/>
                </a:cxn>
                <a:cxn ang="0">
                  <a:pos x="43" y="10"/>
                </a:cxn>
                <a:cxn ang="0">
                  <a:pos x="33" y="5"/>
                </a:cxn>
                <a:cxn ang="0">
                  <a:pos x="29" y="0"/>
                </a:cxn>
                <a:cxn ang="0">
                  <a:pos x="19" y="0"/>
                </a:cxn>
                <a:cxn ang="0">
                  <a:pos x="10" y="5"/>
                </a:cxn>
                <a:cxn ang="0">
                  <a:pos x="5" y="10"/>
                </a:cxn>
                <a:cxn ang="0">
                  <a:pos x="0" y="19"/>
                </a:cxn>
                <a:cxn ang="0">
                  <a:pos x="0" y="29"/>
                </a:cxn>
                <a:cxn ang="0">
                  <a:pos x="5" y="33"/>
                </a:cxn>
                <a:cxn ang="0">
                  <a:pos x="10" y="43"/>
                </a:cxn>
                <a:cxn ang="0">
                  <a:pos x="19" y="43"/>
                </a:cxn>
                <a:cxn ang="0">
                  <a:pos x="29" y="43"/>
                </a:cxn>
                <a:cxn ang="0">
                  <a:pos x="33" y="43"/>
                </a:cxn>
                <a:cxn ang="0">
                  <a:pos x="43" y="33"/>
                </a:cxn>
                <a:cxn ang="0">
                  <a:pos x="43" y="29"/>
                </a:cxn>
                <a:cxn ang="0">
                  <a:pos x="43" y="24"/>
                </a:cxn>
                <a:cxn ang="0">
                  <a:pos x="43" y="14"/>
                </a:cxn>
                <a:cxn ang="0">
                  <a:pos x="38" y="10"/>
                </a:cxn>
                <a:cxn ang="0">
                  <a:pos x="33" y="5"/>
                </a:cxn>
                <a:cxn ang="0">
                  <a:pos x="24" y="5"/>
                </a:cxn>
                <a:cxn ang="0">
                  <a:pos x="14" y="5"/>
                </a:cxn>
                <a:cxn ang="0">
                  <a:pos x="10" y="10"/>
                </a:cxn>
                <a:cxn ang="0">
                  <a:pos x="5" y="14"/>
                </a:cxn>
                <a:cxn ang="0">
                  <a:pos x="5" y="24"/>
                </a:cxn>
                <a:cxn ang="0">
                  <a:pos x="5" y="33"/>
                </a:cxn>
                <a:cxn ang="0">
                  <a:pos x="10" y="38"/>
                </a:cxn>
                <a:cxn ang="0">
                  <a:pos x="14" y="43"/>
                </a:cxn>
                <a:cxn ang="0">
                  <a:pos x="24" y="43"/>
                </a:cxn>
                <a:cxn ang="0">
                  <a:pos x="33" y="43"/>
                </a:cxn>
                <a:cxn ang="0">
                  <a:pos x="38" y="38"/>
                </a:cxn>
                <a:cxn ang="0">
                  <a:pos x="43" y="33"/>
                </a:cxn>
                <a:cxn ang="0">
                  <a:pos x="43" y="24"/>
                </a:cxn>
              </a:cxnLst>
              <a:rect l="0" t="0" r="r" b="b"/>
              <a:pathLst>
                <a:path w="43" h="43">
                  <a:moveTo>
                    <a:pt x="43" y="24"/>
                  </a:moveTo>
                  <a:lnTo>
                    <a:pt x="43" y="19"/>
                  </a:lnTo>
                  <a:lnTo>
                    <a:pt x="43" y="14"/>
                  </a:lnTo>
                  <a:lnTo>
                    <a:pt x="43" y="10"/>
                  </a:lnTo>
                  <a:lnTo>
                    <a:pt x="38" y="10"/>
                  </a:lnTo>
                  <a:lnTo>
                    <a:pt x="33" y="5"/>
                  </a:lnTo>
                  <a:lnTo>
                    <a:pt x="33" y="5"/>
                  </a:lnTo>
                  <a:lnTo>
                    <a:pt x="29" y="0"/>
                  </a:lnTo>
                  <a:lnTo>
                    <a:pt x="24" y="0"/>
                  </a:lnTo>
                  <a:lnTo>
                    <a:pt x="19" y="0"/>
                  </a:lnTo>
                  <a:lnTo>
                    <a:pt x="14" y="5"/>
                  </a:lnTo>
                  <a:lnTo>
                    <a:pt x="10" y="5"/>
                  </a:lnTo>
                  <a:lnTo>
                    <a:pt x="10" y="10"/>
                  </a:lnTo>
                  <a:lnTo>
                    <a:pt x="5" y="10"/>
                  </a:lnTo>
                  <a:lnTo>
                    <a:pt x="5" y="14"/>
                  </a:lnTo>
                  <a:lnTo>
                    <a:pt x="0" y="19"/>
                  </a:lnTo>
                  <a:lnTo>
                    <a:pt x="0" y="24"/>
                  </a:lnTo>
                  <a:lnTo>
                    <a:pt x="0" y="29"/>
                  </a:lnTo>
                  <a:lnTo>
                    <a:pt x="5" y="33"/>
                  </a:lnTo>
                  <a:lnTo>
                    <a:pt x="5" y="33"/>
                  </a:lnTo>
                  <a:lnTo>
                    <a:pt x="10" y="38"/>
                  </a:lnTo>
                  <a:lnTo>
                    <a:pt x="10" y="43"/>
                  </a:lnTo>
                  <a:lnTo>
                    <a:pt x="14" y="43"/>
                  </a:lnTo>
                  <a:lnTo>
                    <a:pt x="19" y="43"/>
                  </a:lnTo>
                  <a:lnTo>
                    <a:pt x="24" y="43"/>
                  </a:lnTo>
                  <a:lnTo>
                    <a:pt x="29" y="43"/>
                  </a:lnTo>
                  <a:lnTo>
                    <a:pt x="33" y="43"/>
                  </a:lnTo>
                  <a:lnTo>
                    <a:pt x="33" y="43"/>
                  </a:lnTo>
                  <a:lnTo>
                    <a:pt x="38" y="38"/>
                  </a:lnTo>
                  <a:lnTo>
                    <a:pt x="43" y="33"/>
                  </a:lnTo>
                  <a:lnTo>
                    <a:pt x="43" y="33"/>
                  </a:lnTo>
                  <a:lnTo>
                    <a:pt x="43" y="29"/>
                  </a:lnTo>
                  <a:lnTo>
                    <a:pt x="43" y="24"/>
                  </a:lnTo>
                  <a:lnTo>
                    <a:pt x="43" y="24"/>
                  </a:lnTo>
                  <a:lnTo>
                    <a:pt x="43" y="19"/>
                  </a:lnTo>
                  <a:lnTo>
                    <a:pt x="43" y="14"/>
                  </a:lnTo>
                  <a:lnTo>
                    <a:pt x="38" y="14"/>
                  </a:lnTo>
                  <a:lnTo>
                    <a:pt x="38" y="10"/>
                  </a:lnTo>
                  <a:lnTo>
                    <a:pt x="33" y="5"/>
                  </a:lnTo>
                  <a:lnTo>
                    <a:pt x="33" y="5"/>
                  </a:lnTo>
                  <a:lnTo>
                    <a:pt x="29" y="5"/>
                  </a:lnTo>
                  <a:lnTo>
                    <a:pt x="24" y="5"/>
                  </a:lnTo>
                  <a:lnTo>
                    <a:pt x="19" y="5"/>
                  </a:lnTo>
                  <a:lnTo>
                    <a:pt x="14" y="5"/>
                  </a:lnTo>
                  <a:lnTo>
                    <a:pt x="14" y="5"/>
                  </a:lnTo>
                  <a:lnTo>
                    <a:pt x="10" y="10"/>
                  </a:lnTo>
                  <a:lnTo>
                    <a:pt x="5" y="14"/>
                  </a:lnTo>
                  <a:lnTo>
                    <a:pt x="5" y="14"/>
                  </a:lnTo>
                  <a:lnTo>
                    <a:pt x="5" y="19"/>
                  </a:lnTo>
                  <a:lnTo>
                    <a:pt x="5" y="24"/>
                  </a:lnTo>
                  <a:lnTo>
                    <a:pt x="5" y="29"/>
                  </a:lnTo>
                  <a:lnTo>
                    <a:pt x="5" y="33"/>
                  </a:lnTo>
                  <a:lnTo>
                    <a:pt x="5" y="33"/>
                  </a:lnTo>
                  <a:lnTo>
                    <a:pt x="10" y="38"/>
                  </a:lnTo>
                  <a:lnTo>
                    <a:pt x="14" y="38"/>
                  </a:lnTo>
                  <a:lnTo>
                    <a:pt x="14" y="43"/>
                  </a:lnTo>
                  <a:lnTo>
                    <a:pt x="19" y="43"/>
                  </a:lnTo>
                  <a:lnTo>
                    <a:pt x="24" y="43"/>
                  </a:lnTo>
                  <a:lnTo>
                    <a:pt x="29" y="43"/>
                  </a:lnTo>
                  <a:lnTo>
                    <a:pt x="33" y="43"/>
                  </a:lnTo>
                  <a:lnTo>
                    <a:pt x="33" y="38"/>
                  </a:lnTo>
                  <a:lnTo>
                    <a:pt x="38" y="38"/>
                  </a:lnTo>
                  <a:lnTo>
                    <a:pt x="38" y="33"/>
                  </a:lnTo>
                  <a:lnTo>
                    <a:pt x="43" y="33"/>
                  </a:lnTo>
                  <a:lnTo>
                    <a:pt x="43" y="29"/>
                  </a:lnTo>
                  <a:lnTo>
                    <a:pt x="43" y="24"/>
                  </a:lnTo>
                  <a:lnTo>
                    <a:pt x="43" y="24"/>
                  </a:lnTo>
                  <a:close/>
                </a:path>
              </a:pathLst>
            </a:custGeom>
            <a:solidFill>
              <a:srgbClr val="FF7D7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2" name="Freeform 158"/>
            <p:cNvSpPr>
              <a:spLocks noChangeAspect="1"/>
            </p:cNvSpPr>
            <p:nvPr/>
          </p:nvSpPr>
          <p:spPr bwMode="auto">
            <a:xfrm>
              <a:off x="3299" y="2546"/>
              <a:ext cx="38" cy="38"/>
            </a:xfrm>
            <a:custGeom>
              <a:avLst/>
              <a:gdLst/>
              <a:ahLst/>
              <a:cxnLst>
                <a:cxn ang="0">
                  <a:pos x="38" y="14"/>
                </a:cxn>
                <a:cxn ang="0">
                  <a:pos x="33" y="9"/>
                </a:cxn>
                <a:cxn ang="0">
                  <a:pos x="28" y="0"/>
                </a:cxn>
                <a:cxn ang="0">
                  <a:pos x="24" y="0"/>
                </a:cxn>
                <a:cxn ang="0">
                  <a:pos x="14" y="0"/>
                </a:cxn>
                <a:cxn ang="0">
                  <a:pos x="9" y="0"/>
                </a:cxn>
                <a:cxn ang="0">
                  <a:pos x="0" y="9"/>
                </a:cxn>
                <a:cxn ang="0">
                  <a:pos x="0" y="14"/>
                </a:cxn>
                <a:cxn ang="0">
                  <a:pos x="0" y="24"/>
                </a:cxn>
                <a:cxn ang="0">
                  <a:pos x="0" y="28"/>
                </a:cxn>
                <a:cxn ang="0">
                  <a:pos x="9" y="33"/>
                </a:cxn>
                <a:cxn ang="0">
                  <a:pos x="14" y="38"/>
                </a:cxn>
                <a:cxn ang="0">
                  <a:pos x="24" y="38"/>
                </a:cxn>
                <a:cxn ang="0">
                  <a:pos x="28" y="33"/>
                </a:cxn>
                <a:cxn ang="0">
                  <a:pos x="33" y="28"/>
                </a:cxn>
                <a:cxn ang="0">
                  <a:pos x="38" y="24"/>
                </a:cxn>
                <a:cxn ang="0">
                  <a:pos x="38" y="19"/>
                </a:cxn>
                <a:cxn ang="0">
                  <a:pos x="38" y="9"/>
                </a:cxn>
                <a:cxn ang="0">
                  <a:pos x="33" y="5"/>
                </a:cxn>
                <a:cxn ang="0">
                  <a:pos x="24" y="0"/>
                </a:cxn>
                <a:cxn ang="0">
                  <a:pos x="19" y="0"/>
                </a:cxn>
                <a:cxn ang="0">
                  <a:pos x="9" y="0"/>
                </a:cxn>
                <a:cxn ang="0">
                  <a:pos x="5" y="5"/>
                </a:cxn>
                <a:cxn ang="0">
                  <a:pos x="0" y="9"/>
                </a:cxn>
                <a:cxn ang="0">
                  <a:pos x="0" y="19"/>
                </a:cxn>
                <a:cxn ang="0">
                  <a:pos x="0" y="24"/>
                </a:cxn>
                <a:cxn ang="0">
                  <a:pos x="5" y="33"/>
                </a:cxn>
                <a:cxn ang="0">
                  <a:pos x="9" y="38"/>
                </a:cxn>
                <a:cxn ang="0">
                  <a:pos x="19" y="38"/>
                </a:cxn>
                <a:cxn ang="0">
                  <a:pos x="24" y="38"/>
                </a:cxn>
                <a:cxn ang="0">
                  <a:pos x="33" y="33"/>
                </a:cxn>
                <a:cxn ang="0">
                  <a:pos x="38" y="24"/>
                </a:cxn>
                <a:cxn ang="0">
                  <a:pos x="38" y="19"/>
                </a:cxn>
              </a:cxnLst>
              <a:rect l="0" t="0" r="r" b="b"/>
              <a:pathLst>
                <a:path w="38" h="38">
                  <a:moveTo>
                    <a:pt x="38" y="19"/>
                  </a:moveTo>
                  <a:lnTo>
                    <a:pt x="38" y="14"/>
                  </a:lnTo>
                  <a:lnTo>
                    <a:pt x="38" y="9"/>
                  </a:lnTo>
                  <a:lnTo>
                    <a:pt x="33" y="9"/>
                  </a:lnTo>
                  <a:lnTo>
                    <a:pt x="33" y="5"/>
                  </a:lnTo>
                  <a:lnTo>
                    <a:pt x="28" y="0"/>
                  </a:lnTo>
                  <a:lnTo>
                    <a:pt x="28" y="0"/>
                  </a:lnTo>
                  <a:lnTo>
                    <a:pt x="24" y="0"/>
                  </a:lnTo>
                  <a:lnTo>
                    <a:pt x="19" y="0"/>
                  </a:lnTo>
                  <a:lnTo>
                    <a:pt x="14" y="0"/>
                  </a:lnTo>
                  <a:lnTo>
                    <a:pt x="9" y="0"/>
                  </a:lnTo>
                  <a:lnTo>
                    <a:pt x="9" y="0"/>
                  </a:lnTo>
                  <a:lnTo>
                    <a:pt x="5" y="5"/>
                  </a:lnTo>
                  <a:lnTo>
                    <a:pt x="0" y="9"/>
                  </a:lnTo>
                  <a:lnTo>
                    <a:pt x="0" y="9"/>
                  </a:lnTo>
                  <a:lnTo>
                    <a:pt x="0" y="14"/>
                  </a:lnTo>
                  <a:lnTo>
                    <a:pt x="0" y="19"/>
                  </a:lnTo>
                  <a:lnTo>
                    <a:pt x="0" y="24"/>
                  </a:lnTo>
                  <a:lnTo>
                    <a:pt x="0" y="28"/>
                  </a:lnTo>
                  <a:lnTo>
                    <a:pt x="0" y="28"/>
                  </a:lnTo>
                  <a:lnTo>
                    <a:pt x="5" y="33"/>
                  </a:lnTo>
                  <a:lnTo>
                    <a:pt x="9" y="33"/>
                  </a:lnTo>
                  <a:lnTo>
                    <a:pt x="9" y="38"/>
                  </a:lnTo>
                  <a:lnTo>
                    <a:pt x="14" y="38"/>
                  </a:lnTo>
                  <a:lnTo>
                    <a:pt x="19" y="38"/>
                  </a:lnTo>
                  <a:lnTo>
                    <a:pt x="24" y="38"/>
                  </a:lnTo>
                  <a:lnTo>
                    <a:pt x="28" y="38"/>
                  </a:lnTo>
                  <a:lnTo>
                    <a:pt x="28" y="33"/>
                  </a:lnTo>
                  <a:lnTo>
                    <a:pt x="33" y="33"/>
                  </a:lnTo>
                  <a:lnTo>
                    <a:pt x="33" y="28"/>
                  </a:lnTo>
                  <a:lnTo>
                    <a:pt x="38" y="28"/>
                  </a:lnTo>
                  <a:lnTo>
                    <a:pt x="38" y="24"/>
                  </a:lnTo>
                  <a:lnTo>
                    <a:pt x="38" y="19"/>
                  </a:lnTo>
                  <a:lnTo>
                    <a:pt x="38" y="19"/>
                  </a:lnTo>
                  <a:lnTo>
                    <a:pt x="38" y="14"/>
                  </a:lnTo>
                  <a:lnTo>
                    <a:pt x="38"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8"/>
                  </a:lnTo>
                  <a:lnTo>
                    <a:pt x="14" y="38"/>
                  </a:lnTo>
                  <a:lnTo>
                    <a:pt x="19" y="38"/>
                  </a:lnTo>
                  <a:lnTo>
                    <a:pt x="24" y="38"/>
                  </a:lnTo>
                  <a:lnTo>
                    <a:pt x="24" y="38"/>
                  </a:lnTo>
                  <a:lnTo>
                    <a:pt x="28" y="33"/>
                  </a:lnTo>
                  <a:lnTo>
                    <a:pt x="33" y="33"/>
                  </a:lnTo>
                  <a:lnTo>
                    <a:pt x="33" y="28"/>
                  </a:lnTo>
                  <a:lnTo>
                    <a:pt x="38" y="24"/>
                  </a:lnTo>
                  <a:lnTo>
                    <a:pt x="38" y="24"/>
                  </a:lnTo>
                  <a:lnTo>
                    <a:pt x="38" y="19"/>
                  </a:lnTo>
                  <a:lnTo>
                    <a:pt x="38" y="19"/>
                  </a:lnTo>
                  <a:close/>
                </a:path>
              </a:pathLst>
            </a:custGeom>
            <a:solidFill>
              <a:srgbClr val="FF818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3" name="Freeform 159"/>
            <p:cNvSpPr>
              <a:spLocks noChangeAspect="1"/>
            </p:cNvSpPr>
            <p:nvPr/>
          </p:nvSpPr>
          <p:spPr bwMode="auto">
            <a:xfrm>
              <a:off x="3299" y="2546"/>
              <a:ext cx="38" cy="38"/>
            </a:xfrm>
            <a:custGeom>
              <a:avLst/>
              <a:gdLst/>
              <a:ahLst/>
              <a:cxnLst>
                <a:cxn ang="0">
                  <a:pos x="38" y="14"/>
                </a:cxn>
                <a:cxn ang="0">
                  <a:pos x="33" y="9"/>
                </a:cxn>
                <a:cxn ang="0">
                  <a:pos x="28" y="5"/>
                </a:cxn>
                <a:cxn ang="0">
                  <a:pos x="24" y="0"/>
                </a:cxn>
                <a:cxn ang="0">
                  <a:pos x="14" y="0"/>
                </a:cxn>
                <a:cxn ang="0">
                  <a:pos x="9" y="5"/>
                </a:cxn>
                <a:cxn ang="0">
                  <a:pos x="5" y="9"/>
                </a:cxn>
                <a:cxn ang="0">
                  <a:pos x="0" y="14"/>
                </a:cxn>
                <a:cxn ang="0">
                  <a:pos x="0" y="24"/>
                </a:cxn>
                <a:cxn ang="0">
                  <a:pos x="5" y="28"/>
                </a:cxn>
                <a:cxn ang="0">
                  <a:pos x="9" y="33"/>
                </a:cxn>
                <a:cxn ang="0">
                  <a:pos x="14" y="38"/>
                </a:cxn>
                <a:cxn ang="0">
                  <a:pos x="24" y="38"/>
                </a:cxn>
                <a:cxn ang="0">
                  <a:pos x="28" y="33"/>
                </a:cxn>
                <a:cxn ang="0">
                  <a:pos x="33" y="28"/>
                </a:cxn>
                <a:cxn ang="0">
                  <a:pos x="38" y="24"/>
                </a:cxn>
                <a:cxn ang="0">
                  <a:pos x="38" y="19"/>
                </a:cxn>
                <a:cxn ang="0">
                  <a:pos x="33" y="9"/>
                </a:cxn>
                <a:cxn ang="0">
                  <a:pos x="33" y="5"/>
                </a:cxn>
                <a:cxn ang="0">
                  <a:pos x="24" y="0"/>
                </a:cxn>
                <a:cxn ang="0">
                  <a:pos x="19" y="0"/>
                </a:cxn>
                <a:cxn ang="0">
                  <a:pos x="9" y="0"/>
                </a:cxn>
                <a:cxn ang="0">
                  <a:pos x="5" y="5"/>
                </a:cxn>
                <a:cxn ang="0">
                  <a:pos x="0" y="9"/>
                </a:cxn>
                <a:cxn ang="0">
                  <a:pos x="0" y="19"/>
                </a:cxn>
                <a:cxn ang="0">
                  <a:pos x="0" y="24"/>
                </a:cxn>
                <a:cxn ang="0">
                  <a:pos x="5" y="33"/>
                </a:cxn>
                <a:cxn ang="0">
                  <a:pos x="9" y="33"/>
                </a:cxn>
                <a:cxn ang="0">
                  <a:pos x="19" y="38"/>
                </a:cxn>
                <a:cxn ang="0">
                  <a:pos x="24" y="33"/>
                </a:cxn>
                <a:cxn ang="0">
                  <a:pos x="33" y="33"/>
                </a:cxn>
                <a:cxn ang="0">
                  <a:pos x="33" y="24"/>
                </a:cxn>
                <a:cxn ang="0">
                  <a:pos x="38" y="19"/>
                </a:cxn>
              </a:cxnLst>
              <a:rect l="0" t="0" r="r" b="b"/>
              <a:pathLst>
                <a:path w="38" h="38">
                  <a:moveTo>
                    <a:pt x="38" y="19"/>
                  </a:moveTo>
                  <a:lnTo>
                    <a:pt x="38" y="14"/>
                  </a:lnTo>
                  <a:lnTo>
                    <a:pt x="38"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8"/>
                  </a:lnTo>
                  <a:lnTo>
                    <a:pt x="14" y="38"/>
                  </a:lnTo>
                  <a:lnTo>
                    <a:pt x="19" y="38"/>
                  </a:lnTo>
                  <a:lnTo>
                    <a:pt x="24" y="38"/>
                  </a:lnTo>
                  <a:lnTo>
                    <a:pt x="24" y="38"/>
                  </a:lnTo>
                  <a:lnTo>
                    <a:pt x="28" y="33"/>
                  </a:lnTo>
                  <a:lnTo>
                    <a:pt x="33" y="33"/>
                  </a:lnTo>
                  <a:lnTo>
                    <a:pt x="33" y="28"/>
                  </a:lnTo>
                  <a:lnTo>
                    <a:pt x="38" y="24"/>
                  </a:lnTo>
                  <a:lnTo>
                    <a:pt x="38" y="24"/>
                  </a:lnTo>
                  <a:lnTo>
                    <a:pt x="38" y="19"/>
                  </a:lnTo>
                  <a:lnTo>
                    <a:pt x="38" y="19"/>
                  </a:lnTo>
                  <a:lnTo>
                    <a:pt x="38" y="14"/>
                  </a:lnTo>
                  <a:lnTo>
                    <a:pt x="33"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3"/>
                  </a:lnTo>
                  <a:lnTo>
                    <a:pt x="14" y="38"/>
                  </a:lnTo>
                  <a:lnTo>
                    <a:pt x="19" y="38"/>
                  </a:lnTo>
                  <a:lnTo>
                    <a:pt x="24" y="38"/>
                  </a:lnTo>
                  <a:lnTo>
                    <a:pt x="24" y="33"/>
                  </a:lnTo>
                  <a:lnTo>
                    <a:pt x="28" y="33"/>
                  </a:lnTo>
                  <a:lnTo>
                    <a:pt x="33" y="33"/>
                  </a:lnTo>
                  <a:lnTo>
                    <a:pt x="33" y="28"/>
                  </a:lnTo>
                  <a:lnTo>
                    <a:pt x="33" y="24"/>
                  </a:lnTo>
                  <a:lnTo>
                    <a:pt x="38" y="24"/>
                  </a:lnTo>
                  <a:lnTo>
                    <a:pt x="38" y="19"/>
                  </a:lnTo>
                  <a:lnTo>
                    <a:pt x="38" y="19"/>
                  </a:lnTo>
                  <a:close/>
                </a:path>
              </a:pathLst>
            </a:custGeom>
            <a:solidFill>
              <a:srgbClr val="FF848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4" name="Freeform 160"/>
            <p:cNvSpPr>
              <a:spLocks noChangeAspect="1"/>
            </p:cNvSpPr>
            <p:nvPr/>
          </p:nvSpPr>
          <p:spPr bwMode="auto">
            <a:xfrm>
              <a:off x="3299" y="2546"/>
              <a:ext cx="38" cy="38"/>
            </a:xfrm>
            <a:custGeom>
              <a:avLst/>
              <a:gdLst/>
              <a:ahLst/>
              <a:cxnLst>
                <a:cxn ang="0">
                  <a:pos x="38" y="14"/>
                </a:cxn>
                <a:cxn ang="0">
                  <a:pos x="33" y="9"/>
                </a:cxn>
                <a:cxn ang="0">
                  <a:pos x="28" y="5"/>
                </a:cxn>
                <a:cxn ang="0">
                  <a:pos x="24" y="0"/>
                </a:cxn>
                <a:cxn ang="0">
                  <a:pos x="14" y="0"/>
                </a:cxn>
                <a:cxn ang="0">
                  <a:pos x="9" y="5"/>
                </a:cxn>
                <a:cxn ang="0">
                  <a:pos x="5" y="9"/>
                </a:cxn>
                <a:cxn ang="0">
                  <a:pos x="0" y="14"/>
                </a:cxn>
                <a:cxn ang="0">
                  <a:pos x="0" y="24"/>
                </a:cxn>
                <a:cxn ang="0">
                  <a:pos x="5" y="28"/>
                </a:cxn>
                <a:cxn ang="0">
                  <a:pos x="9" y="33"/>
                </a:cxn>
                <a:cxn ang="0">
                  <a:pos x="14" y="38"/>
                </a:cxn>
                <a:cxn ang="0">
                  <a:pos x="24" y="38"/>
                </a:cxn>
                <a:cxn ang="0">
                  <a:pos x="28" y="33"/>
                </a:cxn>
                <a:cxn ang="0">
                  <a:pos x="33" y="28"/>
                </a:cxn>
                <a:cxn ang="0">
                  <a:pos x="38" y="24"/>
                </a:cxn>
                <a:cxn ang="0">
                  <a:pos x="33" y="19"/>
                </a:cxn>
                <a:cxn ang="0">
                  <a:pos x="33" y="14"/>
                </a:cxn>
                <a:cxn ang="0">
                  <a:pos x="28" y="5"/>
                </a:cxn>
                <a:cxn ang="0">
                  <a:pos x="24" y="5"/>
                </a:cxn>
                <a:cxn ang="0">
                  <a:pos x="19" y="0"/>
                </a:cxn>
                <a:cxn ang="0">
                  <a:pos x="14" y="5"/>
                </a:cxn>
                <a:cxn ang="0">
                  <a:pos x="5" y="5"/>
                </a:cxn>
                <a:cxn ang="0">
                  <a:pos x="5" y="14"/>
                </a:cxn>
                <a:cxn ang="0">
                  <a:pos x="0" y="19"/>
                </a:cxn>
                <a:cxn ang="0">
                  <a:pos x="5" y="24"/>
                </a:cxn>
                <a:cxn ang="0">
                  <a:pos x="5" y="28"/>
                </a:cxn>
                <a:cxn ang="0">
                  <a:pos x="14" y="33"/>
                </a:cxn>
                <a:cxn ang="0">
                  <a:pos x="19" y="33"/>
                </a:cxn>
                <a:cxn ang="0">
                  <a:pos x="24" y="33"/>
                </a:cxn>
                <a:cxn ang="0">
                  <a:pos x="28" y="28"/>
                </a:cxn>
                <a:cxn ang="0">
                  <a:pos x="33" y="24"/>
                </a:cxn>
                <a:cxn ang="0">
                  <a:pos x="33" y="19"/>
                </a:cxn>
              </a:cxnLst>
              <a:rect l="0" t="0" r="r" b="b"/>
              <a:pathLst>
                <a:path w="38" h="38">
                  <a:moveTo>
                    <a:pt x="38" y="19"/>
                  </a:moveTo>
                  <a:lnTo>
                    <a:pt x="38" y="14"/>
                  </a:lnTo>
                  <a:lnTo>
                    <a:pt x="33"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3"/>
                  </a:lnTo>
                  <a:lnTo>
                    <a:pt x="14" y="38"/>
                  </a:lnTo>
                  <a:lnTo>
                    <a:pt x="19" y="38"/>
                  </a:lnTo>
                  <a:lnTo>
                    <a:pt x="24" y="38"/>
                  </a:lnTo>
                  <a:lnTo>
                    <a:pt x="24" y="33"/>
                  </a:lnTo>
                  <a:lnTo>
                    <a:pt x="28" y="33"/>
                  </a:lnTo>
                  <a:lnTo>
                    <a:pt x="33" y="33"/>
                  </a:lnTo>
                  <a:lnTo>
                    <a:pt x="33" y="28"/>
                  </a:lnTo>
                  <a:lnTo>
                    <a:pt x="33" y="24"/>
                  </a:lnTo>
                  <a:lnTo>
                    <a:pt x="38" y="24"/>
                  </a:lnTo>
                  <a:lnTo>
                    <a:pt x="38" y="19"/>
                  </a:lnTo>
                  <a:lnTo>
                    <a:pt x="33" y="19"/>
                  </a:lnTo>
                  <a:lnTo>
                    <a:pt x="33" y="14"/>
                  </a:lnTo>
                  <a:lnTo>
                    <a:pt x="33" y="14"/>
                  </a:lnTo>
                  <a:lnTo>
                    <a:pt x="33" y="9"/>
                  </a:lnTo>
                  <a:lnTo>
                    <a:pt x="28" y="5"/>
                  </a:lnTo>
                  <a:lnTo>
                    <a:pt x="28" y="5"/>
                  </a:lnTo>
                  <a:lnTo>
                    <a:pt x="24" y="5"/>
                  </a:lnTo>
                  <a:lnTo>
                    <a:pt x="24" y="5"/>
                  </a:lnTo>
                  <a:lnTo>
                    <a:pt x="19" y="0"/>
                  </a:lnTo>
                  <a:lnTo>
                    <a:pt x="14" y="5"/>
                  </a:lnTo>
                  <a:lnTo>
                    <a:pt x="14" y="5"/>
                  </a:lnTo>
                  <a:lnTo>
                    <a:pt x="9" y="5"/>
                  </a:lnTo>
                  <a:lnTo>
                    <a:pt x="5" y="5"/>
                  </a:lnTo>
                  <a:lnTo>
                    <a:pt x="5" y="9"/>
                  </a:lnTo>
                  <a:lnTo>
                    <a:pt x="5" y="14"/>
                  </a:lnTo>
                  <a:lnTo>
                    <a:pt x="5" y="14"/>
                  </a:lnTo>
                  <a:lnTo>
                    <a:pt x="0" y="19"/>
                  </a:lnTo>
                  <a:lnTo>
                    <a:pt x="5" y="24"/>
                  </a:lnTo>
                  <a:lnTo>
                    <a:pt x="5" y="24"/>
                  </a:lnTo>
                  <a:lnTo>
                    <a:pt x="5" y="28"/>
                  </a:lnTo>
                  <a:lnTo>
                    <a:pt x="5" y="28"/>
                  </a:lnTo>
                  <a:lnTo>
                    <a:pt x="9" y="33"/>
                  </a:lnTo>
                  <a:lnTo>
                    <a:pt x="14" y="33"/>
                  </a:lnTo>
                  <a:lnTo>
                    <a:pt x="14" y="33"/>
                  </a:lnTo>
                  <a:lnTo>
                    <a:pt x="19" y="33"/>
                  </a:lnTo>
                  <a:lnTo>
                    <a:pt x="24" y="33"/>
                  </a:lnTo>
                  <a:lnTo>
                    <a:pt x="24" y="33"/>
                  </a:lnTo>
                  <a:lnTo>
                    <a:pt x="28" y="33"/>
                  </a:lnTo>
                  <a:lnTo>
                    <a:pt x="28" y="28"/>
                  </a:lnTo>
                  <a:lnTo>
                    <a:pt x="33" y="28"/>
                  </a:lnTo>
                  <a:lnTo>
                    <a:pt x="33" y="24"/>
                  </a:lnTo>
                  <a:lnTo>
                    <a:pt x="33" y="24"/>
                  </a:lnTo>
                  <a:lnTo>
                    <a:pt x="33" y="19"/>
                  </a:lnTo>
                  <a:lnTo>
                    <a:pt x="38" y="19"/>
                  </a:lnTo>
                  <a:close/>
                </a:path>
              </a:pathLst>
            </a:custGeom>
            <a:solidFill>
              <a:srgbClr val="FF888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5" name="Freeform 161"/>
            <p:cNvSpPr>
              <a:spLocks noChangeAspect="1"/>
            </p:cNvSpPr>
            <p:nvPr/>
          </p:nvSpPr>
          <p:spPr bwMode="auto">
            <a:xfrm>
              <a:off x="3299" y="2546"/>
              <a:ext cx="33" cy="33"/>
            </a:xfrm>
            <a:custGeom>
              <a:avLst/>
              <a:gdLst/>
              <a:ahLst/>
              <a:cxnLst>
                <a:cxn ang="0">
                  <a:pos x="33" y="14"/>
                </a:cxn>
                <a:cxn ang="0">
                  <a:pos x="33" y="9"/>
                </a:cxn>
                <a:cxn ang="0">
                  <a:pos x="28" y="5"/>
                </a:cxn>
                <a:cxn ang="0">
                  <a:pos x="24" y="5"/>
                </a:cxn>
                <a:cxn ang="0">
                  <a:pos x="14" y="5"/>
                </a:cxn>
                <a:cxn ang="0">
                  <a:pos x="9" y="5"/>
                </a:cxn>
                <a:cxn ang="0">
                  <a:pos x="5" y="9"/>
                </a:cxn>
                <a:cxn ang="0">
                  <a:pos x="5" y="14"/>
                </a:cxn>
                <a:cxn ang="0">
                  <a:pos x="5" y="24"/>
                </a:cxn>
                <a:cxn ang="0">
                  <a:pos x="5" y="28"/>
                </a:cxn>
                <a:cxn ang="0">
                  <a:pos x="9" y="33"/>
                </a:cxn>
                <a:cxn ang="0">
                  <a:pos x="14" y="33"/>
                </a:cxn>
                <a:cxn ang="0">
                  <a:pos x="24" y="33"/>
                </a:cxn>
                <a:cxn ang="0">
                  <a:pos x="28" y="33"/>
                </a:cxn>
                <a:cxn ang="0">
                  <a:pos x="33" y="28"/>
                </a:cxn>
                <a:cxn ang="0">
                  <a:pos x="33" y="24"/>
                </a:cxn>
                <a:cxn ang="0">
                  <a:pos x="33" y="19"/>
                </a:cxn>
                <a:cxn ang="0">
                  <a:pos x="33" y="14"/>
                </a:cxn>
                <a:cxn ang="0">
                  <a:pos x="28" y="9"/>
                </a:cxn>
                <a:cxn ang="0">
                  <a:pos x="24" y="5"/>
                </a:cxn>
                <a:cxn ang="0">
                  <a:pos x="19" y="5"/>
                </a:cxn>
                <a:cxn ang="0">
                  <a:pos x="14" y="5"/>
                </a:cxn>
                <a:cxn ang="0">
                  <a:pos x="9" y="9"/>
                </a:cxn>
                <a:cxn ang="0">
                  <a:pos x="5" y="14"/>
                </a:cxn>
                <a:cxn ang="0">
                  <a:pos x="5" y="19"/>
                </a:cxn>
                <a:cxn ang="0">
                  <a:pos x="5" y="24"/>
                </a:cxn>
                <a:cxn ang="0">
                  <a:pos x="9" y="28"/>
                </a:cxn>
                <a:cxn ang="0">
                  <a:pos x="14" y="33"/>
                </a:cxn>
                <a:cxn ang="0">
                  <a:pos x="19" y="33"/>
                </a:cxn>
                <a:cxn ang="0">
                  <a:pos x="24" y="33"/>
                </a:cxn>
                <a:cxn ang="0">
                  <a:pos x="28" y="28"/>
                </a:cxn>
                <a:cxn ang="0">
                  <a:pos x="33" y="24"/>
                </a:cxn>
                <a:cxn ang="0">
                  <a:pos x="33" y="19"/>
                </a:cxn>
              </a:cxnLst>
              <a:rect l="0" t="0" r="r" b="b"/>
              <a:pathLst>
                <a:path w="33" h="33">
                  <a:moveTo>
                    <a:pt x="33" y="19"/>
                  </a:moveTo>
                  <a:lnTo>
                    <a:pt x="33" y="14"/>
                  </a:lnTo>
                  <a:lnTo>
                    <a:pt x="33" y="14"/>
                  </a:lnTo>
                  <a:lnTo>
                    <a:pt x="33" y="9"/>
                  </a:lnTo>
                  <a:lnTo>
                    <a:pt x="28" y="5"/>
                  </a:lnTo>
                  <a:lnTo>
                    <a:pt x="28" y="5"/>
                  </a:lnTo>
                  <a:lnTo>
                    <a:pt x="24" y="5"/>
                  </a:lnTo>
                  <a:lnTo>
                    <a:pt x="24" y="5"/>
                  </a:lnTo>
                  <a:lnTo>
                    <a:pt x="19" y="0"/>
                  </a:lnTo>
                  <a:lnTo>
                    <a:pt x="14" y="5"/>
                  </a:lnTo>
                  <a:lnTo>
                    <a:pt x="14" y="5"/>
                  </a:lnTo>
                  <a:lnTo>
                    <a:pt x="9" y="5"/>
                  </a:lnTo>
                  <a:lnTo>
                    <a:pt x="5" y="5"/>
                  </a:lnTo>
                  <a:lnTo>
                    <a:pt x="5" y="9"/>
                  </a:lnTo>
                  <a:lnTo>
                    <a:pt x="5" y="14"/>
                  </a:lnTo>
                  <a:lnTo>
                    <a:pt x="5" y="14"/>
                  </a:lnTo>
                  <a:lnTo>
                    <a:pt x="0" y="19"/>
                  </a:lnTo>
                  <a:lnTo>
                    <a:pt x="5" y="24"/>
                  </a:lnTo>
                  <a:lnTo>
                    <a:pt x="5" y="24"/>
                  </a:lnTo>
                  <a:lnTo>
                    <a:pt x="5" y="28"/>
                  </a:lnTo>
                  <a:lnTo>
                    <a:pt x="5" y="28"/>
                  </a:lnTo>
                  <a:lnTo>
                    <a:pt x="9" y="33"/>
                  </a:lnTo>
                  <a:lnTo>
                    <a:pt x="14" y="33"/>
                  </a:lnTo>
                  <a:lnTo>
                    <a:pt x="14" y="33"/>
                  </a:lnTo>
                  <a:lnTo>
                    <a:pt x="19" y="33"/>
                  </a:lnTo>
                  <a:lnTo>
                    <a:pt x="24" y="33"/>
                  </a:lnTo>
                  <a:lnTo>
                    <a:pt x="24" y="33"/>
                  </a:lnTo>
                  <a:lnTo>
                    <a:pt x="28" y="33"/>
                  </a:lnTo>
                  <a:lnTo>
                    <a:pt x="28" y="28"/>
                  </a:lnTo>
                  <a:lnTo>
                    <a:pt x="33" y="28"/>
                  </a:lnTo>
                  <a:lnTo>
                    <a:pt x="33" y="24"/>
                  </a:lnTo>
                  <a:lnTo>
                    <a:pt x="33" y="24"/>
                  </a:lnTo>
                  <a:lnTo>
                    <a:pt x="33" y="19"/>
                  </a:lnTo>
                  <a:lnTo>
                    <a:pt x="33" y="19"/>
                  </a:lnTo>
                  <a:lnTo>
                    <a:pt x="33" y="14"/>
                  </a:lnTo>
                  <a:lnTo>
                    <a:pt x="33" y="14"/>
                  </a:lnTo>
                  <a:lnTo>
                    <a:pt x="33" y="9"/>
                  </a:lnTo>
                  <a:lnTo>
                    <a:pt x="28" y="9"/>
                  </a:lnTo>
                  <a:lnTo>
                    <a:pt x="28" y="5"/>
                  </a:lnTo>
                  <a:lnTo>
                    <a:pt x="24" y="5"/>
                  </a:lnTo>
                  <a:lnTo>
                    <a:pt x="24" y="5"/>
                  </a:lnTo>
                  <a:lnTo>
                    <a:pt x="19" y="5"/>
                  </a:lnTo>
                  <a:lnTo>
                    <a:pt x="14" y="5"/>
                  </a:lnTo>
                  <a:lnTo>
                    <a:pt x="14" y="5"/>
                  </a:lnTo>
                  <a:lnTo>
                    <a:pt x="9" y="5"/>
                  </a:lnTo>
                  <a:lnTo>
                    <a:pt x="9" y="9"/>
                  </a:lnTo>
                  <a:lnTo>
                    <a:pt x="5" y="9"/>
                  </a:lnTo>
                  <a:lnTo>
                    <a:pt x="5" y="14"/>
                  </a:lnTo>
                  <a:lnTo>
                    <a:pt x="5" y="14"/>
                  </a:lnTo>
                  <a:lnTo>
                    <a:pt x="5" y="19"/>
                  </a:lnTo>
                  <a:lnTo>
                    <a:pt x="5" y="24"/>
                  </a:lnTo>
                  <a:lnTo>
                    <a:pt x="5" y="24"/>
                  </a:lnTo>
                  <a:lnTo>
                    <a:pt x="5" y="28"/>
                  </a:lnTo>
                  <a:lnTo>
                    <a:pt x="9" y="28"/>
                  </a:lnTo>
                  <a:lnTo>
                    <a:pt x="9" y="33"/>
                  </a:lnTo>
                  <a:lnTo>
                    <a:pt x="14" y="33"/>
                  </a:lnTo>
                  <a:lnTo>
                    <a:pt x="14" y="33"/>
                  </a:lnTo>
                  <a:lnTo>
                    <a:pt x="19" y="33"/>
                  </a:lnTo>
                  <a:lnTo>
                    <a:pt x="24" y="33"/>
                  </a:lnTo>
                  <a:lnTo>
                    <a:pt x="24" y="33"/>
                  </a:lnTo>
                  <a:lnTo>
                    <a:pt x="28" y="33"/>
                  </a:lnTo>
                  <a:lnTo>
                    <a:pt x="28" y="28"/>
                  </a:lnTo>
                  <a:lnTo>
                    <a:pt x="33" y="28"/>
                  </a:lnTo>
                  <a:lnTo>
                    <a:pt x="33" y="24"/>
                  </a:lnTo>
                  <a:lnTo>
                    <a:pt x="33" y="24"/>
                  </a:lnTo>
                  <a:lnTo>
                    <a:pt x="33" y="19"/>
                  </a:lnTo>
                  <a:lnTo>
                    <a:pt x="33" y="19"/>
                  </a:lnTo>
                  <a:close/>
                </a:path>
              </a:pathLst>
            </a:custGeom>
            <a:solidFill>
              <a:srgbClr val="FF8C8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6" name="Freeform 162"/>
            <p:cNvSpPr>
              <a:spLocks noChangeAspect="1"/>
            </p:cNvSpPr>
            <p:nvPr/>
          </p:nvSpPr>
          <p:spPr bwMode="auto">
            <a:xfrm>
              <a:off x="3304" y="2551"/>
              <a:ext cx="28" cy="28"/>
            </a:xfrm>
            <a:custGeom>
              <a:avLst/>
              <a:gdLst/>
              <a:ahLst/>
              <a:cxnLst>
                <a:cxn ang="0">
                  <a:pos x="28" y="9"/>
                </a:cxn>
                <a:cxn ang="0">
                  <a:pos x="28" y="4"/>
                </a:cxn>
                <a:cxn ang="0">
                  <a:pos x="23" y="0"/>
                </a:cxn>
                <a:cxn ang="0">
                  <a:pos x="19" y="0"/>
                </a:cxn>
                <a:cxn ang="0">
                  <a:pos x="9" y="0"/>
                </a:cxn>
                <a:cxn ang="0">
                  <a:pos x="4" y="0"/>
                </a:cxn>
                <a:cxn ang="0">
                  <a:pos x="0" y="4"/>
                </a:cxn>
                <a:cxn ang="0">
                  <a:pos x="0" y="9"/>
                </a:cxn>
                <a:cxn ang="0">
                  <a:pos x="0" y="19"/>
                </a:cxn>
                <a:cxn ang="0">
                  <a:pos x="0" y="23"/>
                </a:cxn>
                <a:cxn ang="0">
                  <a:pos x="4" y="28"/>
                </a:cxn>
                <a:cxn ang="0">
                  <a:pos x="9" y="28"/>
                </a:cxn>
                <a:cxn ang="0">
                  <a:pos x="19" y="28"/>
                </a:cxn>
                <a:cxn ang="0">
                  <a:pos x="23" y="28"/>
                </a:cxn>
                <a:cxn ang="0">
                  <a:pos x="28" y="23"/>
                </a:cxn>
                <a:cxn ang="0">
                  <a:pos x="28" y="19"/>
                </a:cxn>
                <a:cxn ang="0">
                  <a:pos x="28" y="14"/>
                </a:cxn>
                <a:cxn ang="0">
                  <a:pos x="28" y="9"/>
                </a:cxn>
                <a:cxn ang="0">
                  <a:pos x="23" y="4"/>
                </a:cxn>
                <a:cxn ang="0">
                  <a:pos x="19" y="0"/>
                </a:cxn>
                <a:cxn ang="0">
                  <a:pos x="14" y="0"/>
                </a:cxn>
                <a:cxn ang="0">
                  <a:pos x="9" y="0"/>
                </a:cxn>
                <a:cxn ang="0">
                  <a:pos x="4" y="4"/>
                </a:cxn>
                <a:cxn ang="0">
                  <a:pos x="0" y="9"/>
                </a:cxn>
                <a:cxn ang="0">
                  <a:pos x="0" y="14"/>
                </a:cxn>
                <a:cxn ang="0">
                  <a:pos x="0" y="19"/>
                </a:cxn>
                <a:cxn ang="0">
                  <a:pos x="4" y="23"/>
                </a:cxn>
                <a:cxn ang="0">
                  <a:pos x="9" y="28"/>
                </a:cxn>
                <a:cxn ang="0">
                  <a:pos x="14" y="28"/>
                </a:cxn>
                <a:cxn ang="0">
                  <a:pos x="19" y="28"/>
                </a:cxn>
                <a:cxn ang="0">
                  <a:pos x="23" y="23"/>
                </a:cxn>
                <a:cxn ang="0">
                  <a:pos x="28" y="19"/>
                </a:cxn>
                <a:cxn ang="0">
                  <a:pos x="28" y="14"/>
                </a:cxn>
              </a:cxnLst>
              <a:rect l="0" t="0" r="r" b="b"/>
              <a:pathLst>
                <a:path w="28" h="28">
                  <a:moveTo>
                    <a:pt x="28" y="14"/>
                  </a:moveTo>
                  <a:lnTo>
                    <a:pt x="28" y="9"/>
                  </a:lnTo>
                  <a:lnTo>
                    <a:pt x="28" y="9"/>
                  </a:lnTo>
                  <a:lnTo>
                    <a:pt x="28" y="4"/>
                  </a:lnTo>
                  <a:lnTo>
                    <a:pt x="23" y="4"/>
                  </a:lnTo>
                  <a:lnTo>
                    <a:pt x="23" y="0"/>
                  </a:lnTo>
                  <a:lnTo>
                    <a:pt x="19" y="0"/>
                  </a:lnTo>
                  <a:lnTo>
                    <a:pt x="19" y="0"/>
                  </a:lnTo>
                  <a:lnTo>
                    <a:pt x="14" y="0"/>
                  </a:lnTo>
                  <a:lnTo>
                    <a:pt x="9" y="0"/>
                  </a:lnTo>
                  <a:lnTo>
                    <a:pt x="9" y="0"/>
                  </a:lnTo>
                  <a:lnTo>
                    <a:pt x="4" y="0"/>
                  </a:lnTo>
                  <a:lnTo>
                    <a:pt x="4" y="4"/>
                  </a:lnTo>
                  <a:lnTo>
                    <a:pt x="0" y="4"/>
                  </a:lnTo>
                  <a:lnTo>
                    <a:pt x="0" y="9"/>
                  </a:lnTo>
                  <a:lnTo>
                    <a:pt x="0" y="9"/>
                  </a:lnTo>
                  <a:lnTo>
                    <a:pt x="0" y="14"/>
                  </a:lnTo>
                  <a:lnTo>
                    <a:pt x="0" y="19"/>
                  </a:lnTo>
                  <a:lnTo>
                    <a:pt x="0" y="19"/>
                  </a:lnTo>
                  <a:lnTo>
                    <a:pt x="0" y="23"/>
                  </a:lnTo>
                  <a:lnTo>
                    <a:pt x="4" y="23"/>
                  </a:lnTo>
                  <a:lnTo>
                    <a:pt x="4" y="28"/>
                  </a:lnTo>
                  <a:lnTo>
                    <a:pt x="9" y="28"/>
                  </a:lnTo>
                  <a:lnTo>
                    <a:pt x="9" y="28"/>
                  </a:lnTo>
                  <a:lnTo>
                    <a:pt x="14" y="28"/>
                  </a:lnTo>
                  <a:lnTo>
                    <a:pt x="19" y="28"/>
                  </a:lnTo>
                  <a:lnTo>
                    <a:pt x="19" y="28"/>
                  </a:lnTo>
                  <a:lnTo>
                    <a:pt x="23" y="28"/>
                  </a:lnTo>
                  <a:lnTo>
                    <a:pt x="23" y="23"/>
                  </a:lnTo>
                  <a:lnTo>
                    <a:pt x="28" y="23"/>
                  </a:lnTo>
                  <a:lnTo>
                    <a:pt x="28" y="19"/>
                  </a:lnTo>
                  <a:lnTo>
                    <a:pt x="28" y="19"/>
                  </a:lnTo>
                  <a:lnTo>
                    <a:pt x="28" y="14"/>
                  </a:lnTo>
                  <a:lnTo>
                    <a:pt x="28" y="14"/>
                  </a:lnTo>
                  <a:lnTo>
                    <a:pt x="28" y="9"/>
                  </a:lnTo>
                  <a:lnTo>
                    <a:pt x="28" y="9"/>
                  </a:lnTo>
                  <a:lnTo>
                    <a:pt x="23" y="4"/>
                  </a:lnTo>
                  <a:lnTo>
                    <a:pt x="23" y="4"/>
                  </a:lnTo>
                  <a:lnTo>
                    <a:pt x="23" y="4"/>
                  </a:lnTo>
                  <a:lnTo>
                    <a:pt x="19" y="0"/>
                  </a:lnTo>
                  <a:lnTo>
                    <a:pt x="14" y="0"/>
                  </a:lnTo>
                  <a:lnTo>
                    <a:pt x="14" y="0"/>
                  </a:lnTo>
                  <a:lnTo>
                    <a:pt x="9" y="0"/>
                  </a:lnTo>
                  <a:lnTo>
                    <a:pt x="9" y="0"/>
                  </a:lnTo>
                  <a:lnTo>
                    <a:pt x="4" y="4"/>
                  </a:lnTo>
                  <a:lnTo>
                    <a:pt x="4" y="4"/>
                  </a:lnTo>
                  <a:lnTo>
                    <a:pt x="4" y="4"/>
                  </a:lnTo>
                  <a:lnTo>
                    <a:pt x="0" y="9"/>
                  </a:lnTo>
                  <a:lnTo>
                    <a:pt x="0" y="9"/>
                  </a:lnTo>
                  <a:lnTo>
                    <a:pt x="0" y="14"/>
                  </a:lnTo>
                  <a:lnTo>
                    <a:pt x="0" y="14"/>
                  </a:lnTo>
                  <a:lnTo>
                    <a:pt x="0" y="19"/>
                  </a:lnTo>
                  <a:lnTo>
                    <a:pt x="4" y="23"/>
                  </a:lnTo>
                  <a:lnTo>
                    <a:pt x="4" y="23"/>
                  </a:lnTo>
                  <a:lnTo>
                    <a:pt x="4" y="23"/>
                  </a:lnTo>
                  <a:lnTo>
                    <a:pt x="9" y="28"/>
                  </a:lnTo>
                  <a:lnTo>
                    <a:pt x="9" y="28"/>
                  </a:lnTo>
                  <a:lnTo>
                    <a:pt x="14" y="28"/>
                  </a:lnTo>
                  <a:lnTo>
                    <a:pt x="14" y="28"/>
                  </a:lnTo>
                  <a:lnTo>
                    <a:pt x="19" y="28"/>
                  </a:lnTo>
                  <a:lnTo>
                    <a:pt x="23" y="23"/>
                  </a:lnTo>
                  <a:lnTo>
                    <a:pt x="23" y="23"/>
                  </a:lnTo>
                  <a:lnTo>
                    <a:pt x="23" y="23"/>
                  </a:lnTo>
                  <a:lnTo>
                    <a:pt x="28" y="19"/>
                  </a:lnTo>
                  <a:lnTo>
                    <a:pt x="28" y="14"/>
                  </a:lnTo>
                  <a:lnTo>
                    <a:pt x="28" y="14"/>
                  </a:lnTo>
                  <a:lnTo>
                    <a:pt x="28" y="14"/>
                  </a:lnTo>
                  <a:close/>
                </a:path>
              </a:pathLst>
            </a:custGeom>
            <a:solidFill>
              <a:srgbClr val="FF909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7" name="Freeform 163"/>
            <p:cNvSpPr>
              <a:spLocks noChangeAspect="1"/>
            </p:cNvSpPr>
            <p:nvPr/>
          </p:nvSpPr>
          <p:spPr bwMode="auto">
            <a:xfrm>
              <a:off x="3304" y="2551"/>
              <a:ext cx="28" cy="28"/>
            </a:xfrm>
            <a:custGeom>
              <a:avLst/>
              <a:gdLst/>
              <a:ahLst/>
              <a:cxnLst>
                <a:cxn ang="0">
                  <a:pos x="28" y="9"/>
                </a:cxn>
                <a:cxn ang="0">
                  <a:pos x="23" y="4"/>
                </a:cxn>
                <a:cxn ang="0">
                  <a:pos x="23" y="4"/>
                </a:cxn>
                <a:cxn ang="0">
                  <a:pos x="14" y="0"/>
                </a:cxn>
                <a:cxn ang="0">
                  <a:pos x="9" y="0"/>
                </a:cxn>
                <a:cxn ang="0">
                  <a:pos x="4" y="4"/>
                </a:cxn>
                <a:cxn ang="0">
                  <a:pos x="4" y="4"/>
                </a:cxn>
                <a:cxn ang="0">
                  <a:pos x="0" y="9"/>
                </a:cxn>
                <a:cxn ang="0">
                  <a:pos x="0" y="14"/>
                </a:cxn>
                <a:cxn ang="0">
                  <a:pos x="4" y="23"/>
                </a:cxn>
                <a:cxn ang="0">
                  <a:pos x="4" y="23"/>
                </a:cxn>
                <a:cxn ang="0">
                  <a:pos x="9" y="28"/>
                </a:cxn>
                <a:cxn ang="0">
                  <a:pos x="14" y="28"/>
                </a:cxn>
                <a:cxn ang="0">
                  <a:pos x="23" y="23"/>
                </a:cxn>
                <a:cxn ang="0">
                  <a:pos x="23" y="23"/>
                </a:cxn>
                <a:cxn ang="0">
                  <a:pos x="28" y="14"/>
                </a:cxn>
                <a:cxn ang="0">
                  <a:pos x="23" y="14"/>
                </a:cxn>
                <a:cxn ang="0">
                  <a:pos x="23" y="9"/>
                </a:cxn>
                <a:cxn ang="0">
                  <a:pos x="23" y="4"/>
                </a:cxn>
                <a:cxn ang="0">
                  <a:pos x="19" y="4"/>
                </a:cxn>
                <a:cxn ang="0">
                  <a:pos x="14" y="0"/>
                </a:cxn>
                <a:cxn ang="0">
                  <a:pos x="9" y="4"/>
                </a:cxn>
                <a:cxn ang="0">
                  <a:pos x="4" y="4"/>
                </a:cxn>
                <a:cxn ang="0">
                  <a:pos x="4" y="9"/>
                </a:cxn>
                <a:cxn ang="0">
                  <a:pos x="0" y="14"/>
                </a:cxn>
                <a:cxn ang="0">
                  <a:pos x="4" y="19"/>
                </a:cxn>
                <a:cxn ang="0">
                  <a:pos x="4" y="23"/>
                </a:cxn>
                <a:cxn ang="0">
                  <a:pos x="9" y="23"/>
                </a:cxn>
                <a:cxn ang="0">
                  <a:pos x="14" y="23"/>
                </a:cxn>
                <a:cxn ang="0">
                  <a:pos x="19" y="23"/>
                </a:cxn>
                <a:cxn ang="0">
                  <a:pos x="23" y="23"/>
                </a:cxn>
                <a:cxn ang="0">
                  <a:pos x="23" y="19"/>
                </a:cxn>
                <a:cxn ang="0">
                  <a:pos x="23" y="14"/>
                </a:cxn>
              </a:cxnLst>
              <a:rect l="0" t="0" r="r" b="b"/>
              <a:pathLst>
                <a:path w="28" h="28">
                  <a:moveTo>
                    <a:pt x="28" y="14"/>
                  </a:moveTo>
                  <a:lnTo>
                    <a:pt x="28" y="9"/>
                  </a:lnTo>
                  <a:lnTo>
                    <a:pt x="28" y="9"/>
                  </a:lnTo>
                  <a:lnTo>
                    <a:pt x="23" y="4"/>
                  </a:lnTo>
                  <a:lnTo>
                    <a:pt x="23" y="4"/>
                  </a:lnTo>
                  <a:lnTo>
                    <a:pt x="23" y="4"/>
                  </a:lnTo>
                  <a:lnTo>
                    <a:pt x="19" y="0"/>
                  </a:lnTo>
                  <a:lnTo>
                    <a:pt x="14" y="0"/>
                  </a:lnTo>
                  <a:lnTo>
                    <a:pt x="14" y="0"/>
                  </a:lnTo>
                  <a:lnTo>
                    <a:pt x="9" y="0"/>
                  </a:lnTo>
                  <a:lnTo>
                    <a:pt x="9" y="0"/>
                  </a:lnTo>
                  <a:lnTo>
                    <a:pt x="4" y="4"/>
                  </a:lnTo>
                  <a:lnTo>
                    <a:pt x="4" y="4"/>
                  </a:lnTo>
                  <a:lnTo>
                    <a:pt x="4" y="4"/>
                  </a:lnTo>
                  <a:lnTo>
                    <a:pt x="0" y="9"/>
                  </a:lnTo>
                  <a:lnTo>
                    <a:pt x="0" y="9"/>
                  </a:lnTo>
                  <a:lnTo>
                    <a:pt x="0" y="14"/>
                  </a:lnTo>
                  <a:lnTo>
                    <a:pt x="0" y="14"/>
                  </a:lnTo>
                  <a:lnTo>
                    <a:pt x="0" y="19"/>
                  </a:lnTo>
                  <a:lnTo>
                    <a:pt x="4" y="23"/>
                  </a:lnTo>
                  <a:lnTo>
                    <a:pt x="4" y="23"/>
                  </a:lnTo>
                  <a:lnTo>
                    <a:pt x="4" y="23"/>
                  </a:lnTo>
                  <a:lnTo>
                    <a:pt x="9" y="28"/>
                  </a:lnTo>
                  <a:lnTo>
                    <a:pt x="9" y="28"/>
                  </a:lnTo>
                  <a:lnTo>
                    <a:pt x="14" y="28"/>
                  </a:lnTo>
                  <a:lnTo>
                    <a:pt x="14" y="28"/>
                  </a:lnTo>
                  <a:lnTo>
                    <a:pt x="19" y="28"/>
                  </a:lnTo>
                  <a:lnTo>
                    <a:pt x="23" y="23"/>
                  </a:lnTo>
                  <a:lnTo>
                    <a:pt x="23" y="23"/>
                  </a:lnTo>
                  <a:lnTo>
                    <a:pt x="23" y="23"/>
                  </a:lnTo>
                  <a:lnTo>
                    <a:pt x="28" y="19"/>
                  </a:lnTo>
                  <a:lnTo>
                    <a:pt x="28" y="14"/>
                  </a:lnTo>
                  <a:lnTo>
                    <a:pt x="28" y="14"/>
                  </a:lnTo>
                  <a:lnTo>
                    <a:pt x="23" y="14"/>
                  </a:lnTo>
                  <a:lnTo>
                    <a:pt x="23" y="9"/>
                  </a:lnTo>
                  <a:lnTo>
                    <a:pt x="23" y="9"/>
                  </a:lnTo>
                  <a:lnTo>
                    <a:pt x="23" y="4"/>
                  </a:lnTo>
                  <a:lnTo>
                    <a:pt x="23" y="4"/>
                  </a:lnTo>
                  <a:lnTo>
                    <a:pt x="19" y="4"/>
                  </a:lnTo>
                  <a:lnTo>
                    <a:pt x="19" y="4"/>
                  </a:lnTo>
                  <a:lnTo>
                    <a:pt x="14" y="0"/>
                  </a:lnTo>
                  <a:lnTo>
                    <a:pt x="14" y="0"/>
                  </a:lnTo>
                  <a:lnTo>
                    <a:pt x="9" y="0"/>
                  </a:lnTo>
                  <a:lnTo>
                    <a:pt x="9" y="4"/>
                  </a:lnTo>
                  <a:lnTo>
                    <a:pt x="4" y="4"/>
                  </a:lnTo>
                  <a:lnTo>
                    <a:pt x="4" y="4"/>
                  </a:lnTo>
                  <a:lnTo>
                    <a:pt x="4" y="4"/>
                  </a:lnTo>
                  <a:lnTo>
                    <a:pt x="4" y="9"/>
                  </a:lnTo>
                  <a:lnTo>
                    <a:pt x="0" y="9"/>
                  </a:lnTo>
                  <a:lnTo>
                    <a:pt x="0" y="14"/>
                  </a:lnTo>
                  <a:lnTo>
                    <a:pt x="0" y="14"/>
                  </a:lnTo>
                  <a:lnTo>
                    <a:pt x="4" y="19"/>
                  </a:lnTo>
                  <a:lnTo>
                    <a:pt x="4" y="19"/>
                  </a:lnTo>
                  <a:lnTo>
                    <a:pt x="4" y="23"/>
                  </a:lnTo>
                  <a:lnTo>
                    <a:pt x="4"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8" y="14"/>
                  </a:lnTo>
                  <a:close/>
                </a:path>
              </a:pathLst>
            </a:custGeom>
            <a:solidFill>
              <a:srgbClr val="FF939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8" name="Freeform 164"/>
            <p:cNvSpPr>
              <a:spLocks noChangeAspect="1"/>
            </p:cNvSpPr>
            <p:nvPr/>
          </p:nvSpPr>
          <p:spPr bwMode="auto">
            <a:xfrm>
              <a:off x="3304" y="2551"/>
              <a:ext cx="23" cy="23"/>
            </a:xfrm>
            <a:custGeom>
              <a:avLst/>
              <a:gdLst/>
              <a:ahLst/>
              <a:cxnLst>
                <a:cxn ang="0">
                  <a:pos x="23" y="9"/>
                </a:cxn>
                <a:cxn ang="0">
                  <a:pos x="23" y="4"/>
                </a:cxn>
                <a:cxn ang="0">
                  <a:pos x="19" y="4"/>
                </a:cxn>
                <a:cxn ang="0">
                  <a:pos x="14" y="0"/>
                </a:cxn>
                <a:cxn ang="0">
                  <a:pos x="9" y="0"/>
                </a:cxn>
                <a:cxn ang="0">
                  <a:pos x="4" y="4"/>
                </a:cxn>
                <a:cxn ang="0">
                  <a:pos x="4" y="4"/>
                </a:cxn>
                <a:cxn ang="0">
                  <a:pos x="0" y="9"/>
                </a:cxn>
                <a:cxn ang="0">
                  <a:pos x="0" y="14"/>
                </a:cxn>
                <a:cxn ang="0">
                  <a:pos x="4" y="19"/>
                </a:cxn>
                <a:cxn ang="0">
                  <a:pos x="4" y="23"/>
                </a:cxn>
                <a:cxn ang="0">
                  <a:pos x="9" y="23"/>
                </a:cxn>
                <a:cxn ang="0">
                  <a:pos x="14" y="23"/>
                </a:cxn>
                <a:cxn ang="0">
                  <a:pos x="19" y="23"/>
                </a:cxn>
                <a:cxn ang="0">
                  <a:pos x="23" y="19"/>
                </a:cxn>
                <a:cxn ang="0">
                  <a:pos x="23" y="14"/>
                </a:cxn>
                <a:cxn ang="0">
                  <a:pos x="23" y="14"/>
                </a:cxn>
                <a:cxn ang="0">
                  <a:pos x="23" y="9"/>
                </a:cxn>
                <a:cxn ang="0">
                  <a:pos x="23" y="4"/>
                </a:cxn>
                <a:cxn ang="0">
                  <a:pos x="19" y="4"/>
                </a:cxn>
                <a:cxn ang="0">
                  <a:pos x="14" y="4"/>
                </a:cxn>
                <a:cxn ang="0">
                  <a:pos x="9" y="4"/>
                </a:cxn>
                <a:cxn ang="0">
                  <a:pos x="4" y="4"/>
                </a:cxn>
                <a:cxn ang="0">
                  <a:pos x="4" y="9"/>
                </a:cxn>
                <a:cxn ang="0">
                  <a:pos x="4" y="14"/>
                </a:cxn>
                <a:cxn ang="0">
                  <a:pos x="4" y="19"/>
                </a:cxn>
                <a:cxn ang="0">
                  <a:pos x="4" y="23"/>
                </a:cxn>
                <a:cxn ang="0">
                  <a:pos x="9" y="23"/>
                </a:cxn>
                <a:cxn ang="0">
                  <a:pos x="14" y="23"/>
                </a:cxn>
                <a:cxn ang="0">
                  <a:pos x="19" y="23"/>
                </a:cxn>
                <a:cxn ang="0">
                  <a:pos x="23" y="23"/>
                </a:cxn>
                <a:cxn ang="0">
                  <a:pos x="23" y="19"/>
                </a:cxn>
                <a:cxn ang="0">
                  <a:pos x="23" y="14"/>
                </a:cxn>
              </a:cxnLst>
              <a:rect l="0" t="0" r="r" b="b"/>
              <a:pathLst>
                <a:path w="23" h="23">
                  <a:moveTo>
                    <a:pt x="23" y="14"/>
                  </a:moveTo>
                  <a:lnTo>
                    <a:pt x="23" y="9"/>
                  </a:lnTo>
                  <a:lnTo>
                    <a:pt x="23" y="9"/>
                  </a:lnTo>
                  <a:lnTo>
                    <a:pt x="23" y="4"/>
                  </a:lnTo>
                  <a:lnTo>
                    <a:pt x="23" y="4"/>
                  </a:lnTo>
                  <a:lnTo>
                    <a:pt x="19" y="4"/>
                  </a:lnTo>
                  <a:lnTo>
                    <a:pt x="19" y="4"/>
                  </a:lnTo>
                  <a:lnTo>
                    <a:pt x="14" y="0"/>
                  </a:lnTo>
                  <a:lnTo>
                    <a:pt x="14" y="0"/>
                  </a:lnTo>
                  <a:lnTo>
                    <a:pt x="9" y="0"/>
                  </a:lnTo>
                  <a:lnTo>
                    <a:pt x="9" y="4"/>
                  </a:lnTo>
                  <a:lnTo>
                    <a:pt x="4" y="4"/>
                  </a:lnTo>
                  <a:lnTo>
                    <a:pt x="4" y="4"/>
                  </a:lnTo>
                  <a:lnTo>
                    <a:pt x="4" y="4"/>
                  </a:lnTo>
                  <a:lnTo>
                    <a:pt x="4" y="9"/>
                  </a:lnTo>
                  <a:lnTo>
                    <a:pt x="0" y="9"/>
                  </a:lnTo>
                  <a:lnTo>
                    <a:pt x="0" y="14"/>
                  </a:lnTo>
                  <a:lnTo>
                    <a:pt x="0" y="14"/>
                  </a:lnTo>
                  <a:lnTo>
                    <a:pt x="4" y="19"/>
                  </a:lnTo>
                  <a:lnTo>
                    <a:pt x="4" y="19"/>
                  </a:lnTo>
                  <a:lnTo>
                    <a:pt x="4" y="23"/>
                  </a:lnTo>
                  <a:lnTo>
                    <a:pt x="4"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3" y="14"/>
                  </a:lnTo>
                  <a:lnTo>
                    <a:pt x="23" y="9"/>
                  </a:lnTo>
                  <a:lnTo>
                    <a:pt x="23" y="9"/>
                  </a:lnTo>
                  <a:lnTo>
                    <a:pt x="23" y="9"/>
                  </a:lnTo>
                  <a:lnTo>
                    <a:pt x="23" y="4"/>
                  </a:lnTo>
                  <a:lnTo>
                    <a:pt x="19" y="4"/>
                  </a:lnTo>
                  <a:lnTo>
                    <a:pt x="19" y="4"/>
                  </a:lnTo>
                  <a:lnTo>
                    <a:pt x="14" y="4"/>
                  </a:lnTo>
                  <a:lnTo>
                    <a:pt x="14" y="4"/>
                  </a:lnTo>
                  <a:lnTo>
                    <a:pt x="9" y="4"/>
                  </a:lnTo>
                  <a:lnTo>
                    <a:pt x="9" y="4"/>
                  </a:lnTo>
                  <a:lnTo>
                    <a:pt x="9" y="4"/>
                  </a:lnTo>
                  <a:lnTo>
                    <a:pt x="4" y="4"/>
                  </a:lnTo>
                  <a:lnTo>
                    <a:pt x="4" y="9"/>
                  </a:lnTo>
                  <a:lnTo>
                    <a:pt x="4" y="9"/>
                  </a:lnTo>
                  <a:lnTo>
                    <a:pt x="4" y="9"/>
                  </a:lnTo>
                  <a:lnTo>
                    <a:pt x="4" y="14"/>
                  </a:lnTo>
                  <a:lnTo>
                    <a:pt x="4" y="14"/>
                  </a:lnTo>
                  <a:lnTo>
                    <a:pt x="4" y="19"/>
                  </a:lnTo>
                  <a:lnTo>
                    <a:pt x="4" y="19"/>
                  </a:lnTo>
                  <a:lnTo>
                    <a:pt x="4" y="23"/>
                  </a:lnTo>
                  <a:lnTo>
                    <a:pt x="9"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3" y="14"/>
                  </a:lnTo>
                  <a:close/>
                </a:path>
              </a:pathLst>
            </a:custGeom>
            <a:solidFill>
              <a:srgbClr val="FF979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49" name="Freeform 165"/>
            <p:cNvSpPr>
              <a:spLocks noChangeAspect="1"/>
            </p:cNvSpPr>
            <p:nvPr/>
          </p:nvSpPr>
          <p:spPr bwMode="auto">
            <a:xfrm>
              <a:off x="3308" y="2555"/>
              <a:ext cx="19" cy="19"/>
            </a:xfrm>
            <a:custGeom>
              <a:avLst/>
              <a:gdLst/>
              <a:ahLst/>
              <a:cxnLst>
                <a:cxn ang="0">
                  <a:pos x="19" y="5"/>
                </a:cxn>
                <a:cxn ang="0">
                  <a:pos x="19" y="5"/>
                </a:cxn>
                <a:cxn ang="0">
                  <a:pos x="15" y="0"/>
                </a:cxn>
                <a:cxn ang="0">
                  <a:pos x="10" y="0"/>
                </a:cxn>
                <a:cxn ang="0">
                  <a:pos x="5" y="0"/>
                </a:cxn>
                <a:cxn ang="0">
                  <a:pos x="5" y="0"/>
                </a:cxn>
                <a:cxn ang="0">
                  <a:pos x="0" y="5"/>
                </a:cxn>
                <a:cxn ang="0">
                  <a:pos x="0" y="5"/>
                </a:cxn>
                <a:cxn ang="0">
                  <a:pos x="0" y="10"/>
                </a:cxn>
                <a:cxn ang="0">
                  <a:pos x="0" y="15"/>
                </a:cxn>
                <a:cxn ang="0">
                  <a:pos x="5" y="19"/>
                </a:cxn>
                <a:cxn ang="0">
                  <a:pos x="5" y="19"/>
                </a:cxn>
                <a:cxn ang="0">
                  <a:pos x="10" y="19"/>
                </a:cxn>
                <a:cxn ang="0">
                  <a:pos x="15" y="19"/>
                </a:cxn>
                <a:cxn ang="0">
                  <a:pos x="19" y="15"/>
                </a:cxn>
                <a:cxn ang="0">
                  <a:pos x="19" y="10"/>
                </a:cxn>
                <a:cxn ang="0">
                  <a:pos x="19" y="10"/>
                </a:cxn>
                <a:cxn ang="0">
                  <a:pos x="19" y="5"/>
                </a:cxn>
                <a:cxn ang="0">
                  <a:pos x="15" y="5"/>
                </a:cxn>
                <a:cxn ang="0">
                  <a:pos x="15" y="0"/>
                </a:cxn>
                <a:cxn ang="0">
                  <a:pos x="10" y="0"/>
                </a:cxn>
                <a:cxn ang="0">
                  <a:pos x="5" y="0"/>
                </a:cxn>
                <a:cxn ang="0">
                  <a:pos x="5" y="5"/>
                </a:cxn>
                <a:cxn ang="0">
                  <a:pos x="0" y="5"/>
                </a:cxn>
                <a:cxn ang="0">
                  <a:pos x="0" y="10"/>
                </a:cxn>
                <a:cxn ang="0">
                  <a:pos x="0" y="15"/>
                </a:cxn>
                <a:cxn ang="0">
                  <a:pos x="5" y="15"/>
                </a:cxn>
                <a:cxn ang="0">
                  <a:pos x="5" y="19"/>
                </a:cxn>
                <a:cxn ang="0">
                  <a:pos x="10" y="19"/>
                </a:cxn>
                <a:cxn ang="0">
                  <a:pos x="15" y="19"/>
                </a:cxn>
                <a:cxn ang="0">
                  <a:pos x="15" y="15"/>
                </a:cxn>
                <a:cxn ang="0">
                  <a:pos x="19" y="15"/>
                </a:cxn>
                <a:cxn ang="0">
                  <a:pos x="19" y="10"/>
                </a:cxn>
              </a:cxnLst>
              <a:rect l="0" t="0" r="r" b="b"/>
              <a:pathLst>
                <a:path w="19" h="19">
                  <a:moveTo>
                    <a:pt x="19" y="10"/>
                  </a:moveTo>
                  <a:lnTo>
                    <a:pt x="19" y="5"/>
                  </a:lnTo>
                  <a:lnTo>
                    <a:pt x="19" y="5"/>
                  </a:lnTo>
                  <a:lnTo>
                    <a:pt x="19" y="5"/>
                  </a:lnTo>
                  <a:lnTo>
                    <a:pt x="19" y="0"/>
                  </a:lnTo>
                  <a:lnTo>
                    <a:pt x="15" y="0"/>
                  </a:lnTo>
                  <a:lnTo>
                    <a:pt x="15" y="0"/>
                  </a:lnTo>
                  <a:lnTo>
                    <a:pt x="10" y="0"/>
                  </a:lnTo>
                  <a:lnTo>
                    <a:pt x="10" y="0"/>
                  </a:lnTo>
                  <a:lnTo>
                    <a:pt x="5" y="0"/>
                  </a:lnTo>
                  <a:lnTo>
                    <a:pt x="5" y="0"/>
                  </a:lnTo>
                  <a:lnTo>
                    <a:pt x="5" y="0"/>
                  </a:lnTo>
                  <a:lnTo>
                    <a:pt x="0" y="0"/>
                  </a:lnTo>
                  <a:lnTo>
                    <a:pt x="0" y="5"/>
                  </a:lnTo>
                  <a:lnTo>
                    <a:pt x="0" y="5"/>
                  </a:lnTo>
                  <a:lnTo>
                    <a:pt x="0" y="5"/>
                  </a:lnTo>
                  <a:lnTo>
                    <a:pt x="0" y="10"/>
                  </a:lnTo>
                  <a:lnTo>
                    <a:pt x="0" y="10"/>
                  </a:lnTo>
                  <a:lnTo>
                    <a:pt x="0" y="15"/>
                  </a:lnTo>
                  <a:lnTo>
                    <a:pt x="0" y="15"/>
                  </a:lnTo>
                  <a:lnTo>
                    <a:pt x="0" y="19"/>
                  </a:lnTo>
                  <a:lnTo>
                    <a:pt x="5" y="19"/>
                  </a:lnTo>
                  <a:lnTo>
                    <a:pt x="5" y="19"/>
                  </a:lnTo>
                  <a:lnTo>
                    <a:pt x="5" y="19"/>
                  </a:lnTo>
                  <a:lnTo>
                    <a:pt x="10" y="19"/>
                  </a:lnTo>
                  <a:lnTo>
                    <a:pt x="10" y="19"/>
                  </a:lnTo>
                  <a:lnTo>
                    <a:pt x="15" y="19"/>
                  </a:lnTo>
                  <a:lnTo>
                    <a:pt x="15" y="19"/>
                  </a:lnTo>
                  <a:lnTo>
                    <a:pt x="19" y="19"/>
                  </a:lnTo>
                  <a:lnTo>
                    <a:pt x="19" y="15"/>
                  </a:lnTo>
                  <a:lnTo>
                    <a:pt x="19" y="15"/>
                  </a:lnTo>
                  <a:lnTo>
                    <a:pt x="19" y="10"/>
                  </a:lnTo>
                  <a:lnTo>
                    <a:pt x="19" y="10"/>
                  </a:lnTo>
                  <a:lnTo>
                    <a:pt x="19" y="10"/>
                  </a:lnTo>
                  <a:lnTo>
                    <a:pt x="19" y="10"/>
                  </a:lnTo>
                  <a:lnTo>
                    <a:pt x="19" y="5"/>
                  </a:lnTo>
                  <a:lnTo>
                    <a:pt x="19"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9"/>
                  </a:lnTo>
                  <a:lnTo>
                    <a:pt x="5" y="19"/>
                  </a:lnTo>
                  <a:lnTo>
                    <a:pt x="10" y="19"/>
                  </a:lnTo>
                  <a:lnTo>
                    <a:pt x="10" y="19"/>
                  </a:lnTo>
                  <a:lnTo>
                    <a:pt x="10" y="19"/>
                  </a:lnTo>
                  <a:lnTo>
                    <a:pt x="15" y="19"/>
                  </a:lnTo>
                  <a:lnTo>
                    <a:pt x="15" y="19"/>
                  </a:lnTo>
                  <a:lnTo>
                    <a:pt x="15" y="15"/>
                  </a:lnTo>
                  <a:lnTo>
                    <a:pt x="19" y="15"/>
                  </a:lnTo>
                  <a:lnTo>
                    <a:pt x="19" y="15"/>
                  </a:lnTo>
                  <a:lnTo>
                    <a:pt x="19" y="10"/>
                  </a:lnTo>
                  <a:lnTo>
                    <a:pt x="19" y="10"/>
                  </a:lnTo>
                  <a:lnTo>
                    <a:pt x="19" y="10"/>
                  </a:lnTo>
                  <a:close/>
                </a:path>
              </a:pathLst>
            </a:custGeom>
            <a:solidFill>
              <a:srgbClr val="FF9B9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0" name="Freeform 166"/>
            <p:cNvSpPr>
              <a:spLocks noChangeAspect="1"/>
            </p:cNvSpPr>
            <p:nvPr/>
          </p:nvSpPr>
          <p:spPr bwMode="auto">
            <a:xfrm>
              <a:off x="3308" y="2555"/>
              <a:ext cx="19" cy="19"/>
            </a:xfrm>
            <a:custGeom>
              <a:avLst/>
              <a:gdLst/>
              <a:ahLst/>
              <a:cxnLst>
                <a:cxn ang="0">
                  <a:pos x="19" y="10"/>
                </a:cxn>
                <a:cxn ang="0">
                  <a:pos x="19" y="5"/>
                </a:cxn>
                <a:cxn ang="0">
                  <a:pos x="15" y="0"/>
                </a:cxn>
                <a:cxn ang="0">
                  <a:pos x="10" y="0"/>
                </a:cxn>
                <a:cxn ang="0">
                  <a:pos x="10" y="0"/>
                </a:cxn>
                <a:cxn ang="0">
                  <a:pos x="5" y="0"/>
                </a:cxn>
                <a:cxn ang="0">
                  <a:pos x="0" y="5"/>
                </a:cxn>
                <a:cxn ang="0">
                  <a:pos x="0" y="10"/>
                </a:cxn>
                <a:cxn ang="0">
                  <a:pos x="0" y="10"/>
                </a:cxn>
                <a:cxn ang="0">
                  <a:pos x="0" y="15"/>
                </a:cxn>
                <a:cxn ang="0">
                  <a:pos x="5" y="19"/>
                </a:cxn>
                <a:cxn ang="0">
                  <a:pos x="10" y="19"/>
                </a:cxn>
                <a:cxn ang="0">
                  <a:pos x="10" y="19"/>
                </a:cxn>
                <a:cxn ang="0">
                  <a:pos x="15" y="19"/>
                </a:cxn>
                <a:cxn ang="0">
                  <a:pos x="19" y="15"/>
                </a:cxn>
                <a:cxn ang="0">
                  <a:pos x="19" y="10"/>
                </a:cxn>
                <a:cxn ang="0">
                  <a:pos x="19" y="10"/>
                </a:cxn>
                <a:cxn ang="0">
                  <a:pos x="15" y="5"/>
                </a:cxn>
                <a:cxn ang="0">
                  <a:pos x="15" y="5"/>
                </a:cxn>
                <a:cxn ang="0">
                  <a:pos x="15" y="0"/>
                </a:cxn>
                <a:cxn ang="0">
                  <a:pos x="10" y="0"/>
                </a:cxn>
                <a:cxn ang="0">
                  <a:pos x="5" y="0"/>
                </a:cxn>
                <a:cxn ang="0">
                  <a:pos x="5" y="5"/>
                </a:cxn>
                <a:cxn ang="0">
                  <a:pos x="0" y="5"/>
                </a:cxn>
                <a:cxn ang="0">
                  <a:pos x="0" y="10"/>
                </a:cxn>
                <a:cxn ang="0">
                  <a:pos x="0" y="15"/>
                </a:cxn>
                <a:cxn ang="0">
                  <a:pos x="5" y="15"/>
                </a:cxn>
                <a:cxn ang="0">
                  <a:pos x="5" y="15"/>
                </a:cxn>
                <a:cxn ang="0">
                  <a:pos x="10" y="19"/>
                </a:cxn>
                <a:cxn ang="0">
                  <a:pos x="15" y="15"/>
                </a:cxn>
                <a:cxn ang="0">
                  <a:pos x="15" y="15"/>
                </a:cxn>
                <a:cxn ang="0">
                  <a:pos x="15" y="15"/>
                </a:cxn>
                <a:cxn ang="0">
                  <a:pos x="19" y="10"/>
                </a:cxn>
              </a:cxnLst>
              <a:rect l="0" t="0" r="r" b="b"/>
              <a:pathLst>
                <a:path w="19" h="19">
                  <a:moveTo>
                    <a:pt x="19" y="10"/>
                  </a:moveTo>
                  <a:lnTo>
                    <a:pt x="19" y="10"/>
                  </a:lnTo>
                  <a:lnTo>
                    <a:pt x="19" y="5"/>
                  </a:lnTo>
                  <a:lnTo>
                    <a:pt x="19"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9"/>
                  </a:lnTo>
                  <a:lnTo>
                    <a:pt x="5" y="19"/>
                  </a:lnTo>
                  <a:lnTo>
                    <a:pt x="10" y="19"/>
                  </a:lnTo>
                  <a:lnTo>
                    <a:pt x="10" y="19"/>
                  </a:lnTo>
                  <a:lnTo>
                    <a:pt x="10" y="19"/>
                  </a:lnTo>
                  <a:lnTo>
                    <a:pt x="15" y="19"/>
                  </a:lnTo>
                  <a:lnTo>
                    <a:pt x="15" y="19"/>
                  </a:lnTo>
                  <a:lnTo>
                    <a:pt x="15" y="15"/>
                  </a:lnTo>
                  <a:lnTo>
                    <a:pt x="19" y="15"/>
                  </a:lnTo>
                  <a:lnTo>
                    <a:pt x="19" y="15"/>
                  </a:lnTo>
                  <a:lnTo>
                    <a:pt x="19" y="10"/>
                  </a:lnTo>
                  <a:lnTo>
                    <a:pt x="19" y="10"/>
                  </a:lnTo>
                  <a:lnTo>
                    <a:pt x="19" y="10"/>
                  </a:lnTo>
                  <a:lnTo>
                    <a:pt x="19" y="10"/>
                  </a:lnTo>
                  <a:lnTo>
                    <a:pt x="15" y="5"/>
                  </a:lnTo>
                  <a:lnTo>
                    <a:pt x="15"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5"/>
                  </a:lnTo>
                  <a:lnTo>
                    <a:pt x="5" y="15"/>
                  </a:lnTo>
                  <a:lnTo>
                    <a:pt x="10" y="19"/>
                  </a:lnTo>
                  <a:lnTo>
                    <a:pt x="10" y="19"/>
                  </a:lnTo>
                  <a:lnTo>
                    <a:pt x="10" y="19"/>
                  </a:lnTo>
                  <a:lnTo>
                    <a:pt x="15" y="15"/>
                  </a:lnTo>
                  <a:lnTo>
                    <a:pt x="15" y="15"/>
                  </a:lnTo>
                  <a:lnTo>
                    <a:pt x="15" y="15"/>
                  </a:lnTo>
                  <a:lnTo>
                    <a:pt x="15" y="15"/>
                  </a:lnTo>
                  <a:lnTo>
                    <a:pt x="15" y="15"/>
                  </a:lnTo>
                  <a:lnTo>
                    <a:pt x="19" y="10"/>
                  </a:lnTo>
                  <a:lnTo>
                    <a:pt x="19" y="10"/>
                  </a:lnTo>
                  <a:lnTo>
                    <a:pt x="19" y="10"/>
                  </a:lnTo>
                  <a:close/>
                </a:path>
              </a:pathLst>
            </a:custGeom>
            <a:solidFill>
              <a:srgbClr val="FF9E9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1" name="Freeform 167"/>
            <p:cNvSpPr>
              <a:spLocks noChangeAspect="1"/>
            </p:cNvSpPr>
            <p:nvPr/>
          </p:nvSpPr>
          <p:spPr bwMode="auto">
            <a:xfrm>
              <a:off x="3308" y="2555"/>
              <a:ext cx="19" cy="19"/>
            </a:xfrm>
            <a:custGeom>
              <a:avLst/>
              <a:gdLst/>
              <a:ahLst/>
              <a:cxnLst>
                <a:cxn ang="0">
                  <a:pos x="19" y="10"/>
                </a:cxn>
                <a:cxn ang="0">
                  <a:pos x="15" y="5"/>
                </a:cxn>
                <a:cxn ang="0">
                  <a:pos x="15" y="0"/>
                </a:cxn>
                <a:cxn ang="0">
                  <a:pos x="10" y="0"/>
                </a:cxn>
                <a:cxn ang="0">
                  <a:pos x="10" y="0"/>
                </a:cxn>
                <a:cxn ang="0">
                  <a:pos x="5" y="0"/>
                </a:cxn>
                <a:cxn ang="0">
                  <a:pos x="0" y="5"/>
                </a:cxn>
                <a:cxn ang="0">
                  <a:pos x="0" y="10"/>
                </a:cxn>
                <a:cxn ang="0">
                  <a:pos x="0" y="10"/>
                </a:cxn>
                <a:cxn ang="0">
                  <a:pos x="0" y="15"/>
                </a:cxn>
                <a:cxn ang="0">
                  <a:pos x="5" y="15"/>
                </a:cxn>
                <a:cxn ang="0">
                  <a:pos x="10" y="19"/>
                </a:cxn>
                <a:cxn ang="0">
                  <a:pos x="10" y="19"/>
                </a:cxn>
                <a:cxn ang="0">
                  <a:pos x="15" y="15"/>
                </a:cxn>
                <a:cxn ang="0">
                  <a:pos x="15" y="15"/>
                </a:cxn>
                <a:cxn ang="0">
                  <a:pos x="19" y="10"/>
                </a:cxn>
                <a:cxn ang="0">
                  <a:pos x="15" y="10"/>
                </a:cxn>
                <a:cxn ang="0">
                  <a:pos x="15" y="5"/>
                </a:cxn>
                <a:cxn ang="0">
                  <a:pos x="15" y="5"/>
                </a:cxn>
                <a:cxn ang="0">
                  <a:pos x="10" y="5"/>
                </a:cxn>
                <a:cxn ang="0">
                  <a:pos x="10" y="0"/>
                </a:cxn>
                <a:cxn ang="0">
                  <a:pos x="5" y="5"/>
                </a:cxn>
                <a:cxn ang="0">
                  <a:pos x="5" y="5"/>
                </a:cxn>
                <a:cxn ang="0">
                  <a:pos x="5" y="5"/>
                </a:cxn>
                <a:cxn ang="0">
                  <a:pos x="0" y="10"/>
                </a:cxn>
                <a:cxn ang="0">
                  <a:pos x="5" y="10"/>
                </a:cxn>
                <a:cxn ang="0">
                  <a:pos x="5" y="15"/>
                </a:cxn>
                <a:cxn ang="0">
                  <a:pos x="5" y="15"/>
                </a:cxn>
                <a:cxn ang="0">
                  <a:pos x="10" y="15"/>
                </a:cxn>
                <a:cxn ang="0">
                  <a:pos x="10" y="15"/>
                </a:cxn>
                <a:cxn ang="0">
                  <a:pos x="15" y="15"/>
                </a:cxn>
                <a:cxn ang="0">
                  <a:pos x="15" y="10"/>
                </a:cxn>
                <a:cxn ang="0">
                  <a:pos x="15" y="10"/>
                </a:cxn>
              </a:cxnLst>
              <a:rect l="0" t="0" r="r" b="b"/>
              <a:pathLst>
                <a:path w="19" h="19">
                  <a:moveTo>
                    <a:pt x="19" y="10"/>
                  </a:moveTo>
                  <a:lnTo>
                    <a:pt x="19" y="10"/>
                  </a:lnTo>
                  <a:lnTo>
                    <a:pt x="15" y="5"/>
                  </a:lnTo>
                  <a:lnTo>
                    <a:pt x="15"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5"/>
                  </a:lnTo>
                  <a:lnTo>
                    <a:pt x="5" y="15"/>
                  </a:lnTo>
                  <a:lnTo>
                    <a:pt x="10" y="19"/>
                  </a:lnTo>
                  <a:lnTo>
                    <a:pt x="10" y="19"/>
                  </a:lnTo>
                  <a:lnTo>
                    <a:pt x="10" y="19"/>
                  </a:lnTo>
                  <a:lnTo>
                    <a:pt x="15" y="15"/>
                  </a:lnTo>
                  <a:lnTo>
                    <a:pt x="15" y="15"/>
                  </a:lnTo>
                  <a:lnTo>
                    <a:pt x="15" y="15"/>
                  </a:lnTo>
                  <a:lnTo>
                    <a:pt x="15" y="15"/>
                  </a:lnTo>
                  <a:lnTo>
                    <a:pt x="15" y="15"/>
                  </a:lnTo>
                  <a:lnTo>
                    <a:pt x="19" y="10"/>
                  </a:lnTo>
                  <a:lnTo>
                    <a:pt x="19" y="10"/>
                  </a:lnTo>
                  <a:lnTo>
                    <a:pt x="15" y="10"/>
                  </a:lnTo>
                  <a:lnTo>
                    <a:pt x="15" y="10"/>
                  </a:lnTo>
                  <a:lnTo>
                    <a:pt x="15" y="5"/>
                  </a:lnTo>
                  <a:lnTo>
                    <a:pt x="15" y="5"/>
                  </a:lnTo>
                  <a:lnTo>
                    <a:pt x="15" y="5"/>
                  </a:lnTo>
                  <a:lnTo>
                    <a:pt x="15" y="5"/>
                  </a:lnTo>
                  <a:lnTo>
                    <a:pt x="10" y="5"/>
                  </a:lnTo>
                  <a:lnTo>
                    <a:pt x="10" y="5"/>
                  </a:lnTo>
                  <a:lnTo>
                    <a:pt x="10" y="0"/>
                  </a:lnTo>
                  <a:lnTo>
                    <a:pt x="10" y="5"/>
                  </a:lnTo>
                  <a:lnTo>
                    <a:pt x="5" y="5"/>
                  </a:lnTo>
                  <a:lnTo>
                    <a:pt x="5" y="5"/>
                  </a:lnTo>
                  <a:lnTo>
                    <a:pt x="5" y="5"/>
                  </a:lnTo>
                  <a:lnTo>
                    <a:pt x="5" y="5"/>
                  </a:lnTo>
                  <a:lnTo>
                    <a:pt x="5" y="5"/>
                  </a:lnTo>
                  <a:lnTo>
                    <a:pt x="5" y="10"/>
                  </a:lnTo>
                  <a:lnTo>
                    <a:pt x="0" y="10"/>
                  </a:lnTo>
                  <a:lnTo>
                    <a:pt x="5" y="10"/>
                  </a:lnTo>
                  <a:lnTo>
                    <a:pt x="5" y="10"/>
                  </a:lnTo>
                  <a:lnTo>
                    <a:pt x="5" y="15"/>
                  </a:lnTo>
                  <a:lnTo>
                    <a:pt x="5" y="15"/>
                  </a:lnTo>
                  <a:lnTo>
                    <a:pt x="5" y="15"/>
                  </a:lnTo>
                  <a:lnTo>
                    <a:pt x="5" y="15"/>
                  </a:lnTo>
                  <a:lnTo>
                    <a:pt x="10" y="15"/>
                  </a:lnTo>
                  <a:lnTo>
                    <a:pt x="10" y="15"/>
                  </a:lnTo>
                  <a:lnTo>
                    <a:pt x="10" y="15"/>
                  </a:lnTo>
                  <a:lnTo>
                    <a:pt x="10" y="15"/>
                  </a:lnTo>
                  <a:lnTo>
                    <a:pt x="15" y="15"/>
                  </a:lnTo>
                  <a:lnTo>
                    <a:pt x="15" y="15"/>
                  </a:lnTo>
                  <a:lnTo>
                    <a:pt x="15" y="15"/>
                  </a:lnTo>
                  <a:lnTo>
                    <a:pt x="15" y="10"/>
                  </a:lnTo>
                  <a:lnTo>
                    <a:pt x="15" y="10"/>
                  </a:lnTo>
                  <a:lnTo>
                    <a:pt x="15" y="10"/>
                  </a:lnTo>
                  <a:lnTo>
                    <a:pt x="19" y="10"/>
                  </a:lnTo>
                  <a:close/>
                </a:path>
              </a:pathLst>
            </a:custGeom>
            <a:solidFill>
              <a:srgbClr val="FFA2A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2" name="Freeform 168"/>
            <p:cNvSpPr>
              <a:spLocks noChangeAspect="1"/>
            </p:cNvSpPr>
            <p:nvPr/>
          </p:nvSpPr>
          <p:spPr bwMode="auto">
            <a:xfrm>
              <a:off x="3308" y="2555"/>
              <a:ext cx="15" cy="15"/>
            </a:xfrm>
            <a:custGeom>
              <a:avLst/>
              <a:gdLst/>
              <a:ahLst/>
              <a:cxnLst>
                <a:cxn ang="0">
                  <a:pos x="15" y="10"/>
                </a:cxn>
                <a:cxn ang="0">
                  <a:pos x="15" y="5"/>
                </a:cxn>
                <a:cxn ang="0">
                  <a:pos x="15" y="5"/>
                </a:cxn>
                <a:cxn ang="0">
                  <a:pos x="10" y="5"/>
                </a:cxn>
                <a:cxn ang="0">
                  <a:pos x="10" y="5"/>
                </a:cxn>
                <a:cxn ang="0">
                  <a:pos x="5" y="5"/>
                </a:cxn>
                <a:cxn ang="0">
                  <a:pos x="5" y="5"/>
                </a:cxn>
                <a:cxn ang="0">
                  <a:pos x="5" y="10"/>
                </a:cxn>
                <a:cxn ang="0">
                  <a:pos x="5" y="10"/>
                </a:cxn>
                <a:cxn ang="0">
                  <a:pos x="5" y="15"/>
                </a:cxn>
                <a:cxn ang="0">
                  <a:pos x="5" y="15"/>
                </a:cxn>
                <a:cxn ang="0">
                  <a:pos x="10" y="15"/>
                </a:cxn>
                <a:cxn ang="0">
                  <a:pos x="10" y="15"/>
                </a:cxn>
                <a:cxn ang="0">
                  <a:pos x="15" y="15"/>
                </a:cxn>
                <a:cxn ang="0">
                  <a:pos x="15" y="15"/>
                </a:cxn>
                <a:cxn ang="0">
                  <a:pos x="15" y="10"/>
                </a:cxn>
                <a:cxn ang="0">
                  <a:pos x="15" y="10"/>
                </a:cxn>
                <a:cxn ang="0">
                  <a:pos x="15" y="5"/>
                </a:cxn>
                <a:cxn ang="0">
                  <a:pos x="15" y="5"/>
                </a:cxn>
                <a:cxn ang="0">
                  <a:pos x="10" y="5"/>
                </a:cxn>
                <a:cxn ang="0">
                  <a:pos x="10" y="5"/>
                </a:cxn>
                <a:cxn ang="0">
                  <a:pos x="5" y="5"/>
                </a:cxn>
                <a:cxn ang="0">
                  <a:pos x="5" y="5"/>
                </a:cxn>
                <a:cxn ang="0">
                  <a:pos x="5" y="5"/>
                </a:cxn>
                <a:cxn ang="0">
                  <a:pos x="5" y="10"/>
                </a:cxn>
                <a:cxn ang="0">
                  <a:pos x="5" y="10"/>
                </a:cxn>
                <a:cxn ang="0">
                  <a:pos x="5" y="15"/>
                </a:cxn>
                <a:cxn ang="0">
                  <a:pos x="5" y="15"/>
                </a:cxn>
                <a:cxn ang="0">
                  <a:pos x="10" y="15"/>
                </a:cxn>
                <a:cxn ang="0">
                  <a:pos x="10" y="15"/>
                </a:cxn>
                <a:cxn ang="0">
                  <a:pos x="15" y="15"/>
                </a:cxn>
                <a:cxn ang="0">
                  <a:pos x="15" y="10"/>
                </a:cxn>
                <a:cxn ang="0">
                  <a:pos x="15" y="10"/>
                </a:cxn>
              </a:cxnLst>
              <a:rect l="0" t="0" r="r" b="b"/>
              <a:pathLst>
                <a:path w="15" h="15">
                  <a:moveTo>
                    <a:pt x="15" y="10"/>
                  </a:moveTo>
                  <a:lnTo>
                    <a:pt x="15" y="10"/>
                  </a:lnTo>
                  <a:lnTo>
                    <a:pt x="15" y="5"/>
                  </a:lnTo>
                  <a:lnTo>
                    <a:pt x="15" y="5"/>
                  </a:lnTo>
                  <a:lnTo>
                    <a:pt x="15" y="5"/>
                  </a:lnTo>
                  <a:lnTo>
                    <a:pt x="15" y="5"/>
                  </a:lnTo>
                  <a:lnTo>
                    <a:pt x="10" y="5"/>
                  </a:lnTo>
                  <a:lnTo>
                    <a:pt x="10" y="5"/>
                  </a:lnTo>
                  <a:lnTo>
                    <a:pt x="10" y="0"/>
                  </a:lnTo>
                  <a:lnTo>
                    <a:pt x="10" y="5"/>
                  </a:lnTo>
                  <a:lnTo>
                    <a:pt x="5" y="5"/>
                  </a:lnTo>
                  <a:lnTo>
                    <a:pt x="5" y="5"/>
                  </a:lnTo>
                  <a:lnTo>
                    <a:pt x="5" y="5"/>
                  </a:lnTo>
                  <a:lnTo>
                    <a:pt x="5" y="5"/>
                  </a:lnTo>
                  <a:lnTo>
                    <a:pt x="5" y="5"/>
                  </a:lnTo>
                  <a:lnTo>
                    <a:pt x="5" y="10"/>
                  </a:lnTo>
                  <a:lnTo>
                    <a:pt x="0" y="10"/>
                  </a:lnTo>
                  <a:lnTo>
                    <a:pt x="5" y="10"/>
                  </a:lnTo>
                  <a:lnTo>
                    <a:pt x="5" y="10"/>
                  </a:lnTo>
                  <a:lnTo>
                    <a:pt x="5" y="15"/>
                  </a:lnTo>
                  <a:lnTo>
                    <a:pt x="5" y="15"/>
                  </a:lnTo>
                  <a:lnTo>
                    <a:pt x="5" y="15"/>
                  </a:lnTo>
                  <a:lnTo>
                    <a:pt x="5" y="15"/>
                  </a:lnTo>
                  <a:lnTo>
                    <a:pt x="10" y="15"/>
                  </a:lnTo>
                  <a:lnTo>
                    <a:pt x="10" y="15"/>
                  </a:lnTo>
                  <a:lnTo>
                    <a:pt x="10" y="15"/>
                  </a:lnTo>
                  <a:lnTo>
                    <a:pt x="10" y="15"/>
                  </a:lnTo>
                  <a:lnTo>
                    <a:pt x="15" y="15"/>
                  </a:lnTo>
                  <a:lnTo>
                    <a:pt x="15" y="15"/>
                  </a:lnTo>
                  <a:lnTo>
                    <a:pt x="15" y="15"/>
                  </a:lnTo>
                  <a:lnTo>
                    <a:pt x="15" y="10"/>
                  </a:lnTo>
                  <a:lnTo>
                    <a:pt x="15" y="10"/>
                  </a:lnTo>
                  <a:lnTo>
                    <a:pt x="15" y="10"/>
                  </a:lnTo>
                  <a:lnTo>
                    <a:pt x="15" y="10"/>
                  </a:lnTo>
                  <a:lnTo>
                    <a:pt x="15" y="10"/>
                  </a:lnTo>
                  <a:lnTo>
                    <a:pt x="15" y="5"/>
                  </a:lnTo>
                  <a:lnTo>
                    <a:pt x="15" y="5"/>
                  </a:lnTo>
                  <a:lnTo>
                    <a:pt x="15" y="5"/>
                  </a:lnTo>
                  <a:lnTo>
                    <a:pt x="15" y="5"/>
                  </a:lnTo>
                  <a:lnTo>
                    <a:pt x="10" y="5"/>
                  </a:lnTo>
                  <a:lnTo>
                    <a:pt x="10" y="5"/>
                  </a:lnTo>
                  <a:lnTo>
                    <a:pt x="10" y="5"/>
                  </a:lnTo>
                  <a:lnTo>
                    <a:pt x="10" y="5"/>
                  </a:lnTo>
                  <a:lnTo>
                    <a:pt x="5" y="5"/>
                  </a:lnTo>
                  <a:lnTo>
                    <a:pt x="5" y="5"/>
                  </a:lnTo>
                  <a:lnTo>
                    <a:pt x="5" y="5"/>
                  </a:lnTo>
                  <a:lnTo>
                    <a:pt x="5" y="5"/>
                  </a:lnTo>
                  <a:lnTo>
                    <a:pt x="5" y="5"/>
                  </a:lnTo>
                  <a:lnTo>
                    <a:pt x="5" y="10"/>
                  </a:lnTo>
                  <a:lnTo>
                    <a:pt x="5" y="10"/>
                  </a:lnTo>
                  <a:lnTo>
                    <a:pt x="5" y="10"/>
                  </a:lnTo>
                  <a:lnTo>
                    <a:pt x="5" y="10"/>
                  </a:lnTo>
                  <a:lnTo>
                    <a:pt x="5" y="15"/>
                  </a:lnTo>
                  <a:lnTo>
                    <a:pt x="5" y="15"/>
                  </a:lnTo>
                  <a:lnTo>
                    <a:pt x="5" y="15"/>
                  </a:lnTo>
                  <a:lnTo>
                    <a:pt x="5" y="15"/>
                  </a:lnTo>
                  <a:lnTo>
                    <a:pt x="10" y="15"/>
                  </a:lnTo>
                  <a:lnTo>
                    <a:pt x="10" y="15"/>
                  </a:lnTo>
                  <a:lnTo>
                    <a:pt x="10" y="15"/>
                  </a:lnTo>
                  <a:lnTo>
                    <a:pt x="10" y="15"/>
                  </a:lnTo>
                  <a:lnTo>
                    <a:pt x="15" y="15"/>
                  </a:lnTo>
                  <a:lnTo>
                    <a:pt x="15" y="15"/>
                  </a:lnTo>
                  <a:lnTo>
                    <a:pt x="15" y="15"/>
                  </a:lnTo>
                  <a:lnTo>
                    <a:pt x="15" y="10"/>
                  </a:lnTo>
                  <a:lnTo>
                    <a:pt x="15" y="10"/>
                  </a:lnTo>
                  <a:lnTo>
                    <a:pt x="15" y="10"/>
                  </a:lnTo>
                  <a:lnTo>
                    <a:pt x="15" y="10"/>
                  </a:lnTo>
                  <a:close/>
                </a:path>
              </a:pathLst>
            </a:custGeom>
            <a:solidFill>
              <a:srgbClr val="FFA6A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3" name="Freeform 169"/>
            <p:cNvSpPr>
              <a:spLocks noChangeAspect="1"/>
            </p:cNvSpPr>
            <p:nvPr/>
          </p:nvSpPr>
          <p:spPr bwMode="auto">
            <a:xfrm>
              <a:off x="3313" y="2560"/>
              <a:ext cx="10" cy="10"/>
            </a:xfrm>
            <a:custGeom>
              <a:avLst/>
              <a:gdLst/>
              <a:ahLst/>
              <a:cxnLst>
                <a:cxn ang="0">
                  <a:pos x="10" y="5"/>
                </a:cxn>
                <a:cxn ang="0">
                  <a:pos x="10" y="0"/>
                </a:cxn>
                <a:cxn ang="0">
                  <a:pos x="10" y="0"/>
                </a:cxn>
                <a:cxn ang="0">
                  <a:pos x="5" y="0"/>
                </a:cxn>
                <a:cxn ang="0">
                  <a:pos x="5" y="0"/>
                </a:cxn>
                <a:cxn ang="0">
                  <a:pos x="0" y="0"/>
                </a:cxn>
                <a:cxn ang="0">
                  <a:pos x="0" y="0"/>
                </a:cxn>
                <a:cxn ang="0">
                  <a:pos x="0" y="5"/>
                </a:cxn>
                <a:cxn ang="0">
                  <a:pos x="0" y="5"/>
                </a:cxn>
                <a:cxn ang="0">
                  <a:pos x="0" y="10"/>
                </a:cxn>
                <a:cxn ang="0">
                  <a:pos x="0" y="10"/>
                </a:cxn>
                <a:cxn ang="0">
                  <a:pos x="5" y="10"/>
                </a:cxn>
                <a:cxn ang="0">
                  <a:pos x="5" y="10"/>
                </a:cxn>
                <a:cxn ang="0">
                  <a:pos x="10" y="10"/>
                </a:cxn>
                <a:cxn ang="0">
                  <a:pos x="10" y="10"/>
                </a:cxn>
                <a:cxn ang="0">
                  <a:pos x="10" y="5"/>
                </a:cxn>
                <a:cxn ang="0">
                  <a:pos x="10" y="5"/>
                </a:cxn>
                <a:cxn ang="0">
                  <a:pos x="10" y="5"/>
                </a:cxn>
                <a:cxn ang="0">
                  <a:pos x="10" y="0"/>
                </a:cxn>
                <a:cxn ang="0">
                  <a:pos x="5" y="0"/>
                </a:cxn>
                <a:cxn ang="0">
                  <a:pos x="5" y="0"/>
                </a:cxn>
                <a:cxn ang="0">
                  <a:pos x="5" y="0"/>
                </a:cxn>
                <a:cxn ang="0">
                  <a:pos x="0" y="0"/>
                </a:cxn>
                <a:cxn ang="0">
                  <a:pos x="0" y="5"/>
                </a:cxn>
                <a:cxn ang="0">
                  <a:pos x="0" y="5"/>
                </a:cxn>
                <a:cxn ang="0">
                  <a:pos x="0" y="5"/>
                </a:cxn>
                <a:cxn ang="0">
                  <a:pos x="0" y="10"/>
                </a:cxn>
                <a:cxn ang="0">
                  <a:pos x="5" y="10"/>
                </a:cxn>
                <a:cxn ang="0">
                  <a:pos x="5" y="10"/>
                </a:cxn>
                <a:cxn ang="0">
                  <a:pos x="5" y="10"/>
                </a:cxn>
                <a:cxn ang="0">
                  <a:pos x="10" y="10"/>
                </a:cxn>
                <a:cxn ang="0">
                  <a:pos x="10" y="5"/>
                </a:cxn>
                <a:cxn ang="0">
                  <a:pos x="10" y="5"/>
                </a:cxn>
              </a:cxnLst>
              <a:rect l="0" t="0" r="r" b="b"/>
              <a:pathLst>
                <a:path w="10" h="10">
                  <a:moveTo>
                    <a:pt x="10" y="5"/>
                  </a:moveTo>
                  <a:lnTo>
                    <a:pt x="10" y="5"/>
                  </a:lnTo>
                  <a:lnTo>
                    <a:pt x="10" y="0"/>
                  </a:lnTo>
                  <a:lnTo>
                    <a:pt x="10" y="0"/>
                  </a:lnTo>
                  <a:lnTo>
                    <a:pt x="10" y="0"/>
                  </a:lnTo>
                  <a:lnTo>
                    <a:pt x="10"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10"/>
                  </a:lnTo>
                  <a:lnTo>
                    <a:pt x="0" y="10"/>
                  </a:lnTo>
                  <a:lnTo>
                    <a:pt x="0" y="10"/>
                  </a:lnTo>
                  <a:lnTo>
                    <a:pt x="0" y="10"/>
                  </a:lnTo>
                  <a:lnTo>
                    <a:pt x="5" y="10"/>
                  </a:lnTo>
                  <a:lnTo>
                    <a:pt x="5" y="10"/>
                  </a:lnTo>
                  <a:lnTo>
                    <a:pt x="5" y="10"/>
                  </a:lnTo>
                  <a:lnTo>
                    <a:pt x="5" y="10"/>
                  </a:lnTo>
                  <a:lnTo>
                    <a:pt x="10" y="10"/>
                  </a:lnTo>
                  <a:lnTo>
                    <a:pt x="10" y="10"/>
                  </a:lnTo>
                  <a:lnTo>
                    <a:pt x="10" y="10"/>
                  </a:lnTo>
                  <a:lnTo>
                    <a:pt x="10" y="5"/>
                  </a:lnTo>
                  <a:lnTo>
                    <a:pt x="10" y="5"/>
                  </a:lnTo>
                  <a:lnTo>
                    <a:pt x="10" y="5"/>
                  </a:lnTo>
                  <a:lnTo>
                    <a:pt x="10" y="5"/>
                  </a:lnTo>
                  <a:lnTo>
                    <a:pt x="10" y="5"/>
                  </a:lnTo>
                  <a:lnTo>
                    <a:pt x="10" y="5"/>
                  </a:lnTo>
                  <a:lnTo>
                    <a:pt x="10" y="0"/>
                  </a:lnTo>
                  <a:lnTo>
                    <a:pt x="10"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10"/>
                  </a:lnTo>
                  <a:lnTo>
                    <a:pt x="0" y="10"/>
                  </a:lnTo>
                  <a:lnTo>
                    <a:pt x="5" y="10"/>
                  </a:lnTo>
                  <a:lnTo>
                    <a:pt x="5" y="10"/>
                  </a:lnTo>
                  <a:lnTo>
                    <a:pt x="5" y="10"/>
                  </a:lnTo>
                  <a:lnTo>
                    <a:pt x="5" y="10"/>
                  </a:lnTo>
                  <a:lnTo>
                    <a:pt x="5" y="10"/>
                  </a:lnTo>
                  <a:lnTo>
                    <a:pt x="5" y="10"/>
                  </a:lnTo>
                  <a:lnTo>
                    <a:pt x="10" y="10"/>
                  </a:lnTo>
                  <a:lnTo>
                    <a:pt x="10" y="5"/>
                  </a:lnTo>
                  <a:lnTo>
                    <a:pt x="10" y="5"/>
                  </a:lnTo>
                  <a:lnTo>
                    <a:pt x="10" y="5"/>
                  </a:lnTo>
                  <a:lnTo>
                    <a:pt x="10" y="5"/>
                  </a:lnTo>
                  <a:lnTo>
                    <a:pt x="10" y="5"/>
                  </a:lnTo>
                  <a:close/>
                </a:path>
              </a:pathLst>
            </a:custGeom>
            <a:solidFill>
              <a:srgbClr val="FFA9A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4" name="Freeform 170"/>
            <p:cNvSpPr>
              <a:spLocks noChangeAspect="1"/>
            </p:cNvSpPr>
            <p:nvPr/>
          </p:nvSpPr>
          <p:spPr bwMode="auto">
            <a:xfrm>
              <a:off x="3313" y="2560"/>
              <a:ext cx="10" cy="10"/>
            </a:xfrm>
            <a:custGeom>
              <a:avLst/>
              <a:gdLst/>
              <a:ahLst/>
              <a:cxnLst>
                <a:cxn ang="0">
                  <a:pos x="10" y="5"/>
                </a:cxn>
                <a:cxn ang="0">
                  <a:pos x="10" y="0"/>
                </a:cxn>
                <a:cxn ang="0">
                  <a:pos x="5" y="0"/>
                </a:cxn>
                <a:cxn ang="0">
                  <a:pos x="5" y="0"/>
                </a:cxn>
                <a:cxn ang="0">
                  <a:pos x="5" y="0"/>
                </a:cxn>
                <a:cxn ang="0">
                  <a:pos x="0" y="0"/>
                </a:cxn>
                <a:cxn ang="0">
                  <a:pos x="0" y="0"/>
                </a:cxn>
                <a:cxn ang="0">
                  <a:pos x="0" y="5"/>
                </a:cxn>
                <a:cxn ang="0">
                  <a:pos x="0" y="5"/>
                </a:cxn>
                <a:cxn ang="0">
                  <a:pos x="0" y="5"/>
                </a:cxn>
                <a:cxn ang="0">
                  <a:pos x="0" y="10"/>
                </a:cxn>
                <a:cxn ang="0">
                  <a:pos x="5" y="10"/>
                </a:cxn>
                <a:cxn ang="0">
                  <a:pos x="5" y="10"/>
                </a:cxn>
                <a:cxn ang="0">
                  <a:pos x="5" y="10"/>
                </a:cxn>
                <a:cxn ang="0">
                  <a:pos x="10" y="5"/>
                </a:cxn>
                <a:cxn ang="0">
                  <a:pos x="10" y="5"/>
                </a:cxn>
                <a:cxn ang="0">
                  <a:pos x="5" y="5"/>
                </a:cxn>
                <a:cxn ang="0">
                  <a:pos x="5" y="5"/>
                </a:cxn>
                <a:cxn ang="0">
                  <a:pos x="5" y="5"/>
                </a:cxn>
                <a:cxn ang="0">
                  <a:pos x="5" y="0"/>
                </a:cxn>
                <a:cxn ang="0">
                  <a:pos x="5" y="0"/>
                </a:cxn>
                <a:cxn ang="0">
                  <a:pos x="5" y="0"/>
                </a:cxn>
                <a:cxn ang="0">
                  <a:pos x="5" y="5"/>
                </a:cxn>
                <a:cxn ang="0">
                  <a:pos x="0" y="5"/>
                </a:cxn>
                <a:cxn ang="0">
                  <a:pos x="0" y="5"/>
                </a:cxn>
                <a:cxn ang="0">
                  <a:pos x="0" y="5"/>
                </a:cxn>
                <a:cxn ang="0">
                  <a:pos x="5" y="5"/>
                </a:cxn>
                <a:cxn ang="0">
                  <a:pos x="5" y="5"/>
                </a:cxn>
                <a:cxn ang="0">
                  <a:pos x="5" y="5"/>
                </a:cxn>
                <a:cxn ang="0">
                  <a:pos x="5" y="5"/>
                </a:cxn>
                <a:cxn ang="0">
                  <a:pos x="5" y="5"/>
                </a:cxn>
                <a:cxn ang="0">
                  <a:pos x="5" y="5"/>
                </a:cxn>
                <a:cxn ang="0">
                  <a:pos x="5" y="5"/>
                </a:cxn>
              </a:cxnLst>
              <a:rect l="0" t="0" r="r" b="b"/>
              <a:pathLst>
                <a:path w="10" h="10">
                  <a:moveTo>
                    <a:pt x="10" y="5"/>
                  </a:moveTo>
                  <a:lnTo>
                    <a:pt x="10" y="5"/>
                  </a:lnTo>
                  <a:lnTo>
                    <a:pt x="10" y="5"/>
                  </a:lnTo>
                  <a:lnTo>
                    <a:pt x="10" y="0"/>
                  </a:lnTo>
                  <a:lnTo>
                    <a:pt x="10"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10"/>
                  </a:lnTo>
                  <a:lnTo>
                    <a:pt x="0" y="10"/>
                  </a:lnTo>
                  <a:lnTo>
                    <a:pt x="5" y="10"/>
                  </a:lnTo>
                  <a:lnTo>
                    <a:pt x="5" y="10"/>
                  </a:lnTo>
                  <a:lnTo>
                    <a:pt x="5" y="10"/>
                  </a:lnTo>
                  <a:lnTo>
                    <a:pt x="5" y="10"/>
                  </a:lnTo>
                  <a:lnTo>
                    <a:pt x="5" y="10"/>
                  </a:lnTo>
                  <a:lnTo>
                    <a:pt x="5" y="10"/>
                  </a:lnTo>
                  <a:lnTo>
                    <a:pt x="10" y="10"/>
                  </a:lnTo>
                  <a:lnTo>
                    <a:pt x="10" y="5"/>
                  </a:lnTo>
                  <a:lnTo>
                    <a:pt x="10" y="5"/>
                  </a:lnTo>
                  <a:lnTo>
                    <a:pt x="10" y="5"/>
                  </a:lnTo>
                  <a:lnTo>
                    <a:pt x="1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10" y="5"/>
                  </a:lnTo>
                  <a:close/>
                </a:path>
              </a:pathLst>
            </a:custGeom>
            <a:solidFill>
              <a:srgbClr val="FFADA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5" name="Freeform 171"/>
            <p:cNvSpPr>
              <a:spLocks noChangeAspect="1"/>
            </p:cNvSpPr>
            <p:nvPr/>
          </p:nvSpPr>
          <p:spPr bwMode="auto">
            <a:xfrm>
              <a:off x="3313" y="2560"/>
              <a:ext cx="5" cy="5"/>
            </a:xfrm>
            <a:custGeom>
              <a:avLst/>
              <a:gdLst/>
              <a:ahLst/>
              <a:cxnLst>
                <a:cxn ang="0">
                  <a:pos x="5" y="5"/>
                </a:cxn>
                <a:cxn ang="0">
                  <a:pos x="5" y="5"/>
                </a:cxn>
                <a:cxn ang="0">
                  <a:pos x="5" y="5"/>
                </a:cxn>
                <a:cxn ang="0">
                  <a:pos x="5" y="5"/>
                </a:cxn>
                <a:cxn ang="0">
                  <a:pos x="5" y="5"/>
                </a:cxn>
                <a:cxn ang="0">
                  <a:pos x="5" y="0"/>
                </a:cxn>
                <a:cxn ang="0">
                  <a:pos x="5" y="0"/>
                </a:cxn>
                <a:cxn ang="0">
                  <a:pos x="5" y="0"/>
                </a:cxn>
                <a:cxn ang="0">
                  <a:pos x="5" y="0"/>
                </a:cxn>
                <a:cxn ang="0">
                  <a:pos x="5" y="0"/>
                </a:cxn>
                <a:cxn ang="0">
                  <a:pos x="5" y="0"/>
                </a:cxn>
                <a:cxn ang="0">
                  <a:pos x="5" y="0"/>
                </a:cxn>
                <a:cxn ang="0">
                  <a:pos x="5" y="5"/>
                </a:cxn>
                <a:cxn ang="0">
                  <a:pos x="0" y="5"/>
                </a:cxn>
                <a:cxn ang="0">
                  <a:pos x="0" y="5"/>
                </a:cxn>
                <a:cxn ang="0">
                  <a:pos x="0" y="5"/>
                </a:cxn>
                <a:cxn ang="0">
                  <a:pos x="0" y="5"/>
                </a:cxn>
                <a:cxn ang="0">
                  <a:pos x="0" y="5"/>
                </a:cxn>
                <a:cxn ang="0">
                  <a:pos x="0" y="5"/>
                </a:cxn>
                <a:cxn ang="0">
                  <a:pos x="0"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Lst>
              <a:rect l="0" t="0" r="r" b="b"/>
              <a:pathLst>
                <a:path w="5" h="5">
                  <a:moveTo>
                    <a:pt x="5" y="5"/>
                  </a:moveTo>
                  <a:lnTo>
                    <a:pt x="5" y="5"/>
                  </a:lnTo>
                  <a:lnTo>
                    <a:pt x="5" y="5"/>
                  </a:lnTo>
                  <a:lnTo>
                    <a:pt x="5" y="5"/>
                  </a:lnTo>
                  <a:lnTo>
                    <a:pt x="5" y="5"/>
                  </a:lnTo>
                  <a:lnTo>
                    <a:pt x="5" y="0"/>
                  </a:lnTo>
                  <a:lnTo>
                    <a:pt x="5" y="0"/>
                  </a:lnTo>
                  <a:lnTo>
                    <a:pt x="5" y="0"/>
                  </a:lnTo>
                  <a:lnTo>
                    <a:pt x="5" y="0"/>
                  </a:lnTo>
                  <a:lnTo>
                    <a:pt x="5" y="0"/>
                  </a:lnTo>
                  <a:lnTo>
                    <a:pt x="5" y="0"/>
                  </a:lnTo>
                  <a:lnTo>
                    <a:pt x="5" y="0"/>
                  </a:lnTo>
                  <a:lnTo>
                    <a:pt x="5"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close/>
                </a:path>
              </a:pathLst>
            </a:custGeom>
            <a:solidFill>
              <a:srgbClr val="FFB1B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6" name="Freeform 172"/>
            <p:cNvSpPr>
              <a:spLocks noChangeAspect="1"/>
            </p:cNvSpPr>
            <p:nvPr/>
          </p:nvSpPr>
          <p:spPr bwMode="auto">
            <a:xfrm>
              <a:off x="3318" y="256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7" name="Freeform 173"/>
            <p:cNvSpPr>
              <a:spLocks noChangeAspect="1"/>
            </p:cNvSpPr>
            <p:nvPr/>
          </p:nvSpPr>
          <p:spPr bwMode="auto">
            <a:xfrm>
              <a:off x="2256" y="1791"/>
              <a:ext cx="85" cy="85"/>
            </a:xfrm>
            <a:custGeom>
              <a:avLst/>
              <a:gdLst/>
              <a:ahLst/>
              <a:cxnLst>
                <a:cxn ang="0">
                  <a:pos x="85" y="42"/>
                </a:cxn>
                <a:cxn ang="0">
                  <a:pos x="80" y="28"/>
                </a:cxn>
                <a:cxn ang="0">
                  <a:pos x="71" y="14"/>
                </a:cxn>
                <a:cxn ang="0">
                  <a:pos x="61" y="4"/>
                </a:cxn>
                <a:cxn ang="0">
                  <a:pos x="42" y="0"/>
                </a:cxn>
                <a:cxn ang="0">
                  <a:pos x="28" y="4"/>
                </a:cxn>
                <a:cxn ang="0">
                  <a:pos x="14" y="14"/>
                </a:cxn>
                <a:cxn ang="0">
                  <a:pos x="4" y="28"/>
                </a:cxn>
                <a:cxn ang="0">
                  <a:pos x="0" y="42"/>
                </a:cxn>
                <a:cxn ang="0">
                  <a:pos x="4" y="56"/>
                </a:cxn>
                <a:cxn ang="0">
                  <a:pos x="14" y="71"/>
                </a:cxn>
                <a:cxn ang="0">
                  <a:pos x="28" y="80"/>
                </a:cxn>
                <a:cxn ang="0">
                  <a:pos x="42" y="85"/>
                </a:cxn>
                <a:cxn ang="0">
                  <a:pos x="61" y="80"/>
                </a:cxn>
                <a:cxn ang="0">
                  <a:pos x="71" y="71"/>
                </a:cxn>
                <a:cxn ang="0">
                  <a:pos x="80" y="56"/>
                </a:cxn>
                <a:cxn ang="0">
                  <a:pos x="85" y="42"/>
                </a:cxn>
                <a:cxn ang="0">
                  <a:pos x="85" y="42"/>
                </a:cxn>
                <a:cxn ang="0">
                  <a:pos x="85" y="47"/>
                </a:cxn>
                <a:cxn ang="0">
                  <a:pos x="85" y="52"/>
                </a:cxn>
                <a:cxn ang="0">
                  <a:pos x="80" y="56"/>
                </a:cxn>
                <a:cxn ang="0">
                  <a:pos x="75" y="66"/>
                </a:cxn>
                <a:cxn ang="0">
                  <a:pos x="66" y="80"/>
                </a:cxn>
                <a:cxn ang="0">
                  <a:pos x="52" y="85"/>
                </a:cxn>
                <a:cxn ang="0">
                  <a:pos x="33" y="85"/>
                </a:cxn>
                <a:cxn ang="0">
                  <a:pos x="19" y="75"/>
                </a:cxn>
                <a:cxn ang="0">
                  <a:pos x="9" y="66"/>
                </a:cxn>
                <a:cxn ang="0">
                  <a:pos x="4" y="47"/>
                </a:cxn>
                <a:cxn ang="0">
                  <a:pos x="4" y="33"/>
                </a:cxn>
                <a:cxn ang="0">
                  <a:pos x="9" y="19"/>
                </a:cxn>
                <a:cxn ang="0">
                  <a:pos x="23" y="4"/>
                </a:cxn>
                <a:cxn ang="0">
                  <a:pos x="38" y="0"/>
                </a:cxn>
                <a:cxn ang="0">
                  <a:pos x="52" y="0"/>
                </a:cxn>
                <a:cxn ang="0">
                  <a:pos x="66" y="9"/>
                </a:cxn>
                <a:cxn ang="0">
                  <a:pos x="75" y="14"/>
                </a:cxn>
                <a:cxn ang="0">
                  <a:pos x="80" y="23"/>
                </a:cxn>
                <a:cxn ang="0">
                  <a:pos x="85" y="38"/>
                </a:cxn>
              </a:cxnLst>
              <a:rect l="0" t="0" r="r" b="b"/>
              <a:pathLst>
                <a:path w="85" h="85">
                  <a:moveTo>
                    <a:pt x="85" y="42"/>
                  </a:moveTo>
                  <a:lnTo>
                    <a:pt x="85" y="42"/>
                  </a:lnTo>
                  <a:lnTo>
                    <a:pt x="85" y="33"/>
                  </a:lnTo>
                  <a:lnTo>
                    <a:pt x="80" y="28"/>
                  </a:lnTo>
                  <a:lnTo>
                    <a:pt x="80" y="19"/>
                  </a:lnTo>
                  <a:lnTo>
                    <a:pt x="71" y="14"/>
                  </a:lnTo>
                  <a:lnTo>
                    <a:pt x="66" y="9"/>
                  </a:lnTo>
                  <a:lnTo>
                    <a:pt x="61" y="4"/>
                  </a:lnTo>
                  <a:lnTo>
                    <a:pt x="52" y="0"/>
                  </a:lnTo>
                  <a:lnTo>
                    <a:pt x="42" y="0"/>
                  </a:lnTo>
                  <a:lnTo>
                    <a:pt x="33" y="0"/>
                  </a:lnTo>
                  <a:lnTo>
                    <a:pt x="28" y="4"/>
                  </a:lnTo>
                  <a:lnTo>
                    <a:pt x="19" y="9"/>
                  </a:lnTo>
                  <a:lnTo>
                    <a:pt x="14" y="14"/>
                  </a:lnTo>
                  <a:lnTo>
                    <a:pt x="9" y="19"/>
                  </a:lnTo>
                  <a:lnTo>
                    <a:pt x="4" y="28"/>
                  </a:lnTo>
                  <a:lnTo>
                    <a:pt x="4" y="33"/>
                  </a:lnTo>
                  <a:lnTo>
                    <a:pt x="0" y="42"/>
                  </a:lnTo>
                  <a:lnTo>
                    <a:pt x="4" y="52"/>
                  </a:lnTo>
                  <a:lnTo>
                    <a:pt x="4" y="56"/>
                  </a:lnTo>
                  <a:lnTo>
                    <a:pt x="9" y="66"/>
                  </a:lnTo>
                  <a:lnTo>
                    <a:pt x="14" y="71"/>
                  </a:lnTo>
                  <a:lnTo>
                    <a:pt x="19" y="75"/>
                  </a:lnTo>
                  <a:lnTo>
                    <a:pt x="28" y="80"/>
                  </a:lnTo>
                  <a:lnTo>
                    <a:pt x="33" y="85"/>
                  </a:lnTo>
                  <a:lnTo>
                    <a:pt x="42" y="85"/>
                  </a:lnTo>
                  <a:lnTo>
                    <a:pt x="52" y="85"/>
                  </a:lnTo>
                  <a:lnTo>
                    <a:pt x="61" y="80"/>
                  </a:lnTo>
                  <a:lnTo>
                    <a:pt x="66" y="75"/>
                  </a:lnTo>
                  <a:lnTo>
                    <a:pt x="71" y="71"/>
                  </a:lnTo>
                  <a:lnTo>
                    <a:pt x="80" y="66"/>
                  </a:lnTo>
                  <a:lnTo>
                    <a:pt x="80" y="56"/>
                  </a:lnTo>
                  <a:lnTo>
                    <a:pt x="85" y="52"/>
                  </a:lnTo>
                  <a:lnTo>
                    <a:pt x="85" y="42"/>
                  </a:lnTo>
                  <a:lnTo>
                    <a:pt x="85" y="42"/>
                  </a:lnTo>
                  <a:lnTo>
                    <a:pt x="85" y="42"/>
                  </a:lnTo>
                  <a:lnTo>
                    <a:pt x="85" y="47"/>
                  </a:lnTo>
                  <a:lnTo>
                    <a:pt x="85" y="47"/>
                  </a:lnTo>
                  <a:lnTo>
                    <a:pt x="85" y="52"/>
                  </a:lnTo>
                  <a:lnTo>
                    <a:pt x="85" y="52"/>
                  </a:lnTo>
                  <a:lnTo>
                    <a:pt x="85" y="56"/>
                  </a:lnTo>
                  <a:lnTo>
                    <a:pt x="80" y="56"/>
                  </a:lnTo>
                  <a:lnTo>
                    <a:pt x="80" y="61"/>
                  </a:lnTo>
                  <a:lnTo>
                    <a:pt x="75" y="66"/>
                  </a:lnTo>
                  <a:lnTo>
                    <a:pt x="71" y="75"/>
                  </a:lnTo>
                  <a:lnTo>
                    <a:pt x="66" y="80"/>
                  </a:lnTo>
                  <a:lnTo>
                    <a:pt x="56" y="80"/>
                  </a:lnTo>
                  <a:lnTo>
                    <a:pt x="52" y="85"/>
                  </a:lnTo>
                  <a:lnTo>
                    <a:pt x="42" y="85"/>
                  </a:lnTo>
                  <a:lnTo>
                    <a:pt x="33" y="85"/>
                  </a:lnTo>
                  <a:lnTo>
                    <a:pt x="28" y="80"/>
                  </a:lnTo>
                  <a:lnTo>
                    <a:pt x="19" y="75"/>
                  </a:lnTo>
                  <a:lnTo>
                    <a:pt x="14" y="71"/>
                  </a:lnTo>
                  <a:lnTo>
                    <a:pt x="9" y="66"/>
                  </a:lnTo>
                  <a:lnTo>
                    <a:pt x="4" y="56"/>
                  </a:lnTo>
                  <a:lnTo>
                    <a:pt x="4" y="47"/>
                  </a:lnTo>
                  <a:lnTo>
                    <a:pt x="0" y="42"/>
                  </a:lnTo>
                  <a:lnTo>
                    <a:pt x="4" y="33"/>
                  </a:lnTo>
                  <a:lnTo>
                    <a:pt x="4" y="23"/>
                  </a:lnTo>
                  <a:lnTo>
                    <a:pt x="9" y="19"/>
                  </a:lnTo>
                  <a:lnTo>
                    <a:pt x="14" y="9"/>
                  </a:lnTo>
                  <a:lnTo>
                    <a:pt x="23" y="4"/>
                  </a:lnTo>
                  <a:lnTo>
                    <a:pt x="28" y="4"/>
                  </a:lnTo>
                  <a:lnTo>
                    <a:pt x="38" y="0"/>
                  </a:lnTo>
                  <a:lnTo>
                    <a:pt x="47" y="0"/>
                  </a:lnTo>
                  <a:lnTo>
                    <a:pt x="52" y="0"/>
                  </a:lnTo>
                  <a:lnTo>
                    <a:pt x="61" y="4"/>
                  </a:lnTo>
                  <a:lnTo>
                    <a:pt x="66" y="9"/>
                  </a:lnTo>
                  <a:lnTo>
                    <a:pt x="71" y="9"/>
                  </a:lnTo>
                  <a:lnTo>
                    <a:pt x="75" y="14"/>
                  </a:lnTo>
                  <a:lnTo>
                    <a:pt x="80" y="19"/>
                  </a:lnTo>
                  <a:lnTo>
                    <a:pt x="80" y="23"/>
                  </a:lnTo>
                  <a:lnTo>
                    <a:pt x="85" y="33"/>
                  </a:lnTo>
                  <a:lnTo>
                    <a:pt x="85" y="38"/>
                  </a:lnTo>
                  <a:lnTo>
                    <a:pt x="85" y="42"/>
                  </a:lnTo>
                  <a:close/>
                </a:path>
              </a:pathLst>
            </a:custGeom>
            <a:solidFill>
              <a:srgbClr val="FF424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8" name="Freeform 174"/>
            <p:cNvSpPr>
              <a:spLocks noChangeAspect="1"/>
            </p:cNvSpPr>
            <p:nvPr/>
          </p:nvSpPr>
          <p:spPr bwMode="auto">
            <a:xfrm>
              <a:off x="2256" y="1791"/>
              <a:ext cx="85" cy="85"/>
            </a:xfrm>
            <a:custGeom>
              <a:avLst/>
              <a:gdLst/>
              <a:ahLst/>
              <a:cxnLst>
                <a:cxn ang="0">
                  <a:pos x="85" y="33"/>
                </a:cxn>
                <a:cxn ang="0">
                  <a:pos x="80" y="19"/>
                </a:cxn>
                <a:cxn ang="0">
                  <a:pos x="66" y="9"/>
                </a:cxn>
                <a:cxn ang="0">
                  <a:pos x="52" y="0"/>
                </a:cxn>
                <a:cxn ang="0">
                  <a:pos x="33" y="0"/>
                </a:cxn>
                <a:cxn ang="0">
                  <a:pos x="19" y="9"/>
                </a:cxn>
                <a:cxn ang="0">
                  <a:pos x="9" y="19"/>
                </a:cxn>
                <a:cxn ang="0">
                  <a:pos x="4" y="33"/>
                </a:cxn>
                <a:cxn ang="0">
                  <a:pos x="4" y="52"/>
                </a:cxn>
                <a:cxn ang="0">
                  <a:pos x="9" y="66"/>
                </a:cxn>
                <a:cxn ang="0">
                  <a:pos x="19" y="75"/>
                </a:cxn>
                <a:cxn ang="0">
                  <a:pos x="33" y="85"/>
                </a:cxn>
                <a:cxn ang="0">
                  <a:pos x="52" y="85"/>
                </a:cxn>
                <a:cxn ang="0">
                  <a:pos x="66" y="75"/>
                </a:cxn>
                <a:cxn ang="0">
                  <a:pos x="80" y="66"/>
                </a:cxn>
                <a:cxn ang="0">
                  <a:pos x="85" y="52"/>
                </a:cxn>
                <a:cxn ang="0">
                  <a:pos x="85" y="42"/>
                </a:cxn>
                <a:cxn ang="0">
                  <a:pos x="80" y="28"/>
                </a:cxn>
                <a:cxn ang="0">
                  <a:pos x="71" y="14"/>
                </a:cxn>
                <a:cxn ang="0">
                  <a:pos x="61" y="4"/>
                </a:cxn>
                <a:cxn ang="0">
                  <a:pos x="42" y="0"/>
                </a:cxn>
                <a:cxn ang="0">
                  <a:pos x="28" y="4"/>
                </a:cxn>
                <a:cxn ang="0">
                  <a:pos x="14" y="14"/>
                </a:cxn>
                <a:cxn ang="0">
                  <a:pos x="4" y="28"/>
                </a:cxn>
                <a:cxn ang="0">
                  <a:pos x="4" y="42"/>
                </a:cxn>
                <a:cxn ang="0">
                  <a:pos x="4" y="56"/>
                </a:cxn>
                <a:cxn ang="0">
                  <a:pos x="14" y="71"/>
                </a:cxn>
                <a:cxn ang="0">
                  <a:pos x="28" y="80"/>
                </a:cxn>
                <a:cxn ang="0">
                  <a:pos x="42" y="85"/>
                </a:cxn>
                <a:cxn ang="0">
                  <a:pos x="61" y="80"/>
                </a:cxn>
                <a:cxn ang="0">
                  <a:pos x="71" y="71"/>
                </a:cxn>
                <a:cxn ang="0">
                  <a:pos x="80" y="56"/>
                </a:cxn>
                <a:cxn ang="0">
                  <a:pos x="85" y="42"/>
                </a:cxn>
              </a:cxnLst>
              <a:rect l="0" t="0" r="r" b="b"/>
              <a:pathLst>
                <a:path w="85" h="85">
                  <a:moveTo>
                    <a:pt x="85" y="42"/>
                  </a:moveTo>
                  <a:lnTo>
                    <a:pt x="85" y="33"/>
                  </a:lnTo>
                  <a:lnTo>
                    <a:pt x="80" y="28"/>
                  </a:lnTo>
                  <a:lnTo>
                    <a:pt x="80" y="19"/>
                  </a:lnTo>
                  <a:lnTo>
                    <a:pt x="71" y="14"/>
                  </a:lnTo>
                  <a:lnTo>
                    <a:pt x="66" y="9"/>
                  </a:lnTo>
                  <a:lnTo>
                    <a:pt x="61" y="4"/>
                  </a:lnTo>
                  <a:lnTo>
                    <a:pt x="52" y="0"/>
                  </a:lnTo>
                  <a:lnTo>
                    <a:pt x="42" y="0"/>
                  </a:lnTo>
                  <a:lnTo>
                    <a:pt x="33" y="0"/>
                  </a:lnTo>
                  <a:lnTo>
                    <a:pt x="28" y="4"/>
                  </a:lnTo>
                  <a:lnTo>
                    <a:pt x="19" y="9"/>
                  </a:lnTo>
                  <a:lnTo>
                    <a:pt x="14" y="14"/>
                  </a:lnTo>
                  <a:lnTo>
                    <a:pt x="9" y="19"/>
                  </a:lnTo>
                  <a:lnTo>
                    <a:pt x="4" y="28"/>
                  </a:lnTo>
                  <a:lnTo>
                    <a:pt x="4" y="33"/>
                  </a:lnTo>
                  <a:lnTo>
                    <a:pt x="0" y="42"/>
                  </a:lnTo>
                  <a:lnTo>
                    <a:pt x="4" y="52"/>
                  </a:lnTo>
                  <a:lnTo>
                    <a:pt x="4" y="56"/>
                  </a:lnTo>
                  <a:lnTo>
                    <a:pt x="9" y="66"/>
                  </a:lnTo>
                  <a:lnTo>
                    <a:pt x="14" y="71"/>
                  </a:lnTo>
                  <a:lnTo>
                    <a:pt x="19" y="75"/>
                  </a:lnTo>
                  <a:lnTo>
                    <a:pt x="28" y="80"/>
                  </a:lnTo>
                  <a:lnTo>
                    <a:pt x="33" y="85"/>
                  </a:lnTo>
                  <a:lnTo>
                    <a:pt x="42" y="85"/>
                  </a:lnTo>
                  <a:lnTo>
                    <a:pt x="52" y="85"/>
                  </a:lnTo>
                  <a:lnTo>
                    <a:pt x="61" y="80"/>
                  </a:lnTo>
                  <a:lnTo>
                    <a:pt x="66" y="75"/>
                  </a:lnTo>
                  <a:lnTo>
                    <a:pt x="71" y="71"/>
                  </a:lnTo>
                  <a:lnTo>
                    <a:pt x="80" y="66"/>
                  </a:lnTo>
                  <a:lnTo>
                    <a:pt x="80" y="56"/>
                  </a:lnTo>
                  <a:lnTo>
                    <a:pt x="85" y="52"/>
                  </a:lnTo>
                  <a:lnTo>
                    <a:pt x="85" y="42"/>
                  </a:lnTo>
                  <a:lnTo>
                    <a:pt x="85" y="42"/>
                  </a:lnTo>
                  <a:lnTo>
                    <a:pt x="85" y="33"/>
                  </a:lnTo>
                  <a:lnTo>
                    <a:pt x="80" y="28"/>
                  </a:lnTo>
                  <a:lnTo>
                    <a:pt x="75" y="19"/>
                  </a:lnTo>
                  <a:lnTo>
                    <a:pt x="71" y="14"/>
                  </a:lnTo>
                  <a:lnTo>
                    <a:pt x="66" y="9"/>
                  </a:lnTo>
                  <a:lnTo>
                    <a:pt x="61" y="4"/>
                  </a:lnTo>
                  <a:lnTo>
                    <a:pt x="52" y="4"/>
                  </a:lnTo>
                  <a:lnTo>
                    <a:pt x="42" y="0"/>
                  </a:lnTo>
                  <a:lnTo>
                    <a:pt x="38" y="4"/>
                  </a:lnTo>
                  <a:lnTo>
                    <a:pt x="28" y="4"/>
                  </a:lnTo>
                  <a:lnTo>
                    <a:pt x="19" y="9"/>
                  </a:lnTo>
                  <a:lnTo>
                    <a:pt x="14" y="14"/>
                  </a:lnTo>
                  <a:lnTo>
                    <a:pt x="9" y="19"/>
                  </a:lnTo>
                  <a:lnTo>
                    <a:pt x="4" y="28"/>
                  </a:lnTo>
                  <a:lnTo>
                    <a:pt x="4" y="33"/>
                  </a:lnTo>
                  <a:lnTo>
                    <a:pt x="4" y="42"/>
                  </a:lnTo>
                  <a:lnTo>
                    <a:pt x="4" y="52"/>
                  </a:lnTo>
                  <a:lnTo>
                    <a:pt x="4" y="56"/>
                  </a:lnTo>
                  <a:lnTo>
                    <a:pt x="9" y="66"/>
                  </a:lnTo>
                  <a:lnTo>
                    <a:pt x="14" y="71"/>
                  </a:lnTo>
                  <a:lnTo>
                    <a:pt x="19" y="75"/>
                  </a:lnTo>
                  <a:lnTo>
                    <a:pt x="28" y="80"/>
                  </a:lnTo>
                  <a:lnTo>
                    <a:pt x="38" y="80"/>
                  </a:lnTo>
                  <a:lnTo>
                    <a:pt x="42" y="85"/>
                  </a:lnTo>
                  <a:lnTo>
                    <a:pt x="52" y="80"/>
                  </a:lnTo>
                  <a:lnTo>
                    <a:pt x="61" y="80"/>
                  </a:lnTo>
                  <a:lnTo>
                    <a:pt x="66" y="75"/>
                  </a:lnTo>
                  <a:lnTo>
                    <a:pt x="71" y="71"/>
                  </a:lnTo>
                  <a:lnTo>
                    <a:pt x="75" y="66"/>
                  </a:lnTo>
                  <a:lnTo>
                    <a:pt x="80" y="56"/>
                  </a:lnTo>
                  <a:lnTo>
                    <a:pt x="85" y="52"/>
                  </a:lnTo>
                  <a:lnTo>
                    <a:pt x="85" y="42"/>
                  </a:lnTo>
                  <a:lnTo>
                    <a:pt x="85" y="42"/>
                  </a:lnTo>
                  <a:close/>
                </a:path>
              </a:pathLst>
            </a:custGeom>
            <a:solidFill>
              <a:srgbClr val="FF464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59" name="Freeform 175"/>
            <p:cNvSpPr>
              <a:spLocks noChangeAspect="1"/>
            </p:cNvSpPr>
            <p:nvPr/>
          </p:nvSpPr>
          <p:spPr bwMode="auto">
            <a:xfrm>
              <a:off x="2260" y="1791"/>
              <a:ext cx="81" cy="85"/>
            </a:xfrm>
            <a:custGeom>
              <a:avLst/>
              <a:gdLst/>
              <a:ahLst/>
              <a:cxnLst>
                <a:cxn ang="0">
                  <a:pos x="81" y="33"/>
                </a:cxn>
                <a:cxn ang="0">
                  <a:pos x="71" y="19"/>
                </a:cxn>
                <a:cxn ang="0">
                  <a:pos x="62" y="9"/>
                </a:cxn>
                <a:cxn ang="0">
                  <a:pos x="48" y="4"/>
                </a:cxn>
                <a:cxn ang="0">
                  <a:pos x="34" y="4"/>
                </a:cxn>
                <a:cxn ang="0">
                  <a:pos x="15" y="9"/>
                </a:cxn>
                <a:cxn ang="0">
                  <a:pos x="5" y="19"/>
                </a:cxn>
                <a:cxn ang="0">
                  <a:pos x="0" y="33"/>
                </a:cxn>
                <a:cxn ang="0">
                  <a:pos x="0" y="52"/>
                </a:cxn>
                <a:cxn ang="0">
                  <a:pos x="5" y="66"/>
                </a:cxn>
                <a:cxn ang="0">
                  <a:pos x="15" y="75"/>
                </a:cxn>
                <a:cxn ang="0">
                  <a:pos x="34" y="80"/>
                </a:cxn>
                <a:cxn ang="0">
                  <a:pos x="48" y="80"/>
                </a:cxn>
                <a:cxn ang="0">
                  <a:pos x="62" y="75"/>
                </a:cxn>
                <a:cxn ang="0">
                  <a:pos x="71" y="66"/>
                </a:cxn>
                <a:cxn ang="0">
                  <a:pos x="81" y="52"/>
                </a:cxn>
                <a:cxn ang="0">
                  <a:pos x="81" y="42"/>
                </a:cxn>
                <a:cxn ang="0">
                  <a:pos x="76" y="28"/>
                </a:cxn>
                <a:cxn ang="0">
                  <a:pos x="67" y="14"/>
                </a:cxn>
                <a:cxn ang="0">
                  <a:pos x="52" y="4"/>
                </a:cxn>
                <a:cxn ang="0">
                  <a:pos x="38" y="4"/>
                </a:cxn>
                <a:cxn ang="0">
                  <a:pos x="24" y="4"/>
                </a:cxn>
                <a:cxn ang="0">
                  <a:pos x="10" y="14"/>
                </a:cxn>
                <a:cxn ang="0">
                  <a:pos x="5" y="28"/>
                </a:cxn>
                <a:cxn ang="0">
                  <a:pos x="0" y="42"/>
                </a:cxn>
                <a:cxn ang="0">
                  <a:pos x="5" y="56"/>
                </a:cxn>
                <a:cxn ang="0">
                  <a:pos x="10" y="71"/>
                </a:cxn>
                <a:cxn ang="0">
                  <a:pos x="24" y="80"/>
                </a:cxn>
                <a:cxn ang="0">
                  <a:pos x="38" y="80"/>
                </a:cxn>
                <a:cxn ang="0">
                  <a:pos x="52" y="80"/>
                </a:cxn>
                <a:cxn ang="0">
                  <a:pos x="67" y="71"/>
                </a:cxn>
                <a:cxn ang="0">
                  <a:pos x="76" y="56"/>
                </a:cxn>
                <a:cxn ang="0">
                  <a:pos x="81" y="42"/>
                </a:cxn>
              </a:cxnLst>
              <a:rect l="0" t="0" r="r" b="b"/>
              <a:pathLst>
                <a:path w="81" h="85">
                  <a:moveTo>
                    <a:pt x="81" y="42"/>
                  </a:moveTo>
                  <a:lnTo>
                    <a:pt x="81" y="33"/>
                  </a:lnTo>
                  <a:lnTo>
                    <a:pt x="76" y="28"/>
                  </a:lnTo>
                  <a:lnTo>
                    <a:pt x="71" y="19"/>
                  </a:lnTo>
                  <a:lnTo>
                    <a:pt x="67" y="14"/>
                  </a:lnTo>
                  <a:lnTo>
                    <a:pt x="62" y="9"/>
                  </a:lnTo>
                  <a:lnTo>
                    <a:pt x="57" y="4"/>
                  </a:lnTo>
                  <a:lnTo>
                    <a:pt x="48" y="4"/>
                  </a:lnTo>
                  <a:lnTo>
                    <a:pt x="38" y="0"/>
                  </a:lnTo>
                  <a:lnTo>
                    <a:pt x="34" y="4"/>
                  </a:lnTo>
                  <a:lnTo>
                    <a:pt x="24" y="4"/>
                  </a:lnTo>
                  <a:lnTo>
                    <a:pt x="15" y="9"/>
                  </a:lnTo>
                  <a:lnTo>
                    <a:pt x="10" y="14"/>
                  </a:lnTo>
                  <a:lnTo>
                    <a:pt x="5" y="19"/>
                  </a:lnTo>
                  <a:lnTo>
                    <a:pt x="0" y="28"/>
                  </a:lnTo>
                  <a:lnTo>
                    <a:pt x="0" y="33"/>
                  </a:lnTo>
                  <a:lnTo>
                    <a:pt x="0" y="42"/>
                  </a:lnTo>
                  <a:lnTo>
                    <a:pt x="0" y="52"/>
                  </a:lnTo>
                  <a:lnTo>
                    <a:pt x="0" y="56"/>
                  </a:lnTo>
                  <a:lnTo>
                    <a:pt x="5" y="66"/>
                  </a:lnTo>
                  <a:lnTo>
                    <a:pt x="10" y="71"/>
                  </a:lnTo>
                  <a:lnTo>
                    <a:pt x="15" y="75"/>
                  </a:lnTo>
                  <a:lnTo>
                    <a:pt x="24" y="80"/>
                  </a:lnTo>
                  <a:lnTo>
                    <a:pt x="34" y="80"/>
                  </a:lnTo>
                  <a:lnTo>
                    <a:pt x="38" y="85"/>
                  </a:lnTo>
                  <a:lnTo>
                    <a:pt x="48" y="80"/>
                  </a:lnTo>
                  <a:lnTo>
                    <a:pt x="57" y="80"/>
                  </a:lnTo>
                  <a:lnTo>
                    <a:pt x="62" y="75"/>
                  </a:lnTo>
                  <a:lnTo>
                    <a:pt x="67" y="71"/>
                  </a:lnTo>
                  <a:lnTo>
                    <a:pt x="71" y="66"/>
                  </a:lnTo>
                  <a:lnTo>
                    <a:pt x="76" y="56"/>
                  </a:lnTo>
                  <a:lnTo>
                    <a:pt x="81" y="52"/>
                  </a:lnTo>
                  <a:lnTo>
                    <a:pt x="81" y="42"/>
                  </a:lnTo>
                  <a:lnTo>
                    <a:pt x="81" y="42"/>
                  </a:lnTo>
                  <a:lnTo>
                    <a:pt x="76" y="33"/>
                  </a:lnTo>
                  <a:lnTo>
                    <a:pt x="76" y="28"/>
                  </a:lnTo>
                  <a:lnTo>
                    <a:pt x="71" y="19"/>
                  </a:lnTo>
                  <a:lnTo>
                    <a:pt x="67" y="14"/>
                  </a:lnTo>
                  <a:lnTo>
                    <a:pt x="62" y="9"/>
                  </a:lnTo>
                  <a:lnTo>
                    <a:pt x="52" y="4"/>
                  </a:lnTo>
                  <a:lnTo>
                    <a:pt x="48" y="4"/>
                  </a:lnTo>
                  <a:lnTo>
                    <a:pt x="38" y="4"/>
                  </a:lnTo>
                  <a:lnTo>
                    <a:pt x="34" y="4"/>
                  </a:lnTo>
                  <a:lnTo>
                    <a:pt x="24" y="4"/>
                  </a:lnTo>
                  <a:lnTo>
                    <a:pt x="19" y="9"/>
                  </a:lnTo>
                  <a:lnTo>
                    <a:pt x="10" y="14"/>
                  </a:lnTo>
                  <a:lnTo>
                    <a:pt x="5" y="19"/>
                  </a:lnTo>
                  <a:lnTo>
                    <a:pt x="5" y="28"/>
                  </a:lnTo>
                  <a:lnTo>
                    <a:pt x="0" y="33"/>
                  </a:lnTo>
                  <a:lnTo>
                    <a:pt x="0" y="42"/>
                  </a:lnTo>
                  <a:lnTo>
                    <a:pt x="0" y="52"/>
                  </a:lnTo>
                  <a:lnTo>
                    <a:pt x="5" y="56"/>
                  </a:lnTo>
                  <a:lnTo>
                    <a:pt x="5" y="66"/>
                  </a:lnTo>
                  <a:lnTo>
                    <a:pt x="10" y="71"/>
                  </a:lnTo>
                  <a:lnTo>
                    <a:pt x="19" y="75"/>
                  </a:lnTo>
                  <a:lnTo>
                    <a:pt x="24" y="80"/>
                  </a:lnTo>
                  <a:lnTo>
                    <a:pt x="34" y="80"/>
                  </a:lnTo>
                  <a:lnTo>
                    <a:pt x="38" y="80"/>
                  </a:lnTo>
                  <a:lnTo>
                    <a:pt x="48" y="80"/>
                  </a:lnTo>
                  <a:lnTo>
                    <a:pt x="52" y="80"/>
                  </a:lnTo>
                  <a:lnTo>
                    <a:pt x="62" y="75"/>
                  </a:lnTo>
                  <a:lnTo>
                    <a:pt x="67" y="71"/>
                  </a:lnTo>
                  <a:lnTo>
                    <a:pt x="71" y="66"/>
                  </a:lnTo>
                  <a:lnTo>
                    <a:pt x="76" y="56"/>
                  </a:lnTo>
                  <a:lnTo>
                    <a:pt x="76" y="52"/>
                  </a:lnTo>
                  <a:lnTo>
                    <a:pt x="81" y="42"/>
                  </a:lnTo>
                  <a:lnTo>
                    <a:pt x="81" y="42"/>
                  </a:lnTo>
                  <a:close/>
                </a:path>
              </a:pathLst>
            </a:custGeom>
            <a:solidFill>
              <a:srgbClr val="FF494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0" name="Freeform 176"/>
            <p:cNvSpPr>
              <a:spLocks noChangeAspect="1"/>
            </p:cNvSpPr>
            <p:nvPr/>
          </p:nvSpPr>
          <p:spPr bwMode="auto">
            <a:xfrm>
              <a:off x="2260" y="1795"/>
              <a:ext cx="81" cy="76"/>
            </a:xfrm>
            <a:custGeom>
              <a:avLst/>
              <a:gdLst/>
              <a:ahLst/>
              <a:cxnLst>
                <a:cxn ang="0">
                  <a:pos x="76" y="29"/>
                </a:cxn>
                <a:cxn ang="0">
                  <a:pos x="71" y="15"/>
                </a:cxn>
                <a:cxn ang="0">
                  <a:pos x="62" y="5"/>
                </a:cxn>
                <a:cxn ang="0">
                  <a:pos x="48" y="0"/>
                </a:cxn>
                <a:cxn ang="0">
                  <a:pos x="34" y="0"/>
                </a:cxn>
                <a:cxn ang="0">
                  <a:pos x="19" y="5"/>
                </a:cxn>
                <a:cxn ang="0">
                  <a:pos x="5" y="15"/>
                </a:cxn>
                <a:cxn ang="0">
                  <a:pos x="0" y="29"/>
                </a:cxn>
                <a:cxn ang="0">
                  <a:pos x="0" y="48"/>
                </a:cxn>
                <a:cxn ang="0">
                  <a:pos x="5" y="62"/>
                </a:cxn>
                <a:cxn ang="0">
                  <a:pos x="19" y="71"/>
                </a:cxn>
                <a:cxn ang="0">
                  <a:pos x="34" y="76"/>
                </a:cxn>
                <a:cxn ang="0">
                  <a:pos x="48" y="76"/>
                </a:cxn>
                <a:cxn ang="0">
                  <a:pos x="62" y="71"/>
                </a:cxn>
                <a:cxn ang="0">
                  <a:pos x="71" y="62"/>
                </a:cxn>
                <a:cxn ang="0">
                  <a:pos x="76" y="48"/>
                </a:cxn>
                <a:cxn ang="0">
                  <a:pos x="76" y="38"/>
                </a:cxn>
                <a:cxn ang="0">
                  <a:pos x="76" y="24"/>
                </a:cxn>
                <a:cxn ang="0">
                  <a:pos x="67" y="10"/>
                </a:cxn>
                <a:cxn ang="0">
                  <a:pos x="52" y="5"/>
                </a:cxn>
                <a:cxn ang="0">
                  <a:pos x="38" y="0"/>
                </a:cxn>
                <a:cxn ang="0">
                  <a:pos x="24" y="5"/>
                </a:cxn>
                <a:cxn ang="0">
                  <a:pos x="15" y="10"/>
                </a:cxn>
                <a:cxn ang="0">
                  <a:pos x="5" y="24"/>
                </a:cxn>
                <a:cxn ang="0">
                  <a:pos x="0" y="38"/>
                </a:cxn>
                <a:cxn ang="0">
                  <a:pos x="5" y="52"/>
                </a:cxn>
                <a:cxn ang="0">
                  <a:pos x="15" y="67"/>
                </a:cxn>
                <a:cxn ang="0">
                  <a:pos x="24" y="71"/>
                </a:cxn>
                <a:cxn ang="0">
                  <a:pos x="38" y="76"/>
                </a:cxn>
                <a:cxn ang="0">
                  <a:pos x="52" y="71"/>
                </a:cxn>
                <a:cxn ang="0">
                  <a:pos x="67" y="67"/>
                </a:cxn>
                <a:cxn ang="0">
                  <a:pos x="76" y="52"/>
                </a:cxn>
                <a:cxn ang="0">
                  <a:pos x="76" y="38"/>
                </a:cxn>
              </a:cxnLst>
              <a:rect l="0" t="0" r="r" b="b"/>
              <a:pathLst>
                <a:path w="81" h="76">
                  <a:moveTo>
                    <a:pt x="81" y="38"/>
                  </a:moveTo>
                  <a:lnTo>
                    <a:pt x="76" y="29"/>
                  </a:lnTo>
                  <a:lnTo>
                    <a:pt x="76" y="24"/>
                  </a:lnTo>
                  <a:lnTo>
                    <a:pt x="71" y="15"/>
                  </a:lnTo>
                  <a:lnTo>
                    <a:pt x="67" y="10"/>
                  </a:lnTo>
                  <a:lnTo>
                    <a:pt x="62" y="5"/>
                  </a:lnTo>
                  <a:lnTo>
                    <a:pt x="52" y="0"/>
                  </a:lnTo>
                  <a:lnTo>
                    <a:pt x="48" y="0"/>
                  </a:lnTo>
                  <a:lnTo>
                    <a:pt x="38" y="0"/>
                  </a:lnTo>
                  <a:lnTo>
                    <a:pt x="34" y="0"/>
                  </a:lnTo>
                  <a:lnTo>
                    <a:pt x="24" y="0"/>
                  </a:lnTo>
                  <a:lnTo>
                    <a:pt x="19" y="5"/>
                  </a:lnTo>
                  <a:lnTo>
                    <a:pt x="10" y="10"/>
                  </a:lnTo>
                  <a:lnTo>
                    <a:pt x="5" y="15"/>
                  </a:lnTo>
                  <a:lnTo>
                    <a:pt x="5" y="24"/>
                  </a:lnTo>
                  <a:lnTo>
                    <a:pt x="0" y="29"/>
                  </a:lnTo>
                  <a:lnTo>
                    <a:pt x="0" y="38"/>
                  </a:lnTo>
                  <a:lnTo>
                    <a:pt x="0" y="48"/>
                  </a:lnTo>
                  <a:lnTo>
                    <a:pt x="5" y="52"/>
                  </a:lnTo>
                  <a:lnTo>
                    <a:pt x="5" y="62"/>
                  </a:lnTo>
                  <a:lnTo>
                    <a:pt x="10" y="67"/>
                  </a:lnTo>
                  <a:lnTo>
                    <a:pt x="19" y="71"/>
                  </a:lnTo>
                  <a:lnTo>
                    <a:pt x="24" y="76"/>
                  </a:lnTo>
                  <a:lnTo>
                    <a:pt x="34" y="76"/>
                  </a:lnTo>
                  <a:lnTo>
                    <a:pt x="38" y="76"/>
                  </a:lnTo>
                  <a:lnTo>
                    <a:pt x="48" y="76"/>
                  </a:lnTo>
                  <a:lnTo>
                    <a:pt x="52" y="76"/>
                  </a:lnTo>
                  <a:lnTo>
                    <a:pt x="62" y="71"/>
                  </a:lnTo>
                  <a:lnTo>
                    <a:pt x="67" y="67"/>
                  </a:lnTo>
                  <a:lnTo>
                    <a:pt x="71" y="62"/>
                  </a:lnTo>
                  <a:lnTo>
                    <a:pt x="76" y="52"/>
                  </a:lnTo>
                  <a:lnTo>
                    <a:pt x="76" y="48"/>
                  </a:lnTo>
                  <a:lnTo>
                    <a:pt x="81" y="38"/>
                  </a:lnTo>
                  <a:lnTo>
                    <a:pt x="76" y="38"/>
                  </a:lnTo>
                  <a:lnTo>
                    <a:pt x="76" y="29"/>
                  </a:lnTo>
                  <a:lnTo>
                    <a:pt x="76" y="24"/>
                  </a:lnTo>
                  <a:lnTo>
                    <a:pt x="71" y="19"/>
                  </a:lnTo>
                  <a:lnTo>
                    <a:pt x="67" y="10"/>
                  </a:lnTo>
                  <a:lnTo>
                    <a:pt x="62" y="5"/>
                  </a:lnTo>
                  <a:lnTo>
                    <a:pt x="52" y="5"/>
                  </a:lnTo>
                  <a:lnTo>
                    <a:pt x="48" y="0"/>
                  </a:lnTo>
                  <a:lnTo>
                    <a:pt x="38" y="0"/>
                  </a:lnTo>
                  <a:lnTo>
                    <a:pt x="34" y="0"/>
                  </a:lnTo>
                  <a:lnTo>
                    <a:pt x="24" y="5"/>
                  </a:lnTo>
                  <a:lnTo>
                    <a:pt x="19" y="5"/>
                  </a:lnTo>
                  <a:lnTo>
                    <a:pt x="15" y="10"/>
                  </a:lnTo>
                  <a:lnTo>
                    <a:pt x="10" y="19"/>
                  </a:lnTo>
                  <a:lnTo>
                    <a:pt x="5" y="24"/>
                  </a:lnTo>
                  <a:lnTo>
                    <a:pt x="0" y="29"/>
                  </a:lnTo>
                  <a:lnTo>
                    <a:pt x="0" y="38"/>
                  </a:lnTo>
                  <a:lnTo>
                    <a:pt x="0" y="48"/>
                  </a:lnTo>
                  <a:lnTo>
                    <a:pt x="5" y="52"/>
                  </a:lnTo>
                  <a:lnTo>
                    <a:pt x="10" y="57"/>
                  </a:lnTo>
                  <a:lnTo>
                    <a:pt x="15" y="67"/>
                  </a:lnTo>
                  <a:lnTo>
                    <a:pt x="19" y="71"/>
                  </a:lnTo>
                  <a:lnTo>
                    <a:pt x="24" y="71"/>
                  </a:lnTo>
                  <a:lnTo>
                    <a:pt x="34" y="76"/>
                  </a:lnTo>
                  <a:lnTo>
                    <a:pt x="38" y="76"/>
                  </a:lnTo>
                  <a:lnTo>
                    <a:pt x="48" y="76"/>
                  </a:lnTo>
                  <a:lnTo>
                    <a:pt x="52" y="71"/>
                  </a:lnTo>
                  <a:lnTo>
                    <a:pt x="62" y="71"/>
                  </a:lnTo>
                  <a:lnTo>
                    <a:pt x="67" y="67"/>
                  </a:lnTo>
                  <a:lnTo>
                    <a:pt x="71" y="57"/>
                  </a:lnTo>
                  <a:lnTo>
                    <a:pt x="76" y="52"/>
                  </a:lnTo>
                  <a:lnTo>
                    <a:pt x="76" y="48"/>
                  </a:lnTo>
                  <a:lnTo>
                    <a:pt x="76" y="38"/>
                  </a:lnTo>
                  <a:lnTo>
                    <a:pt x="81" y="38"/>
                  </a:lnTo>
                  <a:close/>
                </a:path>
              </a:pathLst>
            </a:custGeom>
            <a:solidFill>
              <a:srgbClr val="FF4D4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1" name="Freeform 177"/>
            <p:cNvSpPr>
              <a:spLocks noChangeAspect="1"/>
            </p:cNvSpPr>
            <p:nvPr/>
          </p:nvSpPr>
          <p:spPr bwMode="auto">
            <a:xfrm>
              <a:off x="2260" y="1795"/>
              <a:ext cx="76" cy="76"/>
            </a:xfrm>
            <a:custGeom>
              <a:avLst/>
              <a:gdLst/>
              <a:ahLst/>
              <a:cxnLst>
                <a:cxn ang="0">
                  <a:pos x="76" y="29"/>
                </a:cxn>
                <a:cxn ang="0">
                  <a:pos x="71" y="19"/>
                </a:cxn>
                <a:cxn ang="0">
                  <a:pos x="62" y="5"/>
                </a:cxn>
                <a:cxn ang="0">
                  <a:pos x="48" y="0"/>
                </a:cxn>
                <a:cxn ang="0">
                  <a:pos x="34" y="0"/>
                </a:cxn>
                <a:cxn ang="0">
                  <a:pos x="19" y="5"/>
                </a:cxn>
                <a:cxn ang="0">
                  <a:pos x="10" y="19"/>
                </a:cxn>
                <a:cxn ang="0">
                  <a:pos x="0" y="29"/>
                </a:cxn>
                <a:cxn ang="0">
                  <a:pos x="0" y="48"/>
                </a:cxn>
                <a:cxn ang="0">
                  <a:pos x="10" y="57"/>
                </a:cxn>
                <a:cxn ang="0">
                  <a:pos x="19" y="71"/>
                </a:cxn>
                <a:cxn ang="0">
                  <a:pos x="34" y="76"/>
                </a:cxn>
                <a:cxn ang="0">
                  <a:pos x="48" y="76"/>
                </a:cxn>
                <a:cxn ang="0">
                  <a:pos x="62" y="71"/>
                </a:cxn>
                <a:cxn ang="0">
                  <a:pos x="71" y="57"/>
                </a:cxn>
                <a:cxn ang="0">
                  <a:pos x="76" y="48"/>
                </a:cxn>
                <a:cxn ang="0">
                  <a:pos x="76" y="38"/>
                </a:cxn>
                <a:cxn ang="0">
                  <a:pos x="71" y="24"/>
                </a:cxn>
                <a:cxn ang="0">
                  <a:pos x="67" y="15"/>
                </a:cxn>
                <a:cxn ang="0">
                  <a:pos x="52" y="5"/>
                </a:cxn>
                <a:cxn ang="0">
                  <a:pos x="38" y="0"/>
                </a:cxn>
                <a:cxn ang="0">
                  <a:pos x="24" y="5"/>
                </a:cxn>
                <a:cxn ang="0">
                  <a:pos x="15" y="15"/>
                </a:cxn>
                <a:cxn ang="0">
                  <a:pos x="5" y="24"/>
                </a:cxn>
                <a:cxn ang="0">
                  <a:pos x="5" y="38"/>
                </a:cxn>
                <a:cxn ang="0">
                  <a:pos x="5" y="52"/>
                </a:cxn>
                <a:cxn ang="0">
                  <a:pos x="15" y="62"/>
                </a:cxn>
                <a:cxn ang="0">
                  <a:pos x="24" y="71"/>
                </a:cxn>
                <a:cxn ang="0">
                  <a:pos x="38" y="76"/>
                </a:cxn>
                <a:cxn ang="0">
                  <a:pos x="52" y="71"/>
                </a:cxn>
                <a:cxn ang="0">
                  <a:pos x="67" y="62"/>
                </a:cxn>
                <a:cxn ang="0">
                  <a:pos x="71" y="52"/>
                </a:cxn>
                <a:cxn ang="0">
                  <a:pos x="76" y="38"/>
                </a:cxn>
              </a:cxnLst>
              <a:rect l="0" t="0" r="r" b="b"/>
              <a:pathLst>
                <a:path w="76" h="76">
                  <a:moveTo>
                    <a:pt x="76" y="38"/>
                  </a:moveTo>
                  <a:lnTo>
                    <a:pt x="76" y="29"/>
                  </a:lnTo>
                  <a:lnTo>
                    <a:pt x="76" y="24"/>
                  </a:lnTo>
                  <a:lnTo>
                    <a:pt x="71" y="19"/>
                  </a:lnTo>
                  <a:lnTo>
                    <a:pt x="67" y="10"/>
                  </a:lnTo>
                  <a:lnTo>
                    <a:pt x="62" y="5"/>
                  </a:lnTo>
                  <a:lnTo>
                    <a:pt x="52" y="5"/>
                  </a:lnTo>
                  <a:lnTo>
                    <a:pt x="48" y="0"/>
                  </a:lnTo>
                  <a:lnTo>
                    <a:pt x="38" y="0"/>
                  </a:lnTo>
                  <a:lnTo>
                    <a:pt x="34" y="0"/>
                  </a:lnTo>
                  <a:lnTo>
                    <a:pt x="24" y="5"/>
                  </a:lnTo>
                  <a:lnTo>
                    <a:pt x="19" y="5"/>
                  </a:lnTo>
                  <a:lnTo>
                    <a:pt x="15" y="10"/>
                  </a:lnTo>
                  <a:lnTo>
                    <a:pt x="10" y="19"/>
                  </a:lnTo>
                  <a:lnTo>
                    <a:pt x="5" y="24"/>
                  </a:lnTo>
                  <a:lnTo>
                    <a:pt x="0" y="29"/>
                  </a:lnTo>
                  <a:lnTo>
                    <a:pt x="0" y="38"/>
                  </a:lnTo>
                  <a:lnTo>
                    <a:pt x="0" y="48"/>
                  </a:lnTo>
                  <a:lnTo>
                    <a:pt x="5" y="52"/>
                  </a:lnTo>
                  <a:lnTo>
                    <a:pt x="10" y="57"/>
                  </a:lnTo>
                  <a:lnTo>
                    <a:pt x="15" y="67"/>
                  </a:lnTo>
                  <a:lnTo>
                    <a:pt x="19" y="71"/>
                  </a:lnTo>
                  <a:lnTo>
                    <a:pt x="24" y="71"/>
                  </a:lnTo>
                  <a:lnTo>
                    <a:pt x="34" y="76"/>
                  </a:lnTo>
                  <a:lnTo>
                    <a:pt x="38" y="76"/>
                  </a:lnTo>
                  <a:lnTo>
                    <a:pt x="48" y="76"/>
                  </a:lnTo>
                  <a:lnTo>
                    <a:pt x="52" y="71"/>
                  </a:lnTo>
                  <a:lnTo>
                    <a:pt x="62" y="71"/>
                  </a:lnTo>
                  <a:lnTo>
                    <a:pt x="67" y="67"/>
                  </a:lnTo>
                  <a:lnTo>
                    <a:pt x="71" y="57"/>
                  </a:lnTo>
                  <a:lnTo>
                    <a:pt x="76" y="52"/>
                  </a:lnTo>
                  <a:lnTo>
                    <a:pt x="76" y="48"/>
                  </a:lnTo>
                  <a:lnTo>
                    <a:pt x="76" y="38"/>
                  </a:lnTo>
                  <a:lnTo>
                    <a:pt x="76" y="38"/>
                  </a:lnTo>
                  <a:lnTo>
                    <a:pt x="76" y="29"/>
                  </a:lnTo>
                  <a:lnTo>
                    <a:pt x="71" y="24"/>
                  </a:lnTo>
                  <a:lnTo>
                    <a:pt x="71" y="19"/>
                  </a:lnTo>
                  <a:lnTo>
                    <a:pt x="67" y="15"/>
                  </a:lnTo>
                  <a:lnTo>
                    <a:pt x="62" y="10"/>
                  </a:lnTo>
                  <a:lnTo>
                    <a:pt x="52" y="5"/>
                  </a:lnTo>
                  <a:lnTo>
                    <a:pt x="48" y="0"/>
                  </a:lnTo>
                  <a:lnTo>
                    <a:pt x="38" y="0"/>
                  </a:lnTo>
                  <a:lnTo>
                    <a:pt x="34" y="0"/>
                  </a:lnTo>
                  <a:lnTo>
                    <a:pt x="24" y="5"/>
                  </a:lnTo>
                  <a:lnTo>
                    <a:pt x="19" y="10"/>
                  </a:lnTo>
                  <a:lnTo>
                    <a:pt x="15" y="15"/>
                  </a:lnTo>
                  <a:lnTo>
                    <a:pt x="10" y="19"/>
                  </a:lnTo>
                  <a:lnTo>
                    <a:pt x="5" y="24"/>
                  </a:lnTo>
                  <a:lnTo>
                    <a:pt x="5" y="29"/>
                  </a:lnTo>
                  <a:lnTo>
                    <a:pt x="5" y="38"/>
                  </a:lnTo>
                  <a:lnTo>
                    <a:pt x="5" y="48"/>
                  </a:lnTo>
                  <a:lnTo>
                    <a:pt x="5" y="52"/>
                  </a:lnTo>
                  <a:lnTo>
                    <a:pt x="10" y="57"/>
                  </a:lnTo>
                  <a:lnTo>
                    <a:pt x="15" y="62"/>
                  </a:lnTo>
                  <a:lnTo>
                    <a:pt x="19" y="67"/>
                  </a:lnTo>
                  <a:lnTo>
                    <a:pt x="24" y="71"/>
                  </a:lnTo>
                  <a:lnTo>
                    <a:pt x="34" y="76"/>
                  </a:lnTo>
                  <a:lnTo>
                    <a:pt x="38" y="76"/>
                  </a:lnTo>
                  <a:lnTo>
                    <a:pt x="48" y="76"/>
                  </a:lnTo>
                  <a:lnTo>
                    <a:pt x="52" y="71"/>
                  </a:lnTo>
                  <a:lnTo>
                    <a:pt x="62" y="67"/>
                  </a:lnTo>
                  <a:lnTo>
                    <a:pt x="67" y="62"/>
                  </a:lnTo>
                  <a:lnTo>
                    <a:pt x="71" y="57"/>
                  </a:lnTo>
                  <a:lnTo>
                    <a:pt x="71" y="52"/>
                  </a:lnTo>
                  <a:lnTo>
                    <a:pt x="76" y="48"/>
                  </a:lnTo>
                  <a:lnTo>
                    <a:pt x="76" y="38"/>
                  </a:lnTo>
                  <a:lnTo>
                    <a:pt x="76" y="38"/>
                  </a:lnTo>
                  <a:close/>
                </a:path>
              </a:pathLst>
            </a:custGeom>
            <a:solidFill>
              <a:srgbClr val="FF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2" name="Freeform 178"/>
            <p:cNvSpPr>
              <a:spLocks noChangeAspect="1"/>
            </p:cNvSpPr>
            <p:nvPr/>
          </p:nvSpPr>
          <p:spPr bwMode="auto">
            <a:xfrm>
              <a:off x="2265" y="1795"/>
              <a:ext cx="71" cy="76"/>
            </a:xfrm>
            <a:custGeom>
              <a:avLst/>
              <a:gdLst/>
              <a:ahLst/>
              <a:cxnLst>
                <a:cxn ang="0">
                  <a:pos x="71" y="29"/>
                </a:cxn>
                <a:cxn ang="0">
                  <a:pos x="66" y="19"/>
                </a:cxn>
                <a:cxn ang="0">
                  <a:pos x="57" y="10"/>
                </a:cxn>
                <a:cxn ang="0">
                  <a:pos x="43" y="0"/>
                </a:cxn>
                <a:cxn ang="0">
                  <a:pos x="29" y="0"/>
                </a:cxn>
                <a:cxn ang="0">
                  <a:pos x="14" y="10"/>
                </a:cxn>
                <a:cxn ang="0">
                  <a:pos x="5" y="19"/>
                </a:cxn>
                <a:cxn ang="0">
                  <a:pos x="0" y="29"/>
                </a:cxn>
                <a:cxn ang="0">
                  <a:pos x="0" y="48"/>
                </a:cxn>
                <a:cxn ang="0">
                  <a:pos x="5" y="57"/>
                </a:cxn>
                <a:cxn ang="0">
                  <a:pos x="14" y="67"/>
                </a:cxn>
                <a:cxn ang="0">
                  <a:pos x="29" y="76"/>
                </a:cxn>
                <a:cxn ang="0">
                  <a:pos x="43" y="76"/>
                </a:cxn>
                <a:cxn ang="0">
                  <a:pos x="57" y="67"/>
                </a:cxn>
                <a:cxn ang="0">
                  <a:pos x="66" y="57"/>
                </a:cxn>
                <a:cxn ang="0">
                  <a:pos x="71" y="48"/>
                </a:cxn>
                <a:cxn ang="0">
                  <a:pos x="71" y="38"/>
                </a:cxn>
                <a:cxn ang="0">
                  <a:pos x="66" y="24"/>
                </a:cxn>
                <a:cxn ang="0">
                  <a:pos x="57" y="15"/>
                </a:cxn>
                <a:cxn ang="0">
                  <a:pos x="47" y="5"/>
                </a:cxn>
                <a:cxn ang="0">
                  <a:pos x="33" y="5"/>
                </a:cxn>
                <a:cxn ang="0">
                  <a:pos x="19" y="5"/>
                </a:cxn>
                <a:cxn ang="0">
                  <a:pos x="10" y="15"/>
                </a:cxn>
                <a:cxn ang="0">
                  <a:pos x="0" y="24"/>
                </a:cxn>
                <a:cxn ang="0">
                  <a:pos x="0" y="38"/>
                </a:cxn>
                <a:cxn ang="0">
                  <a:pos x="0" y="52"/>
                </a:cxn>
                <a:cxn ang="0">
                  <a:pos x="10" y="62"/>
                </a:cxn>
                <a:cxn ang="0">
                  <a:pos x="19" y="71"/>
                </a:cxn>
                <a:cxn ang="0">
                  <a:pos x="33" y="71"/>
                </a:cxn>
                <a:cxn ang="0">
                  <a:pos x="47" y="71"/>
                </a:cxn>
                <a:cxn ang="0">
                  <a:pos x="57" y="62"/>
                </a:cxn>
                <a:cxn ang="0">
                  <a:pos x="66" y="52"/>
                </a:cxn>
                <a:cxn ang="0">
                  <a:pos x="71" y="38"/>
                </a:cxn>
              </a:cxnLst>
              <a:rect l="0" t="0" r="r" b="b"/>
              <a:pathLst>
                <a:path w="71" h="76">
                  <a:moveTo>
                    <a:pt x="71" y="38"/>
                  </a:moveTo>
                  <a:lnTo>
                    <a:pt x="71" y="29"/>
                  </a:lnTo>
                  <a:lnTo>
                    <a:pt x="66" y="24"/>
                  </a:lnTo>
                  <a:lnTo>
                    <a:pt x="66" y="19"/>
                  </a:lnTo>
                  <a:lnTo>
                    <a:pt x="62" y="15"/>
                  </a:lnTo>
                  <a:lnTo>
                    <a:pt x="57" y="10"/>
                  </a:lnTo>
                  <a:lnTo>
                    <a:pt x="47" y="5"/>
                  </a:lnTo>
                  <a:lnTo>
                    <a:pt x="43" y="0"/>
                  </a:lnTo>
                  <a:lnTo>
                    <a:pt x="33" y="0"/>
                  </a:lnTo>
                  <a:lnTo>
                    <a:pt x="29" y="0"/>
                  </a:lnTo>
                  <a:lnTo>
                    <a:pt x="19" y="5"/>
                  </a:lnTo>
                  <a:lnTo>
                    <a:pt x="14" y="10"/>
                  </a:lnTo>
                  <a:lnTo>
                    <a:pt x="10" y="15"/>
                  </a:lnTo>
                  <a:lnTo>
                    <a:pt x="5" y="19"/>
                  </a:lnTo>
                  <a:lnTo>
                    <a:pt x="0" y="24"/>
                  </a:lnTo>
                  <a:lnTo>
                    <a:pt x="0" y="29"/>
                  </a:lnTo>
                  <a:lnTo>
                    <a:pt x="0" y="38"/>
                  </a:lnTo>
                  <a:lnTo>
                    <a:pt x="0" y="48"/>
                  </a:lnTo>
                  <a:lnTo>
                    <a:pt x="0" y="52"/>
                  </a:lnTo>
                  <a:lnTo>
                    <a:pt x="5" y="57"/>
                  </a:lnTo>
                  <a:lnTo>
                    <a:pt x="10" y="62"/>
                  </a:lnTo>
                  <a:lnTo>
                    <a:pt x="14" y="67"/>
                  </a:lnTo>
                  <a:lnTo>
                    <a:pt x="19" y="71"/>
                  </a:lnTo>
                  <a:lnTo>
                    <a:pt x="29" y="76"/>
                  </a:lnTo>
                  <a:lnTo>
                    <a:pt x="33" y="76"/>
                  </a:lnTo>
                  <a:lnTo>
                    <a:pt x="43" y="76"/>
                  </a:lnTo>
                  <a:lnTo>
                    <a:pt x="47" y="71"/>
                  </a:lnTo>
                  <a:lnTo>
                    <a:pt x="57" y="67"/>
                  </a:lnTo>
                  <a:lnTo>
                    <a:pt x="62" y="62"/>
                  </a:lnTo>
                  <a:lnTo>
                    <a:pt x="66" y="57"/>
                  </a:lnTo>
                  <a:lnTo>
                    <a:pt x="66" y="52"/>
                  </a:lnTo>
                  <a:lnTo>
                    <a:pt x="71" y="48"/>
                  </a:lnTo>
                  <a:lnTo>
                    <a:pt x="71" y="38"/>
                  </a:lnTo>
                  <a:lnTo>
                    <a:pt x="71" y="38"/>
                  </a:lnTo>
                  <a:lnTo>
                    <a:pt x="71" y="29"/>
                  </a:lnTo>
                  <a:lnTo>
                    <a:pt x="66" y="24"/>
                  </a:lnTo>
                  <a:lnTo>
                    <a:pt x="62" y="19"/>
                  </a:lnTo>
                  <a:lnTo>
                    <a:pt x="57" y="15"/>
                  </a:lnTo>
                  <a:lnTo>
                    <a:pt x="52" y="10"/>
                  </a:lnTo>
                  <a:lnTo>
                    <a:pt x="47" y="5"/>
                  </a:lnTo>
                  <a:lnTo>
                    <a:pt x="43" y="5"/>
                  </a:lnTo>
                  <a:lnTo>
                    <a:pt x="33" y="5"/>
                  </a:lnTo>
                  <a:lnTo>
                    <a:pt x="29" y="5"/>
                  </a:lnTo>
                  <a:lnTo>
                    <a:pt x="19" y="5"/>
                  </a:lnTo>
                  <a:lnTo>
                    <a:pt x="14" y="10"/>
                  </a:lnTo>
                  <a:lnTo>
                    <a:pt x="10" y="15"/>
                  </a:lnTo>
                  <a:lnTo>
                    <a:pt x="5" y="19"/>
                  </a:lnTo>
                  <a:lnTo>
                    <a:pt x="0" y="24"/>
                  </a:lnTo>
                  <a:lnTo>
                    <a:pt x="0" y="29"/>
                  </a:lnTo>
                  <a:lnTo>
                    <a:pt x="0" y="38"/>
                  </a:lnTo>
                  <a:lnTo>
                    <a:pt x="0" y="43"/>
                  </a:lnTo>
                  <a:lnTo>
                    <a:pt x="0" y="52"/>
                  </a:lnTo>
                  <a:lnTo>
                    <a:pt x="5" y="57"/>
                  </a:lnTo>
                  <a:lnTo>
                    <a:pt x="10" y="62"/>
                  </a:lnTo>
                  <a:lnTo>
                    <a:pt x="14" y="67"/>
                  </a:lnTo>
                  <a:lnTo>
                    <a:pt x="19" y="71"/>
                  </a:lnTo>
                  <a:lnTo>
                    <a:pt x="29" y="71"/>
                  </a:lnTo>
                  <a:lnTo>
                    <a:pt x="33" y="71"/>
                  </a:lnTo>
                  <a:lnTo>
                    <a:pt x="43" y="71"/>
                  </a:lnTo>
                  <a:lnTo>
                    <a:pt x="47" y="71"/>
                  </a:lnTo>
                  <a:lnTo>
                    <a:pt x="52" y="67"/>
                  </a:lnTo>
                  <a:lnTo>
                    <a:pt x="57" y="62"/>
                  </a:lnTo>
                  <a:lnTo>
                    <a:pt x="62" y="57"/>
                  </a:lnTo>
                  <a:lnTo>
                    <a:pt x="66" y="52"/>
                  </a:lnTo>
                  <a:lnTo>
                    <a:pt x="71" y="43"/>
                  </a:lnTo>
                  <a:lnTo>
                    <a:pt x="71" y="38"/>
                  </a:lnTo>
                  <a:lnTo>
                    <a:pt x="71" y="38"/>
                  </a:lnTo>
                  <a:close/>
                </a:path>
              </a:pathLst>
            </a:custGeom>
            <a:solidFill>
              <a:srgbClr val="FF545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3" name="Freeform 179"/>
            <p:cNvSpPr>
              <a:spLocks noChangeAspect="1"/>
            </p:cNvSpPr>
            <p:nvPr/>
          </p:nvSpPr>
          <p:spPr bwMode="auto">
            <a:xfrm>
              <a:off x="2265" y="1800"/>
              <a:ext cx="71" cy="66"/>
            </a:xfrm>
            <a:custGeom>
              <a:avLst/>
              <a:gdLst/>
              <a:ahLst/>
              <a:cxnLst>
                <a:cxn ang="0">
                  <a:pos x="71" y="24"/>
                </a:cxn>
                <a:cxn ang="0">
                  <a:pos x="62" y="14"/>
                </a:cxn>
                <a:cxn ang="0">
                  <a:pos x="52" y="5"/>
                </a:cxn>
                <a:cxn ang="0">
                  <a:pos x="43" y="0"/>
                </a:cxn>
                <a:cxn ang="0">
                  <a:pos x="29" y="0"/>
                </a:cxn>
                <a:cxn ang="0">
                  <a:pos x="14" y="5"/>
                </a:cxn>
                <a:cxn ang="0">
                  <a:pos x="5" y="14"/>
                </a:cxn>
                <a:cxn ang="0">
                  <a:pos x="0" y="24"/>
                </a:cxn>
                <a:cxn ang="0">
                  <a:pos x="0" y="38"/>
                </a:cxn>
                <a:cxn ang="0">
                  <a:pos x="5" y="52"/>
                </a:cxn>
                <a:cxn ang="0">
                  <a:pos x="14" y="62"/>
                </a:cxn>
                <a:cxn ang="0">
                  <a:pos x="29" y="66"/>
                </a:cxn>
                <a:cxn ang="0">
                  <a:pos x="43" y="66"/>
                </a:cxn>
                <a:cxn ang="0">
                  <a:pos x="52" y="62"/>
                </a:cxn>
                <a:cxn ang="0">
                  <a:pos x="62" y="52"/>
                </a:cxn>
                <a:cxn ang="0">
                  <a:pos x="71" y="38"/>
                </a:cxn>
                <a:cxn ang="0">
                  <a:pos x="66" y="33"/>
                </a:cxn>
                <a:cxn ang="0">
                  <a:pos x="66" y="19"/>
                </a:cxn>
                <a:cxn ang="0">
                  <a:pos x="57" y="10"/>
                </a:cxn>
                <a:cxn ang="0">
                  <a:pos x="47" y="0"/>
                </a:cxn>
                <a:cxn ang="0">
                  <a:pos x="33" y="0"/>
                </a:cxn>
                <a:cxn ang="0">
                  <a:pos x="19" y="0"/>
                </a:cxn>
                <a:cxn ang="0">
                  <a:pos x="10" y="10"/>
                </a:cxn>
                <a:cxn ang="0">
                  <a:pos x="5" y="19"/>
                </a:cxn>
                <a:cxn ang="0">
                  <a:pos x="0" y="33"/>
                </a:cxn>
                <a:cxn ang="0">
                  <a:pos x="5" y="47"/>
                </a:cxn>
                <a:cxn ang="0">
                  <a:pos x="10" y="57"/>
                </a:cxn>
                <a:cxn ang="0">
                  <a:pos x="19" y="66"/>
                </a:cxn>
                <a:cxn ang="0">
                  <a:pos x="33" y="66"/>
                </a:cxn>
                <a:cxn ang="0">
                  <a:pos x="47" y="66"/>
                </a:cxn>
                <a:cxn ang="0">
                  <a:pos x="57" y="57"/>
                </a:cxn>
                <a:cxn ang="0">
                  <a:pos x="66" y="47"/>
                </a:cxn>
                <a:cxn ang="0">
                  <a:pos x="66" y="33"/>
                </a:cxn>
              </a:cxnLst>
              <a:rect l="0" t="0" r="r" b="b"/>
              <a:pathLst>
                <a:path w="71" h="66">
                  <a:moveTo>
                    <a:pt x="71" y="33"/>
                  </a:moveTo>
                  <a:lnTo>
                    <a:pt x="71" y="24"/>
                  </a:lnTo>
                  <a:lnTo>
                    <a:pt x="66" y="19"/>
                  </a:lnTo>
                  <a:lnTo>
                    <a:pt x="62" y="14"/>
                  </a:lnTo>
                  <a:lnTo>
                    <a:pt x="57" y="10"/>
                  </a:lnTo>
                  <a:lnTo>
                    <a:pt x="52" y="5"/>
                  </a:lnTo>
                  <a:lnTo>
                    <a:pt x="47" y="0"/>
                  </a:lnTo>
                  <a:lnTo>
                    <a:pt x="43" y="0"/>
                  </a:lnTo>
                  <a:lnTo>
                    <a:pt x="33" y="0"/>
                  </a:lnTo>
                  <a:lnTo>
                    <a:pt x="29" y="0"/>
                  </a:lnTo>
                  <a:lnTo>
                    <a:pt x="19" y="0"/>
                  </a:lnTo>
                  <a:lnTo>
                    <a:pt x="14" y="5"/>
                  </a:lnTo>
                  <a:lnTo>
                    <a:pt x="10" y="10"/>
                  </a:lnTo>
                  <a:lnTo>
                    <a:pt x="5" y="14"/>
                  </a:lnTo>
                  <a:lnTo>
                    <a:pt x="0" y="19"/>
                  </a:lnTo>
                  <a:lnTo>
                    <a:pt x="0" y="24"/>
                  </a:lnTo>
                  <a:lnTo>
                    <a:pt x="0" y="33"/>
                  </a:lnTo>
                  <a:lnTo>
                    <a:pt x="0" y="38"/>
                  </a:lnTo>
                  <a:lnTo>
                    <a:pt x="0" y="47"/>
                  </a:lnTo>
                  <a:lnTo>
                    <a:pt x="5" y="52"/>
                  </a:lnTo>
                  <a:lnTo>
                    <a:pt x="10" y="57"/>
                  </a:lnTo>
                  <a:lnTo>
                    <a:pt x="14" y="62"/>
                  </a:lnTo>
                  <a:lnTo>
                    <a:pt x="19" y="66"/>
                  </a:lnTo>
                  <a:lnTo>
                    <a:pt x="29" y="66"/>
                  </a:lnTo>
                  <a:lnTo>
                    <a:pt x="33" y="66"/>
                  </a:lnTo>
                  <a:lnTo>
                    <a:pt x="43" y="66"/>
                  </a:lnTo>
                  <a:lnTo>
                    <a:pt x="47" y="66"/>
                  </a:lnTo>
                  <a:lnTo>
                    <a:pt x="52" y="62"/>
                  </a:lnTo>
                  <a:lnTo>
                    <a:pt x="57" y="57"/>
                  </a:lnTo>
                  <a:lnTo>
                    <a:pt x="62" y="52"/>
                  </a:lnTo>
                  <a:lnTo>
                    <a:pt x="66" y="47"/>
                  </a:lnTo>
                  <a:lnTo>
                    <a:pt x="71" y="38"/>
                  </a:lnTo>
                  <a:lnTo>
                    <a:pt x="71" y="33"/>
                  </a:lnTo>
                  <a:lnTo>
                    <a:pt x="66" y="33"/>
                  </a:lnTo>
                  <a:lnTo>
                    <a:pt x="66" y="29"/>
                  </a:lnTo>
                  <a:lnTo>
                    <a:pt x="66" y="19"/>
                  </a:lnTo>
                  <a:lnTo>
                    <a:pt x="62" y="14"/>
                  </a:lnTo>
                  <a:lnTo>
                    <a:pt x="57" y="10"/>
                  </a:lnTo>
                  <a:lnTo>
                    <a:pt x="52" y="5"/>
                  </a:lnTo>
                  <a:lnTo>
                    <a:pt x="47" y="0"/>
                  </a:lnTo>
                  <a:lnTo>
                    <a:pt x="43" y="0"/>
                  </a:lnTo>
                  <a:lnTo>
                    <a:pt x="33" y="0"/>
                  </a:lnTo>
                  <a:lnTo>
                    <a:pt x="29" y="0"/>
                  </a:lnTo>
                  <a:lnTo>
                    <a:pt x="19" y="0"/>
                  </a:lnTo>
                  <a:lnTo>
                    <a:pt x="14" y="5"/>
                  </a:lnTo>
                  <a:lnTo>
                    <a:pt x="10" y="10"/>
                  </a:lnTo>
                  <a:lnTo>
                    <a:pt x="5" y="14"/>
                  </a:lnTo>
                  <a:lnTo>
                    <a:pt x="5" y="19"/>
                  </a:lnTo>
                  <a:lnTo>
                    <a:pt x="0" y="29"/>
                  </a:lnTo>
                  <a:lnTo>
                    <a:pt x="0" y="33"/>
                  </a:lnTo>
                  <a:lnTo>
                    <a:pt x="0" y="38"/>
                  </a:lnTo>
                  <a:lnTo>
                    <a:pt x="5" y="47"/>
                  </a:lnTo>
                  <a:lnTo>
                    <a:pt x="5" y="52"/>
                  </a:lnTo>
                  <a:lnTo>
                    <a:pt x="10" y="57"/>
                  </a:lnTo>
                  <a:lnTo>
                    <a:pt x="14" y="62"/>
                  </a:lnTo>
                  <a:lnTo>
                    <a:pt x="19" y="66"/>
                  </a:lnTo>
                  <a:lnTo>
                    <a:pt x="29" y="66"/>
                  </a:lnTo>
                  <a:lnTo>
                    <a:pt x="33" y="66"/>
                  </a:lnTo>
                  <a:lnTo>
                    <a:pt x="43" y="66"/>
                  </a:lnTo>
                  <a:lnTo>
                    <a:pt x="47" y="66"/>
                  </a:lnTo>
                  <a:lnTo>
                    <a:pt x="52" y="62"/>
                  </a:lnTo>
                  <a:lnTo>
                    <a:pt x="57" y="57"/>
                  </a:lnTo>
                  <a:lnTo>
                    <a:pt x="62" y="52"/>
                  </a:lnTo>
                  <a:lnTo>
                    <a:pt x="66" y="47"/>
                  </a:lnTo>
                  <a:lnTo>
                    <a:pt x="66" y="38"/>
                  </a:lnTo>
                  <a:lnTo>
                    <a:pt x="66" y="33"/>
                  </a:lnTo>
                  <a:lnTo>
                    <a:pt x="71" y="33"/>
                  </a:lnTo>
                  <a:close/>
                </a:path>
              </a:pathLst>
            </a:custGeom>
            <a:solidFill>
              <a:srgbClr val="FF585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4" name="Freeform 180"/>
            <p:cNvSpPr>
              <a:spLocks noChangeAspect="1"/>
            </p:cNvSpPr>
            <p:nvPr/>
          </p:nvSpPr>
          <p:spPr bwMode="auto">
            <a:xfrm>
              <a:off x="2265" y="1800"/>
              <a:ext cx="66" cy="66"/>
            </a:xfrm>
            <a:custGeom>
              <a:avLst/>
              <a:gdLst/>
              <a:ahLst/>
              <a:cxnLst>
                <a:cxn ang="0">
                  <a:pos x="66" y="29"/>
                </a:cxn>
                <a:cxn ang="0">
                  <a:pos x="62" y="14"/>
                </a:cxn>
                <a:cxn ang="0">
                  <a:pos x="52" y="5"/>
                </a:cxn>
                <a:cxn ang="0">
                  <a:pos x="43" y="0"/>
                </a:cxn>
                <a:cxn ang="0">
                  <a:pos x="29" y="0"/>
                </a:cxn>
                <a:cxn ang="0">
                  <a:pos x="14" y="5"/>
                </a:cxn>
                <a:cxn ang="0">
                  <a:pos x="5" y="14"/>
                </a:cxn>
                <a:cxn ang="0">
                  <a:pos x="0" y="29"/>
                </a:cxn>
                <a:cxn ang="0">
                  <a:pos x="0" y="38"/>
                </a:cxn>
                <a:cxn ang="0">
                  <a:pos x="5" y="52"/>
                </a:cxn>
                <a:cxn ang="0">
                  <a:pos x="14" y="62"/>
                </a:cxn>
                <a:cxn ang="0">
                  <a:pos x="29" y="66"/>
                </a:cxn>
                <a:cxn ang="0">
                  <a:pos x="43" y="66"/>
                </a:cxn>
                <a:cxn ang="0">
                  <a:pos x="52" y="62"/>
                </a:cxn>
                <a:cxn ang="0">
                  <a:pos x="62" y="52"/>
                </a:cxn>
                <a:cxn ang="0">
                  <a:pos x="66" y="38"/>
                </a:cxn>
                <a:cxn ang="0">
                  <a:pos x="66" y="33"/>
                </a:cxn>
                <a:cxn ang="0">
                  <a:pos x="66" y="19"/>
                </a:cxn>
                <a:cxn ang="0">
                  <a:pos x="57" y="10"/>
                </a:cxn>
                <a:cxn ang="0">
                  <a:pos x="47" y="5"/>
                </a:cxn>
                <a:cxn ang="0">
                  <a:pos x="33" y="0"/>
                </a:cxn>
                <a:cxn ang="0">
                  <a:pos x="24" y="5"/>
                </a:cxn>
                <a:cxn ang="0">
                  <a:pos x="10" y="10"/>
                </a:cxn>
                <a:cxn ang="0">
                  <a:pos x="5" y="19"/>
                </a:cxn>
                <a:cxn ang="0">
                  <a:pos x="0" y="33"/>
                </a:cxn>
                <a:cxn ang="0">
                  <a:pos x="5" y="47"/>
                </a:cxn>
                <a:cxn ang="0">
                  <a:pos x="10" y="57"/>
                </a:cxn>
                <a:cxn ang="0">
                  <a:pos x="24" y="62"/>
                </a:cxn>
                <a:cxn ang="0">
                  <a:pos x="33" y="66"/>
                </a:cxn>
                <a:cxn ang="0">
                  <a:pos x="47" y="62"/>
                </a:cxn>
                <a:cxn ang="0">
                  <a:pos x="57" y="57"/>
                </a:cxn>
                <a:cxn ang="0">
                  <a:pos x="66" y="47"/>
                </a:cxn>
                <a:cxn ang="0">
                  <a:pos x="66" y="33"/>
                </a:cxn>
              </a:cxnLst>
              <a:rect l="0" t="0" r="r" b="b"/>
              <a:pathLst>
                <a:path w="66" h="66">
                  <a:moveTo>
                    <a:pt x="66" y="33"/>
                  </a:moveTo>
                  <a:lnTo>
                    <a:pt x="66" y="29"/>
                  </a:lnTo>
                  <a:lnTo>
                    <a:pt x="66" y="19"/>
                  </a:lnTo>
                  <a:lnTo>
                    <a:pt x="62" y="14"/>
                  </a:lnTo>
                  <a:lnTo>
                    <a:pt x="57" y="10"/>
                  </a:lnTo>
                  <a:lnTo>
                    <a:pt x="52" y="5"/>
                  </a:lnTo>
                  <a:lnTo>
                    <a:pt x="47" y="0"/>
                  </a:lnTo>
                  <a:lnTo>
                    <a:pt x="43" y="0"/>
                  </a:lnTo>
                  <a:lnTo>
                    <a:pt x="33" y="0"/>
                  </a:lnTo>
                  <a:lnTo>
                    <a:pt x="29" y="0"/>
                  </a:lnTo>
                  <a:lnTo>
                    <a:pt x="19" y="0"/>
                  </a:lnTo>
                  <a:lnTo>
                    <a:pt x="14" y="5"/>
                  </a:lnTo>
                  <a:lnTo>
                    <a:pt x="10" y="10"/>
                  </a:lnTo>
                  <a:lnTo>
                    <a:pt x="5" y="14"/>
                  </a:lnTo>
                  <a:lnTo>
                    <a:pt x="5" y="19"/>
                  </a:lnTo>
                  <a:lnTo>
                    <a:pt x="0" y="29"/>
                  </a:lnTo>
                  <a:lnTo>
                    <a:pt x="0" y="33"/>
                  </a:lnTo>
                  <a:lnTo>
                    <a:pt x="0" y="38"/>
                  </a:lnTo>
                  <a:lnTo>
                    <a:pt x="5" y="47"/>
                  </a:lnTo>
                  <a:lnTo>
                    <a:pt x="5" y="52"/>
                  </a:lnTo>
                  <a:lnTo>
                    <a:pt x="10" y="57"/>
                  </a:lnTo>
                  <a:lnTo>
                    <a:pt x="14" y="62"/>
                  </a:lnTo>
                  <a:lnTo>
                    <a:pt x="19" y="66"/>
                  </a:lnTo>
                  <a:lnTo>
                    <a:pt x="29" y="66"/>
                  </a:lnTo>
                  <a:lnTo>
                    <a:pt x="33" y="66"/>
                  </a:lnTo>
                  <a:lnTo>
                    <a:pt x="43" y="66"/>
                  </a:lnTo>
                  <a:lnTo>
                    <a:pt x="47" y="66"/>
                  </a:lnTo>
                  <a:lnTo>
                    <a:pt x="52" y="62"/>
                  </a:lnTo>
                  <a:lnTo>
                    <a:pt x="57" y="57"/>
                  </a:lnTo>
                  <a:lnTo>
                    <a:pt x="62" y="52"/>
                  </a:lnTo>
                  <a:lnTo>
                    <a:pt x="66" y="47"/>
                  </a:lnTo>
                  <a:lnTo>
                    <a:pt x="66" y="38"/>
                  </a:lnTo>
                  <a:lnTo>
                    <a:pt x="66" y="33"/>
                  </a:lnTo>
                  <a:lnTo>
                    <a:pt x="66" y="33"/>
                  </a:lnTo>
                  <a:lnTo>
                    <a:pt x="66" y="29"/>
                  </a:lnTo>
                  <a:lnTo>
                    <a:pt x="66" y="19"/>
                  </a:lnTo>
                  <a:lnTo>
                    <a:pt x="62" y="14"/>
                  </a:lnTo>
                  <a:lnTo>
                    <a:pt x="57" y="10"/>
                  </a:lnTo>
                  <a:lnTo>
                    <a:pt x="52" y="5"/>
                  </a:lnTo>
                  <a:lnTo>
                    <a:pt x="47" y="5"/>
                  </a:lnTo>
                  <a:lnTo>
                    <a:pt x="43" y="0"/>
                  </a:lnTo>
                  <a:lnTo>
                    <a:pt x="33" y="0"/>
                  </a:lnTo>
                  <a:lnTo>
                    <a:pt x="29" y="0"/>
                  </a:lnTo>
                  <a:lnTo>
                    <a:pt x="24" y="5"/>
                  </a:lnTo>
                  <a:lnTo>
                    <a:pt x="14" y="5"/>
                  </a:lnTo>
                  <a:lnTo>
                    <a:pt x="10" y="10"/>
                  </a:lnTo>
                  <a:lnTo>
                    <a:pt x="10" y="14"/>
                  </a:lnTo>
                  <a:lnTo>
                    <a:pt x="5" y="19"/>
                  </a:lnTo>
                  <a:lnTo>
                    <a:pt x="5" y="29"/>
                  </a:lnTo>
                  <a:lnTo>
                    <a:pt x="0" y="33"/>
                  </a:lnTo>
                  <a:lnTo>
                    <a:pt x="5" y="38"/>
                  </a:lnTo>
                  <a:lnTo>
                    <a:pt x="5" y="47"/>
                  </a:lnTo>
                  <a:lnTo>
                    <a:pt x="10" y="52"/>
                  </a:lnTo>
                  <a:lnTo>
                    <a:pt x="10" y="57"/>
                  </a:lnTo>
                  <a:lnTo>
                    <a:pt x="14" y="62"/>
                  </a:lnTo>
                  <a:lnTo>
                    <a:pt x="24" y="62"/>
                  </a:lnTo>
                  <a:lnTo>
                    <a:pt x="29" y="66"/>
                  </a:lnTo>
                  <a:lnTo>
                    <a:pt x="33" y="66"/>
                  </a:lnTo>
                  <a:lnTo>
                    <a:pt x="43" y="66"/>
                  </a:lnTo>
                  <a:lnTo>
                    <a:pt x="47" y="62"/>
                  </a:lnTo>
                  <a:lnTo>
                    <a:pt x="52" y="62"/>
                  </a:lnTo>
                  <a:lnTo>
                    <a:pt x="57" y="57"/>
                  </a:lnTo>
                  <a:lnTo>
                    <a:pt x="62" y="52"/>
                  </a:lnTo>
                  <a:lnTo>
                    <a:pt x="66" y="47"/>
                  </a:lnTo>
                  <a:lnTo>
                    <a:pt x="66" y="38"/>
                  </a:lnTo>
                  <a:lnTo>
                    <a:pt x="66" y="33"/>
                  </a:lnTo>
                  <a:lnTo>
                    <a:pt x="66" y="33"/>
                  </a:lnTo>
                  <a:close/>
                </a:path>
              </a:pathLst>
            </a:custGeom>
            <a:solidFill>
              <a:srgbClr val="FF5C5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5" name="Freeform 181"/>
            <p:cNvSpPr>
              <a:spLocks noChangeAspect="1"/>
            </p:cNvSpPr>
            <p:nvPr/>
          </p:nvSpPr>
          <p:spPr bwMode="auto">
            <a:xfrm>
              <a:off x="2265" y="1800"/>
              <a:ext cx="66" cy="66"/>
            </a:xfrm>
            <a:custGeom>
              <a:avLst/>
              <a:gdLst/>
              <a:ahLst/>
              <a:cxnLst>
                <a:cxn ang="0">
                  <a:pos x="66" y="29"/>
                </a:cxn>
                <a:cxn ang="0">
                  <a:pos x="62" y="14"/>
                </a:cxn>
                <a:cxn ang="0">
                  <a:pos x="52" y="5"/>
                </a:cxn>
                <a:cxn ang="0">
                  <a:pos x="43" y="0"/>
                </a:cxn>
                <a:cxn ang="0">
                  <a:pos x="29" y="0"/>
                </a:cxn>
                <a:cxn ang="0">
                  <a:pos x="14" y="5"/>
                </a:cxn>
                <a:cxn ang="0">
                  <a:pos x="10" y="14"/>
                </a:cxn>
                <a:cxn ang="0">
                  <a:pos x="5" y="29"/>
                </a:cxn>
                <a:cxn ang="0">
                  <a:pos x="5" y="38"/>
                </a:cxn>
                <a:cxn ang="0">
                  <a:pos x="10" y="52"/>
                </a:cxn>
                <a:cxn ang="0">
                  <a:pos x="14" y="62"/>
                </a:cxn>
                <a:cxn ang="0">
                  <a:pos x="29" y="66"/>
                </a:cxn>
                <a:cxn ang="0">
                  <a:pos x="43" y="66"/>
                </a:cxn>
                <a:cxn ang="0">
                  <a:pos x="52" y="62"/>
                </a:cxn>
                <a:cxn ang="0">
                  <a:pos x="62" y="52"/>
                </a:cxn>
                <a:cxn ang="0">
                  <a:pos x="66" y="38"/>
                </a:cxn>
                <a:cxn ang="0">
                  <a:pos x="66" y="33"/>
                </a:cxn>
                <a:cxn ang="0">
                  <a:pos x="62" y="19"/>
                </a:cxn>
                <a:cxn ang="0">
                  <a:pos x="57" y="10"/>
                </a:cxn>
                <a:cxn ang="0">
                  <a:pos x="47" y="5"/>
                </a:cxn>
                <a:cxn ang="0">
                  <a:pos x="33" y="0"/>
                </a:cxn>
                <a:cxn ang="0">
                  <a:pos x="24" y="5"/>
                </a:cxn>
                <a:cxn ang="0">
                  <a:pos x="14" y="10"/>
                </a:cxn>
                <a:cxn ang="0">
                  <a:pos x="5" y="19"/>
                </a:cxn>
                <a:cxn ang="0">
                  <a:pos x="5" y="33"/>
                </a:cxn>
                <a:cxn ang="0">
                  <a:pos x="5" y="47"/>
                </a:cxn>
                <a:cxn ang="0">
                  <a:pos x="14" y="57"/>
                </a:cxn>
                <a:cxn ang="0">
                  <a:pos x="24" y="62"/>
                </a:cxn>
                <a:cxn ang="0">
                  <a:pos x="33" y="66"/>
                </a:cxn>
                <a:cxn ang="0">
                  <a:pos x="47" y="62"/>
                </a:cxn>
                <a:cxn ang="0">
                  <a:pos x="57" y="57"/>
                </a:cxn>
                <a:cxn ang="0">
                  <a:pos x="62" y="47"/>
                </a:cxn>
                <a:cxn ang="0">
                  <a:pos x="66" y="33"/>
                </a:cxn>
              </a:cxnLst>
              <a:rect l="0" t="0" r="r" b="b"/>
              <a:pathLst>
                <a:path w="66" h="66">
                  <a:moveTo>
                    <a:pt x="66" y="33"/>
                  </a:moveTo>
                  <a:lnTo>
                    <a:pt x="66" y="29"/>
                  </a:lnTo>
                  <a:lnTo>
                    <a:pt x="66" y="19"/>
                  </a:lnTo>
                  <a:lnTo>
                    <a:pt x="62" y="14"/>
                  </a:lnTo>
                  <a:lnTo>
                    <a:pt x="57" y="10"/>
                  </a:lnTo>
                  <a:lnTo>
                    <a:pt x="52" y="5"/>
                  </a:lnTo>
                  <a:lnTo>
                    <a:pt x="47" y="5"/>
                  </a:lnTo>
                  <a:lnTo>
                    <a:pt x="43" y="0"/>
                  </a:lnTo>
                  <a:lnTo>
                    <a:pt x="33" y="0"/>
                  </a:lnTo>
                  <a:lnTo>
                    <a:pt x="29" y="0"/>
                  </a:lnTo>
                  <a:lnTo>
                    <a:pt x="24" y="5"/>
                  </a:lnTo>
                  <a:lnTo>
                    <a:pt x="14" y="5"/>
                  </a:lnTo>
                  <a:lnTo>
                    <a:pt x="10" y="10"/>
                  </a:lnTo>
                  <a:lnTo>
                    <a:pt x="10" y="14"/>
                  </a:lnTo>
                  <a:lnTo>
                    <a:pt x="5" y="19"/>
                  </a:lnTo>
                  <a:lnTo>
                    <a:pt x="5" y="29"/>
                  </a:lnTo>
                  <a:lnTo>
                    <a:pt x="0" y="33"/>
                  </a:lnTo>
                  <a:lnTo>
                    <a:pt x="5" y="38"/>
                  </a:lnTo>
                  <a:lnTo>
                    <a:pt x="5" y="47"/>
                  </a:lnTo>
                  <a:lnTo>
                    <a:pt x="10" y="52"/>
                  </a:lnTo>
                  <a:lnTo>
                    <a:pt x="10" y="57"/>
                  </a:lnTo>
                  <a:lnTo>
                    <a:pt x="14" y="62"/>
                  </a:lnTo>
                  <a:lnTo>
                    <a:pt x="24" y="62"/>
                  </a:lnTo>
                  <a:lnTo>
                    <a:pt x="29" y="66"/>
                  </a:lnTo>
                  <a:lnTo>
                    <a:pt x="33" y="66"/>
                  </a:lnTo>
                  <a:lnTo>
                    <a:pt x="43" y="66"/>
                  </a:lnTo>
                  <a:lnTo>
                    <a:pt x="47" y="62"/>
                  </a:lnTo>
                  <a:lnTo>
                    <a:pt x="52" y="62"/>
                  </a:lnTo>
                  <a:lnTo>
                    <a:pt x="57" y="57"/>
                  </a:lnTo>
                  <a:lnTo>
                    <a:pt x="62" y="52"/>
                  </a:lnTo>
                  <a:lnTo>
                    <a:pt x="66" y="47"/>
                  </a:lnTo>
                  <a:lnTo>
                    <a:pt x="66" y="38"/>
                  </a:lnTo>
                  <a:lnTo>
                    <a:pt x="66" y="33"/>
                  </a:lnTo>
                  <a:lnTo>
                    <a:pt x="66" y="33"/>
                  </a:lnTo>
                  <a:lnTo>
                    <a:pt x="66" y="29"/>
                  </a:lnTo>
                  <a:lnTo>
                    <a:pt x="62" y="19"/>
                  </a:lnTo>
                  <a:lnTo>
                    <a:pt x="62" y="14"/>
                  </a:lnTo>
                  <a:lnTo>
                    <a:pt x="57" y="10"/>
                  </a:lnTo>
                  <a:lnTo>
                    <a:pt x="52" y="10"/>
                  </a:lnTo>
                  <a:lnTo>
                    <a:pt x="47" y="5"/>
                  </a:lnTo>
                  <a:lnTo>
                    <a:pt x="43" y="5"/>
                  </a:lnTo>
                  <a:lnTo>
                    <a:pt x="33" y="0"/>
                  </a:lnTo>
                  <a:lnTo>
                    <a:pt x="29" y="5"/>
                  </a:lnTo>
                  <a:lnTo>
                    <a:pt x="24" y="5"/>
                  </a:lnTo>
                  <a:lnTo>
                    <a:pt x="19" y="10"/>
                  </a:lnTo>
                  <a:lnTo>
                    <a:pt x="14" y="10"/>
                  </a:lnTo>
                  <a:lnTo>
                    <a:pt x="10" y="14"/>
                  </a:lnTo>
                  <a:lnTo>
                    <a:pt x="5" y="19"/>
                  </a:lnTo>
                  <a:lnTo>
                    <a:pt x="5" y="29"/>
                  </a:lnTo>
                  <a:lnTo>
                    <a:pt x="5" y="33"/>
                  </a:lnTo>
                  <a:lnTo>
                    <a:pt x="5" y="38"/>
                  </a:lnTo>
                  <a:lnTo>
                    <a:pt x="5" y="47"/>
                  </a:lnTo>
                  <a:lnTo>
                    <a:pt x="10" y="52"/>
                  </a:lnTo>
                  <a:lnTo>
                    <a:pt x="14" y="57"/>
                  </a:lnTo>
                  <a:lnTo>
                    <a:pt x="19" y="57"/>
                  </a:lnTo>
                  <a:lnTo>
                    <a:pt x="24" y="62"/>
                  </a:lnTo>
                  <a:lnTo>
                    <a:pt x="29" y="62"/>
                  </a:lnTo>
                  <a:lnTo>
                    <a:pt x="33" y="66"/>
                  </a:lnTo>
                  <a:lnTo>
                    <a:pt x="43" y="62"/>
                  </a:lnTo>
                  <a:lnTo>
                    <a:pt x="47" y="62"/>
                  </a:lnTo>
                  <a:lnTo>
                    <a:pt x="52" y="57"/>
                  </a:lnTo>
                  <a:lnTo>
                    <a:pt x="57" y="57"/>
                  </a:lnTo>
                  <a:lnTo>
                    <a:pt x="62" y="52"/>
                  </a:lnTo>
                  <a:lnTo>
                    <a:pt x="62" y="47"/>
                  </a:lnTo>
                  <a:lnTo>
                    <a:pt x="66" y="38"/>
                  </a:lnTo>
                  <a:lnTo>
                    <a:pt x="66" y="33"/>
                  </a:lnTo>
                  <a:lnTo>
                    <a:pt x="66" y="33"/>
                  </a:lnTo>
                  <a:close/>
                </a:path>
              </a:pathLst>
            </a:custGeom>
            <a:solidFill>
              <a:srgbClr val="FF606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6" name="Freeform 182"/>
            <p:cNvSpPr>
              <a:spLocks noChangeAspect="1"/>
            </p:cNvSpPr>
            <p:nvPr/>
          </p:nvSpPr>
          <p:spPr bwMode="auto">
            <a:xfrm>
              <a:off x="2270" y="1800"/>
              <a:ext cx="61" cy="66"/>
            </a:xfrm>
            <a:custGeom>
              <a:avLst/>
              <a:gdLst/>
              <a:ahLst/>
              <a:cxnLst>
                <a:cxn ang="0">
                  <a:pos x="61" y="29"/>
                </a:cxn>
                <a:cxn ang="0">
                  <a:pos x="57" y="14"/>
                </a:cxn>
                <a:cxn ang="0">
                  <a:pos x="47" y="10"/>
                </a:cxn>
                <a:cxn ang="0">
                  <a:pos x="38" y="5"/>
                </a:cxn>
                <a:cxn ang="0">
                  <a:pos x="24" y="5"/>
                </a:cxn>
                <a:cxn ang="0">
                  <a:pos x="14" y="10"/>
                </a:cxn>
                <a:cxn ang="0">
                  <a:pos x="5" y="14"/>
                </a:cxn>
                <a:cxn ang="0">
                  <a:pos x="0" y="29"/>
                </a:cxn>
                <a:cxn ang="0">
                  <a:pos x="0" y="38"/>
                </a:cxn>
                <a:cxn ang="0">
                  <a:pos x="5" y="52"/>
                </a:cxn>
                <a:cxn ang="0">
                  <a:pos x="14" y="57"/>
                </a:cxn>
                <a:cxn ang="0">
                  <a:pos x="24" y="62"/>
                </a:cxn>
                <a:cxn ang="0">
                  <a:pos x="38" y="62"/>
                </a:cxn>
                <a:cxn ang="0">
                  <a:pos x="47" y="57"/>
                </a:cxn>
                <a:cxn ang="0">
                  <a:pos x="57" y="52"/>
                </a:cxn>
                <a:cxn ang="0">
                  <a:pos x="61" y="38"/>
                </a:cxn>
                <a:cxn ang="0">
                  <a:pos x="61" y="33"/>
                </a:cxn>
                <a:cxn ang="0">
                  <a:pos x="57" y="24"/>
                </a:cxn>
                <a:cxn ang="0">
                  <a:pos x="52" y="14"/>
                </a:cxn>
                <a:cxn ang="0">
                  <a:pos x="42" y="5"/>
                </a:cxn>
                <a:cxn ang="0">
                  <a:pos x="28" y="5"/>
                </a:cxn>
                <a:cxn ang="0">
                  <a:pos x="19" y="5"/>
                </a:cxn>
                <a:cxn ang="0">
                  <a:pos x="9" y="14"/>
                </a:cxn>
                <a:cxn ang="0">
                  <a:pos x="0" y="24"/>
                </a:cxn>
                <a:cxn ang="0">
                  <a:pos x="0" y="33"/>
                </a:cxn>
                <a:cxn ang="0">
                  <a:pos x="0" y="43"/>
                </a:cxn>
                <a:cxn ang="0">
                  <a:pos x="9" y="52"/>
                </a:cxn>
                <a:cxn ang="0">
                  <a:pos x="19" y="62"/>
                </a:cxn>
                <a:cxn ang="0">
                  <a:pos x="28" y="62"/>
                </a:cxn>
                <a:cxn ang="0">
                  <a:pos x="42" y="62"/>
                </a:cxn>
                <a:cxn ang="0">
                  <a:pos x="52" y="52"/>
                </a:cxn>
                <a:cxn ang="0">
                  <a:pos x="57" y="43"/>
                </a:cxn>
                <a:cxn ang="0">
                  <a:pos x="61" y="33"/>
                </a:cxn>
              </a:cxnLst>
              <a:rect l="0" t="0" r="r" b="b"/>
              <a:pathLst>
                <a:path w="61" h="66">
                  <a:moveTo>
                    <a:pt x="61" y="33"/>
                  </a:moveTo>
                  <a:lnTo>
                    <a:pt x="61" y="29"/>
                  </a:lnTo>
                  <a:lnTo>
                    <a:pt x="57" y="19"/>
                  </a:lnTo>
                  <a:lnTo>
                    <a:pt x="57" y="14"/>
                  </a:lnTo>
                  <a:lnTo>
                    <a:pt x="52" y="10"/>
                  </a:lnTo>
                  <a:lnTo>
                    <a:pt x="47" y="10"/>
                  </a:lnTo>
                  <a:lnTo>
                    <a:pt x="42" y="5"/>
                  </a:lnTo>
                  <a:lnTo>
                    <a:pt x="38" y="5"/>
                  </a:lnTo>
                  <a:lnTo>
                    <a:pt x="28" y="0"/>
                  </a:lnTo>
                  <a:lnTo>
                    <a:pt x="24" y="5"/>
                  </a:lnTo>
                  <a:lnTo>
                    <a:pt x="19" y="5"/>
                  </a:lnTo>
                  <a:lnTo>
                    <a:pt x="14" y="10"/>
                  </a:lnTo>
                  <a:lnTo>
                    <a:pt x="9" y="10"/>
                  </a:lnTo>
                  <a:lnTo>
                    <a:pt x="5" y="14"/>
                  </a:lnTo>
                  <a:lnTo>
                    <a:pt x="0" y="19"/>
                  </a:lnTo>
                  <a:lnTo>
                    <a:pt x="0" y="29"/>
                  </a:lnTo>
                  <a:lnTo>
                    <a:pt x="0" y="33"/>
                  </a:lnTo>
                  <a:lnTo>
                    <a:pt x="0" y="38"/>
                  </a:lnTo>
                  <a:lnTo>
                    <a:pt x="0" y="47"/>
                  </a:lnTo>
                  <a:lnTo>
                    <a:pt x="5" y="52"/>
                  </a:lnTo>
                  <a:lnTo>
                    <a:pt x="9" y="57"/>
                  </a:lnTo>
                  <a:lnTo>
                    <a:pt x="14" y="57"/>
                  </a:lnTo>
                  <a:lnTo>
                    <a:pt x="19" y="62"/>
                  </a:lnTo>
                  <a:lnTo>
                    <a:pt x="24" y="62"/>
                  </a:lnTo>
                  <a:lnTo>
                    <a:pt x="28" y="66"/>
                  </a:lnTo>
                  <a:lnTo>
                    <a:pt x="38" y="62"/>
                  </a:lnTo>
                  <a:lnTo>
                    <a:pt x="42" y="62"/>
                  </a:lnTo>
                  <a:lnTo>
                    <a:pt x="47" y="57"/>
                  </a:lnTo>
                  <a:lnTo>
                    <a:pt x="52" y="57"/>
                  </a:lnTo>
                  <a:lnTo>
                    <a:pt x="57" y="52"/>
                  </a:lnTo>
                  <a:lnTo>
                    <a:pt x="57" y="47"/>
                  </a:lnTo>
                  <a:lnTo>
                    <a:pt x="61" y="38"/>
                  </a:lnTo>
                  <a:lnTo>
                    <a:pt x="61" y="33"/>
                  </a:lnTo>
                  <a:lnTo>
                    <a:pt x="61" y="33"/>
                  </a:lnTo>
                  <a:lnTo>
                    <a:pt x="57" y="29"/>
                  </a:lnTo>
                  <a:lnTo>
                    <a:pt x="57" y="24"/>
                  </a:lnTo>
                  <a:lnTo>
                    <a:pt x="52" y="14"/>
                  </a:lnTo>
                  <a:lnTo>
                    <a:pt x="52" y="14"/>
                  </a:lnTo>
                  <a:lnTo>
                    <a:pt x="47" y="10"/>
                  </a:lnTo>
                  <a:lnTo>
                    <a:pt x="42" y="5"/>
                  </a:lnTo>
                  <a:lnTo>
                    <a:pt x="38" y="5"/>
                  </a:lnTo>
                  <a:lnTo>
                    <a:pt x="28" y="5"/>
                  </a:lnTo>
                  <a:lnTo>
                    <a:pt x="24" y="5"/>
                  </a:lnTo>
                  <a:lnTo>
                    <a:pt x="19" y="5"/>
                  </a:lnTo>
                  <a:lnTo>
                    <a:pt x="14" y="10"/>
                  </a:lnTo>
                  <a:lnTo>
                    <a:pt x="9" y="14"/>
                  </a:lnTo>
                  <a:lnTo>
                    <a:pt x="5" y="14"/>
                  </a:lnTo>
                  <a:lnTo>
                    <a:pt x="0" y="24"/>
                  </a:lnTo>
                  <a:lnTo>
                    <a:pt x="0" y="29"/>
                  </a:lnTo>
                  <a:lnTo>
                    <a:pt x="0" y="33"/>
                  </a:lnTo>
                  <a:lnTo>
                    <a:pt x="0" y="38"/>
                  </a:lnTo>
                  <a:lnTo>
                    <a:pt x="0" y="43"/>
                  </a:lnTo>
                  <a:lnTo>
                    <a:pt x="5" y="47"/>
                  </a:lnTo>
                  <a:lnTo>
                    <a:pt x="9" y="52"/>
                  </a:lnTo>
                  <a:lnTo>
                    <a:pt x="14" y="57"/>
                  </a:lnTo>
                  <a:lnTo>
                    <a:pt x="19" y="62"/>
                  </a:lnTo>
                  <a:lnTo>
                    <a:pt x="24" y="62"/>
                  </a:lnTo>
                  <a:lnTo>
                    <a:pt x="28" y="62"/>
                  </a:lnTo>
                  <a:lnTo>
                    <a:pt x="38" y="62"/>
                  </a:lnTo>
                  <a:lnTo>
                    <a:pt x="42" y="62"/>
                  </a:lnTo>
                  <a:lnTo>
                    <a:pt x="47" y="57"/>
                  </a:lnTo>
                  <a:lnTo>
                    <a:pt x="52" y="52"/>
                  </a:lnTo>
                  <a:lnTo>
                    <a:pt x="52" y="47"/>
                  </a:lnTo>
                  <a:lnTo>
                    <a:pt x="57" y="43"/>
                  </a:lnTo>
                  <a:lnTo>
                    <a:pt x="57" y="38"/>
                  </a:lnTo>
                  <a:lnTo>
                    <a:pt x="61" y="33"/>
                  </a:lnTo>
                  <a:lnTo>
                    <a:pt x="61" y="33"/>
                  </a:lnTo>
                  <a:close/>
                </a:path>
              </a:pathLst>
            </a:custGeom>
            <a:solidFill>
              <a:srgbClr val="FF636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7" name="Freeform 183"/>
            <p:cNvSpPr>
              <a:spLocks noChangeAspect="1"/>
            </p:cNvSpPr>
            <p:nvPr/>
          </p:nvSpPr>
          <p:spPr bwMode="auto">
            <a:xfrm>
              <a:off x="2270" y="1805"/>
              <a:ext cx="61" cy="57"/>
            </a:xfrm>
            <a:custGeom>
              <a:avLst/>
              <a:gdLst/>
              <a:ahLst/>
              <a:cxnLst>
                <a:cxn ang="0">
                  <a:pos x="57" y="24"/>
                </a:cxn>
                <a:cxn ang="0">
                  <a:pos x="52" y="9"/>
                </a:cxn>
                <a:cxn ang="0">
                  <a:pos x="47" y="5"/>
                </a:cxn>
                <a:cxn ang="0">
                  <a:pos x="38" y="0"/>
                </a:cxn>
                <a:cxn ang="0">
                  <a:pos x="24" y="0"/>
                </a:cxn>
                <a:cxn ang="0">
                  <a:pos x="14" y="5"/>
                </a:cxn>
                <a:cxn ang="0">
                  <a:pos x="5" y="9"/>
                </a:cxn>
                <a:cxn ang="0">
                  <a:pos x="0" y="24"/>
                </a:cxn>
                <a:cxn ang="0">
                  <a:pos x="0" y="33"/>
                </a:cxn>
                <a:cxn ang="0">
                  <a:pos x="5" y="42"/>
                </a:cxn>
                <a:cxn ang="0">
                  <a:pos x="14" y="52"/>
                </a:cxn>
                <a:cxn ang="0">
                  <a:pos x="24" y="57"/>
                </a:cxn>
                <a:cxn ang="0">
                  <a:pos x="38" y="57"/>
                </a:cxn>
                <a:cxn ang="0">
                  <a:pos x="47" y="52"/>
                </a:cxn>
                <a:cxn ang="0">
                  <a:pos x="52" y="42"/>
                </a:cxn>
                <a:cxn ang="0">
                  <a:pos x="57" y="33"/>
                </a:cxn>
                <a:cxn ang="0">
                  <a:pos x="57" y="28"/>
                </a:cxn>
                <a:cxn ang="0">
                  <a:pos x="57" y="19"/>
                </a:cxn>
                <a:cxn ang="0">
                  <a:pos x="47" y="9"/>
                </a:cxn>
                <a:cxn ang="0">
                  <a:pos x="42" y="0"/>
                </a:cxn>
                <a:cxn ang="0">
                  <a:pos x="28" y="0"/>
                </a:cxn>
                <a:cxn ang="0">
                  <a:pos x="19" y="0"/>
                </a:cxn>
                <a:cxn ang="0">
                  <a:pos x="9" y="9"/>
                </a:cxn>
                <a:cxn ang="0">
                  <a:pos x="5" y="19"/>
                </a:cxn>
                <a:cxn ang="0">
                  <a:pos x="0" y="28"/>
                </a:cxn>
                <a:cxn ang="0">
                  <a:pos x="5" y="38"/>
                </a:cxn>
                <a:cxn ang="0">
                  <a:pos x="9" y="47"/>
                </a:cxn>
                <a:cxn ang="0">
                  <a:pos x="19" y="57"/>
                </a:cxn>
                <a:cxn ang="0">
                  <a:pos x="28" y="57"/>
                </a:cxn>
                <a:cxn ang="0">
                  <a:pos x="42" y="57"/>
                </a:cxn>
                <a:cxn ang="0">
                  <a:pos x="47" y="47"/>
                </a:cxn>
                <a:cxn ang="0">
                  <a:pos x="57" y="38"/>
                </a:cxn>
                <a:cxn ang="0">
                  <a:pos x="57" y="28"/>
                </a:cxn>
              </a:cxnLst>
              <a:rect l="0" t="0" r="r" b="b"/>
              <a:pathLst>
                <a:path w="61" h="57">
                  <a:moveTo>
                    <a:pt x="61" y="28"/>
                  </a:moveTo>
                  <a:lnTo>
                    <a:pt x="57" y="24"/>
                  </a:lnTo>
                  <a:lnTo>
                    <a:pt x="57" y="19"/>
                  </a:lnTo>
                  <a:lnTo>
                    <a:pt x="52" y="9"/>
                  </a:lnTo>
                  <a:lnTo>
                    <a:pt x="52" y="9"/>
                  </a:lnTo>
                  <a:lnTo>
                    <a:pt x="47" y="5"/>
                  </a:lnTo>
                  <a:lnTo>
                    <a:pt x="42" y="0"/>
                  </a:lnTo>
                  <a:lnTo>
                    <a:pt x="38" y="0"/>
                  </a:lnTo>
                  <a:lnTo>
                    <a:pt x="28" y="0"/>
                  </a:lnTo>
                  <a:lnTo>
                    <a:pt x="24" y="0"/>
                  </a:lnTo>
                  <a:lnTo>
                    <a:pt x="19" y="0"/>
                  </a:lnTo>
                  <a:lnTo>
                    <a:pt x="14" y="5"/>
                  </a:lnTo>
                  <a:lnTo>
                    <a:pt x="9" y="9"/>
                  </a:lnTo>
                  <a:lnTo>
                    <a:pt x="5" y="9"/>
                  </a:lnTo>
                  <a:lnTo>
                    <a:pt x="0" y="19"/>
                  </a:lnTo>
                  <a:lnTo>
                    <a:pt x="0" y="24"/>
                  </a:lnTo>
                  <a:lnTo>
                    <a:pt x="0" y="28"/>
                  </a:lnTo>
                  <a:lnTo>
                    <a:pt x="0" y="33"/>
                  </a:lnTo>
                  <a:lnTo>
                    <a:pt x="0" y="38"/>
                  </a:lnTo>
                  <a:lnTo>
                    <a:pt x="5" y="42"/>
                  </a:lnTo>
                  <a:lnTo>
                    <a:pt x="9" y="47"/>
                  </a:lnTo>
                  <a:lnTo>
                    <a:pt x="14" y="52"/>
                  </a:lnTo>
                  <a:lnTo>
                    <a:pt x="19" y="57"/>
                  </a:lnTo>
                  <a:lnTo>
                    <a:pt x="24" y="57"/>
                  </a:lnTo>
                  <a:lnTo>
                    <a:pt x="28" y="57"/>
                  </a:lnTo>
                  <a:lnTo>
                    <a:pt x="38" y="57"/>
                  </a:lnTo>
                  <a:lnTo>
                    <a:pt x="42" y="57"/>
                  </a:lnTo>
                  <a:lnTo>
                    <a:pt x="47" y="52"/>
                  </a:lnTo>
                  <a:lnTo>
                    <a:pt x="52" y="47"/>
                  </a:lnTo>
                  <a:lnTo>
                    <a:pt x="52" y="42"/>
                  </a:lnTo>
                  <a:lnTo>
                    <a:pt x="57" y="38"/>
                  </a:lnTo>
                  <a:lnTo>
                    <a:pt x="57" y="33"/>
                  </a:lnTo>
                  <a:lnTo>
                    <a:pt x="61" y="28"/>
                  </a:lnTo>
                  <a:lnTo>
                    <a:pt x="57" y="28"/>
                  </a:lnTo>
                  <a:lnTo>
                    <a:pt x="57" y="24"/>
                  </a:lnTo>
                  <a:lnTo>
                    <a:pt x="57" y="19"/>
                  </a:lnTo>
                  <a:lnTo>
                    <a:pt x="52" y="14"/>
                  </a:lnTo>
                  <a:lnTo>
                    <a:pt x="47" y="9"/>
                  </a:lnTo>
                  <a:lnTo>
                    <a:pt x="47" y="5"/>
                  </a:lnTo>
                  <a:lnTo>
                    <a:pt x="42" y="0"/>
                  </a:lnTo>
                  <a:lnTo>
                    <a:pt x="33" y="0"/>
                  </a:lnTo>
                  <a:lnTo>
                    <a:pt x="28" y="0"/>
                  </a:lnTo>
                  <a:lnTo>
                    <a:pt x="24" y="0"/>
                  </a:lnTo>
                  <a:lnTo>
                    <a:pt x="19" y="0"/>
                  </a:lnTo>
                  <a:lnTo>
                    <a:pt x="14" y="5"/>
                  </a:lnTo>
                  <a:lnTo>
                    <a:pt x="9" y="9"/>
                  </a:lnTo>
                  <a:lnTo>
                    <a:pt x="5" y="14"/>
                  </a:lnTo>
                  <a:lnTo>
                    <a:pt x="5" y="19"/>
                  </a:lnTo>
                  <a:lnTo>
                    <a:pt x="0" y="24"/>
                  </a:lnTo>
                  <a:lnTo>
                    <a:pt x="0" y="28"/>
                  </a:lnTo>
                  <a:lnTo>
                    <a:pt x="0" y="33"/>
                  </a:lnTo>
                  <a:lnTo>
                    <a:pt x="5" y="38"/>
                  </a:lnTo>
                  <a:lnTo>
                    <a:pt x="5" y="42"/>
                  </a:lnTo>
                  <a:lnTo>
                    <a:pt x="9" y="47"/>
                  </a:lnTo>
                  <a:lnTo>
                    <a:pt x="14" y="52"/>
                  </a:lnTo>
                  <a:lnTo>
                    <a:pt x="19" y="57"/>
                  </a:lnTo>
                  <a:lnTo>
                    <a:pt x="24" y="57"/>
                  </a:lnTo>
                  <a:lnTo>
                    <a:pt x="28" y="57"/>
                  </a:lnTo>
                  <a:lnTo>
                    <a:pt x="33" y="57"/>
                  </a:lnTo>
                  <a:lnTo>
                    <a:pt x="42" y="57"/>
                  </a:lnTo>
                  <a:lnTo>
                    <a:pt x="47" y="52"/>
                  </a:lnTo>
                  <a:lnTo>
                    <a:pt x="47" y="47"/>
                  </a:lnTo>
                  <a:lnTo>
                    <a:pt x="52" y="42"/>
                  </a:lnTo>
                  <a:lnTo>
                    <a:pt x="57" y="38"/>
                  </a:lnTo>
                  <a:lnTo>
                    <a:pt x="57" y="33"/>
                  </a:lnTo>
                  <a:lnTo>
                    <a:pt x="57" y="28"/>
                  </a:lnTo>
                  <a:lnTo>
                    <a:pt x="61" y="28"/>
                  </a:lnTo>
                  <a:close/>
                </a:path>
              </a:pathLst>
            </a:custGeom>
            <a:solidFill>
              <a:srgbClr val="FF676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8" name="Freeform 184"/>
            <p:cNvSpPr>
              <a:spLocks noChangeAspect="1"/>
            </p:cNvSpPr>
            <p:nvPr/>
          </p:nvSpPr>
          <p:spPr bwMode="auto">
            <a:xfrm>
              <a:off x="2270" y="1805"/>
              <a:ext cx="57" cy="57"/>
            </a:xfrm>
            <a:custGeom>
              <a:avLst/>
              <a:gdLst/>
              <a:ahLst/>
              <a:cxnLst>
                <a:cxn ang="0">
                  <a:pos x="57" y="24"/>
                </a:cxn>
                <a:cxn ang="0">
                  <a:pos x="52" y="14"/>
                </a:cxn>
                <a:cxn ang="0">
                  <a:pos x="47" y="5"/>
                </a:cxn>
                <a:cxn ang="0">
                  <a:pos x="33" y="0"/>
                </a:cxn>
                <a:cxn ang="0">
                  <a:pos x="24" y="0"/>
                </a:cxn>
                <a:cxn ang="0">
                  <a:pos x="14" y="5"/>
                </a:cxn>
                <a:cxn ang="0">
                  <a:pos x="5" y="14"/>
                </a:cxn>
                <a:cxn ang="0">
                  <a:pos x="0" y="24"/>
                </a:cxn>
                <a:cxn ang="0">
                  <a:pos x="0" y="33"/>
                </a:cxn>
                <a:cxn ang="0">
                  <a:pos x="5" y="42"/>
                </a:cxn>
                <a:cxn ang="0">
                  <a:pos x="14" y="52"/>
                </a:cxn>
                <a:cxn ang="0">
                  <a:pos x="24" y="57"/>
                </a:cxn>
                <a:cxn ang="0">
                  <a:pos x="33" y="57"/>
                </a:cxn>
                <a:cxn ang="0">
                  <a:pos x="47" y="52"/>
                </a:cxn>
                <a:cxn ang="0">
                  <a:pos x="52" y="42"/>
                </a:cxn>
                <a:cxn ang="0">
                  <a:pos x="57" y="33"/>
                </a:cxn>
                <a:cxn ang="0">
                  <a:pos x="57" y="28"/>
                </a:cxn>
                <a:cxn ang="0">
                  <a:pos x="57" y="19"/>
                </a:cxn>
                <a:cxn ang="0">
                  <a:pos x="47" y="9"/>
                </a:cxn>
                <a:cxn ang="0">
                  <a:pos x="38" y="5"/>
                </a:cxn>
                <a:cxn ang="0">
                  <a:pos x="28" y="0"/>
                </a:cxn>
                <a:cxn ang="0">
                  <a:pos x="19" y="5"/>
                </a:cxn>
                <a:cxn ang="0">
                  <a:pos x="9" y="9"/>
                </a:cxn>
                <a:cxn ang="0">
                  <a:pos x="5" y="19"/>
                </a:cxn>
                <a:cxn ang="0">
                  <a:pos x="5" y="28"/>
                </a:cxn>
                <a:cxn ang="0">
                  <a:pos x="5" y="38"/>
                </a:cxn>
                <a:cxn ang="0">
                  <a:pos x="9" y="47"/>
                </a:cxn>
                <a:cxn ang="0">
                  <a:pos x="19" y="52"/>
                </a:cxn>
                <a:cxn ang="0">
                  <a:pos x="28" y="57"/>
                </a:cxn>
                <a:cxn ang="0">
                  <a:pos x="38" y="52"/>
                </a:cxn>
                <a:cxn ang="0">
                  <a:pos x="47" y="47"/>
                </a:cxn>
                <a:cxn ang="0">
                  <a:pos x="57" y="38"/>
                </a:cxn>
                <a:cxn ang="0">
                  <a:pos x="57" y="28"/>
                </a:cxn>
              </a:cxnLst>
              <a:rect l="0" t="0" r="r" b="b"/>
              <a:pathLst>
                <a:path w="57" h="57">
                  <a:moveTo>
                    <a:pt x="57" y="28"/>
                  </a:moveTo>
                  <a:lnTo>
                    <a:pt x="57" y="24"/>
                  </a:lnTo>
                  <a:lnTo>
                    <a:pt x="57" y="19"/>
                  </a:lnTo>
                  <a:lnTo>
                    <a:pt x="52" y="14"/>
                  </a:lnTo>
                  <a:lnTo>
                    <a:pt x="47" y="9"/>
                  </a:lnTo>
                  <a:lnTo>
                    <a:pt x="47" y="5"/>
                  </a:lnTo>
                  <a:lnTo>
                    <a:pt x="42" y="0"/>
                  </a:lnTo>
                  <a:lnTo>
                    <a:pt x="33" y="0"/>
                  </a:lnTo>
                  <a:lnTo>
                    <a:pt x="28" y="0"/>
                  </a:lnTo>
                  <a:lnTo>
                    <a:pt x="24" y="0"/>
                  </a:lnTo>
                  <a:lnTo>
                    <a:pt x="19" y="0"/>
                  </a:lnTo>
                  <a:lnTo>
                    <a:pt x="14" y="5"/>
                  </a:lnTo>
                  <a:lnTo>
                    <a:pt x="9" y="9"/>
                  </a:lnTo>
                  <a:lnTo>
                    <a:pt x="5" y="14"/>
                  </a:lnTo>
                  <a:lnTo>
                    <a:pt x="5" y="19"/>
                  </a:lnTo>
                  <a:lnTo>
                    <a:pt x="0" y="24"/>
                  </a:lnTo>
                  <a:lnTo>
                    <a:pt x="0" y="28"/>
                  </a:lnTo>
                  <a:lnTo>
                    <a:pt x="0" y="33"/>
                  </a:lnTo>
                  <a:lnTo>
                    <a:pt x="5" y="38"/>
                  </a:lnTo>
                  <a:lnTo>
                    <a:pt x="5" y="42"/>
                  </a:lnTo>
                  <a:lnTo>
                    <a:pt x="9" y="47"/>
                  </a:lnTo>
                  <a:lnTo>
                    <a:pt x="14" y="52"/>
                  </a:lnTo>
                  <a:lnTo>
                    <a:pt x="19" y="57"/>
                  </a:lnTo>
                  <a:lnTo>
                    <a:pt x="24" y="57"/>
                  </a:lnTo>
                  <a:lnTo>
                    <a:pt x="28" y="57"/>
                  </a:lnTo>
                  <a:lnTo>
                    <a:pt x="33" y="57"/>
                  </a:lnTo>
                  <a:lnTo>
                    <a:pt x="42" y="57"/>
                  </a:lnTo>
                  <a:lnTo>
                    <a:pt x="47" y="52"/>
                  </a:lnTo>
                  <a:lnTo>
                    <a:pt x="47" y="47"/>
                  </a:lnTo>
                  <a:lnTo>
                    <a:pt x="52" y="42"/>
                  </a:lnTo>
                  <a:lnTo>
                    <a:pt x="57" y="38"/>
                  </a:lnTo>
                  <a:lnTo>
                    <a:pt x="57" y="33"/>
                  </a:lnTo>
                  <a:lnTo>
                    <a:pt x="57" y="28"/>
                  </a:lnTo>
                  <a:lnTo>
                    <a:pt x="57" y="28"/>
                  </a:lnTo>
                  <a:lnTo>
                    <a:pt x="57" y="24"/>
                  </a:lnTo>
                  <a:lnTo>
                    <a:pt x="57" y="19"/>
                  </a:lnTo>
                  <a:lnTo>
                    <a:pt x="52" y="14"/>
                  </a:lnTo>
                  <a:lnTo>
                    <a:pt x="47" y="9"/>
                  </a:lnTo>
                  <a:lnTo>
                    <a:pt x="42" y="5"/>
                  </a:lnTo>
                  <a:lnTo>
                    <a:pt x="38" y="5"/>
                  </a:lnTo>
                  <a:lnTo>
                    <a:pt x="33" y="0"/>
                  </a:lnTo>
                  <a:lnTo>
                    <a:pt x="28" y="0"/>
                  </a:lnTo>
                  <a:lnTo>
                    <a:pt x="24" y="0"/>
                  </a:lnTo>
                  <a:lnTo>
                    <a:pt x="19" y="5"/>
                  </a:lnTo>
                  <a:lnTo>
                    <a:pt x="14" y="5"/>
                  </a:lnTo>
                  <a:lnTo>
                    <a:pt x="9" y="9"/>
                  </a:lnTo>
                  <a:lnTo>
                    <a:pt x="9" y="14"/>
                  </a:lnTo>
                  <a:lnTo>
                    <a:pt x="5" y="19"/>
                  </a:lnTo>
                  <a:lnTo>
                    <a:pt x="5" y="24"/>
                  </a:lnTo>
                  <a:lnTo>
                    <a:pt x="5" y="28"/>
                  </a:lnTo>
                  <a:lnTo>
                    <a:pt x="5" y="33"/>
                  </a:lnTo>
                  <a:lnTo>
                    <a:pt x="5" y="38"/>
                  </a:lnTo>
                  <a:lnTo>
                    <a:pt x="9" y="42"/>
                  </a:lnTo>
                  <a:lnTo>
                    <a:pt x="9" y="47"/>
                  </a:lnTo>
                  <a:lnTo>
                    <a:pt x="14" y="52"/>
                  </a:lnTo>
                  <a:lnTo>
                    <a:pt x="19" y="52"/>
                  </a:lnTo>
                  <a:lnTo>
                    <a:pt x="24" y="57"/>
                  </a:lnTo>
                  <a:lnTo>
                    <a:pt x="28" y="57"/>
                  </a:lnTo>
                  <a:lnTo>
                    <a:pt x="33" y="57"/>
                  </a:lnTo>
                  <a:lnTo>
                    <a:pt x="38" y="52"/>
                  </a:lnTo>
                  <a:lnTo>
                    <a:pt x="42" y="52"/>
                  </a:lnTo>
                  <a:lnTo>
                    <a:pt x="47" y="47"/>
                  </a:lnTo>
                  <a:lnTo>
                    <a:pt x="52" y="42"/>
                  </a:lnTo>
                  <a:lnTo>
                    <a:pt x="57" y="38"/>
                  </a:lnTo>
                  <a:lnTo>
                    <a:pt x="57" y="33"/>
                  </a:lnTo>
                  <a:lnTo>
                    <a:pt x="57" y="28"/>
                  </a:lnTo>
                  <a:lnTo>
                    <a:pt x="57" y="28"/>
                  </a:lnTo>
                  <a:close/>
                </a:path>
              </a:pathLst>
            </a:custGeom>
            <a:solidFill>
              <a:srgbClr val="FF6B6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69" name="Freeform 185"/>
            <p:cNvSpPr>
              <a:spLocks noChangeAspect="1"/>
            </p:cNvSpPr>
            <p:nvPr/>
          </p:nvSpPr>
          <p:spPr bwMode="auto">
            <a:xfrm>
              <a:off x="2275" y="1805"/>
              <a:ext cx="52" cy="57"/>
            </a:xfrm>
            <a:custGeom>
              <a:avLst/>
              <a:gdLst/>
              <a:ahLst/>
              <a:cxnLst>
                <a:cxn ang="0">
                  <a:pos x="52" y="24"/>
                </a:cxn>
                <a:cxn ang="0">
                  <a:pos x="47" y="14"/>
                </a:cxn>
                <a:cxn ang="0">
                  <a:pos x="37" y="5"/>
                </a:cxn>
                <a:cxn ang="0">
                  <a:pos x="28" y="0"/>
                </a:cxn>
                <a:cxn ang="0">
                  <a:pos x="19" y="0"/>
                </a:cxn>
                <a:cxn ang="0">
                  <a:pos x="9" y="5"/>
                </a:cxn>
                <a:cxn ang="0">
                  <a:pos x="4" y="14"/>
                </a:cxn>
                <a:cxn ang="0">
                  <a:pos x="0" y="24"/>
                </a:cxn>
                <a:cxn ang="0">
                  <a:pos x="0" y="33"/>
                </a:cxn>
                <a:cxn ang="0">
                  <a:pos x="4" y="42"/>
                </a:cxn>
                <a:cxn ang="0">
                  <a:pos x="9" y="52"/>
                </a:cxn>
                <a:cxn ang="0">
                  <a:pos x="19" y="57"/>
                </a:cxn>
                <a:cxn ang="0">
                  <a:pos x="28" y="57"/>
                </a:cxn>
                <a:cxn ang="0">
                  <a:pos x="37" y="52"/>
                </a:cxn>
                <a:cxn ang="0">
                  <a:pos x="47" y="42"/>
                </a:cxn>
                <a:cxn ang="0">
                  <a:pos x="52" y="33"/>
                </a:cxn>
                <a:cxn ang="0">
                  <a:pos x="52" y="28"/>
                </a:cxn>
                <a:cxn ang="0">
                  <a:pos x="47" y="19"/>
                </a:cxn>
                <a:cxn ang="0">
                  <a:pos x="42" y="9"/>
                </a:cxn>
                <a:cxn ang="0">
                  <a:pos x="33" y="5"/>
                </a:cxn>
                <a:cxn ang="0">
                  <a:pos x="23" y="5"/>
                </a:cxn>
                <a:cxn ang="0">
                  <a:pos x="14" y="5"/>
                </a:cxn>
                <a:cxn ang="0">
                  <a:pos x="4" y="9"/>
                </a:cxn>
                <a:cxn ang="0">
                  <a:pos x="0" y="19"/>
                </a:cxn>
                <a:cxn ang="0">
                  <a:pos x="0" y="28"/>
                </a:cxn>
                <a:cxn ang="0">
                  <a:pos x="0" y="38"/>
                </a:cxn>
                <a:cxn ang="0">
                  <a:pos x="4" y="47"/>
                </a:cxn>
                <a:cxn ang="0">
                  <a:pos x="14" y="52"/>
                </a:cxn>
                <a:cxn ang="0">
                  <a:pos x="23" y="52"/>
                </a:cxn>
                <a:cxn ang="0">
                  <a:pos x="33" y="52"/>
                </a:cxn>
                <a:cxn ang="0">
                  <a:pos x="42" y="47"/>
                </a:cxn>
                <a:cxn ang="0">
                  <a:pos x="47" y="38"/>
                </a:cxn>
                <a:cxn ang="0">
                  <a:pos x="52" y="28"/>
                </a:cxn>
              </a:cxnLst>
              <a:rect l="0" t="0" r="r" b="b"/>
              <a:pathLst>
                <a:path w="52" h="57">
                  <a:moveTo>
                    <a:pt x="52" y="28"/>
                  </a:moveTo>
                  <a:lnTo>
                    <a:pt x="52" y="24"/>
                  </a:lnTo>
                  <a:lnTo>
                    <a:pt x="52" y="19"/>
                  </a:lnTo>
                  <a:lnTo>
                    <a:pt x="47" y="14"/>
                  </a:lnTo>
                  <a:lnTo>
                    <a:pt x="42" y="9"/>
                  </a:lnTo>
                  <a:lnTo>
                    <a:pt x="37" y="5"/>
                  </a:lnTo>
                  <a:lnTo>
                    <a:pt x="33" y="5"/>
                  </a:lnTo>
                  <a:lnTo>
                    <a:pt x="28" y="0"/>
                  </a:lnTo>
                  <a:lnTo>
                    <a:pt x="23" y="0"/>
                  </a:lnTo>
                  <a:lnTo>
                    <a:pt x="19" y="0"/>
                  </a:lnTo>
                  <a:lnTo>
                    <a:pt x="14" y="5"/>
                  </a:lnTo>
                  <a:lnTo>
                    <a:pt x="9" y="5"/>
                  </a:lnTo>
                  <a:lnTo>
                    <a:pt x="4" y="9"/>
                  </a:lnTo>
                  <a:lnTo>
                    <a:pt x="4" y="14"/>
                  </a:lnTo>
                  <a:lnTo>
                    <a:pt x="0" y="19"/>
                  </a:lnTo>
                  <a:lnTo>
                    <a:pt x="0" y="24"/>
                  </a:lnTo>
                  <a:lnTo>
                    <a:pt x="0" y="28"/>
                  </a:lnTo>
                  <a:lnTo>
                    <a:pt x="0" y="33"/>
                  </a:lnTo>
                  <a:lnTo>
                    <a:pt x="0" y="38"/>
                  </a:lnTo>
                  <a:lnTo>
                    <a:pt x="4" y="42"/>
                  </a:lnTo>
                  <a:lnTo>
                    <a:pt x="4" y="47"/>
                  </a:lnTo>
                  <a:lnTo>
                    <a:pt x="9" y="52"/>
                  </a:lnTo>
                  <a:lnTo>
                    <a:pt x="14" y="52"/>
                  </a:lnTo>
                  <a:lnTo>
                    <a:pt x="19" y="57"/>
                  </a:lnTo>
                  <a:lnTo>
                    <a:pt x="23" y="57"/>
                  </a:lnTo>
                  <a:lnTo>
                    <a:pt x="28" y="57"/>
                  </a:lnTo>
                  <a:lnTo>
                    <a:pt x="33" y="52"/>
                  </a:lnTo>
                  <a:lnTo>
                    <a:pt x="37" y="52"/>
                  </a:lnTo>
                  <a:lnTo>
                    <a:pt x="42" y="47"/>
                  </a:lnTo>
                  <a:lnTo>
                    <a:pt x="47" y="42"/>
                  </a:lnTo>
                  <a:lnTo>
                    <a:pt x="52" y="38"/>
                  </a:lnTo>
                  <a:lnTo>
                    <a:pt x="52" y="33"/>
                  </a:lnTo>
                  <a:lnTo>
                    <a:pt x="52" y="28"/>
                  </a:lnTo>
                  <a:lnTo>
                    <a:pt x="52" y="28"/>
                  </a:lnTo>
                  <a:lnTo>
                    <a:pt x="52" y="24"/>
                  </a:lnTo>
                  <a:lnTo>
                    <a:pt x="47" y="19"/>
                  </a:lnTo>
                  <a:lnTo>
                    <a:pt x="47" y="14"/>
                  </a:lnTo>
                  <a:lnTo>
                    <a:pt x="42" y="9"/>
                  </a:lnTo>
                  <a:lnTo>
                    <a:pt x="37" y="5"/>
                  </a:lnTo>
                  <a:lnTo>
                    <a:pt x="33" y="5"/>
                  </a:lnTo>
                  <a:lnTo>
                    <a:pt x="28" y="5"/>
                  </a:lnTo>
                  <a:lnTo>
                    <a:pt x="23" y="5"/>
                  </a:lnTo>
                  <a:lnTo>
                    <a:pt x="19" y="5"/>
                  </a:lnTo>
                  <a:lnTo>
                    <a:pt x="14" y="5"/>
                  </a:lnTo>
                  <a:lnTo>
                    <a:pt x="9" y="5"/>
                  </a:lnTo>
                  <a:lnTo>
                    <a:pt x="4" y="9"/>
                  </a:lnTo>
                  <a:lnTo>
                    <a:pt x="4" y="14"/>
                  </a:lnTo>
                  <a:lnTo>
                    <a:pt x="0" y="19"/>
                  </a:lnTo>
                  <a:lnTo>
                    <a:pt x="0" y="24"/>
                  </a:lnTo>
                  <a:lnTo>
                    <a:pt x="0" y="28"/>
                  </a:lnTo>
                  <a:lnTo>
                    <a:pt x="0" y="33"/>
                  </a:lnTo>
                  <a:lnTo>
                    <a:pt x="0" y="38"/>
                  </a:lnTo>
                  <a:lnTo>
                    <a:pt x="4" y="42"/>
                  </a:lnTo>
                  <a:lnTo>
                    <a:pt x="4" y="47"/>
                  </a:lnTo>
                  <a:lnTo>
                    <a:pt x="9" y="47"/>
                  </a:lnTo>
                  <a:lnTo>
                    <a:pt x="14" y="52"/>
                  </a:lnTo>
                  <a:lnTo>
                    <a:pt x="19" y="52"/>
                  </a:lnTo>
                  <a:lnTo>
                    <a:pt x="23" y="52"/>
                  </a:lnTo>
                  <a:lnTo>
                    <a:pt x="28" y="52"/>
                  </a:lnTo>
                  <a:lnTo>
                    <a:pt x="33" y="52"/>
                  </a:lnTo>
                  <a:lnTo>
                    <a:pt x="37" y="47"/>
                  </a:lnTo>
                  <a:lnTo>
                    <a:pt x="42" y="47"/>
                  </a:lnTo>
                  <a:lnTo>
                    <a:pt x="47" y="42"/>
                  </a:lnTo>
                  <a:lnTo>
                    <a:pt x="47" y="38"/>
                  </a:lnTo>
                  <a:lnTo>
                    <a:pt x="52" y="33"/>
                  </a:lnTo>
                  <a:lnTo>
                    <a:pt x="52" y="28"/>
                  </a:lnTo>
                  <a:lnTo>
                    <a:pt x="52" y="28"/>
                  </a:lnTo>
                  <a:close/>
                </a:path>
              </a:pathLst>
            </a:custGeom>
            <a:solidFill>
              <a:srgbClr val="FF6E6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0" name="Freeform 186"/>
            <p:cNvSpPr>
              <a:spLocks noChangeAspect="1"/>
            </p:cNvSpPr>
            <p:nvPr/>
          </p:nvSpPr>
          <p:spPr bwMode="auto">
            <a:xfrm>
              <a:off x="2275" y="1810"/>
              <a:ext cx="52" cy="47"/>
            </a:xfrm>
            <a:custGeom>
              <a:avLst/>
              <a:gdLst/>
              <a:ahLst/>
              <a:cxnLst>
                <a:cxn ang="0">
                  <a:pos x="52" y="19"/>
                </a:cxn>
                <a:cxn ang="0">
                  <a:pos x="47" y="9"/>
                </a:cxn>
                <a:cxn ang="0">
                  <a:pos x="37" y="0"/>
                </a:cxn>
                <a:cxn ang="0">
                  <a:pos x="28" y="0"/>
                </a:cxn>
                <a:cxn ang="0">
                  <a:pos x="19" y="0"/>
                </a:cxn>
                <a:cxn ang="0">
                  <a:pos x="9" y="0"/>
                </a:cxn>
                <a:cxn ang="0">
                  <a:pos x="4" y="9"/>
                </a:cxn>
                <a:cxn ang="0">
                  <a:pos x="0" y="19"/>
                </a:cxn>
                <a:cxn ang="0">
                  <a:pos x="0" y="28"/>
                </a:cxn>
                <a:cxn ang="0">
                  <a:pos x="4" y="37"/>
                </a:cxn>
                <a:cxn ang="0">
                  <a:pos x="9" y="42"/>
                </a:cxn>
                <a:cxn ang="0">
                  <a:pos x="19" y="47"/>
                </a:cxn>
                <a:cxn ang="0">
                  <a:pos x="28" y="47"/>
                </a:cxn>
                <a:cxn ang="0">
                  <a:pos x="37" y="42"/>
                </a:cxn>
                <a:cxn ang="0">
                  <a:pos x="47" y="37"/>
                </a:cxn>
                <a:cxn ang="0">
                  <a:pos x="52" y="28"/>
                </a:cxn>
                <a:cxn ang="0">
                  <a:pos x="47" y="23"/>
                </a:cxn>
                <a:cxn ang="0">
                  <a:pos x="47" y="14"/>
                </a:cxn>
                <a:cxn ang="0">
                  <a:pos x="42" y="4"/>
                </a:cxn>
                <a:cxn ang="0">
                  <a:pos x="33" y="0"/>
                </a:cxn>
                <a:cxn ang="0">
                  <a:pos x="23" y="0"/>
                </a:cxn>
                <a:cxn ang="0">
                  <a:pos x="14" y="0"/>
                </a:cxn>
                <a:cxn ang="0">
                  <a:pos x="9" y="4"/>
                </a:cxn>
                <a:cxn ang="0">
                  <a:pos x="4" y="14"/>
                </a:cxn>
                <a:cxn ang="0">
                  <a:pos x="0" y="23"/>
                </a:cxn>
                <a:cxn ang="0">
                  <a:pos x="4" y="33"/>
                </a:cxn>
                <a:cxn ang="0">
                  <a:pos x="9" y="42"/>
                </a:cxn>
                <a:cxn ang="0">
                  <a:pos x="14" y="47"/>
                </a:cxn>
                <a:cxn ang="0">
                  <a:pos x="23" y="47"/>
                </a:cxn>
                <a:cxn ang="0">
                  <a:pos x="33" y="47"/>
                </a:cxn>
                <a:cxn ang="0">
                  <a:pos x="42" y="42"/>
                </a:cxn>
                <a:cxn ang="0">
                  <a:pos x="47" y="33"/>
                </a:cxn>
                <a:cxn ang="0">
                  <a:pos x="47" y="23"/>
                </a:cxn>
              </a:cxnLst>
              <a:rect l="0" t="0" r="r" b="b"/>
              <a:pathLst>
                <a:path w="52" h="47">
                  <a:moveTo>
                    <a:pt x="52" y="23"/>
                  </a:moveTo>
                  <a:lnTo>
                    <a:pt x="52" y="19"/>
                  </a:lnTo>
                  <a:lnTo>
                    <a:pt x="47" y="14"/>
                  </a:lnTo>
                  <a:lnTo>
                    <a:pt x="47" y="9"/>
                  </a:lnTo>
                  <a:lnTo>
                    <a:pt x="42" y="4"/>
                  </a:lnTo>
                  <a:lnTo>
                    <a:pt x="37" y="0"/>
                  </a:lnTo>
                  <a:lnTo>
                    <a:pt x="33" y="0"/>
                  </a:lnTo>
                  <a:lnTo>
                    <a:pt x="28" y="0"/>
                  </a:lnTo>
                  <a:lnTo>
                    <a:pt x="23" y="0"/>
                  </a:lnTo>
                  <a:lnTo>
                    <a:pt x="19" y="0"/>
                  </a:lnTo>
                  <a:lnTo>
                    <a:pt x="14" y="0"/>
                  </a:lnTo>
                  <a:lnTo>
                    <a:pt x="9" y="0"/>
                  </a:lnTo>
                  <a:lnTo>
                    <a:pt x="4" y="4"/>
                  </a:lnTo>
                  <a:lnTo>
                    <a:pt x="4" y="9"/>
                  </a:lnTo>
                  <a:lnTo>
                    <a:pt x="0" y="14"/>
                  </a:lnTo>
                  <a:lnTo>
                    <a:pt x="0" y="19"/>
                  </a:lnTo>
                  <a:lnTo>
                    <a:pt x="0" y="23"/>
                  </a:lnTo>
                  <a:lnTo>
                    <a:pt x="0" y="28"/>
                  </a:lnTo>
                  <a:lnTo>
                    <a:pt x="0" y="33"/>
                  </a:lnTo>
                  <a:lnTo>
                    <a:pt x="4" y="37"/>
                  </a:lnTo>
                  <a:lnTo>
                    <a:pt x="4" y="42"/>
                  </a:lnTo>
                  <a:lnTo>
                    <a:pt x="9" y="42"/>
                  </a:lnTo>
                  <a:lnTo>
                    <a:pt x="14" y="47"/>
                  </a:lnTo>
                  <a:lnTo>
                    <a:pt x="19" y="47"/>
                  </a:lnTo>
                  <a:lnTo>
                    <a:pt x="23" y="47"/>
                  </a:lnTo>
                  <a:lnTo>
                    <a:pt x="28" y="47"/>
                  </a:lnTo>
                  <a:lnTo>
                    <a:pt x="33" y="47"/>
                  </a:lnTo>
                  <a:lnTo>
                    <a:pt x="37" y="42"/>
                  </a:lnTo>
                  <a:lnTo>
                    <a:pt x="42" y="42"/>
                  </a:lnTo>
                  <a:lnTo>
                    <a:pt x="47" y="37"/>
                  </a:lnTo>
                  <a:lnTo>
                    <a:pt x="47" y="33"/>
                  </a:lnTo>
                  <a:lnTo>
                    <a:pt x="52" y="28"/>
                  </a:lnTo>
                  <a:lnTo>
                    <a:pt x="52" y="23"/>
                  </a:lnTo>
                  <a:lnTo>
                    <a:pt x="47" y="23"/>
                  </a:lnTo>
                  <a:lnTo>
                    <a:pt x="47" y="19"/>
                  </a:lnTo>
                  <a:lnTo>
                    <a:pt x="47" y="14"/>
                  </a:lnTo>
                  <a:lnTo>
                    <a:pt x="47" y="9"/>
                  </a:lnTo>
                  <a:lnTo>
                    <a:pt x="42" y="4"/>
                  </a:lnTo>
                  <a:lnTo>
                    <a:pt x="37" y="4"/>
                  </a:lnTo>
                  <a:lnTo>
                    <a:pt x="33" y="0"/>
                  </a:lnTo>
                  <a:lnTo>
                    <a:pt x="28" y="0"/>
                  </a:lnTo>
                  <a:lnTo>
                    <a:pt x="23" y="0"/>
                  </a:lnTo>
                  <a:lnTo>
                    <a:pt x="19" y="0"/>
                  </a:lnTo>
                  <a:lnTo>
                    <a:pt x="14" y="0"/>
                  </a:lnTo>
                  <a:lnTo>
                    <a:pt x="9" y="4"/>
                  </a:lnTo>
                  <a:lnTo>
                    <a:pt x="9" y="4"/>
                  </a:lnTo>
                  <a:lnTo>
                    <a:pt x="4" y="9"/>
                  </a:lnTo>
                  <a:lnTo>
                    <a:pt x="4" y="14"/>
                  </a:lnTo>
                  <a:lnTo>
                    <a:pt x="0" y="19"/>
                  </a:lnTo>
                  <a:lnTo>
                    <a:pt x="0" y="23"/>
                  </a:lnTo>
                  <a:lnTo>
                    <a:pt x="0" y="28"/>
                  </a:lnTo>
                  <a:lnTo>
                    <a:pt x="4" y="33"/>
                  </a:lnTo>
                  <a:lnTo>
                    <a:pt x="4" y="37"/>
                  </a:lnTo>
                  <a:lnTo>
                    <a:pt x="9" y="42"/>
                  </a:lnTo>
                  <a:lnTo>
                    <a:pt x="9" y="42"/>
                  </a:lnTo>
                  <a:lnTo>
                    <a:pt x="14" y="47"/>
                  </a:lnTo>
                  <a:lnTo>
                    <a:pt x="19" y="47"/>
                  </a:lnTo>
                  <a:lnTo>
                    <a:pt x="23" y="47"/>
                  </a:lnTo>
                  <a:lnTo>
                    <a:pt x="28" y="47"/>
                  </a:lnTo>
                  <a:lnTo>
                    <a:pt x="33" y="47"/>
                  </a:lnTo>
                  <a:lnTo>
                    <a:pt x="37" y="42"/>
                  </a:lnTo>
                  <a:lnTo>
                    <a:pt x="42" y="42"/>
                  </a:lnTo>
                  <a:lnTo>
                    <a:pt x="47" y="37"/>
                  </a:lnTo>
                  <a:lnTo>
                    <a:pt x="47" y="33"/>
                  </a:lnTo>
                  <a:lnTo>
                    <a:pt x="47" y="28"/>
                  </a:lnTo>
                  <a:lnTo>
                    <a:pt x="47" y="23"/>
                  </a:lnTo>
                  <a:lnTo>
                    <a:pt x="52" y="23"/>
                  </a:lnTo>
                  <a:close/>
                </a:path>
              </a:pathLst>
            </a:custGeom>
            <a:solidFill>
              <a:srgbClr val="FF727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1" name="Freeform 187"/>
            <p:cNvSpPr>
              <a:spLocks noChangeAspect="1"/>
            </p:cNvSpPr>
            <p:nvPr/>
          </p:nvSpPr>
          <p:spPr bwMode="auto">
            <a:xfrm>
              <a:off x="2275" y="1810"/>
              <a:ext cx="47" cy="47"/>
            </a:xfrm>
            <a:custGeom>
              <a:avLst/>
              <a:gdLst/>
              <a:ahLst/>
              <a:cxnLst>
                <a:cxn ang="0">
                  <a:pos x="47" y="19"/>
                </a:cxn>
                <a:cxn ang="0">
                  <a:pos x="47" y="9"/>
                </a:cxn>
                <a:cxn ang="0">
                  <a:pos x="37" y="4"/>
                </a:cxn>
                <a:cxn ang="0">
                  <a:pos x="28" y="0"/>
                </a:cxn>
                <a:cxn ang="0">
                  <a:pos x="19" y="0"/>
                </a:cxn>
                <a:cxn ang="0">
                  <a:pos x="9" y="4"/>
                </a:cxn>
                <a:cxn ang="0">
                  <a:pos x="4" y="9"/>
                </a:cxn>
                <a:cxn ang="0">
                  <a:pos x="0" y="19"/>
                </a:cxn>
                <a:cxn ang="0">
                  <a:pos x="0" y="28"/>
                </a:cxn>
                <a:cxn ang="0">
                  <a:pos x="4" y="37"/>
                </a:cxn>
                <a:cxn ang="0">
                  <a:pos x="9" y="42"/>
                </a:cxn>
                <a:cxn ang="0">
                  <a:pos x="19" y="47"/>
                </a:cxn>
                <a:cxn ang="0">
                  <a:pos x="28" y="47"/>
                </a:cxn>
                <a:cxn ang="0">
                  <a:pos x="37" y="42"/>
                </a:cxn>
                <a:cxn ang="0">
                  <a:pos x="47" y="37"/>
                </a:cxn>
                <a:cxn ang="0">
                  <a:pos x="47" y="28"/>
                </a:cxn>
                <a:cxn ang="0">
                  <a:pos x="47" y="23"/>
                </a:cxn>
                <a:cxn ang="0">
                  <a:pos x="47" y="14"/>
                </a:cxn>
                <a:cxn ang="0">
                  <a:pos x="42" y="9"/>
                </a:cxn>
                <a:cxn ang="0">
                  <a:pos x="33" y="4"/>
                </a:cxn>
                <a:cxn ang="0">
                  <a:pos x="23" y="0"/>
                </a:cxn>
                <a:cxn ang="0">
                  <a:pos x="14" y="4"/>
                </a:cxn>
                <a:cxn ang="0">
                  <a:pos x="9" y="9"/>
                </a:cxn>
                <a:cxn ang="0">
                  <a:pos x="4" y="14"/>
                </a:cxn>
                <a:cxn ang="0">
                  <a:pos x="0" y="23"/>
                </a:cxn>
                <a:cxn ang="0">
                  <a:pos x="4" y="33"/>
                </a:cxn>
                <a:cxn ang="0">
                  <a:pos x="9" y="37"/>
                </a:cxn>
                <a:cxn ang="0">
                  <a:pos x="14" y="42"/>
                </a:cxn>
                <a:cxn ang="0">
                  <a:pos x="23" y="47"/>
                </a:cxn>
                <a:cxn ang="0">
                  <a:pos x="33" y="42"/>
                </a:cxn>
                <a:cxn ang="0">
                  <a:pos x="42" y="37"/>
                </a:cxn>
                <a:cxn ang="0">
                  <a:pos x="47" y="33"/>
                </a:cxn>
                <a:cxn ang="0">
                  <a:pos x="47" y="23"/>
                </a:cxn>
              </a:cxnLst>
              <a:rect l="0" t="0" r="r" b="b"/>
              <a:pathLst>
                <a:path w="47" h="47">
                  <a:moveTo>
                    <a:pt x="47" y="23"/>
                  </a:moveTo>
                  <a:lnTo>
                    <a:pt x="47" y="19"/>
                  </a:lnTo>
                  <a:lnTo>
                    <a:pt x="47" y="14"/>
                  </a:lnTo>
                  <a:lnTo>
                    <a:pt x="47" y="9"/>
                  </a:lnTo>
                  <a:lnTo>
                    <a:pt x="42" y="4"/>
                  </a:lnTo>
                  <a:lnTo>
                    <a:pt x="37" y="4"/>
                  </a:lnTo>
                  <a:lnTo>
                    <a:pt x="33" y="0"/>
                  </a:lnTo>
                  <a:lnTo>
                    <a:pt x="28" y="0"/>
                  </a:lnTo>
                  <a:lnTo>
                    <a:pt x="23" y="0"/>
                  </a:lnTo>
                  <a:lnTo>
                    <a:pt x="19" y="0"/>
                  </a:lnTo>
                  <a:lnTo>
                    <a:pt x="14" y="0"/>
                  </a:lnTo>
                  <a:lnTo>
                    <a:pt x="9" y="4"/>
                  </a:lnTo>
                  <a:lnTo>
                    <a:pt x="9" y="4"/>
                  </a:lnTo>
                  <a:lnTo>
                    <a:pt x="4" y="9"/>
                  </a:lnTo>
                  <a:lnTo>
                    <a:pt x="4" y="14"/>
                  </a:lnTo>
                  <a:lnTo>
                    <a:pt x="0" y="19"/>
                  </a:lnTo>
                  <a:lnTo>
                    <a:pt x="0" y="23"/>
                  </a:lnTo>
                  <a:lnTo>
                    <a:pt x="0" y="28"/>
                  </a:lnTo>
                  <a:lnTo>
                    <a:pt x="4" y="33"/>
                  </a:lnTo>
                  <a:lnTo>
                    <a:pt x="4" y="37"/>
                  </a:lnTo>
                  <a:lnTo>
                    <a:pt x="9" y="42"/>
                  </a:lnTo>
                  <a:lnTo>
                    <a:pt x="9" y="42"/>
                  </a:lnTo>
                  <a:lnTo>
                    <a:pt x="14" y="47"/>
                  </a:lnTo>
                  <a:lnTo>
                    <a:pt x="19" y="47"/>
                  </a:lnTo>
                  <a:lnTo>
                    <a:pt x="23" y="47"/>
                  </a:lnTo>
                  <a:lnTo>
                    <a:pt x="28" y="47"/>
                  </a:lnTo>
                  <a:lnTo>
                    <a:pt x="33" y="47"/>
                  </a:lnTo>
                  <a:lnTo>
                    <a:pt x="37" y="42"/>
                  </a:lnTo>
                  <a:lnTo>
                    <a:pt x="42" y="42"/>
                  </a:lnTo>
                  <a:lnTo>
                    <a:pt x="47" y="37"/>
                  </a:lnTo>
                  <a:lnTo>
                    <a:pt x="47" y="33"/>
                  </a:lnTo>
                  <a:lnTo>
                    <a:pt x="47" y="28"/>
                  </a:lnTo>
                  <a:lnTo>
                    <a:pt x="47" y="23"/>
                  </a:lnTo>
                  <a:lnTo>
                    <a:pt x="47" y="23"/>
                  </a:lnTo>
                  <a:lnTo>
                    <a:pt x="47" y="19"/>
                  </a:lnTo>
                  <a:lnTo>
                    <a:pt x="47" y="14"/>
                  </a:lnTo>
                  <a:lnTo>
                    <a:pt x="42" y="9"/>
                  </a:lnTo>
                  <a:lnTo>
                    <a:pt x="42" y="9"/>
                  </a:lnTo>
                  <a:lnTo>
                    <a:pt x="37" y="4"/>
                  </a:lnTo>
                  <a:lnTo>
                    <a:pt x="33" y="4"/>
                  </a:lnTo>
                  <a:lnTo>
                    <a:pt x="28" y="0"/>
                  </a:lnTo>
                  <a:lnTo>
                    <a:pt x="23" y="0"/>
                  </a:lnTo>
                  <a:lnTo>
                    <a:pt x="19" y="0"/>
                  </a:lnTo>
                  <a:lnTo>
                    <a:pt x="14" y="4"/>
                  </a:lnTo>
                  <a:lnTo>
                    <a:pt x="14" y="4"/>
                  </a:lnTo>
                  <a:lnTo>
                    <a:pt x="9" y="9"/>
                  </a:lnTo>
                  <a:lnTo>
                    <a:pt x="4" y="9"/>
                  </a:lnTo>
                  <a:lnTo>
                    <a:pt x="4" y="14"/>
                  </a:lnTo>
                  <a:lnTo>
                    <a:pt x="0" y="19"/>
                  </a:lnTo>
                  <a:lnTo>
                    <a:pt x="0" y="23"/>
                  </a:lnTo>
                  <a:lnTo>
                    <a:pt x="0" y="28"/>
                  </a:lnTo>
                  <a:lnTo>
                    <a:pt x="4" y="33"/>
                  </a:lnTo>
                  <a:lnTo>
                    <a:pt x="4" y="37"/>
                  </a:lnTo>
                  <a:lnTo>
                    <a:pt x="9" y="37"/>
                  </a:lnTo>
                  <a:lnTo>
                    <a:pt x="14" y="42"/>
                  </a:lnTo>
                  <a:lnTo>
                    <a:pt x="14" y="42"/>
                  </a:lnTo>
                  <a:lnTo>
                    <a:pt x="19" y="47"/>
                  </a:lnTo>
                  <a:lnTo>
                    <a:pt x="23" y="47"/>
                  </a:lnTo>
                  <a:lnTo>
                    <a:pt x="28" y="47"/>
                  </a:lnTo>
                  <a:lnTo>
                    <a:pt x="33" y="42"/>
                  </a:lnTo>
                  <a:lnTo>
                    <a:pt x="37" y="42"/>
                  </a:lnTo>
                  <a:lnTo>
                    <a:pt x="42" y="37"/>
                  </a:lnTo>
                  <a:lnTo>
                    <a:pt x="42" y="37"/>
                  </a:lnTo>
                  <a:lnTo>
                    <a:pt x="47" y="33"/>
                  </a:lnTo>
                  <a:lnTo>
                    <a:pt x="47" y="28"/>
                  </a:lnTo>
                  <a:lnTo>
                    <a:pt x="47" y="23"/>
                  </a:lnTo>
                  <a:lnTo>
                    <a:pt x="47" y="23"/>
                  </a:lnTo>
                  <a:close/>
                </a:path>
              </a:pathLst>
            </a:custGeom>
            <a:solidFill>
              <a:srgbClr val="FF767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2" name="Freeform 188"/>
            <p:cNvSpPr>
              <a:spLocks noChangeAspect="1"/>
            </p:cNvSpPr>
            <p:nvPr/>
          </p:nvSpPr>
          <p:spPr bwMode="auto">
            <a:xfrm>
              <a:off x="2275" y="1810"/>
              <a:ext cx="47" cy="47"/>
            </a:xfrm>
            <a:custGeom>
              <a:avLst/>
              <a:gdLst/>
              <a:ahLst/>
              <a:cxnLst>
                <a:cxn ang="0">
                  <a:pos x="47" y="19"/>
                </a:cxn>
                <a:cxn ang="0">
                  <a:pos x="42" y="9"/>
                </a:cxn>
                <a:cxn ang="0">
                  <a:pos x="37" y="4"/>
                </a:cxn>
                <a:cxn ang="0">
                  <a:pos x="28" y="0"/>
                </a:cxn>
                <a:cxn ang="0">
                  <a:pos x="19" y="0"/>
                </a:cxn>
                <a:cxn ang="0">
                  <a:pos x="14" y="4"/>
                </a:cxn>
                <a:cxn ang="0">
                  <a:pos x="4" y="9"/>
                </a:cxn>
                <a:cxn ang="0">
                  <a:pos x="0" y="19"/>
                </a:cxn>
                <a:cxn ang="0">
                  <a:pos x="0" y="28"/>
                </a:cxn>
                <a:cxn ang="0">
                  <a:pos x="4" y="37"/>
                </a:cxn>
                <a:cxn ang="0">
                  <a:pos x="14" y="42"/>
                </a:cxn>
                <a:cxn ang="0">
                  <a:pos x="19" y="47"/>
                </a:cxn>
                <a:cxn ang="0">
                  <a:pos x="28" y="47"/>
                </a:cxn>
                <a:cxn ang="0">
                  <a:pos x="37" y="42"/>
                </a:cxn>
                <a:cxn ang="0">
                  <a:pos x="42" y="37"/>
                </a:cxn>
                <a:cxn ang="0">
                  <a:pos x="47" y="28"/>
                </a:cxn>
                <a:cxn ang="0">
                  <a:pos x="47" y="23"/>
                </a:cxn>
                <a:cxn ang="0">
                  <a:pos x="42" y="14"/>
                </a:cxn>
                <a:cxn ang="0">
                  <a:pos x="37" y="9"/>
                </a:cxn>
                <a:cxn ang="0">
                  <a:pos x="33" y="4"/>
                </a:cxn>
                <a:cxn ang="0">
                  <a:pos x="23" y="0"/>
                </a:cxn>
                <a:cxn ang="0">
                  <a:pos x="14" y="4"/>
                </a:cxn>
                <a:cxn ang="0">
                  <a:pos x="9" y="9"/>
                </a:cxn>
                <a:cxn ang="0">
                  <a:pos x="4" y="14"/>
                </a:cxn>
                <a:cxn ang="0">
                  <a:pos x="4" y="23"/>
                </a:cxn>
                <a:cxn ang="0">
                  <a:pos x="4" y="33"/>
                </a:cxn>
                <a:cxn ang="0">
                  <a:pos x="9" y="37"/>
                </a:cxn>
                <a:cxn ang="0">
                  <a:pos x="14" y="42"/>
                </a:cxn>
                <a:cxn ang="0">
                  <a:pos x="23" y="47"/>
                </a:cxn>
                <a:cxn ang="0">
                  <a:pos x="33" y="42"/>
                </a:cxn>
                <a:cxn ang="0">
                  <a:pos x="37" y="37"/>
                </a:cxn>
                <a:cxn ang="0">
                  <a:pos x="42" y="33"/>
                </a:cxn>
                <a:cxn ang="0">
                  <a:pos x="47" y="23"/>
                </a:cxn>
              </a:cxnLst>
              <a:rect l="0" t="0" r="r" b="b"/>
              <a:pathLst>
                <a:path w="47" h="47">
                  <a:moveTo>
                    <a:pt x="47" y="23"/>
                  </a:moveTo>
                  <a:lnTo>
                    <a:pt x="47" y="19"/>
                  </a:lnTo>
                  <a:lnTo>
                    <a:pt x="47" y="14"/>
                  </a:lnTo>
                  <a:lnTo>
                    <a:pt x="42" y="9"/>
                  </a:lnTo>
                  <a:lnTo>
                    <a:pt x="42" y="9"/>
                  </a:lnTo>
                  <a:lnTo>
                    <a:pt x="37" y="4"/>
                  </a:lnTo>
                  <a:lnTo>
                    <a:pt x="33" y="4"/>
                  </a:lnTo>
                  <a:lnTo>
                    <a:pt x="28" y="0"/>
                  </a:lnTo>
                  <a:lnTo>
                    <a:pt x="23" y="0"/>
                  </a:lnTo>
                  <a:lnTo>
                    <a:pt x="19" y="0"/>
                  </a:lnTo>
                  <a:lnTo>
                    <a:pt x="14" y="4"/>
                  </a:lnTo>
                  <a:lnTo>
                    <a:pt x="14" y="4"/>
                  </a:lnTo>
                  <a:lnTo>
                    <a:pt x="9" y="9"/>
                  </a:lnTo>
                  <a:lnTo>
                    <a:pt x="4" y="9"/>
                  </a:lnTo>
                  <a:lnTo>
                    <a:pt x="4" y="14"/>
                  </a:lnTo>
                  <a:lnTo>
                    <a:pt x="0" y="19"/>
                  </a:lnTo>
                  <a:lnTo>
                    <a:pt x="0" y="23"/>
                  </a:lnTo>
                  <a:lnTo>
                    <a:pt x="0" y="28"/>
                  </a:lnTo>
                  <a:lnTo>
                    <a:pt x="4" y="33"/>
                  </a:lnTo>
                  <a:lnTo>
                    <a:pt x="4" y="37"/>
                  </a:lnTo>
                  <a:lnTo>
                    <a:pt x="9" y="37"/>
                  </a:lnTo>
                  <a:lnTo>
                    <a:pt x="14" y="42"/>
                  </a:lnTo>
                  <a:lnTo>
                    <a:pt x="14" y="42"/>
                  </a:lnTo>
                  <a:lnTo>
                    <a:pt x="19" y="47"/>
                  </a:lnTo>
                  <a:lnTo>
                    <a:pt x="23" y="47"/>
                  </a:lnTo>
                  <a:lnTo>
                    <a:pt x="28" y="47"/>
                  </a:lnTo>
                  <a:lnTo>
                    <a:pt x="33" y="42"/>
                  </a:lnTo>
                  <a:lnTo>
                    <a:pt x="37" y="42"/>
                  </a:lnTo>
                  <a:lnTo>
                    <a:pt x="42" y="37"/>
                  </a:lnTo>
                  <a:lnTo>
                    <a:pt x="42" y="37"/>
                  </a:lnTo>
                  <a:lnTo>
                    <a:pt x="47" y="33"/>
                  </a:lnTo>
                  <a:lnTo>
                    <a:pt x="47" y="28"/>
                  </a:lnTo>
                  <a:lnTo>
                    <a:pt x="47" y="23"/>
                  </a:lnTo>
                  <a:lnTo>
                    <a:pt x="47" y="23"/>
                  </a:lnTo>
                  <a:lnTo>
                    <a:pt x="47" y="19"/>
                  </a:lnTo>
                  <a:lnTo>
                    <a:pt x="42" y="14"/>
                  </a:lnTo>
                  <a:lnTo>
                    <a:pt x="42" y="9"/>
                  </a:lnTo>
                  <a:lnTo>
                    <a:pt x="37" y="9"/>
                  </a:lnTo>
                  <a:lnTo>
                    <a:pt x="37" y="4"/>
                  </a:lnTo>
                  <a:lnTo>
                    <a:pt x="33" y="4"/>
                  </a:lnTo>
                  <a:lnTo>
                    <a:pt x="28" y="4"/>
                  </a:lnTo>
                  <a:lnTo>
                    <a:pt x="23" y="0"/>
                  </a:lnTo>
                  <a:lnTo>
                    <a:pt x="19" y="4"/>
                  </a:lnTo>
                  <a:lnTo>
                    <a:pt x="14" y="4"/>
                  </a:lnTo>
                  <a:lnTo>
                    <a:pt x="14" y="4"/>
                  </a:lnTo>
                  <a:lnTo>
                    <a:pt x="9" y="9"/>
                  </a:lnTo>
                  <a:lnTo>
                    <a:pt x="4" y="9"/>
                  </a:lnTo>
                  <a:lnTo>
                    <a:pt x="4" y="14"/>
                  </a:lnTo>
                  <a:lnTo>
                    <a:pt x="4" y="19"/>
                  </a:lnTo>
                  <a:lnTo>
                    <a:pt x="4" y="23"/>
                  </a:lnTo>
                  <a:lnTo>
                    <a:pt x="4" y="28"/>
                  </a:lnTo>
                  <a:lnTo>
                    <a:pt x="4" y="33"/>
                  </a:lnTo>
                  <a:lnTo>
                    <a:pt x="4" y="37"/>
                  </a:lnTo>
                  <a:lnTo>
                    <a:pt x="9" y="37"/>
                  </a:lnTo>
                  <a:lnTo>
                    <a:pt x="14" y="42"/>
                  </a:lnTo>
                  <a:lnTo>
                    <a:pt x="14" y="42"/>
                  </a:lnTo>
                  <a:lnTo>
                    <a:pt x="19" y="42"/>
                  </a:lnTo>
                  <a:lnTo>
                    <a:pt x="23" y="47"/>
                  </a:lnTo>
                  <a:lnTo>
                    <a:pt x="28" y="42"/>
                  </a:lnTo>
                  <a:lnTo>
                    <a:pt x="33" y="42"/>
                  </a:lnTo>
                  <a:lnTo>
                    <a:pt x="37" y="42"/>
                  </a:lnTo>
                  <a:lnTo>
                    <a:pt x="37" y="37"/>
                  </a:lnTo>
                  <a:lnTo>
                    <a:pt x="42" y="37"/>
                  </a:lnTo>
                  <a:lnTo>
                    <a:pt x="42" y="33"/>
                  </a:lnTo>
                  <a:lnTo>
                    <a:pt x="47" y="28"/>
                  </a:lnTo>
                  <a:lnTo>
                    <a:pt x="47" y="23"/>
                  </a:lnTo>
                  <a:lnTo>
                    <a:pt x="47" y="23"/>
                  </a:lnTo>
                  <a:close/>
                </a:path>
              </a:pathLst>
            </a:custGeom>
            <a:solidFill>
              <a:srgbClr val="FF797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3" name="Freeform 189"/>
            <p:cNvSpPr>
              <a:spLocks noChangeAspect="1"/>
            </p:cNvSpPr>
            <p:nvPr/>
          </p:nvSpPr>
          <p:spPr bwMode="auto">
            <a:xfrm>
              <a:off x="2279" y="1810"/>
              <a:ext cx="43" cy="47"/>
            </a:xfrm>
            <a:custGeom>
              <a:avLst/>
              <a:gdLst/>
              <a:ahLst/>
              <a:cxnLst>
                <a:cxn ang="0">
                  <a:pos x="43" y="19"/>
                </a:cxn>
                <a:cxn ang="0">
                  <a:pos x="38" y="9"/>
                </a:cxn>
                <a:cxn ang="0">
                  <a:pos x="33" y="4"/>
                </a:cxn>
                <a:cxn ang="0">
                  <a:pos x="24" y="4"/>
                </a:cxn>
                <a:cxn ang="0">
                  <a:pos x="15" y="4"/>
                </a:cxn>
                <a:cxn ang="0">
                  <a:pos x="10" y="4"/>
                </a:cxn>
                <a:cxn ang="0">
                  <a:pos x="0" y="9"/>
                </a:cxn>
                <a:cxn ang="0">
                  <a:pos x="0" y="19"/>
                </a:cxn>
                <a:cxn ang="0">
                  <a:pos x="0" y="28"/>
                </a:cxn>
                <a:cxn ang="0">
                  <a:pos x="0" y="37"/>
                </a:cxn>
                <a:cxn ang="0">
                  <a:pos x="10" y="42"/>
                </a:cxn>
                <a:cxn ang="0">
                  <a:pos x="15" y="42"/>
                </a:cxn>
                <a:cxn ang="0">
                  <a:pos x="24" y="42"/>
                </a:cxn>
                <a:cxn ang="0">
                  <a:pos x="33" y="42"/>
                </a:cxn>
                <a:cxn ang="0">
                  <a:pos x="38" y="37"/>
                </a:cxn>
                <a:cxn ang="0">
                  <a:pos x="43" y="28"/>
                </a:cxn>
                <a:cxn ang="0">
                  <a:pos x="43" y="23"/>
                </a:cxn>
                <a:cxn ang="0">
                  <a:pos x="38" y="14"/>
                </a:cxn>
                <a:cxn ang="0">
                  <a:pos x="33" y="9"/>
                </a:cxn>
                <a:cxn ang="0">
                  <a:pos x="29" y="4"/>
                </a:cxn>
                <a:cxn ang="0">
                  <a:pos x="19" y="4"/>
                </a:cxn>
                <a:cxn ang="0">
                  <a:pos x="15" y="4"/>
                </a:cxn>
                <a:cxn ang="0">
                  <a:pos x="5" y="9"/>
                </a:cxn>
                <a:cxn ang="0">
                  <a:pos x="0" y="14"/>
                </a:cxn>
                <a:cxn ang="0">
                  <a:pos x="0" y="23"/>
                </a:cxn>
                <a:cxn ang="0">
                  <a:pos x="0" y="33"/>
                </a:cxn>
                <a:cxn ang="0">
                  <a:pos x="5" y="37"/>
                </a:cxn>
                <a:cxn ang="0">
                  <a:pos x="15" y="42"/>
                </a:cxn>
                <a:cxn ang="0">
                  <a:pos x="19" y="42"/>
                </a:cxn>
                <a:cxn ang="0">
                  <a:pos x="29" y="42"/>
                </a:cxn>
                <a:cxn ang="0">
                  <a:pos x="33" y="37"/>
                </a:cxn>
                <a:cxn ang="0">
                  <a:pos x="38" y="33"/>
                </a:cxn>
                <a:cxn ang="0">
                  <a:pos x="43" y="23"/>
                </a:cxn>
              </a:cxnLst>
              <a:rect l="0" t="0" r="r" b="b"/>
              <a:pathLst>
                <a:path w="43" h="47">
                  <a:moveTo>
                    <a:pt x="43" y="23"/>
                  </a:moveTo>
                  <a:lnTo>
                    <a:pt x="43" y="19"/>
                  </a:lnTo>
                  <a:lnTo>
                    <a:pt x="38" y="14"/>
                  </a:lnTo>
                  <a:lnTo>
                    <a:pt x="38" y="9"/>
                  </a:lnTo>
                  <a:lnTo>
                    <a:pt x="33" y="9"/>
                  </a:lnTo>
                  <a:lnTo>
                    <a:pt x="33" y="4"/>
                  </a:lnTo>
                  <a:lnTo>
                    <a:pt x="29" y="4"/>
                  </a:lnTo>
                  <a:lnTo>
                    <a:pt x="24" y="4"/>
                  </a:lnTo>
                  <a:lnTo>
                    <a:pt x="19" y="0"/>
                  </a:lnTo>
                  <a:lnTo>
                    <a:pt x="15" y="4"/>
                  </a:lnTo>
                  <a:lnTo>
                    <a:pt x="10" y="4"/>
                  </a:lnTo>
                  <a:lnTo>
                    <a:pt x="10" y="4"/>
                  </a:lnTo>
                  <a:lnTo>
                    <a:pt x="5" y="9"/>
                  </a:lnTo>
                  <a:lnTo>
                    <a:pt x="0" y="9"/>
                  </a:lnTo>
                  <a:lnTo>
                    <a:pt x="0" y="14"/>
                  </a:lnTo>
                  <a:lnTo>
                    <a:pt x="0" y="19"/>
                  </a:lnTo>
                  <a:lnTo>
                    <a:pt x="0" y="23"/>
                  </a:lnTo>
                  <a:lnTo>
                    <a:pt x="0" y="28"/>
                  </a:lnTo>
                  <a:lnTo>
                    <a:pt x="0" y="33"/>
                  </a:lnTo>
                  <a:lnTo>
                    <a:pt x="0" y="37"/>
                  </a:lnTo>
                  <a:lnTo>
                    <a:pt x="5" y="37"/>
                  </a:lnTo>
                  <a:lnTo>
                    <a:pt x="10" y="42"/>
                  </a:lnTo>
                  <a:lnTo>
                    <a:pt x="10" y="42"/>
                  </a:lnTo>
                  <a:lnTo>
                    <a:pt x="15" y="42"/>
                  </a:lnTo>
                  <a:lnTo>
                    <a:pt x="19" y="47"/>
                  </a:lnTo>
                  <a:lnTo>
                    <a:pt x="24" y="42"/>
                  </a:lnTo>
                  <a:lnTo>
                    <a:pt x="29" y="42"/>
                  </a:lnTo>
                  <a:lnTo>
                    <a:pt x="33" y="42"/>
                  </a:lnTo>
                  <a:lnTo>
                    <a:pt x="33" y="37"/>
                  </a:lnTo>
                  <a:lnTo>
                    <a:pt x="38" y="37"/>
                  </a:lnTo>
                  <a:lnTo>
                    <a:pt x="38" y="33"/>
                  </a:lnTo>
                  <a:lnTo>
                    <a:pt x="43" y="28"/>
                  </a:lnTo>
                  <a:lnTo>
                    <a:pt x="43" y="23"/>
                  </a:lnTo>
                  <a:lnTo>
                    <a:pt x="43" y="23"/>
                  </a:lnTo>
                  <a:lnTo>
                    <a:pt x="38" y="19"/>
                  </a:lnTo>
                  <a:lnTo>
                    <a:pt x="38" y="14"/>
                  </a:lnTo>
                  <a:lnTo>
                    <a:pt x="38" y="14"/>
                  </a:lnTo>
                  <a:lnTo>
                    <a:pt x="33" y="9"/>
                  </a:lnTo>
                  <a:lnTo>
                    <a:pt x="33" y="4"/>
                  </a:lnTo>
                  <a:lnTo>
                    <a:pt x="29" y="4"/>
                  </a:lnTo>
                  <a:lnTo>
                    <a:pt x="24" y="4"/>
                  </a:lnTo>
                  <a:lnTo>
                    <a:pt x="19" y="4"/>
                  </a:lnTo>
                  <a:lnTo>
                    <a:pt x="15" y="4"/>
                  </a:lnTo>
                  <a:lnTo>
                    <a:pt x="15" y="4"/>
                  </a:lnTo>
                  <a:lnTo>
                    <a:pt x="10" y="4"/>
                  </a:lnTo>
                  <a:lnTo>
                    <a:pt x="5" y="9"/>
                  </a:lnTo>
                  <a:lnTo>
                    <a:pt x="5" y="14"/>
                  </a:lnTo>
                  <a:lnTo>
                    <a:pt x="0" y="14"/>
                  </a:lnTo>
                  <a:lnTo>
                    <a:pt x="0" y="19"/>
                  </a:lnTo>
                  <a:lnTo>
                    <a:pt x="0" y="23"/>
                  </a:lnTo>
                  <a:lnTo>
                    <a:pt x="0" y="28"/>
                  </a:lnTo>
                  <a:lnTo>
                    <a:pt x="0" y="33"/>
                  </a:lnTo>
                  <a:lnTo>
                    <a:pt x="5" y="33"/>
                  </a:lnTo>
                  <a:lnTo>
                    <a:pt x="5" y="37"/>
                  </a:lnTo>
                  <a:lnTo>
                    <a:pt x="10" y="42"/>
                  </a:lnTo>
                  <a:lnTo>
                    <a:pt x="15" y="42"/>
                  </a:lnTo>
                  <a:lnTo>
                    <a:pt x="15" y="42"/>
                  </a:lnTo>
                  <a:lnTo>
                    <a:pt x="19" y="42"/>
                  </a:lnTo>
                  <a:lnTo>
                    <a:pt x="24" y="42"/>
                  </a:lnTo>
                  <a:lnTo>
                    <a:pt x="29" y="42"/>
                  </a:lnTo>
                  <a:lnTo>
                    <a:pt x="33" y="42"/>
                  </a:lnTo>
                  <a:lnTo>
                    <a:pt x="33" y="37"/>
                  </a:lnTo>
                  <a:lnTo>
                    <a:pt x="38" y="33"/>
                  </a:lnTo>
                  <a:lnTo>
                    <a:pt x="38" y="33"/>
                  </a:lnTo>
                  <a:lnTo>
                    <a:pt x="38" y="28"/>
                  </a:lnTo>
                  <a:lnTo>
                    <a:pt x="43" y="23"/>
                  </a:lnTo>
                  <a:lnTo>
                    <a:pt x="43" y="23"/>
                  </a:lnTo>
                  <a:close/>
                </a:path>
              </a:pathLst>
            </a:custGeom>
            <a:solidFill>
              <a:srgbClr val="FF7D7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4" name="Freeform 190"/>
            <p:cNvSpPr>
              <a:spLocks noChangeAspect="1"/>
            </p:cNvSpPr>
            <p:nvPr/>
          </p:nvSpPr>
          <p:spPr bwMode="auto">
            <a:xfrm>
              <a:off x="2279" y="1814"/>
              <a:ext cx="43" cy="38"/>
            </a:xfrm>
            <a:custGeom>
              <a:avLst/>
              <a:gdLst/>
              <a:ahLst/>
              <a:cxnLst>
                <a:cxn ang="0">
                  <a:pos x="38" y="15"/>
                </a:cxn>
                <a:cxn ang="0">
                  <a:pos x="38" y="10"/>
                </a:cxn>
                <a:cxn ang="0">
                  <a:pos x="33" y="0"/>
                </a:cxn>
                <a:cxn ang="0">
                  <a:pos x="24" y="0"/>
                </a:cxn>
                <a:cxn ang="0">
                  <a:pos x="15" y="0"/>
                </a:cxn>
                <a:cxn ang="0">
                  <a:pos x="10" y="0"/>
                </a:cxn>
                <a:cxn ang="0">
                  <a:pos x="5" y="10"/>
                </a:cxn>
                <a:cxn ang="0">
                  <a:pos x="0" y="15"/>
                </a:cxn>
                <a:cxn ang="0">
                  <a:pos x="0" y="24"/>
                </a:cxn>
                <a:cxn ang="0">
                  <a:pos x="5" y="29"/>
                </a:cxn>
                <a:cxn ang="0">
                  <a:pos x="10" y="38"/>
                </a:cxn>
                <a:cxn ang="0">
                  <a:pos x="15" y="38"/>
                </a:cxn>
                <a:cxn ang="0">
                  <a:pos x="24" y="38"/>
                </a:cxn>
                <a:cxn ang="0">
                  <a:pos x="33" y="38"/>
                </a:cxn>
                <a:cxn ang="0">
                  <a:pos x="38" y="29"/>
                </a:cxn>
                <a:cxn ang="0">
                  <a:pos x="38" y="24"/>
                </a:cxn>
                <a:cxn ang="0">
                  <a:pos x="38" y="19"/>
                </a:cxn>
                <a:cxn ang="0">
                  <a:pos x="38" y="10"/>
                </a:cxn>
                <a:cxn ang="0">
                  <a:pos x="33" y="5"/>
                </a:cxn>
                <a:cxn ang="0">
                  <a:pos x="29" y="0"/>
                </a:cxn>
                <a:cxn ang="0">
                  <a:pos x="19" y="0"/>
                </a:cxn>
                <a:cxn ang="0">
                  <a:pos x="15" y="0"/>
                </a:cxn>
                <a:cxn ang="0">
                  <a:pos x="5" y="5"/>
                </a:cxn>
                <a:cxn ang="0">
                  <a:pos x="5" y="10"/>
                </a:cxn>
                <a:cxn ang="0">
                  <a:pos x="0" y="19"/>
                </a:cxn>
                <a:cxn ang="0">
                  <a:pos x="5" y="29"/>
                </a:cxn>
                <a:cxn ang="0">
                  <a:pos x="5" y="33"/>
                </a:cxn>
                <a:cxn ang="0">
                  <a:pos x="15" y="38"/>
                </a:cxn>
                <a:cxn ang="0">
                  <a:pos x="19" y="38"/>
                </a:cxn>
                <a:cxn ang="0">
                  <a:pos x="29" y="38"/>
                </a:cxn>
                <a:cxn ang="0">
                  <a:pos x="33" y="33"/>
                </a:cxn>
                <a:cxn ang="0">
                  <a:pos x="38" y="29"/>
                </a:cxn>
                <a:cxn ang="0">
                  <a:pos x="38" y="19"/>
                </a:cxn>
              </a:cxnLst>
              <a:rect l="0" t="0" r="r" b="b"/>
              <a:pathLst>
                <a:path w="43" h="38">
                  <a:moveTo>
                    <a:pt x="43" y="19"/>
                  </a:moveTo>
                  <a:lnTo>
                    <a:pt x="38" y="15"/>
                  </a:lnTo>
                  <a:lnTo>
                    <a:pt x="38" y="10"/>
                  </a:lnTo>
                  <a:lnTo>
                    <a:pt x="38" y="10"/>
                  </a:lnTo>
                  <a:lnTo>
                    <a:pt x="33" y="5"/>
                  </a:lnTo>
                  <a:lnTo>
                    <a:pt x="33" y="0"/>
                  </a:lnTo>
                  <a:lnTo>
                    <a:pt x="29" y="0"/>
                  </a:lnTo>
                  <a:lnTo>
                    <a:pt x="24" y="0"/>
                  </a:lnTo>
                  <a:lnTo>
                    <a:pt x="19" y="0"/>
                  </a:lnTo>
                  <a:lnTo>
                    <a:pt x="15" y="0"/>
                  </a:lnTo>
                  <a:lnTo>
                    <a:pt x="15" y="0"/>
                  </a:lnTo>
                  <a:lnTo>
                    <a:pt x="10" y="0"/>
                  </a:lnTo>
                  <a:lnTo>
                    <a:pt x="5" y="5"/>
                  </a:lnTo>
                  <a:lnTo>
                    <a:pt x="5" y="10"/>
                  </a:lnTo>
                  <a:lnTo>
                    <a:pt x="0" y="10"/>
                  </a:lnTo>
                  <a:lnTo>
                    <a:pt x="0" y="15"/>
                  </a:lnTo>
                  <a:lnTo>
                    <a:pt x="0" y="19"/>
                  </a:lnTo>
                  <a:lnTo>
                    <a:pt x="0" y="24"/>
                  </a:lnTo>
                  <a:lnTo>
                    <a:pt x="0" y="29"/>
                  </a:lnTo>
                  <a:lnTo>
                    <a:pt x="5" y="29"/>
                  </a:lnTo>
                  <a:lnTo>
                    <a:pt x="5" y="33"/>
                  </a:lnTo>
                  <a:lnTo>
                    <a:pt x="10" y="38"/>
                  </a:lnTo>
                  <a:lnTo>
                    <a:pt x="15" y="38"/>
                  </a:lnTo>
                  <a:lnTo>
                    <a:pt x="15" y="38"/>
                  </a:lnTo>
                  <a:lnTo>
                    <a:pt x="19" y="38"/>
                  </a:lnTo>
                  <a:lnTo>
                    <a:pt x="24" y="38"/>
                  </a:lnTo>
                  <a:lnTo>
                    <a:pt x="29" y="38"/>
                  </a:lnTo>
                  <a:lnTo>
                    <a:pt x="33" y="38"/>
                  </a:lnTo>
                  <a:lnTo>
                    <a:pt x="33" y="33"/>
                  </a:lnTo>
                  <a:lnTo>
                    <a:pt x="38" y="29"/>
                  </a:lnTo>
                  <a:lnTo>
                    <a:pt x="38" y="29"/>
                  </a:lnTo>
                  <a:lnTo>
                    <a:pt x="38" y="24"/>
                  </a:lnTo>
                  <a:lnTo>
                    <a:pt x="43" y="19"/>
                  </a:lnTo>
                  <a:lnTo>
                    <a:pt x="38" y="19"/>
                  </a:lnTo>
                  <a:lnTo>
                    <a:pt x="38" y="15"/>
                  </a:lnTo>
                  <a:lnTo>
                    <a:pt x="38" y="10"/>
                  </a:lnTo>
                  <a:lnTo>
                    <a:pt x="38" y="10"/>
                  </a:lnTo>
                  <a:lnTo>
                    <a:pt x="33" y="5"/>
                  </a:lnTo>
                  <a:lnTo>
                    <a:pt x="29" y="5"/>
                  </a:lnTo>
                  <a:lnTo>
                    <a:pt x="29" y="0"/>
                  </a:lnTo>
                  <a:lnTo>
                    <a:pt x="24" y="0"/>
                  </a:lnTo>
                  <a:lnTo>
                    <a:pt x="19" y="0"/>
                  </a:lnTo>
                  <a:lnTo>
                    <a:pt x="15" y="0"/>
                  </a:lnTo>
                  <a:lnTo>
                    <a:pt x="15" y="0"/>
                  </a:lnTo>
                  <a:lnTo>
                    <a:pt x="10" y="5"/>
                  </a:lnTo>
                  <a:lnTo>
                    <a:pt x="5" y="5"/>
                  </a:lnTo>
                  <a:lnTo>
                    <a:pt x="5" y="10"/>
                  </a:lnTo>
                  <a:lnTo>
                    <a:pt x="5" y="10"/>
                  </a:lnTo>
                  <a:lnTo>
                    <a:pt x="0" y="15"/>
                  </a:lnTo>
                  <a:lnTo>
                    <a:pt x="0" y="19"/>
                  </a:lnTo>
                  <a:lnTo>
                    <a:pt x="0" y="24"/>
                  </a:lnTo>
                  <a:lnTo>
                    <a:pt x="5" y="29"/>
                  </a:lnTo>
                  <a:lnTo>
                    <a:pt x="5" y="29"/>
                  </a:lnTo>
                  <a:lnTo>
                    <a:pt x="5" y="33"/>
                  </a:lnTo>
                  <a:lnTo>
                    <a:pt x="10" y="33"/>
                  </a:lnTo>
                  <a:lnTo>
                    <a:pt x="15" y="38"/>
                  </a:lnTo>
                  <a:lnTo>
                    <a:pt x="15" y="38"/>
                  </a:lnTo>
                  <a:lnTo>
                    <a:pt x="19" y="38"/>
                  </a:lnTo>
                  <a:lnTo>
                    <a:pt x="24" y="38"/>
                  </a:lnTo>
                  <a:lnTo>
                    <a:pt x="29" y="38"/>
                  </a:lnTo>
                  <a:lnTo>
                    <a:pt x="29" y="33"/>
                  </a:lnTo>
                  <a:lnTo>
                    <a:pt x="33" y="33"/>
                  </a:lnTo>
                  <a:lnTo>
                    <a:pt x="38" y="29"/>
                  </a:lnTo>
                  <a:lnTo>
                    <a:pt x="38" y="29"/>
                  </a:lnTo>
                  <a:lnTo>
                    <a:pt x="38" y="24"/>
                  </a:lnTo>
                  <a:lnTo>
                    <a:pt x="38" y="19"/>
                  </a:lnTo>
                  <a:lnTo>
                    <a:pt x="43" y="19"/>
                  </a:lnTo>
                  <a:close/>
                </a:path>
              </a:pathLst>
            </a:custGeom>
            <a:solidFill>
              <a:srgbClr val="FF818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5" name="Freeform 191"/>
            <p:cNvSpPr>
              <a:spLocks noChangeAspect="1"/>
            </p:cNvSpPr>
            <p:nvPr/>
          </p:nvSpPr>
          <p:spPr bwMode="auto">
            <a:xfrm>
              <a:off x="2279" y="1814"/>
              <a:ext cx="38" cy="38"/>
            </a:xfrm>
            <a:custGeom>
              <a:avLst/>
              <a:gdLst/>
              <a:ahLst/>
              <a:cxnLst>
                <a:cxn ang="0">
                  <a:pos x="38" y="15"/>
                </a:cxn>
                <a:cxn ang="0">
                  <a:pos x="38" y="10"/>
                </a:cxn>
                <a:cxn ang="0">
                  <a:pos x="29" y="5"/>
                </a:cxn>
                <a:cxn ang="0">
                  <a:pos x="24" y="0"/>
                </a:cxn>
                <a:cxn ang="0">
                  <a:pos x="15" y="0"/>
                </a:cxn>
                <a:cxn ang="0">
                  <a:pos x="10" y="5"/>
                </a:cxn>
                <a:cxn ang="0">
                  <a:pos x="5" y="10"/>
                </a:cxn>
                <a:cxn ang="0">
                  <a:pos x="0" y="15"/>
                </a:cxn>
                <a:cxn ang="0">
                  <a:pos x="0" y="24"/>
                </a:cxn>
                <a:cxn ang="0">
                  <a:pos x="5" y="29"/>
                </a:cxn>
                <a:cxn ang="0">
                  <a:pos x="10" y="33"/>
                </a:cxn>
                <a:cxn ang="0">
                  <a:pos x="15" y="38"/>
                </a:cxn>
                <a:cxn ang="0">
                  <a:pos x="24" y="38"/>
                </a:cxn>
                <a:cxn ang="0">
                  <a:pos x="29" y="33"/>
                </a:cxn>
                <a:cxn ang="0">
                  <a:pos x="38" y="29"/>
                </a:cxn>
                <a:cxn ang="0">
                  <a:pos x="38" y="24"/>
                </a:cxn>
                <a:cxn ang="0">
                  <a:pos x="38" y="19"/>
                </a:cxn>
                <a:cxn ang="0">
                  <a:pos x="38" y="15"/>
                </a:cxn>
                <a:cxn ang="0">
                  <a:pos x="33" y="5"/>
                </a:cxn>
                <a:cxn ang="0">
                  <a:pos x="29" y="5"/>
                </a:cxn>
                <a:cxn ang="0">
                  <a:pos x="19" y="0"/>
                </a:cxn>
                <a:cxn ang="0">
                  <a:pos x="15" y="5"/>
                </a:cxn>
                <a:cxn ang="0">
                  <a:pos x="10" y="5"/>
                </a:cxn>
                <a:cxn ang="0">
                  <a:pos x="5" y="15"/>
                </a:cxn>
                <a:cxn ang="0">
                  <a:pos x="5" y="19"/>
                </a:cxn>
                <a:cxn ang="0">
                  <a:pos x="5" y="24"/>
                </a:cxn>
                <a:cxn ang="0">
                  <a:pos x="10" y="33"/>
                </a:cxn>
                <a:cxn ang="0">
                  <a:pos x="15" y="33"/>
                </a:cxn>
                <a:cxn ang="0">
                  <a:pos x="19" y="38"/>
                </a:cxn>
                <a:cxn ang="0">
                  <a:pos x="29" y="33"/>
                </a:cxn>
                <a:cxn ang="0">
                  <a:pos x="33" y="33"/>
                </a:cxn>
                <a:cxn ang="0">
                  <a:pos x="38" y="24"/>
                </a:cxn>
                <a:cxn ang="0">
                  <a:pos x="38" y="19"/>
                </a:cxn>
              </a:cxnLst>
              <a:rect l="0" t="0" r="r" b="b"/>
              <a:pathLst>
                <a:path w="38" h="38">
                  <a:moveTo>
                    <a:pt x="38" y="19"/>
                  </a:moveTo>
                  <a:lnTo>
                    <a:pt x="38" y="15"/>
                  </a:lnTo>
                  <a:lnTo>
                    <a:pt x="38" y="10"/>
                  </a:lnTo>
                  <a:lnTo>
                    <a:pt x="38" y="10"/>
                  </a:lnTo>
                  <a:lnTo>
                    <a:pt x="33" y="5"/>
                  </a:lnTo>
                  <a:lnTo>
                    <a:pt x="29" y="5"/>
                  </a:lnTo>
                  <a:lnTo>
                    <a:pt x="29" y="0"/>
                  </a:lnTo>
                  <a:lnTo>
                    <a:pt x="24" y="0"/>
                  </a:lnTo>
                  <a:lnTo>
                    <a:pt x="19" y="0"/>
                  </a:lnTo>
                  <a:lnTo>
                    <a:pt x="15" y="0"/>
                  </a:lnTo>
                  <a:lnTo>
                    <a:pt x="15" y="0"/>
                  </a:lnTo>
                  <a:lnTo>
                    <a:pt x="10" y="5"/>
                  </a:lnTo>
                  <a:lnTo>
                    <a:pt x="5" y="5"/>
                  </a:lnTo>
                  <a:lnTo>
                    <a:pt x="5" y="10"/>
                  </a:lnTo>
                  <a:lnTo>
                    <a:pt x="5" y="10"/>
                  </a:lnTo>
                  <a:lnTo>
                    <a:pt x="0" y="15"/>
                  </a:lnTo>
                  <a:lnTo>
                    <a:pt x="0" y="19"/>
                  </a:lnTo>
                  <a:lnTo>
                    <a:pt x="0" y="24"/>
                  </a:lnTo>
                  <a:lnTo>
                    <a:pt x="5" y="29"/>
                  </a:lnTo>
                  <a:lnTo>
                    <a:pt x="5" y="29"/>
                  </a:lnTo>
                  <a:lnTo>
                    <a:pt x="5" y="33"/>
                  </a:lnTo>
                  <a:lnTo>
                    <a:pt x="10" y="33"/>
                  </a:lnTo>
                  <a:lnTo>
                    <a:pt x="15" y="38"/>
                  </a:lnTo>
                  <a:lnTo>
                    <a:pt x="15" y="38"/>
                  </a:lnTo>
                  <a:lnTo>
                    <a:pt x="19" y="38"/>
                  </a:lnTo>
                  <a:lnTo>
                    <a:pt x="24" y="38"/>
                  </a:lnTo>
                  <a:lnTo>
                    <a:pt x="29" y="38"/>
                  </a:lnTo>
                  <a:lnTo>
                    <a:pt x="29" y="33"/>
                  </a:lnTo>
                  <a:lnTo>
                    <a:pt x="33" y="33"/>
                  </a:lnTo>
                  <a:lnTo>
                    <a:pt x="38" y="29"/>
                  </a:lnTo>
                  <a:lnTo>
                    <a:pt x="38" y="29"/>
                  </a:lnTo>
                  <a:lnTo>
                    <a:pt x="38" y="24"/>
                  </a:lnTo>
                  <a:lnTo>
                    <a:pt x="38" y="19"/>
                  </a:lnTo>
                  <a:lnTo>
                    <a:pt x="38" y="19"/>
                  </a:lnTo>
                  <a:lnTo>
                    <a:pt x="38" y="15"/>
                  </a:lnTo>
                  <a:lnTo>
                    <a:pt x="38" y="15"/>
                  </a:lnTo>
                  <a:lnTo>
                    <a:pt x="33" y="10"/>
                  </a:lnTo>
                  <a:lnTo>
                    <a:pt x="33" y="5"/>
                  </a:lnTo>
                  <a:lnTo>
                    <a:pt x="29" y="5"/>
                  </a:lnTo>
                  <a:lnTo>
                    <a:pt x="29" y="5"/>
                  </a:lnTo>
                  <a:lnTo>
                    <a:pt x="24" y="0"/>
                  </a:lnTo>
                  <a:lnTo>
                    <a:pt x="19" y="0"/>
                  </a:lnTo>
                  <a:lnTo>
                    <a:pt x="19" y="0"/>
                  </a:lnTo>
                  <a:lnTo>
                    <a:pt x="15" y="5"/>
                  </a:lnTo>
                  <a:lnTo>
                    <a:pt x="10" y="5"/>
                  </a:lnTo>
                  <a:lnTo>
                    <a:pt x="10" y="5"/>
                  </a:lnTo>
                  <a:lnTo>
                    <a:pt x="5" y="10"/>
                  </a:lnTo>
                  <a:lnTo>
                    <a:pt x="5" y="15"/>
                  </a:lnTo>
                  <a:lnTo>
                    <a:pt x="5" y="15"/>
                  </a:lnTo>
                  <a:lnTo>
                    <a:pt x="5" y="19"/>
                  </a:lnTo>
                  <a:lnTo>
                    <a:pt x="5" y="24"/>
                  </a:lnTo>
                  <a:lnTo>
                    <a:pt x="5" y="24"/>
                  </a:lnTo>
                  <a:lnTo>
                    <a:pt x="5" y="29"/>
                  </a:lnTo>
                  <a:lnTo>
                    <a:pt x="10" y="33"/>
                  </a:lnTo>
                  <a:lnTo>
                    <a:pt x="10" y="33"/>
                  </a:lnTo>
                  <a:lnTo>
                    <a:pt x="15" y="33"/>
                  </a:lnTo>
                  <a:lnTo>
                    <a:pt x="19" y="38"/>
                  </a:lnTo>
                  <a:lnTo>
                    <a:pt x="19" y="38"/>
                  </a:lnTo>
                  <a:lnTo>
                    <a:pt x="24" y="38"/>
                  </a:lnTo>
                  <a:lnTo>
                    <a:pt x="29" y="33"/>
                  </a:lnTo>
                  <a:lnTo>
                    <a:pt x="29" y="33"/>
                  </a:lnTo>
                  <a:lnTo>
                    <a:pt x="33" y="33"/>
                  </a:lnTo>
                  <a:lnTo>
                    <a:pt x="33" y="29"/>
                  </a:lnTo>
                  <a:lnTo>
                    <a:pt x="38" y="24"/>
                  </a:lnTo>
                  <a:lnTo>
                    <a:pt x="38" y="24"/>
                  </a:lnTo>
                  <a:lnTo>
                    <a:pt x="38" y="19"/>
                  </a:lnTo>
                  <a:lnTo>
                    <a:pt x="38" y="19"/>
                  </a:lnTo>
                  <a:close/>
                </a:path>
              </a:pathLst>
            </a:custGeom>
            <a:solidFill>
              <a:srgbClr val="FF848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6" name="Freeform 192"/>
            <p:cNvSpPr>
              <a:spLocks noChangeAspect="1"/>
            </p:cNvSpPr>
            <p:nvPr/>
          </p:nvSpPr>
          <p:spPr bwMode="auto">
            <a:xfrm>
              <a:off x="2284" y="1814"/>
              <a:ext cx="33" cy="38"/>
            </a:xfrm>
            <a:custGeom>
              <a:avLst/>
              <a:gdLst/>
              <a:ahLst/>
              <a:cxnLst>
                <a:cxn ang="0">
                  <a:pos x="33" y="15"/>
                </a:cxn>
                <a:cxn ang="0">
                  <a:pos x="28" y="10"/>
                </a:cxn>
                <a:cxn ang="0">
                  <a:pos x="24" y="5"/>
                </a:cxn>
                <a:cxn ang="0">
                  <a:pos x="19" y="0"/>
                </a:cxn>
                <a:cxn ang="0">
                  <a:pos x="14" y="0"/>
                </a:cxn>
                <a:cxn ang="0">
                  <a:pos x="5" y="5"/>
                </a:cxn>
                <a:cxn ang="0">
                  <a:pos x="0" y="10"/>
                </a:cxn>
                <a:cxn ang="0">
                  <a:pos x="0" y="15"/>
                </a:cxn>
                <a:cxn ang="0">
                  <a:pos x="0" y="24"/>
                </a:cxn>
                <a:cxn ang="0">
                  <a:pos x="0" y="29"/>
                </a:cxn>
                <a:cxn ang="0">
                  <a:pos x="5" y="33"/>
                </a:cxn>
                <a:cxn ang="0">
                  <a:pos x="14" y="38"/>
                </a:cxn>
                <a:cxn ang="0">
                  <a:pos x="19" y="38"/>
                </a:cxn>
                <a:cxn ang="0">
                  <a:pos x="24" y="33"/>
                </a:cxn>
                <a:cxn ang="0">
                  <a:pos x="28" y="29"/>
                </a:cxn>
                <a:cxn ang="0">
                  <a:pos x="33" y="24"/>
                </a:cxn>
                <a:cxn ang="0">
                  <a:pos x="33" y="19"/>
                </a:cxn>
                <a:cxn ang="0">
                  <a:pos x="28" y="15"/>
                </a:cxn>
                <a:cxn ang="0">
                  <a:pos x="28" y="10"/>
                </a:cxn>
                <a:cxn ang="0">
                  <a:pos x="24" y="5"/>
                </a:cxn>
                <a:cxn ang="0">
                  <a:pos x="14" y="5"/>
                </a:cxn>
                <a:cxn ang="0">
                  <a:pos x="10" y="5"/>
                </a:cxn>
                <a:cxn ang="0">
                  <a:pos x="5" y="10"/>
                </a:cxn>
                <a:cxn ang="0">
                  <a:pos x="0" y="15"/>
                </a:cxn>
                <a:cxn ang="0">
                  <a:pos x="0" y="19"/>
                </a:cxn>
                <a:cxn ang="0">
                  <a:pos x="0" y="24"/>
                </a:cxn>
                <a:cxn ang="0">
                  <a:pos x="5" y="29"/>
                </a:cxn>
                <a:cxn ang="0">
                  <a:pos x="10" y="33"/>
                </a:cxn>
                <a:cxn ang="0">
                  <a:pos x="14" y="33"/>
                </a:cxn>
                <a:cxn ang="0">
                  <a:pos x="24" y="33"/>
                </a:cxn>
                <a:cxn ang="0">
                  <a:pos x="28" y="29"/>
                </a:cxn>
                <a:cxn ang="0">
                  <a:pos x="28" y="24"/>
                </a:cxn>
                <a:cxn ang="0">
                  <a:pos x="33" y="19"/>
                </a:cxn>
              </a:cxnLst>
              <a:rect l="0" t="0" r="r" b="b"/>
              <a:pathLst>
                <a:path w="33" h="38">
                  <a:moveTo>
                    <a:pt x="33" y="19"/>
                  </a:moveTo>
                  <a:lnTo>
                    <a:pt x="33" y="15"/>
                  </a:lnTo>
                  <a:lnTo>
                    <a:pt x="33" y="15"/>
                  </a:lnTo>
                  <a:lnTo>
                    <a:pt x="28" y="10"/>
                  </a:lnTo>
                  <a:lnTo>
                    <a:pt x="28" y="5"/>
                  </a:lnTo>
                  <a:lnTo>
                    <a:pt x="24" y="5"/>
                  </a:lnTo>
                  <a:lnTo>
                    <a:pt x="24" y="5"/>
                  </a:lnTo>
                  <a:lnTo>
                    <a:pt x="19" y="0"/>
                  </a:lnTo>
                  <a:lnTo>
                    <a:pt x="14" y="0"/>
                  </a:lnTo>
                  <a:lnTo>
                    <a:pt x="14" y="0"/>
                  </a:lnTo>
                  <a:lnTo>
                    <a:pt x="10" y="5"/>
                  </a:lnTo>
                  <a:lnTo>
                    <a:pt x="5" y="5"/>
                  </a:lnTo>
                  <a:lnTo>
                    <a:pt x="5" y="5"/>
                  </a:lnTo>
                  <a:lnTo>
                    <a:pt x="0" y="10"/>
                  </a:lnTo>
                  <a:lnTo>
                    <a:pt x="0" y="15"/>
                  </a:lnTo>
                  <a:lnTo>
                    <a:pt x="0" y="15"/>
                  </a:lnTo>
                  <a:lnTo>
                    <a:pt x="0" y="19"/>
                  </a:lnTo>
                  <a:lnTo>
                    <a:pt x="0" y="24"/>
                  </a:lnTo>
                  <a:lnTo>
                    <a:pt x="0" y="24"/>
                  </a:lnTo>
                  <a:lnTo>
                    <a:pt x="0" y="29"/>
                  </a:lnTo>
                  <a:lnTo>
                    <a:pt x="5" y="33"/>
                  </a:lnTo>
                  <a:lnTo>
                    <a:pt x="5" y="33"/>
                  </a:lnTo>
                  <a:lnTo>
                    <a:pt x="10" y="33"/>
                  </a:lnTo>
                  <a:lnTo>
                    <a:pt x="14" y="38"/>
                  </a:lnTo>
                  <a:lnTo>
                    <a:pt x="14" y="38"/>
                  </a:lnTo>
                  <a:lnTo>
                    <a:pt x="19" y="38"/>
                  </a:lnTo>
                  <a:lnTo>
                    <a:pt x="24" y="33"/>
                  </a:lnTo>
                  <a:lnTo>
                    <a:pt x="24" y="33"/>
                  </a:lnTo>
                  <a:lnTo>
                    <a:pt x="28" y="33"/>
                  </a:lnTo>
                  <a:lnTo>
                    <a:pt x="28" y="29"/>
                  </a:lnTo>
                  <a:lnTo>
                    <a:pt x="33" y="24"/>
                  </a:lnTo>
                  <a:lnTo>
                    <a:pt x="33" y="24"/>
                  </a:lnTo>
                  <a:lnTo>
                    <a:pt x="33" y="19"/>
                  </a:lnTo>
                  <a:lnTo>
                    <a:pt x="33" y="19"/>
                  </a:lnTo>
                  <a:lnTo>
                    <a:pt x="33" y="15"/>
                  </a:lnTo>
                  <a:lnTo>
                    <a:pt x="28" y="15"/>
                  </a:lnTo>
                  <a:lnTo>
                    <a:pt x="28" y="10"/>
                  </a:lnTo>
                  <a:lnTo>
                    <a:pt x="28" y="10"/>
                  </a:lnTo>
                  <a:lnTo>
                    <a:pt x="24" y="5"/>
                  </a:lnTo>
                  <a:lnTo>
                    <a:pt x="24" y="5"/>
                  </a:lnTo>
                  <a:lnTo>
                    <a:pt x="19" y="5"/>
                  </a:lnTo>
                  <a:lnTo>
                    <a:pt x="14" y="5"/>
                  </a:lnTo>
                  <a:lnTo>
                    <a:pt x="14" y="5"/>
                  </a:lnTo>
                  <a:lnTo>
                    <a:pt x="10" y="5"/>
                  </a:lnTo>
                  <a:lnTo>
                    <a:pt x="5" y="5"/>
                  </a:lnTo>
                  <a:lnTo>
                    <a:pt x="5" y="10"/>
                  </a:lnTo>
                  <a:lnTo>
                    <a:pt x="0" y="10"/>
                  </a:lnTo>
                  <a:lnTo>
                    <a:pt x="0" y="15"/>
                  </a:lnTo>
                  <a:lnTo>
                    <a:pt x="0" y="15"/>
                  </a:lnTo>
                  <a:lnTo>
                    <a:pt x="0" y="19"/>
                  </a:lnTo>
                  <a:lnTo>
                    <a:pt x="0" y="24"/>
                  </a:lnTo>
                  <a:lnTo>
                    <a:pt x="0" y="24"/>
                  </a:lnTo>
                  <a:lnTo>
                    <a:pt x="0" y="29"/>
                  </a:lnTo>
                  <a:lnTo>
                    <a:pt x="5" y="29"/>
                  </a:lnTo>
                  <a:lnTo>
                    <a:pt x="5" y="33"/>
                  </a:lnTo>
                  <a:lnTo>
                    <a:pt x="10" y="33"/>
                  </a:lnTo>
                  <a:lnTo>
                    <a:pt x="14" y="33"/>
                  </a:lnTo>
                  <a:lnTo>
                    <a:pt x="14" y="33"/>
                  </a:lnTo>
                  <a:lnTo>
                    <a:pt x="19" y="33"/>
                  </a:lnTo>
                  <a:lnTo>
                    <a:pt x="24" y="33"/>
                  </a:lnTo>
                  <a:lnTo>
                    <a:pt x="24" y="33"/>
                  </a:lnTo>
                  <a:lnTo>
                    <a:pt x="28" y="29"/>
                  </a:lnTo>
                  <a:lnTo>
                    <a:pt x="28" y="29"/>
                  </a:lnTo>
                  <a:lnTo>
                    <a:pt x="28" y="24"/>
                  </a:lnTo>
                  <a:lnTo>
                    <a:pt x="33" y="24"/>
                  </a:lnTo>
                  <a:lnTo>
                    <a:pt x="33" y="19"/>
                  </a:lnTo>
                  <a:lnTo>
                    <a:pt x="33" y="19"/>
                  </a:lnTo>
                  <a:close/>
                </a:path>
              </a:pathLst>
            </a:custGeom>
            <a:solidFill>
              <a:srgbClr val="FF888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7" name="Freeform 193"/>
            <p:cNvSpPr>
              <a:spLocks noChangeAspect="1"/>
            </p:cNvSpPr>
            <p:nvPr/>
          </p:nvSpPr>
          <p:spPr bwMode="auto">
            <a:xfrm>
              <a:off x="2284" y="1819"/>
              <a:ext cx="33" cy="28"/>
            </a:xfrm>
            <a:custGeom>
              <a:avLst/>
              <a:gdLst/>
              <a:ahLst/>
              <a:cxnLst>
                <a:cxn ang="0">
                  <a:pos x="33" y="10"/>
                </a:cxn>
                <a:cxn ang="0">
                  <a:pos x="28" y="5"/>
                </a:cxn>
                <a:cxn ang="0">
                  <a:pos x="24" y="0"/>
                </a:cxn>
                <a:cxn ang="0">
                  <a:pos x="19" y="0"/>
                </a:cxn>
                <a:cxn ang="0">
                  <a:pos x="14" y="0"/>
                </a:cxn>
                <a:cxn ang="0">
                  <a:pos x="5" y="0"/>
                </a:cxn>
                <a:cxn ang="0">
                  <a:pos x="0" y="5"/>
                </a:cxn>
                <a:cxn ang="0">
                  <a:pos x="0" y="10"/>
                </a:cxn>
                <a:cxn ang="0">
                  <a:pos x="0" y="19"/>
                </a:cxn>
                <a:cxn ang="0">
                  <a:pos x="0" y="24"/>
                </a:cxn>
                <a:cxn ang="0">
                  <a:pos x="5" y="28"/>
                </a:cxn>
                <a:cxn ang="0">
                  <a:pos x="14" y="28"/>
                </a:cxn>
                <a:cxn ang="0">
                  <a:pos x="19" y="28"/>
                </a:cxn>
                <a:cxn ang="0">
                  <a:pos x="24" y="28"/>
                </a:cxn>
                <a:cxn ang="0">
                  <a:pos x="28" y="24"/>
                </a:cxn>
                <a:cxn ang="0">
                  <a:pos x="33" y="19"/>
                </a:cxn>
                <a:cxn ang="0">
                  <a:pos x="28" y="14"/>
                </a:cxn>
                <a:cxn ang="0">
                  <a:pos x="28" y="10"/>
                </a:cxn>
                <a:cxn ang="0">
                  <a:pos x="24" y="5"/>
                </a:cxn>
                <a:cxn ang="0">
                  <a:pos x="19" y="0"/>
                </a:cxn>
                <a:cxn ang="0">
                  <a:pos x="14" y="0"/>
                </a:cxn>
                <a:cxn ang="0">
                  <a:pos x="10" y="0"/>
                </a:cxn>
                <a:cxn ang="0">
                  <a:pos x="5" y="5"/>
                </a:cxn>
                <a:cxn ang="0">
                  <a:pos x="0" y="10"/>
                </a:cxn>
                <a:cxn ang="0">
                  <a:pos x="0" y="14"/>
                </a:cxn>
                <a:cxn ang="0">
                  <a:pos x="0" y="19"/>
                </a:cxn>
                <a:cxn ang="0">
                  <a:pos x="5" y="24"/>
                </a:cxn>
                <a:cxn ang="0">
                  <a:pos x="10" y="28"/>
                </a:cxn>
                <a:cxn ang="0">
                  <a:pos x="14" y="28"/>
                </a:cxn>
                <a:cxn ang="0">
                  <a:pos x="19" y="28"/>
                </a:cxn>
                <a:cxn ang="0">
                  <a:pos x="24" y="24"/>
                </a:cxn>
                <a:cxn ang="0">
                  <a:pos x="28" y="19"/>
                </a:cxn>
                <a:cxn ang="0">
                  <a:pos x="28" y="14"/>
                </a:cxn>
              </a:cxnLst>
              <a:rect l="0" t="0" r="r" b="b"/>
              <a:pathLst>
                <a:path w="33" h="28">
                  <a:moveTo>
                    <a:pt x="33" y="14"/>
                  </a:moveTo>
                  <a:lnTo>
                    <a:pt x="33" y="10"/>
                  </a:lnTo>
                  <a:lnTo>
                    <a:pt x="28" y="10"/>
                  </a:lnTo>
                  <a:lnTo>
                    <a:pt x="28" y="5"/>
                  </a:lnTo>
                  <a:lnTo>
                    <a:pt x="28" y="5"/>
                  </a:lnTo>
                  <a:lnTo>
                    <a:pt x="24" y="0"/>
                  </a:lnTo>
                  <a:lnTo>
                    <a:pt x="24" y="0"/>
                  </a:lnTo>
                  <a:lnTo>
                    <a:pt x="19" y="0"/>
                  </a:lnTo>
                  <a:lnTo>
                    <a:pt x="14" y="0"/>
                  </a:lnTo>
                  <a:lnTo>
                    <a:pt x="14" y="0"/>
                  </a:lnTo>
                  <a:lnTo>
                    <a:pt x="10" y="0"/>
                  </a:lnTo>
                  <a:lnTo>
                    <a:pt x="5" y="0"/>
                  </a:lnTo>
                  <a:lnTo>
                    <a:pt x="5" y="5"/>
                  </a:lnTo>
                  <a:lnTo>
                    <a:pt x="0" y="5"/>
                  </a:lnTo>
                  <a:lnTo>
                    <a:pt x="0" y="10"/>
                  </a:lnTo>
                  <a:lnTo>
                    <a:pt x="0" y="10"/>
                  </a:lnTo>
                  <a:lnTo>
                    <a:pt x="0" y="14"/>
                  </a:lnTo>
                  <a:lnTo>
                    <a:pt x="0" y="19"/>
                  </a:lnTo>
                  <a:lnTo>
                    <a:pt x="0" y="19"/>
                  </a:lnTo>
                  <a:lnTo>
                    <a:pt x="0" y="24"/>
                  </a:lnTo>
                  <a:lnTo>
                    <a:pt x="5" y="24"/>
                  </a:lnTo>
                  <a:lnTo>
                    <a:pt x="5" y="28"/>
                  </a:lnTo>
                  <a:lnTo>
                    <a:pt x="10" y="28"/>
                  </a:lnTo>
                  <a:lnTo>
                    <a:pt x="14" y="28"/>
                  </a:lnTo>
                  <a:lnTo>
                    <a:pt x="14" y="28"/>
                  </a:lnTo>
                  <a:lnTo>
                    <a:pt x="19" y="28"/>
                  </a:lnTo>
                  <a:lnTo>
                    <a:pt x="24" y="28"/>
                  </a:lnTo>
                  <a:lnTo>
                    <a:pt x="24" y="28"/>
                  </a:lnTo>
                  <a:lnTo>
                    <a:pt x="28" y="24"/>
                  </a:lnTo>
                  <a:lnTo>
                    <a:pt x="28" y="24"/>
                  </a:lnTo>
                  <a:lnTo>
                    <a:pt x="28" y="19"/>
                  </a:lnTo>
                  <a:lnTo>
                    <a:pt x="33" y="19"/>
                  </a:lnTo>
                  <a:lnTo>
                    <a:pt x="33" y="14"/>
                  </a:lnTo>
                  <a:lnTo>
                    <a:pt x="28" y="14"/>
                  </a:lnTo>
                  <a:lnTo>
                    <a:pt x="28" y="10"/>
                  </a:lnTo>
                  <a:lnTo>
                    <a:pt x="28" y="10"/>
                  </a:lnTo>
                  <a:lnTo>
                    <a:pt x="28" y="5"/>
                  </a:lnTo>
                  <a:lnTo>
                    <a:pt x="24" y="5"/>
                  </a:lnTo>
                  <a:lnTo>
                    <a:pt x="24" y="0"/>
                  </a:lnTo>
                  <a:lnTo>
                    <a:pt x="19" y="0"/>
                  </a:lnTo>
                  <a:lnTo>
                    <a:pt x="19" y="0"/>
                  </a:lnTo>
                  <a:lnTo>
                    <a:pt x="14" y="0"/>
                  </a:lnTo>
                  <a:lnTo>
                    <a:pt x="14" y="0"/>
                  </a:lnTo>
                  <a:lnTo>
                    <a:pt x="10" y="0"/>
                  </a:lnTo>
                  <a:lnTo>
                    <a:pt x="5" y="0"/>
                  </a:lnTo>
                  <a:lnTo>
                    <a:pt x="5" y="5"/>
                  </a:lnTo>
                  <a:lnTo>
                    <a:pt x="5" y="5"/>
                  </a:lnTo>
                  <a:lnTo>
                    <a:pt x="0" y="10"/>
                  </a:lnTo>
                  <a:lnTo>
                    <a:pt x="0" y="10"/>
                  </a:lnTo>
                  <a:lnTo>
                    <a:pt x="0" y="14"/>
                  </a:lnTo>
                  <a:lnTo>
                    <a:pt x="0" y="19"/>
                  </a:lnTo>
                  <a:lnTo>
                    <a:pt x="0" y="19"/>
                  </a:lnTo>
                  <a:lnTo>
                    <a:pt x="5" y="24"/>
                  </a:lnTo>
                  <a:lnTo>
                    <a:pt x="5" y="24"/>
                  </a:lnTo>
                  <a:lnTo>
                    <a:pt x="5" y="28"/>
                  </a:lnTo>
                  <a:lnTo>
                    <a:pt x="10" y="28"/>
                  </a:lnTo>
                  <a:lnTo>
                    <a:pt x="14" y="28"/>
                  </a:lnTo>
                  <a:lnTo>
                    <a:pt x="14" y="28"/>
                  </a:lnTo>
                  <a:lnTo>
                    <a:pt x="19" y="28"/>
                  </a:lnTo>
                  <a:lnTo>
                    <a:pt x="19" y="28"/>
                  </a:lnTo>
                  <a:lnTo>
                    <a:pt x="24" y="28"/>
                  </a:lnTo>
                  <a:lnTo>
                    <a:pt x="24" y="24"/>
                  </a:lnTo>
                  <a:lnTo>
                    <a:pt x="28" y="24"/>
                  </a:lnTo>
                  <a:lnTo>
                    <a:pt x="28" y="19"/>
                  </a:lnTo>
                  <a:lnTo>
                    <a:pt x="28" y="19"/>
                  </a:lnTo>
                  <a:lnTo>
                    <a:pt x="28" y="14"/>
                  </a:lnTo>
                  <a:lnTo>
                    <a:pt x="33" y="14"/>
                  </a:lnTo>
                  <a:close/>
                </a:path>
              </a:pathLst>
            </a:custGeom>
            <a:solidFill>
              <a:srgbClr val="FF8C8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8" name="Freeform 194"/>
            <p:cNvSpPr>
              <a:spLocks noChangeAspect="1"/>
            </p:cNvSpPr>
            <p:nvPr/>
          </p:nvSpPr>
          <p:spPr bwMode="auto">
            <a:xfrm>
              <a:off x="2284" y="1819"/>
              <a:ext cx="28" cy="28"/>
            </a:xfrm>
            <a:custGeom>
              <a:avLst/>
              <a:gdLst/>
              <a:ahLst/>
              <a:cxnLst>
                <a:cxn ang="0">
                  <a:pos x="28" y="10"/>
                </a:cxn>
                <a:cxn ang="0">
                  <a:pos x="28" y="5"/>
                </a:cxn>
                <a:cxn ang="0">
                  <a:pos x="24" y="0"/>
                </a:cxn>
                <a:cxn ang="0">
                  <a:pos x="19" y="0"/>
                </a:cxn>
                <a:cxn ang="0">
                  <a:pos x="14" y="0"/>
                </a:cxn>
                <a:cxn ang="0">
                  <a:pos x="5" y="0"/>
                </a:cxn>
                <a:cxn ang="0">
                  <a:pos x="5" y="5"/>
                </a:cxn>
                <a:cxn ang="0">
                  <a:pos x="0" y="10"/>
                </a:cxn>
                <a:cxn ang="0">
                  <a:pos x="0" y="19"/>
                </a:cxn>
                <a:cxn ang="0">
                  <a:pos x="5" y="24"/>
                </a:cxn>
                <a:cxn ang="0">
                  <a:pos x="5" y="28"/>
                </a:cxn>
                <a:cxn ang="0">
                  <a:pos x="14" y="28"/>
                </a:cxn>
                <a:cxn ang="0">
                  <a:pos x="19" y="28"/>
                </a:cxn>
                <a:cxn ang="0">
                  <a:pos x="24" y="28"/>
                </a:cxn>
                <a:cxn ang="0">
                  <a:pos x="28" y="24"/>
                </a:cxn>
                <a:cxn ang="0">
                  <a:pos x="28" y="19"/>
                </a:cxn>
                <a:cxn ang="0">
                  <a:pos x="28" y="14"/>
                </a:cxn>
                <a:cxn ang="0">
                  <a:pos x="28" y="10"/>
                </a:cxn>
                <a:cxn ang="0">
                  <a:pos x="24" y="5"/>
                </a:cxn>
                <a:cxn ang="0">
                  <a:pos x="19" y="0"/>
                </a:cxn>
                <a:cxn ang="0">
                  <a:pos x="14" y="0"/>
                </a:cxn>
                <a:cxn ang="0">
                  <a:pos x="10" y="0"/>
                </a:cxn>
                <a:cxn ang="0">
                  <a:pos x="5" y="5"/>
                </a:cxn>
                <a:cxn ang="0">
                  <a:pos x="5" y="10"/>
                </a:cxn>
                <a:cxn ang="0">
                  <a:pos x="0" y="14"/>
                </a:cxn>
                <a:cxn ang="0">
                  <a:pos x="5" y="19"/>
                </a:cxn>
                <a:cxn ang="0">
                  <a:pos x="5" y="24"/>
                </a:cxn>
                <a:cxn ang="0">
                  <a:pos x="10" y="28"/>
                </a:cxn>
                <a:cxn ang="0">
                  <a:pos x="14" y="28"/>
                </a:cxn>
                <a:cxn ang="0">
                  <a:pos x="19" y="28"/>
                </a:cxn>
                <a:cxn ang="0">
                  <a:pos x="24" y="24"/>
                </a:cxn>
                <a:cxn ang="0">
                  <a:pos x="28" y="19"/>
                </a:cxn>
                <a:cxn ang="0">
                  <a:pos x="28" y="14"/>
                </a:cxn>
              </a:cxnLst>
              <a:rect l="0" t="0" r="r" b="b"/>
              <a:pathLst>
                <a:path w="28" h="28">
                  <a:moveTo>
                    <a:pt x="28" y="14"/>
                  </a:moveTo>
                  <a:lnTo>
                    <a:pt x="28" y="10"/>
                  </a:lnTo>
                  <a:lnTo>
                    <a:pt x="28" y="10"/>
                  </a:lnTo>
                  <a:lnTo>
                    <a:pt x="28" y="5"/>
                  </a:lnTo>
                  <a:lnTo>
                    <a:pt x="24" y="5"/>
                  </a:lnTo>
                  <a:lnTo>
                    <a:pt x="24" y="0"/>
                  </a:lnTo>
                  <a:lnTo>
                    <a:pt x="19" y="0"/>
                  </a:lnTo>
                  <a:lnTo>
                    <a:pt x="19" y="0"/>
                  </a:lnTo>
                  <a:lnTo>
                    <a:pt x="14" y="0"/>
                  </a:lnTo>
                  <a:lnTo>
                    <a:pt x="14" y="0"/>
                  </a:lnTo>
                  <a:lnTo>
                    <a:pt x="10" y="0"/>
                  </a:lnTo>
                  <a:lnTo>
                    <a:pt x="5" y="0"/>
                  </a:lnTo>
                  <a:lnTo>
                    <a:pt x="5" y="5"/>
                  </a:lnTo>
                  <a:lnTo>
                    <a:pt x="5" y="5"/>
                  </a:lnTo>
                  <a:lnTo>
                    <a:pt x="0" y="10"/>
                  </a:lnTo>
                  <a:lnTo>
                    <a:pt x="0" y="10"/>
                  </a:lnTo>
                  <a:lnTo>
                    <a:pt x="0" y="14"/>
                  </a:lnTo>
                  <a:lnTo>
                    <a:pt x="0" y="19"/>
                  </a:lnTo>
                  <a:lnTo>
                    <a:pt x="0" y="19"/>
                  </a:lnTo>
                  <a:lnTo>
                    <a:pt x="5" y="24"/>
                  </a:lnTo>
                  <a:lnTo>
                    <a:pt x="5" y="24"/>
                  </a:lnTo>
                  <a:lnTo>
                    <a:pt x="5" y="28"/>
                  </a:lnTo>
                  <a:lnTo>
                    <a:pt x="10" y="28"/>
                  </a:lnTo>
                  <a:lnTo>
                    <a:pt x="14" y="28"/>
                  </a:lnTo>
                  <a:lnTo>
                    <a:pt x="14" y="28"/>
                  </a:lnTo>
                  <a:lnTo>
                    <a:pt x="19" y="28"/>
                  </a:lnTo>
                  <a:lnTo>
                    <a:pt x="19" y="28"/>
                  </a:lnTo>
                  <a:lnTo>
                    <a:pt x="24" y="28"/>
                  </a:lnTo>
                  <a:lnTo>
                    <a:pt x="24" y="24"/>
                  </a:lnTo>
                  <a:lnTo>
                    <a:pt x="28" y="24"/>
                  </a:lnTo>
                  <a:lnTo>
                    <a:pt x="28" y="19"/>
                  </a:lnTo>
                  <a:lnTo>
                    <a:pt x="28" y="19"/>
                  </a:lnTo>
                  <a:lnTo>
                    <a:pt x="28" y="14"/>
                  </a:lnTo>
                  <a:lnTo>
                    <a:pt x="28" y="14"/>
                  </a:lnTo>
                  <a:lnTo>
                    <a:pt x="28" y="10"/>
                  </a:lnTo>
                  <a:lnTo>
                    <a:pt x="28" y="10"/>
                  </a:lnTo>
                  <a:lnTo>
                    <a:pt x="28" y="5"/>
                  </a:lnTo>
                  <a:lnTo>
                    <a:pt x="24" y="5"/>
                  </a:lnTo>
                  <a:lnTo>
                    <a:pt x="24" y="5"/>
                  </a:lnTo>
                  <a:lnTo>
                    <a:pt x="19" y="0"/>
                  </a:lnTo>
                  <a:lnTo>
                    <a:pt x="19" y="0"/>
                  </a:lnTo>
                  <a:lnTo>
                    <a:pt x="14" y="0"/>
                  </a:lnTo>
                  <a:lnTo>
                    <a:pt x="14" y="0"/>
                  </a:lnTo>
                  <a:lnTo>
                    <a:pt x="10" y="0"/>
                  </a:lnTo>
                  <a:lnTo>
                    <a:pt x="10" y="5"/>
                  </a:lnTo>
                  <a:lnTo>
                    <a:pt x="5" y="5"/>
                  </a:lnTo>
                  <a:lnTo>
                    <a:pt x="5" y="5"/>
                  </a:lnTo>
                  <a:lnTo>
                    <a:pt x="5" y="10"/>
                  </a:lnTo>
                  <a:lnTo>
                    <a:pt x="0" y="10"/>
                  </a:lnTo>
                  <a:lnTo>
                    <a:pt x="0" y="14"/>
                  </a:lnTo>
                  <a:lnTo>
                    <a:pt x="0" y="19"/>
                  </a:lnTo>
                  <a:lnTo>
                    <a:pt x="5" y="19"/>
                  </a:lnTo>
                  <a:lnTo>
                    <a:pt x="5" y="24"/>
                  </a:lnTo>
                  <a:lnTo>
                    <a:pt x="5" y="24"/>
                  </a:lnTo>
                  <a:lnTo>
                    <a:pt x="10" y="24"/>
                  </a:lnTo>
                  <a:lnTo>
                    <a:pt x="10" y="28"/>
                  </a:lnTo>
                  <a:lnTo>
                    <a:pt x="14" y="28"/>
                  </a:lnTo>
                  <a:lnTo>
                    <a:pt x="14" y="28"/>
                  </a:lnTo>
                  <a:lnTo>
                    <a:pt x="19" y="28"/>
                  </a:lnTo>
                  <a:lnTo>
                    <a:pt x="19" y="28"/>
                  </a:lnTo>
                  <a:lnTo>
                    <a:pt x="24" y="24"/>
                  </a:lnTo>
                  <a:lnTo>
                    <a:pt x="24" y="24"/>
                  </a:lnTo>
                  <a:lnTo>
                    <a:pt x="28" y="24"/>
                  </a:lnTo>
                  <a:lnTo>
                    <a:pt x="28" y="19"/>
                  </a:lnTo>
                  <a:lnTo>
                    <a:pt x="28" y="19"/>
                  </a:lnTo>
                  <a:lnTo>
                    <a:pt x="28" y="14"/>
                  </a:lnTo>
                  <a:lnTo>
                    <a:pt x="28" y="14"/>
                  </a:lnTo>
                  <a:close/>
                </a:path>
              </a:pathLst>
            </a:custGeom>
            <a:solidFill>
              <a:srgbClr val="FF909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79" name="Freeform 195"/>
            <p:cNvSpPr>
              <a:spLocks noChangeAspect="1"/>
            </p:cNvSpPr>
            <p:nvPr/>
          </p:nvSpPr>
          <p:spPr bwMode="auto">
            <a:xfrm>
              <a:off x="2284" y="1819"/>
              <a:ext cx="28" cy="28"/>
            </a:xfrm>
            <a:custGeom>
              <a:avLst/>
              <a:gdLst/>
              <a:ahLst/>
              <a:cxnLst>
                <a:cxn ang="0">
                  <a:pos x="28" y="10"/>
                </a:cxn>
                <a:cxn ang="0">
                  <a:pos x="28" y="5"/>
                </a:cxn>
                <a:cxn ang="0">
                  <a:pos x="24" y="5"/>
                </a:cxn>
                <a:cxn ang="0">
                  <a:pos x="19" y="0"/>
                </a:cxn>
                <a:cxn ang="0">
                  <a:pos x="14" y="0"/>
                </a:cxn>
                <a:cxn ang="0">
                  <a:pos x="10" y="5"/>
                </a:cxn>
                <a:cxn ang="0">
                  <a:pos x="5" y="5"/>
                </a:cxn>
                <a:cxn ang="0">
                  <a:pos x="0" y="10"/>
                </a:cxn>
                <a:cxn ang="0">
                  <a:pos x="0" y="19"/>
                </a:cxn>
                <a:cxn ang="0">
                  <a:pos x="5" y="24"/>
                </a:cxn>
                <a:cxn ang="0">
                  <a:pos x="10" y="24"/>
                </a:cxn>
                <a:cxn ang="0">
                  <a:pos x="14" y="28"/>
                </a:cxn>
                <a:cxn ang="0">
                  <a:pos x="19" y="28"/>
                </a:cxn>
                <a:cxn ang="0">
                  <a:pos x="24" y="24"/>
                </a:cxn>
                <a:cxn ang="0">
                  <a:pos x="28" y="24"/>
                </a:cxn>
                <a:cxn ang="0">
                  <a:pos x="28" y="19"/>
                </a:cxn>
                <a:cxn ang="0">
                  <a:pos x="28" y="14"/>
                </a:cxn>
                <a:cxn ang="0">
                  <a:pos x="28" y="10"/>
                </a:cxn>
                <a:cxn ang="0">
                  <a:pos x="24" y="5"/>
                </a:cxn>
                <a:cxn ang="0">
                  <a:pos x="19" y="5"/>
                </a:cxn>
                <a:cxn ang="0">
                  <a:pos x="14" y="0"/>
                </a:cxn>
                <a:cxn ang="0">
                  <a:pos x="10" y="5"/>
                </a:cxn>
                <a:cxn ang="0">
                  <a:pos x="5" y="5"/>
                </a:cxn>
                <a:cxn ang="0">
                  <a:pos x="5" y="10"/>
                </a:cxn>
                <a:cxn ang="0">
                  <a:pos x="5" y="14"/>
                </a:cxn>
                <a:cxn ang="0">
                  <a:pos x="5" y="19"/>
                </a:cxn>
                <a:cxn ang="0">
                  <a:pos x="5" y="24"/>
                </a:cxn>
                <a:cxn ang="0">
                  <a:pos x="10" y="24"/>
                </a:cxn>
                <a:cxn ang="0">
                  <a:pos x="14" y="28"/>
                </a:cxn>
                <a:cxn ang="0">
                  <a:pos x="19" y="24"/>
                </a:cxn>
                <a:cxn ang="0">
                  <a:pos x="24" y="24"/>
                </a:cxn>
                <a:cxn ang="0">
                  <a:pos x="28" y="19"/>
                </a:cxn>
                <a:cxn ang="0">
                  <a:pos x="28" y="14"/>
                </a:cxn>
              </a:cxnLst>
              <a:rect l="0" t="0" r="r" b="b"/>
              <a:pathLst>
                <a:path w="28" h="28">
                  <a:moveTo>
                    <a:pt x="28" y="14"/>
                  </a:moveTo>
                  <a:lnTo>
                    <a:pt x="28" y="10"/>
                  </a:lnTo>
                  <a:lnTo>
                    <a:pt x="28" y="10"/>
                  </a:lnTo>
                  <a:lnTo>
                    <a:pt x="28" y="5"/>
                  </a:lnTo>
                  <a:lnTo>
                    <a:pt x="24" y="5"/>
                  </a:lnTo>
                  <a:lnTo>
                    <a:pt x="24" y="5"/>
                  </a:lnTo>
                  <a:lnTo>
                    <a:pt x="19" y="0"/>
                  </a:lnTo>
                  <a:lnTo>
                    <a:pt x="19" y="0"/>
                  </a:lnTo>
                  <a:lnTo>
                    <a:pt x="14" y="0"/>
                  </a:lnTo>
                  <a:lnTo>
                    <a:pt x="14" y="0"/>
                  </a:lnTo>
                  <a:lnTo>
                    <a:pt x="10" y="0"/>
                  </a:lnTo>
                  <a:lnTo>
                    <a:pt x="10" y="5"/>
                  </a:lnTo>
                  <a:lnTo>
                    <a:pt x="5" y="5"/>
                  </a:lnTo>
                  <a:lnTo>
                    <a:pt x="5" y="5"/>
                  </a:lnTo>
                  <a:lnTo>
                    <a:pt x="5" y="10"/>
                  </a:lnTo>
                  <a:lnTo>
                    <a:pt x="0" y="10"/>
                  </a:lnTo>
                  <a:lnTo>
                    <a:pt x="0" y="14"/>
                  </a:lnTo>
                  <a:lnTo>
                    <a:pt x="0" y="19"/>
                  </a:lnTo>
                  <a:lnTo>
                    <a:pt x="5" y="19"/>
                  </a:lnTo>
                  <a:lnTo>
                    <a:pt x="5" y="24"/>
                  </a:lnTo>
                  <a:lnTo>
                    <a:pt x="5" y="24"/>
                  </a:lnTo>
                  <a:lnTo>
                    <a:pt x="10" y="24"/>
                  </a:lnTo>
                  <a:lnTo>
                    <a:pt x="10" y="28"/>
                  </a:lnTo>
                  <a:lnTo>
                    <a:pt x="14" y="28"/>
                  </a:lnTo>
                  <a:lnTo>
                    <a:pt x="14" y="28"/>
                  </a:lnTo>
                  <a:lnTo>
                    <a:pt x="19" y="28"/>
                  </a:lnTo>
                  <a:lnTo>
                    <a:pt x="19" y="28"/>
                  </a:lnTo>
                  <a:lnTo>
                    <a:pt x="24" y="24"/>
                  </a:lnTo>
                  <a:lnTo>
                    <a:pt x="24" y="24"/>
                  </a:lnTo>
                  <a:lnTo>
                    <a:pt x="28" y="24"/>
                  </a:lnTo>
                  <a:lnTo>
                    <a:pt x="28" y="19"/>
                  </a:lnTo>
                  <a:lnTo>
                    <a:pt x="28" y="19"/>
                  </a:lnTo>
                  <a:lnTo>
                    <a:pt x="28" y="14"/>
                  </a:lnTo>
                  <a:lnTo>
                    <a:pt x="28" y="14"/>
                  </a:lnTo>
                  <a:lnTo>
                    <a:pt x="28" y="10"/>
                  </a:lnTo>
                  <a:lnTo>
                    <a:pt x="28" y="10"/>
                  </a:lnTo>
                  <a:lnTo>
                    <a:pt x="24" y="10"/>
                  </a:lnTo>
                  <a:lnTo>
                    <a:pt x="24" y="5"/>
                  </a:lnTo>
                  <a:lnTo>
                    <a:pt x="24" y="5"/>
                  </a:lnTo>
                  <a:lnTo>
                    <a:pt x="19" y="5"/>
                  </a:lnTo>
                  <a:lnTo>
                    <a:pt x="19" y="0"/>
                  </a:lnTo>
                  <a:lnTo>
                    <a:pt x="14" y="0"/>
                  </a:lnTo>
                  <a:lnTo>
                    <a:pt x="14" y="0"/>
                  </a:lnTo>
                  <a:lnTo>
                    <a:pt x="10" y="5"/>
                  </a:lnTo>
                  <a:lnTo>
                    <a:pt x="10" y="5"/>
                  </a:lnTo>
                  <a:lnTo>
                    <a:pt x="5" y="5"/>
                  </a:lnTo>
                  <a:lnTo>
                    <a:pt x="5" y="10"/>
                  </a:lnTo>
                  <a:lnTo>
                    <a:pt x="5" y="10"/>
                  </a:lnTo>
                  <a:lnTo>
                    <a:pt x="5" y="10"/>
                  </a:lnTo>
                  <a:lnTo>
                    <a:pt x="5" y="14"/>
                  </a:lnTo>
                  <a:lnTo>
                    <a:pt x="5" y="14"/>
                  </a:lnTo>
                  <a:lnTo>
                    <a:pt x="5" y="19"/>
                  </a:lnTo>
                  <a:lnTo>
                    <a:pt x="5" y="19"/>
                  </a:lnTo>
                  <a:lnTo>
                    <a:pt x="5" y="24"/>
                  </a:lnTo>
                  <a:lnTo>
                    <a:pt x="10" y="24"/>
                  </a:lnTo>
                  <a:lnTo>
                    <a:pt x="10" y="24"/>
                  </a:lnTo>
                  <a:lnTo>
                    <a:pt x="14" y="24"/>
                  </a:lnTo>
                  <a:lnTo>
                    <a:pt x="14" y="28"/>
                  </a:lnTo>
                  <a:lnTo>
                    <a:pt x="19" y="24"/>
                  </a:lnTo>
                  <a:lnTo>
                    <a:pt x="19" y="24"/>
                  </a:lnTo>
                  <a:lnTo>
                    <a:pt x="24" y="24"/>
                  </a:lnTo>
                  <a:lnTo>
                    <a:pt x="24" y="24"/>
                  </a:lnTo>
                  <a:lnTo>
                    <a:pt x="24" y="19"/>
                  </a:lnTo>
                  <a:lnTo>
                    <a:pt x="28" y="19"/>
                  </a:lnTo>
                  <a:lnTo>
                    <a:pt x="28" y="14"/>
                  </a:lnTo>
                  <a:lnTo>
                    <a:pt x="28" y="14"/>
                  </a:lnTo>
                  <a:lnTo>
                    <a:pt x="28" y="14"/>
                  </a:lnTo>
                  <a:close/>
                </a:path>
              </a:pathLst>
            </a:custGeom>
            <a:solidFill>
              <a:srgbClr val="FF939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0" name="Freeform 196"/>
            <p:cNvSpPr>
              <a:spLocks noChangeAspect="1"/>
            </p:cNvSpPr>
            <p:nvPr/>
          </p:nvSpPr>
          <p:spPr bwMode="auto">
            <a:xfrm>
              <a:off x="2289" y="1819"/>
              <a:ext cx="23" cy="28"/>
            </a:xfrm>
            <a:custGeom>
              <a:avLst/>
              <a:gdLst/>
              <a:ahLst/>
              <a:cxnLst>
                <a:cxn ang="0">
                  <a:pos x="23" y="10"/>
                </a:cxn>
                <a:cxn ang="0">
                  <a:pos x="19" y="10"/>
                </a:cxn>
                <a:cxn ang="0">
                  <a:pos x="19" y="5"/>
                </a:cxn>
                <a:cxn ang="0">
                  <a:pos x="14" y="0"/>
                </a:cxn>
                <a:cxn ang="0">
                  <a:pos x="9" y="0"/>
                </a:cxn>
                <a:cxn ang="0">
                  <a:pos x="5" y="5"/>
                </a:cxn>
                <a:cxn ang="0">
                  <a:pos x="0" y="10"/>
                </a:cxn>
                <a:cxn ang="0">
                  <a:pos x="0" y="10"/>
                </a:cxn>
                <a:cxn ang="0">
                  <a:pos x="0" y="14"/>
                </a:cxn>
                <a:cxn ang="0">
                  <a:pos x="0" y="19"/>
                </a:cxn>
                <a:cxn ang="0">
                  <a:pos x="5" y="24"/>
                </a:cxn>
                <a:cxn ang="0">
                  <a:pos x="9" y="24"/>
                </a:cxn>
                <a:cxn ang="0">
                  <a:pos x="14" y="24"/>
                </a:cxn>
                <a:cxn ang="0">
                  <a:pos x="19" y="24"/>
                </a:cxn>
                <a:cxn ang="0">
                  <a:pos x="19" y="19"/>
                </a:cxn>
                <a:cxn ang="0">
                  <a:pos x="23" y="14"/>
                </a:cxn>
                <a:cxn ang="0">
                  <a:pos x="23" y="14"/>
                </a:cxn>
                <a:cxn ang="0">
                  <a:pos x="19" y="10"/>
                </a:cxn>
                <a:cxn ang="0">
                  <a:pos x="19" y="5"/>
                </a:cxn>
                <a:cxn ang="0">
                  <a:pos x="14" y="5"/>
                </a:cxn>
                <a:cxn ang="0">
                  <a:pos x="9" y="5"/>
                </a:cxn>
                <a:cxn ang="0">
                  <a:pos x="5" y="5"/>
                </a:cxn>
                <a:cxn ang="0">
                  <a:pos x="5" y="5"/>
                </a:cxn>
                <a:cxn ang="0">
                  <a:pos x="0" y="10"/>
                </a:cxn>
                <a:cxn ang="0">
                  <a:pos x="0" y="14"/>
                </a:cxn>
                <a:cxn ang="0">
                  <a:pos x="0" y="19"/>
                </a:cxn>
                <a:cxn ang="0">
                  <a:pos x="5" y="24"/>
                </a:cxn>
                <a:cxn ang="0">
                  <a:pos x="5" y="24"/>
                </a:cxn>
                <a:cxn ang="0">
                  <a:pos x="9" y="24"/>
                </a:cxn>
                <a:cxn ang="0">
                  <a:pos x="14" y="24"/>
                </a:cxn>
                <a:cxn ang="0">
                  <a:pos x="19" y="24"/>
                </a:cxn>
                <a:cxn ang="0">
                  <a:pos x="19" y="19"/>
                </a:cxn>
                <a:cxn ang="0">
                  <a:pos x="23" y="14"/>
                </a:cxn>
              </a:cxnLst>
              <a:rect l="0" t="0" r="r" b="b"/>
              <a:pathLst>
                <a:path w="23" h="28">
                  <a:moveTo>
                    <a:pt x="23" y="14"/>
                  </a:moveTo>
                  <a:lnTo>
                    <a:pt x="23" y="10"/>
                  </a:lnTo>
                  <a:lnTo>
                    <a:pt x="23" y="10"/>
                  </a:lnTo>
                  <a:lnTo>
                    <a:pt x="19" y="10"/>
                  </a:lnTo>
                  <a:lnTo>
                    <a:pt x="19" y="5"/>
                  </a:lnTo>
                  <a:lnTo>
                    <a:pt x="19" y="5"/>
                  </a:lnTo>
                  <a:lnTo>
                    <a:pt x="14" y="5"/>
                  </a:lnTo>
                  <a:lnTo>
                    <a:pt x="14" y="0"/>
                  </a:lnTo>
                  <a:lnTo>
                    <a:pt x="9" y="0"/>
                  </a:lnTo>
                  <a:lnTo>
                    <a:pt x="9" y="0"/>
                  </a:lnTo>
                  <a:lnTo>
                    <a:pt x="5" y="5"/>
                  </a:lnTo>
                  <a:lnTo>
                    <a:pt x="5" y="5"/>
                  </a:lnTo>
                  <a:lnTo>
                    <a:pt x="0" y="5"/>
                  </a:lnTo>
                  <a:lnTo>
                    <a:pt x="0" y="10"/>
                  </a:lnTo>
                  <a:lnTo>
                    <a:pt x="0" y="10"/>
                  </a:lnTo>
                  <a:lnTo>
                    <a:pt x="0" y="10"/>
                  </a:lnTo>
                  <a:lnTo>
                    <a:pt x="0" y="14"/>
                  </a:lnTo>
                  <a:lnTo>
                    <a:pt x="0" y="14"/>
                  </a:lnTo>
                  <a:lnTo>
                    <a:pt x="0" y="19"/>
                  </a:lnTo>
                  <a:lnTo>
                    <a:pt x="0" y="19"/>
                  </a:lnTo>
                  <a:lnTo>
                    <a:pt x="0" y="24"/>
                  </a:lnTo>
                  <a:lnTo>
                    <a:pt x="5" y="24"/>
                  </a:lnTo>
                  <a:lnTo>
                    <a:pt x="5" y="24"/>
                  </a:lnTo>
                  <a:lnTo>
                    <a:pt x="9" y="24"/>
                  </a:lnTo>
                  <a:lnTo>
                    <a:pt x="9" y="28"/>
                  </a:lnTo>
                  <a:lnTo>
                    <a:pt x="14" y="24"/>
                  </a:lnTo>
                  <a:lnTo>
                    <a:pt x="14" y="24"/>
                  </a:lnTo>
                  <a:lnTo>
                    <a:pt x="19" y="24"/>
                  </a:lnTo>
                  <a:lnTo>
                    <a:pt x="19" y="24"/>
                  </a:lnTo>
                  <a:lnTo>
                    <a:pt x="19" y="19"/>
                  </a:lnTo>
                  <a:lnTo>
                    <a:pt x="23" y="19"/>
                  </a:lnTo>
                  <a:lnTo>
                    <a:pt x="23" y="14"/>
                  </a:lnTo>
                  <a:lnTo>
                    <a:pt x="23" y="14"/>
                  </a:lnTo>
                  <a:lnTo>
                    <a:pt x="23" y="14"/>
                  </a:lnTo>
                  <a:lnTo>
                    <a:pt x="19" y="14"/>
                  </a:lnTo>
                  <a:lnTo>
                    <a:pt x="19" y="10"/>
                  </a:lnTo>
                  <a:lnTo>
                    <a:pt x="19" y="10"/>
                  </a:lnTo>
                  <a:lnTo>
                    <a:pt x="19" y="5"/>
                  </a:lnTo>
                  <a:lnTo>
                    <a:pt x="19" y="5"/>
                  </a:lnTo>
                  <a:lnTo>
                    <a:pt x="14" y="5"/>
                  </a:lnTo>
                  <a:lnTo>
                    <a:pt x="14" y="5"/>
                  </a:lnTo>
                  <a:lnTo>
                    <a:pt x="9" y="5"/>
                  </a:lnTo>
                  <a:lnTo>
                    <a:pt x="9" y="5"/>
                  </a:lnTo>
                  <a:lnTo>
                    <a:pt x="5" y="5"/>
                  </a:lnTo>
                  <a:lnTo>
                    <a:pt x="5" y="5"/>
                  </a:lnTo>
                  <a:lnTo>
                    <a:pt x="5" y="5"/>
                  </a:lnTo>
                  <a:lnTo>
                    <a:pt x="0" y="10"/>
                  </a:lnTo>
                  <a:lnTo>
                    <a:pt x="0" y="10"/>
                  </a:lnTo>
                  <a:lnTo>
                    <a:pt x="0" y="14"/>
                  </a:lnTo>
                  <a:lnTo>
                    <a:pt x="0" y="14"/>
                  </a:lnTo>
                  <a:lnTo>
                    <a:pt x="0" y="14"/>
                  </a:lnTo>
                  <a:lnTo>
                    <a:pt x="0" y="19"/>
                  </a:lnTo>
                  <a:lnTo>
                    <a:pt x="0" y="19"/>
                  </a:lnTo>
                  <a:lnTo>
                    <a:pt x="5" y="24"/>
                  </a:lnTo>
                  <a:lnTo>
                    <a:pt x="5" y="24"/>
                  </a:lnTo>
                  <a:lnTo>
                    <a:pt x="5" y="24"/>
                  </a:lnTo>
                  <a:lnTo>
                    <a:pt x="9" y="24"/>
                  </a:lnTo>
                  <a:lnTo>
                    <a:pt x="9" y="24"/>
                  </a:lnTo>
                  <a:lnTo>
                    <a:pt x="14" y="24"/>
                  </a:lnTo>
                  <a:lnTo>
                    <a:pt x="14" y="24"/>
                  </a:lnTo>
                  <a:lnTo>
                    <a:pt x="19" y="24"/>
                  </a:lnTo>
                  <a:lnTo>
                    <a:pt x="19" y="24"/>
                  </a:lnTo>
                  <a:lnTo>
                    <a:pt x="19" y="19"/>
                  </a:lnTo>
                  <a:lnTo>
                    <a:pt x="19" y="19"/>
                  </a:lnTo>
                  <a:lnTo>
                    <a:pt x="19" y="14"/>
                  </a:lnTo>
                  <a:lnTo>
                    <a:pt x="23" y="14"/>
                  </a:lnTo>
                  <a:lnTo>
                    <a:pt x="23" y="14"/>
                  </a:lnTo>
                  <a:close/>
                </a:path>
              </a:pathLst>
            </a:custGeom>
            <a:solidFill>
              <a:srgbClr val="FF979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1" name="Freeform 197"/>
            <p:cNvSpPr>
              <a:spLocks noChangeAspect="1"/>
            </p:cNvSpPr>
            <p:nvPr/>
          </p:nvSpPr>
          <p:spPr bwMode="auto">
            <a:xfrm>
              <a:off x="2289" y="1824"/>
              <a:ext cx="23" cy="19"/>
            </a:xfrm>
            <a:custGeom>
              <a:avLst/>
              <a:gdLst/>
              <a:ahLst/>
              <a:cxnLst>
                <a:cxn ang="0">
                  <a:pos x="19" y="9"/>
                </a:cxn>
                <a:cxn ang="0">
                  <a:pos x="19" y="5"/>
                </a:cxn>
                <a:cxn ang="0">
                  <a:pos x="19" y="0"/>
                </a:cxn>
                <a:cxn ang="0">
                  <a:pos x="14" y="0"/>
                </a:cxn>
                <a:cxn ang="0">
                  <a:pos x="9" y="0"/>
                </a:cxn>
                <a:cxn ang="0">
                  <a:pos x="5" y="0"/>
                </a:cxn>
                <a:cxn ang="0">
                  <a:pos x="0" y="5"/>
                </a:cxn>
                <a:cxn ang="0">
                  <a:pos x="0" y="9"/>
                </a:cxn>
                <a:cxn ang="0">
                  <a:pos x="0" y="9"/>
                </a:cxn>
                <a:cxn ang="0">
                  <a:pos x="0" y="14"/>
                </a:cxn>
                <a:cxn ang="0">
                  <a:pos x="5" y="19"/>
                </a:cxn>
                <a:cxn ang="0">
                  <a:pos x="9" y="19"/>
                </a:cxn>
                <a:cxn ang="0">
                  <a:pos x="14" y="19"/>
                </a:cxn>
                <a:cxn ang="0">
                  <a:pos x="19" y="19"/>
                </a:cxn>
                <a:cxn ang="0">
                  <a:pos x="19" y="14"/>
                </a:cxn>
                <a:cxn ang="0">
                  <a:pos x="19" y="9"/>
                </a:cxn>
                <a:cxn ang="0">
                  <a:pos x="19" y="9"/>
                </a:cxn>
                <a:cxn ang="0">
                  <a:pos x="19" y="5"/>
                </a:cxn>
                <a:cxn ang="0">
                  <a:pos x="19" y="5"/>
                </a:cxn>
                <a:cxn ang="0">
                  <a:pos x="14" y="0"/>
                </a:cxn>
                <a:cxn ang="0">
                  <a:pos x="9" y="0"/>
                </a:cxn>
                <a:cxn ang="0">
                  <a:pos x="5" y="0"/>
                </a:cxn>
                <a:cxn ang="0">
                  <a:pos x="5" y="5"/>
                </a:cxn>
                <a:cxn ang="0">
                  <a:pos x="0" y="5"/>
                </a:cxn>
                <a:cxn ang="0">
                  <a:pos x="0" y="9"/>
                </a:cxn>
                <a:cxn ang="0">
                  <a:pos x="0" y="14"/>
                </a:cxn>
                <a:cxn ang="0">
                  <a:pos x="5" y="14"/>
                </a:cxn>
                <a:cxn ang="0">
                  <a:pos x="5" y="19"/>
                </a:cxn>
                <a:cxn ang="0">
                  <a:pos x="9" y="19"/>
                </a:cxn>
                <a:cxn ang="0">
                  <a:pos x="14" y="19"/>
                </a:cxn>
                <a:cxn ang="0">
                  <a:pos x="19" y="14"/>
                </a:cxn>
                <a:cxn ang="0">
                  <a:pos x="19" y="14"/>
                </a:cxn>
                <a:cxn ang="0">
                  <a:pos x="19" y="9"/>
                </a:cxn>
              </a:cxnLst>
              <a:rect l="0" t="0" r="r" b="b"/>
              <a:pathLst>
                <a:path w="23" h="19">
                  <a:moveTo>
                    <a:pt x="23" y="9"/>
                  </a:moveTo>
                  <a:lnTo>
                    <a:pt x="19" y="9"/>
                  </a:lnTo>
                  <a:lnTo>
                    <a:pt x="19" y="5"/>
                  </a:lnTo>
                  <a:lnTo>
                    <a:pt x="19" y="5"/>
                  </a:lnTo>
                  <a:lnTo>
                    <a:pt x="19" y="0"/>
                  </a:lnTo>
                  <a:lnTo>
                    <a:pt x="19" y="0"/>
                  </a:lnTo>
                  <a:lnTo>
                    <a:pt x="14" y="0"/>
                  </a:lnTo>
                  <a:lnTo>
                    <a:pt x="14" y="0"/>
                  </a:lnTo>
                  <a:lnTo>
                    <a:pt x="9" y="0"/>
                  </a:lnTo>
                  <a:lnTo>
                    <a:pt x="9" y="0"/>
                  </a:lnTo>
                  <a:lnTo>
                    <a:pt x="5" y="0"/>
                  </a:lnTo>
                  <a:lnTo>
                    <a:pt x="5" y="0"/>
                  </a:lnTo>
                  <a:lnTo>
                    <a:pt x="5" y="0"/>
                  </a:lnTo>
                  <a:lnTo>
                    <a:pt x="0" y="5"/>
                  </a:lnTo>
                  <a:lnTo>
                    <a:pt x="0" y="5"/>
                  </a:lnTo>
                  <a:lnTo>
                    <a:pt x="0" y="9"/>
                  </a:lnTo>
                  <a:lnTo>
                    <a:pt x="0" y="9"/>
                  </a:lnTo>
                  <a:lnTo>
                    <a:pt x="0" y="9"/>
                  </a:lnTo>
                  <a:lnTo>
                    <a:pt x="0" y="14"/>
                  </a:lnTo>
                  <a:lnTo>
                    <a:pt x="0" y="14"/>
                  </a:lnTo>
                  <a:lnTo>
                    <a:pt x="5" y="19"/>
                  </a:lnTo>
                  <a:lnTo>
                    <a:pt x="5" y="19"/>
                  </a:lnTo>
                  <a:lnTo>
                    <a:pt x="5" y="19"/>
                  </a:lnTo>
                  <a:lnTo>
                    <a:pt x="9" y="19"/>
                  </a:lnTo>
                  <a:lnTo>
                    <a:pt x="9" y="19"/>
                  </a:lnTo>
                  <a:lnTo>
                    <a:pt x="14" y="19"/>
                  </a:lnTo>
                  <a:lnTo>
                    <a:pt x="14" y="19"/>
                  </a:lnTo>
                  <a:lnTo>
                    <a:pt x="19" y="19"/>
                  </a:lnTo>
                  <a:lnTo>
                    <a:pt x="19" y="19"/>
                  </a:lnTo>
                  <a:lnTo>
                    <a:pt x="19" y="14"/>
                  </a:lnTo>
                  <a:lnTo>
                    <a:pt x="19" y="14"/>
                  </a:lnTo>
                  <a:lnTo>
                    <a:pt x="19" y="9"/>
                  </a:lnTo>
                  <a:lnTo>
                    <a:pt x="23" y="9"/>
                  </a:lnTo>
                  <a:lnTo>
                    <a:pt x="19" y="9"/>
                  </a:lnTo>
                  <a:lnTo>
                    <a:pt x="19" y="9"/>
                  </a:lnTo>
                  <a:lnTo>
                    <a:pt x="19" y="5"/>
                  </a:lnTo>
                  <a:lnTo>
                    <a:pt x="19" y="5"/>
                  </a:lnTo>
                  <a:lnTo>
                    <a:pt x="19" y="5"/>
                  </a:lnTo>
                  <a:lnTo>
                    <a:pt x="14" y="0"/>
                  </a:lnTo>
                  <a:lnTo>
                    <a:pt x="14" y="0"/>
                  </a:lnTo>
                  <a:lnTo>
                    <a:pt x="14" y="0"/>
                  </a:lnTo>
                  <a:lnTo>
                    <a:pt x="9" y="0"/>
                  </a:lnTo>
                  <a:lnTo>
                    <a:pt x="9" y="0"/>
                  </a:lnTo>
                  <a:lnTo>
                    <a:pt x="5" y="0"/>
                  </a:lnTo>
                  <a:lnTo>
                    <a:pt x="5" y="0"/>
                  </a:lnTo>
                  <a:lnTo>
                    <a:pt x="5" y="5"/>
                  </a:lnTo>
                  <a:lnTo>
                    <a:pt x="5" y="5"/>
                  </a:lnTo>
                  <a:lnTo>
                    <a:pt x="0" y="5"/>
                  </a:lnTo>
                  <a:lnTo>
                    <a:pt x="0" y="9"/>
                  </a:lnTo>
                  <a:lnTo>
                    <a:pt x="0" y="9"/>
                  </a:lnTo>
                  <a:lnTo>
                    <a:pt x="0" y="9"/>
                  </a:lnTo>
                  <a:lnTo>
                    <a:pt x="0" y="14"/>
                  </a:lnTo>
                  <a:lnTo>
                    <a:pt x="5" y="14"/>
                  </a:lnTo>
                  <a:lnTo>
                    <a:pt x="5" y="14"/>
                  </a:lnTo>
                  <a:lnTo>
                    <a:pt x="5" y="19"/>
                  </a:lnTo>
                  <a:lnTo>
                    <a:pt x="5" y="19"/>
                  </a:lnTo>
                  <a:lnTo>
                    <a:pt x="9" y="19"/>
                  </a:lnTo>
                  <a:lnTo>
                    <a:pt x="9" y="19"/>
                  </a:lnTo>
                  <a:lnTo>
                    <a:pt x="14" y="19"/>
                  </a:lnTo>
                  <a:lnTo>
                    <a:pt x="14" y="19"/>
                  </a:lnTo>
                  <a:lnTo>
                    <a:pt x="14" y="19"/>
                  </a:lnTo>
                  <a:lnTo>
                    <a:pt x="19" y="14"/>
                  </a:lnTo>
                  <a:lnTo>
                    <a:pt x="19" y="14"/>
                  </a:lnTo>
                  <a:lnTo>
                    <a:pt x="19" y="14"/>
                  </a:lnTo>
                  <a:lnTo>
                    <a:pt x="19" y="9"/>
                  </a:lnTo>
                  <a:lnTo>
                    <a:pt x="19" y="9"/>
                  </a:lnTo>
                  <a:lnTo>
                    <a:pt x="23" y="9"/>
                  </a:lnTo>
                  <a:close/>
                </a:path>
              </a:pathLst>
            </a:custGeom>
            <a:solidFill>
              <a:srgbClr val="FF9B9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2" name="Freeform 198"/>
            <p:cNvSpPr>
              <a:spLocks noChangeAspect="1"/>
            </p:cNvSpPr>
            <p:nvPr/>
          </p:nvSpPr>
          <p:spPr bwMode="auto">
            <a:xfrm>
              <a:off x="2289" y="1824"/>
              <a:ext cx="19" cy="19"/>
            </a:xfrm>
            <a:custGeom>
              <a:avLst/>
              <a:gdLst/>
              <a:ahLst/>
              <a:cxnLst>
                <a:cxn ang="0">
                  <a:pos x="19" y="9"/>
                </a:cxn>
                <a:cxn ang="0">
                  <a:pos x="19" y="5"/>
                </a:cxn>
                <a:cxn ang="0">
                  <a:pos x="14" y="0"/>
                </a:cxn>
                <a:cxn ang="0">
                  <a:pos x="14" y="0"/>
                </a:cxn>
                <a:cxn ang="0">
                  <a:pos x="9" y="0"/>
                </a:cxn>
                <a:cxn ang="0">
                  <a:pos x="5" y="0"/>
                </a:cxn>
                <a:cxn ang="0">
                  <a:pos x="5" y="5"/>
                </a:cxn>
                <a:cxn ang="0">
                  <a:pos x="0" y="9"/>
                </a:cxn>
                <a:cxn ang="0">
                  <a:pos x="0" y="9"/>
                </a:cxn>
                <a:cxn ang="0">
                  <a:pos x="5" y="14"/>
                </a:cxn>
                <a:cxn ang="0">
                  <a:pos x="5" y="19"/>
                </a:cxn>
                <a:cxn ang="0">
                  <a:pos x="9" y="19"/>
                </a:cxn>
                <a:cxn ang="0">
                  <a:pos x="14" y="19"/>
                </a:cxn>
                <a:cxn ang="0">
                  <a:pos x="14" y="19"/>
                </a:cxn>
                <a:cxn ang="0">
                  <a:pos x="19" y="14"/>
                </a:cxn>
                <a:cxn ang="0">
                  <a:pos x="19" y="9"/>
                </a:cxn>
                <a:cxn ang="0">
                  <a:pos x="19" y="9"/>
                </a:cxn>
                <a:cxn ang="0">
                  <a:pos x="19" y="5"/>
                </a:cxn>
                <a:cxn ang="0">
                  <a:pos x="14" y="5"/>
                </a:cxn>
                <a:cxn ang="0">
                  <a:pos x="14" y="0"/>
                </a:cxn>
                <a:cxn ang="0">
                  <a:pos x="9" y="0"/>
                </a:cxn>
                <a:cxn ang="0">
                  <a:pos x="9" y="0"/>
                </a:cxn>
                <a:cxn ang="0">
                  <a:pos x="5" y="5"/>
                </a:cxn>
                <a:cxn ang="0">
                  <a:pos x="5" y="5"/>
                </a:cxn>
                <a:cxn ang="0">
                  <a:pos x="5" y="9"/>
                </a:cxn>
                <a:cxn ang="0">
                  <a:pos x="5" y="14"/>
                </a:cxn>
                <a:cxn ang="0">
                  <a:pos x="5" y="14"/>
                </a:cxn>
                <a:cxn ang="0">
                  <a:pos x="9" y="19"/>
                </a:cxn>
                <a:cxn ang="0">
                  <a:pos x="9" y="19"/>
                </a:cxn>
                <a:cxn ang="0">
                  <a:pos x="14" y="19"/>
                </a:cxn>
                <a:cxn ang="0">
                  <a:pos x="14" y="14"/>
                </a:cxn>
                <a:cxn ang="0">
                  <a:pos x="19" y="14"/>
                </a:cxn>
                <a:cxn ang="0">
                  <a:pos x="19" y="9"/>
                </a:cxn>
              </a:cxnLst>
              <a:rect l="0" t="0" r="r" b="b"/>
              <a:pathLst>
                <a:path w="19" h="19">
                  <a:moveTo>
                    <a:pt x="19" y="9"/>
                  </a:moveTo>
                  <a:lnTo>
                    <a:pt x="19" y="9"/>
                  </a:lnTo>
                  <a:lnTo>
                    <a:pt x="19" y="5"/>
                  </a:lnTo>
                  <a:lnTo>
                    <a:pt x="19" y="5"/>
                  </a:lnTo>
                  <a:lnTo>
                    <a:pt x="19" y="5"/>
                  </a:lnTo>
                  <a:lnTo>
                    <a:pt x="14" y="0"/>
                  </a:lnTo>
                  <a:lnTo>
                    <a:pt x="14" y="0"/>
                  </a:lnTo>
                  <a:lnTo>
                    <a:pt x="14" y="0"/>
                  </a:lnTo>
                  <a:lnTo>
                    <a:pt x="9" y="0"/>
                  </a:lnTo>
                  <a:lnTo>
                    <a:pt x="9" y="0"/>
                  </a:lnTo>
                  <a:lnTo>
                    <a:pt x="5" y="0"/>
                  </a:lnTo>
                  <a:lnTo>
                    <a:pt x="5" y="0"/>
                  </a:lnTo>
                  <a:lnTo>
                    <a:pt x="5" y="5"/>
                  </a:lnTo>
                  <a:lnTo>
                    <a:pt x="5" y="5"/>
                  </a:lnTo>
                  <a:lnTo>
                    <a:pt x="0" y="5"/>
                  </a:lnTo>
                  <a:lnTo>
                    <a:pt x="0" y="9"/>
                  </a:lnTo>
                  <a:lnTo>
                    <a:pt x="0" y="9"/>
                  </a:lnTo>
                  <a:lnTo>
                    <a:pt x="0" y="9"/>
                  </a:lnTo>
                  <a:lnTo>
                    <a:pt x="0" y="14"/>
                  </a:lnTo>
                  <a:lnTo>
                    <a:pt x="5" y="14"/>
                  </a:lnTo>
                  <a:lnTo>
                    <a:pt x="5" y="14"/>
                  </a:lnTo>
                  <a:lnTo>
                    <a:pt x="5" y="19"/>
                  </a:lnTo>
                  <a:lnTo>
                    <a:pt x="5" y="19"/>
                  </a:lnTo>
                  <a:lnTo>
                    <a:pt x="9" y="19"/>
                  </a:lnTo>
                  <a:lnTo>
                    <a:pt x="9" y="19"/>
                  </a:lnTo>
                  <a:lnTo>
                    <a:pt x="14" y="19"/>
                  </a:lnTo>
                  <a:lnTo>
                    <a:pt x="14" y="19"/>
                  </a:lnTo>
                  <a:lnTo>
                    <a:pt x="14" y="19"/>
                  </a:lnTo>
                  <a:lnTo>
                    <a:pt x="19" y="14"/>
                  </a:lnTo>
                  <a:lnTo>
                    <a:pt x="19" y="14"/>
                  </a:lnTo>
                  <a:lnTo>
                    <a:pt x="19" y="14"/>
                  </a:lnTo>
                  <a:lnTo>
                    <a:pt x="19" y="9"/>
                  </a:lnTo>
                  <a:lnTo>
                    <a:pt x="19" y="9"/>
                  </a:lnTo>
                  <a:lnTo>
                    <a:pt x="19" y="9"/>
                  </a:lnTo>
                  <a:lnTo>
                    <a:pt x="19" y="9"/>
                  </a:lnTo>
                  <a:lnTo>
                    <a:pt x="19" y="5"/>
                  </a:lnTo>
                  <a:lnTo>
                    <a:pt x="19" y="5"/>
                  </a:lnTo>
                  <a:lnTo>
                    <a:pt x="14" y="5"/>
                  </a:lnTo>
                  <a:lnTo>
                    <a:pt x="14" y="5"/>
                  </a:lnTo>
                  <a:lnTo>
                    <a:pt x="14" y="0"/>
                  </a:lnTo>
                  <a:lnTo>
                    <a:pt x="14" y="0"/>
                  </a:lnTo>
                  <a:lnTo>
                    <a:pt x="9" y="0"/>
                  </a:lnTo>
                  <a:lnTo>
                    <a:pt x="9" y="0"/>
                  </a:lnTo>
                  <a:lnTo>
                    <a:pt x="9" y="0"/>
                  </a:lnTo>
                  <a:lnTo>
                    <a:pt x="5" y="5"/>
                  </a:lnTo>
                  <a:lnTo>
                    <a:pt x="5" y="5"/>
                  </a:lnTo>
                  <a:lnTo>
                    <a:pt x="5" y="5"/>
                  </a:lnTo>
                  <a:lnTo>
                    <a:pt x="5" y="5"/>
                  </a:lnTo>
                  <a:lnTo>
                    <a:pt x="5" y="9"/>
                  </a:lnTo>
                  <a:lnTo>
                    <a:pt x="5" y="9"/>
                  </a:lnTo>
                  <a:lnTo>
                    <a:pt x="5" y="9"/>
                  </a:lnTo>
                  <a:lnTo>
                    <a:pt x="5" y="14"/>
                  </a:lnTo>
                  <a:lnTo>
                    <a:pt x="5" y="14"/>
                  </a:lnTo>
                  <a:lnTo>
                    <a:pt x="5" y="14"/>
                  </a:lnTo>
                  <a:lnTo>
                    <a:pt x="5" y="14"/>
                  </a:lnTo>
                  <a:lnTo>
                    <a:pt x="9" y="19"/>
                  </a:lnTo>
                  <a:lnTo>
                    <a:pt x="9" y="19"/>
                  </a:lnTo>
                  <a:lnTo>
                    <a:pt x="9" y="19"/>
                  </a:lnTo>
                  <a:lnTo>
                    <a:pt x="14" y="19"/>
                  </a:lnTo>
                  <a:lnTo>
                    <a:pt x="14" y="19"/>
                  </a:lnTo>
                  <a:lnTo>
                    <a:pt x="14" y="14"/>
                  </a:lnTo>
                  <a:lnTo>
                    <a:pt x="14" y="14"/>
                  </a:lnTo>
                  <a:lnTo>
                    <a:pt x="19" y="14"/>
                  </a:lnTo>
                  <a:lnTo>
                    <a:pt x="19" y="14"/>
                  </a:lnTo>
                  <a:lnTo>
                    <a:pt x="19" y="9"/>
                  </a:lnTo>
                  <a:lnTo>
                    <a:pt x="19" y="9"/>
                  </a:lnTo>
                  <a:lnTo>
                    <a:pt x="19" y="9"/>
                  </a:lnTo>
                  <a:close/>
                </a:path>
              </a:pathLst>
            </a:custGeom>
            <a:solidFill>
              <a:srgbClr val="FF9E9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3" name="Freeform 199"/>
            <p:cNvSpPr>
              <a:spLocks noChangeAspect="1"/>
            </p:cNvSpPr>
            <p:nvPr/>
          </p:nvSpPr>
          <p:spPr bwMode="auto">
            <a:xfrm>
              <a:off x="2294" y="1824"/>
              <a:ext cx="14" cy="19"/>
            </a:xfrm>
            <a:custGeom>
              <a:avLst/>
              <a:gdLst/>
              <a:ahLst/>
              <a:cxnLst>
                <a:cxn ang="0">
                  <a:pos x="14" y="9"/>
                </a:cxn>
                <a:cxn ang="0">
                  <a:pos x="14" y="5"/>
                </a:cxn>
                <a:cxn ang="0">
                  <a:pos x="9" y="5"/>
                </a:cxn>
                <a:cxn ang="0">
                  <a:pos x="9" y="0"/>
                </a:cxn>
                <a:cxn ang="0">
                  <a:pos x="4" y="0"/>
                </a:cxn>
                <a:cxn ang="0">
                  <a:pos x="0" y="5"/>
                </a:cxn>
                <a:cxn ang="0">
                  <a:pos x="0" y="5"/>
                </a:cxn>
                <a:cxn ang="0">
                  <a:pos x="0" y="9"/>
                </a:cxn>
                <a:cxn ang="0">
                  <a:pos x="0" y="9"/>
                </a:cxn>
                <a:cxn ang="0">
                  <a:pos x="0" y="14"/>
                </a:cxn>
                <a:cxn ang="0">
                  <a:pos x="0" y="14"/>
                </a:cxn>
                <a:cxn ang="0">
                  <a:pos x="4" y="19"/>
                </a:cxn>
                <a:cxn ang="0">
                  <a:pos x="9" y="19"/>
                </a:cxn>
                <a:cxn ang="0">
                  <a:pos x="9" y="14"/>
                </a:cxn>
                <a:cxn ang="0">
                  <a:pos x="14" y="14"/>
                </a:cxn>
                <a:cxn ang="0">
                  <a:pos x="14" y="9"/>
                </a:cxn>
                <a:cxn ang="0">
                  <a:pos x="14" y="9"/>
                </a:cxn>
                <a:cxn ang="0">
                  <a:pos x="14" y="5"/>
                </a:cxn>
                <a:cxn ang="0">
                  <a:pos x="9" y="5"/>
                </a:cxn>
                <a:cxn ang="0">
                  <a:pos x="9" y="5"/>
                </a:cxn>
                <a:cxn ang="0">
                  <a:pos x="4" y="5"/>
                </a:cxn>
                <a:cxn ang="0">
                  <a:pos x="4" y="5"/>
                </a:cxn>
                <a:cxn ang="0">
                  <a:pos x="0" y="5"/>
                </a:cxn>
                <a:cxn ang="0">
                  <a:pos x="0" y="5"/>
                </a:cxn>
                <a:cxn ang="0">
                  <a:pos x="0" y="9"/>
                </a:cxn>
                <a:cxn ang="0">
                  <a:pos x="0" y="14"/>
                </a:cxn>
                <a:cxn ang="0">
                  <a:pos x="0" y="14"/>
                </a:cxn>
                <a:cxn ang="0">
                  <a:pos x="4" y="14"/>
                </a:cxn>
                <a:cxn ang="0">
                  <a:pos x="4" y="14"/>
                </a:cxn>
                <a:cxn ang="0">
                  <a:pos x="9" y="14"/>
                </a:cxn>
                <a:cxn ang="0">
                  <a:pos x="9" y="14"/>
                </a:cxn>
                <a:cxn ang="0">
                  <a:pos x="14" y="14"/>
                </a:cxn>
                <a:cxn ang="0">
                  <a:pos x="14" y="9"/>
                </a:cxn>
              </a:cxnLst>
              <a:rect l="0" t="0" r="r" b="b"/>
              <a:pathLst>
                <a:path w="14" h="19">
                  <a:moveTo>
                    <a:pt x="14" y="9"/>
                  </a:moveTo>
                  <a:lnTo>
                    <a:pt x="14" y="9"/>
                  </a:lnTo>
                  <a:lnTo>
                    <a:pt x="14" y="5"/>
                  </a:lnTo>
                  <a:lnTo>
                    <a:pt x="14" y="5"/>
                  </a:lnTo>
                  <a:lnTo>
                    <a:pt x="9" y="5"/>
                  </a:lnTo>
                  <a:lnTo>
                    <a:pt x="9" y="5"/>
                  </a:lnTo>
                  <a:lnTo>
                    <a:pt x="9" y="0"/>
                  </a:lnTo>
                  <a:lnTo>
                    <a:pt x="9" y="0"/>
                  </a:lnTo>
                  <a:lnTo>
                    <a:pt x="4" y="0"/>
                  </a:lnTo>
                  <a:lnTo>
                    <a:pt x="4" y="0"/>
                  </a:lnTo>
                  <a:lnTo>
                    <a:pt x="4" y="0"/>
                  </a:lnTo>
                  <a:lnTo>
                    <a:pt x="0" y="5"/>
                  </a:lnTo>
                  <a:lnTo>
                    <a:pt x="0" y="5"/>
                  </a:lnTo>
                  <a:lnTo>
                    <a:pt x="0" y="5"/>
                  </a:lnTo>
                  <a:lnTo>
                    <a:pt x="0" y="5"/>
                  </a:lnTo>
                  <a:lnTo>
                    <a:pt x="0" y="9"/>
                  </a:lnTo>
                  <a:lnTo>
                    <a:pt x="0" y="9"/>
                  </a:lnTo>
                  <a:lnTo>
                    <a:pt x="0" y="9"/>
                  </a:lnTo>
                  <a:lnTo>
                    <a:pt x="0" y="14"/>
                  </a:lnTo>
                  <a:lnTo>
                    <a:pt x="0" y="14"/>
                  </a:lnTo>
                  <a:lnTo>
                    <a:pt x="0" y="14"/>
                  </a:lnTo>
                  <a:lnTo>
                    <a:pt x="0" y="14"/>
                  </a:lnTo>
                  <a:lnTo>
                    <a:pt x="4" y="19"/>
                  </a:lnTo>
                  <a:lnTo>
                    <a:pt x="4" y="19"/>
                  </a:lnTo>
                  <a:lnTo>
                    <a:pt x="4" y="19"/>
                  </a:lnTo>
                  <a:lnTo>
                    <a:pt x="9" y="19"/>
                  </a:lnTo>
                  <a:lnTo>
                    <a:pt x="9" y="19"/>
                  </a:lnTo>
                  <a:lnTo>
                    <a:pt x="9" y="14"/>
                  </a:lnTo>
                  <a:lnTo>
                    <a:pt x="9" y="14"/>
                  </a:lnTo>
                  <a:lnTo>
                    <a:pt x="14" y="14"/>
                  </a:lnTo>
                  <a:lnTo>
                    <a:pt x="14" y="14"/>
                  </a:lnTo>
                  <a:lnTo>
                    <a:pt x="14" y="9"/>
                  </a:lnTo>
                  <a:lnTo>
                    <a:pt x="14" y="9"/>
                  </a:lnTo>
                  <a:lnTo>
                    <a:pt x="14" y="9"/>
                  </a:lnTo>
                  <a:lnTo>
                    <a:pt x="14" y="9"/>
                  </a:lnTo>
                  <a:lnTo>
                    <a:pt x="14" y="5"/>
                  </a:lnTo>
                  <a:lnTo>
                    <a:pt x="9" y="5"/>
                  </a:lnTo>
                  <a:lnTo>
                    <a:pt x="9" y="5"/>
                  </a:lnTo>
                  <a:lnTo>
                    <a:pt x="9" y="5"/>
                  </a:lnTo>
                  <a:lnTo>
                    <a:pt x="9" y="5"/>
                  </a:lnTo>
                  <a:lnTo>
                    <a:pt x="9" y="5"/>
                  </a:lnTo>
                  <a:lnTo>
                    <a:pt x="4" y="5"/>
                  </a:lnTo>
                  <a:lnTo>
                    <a:pt x="4" y="5"/>
                  </a:lnTo>
                  <a:lnTo>
                    <a:pt x="4" y="5"/>
                  </a:lnTo>
                  <a:lnTo>
                    <a:pt x="0" y="5"/>
                  </a:lnTo>
                  <a:lnTo>
                    <a:pt x="0" y="5"/>
                  </a:lnTo>
                  <a:lnTo>
                    <a:pt x="0" y="5"/>
                  </a:lnTo>
                  <a:lnTo>
                    <a:pt x="0" y="5"/>
                  </a:lnTo>
                  <a:lnTo>
                    <a:pt x="0" y="9"/>
                  </a:lnTo>
                  <a:lnTo>
                    <a:pt x="0" y="9"/>
                  </a:lnTo>
                  <a:lnTo>
                    <a:pt x="0" y="9"/>
                  </a:lnTo>
                  <a:lnTo>
                    <a:pt x="0" y="14"/>
                  </a:lnTo>
                  <a:lnTo>
                    <a:pt x="0" y="14"/>
                  </a:lnTo>
                  <a:lnTo>
                    <a:pt x="0" y="14"/>
                  </a:lnTo>
                  <a:lnTo>
                    <a:pt x="0" y="14"/>
                  </a:lnTo>
                  <a:lnTo>
                    <a:pt x="4" y="14"/>
                  </a:lnTo>
                  <a:lnTo>
                    <a:pt x="4" y="14"/>
                  </a:lnTo>
                  <a:lnTo>
                    <a:pt x="4" y="14"/>
                  </a:lnTo>
                  <a:lnTo>
                    <a:pt x="9" y="14"/>
                  </a:lnTo>
                  <a:lnTo>
                    <a:pt x="9" y="14"/>
                  </a:lnTo>
                  <a:lnTo>
                    <a:pt x="9" y="14"/>
                  </a:lnTo>
                  <a:lnTo>
                    <a:pt x="9" y="14"/>
                  </a:lnTo>
                  <a:lnTo>
                    <a:pt x="9" y="14"/>
                  </a:lnTo>
                  <a:lnTo>
                    <a:pt x="14" y="14"/>
                  </a:lnTo>
                  <a:lnTo>
                    <a:pt x="14" y="9"/>
                  </a:lnTo>
                  <a:lnTo>
                    <a:pt x="14" y="9"/>
                  </a:lnTo>
                  <a:lnTo>
                    <a:pt x="14" y="9"/>
                  </a:lnTo>
                  <a:close/>
                </a:path>
              </a:pathLst>
            </a:custGeom>
            <a:solidFill>
              <a:srgbClr val="FFA2A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4" name="Freeform 200"/>
            <p:cNvSpPr>
              <a:spLocks noChangeAspect="1"/>
            </p:cNvSpPr>
            <p:nvPr/>
          </p:nvSpPr>
          <p:spPr bwMode="auto">
            <a:xfrm>
              <a:off x="2294" y="1829"/>
              <a:ext cx="14" cy="9"/>
            </a:xfrm>
            <a:custGeom>
              <a:avLst/>
              <a:gdLst/>
              <a:ahLst/>
              <a:cxnLst>
                <a:cxn ang="0">
                  <a:pos x="14" y="4"/>
                </a:cxn>
                <a:cxn ang="0">
                  <a:pos x="9" y="0"/>
                </a:cxn>
                <a:cxn ang="0">
                  <a:pos x="9" y="0"/>
                </a:cxn>
                <a:cxn ang="0">
                  <a:pos x="9" y="0"/>
                </a:cxn>
                <a:cxn ang="0">
                  <a:pos x="4" y="0"/>
                </a:cxn>
                <a:cxn ang="0">
                  <a:pos x="0" y="0"/>
                </a:cxn>
                <a:cxn ang="0">
                  <a:pos x="0" y="0"/>
                </a:cxn>
                <a:cxn ang="0">
                  <a:pos x="0" y="4"/>
                </a:cxn>
                <a:cxn ang="0">
                  <a:pos x="0" y="4"/>
                </a:cxn>
                <a:cxn ang="0">
                  <a:pos x="0" y="9"/>
                </a:cxn>
                <a:cxn ang="0">
                  <a:pos x="0" y="9"/>
                </a:cxn>
                <a:cxn ang="0">
                  <a:pos x="4" y="9"/>
                </a:cxn>
                <a:cxn ang="0">
                  <a:pos x="9" y="9"/>
                </a:cxn>
                <a:cxn ang="0">
                  <a:pos x="9" y="9"/>
                </a:cxn>
                <a:cxn ang="0">
                  <a:pos x="9" y="9"/>
                </a:cxn>
                <a:cxn ang="0">
                  <a:pos x="14" y="4"/>
                </a:cxn>
                <a:cxn ang="0">
                  <a:pos x="9" y="4"/>
                </a:cxn>
                <a:cxn ang="0">
                  <a:pos x="9" y="4"/>
                </a:cxn>
                <a:cxn ang="0">
                  <a:pos x="9" y="0"/>
                </a:cxn>
                <a:cxn ang="0">
                  <a:pos x="9" y="0"/>
                </a:cxn>
                <a:cxn ang="0">
                  <a:pos x="4" y="0"/>
                </a:cxn>
                <a:cxn ang="0">
                  <a:pos x="4" y="0"/>
                </a:cxn>
                <a:cxn ang="0">
                  <a:pos x="0" y="0"/>
                </a:cxn>
                <a:cxn ang="0">
                  <a:pos x="0" y="4"/>
                </a:cxn>
                <a:cxn ang="0">
                  <a:pos x="0" y="4"/>
                </a:cxn>
                <a:cxn ang="0">
                  <a:pos x="0" y="4"/>
                </a:cxn>
                <a:cxn ang="0">
                  <a:pos x="0" y="9"/>
                </a:cxn>
                <a:cxn ang="0">
                  <a:pos x="4" y="9"/>
                </a:cxn>
                <a:cxn ang="0">
                  <a:pos x="4" y="9"/>
                </a:cxn>
                <a:cxn ang="0">
                  <a:pos x="9" y="9"/>
                </a:cxn>
                <a:cxn ang="0">
                  <a:pos x="9" y="9"/>
                </a:cxn>
                <a:cxn ang="0">
                  <a:pos x="9" y="4"/>
                </a:cxn>
                <a:cxn ang="0">
                  <a:pos x="9" y="4"/>
                </a:cxn>
              </a:cxnLst>
              <a:rect l="0" t="0" r="r" b="b"/>
              <a:pathLst>
                <a:path w="14" h="9">
                  <a:moveTo>
                    <a:pt x="14" y="4"/>
                  </a:moveTo>
                  <a:lnTo>
                    <a:pt x="14" y="4"/>
                  </a:lnTo>
                  <a:lnTo>
                    <a:pt x="14" y="0"/>
                  </a:lnTo>
                  <a:lnTo>
                    <a:pt x="9" y="0"/>
                  </a:lnTo>
                  <a:lnTo>
                    <a:pt x="9" y="0"/>
                  </a:lnTo>
                  <a:lnTo>
                    <a:pt x="9" y="0"/>
                  </a:lnTo>
                  <a:lnTo>
                    <a:pt x="9" y="0"/>
                  </a:lnTo>
                  <a:lnTo>
                    <a:pt x="9" y="0"/>
                  </a:lnTo>
                  <a:lnTo>
                    <a:pt x="4" y="0"/>
                  </a:lnTo>
                  <a:lnTo>
                    <a:pt x="4" y="0"/>
                  </a:lnTo>
                  <a:lnTo>
                    <a:pt x="4" y="0"/>
                  </a:lnTo>
                  <a:lnTo>
                    <a:pt x="0" y="0"/>
                  </a:lnTo>
                  <a:lnTo>
                    <a:pt x="0" y="0"/>
                  </a:lnTo>
                  <a:lnTo>
                    <a:pt x="0" y="0"/>
                  </a:lnTo>
                  <a:lnTo>
                    <a:pt x="0" y="0"/>
                  </a:lnTo>
                  <a:lnTo>
                    <a:pt x="0" y="4"/>
                  </a:lnTo>
                  <a:lnTo>
                    <a:pt x="0" y="4"/>
                  </a:lnTo>
                  <a:lnTo>
                    <a:pt x="0" y="4"/>
                  </a:lnTo>
                  <a:lnTo>
                    <a:pt x="0" y="9"/>
                  </a:lnTo>
                  <a:lnTo>
                    <a:pt x="0" y="9"/>
                  </a:lnTo>
                  <a:lnTo>
                    <a:pt x="0" y="9"/>
                  </a:lnTo>
                  <a:lnTo>
                    <a:pt x="0" y="9"/>
                  </a:lnTo>
                  <a:lnTo>
                    <a:pt x="4" y="9"/>
                  </a:lnTo>
                  <a:lnTo>
                    <a:pt x="4" y="9"/>
                  </a:lnTo>
                  <a:lnTo>
                    <a:pt x="4" y="9"/>
                  </a:lnTo>
                  <a:lnTo>
                    <a:pt x="9" y="9"/>
                  </a:lnTo>
                  <a:lnTo>
                    <a:pt x="9" y="9"/>
                  </a:lnTo>
                  <a:lnTo>
                    <a:pt x="9" y="9"/>
                  </a:lnTo>
                  <a:lnTo>
                    <a:pt x="9" y="9"/>
                  </a:lnTo>
                  <a:lnTo>
                    <a:pt x="9" y="9"/>
                  </a:lnTo>
                  <a:lnTo>
                    <a:pt x="14" y="9"/>
                  </a:lnTo>
                  <a:lnTo>
                    <a:pt x="14" y="4"/>
                  </a:lnTo>
                  <a:lnTo>
                    <a:pt x="14" y="4"/>
                  </a:lnTo>
                  <a:lnTo>
                    <a:pt x="9" y="4"/>
                  </a:lnTo>
                  <a:lnTo>
                    <a:pt x="9" y="4"/>
                  </a:lnTo>
                  <a:lnTo>
                    <a:pt x="9" y="4"/>
                  </a:lnTo>
                  <a:lnTo>
                    <a:pt x="9" y="0"/>
                  </a:lnTo>
                  <a:lnTo>
                    <a:pt x="9" y="0"/>
                  </a:lnTo>
                  <a:lnTo>
                    <a:pt x="9" y="0"/>
                  </a:lnTo>
                  <a:lnTo>
                    <a:pt x="9" y="0"/>
                  </a:lnTo>
                  <a:lnTo>
                    <a:pt x="4" y="0"/>
                  </a:lnTo>
                  <a:lnTo>
                    <a:pt x="4" y="0"/>
                  </a:lnTo>
                  <a:lnTo>
                    <a:pt x="4" y="0"/>
                  </a:lnTo>
                  <a:lnTo>
                    <a:pt x="4" y="0"/>
                  </a:lnTo>
                  <a:lnTo>
                    <a:pt x="4" y="0"/>
                  </a:lnTo>
                  <a:lnTo>
                    <a:pt x="0" y="0"/>
                  </a:lnTo>
                  <a:lnTo>
                    <a:pt x="0" y="0"/>
                  </a:lnTo>
                  <a:lnTo>
                    <a:pt x="0" y="4"/>
                  </a:lnTo>
                  <a:lnTo>
                    <a:pt x="0" y="4"/>
                  </a:lnTo>
                  <a:lnTo>
                    <a:pt x="0" y="4"/>
                  </a:lnTo>
                  <a:lnTo>
                    <a:pt x="0" y="4"/>
                  </a:lnTo>
                  <a:lnTo>
                    <a:pt x="0" y="4"/>
                  </a:lnTo>
                  <a:lnTo>
                    <a:pt x="0" y="9"/>
                  </a:lnTo>
                  <a:lnTo>
                    <a:pt x="0" y="9"/>
                  </a:lnTo>
                  <a:lnTo>
                    <a:pt x="4" y="9"/>
                  </a:lnTo>
                  <a:lnTo>
                    <a:pt x="4" y="9"/>
                  </a:lnTo>
                  <a:lnTo>
                    <a:pt x="4" y="9"/>
                  </a:lnTo>
                  <a:lnTo>
                    <a:pt x="4" y="9"/>
                  </a:lnTo>
                  <a:lnTo>
                    <a:pt x="4" y="9"/>
                  </a:lnTo>
                  <a:lnTo>
                    <a:pt x="9" y="9"/>
                  </a:lnTo>
                  <a:lnTo>
                    <a:pt x="9" y="9"/>
                  </a:lnTo>
                  <a:lnTo>
                    <a:pt x="9" y="9"/>
                  </a:lnTo>
                  <a:lnTo>
                    <a:pt x="9" y="9"/>
                  </a:lnTo>
                  <a:lnTo>
                    <a:pt x="9" y="4"/>
                  </a:lnTo>
                  <a:lnTo>
                    <a:pt x="9" y="4"/>
                  </a:lnTo>
                  <a:lnTo>
                    <a:pt x="9" y="4"/>
                  </a:lnTo>
                  <a:lnTo>
                    <a:pt x="14" y="4"/>
                  </a:lnTo>
                  <a:close/>
                </a:path>
              </a:pathLst>
            </a:custGeom>
            <a:solidFill>
              <a:srgbClr val="FFA6A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5" name="Freeform 201"/>
            <p:cNvSpPr>
              <a:spLocks noChangeAspect="1"/>
            </p:cNvSpPr>
            <p:nvPr/>
          </p:nvSpPr>
          <p:spPr bwMode="auto">
            <a:xfrm>
              <a:off x="2294" y="1829"/>
              <a:ext cx="9" cy="9"/>
            </a:xfrm>
            <a:custGeom>
              <a:avLst/>
              <a:gdLst/>
              <a:ahLst/>
              <a:cxnLst>
                <a:cxn ang="0">
                  <a:pos x="9" y="4"/>
                </a:cxn>
                <a:cxn ang="0">
                  <a:pos x="9" y="0"/>
                </a:cxn>
                <a:cxn ang="0">
                  <a:pos x="9" y="0"/>
                </a:cxn>
                <a:cxn ang="0">
                  <a:pos x="4" y="0"/>
                </a:cxn>
                <a:cxn ang="0">
                  <a:pos x="4" y="0"/>
                </a:cxn>
                <a:cxn ang="0">
                  <a:pos x="4" y="0"/>
                </a:cxn>
                <a:cxn ang="0">
                  <a:pos x="0" y="0"/>
                </a:cxn>
                <a:cxn ang="0">
                  <a:pos x="0" y="4"/>
                </a:cxn>
                <a:cxn ang="0">
                  <a:pos x="0" y="4"/>
                </a:cxn>
                <a:cxn ang="0">
                  <a:pos x="0" y="9"/>
                </a:cxn>
                <a:cxn ang="0">
                  <a:pos x="4" y="9"/>
                </a:cxn>
                <a:cxn ang="0">
                  <a:pos x="4" y="9"/>
                </a:cxn>
                <a:cxn ang="0">
                  <a:pos x="4" y="9"/>
                </a:cxn>
                <a:cxn ang="0">
                  <a:pos x="9" y="9"/>
                </a:cxn>
                <a:cxn ang="0">
                  <a:pos x="9" y="9"/>
                </a:cxn>
                <a:cxn ang="0">
                  <a:pos x="9" y="4"/>
                </a:cxn>
                <a:cxn ang="0">
                  <a:pos x="9" y="4"/>
                </a:cxn>
                <a:cxn ang="0">
                  <a:pos x="9" y="4"/>
                </a:cxn>
                <a:cxn ang="0">
                  <a:pos x="9" y="0"/>
                </a:cxn>
                <a:cxn ang="0">
                  <a:pos x="9" y="0"/>
                </a:cxn>
                <a:cxn ang="0">
                  <a:pos x="4" y="0"/>
                </a:cxn>
                <a:cxn ang="0">
                  <a:pos x="4" y="0"/>
                </a:cxn>
                <a:cxn ang="0">
                  <a:pos x="4" y="0"/>
                </a:cxn>
                <a:cxn ang="0">
                  <a:pos x="0" y="4"/>
                </a:cxn>
                <a:cxn ang="0">
                  <a:pos x="0" y="4"/>
                </a:cxn>
                <a:cxn ang="0">
                  <a:pos x="0" y="4"/>
                </a:cxn>
                <a:cxn ang="0">
                  <a:pos x="4" y="9"/>
                </a:cxn>
                <a:cxn ang="0">
                  <a:pos x="4" y="9"/>
                </a:cxn>
                <a:cxn ang="0">
                  <a:pos x="4" y="9"/>
                </a:cxn>
                <a:cxn ang="0">
                  <a:pos x="9" y="9"/>
                </a:cxn>
                <a:cxn ang="0">
                  <a:pos x="9" y="9"/>
                </a:cxn>
                <a:cxn ang="0">
                  <a:pos x="9" y="4"/>
                </a:cxn>
                <a:cxn ang="0">
                  <a:pos x="9" y="4"/>
                </a:cxn>
              </a:cxnLst>
              <a:rect l="0" t="0" r="r" b="b"/>
              <a:pathLst>
                <a:path w="9" h="9">
                  <a:moveTo>
                    <a:pt x="9" y="4"/>
                  </a:moveTo>
                  <a:lnTo>
                    <a:pt x="9" y="4"/>
                  </a:lnTo>
                  <a:lnTo>
                    <a:pt x="9" y="4"/>
                  </a:lnTo>
                  <a:lnTo>
                    <a:pt x="9" y="0"/>
                  </a:lnTo>
                  <a:lnTo>
                    <a:pt x="9" y="0"/>
                  </a:lnTo>
                  <a:lnTo>
                    <a:pt x="9" y="0"/>
                  </a:lnTo>
                  <a:lnTo>
                    <a:pt x="9" y="0"/>
                  </a:lnTo>
                  <a:lnTo>
                    <a:pt x="4" y="0"/>
                  </a:lnTo>
                  <a:lnTo>
                    <a:pt x="4" y="0"/>
                  </a:lnTo>
                  <a:lnTo>
                    <a:pt x="4" y="0"/>
                  </a:lnTo>
                  <a:lnTo>
                    <a:pt x="4" y="0"/>
                  </a:lnTo>
                  <a:lnTo>
                    <a:pt x="4" y="0"/>
                  </a:lnTo>
                  <a:lnTo>
                    <a:pt x="0" y="0"/>
                  </a:lnTo>
                  <a:lnTo>
                    <a:pt x="0" y="0"/>
                  </a:lnTo>
                  <a:lnTo>
                    <a:pt x="0" y="4"/>
                  </a:lnTo>
                  <a:lnTo>
                    <a:pt x="0" y="4"/>
                  </a:lnTo>
                  <a:lnTo>
                    <a:pt x="0" y="4"/>
                  </a:lnTo>
                  <a:lnTo>
                    <a:pt x="0" y="4"/>
                  </a:lnTo>
                  <a:lnTo>
                    <a:pt x="0" y="4"/>
                  </a:lnTo>
                  <a:lnTo>
                    <a:pt x="0" y="9"/>
                  </a:lnTo>
                  <a:lnTo>
                    <a:pt x="0" y="9"/>
                  </a:lnTo>
                  <a:lnTo>
                    <a:pt x="4" y="9"/>
                  </a:lnTo>
                  <a:lnTo>
                    <a:pt x="4" y="9"/>
                  </a:lnTo>
                  <a:lnTo>
                    <a:pt x="4" y="9"/>
                  </a:lnTo>
                  <a:lnTo>
                    <a:pt x="4" y="9"/>
                  </a:lnTo>
                  <a:lnTo>
                    <a:pt x="4" y="9"/>
                  </a:lnTo>
                  <a:lnTo>
                    <a:pt x="9" y="9"/>
                  </a:lnTo>
                  <a:lnTo>
                    <a:pt x="9" y="9"/>
                  </a:lnTo>
                  <a:lnTo>
                    <a:pt x="9" y="9"/>
                  </a:lnTo>
                  <a:lnTo>
                    <a:pt x="9" y="9"/>
                  </a:lnTo>
                  <a:lnTo>
                    <a:pt x="9" y="4"/>
                  </a:lnTo>
                  <a:lnTo>
                    <a:pt x="9" y="4"/>
                  </a:lnTo>
                  <a:lnTo>
                    <a:pt x="9" y="4"/>
                  </a:lnTo>
                  <a:lnTo>
                    <a:pt x="9" y="4"/>
                  </a:lnTo>
                  <a:lnTo>
                    <a:pt x="9" y="4"/>
                  </a:lnTo>
                  <a:lnTo>
                    <a:pt x="9" y="4"/>
                  </a:lnTo>
                  <a:lnTo>
                    <a:pt x="9" y="4"/>
                  </a:lnTo>
                  <a:lnTo>
                    <a:pt x="9" y="0"/>
                  </a:lnTo>
                  <a:lnTo>
                    <a:pt x="9" y="0"/>
                  </a:lnTo>
                  <a:lnTo>
                    <a:pt x="9" y="0"/>
                  </a:lnTo>
                  <a:lnTo>
                    <a:pt x="4" y="0"/>
                  </a:lnTo>
                  <a:lnTo>
                    <a:pt x="4" y="0"/>
                  </a:lnTo>
                  <a:lnTo>
                    <a:pt x="4" y="0"/>
                  </a:lnTo>
                  <a:lnTo>
                    <a:pt x="4" y="0"/>
                  </a:lnTo>
                  <a:lnTo>
                    <a:pt x="4" y="0"/>
                  </a:lnTo>
                  <a:lnTo>
                    <a:pt x="4" y="0"/>
                  </a:lnTo>
                  <a:lnTo>
                    <a:pt x="4" y="4"/>
                  </a:lnTo>
                  <a:lnTo>
                    <a:pt x="0" y="4"/>
                  </a:lnTo>
                  <a:lnTo>
                    <a:pt x="0" y="4"/>
                  </a:lnTo>
                  <a:lnTo>
                    <a:pt x="0" y="4"/>
                  </a:lnTo>
                  <a:lnTo>
                    <a:pt x="0" y="4"/>
                  </a:lnTo>
                  <a:lnTo>
                    <a:pt x="0" y="4"/>
                  </a:lnTo>
                  <a:lnTo>
                    <a:pt x="4" y="4"/>
                  </a:lnTo>
                  <a:lnTo>
                    <a:pt x="4" y="9"/>
                  </a:lnTo>
                  <a:lnTo>
                    <a:pt x="4" y="9"/>
                  </a:lnTo>
                  <a:lnTo>
                    <a:pt x="4" y="9"/>
                  </a:lnTo>
                  <a:lnTo>
                    <a:pt x="4" y="9"/>
                  </a:lnTo>
                  <a:lnTo>
                    <a:pt x="4" y="9"/>
                  </a:lnTo>
                  <a:lnTo>
                    <a:pt x="4" y="9"/>
                  </a:lnTo>
                  <a:lnTo>
                    <a:pt x="9" y="9"/>
                  </a:lnTo>
                  <a:lnTo>
                    <a:pt x="9" y="9"/>
                  </a:lnTo>
                  <a:lnTo>
                    <a:pt x="9" y="9"/>
                  </a:lnTo>
                  <a:lnTo>
                    <a:pt x="9" y="4"/>
                  </a:lnTo>
                  <a:lnTo>
                    <a:pt x="9" y="4"/>
                  </a:lnTo>
                  <a:lnTo>
                    <a:pt x="9" y="4"/>
                  </a:lnTo>
                  <a:lnTo>
                    <a:pt x="9" y="4"/>
                  </a:lnTo>
                  <a:lnTo>
                    <a:pt x="9" y="4"/>
                  </a:lnTo>
                  <a:close/>
                </a:path>
              </a:pathLst>
            </a:custGeom>
            <a:solidFill>
              <a:srgbClr val="FFA9A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6" name="Freeform 202"/>
            <p:cNvSpPr>
              <a:spLocks noChangeAspect="1"/>
            </p:cNvSpPr>
            <p:nvPr/>
          </p:nvSpPr>
          <p:spPr bwMode="auto">
            <a:xfrm>
              <a:off x="2294" y="1829"/>
              <a:ext cx="9" cy="9"/>
            </a:xfrm>
            <a:custGeom>
              <a:avLst/>
              <a:gdLst/>
              <a:ahLst/>
              <a:cxnLst>
                <a:cxn ang="0">
                  <a:pos x="9" y="4"/>
                </a:cxn>
                <a:cxn ang="0">
                  <a:pos x="9" y="4"/>
                </a:cxn>
                <a:cxn ang="0">
                  <a:pos x="9" y="0"/>
                </a:cxn>
                <a:cxn ang="0">
                  <a:pos x="4" y="0"/>
                </a:cxn>
                <a:cxn ang="0">
                  <a:pos x="4" y="0"/>
                </a:cxn>
                <a:cxn ang="0">
                  <a:pos x="4" y="0"/>
                </a:cxn>
                <a:cxn ang="0">
                  <a:pos x="4" y="4"/>
                </a:cxn>
                <a:cxn ang="0">
                  <a:pos x="0" y="4"/>
                </a:cxn>
                <a:cxn ang="0">
                  <a:pos x="0" y="4"/>
                </a:cxn>
                <a:cxn ang="0">
                  <a:pos x="4" y="4"/>
                </a:cxn>
                <a:cxn ang="0">
                  <a:pos x="4" y="9"/>
                </a:cxn>
                <a:cxn ang="0">
                  <a:pos x="4" y="9"/>
                </a:cxn>
                <a:cxn ang="0">
                  <a:pos x="4" y="9"/>
                </a:cxn>
                <a:cxn ang="0">
                  <a:pos x="9" y="9"/>
                </a:cxn>
                <a:cxn ang="0">
                  <a:pos x="9" y="4"/>
                </a:cxn>
                <a:cxn ang="0">
                  <a:pos x="9" y="4"/>
                </a:cxn>
                <a:cxn ang="0">
                  <a:pos x="9" y="4"/>
                </a:cxn>
                <a:cxn ang="0">
                  <a:pos x="9" y="4"/>
                </a:cxn>
                <a:cxn ang="0">
                  <a:pos x="9" y="4"/>
                </a:cxn>
                <a:cxn ang="0">
                  <a:pos x="4" y="0"/>
                </a:cxn>
                <a:cxn ang="0">
                  <a:pos x="4" y="0"/>
                </a:cxn>
                <a:cxn ang="0">
                  <a:pos x="4" y="0"/>
                </a:cxn>
                <a:cxn ang="0">
                  <a:pos x="4" y="4"/>
                </a:cxn>
                <a:cxn ang="0">
                  <a:pos x="4" y="4"/>
                </a:cxn>
                <a:cxn ang="0">
                  <a:pos x="4" y="4"/>
                </a:cxn>
                <a:cxn ang="0">
                  <a:pos x="4" y="4"/>
                </a:cxn>
                <a:cxn ang="0">
                  <a:pos x="4" y="4"/>
                </a:cxn>
                <a:cxn ang="0">
                  <a:pos x="4" y="9"/>
                </a:cxn>
                <a:cxn ang="0">
                  <a:pos x="4" y="9"/>
                </a:cxn>
                <a:cxn ang="0">
                  <a:pos x="4" y="9"/>
                </a:cxn>
                <a:cxn ang="0">
                  <a:pos x="9" y="4"/>
                </a:cxn>
                <a:cxn ang="0">
                  <a:pos x="9" y="4"/>
                </a:cxn>
                <a:cxn ang="0">
                  <a:pos x="9" y="4"/>
                </a:cxn>
              </a:cxnLst>
              <a:rect l="0" t="0" r="r" b="b"/>
              <a:pathLst>
                <a:path w="9" h="9">
                  <a:moveTo>
                    <a:pt x="9" y="4"/>
                  </a:moveTo>
                  <a:lnTo>
                    <a:pt x="9" y="4"/>
                  </a:lnTo>
                  <a:lnTo>
                    <a:pt x="9" y="4"/>
                  </a:lnTo>
                  <a:lnTo>
                    <a:pt x="9" y="4"/>
                  </a:lnTo>
                  <a:lnTo>
                    <a:pt x="9" y="0"/>
                  </a:lnTo>
                  <a:lnTo>
                    <a:pt x="9" y="0"/>
                  </a:lnTo>
                  <a:lnTo>
                    <a:pt x="9" y="0"/>
                  </a:lnTo>
                  <a:lnTo>
                    <a:pt x="4" y="0"/>
                  </a:lnTo>
                  <a:lnTo>
                    <a:pt x="4" y="0"/>
                  </a:lnTo>
                  <a:lnTo>
                    <a:pt x="4" y="0"/>
                  </a:lnTo>
                  <a:lnTo>
                    <a:pt x="4" y="0"/>
                  </a:lnTo>
                  <a:lnTo>
                    <a:pt x="4" y="0"/>
                  </a:lnTo>
                  <a:lnTo>
                    <a:pt x="4" y="0"/>
                  </a:lnTo>
                  <a:lnTo>
                    <a:pt x="4" y="4"/>
                  </a:lnTo>
                  <a:lnTo>
                    <a:pt x="0" y="4"/>
                  </a:lnTo>
                  <a:lnTo>
                    <a:pt x="0" y="4"/>
                  </a:lnTo>
                  <a:lnTo>
                    <a:pt x="0" y="4"/>
                  </a:lnTo>
                  <a:lnTo>
                    <a:pt x="0" y="4"/>
                  </a:lnTo>
                  <a:lnTo>
                    <a:pt x="0" y="4"/>
                  </a:lnTo>
                  <a:lnTo>
                    <a:pt x="4" y="4"/>
                  </a:lnTo>
                  <a:lnTo>
                    <a:pt x="4" y="9"/>
                  </a:lnTo>
                  <a:lnTo>
                    <a:pt x="4" y="9"/>
                  </a:lnTo>
                  <a:lnTo>
                    <a:pt x="4" y="9"/>
                  </a:lnTo>
                  <a:lnTo>
                    <a:pt x="4" y="9"/>
                  </a:lnTo>
                  <a:lnTo>
                    <a:pt x="4" y="9"/>
                  </a:lnTo>
                  <a:lnTo>
                    <a:pt x="4" y="9"/>
                  </a:lnTo>
                  <a:lnTo>
                    <a:pt x="9" y="9"/>
                  </a:lnTo>
                  <a:lnTo>
                    <a:pt x="9" y="9"/>
                  </a:lnTo>
                  <a:lnTo>
                    <a:pt x="9" y="9"/>
                  </a:lnTo>
                  <a:lnTo>
                    <a:pt x="9" y="4"/>
                  </a:lnTo>
                  <a:lnTo>
                    <a:pt x="9" y="4"/>
                  </a:lnTo>
                  <a:lnTo>
                    <a:pt x="9" y="4"/>
                  </a:lnTo>
                  <a:lnTo>
                    <a:pt x="9" y="4"/>
                  </a:lnTo>
                  <a:lnTo>
                    <a:pt x="9" y="4"/>
                  </a:lnTo>
                  <a:lnTo>
                    <a:pt x="9" y="4"/>
                  </a:lnTo>
                  <a:lnTo>
                    <a:pt x="9" y="4"/>
                  </a:lnTo>
                  <a:lnTo>
                    <a:pt x="9" y="4"/>
                  </a:lnTo>
                  <a:lnTo>
                    <a:pt x="9" y="4"/>
                  </a:lnTo>
                  <a:lnTo>
                    <a:pt x="9" y="4"/>
                  </a:lnTo>
                  <a:lnTo>
                    <a:pt x="4" y="0"/>
                  </a:lnTo>
                  <a:lnTo>
                    <a:pt x="4" y="0"/>
                  </a:lnTo>
                  <a:lnTo>
                    <a:pt x="4" y="0"/>
                  </a:lnTo>
                  <a:lnTo>
                    <a:pt x="4" y="0"/>
                  </a:lnTo>
                  <a:lnTo>
                    <a:pt x="4" y="0"/>
                  </a:lnTo>
                  <a:lnTo>
                    <a:pt x="4" y="4"/>
                  </a:lnTo>
                  <a:lnTo>
                    <a:pt x="4" y="4"/>
                  </a:lnTo>
                  <a:lnTo>
                    <a:pt x="4" y="4"/>
                  </a:lnTo>
                  <a:lnTo>
                    <a:pt x="4" y="4"/>
                  </a:lnTo>
                  <a:lnTo>
                    <a:pt x="4" y="4"/>
                  </a:lnTo>
                  <a:lnTo>
                    <a:pt x="4" y="4"/>
                  </a:lnTo>
                  <a:lnTo>
                    <a:pt x="4" y="4"/>
                  </a:lnTo>
                  <a:lnTo>
                    <a:pt x="4" y="4"/>
                  </a:lnTo>
                  <a:lnTo>
                    <a:pt x="4" y="4"/>
                  </a:lnTo>
                  <a:lnTo>
                    <a:pt x="4" y="4"/>
                  </a:lnTo>
                  <a:lnTo>
                    <a:pt x="4" y="4"/>
                  </a:lnTo>
                  <a:lnTo>
                    <a:pt x="4" y="9"/>
                  </a:lnTo>
                  <a:lnTo>
                    <a:pt x="4" y="9"/>
                  </a:lnTo>
                  <a:lnTo>
                    <a:pt x="4" y="9"/>
                  </a:lnTo>
                  <a:lnTo>
                    <a:pt x="4" y="9"/>
                  </a:lnTo>
                  <a:lnTo>
                    <a:pt x="4" y="9"/>
                  </a:lnTo>
                  <a:lnTo>
                    <a:pt x="9" y="4"/>
                  </a:lnTo>
                  <a:lnTo>
                    <a:pt x="9" y="4"/>
                  </a:lnTo>
                  <a:lnTo>
                    <a:pt x="9" y="4"/>
                  </a:lnTo>
                  <a:lnTo>
                    <a:pt x="9" y="4"/>
                  </a:lnTo>
                  <a:lnTo>
                    <a:pt x="9" y="4"/>
                  </a:lnTo>
                  <a:lnTo>
                    <a:pt x="9" y="4"/>
                  </a:lnTo>
                  <a:lnTo>
                    <a:pt x="9" y="4"/>
                  </a:lnTo>
                  <a:close/>
                </a:path>
              </a:pathLst>
            </a:custGeom>
            <a:solidFill>
              <a:srgbClr val="FFADA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7" name="Freeform 203"/>
            <p:cNvSpPr>
              <a:spLocks noChangeAspect="1"/>
            </p:cNvSpPr>
            <p:nvPr/>
          </p:nvSpPr>
          <p:spPr bwMode="auto">
            <a:xfrm>
              <a:off x="2298" y="1829"/>
              <a:ext cx="5" cy="9"/>
            </a:xfrm>
            <a:custGeom>
              <a:avLst/>
              <a:gdLst/>
              <a:ahLst/>
              <a:cxnLst>
                <a:cxn ang="0">
                  <a:pos x="5" y="4"/>
                </a:cxn>
                <a:cxn ang="0">
                  <a:pos x="5" y="4"/>
                </a:cxn>
                <a:cxn ang="0">
                  <a:pos x="5" y="4"/>
                </a:cxn>
                <a:cxn ang="0">
                  <a:pos x="5" y="4"/>
                </a:cxn>
                <a:cxn ang="0">
                  <a:pos x="5" y="4"/>
                </a:cxn>
                <a:cxn ang="0">
                  <a:pos x="5" y="4"/>
                </a:cxn>
                <a:cxn ang="0">
                  <a:pos x="0" y="0"/>
                </a:cxn>
                <a:cxn ang="0">
                  <a:pos x="0" y="0"/>
                </a:cxn>
                <a:cxn ang="0">
                  <a:pos x="0" y="0"/>
                </a:cxn>
                <a:cxn ang="0">
                  <a:pos x="0" y="0"/>
                </a:cxn>
                <a:cxn ang="0">
                  <a:pos x="0" y="0"/>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9"/>
                </a:cxn>
                <a:cxn ang="0">
                  <a:pos x="0" y="9"/>
                </a:cxn>
                <a:cxn ang="0">
                  <a:pos x="0" y="9"/>
                </a:cxn>
                <a:cxn ang="0">
                  <a:pos x="0" y="9"/>
                </a:cxn>
                <a:cxn ang="0">
                  <a:pos x="0" y="9"/>
                </a:cxn>
                <a:cxn ang="0">
                  <a:pos x="5" y="4"/>
                </a:cxn>
                <a:cxn ang="0">
                  <a:pos x="5" y="4"/>
                </a:cxn>
                <a:cxn ang="0">
                  <a:pos x="5" y="4"/>
                </a:cxn>
                <a:cxn ang="0">
                  <a:pos x="5" y="4"/>
                </a:cxn>
                <a:cxn ang="0">
                  <a:pos x="5" y="4"/>
                </a:cxn>
                <a:cxn ang="0">
                  <a:pos x="5" y="4"/>
                </a:cxn>
              </a:cxnLst>
              <a:rect l="0" t="0" r="r" b="b"/>
              <a:pathLst>
                <a:path w="5" h="9">
                  <a:moveTo>
                    <a:pt x="5" y="4"/>
                  </a:moveTo>
                  <a:lnTo>
                    <a:pt x="5" y="4"/>
                  </a:lnTo>
                  <a:lnTo>
                    <a:pt x="5" y="4"/>
                  </a:lnTo>
                  <a:lnTo>
                    <a:pt x="5" y="4"/>
                  </a:lnTo>
                  <a:lnTo>
                    <a:pt x="5" y="4"/>
                  </a:lnTo>
                  <a:lnTo>
                    <a:pt x="5" y="4"/>
                  </a:lnTo>
                  <a:lnTo>
                    <a:pt x="0" y="0"/>
                  </a:lnTo>
                  <a:lnTo>
                    <a:pt x="0" y="0"/>
                  </a:lnTo>
                  <a:lnTo>
                    <a:pt x="0" y="0"/>
                  </a:lnTo>
                  <a:lnTo>
                    <a:pt x="0" y="0"/>
                  </a:lnTo>
                  <a:lnTo>
                    <a:pt x="0" y="0"/>
                  </a:lnTo>
                  <a:lnTo>
                    <a:pt x="0" y="4"/>
                  </a:lnTo>
                  <a:lnTo>
                    <a:pt x="0" y="4"/>
                  </a:lnTo>
                  <a:lnTo>
                    <a:pt x="0" y="4"/>
                  </a:lnTo>
                  <a:lnTo>
                    <a:pt x="0" y="4"/>
                  </a:lnTo>
                  <a:lnTo>
                    <a:pt x="0" y="4"/>
                  </a:lnTo>
                  <a:lnTo>
                    <a:pt x="0" y="4"/>
                  </a:lnTo>
                  <a:lnTo>
                    <a:pt x="0" y="4"/>
                  </a:lnTo>
                  <a:lnTo>
                    <a:pt x="0" y="4"/>
                  </a:lnTo>
                  <a:lnTo>
                    <a:pt x="0" y="4"/>
                  </a:lnTo>
                  <a:lnTo>
                    <a:pt x="0" y="4"/>
                  </a:lnTo>
                  <a:lnTo>
                    <a:pt x="0" y="4"/>
                  </a:lnTo>
                  <a:lnTo>
                    <a:pt x="0" y="9"/>
                  </a:lnTo>
                  <a:lnTo>
                    <a:pt x="0" y="9"/>
                  </a:lnTo>
                  <a:lnTo>
                    <a:pt x="0" y="9"/>
                  </a:lnTo>
                  <a:lnTo>
                    <a:pt x="0" y="9"/>
                  </a:lnTo>
                  <a:lnTo>
                    <a:pt x="0" y="9"/>
                  </a:lnTo>
                  <a:lnTo>
                    <a:pt x="5" y="4"/>
                  </a:lnTo>
                  <a:lnTo>
                    <a:pt x="5" y="4"/>
                  </a:lnTo>
                  <a:lnTo>
                    <a:pt x="5" y="4"/>
                  </a:lnTo>
                  <a:lnTo>
                    <a:pt x="5" y="4"/>
                  </a:lnTo>
                  <a:lnTo>
                    <a:pt x="5" y="4"/>
                  </a:lnTo>
                  <a:lnTo>
                    <a:pt x="5" y="4"/>
                  </a:lnTo>
                  <a:close/>
                </a:path>
              </a:pathLst>
            </a:custGeom>
            <a:solidFill>
              <a:srgbClr val="FFB1B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8" name="Freeform 204"/>
            <p:cNvSpPr>
              <a:spLocks noChangeAspect="1"/>
            </p:cNvSpPr>
            <p:nvPr/>
          </p:nvSpPr>
          <p:spPr bwMode="auto">
            <a:xfrm>
              <a:off x="2298" y="1833"/>
              <a:ext cx="5" cy="1"/>
            </a:xfrm>
            <a:custGeom>
              <a:avLst/>
              <a:gdLst/>
              <a:ahLst/>
              <a:cxnLst>
                <a:cxn ang="0">
                  <a:pos x="5" y="0"/>
                </a:cxn>
                <a:cxn ang="0">
                  <a:pos x="5" y="0"/>
                </a:cxn>
                <a:cxn ang="0">
                  <a:pos x="5"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5" y="0"/>
                </a:cxn>
                <a:cxn ang="0">
                  <a:pos x="5" y="0"/>
                </a:cxn>
                <a:cxn ang="0">
                  <a:pos x="5" y="0"/>
                </a:cxn>
              </a:cxnLst>
              <a:rect l="0" t="0" r="r" b="b"/>
              <a:pathLst>
                <a:path w="5">
                  <a:moveTo>
                    <a:pt x="5" y="0"/>
                  </a:moveTo>
                  <a:lnTo>
                    <a:pt x="5" y="0"/>
                  </a:lnTo>
                  <a:lnTo>
                    <a:pt x="5"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close/>
                </a:path>
              </a:pathLst>
            </a:custGeom>
            <a:solidFill>
              <a:srgbClr val="FF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89" name="Freeform 205"/>
            <p:cNvSpPr>
              <a:spLocks noChangeAspect="1"/>
            </p:cNvSpPr>
            <p:nvPr/>
          </p:nvSpPr>
          <p:spPr bwMode="auto">
            <a:xfrm>
              <a:off x="2699" y="1663"/>
              <a:ext cx="85" cy="85"/>
            </a:xfrm>
            <a:custGeom>
              <a:avLst/>
              <a:gdLst/>
              <a:ahLst/>
              <a:cxnLst>
                <a:cxn ang="0">
                  <a:pos x="85" y="43"/>
                </a:cxn>
                <a:cxn ang="0">
                  <a:pos x="81" y="24"/>
                </a:cxn>
                <a:cxn ang="0">
                  <a:pos x="71" y="10"/>
                </a:cxn>
                <a:cxn ang="0">
                  <a:pos x="57" y="5"/>
                </a:cxn>
                <a:cxn ang="0">
                  <a:pos x="43" y="0"/>
                </a:cxn>
                <a:cxn ang="0">
                  <a:pos x="24" y="5"/>
                </a:cxn>
                <a:cxn ang="0">
                  <a:pos x="15" y="10"/>
                </a:cxn>
                <a:cxn ang="0">
                  <a:pos x="5" y="24"/>
                </a:cxn>
                <a:cxn ang="0">
                  <a:pos x="0" y="43"/>
                </a:cxn>
                <a:cxn ang="0">
                  <a:pos x="5" y="57"/>
                </a:cxn>
                <a:cxn ang="0">
                  <a:pos x="15" y="71"/>
                </a:cxn>
                <a:cxn ang="0">
                  <a:pos x="24" y="81"/>
                </a:cxn>
                <a:cxn ang="0">
                  <a:pos x="43" y="85"/>
                </a:cxn>
                <a:cxn ang="0">
                  <a:pos x="57" y="81"/>
                </a:cxn>
                <a:cxn ang="0">
                  <a:pos x="71" y="71"/>
                </a:cxn>
                <a:cxn ang="0">
                  <a:pos x="81" y="57"/>
                </a:cxn>
                <a:cxn ang="0">
                  <a:pos x="85" y="43"/>
                </a:cxn>
                <a:cxn ang="0">
                  <a:pos x="85" y="43"/>
                </a:cxn>
                <a:cxn ang="0">
                  <a:pos x="85" y="48"/>
                </a:cxn>
                <a:cxn ang="0">
                  <a:pos x="81" y="52"/>
                </a:cxn>
                <a:cxn ang="0">
                  <a:pos x="81" y="57"/>
                </a:cxn>
                <a:cxn ang="0">
                  <a:pos x="76" y="66"/>
                </a:cxn>
                <a:cxn ang="0">
                  <a:pos x="62" y="76"/>
                </a:cxn>
                <a:cxn ang="0">
                  <a:pos x="48" y="81"/>
                </a:cxn>
                <a:cxn ang="0">
                  <a:pos x="34" y="81"/>
                </a:cxn>
                <a:cxn ang="0">
                  <a:pos x="19" y="76"/>
                </a:cxn>
                <a:cxn ang="0">
                  <a:pos x="5" y="62"/>
                </a:cxn>
                <a:cxn ang="0">
                  <a:pos x="0" y="48"/>
                </a:cxn>
                <a:cxn ang="0">
                  <a:pos x="0" y="33"/>
                </a:cxn>
                <a:cxn ang="0">
                  <a:pos x="10" y="14"/>
                </a:cxn>
                <a:cxn ang="0">
                  <a:pos x="19" y="5"/>
                </a:cxn>
                <a:cxn ang="0">
                  <a:pos x="34" y="0"/>
                </a:cxn>
                <a:cxn ang="0">
                  <a:pos x="52" y="0"/>
                </a:cxn>
                <a:cxn ang="0">
                  <a:pos x="67" y="5"/>
                </a:cxn>
                <a:cxn ang="0">
                  <a:pos x="76" y="14"/>
                </a:cxn>
                <a:cxn ang="0">
                  <a:pos x="81" y="24"/>
                </a:cxn>
                <a:cxn ang="0">
                  <a:pos x="85" y="33"/>
                </a:cxn>
              </a:cxnLst>
              <a:rect l="0" t="0" r="r" b="b"/>
              <a:pathLst>
                <a:path w="85" h="85">
                  <a:moveTo>
                    <a:pt x="85" y="43"/>
                  </a:moveTo>
                  <a:lnTo>
                    <a:pt x="85" y="43"/>
                  </a:lnTo>
                  <a:lnTo>
                    <a:pt x="81" y="33"/>
                  </a:lnTo>
                  <a:lnTo>
                    <a:pt x="81" y="24"/>
                  </a:lnTo>
                  <a:lnTo>
                    <a:pt x="76" y="19"/>
                  </a:lnTo>
                  <a:lnTo>
                    <a:pt x="71" y="10"/>
                  </a:lnTo>
                  <a:lnTo>
                    <a:pt x="67" y="5"/>
                  </a:lnTo>
                  <a:lnTo>
                    <a:pt x="57" y="5"/>
                  </a:lnTo>
                  <a:lnTo>
                    <a:pt x="52" y="0"/>
                  </a:lnTo>
                  <a:lnTo>
                    <a:pt x="43" y="0"/>
                  </a:lnTo>
                  <a:lnTo>
                    <a:pt x="34" y="0"/>
                  </a:lnTo>
                  <a:lnTo>
                    <a:pt x="24" y="5"/>
                  </a:lnTo>
                  <a:lnTo>
                    <a:pt x="19" y="5"/>
                  </a:lnTo>
                  <a:lnTo>
                    <a:pt x="15" y="10"/>
                  </a:lnTo>
                  <a:lnTo>
                    <a:pt x="5" y="19"/>
                  </a:lnTo>
                  <a:lnTo>
                    <a:pt x="5" y="24"/>
                  </a:lnTo>
                  <a:lnTo>
                    <a:pt x="0" y="33"/>
                  </a:lnTo>
                  <a:lnTo>
                    <a:pt x="0" y="43"/>
                  </a:lnTo>
                  <a:lnTo>
                    <a:pt x="0" y="52"/>
                  </a:lnTo>
                  <a:lnTo>
                    <a:pt x="5" y="57"/>
                  </a:lnTo>
                  <a:lnTo>
                    <a:pt x="5" y="66"/>
                  </a:lnTo>
                  <a:lnTo>
                    <a:pt x="15" y="71"/>
                  </a:lnTo>
                  <a:lnTo>
                    <a:pt x="19" y="76"/>
                  </a:lnTo>
                  <a:lnTo>
                    <a:pt x="24" y="81"/>
                  </a:lnTo>
                  <a:lnTo>
                    <a:pt x="34" y="81"/>
                  </a:lnTo>
                  <a:lnTo>
                    <a:pt x="43" y="85"/>
                  </a:lnTo>
                  <a:lnTo>
                    <a:pt x="52" y="81"/>
                  </a:lnTo>
                  <a:lnTo>
                    <a:pt x="57" y="81"/>
                  </a:lnTo>
                  <a:lnTo>
                    <a:pt x="67" y="76"/>
                  </a:lnTo>
                  <a:lnTo>
                    <a:pt x="71" y="71"/>
                  </a:lnTo>
                  <a:lnTo>
                    <a:pt x="76" y="66"/>
                  </a:lnTo>
                  <a:lnTo>
                    <a:pt x="81" y="57"/>
                  </a:lnTo>
                  <a:lnTo>
                    <a:pt x="81" y="52"/>
                  </a:lnTo>
                  <a:lnTo>
                    <a:pt x="85" y="43"/>
                  </a:lnTo>
                  <a:lnTo>
                    <a:pt x="85" y="43"/>
                  </a:lnTo>
                  <a:lnTo>
                    <a:pt x="85" y="43"/>
                  </a:lnTo>
                  <a:lnTo>
                    <a:pt x="85" y="48"/>
                  </a:lnTo>
                  <a:lnTo>
                    <a:pt x="85" y="48"/>
                  </a:lnTo>
                  <a:lnTo>
                    <a:pt x="81" y="52"/>
                  </a:lnTo>
                  <a:lnTo>
                    <a:pt x="81" y="52"/>
                  </a:lnTo>
                  <a:lnTo>
                    <a:pt x="81" y="57"/>
                  </a:lnTo>
                  <a:lnTo>
                    <a:pt x="81" y="57"/>
                  </a:lnTo>
                  <a:lnTo>
                    <a:pt x="81" y="57"/>
                  </a:lnTo>
                  <a:lnTo>
                    <a:pt x="76" y="66"/>
                  </a:lnTo>
                  <a:lnTo>
                    <a:pt x="71" y="71"/>
                  </a:lnTo>
                  <a:lnTo>
                    <a:pt x="62" y="76"/>
                  </a:lnTo>
                  <a:lnTo>
                    <a:pt x="57" y="81"/>
                  </a:lnTo>
                  <a:lnTo>
                    <a:pt x="48" y="81"/>
                  </a:lnTo>
                  <a:lnTo>
                    <a:pt x="38" y="85"/>
                  </a:lnTo>
                  <a:lnTo>
                    <a:pt x="34" y="81"/>
                  </a:lnTo>
                  <a:lnTo>
                    <a:pt x="24" y="81"/>
                  </a:lnTo>
                  <a:lnTo>
                    <a:pt x="19" y="76"/>
                  </a:lnTo>
                  <a:lnTo>
                    <a:pt x="10" y="71"/>
                  </a:lnTo>
                  <a:lnTo>
                    <a:pt x="5" y="62"/>
                  </a:lnTo>
                  <a:lnTo>
                    <a:pt x="0" y="57"/>
                  </a:lnTo>
                  <a:lnTo>
                    <a:pt x="0" y="48"/>
                  </a:lnTo>
                  <a:lnTo>
                    <a:pt x="0" y="38"/>
                  </a:lnTo>
                  <a:lnTo>
                    <a:pt x="0" y="33"/>
                  </a:lnTo>
                  <a:lnTo>
                    <a:pt x="5" y="24"/>
                  </a:lnTo>
                  <a:lnTo>
                    <a:pt x="10" y="14"/>
                  </a:lnTo>
                  <a:lnTo>
                    <a:pt x="15" y="10"/>
                  </a:lnTo>
                  <a:lnTo>
                    <a:pt x="19" y="5"/>
                  </a:lnTo>
                  <a:lnTo>
                    <a:pt x="29" y="0"/>
                  </a:lnTo>
                  <a:lnTo>
                    <a:pt x="34" y="0"/>
                  </a:lnTo>
                  <a:lnTo>
                    <a:pt x="43" y="0"/>
                  </a:lnTo>
                  <a:lnTo>
                    <a:pt x="52" y="0"/>
                  </a:lnTo>
                  <a:lnTo>
                    <a:pt x="62" y="5"/>
                  </a:lnTo>
                  <a:lnTo>
                    <a:pt x="67" y="5"/>
                  </a:lnTo>
                  <a:lnTo>
                    <a:pt x="71" y="10"/>
                  </a:lnTo>
                  <a:lnTo>
                    <a:pt x="76" y="14"/>
                  </a:lnTo>
                  <a:lnTo>
                    <a:pt x="76" y="19"/>
                  </a:lnTo>
                  <a:lnTo>
                    <a:pt x="81" y="24"/>
                  </a:lnTo>
                  <a:lnTo>
                    <a:pt x="81" y="29"/>
                  </a:lnTo>
                  <a:lnTo>
                    <a:pt x="85" y="33"/>
                  </a:lnTo>
                  <a:lnTo>
                    <a:pt x="85" y="43"/>
                  </a:lnTo>
                  <a:close/>
                </a:path>
              </a:pathLst>
            </a:custGeom>
            <a:solidFill>
              <a:srgbClr val="FF424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0" name="Freeform 206"/>
            <p:cNvSpPr>
              <a:spLocks noChangeAspect="1"/>
            </p:cNvSpPr>
            <p:nvPr/>
          </p:nvSpPr>
          <p:spPr bwMode="auto">
            <a:xfrm>
              <a:off x="2699" y="1663"/>
              <a:ext cx="85" cy="85"/>
            </a:xfrm>
            <a:custGeom>
              <a:avLst/>
              <a:gdLst/>
              <a:ahLst/>
              <a:cxnLst>
                <a:cxn ang="0">
                  <a:pos x="81" y="33"/>
                </a:cxn>
                <a:cxn ang="0">
                  <a:pos x="76" y="19"/>
                </a:cxn>
                <a:cxn ang="0">
                  <a:pos x="67" y="5"/>
                </a:cxn>
                <a:cxn ang="0">
                  <a:pos x="52" y="0"/>
                </a:cxn>
                <a:cxn ang="0">
                  <a:pos x="34" y="0"/>
                </a:cxn>
                <a:cxn ang="0">
                  <a:pos x="19" y="5"/>
                </a:cxn>
                <a:cxn ang="0">
                  <a:pos x="5" y="19"/>
                </a:cxn>
                <a:cxn ang="0">
                  <a:pos x="0" y="33"/>
                </a:cxn>
                <a:cxn ang="0">
                  <a:pos x="0" y="52"/>
                </a:cxn>
                <a:cxn ang="0">
                  <a:pos x="5" y="66"/>
                </a:cxn>
                <a:cxn ang="0">
                  <a:pos x="19" y="76"/>
                </a:cxn>
                <a:cxn ang="0">
                  <a:pos x="34" y="81"/>
                </a:cxn>
                <a:cxn ang="0">
                  <a:pos x="52" y="81"/>
                </a:cxn>
                <a:cxn ang="0">
                  <a:pos x="67" y="76"/>
                </a:cxn>
                <a:cxn ang="0">
                  <a:pos x="76" y="66"/>
                </a:cxn>
                <a:cxn ang="0">
                  <a:pos x="81" y="52"/>
                </a:cxn>
                <a:cxn ang="0">
                  <a:pos x="81" y="43"/>
                </a:cxn>
                <a:cxn ang="0">
                  <a:pos x="81" y="24"/>
                </a:cxn>
                <a:cxn ang="0">
                  <a:pos x="71" y="14"/>
                </a:cxn>
                <a:cxn ang="0">
                  <a:pos x="57" y="5"/>
                </a:cxn>
                <a:cxn ang="0">
                  <a:pos x="43" y="0"/>
                </a:cxn>
                <a:cxn ang="0">
                  <a:pos x="24" y="5"/>
                </a:cxn>
                <a:cxn ang="0">
                  <a:pos x="15" y="14"/>
                </a:cxn>
                <a:cxn ang="0">
                  <a:pos x="5" y="24"/>
                </a:cxn>
                <a:cxn ang="0">
                  <a:pos x="0" y="43"/>
                </a:cxn>
                <a:cxn ang="0">
                  <a:pos x="5" y="57"/>
                </a:cxn>
                <a:cxn ang="0">
                  <a:pos x="15" y="71"/>
                </a:cxn>
                <a:cxn ang="0">
                  <a:pos x="24" y="81"/>
                </a:cxn>
                <a:cxn ang="0">
                  <a:pos x="43" y="81"/>
                </a:cxn>
                <a:cxn ang="0">
                  <a:pos x="57" y="81"/>
                </a:cxn>
                <a:cxn ang="0">
                  <a:pos x="71" y="71"/>
                </a:cxn>
                <a:cxn ang="0">
                  <a:pos x="81" y="57"/>
                </a:cxn>
                <a:cxn ang="0">
                  <a:pos x="81" y="43"/>
                </a:cxn>
              </a:cxnLst>
              <a:rect l="0" t="0" r="r" b="b"/>
              <a:pathLst>
                <a:path w="85" h="85">
                  <a:moveTo>
                    <a:pt x="85" y="43"/>
                  </a:moveTo>
                  <a:lnTo>
                    <a:pt x="81" y="33"/>
                  </a:lnTo>
                  <a:lnTo>
                    <a:pt x="81" y="24"/>
                  </a:lnTo>
                  <a:lnTo>
                    <a:pt x="76" y="19"/>
                  </a:lnTo>
                  <a:lnTo>
                    <a:pt x="71" y="10"/>
                  </a:lnTo>
                  <a:lnTo>
                    <a:pt x="67" y="5"/>
                  </a:lnTo>
                  <a:lnTo>
                    <a:pt x="57" y="5"/>
                  </a:lnTo>
                  <a:lnTo>
                    <a:pt x="52" y="0"/>
                  </a:lnTo>
                  <a:lnTo>
                    <a:pt x="43" y="0"/>
                  </a:lnTo>
                  <a:lnTo>
                    <a:pt x="34" y="0"/>
                  </a:lnTo>
                  <a:lnTo>
                    <a:pt x="24" y="5"/>
                  </a:lnTo>
                  <a:lnTo>
                    <a:pt x="19" y="5"/>
                  </a:lnTo>
                  <a:lnTo>
                    <a:pt x="15" y="10"/>
                  </a:lnTo>
                  <a:lnTo>
                    <a:pt x="5" y="19"/>
                  </a:lnTo>
                  <a:lnTo>
                    <a:pt x="5" y="24"/>
                  </a:lnTo>
                  <a:lnTo>
                    <a:pt x="0" y="33"/>
                  </a:lnTo>
                  <a:lnTo>
                    <a:pt x="0" y="43"/>
                  </a:lnTo>
                  <a:lnTo>
                    <a:pt x="0" y="52"/>
                  </a:lnTo>
                  <a:lnTo>
                    <a:pt x="5" y="57"/>
                  </a:lnTo>
                  <a:lnTo>
                    <a:pt x="5" y="66"/>
                  </a:lnTo>
                  <a:lnTo>
                    <a:pt x="15" y="71"/>
                  </a:lnTo>
                  <a:lnTo>
                    <a:pt x="19" y="76"/>
                  </a:lnTo>
                  <a:lnTo>
                    <a:pt x="24" y="81"/>
                  </a:lnTo>
                  <a:lnTo>
                    <a:pt x="34" y="81"/>
                  </a:lnTo>
                  <a:lnTo>
                    <a:pt x="43" y="85"/>
                  </a:lnTo>
                  <a:lnTo>
                    <a:pt x="52" y="81"/>
                  </a:lnTo>
                  <a:lnTo>
                    <a:pt x="57" y="81"/>
                  </a:lnTo>
                  <a:lnTo>
                    <a:pt x="67" y="76"/>
                  </a:lnTo>
                  <a:lnTo>
                    <a:pt x="71" y="71"/>
                  </a:lnTo>
                  <a:lnTo>
                    <a:pt x="76" y="66"/>
                  </a:lnTo>
                  <a:lnTo>
                    <a:pt x="81" y="57"/>
                  </a:lnTo>
                  <a:lnTo>
                    <a:pt x="81" y="52"/>
                  </a:lnTo>
                  <a:lnTo>
                    <a:pt x="85" y="43"/>
                  </a:lnTo>
                  <a:lnTo>
                    <a:pt x="81" y="43"/>
                  </a:lnTo>
                  <a:lnTo>
                    <a:pt x="81" y="33"/>
                  </a:lnTo>
                  <a:lnTo>
                    <a:pt x="81" y="24"/>
                  </a:lnTo>
                  <a:lnTo>
                    <a:pt x="76" y="19"/>
                  </a:lnTo>
                  <a:lnTo>
                    <a:pt x="71" y="14"/>
                  </a:lnTo>
                  <a:lnTo>
                    <a:pt x="67" y="10"/>
                  </a:lnTo>
                  <a:lnTo>
                    <a:pt x="57" y="5"/>
                  </a:lnTo>
                  <a:lnTo>
                    <a:pt x="52" y="0"/>
                  </a:lnTo>
                  <a:lnTo>
                    <a:pt x="43" y="0"/>
                  </a:lnTo>
                  <a:lnTo>
                    <a:pt x="34" y="0"/>
                  </a:lnTo>
                  <a:lnTo>
                    <a:pt x="24" y="5"/>
                  </a:lnTo>
                  <a:lnTo>
                    <a:pt x="19" y="10"/>
                  </a:lnTo>
                  <a:lnTo>
                    <a:pt x="15" y="14"/>
                  </a:lnTo>
                  <a:lnTo>
                    <a:pt x="10" y="19"/>
                  </a:lnTo>
                  <a:lnTo>
                    <a:pt x="5" y="24"/>
                  </a:lnTo>
                  <a:lnTo>
                    <a:pt x="0" y="33"/>
                  </a:lnTo>
                  <a:lnTo>
                    <a:pt x="0" y="43"/>
                  </a:lnTo>
                  <a:lnTo>
                    <a:pt x="0" y="48"/>
                  </a:lnTo>
                  <a:lnTo>
                    <a:pt x="5" y="57"/>
                  </a:lnTo>
                  <a:lnTo>
                    <a:pt x="10" y="66"/>
                  </a:lnTo>
                  <a:lnTo>
                    <a:pt x="15" y="71"/>
                  </a:lnTo>
                  <a:lnTo>
                    <a:pt x="19" y="76"/>
                  </a:lnTo>
                  <a:lnTo>
                    <a:pt x="24" y="81"/>
                  </a:lnTo>
                  <a:lnTo>
                    <a:pt x="34" y="81"/>
                  </a:lnTo>
                  <a:lnTo>
                    <a:pt x="43" y="81"/>
                  </a:lnTo>
                  <a:lnTo>
                    <a:pt x="52" y="81"/>
                  </a:lnTo>
                  <a:lnTo>
                    <a:pt x="57" y="81"/>
                  </a:lnTo>
                  <a:lnTo>
                    <a:pt x="67" y="76"/>
                  </a:lnTo>
                  <a:lnTo>
                    <a:pt x="71" y="71"/>
                  </a:lnTo>
                  <a:lnTo>
                    <a:pt x="76" y="66"/>
                  </a:lnTo>
                  <a:lnTo>
                    <a:pt x="81" y="57"/>
                  </a:lnTo>
                  <a:lnTo>
                    <a:pt x="81" y="48"/>
                  </a:lnTo>
                  <a:lnTo>
                    <a:pt x="81" y="43"/>
                  </a:lnTo>
                  <a:lnTo>
                    <a:pt x="85" y="43"/>
                  </a:lnTo>
                  <a:close/>
                </a:path>
              </a:pathLst>
            </a:custGeom>
            <a:solidFill>
              <a:srgbClr val="FF464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1" name="Freeform 207"/>
            <p:cNvSpPr>
              <a:spLocks noChangeAspect="1"/>
            </p:cNvSpPr>
            <p:nvPr/>
          </p:nvSpPr>
          <p:spPr bwMode="auto">
            <a:xfrm>
              <a:off x="2699" y="1663"/>
              <a:ext cx="81" cy="81"/>
            </a:xfrm>
            <a:custGeom>
              <a:avLst/>
              <a:gdLst/>
              <a:ahLst/>
              <a:cxnLst>
                <a:cxn ang="0">
                  <a:pos x="81" y="33"/>
                </a:cxn>
                <a:cxn ang="0">
                  <a:pos x="76" y="19"/>
                </a:cxn>
                <a:cxn ang="0">
                  <a:pos x="67" y="10"/>
                </a:cxn>
                <a:cxn ang="0">
                  <a:pos x="52" y="0"/>
                </a:cxn>
                <a:cxn ang="0">
                  <a:pos x="34" y="0"/>
                </a:cxn>
                <a:cxn ang="0">
                  <a:pos x="19" y="10"/>
                </a:cxn>
                <a:cxn ang="0">
                  <a:pos x="10" y="19"/>
                </a:cxn>
                <a:cxn ang="0">
                  <a:pos x="0" y="33"/>
                </a:cxn>
                <a:cxn ang="0">
                  <a:pos x="0" y="48"/>
                </a:cxn>
                <a:cxn ang="0">
                  <a:pos x="10" y="66"/>
                </a:cxn>
                <a:cxn ang="0">
                  <a:pos x="19" y="76"/>
                </a:cxn>
                <a:cxn ang="0">
                  <a:pos x="34" y="81"/>
                </a:cxn>
                <a:cxn ang="0">
                  <a:pos x="52" y="81"/>
                </a:cxn>
                <a:cxn ang="0">
                  <a:pos x="67" y="76"/>
                </a:cxn>
                <a:cxn ang="0">
                  <a:pos x="76" y="66"/>
                </a:cxn>
                <a:cxn ang="0">
                  <a:pos x="81" y="48"/>
                </a:cxn>
                <a:cxn ang="0">
                  <a:pos x="81" y="43"/>
                </a:cxn>
                <a:cxn ang="0">
                  <a:pos x="76" y="29"/>
                </a:cxn>
                <a:cxn ang="0">
                  <a:pos x="71" y="14"/>
                </a:cxn>
                <a:cxn ang="0">
                  <a:pos x="57" y="5"/>
                </a:cxn>
                <a:cxn ang="0">
                  <a:pos x="43" y="0"/>
                </a:cxn>
                <a:cxn ang="0">
                  <a:pos x="29" y="5"/>
                </a:cxn>
                <a:cxn ang="0">
                  <a:pos x="15" y="14"/>
                </a:cxn>
                <a:cxn ang="0">
                  <a:pos x="5" y="29"/>
                </a:cxn>
                <a:cxn ang="0">
                  <a:pos x="5" y="43"/>
                </a:cxn>
                <a:cxn ang="0">
                  <a:pos x="5" y="57"/>
                </a:cxn>
                <a:cxn ang="0">
                  <a:pos x="15" y="71"/>
                </a:cxn>
                <a:cxn ang="0">
                  <a:pos x="29" y="76"/>
                </a:cxn>
                <a:cxn ang="0">
                  <a:pos x="43" y="81"/>
                </a:cxn>
                <a:cxn ang="0">
                  <a:pos x="57" y="76"/>
                </a:cxn>
                <a:cxn ang="0">
                  <a:pos x="71" y="71"/>
                </a:cxn>
                <a:cxn ang="0">
                  <a:pos x="76" y="57"/>
                </a:cxn>
                <a:cxn ang="0">
                  <a:pos x="81" y="43"/>
                </a:cxn>
              </a:cxnLst>
              <a:rect l="0" t="0" r="r" b="b"/>
              <a:pathLst>
                <a:path w="81" h="81">
                  <a:moveTo>
                    <a:pt x="81" y="43"/>
                  </a:moveTo>
                  <a:lnTo>
                    <a:pt x="81" y="33"/>
                  </a:lnTo>
                  <a:lnTo>
                    <a:pt x="81" y="24"/>
                  </a:lnTo>
                  <a:lnTo>
                    <a:pt x="76" y="19"/>
                  </a:lnTo>
                  <a:lnTo>
                    <a:pt x="71" y="14"/>
                  </a:lnTo>
                  <a:lnTo>
                    <a:pt x="67" y="10"/>
                  </a:lnTo>
                  <a:lnTo>
                    <a:pt x="57" y="5"/>
                  </a:lnTo>
                  <a:lnTo>
                    <a:pt x="52" y="0"/>
                  </a:lnTo>
                  <a:lnTo>
                    <a:pt x="43" y="0"/>
                  </a:lnTo>
                  <a:lnTo>
                    <a:pt x="34" y="0"/>
                  </a:lnTo>
                  <a:lnTo>
                    <a:pt x="24" y="5"/>
                  </a:lnTo>
                  <a:lnTo>
                    <a:pt x="19" y="10"/>
                  </a:lnTo>
                  <a:lnTo>
                    <a:pt x="15" y="14"/>
                  </a:lnTo>
                  <a:lnTo>
                    <a:pt x="10" y="19"/>
                  </a:lnTo>
                  <a:lnTo>
                    <a:pt x="5" y="24"/>
                  </a:lnTo>
                  <a:lnTo>
                    <a:pt x="0" y="33"/>
                  </a:lnTo>
                  <a:lnTo>
                    <a:pt x="0" y="43"/>
                  </a:lnTo>
                  <a:lnTo>
                    <a:pt x="0" y="48"/>
                  </a:lnTo>
                  <a:lnTo>
                    <a:pt x="5" y="57"/>
                  </a:lnTo>
                  <a:lnTo>
                    <a:pt x="10" y="66"/>
                  </a:lnTo>
                  <a:lnTo>
                    <a:pt x="15" y="71"/>
                  </a:lnTo>
                  <a:lnTo>
                    <a:pt x="19" y="76"/>
                  </a:lnTo>
                  <a:lnTo>
                    <a:pt x="24" y="81"/>
                  </a:lnTo>
                  <a:lnTo>
                    <a:pt x="34" y="81"/>
                  </a:lnTo>
                  <a:lnTo>
                    <a:pt x="43" y="81"/>
                  </a:lnTo>
                  <a:lnTo>
                    <a:pt x="52" y="81"/>
                  </a:lnTo>
                  <a:lnTo>
                    <a:pt x="57" y="81"/>
                  </a:lnTo>
                  <a:lnTo>
                    <a:pt x="67" y="76"/>
                  </a:lnTo>
                  <a:lnTo>
                    <a:pt x="71" y="71"/>
                  </a:lnTo>
                  <a:lnTo>
                    <a:pt x="76" y="66"/>
                  </a:lnTo>
                  <a:lnTo>
                    <a:pt x="81" y="57"/>
                  </a:lnTo>
                  <a:lnTo>
                    <a:pt x="81" y="48"/>
                  </a:lnTo>
                  <a:lnTo>
                    <a:pt x="81" y="43"/>
                  </a:lnTo>
                  <a:lnTo>
                    <a:pt x="81" y="43"/>
                  </a:lnTo>
                  <a:lnTo>
                    <a:pt x="81" y="33"/>
                  </a:lnTo>
                  <a:lnTo>
                    <a:pt x="76" y="29"/>
                  </a:lnTo>
                  <a:lnTo>
                    <a:pt x="76" y="19"/>
                  </a:lnTo>
                  <a:lnTo>
                    <a:pt x="71" y="14"/>
                  </a:lnTo>
                  <a:lnTo>
                    <a:pt x="62" y="10"/>
                  </a:lnTo>
                  <a:lnTo>
                    <a:pt x="57" y="5"/>
                  </a:lnTo>
                  <a:lnTo>
                    <a:pt x="48" y="5"/>
                  </a:lnTo>
                  <a:lnTo>
                    <a:pt x="43" y="0"/>
                  </a:lnTo>
                  <a:lnTo>
                    <a:pt x="34" y="5"/>
                  </a:lnTo>
                  <a:lnTo>
                    <a:pt x="29" y="5"/>
                  </a:lnTo>
                  <a:lnTo>
                    <a:pt x="19" y="10"/>
                  </a:lnTo>
                  <a:lnTo>
                    <a:pt x="15" y="14"/>
                  </a:lnTo>
                  <a:lnTo>
                    <a:pt x="10" y="19"/>
                  </a:lnTo>
                  <a:lnTo>
                    <a:pt x="5" y="29"/>
                  </a:lnTo>
                  <a:lnTo>
                    <a:pt x="5" y="33"/>
                  </a:lnTo>
                  <a:lnTo>
                    <a:pt x="5" y="43"/>
                  </a:lnTo>
                  <a:lnTo>
                    <a:pt x="5" y="48"/>
                  </a:lnTo>
                  <a:lnTo>
                    <a:pt x="5" y="57"/>
                  </a:lnTo>
                  <a:lnTo>
                    <a:pt x="10" y="62"/>
                  </a:lnTo>
                  <a:lnTo>
                    <a:pt x="15" y="71"/>
                  </a:lnTo>
                  <a:lnTo>
                    <a:pt x="19" y="76"/>
                  </a:lnTo>
                  <a:lnTo>
                    <a:pt x="29" y="76"/>
                  </a:lnTo>
                  <a:lnTo>
                    <a:pt x="34" y="81"/>
                  </a:lnTo>
                  <a:lnTo>
                    <a:pt x="43" y="81"/>
                  </a:lnTo>
                  <a:lnTo>
                    <a:pt x="48" y="81"/>
                  </a:lnTo>
                  <a:lnTo>
                    <a:pt x="57" y="76"/>
                  </a:lnTo>
                  <a:lnTo>
                    <a:pt x="62" y="76"/>
                  </a:lnTo>
                  <a:lnTo>
                    <a:pt x="71" y="71"/>
                  </a:lnTo>
                  <a:lnTo>
                    <a:pt x="76" y="62"/>
                  </a:lnTo>
                  <a:lnTo>
                    <a:pt x="76" y="57"/>
                  </a:lnTo>
                  <a:lnTo>
                    <a:pt x="81" y="48"/>
                  </a:lnTo>
                  <a:lnTo>
                    <a:pt x="81" y="43"/>
                  </a:lnTo>
                  <a:lnTo>
                    <a:pt x="81" y="43"/>
                  </a:lnTo>
                  <a:close/>
                </a:path>
              </a:pathLst>
            </a:custGeom>
            <a:solidFill>
              <a:srgbClr val="FF494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2" name="Freeform 208"/>
            <p:cNvSpPr>
              <a:spLocks noChangeAspect="1"/>
            </p:cNvSpPr>
            <p:nvPr/>
          </p:nvSpPr>
          <p:spPr bwMode="auto">
            <a:xfrm>
              <a:off x="2704" y="1663"/>
              <a:ext cx="76" cy="81"/>
            </a:xfrm>
            <a:custGeom>
              <a:avLst/>
              <a:gdLst/>
              <a:ahLst/>
              <a:cxnLst>
                <a:cxn ang="0">
                  <a:pos x="76" y="33"/>
                </a:cxn>
                <a:cxn ang="0">
                  <a:pos x="71" y="19"/>
                </a:cxn>
                <a:cxn ang="0">
                  <a:pos x="57" y="10"/>
                </a:cxn>
                <a:cxn ang="0">
                  <a:pos x="43" y="5"/>
                </a:cxn>
                <a:cxn ang="0">
                  <a:pos x="29" y="5"/>
                </a:cxn>
                <a:cxn ang="0">
                  <a:pos x="14" y="10"/>
                </a:cxn>
                <a:cxn ang="0">
                  <a:pos x="5" y="19"/>
                </a:cxn>
                <a:cxn ang="0">
                  <a:pos x="0" y="33"/>
                </a:cxn>
                <a:cxn ang="0">
                  <a:pos x="0" y="48"/>
                </a:cxn>
                <a:cxn ang="0">
                  <a:pos x="5" y="62"/>
                </a:cxn>
                <a:cxn ang="0">
                  <a:pos x="14" y="76"/>
                </a:cxn>
                <a:cxn ang="0">
                  <a:pos x="29" y="81"/>
                </a:cxn>
                <a:cxn ang="0">
                  <a:pos x="43" y="81"/>
                </a:cxn>
                <a:cxn ang="0">
                  <a:pos x="57" y="76"/>
                </a:cxn>
                <a:cxn ang="0">
                  <a:pos x="71" y="62"/>
                </a:cxn>
                <a:cxn ang="0">
                  <a:pos x="76" y="48"/>
                </a:cxn>
                <a:cxn ang="0">
                  <a:pos x="76" y="43"/>
                </a:cxn>
                <a:cxn ang="0">
                  <a:pos x="71" y="29"/>
                </a:cxn>
                <a:cxn ang="0">
                  <a:pos x="62" y="14"/>
                </a:cxn>
                <a:cxn ang="0">
                  <a:pos x="52" y="5"/>
                </a:cxn>
                <a:cxn ang="0">
                  <a:pos x="38" y="5"/>
                </a:cxn>
                <a:cxn ang="0">
                  <a:pos x="24" y="5"/>
                </a:cxn>
                <a:cxn ang="0">
                  <a:pos x="10" y="14"/>
                </a:cxn>
                <a:cxn ang="0">
                  <a:pos x="0" y="29"/>
                </a:cxn>
                <a:cxn ang="0">
                  <a:pos x="0" y="43"/>
                </a:cxn>
                <a:cxn ang="0">
                  <a:pos x="0" y="57"/>
                </a:cxn>
                <a:cxn ang="0">
                  <a:pos x="10" y="66"/>
                </a:cxn>
                <a:cxn ang="0">
                  <a:pos x="24" y="76"/>
                </a:cxn>
                <a:cxn ang="0">
                  <a:pos x="38" y="81"/>
                </a:cxn>
                <a:cxn ang="0">
                  <a:pos x="52" y="76"/>
                </a:cxn>
                <a:cxn ang="0">
                  <a:pos x="62" y="66"/>
                </a:cxn>
                <a:cxn ang="0">
                  <a:pos x="71" y="57"/>
                </a:cxn>
                <a:cxn ang="0">
                  <a:pos x="76" y="43"/>
                </a:cxn>
              </a:cxnLst>
              <a:rect l="0" t="0" r="r" b="b"/>
              <a:pathLst>
                <a:path w="76" h="81">
                  <a:moveTo>
                    <a:pt x="76" y="43"/>
                  </a:moveTo>
                  <a:lnTo>
                    <a:pt x="76" y="33"/>
                  </a:lnTo>
                  <a:lnTo>
                    <a:pt x="71" y="29"/>
                  </a:lnTo>
                  <a:lnTo>
                    <a:pt x="71" y="19"/>
                  </a:lnTo>
                  <a:lnTo>
                    <a:pt x="66" y="14"/>
                  </a:lnTo>
                  <a:lnTo>
                    <a:pt x="57" y="10"/>
                  </a:lnTo>
                  <a:lnTo>
                    <a:pt x="52" y="5"/>
                  </a:lnTo>
                  <a:lnTo>
                    <a:pt x="43" y="5"/>
                  </a:lnTo>
                  <a:lnTo>
                    <a:pt x="38" y="0"/>
                  </a:lnTo>
                  <a:lnTo>
                    <a:pt x="29" y="5"/>
                  </a:lnTo>
                  <a:lnTo>
                    <a:pt x="24" y="5"/>
                  </a:lnTo>
                  <a:lnTo>
                    <a:pt x="14" y="10"/>
                  </a:lnTo>
                  <a:lnTo>
                    <a:pt x="10" y="14"/>
                  </a:lnTo>
                  <a:lnTo>
                    <a:pt x="5" y="19"/>
                  </a:lnTo>
                  <a:lnTo>
                    <a:pt x="0" y="29"/>
                  </a:lnTo>
                  <a:lnTo>
                    <a:pt x="0" y="33"/>
                  </a:lnTo>
                  <a:lnTo>
                    <a:pt x="0" y="43"/>
                  </a:lnTo>
                  <a:lnTo>
                    <a:pt x="0" y="48"/>
                  </a:lnTo>
                  <a:lnTo>
                    <a:pt x="0" y="57"/>
                  </a:lnTo>
                  <a:lnTo>
                    <a:pt x="5" y="62"/>
                  </a:lnTo>
                  <a:lnTo>
                    <a:pt x="10" y="71"/>
                  </a:lnTo>
                  <a:lnTo>
                    <a:pt x="14" y="76"/>
                  </a:lnTo>
                  <a:lnTo>
                    <a:pt x="24" y="76"/>
                  </a:lnTo>
                  <a:lnTo>
                    <a:pt x="29" y="81"/>
                  </a:lnTo>
                  <a:lnTo>
                    <a:pt x="38" y="81"/>
                  </a:lnTo>
                  <a:lnTo>
                    <a:pt x="43" y="81"/>
                  </a:lnTo>
                  <a:lnTo>
                    <a:pt x="52" y="76"/>
                  </a:lnTo>
                  <a:lnTo>
                    <a:pt x="57" y="76"/>
                  </a:lnTo>
                  <a:lnTo>
                    <a:pt x="66" y="71"/>
                  </a:lnTo>
                  <a:lnTo>
                    <a:pt x="71" y="62"/>
                  </a:lnTo>
                  <a:lnTo>
                    <a:pt x="71" y="57"/>
                  </a:lnTo>
                  <a:lnTo>
                    <a:pt x="76" y="48"/>
                  </a:lnTo>
                  <a:lnTo>
                    <a:pt x="76" y="43"/>
                  </a:lnTo>
                  <a:lnTo>
                    <a:pt x="76" y="43"/>
                  </a:lnTo>
                  <a:lnTo>
                    <a:pt x="76" y="33"/>
                  </a:lnTo>
                  <a:lnTo>
                    <a:pt x="71" y="29"/>
                  </a:lnTo>
                  <a:lnTo>
                    <a:pt x="66" y="19"/>
                  </a:lnTo>
                  <a:lnTo>
                    <a:pt x="62" y="14"/>
                  </a:lnTo>
                  <a:lnTo>
                    <a:pt x="57" y="10"/>
                  </a:lnTo>
                  <a:lnTo>
                    <a:pt x="52" y="5"/>
                  </a:lnTo>
                  <a:lnTo>
                    <a:pt x="43" y="5"/>
                  </a:lnTo>
                  <a:lnTo>
                    <a:pt x="38" y="5"/>
                  </a:lnTo>
                  <a:lnTo>
                    <a:pt x="29" y="5"/>
                  </a:lnTo>
                  <a:lnTo>
                    <a:pt x="24" y="5"/>
                  </a:lnTo>
                  <a:lnTo>
                    <a:pt x="14" y="10"/>
                  </a:lnTo>
                  <a:lnTo>
                    <a:pt x="10" y="14"/>
                  </a:lnTo>
                  <a:lnTo>
                    <a:pt x="5" y="19"/>
                  </a:lnTo>
                  <a:lnTo>
                    <a:pt x="0" y="29"/>
                  </a:lnTo>
                  <a:lnTo>
                    <a:pt x="0" y="33"/>
                  </a:lnTo>
                  <a:lnTo>
                    <a:pt x="0" y="43"/>
                  </a:lnTo>
                  <a:lnTo>
                    <a:pt x="0" y="48"/>
                  </a:lnTo>
                  <a:lnTo>
                    <a:pt x="0" y="57"/>
                  </a:lnTo>
                  <a:lnTo>
                    <a:pt x="5" y="62"/>
                  </a:lnTo>
                  <a:lnTo>
                    <a:pt x="10" y="66"/>
                  </a:lnTo>
                  <a:lnTo>
                    <a:pt x="14" y="71"/>
                  </a:lnTo>
                  <a:lnTo>
                    <a:pt x="24" y="76"/>
                  </a:lnTo>
                  <a:lnTo>
                    <a:pt x="29" y="81"/>
                  </a:lnTo>
                  <a:lnTo>
                    <a:pt x="38" y="81"/>
                  </a:lnTo>
                  <a:lnTo>
                    <a:pt x="43" y="81"/>
                  </a:lnTo>
                  <a:lnTo>
                    <a:pt x="52" y="76"/>
                  </a:lnTo>
                  <a:lnTo>
                    <a:pt x="57" y="71"/>
                  </a:lnTo>
                  <a:lnTo>
                    <a:pt x="62" y="66"/>
                  </a:lnTo>
                  <a:lnTo>
                    <a:pt x="66" y="62"/>
                  </a:lnTo>
                  <a:lnTo>
                    <a:pt x="71" y="57"/>
                  </a:lnTo>
                  <a:lnTo>
                    <a:pt x="76" y="48"/>
                  </a:lnTo>
                  <a:lnTo>
                    <a:pt x="76" y="43"/>
                  </a:lnTo>
                  <a:lnTo>
                    <a:pt x="76" y="43"/>
                  </a:lnTo>
                  <a:close/>
                </a:path>
              </a:pathLst>
            </a:custGeom>
            <a:solidFill>
              <a:srgbClr val="FF4D4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3" name="Freeform 209"/>
            <p:cNvSpPr>
              <a:spLocks noChangeAspect="1"/>
            </p:cNvSpPr>
            <p:nvPr/>
          </p:nvSpPr>
          <p:spPr bwMode="auto">
            <a:xfrm>
              <a:off x="2704" y="1668"/>
              <a:ext cx="76" cy="76"/>
            </a:xfrm>
            <a:custGeom>
              <a:avLst/>
              <a:gdLst/>
              <a:ahLst/>
              <a:cxnLst>
                <a:cxn ang="0">
                  <a:pos x="76" y="28"/>
                </a:cxn>
                <a:cxn ang="0">
                  <a:pos x="66" y="14"/>
                </a:cxn>
                <a:cxn ang="0">
                  <a:pos x="57" y="5"/>
                </a:cxn>
                <a:cxn ang="0">
                  <a:pos x="43" y="0"/>
                </a:cxn>
                <a:cxn ang="0">
                  <a:pos x="29" y="0"/>
                </a:cxn>
                <a:cxn ang="0">
                  <a:pos x="14" y="5"/>
                </a:cxn>
                <a:cxn ang="0">
                  <a:pos x="5" y="14"/>
                </a:cxn>
                <a:cxn ang="0">
                  <a:pos x="0" y="28"/>
                </a:cxn>
                <a:cxn ang="0">
                  <a:pos x="0" y="43"/>
                </a:cxn>
                <a:cxn ang="0">
                  <a:pos x="5" y="57"/>
                </a:cxn>
                <a:cxn ang="0">
                  <a:pos x="14" y="66"/>
                </a:cxn>
                <a:cxn ang="0">
                  <a:pos x="29" y="76"/>
                </a:cxn>
                <a:cxn ang="0">
                  <a:pos x="43" y="76"/>
                </a:cxn>
                <a:cxn ang="0">
                  <a:pos x="57" y="66"/>
                </a:cxn>
                <a:cxn ang="0">
                  <a:pos x="66" y="57"/>
                </a:cxn>
                <a:cxn ang="0">
                  <a:pos x="76" y="43"/>
                </a:cxn>
                <a:cxn ang="0">
                  <a:pos x="71" y="38"/>
                </a:cxn>
                <a:cxn ang="0">
                  <a:pos x="71" y="24"/>
                </a:cxn>
                <a:cxn ang="0">
                  <a:pos x="62" y="9"/>
                </a:cxn>
                <a:cxn ang="0">
                  <a:pos x="52" y="5"/>
                </a:cxn>
                <a:cxn ang="0">
                  <a:pos x="38" y="0"/>
                </a:cxn>
                <a:cxn ang="0">
                  <a:pos x="24" y="5"/>
                </a:cxn>
                <a:cxn ang="0">
                  <a:pos x="10" y="9"/>
                </a:cxn>
                <a:cxn ang="0">
                  <a:pos x="5" y="24"/>
                </a:cxn>
                <a:cxn ang="0">
                  <a:pos x="0" y="38"/>
                </a:cxn>
                <a:cxn ang="0">
                  <a:pos x="5" y="52"/>
                </a:cxn>
                <a:cxn ang="0">
                  <a:pos x="10" y="61"/>
                </a:cxn>
                <a:cxn ang="0">
                  <a:pos x="24" y="71"/>
                </a:cxn>
                <a:cxn ang="0">
                  <a:pos x="38" y="71"/>
                </a:cxn>
                <a:cxn ang="0">
                  <a:pos x="52" y="71"/>
                </a:cxn>
                <a:cxn ang="0">
                  <a:pos x="62" y="61"/>
                </a:cxn>
                <a:cxn ang="0">
                  <a:pos x="71" y="52"/>
                </a:cxn>
                <a:cxn ang="0">
                  <a:pos x="71" y="38"/>
                </a:cxn>
              </a:cxnLst>
              <a:rect l="0" t="0" r="r" b="b"/>
              <a:pathLst>
                <a:path w="76" h="76">
                  <a:moveTo>
                    <a:pt x="76" y="38"/>
                  </a:moveTo>
                  <a:lnTo>
                    <a:pt x="76" y="28"/>
                  </a:lnTo>
                  <a:lnTo>
                    <a:pt x="71" y="24"/>
                  </a:lnTo>
                  <a:lnTo>
                    <a:pt x="66" y="14"/>
                  </a:lnTo>
                  <a:lnTo>
                    <a:pt x="62" y="9"/>
                  </a:lnTo>
                  <a:lnTo>
                    <a:pt x="57" y="5"/>
                  </a:lnTo>
                  <a:lnTo>
                    <a:pt x="52" y="0"/>
                  </a:lnTo>
                  <a:lnTo>
                    <a:pt x="43" y="0"/>
                  </a:lnTo>
                  <a:lnTo>
                    <a:pt x="38" y="0"/>
                  </a:lnTo>
                  <a:lnTo>
                    <a:pt x="29" y="0"/>
                  </a:lnTo>
                  <a:lnTo>
                    <a:pt x="24" y="0"/>
                  </a:lnTo>
                  <a:lnTo>
                    <a:pt x="14" y="5"/>
                  </a:lnTo>
                  <a:lnTo>
                    <a:pt x="10" y="9"/>
                  </a:lnTo>
                  <a:lnTo>
                    <a:pt x="5" y="14"/>
                  </a:lnTo>
                  <a:lnTo>
                    <a:pt x="0" y="24"/>
                  </a:lnTo>
                  <a:lnTo>
                    <a:pt x="0" y="28"/>
                  </a:lnTo>
                  <a:lnTo>
                    <a:pt x="0" y="38"/>
                  </a:lnTo>
                  <a:lnTo>
                    <a:pt x="0" y="43"/>
                  </a:lnTo>
                  <a:lnTo>
                    <a:pt x="0" y="52"/>
                  </a:lnTo>
                  <a:lnTo>
                    <a:pt x="5" y="57"/>
                  </a:lnTo>
                  <a:lnTo>
                    <a:pt x="10" y="61"/>
                  </a:lnTo>
                  <a:lnTo>
                    <a:pt x="14" y="66"/>
                  </a:lnTo>
                  <a:lnTo>
                    <a:pt x="24" y="71"/>
                  </a:lnTo>
                  <a:lnTo>
                    <a:pt x="29" y="76"/>
                  </a:lnTo>
                  <a:lnTo>
                    <a:pt x="38" y="76"/>
                  </a:lnTo>
                  <a:lnTo>
                    <a:pt x="43" y="76"/>
                  </a:lnTo>
                  <a:lnTo>
                    <a:pt x="52" y="71"/>
                  </a:lnTo>
                  <a:lnTo>
                    <a:pt x="57" y="66"/>
                  </a:lnTo>
                  <a:lnTo>
                    <a:pt x="62" y="61"/>
                  </a:lnTo>
                  <a:lnTo>
                    <a:pt x="66" y="57"/>
                  </a:lnTo>
                  <a:lnTo>
                    <a:pt x="71" y="52"/>
                  </a:lnTo>
                  <a:lnTo>
                    <a:pt x="76" y="43"/>
                  </a:lnTo>
                  <a:lnTo>
                    <a:pt x="76" y="38"/>
                  </a:lnTo>
                  <a:lnTo>
                    <a:pt x="71" y="38"/>
                  </a:lnTo>
                  <a:lnTo>
                    <a:pt x="71" y="28"/>
                  </a:lnTo>
                  <a:lnTo>
                    <a:pt x="71" y="24"/>
                  </a:lnTo>
                  <a:lnTo>
                    <a:pt x="66" y="14"/>
                  </a:lnTo>
                  <a:lnTo>
                    <a:pt x="62" y="9"/>
                  </a:lnTo>
                  <a:lnTo>
                    <a:pt x="57" y="5"/>
                  </a:lnTo>
                  <a:lnTo>
                    <a:pt x="52" y="5"/>
                  </a:lnTo>
                  <a:lnTo>
                    <a:pt x="43" y="0"/>
                  </a:lnTo>
                  <a:lnTo>
                    <a:pt x="38" y="0"/>
                  </a:lnTo>
                  <a:lnTo>
                    <a:pt x="29" y="0"/>
                  </a:lnTo>
                  <a:lnTo>
                    <a:pt x="24" y="5"/>
                  </a:lnTo>
                  <a:lnTo>
                    <a:pt x="14" y="5"/>
                  </a:lnTo>
                  <a:lnTo>
                    <a:pt x="10" y="9"/>
                  </a:lnTo>
                  <a:lnTo>
                    <a:pt x="5" y="14"/>
                  </a:lnTo>
                  <a:lnTo>
                    <a:pt x="5" y="24"/>
                  </a:lnTo>
                  <a:lnTo>
                    <a:pt x="0" y="28"/>
                  </a:lnTo>
                  <a:lnTo>
                    <a:pt x="0" y="38"/>
                  </a:lnTo>
                  <a:lnTo>
                    <a:pt x="0" y="43"/>
                  </a:lnTo>
                  <a:lnTo>
                    <a:pt x="5" y="52"/>
                  </a:lnTo>
                  <a:lnTo>
                    <a:pt x="5" y="57"/>
                  </a:lnTo>
                  <a:lnTo>
                    <a:pt x="10" y="61"/>
                  </a:lnTo>
                  <a:lnTo>
                    <a:pt x="14"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6" y="38"/>
                  </a:lnTo>
                  <a:close/>
                </a:path>
              </a:pathLst>
            </a:custGeom>
            <a:solidFill>
              <a:srgbClr val="FF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4" name="Freeform 210"/>
            <p:cNvSpPr>
              <a:spLocks noChangeAspect="1"/>
            </p:cNvSpPr>
            <p:nvPr/>
          </p:nvSpPr>
          <p:spPr bwMode="auto">
            <a:xfrm>
              <a:off x="2704" y="1668"/>
              <a:ext cx="71" cy="71"/>
            </a:xfrm>
            <a:custGeom>
              <a:avLst/>
              <a:gdLst/>
              <a:ahLst/>
              <a:cxnLst>
                <a:cxn ang="0">
                  <a:pos x="71" y="28"/>
                </a:cxn>
                <a:cxn ang="0">
                  <a:pos x="66" y="14"/>
                </a:cxn>
                <a:cxn ang="0">
                  <a:pos x="57" y="5"/>
                </a:cxn>
                <a:cxn ang="0">
                  <a:pos x="43" y="0"/>
                </a:cxn>
                <a:cxn ang="0">
                  <a:pos x="29" y="0"/>
                </a:cxn>
                <a:cxn ang="0">
                  <a:pos x="14" y="5"/>
                </a:cxn>
                <a:cxn ang="0">
                  <a:pos x="5" y="14"/>
                </a:cxn>
                <a:cxn ang="0">
                  <a:pos x="0" y="28"/>
                </a:cxn>
                <a:cxn ang="0">
                  <a:pos x="0" y="43"/>
                </a:cxn>
                <a:cxn ang="0">
                  <a:pos x="5" y="57"/>
                </a:cxn>
                <a:cxn ang="0">
                  <a:pos x="14" y="66"/>
                </a:cxn>
                <a:cxn ang="0">
                  <a:pos x="29" y="71"/>
                </a:cxn>
                <a:cxn ang="0">
                  <a:pos x="43" y="71"/>
                </a:cxn>
                <a:cxn ang="0">
                  <a:pos x="57" y="66"/>
                </a:cxn>
                <a:cxn ang="0">
                  <a:pos x="66" y="57"/>
                </a:cxn>
                <a:cxn ang="0">
                  <a:pos x="71" y="43"/>
                </a:cxn>
                <a:cxn ang="0">
                  <a:pos x="71" y="38"/>
                </a:cxn>
                <a:cxn ang="0">
                  <a:pos x="71" y="24"/>
                </a:cxn>
                <a:cxn ang="0">
                  <a:pos x="62" y="9"/>
                </a:cxn>
                <a:cxn ang="0">
                  <a:pos x="52" y="5"/>
                </a:cxn>
                <a:cxn ang="0">
                  <a:pos x="38" y="0"/>
                </a:cxn>
                <a:cxn ang="0">
                  <a:pos x="24" y="5"/>
                </a:cxn>
                <a:cxn ang="0">
                  <a:pos x="14" y="9"/>
                </a:cxn>
                <a:cxn ang="0">
                  <a:pos x="5" y="24"/>
                </a:cxn>
                <a:cxn ang="0">
                  <a:pos x="0" y="38"/>
                </a:cxn>
                <a:cxn ang="0">
                  <a:pos x="5" y="52"/>
                </a:cxn>
                <a:cxn ang="0">
                  <a:pos x="14" y="61"/>
                </a:cxn>
                <a:cxn ang="0">
                  <a:pos x="24" y="71"/>
                </a:cxn>
                <a:cxn ang="0">
                  <a:pos x="38" y="71"/>
                </a:cxn>
                <a:cxn ang="0">
                  <a:pos x="52" y="71"/>
                </a:cxn>
                <a:cxn ang="0">
                  <a:pos x="62" y="61"/>
                </a:cxn>
                <a:cxn ang="0">
                  <a:pos x="71" y="52"/>
                </a:cxn>
                <a:cxn ang="0">
                  <a:pos x="71" y="38"/>
                </a:cxn>
              </a:cxnLst>
              <a:rect l="0" t="0" r="r" b="b"/>
              <a:pathLst>
                <a:path w="71" h="71">
                  <a:moveTo>
                    <a:pt x="71" y="38"/>
                  </a:moveTo>
                  <a:lnTo>
                    <a:pt x="71" y="28"/>
                  </a:lnTo>
                  <a:lnTo>
                    <a:pt x="71" y="24"/>
                  </a:lnTo>
                  <a:lnTo>
                    <a:pt x="66" y="14"/>
                  </a:lnTo>
                  <a:lnTo>
                    <a:pt x="62" y="9"/>
                  </a:lnTo>
                  <a:lnTo>
                    <a:pt x="57" y="5"/>
                  </a:lnTo>
                  <a:lnTo>
                    <a:pt x="52" y="5"/>
                  </a:lnTo>
                  <a:lnTo>
                    <a:pt x="43" y="0"/>
                  </a:lnTo>
                  <a:lnTo>
                    <a:pt x="38" y="0"/>
                  </a:lnTo>
                  <a:lnTo>
                    <a:pt x="29" y="0"/>
                  </a:lnTo>
                  <a:lnTo>
                    <a:pt x="24" y="5"/>
                  </a:lnTo>
                  <a:lnTo>
                    <a:pt x="14" y="5"/>
                  </a:lnTo>
                  <a:lnTo>
                    <a:pt x="10" y="9"/>
                  </a:lnTo>
                  <a:lnTo>
                    <a:pt x="5" y="14"/>
                  </a:lnTo>
                  <a:lnTo>
                    <a:pt x="5" y="24"/>
                  </a:lnTo>
                  <a:lnTo>
                    <a:pt x="0" y="28"/>
                  </a:lnTo>
                  <a:lnTo>
                    <a:pt x="0" y="38"/>
                  </a:lnTo>
                  <a:lnTo>
                    <a:pt x="0" y="43"/>
                  </a:lnTo>
                  <a:lnTo>
                    <a:pt x="5" y="52"/>
                  </a:lnTo>
                  <a:lnTo>
                    <a:pt x="5" y="57"/>
                  </a:lnTo>
                  <a:lnTo>
                    <a:pt x="10" y="61"/>
                  </a:lnTo>
                  <a:lnTo>
                    <a:pt x="14"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1" y="38"/>
                  </a:lnTo>
                  <a:lnTo>
                    <a:pt x="71" y="28"/>
                  </a:lnTo>
                  <a:lnTo>
                    <a:pt x="71" y="24"/>
                  </a:lnTo>
                  <a:lnTo>
                    <a:pt x="66" y="19"/>
                  </a:lnTo>
                  <a:lnTo>
                    <a:pt x="62" y="9"/>
                  </a:lnTo>
                  <a:lnTo>
                    <a:pt x="57" y="9"/>
                  </a:lnTo>
                  <a:lnTo>
                    <a:pt x="52" y="5"/>
                  </a:lnTo>
                  <a:lnTo>
                    <a:pt x="43" y="0"/>
                  </a:lnTo>
                  <a:lnTo>
                    <a:pt x="38" y="0"/>
                  </a:lnTo>
                  <a:lnTo>
                    <a:pt x="29" y="0"/>
                  </a:lnTo>
                  <a:lnTo>
                    <a:pt x="24" y="5"/>
                  </a:lnTo>
                  <a:lnTo>
                    <a:pt x="19" y="9"/>
                  </a:lnTo>
                  <a:lnTo>
                    <a:pt x="14" y="9"/>
                  </a:lnTo>
                  <a:lnTo>
                    <a:pt x="10" y="19"/>
                  </a:lnTo>
                  <a:lnTo>
                    <a:pt x="5" y="24"/>
                  </a:lnTo>
                  <a:lnTo>
                    <a:pt x="5" y="28"/>
                  </a:lnTo>
                  <a:lnTo>
                    <a:pt x="0" y="38"/>
                  </a:lnTo>
                  <a:lnTo>
                    <a:pt x="5" y="43"/>
                  </a:lnTo>
                  <a:lnTo>
                    <a:pt x="5" y="52"/>
                  </a:lnTo>
                  <a:lnTo>
                    <a:pt x="10" y="57"/>
                  </a:lnTo>
                  <a:lnTo>
                    <a:pt x="14" y="61"/>
                  </a:lnTo>
                  <a:lnTo>
                    <a:pt x="19"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1" y="38"/>
                  </a:lnTo>
                  <a:close/>
                </a:path>
              </a:pathLst>
            </a:custGeom>
            <a:solidFill>
              <a:srgbClr val="FF545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5" name="Freeform 211"/>
            <p:cNvSpPr>
              <a:spLocks noChangeAspect="1"/>
            </p:cNvSpPr>
            <p:nvPr/>
          </p:nvSpPr>
          <p:spPr bwMode="auto">
            <a:xfrm>
              <a:off x="2704" y="1668"/>
              <a:ext cx="71" cy="71"/>
            </a:xfrm>
            <a:custGeom>
              <a:avLst/>
              <a:gdLst/>
              <a:ahLst/>
              <a:cxnLst>
                <a:cxn ang="0">
                  <a:pos x="71" y="28"/>
                </a:cxn>
                <a:cxn ang="0">
                  <a:pos x="66" y="19"/>
                </a:cxn>
                <a:cxn ang="0">
                  <a:pos x="57" y="9"/>
                </a:cxn>
                <a:cxn ang="0">
                  <a:pos x="43" y="0"/>
                </a:cxn>
                <a:cxn ang="0">
                  <a:pos x="29" y="0"/>
                </a:cxn>
                <a:cxn ang="0">
                  <a:pos x="19" y="9"/>
                </a:cxn>
                <a:cxn ang="0">
                  <a:pos x="10" y="19"/>
                </a:cxn>
                <a:cxn ang="0">
                  <a:pos x="5" y="28"/>
                </a:cxn>
                <a:cxn ang="0">
                  <a:pos x="5" y="43"/>
                </a:cxn>
                <a:cxn ang="0">
                  <a:pos x="10" y="57"/>
                </a:cxn>
                <a:cxn ang="0">
                  <a:pos x="19" y="66"/>
                </a:cxn>
                <a:cxn ang="0">
                  <a:pos x="29" y="71"/>
                </a:cxn>
                <a:cxn ang="0">
                  <a:pos x="43" y="71"/>
                </a:cxn>
                <a:cxn ang="0">
                  <a:pos x="57" y="66"/>
                </a:cxn>
                <a:cxn ang="0">
                  <a:pos x="66" y="57"/>
                </a:cxn>
                <a:cxn ang="0">
                  <a:pos x="71" y="43"/>
                </a:cxn>
                <a:cxn ang="0">
                  <a:pos x="71" y="38"/>
                </a:cxn>
                <a:cxn ang="0">
                  <a:pos x="66" y="24"/>
                </a:cxn>
                <a:cxn ang="0">
                  <a:pos x="62" y="14"/>
                </a:cxn>
                <a:cxn ang="0">
                  <a:pos x="52" y="5"/>
                </a:cxn>
                <a:cxn ang="0">
                  <a:pos x="38" y="5"/>
                </a:cxn>
                <a:cxn ang="0">
                  <a:pos x="24" y="5"/>
                </a:cxn>
                <a:cxn ang="0">
                  <a:pos x="14" y="14"/>
                </a:cxn>
                <a:cxn ang="0">
                  <a:pos x="5" y="24"/>
                </a:cxn>
                <a:cxn ang="0">
                  <a:pos x="5" y="38"/>
                </a:cxn>
                <a:cxn ang="0">
                  <a:pos x="5" y="52"/>
                </a:cxn>
                <a:cxn ang="0">
                  <a:pos x="14" y="61"/>
                </a:cxn>
                <a:cxn ang="0">
                  <a:pos x="24" y="66"/>
                </a:cxn>
                <a:cxn ang="0">
                  <a:pos x="38" y="71"/>
                </a:cxn>
                <a:cxn ang="0">
                  <a:pos x="52" y="66"/>
                </a:cxn>
                <a:cxn ang="0">
                  <a:pos x="62" y="61"/>
                </a:cxn>
                <a:cxn ang="0">
                  <a:pos x="66" y="52"/>
                </a:cxn>
                <a:cxn ang="0">
                  <a:pos x="71" y="38"/>
                </a:cxn>
              </a:cxnLst>
              <a:rect l="0" t="0" r="r" b="b"/>
              <a:pathLst>
                <a:path w="71" h="71">
                  <a:moveTo>
                    <a:pt x="71" y="38"/>
                  </a:moveTo>
                  <a:lnTo>
                    <a:pt x="71" y="28"/>
                  </a:lnTo>
                  <a:lnTo>
                    <a:pt x="71" y="24"/>
                  </a:lnTo>
                  <a:lnTo>
                    <a:pt x="66" y="19"/>
                  </a:lnTo>
                  <a:lnTo>
                    <a:pt x="62" y="9"/>
                  </a:lnTo>
                  <a:lnTo>
                    <a:pt x="57" y="9"/>
                  </a:lnTo>
                  <a:lnTo>
                    <a:pt x="52" y="5"/>
                  </a:lnTo>
                  <a:lnTo>
                    <a:pt x="43" y="0"/>
                  </a:lnTo>
                  <a:lnTo>
                    <a:pt x="38" y="0"/>
                  </a:lnTo>
                  <a:lnTo>
                    <a:pt x="29" y="0"/>
                  </a:lnTo>
                  <a:lnTo>
                    <a:pt x="24" y="5"/>
                  </a:lnTo>
                  <a:lnTo>
                    <a:pt x="19" y="9"/>
                  </a:lnTo>
                  <a:lnTo>
                    <a:pt x="14" y="9"/>
                  </a:lnTo>
                  <a:lnTo>
                    <a:pt x="10" y="19"/>
                  </a:lnTo>
                  <a:lnTo>
                    <a:pt x="5" y="24"/>
                  </a:lnTo>
                  <a:lnTo>
                    <a:pt x="5" y="28"/>
                  </a:lnTo>
                  <a:lnTo>
                    <a:pt x="0" y="38"/>
                  </a:lnTo>
                  <a:lnTo>
                    <a:pt x="5" y="43"/>
                  </a:lnTo>
                  <a:lnTo>
                    <a:pt x="5" y="52"/>
                  </a:lnTo>
                  <a:lnTo>
                    <a:pt x="10" y="57"/>
                  </a:lnTo>
                  <a:lnTo>
                    <a:pt x="14" y="61"/>
                  </a:lnTo>
                  <a:lnTo>
                    <a:pt x="19"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1" y="38"/>
                  </a:lnTo>
                  <a:lnTo>
                    <a:pt x="71" y="28"/>
                  </a:lnTo>
                  <a:lnTo>
                    <a:pt x="66" y="24"/>
                  </a:lnTo>
                  <a:lnTo>
                    <a:pt x="66" y="19"/>
                  </a:lnTo>
                  <a:lnTo>
                    <a:pt x="62" y="14"/>
                  </a:lnTo>
                  <a:lnTo>
                    <a:pt x="57" y="9"/>
                  </a:lnTo>
                  <a:lnTo>
                    <a:pt x="52" y="5"/>
                  </a:lnTo>
                  <a:lnTo>
                    <a:pt x="43" y="5"/>
                  </a:lnTo>
                  <a:lnTo>
                    <a:pt x="38" y="5"/>
                  </a:lnTo>
                  <a:lnTo>
                    <a:pt x="29" y="5"/>
                  </a:lnTo>
                  <a:lnTo>
                    <a:pt x="24" y="5"/>
                  </a:lnTo>
                  <a:lnTo>
                    <a:pt x="19" y="9"/>
                  </a:lnTo>
                  <a:lnTo>
                    <a:pt x="14" y="14"/>
                  </a:lnTo>
                  <a:lnTo>
                    <a:pt x="10" y="19"/>
                  </a:lnTo>
                  <a:lnTo>
                    <a:pt x="5" y="24"/>
                  </a:lnTo>
                  <a:lnTo>
                    <a:pt x="5" y="28"/>
                  </a:lnTo>
                  <a:lnTo>
                    <a:pt x="5" y="38"/>
                  </a:lnTo>
                  <a:lnTo>
                    <a:pt x="5" y="43"/>
                  </a:lnTo>
                  <a:lnTo>
                    <a:pt x="5" y="52"/>
                  </a:lnTo>
                  <a:lnTo>
                    <a:pt x="10" y="57"/>
                  </a:lnTo>
                  <a:lnTo>
                    <a:pt x="14" y="61"/>
                  </a:lnTo>
                  <a:lnTo>
                    <a:pt x="19" y="66"/>
                  </a:lnTo>
                  <a:lnTo>
                    <a:pt x="24" y="66"/>
                  </a:lnTo>
                  <a:lnTo>
                    <a:pt x="29" y="71"/>
                  </a:lnTo>
                  <a:lnTo>
                    <a:pt x="38" y="71"/>
                  </a:lnTo>
                  <a:lnTo>
                    <a:pt x="43" y="71"/>
                  </a:lnTo>
                  <a:lnTo>
                    <a:pt x="52" y="66"/>
                  </a:lnTo>
                  <a:lnTo>
                    <a:pt x="57" y="66"/>
                  </a:lnTo>
                  <a:lnTo>
                    <a:pt x="62" y="61"/>
                  </a:lnTo>
                  <a:lnTo>
                    <a:pt x="66" y="57"/>
                  </a:lnTo>
                  <a:lnTo>
                    <a:pt x="66" y="52"/>
                  </a:lnTo>
                  <a:lnTo>
                    <a:pt x="71" y="43"/>
                  </a:lnTo>
                  <a:lnTo>
                    <a:pt x="71" y="38"/>
                  </a:lnTo>
                  <a:lnTo>
                    <a:pt x="71" y="38"/>
                  </a:lnTo>
                  <a:close/>
                </a:path>
              </a:pathLst>
            </a:custGeom>
            <a:solidFill>
              <a:srgbClr val="FF585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6" name="Freeform 212"/>
            <p:cNvSpPr>
              <a:spLocks noChangeAspect="1"/>
            </p:cNvSpPr>
            <p:nvPr/>
          </p:nvSpPr>
          <p:spPr bwMode="auto">
            <a:xfrm>
              <a:off x="2709" y="1673"/>
              <a:ext cx="66" cy="66"/>
            </a:xfrm>
            <a:custGeom>
              <a:avLst/>
              <a:gdLst/>
              <a:ahLst/>
              <a:cxnLst>
                <a:cxn ang="0">
                  <a:pos x="66" y="23"/>
                </a:cxn>
                <a:cxn ang="0">
                  <a:pos x="61" y="14"/>
                </a:cxn>
                <a:cxn ang="0">
                  <a:pos x="52" y="4"/>
                </a:cxn>
                <a:cxn ang="0">
                  <a:pos x="38" y="0"/>
                </a:cxn>
                <a:cxn ang="0">
                  <a:pos x="24" y="0"/>
                </a:cxn>
                <a:cxn ang="0">
                  <a:pos x="14" y="4"/>
                </a:cxn>
                <a:cxn ang="0">
                  <a:pos x="5" y="14"/>
                </a:cxn>
                <a:cxn ang="0">
                  <a:pos x="0" y="23"/>
                </a:cxn>
                <a:cxn ang="0">
                  <a:pos x="0" y="38"/>
                </a:cxn>
                <a:cxn ang="0">
                  <a:pos x="5" y="52"/>
                </a:cxn>
                <a:cxn ang="0">
                  <a:pos x="14" y="61"/>
                </a:cxn>
                <a:cxn ang="0">
                  <a:pos x="24" y="66"/>
                </a:cxn>
                <a:cxn ang="0">
                  <a:pos x="38" y="66"/>
                </a:cxn>
                <a:cxn ang="0">
                  <a:pos x="52" y="61"/>
                </a:cxn>
                <a:cxn ang="0">
                  <a:pos x="61" y="52"/>
                </a:cxn>
                <a:cxn ang="0">
                  <a:pos x="66" y="38"/>
                </a:cxn>
                <a:cxn ang="0">
                  <a:pos x="66" y="33"/>
                </a:cxn>
                <a:cxn ang="0">
                  <a:pos x="61" y="19"/>
                </a:cxn>
                <a:cxn ang="0">
                  <a:pos x="57" y="9"/>
                </a:cxn>
                <a:cxn ang="0">
                  <a:pos x="42" y="0"/>
                </a:cxn>
                <a:cxn ang="0">
                  <a:pos x="33" y="0"/>
                </a:cxn>
                <a:cxn ang="0">
                  <a:pos x="19" y="0"/>
                </a:cxn>
                <a:cxn ang="0">
                  <a:pos x="9" y="9"/>
                </a:cxn>
                <a:cxn ang="0">
                  <a:pos x="0" y="19"/>
                </a:cxn>
                <a:cxn ang="0">
                  <a:pos x="0" y="33"/>
                </a:cxn>
                <a:cxn ang="0">
                  <a:pos x="0" y="42"/>
                </a:cxn>
                <a:cxn ang="0">
                  <a:pos x="9" y="56"/>
                </a:cxn>
                <a:cxn ang="0">
                  <a:pos x="19" y="61"/>
                </a:cxn>
                <a:cxn ang="0">
                  <a:pos x="33" y="66"/>
                </a:cxn>
                <a:cxn ang="0">
                  <a:pos x="42" y="61"/>
                </a:cxn>
                <a:cxn ang="0">
                  <a:pos x="57" y="56"/>
                </a:cxn>
                <a:cxn ang="0">
                  <a:pos x="61" y="42"/>
                </a:cxn>
                <a:cxn ang="0">
                  <a:pos x="66" y="33"/>
                </a:cxn>
              </a:cxnLst>
              <a:rect l="0" t="0" r="r" b="b"/>
              <a:pathLst>
                <a:path w="66" h="66">
                  <a:moveTo>
                    <a:pt x="66" y="33"/>
                  </a:moveTo>
                  <a:lnTo>
                    <a:pt x="66" y="23"/>
                  </a:lnTo>
                  <a:lnTo>
                    <a:pt x="61" y="19"/>
                  </a:lnTo>
                  <a:lnTo>
                    <a:pt x="61" y="14"/>
                  </a:lnTo>
                  <a:lnTo>
                    <a:pt x="57" y="9"/>
                  </a:lnTo>
                  <a:lnTo>
                    <a:pt x="52" y="4"/>
                  </a:lnTo>
                  <a:lnTo>
                    <a:pt x="47" y="0"/>
                  </a:lnTo>
                  <a:lnTo>
                    <a:pt x="38" y="0"/>
                  </a:lnTo>
                  <a:lnTo>
                    <a:pt x="33" y="0"/>
                  </a:lnTo>
                  <a:lnTo>
                    <a:pt x="24" y="0"/>
                  </a:lnTo>
                  <a:lnTo>
                    <a:pt x="19" y="0"/>
                  </a:lnTo>
                  <a:lnTo>
                    <a:pt x="14" y="4"/>
                  </a:lnTo>
                  <a:lnTo>
                    <a:pt x="9" y="9"/>
                  </a:lnTo>
                  <a:lnTo>
                    <a:pt x="5" y="14"/>
                  </a:lnTo>
                  <a:lnTo>
                    <a:pt x="0" y="19"/>
                  </a:lnTo>
                  <a:lnTo>
                    <a:pt x="0" y="23"/>
                  </a:lnTo>
                  <a:lnTo>
                    <a:pt x="0" y="33"/>
                  </a:lnTo>
                  <a:lnTo>
                    <a:pt x="0" y="38"/>
                  </a:lnTo>
                  <a:lnTo>
                    <a:pt x="0" y="47"/>
                  </a:lnTo>
                  <a:lnTo>
                    <a:pt x="5" y="52"/>
                  </a:lnTo>
                  <a:lnTo>
                    <a:pt x="9" y="56"/>
                  </a:lnTo>
                  <a:lnTo>
                    <a:pt x="14" y="61"/>
                  </a:lnTo>
                  <a:lnTo>
                    <a:pt x="19" y="61"/>
                  </a:lnTo>
                  <a:lnTo>
                    <a:pt x="24" y="66"/>
                  </a:lnTo>
                  <a:lnTo>
                    <a:pt x="33" y="66"/>
                  </a:lnTo>
                  <a:lnTo>
                    <a:pt x="38" y="66"/>
                  </a:lnTo>
                  <a:lnTo>
                    <a:pt x="47" y="61"/>
                  </a:lnTo>
                  <a:lnTo>
                    <a:pt x="52" y="61"/>
                  </a:lnTo>
                  <a:lnTo>
                    <a:pt x="57" y="56"/>
                  </a:lnTo>
                  <a:lnTo>
                    <a:pt x="61" y="52"/>
                  </a:lnTo>
                  <a:lnTo>
                    <a:pt x="61" y="47"/>
                  </a:lnTo>
                  <a:lnTo>
                    <a:pt x="66" y="38"/>
                  </a:lnTo>
                  <a:lnTo>
                    <a:pt x="66" y="33"/>
                  </a:lnTo>
                  <a:lnTo>
                    <a:pt x="66" y="33"/>
                  </a:lnTo>
                  <a:lnTo>
                    <a:pt x="61" y="23"/>
                  </a:lnTo>
                  <a:lnTo>
                    <a:pt x="61" y="19"/>
                  </a:lnTo>
                  <a:lnTo>
                    <a:pt x="57" y="14"/>
                  </a:lnTo>
                  <a:lnTo>
                    <a:pt x="57" y="9"/>
                  </a:lnTo>
                  <a:lnTo>
                    <a:pt x="52" y="4"/>
                  </a:lnTo>
                  <a:lnTo>
                    <a:pt x="42" y="0"/>
                  </a:lnTo>
                  <a:lnTo>
                    <a:pt x="38" y="0"/>
                  </a:lnTo>
                  <a:lnTo>
                    <a:pt x="33" y="0"/>
                  </a:lnTo>
                  <a:lnTo>
                    <a:pt x="24" y="0"/>
                  </a:lnTo>
                  <a:lnTo>
                    <a:pt x="19" y="0"/>
                  </a:lnTo>
                  <a:lnTo>
                    <a:pt x="14" y="4"/>
                  </a:lnTo>
                  <a:lnTo>
                    <a:pt x="9" y="9"/>
                  </a:lnTo>
                  <a:lnTo>
                    <a:pt x="5" y="14"/>
                  </a:lnTo>
                  <a:lnTo>
                    <a:pt x="0" y="19"/>
                  </a:lnTo>
                  <a:lnTo>
                    <a:pt x="0" y="23"/>
                  </a:lnTo>
                  <a:lnTo>
                    <a:pt x="0" y="33"/>
                  </a:lnTo>
                  <a:lnTo>
                    <a:pt x="0" y="38"/>
                  </a:lnTo>
                  <a:lnTo>
                    <a:pt x="0" y="42"/>
                  </a:lnTo>
                  <a:lnTo>
                    <a:pt x="5" y="52"/>
                  </a:lnTo>
                  <a:lnTo>
                    <a:pt x="9" y="56"/>
                  </a:lnTo>
                  <a:lnTo>
                    <a:pt x="14" y="56"/>
                  </a:lnTo>
                  <a:lnTo>
                    <a:pt x="19" y="61"/>
                  </a:lnTo>
                  <a:lnTo>
                    <a:pt x="24" y="61"/>
                  </a:lnTo>
                  <a:lnTo>
                    <a:pt x="33" y="66"/>
                  </a:lnTo>
                  <a:lnTo>
                    <a:pt x="38" y="61"/>
                  </a:lnTo>
                  <a:lnTo>
                    <a:pt x="42" y="61"/>
                  </a:lnTo>
                  <a:lnTo>
                    <a:pt x="52" y="56"/>
                  </a:lnTo>
                  <a:lnTo>
                    <a:pt x="57" y="56"/>
                  </a:lnTo>
                  <a:lnTo>
                    <a:pt x="57" y="52"/>
                  </a:lnTo>
                  <a:lnTo>
                    <a:pt x="61" y="42"/>
                  </a:lnTo>
                  <a:lnTo>
                    <a:pt x="61" y="38"/>
                  </a:lnTo>
                  <a:lnTo>
                    <a:pt x="66" y="33"/>
                  </a:lnTo>
                  <a:lnTo>
                    <a:pt x="66" y="33"/>
                  </a:lnTo>
                  <a:close/>
                </a:path>
              </a:pathLst>
            </a:custGeom>
            <a:solidFill>
              <a:srgbClr val="FF5C5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7" name="Freeform 213"/>
            <p:cNvSpPr>
              <a:spLocks noChangeAspect="1"/>
            </p:cNvSpPr>
            <p:nvPr/>
          </p:nvSpPr>
          <p:spPr bwMode="auto">
            <a:xfrm>
              <a:off x="2709" y="1673"/>
              <a:ext cx="66" cy="66"/>
            </a:xfrm>
            <a:custGeom>
              <a:avLst/>
              <a:gdLst/>
              <a:ahLst/>
              <a:cxnLst>
                <a:cxn ang="0">
                  <a:pos x="61" y="23"/>
                </a:cxn>
                <a:cxn ang="0">
                  <a:pos x="57" y="14"/>
                </a:cxn>
                <a:cxn ang="0">
                  <a:pos x="52" y="4"/>
                </a:cxn>
                <a:cxn ang="0">
                  <a:pos x="38" y="0"/>
                </a:cxn>
                <a:cxn ang="0">
                  <a:pos x="24" y="0"/>
                </a:cxn>
                <a:cxn ang="0">
                  <a:pos x="14" y="4"/>
                </a:cxn>
                <a:cxn ang="0">
                  <a:pos x="5" y="14"/>
                </a:cxn>
                <a:cxn ang="0">
                  <a:pos x="0" y="23"/>
                </a:cxn>
                <a:cxn ang="0">
                  <a:pos x="0" y="38"/>
                </a:cxn>
                <a:cxn ang="0">
                  <a:pos x="5" y="52"/>
                </a:cxn>
                <a:cxn ang="0">
                  <a:pos x="14" y="56"/>
                </a:cxn>
                <a:cxn ang="0">
                  <a:pos x="24" y="61"/>
                </a:cxn>
                <a:cxn ang="0">
                  <a:pos x="38" y="61"/>
                </a:cxn>
                <a:cxn ang="0">
                  <a:pos x="52" y="56"/>
                </a:cxn>
                <a:cxn ang="0">
                  <a:pos x="57" y="52"/>
                </a:cxn>
                <a:cxn ang="0">
                  <a:pos x="61" y="38"/>
                </a:cxn>
                <a:cxn ang="0">
                  <a:pos x="61" y="33"/>
                </a:cxn>
                <a:cxn ang="0">
                  <a:pos x="61" y="19"/>
                </a:cxn>
                <a:cxn ang="0">
                  <a:pos x="52" y="9"/>
                </a:cxn>
                <a:cxn ang="0">
                  <a:pos x="42" y="4"/>
                </a:cxn>
                <a:cxn ang="0">
                  <a:pos x="33" y="0"/>
                </a:cxn>
                <a:cxn ang="0">
                  <a:pos x="19" y="4"/>
                </a:cxn>
                <a:cxn ang="0">
                  <a:pos x="9" y="9"/>
                </a:cxn>
                <a:cxn ang="0">
                  <a:pos x="5" y="19"/>
                </a:cxn>
                <a:cxn ang="0">
                  <a:pos x="0" y="33"/>
                </a:cxn>
                <a:cxn ang="0">
                  <a:pos x="5" y="42"/>
                </a:cxn>
                <a:cxn ang="0">
                  <a:pos x="9" y="52"/>
                </a:cxn>
                <a:cxn ang="0">
                  <a:pos x="19" y="61"/>
                </a:cxn>
                <a:cxn ang="0">
                  <a:pos x="33" y="61"/>
                </a:cxn>
                <a:cxn ang="0">
                  <a:pos x="42" y="61"/>
                </a:cxn>
                <a:cxn ang="0">
                  <a:pos x="52" y="52"/>
                </a:cxn>
                <a:cxn ang="0">
                  <a:pos x="61" y="42"/>
                </a:cxn>
                <a:cxn ang="0">
                  <a:pos x="61" y="33"/>
                </a:cxn>
              </a:cxnLst>
              <a:rect l="0" t="0" r="r" b="b"/>
              <a:pathLst>
                <a:path w="66" h="66">
                  <a:moveTo>
                    <a:pt x="66" y="33"/>
                  </a:moveTo>
                  <a:lnTo>
                    <a:pt x="61" y="23"/>
                  </a:lnTo>
                  <a:lnTo>
                    <a:pt x="61" y="19"/>
                  </a:lnTo>
                  <a:lnTo>
                    <a:pt x="57" y="14"/>
                  </a:lnTo>
                  <a:lnTo>
                    <a:pt x="57" y="9"/>
                  </a:lnTo>
                  <a:lnTo>
                    <a:pt x="52" y="4"/>
                  </a:lnTo>
                  <a:lnTo>
                    <a:pt x="42" y="0"/>
                  </a:lnTo>
                  <a:lnTo>
                    <a:pt x="38" y="0"/>
                  </a:lnTo>
                  <a:lnTo>
                    <a:pt x="33" y="0"/>
                  </a:lnTo>
                  <a:lnTo>
                    <a:pt x="24" y="0"/>
                  </a:lnTo>
                  <a:lnTo>
                    <a:pt x="19" y="0"/>
                  </a:lnTo>
                  <a:lnTo>
                    <a:pt x="14" y="4"/>
                  </a:lnTo>
                  <a:lnTo>
                    <a:pt x="9" y="9"/>
                  </a:lnTo>
                  <a:lnTo>
                    <a:pt x="5" y="14"/>
                  </a:lnTo>
                  <a:lnTo>
                    <a:pt x="0" y="19"/>
                  </a:lnTo>
                  <a:lnTo>
                    <a:pt x="0" y="23"/>
                  </a:lnTo>
                  <a:lnTo>
                    <a:pt x="0" y="33"/>
                  </a:lnTo>
                  <a:lnTo>
                    <a:pt x="0" y="38"/>
                  </a:lnTo>
                  <a:lnTo>
                    <a:pt x="0" y="42"/>
                  </a:lnTo>
                  <a:lnTo>
                    <a:pt x="5" y="52"/>
                  </a:lnTo>
                  <a:lnTo>
                    <a:pt x="9" y="56"/>
                  </a:lnTo>
                  <a:lnTo>
                    <a:pt x="14" y="56"/>
                  </a:lnTo>
                  <a:lnTo>
                    <a:pt x="19" y="61"/>
                  </a:lnTo>
                  <a:lnTo>
                    <a:pt x="24" y="61"/>
                  </a:lnTo>
                  <a:lnTo>
                    <a:pt x="33" y="66"/>
                  </a:lnTo>
                  <a:lnTo>
                    <a:pt x="38" y="61"/>
                  </a:lnTo>
                  <a:lnTo>
                    <a:pt x="42" y="61"/>
                  </a:lnTo>
                  <a:lnTo>
                    <a:pt x="52" y="56"/>
                  </a:lnTo>
                  <a:lnTo>
                    <a:pt x="57" y="56"/>
                  </a:lnTo>
                  <a:lnTo>
                    <a:pt x="57" y="52"/>
                  </a:lnTo>
                  <a:lnTo>
                    <a:pt x="61" y="42"/>
                  </a:lnTo>
                  <a:lnTo>
                    <a:pt x="61" y="38"/>
                  </a:lnTo>
                  <a:lnTo>
                    <a:pt x="66" y="33"/>
                  </a:lnTo>
                  <a:lnTo>
                    <a:pt x="61" y="33"/>
                  </a:lnTo>
                  <a:lnTo>
                    <a:pt x="61" y="23"/>
                  </a:lnTo>
                  <a:lnTo>
                    <a:pt x="61" y="19"/>
                  </a:lnTo>
                  <a:lnTo>
                    <a:pt x="57" y="14"/>
                  </a:lnTo>
                  <a:lnTo>
                    <a:pt x="52" y="9"/>
                  </a:lnTo>
                  <a:lnTo>
                    <a:pt x="47" y="4"/>
                  </a:lnTo>
                  <a:lnTo>
                    <a:pt x="42" y="4"/>
                  </a:lnTo>
                  <a:lnTo>
                    <a:pt x="38" y="0"/>
                  </a:lnTo>
                  <a:lnTo>
                    <a:pt x="33" y="0"/>
                  </a:lnTo>
                  <a:lnTo>
                    <a:pt x="24" y="0"/>
                  </a:lnTo>
                  <a:lnTo>
                    <a:pt x="19" y="4"/>
                  </a:lnTo>
                  <a:lnTo>
                    <a:pt x="14" y="4"/>
                  </a:lnTo>
                  <a:lnTo>
                    <a:pt x="9" y="9"/>
                  </a:lnTo>
                  <a:lnTo>
                    <a:pt x="5" y="14"/>
                  </a:lnTo>
                  <a:lnTo>
                    <a:pt x="5" y="19"/>
                  </a:lnTo>
                  <a:lnTo>
                    <a:pt x="0" y="23"/>
                  </a:lnTo>
                  <a:lnTo>
                    <a:pt x="0" y="33"/>
                  </a:lnTo>
                  <a:lnTo>
                    <a:pt x="0" y="38"/>
                  </a:lnTo>
                  <a:lnTo>
                    <a:pt x="5" y="42"/>
                  </a:lnTo>
                  <a:lnTo>
                    <a:pt x="5" y="47"/>
                  </a:lnTo>
                  <a:lnTo>
                    <a:pt x="9" y="52"/>
                  </a:lnTo>
                  <a:lnTo>
                    <a:pt x="14" y="56"/>
                  </a:lnTo>
                  <a:lnTo>
                    <a:pt x="19" y="61"/>
                  </a:lnTo>
                  <a:lnTo>
                    <a:pt x="24" y="61"/>
                  </a:lnTo>
                  <a:lnTo>
                    <a:pt x="33" y="61"/>
                  </a:lnTo>
                  <a:lnTo>
                    <a:pt x="38" y="61"/>
                  </a:lnTo>
                  <a:lnTo>
                    <a:pt x="42" y="61"/>
                  </a:lnTo>
                  <a:lnTo>
                    <a:pt x="47" y="56"/>
                  </a:lnTo>
                  <a:lnTo>
                    <a:pt x="52" y="52"/>
                  </a:lnTo>
                  <a:lnTo>
                    <a:pt x="57" y="47"/>
                  </a:lnTo>
                  <a:lnTo>
                    <a:pt x="61" y="42"/>
                  </a:lnTo>
                  <a:lnTo>
                    <a:pt x="61" y="38"/>
                  </a:lnTo>
                  <a:lnTo>
                    <a:pt x="61" y="33"/>
                  </a:lnTo>
                  <a:lnTo>
                    <a:pt x="66" y="33"/>
                  </a:lnTo>
                  <a:close/>
                </a:path>
              </a:pathLst>
            </a:custGeom>
            <a:solidFill>
              <a:srgbClr val="FF606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8" name="Freeform 214"/>
            <p:cNvSpPr>
              <a:spLocks noChangeAspect="1"/>
            </p:cNvSpPr>
            <p:nvPr/>
          </p:nvSpPr>
          <p:spPr bwMode="auto">
            <a:xfrm>
              <a:off x="2709" y="1673"/>
              <a:ext cx="61" cy="61"/>
            </a:xfrm>
            <a:custGeom>
              <a:avLst/>
              <a:gdLst/>
              <a:ahLst/>
              <a:cxnLst>
                <a:cxn ang="0">
                  <a:pos x="61" y="23"/>
                </a:cxn>
                <a:cxn ang="0">
                  <a:pos x="57" y="14"/>
                </a:cxn>
                <a:cxn ang="0">
                  <a:pos x="47" y="4"/>
                </a:cxn>
                <a:cxn ang="0">
                  <a:pos x="38" y="0"/>
                </a:cxn>
                <a:cxn ang="0">
                  <a:pos x="24" y="0"/>
                </a:cxn>
                <a:cxn ang="0">
                  <a:pos x="14" y="4"/>
                </a:cxn>
                <a:cxn ang="0">
                  <a:pos x="5" y="14"/>
                </a:cxn>
                <a:cxn ang="0">
                  <a:pos x="0" y="23"/>
                </a:cxn>
                <a:cxn ang="0">
                  <a:pos x="0" y="38"/>
                </a:cxn>
                <a:cxn ang="0">
                  <a:pos x="5" y="47"/>
                </a:cxn>
                <a:cxn ang="0">
                  <a:pos x="14" y="56"/>
                </a:cxn>
                <a:cxn ang="0">
                  <a:pos x="24" y="61"/>
                </a:cxn>
                <a:cxn ang="0">
                  <a:pos x="38" y="61"/>
                </a:cxn>
                <a:cxn ang="0">
                  <a:pos x="47" y="56"/>
                </a:cxn>
                <a:cxn ang="0">
                  <a:pos x="57" y="47"/>
                </a:cxn>
                <a:cxn ang="0">
                  <a:pos x="61" y="38"/>
                </a:cxn>
                <a:cxn ang="0">
                  <a:pos x="61" y="33"/>
                </a:cxn>
                <a:cxn ang="0">
                  <a:pos x="61" y="19"/>
                </a:cxn>
                <a:cxn ang="0">
                  <a:pos x="52" y="9"/>
                </a:cxn>
                <a:cxn ang="0">
                  <a:pos x="42" y="4"/>
                </a:cxn>
                <a:cxn ang="0">
                  <a:pos x="33" y="0"/>
                </a:cxn>
                <a:cxn ang="0">
                  <a:pos x="19" y="4"/>
                </a:cxn>
                <a:cxn ang="0">
                  <a:pos x="9" y="9"/>
                </a:cxn>
                <a:cxn ang="0">
                  <a:pos x="5" y="19"/>
                </a:cxn>
                <a:cxn ang="0">
                  <a:pos x="5" y="33"/>
                </a:cxn>
                <a:cxn ang="0">
                  <a:pos x="5" y="42"/>
                </a:cxn>
                <a:cxn ang="0">
                  <a:pos x="9" y="52"/>
                </a:cxn>
                <a:cxn ang="0">
                  <a:pos x="19" y="61"/>
                </a:cxn>
                <a:cxn ang="0">
                  <a:pos x="33" y="61"/>
                </a:cxn>
                <a:cxn ang="0">
                  <a:pos x="42" y="61"/>
                </a:cxn>
                <a:cxn ang="0">
                  <a:pos x="52" y="52"/>
                </a:cxn>
                <a:cxn ang="0">
                  <a:pos x="61" y="42"/>
                </a:cxn>
                <a:cxn ang="0">
                  <a:pos x="61" y="33"/>
                </a:cxn>
              </a:cxnLst>
              <a:rect l="0" t="0" r="r" b="b"/>
              <a:pathLst>
                <a:path w="61" h="61">
                  <a:moveTo>
                    <a:pt x="61" y="33"/>
                  </a:moveTo>
                  <a:lnTo>
                    <a:pt x="61" y="23"/>
                  </a:lnTo>
                  <a:lnTo>
                    <a:pt x="61" y="19"/>
                  </a:lnTo>
                  <a:lnTo>
                    <a:pt x="57" y="14"/>
                  </a:lnTo>
                  <a:lnTo>
                    <a:pt x="52" y="9"/>
                  </a:lnTo>
                  <a:lnTo>
                    <a:pt x="47" y="4"/>
                  </a:lnTo>
                  <a:lnTo>
                    <a:pt x="42" y="4"/>
                  </a:lnTo>
                  <a:lnTo>
                    <a:pt x="38" y="0"/>
                  </a:lnTo>
                  <a:lnTo>
                    <a:pt x="33" y="0"/>
                  </a:lnTo>
                  <a:lnTo>
                    <a:pt x="24" y="0"/>
                  </a:lnTo>
                  <a:lnTo>
                    <a:pt x="19" y="4"/>
                  </a:lnTo>
                  <a:lnTo>
                    <a:pt x="14" y="4"/>
                  </a:lnTo>
                  <a:lnTo>
                    <a:pt x="9" y="9"/>
                  </a:lnTo>
                  <a:lnTo>
                    <a:pt x="5" y="14"/>
                  </a:lnTo>
                  <a:lnTo>
                    <a:pt x="5" y="19"/>
                  </a:lnTo>
                  <a:lnTo>
                    <a:pt x="0" y="23"/>
                  </a:lnTo>
                  <a:lnTo>
                    <a:pt x="0" y="33"/>
                  </a:lnTo>
                  <a:lnTo>
                    <a:pt x="0" y="38"/>
                  </a:lnTo>
                  <a:lnTo>
                    <a:pt x="5" y="42"/>
                  </a:lnTo>
                  <a:lnTo>
                    <a:pt x="5" y="47"/>
                  </a:lnTo>
                  <a:lnTo>
                    <a:pt x="9" y="52"/>
                  </a:lnTo>
                  <a:lnTo>
                    <a:pt x="14" y="56"/>
                  </a:lnTo>
                  <a:lnTo>
                    <a:pt x="19" y="61"/>
                  </a:lnTo>
                  <a:lnTo>
                    <a:pt x="24" y="61"/>
                  </a:lnTo>
                  <a:lnTo>
                    <a:pt x="33" y="61"/>
                  </a:lnTo>
                  <a:lnTo>
                    <a:pt x="38" y="61"/>
                  </a:lnTo>
                  <a:lnTo>
                    <a:pt x="42" y="61"/>
                  </a:lnTo>
                  <a:lnTo>
                    <a:pt x="47" y="56"/>
                  </a:lnTo>
                  <a:lnTo>
                    <a:pt x="52" y="52"/>
                  </a:lnTo>
                  <a:lnTo>
                    <a:pt x="57" y="47"/>
                  </a:lnTo>
                  <a:lnTo>
                    <a:pt x="61" y="42"/>
                  </a:lnTo>
                  <a:lnTo>
                    <a:pt x="61" y="38"/>
                  </a:lnTo>
                  <a:lnTo>
                    <a:pt x="61" y="33"/>
                  </a:lnTo>
                  <a:lnTo>
                    <a:pt x="61" y="33"/>
                  </a:lnTo>
                  <a:lnTo>
                    <a:pt x="61" y="23"/>
                  </a:lnTo>
                  <a:lnTo>
                    <a:pt x="61" y="19"/>
                  </a:lnTo>
                  <a:lnTo>
                    <a:pt x="57" y="14"/>
                  </a:lnTo>
                  <a:lnTo>
                    <a:pt x="52" y="9"/>
                  </a:lnTo>
                  <a:lnTo>
                    <a:pt x="47" y="9"/>
                  </a:lnTo>
                  <a:lnTo>
                    <a:pt x="42" y="4"/>
                  </a:lnTo>
                  <a:lnTo>
                    <a:pt x="38" y="4"/>
                  </a:lnTo>
                  <a:lnTo>
                    <a:pt x="33" y="0"/>
                  </a:lnTo>
                  <a:lnTo>
                    <a:pt x="28" y="4"/>
                  </a:lnTo>
                  <a:lnTo>
                    <a:pt x="19" y="4"/>
                  </a:lnTo>
                  <a:lnTo>
                    <a:pt x="14" y="9"/>
                  </a:lnTo>
                  <a:lnTo>
                    <a:pt x="9" y="9"/>
                  </a:lnTo>
                  <a:lnTo>
                    <a:pt x="9" y="14"/>
                  </a:lnTo>
                  <a:lnTo>
                    <a:pt x="5" y="19"/>
                  </a:lnTo>
                  <a:lnTo>
                    <a:pt x="5" y="23"/>
                  </a:lnTo>
                  <a:lnTo>
                    <a:pt x="5" y="33"/>
                  </a:lnTo>
                  <a:lnTo>
                    <a:pt x="5" y="38"/>
                  </a:lnTo>
                  <a:lnTo>
                    <a:pt x="5" y="42"/>
                  </a:lnTo>
                  <a:lnTo>
                    <a:pt x="9" y="47"/>
                  </a:lnTo>
                  <a:lnTo>
                    <a:pt x="9" y="52"/>
                  </a:lnTo>
                  <a:lnTo>
                    <a:pt x="14" y="56"/>
                  </a:lnTo>
                  <a:lnTo>
                    <a:pt x="19" y="61"/>
                  </a:lnTo>
                  <a:lnTo>
                    <a:pt x="28" y="61"/>
                  </a:lnTo>
                  <a:lnTo>
                    <a:pt x="33" y="61"/>
                  </a:lnTo>
                  <a:lnTo>
                    <a:pt x="38" y="61"/>
                  </a:lnTo>
                  <a:lnTo>
                    <a:pt x="42" y="61"/>
                  </a:lnTo>
                  <a:lnTo>
                    <a:pt x="47" y="56"/>
                  </a:lnTo>
                  <a:lnTo>
                    <a:pt x="52" y="52"/>
                  </a:lnTo>
                  <a:lnTo>
                    <a:pt x="57" y="47"/>
                  </a:lnTo>
                  <a:lnTo>
                    <a:pt x="61" y="42"/>
                  </a:lnTo>
                  <a:lnTo>
                    <a:pt x="61" y="38"/>
                  </a:lnTo>
                  <a:lnTo>
                    <a:pt x="61" y="33"/>
                  </a:lnTo>
                  <a:lnTo>
                    <a:pt x="61" y="33"/>
                  </a:lnTo>
                  <a:close/>
                </a:path>
              </a:pathLst>
            </a:custGeom>
            <a:solidFill>
              <a:srgbClr val="FF636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799" name="Freeform 215"/>
            <p:cNvSpPr>
              <a:spLocks noChangeAspect="1"/>
            </p:cNvSpPr>
            <p:nvPr/>
          </p:nvSpPr>
          <p:spPr bwMode="auto">
            <a:xfrm>
              <a:off x="2714" y="1673"/>
              <a:ext cx="56" cy="61"/>
            </a:xfrm>
            <a:custGeom>
              <a:avLst/>
              <a:gdLst/>
              <a:ahLst/>
              <a:cxnLst>
                <a:cxn ang="0">
                  <a:pos x="56" y="23"/>
                </a:cxn>
                <a:cxn ang="0">
                  <a:pos x="52" y="14"/>
                </a:cxn>
                <a:cxn ang="0">
                  <a:pos x="42" y="9"/>
                </a:cxn>
                <a:cxn ang="0">
                  <a:pos x="33" y="4"/>
                </a:cxn>
                <a:cxn ang="0">
                  <a:pos x="23" y="4"/>
                </a:cxn>
                <a:cxn ang="0">
                  <a:pos x="9" y="9"/>
                </a:cxn>
                <a:cxn ang="0">
                  <a:pos x="4" y="14"/>
                </a:cxn>
                <a:cxn ang="0">
                  <a:pos x="0" y="23"/>
                </a:cxn>
                <a:cxn ang="0">
                  <a:pos x="0" y="38"/>
                </a:cxn>
                <a:cxn ang="0">
                  <a:pos x="4" y="47"/>
                </a:cxn>
                <a:cxn ang="0">
                  <a:pos x="9" y="56"/>
                </a:cxn>
                <a:cxn ang="0">
                  <a:pos x="23" y="61"/>
                </a:cxn>
                <a:cxn ang="0">
                  <a:pos x="33" y="61"/>
                </a:cxn>
                <a:cxn ang="0">
                  <a:pos x="42" y="56"/>
                </a:cxn>
                <a:cxn ang="0">
                  <a:pos x="52" y="47"/>
                </a:cxn>
                <a:cxn ang="0">
                  <a:pos x="56" y="38"/>
                </a:cxn>
                <a:cxn ang="0">
                  <a:pos x="56" y="33"/>
                </a:cxn>
                <a:cxn ang="0">
                  <a:pos x="52" y="19"/>
                </a:cxn>
                <a:cxn ang="0">
                  <a:pos x="47" y="14"/>
                </a:cxn>
                <a:cxn ang="0">
                  <a:pos x="37" y="4"/>
                </a:cxn>
                <a:cxn ang="0">
                  <a:pos x="28" y="4"/>
                </a:cxn>
                <a:cxn ang="0">
                  <a:pos x="14" y="4"/>
                </a:cxn>
                <a:cxn ang="0">
                  <a:pos x="9" y="14"/>
                </a:cxn>
                <a:cxn ang="0">
                  <a:pos x="0" y="19"/>
                </a:cxn>
                <a:cxn ang="0">
                  <a:pos x="0" y="33"/>
                </a:cxn>
                <a:cxn ang="0">
                  <a:pos x="0" y="42"/>
                </a:cxn>
                <a:cxn ang="0">
                  <a:pos x="9" y="52"/>
                </a:cxn>
                <a:cxn ang="0">
                  <a:pos x="14" y="56"/>
                </a:cxn>
                <a:cxn ang="0">
                  <a:pos x="28" y="61"/>
                </a:cxn>
                <a:cxn ang="0">
                  <a:pos x="37" y="56"/>
                </a:cxn>
                <a:cxn ang="0">
                  <a:pos x="47" y="52"/>
                </a:cxn>
                <a:cxn ang="0">
                  <a:pos x="52" y="42"/>
                </a:cxn>
                <a:cxn ang="0">
                  <a:pos x="56" y="33"/>
                </a:cxn>
              </a:cxnLst>
              <a:rect l="0" t="0" r="r" b="b"/>
              <a:pathLst>
                <a:path w="56" h="61">
                  <a:moveTo>
                    <a:pt x="56" y="33"/>
                  </a:moveTo>
                  <a:lnTo>
                    <a:pt x="56" y="23"/>
                  </a:lnTo>
                  <a:lnTo>
                    <a:pt x="56" y="19"/>
                  </a:lnTo>
                  <a:lnTo>
                    <a:pt x="52" y="14"/>
                  </a:lnTo>
                  <a:lnTo>
                    <a:pt x="47" y="9"/>
                  </a:lnTo>
                  <a:lnTo>
                    <a:pt x="42" y="9"/>
                  </a:lnTo>
                  <a:lnTo>
                    <a:pt x="37" y="4"/>
                  </a:lnTo>
                  <a:lnTo>
                    <a:pt x="33" y="4"/>
                  </a:lnTo>
                  <a:lnTo>
                    <a:pt x="28" y="0"/>
                  </a:lnTo>
                  <a:lnTo>
                    <a:pt x="23" y="4"/>
                  </a:lnTo>
                  <a:lnTo>
                    <a:pt x="14" y="4"/>
                  </a:lnTo>
                  <a:lnTo>
                    <a:pt x="9" y="9"/>
                  </a:lnTo>
                  <a:lnTo>
                    <a:pt x="4" y="9"/>
                  </a:lnTo>
                  <a:lnTo>
                    <a:pt x="4" y="14"/>
                  </a:lnTo>
                  <a:lnTo>
                    <a:pt x="0" y="19"/>
                  </a:lnTo>
                  <a:lnTo>
                    <a:pt x="0" y="23"/>
                  </a:lnTo>
                  <a:lnTo>
                    <a:pt x="0" y="33"/>
                  </a:lnTo>
                  <a:lnTo>
                    <a:pt x="0" y="38"/>
                  </a:lnTo>
                  <a:lnTo>
                    <a:pt x="0" y="42"/>
                  </a:lnTo>
                  <a:lnTo>
                    <a:pt x="4" y="47"/>
                  </a:lnTo>
                  <a:lnTo>
                    <a:pt x="4" y="52"/>
                  </a:lnTo>
                  <a:lnTo>
                    <a:pt x="9" y="56"/>
                  </a:lnTo>
                  <a:lnTo>
                    <a:pt x="14" y="61"/>
                  </a:lnTo>
                  <a:lnTo>
                    <a:pt x="23" y="61"/>
                  </a:lnTo>
                  <a:lnTo>
                    <a:pt x="28" y="61"/>
                  </a:lnTo>
                  <a:lnTo>
                    <a:pt x="33" y="61"/>
                  </a:lnTo>
                  <a:lnTo>
                    <a:pt x="37" y="61"/>
                  </a:lnTo>
                  <a:lnTo>
                    <a:pt x="42" y="56"/>
                  </a:lnTo>
                  <a:lnTo>
                    <a:pt x="47" y="52"/>
                  </a:lnTo>
                  <a:lnTo>
                    <a:pt x="52" y="47"/>
                  </a:lnTo>
                  <a:lnTo>
                    <a:pt x="56" y="42"/>
                  </a:lnTo>
                  <a:lnTo>
                    <a:pt x="56" y="38"/>
                  </a:lnTo>
                  <a:lnTo>
                    <a:pt x="56" y="33"/>
                  </a:lnTo>
                  <a:lnTo>
                    <a:pt x="56" y="33"/>
                  </a:lnTo>
                  <a:lnTo>
                    <a:pt x="56" y="28"/>
                  </a:lnTo>
                  <a:lnTo>
                    <a:pt x="52" y="19"/>
                  </a:lnTo>
                  <a:lnTo>
                    <a:pt x="52" y="14"/>
                  </a:lnTo>
                  <a:lnTo>
                    <a:pt x="47" y="14"/>
                  </a:lnTo>
                  <a:lnTo>
                    <a:pt x="42" y="9"/>
                  </a:lnTo>
                  <a:lnTo>
                    <a:pt x="37" y="4"/>
                  </a:lnTo>
                  <a:lnTo>
                    <a:pt x="33" y="4"/>
                  </a:lnTo>
                  <a:lnTo>
                    <a:pt x="28" y="4"/>
                  </a:lnTo>
                  <a:lnTo>
                    <a:pt x="23" y="4"/>
                  </a:lnTo>
                  <a:lnTo>
                    <a:pt x="14" y="4"/>
                  </a:lnTo>
                  <a:lnTo>
                    <a:pt x="9" y="9"/>
                  </a:lnTo>
                  <a:lnTo>
                    <a:pt x="9" y="14"/>
                  </a:lnTo>
                  <a:lnTo>
                    <a:pt x="4" y="14"/>
                  </a:lnTo>
                  <a:lnTo>
                    <a:pt x="0" y="19"/>
                  </a:lnTo>
                  <a:lnTo>
                    <a:pt x="0" y="28"/>
                  </a:lnTo>
                  <a:lnTo>
                    <a:pt x="0" y="33"/>
                  </a:lnTo>
                  <a:lnTo>
                    <a:pt x="0" y="38"/>
                  </a:lnTo>
                  <a:lnTo>
                    <a:pt x="0" y="42"/>
                  </a:lnTo>
                  <a:lnTo>
                    <a:pt x="4" y="47"/>
                  </a:lnTo>
                  <a:lnTo>
                    <a:pt x="9" y="52"/>
                  </a:lnTo>
                  <a:lnTo>
                    <a:pt x="9" y="56"/>
                  </a:lnTo>
                  <a:lnTo>
                    <a:pt x="14" y="56"/>
                  </a:lnTo>
                  <a:lnTo>
                    <a:pt x="23" y="61"/>
                  </a:lnTo>
                  <a:lnTo>
                    <a:pt x="28" y="61"/>
                  </a:lnTo>
                  <a:lnTo>
                    <a:pt x="33" y="61"/>
                  </a:lnTo>
                  <a:lnTo>
                    <a:pt x="37" y="56"/>
                  </a:lnTo>
                  <a:lnTo>
                    <a:pt x="42" y="56"/>
                  </a:lnTo>
                  <a:lnTo>
                    <a:pt x="47" y="52"/>
                  </a:lnTo>
                  <a:lnTo>
                    <a:pt x="52" y="47"/>
                  </a:lnTo>
                  <a:lnTo>
                    <a:pt x="52" y="42"/>
                  </a:lnTo>
                  <a:lnTo>
                    <a:pt x="56" y="38"/>
                  </a:lnTo>
                  <a:lnTo>
                    <a:pt x="56" y="33"/>
                  </a:lnTo>
                  <a:lnTo>
                    <a:pt x="56" y="33"/>
                  </a:lnTo>
                  <a:close/>
                </a:path>
              </a:pathLst>
            </a:custGeom>
            <a:solidFill>
              <a:srgbClr val="FF676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0" name="Freeform 216"/>
            <p:cNvSpPr>
              <a:spLocks noChangeAspect="1"/>
            </p:cNvSpPr>
            <p:nvPr/>
          </p:nvSpPr>
          <p:spPr bwMode="auto">
            <a:xfrm>
              <a:off x="2714" y="1677"/>
              <a:ext cx="56" cy="57"/>
            </a:xfrm>
            <a:custGeom>
              <a:avLst/>
              <a:gdLst/>
              <a:ahLst/>
              <a:cxnLst>
                <a:cxn ang="0">
                  <a:pos x="56" y="24"/>
                </a:cxn>
                <a:cxn ang="0">
                  <a:pos x="52" y="10"/>
                </a:cxn>
                <a:cxn ang="0">
                  <a:pos x="42" y="5"/>
                </a:cxn>
                <a:cxn ang="0">
                  <a:pos x="33" y="0"/>
                </a:cxn>
                <a:cxn ang="0">
                  <a:pos x="23" y="0"/>
                </a:cxn>
                <a:cxn ang="0">
                  <a:pos x="9" y="5"/>
                </a:cxn>
                <a:cxn ang="0">
                  <a:pos x="4" y="10"/>
                </a:cxn>
                <a:cxn ang="0">
                  <a:pos x="0" y="24"/>
                </a:cxn>
                <a:cxn ang="0">
                  <a:pos x="0" y="34"/>
                </a:cxn>
                <a:cxn ang="0">
                  <a:pos x="4" y="43"/>
                </a:cxn>
                <a:cxn ang="0">
                  <a:pos x="9" y="52"/>
                </a:cxn>
                <a:cxn ang="0">
                  <a:pos x="23" y="57"/>
                </a:cxn>
                <a:cxn ang="0">
                  <a:pos x="33" y="57"/>
                </a:cxn>
                <a:cxn ang="0">
                  <a:pos x="42" y="52"/>
                </a:cxn>
                <a:cxn ang="0">
                  <a:pos x="52" y="43"/>
                </a:cxn>
                <a:cxn ang="0">
                  <a:pos x="56" y="34"/>
                </a:cxn>
                <a:cxn ang="0">
                  <a:pos x="52" y="29"/>
                </a:cxn>
                <a:cxn ang="0">
                  <a:pos x="52" y="19"/>
                </a:cxn>
                <a:cxn ang="0">
                  <a:pos x="47" y="10"/>
                </a:cxn>
                <a:cxn ang="0">
                  <a:pos x="37" y="0"/>
                </a:cxn>
                <a:cxn ang="0">
                  <a:pos x="28" y="0"/>
                </a:cxn>
                <a:cxn ang="0">
                  <a:pos x="19" y="0"/>
                </a:cxn>
                <a:cxn ang="0">
                  <a:pos x="9" y="10"/>
                </a:cxn>
                <a:cxn ang="0">
                  <a:pos x="4" y="19"/>
                </a:cxn>
                <a:cxn ang="0">
                  <a:pos x="0" y="29"/>
                </a:cxn>
                <a:cxn ang="0">
                  <a:pos x="4" y="38"/>
                </a:cxn>
                <a:cxn ang="0">
                  <a:pos x="9" y="48"/>
                </a:cxn>
                <a:cxn ang="0">
                  <a:pos x="19" y="52"/>
                </a:cxn>
                <a:cxn ang="0">
                  <a:pos x="28" y="52"/>
                </a:cxn>
                <a:cxn ang="0">
                  <a:pos x="37" y="52"/>
                </a:cxn>
                <a:cxn ang="0">
                  <a:pos x="47" y="48"/>
                </a:cxn>
                <a:cxn ang="0">
                  <a:pos x="52" y="38"/>
                </a:cxn>
                <a:cxn ang="0">
                  <a:pos x="52" y="29"/>
                </a:cxn>
              </a:cxnLst>
              <a:rect l="0" t="0" r="r" b="b"/>
              <a:pathLst>
                <a:path w="56" h="57">
                  <a:moveTo>
                    <a:pt x="56" y="29"/>
                  </a:moveTo>
                  <a:lnTo>
                    <a:pt x="56" y="24"/>
                  </a:lnTo>
                  <a:lnTo>
                    <a:pt x="52" y="15"/>
                  </a:lnTo>
                  <a:lnTo>
                    <a:pt x="52" y="10"/>
                  </a:lnTo>
                  <a:lnTo>
                    <a:pt x="47" y="10"/>
                  </a:lnTo>
                  <a:lnTo>
                    <a:pt x="42" y="5"/>
                  </a:lnTo>
                  <a:lnTo>
                    <a:pt x="37" y="0"/>
                  </a:lnTo>
                  <a:lnTo>
                    <a:pt x="33" y="0"/>
                  </a:lnTo>
                  <a:lnTo>
                    <a:pt x="28" y="0"/>
                  </a:lnTo>
                  <a:lnTo>
                    <a:pt x="23" y="0"/>
                  </a:lnTo>
                  <a:lnTo>
                    <a:pt x="14" y="0"/>
                  </a:lnTo>
                  <a:lnTo>
                    <a:pt x="9" y="5"/>
                  </a:lnTo>
                  <a:lnTo>
                    <a:pt x="9" y="10"/>
                  </a:lnTo>
                  <a:lnTo>
                    <a:pt x="4" y="10"/>
                  </a:lnTo>
                  <a:lnTo>
                    <a:pt x="0" y="15"/>
                  </a:lnTo>
                  <a:lnTo>
                    <a:pt x="0" y="24"/>
                  </a:lnTo>
                  <a:lnTo>
                    <a:pt x="0" y="29"/>
                  </a:lnTo>
                  <a:lnTo>
                    <a:pt x="0" y="34"/>
                  </a:lnTo>
                  <a:lnTo>
                    <a:pt x="0" y="38"/>
                  </a:lnTo>
                  <a:lnTo>
                    <a:pt x="4" y="43"/>
                  </a:lnTo>
                  <a:lnTo>
                    <a:pt x="9" y="48"/>
                  </a:lnTo>
                  <a:lnTo>
                    <a:pt x="9" y="52"/>
                  </a:lnTo>
                  <a:lnTo>
                    <a:pt x="14" y="52"/>
                  </a:lnTo>
                  <a:lnTo>
                    <a:pt x="23" y="57"/>
                  </a:lnTo>
                  <a:lnTo>
                    <a:pt x="28" y="57"/>
                  </a:lnTo>
                  <a:lnTo>
                    <a:pt x="33" y="57"/>
                  </a:lnTo>
                  <a:lnTo>
                    <a:pt x="37" y="52"/>
                  </a:lnTo>
                  <a:lnTo>
                    <a:pt x="42" y="52"/>
                  </a:lnTo>
                  <a:lnTo>
                    <a:pt x="47" y="48"/>
                  </a:lnTo>
                  <a:lnTo>
                    <a:pt x="52" y="43"/>
                  </a:lnTo>
                  <a:lnTo>
                    <a:pt x="52" y="38"/>
                  </a:lnTo>
                  <a:lnTo>
                    <a:pt x="56" y="34"/>
                  </a:lnTo>
                  <a:lnTo>
                    <a:pt x="56" y="29"/>
                  </a:lnTo>
                  <a:lnTo>
                    <a:pt x="52" y="29"/>
                  </a:lnTo>
                  <a:lnTo>
                    <a:pt x="52" y="24"/>
                  </a:lnTo>
                  <a:lnTo>
                    <a:pt x="52" y="19"/>
                  </a:lnTo>
                  <a:lnTo>
                    <a:pt x="52" y="15"/>
                  </a:lnTo>
                  <a:lnTo>
                    <a:pt x="47" y="10"/>
                  </a:lnTo>
                  <a:lnTo>
                    <a:pt x="42" y="5"/>
                  </a:lnTo>
                  <a:lnTo>
                    <a:pt x="37" y="0"/>
                  </a:lnTo>
                  <a:lnTo>
                    <a:pt x="33" y="0"/>
                  </a:lnTo>
                  <a:lnTo>
                    <a:pt x="28" y="0"/>
                  </a:lnTo>
                  <a:lnTo>
                    <a:pt x="23" y="0"/>
                  </a:lnTo>
                  <a:lnTo>
                    <a:pt x="19" y="0"/>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52" y="43"/>
                  </a:lnTo>
                  <a:lnTo>
                    <a:pt x="52" y="38"/>
                  </a:lnTo>
                  <a:lnTo>
                    <a:pt x="52" y="34"/>
                  </a:lnTo>
                  <a:lnTo>
                    <a:pt x="52" y="29"/>
                  </a:lnTo>
                  <a:lnTo>
                    <a:pt x="56" y="29"/>
                  </a:lnTo>
                  <a:close/>
                </a:path>
              </a:pathLst>
            </a:custGeom>
            <a:solidFill>
              <a:srgbClr val="FF6B6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1" name="Freeform 217"/>
            <p:cNvSpPr>
              <a:spLocks noChangeAspect="1"/>
            </p:cNvSpPr>
            <p:nvPr/>
          </p:nvSpPr>
          <p:spPr bwMode="auto">
            <a:xfrm>
              <a:off x="2714" y="1677"/>
              <a:ext cx="52" cy="52"/>
            </a:xfrm>
            <a:custGeom>
              <a:avLst/>
              <a:gdLst/>
              <a:ahLst/>
              <a:cxnLst>
                <a:cxn ang="0">
                  <a:pos x="52" y="24"/>
                </a:cxn>
                <a:cxn ang="0">
                  <a:pos x="52" y="15"/>
                </a:cxn>
                <a:cxn ang="0">
                  <a:pos x="42" y="5"/>
                </a:cxn>
                <a:cxn ang="0">
                  <a:pos x="33" y="0"/>
                </a:cxn>
                <a:cxn ang="0">
                  <a:pos x="23" y="0"/>
                </a:cxn>
                <a:cxn ang="0">
                  <a:pos x="14" y="5"/>
                </a:cxn>
                <a:cxn ang="0">
                  <a:pos x="4" y="15"/>
                </a:cxn>
                <a:cxn ang="0">
                  <a:pos x="0" y="24"/>
                </a:cxn>
                <a:cxn ang="0">
                  <a:pos x="0" y="34"/>
                </a:cxn>
                <a:cxn ang="0">
                  <a:pos x="4" y="43"/>
                </a:cxn>
                <a:cxn ang="0">
                  <a:pos x="14" y="48"/>
                </a:cxn>
                <a:cxn ang="0">
                  <a:pos x="23" y="52"/>
                </a:cxn>
                <a:cxn ang="0">
                  <a:pos x="33" y="52"/>
                </a:cxn>
                <a:cxn ang="0">
                  <a:pos x="42" y="48"/>
                </a:cxn>
                <a:cxn ang="0">
                  <a:pos x="52" y="43"/>
                </a:cxn>
                <a:cxn ang="0">
                  <a:pos x="52" y="34"/>
                </a:cxn>
                <a:cxn ang="0">
                  <a:pos x="52" y="29"/>
                </a:cxn>
                <a:cxn ang="0">
                  <a:pos x="52" y="19"/>
                </a:cxn>
                <a:cxn ang="0">
                  <a:pos x="47" y="10"/>
                </a:cxn>
                <a:cxn ang="0">
                  <a:pos x="37" y="5"/>
                </a:cxn>
                <a:cxn ang="0">
                  <a:pos x="28" y="0"/>
                </a:cxn>
                <a:cxn ang="0">
                  <a:pos x="19" y="5"/>
                </a:cxn>
                <a:cxn ang="0">
                  <a:pos x="9" y="10"/>
                </a:cxn>
                <a:cxn ang="0">
                  <a:pos x="4" y="19"/>
                </a:cxn>
                <a:cxn ang="0">
                  <a:pos x="0" y="29"/>
                </a:cxn>
                <a:cxn ang="0">
                  <a:pos x="4" y="38"/>
                </a:cxn>
                <a:cxn ang="0">
                  <a:pos x="9" y="48"/>
                </a:cxn>
                <a:cxn ang="0">
                  <a:pos x="19" y="52"/>
                </a:cxn>
                <a:cxn ang="0">
                  <a:pos x="28" y="52"/>
                </a:cxn>
                <a:cxn ang="0">
                  <a:pos x="37" y="52"/>
                </a:cxn>
                <a:cxn ang="0">
                  <a:pos x="47" y="48"/>
                </a:cxn>
                <a:cxn ang="0">
                  <a:pos x="52" y="38"/>
                </a:cxn>
                <a:cxn ang="0">
                  <a:pos x="52" y="29"/>
                </a:cxn>
              </a:cxnLst>
              <a:rect l="0" t="0" r="r" b="b"/>
              <a:pathLst>
                <a:path w="52" h="52">
                  <a:moveTo>
                    <a:pt x="52" y="29"/>
                  </a:moveTo>
                  <a:lnTo>
                    <a:pt x="52" y="24"/>
                  </a:lnTo>
                  <a:lnTo>
                    <a:pt x="52" y="19"/>
                  </a:lnTo>
                  <a:lnTo>
                    <a:pt x="52" y="15"/>
                  </a:lnTo>
                  <a:lnTo>
                    <a:pt x="47" y="10"/>
                  </a:lnTo>
                  <a:lnTo>
                    <a:pt x="42" y="5"/>
                  </a:lnTo>
                  <a:lnTo>
                    <a:pt x="37" y="0"/>
                  </a:lnTo>
                  <a:lnTo>
                    <a:pt x="33" y="0"/>
                  </a:lnTo>
                  <a:lnTo>
                    <a:pt x="28" y="0"/>
                  </a:lnTo>
                  <a:lnTo>
                    <a:pt x="23" y="0"/>
                  </a:lnTo>
                  <a:lnTo>
                    <a:pt x="19" y="0"/>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52" y="43"/>
                  </a:lnTo>
                  <a:lnTo>
                    <a:pt x="52" y="38"/>
                  </a:lnTo>
                  <a:lnTo>
                    <a:pt x="52" y="34"/>
                  </a:lnTo>
                  <a:lnTo>
                    <a:pt x="52" y="29"/>
                  </a:lnTo>
                  <a:lnTo>
                    <a:pt x="52" y="29"/>
                  </a:lnTo>
                  <a:lnTo>
                    <a:pt x="52" y="24"/>
                  </a:lnTo>
                  <a:lnTo>
                    <a:pt x="52" y="19"/>
                  </a:lnTo>
                  <a:lnTo>
                    <a:pt x="47" y="15"/>
                  </a:lnTo>
                  <a:lnTo>
                    <a:pt x="47" y="10"/>
                  </a:lnTo>
                  <a:lnTo>
                    <a:pt x="42" y="5"/>
                  </a:lnTo>
                  <a:lnTo>
                    <a:pt x="37" y="5"/>
                  </a:lnTo>
                  <a:lnTo>
                    <a:pt x="33" y="0"/>
                  </a:lnTo>
                  <a:lnTo>
                    <a:pt x="28" y="0"/>
                  </a:lnTo>
                  <a:lnTo>
                    <a:pt x="23" y="0"/>
                  </a:lnTo>
                  <a:lnTo>
                    <a:pt x="19" y="5"/>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47" y="43"/>
                  </a:lnTo>
                  <a:lnTo>
                    <a:pt x="52" y="38"/>
                  </a:lnTo>
                  <a:lnTo>
                    <a:pt x="52" y="34"/>
                  </a:lnTo>
                  <a:lnTo>
                    <a:pt x="52" y="29"/>
                  </a:lnTo>
                  <a:lnTo>
                    <a:pt x="52" y="29"/>
                  </a:lnTo>
                  <a:close/>
                </a:path>
              </a:pathLst>
            </a:custGeom>
            <a:solidFill>
              <a:srgbClr val="FF6E6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2" name="Freeform 218"/>
            <p:cNvSpPr>
              <a:spLocks noChangeAspect="1"/>
            </p:cNvSpPr>
            <p:nvPr/>
          </p:nvSpPr>
          <p:spPr bwMode="auto">
            <a:xfrm>
              <a:off x="2714" y="1677"/>
              <a:ext cx="52" cy="52"/>
            </a:xfrm>
            <a:custGeom>
              <a:avLst/>
              <a:gdLst/>
              <a:ahLst/>
              <a:cxnLst>
                <a:cxn ang="0">
                  <a:pos x="52" y="24"/>
                </a:cxn>
                <a:cxn ang="0">
                  <a:pos x="47" y="15"/>
                </a:cxn>
                <a:cxn ang="0">
                  <a:pos x="42" y="5"/>
                </a:cxn>
                <a:cxn ang="0">
                  <a:pos x="33" y="0"/>
                </a:cxn>
                <a:cxn ang="0">
                  <a:pos x="23" y="0"/>
                </a:cxn>
                <a:cxn ang="0">
                  <a:pos x="14" y="5"/>
                </a:cxn>
                <a:cxn ang="0">
                  <a:pos x="4" y="15"/>
                </a:cxn>
                <a:cxn ang="0">
                  <a:pos x="0" y="24"/>
                </a:cxn>
                <a:cxn ang="0">
                  <a:pos x="0" y="34"/>
                </a:cxn>
                <a:cxn ang="0">
                  <a:pos x="4" y="43"/>
                </a:cxn>
                <a:cxn ang="0">
                  <a:pos x="14" y="48"/>
                </a:cxn>
                <a:cxn ang="0">
                  <a:pos x="23" y="52"/>
                </a:cxn>
                <a:cxn ang="0">
                  <a:pos x="33" y="52"/>
                </a:cxn>
                <a:cxn ang="0">
                  <a:pos x="42" y="48"/>
                </a:cxn>
                <a:cxn ang="0">
                  <a:pos x="47" y="43"/>
                </a:cxn>
                <a:cxn ang="0">
                  <a:pos x="52" y="34"/>
                </a:cxn>
                <a:cxn ang="0">
                  <a:pos x="52" y="29"/>
                </a:cxn>
                <a:cxn ang="0">
                  <a:pos x="52" y="19"/>
                </a:cxn>
                <a:cxn ang="0">
                  <a:pos x="42" y="10"/>
                </a:cxn>
                <a:cxn ang="0">
                  <a:pos x="37" y="5"/>
                </a:cxn>
                <a:cxn ang="0">
                  <a:pos x="28" y="5"/>
                </a:cxn>
                <a:cxn ang="0">
                  <a:pos x="19" y="5"/>
                </a:cxn>
                <a:cxn ang="0">
                  <a:pos x="9" y="10"/>
                </a:cxn>
                <a:cxn ang="0">
                  <a:pos x="4" y="19"/>
                </a:cxn>
                <a:cxn ang="0">
                  <a:pos x="4" y="29"/>
                </a:cxn>
                <a:cxn ang="0">
                  <a:pos x="4" y="38"/>
                </a:cxn>
                <a:cxn ang="0">
                  <a:pos x="9" y="43"/>
                </a:cxn>
                <a:cxn ang="0">
                  <a:pos x="19" y="48"/>
                </a:cxn>
                <a:cxn ang="0">
                  <a:pos x="28" y="52"/>
                </a:cxn>
                <a:cxn ang="0">
                  <a:pos x="37" y="48"/>
                </a:cxn>
                <a:cxn ang="0">
                  <a:pos x="42" y="43"/>
                </a:cxn>
                <a:cxn ang="0">
                  <a:pos x="52" y="38"/>
                </a:cxn>
                <a:cxn ang="0">
                  <a:pos x="52" y="29"/>
                </a:cxn>
              </a:cxnLst>
              <a:rect l="0" t="0" r="r" b="b"/>
              <a:pathLst>
                <a:path w="52" h="52">
                  <a:moveTo>
                    <a:pt x="52" y="29"/>
                  </a:moveTo>
                  <a:lnTo>
                    <a:pt x="52" y="24"/>
                  </a:lnTo>
                  <a:lnTo>
                    <a:pt x="52" y="19"/>
                  </a:lnTo>
                  <a:lnTo>
                    <a:pt x="47" y="15"/>
                  </a:lnTo>
                  <a:lnTo>
                    <a:pt x="47" y="10"/>
                  </a:lnTo>
                  <a:lnTo>
                    <a:pt x="42" y="5"/>
                  </a:lnTo>
                  <a:lnTo>
                    <a:pt x="37" y="5"/>
                  </a:lnTo>
                  <a:lnTo>
                    <a:pt x="33" y="0"/>
                  </a:lnTo>
                  <a:lnTo>
                    <a:pt x="28" y="0"/>
                  </a:lnTo>
                  <a:lnTo>
                    <a:pt x="23" y="0"/>
                  </a:lnTo>
                  <a:lnTo>
                    <a:pt x="19" y="5"/>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47" y="43"/>
                  </a:lnTo>
                  <a:lnTo>
                    <a:pt x="52" y="38"/>
                  </a:lnTo>
                  <a:lnTo>
                    <a:pt x="52" y="34"/>
                  </a:lnTo>
                  <a:lnTo>
                    <a:pt x="52" y="29"/>
                  </a:lnTo>
                  <a:lnTo>
                    <a:pt x="52" y="29"/>
                  </a:lnTo>
                  <a:lnTo>
                    <a:pt x="52" y="24"/>
                  </a:lnTo>
                  <a:lnTo>
                    <a:pt x="52" y="19"/>
                  </a:lnTo>
                  <a:lnTo>
                    <a:pt x="47" y="15"/>
                  </a:lnTo>
                  <a:lnTo>
                    <a:pt x="42" y="10"/>
                  </a:lnTo>
                  <a:lnTo>
                    <a:pt x="42" y="5"/>
                  </a:lnTo>
                  <a:lnTo>
                    <a:pt x="37" y="5"/>
                  </a:lnTo>
                  <a:lnTo>
                    <a:pt x="33" y="5"/>
                  </a:lnTo>
                  <a:lnTo>
                    <a:pt x="28" y="5"/>
                  </a:lnTo>
                  <a:lnTo>
                    <a:pt x="23" y="5"/>
                  </a:lnTo>
                  <a:lnTo>
                    <a:pt x="19" y="5"/>
                  </a:lnTo>
                  <a:lnTo>
                    <a:pt x="14" y="5"/>
                  </a:lnTo>
                  <a:lnTo>
                    <a:pt x="9" y="10"/>
                  </a:lnTo>
                  <a:lnTo>
                    <a:pt x="9" y="15"/>
                  </a:lnTo>
                  <a:lnTo>
                    <a:pt x="4" y="19"/>
                  </a:lnTo>
                  <a:lnTo>
                    <a:pt x="4" y="24"/>
                  </a:lnTo>
                  <a:lnTo>
                    <a:pt x="4" y="29"/>
                  </a:lnTo>
                  <a:lnTo>
                    <a:pt x="4" y="34"/>
                  </a:lnTo>
                  <a:lnTo>
                    <a:pt x="4" y="38"/>
                  </a:lnTo>
                  <a:lnTo>
                    <a:pt x="9" y="43"/>
                  </a:lnTo>
                  <a:lnTo>
                    <a:pt x="9" y="43"/>
                  </a:lnTo>
                  <a:lnTo>
                    <a:pt x="14" y="48"/>
                  </a:lnTo>
                  <a:lnTo>
                    <a:pt x="19" y="48"/>
                  </a:lnTo>
                  <a:lnTo>
                    <a:pt x="23" y="52"/>
                  </a:lnTo>
                  <a:lnTo>
                    <a:pt x="28" y="52"/>
                  </a:lnTo>
                  <a:lnTo>
                    <a:pt x="33" y="52"/>
                  </a:lnTo>
                  <a:lnTo>
                    <a:pt x="37" y="48"/>
                  </a:lnTo>
                  <a:lnTo>
                    <a:pt x="42" y="48"/>
                  </a:lnTo>
                  <a:lnTo>
                    <a:pt x="42" y="43"/>
                  </a:lnTo>
                  <a:lnTo>
                    <a:pt x="47" y="43"/>
                  </a:lnTo>
                  <a:lnTo>
                    <a:pt x="52" y="38"/>
                  </a:lnTo>
                  <a:lnTo>
                    <a:pt x="52" y="34"/>
                  </a:lnTo>
                  <a:lnTo>
                    <a:pt x="52" y="29"/>
                  </a:lnTo>
                  <a:lnTo>
                    <a:pt x="52" y="29"/>
                  </a:lnTo>
                  <a:close/>
                </a:path>
              </a:pathLst>
            </a:custGeom>
            <a:solidFill>
              <a:srgbClr val="FF727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3" name="Freeform 219"/>
            <p:cNvSpPr>
              <a:spLocks noChangeAspect="1"/>
            </p:cNvSpPr>
            <p:nvPr/>
          </p:nvSpPr>
          <p:spPr bwMode="auto">
            <a:xfrm>
              <a:off x="2718" y="1682"/>
              <a:ext cx="48" cy="47"/>
            </a:xfrm>
            <a:custGeom>
              <a:avLst/>
              <a:gdLst/>
              <a:ahLst/>
              <a:cxnLst>
                <a:cxn ang="0">
                  <a:pos x="48" y="19"/>
                </a:cxn>
                <a:cxn ang="0">
                  <a:pos x="43" y="10"/>
                </a:cxn>
                <a:cxn ang="0">
                  <a:pos x="38" y="0"/>
                </a:cxn>
                <a:cxn ang="0">
                  <a:pos x="29" y="0"/>
                </a:cxn>
                <a:cxn ang="0">
                  <a:pos x="19" y="0"/>
                </a:cxn>
                <a:cxn ang="0">
                  <a:pos x="10" y="0"/>
                </a:cxn>
                <a:cxn ang="0">
                  <a:pos x="5" y="10"/>
                </a:cxn>
                <a:cxn ang="0">
                  <a:pos x="0" y="19"/>
                </a:cxn>
                <a:cxn ang="0">
                  <a:pos x="0" y="29"/>
                </a:cxn>
                <a:cxn ang="0">
                  <a:pos x="5" y="38"/>
                </a:cxn>
                <a:cxn ang="0">
                  <a:pos x="10" y="43"/>
                </a:cxn>
                <a:cxn ang="0">
                  <a:pos x="19" y="47"/>
                </a:cxn>
                <a:cxn ang="0">
                  <a:pos x="29" y="47"/>
                </a:cxn>
                <a:cxn ang="0">
                  <a:pos x="38" y="43"/>
                </a:cxn>
                <a:cxn ang="0">
                  <a:pos x="43" y="38"/>
                </a:cxn>
                <a:cxn ang="0">
                  <a:pos x="48" y="29"/>
                </a:cxn>
                <a:cxn ang="0">
                  <a:pos x="48" y="24"/>
                </a:cxn>
                <a:cxn ang="0">
                  <a:pos x="43" y="14"/>
                </a:cxn>
                <a:cxn ang="0">
                  <a:pos x="38" y="5"/>
                </a:cxn>
                <a:cxn ang="0">
                  <a:pos x="33" y="0"/>
                </a:cxn>
                <a:cxn ang="0">
                  <a:pos x="24" y="0"/>
                </a:cxn>
                <a:cxn ang="0">
                  <a:pos x="15" y="0"/>
                </a:cxn>
                <a:cxn ang="0">
                  <a:pos x="5" y="5"/>
                </a:cxn>
                <a:cxn ang="0">
                  <a:pos x="0" y="14"/>
                </a:cxn>
                <a:cxn ang="0">
                  <a:pos x="0" y="24"/>
                </a:cxn>
                <a:cxn ang="0">
                  <a:pos x="0" y="33"/>
                </a:cxn>
                <a:cxn ang="0">
                  <a:pos x="5" y="38"/>
                </a:cxn>
                <a:cxn ang="0">
                  <a:pos x="15" y="43"/>
                </a:cxn>
                <a:cxn ang="0">
                  <a:pos x="24" y="47"/>
                </a:cxn>
                <a:cxn ang="0">
                  <a:pos x="33" y="43"/>
                </a:cxn>
                <a:cxn ang="0">
                  <a:pos x="38" y="38"/>
                </a:cxn>
                <a:cxn ang="0">
                  <a:pos x="43" y="33"/>
                </a:cxn>
                <a:cxn ang="0">
                  <a:pos x="48" y="24"/>
                </a:cxn>
              </a:cxnLst>
              <a:rect l="0" t="0" r="r" b="b"/>
              <a:pathLst>
                <a:path w="48" h="47">
                  <a:moveTo>
                    <a:pt x="48" y="24"/>
                  </a:moveTo>
                  <a:lnTo>
                    <a:pt x="48" y="19"/>
                  </a:lnTo>
                  <a:lnTo>
                    <a:pt x="48" y="14"/>
                  </a:lnTo>
                  <a:lnTo>
                    <a:pt x="43" y="10"/>
                  </a:lnTo>
                  <a:lnTo>
                    <a:pt x="38" y="5"/>
                  </a:lnTo>
                  <a:lnTo>
                    <a:pt x="38" y="0"/>
                  </a:lnTo>
                  <a:lnTo>
                    <a:pt x="33" y="0"/>
                  </a:lnTo>
                  <a:lnTo>
                    <a:pt x="29" y="0"/>
                  </a:lnTo>
                  <a:lnTo>
                    <a:pt x="24" y="0"/>
                  </a:lnTo>
                  <a:lnTo>
                    <a:pt x="19" y="0"/>
                  </a:lnTo>
                  <a:lnTo>
                    <a:pt x="15" y="0"/>
                  </a:lnTo>
                  <a:lnTo>
                    <a:pt x="10" y="0"/>
                  </a:lnTo>
                  <a:lnTo>
                    <a:pt x="5" y="5"/>
                  </a:lnTo>
                  <a:lnTo>
                    <a:pt x="5" y="10"/>
                  </a:lnTo>
                  <a:lnTo>
                    <a:pt x="0" y="14"/>
                  </a:lnTo>
                  <a:lnTo>
                    <a:pt x="0" y="19"/>
                  </a:lnTo>
                  <a:lnTo>
                    <a:pt x="0" y="24"/>
                  </a:lnTo>
                  <a:lnTo>
                    <a:pt x="0" y="29"/>
                  </a:lnTo>
                  <a:lnTo>
                    <a:pt x="0" y="33"/>
                  </a:lnTo>
                  <a:lnTo>
                    <a:pt x="5" y="38"/>
                  </a:lnTo>
                  <a:lnTo>
                    <a:pt x="5" y="38"/>
                  </a:lnTo>
                  <a:lnTo>
                    <a:pt x="10" y="43"/>
                  </a:lnTo>
                  <a:lnTo>
                    <a:pt x="15" y="43"/>
                  </a:lnTo>
                  <a:lnTo>
                    <a:pt x="19" y="47"/>
                  </a:lnTo>
                  <a:lnTo>
                    <a:pt x="24" y="47"/>
                  </a:lnTo>
                  <a:lnTo>
                    <a:pt x="29" y="47"/>
                  </a:lnTo>
                  <a:lnTo>
                    <a:pt x="33" y="43"/>
                  </a:lnTo>
                  <a:lnTo>
                    <a:pt x="38" y="43"/>
                  </a:lnTo>
                  <a:lnTo>
                    <a:pt x="38" y="38"/>
                  </a:lnTo>
                  <a:lnTo>
                    <a:pt x="43" y="38"/>
                  </a:lnTo>
                  <a:lnTo>
                    <a:pt x="48" y="33"/>
                  </a:lnTo>
                  <a:lnTo>
                    <a:pt x="48" y="29"/>
                  </a:lnTo>
                  <a:lnTo>
                    <a:pt x="48" y="24"/>
                  </a:lnTo>
                  <a:lnTo>
                    <a:pt x="48" y="24"/>
                  </a:lnTo>
                  <a:lnTo>
                    <a:pt x="48" y="19"/>
                  </a:lnTo>
                  <a:lnTo>
                    <a:pt x="43" y="14"/>
                  </a:lnTo>
                  <a:lnTo>
                    <a:pt x="43" y="10"/>
                  </a:lnTo>
                  <a:lnTo>
                    <a:pt x="38" y="5"/>
                  </a:lnTo>
                  <a:lnTo>
                    <a:pt x="33" y="5"/>
                  </a:lnTo>
                  <a:lnTo>
                    <a:pt x="33" y="0"/>
                  </a:lnTo>
                  <a:lnTo>
                    <a:pt x="29" y="0"/>
                  </a:lnTo>
                  <a:lnTo>
                    <a:pt x="24" y="0"/>
                  </a:lnTo>
                  <a:lnTo>
                    <a:pt x="19" y="0"/>
                  </a:lnTo>
                  <a:lnTo>
                    <a:pt x="15" y="0"/>
                  </a:lnTo>
                  <a:lnTo>
                    <a:pt x="10" y="5"/>
                  </a:lnTo>
                  <a:lnTo>
                    <a:pt x="5" y="5"/>
                  </a:lnTo>
                  <a:lnTo>
                    <a:pt x="5" y="10"/>
                  </a:lnTo>
                  <a:lnTo>
                    <a:pt x="0" y="14"/>
                  </a:lnTo>
                  <a:lnTo>
                    <a:pt x="0" y="19"/>
                  </a:lnTo>
                  <a:lnTo>
                    <a:pt x="0" y="24"/>
                  </a:lnTo>
                  <a:lnTo>
                    <a:pt x="0" y="29"/>
                  </a:lnTo>
                  <a:lnTo>
                    <a:pt x="0" y="33"/>
                  </a:lnTo>
                  <a:lnTo>
                    <a:pt x="5" y="33"/>
                  </a:lnTo>
                  <a:lnTo>
                    <a:pt x="5" y="38"/>
                  </a:lnTo>
                  <a:lnTo>
                    <a:pt x="10" y="43"/>
                  </a:lnTo>
                  <a:lnTo>
                    <a:pt x="15" y="43"/>
                  </a:lnTo>
                  <a:lnTo>
                    <a:pt x="19" y="43"/>
                  </a:lnTo>
                  <a:lnTo>
                    <a:pt x="24" y="47"/>
                  </a:lnTo>
                  <a:lnTo>
                    <a:pt x="29" y="43"/>
                  </a:lnTo>
                  <a:lnTo>
                    <a:pt x="33" y="43"/>
                  </a:lnTo>
                  <a:lnTo>
                    <a:pt x="33" y="43"/>
                  </a:lnTo>
                  <a:lnTo>
                    <a:pt x="38" y="38"/>
                  </a:lnTo>
                  <a:lnTo>
                    <a:pt x="43" y="33"/>
                  </a:lnTo>
                  <a:lnTo>
                    <a:pt x="43" y="33"/>
                  </a:lnTo>
                  <a:lnTo>
                    <a:pt x="48" y="29"/>
                  </a:lnTo>
                  <a:lnTo>
                    <a:pt x="48" y="24"/>
                  </a:lnTo>
                  <a:lnTo>
                    <a:pt x="48" y="24"/>
                  </a:lnTo>
                  <a:close/>
                </a:path>
              </a:pathLst>
            </a:custGeom>
            <a:solidFill>
              <a:srgbClr val="FF767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4" name="Freeform 220"/>
            <p:cNvSpPr>
              <a:spLocks noChangeAspect="1"/>
            </p:cNvSpPr>
            <p:nvPr/>
          </p:nvSpPr>
          <p:spPr bwMode="auto">
            <a:xfrm>
              <a:off x="2718" y="1682"/>
              <a:ext cx="48" cy="47"/>
            </a:xfrm>
            <a:custGeom>
              <a:avLst/>
              <a:gdLst/>
              <a:ahLst/>
              <a:cxnLst>
                <a:cxn ang="0">
                  <a:pos x="48" y="19"/>
                </a:cxn>
                <a:cxn ang="0">
                  <a:pos x="43" y="10"/>
                </a:cxn>
                <a:cxn ang="0">
                  <a:pos x="33" y="5"/>
                </a:cxn>
                <a:cxn ang="0">
                  <a:pos x="29" y="0"/>
                </a:cxn>
                <a:cxn ang="0">
                  <a:pos x="19" y="0"/>
                </a:cxn>
                <a:cxn ang="0">
                  <a:pos x="10" y="5"/>
                </a:cxn>
                <a:cxn ang="0">
                  <a:pos x="5" y="10"/>
                </a:cxn>
                <a:cxn ang="0">
                  <a:pos x="0" y="19"/>
                </a:cxn>
                <a:cxn ang="0">
                  <a:pos x="0" y="29"/>
                </a:cxn>
                <a:cxn ang="0">
                  <a:pos x="5" y="33"/>
                </a:cxn>
                <a:cxn ang="0">
                  <a:pos x="10" y="43"/>
                </a:cxn>
                <a:cxn ang="0">
                  <a:pos x="19" y="43"/>
                </a:cxn>
                <a:cxn ang="0">
                  <a:pos x="29" y="43"/>
                </a:cxn>
                <a:cxn ang="0">
                  <a:pos x="33" y="43"/>
                </a:cxn>
                <a:cxn ang="0">
                  <a:pos x="43" y="33"/>
                </a:cxn>
                <a:cxn ang="0">
                  <a:pos x="48" y="29"/>
                </a:cxn>
                <a:cxn ang="0">
                  <a:pos x="43" y="24"/>
                </a:cxn>
                <a:cxn ang="0">
                  <a:pos x="43" y="14"/>
                </a:cxn>
                <a:cxn ang="0">
                  <a:pos x="38" y="10"/>
                </a:cxn>
                <a:cxn ang="0">
                  <a:pos x="33" y="5"/>
                </a:cxn>
                <a:cxn ang="0">
                  <a:pos x="24" y="0"/>
                </a:cxn>
                <a:cxn ang="0">
                  <a:pos x="15" y="5"/>
                </a:cxn>
                <a:cxn ang="0">
                  <a:pos x="10" y="10"/>
                </a:cxn>
                <a:cxn ang="0">
                  <a:pos x="5" y="14"/>
                </a:cxn>
                <a:cxn ang="0">
                  <a:pos x="0" y="24"/>
                </a:cxn>
                <a:cxn ang="0">
                  <a:pos x="5" y="33"/>
                </a:cxn>
                <a:cxn ang="0">
                  <a:pos x="10" y="38"/>
                </a:cxn>
                <a:cxn ang="0">
                  <a:pos x="15" y="43"/>
                </a:cxn>
                <a:cxn ang="0">
                  <a:pos x="24" y="43"/>
                </a:cxn>
                <a:cxn ang="0">
                  <a:pos x="33" y="43"/>
                </a:cxn>
                <a:cxn ang="0">
                  <a:pos x="38" y="38"/>
                </a:cxn>
                <a:cxn ang="0">
                  <a:pos x="43" y="33"/>
                </a:cxn>
                <a:cxn ang="0">
                  <a:pos x="43" y="24"/>
                </a:cxn>
              </a:cxnLst>
              <a:rect l="0" t="0" r="r" b="b"/>
              <a:pathLst>
                <a:path w="48" h="47">
                  <a:moveTo>
                    <a:pt x="48" y="24"/>
                  </a:moveTo>
                  <a:lnTo>
                    <a:pt x="48" y="19"/>
                  </a:lnTo>
                  <a:lnTo>
                    <a:pt x="43" y="14"/>
                  </a:lnTo>
                  <a:lnTo>
                    <a:pt x="43" y="10"/>
                  </a:lnTo>
                  <a:lnTo>
                    <a:pt x="38" y="5"/>
                  </a:lnTo>
                  <a:lnTo>
                    <a:pt x="33" y="5"/>
                  </a:lnTo>
                  <a:lnTo>
                    <a:pt x="33" y="0"/>
                  </a:lnTo>
                  <a:lnTo>
                    <a:pt x="29" y="0"/>
                  </a:lnTo>
                  <a:lnTo>
                    <a:pt x="24" y="0"/>
                  </a:lnTo>
                  <a:lnTo>
                    <a:pt x="19" y="0"/>
                  </a:lnTo>
                  <a:lnTo>
                    <a:pt x="15" y="0"/>
                  </a:lnTo>
                  <a:lnTo>
                    <a:pt x="10" y="5"/>
                  </a:lnTo>
                  <a:lnTo>
                    <a:pt x="5" y="5"/>
                  </a:lnTo>
                  <a:lnTo>
                    <a:pt x="5" y="10"/>
                  </a:lnTo>
                  <a:lnTo>
                    <a:pt x="0" y="14"/>
                  </a:lnTo>
                  <a:lnTo>
                    <a:pt x="0" y="19"/>
                  </a:lnTo>
                  <a:lnTo>
                    <a:pt x="0" y="24"/>
                  </a:lnTo>
                  <a:lnTo>
                    <a:pt x="0" y="29"/>
                  </a:lnTo>
                  <a:lnTo>
                    <a:pt x="0" y="33"/>
                  </a:lnTo>
                  <a:lnTo>
                    <a:pt x="5" y="33"/>
                  </a:lnTo>
                  <a:lnTo>
                    <a:pt x="5" y="38"/>
                  </a:lnTo>
                  <a:lnTo>
                    <a:pt x="10" y="43"/>
                  </a:lnTo>
                  <a:lnTo>
                    <a:pt x="15" y="43"/>
                  </a:lnTo>
                  <a:lnTo>
                    <a:pt x="19" y="43"/>
                  </a:lnTo>
                  <a:lnTo>
                    <a:pt x="24" y="47"/>
                  </a:lnTo>
                  <a:lnTo>
                    <a:pt x="29" y="43"/>
                  </a:lnTo>
                  <a:lnTo>
                    <a:pt x="33" y="43"/>
                  </a:lnTo>
                  <a:lnTo>
                    <a:pt x="33" y="43"/>
                  </a:lnTo>
                  <a:lnTo>
                    <a:pt x="38" y="38"/>
                  </a:lnTo>
                  <a:lnTo>
                    <a:pt x="43" y="33"/>
                  </a:lnTo>
                  <a:lnTo>
                    <a:pt x="43" y="33"/>
                  </a:lnTo>
                  <a:lnTo>
                    <a:pt x="48" y="29"/>
                  </a:lnTo>
                  <a:lnTo>
                    <a:pt x="48" y="24"/>
                  </a:lnTo>
                  <a:lnTo>
                    <a:pt x="43" y="24"/>
                  </a:lnTo>
                  <a:lnTo>
                    <a:pt x="43" y="19"/>
                  </a:lnTo>
                  <a:lnTo>
                    <a:pt x="43" y="14"/>
                  </a:lnTo>
                  <a:lnTo>
                    <a:pt x="43" y="10"/>
                  </a:lnTo>
                  <a:lnTo>
                    <a:pt x="38" y="10"/>
                  </a:lnTo>
                  <a:lnTo>
                    <a:pt x="33" y="5"/>
                  </a:lnTo>
                  <a:lnTo>
                    <a:pt x="33" y="5"/>
                  </a:lnTo>
                  <a:lnTo>
                    <a:pt x="29" y="0"/>
                  </a:lnTo>
                  <a:lnTo>
                    <a:pt x="24" y="0"/>
                  </a:lnTo>
                  <a:lnTo>
                    <a:pt x="19" y="0"/>
                  </a:lnTo>
                  <a:lnTo>
                    <a:pt x="15" y="5"/>
                  </a:lnTo>
                  <a:lnTo>
                    <a:pt x="10" y="5"/>
                  </a:lnTo>
                  <a:lnTo>
                    <a:pt x="10" y="10"/>
                  </a:lnTo>
                  <a:lnTo>
                    <a:pt x="5" y="10"/>
                  </a:lnTo>
                  <a:lnTo>
                    <a:pt x="5" y="14"/>
                  </a:lnTo>
                  <a:lnTo>
                    <a:pt x="0" y="19"/>
                  </a:lnTo>
                  <a:lnTo>
                    <a:pt x="0" y="24"/>
                  </a:lnTo>
                  <a:lnTo>
                    <a:pt x="0" y="29"/>
                  </a:lnTo>
                  <a:lnTo>
                    <a:pt x="5" y="33"/>
                  </a:lnTo>
                  <a:lnTo>
                    <a:pt x="5" y="33"/>
                  </a:lnTo>
                  <a:lnTo>
                    <a:pt x="10" y="38"/>
                  </a:lnTo>
                  <a:lnTo>
                    <a:pt x="10" y="43"/>
                  </a:lnTo>
                  <a:lnTo>
                    <a:pt x="15" y="43"/>
                  </a:lnTo>
                  <a:lnTo>
                    <a:pt x="19" y="43"/>
                  </a:lnTo>
                  <a:lnTo>
                    <a:pt x="24" y="43"/>
                  </a:lnTo>
                  <a:lnTo>
                    <a:pt x="29" y="43"/>
                  </a:lnTo>
                  <a:lnTo>
                    <a:pt x="33" y="43"/>
                  </a:lnTo>
                  <a:lnTo>
                    <a:pt x="33" y="43"/>
                  </a:lnTo>
                  <a:lnTo>
                    <a:pt x="38" y="38"/>
                  </a:lnTo>
                  <a:lnTo>
                    <a:pt x="43" y="33"/>
                  </a:lnTo>
                  <a:lnTo>
                    <a:pt x="43" y="33"/>
                  </a:lnTo>
                  <a:lnTo>
                    <a:pt x="43" y="29"/>
                  </a:lnTo>
                  <a:lnTo>
                    <a:pt x="43" y="24"/>
                  </a:lnTo>
                  <a:lnTo>
                    <a:pt x="48" y="24"/>
                  </a:lnTo>
                  <a:close/>
                </a:path>
              </a:pathLst>
            </a:custGeom>
            <a:solidFill>
              <a:srgbClr val="FF797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5" name="Freeform 221"/>
            <p:cNvSpPr>
              <a:spLocks noChangeAspect="1"/>
            </p:cNvSpPr>
            <p:nvPr/>
          </p:nvSpPr>
          <p:spPr bwMode="auto">
            <a:xfrm>
              <a:off x="2718" y="1682"/>
              <a:ext cx="43" cy="43"/>
            </a:xfrm>
            <a:custGeom>
              <a:avLst/>
              <a:gdLst/>
              <a:ahLst/>
              <a:cxnLst>
                <a:cxn ang="0">
                  <a:pos x="43" y="19"/>
                </a:cxn>
                <a:cxn ang="0">
                  <a:pos x="43" y="10"/>
                </a:cxn>
                <a:cxn ang="0">
                  <a:pos x="33" y="5"/>
                </a:cxn>
                <a:cxn ang="0">
                  <a:pos x="29" y="0"/>
                </a:cxn>
                <a:cxn ang="0">
                  <a:pos x="19" y="0"/>
                </a:cxn>
                <a:cxn ang="0">
                  <a:pos x="10" y="5"/>
                </a:cxn>
                <a:cxn ang="0">
                  <a:pos x="5" y="10"/>
                </a:cxn>
                <a:cxn ang="0">
                  <a:pos x="0" y="19"/>
                </a:cxn>
                <a:cxn ang="0">
                  <a:pos x="0" y="29"/>
                </a:cxn>
                <a:cxn ang="0">
                  <a:pos x="5" y="33"/>
                </a:cxn>
                <a:cxn ang="0">
                  <a:pos x="10" y="43"/>
                </a:cxn>
                <a:cxn ang="0">
                  <a:pos x="19" y="43"/>
                </a:cxn>
                <a:cxn ang="0">
                  <a:pos x="29" y="43"/>
                </a:cxn>
                <a:cxn ang="0">
                  <a:pos x="33" y="43"/>
                </a:cxn>
                <a:cxn ang="0">
                  <a:pos x="43" y="33"/>
                </a:cxn>
                <a:cxn ang="0">
                  <a:pos x="43" y="29"/>
                </a:cxn>
                <a:cxn ang="0">
                  <a:pos x="43" y="24"/>
                </a:cxn>
                <a:cxn ang="0">
                  <a:pos x="43" y="14"/>
                </a:cxn>
                <a:cxn ang="0">
                  <a:pos x="38" y="10"/>
                </a:cxn>
                <a:cxn ang="0">
                  <a:pos x="29" y="5"/>
                </a:cxn>
                <a:cxn ang="0">
                  <a:pos x="24" y="0"/>
                </a:cxn>
                <a:cxn ang="0">
                  <a:pos x="15" y="5"/>
                </a:cxn>
                <a:cxn ang="0">
                  <a:pos x="10" y="10"/>
                </a:cxn>
                <a:cxn ang="0">
                  <a:pos x="5" y="14"/>
                </a:cxn>
                <a:cxn ang="0">
                  <a:pos x="5" y="24"/>
                </a:cxn>
                <a:cxn ang="0">
                  <a:pos x="5" y="29"/>
                </a:cxn>
                <a:cxn ang="0">
                  <a:pos x="10" y="38"/>
                </a:cxn>
                <a:cxn ang="0">
                  <a:pos x="15" y="43"/>
                </a:cxn>
                <a:cxn ang="0">
                  <a:pos x="24" y="43"/>
                </a:cxn>
                <a:cxn ang="0">
                  <a:pos x="29" y="43"/>
                </a:cxn>
                <a:cxn ang="0">
                  <a:pos x="38" y="38"/>
                </a:cxn>
                <a:cxn ang="0">
                  <a:pos x="43" y="29"/>
                </a:cxn>
                <a:cxn ang="0">
                  <a:pos x="43" y="24"/>
                </a:cxn>
              </a:cxnLst>
              <a:rect l="0" t="0" r="r" b="b"/>
              <a:pathLst>
                <a:path w="43" h="43">
                  <a:moveTo>
                    <a:pt x="43" y="24"/>
                  </a:moveTo>
                  <a:lnTo>
                    <a:pt x="43" y="19"/>
                  </a:lnTo>
                  <a:lnTo>
                    <a:pt x="43" y="14"/>
                  </a:lnTo>
                  <a:lnTo>
                    <a:pt x="43" y="10"/>
                  </a:lnTo>
                  <a:lnTo>
                    <a:pt x="38" y="10"/>
                  </a:lnTo>
                  <a:lnTo>
                    <a:pt x="33" y="5"/>
                  </a:lnTo>
                  <a:lnTo>
                    <a:pt x="33" y="5"/>
                  </a:lnTo>
                  <a:lnTo>
                    <a:pt x="29" y="0"/>
                  </a:lnTo>
                  <a:lnTo>
                    <a:pt x="24" y="0"/>
                  </a:lnTo>
                  <a:lnTo>
                    <a:pt x="19" y="0"/>
                  </a:lnTo>
                  <a:lnTo>
                    <a:pt x="15" y="5"/>
                  </a:lnTo>
                  <a:lnTo>
                    <a:pt x="10" y="5"/>
                  </a:lnTo>
                  <a:lnTo>
                    <a:pt x="10" y="10"/>
                  </a:lnTo>
                  <a:lnTo>
                    <a:pt x="5" y="10"/>
                  </a:lnTo>
                  <a:lnTo>
                    <a:pt x="5" y="14"/>
                  </a:lnTo>
                  <a:lnTo>
                    <a:pt x="0" y="19"/>
                  </a:lnTo>
                  <a:lnTo>
                    <a:pt x="0" y="24"/>
                  </a:lnTo>
                  <a:lnTo>
                    <a:pt x="0" y="29"/>
                  </a:lnTo>
                  <a:lnTo>
                    <a:pt x="5" y="33"/>
                  </a:lnTo>
                  <a:lnTo>
                    <a:pt x="5" y="33"/>
                  </a:lnTo>
                  <a:lnTo>
                    <a:pt x="10" y="38"/>
                  </a:lnTo>
                  <a:lnTo>
                    <a:pt x="10" y="43"/>
                  </a:lnTo>
                  <a:lnTo>
                    <a:pt x="15" y="43"/>
                  </a:lnTo>
                  <a:lnTo>
                    <a:pt x="19" y="43"/>
                  </a:lnTo>
                  <a:lnTo>
                    <a:pt x="24" y="43"/>
                  </a:lnTo>
                  <a:lnTo>
                    <a:pt x="29" y="43"/>
                  </a:lnTo>
                  <a:lnTo>
                    <a:pt x="33" y="43"/>
                  </a:lnTo>
                  <a:lnTo>
                    <a:pt x="33" y="43"/>
                  </a:lnTo>
                  <a:lnTo>
                    <a:pt x="38" y="38"/>
                  </a:lnTo>
                  <a:lnTo>
                    <a:pt x="43" y="33"/>
                  </a:lnTo>
                  <a:lnTo>
                    <a:pt x="43" y="33"/>
                  </a:lnTo>
                  <a:lnTo>
                    <a:pt x="43" y="29"/>
                  </a:lnTo>
                  <a:lnTo>
                    <a:pt x="43" y="24"/>
                  </a:lnTo>
                  <a:lnTo>
                    <a:pt x="43" y="24"/>
                  </a:lnTo>
                  <a:lnTo>
                    <a:pt x="43" y="19"/>
                  </a:lnTo>
                  <a:lnTo>
                    <a:pt x="43" y="14"/>
                  </a:lnTo>
                  <a:lnTo>
                    <a:pt x="38" y="10"/>
                  </a:lnTo>
                  <a:lnTo>
                    <a:pt x="38" y="10"/>
                  </a:lnTo>
                  <a:lnTo>
                    <a:pt x="33" y="5"/>
                  </a:lnTo>
                  <a:lnTo>
                    <a:pt x="29" y="5"/>
                  </a:lnTo>
                  <a:lnTo>
                    <a:pt x="29" y="5"/>
                  </a:lnTo>
                  <a:lnTo>
                    <a:pt x="24" y="0"/>
                  </a:lnTo>
                  <a:lnTo>
                    <a:pt x="19" y="5"/>
                  </a:lnTo>
                  <a:lnTo>
                    <a:pt x="15" y="5"/>
                  </a:lnTo>
                  <a:lnTo>
                    <a:pt x="10" y="5"/>
                  </a:lnTo>
                  <a:lnTo>
                    <a:pt x="10" y="10"/>
                  </a:lnTo>
                  <a:lnTo>
                    <a:pt x="5" y="10"/>
                  </a:lnTo>
                  <a:lnTo>
                    <a:pt x="5" y="14"/>
                  </a:lnTo>
                  <a:lnTo>
                    <a:pt x="5" y="19"/>
                  </a:lnTo>
                  <a:lnTo>
                    <a:pt x="5" y="24"/>
                  </a:lnTo>
                  <a:lnTo>
                    <a:pt x="5" y="29"/>
                  </a:lnTo>
                  <a:lnTo>
                    <a:pt x="5" y="29"/>
                  </a:lnTo>
                  <a:lnTo>
                    <a:pt x="5" y="33"/>
                  </a:lnTo>
                  <a:lnTo>
                    <a:pt x="10" y="38"/>
                  </a:lnTo>
                  <a:lnTo>
                    <a:pt x="10" y="38"/>
                  </a:lnTo>
                  <a:lnTo>
                    <a:pt x="15" y="43"/>
                  </a:lnTo>
                  <a:lnTo>
                    <a:pt x="19" y="43"/>
                  </a:lnTo>
                  <a:lnTo>
                    <a:pt x="24" y="43"/>
                  </a:lnTo>
                  <a:lnTo>
                    <a:pt x="29" y="43"/>
                  </a:lnTo>
                  <a:lnTo>
                    <a:pt x="29" y="43"/>
                  </a:lnTo>
                  <a:lnTo>
                    <a:pt x="33" y="38"/>
                  </a:lnTo>
                  <a:lnTo>
                    <a:pt x="38" y="38"/>
                  </a:lnTo>
                  <a:lnTo>
                    <a:pt x="38" y="33"/>
                  </a:lnTo>
                  <a:lnTo>
                    <a:pt x="43" y="29"/>
                  </a:lnTo>
                  <a:lnTo>
                    <a:pt x="43" y="29"/>
                  </a:lnTo>
                  <a:lnTo>
                    <a:pt x="43" y="24"/>
                  </a:lnTo>
                  <a:lnTo>
                    <a:pt x="43" y="24"/>
                  </a:lnTo>
                  <a:close/>
                </a:path>
              </a:pathLst>
            </a:custGeom>
            <a:solidFill>
              <a:srgbClr val="FF7D7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6" name="Freeform 222"/>
            <p:cNvSpPr>
              <a:spLocks noChangeAspect="1"/>
            </p:cNvSpPr>
            <p:nvPr/>
          </p:nvSpPr>
          <p:spPr bwMode="auto">
            <a:xfrm>
              <a:off x="2723" y="1682"/>
              <a:ext cx="38" cy="43"/>
            </a:xfrm>
            <a:custGeom>
              <a:avLst/>
              <a:gdLst/>
              <a:ahLst/>
              <a:cxnLst>
                <a:cxn ang="0">
                  <a:pos x="38" y="19"/>
                </a:cxn>
                <a:cxn ang="0">
                  <a:pos x="33" y="10"/>
                </a:cxn>
                <a:cxn ang="0">
                  <a:pos x="28" y="5"/>
                </a:cxn>
                <a:cxn ang="0">
                  <a:pos x="24" y="5"/>
                </a:cxn>
                <a:cxn ang="0">
                  <a:pos x="14" y="5"/>
                </a:cxn>
                <a:cxn ang="0">
                  <a:pos x="5" y="5"/>
                </a:cxn>
                <a:cxn ang="0">
                  <a:pos x="0" y="10"/>
                </a:cxn>
                <a:cxn ang="0">
                  <a:pos x="0" y="19"/>
                </a:cxn>
                <a:cxn ang="0">
                  <a:pos x="0" y="29"/>
                </a:cxn>
                <a:cxn ang="0">
                  <a:pos x="0" y="33"/>
                </a:cxn>
                <a:cxn ang="0">
                  <a:pos x="5" y="38"/>
                </a:cxn>
                <a:cxn ang="0">
                  <a:pos x="14" y="43"/>
                </a:cxn>
                <a:cxn ang="0">
                  <a:pos x="24" y="43"/>
                </a:cxn>
                <a:cxn ang="0">
                  <a:pos x="28" y="38"/>
                </a:cxn>
                <a:cxn ang="0">
                  <a:pos x="33" y="33"/>
                </a:cxn>
                <a:cxn ang="0">
                  <a:pos x="38" y="29"/>
                </a:cxn>
                <a:cxn ang="0">
                  <a:pos x="38" y="24"/>
                </a:cxn>
                <a:cxn ang="0">
                  <a:pos x="33" y="14"/>
                </a:cxn>
                <a:cxn ang="0">
                  <a:pos x="33" y="10"/>
                </a:cxn>
                <a:cxn ang="0">
                  <a:pos x="24" y="5"/>
                </a:cxn>
                <a:cxn ang="0">
                  <a:pos x="19" y="5"/>
                </a:cxn>
                <a:cxn ang="0">
                  <a:pos x="10" y="5"/>
                </a:cxn>
                <a:cxn ang="0">
                  <a:pos x="5" y="10"/>
                </a:cxn>
                <a:cxn ang="0">
                  <a:pos x="0" y="14"/>
                </a:cxn>
                <a:cxn ang="0">
                  <a:pos x="0" y="24"/>
                </a:cxn>
                <a:cxn ang="0">
                  <a:pos x="0" y="29"/>
                </a:cxn>
                <a:cxn ang="0">
                  <a:pos x="5" y="38"/>
                </a:cxn>
                <a:cxn ang="0">
                  <a:pos x="10" y="38"/>
                </a:cxn>
                <a:cxn ang="0">
                  <a:pos x="19" y="43"/>
                </a:cxn>
                <a:cxn ang="0">
                  <a:pos x="24" y="38"/>
                </a:cxn>
                <a:cxn ang="0">
                  <a:pos x="33" y="38"/>
                </a:cxn>
                <a:cxn ang="0">
                  <a:pos x="33" y="29"/>
                </a:cxn>
                <a:cxn ang="0">
                  <a:pos x="38" y="24"/>
                </a:cxn>
              </a:cxnLst>
              <a:rect l="0" t="0" r="r" b="b"/>
              <a:pathLst>
                <a:path w="38" h="43">
                  <a:moveTo>
                    <a:pt x="38" y="24"/>
                  </a:moveTo>
                  <a:lnTo>
                    <a:pt x="38" y="19"/>
                  </a:lnTo>
                  <a:lnTo>
                    <a:pt x="38" y="14"/>
                  </a:lnTo>
                  <a:lnTo>
                    <a:pt x="33" y="10"/>
                  </a:lnTo>
                  <a:lnTo>
                    <a:pt x="33" y="10"/>
                  </a:lnTo>
                  <a:lnTo>
                    <a:pt x="28" y="5"/>
                  </a:lnTo>
                  <a:lnTo>
                    <a:pt x="24" y="5"/>
                  </a:lnTo>
                  <a:lnTo>
                    <a:pt x="24" y="5"/>
                  </a:lnTo>
                  <a:lnTo>
                    <a:pt x="19" y="0"/>
                  </a:lnTo>
                  <a:lnTo>
                    <a:pt x="14" y="5"/>
                  </a:lnTo>
                  <a:lnTo>
                    <a:pt x="10" y="5"/>
                  </a:lnTo>
                  <a:lnTo>
                    <a:pt x="5" y="5"/>
                  </a:lnTo>
                  <a:lnTo>
                    <a:pt x="5" y="10"/>
                  </a:lnTo>
                  <a:lnTo>
                    <a:pt x="0" y="10"/>
                  </a:lnTo>
                  <a:lnTo>
                    <a:pt x="0" y="14"/>
                  </a:lnTo>
                  <a:lnTo>
                    <a:pt x="0" y="19"/>
                  </a:lnTo>
                  <a:lnTo>
                    <a:pt x="0" y="24"/>
                  </a:lnTo>
                  <a:lnTo>
                    <a:pt x="0" y="29"/>
                  </a:lnTo>
                  <a:lnTo>
                    <a:pt x="0" y="29"/>
                  </a:lnTo>
                  <a:lnTo>
                    <a:pt x="0" y="33"/>
                  </a:lnTo>
                  <a:lnTo>
                    <a:pt x="5" y="38"/>
                  </a:lnTo>
                  <a:lnTo>
                    <a:pt x="5" y="38"/>
                  </a:lnTo>
                  <a:lnTo>
                    <a:pt x="10" y="43"/>
                  </a:lnTo>
                  <a:lnTo>
                    <a:pt x="14" y="43"/>
                  </a:lnTo>
                  <a:lnTo>
                    <a:pt x="19" y="43"/>
                  </a:lnTo>
                  <a:lnTo>
                    <a:pt x="24" y="43"/>
                  </a:lnTo>
                  <a:lnTo>
                    <a:pt x="24" y="43"/>
                  </a:lnTo>
                  <a:lnTo>
                    <a:pt x="28" y="38"/>
                  </a:lnTo>
                  <a:lnTo>
                    <a:pt x="33" y="38"/>
                  </a:lnTo>
                  <a:lnTo>
                    <a:pt x="33" y="33"/>
                  </a:lnTo>
                  <a:lnTo>
                    <a:pt x="38" y="29"/>
                  </a:lnTo>
                  <a:lnTo>
                    <a:pt x="38" y="29"/>
                  </a:lnTo>
                  <a:lnTo>
                    <a:pt x="38" y="24"/>
                  </a:lnTo>
                  <a:lnTo>
                    <a:pt x="38" y="24"/>
                  </a:lnTo>
                  <a:lnTo>
                    <a:pt x="38" y="19"/>
                  </a:lnTo>
                  <a:lnTo>
                    <a:pt x="33" y="14"/>
                  </a:lnTo>
                  <a:lnTo>
                    <a:pt x="33" y="14"/>
                  </a:lnTo>
                  <a:lnTo>
                    <a:pt x="33" y="10"/>
                  </a:lnTo>
                  <a:lnTo>
                    <a:pt x="28" y="5"/>
                  </a:lnTo>
                  <a:lnTo>
                    <a:pt x="24" y="5"/>
                  </a:lnTo>
                  <a:lnTo>
                    <a:pt x="24" y="5"/>
                  </a:lnTo>
                  <a:lnTo>
                    <a:pt x="19" y="5"/>
                  </a:lnTo>
                  <a:lnTo>
                    <a:pt x="14" y="5"/>
                  </a:lnTo>
                  <a:lnTo>
                    <a:pt x="10" y="5"/>
                  </a:lnTo>
                  <a:lnTo>
                    <a:pt x="10" y="5"/>
                  </a:lnTo>
                  <a:lnTo>
                    <a:pt x="5" y="10"/>
                  </a:lnTo>
                  <a:lnTo>
                    <a:pt x="0" y="14"/>
                  </a:lnTo>
                  <a:lnTo>
                    <a:pt x="0" y="14"/>
                  </a:lnTo>
                  <a:lnTo>
                    <a:pt x="0" y="19"/>
                  </a:lnTo>
                  <a:lnTo>
                    <a:pt x="0" y="24"/>
                  </a:lnTo>
                  <a:lnTo>
                    <a:pt x="0" y="29"/>
                  </a:lnTo>
                  <a:lnTo>
                    <a:pt x="0" y="29"/>
                  </a:lnTo>
                  <a:lnTo>
                    <a:pt x="0" y="33"/>
                  </a:lnTo>
                  <a:lnTo>
                    <a:pt x="5" y="38"/>
                  </a:lnTo>
                  <a:lnTo>
                    <a:pt x="10" y="38"/>
                  </a:lnTo>
                  <a:lnTo>
                    <a:pt x="10" y="38"/>
                  </a:lnTo>
                  <a:lnTo>
                    <a:pt x="14" y="43"/>
                  </a:lnTo>
                  <a:lnTo>
                    <a:pt x="19" y="43"/>
                  </a:lnTo>
                  <a:lnTo>
                    <a:pt x="24" y="43"/>
                  </a:lnTo>
                  <a:lnTo>
                    <a:pt x="24" y="38"/>
                  </a:lnTo>
                  <a:lnTo>
                    <a:pt x="28" y="38"/>
                  </a:lnTo>
                  <a:lnTo>
                    <a:pt x="33" y="38"/>
                  </a:lnTo>
                  <a:lnTo>
                    <a:pt x="33" y="33"/>
                  </a:lnTo>
                  <a:lnTo>
                    <a:pt x="33" y="29"/>
                  </a:lnTo>
                  <a:lnTo>
                    <a:pt x="38" y="29"/>
                  </a:lnTo>
                  <a:lnTo>
                    <a:pt x="38" y="24"/>
                  </a:lnTo>
                  <a:lnTo>
                    <a:pt x="38" y="24"/>
                  </a:lnTo>
                  <a:close/>
                </a:path>
              </a:pathLst>
            </a:custGeom>
            <a:solidFill>
              <a:srgbClr val="FF818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7" name="Freeform 223"/>
            <p:cNvSpPr>
              <a:spLocks noChangeAspect="1"/>
            </p:cNvSpPr>
            <p:nvPr/>
          </p:nvSpPr>
          <p:spPr bwMode="auto">
            <a:xfrm>
              <a:off x="2723" y="1687"/>
              <a:ext cx="38" cy="38"/>
            </a:xfrm>
            <a:custGeom>
              <a:avLst/>
              <a:gdLst/>
              <a:ahLst/>
              <a:cxnLst>
                <a:cxn ang="0">
                  <a:pos x="38" y="14"/>
                </a:cxn>
                <a:cxn ang="0">
                  <a:pos x="33" y="9"/>
                </a:cxn>
                <a:cxn ang="0">
                  <a:pos x="28" y="0"/>
                </a:cxn>
                <a:cxn ang="0">
                  <a:pos x="24" y="0"/>
                </a:cxn>
                <a:cxn ang="0">
                  <a:pos x="14" y="0"/>
                </a:cxn>
                <a:cxn ang="0">
                  <a:pos x="10" y="0"/>
                </a:cxn>
                <a:cxn ang="0">
                  <a:pos x="0" y="9"/>
                </a:cxn>
                <a:cxn ang="0">
                  <a:pos x="0" y="14"/>
                </a:cxn>
                <a:cxn ang="0">
                  <a:pos x="0" y="24"/>
                </a:cxn>
                <a:cxn ang="0">
                  <a:pos x="0" y="28"/>
                </a:cxn>
                <a:cxn ang="0">
                  <a:pos x="10" y="33"/>
                </a:cxn>
                <a:cxn ang="0">
                  <a:pos x="14" y="38"/>
                </a:cxn>
                <a:cxn ang="0">
                  <a:pos x="24" y="38"/>
                </a:cxn>
                <a:cxn ang="0">
                  <a:pos x="28" y="33"/>
                </a:cxn>
                <a:cxn ang="0">
                  <a:pos x="33" y="28"/>
                </a:cxn>
                <a:cxn ang="0">
                  <a:pos x="38" y="24"/>
                </a:cxn>
                <a:cxn ang="0">
                  <a:pos x="33" y="19"/>
                </a:cxn>
                <a:cxn ang="0">
                  <a:pos x="33" y="9"/>
                </a:cxn>
                <a:cxn ang="0">
                  <a:pos x="28" y="5"/>
                </a:cxn>
                <a:cxn ang="0">
                  <a:pos x="24" y="0"/>
                </a:cxn>
                <a:cxn ang="0">
                  <a:pos x="19" y="0"/>
                </a:cxn>
                <a:cxn ang="0">
                  <a:pos x="10" y="0"/>
                </a:cxn>
                <a:cxn ang="0">
                  <a:pos x="5" y="5"/>
                </a:cxn>
                <a:cxn ang="0">
                  <a:pos x="0" y="9"/>
                </a:cxn>
                <a:cxn ang="0">
                  <a:pos x="0" y="19"/>
                </a:cxn>
                <a:cxn ang="0">
                  <a:pos x="0" y="24"/>
                </a:cxn>
                <a:cxn ang="0">
                  <a:pos x="5" y="28"/>
                </a:cxn>
                <a:cxn ang="0">
                  <a:pos x="10" y="33"/>
                </a:cxn>
                <a:cxn ang="0">
                  <a:pos x="19" y="33"/>
                </a:cxn>
                <a:cxn ang="0">
                  <a:pos x="24" y="33"/>
                </a:cxn>
                <a:cxn ang="0">
                  <a:pos x="28" y="28"/>
                </a:cxn>
                <a:cxn ang="0">
                  <a:pos x="33" y="24"/>
                </a:cxn>
                <a:cxn ang="0">
                  <a:pos x="33" y="19"/>
                </a:cxn>
              </a:cxnLst>
              <a:rect l="0" t="0" r="r" b="b"/>
              <a:pathLst>
                <a:path w="38" h="38">
                  <a:moveTo>
                    <a:pt x="38" y="19"/>
                  </a:moveTo>
                  <a:lnTo>
                    <a:pt x="38" y="14"/>
                  </a:lnTo>
                  <a:lnTo>
                    <a:pt x="33" y="9"/>
                  </a:lnTo>
                  <a:lnTo>
                    <a:pt x="33" y="9"/>
                  </a:lnTo>
                  <a:lnTo>
                    <a:pt x="33" y="5"/>
                  </a:lnTo>
                  <a:lnTo>
                    <a:pt x="28" y="0"/>
                  </a:lnTo>
                  <a:lnTo>
                    <a:pt x="24" y="0"/>
                  </a:lnTo>
                  <a:lnTo>
                    <a:pt x="24" y="0"/>
                  </a:lnTo>
                  <a:lnTo>
                    <a:pt x="19" y="0"/>
                  </a:lnTo>
                  <a:lnTo>
                    <a:pt x="14" y="0"/>
                  </a:lnTo>
                  <a:lnTo>
                    <a:pt x="10" y="0"/>
                  </a:lnTo>
                  <a:lnTo>
                    <a:pt x="10" y="0"/>
                  </a:lnTo>
                  <a:lnTo>
                    <a:pt x="5" y="5"/>
                  </a:lnTo>
                  <a:lnTo>
                    <a:pt x="0" y="9"/>
                  </a:lnTo>
                  <a:lnTo>
                    <a:pt x="0" y="9"/>
                  </a:lnTo>
                  <a:lnTo>
                    <a:pt x="0" y="14"/>
                  </a:lnTo>
                  <a:lnTo>
                    <a:pt x="0" y="19"/>
                  </a:lnTo>
                  <a:lnTo>
                    <a:pt x="0" y="24"/>
                  </a:lnTo>
                  <a:lnTo>
                    <a:pt x="0" y="24"/>
                  </a:lnTo>
                  <a:lnTo>
                    <a:pt x="0" y="28"/>
                  </a:lnTo>
                  <a:lnTo>
                    <a:pt x="5" y="33"/>
                  </a:lnTo>
                  <a:lnTo>
                    <a:pt x="10" y="33"/>
                  </a:lnTo>
                  <a:lnTo>
                    <a:pt x="10" y="33"/>
                  </a:lnTo>
                  <a:lnTo>
                    <a:pt x="14" y="38"/>
                  </a:lnTo>
                  <a:lnTo>
                    <a:pt x="19" y="38"/>
                  </a:lnTo>
                  <a:lnTo>
                    <a:pt x="24" y="38"/>
                  </a:lnTo>
                  <a:lnTo>
                    <a:pt x="24" y="33"/>
                  </a:lnTo>
                  <a:lnTo>
                    <a:pt x="28" y="33"/>
                  </a:lnTo>
                  <a:lnTo>
                    <a:pt x="33" y="33"/>
                  </a:lnTo>
                  <a:lnTo>
                    <a:pt x="33" y="28"/>
                  </a:lnTo>
                  <a:lnTo>
                    <a:pt x="33" y="24"/>
                  </a:lnTo>
                  <a:lnTo>
                    <a:pt x="38" y="24"/>
                  </a:lnTo>
                  <a:lnTo>
                    <a:pt x="38" y="19"/>
                  </a:lnTo>
                  <a:lnTo>
                    <a:pt x="33" y="19"/>
                  </a:lnTo>
                  <a:lnTo>
                    <a:pt x="33" y="14"/>
                  </a:lnTo>
                  <a:lnTo>
                    <a:pt x="33" y="9"/>
                  </a:lnTo>
                  <a:lnTo>
                    <a:pt x="33" y="9"/>
                  </a:lnTo>
                  <a:lnTo>
                    <a:pt x="28" y="5"/>
                  </a:lnTo>
                  <a:lnTo>
                    <a:pt x="28" y="5"/>
                  </a:lnTo>
                  <a:lnTo>
                    <a:pt x="24" y="0"/>
                  </a:lnTo>
                  <a:lnTo>
                    <a:pt x="24" y="0"/>
                  </a:lnTo>
                  <a:lnTo>
                    <a:pt x="19" y="0"/>
                  </a:lnTo>
                  <a:lnTo>
                    <a:pt x="14" y="0"/>
                  </a:lnTo>
                  <a:lnTo>
                    <a:pt x="10" y="0"/>
                  </a:lnTo>
                  <a:lnTo>
                    <a:pt x="10" y="5"/>
                  </a:lnTo>
                  <a:lnTo>
                    <a:pt x="5" y="5"/>
                  </a:lnTo>
                  <a:lnTo>
                    <a:pt x="5" y="9"/>
                  </a:lnTo>
                  <a:lnTo>
                    <a:pt x="0" y="9"/>
                  </a:lnTo>
                  <a:lnTo>
                    <a:pt x="0" y="14"/>
                  </a:lnTo>
                  <a:lnTo>
                    <a:pt x="0" y="19"/>
                  </a:lnTo>
                  <a:lnTo>
                    <a:pt x="0" y="19"/>
                  </a:lnTo>
                  <a:lnTo>
                    <a:pt x="0" y="24"/>
                  </a:lnTo>
                  <a:lnTo>
                    <a:pt x="5" y="28"/>
                  </a:lnTo>
                  <a:lnTo>
                    <a:pt x="5" y="28"/>
                  </a:lnTo>
                  <a:lnTo>
                    <a:pt x="10" y="33"/>
                  </a:lnTo>
                  <a:lnTo>
                    <a:pt x="10" y="33"/>
                  </a:lnTo>
                  <a:lnTo>
                    <a:pt x="14" y="33"/>
                  </a:lnTo>
                  <a:lnTo>
                    <a:pt x="19" y="33"/>
                  </a:lnTo>
                  <a:lnTo>
                    <a:pt x="24" y="33"/>
                  </a:lnTo>
                  <a:lnTo>
                    <a:pt x="24" y="33"/>
                  </a:lnTo>
                  <a:lnTo>
                    <a:pt x="28" y="33"/>
                  </a:lnTo>
                  <a:lnTo>
                    <a:pt x="28" y="28"/>
                  </a:lnTo>
                  <a:lnTo>
                    <a:pt x="33" y="28"/>
                  </a:lnTo>
                  <a:lnTo>
                    <a:pt x="33" y="24"/>
                  </a:lnTo>
                  <a:lnTo>
                    <a:pt x="33" y="19"/>
                  </a:lnTo>
                  <a:lnTo>
                    <a:pt x="33" y="19"/>
                  </a:lnTo>
                  <a:lnTo>
                    <a:pt x="38" y="19"/>
                  </a:lnTo>
                  <a:close/>
                </a:path>
              </a:pathLst>
            </a:custGeom>
            <a:solidFill>
              <a:srgbClr val="FF848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8" name="Freeform 224"/>
            <p:cNvSpPr>
              <a:spLocks noChangeAspect="1"/>
            </p:cNvSpPr>
            <p:nvPr/>
          </p:nvSpPr>
          <p:spPr bwMode="auto">
            <a:xfrm>
              <a:off x="2723" y="1687"/>
              <a:ext cx="33" cy="33"/>
            </a:xfrm>
            <a:custGeom>
              <a:avLst/>
              <a:gdLst/>
              <a:ahLst/>
              <a:cxnLst>
                <a:cxn ang="0">
                  <a:pos x="33" y="14"/>
                </a:cxn>
                <a:cxn ang="0">
                  <a:pos x="33" y="9"/>
                </a:cxn>
                <a:cxn ang="0">
                  <a:pos x="28" y="5"/>
                </a:cxn>
                <a:cxn ang="0">
                  <a:pos x="24" y="0"/>
                </a:cxn>
                <a:cxn ang="0">
                  <a:pos x="14" y="0"/>
                </a:cxn>
                <a:cxn ang="0">
                  <a:pos x="10" y="5"/>
                </a:cxn>
                <a:cxn ang="0">
                  <a:pos x="5" y="9"/>
                </a:cxn>
                <a:cxn ang="0">
                  <a:pos x="0" y="14"/>
                </a:cxn>
                <a:cxn ang="0">
                  <a:pos x="0" y="19"/>
                </a:cxn>
                <a:cxn ang="0">
                  <a:pos x="5" y="28"/>
                </a:cxn>
                <a:cxn ang="0">
                  <a:pos x="10" y="33"/>
                </a:cxn>
                <a:cxn ang="0">
                  <a:pos x="14" y="33"/>
                </a:cxn>
                <a:cxn ang="0">
                  <a:pos x="24" y="33"/>
                </a:cxn>
                <a:cxn ang="0">
                  <a:pos x="28" y="33"/>
                </a:cxn>
                <a:cxn ang="0">
                  <a:pos x="33" y="28"/>
                </a:cxn>
                <a:cxn ang="0">
                  <a:pos x="33" y="19"/>
                </a:cxn>
                <a:cxn ang="0">
                  <a:pos x="33" y="19"/>
                </a:cxn>
                <a:cxn ang="0">
                  <a:pos x="33" y="9"/>
                </a:cxn>
                <a:cxn ang="0">
                  <a:pos x="28" y="5"/>
                </a:cxn>
                <a:cxn ang="0">
                  <a:pos x="24" y="5"/>
                </a:cxn>
                <a:cxn ang="0">
                  <a:pos x="19" y="0"/>
                </a:cxn>
                <a:cxn ang="0">
                  <a:pos x="10" y="5"/>
                </a:cxn>
                <a:cxn ang="0">
                  <a:pos x="5" y="5"/>
                </a:cxn>
                <a:cxn ang="0">
                  <a:pos x="5" y="9"/>
                </a:cxn>
                <a:cxn ang="0">
                  <a:pos x="0" y="19"/>
                </a:cxn>
                <a:cxn ang="0">
                  <a:pos x="5" y="24"/>
                </a:cxn>
                <a:cxn ang="0">
                  <a:pos x="5" y="28"/>
                </a:cxn>
                <a:cxn ang="0">
                  <a:pos x="10" y="33"/>
                </a:cxn>
                <a:cxn ang="0">
                  <a:pos x="19" y="33"/>
                </a:cxn>
                <a:cxn ang="0">
                  <a:pos x="24" y="33"/>
                </a:cxn>
                <a:cxn ang="0">
                  <a:pos x="28" y="28"/>
                </a:cxn>
                <a:cxn ang="0">
                  <a:pos x="33" y="24"/>
                </a:cxn>
                <a:cxn ang="0">
                  <a:pos x="33" y="19"/>
                </a:cxn>
              </a:cxnLst>
              <a:rect l="0" t="0" r="r" b="b"/>
              <a:pathLst>
                <a:path w="33" h="33">
                  <a:moveTo>
                    <a:pt x="33" y="19"/>
                  </a:moveTo>
                  <a:lnTo>
                    <a:pt x="33" y="14"/>
                  </a:lnTo>
                  <a:lnTo>
                    <a:pt x="33" y="9"/>
                  </a:lnTo>
                  <a:lnTo>
                    <a:pt x="33" y="9"/>
                  </a:lnTo>
                  <a:lnTo>
                    <a:pt x="28" y="5"/>
                  </a:lnTo>
                  <a:lnTo>
                    <a:pt x="28" y="5"/>
                  </a:lnTo>
                  <a:lnTo>
                    <a:pt x="24" y="0"/>
                  </a:lnTo>
                  <a:lnTo>
                    <a:pt x="24" y="0"/>
                  </a:lnTo>
                  <a:lnTo>
                    <a:pt x="19" y="0"/>
                  </a:lnTo>
                  <a:lnTo>
                    <a:pt x="14" y="0"/>
                  </a:lnTo>
                  <a:lnTo>
                    <a:pt x="10" y="0"/>
                  </a:lnTo>
                  <a:lnTo>
                    <a:pt x="10" y="5"/>
                  </a:lnTo>
                  <a:lnTo>
                    <a:pt x="5" y="5"/>
                  </a:lnTo>
                  <a:lnTo>
                    <a:pt x="5" y="9"/>
                  </a:lnTo>
                  <a:lnTo>
                    <a:pt x="0" y="9"/>
                  </a:lnTo>
                  <a:lnTo>
                    <a:pt x="0" y="14"/>
                  </a:lnTo>
                  <a:lnTo>
                    <a:pt x="0" y="19"/>
                  </a:lnTo>
                  <a:lnTo>
                    <a:pt x="0" y="19"/>
                  </a:lnTo>
                  <a:lnTo>
                    <a:pt x="0" y="24"/>
                  </a:lnTo>
                  <a:lnTo>
                    <a:pt x="5" y="28"/>
                  </a:lnTo>
                  <a:lnTo>
                    <a:pt x="5" y="28"/>
                  </a:lnTo>
                  <a:lnTo>
                    <a:pt x="10" y="33"/>
                  </a:lnTo>
                  <a:lnTo>
                    <a:pt x="10" y="33"/>
                  </a:lnTo>
                  <a:lnTo>
                    <a:pt x="14" y="33"/>
                  </a:lnTo>
                  <a:lnTo>
                    <a:pt x="19" y="33"/>
                  </a:lnTo>
                  <a:lnTo>
                    <a:pt x="24" y="33"/>
                  </a:lnTo>
                  <a:lnTo>
                    <a:pt x="24" y="33"/>
                  </a:lnTo>
                  <a:lnTo>
                    <a:pt x="28" y="33"/>
                  </a:lnTo>
                  <a:lnTo>
                    <a:pt x="28" y="28"/>
                  </a:lnTo>
                  <a:lnTo>
                    <a:pt x="33" y="28"/>
                  </a:lnTo>
                  <a:lnTo>
                    <a:pt x="33" y="24"/>
                  </a:lnTo>
                  <a:lnTo>
                    <a:pt x="33" y="19"/>
                  </a:lnTo>
                  <a:lnTo>
                    <a:pt x="33" y="19"/>
                  </a:lnTo>
                  <a:lnTo>
                    <a:pt x="33" y="19"/>
                  </a:lnTo>
                  <a:lnTo>
                    <a:pt x="33" y="14"/>
                  </a:lnTo>
                  <a:lnTo>
                    <a:pt x="33" y="9"/>
                  </a:lnTo>
                  <a:lnTo>
                    <a:pt x="33" y="9"/>
                  </a:lnTo>
                  <a:lnTo>
                    <a:pt x="28" y="5"/>
                  </a:lnTo>
                  <a:lnTo>
                    <a:pt x="28" y="5"/>
                  </a:lnTo>
                  <a:lnTo>
                    <a:pt x="24" y="5"/>
                  </a:lnTo>
                  <a:lnTo>
                    <a:pt x="19" y="0"/>
                  </a:lnTo>
                  <a:lnTo>
                    <a:pt x="19" y="0"/>
                  </a:lnTo>
                  <a:lnTo>
                    <a:pt x="14" y="0"/>
                  </a:lnTo>
                  <a:lnTo>
                    <a:pt x="10" y="5"/>
                  </a:lnTo>
                  <a:lnTo>
                    <a:pt x="10" y="5"/>
                  </a:lnTo>
                  <a:lnTo>
                    <a:pt x="5" y="5"/>
                  </a:lnTo>
                  <a:lnTo>
                    <a:pt x="5" y="9"/>
                  </a:lnTo>
                  <a:lnTo>
                    <a:pt x="5" y="9"/>
                  </a:lnTo>
                  <a:lnTo>
                    <a:pt x="0" y="14"/>
                  </a:lnTo>
                  <a:lnTo>
                    <a:pt x="0" y="19"/>
                  </a:lnTo>
                  <a:lnTo>
                    <a:pt x="0" y="19"/>
                  </a:lnTo>
                  <a:lnTo>
                    <a:pt x="5" y="24"/>
                  </a:lnTo>
                  <a:lnTo>
                    <a:pt x="5" y="28"/>
                  </a:lnTo>
                  <a:lnTo>
                    <a:pt x="5" y="28"/>
                  </a:lnTo>
                  <a:lnTo>
                    <a:pt x="10" y="33"/>
                  </a:lnTo>
                  <a:lnTo>
                    <a:pt x="10" y="33"/>
                  </a:lnTo>
                  <a:lnTo>
                    <a:pt x="14" y="33"/>
                  </a:lnTo>
                  <a:lnTo>
                    <a:pt x="19" y="33"/>
                  </a:lnTo>
                  <a:lnTo>
                    <a:pt x="19" y="33"/>
                  </a:lnTo>
                  <a:lnTo>
                    <a:pt x="24" y="33"/>
                  </a:lnTo>
                  <a:lnTo>
                    <a:pt x="28" y="33"/>
                  </a:lnTo>
                  <a:lnTo>
                    <a:pt x="28" y="28"/>
                  </a:lnTo>
                  <a:lnTo>
                    <a:pt x="33" y="28"/>
                  </a:lnTo>
                  <a:lnTo>
                    <a:pt x="33" y="24"/>
                  </a:lnTo>
                  <a:lnTo>
                    <a:pt x="33" y="19"/>
                  </a:lnTo>
                  <a:lnTo>
                    <a:pt x="33" y="19"/>
                  </a:lnTo>
                  <a:lnTo>
                    <a:pt x="33" y="19"/>
                  </a:lnTo>
                  <a:close/>
                </a:path>
              </a:pathLst>
            </a:custGeom>
            <a:solidFill>
              <a:srgbClr val="FF888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09" name="Freeform 225"/>
            <p:cNvSpPr>
              <a:spLocks noChangeAspect="1"/>
            </p:cNvSpPr>
            <p:nvPr/>
          </p:nvSpPr>
          <p:spPr bwMode="auto">
            <a:xfrm>
              <a:off x="2723" y="1687"/>
              <a:ext cx="33" cy="33"/>
            </a:xfrm>
            <a:custGeom>
              <a:avLst/>
              <a:gdLst/>
              <a:ahLst/>
              <a:cxnLst>
                <a:cxn ang="0">
                  <a:pos x="33" y="14"/>
                </a:cxn>
                <a:cxn ang="0">
                  <a:pos x="33" y="9"/>
                </a:cxn>
                <a:cxn ang="0">
                  <a:pos x="28" y="5"/>
                </a:cxn>
                <a:cxn ang="0">
                  <a:pos x="19" y="0"/>
                </a:cxn>
                <a:cxn ang="0">
                  <a:pos x="14" y="0"/>
                </a:cxn>
                <a:cxn ang="0">
                  <a:pos x="10" y="5"/>
                </a:cxn>
                <a:cxn ang="0">
                  <a:pos x="5" y="9"/>
                </a:cxn>
                <a:cxn ang="0">
                  <a:pos x="0" y="14"/>
                </a:cxn>
                <a:cxn ang="0">
                  <a:pos x="0" y="19"/>
                </a:cxn>
                <a:cxn ang="0">
                  <a:pos x="5" y="28"/>
                </a:cxn>
                <a:cxn ang="0">
                  <a:pos x="10" y="33"/>
                </a:cxn>
                <a:cxn ang="0">
                  <a:pos x="14" y="33"/>
                </a:cxn>
                <a:cxn ang="0">
                  <a:pos x="19" y="33"/>
                </a:cxn>
                <a:cxn ang="0">
                  <a:pos x="28" y="33"/>
                </a:cxn>
                <a:cxn ang="0">
                  <a:pos x="33" y="28"/>
                </a:cxn>
                <a:cxn ang="0">
                  <a:pos x="33" y="19"/>
                </a:cxn>
                <a:cxn ang="0">
                  <a:pos x="33" y="19"/>
                </a:cxn>
                <a:cxn ang="0">
                  <a:pos x="33" y="14"/>
                </a:cxn>
                <a:cxn ang="0">
                  <a:pos x="28" y="9"/>
                </a:cxn>
                <a:cxn ang="0">
                  <a:pos x="24" y="5"/>
                </a:cxn>
                <a:cxn ang="0">
                  <a:pos x="19" y="5"/>
                </a:cxn>
                <a:cxn ang="0">
                  <a:pos x="14" y="5"/>
                </a:cxn>
                <a:cxn ang="0">
                  <a:pos x="10" y="9"/>
                </a:cxn>
                <a:cxn ang="0">
                  <a:pos x="5" y="14"/>
                </a:cxn>
                <a:cxn ang="0">
                  <a:pos x="5" y="19"/>
                </a:cxn>
                <a:cxn ang="0">
                  <a:pos x="5" y="24"/>
                </a:cxn>
                <a:cxn ang="0">
                  <a:pos x="10" y="28"/>
                </a:cxn>
                <a:cxn ang="0">
                  <a:pos x="14" y="33"/>
                </a:cxn>
                <a:cxn ang="0">
                  <a:pos x="19" y="33"/>
                </a:cxn>
                <a:cxn ang="0">
                  <a:pos x="24" y="33"/>
                </a:cxn>
                <a:cxn ang="0">
                  <a:pos x="28" y="28"/>
                </a:cxn>
                <a:cxn ang="0">
                  <a:pos x="33" y="24"/>
                </a:cxn>
                <a:cxn ang="0">
                  <a:pos x="33" y="19"/>
                </a:cxn>
              </a:cxnLst>
              <a:rect l="0" t="0" r="r" b="b"/>
              <a:pathLst>
                <a:path w="33" h="33">
                  <a:moveTo>
                    <a:pt x="33" y="19"/>
                  </a:moveTo>
                  <a:lnTo>
                    <a:pt x="33" y="14"/>
                  </a:lnTo>
                  <a:lnTo>
                    <a:pt x="33" y="9"/>
                  </a:lnTo>
                  <a:lnTo>
                    <a:pt x="33" y="9"/>
                  </a:lnTo>
                  <a:lnTo>
                    <a:pt x="28" y="5"/>
                  </a:lnTo>
                  <a:lnTo>
                    <a:pt x="28" y="5"/>
                  </a:lnTo>
                  <a:lnTo>
                    <a:pt x="24" y="5"/>
                  </a:lnTo>
                  <a:lnTo>
                    <a:pt x="19" y="0"/>
                  </a:lnTo>
                  <a:lnTo>
                    <a:pt x="19" y="0"/>
                  </a:lnTo>
                  <a:lnTo>
                    <a:pt x="14" y="0"/>
                  </a:lnTo>
                  <a:lnTo>
                    <a:pt x="10" y="5"/>
                  </a:lnTo>
                  <a:lnTo>
                    <a:pt x="10" y="5"/>
                  </a:lnTo>
                  <a:lnTo>
                    <a:pt x="5" y="5"/>
                  </a:lnTo>
                  <a:lnTo>
                    <a:pt x="5" y="9"/>
                  </a:lnTo>
                  <a:lnTo>
                    <a:pt x="5" y="9"/>
                  </a:lnTo>
                  <a:lnTo>
                    <a:pt x="0" y="14"/>
                  </a:lnTo>
                  <a:lnTo>
                    <a:pt x="0" y="19"/>
                  </a:lnTo>
                  <a:lnTo>
                    <a:pt x="0" y="19"/>
                  </a:lnTo>
                  <a:lnTo>
                    <a:pt x="5" y="24"/>
                  </a:lnTo>
                  <a:lnTo>
                    <a:pt x="5" y="28"/>
                  </a:lnTo>
                  <a:lnTo>
                    <a:pt x="5" y="28"/>
                  </a:lnTo>
                  <a:lnTo>
                    <a:pt x="10" y="33"/>
                  </a:lnTo>
                  <a:lnTo>
                    <a:pt x="10" y="33"/>
                  </a:lnTo>
                  <a:lnTo>
                    <a:pt x="14" y="33"/>
                  </a:lnTo>
                  <a:lnTo>
                    <a:pt x="19" y="33"/>
                  </a:lnTo>
                  <a:lnTo>
                    <a:pt x="19" y="33"/>
                  </a:lnTo>
                  <a:lnTo>
                    <a:pt x="24" y="33"/>
                  </a:lnTo>
                  <a:lnTo>
                    <a:pt x="28" y="33"/>
                  </a:lnTo>
                  <a:lnTo>
                    <a:pt x="28" y="28"/>
                  </a:lnTo>
                  <a:lnTo>
                    <a:pt x="33" y="28"/>
                  </a:lnTo>
                  <a:lnTo>
                    <a:pt x="33" y="24"/>
                  </a:lnTo>
                  <a:lnTo>
                    <a:pt x="33" y="19"/>
                  </a:lnTo>
                  <a:lnTo>
                    <a:pt x="33" y="19"/>
                  </a:lnTo>
                  <a:lnTo>
                    <a:pt x="33" y="19"/>
                  </a:lnTo>
                  <a:lnTo>
                    <a:pt x="33" y="14"/>
                  </a:lnTo>
                  <a:lnTo>
                    <a:pt x="33" y="14"/>
                  </a:lnTo>
                  <a:lnTo>
                    <a:pt x="28" y="9"/>
                  </a:lnTo>
                  <a:lnTo>
                    <a:pt x="28" y="9"/>
                  </a:lnTo>
                  <a:lnTo>
                    <a:pt x="28" y="5"/>
                  </a:lnTo>
                  <a:lnTo>
                    <a:pt x="24" y="5"/>
                  </a:lnTo>
                  <a:lnTo>
                    <a:pt x="19" y="5"/>
                  </a:lnTo>
                  <a:lnTo>
                    <a:pt x="19" y="5"/>
                  </a:lnTo>
                  <a:lnTo>
                    <a:pt x="14" y="5"/>
                  </a:lnTo>
                  <a:lnTo>
                    <a:pt x="14" y="5"/>
                  </a:lnTo>
                  <a:lnTo>
                    <a:pt x="10" y="5"/>
                  </a:lnTo>
                  <a:lnTo>
                    <a:pt x="10" y="9"/>
                  </a:lnTo>
                  <a:lnTo>
                    <a:pt x="5" y="9"/>
                  </a:lnTo>
                  <a:lnTo>
                    <a:pt x="5" y="14"/>
                  </a:lnTo>
                  <a:lnTo>
                    <a:pt x="5" y="14"/>
                  </a:lnTo>
                  <a:lnTo>
                    <a:pt x="5" y="19"/>
                  </a:lnTo>
                  <a:lnTo>
                    <a:pt x="5" y="19"/>
                  </a:lnTo>
                  <a:lnTo>
                    <a:pt x="5" y="24"/>
                  </a:lnTo>
                  <a:lnTo>
                    <a:pt x="5" y="24"/>
                  </a:lnTo>
                  <a:lnTo>
                    <a:pt x="10" y="28"/>
                  </a:lnTo>
                  <a:lnTo>
                    <a:pt x="10" y="28"/>
                  </a:lnTo>
                  <a:lnTo>
                    <a:pt x="14" y="33"/>
                  </a:lnTo>
                  <a:lnTo>
                    <a:pt x="14" y="33"/>
                  </a:lnTo>
                  <a:lnTo>
                    <a:pt x="19" y="33"/>
                  </a:lnTo>
                  <a:lnTo>
                    <a:pt x="19" y="33"/>
                  </a:lnTo>
                  <a:lnTo>
                    <a:pt x="24" y="33"/>
                  </a:lnTo>
                  <a:lnTo>
                    <a:pt x="28" y="28"/>
                  </a:lnTo>
                  <a:lnTo>
                    <a:pt x="28" y="28"/>
                  </a:lnTo>
                  <a:lnTo>
                    <a:pt x="28" y="24"/>
                  </a:lnTo>
                  <a:lnTo>
                    <a:pt x="33" y="24"/>
                  </a:lnTo>
                  <a:lnTo>
                    <a:pt x="33" y="19"/>
                  </a:lnTo>
                  <a:lnTo>
                    <a:pt x="33" y="19"/>
                  </a:lnTo>
                  <a:lnTo>
                    <a:pt x="33" y="19"/>
                  </a:lnTo>
                  <a:close/>
                </a:path>
              </a:pathLst>
            </a:custGeom>
            <a:solidFill>
              <a:srgbClr val="FF8C8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0" name="Freeform 226"/>
            <p:cNvSpPr>
              <a:spLocks noChangeAspect="1"/>
            </p:cNvSpPr>
            <p:nvPr/>
          </p:nvSpPr>
          <p:spPr bwMode="auto">
            <a:xfrm>
              <a:off x="2728" y="1692"/>
              <a:ext cx="28" cy="28"/>
            </a:xfrm>
            <a:custGeom>
              <a:avLst/>
              <a:gdLst/>
              <a:ahLst/>
              <a:cxnLst>
                <a:cxn ang="0">
                  <a:pos x="28" y="9"/>
                </a:cxn>
                <a:cxn ang="0">
                  <a:pos x="23" y="4"/>
                </a:cxn>
                <a:cxn ang="0">
                  <a:pos x="23" y="0"/>
                </a:cxn>
                <a:cxn ang="0">
                  <a:pos x="14" y="0"/>
                </a:cxn>
                <a:cxn ang="0">
                  <a:pos x="9" y="0"/>
                </a:cxn>
                <a:cxn ang="0">
                  <a:pos x="5" y="0"/>
                </a:cxn>
                <a:cxn ang="0">
                  <a:pos x="0" y="4"/>
                </a:cxn>
                <a:cxn ang="0">
                  <a:pos x="0" y="9"/>
                </a:cxn>
                <a:cxn ang="0">
                  <a:pos x="0" y="14"/>
                </a:cxn>
                <a:cxn ang="0">
                  <a:pos x="0" y="19"/>
                </a:cxn>
                <a:cxn ang="0">
                  <a:pos x="5" y="23"/>
                </a:cxn>
                <a:cxn ang="0">
                  <a:pos x="9" y="28"/>
                </a:cxn>
                <a:cxn ang="0">
                  <a:pos x="14" y="28"/>
                </a:cxn>
                <a:cxn ang="0">
                  <a:pos x="23" y="23"/>
                </a:cxn>
                <a:cxn ang="0">
                  <a:pos x="23" y="19"/>
                </a:cxn>
                <a:cxn ang="0">
                  <a:pos x="28" y="14"/>
                </a:cxn>
                <a:cxn ang="0">
                  <a:pos x="28" y="14"/>
                </a:cxn>
                <a:cxn ang="0">
                  <a:pos x="23" y="9"/>
                </a:cxn>
                <a:cxn ang="0">
                  <a:pos x="23" y="4"/>
                </a:cxn>
                <a:cxn ang="0">
                  <a:pos x="19" y="0"/>
                </a:cxn>
                <a:cxn ang="0">
                  <a:pos x="14" y="0"/>
                </a:cxn>
                <a:cxn ang="0">
                  <a:pos x="9" y="0"/>
                </a:cxn>
                <a:cxn ang="0">
                  <a:pos x="5" y="4"/>
                </a:cxn>
                <a:cxn ang="0">
                  <a:pos x="0" y="9"/>
                </a:cxn>
                <a:cxn ang="0">
                  <a:pos x="0" y="14"/>
                </a:cxn>
                <a:cxn ang="0">
                  <a:pos x="0" y="19"/>
                </a:cxn>
                <a:cxn ang="0">
                  <a:pos x="5" y="23"/>
                </a:cxn>
                <a:cxn ang="0">
                  <a:pos x="9" y="23"/>
                </a:cxn>
                <a:cxn ang="0">
                  <a:pos x="14" y="28"/>
                </a:cxn>
                <a:cxn ang="0">
                  <a:pos x="19" y="23"/>
                </a:cxn>
                <a:cxn ang="0">
                  <a:pos x="23" y="23"/>
                </a:cxn>
                <a:cxn ang="0">
                  <a:pos x="23" y="19"/>
                </a:cxn>
                <a:cxn ang="0">
                  <a:pos x="28" y="14"/>
                </a:cxn>
              </a:cxnLst>
              <a:rect l="0" t="0" r="r" b="b"/>
              <a:pathLst>
                <a:path w="28" h="28">
                  <a:moveTo>
                    <a:pt x="28" y="14"/>
                  </a:moveTo>
                  <a:lnTo>
                    <a:pt x="28" y="9"/>
                  </a:lnTo>
                  <a:lnTo>
                    <a:pt x="28" y="9"/>
                  </a:lnTo>
                  <a:lnTo>
                    <a:pt x="23" y="4"/>
                  </a:lnTo>
                  <a:lnTo>
                    <a:pt x="23" y="4"/>
                  </a:lnTo>
                  <a:lnTo>
                    <a:pt x="23" y="0"/>
                  </a:lnTo>
                  <a:lnTo>
                    <a:pt x="19" y="0"/>
                  </a:lnTo>
                  <a:lnTo>
                    <a:pt x="14" y="0"/>
                  </a:lnTo>
                  <a:lnTo>
                    <a:pt x="14" y="0"/>
                  </a:lnTo>
                  <a:lnTo>
                    <a:pt x="9" y="0"/>
                  </a:lnTo>
                  <a:lnTo>
                    <a:pt x="9" y="0"/>
                  </a:lnTo>
                  <a:lnTo>
                    <a:pt x="5" y="0"/>
                  </a:lnTo>
                  <a:lnTo>
                    <a:pt x="5" y="4"/>
                  </a:lnTo>
                  <a:lnTo>
                    <a:pt x="0" y="4"/>
                  </a:lnTo>
                  <a:lnTo>
                    <a:pt x="0" y="9"/>
                  </a:lnTo>
                  <a:lnTo>
                    <a:pt x="0" y="9"/>
                  </a:lnTo>
                  <a:lnTo>
                    <a:pt x="0" y="14"/>
                  </a:lnTo>
                  <a:lnTo>
                    <a:pt x="0" y="14"/>
                  </a:lnTo>
                  <a:lnTo>
                    <a:pt x="0" y="19"/>
                  </a:lnTo>
                  <a:lnTo>
                    <a:pt x="0" y="19"/>
                  </a:lnTo>
                  <a:lnTo>
                    <a:pt x="5" y="23"/>
                  </a:lnTo>
                  <a:lnTo>
                    <a:pt x="5" y="23"/>
                  </a:lnTo>
                  <a:lnTo>
                    <a:pt x="9" y="28"/>
                  </a:lnTo>
                  <a:lnTo>
                    <a:pt x="9" y="28"/>
                  </a:lnTo>
                  <a:lnTo>
                    <a:pt x="14" y="28"/>
                  </a:lnTo>
                  <a:lnTo>
                    <a:pt x="14" y="28"/>
                  </a:lnTo>
                  <a:lnTo>
                    <a:pt x="19" y="28"/>
                  </a:lnTo>
                  <a:lnTo>
                    <a:pt x="23" y="23"/>
                  </a:lnTo>
                  <a:lnTo>
                    <a:pt x="23" y="23"/>
                  </a:lnTo>
                  <a:lnTo>
                    <a:pt x="23" y="19"/>
                  </a:lnTo>
                  <a:lnTo>
                    <a:pt x="28" y="19"/>
                  </a:lnTo>
                  <a:lnTo>
                    <a:pt x="28" y="14"/>
                  </a:lnTo>
                  <a:lnTo>
                    <a:pt x="28" y="14"/>
                  </a:lnTo>
                  <a:lnTo>
                    <a:pt x="28" y="14"/>
                  </a:lnTo>
                  <a:lnTo>
                    <a:pt x="28" y="9"/>
                  </a:lnTo>
                  <a:lnTo>
                    <a:pt x="23" y="9"/>
                  </a:lnTo>
                  <a:lnTo>
                    <a:pt x="23" y="4"/>
                  </a:lnTo>
                  <a:lnTo>
                    <a:pt x="23" y="4"/>
                  </a:lnTo>
                  <a:lnTo>
                    <a:pt x="19" y="0"/>
                  </a:lnTo>
                  <a:lnTo>
                    <a:pt x="19" y="0"/>
                  </a:lnTo>
                  <a:lnTo>
                    <a:pt x="14" y="0"/>
                  </a:lnTo>
                  <a:lnTo>
                    <a:pt x="14" y="0"/>
                  </a:lnTo>
                  <a:lnTo>
                    <a:pt x="9" y="0"/>
                  </a:lnTo>
                  <a:lnTo>
                    <a:pt x="9" y="0"/>
                  </a:lnTo>
                  <a:lnTo>
                    <a:pt x="5" y="0"/>
                  </a:lnTo>
                  <a:lnTo>
                    <a:pt x="5" y="4"/>
                  </a:lnTo>
                  <a:lnTo>
                    <a:pt x="0" y="4"/>
                  </a:lnTo>
                  <a:lnTo>
                    <a:pt x="0" y="9"/>
                  </a:lnTo>
                  <a:lnTo>
                    <a:pt x="0" y="9"/>
                  </a:lnTo>
                  <a:lnTo>
                    <a:pt x="0" y="14"/>
                  </a:lnTo>
                  <a:lnTo>
                    <a:pt x="0" y="14"/>
                  </a:lnTo>
                  <a:lnTo>
                    <a:pt x="0" y="19"/>
                  </a:lnTo>
                  <a:lnTo>
                    <a:pt x="0" y="19"/>
                  </a:lnTo>
                  <a:lnTo>
                    <a:pt x="5" y="23"/>
                  </a:lnTo>
                  <a:lnTo>
                    <a:pt x="5" y="23"/>
                  </a:lnTo>
                  <a:lnTo>
                    <a:pt x="9" y="23"/>
                  </a:lnTo>
                  <a:lnTo>
                    <a:pt x="9" y="28"/>
                  </a:lnTo>
                  <a:lnTo>
                    <a:pt x="14" y="28"/>
                  </a:lnTo>
                  <a:lnTo>
                    <a:pt x="14" y="28"/>
                  </a:lnTo>
                  <a:lnTo>
                    <a:pt x="19" y="23"/>
                  </a:lnTo>
                  <a:lnTo>
                    <a:pt x="19" y="23"/>
                  </a:lnTo>
                  <a:lnTo>
                    <a:pt x="23" y="23"/>
                  </a:lnTo>
                  <a:lnTo>
                    <a:pt x="23" y="19"/>
                  </a:lnTo>
                  <a:lnTo>
                    <a:pt x="23" y="19"/>
                  </a:lnTo>
                  <a:lnTo>
                    <a:pt x="28" y="14"/>
                  </a:lnTo>
                  <a:lnTo>
                    <a:pt x="28" y="14"/>
                  </a:lnTo>
                  <a:lnTo>
                    <a:pt x="28" y="14"/>
                  </a:lnTo>
                  <a:close/>
                </a:path>
              </a:pathLst>
            </a:custGeom>
            <a:solidFill>
              <a:srgbClr val="FF909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1" name="Freeform 227"/>
            <p:cNvSpPr>
              <a:spLocks noChangeAspect="1"/>
            </p:cNvSpPr>
            <p:nvPr/>
          </p:nvSpPr>
          <p:spPr bwMode="auto">
            <a:xfrm>
              <a:off x="2728" y="1692"/>
              <a:ext cx="28" cy="28"/>
            </a:xfrm>
            <a:custGeom>
              <a:avLst/>
              <a:gdLst/>
              <a:ahLst/>
              <a:cxnLst>
                <a:cxn ang="0">
                  <a:pos x="28" y="9"/>
                </a:cxn>
                <a:cxn ang="0">
                  <a:pos x="23" y="4"/>
                </a:cxn>
                <a:cxn ang="0">
                  <a:pos x="19" y="0"/>
                </a:cxn>
                <a:cxn ang="0">
                  <a:pos x="14" y="0"/>
                </a:cxn>
                <a:cxn ang="0">
                  <a:pos x="9" y="0"/>
                </a:cxn>
                <a:cxn ang="0">
                  <a:pos x="5" y="0"/>
                </a:cxn>
                <a:cxn ang="0">
                  <a:pos x="0" y="4"/>
                </a:cxn>
                <a:cxn ang="0">
                  <a:pos x="0" y="9"/>
                </a:cxn>
                <a:cxn ang="0">
                  <a:pos x="0" y="14"/>
                </a:cxn>
                <a:cxn ang="0">
                  <a:pos x="0" y="19"/>
                </a:cxn>
                <a:cxn ang="0">
                  <a:pos x="5" y="23"/>
                </a:cxn>
                <a:cxn ang="0">
                  <a:pos x="9" y="28"/>
                </a:cxn>
                <a:cxn ang="0">
                  <a:pos x="14" y="28"/>
                </a:cxn>
                <a:cxn ang="0">
                  <a:pos x="19" y="23"/>
                </a:cxn>
                <a:cxn ang="0">
                  <a:pos x="23" y="19"/>
                </a:cxn>
                <a:cxn ang="0">
                  <a:pos x="28" y="14"/>
                </a:cxn>
                <a:cxn ang="0">
                  <a:pos x="23" y="14"/>
                </a:cxn>
                <a:cxn ang="0">
                  <a:pos x="23" y="9"/>
                </a:cxn>
                <a:cxn ang="0">
                  <a:pos x="23" y="4"/>
                </a:cxn>
                <a:cxn ang="0">
                  <a:pos x="19" y="0"/>
                </a:cxn>
                <a:cxn ang="0">
                  <a:pos x="14" y="0"/>
                </a:cxn>
                <a:cxn ang="0">
                  <a:pos x="9" y="0"/>
                </a:cxn>
                <a:cxn ang="0">
                  <a:pos x="5" y="4"/>
                </a:cxn>
                <a:cxn ang="0">
                  <a:pos x="0" y="9"/>
                </a:cxn>
                <a:cxn ang="0">
                  <a:pos x="0" y="14"/>
                </a:cxn>
                <a:cxn ang="0">
                  <a:pos x="0" y="19"/>
                </a:cxn>
                <a:cxn ang="0">
                  <a:pos x="5" y="23"/>
                </a:cxn>
                <a:cxn ang="0">
                  <a:pos x="9" y="23"/>
                </a:cxn>
                <a:cxn ang="0">
                  <a:pos x="14" y="23"/>
                </a:cxn>
                <a:cxn ang="0">
                  <a:pos x="19" y="23"/>
                </a:cxn>
                <a:cxn ang="0">
                  <a:pos x="23" y="23"/>
                </a:cxn>
                <a:cxn ang="0">
                  <a:pos x="23" y="19"/>
                </a:cxn>
                <a:cxn ang="0">
                  <a:pos x="23" y="14"/>
                </a:cxn>
              </a:cxnLst>
              <a:rect l="0" t="0" r="r" b="b"/>
              <a:pathLst>
                <a:path w="28" h="28">
                  <a:moveTo>
                    <a:pt x="28" y="14"/>
                  </a:moveTo>
                  <a:lnTo>
                    <a:pt x="28" y="9"/>
                  </a:lnTo>
                  <a:lnTo>
                    <a:pt x="23" y="9"/>
                  </a:lnTo>
                  <a:lnTo>
                    <a:pt x="23" y="4"/>
                  </a:lnTo>
                  <a:lnTo>
                    <a:pt x="23" y="4"/>
                  </a:lnTo>
                  <a:lnTo>
                    <a:pt x="19" y="0"/>
                  </a:lnTo>
                  <a:lnTo>
                    <a:pt x="19" y="0"/>
                  </a:lnTo>
                  <a:lnTo>
                    <a:pt x="14" y="0"/>
                  </a:lnTo>
                  <a:lnTo>
                    <a:pt x="14" y="0"/>
                  </a:lnTo>
                  <a:lnTo>
                    <a:pt x="9" y="0"/>
                  </a:lnTo>
                  <a:lnTo>
                    <a:pt x="9" y="0"/>
                  </a:lnTo>
                  <a:lnTo>
                    <a:pt x="5" y="0"/>
                  </a:lnTo>
                  <a:lnTo>
                    <a:pt x="5" y="4"/>
                  </a:lnTo>
                  <a:lnTo>
                    <a:pt x="0" y="4"/>
                  </a:lnTo>
                  <a:lnTo>
                    <a:pt x="0" y="9"/>
                  </a:lnTo>
                  <a:lnTo>
                    <a:pt x="0" y="9"/>
                  </a:lnTo>
                  <a:lnTo>
                    <a:pt x="0" y="14"/>
                  </a:lnTo>
                  <a:lnTo>
                    <a:pt x="0" y="14"/>
                  </a:lnTo>
                  <a:lnTo>
                    <a:pt x="0" y="19"/>
                  </a:lnTo>
                  <a:lnTo>
                    <a:pt x="0" y="19"/>
                  </a:lnTo>
                  <a:lnTo>
                    <a:pt x="5" y="23"/>
                  </a:lnTo>
                  <a:lnTo>
                    <a:pt x="5" y="23"/>
                  </a:lnTo>
                  <a:lnTo>
                    <a:pt x="9" y="23"/>
                  </a:lnTo>
                  <a:lnTo>
                    <a:pt x="9" y="28"/>
                  </a:lnTo>
                  <a:lnTo>
                    <a:pt x="14" y="28"/>
                  </a:lnTo>
                  <a:lnTo>
                    <a:pt x="14" y="28"/>
                  </a:lnTo>
                  <a:lnTo>
                    <a:pt x="19" y="23"/>
                  </a:lnTo>
                  <a:lnTo>
                    <a:pt x="19" y="23"/>
                  </a:lnTo>
                  <a:lnTo>
                    <a:pt x="23" y="23"/>
                  </a:lnTo>
                  <a:lnTo>
                    <a:pt x="23" y="19"/>
                  </a:lnTo>
                  <a:lnTo>
                    <a:pt x="23" y="19"/>
                  </a:lnTo>
                  <a:lnTo>
                    <a:pt x="28" y="14"/>
                  </a:lnTo>
                  <a:lnTo>
                    <a:pt x="28" y="14"/>
                  </a:lnTo>
                  <a:lnTo>
                    <a:pt x="23" y="14"/>
                  </a:lnTo>
                  <a:lnTo>
                    <a:pt x="23" y="9"/>
                  </a:lnTo>
                  <a:lnTo>
                    <a:pt x="23" y="9"/>
                  </a:lnTo>
                  <a:lnTo>
                    <a:pt x="23" y="4"/>
                  </a:lnTo>
                  <a:lnTo>
                    <a:pt x="23" y="4"/>
                  </a:lnTo>
                  <a:lnTo>
                    <a:pt x="19" y="4"/>
                  </a:lnTo>
                  <a:lnTo>
                    <a:pt x="19" y="0"/>
                  </a:lnTo>
                  <a:lnTo>
                    <a:pt x="14" y="0"/>
                  </a:lnTo>
                  <a:lnTo>
                    <a:pt x="14" y="0"/>
                  </a:lnTo>
                  <a:lnTo>
                    <a:pt x="9" y="0"/>
                  </a:lnTo>
                  <a:lnTo>
                    <a:pt x="9" y="0"/>
                  </a:lnTo>
                  <a:lnTo>
                    <a:pt x="5" y="4"/>
                  </a:lnTo>
                  <a:lnTo>
                    <a:pt x="5" y="4"/>
                  </a:lnTo>
                  <a:lnTo>
                    <a:pt x="5" y="4"/>
                  </a:lnTo>
                  <a:lnTo>
                    <a:pt x="0" y="9"/>
                  </a:lnTo>
                  <a:lnTo>
                    <a:pt x="0" y="9"/>
                  </a:lnTo>
                  <a:lnTo>
                    <a:pt x="0" y="14"/>
                  </a:lnTo>
                  <a:lnTo>
                    <a:pt x="0" y="14"/>
                  </a:lnTo>
                  <a:lnTo>
                    <a:pt x="0" y="19"/>
                  </a:lnTo>
                  <a:lnTo>
                    <a:pt x="5" y="19"/>
                  </a:lnTo>
                  <a:lnTo>
                    <a:pt x="5" y="23"/>
                  </a:lnTo>
                  <a:lnTo>
                    <a:pt x="5"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8" y="14"/>
                  </a:lnTo>
                  <a:close/>
                </a:path>
              </a:pathLst>
            </a:custGeom>
            <a:solidFill>
              <a:srgbClr val="FF939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2" name="Freeform 228"/>
            <p:cNvSpPr>
              <a:spLocks noChangeAspect="1"/>
            </p:cNvSpPr>
            <p:nvPr/>
          </p:nvSpPr>
          <p:spPr bwMode="auto">
            <a:xfrm>
              <a:off x="2728" y="1692"/>
              <a:ext cx="23" cy="23"/>
            </a:xfrm>
            <a:custGeom>
              <a:avLst/>
              <a:gdLst/>
              <a:ahLst/>
              <a:cxnLst>
                <a:cxn ang="0">
                  <a:pos x="23" y="9"/>
                </a:cxn>
                <a:cxn ang="0">
                  <a:pos x="23" y="4"/>
                </a:cxn>
                <a:cxn ang="0">
                  <a:pos x="19" y="4"/>
                </a:cxn>
                <a:cxn ang="0">
                  <a:pos x="14" y="0"/>
                </a:cxn>
                <a:cxn ang="0">
                  <a:pos x="9" y="0"/>
                </a:cxn>
                <a:cxn ang="0">
                  <a:pos x="5" y="4"/>
                </a:cxn>
                <a:cxn ang="0">
                  <a:pos x="5" y="4"/>
                </a:cxn>
                <a:cxn ang="0">
                  <a:pos x="0" y="9"/>
                </a:cxn>
                <a:cxn ang="0">
                  <a:pos x="0" y="14"/>
                </a:cxn>
                <a:cxn ang="0">
                  <a:pos x="5" y="19"/>
                </a:cxn>
                <a:cxn ang="0">
                  <a:pos x="5" y="23"/>
                </a:cxn>
                <a:cxn ang="0">
                  <a:pos x="9" y="23"/>
                </a:cxn>
                <a:cxn ang="0">
                  <a:pos x="14" y="23"/>
                </a:cxn>
                <a:cxn ang="0">
                  <a:pos x="19" y="23"/>
                </a:cxn>
                <a:cxn ang="0">
                  <a:pos x="23" y="19"/>
                </a:cxn>
                <a:cxn ang="0">
                  <a:pos x="23" y="14"/>
                </a:cxn>
                <a:cxn ang="0">
                  <a:pos x="23" y="14"/>
                </a:cxn>
                <a:cxn ang="0">
                  <a:pos x="23" y="9"/>
                </a:cxn>
                <a:cxn ang="0">
                  <a:pos x="19" y="4"/>
                </a:cxn>
                <a:cxn ang="0">
                  <a:pos x="19" y="4"/>
                </a:cxn>
                <a:cxn ang="0">
                  <a:pos x="14" y="0"/>
                </a:cxn>
                <a:cxn ang="0">
                  <a:pos x="9" y="4"/>
                </a:cxn>
                <a:cxn ang="0">
                  <a:pos x="5" y="4"/>
                </a:cxn>
                <a:cxn ang="0">
                  <a:pos x="5" y="9"/>
                </a:cxn>
                <a:cxn ang="0">
                  <a:pos x="5" y="14"/>
                </a:cxn>
                <a:cxn ang="0">
                  <a:pos x="5" y="19"/>
                </a:cxn>
                <a:cxn ang="0">
                  <a:pos x="5" y="19"/>
                </a:cxn>
                <a:cxn ang="0">
                  <a:pos x="9" y="23"/>
                </a:cxn>
                <a:cxn ang="0">
                  <a:pos x="14" y="23"/>
                </a:cxn>
                <a:cxn ang="0">
                  <a:pos x="19" y="23"/>
                </a:cxn>
                <a:cxn ang="0">
                  <a:pos x="19" y="19"/>
                </a:cxn>
                <a:cxn ang="0">
                  <a:pos x="23" y="19"/>
                </a:cxn>
                <a:cxn ang="0">
                  <a:pos x="23" y="14"/>
                </a:cxn>
              </a:cxnLst>
              <a:rect l="0" t="0" r="r" b="b"/>
              <a:pathLst>
                <a:path w="23" h="23">
                  <a:moveTo>
                    <a:pt x="23" y="14"/>
                  </a:moveTo>
                  <a:lnTo>
                    <a:pt x="23" y="9"/>
                  </a:lnTo>
                  <a:lnTo>
                    <a:pt x="23" y="9"/>
                  </a:lnTo>
                  <a:lnTo>
                    <a:pt x="23" y="4"/>
                  </a:lnTo>
                  <a:lnTo>
                    <a:pt x="23" y="4"/>
                  </a:lnTo>
                  <a:lnTo>
                    <a:pt x="19" y="4"/>
                  </a:lnTo>
                  <a:lnTo>
                    <a:pt x="19" y="0"/>
                  </a:lnTo>
                  <a:lnTo>
                    <a:pt x="14" y="0"/>
                  </a:lnTo>
                  <a:lnTo>
                    <a:pt x="14" y="0"/>
                  </a:lnTo>
                  <a:lnTo>
                    <a:pt x="9" y="0"/>
                  </a:lnTo>
                  <a:lnTo>
                    <a:pt x="9" y="0"/>
                  </a:lnTo>
                  <a:lnTo>
                    <a:pt x="5" y="4"/>
                  </a:lnTo>
                  <a:lnTo>
                    <a:pt x="5" y="4"/>
                  </a:lnTo>
                  <a:lnTo>
                    <a:pt x="5" y="4"/>
                  </a:lnTo>
                  <a:lnTo>
                    <a:pt x="0" y="9"/>
                  </a:lnTo>
                  <a:lnTo>
                    <a:pt x="0" y="9"/>
                  </a:lnTo>
                  <a:lnTo>
                    <a:pt x="0" y="14"/>
                  </a:lnTo>
                  <a:lnTo>
                    <a:pt x="0" y="14"/>
                  </a:lnTo>
                  <a:lnTo>
                    <a:pt x="0" y="19"/>
                  </a:lnTo>
                  <a:lnTo>
                    <a:pt x="5" y="19"/>
                  </a:lnTo>
                  <a:lnTo>
                    <a:pt x="5" y="23"/>
                  </a:lnTo>
                  <a:lnTo>
                    <a:pt x="5"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3" y="14"/>
                  </a:lnTo>
                  <a:lnTo>
                    <a:pt x="23" y="9"/>
                  </a:lnTo>
                  <a:lnTo>
                    <a:pt x="23" y="9"/>
                  </a:lnTo>
                  <a:lnTo>
                    <a:pt x="23" y="4"/>
                  </a:lnTo>
                  <a:lnTo>
                    <a:pt x="19" y="4"/>
                  </a:lnTo>
                  <a:lnTo>
                    <a:pt x="19" y="4"/>
                  </a:lnTo>
                  <a:lnTo>
                    <a:pt x="19" y="4"/>
                  </a:lnTo>
                  <a:lnTo>
                    <a:pt x="14" y="4"/>
                  </a:lnTo>
                  <a:lnTo>
                    <a:pt x="14" y="0"/>
                  </a:lnTo>
                  <a:lnTo>
                    <a:pt x="9" y="4"/>
                  </a:lnTo>
                  <a:lnTo>
                    <a:pt x="9" y="4"/>
                  </a:lnTo>
                  <a:lnTo>
                    <a:pt x="9" y="4"/>
                  </a:lnTo>
                  <a:lnTo>
                    <a:pt x="5" y="4"/>
                  </a:lnTo>
                  <a:lnTo>
                    <a:pt x="5" y="4"/>
                  </a:lnTo>
                  <a:lnTo>
                    <a:pt x="5" y="9"/>
                  </a:lnTo>
                  <a:lnTo>
                    <a:pt x="5" y="9"/>
                  </a:lnTo>
                  <a:lnTo>
                    <a:pt x="5" y="14"/>
                  </a:lnTo>
                  <a:lnTo>
                    <a:pt x="5" y="14"/>
                  </a:lnTo>
                  <a:lnTo>
                    <a:pt x="5" y="19"/>
                  </a:lnTo>
                  <a:lnTo>
                    <a:pt x="5" y="19"/>
                  </a:lnTo>
                  <a:lnTo>
                    <a:pt x="5" y="19"/>
                  </a:lnTo>
                  <a:lnTo>
                    <a:pt x="9" y="23"/>
                  </a:lnTo>
                  <a:lnTo>
                    <a:pt x="9" y="23"/>
                  </a:lnTo>
                  <a:lnTo>
                    <a:pt x="9" y="23"/>
                  </a:lnTo>
                  <a:lnTo>
                    <a:pt x="14" y="23"/>
                  </a:lnTo>
                  <a:lnTo>
                    <a:pt x="14" y="23"/>
                  </a:lnTo>
                  <a:lnTo>
                    <a:pt x="19" y="23"/>
                  </a:lnTo>
                  <a:lnTo>
                    <a:pt x="19" y="23"/>
                  </a:lnTo>
                  <a:lnTo>
                    <a:pt x="19" y="19"/>
                  </a:lnTo>
                  <a:lnTo>
                    <a:pt x="23" y="19"/>
                  </a:lnTo>
                  <a:lnTo>
                    <a:pt x="23" y="19"/>
                  </a:lnTo>
                  <a:lnTo>
                    <a:pt x="23" y="14"/>
                  </a:lnTo>
                  <a:lnTo>
                    <a:pt x="23" y="14"/>
                  </a:lnTo>
                  <a:lnTo>
                    <a:pt x="23" y="14"/>
                  </a:lnTo>
                  <a:close/>
                </a:path>
              </a:pathLst>
            </a:custGeom>
            <a:solidFill>
              <a:srgbClr val="FF979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3" name="Freeform 229"/>
            <p:cNvSpPr>
              <a:spLocks noChangeAspect="1"/>
            </p:cNvSpPr>
            <p:nvPr/>
          </p:nvSpPr>
          <p:spPr bwMode="auto">
            <a:xfrm>
              <a:off x="2733" y="1692"/>
              <a:ext cx="18" cy="23"/>
            </a:xfrm>
            <a:custGeom>
              <a:avLst/>
              <a:gdLst/>
              <a:ahLst/>
              <a:cxnLst>
                <a:cxn ang="0">
                  <a:pos x="18" y="9"/>
                </a:cxn>
                <a:cxn ang="0">
                  <a:pos x="18" y="4"/>
                </a:cxn>
                <a:cxn ang="0">
                  <a:pos x="14" y="4"/>
                </a:cxn>
                <a:cxn ang="0">
                  <a:pos x="9" y="4"/>
                </a:cxn>
                <a:cxn ang="0">
                  <a:pos x="4" y="4"/>
                </a:cxn>
                <a:cxn ang="0">
                  <a:pos x="4" y="4"/>
                </a:cxn>
                <a:cxn ang="0">
                  <a:pos x="0" y="4"/>
                </a:cxn>
                <a:cxn ang="0">
                  <a:pos x="0" y="9"/>
                </a:cxn>
                <a:cxn ang="0">
                  <a:pos x="0" y="14"/>
                </a:cxn>
                <a:cxn ang="0">
                  <a:pos x="0" y="19"/>
                </a:cxn>
                <a:cxn ang="0">
                  <a:pos x="4" y="23"/>
                </a:cxn>
                <a:cxn ang="0">
                  <a:pos x="4" y="23"/>
                </a:cxn>
                <a:cxn ang="0">
                  <a:pos x="9" y="23"/>
                </a:cxn>
                <a:cxn ang="0">
                  <a:pos x="14" y="23"/>
                </a:cxn>
                <a:cxn ang="0">
                  <a:pos x="18" y="19"/>
                </a:cxn>
                <a:cxn ang="0">
                  <a:pos x="18" y="14"/>
                </a:cxn>
                <a:cxn ang="0">
                  <a:pos x="18" y="14"/>
                </a:cxn>
                <a:cxn ang="0">
                  <a:pos x="18" y="9"/>
                </a:cxn>
                <a:cxn ang="0">
                  <a:pos x="14" y="4"/>
                </a:cxn>
                <a:cxn ang="0">
                  <a:pos x="14" y="4"/>
                </a:cxn>
                <a:cxn ang="0">
                  <a:pos x="9" y="4"/>
                </a:cxn>
                <a:cxn ang="0">
                  <a:pos x="4" y="4"/>
                </a:cxn>
                <a:cxn ang="0">
                  <a:pos x="0" y="4"/>
                </a:cxn>
                <a:cxn ang="0">
                  <a:pos x="0" y="9"/>
                </a:cxn>
                <a:cxn ang="0">
                  <a:pos x="0" y="14"/>
                </a:cxn>
                <a:cxn ang="0">
                  <a:pos x="0" y="19"/>
                </a:cxn>
                <a:cxn ang="0">
                  <a:pos x="0" y="19"/>
                </a:cxn>
                <a:cxn ang="0">
                  <a:pos x="4" y="23"/>
                </a:cxn>
                <a:cxn ang="0">
                  <a:pos x="9" y="23"/>
                </a:cxn>
                <a:cxn ang="0">
                  <a:pos x="14" y="23"/>
                </a:cxn>
                <a:cxn ang="0">
                  <a:pos x="14" y="19"/>
                </a:cxn>
                <a:cxn ang="0">
                  <a:pos x="18" y="19"/>
                </a:cxn>
                <a:cxn ang="0">
                  <a:pos x="18" y="14"/>
                </a:cxn>
              </a:cxnLst>
              <a:rect l="0" t="0" r="r" b="b"/>
              <a:pathLst>
                <a:path w="18" h="23">
                  <a:moveTo>
                    <a:pt x="18" y="14"/>
                  </a:moveTo>
                  <a:lnTo>
                    <a:pt x="18" y="9"/>
                  </a:lnTo>
                  <a:lnTo>
                    <a:pt x="18" y="9"/>
                  </a:lnTo>
                  <a:lnTo>
                    <a:pt x="18" y="4"/>
                  </a:lnTo>
                  <a:lnTo>
                    <a:pt x="14" y="4"/>
                  </a:lnTo>
                  <a:lnTo>
                    <a:pt x="14" y="4"/>
                  </a:lnTo>
                  <a:lnTo>
                    <a:pt x="14" y="4"/>
                  </a:lnTo>
                  <a:lnTo>
                    <a:pt x="9" y="4"/>
                  </a:lnTo>
                  <a:lnTo>
                    <a:pt x="9" y="0"/>
                  </a:lnTo>
                  <a:lnTo>
                    <a:pt x="4" y="4"/>
                  </a:lnTo>
                  <a:lnTo>
                    <a:pt x="4" y="4"/>
                  </a:lnTo>
                  <a:lnTo>
                    <a:pt x="4" y="4"/>
                  </a:lnTo>
                  <a:lnTo>
                    <a:pt x="0" y="4"/>
                  </a:lnTo>
                  <a:lnTo>
                    <a:pt x="0" y="4"/>
                  </a:lnTo>
                  <a:lnTo>
                    <a:pt x="0" y="9"/>
                  </a:lnTo>
                  <a:lnTo>
                    <a:pt x="0" y="9"/>
                  </a:lnTo>
                  <a:lnTo>
                    <a:pt x="0" y="14"/>
                  </a:lnTo>
                  <a:lnTo>
                    <a:pt x="0" y="14"/>
                  </a:lnTo>
                  <a:lnTo>
                    <a:pt x="0" y="19"/>
                  </a:lnTo>
                  <a:lnTo>
                    <a:pt x="0" y="19"/>
                  </a:lnTo>
                  <a:lnTo>
                    <a:pt x="0" y="19"/>
                  </a:lnTo>
                  <a:lnTo>
                    <a:pt x="4" y="23"/>
                  </a:lnTo>
                  <a:lnTo>
                    <a:pt x="4" y="23"/>
                  </a:lnTo>
                  <a:lnTo>
                    <a:pt x="4" y="23"/>
                  </a:lnTo>
                  <a:lnTo>
                    <a:pt x="9" y="23"/>
                  </a:lnTo>
                  <a:lnTo>
                    <a:pt x="9" y="23"/>
                  </a:lnTo>
                  <a:lnTo>
                    <a:pt x="14" y="23"/>
                  </a:lnTo>
                  <a:lnTo>
                    <a:pt x="14" y="23"/>
                  </a:lnTo>
                  <a:lnTo>
                    <a:pt x="14" y="19"/>
                  </a:lnTo>
                  <a:lnTo>
                    <a:pt x="18" y="19"/>
                  </a:lnTo>
                  <a:lnTo>
                    <a:pt x="18" y="19"/>
                  </a:lnTo>
                  <a:lnTo>
                    <a:pt x="18" y="14"/>
                  </a:lnTo>
                  <a:lnTo>
                    <a:pt x="18" y="14"/>
                  </a:lnTo>
                  <a:lnTo>
                    <a:pt x="18" y="14"/>
                  </a:lnTo>
                  <a:lnTo>
                    <a:pt x="18" y="9"/>
                  </a:lnTo>
                  <a:lnTo>
                    <a:pt x="18" y="9"/>
                  </a:lnTo>
                  <a:lnTo>
                    <a:pt x="14" y="9"/>
                  </a:lnTo>
                  <a:lnTo>
                    <a:pt x="14" y="4"/>
                  </a:lnTo>
                  <a:lnTo>
                    <a:pt x="14" y="4"/>
                  </a:lnTo>
                  <a:lnTo>
                    <a:pt x="14" y="4"/>
                  </a:lnTo>
                  <a:lnTo>
                    <a:pt x="9" y="4"/>
                  </a:lnTo>
                  <a:lnTo>
                    <a:pt x="9" y="4"/>
                  </a:lnTo>
                  <a:lnTo>
                    <a:pt x="4" y="4"/>
                  </a:lnTo>
                  <a:lnTo>
                    <a:pt x="4" y="4"/>
                  </a:lnTo>
                  <a:lnTo>
                    <a:pt x="4" y="4"/>
                  </a:lnTo>
                  <a:lnTo>
                    <a:pt x="0" y="4"/>
                  </a:lnTo>
                  <a:lnTo>
                    <a:pt x="0" y="9"/>
                  </a:lnTo>
                  <a:lnTo>
                    <a:pt x="0" y="9"/>
                  </a:lnTo>
                  <a:lnTo>
                    <a:pt x="0" y="9"/>
                  </a:lnTo>
                  <a:lnTo>
                    <a:pt x="0" y="14"/>
                  </a:lnTo>
                  <a:lnTo>
                    <a:pt x="0" y="14"/>
                  </a:lnTo>
                  <a:lnTo>
                    <a:pt x="0" y="19"/>
                  </a:lnTo>
                  <a:lnTo>
                    <a:pt x="0" y="19"/>
                  </a:lnTo>
                  <a:lnTo>
                    <a:pt x="0" y="19"/>
                  </a:lnTo>
                  <a:lnTo>
                    <a:pt x="4" y="19"/>
                  </a:lnTo>
                  <a:lnTo>
                    <a:pt x="4" y="23"/>
                  </a:lnTo>
                  <a:lnTo>
                    <a:pt x="4" y="23"/>
                  </a:lnTo>
                  <a:lnTo>
                    <a:pt x="9" y="23"/>
                  </a:lnTo>
                  <a:lnTo>
                    <a:pt x="9" y="23"/>
                  </a:lnTo>
                  <a:lnTo>
                    <a:pt x="14" y="23"/>
                  </a:lnTo>
                  <a:lnTo>
                    <a:pt x="14" y="19"/>
                  </a:lnTo>
                  <a:lnTo>
                    <a:pt x="14" y="19"/>
                  </a:lnTo>
                  <a:lnTo>
                    <a:pt x="14" y="19"/>
                  </a:lnTo>
                  <a:lnTo>
                    <a:pt x="18" y="19"/>
                  </a:lnTo>
                  <a:lnTo>
                    <a:pt x="18" y="14"/>
                  </a:lnTo>
                  <a:lnTo>
                    <a:pt x="18" y="14"/>
                  </a:lnTo>
                  <a:lnTo>
                    <a:pt x="18" y="14"/>
                  </a:lnTo>
                  <a:close/>
                </a:path>
              </a:pathLst>
            </a:custGeom>
            <a:solidFill>
              <a:srgbClr val="FF9B9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4" name="Freeform 230"/>
            <p:cNvSpPr>
              <a:spLocks noChangeAspect="1"/>
            </p:cNvSpPr>
            <p:nvPr/>
          </p:nvSpPr>
          <p:spPr bwMode="auto">
            <a:xfrm>
              <a:off x="2733" y="1696"/>
              <a:ext cx="18" cy="19"/>
            </a:xfrm>
            <a:custGeom>
              <a:avLst/>
              <a:gdLst/>
              <a:ahLst/>
              <a:cxnLst>
                <a:cxn ang="0">
                  <a:pos x="18" y="5"/>
                </a:cxn>
                <a:cxn ang="0">
                  <a:pos x="14" y="5"/>
                </a:cxn>
                <a:cxn ang="0">
                  <a:pos x="14" y="0"/>
                </a:cxn>
                <a:cxn ang="0">
                  <a:pos x="9" y="0"/>
                </a:cxn>
                <a:cxn ang="0">
                  <a:pos x="4" y="0"/>
                </a:cxn>
                <a:cxn ang="0">
                  <a:pos x="4" y="0"/>
                </a:cxn>
                <a:cxn ang="0">
                  <a:pos x="0" y="5"/>
                </a:cxn>
                <a:cxn ang="0">
                  <a:pos x="0" y="5"/>
                </a:cxn>
                <a:cxn ang="0">
                  <a:pos x="0" y="10"/>
                </a:cxn>
                <a:cxn ang="0">
                  <a:pos x="0" y="15"/>
                </a:cxn>
                <a:cxn ang="0">
                  <a:pos x="4" y="15"/>
                </a:cxn>
                <a:cxn ang="0">
                  <a:pos x="4" y="19"/>
                </a:cxn>
                <a:cxn ang="0">
                  <a:pos x="9" y="19"/>
                </a:cxn>
                <a:cxn ang="0">
                  <a:pos x="14" y="15"/>
                </a:cxn>
                <a:cxn ang="0">
                  <a:pos x="14" y="15"/>
                </a:cxn>
                <a:cxn ang="0">
                  <a:pos x="18" y="10"/>
                </a:cxn>
                <a:cxn ang="0">
                  <a:pos x="14" y="10"/>
                </a:cxn>
                <a:cxn ang="0">
                  <a:pos x="14" y="5"/>
                </a:cxn>
                <a:cxn ang="0">
                  <a:pos x="14" y="5"/>
                </a:cxn>
                <a:cxn ang="0">
                  <a:pos x="9" y="0"/>
                </a:cxn>
                <a:cxn ang="0">
                  <a:pos x="9" y="0"/>
                </a:cxn>
                <a:cxn ang="0">
                  <a:pos x="4" y="0"/>
                </a:cxn>
                <a:cxn ang="0">
                  <a:pos x="4" y="5"/>
                </a:cxn>
                <a:cxn ang="0">
                  <a:pos x="0" y="5"/>
                </a:cxn>
                <a:cxn ang="0">
                  <a:pos x="0" y="10"/>
                </a:cxn>
                <a:cxn ang="0">
                  <a:pos x="0" y="10"/>
                </a:cxn>
                <a:cxn ang="0">
                  <a:pos x="4" y="15"/>
                </a:cxn>
                <a:cxn ang="0">
                  <a:pos x="4" y="15"/>
                </a:cxn>
                <a:cxn ang="0">
                  <a:pos x="9" y="15"/>
                </a:cxn>
                <a:cxn ang="0">
                  <a:pos x="9" y="15"/>
                </a:cxn>
                <a:cxn ang="0">
                  <a:pos x="14" y="15"/>
                </a:cxn>
                <a:cxn ang="0">
                  <a:pos x="14" y="10"/>
                </a:cxn>
                <a:cxn ang="0">
                  <a:pos x="14" y="10"/>
                </a:cxn>
              </a:cxnLst>
              <a:rect l="0" t="0" r="r" b="b"/>
              <a:pathLst>
                <a:path w="18" h="19">
                  <a:moveTo>
                    <a:pt x="18" y="10"/>
                  </a:moveTo>
                  <a:lnTo>
                    <a:pt x="18" y="5"/>
                  </a:lnTo>
                  <a:lnTo>
                    <a:pt x="18" y="5"/>
                  </a:lnTo>
                  <a:lnTo>
                    <a:pt x="14" y="5"/>
                  </a:lnTo>
                  <a:lnTo>
                    <a:pt x="14" y="0"/>
                  </a:lnTo>
                  <a:lnTo>
                    <a:pt x="14" y="0"/>
                  </a:lnTo>
                  <a:lnTo>
                    <a:pt x="14" y="0"/>
                  </a:lnTo>
                  <a:lnTo>
                    <a:pt x="9" y="0"/>
                  </a:lnTo>
                  <a:lnTo>
                    <a:pt x="9" y="0"/>
                  </a:lnTo>
                  <a:lnTo>
                    <a:pt x="4" y="0"/>
                  </a:lnTo>
                  <a:lnTo>
                    <a:pt x="4" y="0"/>
                  </a:lnTo>
                  <a:lnTo>
                    <a:pt x="4" y="0"/>
                  </a:lnTo>
                  <a:lnTo>
                    <a:pt x="0" y="0"/>
                  </a:lnTo>
                  <a:lnTo>
                    <a:pt x="0" y="5"/>
                  </a:lnTo>
                  <a:lnTo>
                    <a:pt x="0" y="5"/>
                  </a:lnTo>
                  <a:lnTo>
                    <a:pt x="0" y="5"/>
                  </a:lnTo>
                  <a:lnTo>
                    <a:pt x="0" y="10"/>
                  </a:lnTo>
                  <a:lnTo>
                    <a:pt x="0" y="10"/>
                  </a:lnTo>
                  <a:lnTo>
                    <a:pt x="0" y="15"/>
                  </a:lnTo>
                  <a:lnTo>
                    <a:pt x="0" y="15"/>
                  </a:lnTo>
                  <a:lnTo>
                    <a:pt x="0" y="15"/>
                  </a:lnTo>
                  <a:lnTo>
                    <a:pt x="4" y="15"/>
                  </a:lnTo>
                  <a:lnTo>
                    <a:pt x="4" y="19"/>
                  </a:lnTo>
                  <a:lnTo>
                    <a:pt x="4" y="19"/>
                  </a:lnTo>
                  <a:lnTo>
                    <a:pt x="9" y="19"/>
                  </a:lnTo>
                  <a:lnTo>
                    <a:pt x="9" y="19"/>
                  </a:lnTo>
                  <a:lnTo>
                    <a:pt x="14" y="19"/>
                  </a:lnTo>
                  <a:lnTo>
                    <a:pt x="14" y="15"/>
                  </a:lnTo>
                  <a:lnTo>
                    <a:pt x="14" y="15"/>
                  </a:lnTo>
                  <a:lnTo>
                    <a:pt x="14" y="15"/>
                  </a:lnTo>
                  <a:lnTo>
                    <a:pt x="18" y="15"/>
                  </a:lnTo>
                  <a:lnTo>
                    <a:pt x="18" y="10"/>
                  </a:lnTo>
                  <a:lnTo>
                    <a:pt x="18" y="10"/>
                  </a:lnTo>
                  <a:lnTo>
                    <a:pt x="14" y="10"/>
                  </a:lnTo>
                  <a:lnTo>
                    <a:pt x="14" y="5"/>
                  </a:lnTo>
                  <a:lnTo>
                    <a:pt x="14" y="5"/>
                  </a:lnTo>
                  <a:lnTo>
                    <a:pt x="14" y="5"/>
                  </a:lnTo>
                  <a:lnTo>
                    <a:pt x="14" y="5"/>
                  </a:lnTo>
                  <a:lnTo>
                    <a:pt x="14" y="0"/>
                  </a:lnTo>
                  <a:lnTo>
                    <a:pt x="9" y="0"/>
                  </a:lnTo>
                  <a:lnTo>
                    <a:pt x="9" y="0"/>
                  </a:lnTo>
                  <a:lnTo>
                    <a:pt x="9" y="0"/>
                  </a:lnTo>
                  <a:lnTo>
                    <a:pt x="4" y="0"/>
                  </a:lnTo>
                  <a:lnTo>
                    <a:pt x="4" y="0"/>
                  </a:lnTo>
                  <a:lnTo>
                    <a:pt x="4" y="0"/>
                  </a:lnTo>
                  <a:lnTo>
                    <a:pt x="4" y="5"/>
                  </a:lnTo>
                  <a:lnTo>
                    <a:pt x="0" y="5"/>
                  </a:lnTo>
                  <a:lnTo>
                    <a:pt x="0" y="5"/>
                  </a:lnTo>
                  <a:lnTo>
                    <a:pt x="0" y="5"/>
                  </a:lnTo>
                  <a:lnTo>
                    <a:pt x="0" y="10"/>
                  </a:lnTo>
                  <a:lnTo>
                    <a:pt x="0" y="10"/>
                  </a:lnTo>
                  <a:lnTo>
                    <a:pt x="0" y="10"/>
                  </a:lnTo>
                  <a:lnTo>
                    <a:pt x="0"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8" y="10"/>
                  </a:lnTo>
                  <a:close/>
                </a:path>
              </a:pathLst>
            </a:custGeom>
            <a:solidFill>
              <a:srgbClr val="FF9E9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5" name="Freeform 231"/>
            <p:cNvSpPr>
              <a:spLocks noChangeAspect="1"/>
            </p:cNvSpPr>
            <p:nvPr/>
          </p:nvSpPr>
          <p:spPr bwMode="auto">
            <a:xfrm>
              <a:off x="2733" y="1696"/>
              <a:ext cx="14" cy="15"/>
            </a:xfrm>
            <a:custGeom>
              <a:avLst/>
              <a:gdLst/>
              <a:ahLst/>
              <a:cxnLst>
                <a:cxn ang="0">
                  <a:pos x="14" y="5"/>
                </a:cxn>
                <a:cxn ang="0">
                  <a:pos x="14" y="5"/>
                </a:cxn>
                <a:cxn ang="0">
                  <a:pos x="14" y="0"/>
                </a:cxn>
                <a:cxn ang="0">
                  <a:pos x="9" y="0"/>
                </a:cxn>
                <a:cxn ang="0">
                  <a:pos x="4" y="0"/>
                </a:cxn>
                <a:cxn ang="0">
                  <a:pos x="4" y="0"/>
                </a:cxn>
                <a:cxn ang="0">
                  <a:pos x="0" y="5"/>
                </a:cxn>
                <a:cxn ang="0">
                  <a:pos x="0" y="5"/>
                </a:cxn>
                <a:cxn ang="0">
                  <a:pos x="0" y="10"/>
                </a:cxn>
                <a:cxn ang="0">
                  <a:pos x="0" y="15"/>
                </a:cxn>
                <a:cxn ang="0">
                  <a:pos x="4" y="15"/>
                </a:cxn>
                <a:cxn ang="0">
                  <a:pos x="4" y="15"/>
                </a:cxn>
                <a:cxn ang="0">
                  <a:pos x="9" y="15"/>
                </a:cxn>
                <a:cxn ang="0">
                  <a:pos x="14" y="15"/>
                </a:cxn>
                <a:cxn ang="0">
                  <a:pos x="14" y="15"/>
                </a:cxn>
                <a:cxn ang="0">
                  <a:pos x="14" y="10"/>
                </a:cxn>
                <a:cxn ang="0">
                  <a:pos x="14" y="10"/>
                </a:cxn>
                <a:cxn ang="0">
                  <a:pos x="14" y="5"/>
                </a:cxn>
                <a:cxn ang="0">
                  <a:pos x="14" y="5"/>
                </a:cxn>
                <a:cxn ang="0">
                  <a:pos x="9" y="0"/>
                </a:cxn>
                <a:cxn ang="0">
                  <a:pos x="9" y="0"/>
                </a:cxn>
                <a:cxn ang="0">
                  <a:pos x="4" y="0"/>
                </a:cxn>
                <a:cxn ang="0">
                  <a:pos x="4" y="5"/>
                </a:cxn>
                <a:cxn ang="0">
                  <a:pos x="0" y="5"/>
                </a:cxn>
                <a:cxn ang="0">
                  <a:pos x="0" y="10"/>
                </a:cxn>
                <a:cxn ang="0">
                  <a:pos x="0" y="10"/>
                </a:cxn>
                <a:cxn ang="0">
                  <a:pos x="4" y="15"/>
                </a:cxn>
                <a:cxn ang="0">
                  <a:pos x="4" y="15"/>
                </a:cxn>
                <a:cxn ang="0">
                  <a:pos x="9" y="15"/>
                </a:cxn>
                <a:cxn ang="0">
                  <a:pos x="9" y="15"/>
                </a:cxn>
                <a:cxn ang="0">
                  <a:pos x="14" y="15"/>
                </a:cxn>
                <a:cxn ang="0">
                  <a:pos x="14" y="10"/>
                </a:cxn>
                <a:cxn ang="0">
                  <a:pos x="14" y="10"/>
                </a:cxn>
              </a:cxnLst>
              <a:rect l="0" t="0" r="r" b="b"/>
              <a:pathLst>
                <a:path w="14" h="15">
                  <a:moveTo>
                    <a:pt x="14" y="10"/>
                  </a:moveTo>
                  <a:lnTo>
                    <a:pt x="14" y="5"/>
                  </a:lnTo>
                  <a:lnTo>
                    <a:pt x="14" y="5"/>
                  </a:lnTo>
                  <a:lnTo>
                    <a:pt x="14" y="5"/>
                  </a:lnTo>
                  <a:lnTo>
                    <a:pt x="14" y="5"/>
                  </a:lnTo>
                  <a:lnTo>
                    <a:pt x="14" y="0"/>
                  </a:lnTo>
                  <a:lnTo>
                    <a:pt x="9" y="0"/>
                  </a:lnTo>
                  <a:lnTo>
                    <a:pt x="9" y="0"/>
                  </a:lnTo>
                  <a:lnTo>
                    <a:pt x="9" y="0"/>
                  </a:lnTo>
                  <a:lnTo>
                    <a:pt x="4" y="0"/>
                  </a:lnTo>
                  <a:lnTo>
                    <a:pt x="4" y="0"/>
                  </a:lnTo>
                  <a:lnTo>
                    <a:pt x="4" y="0"/>
                  </a:lnTo>
                  <a:lnTo>
                    <a:pt x="4" y="5"/>
                  </a:lnTo>
                  <a:lnTo>
                    <a:pt x="0" y="5"/>
                  </a:lnTo>
                  <a:lnTo>
                    <a:pt x="0" y="5"/>
                  </a:lnTo>
                  <a:lnTo>
                    <a:pt x="0" y="5"/>
                  </a:lnTo>
                  <a:lnTo>
                    <a:pt x="0" y="10"/>
                  </a:lnTo>
                  <a:lnTo>
                    <a:pt x="0" y="10"/>
                  </a:lnTo>
                  <a:lnTo>
                    <a:pt x="0" y="10"/>
                  </a:lnTo>
                  <a:lnTo>
                    <a:pt x="0"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4" y="10"/>
                  </a:lnTo>
                  <a:lnTo>
                    <a:pt x="14" y="5"/>
                  </a:lnTo>
                  <a:lnTo>
                    <a:pt x="14" y="5"/>
                  </a:lnTo>
                  <a:lnTo>
                    <a:pt x="14" y="5"/>
                  </a:lnTo>
                  <a:lnTo>
                    <a:pt x="14" y="5"/>
                  </a:lnTo>
                  <a:lnTo>
                    <a:pt x="14" y="5"/>
                  </a:lnTo>
                  <a:lnTo>
                    <a:pt x="9" y="0"/>
                  </a:lnTo>
                  <a:lnTo>
                    <a:pt x="9" y="0"/>
                  </a:lnTo>
                  <a:lnTo>
                    <a:pt x="9" y="0"/>
                  </a:lnTo>
                  <a:lnTo>
                    <a:pt x="4" y="0"/>
                  </a:lnTo>
                  <a:lnTo>
                    <a:pt x="4" y="0"/>
                  </a:lnTo>
                  <a:lnTo>
                    <a:pt x="4" y="5"/>
                  </a:lnTo>
                  <a:lnTo>
                    <a:pt x="4" y="5"/>
                  </a:lnTo>
                  <a:lnTo>
                    <a:pt x="4" y="5"/>
                  </a:lnTo>
                  <a:lnTo>
                    <a:pt x="0" y="5"/>
                  </a:lnTo>
                  <a:lnTo>
                    <a:pt x="0" y="5"/>
                  </a:lnTo>
                  <a:lnTo>
                    <a:pt x="0" y="10"/>
                  </a:lnTo>
                  <a:lnTo>
                    <a:pt x="0" y="10"/>
                  </a:lnTo>
                  <a:lnTo>
                    <a:pt x="0" y="10"/>
                  </a:lnTo>
                  <a:lnTo>
                    <a:pt x="4"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4" y="10"/>
                  </a:lnTo>
                  <a:close/>
                </a:path>
              </a:pathLst>
            </a:custGeom>
            <a:solidFill>
              <a:srgbClr val="FFA2A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6" name="Freeform 232"/>
            <p:cNvSpPr>
              <a:spLocks noChangeAspect="1"/>
            </p:cNvSpPr>
            <p:nvPr/>
          </p:nvSpPr>
          <p:spPr bwMode="auto">
            <a:xfrm>
              <a:off x="2733" y="1696"/>
              <a:ext cx="14" cy="15"/>
            </a:xfrm>
            <a:custGeom>
              <a:avLst/>
              <a:gdLst/>
              <a:ahLst/>
              <a:cxnLst>
                <a:cxn ang="0">
                  <a:pos x="14" y="5"/>
                </a:cxn>
                <a:cxn ang="0">
                  <a:pos x="14" y="5"/>
                </a:cxn>
                <a:cxn ang="0">
                  <a:pos x="14" y="5"/>
                </a:cxn>
                <a:cxn ang="0">
                  <a:pos x="9" y="0"/>
                </a:cxn>
                <a:cxn ang="0">
                  <a:pos x="4" y="0"/>
                </a:cxn>
                <a:cxn ang="0">
                  <a:pos x="4" y="5"/>
                </a:cxn>
                <a:cxn ang="0">
                  <a:pos x="4" y="5"/>
                </a:cxn>
                <a:cxn ang="0">
                  <a:pos x="0" y="5"/>
                </a:cxn>
                <a:cxn ang="0">
                  <a:pos x="0" y="10"/>
                </a:cxn>
                <a:cxn ang="0">
                  <a:pos x="4" y="15"/>
                </a:cxn>
                <a:cxn ang="0">
                  <a:pos x="4" y="15"/>
                </a:cxn>
                <a:cxn ang="0">
                  <a:pos x="4" y="15"/>
                </a:cxn>
                <a:cxn ang="0">
                  <a:pos x="9" y="15"/>
                </a:cxn>
                <a:cxn ang="0">
                  <a:pos x="14" y="15"/>
                </a:cxn>
                <a:cxn ang="0">
                  <a:pos x="14" y="15"/>
                </a:cxn>
                <a:cxn ang="0">
                  <a:pos x="14" y="10"/>
                </a:cxn>
                <a:cxn ang="0">
                  <a:pos x="14" y="10"/>
                </a:cxn>
                <a:cxn ang="0">
                  <a:pos x="14" y="5"/>
                </a:cxn>
                <a:cxn ang="0">
                  <a:pos x="14" y="5"/>
                </a:cxn>
                <a:cxn ang="0">
                  <a:pos x="9" y="5"/>
                </a:cxn>
                <a:cxn ang="0">
                  <a:pos x="9" y="5"/>
                </a:cxn>
                <a:cxn ang="0">
                  <a:pos x="4" y="5"/>
                </a:cxn>
                <a:cxn ang="0">
                  <a:pos x="4" y="5"/>
                </a:cxn>
                <a:cxn ang="0">
                  <a:pos x="4" y="5"/>
                </a:cxn>
                <a:cxn ang="0">
                  <a:pos x="4" y="10"/>
                </a:cxn>
                <a:cxn ang="0">
                  <a:pos x="4" y="10"/>
                </a:cxn>
                <a:cxn ang="0">
                  <a:pos x="4" y="15"/>
                </a:cxn>
                <a:cxn ang="0">
                  <a:pos x="4" y="15"/>
                </a:cxn>
                <a:cxn ang="0">
                  <a:pos x="9" y="15"/>
                </a:cxn>
                <a:cxn ang="0">
                  <a:pos x="9" y="15"/>
                </a:cxn>
                <a:cxn ang="0">
                  <a:pos x="14" y="15"/>
                </a:cxn>
                <a:cxn ang="0">
                  <a:pos x="14" y="10"/>
                </a:cxn>
                <a:cxn ang="0">
                  <a:pos x="14" y="10"/>
                </a:cxn>
              </a:cxnLst>
              <a:rect l="0" t="0" r="r" b="b"/>
              <a:pathLst>
                <a:path w="14" h="15">
                  <a:moveTo>
                    <a:pt x="14" y="10"/>
                  </a:moveTo>
                  <a:lnTo>
                    <a:pt x="14" y="5"/>
                  </a:lnTo>
                  <a:lnTo>
                    <a:pt x="14" y="5"/>
                  </a:lnTo>
                  <a:lnTo>
                    <a:pt x="14" y="5"/>
                  </a:lnTo>
                  <a:lnTo>
                    <a:pt x="14" y="5"/>
                  </a:lnTo>
                  <a:lnTo>
                    <a:pt x="14" y="5"/>
                  </a:lnTo>
                  <a:lnTo>
                    <a:pt x="9" y="0"/>
                  </a:lnTo>
                  <a:lnTo>
                    <a:pt x="9" y="0"/>
                  </a:lnTo>
                  <a:lnTo>
                    <a:pt x="9" y="0"/>
                  </a:lnTo>
                  <a:lnTo>
                    <a:pt x="4" y="0"/>
                  </a:lnTo>
                  <a:lnTo>
                    <a:pt x="4" y="0"/>
                  </a:lnTo>
                  <a:lnTo>
                    <a:pt x="4" y="5"/>
                  </a:lnTo>
                  <a:lnTo>
                    <a:pt x="4" y="5"/>
                  </a:lnTo>
                  <a:lnTo>
                    <a:pt x="4" y="5"/>
                  </a:lnTo>
                  <a:lnTo>
                    <a:pt x="0" y="5"/>
                  </a:lnTo>
                  <a:lnTo>
                    <a:pt x="0" y="5"/>
                  </a:lnTo>
                  <a:lnTo>
                    <a:pt x="0" y="10"/>
                  </a:lnTo>
                  <a:lnTo>
                    <a:pt x="0" y="10"/>
                  </a:lnTo>
                  <a:lnTo>
                    <a:pt x="0" y="10"/>
                  </a:lnTo>
                  <a:lnTo>
                    <a:pt x="4"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4" y="10"/>
                  </a:lnTo>
                  <a:lnTo>
                    <a:pt x="14" y="10"/>
                  </a:lnTo>
                  <a:lnTo>
                    <a:pt x="14" y="5"/>
                  </a:lnTo>
                  <a:lnTo>
                    <a:pt x="14" y="5"/>
                  </a:lnTo>
                  <a:lnTo>
                    <a:pt x="14" y="5"/>
                  </a:lnTo>
                  <a:lnTo>
                    <a:pt x="9" y="5"/>
                  </a:lnTo>
                  <a:lnTo>
                    <a:pt x="9" y="5"/>
                  </a:lnTo>
                  <a:lnTo>
                    <a:pt x="9" y="5"/>
                  </a:lnTo>
                  <a:lnTo>
                    <a:pt x="9" y="5"/>
                  </a:lnTo>
                  <a:lnTo>
                    <a:pt x="9" y="5"/>
                  </a:lnTo>
                  <a:lnTo>
                    <a:pt x="4" y="5"/>
                  </a:lnTo>
                  <a:lnTo>
                    <a:pt x="4" y="5"/>
                  </a:lnTo>
                  <a:lnTo>
                    <a:pt x="4" y="5"/>
                  </a:lnTo>
                  <a:lnTo>
                    <a:pt x="4" y="5"/>
                  </a:lnTo>
                  <a:lnTo>
                    <a:pt x="4" y="5"/>
                  </a:lnTo>
                  <a:lnTo>
                    <a:pt x="4" y="10"/>
                  </a:lnTo>
                  <a:lnTo>
                    <a:pt x="4" y="10"/>
                  </a:lnTo>
                  <a:lnTo>
                    <a:pt x="4" y="10"/>
                  </a:lnTo>
                  <a:lnTo>
                    <a:pt x="4" y="10"/>
                  </a:lnTo>
                  <a:lnTo>
                    <a:pt x="4" y="10"/>
                  </a:lnTo>
                  <a:lnTo>
                    <a:pt x="4" y="15"/>
                  </a:lnTo>
                  <a:lnTo>
                    <a:pt x="4" y="15"/>
                  </a:lnTo>
                  <a:lnTo>
                    <a:pt x="4" y="15"/>
                  </a:lnTo>
                  <a:lnTo>
                    <a:pt x="9" y="15"/>
                  </a:lnTo>
                  <a:lnTo>
                    <a:pt x="9" y="15"/>
                  </a:lnTo>
                  <a:lnTo>
                    <a:pt x="9" y="15"/>
                  </a:lnTo>
                  <a:lnTo>
                    <a:pt x="9" y="15"/>
                  </a:lnTo>
                  <a:lnTo>
                    <a:pt x="9" y="15"/>
                  </a:lnTo>
                  <a:lnTo>
                    <a:pt x="14" y="15"/>
                  </a:lnTo>
                  <a:lnTo>
                    <a:pt x="14" y="10"/>
                  </a:lnTo>
                  <a:lnTo>
                    <a:pt x="14" y="10"/>
                  </a:lnTo>
                  <a:lnTo>
                    <a:pt x="14" y="10"/>
                  </a:lnTo>
                  <a:lnTo>
                    <a:pt x="14" y="10"/>
                  </a:lnTo>
                  <a:lnTo>
                    <a:pt x="14" y="10"/>
                  </a:lnTo>
                  <a:close/>
                </a:path>
              </a:pathLst>
            </a:custGeom>
            <a:solidFill>
              <a:srgbClr val="FFA6A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7" name="Freeform 233"/>
            <p:cNvSpPr>
              <a:spLocks noChangeAspect="1"/>
            </p:cNvSpPr>
            <p:nvPr/>
          </p:nvSpPr>
          <p:spPr bwMode="auto">
            <a:xfrm>
              <a:off x="2737" y="1701"/>
              <a:ext cx="10" cy="10"/>
            </a:xfrm>
            <a:custGeom>
              <a:avLst/>
              <a:gdLst/>
              <a:ahLst/>
              <a:cxnLst>
                <a:cxn ang="0">
                  <a:pos x="10" y="5"/>
                </a:cxn>
                <a:cxn ang="0">
                  <a:pos x="10" y="0"/>
                </a:cxn>
                <a:cxn ang="0">
                  <a:pos x="5" y="0"/>
                </a:cxn>
                <a:cxn ang="0">
                  <a:pos x="5" y="0"/>
                </a:cxn>
                <a:cxn ang="0">
                  <a:pos x="5" y="0"/>
                </a:cxn>
                <a:cxn ang="0">
                  <a:pos x="0" y="0"/>
                </a:cxn>
                <a:cxn ang="0">
                  <a:pos x="0" y="0"/>
                </a:cxn>
                <a:cxn ang="0">
                  <a:pos x="0" y="5"/>
                </a:cxn>
                <a:cxn ang="0">
                  <a:pos x="0" y="5"/>
                </a:cxn>
                <a:cxn ang="0">
                  <a:pos x="0" y="5"/>
                </a:cxn>
                <a:cxn ang="0">
                  <a:pos x="0" y="10"/>
                </a:cxn>
                <a:cxn ang="0">
                  <a:pos x="5" y="10"/>
                </a:cxn>
                <a:cxn ang="0">
                  <a:pos x="5" y="10"/>
                </a:cxn>
                <a:cxn ang="0">
                  <a:pos x="5" y="10"/>
                </a:cxn>
                <a:cxn ang="0">
                  <a:pos x="10" y="5"/>
                </a:cxn>
                <a:cxn ang="0">
                  <a:pos x="10" y="5"/>
                </a:cxn>
                <a:cxn ang="0">
                  <a:pos x="10" y="5"/>
                </a:cxn>
                <a:cxn ang="0">
                  <a:pos x="10" y="0"/>
                </a:cxn>
                <a:cxn ang="0">
                  <a:pos x="5" y="0"/>
                </a:cxn>
                <a:cxn ang="0">
                  <a:pos x="5" y="0"/>
                </a:cxn>
                <a:cxn ang="0">
                  <a:pos x="5" y="0"/>
                </a:cxn>
                <a:cxn ang="0">
                  <a:pos x="0" y="0"/>
                </a:cxn>
                <a:cxn ang="0">
                  <a:pos x="0" y="0"/>
                </a:cxn>
                <a:cxn ang="0">
                  <a:pos x="0" y="0"/>
                </a:cxn>
                <a:cxn ang="0">
                  <a:pos x="0" y="5"/>
                </a:cxn>
                <a:cxn ang="0">
                  <a:pos x="0" y="5"/>
                </a:cxn>
                <a:cxn ang="0">
                  <a:pos x="0" y="5"/>
                </a:cxn>
                <a:cxn ang="0">
                  <a:pos x="0" y="10"/>
                </a:cxn>
                <a:cxn ang="0">
                  <a:pos x="5" y="10"/>
                </a:cxn>
                <a:cxn ang="0">
                  <a:pos x="5" y="10"/>
                </a:cxn>
                <a:cxn ang="0">
                  <a:pos x="5" y="5"/>
                </a:cxn>
                <a:cxn ang="0">
                  <a:pos x="10" y="5"/>
                </a:cxn>
                <a:cxn ang="0">
                  <a:pos x="10" y="5"/>
                </a:cxn>
              </a:cxnLst>
              <a:rect l="0" t="0" r="r" b="b"/>
              <a:pathLst>
                <a:path w="10" h="10">
                  <a:moveTo>
                    <a:pt x="10" y="5"/>
                  </a:moveTo>
                  <a:lnTo>
                    <a:pt x="10" y="5"/>
                  </a:lnTo>
                  <a:lnTo>
                    <a:pt x="10" y="0"/>
                  </a:lnTo>
                  <a:lnTo>
                    <a:pt x="10" y="0"/>
                  </a:lnTo>
                  <a:lnTo>
                    <a:pt x="10" y="0"/>
                  </a:lnTo>
                  <a:lnTo>
                    <a:pt x="5"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5"/>
                  </a:lnTo>
                  <a:lnTo>
                    <a:pt x="0" y="10"/>
                  </a:lnTo>
                  <a:lnTo>
                    <a:pt x="0" y="10"/>
                  </a:lnTo>
                  <a:lnTo>
                    <a:pt x="0" y="10"/>
                  </a:lnTo>
                  <a:lnTo>
                    <a:pt x="5" y="10"/>
                  </a:lnTo>
                  <a:lnTo>
                    <a:pt x="5" y="10"/>
                  </a:lnTo>
                  <a:lnTo>
                    <a:pt x="5" y="10"/>
                  </a:lnTo>
                  <a:lnTo>
                    <a:pt x="5" y="10"/>
                  </a:lnTo>
                  <a:lnTo>
                    <a:pt x="5" y="10"/>
                  </a:lnTo>
                  <a:lnTo>
                    <a:pt x="10" y="10"/>
                  </a:lnTo>
                  <a:lnTo>
                    <a:pt x="10" y="5"/>
                  </a:lnTo>
                  <a:lnTo>
                    <a:pt x="10" y="5"/>
                  </a:lnTo>
                  <a:lnTo>
                    <a:pt x="10" y="5"/>
                  </a:lnTo>
                  <a:lnTo>
                    <a:pt x="10" y="5"/>
                  </a:lnTo>
                  <a:lnTo>
                    <a:pt x="10" y="5"/>
                  </a:lnTo>
                  <a:lnTo>
                    <a:pt x="10" y="5"/>
                  </a:lnTo>
                  <a:lnTo>
                    <a:pt x="10"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10"/>
                  </a:lnTo>
                  <a:lnTo>
                    <a:pt x="5" y="10"/>
                  </a:lnTo>
                  <a:lnTo>
                    <a:pt x="5" y="10"/>
                  </a:lnTo>
                  <a:lnTo>
                    <a:pt x="5" y="10"/>
                  </a:lnTo>
                  <a:lnTo>
                    <a:pt x="5" y="10"/>
                  </a:lnTo>
                  <a:lnTo>
                    <a:pt x="5" y="5"/>
                  </a:lnTo>
                  <a:lnTo>
                    <a:pt x="5" y="5"/>
                  </a:lnTo>
                  <a:lnTo>
                    <a:pt x="5" y="5"/>
                  </a:lnTo>
                  <a:lnTo>
                    <a:pt x="10" y="5"/>
                  </a:lnTo>
                  <a:lnTo>
                    <a:pt x="10" y="5"/>
                  </a:lnTo>
                  <a:lnTo>
                    <a:pt x="10" y="5"/>
                  </a:lnTo>
                  <a:lnTo>
                    <a:pt x="10" y="5"/>
                  </a:lnTo>
                  <a:close/>
                </a:path>
              </a:pathLst>
            </a:custGeom>
            <a:solidFill>
              <a:srgbClr val="FFA9A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8" name="Freeform 234"/>
            <p:cNvSpPr>
              <a:spLocks noChangeAspect="1"/>
            </p:cNvSpPr>
            <p:nvPr/>
          </p:nvSpPr>
          <p:spPr bwMode="auto">
            <a:xfrm>
              <a:off x="2737" y="1701"/>
              <a:ext cx="10" cy="10"/>
            </a:xfrm>
            <a:custGeom>
              <a:avLst/>
              <a:gdLst/>
              <a:ahLst/>
              <a:cxnLst>
                <a:cxn ang="0">
                  <a:pos x="10" y="5"/>
                </a:cxn>
                <a:cxn ang="0">
                  <a:pos x="5" y="0"/>
                </a:cxn>
                <a:cxn ang="0">
                  <a:pos x="5" y="0"/>
                </a:cxn>
                <a:cxn ang="0">
                  <a:pos x="5" y="0"/>
                </a:cxn>
                <a:cxn ang="0">
                  <a:pos x="5" y="0"/>
                </a:cxn>
                <a:cxn ang="0">
                  <a:pos x="0" y="0"/>
                </a:cxn>
                <a:cxn ang="0">
                  <a:pos x="0" y="0"/>
                </a:cxn>
                <a:cxn ang="0">
                  <a:pos x="0" y="5"/>
                </a:cxn>
                <a:cxn ang="0">
                  <a:pos x="0" y="5"/>
                </a:cxn>
                <a:cxn ang="0">
                  <a:pos x="0" y="5"/>
                </a:cxn>
                <a:cxn ang="0">
                  <a:pos x="0" y="5"/>
                </a:cxn>
                <a:cxn ang="0">
                  <a:pos x="5" y="10"/>
                </a:cxn>
                <a:cxn ang="0">
                  <a:pos x="5" y="10"/>
                </a:cxn>
                <a:cxn ang="0">
                  <a:pos x="5" y="5"/>
                </a:cxn>
                <a:cxn ang="0">
                  <a:pos x="5" y="5"/>
                </a:cxn>
                <a:cxn ang="0">
                  <a:pos x="10" y="5"/>
                </a:cxn>
                <a:cxn ang="0">
                  <a:pos x="5" y="5"/>
                </a:cxn>
                <a:cxn ang="0">
                  <a:pos x="5" y="5"/>
                </a:cxn>
                <a:cxn ang="0">
                  <a:pos x="5" y="0"/>
                </a:cxn>
                <a:cxn ang="0">
                  <a:pos x="5" y="0"/>
                </a:cxn>
                <a:cxn ang="0">
                  <a:pos x="5" y="0"/>
                </a:cxn>
                <a:cxn ang="0">
                  <a:pos x="5" y="0"/>
                </a:cxn>
                <a:cxn ang="0">
                  <a:pos x="0" y="0"/>
                </a:cxn>
                <a:cxn ang="0">
                  <a:pos x="0" y="5"/>
                </a:cxn>
                <a:cxn ang="0">
                  <a:pos x="0" y="5"/>
                </a:cxn>
                <a:cxn ang="0">
                  <a:pos x="0" y="5"/>
                </a:cxn>
                <a:cxn ang="0">
                  <a:pos x="0" y="5"/>
                </a:cxn>
                <a:cxn ang="0">
                  <a:pos x="5" y="5"/>
                </a:cxn>
                <a:cxn ang="0">
                  <a:pos x="5" y="5"/>
                </a:cxn>
                <a:cxn ang="0">
                  <a:pos x="5" y="5"/>
                </a:cxn>
                <a:cxn ang="0">
                  <a:pos x="5" y="5"/>
                </a:cxn>
                <a:cxn ang="0">
                  <a:pos x="5" y="5"/>
                </a:cxn>
                <a:cxn ang="0">
                  <a:pos x="5" y="5"/>
                </a:cxn>
              </a:cxnLst>
              <a:rect l="0" t="0" r="r" b="b"/>
              <a:pathLst>
                <a:path w="10" h="10">
                  <a:moveTo>
                    <a:pt x="10" y="5"/>
                  </a:moveTo>
                  <a:lnTo>
                    <a:pt x="10" y="5"/>
                  </a:lnTo>
                  <a:lnTo>
                    <a:pt x="10"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10"/>
                  </a:lnTo>
                  <a:lnTo>
                    <a:pt x="5" y="10"/>
                  </a:lnTo>
                  <a:lnTo>
                    <a:pt x="5" y="10"/>
                  </a:lnTo>
                  <a:lnTo>
                    <a:pt x="5" y="10"/>
                  </a:lnTo>
                  <a:lnTo>
                    <a:pt x="5" y="10"/>
                  </a:lnTo>
                  <a:lnTo>
                    <a:pt x="5" y="5"/>
                  </a:lnTo>
                  <a:lnTo>
                    <a:pt x="5" y="5"/>
                  </a:lnTo>
                  <a:lnTo>
                    <a:pt x="5" y="5"/>
                  </a:lnTo>
                  <a:lnTo>
                    <a:pt x="10" y="5"/>
                  </a:lnTo>
                  <a:lnTo>
                    <a:pt x="10" y="5"/>
                  </a:lnTo>
                  <a:lnTo>
                    <a:pt x="10" y="5"/>
                  </a:lnTo>
                  <a:lnTo>
                    <a:pt x="5" y="5"/>
                  </a:lnTo>
                  <a:lnTo>
                    <a:pt x="5" y="5"/>
                  </a:lnTo>
                  <a:lnTo>
                    <a:pt x="5" y="5"/>
                  </a:lnTo>
                  <a:lnTo>
                    <a:pt x="5" y="0"/>
                  </a:lnTo>
                  <a:lnTo>
                    <a:pt x="5"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10" y="5"/>
                  </a:lnTo>
                  <a:close/>
                </a:path>
              </a:pathLst>
            </a:custGeom>
            <a:solidFill>
              <a:srgbClr val="FFADA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19" name="Freeform 235"/>
            <p:cNvSpPr>
              <a:spLocks noChangeAspect="1"/>
            </p:cNvSpPr>
            <p:nvPr/>
          </p:nvSpPr>
          <p:spPr bwMode="auto">
            <a:xfrm>
              <a:off x="2737" y="1701"/>
              <a:ext cx="5" cy="5"/>
            </a:xfrm>
            <a:custGeom>
              <a:avLst/>
              <a:gdLst/>
              <a:ahLst/>
              <a:cxnLst>
                <a:cxn ang="0">
                  <a:pos x="5" y="5"/>
                </a:cxn>
                <a:cxn ang="0">
                  <a:pos x="5" y="5"/>
                </a:cxn>
                <a:cxn ang="0">
                  <a:pos x="5" y="5"/>
                </a:cxn>
                <a:cxn ang="0">
                  <a:pos x="5" y="0"/>
                </a:cxn>
                <a:cxn ang="0">
                  <a:pos x="5" y="0"/>
                </a:cxn>
                <a:cxn ang="0">
                  <a:pos x="5" y="0"/>
                </a:cxn>
                <a:cxn ang="0">
                  <a:pos x="5" y="0"/>
                </a:cxn>
                <a:cxn ang="0">
                  <a:pos x="5" y="0"/>
                </a:cxn>
                <a:cxn ang="0">
                  <a:pos x="5" y="0"/>
                </a:cxn>
                <a:cxn ang="0">
                  <a:pos x="5" y="0"/>
                </a:cxn>
                <a:cxn ang="0">
                  <a:pos x="5"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Lst>
              <a:rect l="0" t="0" r="r" b="b"/>
              <a:pathLst>
                <a:path w="5" h="5">
                  <a:moveTo>
                    <a:pt x="5" y="5"/>
                  </a:moveTo>
                  <a:lnTo>
                    <a:pt x="5" y="5"/>
                  </a:lnTo>
                  <a:lnTo>
                    <a:pt x="5" y="5"/>
                  </a:lnTo>
                  <a:lnTo>
                    <a:pt x="5" y="0"/>
                  </a:lnTo>
                  <a:lnTo>
                    <a:pt x="5"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close/>
                </a:path>
              </a:pathLst>
            </a:custGeom>
            <a:solidFill>
              <a:srgbClr val="FFB1B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0" name="Freeform 236"/>
            <p:cNvSpPr>
              <a:spLocks noChangeAspect="1"/>
            </p:cNvSpPr>
            <p:nvPr/>
          </p:nvSpPr>
          <p:spPr bwMode="auto">
            <a:xfrm>
              <a:off x="2742" y="1701"/>
              <a:ext cx="1" cy="5"/>
            </a:xfrm>
            <a:custGeom>
              <a:avLst/>
              <a:gdLst/>
              <a:ahLst/>
              <a:cxnLst>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FF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1" name="Freeform 237"/>
            <p:cNvSpPr>
              <a:spLocks noChangeAspect="1"/>
            </p:cNvSpPr>
            <p:nvPr/>
          </p:nvSpPr>
          <p:spPr bwMode="auto">
            <a:xfrm>
              <a:off x="2548" y="1663"/>
              <a:ext cx="166" cy="166"/>
            </a:xfrm>
            <a:custGeom>
              <a:avLst/>
              <a:gdLst/>
              <a:ahLst/>
              <a:cxnLst>
                <a:cxn ang="0">
                  <a:pos x="166" y="81"/>
                </a:cxn>
                <a:cxn ang="0">
                  <a:pos x="161" y="52"/>
                </a:cxn>
                <a:cxn ang="0">
                  <a:pos x="142" y="24"/>
                </a:cxn>
                <a:cxn ang="0">
                  <a:pos x="114" y="5"/>
                </a:cxn>
                <a:cxn ang="0">
                  <a:pos x="85" y="0"/>
                </a:cxn>
                <a:cxn ang="0">
                  <a:pos x="52" y="5"/>
                </a:cxn>
                <a:cxn ang="0">
                  <a:pos x="24" y="24"/>
                </a:cxn>
                <a:cxn ang="0">
                  <a:pos x="5" y="52"/>
                </a:cxn>
                <a:cxn ang="0">
                  <a:pos x="0" y="81"/>
                </a:cxn>
                <a:cxn ang="0">
                  <a:pos x="5" y="114"/>
                </a:cxn>
                <a:cxn ang="0">
                  <a:pos x="24" y="142"/>
                </a:cxn>
                <a:cxn ang="0">
                  <a:pos x="52" y="161"/>
                </a:cxn>
                <a:cxn ang="0">
                  <a:pos x="85" y="166"/>
                </a:cxn>
                <a:cxn ang="0">
                  <a:pos x="114" y="161"/>
                </a:cxn>
                <a:cxn ang="0">
                  <a:pos x="142" y="142"/>
                </a:cxn>
                <a:cxn ang="0">
                  <a:pos x="161" y="114"/>
                </a:cxn>
                <a:cxn ang="0">
                  <a:pos x="166" y="81"/>
                </a:cxn>
                <a:cxn ang="0">
                  <a:pos x="166" y="99"/>
                </a:cxn>
                <a:cxn ang="0">
                  <a:pos x="151" y="128"/>
                </a:cxn>
                <a:cxn ang="0">
                  <a:pos x="128" y="151"/>
                </a:cxn>
                <a:cxn ang="0">
                  <a:pos x="100" y="166"/>
                </a:cxn>
                <a:cxn ang="0">
                  <a:pos x="66" y="166"/>
                </a:cxn>
                <a:cxn ang="0">
                  <a:pos x="38" y="151"/>
                </a:cxn>
                <a:cxn ang="0">
                  <a:pos x="15" y="128"/>
                </a:cxn>
                <a:cxn ang="0">
                  <a:pos x="0" y="99"/>
                </a:cxn>
                <a:cxn ang="0">
                  <a:pos x="0" y="66"/>
                </a:cxn>
                <a:cxn ang="0">
                  <a:pos x="15" y="38"/>
                </a:cxn>
                <a:cxn ang="0">
                  <a:pos x="38" y="14"/>
                </a:cxn>
                <a:cxn ang="0">
                  <a:pos x="66" y="0"/>
                </a:cxn>
                <a:cxn ang="0">
                  <a:pos x="100" y="0"/>
                </a:cxn>
                <a:cxn ang="0">
                  <a:pos x="128" y="14"/>
                </a:cxn>
                <a:cxn ang="0">
                  <a:pos x="151" y="38"/>
                </a:cxn>
                <a:cxn ang="0">
                  <a:pos x="166" y="66"/>
                </a:cxn>
              </a:cxnLst>
              <a:rect l="0" t="0" r="r" b="b"/>
              <a:pathLst>
                <a:path w="166" h="166">
                  <a:moveTo>
                    <a:pt x="166" y="81"/>
                  </a:moveTo>
                  <a:lnTo>
                    <a:pt x="166" y="81"/>
                  </a:lnTo>
                  <a:lnTo>
                    <a:pt x="166" y="66"/>
                  </a:lnTo>
                  <a:lnTo>
                    <a:pt x="161" y="52"/>
                  </a:lnTo>
                  <a:lnTo>
                    <a:pt x="151" y="38"/>
                  </a:lnTo>
                  <a:lnTo>
                    <a:pt x="142" y="24"/>
                  </a:lnTo>
                  <a:lnTo>
                    <a:pt x="128" y="14"/>
                  </a:lnTo>
                  <a:lnTo>
                    <a:pt x="114" y="5"/>
                  </a:lnTo>
                  <a:lnTo>
                    <a:pt x="100" y="0"/>
                  </a:lnTo>
                  <a:lnTo>
                    <a:pt x="85" y="0"/>
                  </a:lnTo>
                  <a:lnTo>
                    <a:pt x="66" y="0"/>
                  </a:lnTo>
                  <a:lnTo>
                    <a:pt x="52" y="5"/>
                  </a:lnTo>
                  <a:lnTo>
                    <a:pt x="38" y="14"/>
                  </a:lnTo>
                  <a:lnTo>
                    <a:pt x="24" y="24"/>
                  </a:lnTo>
                  <a:lnTo>
                    <a:pt x="15" y="38"/>
                  </a:lnTo>
                  <a:lnTo>
                    <a:pt x="5" y="52"/>
                  </a:lnTo>
                  <a:lnTo>
                    <a:pt x="0" y="66"/>
                  </a:lnTo>
                  <a:lnTo>
                    <a:pt x="0" y="81"/>
                  </a:lnTo>
                  <a:lnTo>
                    <a:pt x="0" y="99"/>
                  </a:lnTo>
                  <a:lnTo>
                    <a:pt x="5" y="114"/>
                  </a:lnTo>
                  <a:lnTo>
                    <a:pt x="15" y="128"/>
                  </a:lnTo>
                  <a:lnTo>
                    <a:pt x="24" y="142"/>
                  </a:lnTo>
                  <a:lnTo>
                    <a:pt x="38" y="151"/>
                  </a:lnTo>
                  <a:lnTo>
                    <a:pt x="52" y="161"/>
                  </a:lnTo>
                  <a:lnTo>
                    <a:pt x="66" y="166"/>
                  </a:lnTo>
                  <a:lnTo>
                    <a:pt x="85" y="166"/>
                  </a:lnTo>
                  <a:lnTo>
                    <a:pt x="100" y="166"/>
                  </a:lnTo>
                  <a:lnTo>
                    <a:pt x="114" y="161"/>
                  </a:lnTo>
                  <a:lnTo>
                    <a:pt x="128" y="151"/>
                  </a:lnTo>
                  <a:lnTo>
                    <a:pt x="142" y="142"/>
                  </a:lnTo>
                  <a:lnTo>
                    <a:pt x="151" y="128"/>
                  </a:lnTo>
                  <a:lnTo>
                    <a:pt x="161" y="114"/>
                  </a:lnTo>
                  <a:lnTo>
                    <a:pt x="166" y="99"/>
                  </a:lnTo>
                  <a:lnTo>
                    <a:pt x="166" y="81"/>
                  </a:lnTo>
                  <a:lnTo>
                    <a:pt x="166" y="81"/>
                  </a:lnTo>
                  <a:lnTo>
                    <a:pt x="166" y="99"/>
                  </a:lnTo>
                  <a:lnTo>
                    <a:pt x="161" y="114"/>
                  </a:lnTo>
                  <a:lnTo>
                    <a:pt x="151" y="128"/>
                  </a:lnTo>
                  <a:lnTo>
                    <a:pt x="142" y="142"/>
                  </a:lnTo>
                  <a:lnTo>
                    <a:pt x="128" y="151"/>
                  </a:lnTo>
                  <a:lnTo>
                    <a:pt x="114" y="161"/>
                  </a:lnTo>
                  <a:lnTo>
                    <a:pt x="100" y="166"/>
                  </a:lnTo>
                  <a:lnTo>
                    <a:pt x="85" y="166"/>
                  </a:lnTo>
                  <a:lnTo>
                    <a:pt x="66" y="166"/>
                  </a:lnTo>
                  <a:lnTo>
                    <a:pt x="52" y="161"/>
                  </a:lnTo>
                  <a:lnTo>
                    <a:pt x="38" y="151"/>
                  </a:lnTo>
                  <a:lnTo>
                    <a:pt x="24" y="142"/>
                  </a:lnTo>
                  <a:lnTo>
                    <a:pt x="15" y="128"/>
                  </a:lnTo>
                  <a:lnTo>
                    <a:pt x="5" y="114"/>
                  </a:lnTo>
                  <a:lnTo>
                    <a:pt x="0" y="99"/>
                  </a:lnTo>
                  <a:lnTo>
                    <a:pt x="0" y="81"/>
                  </a:lnTo>
                  <a:lnTo>
                    <a:pt x="0" y="66"/>
                  </a:lnTo>
                  <a:lnTo>
                    <a:pt x="5" y="52"/>
                  </a:lnTo>
                  <a:lnTo>
                    <a:pt x="15" y="38"/>
                  </a:lnTo>
                  <a:lnTo>
                    <a:pt x="24" y="24"/>
                  </a:lnTo>
                  <a:lnTo>
                    <a:pt x="38" y="14"/>
                  </a:lnTo>
                  <a:lnTo>
                    <a:pt x="52" y="5"/>
                  </a:lnTo>
                  <a:lnTo>
                    <a:pt x="66" y="0"/>
                  </a:lnTo>
                  <a:lnTo>
                    <a:pt x="85" y="0"/>
                  </a:lnTo>
                  <a:lnTo>
                    <a:pt x="100" y="0"/>
                  </a:lnTo>
                  <a:lnTo>
                    <a:pt x="114" y="5"/>
                  </a:lnTo>
                  <a:lnTo>
                    <a:pt x="128" y="14"/>
                  </a:lnTo>
                  <a:lnTo>
                    <a:pt x="142" y="24"/>
                  </a:lnTo>
                  <a:lnTo>
                    <a:pt x="151" y="38"/>
                  </a:lnTo>
                  <a:lnTo>
                    <a:pt x="161" y="52"/>
                  </a:lnTo>
                  <a:lnTo>
                    <a:pt x="166" y="66"/>
                  </a:lnTo>
                  <a:lnTo>
                    <a:pt x="166" y="81"/>
                  </a:lnTo>
                  <a:close/>
                </a:path>
              </a:pathLst>
            </a:custGeom>
            <a:solidFill>
              <a:srgbClr val="2851A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2" name="Freeform 238"/>
            <p:cNvSpPr>
              <a:spLocks noChangeAspect="1"/>
            </p:cNvSpPr>
            <p:nvPr/>
          </p:nvSpPr>
          <p:spPr bwMode="auto">
            <a:xfrm>
              <a:off x="2548" y="1663"/>
              <a:ext cx="166" cy="166"/>
            </a:xfrm>
            <a:custGeom>
              <a:avLst/>
              <a:gdLst/>
              <a:ahLst/>
              <a:cxnLst>
                <a:cxn ang="0">
                  <a:pos x="166" y="66"/>
                </a:cxn>
                <a:cxn ang="0">
                  <a:pos x="151" y="38"/>
                </a:cxn>
                <a:cxn ang="0">
                  <a:pos x="128" y="14"/>
                </a:cxn>
                <a:cxn ang="0">
                  <a:pos x="100" y="0"/>
                </a:cxn>
                <a:cxn ang="0">
                  <a:pos x="66" y="0"/>
                </a:cxn>
                <a:cxn ang="0">
                  <a:pos x="38" y="14"/>
                </a:cxn>
                <a:cxn ang="0">
                  <a:pos x="15" y="38"/>
                </a:cxn>
                <a:cxn ang="0">
                  <a:pos x="0" y="66"/>
                </a:cxn>
                <a:cxn ang="0">
                  <a:pos x="0" y="99"/>
                </a:cxn>
                <a:cxn ang="0">
                  <a:pos x="15" y="128"/>
                </a:cxn>
                <a:cxn ang="0">
                  <a:pos x="38" y="151"/>
                </a:cxn>
                <a:cxn ang="0">
                  <a:pos x="66" y="166"/>
                </a:cxn>
                <a:cxn ang="0">
                  <a:pos x="100" y="166"/>
                </a:cxn>
                <a:cxn ang="0">
                  <a:pos x="128" y="151"/>
                </a:cxn>
                <a:cxn ang="0">
                  <a:pos x="151" y="128"/>
                </a:cxn>
                <a:cxn ang="0">
                  <a:pos x="166" y="99"/>
                </a:cxn>
                <a:cxn ang="0">
                  <a:pos x="166" y="81"/>
                </a:cxn>
                <a:cxn ang="0">
                  <a:pos x="156" y="52"/>
                </a:cxn>
                <a:cxn ang="0">
                  <a:pos x="142" y="24"/>
                </a:cxn>
                <a:cxn ang="0">
                  <a:pos x="114" y="10"/>
                </a:cxn>
                <a:cxn ang="0">
                  <a:pos x="85" y="0"/>
                </a:cxn>
                <a:cxn ang="0">
                  <a:pos x="52" y="10"/>
                </a:cxn>
                <a:cxn ang="0">
                  <a:pos x="24" y="24"/>
                </a:cxn>
                <a:cxn ang="0">
                  <a:pos x="10" y="52"/>
                </a:cxn>
                <a:cxn ang="0">
                  <a:pos x="5" y="81"/>
                </a:cxn>
                <a:cxn ang="0">
                  <a:pos x="10" y="114"/>
                </a:cxn>
                <a:cxn ang="0">
                  <a:pos x="24" y="137"/>
                </a:cxn>
                <a:cxn ang="0">
                  <a:pos x="52" y="156"/>
                </a:cxn>
                <a:cxn ang="0">
                  <a:pos x="85" y="161"/>
                </a:cxn>
                <a:cxn ang="0">
                  <a:pos x="114" y="156"/>
                </a:cxn>
                <a:cxn ang="0">
                  <a:pos x="142" y="137"/>
                </a:cxn>
                <a:cxn ang="0">
                  <a:pos x="156" y="114"/>
                </a:cxn>
                <a:cxn ang="0">
                  <a:pos x="166" y="81"/>
                </a:cxn>
              </a:cxnLst>
              <a:rect l="0" t="0" r="r" b="b"/>
              <a:pathLst>
                <a:path w="166" h="166">
                  <a:moveTo>
                    <a:pt x="166" y="81"/>
                  </a:moveTo>
                  <a:lnTo>
                    <a:pt x="166" y="66"/>
                  </a:lnTo>
                  <a:lnTo>
                    <a:pt x="161" y="52"/>
                  </a:lnTo>
                  <a:lnTo>
                    <a:pt x="151" y="38"/>
                  </a:lnTo>
                  <a:lnTo>
                    <a:pt x="142" y="24"/>
                  </a:lnTo>
                  <a:lnTo>
                    <a:pt x="128" y="14"/>
                  </a:lnTo>
                  <a:lnTo>
                    <a:pt x="114" y="5"/>
                  </a:lnTo>
                  <a:lnTo>
                    <a:pt x="100" y="0"/>
                  </a:lnTo>
                  <a:lnTo>
                    <a:pt x="85" y="0"/>
                  </a:lnTo>
                  <a:lnTo>
                    <a:pt x="66" y="0"/>
                  </a:lnTo>
                  <a:lnTo>
                    <a:pt x="52" y="5"/>
                  </a:lnTo>
                  <a:lnTo>
                    <a:pt x="38" y="14"/>
                  </a:lnTo>
                  <a:lnTo>
                    <a:pt x="24" y="24"/>
                  </a:lnTo>
                  <a:lnTo>
                    <a:pt x="15" y="38"/>
                  </a:lnTo>
                  <a:lnTo>
                    <a:pt x="5" y="52"/>
                  </a:lnTo>
                  <a:lnTo>
                    <a:pt x="0" y="66"/>
                  </a:lnTo>
                  <a:lnTo>
                    <a:pt x="0" y="81"/>
                  </a:lnTo>
                  <a:lnTo>
                    <a:pt x="0" y="99"/>
                  </a:lnTo>
                  <a:lnTo>
                    <a:pt x="5" y="114"/>
                  </a:lnTo>
                  <a:lnTo>
                    <a:pt x="15" y="128"/>
                  </a:lnTo>
                  <a:lnTo>
                    <a:pt x="24" y="142"/>
                  </a:lnTo>
                  <a:lnTo>
                    <a:pt x="38" y="151"/>
                  </a:lnTo>
                  <a:lnTo>
                    <a:pt x="52" y="161"/>
                  </a:lnTo>
                  <a:lnTo>
                    <a:pt x="66" y="166"/>
                  </a:lnTo>
                  <a:lnTo>
                    <a:pt x="85" y="166"/>
                  </a:lnTo>
                  <a:lnTo>
                    <a:pt x="100" y="166"/>
                  </a:lnTo>
                  <a:lnTo>
                    <a:pt x="114" y="161"/>
                  </a:lnTo>
                  <a:lnTo>
                    <a:pt x="128" y="151"/>
                  </a:lnTo>
                  <a:lnTo>
                    <a:pt x="142" y="142"/>
                  </a:lnTo>
                  <a:lnTo>
                    <a:pt x="151" y="128"/>
                  </a:lnTo>
                  <a:lnTo>
                    <a:pt x="161" y="114"/>
                  </a:lnTo>
                  <a:lnTo>
                    <a:pt x="166" y="99"/>
                  </a:lnTo>
                  <a:lnTo>
                    <a:pt x="166" y="81"/>
                  </a:lnTo>
                  <a:lnTo>
                    <a:pt x="166" y="81"/>
                  </a:lnTo>
                  <a:lnTo>
                    <a:pt x="161" y="66"/>
                  </a:lnTo>
                  <a:lnTo>
                    <a:pt x="156" y="52"/>
                  </a:lnTo>
                  <a:lnTo>
                    <a:pt x="151" y="38"/>
                  </a:lnTo>
                  <a:lnTo>
                    <a:pt x="142" y="24"/>
                  </a:lnTo>
                  <a:lnTo>
                    <a:pt x="128" y="14"/>
                  </a:lnTo>
                  <a:lnTo>
                    <a:pt x="114" y="10"/>
                  </a:lnTo>
                  <a:lnTo>
                    <a:pt x="100" y="5"/>
                  </a:lnTo>
                  <a:lnTo>
                    <a:pt x="85" y="0"/>
                  </a:lnTo>
                  <a:lnTo>
                    <a:pt x="66" y="5"/>
                  </a:lnTo>
                  <a:lnTo>
                    <a:pt x="52" y="10"/>
                  </a:lnTo>
                  <a:lnTo>
                    <a:pt x="38" y="14"/>
                  </a:lnTo>
                  <a:lnTo>
                    <a:pt x="24" y="24"/>
                  </a:lnTo>
                  <a:lnTo>
                    <a:pt x="15" y="38"/>
                  </a:lnTo>
                  <a:lnTo>
                    <a:pt x="10" y="52"/>
                  </a:lnTo>
                  <a:lnTo>
                    <a:pt x="5" y="66"/>
                  </a:lnTo>
                  <a:lnTo>
                    <a:pt x="5" y="81"/>
                  </a:lnTo>
                  <a:lnTo>
                    <a:pt x="5" y="99"/>
                  </a:lnTo>
                  <a:lnTo>
                    <a:pt x="10" y="114"/>
                  </a:lnTo>
                  <a:lnTo>
                    <a:pt x="15" y="128"/>
                  </a:lnTo>
                  <a:lnTo>
                    <a:pt x="24" y="137"/>
                  </a:lnTo>
                  <a:lnTo>
                    <a:pt x="38" y="151"/>
                  </a:lnTo>
                  <a:lnTo>
                    <a:pt x="52" y="156"/>
                  </a:lnTo>
                  <a:lnTo>
                    <a:pt x="66" y="161"/>
                  </a:lnTo>
                  <a:lnTo>
                    <a:pt x="85" y="161"/>
                  </a:lnTo>
                  <a:lnTo>
                    <a:pt x="100" y="161"/>
                  </a:lnTo>
                  <a:lnTo>
                    <a:pt x="114" y="156"/>
                  </a:lnTo>
                  <a:lnTo>
                    <a:pt x="128" y="151"/>
                  </a:lnTo>
                  <a:lnTo>
                    <a:pt x="142" y="137"/>
                  </a:lnTo>
                  <a:lnTo>
                    <a:pt x="151" y="128"/>
                  </a:lnTo>
                  <a:lnTo>
                    <a:pt x="156" y="114"/>
                  </a:lnTo>
                  <a:lnTo>
                    <a:pt x="161" y="99"/>
                  </a:lnTo>
                  <a:lnTo>
                    <a:pt x="166" y="81"/>
                  </a:lnTo>
                  <a:lnTo>
                    <a:pt x="166" y="81"/>
                  </a:lnTo>
                  <a:close/>
                </a:path>
              </a:pathLst>
            </a:custGeom>
            <a:solidFill>
              <a:srgbClr val="2A53A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3" name="Freeform 239"/>
            <p:cNvSpPr>
              <a:spLocks noChangeAspect="1"/>
            </p:cNvSpPr>
            <p:nvPr/>
          </p:nvSpPr>
          <p:spPr bwMode="auto">
            <a:xfrm>
              <a:off x="2553" y="1663"/>
              <a:ext cx="161" cy="161"/>
            </a:xfrm>
            <a:custGeom>
              <a:avLst/>
              <a:gdLst/>
              <a:ahLst/>
              <a:cxnLst>
                <a:cxn ang="0">
                  <a:pos x="156" y="66"/>
                </a:cxn>
                <a:cxn ang="0">
                  <a:pos x="146" y="38"/>
                </a:cxn>
                <a:cxn ang="0">
                  <a:pos x="123" y="14"/>
                </a:cxn>
                <a:cxn ang="0">
                  <a:pos x="95" y="5"/>
                </a:cxn>
                <a:cxn ang="0">
                  <a:pos x="61" y="5"/>
                </a:cxn>
                <a:cxn ang="0">
                  <a:pos x="33" y="14"/>
                </a:cxn>
                <a:cxn ang="0">
                  <a:pos x="10" y="38"/>
                </a:cxn>
                <a:cxn ang="0">
                  <a:pos x="0" y="66"/>
                </a:cxn>
                <a:cxn ang="0">
                  <a:pos x="0" y="99"/>
                </a:cxn>
                <a:cxn ang="0">
                  <a:pos x="10" y="128"/>
                </a:cxn>
                <a:cxn ang="0">
                  <a:pos x="33" y="151"/>
                </a:cxn>
                <a:cxn ang="0">
                  <a:pos x="61" y="161"/>
                </a:cxn>
                <a:cxn ang="0">
                  <a:pos x="95" y="161"/>
                </a:cxn>
                <a:cxn ang="0">
                  <a:pos x="123" y="151"/>
                </a:cxn>
                <a:cxn ang="0">
                  <a:pos x="146" y="128"/>
                </a:cxn>
                <a:cxn ang="0">
                  <a:pos x="156" y="99"/>
                </a:cxn>
                <a:cxn ang="0">
                  <a:pos x="156" y="81"/>
                </a:cxn>
                <a:cxn ang="0">
                  <a:pos x="151" y="52"/>
                </a:cxn>
                <a:cxn ang="0">
                  <a:pos x="132" y="29"/>
                </a:cxn>
                <a:cxn ang="0">
                  <a:pos x="109" y="10"/>
                </a:cxn>
                <a:cxn ang="0">
                  <a:pos x="80" y="5"/>
                </a:cxn>
                <a:cxn ang="0">
                  <a:pos x="47" y="10"/>
                </a:cxn>
                <a:cxn ang="0">
                  <a:pos x="24" y="29"/>
                </a:cxn>
                <a:cxn ang="0">
                  <a:pos x="5" y="52"/>
                </a:cxn>
                <a:cxn ang="0">
                  <a:pos x="0" y="81"/>
                </a:cxn>
                <a:cxn ang="0">
                  <a:pos x="5" y="114"/>
                </a:cxn>
                <a:cxn ang="0">
                  <a:pos x="24" y="137"/>
                </a:cxn>
                <a:cxn ang="0">
                  <a:pos x="47" y="156"/>
                </a:cxn>
                <a:cxn ang="0">
                  <a:pos x="80" y="161"/>
                </a:cxn>
                <a:cxn ang="0">
                  <a:pos x="109" y="156"/>
                </a:cxn>
                <a:cxn ang="0">
                  <a:pos x="132" y="137"/>
                </a:cxn>
                <a:cxn ang="0">
                  <a:pos x="151" y="114"/>
                </a:cxn>
                <a:cxn ang="0">
                  <a:pos x="156" y="81"/>
                </a:cxn>
              </a:cxnLst>
              <a:rect l="0" t="0" r="r" b="b"/>
              <a:pathLst>
                <a:path w="161" h="161">
                  <a:moveTo>
                    <a:pt x="161" y="81"/>
                  </a:moveTo>
                  <a:lnTo>
                    <a:pt x="156" y="66"/>
                  </a:lnTo>
                  <a:lnTo>
                    <a:pt x="151" y="52"/>
                  </a:lnTo>
                  <a:lnTo>
                    <a:pt x="146" y="38"/>
                  </a:lnTo>
                  <a:lnTo>
                    <a:pt x="137" y="24"/>
                  </a:lnTo>
                  <a:lnTo>
                    <a:pt x="123" y="14"/>
                  </a:lnTo>
                  <a:lnTo>
                    <a:pt x="109" y="10"/>
                  </a:lnTo>
                  <a:lnTo>
                    <a:pt x="95" y="5"/>
                  </a:lnTo>
                  <a:lnTo>
                    <a:pt x="80" y="0"/>
                  </a:lnTo>
                  <a:lnTo>
                    <a:pt x="61" y="5"/>
                  </a:lnTo>
                  <a:lnTo>
                    <a:pt x="47" y="10"/>
                  </a:lnTo>
                  <a:lnTo>
                    <a:pt x="33" y="14"/>
                  </a:lnTo>
                  <a:lnTo>
                    <a:pt x="19" y="24"/>
                  </a:lnTo>
                  <a:lnTo>
                    <a:pt x="10" y="38"/>
                  </a:lnTo>
                  <a:lnTo>
                    <a:pt x="5" y="52"/>
                  </a:lnTo>
                  <a:lnTo>
                    <a:pt x="0" y="66"/>
                  </a:lnTo>
                  <a:lnTo>
                    <a:pt x="0" y="81"/>
                  </a:lnTo>
                  <a:lnTo>
                    <a:pt x="0" y="99"/>
                  </a:lnTo>
                  <a:lnTo>
                    <a:pt x="5" y="114"/>
                  </a:lnTo>
                  <a:lnTo>
                    <a:pt x="10" y="128"/>
                  </a:lnTo>
                  <a:lnTo>
                    <a:pt x="19" y="137"/>
                  </a:lnTo>
                  <a:lnTo>
                    <a:pt x="33" y="151"/>
                  </a:lnTo>
                  <a:lnTo>
                    <a:pt x="47" y="156"/>
                  </a:lnTo>
                  <a:lnTo>
                    <a:pt x="61" y="161"/>
                  </a:lnTo>
                  <a:lnTo>
                    <a:pt x="80" y="161"/>
                  </a:lnTo>
                  <a:lnTo>
                    <a:pt x="95" y="161"/>
                  </a:lnTo>
                  <a:lnTo>
                    <a:pt x="109" y="156"/>
                  </a:lnTo>
                  <a:lnTo>
                    <a:pt x="123" y="151"/>
                  </a:lnTo>
                  <a:lnTo>
                    <a:pt x="137" y="137"/>
                  </a:lnTo>
                  <a:lnTo>
                    <a:pt x="146" y="128"/>
                  </a:lnTo>
                  <a:lnTo>
                    <a:pt x="151" y="114"/>
                  </a:lnTo>
                  <a:lnTo>
                    <a:pt x="156" y="99"/>
                  </a:lnTo>
                  <a:lnTo>
                    <a:pt x="161" y="81"/>
                  </a:lnTo>
                  <a:lnTo>
                    <a:pt x="156" y="81"/>
                  </a:lnTo>
                  <a:lnTo>
                    <a:pt x="156" y="66"/>
                  </a:lnTo>
                  <a:lnTo>
                    <a:pt x="151" y="52"/>
                  </a:lnTo>
                  <a:lnTo>
                    <a:pt x="142" y="38"/>
                  </a:lnTo>
                  <a:lnTo>
                    <a:pt x="132" y="29"/>
                  </a:lnTo>
                  <a:lnTo>
                    <a:pt x="123" y="19"/>
                  </a:lnTo>
                  <a:lnTo>
                    <a:pt x="109" y="10"/>
                  </a:lnTo>
                  <a:lnTo>
                    <a:pt x="95" y="5"/>
                  </a:lnTo>
                  <a:lnTo>
                    <a:pt x="80" y="5"/>
                  </a:lnTo>
                  <a:lnTo>
                    <a:pt x="61" y="5"/>
                  </a:lnTo>
                  <a:lnTo>
                    <a:pt x="47" y="10"/>
                  </a:lnTo>
                  <a:lnTo>
                    <a:pt x="33" y="19"/>
                  </a:lnTo>
                  <a:lnTo>
                    <a:pt x="24" y="29"/>
                  </a:lnTo>
                  <a:lnTo>
                    <a:pt x="14" y="38"/>
                  </a:lnTo>
                  <a:lnTo>
                    <a:pt x="5" y="52"/>
                  </a:lnTo>
                  <a:lnTo>
                    <a:pt x="0" y="66"/>
                  </a:lnTo>
                  <a:lnTo>
                    <a:pt x="0" y="81"/>
                  </a:lnTo>
                  <a:lnTo>
                    <a:pt x="0" y="99"/>
                  </a:lnTo>
                  <a:lnTo>
                    <a:pt x="5" y="114"/>
                  </a:lnTo>
                  <a:lnTo>
                    <a:pt x="14" y="128"/>
                  </a:lnTo>
                  <a:lnTo>
                    <a:pt x="24" y="137"/>
                  </a:lnTo>
                  <a:lnTo>
                    <a:pt x="33" y="147"/>
                  </a:lnTo>
                  <a:lnTo>
                    <a:pt x="47" y="156"/>
                  </a:lnTo>
                  <a:lnTo>
                    <a:pt x="61" y="161"/>
                  </a:lnTo>
                  <a:lnTo>
                    <a:pt x="80" y="161"/>
                  </a:lnTo>
                  <a:lnTo>
                    <a:pt x="95" y="161"/>
                  </a:lnTo>
                  <a:lnTo>
                    <a:pt x="109" y="156"/>
                  </a:lnTo>
                  <a:lnTo>
                    <a:pt x="123" y="147"/>
                  </a:lnTo>
                  <a:lnTo>
                    <a:pt x="132" y="137"/>
                  </a:lnTo>
                  <a:lnTo>
                    <a:pt x="142" y="128"/>
                  </a:lnTo>
                  <a:lnTo>
                    <a:pt x="151" y="114"/>
                  </a:lnTo>
                  <a:lnTo>
                    <a:pt x="156" y="99"/>
                  </a:lnTo>
                  <a:lnTo>
                    <a:pt x="156" y="81"/>
                  </a:lnTo>
                  <a:lnTo>
                    <a:pt x="161" y="81"/>
                  </a:lnTo>
                  <a:close/>
                </a:path>
              </a:pathLst>
            </a:custGeom>
            <a:solidFill>
              <a:srgbClr val="2D55A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4" name="Freeform 240"/>
            <p:cNvSpPr>
              <a:spLocks noChangeAspect="1"/>
            </p:cNvSpPr>
            <p:nvPr/>
          </p:nvSpPr>
          <p:spPr bwMode="auto">
            <a:xfrm>
              <a:off x="2553" y="1668"/>
              <a:ext cx="156" cy="156"/>
            </a:xfrm>
            <a:custGeom>
              <a:avLst/>
              <a:gdLst/>
              <a:ahLst/>
              <a:cxnLst>
                <a:cxn ang="0">
                  <a:pos x="156" y="61"/>
                </a:cxn>
                <a:cxn ang="0">
                  <a:pos x="142" y="33"/>
                </a:cxn>
                <a:cxn ang="0">
                  <a:pos x="123" y="14"/>
                </a:cxn>
                <a:cxn ang="0">
                  <a:pos x="95" y="0"/>
                </a:cxn>
                <a:cxn ang="0">
                  <a:pos x="61" y="0"/>
                </a:cxn>
                <a:cxn ang="0">
                  <a:pos x="33" y="14"/>
                </a:cxn>
                <a:cxn ang="0">
                  <a:pos x="14" y="33"/>
                </a:cxn>
                <a:cxn ang="0">
                  <a:pos x="0" y="61"/>
                </a:cxn>
                <a:cxn ang="0">
                  <a:pos x="0" y="94"/>
                </a:cxn>
                <a:cxn ang="0">
                  <a:pos x="14" y="123"/>
                </a:cxn>
                <a:cxn ang="0">
                  <a:pos x="33" y="142"/>
                </a:cxn>
                <a:cxn ang="0">
                  <a:pos x="61" y="156"/>
                </a:cxn>
                <a:cxn ang="0">
                  <a:pos x="95" y="156"/>
                </a:cxn>
                <a:cxn ang="0">
                  <a:pos x="123" y="142"/>
                </a:cxn>
                <a:cxn ang="0">
                  <a:pos x="142" y="123"/>
                </a:cxn>
                <a:cxn ang="0">
                  <a:pos x="156" y="94"/>
                </a:cxn>
                <a:cxn ang="0">
                  <a:pos x="156" y="76"/>
                </a:cxn>
                <a:cxn ang="0">
                  <a:pos x="146" y="47"/>
                </a:cxn>
                <a:cxn ang="0">
                  <a:pos x="132" y="24"/>
                </a:cxn>
                <a:cxn ang="0">
                  <a:pos x="109" y="9"/>
                </a:cxn>
                <a:cxn ang="0">
                  <a:pos x="80" y="0"/>
                </a:cxn>
                <a:cxn ang="0">
                  <a:pos x="47" y="9"/>
                </a:cxn>
                <a:cxn ang="0">
                  <a:pos x="24" y="24"/>
                </a:cxn>
                <a:cxn ang="0">
                  <a:pos x="10" y="47"/>
                </a:cxn>
                <a:cxn ang="0">
                  <a:pos x="5" y="76"/>
                </a:cxn>
                <a:cxn ang="0">
                  <a:pos x="10" y="109"/>
                </a:cxn>
                <a:cxn ang="0">
                  <a:pos x="24" y="132"/>
                </a:cxn>
                <a:cxn ang="0">
                  <a:pos x="47" y="146"/>
                </a:cxn>
                <a:cxn ang="0">
                  <a:pos x="80" y="151"/>
                </a:cxn>
                <a:cxn ang="0">
                  <a:pos x="109" y="146"/>
                </a:cxn>
                <a:cxn ang="0">
                  <a:pos x="132" y="132"/>
                </a:cxn>
                <a:cxn ang="0">
                  <a:pos x="146" y="109"/>
                </a:cxn>
                <a:cxn ang="0">
                  <a:pos x="156" y="76"/>
                </a:cxn>
              </a:cxnLst>
              <a:rect l="0" t="0" r="r" b="b"/>
              <a:pathLst>
                <a:path w="156" h="156">
                  <a:moveTo>
                    <a:pt x="156" y="76"/>
                  </a:moveTo>
                  <a:lnTo>
                    <a:pt x="156" y="61"/>
                  </a:lnTo>
                  <a:lnTo>
                    <a:pt x="151" y="47"/>
                  </a:lnTo>
                  <a:lnTo>
                    <a:pt x="142" y="33"/>
                  </a:lnTo>
                  <a:lnTo>
                    <a:pt x="132" y="24"/>
                  </a:lnTo>
                  <a:lnTo>
                    <a:pt x="123" y="14"/>
                  </a:lnTo>
                  <a:lnTo>
                    <a:pt x="109" y="5"/>
                  </a:lnTo>
                  <a:lnTo>
                    <a:pt x="95" y="0"/>
                  </a:lnTo>
                  <a:lnTo>
                    <a:pt x="80" y="0"/>
                  </a:lnTo>
                  <a:lnTo>
                    <a:pt x="61" y="0"/>
                  </a:lnTo>
                  <a:lnTo>
                    <a:pt x="47" y="5"/>
                  </a:lnTo>
                  <a:lnTo>
                    <a:pt x="33" y="14"/>
                  </a:lnTo>
                  <a:lnTo>
                    <a:pt x="24" y="24"/>
                  </a:lnTo>
                  <a:lnTo>
                    <a:pt x="14" y="33"/>
                  </a:lnTo>
                  <a:lnTo>
                    <a:pt x="5" y="47"/>
                  </a:lnTo>
                  <a:lnTo>
                    <a:pt x="0" y="61"/>
                  </a:lnTo>
                  <a:lnTo>
                    <a:pt x="0" y="76"/>
                  </a:lnTo>
                  <a:lnTo>
                    <a:pt x="0" y="94"/>
                  </a:lnTo>
                  <a:lnTo>
                    <a:pt x="5" y="109"/>
                  </a:lnTo>
                  <a:lnTo>
                    <a:pt x="14" y="123"/>
                  </a:lnTo>
                  <a:lnTo>
                    <a:pt x="24" y="132"/>
                  </a:lnTo>
                  <a:lnTo>
                    <a:pt x="33" y="142"/>
                  </a:lnTo>
                  <a:lnTo>
                    <a:pt x="47" y="151"/>
                  </a:lnTo>
                  <a:lnTo>
                    <a:pt x="61" y="156"/>
                  </a:lnTo>
                  <a:lnTo>
                    <a:pt x="80" y="156"/>
                  </a:lnTo>
                  <a:lnTo>
                    <a:pt x="95" y="156"/>
                  </a:lnTo>
                  <a:lnTo>
                    <a:pt x="109" y="151"/>
                  </a:lnTo>
                  <a:lnTo>
                    <a:pt x="123" y="142"/>
                  </a:lnTo>
                  <a:lnTo>
                    <a:pt x="132" y="132"/>
                  </a:lnTo>
                  <a:lnTo>
                    <a:pt x="142" y="123"/>
                  </a:lnTo>
                  <a:lnTo>
                    <a:pt x="151" y="109"/>
                  </a:lnTo>
                  <a:lnTo>
                    <a:pt x="156" y="94"/>
                  </a:lnTo>
                  <a:lnTo>
                    <a:pt x="156" y="76"/>
                  </a:lnTo>
                  <a:lnTo>
                    <a:pt x="156" y="76"/>
                  </a:lnTo>
                  <a:lnTo>
                    <a:pt x="151" y="61"/>
                  </a:lnTo>
                  <a:lnTo>
                    <a:pt x="146" y="47"/>
                  </a:lnTo>
                  <a:lnTo>
                    <a:pt x="142" y="33"/>
                  </a:lnTo>
                  <a:lnTo>
                    <a:pt x="132" y="24"/>
                  </a:lnTo>
                  <a:lnTo>
                    <a:pt x="118" y="14"/>
                  </a:lnTo>
                  <a:lnTo>
                    <a:pt x="109" y="9"/>
                  </a:lnTo>
                  <a:lnTo>
                    <a:pt x="95" y="5"/>
                  </a:lnTo>
                  <a:lnTo>
                    <a:pt x="80" y="0"/>
                  </a:lnTo>
                  <a:lnTo>
                    <a:pt x="61" y="5"/>
                  </a:lnTo>
                  <a:lnTo>
                    <a:pt x="47" y="9"/>
                  </a:lnTo>
                  <a:lnTo>
                    <a:pt x="38" y="14"/>
                  </a:lnTo>
                  <a:lnTo>
                    <a:pt x="24" y="24"/>
                  </a:lnTo>
                  <a:lnTo>
                    <a:pt x="14" y="33"/>
                  </a:lnTo>
                  <a:lnTo>
                    <a:pt x="10" y="47"/>
                  </a:lnTo>
                  <a:lnTo>
                    <a:pt x="5" y="61"/>
                  </a:lnTo>
                  <a:lnTo>
                    <a:pt x="5" y="76"/>
                  </a:lnTo>
                  <a:lnTo>
                    <a:pt x="5" y="94"/>
                  </a:lnTo>
                  <a:lnTo>
                    <a:pt x="10" y="109"/>
                  </a:lnTo>
                  <a:lnTo>
                    <a:pt x="14" y="118"/>
                  </a:lnTo>
                  <a:lnTo>
                    <a:pt x="24" y="132"/>
                  </a:lnTo>
                  <a:lnTo>
                    <a:pt x="38" y="142"/>
                  </a:lnTo>
                  <a:lnTo>
                    <a:pt x="47" y="146"/>
                  </a:lnTo>
                  <a:lnTo>
                    <a:pt x="61" y="151"/>
                  </a:lnTo>
                  <a:lnTo>
                    <a:pt x="80" y="151"/>
                  </a:lnTo>
                  <a:lnTo>
                    <a:pt x="95" y="151"/>
                  </a:lnTo>
                  <a:lnTo>
                    <a:pt x="109" y="146"/>
                  </a:lnTo>
                  <a:lnTo>
                    <a:pt x="118" y="142"/>
                  </a:lnTo>
                  <a:lnTo>
                    <a:pt x="132" y="132"/>
                  </a:lnTo>
                  <a:lnTo>
                    <a:pt x="142" y="118"/>
                  </a:lnTo>
                  <a:lnTo>
                    <a:pt x="146" y="109"/>
                  </a:lnTo>
                  <a:lnTo>
                    <a:pt x="151" y="94"/>
                  </a:lnTo>
                  <a:lnTo>
                    <a:pt x="156" y="76"/>
                  </a:lnTo>
                  <a:lnTo>
                    <a:pt x="156" y="76"/>
                  </a:lnTo>
                  <a:close/>
                </a:path>
              </a:pathLst>
            </a:custGeom>
            <a:solidFill>
              <a:srgbClr val="3058A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5" name="Freeform 241"/>
            <p:cNvSpPr>
              <a:spLocks noChangeAspect="1"/>
            </p:cNvSpPr>
            <p:nvPr/>
          </p:nvSpPr>
          <p:spPr bwMode="auto">
            <a:xfrm>
              <a:off x="2558" y="1668"/>
              <a:ext cx="151" cy="151"/>
            </a:xfrm>
            <a:custGeom>
              <a:avLst/>
              <a:gdLst/>
              <a:ahLst/>
              <a:cxnLst>
                <a:cxn ang="0">
                  <a:pos x="146" y="61"/>
                </a:cxn>
                <a:cxn ang="0">
                  <a:pos x="137" y="33"/>
                </a:cxn>
                <a:cxn ang="0">
                  <a:pos x="113" y="14"/>
                </a:cxn>
                <a:cxn ang="0">
                  <a:pos x="90" y="5"/>
                </a:cxn>
                <a:cxn ang="0">
                  <a:pos x="56" y="5"/>
                </a:cxn>
                <a:cxn ang="0">
                  <a:pos x="33" y="14"/>
                </a:cxn>
                <a:cxn ang="0">
                  <a:pos x="9" y="33"/>
                </a:cxn>
                <a:cxn ang="0">
                  <a:pos x="0" y="61"/>
                </a:cxn>
                <a:cxn ang="0">
                  <a:pos x="0" y="94"/>
                </a:cxn>
                <a:cxn ang="0">
                  <a:pos x="9" y="118"/>
                </a:cxn>
                <a:cxn ang="0">
                  <a:pos x="33" y="142"/>
                </a:cxn>
                <a:cxn ang="0">
                  <a:pos x="56" y="151"/>
                </a:cxn>
                <a:cxn ang="0">
                  <a:pos x="90" y="151"/>
                </a:cxn>
                <a:cxn ang="0">
                  <a:pos x="113" y="142"/>
                </a:cxn>
                <a:cxn ang="0">
                  <a:pos x="137" y="118"/>
                </a:cxn>
                <a:cxn ang="0">
                  <a:pos x="146" y="94"/>
                </a:cxn>
                <a:cxn ang="0">
                  <a:pos x="146" y="76"/>
                </a:cxn>
                <a:cxn ang="0">
                  <a:pos x="141" y="47"/>
                </a:cxn>
                <a:cxn ang="0">
                  <a:pos x="127" y="24"/>
                </a:cxn>
                <a:cxn ang="0">
                  <a:pos x="104" y="9"/>
                </a:cxn>
                <a:cxn ang="0">
                  <a:pos x="75" y="5"/>
                </a:cxn>
                <a:cxn ang="0">
                  <a:pos x="42" y="9"/>
                </a:cxn>
                <a:cxn ang="0">
                  <a:pos x="23" y="24"/>
                </a:cxn>
                <a:cxn ang="0">
                  <a:pos x="5" y="47"/>
                </a:cxn>
                <a:cxn ang="0">
                  <a:pos x="0" y="76"/>
                </a:cxn>
                <a:cxn ang="0">
                  <a:pos x="5" y="104"/>
                </a:cxn>
                <a:cxn ang="0">
                  <a:pos x="23" y="127"/>
                </a:cxn>
                <a:cxn ang="0">
                  <a:pos x="42" y="146"/>
                </a:cxn>
                <a:cxn ang="0">
                  <a:pos x="75" y="151"/>
                </a:cxn>
                <a:cxn ang="0">
                  <a:pos x="104" y="146"/>
                </a:cxn>
                <a:cxn ang="0">
                  <a:pos x="127" y="127"/>
                </a:cxn>
                <a:cxn ang="0">
                  <a:pos x="141" y="104"/>
                </a:cxn>
                <a:cxn ang="0">
                  <a:pos x="146" y="76"/>
                </a:cxn>
              </a:cxnLst>
              <a:rect l="0" t="0" r="r" b="b"/>
              <a:pathLst>
                <a:path w="151" h="151">
                  <a:moveTo>
                    <a:pt x="151" y="76"/>
                  </a:moveTo>
                  <a:lnTo>
                    <a:pt x="146" y="61"/>
                  </a:lnTo>
                  <a:lnTo>
                    <a:pt x="141" y="47"/>
                  </a:lnTo>
                  <a:lnTo>
                    <a:pt x="137" y="33"/>
                  </a:lnTo>
                  <a:lnTo>
                    <a:pt x="127" y="24"/>
                  </a:lnTo>
                  <a:lnTo>
                    <a:pt x="113" y="14"/>
                  </a:lnTo>
                  <a:lnTo>
                    <a:pt x="104" y="9"/>
                  </a:lnTo>
                  <a:lnTo>
                    <a:pt x="90" y="5"/>
                  </a:lnTo>
                  <a:lnTo>
                    <a:pt x="75" y="0"/>
                  </a:lnTo>
                  <a:lnTo>
                    <a:pt x="56" y="5"/>
                  </a:lnTo>
                  <a:lnTo>
                    <a:pt x="42" y="9"/>
                  </a:lnTo>
                  <a:lnTo>
                    <a:pt x="33" y="14"/>
                  </a:lnTo>
                  <a:lnTo>
                    <a:pt x="19" y="24"/>
                  </a:lnTo>
                  <a:lnTo>
                    <a:pt x="9" y="33"/>
                  </a:lnTo>
                  <a:lnTo>
                    <a:pt x="5" y="47"/>
                  </a:lnTo>
                  <a:lnTo>
                    <a:pt x="0" y="61"/>
                  </a:lnTo>
                  <a:lnTo>
                    <a:pt x="0" y="76"/>
                  </a:lnTo>
                  <a:lnTo>
                    <a:pt x="0" y="94"/>
                  </a:lnTo>
                  <a:lnTo>
                    <a:pt x="5" y="109"/>
                  </a:lnTo>
                  <a:lnTo>
                    <a:pt x="9" y="118"/>
                  </a:lnTo>
                  <a:lnTo>
                    <a:pt x="19" y="132"/>
                  </a:lnTo>
                  <a:lnTo>
                    <a:pt x="33" y="142"/>
                  </a:lnTo>
                  <a:lnTo>
                    <a:pt x="42" y="146"/>
                  </a:lnTo>
                  <a:lnTo>
                    <a:pt x="56" y="151"/>
                  </a:lnTo>
                  <a:lnTo>
                    <a:pt x="75" y="151"/>
                  </a:lnTo>
                  <a:lnTo>
                    <a:pt x="90" y="151"/>
                  </a:lnTo>
                  <a:lnTo>
                    <a:pt x="104" y="146"/>
                  </a:lnTo>
                  <a:lnTo>
                    <a:pt x="113" y="142"/>
                  </a:lnTo>
                  <a:lnTo>
                    <a:pt x="127" y="132"/>
                  </a:lnTo>
                  <a:lnTo>
                    <a:pt x="137" y="118"/>
                  </a:lnTo>
                  <a:lnTo>
                    <a:pt x="141" y="109"/>
                  </a:lnTo>
                  <a:lnTo>
                    <a:pt x="146" y="94"/>
                  </a:lnTo>
                  <a:lnTo>
                    <a:pt x="151" y="76"/>
                  </a:lnTo>
                  <a:lnTo>
                    <a:pt x="146" y="76"/>
                  </a:lnTo>
                  <a:lnTo>
                    <a:pt x="146" y="61"/>
                  </a:lnTo>
                  <a:lnTo>
                    <a:pt x="141" y="47"/>
                  </a:lnTo>
                  <a:lnTo>
                    <a:pt x="132" y="38"/>
                  </a:lnTo>
                  <a:lnTo>
                    <a:pt x="127" y="24"/>
                  </a:lnTo>
                  <a:lnTo>
                    <a:pt x="113" y="19"/>
                  </a:lnTo>
                  <a:lnTo>
                    <a:pt x="104" y="9"/>
                  </a:lnTo>
                  <a:lnTo>
                    <a:pt x="90" y="5"/>
                  </a:lnTo>
                  <a:lnTo>
                    <a:pt x="75" y="5"/>
                  </a:lnTo>
                  <a:lnTo>
                    <a:pt x="56" y="5"/>
                  </a:lnTo>
                  <a:lnTo>
                    <a:pt x="42" y="9"/>
                  </a:lnTo>
                  <a:lnTo>
                    <a:pt x="33" y="19"/>
                  </a:lnTo>
                  <a:lnTo>
                    <a:pt x="23" y="24"/>
                  </a:lnTo>
                  <a:lnTo>
                    <a:pt x="14" y="38"/>
                  </a:lnTo>
                  <a:lnTo>
                    <a:pt x="5" y="47"/>
                  </a:lnTo>
                  <a:lnTo>
                    <a:pt x="0" y="61"/>
                  </a:lnTo>
                  <a:lnTo>
                    <a:pt x="0" y="76"/>
                  </a:lnTo>
                  <a:lnTo>
                    <a:pt x="0" y="94"/>
                  </a:lnTo>
                  <a:lnTo>
                    <a:pt x="5" y="104"/>
                  </a:lnTo>
                  <a:lnTo>
                    <a:pt x="14" y="118"/>
                  </a:lnTo>
                  <a:lnTo>
                    <a:pt x="23" y="127"/>
                  </a:lnTo>
                  <a:lnTo>
                    <a:pt x="33" y="137"/>
                  </a:lnTo>
                  <a:lnTo>
                    <a:pt x="42" y="146"/>
                  </a:lnTo>
                  <a:lnTo>
                    <a:pt x="56" y="151"/>
                  </a:lnTo>
                  <a:lnTo>
                    <a:pt x="75" y="151"/>
                  </a:lnTo>
                  <a:lnTo>
                    <a:pt x="90" y="151"/>
                  </a:lnTo>
                  <a:lnTo>
                    <a:pt x="104" y="146"/>
                  </a:lnTo>
                  <a:lnTo>
                    <a:pt x="113" y="137"/>
                  </a:lnTo>
                  <a:lnTo>
                    <a:pt x="127" y="127"/>
                  </a:lnTo>
                  <a:lnTo>
                    <a:pt x="132" y="118"/>
                  </a:lnTo>
                  <a:lnTo>
                    <a:pt x="141" y="104"/>
                  </a:lnTo>
                  <a:lnTo>
                    <a:pt x="146" y="94"/>
                  </a:lnTo>
                  <a:lnTo>
                    <a:pt x="146" y="76"/>
                  </a:lnTo>
                  <a:lnTo>
                    <a:pt x="151" y="76"/>
                  </a:lnTo>
                  <a:close/>
                </a:path>
              </a:pathLst>
            </a:custGeom>
            <a:solidFill>
              <a:srgbClr val="335AA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6" name="Freeform 242"/>
            <p:cNvSpPr>
              <a:spLocks noChangeAspect="1"/>
            </p:cNvSpPr>
            <p:nvPr/>
          </p:nvSpPr>
          <p:spPr bwMode="auto">
            <a:xfrm>
              <a:off x="2558" y="1673"/>
              <a:ext cx="146" cy="146"/>
            </a:xfrm>
            <a:custGeom>
              <a:avLst/>
              <a:gdLst/>
              <a:ahLst/>
              <a:cxnLst>
                <a:cxn ang="0">
                  <a:pos x="146" y="56"/>
                </a:cxn>
                <a:cxn ang="0">
                  <a:pos x="132" y="33"/>
                </a:cxn>
                <a:cxn ang="0">
                  <a:pos x="113" y="14"/>
                </a:cxn>
                <a:cxn ang="0">
                  <a:pos x="90" y="0"/>
                </a:cxn>
                <a:cxn ang="0">
                  <a:pos x="56" y="0"/>
                </a:cxn>
                <a:cxn ang="0">
                  <a:pos x="33" y="14"/>
                </a:cxn>
                <a:cxn ang="0">
                  <a:pos x="14" y="33"/>
                </a:cxn>
                <a:cxn ang="0">
                  <a:pos x="0" y="56"/>
                </a:cxn>
                <a:cxn ang="0">
                  <a:pos x="0" y="89"/>
                </a:cxn>
                <a:cxn ang="0">
                  <a:pos x="14" y="113"/>
                </a:cxn>
                <a:cxn ang="0">
                  <a:pos x="33" y="132"/>
                </a:cxn>
                <a:cxn ang="0">
                  <a:pos x="56" y="146"/>
                </a:cxn>
                <a:cxn ang="0">
                  <a:pos x="90" y="146"/>
                </a:cxn>
                <a:cxn ang="0">
                  <a:pos x="113" y="132"/>
                </a:cxn>
                <a:cxn ang="0">
                  <a:pos x="132" y="113"/>
                </a:cxn>
                <a:cxn ang="0">
                  <a:pos x="146" y="89"/>
                </a:cxn>
                <a:cxn ang="0">
                  <a:pos x="146" y="71"/>
                </a:cxn>
                <a:cxn ang="0">
                  <a:pos x="137" y="47"/>
                </a:cxn>
                <a:cxn ang="0">
                  <a:pos x="123" y="23"/>
                </a:cxn>
                <a:cxn ang="0">
                  <a:pos x="99" y="9"/>
                </a:cxn>
                <a:cxn ang="0">
                  <a:pos x="75" y="0"/>
                </a:cxn>
                <a:cxn ang="0">
                  <a:pos x="47" y="9"/>
                </a:cxn>
                <a:cxn ang="0">
                  <a:pos x="23" y="23"/>
                </a:cxn>
                <a:cxn ang="0">
                  <a:pos x="9" y="47"/>
                </a:cxn>
                <a:cxn ang="0">
                  <a:pos x="5" y="71"/>
                </a:cxn>
                <a:cxn ang="0">
                  <a:pos x="9" y="99"/>
                </a:cxn>
                <a:cxn ang="0">
                  <a:pos x="23" y="122"/>
                </a:cxn>
                <a:cxn ang="0">
                  <a:pos x="47" y="137"/>
                </a:cxn>
                <a:cxn ang="0">
                  <a:pos x="75" y="141"/>
                </a:cxn>
                <a:cxn ang="0">
                  <a:pos x="99" y="137"/>
                </a:cxn>
                <a:cxn ang="0">
                  <a:pos x="123" y="122"/>
                </a:cxn>
                <a:cxn ang="0">
                  <a:pos x="137" y="99"/>
                </a:cxn>
                <a:cxn ang="0">
                  <a:pos x="146" y="71"/>
                </a:cxn>
              </a:cxnLst>
              <a:rect l="0" t="0" r="r" b="b"/>
              <a:pathLst>
                <a:path w="146" h="146">
                  <a:moveTo>
                    <a:pt x="146" y="71"/>
                  </a:moveTo>
                  <a:lnTo>
                    <a:pt x="146" y="56"/>
                  </a:lnTo>
                  <a:lnTo>
                    <a:pt x="141" y="42"/>
                  </a:lnTo>
                  <a:lnTo>
                    <a:pt x="132" y="33"/>
                  </a:lnTo>
                  <a:lnTo>
                    <a:pt x="127" y="19"/>
                  </a:lnTo>
                  <a:lnTo>
                    <a:pt x="113" y="14"/>
                  </a:lnTo>
                  <a:lnTo>
                    <a:pt x="104" y="4"/>
                  </a:lnTo>
                  <a:lnTo>
                    <a:pt x="90" y="0"/>
                  </a:lnTo>
                  <a:lnTo>
                    <a:pt x="75" y="0"/>
                  </a:lnTo>
                  <a:lnTo>
                    <a:pt x="56" y="0"/>
                  </a:lnTo>
                  <a:lnTo>
                    <a:pt x="42" y="4"/>
                  </a:lnTo>
                  <a:lnTo>
                    <a:pt x="33" y="14"/>
                  </a:lnTo>
                  <a:lnTo>
                    <a:pt x="23" y="19"/>
                  </a:lnTo>
                  <a:lnTo>
                    <a:pt x="14" y="33"/>
                  </a:lnTo>
                  <a:lnTo>
                    <a:pt x="5" y="42"/>
                  </a:lnTo>
                  <a:lnTo>
                    <a:pt x="0" y="56"/>
                  </a:lnTo>
                  <a:lnTo>
                    <a:pt x="0" y="71"/>
                  </a:lnTo>
                  <a:lnTo>
                    <a:pt x="0" y="89"/>
                  </a:lnTo>
                  <a:lnTo>
                    <a:pt x="5" y="99"/>
                  </a:lnTo>
                  <a:lnTo>
                    <a:pt x="14" y="113"/>
                  </a:lnTo>
                  <a:lnTo>
                    <a:pt x="23" y="122"/>
                  </a:lnTo>
                  <a:lnTo>
                    <a:pt x="33" y="132"/>
                  </a:lnTo>
                  <a:lnTo>
                    <a:pt x="42" y="141"/>
                  </a:lnTo>
                  <a:lnTo>
                    <a:pt x="56" y="146"/>
                  </a:lnTo>
                  <a:lnTo>
                    <a:pt x="75" y="146"/>
                  </a:lnTo>
                  <a:lnTo>
                    <a:pt x="90" y="146"/>
                  </a:lnTo>
                  <a:lnTo>
                    <a:pt x="104" y="141"/>
                  </a:lnTo>
                  <a:lnTo>
                    <a:pt x="113" y="132"/>
                  </a:lnTo>
                  <a:lnTo>
                    <a:pt x="127" y="122"/>
                  </a:lnTo>
                  <a:lnTo>
                    <a:pt x="132" y="113"/>
                  </a:lnTo>
                  <a:lnTo>
                    <a:pt x="141" y="99"/>
                  </a:lnTo>
                  <a:lnTo>
                    <a:pt x="146" y="89"/>
                  </a:lnTo>
                  <a:lnTo>
                    <a:pt x="146" y="71"/>
                  </a:lnTo>
                  <a:lnTo>
                    <a:pt x="146" y="71"/>
                  </a:lnTo>
                  <a:lnTo>
                    <a:pt x="141" y="56"/>
                  </a:lnTo>
                  <a:lnTo>
                    <a:pt x="137" y="47"/>
                  </a:lnTo>
                  <a:lnTo>
                    <a:pt x="132" y="33"/>
                  </a:lnTo>
                  <a:lnTo>
                    <a:pt x="123" y="23"/>
                  </a:lnTo>
                  <a:lnTo>
                    <a:pt x="113" y="14"/>
                  </a:lnTo>
                  <a:lnTo>
                    <a:pt x="99" y="9"/>
                  </a:lnTo>
                  <a:lnTo>
                    <a:pt x="90" y="4"/>
                  </a:lnTo>
                  <a:lnTo>
                    <a:pt x="75" y="0"/>
                  </a:lnTo>
                  <a:lnTo>
                    <a:pt x="61" y="4"/>
                  </a:lnTo>
                  <a:lnTo>
                    <a:pt x="47" y="9"/>
                  </a:lnTo>
                  <a:lnTo>
                    <a:pt x="33" y="14"/>
                  </a:lnTo>
                  <a:lnTo>
                    <a:pt x="23" y="23"/>
                  </a:lnTo>
                  <a:lnTo>
                    <a:pt x="14" y="33"/>
                  </a:lnTo>
                  <a:lnTo>
                    <a:pt x="9" y="47"/>
                  </a:lnTo>
                  <a:lnTo>
                    <a:pt x="5" y="56"/>
                  </a:lnTo>
                  <a:lnTo>
                    <a:pt x="5" y="71"/>
                  </a:lnTo>
                  <a:lnTo>
                    <a:pt x="5" y="85"/>
                  </a:lnTo>
                  <a:lnTo>
                    <a:pt x="9" y="99"/>
                  </a:lnTo>
                  <a:lnTo>
                    <a:pt x="14" y="113"/>
                  </a:lnTo>
                  <a:lnTo>
                    <a:pt x="23" y="122"/>
                  </a:lnTo>
                  <a:lnTo>
                    <a:pt x="33" y="132"/>
                  </a:lnTo>
                  <a:lnTo>
                    <a:pt x="47" y="137"/>
                  </a:lnTo>
                  <a:lnTo>
                    <a:pt x="61" y="141"/>
                  </a:lnTo>
                  <a:lnTo>
                    <a:pt x="75" y="141"/>
                  </a:lnTo>
                  <a:lnTo>
                    <a:pt x="90" y="141"/>
                  </a:lnTo>
                  <a:lnTo>
                    <a:pt x="99" y="137"/>
                  </a:lnTo>
                  <a:lnTo>
                    <a:pt x="113" y="132"/>
                  </a:lnTo>
                  <a:lnTo>
                    <a:pt x="123" y="122"/>
                  </a:lnTo>
                  <a:lnTo>
                    <a:pt x="132" y="113"/>
                  </a:lnTo>
                  <a:lnTo>
                    <a:pt x="137" y="99"/>
                  </a:lnTo>
                  <a:lnTo>
                    <a:pt x="141" y="85"/>
                  </a:lnTo>
                  <a:lnTo>
                    <a:pt x="146" y="71"/>
                  </a:lnTo>
                  <a:lnTo>
                    <a:pt x="146" y="71"/>
                  </a:lnTo>
                  <a:close/>
                </a:path>
              </a:pathLst>
            </a:custGeom>
            <a:solidFill>
              <a:srgbClr val="365CAA"/>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7" name="Freeform 243"/>
            <p:cNvSpPr>
              <a:spLocks noChangeAspect="1"/>
            </p:cNvSpPr>
            <p:nvPr/>
          </p:nvSpPr>
          <p:spPr bwMode="auto">
            <a:xfrm>
              <a:off x="2563" y="1673"/>
              <a:ext cx="141" cy="141"/>
            </a:xfrm>
            <a:custGeom>
              <a:avLst/>
              <a:gdLst/>
              <a:ahLst/>
              <a:cxnLst>
                <a:cxn ang="0">
                  <a:pos x="136" y="56"/>
                </a:cxn>
                <a:cxn ang="0">
                  <a:pos x="127" y="33"/>
                </a:cxn>
                <a:cxn ang="0">
                  <a:pos x="108" y="14"/>
                </a:cxn>
                <a:cxn ang="0">
                  <a:pos x="85" y="4"/>
                </a:cxn>
                <a:cxn ang="0">
                  <a:pos x="56" y="4"/>
                </a:cxn>
                <a:cxn ang="0">
                  <a:pos x="28" y="14"/>
                </a:cxn>
                <a:cxn ang="0">
                  <a:pos x="9" y="33"/>
                </a:cxn>
                <a:cxn ang="0">
                  <a:pos x="0" y="56"/>
                </a:cxn>
                <a:cxn ang="0">
                  <a:pos x="0" y="85"/>
                </a:cxn>
                <a:cxn ang="0">
                  <a:pos x="9" y="113"/>
                </a:cxn>
                <a:cxn ang="0">
                  <a:pos x="28" y="132"/>
                </a:cxn>
                <a:cxn ang="0">
                  <a:pos x="56" y="141"/>
                </a:cxn>
                <a:cxn ang="0">
                  <a:pos x="85" y="141"/>
                </a:cxn>
                <a:cxn ang="0">
                  <a:pos x="108" y="132"/>
                </a:cxn>
                <a:cxn ang="0">
                  <a:pos x="127" y="113"/>
                </a:cxn>
                <a:cxn ang="0">
                  <a:pos x="136" y="85"/>
                </a:cxn>
                <a:cxn ang="0">
                  <a:pos x="136" y="71"/>
                </a:cxn>
                <a:cxn ang="0">
                  <a:pos x="132" y="47"/>
                </a:cxn>
                <a:cxn ang="0">
                  <a:pos x="118" y="23"/>
                </a:cxn>
                <a:cxn ang="0">
                  <a:pos x="94" y="9"/>
                </a:cxn>
                <a:cxn ang="0">
                  <a:pos x="70" y="4"/>
                </a:cxn>
                <a:cxn ang="0">
                  <a:pos x="42" y="9"/>
                </a:cxn>
                <a:cxn ang="0">
                  <a:pos x="18" y="23"/>
                </a:cxn>
                <a:cxn ang="0">
                  <a:pos x="4" y="47"/>
                </a:cxn>
                <a:cxn ang="0">
                  <a:pos x="0" y="71"/>
                </a:cxn>
                <a:cxn ang="0">
                  <a:pos x="4" y="99"/>
                </a:cxn>
                <a:cxn ang="0">
                  <a:pos x="18" y="122"/>
                </a:cxn>
                <a:cxn ang="0">
                  <a:pos x="42" y="137"/>
                </a:cxn>
                <a:cxn ang="0">
                  <a:pos x="70" y="141"/>
                </a:cxn>
                <a:cxn ang="0">
                  <a:pos x="94" y="137"/>
                </a:cxn>
                <a:cxn ang="0">
                  <a:pos x="118" y="122"/>
                </a:cxn>
                <a:cxn ang="0">
                  <a:pos x="132" y="99"/>
                </a:cxn>
                <a:cxn ang="0">
                  <a:pos x="136" y="71"/>
                </a:cxn>
              </a:cxnLst>
              <a:rect l="0" t="0" r="r" b="b"/>
              <a:pathLst>
                <a:path w="141" h="141">
                  <a:moveTo>
                    <a:pt x="141" y="71"/>
                  </a:moveTo>
                  <a:lnTo>
                    <a:pt x="136" y="56"/>
                  </a:lnTo>
                  <a:lnTo>
                    <a:pt x="132" y="47"/>
                  </a:lnTo>
                  <a:lnTo>
                    <a:pt x="127" y="33"/>
                  </a:lnTo>
                  <a:lnTo>
                    <a:pt x="118" y="23"/>
                  </a:lnTo>
                  <a:lnTo>
                    <a:pt x="108" y="14"/>
                  </a:lnTo>
                  <a:lnTo>
                    <a:pt x="94" y="9"/>
                  </a:lnTo>
                  <a:lnTo>
                    <a:pt x="85" y="4"/>
                  </a:lnTo>
                  <a:lnTo>
                    <a:pt x="70" y="0"/>
                  </a:lnTo>
                  <a:lnTo>
                    <a:pt x="56" y="4"/>
                  </a:lnTo>
                  <a:lnTo>
                    <a:pt x="42" y="9"/>
                  </a:lnTo>
                  <a:lnTo>
                    <a:pt x="28" y="14"/>
                  </a:lnTo>
                  <a:lnTo>
                    <a:pt x="18" y="23"/>
                  </a:lnTo>
                  <a:lnTo>
                    <a:pt x="9" y="33"/>
                  </a:lnTo>
                  <a:lnTo>
                    <a:pt x="4" y="47"/>
                  </a:lnTo>
                  <a:lnTo>
                    <a:pt x="0" y="56"/>
                  </a:lnTo>
                  <a:lnTo>
                    <a:pt x="0" y="71"/>
                  </a:lnTo>
                  <a:lnTo>
                    <a:pt x="0" y="85"/>
                  </a:lnTo>
                  <a:lnTo>
                    <a:pt x="4" y="99"/>
                  </a:lnTo>
                  <a:lnTo>
                    <a:pt x="9" y="113"/>
                  </a:lnTo>
                  <a:lnTo>
                    <a:pt x="18" y="122"/>
                  </a:lnTo>
                  <a:lnTo>
                    <a:pt x="28" y="132"/>
                  </a:lnTo>
                  <a:lnTo>
                    <a:pt x="42" y="137"/>
                  </a:lnTo>
                  <a:lnTo>
                    <a:pt x="56" y="141"/>
                  </a:lnTo>
                  <a:lnTo>
                    <a:pt x="70" y="141"/>
                  </a:lnTo>
                  <a:lnTo>
                    <a:pt x="85" y="141"/>
                  </a:lnTo>
                  <a:lnTo>
                    <a:pt x="94" y="137"/>
                  </a:lnTo>
                  <a:lnTo>
                    <a:pt x="108" y="132"/>
                  </a:lnTo>
                  <a:lnTo>
                    <a:pt x="118" y="122"/>
                  </a:lnTo>
                  <a:lnTo>
                    <a:pt x="127" y="113"/>
                  </a:lnTo>
                  <a:lnTo>
                    <a:pt x="132" y="99"/>
                  </a:lnTo>
                  <a:lnTo>
                    <a:pt x="136" y="85"/>
                  </a:lnTo>
                  <a:lnTo>
                    <a:pt x="141" y="71"/>
                  </a:lnTo>
                  <a:lnTo>
                    <a:pt x="136" y="71"/>
                  </a:lnTo>
                  <a:lnTo>
                    <a:pt x="136" y="56"/>
                  </a:lnTo>
                  <a:lnTo>
                    <a:pt x="132" y="47"/>
                  </a:lnTo>
                  <a:lnTo>
                    <a:pt x="127" y="33"/>
                  </a:lnTo>
                  <a:lnTo>
                    <a:pt x="118" y="23"/>
                  </a:lnTo>
                  <a:lnTo>
                    <a:pt x="108" y="14"/>
                  </a:lnTo>
                  <a:lnTo>
                    <a:pt x="94" y="9"/>
                  </a:lnTo>
                  <a:lnTo>
                    <a:pt x="80" y="4"/>
                  </a:lnTo>
                  <a:lnTo>
                    <a:pt x="70" y="4"/>
                  </a:lnTo>
                  <a:lnTo>
                    <a:pt x="56" y="4"/>
                  </a:lnTo>
                  <a:lnTo>
                    <a:pt x="42" y="9"/>
                  </a:lnTo>
                  <a:lnTo>
                    <a:pt x="28" y="14"/>
                  </a:lnTo>
                  <a:lnTo>
                    <a:pt x="18" y="23"/>
                  </a:lnTo>
                  <a:lnTo>
                    <a:pt x="9" y="33"/>
                  </a:lnTo>
                  <a:lnTo>
                    <a:pt x="4" y="47"/>
                  </a:lnTo>
                  <a:lnTo>
                    <a:pt x="0" y="56"/>
                  </a:lnTo>
                  <a:lnTo>
                    <a:pt x="0" y="71"/>
                  </a:lnTo>
                  <a:lnTo>
                    <a:pt x="0" y="85"/>
                  </a:lnTo>
                  <a:lnTo>
                    <a:pt x="4" y="99"/>
                  </a:lnTo>
                  <a:lnTo>
                    <a:pt x="9" y="113"/>
                  </a:lnTo>
                  <a:lnTo>
                    <a:pt x="18" y="122"/>
                  </a:lnTo>
                  <a:lnTo>
                    <a:pt x="28" y="127"/>
                  </a:lnTo>
                  <a:lnTo>
                    <a:pt x="42" y="137"/>
                  </a:lnTo>
                  <a:lnTo>
                    <a:pt x="56" y="141"/>
                  </a:lnTo>
                  <a:lnTo>
                    <a:pt x="70" y="141"/>
                  </a:lnTo>
                  <a:lnTo>
                    <a:pt x="80" y="141"/>
                  </a:lnTo>
                  <a:lnTo>
                    <a:pt x="94" y="137"/>
                  </a:lnTo>
                  <a:lnTo>
                    <a:pt x="108" y="127"/>
                  </a:lnTo>
                  <a:lnTo>
                    <a:pt x="118" y="122"/>
                  </a:lnTo>
                  <a:lnTo>
                    <a:pt x="127" y="113"/>
                  </a:lnTo>
                  <a:lnTo>
                    <a:pt x="132" y="99"/>
                  </a:lnTo>
                  <a:lnTo>
                    <a:pt x="136" y="85"/>
                  </a:lnTo>
                  <a:lnTo>
                    <a:pt x="136" y="71"/>
                  </a:lnTo>
                  <a:lnTo>
                    <a:pt x="141" y="71"/>
                  </a:lnTo>
                  <a:close/>
                </a:path>
              </a:pathLst>
            </a:custGeom>
            <a:solidFill>
              <a:srgbClr val="395EA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8" name="Freeform 244"/>
            <p:cNvSpPr>
              <a:spLocks noChangeAspect="1"/>
            </p:cNvSpPr>
            <p:nvPr/>
          </p:nvSpPr>
          <p:spPr bwMode="auto">
            <a:xfrm>
              <a:off x="2563" y="1677"/>
              <a:ext cx="136" cy="137"/>
            </a:xfrm>
            <a:custGeom>
              <a:avLst/>
              <a:gdLst/>
              <a:ahLst/>
              <a:cxnLst>
                <a:cxn ang="0">
                  <a:pos x="136" y="52"/>
                </a:cxn>
                <a:cxn ang="0">
                  <a:pos x="127" y="29"/>
                </a:cxn>
                <a:cxn ang="0">
                  <a:pos x="108" y="10"/>
                </a:cxn>
                <a:cxn ang="0">
                  <a:pos x="80" y="0"/>
                </a:cxn>
                <a:cxn ang="0">
                  <a:pos x="56" y="0"/>
                </a:cxn>
                <a:cxn ang="0">
                  <a:pos x="28" y="10"/>
                </a:cxn>
                <a:cxn ang="0">
                  <a:pos x="9" y="29"/>
                </a:cxn>
                <a:cxn ang="0">
                  <a:pos x="0" y="52"/>
                </a:cxn>
                <a:cxn ang="0">
                  <a:pos x="0" y="81"/>
                </a:cxn>
                <a:cxn ang="0">
                  <a:pos x="9" y="109"/>
                </a:cxn>
                <a:cxn ang="0">
                  <a:pos x="28" y="123"/>
                </a:cxn>
                <a:cxn ang="0">
                  <a:pos x="56" y="137"/>
                </a:cxn>
                <a:cxn ang="0">
                  <a:pos x="80" y="137"/>
                </a:cxn>
                <a:cxn ang="0">
                  <a:pos x="108" y="123"/>
                </a:cxn>
                <a:cxn ang="0">
                  <a:pos x="127" y="109"/>
                </a:cxn>
                <a:cxn ang="0">
                  <a:pos x="136" y="81"/>
                </a:cxn>
                <a:cxn ang="0">
                  <a:pos x="136" y="67"/>
                </a:cxn>
                <a:cxn ang="0">
                  <a:pos x="127" y="43"/>
                </a:cxn>
                <a:cxn ang="0">
                  <a:pos x="113" y="19"/>
                </a:cxn>
                <a:cxn ang="0">
                  <a:pos x="94" y="5"/>
                </a:cxn>
                <a:cxn ang="0">
                  <a:pos x="70" y="0"/>
                </a:cxn>
                <a:cxn ang="0">
                  <a:pos x="42" y="5"/>
                </a:cxn>
                <a:cxn ang="0">
                  <a:pos x="23" y="19"/>
                </a:cxn>
                <a:cxn ang="0">
                  <a:pos x="9" y="43"/>
                </a:cxn>
                <a:cxn ang="0">
                  <a:pos x="4" y="67"/>
                </a:cxn>
                <a:cxn ang="0">
                  <a:pos x="9" y="95"/>
                </a:cxn>
                <a:cxn ang="0">
                  <a:pos x="23" y="114"/>
                </a:cxn>
                <a:cxn ang="0">
                  <a:pos x="42" y="128"/>
                </a:cxn>
                <a:cxn ang="0">
                  <a:pos x="70" y="133"/>
                </a:cxn>
                <a:cxn ang="0">
                  <a:pos x="94" y="128"/>
                </a:cxn>
                <a:cxn ang="0">
                  <a:pos x="113" y="114"/>
                </a:cxn>
                <a:cxn ang="0">
                  <a:pos x="127" y="95"/>
                </a:cxn>
                <a:cxn ang="0">
                  <a:pos x="136" y="67"/>
                </a:cxn>
              </a:cxnLst>
              <a:rect l="0" t="0" r="r" b="b"/>
              <a:pathLst>
                <a:path w="136" h="137">
                  <a:moveTo>
                    <a:pt x="136" y="67"/>
                  </a:moveTo>
                  <a:lnTo>
                    <a:pt x="136" y="52"/>
                  </a:lnTo>
                  <a:lnTo>
                    <a:pt x="132" y="43"/>
                  </a:lnTo>
                  <a:lnTo>
                    <a:pt x="127" y="29"/>
                  </a:lnTo>
                  <a:lnTo>
                    <a:pt x="118" y="19"/>
                  </a:lnTo>
                  <a:lnTo>
                    <a:pt x="108" y="10"/>
                  </a:lnTo>
                  <a:lnTo>
                    <a:pt x="94" y="5"/>
                  </a:lnTo>
                  <a:lnTo>
                    <a:pt x="80" y="0"/>
                  </a:lnTo>
                  <a:lnTo>
                    <a:pt x="70" y="0"/>
                  </a:lnTo>
                  <a:lnTo>
                    <a:pt x="56" y="0"/>
                  </a:lnTo>
                  <a:lnTo>
                    <a:pt x="42" y="5"/>
                  </a:lnTo>
                  <a:lnTo>
                    <a:pt x="28" y="10"/>
                  </a:lnTo>
                  <a:lnTo>
                    <a:pt x="18" y="19"/>
                  </a:lnTo>
                  <a:lnTo>
                    <a:pt x="9" y="29"/>
                  </a:lnTo>
                  <a:lnTo>
                    <a:pt x="4" y="43"/>
                  </a:lnTo>
                  <a:lnTo>
                    <a:pt x="0" y="52"/>
                  </a:lnTo>
                  <a:lnTo>
                    <a:pt x="0" y="67"/>
                  </a:lnTo>
                  <a:lnTo>
                    <a:pt x="0" y="81"/>
                  </a:lnTo>
                  <a:lnTo>
                    <a:pt x="4" y="95"/>
                  </a:lnTo>
                  <a:lnTo>
                    <a:pt x="9" y="109"/>
                  </a:lnTo>
                  <a:lnTo>
                    <a:pt x="18" y="118"/>
                  </a:lnTo>
                  <a:lnTo>
                    <a:pt x="28" y="123"/>
                  </a:lnTo>
                  <a:lnTo>
                    <a:pt x="42" y="133"/>
                  </a:lnTo>
                  <a:lnTo>
                    <a:pt x="56" y="137"/>
                  </a:lnTo>
                  <a:lnTo>
                    <a:pt x="70" y="137"/>
                  </a:lnTo>
                  <a:lnTo>
                    <a:pt x="80" y="137"/>
                  </a:lnTo>
                  <a:lnTo>
                    <a:pt x="94" y="133"/>
                  </a:lnTo>
                  <a:lnTo>
                    <a:pt x="108" y="123"/>
                  </a:lnTo>
                  <a:lnTo>
                    <a:pt x="118" y="118"/>
                  </a:lnTo>
                  <a:lnTo>
                    <a:pt x="127" y="109"/>
                  </a:lnTo>
                  <a:lnTo>
                    <a:pt x="132" y="95"/>
                  </a:lnTo>
                  <a:lnTo>
                    <a:pt x="136" y="81"/>
                  </a:lnTo>
                  <a:lnTo>
                    <a:pt x="136" y="67"/>
                  </a:lnTo>
                  <a:lnTo>
                    <a:pt x="136" y="67"/>
                  </a:lnTo>
                  <a:lnTo>
                    <a:pt x="132" y="57"/>
                  </a:lnTo>
                  <a:lnTo>
                    <a:pt x="127" y="43"/>
                  </a:lnTo>
                  <a:lnTo>
                    <a:pt x="122" y="34"/>
                  </a:lnTo>
                  <a:lnTo>
                    <a:pt x="113" y="19"/>
                  </a:lnTo>
                  <a:lnTo>
                    <a:pt x="103" y="15"/>
                  </a:lnTo>
                  <a:lnTo>
                    <a:pt x="94" y="5"/>
                  </a:lnTo>
                  <a:lnTo>
                    <a:pt x="80" y="5"/>
                  </a:lnTo>
                  <a:lnTo>
                    <a:pt x="70" y="0"/>
                  </a:lnTo>
                  <a:lnTo>
                    <a:pt x="56" y="5"/>
                  </a:lnTo>
                  <a:lnTo>
                    <a:pt x="42" y="5"/>
                  </a:lnTo>
                  <a:lnTo>
                    <a:pt x="33" y="15"/>
                  </a:lnTo>
                  <a:lnTo>
                    <a:pt x="23" y="19"/>
                  </a:lnTo>
                  <a:lnTo>
                    <a:pt x="14" y="34"/>
                  </a:lnTo>
                  <a:lnTo>
                    <a:pt x="9" y="43"/>
                  </a:lnTo>
                  <a:lnTo>
                    <a:pt x="4" y="57"/>
                  </a:lnTo>
                  <a:lnTo>
                    <a:pt x="4" y="67"/>
                  </a:lnTo>
                  <a:lnTo>
                    <a:pt x="4" y="81"/>
                  </a:lnTo>
                  <a:lnTo>
                    <a:pt x="9" y="95"/>
                  </a:lnTo>
                  <a:lnTo>
                    <a:pt x="14" y="104"/>
                  </a:lnTo>
                  <a:lnTo>
                    <a:pt x="23" y="114"/>
                  </a:lnTo>
                  <a:lnTo>
                    <a:pt x="33" y="123"/>
                  </a:lnTo>
                  <a:lnTo>
                    <a:pt x="42" y="128"/>
                  </a:lnTo>
                  <a:lnTo>
                    <a:pt x="56" y="133"/>
                  </a:lnTo>
                  <a:lnTo>
                    <a:pt x="70" y="133"/>
                  </a:lnTo>
                  <a:lnTo>
                    <a:pt x="80" y="133"/>
                  </a:lnTo>
                  <a:lnTo>
                    <a:pt x="94" y="128"/>
                  </a:lnTo>
                  <a:lnTo>
                    <a:pt x="103" y="123"/>
                  </a:lnTo>
                  <a:lnTo>
                    <a:pt x="113" y="114"/>
                  </a:lnTo>
                  <a:lnTo>
                    <a:pt x="122" y="104"/>
                  </a:lnTo>
                  <a:lnTo>
                    <a:pt x="127" y="95"/>
                  </a:lnTo>
                  <a:lnTo>
                    <a:pt x="132" y="81"/>
                  </a:lnTo>
                  <a:lnTo>
                    <a:pt x="136" y="67"/>
                  </a:lnTo>
                  <a:lnTo>
                    <a:pt x="136" y="67"/>
                  </a:lnTo>
                  <a:close/>
                </a:path>
              </a:pathLst>
            </a:custGeom>
            <a:solidFill>
              <a:srgbClr val="3C60A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29" name="Freeform 245"/>
            <p:cNvSpPr>
              <a:spLocks noChangeAspect="1"/>
            </p:cNvSpPr>
            <p:nvPr/>
          </p:nvSpPr>
          <p:spPr bwMode="auto">
            <a:xfrm>
              <a:off x="2567" y="1677"/>
              <a:ext cx="132" cy="133"/>
            </a:xfrm>
            <a:custGeom>
              <a:avLst/>
              <a:gdLst/>
              <a:ahLst/>
              <a:cxnLst>
                <a:cxn ang="0">
                  <a:pos x="128" y="57"/>
                </a:cxn>
                <a:cxn ang="0">
                  <a:pos x="118" y="34"/>
                </a:cxn>
                <a:cxn ang="0">
                  <a:pos x="99" y="15"/>
                </a:cxn>
                <a:cxn ang="0">
                  <a:pos x="76" y="5"/>
                </a:cxn>
                <a:cxn ang="0">
                  <a:pos x="52" y="5"/>
                </a:cxn>
                <a:cxn ang="0">
                  <a:pos x="29" y="15"/>
                </a:cxn>
                <a:cxn ang="0">
                  <a:pos x="10" y="34"/>
                </a:cxn>
                <a:cxn ang="0">
                  <a:pos x="0" y="57"/>
                </a:cxn>
                <a:cxn ang="0">
                  <a:pos x="0" y="81"/>
                </a:cxn>
                <a:cxn ang="0">
                  <a:pos x="10" y="104"/>
                </a:cxn>
                <a:cxn ang="0">
                  <a:pos x="29" y="123"/>
                </a:cxn>
                <a:cxn ang="0">
                  <a:pos x="52" y="133"/>
                </a:cxn>
                <a:cxn ang="0">
                  <a:pos x="76" y="133"/>
                </a:cxn>
                <a:cxn ang="0">
                  <a:pos x="99" y="123"/>
                </a:cxn>
                <a:cxn ang="0">
                  <a:pos x="118" y="104"/>
                </a:cxn>
                <a:cxn ang="0">
                  <a:pos x="128" y="81"/>
                </a:cxn>
                <a:cxn ang="0">
                  <a:pos x="128" y="67"/>
                </a:cxn>
                <a:cxn ang="0">
                  <a:pos x="123" y="43"/>
                </a:cxn>
                <a:cxn ang="0">
                  <a:pos x="109" y="24"/>
                </a:cxn>
                <a:cxn ang="0">
                  <a:pos x="90" y="10"/>
                </a:cxn>
                <a:cxn ang="0">
                  <a:pos x="66" y="5"/>
                </a:cxn>
                <a:cxn ang="0">
                  <a:pos x="38" y="10"/>
                </a:cxn>
                <a:cxn ang="0">
                  <a:pos x="19" y="24"/>
                </a:cxn>
                <a:cxn ang="0">
                  <a:pos x="5" y="43"/>
                </a:cxn>
                <a:cxn ang="0">
                  <a:pos x="0" y="67"/>
                </a:cxn>
                <a:cxn ang="0">
                  <a:pos x="5" y="95"/>
                </a:cxn>
                <a:cxn ang="0">
                  <a:pos x="19" y="114"/>
                </a:cxn>
                <a:cxn ang="0">
                  <a:pos x="38" y="128"/>
                </a:cxn>
                <a:cxn ang="0">
                  <a:pos x="66" y="133"/>
                </a:cxn>
                <a:cxn ang="0">
                  <a:pos x="90" y="128"/>
                </a:cxn>
                <a:cxn ang="0">
                  <a:pos x="109" y="114"/>
                </a:cxn>
                <a:cxn ang="0">
                  <a:pos x="123" y="95"/>
                </a:cxn>
                <a:cxn ang="0">
                  <a:pos x="128" y="67"/>
                </a:cxn>
              </a:cxnLst>
              <a:rect l="0" t="0" r="r" b="b"/>
              <a:pathLst>
                <a:path w="132" h="133">
                  <a:moveTo>
                    <a:pt x="132" y="67"/>
                  </a:moveTo>
                  <a:lnTo>
                    <a:pt x="128" y="57"/>
                  </a:lnTo>
                  <a:lnTo>
                    <a:pt x="123" y="43"/>
                  </a:lnTo>
                  <a:lnTo>
                    <a:pt x="118" y="34"/>
                  </a:lnTo>
                  <a:lnTo>
                    <a:pt x="109" y="19"/>
                  </a:lnTo>
                  <a:lnTo>
                    <a:pt x="99" y="15"/>
                  </a:lnTo>
                  <a:lnTo>
                    <a:pt x="90" y="5"/>
                  </a:lnTo>
                  <a:lnTo>
                    <a:pt x="76" y="5"/>
                  </a:lnTo>
                  <a:lnTo>
                    <a:pt x="66" y="0"/>
                  </a:lnTo>
                  <a:lnTo>
                    <a:pt x="52" y="5"/>
                  </a:lnTo>
                  <a:lnTo>
                    <a:pt x="38" y="5"/>
                  </a:lnTo>
                  <a:lnTo>
                    <a:pt x="29" y="15"/>
                  </a:lnTo>
                  <a:lnTo>
                    <a:pt x="19" y="19"/>
                  </a:lnTo>
                  <a:lnTo>
                    <a:pt x="10" y="34"/>
                  </a:lnTo>
                  <a:lnTo>
                    <a:pt x="5" y="43"/>
                  </a:lnTo>
                  <a:lnTo>
                    <a:pt x="0" y="57"/>
                  </a:lnTo>
                  <a:lnTo>
                    <a:pt x="0" y="67"/>
                  </a:lnTo>
                  <a:lnTo>
                    <a:pt x="0" y="81"/>
                  </a:lnTo>
                  <a:lnTo>
                    <a:pt x="5" y="95"/>
                  </a:lnTo>
                  <a:lnTo>
                    <a:pt x="10" y="104"/>
                  </a:lnTo>
                  <a:lnTo>
                    <a:pt x="19" y="114"/>
                  </a:lnTo>
                  <a:lnTo>
                    <a:pt x="29" y="123"/>
                  </a:lnTo>
                  <a:lnTo>
                    <a:pt x="38" y="128"/>
                  </a:lnTo>
                  <a:lnTo>
                    <a:pt x="52" y="133"/>
                  </a:lnTo>
                  <a:lnTo>
                    <a:pt x="66" y="133"/>
                  </a:lnTo>
                  <a:lnTo>
                    <a:pt x="76" y="133"/>
                  </a:lnTo>
                  <a:lnTo>
                    <a:pt x="90" y="128"/>
                  </a:lnTo>
                  <a:lnTo>
                    <a:pt x="99" y="123"/>
                  </a:lnTo>
                  <a:lnTo>
                    <a:pt x="109" y="114"/>
                  </a:lnTo>
                  <a:lnTo>
                    <a:pt x="118" y="104"/>
                  </a:lnTo>
                  <a:lnTo>
                    <a:pt x="123" y="95"/>
                  </a:lnTo>
                  <a:lnTo>
                    <a:pt x="128" y="81"/>
                  </a:lnTo>
                  <a:lnTo>
                    <a:pt x="132" y="67"/>
                  </a:lnTo>
                  <a:lnTo>
                    <a:pt x="128" y="67"/>
                  </a:lnTo>
                  <a:lnTo>
                    <a:pt x="128" y="57"/>
                  </a:lnTo>
                  <a:lnTo>
                    <a:pt x="123" y="43"/>
                  </a:lnTo>
                  <a:lnTo>
                    <a:pt x="118" y="34"/>
                  </a:lnTo>
                  <a:lnTo>
                    <a:pt x="109" y="24"/>
                  </a:lnTo>
                  <a:lnTo>
                    <a:pt x="99" y="15"/>
                  </a:lnTo>
                  <a:lnTo>
                    <a:pt x="90" y="10"/>
                  </a:lnTo>
                  <a:lnTo>
                    <a:pt x="76" y="5"/>
                  </a:lnTo>
                  <a:lnTo>
                    <a:pt x="66" y="5"/>
                  </a:lnTo>
                  <a:lnTo>
                    <a:pt x="52" y="5"/>
                  </a:lnTo>
                  <a:lnTo>
                    <a:pt x="38" y="10"/>
                  </a:lnTo>
                  <a:lnTo>
                    <a:pt x="29" y="15"/>
                  </a:lnTo>
                  <a:lnTo>
                    <a:pt x="19" y="24"/>
                  </a:lnTo>
                  <a:lnTo>
                    <a:pt x="10" y="34"/>
                  </a:lnTo>
                  <a:lnTo>
                    <a:pt x="5" y="43"/>
                  </a:lnTo>
                  <a:lnTo>
                    <a:pt x="0" y="57"/>
                  </a:lnTo>
                  <a:lnTo>
                    <a:pt x="0" y="67"/>
                  </a:lnTo>
                  <a:lnTo>
                    <a:pt x="0" y="81"/>
                  </a:lnTo>
                  <a:lnTo>
                    <a:pt x="5" y="95"/>
                  </a:lnTo>
                  <a:lnTo>
                    <a:pt x="10" y="104"/>
                  </a:lnTo>
                  <a:lnTo>
                    <a:pt x="19" y="114"/>
                  </a:lnTo>
                  <a:lnTo>
                    <a:pt x="29" y="123"/>
                  </a:lnTo>
                  <a:lnTo>
                    <a:pt x="38" y="128"/>
                  </a:lnTo>
                  <a:lnTo>
                    <a:pt x="52" y="133"/>
                  </a:lnTo>
                  <a:lnTo>
                    <a:pt x="66" y="133"/>
                  </a:lnTo>
                  <a:lnTo>
                    <a:pt x="76" y="133"/>
                  </a:lnTo>
                  <a:lnTo>
                    <a:pt x="90" y="128"/>
                  </a:lnTo>
                  <a:lnTo>
                    <a:pt x="99" y="123"/>
                  </a:lnTo>
                  <a:lnTo>
                    <a:pt x="109" y="114"/>
                  </a:lnTo>
                  <a:lnTo>
                    <a:pt x="118" y="104"/>
                  </a:lnTo>
                  <a:lnTo>
                    <a:pt x="123" y="95"/>
                  </a:lnTo>
                  <a:lnTo>
                    <a:pt x="128" y="81"/>
                  </a:lnTo>
                  <a:lnTo>
                    <a:pt x="128" y="67"/>
                  </a:lnTo>
                  <a:lnTo>
                    <a:pt x="132" y="67"/>
                  </a:lnTo>
                  <a:close/>
                </a:path>
              </a:pathLst>
            </a:custGeom>
            <a:solidFill>
              <a:srgbClr val="3E63A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0" name="Freeform 246"/>
            <p:cNvSpPr>
              <a:spLocks noChangeAspect="1"/>
            </p:cNvSpPr>
            <p:nvPr/>
          </p:nvSpPr>
          <p:spPr bwMode="auto">
            <a:xfrm>
              <a:off x="2567" y="1682"/>
              <a:ext cx="128" cy="128"/>
            </a:xfrm>
            <a:custGeom>
              <a:avLst/>
              <a:gdLst/>
              <a:ahLst/>
              <a:cxnLst>
                <a:cxn ang="0">
                  <a:pos x="128" y="52"/>
                </a:cxn>
                <a:cxn ang="0">
                  <a:pos x="118" y="29"/>
                </a:cxn>
                <a:cxn ang="0">
                  <a:pos x="99" y="10"/>
                </a:cxn>
                <a:cxn ang="0">
                  <a:pos x="76" y="0"/>
                </a:cxn>
                <a:cxn ang="0">
                  <a:pos x="52" y="0"/>
                </a:cxn>
                <a:cxn ang="0">
                  <a:pos x="29" y="10"/>
                </a:cxn>
                <a:cxn ang="0">
                  <a:pos x="10" y="29"/>
                </a:cxn>
                <a:cxn ang="0">
                  <a:pos x="0" y="52"/>
                </a:cxn>
                <a:cxn ang="0">
                  <a:pos x="0" y="76"/>
                </a:cxn>
                <a:cxn ang="0">
                  <a:pos x="10" y="99"/>
                </a:cxn>
                <a:cxn ang="0">
                  <a:pos x="29" y="118"/>
                </a:cxn>
                <a:cxn ang="0">
                  <a:pos x="52" y="128"/>
                </a:cxn>
                <a:cxn ang="0">
                  <a:pos x="76" y="128"/>
                </a:cxn>
                <a:cxn ang="0">
                  <a:pos x="99" y="118"/>
                </a:cxn>
                <a:cxn ang="0">
                  <a:pos x="118" y="99"/>
                </a:cxn>
                <a:cxn ang="0">
                  <a:pos x="128" y="76"/>
                </a:cxn>
                <a:cxn ang="0">
                  <a:pos x="128" y="62"/>
                </a:cxn>
                <a:cxn ang="0">
                  <a:pos x="123" y="38"/>
                </a:cxn>
                <a:cxn ang="0">
                  <a:pos x="109" y="19"/>
                </a:cxn>
                <a:cxn ang="0">
                  <a:pos x="90" y="5"/>
                </a:cxn>
                <a:cxn ang="0">
                  <a:pos x="66" y="0"/>
                </a:cxn>
                <a:cxn ang="0">
                  <a:pos x="38" y="5"/>
                </a:cxn>
                <a:cxn ang="0">
                  <a:pos x="19" y="19"/>
                </a:cxn>
                <a:cxn ang="0">
                  <a:pos x="10" y="38"/>
                </a:cxn>
                <a:cxn ang="0">
                  <a:pos x="5" y="62"/>
                </a:cxn>
                <a:cxn ang="0">
                  <a:pos x="10" y="85"/>
                </a:cxn>
                <a:cxn ang="0">
                  <a:pos x="19" y="109"/>
                </a:cxn>
                <a:cxn ang="0">
                  <a:pos x="38" y="118"/>
                </a:cxn>
                <a:cxn ang="0">
                  <a:pos x="66" y="123"/>
                </a:cxn>
                <a:cxn ang="0">
                  <a:pos x="90" y="118"/>
                </a:cxn>
                <a:cxn ang="0">
                  <a:pos x="109" y="109"/>
                </a:cxn>
                <a:cxn ang="0">
                  <a:pos x="123" y="85"/>
                </a:cxn>
                <a:cxn ang="0">
                  <a:pos x="128" y="62"/>
                </a:cxn>
              </a:cxnLst>
              <a:rect l="0" t="0" r="r" b="b"/>
              <a:pathLst>
                <a:path w="128" h="128">
                  <a:moveTo>
                    <a:pt x="128" y="62"/>
                  </a:moveTo>
                  <a:lnTo>
                    <a:pt x="128" y="52"/>
                  </a:lnTo>
                  <a:lnTo>
                    <a:pt x="123" y="38"/>
                  </a:lnTo>
                  <a:lnTo>
                    <a:pt x="118" y="29"/>
                  </a:lnTo>
                  <a:lnTo>
                    <a:pt x="109" y="19"/>
                  </a:lnTo>
                  <a:lnTo>
                    <a:pt x="99" y="10"/>
                  </a:lnTo>
                  <a:lnTo>
                    <a:pt x="90" y="5"/>
                  </a:lnTo>
                  <a:lnTo>
                    <a:pt x="76" y="0"/>
                  </a:lnTo>
                  <a:lnTo>
                    <a:pt x="66" y="0"/>
                  </a:lnTo>
                  <a:lnTo>
                    <a:pt x="52" y="0"/>
                  </a:lnTo>
                  <a:lnTo>
                    <a:pt x="38" y="5"/>
                  </a:lnTo>
                  <a:lnTo>
                    <a:pt x="29" y="10"/>
                  </a:lnTo>
                  <a:lnTo>
                    <a:pt x="19" y="19"/>
                  </a:lnTo>
                  <a:lnTo>
                    <a:pt x="10" y="29"/>
                  </a:lnTo>
                  <a:lnTo>
                    <a:pt x="5" y="38"/>
                  </a:lnTo>
                  <a:lnTo>
                    <a:pt x="0" y="52"/>
                  </a:lnTo>
                  <a:lnTo>
                    <a:pt x="0" y="62"/>
                  </a:lnTo>
                  <a:lnTo>
                    <a:pt x="0" y="76"/>
                  </a:lnTo>
                  <a:lnTo>
                    <a:pt x="5" y="90"/>
                  </a:lnTo>
                  <a:lnTo>
                    <a:pt x="10" y="99"/>
                  </a:lnTo>
                  <a:lnTo>
                    <a:pt x="19" y="109"/>
                  </a:lnTo>
                  <a:lnTo>
                    <a:pt x="29" y="118"/>
                  </a:lnTo>
                  <a:lnTo>
                    <a:pt x="38" y="123"/>
                  </a:lnTo>
                  <a:lnTo>
                    <a:pt x="52" y="128"/>
                  </a:lnTo>
                  <a:lnTo>
                    <a:pt x="66" y="128"/>
                  </a:lnTo>
                  <a:lnTo>
                    <a:pt x="76" y="128"/>
                  </a:lnTo>
                  <a:lnTo>
                    <a:pt x="90" y="123"/>
                  </a:lnTo>
                  <a:lnTo>
                    <a:pt x="99" y="118"/>
                  </a:lnTo>
                  <a:lnTo>
                    <a:pt x="109" y="109"/>
                  </a:lnTo>
                  <a:lnTo>
                    <a:pt x="118" y="99"/>
                  </a:lnTo>
                  <a:lnTo>
                    <a:pt x="123" y="90"/>
                  </a:lnTo>
                  <a:lnTo>
                    <a:pt x="128" y="76"/>
                  </a:lnTo>
                  <a:lnTo>
                    <a:pt x="128" y="62"/>
                  </a:lnTo>
                  <a:lnTo>
                    <a:pt x="128" y="62"/>
                  </a:lnTo>
                  <a:lnTo>
                    <a:pt x="123" y="52"/>
                  </a:lnTo>
                  <a:lnTo>
                    <a:pt x="123" y="38"/>
                  </a:lnTo>
                  <a:lnTo>
                    <a:pt x="114" y="29"/>
                  </a:lnTo>
                  <a:lnTo>
                    <a:pt x="109" y="19"/>
                  </a:lnTo>
                  <a:lnTo>
                    <a:pt x="99" y="14"/>
                  </a:lnTo>
                  <a:lnTo>
                    <a:pt x="90" y="5"/>
                  </a:lnTo>
                  <a:lnTo>
                    <a:pt x="76" y="5"/>
                  </a:lnTo>
                  <a:lnTo>
                    <a:pt x="66" y="0"/>
                  </a:lnTo>
                  <a:lnTo>
                    <a:pt x="52" y="5"/>
                  </a:lnTo>
                  <a:lnTo>
                    <a:pt x="38" y="5"/>
                  </a:lnTo>
                  <a:lnTo>
                    <a:pt x="29" y="14"/>
                  </a:lnTo>
                  <a:lnTo>
                    <a:pt x="19" y="19"/>
                  </a:lnTo>
                  <a:lnTo>
                    <a:pt x="14" y="29"/>
                  </a:lnTo>
                  <a:lnTo>
                    <a:pt x="10" y="38"/>
                  </a:lnTo>
                  <a:lnTo>
                    <a:pt x="5" y="52"/>
                  </a:lnTo>
                  <a:lnTo>
                    <a:pt x="5" y="62"/>
                  </a:lnTo>
                  <a:lnTo>
                    <a:pt x="5" y="76"/>
                  </a:lnTo>
                  <a:lnTo>
                    <a:pt x="10" y="85"/>
                  </a:lnTo>
                  <a:lnTo>
                    <a:pt x="14" y="99"/>
                  </a:lnTo>
                  <a:lnTo>
                    <a:pt x="19" y="109"/>
                  </a:lnTo>
                  <a:lnTo>
                    <a:pt x="29" y="113"/>
                  </a:lnTo>
                  <a:lnTo>
                    <a:pt x="38" y="118"/>
                  </a:lnTo>
                  <a:lnTo>
                    <a:pt x="52" y="123"/>
                  </a:lnTo>
                  <a:lnTo>
                    <a:pt x="66" y="123"/>
                  </a:lnTo>
                  <a:lnTo>
                    <a:pt x="76" y="123"/>
                  </a:lnTo>
                  <a:lnTo>
                    <a:pt x="90" y="118"/>
                  </a:lnTo>
                  <a:lnTo>
                    <a:pt x="99" y="113"/>
                  </a:lnTo>
                  <a:lnTo>
                    <a:pt x="109" y="109"/>
                  </a:lnTo>
                  <a:lnTo>
                    <a:pt x="114" y="99"/>
                  </a:lnTo>
                  <a:lnTo>
                    <a:pt x="123" y="85"/>
                  </a:lnTo>
                  <a:lnTo>
                    <a:pt x="123" y="76"/>
                  </a:lnTo>
                  <a:lnTo>
                    <a:pt x="128" y="62"/>
                  </a:lnTo>
                  <a:lnTo>
                    <a:pt x="128" y="62"/>
                  </a:lnTo>
                  <a:close/>
                </a:path>
              </a:pathLst>
            </a:custGeom>
            <a:solidFill>
              <a:srgbClr val="4165A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1" name="Freeform 247"/>
            <p:cNvSpPr>
              <a:spLocks noChangeAspect="1"/>
            </p:cNvSpPr>
            <p:nvPr/>
          </p:nvSpPr>
          <p:spPr bwMode="auto">
            <a:xfrm>
              <a:off x="2572" y="1682"/>
              <a:ext cx="123" cy="123"/>
            </a:xfrm>
            <a:custGeom>
              <a:avLst/>
              <a:gdLst/>
              <a:ahLst/>
              <a:cxnLst>
                <a:cxn ang="0">
                  <a:pos x="118" y="52"/>
                </a:cxn>
                <a:cxn ang="0">
                  <a:pos x="109" y="29"/>
                </a:cxn>
                <a:cxn ang="0">
                  <a:pos x="94" y="14"/>
                </a:cxn>
                <a:cxn ang="0">
                  <a:pos x="71" y="5"/>
                </a:cxn>
                <a:cxn ang="0">
                  <a:pos x="47" y="5"/>
                </a:cxn>
                <a:cxn ang="0">
                  <a:pos x="24" y="14"/>
                </a:cxn>
                <a:cxn ang="0">
                  <a:pos x="9" y="29"/>
                </a:cxn>
                <a:cxn ang="0">
                  <a:pos x="0" y="52"/>
                </a:cxn>
                <a:cxn ang="0">
                  <a:pos x="0" y="76"/>
                </a:cxn>
                <a:cxn ang="0">
                  <a:pos x="9" y="99"/>
                </a:cxn>
                <a:cxn ang="0">
                  <a:pos x="24" y="113"/>
                </a:cxn>
                <a:cxn ang="0">
                  <a:pos x="47" y="123"/>
                </a:cxn>
                <a:cxn ang="0">
                  <a:pos x="71" y="123"/>
                </a:cxn>
                <a:cxn ang="0">
                  <a:pos x="94" y="113"/>
                </a:cxn>
                <a:cxn ang="0">
                  <a:pos x="109" y="99"/>
                </a:cxn>
                <a:cxn ang="0">
                  <a:pos x="118" y="76"/>
                </a:cxn>
                <a:cxn ang="0">
                  <a:pos x="118" y="62"/>
                </a:cxn>
                <a:cxn ang="0">
                  <a:pos x="113" y="43"/>
                </a:cxn>
                <a:cxn ang="0">
                  <a:pos x="99" y="24"/>
                </a:cxn>
                <a:cxn ang="0">
                  <a:pos x="80" y="10"/>
                </a:cxn>
                <a:cxn ang="0">
                  <a:pos x="61" y="5"/>
                </a:cxn>
                <a:cxn ang="0">
                  <a:pos x="38" y="10"/>
                </a:cxn>
                <a:cxn ang="0">
                  <a:pos x="19" y="24"/>
                </a:cxn>
                <a:cxn ang="0">
                  <a:pos x="5" y="43"/>
                </a:cxn>
                <a:cxn ang="0">
                  <a:pos x="0" y="62"/>
                </a:cxn>
                <a:cxn ang="0">
                  <a:pos x="5" y="85"/>
                </a:cxn>
                <a:cxn ang="0">
                  <a:pos x="19" y="104"/>
                </a:cxn>
                <a:cxn ang="0">
                  <a:pos x="38" y="118"/>
                </a:cxn>
                <a:cxn ang="0">
                  <a:pos x="61" y="123"/>
                </a:cxn>
                <a:cxn ang="0">
                  <a:pos x="80" y="118"/>
                </a:cxn>
                <a:cxn ang="0">
                  <a:pos x="99" y="104"/>
                </a:cxn>
                <a:cxn ang="0">
                  <a:pos x="113" y="85"/>
                </a:cxn>
                <a:cxn ang="0">
                  <a:pos x="118" y="62"/>
                </a:cxn>
              </a:cxnLst>
              <a:rect l="0" t="0" r="r" b="b"/>
              <a:pathLst>
                <a:path w="123" h="123">
                  <a:moveTo>
                    <a:pt x="123" y="62"/>
                  </a:moveTo>
                  <a:lnTo>
                    <a:pt x="118" y="52"/>
                  </a:lnTo>
                  <a:lnTo>
                    <a:pt x="118" y="38"/>
                  </a:lnTo>
                  <a:lnTo>
                    <a:pt x="109" y="29"/>
                  </a:lnTo>
                  <a:lnTo>
                    <a:pt x="104" y="19"/>
                  </a:lnTo>
                  <a:lnTo>
                    <a:pt x="94" y="14"/>
                  </a:lnTo>
                  <a:lnTo>
                    <a:pt x="85" y="5"/>
                  </a:lnTo>
                  <a:lnTo>
                    <a:pt x="71" y="5"/>
                  </a:lnTo>
                  <a:lnTo>
                    <a:pt x="61" y="0"/>
                  </a:lnTo>
                  <a:lnTo>
                    <a:pt x="47" y="5"/>
                  </a:lnTo>
                  <a:lnTo>
                    <a:pt x="33" y="5"/>
                  </a:lnTo>
                  <a:lnTo>
                    <a:pt x="24" y="14"/>
                  </a:lnTo>
                  <a:lnTo>
                    <a:pt x="14" y="19"/>
                  </a:lnTo>
                  <a:lnTo>
                    <a:pt x="9" y="29"/>
                  </a:lnTo>
                  <a:lnTo>
                    <a:pt x="5" y="38"/>
                  </a:lnTo>
                  <a:lnTo>
                    <a:pt x="0" y="52"/>
                  </a:lnTo>
                  <a:lnTo>
                    <a:pt x="0" y="62"/>
                  </a:lnTo>
                  <a:lnTo>
                    <a:pt x="0" y="76"/>
                  </a:lnTo>
                  <a:lnTo>
                    <a:pt x="5" y="85"/>
                  </a:lnTo>
                  <a:lnTo>
                    <a:pt x="9" y="99"/>
                  </a:lnTo>
                  <a:lnTo>
                    <a:pt x="14" y="109"/>
                  </a:lnTo>
                  <a:lnTo>
                    <a:pt x="24" y="113"/>
                  </a:lnTo>
                  <a:lnTo>
                    <a:pt x="33" y="118"/>
                  </a:lnTo>
                  <a:lnTo>
                    <a:pt x="47" y="123"/>
                  </a:lnTo>
                  <a:lnTo>
                    <a:pt x="61" y="123"/>
                  </a:lnTo>
                  <a:lnTo>
                    <a:pt x="71" y="123"/>
                  </a:lnTo>
                  <a:lnTo>
                    <a:pt x="85" y="118"/>
                  </a:lnTo>
                  <a:lnTo>
                    <a:pt x="94" y="113"/>
                  </a:lnTo>
                  <a:lnTo>
                    <a:pt x="104" y="109"/>
                  </a:lnTo>
                  <a:lnTo>
                    <a:pt x="109" y="99"/>
                  </a:lnTo>
                  <a:lnTo>
                    <a:pt x="118" y="85"/>
                  </a:lnTo>
                  <a:lnTo>
                    <a:pt x="118" y="76"/>
                  </a:lnTo>
                  <a:lnTo>
                    <a:pt x="123" y="62"/>
                  </a:lnTo>
                  <a:lnTo>
                    <a:pt x="118" y="62"/>
                  </a:lnTo>
                  <a:lnTo>
                    <a:pt x="118" y="52"/>
                  </a:lnTo>
                  <a:lnTo>
                    <a:pt x="113" y="43"/>
                  </a:lnTo>
                  <a:lnTo>
                    <a:pt x="109" y="29"/>
                  </a:lnTo>
                  <a:lnTo>
                    <a:pt x="99" y="24"/>
                  </a:lnTo>
                  <a:lnTo>
                    <a:pt x="94" y="14"/>
                  </a:lnTo>
                  <a:lnTo>
                    <a:pt x="80" y="10"/>
                  </a:lnTo>
                  <a:lnTo>
                    <a:pt x="71" y="5"/>
                  </a:lnTo>
                  <a:lnTo>
                    <a:pt x="61" y="5"/>
                  </a:lnTo>
                  <a:lnTo>
                    <a:pt x="47" y="5"/>
                  </a:lnTo>
                  <a:lnTo>
                    <a:pt x="38" y="10"/>
                  </a:lnTo>
                  <a:lnTo>
                    <a:pt x="28" y="14"/>
                  </a:lnTo>
                  <a:lnTo>
                    <a:pt x="19" y="24"/>
                  </a:lnTo>
                  <a:lnTo>
                    <a:pt x="9" y="29"/>
                  </a:lnTo>
                  <a:lnTo>
                    <a:pt x="5" y="43"/>
                  </a:lnTo>
                  <a:lnTo>
                    <a:pt x="0" y="52"/>
                  </a:lnTo>
                  <a:lnTo>
                    <a:pt x="0" y="62"/>
                  </a:lnTo>
                  <a:lnTo>
                    <a:pt x="0" y="76"/>
                  </a:lnTo>
                  <a:lnTo>
                    <a:pt x="5" y="85"/>
                  </a:lnTo>
                  <a:lnTo>
                    <a:pt x="9" y="95"/>
                  </a:lnTo>
                  <a:lnTo>
                    <a:pt x="19" y="104"/>
                  </a:lnTo>
                  <a:lnTo>
                    <a:pt x="28" y="113"/>
                  </a:lnTo>
                  <a:lnTo>
                    <a:pt x="38" y="118"/>
                  </a:lnTo>
                  <a:lnTo>
                    <a:pt x="47" y="123"/>
                  </a:lnTo>
                  <a:lnTo>
                    <a:pt x="61" y="123"/>
                  </a:lnTo>
                  <a:lnTo>
                    <a:pt x="71" y="123"/>
                  </a:lnTo>
                  <a:lnTo>
                    <a:pt x="80" y="118"/>
                  </a:lnTo>
                  <a:lnTo>
                    <a:pt x="94" y="113"/>
                  </a:lnTo>
                  <a:lnTo>
                    <a:pt x="99" y="104"/>
                  </a:lnTo>
                  <a:lnTo>
                    <a:pt x="109" y="95"/>
                  </a:lnTo>
                  <a:lnTo>
                    <a:pt x="113" y="85"/>
                  </a:lnTo>
                  <a:lnTo>
                    <a:pt x="118" y="76"/>
                  </a:lnTo>
                  <a:lnTo>
                    <a:pt x="118" y="62"/>
                  </a:lnTo>
                  <a:lnTo>
                    <a:pt x="123" y="62"/>
                  </a:lnTo>
                  <a:close/>
                </a:path>
              </a:pathLst>
            </a:custGeom>
            <a:solidFill>
              <a:srgbClr val="4467A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2" name="Freeform 248"/>
            <p:cNvSpPr>
              <a:spLocks noChangeAspect="1"/>
            </p:cNvSpPr>
            <p:nvPr/>
          </p:nvSpPr>
          <p:spPr bwMode="auto">
            <a:xfrm>
              <a:off x="2572" y="1687"/>
              <a:ext cx="118" cy="118"/>
            </a:xfrm>
            <a:custGeom>
              <a:avLst/>
              <a:gdLst/>
              <a:ahLst/>
              <a:cxnLst>
                <a:cxn ang="0">
                  <a:pos x="118" y="47"/>
                </a:cxn>
                <a:cxn ang="0">
                  <a:pos x="109" y="24"/>
                </a:cxn>
                <a:cxn ang="0">
                  <a:pos x="94" y="9"/>
                </a:cxn>
                <a:cxn ang="0">
                  <a:pos x="71" y="0"/>
                </a:cxn>
                <a:cxn ang="0">
                  <a:pos x="47" y="0"/>
                </a:cxn>
                <a:cxn ang="0">
                  <a:pos x="28" y="9"/>
                </a:cxn>
                <a:cxn ang="0">
                  <a:pos x="9" y="24"/>
                </a:cxn>
                <a:cxn ang="0">
                  <a:pos x="0" y="47"/>
                </a:cxn>
                <a:cxn ang="0">
                  <a:pos x="0" y="71"/>
                </a:cxn>
                <a:cxn ang="0">
                  <a:pos x="9" y="90"/>
                </a:cxn>
                <a:cxn ang="0">
                  <a:pos x="28" y="108"/>
                </a:cxn>
                <a:cxn ang="0">
                  <a:pos x="47" y="118"/>
                </a:cxn>
                <a:cxn ang="0">
                  <a:pos x="71" y="118"/>
                </a:cxn>
                <a:cxn ang="0">
                  <a:pos x="94" y="108"/>
                </a:cxn>
                <a:cxn ang="0">
                  <a:pos x="109" y="90"/>
                </a:cxn>
                <a:cxn ang="0">
                  <a:pos x="118" y="71"/>
                </a:cxn>
                <a:cxn ang="0">
                  <a:pos x="118" y="57"/>
                </a:cxn>
                <a:cxn ang="0">
                  <a:pos x="113" y="38"/>
                </a:cxn>
                <a:cxn ang="0">
                  <a:pos x="99" y="19"/>
                </a:cxn>
                <a:cxn ang="0">
                  <a:pos x="80" y="5"/>
                </a:cxn>
                <a:cxn ang="0">
                  <a:pos x="61" y="0"/>
                </a:cxn>
                <a:cxn ang="0">
                  <a:pos x="38" y="5"/>
                </a:cxn>
                <a:cxn ang="0">
                  <a:pos x="19" y="19"/>
                </a:cxn>
                <a:cxn ang="0">
                  <a:pos x="5" y="38"/>
                </a:cxn>
                <a:cxn ang="0">
                  <a:pos x="5" y="57"/>
                </a:cxn>
                <a:cxn ang="0">
                  <a:pos x="5" y="80"/>
                </a:cxn>
                <a:cxn ang="0">
                  <a:pos x="19" y="99"/>
                </a:cxn>
                <a:cxn ang="0">
                  <a:pos x="38" y="108"/>
                </a:cxn>
                <a:cxn ang="0">
                  <a:pos x="61" y="113"/>
                </a:cxn>
                <a:cxn ang="0">
                  <a:pos x="80" y="108"/>
                </a:cxn>
                <a:cxn ang="0">
                  <a:pos x="99" y="99"/>
                </a:cxn>
                <a:cxn ang="0">
                  <a:pos x="113" y="80"/>
                </a:cxn>
                <a:cxn ang="0">
                  <a:pos x="118" y="57"/>
                </a:cxn>
              </a:cxnLst>
              <a:rect l="0" t="0" r="r" b="b"/>
              <a:pathLst>
                <a:path w="118" h="118">
                  <a:moveTo>
                    <a:pt x="118" y="57"/>
                  </a:moveTo>
                  <a:lnTo>
                    <a:pt x="118" y="47"/>
                  </a:lnTo>
                  <a:lnTo>
                    <a:pt x="113" y="38"/>
                  </a:lnTo>
                  <a:lnTo>
                    <a:pt x="109" y="24"/>
                  </a:lnTo>
                  <a:lnTo>
                    <a:pt x="99" y="19"/>
                  </a:lnTo>
                  <a:lnTo>
                    <a:pt x="94" y="9"/>
                  </a:lnTo>
                  <a:lnTo>
                    <a:pt x="80" y="5"/>
                  </a:lnTo>
                  <a:lnTo>
                    <a:pt x="71" y="0"/>
                  </a:lnTo>
                  <a:lnTo>
                    <a:pt x="61" y="0"/>
                  </a:lnTo>
                  <a:lnTo>
                    <a:pt x="47" y="0"/>
                  </a:lnTo>
                  <a:lnTo>
                    <a:pt x="38" y="5"/>
                  </a:lnTo>
                  <a:lnTo>
                    <a:pt x="28" y="9"/>
                  </a:lnTo>
                  <a:lnTo>
                    <a:pt x="19" y="19"/>
                  </a:lnTo>
                  <a:lnTo>
                    <a:pt x="9" y="24"/>
                  </a:lnTo>
                  <a:lnTo>
                    <a:pt x="5" y="38"/>
                  </a:lnTo>
                  <a:lnTo>
                    <a:pt x="0" y="47"/>
                  </a:lnTo>
                  <a:lnTo>
                    <a:pt x="0" y="57"/>
                  </a:lnTo>
                  <a:lnTo>
                    <a:pt x="0" y="71"/>
                  </a:lnTo>
                  <a:lnTo>
                    <a:pt x="5" y="80"/>
                  </a:lnTo>
                  <a:lnTo>
                    <a:pt x="9" y="90"/>
                  </a:lnTo>
                  <a:lnTo>
                    <a:pt x="19" y="99"/>
                  </a:lnTo>
                  <a:lnTo>
                    <a:pt x="28" y="108"/>
                  </a:lnTo>
                  <a:lnTo>
                    <a:pt x="38" y="113"/>
                  </a:lnTo>
                  <a:lnTo>
                    <a:pt x="47" y="118"/>
                  </a:lnTo>
                  <a:lnTo>
                    <a:pt x="61" y="118"/>
                  </a:lnTo>
                  <a:lnTo>
                    <a:pt x="71" y="118"/>
                  </a:lnTo>
                  <a:lnTo>
                    <a:pt x="80" y="113"/>
                  </a:lnTo>
                  <a:lnTo>
                    <a:pt x="94" y="108"/>
                  </a:lnTo>
                  <a:lnTo>
                    <a:pt x="99" y="99"/>
                  </a:lnTo>
                  <a:lnTo>
                    <a:pt x="109" y="90"/>
                  </a:lnTo>
                  <a:lnTo>
                    <a:pt x="113" y="80"/>
                  </a:lnTo>
                  <a:lnTo>
                    <a:pt x="118" y="71"/>
                  </a:lnTo>
                  <a:lnTo>
                    <a:pt x="118" y="57"/>
                  </a:lnTo>
                  <a:lnTo>
                    <a:pt x="118" y="57"/>
                  </a:lnTo>
                  <a:lnTo>
                    <a:pt x="113" y="47"/>
                  </a:lnTo>
                  <a:lnTo>
                    <a:pt x="113" y="38"/>
                  </a:lnTo>
                  <a:lnTo>
                    <a:pt x="104" y="28"/>
                  </a:lnTo>
                  <a:lnTo>
                    <a:pt x="99" y="19"/>
                  </a:lnTo>
                  <a:lnTo>
                    <a:pt x="90" y="9"/>
                  </a:lnTo>
                  <a:lnTo>
                    <a:pt x="80" y="5"/>
                  </a:lnTo>
                  <a:lnTo>
                    <a:pt x="71" y="5"/>
                  </a:lnTo>
                  <a:lnTo>
                    <a:pt x="61" y="0"/>
                  </a:lnTo>
                  <a:lnTo>
                    <a:pt x="47" y="5"/>
                  </a:lnTo>
                  <a:lnTo>
                    <a:pt x="38" y="5"/>
                  </a:lnTo>
                  <a:lnTo>
                    <a:pt x="28" y="9"/>
                  </a:lnTo>
                  <a:lnTo>
                    <a:pt x="19" y="19"/>
                  </a:lnTo>
                  <a:lnTo>
                    <a:pt x="14" y="28"/>
                  </a:lnTo>
                  <a:lnTo>
                    <a:pt x="5" y="38"/>
                  </a:lnTo>
                  <a:lnTo>
                    <a:pt x="5" y="47"/>
                  </a:lnTo>
                  <a:lnTo>
                    <a:pt x="5" y="57"/>
                  </a:lnTo>
                  <a:lnTo>
                    <a:pt x="5" y="71"/>
                  </a:lnTo>
                  <a:lnTo>
                    <a:pt x="5" y="80"/>
                  </a:lnTo>
                  <a:lnTo>
                    <a:pt x="14" y="90"/>
                  </a:lnTo>
                  <a:lnTo>
                    <a:pt x="19" y="99"/>
                  </a:lnTo>
                  <a:lnTo>
                    <a:pt x="28" y="104"/>
                  </a:lnTo>
                  <a:lnTo>
                    <a:pt x="38" y="108"/>
                  </a:lnTo>
                  <a:lnTo>
                    <a:pt x="47" y="113"/>
                  </a:lnTo>
                  <a:lnTo>
                    <a:pt x="61" y="113"/>
                  </a:lnTo>
                  <a:lnTo>
                    <a:pt x="71" y="113"/>
                  </a:lnTo>
                  <a:lnTo>
                    <a:pt x="80" y="108"/>
                  </a:lnTo>
                  <a:lnTo>
                    <a:pt x="90" y="104"/>
                  </a:lnTo>
                  <a:lnTo>
                    <a:pt x="99" y="99"/>
                  </a:lnTo>
                  <a:lnTo>
                    <a:pt x="104" y="90"/>
                  </a:lnTo>
                  <a:lnTo>
                    <a:pt x="113" y="80"/>
                  </a:lnTo>
                  <a:lnTo>
                    <a:pt x="113" y="71"/>
                  </a:lnTo>
                  <a:lnTo>
                    <a:pt x="118" y="57"/>
                  </a:lnTo>
                  <a:lnTo>
                    <a:pt x="118" y="57"/>
                  </a:lnTo>
                  <a:close/>
                </a:path>
              </a:pathLst>
            </a:custGeom>
            <a:solidFill>
              <a:srgbClr val="4769B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3" name="Freeform 249"/>
            <p:cNvSpPr>
              <a:spLocks noChangeAspect="1"/>
            </p:cNvSpPr>
            <p:nvPr/>
          </p:nvSpPr>
          <p:spPr bwMode="auto">
            <a:xfrm>
              <a:off x="2577" y="1687"/>
              <a:ext cx="113" cy="113"/>
            </a:xfrm>
            <a:custGeom>
              <a:avLst/>
              <a:gdLst/>
              <a:ahLst/>
              <a:cxnLst>
                <a:cxn ang="0">
                  <a:pos x="108" y="47"/>
                </a:cxn>
                <a:cxn ang="0">
                  <a:pos x="99" y="28"/>
                </a:cxn>
                <a:cxn ang="0">
                  <a:pos x="85" y="9"/>
                </a:cxn>
                <a:cxn ang="0">
                  <a:pos x="66" y="5"/>
                </a:cxn>
                <a:cxn ang="0">
                  <a:pos x="42" y="5"/>
                </a:cxn>
                <a:cxn ang="0">
                  <a:pos x="23" y="9"/>
                </a:cxn>
                <a:cxn ang="0">
                  <a:pos x="9" y="28"/>
                </a:cxn>
                <a:cxn ang="0">
                  <a:pos x="0" y="47"/>
                </a:cxn>
                <a:cxn ang="0">
                  <a:pos x="0" y="71"/>
                </a:cxn>
                <a:cxn ang="0">
                  <a:pos x="9" y="90"/>
                </a:cxn>
                <a:cxn ang="0">
                  <a:pos x="23" y="104"/>
                </a:cxn>
                <a:cxn ang="0">
                  <a:pos x="42" y="113"/>
                </a:cxn>
                <a:cxn ang="0">
                  <a:pos x="66" y="113"/>
                </a:cxn>
                <a:cxn ang="0">
                  <a:pos x="85" y="104"/>
                </a:cxn>
                <a:cxn ang="0">
                  <a:pos x="99" y="90"/>
                </a:cxn>
                <a:cxn ang="0">
                  <a:pos x="108" y="71"/>
                </a:cxn>
                <a:cxn ang="0">
                  <a:pos x="108" y="57"/>
                </a:cxn>
                <a:cxn ang="0">
                  <a:pos x="104" y="38"/>
                </a:cxn>
                <a:cxn ang="0">
                  <a:pos x="94" y="19"/>
                </a:cxn>
                <a:cxn ang="0">
                  <a:pos x="75" y="9"/>
                </a:cxn>
                <a:cxn ang="0">
                  <a:pos x="56" y="5"/>
                </a:cxn>
                <a:cxn ang="0">
                  <a:pos x="33" y="9"/>
                </a:cxn>
                <a:cxn ang="0">
                  <a:pos x="14" y="19"/>
                </a:cxn>
                <a:cxn ang="0">
                  <a:pos x="4" y="38"/>
                </a:cxn>
                <a:cxn ang="0">
                  <a:pos x="0" y="57"/>
                </a:cxn>
                <a:cxn ang="0">
                  <a:pos x="4" y="80"/>
                </a:cxn>
                <a:cxn ang="0">
                  <a:pos x="14" y="99"/>
                </a:cxn>
                <a:cxn ang="0">
                  <a:pos x="33" y="108"/>
                </a:cxn>
                <a:cxn ang="0">
                  <a:pos x="56" y="113"/>
                </a:cxn>
                <a:cxn ang="0">
                  <a:pos x="75" y="108"/>
                </a:cxn>
                <a:cxn ang="0">
                  <a:pos x="94" y="99"/>
                </a:cxn>
                <a:cxn ang="0">
                  <a:pos x="104" y="80"/>
                </a:cxn>
                <a:cxn ang="0">
                  <a:pos x="108" y="57"/>
                </a:cxn>
              </a:cxnLst>
              <a:rect l="0" t="0" r="r" b="b"/>
              <a:pathLst>
                <a:path w="113" h="113">
                  <a:moveTo>
                    <a:pt x="113" y="57"/>
                  </a:moveTo>
                  <a:lnTo>
                    <a:pt x="108" y="47"/>
                  </a:lnTo>
                  <a:lnTo>
                    <a:pt x="108" y="38"/>
                  </a:lnTo>
                  <a:lnTo>
                    <a:pt x="99" y="28"/>
                  </a:lnTo>
                  <a:lnTo>
                    <a:pt x="94" y="19"/>
                  </a:lnTo>
                  <a:lnTo>
                    <a:pt x="85" y="9"/>
                  </a:lnTo>
                  <a:lnTo>
                    <a:pt x="75" y="5"/>
                  </a:lnTo>
                  <a:lnTo>
                    <a:pt x="66" y="5"/>
                  </a:lnTo>
                  <a:lnTo>
                    <a:pt x="56" y="0"/>
                  </a:lnTo>
                  <a:lnTo>
                    <a:pt x="42" y="5"/>
                  </a:lnTo>
                  <a:lnTo>
                    <a:pt x="33" y="5"/>
                  </a:lnTo>
                  <a:lnTo>
                    <a:pt x="23" y="9"/>
                  </a:lnTo>
                  <a:lnTo>
                    <a:pt x="14" y="19"/>
                  </a:lnTo>
                  <a:lnTo>
                    <a:pt x="9" y="28"/>
                  </a:lnTo>
                  <a:lnTo>
                    <a:pt x="0" y="38"/>
                  </a:lnTo>
                  <a:lnTo>
                    <a:pt x="0" y="47"/>
                  </a:lnTo>
                  <a:lnTo>
                    <a:pt x="0" y="57"/>
                  </a:lnTo>
                  <a:lnTo>
                    <a:pt x="0" y="71"/>
                  </a:lnTo>
                  <a:lnTo>
                    <a:pt x="0" y="80"/>
                  </a:lnTo>
                  <a:lnTo>
                    <a:pt x="9" y="90"/>
                  </a:lnTo>
                  <a:lnTo>
                    <a:pt x="14" y="99"/>
                  </a:lnTo>
                  <a:lnTo>
                    <a:pt x="23" y="104"/>
                  </a:lnTo>
                  <a:lnTo>
                    <a:pt x="33" y="108"/>
                  </a:lnTo>
                  <a:lnTo>
                    <a:pt x="42" y="113"/>
                  </a:lnTo>
                  <a:lnTo>
                    <a:pt x="56" y="113"/>
                  </a:lnTo>
                  <a:lnTo>
                    <a:pt x="66" y="113"/>
                  </a:lnTo>
                  <a:lnTo>
                    <a:pt x="75" y="108"/>
                  </a:lnTo>
                  <a:lnTo>
                    <a:pt x="85" y="104"/>
                  </a:lnTo>
                  <a:lnTo>
                    <a:pt x="94" y="99"/>
                  </a:lnTo>
                  <a:lnTo>
                    <a:pt x="99" y="90"/>
                  </a:lnTo>
                  <a:lnTo>
                    <a:pt x="108" y="80"/>
                  </a:lnTo>
                  <a:lnTo>
                    <a:pt x="108" y="71"/>
                  </a:lnTo>
                  <a:lnTo>
                    <a:pt x="113" y="57"/>
                  </a:lnTo>
                  <a:lnTo>
                    <a:pt x="108" y="57"/>
                  </a:lnTo>
                  <a:lnTo>
                    <a:pt x="108" y="47"/>
                  </a:lnTo>
                  <a:lnTo>
                    <a:pt x="104" y="38"/>
                  </a:lnTo>
                  <a:lnTo>
                    <a:pt x="99" y="28"/>
                  </a:lnTo>
                  <a:lnTo>
                    <a:pt x="94" y="19"/>
                  </a:lnTo>
                  <a:lnTo>
                    <a:pt x="85" y="14"/>
                  </a:lnTo>
                  <a:lnTo>
                    <a:pt x="75" y="9"/>
                  </a:lnTo>
                  <a:lnTo>
                    <a:pt x="66" y="5"/>
                  </a:lnTo>
                  <a:lnTo>
                    <a:pt x="56" y="5"/>
                  </a:lnTo>
                  <a:lnTo>
                    <a:pt x="42" y="5"/>
                  </a:lnTo>
                  <a:lnTo>
                    <a:pt x="33" y="9"/>
                  </a:lnTo>
                  <a:lnTo>
                    <a:pt x="23" y="14"/>
                  </a:lnTo>
                  <a:lnTo>
                    <a:pt x="14" y="19"/>
                  </a:lnTo>
                  <a:lnTo>
                    <a:pt x="9" y="28"/>
                  </a:lnTo>
                  <a:lnTo>
                    <a:pt x="4" y="38"/>
                  </a:lnTo>
                  <a:lnTo>
                    <a:pt x="0" y="47"/>
                  </a:lnTo>
                  <a:lnTo>
                    <a:pt x="0" y="57"/>
                  </a:lnTo>
                  <a:lnTo>
                    <a:pt x="0" y="71"/>
                  </a:lnTo>
                  <a:lnTo>
                    <a:pt x="4" y="80"/>
                  </a:lnTo>
                  <a:lnTo>
                    <a:pt x="9" y="90"/>
                  </a:lnTo>
                  <a:lnTo>
                    <a:pt x="14" y="99"/>
                  </a:lnTo>
                  <a:lnTo>
                    <a:pt x="23" y="104"/>
                  </a:lnTo>
                  <a:lnTo>
                    <a:pt x="33" y="108"/>
                  </a:lnTo>
                  <a:lnTo>
                    <a:pt x="42" y="113"/>
                  </a:lnTo>
                  <a:lnTo>
                    <a:pt x="56" y="113"/>
                  </a:lnTo>
                  <a:lnTo>
                    <a:pt x="66" y="113"/>
                  </a:lnTo>
                  <a:lnTo>
                    <a:pt x="75" y="108"/>
                  </a:lnTo>
                  <a:lnTo>
                    <a:pt x="85" y="104"/>
                  </a:lnTo>
                  <a:lnTo>
                    <a:pt x="94" y="99"/>
                  </a:lnTo>
                  <a:lnTo>
                    <a:pt x="99" y="90"/>
                  </a:lnTo>
                  <a:lnTo>
                    <a:pt x="104" y="80"/>
                  </a:lnTo>
                  <a:lnTo>
                    <a:pt x="108" y="71"/>
                  </a:lnTo>
                  <a:lnTo>
                    <a:pt x="108" y="57"/>
                  </a:lnTo>
                  <a:lnTo>
                    <a:pt x="113" y="57"/>
                  </a:lnTo>
                  <a:close/>
                </a:path>
              </a:pathLst>
            </a:custGeom>
            <a:solidFill>
              <a:srgbClr val="4A6BB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4" name="Freeform 250"/>
            <p:cNvSpPr>
              <a:spLocks noChangeAspect="1"/>
            </p:cNvSpPr>
            <p:nvPr/>
          </p:nvSpPr>
          <p:spPr bwMode="auto">
            <a:xfrm>
              <a:off x="2577" y="1692"/>
              <a:ext cx="108" cy="108"/>
            </a:xfrm>
            <a:custGeom>
              <a:avLst/>
              <a:gdLst/>
              <a:ahLst/>
              <a:cxnLst>
                <a:cxn ang="0">
                  <a:pos x="108" y="42"/>
                </a:cxn>
                <a:cxn ang="0">
                  <a:pos x="99" y="23"/>
                </a:cxn>
                <a:cxn ang="0">
                  <a:pos x="85" y="9"/>
                </a:cxn>
                <a:cxn ang="0">
                  <a:pos x="66" y="0"/>
                </a:cxn>
                <a:cxn ang="0">
                  <a:pos x="42" y="0"/>
                </a:cxn>
                <a:cxn ang="0">
                  <a:pos x="23" y="9"/>
                </a:cxn>
                <a:cxn ang="0">
                  <a:pos x="9" y="23"/>
                </a:cxn>
                <a:cxn ang="0">
                  <a:pos x="0" y="42"/>
                </a:cxn>
                <a:cxn ang="0">
                  <a:pos x="0" y="66"/>
                </a:cxn>
                <a:cxn ang="0">
                  <a:pos x="9" y="85"/>
                </a:cxn>
                <a:cxn ang="0">
                  <a:pos x="23" y="99"/>
                </a:cxn>
                <a:cxn ang="0">
                  <a:pos x="42" y="108"/>
                </a:cxn>
                <a:cxn ang="0">
                  <a:pos x="66" y="108"/>
                </a:cxn>
                <a:cxn ang="0">
                  <a:pos x="85" y="99"/>
                </a:cxn>
                <a:cxn ang="0">
                  <a:pos x="99" y="85"/>
                </a:cxn>
                <a:cxn ang="0">
                  <a:pos x="108" y="66"/>
                </a:cxn>
                <a:cxn ang="0">
                  <a:pos x="108" y="52"/>
                </a:cxn>
                <a:cxn ang="0">
                  <a:pos x="104" y="33"/>
                </a:cxn>
                <a:cxn ang="0">
                  <a:pos x="89" y="19"/>
                </a:cxn>
                <a:cxn ang="0">
                  <a:pos x="75" y="4"/>
                </a:cxn>
                <a:cxn ang="0">
                  <a:pos x="56" y="0"/>
                </a:cxn>
                <a:cxn ang="0">
                  <a:pos x="33" y="4"/>
                </a:cxn>
                <a:cxn ang="0">
                  <a:pos x="19" y="19"/>
                </a:cxn>
                <a:cxn ang="0">
                  <a:pos x="4" y="33"/>
                </a:cxn>
                <a:cxn ang="0">
                  <a:pos x="4" y="52"/>
                </a:cxn>
                <a:cxn ang="0">
                  <a:pos x="4" y="75"/>
                </a:cxn>
                <a:cxn ang="0">
                  <a:pos x="19" y="89"/>
                </a:cxn>
                <a:cxn ang="0">
                  <a:pos x="33" y="103"/>
                </a:cxn>
                <a:cxn ang="0">
                  <a:pos x="56" y="103"/>
                </a:cxn>
                <a:cxn ang="0">
                  <a:pos x="75" y="103"/>
                </a:cxn>
                <a:cxn ang="0">
                  <a:pos x="89" y="89"/>
                </a:cxn>
                <a:cxn ang="0">
                  <a:pos x="104" y="75"/>
                </a:cxn>
                <a:cxn ang="0">
                  <a:pos x="108" y="52"/>
                </a:cxn>
              </a:cxnLst>
              <a:rect l="0" t="0" r="r" b="b"/>
              <a:pathLst>
                <a:path w="108" h="108">
                  <a:moveTo>
                    <a:pt x="108" y="52"/>
                  </a:moveTo>
                  <a:lnTo>
                    <a:pt x="108" y="42"/>
                  </a:lnTo>
                  <a:lnTo>
                    <a:pt x="104" y="33"/>
                  </a:lnTo>
                  <a:lnTo>
                    <a:pt x="99" y="23"/>
                  </a:lnTo>
                  <a:lnTo>
                    <a:pt x="94" y="14"/>
                  </a:lnTo>
                  <a:lnTo>
                    <a:pt x="85" y="9"/>
                  </a:lnTo>
                  <a:lnTo>
                    <a:pt x="75" y="4"/>
                  </a:lnTo>
                  <a:lnTo>
                    <a:pt x="66" y="0"/>
                  </a:lnTo>
                  <a:lnTo>
                    <a:pt x="56" y="0"/>
                  </a:lnTo>
                  <a:lnTo>
                    <a:pt x="42" y="0"/>
                  </a:lnTo>
                  <a:lnTo>
                    <a:pt x="33" y="4"/>
                  </a:lnTo>
                  <a:lnTo>
                    <a:pt x="23" y="9"/>
                  </a:lnTo>
                  <a:lnTo>
                    <a:pt x="14" y="14"/>
                  </a:lnTo>
                  <a:lnTo>
                    <a:pt x="9" y="23"/>
                  </a:lnTo>
                  <a:lnTo>
                    <a:pt x="4" y="33"/>
                  </a:lnTo>
                  <a:lnTo>
                    <a:pt x="0" y="42"/>
                  </a:lnTo>
                  <a:lnTo>
                    <a:pt x="0" y="52"/>
                  </a:lnTo>
                  <a:lnTo>
                    <a:pt x="0" y="66"/>
                  </a:lnTo>
                  <a:lnTo>
                    <a:pt x="4" y="75"/>
                  </a:lnTo>
                  <a:lnTo>
                    <a:pt x="9" y="85"/>
                  </a:lnTo>
                  <a:lnTo>
                    <a:pt x="14" y="94"/>
                  </a:lnTo>
                  <a:lnTo>
                    <a:pt x="23" y="99"/>
                  </a:lnTo>
                  <a:lnTo>
                    <a:pt x="33" y="103"/>
                  </a:lnTo>
                  <a:lnTo>
                    <a:pt x="42" y="108"/>
                  </a:lnTo>
                  <a:lnTo>
                    <a:pt x="56" y="108"/>
                  </a:lnTo>
                  <a:lnTo>
                    <a:pt x="66" y="108"/>
                  </a:lnTo>
                  <a:lnTo>
                    <a:pt x="75" y="103"/>
                  </a:lnTo>
                  <a:lnTo>
                    <a:pt x="85" y="99"/>
                  </a:lnTo>
                  <a:lnTo>
                    <a:pt x="94" y="94"/>
                  </a:lnTo>
                  <a:lnTo>
                    <a:pt x="99" y="85"/>
                  </a:lnTo>
                  <a:lnTo>
                    <a:pt x="104" y="75"/>
                  </a:lnTo>
                  <a:lnTo>
                    <a:pt x="108" y="66"/>
                  </a:lnTo>
                  <a:lnTo>
                    <a:pt x="108" y="52"/>
                  </a:lnTo>
                  <a:lnTo>
                    <a:pt x="108" y="52"/>
                  </a:lnTo>
                  <a:lnTo>
                    <a:pt x="104" y="42"/>
                  </a:lnTo>
                  <a:lnTo>
                    <a:pt x="104" y="33"/>
                  </a:lnTo>
                  <a:lnTo>
                    <a:pt x="99" y="23"/>
                  </a:lnTo>
                  <a:lnTo>
                    <a:pt x="89" y="19"/>
                  </a:lnTo>
                  <a:lnTo>
                    <a:pt x="85" y="9"/>
                  </a:lnTo>
                  <a:lnTo>
                    <a:pt x="75" y="4"/>
                  </a:lnTo>
                  <a:lnTo>
                    <a:pt x="66" y="4"/>
                  </a:lnTo>
                  <a:lnTo>
                    <a:pt x="56" y="0"/>
                  </a:lnTo>
                  <a:lnTo>
                    <a:pt x="42" y="4"/>
                  </a:lnTo>
                  <a:lnTo>
                    <a:pt x="33" y="4"/>
                  </a:lnTo>
                  <a:lnTo>
                    <a:pt x="23" y="9"/>
                  </a:lnTo>
                  <a:lnTo>
                    <a:pt x="19" y="19"/>
                  </a:lnTo>
                  <a:lnTo>
                    <a:pt x="9" y="23"/>
                  </a:lnTo>
                  <a:lnTo>
                    <a:pt x="4" y="33"/>
                  </a:lnTo>
                  <a:lnTo>
                    <a:pt x="4" y="42"/>
                  </a:lnTo>
                  <a:lnTo>
                    <a:pt x="4" y="52"/>
                  </a:lnTo>
                  <a:lnTo>
                    <a:pt x="4" y="66"/>
                  </a:lnTo>
                  <a:lnTo>
                    <a:pt x="4" y="75"/>
                  </a:lnTo>
                  <a:lnTo>
                    <a:pt x="9" y="85"/>
                  </a:lnTo>
                  <a:lnTo>
                    <a:pt x="19" y="89"/>
                  </a:lnTo>
                  <a:lnTo>
                    <a:pt x="23" y="99"/>
                  </a:lnTo>
                  <a:lnTo>
                    <a:pt x="33" y="103"/>
                  </a:lnTo>
                  <a:lnTo>
                    <a:pt x="42" y="103"/>
                  </a:lnTo>
                  <a:lnTo>
                    <a:pt x="56" y="103"/>
                  </a:lnTo>
                  <a:lnTo>
                    <a:pt x="66" y="103"/>
                  </a:lnTo>
                  <a:lnTo>
                    <a:pt x="75" y="103"/>
                  </a:lnTo>
                  <a:lnTo>
                    <a:pt x="85" y="99"/>
                  </a:lnTo>
                  <a:lnTo>
                    <a:pt x="89" y="89"/>
                  </a:lnTo>
                  <a:lnTo>
                    <a:pt x="99" y="85"/>
                  </a:lnTo>
                  <a:lnTo>
                    <a:pt x="104" y="75"/>
                  </a:lnTo>
                  <a:lnTo>
                    <a:pt x="104" y="66"/>
                  </a:lnTo>
                  <a:lnTo>
                    <a:pt x="108" y="52"/>
                  </a:lnTo>
                  <a:lnTo>
                    <a:pt x="108" y="52"/>
                  </a:lnTo>
                  <a:close/>
                </a:path>
              </a:pathLst>
            </a:custGeom>
            <a:solidFill>
              <a:srgbClr val="4D6DB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5" name="Freeform 251"/>
            <p:cNvSpPr>
              <a:spLocks noChangeAspect="1"/>
            </p:cNvSpPr>
            <p:nvPr/>
          </p:nvSpPr>
          <p:spPr bwMode="auto">
            <a:xfrm>
              <a:off x="2581" y="1692"/>
              <a:ext cx="104" cy="103"/>
            </a:xfrm>
            <a:custGeom>
              <a:avLst/>
              <a:gdLst/>
              <a:ahLst/>
              <a:cxnLst>
                <a:cxn ang="0">
                  <a:pos x="100" y="42"/>
                </a:cxn>
                <a:cxn ang="0">
                  <a:pos x="95" y="23"/>
                </a:cxn>
                <a:cxn ang="0">
                  <a:pos x="81" y="9"/>
                </a:cxn>
                <a:cxn ang="0">
                  <a:pos x="62" y="4"/>
                </a:cxn>
                <a:cxn ang="0">
                  <a:pos x="38" y="4"/>
                </a:cxn>
                <a:cxn ang="0">
                  <a:pos x="19" y="9"/>
                </a:cxn>
                <a:cxn ang="0">
                  <a:pos x="5" y="23"/>
                </a:cxn>
                <a:cxn ang="0">
                  <a:pos x="0" y="42"/>
                </a:cxn>
                <a:cxn ang="0">
                  <a:pos x="0" y="66"/>
                </a:cxn>
                <a:cxn ang="0">
                  <a:pos x="5" y="85"/>
                </a:cxn>
                <a:cxn ang="0">
                  <a:pos x="19" y="99"/>
                </a:cxn>
                <a:cxn ang="0">
                  <a:pos x="38" y="103"/>
                </a:cxn>
                <a:cxn ang="0">
                  <a:pos x="62" y="103"/>
                </a:cxn>
                <a:cxn ang="0">
                  <a:pos x="81" y="99"/>
                </a:cxn>
                <a:cxn ang="0">
                  <a:pos x="95" y="85"/>
                </a:cxn>
                <a:cxn ang="0">
                  <a:pos x="100" y="66"/>
                </a:cxn>
                <a:cxn ang="0">
                  <a:pos x="100" y="52"/>
                </a:cxn>
                <a:cxn ang="0">
                  <a:pos x="95" y="33"/>
                </a:cxn>
                <a:cxn ang="0">
                  <a:pos x="85" y="19"/>
                </a:cxn>
                <a:cxn ang="0">
                  <a:pos x="71" y="9"/>
                </a:cxn>
                <a:cxn ang="0">
                  <a:pos x="52" y="4"/>
                </a:cxn>
                <a:cxn ang="0">
                  <a:pos x="29" y="9"/>
                </a:cxn>
                <a:cxn ang="0">
                  <a:pos x="15" y="19"/>
                </a:cxn>
                <a:cxn ang="0">
                  <a:pos x="5" y="33"/>
                </a:cxn>
                <a:cxn ang="0">
                  <a:pos x="0" y="52"/>
                </a:cxn>
                <a:cxn ang="0">
                  <a:pos x="5" y="70"/>
                </a:cxn>
                <a:cxn ang="0">
                  <a:pos x="15" y="89"/>
                </a:cxn>
                <a:cxn ang="0">
                  <a:pos x="29" y="99"/>
                </a:cxn>
                <a:cxn ang="0">
                  <a:pos x="52" y="103"/>
                </a:cxn>
                <a:cxn ang="0">
                  <a:pos x="71" y="99"/>
                </a:cxn>
                <a:cxn ang="0">
                  <a:pos x="85" y="89"/>
                </a:cxn>
                <a:cxn ang="0">
                  <a:pos x="95" y="70"/>
                </a:cxn>
                <a:cxn ang="0">
                  <a:pos x="100" y="52"/>
                </a:cxn>
              </a:cxnLst>
              <a:rect l="0" t="0" r="r" b="b"/>
              <a:pathLst>
                <a:path w="104" h="103">
                  <a:moveTo>
                    <a:pt x="104" y="52"/>
                  </a:moveTo>
                  <a:lnTo>
                    <a:pt x="100" y="42"/>
                  </a:lnTo>
                  <a:lnTo>
                    <a:pt x="100" y="33"/>
                  </a:lnTo>
                  <a:lnTo>
                    <a:pt x="95" y="23"/>
                  </a:lnTo>
                  <a:lnTo>
                    <a:pt x="85" y="19"/>
                  </a:lnTo>
                  <a:lnTo>
                    <a:pt x="81" y="9"/>
                  </a:lnTo>
                  <a:lnTo>
                    <a:pt x="71" y="4"/>
                  </a:lnTo>
                  <a:lnTo>
                    <a:pt x="62" y="4"/>
                  </a:lnTo>
                  <a:lnTo>
                    <a:pt x="52" y="0"/>
                  </a:lnTo>
                  <a:lnTo>
                    <a:pt x="38" y="4"/>
                  </a:lnTo>
                  <a:lnTo>
                    <a:pt x="29" y="4"/>
                  </a:lnTo>
                  <a:lnTo>
                    <a:pt x="19" y="9"/>
                  </a:lnTo>
                  <a:lnTo>
                    <a:pt x="15" y="19"/>
                  </a:lnTo>
                  <a:lnTo>
                    <a:pt x="5" y="23"/>
                  </a:lnTo>
                  <a:lnTo>
                    <a:pt x="0" y="33"/>
                  </a:lnTo>
                  <a:lnTo>
                    <a:pt x="0" y="42"/>
                  </a:lnTo>
                  <a:lnTo>
                    <a:pt x="0" y="52"/>
                  </a:lnTo>
                  <a:lnTo>
                    <a:pt x="0" y="66"/>
                  </a:lnTo>
                  <a:lnTo>
                    <a:pt x="0" y="75"/>
                  </a:lnTo>
                  <a:lnTo>
                    <a:pt x="5" y="85"/>
                  </a:lnTo>
                  <a:lnTo>
                    <a:pt x="15" y="89"/>
                  </a:lnTo>
                  <a:lnTo>
                    <a:pt x="19" y="99"/>
                  </a:lnTo>
                  <a:lnTo>
                    <a:pt x="29" y="103"/>
                  </a:lnTo>
                  <a:lnTo>
                    <a:pt x="38" y="103"/>
                  </a:lnTo>
                  <a:lnTo>
                    <a:pt x="52" y="103"/>
                  </a:lnTo>
                  <a:lnTo>
                    <a:pt x="62" y="103"/>
                  </a:lnTo>
                  <a:lnTo>
                    <a:pt x="71" y="103"/>
                  </a:lnTo>
                  <a:lnTo>
                    <a:pt x="81" y="99"/>
                  </a:lnTo>
                  <a:lnTo>
                    <a:pt x="85" y="89"/>
                  </a:lnTo>
                  <a:lnTo>
                    <a:pt x="95" y="85"/>
                  </a:lnTo>
                  <a:lnTo>
                    <a:pt x="100" y="75"/>
                  </a:lnTo>
                  <a:lnTo>
                    <a:pt x="100" y="66"/>
                  </a:lnTo>
                  <a:lnTo>
                    <a:pt x="104" y="52"/>
                  </a:lnTo>
                  <a:lnTo>
                    <a:pt x="100" y="52"/>
                  </a:lnTo>
                  <a:lnTo>
                    <a:pt x="100" y="42"/>
                  </a:lnTo>
                  <a:lnTo>
                    <a:pt x="95" y="33"/>
                  </a:lnTo>
                  <a:lnTo>
                    <a:pt x="90" y="28"/>
                  </a:lnTo>
                  <a:lnTo>
                    <a:pt x="85" y="19"/>
                  </a:lnTo>
                  <a:lnTo>
                    <a:pt x="76" y="14"/>
                  </a:lnTo>
                  <a:lnTo>
                    <a:pt x="71" y="9"/>
                  </a:lnTo>
                  <a:lnTo>
                    <a:pt x="62" y="4"/>
                  </a:lnTo>
                  <a:lnTo>
                    <a:pt x="52" y="4"/>
                  </a:lnTo>
                  <a:lnTo>
                    <a:pt x="38" y="4"/>
                  </a:lnTo>
                  <a:lnTo>
                    <a:pt x="29" y="9"/>
                  </a:lnTo>
                  <a:lnTo>
                    <a:pt x="24" y="14"/>
                  </a:lnTo>
                  <a:lnTo>
                    <a:pt x="15" y="19"/>
                  </a:lnTo>
                  <a:lnTo>
                    <a:pt x="10" y="28"/>
                  </a:lnTo>
                  <a:lnTo>
                    <a:pt x="5" y="33"/>
                  </a:lnTo>
                  <a:lnTo>
                    <a:pt x="0" y="42"/>
                  </a:lnTo>
                  <a:lnTo>
                    <a:pt x="0" y="52"/>
                  </a:lnTo>
                  <a:lnTo>
                    <a:pt x="0" y="66"/>
                  </a:lnTo>
                  <a:lnTo>
                    <a:pt x="5" y="70"/>
                  </a:lnTo>
                  <a:lnTo>
                    <a:pt x="10" y="80"/>
                  </a:lnTo>
                  <a:lnTo>
                    <a:pt x="15" y="89"/>
                  </a:lnTo>
                  <a:lnTo>
                    <a:pt x="24" y="94"/>
                  </a:lnTo>
                  <a:lnTo>
                    <a:pt x="29" y="99"/>
                  </a:lnTo>
                  <a:lnTo>
                    <a:pt x="38" y="103"/>
                  </a:lnTo>
                  <a:lnTo>
                    <a:pt x="52" y="103"/>
                  </a:lnTo>
                  <a:lnTo>
                    <a:pt x="62" y="103"/>
                  </a:lnTo>
                  <a:lnTo>
                    <a:pt x="71" y="99"/>
                  </a:lnTo>
                  <a:lnTo>
                    <a:pt x="76" y="94"/>
                  </a:lnTo>
                  <a:lnTo>
                    <a:pt x="85" y="89"/>
                  </a:lnTo>
                  <a:lnTo>
                    <a:pt x="90" y="80"/>
                  </a:lnTo>
                  <a:lnTo>
                    <a:pt x="95" y="70"/>
                  </a:lnTo>
                  <a:lnTo>
                    <a:pt x="100" y="66"/>
                  </a:lnTo>
                  <a:lnTo>
                    <a:pt x="100" y="52"/>
                  </a:lnTo>
                  <a:lnTo>
                    <a:pt x="104" y="52"/>
                  </a:lnTo>
                  <a:close/>
                </a:path>
              </a:pathLst>
            </a:custGeom>
            <a:solidFill>
              <a:srgbClr val="5070B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6" name="Freeform 252"/>
            <p:cNvSpPr>
              <a:spLocks noChangeAspect="1"/>
            </p:cNvSpPr>
            <p:nvPr/>
          </p:nvSpPr>
          <p:spPr bwMode="auto">
            <a:xfrm>
              <a:off x="2581" y="1696"/>
              <a:ext cx="100" cy="99"/>
            </a:xfrm>
            <a:custGeom>
              <a:avLst/>
              <a:gdLst/>
              <a:ahLst/>
              <a:cxnLst>
                <a:cxn ang="0">
                  <a:pos x="100" y="38"/>
                </a:cxn>
                <a:cxn ang="0">
                  <a:pos x="90" y="24"/>
                </a:cxn>
                <a:cxn ang="0">
                  <a:pos x="76" y="10"/>
                </a:cxn>
                <a:cxn ang="0">
                  <a:pos x="62" y="0"/>
                </a:cxn>
                <a:cxn ang="0">
                  <a:pos x="38" y="0"/>
                </a:cxn>
                <a:cxn ang="0">
                  <a:pos x="24" y="10"/>
                </a:cxn>
                <a:cxn ang="0">
                  <a:pos x="10" y="24"/>
                </a:cxn>
                <a:cxn ang="0">
                  <a:pos x="0" y="38"/>
                </a:cxn>
                <a:cxn ang="0">
                  <a:pos x="0" y="62"/>
                </a:cxn>
                <a:cxn ang="0">
                  <a:pos x="10" y="76"/>
                </a:cxn>
                <a:cxn ang="0">
                  <a:pos x="24" y="90"/>
                </a:cxn>
                <a:cxn ang="0">
                  <a:pos x="38" y="99"/>
                </a:cxn>
                <a:cxn ang="0">
                  <a:pos x="62" y="99"/>
                </a:cxn>
                <a:cxn ang="0">
                  <a:pos x="76" y="90"/>
                </a:cxn>
                <a:cxn ang="0">
                  <a:pos x="90" y="76"/>
                </a:cxn>
                <a:cxn ang="0">
                  <a:pos x="100" y="62"/>
                </a:cxn>
                <a:cxn ang="0">
                  <a:pos x="100" y="48"/>
                </a:cxn>
                <a:cxn ang="0">
                  <a:pos x="95" y="29"/>
                </a:cxn>
                <a:cxn ang="0">
                  <a:pos x="85" y="15"/>
                </a:cxn>
                <a:cxn ang="0">
                  <a:pos x="67" y="5"/>
                </a:cxn>
                <a:cxn ang="0">
                  <a:pos x="52" y="0"/>
                </a:cxn>
                <a:cxn ang="0">
                  <a:pos x="33" y="5"/>
                </a:cxn>
                <a:cxn ang="0">
                  <a:pos x="15" y="15"/>
                </a:cxn>
                <a:cxn ang="0">
                  <a:pos x="5" y="29"/>
                </a:cxn>
                <a:cxn ang="0">
                  <a:pos x="5" y="48"/>
                </a:cxn>
                <a:cxn ang="0">
                  <a:pos x="5" y="66"/>
                </a:cxn>
                <a:cxn ang="0">
                  <a:pos x="15" y="81"/>
                </a:cxn>
                <a:cxn ang="0">
                  <a:pos x="33" y="95"/>
                </a:cxn>
                <a:cxn ang="0">
                  <a:pos x="52" y="95"/>
                </a:cxn>
                <a:cxn ang="0">
                  <a:pos x="67" y="95"/>
                </a:cxn>
                <a:cxn ang="0">
                  <a:pos x="85" y="81"/>
                </a:cxn>
                <a:cxn ang="0">
                  <a:pos x="95" y="66"/>
                </a:cxn>
                <a:cxn ang="0">
                  <a:pos x="100" y="48"/>
                </a:cxn>
              </a:cxnLst>
              <a:rect l="0" t="0" r="r" b="b"/>
              <a:pathLst>
                <a:path w="100" h="99">
                  <a:moveTo>
                    <a:pt x="100" y="48"/>
                  </a:moveTo>
                  <a:lnTo>
                    <a:pt x="100" y="38"/>
                  </a:lnTo>
                  <a:lnTo>
                    <a:pt x="95" y="29"/>
                  </a:lnTo>
                  <a:lnTo>
                    <a:pt x="90" y="24"/>
                  </a:lnTo>
                  <a:lnTo>
                    <a:pt x="85" y="15"/>
                  </a:lnTo>
                  <a:lnTo>
                    <a:pt x="76" y="10"/>
                  </a:lnTo>
                  <a:lnTo>
                    <a:pt x="71" y="5"/>
                  </a:lnTo>
                  <a:lnTo>
                    <a:pt x="62" y="0"/>
                  </a:lnTo>
                  <a:lnTo>
                    <a:pt x="52" y="0"/>
                  </a:lnTo>
                  <a:lnTo>
                    <a:pt x="38" y="0"/>
                  </a:lnTo>
                  <a:lnTo>
                    <a:pt x="29" y="5"/>
                  </a:lnTo>
                  <a:lnTo>
                    <a:pt x="24" y="10"/>
                  </a:lnTo>
                  <a:lnTo>
                    <a:pt x="15" y="15"/>
                  </a:lnTo>
                  <a:lnTo>
                    <a:pt x="10" y="24"/>
                  </a:lnTo>
                  <a:lnTo>
                    <a:pt x="5" y="29"/>
                  </a:lnTo>
                  <a:lnTo>
                    <a:pt x="0" y="38"/>
                  </a:lnTo>
                  <a:lnTo>
                    <a:pt x="0" y="48"/>
                  </a:lnTo>
                  <a:lnTo>
                    <a:pt x="0" y="62"/>
                  </a:lnTo>
                  <a:lnTo>
                    <a:pt x="5" y="66"/>
                  </a:lnTo>
                  <a:lnTo>
                    <a:pt x="10" y="76"/>
                  </a:lnTo>
                  <a:lnTo>
                    <a:pt x="15" y="85"/>
                  </a:lnTo>
                  <a:lnTo>
                    <a:pt x="24" y="90"/>
                  </a:lnTo>
                  <a:lnTo>
                    <a:pt x="29" y="95"/>
                  </a:lnTo>
                  <a:lnTo>
                    <a:pt x="38" y="99"/>
                  </a:lnTo>
                  <a:lnTo>
                    <a:pt x="52" y="99"/>
                  </a:lnTo>
                  <a:lnTo>
                    <a:pt x="62" y="99"/>
                  </a:lnTo>
                  <a:lnTo>
                    <a:pt x="71" y="95"/>
                  </a:lnTo>
                  <a:lnTo>
                    <a:pt x="76" y="90"/>
                  </a:lnTo>
                  <a:lnTo>
                    <a:pt x="85" y="85"/>
                  </a:lnTo>
                  <a:lnTo>
                    <a:pt x="90" y="76"/>
                  </a:lnTo>
                  <a:lnTo>
                    <a:pt x="95" y="66"/>
                  </a:lnTo>
                  <a:lnTo>
                    <a:pt x="100" y="62"/>
                  </a:lnTo>
                  <a:lnTo>
                    <a:pt x="100" y="48"/>
                  </a:lnTo>
                  <a:lnTo>
                    <a:pt x="100" y="48"/>
                  </a:lnTo>
                  <a:lnTo>
                    <a:pt x="95" y="38"/>
                  </a:lnTo>
                  <a:lnTo>
                    <a:pt x="95" y="29"/>
                  </a:lnTo>
                  <a:lnTo>
                    <a:pt x="90" y="24"/>
                  </a:lnTo>
                  <a:lnTo>
                    <a:pt x="85" y="15"/>
                  </a:lnTo>
                  <a:lnTo>
                    <a:pt x="76" y="10"/>
                  </a:lnTo>
                  <a:lnTo>
                    <a:pt x="67" y="5"/>
                  </a:lnTo>
                  <a:lnTo>
                    <a:pt x="62" y="5"/>
                  </a:lnTo>
                  <a:lnTo>
                    <a:pt x="52" y="0"/>
                  </a:lnTo>
                  <a:lnTo>
                    <a:pt x="43" y="5"/>
                  </a:lnTo>
                  <a:lnTo>
                    <a:pt x="33" y="5"/>
                  </a:lnTo>
                  <a:lnTo>
                    <a:pt x="24" y="10"/>
                  </a:lnTo>
                  <a:lnTo>
                    <a:pt x="15" y="15"/>
                  </a:lnTo>
                  <a:lnTo>
                    <a:pt x="10" y="24"/>
                  </a:lnTo>
                  <a:lnTo>
                    <a:pt x="5" y="29"/>
                  </a:lnTo>
                  <a:lnTo>
                    <a:pt x="5" y="38"/>
                  </a:lnTo>
                  <a:lnTo>
                    <a:pt x="5" y="48"/>
                  </a:lnTo>
                  <a:lnTo>
                    <a:pt x="5" y="57"/>
                  </a:lnTo>
                  <a:lnTo>
                    <a:pt x="5" y="66"/>
                  </a:lnTo>
                  <a:lnTo>
                    <a:pt x="10" y="76"/>
                  </a:lnTo>
                  <a:lnTo>
                    <a:pt x="15" y="81"/>
                  </a:lnTo>
                  <a:lnTo>
                    <a:pt x="24" y="90"/>
                  </a:lnTo>
                  <a:lnTo>
                    <a:pt x="33" y="95"/>
                  </a:lnTo>
                  <a:lnTo>
                    <a:pt x="43" y="95"/>
                  </a:lnTo>
                  <a:lnTo>
                    <a:pt x="52" y="95"/>
                  </a:lnTo>
                  <a:lnTo>
                    <a:pt x="62" y="95"/>
                  </a:lnTo>
                  <a:lnTo>
                    <a:pt x="67" y="95"/>
                  </a:lnTo>
                  <a:lnTo>
                    <a:pt x="76" y="90"/>
                  </a:lnTo>
                  <a:lnTo>
                    <a:pt x="85" y="81"/>
                  </a:lnTo>
                  <a:lnTo>
                    <a:pt x="90" y="76"/>
                  </a:lnTo>
                  <a:lnTo>
                    <a:pt x="95" y="66"/>
                  </a:lnTo>
                  <a:lnTo>
                    <a:pt x="95" y="57"/>
                  </a:lnTo>
                  <a:lnTo>
                    <a:pt x="100" y="48"/>
                  </a:lnTo>
                  <a:lnTo>
                    <a:pt x="100" y="48"/>
                  </a:lnTo>
                  <a:close/>
                </a:path>
              </a:pathLst>
            </a:custGeom>
            <a:solidFill>
              <a:srgbClr val="5272B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7" name="Freeform 253"/>
            <p:cNvSpPr>
              <a:spLocks noChangeAspect="1"/>
            </p:cNvSpPr>
            <p:nvPr/>
          </p:nvSpPr>
          <p:spPr bwMode="auto">
            <a:xfrm>
              <a:off x="2586" y="1696"/>
              <a:ext cx="95" cy="95"/>
            </a:xfrm>
            <a:custGeom>
              <a:avLst/>
              <a:gdLst/>
              <a:ahLst/>
              <a:cxnLst>
                <a:cxn ang="0">
                  <a:pos x="90" y="38"/>
                </a:cxn>
                <a:cxn ang="0">
                  <a:pos x="85" y="24"/>
                </a:cxn>
                <a:cxn ang="0">
                  <a:pos x="71" y="10"/>
                </a:cxn>
                <a:cxn ang="0">
                  <a:pos x="57" y="5"/>
                </a:cxn>
                <a:cxn ang="0">
                  <a:pos x="38" y="5"/>
                </a:cxn>
                <a:cxn ang="0">
                  <a:pos x="19" y="10"/>
                </a:cxn>
                <a:cxn ang="0">
                  <a:pos x="5" y="24"/>
                </a:cxn>
                <a:cxn ang="0">
                  <a:pos x="0" y="38"/>
                </a:cxn>
                <a:cxn ang="0">
                  <a:pos x="0" y="57"/>
                </a:cxn>
                <a:cxn ang="0">
                  <a:pos x="5" y="76"/>
                </a:cxn>
                <a:cxn ang="0">
                  <a:pos x="19" y="90"/>
                </a:cxn>
                <a:cxn ang="0">
                  <a:pos x="38" y="95"/>
                </a:cxn>
                <a:cxn ang="0">
                  <a:pos x="57" y="95"/>
                </a:cxn>
                <a:cxn ang="0">
                  <a:pos x="71" y="90"/>
                </a:cxn>
                <a:cxn ang="0">
                  <a:pos x="85" y="76"/>
                </a:cxn>
                <a:cxn ang="0">
                  <a:pos x="90" y="57"/>
                </a:cxn>
                <a:cxn ang="0">
                  <a:pos x="90" y="48"/>
                </a:cxn>
                <a:cxn ang="0">
                  <a:pos x="85" y="33"/>
                </a:cxn>
                <a:cxn ang="0">
                  <a:pos x="76" y="19"/>
                </a:cxn>
                <a:cxn ang="0">
                  <a:pos x="62" y="10"/>
                </a:cxn>
                <a:cxn ang="0">
                  <a:pos x="47" y="5"/>
                </a:cxn>
                <a:cxn ang="0">
                  <a:pos x="28" y="10"/>
                </a:cxn>
                <a:cxn ang="0">
                  <a:pos x="14" y="19"/>
                </a:cxn>
                <a:cxn ang="0">
                  <a:pos x="5" y="33"/>
                </a:cxn>
                <a:cxn ang="0">
                  <a:pos x="0" y="48"/>
                </a:cxn>
                <a:cxn ang="0">
                  <a:pos x="5" y="66"/>
                </a:cxn>
                <a:cxn ang="0">
                  <a:pos x="14" y="81"/>
                </a:cxn>
                <a:cxn ang="0">
                  <a:pos x="28" y="90"/>
                </a:cxn>
                <a:cxn ang="0">
                  <a:pos x="47" y="95"/>
                </a:cxn>
                <a:cxn ang="0">
                  <a:pos x="62" y="90"/>
                </a:cxn>
                <a:cxn ang="0">
                  <a:pos x="76" y="81"/>
                </a:cxn>
                <a:cxn ang="0">
                  <a:pos x="85" y="66"/>
                </a:cxn>
                <a:cxn ang="0">
                  <a:pos x="90" y="48"/>
                </a:cxn>
              </a:cxnLst>
              <a:rect l="0" t="0" r="r" b="b"/>
              <a:pathLst>
                <a:path w="95" h="95">
                  <a:moveTo>
                    <a:pt x="95" y="48"/>
                  </a:moveTo>
                  <a:lnTo>
                    <a:pt x="90" y="38"/>
                  </a:lnTo>
                  <a:lnTo>
                    <a:pt x="90" y="29"/>
                  </a:lnTo>
                  <a:lnTo>
                    <a:pt x="85" y="24"/>
                  </a:lnTo>
                  <a:lnTo>
                    <a:pt x="80" y="15"/>
                  </a:lnTo>
                  <a:lnTo>
                    <a:pt x="71" y="10"/>
                  </a:lnTo>
                  <a:lnTo>
                    <a:pt x="62" y="5"/>
                  </a:lnTo>
                  <a:lnTo>
                    <a:pt x="57" y="5"/>
                  </a:lnTo>
                  <a:lnTo>
                    <a:pt x="47" y="0"/>
                  </a:lnTo>
                  <a:lnTo>
                    <a:pt x="38" y="5"/>
                  </a:lnTo>
                  <a:lnTo>
                    <a:pt x="28" y="5"/>
                  </a:lnTo>
                  <a:lnTo>
                    <a:pt x="19" y="10"/>
                  </a:lnTo>
                  <a:lnTo>
                    <a:pt x="10" y="15"/>
                  </a:lnTo>
                  <a:lnTo>
                    <a:pt x="5" y="24"/>
                  </a:lnTo>
                  <a:lnTo>
                    <a:pt x="0" y="29"/>
                  </a:lnTo>
                  <a:lnTo>
                    <a:pt x="0" y="38"/>
                  </a:lnTo>
                  <a:lnTo>
                    <a:pt x="0" y="48"/>
                  </a:lnTo>
                  <a:lnTo>
                    <a:pt x="0" y="57"/>
                  </a:lnTo>
                  <a:lnTo>
                    <a:pt x="0" y="66"/>
                  </a:lnTo>
                  <a:lnTo>
                    <a:pt x="5" y="76"/>
                  </a:lnTo>
                  <a:lnTo>
                    <a:pt x="10" y="81"/>
                  </a:lnTo>
                  <a:lnTo>
                    <a:pt x="19" y="90"/>
                  </a:lnTo>
                  <a:lnTo>
                    <a:pt x="28" y="95"/>
                  </a:lnTo>
                  <a:lnTo>
                    <a:pt x="38" y="95"/>
                  </a:lnTo>
                  <a:lnTo>
                    <a:pt x="47" y="95"/>
                  </a:lnTo>
                  <a:lnTo>
                    <a:pt x="57" y="95"/>
                  </a:lnTo>
                  <a:lnTo>
                    <a:pt x="62" y="95"/>
                  </a:lnTo>
                  <a:lnTo>
                    <a:pt x="71" y="90"/>
                  </a:lnTo>
                  <a:lnTo>
                    <a:pt x="80" y="81"/>
                  </a:lnTo>
                  <a:lnTo>
                    <a:pt x="85" y="76"/>
                  </a:lnTo>
                  <a:lnTo>
                    <a:pt x="90" y="66"/>
                  </a:lnTo>
                  <a:lnTo>
                    <a:pt x="90" y="57"/>
                  </a:lnTo>
                  <a:lnTo>
                    <a:pt x="95" y="48"/>
                  </a:lnTo>
                  <a:lnTo>
                    <a:pt x="90" y="48"/>
                  </a:lnTo>
                  <a:lnTo>
                    <a:pt x="90" y="38"/>
                  </a:lnTo>
                  <a:lnTo>
                    <a:pt x="85" y="33"/>
                  </a:lnTo>
                  <a:lnTo>
                    <a:pt x="80" y="24"/>
                  </a:lnTo>
                  <a:lnTo>
                    <a:pt x="76" y="19"/>
                  </a:lnTo>
                  <a:lnTo>
                    <a:pt x="71" y="15"/>
                  </a:lnTo>
                  <a:lnTo>
                    <a:pt x="62" y="10"/>
                  </a:lnTo>
                  <a:lnTo>
                    <a:pt x="52" y="5"/>
                  </a:lnTo>
                  <a:lnTo>
                    <a:pt x="47" y="5"/>
                  </a:lnTo>
                  <a:lnTo>
                    <a:pt x="38" y="5"/>
                  </a:lnTo>
                  <a:lnTo>
                    <a:pt x="28" y="10"/>
                  </a:lnTo>
                  <a:lnTo>
                    <a:pt x="19" y="15"/>
                  </a:lnTo>
                  <a:lnTo>
                    <a:pt x="14" y="19"/>
                  </a:lnTo>
                  <a:lnTo>
                    <a:pt x="10" y="24"/>
                  </a:lnTo>
                  <a:lnTo>
                    <a:pt x="5" y="33"/>
                  </a:lnTo>
                  <a:lnTo>
                    <a:pt x="0" y="38"/>
                  </a:lnTo>
                  <a:lnTo>
                    <a:pt x="0" y="48"/>
                  </a:lnTo>
                  <a:lnTo>
                    <a:pt x="0" y="57"/>
                  </a:lnTo>
                  <a:lnTo>
                    <a:pt x="5" y="66"/>
                  </a:lnTo>
                  <a:lnTo>
                    <a:pt x="10" y="76"/>
                  </a:lnTo>
                  <a:lnTo>
                    <a:pt x="14" y="81"/>
                  </a:lnTo>
                  <a:lnTo>
                    <a:pt x="19" y="85"/>
                  </a:lnTo>
                  <a:lnTo>
                    <a:pt x="28" y="90"/>
                  </a:lnTo>
                  <a:lnTo>
                    <a:pt x="38" y="95"/>
                  </a:lnTo>
                  <a:lnTo>
                    <a:pt x="47" y="95"/>
                  </a:lnTo>
                  <a:lnTo>
                    <a:pt x="52" y="95"/>
                  </a:lnTo>
                  <a:lnTo>
                    <a:pt x="62" y="90"/>
                  </a:lnTo>
                  <a:lnTo>
                    <a:pt x="71" y="85"/>
                  </a:lnTo>
                  <a:lnTo>
                    <a:pt x="76" y="81"/>
                  </a:lnTo>
                  <a:lnTo>
                    <a:pt x="80" y="76"/>
                  </a:lnTo>
                  <a:lnTo>
                    <a:pt x="85" y="66"/>
                  </a:lnTo>
                  <a:lnTo>
                    <a:pt x="90" y="57"/>
                  </a:lnTo>
                  <a:lnTo>
                    <a:pt x="90" y="48"/>
                  </a:lnTo>
                  <a:lnTo>
                    <a:pt x="95" y="48"/>
                  </a:lnTo>
                  <a:close/>
                </a:path>
              </a:pathLst>
            </a:custGeom>
            <a:solidFill>
              <a:srgbClr val="5574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8" name="Freeform 254"/>
            <p:cNvSpPr>
              <a:spLocks noChangeAspect="1"/>
            </p:cNvSpPr>
            <p:nvPr/>
          </p:nvSpPr>
          <p:spPr bwMode="auto">
            <a:xfrm>
              <a:off x="2586" y="1701"/>
              <a:ext cx="90" cy="90"/>
            </a:xfrm>
            <a:custGeom>
              <a:avLst/>
              <a:gdLst/>
              <a:ahLst/>
              <a:cxnLst>
                <a:cxn ang="0">
                  <a:pos x="90" y="33"/>
                </a:cxn>
                <a:cxn ang="0">
                  <a:pos x="80" y="19"/>
                </a:cxn>
                <a:cxn ang="0">
                  <a:pos x="71" y="10"/>
                </a:cxn>
                <a:cxn ang="0">
                  <a:pos x="52" y="0"/>
                </a:cxn>
                <a:cxn ang="0">
                  <a:pos x="38" y="0"/>
                </a:cxn>
                <a:cxn ang="0">
                  <a:pos x="19" y="10"/>
                </a:cxn>
                <a:cxn ang="0">
                  <a:pos x="10" y="19"/>
                </a:cxn>
                <a:cxn ang="0">
                  <a:pos x="0" y="33"/>
                </a:cxn>
                <a:cxn ang="0">
                  <a:pos x="0" y="52"/>
                </a:cxn>
                <a:cxn ang="0">
                  <a:pos x="10" y="71"/>
                </a:cxn>
                <a:cxn ang="0">
                  <a:pos x="19" y="80"/>
                </a:cxn>
                <a:cxn ang="0">
                  <a:pos x="38" y="90"/>
                </a:cxn>
                <a:cxn ang="0">
                  <a:pos x="52" y="90"/>
                </a:cxn>
                <a:cxn ang="0">
                  <a:pos x="71" y="80"/>
                </a:cxn>
                <a:cxn ang="0">
                  <a:pos x="80" y="71"/>
                </a:cxn>
                <a:cxn ang="0">
                  <a:pos x="90" y="52"/>
                </a:cxn>
                <a:cxn ang="0">
                  <a:pos x="90" y="43"/>
                </a:cxn>
                <a:cxn ang="0">
                  <a:pos x="85" y="28"/>
                </a:cxn>
                <a:cxn ang="0">
                  <a:pos x="76" y="14"/>
                </a:cxn>
                <a:cxn ang="0">
                  <a:pos x="62" y="5"/>
                </a:cxn>
                <a:cxn ang="0">
                  <a:pos x="47" y="0"/>
                </a:cxn>
                <a:cxn ang="0">
                  <a:pos x="28" y="5"/>
                </a:cxn>
                <a:cxn ang="0">
                  <a:pos x="14" y="14"/>
                </a:cxn>
                <a:cxn ang="0">
                  <a:pos x="5" y="28"/>
                </a:cxn>
                <a:cxn ang="0">
                  <a:pos x="5" y="43"/>
                </a:cxn>
                <a:cxn ang="0">
                  <a:pos x="5" y="61"/>
                </a:cxn>
                <a:cxn ang="0">
                  <a:pos x="14" y="76"/>
                </a:cxn>
                <a:cxn ang="0">
                  <a:pos x="28" y="85"/>
                </a:cxn>
                <a:cxn ang="0">
                  <a:pos x="47" y="85"/>
                </a:cxn>
                <a:cxn ang="0">
                  <a:pos x="62" y="85"/>
                </a:cxn>
                <a:cxn ang="0">
                  <a:pos x="76" y="76"/>
                </a:cxn>
                <a:cxn ang="0">
                  <a:pos x="85" y="61"/>
                </a:cxn>
                <a:cxn ang="0">
                  <a:pos x="90" y="43"/>
                </a:cxn>
              </a:cxnLst>
              <a:rect l="0" t="0" r="r" b="b"/>
              <a:pathLst>
                <a:path w="90" h="90">
                  <a:moveTo>
                    <a:pt x="90" y="43"/>
                  </a:moveTo>
                  <a:lnTo>
                    <a:pt x="90" y="33"/>
                  </a:lnTo>
                  <a:lnTo>
                    <a:pt x="85" y="28"/>
                  </a:lnTo>
                  <a:lnTo>
                    <a:pt x="80" y="19"/>
                  </a:lnTo>
                  <a:lnTo>
                    <a:pt x="76" y="14"/>
                  </a:lnTo>
                  <a:lnTo>
                    <a:pt x="71" y="10"/>
                  </a:lnTo>
                  <a:lnTo>
                    <a:pt x="62" y="5"/>
                  </a:lnTo>
                  <a:lnTo>
                    <a:pt x="52" y="0"/>
                  </a:lnTo>
                  <a:lnTo>
                    <a:pt x="47" y="0"/>
                  </a:lnTo>
                  <a:lnTo>
                    <a:pt x="38" y="0"/>
                  </a:lnTo>
                  <a:lnTo>
                    <a:pt x="28" y="5"/>
                  </a:lnTo>
                  <a:lnTo>
                    <a:pt x="19" y="10"/>
                  </a:lnTo>
                  <a:lnTo>
                    <a:pt x="14" y="14"/>
                  </a:lnTo>
                  <a:lnTo>
                    <a:pt x="10" y="19"/>
                  </a:lnTo>
                  <a:lnTo>
                    <a:pt x="5" y="28"/>
                  </a:lnTo>
                  <a:lnTo>
                    <a:pt x="0" y="33"/>
                  </a:lnTo>
                  <a:lnTo>
                    <a:pt x="0" y="43"/>
                  </a:lnTo>
                  <a:lnTo>
                    <a:pt x="0" y="52"/>
                  </a:lnTo>
                  <a:lnTo>
                    <a:pt x="5" y="61"/>
                  </a:lnTo>
                  <a:lnTo>
                    <a:pt x="10" y="71"/>
                  </a:lnTo>
                  <a:lnTo>
                    <a:pt x="14" y="76"/>
                  </a:lnTo>
                  <a:lnTo>
                    <a:pt x="19" y="80"/>
                  </a:lnTo>
                  <a:lnTo>
                    <a:pt x="28" y="85"/>
                  </a:lnTo>
                  <a:lnTo>
                    <a:pt x="38" y="90"/>
                  </a:lnTo>
                  <a:lnTo>
                    <a:pt x="47" y="90"/>
                  </a:lnTo>
                  <a:lnTo>
                    <a:pt x="52" y="90"/>
                  </a:lnTo>
                  <a:lnTo>
                    <a:pt x="62" y="85"/>
                  </a:lnTo>
                  <a:lnTo>
                    <a:pt x="71" y="80"/>
                  </a:lnTo>
                  <a:lnTo>
                    <a:pt x="76" y="76"/>
                  </a:lnTo>
                  <a:lnTo>
                    <a:pt x="80" y="71"/>
                  </a:lnTo>
                  <a:lnTo>
                    <a:pt x="85" y="61"/>
                  </a:lnTo>
                  <a:lnTo>
                    <a:pt x="90" y="52"/>
                  </a:lnTo>
                  <a:lnTo>
                    <a:pt x="90" y="43"/>
                  </a:lnTo>
                  <a:lnTo>
                    <a:pt x="90" y="43"/>
                  </a:lnTo>
                  <a:lnTo>
                    <a:pt x="85" y="38"/>
                  </a:lnTo>
                  <a:lnTo>
                    <a:pt x="85" y="28"/>
                  </a:lnTo>
                  <a:lnTo>
                    <a:pt x="80" y="19"/>
                  </a:lnTo>
                  <a:lnTo>
                    <a:pt x="76" y="14"/>
                  </a:lnTo>
                  <a:lnTo>
                    <a:pt x="71" y="10"/>
                  </a:lnTo>
                  <a:lnTo>
                    <a:pt x="62" y="5"/>
                  </a:lnTo>
                  <a:lnTo>
                    <a:pt x="52" y="5"/>
                  </a:lnTo>
                  <a:lnTo>
                    <a:pt x="47" y="0"/>
                  </a:lnTo>
                  <a:lnTo>
                    <a:pt x="38" y="5"/>
                  </a:lnTo>
                  <a:lnTo>
                    <a:pt x="28" y="5"/>
                  </a:lnTo>
                  <a:lnTo>
                    <a:pt x="19" y="10"/>
                  </a:lnTo>
                  <a:lnTo>
                    <a:pt x="14" y="14"/>
                  </a:lnTo>
                  <a:lnTo>
                    <a:pt x="10" y="19"/>
                  </a:lnTo>
                  <a:lnTo>
                    <a:pt x="5" y="28"/>
                  </a:lnTo>
                  <a:lnTo>
                    <a:pt x="5" y="38"/>
                  </a:lnTo>
                  <a:lnTo>
                    <a:pt x="5" y="43"/>
                  </a:lnTo>
                  <a:lnTo>
                    <a:pt x="5" y="52"/>
                  </a:lnTo>
                  <a:lnTo>
                    <a:pt x="5" y="61"/>
                  </a:lnTo>
                  <a:lnTo>
                    <a:pt x="10" y="66"/>
                  </a:lnTo>
                  <a:lnTo>
                    <a:pt x="14" y="76"/>
                  </a:lnTo>
                  <a:lnTo>
                    <a:pt x="19" y="80"/>
                  </a:lnTo>
                  <a:lnTo>
                    <a:pt x="28" y="85"/>
                  </a:lnTo>
                  <a:lnTo>
                    <a:pt x="38" y="85"/>
                  </a:lnTo>
                  <a:lnTo>
                    <a:pt x="47" y="85"/>
                  </a:lnTo>
                  <a:lnTo>
                    <a:pt x="52" y="85"/>
                  </a:lnTo>
                  <a:lnTo>
                    <a:pt x="62" y="85"/>
                  </a:lnTo>
                  <a:lnTo>
                    <a:pt x="71" y="80"/>
                  </a:lnTo>
                  <a:lnTo>
                    <a:pt x="76" y="76"/>
                  </a:lnTo>
                  <a:lnTo>
                    <a:pt x="80" y="66"/>
                  </a:lnTo>
                  <a:lnTo>
                    <a:pt x="85" y="61"/>
                  </a:lnTo>
                  <a:lnTo>
                    <a:pt x="85" y="52"/>
                  </a:lnTo>
                  <a:lnTo>
                    <a:pt x="90" y="43"/>
                  </a:lnTo>
                  <a:lnTo>
                    <a:pt x="90" y="43"/>
                  </a:lnTo>
                  <a:close/>
                </a:path>
              </a:pathLst>
            </a:custGeom>
            <a:solidFill>
              <a:srgbClr val="5876B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39" name="Freeform 255"/>
            <p:cNvSpPr>
              <a:spLocks noChangeAspect="1"/>
            </p:cNvSpPr>
            <p:nvPr/>
          </p:nvSpPr>
          <p:spPr bwMode="auto">
            <a:xfrm>
              <a:off x="2591" y="1701"/>
              <a:ext cx="85" cy="85"/>
            </a:xfrm>
            <a:custGeom>
              <a:avLst/>
              <a:gdLst/>
              <a:ahLst/>
              <a:cxnLst>
                <a:cxn ang="0">
                  <a:pos x="80" y="38"/>
                </a:cxn>
                <a:cxn ang="0">
                  <a:pos x="75" y="19"/>
                </a:cxn>
                <a:cxn ang="0">
                  <a:pos x="66" y="10"/>
                </a:cxn>
                <a:cxn ang="0">
                  <a:pos x="47" y="5"/>
                </a:cxn>
                <a:cxn ang="0">
                  <a:pos x="33" y="5"/>
                </a:cxn>
                <a:cxn ang="0">
                  <a:pos x="14" y="10"/>
                </a:cxn>
                <a:cxn ang="0">
                  <a:pos x="5" y="19"/>
                </a:cxn>
                <a:cxn ang="0">
                  <a:pos x="0" y="38"/>
                </a:cxn>
                <a:cxn ang="0">
                  <a:pos x="0" y="52"/>
                </a:cxn>
                <a:cxn ang="0">
                  <a:pos x="5" y="66"/>
                </a:cxn>
                <a:cxn ang="0">
                  <a:pos x="14" y="80"/>
                </a:cxn>
                <a:cxn ang="0">
                  <a:pos x="33" y="85"/>
                </a:cxn>
                <a:cxn ang="0">
                  <a:pos x="47" y="85"/>
                </a:cxn>
                <a:cxn ang="0">
                  <a:pos x="66" y="80"/>
                </a:cxn>
                <a:cxn ang="0">
                  <a:pos x="75" y="66"/>
                </a:cxn>
                <a:cxn ang="0">
                  <a:pos x="80" y="52"/>
                </a:cxn>
                <a:cxn ang="0">
                  <a:pos x="80" y="43"/>
                </a:cxn>
                <a:cxn ang="0">
                  <a:pos x="75" y="28"/>
                </a:cxn>
                <a:cxn ang="0">
                  <a:pos x="71" y="14"/>
                </a:cxn>
                <a:cxn ang="0">
                  <a:pos x="57" y="10"/>
                </a:cxn>
                <a:cxn ang="0">
                  <a:pos x="42" y="5"/>
                </a:cxn>
                <a:cxn ang="0">
                  <a:pos x="23" y="10"/>
                </a:cxn>
                <a:cxn ang="0">
                  <a:pos x="14" y="14"/>
                </a:cxn>
                <a:cxn ang="0">
                  <a:pos x="5" y="28"/>
                </a:cxn>
                <a:cxn ang="0">
                  <a:pos x="0" y="43"/>
                </a:cxn>
                <a:cxn ang="0">
                  <a:pos x="5" y="61"/>
                </a:cxn>
                <a:cxn ang="0">
                  <a:pos x="14" y="71"/>
                </a:cxn>
                <a:cxn ang="0">
                  <a:pos x="23" y="80"/>
                </a:cxn>
                <a:cxn ang="0">
                  <a:pos x="42" y="85"/>
                </a:cxn>
                <a:cxn ang="0">
                  <a:pos x="57" y="80"/>
                </a:cxn>
                <a:cxn ang="0">
                  <a:pos x="71" y="71"/>
                </a:cxn>
                <a:cxn ang="0">
                  <a:pos x="75" y="61"/>
                </a:cxn>
                <a:cxn ang="0">
                  <a:pos x="80" y="43"/>
                </a:cxn>
              </a:cxnLst>
              <a:rect l="0" t="0" r="r" b="b"/>
              <a:pathLst>
                <a:path w="85" h="85">
                  <a:moveTo>
                    <a:pt x="85" y="43"/>
                  </a:moveTo>
                  <a:lnTo>
                    <a:pt x="80" y="38"/>
                  </a:lnTo>
                  <a:lnTo>
                    <a:pt x="80" y="28"/>
                  </a:lnTo>
                  <a:lnTo>
                    <a:pt x="75" y="19"/>
                  </a:lnTo>
                  <a:lnTo>
                    <a:pt x="71" y="14"/>
                  </a:lnTo>
                  <a:lnTo>
                    <a:pt x="66" y="10"/>
                  </a:lnTo>
                  <a:lnTo>
                    <a:pt x="57" y="5"/>
                  </a:lnTo>
                  <a:lnTo>
                    <a:pt x="47" y="5"/>
                  </a:lnTo>
                  <a:lnTo>
                    <a:pt x="42" y="0"/>
                  </a:lnTo>
                  <a:lnTo>
                    <a:pt x="33" y="5"/>
                  </a:lnTo>
                  <a:lnTo>
                    <a:pt x="23" y="5"/>
                  </a:lnTo>
                  <a:lnTo>
                    <a:pt x="14" y="10"/>
                  </a:lnTo>
                  <a:lnTo>
                    <a:pt x="9" y="14"/>
                  </a:lnTo>
                  <a:lnTo>
                    <a:pt x="5" y="19"/>
                  </a:lnTo>
                  <a:lnTo>
                    <a:pt x="0" y="28"/>
                  </a:lnTo>
                  <a:lnTo>
                    <a:pt x="0" y="38"/>
                  </a:lnTo>
                  <a:lnTo>
                    <a:pt x="0" y="43"/>
                  </a:lnTo>
                  <a:lnTo>
                    <a:pt x="0" y="52"/>
                  </a:lnTo>
                  <a:lnTo>
                    <a:pt x="0" y="61"/>
                  </a:lnTo>
                  <a:lnTo>
                    <a:pt x="5" y="66"/>
                  </a:lnTo>
                  <a:lnTo>
                    <a:pt x="9" y="76"/>
                  </a:lnTo>
                  <a:lnTo>
                    <a:pt x="14" y="80"/>
                  </a:lnTo>
                  <a:lnTo>
                    <a:pt x="23" y="85"/>
                  </a:lnTo>
                  <a:lnTo>
                    <a:pt x="33" y="85"/>
                  </a:lnTo>
                  <a:lnTo>
                    <a:pt x="42" y="85"/>
                  </a:lnTo>
                  <a:lnTo>
                    <a:pt x="47" y="85"/>
                  </a:lnTo>
                  <a:lnTo>
                    <a:pt x="57" y="85"/>
                  </a:lnTo>
                  <a:lnTo>
                    <a:pt x="66" y="80"/>
                  </a:lnTo>
                  <a:lnTo>
                    <a:pt x="71" y="76"/>
                  </a:lnTo>
                  <a:lnTo>
                    <a:pt x="75" y="66"/>
                  </a:lnTo>
                  <a:lnTo>
                    <a:pt x="80" y="61"/>
                  </a:lnTo>
                  <a:lnTo>
                    <a:pt x="80" y="52"/>
                  </a:lnTo>
                  <a:lnTo>
                    <a:pt x="85" y="43"/>
                  </a:lnTo>
                  <a:lnTo>
                    <a:pt x="80" y="43"/>
                  </a:lnTo>
                  <a:lnTo>
                    <a:pt x="80" y="38"/>
                  </a:lnTo>
                  <a:lnTo>
                    <a:pt x="75" y="28"/>
                  </a:lnTo>
                  <a:lnTo>
                    <a:pt x="75" y="24"/>
                  </a:lnTo>
                  <a:lnTo>
                    <a:pt x="71" y="14"/>
                  </a:lnTo>
                  <a:lnTo>
                    <a:pt x="61" y="10"/>
                  </a:lnTo>
                  <a:lnTo>
                    <a:pt x="57" y="10"/>
                  </a:lnTo>
                  <a:lnTo>
                    <a:pt x="47" y="5"/>
                  </a:lnTo>
                  <a:lnTo>
                    <a:pt x="42" y="5"/>
                  </a:lnTo>
                  <a:lnTo>
                    <a:pt x="33" y="5"/>
                  </a:lnTo>
                  <a:lnTo>
                    <a:pt x="23" y="10"/>
                  </a:lnTo>
                  <a:lnTo>
                    <a:pt x="19" y="10"/>
                  </a:lnTo>
                  <a:lnTo>
                    <a:pt x="14" y="14"/>
                  </a:lnTo>
                  <a:lnTo>
                    <a:pt x="5" y="24"/>
                  </a:lnTo>
                  <a:lnTo>
                    <a:pt x="5" y="28"/>
                  </a:lnTo>
                  <a:lnTo>
                    <a:pt x="0" y="38"/>
                  </a:lnTo>
                  <a:lnTo>
                    <a:pt x="0" y="43"/>
                  </a:lnTo>
                  <a:lnTo>
                    <a:pt x="0" y="52"/>
                  </a:lnTo>
                  <a:lnTo>
                    <a:pt x="5" y="61"/>
                  </a:lnTo>
                  <a:lnTo>
                    <a:pt x="5" y="66"/>
                  </a:lnTo>
                  <a:lnTo>
                    <a:pt x="14" y="71"/>
                  </a:lnTo>
                  <a:lnTo>
                    <a:pt x="19" y="76"/>
                  </a:lnTo>
                  <a:lnTo>
                    <a:pt x="23" y="80"/>
                  </a:lnTo>
                  <a:lnTo>
                    <a:pt x="33" y="85"/>
                  </a:lnTo>
                  <a:lnTo>
                    <a:pt x="42" y="85"/>
                  </a:lnTo>
                  <a:lnTo>
                    <a:pt x="47" y="85"/>
                  </a:lnTo>
                  <a:lnTo>
                    <a:pt x="57" y="80"/>
                  </a:lnTo>
                  <a:lnTo>
                    <a:pt x="61" y="76"/>
                  </a:lnTo>
                  <a:lnTo>
                    <a:pt x="71" y="71"/>
                  </a:lnTo>
                  <a:lnTo>
                    <a:pt x="75" y="66"/>
                  </a:lnTo>
                  <a:lnTo>
                    <a:pt x="75" y="61"/>
                  </a:lnTo>
                  <a:lnTo>
                    <a:pt x="80" y="52"/>
                  </a:lnTo>
                  <a:lnTo>
                    <a:pt x="80" y="43"/>
                  </a:lnTo>
                  <a:lnTo>
                    <a:pt x="85" y="43"/>
                  </a:lnTo>
                  <a:close/>
                </a:path>
              </a:pathLst>
            </a:custGeom>
            <a:solidFill>
              <a:srgbClr val="5B78B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0" name="Freeform 256"/>
            <p:cNvSpPr>
              <a:spLocks noChangeAspect="1"/>
            </p:cNvSpPr>
            <p:nvPr/>
          </p:nvSpPr>
          <p:spPr bwMode="auto">
            <a:xfrm>
              <a:off x="2591" y="1706"/>
              <a:ext cx="80" cy="80"/>
            </a:xfrm>
            <a:custGeom>
              <a:avLst/>
              <a:gdLst/>
              <a:ahLst/>
              <a:cxnLst>
                <a:cxn ang="0">
                  <a:pos x="80" y="33"/>
                </a:cxn>
                <a:cxn ang="0">
                  <a:pos x="75" y="19"/>
                </a:cxn>
                <a:cxn ang="0">
                  <a:pos x="61" y="5"/>
                </a:cxn>
                <a:cxn ang="0">
                  <a:pos x="47" y="0"/>
                </a:cxn>
                <a:cxn ang="0">
                  <a:pos x="33" y="0"/>
                </a:cxn>
                <a:cxn ang="0">
                  <a:pos x="19" y="5"/>
                </a:cxn>
                <a:cxn ang="0">
                  <a:pos x="5" y="19"/>
                </a:cxn>
                <a:cxn ang="0">
                  <a:pos x="0" y="33"/>
                </a:cxn>
                <a:cxn ang="0">
                  <a:pos x="0" y="47"/>
                </a:cxn>
                <a:cxn ang="0">
                  <a:pos x="5" y="61"/>
                </a:cxn>
                <a:cxn ang="0">
                  <a:pos x="19" y="71"/>
                </a:cxn>
                <a:cxn ang="0">
                  <a:pos x="33" y="80"/>
                </a:cxn>
                <a:cxn ang="0">
                  <a:pos x="47" y="80"/>
                </a:cxn>
                <a:cxn ang="0">
                  <a:pos x="61" y="71"/>
                </a:cxn>
                <a:cxn ang="0">
                  <a:pos x="75" y="61"/>
                </a:cxn>
                <a:cxn ang="0">
                  <a:pos x="80" y="47"/>
                </a:cxn>
                <a:cxn ang="0">
                  <a:pos x="80" y="38"/>
                </a:cxn>
                <a:cxn ang="0">
                  <a:pos x="75" y="23"/>
                </a:cxn>
                <a:cxn ang="0">
                  <a:pos x="66" y="14"/>
                </a:cxn>
                <a:cxn ang="0">
                  <a:pos x="57" y="5"/>
                </a:cxn>
                <a:cxn ang="0">
                  <a:pos x="42" y="0"/>
                </a:cxn>
                <a:cxn ang="0">
                  <a:pos x="23" y="5"/>
                </a:cxn>
                <a:cxn ang="0">
                  <a:pos x="14" y="14"/>
                </a:cxn>
                <a:cxn ang="0">
                  <a:pos x="5" y="23"/>
                </a:cxn>
                <a:cxn ang="0">
                  <a:pos x="5" y="38"/>
                </a:cxn>
                <a:cxn ang="0">
                  <a:pos x="5" y="56"/>
                </a:cxn>
                <a:cxn ang="0">
                  <a:pos x="14" y="66"/>
                </a:cxn>
                <a:cxn ang="0">
                  <a:pos x="23" y="75"/>
                </a:cxn>
                <a:cxn ang="0">
                  <a:pos x="42" y="75"/>
                </a:cxn>
                <a:cxn ang="0">
                  <a:pos x="57" y="75"/>
                </a:cxn>
                <a:cxn ang="0">
                  <a:pos x="66" y="66"/>
                </a:cxn>
                <a:cxn ang="0">
                  <a:pos x="75" y="56"/>
                </a:cxn>
                <a:cxn ang="0">
                  <a:pos x="80" y="38"/>
                </a:cxn>
              </a:cxnLst>
              <a:rect l="0" t="0" r="r" b="b"/>
              <a:pathLst>
                <a:path w="80" h="80">
                  <a:moveTo>
                    <a:pt x="80" y="38"/>
                  </a:moveTo>
                  <a:lnTo>
                    <a:pt x="80" y="33"/>
                  </a:lnTo>
                  <a:lnTo>
                    <a:pt x="75" y="23"/>
                  </a:lnTo>
                  <a:lnTo>
                    <a:pt x="75" y="19"/>
                  </a:lnTo>
                  <a:lnTo>
                    <a:pt x="71" y="9"/>
                  </a:lnTo>
                  <a:lnTo>
                    <a:pt x="61" y="5"/>
                  </a:lnTo>
                  <a:lnTo>
                    <a:pt x="57" y="5"/>
                  </a:lnTo>
                  <a:lnTo>
                    <a:pt x="47" y="0"/>
                  </a:lnTo>
                  <a:lnTo>
                    <a:pt x="42" y="0"/>
                  </a:lnTo>
                  <a:lnTo>
                    <a:pt x="33" y="0"/>
                  </a:lnTo>
                  <a:lnTo>
                    <a:pt x="23" y="5"/>
                  </a:lnTo>
                  <a:lnTo>
                    <a:pt x="19" y="5"/>
                  </a:lnTo>
                  <a:lnTo>
                    <a:pt x="14" y="9"/>
                  </a:lnTo>
                  <a:lnTo>
                    <a:pt x="5" y="19"/>
                  </a:lnTo>
                  <a:lnTo>
                    <a:pt x="5" y="23"/>
                  </a:lnTo>
                  <a:lnTo>
                    <a:pt x="0" y="33"/>
                  </a:lnTo>
                  <a:lnTo>
                    <a:pt x="0" y="38"/>
                  </a:lnTo>
                  <a:lnTo>
                    <a:pt x="0" y="47"/>
                  </a:lnTo>
                  <a:lnTo>
                    <a:pt x="5" y="56"/>
                  </a:lnTo>
                  <a:lnTo>
                    <a:pt x="5" y="61"/>
                  </a:lnTo>
                  <a:lnTo>
                    <a:pt x="14" y="66"/>
                  </a:lnTo>
                  <a:lnTo>
                    <a:pt x="19" y="71"/>
                  </a:lnTo>
                  <a:lnTo>
                    <a:pt x="23" y="75"/>
                  </a:lnTo>
                  <a:lnTo>
                    <a:pt x="33" y="80"/>
                  </a:lnTo>
                  <a:lnTo>
                    <a:pt x="42" y="80"/>
                  </a:lnTo>
                  <a:lnTo>
                    <a:pt x="47" y="80"/>
                  </a:lnTo>
                  <a:lnTo>
                    <a:pt x="57" y="75"/>
                  </a:lnTo>
                  <a:lnTo>
                    <a:pt x="61" y="71"/>
                  </a:lnTo>
                  <a:lnTo>
                    <a:pt x="71" y="66"/>
                  </a:lnTo>
                  <a:lnTo>
                    <a:pt x="75" y="61"/>
                  </a:lnTo>
                  <a:lnTo>
                    <a:pt x="75" y="56"/>
                  </a:lnTo>
                  <a:lnTo>
                    <a:pt x="80" y="47"/>
                  </a:lnTo>
                  <a:lnTo>
                    <a:pt x="80" y="38"/>
                  </a:lnTo>
                  <a:lnTo>
                    <a:pt x="80" y="38"/>
                  </a:lnTo>
                  <a:lnTo>
                    <a:pt x="75" y="33"/>
                  </a:lnTo>
                  <a:lnTo>
                    <a:pt x="75" y="23"/>
                  </a:lnTo>
                  <a:lnTo>
                    <a:pt x="71" y="19"/>
                  </a:lnTo>
                  <a:lnTo>
                    <a:pt x="66" y="14"/>
                  </a:lnTo>
                  <a:lnTo>
                    <a:pt x="61" y="9"/>
                  </a:lnTo>
                  <a:lnTo>
                    <a:pt x="57" y="5"/>
                  </a:lnTo>
                  <a:lnTo>
                    <a:pt x="47" y="5"/>
                  </a:lnTo>
                  <a:lnTo>
                    <a:pt x="42" y="0"/>
                  </a:lnTo>
                  <a:lnTo>
                    <a:pt x="33" y="5"/>
                  </a:lnTo>
                  <a:lnTo>
                    <a:pt x="23" y="5"/>
                  </a:lnTo>
                  <a:lnTo>
                    <a:pt x="19" y="9"/>
                  </a:lnTo>
                  <a:lnTo>
                    <a:pt x="14" y="14"/>
                  </a:lnTo>
                  <a:lnTo>
                    <a:pt x="9" y="19"/>
                  </a:lnTo>
                  <a:lnTo>
                    <a:pt x="5" y="23"/>
                  </a:lnTo>
                  <a:lnTo>
                    <a:pt x="5" y="33"/>
                  </a:lnTo>
                  <a:lnTo>
                    <a:pt x="5" y="38"/>
                  </a:lnTo>
                  <a:lnTo>
                    <a:pt x="5" y="47"/>
                  </a:lnTo>
                  <a:lnTo>
                    <a:pt x="5" y="56"/>
                  </a:lnTo>
                  <a:lnTo>
                    <a:pt x="9" y="61"/>
                  </a:lnTo>
                  <a:lnTo>
                    <a:pt x="14" y="66"/>
                  </a:lnTo>
                  <a:lnTo>
                    <a:pt x="19" y="71"/>
                  </a:lnTo>
                  <a:lnTo>
                    <a:pt x="23" y="75"/>
                  </a:lnTo>
                  <a:lnTo>
                    <a:pt x="33" y="75"/>
                  </a:lnTo>
                  <a:lnTo>
                    <a:pt x="42" y="75"/>
                  </a:lnTo>
                  <a:lnTo>
                    <a:pt x="47" y="75"/>
                  </a:lnTo>
                  <a:lnTo>
                    <a:pt x="57" y="75"/>
                  </a:lnTo>
                  <a:lnTo>
                    <a:pt x="61" y="71"/>
                  </a:lnTo>
                  <a:lnTo>
                    <a:pt x="66" y="66"/>
                  </a:lnTo>
                  <a:lnTo>
                    <a:pt x="71" y="61"/>
                  </a:lnTo>
                  <a:lnTo>
                    <a:pt x="75" y="56"/>
                  </a:lnTo>
                  <a:lnTo>
                    <a:pt x="75" y="47"/>
                  </a:lnTo>
                  <a:lnTo>
                    <a:pt x="80" y="38"/>
                  </a:lnTo>
                  <a:lnTo>
                    <a:pt x="80" y="38"/>
                  </a:lnTo>
                  <a:close/>
                </a:path>
              </a:pathLst>
            </a:custGeom>
            <a:solidFill>
              <a:srgbClr val="5E7BB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1" name="Freeform 257"/>
            <p:cNvSpPr>
              <a:spLocks noChangeAspect="1"/>
            </p:cNvSpPr>
            <p:nvPr/>
          </p:nvSpPr>
          <p:spPr bwMode="auto">
            <a:xfrm>
              <a:off x="2596" y="1706"/>
              <a:ext cx="75" cy="75"/>
            </a:xfrm>
            <a:custGeom>
              <a:avLst/>
              <a:gdLst/>
              <a:ahLst/>
              <a:cxnLst>
                <a:cxn ang="0">
                  <a:pos x="70" y="33"/>
                </a:cxn>
                <a:cxn ang="0">
                  <a:pos x="66" y="19"/>
                </a:cxn>
                <a:cxn ang="0">
                  <a:pos x="56" y="9"/>
                </a:cxn>
                <a:cxn ang="0">
                  <a:pos x="42" y="5"/>
                </a:cxn>
                <a:cxn ang="0">
                  <a:pos x="28" y="5"/>
                </a:cxn>
                <a:cxn ang="0">
                  <a:pos x="14" y="9"/>
                </a:cxn>
                <a:cxn ang="0">
                  <a:pos x="4" y="19"/>
                </a:cxn>
                <a:cxn ang="0">
                  <a:pos x="0" y="33"/>
                </a:cxn>
                <a:cxn ang="0">
                  <a:pos x="0" y="47"/>
                </a:cxn>
                <a:cxn ang="0">
                  <a:pos x="4" y="61"/>
                </a:cxn>
                <a:cxn ang="0">
                  <a:pos x="14" y="71"/>
                </a:cxn>
                <a:cxn ang="0">
                  <a:pos x="28" y="75"/>
                </a:cxn>
                <a:cxn ang="0">
                  <a:pos x="42" y="75"/>
                </a:cxn>
                <a:cxn ang="0">
                  <a:pos x="56" y="71"/>
                </a:cxn>
                <a:cxn ang="0">
                  <a:pos x="66" y="61"/>
                </a:cxn>
                <a:cxn ang="0">
                  <a:pos x="70" y="47"/>
                </a:cxn>
                <a:cxn ang="0">
                  <a:pos x="70" y="38"/>
                </a:cxn>
                <a:cxn ang="0">
                  <a:pos x="66" y="23"/>
                </a:cxn>
                <a:cxn ang="0">
                  <a:pos x="61" y="14"/>
                </a:cxn>
                <a:cxn ang="0">
                  <a:pos x="47" y="5"/>
                </a:cxn>
                <a:cxn ang="0">
                  <a:pos x="37" y="5"/>
                </a:cxn>
                <a:cxn ang="0">
                  <a:pos x="23" y="5"/>
                </a:cxn>
                <a:cxn ang="0">
                  <a:pos x="9" y="14"/>
                </a:cxn>
                <a:cxn ang="0">
                  <a:pos x="4" y="23"/>
                </a:cxn>
                <a:cxn ang="0">
                  <a:pos x="0" y="38"/>
                </a:cxn>
                <a:cxn ang="0">
                  <a:pos x="4" y="52"/>
                </a:cxn>
                <a:cxn ang="0">
                  <a:pos x="9" y="66"/>
                </a:cxn>
                <a:cxn ang="0">
                  <a:pos x="23" y="71"/>
                </a:cxn>
                <a:cxn ang="0">
                  <a:pos x="37" y="75"/>
                </a:cxn>
                <a:cxn ang="0">
                  <a:pos x="47" y="71"/>
                </a:cxn>
                <a:cxn ang="0">
                  <a:pos x="61" y="66"/>
                </a:cxn>
                <a:cxn ang="0">
                  <a:pos x="66" y="52"/>
                </a:cxn>
                <a:cxn ang="0">
                  <a:pos x="70" y="38"/>
                </a:cxn>
              </a:cxnLst>
              <a:rect l="0" t="0" r="r" b="b"/>
              <a:pathLst>
                <a:path w="75" h="75">
                  <a:moveTo>
                    <a:pt x="75" y="38"/>
                  </a:moveTo>
                  <a:lnTo>
                    <a:pt x="70" y="33"/>
                  </a:lnTo>
                  <a:lnTo>
                    <a:pt x="70" y="23"/>
                  </a:lnTo>
                  <a:lnTo>
                    <a:pt x="66" y="19"/>
                  </a:lnTo>
                  <a:lnTo>
                    <a:pt x="61" y="14"/>
                  </a:lnTo>
                  <a:lnTo>
                    <a:pt x="56" y="9"/>
                  </a:lnTo>
                  <a:lnTo>
                    <a:pt x="52" y="5"/>
                  </a:lnTo>
                  <a:lnTo>
                    <a:pt x="42" y="5"/>
                  </a:lnTo>
                  <a:lnTo>
                    <a:pt x="37" y="0"/>
                  </a:lnTo>
                  <a:lnTo>
                    <a:pt x="28" y="5"/>
                  </a:lnTo>
                  <a:lnTo>
                    <a:pt x="18" y="5"/>
                  </a:lnTo>
                  <a:lnTo>
                    <a:pt x="14" y="9"/>
                  </a:lnTo>
                  <a:lnTo>
                    <a:pt x="9" y="14"/>
                  </a:lnTo>
                  <a:lnTo>
                    <a:pt x="4" y="19"/>
                  </a:lnTo>
                  <a:lnTo>
                    <a:pt x="0" y="23"/>
                  </a:lnTo>
                  <a:lnTo>
                    <a:pt x="0" y="33"/>
                  </a:lnTo>
                  <a:lnTo>
                    <a:pt x="0" y="38"/>
                  </a:lnTo>
                  <a:lnTo>
                    <a:pt x="0" y="47"/>
                  </a:lnTo>
                  <a:lnTo>
                    <a:pt x="0" y="56"/>
                  </a:lnTo>
                  <a:lnTo>
                    <a:pt x="4" y="61"/>
                  </a:lnTo>
                  <a:lnTo>
                    <a:pt x="9" y="66"/>
                  </a:lnTo>
                  <a:lnTo>
                    <a:pt x="14" y="71"/>
                  </a:lnTo>
                  <a:lnTo>
                    <a:pt x="18" y="75"/>
                  </a:lnTo>
                  <a:lnTo>
                    <a:pt x="28" y="75"/>
                  </a:lnTo>
                  <a:lnTo>
                    <a:pt x="37" y="75"/>
                  </a:lnTo>
                  <a:lnTo>
                    <a:pt x="42" y="75"/>
                  </a:lnTo>
                  <a:lnTo>
                    <a:pt x="52" y="75"/>
                  </a:lnTo>
                  <a:lnTo>
                    <a:pt x="56" y="71"/>
                  </a:lnTo>
                  <a:lnTo>
                    <a:pt x="61" y="66"/>
                  </a:lnTo>
                  <a:lnTo>
                    <a:pt x="66" y="61"/>
                  </a:lnTo>
                  <a:lnTo>
                    <a:pt x="70" y="56"/>
                  </a:lnTo>
                  <a:lnTo>
                    <a:pt x="70" y="47"/>
                  </a:lnTo>
                  <a:lnTo>
                    <a:pt x="75" y="38"/>
                  </a:lnTo>
                  <a:lnTo>
                    <a:pt x="70" y="38"/>
                  </a:lnTo>
                  <a:lnTo>
                    <a:pt x="70" y="33"/>
                  </a:lnTo>
                  <a:lnTo>
                    <a:pt x="66" y="23"/>
                  </a:lnTo>
                  <a:lnTo>
                    <a:pt x="66" y="19"/>
                  </a:lnTo>
                  <a:lnTo>
                    <a:pt x="61" y="14"/>
                  </a:lnTo>
                  <a:lnTo>
                    <a:pt x="56" y="9"/>
                  </a:lnTo>
                  <a:lnTo>
                    <a:pt x="47" y="5"/>
                  </a:lnTo>
                  <a:lnTo>
                    <a:pt x="42" y="5"/>
                  </a:lnTo>
                  <a:lnTo>
                    <a:pt x="37" y="5"/>
                  </a:lnTo>
                  <a:lnTo>
                    <a:pt x="28" y="5"/>
                  </a:lnTo>
                  <a:lnTo>
                    <a:pt x="23" y="5"/>
                  </a:lnTo>
                  <a:lnTo>
                    <a:pt x="14" y="9"/>
                  </a:lnTo>
                  <a:lnTo>
                    <a:pt x="9" y="14"/>
                  </a:lnTo>
                  <a:lnTo>
                    <a:pt x="4" y="19"/>
                  </a:lnTo>
                  <a:lnTo>
                    <a:pt x="4" y="23"/>
                  </a:lnTo>
                  <a:lnTo>
                    <a:pt x="0" y="33"/>
                  </a:lnTo>
                  <a:lnTo>
                    <a:pt x="0" y="38"/>
                  </a:lnTo>
                  <a:lnTo>
                    <a:pt x="0" y="47"/>
                  </a:lnTo>
                  <a:lnTo>
                    <a:pt x="4" y="52"/>
                  </a:lnTo>
                  <a:lnTo>
                    <a:pt x="4" y="61"/>
                  </a:lnTo>
                  <a:lnTo>
                    <a:pt x="9" y="66"/>
                  </a:lnTo>
                  <a:lnTo>
                    <a:pt x="14" y="71"/>
                  </a:lnTo>
                  <a:lnTo>
                    <a:pt x="23" y="71"/>
                  </a:lnTo>
                  <a:lnTo>
                    <a:pt x="28" y="75"/>
                  </a:lnTo>
                  <a:lnTo>
                    <a:pt x="37" y="75"/>
                  </a:lnTo>
                  <a:lnTo>
                    <a:pt x="42" y="75"/>
                  </a:lnTo>
                  <a:lnTo>
                    <a:pt x="47" y="71"/>
                  </a:lnTo>
                  <a:lnTo>
                    <a:pt x="56" y="71"/>
                  </a:lnTo>
                  <a:lnTo>
                    <a:pt x="61" y="66"/>
                  </a:lnTo>
                  <a:lnTo>
                    <a:pt x="66" y="61"/>
                  </a:lnTo>
                  <a:lnTo>
                    <a:pt x="66" y="52"/>
                  </a:lnTo>
                  <a:lnTo>
                    <a:pt x="70" y="47"/>
                  </a:lnTo>
                  <a:lnTo>
                    <a:pt x="70" y="38"/>
                  </a:lnTo>
                  <a:lnTo>
                    <a:pt x="75" y="38"/>
                  </a:lnTo>
                  <a:close/>
                </a:path>
              </a:pathLst>
            </a:custGeom>
            <a:solidFill>
              <a:srgbClr val="617DB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2" name="Freeform 258"/>
            <p:cNvSpPr>
              <a:spLocks noChangeAspect="1"/>
            </p:cNvSpPr>
            <p:nvPr/>
          </p:nvSpPr>
          <p:spPr bwMode="auto">
            <a:xfrm>
              <a:off x="2596" y="1711"/>
              <a:ext cx="70" cy="70"/>
            </a:xfrm>
            <a:custGeom>
              <a:avLst/>
              <a:gdLst/>
              <a:ahLst/>
              <a:cxnLst>
                <a:cxn ang="0">
                  <a:pos x="70" y="28"/>
                </a:cxn>
                <a:cxn ang="0">
                  <a:pos x="66" y="14"/>
                </a:cxn>
                <a:cxn ang="0">
                  <a:pos x="56" y="4"/>
                </a:cxn>
                <a:cxn ang="0">
                  <a:pos x="42" y="0"/>
                </a:cxn>
                <a:cxn ang="0">
                  <a:pos x="28" y="0"/>
                </a:cxn>
                <a:cxn ang="0">
                  <a:pos x="14" y="4"/>
                </a:cxn>
                <a:cxn ang="0">
                  <a:pos x="4" y="14"/>
                </a:cxn>
                <a:cxn ang="0">
                  <a:pos x="0" y="28"/>
                </a:cxn>
                <a:cxn ang="0">
                  <a:pos x="0" y="42"/>
                </a:cxn>
                <a:cxn ang="0">
                  <a:pos x="4" y="56"/>
                </a:cxn>
                <a:cxn ang="0">
                  <a:pos x="14" y="66"/>
                </a:cxn>
                <a:cxn ang="0">
                  <a:pos x="28" y="70"/>
                </a:cxn>
                <a:cxn ang="0">
                  <a:pos x="42" y="70"/>
                </a:cxn>
                <a:cxn ang="0">
                  <a:pos x="56" y="66"/>
                </a:cxn>
                <a:cxn ang="0">
                  <a:pos x="66" y="56"/>
                </a:cxn>
                <a:cxn ang="0">
                  <a:pos x="70" y="42"/>
                </a:cxn>
                <a:cxn ang="0">
                  <a:pos x="70" y="33"/>
                </a:cxn>
                <a:cxn ang="0">
                  <a:pos x="66" y="23"/>
                </a:cxn>
                <a:cxn ang="0">
                  <a:pos x="56" y="9"/>
                </a:cxn>
                <a:cxn ang="0">
                  <a:pos x="47" y="4"/>
                </a:cxn>
                <a:cxn ang="0">
                  <a:pos x="37" y="0"/>
                </a:cxn>
                <a:cxn ang="0">
                  <a:pos x="23" y="4"/>
                </a:cxn>
                <a:cxn ang="0">
                  <a:pos x="14" y="9"/>
                </a:cxn>
                <a:cxn ang="0">
                  <a:pos x="4" y="23"/>
                </a:cxn>
                <a:cxn ang="0">
                  <a:pos x="4" y="33"/>
                </a:cxn>
                <a:cxn ang="0">
                  <a:pos x="4" y="47"/>
                </a:cxn>
                <a:cxn ang="0">
                  <a:pos x="14" y="56"/>
                </a:cxn>
                <a:cxn ang="0">
                  <a:pos x="23" y="66"/>
                </a:cxn>
                <a:cxn ang="0">
                  <a:pos x="37" y="66"/>
                </a:cxn>
                <a:cxn ang="0">
                  <a:pos x="47" y="66"/>
                </a:cxn>
                <a:cxn ang="0">
                  <a:pos x="56" y="56"/>
                </a:cxn>
                <a:cxn ang="0">
                  <a:pos x="66" y="47"/>
                </a:cxn>
                <a:cxn ang="0">
                  <a:pos x="70" y="33"/>
                </a:cxn>
              </a:cxnLst>
              <a:rect l="0" t="0" r="r" b="b"/>
              <a:pathLst>
                <a:path w="70" h="70">
                  <a:moveTo>
                    <a:pt x="70" y="33"/>
                  </a:moveTo>
                  <a:lnTo>
                    <a:pt x="70" y="28"/>
                  </a:lnTo>
                  <a:lnTo>
                    <a:pt x="66" y="18"/>
                  </a:lnTo>
                  <a:lnTo>
                    <a:pt x="66" y="14"/>
                  </a:lnTo>
                  <a:lnTo>
                    <a:pt x="61" y="9"/>
                  </a:lnTo>
                  <a:lnTo>
                    <a:pt x="56" y="4"/>
                  </a:lnTo>
                  <a:lnTo>
                    <a:pt x="47" y="0"/>
                  </a:lnTo>
                  <a:lnTo>
                    <a:pt x="42" y="0"/>
                  </a:lnTo>
                  <a:lnTo>
                    <a:pt x="37" y="0"/>
                  </a:lnTo>
                  <a:lnTo>
                    <a:pt x="28" y="0"/>
                  </a:lnTo>
                  <a:lnTo>
                    <a:pt x="23" y="0"/>
                  </a:lnTo>
                  <a:lnTo>
                    <a:pt x="14" y="4"/>
                  </a:lnTo>
                  <a:lnTo>
                    <a:pt x="9" y="9"/>
                  </a:lnTo>
                  <a:lnTo>
                    <a:pt x="4" y="14"/>
                  </a:lnTo>
                  <a:lnTo>
                    <a:pt x="4" y="18"/>
                  </a:lnTo>
                  <a:lnTo>
                    <a:pt x="0" y="28"/>
                  </a:lnTo>
                  <a:lnTo>
                    <a:pt x="0" y="33"/>
                  </a:lnTo>
                  <a:lnTo>
                    <a:pt x="0" y="42"/>
                  </a:lnTo>
                  <a:lnTo>
                    <a:pt x="4" y="47"/>
                  </a:lnTo>
                  <a:lnTo>
                    <a:pt x="4" y="56"/>
                  </a:lnTo>
                  <a:lnTo>
                    <a:pt x="9" y="61"/>
                  </a:lnTo>
                  <a:lnTo>
                    <a:pt x="14" y="66"/>
                  </a:lnTo>
                  <a:lnTo>
                    <a:pt x="23" y="66"/>
                  </a:lnTo>
                  <a:lnTo>
                    <a:pt x="28" y="70"/>
                  </a:lnTo>
                  <a:lnTo>
                    <a:pt x="37" y="70"/>
                  </a:lnTo>
                  <a:lnTo>
                    <a:pt x="42" y="70"/>
                  </a:lnTo>
                  <a:lnTo>
                    <a:pt x="47" y="66"/>
                  </a:lnTo>
                  <a:lnTo>
                    <a:pt x="56" y="66"/>
                  </a:lnTo>
                  <a:lnTo>
                    <a:pt x="61" y="61"/>
                  </a:lnTo>
                  <a:lnTo>
                    <a:pt x="66" y="56"/>
                  </a:lnTo>
                  <a:lnTo>
                    <a:pt x="66" y="47"/>
                  </a:lnTo>
                  <a:lnTo>
                    <a:pt x="70" y="42"/>
                  </a:lnTo>
                  <a:lnTo>
                    <a:pt x="70" y="33"/>
                  </a:lnTo>
                  <a:lnTo>
                    <a:pt x="70" y="33"/>
                  </a:lnTo>
                  <a:lnTo>
                    <a:pt x="66" y="28"/>
                  </a:lnTo>
                  <a:lnTo>
                    <a:pt x="66" y="23"/>
                  </a:lnTo>
                  <a:lnTo>
                    <a:pt x="61" y="14"/>
                  </a:lnTo>
                  <a:lnTo>
                    <a:pt x="56" y="9"/>
                  </a:lnTo>
                  <a:lnTo>
                    <a:pt x="52" y="9"/>
                  </a:lnTo>
                  <a:lnTo>
                    <a:pt x="47" y="4"/>
                  </a:lnTo>
                  <a:lnTo>
                    <a:pt x="42" y="4"/>
                  </a:lnTo>
                  <a:lnTo>
                    <a:pt x="37" y="0"/>
                  </a:lnTo>
                  <a:lnTo>
                    <a:pt x="28" y="4"/>
                  </a:lnTo>
                  <a:lnTo>
                    <a:pt x="23" y="4"/>
                  </a:lnTo>
                  <a:lnTo>
                    <a:pt x="18" y="9"/>
                  </a:lnTo>
                  <a:lnTo>
                    <a:pt x="14" y="9"/>
                  </a:lnTo>
                  <a:lnTo>
                    <a:pt x="9" y="14"/>
                  </a:lnTo>
                  <a:lnTo>
                    <a:pt x="4" y="23"/>
                  </a:lnTo>
                  <a:lnTo>
                    <a:pt x="4" y="28"/>
                  </a:lnTo>
                  <a:lnTo>
                    <a:pt x="4" y="33"/>
                  </a:lnTo>
                  <a:lnTo>
                    <a:pt x="4" y="42"/>
                  </a:lnTo>
                  <a:lnTo>
                    <a:pt x="4" y="47"/>
                  </a:lnTo>
                  <a:lnTo>
                    <a:pt x="9" y="51"/>
                  </a:lnTo>
                  <a:lnTo>
                    <a:pt x="14" y="56"/>
                  </a:lnTo>
                  <a:lnTo>
                    <a:pt x="18" y="61"/>
                  </a:lnTo>
                  <a:lnTo>
                    <a:pt x="23" y="66"/>
                  </a:lnTo>
                  <a:lnTo>
                    <a:pt x="28" y="66"/>
                  </a:lnTo>
                  <a:lnTo>
                    <a:pt x="37" y="66"/>
                  </a:lnTo>
                  <a:lnTo>
                    <a:pt x="42" y="66"/>
                  </a:lnTo>
                  <a:lnTo>
                    <a:pt x="47" y="66"/>
                  </a:lnTo>
                  <a:lnTo>
                    <a:pt x="52" y="61"/>
                  </a:lnTo>
                  <a:lnTo>
                    <a:pt x="56" y="56"/>
                  </a:lnTo>
                  <a:lnTo>
                    <a:pt x="61" y="51"/>
                  </a:lnTo>
                  <a:lnTo>
                    <a:pt x="66" y="47"/>
                  </a:lnTo>
                  <a:lnTo>
                    <a:pt x="66" y="42"/>
                  </a:lnTo>
                  <a:lnTo>
                    <a:pt x="70" y="33"/>
                  </a:lnTo>
                  <a:lnTo>
                    <a:pt x="70" y="33"/>
                  </a:lnTo>
                  <a:close/>
                </a:path>
              </a:pathLst>
            </a:custGeom>
            <a:solidFill>
              <a:srgbClr val="647FB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3" name="Freeform 259"/>
            <p:cNvSpPr>
              <a:spLocks noChangeAspect="1"/>
            </p:cNvSpPr>
            <p:nvPr/>
          </p:nvSpPr>
          <p:spPr bwMode="auto">
            <a:xfrm>
              <a:off x="2600" y="1711"/>
              <a:ext cx="66" cy="66"/>
            </a:xfrm>
            <a:custGeom>
              <a:avLst/>
              <a:gdLst/>
              <a:ahLst/>
              <a:cxnLst>
                <a:cxn ang="0">
                  <a:pos x="62" y="28"/>
                </a:cxn>
                <a:cxn ang="0">
                  <a:pos x="57" y="14"/>
                </a:cxn>
                <a:cxn ang="0">
                  <a:pos x="48" y="9"/>
                </a:cxn>
                <a:cxn ang="0">
                  <a:pos x="38" y="4"/>
                </a:cxn>
                <a:cxn ang="0">
                  <a:pos x="24" y="4"/>
                </a:cxn>
                <a:cxn ang="0">
                  <a:pos x="14" y="9"/>
                </a:cxn>
                <a:cxn ang="0">
                  <a:pos x="5" y="14"/>
                </a:cxn>
                <a:cxn ang="0">
                  <a:pos x="0" y="28"/>
                </a:cxn>
                <a:cxn ang="0">
                  <a:pos x="0" y="42"/>
                </a:cxn>
                <a:cxn ang="0">
                  <a:pos x="5" y="51"/>
                </a:cxn>
                <a:cxn ang="0">
                  <a:pos x="14" y="61"/>
                </a:cxn>
                <a:cxn ang="0">
                  <a:pos x="24" y="66"/>
                </a:cxn>
                <a:cxn ang="0">
                  <a:pos x="38" y="66"/>
                </a:cxn>
                <a:cxn ang="0">
                  <a:pos x="48" y="61"/>
                </a:cxn>
                <a:cxn ang="0">
                  <a:pos x="57" y="51"/>
                </a:cxn>
                <a:cxn ang="0">
                  <a:pos x="62" y="42"/>
                </a:cxn>
                <a:cxn ang="0">
                  <a:pos x="62" y="33"/>
                </a:cxn>
                <a:cxn ang="0">
                  <a:pos x="62" y="23"/>
                </a:cxn>
                <a:cxn ang="0">
                  <a:pos x="52" y="14"/>
                </a:cxn>
                <a:cxn ang="0">
                  <a:pos x="43" y="4"/>
                </a:cxn>
                <a:cxn ang="0">
                  <a:pos x="33" y="4"/>
                </a:cxn>
                <a:cxn ang="0">
                  <a:pos x="19" y="4"/>
                </a:cxn>
                <a:cxn ang="0">
                  <a:pos x="10" y="14"/>
                </a:cxn>
                <a:cxn ang="0">
                  <a:pos x="5" y="23"/>
                </a:cxn>
                <a:cxn ang="0">
                  <a:pos x="0" y="33"/>
                </a:cxn>
                <a:cxn ang="0">
                  <a:pos x="5" y="47"/>
                </a:cxn>
                <a:cxn ang="0">
                  <a:pos x="10" y="56"/>
                </a:cxn>
                <a:cxn ang="0">
                  <a:pos x="19" y="61"/>
                </a:cxn>
                <a:cxn ang="0">
                  <a:pos x="33" y="66"/>
                </a:cxn>
                <a:cxn ang="0">
                  <a:pos x="43" y="61"/>
                </a:cxn>
                <a:cxn ang="0">
                  <a:pos x="52" y="56"/>
                </a:cxn>
                <a:cxn ang="0">
                  <a:pos x="62" y="47"/>
                </a:cxn>
                <a:cxn ang="0">
                  <a:pos x="62" y="33"/>
                </a:cxn>
              </a:cxnLst>
              <a:rect l="0" t="0" r="r" b="b"/>
              <a:pathLst>
                <a:path w="66" h="66">
                  <a:moveTo>
                    <a:pt x="66" y="33"/>
                  </a:moveTo>
                  <a:lnTo>
                    <a:pt x="62" y="28"/>
                  </a:lnTo>
                  <a:lnTo>
                    <a:pt x="62" y="23"/>
                  </a:lnTo>
                  <a:lnTo>
                    <a:pt x="57" y="14"/>
                  </a:lnTo>
                  <a:lnTo>
                    <a:pt x="52" y="9"/>
                  </a:lnTo>
                  <a:lnTo>
                    <a:pt x="48" y="9"/>
                  </a:lnTo>
                  <a:lnTo>
                    <a:pt x="43" y="4"/>
                  </a:lnTo>
                  <a:lnTo>
                    <a:pt x="38" y="4"/>
                  </a:lnTo>
                  <a:lnTo>
                    <a:pt x="33" y="0"/>
                  </a:lnTo>
                  <a:lnTo>
                    <a:pt x="24" y="4"/>
                  </a:lnTo>
                  <a:lnTo>
                    <a:pt x="19" y="4"/>
                  </a:lnTo>
                  <a:lnTo>
                    <a:pt x="14" y="9"/>
                  </a:lnTo>
                  <a:lnTo>
                    <a:pt x="10" y="9"/>
                  </a:lnTo>
                  <a:lnTo>
                    <a:pt x="5" y="14"/>
                  </a:lnTo>
                  <a:lnTo>
                    <a:pt x="0" y="23"/>
                  </a:lnTo>
                  <a:lnTo>
                    <a:pt x="0" y="28"/>
                  </a:lnTo>
                  <a:lnTo>
                    <a:pt x="0" y="33"/>
                  </a:lnTo>
                  <a:lnTo>
                    <a:pt x="0" y="42"/>
                  </a:lnTo>
                  <a:lnTo>
                    <a:pt x="0" y="47"/>
                  </a:lnTo>
                  <a:lnTo>
                    <a:pt x="5" y="51"/>
                  </a:lnTo>
                  <a:lnTo>
                    <a:pt x="10" y="56"/>
                  </a:lnTo>
                  <a:lnTo>
                    <a:pt x="14" y="61"/>
                  </a:lnTo>
                  <a:lnTo>
                    <a:pt x="19" y="66"/>
                  </a:lnTo>
                  <a:lnTo>
                    <a:pt x="24" y="66"/>
                  </a:lnTo>
                  <a:lnTo>
                    <a:pt x="33" y="66"/>
                  </a:lnTo>
                  <a:lnTo>
                    <a:pt x="38" y="66"/>
                  </a:lnTo>
                  <a:lnTo>
                    <a:pt x="43" y="66"/>
                  </a:lnTo>
                  <a:lnTo>
                    <a:pt x="48" y="61"/>
                  </a:lnTo>
                  <a:lnTo>
                    <a:pt x="52" y="56"/>
                  </a:lnTo>
                  <a:lnTo>
                    <a:pt x="57" y="51"/>
                  </a:lnTo>
                  <a:lnTo>
                    <a:pt x="62" y="47"/>
                  </a:lnTo>
                  <a:lnTo>
                    <a:pt x="62" y="42"/>
                  </a:lnTo>
                  <a:lnTo>
                    <a:pt x="66" y="33"/>
                  </a:lnTo>
                  <a:lnTo>
                    <a:pt x="62" y="33"/>
                  </a:lnTo>
                  <a:lnTo>
                    <a:pt x="62" y="28"/>
                  </a:lnTo>
                  <a:lnTo>
                    <a:pt x="62" y="23"/>
                  </a:lnTo>
                  <a:lnTo>
                    <a:pt x="57" y="18"/>
                  </a:lnTo>
                  <a:lnTo>
                    <a:pt x="52" y="14"/>
                  </a:lnTo>
                  <a:lnTo>
                    <a:pt x="48" y="9"/>
                  </a:lnTo>
                  <a:lnTo>
                    <a:pt x="43" y="4"/>
                  </a:lnTo>
                  <a:lnTo>
                    <a:pt x="38" y="4"/>
                  </a:lnTo>
                  <a:lnTo>
                    <a:pt x="33" y="4"/>
                  </a:lnTo>
                  <a:lnTo>
                    <a:pt x="24" y="4"/>
                  </a:lnTo>
                  <a:lnTo>
                    <a:pt x="19" y="4"/>
                  </a:lnTo>
                  <a:lnTo>
                    <a:pt x="14" y="9"/>
                  </a:lnTo>
                  <a:lnTo>
                    <a:pt x="10" y="14"/>
                  </a:lnTo>
                  <a:lnTo>
                    <a:pt x="5" y="18"/>
                  </a:lnTo>
                  <a:lnTo>
                    <a:pt x="5" y="23"/>
                  </a:lnTo>
                  <a:lnTo>
                    <a:pt x="0" y="28"/>
                  </a:lnTo>
                  <a:lnTo>
                    <a:pt x="0" y="33"/>
                  </a:lnTo>
                  <a:lnTo>
                    <a:pt x="0" y="42"/>
                  </a:lnTo>
                  <a:lnTo>
                    <a:pt x="5" y="47"/>
                  </a:lnTo>
                  <a:lnTo>
                    <a:pt x="5" y="51"/>
                  </a:lnTo>
                  <a:lnTo>
                    <a:pt x="10" y="56"/>
                  </a:lnTo>
                  <a:lnTo>
                    <a:pt x="14" y="61"/>
                  </a:lnTo>
                  <a:lnTo>
                    <a:pt x="19" y="61"/>
                  </a:lnTo>
                  <a:lnTo>
                    <a:pt x="24" y="66"/>
                  </a:lnTo>
                  <a:lnTo>
                    <a:pt x="33" y="66"/>
                  </a:lnTo>
                  <a:lnTo>
                    <a:pt x="38" y="66"/>
                  </a:lnTo>
                  <a:lnTo>
                    <a:pt x="43" y="61"/>
                  </a:lnTo>
                  <a:lnTo>
                    <a:pt x="48" y="61"/>
                  </a:lnTo>
                  <a:lnTo>
                    <a:pt x="52" y="56"/>
                  </a:lnTo>
                  <a:lnTo>
                    <a:pt x="57" y="51"/>
                  </a:lnTo>
                  <a:lnTo>
                    <a:pt x="62" y="47"/>
                  </a:lnTo>
                  <a:lnTo>
                    <a:pt x="62" y="42"/>
                  </a:lnTo>
                  <a:lnTo>
                    <a:pt x="62" y="33"/>
                  </a:lnTo>
                  <a:lnTo>
                    <a:pt x="66" y="33"/>
                  </a:lnTo>
                  <a:close/>
                </a:path>
              </a:pathLst>
            </a:custGeom>
            <a:solidFill>
              <a:srgbClr val="6681BA"/>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4" name="Freeform 260"/>
            <p:cNvSpPr>
              <a:spLocks noChangeAspect="1"/>
            </p:cNvSpPr>
            <p:nvPr/>
          </p:nvSpPr>
          <p:spPr bwMode="auto">
            <a:xfrm>
              <a:off x="2600" y="1715"/>
              <a:ext cx="62" cy="62"/>
            </a:xfrm>
            <a:custGeom>
              <a:avLst/>
              <a:gdLst/>
              <a:ahLst/>
              <a:cxnLst>
                <a:cxn ang="0">
                  <a:pos x="62" y="24"/>
                </a:cxn>
                <a:cxn ang="0">
                  <a:pos x="57" y="14"/>
                </a:cxn>
                <a:cxn ang="0">
                  <a:pos x="48" y="5"/>
                </a:cxn>
                <a:cxn ang="0">
                  <a:pos x="38" y="0"/>
                </a:cxn>
                <a:cxn ang="0">
                  <a:pos x="24" y="0"/>
                </a:cxn>
                <a:cxn ang="0">
                  <a:pos x="14" y="5"/>
                </a:cxn>
                <a:cxn ang="0">
                  <a:pos x="5" y="14"/>
                </a:cxn>
                <a:cxn ang="0">
                  <a:pos x="0" y="24"/>
                </a:cxn>
                <a:cxn ang="0">
                  <a:pos x="0" y="38"/>
                </a:cxn>
                <a:cxn ang="0">
                  <a:pos x="5" y="47"/>
                </a:cxn>
                <a:cxn ang="0">
                  <a:pos x="14" y="57"/>
                </a:cxn>
                <a:cxn ang="0">
                  <a:pos x="24" y="62"/>
                </a:cxn>
                <a:cxn ang="0">
                  <a:pos x="38" y="62"/>
                </a:cxn>
                <a:cxn ang="0">
                  <a:pos x="48" y="57"/>
                </a:cxn>
                <a:cxn ang="0">
                  <a:pos x="57" y="47"/>
                </a:cxn>
                <a:cxn ang="0">
                  <a:pos x="62" y="38"/>
                </a:cxn>
                <a:cxn ang="0">
                  <a:pos x="62" y="29"/>
                </a:cxn>
                <a:cxn ang="0">
                  <a:pos x="57" y="19"/>
                </a:cxn>
                <a:cxn ang="0">
                  <a:pos x="52" y="10"/>
                </a:cxn>
                <a:cxn ang="0">
                  <a:pos x="43" y="5"/>
                </a:cxn>
                <a:cxn ang="0">
                  <a:pos x="33" y="0"/>
                </a:cxn>
                <a:cxn ang="0">
                  <a:pos x="19" y="5"/>
                </a:cxn>
                <a:cxn ang="0">
                  <a:pos x="10" y="10"/>
                </a:cxn>
                <a:cxn ang="0">
                  <a:pos x="5" y="19"/>
                </a:cxn>
                <a:cxn ang="0">
                  <a:pos x="5" y="29"/>
                </a:cxn>
                <a:cxn ang="0">
                  <a:pos x="5" y="43"/>
                </a:cxn>
                <a:cxn ang="0">
                  <a:pos x="10" y="52"/>
                </a:cxn>
                <a:cxn ang="0">
                  <a:pos x="19" y="57"/>
                </a:cxn>
                <a:cxn ang="0">
                  <a:pos x="33" y="57"/>
                </a:cxn>
                <a:cxn ang="0">
                  <a:pos x="43" y="57"/>
                </a:cxn>
                <a:cxn ang="0">
                  <a:pos x="52" y="52"/>
                </a:cxn>
                <a:cxn ang="0">
                  <a:pos x="57" y="43"/>
                </a:cxn>
                <a:cxn ang="0">
                  <a:pos x="62" y="29"/>
                </a:cxn>
              </a:cxnLst>
              <a:rect l="0" t="0" r="r" b="b"/>
              <a:pathLst>
                <a:path w="62" h="62">
                  <a:moveTo>
                    <a:pt x="62" y="29"/>
                  </a:moveTo>
                  <a:lnTo>
                    <a:pt x="62" y="24"/>
                  </a:lnTo>
                  <a:lnTo>
                    <a:pt x="62" y="19"/>
                  </a:lnTo>
                  <a:lnTo>
                    <a:pt x="57" y="14"/>
                  </a:lnTo>
                  <a:lnTo>
                    <a:pt x="52" y="10"/>
                  </a:lnTo>
                  <a:lnTo>
                    <a:pt x="48" y="5"/>
                  </a:lnTo>
                  <a:lnTo>
                    <a:pt x="43" y="0"/>
                  </a:lnTo>
                  <a:lnTo>
                    <a:pt x="38" y="0"/>
                  </a:lnTo>
                  <a:lnTo>
                    <a:pt x="33" y="0"/>
                  </a:lnTo>
                  <a:lnTo>
                    <a:pt x="24" y="0"/>
                  </a:lnTo>
                  <a:lnTo>
                    <a:pt x="19" y="0"/>
                  </a:lnTo>
                  <a:lnTo>
                    <a:pt x="14" y="5"/>
                  </a:lnTo>
                  <a:lnTo>
                    <a:pt x="10" y="10"/>
                  </a:lnTo>
                  <a:lnTo>
                    <a:pt x="5" y="14"/>
                  </a:lnTo>
                  <a:lnTo>
                    <a:pt x="5" y="19"/>
                  </a:lnTo>
                  <a:lnTo>
                    <a:pt x="0" y="24"/>
                  </a:lnTo>
                  <a:lnTo>
                    <a:pt x="0" y="29"/>
                  </a:lnTo>
                  <a:lnTo>
                    <a:pt x="0" y="38"/>
                  </a:lnTo>
                  <a:lnTo>
                    <a:pt x="5" y="43"/>
                  </a:lnTo>
                  <a:lnTo>
                    <a:pt x="5" y="47"/>
                  </a:lnTo>
                  <a:lnTo>
                    <a:pt x="10" y="52"/>
                  </a:lnTo>
                  <a:lnTo>
                    <a:pt x="14" y="57"/>
                  </a:lnTo>
                  <a:lnTo>
                    <a:pt x="19" y="57"/>
                  </a:lnTo>
                  <a:lnTo>
                    <a:pt x="24" y="62"/>
                  </a:lnTo>
                  <a:lnTo>
                    <a:pt x="33" y="62"/>
                  </a:lnTo>
                  <a:lnTo>
                    <a:pt x="38" y="62"/>
                  </a:lnTo>
                  <a:lnTo>
                    <a:pt x="43" y="57"/>
                  </a:lnTo>
                  <a:lnTo>
                    <a:pt x="48" y="57"/>
                  </a:lnTo>
                  <a:lnTo>
                    <a:pt x="52" y="52"/>
                  </a:lnTo>
                  <a:lnTo>
                    <a:pt x="57" y="47"/>
                  </a:lnTo>
                  <a:lnTo>
                    <a:pt x="62" y="43"/>
                  </a:lnTo>
                  <a:lnTo>
                    <a:pt x="62" y="38"/>
                  </a:lnTo>
                  <a:lnTo>
                    <a:pt x="62" y="29"/>
                  </a:lnTo>
                  <a:lnTo>
                    <a:pt x="62" y="29"/>
                  </a:lnTo>
                  <a:lnTo>
                    <a:pt x="57" y="24"/>
                  </a:lnTo>
                  <a:lnTo>
                    <a:pt x="57" y="19"/>
                  </a:lnTo>
                  <a:lnTo>
                    <a:pt x="57" y="14"/>
                  </a:lnTo>
                  <a:lnTo>
                    <a:pt x="52" y="10"/>
                  </a:lnTo>
                  <a:lnTo>
                    <a:pt x="48" y="5"/>
                  </a:lnTo>
                  <a:lnTo>
                    <a:pt x="43" y="5"/>
                  </a:lnTo>
                  <a:lnTo>
                    <a:pt x="38" y="5"/>
                  </a:lnTo>
                  <a:lnTo>
                    <a:pt x="33" y="0"/>
                  </a:lnTo>
                  <a:lnTo>
                    <a:pt x="24" y="5"/>
                  </a:lnTo>
                  <a:lnTo>
                    <a:pt x="19" y="5"/>
                  </a:lnTo>
                  <a:lnTo>
                    <a:pt x="14" y="5"/>
                  </a:lnTo>
                  <a:lnTo>
                    <a:pt x="10" y="10"/>
                  </a:lnTo>
                  <a:lnTo>
                    <a:pt x="10" y="14"/>
                  </a:lnTo>
                  <a:lnTo>
                    <a:pt x="5" y="19"/>
                  </a:lnTo>
                  <a:lnTo>
                    <a:pt x="5" y="24"/>
                  </a:lnTo>
                  <a:lnTo>
                    <a:pt x="5" y="29"/>
                  </a:lnTo>
                  <a:lnTo>
                    <a:pt x="5" y="38"/>
                  </a:lnTo>
                  <a:lnTo>
                    <a:pt x="5" y="43"/>
                  </a:lnTo>
                  <a:lnTo>
                    <a:pt x="10" y="47"/>
                  </a:lnTo>
                  <a:lnTo>
                    <a:pt x="10" y="52"/>
                  </a:lnTo>
                  <a:lnTo>
                    <a:pt x="14" y="52"/>
                  </a:lnTo>
                  <a:lnTo>
                    <a:pt x="19" y="57"/>
                  </a:lnTo>
                  <a:lnTo>
                    <a:pt x="24" y="57"/>
                  </a:lnTo>
                  <a:lnTo>
                    <a:pt x="33" y="57"/>
                  </a:lnTo>
                  <a:lnTo>
                    <a:pt x="38" y="57"/>
                  </a:lnTo>
                  <a:lnTo>
                    <a:pt x="43" y="57"/>
                  </a:lnTo>
                  <a:lnTo>
                    <a:pt x="48" y="52"/>
                  </a:lnTo>
                  <a:lnTo>
                    <a:pt x="52" y="52"/>
                  </a:lnTo>
                  <a:lnTo>
                    <a:pt x="57" y="47"/>
                  </a:lnTo>
                  <a:lnTo>
                    <a:pt x="57" y="43"/>
                  </a:lnTo>
                  <a:lnTo>
                    <a:pt x="57" y="38"/>
                  </a:lnTo>
                  <a:lnTo>
                    <a:pt x="62" y="29"/>
                  </a:lnTo>
                  <a:lnTo>
                    <a:pt x="62" y="29"/>
                  </a:lnTo>
                  <a:close/>
                </a:path>
              </a:pathLst>
            </a:custGeom>
            <a:solidFill>
              <a:srgbClr val="6983B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5" name="Freeform 261"/>
            <p:cNvSpPr>
              <a:spLocks noChangeAspect="1"/>
            </p:cNvSpPr>
            <p:nvPr/>
          </p:nvSpPr>
          <p:spPr bwMode="auto">
            <a:xfrm>
              <a:off x="2605" y="1715"/>
              <a:ext cx="57" cy="57"/>
            </a:xfrm>
            <a:custGeom>
              <a:avLst/>
              <a:gdLst/>
              <a:ahLst/>
              <a:cxnLst>
                <a:cxn ang="0">
                  <a:pos x="52" y="24"/>
                </a:cxn>
                <a:cxn ang="0">
                  <a:pos x="52" y="14"/>
                </a:cxn>
                <a:cxn ang="0">
                  <a:pos x="43" y="5"/>
                </a:cxn>
                <a:cxn ang="0">
                  <a:pos x="33" y="5"/>
                </a:cxn>
                <a:cxn ang="0">
                  <a:pos x="19" y="5"/>
                </a:cxn>
                <a:cxn ang="0">
                  <a:pos x="9" y="5"/>
                </a:cxn>
                <a:cxn ang="0">
                  <a:pos x="5" y="14"/>
                </a:cxn>
                <a:cxn ang="0">
                  <a:pos x="0" y="24"/>
                </a:cxn>
                <a:cxn ang="0">
                  <a:pos x="0" y="38"/>
                </a:cxn>
                <a:cxn ang="0">
                  <a:pos x="5" y="47"/>
                </a:cxn>
                <a:cxn ang="0">
                  <a:pos x="9" y="52"/>
                </a:cxn>
                <a:cxn ang="0">
                  <a:pos x="19" y="57"/>
                </a:cxn>
                <a:cxn ang="0">
                  <a:pos x="33" y="57"/>
                </a:cxn>
                <a:cxn ang="0">
                  <a:pos x="43" y="52"/>
                </a:cxn>
                <a:cxn ang="0">
                  <a:pos x="52" y="47"/>
                </a:cxn>
                <a:cxn ang="0">
                  <a:pos x="52" y="38"/>
                </a:cxn>
                <a:cxn ang="0">
                  <a:pos x="52" y="29"/>
                </a:cxn>
                <a:cxn ang="0">
                  <a:pos x="52" y="19"/>
                </a:cxn>
                <a:cxn ang="0">
                  <a:pos x="43" y="10"/>
                </a:cxn>
                <a:cxn ang="0">
                  <a:pos x="38" y="5"/>
                </a:cxn>
                <a:cxn ang="0">
                  <a:pos x="28" y="5"/>
                </a:cxn>
                <a:cxn ang="0">
                  <a:pos x="14" y="5"/>
                </a:cxn>
                <a:cxn ang="0">
                  <a:pos x="9" y="10"/>
                </a:cxn>
                <a:cxn ang="0">
                  <a:pos x="0" y="19"/>
                </a:cxn>
                <a:cxn ang="0">
                  <a:pos x="0" y="29"/>
                </a:cxn>
                <a:cxn ang="0">
                  <a:pos x="0" y="43"/>
                </a:cxn>
                <a:cxn ang="0">
                  <a:pos x="9" y="47"/>
                </a:cxn>
                <a:cxn ang="0">
                  <a:pos x="14" y="52"/>
                </a:cxn>
                <a:cxn ang="0">
                  <a:pos x="28" y="57"/>
                </a:cxn>
                <a:cxn ang="0">
                  <a:pos x="38" y="52"/>
                </a:cxn>
                <a:cxn ang="0">
                  <a:pos x="43" y="47"/>
                </a:cxn>
                <a:cxn ang="0">
                  <a:pos x="52" y="43"/>
                </a:cxn>
                <a:cxn ang="0">
                  <a:pos x="52" y="29"/>
                </a:cxn>
              </a:cxnLst>
              <a:rect l="0" t="0" r="r" b="b"/>
              <a:pathLst>
                <a:path w="57" h="57">
                  <a:moveTo>
                    <a:pt x="57" y="29"/>
                  </a:moveTo>
                  <a:lnTo>
                    <a:pt x="52" y="24"/>
                  </a:lnTo>
                  <a:lnTo>
                    <a:pt x="52" y="19"/>
                  </a:lnTo>
                  <a:lnTo>
                    <a:pt x="52" y="14"/>
                  </a:lnTo>
                  <a:lnTo>
                    <a:pt x="47" y="10"/>
                  </a:lnTo>
                  <a:lnTo>
                    <a:pt x="43" y="5"/>
                  </a:lnTo>
                  <a:lnTo>
                    <a:pt x="38" y="5"/>
                  </a:lnTo>
                  <a:lnTo>
                    <a:pt x="33" y="5"/>
                  </a:lnTo>
                  <a:lnTo>
                    <a:pt x="28" y="0"/>
                  </a:lnTo>
                  <a:lnTo>
                    <a:pt x="19" y="5"/>
                  </a:lnTo>
                  <a:lnTo>
                    <a:pt x="14" y="5"/>
                  </a:lnTo>
                  <a:lnTo>
                    <a:pt x="9" y="5"/>
                  </a:lnTo>
                  <a:lnTo>
                    <a:pt x="5" y="10"/>
                  </a:lnTo>
                  <a:lnTo>
                    <a:pt x="5" y="14"/>
                  </a:lnTo>
                  <a:lnTo>
                    <a:pt x="0" y="19"/>
                  </a:lnTo>
                  <a:lnTo>
                    <a:pt x="0" y="24"/>
                  </a:lnTo>
                  <a:lnTo>
                    <a:pt x="0" y="29"/>
                  </a:lnTo>
                  <a:lnTo>
                    <a:pt x="0" y="38"/>
                  </a:lnTo>
                  <a:lnTo>
                    <a:pt x="0" y="43"/>
                  </a:lnTo>
                  <a:lnTo>
                    <a:pt x="5" y="47"/>
                  </a:lnTo>
                  <a:lnTo>
                    <a:pt x="5" y="52"/>
                  </a:lnTo>
                  <a:lnTo>
                    <a:pt x="9" y="52"/>
                  </a:lnTo>
                  <a:lnTo>
                    <a:pt x="14" y="57"/>
                  </a:lnTo>
                  <a:lnTo>
                    <a:pt x="19" y="57"/>
                  </a:lnTo>
                  <a:lnTo>
                    <a:pt x="28" y="57"/>
                  </a:lnTo>
                  <a:lnTo>
                    <a:pt x="33" y="57"/>
                  </a:lnTo>
                  <a:lnTo>
                    <a:pt x="38" y="57"/>
                  </a:lnTo>
                  <a:lnTo>
                    <a:pt x="43" y="52"/>
                  </a:lnTo>
                  <a:lnTo>
                    <a:pt x="47" y="52"/>
                  </a:lnTo>
                  <a:lnTo>
                    <a:pt x="52" y="47"/>
                  </a:lnTo>
                  <a:lnTo>
                    <a:pt x="52" y="43"/>
                  </a:lnTo>
                  <a:lnTo>
                    <a:pt x="52" y="38"/>
                  </a:lnTo>
                  <a:lnTo>
                    <a:pt x="57" y="29"/>
                  </a:lnTo>
                  <a:lnTo>
                    <a:pt x="52" y="29"/>
                  </a:lnTo>
                  <a:lnTo>
                    <a:pt x="52" y="24"/>
                  </a:lnTo>
                  <a:lnTo>
                    <a:pt x="52" y="19"/>
                  </a:lnTo>
                  <a:lnTo>
                    <a:pt x="47" y="14"/>
                  </a:lnTo>
                  <a:lnTo>
                    <a:pt x="43" y="10"/>
                  </a:lnTo>
                  <a:lnTo>
                    <a:pt x="43" y="10"/>
                  </a:lnTo>
                  <a:lnTo>
                    <a:pt x="38" y="5"/>
                  </a:lnTo>
                  <a:lnTo>
                    <a:pt x="33" y="5"/>
                  </a:lnTo>
                  <a:lnTo>
                    <a:pt x="28" y="5"/>
                  </a:lnTo>
                  <a:lnTo>
                    <a:pt x="19" y="5"/>
                  </a:lnTo>
                  <a:lnTo>
                    <a:pt x="14" y="5"/>
                  </a:lnTo>
                  <a:lnTo>
                    <a:pt x="9" y="10"/>
                  </a:lnTo>
                  <a:lnTo>
                    <a:pt x="9" y="10"/>
                  </a:lnTo>
                  <a:lnTo>
                    <a:pt x="5" y="14"/>
                  </a:lnTo>
                  <a:lnTo>
                    <a:pt x="0" y="19"/>
                  </a:lnTo>
                  <a:lnTo>
                    <a:pt x="0" y="24"/>
                  </a:lnTo>
                  <a:lnTo>
                    <a:pt x="0" y="29"/>
                  </a:lnTo>
                  <a:lnTo>
                    <a:pt x="0" y="33"/>
                  </a:lnTo>
                  <a:lnTo>
                    <a:pt x="0" y="43"/>
                  </a:lnTo>
                  <a:lnTo>
                    <a:pt x="5" y="43"/>
                  </a:lnTo>
                  <a:lnTo>
                    <a:pt x="9" y="47"/>
                  </a:lnTo>
                  <a:lnTo>
                    <a:pt x="9" y="52"/>
                  </a:lnTo>
                  <a:lnTo>
                    <a:pt x="14" y="52"/>
                  </a:lnTo>
                  <a:lnTo>
                    <a:pt x="19" y="57"/>
                  </a:lnTo>
                  <a:lnTo>
                    <a:pt x="28" y="57"/>
                  </a:lnTo>
                  <a:lnTo>
                    <a:pt x="33" y="57"/>
                  </a:lnTo>
                  <a:lnTo>
                    <a:pt x="38" y="52"/>
                  </a:lnTo>
                  <a:lnTo>
                    <a:pt x="43" y="52"/>
                  </a:lnTo>
                  <a:lnTo>
                    <a:pt x="43" y="47"/>
                  </a:lnTo>
                  <a:lnTo>
                    <a:pt x="47" y="43"/>
                  </a:lnTo>
                  <a:lnTo>
                    <a:pt x="52" y="43"/>
                  </a:lnTo>
                  <a:lnTo>
                    <a:pt x="52" y="33"/>
                  </a:lnTo>
                  <a:lnTo>
                    <a:pt x="52" y="29"/>
                  </a:lnTo>
                  <a:lnTo>
                    <a:pt x="57" y="29"/>
                  </a:lnTo>
                  <a:close/>
                </a:path>
              </a:pathLst>
            </a:custGeom>
            <a:solidFill>
              <a:srgbClr val="6C85B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6" name="Freeform 262"/>
            <p:cNvSpPr>
              <a:spLocks noChangeAspect="1"/>
            </p:cNvSpPr>
            <p:nvPr/>
          </p:nvSpPr>
          <p:spPr bwMode="auto">
            <a:xfrm>
              <a:off x="2605" y="1720"/>
              <a:ext cx="52" cy="52"/>
            </a:xfrm>
            <a:custGeom>
              <a:avLst/>
              <a:gdLst/>
              <a:ahLst/>
              <a:cxnLst>
                <a:cxn ang="0">
                  <a:pos x="52" y="19"/>
                </a:cxn>
                <a:cxn ang="0">
                  <a:pos x="47" y="9"/>
                </a:cxn>
                <a:cxn ang="0">
                  <a:pos x="43" y="5"/>
                </a:cxn>
                <a:cxn ang="0">
                  <a:pos x="33" y="0"/>
                </a:cxn>
                <a:cxn ang="0">
                  <a:pos x="19" y="0"/>
                </a:cxn>
                <a:cxn ang="0">
                  <a:pos x="9" y="5"/>
                </a:cxn>
                <a:cxn ang="0">
                  <a:pos x="5" y="9"/>
                </a:cxn>
                <a:cxn ang="0">
                  <a:pos x="0" y="19"/>
                </a:cxn>
                <a:cxn ang="0">
                  <a:pos x="0" y="28"/>
                </a:cxn>
                <a:cxn ang="0">
                  <a:pos x="5" y="38"/>
                </a:cxn>
                <a:cxn ang="0">
                  <a:pos x="9" y="47"/>
                </a:cxn>
                <a:cxn ang="0">
                  <a:pos x="19" y="52"/>
                </a:cxn>
                <a:cxn ang="0">
                  <a:pos x="33" y="52"/>
                </a:cxn>
                <a:cxn ang="0">
                  <a:pos x="43" y="47"/>
                </a:cxn>
                <a:cxn ang="0">
                  <a:pos x="47" y="38"/>
                </a:cxn>
                <a:cxn ang="0">
                  <a:pos x="52" y="28"/>
                </a:cxn>
                <a:cxn ang="0">
                  <a:pos x="52" y="24"/>
                </a:cxn>
                <a:cxn ang="0">
                  <a:pos x="47" y="14"/>
                </a:cxn>
                <a:cxn ang="0">
                  <a:pos x="43" y="9"/>
                </a:cxn>
                <a:cxn ang="0">
                  <a:pos x="33" y="5"/>
                </a:cxn>
                <a:cxn ang="0">
                  <a:pos x="28" y="0"/>
                </a:cxn>
                <a:cxn ang="0">
                  <a:pos x="19" y="5"/>
                </a:cxn>
                <a:cxn ang="0">
                  <a:pos x="9" y="9"/>
                </a:cxn>
                <a:cxn ang="0">
                  <a:pos x="5" y="14"/>
                </a:cxn>
                <a:cxn ang="0">
                  <a:pos x="5" y="24"/>
                </a:cxn>
                <a:cxn ang="0">
                  <a:pos x="5" y="33"/>
                </a:cxn>
                <a:cxn ang="0">
                  <a:pos x="9" y="42"/>
                </a:cxn>
                <a:cxn ang="0">
                  <a:pos x="19" y="47"/>
                </a:cxn>
                <a:cxn ang="0">
                  <a:pos x="28" y="47"/>
                </a:cxn>
                <a:cxn ang="0">
                  <a:pos x="33" y="47"/>
                </a:cxn>
                <a:cxn ang="0">
                  <a:pos x="43" y="42"/>
                </a:cxn>
                <a:cxn ang="0">
                  <a:pos x="47" y="33"/>
                </a:cxn>
                <a:cxn ang="0">
                  <a:pos x="52" y="24"/>
                </a:cxn>
              </a:cxnLst>
              <a:rect l="0" t="0" r="r" b="b"/>
              <a:pathLst>
                <a:path w="52" h="52">
                  <a:moveTo>
                    <a:pt x="52" y="24"/>
                  </a:moveTo>
                  <a:lnTo>
                    <a:pt x="52" y="19"/>
                  </a:lnTo>
                  <a:lnTo>
                    <a:pt x="52" y="14"/>
                  </a:lnTo>
                  <a:lnTo>
                    <a:pt x="47" y="9"/>
                  </a:lnTo>
                  <a:lnTo>
                    <a:pt x="43" y="5"/>
                  </a:lnTo>
                  <a:lnTo>
                    <a:pt x="43" y="5"/>
                  </a:lnTo>
                  <a:lnTo>
                    <a:pt x="38" y="0"/>
                  </a:lnTo>
                  <a:lnTo>
                    <a:pt x="33" y="0"/>
                  </a:lnTo>
                  <a:lnTo>
                    <a:pt x="28" y="0"/>
                  </a:lnTo>
                  <a:lnTo>
                    <a:pt x="19" y="0"/>
                  </a:lnTo>
                  <a:lnTo>
                    <a:pt x="14" y="0"/>
                  </a:lnTo>
                  <a:lnTo>
                    <a:pt x="9" y="5"/>
                  </a:lnTo>
                  <a:lnTo>
                    <a:pt x="9" y="5"/>
                  </a:lnTo>
                  <a:lnTo>
                    <a:pt x="5" y="9"/>
                  </a:lnTo>
                  <a:lnTo>
                    <a:pt x="0" y="14"/>
                  </a:lnTo>
                  <a:lnTo>
                    <a:pt x="0" y="19"/>
                  </a:lnTo>
                  <a:lnTo>
                    <a:pt x="0" y="24"/>
                  </a:lnTo>
                  <a:lnTo>
                    <a:pt x="0" y="28"/>
                  </a:lnTo>
                  <a:lnTo>
                    <a:pt x="0" y="38"/>
                  </a:lnTo>
                  <a:lnTo>
                    <a:pt x="5" y="38"/>
                  </a:lnTo>
                  <a:lnTo>
                    <a:pt x="9" y="42"/>
                  </a:lnTo>
                  <a:lnTo>
                    <a:pt x="9" y="47"/>
                  </a:lnTo>
                  <a:lnTo>
                    <a:pt x="14" y="47"/>
                  </a:lnTo>
                  <a:lnTo>
                    <a:pt x="19" y="52"/>
                  </a:lnTo>
                  <a:lnTo>
                    <a:pt x="28" y="52"/>
                  </a:lnTo>
                  <a:lnTo>
                    <a:pt x="33" y="52"/>
                  </a:lnTo>
                  <a:lnTo>
                    <a:pt x="38" y="47"/>
                  </a:lnTo>
                  <a:lnTo>
                    <a:pt x="43" y="47"/>
                  </a:lnTo>
                  <a:lnTo>
                    <a:pt x="43" y="42"/>
                  </a:lnTo>
                  <a:lnTo>
                    <a:pt x="47" y="38"/>
                  </a:lnTo>
                  <a:lnTo>
                    <a:pt x="52" y="38"/>
                  </a:lnTo>
                  <a:lnTo>
                    <a:pt x="52" y="28"/>
                  </a:lnTo>
                  <a:lnTo>
                    <a:pt x="52" y="24"/>
                  </a:lnTo>
                  <a:lnTo>
                    <a:pt x="52" y="24"/>
                  </a:lnTo>
                  <a:lnTo>
                    <a:pt x="47" y="19"/>
                  </a:lnTo>
                  <a:lnTo>
                    <a:pt x="47" y="14"/>
                  </a:lnTo>
                  <a:lnTo>
                    <a:pt x="47" y="14"/>
                  </a:lnTo>
                  <a:lnTo>
                    <a:pt x="43" y="9"/>
                  </a:lnTo>
                  <a:lnTo>
                    <a:pt x="38" y="5"/>
                  </a:lnTo>
                  <a:lnTo>
                    <a:pt x="33" y="5"/>
                  </a:lnTo>
                  <a:lnTo>
                    <a:pt x="33" y="0"/>
                  </a:lnTo>
                  <a:lnTo>
                    <a:pt x="28" y="0"/>
                  </a:lnTo>
                  <a:lnTo>
                    <a:pt x="24" y="0"/>
                  </a:lnTo>
                  <a:lnTo>
                    <a:pt x="19" y="5"/>
                  </a:lnTo>
                  <a:lnTo>
                    <a:pt x="14" y="5"/>
                  </a:lnTo>
                  <a:lnTo>
                    <a:pt x="9" y="9"/>
                  </a:lnTo>
                  <a:lnTo>
                    <a:pt x="5" y="14"/>
                  </a:lnTo>
                  <a:lnTo>
                    <a:pt x="5" y="14"/>
                  </a:lnTo>
                  <a:lnTo>
                    <a:pt x="5" y="19"/>
                  </a:lnTo>
                  <a:lnTo>
                    <a:pt x="5" y="24"/>
                  </a:lnTo>
                  <a:lnTo>
                    <a:pt x="5" y="28"/>
                  </a:lnTo>
                  <a:lnTo>
                    <a:pt x="5" y="33"/>
                  </a:lnTo>
                  <a:lnTo>
                    <a:pt x="5" y="38"/>
                  </a:lnTo>
                  <a:lnTo>
                    <a:pt x="9" y="42"/>
                  </a:lnTo>
                  <a:lnTo>
                    <a:pt x="14" y="47"/>
                  </a:lnTo>
                  <a:lnTo>
                    <a:pt x="19" y="47"/>
                  </a:lnTo>
                  <a:lnTo>
                    <a:pt x="24" y="47"/>
                  </a:lnTo>
                  <a:lnTo>
                    <a:pt x="28" y="47"/>
                  </a:lnTo>
                  <a:lnTo>
                    <a:pt x="33" y="47"/>
                  </a:lnTo>
                  <a:lnTo>
                    <a:pt x="33" y="47"/>
                  </a:lnTo>
                  <a:lnTo>
                    <a:pt x="38" y="47"/>
                  </a:lnTo>
                  <a:lnTo>
                    <a:pt x="43" y="42"/>
                  </a:lnTo>
                  <a:lnTo>
                    <a:pt x="47" y="38"/>
                  </a:lnTo>
                  <a:lnTo>
                    <a:pt x="47" y="33"/>
                  </a:lnTo>
                  <a:lnTo>
                    <a:pt x="47" y="28"/>
                  </a:lnTo>
                  <a:lnTo>
                    <a:pt x="52" y="24"/>
                  </a:lnTo>
                  <a:lnTo>
                    <a:pt x="52" y="24"/>
                  </a:lnTo>
                  <a:close/>
                </a:path>
              </a:pathLst>
            </a:custGeom>
            <a:solidFill>
              <a:srgbClr val="6F88B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7" name="Freeform 263"/>
            <p:cNvSpPr>
              <a:spLocks noChangeAspect="1"/>
            </p:cNvSpPr>
            <p:nvPr/>
          </p:nvSpPr>
          <p:spPr bwMode="auto">
            <a:xfrm>
              <a:off x="2610" y="1720"/>
              <a:ext cx="47" cy="47"/>
            </a:xfrm>
            <a:custGeom>
              <a:avLst/>
              <a:gdLst/>
              <a:ahLst/>
              <a:cxnLst>
                <a:cxn ang="0">
                  <a:pos x="42" y="19"/>
                </a:cxn>
                <a:cxn ang="0">
                  <a:pos x="42" y="14"/>
                </a:cxn>
                <a:cxn ang="0">
                  <a:pos x="33" y="5"/>
                </a:cxn>
                <a:cxn ang="0">
                  <a:pos x="28" y="0"/>
                </a:cxn>
                <a:cxn ang="0">
                  <a:pos x="19" y="0"/>
                </a:cxn>
                <a:cxn ang="0">
                  <a:pos x="9" y="5"/>
                </a:cxn>
                <a:cxn ang="0">
                  <a:pos x="0" y="14"/>
                </a:cxn>
                <a:cxn ang="0">
                  <a:pos x="0" y="19"/>
                </a:cxn>
                <a:cxn ang="0">
                  <a:pos x="0" y="28"/>
                </a:cxn>
                <a:cxn ang="0">
                  <a:pos x="0" y="38"/>
                </a:cxn>
                <a:cxn ang="0">
                  <a:pos x="9" y="47"/>
                </a:cxn>
                <a:cxn ang="0">
                  <a:pos x="19" y="47"/>
                </a:cxn>
                <a:cxn ang="0">
                  <a:pos x="28" y="47"/>
                </a:cxn>
                <a:cxn ang="0">
                  <a:pos x="33" y="47"/>
                </a:cxn>
                <a:cxn ang="0">
                  <a:pos x="42" y="38"/>
                </a:cxn>
                <a:cxn ang="0">
                  <a:pos x="42" y="28"/>
                </a:cxn>
                <a:cxn ang="0">
                  <a:pos x="42" y="24"/>
                </a:cxn>
                <a:cxn ang="0">
                  <a:pos x="42" y="19"/>
                </a:cxn>
                <a:cxn ang="0">
                  <a:pos x="38" y="9"/>
                </a:cxn>
                <a:cxn ang="0">
                  <a:pos x="28" y="5"/>
                </a:cxn>
                <a:cxn ang="0">
                  <a:pos x="23" y="5"/>
                </a:cxn>
                <a:cxn ang="0">
                  <a:pos x="14" y="5"/>
                </a:cxn>
                <a:cxn ang="0">
                  <a:pos x="4" y="9"/>
                </a:cxn>
                <a:cxn ang="0">
                  <a:pos x="0" y="19"/>
                </a:cxn>
                <a:cxn ang="0">
                  <a:pos x="0" y="24"/>
                </a:cxn>
                <a:cxn ang="0">
                  <a:pos x="0" y="33"/>
                </a:cxn>
                <a:cxn ang="0">
                  <a:pos x="4" y="42"/>
                </a:cxn>
                <a:cxn ang="0">
                  <a:pos x="14" y="47"/>
                </a:cxn>
                <a:cxn ang="0">
                  <a:pos x="23" y="47"/>
                </a:cxn>
                <a:cxn ang="0">
                  <a:pos x="28" y="47"/>
                </a:cxn>
                <a:cxn ang="0">
                  <a:pos x="38" y="42"/>
                </a:cxn>
                <a:cxn ang="0">
                  <a:pos x="42" y="33"/>
                </a:cxn>
                <a:cxn ang="0">
                  <a:pos x="42" y="24"/>
                </a:cxn>
              </a:cxnLst>
              <a:rect l="0" t="0" r="r" b="b"/>
              <a:pathLst>
                <a:path w="47" h="47">
                  <a:moveTo>
                    <a:pt x="47" y="24"/>
                  </a:moveTo>
                  <a:lnTo>
                    <a:pt x="42" y="19"/>
                  </a:lnTo>
                  <a:lnTo>
                    <a:pt x="42" y="14"/>
                  </a:lnTo>
                  <a:lnTo>
                    <a:pt x="42" y="14"/>
                  </a:lnTo>
                  <a:lnTo>
                    <a:pt x="38" y="9"/>
                  </a:lnTo>
                  <a:lnTo>
                    <a:pt x="33" y="5"/>
                  </a:lnTo>
                  <a:lnTo>
                    <a:pt x="28" y="5"/>
                  </a:lnTo>
                  <a:lnTo>
                    <a:pt x="28" y="0"/>
                  </a:lnTo>
                  <a:lnTo>
                    <a:pt x="23" y="0"/>
                  </a:lnTo>
                  <a:lnTo>
                    <a:pt x="19" y="0"/>
                  </a:lnTo>
                  <a:lnTo>
                    <a:pt x="14" y="5"/>
                  </a:lnTo>
                  <a:lnTo>
                    <a:pt x="9" y="5"/>
                  </a:lnTo>
                  <a:lnTo>
                    <a:pt x="4" y="9"/>
                  </a:lnTo>
                  <a:lnTo>
                    <a:pt x="0" y="14"/>
                  </a:lnTo>
                  <a:lnTo>
                    <a:pt x="0" y="14"/>
                  </a:lnTo>
                  <a:lnTo>
                    <a:pt x="0" y="19"/>
                  </a:lnTo>
                  <a:lnTo>
                    <a:pt x="0" y="24"/>
                  </a:lnTo>
                  <a:lnTo>
                    <a:pt x="0" y="28"/>
                  </a:lnTo>
                  <a:lnTo>
                    <a:pt x="0" y="33"/>
                  </a:lnTo>
                  <a:lnTo>
                    <a:pt x="0" y="38"/>
                  </a:lnTo>
                  <a:lnTo>
                    <a:pt x="4" y="42"/>
                  </a:lnTo>
                  <a:lnTo>
                    <a:pt x="9" y="47"/>
                  </a:lnTo>
                  <a:lnTo>
                    <a:pt x="14" y="47"/>
                  </a:lnTo>
                  <a:lnTo>
                    <a:pt x="19" y="47"/>
                  </a:lnTo>
                  <a:lnTo>
                    <a:pt x="23" y="47"/>
                  </a:lnTo>
                  <a:lnTo>
                    <a:pt x="28" y="47"/>
                  </a:lnTo>
                  <a:lnTo>
                    <a:pt x="28" y="47"/>
                  </a:lnTo>
                  <a:lnTo>
                    <a:pt x="33" y="47"/>
                  </a:lnTo>
                  <a:lnTo>
                    <a:pt x="38" y="42"/>
                  </a:lnTo>
                  <a:lnTo>
                    <a:pt x="42" y="38"/>
                  </a:lnTo>
                  <a:lnTo>
                    <a:pt x="42" y="33"/>
                  </a:lnTo>
                  <a:lnTo>
                    <a:pt x="42" y="28"/>
                  </a:lnTo>
                  <a:lnTo>
                    <a:pt x="47" y="24"/>
                  </a:lnTo>
                  <a:lnTo>
                    <a:pt x="42" y="24"/>
                  </a:lnTo>
                  <a:lnTo>
                    <a:pt x="42" y="19"/>
                  </a:lnTo>
                  <a:lnTo>
                    <a:pt x="42" y="19"/>
                  </a:lnTo>
                  <a:lnTo>
                    <a:pt x="38" y="14"/>
                  </a:lnTo>
                  <a:lnTo>
                    <a:pt x="38" y="9"/>
                  </a:lnTo>
                  <a:lnTo>
                    <a:pt x="33" y="9"/>
                  </a:lnTo>
                  <a:lnTo>
                    <a:pt x="28" y="5"/>
                  </a:lnTo>
                  <a:lnTo>
                    <a:pt x="23" y="5"/>
                  </a:lnTo>
                  <a:lnTo>
                    <a:pt x="23" y="5"/>
                  </a:lnTo>
                  <a:lnTo>
                    <a:pt x="19" y="5"/>
                  </a:lnTo>
                  <a:lnTo>
                    <a:pt x="14" y="5"/>
                  </a:lnTo>
                  <a:lnTo>
                    <a:pt x="9" y="9"/>
                  </a:lnTo>
                  <a:lnTo>
                    <a:pt x="4" y="9"/>
                  </a:lnTo>
                  <a:lnTo>
                    <a:pt x="4" y="14"/>
                  </a:lnTo>
                  <a:lnTo>
                    <a:pt x="0" y="19"/>
                  </a:lnTo>
                  <a:lnTo>
                    <a:pt x="0" y="19"/>
                  </a:lnTo>
                  <a:lnTo>
                    <a:pt x="0" y="24"/>
                  </a:lnTo>
                  <a:lnTo>
                    <a:pt x="0" y="28"/>
                  </a:lnTo>
                  <a:lnTo>
                    <a:pt x="0" y="33"/>
                  </a:lnTo>
                  <a:lnTo>
                    <a:pt x="4" y="38"/>
                  </a:lnTo>
                  <a:lnTo>
                    <a:pt x="4" y="42"/>
                  </a:lnTo>
                  <a:lnTo>
                    <a:pt x="9" y="42"/>
                  </a:lnTo>
                  <a:lnTo>
                    <a:pt x="14" y="47"/>
                  </a:lnTo>
                  <a:lnTo>
                    <a:pt x="19" y="47"/>
                  </a:lnTo>
                  <a:lnTo>
                    <a:pt x="23" y="47"/>
                  </a:lnTo>
                  <a:lnTo>
                    <a:pt x="23" y="47"/>
                  </a:lnTo>
                  <a:lnTo>
                    <a:pt x="28" y="47"/>
                  </a:lnTo>
                  <a:lnTo>
                    <a:pt x="33" y="42"/>
                  </a:lnTo>
                  <a:lnTo>
                    <a:pt x="38" y="42"/>
                  </a:lnTo>
                  <a:lnTo>
                    <a:pt x="38" y="38"/>
                  </a:lnTo>
                  <a:lnTo>
                    <a:pt x="42" y="33"/>
                  </a:lnTo>
                  <a:lnTo>
                    <a:pt x="42" y="28"/>
                  </a:lnTo>
                  <a:lnTo>
                    <a:pt x="42" y="24"/>
                  </a:lnTo>
                  <a:lnTo>
                    <a:pt x="47" y="24"/>
                  </a:lnTo>
                  <a:close/>
                </a:path>
              </a:pathLst>
            </a:custGeom>
            <a:solidFill>
              <a:srgbClr val="728AB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8" name="Freeform 264"/>
            <p:cNvSpPr>
              <a:spLocks noChangeAspect="1"/>
            </p:cNvSpPr>
            <p:nvPr/>
          </p:nvSpPr>
          <p:spPr bwMode="auto">
            <a:xfrm>
              <a:off x="2610" y="1725"/>
              <a:ext cx="42" cy="42"/>
            </a:xfrm>
            <a:custGeom>
              <a:avLst/>
              <a:gdLst/>
              <a:ahLst/>
              <a:cxnLst>
                <a:cxn ang="0">
                  <a:pos x="42" y="14"/>
                </a:cxn>
                <a:cxn ang="0">
                  <a:pos x="38" y="9"/>
                </a:cxn>
                <a:cxn ang="0">
                  <a:pos x="33" y="4"/>
                </a:cxn>
                <a:cxn ang="0">
                  <a:pos x="23" y="0"/>
                </a:cxn>
                <a:cxn ang="0">
                  <a:pos x="19" y="0"/>
                </a:cxn>
                <a:cxn ang="0">
                  <a:pos x="9" y="4"/>
                </a:cxn>
                <a:cxn ang="0">
                  <a:pos x="4" y="9"/>
                </a:cxn>
                <a:cxn ang="0">
                  <a:pos x="0" y="14"/>
                </a:cxn>
                <a:cxn ang="0">
                  <a:pos x="0" y="23"/>
                </a:cxn>
                <a:cxn ang="0">
                  <a:pos x="4" y="33"/>
                </a:cxn>
                <a:cxn ang="0">
                  <a:pos x="9" y="37"/>
                </a:cxn>
                <a:cxn ang="0">
                  <a:pos x="19" y="42"/>
                </a:cxn>
                <a:cxn ang="0">
                  <a:pos x="23" y="42"/>
                </a:cxn>
                <a:cxn ang="0">
                  <a:pos x="33" y="37"/>
                </a:cxn>
                <a:cxn ang="0">
                  <a:pos x="38" y="33"/>
                </a:cxn>
                <a:cxn ang="0">
                  <a:pos x="42" y="23"/>
                </a:cxn>
                <a:cxn ang="0">
                  <a:pos x="42" y="19"/>
                </a:cxn>
                <a:cxn ang="0">
                  <a:pos x="38" y="14"/>
                </a:cxn>
                <a:cxn ang="0">
                  <a:pos x="33" y="9"/>
                </a:cxn>
                <a:cxn ang="0">
                  <a:pos x="28" y="4"/>
                </a:cxn>
                <a:cxn ang="0">
                  <a:pos x="23" y="0"/>
                </a:cxn>
                <a:cxn ang="0">
                  <a:pos x="14" y="4"/>
                </a:cxn>
                <a:cxn ang="0">
                  <a:pos x="9" y="9"/>
                </a:cxn>
                <a:cxn ang="0">
                  <a:pos x="4" y="14"/>
                </a:cxn>
                <a:cxn ang="0">
                  <a:pos x="4" y="19"/>
                </a:cxn>
                <a:cxn ang="0">
                  <a:pos x="4" y="28"/>
                </a:cxn>
                <a:cxn ang="0">
                  <a:pos x="9" y="33"/>
                </a:cxn>
                <a:cxn ang="0">
                  <a:pos x="14" y="37"/>
                </a:cxn>
                <a:cxn ang="0">
                  <a:pos x="23" y="37"/>
                </a:cxn>
                <a:cxn ang="0">
                  <a:pos x="28" y="37"/>
                </a:cxn>
                <a:cxn ang="0">
                  <a:pos x="33" y="33"/>
                </a:cxn>
                <a:cxn ang="0">
                  <a:pos x="38" y="28"/>
                </a:cxn>
                <a:cxn ang="0">
                  <a:pos x="42" y="19"/>
                </a:cxn>
              </a:cxnLst>
              <a:rect l="0" t="0" r="r" b="b"/>
              <a:pathLst>
                <a:path w="42" h="42">
                  <a:moveTo>
                    <a:pt x="42" y="19"/>
                  </a:moveTo>
                  <a:lnTo>
                    <a:pt x="42" y="14"/>
                  </a:lnTo>
                  <a:lnTo>
                    <a:pt x="42" y="14"/>
                  </a:lnTo>
                  <a:lnTo>
                    <a:pt x="38" y="9"/>
                  </a:lnTo>
                  <a:lnTo>
                    <a:pt x="38" y="4"/>
                  </a:lnTo>
                  <a:lnTo>
                    <a:pt x="33" y="4"/>
                  </a:lnTo>
                  <a:lnTo>
                    <a:pt x="28" y="0"/>
                  </a:lnTo>
                  <a:lnTo>
                    <a:pt x="23" y="0"/>
                  </a:lnTo>
                  <a:lnTo>
                    <a:pt x="23" y="0"/>
                  </a:lnTo>
                  <a:lnTo>
                    <a:pt x="19" y="0"/>
                  </a:lnTo>
                  <a:lnTo>
                    <a:pt x="14" y="0"/>
                  </a:lnTo>
                  <a:lnTo>
                    <a:pt x="9" y="4"/>
                  </a:lnTo>
                  <a:lnTo>
                    <a:pt x="4" y="4"/>
                  </a:lnTo>
                  <a:lnTo>
                    <a:pt x="4" y="9"/>
                  </a:lnTo>
                  <a:lnTo>
                    <a:pt x="0" y="14"/>
                  </a:lnTo>
                  <a:lnTo>
                    <a:pt x="0" y="14"/>
                  </a:lnTo>
                  <a:lnTo>
                    <a:pt x="0" y="19"/>
                  </a:lnTo>
                  <a:lnTo>
                    <a:pt x="0" y="23"/>
                  </a:lnTo>
                  <a:lnTo>
                    <a:pt x="0" y="28"/>
                  </a:lnTo>
                  <a:lnTo>
                    <a:pt x="4" y="33"/>
                  </a:lnTo>
                  <a:lnTo>
                    <a:pt x="4" y="37"/>
                  </a:lnTo>
                  <a:lnTo>
                    <a:pt x="9" y="37"/>
                  </a:lnTo>
                  <a:lnTo>
                    <a:pt x="14" y="42"/>
                  </a:lnTo>
                  <a:lnTo>
                    <a:pt x="19" y="42"/>
                  </a:lnTo>
                  <a:lnTo>
                    <a:pt x="23" y="42"/>
                  </a:lnTo>
                  <a:lnTo>
                    <a:pt x="23" y="42"/>
                  </a:lnTo>
                  <a:lnTo>
                    <a:pt x="28" y="42"/>
                  </a:lnTo>
                  <a:lnTo>
                    <a:pt x="33" y="37"/>
                  </a:lnTo>
                  <a:lnTo>
                    <a:pt x="38" y="37"/>
                  </a:lnTo>
                  <a:lnTo>
                    <a:pt x="38" y="33"/>
                  </a:lnTo>
                  <a:lnTo>
                    <a:pt x="42" y="28"/>
                  </a:lnTo>
                  <a:lnTo>
                    <a:pt x="42" y="23"/>
                  </a:lnTo>
                  <a:lnTo>
                    <a:pt x="42" y="19"/>
                  </a:lnTo>
                  <a:lnTo>
                    <a:pt x="42" y="19"/>
                  </a:lnTo>
                  <a:lnTo>
                    <a:pt x="38" y="19"/>
                  </a:lnTo>
                  <a:lnTo>
                    <a:pt x="38" y="14"/>
                  </a:lnTo>
                  <a:lnTo>
                    <a:pt x="38" y="9"/>
                  </a:lnTo>
                  <a:lnTo>
                    <a:pt x="33" y="9"/>
                  </a:lnTo>
                  <a:lnTo>
                    <a:pt x="33" y="4"/>
                  </a:lnTo>
                  <a:lnTo>
                    <a:pt x="28" y="4"/>
                  </a:lnTo>
                  <a:lnTo>
                    <a:pt x="23" y="0"/>
                  </a:lnTo>
                  <a:lnTo>
                    <a:pt x="23" y="0"/>
                  </a:lnTo>
                  <a:lnTo>
                    <a:pt x="19" y="0"/>
                  </a:lnTo>
                  <a:lnTo>
                    <a:pt x="14" y="4"/>
                  </a:lnTo>
                  <a:lnTo>
                    <a:pt x="9" y="4"/>
                  </a:lnTo>
                  <a:lnTo>
                    <a:pt x="9" y="9"/>
                  </a:lnTo>
                  <a:lnTo>
                    <a:pt x="4" y="9"/>
                  </a:lnTo>
                  <a:lnTo>
                    <a:pt x="4" y="14"/>
                  </a:lnTo>
                  <a:lnTo>
                    <a:pt x="4" y="19"/>
                  </a:lnTo>
                  <a:lnTo>
                    <a:pt x="4" y="19"/>
                  </a:lnTo>
                  <a:lnTo>
                    <a:pt x="4" y="23"/>
                  </a:lnTo>
                  <a:lnTo>
                    <a:pt x="4" y="28"/>
                  </a:lnTo>
                  <a:lnTo>
                    <a:pt x="4" y="33"/>
                  </a:lnTo>
                  <a:lnTo>
                    <a:pt x="9" y="33"/>
                  </a:lnTo>
                  <a:lnTo>
                    <a:pt x="9" y="37"/>
                  </a:lnTo>
                  <a:lnTo>
                    <a:pt x="14" y="37"/>
                  </a:lnTo>
                  <a:lnTo>
                    <a:pt x="19" y="37"/>
                  </a:lnTo>
                  <a:lnTo>
                    <a:pt x="23" y="37"/>
                  </a:lnTo>
                  <a:lnTo>
                    <a:pt x="23" y="37"/>
                  </a:lnTo>
                  <a:lnTo>
                    <a:pt x="28" y="37"/>
                  </a:lnTo>
                  <a:lnTo>
                    <a:pt x="33" y="37"/>
                  </a:lnTo>
                  <a:lnTo>
                    <a:pt x="33" y="33"/>
                  </a:lnTo>
                  <a:lnTo>
                    <a:pt x="38" y="33"/>
                  </a:lnTo>
                  <a:lnTo>
                    <a:pt x="38" y="28"/>
                  </a:lnTo>
                  <a:lnTo>
                    <a:pt x="38" y="23"/>
                  </a:lnTo>
                  <a:lnTo>
                    <a:pt x="42" y="19"/>
                  </a:lnTo>
                  <a:lnTo>
                    <a:pt x="42" y="19"/>
                  </a:lnTo>
                  <a:close/>
                </a:path>
              </a:pathLst>
            </a:custGeom>
            <a:solidFill>
              <a:srgbClr val="758CB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49" name="Freeform 265"/>
            <p:cNvSpPr>
              <a:spLocks noChangeAspect="1"/>
            </p:cNvSpPr>
            <p:nvPr/>
          </p:nvSpPr>
          <p:spPr bwMode="auto">
            <a:xfrm>
              <a:off x="2614" y="1725"/>
              <a:ext cx="38" cy="37"/>
            </a:xfrm>
            <a:custGeom>
              <a:avLst/>
              <a:gdLst/>
              <a:ahLst/>
              <a:cxnLst>
                <a:cxn ang="0">
                  <a:pos x="34" y="19"/>
                </a:cxn>
                <a:cxn ang="0">
                  <a:pos x="34" y="9"/>
                </a:cxn>
                <a:cxn ang="0">
                  <a:pos x="29" y="4"/>
                </a:cxn>
                <a:cxn ang="0">
                  <a:pos x="19" y="0"/>
                </a:cxn>
                <a:cxn ang="0">
                  <a:pos x="15" y="0"/>
                </a:cxn>
                <a:cxn ang="0">
                  <a:pos x="5" y="4"/>
                </a:cxn>
                <a:cxn ang="0">
                  <a:pos x="0" y="9"/>
                </a:cxn>
                <a:cxn ang="0">
                  <a:pos x="0" y="19"/>
                </a:cxn>
                <a:cxn ang="0">
                  <a:pos x="0" y="23"/>
                </a:cxn>
                <a:cxn ang="0">
                  <a:pos x="0" y="33"/>
                </a:cxn>
                <a:cxn ang="0">
                  <a:pos x="5" y="37"/>
                </a:cxn>
                <a:cxn ang="0">
                  <a:pos x="15" y="37"/>
                </a:cxn>
                <a:cxn ang="0">
                  <a:pos x="19" y="37"/>
                </a:cxn>
                <a:cxn ang="0">
                  <a:pos x="29" y="37"/>
                </a:cxn>
                <a:cxn ang="0">
                  <a:pos x="34" y="33"/>
                </a:cxn>
                <a:cxn ang="0">
                  <a:pos x="34" y="23"/>
                </a:cxn>
                <a:cxn ang="0">
                  <a:pos x="34" y="19"/>
                </a:cxn>
                <a:cxn ang="0">
                  <a:pos x="34" y="14"/>
                </a:cxn>
                <a:cxn ang="0">
                  <a:pos x="29" y="9"/>
                </a:cxn>
                <a:cxn ang="0">
                  <a:pos x="24" y="4"/>
                </a:cxn>
                <a:cxn ang="0">
                  <a:pos x="19" y="4"/>
                </a:cxn>
                <a:cxn ang="0">
                  <a:pos x="10" y="4"/>
                </a:cxn>
                <a:cxn ang="0">
                  <a:pos x="5" y="9"/>
                </a:cxn>
                <a:cxn ang="0">
                  <a:pos x="0" y="14"/>
                </a:cxn>
                <a:cxn ang="0">
                  <a:pos x="0" y="19"/>
                </a:cxn>
                <a:cxn ang="0">
                  <a:pos x="0" y="28"/>
                </a:cxn>
                <a:cxn ang="0">
                  <a:pos x="5" y="33"/>
                </a:cxn>
                <a:cxn ang="0">
                  <a:pos x="10" y="37"/>
                </a:cxn>
                <a:cxn ang="0">
                  <a:pos x="19" y="37"/>
                </a:cxn>
                <a:cxn ang="0">
                  <a:pos x="24" y="37"/>
                </a:cxn>
                <a:cxn ang="0">
                  <a:pos x="29" y="33"/>
                </a:cxn>
                <a:cxn ang="0">
                  <a:pos x="34" y="28"/>
                </a:cxn>
                <a:cxn ang="0">
                  <a:pos x="34" y="19"/>
                </a:cxn>
              </a:cxnLst>
              <a:rect l="0" t="0" r="r" b="b"/>
              <a:pathLst>
                <a:path w="38" h="37">
                  <a:moveTo>
                    <a:pt x="38" y="19"/>
                  </a:moveTo>
                  <a:lnTo>
                    <a:pt x="34" y="19"/>
                  </a:lnTo>
                  <a:lnTo>
                    <a:pt x="34" y="14"/>
                  </a:lnTo>
                  <a:lnTo>
                    <a:pt x="34" y="9"/>
                  </a:lnTo>
                  <a:lnTo>
                    <a:pt x="29" y="9"/>
                  </a:lnTo>
                  <a:lnTo>
                    <a:pt x="29" y="4"/>
                  </a:lnTo>
                  <a:lnTo>
                    <a:pt x="24" y="4"/>
                  </a:lnTo>
                  <a:lnTo>
                    <a:pt x="19" y="0"/>
                  </a:lnTo>
                  <a:lnTo>
                    <a:pt x="19" y="0"/>
                  </a:lnTo>
                  <a:lnTo>
                    <a:pt x="15" y="0"/>
                  </a:lnTo>
                  <a:lnTo>
                    <a:pt x="10" y="4"/>
                  </a:lnTo>
                  <a:lnTo>
                    <a:pt x="5" y="4"/>
                  </a:lnTo>
                  <a:lnTo>
                    <a:pt x="5" y="9"/>
                  </a:lnTo>
                  <a:lnTo>
                    <a:pt x="0" y="9"/>
                  </a:lnTo>
                  <a:lnTo>
                    <a:pt x="0" y="14"/>
                  </a:lnTo>
                  <a:lnTo>
                    <a:pt x="0" y="19"/>
                  </a:lnTo>
                  <a:lnTo>
                    <a:pt x="0" y="19"/>
                  </a:lnTo>
                  <a:lnTo>
                    <a:pt x="0" y="23"/>
                  </a:lnTo>
                  <a:lnTo>
                    <a:pt x="0" y="28"/>
                  </a:lnTo>
                  <a:lnTo>
                    <a:pt x="0" y="33"/>
                  </a:lnTo>
                  <a:lnTo>
                    <a:pt x="5" y="33"/>
                  </a:lnTo>
                  <a:lnTo>
                    <a:pt x="5" y="37"/>
                  </a:lnTo>
                  <a:lnTo>
                    <a:pt x="10" y="37"/>
                  </a:lnTo>
                  <a:lnTo>
                    <a:pt x="15" y="37"/>
                  </a:lnTo>
                  <a:lnTo>
                    <a:pt x="19" y="37"/>
                  </a:lnTo>
                  <a:lnTo>
                    <a:pt x="19" y="37"/>
                  </a:lnTo>
                  <a:lnTo>
                    <a:pt x="24" y="37"/>
                  </a:lnTo>
                  <a:lnTo>
                    <a:pt x="29" y="37"/>
                  </a:lnTo>
                  <a:lnTo>
                    <a:pt x="29" y="33"/>
                  </a:lnTo>
                  <a:lnTo>
                    <a:pt x="34" y="33"/>
                  </a:lnTo>
                  <a:lnTo>
                    <a:pt x="34" y="28"/>
                  </a:lnTo>
                  <a:lnTo>
                    <a:pt x="34" y="23"/>
                  </a:lnTo>
                  <a:lnTo>
                    <a:pt x="38" y="19"/>
                  </a:lnTo>
                  <a:lnTo>
                    <a:pt x="34" y="19"/>
                  </a:lnTo>
                  <a:lnTo>
                    <a:pt x="34" y="19"/>
                  </a:lnTo>
                  <a:lnTo>
                    <a:pt x="34" y="14"/>
                  </a:lnTo>
                  <a:lnTo>
                    <a:pt x="29" y="9"/>
                  </a:lnTo>
                  <a:lnTo>
                    <a:pt x="29" y="9"/>
                  </a:lnTo>
                  <a:lnTo>
                    <a:pt x="24" y="4"/>
                  </a:lnTo>
                  <a:lnTo>
                    <a:pt x="24" y="4"/>
                  </a:lnTo>
                  <a:lnTo>
                    <a:pt x="19" y="4"/>
                  </a:lnTo>
                  <a:lnTo>
                    <a:pt x="19" y="4"/>
                  </a:lnTo>
                  <a:lnTo>
                    <a:pt x="15" y="4"/>
                  </a:lnTo>
                  <a:lnTo>
                    <a:pt x="10" y="4"/>
                  </a:lnTo>
                  <a:lnTo>
                    <a:pt x="10" y="4"/>
                  </a:lnTo>
                  <a:lnTo>
                    <a:pt x="5" y="9"/>
                  </a:lnTo>
                  <a:lnTo>
                    <a:pt x="5" y="9"/>
                  </a:lnTo>
                  <a:lnTo>
                    <a:pt x="0" y="14"/>
                  </a:lnTo>
                  <a:lnTo>
                    <a:pt x="0" y="19"/>
                  </a:lnTo>
                  <a:lnTo>
                    <a:pt x="0" y="19"/>
                  </a:lnTo>
                  <a:lnTo>
                    <a:pt x="0" y="23"/>
                  </a:lnTo>
                  <a:lnTo>
                    <a:pt x="0" y="28"/>
                  </a:lnTo>
                  <a:lnTo>
                    <a:pt x="5" y="28"/>
                  </a:lnTo>
                  <a:lnTo>
                    <a:pt x="5" y="33"/>
                  </a:lnTo>
                  <a:lnTo>
                    <a:pt x="10" y="33"/>
                  </a:lnTo>
                  <a:lnTo>
                    <a:pt x="10" y="37"/>
                  </a:lnTo>
                  <a:lnTo>
                    <a:pt x="15" y="37"/>
                  </a:lnTo>
                  <a:lnTo>
                    <a:pt x="19" y="37"/>
                  </a:lnTo>
                  <a:lnTo>
                    <a:pt x="19" y="37"/>
                  </a:lnTo>
                  <a:lnTo>
                    <a:pt x="24" y="37"/>
                  </a:lnTo>
                  <a:lnTo>
                    <a:pt x="24" y="33"/>
                  </a:lnTo>
                  <a:lnTo>
                    <a:pt x="29" y="33"/>
                  </a:lnTo>
                  <a:lnTo>
                    <a:pt x="29" y="28"/>
                  </a:lnTo>
                  <a:lnTo>
                    <a:pt x="34" y="28"/>
                  </a:lnTo>
                  <a:lnTo>
                    <a:pt x="34" y="23"/>
                  </a:lnTo>
                  <a:lnTo>
                    <a:pt x="34" y="19"/>
                  </a:lnTo>
                  <a:lnTo>
                    <a:pt x="38" y="19"/>
                  </a:lnTo>
                  <a:close/>
                </a:path>
              </a:pathLst>
            </a:custGeom>
            <a:solidFill>
              <a:srgbClr val="788EC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0" name="Freeform 266"/>
            <p:cNvSpPr>
              <a:spLocks noChangeAspect="1"/>
            </p:cNvSpPr>
            <p:nvPr/>
          </p:nvSpPr>
          <p:spPr bwMode="auto">
            <a:xfrm>
              <a:off x="2614" y="1729"/>
              <a:ext cx="34" cy="33"/>
            </a:xfrm>
            <a:custGeom>
              <a:avLst/>
              <a:gdLst/>
              <a:ahLst/>
              <a:cxnLst>
                <a:cxn ang="0">
                  <a:pos x="34" y="15"/>
                </a:cxn>
                <a:cxn ang="0">
                  <a:pos x="29" y="5"/>
                </a:cxn>
                <a:cxn ang="0">
                  <a:pos x="24" y="0"/>
                </a:cxn>
                <a:cxn ang="0">
                  <a:pos x="19" y="0"/>
                </a:cxn>
                <a:cxn ang="0">
                  <a:pos x="15" y="0"/>
                </a:cxn>
                <a:cxn ang="0">
                  <a:pos x="10" y="0"/>
                </a:cxn>
                <a:cxn ang="0">
                  <a:pos x="5" y="5"/>
                </a:cxn>
                <a:cxn ang="0">
                  <a:pos x="0" y="15"/>
                </a:cxn>
                <a:cxn ang="0">
                  <a:pos x="0" y="19"/>
                </a:cxn>
                <a:cxn ang="0">
                  <a:pos x="5" y="24"/>
                </a:cxn>
                <a:cxn ang="0">
                  <a:pos x="10" y="29"/>
                </a:cxn>
                <a:cxn ang="0">
                  <a:pos x="15" y="33"/>
                </a:cxn>
                <a:cxn ang="0">
                  <a:pos x="19" y="33"/>
                </a:cxn>
                <a:cxn ang="0">
                  <a:pos x="24" y="29"/>
                </a:cxn>
                <a:cxn ang="0">
                  <a:pos x="29" y="24"/>
                </a:cxn>
                <a:cxn ang="0">
                  <a:pos x="34" y="19"/>
                </a:cxn>
                <a:cxn ang="0">
                  <a:pos x="34" y="15"/>
                </a:cxn>
                <a:cxn ang="0">
                  <a:pos x="29" y="10"/>
                </a:cxn>
                <a:cxn ang="0">
                  <a:pos x="29" y="5"/>
                </a:cxn>
                <a:cxn ang="0">
                  <a:pos x="24" y="5"/>
                </a:cxn>
                <a:cxn ang="0">
                  <a:pos x="19" y="0"/>
                </a:cxn>
                <a:cxn ang="0">
                  <a:pos x="10" y="5"/>
                </a:cxn>
                <a:cxn ang="0">
                  <a:pos x="5" y="5"/>
                </a:cxn>
                <a:cxn ang="0">
                  <a:pos x="5" y="10"/>
                </a:cxn>
                <a:cxn ang="0">
                  <a:pos x="5" y="15"/>
                </a:cxn>
                <a:cxn ang="0">
                  <a:pos x="5" y="24"/>
                </a:cxn>
                <a:cxn ang="0">
                  <a:pos x="5" y="29"/>
                </a:cxn>
                <a:cxn ang="0">
                  <a:pos x="10" y="29"/>
                </a:cxn>
                <a:cxn ang="0">
                  <a:pos x="19" y="29"/>
                </a:cxn>
                <a:cxn ang="0">
                  <a:pos x="24" y="29"/>
                </a:cxn>
                <a:cxn ang="0">
                  <a:pos x="29" y="29"/>
                </a:cxn>
                <a:cxn ang="0">
                  <a:pos x="29" y="24"/>
                </a:cxn>
                <a:cxn ang="0">
                  <a:pos x="34" y="15"/>
                </a:cxn>
              </a:cxnLst>
              <a:rect l="0" t="0" r="r" b="b"/>
              <a:pathLst>
                <a:path w="34" h="33">
                  <a:moveTo>
                    <a:pt x="34" y="15"/>
                  </a:moveTo>
                  <a:lnTo>
                    <a:pt x="34" y="15"/>
                  </a:lnTo>
                  <a:lnTo>
                    <a:pt x="34" y="10"/>
                  </a:lnTo>
                  <a:lnTo>
                    <a:pt x="29" y="5"/>
                  </a:lnTo>
                  <a:lnTo>
                    <a:pt x="29" y="5"/>
                  </a:lnTo>
                  <a:lnTo>
                    <a:pt x="24" y="0"/>
                  </a:lnTo>
                  <a:lnTo>
                    <a:pt x="24" y="0"/>
                  </a:lnTo>
                  <a:lnTo>
                    <a:pt x="19" y="0"/>
                  </a:lnTo>
                  <a:lnTo>
                    <a:pt x="19" y="0"/>
                  </a:lnTo>
                  <a:lnTo>
                    <a:pt x="15" y="0"/>
                  </a:lnTo>
                  <a:lnTo>
                    <a:pt x="10" y="0"/>
                  </a:lnTo>
                  <a:lnTo>
                    <a:pt x="10" y="0"/>
                  </a:lnTo>
                  <a:lnTo>
                    <a:pt x="5" y="5"/>
                  </a:lnTo>
                  <a:lnTo>
                    <a:pt x="5" y="5"/>
                  </a:lnTo>
                  <a:lnTo>
                    <a:pt x="0" y="10"/>
                  </a:lnTo>
                  <a:lnTo>
                    <a:pt x="0" y="15"/>
                  </a:lnTo>
                  <a:lnTo>
                    <a:pt x="0" y="15"/>
                  </a:lnTo>
                  <a:lnTo>
                    <a:pt x="0" y="19"/>
                  </a:lnTo>
                  <a:lnTo>
                    <a:pt x="0" y="24"/>
                  </a:lnTo>
                  <a:lnTo>
                    <a:pt x="5" y="24"/>
                  </a:lnTo>
                  <a:lnTo>
                    <a:pt x="5" y="29"/>
                  </a:lnTo>
                  <a:lnTo>
                    <a:pt x="10" y="29"/>
                  </a:lnTo>
                  <a:lnTo>
                    <a:pt x="10" y="33"/>
                  </a:lnTo>
                  <a:lnTo>
                    <a:pt x="15" y="33"/>
                  </a:lnTo>
                  <a:lnTo>
                    <a:pt x="19" y="33"/>
                  </a:lnTo>
                  <a:lnTo>
                    <a:pt x="19" y="33"/>
                  </a:lnTo>
                  <a:lnTo>
                    <a:pt x="24" y="33"/>
                  </a:lnTo>
                  <a:lnTo>
                    <a:pt x="24" y="29"/>
                  </a:lnTo>
                  <a:lnTo>
                    <a:pt x="29" y="29"/>
                  </a:lnTo>
                  <a:lnTo>
                    <a:pt x="29" y="24"/>
                  </a:lnTo>
                  <a:lnTo>
                    <a:pt x="34" y="24"/>
                  </a:lnTo>
                  <a:lnTo>
                    <a:pt x="34" y="19"/>
                  </a:lnTo>
                  <a:lnTo>
                    <a:pt x="34" y="15"/>
                  </a:lnTo>
                  <a:lnTo>
                    <a:pt x="34" y="15"/>
                  </a:lnTo>
                  <a:lnTo>
                    <a:pt x="29" y="15"/>
                  </a:lnTo>
                  <a:lnTo>
                    <a:pt x="29" y="10"/>
                  </a:lnTo>
                  <a:lnTo>
                    <a:pt x="29" y="10"/>
                  </a:lnTo>
                  <a:lnTo>
                    <a:pt x="29" y="5"/>
                  </a:lnTo>
                  <a:lnTo>
                    <a:pt x="24" y="5"/>
                  </a:lnTo>
                  <a:lnTo>
                    <a:pt x="24" y="5"/>
                  </a:lnTo>
                  <a:lnTo>
                    <a:pt x="19" y="0"/>
                  </a:lnTo>
                  <a:lnTo>
                    <a:pt x="19" y="0"/>
                  </a:lnTo>
                  <a:lnTo>
                    <a:pt x="15" y="0"/>
                  </a:lnTo>
                  <a:lnTo>
                    <a:pt x="10" y="5"/>
                  </a:lnTo>
                  <a:lnTo>
                    <a:pt x="10" y="5"/>
                  </a:lnTo>
                  <a:lnTo>
                    <a:pt x="5" y="5"/>
                  </a:lnTo>
                  <a:lnTo>
                    <a:pt x="5" y="10"/>
                  </a:lnTo>
                  <a:lnTo>
                    <a:pt x="5" y="10"/>
                  </a:lnTo>
                  <a:lnTo>
                    <a:pt x="5" y="15"/>
                  </a:lnTo>
                  <a:lnTo>
                    <a:pt x="5" y="15"/>
                  </a:lnTo>
                  <a:lnTo>
                    <a:pt x="5" y="19"/>
                  </a:lnTo>
                  <a:lnTo>
                    <a:pt x="5" y="24"/>
                  </a:lnTo>
                  <a:lnTo>
                    <a:pt x="5" y="24"/>
                  </a:lnTo>
                  <a:lnTo>
                    <a:pt x="5" y="29"/>
                  </a:lnTo>
                  <a:lnTo>
                    <a:pt x="10" y="29"/>
                  </a:lnTo>
                  <a:lnTo>
                    <a:pt x="10" y="29"/>
                  </a:lnTo>
                  <a:lnTo>
                    <a:pt x="15" y="29"/>
                  </a:lnTo>
                  <a:lnTo>
                    <a:pt x="19" y="29"/>
                  </a:lnTo>
                  <a:lnTo>
                    <a:pt x="19" y="29"/>
                  </a:lnTo>
                  <a:lnTo>
                    <a:pt x="24" y="29"/>
                  </a:lnTo>
                  <a:lnTo>
                    <a:pt x="24" y="29"/>
                  </a:lnTo>
                  <a:lnTo>
                    <a:pt x="29" y="29"/>
                  </a:lnTo>
                  <a:lnTo>
                    <a:pt x="29" y="24"/>
                  </a:lnTo>
                  <a:lnTo>
                    <a:pt x="29" y="24"/>
                  </a:lnTo>
                  <a:lnTo>
                    <a:pt x="29" y="19"/>
                  </a:lnTo>
                  <a:lnTo>
                    <a:pt x="34" y="15"/>
                  </a:lnTo>
                  <a:lnTo>
                    <a:pt x="34" y="15"/>
                  </a:lnTo>
                  <a:close/>
                </a:path>
              </a:pathLst>
            </a:custGeom>
            <a:solidFill>
              <a:srgbClr val="7A90C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1" name="Freeform 267"/>
            <p:cNvSpPr>
              <a:spLocks noChangeAspect="1"/>
            </p:cNvSpPr>
            <p:nvPr/>
          </p:nvSpPr>
          <p:spPr bwMode="auto">
            <a:xfrm>
              <a:off x="2619" y="1729"/>
              <a:ext cx="29" cy="29"/>
            </a:xfrm>
            <a:custGeom>
              <a:avLst/>
              <a:gdLst/>
              <a:ahLst/>
              <a:cxnLst>
                <a:cxn ang="0">
                  <a:pos x="24" y="15"/>
                </a:cxn>
                <a:cxn ang="0">
                  <a:pos x="24" y="10"/>
                </a:cxn>
                <a:cxn ang="0">
                  <a:pos x="19" y="5"/>
                </a:cxn>
                <a:cxn ang="0">
                  <a:pos x="14" y="0"/>
                </a:cxn>
                <a:cxn ang="0">
                  <a:pos x="10" y="0"/>
                </a:cxn>
                <a:cxn ang="0">
                  <a:pos x="5" y="5"/>
                </a:cxn>
                <a:cxn ang="0">
                  <a:pos x="0" y="10"/>
                </a:cxn>
                <a:cxn ang="0">
                  <a:pos x="0" y="15"/>
                </a:cxn>
                <a:cxn ang="0">
                  <a:pos x="0" y="19"/>
                </a:cxn>
                <a:cxn ang="0">
                  <a:pos x="0" y="24"/>
                </a:cxn>
                <a:cxn ang="0">
                  <a:pos x="5" y="29"/>
                </a:cxn>
                <a:cxn ang="0">
                  <a:pos x="10" y="29"/>
                </a:cxn>
                <a:cxn ang="0">
                  <a:pos x="14" y="29"/>
                </a:cxn>
                <a:cxn ang="0">
                  <a:pos x="19" y="29"/>
                </a:cxn>
                <a:cxn ang="0">
                  <a:pos x="24" y="24"/>
                </a:cxn>
                <a:cxn ang="0">
                  <a:pos x="24" y="19"/>
                </a:cxn>
                <a:cxn ang="0">
                  <a:pos x="24" y="15"/>
                </a:cxn>
                <a:cxn ang="0">
                  <a:pos x="24" y="10"/>
                </a:cxn>
                <a:cxn ang="0">
                  <a:pos x="19" y="10"/>
                </a:cxn>
                <a:cxn ang="0">
                  <a:pos x="19" y="5"/>
                </a:cxn>
                <a:cxn ang="0">
                  <a:pos x="14" y="5"/>
                </a:cxn>
                <a:cxn ang="0">
                  <a:pos x="10" y="5"/>
                </a:cxn>
                <a:cxn ang="0">
                  <a:pos x="5" y="10"/>
                </a:cxn>
                <a:cxn ang="0">
                  <a:pos x="0" y="10"/>
                </a:cxn>
                <a:cxn ang="0">
                  <a:pos x="0" y="15"/>
                </a:cxn>
                <a:cxn ang="0">
                  <a:pos x="0" y="19"/>
                </a:cxn>
                <a:cxn ang="0">
                  <a:pos x="5" y="24"/>
                </a:cxn>
                <a:cxn ang="0">
                  <a:pos x="10" y="29"/>
                </a:cxn>
                <a:cxn ang="0">
                  <a:pos x="14" y="29"/>
                </a:cxn>
                <a:cxn ang="0">
                  <a:pos x="19" y="29"/>
                </a:cxn>
                <a:cxn ang="0">
                  <a:pos x="19" y="24"/>
                </a:cxn>
                <a:cxn ang="0">
                  <a:pos x="24" y="19"/>
                </a:cxn>
                <a:cxn ang="0">
                  <a:pos x="24" y="15"/>
                </a:cxn>
              </a:cxnLst>
              <a:rect l="0" t="0" r="r" b="b"/>
              <a:pathLst>
                <a:path w="29" h="29">
                  <a:moveTo>
                    <a:pt x="29" y="15"/>
                  </a:moveTo>
                  <a:lnTo>
                    <a:pt x="24" y="15"/>
                  </a:lnTo>
                  <a:lnTo>
                    <a:pt x="24" y="10"/>
                  </a:lnTo>
                  <a:lnTo>
                    <a:pt x="24" y="10"/>
                  </a:lnTo>
                  <a:lnTo>
                    <a:pt x="24" y="5"/>
                  </a:lnTo>
                  <a:lnTo>
                    <a:pt x="19" y="5"/>
                  </a:lnTo>
                  <a:lnTo>
                    <a:pt x="19" y="5"/>
                  </a:lnTo>
                  <a:lnTo>
                    <a:pt x="14" y="0"/>
                  </a:lnTo>
                  <a:lnTo>
                    <a:pt x="14" y="0"/>
                  </a:lnTo>
                  <a:lnTo>
                    <a:pt x="10" y="0"/>
                  </a:lnTo>
                  <a:lnTo>
                    <a:pt x="5" y="5"/>
                  </a:lnTo>
                  <a:lnTo>
                    <a:pt x="5" y="5"/>
                  </a:lnTo>
                  <a:lnTo>
                    <a:pt x="0" y="5"/>
                  </a:lnTo>
                  <a:lnTo>
                    <a:pt x="0" y="10"/>
                  </a:lnTo>
                  <a:lnTo>
                    <a:pt x="0" y="10"/>
                  </a:lnTo>
                  <a:lnTo>
                    <a:pt x="0" y="15"/>
                  </a:lnTo>
                  <a:lnTo>
                    <a:pt x="0" y="15"/>
                  </a:lnTo>
                  <a:lnTo>
                    <a:pt x="0" y="19"/>
                  </a:lnTo>
                  <a:lnTo>
                    <a:pt x="0" y="24"/>
                  </a:lnTo>
                  <a:lnTo>
                    <a:pt x="0" y="24"/>
                  </a:lnTo>
                  <a:lnTo>
                    <a:pt x="0" y="29"/>
                  </a:lnTo>
                  <a:lnTo>
                    <a:pt x="5" y="29"/>
                  </a:lnTo>
                  <a:lnTo>
                    <a:pt x="5" y="29"/>
                  </a:lnTo>
                  <a:lnTo>
                    <a:pt x="10" y="29"/>
                  </a:lnTo>
                  <a:lnTo>
                    <a:pt x="14" y="29"/>
                  </a:lnTo>
                  <a:lnTo>
                    <a:pt x="14" y="29"/>
                  </a:lnTo>
                  <a:lnTo>
                    <a:pt x="19" y="29"/>
                  </a:lnTo>
                  <a:lnTo>
                    <a:pt x="19" y="29"/>
                  </a:lnTo>
                  <a:lnTo>
                    <a:pt x="24" y="29"/>
                  </a:lnTo>
                  <a:lnTo>
                    <a:pt x="24" y="24"/>
                  </a:lnTo>
                  <a:lnTo>
                    <a:pt x="24" y="24"/>
                  </a:lnTo>
                  <a:lnTo>
                    <a:pt x="24" y="19"/>
                  </a:lnTo>
                  <a:lnTo>
                    <a:pt x="29" y="15"/>
                  </a:lnTo>
                  <a:lnTo>
                    <a:pt x="24" y="15"/>
                  </a:lnTo>
                  <a:lnTo>
                    <a:pt x="24" y="15"/>
                  </a:lnTo>
                  <a:lnTo>
                    <a:pt x="24" y="10"/>
                  </a:lnTo>
                  <a:lnTo>
                    <a:pt x="24" y="10"/>
                  </a:lnTo>
                  <a:lnTo>
                    <a:pt x="19" y="10"/>
                  </a:lnTo>
                  <a:lnTo>
                    <a:pt x="19" y="5"/>
                  </a:lnTo>
                  <a:lnTo>
                    <a:pt x="19" y="5"/>
                  </a:lnTo>
                  <a:lnTo>
                    <a:pt x="14" y="5"/>
                  </a:lnTo>
                  <a:lnTo>
                    <a:pt x="14" y="5"/>
                  </a:lnTo>
                  <a:lnTo>
                    <a:pt x="10" y="5"/>
                  </a:lnTo>
                  <a:lnTo>
                    <a:pt x="10" y="5"/>
                  </a:lnTo>
                  <a:lnTo>
                    <a:pt x="5" y="5"/>
                  </a:lnTo>
                  <a:lnTo>
                    <a:pt x="5" y="10"/>
                  </a:lnTo>
                  <a:lnTo>
                    <a:pt x="0" y="10"/>
                  </a:lnTo>
                  <a:lnTo>
                    <a:pt x="0" y="10"/>
                  </a:lnTo>
                  <a:lnTo>
                    <a:pt x="0" y="15"/>
                  </a:lnTo>
                  <a:lnTo>
                    <a:pt x="0" y="15"/>
                  </a:lnTo>
                  <a:lnTo>
                    <a:pt x="0" y="19"/>
                  </a:lnTo>
                  <a:lnTo>
                    <a:pt x="0" y="19"/>
                  </a:lnTo>
                  <a:lnTo>
                    <a:pt x="0" y="24"/>
                  </a:lnTo>
                  <a:lnTo>
                    <a:pt x="5" y="24"/>
                  </a:lnTo>
                  <a:lnTo>
                    <a:pt x="5" y="24"/>
                  </a:lnTo>
                  <a:lnTo>
                    <a:pt x="10" y="29"/>
                  </a:lnTo>
                  <a:lnTo>
                    <a:pt x="10" y="29"/>
                  </a:lnTo>
                  <a:lnTo>
                    <a:pt x="14" y="29"/>
                  </a:lnTo>
                  <a:lnTo>
                    <a:pt x="14" y="29"/>
                  </a:lnTo>
                  <a:lnTo>
                    <a:pt x="19" y="29"/>
                  </a:lnTo>
                  <a:lnTo>
                    <a:pt x="19" y="24"/>
                  </a:lnTo>
                  <a:lnTo>
                    <a:pt x="19" y="24"/>
                  </a:lnTo>
                  <a:lnTo>
                    <a:pt x="24" y="24"/>
                  </a:lnTo>
                  <a:lnTo>
                    <a:pt x="24" y="19"/>
                  </a:lnTo>
                  <a:lnTo>
                    <a:pt x="24" y="19"/>
                  </a:lnTo>
                  <a:lnTo>
                    <a:pt x="24" y="15"/>
                  </a:lnTo>
                  <a:lnTo>
                    <a:pt x="29" y="15"/>
                  </a:lnTo>
                  <a:close/>
                </a:path>
              </a:pathLst>
            </a:custGeom>
            <a:solidFill>
              <a:srgbClr val="7D93C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2" name="Freeform 268"/>
            <p:cNvSpPr>
              <a:spLocks noChangeAspect="1"/>
            </p:cNvSpPr>
            <p:nvPr/>
          </p:nvSpPr>
          <p:spPr bwMode="auto">
            <a:xfrm>
              <a:off x="2619" y="1734"/>
              <a:ext cx="24" cy="24"/>
            </a:xfrm>
            <a:custGeom>
              <a:avLst/>
              <a:gdLst/>
              <a:ahLst/>
              <a:cxnLst>
                <a:cxn ang="0">
                  <a:pos x="24" y="10"/>
                </a:cxn>
                <a:cxn ang="0">
                  <a:pos x="24" y="5"/>
                </a:cxn>
                <a:cxn ang="0">
                  <a:pos x="19" y="0"/>
                </a:cxn>
                <a:cxn ang="0">
                  <a:pos x="14" y="0"/>
                </a:cxn>
                <a:cxn ang="0">
                  <a:pos x="10" y="0"/>
                </a:cxn>
                <a:cxn ang="0">
                  <a:pos x="5" y="0"/>
                </a:cxn>
                <a:cxn ang="0">
                  <a:pos x="0" y="5"/>
                </a:cxn>
                <a:cxn ang="0">
                  <a:pos x="0" y="10"/>
                </a:cxn>
                <a:cxn ang="0">
                  <a:pos x="0" y="14"/>
                </a:cxn>
                <a:cxn ang="0">
                  <a:pos x="0" y="19"/>
                </a:cxn>
                <a:cxn ang="0">
                  <a:pos x="5" y="19"/>
                </a:cxn>
                <a:cxn ang="0">
                  <a:pos x="10" y="24"/>
                </a:cxn>
                <a:cxn ang="0">
                  <a:pos x="14" y="24"/>
                </a:cxn>
                <a:cxn ang="0">
                  <a:pos x="19" y="19"/>
                </a:cxn>
                <a:cxn ang="0">
                  <a:pos x="24" y="19"/>
                </a:cxn>
                <a:cxn ang="0">
                  <a:pos x="24" y="14"/>
                </a:cxn>
                <a:cxn ang="0">
                  <a:pos x="24" y="10"/>
                </a:cxn>
                <a:cxn ang="0">
                  <a:pos x="19" y="10"/>
                </a:cxn>
                <a:cxn ang="0">
                  <a:pos x="19" y="5"/>
                </a:cxn>
                <a:cxn ang="0">
                  <a:pos x="14" y="5"/>
                </a:cxn>
                <a:cxn ang="0">
                  <a:pos x="14" y="0"/>
                </a:cxn>
                <a:cxn ang="0">
                  <a:pos x="10" y="5"/>
                </a:cxn>
                <a:cxn ang="0">
                  <a:pos x="5" y="5"/>
                </a:cxn>
                <a:cxn ang="0">
                  <a:pos x="5" y="10"/>
                </a:cxn>
                <a:cxn ang="0">
                  <a:pos x="5" y="10"/>
                </a:cxn>
                <a:cxn ang="0">
                  <a:pos x="5" y="14"/>
                </a:cxn>
                <a:cxn ang="0">
                  <a:pos x="5" y="19"/>
                </a:cxn>
                <a:cxn ang="0">
                  <a:pos x="10" y="19"/>
                </a:cxn>
                <a:cxn ang="0">
                  <a:pos x="14" y="19"/>
                </a:cxn>
                <a:cxn ang="0">
                  <a:pos x="14" y="19"/>
                </a:cxn>
                <a:cxn ang="0">
                  <a:pos x="19" y="19"/>
                </a:cxn>
                <a:cxn ang="0">
                  <a:pos x="19" y="14"/>
                </a:cxn>
                <a:cxn ang="0">
                  <a:pos x="24" y="10"/>
                </a:cxn>
              </a:cxnLst>
              <a:rect l="0" t="0" r="r" b="b"/>
              <a:pathLst>
                <a:path w="24" h="24">
                  <a:moveTo>
                    <a:pt x="24" y="10"/>
                  </a:moveTo>
                  <a:lnTo>
                    <a:pt x="24" y="10"/>
                  </a:lnTo>
                  <a:lnTo>
                    <a:pt x="24" y="5"/>
                  </a:lnTo>
                  <a:lnTo>
                    <a:pt x="24" y="5"/>
                  </a:lnTo>
                  <a:lnTo>
                    <a:pt x="19" y="5"/>
                  </a:lnTo>
                  <a:lnTo>
                    <a:pt x="19" y="0"/>
                  </a:lnTo>
                  <a:lnTo>
                    <a:pt x="19" y="0"/>
                  </a:lnTo>
                  <a:lnTo>
                    <a:pt x="14" y="0"/>
                  </a:lnTo>
                  <a:lnTo>
                    <a:pt x="14" y="0"/>
                  </a:lnTo>
                  <a:lnTo>
                    <a:pt x="10" y="0"/>
                  </a:lnTo>
                  <a:lnTo>
                    <a:pt x="10" y="0"/>
                  </a:lnTo>
                  <a:lnTo>
                    <a:pt x="5" y="0"/>
                  </a:lnTo>
                  <a:lnTo>
                    <a:pt x="5" y="5"/>
                  </a:lnTo>
                  <a:lnTo>
                    <a:pt x="0" y="5"/>
                  </a:lnTo>
                  <a:lnTo>
                    <a:pt x="0" y="5"/>
                  </a:lnTo>
                  <a:lnTo>
                    <a:pt x="0" y="10"/>
                  </a:lnTo>
                  <a:lnTo>
                    <a:pt x="0" y="10"/>
                  </a:lnTo>
                  <a:lnTo>
                    <a:pt x="0" y="14"/>
                  </a:lnTo>
                  <a:lnTo>
                    <a:pt x="0" y="14"/>
                  </a:lnTo>
                  <a:lnTo>
                    <a:pt x="0" y="19"/>
                  </a:lnTo>
                  <a:lnTo>
                    <a:pt x="5" y="19"/>
                  </a:lnTo>
                  <a:lnTo>
                    <a:pt x="5" y="19"/>
                  </a:lnTo>
                  <a:lnTo>
                    <a:pt x="10" y="24"/>
                  </a:lnTo>
                  <a:lnTo>
                    <a:pt x="10" y="24"/>
                  </a:lnTo>
                  <a:lnTo>
                    <a:pt x="14" y="24"/>
                  </a:lnTo>
                  <a:lnTo>
                    <a:pt x="14" y="24"/>
                  </a:lnTo>
                  <a:lnTo>
                    <a:pt x="19" y="24"/>
                  </a:lnTo>
                  <a:lnTo>
                    <a:pt x="19" y="19"/>
                  </a:lnTo>
                  <a:lnTo>
                    <a:pt x="19" y="19"/>
                  </a:lnTo>
                  <a:lnTo>
                    <a:pt x="24" y="19"/>
                  </a:lnTo>
                  <a:lnTo>
                    <a:pt x="24" y="14"/>
                  </a:lnTo>
                  <a:lnTo>
                    <a:pt x="24" y="14"/>
                  </a:lnTo>
                  <a:lnTo>
                    <a:pt x="24" y="10"/>
                  </a:lnTo>
                  <a:lnTo>
                    <a:pt x="24" y="10"/>
                  </a:lnTo>
                  <a:lnTo>
                    <a:pt x="19" y="10"/>
                  </a:lnTo>
                  <a:lnTo>
                    <a:pt x="19" y="10"/>
                  </a:lnTo>
                  <a:lnTo>
                    <a:pt x="19" y="5"/>
                  </a:lnTo>
                  <a:lnTo>
                    <a:pt x="19" y="5"/>
                  </a:lnTo>
                  <a:lnTo>
                    <a:pt x="19" y="5"/>
                  </a:lnTo>
                  <a:lnTo>
                    <a:pt x="14" y="5"/>
                  </a:lnTo>
                  <a:lnTo>
                    <a:pt x="14" y="0"/>
                  </a:lnTo>
                  <a:lnTo>
                    <a:pt x="14" y="0"/>
                  </a:lnTo>
                  <a:lnTo>
                    <a:pt x="10" y="0"/>
                  </a:lnTo>
                  <a:lnTo>
                    <a:pt x="10" y="5"/>
                  </a:lnTo>
                  <a:lnTo>
                    <a:pt x="5" y="5"/>
                  </a:lnTo>
                  <a:lnTo>
                    <a:pt x="5" y="5"/>
                  </a:lnTo>
                  <a:lnTo>
                    <a:pt x="5" y="5"/>
                  </a:lnTo>
                  <a:lnTo>
                    <a:pt x="5" y="10"/>
                  </a:lnTo>
                  <a:lnTo>
                    <a:pt x="5" y="10"/>
                  </a:lnTo>
                  <a:lnTo>
                    <a:pt x="5" y="10"/>
                  </a:lnTo>
                  <a:lnTo>
                    <a:pt x="5" y="14"/>
                  </a:lnTo>
                  <a:lnTo>
                    <a:pt x="5" y="14"/>
                  </a:lnTo>
                  <a:lnTo>
                    <a:pt x="5" y="19"/>
                  </a:lnTo>
                  <a:lnTo>
                    <a:pt x="5" y="19"/>
                  </a:lnTo>
                  <a:lnTo>
                    <a:pt x="5" y="19"/>
                  </a:lnTo>
                  <a:lnTo>
                    <a:pt x="10" y="19"/>
                  </a:lnTo>
                  <a:lnTo>
                    <a:pt x="10" y="19"/>
                  </a:lnTo>
                  <a:lnTo>
                    <a:pt x="14" y="19"/>
                  </a:lnTo>
                  <a:lnTo>
                    <a:pt x="14" y="19"/>
                  </a:lnTo>
                  <a:lnTo>
                    <a:pt x="14" y="19"/>
                  </a:lnTo>
                  <a:lnTo>
                    <a:pt x="19" y="19"/>
                  </a:lnTo>
                  <a:lnTo>
                    <a:pt x="19" y="19"/>
                  </a:lnTo>
                  <a:lnTo>
                    <a:pt x="19" y="19"/>
                  </a:lnTo>
                  <a:lnTo>
                    <a:pt x="19" y="14"/>
                  </a:lnTo>
                  <a:lnTo>
                    <a:pt x="19" y="14"/>
                  </a:lnTo>
                  <a:lnTo>
                    <a:pt x="24" y="10"/>
                  </a:lnTo>
                  <a:lnTo>
                    <a:pt x="24" y="10"/>
                  </a:lnTo>
                  <a:close/>
                </a:path>
              </a:pathLst>
            </a:custGeom>
            <a:solidFill>
              <a:srgbClr val="8095C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3" name="Freeform 269"/>
            <p:cNvSpPr>
              <a:spLocks noChangeAspect="1"/>
            </p:cNvSpPr>
            <p:nvPr/>
          </p:nvSpPr>
          <p:spPr bwMode="auto">
            <a:xfrm>
              <a:off x="2624" y="1734"/>
              <a:ext cx="19" cy="19"/>
            </a:xfrm>
            <a:custGeom>
              <a:avLst/>
              <a:gdLst/>
              <a:ahLst/>
              <a:cxnLst>
                <a:cxn ang="0">
                  <a:pos x="14" y="10"/>
                </a:cxn>
                <a:cxn ang="0">
                  <a:pos x="14" y="5"/>
                </a:cxn>
                <a:cxn ang="0">
                  <a:pos x="14" y="5"/>
                </a:cxn>
                <a:cxn ang="0">
                  <a:pos x="9" y="0"/>
                </a:cxn>
                <a:cxn ang="0">
                  <a:pos x="5" y="0"/>
                </a:cxn>
                <a:cxn ang="0">
                  <a:pos x="0" y="5"/>
                </a:cxn>
                <a:cxn ang="0">
                  <a:pos x="0" y="5"/>
                </a:cxn>
                <a:cxn ang="0">
                  <a:pos x="0" y="10"/>
                </a:cxn>
                <a:cxn ang="0">
                  <a:pos x="0" y="14"/>
                </a:cxn>
                <a:cxn ang="0">
                  <a:pos x="0" y="19"/>
                </a:cxn>
                <a:cxn ang="0">
                  <a:pos x="0" y="19"/>
                </a:cxn>
                <a:cxn ang="0">
                  <a:pos x="5" y="19"/>
                </a:cxn>
                <a:cxn ang="0">
                  <a:pos x="9" y="19"/>
                </a:cxn>
                <a:cxn ang="0">
                  <a:pos x="14" y="19"/>
                </a:cxn>
                <a:cxn ang="0">
                  <a:pos x="14" y="19"/>
                </a:cxn>
                <a:cxn ang="0">
                  <a:pos x="14" y="14"/>
                </a:cxn>
                <a:cxn ang="0">
                  <a:pos x="14" y="10"/>
                </a:cxn>
                <a:cxn ang="0">
                  <a:pos x="14" y="10"/>
                </a:cxn>
                <a:cxn ang="0">
                  <a:pos x="14" y="5"/>
                </a:cxn>
                <a:cxn ang="0">
                  <a:pos x="9" y="5"/>
                </a:cxn>
                <a:cxn ang="0">
                  <a:pos x="9" y="5"/>
                </a:cxn>
                <a:cxn ang="0">
                  <a:pos x="5" y="5"/>
                </a:cxn>
                <a:cxn ang="0">
                  <a:pos x="0" y="5"/>
                </a:cxn>
                <a:cxn ang="0">
                  <a:pos x="0" y="10"/>
                </a:cxn>
                <a:cxn ang="0">
                  <a:pos x="0" y="10"/>
                </a:cxn>
                <a:cxn ang="0">
                  <a:pos x="0" y="14"/>
                </a:cxn>
                <a:cxn ang="0">
                  <a:pos x="0" y="14"/>
                </a:cxn>
                <a:cxn ang="0">
                  <a:pos x="5" y="19"/>
                </a:cxn>
                <a:cxn ang="0">
                  <a:pos x="9" y="19"/>
                </a:cxn>
                <a:cxn ang="0">
                  <a:pos x="9" y="19"/>
                </a:cxn>
                <a:cxn ang="0">
                  <a:pos x="14" y="14"/>
                </a:cxn>
                <a:cxn ang="0">
                  <a:pos x="14" y="14"/>
                </a:cxn>
                <a:cxn ang="0">
                  <a:pos x="14" y="10"/>
                </a:cxn>
              </a:cxnLst>
              <a:rect l="0" t="0" r="r" b="b"/>
              <a:pathLst>
                <a:path w="19" h="19">
                  <a:moveTo>
                    <a:pt x="19" y="10"/>
                  </a:moveTo>
                  <a:lnTo>
                    <a:pt x="14" y="10"/>
                  </a:lnTo>
                  <a:lnTo>
                    <a:pt x="14" y="10"/>
                  </a:lnTo>
                  <a:lnTo>
                    <a:pt x="14" y="5"/>
                  </a:lnTo>
                  <a:lnTo>
                    <a:pt x="14" y="5"/>
                  </a:lnTo>
                  <a:lnTo>
                    <a:pt x="14" y="5"/>
                  </a:lnTo>
                  <a:lnTo>
                    <a:pt x="9" y="5"/>
                  </a:lnTo>
                  <a:lnTo>
                    <a:pt x="9" y="0"/>
                  </a:lnTo>
                  <a:lnTo>
                    <a:pt x="9" y="0"/>
                  </a:lnTo>
                  <a:lnTo>
                    <a:pt x="5" y="0"/>
                  </a:lnTo>
                  <a:lnTo>
                    <a:pt x="5" y="5"/>
                  </a:lnTo>
                  <a:lnTo>
                    <a:pt x="0" y="5"/>
                  </a:lnTo>
                  <a:lnTo>
                    <a:pt x="0" y="5"/>
                  </a:lnTo>
                  <a:lnTo>
                    <a:pt x="0" y="5"/>
                  </a:lnTo>
                  <a:lnTo>
                    <a:pt x="0" y="10"/>
                  </a:lnTo>
                  <a:lnTo>
                    <a:pt x="0" y="10"/>
                  </a:lnTo>
                  <a:lnTo>
                    <a:pt x="0" y="10"/>
                  </a:lnTo>
                  <a:lnTo>
                    <a:pt x="0" y="14"/>
                  </a:lnTo>
                  <a:lnTo>
                    <a:pt x="0" y="14"/>
                  </a:lnTo>
                  <a:lnTo>
                    <a:pt x="0" y="19"/>
                  </a:lnTo>
                  <a:lnTo>
                    <a:pt x="0" y="19"/>
                  </a:lnTo>
                  <a:lnTo>
                    <a:pt x="0" y="19"/>
                  </a:lnTo>
                  <a:lnTo>
                    <a:pt x="5" y="19"/>
                  </a:lnTo>
                  <a:lnTo>
                    <a:pt x="5" y="19"/>
                  </a:lnTo>
                  <a:lnTo>
                    <a:pt x="9" y="19"/>
                  </a:lnTo>
                  <a:lnTo>
                    <a:pt x="9" y="19"/>
                  </a:lnTo>
                  <a:lnTo>
                    <a:pt x="9" y="19"/>
                  </a:lnTo>
                  <a:lnTo>
                    <a:pt x="14" y="19"/>
                  </a:lnTo>
                  <a:lnTo>
                    <a:pt x="14" y="19"/>
                  </a:lnTo>
                  <a:lnTo>
                    <a:pt x="14" y="19"/>
                  </a:lnTo>
                  <a:lnTo>
                    <a:pt x="14" y="14"/>
                  </a:lnTo>
                  <a:lnTo>
                    <a:pt x="14" y="14"/>
                  </a:lnTo>
                  <a:lnTo>
                    <a:pt x="19" y="10"/>
                  </a:lnTo>
                  <a:lnTo>
                    <a:pt x="14" y="10"/>
                  </a:lnTo>
                  <a:lnTo>
                    <a:pt x="14" y="10"/>
                  </a:lnTo>
                  <a:lnTo>
                    <a:pt x="14" y="10"/>
                  </a:lnTo>
                  <a:lnTo>
                    <a:pt x="14" y="10"/>
                  </a:lnTo>
                  <a:lnTo>
                    <a:pt x="14" y="5"/>
                  </a:lnTo>
                  <a:lnTo>
                    <a:pt x="9" y="5"/>
                  </a:lnTo>
                  <a:lnTo>
                    <a:pt x="9" y="5"/>
                  </a:lnTo>
                  <a:lnTo>
                    <a:pt x="9" y="5"/>
                  </a:lnTo>
                  <a:lnTo>
                    <a:pt x="9" y="5"/>
                  </a:lnTo>
                  <a:lnTo>
                    <a:pt x="5" y="5"/>
                  </a:lnTo>
                  <a:lnTo>
                    <a:pt x="5" y="5"/>
                  </a:lnTo>
                  <a:lnTo>
                    <a:pt x="5" y="5"/>
                  </a:lnTo>
                  <a:lnTo>
                    <a:pt x="0" y="5"/>
                  </a:lnTo>
                  <a:lnTo>
                    <a:pt x="0" y="10"/>
                  </a:lnTo>
                  <a:lnTo>
                    <a:pt x="0" y="10"/>
                  </a:lnTo>
                  <a:lnTo>
                    <a:pt x="0" y="10"/>
                  </a:lnTo>
                  <a:lnTo>
                    <a:pt x="0" y="10"/>
                  </a:lnTo>
                  <a:lnTo>
                    <a:pt x="0" y="14"/>
                  </a:lnTo>
                  <a:lnTo>
                    <a:pt x="0" y="14"/>
                  </a:lnTo>
                  <a:lnTo>
                    <a:pt x="0" y="14"/>
                  </a:lnTo>
                  <a:lnTo>
                    <a:pt x="0" y="14"/>
                  </a:lnTo>
                  <a:lnTo>
                    <a:pt x="5" y="19"/>
                  </a:lnTo>
                  <a:lnTo>
                    <a:pt x="5" y="19"/>
                  </a:lnTo>
                  <a:lnTo>
                    <a:pt x="5" y="19"/>
                  </a:lnTo>
                  <a:lnTo>
                    <a:pt x="9" y="19"/>
                  </a:lnTo>
                  <a:lnTo>
                    <a:pt x="9" y="19"/>
                  </a:lnTo>
                  <a:lnTo>
                    <a:pt x="9" y="19"/>
                  </a:lnTo>
                  <a:lnTo>
                    <a:pt x="9" y="19"/>
                  </a:lnTo>
                  <a:lnTo>
                    <a:pt x="14" y="14"/>
                  </a:lnTo>
                  <a:lnTo>
                    <a:pt x="14" y="14"/>
                  </a:lnTo>
                  <a:lnTo>
                    <a:pt x="14" y="14"/>
                  </a:lnTo>
                  <a:lnTo>
                    <a:pt x="14" y="14"/>
                  </a:lnTo>
                  <a:lnTo>
                    <a:pt x="14" y="10"/>
                  </a:lnTo>
                  <a:lnTo>
                    <a:pt x="19" y="10"/>
                  </a:lnTo>
                  <a:close/>
                </a:path>
              </a:pathLst>
            </a:custGeom>
            <a:solidFill>
              <a:srgbClr val="8397C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4" name="Freeform 270"/>
            <p:cNvSpPr>
              <a:spLocks noChangeAspect="1"/>
            </p:cNvSpPr>
            <p:nvPr/>
          </p:nvSpPr>
          <p:spPr bwMode="auto">
            <a:xfrm>
              <a:off x="2624" y="1739"/>
              <a:ext cx="14" cy="14"/>
            </a:xfrm>
            <a:custGeom>
              <a:avLst/>
              <a:gdLst/>
              <a:ahLst/>
              <a:cxnLst>
                <a:cxn ang="0">
                  <a:pos x="14" y="5"/>
                </a:cxn>
                <a:cxn ang="0">
                  <a:pos x="14" y="5"/>
                </a:cxn>
                <a:cxn ang="0">
                  <a:pos x="9" y="0"/>
                </a:cxn>
                <a:cxn ang="0">
                  <a:pos x="9" y="0"/>
                </a:cxn>
                <a:cxn ang="0">
                  <a:pos x="5" y="0"/>
                </a:cxn>
                <a:cxn ang="0">
                  <a:pos x="5" y="0"/>
                </a:cxn>
                <a:cxn ang="0">
                  <a:pos x="0" y="5"/>
                </a:cxn>
                <a:cxn ang="0">
                  <a:pos x="0" y="5"/>
                </a:cxn>
                <a:cxn ang="0">
                  <a:pos x="0" y="9"/>
                </a:cxn>
                <a:cxn ang="0">
                  <a:pos x="0" y="9"/>
                </a:cxn>
                <a:cxn ang="0">
                  <a:pos x="5" y="14"/>
                </a:cxn>
                <a:cxn ang="0">
                  <a:pos x="5" y="14"/>
                </a:cxn>
                <a:cxn ang="0">
                  <a:pos x="9" y="14"/>
                </a:cxn>
                <a:cxn ang="0">
                  <a:pos x="9" y="14"/>
                </a:cxn>
                <a:cxn ang="0">
                  <a:pos x="14" y="9"/>
                </a:cxn>
                <a:cxn ang="0">
                  <a:pos x="14" y="9"/>
                </a:cxn>
                <a:cxn ang="0">
                  <a:pos x="14" y="5"/>
                </a:cxn>
                <a:cxn ang="0">
                  <a:pos x="9" y="5"/>
                </a:cxn>
                <a:cxn ang="0">
                  <a:pos x="9" y="5"/>
                </a:cxn>
                <a:cxn ang="0">
                  <a:pos x="9" y="0"/>
                </a:cxn>
                <a:cxn ang="0">
                  <a:pos x="9" y="0"/>
                </a:cxn>
                <a:cxn ang="0">
                  <a:pos x="5" y="0"/>
                </a:cxn>
                <a:cxn ang="0">
                  <a:pos x="5" y="5"/>
                </a:cxn>
                <a:cxn ang="0">
                  <a:pos x="5" y="5"/>
                </a:cxn>
                <a:cxn ang="0">
                  <a:pos x="5" y="5"/>
                </a:cxn>
                <a:cxn ang="0">
                  <a:pos x="5" y="9"/>
                </a:cxn>
                <a:cxn ang="0">
                  <a:pos x="5" y="9"/>
                </a:cxn>
                <a:cxn ang="0">
                  <a:pos x="5" y="9"/>
                </a:cxn>
                <a:cxn ang="0">
                  <a:pos x="9" y="9"/>
                </a:cxn>
                <a:cxn ang="0">
                  <a:pos x="9" y="9"/>
                </a:cxn>
                <a:cxn ang="0">
                  <a:pos x="9" y="9"/>
                </a:cxn>
                <a:cxn ang="0">
                  <a:pos x="9" y="9"/>
                </a:cxn>
                <a:cxn ang="0">
                  <a:pos x="14" y="5"/>
                </a:cxn>
              </a:cxnLst>
              <a:rect l="0" t="0" r="r" b="b"/>
              <a:pathLst>
                <a:path w="14" h="14">
                  <a:moveTo>
                    <a:pt x="14" y="5"/>
                  </a:moveTo>
                  <a:lnTo>
                    <a:pt x="14" y="5"/>
                  </a:lnTo>
                  <a:lnTo>
                    <a:pt x="14" y="5"/>
                  </a:lnTo>
                  <a:lnTo>
                    <a:pt x="14" y="5"/>
                  </a:lnTo>
                  <a:lnTo>
                    <a:pt x="14" y="0"/>
                  </a:lnTo>
                  <a:lnTo>
                    <a:pt x="9" y="0"/>
                  </a:lnTo>
                  <a:lnTo>
                    <a:pt x="9" y="0"/>
                  </a:lnTo>
                  <a:lnTo>
                    <a:pt x="9" y="0"/>
                  </a:lnTo>
                  <a:lnTo>
                    <a:pt x="9" y="0"/>
                  </a:lnTo>
                  <a:lnTo>
                    <a:pt x="5" y="0"/>
                  </a:lnTo>
                  <a:lnTo>
                    <a:pt x="5" y="0"/>
                  </a:lnTo>
                  <a:lnTo>
                    <a:pt x="5" y="0"/>
                  </a:lnTo>
                  <a:lnTo>
                    <a:pt x="0" y="0"/>
                  </a:lnTo>
                  <a:lnTo>
                    <a:pt x="0" y="5"/>
                  </a:lnTo>
                  <a:lnTo>
                    <a:pt x="0" y="5"/>
                  </a:lnTo>
                  <a:lnTo>
                    <a:pt x="0" y="5"/>
                  </a:lnTo>
                  <a:lnTo>
                    <a:pt x="0" y="5"/>
                  </a:lnTo>
                  <a:lnTo>
                    <a:pt x="0" y="9"/>
                  </a:lnTo>
                  <a:lnTo>
                    <a:pt x="0" y="9"/>
                  </a:lnTo>
                  <a:lnTo>
                    <a:pt x="0" y="9"/>
                  </a:lnTo>
                  <a:lnTo>
                    <a:pt x="0" y="9"/>
                  </a:lnTo>
                  <a:lnTo>
                    <a:pt x="5" y="14"/>
                  </a:lnTo>
                  <a:lnTo>
                    <a:pt x="5" y="14"/>
                  </a:lnTo>
                  <a:lnTo>
                    <a:pt x="5" y="14"/>
                  </a:lnTo>
                  <a:lnTo>
                    <a:pt x="9" y="14"/>
                  </a:lnTo>
                  <a:lnTo>
                    <a:pt x="9" y="14"/>
                  </a:lnTo>
                  <a:lnTo>
                    <a:pt x="9" y="14"/>
                  </a:lnTo>
                  <a:lnTo>
                    <a:pt x="9" y="14"/>
                  </a:lnTo>
                  <a:lnTo>
                    <a:pt x="14" y="9"/>
                  </a:lnTo>
                  <a:lnTo>
                    <a:pt x="14" y="9"/>
                  </a:lnTo>
                  <a:lnTo>
                    <a:pt x="14" y="9"/>
                  </a:lnTo>
                  <a:lnTo>
                    <a:pt x="14" y="9"/>
                  </a:lnTo>
                  <a:lnTo>
                    <a:pt x="14" y="5"/>
                  </a:lnTo>
                  <a:lnTo>
                    <a:pt x="14" y="5"/>
                  </a:lnTo>
                  <a:lnTo>
                    <a:pt x="14" y="5"/>
                  </a:lnTo>
                  <a:lnTo>
                    <a:pt x="9" y="5"/>
                  </a:lnTo>
                  <a:lnTo>
                    <a:pt x="9" y="5"/>
                  </a:lnTo>
                  <a:lnTo>
                    <a:pt x="9" y="5"/>
                  </a:lnTo>
                  <a:lnTo>
                    <a:pt x="9" y="5"/>
                  </a:lnTo>
                  <a:lnTo>
                    <a:pt x="9" y="0"/>
                  </a:lnTo>
                  <a:lnTo>
                    <a:pt x="9" y="0"/>
                  </a:lnTo>
                  <a:lnTo>
                    <a:pt x="9" y="0"/>
                  </a:lnTo>
                  <a:lnTo>
                    <a:pt x="5" y="0"/>
                  </a:lnTo>
                  <a:lnTo>
                    <a:pt x="5" y="0"/>
                  </a:lnTo>
                  <a:lnTo>
                    <a:pt x="5" y="5"/>
                  </a:lnTo>
                  <a:lnTo>
                    <a:pt x="5" y="5"/>
                  </a:lnTo>
                  <a:lnTo>
                    <a:pt x="5" y="5"/>
                  </a:lnTo>
                  <a:lnTo>
                    <a:pt x="5" y="5"/>
                  </a:lnTo>
                  <a:lnTo>
                    <a:pt x="5" y="5"/>
                  </a:lnTo>
                  <a:lnTo>
                    <a:pt x="5" y="5"/>
                  </a:lnTo>
                  <a:lnTo>
                    <a:pt x="5" y="9"/>
                  </a:lnTo>
                  <a:lnTo>
                    <a:pt x="5" y="9"/>
                  </a:lnTo>
                  <a:lnTo>
                    <a:pt x="5" y="9"/>
                  </a:lnTo>
                  <a:lnTo>
                    <a:pt x="5" y="9"/>
                  </a:lnTo>
                  <a:lnTo>
                    <a:pt x="5" y="9"/>
                  </a:lnTo>
                  <a:lnTo>
                    <a:pt x="5" y="9"/>
                  </a:lnTo>
                  <a:lnTo>
                    <a:pt x="5" y="9"/>
                  </a:lnTo>
                  <a:lnTo>
                    <a:pt x="9" y="9"/>
                  </a:lnTo>
                  <a:lnTo>
                    <a:pt x="9" y="9"/>
                  </a:lnTo>
                  <a:lnTo>
                    <a:pt x="9" y="9"/>
                  </a:lnTo>
                  <a:lnTo>
                    <a:pt x="9" y="9"/>
                  </a:lnTo>
                  <a:lnTo>
                    <a:pt x="9" y="9"/>
                  </a:lnTo>
                  <a:lnTo>
                    <a:pt x="9" y="9"/>
                  </a:lnTo>
                  <a:lnTo>
                    <a:pt x="9" y="9"/>
                  </a:lnTo>
                  <a:lnTo>
                    <a:pt x="14" y="9"/>
                  </a:lnTo>
                  <a:lnTo>
                    <a:pt x="14" y="5"/>
                  </a:lnTo>
                  <a:lnTo>
                    <a:pt x="14" y="5"/>
                  </a:lnTo>
                  <a:close/>
                </a:path>
              </a:pathLst>
            </a:custGeom>
            <a:solidFill>
              <a:srgbClr val="8699C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5" name="Freeform 271"/>
            <p:cNvSpPr>
              <a:spLocks noChangeAspect="1"/>
            </p:cNvSpPr>
            <p:nvPr/>
          </p:nvSpPr>
          <p:spPr bwMode="auto">
            <a:xfrm>
              <a:off x="2629" y="1739"/>
              <a:ext cx="9" cy="9"/>
            </a:xfrm>
            <a:custGeom>
              <a:avLst/>
              <a:gdLst/>
              <a:ahLst/>
              <a:cxnLst>
                <a:cxn ang="0">
                  <a:pos x="9" y="5"/>
                </a:cxn>
                <a:cxn ang="0">
                  <a:pos x="9" y="5"/>
                </a:cxn>
                <a:cxn ang="0">
                  <a:pos x="4" y="5"/>
                </a:cxn>
                <a:cxn ang="0">
                  <a:pos x="4" y="5"/>
                </a:cxn>
                <a:cxn ang="0">
                  <a:pos x="4" y="5"/>
                </a:cxn>
                <a:cxn ang="0">
                  <a:pos x="4" y="5"/>
                </a:cxn>
                <a:cxn ang="0">
                  <a:pos x="4" y="0"/>
                </a:cxn>
                <a:cxn ang="0">
                  <a:pos x="4" y="0"/>
                </a:cxn>
                <a:cxn ang="0">
                  <a:pos x="4" y="0"/>
                </a:cxn>
                <a:cxn ang="0">
                  <a:pos x="0" y="0"/>
                </a:cxn>
                <a:cxn ang="0">
                  <a:pos x="0" y="0"/>
                </a:cxn>
                <a:cxn ang="0">
                  <a:pos x="0" y="5"/>
                </a:cxn>
                <a:cxn ang="0">
                  <a:pos x="0" y="5"/>
                </a:cxn>
                <a:cxn ang="0">
                  <a:pos x="0" y="5"/>
                </a:cxn>
                <a:cxn ang="0">
                  <a:pos x="0" y="5"/>
                </a:cxn>
                <a:cxn ang="0">
                  <a:pos x="0" y="5"/>
                </a:cxn>
                <a:cxn ang="0">
                  <a:pos x="0" y="5"/>
                </a:cxn>
                <a:cxn ang="0">
                  <a:pos x="0" y="9"/>
                </a:cxn>
                <a:cxn ang="0">
                  <a:pos x="0" y="9"/>
                </a:cxn>
                <a:cxn ang="0">
                  <a:pos x="0" y="9"/>
                </a:cxn>
                <a:cxn ang="0">
                  <a:pos x="0" y="9"/>
                </a:cxn>
                <a:cxn ang="0">
                  <a:pos x="0" y="9"/>
                </a:cxn>
                <a:cxn ang="0">
                  <a:pos x="0" y="9"/>
                </a:cxn>
                <a:cxn ang="0">
                  <a:pos x="0" y="9"/>
                </a:cxn>
                <a:cxn ang="0">
                  <a:pos x="4" y="9"/>
                </a:cxn>
                <a:cxn ang="0">
                  <a:pos x="4" y="9"/>
                </a:cxn>
                <a:cxn ang="0">
                  <a:pos x="4" y="9"/>
                </a:cxn>
                <a:cxn ang="0">
                  <a:pos x="4" y="9"/>
                </a:cxn>
                <a:cxn ang="0">
                  <a:pos x="4" y="9"/>
                </a:cxn>
                <a:cxn ang="0">
                  <a:pos x="4" y="9"/>
                </a:cxn>
                <a:cxn ang="0">
                  <a:pos x="4" y="9"/>
                </a:cxn>
                <a:cxn ang="0">
                  <a:pos x="9" y="9"/>
                </a:cxn>
                <a:cxn ang="0">
                  <a:pos x="9" y="5"/>
                </a:cxn>
              </a:cxnLst>
              <a:rect l="0" t="0" r="r" b="b"/>
              <a:pathLst>
                <a:path w="9" h="9">
                  <a:moveTo>
                    <a:pt x="9" y="5"/>
                  </a:moveTo>
                  <a:lnTo>
                    <a:pt x="9" y="5"/>
                  </a:lnTo>
                  <a:lnTo>
                    <a:pt x="4" y="5"/>
                  </a:lnTo>
                  <a:lnTo>
                    <a:pt x="4" y="5"/>
                  </a:lnTo>
                  <a:lnTo>
                    <a:pt x="4" y="5"/>
                  </a:lnTo>
                  <a:lnTo>
                    <a:pt x="4" y="5"/>
                  </a:lnTo>
                  <a:lnTo>
                    <a:pt x="4" y="0"/>
                  </a:lnTo>
                  <a:lnTo>
                    <a:pt x="4" y="0"/>
                  </a:lnTo>
                  <a:lnTo>
                    <a:pt x="4" y="0"/>
                  </a:lnTo>
                  <a:lnTo>
                    <a:pt x="0" y="0"/>
                  </a:lnTo>
                  <a:lnTo>
                    <a:pt x="0" y="0"/>
                  </a:lnTo>
                  <a:lnTo>
                    <a:pt x="0" y="5"/>
                  </a:lnTo>
                  <a:lnTo>
                    <a:pt x="0" y="5"/>
                  </a:lnTo>
                  <a:lnTo>
                    <a:pt x="0" y="5"/>
                  </a:lnTo>
                  <a:lnTo>
                    <a:pt x="0" y="5"/>
                  </a:lnTo>
                  <a:lnTo>
                    <a:pt x="0" y="5"/>
                  </a:lnTo>
                  <a:lnTo>
                    <a:pt x="0" y="5"/>
                  </a:lnTo>
                  <a:lnTo>
                    <a:pt x="0" y="9"/>
                  </a:lnTo>
                  <a:lnTo>
                    <a:pt x="0" y="9"/>
                  </a:lnTo>
                  <a:lnTo>
                    <a:pt x="0" y="9"/>
                  </a:lnTo>
                  <a:lnTo>
                    <a:pt x="0" y="9"/>
                  </a:lnTo>
                  <a:lnTo>
                    <a:pt x="0" y="9"/>
                  </a:lnTo>
                  <a:lnTo>
                    <a:pt x="0" y="9"/>
                  </a:lnTo>
                  <a:lnTo>
                    <a:pt x="0" y="9"/>
                  </a:lnTo>
                  <a:lnTo>
                    <a:pt x="4" y="9"/>
                  </a:lnTo>
                  <a:lnTo>
                    <a:pt x="4" y="9"/>
                  </a:lnTo>
                  <a:lnTo>
                    <a:pt x="4" y="9"/>
                  </a:lnTo>
                  <a:lnTo>
                    <a:pt x="4" y="9"/>
                  </a:lnTo>
                  <a:lnTo>
                    <a:pt x="4" y="9"/>
                  </a:lnTo>
                  <a:lnTo>
                    <a:pt x="4" y="9"/>
                  </a:lnTo>
                  <a:lnTo>
                    <a:pt x="4" y="9"/>
                  </a:lnTo>
                  <a:lnTo>
                    <a:pt x="9" y="9"/>
                  </a:lnTo>
                  <a:lnTo>
                    <a:pt x="9" y="5"/>
                  </a:lnTo>
                  <a:close/>
                </a:path>
              </a:pathLst>
            </a:custGeom>
            <a:solidFill>
              <a:srgbClr val="899BC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6" name="Freeform 272"/>
            <p:cNvSpPr>
              <a:spLocks noChangeAspect="1"/>
            </p:cNvSpPr>
            <p:nvPr/>
          </p:nvSpPr>
          <p:spPr bwMode="auto">
            <a:xfrm>
              <a:off x="2629" y="1744"/>
              <a:ext cx="4" cy="4"/>
            </a:xfrm>
            <a:custGeom>
              <a:avLst/>
              <a:gdLst/>
              <a:ahLst/>
              <a:cxnLst>
                <a:cxn ang="0">
                  <a:pos x="4" y="0"/>
                </a:cxn>
                <a:cxn ang="0">
                  <a:pos x="4" y="0"/>
                </a:cxn>
                <a:cxn ang="0">
                  <a:pos x="4" y="0"/>
                </a:cxn>
                <a:cxn ang="0">
                  <a:pos x="4" y="0"/>
                </a:cxn>
                <a:cxn ang="0">
                  <a:pos x="4"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0"/>
                </a:cxn>
                <a:cxn ang="0">
                  <a:pos x="0" y="0"/>
                </a:cxn>
                <a:cxn ang="0">
                  <a:pos x="0" y="4"/>
                </a:cxn>
                <a:cxn ang="0">
                  <a:pos x="0" y="4"/>
                </a:cxn>
                <a:cxn ang="0">
                  <a:pos x="0" y="4"/>
                </a:cxn>
                <a:cxn ang="0">
                  <a:pos x="0" y="4"/>
                </a:cxn>
                <a:cxn ang="0">
                  <a:pos x="0" y="4"/>
                </a:cxn>
                <a:cxn ang="0">
                  <a:pos x="0" y="4"/>
                </a:cxn>
                <a:cxn ang="0">
                  <a:pos x="4" y="4"/>
                </a:cxn>
                <a:cxn ang="0">
                  <a:pos x="4" y="4"/>
                </a:cxn>
                <a:cxn ang="0">
                  <a:pos x="4" y="4"/>
                </a:cxn>
                <a:cxn ang="0">
                  <a:pos x="4" y="4"/>
                </a:cxn>
                <a:cxn ang="0">
                  <a:pos x="4" y="4"/>
                </a:cxn>
                <a:cxn ang="0">
                  <a:pos x="4" y="4"/>
                </a:cxn>
                <a:cxn ang="0">
                  <a:pos x="4" y="4"/>
                </a:cxn>
                <a:cxn ang="0">
                  <a:pos x="4" y="0"/>
                </a:cxn>
                <a:cxn ang="0">
                  <a:pos x="4" y="0"/>
                </a:cxn>
              </a:cxnLst>
              <a:rect l="0" t="0" r="r" b="b"/>
              <a:pathLst>
                <a:path w="4" h="4">
                  <a:moveTo>
                    <a:pt x="4" y="0"/>
                  </a:move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4"/>
                  </a:lnTo>
                  <a:lnTo>
                    <a:pt x="0" y="4"/>
                  </a:lnTo>
                  <a:lnTo>
                    <a:pt x="4" y="4"/>
                  </a:lnTo>
                  <a:lnTo>
                    <a:pt x="4" y="4"/>
                  </a:lnTo>
                  <a:lnTo>
                    <a:pt x="4" y="4"/>
                  </a:lnTo>
                  <a:lnTo>
                    <a:pt x="4" y="4"/>
                  </a:lnTo>
                  <a:lnTo>
                    <a:pt x="4" y="4"/>
                  </a:lnTo>
                  <a:lnTo>
                    <a:pt x="4" y="4"/>
                  </a:lnTo>
                  <a:lnTo>
                    <a:pt x="4" y="4"/>
                  </a:lnTo>
                  <a:lnTo>
                    <a:pt x="4" y="0"/>
                  </a:lnTo>
                  <a:lnTo>
                    <a:pt x="4" y="0"/>
                  </a:lnTo>
                  <a:close/>
                </a:path>
              </a:pathLst>
            </a:custGeom>
            <a:solidFill>
              <a:srgbClr val="8C9EC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7" name="Freeform 273"/>
            <p:cNvSpPr>
              <a:spLocks noChangeAspect="1"/>
            </p:cNvSpPr>
            <p:nvPr/>
          </p:nvSpPr>
          <p:spPr bwMode="auto">
            <a:xfrm>
              <a:off x="2209" y="1640"/>
              <a:ext cx="165" cy="165"/>
            </a:xfrm>
            <a:custGeom>
              <a:avLst/>
              <a:gdLst/>
              <a:ahLst/>
              <a:cxnLst>
                <a:cxn ang="0">
                  <a:pos x="165" y="80"/>
                </a:cxn>
                <a:cxn ang="0">
                  <a:pos x="160" y="52"/>
                </a:cxn>
                <a:cxn ang="0">
                  <a:pos x="141" y="23"/>
                </a:cxn>
                <a:cxn ang="0">
                  <a:pos x="113" y="4"/>
                </a:cxn>
                <a:cxn ang="0">
                  <a:pos x="85" y="0"/>
                </a:cxn>
                <a:cxn ang="0">
                  <a:pos x="51" y="4"/>
                </a:cxn>
                <a:cxn ang="0">
                  <a:pos x="23" y="23"/>
                </a:cxn>
                <a:cxn ang="0">
                  <a:pos x="4" y="52"/>
                </a:cxn>
                <a:cxn ang="0">
                  <a:pos x="0" y="80"/>
                </a:cxn>
                <a:cxn ang="0">
                  <a:pos x="4" y="113"/>
                </a:cxn>
                <a:cxn ang="0">
                  <a:pos x="23" y="141"/>
                </a:cxn>
                <a:cxn ang="0">
                  <a:pos x="51" y="160"/>
                </a:cxn>
                <a:cxn ang="0">
                  <a:pos x="85" y="165"/>
                </a:cxn>
                <a:cxn ang="0">
                  <a:pos x="113" y="160"/>
                </a:cxn>
                <a:cxn ang="0">
                  <a:pos x="141" y="141"/>
                </a:cxn>
                <a:cxn ang="0">
                  <a:pos x="160" y="113"/>
                </a:cxn>
                <a:cxn ang="0">
                  <a:pos x="165" y="80"/>
                </a:cxn>
                <a:cxn ang="0">
                  <a:pos x="165" y="99"/>
                </a:cxn>
                <a:cxn ang="0">
                  <a:pos x="151" y="127"/>
                </a:cxn>
                <a:cxn ang="0">
                  <a:pos x="132" y="151"/>
                </a:cxn>
                <a:cxn ang="0">
                  <a:pos x="99" y="165"/>
                </a:cxn>
                <a:cxn ang="0">
                  <a:pos x="66" y="165"/>
                </a:cxn>
                <a:cxn ang="0">
                  <a:pos x="37" y="151"/>
                </a:cxn>
                <a:cxn ang="0">
                  <a:pos x="14" y="127"/>
                </a:cxn>
                <a:cxn ang="0">
                  <a:pos x="0" y="99"/>
                </a:cxn>
                <a:cxn ang="0">
                  <a:pos x="0" y="66"/>
                </a:cxn>
                <a:cxn ang="0">
                  <a:pos x="14" y="37"/>
                </a:cxn>
                <a:cxn ang="0">
                  <a:pos x="37" y="14"/>
                </a:cxn>
                <a:cxn ang="0">
                  <a:pos x="66" y="0"/>
                </a:cxn>
                <a:cxn ang="0">
                  <a:pos x="99" y="0"/>
                </a:cxn>
                <a:cxn ang="0">
                  <a:pos x="132" y="14"/>
                </a:cxn>
                <a:cxn ang="0">
                  <a:pos x="151" y="37"/>
                </a:cxn>
                <a:cxn ang="0">
                  <a:pos x="165" y="66"/>
                </a:cxn>
              </a:cxnLst>
              <a:rect l="0" t="0" r="r" b="b"/>
              <a:pathLst>
                <a:path w="165" h="165">
                  <a:moveTo>
                    <a:pt x="165" y="80"/>
                  </a:moveTo>
                  <a:lnTo>
                    <a:pt x="165" y="80"/>
                  </a:lnTo>
                  <a:lnTo>
                    <a:pt x="165" y="66"/>
                  </a:lnTo>
                  <a:lnTo>
                    <a:pt x="160" y="52"/>
                  </a:lnTo>
                  <a:lnTo>
                    <a:pt x="151" y="37"/>
                  </a:lnTo>
                  <a:lnTo>
                    <a:pt x="141" y="23"/>
                  </a:lnTo>
                  <a:lnTo>
                    <a:pt x="127" y="14"/>
                  </a:lnTo>
                  <a:lnTo>
                    <a:pt x="113" y="4"/>
                  </a:lnTo>
                  <a:lnTo>
                    <a:pt x="99" y="0"/>
                  </a:lnTo>
                  <a:lnTo>
                    <a:pt x="85" y="0"/>
                  </a:lnTo>
                  <a:lnTo>
                    <a:pt x="66" y="0"/>
                  </a:lnTo>
                  <a:lnTo>
                    <a:pt x="51" y="4"/>
                  </a:lnTo>
                  <a:lnTo>
                    <a:pt x="37" y="14"/>
                  </a:lnTo>
                  <a:lnTo>
                    <a:pt x="23" y="23"/>
                  </a:lnTo>
                  <a:lnTo>
                    <a:pt x="14" y="37"/>
                  </a:lnTo>
                  <a:lnTo>
                    <a:pt x="4" y="52"/>
                  </a:lnTo>
                  <a:lnTo>
                    <a:pt x="0" y="66"/>
                  </a:lnTo>
                  <a:lnTo>
                    <a:pt x="0" y="80"/>
                  </a:lnTo>
                  <a:lnTo>
                    <a:pt x="0" y="99"/>
                  </a:lnTo>
                  <a:lnTo>
                    <a:pt x="4" y="113"/>
                  </a:lnTo>
                  <a:lnTo>
                    <a:pt x="14" y="127"/>
                  </a:lnTo>
                  <a:lnTo>
                    <a:pt x="23" y="141"/>
                  </a:lnTo>
                  <a:lnTo>
                    <a:pt x="37" y="151"/>
                  </a:lnTo>
                  <a:lnTo>
                    <a:pt x="51" y="160"/>
                  </a:lnTo>
                  <a:lnTo>
                    <a:pt x="66" y="165"/>
                  </a:lnTo>
                  <a:lnTo>
                    <a:pt x="85" y="165"/>
                  </a:lnTo>
                  <a:lnTo>
                    <a:pt x="99" y="165"/>
                  </a:lnTo>
                  <a:lnTo>
                    <a:pt x="113" y="160"/>
                  </a:lnTo>
                  <a:lnTo>
                    <a:pt x="127" y="151"/>
                  </a:lnTo>
                  <a:lnTo>
                    <a:pt x="141" y="141"/>
                  </a:lnTo>
                  <a:lnTo>
                    <a:pt x="151" y="127"/>
                  </a:lnTo>
                  <a:lnTo>
                    <a:pt x="160" y="113"/>
                  </a:lnTo>
                  <a:lnTo>
                    <a:pt x="165" y="99"/>
                  </a:lnTo>
                  <a:lnTo>
                    <a:pt x="165" y="80"/>
                  </a:lnTo>
                  <a:lnTo>
                    <a:pt x="165" y="80"/>
                  </a:lnTo>
                  <a:lnTo>
                    <a:pt x="165" y="99"/>
                  </a:lnTo>
                  <a:lnTo>
                    <a:pt x="160" y="113"/>
                  </a:lnTo>
                  <a:lnTo>
                    <a:pt x="151" y="127"/>
                  </a:lnTo>
                  <a:lnTo>
                    <a:pt x="141" y="141"/>
                  </a:lnTo>
                  <a:lnTo>
                    <a:pt x="132" y="151"/>
                  </a:lnTo>
                  <a:lnTo>
                    <a:pt x="118" y="160"/>
                  </a:lnTo>
                  <a:lnTo>
                    <a:pt x="99" y="165"/>
                  </a:lnTo>
                  <a:lnTo>
                    <a:pt x="85" y="165"/>
                  </a:lnTo>
                  <a:lnTo>
                    <a:pt x="66" y="165"/>
                  </a:lnTo>
                  <a:lnTo>
                    <a:pt x="51" y="160"/>
                  </a:lnTo>
                  <a:lnTo>
                    <a:pt x="37" y="151"/>
                  </a:lnTo>
                  <a:lnTo>
                    <a:pt x="23" y="141"/>
                  </a:lnTo>
                  <a:lnTo>
                    <a:pt x="14" y="127"/>
                  </a:lnTo>
                  <a:lnTo>
                    <a:pt x="4" y="113"/>
                  </a:lnTo>
                  <a:lnTo>
                    <a:pt x="0" y="99"/>
                  </a:lnTo>
                  <a:lnTo>
                    <a:pt x="0" y="80"/>
                  </a:lnTo>
                  <a:lnTo>
                    <a:pt x="0" y="66"/>
                  </a:lnTo>
                  <a:lnTo>
                    <a:pt x="4" y="52"/>
                  </a:lnTo>
                  <a:lnTo>
                    <a:pt x="14" y="37"/>
                  </a:lnTo>
                  <a:lnTo>
                    <a:pt x="23" y="23"/>
                  </a:lnTo>
                  <a:lnTo>
                    <a:pt x="37" y="14"/>
                  </a:lnTo>
                  <a:lnTo>
                    <a:pt x="51" y="4"/>
                  </a:lnTo>
                  <a:lnTo>
                    <a:pt x="66" y="0"/>
                  </a:lnTo>
                  <a:lnTo>
                    <a:pt x="85" y="0"/>
                  </a:lnTo>
                  <a:lnTo>
                    <a:pt x="99" y="0"/>
                  </a:lnTo>
                  <a:lnTo>
                    <a:pt x="118" y="4"/>
                  </a:lnTo>
                  <a:lnTo>
                    <a:pt x="132" y="14"/>
                  </a:lnTo>
                  <a:lnTo>
                    <a:pt x="141" y="23"/>
                  </a:lnTo>
                  <a:lnTo>
                    <a:pt x="151" y="37"/>
                  </a:lnTo>
                  <a:lnTo>
                    <a:pt x="160" y="52"/>
                  </a:lnTo>
                  <a:lnTo>
                    <a:pt x="165" y="66"/>
                  </a:lnTo>
                  <a:lnTo>
                    <a:pt x="165" y="80"/>
                  </a:lnTo>
                  <a:close/>
                </a:path>
              </a:pathLst>
            </a:custGeom>
            <a:solidFill>
              <a:srgbClr val="2851A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8" name="Freeform 274"/>
            <p:cNvSpPr>
              <a:spLocks noChangeAspect="1"/>
            </p:cNvSpPr>
            <p:nvPr/>
          </p:nvSpPr>
          <p:spPr bwMode="auto">
            <a:xfrm>
              <a:off x="2209" y="1640"/>
              <a:ext cx="165" cy="165"/>
            </a:xfrm>
            <a:custGeom>
              <a:avLst/>
              <a:gdLst/>
              <a:ahLst/>
              <a:cxnLst>
                <a:cxn ang="0">
                  <a:pos x="165" y="66"/>
                </a:cxn>
                <a:cxn ang="0">
                  <a:pos x="151" y="37"/>
                </a:cxn>
                <a:cxn ang="0">
                  <a:pos x="127" y="14"/>
                </a:cxn>
                <a:cxn ang="0">
                  <a:pos x="99" y="0"/>
                </a:cxn>
                <a:cxn ang="0">
                  <a:pos x="66" y="0"/>
                </a:cxn>
                <a:cxn ang="0">
                  <a:pos x="37" y="14"/>
                </a:cxn>
                <a:cxn ang="0">
                  <a:pos x="14" y="37"/>
                </a:cxn>
                <a:cxn ang="0">
                  <a:pos x="0" y="66"/>
                </a:cxn>
                <a:cxn ang="0">
                  <a:pos x="0" y="99"/>
                </a:cxn>
                <a:cxn ang="0">
                  <a:pos x="14" y="127"/>
                </a:cxn>
                <a:cxn ang="0">
                  <a:pos x="37" y="151"/>
                </a:cxn>
                <a:cxn ang="0">
                  <a:pos x="66" y="165"/>
                </a:cxn>
                <a:cxn ang="0">
                  <a:pos x="99" y="165"/>
                </a:cxn>
                <a:cxn ang="0">
                  <a:pos x="127" y="151"/>
                </a:cxn>
                <a:cxn ang="0">
                  <a:pos x="151" y="127"/>
                </a:cxn>
                <a:cxn ang="0">
                  <a:pos x="165" y="99"/>
                </a:cxn>
                <a:cxn ang="0">
                  <a:pos x="165" y="80"/>
                </a:cxn>
                <a:cxn ang="0">
                  <a:pos x="155" y="52"/>
                </a:cxn>
                <a:cxn ang="0">
                  <a:pos x="141" y="23"/>
                </a:cxn>
                <a:cxn ang="0">
                  <a:pos x="113" y="9"/>
                </a:cxn>
                <a:cxn ang="0">
                  <a:pos x="85" y="0"/>
                </a:cxn>
                <a:cxn ang="0">
                  <a:pos x="51" y="9"/>
                </a:cxn>
                <a:cxn ang="0">
                  <a:pos x="28" y="23"/>
                </a:cxn>
                <a:cxn ang="0">
                  <a:pos x="9" y="52"/>
                </a:cxn>
                <a:cxn ang="0">
                  <a:pos x="4" y="80"/>
                </a:cxn>
                <a:cxn ang="0">
                  <a:pos x="9" y="113"/>
                </a:cxn>
                <a:cxn ang="0">
                  <a:pos x="28" y="141"/>
                </a:cxn>
                <a:cxn ang="0">
                  <a:pos x="51" y="155"/>
                </a:cxn>
                <a:cxn ang="0">
                  <a:pos x="85" y="160"/>
                </a:cxn>
                <a:cxn ang="0">
                  <a:pos x="113" y="155"/>
                </a:cxn>
                <a:cxn ang="0">
                  <a:pos x="141" y="141"/>
                </a:cxn>
                <a:cxn ang="0">
                  <a:pos x="155" y="113"/>
                </a:cxn>
                <a:cxn ang="0">
                  <a:pos x="165" y="80"/>
                </a:cxn>
              </a:cxnLst>
              <a:rect l="0" t="0" r="r" b="b"/>
              <a:pathLst>
                <a:path w="165" h="165">
                  <a:moveTo>
                    <a:pt x="165" y="80"/>
                  </a:moveTo>
                  <a:lnTo>
                    <a:pt x="165" y="66"/>
                  </a:lnTo>
                  <a:lnTo>
                    <a:pt x="160" y="52"/>
                  </a:lnTo>
                  <a:lnTo>
                    <a:pt x="151" y="37"/>
                  </a:lnTo>
                  <a:lnTo>
                    <a:pt x="141" y="23"/>
                  </a:lnTo>
                  <a:lnTo>
                    <a:pt x="127" y="14"/>
                  </a:lnTo>
                  <a:lnTo>
                    <a:pt x="113" y="4"/>
                  </a:lnTo>
                  <a:lnTo>
                    <a:pt x="99" y="0"/>
                  </a:lnTo>
                  <a:lnTo>
                    <a:pt x="85" y="0"/>
                  </a:lnTo>
                  <a:lnTo>
                    <a:pt x="66" y="0"/>
                  </a:lnTo>
                  <a:lnTo>
                    <a:pt x="51" y="4"/>
                  </a:lnTo>
                  <a:lnTo>
                    <a:pt x="37" y="14"/>
                  </a:lnTo>
                  <a:lnTo>
                    <a:pt x="23" y="23"/>
                  </a:lnTo>
                  <a:lnTo>
                    <a:pt x="14" y="37"/>
                  </a:lnTo>
                  <a:lnTo>
                    <a:pt x="4" y="52"/>
                  </a:lnTo>
                  <a:lnTo>
                    <a:pt x="0" y="66"/>
                  </a:lnTo>
                  <a:lnTo>
                    <a:pt x="0" y="80"/>
                  </a:lnTo>
                  <a:lnTo>
                    <a:pt x="0" y="99"/>
                  </a:lnTo>
                  <a:lnTo>
                    <a:pt x="4" y="113"/>
                  </a:lnTo>
                  <a:lnTo>
                    <a:pt x="14" y="127"/>
                  </a:lnTo>
                  <a:lnTo>
                    <a:pt x="23" y="141"/>
                  </a:lnTo>
                  <a:lnTo>
                    <a:pt x="37" y="151"/>
                  </a:lnTo>
                  <a:lnTo>
                    <a:pt x="51" y="160"/>
                  </a:lnTo>
                  <a:lnTo>
                    <a:pt x="66" y="165"/>
                  </a:lnTo>
                  <a:lnTo>
                    <a:pt x="85" y="165"/>
                  </a:lnTo>
                  <a:lnTo>
                    <a:pt x="99" y="165"/>
                  </a:lnTo>
                  <a:lnTo>
                    <a:pt x="113" y="160"/>
                  </a:lnTo>
                  <a:lnTo>
                    <a:pt x="127" y="151"/>
                  </a:lnTo>
                  <a:lnTo>
                    <a:pt x="141" y="141"/>
                  </a:lnTo>
                  <a:lnTo>
                    <a:pt x="151" y="127"/>
                  </a:lnTo>
                  <a:lnTo>
                    <a:pt x="160" y="113"/>
                  </a:lnTo>
                  <a:lnTo>
                    <a:pt x="165" y="99"/>
                  </a:lnTo>
                  <a:lnTo>
                    <a:pt x="165" y="80"/>
                  </a:lnTo>
                  <a:lnTo>
                    <a:pt x="165" y="80"/>
                  </a:lnTo>
                  <a:lnTo>
                    <a:pt x="160" y="66"/>
                  </a:lnTo>
                  <a:lnTo>
                    <a:pt x="155" y="52"/>
                  </a:lnTo>
                  <a:lnTo>
                    <a:pt x="151" y="37"/>
                  </a:lnTo>
                  <a:lnTo>
                    <a:pt x="141" y="23"/>
                  </a:lnTo>
                  <a:lnTo>
                    <a:pt x="127" y="14"/>
                  </a:lnTo>
                  <a:lnTo>
                    <a:pt x="113" y="9"/>
                  </a:lnTo>
                  <a:lnTo>
                    <a:pt x="99" y="4"/>
                  </a:lnTo>
                  <a:lnTo>
                    <a:pt x="85" y="0"/>
                  </a:lnTo>
                  <a:lnTo>
                    <a:pt x="66" y="4"/>
                  </a:lnTo>
                  <a:lnTo>
                    <a:pt x="51" y="9"/>
                  </a:lnTo>
                  <a:lnTo>
                    <a:pt x="37" y="14"/>
                  </a:lnTo>
                  <a:lnTo>
                    <a:pt x="28" y="23"/>
                  </a:lnTo>
                  <a:lnTo>
                    <a:pt x="18" y="37"/>
                  </a:lnTo>
                  <a:lnTo>
                    <a:pt x="9" y="52"/>
                  </a:lnTo>
                  <a:lnTo>
                    <a:pt x="4" y="66"/>
                  </a:lnTo>
                  <a:lnTo>
                    <a:pt x="4" y="80"/>
                  </a:lnTo>
                  <a:lnTo>
                    <a:pt x="4" y="99"/>
                  </a:lnTo>
                  <a:lnTo>
                    <a:pt x="9" y="113"/>
                  </a:lnTo>
                  <a:lnTo>
                    <a:pt x="18" y="127"/>
                  </a:lnTo>
                  <a:lnTo>
                    <a:pt x="28" y="141"/>
                  </a:lnTo>
                  <a:lnTo>
                    <a:pt x="37" y="151"/>
                  </a:lnTo>
                  <a:lnTo>
                    <a:pt x="51" y="155"/>
                  </a:lnTo>
                  <a:lnTo>
                    <a:pt x="66" y="160"/>
                  </a:lnTo>
                  <a:lnTo>
                    <a:pt x="85" y="160"/>
                  </a:lnTo>
                  <a:lnTo>
                    <a:pt x="99" y="160"/>
                  </a:lnTo>
                  <a:lnTo>
                    <a:pt x="113" y="155"/>
                  </a:lnTo>
                  <a:lnTo>
                    <a:pt x="127" y="151"/>
                  </a:lnTo>
                  <a:lnTo>
                    <a:pt x="141" y="141"/>
                  </a:lnTo>
                  <a:lnTo>
                    <a:pt x="151" y="127"/>
                  </a:lnTo>
                  <a:lnTo>
                    <a:pt x="155" y="113"/>
                  </a:lnTo>
                  <a:lnTo>
                    <a:pt x="160" y="99"/>
                  </a:lnTo>
                  <a:lnTo>
                    <a:pt x="165" y="80"/>
                  </a:lnTo>
                  <a:lnTo>
                    <a:pt x="165" y="80"/>
                  </a:lnTo>
                  <a:close/>
                </a:path>
              </a:pathLst>
            </a:custGeom>
            <a:solidFill>
              <a:srgbClr val="2A53A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59" name="Freeform 275"/>
            <p:cNvSpPr>
              <a:spLocks noChangeAspect="1"/>
            </p:cNvSpPr>
            <p:nvPr/>
          </p:nvSpPr>
          <p:spPr bwMode="auto">
            <a:xfrm>
              <a:off x="2213" y="1640"/>
              <a:ext cx="161" cy="160"/>
            </a:xfrm>
            <a:custGeom>
              <a:avLst/>
              <a:gdLst/>
              <a:ahLst/>
              <a:cxnLst>
                <a:cxn ang="0">
                  <a:pos x="156" y="66"/>
                </a:cxn>
                <a:cxn ang="0">
                  <a:pos x="147" y="37"/>
                </a:cxn>
                <a:cxn ang="0">
                  <a:pos x="123" y="14"/>
                </a:cxn>
                <a:cxn ang="0">
                  <a:pos x="95" y="4"/>
                </a:cxn>
                <a:cxn ang="0">
                  <a:pos x="62" y="4"/>
                </a:cxn>
                <a:cxn ang="0">
                  <a:pos x="33" y="14"/>
                </a:cxn>
                <a:cxn ang="0">
                  <a:pos x="14" y="37"/>
                </a:cxn>
                <a:cxn ang="0">
                  <a:pos x="0" y="66"/>
                </a:cxn>
                <a:cxn ang="0">
                  <a:pos x="0" y="99"/>
                </a:cxn>
                <a:cxn ang="0">
                  <a:pos x="14" y="127"/>
                </a:cxn>
                <a:cxn ang="0">
                  <a:pos x="33" y="151"/>
                </a:cxn>
                <a:cxn ang="0">
                  <a:pos x="62" y="160"/>
                </a:cxn>
                <a:cxn ang="0">
                  <a:pos x="95" y="160"/>
                </a:cxn>
                <a:cxn ang="0">
                  <a:pos x="123" y="151"/>
                </a:cxn>
                <a:cxn ang="0">
                  <a:pos x="147" y="127"/>
                </a:cxn>
                <a:cxn ang="0">
                  <a:pos x="156" y="99"/>
                </a:cxn>
                <a:cxn ang="0">
                  <a:pos x="156" y="80"/>
                </a:cxn>
                <a:cxn ang="0">
                  <a:pos x="151" y="52"/>
                </a:cxn>
                <a:cxn ang="0">
                  <a:pos x="132" y="28"/>
                </a:cxn>
                <a:cxn ang="0">
                  <a:pos x="109" y="9"/>
                </a:cxn>
                <a:cxn ang="0">
                  <a:pos x="81" y="4"/>
                </a:cxn>
                <a:cxn ang="0">
                  <a:pos x="47" y="9"/>
                </a:cxn>
                <a:cxn ang="0">
                  <a:pos x="24" y="28"/>
                </a:cxn>
                <a:cxn ang="0">
                  <a:pos x="5" y="52"/>
                </a:cxn>
                <a:cxn ang="0">
                  <a:pos x="0" y="80"/>
                </a:cxn>
                <a:cxn ang="0">
                  <a:pos x="5" y="113"/>
                </a:cxn>
                <a:cxn ang="0">
                  <a:pos x="24" y="137"/>
                </a:cxn>
                <a:cxn ang="0">
                  <a:pos x="47" y="155"/>
                </a:cxn>
                <a:cxn ang="0">
                  <a:pos x="81" y="160"/>
                </a:cxn>
                <a:cxn ang="0">
                  <a:pos x="109" y="155"/>
                </a:cxn>
                <a:cxn ang="0">
                  <a:pos x="132" y="137"/>
                </a:cxn>
                <a:cxn ang="0">
                  <a:pos x="151" y="113"/>
                </a:cxn>
                <a:cxn ang="0">
                  <a:pos x="156" y="80"/>
                </a:cxn>
              </a:cxnLst>
              <a:rect l="0" t="0" r="r" b="b"/>
              <a:pathLst>
                <a:path w="161" h="160">
                  <a:moveTo>
                    <a:pt x="161" y="80"/>
                  </a:moveTo>
                  <a:lnTo>
                    <a:pt x="156" y="66"/>
                  </a:lnTo>
                  <a:lnTo>
                    <a:pt x="151" y="52"/>
                  </a:lnTo>
                  <a:lnTo>
                    <a:pt x="147" y="37"/>
                  </a:lnTo>
                  <a:lnTo>
                    <a:pt x="137" y="23"/>
                  </a:lnTo>
                  <a:lnTo>
                    <a:pt x="123" y="14"/>
                  </a:lnTo>
                  <a:lnTo>
                    <a:pt x="109" y="9"/>
                  </a:lnTo>
                  <a:lnTo>
                    <a:pt x="95" y="4"/>
                  </a:lnTo>
                  <a:lnTo>
                    <a:pt x="81" y="0"/>
                  </a:lnTo>
                  <a:lnTo>
                    <a:pt x="62" y="4"/>
                  </a:lnTo>
                  <a:lnTo>
                    <a:pt x="47" y="9"/>
                  </a:lnTo>
                  <a:lnTo>
                    <a:pt x="33" y="14"/>
                  </a:lnTo>
                  <a:lnTo>
                    <a:pt x="24" y="23"/>
                  </a:lnTo>
                  <a:lnTo>
                    <a:pt x="14" y="37"/>
                  </a:lnTo>
                  <a:lnTo>
                    <a:pt x="5" y="52"/>
                  </a:lnTo>
                  <a:lnTo>
                    <a:pt x="0" y="66"/>
                  </a:lnTo>
                  <a:lnTo>
                    <a:pt x="0" y="80"/>
                  </a:lnTo>
                  <a:lnTo>
                    <a:pt x="0" y="99"/>
                  </a:lnTo>
                  <a:lnTo>
                    <a:pt x="5" y="113"/>
                  </a:lnTo>
                  <a:lnTo>
                    <a:pt x="14" y="127"/>
                  </a:lnTo>
                  <a:lnTo>
                    <a:pt x="24" y="141"/>
                  </a:lnTo>
                  <a:lnTo>
                    <a:pt x="33" y="151"/>
                  </a:lnTo>
                  <a:lnTo>
                    <a:pt x="47" y="155"/>
                  </a:lnTo>
                  <a:lnTo>
                    <a:pt x="62" y="160"/>
                  </a:lnTo>
                  <a:lnTo>
                    <a:pt x="81" y="160"/>
                  </a:lnTo>
                  <a:lnTo>
                    <a:pt x="95" y="160"/>
                  </a:lnTo>
                  <a:lnTo>
                    <a:pt x="109" y="155"/>
                  </a:lnTo>
                  <a:lnTo>
                    <a:pt x="123" y="151"/>
                  </a:lnTo>
                  <a:lnTo>
                    <a:pt x="137" y="141"/>
                  </a:lnTo>
                  <a:lnTo>
                    <a:pt x="147" y="127"/>
                  </a:lnTo>
                  <a:lnTo>
                    <a:pt x="151" y="113"/>
                  </a:lnTo>
                  <a:lnTo>
                    <a:pt x="156" y="99"/>
                  </a:lnTo>
                  <a:lnTo>
                    <a:pt x="161" y="80"/>
                  </a:lnTo>
                  <a:lnTo>
                    <a:pt x="156" y="80"/>
                  </a:lnTo>
                  <a:lnTo>
                    <a:pt x="156" y="66"/>
                  </a:lnTo>
                  <a:lnTo>
                    <a:pt x="151" y="52"/>
                  </a:lnTo>
                  <a:lnTo>
                    <a:pt x="142" y="37"/>
                  </a:lnTo>
                  <a:lnTo>
                    <a:pt x="132" y="28"/>
                  </a:lnTo>
                  <a:lnTo>
                    <a:pt x="123" y="19"/>
                  </a:lnTo>
                  <a:lnTo>
                    <a:pt x="109" y="9"/>
                  </a:lnTo>
                  <a:lnTo>
                    <a:pt x="95" y="4"/>
                  </a:lnTo>
                  <a:lnTo>
                    <a:pt x="81" y="4"/>
                  </a:lnTo>
                  <a:lnTo>
                    <a:pt x="62" y="4"/>
                  </a:lnTo>
                  <a:lnTo>
                    <a:pt x="47" y="9"/>
                  </a:lnTo>
                  <a:lnTo>
                    <a:pt x="33" y="19"/>
                  </a:lnTo>
                  <a:lnTo>
                    <a:pt x="24" y="28"/>
                  </a:lnTo>
                  <a:lnTo>
                    <a:pt x="14" y="37"/>
                  </a:lnTo>
                  <a:lnTo>
                    <a:pt x="5" y="52"/>
                  </a:lnTo>
                  <a:lnTo>
                    <a:pt x="0" y="66"/>
                  </a:lnTo>
                  <a:lnTo>
                    <a:pt x="0" y="80"/>
                  </a:lnTo>
                  <a:lnTo>
                    <a:pt x="0" y="99"/>
                  </a:lnTo>
                  <a:lnTo>
                    <a:pt x="5" y="113"/>
                  </a:lnTo>
                  <a:lnTo>
                    <a:pt x="14" y="127"/>
                  </a:lnTo>
                  <a:lnTo>
                    <a:pt x="24" y="137"/>
                  </a:lnTo>
                  <a:lnTo>
                    <a:pt x="33" y="146"/>
                  </a:lnTo>
                  <a:lnTo>
                    <a:pt x="47" y="155"/>
                  </a:lnTo>
                  <a:lnTo>
                    <a:pt x="62" y="160"/>
                  </a:lnTo>
                  <a:lnTo>
                    <a:pt x="81" y="160"/>
                  </a:lnTo>
                  <a:lnTo>
                    <a:pt x="95" y="160"/>
                  </a:lnTo>
                  <a:lnTo>
                    <a:pt x="109" y="155"/>
                  </a:lnTo>
                  <a:lnTo>
                    <a:pt x="123" y="146"/>
                  </a:lnTo>
                  <a:lnTo>
                    <a:pt x="132" y="137"/>
                  </a:lnTo>
                  <a:lnTo>
                    <a:pt x="142" y="127"/>
                  </a:lnTo>
                  <a:lnTo>
                    <a:pt x="151" y="113"/>
                  </a:lnTo>
                  <a:lnTo>
                    <a:pt x="156" y="99"/>
                  </a:lnTo>
                  <a:lnTo>
                    <a:pt x="156" y="80"/>
                  </a:lnTo>
                  <a:lnTo>
                    <a:pt x="161" y="80"/>
                  </a:lnTo>
                  <a:close/>
                </a:path>
              </a:pathLst>
            </a:custGeom>
            <a:solidFill>
              <a:srgbClr val="2D55A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0" name="Freeform 276"/>
            <p:cNvSpPr>
              <a:spLocks noChangeAspect="1"/>
            </p:cNvSpPr>
            <p:nvPr/>
          </p:nvSpPr>
          <p:spPr bwMode="auto">
            <a:xfrm>
              <a:off x="2213" y="1644"/>
              <a:ext cx="156" cy="156"/>
            </a:xfrm>
            <a:custGeom>
              <a:avLst/>
              <a:gdLst/>
              <a:ahLst/>
              <a:cxnLst>
                <a:cxn ang="0">
                  <a:pos x="156" y="62"/>
                </a:cxn>
                <a:cxn ang="0">
                  <a:pos x="142" y="33"/>
                </a:cxn>
                <a:cxn ang="0">
                  <a:pos x="123" y="15"/>
                </a:cxn>
                <a:cxn ang="0">
                  <a:pos x="95" y="0"/>
                </a:cxn>
                <a:cxn ang="0">
                  <a:pos x="62" y="0"/>
                </a:cxn>
                <a:cxn ang="0">
                  <a:pos x="33" y="15"/>
                </a:cxn>
                <a:cxn ang="0">
                  <a:pos x="14" y="33"/>
                </a:cxn>
                <a:cxn ang="0">
                  <a:pos x="0" y="62"/>
                </a:cxn>
                <a:cxn ang="0">
                  <a:pos x="0" y="95"/>
                </a:cxn>
                <a:cxn ang="0">
                  <a:pos x="14" y="123"/>
                </a:cxn>
                <a:cxn ang="0">
                  <a:pos x="33" y="142"/>
                </a:cxn>
                <a:cxn ang="0">
                  <a:pos x="62" y="156"/>
                </a:cxn>
                <a:cxn ang="0">
                  <a:pos x="95" y="156"/>
                </a:cxn>
                <a:cxn ang="0">
                  <a:pos x="123" y="142"/>
                </a:cxn>
                <a:cxn ang="0">
                  <a:pos x="142" y="123"/>
                </a:cxn>
                <a:cxn ang="0">
                  <a:pos x="156" y="95"/>
                </a:cxn>
                <a:cxn ang="0">
                  <a:pos x="156" y="76"/>
                </a:cxn>
                <a:cxn ang="0">
                  <a:pos x="147" y="48"/>
                </a:cxn>
                <a:cxn ang="0">
                  <a:pos x="132" y="24"/>
                </a:cxn>
                <a:cxn ang="0">
                  <a:pos x="109" y="10"/>
                </a:cxn>
                <a:cxn ang="0">
                  <a:pos x="81" y="0"/>
                </a:cxn>
                <a:cxn ang="0">
                  <a:pos x="47" y="10"/>
                </a:cxn>
                <a:cxn ang="0">
                  <a:pos x="24" y="24"/>
                </a:cxn>
                <a:cxn ang="0">
                  <a:pos x="10" y="48"/>
                </a:cxn>
                <a:cxn ang="0">
                  <a:pos x="5" y="76"/>
                </a:cxn>
                <a:cxn ang="0">
                  <a:pos x="10" y="109"/>
                </a:cxn>
                <a:cxn ang="0">
                  <a:pos x="24" y="133"/>
                </a:cxn>
                <a:cxn ang="0">
                  <a:pos x="47" y="147"/>
                </a:cxn>
                <a:cxn ang="0">
                  <a:pos x="81" y="151"/>
                </a:cxn>
                <a:cxn ang="0">
                  <a:pos x="109" y="147"/>
                </a:cxn>
                <a:cxn ang="0">
                  <a:pos x="132" y="133"/>
                </a:cxn>
                <a:cxn ang="0">
                  <a:pos x="147" y="109"/>
                </a:cxn>
                <a:cxn ang="0">
                  <a:pos x="156" y="76"/>
                </a:cxn>
              </a:cxnLst>
              <a:rect l="0" t="0" r="r" b="b"/>
              <a:pathLst>
                <a:path w="156" h="156">
                  <a:moveTo>
                    <a:pt x="156" y="76"/>
                  </a:moveTo>
                  <a:lnTo>
                    <a:pt x="156" y="62"/>
                  </a:lnTo>
                  <a:lnTo>
                    <a:pt x="151" y="48"/>
                  </a:lnTo>
                  <a:lnTo>
                    <a:pt x="142" y="33"/>
                  </a:lnTo>
                  <a:lnTo>
                    <a:pt x="132" y="24"/>
                  </a:lnTo>
                  <a:lnTo>
                    <a:pt x="123" y="15"/>
                  </a:lnTo>
                  <a:lnTo>
                    <a:pt x="109" y="5"/>
                  </a:lnTo>
                  <a:lnTo>
                    <a:pt x="95" y="0"/>
                  </a:lnTo>
                  <a:lnTo>
                    <a:pt x="81" y="0"/>
                  </a:lnTo>
                  <a:lnTo>
                    <a:pt x="62" y="0"/>
                  </a:lnTo>
                  <a:lnTo>
                    <a:pt x="47" y="5"/>
                  </a:lnTo>
                  <a:lnTo>
                    <a:pt x="33" y="15"/>
                  </a:lnTo>
                  <a:lnTo>
                    <a:pt x="24" y="24"/>
                  </a:lnTo>
                  <a:lnTo>
                    <a:pt x="14" y="33"/>
                  </a:lnTo>
                  <a:lnTo>
                    <a:pt x="5" y="48"/>
                  </a:lnTo>
                  <a:lnTo>
                    <a:pt x="0" y="62"/>
                  </a:lnTo>
                  <a:lnTo>
                    <a:pt x="0" y="76"/>
                  </a:lnTo>
                  <a:lnTo>
                    <a:pt x="0" y="95"/>
                  </a:lnTo>
                  <a:lnTo>
                    <a:pt x="5" y="109"/>
                  </a:lnTo>
                  <a:lnTo>
                    <a:pt x="14" y="123"/>
                  </a:lnTo>
                  <a:lnTo>
                    <a:pt x="24" y="133"/>
                  </a:lnTo>
                  <a:lnTo>
                    <a:pt x="33" y="142"/>
                  </a:lnTo>
                  <a:lnTo>
                    <a:pt x="47" y="151"/>
                  </a:lnTo>
                  <a:lnTo>
                    <a:pt x="62" y="156"/>
                  </a:lnTo>
                  <a:lnTo>
                    <a:pt x="81" y="156"/>
                  </a:lnTo>
                  <a:lnTo>
                    <a:pt x="95" y="156"/>
                  </a:lnTo>
                  <a:lnTo>
                    <a:pt x="109" y="151"/>
                  </a:lnTo>
                  <a:lnTo>
                    <a:pt x="123" y="142"/>
                  </a:lnTo>
                  <a:lnTo>
                    <a:pt x="132" y="133"/>
                  </a:lnTo>
                  <a:lnTo>
                    <a:pt x="142" y="123"/>
                  </a:lnTo>
                  <a:lnTo>
                    <a:pt x="151" y="109"/>
                  </a:lnTo>
                  <a:lnTo>
                    <a:pt x="156" y="95"/>
                  </a:lnTo>
                  <a:lnTo>
                    <a:pt x="156" y="76"/>
                  </a:lnTo>
                  <a:lnTo>
                    <a:pt x="156" y="76"/>
                  </a:lnTo>
                  <a:lnTo>
                    <a:pt x="151" y="62"/>
                  </a:lnTo>
                  <a:lnTo>
                    <a:pt x="147" y="48"/>
                  </a:lnTo>
                  <a:lnTo>
                    <a:pt x="142" y="38"/>
                  </a:lnTo>
                  <a:lnTo>
                    <a:pt x="132" y="24"/>
                  </a:lnTo>
                  <a:lnTo>
                    <a:pt x="123" y="15"/>
                  </a:lnTo>
                  <a:lnTo>
                    <a:pt x="109" y="10"/>
                  </a:lnTo>
                  <a:lnTo>
                    <a:pt x="95" y="5"/>
                  </a:lnTo>
                  <a:lnTo>
                    <a:pt x="81" y="0"/>
                  </a:lnTo>
                  <a:lnTo>
                    <a:pt x="62" y="5"/>
                  </a:lnTo>
                  <a:lnTo>
                    <a:pt x="47" y="10"/>
                  </a:lnTo>
                  <a:lnTo>
                    <a:pt x="38" y="15"/>
                  </a:lnTo>
                  <a:lnTo>
                    <a:pt x="24" y="24"/>
                  </a:lnTo>
                  <a:lnTo>
                    <a:pt x="14" y="38"/>
                  </a:lnTo>
                  <a:lnTo>
                    <a:pt x="10" y="48"/>
                  </a:lnTo>
                  <a:lnTo>
                    <a:pt x="5" y="62"/>
                  </a:lnTo>
                  <a:lnTo>
                    <a:pt x="5" y="76"/>
                  </a:lnTo>
                  <a:lnTo>
                    <a:pt x="5" y="95"/>
                  </a:lnTo>
                  <a:lnTo>
                    <a:pt x="10" y="109"/>
                  </a:lnTo>
                  <a:lnTo>
                    <a:pt x="14" y="118"/>
                  </a:lnTo>
                  <a:lnTo>
                    <a:pt x="24" y="133"/>
                  </a:lnTo>
                  <a:lnTo>
                    <a:pt x="38" y="142"/>
                  </a:lnTo>
                  <a:lnTo>
                    <a:pt x="47" y="147"/>
                  </a:lnTo>
                  <a:lnTo>
                    <a:pt x="62" y="151"/>
                  </a:lnTo>
                  <a:lnTo>
                    <a:pt x="81" y="151"/>
                  </a:lnTo>
                  <a:lnTo>
                    <a:pt x="95" y="151"/>
                  </a:lnTo>
                  <a:lnTo>
                    <a:pt x="109" y="147"/>
                  </a:lnTo>
                  <a:lnTo>
                    <a:pt x="123" y="142"/>
                  </a:lnTo>
                  <a:lnTo>
                    <a:pt x="132" y="133"/>
                  </a:lnTo>
                  <a:lnTo>
                    <a:pt x="142" y="118"/>
                  </a:lnTo>
                  <a:lnTo>
                    <a:pt x="147" y="109"/>
                  </a:lnTo>
                  <a:lnTo>
                    <a:pt x="151" y="95"/>
                  </a:lnTo>
                  <a:lnTo>
                    <a:pt x="156" y="76"/>
                  </a:lnTo>
                  <a:lnTo>
                    <a:pt x="156" y="76"/>
                  </a:lnTo>
                  <a:close/>
                </a:path>
              </a:pathLst>
            </a:custGeom>
            <a:solidFill>
              <a:srgbClr val="3058A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1" name="Freeform 277"/>
            <p:cNvSpPr>
              <a:spLocks noChangeAspect="1"/>
            </p:cNvSpPr>
            <p:nvPr/>
          </p:nvSpPr>
          <p:spPr bwMode="auto">
            <a:xfrm>
              <a:off x="2218" y="1644"/>
              <a:ext cx="151" cy="151"/>
            </a:xfrm>
            <a:custGeom>
              <a:avLst/>
              <a:gdLst/>
              <a:ahLst/>
              <a:cxnLst>
                <a:cxn ang="0">
                  <a:pos x="146" y="62"/>
                </a:cxn>
                <a:cxn ang="0">
                  <a:pos x="137" y="38"/>
                </a:cxn>
                <a:cxn ang="0">
                  <a:pos x="118" y="15"/>
                </a:cxn>
                <a:cxn ang="0">
                  <a:pos x="90" y="5"/>
                </a:cxn>
                <a:cxn ang="0">
                  <a:pos x="57" y="5"/>
                </a:cxn>
                <a:cxn ang="0">
                  <a:pos x="33" y="15"/>
                </a:cxn>
                <a:cxn ang="0">
                  <a:pos x="9" y="38"/>
                </a:cxn>
                <a:cxn ang="0">
                  <a:pos x="0" y="62"/>
                </a:cxn>
                <a:cxn ang="0">
                  <a:pos x="0" y="95"/>
                </a:cxn>
                <a:cxn ang="0">
                  <a:pos x="9" y="118"/>
                </a:cxn>
                <a:cxn ang="0">
                  <a:pos x="33" y="142"/>
                </a:cxn>
                <a:cxn ang="0">
                  <a:pos x="57" y="151"/>
                </a:cxn>
                <a:cxn ang="0">
                  <a:pos x="90" y="151"/>
                </a:cxn>
                <a:cxn ang="0">
                  <a:pos x="118" y="142"/>
                </a:cxn>
                <a:cxn ang="0">
                  <a:pos x="137" y="118"/>
                </a:cxn>
                <a:cxn ang="0">
                  <a:pos x="146" y="95"/>
                </a:cxn>
                <a:cxn ang="0">
                  <a:pos x="146" y="76"/>
                </a:cxn>
                <a:cxn ang="0">
                  <a:pos x="142" y="48"/>
                </a:cxn>
                <a:cxn ang="0">
                  <a:pos x="127" y="24"/>
                </a:cxn>
                <a:cxn ang="0">
                  <a:pos x="104" y="10"/>
                </a:cxn>
                <a:cxn ang="0">
                  <a:pos x="76" y="5"/>
                </a:cxn>
                <a:cxn ang="0">
                  <a:pos x="47" y="10"/>
                </a:cxn>
                <a:cxn ang="0">
                  <a:pos x="24" y="24"/>
                </a:cxn>
                <a:cxn ang="0">
                  <a:pos x="5" y="48"/>
                </a:cxn>
                <a:cxn ang="0">
                  <a:pos x="0" y="76"/>
                </a:cxn>
                <a:cxn ang="0">
                  <a:pos x="5" y="109"/>
                </a:cxn>
                <a:cxn ang="0">
                  <a:pos x="24" y="128"/>
                </a:cxn>
                <a:cxn ang="0">
                  <a:pos x="47" y="147"/>
                </a:cxn>
                <a:cxn ang="0">
                  <a:pos x="76" y="151"/>
                </a:cxn>
                <a:cxn ang="0">
                  <a:pos x="104" y="147"/>
                </a:cxn>
                <a:cxn ang="0">
                  <a:pos x="127" y="128"/>
                </a:cxn>
                <a:cxn ang="0">
                  <a:pos x="142" y="109"/>
                </a:cxn>
                <a:cxn ang="0">
                  <a:pos x="146" y="76"/>
                </a:cxn>
              </a:cxnLst>
              <a:rect l="0" t="0" r="r" b="b"/>
              <a:pathLst>
                <a:path w="151" h="151">
                  <a:moveTo>
                    <a:pt x="151" y="76"/>
                  </a:moveTo>
                  <a:lnTo>
                    <a:pt x="146" y="62"/>
                  </a:lnTo>
                  <a:lnTo>
                    <a:pt x="142" y="48"/>
                  </a:lnTo>
                  <a:lnTo>
                    <a:pt x="137" y="38"/>
                  </a:lnTo>
                  <a:lnTo>
                    <a:pt x="127" y="24"/>
                  </a:lnTo>
                  <a:lnTo>
                    <a:pt x="118" y="15"/>
                  </a:lnTo>
                  <a:lnTo>
                    <a:pt x="104" y="10"/>
                  </a:lnTo>
                  <a:lnTo>
                    <a:pt x="90" y="5"/>
                  </a:lnTo>
                  <a:lnTo>
                    <a:pt x="76" y="0"/>
                  </a:lnTo>
                  <a:lnTo>
                    <a:pt x="57" y="5"/>
                  </a:lnTo>
                  <a:lnTo>
                    <a:pt x="42" y="10"/>
                  </a:lnTo>
                  <a:lnTo>
                    <a:pt x="33" y="15"/>
                  </a:lnTo>
                  <a:lnTo>
                    <a:pt x="19" y="24"/>
                  </a:lnTo>
                  <a:lnTo>
                    <a:pt x="9" y="38"/>
                  </a:lnTo>
                  <a:lnTo>
                    <a:pt x="5" y="48"/>
                  </a:lnTo>
                  <a:lnTo>
                    <a:pt x="0" y="62"/>
                  </a:lnTo>
                  <a:lnTo>
                    <a:pt x="0" y="76"/>
                  </a:lnTo>
                  <a:lnTo>
                    <a:pt x="0" y="95"/>
                  </a:lnTo>
                  <a:lnTo>
                    <a:pt x="5" y="109"/>
                  </a:lnTo>
                  <a:lnTo>
                    <a:pt x="9" y="118"/>
                  </a:lnTo>
                  <a:lnTo>
                    <a:pt x="19" y="133"/>
                  </a:lnTo>
                  <a:lnTo>
                    <a:pt x="33" y="142"/>
                  </a:lnTo>
                  <a:lnTo>
                    <a:pt x="42" y="147"/>
                  </a:lnTo>
                  <a:lnTo>
                    <a:pt x="57" y="151"/>
                  </a:lnTo>
                  <a:lnTo>
                    <a:pt x="76" y="151"/>
                  </a:lnTo>
                  <a:lnTo>
                    <a:pt x="90" y="151"/>
                  </a:lnTo>
                  <a:lnTo>
                    <a:pt x="104" y="147"/>
                  </a:lnTo>
                  <a:lnTo>
                    <a:pt x="118" y="142"/>
                  </a:lnTo>
                  <a:lnTo>
                    <a:pt x="127" y="133"/>
                  </a:lnTo>
                  <a:lnTo>
                    <a:pt x="137" y="118"/>
                  </a:lnTo>
                  <a:lnTo>
                    <a:pt x="142" y="109"/>
                  </a:lnTo>
                  <a:lnTo>
                    <a:pt x="146" y="95"/>
                  </a:lnTo>
                  <a:lnTo>
                    <a:pt x="151" y="76"/>
                  </a:lnTo>
                  <a:lnTo>
                    <a:pt x="146" y="76"/>
                  </a:lnTo>
                  <a:lnTo>
                    <a:pt x="146" y="62"/>
                  </a:lnTo>
                  <a:lnTo>
                    <a:pt x="142" y="48"/>
                  </a:lnTo>
                  <a:lnTo>
                    <a:pt x="132" y="38"/>
                  </a:lnTo>
                  <a:lnTo>
                    <a:pt x="127" y="24"/>
                  </a:lnTo>
                  <a:lnTo>
                    <a:pt x="113" y="19"/>
                  </a:lnTo>
                  <a:lnTo>
                    <a:pt x="104" y="10"/>
                  </a:lnTo>
                  <a:lnTo>
                    <a:pt x="90" y="5"/>
                  </a:lnTo>
                  <a:lnTo>
                    <a:pt x="76" y="5"/>
                  </a:lnTo>
                  <a:lnTo>
                    <a:pt x="57" y="5"/>
                  </a:lnTo>
                  <a:lnTo>
                    <a:pt x="47" y="10"/>
                  </a:lnTo>
                  <a:lnTo>
                    <a:pt x="33" y="19"/>
                  </a:lnTo>
                  <a:lnTo>
                    <a:pt x="24" y="24"/>
                  </a:lnTo>
                  <a:lnTo>
                    <a:pt x="14" y="38"/>
                  </a:lnTo>
                  <a:lnTo>
                    <a:pt x="5" y="48"/>
                  </a:lnTo>
                  <a:lnTo>
                    <a:pt x="0" y="62"/>
                  </a:lnTo>
                  <a:lnTo>
                    <a:pt x="0" y="76"/>
                  </a:lnTo>
                  <a:lnTo>
                    <a:pt x="0" y="95"/>
                  </a:lnTo>
                  <a:lnTo>
                    <a:pt x="5" y="109"/>
                  </a:lnTo>
                  <a:lnTo>
                    <a:pt x="14" y="118"/>
                  </a:lnTo>
                  <a:lnTo>
                    <a:pt x="24" y="128"/>
                  </a:lnTo>
                  <a:lnTo>
                    <a:pt x="33" y="137"/>
                  </a:lnTo>
                  <a:lnTo>
                    <a:pt x="47" y="147"/>
                  </a:lnTo>
                  <a:lnTo>
                    <a:pt x="57" y="151"/>
                  </a:lnTo>
                  <a:lnTo>
                    <a:pt x="76" y="151"/>
                  </a:lnTo>
                  <a:lnTo>
                    <a:pt x="90" y="151"/>
                  </a:lnTo>
                  <a:lnTo>
                    <a:pt x="104" y="147"/>
                  </a:lnTo>
                  <a:lnTo>
                    <a:pt x="113" y="137"/>
                  </a:lnTo>
                  <a:lnTo>
                    <a:pt x="127" y="128"/>
                  </a:lnTo>
                  <a:lnTo>
                    <a:pt x="132" y="118"/>
                  </a:lnTo>
                  <a:lnTo>
                    <a:pt x="142" y="109"/>
                  </a:lnTo>
                  <a:lnTo>
                    <a:pt x="146" y="95"/>
                  </a:lnTo>
                  <a:lnTo>
                    <a:pt x="146" y="76"/>
                  </a:lnTo>
                  <a:lnTo>
                    <a:pt x="151" y="76"/>
                  </a:lnTo>
                  <a:close/>
                </a:path>
              </a:pathLst>
            </a:custGeom>
            <a:solidFill>
              <a:srgbClr val="335AA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2" name="Freeform 278"/>
            <p:cNvSpPr>
              <a:spLocks noChangeAspect="1"/>
            </p:cNvSpPr>
            <p:nvPr/>
          </p:nvSpPr>
          <p:spPr bwMode="auto">
            <a:xfrm>
              <a:off x="2218" y="1649"/>
              <a:ext cx="146" cy="146"/>
            </a:xfrm>
            <a:custGeom>
              <a:avLst/>
              <a:gdLst/>
              <a:ahLst/>
              <a:cxnLst>
                <a:cxn ang="0">
                  <a:pos x="146" y="57"/>
                </a:cxn>
                <a:cxn ang="0">
                  <a:pos x="132" y="33"/>
                </a:cxn>
                <a:cxn ang="0">
                  <a:pos x="113" y="14"/>
                </a:cxn>
                <a:cxn ang="0">
                  <a:pos x="90" y="0"/>
                </a:cxn>
                <a:cxn ang="0">
                  <a:pos x="57" y="0"/>
                </a:cxn>
                <a:cxn ang="0">
                  <a:pos x="33" y="14"/>
                </a:cxn>
                <a:cxn ang="0">
                  <a:pos x="14" y="33"/>
                </a:cxn>
                <a:cxn ang="0">
                  <a:pos x="0" y="57"/>
                </a:cxn>
                <a:cxn ang="0">
                  <a:pos x="0" y="90"/>
                </a:cxn>
                <a:cxn ang="0">
                  <a:pos x="14" y="113"/>
                </a:cxn>
                <a:cxn ang="0">
                  <a:pos x="33" y="132"/>
                </a:cxn>
                <a:cxn ang="0">
                  <a:pos x="57" y="146"/>
                </a:cxn>
                <a:cxn ang="0">
                  <a:pos x="90" y="146"/>
                </a:cxn>
                <a:cxn ang="0">
                  <a:pos x="113" y="132"/>
                </a:cxn>
                <a:cxn ang="0">
                  <a:pos x="132" y="113"/>
                </a:cxn>
                <a:cxn ang="0">
                  <a:pos x="146" y="90"/>
                </a:cxn>
                <a:cxn ang="0">
                  <a:pos x="146" y="71"/>
                </a:cxn>
                <a:cxn ang="0">
                  <a:pos x="137" y="47"/>
                </a:cxn>
                <a:cxn ang="0">
                  <a:pos x="123" y="24"/>
                </a:cxn>
                <a:cxn ang="0">
                  <a:pos x="99" y="10"/>
                </a:cxn>
                <a:cxn ang="0">
                  <a:pos x="76" y="0"/>
                </a:cxn>
                <a:cxn ang="0">
                  <a:pos x="47" y="10"/>
                </a:cxn>
                <a:cxn ang="0">
                  <a:pos x="24" y="24"/>
                </a:cxn>
                <a:cxn ang="0">
                  <a:pos x="9" y="47"/>
                </a:cxn>
                <a:cxn ang="0">
                  <a:pos x="5" y="71"/>
                </a:cxn>
                <a:cxn ang="0">
                  <a:pos x="9" y="99"/>
                </a:cxn>
                <a:cxn ang="0">
                  <a:pos x="24" y="123"/>
                </a:cxn>
                <a:cxn ang="0">
                  <a:pos x="47" y="137"/>
                </a:cxn>
                <a:cxn ang="0">
                  <a:pos x="76" y="142"/>
                </a:cxn>
                <a:cxn ang="0">
                  <a:pos x="99" y="137"/>
                </a:cxn>
                <a:cxn ang="0">
                  <a:pos x="123" y="123"/>
                </a:cxn>
                <a:cxn ang="0">
                  <a:pos x="137" y="99"/>
                </a:cxn>
                <a:cxn ang="0">
                  <a:pos x="146" y="71"/>
                </a:cxn>
              </a:cxnLst>
              <a:rect l="0" t="0" r="r" b="b"/>
              <a:pathLst>
                <a:path w="146" h="146">
                  <a:moveTo>
                    <a:pt x="146" y="71"/>
                  </a:moveTo>
                  <a:lnTo>
                    <a:pt x="146" y="57"/>
                  </a:lnTo>
                  <a:lnTo>
                    <a:pt x="142" y="43"/>
                  </a:lnTo>
                  <a:lnTo>
                    <a:pt x="132" y="33"/>
                  </a:lnTo>
                  <a:lnTo>
                    <a:pt x="127" y="19"/>
                  </a:lnTo>
                  <a:lnTo>
                    <a:pt x="113" y="14"/>
                  </a:lnTo>
                  <a:lnTo>
                    <a:pt x="104" y="5"/>
                  </a:lnTo>
                  <a:lnTo>
                    <a:pt x="90" y="0"/>
                  </a:lnTo>
                  <a:lnTo>
                    <a:pt x="76" y="0"/>
                  </a:lnTo>
                  <a:lnTo>
                    <a:pt x="57" y="0"/>
                  </a:lnTo>
                  <a:lnTo>
                    <a:pt x="47" y="5"/>
                  </a:lnTo>
                  <a:lnTo>
                    <a:pt x="33" y="14"/>
                  </a:lnTo>
                  <a:lnTo>
                    <a:pt x="24" y="19"/>
                  </a:lnTo>
                  <a:lnTo>
                    <a:pt x="14" y="33"/>
                  </a:lnTo>
                  <a:lnTo>
                    <a:pt x="5" y="43"/>
                  </a:lnTo>
                  <a:lnTo>
                    <a:pt x="0" y="57"/>
                  </a:lnTo>
                  <a:lnTo>
                    <a:pt x="0" y="71"/>
                  </a:lnTo>
                  <a:lnTo>
                    <a:pt x="0" y="90"/>
                  </a:lnTo>
                  <a:lnTo>
                    <a:pt x="5" y="104"/>
                  </a:lnTo>
                  <a:lnTo>
                    <a:pt x="14" y="113"/>
                  </a:lnTo>
                  <a:lnTo>
                    <a:pt x="24" y="123"/>
                  </a:lnTo>
                  <a:lnTo>
                    <a:pt x="33" y="132"/>
                  </a:lnTo>
                  <a:lnTo>
                    <a:pt x="47" y="142"/>
                  </a:lnTo>
                  <a:lnTo>
                    <a:pt x="57" y="146"/>
                  </a:lnTo>
                  <a:lnTo>
                    <a:pt x="76" y="146"/>
                  </a:lnTo>
                  <a:lnTo>
                    <a:pt x="90" y="146"/>
                  </a:lnTo>
                  <a:lnTo>
                    <a:pt x="104" y="142"/>
                  </a:lnTo>
                  <a:lnTo>
                    <a:pt x="113" y="132"/>
                  </a:lnTo>
                  <a:lnTo>
                    <a:pt x="127" y="123"/>
                  </a:lnTo>
                  <a:lnTo>
                    <a:pt x="132" y="113"/>
                  </a:lnTo>
                  <a:lnTo>
                    <a:pt x="142" y="104"/>
                  </a:lnTo>
                  <a:lnTo>
                    <a:pt x="146" y="90"/>
                  </a:lnTo>
                  <a:lnTo>
                    <a:pt x="146" y="71"/>
                  </a:lnTo>
                  <a:lnTo>
                    <a:pt x="146" y="71"/>
                  </a:lnTo>
                  <a:lnTo>
                    <a:pt x="142" y="57"/>
                  </a:lnTo>
                  <a:lnTo>
                    <a:pt x="137" y="47"/>
                  </a:lnTo>
                  <a:lnTo>
                    <a:pt x="132" y="33"/>
                  </a:lnTo>
                  <a:lnTo>
                    <a:pt x="123" y="24"/>
                  </a:lnTo>
                  <a:lnTo>
                    <a:pt x="113" y="14"/>
                  </a:lnTo>
                  <a:lnTo>
                    <a:pt x="99" y="10"/>
                  </a:lnTo>
                  <a:lnTo>
                    <a:pt x="90" y="5"/>
                  </a:lnTo>
                  <a:lnTo>
                    <a:pt x="76" y="0"/>
                  </a:lnTo>
                  <a:lnTo>
                    <a:pt x="61" y="5"/>
                  </a:lnTo>
                  <a:lnTo>
                    <a:pt x="47" y="10"/>
                  </a:lnTo>
                  <a:lnTo>
                    <a:pt x="33" y="14"/>
                  </a:lnTo>
                  <a:lnTo>
                    <a:pt x="24" y="24"/>
                  </a:lnTo>
                  <a:lnTo>
                    <a:pt x="14" y="33"/>
                  </a:lnTo>
                  <a:lnTo>
                    <a:pt x="9" y="47"/>
                  </a:lnTo>
                  <a:lnTo>
                    <a:pt x="5" y="57"/>
                  </a:lnTo>
                  <a:lnTo>
                    <a:pt x="5" y="71"/>
                  </a:lnTo>
                  <a:lnTo>
                    <a:pt x="5" y="85"/>
                  </a:lnTo>
                  <a:lnTo>
                    <a:pt x="9" y="99"/>
                  </a:lnTo>
                  <a:lnTo>
                    <a:pt x="14" y="113"/>
                  </a:lnTo>
                  <a:lnTo>
                    <a:pt x="24" y="123"/>
                  </a:lnTo>
                  <a:lnTo>
                    <a:pt x="33" y="132"/>
                  </a:lnTo>
                  <a:lnTo>
                    <a:pt x="47" y="137"/>
                  </a:lnTo>
                  <a:lnTo>
                    <a:pt x="61" y="142"/>
                  </a:lnTo>
                  <a:lnTo>
                    <a:pt x="76" y="142"/>
                  </a:lnTo>
                  <a:lnTo>
                    <a:pt x="90" y="142"/>
                  </a:lnTo>
                  <a:lnTo>
                    <a:pt x="99" y="137"/>
                  </a:lnTo>
                  <a:lnTo>
                    <a:pt x="113" y="132"/>
                  </a:lnTo>
                  <a:lnTo>
                    <a:pt x="123" y="123"/>
                  </a:lnTo>
                  <a:lnTo>
                    <a:pt x="132" y="113"/>
                  </a:lnTo>
                  <a:lnTo>
                    <a:pt x="137" y="99"/>
                  </a:lnTo>
                  <a:lnTo>
                    <a:pt x="142" y="85"/>
                  </a:lnTo>
                  <a:lnTo>
                    <a:pt x="146" y="71"/>
                  </a:lnTo>
                  <a:lnTo>
                    <a:pt x="146" y="71"/>
                  </a:lnTo>
                  <a:close/>
                </a:path>
              </a:pathLst>
            </a:custGeom>
            <a:solidFill>
              <a:srgbClr val="365CAA"/>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3" name="Freeform 279"/>
            <p:cNvSpPr>
              <a:spLocks noChangeAspect="1"/>
            </p:cNvSpPr>
            <p:nvPr/>
          </p:nvSpPr>
          <p:spPr bwMode="auto">
            <a:xfrm>
              <a:off x="2223" y="1649"/>
              <a:ext cx="141" cy="142"/>
            </a:xfrm>
            <a:custGeom>
              <a:avLst/>
              <a:gdLst/>
              <a:ahLst/>
              <a:cxnLst>
                <a:cxn ang="0">
                  <a:pos x="137" y="57"/>
                </a:cxn>
                <a:cxn ang="0">
                  <a:pos x="127" y="33"/>
                </a:cxn>
                <a:cxn ang="0">
                  <a:pos x="108" y="14"/>
                </a:cxn>
                <a:cxn ang="0">
                  <a:pos x="85" y="5"/>
                </a:cxn>
                <a:cxn ang="0">
                  <a:pos x="56" y="5"/>
                </a:cxn>
                <a:cxn ang="0">
                  <a:pos x="28" y="14"/>
                </a:cxn>
                <a:cxn ang="0">
                  <a:pos x="9" y="33"/>
                </a:cxn>
                <a:cxn ang="0">
                  <a:pos x="0" y="57"/>
                </a:cxn>
                <a:cxn ang="0">
                  <a:pos x="0" y="85"/>
                </a:cxn>
                <a:cxn ang="0">
                  <a:pos x="9" y="113"/>
                </a:cxn>
                <a:cxn ang="0">
                  <a:pos x="28" y="132"/>
                </a:cxn>
                <a:cxn ang="0">
                  <a:pos x="56" y="142"/>
                </a:cxn>
                <a:cxn ang="0">
                  <a:pos x="85" y="142"/>
                </a:cxn>
                <a:cxn ang="0">
                  <a:pos x="108" y="132"/>
                </a:cxn>
                <a:cxn ang="0">
                  <a:pos x="127" y="113"/>
                </a:cxn>
                <a:cxn ang="0">
                  <a:pos x="137" y="85"/>
                </a:cxn>
                <a:cxn ang="0">
                  <a:pos x="137" y="71"/>
                </a:cxn>
                <a:cxn ang="0">
                  <a:pos x="132" y="47"/>
                </a:cxn>
                <a:cxn ang="0">
                  <a:pos x="118" y="24"/>
                </a:cxn>
                <a:cxn ang="0">
                  <a:pos x="94" y="10"/>
                </a:cxn>
                <a:cxn ang="0">
                  <a:pos x="71" y="5"/>
                </a:cxn>
                <a:cxn ang="0">
                  <a:pos x="42" y="10"/>
                </a:cxn>
                <a:cxn ang="0">
                  <a:pos x="19" y="24"/>
                </a:cxn>
                <a:cxn ang="0">
                  <a:pos x="4" y="47"/>
                </a:cxn>
                <a:cxn ang="0">
                  <a:pos x="0" y="71"/>
                </a:cxn>
                <a:cxn ang="0">
                  <a:pos x="4" y="99"/>
                </a:cxn>
                <a:cxn ang="0">
                  <a:pos x="19" y="123"/>
                </a:cxn>
                <a:cxn ang="0">
                  <a:pos x="42" y="137"/>
                </a:cxn>
                <a:cxn ang="0">
                  <a:pos x="71" y="142"/>
                </a:cxn>
                <a:cxn ang="0">
                  <a:pos x="94" y="137"/>
                </a:cxn>
                <a:cxn ang="0">
                  <a:pos x="118" y="123"/>
                </a:cxn>
                <a:cxn ang="0">
                  <a:pos x="132" y="99"/>
                </a:cxn>
                <a:cxn ang="0">
                  <a:pos x="137" y="71"/>
                </a:cxn>
              </a:cxnLst>
              <a:rect l="0" t="0" r="r" b="b"/>
              <a:pathLst>
                <a:path w="141" h="142">
                  <a:moveTo>
                    <a:pt x="141" y="71"/>
                  </a:moveTo>
                  <a:lnTo>
                    <a:pt x="137" y="57"/>
                  </a:lnTo>
                  <a:lnTo>
                    <a:pt x="132" y="47"/>
                  </a:lnTo>
                  <a:lnTo>
                    <a:pt x="127" y="33"/>
                  </a:lnTo>
                  <a:lnTo>
                    <a:pt x="118" y="24"/>
                  </a:lnTo>
                  <a:lnTo>
                    <a:pt x="108" y="14"/>
                  </a:lnTo>
                  <a:lnTo>
                    <a:pt x="94" y="10"/>
                  </a:lnTo>
                  <a:lnTo>
                    <a:pt x="85" y="5"/>
                  </a:lnTo>
                  <a:lnTo>
                    <a:pt x="71" y="0"/>
                  </a:lnTo>
                  <a:lnTo>
                    <a:pt x="56" y="5"/>
                  </a:lnTo>
                  <a:lnTo>
                    <a:pt x="42" y="10"/>
                  </a:lnTo>
                  <a:lnTo>
                    <a:pt x="28" y="14"/>
                  </a:lnTo>
                  <a:lnTo>
                    <a:pt x="19" y="24"/>
                  </a:lnTo>
                  <a:lnTo>
                    <a:pt x="9" y="33"/>
                  </a:lnTo>
                  <a:lnTo>
                    <a:pt x="4" y="47"/>
                  </a:lnTo>
                  <a:lnTo>
                    <a:pt x="0" y="57"/>
                  </a:lnTo>
                  <a:lnTo>
                    <a:pt x="0" y="71"/>
                  </a:lnTo>
                  <a:lnTo>
                    <a:pt x="0" y="85"/>
                  </a:lnTo>
                  <a:lnTo>
                    <a:pt x="4" y="99"/>
                  </a:lnTo>
                  <a:lnTo>
                    <a:pt x="9" y="113"/>
                  </a:lnTo>
                  <a:lnTo>
                    <a:pt x="19" y="123"/>
                  </a:lnTo>
                  <a:lnTo>
                    <a:pt x="28" y="132"/>
                  </a:lnTo>
                  <a:lnTo>
                    <a:pt x="42" y="137"/>
                  </a:lnTo>
                  <a:lnTo>
                    <a:pt x="56" y="142"/>
                  </a:lnTo>
                  <a:lnTo>
                    <a:pt x="71" y="142"/>
                  </a:lnTo>
                  <a:lnTo>
                    <a:pt x="85" y="142"/>
                  </a:lnTo>
                  <a:lnTo>
                    <a:pt x="94" y="137"/>
                  </a:lnTo>
                  <a:lnTo>
                    <a:pt x="108" y="132"/>
                  </a:lnTo>
                  <a:lnTo>
                    <a:pt x="118" y="123"/>
                  </a:lnTo>
                  <a:lnTo>
                    <a:pt x="127" y="113"/>
                  </a:lnTo>
                  <a:lnTo>
                    <a:pt x="132" y="99"/>
                  </a:lnTo>
                  <a:lnTo>
                    <a:pt x="137" y="85"/>
                  </a:lnTo>
                  <a:lnTo>
                    <a:pt x="141" y="71"/>
                  </a:lnTo>
                  <a:lnTo>
                    <a:pt x="137" y="71"/>
                  </a:lnTo>
                  <a:lnTo>
                    <a:pt x="137" y="62"/>
                  </a:lnTo>
                  <a:lnTo>
                    <a:pt x="132" y="47"/>
                  </a:lnTo>
                  <a:lnTo>
                    <a:pt x="127" y="33"/>
                  </a:lnTo>
                  <a:lnTo>
                    <a:pt x="118" y="24"/>
                  </a:lnTo>
                  <a:lnTo>
                    <a:pt x="108" y="14"/>
                  </a:lnTo>
                  <a:lnTo>
                    <a:pt x="94" y="10"/>
                  </a:lnTo>
                  <a:lnTo>
                    <a:pt x="85" y="5"/>
                  </a:lnTo>
                  <a:lnTo>
                    <a:pt x="71" y="5"/>
                  </a:lnTo>
                  <a:lnTo>
                    <a:pt x="56" y="5"/>
                  </a:lnTo>
                  <a:lnTo>
                    <a:pt x="42" y="10"/>
                  </a:lnTo>
                  <a:lnTo>
                    <a:pt x="33" y="14"/>
                  </a:lnTo>
                  <a:lnTo>
                    <a:pt x="19" y="24"/>
                  </a:lnTo>
                  <a:lnTo>
                    <a:pt x="14" y="33"/>
                  </a:lnTo>
                  <a:lnTo>
                    <a:pt x="4" y="47"/>
                  </a:lnTo>
                  <a:lnTo>
                    <a:pt x="0" y="62"/>
                  </a:lnTo>
                  <a:lnTo>
                    <a:pt x="0" y="71"/>
                  </a:lnTo>
                  <a:lnTo>
                    <a:pt x="0" y="85"/>
                  </a:lnTo>
                  <a:lnTo>
                    <a:pt x="4" y="99"/>
                  </a:lnTo>
                  <a:lnTo>
                    <a:pt x="14" y="113"/>
                  </a:lnTo>
                  <a:lnTo>
                    <a:pt x="19" y="123"/>
                  </a:lnTo>
                  <a:lnTo>
                    <a:pt x="33" y="132"/>
                  </a:lnTo>
                  <a:lnTo>
                    <a:pt x="42" y="137"/>
                  </a:lnTo>
                  <a:lnTo>
                    <a:pt x="56" y="142"/>
                  </a:lnTo>
                  <a:lnTo>
                    <a:pt x="71" y="142"/>
                  </a:lnTo>
                  <a:lnTo>
                    <a:pt x="85" y="142"/>
                  </a:lnTo>
                  <a:lnTo>
                    <a:pt x="94" y="137"/>
                  </a:lnTo>
                  <a:lnTo>
                    <a:pt x="108" y="132"/>
                  </a:lnTo>
                  <a:lnTo>
                    <a:pt x="118" y="123"/>
                  </a:lnTo>
                  <a:lnTo>
                    <a:pt x="127" y="113"/>
                  </a:lnTo>
                  <a:lnTo>
                    <a:pt x="132" y="99"/>
                  </a:lnTo>
                  <a:lnTo>
                    <a:pt x="137" y="85"/>
                  </a:lnTo>
                  <a:lnTo>
                    <a:pt x="137" y="71"/>
                  </a:lnTo>
                  <a:lnTo>
                    <a:pt x="141" y="71"/>
                  </a:lnTo>
                  <a:close/>
                </a:path>
              </a:pathLst>
            </a:custGeom>
            <a:solidFill>
              <a:srgbClr val="395EA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4" name="Freeform 280"/>
            <p:cNvSpPr>
              <a:spLocks noChangeAspect="1"/>
            </p:cNvSpPr>
            <p:nvPr/>
          </p:nvSpPr>
          <p:spPr bwMode="auto">
            <a:xfrm>
              <a:off x="2223" y="1654"/>
              <a:ext cx="137" cy="137"/>
            </a:xfrm>
            <a:custGeom>
              <a:avLst/>
              <a:gdLst/>
              <a:ahLst/>
              <a:cxnLst>
                <a:cxn ang="0">
                  <a:pos x="137" y="57"/>
                </a:cxn>
                <a:cxn ang="0">
                  <a:pos x="127" y="28"/>
                </a:cxn>
                <a:cxn ang="0">
                  <a:pos x="108" y="9"/>
                </a:cxn>
                <a:cxn ang="0">
                  <a:pos x="85" y="0"/>
                </a:cxn>
                <a:cxn ang="0">
                  <a:pos x="56" y="0"/>
                </a:cxn>
                <a:cxn ang="0">
                  <a:pos x="33" y="9"/>
                </a:cxn>
                <a:cxn ang="0">
                  <a:pos x="14" y="28"/>
                </a:cxn>
                <a:cxn ang="0">
                  <a:pos x="0" y="57"/>
                </a:cxn>
                <a:cxn ang="0">
                  <a:pos x="0" y="80"/>
                </a:cxn>
                <a:cxn ang="0">
                  <a:pos x="14" y="108"/>
                </a:cxn>
                <a:cxn ang="0">
                  <a:pos x="33" y="127"/>
                </a:cxn>
                <a:cxn ang="0">
                  <a:pos x="56" y="137"/>
                </a:cxn>
                <a:cxn ang="0">
                  <a:pos x="85" y="137"/>
                </a:cxn>
                <a:cxn ang="0">
                  <a:pos x="108" y="127"/>
                </a:cxn>
                <a:cxn ang="0">
                  <a:pos x="127" y="108"/>
                </a:cxn>
                <a:cxn ang="0">
                  <a:pos x="137" y="80"/>
                </a:cxn>
                <a:cxn ang="0">
                  <a:pos x="137" y="66"/>
                </a:cxn>
                <a:cxn ang="0">
                  <a:pos x="132" y="42"/>
                </a:cxn>
                <a:cxn ang="0">
                  <a:pos x="118" y="23"/>
                </a:cxn>
                <a:cxn ang="0">
                  <a:pos x="94" y="9"/>
                </a:cxn>
                <a:cxn ang="0">
                  <a:pos x="71" y="0"/>
                </a:cxn>
                <a:cxn ang="0">
                  <a:pos x="42" y="9"/>
                </a:cxn>
                <a:cxn ang="0">
                  <a:pos x="23" y="23"/>
                </a:cxn>
                <a:cxn ang="0">
                  <a:pos x="9" y="42"/>
                </a:cxn>
                <a:cxn ang="0">
                  <a:pos x="4" y="66"/>
                </a:cxn>
                <a:cxn ang="0">
                  <a:pos x="9" y="94"/>
                </a:cxn>
                <a:cxn ang="0">
                  <a:pos x="23" y="113"/>
                </a:cxn>
                <a:cxn ang="0">
                  <a:pos x="42" y="127"/>
                </a:cxn>
                <a:cxn ang="0">
                  <a:pos x="71" y="132"/>
                </a:cxn>
                <a:cxn ang="0">
                  <a:pos x="94" y="127"/>
                </a:cxn>
                <a:cxn ang="0">
                  <a:pos x="118" y="113"/>
                </a:cxn>
                <a:cxn ang="0">
                  <a:pos x="132" y="94"/>
                </a:cxn>
                <a:cxn ang="0">
                  <a:pos x="137" y="66"/>
                </a:cxn>
              </a:cxnLst>
              <a:rect l="0" t="0" r="r" b="b"/>
              <a:pathLst>
                <a:path w="137" h="137">
                  <a:moveTo>
                    <a:pt x="137" y="66"/>
                  </a:moveTo>
                  <a:lnTo>
                    <a:pt x="137" y="57"/>
                  </a:lnTo>
                  <a:lnTo>
                    <a:pt x="132" y="42"/>
                  </a:lnTo>
                  <a:lnTo>
                    <a:pt x="127" y="28"/>
                  </a:lnTo>
                  <a:lnTo>
                    <a:pt x="118" y="19"/>
                  </a:lnTo>
                  <a:lnTo>
                    <a:pt x="108" y="9"/>
                  </a:lnTo>
                  <a:lnTo>
                    <a:pt x="94" y="5"/>
                  </a:lnTo>
                  <a:lnTo>
                    <a:pt x="85" y="0"/>
                  </a:lnTo>
                  <a:lnTo>
                    <a:pt x="71" y="0"/>
                  </a:lnTo>
                  <a:lnTo>
                    <a:pt x="56" y="0"/>
                  </a:lnTo>
                  <a:lnTo>
                    <a:pt x="42" y="5"/>
                  </a:lnTo>
                  <a:lnTo>
                    <a:pt x="33" y="9"/>
                  </a:lnTo>
                  <a:lnTo>
                    <a:pt x="19" y="19"/>
                  </a:lnTo>
                  <a:lnTo>
                    <a:pt x="14" y="28"/>
                  </a:lnTo>
                  <a:lnTo>
                    <a:pt x="4" y="42"/>
                  </a:lnTo>
                  <a:lnTo>
                    <a:pt x="0" y="57"/>
                  </a:lnTo>
                  <a:lnTo>
                    <a:pt x="0" y="66"/>
                  </a:lnTo>
                  <a:lnTo>
                    <a:pt x="0" y="80"/>
                  </a:lnTo>
                  <a:lnTo>
                    <a:pt x="4" y="94"/>
                  </a:lnTo>
                  <a:lnTo>
                    <a:pt x="14" y="108"/>
                  </a:lnTo>
                  <a:lnTo>
                    <a:pt x="19" y="118"/>
                  </a:lnTo>
                  <a:lnTo>
                    <a:pt x="33" y="127"/>
                  </a:lnTo>
                  <a:lnTo>
                    <a:pt x="42" y="132"/>
                  </a:lnTo>
                  <a:lnTo>
                    <a:pt x="56" y="137"/>
                  </a:lnTo>
                  <a:lnTo>
                    <a:pt x="71" y="137"/>
                  </a:lnTo>
                  <a:lnTo>
                    <a:pt x="85" y="137"/>
                  </a:lnTo>
                  <a:lnTo>
                    <a:pt x="94" y="132"/>
                  </a:lnTo>
                  <a:lnTo>
                    <a:pt x="108" y="127"/>
                  </a:lnTo>
                  <a:lnTo>
                    <a:pt x="118" y="118"/>
                  </a:lnTo>
                  <a:lnTo>
                    <a:pt x="127" y="108"/>
                  </a:lnTo>
                  <a:lnTo>
                    <a:pt x="132" y="94"/>
                  </a:lnTo>
                  <a:lnTo>
                    <a:pt x="137" y="80"/>
                  </a:lnTo>
                  <a:lnTo>
                    <a:pt x="137" y="66"/>
                  </a:lnTo>
                  <a:lnTo>
                    <a:pt x="137" y="66"/>
                  </a:lnTo>
                  <a:lnTo>
                    <a:pt x="132" y="57"/>
                  </a:lnTo>
                  <a:lnTo>
                    <a:pt x="132" y="42"/>
                  </a:lnTo>
                  <a:lnTo>
                    <a:pt x="122" y="33"/>
                  </a:lnTo>
                  <a:lnTo>
                    <a:pt x="118" y="23"/>
                  </a:lnTo>
                  <a:lnTo>
                    <a:pt x="104" y="14"/>
                  </a:lnTo>
                  <a:lnTo>
                    <a:pt x="94" y="9"/>
                  </a:lnTo>
                  <a:lnTo>
                    <a:pt x="80" y="5"/>
                  </a:lnTo>
                  <a:lnTo>
                    <a:pt x="71" y="0"/>
                  </a:lnTo>
                  <a:lnTo>
                    <a:pt x="56" y="5"/>
                  </a:lnTo>
                  <a:lnTo>
                    <a:pt x="42" y="9"/>
                  </a:lnTo>
                  <a:lnTo>
                    <a:pt x="33" y="14"/>
                  </a:lnTo>
                  <a:lnTo>
                    <a:pt x="23" y="23"/>
                  </a:lnTo>
                  <a:lnTo>
                    <a:pt x="14" y="33"/>
                  </a:lnTo>
                  <a:lnTo>
                    <a:pt x="9" y="42"/>
                  </a:lnTo>
                  <a:lnTo>
                    <a:pt x="4" y="57"/>
                  </a:lnTo>
                  <a:lnTo>
                    <a:pt x="4" y="66"/>
                  </a:lnTo>
                  <a:lnTo>
                    <a:pt x="4" y="80"/>
                  </a:lnTo>
                  <a:lnTo>
                    <a:pt x="9" y="94"/>
                  </a:lnTo>
                  <a:lnTo>
                    <a:pt x="14" y="104"/>
                  </a:lnTo>
                  <a:lnTo>
                    <a:pt x="23" y="113"/>
                  </a:lnTo>
                  <a:lnTo>
                    <a:pt x="33" y="123"/>
                  </a:lnTo>
                  <a:lnTo>
                    <a:pt x="42" y="127"/>
                  </a:lnTo>
                  <a:lnTo>
                    <a:pt x="56" y="132"/>
                  </a:lnTo>
                  <a:lnTo>
                    <a:pt x="71" y="132"/>
                  </a:lnTo>
                  <a:lnTo>
                    <a:pt x="80" y="132"/>
                  </a:lnTo>
                  <a:lnTo>
                    <a:pt x="94" y="127"/>
                  </a:lnTo>
                  <a:lnTo>
                    <a:pt x="104" y="123"/>
                  </a:lnTo>
                  <a:lnTo>
                    <a:pt x="118" y="113"/>
                  </a:lnTo>
                  <a:lnTo>
                    <a:pt x="122" y="104"/>
                  </a:lnTo>
                  <a:lnTo>
                    <a:pt x="132" y="94"/>
                  </a:lnTo>
                  <a:lnTo>
                    <a:pt x="132" y="80"/>
                  </a:lnTo>
                  <a:lnTo>
                    <a:pt x="137" y="66"/>
                  </a:lnTo>
                  <a:lnTo>
                    <a:pt x="137" y="66"/>
                  </a:lnTo>
                  <a:close/>
                </a:path>
              </a:pathLst>
            </a:custGeom>
            <a:solidFill>
              <a:srgbClr val="3C60A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5" name="Freeform 281"/>
            <p:cNvSpPr>
              <a:spLocks noChangeAspect="1"/>
            </p:cNvSpPr>
            <p:nvPr/>
          </p:nvSpPr>
          <p:spPr bwMode="auto">
            <a:xfrm>
              <a:off x="2227" y="1654"/>
              <a:ext cx="133" cy="132"/>
            </a:xfrm>
            <a:custGeom>
              <a:avLst/>
              <a:gdLst/>
              <a:ahLst/>
              <a:cxnLst>
                <a:cxn ang="0">
                  <a:pos x="128" y="57"/>
                </a:cxn>
                <a:cxn ang="0">
                  <a:pos x="118" y="33"/>
                </a:cxn>
                <a:cxn ang="0">
                  <a:pos x="100" y="14"/>
                </a:cxn>
                <a:cxn ang="0">
                  <a:pos x="76" y="5"/>
                </a:cxn>
                <a:cxn ang="0">
                  <a:pos x="52" y="5"/>
                </a:cxn>
                <a:cxn ang="0">
                  <a:pos x="29" y="14"/>
                </a:cxn>
                <a:cxn ang="0">
                  <a:pos x="10" y="33"/>
                </a:cxn>
                <a:cxn ang="0">
                  <a:pos x="0" y="57"/>
                </a:cxn>
                <a:cxn ang="0">
                  <a:pos x="0" y="80"/>
                </a:cxn>
                <a:cxn ang="0">
                  <a:pos x="10" y="104"/>
                </a:cxn>
                <a:cxn ang="0">
                  <a:pos x="29" y="123"/>
                </a:cxn>
                <a:cxn ang="0">
                  <a:pos x="52" y="132"/>
                </a:cxn>
                <a:cxn ang="0">
                  <a:pos x="76" y="132"/>
                </a:cxn>
                <a:cxn ang="0">
                  <a:pos x="100" y="123"/>
                </a:cxn>
                <a:cxn ang="0">
                  <a:pos x="118" y="104"/>
                </a:cxn>
                <a:cxn ang="0">
                  <a:pos x="128" y="80"/>
                </a:cxn>
                <a:cxn ang="0">
                  <a:pos x="128" y="66"/>
                </a:cxn>
                <a:cxn ang="0">
                  <a:pos x="123" y="42"/>
                </a:cxn>
                <a:cxn ang="0">
                  <a:pos x="109" y="23"/>
                </a:cxn>
                <a:cxn ang="0">
                  <a:pos x="90" y="9"/>
                </a:cxn>
                <a:cxn ang="0">
                  <a:pos x="67" y="5"/>
                </a:cxn>
                <a:cxn ang="0">
                  <a:pos x="38" y="9"/>
                </a:cxn>
                <a:cxn ang="0">
                  <a:pos x="19" y="23"/>
                </a:cxn>
                <a:cxn ang="0">
                  <a:pos x="5" y="42"/>
                </a:cxn>
                <a:cxn ang="0">
                  <a:pos x="0" y="66"/>
                </a:cxn>
                <a:cxn ang="0">
                  <a:pos x="5" y="94"/>
                </a:cxn>
                <a:cxn ang="0">
                  <a:pos x="19" y="113"/>
                </a:cxn>
                <a:cxn ang="0">
                  <a:pos x="38" y="127"/>
                </a:cxn>
                <a:cxn ang="0">
                  <a:pos x="67" y="132"/>
                </a:cxn>
                <a:cxn ang="0">
                  <a:pos x="90" y="127"/>
                </a:cxn>
                <a:cxn ang="0">
                  <a:pos x="109" y="113"/>
                </a:cxn>
                <a:cxn ang="0">
                  <a:pos x="123" y="94"/>
                </a:cxn>
                <a:cxn ang="0">
                  <a:pos x="128" y="66"/>
                </a:cxn>
              </a:cxnLst>
              <a:rect l="0" t="0" r="r" b="b"/>
              <a:pathLst>
                <a:path w="133" h="132">
                  <a:moveTo>
                    <a:pt x="133" y="66"/>
                  </a:moveTo>
                  <a:lnTo>
                    <a:pt x="128" y="57"/>
                  </a:lnTo>
                  <a:lnTo>
                    <a:pt x="128" y="42"/>
                  </a:lnTo>
                  <a:lnTo>
                    <a:pt x="118" y="33"/>
                  </a:lnTo>
                  <a:lnTo>
                    <a:pt x="114" y="23"/>
                  </a:lnTo>
                  <a:lnTo>
                    <a:pt x="100" y="14"/>
                  </a:lnTo>
                  <a:lnTo>
                    <a:pt x="90" y="9"/>
                  </a:lnTo>
                  <a:lnTo>
                    <a:pt x="76" y="5"/>
                  </a:lnTo>
                  <a:lnTo>
                    <a:pt x="67" y="0"/>
                  </a:lnTo>
                  <a:lnTo>
                    <a:pt x="52" y="5"/>
                  </a:lnTo>
                  <a:lnTo>
                    <a:pt x="38" y="9"/>
                  </a:lnTo>
                  <a:lnTo>
                    <a:pt x="29" y="14"/>
                  </a:lnTo>
                  <a:lnTo>
                    <a:pt x="19" y="23"/>
                  </a:lnTo>
                  <a:lnTo>
                    <a:pt x="10" y="33"/>
                  </a:lnTo>
                  <a:lnTo>
                    <a:pt x="5" y="42"/>
                  </a:lnTo>
                  <a:lnTo>
                    <a:pt x="0" y="57"/>
                  </a:lnTo>
                  <a:lnTo>
                    <a:pt x="0" y="66"/>
                  </a:lnTo>
                  <a:lnTo>
                    <a:pt x="0" y="80"/>
                  </a:lnTo>
                  <a:lnTo>
                    <a:pt x="5" y="94"/>
                  </a:lnTo>
                  <a:lnTo>
                    <a:pt x="10" y="104"/>
                  </a:lnTo>
                  <a:lnTo>
                    <a:pt x="19" y="113"/>
                  </a:lnTo>
                  <a:lnTo>
                    <a:pt x="29" y="123"/>
                  </a:lnTo>
                  <a:lnTo>
                    <a:pt x="38" y="127"/>
                  </a:lnTo>
                  <a:lnTo>
                    <a:pt x="52" y="132"/>
                  </a:lnTo>
                  <a:lnTo>
                    <a:pt x="67" y="132"/>
                  </a:lnTo>
                  <a:lnTo>
                    <a:pt x="76" y="132"/>
                  </a:lnTo>
                  <a:lnTo>
                    <a:pt x="90" y="127"/>
                  </a:lnTo>
                  <a:lnTo>
                    <a:pt x="100" y="123"/>
                  </a:lnTo>
                  <a:lnTo>
                    <a:pt x="114" y="113"/>
                  </a:lnTo>
                  <a:lnTo>
                    <a:pt x="118" y="104"/>
                  </a:lnTo>
                  <a:lnTo>
                    <a:pt x="128" y="94"/>
                  </a:lnTo>
                  <a:lnTo>
                    <a:pt x="128" y="80"/>
                  </a:lnTo>
                  <a:lnTo>
                    <a:pt x="133" y="66"/>
                  </a:lnTo>
                  <a:lnTo>
                    <a:pt x="128" y="66"/>
                  </a:lnTo>
                  <a:lnTo>
                    <a:pt x="128" y="57"/>
                  </a:lnTo>
                  <a:lnTo>
                    <a:pt x="123" y="42"/>
                  </a:lnTo>
                  <a:lnTo>
                    <a:pt x="118" y="33"/>
                  </a:lnTo>
                  <a:lnTo>
                    <a:pt x="109" y="23"/>
                  </a:lnTo>
                  <a:lnTo>
                    <a:pt x="100" y="14"/>
                  </a:lnTo>
                  <a:lnTo>
                    <a:pt x="90" y="9"/>
                  </a:lnTo>
                  <a:lnTo>
                    <a:pt x="76" y="5"/>
                  </a:lnTo>
                  <a:lnTo>
                    <a:pt x="67" y="5"/>
                  </a:lnTo>
                  <a:lnTo>
                    <a:pt x="52" y="5"/>
                  </a:lnTo>
                  <a:lnTo>
                    <a:pt x="38" y="9"/>
                  </a:lnTo>
                  <a:lnTo>
                    <a:pt x="29" y="14"/>
                  </a:lnTo>
                  <a:lnTo>
                    <a:pt x="19" y="23"/>
                  </a:lnTo>
                  <a:lnTo>
                    <a:pt x="10" y="33"/>
                  </a:lnTo>
                  <a:lnTo>
                    <a:pt x="5" y="42"/>
                  </a:lnTo>
                  <a:lnTo>
                    <a:pt x="0" y="57"/>
                  </a:lnTo>
                  <a:lnTo>
                    <a:pt x="0" y="66"/>
                  </a:lnTo>
                  <a:lnTo>
                    <a:pt x="0" y="80"/>
                  </a:lnTo>
                  <a:lnTo>
                    <a:pt x="5" y="94"/>
                  </a:lnTo>
                  <a:lnTo>
                    <a:pt x="10" y="104"/>
                  </a:lnTo>
                  <a:lnTo>
                    <a:pt x="19" y="113"/>
                  </a:lnTo>
                  <a:lnTo>
                    <a:pt x="29" y="123"/>
                  </a:lnTo>
                  <a:lnTo>
                    <a:pt x="38" y="127"/>
                  </a:lnTo>
                  <a:lnTo>
                    <a:pt x="52" y="132"/>
                  </a:lnTo>
                  <a:lnTo>
                    <a:pt x="67" y="132"/>
                  </a:lnTo>
                  <a:lnTo>
                    <a:pt x="76" y="132"/>
                  </a:lnTo>
                  <a:lnTo>
                    <a:pt x="90" y="127"/>
                  </a:lnTo>
                  <a:lnTo>
                    <a:pt x="100" y="123"/>
                  </a:lnTo>
                  <a:lnTo>
                    <a:pt x="109" y="113"/>
                  </a:lnTo>
                  <a:lnTo>
                    <a:pt x="118" y="104"/>
                  </a:lnTo>
                  <a:lnTo>
                    <a:pt x="123" y="94"/>
                  </a:lnTo>
                  <a:lnTo>
                    <a:pt x="128" y="80"/>
                  </a:lnTo>
                  <a:lnTo>
                    <a:pt x="128" y="66"/>
                  </a:lnTo>
                  <a:lnTo>
                    <a:pt x="133" y="66"/>
                  </a:lnTo>
                  <a:close/>
                </a:path>
              </a:pathLst>
            </a:custGeom>
            <a:solidFill>
              <a:srgbClr val="3E63A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6" name="Freeform 282"/>
            <p:cNvSpPr>
              <a:spLocks noChangeAspect="1"/>
            </p:cNvSpPr>
            <p:nvPr/>
          </p:nvSpPr>
          <p:spPr bwMode="auto">
            <a:xfrm>
              <a:off x="2227" y="1659"/>
              <a:ext cx="128" cy="127"/>
            </a:xfrm>
            <a:custGeom>
              <a:avLst/>
              <a:gdLst/>
              <a:ahLst/>
              <a:cxnLst>
                <a:cxn ang="0">
                  <a:pos x="128" y="52"/>
                </a:cxn>
                <a:cxn ang="0">
                  <a:pos x="118" y="28"/>
                </a:cxn>
                <a:cxn ang="0">
                  <a:pos x="100" y="9"/>
                </a:cxn>
                <a:cxn ang="0">
                  <a:pos x="76" y="0"/>
                </a:cxn>
                <a:cxn ang="0">
                  <a:pos x="52" y="0"/>
                </a:cxn>
                <a:cxn ang="0">
                  <a:pos x="29" y="9"/>
                </a:cxn>
                <a:cxn ang="0">
                  <a:pos x="10" y="28"/>
                </a:cxn>
                <a:cxn ang="0">
                  <a:pos x="0" y="52"/>
                </a:cxn>
                <a:cxn ang="0">
                  <a:pos x="0" y="75"/>
                </a:cxn>
                <a:cxn ang="0">
                  <a:pos x="10" y="99"/>
                </a:cxn>
                <a:cxn ang="0">
                  <a:pos x="29" y="118"/>
                </a:cxn>
                <a:cxn ang="0">
                  <a:pos x="52" y="127"/>
                </a:cxn>
                <a:cxn ang="0">
                  <a:pos x="76" y="127"/>
                </a:cxn>
                <a:cxn ang="0">
                  <a:pos x="100" y="118"/>
                </a:cxn>
                <a:cxn ang="0">
                  <a:pos x="118" y="99"/>
                </a:cxn>
                <a:cxn ang="0">
                  <a:pos x="128" y="75"/>
                </a:cxn>
                <a:cxn ang="0">
                  <a:pos x="128" y="61"/>
                </a:cxn>
                <a:cxn ang="0">
                  <a:pos x="123" y="37"/>
                </a:cxn>
                <a:cxn ang="0">
                  <a:pos x="109" y="18"/>
                </a:cxn>
                <a:cxn ang="0">
                  <a:pos x="90" y="4"/>
                </a:cxn>
                <a:cxn ang="0">
                  <a:pos x="67" y="0"/>
                </a:cxn>
                <a:cxn ang="0">
                  <a:pos x="43" y="4"/>
                </a:cxn>
                <a:cxn ang="0">
                  <a:pos x="19" y="18"/>
                </a:cxn>
                <a:cxn ang="0">
                  <a:pos x="10" y="37"/>
                </a:cxn>
                <a:cxn ang="0">
                  <a:pos x="5" y="61"/>
                </a:cxn>
                <a:cxn ang="0">
                  <a:pos x="10" y="89"/>
                </a:cxn>
                <a:cxn ang="0">
                  <a:pos x="19" y="108"/>
                </a:cxn>
                <a:cxn ang="0">
                  <a:pos x="43" y="118"/>
                </a:cxn>
                <a:cxn ang="0">
                  <a:pos x="67" y="122"/>
                </a:cxn>
                <a:cxn ang="0">
                  <a:pos x="90" y="118"/>
                </a:cxn>
                <a:cxn ang="0">
                  <a:pos x="109" y="108"/>
                </a:cxn>
                <a:cxn ang="0">
                  <a:pos x="123" y="89"/>
                </a:cxn>
                <a:cxn ang="0">
                  <a:pos x="128" y="61"/>
                </a:cxn>
              </a:cxnLst>
              <a:rect l="0" t="0" r="r" b="b"/>
              <a:pathLst>
                <a:path w="128" h="127">
                  <a:moveTo>
                    <a:pt x="128" y="61"/>
                  </a:moveTo>
                  <a:lnTo>
                    <a:pt x="128" y="52"/>
                  </a:lnTo>
                  <a:lnTo>
                    <a:pt x="123" y="37"/>
                  </a:lnTo>
                  <a:lnTo>
                    <a:pt x="118" y="28"/>
                  </a:lnTo>
                  <a:lnTo>
                    <a:pt x="109" y="18"/>
                  </a:lnTo>
                  <a:lnTo>
                    <a:pt x="100" y="9"/>
                  </a:lnTo>
                  <a:lnTo>
                    <a:pt x="90" y="4"/>
                  </a:lnTo>
                  <a:lnTo>
                    <a:pt x="76" y="0"/>
                  </a:lnTo>
                  <a:lnTo>
                    <a:pt x="67" y="0"/>
                  </a:lnTo>
                  <a:lnTo>
                    <a:pt x="52" y="0"/>
                  </a:lnTo>
                  <a:lnTo>
                    <a:pt x="38" y="4"/>
                  </a:lnTo>
                  <a:lnTo>
                    <a:pt x="29" y="9"/>
                  </a:lnTo>
                  <a:lnTo>
                    <a:pt x="19" y="18"/>
                  </a:lnTo>
                  <a:lnTo>
                    <a:pt x="10" y="28"/>
                  </a:lnTo>
                  <a:lnTo>
                    <a:pt x="5" y="37"/>
                  </a:lnTo>
                  <a:lnTo>
                    <a:pt x="0" y="52"/>
                  </a:lnTo>
                  <a:lnTo>
                    <a:pt x="0" y="61"/>
                  </a:lnTo>
                  <a:lnTo>
                    <a:pt x="0" y="75"/>
                  </a:lnTo>
                  <a:lnTo>
                    <a:pt x="5" y="89"/>
                  </a:lnTo>
                  <a:lnTo>
                    <a:pt x="10" y="99"/>
                  </a:lnTo>
                  <a:lnTo>
                    <a:pt x="19" y="108"/>
                  </a:lnTo>
                  <a:lnTo>
                    <a:pt x="29" y="118"/>
                  </a:lnTo>
                  <a:lnTo>
                    <a:pt x="38" y="122"/>
                  </a:lnTo>
                  <a:lnTo>
                    <a:pt x="52" y="127"/>
                  </a:lnTo>
                  <a:lnTo>
                    <a:pt x="67" y="127"/>
                  </a:lnTo>
                  <a:lnTo>
                    <a:pt x="76" y="127"/>
                  </a:lnTo>
                  <a:lnTo>
                    <a:pt x="90" y="122"/>
                  </a:lnTo>
                  <a:lnTo>
                    <a:pt x="100" y="118"/>
                  </a:lnTo>
                  <a:lnTo>
                    <a:pt x="109" y="108"/>
                  </a:lnTo>
                  <a:lnTo>
                    <a:pt x="118" y="99"/>
                  </a:lnTo>
                  <a:lnTo>
                    <a:pt x="123" y="89"/>
                  </a:lnTo>
                  <a:lnTo>
                    <a:pt x="128" y="75"/>
                  </a:lnTo>
                  <a:lnTo>
                    <a:pt x="128" y="61"/>
                  </a:lnTo>
                  <a:lnTo>
                    <a:pt x="128" y="61"/>
                  </a:lnTo>
                  <a:lnTo>
                    <a:pt x="123" y="52"/>
                  </a:lnTo>
                  <a:lnTo>
                    <a:pt x="123" y="37"/>
                  </a:lnTo>
                  <a:lnTo>
                    <a:pt x="114" y="28"/>
                  </a:lnTo>
                  <a:lnTo>
                    <a:pt x="109" y="18"/>
                  </a:lnTo>
                  <a:lnTo>
                    <a:pt x="100" y="14"/>
                  </a:lnTo>
                  <a:lnTo>
                    <a:pt x="90" y="4"/>
                  </a:lnTo>
                  <a:lnTo>
                    <a:pt x="76" y="4"/>
                  </a:lnTo>
                  <a:lnTo>
                    <a:pt x="67" y="0"/>
                  </a:lnTo>
                  <a:lnTo>
                    <a:pt x="52" y="4"/>
                  </a:lnTo>
                  <a:lnTo>
                    <a:pt x="43" y="4"/>
                  </a:lnTo>
                  <a:lnTo>
                    <a:pt x="29" y="14"/>
                  </a:lnTo>
                  <a:lnTo>
                    <a:pt x="19" y="18"/>
                  </a:lnTo>
                  <a:lnTo>
                    <a:pt x="15" y="28"/>
                  </a:lnTo>
                  <a:lnTo>
                    <a:pt x="10" y="37"/>
                  </a:lnTo>
                  <a:lnTo>
                    <a:pt x="5" y="52"/>
                  </a:lnTo>
                  <a:lnTo>
                    <a:pt x="5" y="61"/>
                  </a:lnTo>
                  <a:lnTo>
                    <a:pt x="5" y="75"/>
                  </a:lnTo>
                  <a:lnTo>
                    <a:pt x="10" y="89"/>
                  </a:lnTo>
                  <a:lnTo>
                    <a:pt x="15" y="99"/>
                  </a:lnTo>
                  <a:lnTo>
                    <a:pt x="19" y="108"/>
                  </a:lnTo>
                  <a:lnTo>
                    <a:pt x="29" y="113"/>
                  </a:lnTo>
                  <a:lnTo>
                    <a:pt x="43" y="118"/>
                  </a:lnTo>
                  <a:lnTo>
                    <a:pt x="52" y="122"/>
                  </a:lnTo>
                  <a:lnTo>
                    <a:pt x="67" y="122"/>
                  </a:lnTo>
                  <a:lnTo>
                    <a:pt x="76" y="122"/>
                  </a:lnTo>
                  <a:lnTo>
                    <a:pt x="90" y="118"/>
                  </a:lnTo>
                  <a:lnTo>
                    <a:pt x="100" y="113"/>
                  </a:lnTo>
                  <a:lnTo>
                    <a:pt x="109" y="108"/>
                  </a:lnTo>
                  <a:lnTo>
                    <a:pt x="114" y="99"/>
                  </a:lnTo>
                  <a:lnTo>
                    <a:pt x="123" y="89"/>
                  </a:lnTo>
                  <a:lnTo>
                    <a:pt x="123" y="75"/>
                  </a:lnTo>
                  <a:lnTo>
                    <a:pt x="128" y="61"/>
                  </a:lnTo>
                  <a:lnTo>
                    <a:pt x="128" y="61"/>
                  </a:lnTo>
                  <a:close/>
                </a:path>
              </a:pathLst>
            </a:custGeom>
            <a:solidFill>
              <a:srgbClr val="4165A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7" name="Freeform 283"/>
            <p:cNvSpPr>
              <a:spLocks noChangeAspect="1"/>
            </p:cNvSpPr>
            <p:nvPr/>
          </p:nvSpPr>
          <p:spPr bwMode="auto">
            <a:xfrm>
              <a:off x="2232" y="1659"/>
              <a:ext cx="123" cy="122"/>
            </a:xfrm>
            <a:custGeom>
              <a:avLst/>
              <a:gdLst/>
              <a:ahLst/>
              <a:cxnLst>
                <a:cxn ang="0">
                  <a:pos x="118" y="52"/>
                </a:cxn>
                <a:cxn ang="0">
                  <a:pos x="109" y="28"/>
                </a:cxn>
                <a:cxn ang="0">
                  <a:pos x="95" y="14"/>
                </a:cxn>
                <a:cxn ang="0">
                  <a:pos x="71" y="4"/>
                </a:cxn>
                <a:cxn ang="0">
                  <a:pos x="47" y="4"/>
                </a:cxn>
                <a:cxn ang="0">
                  <a:pos x="24" y="14"/>
                </a:cxn>
                <a:cxn ang="0">
                  <a:pos x="10" y="28"/>
                </a:cxn>
                <a:cxn ang="0">
                  <a:pos x="0" y="52"/>
                </a:cxn>
                <a:cxn ang="0">
                  <a:pos x="0" y="75"/>
                </a:cxn>
                <a:cxn ang="0">
                  <a:pos x="10" y="99"/>
                </a:cxn>
                <a:cxn ang="0">
                  <a:pos x="24" y="113"/>
                </a:cxn>
                <a:cxn ang="0">
                  <a:pos x="47" y="122"/>
                </a:cxn>
                <a:cxn ang="0">
                  <a:pos x="71" y="122"/>
                </a:cxn>
                <a:cxn ang="0">
                  <a:pos x="95" y="113"/>
                </a:cxn>
                <a:cxn ang="0">
                  <a:pos x="109" y="99"/>
                </a:cxn>
                <a:cxn ang="0">
                  <a:pos x="118" y="75"/>
                </a:cxn>
                <a:cxn ang="0">
                  <a:pos x="118" y="61"/>
                </a:cxn>
                <a:cxn ang="0">
                  <a:pos x="113" y="42"/>
                </a:cxn>
                <a:cxn ang="0">
                  <a:pos x="99" y="23"/>
                </a:cxn>
                <a:cxn ang="0">
                  <a:pos x="80" y="9"/>
                </a:cxn>
                <a:cxn ang="0">
                  <a:pos x="62" y="4"/>
                </a:cxn>
                <a:cxn ang="0">
                  <a:pos x="38" y="9"/>
                </a:cxn>
                <a:cxn ang="0">
                  <a:pos x="19" y="23"/>
                </a:cxn>
                <a:cxn ang="0">
                  <a:pos x="5" y="42"/>
                </a:cxn>
                <a:cxn ang="0">
                  <a:pos x="0" y="61"/>
                </a:cxn>
                <a:cxn ang="0">
                  <a:pos x="5" y="85"/>
                </a:cxn>
                <a:cxn ang="0">
                  <a:pos x="19" y="103"/>
                </a:cxn>
                <a:cxn ang="0">
                  <a:pos x="38" y="118"/>
                </a:cxn>
                <a:cxn ang="0">
                  <a:pos x="62" y="122"/>
                </a:cxn>
                <a:cxn ang="0">
                  <a:pos x="80" y="118"/>
                </a:cxn>
                <a:cxn ang="0">
                  <a:pos x="99" y="103"/>
                </a:cxn>
                <a:cxn ang="0">
                  <a:pos x="113" y="85"/>
                </a:cxn>
                <a:cxn ang="0">
                  <a:pos x="118" y="61"/>
                </a:cxn>
              </a:cxnLst>
              <a:rect l="0" t="0" r="r" b="b"/>
              <a:pathLst>
                <a:path w="123" h="122">
                  <a:moveTo>
                    <a:pt x="123" y="61"/>
                  </a:moveTo>
                  <a:lnTo>
                    <a:pt x="118" y="52"/>
                  </a:lnTo>
                  <a:lnTo>
                    <a:pt x="118" y="37"/>
                  </a:lnTo>
                  <a:lnTo>
                    <a:pt x="109" y="28"/>
                  </a:lnTo>
                  <a:lnTo>
                    <a:pt x="104" y="18"/>
                  </a:lnTo>
                  <a:lnTo>
                    <a:pt x="95" y="14"/>
                  </a:lnTo>
                  <a:lnTo>
                    <a:pt x="85" y="4"/>
                  </a:lnTo>
                  <a:lnTo>
                    <a:pt x="71" y="4"/>
                  </a:lnTo>
                  <a:lnTo>
                    <a:pt x="62" y="0"/>
                  </a:lnTo>
                  <a:lnTo>
                    <a:pt x="47" y="4"/>
                  </a:lnTo>
                  <a:lnTo>
                    <a:pt x="38" y="4"/>
                  </a:lnTo>
                  <a:lnTo>
                    <a:pt x="24" y="14"/>
                  </a:lnTo>
                  <a:lnTo>
                    <a:pt x="14" y="18"/>
                  </a:lnTo>
                  <a:lnTo>
                    <a:pt x="10" y="28"/>
                  </a:lnTo>
                  <a:lnTo>
                    <a:pt x="5" y="37"/>
                  </a:lnTo>
                  <a:lnTo>
                    <a:pt x="0" y="52"/>
                  </a:lnTo>
                  <a:lnTo>
                    <a:pt x="0" y="61"/>
                  </a:lnTo>
                  <a:lnTo>
                    <a:pt x="0" y="75"/>
                  </a:lnTo>
                  <a:lnTo>
                    <a:pt x="5" y="89"/>
                  </a:lnTo>
                  <a:lnTo>
                    <a:pt x="10" y="99"/>
                  </a:lnTo>
                  <a:lnTo>
                    <a:pt x="14" y="108"/>
                  </a:lnTo>
                  <a:lnTo>
                    <a:pt x="24" y="113"/>
                  </a:lnTo>
                  <a:lnTo>
                    <a:pt x="38" y="118"/>
                  </a:lnTo>
                  <a:lnTo>
                    <a:pt x="47" y="122"/>
                  </a:lnTo>
                  <a:lnTo>
                    <a:pt x="62" y="122"/>
                  </a:lnTo>
                  <a:lnTo>
                    <a:pt x="71" y="122"/>
                  </a:lnTo>
                  <a:lnTo>
                    <a:pt x="85" y="118"/>
                  </a:lnTo>
                  <a:lnTo>
                    <a:pt x="95" y="113"/>
                  </a:lnTo>
                  <a:lnTo>
                    <a:pt x="104" y="108"/>
                  </a:lnTo>
                  <a:lnTo>
                    <a:pt x="109" y="99"/>
                  </a:lnTo>
                  <a:lnTo>
                    <a:pt x="118" y="89"/>
                  </a:lnTo>
                  <a:lnTo>
                    <a:pt x="118" y="75"/>
                  </a:lnTo>
                  <a:lnTo>
                    <a:pt x="123" y="61"/>
                  </a:lnTo>
                  <a:lnTo>
                    <a:pt x="118" y="61"/>
                  </a:lnTo>
                  <a:lnTo>
                    <a:pt x="118" y="52"/>
                  </a:lnTo>
                  <a:lnTo>
                    <a:pt x="113" y="42"/>
                  </a:lnTo>
                  <a:lnTo>
                    <a:pt x="109" y="28"/>
                  </a:lnTo>
                  <a:lnTo>
                    <a:pt x="99" y="23"/>
                  </a:lnTo>
                  <a:lnTo>
                    <a:pt x="95" y="14"/>
                  </a:lnTo>
                  <a:lnTo>
                    <a:pt x="80" y="9"/>
                  </a:lnTo>
                  <a:lnTo>
                    <a:pt x="71" y="4"/>
                  </a:lnTo>
                  <a:lnTo>
                    <a:pt x="62" y="4"/>
                  </a:lnTo>
                  <a:lnTo>
                    <a:pt x="47" y="4"/>
                  </a:lnTo>
                  <a:lnTo>
                    <a:pt x="38" y="9"/>
                  </a:lnTo>
                  <a:lnTo>
                    <a:pt x="28" y="14"/>
                  </a:lnTo>
                  <a:lnTo>
                    <a:pt x="19" y="23"/>
                  </a:lnTo>
                  <a:lnTo>
                    <a:pt x="10" y="28"/>
                  </a:lnTo>
                  <a:lnTo>
                    <a:pt x="5" y="42"/>
                  </a:lnTo>
                  <a:lnTo>
                    <a:pt x="0" y="52"/>
                  </a:lnTo>
                  <a:lnTo>
                    <a:pt x="0" y="61"/>
                  </a:lnTo>
                  <a:lnTo>
                    <a:pt x="0" y="75"/>
                  </a:lnTo>
                  <a:lnTo>
                    <a:pt x="5" y="85"/>
                  </a:lnTo>
                  <a:lnTo>
                    <a:pt x="10" y="94"/>
                  </a:lnTo>
                  <a:lnTo>
                    <a:pt x="19" y="103"/>
                  </a:lnTo>
                  <a:lnTo>
                    <a:pt x="28" y="113"/>
                  </a:lnTo>
                  <a:lnTo>
                    <a:pt x="38" y="118"/>
                  </a:lnTo>
                  <a:lnTo>
                    <a:pt x="47" y="122"/>
                  </a:lnTo>
                  <a:lnTo>
                    <a:pt x="62" y="122"/>
                  </a:lnTo>
                  <a:lnTo>
                    <a:pt x="71" y="122"/>
                  </a:lnTo>
                  <a:lnTo>
                    <a:pt x="80" y="118"/>
                  </a:lnTo>
                  <a:lnTo>
                    <a:pt x="95" y="113"/>
                  </a:lnTo>
                  <a:lnTo>
                    <a:pt x="99" y="103"/>
                  </a:lnTo>
                  <a:lnTo>
                    <a:pt x="109" y="94"/>
                  </a:lnTo>
                  <a:lnTo>
                    <a:pt x="113" y="85"/>
                  </a:lnTo>
                  <a:lnTo>
                    <a:pt x="118" y="75"/>
                  </a:lnTo>
                  <a:lnTo>
                    <a:pt x="118" y="61"/>
                  </a:lnTo>
                  <a:lnTo>
                    <a:pt x="123" y="61"/>
                  </a:lnTo>
                  <a:close/>
                </a:path>
              </a:pathLst>
            </a:custGeom>
            <a:solidFill>
              <a:srgbClr val="4467A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8" name="Freeform 284"/>
            <p:cNvSpPr>
              <a:spLocks noChangeAspect="1"/>
            </p:cNvSpPr>
            <p:nvPr/>
          </p:nvSpPr>
          <p:spPr bwMode="auto">
            <a:xfrm>
              <a:off x="2232" y="1663"/>
              <a:ext cx="118" cy="118"/>
            </a:xfrm>
            <a:custGeom>
              <a:avLst/>
              <a:gdLst/>
              <a:ahLst/>
              <a:cxnLst>
                <a:cxn ang="0">
                  <a:pos x="118" y="48"/>
                </a:cxn>
                <a:cxn ang="0">
                  <a:pos x="109" y="24"/>
                </a:cxn>
                <a:cxn ang="0">
                  <a:pos x="95" y="10"/>
                </a:cxn>
                <a:cxn ang="0">
                  <a:pos x="71" y="0"/>
                </a:cxn>
                <a:cxn ang="0">
                  <a:pos x="47" y="0"/>
                </a:cxn>
                <a:cxn ang="0">
                  <a:pos x="28" y="10"/>
                </a:cxn>
                <a:cxn ang="0">
                  <a:pos x="10" y="24"/>
                </a:cxn>
                <a:cxn ang="0">
                  <a:pos x="0" y="48"/>
                </a:cxn>
                <a:cxn ang="0">
                  <a:pos x="0" y="71"/>
                </a:cxn>
                <a:cxn ang="0">
                  <a:pos x="10" y="90"/>
                </a:cxn>
                <a:cxn ang="0">
                  <a:pos x="28" y="109"/>
                </a:cxn>
                <a:cxn ang="0">
                  <a:pos x="47" y="118"/>
                </a:cxn>
                <a:cxn ang="0">
                  <a:pos x="71" y="118"/>
                </a:cxn>
                <a:cxn ang="0">
                  <a:pos x="95" y="109"/>
                </a:cxn>
                <a:cxn ang="0">
                  <a:pos x="109" y="90"/>
                </a:cxn>
                <a:cxn ang="0">
                  <a:pos x="118" y="71"/>
                </a:cxn>
                <a:cxn ang="0">
                  <a:pos x="118" y="57"/>
                </a:cxn>
                <a:cxn ang="0">
                  <a:pos x="113" y="38"/>
                </a:cxn>
                <a:cxn ang="0">
                  <a:pos x="99" y="19"/>
                </a:cxn>
                <a:cxn ang="0">
                  <a:pos x="80" y="5"/>
                </a:cxn>
                <a:cxn ang="0">
                  <a:pos x="62" y="0"/>
                </a:cxn>
                <a:cxn ang="0">
                  <a:pos x="38" y="5"/>
                </a:cxn>
                <a:cxn ang="0">
                  <a:pos x="19" y="19"/>
                </a:cxn>
                <a:cxn ang="0">
                  <a:pos x="10" y="38"/>
                </a:cxn>
                <a:cxn ang="0">
                  <a:pos x="5" y="57"/>
                </a:cxn>
                <a:cxn ang="0">
                  <a:pos x="10" y="81"/>
                </a:cxn>
                <a:cxn ang="0">
                  <a:pos x="19" y="99"/>
                </a:cxn>
                <a:cxn ang="0">
                  <a:pos x="38" y="114"/>
                </a:cxn>
                <a:cxn ang="0">
                  <a:pos x="62" y="114"/>
                </a:cxn>
                <a:cxn ang="0">
                  <a:pos x="80" y="114"/>
                </a:cxn>
                <a:cxn ang="0">
                  <a:pos x="99" y="99"/>
                </a:cxn>
                <a:cxn ang="0">
                  <a:pos x="113" y="81"/>
                </a:cxn>
                <a:cxn ang="0">
                  <a:pos x="118" y="57"/>
                </a:cxn>
              </a:cxnLst>
              <a:rect l="0" t="0" r="r" b="b"/>
              <a:pathLst>
                <a:path w="118" h="118">
                  <a:moveTo>
                    <a:pt x="118" y="57"/>
                  </a:moveTo>
                  <a:lnTo>
                    <a:pt x="118" y="48"/>
                  </a:lnTo>
                  <a:lnTo>
                    <a:pt x="113" y="38"/>
                  </a:lnTo>
                  <a:lnTo>
                    <a:pt x="109" y="24"/>
                  </a:lnTo>
                  <a:lnTo>
                    <a:pt x="99" y="19"/>
                  </a:lnTo>
                  <a:lnTo>
                    <a:pt x="95" y="10"/>
                  </a:lnTo>
                  <a:lnTo>
                    <a:pt x="80" y="5"/>
                  </a:lnTo>
                  <a:lnTo>
                    <a:pt x="71" y="0"/>
                  </a:lnTo>
                  <a:lnTo>
                    <a:pt x="62" y="0"/>
                  </a:lnTo>
                  <a:lnTo>
                    <a:pt x="47" y="0"/>
                  </a:lnTo>
                  <a:lnTo>
                    <a:pt x="38" y="5"/>
                  </a:lnTo>
                  <a:lnTo>
                    <a:pt x="28" y="10"/>
                  </a:lnTo>
                  <a:lnTo>
                    <a:pt x="19" y="19"/>
                  </a:lnTo>
                  <a:lnTo>
                    <a:pt x="10" y="24"/>
                  </a:lnTo>
                  <a:lnTo>
                    <a:pt x="5" y="38"/>
                  </a:lnTo>
                  <a:lnTo>
                    <a:pt x="0" y="48"/>
                  </a:lnTo>
                  <a:lnTo>
                    <a:pt x="0" y="57"/>
                  </a:lnTo>
                  <a:lnTo>
                    <a:pt x="0" y="71"/>
                  </a:lnTo>
                  <a:lnTo>
                    <a:pt x="5" y="81"/>
                  </a:lnTo>
                  <a:lnTo>
                    <a:pt x="10" y="90"/>
                  </a:lnTo>
                  <a:lnTo>
                    <a:pt x="19" y="99"/>
                  </a:lnTo>
                  <a:lnTo>
                    <a:pt x="28" y="109"/>
                  </a:lnTo>
                  <a:lnTo>
                    <a:pt x="38" y="114"/>
                  </a:lnTo>
                  <a:lnTo>
                    <a:pt x="47" y="118"/>
                  </a:lnTo>
                  <a:lnTo>
                    <a:pt x="62" y="118"/>
                  </a:lnTo>
                  <a:lnTo>
                    <a:pt x="71" y="118"/>
                  </a:lnTo>
                  <a:lnTo>
                    <a:pt x="80" y="114"/>
                  </a:lnTo>
                  <a:lnTo>
                    <a:pt x="95" y="109"/>
                  </a:lnTo>
                  <a:lnTo>
                    <a:pt x="99" y="99"/>
                  </a:lnTo>
                  <a:lnTo>
                    <a:pt x="109" y="90"/>
                  </a:lnTo>
                  <a:lnTo>
                    <a:pt x="113" y="81"/>
                  </a:lnTo>
                  <a:lnTo>
                    <a:pt x="118" y="71"/>
                  </a:lnTo>
                  <a:lnTo>
                    <a:pt x="118" y="57"/>
                  </a:lnTo>
                  <a:lnTo>
                    <a:pt x="118" y="57"/>
                  </a:lnTo>
                  <a:lnTo>
                    <a:pt x="113" y="48"/>
                  </a:lnTo>
                  <a:lnTo>
                    <a:pt x="113" y="38"/>
                  </a:lnTo>
                  <a:lnTo>
                    <a:pt x="109" y="29"/>
                  </a:lnTo>
                  <a:lnTo>
                    <a:pt x="99" y="19"/>
                  </a:lnTo>
                  <a:lnTo>
                    <a:pt x="90" y="10"/>
                  </a:lnTo>
                  <a:lnTo>
                    <a:pt x="80" y="5"/>
                  </a:lnTo>
                  <a:lnTo>
                    <a:pt x="71" y="5"/>
                  </a:lnTo>
                  <a:lnTo>
                    <a:pt x="62" y="0"/>
                  </a:lnTo>
                  <a:lnTo>
                    <a:pt x="47" y="5"/>
                  </a:lnTo>
                  <a:lnTo>
                    <a:pt x="38" y="5"/>
                  </a:lnTo>
                  <a:lnTo>
                    <a:pt x="28" y="10"/>
                  </a:lnTo>
                  <a:lnTo>
                    <a:pt x="19" y="19"/>
                  </a:lnTo>
                  <a:lnTo>
                    <a:pt x="14" y="29"/>
                  </a:lnTo>
                  <a:lnTo>
                    <a:pt x="10" y="38"/>
                  </a:lnTo>
                  <a:lnTo>
                    <a:pt x="5" y="48"/>
                  </a:lnTo>
                  <a:lnTo>
                    <a:pt x="5" y="57"/>
                  </a:lnTo>
                  <a:lnTo>
                    <a:pt x="5" y="71"/>
                  </a:lnTo>
                  <a:lnTo>
                    <a:pt x="10" y="81"/>
                  </a:lnTo>
                  <a:lnTo>
                    <a:pt x="14" y="90"/>
                  </a:lnTo>
                  <a:lnTo>
                    <a:pt x="19" y="99"/>
                  </a:lnTo>
                  <a:lnTo>
                    <a:pt x="28" y="104"/>
                  </a:lnTo>
                  <a:lnTo>
                    <a:pt x="38" y="114"/>
                  </a:lnTo>
                  <a:lnTo>
                    <a:pt x="47" y="114"/>
                  </a:lnTo>
                  <a:lnTo>
                    <a:pt x="62" y="114"/>
                  </a:lnTo>
                  <a:lnTo>
                    <a:pt x="71" y="114"/>
                  </a:lnTo>
                  <a:lnTo>
                    <a:pt x="80" y="114"/>
                  </a:lnTo>
                  <a:lnTo>
                    <a:pt x="90" y="104"/>
                  </a:lnTo>
                  <a:lnTo>
                    <a:pt x="99" y="99"/>
                  </a:lnTo>
                  <a:lnTo>
                    <a:pt x="109" y="90"/>
                  </a:lnTo>
                  <a:lnTo>
                    <a:pt x="113" y="81"/>
                  </a:lnTo>
                  <a:lnTo>
                    <a:pt x="113" y="71"/>
                  </a:lnTo>
                  <a:lnTo>
                    <a:pt x="118" y="57"/>
                  </a:lnTo>
                  <a:lnTo>
                    <a:pt x="118" y="57"/>
                  </a:lnTo>
                  <a:close/>
                </a:path>
              </a:pathLst>
            </a:custGeom>
            <a:solidFill>
              <a:srgbClr val="4769B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69" name="Freeform 285"/>
            <p:cNvSpPr>
              <a:spLocks noChangeAspect="1"/>
            </p:cNvSpPr>
            <p:nvPr/>
          </p:nvSpPr>
          <p:spPr bwMode="auto">
            <a:xfrm>
              <a:off x="2237" y="1663"/>
              <a:ext cx="113" cy="114"/>
            </a:xfrm>
            <a:custGeom>
              <a:avLst/>
              <a:gdLst/>
              <a:ahLst/>
              <a:cxnLst>
                <a:cxn ang="0">
                  <a:pos x="108" y="48"/>
                </a:cxn>
                <a:cxn ang="0">
                  <a:pos x="104" y="29"/>
                </a:cxn>
                <a:cxn ang="0">
                  <a:pos x="85" y="10"/>
                </a:cxn>
                <a:cxn ang="0">
                  <a:pos x="66" y="5"/>
                </a:cxn>
                <a:cxn ang="0">
                  <a:pos x="42" y="5"/>
                </a:cxn>
                <a:cxn ang="0">
                  <a:pos x="23" y="10"/>
                </a:cxn>
                <a:cxn ang="0">
                  <a:pos x="9" y="29"/>
                </a:cxn>
                <a:cxn ang="0">
                  <a:pos x="0" y="48"/>
                </a:cxn>
                <a:cxn ang="0">
                  <a:pos x="0" y="71"/>
                </a:cxn>
                <a:cxn ang="0">
                  <a:pos x="9" y="90"/>
                </a:cxn>
                <a:cxn ang="0">
                  <a:pos x="23" y="104"/>
                </a:cxn>
                <a:cxn ang="0">
                  <a:pos x="42" y="114"/>
                </a:cxn>
                <a:cxn ang="0">
                  <a:pos x="66" y="114"/>
                </a:cxn>
                <a:cxn ang="0">
                  <a:pos x="85" y="104"/>
                </a:cxn>
                <a:cxn ang="0">
                  <a:pos x="104" y="90"/>
                </a:cxn>
                <a:cxn ang="0">
                  <a:pos x="108" y="71"/>
                </a:cxn>
                <a:cxn ang="0">
                  <a:pos x="108" y="57"/>
                </a:cxn>
                <a:cxn ang="0">
                  <a:pos x="104" y="38"/>
                </a:cxn>
                <a:cxn ang="0">
                  <a:pos x="94" y="19"/>
                </a:cxn>
                <a:cxn ang="0">
                  <a:pos x="75" y="10"/>
                </a:cxn>
                <a:cxn ang="0">
                  <a:pos x="57" y="5"/>
                </a:cxn>
                <a:cxn ang="0">
                  <a:pos x="33" y="10"/>
                </a:cxn>
                <a:cxn ang="0">
                  <a:pos x="14" y="19"/>
                </a:cxn>
                <a:cxn ang="0">
                  <a:pos x="5" y="38"/>
                </a:cxn>
                <a:cxn ang="0">
                  <a:pos x="0" y="57"/>
                </a:cxn>
                <a:cxn ang="0">
                  <a:pos x="5" y="81"/>
                </a:cxn>
                <a:cxn ang="0">
                  <a:pos x="14" y="99"/>
                </a:cxn>
                <a:cxn ang="0">
                  <a:pos x="33" y="109"/>
                </a:cxn>
                <a:cxn ang="0">
                  <a:pos x="57" y="114"/>
                </a:cxn>
                <a:cxn ang="0">
                  <a:pos x="75" y="109"/>
                </a:cxn>
                <a:cxn ang="0">
                  <a:pos x="94" y="99"/>
                </a:cxn>
                <a:cxn ang="0">
                  <a:pos x="104" y="81"/>
                </a:cxn>
                <a:cxn ang="0">
                  <a:pos x="108" y="57"/>
                </a:cxn>
              </a:cxnLst>
              <a:rect l="0" t="0" r="r" b="b"/>
              <a:pathLst>
                <a:path w="113" h="114">
                  <a:moveTo>
                    <a:pt x="113" y="57"/>
                  </a:moveTo>
                  <a:lnTo>
                    <a:pt x="108" y="48"/>
                  </a:lnTo>
                  <a:lnTo>
                    <a:pt x="108" y="38"/>
                  </a:lnTo>
                  <a:lnTo>
                    <a:pt x="104" y="29"/>
                  </a:lnTo>
                  <a:lnTo>
                    <a:pt x="94" y="19"/>
                  </a:lnTo>
                  <a:lnTo>
                    <a:pt x="85" y="10"/>
                  </a:lnTo>
                  <a:lnTo>
                    <a:pt x="75" y="5"/>
                  </a:lnTo>
                  <a:lnTo>
                    <a:pt x="66" y="5"/>
                  </a:lnTo>
                  <a:lnTo>
                    <a:pt x="57" y="0"/>
                  </a:lnTo>
                  <a:lnTo>
                    <a:pt x="42" y="5"/>
                  </a:lnTo>
                  <a:lnTo>
                    <a:pt x="33" y="5"/>
                  </a:lnTo>
                  <a:lnTo>
                    <a:pt x="23" y="10"/>
                  </a:lnTo>
                  <a:lnTo>
                    <a:pt x="14" y="19"/>
                  </a:lnTo>
                  <a:lnTo>
                    <a:pt x="9" y="29"/>
                  </a:lnTo>
                  <a:lnTo>
                    <a:pt x="5" y="38"/>
                  </a:lnTo>
                  <a:lnTo>
                    <a:pt x="0" y="48"/>
                  </a:lnTo>
                  <a:lnTo>
                    <a:pt x="0" y="57"/>
                  </a:lnTo>
                  <a:lnTo>
                    <a:pt x="0" y="71"/>
                  </a:lnTo>
                  <a:lnTo>
                    <a:pt x="5" y="81"/>
                  </a:lnTo>
                  <a:lnTo>
                    <a:pt x="9" y="90"/>
                  </a:lnTo>
                  <a:lnTo>
                    <a:pt x="14" y="99"/>
                  </a:lnTo>
                  <a:lnTo>
                    <a:pt x="23" y="104"/>
                  </a:lnTo>
                  <a:lnTo>
                    <a:pt x="33" y="114"/>
                  </a:lnTo>
                  <a:lnTo>
                    <a:pt x="42" y="114"/>
                  </a:lnTo>
                  <a:lnTo>
                    <a:pt x="57" y="114"/>
                  </a:lnTo>
                  <a:lnTo>
                    <a:pt x="66" y="114"/>
                  </a:lnTo>
                  <a:lnTo>
                    <a:pt x="75" y="114"/>
                  </a:lnTo>
                  <a:lnTo>
                    <a:pt x="85" y="104"/>
                  </a:lnTo>
                  <a:lnTo>
                    <a:pt x="94" y="99"/>
                  </a:lnTo>
                  <a:lnTo>
                    <a:pt x="104" y="90"/>
                  </a:lnTo>
                  <a:lnTo>
                    <a:pt x="108" y="81"/>
                  </a:lnTo>
                  <a:lnTo>
                    <a:pt x="108" y="71"/>
                  </a:lnTo>
                  <a:lnTo>
                    <a:pt x="113" y="57"/>
                  </a:lnTo>
                  <a:lnTo>
                    <a:pt x="108" y="57"/>
                  </a:lnTo>
                  <a:lnTo>
                    <a:pt x="108" y="48"/>
                  </a:lnTo>
                  <a:lnTo>
                    <a:pt x="104" y="38"/>
                  </a:lnTo>
                  <a:lnTo>
                    <a:pt x="99" y="29"/>
                  </a:lnTo>
                  <a:lnTo>
                    <a:pt x="94" y="19"/>
                  </a:lnTo>
                  <a:lnTo>
                    <a:pt x="85" y="14"/>
                  </a:lnTo>
                  <a:lnTo>
                    <a:pt x="75" y="10"/>
                  </a:lnTo>
                  <a:lnTo>
                    <a:pt x="66" y="5"/>
                  </a:lnTo>
                  <a:lnTo>
                    <a:pt x="57" y="5"/>
                  </a:lnTo>
                  <a:lnTo>
                    <a:pt x="42" y="5"/>
                  </a:lnTo>
                  <a:lnTo>
                    <a:pt x="33" y="10"/>
                  </a:lnTo>
                  <a:lnTo>
                    <a:pt x="23" y="14"/>
                  </a:lnTo>
                  <a:lnTo>
                    <a:pt x="14" y="19"/>
                  </a:lnTo>
                  <a:lnTo>
                    <a:pt x="9" y="29"/>
                  </a:lnTo>
                  <a:lnTo>
                    <a:pt x="5" y="38"/>
                  </a:lnTo>
                  <a:lnTo>
                    <a:pt x="0" y="48"/>
                  </a:lnTo>
                  <a:lnTo>
                    <a:pt x="0" y="57"/>
                  </a:lnTo>
                  <a:lnTo>
                    <a:pt x="0" y="71"/>
                  </a:lnTo>
                  <a:lnTo>
                    <a:pt x="5" y="81"/>
                  </a:lnTo>
                  <a:lnTo>
                    <a:pt x="9" y="90"/>
                  </a:lnTo>
                  <a:lnTo>
                    <a:pt x="14" y="99"/>
                  </a:lnTo>
                  <a:lnTo>
                    <a:pt x="23" y="104"/>
                  </a:lnTo>
                  <a:lnTo>
                    <a:pt x="33" y="109"/>
                  </a:lnTo>
                  <a:lnTo>
                    <a:pt x="42" y="114"/>
                  </a:lnTo>
                  <a:lnTo>
                    <a:pt x="57" y="114"/>
                  </a:lnTo>
                  <a:lnTo>
                    <a:pt x="66" y="114"/>
                  </a:lnTo>
                  <a:lnTo>
                    <a:pt x="75" y="109"/>
                  </a:lnTo>
                  <a:lnTo>
                    <a:pt x="85" y="104"/>
                  </a:lnTo>
                  <a:lnTo>
                    <a:pt x="94" y="99"/>
                  </a:lnTo>
                  <a:lnTo>
                    <a:pt x="99" y="90"/>
                  </a:lnTo>
                  <a:lnTo>
                    <a:pt x="104" y="81"/>
                  </a:lnTo>
                  <a:lnTo>
                    <a:pt x="108" y="71"/>
                  </a:lnTo>
                  <a:lnTo>
                    <a:pt x="108" y="57"/>
                  </a:lnTo>
                  <a:lnTo>
                    <a:pt x="113" y="57"/>
                  </a:lnTo>
                  <a:close/>
                </a:path>
              </a:pathLst>
            </a:custGeom>
            <a:solidFill>
              <a:srgbClr val="4A6BB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0" name="Freeform 286"/>
            <p:cNvSpPr>
              <a:spLocks noChangeAspect="1"/>
            </p:cNvSpPr>
            <p:nvPr/>
          </p:nvSpPr>
          <p:spPr bwMode="auto">
            <a:xfrm>
              <a:off x="2237" y="1668"/>
              <a:ext cx="108" cy="109"/>
            </a:xfrm>
            <a:custGeom>
              <a:avLst/>
              <a:gdLst/>
              <a:ahLst/>
              <a:cxnLst>
                <a:cxn ang="0">
                  <a:pos x="108" y="43"/>
                </a:cxn>
                <a:cxn ang="0">
                  <a:pos x="99" y="24"/>
                </a:cxn>
                <a:cxn ang="0">
                  <a:pos x="85" y="9"/>
                </a:cxn>
                <a:cxn ang="0">
                  <a:pos x="66" y="0"/>
                </a:cxn>
                <a:cxn ang="0">
                  <a:pos x="42" y="0"/>
                </a:cxn>
                <a:cxn ang="0">
                  <a:pos x="23" y="9"/>
                </a:cxn>
                <a:cxn ang="0">
                  <a:pos x="9" y="24"/>
                </a:cxn>
                <a:cxn ang="0">
                  <a:pos x="0" y="43"/>
                </a:cxn>
                <a:cxn ang="0">
                  <a:pos x="0" y="66"/>
                </a:cxn>
                <a:cxn ang="0">
                  <a:pos x="9" y="85"/>
                </a:cxn>
                <a:cxn ang="0">
                  <a:pos x="23" y="99"/>
                </a:cxn>
                <a:cxn ang="0">
                  <a:pos x="42" y="109"/>
                </a:cxn>
                <a:cxn ang="0">
                  <a:pos x="66" y="109"/>
                </a:cxn>
                <a:cxn ang="0">
                  <a:pos x="85" y="99"/>
                </a:cxn>
                <a:cxn ang="0">
                  <a:pos x="99" y="85"/>
                </a:cxn>
                <a:cxn ang="0">
                  <a:pos x="108" y="66"/>
                </a:cxn>
                <a:cxn ang="0">
                  <a:pos x="108" y="52"/>
                </a:cxn>
                <a:cxn ang="0">
                  <a:pos x="104" y="33"/>
                </a:cxn>
                <a:cxn ang="0">
                  <a:pos x="90" y="19"/>
                </a:cxn>
                <a:cxn ang="0">
                  <a:pos x="75" y="5"/>
                </a:cxn>
                <a:cxn ang="0">
                  <a:pos x="57" y="0"/>
                </a:cxn>
                <a:cxn ang="0">
                  <a:pos x="33" y="5"/>
                </a:cxn>
                <a:cxn ang="0">
                  <a:pos x="19" y="19"/>
                </a:cxn>
                <a:cxn ang="0">
                  <a:pos x="5" y="33"/>
                </a:cxn>
                <a:cxn ang="0">
                  <a:pos x="5" y="52"/>
                </a:cxn>
                <a:cxn ang="0">
                  <a:pos x="5" y="76"/>
                </a:cxn>
                <a:cxn ang="0">
                  <a:pos x="19" y="90"/>
                </a:cxn>
                <a:cxn ang="0">
                  <a:pos x="33" y="104"/>
                </a:cxn>
                <a:cxn ang="0">
                  <a:pos x="57" y="104"/>
                </a:cxn>
                <a:cxn ang="0">
                  <a:pos x="75" y="104"/>
                </a:cxn>
                <a:cxn ang="0">
                  <a:pos x="90" y="90"/>
                </a:cxn>
                <a:cxn ang="0">
                  <a:pos x="104" y="76"/>
                </a:cxn>
                <a:cxn ang="0">
                  <a:pos x="108" y="52"/>
                </a:cxn>
              </a:cxnLst>
              <a:rect l="0" t="0" r="r" b="b"/>
              <a:pathLst>
                <a:path w="108" h="109">
                  <a:moveTo>
                    <a:pt x="108" y="52"/>
                  </a:moveTo>
                  <a:lnTo>
                    <a:pt x="108" y="43"/>
                  </a:lnTo>
                  <a:lnTo>
                    <a:pt x="104" y="33"/>
                  </a:lnTo>
                  <a:lnTo>
                    <a:pt x="99" y="24"/>
                  </a:lnTo>
                  <a:lnTo>
                    <a:pt x="94" y="14"/>
                  </a:lnTo>
                  <a:lnTo>
                    <a:pt x="85" y="9"/>
                  </a:lnTo>
                  <a:lnTo>
                    <a:pt x="75" y="5"/>
                  </a:lnTo>
                  <a:lnTo>
                    <a:pt x="66" y="0"/>
                  </a:lnTo>
                  <a:lnTo>
                    <a:pt x="57" y="0"/>
                  </a:lnTo>
                  <a:lnTo>
                    <a:pt x="42" y="0"/>
                  </a:lnTo>
                  <a:lnTo>
                    <a:pt x="33" y="5"/>
                  </a:lnTo>
                  <a:lnTo>
                    <a:pt x="23" y="9"/>
                  </a:lnTo>
                  <a:lnTo>
                    <a:pt x="14" y="14"/>
                  </a:lnTo>
                  <a:lnTo>
                    <a:pt x="9" y="24"/>
                  </a:lnTo>
                  <a:lnTo>
                    <a:pt x="5" y="33"/>
                  </a:lnTo>
                  <a:lnTo>
                    <a:pt x="0" y="43"/>
                  </a:lnTo>
                  <a:lnTo>
                    <a:pt x="0" y="52"/>
                  </a:lnTo>
                  <a:lnTo>
                    <a:pt x="0" y="66"/>
                  </a:lnTo>
                  <a:lnTo>
                    <a:pt x="5" y="76"/>
                  </a:lnTo>
                  <a:lnTo>
                    <a:pt x="9" y="85"/>
                  </a:lnTo>
                  <a:lnTo>
                    <a:pt x="14" y="94"/>
                  </a:lnTo>
                  <a:lnTo>
                    <a:pt x="23" y="99"/>
                  </a:lnTo>
                  <a:lnTo>
                    <a:pt x="33" y="104"/>
                  </a:lnTo>
                  <a:lnTo>
                    <a:pt x="42" y="109"/>
                  </a:lnTo>
                  <a:lnTo>
                    <a:pt x="57" y="109"/>
                  </a:lnTo>
                  <a:lnTo>
                    <a:pt x="66" y="109"/>
                  </a:lnTo>
                  <a:lnTo>
                    <a:pt x="75" y="104"/>
                  </a:lnTo>
                  <a:lnTo>
                    <a:pt x="85" y="99"/>
                  </a:lnTo>
                  <a:lnTo>
                    <a:pt x="94" y="94"/>
                  </a:lnTo>
                  <a:lnTo>
                    <a:pt x="99" y="85"/>
                  </a:lnTo>
                  <a:lnTo>
                    <a:pt x="104" y="76"/>
                  </a:lnTo>
                  <a:lnTo>
                    <a:pt x="108" y="66"/>
                  </a:lnTo>
                  <a:lnTo>
                    <a:pt x="108" y="52"/>
                  </a:lnTo>
                  <a:lnTo>
                    <a:pt x="108" y="52"/>
                  </a:lnTo>
                  <a:lnTo>
                    <a:pt x="104" y="43"/>
                  </a:lnTo>
                  <a:lnTo>
                    <a:pt x="104" y="33"/>
                  </a:lnTo>
                  <a:lnTo>
                    <a:pt x="99" y="24"/>
                  </a:lnTo>
                  <a:lnTo>
                    <a:pt x="90" y="19"/>
                  </a:lnTo>
                  <a:lnTo>
                    <a:pt x="85" y="9"/>
                  </a:lnTo>
                  <a:lnTo>
                    <a:pt x="75" y="5"/>
                  </a:lnTo>
                  <a:lnTo>
                    <a:pt x="66" y="5"/>
                  </a:lnTo>
                  <a:lnTo>
                    <a:pt x="57" y="0"/>
                  </a:lnTo>
                  <a:lnTo>
                    <a:pt x="42" y="5"/>
                  </a:lnTo>
                  <a:lnTo>
                    <a:pt x="33" y="5"/>
                  </a:lnTo>
                  <a:lnTo>
                    <a:pt x="23" y="9"/>
                  </a:lnTo>
                  <a:lnTo>
                    <a:pt x="19" y="19"/>
                  </a:lnTo>
                  <a:lnTo>
                    <a:pt x="9" y="24"/>
                  </a:lnTo>
                  <a:lnTo>
                    <a:pt x="5" y="33"/>
                  </a:lnTo>
                  <a:lnTo>
                    <a:pt x="5" y="43"/>
                  </a:lnTo>
                  <a:lnTo>
                    <a:pt x="5" y="52"/>
                  </a:lnTo>
                  <a:lnTo>
                    <a:pt x="5" y="66"/>
                  </a:lnTo>
                  <a:lnTo>
                    <a:pt x="5" y="76"/>
                  </a:lnTo>
                  <a:lnTo>
                    <a:pt x="9" y="85"/>
                  </a:lnTo>
                  <a:lnTo>
                    <a:pt x="19" y="90"/>
                  </a:lnTo>
                  <a:lnTo>
                    <a:pt x="23" y="99"/>
                  </a:lnTo>
                  <a:lnTo>
                    <a:pt x="33" y="104"/>
                  </a:lnTo>
                  <a:lnTo>
                    <a:pt x="42" y="104"/>
                  </a:lnTo>
                  <a:lnTo>
                    <a:pt x="57" y="104"/>
                  </a:lnTo>
                  <a:lnTo>
                    <a:pt x="66" y="104"/>
                  </a:lnTo>
                  <a:lnTo>
                    <a:pt x="75" y="104"/>
                  </a:lnTo>
                  <a:lnTo>
                    <a:pt x="85" y="99"/>
                  </a:lnTo>
                  <a:lnTo>
                    <a:pt x="90" y="90"/>
                  </a:lnTo>
                  <a:lnTo>
                    <a:pt x="99" y="85"/>
                  </a:lnTo>
                  <a:lnTo>
                    <a:pt x="104" y="76"/>
                  </a:lnTo>
                  <a:lnTo>
                    <a:pt x="104" y="66"/>
                  </a:lnTo>
                  <a:lnTo>
                    <a:pt x="108" y="52"/>
                  </a:lnTo>
                  <a:lnTo>
                    <a:pt x="108" y="52"/>
                  </a:lnTo>
                  <a:close/>
                </a:path>
              </a:pathLst>
            </a:custGeom>
            <a:solidFill>
              <a:srgbClr val="4D6DB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1" name="Freeform 287"/>
            <p:cNvSpPr>
              <a:spLocks noChangeAspect="1"/>
            </p:cNvSpPr>
            <p:nvPr/>
          </p:nvSpPr>
          <p:spPr bwMode="auto">
            <a:xfrm>
              <a:off x="2242" y="1668"/>
              <a:ext cx="103" cy="104"/>
            </a:xfrm>
            <a:custGeom>
              <a:avLst/>
              <a:gdLst/>
              <a:ahLst/>
              <a:cxnLst>
                <a:cxn ang="0">
                  <a:pos x="99" y="43"/>
                </a:cxn>
                <a:cxn ang="0">
                  <a:pos x="94" y="24"/>
                </a:cxn>
                <a:cxn ang="0">
                  <a:pos x="80" y="9"/>
                </a:cxn>
                <a:cxn ang="0">
                  <a:pos x="61" y="5"/>
                </a:cxn>
                <a:cxn ang="0">
                  <a:pos x="37" y="5"/>
                </a:cxn>
                <a:cxn ang="0">
                  <a:pos x="18" y="9"/>
                </a:cxn>
                <a:cxn ang="0">
                  <a:pos x="4" y="24"/>
                </a:cxn>
                <a:cxn ang="0">
                  <a:pos x="0" y="43"/>
                </a:cxn>
                <a:cxn ang="0">
                  <a:pos x="0" y="66"/>
                </a:cxn>
                <a:cxn ang="0">
                  <a:pos x="4" y="85"/>
                </a:cxn>
                <a:cxn ang="0">
                  <a:pos x="18" y="99"/>
                </a:cxn>
                <a:cxn ang="0">
                  <a:pos x="37" y="104"/>
                </a:cxn>
                <a:cxn ang="0">
                  <a:pos x="61" y="104"/>
                </a:cxn>
                <a:cxn ang="0">
                  <a:pos x="80" y="99"/>
                </a:cxn>
                <a:cxn ang="0">
                  <a:pos x="94" y="85"/>
                </a:cxn>
                <a:cxn ang="0">
                  <a:pos x="99" y="66"/>
                </a:cxn>
                <a:cxn ang="0">
                  <a:pos x="99" y="52"/>
                </a:cxn>
                <a:cxn ang="0">
                  <a:pos x="94" y="33"/>
                </a:cxn>
                <a:cxn ang="0">
                  <a:pos x="85" y="19"/>
                </a:cxn>
                <a:cxn ang="0">
                  <a:pos x="70" y="9"/>
                </a:cxn>
                <a:cxn ang="0">
                  <a:pos x="52" y="5"/>
                </a:cxn>
                <a:cxn ang="0">
                  <a:pos x="33" y="9"/>
                </a:cxn>
                <a:cxn ang="0">
                  <a:pos x="14" y="19"/>
                </a:cxn>
                <a:cxn ang="0">
                  <a:pos x="4" y="33"/>
                </a:cxn>
                <a:cxn ang="0">
                  <a:pos x="0" y="52"/>
                </a:cxn>
                <a:cxn ang="0">
                  <a:pos x="4" y="76"/>
                </a:cxn>
                <a:cxn ang="0">
                  <a:pos x="14" y="90"/>
                </a:cxn>
                <a:cxn ang="0">
                  <a:pos x="33" y="99"/>
                </a:cxn>
                <a:cxn ang="0">
                  <a:pos x="52" y="104"/>
                </a:cxn>
                <a:cxn ang="0">
                  <a:pos x="70" y="99"/>
                </a:cxn>
                <a:cxn ang="0">
                  <a:pos x="85" y="90"/>
                </a:cxn>
                <a:cxn ang="0">
                  <a:pos x="94" y="76"/>
                </a:cxn>
                <a:cxn ang="0">
                  <a:pos x="99" y="52"/>
                </a:cxn>
              </a:cxnLst>
              <a:rect l="0" t="0" r="r" b="b"/>
              <a:pathLst>
                <a:path w="103" h="104">
                  <a:moveTo>
                    <a:pt x="103" y="52"/>
                  </a:moveTo>
                  <a:lnTo>
                    <a:pt x="99" y="43"/>
                  </a:lnTo>
                  <a:lnTo>
                    <a:pt x="99" y="33"/>
                  </a:lnTo>
                  <a:lnTo>
                    <a:pt x="94" y="24"/>
                  </a:lnTo>
                  <a:lnTo>
                    <a:pt x="85" y="19"/>
                  </a:lnTo>
                  <a:lnTo>
                    <a:pt x="80" y="9"/>
                  </a:lnTo>
                  <a:lnTo>
                    <a:pt x="70" y="5"/>
                  </a:lnTo>
                  <a:lnTo>
                    <a:pt x="61" y="5"/>
                  </a:lnTo>
                  <a:lnTo>
                    <a:pt x="52" y="0"/>
                  </a:lnTo>
                  <a:lnTo>
                    <a:pt x="37" y="5"/>
                  </a:lnTo>
                  <a:lnTo>
                    <a:pt x="28" y="5"/>
                  </a:lnTo>
                  <a:lnTo>
                    <a:pt x="18" y="9"/>
                  </a:lnTo>
                  <a:lnTo>
                    <a:pt x="14" y="19"/>
                  </a:lnTo>
                  <a:lnTo>
                    <a:pt x="4" y="24"/>
                  </a:lnTo>
                  <a:lnTo>
                    <a:pt x="0" y="33"/>
                  </a:lnTo>
                  <a:lnTo>
                    <a:pt x="0" y="43"/>
                  </a:lnTo>
                  <a:lnTo>
                    <a:pt x="0" y="52"/>
                  </a:lnTo>
                  <a:lnTo>
                    <a:pt x="0" y="66"/>
                  </a:lnTo>
                  <a:lnTo>
                    <a:pt x="0" y="76"/>
                  </a:lnTo>
                  <a:lnTo>
                    <a:pt x="4" y="85"/>
                  </a:lnTo>
                  <a:lnTo>
                    <a:pt x="14" y="90"/>
                  </a:lnTo>
                  <a:lnTo>
                    <a:pt x="18" y="99"/>
                  </a:lnTo>
                  <a:lnTo>
                    <a:pt x="28" y="104"/>
                  </a:lnTo>
                  <a:lnTo>
                    <a:pt x="37" y="104"/>
                  </a:lnTo>
                  <a:lnTo>
                    <a:pt x="52" y="104"/>
                  </a:lnTo>
                  <a:lnTo>
                    <a:pt x="61" y="104"/>
                  </a:lnTo>
                  <a:lnTo>
                    <a:pt x="70" y="104"/>
                  </a:lnTo>
                  <a:lnTo>
                    <a:pt x="80" y="99"/>
                  </a:lnTo>
                  <a:lnTo>
                    <a:pt x="85" y="90"/>
                  </a:lnTo>
                  <a:lnTo>
                    <a:pt x="94" y="85"/>
                  </a:lnTo>
                  <a:lnTo>
                    <a:pt x="99" y="76"/>
                  </a:lnTo>
                  <a:lnTo>
                    <a:pt x="99" y="66"/>
                  </a:lnTo>
                  <a:lnTo>
                    <a:pt x="103" y="52"/>
                  </a:lnTo>
                  <a:lnTo>
                    <a:pt x="99" y="52"/>
                  </a:lnTo>
                  <a:lnTo>
                    <a:pt x="99" y="43"/>
                  </a:lnTo>
                  <a:lnTo>
                    <a:pt x="94" y="33"/>
                  </a:lnTo>
                  <a:lnTo>
                    <a:pt x="89" y="28"/>
                  </a:lnTo>
                  <a:lnTo>
                    <a:pt x="85" y="19"/>
                  </a:lnTo>
                  <a:lnTo>
                    <a:pt x="75" y="14"/>
                  </a:lnTo>
                  <a:lnTo>
                    <a:pt x="70" y="9"/>
                  </a:lnTo>
                  <a:lnTo>
                    <a:pt x="61" y="5"/>
                  </a:lnTo>
                  <a:lnTo>
                    <a:pt x="52" y="5"/>
                  </a:lnTo>
                  <a:lnTo>
                    <a:pt x="42" y="5"/>
                  </a:lnTo>
                  <a:lnTo>
                    <a:pt x="33" y="9"/>
                  </a:lnTo>
                  <a:lnTo>
                    <a:pt x="23" y="14"/>
                  </a:lnTo>
                  <a:lnTo>
                    <a:pt x="14" y="19"/>
                  </a:lnTo>
                  <a:lnTo>
                    <a:pt x="9" y="28"/>
                  </a:lnTo>
                  <a:lnTo>
                    <a:pt x="4" y="33"/>
                  </a:lnTo>
                  <a:lnTo>
                    <a:pt x="0" y="43"/>
                  </a:lnTo>
                  <a:lnTo>
                    <a:pt x="0" y="52"/>
                  </a:lnTo>
                  <a:lnTo>
                    <a:pt x="0" y="66"/>
                  </a:lnTo>
                  <a:lnTo>
                    <a:pt x="4" y="76"/>
                  </a:lnTo>
                  <a:lnTo>
                    <a:pt x="9" y="80"/>
                  </a:lnTo>
                  <a:lnTo>
                    <a:pt x="14" y="90"/>
                  </a:lnTo>
                  <a:lnTo>
                    <a:pt x="23" y="94"/>
                  </a:lnTo>
                  <a:lnTo>
                    <a:pt x="33" y="99"/>
                  </a:lnTo>
                  <a:lnTo>
                    <a:pt x="42" y="104"/>
                  </a:lnTo>
                  <a:lnTo>
                    <a:pt x="52" y="104"/>
                  </a:lnTo>
                  <a:lnTo>
                    <a:pt x="61" y="104"/>
                  </a:lnTo>
                  <a:lnTo>
                    <a:pt x="70" y="99"/>
                  </a:lnTo>
                  <a:lnTo>
                    <a:pt x="75" y="94"/>
                  </a:lnTo>
                  <a:lnTo>
                    <a:pt x="85" y="90"/>
                  </a:lnTo>
                  <a:lnTo>
                    <a:pt x="89" y="80"/>
                  </a:lnTo>
                  <a:lnTo>
                    <a:pt x="94" y="76"/>
                  </a:lnTo>
                  <a:lnTo>
                    <a:pt x="99" y="66"/>
                  </a:lnTo>
                  <a:lnTo>
                    <a:pt x="99" y="52"/>
                  </a:lnTo>
                  <a:lnTo>
                    <a:pt x="103" y="52"/>
                  </a:lnTo>
                  <a:close/>
                </a:path>
              </a:pathLst>
            </a:custGeom>
            <a:solidFill>
              <a:srgbClr val="5070B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2" name="Freeform 288"/>
            <p:cNvSpPr>
              <a:spLocks noChangeAspect="1"/>
            </p:cNvSpPr>
            <p:nvPr/>
          </p:nvSpPr>
          <p:spPr bwMode="auto">
            <a:xfrm>
              <a:off x="2242" y="1673"/>
              <a:ext cx="99" cy="99"/>
            </a:xfrm>
            <a:custGeom>
              <a:avLst/>
              <a:gdLst/>
              <a:ahLst/>
              <a:cxnLst>
                <a:cxn ang="0">
                  <a:pos x="99" y="38"/>
                </a:cxn>
                <a:cxn ang="0">
                  <a:pos x="89" y="23"/>
                </a:cxn>
                <a:cxn ang="0">
                  <a:pos x="75" y="9"/>
                </a:cxn>
                <a:cxn ang="0">
                  <a:pos x="61" y="0"/>
                </a:cxn>
                <a:cxn ang="0">
                  <a:pos x="42" y="0"/>
                </a:cxn>
                <a:cxn ang="0">
                  <a:pos x="23" y="9"/>
                </a:cxn>
                <a:cxn ang="0">
                  <a:pos x="9" y="23"/>
                </a:cxn>
                <a:cxn ang="0">
                  <a:pos x="0" y="38"/>
                </a:cxn>
                <a:cxn ang="0">
                  <a:pos x="0" y="61"/>
                </a:cxn>
                <a:cxn ang="0">
                  <a:pos x="9" y="75"/>
                </a:cxn>
                <a:cxn ang="0">
                  <a:pos x="23" y="89"/>
                </a:cxn>
                <a:cxn ang="0">
                  <a:pos x="42" y="99"/>
                </a:cxn>
                <a:cxn ang="0">
                  <a:pos x="61" y="99"/>
                </a:cxn>
                <a:cxn ang="0">
                  <a:pos x="75" y="89"/>
                </a:cxn>
                <a:cxn ang="0">
                  <a:pos x="89" y="75"/>
                </a:cxn>
                <a:cxn ang="0">
                  <a:pos x="99" y="61"/>
                </a:cxn>
                <a:cxn ang="0">
                  <a:pos x="99" y="47"/>
                </a:cxn>
                <a:cxn ang="0">
                  <a:pos x="94" y="33"/>
                </a:cxn>
                <a:cxn ang="0">
                  <a:pos x="85" y="14"/>
                </a:cxn>
                <a:cxn ang="0">
                  <a:pos x="70" y="4"/>
                </a:cxn>
                <a:cxn ang="0">
                  <a:pos x="52" y="0"/>
                </a:cxn>
                <a:cxn ang="0">
                  <a:pos x="33" y="4"/>
                </a:cxn>
                <a:cxn ang="0">
                  <a:pos x="18" y="14"/>
                </a:cxn>
                <a:cxn ang="0">
                  <a:pos x="4" y="33"/>
                </a:cxn>
                <a:cxn ang="0">
                  <a:pos x="4" y="47"/>
                </a:cxn>
                <a:cxn ang="0">
                  <a:pos x="4" y="66"/>
                </a:cxn>
                <a:cxn ang="0">
                  <a:pos x="18" y="85"/>
                </a:cxn>
                <a:cxn ang="0">
                  <a:pos x="33" y="94"/>
                </a:cxn>
                <a:cxn ang="0">
                  <a:pos x="52" y="94"/>
                </a:cxn>
                <a:cxn ang="0">
                  <a:pos x="70" y="94"/>
                </a:cxn>
                <a:cxn ang="0">
                  <a:pos x="85" y="85"/>
                </a:cxn>
                <a:cxn ang="0">
                  <a:pos x="94" y="66"/>
                </a:cxn>
                <a:cxn ang="0">
                  <a:pos x="99" y="47"/>
                </a:cxn>
              </a:cxnLst>
              <a:rect l="0" t="0" r="r" b="b"/>
              <a:pathLst>
                <a:path w="99" h="99">
                  <a:moveTo>
                    <a:pt x="99" y="47"/>
                  </a:moveTo>
                  <a:lnTo>
                    <a:pt x="99" y="38"/>
                  </a:lnTo>
                  <a:lnTo>
                    <a:pt x="94" y="28"/>
                  </a:lnTo>
                  <a:lnTo>
                    <a:pt x="89" y="23"/>
                  </a:lnTo>
                  <a:lnTo>
                    <a:pt x="85" y="14"/>
                  </a:lnTo>
                  <a:lnTo>
                    <a:pt x="75" y="9"/>
                  </a:lnTo>
                  <a:lnTo>
                    <a:pt x="70" y="4"/>
                  </a:lnTo>
                  <a:lnTo>
                    <a:pt x="61" y="0"/>
                  </a:lnTo>
                  <a:lnTo>
                    <a:pt x="52" y="0"/>
                  </a:lnTo>
                  <a:lnTo>
                    <a:pt x="42" y="0"/>
                  </a:lnTo>
                  <a:lnTo>
                    <a:pt x="33" y="4"/>
                  </a:lnTo>
                  <a:lnTo>
                    <a:pt x="23" y="9"/>
                  </a:lnTo>
                  <a:lnTo>
                    <a:pt x="14" y="14"/>
                  </a:lnTo>
                  <a:lnTo>
                    <a:pt x="9" y="23"/>
                  </a:lnTo>
                  <a:lnTo>
                    <a:pt x="4" y="28"/>
                  </a:lnTo>
                  <a:lnTo>
                    <a:pt x="0" y="38"/>
                  </a:lnTo>
                  <a:lnTo>
                    <a:pt x="0" y="47"/>
                  </a:lnTo>
                  <a:lnTo>
                    <a:pt x="0" y="61"/>
                  </a:lnTo>
                  <a:lnTo>
                    <a:pt x="4" y="71"/>
                  </a:lnTo>
                  <a:lnTo>
                    <a:pt x="9" y="75"/>
                  </a:lnTo>
                  <a:lnTo>
                    <a:pt x="14" y="85"/>
                  </a:lnTo>
                  <a:lnTo>
                    <a:pt x="23" y="89"/>
                  </a:lnTo>
                  <a:lnTo>
                    <a:pt x="33" y="94"/>
                  </a:lnTo>
                  <a:lnTo>
                    <a:pt x="42" y="99"/>
                  </a:lnTo>
                  <a:lnTo>
                    <a:pt x="52" y="99"/>
                  </a:lnTo>
                  <a:lnTo>
                    <a:pt x="61" y="99"/>
                  </a:lnTo>
                  <a:lnTo>
                    <a:pt x="70" y="94"/>
                  </a:lnTo>
                  <a:lnTo>
                    <a:pt x="75" y="89"/>
                  </a:lnTo>
                  <a:lnTo>
                    <a:pt x="85" y="85"/>
                  </a:lnTo>
                  <a:lnTo>
                    <a:pt x="89" y="75"/>
                  </a:lnTo>
                  <a:lnTo>
                    <a:pt x="94" y="71"/>
                  </a:lnTo>
                  <a:lnTo>
                    <a:pt x="99" y="61"/>
                  </a:lnTo>
                  <a:lnTo>
                    <a:pt x="99" y="47"/>
                  </a:lnTo>
                  <a:lnTo>
                    <a:pt x="99" y="47"/>
                  </a:lnTo>
                  <a:lnTo>
                    <a:pt x="94" y="38"/>
                  </a:lnTo>
                  <a:lnTo>
                    <a:pt x="94" y="33"/>
                  </a:lnTo>
                  <a:lnTo>
                    <a:pt x="89" y="23"/>
                  </a:lnTo>
                  <a:lnTo>
                    <a:pt x="85" y="14"/>
                  </a:lnTo>
                  <a:lnTo>
                    <a:pt x="75" y="9"/>
                  </a:lnTo>
                  <a:lnTo>
                    <a:pt x="70" y="4"/>
                  </a:lnTo>
                  <a:lnTo>
                    <a:pt x="61" y="4"/>
                  </a:lnTo>
                  <a:lnTo>
                    <a:pt x="52" y="0"/>
                  </a:lnTo>
                  <a:lnTo>
                    <a:pt x="42" y="4"/>
                  </a:lnTo>
                  <a:lnTo>
                    <a:pt x="33" y="4"/>
                  </a:lnTo>
                  <a:lnTo>
                    <a:pt x="23" y="9"/>
                  </a:lnTo>
                  <a:lnTo>
                    <a:pt x="18" y="14"/>
                  </a:lnTo>
                  <a:lnTo>
                    <a:pt x="9" y="23"/>
                  </a:lnTo>
                  <a:lnTo>
                    <a:pt x="4" y="33"/>
                  </a:lnTo>
                  <a:lnTo>
                    <a:pt x="4" y="38"/>
                  </a:lnTo>
                  <a:lnTo>
                    <a:pt x="4" y="47"/>
                  </a:lnTo>
                  <a:lnTo>
                    <a:pt x="4" y="56"/>
                  </a:lnTo>
                  <a:lnTo>
                    <a:pt x="4" y="66"/>
                  </a:lnTo>
                  <a:lnTo>
                    <a:pt x="9" y="75"/>
                  </a:lnTo>
                  <a:lnTo>
                    <a:pt x="18" y="85"/>
                  </a:lnTo>
                  <a:lnTo>
                    <a:pt x="23" y="89"/>
                  </a:lnTo>
                  <a:lnTo>
                    <a:pt x="33" y="94"/>
                  </a:lnTo>
                  <a:lnTo>
                    <a:pt x="42" y="94"/>
                  </a:lnTo>
                  <a:lnTo>
                    <a:pt x="52" y="94"/>
                  </a:lnTo>
                  <a:lnTo>
                    <a:pt x="61" y="94"/>
                  </a:lnTo>
                  <a:lnTo>
                    <a:pt x="70" y="94"/>
                  </a:lnTo>
                  <a:lnTo>
                    <a:pt x="75" y="89"/>
                  </a:lnTo>
                  <a:lnTo>
                    <a:pt x="85" y="85"/>
                  </a:lnTo>
                  <a:lnTo>
                    <a:pt x="89" y="75"/>
                  </a:lnTo>
                  <a:lnTo>
                    <a:pt x="94" y="66"/>
                  </a:lnTo>
                  <a:lnTo>
                    <a:pt x="94" y="56"/>
                  </a:lnTo>
                  <a:lnTo>
                    <a:pt x="99" y="47"/>
                  </a:lnTo>
                  <a:lnTo>
                    <a:pt x="99" y="47"/>
                  </a:lnTo>
                  <a:close/>
                </a:path>
              </a:pathLst>
            </a:custGeom>
            <a:solidFill>
              <a:srgbClr val="5272B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3" name="Freeform 289"/>
            <p:cNvSpPr>
              <a:spLocks noChangeAspect="1"/>
            </p:cNvSpPr>
            <p:nvPr/>
          </p:nvSpPr>
          <p:spPr bwMode="auto">
            <a:xfrm>
              <a:off x="2246" y="1673"/>
              <a:ext cx="95" cy="94"/>
            </a:xfrm>
            <a:custGeom>
              <a:avLst/>
              <a:gdLst/>
              <a:ahLst/>
              <a:cxnLst>
                <a:cxn ang="0">
                  <a:pos x="90" y="38"/>
                </a:cxn>
                <a:cxn ang="0">
                  <a:pos x="85" y="23"/>
                </a:cxn>
                <a:cxn ang="0">
                  <a:pos x="71" y="9"/>
                </a:cxn>
                <a:cxn ang="0">
                  <a:pos x="57" y="4"/>
                </a:cxn>
                <a:cxn ang="0">
                  <a:pos x="38" y="4"/>
                </a:cxn>
                <a:cxn ang="0">
                  <a:pos x="19" y="9"/>
                </a:cxn>
                <a:cxn ang="0">
                  <a:pos x="5" y="23"/>
                </a:cxn>
                <a:cxn ang="0">
                  <a:pos x="0" y="38"/>
                </a:cxn>
                <a:cxn ang="0">
                  <a:pos x="0" y="56"/>
                </a:cxn>
                <a:cxn ang="0">
                  <a:pos x="5" y="75"/>
                </a:cxn>
                <a:cxn ang="0">
                  <a:pos x="19" y="89"/>
                </a:cxn>
                <a:cxn ang="0">
                  <a:pos x="38" y="94"/>
                </a:cxn>
                <a:cxn ang="0">
                  <a:pos x="57" y="94"/>
                </a:cxn>
                <a:cxn ang="0">
                  <a:pos x="71" y="89"/>
                </a:cxn>
                <a:cxn ang="0">
                  <a:pos x="85" y="75"/>
                </a:cxn>
                <a:cxn ang="0">
                  <a:pos x="90" y="56"/>
                </a:cxn>
                <a:cxn ang="0">
                  <a:pos x="90" y="47"/>
                </a:cxn>
                <a:cxn ang="0">
                  <a:pos x="85" y="33"/>
                </a:cxn>
                <a:cxn ang="0">
                  <a:pos x="76" y="19"/>
                </a:cxn>
                <a:cxn ang="0">
                  <a:pos x="62" y="9"/>
                </a:cxn>
                <a:cxn ang="0">
                  <a:pos x="48" y="4"/>
                </a:cxn>
                <a:cxn ang="0">
                  <a:pos x="29" y="9"/>
                </a:cxn>
                <a:cxn ang="0">
                  <a:pos x="14" y="19"/>
                </a:cxn>
                <a:cxn ang="0">
                  <a:pos x="5" y="33"/>
                </a:cxn>
                <a:cxn ang="0">
                  <a:pos x="0" y="47"/>
                </a:cxn>
                <a:cxn ang="0">
                  <a:pos x="5" y="66"/>
                </a:cxn>
                <a:cxn ang="0">
                  <a:pos x="14" y="80"/>
                </a:cxn>
                <a:cxn ang="0">
                  <a:pos x="29" y="89"/>
                </a:cxn>
                <a:cxn ang="0">
                  <a:pos x="48" y="94"/>
                </a:cxn>
                <a:cxn ang="0">
                  <a:pos x="62" y="89"/>
                </a:cxn>
                <a:cxn ang="0">
                  <a:pos x="76" y="80"/>
                </a:cxn>
                <a:cxn ang="0">
                  <a:pos x="85" y="66"/>
                </a:cxn>
                <a:cxn ang="0">
                  <a:pos x="90" y="47"/>
                </a:cxn>
              </a:cxnLst>
              <a:rect l="0" t="0" r="r" b="b"/>
              <a:pathLst>
                <a:path w="95" h="94">
                  <a:moveTo>
                    <a:pt x="95" y="47"/>
                  </a:moveTo>
                  <a:lnTo>
                    <a:pt x="90" y="38"/>
                  </a:lnTo>
                  <a:lnTo>
                    <a:pt x="90" y="33"/>
                  </a:lnTo>
                  <a:lnTo>
                    <a:pt x="85" y="23"/>
                  </a:lnTo>
                  <a:lnTo>
                    <a:pt x="81" y="14"/>
                  </a:lnTo>
                  <a:lnTo>
                    <a:pt x="71" y="9"/>
                  </a:lnTo>
                  <a:lnTo>
                    <a:pt x="66" y="4"/>
                  </a:lnTo>
                  <a:lnTo>
                    <a:pt x="57" y="4"/>
                  </a:lnTo>
                  <a:lnTo>
                    <a:pt x="48" y="0"/>
                  </a:lnTo>
                  <a:lnTo>
                    <a:pt x="38" y="4"/>
                  </a:lnTo>
                  <a:lnTo>
                    <a:pt x="29" y="4"/>
                  </a:lnTo>
                  <a:lnTo>
                    <a:pt x="19" y="9"/>
                  </a:lnTo>
                  <a:lnTo>
                    <a:pt x="14" y="14"/>
                  </a:lnTo>
                  <a:lnTo>
                    <a:pt x="5" y="23"/>
                  </a:lnTo>
                  <a:lnTo>
                    <a:pt x="0" y="33"/>
                  </a:lnTo>
                  <a:lnTo>
                    <a:pt x="0" y="38"/>
                  </a:lnTo>
                  <a:lnTo>
                    <a:pt x="0" y="47"/>
                  </a:lnTo>
                  <a:lnTo>
                    <a:pt x="0" y="56"/>
                  </a:lnTo>
                  <a:lnTo>
                    <a:pt x="0" y="66"/>
                  </a:lnTo>
                  <a:lnTo>
                    <a:pt x="5" y="75"/>
                  </a:lnTo>
                  <a:lnTo>
                    <a:pt x="14" y="85"/>
                  </a:lnTo>
                  <a:lnTo>
                    <a:pt x="19" y="89"/>
                  </a:lnTo>
                  <a:lnTo>
                    <a:pt x="29" y="94"/>
                  </a:lnTo>
                  <a:lnTo>
                    <a:pt x="38" y="94"/>
                  </a:lnTo>
                  <a:lnTo>
                    <a:pt x="48" y="94"/>
                  </a:lnTo>
                  <a:lnTo>
                    <a:pt x="57" y="94"/>
                  </a:lnTo>
                  <a:lnTo>
                    <a:pt x="66" y="94"/>
                  </a:lnTo>
                  <a:lnTo>
                    <a:pt x="71" y="89"/>
                  </a:lnTo>
                  <a:lnTo>
                    <a:pt x="81" y="85"/>
                  </a:lnTo>
                  <a:lnTo>
                    <a:pt x="85" y="75"/>
                  </a:lnTo>
                  <a:lnTo>
                    <a:pt x="90" y="66"/>
                  </a:lnTo>
                  <a:lnTo>
                    <a:pt x="90" y="56"/>
                  </a:lnTo>
                  <a:lnTo>
                    <a:pt x="95" y="47"/>
                  </a:lnTo>
                  <a:lnTo>
                    <a:pt x="90" y="47"/>
                  </a:lnTo>
                  <a:lnTo>
                    <a:pt x="90" y="42"/>
                  </a:lnTo>
                  <a:lnTo>
                    <a:pt x="85" y="33"/>
                  </a:lnTo>
                  <a:lnTo>
                    <a:pt x="85" y="23"/>
                  </a:lnTo>
                  <a:lnTo>
                    <a:pt x="76" y="19"/>
                  </a:lnTo>
                  <a:lnTo>
                    <a:pt x="71" y="14"/>
                  </a:lnTo>
                  <a:lnTo>
                    <a:pt x="62" y="9"/>
                  </a:lnTo>
                  <a:lnTo>
                    <a:pt x="57" y="4"/>
                  </a:lnTo>
                  <a:lnTo>
                    <a:pt x="48" y="4"/>
                  </a:lnTo>
                  <a:lnTo>
                    <a:pt x="38" y="4"/>
                  </a:lnTo>
                  <a:lnTo>
                    <a:pt x="29" y="9"/>
                  </a:lnTo>
                  <a:lnTo>
                    <a:pt x="19" y="14"/>
                  </a:lnTo>
                  <a:lnTo>
                    <a:pt x="14" y="19"/>
                  </a:lnTo>
                  <a:lnTo>
                    <a:pt x="10" y="23"/>
                  </a:lnTo>
                  <a:lnTo>
                    <a:pt x="5" y="33"/>
                  </a:lnTo>
                  <a:lnTo>
                    <a:pt x="0" y="42"/>
                  </a:lnTo>
                  <a:lnTo>
                    <a:pt x="0" y="47"/>
                  </a:lnTo>
                  <a:lnTo>
                    <a:pt x="0" y="56"/>
                  </a:lnTo>
                  <a:lnTo>
                    <a:pt x="5" y="66"/>
                  </a:lnTo>
                  <a:lnTo>
                    <a:pt x="10" y="75"/>
                  </a:lnTo>
                  <a:lnTo>
                    <a:pt x="14" y="80"/>
                  </a:lnTo>
                  <a:lnTo>
                    <a:pt x="19" y="85"/>
                  </a:lnTo>
                  <a:lnTo>
                    <a:pt x="29" y="89"/>
                  </a:lnTo>
                  <a:lnTo>
                    <a:pt x="38" y="94"/>
                  </a:lnTo>
                  <a:lnTo>
                    <a:pt x="48" y="94"/>
                  </a:lnTo>
                  <a:lnTo>
                    <a:pt x="57" y="94"/>
                  </a:lnTo>
                  <a:lnTo>
                    <a:pt x="62" y="89"/>
                  </a:lnTo>
                  <a:lnTo>
                    <a:pt x="71" y="85"/>
                  </a:lnTo>
                  <a:lnTo>
                    <a:pt x="76" y="80"/>
                  </a:lnTo>
                  <a:lnTo>
                    <a:pt x="85" y="75"/>
                  </a:lnTo>
                  <a:lnTo>
                    <a:pt x="85" y="66"/>
                  </a:lnTo>
                  <a:lnTo>
                    <a:pt x="90" y="56"/>
                  </a:lnTo>
                  <a:lnTo>
                    <a:pt x="90" y="47"/>
                  </a:lnTo>
                  <a:lnTo>
                    <a:pt x="95" y="47"/>
                  </a:lnTo>
                  <a:close/>
                </a:path>
              </a:pathLst>
            </a:custGeom>
            <a:solidFill>
              <a:srgbClr val="5574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4" name="Freeform 290"/>
            <p:cNvSpPr>
              <a:spLocks noChangeAspect="1"/>
            </p:cNvSpPr>
            <p:nvPr/>
          </p:nvSpPr>
          <p:spPr bwMode="auto">
            <a:xfrm>
              <a:off x="2246" y="1677"/>
              <a:ext cx="90" cy="90"/>
            </a:xfrm>
            <a:custGeom>
              <a:avLst/>
              <a:gdLst/>
              <a:ahLst/>
              <a:cxnLst>
                <a:cxn ang="0">
                  <a:pos x="90" y="38"/>
                </a:cxn>
                <a:cxn ang="0">
                  <a:pos x="85" y="19"/>
                </a:cxn>
                <a:cxn ang="0">
                  <a:pos x="71" y="10"/>
                </a:cxn>
                <a:cxn ang="0">
                  <a:pos x="57" y="0"/>
                </a:cxn>
                <a:cxn ang="0">
                  <a:pos x="38" y="0"/>
                </a:cxn>
                <a:cxn ang="0">
                  <a:pos x="19" y="10"/>
                </a:cxn>
                <a:cxn ang="0">
                  <a:pos x="10" y="19"/>
                </a:cxn>
                <a:cxn ang="0">
                  <a:pos x="0" y="38"/>
                </a:cxn>
                <a:cxn ang="0">
                  <a:pos x="0" y="52"/>
                </a:cxn>
                <a:cxn ang="0">
                  <a:pos x="10" y="71"/>
                </a:cxn>
                <a:cxn ang="0">
                  <a:pos x="19" y="81"/>
                </a:cxn>
                <a:cxn ang="0">
                  <a:pos x="38" y="90"/>
                </a:cxn>
                <a:cxn ang="0">
                  <a:pos x="57" y="90"/>
                </a:cxn>
                <a:cxn ang="0">
                  <a:pos x="71" y="81"/>
                </a:cxn>
                <a:cxn ang="0">
                  <a:pos x="85" y="71"/>
                </a:cxn>
                <a:cxn ang="0">
                  <a:pos x="90" y="52"/>
                </a:cxn>
                <a:cxn ang="0">
                  <a:pos x="90" y="43"/>
                </a:cxn>
                <a:cxn ang="0">
                  <a:pos x="85" y="29"/>
                </a:cxn>
                <a:cxn ang="0">
                  <a:pos x="76" y="15"/>
                </a:cxn>
                <a:cxn ang="0">
                  <a:pos x="62" y="5"/>
                </a:cxn>
                <a:cxn ang="0">
                  <a:pos x="48" y="0"/>
                </a:cxn>
                <a:cxn ang="0">
                  <a:pos x="29" y="5"/>
                </a:cxn>
                <a:cxn ang="0">
                  <a:pos x="14" y="15"/>
                </a:cxn>
                <a:cxn ang="0">
                  <a:pos x="5" y="29"/>
                </a:cxn>
                <a:cxn ang="0">
                  <a:pos x="5" y="43"/>
                </a:cxn>
                <a:cxn ang="0">
                  <a:pos x="5" y="62"/>
                </a:cxn>
                <a:cxn ang="0">
                  <a:pos x="14" y="76"/>
                </a:cxn>
                <a:cxn ang="0">
                  <a:pos x="29" y="85"/>
                </a:cxn>
                <a:cxn ang="0">
                  <a:pos x="48" y="85"/>
                </a:cxn>
                <a:cxn ang="0">
                  <a:pos x="62" y="85"/>
                </a:cxn>
                <a:cxn ang="0">
                  <a:pos x="76" y="76"/>
                </a:cxn>
                <a:cxn ang="0">
                  <a:pos x="85" y="62"/>
                </a:cxn>
                <a:cxn ang="0">
                  <a:pos x="90" y="43"/>
                </a:cxn>
              </a:cxnLst>
              <a:rect l="0" t="0" r="r" b="b"/>
              <a:pathLst>
                <a:path w="90" h="90">
                  <a:moveTo>
                    <a:pt x="90" y="43"/>
                  </a:moveTo>
                  <a:lnTo>
                    <a:pt x="90" y="38"/>
                  </a:lnTo>
                  <a:lnTo>
                    <a:pt x="85" y="29"/>
                  </a:lnTo>
                  <a:lnTo>
                    <a:pt x="85" y="19"/>
                  </a:lnTo>
                  <a:lnTo>
                    <a:pt x="76" y="15"/>
                  </a:lnTo>
                  <a:lnTo>
                    <a:pt x="71" y="10"/>
                  </a:lnTo>
                  <a:lnTo>
                    <a:pt x="62" y="5"/>
                  </a:lnTo>
                  <a:lnTo>
                    <a:pt x="57" y="0"/>
                  </a:lnTo>
                  <a:lnTo>
                    <a:pt x="48" y="0"/>
                  </a:lnTo>
                  <a:lnTo>
                    <a:pt x="38" y="0"/>
                  </a:lnTo>
                  <a:lnTo>
                    <a:pt x="29" y="5"/>
                  </a:lnTo>
                  <a:lnTo>
                    <a:pt x="19" y="10"/>
                  </a:lnTo>
                  <a:lnTo>
                    <a:pt x="14" y="15"/>
                  </a:lnTo>
                  <a:lnTo>
                    <a:pt x="10" y="19"/>
                  </a:lnTo>
                  <a:lnTo>
                    <a:pt x="5" y="29"/>
                  </a:lnTo>
                  <a:lnTo>
                    <a:pt x="0" y="38"/>
                  </a:lnTo>
                  <a:lnTo>
                    <a:pt x="0" y="43"/>
                  </a:lnTo>
                  <a:lnTo>
                    <a:pt x="0" y="52"/>
                  </a:lnTo>
                  <a:lnTo>
                    <a:pt x="5" y="62"/>
                  </a:lnTo>
                  <a:lnTo>
                    <a:pt x="10" y="71"/>
                  </a:lnTo>
                  <a:lnTo>
                    <a:pt x="14" y="76"/>
                  </a:lnTo>
                  <a:lnTo>
                    <a:pt x="19" y="81"/>
                  </a:lnTo>
                  <a:lnTo>
                    <a:pt x="29" y="85"/>
                  </a:lnTo>
                  <a:lnTo>
                    <a:pt x="38" y="90"/>
                  </a:lnTo>
                  <a:lnTo>
                    <a:pt x="48" y="90"/>
                  </a:lnTo>
                  <a:lnTo>
                    <a:pt x="57" y="90"/>
                  </a:lnTo>
                  <a:lnTo>
                    <a:pt x="62" y="85"/>
                  </a:lnTo>
                  <a:lnTo>
                    <a:pt x="71" y="81"/>
                  </a:lnTo>
                  <a:lnTo>
                    <a:pt x="76" y="76"/>
                  </a:lnTo>
                  <a:lnTo>
                    <a:pt x="85" y="71"/>
                  </a:lnTo>
                  <a:lnTo>
                    <a:pt x="85" y="62"/>
                  </a:lnTo>
                  <a:lnTo>
                    <a:pt x="90" y="52"/>
                  </a:lnTo>
                  <a:lnTo>
                    <a:pt x="90" y="43"/>
                  </a:lnTo>
                  <a:lnTo>
                    <a:pt x="90" y="43"/>
                  </a:lnTo>
                  <a:lnTo>
                    <a:pt x="85" y="38"/>
                  </a:lnTo>
                  <a:lnTo>
                    <a:pt x="85" y="29"/>
                  </a:lnTo>
                  <a:lnTo>
                    <a:pt x="81" y="19"/>
                  </a:lnTo>
                  <a:lnTo>
                    <a:pt x="76" y="15"/>
                  </a:lnTo>
                  <a:lnTo>
                    <a:pt x="71" y="10"/>
                  </a:lnTo>
                  <a:lnTo>
                    <a:pt x="62" y="5"/>
                  </a:lnTo>
                  <a:lnTo>
                    <a:pt x="52" y="5"/>
                  </a:lnTo>
                  <a:lnTo>
                    <a:pt x="48" y="0"/>
                  </a:lnTo>
                  <a:lnTo>
                    <a:pt x="38" y="5"/>
                  </a:lnTo>
                  <a:lnTo>
                    <a:pt x="29" y="5"/>
                  </a:lnTo>
                  <a:lnTo>
                    <a:pt x="24" y="10"/>
                  </a:lnTo>
                  <a:lnTo>
                    <a:pt x="14" y="15"/>
                  </a:lnTo>
                  <a:lnTo>
                    <a:pt x="10" y="19"/>
                  </a:lnTo>
                  <a:lnTo>
                    <a:pt x="5" y="29"/>
                  </a:lnTo>
                  <a:lnTo>
                    <a:pt x="5" y="38"/>
                  </a:lnTo>
                  <a:lnTo>
                    <a:pt x="5" y="43"/>
                  </a:lnTo>
                  <a:lnTo>
                    <a:pt x="5" y="52"/>
                  </a:lnTo>
                  <a:lnTo>
                    <a:pt x="5" y="62"/>
                  </a:lnTo>
                  <a:lnTo>
                    <a:pt x="10" y="71"/>
                  </a:lnTo>
                  <a:lnTo>
                    <a:pt x="14" y="76"/>
                  </a:lnTo>
                  <a:lnTo>
                    <a:pt x="24" y="81"/>
                  </a:lnTo>
                  <a:lnTo>
                    <a:pt x="29" y="85"/>
                  </a:lnTo>
                  <a:lnTo>
                    <a:pt x="38" y="85"/>
                  </a:lnTo>
                  <a:lnTo>
                    <a:pt x="48" y="85"/>
                  </a:lnTo>
                  <a:lnTo>
                    <a:pt x="52" y="85"/>
                  </a:lnTo>
                  <a:lnTo>
                    <a:pt x="62" y="85"/>
                  </a:lnTo>
                  <a:lnTo>
                    <a:pt x="71" y="81"/>
                  </a:lnTo>
                  <a:lnTo>
                    <a:pt x="76" y="76"/>
                  </a:lnTo>
                  <a:lnTo>
                    <a:pt x="81" y="71"/>
                  </a:lnTo>
                  <a:lnTo>
                    <a:pt x="85" y="62"/>
                  </a:lnTo>
                  <a:lnTo>
                    <a:pt x="85" y="52"/>
                  </a:lnTo>
                  <a:lnTo>
                    <a:pt x="90" y="43"/>
                  </a:lnTo>
                  <a:lnTo>
                    <a:pt x="90" y="43"/>
                  </a:lnTo>
                  <a:close/>
                </a:path>
              </a:pathLst>
            </a:custGeom>
            <a:solidFill>
              <a:srgbClr val="5876B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5" name="Freeform 291"/>
            <p:cNvSpPr>
              <a:spLocks noChangeAspect="1"/>
            </p:cNvSpPr>
            <p:nvPr/>
          </p:nvSpPr>
          <p:spPr bwMode="auto">
            <a:xfrm>
              <a:off x="2251" y="1677"/>
              <a:ext cx="85" cy="85"/>
            </a:xfrm>
            <a:custGeom>
              <a:avLst/>
              <a:gdLst/>
              <a:ahLst/>
              <a:cxnLst>
                <a:cxn ang="0">
                  <a:pos x="80" y="38"/>
                </a:cxn>
                <a:cxn ang="0">
                  <a:pos x="76" y="19"/>
                </a:cxn>
                <a:cxn ang="0">
                  <a:pos x="66" y="10"/>
                </a:cxn>
                <a:cxn ang="0">
                  <a:pos x="47" y="5"/>
                </a:cxn>
                <a:cxn ang="0">
                  <a:pos x="33" y="5"/>
                </a:cxn>
                <a:cxn ang="0">
                  <a:pos x="19" y="10"/>
                </a:cxn>
                <a:cxn ang="0">
                  <a:pos x="5" y="19"/>
                </a:cxn>
                <a:cxn ang="0">
                  <a:pos x="0" y="38"/>
                </a:cxn>
                <a:cxn ang="0">
                  <a:pos x="0" y="52"/>
                </a:cxn>
                <a:cxn ang="0">
                  <a:pos x="5" y="71"/>
                </a:cxn>
                <a:cxn ang="0">
                  <a:pos x="19" y="81"/>
                </a:cxn>
                <a:cxn ang="0">
                  <a:pos x="33" y="85"/>
                </a:cxn>
                <a:cxn ang="0">
                  <a:pos x="47" y="85"/>
                </a:cxn>
                <a:cxn ang="0">
                  <a:pos x="66" y="81"/>
                </a:cxn>
                <a:cxn ang="0">
                  <a:pos x="76" y="71"/>
                </a:cxn>
                <a:cxn ang="0">
                  <a:pos x="80" y="52"/>
                </a:cxn>
                <a:cxn ang="0">
                  <a:pos x="80" y="43"/>
                </a:cxn>
                <a:cxn ang="0">
                  <a:pos x="76" y="29"/>
                </a:cxn>
                <a:cxn ang="0">
                  <a:pos x="71" y="15"/>
                </a:cxn>
                <a:cxn ang="0">
                  <a:pos x="57" y="10"/>
                </a:cxn>
                <a:cxn ang="0">
                  <a:pos x="43" y="5"/>
                </a:cxn>
                <a:cxn ang="0">
                  <a:pos x="24" y="10"/>
                </a:cxn>
                <a:cxn ang="0">
                  <a:pos x="14" y="15"/>
                </a:cxn>
                <a:cxn ang="0">
                  <a:pos x="5" y="29"/>
                </a:cxn>
                <a:cxn ang="0">
                  <a:pos x="0" y="43"/>
                </a:cxn>
                <a:cxn ang="0">
                  <a:pos x="5" y="62"/>
                </a:cxn>
                <a:cxn ang="0">
                  <a:pos x="14" y="71"/>
                </a:cxn>
                <a:cxn ang="0">
                  <a:pos x="24" y="81"/>
                </a:cxn>
                <a:cxn ang="0">
                  <a:pos x="43" y="85"/>
                </a:cxn>
                <a:cxn ang="0">
                  <a:pos x="57" y="81"/>
                </a:cxn>
                <a:cxn ang="0">
                  <a:pos x="71" y="71"/>
                </a:cxn>
                <a:cxn ang="0">
                  <a:pos x="76" y="62"/>
                </a:cxn>
                <a:cxn ang="0">
                  <a:pos x="80" y="43"/>
                </a:cxn>
              </a:cxnLst>
              <a:rect l="0" t="0" r="r" b="b"/>
              <a:pathLst>
                <a:path w="85" h="85">
                  <a:moveTo>
                    <a:pt x="85" y="43"/>
                  </a:moveTo>
                  <a:lnTo>
                    <a:pt x="80" y="38"/>
                  </a:lnTo>
                  <a:lnTo>
                    <a:pt x="80" y="29"/>
                  </a:lnTo>
                  <a:lnTo>
                    <a:pt x="76" y="19"/>
                  </a:lnTo>
                  <a:lnTo>
                    <a:pt x="71" y="15"/>
                  </a:lnTo>
                  <a:lnTo>
                    <a:pt x="66" y="10"/>
                  </a:lnTo>
                  <a:lnTo>
                    <a:pt x="57" y="5"/>
                  </a:lnTo>
                  <a:lnTo>
                    <a:pt x="47" y="5"/>
                  </a:lnTo>
                  <a:lnTo>
                    <a:pt x="43" y="0"/>
                  </a:lnTo>
                  <a:lnTo>
                    <a:pt x="33" y="5"/>
                  </a:lnTo>
                  <a:lnTo>
                    <a:pt x="24" y="5"/>
                  </a:lnTo>
                  <a:lnTo>
                    <a:pt x="19" y="10"/>
                  </a:lnTo>
                  <a:lnTo>
                    <a:pt x="9" y="15"/>
                  </a:lnTo>
                  <a:lnTo>
                    <a:pt x="5" y="19"/>
                  </a:lnTo>
                  <a:lnTo>
                    <a:pt x="0" y="29"/>
                  </a:lnTo>
                  <a:lnTo>
                    <a:pt x="0" y="38"/>
                  </a:lnTo>
                  <a:lnTo>
                    <a:pt x="0" y="43"/>
                  </a:lnTo>
                  <a:lnTo>
                    <a:pt x="0" y="52"/>
                  </a:lnTo>
                  <a:lnTo>
                    <a:pt x="0" y="62"/>
                  </a:lnTo>
                  <a:lnTo>
                    <a:pt x="5" y="71"/>
                  </a:lnTo>
                  <a:lnTo>
                    <a:pt x="9" y="76"/>
                  </a:lnTo>
                  <a:lnTo>
                    <a:pt x="19" y="81"/>
                  </a:lnTo>
                  <a:lnTo>
                    <a:pt x="24" y="85"/>
                  </a:lnTo>
                  <a:lnTo>
                    <a:pt x="33" y="85"/>
                  </a:lnTo>
                  <a:lnTo>
                    <a:pt x="43" y="85"/>
                  </a:lnTo>
                  <a:lnTo>
                    <a:pt x="47" y="85"/>
                  </a:lnTo>
                  <a:lnTo>
                    <a:pt x="57" y="85"/>
                  </a:lnTo>
                  <a:lnTo>
                    <a:pt x="66" y="81"/>
                  </a:lnTo>
                  <a:lnTo>
                    <a:pt x="71" y="76"/>
                  </a:lnTo>
                  <a:lnTo>
                    <a:pt x="76" y="71"/>
                  </a:lnTo>
                  <a:lnTo>
                    <a:pt x="80" y="62"/>
                  </a:lnTo>
                  <a:lnTo>
                    <a:pt x="80" y="52"/>
                  </a:lnTo>
                  <a:lnTo>
                    <a:pt x="85" y="43"/>
                  </a:lnTo>
                  <a:lnTo>
                    <a:pt x="80" y="43"/>
                  </a:lnTo>
                  <a:lnTo>
                    <a:pt x="80" y="38"/>
                  </a:lnTo>
                  <a:lnTo>
                    <a:pt x="76" y="29"/>
                  </a:lnTo>
                  <a:lnTo>
                    <a:pt x="76" y="24"/>
                  </a:lnTo>
                  <a:lnTo>
                    <a:pt x="71" y="15"/>
                  </a:lnTo>
                  <a:lnTo>
                    <a:pt x="61" y="10"/>
                  </a:lnTo>
                  <a:lnTo>
                    <a:pt x="57" y="10"/>
                  </a:lnTo>
                  <a:lnTo>
                    <a:pt x="47" y="5"/>
                  </a:lnTo>
                  <a:lnTo>
                    <a:pt x="43" y="5"/>
                  </a:lnTo>
                  <a:lnTo>
                    <a:pt x="33" y="5"/>
                  </a:lnTo>
                  <a:lnTo>
                    <a:pt x="24" y="10"/>
                  </a:lnTo>
                  <a:lnTo>
                    <a:pt x="19" y="10"/>
                  </a:lnTo>
                  <a:lnTo>
                    <a:pt x="14" y="15"/>
                  </a:lnTo>
                  <a:lnTo>
                    <a:pt x="9" y="24"/>
                  </a:lnTo>
                  <a:lnTo>
                    <a:pt x="5" y="29"/>
                  </a:lnTo>
                  <a:lnTo>
                    <a:pt x="0" y="38"/>
                  </a:lnTo>
                  <a:lnTo>
                    <a:pt x="0" y="43"/>
                  </a:lnTo>
                  <a:lnTo>
                    <a:pt x="0" y="52"/>
                  </a:lnTo>
                  <a:lnTo>
                    <a:pt x="5" y="62"/>
                  </a:lnTo>
                  <a:lnTo>
                    <a:pt x="9" y="67"/>
                  </a:lnTo>
                  <a:lnTo>
                    <a:pt x="14" y="71"/>
                  </a:lnTo>
                  <a:lnTo>
                    <a:pt x="19" y="81"/>
                  </a:lnTo>
                  <a:lnTo>
                    <a:pt x="24" y="81"/>
                  </a:lnTo>
                  <a:lnTo>
                    <a:pt x="33" y="85"/>
                  </a:lnTo>
                  <a:lnTo>
                    <a:pt x="43" y="85"/>
                  </a:lnTo>
                  <a:lnTo>
                    <a:pt x="47" y="85"/>
                  </a:lnTo>
                  <a:lnTo>
                    <a:pt x="57" y="81"/>
                  </a:lnTo>
                  <a:lnTo>
                    <a:pt x="61" y="81"/>
                  </a:lnTo>
                  <a:lnTo>
                    <a:pt x="71" y="71"/>
                  </a:lnTo>
                  <a:lnTo>
                    <a:pt x="76" y="67"/>
                  </a:lnTo>
                  <a:lnTo>
                    <a:pt x="76" y="62"/>
                  </a:lnTo>
                  <a:lnTo>
                    <a:pt x="80" y="52"/>
                  </a:lnTo>
                  <a:lnTo>
                    <a:pt x="80" y="43"/>
                  </a:lnTo>
                  <a:lnTo>
                    <a:pt x="85" y="43"/>
                  </a:lnTo>
                  <a:close/>
                </a:path>
              </a:pathLst>
            </a:custGeom>
            <a:solidFill>
              <a:srgbClr val="5B78B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6" name="Freeform 292"/>
            <p:cNvSpPr>
              <a:spLocks noChangeAspect="1"/>
            </p:cNvSpPr>
            <p:nvPr/>
          </p:nvSpPr>
          <p:spPr bwMode="auto">
            <a:xfrm>
              <a:off x="2251" y="1682"/>
              <a:ext cx="80" cy="80"/>
            </a:xfrm>
            <a:custGeom>
              <a:avLst/>
              <a:gdLst/>
              <a:ahLst/>
              <a:cxnLst>
                <a:cxn ang="0">
                  <a:pos x="80" y="33"/>
                </a:cxn>
                <a:cxn ang="0">
                  <a:pos x="76" y="19"/>
                </a:cxn>
                <a:cxn ang="0">
                  <a:pos x="61" y="5"/>
                </a:cxn>
                <a:cxn ang="0">
                  <a:pos x="47" y="0"/>
                </a:cxn>
                <a:cxn ang="0">
                  <a:pos x="33" y="0"/>
                </a:cxn>
                <a:cxn ang="0">
                  <a:pos x="19" y="5"/>
                </a:cxn>
                <a:cxn ang="0">
                  <a:pos x="9" y="19"/>
                </a:cxn>
                <a:cxn ang="0">
                  <a:pos x="0" y="33"/>
                </a:cxn>
                <a:cxn ang="0">
                  <a:pos x="0" y="47"/>
                </a:cxn>
                <a:cxn ang="0">
                  <a:pos x="9" y="62"/>
                </a:cxn>
                <a:cxn ang="0">
                  <a:pos x="19" y="76"/>
                </a:cxn>
                <a:cxn ang="0">
                  <a:pos x="33" y="80"/>
                </a:cxn>
                <a:cxn ang="0">
                  <a:pos x="47" y="80"/>
                </a:cxn>
                <a:cxn ang="0">
                  <a:pos x="61" y="76"/>
                </a:cxn>
                <a:cxn ang="0">
                  <a:pos x="76" y="62"/>
                </a:cxn>
                <a:cxn ang="0">
                  <a:pos x="80" y="47"/>
                </a:cxn>
                <a:cxn ang="0">
                  <a:pos x="80" y="38"/>
                </a:cxn>
                <a:cxn ang="0">
                  <a:pos x="76" y="24"/>
                </a:cxn>
                <a:cxn ang="0">
                  <a:pos x="66" y="14"/>
                </a:cxn>
                <a:cxn ang="0">
                  <a:pos x="57" y="5"/>
                </a:cxn>
                <a:cxn ang="0">
                  <a:pos x="43" y="0"/>
                </a:cxn>
                <a:cxn ang="0">
                  <a:pos x="28" y="5"/>
                </a:cxn>
                <a:cxn ang="0">
                  <a:pos x="14" y="14"/>
                </a:cxn>
                <a:cxn ang="0">
                  <a:pos x="5" y="24"/>
                </a:cxn>
                <a:cxn ang="0">
                  <a:pos x="5" y="38"/>
                </a:cxn>
                <a:cxn ang="0">
                  <a:pos x="5" y="57"/>
                </a:cxn>
                <a:cxn ang="0">
                  <a:pos x="14" y="66"/>
                </a:cxn>
                <a:cxn ang="0">
                  <a:pos x="28" y="76"/>
                </a:cxn>
                <a:cxn ang="0">
                  <a:pos x="43" y="76"/>
                </a:cxn>
                <a:cxn ang="0">
                  <a:pos x="57" y="76"/>
                </a:cxn>
                <a:cxn ang="0">
                  <a:pos x="66" y="66"/>
                </a:cxn>
                <a:cxn ang="0">
                  <a:pos x="76" y="57"/>
                </a:cxn>
                <a:cxn ang="0">
                  <a:pos x="80" y="38"/>
                </a:cxn>
              </a:cxnLst>
              <a:rect l="0" t="0" r="r" b="b"/>
              <a:pathLst>
                <a:path w="80" h="80">
                  <a:moveTo>
                    <a:pt x="80" y="38"/>
                  </a:moveTo>
                  <a:lnTo>
                    <a:pt x="80" y="33"/>
                  </a:lnTo>
                  <a:lnTo>
                    <a:pt x="76" y="24"/>
                  </a:lnTo>
                  <a:lnTo>
                    <a:pt x="76" y="19"/>
                  </a:lnTo>
                  <a:lnTo>
                    <a:pt x="71" y="10"/>
                  </a:lnTo>
                  <a:lnTo>
                    <a:pt x="61" y="5"/>
                  </a:lnTo>
                  <a:lnTo>
                    <a:pt x="57" y="5"/>
                  </a:lnTo>
                  <a:lnTo>
                    <a:pt x="47" y="0"/>
                  </a:lnTo>
                  <a:lnTo>
                    <a:pt x="43" y="0"/>
                  </a:lnTo>
                  <a:lnTo>
                    <a:pt x="33" y="0"/>
                  </a:lnTo>
                  <a:lnTo>
                    <a:pt x="24" y="5"/>
                  </a:lnTo>
                  <a:lnTo>
                    <a:pt x="19" y="5"/>
                  </a:lnTo>
                  <a:lnTo>
                    <a:pt x="14" y="10"/>
                  </a:lnTo>
                  <a:lnTo>
                    <a:pt x="9" y="19"/>
                  </a:lnTo>
                  <a:lnTo>
                    <a:pt x="5" y="24"/>
                  </a:lnTo>
                  <a:lnTo>
                    <a:pt x="0" y="33"/>
                  </a:lnTo>
                  <a:lnTo>
                    <a:pt x="0" y="38"/>
                  </a:lnTo>
                  <a:lnTo>
                    <a:pt x="0" y="47"/>
                  </a:lnTo>
                  <a:lnTo>
                    <a:pt x="5" y="57"/>
                  </a:lnTo>
                  <a:lnTo>
                    <a:pt x="9" y="62"/>
                  </a:lnTo>
                  <a:lnTo>
                    <a:pt x="14" y="66"/>
                  </a:lnTo>
                  <a:lnTo>
                    <a:pt x="19" y="76"/>
                  </a:lnTo>
                  <a:lnTo>
                    <a:pt x="24" y="76"/>
                  </a:lnTo>
                  <a:lnTo>
                    <a:pt x="33" y="80"/>
                  </a:lnTo>
                  <a:lnTo>
                    <a:pt x="43" y="80"/>
                  </a:lnTo>
                  <a:lnTo>
                    <a:pt x="47" y="80"/>
                  </a:lnTo>
                  <a:lnTo>
                    <a:pt x="57" y="76"/>
                  </a:lnTo>
                  <a:lnTo>
                    <a:pt x="61" y="76"/>
                  </a:lnTo>
                  <a:lnTo>
                    <a:pt x="71" y="66"/>
                  </a:lnTo>
                  <a:lnTo>
                    <a:pt x="76" y="62"/>
                  </a:lnTo>
                  <a:lnTo>
                    <a:pt x="76" y="57"/>
                  </a:lnTo>
                  <a:lnTo>
                    <a:pt x="80" y="47"/>
                  </a:lnTo>
                  <a:lnTo>
                    <a:pt x="80" y="38"/>
                  </a:lnTo>
                  <a:lnTo>
                    <a:pt x="80" y="38"/>
                  </a:lnTo>
                  <a:lnTo>
                    <a:pt x="76" y="33"/>
                  </a:lnTo>
                  <a:lnTo>
                    <a:pt x="76" y="24"/>
                  </a:lnTo>
                  <a:lnTo>
                    <a:pt x="71" y="19"/>
                  </a:lnTo>
                  <a:lnTo>
                    <a:pt x="66" y="14"/>
                  </a:lnTo>
                  <a:lnTo>
                    <a:pt x="61" y="10"/>
                  </a:lnTo>
                  <a:lnTo>
                    <a:pt x="57" y="5"/>
                  </a:lnTo>
                  <a:lnTo>
                    <a:pt x="47" y="5"/>
                  </a:lnTo>
                  <a:lnTo>
                    <a:pt x="43" y="0"/>
                  </a:lnTo>
                  <a:lnTo>
                    <a:pt x="33" y="5"/>
                  </a:lnTo>
                  <a:lnTo>
                    <a:pt x="28" y="5"/>
                  </a:lnTo>
                  <a:lnTo>
                    <a:pt x="19" y="10"/>
                  </a:lnTo>
                  <a:lnTo>
                    <a:pt x="14" y="14"/>
                  </a:lnTo>
                  <a:lnTo>
                    <a:pt x="9" y="19"/>
                  </a:lnTo>
                  <a:lnTo>
                    <a:pt x="5" y="24"/>
                  </a:lnTo>
                  <a:lnTo>
                    <a:pt x="5" y="33"/>
                  </a:lnTo>
                  <a:lnTo>
                    <a:pt x="5" y="38"/>
                  </a:lnTo>
                  <a:lnTo>
                    <a:pt x="5" y="47"/>
                  </a:lnTo>
                  <a:lnTo>
                    <a:pt x="5" y="57"/>
                  </a:lnTo>
                  <a:lnTo>
                    <a:pt x="9" y="62"/>
                  </a:lnTo>
                  <a:lnTo>
                    <a:pt x="14" y="66"/>
                  </a:lnTo>
                  <a:lnTo>
                    <a:pt x="19" y="71"/>
                  </a:lnTo>
                  <a:lnTo>
                    <a:pt x="28" y="76"/>
                  </a:lnTo>
                  <a:lnTo>
                    <a:pt x="33" y="76"/>
                  </a:lnTo>
                  <a:lnTo>
                    <a:pt x="43" y="76"/>
                  </a:lnTo>
                  <a:lnTo>
                    <a:pt x="47" y="76"/>
                  </a:lnTo>
                  <a:lnTo>
                    <a:pt x="57" y="76"/>
                  </a:lnTo>
                  <a:lnTo>
                    <a:pt x="61" y="71"/>
                  </a:lnTo>
                  <a:lnTo>
                    <a:pt x="66" y="66"/>
                  </a:lnTo>
                  <a:lnTo>
                    <a:pt x="71" y="62"/>
                  </a:lnTo>
                  <a:lnTo>
                    <a:pt x="76" y="57"/>
                  </a:lnTo>
                  <a:lnTo>
                    <a:pt x="76" y="47"/>
                  </a:lnTo>
                  <a:lnTo>
                    <a:pt x="80" y="38"/>
                  </a:lnTo>
                  <a:lnTo>
                    <a:pt x="80" y="38"/>
                  </a:lnTo>
                  <a:close/>
                </a:path>
              </a:pathLst>
            </a:custGeom>
            <a:solidFill>
              <a:srgbClr val="5E7BB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7" name="Freeform 293"/>
            <p:cNvSpPr>
              <a:spLocks noChangeAspect="1"/>
            </p:cNvSpPr>
            <p:nvPr/>
          </p:nvSpPr>
          <p:spPr bwMode="auto">
            <a:xfrm>
              <a:off x="2256" y="1682"/>
              <a:ext cx="75" cy="76"/>
            </a:xfrm>
            <a:custGeom>
              <a:avLst/>
              <a:gdLst/>
              <a:ahLst/>
              <a:cxnLst>
                <a:cxn ang="0">
                  <a:pos x="71" y="33"/>
                </a:cxn>
                <a:cxn ang="0">
                  <a:pos x="66" y="19"/>
                </a:cxn>
                <a:cxn ang="0">
                  <a:pos x="56" y="10"/>
                </a:cxn>
                <a:cxn ang="0">
                  <a:pos x="42" y="5"/>
                </a:cxn>
                <a:cxn ang="0">
                  <a:pos x="28" y="5"/>
                </a:cxn>
                <a:cxn ang="0">
                  <a:pos x="14" y="10"/>
                </a:cxn>
                <a:cxn ang="0">
                  <a:pos x="4" y="19"/>
                </a:cxn>
                <a:cxn ang="0">
                  <a:pos x="0" y="33"/>
                </a:cxn>
                <a:cxn ang="0">
                  <a:pos x="0" y="47"/>
                </a:cxn>
                <a:cxn ang="0">
                  <a:pos x="4" y="62"/>
                </a:cxn>
                <a:cxn ang="0">
                  <a:pos x="14" y="71"/>
                </a:cxn>
                <a:cxn ang="0">
                  <a:pos x="28" y="76"/>
                </a:cxn>
                <a:cxn ang="0">
                  <a:pos x="42" y="76"/>
                </a:cxn>
                <a:cxn ang="0">
                  <a:pos x="56" y="71"/>
                </a:cxn>
                <a:cxn ang="0">
                  <a:pos x="66" y="62"/>
                </a:cxn>
                <a:cxn ang="0">
                  <a:pos x="71" y="47"/>
                </a:cxn>
                <a:cxn ang="0">
                  <a:pos x="71" y="38"/>
                </a:cxn>
                <a:cxn ang="0">
                  <a:pos x="71" y="29"/>
                </a:cxn>
                <a:cxn ang="0">
                  <a:pos x="61" y="14"/>
                </a:cxn>
                <a:cxn ang="0">
                  <a:pos x="52" y="10"/>
                </a:cxn>
                <a:cxn ang="0">
                  <a:pos x="38" y="5"/>
                </a:cxn>
                <a:cxn ang="0">
                  <a:pos x="23" y="10"/>
                </a:cxn>
                <a:cxn ang="0">
                  <a:pos x="9" y="14"/>
                </a:cxn>
                <a:cxn ang="0">
                  <a:pos x="4" y="29"/>
                </a:cxn>
                <a:cxn ang="0">
                  <a:pos x="0" y="38"/>
                </a:cxn>
                <a:cxn ang="0">
                  <a:pos x="4" y="52"/>
                </a:cxn>
                <a:cxn ang="0">
                  <a:pos x="9" y="66"/>
                </a:cxn>
                <a:cxn ang="0">
                  <a:pos x="23" y="71"/>
                </a:cxn>
                <a:cxn ang="0">
                  <a:pos x="38" y="76"/>
                </a:cxn>
                <a:cxn ang="0">
                  <a:pos x="52" y="71"/>
                </a:cxn>
                <a:cxn ang="0">
                  <a:pos x="61" y="66"/>
                </a:cxn>
                <a:cxn ang="0">
                  <a:pos x="71" y="52"/>
                </a:cxn>
                <a:cxn ang="0">
                  <a:pos x="71" y="38"/>
                </a:cxn>
              </a:cxnLst>
              <a:rect l="0" t="0" r="r" b="b"/>
              <a:pathLst>
                <a:path w="75" h="76">
                  <a:moveTo>
                    <a:pt x="75" y="38"/>
                  </a:moveTo>
                  <a:lnTo>
                    <a:pt x="71" y="33"/>
                  </a:lnTo>
                  <a:lnTo>
                    <a:pt x="71" y="24"/>
                  </a:lnTo>
                  <a:lnTo>
                    <a:pt x="66" y="19"/>
                  </a:lnTo>
                  <a:lnTo>
                    <a:pt x="61" y="14"/>
                  </a:lnTo>
                  <a:lnTo>
                    <a:pt x="56" y="10"/>
                  </a:lnTo>
                  <a:lnTo>
                    <a:pt x="52" y="5"/>
                  </a:lnTo>
                  <a:lnTo>
                    <a:pt x="42" y="5"/>
                  </a:lnTo>
                  <a:lnTo>
                    <a:pt x="38" y="0"/>
                  </a:lnTo>
                  <a:lnTo>
                    <a:pt x="28" y="5"/>
                  </a:lnTo>
                  <a:lnTo>
                    <a:pt x="23" y="5"/>
                  </a:lnTo>
                  <a:lnTo>
                    <a:pt x="14" y="10"/>
                  </a:lnTo>
                  <a:lnTo>
                    <a:pt x="9" y="14"/>
                  </a:lnTo>
                  <a:lnTo>
                    <a:pt x="4" y="19"/>
                  </a:lnTo>
                  <a:lnTo>
                    <a:pt x="0" y="24"/>
                  </a:lnTo>
                  <a:lnTo>
                    <a:pt x="0" y="33"/>
                  </a:lnTo>
                  <a:lnTo>
                    <a:pt x="0" y="38"/>
                  </a:lnTo>
                  <a:lnTo>
                    <a:pt x="0" y="47"/>
                  </a:lnTo>
                  <a:lnTo>
                    <a:pt x="0" y="57"/>
                  </a:lnTo>
                  <a:lnTo>
                    <a:pt x="4" y="62"/>
                  </a:lnTo>
                  <a:lnTo>
                    <a:pt x="9" y="66"/>
                  </a:lnTo>
                  <a:lnTo>
                    <a:pt x="14" y="71"/>
                  </a:lnTo>
                  <a:lnTo>
                    <a:pt x="23" y="76"/>
                  </a:lnTo>
                  <a:lnTo>
                    <a:pt x="28" y="76"/>
                  </a:lnTo>
                  <a:lnTo>
                    <a:pt x="38" y="76"/>
                  </a:lnTo>
                  <a:lnTo>
                    <a:pt x="42" y="76"/>
                  </a:lnTo>
                  <a:lnTo>
                    <a:pt x="52" y="76"/>
                  </a:lnTo>
                  <a:lnTo>
                    <a:pt x="56" y="71"/>
                  </a:lnTo>
                  <a:lnTo>
                    <a:pt x="61" y="66"/>
                  </a:lnTo>
                  <a:lnTo>
                    <a:pt x="66" y="62"/>
                  </a:lnTo>
                  <a:lnTo>
                    <a:pt x="71" y="57"/>
                  </a:lnTo>
                  <a:lnTo>
                    <a:pt x="71" y="47"/>
                  </a:lnTo>
                  <a:lnTo>
                    <a:pt x="75" y="38"/>
                  </a:lnTo>
                  <a:lnTo>
                    <a:pt x="71" y="38"/>
                  </a:lnTo>
                  <a:lnTo>
                    <a:pt x="71" y="33"/>
                  </a:lnTo>
                  <a:lnTo>
                    <a:pt x="71" y="29"/>
                  </a:lnTo>
                  <a:lnTo>
                    <a:pt x="66" y="19"/>
                  </a:lnTo>
                  <a:lnTo>
                    <a:pt x="61" y="14"/>
                  </a:lnTo>
                  <a:lnTo>
                    <a:pt x="56" y="10"/>
                  </a:lnTo>
                  <a:lnTo>
                    <a:pt x="52" y="10"/>
                  </a:lnTo>
                  <a:lnTo>
                    <a:pt x="42" y="5"/>
                  </a:lnTo>
                  <a:lnTo>
                    <a:pt x="38" y="5"/>
                  </a:lnTo>
                  <a:lnTo>
                    <a:pt x="28" y="5"/>
                  </a:lnTo>
                  <a:lnTo>
                    <a:pt x="23" y="10"/>
                  </a:lnTo>
                  <a:lnTo>
                    <a:pt x="14" y="10"/>
                  </a:lnTo>
                  <a:lnTo>
                    <a:pt x="9" y="14"/>
                  </a:lnTo>
                  <a:lnTo>
                    <a:pt x="4" y="19"/>
                  </a:lnTo>
                  <a:lnTo>
                    <a:pt x="4" y="29"/>
                  </a:lnTo>
                  <a:lnTo>
                    <a:pt x="0" y="33"/>
                  </a:lnTo>
                  <a:lnTo>
                    <a:pt x="0" y="38"/>
                  </a:lnTo>
                  <a:lnTo>
                    <a:pt x="0" y="47"/>
                  </a:lnTo>
                  <a:lnTo>
                    <a:pt x="4" y="52"/>
                  </a:lnTo>
                  <a:lnTo>
                    <a:pt x="4" y="62"/>
                  </a:lnTo>
                  <a:lnTo>
                    <a:pt x="9" y="66"/>
                  </a:lnTo>
                  <a:lnTo>
                    <a:pt x="14" y="71"/>
                  </a:lnTo>
                  <a:lnTo>
                    <a:pt x="23" y="71"/>
                  </a:lnTo>
                  <a:lnTo>
                    <a:pt x="28" y="76"/>
                  </a:lnTo>
                  <a:lnTo>
                    <a:pt x="38" y="76"/>
                  </a:lnTo>
                  <a:lnTo>
                    <a:pt x="42" y="76"/>
                  </a:lnTo>
                  <a:lnTo>
                    <a:pt x="52" y="71"/>
                  </a:lnTo>
                  <a:lnTo>
                    <a:pt x="56" y="71"/>
                  </a:lnTo>
                  <a:lnTo>
                    <a:pt x="61" y="66"/>
                  </a:lnTo>
                  <a:lnTo>
                    <a:pt x="66" y="62"/>
                  </a:lnTo>
                  <a:lnTo>
                    <a:pt x="71" y="52"/>
                  </a:lnTo>
                  <a:lnTo>
                    <a:pt x="71" y="47"/>
                  </a:lnTo>
                  <a:lnTo>
                    <a:pt x="71" y="38"/>
                  </a:lnTo>
                  <a:lnTo>
                    <a:pt x="75" y="38"/>
                  </a:lnTo>
                  <a:close/>
                </a:path>
              </a:pathLst>
            </a:custGeom>
            <a:solidFill>
              <a:srgbClr val="617DB8"/>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8" name="Freeform 294"/>
            <p:cNvSpPr>
              <a:spLocks noChangeAspect="1"/>
            </p:cNvSpPr>
            <p:nvPr/>
          </p:nvSpPr>
          <p:spPr bwMode="auto">
            <a:xfrm>
              <a:off x="2256" y="1687"/>
              <a:ext cx="71" cy="71"/>
            </a:xfrm>
            <a:custGeom>
              <a:avLst/>
              <a:gdLst/>
              <a:ahLst/>
              <a:cxnLst>
                <a:cxn ang="0">
                  <a:pos x="71" y="28"/>
                </a:cxn>
                <a:cxn ang="0">
                  <a:pos x="66" y="14"/>
                </a:cxn>
                <a:cxn ang="0">
                  <a:pos x="56" y="5"/>
                </a:cxn>
                <a:cxn ang="0">
                  <a:pos x="42" y="0"/>
                </a:cxn>
                <a:cxn ang="0">
                  <a:pos x="28" y="0"/>
                </a:cxn>
                <a:cxn ang="0">
                  <a:pos x="14" y="5"/>
                </a:cxn>
                <a:cxn ang="0">
                  <a:pos x="4" y="14"/>
                </a:cxn>
                <a:cxn ang="0">
                  <a:pos x="0" y="28"/>
                </a:cxn>
                <a:cxn ang="0">
                  <a:pos x="0" y="42"/>
                </a:cxn>
                <a:cxn ang="0">
                  <a:pos x="4" y="57"/>
                </a:cxn>
                <a:cxn ang="0">
                  <a:pos x="14" y="66"/>
                </a:cxn>
                <a:cxn ang="0">
                  <a:pos x="28" y="71"/>
                </a:cxn>
                <a:cxn ang="0">
                  <a:pos x="42" y="71"/>
                </a:cxn>
                <a:cxn ang="0">
                  <a:pos x="56" y="66"/>
                </a:cxn>
                <a:cxn ang="0">
                  <a:pos x="66" y="57"/>
                </a:cxn>
                <a:cxn ang="0">
                  <a:pos x="71" y="42"/>
                </a:cxn>
                <a:cxn ang="0">
                  <a:pos x="71" y="33"/>
                </a:cxn>
                <a:cxn ang="0">
                  <a:pos x="66" y="24"/>
                </a:cxn>
                <a:cxn ang="0">
                  <a:pos x="61" y="14"/>
                </a:cxn>
                <a:cxn ang="0">
                  <a:pos x="47" y="5"/>
                </a:cxn>
                <a:cxn ang="0">
                  <a:pos x="38" y="0"/>
                </a:cxn>
                <a:cxn ang="0">
                  <a:pos x="23" y="5"/>
                </a:cxn>
                <a:cxn ang="0">
                  <a:pos x="14" y="14"/>
                </a:cxn>
                <a:cxn ang="0">
                  <a:pos x="4" y="24"/>
                </a:cxn>
                <a:cxn ang="0">
                  <a:pos x="4" y="33"/>
                </a:cxn>
                <a:cxn ang="0">
                  <a:pos x="4" y="47"/>
                </a:cxn>
                <a:cxn ang="0">
                  <a:pos x="14" y="57"/>
                </a:cxn>
                <a:cxn ang="0">
                  <a:pos x="23" y="66"/>
                </a:cxn>
                <a:cxn ang="0">
                  <a:pos x="38" y="66"/>
                </a:cxn>
                <a:cxn ang="0">
                  <a:pos x="47" y="66"/>
                </a:cxn>
                <a:cxn ang="0">
                  <a:pos x="61" y="57"/>
                </a:cxn>
                <a:cxn ang="0">
                  <a:pos x="66" y="47"/>
                </a:cxn>
                <a:cxn ang="0">
                  <a:pos x="71" y="33"/>
                </a:cxn>
              </a:cxnLst>
              <a:rect l="0" t="0" r="r" b="b"/>
              <a:pathLst>
                <a:path w="71" h="71">
                  <a:moveTo>
                    <a:pt x="71" y="33"/>
                  </a:moveTo>
                  <a:lnTo>
                    <a:pt x="71" y="28"/>
                  </a:lnTo>
                  <a:lnTo>
                    <a:pt x="71" y="24"/>
                  </a:lnTo>
                  <a:lnTo>
                    <a:pt x="66" y="14"/>
                  </a:lnTo>
                  <a:lnTo>
                    <a:pt x="61" y="9"/>
                  </a:lnTo>
                  <a:lnTo>
                    <a:pt x="56" y="5"/>
                  </a:lnTo>
                  <a:lnTo>
                    <a:pt x="52" y="5"/>
                  </a:lnTo>
                  <a:lnTo>
                    <a:pt x="42" y="0"/>
                  </a:lnTo>
                  <a:lnTo>
                    <a:pt x="38" y="0"/>
                  </a:lnTo>
                  <a:lnTo>
                    <a:pt x="28" y="0"/>
                  </a:lnTo>
                  <a:lnTo>
                    <a:pt x="23" y="5"/>
                  </a:lnTo>
                  <a:lnTo>
                    <a:pt x="14" y="5"/>
                  </a:lnTo>
                  <a:lnTo>
                    <a:pt x="9" y="9"/>
                  </a:lnTo>
                  <a:lnTo>
                    <a:pt x="4" y="14"/>
                  </a:lnTo>
                  <a:lnTo>
                    <a:pt x="4" y="24"/>
                  </a:lnTo>
                  <a:lnTo>
                    <a:pt x="0" y="28"/>
                  </a:lnTo>
                  <a:lnTo>
                    <a:pt x="0" y="33"/>
                  </a:lnTo>
                  <a:lnTo>
                    <a:pt x="0" y="42"/>
                  </a:lnTo>
                  <a:lnTo>
                    <a:pt x="4" y="47"/>
                  </a:lnTo>
                  <a:lnTo>
                    <a:pt x="4" y="57"/>
                  </a:lnTo>
                  <a:lnTo>
                    <a:pt x="9" y="61"/>
                  </a:lnTo>
                  <a:lnTo>
                    <a:pt x="14" y="66"/>
                  </a:lnTo>
                  <a:lnTo>
                    <a:pt x="23" y="66"/>
                  </a:lnTo>
                  <a:lnTo>
                    <a:pt x="28" y="71"/>
                  </a:lnTo>
                  <a:lnTo>
                    <a:pt x="38" y="71"/>
                  </a:lnTo>
                  <a:lnTo>
                    <a:pt x="42" y="71"/>
                  </a:lnTo>
                  <a:lnTo>
                    <a:pt x="52" y="66"/>
                  </a:lnTo>
                  <a:lnTo>
                    <a:pt x="56" y="66"/>
                  </a:lnTo>
                  <a:lnTo>
                    <a:pt x="61" y="61"/>
                  </a:lnTo>
                  <a:lnTo>
                    <a:pt x="66" y="57"/>
                  </a:lnTo>
                  <a:lnTo>
                    <a:pt x="71" y="47"/>
                  </a:lnTo>
                  <a:lnTo>
                    <a:pt x="71" y="42"/>
                  </a:lnTo>
                  <a:lnTo>
                    <a:pt x="71" y="33"/>
                  </a:lnTo>
                  <a:lnTo>
                    <a:pt x="71" y="33"/>
                  </a:lnTo>
                  <a:lnTo>
                    <a:pt x="66" y="28"/>
                  </a:lnTo>
                  <a:lnTo>
                    <a:pt x="66" y="24"/>
                  </a:lnTo>
                  <a:lnTo>
                    <a:pt x="61" y="19"/>
                  </a:lnTo>
                  <a:lnTo>
                    <a:pt x="61" y="14"/>
                  </a:lnTo>
                  <a:lnTo>
                    <a:pt x="56" y="9"/>
                  </a:lnTo>
                  <a:lnTo>
                    <a:pt x="47" y="5"/>
                  </a:lnTo>
                  <a:lnTo>
                    <a:pt x="42" y="5"/>
                  </a:lnTo>
                  <a:lnTo>
                    <a:pt x="38" y="0"/>
                  </a:lnTo>
                  <a:lnTo>
                    <a:pt x="28" y="5"/>
                  </a:lnTo>
                  <a:lnTo>
                    <a:pt x="23" y="5"/>
                  </a:lnTo>
                  <a:lnTo>
                    <a:pt x="19" y="9"/>
                  </a:lnTo>
                  <a:lnTo>
                    <a:pt x="14" y="14"/>
                  </a:lnTo>
                  <a:lnTo>
                    <a:pt x="9" y="19"/>
                  </a:lnTo>
                  <a:lnTo>
                    <a:pt x="4" y="24"/>
                  </a:lnTo>
                  <a:lnTo>
                    <a:pt x="4" y="28"/>
                  </a:lnTo>
                  <a:lnTo>
                    <a:pt x="4" y="33"/>
                  </a:lnTo>
                  <a:lnTo>
                    <a:pt x="4" y="42"/>
                  </a:lnTo>
                  <a:lnTo>
                    <a:pt x="4" y="47"/>
                  </a:lnTo>
                  <a:lnTo>
                    <a:pt x="9" y="52"/>
                  </a:lnTo>
                  <a:lnTo>
                    <a:pt x="14" y="57"/>
                  </a:lnTo>
                  <a:lnTo>
                    <a:pt x="19" y="61"/>
                  </a:lnTo>
                  <a:lnTo>
                    <a:pt x="23" y="66"/>
                  </a:lnTo>
                  <a:lnTo>
                    <a:pt x="28" y="66"/>
                  </a:lnTo>
                  <a:lnTo>
                    <a:pt x="38" y="66"/>
                  </a:lnTo>
                  <a:lnTo>
                    <a:pt x="42" y="66"/>
                  </a:lnTo>
                  <a:lnTo>
                    <a:pt x="47" y="66"/>
                  </a:lnTo>
                  <a:lnTo>
                    <a:pt x="56" y="61"/>
                  </a:lnTo>
                  <a:lnTo>
                    <a:pt x="61" y="57"/>
                  </a:lnTo>
                  <a:lnTo>
                    <a:pt x="61" y="52"/>
                  </a:lnTo>
                  <a:lnTo>
                    <a:pt x="66" y="47"/>
                  </a:lnTo>
                  <a:lnTo>
                    <a:pt x="66" y="42"/>
                  </a:lnTo>
                  <a:lnTo>
                    <a:pt x="71" y="33"/>
                  </a:lnTo>
                  <a:lnTo>
                    <a:pt x="71" y="33"/>
                  </a:lnTo>
                  <a:close/>
                </a:path>
              </a:pathLst>
            </a:custGeom>
            <a:solidFill>
              <a:srgbClr val="647FB9"/>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79" name="Freeform 295"/>
            <p:cNvSpPr>
              <a:spLocks noChangeAspect="1"/>
            </p:cNvSpPr>
            <p:nvPr/>
          </p:nvSpPr>
          <p:spPr bwMode="auto">
            <a:xfrm>
              <a:off x="2260" y="1687"/>
              <a:ext cx="67" cy="66"/>
            </a:xfrm>
            <a:custGeom>
              <a:avLst/>
              <a:gdLst/>
              <a:ahLst/>
              <a:cxnLst>
                <a:cxn ang="0">
                  <a:pos x="62" y="28"/>
                </a:cxn>
                <a:cxn ang="0">
                  <a:pos x="57" y="19"/>
                </a:cxn>
                <a:cxn ang="0">
                  <a:pos x="52" y="9"/>
                </a:cxn>
                <a:cxn ang="0">
                  <a:pos x="38" y="5"/>
                </a:cxn>
                <a:cxn ang="0">
                  <a:pos x="24" y="5"/>
                </a:cxn>
                <a:cxn ang="0">
                  <a:pos x="15" y="9"/>
                </a:cxn>
                <a:cxn ang="0">
                  <a:pos x="5" y="19"/>
                </a:cxn>
                <a:cxn ang="0">
                  <a:pos x="0" y="28"/>
                </a:cxn>
                <a:cxn ang="0">
                  <a:pos x="0" y="42"/>
                </a:cxn>
                <a:cxn ang="0">
                  <a:pos x="5" y="52"/>
                </a:cxn>
                <a:cxn ang="0">
                  <a:pos x="15" y="61"/>
                </a:cxn>
                <a:cxn ang="0">
                  <a:pos x="24" y="66"/>
                </a:cxn>
                <a:cxn ang="0">
                  <a:pos x="38" y="66"/>
                </a:cxn>
                <a:cxn ang="0">
                  <a:pos x="52" y="61"/>
                </a:cxn>
                <a:cxn ang="0">
                  <a:pos x="57" y="52"/>
                </a:cxn>
                <a:cxn ang="0">
                  <a:pos x="62" y="42"/>
                </a:cxn>
                <a:cxn ang="0">
                  <a:pos x="62" y="33"/>
                </a:cxn>
                <a:cxn ang="0">
                  <a:pos x="62" y="24"/>
                </a:cxn>
                <a:cxn ang="0">
                  <a:pos x="52" y="14"/>
                </a:cxn>
                <a:cxn ang="0">
                  <a:pos x="43" y="5"/>
                </a:cxn>
                <a:cxn ang="0">
                  <a:pos x="34" y="5"/>
                </a:cxn>
                <a:cxn ang="0">
                  <a:pos x="19" y="5"/>
                </a:cxn>
                <a:cxn ang="0">
                  <a:pos x="10" y="14"/>
                </a:cxn>
                <a:cxn ang="0">
                  <a:pos x="5" y="24"/>
                </a:cxn>
                <a:cxn ang="0">
                  <a:pos x="0" y="33"/>
                </a:cxn>
                <a:cxn ang="0">
                  <a:pos x="5" y="47"/>
                </a:cxn>
                <a:cxn ang="0">
                  <a:pos x="10" y="57"/>
                </a:cxn>
                <a:cxn ang="0">
                  <a:pos x="19" y="61"/>
                </a:cxn>
                <a:cxn ang="0">
                  <a:pos x="34" y="66"/>
                </a:cxn>
                <a:cxn ang="0">
                  <a:pos x="43" y="61"/>
                </a:cxn>
                <a:cxn ang="0">
                  <a:pos x="52" y="57"/>
                </a:cxn>
                <a:cxn ang="0">
                  <a:pos x="62" y="47"/>
                </a:cxn>
                <a:cxn ang="0">
                  <a:pos x="62" y="33"/>
                </a:cxn>
              </a:cxnLst>
              <a:rect l="0" t="0" r="r" b="b"/>
              <a:pathLst>
                <a:path w="67" h="66">
                  <a:moveTo>
                    <a:pt x="67" y="33"/>
                  </a:moveTo>
                  <a:lnTo>
                    <a:pt x="62" y="28"/>
                  </a:lnTo>
                  <a:lnTo>
                    <a:pt x="62" y="24"/>
                  </a:lnTo>
                  <a:lnTo>
                    <a:pt x="57" y="19"/>
                  </a:lnTo>
                  <a:lnTo>
                    <a:pt x="57" y="14"/>
                  </a:lnTo>
                  <a:lnTo>
                    <a:pt x="52" y="9"/>
                  </a:lnTo>
                  <a:lnTo>
                    <a:pt x="43" y="5"/>
                  </a:lnTo>
                  <a:lnTo>
                    <a:pt x="38" y="5"/>
                  </a:lnTo>
                  <a:lnTo>
                    <a:pt x="34" y="0"/>
                  </a:lnTo>
                  <a:lnTo>
                    <a:pt x="24" y="5"/>
                  </a:lnTo>
                  <a:lnTo>
                    <a:pt x="19" y="5"/>
                  </a:lnTo>
                  <a:lnTo>
                    <a:pt x="15" y="9"/>
                  </a:lnTo>
                  <a:lnTo>
                    <a:pt x="10" y="14"/>
                  </a:lnTo>
                  <a:lnTo>
                    <a:pt x="5" y="19"/>
                  </a:lnTo>
                  <a:lnTo>
                    <a:pt x="0" y="24"/>
                  </a:lnTo>
                  <a:lnTo>
                    <a:pt x="0" y="28"/>
                  </a:lnTo>
                  <a:lnTo>
                    <a:pt x="0" y="33"/>
                  </a:lnTo>
                  <a:lnTo>
                    <a:pt x="0" y="42"/>
                  </a:lnTo>
                  <a:lnTo>
                    <a:pt x="0" y="47"/>
                  </a:lnTo>
                  <a:lnTo>
                    <a:pt x="5" y="52"/>
                  </a:lnTo>
                  <a:lnTo>
                    <a:pt x="10" y="57"/>
                  </a:lnTo>
                  <a:lnTo>
                    <a:pt x="15" y="61"/>
                  </a:lnTo>
                  <a:lnTo>
                    <a:pt x="19" y="66"/>
                  </a:lnTo>
                  <a:lnTo>
                    <a:pt x="24" y="66"/>
                  </a:lnTo>
                  <a:lnTo>
                    <a:pt x="34" y="66"/>
                  </a:lnTo>
                  <a:lnTo>
                    <a:pt x="38" y="66"/>
                  </a:lnTo>
                  <a:lnTo>
                    <a:pt x="43" y="66"/>
                  </a:lnTo>
                  <a:lnTo>
                    <a:pt x="52" y="61"/>
                  </a:lnTo>
                  <a:lnTo>
                    <a:pt x="57" y="57"/>
                  </a:lnTo>
                  <a:lnTo>
                    <a:pt x="57" y="52"/>
                  </a:lnTo>
                  <a:lnTo>
                    <a:pt x="62" y="47"/>
                  </a:lnTo>
                  <a:lnTo>
                    <a:pt x="62" y="42"/>
                  </a:lnTo>
                  <a:lnTo>
                    <a:pt x="67" y="33"/>
                  </a:lnTo>
                  <a:lnTo>
                    <a:pt x="62" y="33"/>
                  </a:lnTo>
                  <a:lnTo>
                    <a:pt x="62" y="28"/>
                  </a:lnTo>
                  <a:lnTo>
                    <a:pt x="62" y="24"/>
                  </a:lnTo>
                  <a:lnTo>
                    <a:pt x="57" y="19"/>
                  </a:lnTo>
                  <a:lnTo>
                    <a:pt x="52" y="14"/>
                  </a:lnTo>
                  <a:lnTo>
                    <a:pt x="48" y="9"/>
                  </a:lnTo>
                  <a:lnTo>
                    <a:pt x="43" y="5"/>
                  </a:lnTo>
                  <a:lnTo>
                    <a:pt x="38" y="5"/>
                  </a:lnTo>
                  <a:lnTo>
                    <a:pt x="34" y="5"/>
                  </a:lnTo>
                  <a:lnTo>
                    <a:pt x="24" y="5"/>
                  </a:lnTo>
                  <a:lnTo>
                    <a:pt x="19" y="5"/>
                  </a:lnTo>
                  <a:lnTo>
                    <a:pt x="15" y="9"/>
                  </a:lnTo>
                  <a:lnTo>
                    <a:pt x="10" y="14"/>
                  </a:lnTo>
                  <a:lnTo>
                    <a:pt x="5" y="19"/>
                  </a:lnTo>
                  <a:lnTo>
                    <a:pt x="5" y="24"/>
                  </a:lnTo>
                  <a:lnTo>
                    <a:pt x="0" y="28"/>
                  </a:lnTo>
                  <a:lnTo>
                    <a:pt x="0" y="33"/>
                  </a:lnTo>
                  <a:lnTo>
                    <a:pt x="0" y="42"/>
                  </a:lnTo>
                  <a:lnTo>
                    <a:pt x="5" y="47"/>
                  </a:lnTo>
                  <a:lnTo>
                    <a:pt x="5" y="52"/>
                  </a:lnTo>
                  <a:lnTo>
                    <a:pt x="10" y="57"/>
                  </a:lnTo>
                  <a:lnTo>
                    <a:pt x="15" y="61"/>
                  </a:lnTo>
                  <a:lnTo>
                    <a:pt x="19" y="61"/>
                  </a:lnTo>
                  <a:lnTo>
                    <a:pt x="24" y="66"/>
                  </a:lnTo>
                  <a:lnTo>
                    <a:pt x="34" y="66"/>
                  </a:lnTo>
                  <a:lnTo>
                    <a:pt x="38" y="66"/>
                  </a:lnTo>
                  <a:lnTo>
                    <a:pt x="43" y="61"/>
                  </a:lnTo>
                  <a:lnTo>
                    <a:pt x="48" y="61"/>
                  </a:lnTo>
                  <a:lnTo>
                    <a:pt x="52" y="57"/>
                  </a:lnTo>
                  <a:lnTo>
                    <a:pt x="57" y="52"/>
                  </a:lnTo>
                  <a:lnTo>
                    <a:pt x="62" y="47"/>
                  </a:lnTo>
                  <a:lnTo>
                    <a:pt x="62" y="42"/>
                  </a:lnTo>
                  <a:lnTo>
                    <a:pt x="62" y="33"/>
                  </a:lnTo>
                  <a:lnTo>
                    <a:pt x="67" y="33"/>
                  </a:lnTo>
                  <a:close/>
                </a:path>
              </a:pathLst>
            </a:custGeom>
            <a:solidFill>
              <a:srgbClr val="6681BA"/>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0" name="Freeform 296"/>
            <p:cNvSpPr>
              <a:spLocks noChangeAspect="1"/>
            </p:cNvSpPr>
            <p:nvPr/>
          </p:nvSpPr>
          <p:spPr bwMode="auto">
            <a:xfrm>
              <a:off x="2260" y="1692"/>
              <a:ext cx="62" cy="61"/>
            </a:xfrm>
            <a:custGeom>
              <a:avLst/>
              <a:gdLst/>
              <a:ahLst/>
              <a:cxnLst>
                <a:cxn ang="0">
                  <a:pos x="62" y="23"/>
                </a:cxn>
                <a:cxn ang="0">
                  <a:pos x="57" y="14"/>
                </a:cxn>
                <a:cxn ang="0">
                  <a:pos x="48" y="4"/>
                </a:cxn>
                <a:cxn ang="0">
                  <a:pos x="38" y="0"/>
                </a:cxn>
                <a:cxn ang="0">
                  <a:pos x="24" y="0"/>
                </a:cxn>
                <a:cxn ang="0">
                  <a:pos x="15" y="4"/>
                </a:cxn>
                <a:cxn ang="0">
                  <a:pos x="5" y="14"/>
                </a:cxn>
                <a:cxn ang="0">
                  <a:pos x="0" y="23"/>
                </a:cxn>
                <a:cxn ang="0">
                  <a:pos x="0" y="37"/>
                </a:cxn>
                <a:cxn ang="0">
                  <a:pos x="5" y="47"/>
                </a:cxn>
                <a:cxn ang="0">
                  <a:pos x="15" y="56"/>
                </a:cxn>
                <a:cxn ang="0">
                  <a:pos x="24" y="61"/>
                </a:cxn>
                <a:cxn ang="0">
                  <a:pos x="38" y="61"/>
                </a:cxn>
                <a:cxn ang="0">
                  <a:pos x="48" y="56"/>
                </a:cxn>
                <a:cxn ang="0">
                  <a:pos x="57" y="47"/>
                </a:cxn>
                <a:cxn ang="0">
                  <a:pos x="62" y="37"/>
                </a:cxn>
                <a:cxn ang="0">
                  <a:pos x="62" y="28"/>
                </a:cxn>
                <a:cxn ang="0">
                  <a:pos x="57" y="19"/>
                </a:cxn>
                <a:cxn ang="0">
                  <a:pos x="52" y="9"/>
                </a:cxn>
                <a:cxn ang="0">
                  <a:pos x="43" y="4"/>
                </a:cxn>
                <a:cxn ang="0">
                  <a:pos x="34" y="0"/>
                </a:cxn>
                <a:cxn ang="0">
                  <a:pos x="19" y="4"/>
                </a:cxn>
                <a:cxn ang="0">
                  <a:pos x="10" y="9"/>
                </a:cxn>
                <a:cxn ang="0">
                  <a:pos x="5" y="19"/>
                </a:cxn>
                <a:cxn ang="0">
                  <a:pos x="5" y="28"/>
                </a:cxn>
                <a:cxn ang="0">
                  <a:pos x="5" y="42"/>
                </a:cxn>
                <a:cxn ang="0">
                  <a:pos x="10" y="52"/>
                </a:cxn>
                <a:cxn ang="0">
                  <a:pos x="19" y="56"/>
                </a:cxn>
                <a:cxn ang="0">
                  <a:pos x="34" y="56"/>
                </a:cxn>
                <a:cxn ang="0">
                  <a:pos x="43" y="56"/>
                </a:cxn>
                <a:cxn ang="0">
                  <a:pos x="52" y="52"/>
                </a:cxn>
                <a:cxn ang="0">
                  <a:pos x="57" y="42"/>
                </a:cxn>
                <a:cxn ang="0">
                  <a:pos x="62" y="28"/>
                </a:cxn>
              </a:cxnLst>
              <a:rect l="0" t="0" r="r" b="b"/>
              <a:pathLst>
                <a:path w="62" h="61">
                  <a:moveTo>
                    <a:pt x="62" y="28"/>
                  </a:moveTo>
                  <a:lnTo>
                    <a:pt x="62" y="23"/>
                  </a:lnTo>
                  <a:lnTo>
                    <a:pt x="62" y="19"/>
                  </a:lnTo>
                  <a:lnTo>
                    <a:pt x="57" y="14"/>
                  </a:lnTo>
                  <a:lnTo>
                    <a:pt x="52" y="9"/>
                  </a:lnTo>
                  <a:lnTo>
                    <a:pt x="48" y="4"/>
                  </a:lnTo>
                  <a:lnTo>
                    <a:pt x="43" y="0"/>
                  </a:lnTo>
                  <a:lnTo>
                    <a:pt x="38" y="0"/>
                  </a:lnTo>
                  <a:lnTo>
                    <a:pt x="34" y="0"/>
                  </a:lnTo>
                  <a:lnTo>
                    <a:pt x="24" y="0"/>
                  </a:lnTo>
                  <a:lnTo>
                    <a:pt x="19" y="0"/>
                  </a:lnTo>
                  <a:lnTo>
                    <a:pt x="15" y="4"/>
                  </a:lnTo>
                  <a:lnTo>
                    <a:pt x="10" y="9"/>
                  </a:lnTo>
                  <a:lnTo>
                    <a:pt x="5" y="14"/>
                  </a:lnTo>
                  <a:lnTo>
                    <a:pt x="5" y="19"/>
                  </a:lnTo>
                  <a:lnTo>
                    <a:pt x="0" y="23"/>
                  </a:lnTo>
                  <a:lnTo>
                    <a:pt x="0" y="28"/>
                  </a:lnTo>
                  <a:lnTo>
                    <a:pt x="0" y="37"/>
                  </a:lnTo>
                  <a:lnTo>
                    <a:pt x="5" y="42"/>
                  </a:lnTo>
                  <a:lnTo>
                    <a:pt x="5" y="47"/>
                  </a:lnTo>
                  <a:lnTo>
                    <a:pt x="10" y="52"/>
                  </a:lnTo>
                  <a:lnTo>
                    <a:pt x="15" y="56"/>
                  </a:lnTo>
                  <a:lnTo>
                    <a:pt x="19" y="56"/>
                  </a:lnTo>
                  <a:lnTo>
                    <a:pt x="24" y="61"/>
                  </a:lnTo>
                  <a:lnTo>
                    <a:pt x="34" y="61"/>
                  </a:lnTo>
                  <a:lnTo>
                    <a:pt x="38" y="61"/>
                  </a:lnTo>
                  <a:lnTo>
                    <a:pt x="43" y="56"/>
                  </a:lnTo>
                  <a:lnTo>
                    <a:pt x="48" y="56"/>
                  </a:lnTo>
                  <a:lnTo>
                    <a:pt x="52" y="52"/>
                  </a:lnTo>
                  <a:lnTo>
                    <a:pt x="57" y="47"/>
                  </a:lnTo>
                  <a:lnTo>
                    <a:pt x="62" y="42"/>
                  </a:lnTo>
                  <a:lnTo>
                    <a:pt x="62" y="37"/>
                  </a:lnTo>
                  <a:lnTo>
                    <a:pt x="62" y="28"/>
                  </a:lnTo>
                  <a:lnTo>
                    <a:pt x="62" y="28"/>
                  </a:lnTo>
                  <a:lnTo>
                    <a:pt x="62" y="23"/>
                  </a:lnTo>
                  <a:lnTo>
                    <a:pt x="57" y="19"/>
                  </a:lnTo>
                  <a:lnTo>
                    <a:pt x="57" y="14"/>
                  </a:lnTo>
                  <a:lnTo>
                    <a:pt x="52" y="9"/>
                  </a:lnTo>
                  <a:lnTo>
                    <a:pt x="48" y="4"/>
                  </a:lnTo>
                  <a:lnTo>
                    <a:pt x="43" y="4"/>
                  </a:lnTo>
                  <a:lnTo>
                    <a:pt x="38" y="4"/>
                  </a:lnTo>
                  <a:lnTo>
                    <a:pt x="34" y="0"/>
                  </a:lnTo>
                  <a:lnTo>
                    <a:pt x="24" y="4"/>
                  </a:lnTo>
                  <a:lnTo>
                    <a:pt x="19" y="4"/>
                  </a:lnTo>
                  <a:lnTo>
                    <a:pt x="15" y="4"/>
                  </a:lnTo>
                  <a:lnTo>
                    <a:pt x="10" y="9"/>
                  </a:lnTo>
                  <a:lnTo>
                    <a:pt x="10" y="14"/>
                  </a:lnTo>
                  <a:lnTo>
                    <a:pt x="5" y="19"/>
                  </a:lnTo>
                  <a:lnTo>
                    <a:pt x="5" y="23"/>
                  </a:lnTo>
                  <a:lnTo>
                    <a:pt x="5" y="28"/>
                  </a:lnTo>
                  <a:lnTo>
                    <a:pt x="5" y="37"/>
                  </a:lnTo>
                  <a:lnTo>
                    <a:pt x="5" y="42"/>
                  </a:lnTo>
                  <a:lnTo>
                    <a:pt x="10" y="47"/>
                  </a:lnTo>
                  <a:lnTo>
                    <a:pt x="10" y="52"/>
                  </a:lnTo>
                  <a:lnTo>
                    <a:pt x="15" y="52"/>
                  </a:lnTo>
                  <a:lnTo>
                    <a:pt x="19" y="56"/>
                  </a:lnTo>
                  <a:lnTo>
                    <a:pt x="24" y="56"/>
                  </a:lnTo>
                  <a:lnTo>
                    <a:pt x="34" y="56"/>
                  </a:lnTo>
                  <a:lnTo>
                    <a:pt x="38" y="56"/>
                  </a:lnTo>
                  <a:lnTo>
                    <a:pt x="43" y="56"/>
                  </a:lnTo>
                  <a:lnTo>
                    <a:pt x="48" y="52"/>
                  </a:lnTo>
                  <a:lnTo>
                    <a:pt x="52" y="52"/>
                  </a:lnTo>
                  <a:lnTo>
                    <a:pt x="57" y="47"/>
                  </a:lnTo>
                  <a:lnTo>
                    <a:pt x="57" y="42"/>
                  </a:lnTo>
                  <a:lnTo>
                    <a:pt x="62" y="37"/>
                  </a:lnTo>
                  <a:lnTo>
                    <a:pt x="62" y="28"/>
                  </a:lnTo>
                  <a:lnTo>
                    <a:pt x="62" y="28"/>
                  </a:lnTo>
                  <a:close/>
                </a:path>
              </a:pathLst>
            </a:custGeom>
            <a:solidFill>
              <a:srgbClr val="6983BB"/>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1" name="Freeform 297"/>
            <p:cNvSpPr>
              <a:spLocks noChangeAspect="1"/>
            </p:cNvSpPr>
            <p:nvPr/>
          </p:nvSpPr>
          <p:spPr bwMode="auto">
            <a:xfrm>
              <a:off x="2265" y="1692"/>
              <a:ext cx="57" cy="56"/>
            </a:xfrm>
            <a:custGeom>
              <a:avLst/>
              <a:gdLst/>
              <a:ahLst/>
              <a:cxnLst>
                <a:cxn ang="0">
                  <a:pos x="57" y="23"/>
                </a:cxn>
                <a:cxn ang="0">
                  <a:pos x="52" y="14"/>
                </a:cxn>
                <a:cxn ang="0">
                  <a:pos x="43" y="4"/>
                </a:cxn>
                <a:cxn ang="0">
                  <a:pos x="33" y="4"/>
                </a:cxn>
                <a:cxn ang="0">
                  <a:pos x="19" y="4"/>
                </a:cxn>
                <a:cxn ang="0">
                  <a:pos x="10" y="4"/>
                </a:cxn>
                <a:cxn ang="0">
                  <a:pos x="5" y="14"/>
                </a:cxn>
                <a:cxn ang="0">
                  <a:pos x="0" y="23"/>
                </a:cxn>
                <a:cxn ang="0">
                  <a:pos x="0" y="37"/>
                </a:cxn>
                <a:cxn ang="0">
                  <a:pos x="5" y="47"/>
                </a:cxn>
                <a:cxn ang="0">
                  <a:pos x="10" y="52"/>
                </a:cxn>
                <a:cxn ang="0">
                  <a:pos x="19" y="56"/>
                </a:cxn>
                <a:cxn ang="0">
                  <a:pos x="33" y="56"/>
                </a:cxn>
                <a:cxn ang="0">
                  <a:pos x="43" y="52"/>
                </a:cxn>
                <a:cxn ang="0">
                  <a:pos x="52" y="47"/>
                </a:cxn>
                <a:cxn ang="0">
                  <a:pos x="57" y="37"/>
                </a:cxn>
                <a:cxn ang="0">
                  <a:pos x="52" y="28"/>
                </a:cxn>
                <a:cxn ang="0">
                  <a:pos x="52" y="19"/>
                </a:cxn>
                <a:cxn ang="0">
                  <a:pos x="47" y="14"/>
                </a:cxn>
                <a:cxn ang="0">
                  <a:pos x="38" y="4"/>
                </a:cxn>
                <a:cxn ang="0">
                  <a:pos x="29" y="4"/>
                </a:cxn>
                <a:cxn ang="0">
                  <a:pos x="14" y="4"/>
                </a:cxn>
                <a:cxn ang="0">
                  <a:pos x="10" y="14"/>
                </a:cxn>
                <a:cxn ang="0">
                  <a:pos x="5" y="19"/>
                </a:cxn>
                <a:cxn ang="0">
                  <a:pos x="0" y="28"/>
                </a:cxn>
                <a:cxn ang="0">
                  <a:pos x="5" y="42"/>
                </a:cxn>
                <a:cxn ang="0">
                  <a:pos x="10" y="47"/>
                </a:cxn>
                <a:cxn ang="0">
                  <a:pos x="14" y="56"/>
                </a:cxn>
                <a:cxn ang="0">
                  <a:pos x="29" y="56"/>
                </a:cxn>
                <a:cxn ang="0">
                  <a:pos x="38" y="56"/>
                </a:cxn>
                <a:cxn ang="0">
                  <a:pos x="47" y="47"/>
                </a:cxn>
                <a:cxn ang="0">
                  <a:pos x="52" y="42"/>
                </a:cxn>
                <a:cxn ang="0">
                  <a:pos x="52" y="28"/>
                </a:cxn>
              </a:cxnLst>
              <a:rect l="0" t="0" r="r" b="b"/>
              <a:pathLst>
                <a:path w="57" h="56">
                  <a:moveTo>
                    <a:pt x="57" y="28"/>
                  </a:moveTo>
                  <a:lnTo>
                    <a:pt x="57" y="23"/>
                  </a:lnTo>
                  <a:lnTo>
                    <a:pt x="52" y="19"/>
                  </a:lnTo>
                  <a:lnTo>
                    <a:pt x="52" y="14"/>
                  </a:lnTo>
                  <a:lnTo>
                    <a:pt x="47" y="9"/>
                  </a:lnTo>
                  <a:lnTo>
                    <a:pt x="43" y="4"/>
                  </a:lnTo>
                  <a:lnTo>
                    <a:pt x="38" y="4"/>
                  </a:lnTo>
                  <a:lnTo>
                    <a:pt x="33" y="4"/>
                  </a:lnTo>
                  <a:lnTo>
                    <a:pt x="29" y="0"/>
                  </a:lnTo>
                  <a:lnTo>
                    <a:pt x="19" y="4"/>
                  </a:lnTo>
                  <a:lnTo>
                    <a:pt x="14" y="4"/>
                  </a:lnTo>
                  <a:lnTo>
                    <a:pt x="10" y="4"/>
                  </a:lnTo>
                  <a:lnTo>
                    <a:pt x="5" y="9"/>
                  </a:lnTo>
                  <a:lnTo>
                    <a:pt x="5" y="14"/>
                  </a:lnTo>
                  <a:lnTo>
                    <a:pt x="0" y="19"/>
                  </a:lnTo>
                  <a:lnTo>
                    <a:pt x="0" y="23"/>
                  </a:lnTo>
                  <a:lnTo>
                    <a:pt x="0" y="28"/>
                  </a:lnTo>
                  <a:lnTo>
                    <a:pt x="0" y="37"/>
                  </a:lnTo>
                  <a:lnTo>
                    <a:pt x="0" y="42"/>
                  </a:lnTo>
                  <a:lnTo>
                    <a:pt x="5" y="47"/>
                  </a:lnTo>
                  <a:lnTo>
                    <a:pt x="5" y="52"/>
                  </a:lnTo>
                  <a:lnTo>
                    <a:pt x="10" y="52"/>
                  </a:lnTo>
                  <a:lnTo>
                    <a:pt x="14" y="56"/>
                  </a:lnTo>
                  <a:lnTo>
                    <a:pt x="19" y="56"/>
                  </a:lnTo>
                  <a:lnTo>
                    <a:pt x="29" y="56"/>
                  </a:lnTo>
                  <a:lnTo>
                    <a:pt x="33" y="56"/>
                  </a:lnTo>
                  <a:lnTo>
                    <a:pt x="38" y="56"/>
                  </a:lnTo>
                  <a:lnTo>
                    <a:pt x="43" y="52"/>
                  </a:lnTo>
                  <a:lnTo>
                    <a:pt x="47" y="52"/>
                  </a:lnTo>
                  <a:lnTo>
                    <a:pt x="52" y="47"/>
                  </a:lnTo>
                  <a:lnTo>
                    <a:pt x="52" y="42"/>
                  </a:lnTo>
                  <a:lnTo>
                    <a:pt x="57" y="37"/>
                  </a:lnTo>
                  <a:lnTo>
                    <a:pt x="57" y="28"/>
                  </a:lnTo>
                  <a:lnTo>
                    <a:pt x="52" y="28"/>
                  </a:lnTo>
                  <a:lnTo>
                    <a:pt x="52" y="23"/>
                  </a:lnTo>
                  <a:lnTo>
                    <a:pt x="52" y="19"/>
                  </a:lnTo>
                  <a:lnTo>
                    <a:pt x="47" y="14"/>
                  </a:lnTo>
                  <a:lnTo>
                    <a:pt x="47" y="14"/>
                  </a:lnTo>
                  <a:lnTo>
                    <a:pt x="43" y="9"/>
                  </a:lnTo>
                  <a:lnTo>
                    <a:pt x="38" y="4"/>
                  </a:lnTo>
                  <a:lnTo>
                    <a:pt x="33" y="4"/>
                  </a:lnTo>
                  <a:lnTo>
                    <a:pt x="29" y="4"/>
                  </a:lnTo>
                  <a:lnTo>
                    <a:pt x="24" y="4"/>
                  </a:lnTo>
                  <a:lnTo>
                    <a:pt x="14" y="4"/>
                  </a:lnTo>
                  <a:lnTo>
                    <a:pt x="14" y="9"/>
                  </a:lnTo>
                  <a:lnTo>
                    <a:pt x="10" y="14"/>
                  </a:lnTo>
                  <a:lnTo>
                    <a:pt x="5" y="14"/>
                  </a:lnTo>
                  <a:lnTo>
                    <a:pt x="5" y="19"/>
                  </a:lnTo>
                  <a:lnTo>
                    <a:pt x="0" y="23"/>
                  </a:lnTo>
                  <a:lnTo>
                    <a:pt x="0" y="28"/>
                  </a:lnTo>
                  <a:lnTo>
                    <a:pt x="0" y="37"/>
                  </a:lnTo>
                  <a:lnTo>
                    <a:pt x="5" y="42"/>
                  </a:lnTo>
                  <a:lnTo>
                    <a:pt x="5" y="47"/>
                  </a:lnTo>
                  <a:lnTo>
                    <a:pt x="10" y="47"/>
                  </a:lnTo>
                  <a:lnTo>
                    <a:pt x="14" y="52"/>
                  </a:lnTo>
                  <a:lnTo>
                    <a:pt x="14" y="56"/>
                  </a:lnTo>
                  <a:lnTo>
                    <a:pt x="24" y="56"/>
                  </a:lnTo>
                  <a:lnTo>
                    <a:pt x="29" y="56"/>
                  </a:lnTo>
                  <a:lnTo>
                    <a:pt x="33" y="56"/>
                  </a:lnTo>
                  <a:lnTo>
                    <a:pt x="38" y="56"/>
                  </a:lnTo>
                  <a:lnTo>
                    <a:pt x="43" y="52"/>
                  </a:lnTo>
                  <a:lnTo>
                    <a:pt x="47" y="47"/>
                  </a:lnTo>
                  <a:lnTo>
                    <a:pt x="47" y="47"/>
                  </a:lnTo>
                  <a:lnTo>
                    <a:pt x="52" y="42"/>
                  </a:lnTo>
                  <a:lnTo>
                    <a:pt x="52" y="37"/>
                  </a:lnTo>
                  <a:lnTo>
                    <a:pt x="52" y="28"/>
                  </a:lnTo>
                  <a:lnTo>
                    <a:pt x="57" y="28"/>
                  </a:lnTo>
                  <a:close/>
                </a:path>
              </a:pathLst>
            </a:custGeom>
            <a:solidFill>
              <a:srgbClr val="6C85B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2" name="Freeform 298"/>
            <p:cNvSpPr>
              <a:spLocks noChangeAspect="1"/>
            </p:cNvSpPr>
            <p:nvPr/>
          </p:nvSpPr>
          <p:spPr bwMode="auto">
            <a:xfrm>
              <a:off x="2265" y="1696"/>
              <a:ext cx="52" cy="52"/>
            </a:xfrm>
            <a:custGeom>
              <a:avLst/>
              <a:gdLst/>
              <a:ahLst/>
              <a:cxnLst>
                <a:cxn ang="0">
                  <a:pos x="52" y="19"/>
                </a:cxn>
                <a:cxn ang="0">
                  <a:pos x="47" y="10"/>
                </a:cxn>
                <a:cxn ang="0">
                  <a:pos x="43" y="5"/>
                </a:cxn>
                <a:cxn ang="0">
                  <a:pos x="33" y="0"/>
                </a:cxn>
                <a:cxn ang="0">
                  <a:pos x="24" y="0"/>
                </a:cxn>
                <a:cxn ang="0">
                  <a:pos x="14" y="5"/>
                </a:cxn>
                <a:cxn ang="0">
                  <a:pos x="5" y="10"/>
                </a:cxn>
                <a:cxn ang="0">
                  <a:pos x="0" y="19"/>
                </a:cxn>
                <a:cxn ang="0">
                  <a:pos x="0" y="33"/>
                </a:cxn>
                <a:cxn ang="0">
                  <a:pos x="5" y="43"/>
                </a:cxn>
                <a:cxn ang="0">
                  <a:pos x="14" y="48"/>
                </a:cxn>
                <a:cxn ang="0">
                  <a:pos x="24" y="52"/>
                </a:cxn>
                <a:cxn ang="0">
                  <a:pos x="33" y="52"/>
                </a:cxn>
                <a:cxn ang="0">
                  <a:pos x="43" y="48"/>
                </a:cxn>
                <a:cxn ang="0">
                  <a:pos x="47" y="43"/>
                </a:cxn>
                <a:cxn ang="0">
                  <a:pos x="52" y="33"/>
                </a:cxn>
                <a:cxn ang="0">
                  <a:pos x="52" y="24"/>
                </a:cxn>
                <a:cxn ang="0">
                  <a:pos x="47" y="19"/>
                </a:cxn>
                <a:cxn ang="0">
                  <a:pos x="43" y="10"/>
                </a:cxn>
                <a:cxn ang="0">
                  <a:pos x="38" y="5"/>
                </a:cxn>
                <a:cxn ang="0">
                  <a:pos x="29" y="0"/>
                </a:cxn>
                <a:cxn ang="0">
                  <a:pos x="19" y="5"/>
                </a:cxn>
                <a:cxn ang="0">
                  <a:pos x="10" y="10"/>
                </a:cxn>
                <a:cxn ang="0">
                  <a:pos x="5" y="19"/>
                </a:cxn>
                <a:cxn ang="0">
                  <a:pos x="5" y="24"/>
                </a:cxn>
                <a:cxn ang="0">
                  <a:pos x="5" y="33"/>
                </a:cxn>
                <a:cxn ang="0">
                  <a:pos x="10" y="43"/>
                </a:cxn>
                <a:cxn ang="0">
                  <a:pos x="19" y="48"/>
                </a:cxn>
                <a:cxn ang="0">
                  <a:pos x="29" y="48"/>
                </a:cxn>
                <a:cxn ang="0">
                  <a:pos x="38" y="48"/>
                </a:cxn>
                <a:cxn ang="0">
                  <a:pos x="43" y="43"/>
                </a:cxn>
                <a:cxn ang="0">
                  <a:pos x="47" y="33"/>
                </a:cxn>
                <a:cxn ang="0">
                  <a:pos x="52" y="24"/>
                </a:cxn>
              </a:cxnLst>
              <a:rect l="0" t="0" r="r" b="b"/>
              <a:pathLst>
                <a:path w="52" h="52">
                  <a:moveTo>
                    <a:pt x="52" y="24"/>
                  </a:moveTo>
                  <a:lnTo>
                    <a:pt x="52" y="19"/>
                  </a:lnTo>
                  <a:lnTo>
                    <a:pt x="52" y="15"/>
                  </a:lnTo>
                  <a:lnTo>
                    <a:pt x="47" y="10"/>
                  </a:lnTo>
                  <a:lnTo>
                    <a:pt x="47" y="10"/>
                  </a:lnTo>
                  <a:lnTo>
                    <a:pt x="43" y="5"/>
                  </a:lnTo>
                  <a:lnTo>
                    <a:pt x="38" y="0"/>
                  </a:lnTo>
                  <a:lnTo>
                    <a:pt x="33" y="0"/>
                  </a:lnTo>
                  <a:lnTo>
                    <a:pt x="29" y="0"/>
                  </a:lnTo>
                  <a:lnTo>
                    <a:pt x="24" y="0"/>
                  </a:lnTo>
                  <a:lnTo>
                    <a:pt x="14" y="0"/>
                  </a:lnTo>
                  <a:lnTo>
                    <a:pt x="14" y="5"/>
                  </a:lnTo>
                  <a:lnTo>
                    <a:pt x="10" y="10"/>
                  </a:lnTo>
                  <a:lnTo>
                    <a:pt x="5" y="10"/>
                  </a:lnTo>
                  <a:lnTo>
                    <a:pt x="5" y="15"/>
                  </a:lnTo>
                  <a:lnTo>
                    <a:pt x="0" y="19"/>
                  </a:lnTo>
                  <a:lnTo>
                    <a:pt x="0" y="24"/>
                  </a:lnTo>
                  <a:lnTo>
                    <a:pt x="0" y="33"/>
                  </a:lnTo>
                  <a:lnTo>
                    <a:pt x="5" y="38"/>
                  </a:lnTo>
                  <a:lnTo>
                    <a:pt x="5" y="43"/>
                  </a:lnTo>
                  <a:lnTo>
                    <a:pt x="10" y="43"/>
                  </a:lnTo>
                  <a:lnTo>
                    <a:pt x="14" y="48"/>
                  </a:lnTo>
                  <a:lnTo>
                    <a:pt x="14" y="52"/>
                  </a:lnTo>
                  <a:lnTo>
                    <a:pt x="24" y="52"/>
                  </a:lnTo>
                  <a:lnTo>
                    <a:pt x="29" y="52"/>
                  </a:lnTo>
                  <a:lnTo>
                    <a:pt x="33" y="52"/>
                  </a:lnTo>
                  <a:lnTo>
                    <a:pt x="38" y="52"/>
                  </a:lnTo>
                  <a:lnTo>
                    <a:pt x="43" y="48"/>
                  </a:lnTo>
                  <a:lnTo>
                    <a:pt x="47" y="43"/>
                  </a:lnTo>
                  <a:lnTo>
                    <a:pt x="47" y="43"/>
                  </a:lnTo>
                  <a:lnTo>
                    <a:pt x="52" y="38"/>
                  </a:lnTo>
                  <a:lnTo>
                    <a:pt x="52" y="33"/>
                  </a:lnTo>
                  <a:lnTo>
                    <a:pt x="52" y="24"/>
                  </a:lnTo>
                  <a:lnTo>
                    <a:pt x="52" y="24"/>
                  </a:lnTo>
                  <a:lnTo>
                    <a:pt x="52" y="19"/>
                  </a:lnTo>
                  <a:lnTo>
                    <a:pt x="47" y="19"/>
                  </a:lnTo>
                  <a:lnTo>
                    <a:pt x="47" y="15"/>
                  </a:lnTo>
                  <a:lnTo>
                    <a:pt x="43" y="10"/>
                  </a:lnTo>
                  <a:lnTo>
                    <a:pt x="38" y="5"/>
                  </a:lnTo>
                  <a:lnTo>
                    <a:pt x="38" y="5"/>
                  </a:lnTo>
                  <a:lnTo>
                    <a:pt x="33" y="5"/>
                  </a:lnTo>
                  <a:lnTo>
                    <a:pt x="29" y="0"/>
                  </a:lnTo>
                  <a:lnTo>
                    <a:pt x="24" y="5"/>
                  </a:lnTo>
                  <a:lnTo>
                    <a:pt x="19" y="5"/>
                  </a:lnTo>
                  <a:lnTo>
                    <a:pt x="14" y="5"/>
                  </a:lnTo>
                  <a:lnTo>
                    <a:pt x="10" y="10"/>
                  </a:lnTo>
                  <a:lnTo>
                    <a:pt x="5" y="15"/>
                  </a:lnTo>
                  <a:lnTo>
                    <a:pt x="5" y="19"/>
                  </a:lnTo>
                  <a:lnTo>
                    <a:pt x="5" y="19"/>
                  </a:lnTo>
                  <a:lnTo>
                    <a:pt x="5" y="24"/>
                  </a:lnTo>
                  <a:lnTo>
                    <a:pt x="5" y="29"/>
                  </a:lnTo>
                  <a:lnTo>
                    <a:pt x="5" y="33"/>
                  </a:lnTo>
                  <a:lnTo>
                    <a:pt x="5" y="38"/>
                  </a:lnTo>
                  <a:lnTo>
                    <a:pt x="10" y="43"/>
                  </a:lnTo>
                  <a:lnTo>
                    <a:pt x="14" y="48"/>
                  </a:lnTo>
                  <a:lnTo>
                    <a:pt x="19" y="48"/>
                  </a:lnTo>
                  <a:lnTo>
                    <a:pt x="24" y="48"/>
                  </a:lnTo>
                  <a:lnTo>
                    <a:pt x="29" y="48"/>
                  </a:lnTo>
                  <a:lnTo>
                    <a:pt x="33" y="48"/>
                  </a:lnTo>
                  <a:lnTo>
                    <a:pt x="38" y="48"/>
                  </a:lnTo>
                  <a:lnTo>
                    <a:pt x="38" y="48"/>
                  </a:lnTo>
                  <a:lnTo>
                    <a:pt x="43" y="43"/>
                  </a:lnTo>
                  <a:lnTo>
                    <a:pt x="47" y="38"/>
                  </a:lnTo>
                  <a:lnTo>
                    <a:pt x="47" y="33"/>
                  </a:lnTo>
                  <a:lnTo>
                    <a:pt x="52" y="29"/>
                  </a:lnTo>
                  <a:lnTo>
                    <a:pt x="52" y="24"/>
                  </a:lnTo>
                  <a:lnTo>
                    <a:pt x="52" y="24"/>
                  </a:lnTo>
                  <a:close/>
                </a:path>
              </a:pathLst>
            </a:custGeom>
            <a:solidFill>
              <a:srgbClr val="6F88B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3" name="Freeform 299"/>
            <p:cNvSpPr>
              <a:spLocks noChangeAspect="1"/>
            </p:cNvSpPr>
            <p:nvPr/>
          </p:nvSpPr>
          <p:spPr bwMode="auto">
            <a:xfrm>
              <a:off x="2270" y="1696"/>
              <a:ext cx="47" cy="48"/>
            </a:xfrm>
            <a:custGeom>
              <a:avLst/>
              <a:gdLst/>
              <a:ahLst/>
              <a:cxnLst>
                <a:cxn ang="0">
                  <a:pos x="47" y="19"/>
                </a:cxn>
                <a:cxn ang="0">
                  <a:pos x="42" y="15"/>
                </a:cxn>
                <a:cxn ang="0">
                  <a:pos x="33" y="5"/>
                </a:cxn>
                <a:cxn ang="0">
                  <a:pos x="28" y="5"/>
                </a:cxn>
                <a:cxn ang="0">
                  <a:pos x="19" y="5"/>
                </a:cxn>
                <a:cxn ang="0">
                  <a:pos x="9" y="5"/>
                </a:cxn>
                <a:cxn ang="0">
                  <a:pos x="0" y="15"/>
                </a:cxn>
                <a:cxn ang="0">
                  <a:pos x="0" y="19"/>
                </a:cxn>
                <a:cxn ang="0">
                  <a:pos x="0" y="29"/>
                </a:cxn>
                <a:cxn ang="0">
                  <a:pos x="0" y="38"/>
                </a:cxn>
                <a:cxn ang="0">
                  <a:pos x="9" y="48"/>
                </a:cxn>
                <a:cxn ang="0">
                  <a:pos x="19" y="48"/>
                </a:cxn>
                <a:cxn ang="0">
                  <a:pos x="28" y="48"/>
                </a:cxn>
                <a:cxn ang="0">
                  <a:pos x="33" y="48"/>
                </a:cxn>
                <a:cxn ang="0">
                  <a:pos x="42" y="38"/>
                </a:cxn>
                <a:cxn ang="0">
                  <a:pos x="47" y="29"/>
                </a:cxn>
                <a:cxn ang="0">
                  <a:pos x="42" y="24"/>
                </a:cxn>
                <a:cxn ang="0">
                  <a:pos x="42" y="19"/>
                </a:cxn>
                <a:cxn ang="0">
                  <a:pos x="38" y="10"/>
                </a:cxn>
                <a:cxn ang="0">
                  <a:pos x="28" y="5"/>
                </a:cxn>
                <a:cxn ang="0">
                  <a:pos x="24" y="5"/>
                </a:cxn>
                <a:cxn ang="0">
                  <a:pos x="14" y="5"/>
                </a:cxn>
                <a:cxn ang="0">
                  <a:pos x="5" y="10"/>
                </a:cxn>
                <a:cxn ang="0">
                  <a:pos x="0" y="19"/>
                </a:cxn>
                <a:cxn ang="0">
                  <a:pos x="0" y="24"/>
                </a:cxn>
                <a:cxn ang="0">
                  <a:pos x="0" y="33"/>
                </a:cxn>
                <a:cxn ang="0">
                  <a:pos x="5" y="43"/>
                </a:cxn>
                <a:cxn ang="0">
                  <a:pos x="14" y="48"/>
                </a:cxn>
                <a:cxn ang="0">
                  <a:pos x="24" y="48"/>
                </a:cxn>
                <a:cxn ang="0">
                  <a:pos x="28" y="48"/>
                </a:cxn>
                <a:cxn ang="0">
                  <a:pos x="38" y="43"/>
                </a:cxn>
                <a:cxn ang="0">
                  <a:pos x="42" y="33"/>
                </a:cxn>
                <a:cxn ang="0">
                  <a:pos x="42" y="24"/>
                </a:cxn>
              </a:cxnLst>
              <a:rect l="0" t="0" r="r" b="b"/>
              <a:pathLst>
                <a:path w="47" h="48">
                  <a:moveTo>
                    <a:pt x="47" y="24"/>
                  </a:moveTo>
                  <a:lnTo>
                    <a:pt x="47" y="19"/>
                  </a:lnTo>
                  <a:lnTo>
                    <a:pt x="42" y="19"/>
                  </a:lnTo>
                  <a:lnTo>
                    <a:pt x="42" y="15"/>
                  </a:lnTo>
                  <a:lnTo>
                    <a:pt x="38" y="10"/>
                  </a:lnTo>
                  <a:lnTo>
                    <a:pt x="33" y="5"/>
                  </a:lnTo>
                  <a:lnTo>
                    <a:pt x="33" y="5"/>
                  </a:lnTo>
                  <a:lnTo>
                    <a:pt x="28" y="5"/>
                  </a:lnTo>
                  <a:lnTo>
                    <a:pt x="24" y="0"/>
                  </a:lnTo>
                  <a:lnTo>
                    <a:pt x="19" y="5"/>
                  </a:lnTo>
                  <a:lnTo>
                    <a:pt x="14" y="5"/>
                  </a:lnTo>
                  <a:lnTo>
                    <a:pt x="9" y="5"/>
                  </a:lnTo>
                  <a:lnTo>
                    <a:pt x="5" y="10"/>
                  </a:lnTo>
                  <a:lnTo>
                    <a:pt x="0" y="15"/>
                  </a:lnTo>
                  <a:lnTo>
                    <a:pt x="0" y="19"/>
                  </a:lnTo>
                  <a:lnTo>
                    <a:pt x="0" y="19"/>
                  </a:lnTo>
                  <a:lnTo>
                    <a:pt x="0" y="24"/>
                  </a:lnTo>
                  <a:lnTo>
                    <a:pt x="0" y="29"/>
                  </a:lnTo>
                  <a:lnTo>
                    <a:pt x="0" y="33"/>
                  </a:lnTo>
                  <a:lnTo>
                    <a:pt x="0" y="38"/>
                  </a:lnTo>
                  <a:lnTo>
                    <a:pt x="5" y="43"/>
                  </a:lnTo>
                  <a:lnTo>
                    <a:pt x="9" y="48"/>
                  </a:lnTo>
                  <a:lnTo>
                    <a:pt x="14" y="48"/>
                  </a:lnTo>
                  <a:lnTo>
                    <a:pt x="19" y="48"/>
                  </a:lnTo>
                  <a:lnTo>
                    <a:pt x="24" y="48"/>
                  </a:lnTo>
                  <a:lnTo>
                    <a:pt x="28" y="48"/>
                  </a:lnTo>
                  <a:lnTo>
                    <a:pt x="33" y="48"/>
                  </a:lnTo>
                  <a:lnTo>
                    <a:pt x="33" y="48"/>
                  </a:lnTo>
                  <a:lnTo>
                    <a:pt x="38" y="43"/>
                  </a:lnTo>
                  <a:lnTo>
                    <a:pt x="42" y="38"/>
                  </a:lnTo>
                  <a:lnTo>
                    <a:pt x="42" y="33"/>
                  </a:lnTo>
                  <a:lnTo>
                    <a:pt x="47" y="29"/>
                  </a:lnTo>
                  <a:lnTo>
                    <a:pt x="47" y="24"/>
                  </a:lnTo>
                  <a:lnTo>
                    <a:pt x="42" y="24"/>
                  </a:lnTo>
                  <a:lnTo>
                    <a:pt x="42" y="24"/>
                  </a:lnTo>
                  <a:lnTo>
                    <a:pt x="42" y="19"/>
                  </a:lnTo>
                  <a:lnTo>
                    <a:pt x="38" y="15"/>
                  </a:lnTo>
                  <a:lnTo>
                    <a:pt x="38" y="10"/>
                  </a:lnTo>
                  <a:lnTo>
                    <a:pt x="33" y="10"/>
                  </a:lnTo>
                  <a:lnTo>
                    <a:pt x="28" y="5"/>
                  </a:lnTo>
                  <a:lnTo>
                    <a:pt x="28" y="5"/>
                  </a:lnTo>
                  <a:lnTo>
                    <a:pt x="24" y="5"/>
                  </a:lnTo>
                  <a:lnTo>
                    <a:pt x="19" y="5"/>
                  </a:lnTo>
                  <a:lnTo>
                    <a:pt x="14" y="5"/>
                  </a:lnTo>
                  <a:lnTo>
                    <a:pt x="9" y="10"/>
                  </a:lnTo>
                  <a:lnTo>
                    <a:pt x="5" y="10"/>
                  </a:lnTo>
                  <a:lnTo>
                    <a:pt x="5" y="15"/>
                  </a:lnTo>
                  <a:lnTo>
                    <a:pt x="0" y="19"/>
                  </a:lnTo>
                  <a:lnTo>
                    <a:pt x="0" y="24"/>
                  </a:lnTo>
                  <a:lnTo>
                    <a:pt x="0" y="24"/>
                  </a:lnTo>
                  <a:lnTo>
                    <a:pt x="0" y="29"/>
                  </a:lnTo>
                  <a:lnTo>
                    <a:pt x="0" y="33"/>
                  </a:lnTo>
                  <a:lnTo>
                    <a:pt x="5" y="38"/>
                  </a:lnTo>
                  <a:lnTo>
                    <a:pt x="5" y="43"/>
                  </a:lnTo>
                  <a:lnTo>
                    <a:pt x="9" y="43"/>
                  </a:lnTo>
                  <a:lnTo>
                    <a:pt x="14" y="48"/>
                  </a:lnTo>
                  <a:lnTo>
                    <a:pt x="19" y="48"/>
                  </a:lnTo>
                  <a:lnTo>
                    <a:pt x="24" y="48"/>
                  </a:lnTo>
                  <a:lnTo>
                    <a:pt x="28" y="48"/>
                  </a:lnTo>
                  <a:lnTo>
                    <a:pt x="28" y="48"/>
                  </a:lnTo>
                  <a:lnTo>
                    <a:pt x="33" y="43"/>
                  </a:lnTo>
                  <a:lnTo>
                    <a:pt x="38" y="43"/>
                  </a:lnTo>
                  <a:lnTo>
                    <a:pt x="38" y="38"/>
                  </a:lnTo>
                  <a:lnTo>
                    <a:pt x="42" y="33"/>
                  </a:lnTo>
                  <a:lnTo>
                    <a:pt x="42" y="29"/>
                  </a:lnTo>
                  <a:lnTo>
                    <a:pt x="42" y="24"/>
                  </a:lnTo>
                  <a:lnTo>
                    <a:pt x="47" y="24"/>
                  </a:lnTo>
                  <a:close/>
                </a:path>
              </a:pathLst>
            </a:custGeom>
            <a:solidFill>
              <a:srgbClr val="728ABE"/>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4" name="Freeform 300"/>
            <p:cNvSpPr>
              <a:spLocks noChangeAspect="1"/>
            </p:cNvSpPr>
            <p:nvPr/>
          </p:nvSpPr>
          <p:spPr bwMode="auto">
            <a:xfrm>
              <a:off x="2270" y="1701"/>
              <a:ext cx="42" cy="43"/>
            </a:xfrm>
            <a:custGeom>
              <a:avLst/>
              <a:gdLst/>
              <a:ahLst/>
              <a:cxnLst>
                <a:cxn ang="0">
                  <a:pos x="42" y="19"/>
                </a:cxn>
                <a:cxn ang="0">
                  <a:pos x="38" y="10"/>
                </a:cxn>
                <a:cxn ang="0">
                  <a:pos x="33" y="5"/>
                </a:cxn>
                <a:cxn ang="0">
                  <a:pos x="28" y="0"/>
                </a:cxn>
                <a:cxn ang="0">
                  <a:pos x="19" y="0"/>
                </a:cxn>
                <a:cxn ang="0">
                  <a:pos x="9" y="5"/>
                </a:cxn>
                <a:cxn ang="0">
                  <a:pos x="5" y="10"/>
                </a:cxn>
                <a:cxn ang="0">
                  <a:pos x="0" y="19"/>
                </a:cxn>
                <a:cxn ang="0">
                  <a:pos x="0" y="24"/>
                </a:cxn>
                <a:cxn ang="0">
                  <a:pos x="5" y="33"/>
                </a:cxn>
                <a:cxn ang="0">
                  <a:pos x="9" y="38"/>
                </a:cxn>
                <a:cxn ang="0">
                  <a:pos x="19" y="43"/>
                </a:cxn>
                <a:cxn ang="0">
                  <a:pos x="28" y="43"/>
                </a:cxn>
                <a:cxn ang="0">
                  <a:pos x="33" y="38"/>
                </a:cxn>
                <a:cxn ang="0">
                  <a:pos x="38" y="33"/>
                </a:cxn>
                <a:cxn ang="0">
                  <a:pos x="42" y="24"/>
                </a:cxn>
                <a:cxn ang="0">
                  <a:pos x="42" y="19"/>
                </a:cxn>
                <a:cxn ang="0">
                  <a:pos x="38" y="14"/>
                </a:cxn>
                <a:cxn ang="0">
                  <a:pos x="33" y="10"/>
                </a:cxn>
                <a:cxn ang="0">
                  <a:pos x="28" y="5"/>
                </a:cxn>
                <a:cxn ang="0">
                  <a:pos x="24" y="0"/>
                </a:cxn>
                <a:cxn ang="0">
                  <a:pos x="14" y="5"/>
                </a:cxn>
                <a:cxn ang="0">
                  <a:pos x="9" y="10"/>
                </a:cxn>
                <a:cxn ang="0">
                  <a:pos x="5" y="14"/>
                </a:cxn>
                <a:cxn ang="0">
                  <a:pos x="5" y="19"/>
                </a:cxn>
                <a:cxn ang="0">
                  <a:pos x="5" y="28"/>
                </a:cxn>
                <a:cxn ang="0">
                  <a:pos x="9" y="33"/>
                </a:cxn>
                <a:cxn ang="0">
                  <a:pos x="14" y="38"/>
                </a:cxn>
                <a:cxn ang="0">
                  <a:pos x="24" y="38"/>
                </a:cxn>
                <a:cxn ang="0">
                  <a:pos x="28" y="38"/>
                </a:cxn>
                <a:cxn ang="0">
                  <a:pos x="33" y="33"/>
                </a:cxn>
                <a:cxn ang="0">
                  <a:pos x="38" y="28"/>
                </a:cxn>
                <a:cxn ang="0">
                  <a:pos x="42" y="19"/>
                </a:cxn>
              </a:cxnLst>
              <a:rect l="0" t="0" r="r" b="b"/>
              <a:pathLst>
                <a:path w="42" h="43">
                  <a:moveTo>
                    <a:pt x="42" y="19"/>
                  </a:moveTo>
                  <a:lnTo>
                    <a:pt x="42" y="19"/>
                  </a:lnTo>
                  <a:lnTo>
                    <a:pt x="42" y="14"/>
                  </a:lnTo>
                  <a:lnTo>
                    <a:pt x="38" y="10"/>
                  </a:lnTo>
                  <a:lnTo>
                    <a:pt x="38" y="5"/>
                  </a:lnTo>
                  <a:lnTo>
                    <a:pt x="33" y="5"/>
                  </a:lnTo>
                  <a:lnTo>
                    <a:pt x="28" y="0"/>
                  </a:lnTo>
                  <a:lnTo>
                    <a:pt x="28" y="0"/>
                  </a:lnTo>
                  <a:lnTo>
                    <a:pt x="24" y="0"/>
                  </a:lnTo>
                  <a:lnTo>
                    <a:pt x="19" y="0"/>
                  </a:lnTo>
                  <a:lnTo>
                    <a:pt x="14" y="0"/>
                  </a:lnTo>
                  <a:lnTo>
                    <a:pt x="9" y="5"/>
                  </a:lnTo>
                  <a:lnTo>
                    <a:pt x="5" y="5"/>
                  </a:lnTo>
                  <a:lnTo>
                    <a:pt x="5" y="10"/>
                  </a:lnTo>
                  <a:lnTo>
                    <a:pt x="0" y="14"/>
                  </a:lnTo>
                  <a:lnTo>
                    <a:pt x="0" y="19"/>
                  </a:lnTo>
                  <a:lnTo>
                    <a:pt x="0" y="19"/>
                  </a:lnTo>
                  <a:lnTo>
                    <a:pt x="0" y="24"/>
                  </a:lnTo>
                  <a:lnTo>
                    <a:pt x="0" y="28"/>
                  </a:lnTo>
                  <a:lnTo>
                    <a:pt x="5" y="33"/>
                  </a:lnTo>
                  <a:lnTo>
                    <a:pt x="5" y="38"/>
                  </a:lnTo>
                  <a:lnTo>
                    <a:pt x="9" y="38"/>
                  </a:lnTo>
                  <a:lnTo>
                    <a:pt x="14" y="43"/>
                  </a:lnTo>
                  <a:lnTo>
                    <a:pt x="19" y="43"/>
                  </a:lnTo>
                  <a:lnTo>
                    <a:pt x="24" y="43"/>
                  </a:lnTo>
                  <a:lnTo>
                    <a:pt x="28" y="43"/>
                  </a:lnTo>
                  <a:lnTo>
                    <a:pt x="28" y="43"/>
                  </a:lnTo>
                  <a:lnTo>
                    <a:pt x="33" y="38"/>
                  </a:lnTo>
                  <a:lnTo>
                    <a:pt x="38" y="38"/>
                  </a:lnTo>
                  <a:lnTo>
                    <a:pt x="38" y="33"/>
                  </a:lnTo>
                  <a:lnTo>
                    <a:pt x="42" y="28"/>
                  </a:lnTo>
                  <a:lnTo>
                    <a:pt x="42" y="24"/>
                  </a:lnTo>
                  <a:lnTo>
                    <a:pt x="42" y="19"/>
                  </a:lnTo>
                  <a:lnTo>
                    <a:pt x="42" y="19"/>
                  </a:lnTo>
                  <a:lnTo>
                    <a:pt x="42" y="19"/>
                  </a:lnTo>
                  <a:lnTo>
                    <a:pt x="38" y="14"/>
                  </a:lnTo>
                  <a:lnTo>
                    <a:pt x="38" y="10"/>
                  </a:lnTo>
                  <a:lnTo>
                    <a:pt x="33" y="10"/>
                  </a:lnTo>
                  <a:lnTo>
                    <a:pt x="33" y="5"/>
                  </a:lnTo>
                  <a:lnTo>
                    <a:pt x="28" y="5"/>
                  </a:lnTo>
                  <a:lnTo>
                    <a:pt x="24" y="5"/>
                  </a:lnTo>
                  <a:lnTo>
                    <a:pt x="24" y="0"/>
                  </a:lnTo>
                  <a:lnTo>
                    <a:pt x="19" y="5"/>
                  </a:lnTo>
                  <a:lnTo>
                    <a:pt x="14" y="5"/>
                  </a:lnTo>
                  <a:lnTo>
                    <a:pt x="9" y="5"/>
                  </a:lnTo>
                  <a:lnTo>
                    <a:pt x="9" y="10"/>
                  </a:lnTo>
                  <a:lnTo>
                    <a:pt x="5" y="10"/>
                  </a:lnTo>
                  <a:lnTo>
                    <a:pt x="5" y="14"/>
                  </a:lnTo>
                  <a:lnTo>
                    <a:pt x="5" y="19"/>
                  </a:lnTo>
                  <a:lnTo>
                    <a:pt x="5" y="19"/>
                  </a:lnTo>
                  <a:lnTo>
                    <a:pt x="5" y="24"/>
                  </a:lnTo>
                  <a:lnTo>
                    <a:pt x="5" y="28"/>
                  </a:lnTo>
                  <a:lnTo>
                    <a:pt x="5" y="33"/>
                  </a:lnTo>
                  <a:lnTo>
                    <a:pt x="9" y="33"/>
                  </a:lnTo>
                  <a:lnTo>
                    <a:pt x="9" y="38"/>
                  </a:lnTo>
                  <a:lnTo>
                    <a:pt x="14" y="38"/>
                  </a:lnTo>
                  <a:lnTo>
                    <a:pt x="19" y="38"/>
                  </a:lnTo>
                  <a:lnTo>
                    <a:pt x="24" y="38"/>
                  </a:lnTo>
                  <a:lnTo>
                    <a:pt x="24" y="38"/>
                  </a:lnTo>
                  <a:lnTo>
                    <a:pt x="28" y="38"/>
                  </a:lnTo>
                  <a:lnTo>
                    <a:pt x="33" y="38"/>
                  </a:lnTo>
                  <a:lnTo>
                    <a:pt x="33" y="33"/>
                  </a:lnTo>
                  <a:lnTo>
                    <a:pt x="38" y="33"/>
                  </a:lnTo>
                  <a:lnTo>
                    <a:pt x="38" y="28"/>
                  </a:lnTo>
                  <a:lnTo>
                    <a:pt x="42" y="24"/>
                  </a:lnTo>
                  <a:lnTo>
                    <a:pt x="42" y="19"/>
                  </a:lnTo>
                  <a:lnTo>
                    <a:pt x="42" y="19"/>
                  </a:lnTo>
                  <a:close/>
                </a:path>
              </a:pathLst>
            </a:custGeom>
            <a:solidFill>
              <a:srgbClr val="758CB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5" name="Freeform 301"/>
            <p:cNvSpPr>
              <a:spLocks noChangeAspect="1"/>
            </p:cNvSpPr>
            <p:nvPr/>
          </p:nvSpPr>
          <p:spPr bwMode="auto">
            <a:xfrm>
              <a:off x="2275" y="1701"/>
              <a:ext cx="37" cy="38"/>
            </a:xfrm>
            <a:custGeom>
              <a:avLst/>
              <a:gdLst/>
              <a:ahLst/>
              <a:cxnLst>
                <a:cxn ang="0">
                  <a:pos x="37" y="19"/>
                </a:cxn>
                <a:cxn ang="0">
                  <a:pos x="33" y="10"/>
                </a:cxn>
                <a:cxn ang="0">
                  <a:pos x="28" y="5"/>
                </a:cxn>
                <a:cxn ang="0">
                  <a:pos x="19" y="5"/>
                </a:cxn>
                <a:cxn ang="0">
                  <a:pos x="14" y="5"/>
                </a:cxn>
                <a:cxn ang="0">
                  <a:pos x="4" y="5"/>
                </a:cxn>
                <a:cxn ang="0">
                  <a:pos x="0" y="10"/>
                </a:cxn>
                <a:cxn ang="0">
                  <a:pos x="0" y="19"/>
                </a:cxn>
                <a:cxn ang="0">
                  <a:pos x="0" y="24"/>
                </a:cxn>
                <a:cxn ang="0">
                  <a:pos x="0" y="33"/>
                </a:cxn>
                <a:cxn ang="0">
                  <a:pos x="4" y="38"/>
                </a:cxn>
                <a:cxn ang="0">
                  <a:pos x="14" y="38"/>
                </a:cxn>
                <a:cxn ang="0">
                  <a:pos x="19" y="38"/>
                </a:cxn>
                <a:cxn ang="0">
                  <a:pos x="28" y="38"/>
                </a:cxn>
                <a:cxn ang="0">
                  <a:pos x="33" y="33"/>
                </a:cxn>
                <a:cxn ang="0">
                  <a:pos x="37" y="24"/>
                </a:cxn>
                <a:cxn ang="0">
                  <a:pos x="33" y="19"/>
                </a:cxn>
                <a:cxn ang="0">
                  <a:pos x="33" y="14"/>
                </a:cxn>
                <a:cxn ang="0">
                  <a:pos x="28" y="10"/>
                </a:cxn>
                <a:cxn ang="0">
                  <a:pos x="23" y="5"/>
                </a:cxn>
                <a:cxn ang="0">
                  <a:pos x="19" y="5"/>
                </a:cxn>
                <a:cxn ang="0">
                  <a:pos x="9" y="5"/>
                </a:cxn>
                <a:cxn ang="0">
                  <a:pos x="4" y="10"/>
                </a:cxn>
                <a:cxn ang="0">
                  <a:pos x="0" y="14"/>
                </a:cxn>
                <a:cxn ang="0">
                  <a:pos x="0" y="19"/>
                </a:cxn>
                <a:cxn ang="0">
                  <a:pos x="0" y="28"/>
                </a:cxn>
                <a:cxn ang="0">
                  <a:pos x="4" y="33"/>
                </a:cxn>
                <a:cxn ang="0">
                  <a:pos x="9" y="38"/>
                </a:cxn>
                <a:cxn ang="0">
                  <a:pos x="19" y="38"/>
                </a:cxn>
                <a:cxn ang="0">
                  <a:pos x="23" y="38"/>
                </a:cxn>
                <a:cxn ang="0">
                  <a:pos x="28" y="33"/>
                </a:cxn>
                <a:cxn ang="0">
                  <a:pos x="33" y="28"/>
                </a:cxn>
                <a:cxn ang="0">
                  <a:pos x="33" y="19"/>
                </a:cxn>
              </a:cxnLst>
              <a:rect l="0" t="0" r="r" b="b"/>
              <a:pathLst>
                <a:path w="37" h="38">
                  <a:moveTo>
                    <a:pt x="37" y="19"/>
                  </a:moveTo>
                  <a:lnTo>
                    <a:pt x="37" y="19"/>
                  </a:lnTo>
                  <a:lnTo>
                    <a:pt x="33" y="14"/>
                  </a:lnTo>
                  <a:lnTo>
                    <a:pt x="33" y="10"/>
                  </a:lnTo>
                  <a:lnTo>
                    <a:pt x="28" y="10"/>
                  </a:lnTo>
                  <a:lnTo>
                    <a:pt x="28" y="5"/>
                  </a:lnTo>
                  <a:lnTo>
                    <a:pt x="23" y="5"/>
                  </a:lnTo>
                  <a:lnTo>
                    <a:pt x="19" y="5"/>
                  </a:lnTo>
                  <a:lnTo>
                    <a:pt x="19" y="0"/>
                  </a:lnTo>
                  <a:lnTo>
                    <a:pt x="14" y="5"/>
                  </a:lnTo>
                  <a:lnTo>
                    <a:pt x="9" y="5"/>
                  </a:lnTo>
                  <a:lnTo>
                    <a:pt x="4" y="5"/>
                  </a:lnTo>
                  <a:lnTo>
                    <a:pt x="4" y="10"/>
                  </a:lnTo>
                  <a:lnTo>
                    <a:pt x="0" y="10"/>
                  </a:lnTo>
                  <a:lnTo>
                    <a:pt x="0" y="14"/>
                  </a:lnTo>
                  <a:lnTo>
                    <a:pt x="0" y="19"/>
                  </a:lnTo>
                  <a:lnTo>
                    <a:pt x="0" y="19"/>
                  </a:lnTo>
                  <a:lnTo>
                    <a:pt x="0" y="24"/>
                  </a:lnTo>
                  <a:lnTo>
                    <a:pt x="0" y="28"/>
                  </a:lnTo>
                  <a:lnTo>
                    <a:pt x="0" y="33"/>
                  </a:lnTo>
                  <a:lnTo>
                    <a:pt x="4" y="33"/>
                  </a:lnTo>
                  <a:lnTo>
                    <a:pt x="4" y="38"/>
                  </a:lnTo>
                  <a:lnTo>
                    <a:pt x="9" y="38"/>
                  </a:lnTo>
                  <a:lnTo>
                    <a:pt x="14" y="38"/>
                  </a:lnTo>
                  <a:lnTo>
                    <a:pt x="19" y="38"/>
                  </a:lnTo>
                  <a:lnTo>
                    <a:pt x="19" y="38"/>
                  </a:lnTo>
                  <a:lnTo>
                    <a:pt x="23" y="38"/>
                  </a:lnTo>
                  <a:lnTo>
                    <a:pt x="28" y="38"/>
                  </a:lnTo>
                  <a:lnTo>
                    <a:pt x="28" y="33"/>
                  </a:lnTo>
                  <a:lnTo>
                    <a:pt x="33" y="33"/>
                  </a:lnTo>
                  <a:lnTo>
                    <a:pt x="33" y="28"/>
                  </a:lnTo>
                  <a:lnTo>
                    <a:pt x="37" y="24"/>
                  </a:lnTo>
                  <a:lnTo>
                    <a:pt x="37" y="19"/>
                  </a:lnTo>
                  <a:lnTo>
                    <a:pt x="33" y="19"/>
                  </a:lnTo>
                  <a:lnTo>
                    <a:pt x="33" y="19"/>
                  </a:lnTo>
                  <a:lnTo>
                    <a:pt x="33" y="14"/>
                  </a:lnTo>
                  <a:lnTo>
                    <a:pt x="33" y="14"/>
                  </a:lnTo>
                  <a:lnTo>
                    <a:pt x="28" y="10"/>
                  </a:lnTo>
                  <a:lnTo>
                    <a:pt x="28" y="10"/>
                  </a:lnTo>
                  <a:lnTo>
                    <a:pt x="23" y="5"/>
                  </a:lnTo>
                  <a:lnTo>
                    <a:pt x="19" y="5"/>
                  </a:lnTo>
                  <a:lnTo>
                    <a:pt x="19" y="5"/>
                  </a:lnTo>
                  <a:lnTo>
                    <a:pt x="14" y="5"/>
                  </a:lnTo>
                  <a:lnTo>
                    <a:pt x="9" y="5"/>
                  </a:lnTo>
                  <a:lnTo>
                    <a:pt x="9" y="10"/>
                  </a:lnTo>
                  <a:lnTo>
                    <a:pt x="4" y="10"/>
                  </a:lnTo>
                  <a:lnTo>
                    <a:pt x="4" y="14"/>
                  </a:lnTo>
                  <a:lnTo>
                    <a:pt x="0" y="14"/>
                  </a:lnTo>
                  <a:lnTo>
                    <a:pt x="0" y="19"/>
                  </a:lnTo>
                  <a:lnTo>
                    <a:pt x="0" y="19"/>
                  </a:lnTo>
                  <a:lnTo>
                    <a:pt x="0" y="24"/>
                  </a:lnTo>
                  <a:lnTo>
                    <a:pt x="0" y="28"/>
                  </a:lnTo>
                  <a:lnTo>
                    <a:pt x="4" y="28"/>
                  </a:lnTo>
                  <a:lnTo>
                    <a:pt x="4" y="33"/>
                  </a:lnTo>
                  <a:lnTo>
                    <a:pt x="9" y="33"/>
                  </a:lnTo>
                  <a:lnTo>
                    <a:pt x="9" y="38"/>
                  </a:lnTo>
                  <a:lnTo>
                    <a:pt x="14" y="38"/>
                  </a:lnTo>
                  <a:lnTo>
                    <a:pt x="19" y="38"/>
                  </a:lnTo>
                  <a:lnTo>
                    <a:pt x="19" y="38"/>
                  </a:lnTo>
                  <a:lnTo>
                    <a:pt x="23" y="38"/>
                  </a:lnTo>
                  <a:lnTo>
                    <a:pt x="28" y="33"/>
                  </a:lnTo>
                  <a:lnTo>
                    <a:pt x="28" y="33"/>
                  </a:lnTo>
                  <a:lnTo>
                    <a:pt x="33" y="28"/>
                  </a:lnTo>
                  <a:lnTo>
                    <a:pt x="33" y="28"/>
                  </a:lnTo>
                  <a:lnTo>
                    <a:pt x="33" y="24"/>
                  </a:lnTo>
                  <a:lnTo>
                    <a:pt x="33" y="19"/>
                  </a:lnTo>
                  <a:lnTo>
                    <a:pt x="37" y="19"/>
                  </a:lnTo>
                  <a:close/>
                </a:path>
              </a:pathLst>
            </a:custGeom>
            <a:solidFill>
              <a:srgbClr val="788EC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6" name="Freeform 302"/>
            <p:cNvSpPr>
              <a:spLocks noChangeAspect="1"/>
            </p:cNvSpPr>
            <p:nvPr/>
          </p:nvSpPr>
          <p:spPr bwMode="auto">
            <a:xfrm>
              <a:off x="2275" y="1706"/>
              <a:ext cx="33" cy="33"/>
            </a:xfrm>
            <a:custGeom>
              <a:avLst/>
              <a:gdLst/>
              <a:ahLst/>
              <a:cxnLst>
                <a:cxn ang="0">
                  <a:pos x="33" y="14"/>
                </a:cxn>
                <a:cxn ang="0">
                  <a:pos x="33" y="9"/>
                </a:cxn>
                <a:cxn ang="0">
                  <a:pos x="28" y="5"/>
                </a:cxn>
                <a:cxn ang="0">
                  <a:pos x="19" y="0"/>
                </a:cxn>
                <a:cxn ang="0">
                  <a:pos x="14" y="0"/>
                </a:cxn>
                <a:cxn ang="0">
                  <a:pos x="9" y="5"/>
                </a:cxn>
                <a:cxn ang="0">
                  <a:pos x="4" y="9"/>
                </a:cxn>
                <a:cxn ang="0">
                  <a:pos x="0" y="14"/>
                </a:cxn>
                <a:cxn ang="0">
                  <a:pos x="0" y="19"/>
                </a:cxn>
                <a:cxn ang="0">
                  <a:pos x="4" y="23"/>
                </a:cxn>
                <a:cxn ang="0">
                  <a:pos x="9" y="28"/>
                </a:cxn>
                <a:cxn ang="0">
                  <a:pos x="14" y="33"/>
                </a:cxn>
                <a:cxn ang="0">
                  <a:pos x="19" y="33"/>
                </a:cxn>
                <a:cxn ang="0">
                  <a:pos x="28" y="28"/>
                </a:cxn>
                <a:cxn ang="0">
                  <a:pos x="33" y="23"/>
                </a:cxn>
                <a:cxn ang="0">
                  <a:pos x="33" y="19"/>
                </a:cxn>
                <a:cxn ang="0">
                  <a:pos x="33" y="14"/>
                </a:cxn>
                <a:cxn ang="0">
                  <a:pos x="28" y="9"/>
                </a:cxn>
                <a:cxn ang="0">
                  <a:pos x="28" y="5"/>
                </a:cxn>
                <a:cxn ang="0">
                  <a:pos x="23" y="5"/>
                </a:cxn>
                <a:cxn ang="0">
                  <a:pos x="19" y="0"/>
                </a:cxn>
                <a:cxn ang="0">
                  <a:pos x="9" y="5"/>
                </a:cxn>
                <a:cxn ang="0">
                  <a:pos x="4" y="5"/>
                </a:cxn>
                <a:cxn ang="0">
                  <a:pos x="4" y="9"/>
                </a:cxn>
                <a:cxn ang="0">
                  <a:pos x="4" y="14"/>
                </a:cxn>
                <a:cxn ang="0">
                  <a:pos x="4" y="23"/>
                </a:cxn>
                <a:cxn ang="0">
                  <a:pos x="4" y="28"/>
                </a:cxn>
                <a:cxn ang="0">
                  <a:pos x="9" y="28"/>
                </a:cxn>
                <a:cxn ang="0">
                  <a:pos x="19" y="28"/>
                </a:cxn>
                <a:cxn ang="0">
                  <a:pos x="23" y="28"/>
                </a:cxn>
                <a:cxn ang="0">
                  <a:pos x="28" y="28"/>
                </a:cxn>
                <a:cxn ang="0">
                  <a:pos x="28" y="23"/>
                </a:cxn>
                <a:cxn ang="0">
                  <a:pos x="33" y="14"/>
                </a:cxn>
              </a:cxnLst>
              <a:rect l="0" t="0" r="r" b="b"/>
              <a:pathLst>
                <a:path w="33" h="33">
                  <a:moveTo>
                    <a:pt x="33" y="14"/>
                  </a:moveTo>
                  <a:lnTo>
                    <a:pt x="33" y="14"/>
                  </a:lnTo>
                  <a:lnTo>
                    <a:pt x="33" y="9"/>
                  </a:lnTo>
                  <a:lnTo>
                    <a:pt x="33" y="9"/>
                  </a:lnTo>
                  <a:lnTo>
                    <a:pt x="28" y="5"/>
                  </a:lnTo>
                  <a:lnTo>
                    <a:pt x="28" y="5"/>
                  </a:lnTo>
                  <a:lnTo>
                    <a:pt x="23" y="0"/>
                  </a:lnTo>
                  <a:lnTo>
                    <a:pt x="19" y="0"/>
                  </a:lnTo>
                  <a:lnTo>
                    <a:pt x="19" y="0"/>
                  </a:lnTo>
                  <a:lnTo>
                    <a:pt x="14" y="0"/>
                  </a:lnTo>
                  <a:lnTo>
                    <a:pt x="9" y="0"/>
                  </a:lnTo>
                  <a:lnTo>
                    <a:pt x="9" y="5"/>
                  </a:lnTo>
                  <a:lnTo>
                    <a:pt x="4" y="5"/>
                  </a:lnTo>
                  <a:lnTo>
                    <a:pt x="4" y="9"/>
                  </a:lnTo>
                  <a:lnTo>
                    <a:pt x="0" y="9"/>
                  </a:lnTo>
                  <a:lnTo>
                    <a:pt x="0" y="14"/>
                  </a:lnTo>
                  <a:lnTo>
                    <a:pt x="0" y="14"/>
                  </a:lnTo>
                  <a:lnTo>
                    <a:pt x="0" y="19"/>
                  </a:lnTo>
                  <a:lnTo>
                    <a:pt x="0" y="23"/>
                  </a:lnTo>
                  <a:lnTo>
                    <a:pt x="4" y="23"/>
                  </a:lnTo>
                  <a:lnTo>
                    <a:pt x="4" y="28"/>
                  </a:lnTo>
                  <a:lnTo>
                    <a:pt x="9" y="28"/>
                  </a:lnTo>
                  <a:lnTo>
                    <a:pt x="9" y="33"/>
                  </a:lnTo>
                  <a:lnTo>
                    <a:pt x="14" y="33"/>
                  </a:lnTo>
                  <a:lnTo>
                    <a:pt x="19" y="33"/>
                  </a:lnTo>
                  <a:lnTo>
                    <a:pt x="19" y="33"/>
                  </a:lnTo>
                  <a:lnTo>
                    <a:pt x="23" y="33"/>
                  </a:lnTo>
                  <a:lnTo>
                    <a:pt x="28" y="28"/>
                  </a:lnTo>
                  <a:lnTo>
                    <a:pt x="28" y="28"/>
                  </a:lnTo>
                  <a:lnTo>
                    <a:pt x="33" y="23"/>
                  </a:lnTo>
                  <a:lnTo>
                    <a:pt x="33" y="23"/>
                  </a:lnTo>
                  <a:lnTo>
                    <a:pt x="33" y="19"/>
                  </a:lnTo>
                  <a:lnTo>
                    <a:pt x="33" y="14"/>
                  </a:lnTo>
                  <a:lnTo>
                    <a:pt x="33" y="14"/>
                  </a:lnTo>
                  <a:lnTo>
                    <a:pt x="33" y="14"/>
                  </a:lnTo>
                  <a:lnTo>
                    <a:pt x="28" y="9"/>
                  </a:lnTo>
                  <a:lnTo>
                    <a:pt x="28" y="9"/>
                  </a:lnTo>
                  <a:lnTo>
                    <a:pt x="28" y="5"/>
                  </a:lnTo>
                  <a:lnTo>
                    <a:pt x="23" y="5"/>
                  </a:lnTo>
                  <a:lnTo>
                    <a:pt x="23" y="5"/>
                  </a:lnTo>
                  <a:lnTo>
                    <a:pt x="19" y="5"/>
                  </a:lnTo>
                  <a:lnTo>
                    <a:pt x="19" y="0"/>
                  </a:lnTo>
                  <a:lnTo>
                    <a:pt x="14" y="5"/>
                  </a:lnTo>
                  <a:lnTo>
                    <a:pt x="9" y="5"/>
                  </a:lnTo>
                  <a:lnTo>
                    <a:pt x="9" y="5"/>
                  </a:lnTo>
                  <a:lnTo>
                    <a:pt x="4" y="5"/>
                  </a:lnTo>
                  <a:lnTo>
                    <a:pt x="4" y="9"/>
                  </a:lnTo>
                  <a:lnTo>
                    <a:pt x="4" y="9"/>
                  </a:lnTo>
                  <a:lnTo>
                    <a:pt x="4" y="14"/>
                  </a:lnTo>
                  <a:lnTo>
                    <a:pt x="4" y="14"/>
                  </a:lnTo>
                  <a:lnTo>
                    <a:pt x="4" y="19"/>
                  </a:lnTo>
                  <a:lnTo>
                    <a:pt x="4" y="23"/>
                  </a:lnTo>
                  <a:lnTo>
                    <a:pt x="4" y="23"/>
                  </a:lnTo>
                  <a:lnTo>
                    <a:pt x="4" y="28"/>
                  </a:lnTo>
                  <a:lnTo>
                    <a:pt x="9" y="28"/>
                  </a:lnTo>
                  <a:lnTo>
                    <a:pt x="9" y="28"/>
                  </a:lnTo>
                  <a:lnTo>
                    <a:pt x="14" y="28"/>
                  </a:lnTo>
                  <a:lnTo>
                    <a:pt x="19" y="28"/>
                  </a:lnTo>
                  <a:lnTo>
                    <a:pt x="19" y="28"/>
                  </a:lnTo>
                  <a:lnTo>
                    <a:pt x="23" y="28"/>
                  </a:lnTo>
                  <a:lnTo>
                    <a:pt x="23" y="28"/>
                  </a:lnTo>
                  <a:lnTo>
                    <a:pt x="28" y="28"/>
                  </a:lnTo>
                  <a:lnTo>
                    <a:pt x="28" y="23"/>
                  </a:lnTo>
                  <a:lnTo>
                    <a:pt x="28" y="23"/>
                  </a:lnTo>
                  <a:lnTo>
                    <a:pt x="33" y="19"/>
                  </a:lnTo>
                  <a:lnTo>
                    <a:pt x="33" y="14"/>
                  </a:lnTo>
                  <a:lnTo>
                    <a:pt x="33" y="14"/>
                  </a:lnTo>
                  <a:close/>
                </a:path>
              </a:pathLst>
            </a:custGeom>
            <a:solidFill>
              <a:srgbClr val="7A90C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7" name="Freeform 303"/>
            <p:cNvSpPr>
              <a:spLocks noChangeAspect="1"/>
            </p:cNvSpPr>
            <p:nvPr/>
          </p:nvSpPr>
          <p:spPr bwMode="auto">
            <a:xfrm>
              <a:off x="2279" y="1706"/>
              <a:ext cx="29" cy="28"/>
            </a:xfrm>
            <a:custGeom>
              <a:avLst/>
              <a:gdLst/>
              <a:ahLst/>
              <a:cxnLst>
                <a:cxn ang="0">
                  <a:pos x="29" y="14"/>
                </a:cxn>
                <a:cxn ang="0">
                  <a:pos x="24" y="9"/>
                </a:cxn>
                <a:cxn ang="0">
                  <a:pos x="19" y="5"/>
                </a:cxn>
                <a:cxn ang="0">
                  <a:pos x="15" y="5"/>
                </a:cxn>
                <a:cxn ang="0">
                  <a:pos x="10" y="5"/>
                </a:cxn>
                <a:cxn ang="0">
                  <a:pos x="5" y="5"/>
                </a:cxn>
                <a:cxn ang="0">
                  <a:pos x="0" y="9"/>
                </a:cxn>
                <a:cxn ang="0">
                  <a:pos x="0" y="14"/>
                </a:cxn>
                <a:cxn ang="0">
                  <a:pos x="0" y="19"/>
                </a:cxn>
                <a:cxn ang="0">
                  <a:pos x="0" y="23"/>
                </a:cxn>
                <a:cxn ang="0">
                  <a:pos x="5" y="28"/>
                </a:cxn>
                <a:cxn ang="0">
                  <a:pos x="10" y="28"/>
                </a:cxn>
                <a:cxn ang="0">
                  <a:pos x="15" y="28"/>
                </a:cxn>
                <a:cxn ang="0">
                  <a:pos x="19" y="28"/>
                </a:cxn>
                <a:cxn ang="0">
                  <a:pos x="24" y="23"/>
                </a:cxn>
                <a:cxn ang="0">
                  <a:pos x="29" y="19"/>
                </a:cxn>
                <a:cxn ang="0">
                  <a:pos x="24" y="14"/>
                </a:cxn>
                <a:cxn ang="0">
                  <a:pos x="24" y="9"/>
                </a:cxn>
                <a:cxn ang="0">
                  <a:pos x="19" y="9"/>
                </a:cxn>
                <a:cxn ang="0">
                  <a:pos x="19" y="5"/>
                </a:cxn>
                <a:cxn ang="0">
                  <a:pos x="15" y="5"/>
                </a:cxn>
                <a:cxn ang="0">
                  <a:pos x="10" y="5"/>
                </a:cxn>
                <a:cxn ang="0">
                  <a:pos x="5" y="9"/>
                </a:cxn>
                <a:cxn ang="0">
                  <a:pos x="0" y="9"/>
                </a:cxn>
                <a:cxn ang="0">
                  <a:pos x="0" y="14"/>
                </a:cxn>
                <a:cxn ang="0">
                  <a:pos x="0" y="19"/>
                </a:cxn>
                <a:cxn ang="0">
                  <a:pos x="5" y="23"/>
                </a:cxn>
                <a:cxn ang="0">
                  <a:pos x="10" y="28"/>
                </a:cxn>
                <a:cxn ang="0">
                  <a:pos x="15" y="28"/>
                </a:cxn>
                <a:cxn ang="0">
                  <a:pos x="19" y="28"/>
                </a:cxn>
                <a:cxn ang="0">
                  <a:pos x="19" y="23"/>
                </a:cxn>
                <a:cxn ang="0">
                  <a:pos x="24" y="19"/>
                </a:cxn>
                <a:cxn ang="0">
                  <a:pos x="24" y="14"/>
                </a:cxn>
              </a:cxnLst>
              <a:rect l="0" t="0" r="r" b="b"/>
              <a:pathLst>
                <a:path w="29" h="28">
                  <a:moveTo>
                    <a:pt x="29" y="14"/>
                  </a:moveTo>
                  <a:lnTo>
                    <a:pt x="29" y="14"/>
                  </a:lnTo>
                  <a:lnTo>
                    <a:pt x="24" y="9"/>
                  </a:lnTo>
                  <a:lnTo>
                    <a:pt x="24" y="9"/>
                  </a:lnTo>
                  <a:lnTo>
                    <a:pt x="24" y="5"/>
                  </a:lnTo>
                  <a:lnTo>
                    <a:pt x="19" y="5"/>
                  </a:lnTo>
                  <a:lnTo>
                    <a:pt x="19" y="5"/>
                  </a:lnTo>
                  <a:lnTo>
                    <a:pt x="15" y="5"/>
                  </a:lnTo>
                  <a:lnTo>
                    <a:pt x="15" y="0"/>
                  </a:lnTo>
                  <a:lnTo>
                    <a:pt x="10" y="5"/>
                  </a:lnTo>
                  <a:lnTo>
                    <a:pt x="5" y="5"/>
                  </a:lnTo>
                  <a:lnTo>
                    <a:pt x="5" y="5"/>
                  </a:lnTo>
                  <a:lnTo>
                    <a:pt x="0" y="5"/>
                  </a:lnTo>
                  <a:lnTo>
                    <a:pt x="0" y="9"/>
                  </a:lnTo>
                  <a:lnTo>
                    <a:pt x="0" y="9"/>
                  </a:lnTo>
                  <a:lnTo>
                    <a:pt x="0" y="14"/>
                  </a:lnTo>
                  <a:lnTo>
                    <a:pt x="0" y="14"/>
                  </a:lnTo>
                  <a:lnTo>
                    <a:pt x="0" y="19"/>
                  </a:lnTo>
                  <a:lnTo>
                    <a:pt x="0" y="23"/>
                  </a:lnTo>
                  <a:lnTo>
                    <a:pt x="0" y="23"/>
                  </a:lnTo>
                  <a:lnTo>
                    <a:pt x="0" y="28"/>
                  </a:lnTo>
                  <a:lnTo>
                    <a:pt x="5" y="28"/>
                  </a:lnTo>
                  <a:lnTo>
                    <a:pt x="5" y="28"/>
                  </a:lnTo>
                  <a:lnTo>
                    <a:pt x="10" y="28"/>
                  </a:lnTo>
                  <a:lnTo>
                    <a:pt x="15" y="28"/>
                  </a:lnTo>
                  <a:lnTo>
                    <a:pt x="15" y="28"/>
                  </a:lnTo>
                  <a:lnTo>
                    <a:pt x="19" y="28"/>
                  </a:lnTo>
                  <a:lnTo>
                    <a:pt x="19" y="28"/>
                  </a:lnTo>
                  <a:lnTo>
                    <a:pt x="24" y="28"/>
                  </a:lnTo>
                  <a:lnTo>
                    <a:pt x="24" y="23"/>
                  </a:lnTo>
                  <a:lnTo>
                    <a:pt x="24" y="23"/>
                  </a:lnTo>
                  <a:lnTo>
                    <a:pt x="29" y="19"/>
                  </a:lnTo>
                  <a:lnTo>
                    <a:pt x="29" y="14"/>
                  </a:lnTo>
                  <a:lnTo>
                    <a:pt x="24" y="14"/>
                  </a:lnTo>
                  <a:lnTo>
                    <a:pt x="24" y="14"/>
                  </a:lnTo>
                  <a:lnTo>
                    <a:pt x="24" y="9"/>
                  </a:lnTo>
                  <a:lnTo>
                    <a:pt x="24" y="9"/>
                  </a:lnTo>
                  <a:lnTo>
                    <a:pt x="19" y="9"/>
                  </a:lnTo>
                  <a:lnTo>
                    <a:pt x="19" y="5"/>
                  </a:lnTo>
                  <a:lnTo>
                    <a:pt x="19" y="5"/>
                  </a:lnTo>
                  <a:lnTo>
                    <a:pt x="15" y="5"/>
                  </a:lnTo>
                  <a:lnTo>
                    <a:pt x="15" y="5"/>
                  </a:lnTo>
                  <a:lnTo>
                    <a:pt x="10" y="5"/>
                  </a:lnTo>
                  <a:lnTo>
                    <a:pt x="10" y="5"/>
                  </a:lnTo>
                  <a:lnTo>
                    <a:pt x="5" y="5"/>
                  </a:lnTo>
                  <a:lnTo>
                    <a:pt x="5" y="9"/>
                  </a:lnTo>
                  <a:lnTo>
                    <a:pt x="5" y="9"/>
                  </a:lnTo>
                  <a:lnTo>
                    <a:pt x="0" y="9"/>
                  </a:lnTo>
                  <a:lnTo>
                    <a:pt x="0" y="14"/>
                  </a:lnTo>
                  <a:lnTo>
                    <a:pt x="0" y="14"/>
                  </a:lnTo>
                  <a:lnTo>
                    <a:pt x="0" y="19"/>
                  </a:lnTo>
                  <a:lnTo>
                    <a:pt x="0" y="19"/>
                  </a:lnTo>
                  <a:lnTo>
                    <a:pt x="5" y="23"/>
                  </a:lnTo>
                  <a:lnTo>
                    <a:pt x="5" y="23"/>
                  </a:lnTo>
                  <a:lnTo>
                    <a:pt x="5" y="28"/>
                  </a:lnTo>
                  <a:lnTo>
                    <a:pt x="10" y="28"/>
                  </a:lnTo>
                  <a:lnTo>
                    <a:pt x="10" y="28"/>
                  </a:lnTo>
                  <a:lnTo>
                    <a:pt x="15" y="28"/>
                  </a:lnTo>
                  <a:lnTo>
                    <a:pt x="15" y="28"/>
                  </a:lnTo>
                  <a:lnTo>
                    <a:pt x="19" y="28"/>
                  </a:lnTo>
                  <a:lnTo>
                    <a:pt x="19" y="28"/>
                  </a:lnTo>
                  <a:lnTo>
                    <a:pt x="19" y="23"/>
                  </a:lnTo>
                  <a:lnTo>
                    <a:pt x="24" y="23"/>
                  </a:lnTo>
                  <a:lnTo>
                    <a:pt x="24" y="19"/>
                  </a:lnTo>
                  <a:lnTo>
                    <a:pt x="24" y="19"/>
                  </a:lnTo>
                  <a:lnTo>
                    <a:pt x="24" y="14"/>
                  </a:lnTo>
                  <a:lnTo>
                    <a:pt x="29" y="14"/>
                  </a:lnTo>
                  <a:close/>
                </a:path>
              </a:pathLst>
            </a:custGeom>
            <a:solidFill>
              <a:srgbClr val="7D93C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8" name="Freeform 304"/>
            <p:cNvSpPr>
              <a:spLocks noChangeAspect="1"/>
            </p:cNvSpPr>
            <p:nvPr/>
          </p:nvSpPr>
          <p:spPr bwMode="auto">
            <a:xfrm>
              <a:off x="2279" y="1711"/>
              <a:ext cx="24" cy="23"/>
            </a:xfrm>
            <a:custGeom>
              <a:avLst/>
              <a:gdLst/>
              <a:ahLst/>
              <a:cxnLst>
                <a:cxn ang="0">
                  <a:pos x="24" y="9"/>
                </a:cxn>
                <a:cxn ang="0">
                  <a:pos x="24" y="4"/>
                </a:cxn>
                <a:cxn ang="0">
                  <a:pos x="19" y="0"/>
                </a:cxn>
                <a:cxn ang="0">
                  <a:pos x="15" y="0"/>
                </a:cxn>
                <a:cxn ang="0">
                  <a:pos x="10" y="0"/>
                </a:cxn>
                <a:cxn ang="0">
                  <a:pos x="5" y="0"/>
                </a:cxn>
                <a:cxn ang="0">
                  <a:pos x="5" y="4"/>
                </a:cxn>
                <a:cxn ang="0">
                  <a:pos x="0" y="9"/>
                </a:cxn>
                <a:cxn ang="0">
                  <a:pos x="0" y="14"/>
                </a:cxn>
                <a:cxn ang="0">
                  <a:pos x="5" y="18"/>
                </a:cxn>
                <a:cxn ang="0">
                  <a:pos x="5" y="23"/>
                </a:cxn>
                <a:cxn ang="0">
                  <a:pos x="10" y="23"/>
                </a:cxn>
                <a:cxn ang="0">
                  <a:pos x="15" y="23"/>
                </a:cxn>
                <a:cxn ang="0">
                  <a:pos x="19" y="23"/>
                </a:cxn>
                <a:cxn ang="0">
                  <a:pos x="24" y="18"/>
                </a:cxn>
                <a:cxn ang="0">
                  <a:pos x="24" y="14"/>
                </a:cxn>
                <a:cxn ang="0">
                  <a:pos x="24" y="9"/>
                </a:cxn>
                <a:cxn ang="0">
                  <a:pos x="19" y="9"/>
                </a:cxn>
                <a:cxn ang="0">
                  <a:pos x="19" y="4"/>
                </a:cxn>
                <a:cxn ang="0">
                  <a:pos x="15" y="4"/>
                </a:cxn>
                <a:cxn ang="0">
                  <a:pos x="15" y="0"/>
                </a:cxn>
                <a:cxn ang="0">
                  <a:pos x="10" y="4"/>
                </a:cxn>
                <a:cxn ang="0">
                  <a:pos x="5" y="4"/>
                </a:cxn>
                <a:cxn ang="0">
                  <a:pos x="5" y="9"/>
                </a:cxn>
                <a:cxn ang="0">
                  <a:pos x="5" y="9"/>
                </a:cxn>
                <a:cxn ang="0">
                  <a:pos x="5" y="14"/>
                </a:cxn>
                <a:cxn ang="0">
                  <a:pos x="5" y="18"/>
                </a:cxn>
                <a:cxn ang="0">
                  <a:pos x="10" y="18"/>
                </a:cxn>
                <a:cxn ang="0">
                  <a:pos x="15" y="18"/>
                </a:cxn>
                <a:cxn ang="0">
                  <a:pos x="15" y="18"/>
                </a:cxn>
                <a:cxn ang="0">
                  <a:pos x="19" y="18"/>
                </a:cxn>
                <a:cxn ang="0">
                  <a:pos x="19" y="14"/>
                </a:cxn>
                <a:cxn ang="0">
                  <a:pos x="24" y="9"/>
                </a:cxn>
              </a:cxnLst>
              <a:rect l="0" t="0" r="r" b="b"/>
              <a:pathLst>
                <a:path w="24" h="23">
                  <a:moveTo>
                    <a:pt x="24" y="9"/>
                  </a:moveTo>
                  <a:lnTo>
                    <a:pt x="24" y="9"/>
                  </a:lnTo>
                  <a:lnTo>
                    <a:pt x="24" y="4"/>
                  </a:lnTo>
                  <a:lnTo>
                    <a:pt x="24" y="4"/>
                  </a:lnTo>
                  <a:lnTo>
                    <a:pt x="19" y="4"/>
                  </a:lnTo>
                  <a:lnTo>
                    <a:pt x="19" y="0"/>
                  </a:lnTo>
                  <a:lnTo>
                    <a:pt x="19" y="0"/>
                  </a:lnTo>
                  <a:lnTo>
                    <a:pt x="15" y="0"/>
                  </a:lnTo>
                  <a:lnTo>
                    <a:pt x="15" y="0"/>
                  </a:lnTo>
                  <a:lnTo>
                    <a:pt x="10" y="0"/>
                  </a:lnTo>
                  <a:lnTo>
                    <a:pt x="10" y="0"/>
                  </a:lnTo>
                  <a:lnTo>
                    <a:pt x="5" y="0"/>
                  </a:lnTo>
                  <a:lnTo>
                    <a:pt x="5" y="4"/>
                  </a:lnTo>
                  <a:lnTo>
                    <a:pt x="5" y="4"/>
                  </a:lnTo>
                  <a:lnTo>
                    <a:pt x="0" y="4"/>
                  </a:lnTo>
                  <a:lnTo>
                    <a:pt x="0" y="9"/>
                  </a:lnTo>
                  <a:lnTo>
                    <a:pt x="0" y="9"/>
                  </a:lnTo>
                  <a:lnTo>
                    <a:pt x="0" y="14"/>
                  </a:lnTo>
                  <a:lnTo>
                    <a:pt x="0" y="14"/>
                  </a:lnTo>
                  <a:lnTo>
                    <a:pt x="5" y="18"/>
                  </a:lnTo>
                  <a:lnTo>
                    <a:pt x="5" y="18"/>
                  </a:lnTo>
                  <a:lnTo>
                    <a:pt x="5" y="23"/>
                  </a:lnTo>
                  <a:lnTo>
                    <a:pt x="10" y="23"/>
                  </a:lnTo>
                  <a:lnTo>
                    <a:pt x="10" y="23"/>
                  </a:lnTo>
                  <a:lnTo>
                    <a:pt x="15" y="23"/>
                  </a:lnTo>
                  <a:lnTo>
                    <a:pt x="15" y="23"/>
                  </a:lnTo>
                  <a:lnTo>
                    <a:pt x="19" y="23"/>
                  </a:lnTo>
                  <a:lnTo>
                    <a:pt x="19" y="23"/>
                  </a:lnTo>
                  <a:lnTo>
                    <a:pt x="19" y="18"/>
                  </a:lnTo>
                  <a:lnTo>
                    <a:pt x="24" y="18"/>
                  </a:lnTo>
                  <a:lnTo>
                    <a:pt x="24" y="14"/>
                  </a:lnTo>
                  <a:lnTo>
                    <a:pt x="24" y="14"/>
                  </a:lnTo>
                  <a:lnTo>
                    <a:pt x="24" y="9"/>
                  </a:lnTo>
                  <a:lnTo>
                    <a:pt x="24" y="9"/>
                  </a:lnTo>
                  <a:lnTo>
                    <a:pt x="24" y="9"/>
                  </a:lnTo>
                  <a:lnTo>
                    <a:pt x="19" y="9"/>
                  </a:lnTo>
                  <a:lnTo>
                    <a:pt x="19" y="4"/>
                  </a:lnTo>
                  <a:lnTo>
                    <a:pt x="19" y="4"/>
                  </a:lnTo>
                  <a:lnTo>
                    <a:pt x="19" y="4"/>
                  </a:lnTo>
                  <a:lnTo>
                    <a:pt x="15" y="4"/>
                  </a:lnTo>
                  <a:lnTo>
                    <a:pt x="15" y="0"/>
                  </a:lnTo>
                  <a:lnTo>
                    <a:pt x="15" y="0"/>
                  </a:lnTo>
                  <a:lnTo>
                    <a:pt x="10" y="0"/>
                  </a:lnTo>
                  <a:lnTo>
                    <a:pt x="10" y="4"/>
                  </a:lnTo>
                  <a:lnTo>
                    <a:pt x="10" y="4"/>
                  </a:lnTo>
                  <a:lnTo>
                    <a:pt x="5" y="4"/>
                  </a:lnTo>
                  <a:lnTo>
                    <a:pt x="5" y="4"/>
                  </a:lnTo>
                  <a:lnTo>
                    <a:pt x="5" y="9"/>
                  </a:lnTo>
                  <a:lnTo>
                    <a:pt x="5" y="9"/>
                  </a:lnTo>
                  <a:lnTo>
                    <a:pt x="5" y="9"/>
                  </a:lnTo>
                  <a:lnTo>
                    <a:pt x="5" y="14"/>
                  </a:lnTo>
                  <a:lnTo>
                    <a:pt x="5" y="14"/>
                  </a:lnTo>
                  <a:lnTo>
                    <a:pt x="5" y="18"/>
                  </a:lnTo>
                  <a:lnTo>
                    <a:pt x="5" y="18"/>
                  </a:lnTo>
                  <a:lnTo>
                    <a:pt x="10" y="18"/>
                  </a:lnTo>
                  <a:lnTo>
                    <a:pt x="10" y="18"/>
                  </a:lnTo>
                  <a:lnTo>
                    <a:pt x="10" y="18"/>
                  </a:lnTo>
                  <a:lnTo>
                    <a:pt x="15" y="18"/>
                  </a:lnTo>
                  <a:lnTo>
                    <a:pt x="15" y="18"/>
                  </a:lnTo>
                  <a:lnTo>
                    <a:pt x="15" y="18"/>
                  </a:lnTo>
                  <a:lnTo>
                    <a:pt x="19" y="18"/>
                  </a:lnTo>
                  <a:lnTo>
                    <a:pt x="19" y="18"/>
                  </a:lnTo>
                  <a:lnTo>
                    <a:pt x="19" y="18"/>
                  </a:lnTo>
                  <a:lnTo>
                    <a:pt x="19" y="14"/>
                  </a:lnTo>
                  <a:lnTo>
                    <a:pt x="24" y="14"/>
                  </a:lnTo>
                  <a:lnTo>
                    <a:pt x="24" y="9"/>
                  </a:lnTo>
                  <a:lnTo>
                    <a:pt x="24" y="9"/>
                  </a:lnTo>
                  <a:close/>
                </a:path>
              </a:pathLst>
            </a:custGeom>
            <a:solidFill>
              <a:srgbClr val="8095C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89" name="Freeform 305"/>
            <p:cNvSpPr>
              <a:spLocks noChangeAspect="1"/>
            </p:cNvSpPr>
            <p:nvPr/>
          </p:nvSpPr>
          <p:spPr bwMode="auto">
            <a:xfrm>
              <a:off x="2284" y="1711"/>
              <a:ext cx="19" cy="18"/>
            </a:xfrm>
            <a:custGeom>
              <a:avLst/>
              <a:gdLst/>
              <a:ahLst/>
              <a:cxnLst>
                <a:cxn ang="0">
                  <a:pos x="19" y="9"/>
                </a:cxn>
                <a:cxn ang="0">
                  <a:pos x="14" y="4"/>
                </a:cxn>
                <a:cxn ang="0">
                  <a:pos x="14" y="4"/>
                </a:cxn>
                <a:cxn ang="0">
                  <a:pos x="10" y="0"/>
                </a:cxn>
                <a:cxn ang="0">
                  <a:pos x="5" y="0"/>
                </a:cxn>
                <a:cxn ang="0">
                  <a:pos x="5" y="4"/>
                </a:cxn>
                <a:cxn ang="0">
                  <a:pos x="0" y="4"/>
                </a:cxn>
                <a:cxn ang="0">
                  <a:pos x="0" y="9"/>
                </a:cxn>
                <a:cxn ang="0">
                  <a:pos x="0" y="14"/>
                </a:cxn>
                <a:cxn ang="0">
                  <a:pos x="0" y="18"/>
                </a:cxn>
                <a:cxn ang="0">
                  <a:pos x="5" y="18"/>
                </a:cxn>
                <a:cxn ang="0">
                  <a:pos x="5" y="18"/>
                </a:cxn>
                <a:cxn ang="0">
                  <a:pos x="10" y="18"/>
                </a:cxn>
                <a:cxn ang="0">
                  <a:pos x="14" y="18"/>
                </a:cxn>
                <a:cxn ang="0">
                  <a:pos x="14" y="18"/>
                </a:cxn>
                <a:cxn ang="0">
                  <a:pos x="19" y="14"/>
                </a:cxn>
                <a:cxn ang="0">
                  <a:pos x="14" y="9"/>
                </a:cxn>
                <a:cxn ang="0">
                  <a:pos x="14" y="9"/>
                </a:cxn>
                <a:cxn ang="0">
                  <a:pos x="14" y="4"/>
                </a:cxn>
                <a:cxn ang="0">
                  <a:pos x="10" y="4"/>
                </a:cxn>
                <a:cxn ang="0">
                  <a:pos x="10" y="4"/>
                </a:cxn>
                <a:cxn ang="0">
                  <a:pos x="5" y="4"/>
                </a:cxn>
                <a:cxn ang="0">
                  <a:pos x="5" y="4"/>
                </a:cxn>
                <a:cxn ang="0">
                  <a:pos x="0" y="9"/>
                </a:cxn>
                <a:cxn ang="0">
                  <a:pos x="0" y="9"/>
                </a:cxn>
                <a:cxn ang="0">
                  <a:pos x="0" y="14"/>
                </a:cxn>
                <a:cxn ang="0">
                  <a:pos x="5" y="18"/>
                </a:cxn>
                <a:cxn ang="0">
                  <a:pos x="5" y="18"/>
                </a:cxn>
                <a:cxn ang="0">
                  <a:pos x="10" y="18"/>
                </a:cxn>
                <a:cxn ang="0">
                  <a:pos x="10" y="18"/>
                </a:cxn>
                <a:cxn ang="0">
                  <a:pos x="14" y="18"/>
                </a:cxn>
                <a:cxn ang="0">
                  <a:pos x="14" y="14"/>
                </a:cxn>
                <a:cxn ang="0">
                  <a:pos x="14" y="9"/>
                </a:cxn>
              </a:cxnLst>
              <a:rect l="0" t="0" r="r" b="b"/>
              <a:pathLst>
                <a:path w="19" h="18">
                  <a:moveTo>
                    <a:pt x="19" y="9"/>
                  </a:moveTo>
                  <a:lnTo>
                    <a:pt x="19" y="9"/>
                  </a:lnTo>
                  <a:lnTo>
                    <a:pt x="14" y="9"/>
                  </a:lnTo>
                  <a:lnTo>
                    <a:pt x="14" y="4"/>
                  </a:lnTo>
                  <a:lnTo>
                    <a:pt x="14" y="4"/>
                  </a:lnTo>
                  <a:lnTo>
                    <a:pt x="14" y="4"/>
                  </a:lnTo>
                  <a:lnTo>
                    <a:pt x="10" y="4"/>
                  </a:lnTo>
                  <a:lnTo>
                    <a:pt x="10" y="0"/>
                  </a:lnTo>
                  <a:lnTo>
                    <a:pt x="10" y="0"/>
                  </a:lnTo>
                  <a:lnTo>
                    <a:pt x="5" y="0"/>
                  </a:lnTo>
                  <a:lnTo>
                    <a:pt x="5" y="4"/>
                  </a:lnTo>
                  <a:lnTo>
                    <a:pt x="5" y="4"/>
                  </a:lnTo>
                  <a:lnTo>
                    <a:pt x="0" y="4"/>
                  </a:lnTo>
                  <a:lnTo>
                    <a:pt x="0" y="4"/>
                  </a:lnTo>
                  <a:lnTo>
                    <a:pt x="0" y="9"/>
                  </a:lnTo>
                  <a:lnTo>
                    <a:pt x="0" y="9"/>
                  </a:lnTo>
                  <a:lnTo>
                    <a:pt x="0" y="9"/>
                  </a:lnTo>
                  <a:lnTo>
                    <a:pt x="0" y="14"/>
                  </a:lnTo>
                  <a:lnTo>
                    <a:pt x="0" y="14"/>
                  </a:lnTo>
                  <a:lnTo>
                    <a:pt x="0" y="18"/>
                  </a:lnTo>
                  <a:lnTo>
                    <a:pt x="0" y="18"/>
                  </a:lnTo>
                  <a:lnTo>
                    <a:pt x="5" y="18"/>
                  </a:lnTo>
                  <a:lnTo>
                    <a:pt x="5" y="18"/>
                  </a:lnTo>
                  <a:lnTo>
                    <a:pt x="5" y="18"/>
                  </a:lnTo>
                  <a:lnTo>
                    <a:pt x="10" y="18"/>
                  </a:lnTo>
                  <a:lnTo>
                    <a:pt x="10" y="18"/>
                  </a:lnTo>
                  <a:lnTo>
                    <a:pt x="10" y="18"/>
                  </a:lnTo>
                  <a:lnTo>
                    <a:pt x="14" y="18"/>
                  </a:lnTo>
                  <a:lnTo>
                    <a:pt x="14" y="18"/>
                  </a:lnTo>
                  <a:lnTo>
                    <a:pt x="14" y="18"/>
                  </a:lnTo>
                  <a:lnTo>
                    <a:pt x="14" y="14"/>
                  </a:lnTo>
                  <a:lnTo>
                    <a:pt x="19" y="14"/>
                  </a:lnTo>
                  <a:lnTo>
                    <a:pt x="19" y="9"/>
                  </a:lnTo>
                  <a:lnTo>
                    <a:pt x="14" y="9"/>
                  </a:lnTo>
                  <a:lnTo>
                    <a:pt x="14" y="9"/>
                  </a:lnTo>
                  <a:lnTo>
                    <a:pt x="14" y="9"/>
                  </a:lnTo>
                  <a:lnTo>
                    <a:pt x="14" y="9"/>
                  </a:lnTo>
                  <a:lnTo>
                    <a:pt x="14" y="4"/>
                  </a:lnTo>
                  <a:lnTo>
                    <a:pt x="10" y="4"/>
                  </a:lnTo>
                  <a:lnTo>
                    <a:pt x="10" y="4"/>
                  </a:lnTo>
                  <a:lnTo>
                    <a:pt x="10" y="4"/>
                  </a:lnTo>
                  <a:lnTo>
                    <a:pt x="10" y="4"/>
                  </a:lnTo>
                  <a:lnTo>
                    <a:pt x="5" y="4"/>
                  </a:lnTo>
                  <a:lnTo>
                    <a:pt x="5" y="4"/>
                  </a:lnTo>
                  <a:lnTo>
                    <a:pt x="5" y="4"/>
                  </a:lnTo>
                  <a:lnTo>
                    <a:pt x="5" y="4"/>
                  </a:lnTo>
                  <a:lnTo>
                    <a:pt x="0" y="9"/>
                  </a:lnTo>
                  <a:lnTo>
                    <a:pt x="0" y="9"/>
                  </a:lnTo>
                  <a:lnTo>
                    <a:pt x="0" y="9"/>
                  </a:lnTo>
                  <a:lnTo>
                    <a:pt x="0" y="9"/>
                  </a:lnTo>
                  <a:lnTo>
                    <a:pt x="0" y="14"/>
                  </a:lnTo>
                  <a:lnTo>
                    <a:pt x="0" y="14"/>
                  </a:lnTo>
                  <a:lnTo>
                    <a:pt x="0" y="14"/>
                  </a:lnTo>
                  <a:lnTo>
                    <a:pt x="5" y="18"/>
                  </a:lnTo>
                  <a:lnTo>
                    <a:pt x="5" y="18"/>
                  </a:lnTo>
                  <a:lnTo>
                    <a:pt x="5" y="18"/>
                  </a:lnTo>
                  <a:lnTo>
                    <a:pt x="5" y="18"/>
                  </a:lnTo>
                  <a:lnTo>
                    <a:pt x="10" y="18"/>
                  </a:lnTo>
                  <a:lnTo>
                    <a:pt x="10" y="18"/>
                  </a:lnTo>
                  <a:lnTo>
                    <a:pt x="10" y="18"/>
                  </a:lnTo>
                  <a:lnTo>
                    <a:pt x="10" y="18"/>
                  </a:lnTo>
                  <a:lnTo>
                    <a:pt x="14" y="18"/>
                  </a:lnTo>
                  <a:lnTo>
                    <a:pt x="14" y="14"/>
                  </a:lnTo>
                  <a:lnTo>
                    <a:pt x="14" y="14"/>
                  </a:lnTo>
                  <a:lnTo>
                    <a:pt x="14" y="14"/>
                  </a:lnTo>
                  <a:lnTo>
                    <a:pt x="14" y="9"/>
                  </a:lnTo>
                  <a:lnTo>
                    <a:pt x="19" y="9"/>
                  </a:lnTo>
                  <a:close/>
                </a:path>
              </a:pathLst>
            </a:custGeom>
            <a:solidFill>
              <a:srgbClr val="8397C4"/>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90" name="Freeform 306"/>
            <p:cNvSpPr>
              <a:spLocks noChangeAspect="1"/>
            </p:cNvSpPr>
            <p:nvPr/>
          </p:nvSpPr>
          <p:spPr bwMode="auto">
            <a:xfrm>
              <a:off x="2284" y="1715"/>
              <a:ext cx="14" cy="14"/>
            </a:xfrm>
            <a:custGeom>
              <a:avLst/>
              <a:gdLst/>
              <a:ahLst/>
              <a:cxnLst>
                <a:cxn ang="0">
                  <a:pos x="14" y="5"/>
                </a:cxn>
                <a:cxn ang="0">
                  <a:pos x="14" y="5"/>
                </a:cxn>
                <a:cxn ang="0">
                  <a:pos x="10" y="0"/>
                </a:cxn>
                <a:cxn ang="0">
                  <a:pos x="10" y="0"/>
                </a:cxn>
                <a:cxn ang="0">
                  <a:pos x="5" y="0"/>
                </a:cxn>
                <a:cxn ang="0">
                  <a:pos x="5" y="0"/>
                </a:cxn>
                <a:cxn ang="0">
                  <a:pos x="0" y="5"/>
                </a:cxn>
                <a:cxn ang="0">
                  <a:pos x="0" y="5"/>
                </a:cxn>
                <a:cxn ang="0">
                  <a:pos x="0" y="10"/>
                </a:cxn>
                <a:cxn ang="0">
                  <a:pos x="0" y="10"/>
                </a:cxn>
                <a:cxn ang="0">
                  <a:pos x="5" y="14"/>
                </a:cxn>
                <a:cxn ang="0">
                  <a:pos x="5" y="14"/>
                </a:cxn>
                <a:cxn ang="0">
                  <a:pos x="10" y="14"/>
                </a:cxn>
                <a:cxn ang="0">
                  <a:pos x="10" y="14"/>
                </a:cxn>
                <a:cxn ang="0">
                  <a:pos x="14" y="10"/>
                </a:cxn>
                <a:cxn ang="0">
                  <a:pos x="14" y="10"/>
                </a:cxn>
                <a:cxn ang="0">
                  <a:pos x="14" y="5"/>
                </a:cxn>
                <a:cxn ang="0">
                  <a:pos x="14" y="5"/>
                </a:cxn>
                <a:cxn ang="0">
                  <a:pos x="10" y="5"/>
                </a:cxn>
                <a:cxn ang="0">
                  <a:pos x="10" y="5"/>
                </a:cxn>
                <a:cxn ang="0">
                  <a:pos x="10" y="0"/>
                </a:cxn>
                <a:cxn ang="0">
                  <a:pos x="5" y="5"/>
                </a:cxn>
                <a:cxn ang="0">
                  <a:pos x="5" y="5"/>
                </a:cxn>
                <a:cxn ang="0">
                  <a:pos x="5" y="5"/>
                </a:cxn>
                <a:cxn ang="0">
                  <a:pos x="5" y="5"/>
                </a:cxn>
                <a:cxn ang="0">
                  <a:pos x="5" y="10"/>
                </a:cxn>
                <a:cxn ang="0">
                  <a:pos x="5" y="10"/>
                </a:cxn>
                <a:cxn ang="0">
                  <a:pos x="5" y="10"/>
                </a:cxn>
                <a:cxn ang="0">
                  <a:pos x="10" y="10"/>
                </a:cxn>
                <a:cxn ang="0">
                  <a:pos x="10" y="10"/>
                </a:cxn>
                <a:cxn ang="0">
                  <a:pos x="10" y="10"/>
                </a:cxn>
                <a:cxn ang="0">
                  <a:pos x="14" y="10"/>
                </a:cxn>
                <a:cxn ang="0">
                  <a:pos x="14" y="5"/>
                </a:cxn>
              </a:cxnLst>
              <a:rect l="0" t="0" r="r" b="b"/>
              <a:pathLst>
                <a:path w="14" h="14">
                  <a:moveTo>
                    <a:pt x="14" y="5"/>
                  </a:moveTo>
                  <a:lnTo>
                    <a:pt x="14" y="5"/>
                  </a:lnTo>
                  <a:lnTo>
                    <a:pt x="14" y="5"/>
                  </a:lnTo>
                  <a:lnTo>
                    <a:pt x="14" y="5"/>
                  </a:lnTo>
                  <a:lnTo>
                    <a:pt x="14" y="0"/>
                  </a:lnTo>
                  <a:lnTo>
                    <a:pt x="10" y="0"/>
                  </a:lnTo>
                  <a:lnTo>
                    <a:pt x="10" y="0"/>
                  </a:lnTo>
                  <a:lnTo>
                    <a:pt x="10" y="0"/>
                  </a:lnTo>
                  <a:lnTo>
                    <a:pt x="10" y="0"/>
                  </a:lnTo>
                  <a:lnTo>
                    <a:pt x="5" y="0"/>
                  </a:lnTo>
                  <a:lnTo>
                    <a:pt x="5" y="0"/>
                  </a:lnTo>
                  <a:lnTo>
                    <a:pt x="5" y="0"/>
                  </a:lnTo>
                  <a:lnTo>
                    <a:pt x="5" y="0"/>
                  </a:lnTo>
                  <a:lnTo>
                    <a:pt x="0" y="5"/>
                  </a:lnTo>
                  <a:lnTo>
                    <a:pt x="0" y="5"/>
                  </a:lnTo>
                  <a:lnTo>
                    <a:pt x="0" y="5"/>
                  </a:lnTo>
                  <a:lnTo>
                    <a:pt x="0" y="5"/>
                  </a:lnTo>
                  <a:lnTo>
                    <a:pt x="0" y="10"/>
                  </a:lnTo>
                  <a:lnTo>
                    <a:pt x="0" y="10"/>
                  </a:lnTo>
                  <a:lnTo>
                    <a:pt x="0" y="10"/>
                  </a:lnTo>
                  <a:lnTo>
                    <a:pt x="5" y="14"/>
                  </a:lnTo>
                  <a:lnTo>
                    <a:pt x="5" y="14"/>
                  </a:lnTo>
                  <a:lnTo>
                    <a:pt x="5" y="14"/>
                  </a:lnTo>
                  <a:lnTo>
                    <a:pt x="5" y="14"/>
                  </a:lnTo>
                  <a:lnTo>
                    <a:pt x="10" y="14"/>
                  </a:lnTo>
                  <a:lnTo>
                    <a:pt x="10" y="14"/>
                  </a:lnTo>
                  <a:lnTo>
                    <a:pt x="10" y="14"/>
                  </a:lnTo>
                  <a:lnTo>
                    <a:pt x="10" y="14"/>
                  </a:lnTo>
                  <a:lnTo>
                    <a:pt x="14" y="14"/>
                  </a:lnTo>
                  <a:lnTo>
                    <a:pt x="14" y="10"/>
                  </a:lnTo>
                  <a:lnTo>
                    <a:pt x="14" y="10"/>
                  </a:lnTo>
                  <a:lnTo>
                    <a:pt x="14" y="10"/>
                  </a:lnTo>
                  <a:lnTo>
                    <a:pt x="14" y="5"/>
                  </a:lnTo>
                  <a:lnTo>
                    <a:pt x="14" y="5"/>
                  </a:lnTo>
                  <a:lnTo>
                    <a:pt x="14" y="5"/>
                  </a:lnTo>
                  <a:lnTo>
                    <a:pt x="14" y="5"/>
                  </a:lnTo>
                  <a:lnTo>
                    <a:pt x="10" y="5"/>
                  </a:lnTo>
                  <a:lnTo>
                    <a:pt x="10" y="5"/>
                  </a:lnTo>
                  <a:lnTo>
                    <a:pt x="10" y="5"/>
                  </a:lnTo>
                  <a:lnTo>
                    <a:pt x="10" y="5"/>
                  </a:lnTo>
                  <a:lnTo>
                    <a:pt x="10" y="0"/>
                  </a:lnTo>
                  <a:lnTo>
                    <a:pt x="10" y="0"/>
                  </a:lnTo>
                  <a:lnTo>
                    <a:pt x="5" y="0"/>
                  </a:lnTo>
                  <a:lnTo>
                    <a:pt x="5" y="5"/>
                  </a:lnTo>
                  <a:lnTo>
                    <a:pt x="5" y="5"/>
                  </a:lnTo>
                  <a:lnTo>
                    <a:pt x="5" y="5"/>
                  </a:lnTo>
                  <a:lnTo>
                    <a:pt x="5" y="5"/>
                  </a:lnTo>
                  <a:lnTo>
                    <a:pt x="5" y="5"/>
                  </a:lnTo>
                  <a:lnTo>
                    <a:pt x="5" y="5"/>
                  </a:lnTo>
                  <a:lnTo>
                    <a:pt x="5" y="5"/>
                  </a:lnTo>
                  <a:lnTo>
                    <a:pt x="5" y="10"/>
                  </a:lnTo>
                  <a:lnTo>
                    <a:pt x="5" y="10"/>
                  </a:lnTo>
                  <a:lnTo>
                    <a:pt x="5" y="10"/>
                  </a:lnTo>
                  <a:lnTo>
                    <a:pt x="5" y="10"/>
                  </a:lnTo>
                  <a:lnTo>
                    <a:pt x="5" y="10"/>
                  </a:lnTo>
                  <a:lnTo>
                    <a:pt x="5" y="10"/>
                  </a:lnTo>
                  <a:lnTo>
                    <a:pt x="5" y="10"/>
                  </a:lnTo>
                  <a:lnTo>
                    <a:pt x="10" y="10"/>
                  </a:lnTo>
                  <a:lnTo>
                    <a:pt x="10" y="10"/>
                  </a:lnTo>
                  <a:lnTo>
                    <a:pt x="10" y="10"/>
                  </a:lnTo>
                  <a:lnTo>
                    <a:pt x="10" y="10"/>
                  </a:lnTo>
                  <a:lnTo>
                    <a:pt x="10" y="10"/>
                  </a:lnTo>
                  <a:lnTo>
                    <a:pt x="10" y="10"/>
                  </a:lnTo>
                  <a:lnTo>
                    <a:pt x="14" y="10"/>
                  </a:lnTo>
                  <a:lnTo>
                    <a:pt x="14" y="10"/>
                  </a:lnTo>
                  <a:lnTo>
                    <a:pt x="14" y="5"/>
                  </a:lnTo>
                  <a:lnTo>
                    <a:pt x="14" y="5"/>
                  </a:lnTo>
                  <a:close/>
                </a:path>
              </a:pathLst>
            </a:custGeom>
            <a:solidFill>
              <a:srgbClr val="8699C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91" name="Freeform 307"/>
            <p:cNvSpPr>
              <a:spLocks noChangeAspect="1"/>
            </p:cNvSpPr>
            <p:nvPr/>
          </p:nvSpPr>
          <p:spPr bwMode="auto">
            <a:xfrm>
              <a:off x="2289" y="1715"/>
              <a:ext cx="9" cy="10"/>
            </a:xfrm>
            <a:custGeom>
              <a:avLst/>
              <a:gdLst/>
              <a:ahLst/>
              <a:cxnLst>
                <a:cxn ang="0">
                  <a:pos x="9" y="5"/>
                </a:cxn>
                <a:cxn ang="0">
                  <a:pos x="9" y="5"/>
                </a:cxn>
                <a:cxn ang="0">
                  <a:pos x="9" y="5"/>
                </a:cxn>
                <a:cxn ang="0">
                  <a:pos x="5" y="5"/>
                </a:cxn>
                <a:cxn ang="0">
                  <a:pos x="5" y="5"/>
                </a:cxn>
                <a:cxn ang="0">
                  <a:pos x="5" y="5"/>
                </a:cxn>
                <a:cxn ang="0">
                  <a:pos x="5" y="5"/>
                </a:cxn>
                <a:cxn ang="0">
                  <a:pos x="5" y="0"/>
                </a:cxn>
                <a:cxn ang="0">
                  <a:pos x="5" y="0"/>
                </a:cxn>
                <a:cxn ang="0">
                  <a:pos x="0" y="0"/>
                </a:cxn>
                <a:cxn ang="0">
                  <a:pos x="0" y="5"/>
                </a:cxn>
                <a:cxn ang="0">
                  <a:pos x="0" y="5"/>
                </a:cxn>
                <a:cxn ang="0">
                  <a:pos x="0" y="5"/>
                </a:cxn>
                <a:cxn ang="0">
                  <a:pos x="0" y="5"/>
                </a:cxn>
                <a:cxn ang="0">
                  <a:pos x="0" y="5"/>
                </a:cxn>
                <a:cxn ang="0">
                  <a:pos x="0" y="5"/>
                </a:cxn>
                <a:cxn ang="0">
                  <a:pos x="0" y="5"/>
                </a:cxn>
                <a:cxn ang="0">
                  <a:pos x="0" y="10"/>
                </a:cxn>
                <a:cxn ang="0">
                  <a:pos x="0" y="10"/>
                </a:cxn>
                <a:cxn ang="0">
                  <a:pos x="0" y="10"/>
                </a:cxn>
                <a:cxn ang="0">
                  <a:pos x="0" y="10"/>
                </a:cxn>
                <a:cxn ang="0">
                  <a:pos x="0" y="10"/>
                </a:cxn>
                <a:cxn ang="0">
                  <a:pos x="0" y="10"/>
                </a:cxn>
                <a:cxn ang="0">
                  <a:pos x="0" y="10"/>
                </a:cxn>
                <a:cxn ang="0">
                  <a:pos x="5" y="10"/>
                </a:cxn>
                <a:cxn ang="0">
                  <a:pos x="5" y="10"/>
                </a:cxn>
                <a:cxn ang="0">
                  <a:pos x="5" y="10"/>
                </a:cxn>
                <a:cxn ang="0">
                  <a:pos x="5" y="10"/>
                </a:cxn>
                <a:cxn ang="0">
                  <a:pos x="5" y="10"/>
                </a:cxn>
                <a:cxn ang="0">
                  <a:pos x="5" y="10"/>
                </a:cxn>
                <a:cxn ang="0">
                  <a:pos x="9" y="10"/>
                </a:cxn>
                <a:cxn ang="0">
                  <a:pos x="9" y="10"/>
                </a:cxn>
                <a:cxn ang="0">
                  <a:pos x="9" y="5"/>
                </a:cxn>
              </a:cxnLst>
              <a:rect l="0" t="0" r="r" b="b"/>
              <a:pathLst>
                <a:path w="9" h="10">
                  <a:moveTo>
                    <a:pt x="9" y="5"/>
                  </a:moveTo>
                  <a:lnTo>
                    <a:pt x="9" y="5"/>
                  </a:lnTo>
                  <a:lnTo>
                    <a:pt x="9" y="5"/>
                  </a:lnTo>
                  <a:lnTo>
                    <a:pt x="5" y="5"/>
                  </a:lnTo>
                  <a:lnTo>
                    <a:pt x="5" y="5"/>
                  </a:lnTo>
                  <a:lnTo>
                    <a:pt x="5" y="5"/>
                  </a:lnTo>
                  <a:lnTo>
                    <a:pt x="5" y="5"/>
                  </a:lnTo>
                  <a:lnTo>
                    <a:pt x="5" y="0"/>
                  </a:lnTo>
                  <a:lnTo>
                    <a:pt x="5" y="0"/>
                  </a:lnTo>
                  <a:lnTo>
                    <a:pt x="0" y="0"/>
                  </a:lnTo>
                  <a:lnTo>
                    <a:pt x="0" y="5"/>
                  </a:lnTo>
                  <a:lnTo>
                    <a:pt x="0" y="5"/>
                  </a:lnTo>
                  <a:lnTo>
                    <a:pt x="0" y="5"/>
                  </a:lnTo>
                  <a:lnTo>
                    <a:pt x="0" y="5"/>
                  </a:lnTo>
                  <a:lnTo>
                    <a:pt x="0" y="5"/>
                  </a:lnTo>
                  <a:lnTo>
                    <a:pt x="0" y="5"/>
                  </a:lnTo>
                  <a:lnTo>
                    <a:pt x="0" y="5"/>
                  </a:lnTo>
                  <a:lnTo>
                    <a:pt x="0" y="10"/>
                  </a:lnTo>
                  <a:lnTo>
                    <a:pt x="0" y="10"/>
                  </a:lnTo>
                  <a:lnTo>
                    <a:pt x="0" y="10"/>
                  </a:lnTo>
                  <a:lnTo>
                    <a:pt x="0" y="10"/>
                  </a:lnTo>
                  <a:lnTo>
                    <a:pt x="0" y="10"/>
                  </a:lnTo>
                  <a:lnTo>
                    <a:pt x="0" y="10"/>
                  </a:lnTo>
                  <a:lnTo>
                    <a:pt x="0" y="10"/>
                  </a:lnTo>
                  <a:lnTo>
                    <a:pt x="5" y="10"/>
                  </a:lnTo>
                  <a:lnTo>
                    <a:pt x="5" y="10"/>
                  </a:lnTo>
                  <a:lnTo>
                    <a:pt x="5" y="10"/>
                  </a:lnTo>
                  <a:lnTo>
                    <a:pt x="5" y="10"/>
                  </a:lnTo>
                  <a:lnTo>
                    <a:pt x="5" y="10"/>
                  </a:lnTo>
                  <a:lnTo>
                    <a:pt x="5" y="10"/>
                  </a:lnTo>
                  <a:lnTo>
                    <a:pt x="9" y="10"/>
                  </a:lnTo>
                  <a:lnTo>
                    <a:pt x="9" y="10"/>
                  </a:lnTo>
                  <a:lnTo>
                    <a:pt x="9" y="5"/>
                  </a:lnTo>
                  <a:close/>
                </a:path>
              </a:pathLst>
            </a:custGeom>
            <a:solidFill>
              <a:srgbClr val="899BC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3892" name="Freeform 308"/>
            <p:cNvSpPr>
              <a:spLocks noChangeAspect="1"/>
            </p:cNvSpPr>
            <p:nvPr/>
          </p:nvSpPr>
          <p:spPr bwMode="auto">
            <a:xfrm>
              <a:off x="2289" y="1720"/>
              <a:ext cx="5" cy="5"/>
            </a:xfrm>
            <a:custGeom>
              <a:avLst/>
              <a:gdLst/>
              <a:ahLst/>
              <a:cxnLst>
                <a:cxn ang="0">
                  <a:pos x="5" y="0"/>
                </a:cxn>
                <a:cxn ang="0">
                  <a:pos x="5" y="0"/>
                </a:cxn>
                <a:cxn ang="0">
                  <a:pos x="5" y="0"/>
                </a:cxn>
                <a:cxn ang="0">
                  <a:pos x="5" y="0"/>
                </a:cxn>
                <a:cxn ang="0">
                  <a:pos x="5" y="0"/>
                </a:cxn>
                <a:cxn ang="0">
                  <a:pos x="5" y="0"/>
                </a:cxn>
                <a:cxn ang="0">
                  <a:pos x="5" y="0"/>
                </a:cxn>
                <a:cxn ang="0">
                  <a:pos x="5" y="0"/>
                </a:cxn>
                <a:cxn ang="0">
                  <a:pos x="5" y="0"/>
                </a:cxn>
                <a:cxn ang="0">
                  <a:pos x="5"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5" y="5"/>
                </a:cxn>
                <a:cxn ang="0">
                  <a:pos x="5" y="5"/>
                </a:cxn>
                <a:cxn ang="0">
                  <a:pos x="5" y="5"/>
                </a:cxn>
                <a:cxn ang="0">
                  <a:pos x="5" y="5"/>
                </a:cxn>
                <a:cxn ang="0">
                  <a:pos x="5" y="5"/>
                </a:cxn>
                <a:cxn ang="0">
                  <a:pos x="5" y="5"/>
                </a:cxn>
                <a:cxn ang="0">
                  <a:pos x="5" y="5"/>
                </a:cxn>
                <a:cxn ang="0">
                  <a:pos x="5" y="5"/>
                </a:cxn>
                <a:cxn ang="0">
                  <a:pos x="5" y="5"/>
                </a:cxn>
                <a:cxn ang="0">
                  <a:pos x="5" y="0"/>
                </a:cxn>
              </a:cxnLst>
              <a:rect l="0" t="0" r="r" b="b"/>
              <a:pathLst>
                <a:path w="5" h="5">
                  <a:moveTo>
                    <a:pt x="5" y="0"/>
                  </a:moveTo>
                  <a:lnTo>
                    <a:pt x="5"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close/>
                </a:path>
              </a:pathLst>
            </a:custGeom>
            <a:solidFill>
              <a:srgbClr val="8C9EC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23893" name="Text Box 309"/>
          <p:cNvSpPr txBox="1">
            <a:spLocks noChangeAspect="1" noChangeArrowheads="1"/>
          </p:cNvSpPr>
          <p:nvPr/>
        </p:nvSpPr>
        <p:spPr bwMode="auto">
          <a:xfrm>
            <a:off x="3578225" y="1558925"/>
            <a:ext cx="2255838" cy="441325"/>
          </a:xfrm>
          <a:prstGeom prst="rect">
            <a:avLst/>
          </a:prstGeom>
          <a:noFill/>
          <a:ln w="12700">
            <a:noFill/>
            <a:miter lim="800000"/>
            <a:headEnd type="none" w="sm" len="sm"/>
            <a:tailEnd type="none" w="sm" len="sm"/>
          </a:ln>
          <a:effectLst/>
        </p:spPr>
        <p:txBody>
          <a:bodyPr wrap="none" lIns="104717" tIns="52359" rIns="104717" bIns="52359">
            <a:spAutoFit/>
          </a:bodyPr>
          <a:lstStyle/>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t>AC: compare signal w/ itself</a:t>
            </a:r>
          </a:p>
          <a:p>
            <a:pPr marL="0" marR="0" lvl="0" indent="0" algn="l" defTabSz="104775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t>CC: compare signal w/ another</a:t>
            </a:r>
          </a:p>
        </p:txBody>
      </p:sp>
      <p:pic>
        <p:nvPicPr>
          <p:cNvPr id="3523894" name="Picture 310"/>
          <p:cNvPicPr>
            <a:picLocks noChangeAspect="1" noChangeArrowheads="1"/>
          </p:cNvPicPr>
          <p:nvPr/>
        </p:nvPicPr>
        <p:blipFill>
          <a:blip r:embed="rId11" cstate="print"/>
          <a:srcRect/>
          <a:stretch>
            <a:fillRect/>
          </a:stretch>
        </p:blipFill>
        <p:spPr bwMode="auto">
          <a:xfrm>
            <a:off x="5859463" y="3929063"/>
            <a:ext cx="2751137" cy="1049337"/>
          </a:xfrm>
          <a:prstGeom prst="rect">
            <a:avLst/>
          </a:prstGeom>
          <a:noFill/>
        </p:spPr>
      </p:pic>
      <p:pic>
        <p:nvPicPr>
          <p:cNvPr id="3523895" name="Picture 311"/>
          <p:cNvPicPr>
            <a:picLocks noChangeAspect="1" noChangeArrowheads="1"/>
          </p:cNvPicPr>
          <p:nvPr/>
        </p:nvPicPr>
        <p:blipFill>
          <a:blip r:embed="rId12" cstate="print"/>
          <a:srcRect/>
          <a:stretch>
            <a:fillRect/>
          </a:stretch>
        </p:blipFill>
        <p:spPr bwMode="auto">
          <a:xfrm>
            <a:off x="5834063" y="5072063"/>
            <a:ext cx="2776537" cy="708025"/>
          </a:xfrm>
          <a:prstGeom prst="rect">
            <a:avLst/>
          </a:prstGeom>
          <a:noFill/>
        </p:spPr>
      </p:pic>
      <p:pic>
        <p:nvPicPr>
          <p:cNvPr id="3523896" name="Picture 312"/>
          <p:cNvPicPr>
            <a:picLocks noChangeAspect="1" noChangeArrowheads="1"/>
          </p:cNvPicPr>
          <p:nvPr/>
        </p:nvPicPr>
        <p:blipFill>
          <a:blip r:embed="rId13" cstate="print"/>
          <a:srcRect/>
          <a:stretch>
            <a:fillRect/>
          </a:stretch>
        </p:blipFill>
        <p:spPr bwMode="auto">
          <a:xfrm>
            <a:off x="5884863" y="1844675"/>
            <a:ext cx="2736850" cy="1325563"/>
          </a:xfrm>
          <a:prstGeom prst="rect">
            <a:avLst/>
          </a:prstGeom>
          <a:noFill/>
        </p:spPr>
      </p:pic>
      <p:grpSp>
        <p:nvGrpSpPr>
          <p:cNvPr id="297" name="Group 157"/>
          <p:cNvGrpSpPr>
            <a:grpSpLocks/>
          </p:cNvGrpSpPr>
          <p:nvPr/>
        </p:nvGrpSpPr>
        <p:grpSpPr bwMode="auto">
          <a:xfrm>
            <a:off x="6435371" y="750210"/>
            <a:ext cx="1810457" cy="781756"/>
            <a:chOff x="4922" y="1131"/>
            <a:chExt cx="1283" cy="554"/>
          </a:xfrm>
        </p:grpSpPr>
        <p:sp>
          <p:nvSpPr>
            <p:cNvPr id="298"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sng" strike="noStrike" kern="1200" cap="none" spc="0" normalizeH="0" baseline="0" noProof="0" dirty="0">
                  <a:ln>
                    <a:noFill/>
                  </a:ln>
                  <a:solidFill>
                    <a:srgbClr val="000000"/>
                  </a:solidFill>
                  <a:effectLst/>
                  <a:uLnTx/>
                  <a:uFillTx/>
                  <a:latin typeface="Symbol" panose="05050102010706020507" pitchFamily="18" charset="2"/>
                  <a:ea typeface="ＭＳ Ｐゴシック" panose="020B0600070205080204" pitchFamily="34" charset="-128"/>
                  <a:cs typeface="+mn-cs"/>
                </a:rPr>
                <a:t>w</a:t>
              </a:r>
              <a:r>
                <a:rPr kumimoji="0" lang="en-US" altLang="en-US" sz="1422"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a:t>
              </a:r>
              <a:r>
                <a:rPr kumimoji="0" lang="en-US" altLang="en-US" sz="1422" b="0" i="0" u="sng"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r>
                <a:rPr kumimoji="0" lang="en-US" altLang="en-US" sz="1422" b="0" i="0" u="none" strike="noStrike" kern="1200" cap="none" spc="0" normalizeH="0" baseline="0" noProof="0" dirty="0">
                  <a:ln>
                    <a:noFill/>
                  </a:ln>
                  <a:solidFill>
                    <a:srgbClr val="000000"/>
                  </a:solidFill>
                  <a:effectLst/>
                  <a:uLnTx/>
                  <a:uFillTx/>
                  <a:latin typeface="Symbol" panose="05050102010706020507" pitchFamily="18" charset="2"/>
                  <a:ea typeface="ＭＳ Ｐゴシック" panose="020B0600070205080204" pitchFamily="34" charset="-128"/>
                  <a:cs typeface="Arial" panose="020B0604020202020204" pitchFamily="34" charset="0"/>
                </a:rPr>
                <a:t>t</a:t>
              </a:r>
              <a:r>
                <a:rPr kumimoji="0" lang="en-US" altLang="en-US" sz="1422" b="0" i="0" u="none" strike="noStrike" kern="120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d,i</a:t>
              </a:r>
            </a:p>
          </p:txBody>
        </p:sp>
        <p:sp>
          <p:nvSpPr>
            <p:cNvPr id="299"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a:t>
              </a:r>
            </a:p>
          </p:txBody>
        </p:sp>
        <p:sp>
          <p:nvSpPr>
            <p:cNvPr id="300" name="TextBox 126"/>
            <p:cNvSpPr txBox="1">
              <a:spLocks noChangeArrowheads="1"/>
            </p:cNvSpPr>
            <p:nvPr/>
          </p:nvSpPr>
          <p:spPr bwMode="auto">
            <a:xfrm>
              <a:off x="4922" y="1131"/>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2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Tree>
    <p:extLst>
      <p:ext uri="{BB962C8B-B14F-4D97-AF65-F5344CB8AC3E}">
        <p14:creationId xmlns:p14="http://schemas.microsoft.com/office/powerpoint/2010/main" val="21023306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FCS also benefits from FLIM (Fluorescence Lifetime Imaging Microscopy)</a:t>
            </a:r>
          </a:p>
        </p:txBody>
      </p:sp>
      <p:sp>
        <p:nvSpPr>
          <p:cNvPr id="3" name="Content Placeholder 2"/>
          <p:cNvSpPr>
            <a:spLocks noGrp="1"/>
          </p:cNvSpPr>
          <p:nvPr>
            <p:ph idx="1"/>
          </p:nvPr>
        </p:nvSpPr>
        <p:spPr/>
        <p:txBody>
          <a:bodyPr>
            <a:normAutofit/>
          </a:bodyPr>
          <a:lstStyle/>
          <a:p>
            <a:r>
              <a:rPr lang="en-US" dirty="0"/>
              <a:t>FCS measurements at single point allow kinetic and diffusion properties, concentration and aggregation state of fluorescently labeled molecules to be determined.</a:t>
            </a:r>
          </a:p>
          <a:p>
            <a:r>
              <a:rPr lang="en-US" dirty="0"/>
              <a:t>FLIM measurement of fluorescent lifetime of fluorophore is sensitive to the molecular environment of that fluorophore.</a:t>
            </a:r>
          </a:p>
          <a:p>
            <a:r>
              <a:rPr lang="en-US" dirty="0"/>
              <a:t>FCS and FLIM allow information to be gathered on diffusional mobility, protein clustering and interactions, and molecular environment.</a:t>
            </a:r>
          </a:p>
        </p:txBody>
      </p:sp>
    </p:spTree>
    <p:extLst>
      <p:ext uri="{BB962C8B-B14F-4D97-AF65-F5344CB8AC3E}">
        <p14:creationId xmlns:p14="http://schemas.microsoft.com/office/powerpoint/2010/main" val="2427164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Imaging Microscopy (FLIM)</a:t>
            </a:r>
          </a:p>
        </p:txBody>
      </p:sp>
      <p:sp>
        <p:nvSpPr>
          <p:cNvPr id="3" name="Content Placeholder 2"/>
          <p:cNvSpPr>
            <a:spLocks noGrp="1"/>
          </p:cNvSpPr>
          <p:nvPr>
            <p:ph idx="1"/>
          </p:nvPr>
        </p:nvSpPr>
        <p:spPr/>
        <p:txBody>
          <a:bodyPr>
            <a:normAutofit/>
          </a:bodyPr>
          <a:lstStyle/>
          <a:p>
            <a:r>
              <a:rPr lang="en-US" dirty="0"/>
              <a:t>Measure spatial distribution of differences in the timing of fluorescence excitation of fluorophores</a:t>
            </a:r>
          </a:p>
          <a:p>
            <a:r>
              <a:rPr lang="en-US" dirty="0"/>
              <a:t>Combines microscopy with fluorescence spectroscopy</a:t>
            </a:r>
          </a:p>
          <a:p>
            <a:r>
              <a:rPr lang="en-US" dirty="0"/>
              <a:t>Fluorescent lifetimes very short (ns) so need fast excitation and/or fast detectors</a:t>
            </a:r>
          </a:p>
          <a:p>
            <a:r>
              <a:rPr lang="en-US" dirty="0"/>
              <a:t>Requirements for FLIM instruments</a:t>
            </a:r>
          </a:p>
          <a:p>
            <a:pPr marL="914400" lvl="1" indent="-457200">
              <a:buFont typeface="+mj-lt"/>
              <a:buAutoNum type="arabicPeriod"/>
            </a:pPr>
            <a:r>
              <a:rPr lang="en-US" dirty="0"/>
              <a:t>Excitation light intensity modulated or pulsed</a:t>
            </a:r>
          </a:p>
          <a:p>
            <a:pPr marL="914400" lvl="1" indent="-457200">
              <a:buFont typeface="+mj-lt"/>
              <a:buAutoNum type="arabicPeriod"/>
            </a:pPr>
            <a:r>
              <a:rPr lang="en-US" dirty="0"/>
              <a:t>Emitted fluorescence measured time resolved</a:t>
            </a:r>
          </a:p>
        </p:txBody>
      </p:sp>
    </p:spTree>
    <p:extLst>
      <p:ext uri="{BB962C8B-B14F-4D97-AF65-F5344CB8AC3E}">
        <p14:creationId xmlns:p14="http://schemas.microsoft.com/office/powerpoint/2010/main" val="3327852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6866" name="Group 5"/>
          <p:cNvGrpSpPr>
            <a:grpSpLocks/>
          </p:cNvGrpSpPr>
          <p:nvPr/>
        </p:nvGrpSpPr>
        <p:grpSpPr bwMode="auto">
          <a:xfrm>
            <a:off x="-76200" y="1376469"/>
            <a:ext cx="5943600" cy="2819400"/>
            <a:chOff x="96" y="1776"/>
            <a:chExt cx="3744" cy="1776"/>
          </a:xfrm>
        </p:grpSpPr>
        <p:sp>
          <p:nvSpPr>
            <p:cNvPr id="36880" name="Line 6"/>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36881" name="Group 7"/>
            <p:cNvGrpSpPr>
              <a:grpSpLocks/>
            </p:cNvGrpSpPr>
            <p:nvPr/>
          </p:nvGrpSpPr>
          <p:grpSpPr bwMode="auto">
            <a:xfrm rot="1021199">
              <a:off x="96" y="2544"/>
              <a:ext cx="1138" cy="190"/>
              <a:chOff x="957" y="3292"/>
              <a:chExt cx="2671" cy="280"/>
            </a:xfrm>
          </p:grpSpPr>
          <p:sp>
            <p:nvSpPr>
              <p:cNvPr id="36892"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93" name="Line 9"/>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36882" name="Line 10"/>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3" name="Line 11"/>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4" name="Line 12"/>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5" name="Line 13"/>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6" name="Line 14"/>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7" name="Line 15"/>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8" name="Line 16"/>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89" name="Line 17"/>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90" name="Line 18"/>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91" name="Line 19"/>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36867" name="Group 25"/>
          <p:cNvGrpSpPr>
            <a:grpSpLocks/>
          </p:cNvGrpSpPr>
          <p:nvPr/>
        </p:nvGrpSpPr>
        <p:grpSpPr bwMode="auto">
          <a:xfrm>
            <a:off x="2743200" y="2201969"/>
            <a:ext cx="1092200" cy="1482725"/>
            <a:chOff x="1872" y="2296"/>
            <a:chExt cx="688" cy="934"/>
          </a:xfrm>
        </p:grpSpPr>
        <p:sp>
          <p:nvSpPr>
            <p:cNvPr id="36878" name="Freeform 20"/>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9" name="Line 21"/>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36868" name="Text Box 22"/>
          <p:cNvSpPr txBox="1">
            <a:spLocks noChangeArrowheads="1"/>
          </p:cNvSpPr>
          <p:nvPr/>
        </p:nvSpPr>
        <p:spPr bwMode="auto">
          <a:xfrm>
            <a:off x="2766646" y="2638860"/>
            <a:ext cx="102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4nsec</a:t>
            </a:r>
          </a:p>
        </p:txBody>
      </p:sp>
      <p:sp>
        <p:nvSpPr>
          <p:cNvPr id="36870" name="Rectangle 26"/>
          <p:cNvSpPr>
            <a:spLocks noChangeArrowheads="1"/>
          </p:cNvSpPr>
          <p:nvPr/>
        </p:nvSpPr>
        <p:spPr bwMode="auto">
          <a:xfrm>
            <a:off x="4590003" y="2489376"/>
            <a:ext cx="15165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0.8 emitted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fluorescence</a:t>
            </a:r>
          </a:p>
        </p:txBody>
      </p:sp>
      <p:sp>
        <p:nvSpPr>
          <p:cNvPr id="36871" name="Line 27"/>
          <p:cNvSpPr>
            <a:spLocks noChangeShapeType="1"/>
          </p:cNvSpPr>
          <p:nvPr/>
        </p:nvSpPr>
        <p:spPr bwMode="auto">
          <a:xfrm>
            <a:off x="5867400" y="1909869"/>
            <a:ext cx="1143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2" name="Line 28"/>
          <p:cNvSpPr>
            <a:spLocks noChangeShapeType="1"/>
          </p:cNvSpPr>
          <p:nvPr/>
        </p:nvSpPr>
        <p:spPr bwMode="auto">
          <a:xfrm>
            <a:off x="7010400" y="2595669"/>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3" name="Line 29"/>
          <p:cNvSpPr>
            <a:spLocks noChangeShapeType="1"/>
          </p:cNvSpPr>
          <p:nvPr/>
        </p:nvSpPr>
        <p:spPr bwMode="auto">
          <a:xfrm flipH="1">
            <a:off x="5867400" y="2748069"/>
            <a:ext cx="11430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874" name="Rectangle 30"/>
          <p:cNvSpPr>
            <a:spLocks noChangeArrowheads="1"/>
          </p:cNvSpPr>
          <p:nvPr/>
        </p:nvSpPr>
        <p:spPr bwMode="auto">
          <a:xfrm>
            <a:off x="6146109" y="1422576"/>
            <a:ext cx="7665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ISC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~0.03</a:t>
            </a:r>
          </a:p>
        </p:txBody>
      </p:sp>
      <p:sp>
        <p:nvSpPr>
          <p:cNvPr id="36875" name="Rectangle 31"/>
          <p:cNvSpPr>
            <a:spLocks noChangeArrowheads="1"/>
          </p:cNvSpPr>
          <p:nvPr/>
        </p:nvSpPr>
        <p:spPr bwMode="auto">
          <a:xfrm>
            <a:off x="6980700" y="2117964"/>
            <a:ext cx="191360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Excited triplet</a:t>
            </a: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state</a:t>
            </a:r>
          </a:p>
        </p:txBody>
      </p:sp>
      <p:sp>
        <p:nvSpPr>
          <p:cNvPr id="36876" name="Rectangle 32"/>
          <p:cNvSpPr>
            <a:spLocks noChangeArrowheads="1"/>
          </p:cNvSpPr>
          <p:nvPr/>
        </p:nvSpPr>
        <p:spPr bwMode="auto">
          <a:xfrm>
            <a:off x="6478220" y="3349878"/>
            <a:ext cx="20167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Phosphorescence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l-GR"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μ</a:t>
            </a: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sec - </a:t>
            </a:r>
            <a:r>
              <a:rPr kumimoji="0" lang="en-US" altLang="en-US" sz="2000" b="0" i="0" u="none" strike="noStrike" kern="1200" cap="none" spc="0" normalizeH="0" baseline="0" noProof="0" dirty="0" err="1">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msec</a:t>
            </a: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36877" name="Text Box 33"/>
          <p:cNvSpPr txBox="1">
            <a:spLocks noChangeArrowheads="1"/>
          </p:cNvSpPr>
          <p:nvPr/>
        </p:nvSpPr>
        <p:spPr bwMode="auto">
          <a:xfrm>
            <a:off x="5592990" y="4312651"/>
            <a:ext cx="3352797"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rPr>
              <a:t>Triplet state is long lived. </a:t>
            </a:r>
          </a:p>
        </p:txBody>
      </p:sp>
      <p:sp>
        <p:nvSpPr>
          <p:cNvPr id="31" name="Title 1">
            <a:extLst>
              <a:ext uri="{FF2B5EF4-FFF2-40B4-BE49-F238E27FC236}">
                <a16:creationId xmlns:a16="http://schemas.microsoft.com/office/drawing/2014/main" id="{6A8A6F32-57F1-440C-9052-AE2ED4EE02A4}"/>
              </a:ext>
            </a:extLst>
          </p:cNvPr>
          <p:cNvSpPr txBox="1">
            <a:spLocks/>
          </p:cNvSpPr>
          <p:nvPr/>
        </p:nvSpPr>
        <p:spPr>
          <a:xfrm>
            <a:off x="628650" y="365126"/>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a:solidFill>
                  <a:schemeClr val="bg1"/>
                </a:solidFill>
              </a:rPr>
              <a:t>Fluorescence Lifetime Imaging Microscopy (FLIM)</a:t>
            </a:r>
            <a:endParaRPr lang="en-US" sz="3200" dirty="0">
              <a:solidFill>
                <a:schemeClr val="bg1"/>
              </a:solidFill>
            </a:endParaRPr>
          </a:p>
        </p:txBody>
      </p:sp>
      <p:grpSp>
        <p:nvGrpSpPr>
          <p:cNvPr id="32" name="Group 2">
            <a:extLst>
              <a:ext uri="{FF2B5EF4-FFF2-40B4-BE49-F238E27FC236}">
                <a16:creationId xmlns:a16="http://schemas.microsoft.com/office/drawing/2014/main" id="{DC85E5F5-600D-4EDA-981C-8C494C4EDA9B}"/>
              </a:ext>
            </a:extLst>
          </p:cNvPr>
          <p:cNvGrpSpPr>
            <a:grpSpLocks/>
          </p:cNvGrpSpPr>
          <p:nvPr/>
        </p:nvGrpSpPr>
        <p:grpSpPr bwMode="auto">
          <a:xfrm>
            <a:off x="2133600" y="4591570"/>
            <a:ext cx="3352800" cy="1928813"/>
            <a:chOff x="1152" y="912"/>
            <a:chExt cx="3600" cy="1887"/>
          </a:xfrm>
        </p:grpSpPr>
        <p:sp>
          <p:nvSpPr>
            <p:cNvPr id="33" name="Line 3">
              <a:extLst>
                <a:ext uri="{FF2B5EF4-FFF2-40B4-BE49-F238E27FC236}">
                  <a16:creationId xmlns:a16="http://schemas.microsoft.com/office/drawing/2014/main" id="{0C27B0EB-6EC3-4549-BC6F-3AEA96467817}"/>
                </a:ext>
              </a:extLst>
            </p:cNvPr>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4" name="Line 4">
              <a:extLst>
                <a:ext uri="{FF2B5EF4-FFF2-40B4-BE49-F238E27FC236}">
                  <a16:creationId xmlns:a16="http://schemas.microsoft.com/office/drawing/2014/main" id="{B03DFCBE-140D-4DBD-BF86-D50E413E729C}"/>
                </a:ext>
              </a:extLst>
            </p:cNvPr>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5" name="Freeform 5">
              <a:extLst>
                <a:ext uri="{FF2B5EF4-FFF2-40B4-BE49-F238E27FC236}">
                  <a16:creationId xmlns:a16="http://schemas.microsoft.com/office/drawing/2014/main" id="{01221B14-69B0-42E0-B635-3E5D205FB716}"/>
                </a:ext>
              </a:extLst>
            </p:cNvPr>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6" name="Freeform 6">
              <a:extLst>
                <a:ext uri="{FF2B5EF4-FFF2-40B4-BE49-F238E27FC236}">
                  <a16:creationId xmlns:a16="http://schemas.microsoft.com/office/drawing/2014/main" id="{1275181F-9853-4D7E-B4F2-D4A9AD5490B0}"/>
                </a:ext>
              </a:extLst>
            </p:cNvPr>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Tree>
    <p:extLst>
      <p:ext uri="{BB962C8B-B14F-4D97-AF65-F5344CB8AC3E}">
        <p14:creationId xmlns:p14="http://schemas.microsoft.com/office/powerpoint/2010/main" val="1808977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Imaging Microscopy (FLIM)</a:t>
            </a:r>
          </a:p>
        </p:txBody>
      </p:sp>
      <p:sp>
        <p:nvSpPr>
          <p:cNvPr id="3" name="Content Placeholder 2"/>
          <p:cNvSpPr>
            <a:spLocks noGrp="1"/>
          </p:cNvSpPr>
          <p:nvPr>
            <p:ph idx="1"/>
          </p:nvPr>
        </p:nvSpPr>
        <p:spPr>
          <a:xfrm>
            <a:off x="628650" y="1825624"/>
            <a:ext cx="7886700" cy="4712961"/>
          </a:xfrm>
        </p:spPr>
        <p:txBody>
          <a:bodyPr>
            <a:noAutofit/>
          </a:bodyPr>
          <a:lstStyle/>
          <a:p>
            <a:r>
              <a:rPr lang="en-US" dirty="0"/>
              <a:t>Two methods for FLIM</a:t>
            </a:r>
          </a:p>
          <a:p>
            <a:pPr marL="914400" lvl="1" indent="-457200">
              <a:buFont typeface="+mj-lt"/>
              <a:buAutoNum type="arabicPeriod"/>
            </a:pPr>
            <a:r>
              <a:rPr lang="en-US" dirty="0"/>
              <a:t>Frequency-domain</a:t>
            </a:r>
          </a:p>
          <a:p>
            <a:pPr marL="1371600" lvl="2" indent="-457200">
              <a:buFont typeface="+mj-lt"/>
              <a:buAutoNum type="arabicPeriod"/>
            </a:pPr>
            <a:r>
              <a:rPr lang="en-US" dirty="0"/>
              <a:t>Intensity of excitation light continuously modulated</a:t>
            </a:r>
          </a:p>
          <a:p>
            <a:pPr marL="1371600" lvl="2" indent="-457200">
              <a:buFont typeface="+mj-lt"/>
              <a:buAutoNum type="arabicPeriod"/>
            </a:pPr>
            <a:r>
              <a:rPr lang="en-US" dirty="0"/>
              <a:t>For emission measure phase shift &amp; decrease in modulation</a:t>
            </a:r>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endParaRPr lang="en-US" dirty="0"/>
          </a:p>
          <a:p>
            <a:pPr marL="914400" lvl="2" indent="0">
              <a:buNone/>
            </a:pPr>
            <a:endParaRPr lang="en-US" dirty="0"/>
          </a:p>
          <a:p>
            <a:pPr marL="914400" lvl="1" indent="-457200">
              <a:buFont typeface="+mj-lt"/>
              <a:buAutoNum type="arabicPeriod"/>
            </a:pPr>
            <a:r>
              <a:rPr lang="en-US" dirty="0"/>
              <a:t>Time-domain</a:t>
            </a:r>
          </a:p>
          <a:p>
            <a:pPr marL="1371600" lvl="2" indent="-457200">
              <a:buFont typeface="+mj-lt"/>
              <a:buAutoNum type="arabicPeriod"/>
            </a:pPr>
            <a:r>
              <a:rPr lang="en-US" dirty="0"/>
              <a:t>Pulsed excitation that is faster than fluorescence lifetime</a:t>
            </a:r>
          </a:p>
          <a:p>
            <a:pPr marL="1371600" lvl="2" indent="-457200">
              <a:buFont typeface="+mj-lt"/>
              <a:buAutoNum type="arabicPeriod"/>
            </a:pPr>
            <a:r>
              <a:rPr lang="en-US" dirty="0"/>
              <a:t>Emission measurement is time-resolved</a:t>
            </a:r>
          </a:p>
          <a:p>
            <a:pPr marL="0" indent="0">
              <a:buNone/>
            </a:pPr>
            <a:endParaRPr lang="en-US" dirty="0"/>
          </a:p>
        </p:txBody>
      </p:sp>
      <p:pic>
        <p:nvPicPr>
          <p:cNvPr id="4" name="Picture 3"/>
          <p:cNvPicPr>
            <a:picLocks noChangeAspect="1"/>
          </p:cNvPicPr>
          <p:nvPr/>
        </p:nvPicPr>
        <p:blipFill>
          <a:blip r:embed="rId3"/>
          <a:stretch>
            <a:fillRect/>
          </a:stretch>
        </p:blipFill>
        <p:spPr>
          <a:xfrm>
            <a:off x="1681537" y="3482235"/>
            <a:ext cx="4296054" cy="1839867"/>
          </a:xfrm>
          <a:prstGeom prst="rect">
            <a:avLst/>
          </a:prstGeom>
        </p:spPr>
      </p:pic>
    </p:spTree>
    <p:extLst>
      <p:ext uri="{BB962C8B-B14F-4D97-AF65-F5344CB8AC3E}">
        <p14:creationId xmlns:p14="http://schemas.microsoft.com/office/powerpoint/2010/main" val="838322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Cross-Correlation Spectroscopy</a:t>
            </a:r>
          </a:p>
        </p:txBody>
      </p:sp>
      <p:sp>
        <p:nvSpPr>
          <p:cNvPr id="37" name="Content Placeholder 36"/>
          <p:cNvSpPr>
            <a:spLocks noGrp="1"/>
          </p:cNvSpPr>
          <p:nvPr>
            <p:ph sz="half" idx="2"/>
          </p:nvPr>
        </p:nvSpPr>
        <p:spPr>
          <a:xfrm>
            <a:off x="4038600" y="1600200"/>
            <a:ext cx="4648200" cy="4525963"/>
          </a:xfrm>
        </p:spPr>
        <p:txBody>
          <a:bodyPr>
            <a:normAutofit/>
          </a:bodyPr>
          <a:lstStyle/>
          <a:p>
            <a:r>
              <a:rPr lang="en-US" sz="2000" dirty="0"/>
              <a:t>Cross-Correlation uses spectrally separable </a:t>
            </a:r>
            <a:r>
              <a:rPr lang="en-US" sz="2000" dirty="0" err="1"/>
              <a:t>fluorophores</a:t>
            </a:r>
            <a:r>
              <a:rPr lang="en-US" sz="2000" dirty="0"/>
              <a:t> to probe for interaction</a:t>
            </a:r>
          </a:p>
          <a:p>
            <a:endParaRPr lang="en-US" sz="2000" dirty="0"/>
          </a:p>
          <a:p>
            <a:endParaRPr lang="en-US" sz="2000" dirty="0"/>
          </a:p>
          <a:p>
            <a:endParaRPr lang="en-US" sz="2000" dirty="0"/>
          </a:p>
          <a:p>
            <a:r>
              <a:rPr lang="en-US" sz="2000" dirty="0"/>
              <a:t>Cross Correlation Curve Amplitude directly relates to interaction</a:t>
            </a:r>
          </a:p>
        </p:txBody>
      </p:sp>
      <p:grpSp>
        <p:nvGrpSpPr>
          <p:cNvPr id="12" name="Group 42"/>
          <p:cNvGrpSpPr>
            <a:grpSpLocks/>
          </p:cNvGrpSpPr>
          <p:nvPr/>
        </p:nvGrpSpPr>
        <p:grpSpPr bwMode="auto">
          <a:xfrm>
            <a:off x="384175" y="2198687"/>
            <a:ext cx="1292225" cy="2220913"/>
            <a:chOff x="242" y="848"/>
            <a:chExt cx="1150" cy="1728"/>
          </a:xfrm>
        </p:grpSpPr>
        <p:sp>
          <p:nvSpPr>
            <p:cNvPr id="13" name="Oval 6"/>
            <p:cNvSpPr>
              <a:spLocks noChangeArrowheads="1"/>
            </p:cNvSpPr>
            <p:nvPr/>
          </p:nvSpPr>
          <p:spPr bwMode="auto">
            <a:xfrm>
              <a:off x="624" y="1136"/>
              <a:ext cx="384" cy="115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 name="Freeform 7"/>
            <p:cNvSpPr>
              <a:spLocks/>
            </p:cNvSpPr>
            <p:nvPr/>
          </p:nvSpPr>
          <p:spPr bwMode="auto">
            <a:xfrm>
              <a:off x="242" y="848"/>
              <a:ext cx="384" cy="1728"/>
            </a:xfrm>
            <a:custGeom>
              <a:avLst/>
              <a:gdLst/>
              <a:ahLst/>
              <a:cxnLst>
                <a:cxn ang="0">
                  <a:pos x="0" y="0"/>
                </a:cxn>
                <a:cxn ang="0">
                  <a:pos x="384" y="864"/>
                </a:cxn>
                <a:cxn ang="0">
                  <a:pos x="0" y="1728"/>
                </a:cxn>
              </a:cxnLst>
              <a:rect l="0" t="0" r="r" b="b"/>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a:effectLst/>
          </p:spPr>
          <p:txBody>
            <a:bodyPr/>
            <a:lstStyle/>
            <a:p>
              <a:endParaRPr lang="en-US"/>
            </a:p>
          </p:txBody>
        </p:sp>
        <p:sp>
          <p:nvSpPr>
            <p:cNvPr id="15" name="Freeform 8"/>
            <p:cNvSpPr>
              <a:spLocks/>
            </p:cNvSpPr>
            <p:nvPr/>
          </p:nvSpPr>
          <p:spPr bwMode="auto">
            <a:xfrm rot="10800000">
              <a:off x="1008" y="848"/>
              <a:ext cx="384" cy="1728"/>
            </a:xfrm>
            <a:custGeom>
              <a:avLst/>
              <a:gdLst/>
              <a:ahLst/>
              <a:cxnLst>
                <a:cxn ang="0">
                  <a:pos x="0" y="0"/>
                </a:cxn>
                <a:cxn ang="0">
                  <a:pos x="384" y="864"/>
                </a:cxn>
                <a:cxn ang="0">
                  <a:pos x="0" y="1728"/>
                </a:cxn>
              </a:cxnLst>
              <a:rect l="0" t="0" r="r" b="b"/>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a:effectLst/>
          </p:spPr>
          <p:txBody>
            <a:bodyPr/>
            <a:lstStyle/>
            <a:p>
              <a:endParaRPr lang="en-US"/>
            </a:p>
          </p:txBody>
        </p:sp>
      </p:grpSp>
      <p:grpSp>
        <p:nvGrpSpPr>
          <p:cNvPr id="35" name="Group 34"/>
          <p:cNvGrpSpPr/>
          <p:nvPr/>
        </p:nvGrpSpPr>
        <p:grpSpPr>
          <a:xfrm>
            <a:off x="1828800" y="1600200"/>
            <a:ext cx="1752600" cy="3687208"/>
            <a:chOff x="1828800" y="1600200"/>
            <a:chExt cx="1752600" cy="3687208"/>
          </a:xfrm>
        </p:grpSpPr>
        <p:grpSp>
          <p:nvGrpSpPr>
            <p:cNvPr id="23" name="Group 22"/>
            <p:cNvGrpSpPr/>
            <p:nvPr/>
          </p:nvGrpSpPr>
          <p:grpSpPr>
            <a:xfrm>
              <a:off x="1828800" y="1600200"/>
              <a:ext cx="1752600" cy="1524000"/>
              <a:chOff x="1828800" y="1600200"/>
              <a:chExt cx="1752600" cy="1524000"/>
            </a:xfrm>
          </p:grpSpPr>
          <p:pic>
            <p:nvPicPr>
              <p:cNvPr id="24" name="Picture 43" descr="ex_sig_black"/>
              <p:cNvPicPr>
                <a:picLocks noChangeAspect="1" noChangeArrowheads="1"/>
              </p:cNvPicPr>
              <p:nvPr/>
            </p:nvPicPr>
            <p:blipFill>
              <a:blip r:embed="rId4" cstate="print"/>
              <a:srcRect/>
              <a:stretch>
                <a:fillRect/>
              </a:stretch>
            </p:blipFill>
            <p:spPr bwMode="auto">
              <a:xfrm>
                <a:off x="1828800" y="1887537"/>
                <a:ext cx="1732291" cy="1236663"/>
              </a:xfrm>
              <a:prstGeom prst="rect">
                <a:avLst/>
              </a:prstGeom>
              <a:noFill/>
            </p:spPr>
          </p:pic>
          <p:sp>
            <p:nvSpPr>
              <p:cNvPr id="25" name="TextBox 24"/>
              <p:cNvSpPr txBox="1"/>
              <p:nvPr/>
            </p:nvSpPr>
            <p:spPr>
              <a:xfrm>
                <a:off x="1828800" y="1600200"/>
                <a:ext cx="1752600" cy="338554"/>
              </a:xfrm>
              <a:prstGeom prst="rect">
                <a:avLst/>
              </a:prstGeom>
              <a:noFill/>
            </p:spPr>
            <p:txBody>
              <a:bodyPr wrap="square" rtlCol="0">
                <a:spAutoFit/>
              </a:bodyPr>
              <a:lstStyle/>
              <a:p>
                <a:pPr algn="ctr"/>
                <a:r>
                  <a:rPr lang="en-US" sz="1600" dirty="0"/>
                  <a:t>Photon Burst Ch.1</a:t>
                </a:r>
              </a:p>
            </p:txBody>
          </p:sp>
        </p:grpSp>
        <p:grpSp>
          <p:nvGrpSpPr>
            <p:cNvPr id="27" name="Group 26"/>
            <p:cNvGrpSpPr/>
            <p:nvPr/>
          </p:nvGrpSpPr>
          <p:grpSpPr>
            <a:xfrm>
              <a:off x="1828800" y="3547646"/>
              <a:ext cx="1752600" cy="1739762"/>
              <a:chOff x="1828800" y="3547646"/>
              <a:chExt cx="1752600" cy="1739762"/>
            </a:xfrm>
          </p:grpSpPr>
          <p:pic>
            <p:nvPicPr>
              <p:cNvPr id="20" name="Picture 44" descr="ex_sig_red"/>
              <p:cNvPicPr>
                <a:picLocks noChangeAspect="1" noChangeArrowheads="1"/>
              </p:cNvPicPr>
              <p:nvPr/>
            </p:nvPicPr>
            <p:blipFill>
              <a:blip r:embed="rId5" cstate="print"/>
              <a:srcRect/>
              <a:stretch>
                <a:fillRect/>
              </a:stretch>
            </p:blipFill>
            <p:spPr bwMode="auto">
              <a:xfrm>
                <a:off x="1828800" y="3946661"/>
                <a:ext cx="1752600" cy="1340747"/>
              </a:xfrm>
              <a:prstGeom prst="rect">
                <a:avLst/>
              </a:prstGeom>
              <a:noFill/>
            </p:spPr>
          </p:pic>
          <p:sp>
            <p:nvSpPr>
              <p:cNvPr id="26" name="TextBox 25"/>
              <p:cNvSpPr txBox="1"/>
              <p:nvPr/>
            </p:nvSpPr>
            <p:spPr>
              <a:xfrm>
                <a:off x="1828800" y="3547646"/>
                <a:ext cx="1752600" cy="338554"/>
              </a:xfrm>
              <a:prstGeom prst="rect">
                <a:avLst/>
              </a:prstGeom>
              <a:noFill/>
            </p:spPr>
            <p:txBody>
              <a:bodyPr wrap="square" rtlCol="0">
                <a:spAutoFit/>
              </a:bodyPr>
              <a:lstStyle/>
              <a:p>
                <a:pPr algn="ctr"/>
                <a:r>
                  <a:rPr lang="en-US" sz="1600" dirty="0"/>
                  <a:t>Photon Burst Ch.2</a:t>
                </a:r>
              </a:p>
            </p:txBody>
          </p:sp>
        </p:grpSp>
      </p:grpSp>
      <p:grpSp>
        <p:nvGrpSpPr>
          <p:cNvPr id="32" name="Group 31"/>
          <p:cNvGrpSpPr/>
          <p:nvPr/>
        </p:nvGrpSpPr>
        <p:grpSpPr>
          <a:xfrm>
            <a:off x="228600" y="3581400"/>
            <a:ext cx="304800" cy="322968"/>
            <a:chOff x="228600" y="3581400"/>
            <a:chExt cx="304800" cy="322968"/>
          </a:xfrm>
        </p:grpSpPr>
        <p:sp>
          <p:nvSpPr>
            <p:cNvPr id="16" name="Oval 9"/>
            <p:cNvSpPr>
              <a:spLocks noChangeArrowheads="1"/>
            </p:cNvSpPr>
            <p:nvPr/>
          </p:nvSpPr>
          <p:spPr bwMode="auto">
            <a:xfrm>
              <a:off x="228600" y="3581400"/>
              <a:ext cx="161809" cy="246768"/>
            </a:xfrm>
            <a:prstGeom prst="ellipse">
              <a:avLst/>
            </a:prstGeom>
            <a:solidFill>
              <a:schemeClr val="tx1"/>
            </a:solidFill>
            <a:ln w="28575">
              <a:noFill/>
              <a:round/>
              <a:headEnd/>
              <a:tailEnd/>
            </a:ln>
            <a:effectLst/>
          </p:spPr>
          <p:txBody>
            <a:bodyPr wrap="none" anchor="ctr"/>
            <a:lstStyle/>
            <a:p>
              <a:endParaRPr lang="en-US"/>
            </a:p>
          </p:txBody>
        </p:sp>
        <p:sp>
          <p:nvSpPr>
            <p:cNvPr id="29" name="Oval 9"/>
            <p:cNvSpPr>
              <a:spLocks noChangeArrowheads="1"/>
            </p:cNvSpPr>
            <p:nvPr/>
          </p:nvSpPr>
          <p:spPr bwMode="auto">
            <a:xfrm>
              <a:off x="371591" y="3657600"/>
              <a:ext cx="161809" cy="246768"/>
            </a:xfrm>
            <a:prstGeom prst="ellipse">
              <a:avLst/>
            </a:prstGeom>
            <a:solidFill>
              <a:schemeClr val="tx1"/>
            </a:solidFill>
            <a:ln w="28575">
              <a:noFill/>
              <a:round/>
              <a:headEnd/>
              <a:tailEnd/>
            </a:ln>
            <a:effectLst/>
          </p:spPr>
          <p:txBody>
            <a:bodyPr wrap="none" anchor="ctr"/>
            <a:lstStyle/>
            <a:p>
              <a:endParaRPr lang="en-US"/>
            </a:p>
          </p:txBody>
        </p:sp>
      </p:grpSp>
      <p:grpSp>
        <p:nvGrpSpPr>
          <p:cNvPr id="33" name="Group 32"/>
          <p:cNvGrpSpPr/>
          <p:nvPr/>
        </p:nvGrpSpPr>
        <p:grpSpPr>
          <a:xfrm>
            <a:off x="762000" y="3200400"/>
            <a:ext cx="304800" cy="322968"/>
            <a:chOff x="862013" y="3265488"/>
            <a:chExt cx="304800" cy="322968"/>
          </a:xfrm>
        </p:grpSpPr>
        <p:sp>
          <p:nvSpPr>
            <p:cNvPr id="17" name="Oval 10"/>
            <p:cNvSpPr>
              <a:spLocks noChangeArrowheads="1"/>
            </p:cNvSpPr>
            <p:nvPr/>
          </p:nvSpPr>
          <p:spPr bwMode="auto">
            <a:xfrm>
              <a:off x="862013" y="3265488"/>
              <a:ext cx="161809" cy="246768"/>
            </a:xfrm>
            <a:prstGeom prst="ellipse">
              <a:avLst/>
            </a:prstGeom>
            <a:solidFill>
              <a:srgbClr val="009900"/>
            </a:solidFill>
            <a:ln w="28575">
              <a:noFill/>
              <a:round/>
              <a:headEnd/>
              <a:tailEnd/>
            </a:ln>
            <a:effectLst/>
          </p:spPr>
          <p:txBody>
            <a:bodyPr wrap="none" anchor="ctr"/>
            <a:lstStyle/>
            <a:p>
              <a:endParaRPr lang="en-US"/>
            </a:p>
          </p:txBody>
        </p:sp>
        <p:sp>
          <p:nvSpPr>
            <p:cNvPr id="30" name="Oval 10"/>
            <p:cNvSpPr>
              <a:spLocks noChangeArrowheads="1"/>
            </p:cNvSpPr>
            <p:nvPr/>
          </p:nvSpPr>
          <p:spPr bwMode="auto">
            <a:xfrm>
              <a:off x="1005004" y="3341688"/>
              <a:ext cx="161809" cy="246768"/>
            </a:xfrm>
            <a:prstGeom prst="ellipse">
              <a:avLst/>
            </a:prstGeom>
            <a:solidFill>
              <a:srgbClr val="FF0000"/>
            </a:solidFill>
            <a:ln w="28575">
              <a:noFill/>
              <a:round/>
              <a:headEnd/>
              <a:tailEnd/>
            </a:ln>
            <a:effectLst/>
          </p:spPr>
          <p:txBody>
            <a:bodyPr wrap="none" anchor="ctr"/>
            <a:lstStyle/>
            <a:p>
              <a:endParaRPr lang="en-US"/>
            </a:p>
          </p:txBody>
        </p:sp>
      </p:grpSp>
      <p:grpSp>
        <p:nvGrpSpPr>
          <p:cNvPr id="34" name="Group 33"/>
          <p:cNvGrpSpPr/>
          <p:nvPr/>
        </p:nvGrpSpPr>
        <p:grpSpPr>
          <a:xfrm>
            <a:off x="1219200" y="3124200"/>
            <a:ext cx="304800" cy="322968"/>
            <a:chOff x="1295400" y="3124200"/>
            <a:chExt cx="304800" cy="322968"/>
          </a:xfrm>
        </p:grpSpPr>
        <p:sp>
          <p:nvSpPr>
            <p:cNvPr id="18" name="Oval 11"/>
            <p:cNvSpPr>
              <a:spLocks noChangeArrowheads="1"/>
            </p:cNvSpPr>
            <p:nvPr/>
          </p:nvSpPr>
          <p:spPr bwMode="auto">
            <a:xfrm>
              <a:off x="1295400" y="3124200"/>
              <a:ext cx="161809" cy="246768"/>
            </a:xfrm>
            <a:prstGeom prst="ellipse">
              <a:avLst/>
            </a:prstGeom>
            <a:solidFill>
              <a:schemeClr val="tx1"/>
            </a:solidFill>
            <a:ln w="28575">
              <a:noFill/>
              <a:round/>
              <a:headEnd/>
              <a:tailEnd/>
            </a:ln>
            <a:effectLst/>
          </p:spPr>
          <p:txBody>
            <a:bodyPr wrap="none" anchor="ctr"/>
            <a:lstStyle/>
            <a:p>
              <a:endParaRPr lang="en-US"/>
            </a:p>
          </p:txBody>
        </p:sp>
        <p:sp>
          <p:nvSpPr>
            <p:cNvPr id="31" name="Oval 11"/>
            <p:cNvSpPr>
              <a:spLocks noChangeArrowheads="1"/>
            </p:cNvSpPr>
            <p:nvPr/>
          </p:nvSpPr>
          <p:spPr bwMode="auto">
            <a:xfrm>
              <a:off x="1438391" y="3200400"/>
              <a:ext cx="161809" cy="246768"/>
            </a:xfrm>
            <a:prstGeom prst="ellipse">
              <a:avLst/>
            </a:prstGeom>
            <a:solidFill>
              <a:schemeClr val="tx1"/>
            </a:solidFill>
            <a:ln w="28575">
              <a:noFill/>
              <a:round/>
              <a:headEnd/>
              <a:tailEnd/>
            </a:ln>
            <a:effectLst/>
          </p:spPr>
          <p:txBody>
            <a:bodyPr wrap="none" anchor="ctr"/>
            <a:lstStyle/>
            <a:p>
              <a:endParaRPr lang="en-US"/>
            </a:p>
          </p:txBody>
        </p:sp>
      </p:grpSp>
      <p:pic>
        <p:nvPicPr>
          <p:cNvPr id="74753" name="Picture 1"/>
          <p:cNvPicPr>
            <a:picLocks noChangeAspect="1" noChangeArrowheads="1"/>
          </p:cNvPicPr>
          <p:nvPr/>
        </p:nvPicPr>
        <p:blipFill>
          <a:blip r:embed="rId6" cstate="print"/>
          <a:srcRect/>
          <a:stretch>
            <a:fillRect/>
          </a:stretch>
        </p:blipFill>
        <p:spPr bwMode="auto">
          <a:xfrm>
            <a:off x="5334000" y="4419600"/>
            <a:ext cx="2286000" cy="1697900"/>
          </a:xfrm>
          <a:prstGeom prst="rect">
            <a:avLst/>
          </a:prstGeom>
          <a:noFill/>
          <a:ln w="9525">
            <a:noFill/>
            <a:miter lim="800000"/>
            <a:headEnd/>
            <a:tailEnd/>
          </a:ln>
        </p:spPr>
      </p:pic>
      <p:graphicFrame>
        <p:nvGraphicFramePr>
          <p:cNvPr id="74754" name="Object 2"/>
          <p:cNvGraphicFramePr>
            <a:graphicFrameLocks noChangeAspect="1"/>
          </p:cNvGraphicFramePr>
          <p:nvPr/>
        </p:nvGraphicFramePr>
        <p:xfrm>
          <a:off x="4241800" y="2654300"/>
          <a:ext cx="4292600" cy="863600"/>
        </p:xfrm>
        <a:graphic>
          <a:graphicData uri="http://schemas.openxmlformats.org/presentationml/2006/ole">
            <mc:AlternateContent xmlns:mc="http://schemas.openxmlformats.org/markup-compatibility/2006">
              <mc:Choice xmlns:v="urn:schemas-microsoft-com:vml" Requires="v">
                <p:oleObj spid="_x0000_s10242" name="Equation" r:id="rId7" imgW="2145960" imgH="431640" progId="Equation.3">
                  <p:embed/>
                </p:oleObj>
              </mc:Choice>
              <mc:Fallback>
                <p:oleObj name="Equation" r:id="rId7" imgW="2145960" imgH="431640" progId="Equation.3">
                  <p:embed/>
                  <p:pic>
                    <p:nvPicPr>
                      <p:cNvPr id="7475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800" y="2654300"/>
                        <a:ext cx="42926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742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2.59259E-6 L 0.05 -0.04444 " pathEditMode="relative" ptsTypes="AA">
                                      <p:cBhvr>
                                        <p:cTn id="6" dur="1000" fill="hold"/>
                                        <p:tgtEl>
                                          <p:spTgt spid="32"/>
                                        </p:tgtEl>
                                        <p:attrNameLst>
                                          <p:attrName>ppt_x</p:attrName>
                                          <p:attrName>ppt_y</p:attrName>
                                        </p:attrNameLst>
                                      </p:cBhvr>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32"/>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0417 0.00439 L 0.0375 -0.00787 " pathEditMode="relative" rAng="0" ptsTypes="AA">
                                      <p:cBhvr>
                                        <p:cTn id="15" dur="1000" fill="hold"/>
                                        <p:tgtEl>
                                          <p:spTgt spid="33"/>
                                        </p:tgtEl>
                                        <p:attrNameLst>
                                          <p:attrName>ppt_x</p:attrName>
                                          <p:attrName>ppt_y</p:attrName>
                                        </p:attrNameLst>
                                      </p:cBhvr>
                                      <p:rCtr x="2100" y="-600"/>
                                    </p:animMotion>
                                  </p:childTnLst>
                                </p:cTn>
                              </p:par>
                              <p:par>
                                <p:cTn id="16" presetID="22" presetClass="entr" presetSubtype="8"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1000"/>
                                        <p:tgtEl>
                                          <p:spTgt spid="35"/>
                                        </p:tgtEl>
                                      </p:cBhvr>
                                    </p:animEffect>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33"/>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2000"/>
                            </p:stCondLst>
                            <p:childTnLst>
                              <p:par>
                                <p:cTn id="26" presetID="0" presetClass="path" presetSubtype="0" accel="50000" decel="50000" fill="hold" nodeType="afterEffect">
                                  <p:stCondLst>
                                    <p:cond delay="0"/>
                                  </p:stCondLst>
                                  <p:childTnLst>
                                    <p:animMotion origin="layout" path="M -0.00833 4.81481E-6 L 0.04167 0.02222 " pathEditMode="relative" rAng="0" ptsTypes="AA">
                                      <p:cBhvr>
                                        <p:cTn id="27" dur="1000" fill="hold"/>
                                        <p:tgtEl>
                                          <p:spTgt spid="34"/>
                                        </p:tgtEl>
                                        <p:attrNameLst>
                                          <p:attrName>ppt_x</p:attrName>
                                          <p:attrName>ppt_y</p:attrName>
                                        </p:attrNameLst>
                                      </p:cBhvr>
                                      <p:rCtr x="2500" y="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Cross Correlation Reveals Details of Particle Binding</a:t>
            </a:r>
          </a:p>
        </p:txBody>
      </p:sp>
      <p:sp>
        <p:nvSpPr>
          <p:cNvPr id="4" name="Content Placeholder 3"/>
          <p:cNvSpPr>
            <a:spLocks noGrp="1"/>
          </p:cNvSpPr>
          <p:nvPr>
            <p:ph sz="half" idx="2"/>
          </p:nvPr>
        </p:nvSpPr>
        <p:spPr/>
        <p:txBody>
          <a:bodyPr/>
          <a:lstStyle/>
          <a:p>
            <a:r>
              <a:rPr lang="en-US" dirty="0"/>
              <a:t>Autocorrelation reveals portion of unbound particles</a:t>
            </a:r>
          </a:p>
          <a:p>
            <a:endParaRPr lang="en-US" dirty="0"/>
          </a:p>
          <a:p>
            <a:r>
              <a:rPr lang="en-US" dirty="0"/>
              <a:t>Cross correlation reveals bound portion</a:t>
            </a:r>
          </a:p>
          <a:p>
            <a:endParaRPr lang="en-US" dirty="0"/>
          </a:p>
          <a:p>
            <a:r>
              <a:rPr lang="en-US" dirty="0"/>
              <a:t>Binding constant can be calculated</a:t>
            </a:r>
          </a:p>
        </p:txBody>
      </p:sp>
      <p:pic>
        <p:nvPicPr>
          <p:cNvPr id="112642" name="Picture 2"/>
          <p:cNvPicPr>
            <a:picLocks noGrp="1" noChangeAspect="1" noChangeArrowheads="1"/>
          </p:cNvPicPr>
          <p:nvPr>
            <p:ph sz="half" idx="1"/>
          </p:nvPr>
        </p:nvPicPr>
        <p:blipFill>
          <a:blip r:embed="rId2" cstate="print"/>
          <a:srcRect/>
          <a:stretch>
            <a:fillRect/>
          </a:stretch>
        </p:blipFill>
        <p:spPr bwMode="auto">
          <a:xfrm>
            <a:off x="228599" y="2895600"/>
            <a:ext cx="4341779" cy="1981200"/>
          </a:xfrm>
          <a:prstGeom prst="rect">
            <a:avLst/>
          </a:prstGeom>
          <a:noFill/>
          <a:ln w="9525">
            <a:noFill/>
            <a:miter lim="800000"/>
            <a:headEnd/>
            <a:tailEnd/>
          </a:ln>
        </p:spPr>
      </p:pic>
    </p:spTree>
    <p:extLst>
      <p:ext uri="{BB962C8B-B14F-4D97-AF65-F5344CB8AC3E}">
        <p14:creationId xmlns:p14="http://schemas.microsoft.com/office/powerpoint/2010/main" val="1695014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Autofit/>
          </a:bodyPr>
          <a:lstStyle/>
          <a:p>
            <a:r>
              <a:rPr lang="en-US" sz="3200" dirty="0"/>
              <a:t>Controls Provide a Basis for Comparison</a:t>
            </a:r>
            <a:br>
              <a:rPr lang="en-US" sz="3200" dirty="0"/>
            </a:br>
            <a:r>
              <a:rPr lang="en-US" sz="3200" dirty="0"/>
              <a:t>for Cross-Correlation</a:t>
            </a:r>
          </a:p>
        </p:txBody>
      </p:sp>
      <p:sp>
        <p:nvSpPr>
          <p:cNvPr id="16" name="Content Placeholder 15"/>
          <p:cNvSpPr>
            <a:spLocks noGrp="1"/>
          </p:cNvSpPr>
          <p:nvPr>
            <p:ph sz="half" idx="2"/>
          </p:nvPr>
        </p:nvSpPr>
        <p:spPr/>
        <p:txBody>
          <a:bodyPr>
            <a:normAutofit/>
          </a:bodyPr>
          <a:lstStyle/>
          <a:p>
            <a:r>
              <a:rPr lang="en-US" dirty="0"/>
              <a:t>Spectral cross talk can lead to false cross-correlation</a:t>
            </a:r>
          </a:p>
          <a:p>
            <a:r>
              <a:rPr lang="en-US" dirty="0"/>
              <a:t>With dual excitation lasers and differing expression levels, cross-correlation is never “perfect”</a:t>
            </a:r>
          </a:p>
          <a:p>
            <a:r>
              <a:rPr lang="en-US" dirty="0"/>
              <a:t>Controls needed for Comparison</a:t>
            </a:r>
          </a:p>
        </p:txBody>
      </p:sp>
      <p:pic>
        <p:nvPicPr>
          <p:cNvPr id="6" name="Picture 6"/>
          <p:cNvPicPr>
            <a:picLocks noChangeAspect="1" noChangeArrowheads="1"/>
          </p:cNvPicPr>
          <p:nvPr/>
        </p:nvPicPr>
        <p:blipFill>
          <a:blip r:embed="rId3" cstate="print"/>
          <a:srcRect/>
          <a:stretch>
            <a:fillRect/>
          </a:stretch>
        </p:blipFill>
        <p:spPr bwMode="auto">
          <a:xfrm>
            <a:off x="609600" y="1981200"/>
            <a:ext cx="1524000" cy="911225"/>
          </a:xfrm>
          <a:prstGeom prst="rect">
            <a:avLst/>
          </a:prstGeom>
          <a:solidFill>
            <a:srgbClr val="000000"/>
          </a:solidFill>
          <a:ln w="9525">
            <a:noFill/>
            <a:miter lim="800000"/>
            <a:headEnd/>
            <a:tailEnd/>
          </a:ln>
        </p:spPr>
      </p:pic>
      <p:pic>
        <p:nvPicPr>
          <p:cNvPr id="7" name="Picture 24"/>
          <p:cNvPicPr>
            <a:picLocks noChangeAspect="1" noChangeArrowheads="1"/>
          </p:cNvPicPr>
          <p:nvPr/>
        </p:nvPicPr>
        <p:blipFill>
          <a:blip r:embed="rId4" cstate="print"/>
          <a:srcRect/>
          <a:stretch>
            <a:fillRect/>
          </a:stretch>
        </p:blipFill>
        <p:spPr bwMode="auto">
          <a:xfrm>
            <a:off x="381000" y="3276600"/>
            <a:ext cx="1752600" cy="808038"/>
          </a:xfrm>
          <a:prstGeom prst="rect">
            <a:avLst/>
          </a:prstGeom>
          <a:solidFill>
            <a:srgbClr val="000000"/>
          </a:solidFill>
          <a:ln w="9525">
            <a:noFill/>
            <a:miter lim="800000"/>
            <a:headEnd/>
            <a:tailEnd/>
          </a:ln>
        </p:spPr>
      </p:pic>
      <p:pic>
        <p:nvPicPr>
          <p:cNvPr id="10" name="Picture 33"/>
          <p:cNvPicPr>
            <a:picLocks noChangeAspect="1" noChangeArrowheads="1"/>
          </p:cNvPicPr>
          <p:nvPr/>
        </p:nvPicPr>
        <p:blipFill>
          <a:blip r:embed="rId5" cstate="print"/>
          <a:srcRect/>
          <a:stretch>
            <a:fillRect/>
          </a:stretch>
        </p:blipFill>
        <p:spPr bwMode="auto">
          <a:xfrm>
            <a:off x="228600" y="4419600"/>
            <a:ext cx="1905000" cy="1654175"/>
          </a:xfrm>
          <a:prstGeom prst="rect">
            <a:avLst/>
          </a:prstGeom>
          <a:solidFill>
            <a:srgbClr val="000000"/>
          </a:solidFill>
          <a:ln w="9525">
            <a:noFill/>
            <a:miter lim="800000"/>
            <a:headEnd/>
            <a:tailEnd/>
          </a:ln>
        </p:spPr>
      </p:pic>
      <p:pic>
        <p:nvPicPr>
          <p:cNvPr id="81922" name="Picture 2"/>
          <p:cNvPicPr>
            <a:picLocks noChangeAspect="1" noChangeArrowheads="1"/>
          </p:cNvPicPr>
          <p:nvPr/>
        </p:nvPicPr>
        <p:blipFill>
          <a:blip r:embed="rId6" cstate="print"/>
          <a:srcRect/>
          <a:stretch>
            <a:fillRect/>
          </a:stretch>
        </p:blipFill>
        <p:spPr bwMode="auto">
          <a:xfrm>
            <a:off x="2286000" y="1676400"/>
            <a:ext cx="2059132" cy="4419600"/>
          </a:xfrm>
          <a:prstGeom prst="rect">
            <a:avLst/>
          </a:prstGeom>
          <a:noFill/>
          <a:ln w="9525">
            <a:noFill/>
            <a:miter lim="800000"/>
            <a:headEnd/>
            <a:tailEnd/>
          </a:ln>
        </p:spPr>
      </p:pic>
      <p:sp>
        <p:nvSpPr>
          <p:cNvPr id="13" name="TextBox 12"/>
          <p:cNvSpPr txBox="1"/>
          <p:nvPr/>
        </p:nvSpPr>
        <p:spPr>
          <a:xfrm>
            <a:off x="152400" y="4133850"/>
            <a:ext cx="1981200" cy="276999"/>
          </a:xfrm>
          <a:prstGeom prst="rect">
            <a:avLst/>
          </a:prstGeom>
          <a:noFill/>
        </p:spPr>
        <p:txBody>
          <a:bodyPr wrap="square" rtlCol="0">
            <a:spAutoFit/>
          </a:bodyPr>
          <a:lstStyle/>
          <a:p>
            <a:r>
              <a:rPr lang="en-US" sz="1200" dirty="0"/>
              <a:t>Slaughter et al, PNAS. 2007. </a:t>
            </a:r>
          </a:p>
        </p:txBody>
      </p:sp>
    </p:spTree>
    <p:extLst>
      <p:ext uri="{BB962C8B-B14F-4D97-AF65-F5344CB8AC3E}">
        <p14:creationId xmlns:p14="http://schemas.microsoft.com/office/powerpoint/2010/main" val="249018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BC6-76D0-4AD5-8CD2-6C59D53C9305}"/>
              </a:ext>
            </a:extLst>
          </p:cNvPr>
          <p:cNvSpPr>
            <a:spLocks noGrp="1"/>
          </p:cNvSpPr>
          <p:nvPr>
            <p:ph type="title"/>
          </p:nvPr>
        </p:nvSpPr>
        <p:spPr/>
        <p:txBody>
          <a:bodyPr>
            <a:normAutofit/>
          </a:bodyPr>
          <a:lstStyle/>
          <a:p>
            <a:r>
              <a:rPr lang="en-US" sz="3200" dirty="0"/>
              <a:t>Single molecule imaging</a:t>
            </a:r>
          </a:p>
        </p:txBody>
      </p:sp>
      <p:sp>
        <p:nvSpPr>
          <p:cNvPr id="3" name="Content Placeholder 2">
            <a:extLst>
              <a:ext uri="{FF2B5EF4-FFF2-40B4-BE49-F238E27FC236}">
                <a16:creationId xmlns:a16="http://schemas.microsoft.com/office/drawing/2014/main" id="{98844EE4-E9B1-4407-83FB-239CC048D0A0}"/>
              </a:ext>
            </a:extLst>
          </p:cNvPr>
          <p:cNvSpPr>
            <a:spLocks noGrp="1"/>
          </p:cNvSpPr>
          <p:nvPr>
            <p:ph idx="1"/>
          </p:nvPr>
        </p:nvSpPr>
        <p:spPr/>
        <p:txBody>
          <a:bodyPr/>
          <a:lstStyle/>
          <a:p>
            <a:r>
              <a:rPr lang="en-US" dirty="0"/>
              <a:t>Detection versus Resolving</a:t>
            </a:r>
          </a:p>
          <a:p>
            <a:pPr lvl="1"/>
            <a:r>
              <a:rPr lang="en-US" dirty="0"/>
              <a:t>Can’t resolve but can detect</a:t>
            </a:r>
          </a:p>
          <a:p>
            <a:r>
              <a:rPr lang="en-US" dirty="0"/>
              <a:t>Applications?</a:t>
            </a:r>
          </a:p>
        </p:txBody>
      </p:sp>
    </p:spTree>
    <p:extLst>
      <p:ext uri="{BB962C8B-B14F-4D97-AF65-F5344CB8AC3E}">
        <p14:creationId xmlns:p14="http://schemas.microsoft.com/office/powerpoint/2010/main" val="3960848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Fluctuations Carry the Information</a:t>
            </a:r>
          </a:p>
        </p:txBody>
      </p:sp>
      <p:sp>
        <p:nvSpPr>
          <p:cNvPr id="3" name="Content Placeholder 2"/>
          <p:cNvSpPr>
            <a:spLocks noGrp="1"/>
          </p:cNvSpPr>
          <p:nvPr>
            <p:ph sz="half" idx="1"/>
          </p:nvPr>
        </p:nvSpPr>
        <p:spPr/>
        <p:txBody>
          <a:bodyPr>
            <a:normAutofit fontScale="85000" lnSpcReduction="20000"/>
          </a:bodyPr>
          <a:lstStyle/>
          <a:p>
            <a:pPr>
              <a:lnSpc>
                <a:spcPct val="120000"/>
              </a:lnSpc>
            </a:pPr>
            <a:r>
              <a:rPr lang="en-US" sz="2000" dirty="0"/>
              <a:t>Measured intensity fluctuations reflects (mobile fraction only) </a:t>
            </a:r>
          </a:p>
          <a:p>
            <a:pPr lvl="1">
              <a:lnSpc>
                <a:spcPct val="120000"/>
              </a:lnSpc>
            </a:pPr>
            <a:r>
              <a:rPr lang="en-US" sz="1800" dirty="0"/>
              <a:t>Number of particles</a:t>
            </a:r>
          </a:p>
          <a:p>
            <a:pPr lvl="2">
              <a:lnSpc>
                <a:spcPct val="120000"/>
              </a:lnSpc>
            </a:pPr>
            <a:r>
              <a:rPr lang="en-US" sz="1600" dirty="0"/>
              <a:t>concentration</a:t>
            </a:r>
          </a:p>
          <a:p>
            <a:pPr lvl="1">
              <a:lnSpc>
                <a:spcPct val="120000"/>
              </a:lnSpc>
            </a:pPr>
            <a:r>
              <a:rPr lang="en-US" sz="1800" dirty="0"/>
              <a:t>Diffusion of particles</a:t>
            </a:r>
          </a:p>
          <a:p>
            <a:pPr lvl="2">
              <a:lnSpc>
                <a:spcPct val="120000"/>
              </a:lnSpc>
            </a:pPr>
            <a:r>
              <a:rPr lang="en-US" sz="1600" dirty="0"/>
              <a:t>interaction</a:t>
            </a:r>
          </a:p>
          <a:p>
            <a:pPr lvl="1">
              <a:lnSpc>
                <a:spcPct val="120000"/>
              </a:lnSpc>
            </a:pPr>
            <a:r>
              <a:rPr lang="en-US" sz="1800" dirty="0"/>
              <a:t>Brightness</a:t>
            </a:r>
          </a:p>
          <a:p>
            <a:pPr lvl="2">
              <a:lnSpc>
                <a:spcPct val="120000"/>
              </a:lnSpc>
            </a:pPr>
            <a:r>
              <a:rPr lang="en-US" sz="1600" dirty="0" err="1"/>
              <a:t>Oligomerization</a:t>
            </a:r>
            <a:endParaRPr lang="en-US" sz="2000" dirty="0"/>
          </a:p>
          <a:p>
            <a:pPr>
              <a:lnSpc>
                <a:spcPct val="120000"/>
              </a:lnSpc>
            </a:pPr>
            <a:r>
              <a:rPr lang="en-US" sz="2000" dirty="0"/>
              <a:t>A particle that transits the </a:t>
            </a:r>
            <a:r>
              <a:rPr lang="en-US" sz="2000" dirty="0" err="1"/>
              <a:t>confocal</a:t>
            </a:r>
            <a:r>
              <a:rPr lang="en-US" sz="2000" dirty="0"/>
              <a:t> volume will generate groups of pulses. </a:t>
            </a:r>
          </a:p>
          <a:p>
            <a:pPr lvl="1">
              <a:lnSpc>
                <a:spcPct val="120000"/>
              </a:lnSpc>
            </a:pPr>
            <a:r>
              <a:rPr lang="en-US" sz="1800" dirty="0"/>
              <a:t>The correlation function calculates the mean duration time t of these groups.</a:t>
            </a:r>
          </a:p>
          <a:p>
            <a:pPr lvl="1">
              <a:lnSpc>
                <a:spcPct val="120000"/>
              </a:lnSpc>
            </a:pPr>
            <a:r>
              <a:rPr lang="en-US" sz="1800" dirty="0"/>
              <a:t>The variance/histogram of the signal yields information about </a:t>
            </a:r>
            <a:r>
              <a:rPr lang="en-US" sz="1800" dirty="0" err="1"/>
              <a:t>oligomeric</a:t>
            </a:r>
            <a:r>
              <a:rPr lang="en-US" sz="1800" dirty="0"/>
              <a:t> state</a:t>
            </a:r>
          </a:p>
        </p:txBody>
      </p:sp>
      <p:grpSp>
        <p:nvGrpSpPr>
          <p:cNvPr id="16" name="Group 57"/>
          <p:cNvGrpSpPr>
            <a:grpSpLocks/>
          </p:cNvGrpSpPr>
          <p:nvPr/>
        </p:nvGrpSpPr>
        <p:grpSpPr bwMode="auto">
          <a:xfrm>
            <a:off x="4648200" y="2163763"/>
            <a:ext cx="4419600" cy="2560637"/>
            <a:chOff x="48" y="528"/>
            <a:chExt cx="2784" cy="1613"/>
          </a:xfrm>
        </p:grpSpPr>
        <p:pic>
          <p:nvPicPr>
            <p:cNvPr id="17" name="Picture 46"/>
            <p:cNvPicPr>
              <a:picLocks noChangeAspect="1" noChangeArrowheads="1"/>
            </p:cNvPicPr>
            <p:nvPr/>
          </p:nvPicPr>
          <p:blipFill>
            <a:blip r:embed="rId3" cstate="print"/>
            <a:srcRect/>
            <a:stretch>
              <a:fillRect/>
            </a:stretch>
          </p:blipFill>
          <p:spPr bwMode="auto">
            <a:xfrm>
              <a:off x="48" y="528"/>
              <a:ext cx="2256" cy="1613"/>
            </a:xfrm>
            <a:prstGeom prst="rect">
              <a:avLst/>
            </a:prstGeom>
            <a:noFill/>
            <a:ln w="9525">
              <a:noFill/>
              <a:miter lim="800000"/>
              <a:headEnd/>
              <a:tailEnd/>
            </a:ln>
            <a:effectLst/>
          </p:spPr>
        </p:pic>
        <p:sp>
          <p:nvSpPr>
            <p:cNvPr id="18" name="Text Box 51"/>
            <p:cNvSpPr txBox="1">
              <a:spLocks noChangeArrowheads="1"/>
            </p:cNvSpPr>
            <p:nvPr/>
          </p:nvSpPr>
          <p:spPr bwMode="auto">
            <a:xfrm>
              <a:off x="2160" y="1210"/>
              <a:ext cx="624" cy="28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CC0000"/>
                  </a:solidFill>
                  <a:effectLst/>
                  <a:uLnTx/>
                  <a:uFillTx/>
                  <a:latin typeface="Calibri" panose="020F0502020204030204"/>
                  <a:ea typeface="+mn-ea"/>
                  <a:cs typeface="+mn-cs"/>
                </a:rPr>
                <a:t>&lt;I(t)&gt;</a:t>
              </a:r>
            </a:p>
          </p:txBody>
        </p:sp>
        <p:sp>
          <p:nvSpPr>
            <p:cNvPr id="19" name="Text Box 52"/>
            <p:cNvSpPr txBox="1">
              <a:spLocks noChangeArrowheads="1"/>
            </p:cNvSpPr>
            <p:nvPr/>
          </p:nvSpPr>
          <p:spPr bwMode="auto">
            <a:xfrm>
              <a:off x="2160" y="672"/>
              <a:ext cx="672" cy="28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Symbol" pitchFamily="18" charset="2"/>
                  <a:ea typeface="+mn-ea"/>
                  <a:cs typeface="+mn-cs"/>
                </a:rPr>
                <a:t>d</a:t>
              </a:r>
              <a:r>
                <a:rPr kumimoji="0" lang="en-US" sz="2400" b="1" i="0" u="none" strike="noStrike" kern="1200" cap="none" spc="0" normalizeH="0" baseline="0" noProof="0">
                  <a:ln>
                    <a:noFill/>
                  </a:ln>
                  <a:solidFill>
                    <a:srgbClr val="0000FF"/>
                  </a:solidFill>
                  <a:effectLst/>
                  <a:uLnTx/>
                  <a:uFillTx/>
                  <a:latin typeface="Calibri" panose="020F0502020204030204"/>
                  <a:ea typeface="+mn-ea"/>
                  <a:cs typeface="+mn-cs"/>
                </a:rPr>
                <a:t>I(t)</a:t>
              </a:r>
            </a:p>
          </p:txBody>
        </p:sp>
        <p:sp>
          <p:nvSpPr>
            <p:cNvPr id="20" name="Text Box 53"/>
            <p:cNvSpPr txBox="1">
              <a:spLocks noChangeArrowheads="1"/>
            </p:cNvSpPr>
            <p:nvPr/>
          </p:nvSpPr>
          <p:spPr bwMode="auto">
            <a:xfrm>
              <a:off x="2160" y="1584"/>
              <a:ext cx="672" cy="28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Symbol" pitchFamily="18" charset="2"/>
                  <a:ea typeface="+mn-ea"/>
                  <a:cs typeface="+mn-cs"/>
                </a:rPr>
                <a:t>d</a:t>
              </a:r>
              <a:r>
                <a:rPr kumimoji="0" lang="en-US" sz="2400" b="1" i="0" u="none" strike="noStrike" kern="1200" cap="none" spc="0" normalizeH="0" baseline="0" noProof="0">
                  <a:ln>
                    <a:noFill/>
                  </a:ln>
                  <a:solidFill>
                    <a:srgbClr val="0000FF"/>
                  </a:solidFill>
                  <a:effectLst/>
                  <a:uLnTx/>
                  <a:uFillTx/>
                  <a:latin typeface="Calibri" panose="020F0502020204030204"/>
                  <a:ea typeface="+mn-ea"/>
                  <a:cs typeface="+mn-cs"/>
                </a:rPr>
                <a:t>I(t)</a:t>
              </a:r>
            </a:p>
          </p:txBody>
        </p:sp>
      </p:grpSp>
      <p:grpSp>
        <p:nvGrpSpPr>
          <p:cNvPr id="22" name="Group 21"/>
          <p:cNvGrpSpPr/>
          <p:nvPr/>
        </p:nvGrpSpPr>
        <p:grpSpPr>
          <a:xfrm>
            <a:off x="210200" y="4803228"/>
            <a:ext cx="4267200" cy="528892"/>
            <a:chOff x="76200" y="4561114"/>
            <a:chExt cx="4191000" cy="664028"/>
          </a:xfrm>
        </p:grpSpPr>
        <p:sp>
          <p:nvSpPr>
            <p:cNvPr id="13" name="Rectangle 12"/>
            <p:cNvSpPr/>
            <p:nvPr/>
          </p:nvSpPr>
          <p:spPr>
            <a:xfrm>
              <a:off x="838200" y="4561114"/>
              <a:ext cx="3429000" cy="6640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6200" y="4714298"/>
              <a:ext cx="76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FCS</a:t>
              </a:r>
            </a:p>
          </p:txBody>
        </p:sp>
      </p:grpSp>
      <p:grpSp>
        <p:nvGrpSpPr>
          <p:cNvPr id="26" name="Group 25"/>
          <p:cNvGrpSpPr/>
          <p:nvPr/>
        </p:nvGrpSpPr>
        <p:grpSpPr>
          <a:xfrm>
            <a:off x="983084" y="5343006"/>
            <a:ext cx="4953000" cy="664028"/>
            <a:chOff x="838200" y="5279572"/>
            <a:chExt cx="4953000" cy="664028"/>
          </a:xfrm>
        </p:grpSpPr>
        <p:sp>
          <p:nvSpPr>
            <p:cNvPr id="24" name="Rectangle 23"/>
            <p:cNvSpPr/>
            <p:nvPr/>
          </p:nvSpPr>
          <p:spPr>
            <a:xfrm>
              <a:off x="838200" y="5279572"/>
              <a:ext cx="3581400" cy="66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4572000" y="5410200"/>
              <a:ext cx="1219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PCH</a:t>
              </a:r>
            </a:p>
          </p:txBody>
        </p:sp>
      </p:grpSp>
    </p:spTree>
    <p:extLst>
      <p:ext uri="{BB962C8B-B14F-4D97-AF65-F5344CB8AC3E}">
        <p14:creationId xmlns:p14="http://schemas.microsoft.com/office/powerpoint/2010/main" val="296135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Photon Counting Histogram</a:t>
            </a:r>
          </a:p>
        </p:txBody>
      </p:sp>
      <p:sp>
        <p:nvSpPr>
          <p:cNvPr id="7" name="Content Placeholder 6"/>
          <p:cNvSpPr>
            <a:spLocks noGrp="1"/>
          </p:cNvSpPr>
          <p:nvPr>
            <p:ph sz="half" idx="1"/>
          </p:nvPr>
        </p:nvSpPr>
        <p:spPr>
          <a:xfrm>
            <a:off x="457200" y="1600200"/>
            <a:ext cx="4038600" cy="4495799"/>
          </a:xfrm>
        </p:spPr>
        <p:txBody>
          <a:bodyPr>
            <a:noAutofit/>
          </a:bodyPr>
          <a:lstStyle/>
          <a:p>
            <a:r>
              <a:rPr lang="en-US" sz="2000" dirty="0"/>
              <a:t>Photon count distribution originates from a convolution of two sources</a:t>
            </a:r>
          </a:p>
          <a:p>
            <a:pPr lvl="1"/>
            <a:r>
              <a:rPr lang="en-US" sz="2000" dirty="0"/>
              <a:t>Photon Detection Statistics</a:t>
            </a:r>
          </a:p>
          <a:p>
            <a:pPr lvl="2"/>
            <a:r>
              <a:rPr lang="en-US" dirty="0"/>
              <a:t>Poisson</a:t>
            </a:r>
          </a:p>
          <a:p>
            <a:pPr lvl="1"/>
            <a:r>
              <a:rPr lang="en-US" sz="2000" dirty="0"/>
              <a:t>Particle Number Fluctuations</a:t>
            </a:r>
          </a:p>
          <a:p>
            <a:pPr lvl="2"/>
            <a:r>
              <a:rPr lang="en-US" dirty="0"/>
              <a:t>Poisson</a:t>
            </a:r>
          </a:p>
          <a:p>
            <a:r>
              <a:rPr lang="en-US" sz="2000" dirty="0"/>
              <a:t>Further complications come from variations in PSF</a:t>
            </a:r>
          </a:p>
          <a:p>
            <a:r>
              <a:rPr lang="en-US" sz="2000" dirty="0"/>
              <a:t>Information Gained</a:t>
            </a:r>
          </a:p>
          <a:p>
            <a:pPr lvl="1"/>
            <a:r>
              <a:rPr lang="en-US" sz="2000" dirty="0"/>
              <a:t>Concentration</a:t>
            </a:r>
          </a:p>
          <a:p>
            <a:pPr lvl="1"/>
            <a:r>
              <a:rPr lang="en-US" sz="2000" dirty="0"/>
              <a:t>Brightness</a:t>
            </a:r>
          </a:p>
          <a:p>
            <a:endParaRPr lang="en-US" sz="2000" dirty="0"/>
          </a:p>
        </p:txBody>
      </p:sp>
      <p:sp>
        <p:nvSpPr>
          <p:cNvPr id="12" name="Rectangle 11"/>
          <p:cNvSpPr/>
          <p:nvPr/>
        </p:nvSpPr>
        <p:spPr>
          <a:xfrm>
            <a:off x="4419600" y="5562600"/>
            <a:ext cx="4724400" cy="646331"/>
          </a:xfrm>
          <a:prstGeom prst="rect">
            <a:avLst/>
          </a:prstGeom>
        </p:spPr>
        <p:txBody>
          <a:bodyPr wrap="square">
            <a:spAutoFit/>
          </a:bodyPr>
          <a:lstStyle/>
          <a:p>
            <a:r>
              <a:rPr lang="da-DK" sz="1200" dirty="0"/>
              <a:t>(Qian and Elson, 1989, </a:t>
            </a:r>
            <a:r>
              <a:rPr lang="en-US" sz="1200" dirty="0"/>
              <a:t>Applied Polymer Symposia. John Wiley and Sons, New York. 305-314</a:t>
            </a:r>
            <a:r>
              <a:rPr lang="da-DK" sz="1200" dirty="0"/>
              <a:t>,1990;  Chen et al, 1999 </a:t>
            </a:r>
            <a:r>
              <a:rPr lang="en-US" sz="1200" i="1" dirty="0" err="1"/>
              <a:t>Biophys</a:t>
            </a:r>
            <a:r>
              <a:rPr lang="en-US" sz="1200" i="1" dirty="0"/>
              <a:t> J. </a:t>
            </a:r>
            <a:r>
              <a:rPr lang="en-US" sz="1200" b="1" i="1" dirty="0"/>
              <a:t>77: 553–567.</a:t>
            </a:r>
            <a:r>
              <a:rPr lang="da-DK" sz="1200" dirty="0"/>
              <a:t>; Muller et al, 2000 </a:t>
            </a:r>
            <a:r>
              <a:rPr lang="en-US" sz="1200" i="1" dirty="0" err="1"/>
              <a:t>Biophys</a:t>
            </a:r>
            <a:r>
              <a:rPr lang="en-US" sz="1200" i="1" dirty="0"/>
              <a:t> J </a:t>
            </a:r>
            <a:r>
              <a:rPr lang="en-US" sz="1200" b="1" i="1" dirty="0"/>
              <a:t>78:474–486</a:t>
            </a:r>
            <a:r>
              <a:rPr lang="da-DK" sz="1200" dirty="0"/>
              <a:t>).</a:t>
            </a:r>
            <a:endParaRPr lang="en-US" sz="1200" dirty="0"/>
          </a:p>
        </p:txBody>
      </p:sp>
      <p:pic>
        <p:nvPicPr>
          <p:cNvPr id="9" name="Picture 2" descr="~AUT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3314" y="1448910"/>
            <a:ext cx="3375985" cy="34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5579957" y="4892299"/>
            <a:ext cx="172348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dirty="0"/>
              <a:t>Photon Counts</a:t>
            </a:r>
          </a:p>
        </p:txBody>
      </p:sp>
      <p:sp>
        <p:nvSpPr>
          <p:cNvPr id="11" name="Text Box 4"/>
          <p:cNvSpPr txBox="1">
            <a:spLocks noChangeArrowheads="1"/>
          </p:cNvSpPr>
          <p:nvPr/>
        </p:nvSpPr>
        <p:spPr bwMode="auto">
          <a:xfrm rot="16200000">
            <a:off x="4009580" y="3061480"/>
            <a:ext cx="123444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dirty="0"/>
              <a:t>frequency</a:t>
            </a:r>
            <a:endParaRPr lang="en-US" altLang="en-US" sz="2400" dirty="0"/>
          </a:p>
        </p:txBody>
      </p:sp>
      <p:sp>
        <p:nvSpPr>
          <p:cNvPr id="13" name="Text Box 6"/>
          <p:cNvSpPr txBox="1">
            <a:spLocks noChangeArrowheads="1"/>
          </p:cNvSpPr>
          <p:nvPr/>
        </p:nvSpPr>
        <p:spPr bwMode="auto">
          <a:xfrm>
            <a:off x="5302725" y="3954614"/>
            <a:ext cx="81927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altLang="en-US" b="1" dirty="0">
                <a:solidFill>
                  <a:srgbClr val="FF0000"/>
                </a:solidFill>
                <a:latin typeface="Symbol" panose="05050102010706020507" pitchFamily="18" charset="2"/>
              </a:rPr>
              <a:t>(</a:t>
            </a:r>
            <a:r>
              <a:rPr lang="en-US" altLang="en-US" sz="1100" b="1" dirty="0" err="1">
                <a:solidFill>
                  <a:srgbClr val="FF0000"/>
                </a:solidFill>
                <a:latin typeface="Symbol" panose="05050102010706020507" pitchFamily="18" charset="2"/>
              </a:rPr>
              <a:t>e</a:t>
            </a:r>
            <a:r>
              <a:rPr lang="en-US" altLang="en-US" sz="1100" b="1" baseline="-25000" dirty="0" err="1">
                <a:solidFill>
                  <a:srgbClr val="FF0000"/>
                </a:solidFill>
                <a:latin typeface="Times" panose="02020603050405020304" pitchFamily="18" charset="0"/>
              </a:rPr>
              <a:t>n</a:t>
            </a:r>
            <a:r>
              <a:rPr lang="en-US" altLang="en-US" sz="1100" b="1" dirty="0">
                <a:solidFill>
                  <a:srgbClr val="FF0000"/>
                </a:solidFill>
                <a:latin typeface="Times" panose="02020603050405020304" pitchFamily="18" charset="0"/>
              </a:rPr>
              <a:t>=1.0</a:t>
            </a:r>
            <a:r>
              <a:rPr lang="en-US" altLang="en-US" b="1" dirty="0">
                <a:solidFill>
                  <a:srgbClr val="FF0000"/>
                </a:solidFill>
                <a:latin typeface="Times" panose="02020603050405020304" pitchFamily="18" charset="0"/>
              </a:rPr>
              <a:t>)</a:t>
            </a:r>
            <a:endParaRPr lang="en-US" altLang="en-US" sz="2400" dirty="0">
              <a:latin typeface="Times" panose="02020603050405020304" pitchFamily="18" charset="0"/>
            </a:endParaRPr>
          </a:p>
        </p:txBody>
      </p:sp>
      <p:sp>
        <p:nvSpPr>
          <p:cNvPr id="14" name="Rectangle 7"/>
          <p:cNvSpPr>
            <a:spLocks noChangeArrowheads="1"/>
          </p:cNvSpPr>
          <p:nvPr/>
        </p:nvSpPr>
        <p:spPr bwMode="auto">
          <a:xfrm>
            <a:off x="6220203" y="3967140"/>
            <a:ext cx="7104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b="1" dirty="0">
                <a:solidFill>
                  <a:srgbClr val="FF0000"/>
                </a:solidFill>
                <a:latin typeface="Symbol" panose="05050102010706020507" pitchFamily="18" charset="2"/>
              </a:rPr>
              <a:t>(</a:t>
            </a:r>
            <a:r>
              <a:rPr lang="en-US" altLang="en-US" sz="1100" b="1" dirty="0" err="1">
                <a:solidFill>
                  <a:srgbClr val="FF0000"/>
                </a:solidFill>
                <a:latin typeface="Symbol" panose="05050102010706020507" pitchFamily="18" charset="2"/>
              </a:rPr>
              <a:t>e</a:t>
            </a:r>
            <a:r>
              <a:rPr lang="en-US" altLang="en-US" sz="1100" b="1" baseline="-25000" dirty="0" err="1">
                <a:solidFill>
                  <a:srgbClr val="FF0000"/>
                </a:solidFill>
                <a:latin typeface="Times" panose="02020603050405020304" pitchFamily="18" charset="0"/>
              </a:rPr>
              <a:t>n</a:t>
            </a:r>
            <a:r>
              <a:rPr lang="en-US" altLang="en-US" sz="1100" b="1" dirty="0">
                <a:solidFill>
                  <a:srgbClr val="FF0000"/>
                </a:solidFill>
                <a:latin typeface="Times" panose="02020603050405020304" pitchFamily="18" charset="0"/>
              </a:rPr>
              <a:t>=2.2</a:t>
            </a:r>
            <a:r>
              <a:rPr lang="en-US" altLang="en-US" b="1" dirty="0">
                <a:solidFill>
                  <a:srgbClr val="FF0000"/>
                </a:solidFill>
                <a:latin typeface="Times" panose="02020603050405020304" pitchFamily="18" charset="0"/>
              </a:rPr>
              <a:t>)</a:t>
            </a:r>
            <a:endParaRPr lang="en-US" altLang="en-US" b="1" dirty="0">
              <a:latin typeface="Times" panose="02020603050405020304" pitchFamily="18" charset="0"/>
            </a:endParaRPr>
          </a:p>
        </p:txBody>
      </p:sp>
      <p:sp>
        <p:nvSpPr>
          <p:cNvPr id="15" name="Rectangle 8"/>
          <p:cNvSpPr>
            <a:spLocks noChangeArrowheads="1"/>
          </p:cNvSpPr>
          <p:nvPr/>
        </p:nvSpPr>
        <p:spPr bwMode="auto">
          <a:xfrm>
            <a:off x="7500617" y="4046052"/>
            <a:ext cx="735141"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altLang="en-US" sz="1100" b="1" dirty="0">
                <a:solidFill>
                  <a:srgbClr val="FF0000"/>
                </a:solidFill>
                <a:latin typeface="Symbol" panose="05050102010706020507" pitchFamily="18" charset="2"/>
              </a:rPr>
              <a:t>(</a:t>
            </a:r>
            <a:r>
              <a:rPr lang="en-US" altLang="en-US" sz="1100" b="1" dirty="0" err="1">
                <a:solidFill>
                  <a:srgbClr val="FF0000"/>
                </a:solidFill>
                <a:latin typeface="Symbol" panose="05050102010706020507" pitchFamily="18" charset="2"/>
              </a:rPr>
              <a:t>e</a:t>
            </a:r>
            <a:r>
              <a:rPr lang="en-US" altLang="en-US" sz="1100" b="1" baseline="-25000" dirty="0" err="1">
                <a:solidFill>
                  <a:srgbClr val="FF0000"/>
                </a:solidFill>
                <a:latin typeface="Times" panose="02020603050405020304" pitchFamily="18" charset="0"/>
              </a:rPr>
              <a:t>n</a:t>
            </a:r>
            <a:r>
              <a:rPr lang="en-US" altLang="en-US" sz="1100" b="1" dirty="0">
                <a:solidFill>
                  <a:srgbClr val="FF0000"/>
                </a:solidFill>
                <a:latin typeface="Times" panose="02020603050405020304" pitchFamily="18" charset="0"/>
              </a:rPr>
              <a:t>=3.7)</a:t>
            </a:r>
            <a:endParaRPr lang="en-US" altLang="en-US" sz="1100" b="1" dirty="0">
              <a:latin typeface="Times" panose="02020603050405020304" pitchFamily="18" charset="0"/>
            </a:endParaRPr>
          </a:p>
        </p:txBody>
      </p:sp>
      <p:sp>
        <p:nvSpPr>
          <p:cNvPr id="16" name="Line 9"/>
          <p:cNvSpPr>
            <a:spLocks noChangeShapeType="1"/>
          </p:cNvSpPr>
          <p:nvPr/>
        </p:nvSpPr>
        <p:spPr bwMode="auto">
          <a:xfrm>
            <a:off x="5188100" y="4350019"/>
            <a:ext cx="3299568" cy="0"/>
          </a:xfrm>
          <a:prstGeom prst="line">
            <a:avLst/>
          </a:prstGeom>
          <a:noFill/>
          <a:ln w="3175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0"/>
          <p:cNvSpPr txBox="1">
            <a:spLocks noChangeArrowheads="1"/>
          </p:cNvSpPr>
          <p:nvPr/>
        </p:nvSpPr>
        <p:spPr bwMode="auto">
          <a:xfrm>
            <a:off x="5920463" y="4339286"/>
            <a:ext cx="22272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b="1" dirty="0">
                <a:solidFill>
                  <a:srgbClr val="FF0000"/>
                </a:solidFill>
                <a:latin typeface="Times" panose="02020603050405020304" pitchFamily="18" charset="0"/>
              </a:rPr>
              <a:t>Increasing  </a:t>
            </a:r>
            <a:r>
              <a:rPr lang="en-US" altLang="en-US" sz="1600" b="1" dirty="0">
                <a:solidFill>
                  <a:srgbClr val="FF0000"/>
                </a:solidFill>
              </a:rPr>
              <a:t>Brightness</a:t>
            </a:r>
            <a:endParaRPr lang="en-US" altLang="en-US" sz="2400" dirty="0"/>
          </a:p>
        </p:txBody>
      </p:sp>
    </p:spTree>
    <p:extLst>
      <p:ext uri="{BB962C8B-B14F-4D97-AF65-F5344CB8AC3E}">
        <p14:creationId xmlns:p14="http://schemas.microsoft.com/office/powerpoint/2010/main" val="1640355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Brightness Reveals </a:t>
            </a:r>
            <a:r>
              <a:rPr lang="en-US" sz="3200" dirty="0" err="1"/>
              <a:t>Oligomerization</a:t>
            </a:r>
            <a:endParaRPr lang="en-US" sz="3200" dirty="0"/>
          </a:p>
        </p:txBody>
      </p:sp>
      <p:pic>
        <p:nvPicPr>
          <p:cNvPr id="108546" name="Picture 2"/>
          <p:cNvPicPr>
            <a:picLocks noChangeAspect="1" noChangeArrowheads="1"/>
          </p:cNvPicPr>
          <p:nvPr/>
        </p:nvPicPr>
        <p:blipFill>
          <a:blip r:embed="rId2" cstate="print"/>
          <a:srcRect/>
          <a:stretch>
            <a:fillRect/>
          </a:stretch>
        </p:blipFill>
        <p:spPr bwMode="auto">
          <a:xfrm>
            <a:off x="1828799" y="1524000"/>
            <a:ext cx="5896955" cy="3990975"/>
          </a:xfrm>
          <a:prstGeom prst="rect">
            <a:avLst/>
          </a:prstGeom>
          <a:noFill/>
          <a:ln w="9525">
            <a:noFill/>
            <a:miter lim="800000"/>
            <a:headEnd/>
            <a:tailEnd/>
          </a:ln>
        </p:spPr>
      </p:pic>
      <p:sp>
        <p:nvSpPr>
          <p:cNvPr id="6" name="TextBox 5"/>
          <p:cNvSpPr txBox="1"/>
          <p:nvPr/>
        </p:nvSpPr>
        <p:spPr>
          <a:xfrm>
            <a:off x="381000" y="5867400"/>
            <a:ext cx="3733800" cy="369332"/>
          </a:xfrm>
          <a:prstGeom prst="rect">
            <a:avLst/>
          </a:prstGeom>
          <a:noFill/>
        </p:spPr>
        <p:txBody>
          <a:bodyPr wrap="square" rtlCol="0">
            <a:spAutoFit/>
          </a:bodyPr>
          <a:lstStyle/>
          <a:p>
            <a:r>
              <a:rPr lang="en-US" dirty="0"/>
              <a:t>Slaughter et al, </a:t>
            </a:r>
            <a:r>
              <a:rPr lang="en-US" dirty="0" err="1"/>
              <a:t>PloS</a:t>
            </a:r>
            <a:r>
              <a:rPr lang="en-US" dirty="0"/>
              <a:t> ONE. 2008. </a:t>
            </a:r>
          </a:p>
        </p:txBody>
      </p:sp>
    </p:spTree>
    <p:extLst>
      <p:ext uri="{BB962C8B-B14F-4D97-AF65-F5344CB8AC3E}">
        <p14:creationId xmlns:p14="http://schemas.microsoft.com/office/powerpoint/2010/main" val="2755727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Zeiss ConfoCor3: FCS Setup on a Laser Scanning Confocal Microscope</a:t>
            </a:r>
          </a:p>
        </p:txBody>
      </p:sp>
      <p:pic>
        <p:nvPicPr>
          <p:cNvPr id="7"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91" y="4255911"/>
            <a:ext cx="2077201" cy="250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4" descr="0207011001"/>
          <p:cNvPicPr>
            <a:picLocks noChangeAspect="1" noChangeArrowheads="1"/>
          </p:cNvPicPr>
          <p:nvPr/>
        </p:nvPicPr>
        <p:blipFill>
          <a:blip r:embed="rId4" cstate="print">
            <a:extLst>
              <a:ext uri="{28A0092B-C50C-407E-A947-70E740481C1C}">
                <a14:useLocalDpi xmlns:a14="http://schemas.microsoft.com/office/drawing/2010/main" val="0"/>
              </a:ext>
            </a:extLst>
          </a:blip>
          <a:srcRect t="2495"/>
          <a:stretch>
            <a:fillRect/>
          </a:stretch>
        </p:blipFill>
        <p:spPr bwMode="auto">
          <a:xfrm>
            <a:off x="436036" y="1220614"/>
            <a:ext cx="4042833" cy="2956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5"/>
          <p:cNvSpPr txBox="1">
            <a:spLocks noChangeArrowheads="1"/>
          </p:cNvSpPr>
          <p:nvPr/>
        </p:nvSpPr>
        <p:spPr bwMode="auto">
          <a:xfrm>
            <a:off x="3142592" y="6409021"/>
            <a:ext cx="16145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Schwille</a:t>
            </a:r>
            <a:r>
              <a:rPr kumimoji="0" lang="en-US" altLang="en-US" sz="1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and </a:t>
            </a:r>
            <a:r>
              <a:rPr kumimoji="0" lang="en-US" altLang="en-US" sz="1000" b="0" i="0" u="none" strike="noStrike" kern="120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Haustein</a:t>
            </a:r>
            <a:r>
              <a:rPr kumimoji="0" lang="en-US" altLang="en-US" sz="1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2004</a:t>
            </a:r>
          </a:p>
        </p:txBody>
      </p:sp>
      <p:sp>
        <p:nvSpPr>
          <p:cNvPr id="10" name="Rectangle 100"/>
          <p:cNvSpPr>
            <a:spLocks noChangeArrowheads="1"/>
          </p:cNvSpPr>
          <p:nvPr/>
        </p:nvSpPr>
        <p:spPr bwMode="auto">
          <a:xfrm>
            <a:off x="4468992" y="4459111"/>
            <a:ext cx="4398433" cy="135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3000">
                <a:solidFill>
                  <a:srgbClr val="FFFFFF"/>
                </a:solidFill>
                <a:latin typeface="Arial" panose="020B0604020202020204" pitchFamily="34" charset="0"/>
              </a:defRPr>
            </a:lvl1pPr>
            <a:lvl2pPr marL="742950" indent="-285750">
              <a:spcBef>
                <a:spcPct val="60000"/>
              </a:spcBef>
              <a:buSzPct val="100000"/>
              <a:buChar char="–"/>
              <a:defRPr sz="3000">
                <a:solidFill>
                  <a:srgbClr val="FFFFFF"/>
                </a:solidFill>
                <a:latin typeface="Arial" panose="020B0604020202020204" pitchFamily="34" charset="0"/>
              </a:defRPr>
            </a:lvl2pPr>
            <a:lvl3pPr marL="1143000" indent="-228600">
              <a:spcBef>
                <a:spcPct val="60000"/>
              </a:spcBef>
              <a:buSzPct val="100000"/>
              <a:buChar char="•"/>
              <a:defRPr sz="3000">
                <a:solidFill>
                  <a:srgbClr val="FFFFFF"/>
                </a:solidFill>
                <a:latin typeface="Arial" panose="020B0604020202020204" pitchFamily="34" charset="0"/>
              </a:defRPr>
            </a:lvl3pPr>
            <a:lvl4pPr marL="1600200" indent="-228600">
              <a:spcBef>
                <a:spcPct val="60000"/>
              </a:spcBef>
              <a:buSzPct val="100000"/>
              <a:buChar char="–"/>
              <a:defRPr sz="3000">
                <a:solidFill>
                  <a:srgbClr val="FFFFFF"/>
                </a:solidFill>
                <a:latin typeface="Arial" panose="020B0604020202020204" pitchFamily="34" charset="0"/>
              </a:defRPr>
            </a:lvl4pPr>
            <a:lvl5pPr marL="2057400" indent="-228600">
              <a:spcBef>
                <a:spcPct val="60000"/>
              </a:spcBef>
              <a:buSzPct val="100000"/>
              <a:buChar char="•"/>
              <a:defRPr sz="30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30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30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30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3000">
                <a:solidFill>
                  <a:srgbClr val="FFFFFF"/>
                </a:solidFill>
                <a:latin typeface="Arial" panose="020B0604020202020204" pitchFamily="34" charset="0"/>
              </a:defRPr>
            </a:lvl9pPr>
          </a:lstStyle>
          <a:p>
            <a:pPr marL="342900" marR="0" lvl="0" indent="-342900" algn="l" defTabSz="914400" rtl="0" eaLnBrk="1" fontAlgn="auto" latinLnBrk="0" hangingPunct="1">
              <a:lnSpc>
                <a:spcPct val="110000"/>
              </a:lnSpc>
              <a:spcBef>
                <a:spcPct val="60000"/>
              </a:spcBef>
              <a:spcAft>
                <a:spcPts val="0"/>
              </a:spcAft>
              <a:buClrTx/>
              <a:buSzPct val="100000"/>
              <a:buFontTx/>
              <a:buChar char="•"/>
              <a:tabLst/>
              <a:defRPr/>
            </a:pPr>
            <a:r>
              <a:rPr kumimoji="0" lang="en-US" altLang="en-US" sz="1778" b="0" i="0" u="none" strike="noStrike" kern="1200" cap="none" spc="0" normalizeH="0" baseline="0" noProof="0" dirty="0">
                <a:ln>
                  <a:noFill/>
                </a:ln>
                <a:solidFill>
                  <a:srgbClr val="000000"/>
                </a:solidFill>
                <a:effectLst/>
                <a:uLnTx/>
                <a:uFillTx/>
                <a:latin typeface="Calibri" panose="020F0502020204030204"/>
                <a:ea typeface="+mn-ea"/>
                <a:cs typeface="+mn-cs"/>
              </a:rPr>
              <a:t>Avalanche Photodiode Detector (APD) </a:t>
            </a:r>
          </a:p>
          <a:p>
            <a:pPr marL="342900" marR="0" lvl="0" indent="-342900" algn="l" defTabSz="914400" rtl="0" eaLnBrk="1" fontAlgn="auto" latinLnBrk="0" hangingPunct="1">
              <a:lnSpc>
                <a:spcPct val="110000"/>
              </a:lnSpc>
              <a:spcBef>
                <a:spcPct val="60000"/>
              </a:spcBef>
              <a:spcAft>
                <a:spcPts val="0"/>
              </a:spcAft>
              <a:buClrTx/>
              <a:buSzPct val="100000"/>
              <a:buFontTx/>
              <a:buChar char="•"/>
              <a:tabLst/>
              <a:defRPr/>
            </a:pPr>
            <a:r>
              <a:rPr kumimoji="0" lang="en-US" altLang="en-US" sz="1778" b="0" i="0" u="none" strike="noStrike" kern="1200" cap="none" spc="0" normalizeH="0" baseline="0" noProof="0" dirty="0">
                <a:ln>
                  <a:noFill/>
                </a:ln>
                <a:solidFill>
                  <a:srgbClr val="000000"/>
                </a:solidFill>
                <a:effectLst/>
                <a:uLnTx/>
                <a:uFillTx/>
                <a:latin typeface="Calibri" panose="020F0502020204030204"/>
                <a:ea typeface="+mn-ea"/>
                <a:cs typeface="+mn-cs"/>
              </a:rPr>
              <a:t>Single Photon Sensitivity</a:t>
            </a:r>
          </a:p>
          <a:p>
            <a:pPr marL="342900" marR="0" lvl="0" indent="-342900" algn="l" defTabSz="914400" rtl="0" eaLnBrk="1" fontAlgn="auto" latinLnBrk="0" hangingPunct="1">
              <a:lnSpc>
                <a:spcPct val="110000"/>
              </a:lnSpc>
              <a:spcBef>
                <a:spcPct val="60000"/>
              </a:spcBef>
              <a:spcAft>
                <a:spcPts val="0"/>
              </a:spcAft>
              <a:buClrTx/>
              <a:buSzPct val="100000"/>
              <a:buFontTx/>
              <a:buChar char="•"/>
              <a:tabLst/>
              <a:defRPr/>
            </a:pPr>
            <a:r>
              <a:rPr kumimoji="0" lang="en-US" altLang="en-US" sz="1778" b="0" i="0" u="none" strike="noStrike" kern="1200" cap="none" spc="0" normalizeH="0" baseline="0" noProof="0" dirty="0">
                <a:ln>
                  <a:noFill/>
                </a:ln>
                <a:solidFill>
                  <a:srgbClr val="000000"/>
                </a:solidFill>
                <a:effectLst/>
                <a:uLnTx/>
                <a:uFillTx/>
                <a:latin typeface="Calibri" panose="020F0502020204030204"/>
                <a:ea typeface="+mn-ea"/>
                <a:cs typeface="+mn-cs"/>
              </a:rPr>
              <a:t>Focus to tiny volume (</a:t>
            </a:r>
            <a:r>
              <a:rPr kumimoji="0" lang="en-US" altLang="en-US" sz="1778" b="0" i="0" u="sng" strike="noStrike" kern="1200" cap="none" spc="0" normalizeH="0" baseline="0" noProof="0" dirty="0">
                <a:ln>
                  <a:noFill/>
                </a:ln>
                <a:solidFill>
                  <a:srgbClr val="000000"/>
                </a:solidFill>
                <a:effectLst/>
                <a:uLnTx/>
                <a:uFillTx/>
                <a:latin typeface="Calibri" panose="020F0502020204030204"/>
                <a:ea typeface="+mn-ea"/>
                <a:cs typeface="+mn-cs"/>
              </a:rPr>
              <a:t>&lt;</a:t>
            </a:r>
            <a:r>
              <a:rPr kumimoji="0" lang="en-US" altLang="en-US" sz="1778" b="0" i="0" u="none" strike="noStrike" kern="1200" cap="none" spc="0" normalizeH="0" baseline="0" noProof="0" dirty="0">
                <a:ln>
                  <a:noFill/>
                </a:ln>
                <a:solidFill>
                  <a:srgbClr val="000000"/>
                </a:solidFill>
                <a:effectLst/>
                <a:uLnTx/>
                <a:uFillTx/>
                <a:latin typeface="Calibri" panose="020F0502020204030204"/>
                <a:ea typeface="+mn-ea"/>
                <a:cs typeface="+mn-cs"/>
              </a:rPr>
              <a:t>1 </a:t>
            </a:r>
            <a:r>
              <a:rPr kumimoji="0" lang="en-US" altLang="en-US" sz="1778" b="0" i="0" u="none" strike="noStrike" kern="1200" cap="none" spc="0" normalizeH="0" baseline="0" noProof="0" dirty="0" err="1">
                <a:ln>
                  <a:noFill/>
                </a:ln>
                <a:solidFill>
                  <a:srgbClr val="000000"/>
                </a:solidFill>
                <a:effectLst/>
                <a:uLnTx/>
                <a:uFillTx/>
                <a:latin typeface="Calibri" panose="020F0502020204030204"/>
                <a:ea typeface="+mn-ea"/>
                <a:cs typeface="+mn-cs"/>
              </a:rPr>
              <a:t>femtoliter</a:t>
            </a:r>
            <a:r>
              <a:rPr kumimoji="0" lang="en-US" altLang="en-US" sz="1778"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914400" rtl="0" eaLnBrk="1" fontAlgn="auto" latinLnBrk="0" hangingPunct="1">
              <a:lnSpc>
                <a:spcPct val="110000"/>
              </a:lnSpc>
              <a:spcBef>
                <a:spcPct val="60000"/>
              </a:spcBef>
              <a:spcAft>
                <a:spcPts val="0"/>
              </a:spcAft>
              <a:buClrTx/>
              <a:buSzPct val="100000"/>
              <a:buFontTx/>
              <a:buChar char="•"/>
              <a:tabLst/>
              <a:defRPr/>
            </a:pPr>
            <a:endParaRPr kumimoji="0" lang="en-US" altLang="en-US" sz="1778"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7883" y="1220613"/>
            <a:ext cx="3552301" cy="2956277"/>
          </a:xfrm>
          <a:prstGeom prst="rect">
            <a:avLst/>
          </a:prstGeom>
        </p:spPr>
      </p:pic>
      <p:sp>
        <p:nvSpPr>
          <p:cNvPr id="12" name="Rectangle 11"/>
          <p:cNvSpPr/>
          <p:nvPr/>
        </p:nvSpPr>
        <p:spPr>
          <a:xfrm>
            <a:off x="7462345" y="3972910"/>
            <a:ext cx="735724" cy="203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Line 101"/>
          <p:cNvSpPr>
            <a:spLocks noChangeShapeType="1"/>
          </p:cNvSpPr>
          <p:nvPr/>
        </p:nvSpPr>
        <p:spPr bwMode="auto">
          <a:xfrm flipH="1">
            <a:off x="3541891" y="1896533"/>
            <a:ext cx="189089" cy="306212"/>
          </a:xfrm>
          <a:prstGeom prst="line">
            <a:avLst/>
          </a:prstGeom>
          <a:noFill/>
          <a:ln w="381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636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Flip trap screen (</a:t>
            </a:r>
            <a:r>
              <a:rPr lang="en-US" altLang="en-US" sz="2800" dirty="0">
                <a:solidFill>
                  <a:srgbClr val="000000"/>
                </a:solidFill>
              </a:rPr>
              <a:t>http://www.fliptrap.org)</a:t>
            </a:r>
            <a:br>
              <a:rPr lang="en-US" sz="2800" dirty="0"/>
            </a:br>
            <a:r>
              <a:rPr lang="en-US" sz="2800" dirty="0"/>
              <a:t>Le Trinh et al. Gene Dev. 2011</a:t>
            </a:r>
          </a:p>
        </p:txBody>
      </p:sp>
      <p:sp>
        <p:nvSpPr>
          <p:cNvPr id="6" name="Content Placeholder 5"/>
          <p:cNvSpPr>
            <a:spLocks noGrp="1"/>
          </p:cNvSpPr>
          <p:nvPr>
            <p:ph sz="half" idx="2"/>
          </p:nvPr>
        </p:nvSpPr>
        <p:spPr/>
        <p:txBody>
          <a:bodyPr>
            <a:normAutofit/>
          </a:bodyPr>
          <a:lstStyle/>
          <a:p>
            <a:r>
              <a:rPr lang="en-US" sz="2000" dirty="0"/>
              <a:t>Gene trapping vector: Citrine (YFP) flanked by splice acceptor &amp; donor, forward orientation; </a:t>
            </a:r>
            <a:r>
              <a:rPr lang="en-US" sz="2000" dirty="0" err="1"/>
              <a:t>mCherry</a:t>
            </a:r>
            <a:r>
              <a:rPr lang="en-US" sz="2000" dirty="0"/>
              <a:t> (RFP) polyadenylation signal, reverse orientation; lox &amp; FRT sites</a:t>
            </a:r>
          </a:p>
        </p:txBody>
      </p:sp>
      <p:sp>
        <p:nvSpPr>
          <p:cNvPr id="8" name="Content Placeholder 7"/>
          <p:cNvSpPr>
            <a:spLocks noGrp="1"/>
          </p:cNvSpPr>
          <p:nvPr>
            <p:ph sz="half" idx="1"/>
          </p:nvPr>
        </p:nvSpPr>
        <p:spPr/>
        <p:txBody>
          <a:bodyPr>
            <a:normAutofit/>
          </a:bodyPr>
          <a:lstStyle/>
          <a:p>
            <a:r>
              <a:rPr lang="en-US" sz="2000" dirty="0"/>
              <a:t>Transposon based gene trapping technology (Tol2)</a:t>
            </a:r>
          </a:p>
          <a:p>
            <a:endParaRPr lang="en-US" sz="2000" dirty="0"/>
          </a:p>
        </p:txBody>
      </p:sp>
      <p:pic>
        <p:nvPicPr>
          <p:cNvPr id="11" name="Picture 10"/>
          <p:cNvPicPr>
            <a:picLocks noChangeAspect="1"/>
          </p:cNvPicPr>
          <p:nvPr/>
        </p:nvPicPr>
        <p:blipFill>
          <a:blip r:embed="rId3"/>
          <a:stretch>
            <a:fillRect/>
          </a:stretch>
        </p:blipFill>
        <p:spPr>
          <a:xfrm>
            <a:off x="909989" y="2529214"/>
            <a:ext cx="3413433" cy="3727652"/>
          </a:xfrm>
          <a:prstGeom prst="rect">
            <a:avLst/>
          </a:prstGeom>
        </p:spPr>
      </p:pic>
      <p:pic>
        <p:nvPicPr>
          <p:cNvPr id="12" name="Picture 11"/>
          <p:cNvPicPr>
            <a:picLocks noChangeAspect="1"/>
          </p:cNvPicPr>
          <p:nvPr/>
        </p:nvPicPr>
        <p:blipFill>
          <a:blip r:embed="rId4"/>
          <a:stretch>
            <a:fillRect/>
          </a:stretch>
        </p:blipFill>
        <p:spPr>
          <a:xfrm>
            <a:off x="4902160" y="3639845"/>
            <a:ext cx="3419271" cy="2620519"/>
          </a:xfrm>
          <a:prstGeom prst="rect">
            <a:avLst/>
          </a:prstGeom>
        </p:spPr>
      </p:pic>
    </p:spTree>
    <p:extLst>
      <p:ext uri="{BB962C8B-B14F-4D97-AF65-F5344CB8AC3E}">
        <p14:creationId xmlns:p14="http://schemas.microsoft.com/office/powerpoint/2010/main" val="985815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Autofit/>
          </a:bodyPr>
          <a:lstStyle/>
          <a:p>
            <a:r>
              <a:rPr lang="en-US" sz="2800" dirty="0"/>
              <a:t>Flip Trap Screen Labels Endogenous Proteins:</a:t>
            </a:r>
            <a:br>
              <a:rPr lang="en-US" sz="2800" dirty="0"/>
            </a:br>
            <a:r>
              <a:rPr lang="en-US" sz="2800" dirty="0"/>
              <a:t>Different Sub-Cellular Compartments and Cell Types</a:t>
            </a:r>
            <a:br>
              <a:rPr lang="en-US" sz="2800" dirty="0"/>
            </a:br>
            <a:endParaRPr lang="en-US" sz="2800" dirty="0"/>
          </a:p>
        </p:txBody>
      </p:sp>
    </p:spTree>
    <p:extLst>
      <p:ext uri="{BB962C8B-B14F-4D97-AF65-F5344CB8AC3E}">
        <p14:creationId xmlns:p14="http://schemas.microsoft.com/office/powerpoint/2010/main" val="2601796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nchor="t">
            <a:normAutofit/>
          </a:bodyPr>
          <a:lstStyle/>
          <a:p>
            <a:r>
              <a:rPr lang="en-US" altLang="en-US" sz="2800" dirty="0">
                <a:solidFill>
                  <a:srgbClr val="000000"/>
                </a:solidFill>
              </a:rPr>
              <a:t>Nucleus has Distinct Structural and Functional Compartments</a:t>
            </a:r>
          </a:p>
        </p:txBody>
      </p:sp>
      <p:pic>
        <p:nvPicPr>
          <p:cNvPr id="1010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023" y="1446389"/>
            <a:ext cx="4789311" cy="432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0694" name="Text Box 6"/>
          <p:cNvSpPr txBox="1">
            <a:spLocks noChangeArrowheads="1"/>
          </p:cNvSpPr>
          <p:nvPr/>
        </p:nvSpPr>
        <p:spPr bwMode="auto">
          <a:xfrm>
            <a:off x="887590" y="5930901"/>
            <a:ext cx="7466188"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a:ln>
                  <a:noFill/>
                </a:ln>
                <a:solidFill>
                  <a:srgbClr val="000000"/>
                </a:solidFill>
                <a:effectLst/>
                <a:uLnTx/>
                <a:uFillTx/>
                <a:latin typeface="Arial" panose="020B0604020202020204" pitchFamily="34" charset="0"/>
                <a:ea typeface="+mn-ea"/>
                <a:cs typeface="+mn-cs"/>
              </a:rPr>
              <a:t>Lanctot, C., T. Cheutin, et al. (2007). "Dynamic genome architecture in the nuclear space: regulation of gene expression in three dimensions." </a:t>
            </a:r>
            <a:r>
              <a:rPr kumimoji="0" lang="en-US" altLang="en-US" sz="1067" b="1" i="0" u="sng" strike="noStrike" kern="1200" cap="none" spc="0" normalizeH="0" baseline="0" noProof="0">
                <a:ln>
                  <a:noFill/>
                </a:ln>
                <a:solidFill>
                  <a:srgbClr val="000000"/>
                </a:solidFill>
                <a:effectLst/>
                <a:uLnTx/>
                <a:uFillTx/>
                <a:latin typeface="Arial" panose="020B0604020202020204" pitchFamily="34" charset="0"/>
                <a:ea typeface="+mn-ea"/>
                <a:cs typeface="+mn-cs"/>
              </a:rPr>
              <a:t>Nat Rev Genet</a:t>
            </a:r>
            <a:r>
              <a:rPr kumimoji="0" lang="en-US" altLang="en-US" sz="1067" b="1" i="0" u="none" strike="noStrike" kern="1200" cap="none" spc="0" normalizeH="0" baseline="0" noProof="0">
                <a:ln>
                  <a:noFill/>
                </a:ln>
                <a:solidFill>
                  <a:srgbClr val="000000"/>
                </a:solidFill>
                <a:effectLst/>
                <a:uLnTx/>
                <a:uFillTx/>
                <a:latin typeface="Arial" panose="020B0604020202020204" pitchFamily="34" charset="0"/>
                <a:ea typeface="+mn-ea"/>
                <a:cs typeface="+mn-cs"/>
              </a:rPr>
              <a:t> 8(2): 104-115.</a:t>
            </a:r>
          </a:p>
        </p:txBody>
      </p:sp>
    </p:spTree>
    <p:extLst>
      <p:ext uri="{BB962C8B-B14F-4D97-AF65-F5344CB8AC3E}">
        <p14:creationId xmlns:p14="http://schemas.microsoft.com/office/powerpoint/2010/main" val="6798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050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927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64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BC6-76D0-4AD5-8CD2-6C59D53C9305}"/>
              </a:ext>
            </a:extLst>
          </p:cNvPr>
          <p:cNvSpPr>
            <a:spLocks noGrp="1"/>
          </p:cNvSpPr>
          <p:nvPr>
            <p:ph type="title"/>
          </p:nvPr>
        </p:nvSpPr>
        <p:spPr/>
        <p:txBody>
          <a:bodyPr>
            <a:normAutofit/>
          </a:bodyPr>
          <a:lstStyle/>
          <a:p>
            <a:r>
              <a:rPr lang="en-US" sz="3200" dirty="0"/>
              <a:t>Single molecule imaging</a:t>
            </a:r>
          </a:p>
        </p:txBody>
      </p:sp>
      <p:sp>
        <p:nvSpPr>
          <p:cNvPr id="3" name="Content Placeholder 2">
            <a:extLst>
              <a:ext uri="{FF2B5EF4-FFF2-40B4-BE49-F238E27FC236}">
                <a16:creationId xmlns:a16="http://schemas.microsoft.com/office/drawing/2014/main" id="{98844EE4-E9B1-4407-83FB-239CC048D0A0}"/>
              </a:ext>
            </a:extLst>
          </p:cNvPr>
          <p:cNvSpPr>
            <a:spLocks noGrp="1"/>
          </p:cNvSpPr>
          <p:nvPr>
            <p:ph idx="1"/>
          </p:nvPr>
        </p:nvSpPr>
        <p:spPr/>
        <p:txBody>
          <a:bodyPr/>
          <a:lstStyle/>
          <a:p>
            <a:r>
              <a:rPr lang="en-US" dirty="0"/>
              <a:t>Detection versus Resolving</a:t>
            </a:r>
          </a:p>
          <a:p>
            <a:pPr lvl="1"/>
            <a:r>
              <a:rPr lang="en-US" dirty="0"/>
              <a:t>Can’t resolve but can detect</a:t>
            </a:r>
          </a:p>
          <a:p>
            <a:r>
              <a:rPr lang="en-US" dirty="0"/>
              <a:t>Applications?</a:t>
            </a:r>
          </a:p>
          <a:p>
            <a:r>
              <a:rPr lang="en-US" dirty="0"/>
              <a:t>Tracking single molecules using light microscopy</a:t>
            </a:r>
          </a:p>
        </p:txBody>
      </p:sp>
    </p:spTree>
    <p:extLst>
      <p:ext uri="{BB962C8B-B14F-4D97-AF65-F5344CB8AC3E}">
        <p14:creationId xmlns:p14="http://schemas.microsoft.com/office/powerpoint/2010/main" val="2782398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11780"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244" y="4223457"/>
            <a:ext cx="2178756" cy="196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1781" name="Text Box 69"/>
          <p:cNvSpPr txBox="1">
            <a:spLocks noChangeArrowheads="1"/>
          </p:cNvSpPr>
          <p:nvPr/>
        </p:nvSpPr>
        <p:spPr bwMode="auto">
          <a:xfrm>
            <a:off x="5221111" y="6259689"/>
            <a:ext cx="3922889" cy="22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89" b="1" i="0" u="none" strike="noStrike" kern="1200" cap="none" spc="0" normalizeH="0" baseline="0" noProof="0">
                <a:ln>
                  <a:noFill/>
                </a:ln>
                <a:solidFill>
                  <a:srgbClr val="000000"/>
                </a:solidFill>
                <a:effectLst/>
                <a:uLnTx/>
                <a:uFillTx/>
                <a:latin typeface="Arial" panose="020B0604020202020204" pitchFamily="34" charset="0"/>
                <a:ea typeface="+mn-ea"/>
                <a:cs typeface="+mn-cs"/>
              </a:rPr>
              <a:t>Lanctot, C., T. Cheutin, et al. (2007). </a:t>
            </a:r>
            <a:r>
              <a:rPr kumimoji="0" lang="en-US" altLang="en-US" sz="889" b="1" i="0" u="sng" strike="noStrike" kern="1200" cap="none" spc="0" normalizeH="0" baseline="0" noProof="0">
                <a:ln>
                  <a:noFill/>
                </a:ln>
                <a:solidFill>
                  <a:srgbClr val="000000"/>
                </a:solidFill>
                <a:effectLst/>
                <a:uLnTx/>
                <a:uFillTx/>
                <a:latin typeface="Arial" panose="020B0604020202020204" pitchFamily="34" charset="0"/>
                <a:ea typeface="+mn-ea"/>
                <a:cs typeface="+mn-cs"/>
              </a:rPr>
              <a:t>Nat Rev Genet</a:t>
            </a:r>
            <a:r>
              <a:rPr kumimoji="0" lang="en-US" altLang="en-US" sz="889" b="1" i="0" u="none" strike="noStrike" kern="1200" cap="none" spc="0" normalizeH="0" baseline="0" noProof="0">
                <a:ln>
                  <a:noFill/>
                </a:ln>
                <a:solidFill>
                  <a:srgbClr val="000000"/>
                </a:solidFill>
                <a:effectLst/>
                <a:uLnTx/>
                <a:uFillTx/>
                <a:latin typeface="Arial" panose="020B0604020202020204" pitchFamily="34" charset="0"/>
                <a:ea typeface="+mn-ea"/>
                <a:cs typeface="+mn-cs"/>
              </a:rPr>
              <a:t> 8(2): 104-115.</a:t>
            </a:r>
          </a:p>
        </p:txBody>
      </p:sp>
    </p:spTree>
    <p:extLst>
      <p:ext uri="{BB962C8B-B14F-4D97-AF65-F5344CB8AC3E}">
        <p14:creationId xmlns:p14="http://schemas.microsoft.com/office/powerpoint/2010/main" val="2369352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85102" name="Picture 14" descr="HDAC_figure1_mk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656" y="3184878"/>
            <a:ext cx="3321756" cy="2489200"/>
          </a:xfrm>
          <a:prstGeom prst="rect">
            <a:avLst/>
          </a:prstGeom>
          <a:noFill/>
          <a:extLst>
            <a:ext uri="{909E8E84-426E-40DD-AFC4-6F175D3DCCD1}">
              <a14:hiddenFill xmlns:a14="http://schemas.microsoft.com/office/drawing/2010/main">
                <a:solidFill>
                  <a:srgbClr val="FFFFFF"/>
                </a:solidFill>
              </a14:hiddenFill>
            </a:ext>
          </a:extLst>
        </p:spPr>
      </p:pic>
      <p:sp>
        <p:nvSpPr>
          <p:cNvPr id="985103" name="Text Box 15"/>
          <p:cNvSpPr txBox="1">
            <a:spLocks noChangeArrowheads="1"/>
          </p:cNvSpPr>
          <p:nvPr/>
        </p:nvSpPr>
        <p:spPr bwMode="auto">
          <a:xfrm>
            <a:off x="598311" y="5930901"/>
            <a:ext cx="4358886"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67"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http://blog.biotek.com/2010/04/sbs-2010-conference-epigenetics.html</a:t>
            </a:r>
          </a:p>
        </p:txBody>
      </p:sp>
      <p:sp>
        <p:nvSpPr>
          <p:cNvPr id="4" name="Title 3">
            <a:extLst>
              <a:ext uri="{FF2B5EF4-FFF2-40B4-BE49-F238E27FC236}">
                <a16:creationId xmlns:a16="http://schemas.microsoft.com/office/drawing/2014/main" id="{2E8316B3-25B1-4224-B97B-CB8400FF9CD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014CB434-B725-40EB-A8E4-B1BC872CF6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03711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FCS Detects Intracellular Variations</a:t>
            </a:r>
          </a:p>
        </p:txBody>
      </p:sp>
    </p:spTree>
    <p:extLst>
      <p:ext uri="{BB962C8B-B14F-4D97-AF65-F5344CB8AC3E}">
        <p14:creationId xmlns:p14="http://schemas.microsoft.com/office/powerpoint/2010/main" val="862653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8603" name="Picture 379"/>
          <p:cNvPicPr>
            <a:picLocks noChangeAspect="1" noChangeArrowheads="1"/>
          </p:cNvPicPr>
          <p:nvPr/>
        </p:nvPicPr>
        <p:blipFill>
          <a:blip r:embed="rId2">
            <a:extLst>
              <a:ext uri="{28A0092B-C50C-407E-A947-70E740481C1C}">
                <a14:useLocalDpi xmlns:a14="http://schemas.microsoft.com/office/drawing/2010/main" val="0"/>
              </a:ext>
            </a:extLst>
          </a:blip>
          <a:srcRect r="3386"/>
          <a:stretch>
            <a:fillRect/>
          </a:stretch>
        </p:blipFill>
        <p:spPr bwMode="auto">
          <a:xfrm>
            <a:off x="6877756" y="3568701"/>
            <a:ext cx="2215444"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8604" name="Text Box 380"/>
          <p:cNvSpPr txBox="1">
            <a:spLocks noChangeArrowheads="1"/>
          </p:cNvSpPr>
          <p:nvPr/>
        </p:nvSpPr>
        <p:spPr bwMode="auto">
          <a:xfrm>
            <a:off x="4881034" y="6016989"/>
            <a:ext cx="1903588" cy="42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11" b="0" i="0" u="none" strike="noStrike" kern="1200" cap="none" spc="0" normalizeH="0" baseline="0" noProof="0">
                <a:ln>
                  <a:noFill/>
                </a:ln>
                <a:solidFill>
                  <a:srgbClr val="000000"/>
                </a:solidFill>
                <a:effectLst/>
                <a:uLnTx/>
                <a:uFillTx/>
                <a:latin typeface="Calibri" panose="020F0502020204030204"/>
                <a:ea typeface="+mn-ea"/>
                <a:cs typeface="+mn-cs"/>
              </a:rPr>
              <a:t>Cavey, M., Rauzi, M., Lenne, P. F. and Lecuit, T. (2008). </a:t>
            </a:r>
            <a:r>
              <a:rPr kumimoji="0" lang="en-US" altLang="en-US" sz="711" b="0" i="1" u="none" strike="noStrike" kern="1200" cap="none" spc="0" normalizeH="0" baseline="0" noProof="0">
                <a:ln>
                  <a:noFill/>
                </a:ln>
                <a:solidFill>
                  <a:srgbClr val="000000"/>
                </a:solidFill>
                <a:effectLst/>
                <a:uLnTx/>
                <a:uFillTx/>
                <a:latin typeface="Calibri" panose="020F0502020204030204"/>
                <a:ea typeface="+mn-ea"/>
                <a:cs typeface="+mn-cs"/>
              </a:rPr>
              <a:t>Nature</a:t>
            </a:r>
            <a:r>
              <a:rPr kumimoji="0" lang="en-US" altLang="en-US" sz="711" b="0" i="0" u="none" strike="noStrike" kern="1200" cap="none" spc="0" normalizeH="0" baseline="0" noProof="0">
                <a:ln>
                  <a:noFill/>
                </a:ln>
                <a:solidFill>
                  <a:srgbClr val="000000"/>
                </a:solidFill>
                <a:effectLst/>
                <a:uLnTx/>
                <a:uFillTx/>
                <a:latin typeface="Calibri" panose="020F0502020204030204"/>
                <a:ea typeface="+mn-ea"/>
                <a:cs typeface="+mn-cs"/>
              </a:rPr>
              <a:t> 453, 751-6.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711"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p:cNvSpPr>
            <a:spLocks noGrp="1"/>
          </p:cNvSpPr>
          <p:nvPr>
            <p:ph type="title"/>
          </p:nvPr>
        </p:nvSpPr>
        <p:spPr/>
        <p:txBody>
          <a:bodyPr>
            <a:normAutofit/>
          </a:bodyPr>
          <a:lstStyle/>
          <a:p>
            <a:r>
              <a:rPr lang="en-US" sz="2800" dirty="0"/>
              <a:t>Diffusion Coefficients Similar to those Obtained Using FRAP</a:t>
            </a:r>
          </a:p>
        </p:txBody>
      </p:sp>
    </p:spTree>
    <p:extLst>
      <p:ext uri="{BB962C8B-B14F-4D97-AF65-F5344CB8AC3E}">
        <p14:creationId xmlns:p14="http://schemas.microsoft.com/office/powerpoint/2010/main" val="3798553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Epithelial transitions during pharyngeal pouch formation</a:t>
            </a:r>
          </a:p>
        </p:txBody>
      </p:sp>
      <p:sp>
        <p:nvSpPr>
          <p:cNvPr id="3" name="Content Placeholder 2"/>
          <p:cNvSpPr>
            <a:spLocks noGrp="1"/>
          </p:cNvSpPr>
          <p:nvPr>
            <p:ph sz="half" idx="1"/>
          </p:nvPr>
        </p:nvSpPr>
        <p:spPr/>
        <p:txBody>
          <a:bodyPr>
            <a:normAutofit fontScale="77500" lnSpcReduction="20000"/>
          </a:bodyPr>
          <a:lstStyle/>
          <a:p>
            <a:pPr>
              <a:lnSpc>
                <a:spcPct val="120000"/>
              </a:lnSpc>
            </a:pPr>
            <a:r>
              <a:rPr lang="en-US" dirty="0" err="1"/>
              <a:t>Wnt</a:t>
            </a:r>
            <a:r>
              <a:rPr lang="en-US" dirty="0"/>
              <a:t> signaling role in pharyngeal pouch formation</a:t>
            </a:r>
          </a:p>
          <a:p>
            <a:pPr>
              <a:lnSpc>
                <a:spcPct val="120000"/>
              </a:lnSpc>
            </a:pPr>
            <a:r>
              <a:rPr lang="en-US" dirty="0" err="1"/>
              <a:t>Adherens</a:t>
            </a:r>
            <a:r>
              <a:rPr lang="en-US" dirty="0"/>
              <a:t> junction</a:t>
            </a:r>
          </a:p>
          <a:p>
            <a:pPr>
              <a:lnSpc>
                <a:spcPct val="120000"/>
              </a:lnSpc>
            </a:pPr>
            <a:r>
              <a:rPr lang="en-US" dirty="0" err="1"/>
              <a:t>Choe</a:t>
            </a:r>
            <a:r>
              <a:rPr lang="en-US" dirty="0"/>
              <a:t> Chong P, Collazo A, Trinh Le A, Pan L, </a:t>
            </a:r>
            <a:r>
              <a:rPr lang="en-US" dirty="0" err="1"/>
              <a:t>Moens</a:t>
            </a:r>
            <a:r>
              <a:rPr lang="en-US" dirty="0"/>
              <a:t> Cecilia B, Crump JG (2013) </a:t>
            </a:r>
            <a:r>
              <a:rPr lang="en-US" dirty="0" err="1"/>
              <a:t>Wnt</a:t>
            </a:r>
            <a:r>
              <a:rPr lang="en-US" dirty="0"/>
              <a:t>-Dependent Epithelial Transitions Drive Pharyngeal Pouch Formation. Developmental Cell 24: 296-309.</a:t>
            </a:r>
          </a:p>
          <a:p>
            <a:pPr>
              <a:lnSpc>
                <a:spcPct val="120000"/>
              </a:lnSpc>
            </a:pPr>
            <a:endParaRPr lang="en-US" dirty="0"/>
          </a:p>
        </p:txBody>
      </p:sp>
      <p:pic>
        <p:nvPicPr>
          <p:cNvPr id="5" name="Content Placeholder 4"/>
          <p:cNvPicPr>
            <a:picLocks noGrp="1" noChangeAspect="1"/>
          </p:cNvPicPr>
          <p:nvPr>
            <p:ph sz="half" idx="2"/>
          </p:nvPr>
        </p:nvPicPr>
        <p:blipFill>
          <a:blip r:embed="rId2"/>
          <a:stretch>
            <a:fillRect/>
          </a:stretch>
        </p:blipFill>
        <p:spPr>
          <a:xfrm>
            <a:off x="4669489" y="2193557"/>
            <a:ext cx="3806933" cy="3488297"/>
          </a:xfrm>
          <a:prstGeom prst="rect">
            <a:avLst/>
          </a:prstGeom>
        </p:spPr>
      </p:pic>
    </p:spTree>
    <p:extLst>
      <p:ext uri="{BB962C8B-B14F-4D97-AF65-F5344CB8AC3E}">
        <p14:creationId xmlns:p14="http://schemas.microsoft.com/office/powerpoint/2010/main" val="2435720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334379" y="1512841"/>
            <a:ext cx="2208343" cy="4332111"/>
          </a:xfrm>
          <a:prstGeom prst="rect">
            <a:avLst/>
          </a:prstGeom>
        </p:spPr>
      </p:pic>
      <p:sp>
        <p:nvSpPr>
          <p:cNvPr id="4" name="Text Placeholder 3"/>
          <p:cNvSpPr>
            <a:spLocks noGrp="1"/>
          </p:cNvSpPr>
          <p:nvPr>
            <p:ph type="body" sz="half" idx="2"/>
          </p:nvPr>
        </p:nvSpPr>
        <p:spPr>
          <a:xfrm>
            <a:off x="629842" y="1512841"/>
            <a:ext cx="2458797" cy="3388078"/>
          </a:xfrm>
        </p:spPr>
        <p:txBody>
          <a:bodyPr>
            <a:normAutofit/>
          </a:bodyPr>
          <a:lstStyle/>
          <a:p>
            <a:pPr marL="254003" indent="-254003">
              <a:buFont typeface="Arial" panose="020B0604020202020204" pitchFamily="34" charset="0"/>
              <a:buChar char="•"/>
            </a:pPr>
            <a:r>
              <a:rPr lang="en-US" dirty="0"/>
              <a:t>Use </a:t>
            </a:r>
            <a:r>
              <a:rPr lang="el-GR" altLang="en-US" dirty="0">
                <a:cs typeface="Arial" panose="020B0604020202020204" pitchFamily="34" charset="0"/>
              </a:rPr>
              <a:t>α</a:t>
            </a:r>
            <a:r>
              <a:rPr lang="en-US" altLang="en-US" dirty="0">
                <a:cs typeface="Arial" panose="020B0604020202020204" pitchFamily="34" charset="0"/>
              </a:rPr>
              <a:t>-Catenin</a:t>
            </a:r>
            <a:r>
              <a:rPr lang="en-US" altLang="en-US" dirty="0"/>
              <a:t> protein labeled transgenic zebrafish line to study protein mobility at </a:t>
            </a:r>
            <a:r>
              <a:rPr lang="en-US" altLang="en-US" dirty="0" err="1"/>
              <a:t>adherens</a:t>
            </a:r>
            <a:r>
              <a:rPr lang="en-US" altLang="en-US" dirty="0"/>
              <a:t> junction.</a:t>
            </a:r>
          </a:p>
          <a:p>
            <a:pPr marL="254003" indent="-254003">
              <a:buFont typeface="Arial" panose="020B0604020202020204" pitchFamily="34" charset="0"/>
              <a:buChar char="•"/>
            </a:pPr>
            <a:r>
              <a:rPr lang="en-US" altLang="en-US" dirty="0" err="1"/>
              <a:t>Alcama</a:t>
            </a:r>
            <a:r>
              <a:rPr lang="en-US" altLang="en-US" dirty="0"/>
              <a:t> associates with </a:t>
            </a:r>
            <a:r>
              <a:rPr lang="el-GR" altLang="en-US" dirty="0">
                <a:cs typeface="Arial" panose="020B0604020202020204" pitchFamily="34" charset="0"/>
              </a:rPr>
              <a:t>α</a:t>
            </a:r>
            <a:r>
              <a:rPr lang="en-US" altLang="en-US" dirty="0">
                <a:cs typeface="Arial" panose="020B0604020202020204" pitchFamily="34" charset="0"/>
              </a:rPr>
              <a:t>-Catenin</a:t>
            </a:r>
            <a:r>
              <a:rPr lang="en-US" altLang="en-US" dirty="0"/>
              <a:t> at </a:t>
            </a:r>
            <a:r>
              <a:rPr lang="en-US" altLang="en-US" dirty="0" err="1"/>
              <a:t>adherens</a:t>
            </a:r>
            <a:r>
              <a:rPr lang="en-US" altLang="en-US" dirty="0"/>
              <a:t> junction</a:t>
            </a:r>
          </a:p>
          <a:p>
            <a:pPr marL="254003" indent="-254003">
              <a:buFont typeface="Arial" panose="020B0604020202020204" pitchFamily="34" charset="0"/>
              <a:buChar char="•"/>
            </a:pPr>
            <a:r>
              <a:rPr lang="en-US" altLang="en-US" dirty="0"/>
              <a:t>At transitional stage endodermal epithelium is destabilized</a:t>
            </a:r>
          </a:p>
          <a:p>
            <a:pPr marL="254003" indent="-254003">
              <a:buFont typeface="Arial" panose="020B0604020202020204" pitchFamily="34" charset="0"/>
              <a:buChar char="•"/>
            </a:pPr>
            <a:endParaRPr lang="en-US" altLang="en-US" dirty="0"/>
          </a:p>
          <a:p>
            <a:pPr marL="254003" indent="-254003">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5689026" y="1738767"/>
            <a:ext cx="3233600" cy="4163082"/>
          </a:xfrm>
          <a:prstGeom prst="rect">
            <a:avLst/>
          </a:prstGeom>
        </p:spPr>
      </p:pic>
      <p:sp>
        <p:nvSpPr>
          <p:cNvPr id="15" name="Title 2"/>
          <p:cNvSpPr>
            <a:spLocks noGrp="1"/>
          </p:cNvSpPr>
          <p:nvPr>
            <p:ph type="title"/>
          </p:nvPr>
        </p:nvSpPr>
        <p:spPr>
          <a:xfrm>
            <a:off x="628650" y="365126"/>
            <a:ext cx="7886700" cy="1325563"/>
          </a:xfrm>
        </p:spPr>
        <p:txBody>
          <a:bodyPr anchor="t">
            <a:normAutofit/>
          </a:bodyPr>
          <a:lstStyle/>
          <a:p>
            <a:r>
              <a:rPr lang="en-US" sz="2800" dirty="0" err="1"/>
              <a:t>Alcama</a:t>
            </a:r>
            <a:r>
              <a:rPr lang="en-US" sz="2800" dirty="0"/>
              <a:t> immunoglobulin-domain protein functions </a:t>
            </a:r>
            <a:br>
              <a:rPr lang="en-US" sz="2800" dirty="0"/>
            </a:br>
            <a:r>
              <a:rPr lang="en-US" sz="2800" dirty="0"/>
              <a:t>to </a:t>
            </a:r>
            <a:r>
              <a:rPr lang="en-US" sz="2800" dirty="0" err="1"/>
              <a:t>restabilize</a:t>
            </a:r>
            <a:r>
              <a:rPr lang="en-US" sz="2800" dirty="0"/>
              <a:t> </a:t>
            </a:r>
            <a:r>
              <a:rPr lang="en-US" sz="2800" dirty="0" err="1"/>
              <a:t>adherens</a:t>
            </a:r>
            <a:r>
              <a:rPr lang="en-US" sz="2800" dirty="0"/>
              <a:t> junctions</a:t>
            </a:r>
          </a:p>
        </p:txBody>
      </p:sp>
    </p:spTree>
    <p:extLst>
      <p:ext uri="{BB962C8B-B14F-4D97-AF65-F5344CB8AC3E}">
        <p14:creationId xmlns:p14="http://schemas.microsoft.com/office/powerpoint/2010/main" val="922551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Published FCS Studies in Zebrafish Have Used Exogenously Expressed Proteins</a:t>
            </a:r>
          </a:p>
        </p:txBody>
      </p:sp>
      <p:sp>
        <p:nvSpPr>
          <p:cNvPr id="997379" name="Rectangle 3"/>
          <p:cNvSpPr>
            <a:spLocks noGrp="1" noChangeArrowheads="1"/>
          </p:cNvSpPr>
          <p:nvPr>
            <p:ph idx="4294967295"/>
          </p:nvPr>
        </p:nvSpPr>
        <p:spPr>
          <a:xfrm>
            <a:off x="168160" y="1903413"/>
            <a:ext cx="3657600" cy="3444875"/>
          </a:xfrm>
        </p:spPr>
        <p:txBody>
          <a:bodyPr>
            <a:normAutofit/>
          </a:bodyPr>
          <a:lstStyle/>
          <a:p>
            <a:r>
              <a:rPr lang="en-US" altLang="en-US" sz="2000" dirty="0">
                <a:solidFill>
                  <a:srgbClr val="000000"/>
                </a:solidFill>
              </a:rPr>
              <a:t>Proteins acting as morphogen</a:t>
            </a:r>
          </a:p>
          <a:p>
            <a:pPr lvl="1"/>
            <a:r>
              <a:rPr lang="en-US" altLang="en-US" sz="1800" dirty="0">
                <a:solidFill>
                  <a:srgbClr val="000000"/>
                </a:solidFill>
              </a:rPr>
              <a:t>Yu, S. R., M. Burkhardt, et al. (2009). Nature 461(7263): 533-536.</a:t>
            </a:r>
          </a:p>
          <a:p>
            <a:r>
              <a:rPr lang="en-US" altLang="en-US" sz="2000" dirty="0">
                <a:solidFill>
                  <a:srgbClr val="000000"/>
                </a:solidFill>
              </a:rPr>
              <a:t>Receptor ligand interactions</a:t>
            </a:r>
          </a:p>
          <a:p>
            <a:pPr lvl="1"/>
            <a:r>
              <a:rPr lang="en-US" altLang="en-US" sz="1800" dirty="0" err="1">
                <a:solidFill>
                  <a:srgbClr val="000000"/>
                </a:solidFill>
              </a:rPr>
              <a:t>Ries</a:t>
            </a:r>
            <a:r>
              <a:rPr lang="en-US" altLang="en-US" sz="1800" dirty="0">
                <a:solidFill>
                  <a:srgbClr val="000000"/>
                </a:solidFill>
              </a:rPr>
              <a:t>, J., S. R. Yu, et al. (2009). Nat Methods 6(9): 643-645.</a:t>
            </a:r>
          </a:p>
        </p:txBody>
      </p:sp>
      <p:pic>
        <p:nvPicPr>
          <p:cNvPr id="997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879" y="4200878"/>
            <a:ext cx="2136422" cy="209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73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2034823"/>
            <a:ext cx="49403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73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34" y="4439355"/>
            <a:ext cx="5857523" cy="180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05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Less Gnb2 in Hair Cells than Neurons</a:t>
            </a:r>
          </a:p>
        </p:txBody>
      </p:sp>
    </p:spTree>
    <p:extLst>
      <p:ext uri="{BB962C8B-B14F-4D97-AF65-F5344CB8AC3E}">
        <p14:creationId xmlns:p14="http://schemas.microsoft.com/office/powerpoint/2010/main" val="322621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6572C-555D-4EED-B914-80B23CE5FCC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38323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19907" name="Rectangle 3"/>
          <p:cNvSpPr>
            <a:spLocks noGrp="1" noChangeArrowheads="1"/>
          </p:cNvSpPr>
          <p:nvPr>
            <p:ph type="body" sz="half" idx="2"/>
          </p:nvPr>
        </p:nvSpPr>
        <p:spPr>
          <a:xfrm>
            <a:off x="5858934" y="1611489"/>
            <a:ext cx="2875844" cy="1687689"/>
          </a:xfrm>
        </p:spPr>
        <p:txBody>
          <a:bodyPr/>
          <a:lstStyle/>
          <a:p>
            <a:r>
              <a:rPr lang="en-US" altLang="en-US" sz="2311">
                <a:solidFill>
                  <a:srgbClr val="000000"/>
                </a:solidFill>
              </a:rPr>
              <a:t>Binding to larger protein?</a:t>
            </a:r>
          </a:p>
        </p:txBody>
      </p:sp>
      <p:grpSp>
        <p:nvGrpSpPr>
          <p:cNvPr id="1019916" name="Group 12"/>
          <p:cNvGrpSpPr>
            <a:grpSpLocks/>
          </p:cNvGrpSpPr>
          <p:nvPr/>
        </p:nvGrpSpPr>
        <p:grpSpPr bwMode="auto">
          <a:xfrm>
            <a:off x="951089" y="1814689"/>
            <a:ext cx="2604911" cy="1192389"/>
            <a:chOff x="275" y="1016"/>
            <a:chExt cx="1846" cy="845"/>
          </a:xfrm>
        </p:grpSpPr>
        <p:sp>
          <p:nvSpPr>
            <p:cNvPr id="1019910" name="Oval 6"/>
            <p:cNvSpPr>
              <a:spLocks noChangeArrowheads="1"/>
            </p:cNvSpPr>
            <p:nvPr/>
          </p:nvSpPr>
          <p:spPr bwMode="auto">
            <a:xfrm>
              <a:off x="275" y="1095"/>
              <a:ext cx="1846" cy="766"/>
            </a:xfrm>
            <a:prstGeom prst="ellipse">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9915" name="Oval 11"/>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70323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endCondLst>
                                    <p:cond evt="onNext" delay="0">
                                      <p:tgtEl>
                                        <p:sldTgt/>
                                      </p:tgtEl>
                                    </p:cond>
                                  </p:endCondLst>
                                  <p:childTnLst>
                                    <p:animMotion origin="layout" path="M 0 0  L 0.25 0  E" pathEditMode="relative" ptsTypes="">
                                      <p:cBhvr>
                                        <p:cTn id="6" dur="500" fill="hold"/>
                                        <p:tgtEl>
                                          <p:spTgt spid="10199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BC6-76D0-4AD5-8CD2-6C59D53C9305}"/>
              </a:ext>
            </a:extLst>
          </p:cNvPr>
          <p:cNvSpPr>
            <a:spLocks noGrp="1"/>
          </p:cNvSpPr>
          <p:nvPr>
            <p:ph type="title"/>
          </p:nvPr>
        </p:nvSpPr>
        <p:spPr/>
        <p:txBody>
          <a:bodyPr>
            <a:normAutofit/>
          </a:bodyPr>
          <a:lstStyle/>
          <a:p>
            <a:r>
              <a:rPr lang="en-US" sz="3200" dirty="0"/>
              <a:t>Single molecule imaging</a:t>
            </a:r>
          </a:p>
        </p:txBody>
      </p:sp>
      <p:sp>
        <p:nvSpPr>
          <p:cNvPr id="3" name="Content Placeholder 2">
            <a:extLst>
              <a:ext uri="{FF2B5EF4-FFF2-40B4-BE49-F238E27FC236}">
                <a16:creationId xmlns:a16="http://schemas.microsoft.com/office/drawing/2014/main" id="{98844EE4-E9B1-4407-83FB-239CC048D0A0}"/>
              </a:ext>
            </a:extLst>
          </p:cNvPr>
          <p:cNvSpPr>
            <a:spLocks noGrp="1"/>
          </p:cNvSpPr>
          <p:nvPr>
            <p:ph idx="1"/>
          </p:nvPr>
        </p:nvSpPr>
        <p:spPr/>
        <p:txBody>
          <a:bodyPr/>
          <a:lstStyle/>
          <a:p>
            <a:r>
              <a:rPr lang="en-US" dirty="0"/>
              <a:t>Detection versus Resolving</a:t>
            </a:r>
          </a:p>
          <a:p>
            <a:pPr lvl="1"/>
            <a:r>
              <a:rPr lang="en-US" dirty="0"/>
              <a:t>Can’t resolve but can detect</a:t>
            </a:r>
          </a:p>
          <a:p>
            <a:r>
              <a:rPr lang="en-US" dirty="0"/>
              <a:t>Applications?</a:t>
            </a:r>
          </a:p>
          <a:p>
            <a:r>
              <a:rPr lang="en-US" dirty="0"/>
              <a:t>Tracking single molecules using light microscopy</a:t>
            </a:r>
          </a:p>
          <a:p>
            <a:pPr lvl="1"/>
            <a:r>
              <a:rPr lang="en-US" dirty="0"/>
              <a:t>Following the same molecule over time</a:t>
            </a:r>
          </a:p>
          <a:p>
            <a:pPr lvl="1"/>
            <a:r>
              <a:rPr lang="en-US" dirty="0"/>
              <a:t>Discerning behavior of single molecules from a population</a:t>
            </a:r>
          </a:p>
        </p:txBody>
      </p:sp>
    </p:spTree>
    <p:extLst>
      <p:ext uri="{BB962C8B-B14F-4D97-AF65-F5344CB8AC3E}">
        <p14:creationId xmlns:p14="http://schemas.microsoft.com/office/powerpoint/2010/main" val="467322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20931"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000000"/>
                </a:solidFill>
              </a:rPr>
              <a:t>Binding to larger protein?</a:t>
            </a:r>
          </a:p>
          <a:p>
            <a:pPr lvl="1"/>
            <a:r>
              <a:rPr lang="en-US" altLang="en-US" sz="2311" dirty="0">
                <a:solidFill>
                  <a:srgbClr val="000000"/>
                </a:solidFill>
              </a:rPr>
              <a:t>But 100x the mass only 1/3 reduction. </a:t>
            </a:r>
          </a:p>
        </p:txBody>
      </p:sp>
      <p:grpSp>
        <p:nvGrpSpPr>
          <p:cNvPr id="1020933" name="Group 5"/>
          <p:cNvGrpSpPr>
            <a:grpSpLocks/>
          </p:cNvGrpSpPr>
          <p:nvPr/>
        </p:nvGrpSpPr>
        <p:grpSpPr bwMode="auto">
          <a:xfrm>
            <a:off x="951089" y="1814689"/>
            <a:ext cx="2604911" cy="1192389"/>
            <a:chOff x="275" y="1016"/>
            <a:chExt cx="1846" cy="845"/>
          </a:xfrm>
        </p:grpSpPr>
        <p:sp>
          <p:nvSpPr>
            <p:cNvPr id="1020934" name="Oval 6"/>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0935" name="Oval 7"/>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2977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fill="hold" nodeType="clickEffect">
                                  <p:stCondLst>
                                    <p:cond delay="0"/>
                                  </p:stCondLst>
                                  <p:endCondLst>
                                    <p:cond evt="onNext" delay="0">
                                      <p:tgtEl>
                                        <p:sldTgt/>
                                      </p:tgtEl>
                                    </p:cond>
                                  </p:endCondLst>
                                  <p:childTnLst>
                                    <p:animMotion origin="layout" path="M 0 0  L 0.25 0  E" pathEditMode="relative" ptsTypes="">
                                      <p:cBhvr>
                                        <p:cTn id="6" dur="2000" fill="hold"/>
                                        <p:tgtEl>
                                          <p:spTgt spid="10209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711200" y="381000"/>
            <a:ext cx="7721600" cy="1016000"/>
          </a:xfrm>
        </p:spPr>
        <p:txBody>
          <a:bodyPr/>
          <a:lstStyle/>
          <a:p>
            <a:r>
              <a:rPr lang="en-US" altLang="en-US" sz="2800" dirty="0">
                <a:solidFill>
                  <a:srgbClr val="000000"/>
                </a:solidFill>
              </a:rPr>
              <a:t>What Do Differences in Diffusion Coefficients Mean?</a:t>
            </a:r>
            <a:endParaRPr lang="en-US" altLang="en-US" sz="2133" b="1" dirty="0">
              <a:solidFill>
                <a:srgbClr val="000000"/>
              </a:solidFill>
            </a:endParaRPr>
          </a:p>
        </p:txBody>
      </p:sp>
      <p:sp>
        <p:nvSpPr>
          <p:cNvPr id="1021955"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969696"/>
                </a:solidFill>
              </a:rPr>
              <a:t>Binding to larger protein?</a:t>
            </a:r>
          </a:p>
          <a:p>
            <a:pPr lvl="1"/>
            <a:r>
              <a:rPr lang="en-US" altLang="en-US" sz="2311" dirty="0">
                <a:solidFill>
                  <a:srgbClr val="969696"/>
                </a:solidFill>
              </a:rPr>
              <a:t>But 100x the mass only 1/3 reduction. </a:t>
            </a:r>
          </a:p>
        </p:txBody>
      </p:sp>
      <p:sp>
        <p:nvSpPr>
          <p:cNvPr id="1021960" name="Rectangle 8"/>
          <p:cNvSpPr>
            <a:spLocks noChangeArrowheads="1"/>
          </p:cNvSpPr>
          <p:nvPr/>
        </p:nvSpPr>
        <p:spPr bwMode="auto">
          <a:xfrm>
            <a:off x="5858934" y="3929945"/>
            <a:ext cx="2960511" cy="23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marL="342900" marR="0" lvl="0" indent="-342900" algn="l" defTabSz="914400" rtl="0" eaLnBrk="1" fontAlgn="auto" latinLnBrk="0" hangingPunct="1">
              <a:lnSpc>
                <a:spcPct val="100000"/>
              </a:lnSpc>
              <a:spcBef>
                <a:spcPct val="60000"/>
              </a:spcBef>
              <a:spcAft>
                <a:spcPts val="0"/>
              </a:spcAft>
              <a:buClrTx/>
              <a:buSzPct val="100000"/>
              <a:buFontTx/>
              <a:buChar char="•"/>
              <a:tabLst/>
              <a:defRPr/>
            </a:pPr>
            <a:r>
              <a:rPr kumimoji="0" lang="en-US" altLang="en-US" sz="2311" b="0" i="0" u="none" strike="noStrike" kern="1200" cap="none" spc="0" normalizeH="0" baseline="0" noProof="0" dirty="0">
                <a:ln>
                  <a:noFill/>
                </a:ln>
                <a:solidFill>
                  <a:srgbClr val="000000"/>
                </a:solidFill>
                <a:effectLst/>
                <a:uLnTx/>
                <a:uFillTx/>
                <a:latin typeface="Calibri" panose="020F0502020204030204"/>
                <a:ea typeface="+mn-ea"/>
                <a:cs typeface="+mn-cs"/>
              </a:rPr>
              <a:t>More likely causing interactions with cytoskeleton, organelles or other structures</a:t>
            </a:r>
          </a:p>
        </p:txBody>
      </p:sp>
      <p:sp>
        <p:nvSpPr>
          <p:cNvPr id="1021974" name="Arc 22"/>
          <p:cNvSpPr>
            <a:spLocks/>
          </p:cNvSpPr>
          <p:nvPr/>
        </p:nvSpPr>
        <p:spPr bwMode="auto">
          <a:xfrm rot="10800000" flipV="1">
            <a:off x="3824112" y="4882445"/>
            <a:ext cx="1397000" cy="11881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75" name="Text Box 23"/>
          <p:cNvSpPr txBox="1">
            <a:spLocks noChangeArrowheads="1"/>
          </p:cNvSpPr>
          <p:nvPr/>
        </p:nvSpPr>
        <p:spPr bwMode="auto">
          <a:xfrm>
            <a:off x="4189590" y="5528733"/>
            <a:ext cx="8483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a:ea typeface="+mn-ea"/>
                <a:cs typeface="+mn-cs"/>
              </a:rPr>
              <a:t>Nucleus</a:t>
            </a:r>
          </a:p>
        </p:txBody>
      </p:sp>
      <p:sp>
        <p:nvSpPr>
          <p:cNvPr id="1021976" name="Freeform 24"/>
          <p:cNvSpPr>
            <a:spLocks/>
          </p:cNvSpPr>
          <p:nvPr/>
        </p:nvSpPr>
        <p:spPr bwMode="auto">
          <a:xfrm>
            <a:off x="958145" y="3163712"/>
            <a:ext cx="4617156" cy="1155700"/>
          </a:xfrm>
          <a:custGeom>
            <a:avLst/>
            <a:gdLst>
              <a:gd name="T0" fmla="*/ 0 w 3272"/>
              <a:gd name="T1" fmla="*/ 819 h 819"/>
              <a:gd name="T2" fmla="*/ 554 w 3272"/>
              <a:gd name="T3" fmla="*/ 561 h 819"/>
              <a:gd name="T4" fmla="*/ 1374 w 3272"/>
              <a:gd name="T5" fmla="*/ 472 h 819"/>
              <a:gd name="T6" fmla="*/ 2053 w 3272"/>
              <a:gd name="T7" fmla="*/ 266 h 819"/>
              <a:gd name="T8" fmla="*/ 2821 w 3272"/>
              <a:gd name="T9" fmla="*/ 177 h 819"/>
              <a:gd name="T10" fmla="*/ 3272 w 3272"/>
              <a:gd name="T11" fmla="*/ 0 h 819"/>
            </a:gdLst>
            <a:ahLst/>
            <a:cxnLst>
              <a:cxn ang="0">
                <a:pos x="T0" y="T1"/>
              </a:cxn>
              <a:cxn ang="0">
                <a:pos x="T2" y="T3"/>
              </a:cxn>
              <a:cxn ang="0">
                <a:pos x="T4" y="T5"/>
              </a:cxn>
              <a:cxn ang="0">
                <a:pos x="T6" y="T7"/>
              </a:cxn>
              <a:cxn ang="0">
                <a:pos x="T8" y="T9"/>
              </a:cxn>
              <a:cxn ang="0">
                <a:pos x="T10" y="T11"/>
              </a:cxn>
            </a:cxnLst>
            <a:rect l="0" t="0" r="r" b="b"/>
            <a:pathLst>
              <a:path w="3272" h="819">
                <a:moveTo>
                  <a:pt x="0" y="819"/>
                </a:moveTo>
                <a:cubicBezTo>
                  <a:pt x="162" y="719"/>
                  <a:pt x="325" y="619"/>
                  <a:pt x="554" y="561"/>
                </a:cubicBezTo>
                <a:cubicBezTo>
                  <a:pt x="783" y="503"/>
                  <a:pt x="1124" y="521"/>
                  <a:pt x="1374" y="472"/>
                </a:cubicBezTo>
                <a:cubicBezTo>
                  <a:pt x="1624" y="423"/>
                  <a:pt x="1812" y="315"/>
                  <a:pt x="2053" y="266"/>
                </a:cubicBezTo>
                <a:cubicBezTo>
                  <a:pt x="2294" y="217"/>
                  <a:pt x="2618" y="221"/>
                  <a:pt x="2821" y="177"/>
                </a:cubicBezTo>
                <a:cubicBezTo>
                  <a:pt x="3024" y="133"/>
                  <a:pt x="3148" y="66"/>
                  <a:pt x="3272" y="0"/>
                </a:cubicBez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77" name="Text Box 25"/>
          <p:cNvSpPr txBox="1">
            <a:spLocks noChangeArrowheads="1"/>
          </p:cNvSpPr>
          <p:nvPr/>
        </p:nvSpPr>
        <p:spPr bwMode="auto">
          <a:xfrm>
            <a:off x="1392767" y="3345745"/>
            <a:ext cx="14596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a:ea typeface="+mn-ea"/>
                <a:cs typeface="+mn-cs"/>
              </a:rPr>
              <a:t>Cell Membrane</a:t>
            </a:r>
          </a:p>
        </p:txBody>
      </p:sp>
      <p:grpSp>
        <p:nvGrpSpPr>
          <p:cNvPr id="1021987" name="Group 35"/>
          <p:cNvGrpSpPr>
            <a:grpSpLocks/>
          </p:cNvGrpSpPr>
          <p:nvPr/>
        </p:nvGrpSpPr>
        <p:grpSpPr bwMode="auto">
          <a:xfrm>
            <a:off x="1416756" y="5106812"/>
            <a:ext cx="1206500" cy="712611"/>
            <a:chOff x="2591" y="2440"/>
            <a:chExt cx="855" cy="505"/>
          </a:xfrm>
        </p:grpSpPr>
        <p:sp>
          <p:nvSpPr>
            <p:cNvPr id="1021985" name="Freeform 33"/>
            <p:cNvSpPr>
              <a:spLocks/>
            </p:cNvSpPr>
            <p:nvPr/>
          </p:nvSpPr>
          <p:spPr bwMode="auto">
            <a:xfrm>
              <a:off x="2662" y="2483"/>
              <a:ext cx="715" cy="435"/>
            </a:xfrm>
            <a:custGeom>
              <a:avLst/>
              <a:gdLst>
                <a:gd name="T0" fmla="*/ 26 w 715"/>
                <a:gd name="T1" fmla="*/ 190 h 435"/>
                <a:gd name="T2" fmla="*/ 11 w 715"/>
                <a:gd name="T3" fmla="*/ 360 h 435"/>
                <a:gd name="T4" fmla="*/ 92 w 715"/>
                <a:gd name="T5" fmla="*/ 419 h 435"/>
                <a:gd name="T6" fmla="*/ 152 w 715"/>
                <a:gd name="T7" fmla="*/ 382 h 435"/>
                <a:gd name="T8" fmla="*/ 115 w 715"/>
                <a:gd name="T9" fmla="*/ 271 h 435"/>
                <a:gd name="T10" fmla="*/ 152 w 715"/>
                <a:gd name="T11" fmla="*/ 212 h 435"/>
                <a:gd name="T12" fmla="*/ 225 w 715"/>
                <a:gd name="T13" fmla="*/ 316 h 435"/>
                <a:gd name="T14" fmla="*/ 225 w 715"/>
                <a:gd name="T15" fmla="*/ 419 h 435"/>
                <a:gd name="T16" fmla="*/ 307 w 715"/>
                <a:gd name="T17" fmla="*/ 412 h 435"/>
                <a:gd name="T18" fmla="*/ 329 w 715"/>
                <a:gd name="T19" fmla="*/ 279 h 435"/>
                <a:gd name="T20" fmla="*/ 292 w 715"/>
                <a:gd name="T21" fmla="*/ 198 h 435"/>
                <a:gd name="T22" fmla="*/ 373 w 715"/>
                <a:gd name="T23" fmla="*/ 205 h 435"/>
                <a:gd name="T24" fmla="*/ 380 w 715"/>
                <a:gd name="T25" fmla="*/ 301 h 435"/>
                <a:gd name="T26" fmla="*/ 417 w 715"/>
                <a:gd name="T27" fmla="*/ 360 h 435"/>
                <a:gd name="T28" fmla="*/ 521 w 715"/>
                <a:gd name="T29" fmla="*/ 308 h 435"/>
                <a:gd name="T30" fmla="*/ 499 w 715"/>
                <a:gd name="T31" fmla="*/ 242 h 435"/>
                <a:gd name="T32" fmla="*/ 454 w 715"/>
                <a:gd name="T33" fmla="*/ 212 h 435"/>
                <a:gd name="T34" fmla="*/ 491 w 715"/>
                <a:gd name="T35" fmla="*/ 161 h 435"/>
                <a:gd name="T36" fmla="*/ 565 w 715"/>
                <a:gd name="T37" fmla="*/ 212 h 435"/>
                <a:gd name="T38" fmla="*/ 609 w 715"/>
                <a:gd name="T39" fmla="*/ 227 h 435"/>
                <a:gd name="T40" fmla="*/ 691 w 715"/>
                <a:gd name="T41" fmla="*/ 175 h 435"/>
                <a:gd name="T42" fmla="*/ 698 w 715"/>
                <a:gd name="T43" fmla="*/ 20 h 435"/>
                <a:gd name="T44" fmla="*/ 587 w 715"/>
                <a:gd name="T45" fmla="*/ 57 h 435"/>
                <a:gd name="T46" fmla="*/ 469 w 715"/>
                <a:gd name="T47" fmla="*/ 13 h 435"/>
                <a:gd name="T48" fmla="*/ 380 w 715"/>
                <a:gd name="T49" fmla="*/ 28 h 435"/>
                <a:gd name="T50" fmla="*/ 403 w 715"/>
                <a:gd name="T51" fmla="*/ 131 h 435"/>
                <a:gd name="T52" fmla="*/ 270 w 715"/>
                <a:gd name="T53" fmla="*/ 35 h 435"/>
                <a:gd name="T54" fmla="*/ 225 w 715"/>
                <a:gd name="T55" fmla="*/ 35 h 435"/>
                <a:gd name="T56" fmla="*/ 188 w 715"/>
                <a:gd name="T57" fmla="*/ 109 h 435"/>
                <a:gd name="T58" fmla="*/ 196 w 715"/>
                <a:gd name="T59" fmla="*/ 153 h 435"/>
                <a:gd name="T60" fmla="*/ 100 w 715"/>
                <a:gd name="T61" fmla="*/ 94 h 435"/>
                <a:gd name="T62" fmla="*/ 26 w 715"/>
                <a:gd name="T63"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5" h="435">
                  <a:moveTo>
                    <a:pt x="26" y="190"/>
                  </a:moveTo>
                  <a:cubicBezTo>
                    <a:pt x="11" y="234"/>
                    <a:pt x="0" y="322"/>
                    <a:pt x="11" y="360"/>
                  </a:cubicBezTo>
                  <a:cubicBezTo>
                    <a:pt x="22" y="398"/>
                    <a:pt x="69" y="415"/>
                    <a:pt x="92" y="419"/>
                  </a:cubicBezTo>
                  <a:cubicBezTo>
                    <a:pt x="115" y="423"/>
                    <a:pt x="148" y="407"/>
                    <a:pt x="152" y="382"/>
                  </a:cubicBezTo>
                  <a:cubicBezTo>
                    <a:pt x="156" y="357"/>
                    <a:pt x="115" y="299"/>
                    <a:pt x="115" y="271"/>
                  </a:cubicBezTo>
                  <a:cubicBezTo>
                    <a:pt x="115" y="243"/>
                    <a:pt x="134" y="205"/>
                    <a:pt x="152" y="212"/>
                  </a:cubicBezTo>
                  <a:cubicBezTo>
                    <a:pt x="170" y="219"/>
                    <a:pt x="213" y="281"/>
                    <a:pt x="225" y="316"/>
                  </a:cubicBezTo>
                  <a:cubicBezTo>
                    <a:pt x="237" y="351"/>
                    <a:pt x="211" y="403"/>
                    <a:pt x="225" y="419"/>
                  </a:cubicBezTo>
                  <a:cubicBezTo>
                    <a:pt x="239" y="435"/>
                    <a:pt x="290" y="435"/>
                    <a:pt x="307" y="412"/>
                  </a:cubicBezTo>
                  <a:cubicBezTo>
                    <a:pt x="324" y="389"/>
                    <a:pt x="332" y="315"/>
                    <a:pt x="329" y="279"/>
                  </a:cubicBezTo>
                  <a:cubicBezTo>
                    <a:pt x="326" y="243"/>
                    <a:pt x="285" y="210"/>
                    <a:pt x="292" y="198"/>
                  </a:cubicBezTo>
                  <a:cubicBezTo>
                    <a:pt x="299" y="186"/>
                    <a:pt x="358" y="188"/>
                    <a:pt x="373" y="205"/>
                  </a:cubicBezTo>
                  <a:cubicBezTo>
                    <a:pt x="388" y="222"/>
                    <a:pt x="373" y="275"/>
                    <a:pt x="380" y="301"/>
                  </a:cubicBezTo>
                  <a:cubicBezTo>
                    <a:pt x="387" y="327"/>
                    <a:pt x="394" y="359"/>
                    <a:pt x="417" y="360"/>
                  </a:cubicBezTo>
                  <a:cubicBezTo>
                    <a:pt x="440" y="361"/>
                    <a:pt x="507" y="328"/>
                    <a:pt x="521" y="308"/>
                  </a:cubicBezTo>
                  <a:cubicBezTo>
                    <a:pt x="535" y="288"/>
                    <a:pt x="510" y="258"/>
                    <a:pt x="499" y="242"/>
                  </a:cubicBezTo>
                  <a:cubicBezTo>
                    <a:pt x="488" y="226"/>
                    <a:pt x="455" y="225"/>
                    <a:pt x="454" y="212"/>
                  </a:cubicBezTo>
                  <a:cubicBezTo>
                    <a:pt x="453" y="199"/>
                    <a:pt x="473" y="161"/>
                    <a:pt x="491" y="161"/>
                  </a:cubicBezTo>
                  <a:cubicBezTo>
                    <a:pt x="509" y="161"/>
                    <a:pt x="545" y="201"/>
                    <a:pt x="565" y="212"/>
                  </a:cubicBezTo>
                  <a:cubicBezTo>
                    <a:pt x="585" y="223"/>
                    <a:pt x="588" y="233"/>
                    <a:pt x="609" y="227"/>
                  </a:cubicBezTo>
                  <a:cubicBezTo>
                    <a:pt x="630" y="221"/>
                    <a:pt x="676" y="209"/>
                    <a:pt x="691" y="175"/>
                  </a:cubicBezTo>
                  <a:cubicBezTo>
                    <a:pt x="706" y="141"/>
                    <a:pt x="715" y="40"/>
                    <a:pt x="698" y="20"/>
                  </a:cubicBezTo>
                  <a:cubicBezTo>
                    <a:pt x="681" y="0"/>
                    <a:pt x="625" y="58"/>
                    <a:pt x="587" y="57"/>
                  </a:cubicBezTo>
                  <a:cubicBezTo>
                    <a:pt x="549" y="56"/>
                    <a:pt x="503" y="18"/>
                    <a:pt x="469" y="13"/>
                  </a:cubicBezTo>
                  <a:cubicBezTo>
                    <a:pt x="435" y="8"/>
                    <a:pt x="391" y="8"/>
                    <a:pt x="380" y="28"/>
                  </a:cubicBezTo>
                  <a:cubicBezTo>
                    <a:pt x="369" y="48"/>
                    <a:pt x="421" y="130"/>
                    <a:pt x="403" y="131"/>
                  </a:cubicBezTo>
                  <a:cubicBezTo>
                    <a:pt x="385" y="132"/>
                    <a:pt x="300" y="51"/>
                    <a:pt x="270" y="35"/>
                  </a:cubicBezTo>
                  <a:cubicBezTo>
                    <a:pt x="240" y="19"/>
                    <a:pt x="239" y="23"/>
                    <a:pt x="225" y="35"/>
                  </a:cubicBezTo>
                  <a:cubicBezTo>
                    <a:pt x="211" y="47"/>
                    <a:pt x="193" y="89"/>
                    <a:pt x="188" y="109"/>
                  </a:cubicBezTo>
                  <a:cubicBezTo>
                    <a:pt x="183" y="129"/>
                    <a:pt x="211" y="155"/>
                    <a:pt x="196" y="153"/>
                  </a:cubicBezTo>
                  <a:cubicBezTo>
                    <a:pt x="181" y="151"/>
                    <a:pt x="126" y="94"/>
                    <a:pt x="100" y="94"/>
                  </a:cubicBezTo>
                  <a:cubicBezTo>
                    <a:pt x="74" y="94"/>
                    <a:pt x="41" y="146"/>
                    <a:pt x="26" y="190"/>
                  </a:cubicBez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86" name="Freeform 34"/>
            <p:cNvSpPr>
              <a:spLocks/>
            </p:cNvSpPr>
            <p:nvPr/>
          </p:nvSpPr>
          <p:spPr bwMode="auto">
            <a:xfrm>
              <a:off x="2591" y="2440"/>
              <a:ext cx="855" cy="505"/>
            </a:xfrm>
            <a:custGeom>
              <a:avLst/>
              <a:gdLst>
                <a:gd name="T0" fmla="*/ 16 w 855"/>
                <a:gd name="T1" fmla="*/ 226 h 505"/>
                <a:gd name="T2" fmla="*/ 112 w 855"/>
                <a:gd name="T3" fmla="*/ 108 h 505"/>
                <a:gd name="T4" fmla="*/ 319 w 855"/>
                <a:gd name="T5" fmla="*/ 34 h 505"/>
                <a:gd name="T6" fmla="*/ 540 w 855"/>
                <a:gd name="T7" fmla="*/ 4 h 505"/>
                <a:gd name="T8" fmla="*/ 695 w 855"/>
                <a:gd name="T9" fmla="*/ 12 h 505"/>
                <a:gd name="T10" fmla="*/ 821 w 855"/>
                <a:gd name="T11" fmla="*/ 56 h 505"/>
                <a:gd name="T12" fmla="*/ 835 w 855"/>
                <a:gd name="T13" fmla="*/ 204 h 505"/>
                <a:gd name="T14" fmla="*/ 703 w 855"/>
                <a:gd name="T15" fmla="*/ 329 h 505"/>
                <a:gd name="T16" fmla="*/ 429 w 855"/>
                <a:gd name="T17" fmla="*/ 477 h 505"/>
                <a:gd name="T18" fmla="*/ 223 w 855"/>
                <a:gd name="T19" fmla="*/ 499 h 505"/>
                <a:gd name="T20" fmla="*/ 45 w 855"/>
                <a:gd name="T21" fmla="*/ 462 h 505"/>
                <a:gd name="T22" fmla="*/ 16 w 855"/>
                <a:gd name="T23" fmla="*/ 307 h 505"/>
                <a:gd name="T24" fmla="*/ 16 w 855"/>
                <a:gd name="T25" fmla="*/ 22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5" h="505">
                  <a:moveTo>
                    <a:pt x="16" y="226"/>
                  </a:moveTo>
                  <a:cubicBezTo>
                    <a:pt x="32" y="193"/>
                    <a:pt x="61" y="140"/>
                    <a:pt x="112" y="108"/>
                  </a:cubicBezTo>
                  <a:cubicBezTo>
                    <a:pt x="163" y="76"/>
                    <a:pt x="248" y="51"/>
                    <a:pt x="319" y="34"/>
                  </a:cubicBezTo>
                  <a:cubicBezTo>
                    <a:pt x="390" y="17"/>
                    <a:pt x="477" y="8"/>
                    <a:pt x="540" y="4"/>
                  </a:cubicBezTo>
                  <a:cubicBezTo>
                    <a:pt x="603" y="0"/>
                    <a:pt x="648" y="3"/>
                    <a:pt x="695" y="12"/>
                  </a:cubicBezTo>
                  <a:cubicBezTo>
                    <a:pt x="742" y="21"/>
                    <a:pt x="798" y="24"/>
                    <a:pt x="821" y="56"/>
                  </a:cubicBezTo>
                  <a:cubicBezTo>
                    <a:pt x="844" y="88"/>
                    <a:pt x="855" y="159"/>
                    <a:pt x="835" y="204"/>
                  </a:cubicBezTo>
                  <a:cubicBezTo>
                    <a:pt x="815" y="249"/>
                    <a:pt x="771" y="284"/>
                    <a:pt x="703" y="329"/>
                  </a:cubicBezTo>
                  <a:cubicBezTo>
                    <a:pt x="635" y="374"/>
                    <a:pt x="509" y="449"/>
                    <a:pt x="429" y="477"/>
                  </a:cubicBezTo>
                  <a:cubicBezTo>
                    <a:pt x="349" y="505"/>
                    <a:pt x="287" y="502"/>
                    <a:pt x="223" y="499"/>
                  </a:cubicBezTo>
                  <a:cubicBezTo>
                    <a:pt x="159" y="496"/>
                    <a:pt x="79" y="494"/>
                    <a:pt x="45" y="462"/>
                  </a:cubicBezTo>
                  <a:cubicBezTo>
                    <a:pt x="11" y="430"/>
                    <a:pt x="20" y="348"/>
                    <a:pt x="16" y="307"/>
                  </a:cubicBezTo>
                  <a:cubicBezTo>
                    <a:pt x="12" y="266"/>
                    <a:pt x="0" y="259"/>
                    <a:pt x="16" y="226"/>
                  </a:cubicBezTo>
                  <a:close/>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21988" name="Text Box 36"/>
          <p:cNvSpPr txBox="1">
            <a:spLocks noChangeArrowheads="1"/>
          </p:cNvSpPr>
          <p:nvPr/>
        </p:nvSpPr>
        <p:spPr bwMode="auto">
          <a:xfrm>
            <a:off x="1432279" y="5857523"/>
            <a:ext cx="13160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a:ea typeface="+mn-ea"/>
                <a:cs typeface="+mn-cs"/>
              </a:rPr>
              <a:t>Mitochondria</a:t>
            </a:r>
          </a:p>
        </p:txBody>
      </p:sp>
      <p:sp>
        <p:nvSpPr>
          <p:cNvPr id="1021989" name="Freeform 37"/>
          <p:cNvSpPr>
            <a:spLocks/>
          </p:cNvSpPr>
          <p:nvPr/>
        </p:nvSpPr>
        <p:spPr bwMode="auto">
          <a:xfrm>
            <a:off x="2918178" y="3632201"/>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93" name="Freeform 41"/>
          <p:cNvSpPr>
            <a:spLocks/>
          </p:cNvSpPr>
          <p:nvPr/>
        </p:nvSpPr>
        <p:spPr bwMode="auto">
          <a:xfrm>
            <a:off x="3048000" y="3762023"/>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94" name="Freeform 42"/>
          <p:cNvSpPr>
            <a:spLocks/>
          </p:cNvSpPr>
          <p:nvPr/>
        </p:nvSpPr>
        <p:spPr bwMode="auto">
          <a:xfrm>
            <a:off x="3177822" y="3891845"/>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95" name="Freeform 43"/>
          <p:cNvSpPr>
            <a:spLocks/>
          </p:cNvSpPr>
          <p:nvPr/>
        </p:nvSpPr>
        <p:spPr bwMode="auto">
          <a:xfrm>
            <a:off x="3307645" y="4021667"/>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21996" name="Group 44"/>
          <p:cNvGrpSpPr>
            <a:grpSpLocks/>
          </p:cNvGrpSpPr>
          <p:nvPr/>
        </p:nvGrpSpPr>
        <p:grpSpPr bwMode="auto">
          <a:xfrm>
            <a:off x="1855612" y="1810456"/>
            <a:ext cx="801511" cy="438855"/>
            <a:chOff x="1367" y="2694"/>
            <a:chExt cx="568" cy="311"/>
          </a:xfrm>
        </p:grpSpPr>
        <p:sp>
          <p:nvSpPr>
            <p:cNvPr id="1021997" name="Oval 45"/>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98" name="Oval 46"/>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21970" name="Group 18"/>
          <p:cNvGrpSpPr>
            <a:grpSpLocks/>
          </p:cNvGrpSpPr>
          <p:nvPr/>
        </p:nvGrpSpPr>
        <p:grpSpPr bwMode="auto">
          <a:xfrm>
            <a:off x="1855612" y="4210756"/>
            <a:ext cx="801511" cy="438856"/>
            <a:chOff x="1367" y="2694"/>
            <a:chExt cx="568" cy="311"/>
          </a:xfrm>
        </p:grpSpPr>
        <p:sp>
          <p:nvSpPr>
            <p:cNvPr id="1021956" name="Oval 4"/>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969" name="Oval 17"/>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22002" name="Group 50"/>
          <p:cNvGrpSpPr>
            <a:grpSpLocks/>
          </p:cNvGrpSpPr>
          <p:nvPr/>
        </p:nvGrpSpPr>
        <p:grpSpPr bwMode="auto">
          <a:xfrm>
            <a:off x="951089" y="1814689"/>
            <a:ext cx="2604911" cy="1192389"/>
            <a:chOff x="275" y="1016"/>
            <a:chExt cx="1846" cy="845"/>
          </a:xfrm>
        </p:grpSpPr>
        <p:sp>
          <p:nvSpPr>
            <p:cNvPr id="1022003" name="Oval 51"/>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2004" name="Oval 52"/>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23450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022002"/>
                                        </p:tgtEl>
                                      </p:cBhvr>
                                    </p:animEffect>
                                    <p:set>
                                      <p:cBhvr>
                                        <p:cTn id="7" dur="1" fill="hold">
                                          <p:stCondLst>
                                            <p:cond delay="1999"/>
                                          </p:stCondLst>
                                        </p:cTn>
                                        <p:tgtEl>
                                          <p:spTgt spid="102200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38889E-6 -3.33333E-6 L 3.05556E-6 0.35208 " pathEditMode="relative" rAng="0" ptsTypes="AA">
                                      <p:cBhvr>
                                        <p:cTn id="9" dur="2000" fill="hold"/>
                                        <p:tgtEl>
                                          <p:spTgt spid="1021996"/>
                                        </p:tgtEl>
                                        <p:attrNameLst>
                                          <p:attrName>ppt_x</p:attrName>
                                          <p:attrName>ppt_y</p:attrName>
                                        </p:attrNameLst>
                                      </p:cBhvr>
                                      <p:rCtr x="-35" y="17407"/>
                                    </p:animMotion>
                                  </p:childTnLst>
                                </p:cTn>
                              </p:par>
                            </p:childTnLst>
                          </p:cTn>
                        </p:par>
                        <p:par>
                          <p:cTn id="10" fill="hold" nodeType="afterGroup">
                            <p:stCondLst>
                              <p:cond delay="2000"/>
                            </p:stCondLst>
                            <p:childTnLst>
                              <p:par>
                                <p:cTn id="11" presetID="10" presetClass="exit" presetSubtype="0" fill="hold" nodeType="afterEffect">
                                  <p:stCondLst>
                                    <p:cond delay="0"/>
                                  </p:stCondLst>
                                  <p:childTnLst>
                                    <p:animEffect transition="out" filter="fade">
                                      <p:cBhvr>
                                        <p:cTn id="12" dur="500"/>
                                        <p:tgtEl>
                                          <p:spTgt spid="1021996"/>
                                        </p:tgtEl>
                                      </p:cBhvr>
                                    </p:animEffect>
                                    <p:set>
                                      <p:cBhvr>
                                        <p:cTn id="13" dur="1" fill="hold">
                                          <p:stCondLst>
                                            <p:cond delay="499"/>
                                          </p:stCondLst>
                                        </p:cTn>
                                        <p:tgtEl>
                                          <p:spTgt spid="102199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21970"/>
                                        </p:tgtEl>
                                        <p:attrNameLst>
                                          <p:attrName>style.visibility</p:attrName>
                                        </p:attrNameLst>
                                      </p:cBhvr>
                                      <p:to>
                                        <p:strVal val="visible"/>
                                      </p:to>
                                    </p:set>
                                    <p:animEffect transition="in" filter="fade">
                                      <p:cBhvr>
                                        <p:cTn id="16" dur="500"/>
                                        <p:tgtEl>
                                          <p:spTgt spid="1021970"/>
                                        </p:tgtEl>
                                      </p:cBhvr>
                                    </p:animEffect>
                                  </p:childTnLst>
                                </p:cTn>
                              </p:par>
                            </p:childTnLst>
                          </p:cTn>
                        </p:par>
                        <p:par>
                          <p:cTn id="17" fill="hold" nodeType="afterGroup">
                            <p:stCondLst>
                              <p:cond delay="2500"/>
                            </p:stCondLst>
                            <p:childTnLst>
                              <p:par>
                                <p:cTn id="18" presetID="0" presetClass="path" presetSubtype="0" repeatCount="3000" accel="50000" decel="50000" fill="hold" nodeType="afterEffect">
                                  <p:stCondLst>
                                    <p:cond delay="0"/>
                                  </p:stCondLst>
                                  <p:childTnLst>
                                    <p:animMotion origin="layout" path="M -3.09685E-6 0.00208 C 0.02375 0.04074 0.0475 0.0794 0.08205 0.09792 C 0.11659 0.11644 0.16533 0.14445 0.20728 0.1132 C 0.24923 0.08195 0.29149 -0.00417 0.33374 -0.09028 " pathEditMode="relative" ptsTypes="aaaA">
                                      <p:cBhvr>
                                        <p:cTn id="19" dur="2000" fill="hold"/>
                                        <p:tgtEl>
                                          <p:spTgt spid="10219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p:cNvSpPr>
          <p:nvPr>
            <p:ph type="title"/>
          </p:nvPr>
        </p:nvSpPr>
        <p:spPr/>
        <p:txBody>
          <a:bodyPr>
            <a:normAutofit/>
          </a:bodyPr>
          <a:lstStyle/>
          <a:p>
            <a:r>
              <a:rPr lang="en-US" altLang="en-US" sz="3200" dirty="0"/>
              <a:t>Conclusion of examples</a:t>
            </a:r>
          </a:p>
        </p:txBody>
      </p:sp>
      <p:sp>
        <p:nvSpPr>
          <p:cNvPr id="989187" name="Rectangle 3"/>
          <p:cNvSpPr>
            <a:spLocks noGrp="1"/>
          </p:cNvSpPr>
          <p:nvPr>
            <p:ph idx="1"/>
          </p:nvPr>
        </p:nvSpPr>
        <p:spPr/>
        <p:txBody>
          <a:bodyPr/>
          <a:lstStyle/>
          <a:p>
            <a:r>
              <a:rPr lang="en-US" altLang="en-US"/>
              <a:t>FCS + Flip Trap lines provide unique insights into protein kinetics in vivo.</a:t>
            </a:r>
          </a:p>
          <a:p>
            <a:pPr lvl="2"/>
            <a:r>
              <a:rPr lang="en-US" altLang="en-US"/>
              <a:t>Intracellular differences across subcellular regions</a:t>
            </a:r>
          </a:p>
          <a:p>
            <a:pPr lvl="2"/>
            <a:r>
              <a:rPr lang="en-US" altLang="en-US"/>
              <a:t>Developmental transitions in protein kinetics</a:t>
            </a:r>
          </a:p>
          <a:p>
            <a:r>
              <a:rPr lang="en-US" altLang="en-US"/>
              <a:t>Endogenous protein concentrations crucial for accurate FCS measurements</a:t>
            </a:r>
            <a:endParaRPr lang="en-US" altLang="en-US" dirty="0"/>
          </a:p>
        </p:txBody>
      </p:sp>
    </p:spTree>
    <p:extLst>
      <p:ext uri="{BB962C8B-B14F-4D97-AF65-F5344CB8AC3E}">
        <p14:creationId xmlns:p14="http://schemas.microsoft.com/office/powerpoint/2010/main" val="4211354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56" y="1690689"/>
            <a:ext cx="7269130" cy="42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788942" y="6222370"/>
            <a:ext cx="2669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err="1">
                <a:solidFill>
                  <a:srgbClr val="000000"/>
                </a:solidFill>
                <a:ea typeface="ＭＳ Ｐゴシック" panose="020B0600070205080204" pitchFamily="34" charset="-128"/>
              </a:rPr>
              <a:t>Bacia</a:t>
            </a:r>
            <a:r>
              <a:rPr lang="en-US" altLang="en-US" sz="1400" dirty="0">
                <a:solidFill>
                  <a:srgbClr val="000000"/>
                </a:solidFill>
                <a:ea typeface="ＭＳ Ｐゴシック" panose="020B0600070205080204" pitchFamily="34" charset="-128"/>
              </a:rPr>
              <a:t> et al., Nature Methods 2006</a:t>
            </a:r>
          </a:p>
        </p:txBody>
      </p:sp>
      <p:grpSp>
        <p:nvGrpSpPr>
          <p:cNvPr id="5" name="Group 157"/>
          <p:cNvGrpSpPr>
            <a:grpSpLocks/>
          </p:cNvGrpSpPr>
          <p:nvPr/>
        </p:nvGrpSpPr>
        <p:grpSpPr bwMode="auto">
          <a:xfrm>
            <a:off x="6096691" y="1097363"/>
            <a:ext cx="1810457" cy="766233"/>
            <a:chOff x="4936" y="1142"/>
            <a:chExt cx="1283" cy="543"/>
          </a:xfrm>
        </p:grpSpPr>
        <p:sp>
          <p:nvSpPr>
            <p:cNvPr id="6"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
        <p:nvSpPr>
          <p:cNvPr id="2" name="Oval 1"/>
          <p:cNvSpPr/>
          <p:nvPr/>
        </p:nvSpPr>
        <p:spPr>
          <a:xfrm>
            <a:off x="5980386" y="1870842"/>
            <a:ext cx="1765738" cy="6306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238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Fluorescent recovery after </a:t>
            </a:r>
            <a:r>
              <a:rPr lang="en-US" sz="3200" dirty="0" err="1"/>
              <a:t>photobleaching</a:t>
            </a:r>
            <a:r>
              <a:rPr lang="en-US" sz="3200" dirty="0"/>
              <a:t> (FRAP)</a:t>
            </a:r>
          </a:p>
        </p:txBody>
      </p:sp>
      <p:sp>
        <p:nvSpPr>
          <p:cNvPr id="4" name="Content Placeholder 3"/>
          <p:cNvSpPr>
            <a:spLocks noGrp="1"/>
          </p:cNvSpPr>
          <p:nvPr>
            <p:ph sz="half" idx="1"/>
          </p:nvPr>
        </p:nvSpPr>
        <p:spPr/>
        <p:txBody>
          <a:bodyPr>
            <a:normAutofit/>
          </a:bodyPr>
          <a:lstStyle/>
          <a:p>
            <a:r>
              <a:rPr lang="en-US" sz="2000" dirty="0"/>
              <a:t>Like FCS also used for calculating diffusion</a:t>
            </a:r>
          </a:p>
          <a:p>
            <a:r>
              <a:rPr lang="en-US" sz="2000" dirty="0"/>
              <a:t>Fluorescence Loss in </a:t>
            </a:r>
            <a:r>
              <a:rPr lang="en-US" sz="2000" dirty="0" err="1"/>
              <a:t>Photobleaching</a:t>
            </a:r>
            <a:r>
              <a:rPr lang="en-US" sz="2000" dirty="0"/>
              <a:t> (FLIP) related technique</a:t>
            </a:r>
          </a:p>
          <a:p>
            <a:r>
              <a:rPr lang="en-US" sz="2000" dirty="0"/>
              <a:t>Primary use of FLIP is to determine continuity of membranous organelles.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8270" y="2036504"/>
            <a:ext cx="2747959" cy="4351338"/>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80" y="4576620"/>
            <a:ext cx="4834759" cy="1510459"/>
          </a:xfrm>
          <a:prstGeom prst="rect">
            <a:avLst/>
          </a:prstGeom>
        </p:spPr>
      </p:pic>
      <p:grpSp>
        <p:nvGrpSpPr>
          <p:cNvPr id="8" name="Group 157"/>
          <p:cNvGrpSpPr>
            <a:grpSpLocks/>
          </p:cNvGrpSpPr>
          <p:nvPr/>
        </p:nvGrpSpPr>
        <p:grpSpPr bwMode="auto">
          <a:xfrm>
            <a:off x="6096691" y="1097363"/>
            <a:ext cx="1810457" cy="766233"/>
            <a:chOff x="4936" y="1142"/>
            <a:chExt cx="1283" cy="543"/>
          </a:xfrm>
        </p:grpSpPr>
        <p:sp>
          <p:nvSpPr>
            <p:cNvPr id="9"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Tree>
    <p:extLst>
      <p:ext uri="{BB962C8B-B14F-4D97-AF65-F5344CB8AC3E}">
        <p14:creationId xmlns:p14="http://schemas.microsoft.com/office/powerpoint/2010/main" val="2629708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61534"/>
            <a:ext cx="7848600" cy="4186767"/>
          </a:xfrm>
          <a:prstGeom prst="rect">
            <a:avLst/>
          </a:prstGeom>
          <a:noFill/>
          <a:extLst>
            <a:ext uri="{909E8E84-426E-40DD-AFC4-6F175D3DCCD1}">
              <a14:hiddenFill xmlns:a14="http://schemas.microsoft.com/office/drawing/2010/main">
                <a:solidFill>
                  <a:srgbClr val="FFFFFF"/>
                </a:solidFill>
              </a14:hiddenFill>
            </a:ext>
          </a:extLst>
        </p:spPr>
      </p:pic>
      <p:sp>
        <p:nvSpPr>
          <p:cNvPr id="692228" name="Rectangle 4"/>
          <p:cNvSpPr>
            <a:spLocks noChangeArrowheads="1"/>
          </p:cNvSpPr>
          <p:nvPr/>
        </p:nvSpPr>
        <p:spPr bwMode="auto">
          <a:xfrm>
            <a:off x="1585204" y="5384720"/>
            <a:ext cx="5876224" cy="47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89" dirty="0">
                <a:solidFill>
                  <a:prstClr val="white"/>
                </a:solidFill>
              </a:rPr>
              <a:t>Optical sectioning by non-linear absorbance</a:t>
            </a:r>
          </a:p>
        </p:txBody>
      </p:sp>
      <p:pic>
        <p:nvPicPr>
          <p:cNvPr id="692229" name="Picture 5" descr="Zeiss Logo midRes"/>
          <p:cNvPicPr>
            <a:picLocks noChangeAspect="1" noChangeArrowheads="1"/>
          </p:cNvPicPr>
          <p:nvPr/>
        </p:nvPicPr>
        <p:blipFill>
          <a:blip r:embed="rId4" cstate="print">
            <a:extLst>
              <a:ext uri="{28A0092B-C50C-407E-A947-70E740481C1C}">
                <a14:useLocalDpi xmlns:a14="http://schemas.microsoft.com/office/drawing/2010/main" val="0"/>
              </a:ext>
            </a:extLst>
          </a:blip>
          <a:srcRect b="13028"/>
          <a:stretch>
            <a:fillRect/>
          </a:stretch>
        </p:blipFill>
        <p:spPr bwMode="auto">
          <a:xfrm>
            <a:off x="357012" y="5719234"/>
            <a:ext cx="666044" cy="578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r>
              <a:rPr lang="en-US" sz="3600" dirty="0"/>
              <a:t>Two-Photon microscopy: Good for FRAP?</a:t>
            </a:r>
          </a:p>
        </p:txBody>
      </p:sp>
    </p:spTree>
    <p:extLst>
      <p:ext uri="{BB962C8B-B14F-4D97-AF65-F5344CB8AC3E}">
        <p14:creationId xmlns:p14="http://schemas.microsoft.com/office/powerpoint/2010/main" val="39957999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FRAP has been around since 1976</a:t>
            </a:r>
          </a:p>
        </p:txBody>
      </p:sp>
      <p:sp>
        <p:nvSpPr>
          <p:cNvPr id="3" name="Content Placeholder 2"/>
          <p:cNvSpPr>
            <a:spLocks noGrp="1"/>
          </p:cNvSpPr>
          <p:nvPr>
            <p:ph idx="1"/>
          </p:nvPr>
        </p:nvSpPr>
        <p:spPr/>
        <p:txBody>
          <a:bodyPr/>
          <a:lstStyle/>
          <a:p>
            <a:r>
              <a:rPr lang="en-US" dirty="0"/>
              <a:t>Again developed by Watt Webb’s laboratory at Cornell</a:t>
            </a:r>
          </a:p>
          <a:p>
            <a:r>
              <a:rPr lang="en-US" dirty="0"/>
              <a:t>Though it’s been around for a while can you guess what development really made FRAP take off?</a:t>
            </a:r>
          </a:p>
        </p:txBody>
      </p:sp>
    </p:spTree>
    <p:extLst>
      <p:ext uri="{BB962C8B-B14F-4D97-AF65-F5344CB8AC3E}">
        <p14:creationId xmlns:p14="http://schemas.microsoft.com/office/powerpoint/2010/main" val="1159083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Green Fluorescent Protein</a:t>
            </a:r>
          </a:p>
        </p:txBody>
      </p:sp>
      <p:sp>
        <p:nvSpPr>
          <p:cNvPr id="4" name="Content Placeholder 3"/>
          <p:cNvSpPr>
            <a:spLocks noGrp="1"/>
          </p:cNvSpPr>
          <p:nvPr>
            <p:ph sz="half" idx="1"/>
          </p:nvPr>
        </p:nvSpPr>
        <p:spPr/>
        <p:txBody>
          <a:bodyPr>
            <a:normAutofit/>
          </a:bodyPr>
          <a:lstStyle/>
          <a:p>
            <a:r>
              <a:rPr lang="en-US" sz="2400" dirty="0"/>
              <a:t>From marine invertebrate, Crystal jelly (</a:t>
            </a:r>
            <a:r>
              <a:rPr lang="en-US" sz="2400" i="1" dirty="0" err="1"/>
              <a:t>Aequorea</a:t>
            </a:r>
            <a:r>
              <a:rPr lang="en-US" sz="2400" i="1" dirty="0"/>
              <a:t> Victoria</a:t>
            </a:r>
            <a:r>
              <a:rPr lang="en-US" sz="2400" dirty="0"/>
              <a:t>)</a:t>
            </a:r>
          </a:p>
          <a:p>
            <a:r>
              <a:rPr lang="en-US" sz="2400" dirty="0"/>
              <a:t>Can be coded in genes and made by the organism</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6343" y="1825625"/>
            <a:ext cx="3671814" cy="4351338"/>
          </a:xfrm>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0830" r="47167" b="56531"/>
          <a:stretch/>
        </p:blipFill>
        <p:spPr bwMode="auto">
          <a:xfrm>
            <a:off x="724732" y="4351281"/>
            <a:ext cx="4011611" cy="17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494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endParaRPr lang="en-US" sz="3200" dirty="0"/>
          </a:p>
        </p:txBody>
      </p:sp>
      <p:sp>
        <p:nvSpPr>
          <p:cNvPr id="3" name="Content Placeholder 2"/>
          <p:cNvSpPr>
            <a:spLocks noGrp="1"/>
          </p:cNvSpPr>
          <p:nvPr>
            <p:ph idx="1"/>
          </p:nvPr>
        </p:nvSpPr>
        <p:spPr/>
        <p:txBody>
          <a:bodyPr/>
          <a:lstStyle/>
          <a:p>
            <a:r>
              <a:rPr lang="en-US" dirty="0"/>
              <a:t>Fluorescence Correlation Spectroscopy (FCS)</a:t>
            </a:r>
          </a:p>
          <a:p>
            <a:r>
              <a:rPr lang="en-US" dirty="0"/>
              <a:t>Photon Counting Histogram (PCH)</a:t>
            </a:r>
          </a:p>
          <a:p>
            <a:r>
              <a:rPr lang="en-US" dirty="0"/>
              <a:t>Fluorescence Cross-Correlation Spectroscopy (FCCS)</a:t>
            </a:r>
          </a:p>
          <a:p>
            <a:pPr lvl="1"/>
            <a:r>
              <a:rPr lang="en-US" dirty="0"/>
              <a:t>FCS with more than 1 color</a:t>
            </a:r>
          </a:p>
          <a:p>
            <a:r>
              <a:rPr lang="en-US" altLang="en-US" dirty="0">
                <a:solidFill>
                  <a:srgbClr val="000000"/>
                </a:solidFill>
              </a:rPr>
              <a:t>Advantages over FRAP and FRET</a:t>
            </a:r>
          </a:p>
        </p:txBody>
      </p:sp>
    </p:spTree>
    <p:extLst>
      <p:ext uri="{BB962C8B-B14F-4D97-AF65-F5344CB8AC3E}">
        <p14:creationId xmlns:p14="http://schemas.microsoft.com/office/powerpoint/2010/main" val="726636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endParaRPr lang="en-US" sz="3200" dirty="0"/>
          </a:p>
        </p:txBody>
      </p:sp>
      <p:sp>
        <p:nvSpPr>
          <p:cNvPr id="3" name="Content Placeholder 2"/>
          <p:cNvSpPr>
            <a:spLocks noGrp="1"/>
          </p:cNvSpPr>
          <p:nvPr>
            <p:ph idx="1"/>
          </p:nvPr>
        </p:nvSpPr>
        <p:spPr/>
        <p:txBody>
          <a:bodyPr/>
          <a:lstStyle/>
          <a:p>
            <a:r>
              <a:rPr lang="en-US" altLang="en-US" dirty="0">
                <a:solidFill>
                  <a:srgbClr val="000000"/>
                </a:solidFill>
              </a:rPr>
              <a:t>Advantages over FRAP and FRET</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2533004"/>
            <a:ext cx="4330993" cy="316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1987454" y="5875257"/>
            <a:ext cx="203773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dirty="0">
                <a:solidFill>
                  <a:srgbClr val="000000"/>
                </a:solidFill>
                <a:ea typeface="ＭＳ Ｐゴシック" panose="020B0600070205080204" pitchFamily="34" charset="-128"/>
              </a:rPr>
              <a:t>Table: http://www.fcsxpert.com/</a:t>
            </a:r>
          </a:p>
        </p:txBody>
      </p:sp>
    </p:spTree>
    <p:extLst>
      <p:ext uri="{BB962C8B-B14F-4D97-AF65-F5344CB8AC3E}">
        <p14:creationId xmlns:p14="http://schemas.microsoft.com/office/powerpoint/2010/main" val="356082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BC6-76D0-4AD5-8CD2-6C59D53C9305}"/>
              </a:ext>
            </a:extLst>
          </p:cNvPr>
          <p:cNvSpPr>
            <a:spLocks noGrp="1"/>
          </p:cNvSpPr>
          <p:nvPr>
            <p:ph type="title"/>
          </p:nvPr>
        </p:nvSpPr>
        <p:spPr/>
        <p:txBody>
          <a:bodyPr>
            <a:normAutofit/>
          </a:bodyPr>
          <a:lstStyle/>
          <a:p>
            <a:r>
              <a:rPr lang="en-US" sz="3200" dirty="0"/>
              <a:t>Single molecule imaging</a:t>
            </a:r>
          </a:p>
        </p:txBody>
      </p:sp>
      <p:sp>
        <p:nvSpPr>
          <p:cNvPr id="3" name="Content Placeholder 2">
            <a:extLst>
              <a:ext uri="{FF2B5EF4-FFF2-40B4-BE49-F238E27FC236}">
                <a16:creationId xmlns:a16="http://schemas.microsoft.com/office/drawing/2014/main" id="{98844EE4-E9B1-4407-83FB-239CC048D0A0}"/>
              </a:ext>
            </a:extLst>
          </p:cNvPr>
          <p:cNvSpPr>
            <a:spLocks noGrp="1"/>
          </p:cNvSpPr>
          <p:nvPr>
            <p:ph idx="1"/>
          </p:nvPr>
        </p:nvSpPr>
        <p:spPr/>
        <p:txBody>
          <a:bodyPr/>
          <a:lstStyle/>
          <a:p>
            <a:r>
              <a:rPr lang="en-US" dirty="0"/>
              <a:t>Detection versus Resolving</a:t>
            </a:r>
          </a:p>
          <a:p>
            <a:pPr lvl="1"/>
            <a:r>
              <a:rPr lang="en-US" dirty="0"/>
              <a:t>Can’t resolve but can detect</a:t>
            </a:r>
          </a:p>
          <a:p>
            <a:r>
              <a:rPr lang="en-US" dirty="0"/>
              <a:t>Applications?</a:t>
            </a:r>
          </a:p>
          <a:p>
            <a:r>
              <a:rPr lang="en-US" dirty="0"/>
              <a:t>Tracking single molecules using light microscopy</a:t>
            </a:r>
          </a:p>
          <a:p>
            <a:pPr lvl="1"/>
            <a:r>
              <a:rPr lang="en-US" dirty="0"/>
              <a:t>Following the same molecule over time</a:t>
            </a:r>
          </a:p>
          <a:p>
            <a:pPr lvl="1"/>
            <a:r>
              <a:rPr lang="en-US" dirty="0"/>
              <a:t>Discerning behavior of single molecules from a population</a:t>
            </a:r>
          </a:p>
          <a:p>
            <a:r>
              <a:rPr lang="en-US" dirty="0"/>
              <a:t>Problems?</a:t>
            </a:r>
          </a:p>
        </p:txBody>
      </p:sp>
    </p:spTree>
    <p:extLst>
      <p:ext uri="{BB962C8B-B14F-4D97-AF65-F5344CB8AC3E}">
        <p14:creationId xmlns:p14="http://schemas.microsoft.com/office/powerpoint/2010/main" val="11372991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what do you do when FRAP and FCS give different results?</a:t>
            </a:r>
          </a:p>
        </p:txBody>
      </p:sp>
      <p:sp>
        <p:nvSpPr>
          <p:cNvPr id="3" name="Content Placeholder 2"/>
          <p:cNvSpPr>
            <a:spLocks noGrp="1"/>
          </p:cNvSpPr>
          <p:nvPr>
            <p:ph sz="half" idx="1"/>
          </p:nvPr>
        </p:nvSpPr>
        <p:spPr/>
        <p:txBody>
          <a:bodyPr/>
          <a:lstStyle/>
          <a:p>
            <a:r>
              <a:rPr lang="en-US" dirty="0"/>
              <a:t>Drosophila </a:t>
            </a:r>
            <a:r>
              <a:rPr lang="en-US" dirty="0" err="1"/>
              <a:t>bicoid</a:t>
            </a:r>
            <a:r>
              <a:rPr lang="en-US" dirty="0"/>
              <a:t> protein gradient</a:t>
            </a:r>
          </a:p>
          <a:p>
            <a:r>
              <a:rPr lang="en-US" dirty="0"/>
              <a:t>With FRAP measured </a:t>
            </a:r>
            <a:r>
              <a:rPr lang="en-US" i="1" dirty="0"/>
              <a:t>D</a:t>
            </a:r>
            <a:r>
              <a:rPr lang="en-US" dirty="0"/>
              <a:t>=0.3 </a:t>
            </a:r>
            <a:r>
              <a:rPr lang="el-GR" dirty="0"/>
              <a:t>μ</a:t>
            </a:r>
            <a:r>
              <a:rPr lang="en-US" dirty="0"/>
              <a:t>m</a:t>
            </a:r>
            <a:r>
              <a:rPr lang="en-US" baseline="30000" dirty="0"/>
              <a:t>2</a:t>
            </a:r>
            <a:r>
              <a:rPr lang="en-US" dirty="0"/>
              <a:t>/second</a:t>
            </a:r>
          </a:p>
          <a:p>
            <a:r>
              <a:rPr lang="en-US" dirty="0"/>
              <a:t>With FCS measured </a:t>
            </a:r>
            <a:r>
              <a:rPr lang="en-US" i="1" dirty="0"/>
              <a:t>D</a:t>
            </a:r>
            <a:r>
              <a:rPr lang="en-US" dirty="0"/>
              <a:t>=</a:t>
            </a:r>
            <a:r>
              <a:rPr lang="el-GR" dirty="0"/>
              <a:t>∼7 μ</a:t>
            </a:r>
            <a:r>
              <a:rPr lang="en-US" dirty="0"/>
              <a:t>m</a:t>
            </a:r>
            <a:r>
              <a:rPr lang="en-US" baseline="30000" dirty="0"/>
              <a:t>2</a:t>
            </a:r>
            <a:r>
              <a:rPr lang="en-US" dirty="0"/>
              <a:t>/second</a:t>
            </a:r>
          </a:p>
          <a:p>
            <a:r>
              <a:rPr lang="en-US" dirty="0"/>
              <a:t>Which result do you believe?</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7300" y="1825625"/>
            <a:ext cx="2929900" cy="4351338"/>
          </a:xfrm>
        </p:spPr>
      </p:pic>
    </p:spTree>
    <p:extLst>
      <p:ext uri="{BB962C8B-B14F-4D97-AF65-F5344CB8AC3E}">
        <p14:creationId xmlns:p14="http://schemas.microsoft.com/office/powerpoint/2010/main" val="3188699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latin typeface="Comic Sans MS" panose="030F0702030302020204" pitchFamily="66" charset="0"/>
              </a:rPr>
              <a:t>Homework 5</a:t>
            </a:r>
          </a:p>
        </p:txBody>
      </p:sp>
      <p:sp>
        <p:nvSpPr>
          <p:cNvPr id="2" name="TextBox 1"/>
          <p:cNvSpPr txBox="1"/>
          <p:nvPr/>
        </p:nvSpPr>
        <p:spPr>
          <a:xfrm>
            <a:off x="628650" y="1563606"/>
            <a:ext cx="7811157" cy="3046988"/>
          </a:xfrm>
          <a:prstGeom prst="rect">
            <a:avLst/>
          </a:prstGeom>
          <a:noFill/>
        </p:spPr>
        <p:txBody>
          <a:bodyPr wrap="square" rtlCol="0">
            <a:spAutoFit/>
          </a:bodyPr>
          <a:lstStyle/>
          <a:p>
            <a:r>
              <a:rPr lang="en-US" dirty="0">
                <a:solidFill>
                  <a:srgbClr val="000000"/>
                </a:solidFill>
                <a:latin typeface="Comic Sans MS" panose="030F0702030302020204" pitchFamily="66" charset="0"/>
              </a:rPr>
              <a:t>Early on during zebrafish development, many molecules are involved in patterning the embryo’s tissues and axes. One possible explanation for this complex patterning is Alan Turing’s reaction-diffusion model. To test this you have fluorescently tagged three proteins involved in this process. Your hypothesis is that one protein acts at a long distance while another acts at a short distance and the third at an intermediate distance.</a:t>
            </a:r>
            <a:endParaRPr lang="en-US" sz="1200" dirty="0">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rPr>
              <a:t> </a:t>
            </a:r>
          </a:p>
          <a:p>
            <a:r>
              <a:rPr lang="en-US" dirty="0">
                <a:solidFill>
                  <a:srgbClr val="000000"/>
                </a:solidFill>
                <a:latin typeface="Comic Sans MS" panose="030F0702030302020204" pitchFamily="66" charset="0"/>
              </a:rPr>
              <a:t>Questions: What fluorescent technique would you use to determine the mobility of these three proteins? What would you predict is the relative mobility of these three proteins?</a:t>
            </a:r>
            <a:endParaRPr lang="en-US" dirty="0">
              <a:latin typeface="Comic Sans MS" panose="030F0702030302020204" pitchFamily="66" charset="0"/>
            </a:endParaRPr>
          </a:p>
        </p:txBody>
      </p:sp>
    </p:spTree>
    <p:extLst>
      <p:ext uri="{BB962C8B-B14F-4D97-AF65-F5344CB8AC3E}">
        <p14:creationId xmlns:p14="http://schemas.microsoft.com/office/powerpoint/2010/main" val="43723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BC6-76D0-4AD5-8CD2-6C59D53C9305}"/>
              </a:ext>
            </a:extLst>
          </p:cNvPr>
          <p:cNvSpPr>
            <a:spLocks noGrp="1"/>
          </p:cNvSpPr>
          <p:nvPr>
            <p:ph type="title"/>
          </p:nvPr>
        </p:nvSpPr>
        <p:spPr/>
        <p:txBody>
          <a:bodyPr>
            <a:normAutofit/>
          </a:bodyPr>
          <a:lstStyle/>
          <a:p>
            <a:r>
              <a:rPr lang="en-US" sz="3200" dirty="0"/>
              <a:t>Single molecule imaging</a:t>
            </a:r>
          </a:p>
        </p:txBody>
      </p:sp>
      <p:sp>
        <p:nvSpPr>
          <p:cNvPr id="3" name="Content Placeholder 2">
            <a:extLst>
              <a:ext uri="{FF2B5EF4-FFF2-40B4-BE49-F238E27FC236}">
                <a16:creationId xmlns:a16="http://schemas.microsoft.com/office/drawing/2014/main" id="{98844EE4-E9B1-4407-83FB-239CC048D0A0}"/>
              </a:ext>
            </a:extLst>
          </p:cNvPr>
          <p:cNvSpPr>
            <a:spLocks noGrp="1"/>
          </p:cNvSpPr>
          <p:nvPr>
            <p:ph idx="1"/>
          </p:nvPr>
        </p:nvSpPr>
        <p:spPr/>
        <p:txBody>
          <a:bodyPr/>
          <a:lstStyle/>
          <a:p>
            <a:r>
              <a:rPr lang="en-US" dirty="0">
                <a:solidFill>
                  <a:schemeClr val="bg2"/>
                </a:solidFill>
              </a:rPr>
              <a:t>Detection versus Resolving</a:t>
            </a:r>
          </a:p>
          <a:p>
            <a:pPr lvl="1"/>
            <a:r>
              <a:rPr lang="en-US" dirty="0">
                <a:solidFill>
                  <a:schemeClr val="bg2"/>
                </a:solidFill>
              </a:rPr>
              <a:t>Can’t resolve but can detect</a:t>
            </a:r>
          </a:p>
          <a:p>
            <a:r>
              <a:rPr lang="en-US" dirty="0">
                <a:solidFill>
                  <a:schemeClr val="bg2"/>
                </a:solidFill>
              </a:rPr>
              <a:t>Applications?</a:t>
            </a:r>
          </a:p>
          <a:p>
            <a:r>
              <a:rPr lang="en-US" dirty="0"/>
              <a:t>Tracking single molecules using light microscopy</a:t>
            </a:r>
          </a:p>
          <a:p>
            <a:pPr lvl="1"/>
            <a:r>
              <a:rPr lang="en-US" dirty="0"/>
              <a:t>Following the same molecule over time</a:t>
            </a:r>
          </a:p>
          <a:p>
            <a:pPr lvl="1"/>
            <a:r>
              <a:rPr lang="en-US" dirty="0">
                <a:solidFill>
                  <a:schemeClr val="bg2"/>
                </a:solidFill>
              </a:rPr>
              <a:t>Discerning behavior of single molecules from a population</a:t>
            </a:r>
          </a:p>
          <a:p>
            <a:r>
              <a:rPr lang="en-US" dirty="0">
                <a:solidFill>
                  <a:schemeClr val="bg2"/>
                </a:solidFill>
              </a:rPr>
              <a:t>Problems?</a:t>
            </a:r>
          </a:p>
        </p:txBody>
      </p:sp>
    </p:spTree>
    <p:extLst>
      <p:ext uri="{BB962C8B-B14F-4D97-AF65-F5344CB8AC3E}">
        <p14:creationId xmlns:p14="http://schemas.microsoft.com/office/powerpoint/2010/main" val="190267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F7B2-0C59-447E-8FF9-4BD0376879DA}"/>
              </a:ext>
            </a:extLst>
          </p:cNvPr>
          <p:cNvSpPr>
            <a:spLocks noGrp="1"/>
          </p:cNvSpPr>
          <p:nvPr>
            <p:ph type="title"/>
          </p:nvPr>
        </p:nvSpPr>
        <p:spPr/>
        <p:txBody>
          <a:bodyPr>
            <a:noAutofit/>
          </a:bodyPr>
          <a:lstStyle/>
          <a:p>
            <a:r>
              <a:rPr lang="en-US" sz="3200" dirty="0"/>
              <a:t>Tracking single molecules using light microscopy</a:t>
            </a:r>
            <a:br>
              <a:rPr lang="en-US" sz="3200" dirty="0"/>
            </a:br>
            <a:endParaRPr lang="en-US" sz="3200" dirty="0"/>
          </a:p>
        </p:txBody>
      </p:sp>
      <p:sp>
        <p:nvSpPr>
          <p:cNvPr id="3" name="Content Placeholder 2">
            <a:extLst>
              <a:ext uri="{FF2B5EF4-FFF2-40B4-BE49-F238E27FC236}">
                <a16:creationId xmlns:a16="http://schemas.microsoft.com/office/drawing/2014/main" id="{8D360A61-9327-4E8D-A90E-8A21CEE1AE9F}"/>
              </a:ext>
            </a:extLst>
          </p:cNvPr>
          <p:cNvSpPr>
            <a:spLocks noGrp="1"/>
          </p:cNvSpPr>
          <p:nvPr>
            <p:ph idx="1"/>
          </p:nvPr>
        </p:nvSpPr>
        <p:spPr/>
        <p:txBody>
          <a:bodyPr>
            <a:normAutofit/>
          </a:bodyPr>
          <a:lstStyle/>
          <a:p>
            <a:r>
              <a:rPr lang="en-US" sz="2400" dirty="0"/>
              <a:t>Following the same molecule over time</a:t>
            </a:r>
          </a:p>
          <a:p>
            <a:endParaRPr lang="en-US" sz="2400" dirty="0"/>
          </a:p>
        </p:txBody>
      </p:sp>
    </p:spTree>
    <p:extLst>
      <p:ext uri="{BB962C8B-B14F-4D97-AF65-F5344CB8AC3E}">
        <p14:creationId xmlns:p14="http://schemas.microsoft.com/office/powerpoint/2010/main" val="392800671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7044</TotalTime>
  <Words>4704</Words>
  <Application>Microsoft Office PowerPoint</Application>
  <PresentationFormat>On-screen Show (4:3)</PresentationFormat>
  <Paragraphs>492</Paragraphs>
  <Slides>71</Slides>
  <Notes>27</Notes>
  <HiddenSlides>0</HiddenSlides>
  <MMClips>1</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3</vt:i4>
      </vt:variant>
      <vt:variant>
        <vt:lpstr>Slide Titles</vt:lpstr>
      </vt:variant>
      <vt:variant>
        <vt:i4>71</vt:i4>
      </vt:variant>
    </vt:vector>
  </HeadingPairs>
  <TitlesOfParts>
    <vt:vector size="89" baseType="lpstr">
      <vt:lpstr>Arial</vt:lpstr>
      <vt:lpstr>Arial Narrow</vt:lpstr>
      <vt:lpstr>Calibri</vt:lpstr>
      <vt:lpstr>Calibri Light</vt:lpstr>
      <vt:lpstr>Comic Sans MS</vt:lpstr>
      <vt:lpstr>Eurostile</vt:lpstr>
      <vt:lpstr>Symbol</vt:lpstr>
      <vt:lpstr>Times</vt:lpstr>
      <vt:lpstr>Times New Roman</vt:lpstr>
      <vt:lpstr>1_Office Theme</vt:lpstr>
      <vt:lpstr>Office Theme</vt:lpstr>
      <vt:lpstr>3_Office Theme</vt:lpstr>
      <vt:lpstr>4_Office Theme</vt:lpstr>
      <vt:lpstr>2_Office Theme</vt:lpstr>
      <vt:lpstr>7_Office Theme</vt:lpstr>
      <vt:lpstr>Equation</vt:lpstr>
      <vt:lpstr>Formel</vt:lpstr>
      <vt:lpstr>Bitmap</vt:lpstr>
      <vt:lpstr>Bi/BE 177: Principles of Modern Microscopy</vt:lpstr>
      <vt:lpstr>Lecture 13: Single molecule imaging </vt:lpstr>
      <vt:lpstr>Questions about last lecture?</vt:lpstr>
      <vt:lpstr>Single molecule imaging</vt:lpstr>
      <vt:lpstr>Single molecule imaging</vt:lpstr>
      <vt:lpstr>Single molecule imaging</vt:lpstr>
      <vt:lpstr>Single molecule imaging</vt:lpstr>
      <vt:lpstr>Single molecule imaging</vt:lpstr>
      <vt:lpstr>Tracking single molecules using light microscopy </vt:lpstr>
      <vt:lpstr>Tracking single molecules using light microscopy </vt:lpstr>
      <vt:lpstr>Single molecule imaging</vt:lpstr>
      <vt:lpstr>The “F” words</vt:lpstr>
      <vt:lpstr>The “F” words</vt:lpstr>
      <vt:lpstr>Fluorescence correlation spectroscopy (FCS)</vt:lpstr>
      <vt:lpstr>Fluorescence Fluctuation Spectroscopy (FFS)</vt:lpstr>
      <vt:lpstr>Fluorescence Fluctuation Spectroscopy (FFS)</vt:lpstr>
      <vt:lpstr>Fluorescence Fluctuation Spectroscopy (FFS)</vt:lpstr>
      <vt:lpstr>Fluctuations Carry the Information</vt:lpstr>
      <vt:lpstr>Fluorescence Fluctuation Spectroscopy (FFS)</vt:lpstr>
      <vt:lpstr>Fluorescence Fluctuation Spectroscopy (FFS)</vt:lpstr>
      <vt:lpstr>Creating the Autocorrelation Function</vt:lpstr>
      <vt:lpstr>FCS Correlation Function</vt:lpstr>
      <vt:lpstr>Autocorrelation Function</vt:lpstr>
      <vt:lpstr>Autocorrelation Yields Diffusion and Concentration</vt:lpstr>
      <vt:lpstr>Autocorrelation Yields Diffusion and Concentration</vt:lpstr>
      <vt:lpstr>Autocorrelation Yields Diffusion and Concentration</vt:lpstr>
      <vt:lpstr>Independent Processes Contribute Fluctuations</vt:lpstr>
      <vt:lpstr>Additional Equations for these independent processes:</vt:lpstr>
      <vt:lpstr>PowerPoint Presentation</vt:lpstr>
      <vt:lpstr>Fitting with Correct Model</vt:lpstr>
      <vt:lpstr>Fitting with Correct Model</vt:lpstr>
      <vt:lpstr>Work Flow for FCS</vt:lpstr>
      <vt:lpstr>FCS also benefits from FLIM (Fluorescence Lifetime Imaging Microscopy)</vt:lpstr>
      <vt:lpstr>Fluorescence Lifetime Imaging Microscopy (FLIM)</vt:lpstr>
      <vt:lpstr>PowerPoint Presentation</vt:lpstr>
      <vt:lpstr>Fluorescence Lifetime Imaging Microscopy (FLIM)</vt:lpstr>
      <vt:lpstr>Fluorescence Cross-Correlation Spectroscopy</vt:lpstr>
      <vt:lpstr>Cross Correlation Reveals Details of Particle Binding</vt:lpstr>
      <vt:lpstr>Controls Provide a Basis for Comparison for Cross-Correlation</vt:lpstr>
      <vt:lpstr>Fluctuations Carry the Information</vt:lpstr>
      <vt:lpstr>Photon Counting Histogram</vt:lpstr>
      <vt:lpstr>Brightness Reveals Oligomerization</vt:lpstr>
      <vt:lpstr>Zeiss ConfoCor3: FCS Setup on a Laser Scanning Confocal Microscope</vt:lpstr>
      <vt:lpstr>Flip trap screen (http://www.fliptrap.org) Le Trinh et al. Gene Dev. 2011</vt:lpstr>
      <vt:lpstr>Flip Trap Screen Labels Endogenous Proteins: Different Sub-Cellular Compartments and Cell Types </vt:lpstr>
      <vt:lpstr>Nucleus has Distinct Structural and Functional Compartments</vt:lpstr>
      <vt:lpstr>PowerPoint Presentation</vt:lpstr>
      <vt:lpstr>PowerPoint Presentation</vt:lpstr>
      <vt:lpstr>PowerPoint Presentation</vt:lpstr>
      <vt:lpstr>PowerPoint Presentation</vt:lpstr>
      <vt:lpstr>PowerPoint Presentation</vt:lpstr>
      <vt:lpstr>FCS Detects Intracellular Variations</vt:lpstr>
      <vt:lpstr>Diffusion Coefficients Similar to those Obtained Using FRAP</vt:lpstr>
      <vt:lpstr>Epithelial transitions during pharyngeal pouch formation</vt:lpstr>
      <vt:lpstr>Alcama immunoglobulin-domain protein functions  to restabilize adherens junctions</vt:lpstr>
      <vt:lpstr>Published FCS Studies in Zebrafish Have Used Exogenously Expressed Proteins</vt:lpstr>
      <vt:lpstr>Less Gnb2 in Hair Cells than Neurons</vt:lpstr>
      <vt:lpstr>PowerPoint Presentation</vt:lpstr>
      <vt:lpstr>What Do Differences in Diffusion Coefficients Mean?</vt:lpstr>
      <vt:lpstr>What Do Differences in Diffusion Coefficients Mean?</vt:lpstr>
      <vt:lpstr>What Do Differences in Diffusion Coefficients Mean?</vt:lpstr>
      <vt:lpstr>Conclusion of examples</vt:lpstr>
      <vt:lpstr>Fluorescence Fluctuation Spectroscopy (FFS)</vt:lpstr>
      <vt:lpstr>Fluorescent recovery after photobleaching (FRAP)</vt:lpstr>
      <vt:lpstr>Two-Photon microscopy: Good for FRAP?</vt:lpstr>
      <vt:lpstr>FRAP has been around since 1976</vt:lpstr>
      <vt:lpstr>Green Fluorescent Protein</vt:lpstr>
      <vt:lpstr>Fluorescence Fluctuation Spectroscopy (FFS)</vt:lpstr>
      <vt:lpstr>Fluorescence Fluctuation Spectroscopy (FFS)</vt:lpstr>
      <vt:lpstr>But what do you do when FRAP and FCS give different results?</vt:lpstr>
      <vt:lpstr>Homework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108</cp:revision>
  <dcterms:created xsi:type="dcterms:W3CDTF">2015-02-17T20:54:52Z</dcterms:created>
  <dcterms:modified xsi:type="dcterms:W3CDTF">2019-02-21T17:56:13Z</dcterms:modified>
</cp:coreProperties>
</file>