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2" r:id="rId3"/>
    <p:sldMasterId id="2147483724" r:id="rId4"/>
    <p:sldMasterId id="2147483736" r:id="rId5"/>
    <p:sldMasterId id="2147483750" r:id="rId6"/>
  </p:sldMasterIdLst>
  <p:notesMasterIdLst>
    <p:notesMasterId r:id="rId75"/>
  </p:notesMasterIdLst>
  <p:sldIdLst>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27" r:id="rId21"/>
    <p:sldId id="417" r:id="rId22"/>
    <p:sldId id="265" r:id="rId23"/>
    <p:sldId id="266" r:id="rId24"/>
    <p:sldId id="464" r:id="rId25"/>
    <p:sldId id="267" r:id="rId26"/>
    <p:sldId id="350" r:id="rId27"/>
    <p:sldId id="486" r:id="rId28"/>
    <p:sldId id="487" r:id="rId29"/>
    <p:sldId id="488" r:id="rId30"/>
    <p:sldId id="489" r:id="rId31"/>
    <p:sldId id="490" r:id="rId32"/>
    <p:sldId id="327" r:id="rId33"/>
    <p:sldId id="326" r:id="rId34"/>
    <p:sldId id="323" r:id="rId35"/>
    <p:sldId id="472" r:id="rId36"/>
    <p:sldId id="493" r:id="rId37"/>
    <p:sldId id="368" r:id="rId38"/>
    <p:sldId id="324" r:id="rId39"/>
    <p:sldId id="345" r:id="rId40"/>
    <p:sldId id="465" r:id="rId41"/>
    <p:sldId id="469" r:id="rId42"/>
    <p:sldId id="446" r:id="rId43"/>
    <p:sldId id="471" r:id="rId44"/>
    <p:sldId id="484" r:id="rId45"/>
    <p:sldId id="467" r:id="rId46"/>
    <p:sldId id="476" r:id="rId47"/>
    <p:sldId id="477" r:id="rId48"/>
    <p:sldId id="346" r:id="rId49"/>
    <p:sldId id="328" r:id="rId50"/>
    <p:sldId id="329" r:id="rId51"/>
    <p:sldId id="366" r:id="rId52"/>
    <p:sldId id="478" r:id="rId53"/>
    <p:sldId id="479" r:id="rId54"/>
    <p:sldId id="481" r:id="rId55"/>
    <p:sldId id="482" r:id="rId56"/>
    <p:sldId id="447" r:id="rId57"/>
    <p:sldId id="448" r:id="rId58"/>
    <p:sldId id="483"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704"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EEA99-CAC4-4C01-B68F-6DEF34AFEB20}" v="94" dt="2019-01-10T00:04:24.088"/>
    <p1510:client id="{9D2ED938-07E6-42BC-9037-A9C383D6EA8F}" v="13" dt="2019-01-10T15:53:11.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2588" autoAdjust="0"/>
  </p:normalViewPr>
  <p:slideViewPr>
    <p:cSldViewPr snapToGrid="0">
      <p:cViewPr varScale="1">
        <p:scale>
          <a:sx n="56" d="100"/>
          <a:sy n="56" d="100"/>
        </p:scale>
        <p:origin x="1602" y="30"/>
      </p:cViewPr>
      <p:guideLst>
        <p:guide pos="1704"/>
        <p:guide orient="horz" pos="2160"/>
      </p:guideLst>
    </p:cSldViewPr>
  </p:slideViewPr>
  <p:notesTextViewPr>
    <p:cViewPr>
      <p:scale>
        <a:sx n="3" d="2"/>
        <a:sy n="3" d="2"/>
      </p:scale>
      <p:origin x="0" y="0"/>
    </p:cViewPr>
  </p:notesTextViewPr>
  <p:sorterViewPr>
    <p:cViewPr varScale="1">
      <p:scale>
        <a:sx n="100" d="100"/>
        <a:sy n="100" d="100"/>
      </p:scale>
      <p:origin x="0" y="-20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9D2ED938-07E6-42BC-9037-A9C383D6EA8F}"/>
    <pc:docChg chg="delSld modSld">
      <pc:chgData name="Andres Collazo" userId="911ef8bb-6c35-4086-8cc6-5ad780b3af69" providerId="ADAL" clId="{9D2ED938-07E6-42BC-9037-A9C383D6EA8F}" dt="2019-01-10T16:47:04.001" v="64" actId="2696"/>
      <pc:docMkLst>
        <pc:docMk/>
      </pc:docMkLst>
      <pc:sldChg chg="modSp modNotesTx">
        <pc:chgData name="Andres Collazo" userId="911ef8bb-6c35-4086-8cc6-5ad780b3af69" providerId="ADAL" clId="{9D2ED938-07E6-42BC-9037-A9C383D6EA8F}" dt="2019-01-10T15:53:42.189" v="60" actId="20577"/>
        <pc:sldMkLst>
          <pc:docMk/>
          <pc:sldMk cId="2752656146" sldId="329"/>
        </pc:sldMkLst>
        <pc:spChg chg="mod">
          <ac:chgData name="Andres Collazo" userId="911ef8bb-6c35-4086-8cc6-5ad780b3af69" providerId="ADAL" clId="{9D2ED938-07E6-42BC-9037-A9C383D6EA8F}" dt="2019-01-10T15:53:11.475" v="16"/>
          <ac:spMkLst>
            <pc:docMk/>
            <pc:sldMk cId="2752656146" sldId="329"/>
            <ac:spMk id="15" creationId="{00000000-0000-0000-0000-000000000000}"/>
          </ac:spMkLst>
        </pc:spChg>
      </pc:sldChg>
      <pc:sldChg chg="addSp del">
        <pc:chgData name="Andres Collazo" userId="911ef8bb-6c35-4086-8cc6-5ad780b3af69" providerId="ADAL" clId="{9D2ED938-07E6-42BC-9037-A9C383D6EA8F}" dt="2019-01-10T16:47:03.923" v="61" actId="2696"/>
        <pc:sldMkLst>
          <pc:docMk/>
          <pc:sldMk cId="3372399840" sldId="330"/>
        </pc:sldMkLst>
        <pc:spChg chg="add">
          <ac:chgData name="Andres Collazo" userId="911ef8bb-6c35-4086-8cc6-5ad780b3af69" providerId="ADAL" clId="{9D2ED938-07E6-42BC-9037-A9C383D6EA8F}" dt="2019-01-10T15:45:28.195" v="6"/>
          <ac:spMkLst>
            <pc:docMk/>
            <pc:sldMk cId="3372399840" sldId="330"/>
            <ac:spMk id="16" creationId="{F4DCB65D-B8D2-451A-B388-E756ECC56917}"/>
          </ac:spMkLst>
        </pc:spChg>
      </pc:sldChg>
      <pc:sldChg chg="addSp modSp del">
        <pc:chgData name="Andres Collazo" userId="911ef8bb-6c35-4086-8cc6-5ad780b3af69" providerId="ADAL" clId="{9D2ED938-07E6-42BC-9037-A9C383D6EA8F}" dt="2019-01-10T16:47:03.954" v="62" actId="2696"/>
        <pc:sldMkLst>
          <pc:docMk/>
          <pc:sldMk cId="3554101420" sldId="343"/>
        </pc:sldMkLst>
        <pc:spChg chg="add mod">
          <ac:chgData name="Andres Collazo" userId="911ef8bb-6c35-4086-8cc6-5ad780b3af69" providerId="ADAL" clId="{9D2ED938-07E6-42BC-9037-A9C383D6EA8F}" dt="2019-01-10T15:45:35.299" v="8" actId="1038"/>
          <ac:spMkLst>
            <pc:docMk/>
            <pc:sldMk cId="3554101420" sldId="343"/>
            <ac:spMk id="21" creationId="{767A4C74-5257-428B-A283-B47CDAD2816C}"/>
          </ac:spMkLst>
        </pc:spChg>
      </pc:sldChg>
      <pc:sldChg chg="addSp del">
        <pc:chgData name="Andres Collazo" userId="911ef8bb-6c35-4086-8cc6-5ad780b3af69" providerId="ADAL" clId="{9D2ED938-07E6-42BC-9037-A9C383D6EA8F}" dt="2019-01-10T16:47:03.970" v="63" actId="2696"/>
        <pc:sldMkLst>
          <pc:docMk/>
          <pc:sldMk cId="1925194043" sldId="344"/>
        </pc:sldMkLst>
        <pc:spChg chg="add">
          <ac:chgData name="Andres Collazo" userId="911ef8bb-6c35-4086-8cc6-5ad780b3af69" providerId="ADAL" clId="{9D2ED938-07E6-42BC-9037-A9C383D6EA8F}" dt="2019-01-10T15:45:50.821" v="10"/>
          <ac:spMkLst>
            <pc:docMk/>
            <pc:sldMk cId="1925194043" sldId="344"/>
            <ac:spMk id="23" creationId="{52B326B7-A328-4F6C-A251-39BCA6AC772A}"/>
          </ac:spMkLst>
        </pc:spChg>
      </pc:sldChg>
      <pc:sldChg chg="modAnim">
        <pc:chgData name="Andres Collazo" userId="911ef8bb-6c35-4086-8cc6-5ad780b3af69" providerId="ADAL" clId="{9D2ED938-07E6-42BC-9037-A9C383D6EA8F}" dt="2019-01-10T15:29:40.994" v="5"/>
        <pc:sldMkLst>
          <pc:docMk/>
          <pc:sldMk cId="1029543735" sldId="447"/>
        </pc:sldMkLst>
      </pc:sldChg>
      <pc:sldChg chg="addSp del">
        <pc:chgData name="Andres Collazo" userId="911ef8bb-6c35-4086-8cc6-5ad780b3af69" providerId="ADAL" clId="{9D2ED938-07E6-42BC-9037-A9C383D6EA8F}" dt="2019-01-10T16:47:04.001" v="64" actId="2696"/>
        <pc:sldMkLst>
          <pc:docMk/>
          <pc:sldMk cId="3175342472" sldId="492"/>
        </pc:sldMkLst>
        <pc:spChg chg="add">
          <ac:chgData name="Andres Collazo" userId="911ef8bb-6c35-4086-8cc6-5ad780b3af69" providerId="ADAL" clId="{9D2ED938-07E6-42BC-9037-A9C383D6EA8F}" dt="2019-01-10T15:45:44.882" v="9"/>
          <ac:spMkLst>
            <pc:docMk/>
            <pc:sldMk cId="3175342472" sldId="492"/>
            <ac:spMk id="26" creationId="{DFB782FF-F9B7-45BF-B82E-37BC033D1C25}"/>
          </ac:spMkLst>
        </pc:spChg>
      </pc:sldChg>
    </pc:docChg>
  </pc:docChgLst>
  <pc:docChgLst>
    <pc:chgData name="Andres Collazo" userId="911ef8bb-6c35-4086-8cc6-5ad780b3af69" providerId="ADAL" clId="{1685E590-AFE2-432C-93D4-531C75F081FC}"/>
    <pc:docChg chg="undo custSel modSld">
      <pc:chgData name="Andres Collazo" userId="911ef8bb-6c35-4086-8cc6-5ad780b3af69" providerId="ADAL" clId="{1685E590-AFE2-432C-93D4-531C75F081FC}" dt="2018-12-31T21:42:42.712" v="63" actId="20577"/>
      <pc:docMkLst>
        <pc:docMk/>
      </pc:docMkLst>
    </pc:docChg>
  </pc:docChgLst>
  <pc:docChgLst>
    <pc:chgData name="Andres Collazo" userId="911ef8bb-6c35-4086-8cc6-5ad780b3af69" providerId="ADAL" clId="{C10EEA99-CAC4-4C01-B68F-6DEF34AFEB20}"/>
    <pc:docChg chg="undo custSel addSld delSld modSld sldOrd">
      <pc:chgData name="Andres Collazo" userId="911ef8bb-6c35-4086-8cc6-5ad780b3af69" providerId="ADAL" clId="{C10EEA99-CAC4-4C01-B68F-6DEF34AFEB20}" dt="2019-01-10T00:04:24.088" v="469" actId="338"/>
      <pc:docMkLst>
        <pc:docMk/>
      </pc:docMkLst>
      <pc:sldChg chg="addSp">
        <pc:chgData name="Andres Collazo" userId="911ef8bb-6c35-4086-8cc6-5ad780b3af69" providerId="ADAL" clId="{C10EEA99-CAC4-4C01-B68F-6DEF34AFEB20}" dt="2019-01-09T22:50:32.308" v="223"/>
        <pc:sldMkLst>
          <pc:docMk/>
          <pc:sldMk cId="478775450" sldId="324"/>
        </pc:sldMkLst>
        <pc:spChg chg="add">
          <ac:chgData name="Andres Collazo" userId="911ef8bb-6c35-4086-8cc6-5ad780b3af69" providerId="ADAL" clId="{C10EEA99-CAC4-4C01-B68F-6DEF34AFEB20}" dt="2019-01-09T22:50:32.308" v="223"/>
          <ac:spMkLst>
            <pc:docMk/>
            <pc:sldMk cId="478775450" sldId="324"/>
            <ac:spMk id="15" creationId="{7C5F42BC-CDE0-4301-A737-C623E30D8EA5}"/>
          </ac:spMkLst>
        </pc:spChg>
      </pc:sldChg>
      <pc:sldChg chg="del">
        <pc:chgData name="Andres Collazo" userId="911ef8bb-6c35-4086-8cc6-5ad780b3af69" providerId="ADAL" clId="{C10EEA99-CAC4-4C01-B68F-6DEF34AFEB20}" dt="2019-01-09T16:57:40.938" v="27" actId="2696"/>
        <pc:sldMkLst>
          <pc:docMk/>
          <pc:sldMk cId="992010366" sldId="325"/>
        </pc:sldMkLst>
      </pc:sldChg>
      <pc:sldChg chg="addSp">
        <pc:chgData name="Andres Collazo" userId="911ef8bb-6c35-4086-8cc6-5ad780b3af69" providerId="ADAL" clId="{C10EEA99-CAC4-4C01-B68F-6DEF34AFEB20}" dt="2019-01-09T22:53:34.086" v="225"/>
        <pc:sldMkLst>
          <pc:docMk/>
          <pc:sldMk cId="3287530451" sldId="328"/>
        </pc:sldMkLst>
        <pc:spChg chg="add">
          <ac:chgData name="Andres Collazo" userId="911ef8bb-6c35-4086-8cc6-5ad780b3af69" providerId="ADAL" clId="{C10EEA99-CAC4-4C01-B68F-6DEF34AFEB20}" dt="2019-01-09T22:53:34.086" v="225"/>
          <ac:spMkLst>
            <pc:docMk/>
            <pc:sldMk cId="3287530451" sldId="328"/>
            <ac:spMk id="13" creationId="{DA465CB9-3ADB-40D4-9060-D8C57CF6848B}"/>
          </ac:spMkLst>
        </pc:spChg>
      </pc:sldChg>
      <pc:sldChg chg="modSp modNotesTx">
        <pc:chgData name="Andres Collazo" userId="911ef8bb-6c35-4086-8cc6-5ad780b3af69" providerId="ADAL" clId="{C10EEA99-CAC4-4C01-B68F-6DEF34AFEB20}" dt="2019-01-09T23:37:44.157" v="365" actId="20577"/>
        <pc:sldMkLst>
          <pc:docMk/>
          <pc:sldMk cId="2752656146" sldId="329"/>
        </pc:sldMkLst>
        <pc:spChg chg="mod">
          <ac:chgData name="Andres Collazo" userId="911ef8bb-6c35-4086-8cc6-5ad780b3af69" providerId="ADAL" clId="{C10EEA99-CAC4-4C01-B68F-6DEF34AFEB20}" dt="2019-01-09T23:37:44.157" v="365" actId="20577"/>
          <ac:spMkLst>
            <pc:docMk/>
            <pc:sldMk cId="2752656146" sldId="329"/>
            <ac:spMk id="15" creationId="{00000000-0000-0000-0000-000000000000}"/>
          </ac:spMkLst>
        </pc:spChg>
      </pc:sldChg>
      <pc:sldChg chg="ord">
        <pc:chgData name="Andres Collazo" userId="911ef8bb-6c35-4086-8cc6-5ad780b3af69" providerId="ADAL" clId="{C10EEA99-CAC4-4C01-B68F-6DEF34AFEB20}" dt="2019-01-09T23:48:48.176" v="450"/>
        <pc:sldMkLst>
          <pc:docMk/>
          <pc:sldMk cId="3372399840" sldId="330"/>
        </pc:sldMkLst>
      </pc:sldChg>
      <pc:sldChg chg="ord">
        <pc:chgData name="Andres Collazo" userId="911ef8bb-6c35-4086-8cc6-5ad780b3af69" providerId="ADAL" clId="{C10EEA99-CAC4-4C01-B68F-6DEF34AFEB20}" dt="2019-01-09T23:48:48.176" v="450"/>
        <pc:sldMkLst>
          <pc:docMk/>
          <pc:sldMk cId="3554101420" sldId="343"/>
        </pc:sldMkLst>
      </pc:sldChg>
      <pc:sldChg chg="ord modNotesTx">
        <pc:chgData name="Andres Collazo" userId="911ef8bb-6c35-4086-8cc6-5ad780b3af69" providerId="ADAL" clId="{C10EEA99-CAC4-4C01-B68F-6DEF34AFEB20}" dt="2019-01-09T23:48:48.176" v="450"/>
        <pc:sldMkLst>
          <pc:docMk/>
          <pc:sldMk cId="1925194043" sldId="344"/>
        </pc:sldMkLst>
      </pc:sldChg>
      <pc:sldChg chg="del">
        <pc:chgData name="Andres Collazo" userId="911ef8bb-6c35-4086-8cc6-5ad780b3af69" providerId="ADAL" clId="{C10EEA99-CAC4-4C01-B68F-6DEF34AFEB20}" dt="2019-01-09T16:57:40.927" v="25" actId="2696"/>
        <pc:sldMkLst>
          <pc:docMk/>
          <pc:sldMk cId="125352529" sldId="351"/>
        </pc:sldMkLst>
      </pc:sldChg>
      <pc:sldChg chg="del">
        <pc:chgData name="Andres Collazo" userId="911ef8bb-6c35-4086-8cc6-5ad780b3af69" providerId="ADAL" clId="{C10EEA99-CAC4-4C01-B68F-6DEF34AFEB20}" dt="2019-01-09T16:57:40.933" v="26" actId="2696"/>
        <pc:sldMkLst>
          <pc:docMk/>
          <pc:sldMk cId="1772738376" sldId="352"/>
        </pc:sldMkLst>
      </pc:sldChg>
      <pc:sldChg chg="addSp">
        <pc:chgData name="Andres Collazo" userId="911ef8bb-6c35-4086-8cc6-5ad780b3af69" providerId="ADAL" clId="{C10EEA99-CAC4-4C01-B68F-6DEF34AFEB20}" dt="2019-01-09T22:50:27.234" v="222"/>
        <pc:sldMkLst>
          <pc:docMk/>
          <pc:sldMk cId="1442951967" sldId="368"/>
        </pc:sldMkLst>
        <pc:spChg chg="add">
          <ac:chgData name="Andres Collazo" userId="911ef8bb-6c35-4086-8cc6-5ad780b3af69" providerId="ADAL" clId="{C10EEA99-CAC4-4C01-B68F-6DEF34AFEB20}" dt="2019-01-09T22:50:27.234" v="222"/>
          <ac:spMkLst>
            <pc:docMk/>
            <pc:sldMk cId="1442951967" sldId="368"/>
            <ac:spMk id="13" creationId="{261BA4F9-0E09-4032-8346-0C5FA84E7C4A}"/>
          </ac:spMkLst>
        </pc:spChg>
      </pc:sldChg>
      <pc:sldChg chg="modSp">
        <pc:chgData name="Andres Collazo" userId="911ef8bb-6c35-4086-8cc6-5ad780b3af69" providerId="ADAL" clId="{C10EEA99-CAC4-4C01-B68F-6DEF34AFEB20}" dt="2019-01-08T21:48:44.120" v="21"/>
        <pc:sldMkLst>
          <pc:docMk/>
          <pc:sldMk cId="4246593329" sldId="432"/>
        </pc:sldMkLst>
        <pc:spChg chg="mod">
          <ac:chgData name="Andres Collazo" userId="911ef8bb-6c35-4086-8cc6-5ad780b3af69" providerId="ADAL" clId="{C10EEA99-CAC4-4C01-B68F-6DEF34AFEB20}" dt="2019-01-08T21:48:44.120" v="21"/>
          <ac:spMkLst>
            <pc:docMk/>
            <pc:sldMk cId="4246593329" sldId="432"/>
            <ac:spMk id="2" creationId="{00000000-0000-0000-0000-000000000000}"/>
          </ac:spMkLst>
        </pc:spChg>
        <pc:spChg chg="mod">
          <ac:chgData name="Andres Collazo" userId="911ef8bb-6c35-4086-8cc6-5ad780b3af69" providerId="ADAL" clId="{C10EEA99-CAC4-4C01-B68F-6DEF34AFEB20}" dt="2019-01-08T21:48:28.715" v="20" actId="27636"/>
          <ac:spMkLst>
            <pc:docMk/>
            <pc:sldMk cId="4246593329" sldId="432"/>
            <ac:spMk id="5" creationId="{00000000-0000-0000-0000-000000000000}"/>
          </ac:spMkLst>
        </pc:spChg>
      </pc:sldChg>
      <pc:sldChg chg="addSp">
        <pc:chgData name="Andres Collazo" userId="911ef8bb-6c35-4086-8cc6-5ad780b3af69" providerId="ADAL" clId="{C10EEA99-CAC4-4C01-B68F-6DEF34AFEB20}" dt="2019-01-09T22:50:51.810" v="224"/>
        <pc:sldMkLst>
          <pc:docMk/>
          <pc:sldMk cId="749319540" sldId="446"/>
        </pc:sldMkLst>
        <pc:spChg chg="add">
          <ac:chgData name="Andres Collazo" userId="911ef8bb-6c35-4086-8cc6-5ad780b3af69" providerId="ADAL" clId="{C10EEA99-CAC4-4C01-B68F-6DEF34AFEB20}" dt="2019-01-09T22:50:51.810" v="224"/>
          <ac:spMkLst>
            <pc:docMk/>
            <pc:sldMk cId="749319540" sldId="446"/>
            <ac:spMk id="17" creationId="{0FC9CB9F-B487-435B-9641-BB5FA3F475D5}"/>
          </ac:spMkLst>
        </pc:spChg>
      </pc:sldChg>
      <pc:sldChg chg="addSp delSp">
        <pc:chgData name="Andres Collazo" userId="911ef8bb-6c35-4086-8cc6-5ad780b3af69" providerId="ADAL" clId="{C10EEA99-CAC4-4C01-B68F-6DEF34AFEB20}" dt="2019-01-10T00:00:28.377" v="455"/>
        <pc:sldMkLst>
          <pc:docMk/>
          <pc:sldMk cId="2736837273" sldId="451"/>
        </pc:sldMkLst>
        <pc:spChg chg="del">
          <ac:chgData name="Andres Collazo" userId="911ef8bb-6c35-4086-8cc6-5ad780b3af69" providerId="ADAL" clId="{C10EEA99-CAC4-4C01-B68F-6DEF34AFEB20}" dt="2019-01-10T00:00:19.814" v="454" actId="478"/>
          <ac:spMkLst>
            <pc:docMk/>
            <pc:sldMk cId="2736837273" sldId="451"/>
            <ac:spMk id="5" creationId="{00000000-0000-0000-0000-000000000000}"/>
          </ac:spMkLst>
        </pc:spChg>
        <pc:grpChg chg="add">
          <ac:chgData name="Andres Collazo" userId="911ef8bb-6c35-4086-8cc6-5ad780b3af69" providerId="ADAL" clId="{C10EEA99-CAC4-4C01-B68F-6DEF34AFEB20}" dt="2019-01-10T00:00:28.377" v="455"/>
          <ac:grpSpMkLst>
            <pc:docMk/>
            <pc:sldMk cId="2736837273" sldId="451"/>
            <ac:grpSpMk id="8" creationId="{592778B0-E10C-4322-9DFF-3CB069A58960}"/>
          </ac:grpSpMkLst>
        </pc:grpChg>
        <pc:picChg chg="del">
          <ac:chgData name="Andres Collazo" userId="911ef8bb-6c35-4086-8cc6-5ad780b3af69" providerId="ADAL" clId="{C10EEA99-CAC4-4C01-B68F-6DEF34AFEB20}" dt="2019-01-10T00:00:17.070" v="453" actId="478"/>
          <ac:picMkLst>
            <pc:docMk/>
            <pc:sldMk cId="2736837273" sldId="451"/>
            <ac:picMk id="4" creationId="{00000000-0000-0000-0000-000000000000}"/>
          </ac:picMkLst>
        </pc:picChg>
        <pc:picChg chg="del">
          <ac:chgData name="Andres Collazo" userId="911ef8bb-6c35-4086-8cc6-5ad780b3af69" providerId="ADAL" clId="{C10EEA99-CAC4-4C01-B68F-6DEF34AFEB20}" dt="2019-01-10T00:00:15.094" v="452" actId="478"/>
          <ac:picMkLst>
            <pc:docMk/>
            <pc:sldMk cId="2736837273" sldId="451"/>
            <ac:picMk id="6" creationId="{00000000-0000-0000-0000-000000000000}"/>
          </ac:picMkLst>
        </pc:picChg>
      </pc:sldChg>
      <pc:sldChg chg="addSp delSp modSp">
        <pc:chgData name="Andres Collazo" userId="911ef8bb-6c35-4086-8cc6-5ad780b3af69" providerId="ADAL" clId="{C10EEA99-CAC4-4C01-B68F-6DEF34AFEB20}" dt="2019-01-10T00:04:24.088" v="469" actId="338"/>
        <pc:sldMkLst>
          <pc:docMk/>
          <pc:sldMk cId="3447109587" sldId="455"/>
        </pc:sldMkLst>
        <pc:spChg chg="mod topLvl">
          <ac:chgData name="Andres Collazo" userId="911ef8bb-6c35-4086-8cc6-5ad780b3af69" providerId="ADAL" clId="{C10EEA99-CAC4-4C01-B68F-6DEF34AFEB20}" dt="2019-01-10T00:04:24.088" v="469" actId="338"/>
          <ac:spMkLst>
            <pc:docMk/>
            <pc:sldMk cId="3447109587" sldId="455"/>
            <ac:spMk id="60420"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1"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2"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3"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4"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5"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6"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7"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8"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29"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0"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1"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2"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3"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4"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5"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6"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7"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8"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39"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40"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41"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42" creationId="{00000000-0000-0000-0000-000000000000}"/>
          </ac:spMkLst>
        </pc:spChg>
        <pc:spChg chg="mod topLvl">
          <ac:chgData name="Andres Collazo" userId="911ef8bb-6c35-4086-8cc6-5ad780b3af69" providerId="ADAL" clId="{C10EEA99-CAC4-4C01-B68F-6DEF34AFEB20}" dt="2019-01-10T00:04:24.088" v="469" actId="338"/>
          <ac:spMkLst>
            <pc:docMk/>
            <pc:sldMk cId="3447109587" sldId="455"/>
            <ac:spMk id="60443" creationId="{00000000-0000-0000-0000-000000000000}"/>
          </ac:spMkLst>
        </pc:spChg>
        <pc:grpChg chg="add mod">
          <ac:chgData name="Andres Collazo" userId="911ef8bb-6c35-4086-8cc6-5ad780b3af69" providerId="ADAL" clId="{C10EEA99-CAC4-4C01-B68F-6DEF34AFEB20}" dt="2019-01-10T00:04:24.088" v="469" actId="338"/>
          <ac:grpSpMkLst>
            <pc:docMk/>
            <pc:sldMk cId="3447109587" sldId="455"/>
            <ac:grpSpMk id="2" creationId="{6E6D3092-EB2A-427B-A556-97A10C84953E}"/>
          </ac:grpSpMkLst>
        </pc:grpChg>
        <pc:grpChg chg="del">
          <ac:chgData name="Andres Collazo" userId="911ef8bb-6c35-4086-8cc6-5ad780b3af69" providerId="ADAL" clId="{C10EEA99-CAC4-4C01-B68F-6DEF34AFEB20}" dt="2019-01-10T00:02:20.746" v="457" actId="165"/>
          <ac:grpSpMkLst>
            <pc:docMk/>
            <pc:sldMk cId="3447109587" sldId="455"/>
            <ac:grpSpMk id="60418" creationId="{00000000-0000-0000-0000-000000000000}"/>
          </ac:grpSpMkLst>
        </pc:grpChg>
      </pc:sldChg>
      <pc:sldChg chg="addSp">
        <pc:chgData name="Andres Collazo" userId="911ef8bb-6c35-4086-8cc6-5ad780b3af69" providerId="ADAL" clId="{C10EEA99-CAC4-4C01-B68F-6DEF34AFEB20}" dt="2019-01-09T17:40:27.911" v="29"/>
        <pc:sldMkLst>
          <pc:docMk/>
          <pc:sldMk cId="758677428" sldId="465"/>
        </pc:sldMkLst>
        <pc:spChg chg="add">
          <ac:chgData name="Andres Collazo" userId="911ef8bb-6c35-4086-8cc6-5ad780b3af69" providerId="ADAL" clId="{C10EEA99-CAC4-4C01-B68F-6DEF34AFEB20}" dt="2019-01-09T17:40:27.911" v="29"/>
          <ac:spMkLst>
            <pc:docMk/>
            <pc:sldMk cId="758677428" sldId="465"/>
            <ac:spMk id="26" creationId="{D144C2AE-BAD6-4F55-9387-CEB8757A0CC8}"/>
          </ac:spMkLst>
        </pc:spChg>
      </pc:sldChg>
      <pc:sldChg chg="del">
        <pc:chgData name="Andres Collazo" userId="911ef8bb-6c35-4086-8cc6-5ad780b3af69" providerId="ADAL" clId="{C10EEA99-CAC4-4C01-B68F-6DEF34AFEB20}" dt="2019-01-09T16:57:40.918" v="23" actId="2696"/>
        <pc:sldMkLst>
          <pc:docMk/>
          <pc:sldMk cId="2259370081" sldId="473"/>
        </pc:sldMkLst>
      </pc:sldChg>
      <pc:sldChg chg="del">
        <pc:chgData name="Andres Collazo" userId="911ef8bb-6c35-4086-8cc6-5ad780b3af69" providerId="ADAL" clId="{C10EEA99-CAC4-4C01-B68F-6DEF34AFEB20}" dt="2019-01-09T16:57:40.922" v="24" actId="2696"/>
        <pc:sldMkLst>
          <pc:docMk/>
          <pc:sldMk cId="2875926057" sldId="474"/>
        </pc:sldMkLst>
      </pc:sldChg>
      <pc:sldChg chg="modSp">
        <pc:chgData name="Andres Collazo" userId="911ef8bb-6c35-4086-8cc6-5ad780b3af69" providerId="ADAL" clId="{C10EEA99-CAC4-4C01-B68F-6DEF34AFEB20}" dt="2019-01-09T23:39:56.318" v="367" actId="114"/>
        <pc:sldMkLst>
          <pc:docMk/>
          <pc:sldMk cId="589870138" sldId="477"/>
        </pc:sldMkLst>
        <pc:spChg chg="mod">
          <ac:chgData name="Andres Collazo" userId="911ef8bb-6c35-4086-8cc6-5ad780b3af69" providerId="ADAL" clId="{C10EEA99-CAC4-4C01-B68F-6DEF34AFEB20}" dt="2019-01-09T23:39:56.318" v="367" actId="114"/>
          <ac:spMkLst>
            <pc:docMk/>
            <pc:sldMk cId="589870138" sldId="477"/>
            <ac:spMk id="28" creationId="{00000000-0000-0000-0000-000000000000}"/>
          </ac:spMkLst>
        </pc:spChg>
      </pc:sldChg>
      <pc:sldChg chg="addSp delSp">
        <pc:chgData name="Andres Collazo" userId="911ef8bb-6c35-4086-8cc6-5ad780b3af69" providerId="ADAL" clId="{C10EEA99-CAC4-4C01-B68F-6DEF34AFEB20}" dt="2019-01-09T23:44:57.750" v="370"/>
        <pc:sldMkLst>
          <pc:docMk/>
          <pc:sldMk cId="1968144813" sldId="478"/>
        </pc:sldMkLst>
        <pc:spChg chg="add del">
          <ac:chgData name="Andres Collazo" userId="911ef8bb-6c35-4086-8cc6-5ad780b3af69" providerId="ADAL" clId="{C10EEA99-CAC4-4C01-B68F-6DEF34AFEB20}" dt="2019-01-09T23:44:57.750" v="370"/>
          <ac:spMkLst>
            <pc:docMk/>
            <pc:sldMk cId="1968144813" sldId="478"/>
            <ac:spMk id="24" creationId="{136EAEC2-E595-4666-B81B-3FA98464A0A1}"/>
          </ac:spMkLst>
        </pc:spChg>
      </pc:sldChg>
      <pc:sldChg chg="addSp modSp">
        <pc:chgData name="Andres Collazo" userId="911ef8bb-6c35-4086-8cc6-5ad780b3af69" providerId="ADAL" clId="{C10EEA99-CAC4-4C01-B68F-6DEF34AFEB20}" dt="2019-01-09T23:45:20.714" v="372" actId="1076"/>
        <pc:sldMkLst>
          <pc:docMk/>
          <pc:sldMk cId="4012052790" sldId="481"/>
        </pc:sldMkLst>
        <pc:spChg chg="add mod">
          <ac:chgData name="Andres Collazo" userId="911ef8bb-6c35-4086-8cc6-5ad780b3af69" providerId="ADAL" clId="{C10EEA99-CAC4-4C01-B68F-6DEF34AFEB20}" dt="2019-01-09T23:45:20.714" v="372" actId="1076"/>
          <ac:spMkLst>
            <pc:docMk/>
            <pc:sldMk cId="4012052790" sldId="481"/>
            <ac:spMk id="27" creationId="{AB540CD8-CEC9-4F8F-B4DC-246AFC3343CC}"/>
          </ac:spMkLst>
        </pc:spChg>
      </pc:sldChg>
      <pc:sldChg chg="addSp">
        <pc:chgData name="Andres Collazo" userId="911ef8bb-6c35-4086-8cc6-5ad780b3af69" providerId="ADAL" clId="{C10EEA99-CAC4-4C01-B68F-6DEF34AFEB20}" dt="2019-01-09T23:31:43.392" v="251"/>
        <pc:sldMkLst>
          <pc:docMk/>
          <pc:sldMk cId="540510278" sldId="484"/>
        </pc:sldMkLst>
        <pc:spChg chg="add">
          <ac:chgData name="Andres Collazo" userId="911ef8bb-6c35-4086-8cc6-5ad780b3af69" providerId="ADAL" clId="{C10EEA99-CAC4-4C01-B68F-6DEF34AFEB20}" dt="2019-01-09T23:31:43.392" v="251"/>
          <ac:spMkLst>
            <pc:docMk/>
            <pc:sldMk cId="540510278" sldId="484"/>
            <ac:spMk id="17" creationId="{49642610-FD78-4CE6-874F-448B8DEBB012}"/>
          </ac:spMkLst>
        </pc:spChg>
      </pc:sldChg>
      <pc:sldChg chg="addSp delSp modSp add del">
        <pc:chgData name="Andres Collazo" userId="911ef8bb-6c35-4086-8cc6-5ad780b3af69" providerId="ADAL" clId="{C10EEA99-CAC4-4C01-B68F-6DEF34AFEB20}" dt="2019-01-09T16:57:40.946" v="28" actId="2696"/>
        <pc:sldMkLst>
          <pc:docMk/>
          <pc:sldMk cId="2288996278" sldId="485"/>
        </pc:sldMkLst>
        <pc:spChg chg="mod topLvl">
          <ac:chgData name="Andres Collazo" userId="911ef8bb-6c35-4086-8cc6-5ad780b3af69" providerId="ADAL" clId="{C10EEA99-CAC4-4C01-B68F-6DEF34AFEB20}" dt="2019-01-08T21:25:16.621" v="6" actId="14100"/>
          <ac:spMkLst>
            <pc:docMk/>
            <pc:sldMk cId="2288996278" sldId="485"/>
            <ac:spMk id="20" creationId="{1B83CC0C-7AA8-48B9-A513-D8BC62EB407A}"/>
          </ac:spMkLst>
        </pc:spChg>
        <pc:spChg chg="mod topLvl">
          <ac:chgData name="Andres Collazo" userId="911ef8bb-6c35-4086-8cc6-5ad780b3af69" providerId="ADAL" clId="{C10EEA99-CAC4-4C01-B68F-6DEF34AFEB20}" dt="2019-01-08T21:32:47.413" v="15" actId="14100"/>
          <ac:spMkLst>
            <pc:docMk/>
            <pc:sldMk cId="2288996278" sldId="485"/>
            <ac:spMk id="22" creationId="{F9EB9CB6-4A83-4A76-890D-59A674DC89B3}"/>
          </ac:spMkLst>
        </pc:spChg>
        <pc:spChg chg="mod topLvl">
          <ac:chgData name="Andres Collazo" userId="911ef8bb-6c35-4086-8cc6-5ad780b3af69" providerId="ADAL" clId="{C10EEA99-CAC4-4C01-B68F-6DEF34AFEB20}" dt="2019-01-08T21:32:50.961" v="16" actId="1076"/>
          <ac:spMkLst>
            <pc:docMk/>
            <pc:sldMk cId="2288996278" sldId="485"/>
            <ac:spMk id="23" creationId="{131460EC-2248-452D-B054-C27FAABCF443}"/>
          </ac:spMkLst>
        </pc:spChg>
        <pc:spChg chg="mod topLvl">
          <ac:chgData name="Andres Collazo" userId="911ef8bb-6c35-4086-8cc6-5ad780b3af69" providerId="ADAL" clId="{C10EEA99-CAC4-4C01-B68F-6DEF34AFEB20}" dt="2019-01-08T21:27:58.404" v="13" actId="14100"/>
          <ac:spMkLst>
            <pc:docMk/>
            <pc:sldMk cId="2288996278" sldId="485"/>
            <ac:spMk id="24" creationId="{B9C350D0-328A-445A-A549-14A2210037D7}"/>
          </ac:spMkLst>
        </pc:spChg>
        <pc:spChg chg="mod topLvl">
          <ac:chgData name="Andres Collazo" userId="911ef8bb-6c35-4086-8cc6-5ad780b3af69" providerId="ADAL" clId="{C10EEA99-CAC4-4C01-B68F-6DEF34AFEB20}" dt="2019-01-08T21:28:19.708" v="14" actId="14100"/>
          <ac:spMkLst>
            <pc:docMk/>
            <pc:sldMk cId="2288996278" sldId="485"/>
            <ac:spMk id="25" creationId="{36AC4448-20C5-46C5-ACCE-8CB669E6F427}"/>
          </ac:spMkLst>
        </pc:spChg>
        <pc:grpChg chg="add del mod">
          <ac:chgData name="Andres Collazo" userId="911ef8bb-6c35-4086-8cc6-5ad780b3af69" providerId="ADAL" clId="{C10EEA99-CAC4-4C01-B68F-6DEF34AFEB20}" dt="2019-01-08T21:24:50.921" v="5" actId="165"/>
          <ac:grpSpMkLst>
            <pc:docMk/>
            <pc:sldMk cId="2288996278" sldId="485"/>
            <ac:grpSpMk id="2" creationId="{9CD1DC0F-8B61-4888-9A04-4F1645F1EF5C}"/>
          </ac:grpSpMkLst>
        </pc:grpChg>
        <pc:grpChg chg="add del">
          <ac:chgData name="Andres Collazo" userId="911ef8bb-6c35-4086-8cc6-5ad780b3af69" providerId="ADAL" clId="{C10EEA99-CAC4-4C01-B68F-6DEF34AFEB20}" dt="2019-01-08T21:23:47.686" v="2" actId="165"/>
          <ac:grpSpMkLst>
            <pc:docMk/>
            <pc:sldMk cId="2288996278" sldId="485"/>
            <ac:grpSpMk id="18" creationId="{8A044335-B2BE-4B83-BC2E-05D94302AF49}"/>
          </ac:grpSpMkLst>
        </pc:grpChg>
      </pc:sldChg>
      <pc:sldChg chg="add">
        <pc:chgData name="Andres Collazo" userId="911ef8bb-6c35-4086-8cc6-5ad780b3af69" providerId="ADAL" clId="{C10EEA99-CAC4-4C01-B68F-6DEF34AFEB20}" dt="2019-01-09T16:57:29.529" v="22"/>
        <pc:sldMkLst>
          <pc:docMk/>
          <pc:sldMk cId="1906786346" sldId="486"/>
        </pc:sldMkLst>
      </pc:sldChg>
      <pc:sldChg chg="add">
        <pc:chgData name="Andres Collazo" userId="911ef8bb-6c35-4086-8cc6-5ad780b3af69" providerId="ADAL" clId="{C10EEA99-CAC4-4C01-B68F-6DEF34AFEB20}" dt="2019-01-09T16:57:29.529" v="22"/>
        <pc:sldMkLst>
          <pc:docMk/>
          <pc:sldMk cId="4092113684" sldId="487"/>
        </pc:sldMkLst>
      </pc:sldChg>
      <pc:sldChg chg="add">
        <pc:chgData name="Andres Collazo" userId="911ef8bb-6c35-4086-8cc6-5ad780b3af69" providerId="ADAL" clId="{C10EEA99-CAC4-4C01-B68F-6DEF34AFEB20}" dt="2019-01-09T16:57:29.529" v="22"/>
        <pc:sldMkLst>
          <pc:docMk/>
          <pc:sldMk cId="1675543389" sldId="488"/>
        </pc:sldMkLst>
      </pc:sldChg>
      <pc:sldChg chg="add">
        <pc:chgData name="Andres Collazo" userId="911ef8bb-6c35-4086-8cc6-5ad780b3af69" providerId="ADAL" clId="{C10EEA99-CAC4-4C01-B68F-6DEF34AFEB20}" dt="2019-01-09T16:57:29.529" v="22"/>
        <pc:sldMkLst>
          <pc:docMk/>
          <pc:sldMk cId="1344072349" sldId="489"/>
        </pc:sldMkLst>
      </pc:sldChg>
      <pc:sldChg chg="add">
        <pc:chgData name="Andres Collazo" userId="911ef8bb-6c35-4086-8cc6-5ad780b3af69" providerId="ADAL" clId="{C10EEA99-CAC4-4C01-B68F-6DEF34AFEB20}" dt="2019-01-09T16:57:29.529" v="22"/>
        <pc:sldMkLst>
          <pc:docMk/>
          <pc:sldMk cId="501897484" sldId="490"/>
        </pc:sldMkLst>
      </pc:sldChg>
      <pc:sldChg chg="addSp modSp add del ord">
        <pc:chgData name="Andres Collazo" userId="911ef8bb-6c35-4086-8cc6-5ad780b3af69" providerId="ADAL" clId="{C10EEA99-CAC4-4C01-B68F-6DEF34AFEB20}" dt="2019-01-09T23:43:04.234" v="369" actId="2696"/>
        <pc:sldMkLst>
          <pc:docMk/>
          <pc:sldMk cId="4019046829" sldId="491"/>
        </pc:sldMkLst>
        <pc:spChg chg="mod">
          <ac:chgData name="Andres Collazo" userId="911ef8bb-6c35-4086-8cc6-5ad780b3af69" providerId="ADAL" clId="{C10EEA99-CAC4-4C01-B68F-6DEF34AFEB20}" dt="2019-01-09T17:53:06.098" v="31" actId="1076"/>
          <ac:spMkLst>
            <pc:docMk/>
            <pc:sldMk cId="4019046829" sldId="491"/>
            <ac:spMk id="14" creationId="{00000000-0000-0000-0000-000000000000}"/>
          </ac:spMkLst>
        </pc:spChg>
        <pc:spChg chg="add mod">
          <ac:chgData name="Andres Collazo" userId="911ef8bb-6c35-4086-8cc6-5ad780b3af69" providerId="ADAL" clId="{C10EEA99-CAC4-4C01-B68F-6DEF34AFEB20}" dt="2019-01-09T19:38:31.223" v="52" actId="14100"/>
          <ac:spMkLst>
            <pc:docMk/>
            <pc:sldMk cId="4019046829" sldId="491"/>
            <ac:spMk id="21" creationId="{BC3874B7-55F2-4506-B6C1-777D27C38662}"/>
          </ac:spMkLst>
        </pc:spChg>
        <pc:spChg chg="add mod">
          <ac:chgData name="Andres Collazo" userId="911ef8bb-6c35-4086-8cc6-5ad780b3af69" providerId="ADAL" clId="{C10EEA99-CAC4-4C01-B68F-6DEF34AFEB20}" dt="2019-01-09T18:00:17.060" v="44" actId="14100"/>
          <ac:spMkLst>
            <pc:docMk/>
            <pc:sldMk cId="4019046829" sldId="491"/>
            <ac:spMk id="22" creationId="{9AF1640C-929B-4FF6-ABDC-5F3134011D25}"/>
          </ac:spMkLst>
        </pc:spChg>
        <pc:spChg chg="add mod">
          <ac:chgData name="Andres Collazo" userId="911ef8bb-6c35-4086-8cc6-5ad780b3af69" providerId="ADAL" clId="{C10EEA99-CAC4-4C01-B68F-6DEF34AFEB20}" dt="2019-01-09T19:38:21.704" v="51" actId="14100"/>
          <ac:spMkLst>
            <pc:docMk/>
            <pc:sldMk cId="4019046829" sldId="491"/>
            <ac:spMk id="23" creationId="{92FC4520-9FC2-4572-80C4-4DBC265593AF}"/>
          </ac:spMkLst>
        </pc:spChg>
        <pc:spChg chg="add mod">
          <ac:chgData name="Andres Collazo" userId="911ef8bb-6c35-4086-8cc6-5ad780b3af69" providerId="ADAL" clId="{C10EEA99-CAC4-4C01-B68F-6DEF34AFEB20}" dt="2019-01-09T19:39:06.592" v="53" actId="14100"/>
          <ac:spMkLst>
            <pc:docMk/>
            <pc:sldMk cId="4019046829" sldId="491"/>
            <ac:spMk id="24" creationId="{1C30BC84-4170-49CA-A081-57B3AFE0DDEF}"/>
          </ac:spMkLst>
        </pc:spChg>
        <pc:grpChg chg="mod">
          <ac:chgData name="Andres Collazo" userId="911ef8bb-6c35-4086-8cc6-5ad780b3af69" providerId="ADAL" clId="{C10EEA99-CAC4-4C01-B68F-6DEF34AFEB20}" dt="2019-01-09T17:53:06.098" v="31" actId="1076"/>
          <ac:grpSpMkLst>
            <pc:docMk/>
            <pc:sldMk cId="4019046829" sldId="491"/>
            <ac:grpSpMk id="3" creationId="{00000000-0000-0000-0000-000000000000}"/>
          </ac:grpSpMkLst>
        </pc:grpChg>
      </pc:sldChg>
      <pc:sldChg chg="addSp delSp modSp add ord">
        <pc:chgData name="Andres Collazo" userId="911ef8bb-6c35-4086-8cc6-5ad780b3af69" providerId="ADAL" clId="{C10EEA99-CAC4-4C01-B68F-6DEF34AFEB20}" dt="2019-01-09T23:48:48.176" v="450"/>
        <pc:sldMkLst>
          <pc:docMk/>
          <pc:sldMk cId="3175342472" sldId="492"/>
        </pc:sldMkLst>
        <pc:spChg chg="mod">
          <ac:chgData name="Andres Collazo" userId="911ef8bb-6c35-4086-8cc6-5ad780b3af69" providerId="ADAL" clId="{C10EEA99-CAC4-4C01-B68F-6DEF34AFEB20}" dt="2019-01-09T21:27:13.442" v="120" actId="1076"/>
          <ac:spMkLst>
            <pc:docMk/>
            <pc:sldMk cId="3175342472" sldId="492"/>
            <ac:spMk id="14" creationId="{00000000-0000-0000-0000-000000000000}"/>
          </ac:spMkLst>
        </pc:spChg>
        <pc:spChg chg="mod">
          <ac:chgData name="Andres Collazo" userId="911ef8bb-6c35-4086-8cc6-5ad780b3af69" providerId="ADAL" clId="{C10EEA99-CAC4-4C01-B68F-6DEF34AFEB20}" dt="2019-01-09T23:46:52.455" v="449" actId="20577"/>
          <ac:spMkLst>
            <pc:docMk/>
            <pc:sldMk cId="3175342472" sldId="492"/>
            <ac:spMk id="20" creationId="{00000000-0000-0000-0000-000000000000}"/>
          </ac:spMkLst>
        </pc:spChg>
        <pc:spChg chg="del mod">
          <ac:chgData name="Andres Collazo" userId="911ef8bb-6c35-4086-8cc6-5ad780b3af69" providerId="ADAL" clId="{C10EEA99-CAC4-4C01-B68F-6DEF34AFEB20}" dt="2019-01-09T21:38:50.542" v="150" actId="478"/>
          <ac:spMkLst>
            <pc:docMk/>
            <pc:sldMk cId="3175342472" sldId="492"/>
            <ac:spMk id="21" creationId="{BC3874B7-55F2-4506-B6C1-777D27C38662}"/>
          </ac:spMkLst>
        </pc:spChg>
        <pc:spChg chg="mod">
          <ac:chgData name="Andres Collazo" userId="911ef8bb-6c35-4086-8cc6-5ad780b3af69" providerId="ADAL" clId="{C10EEA99-CAC4-4C01-B68F-6DEF34AFEB20}" dt="2019-01-09T21:33:24.990" v="138" actId="14100"/>
          <ac:spMkLst>
            <pc:docMk/>
            <pc:sldMk cId="3175342472" sldId="492"/>
            <ac:spMk id="22" creationId="{9AF1640C-929B-4FF6-ABDC-5F3134011D25}"/>
          </ac:spMkLst>
        </pc:spChg>
        <pc:spChg chg="mod">
          <ac:chgData name="Andres Collazo" userId="911ef8bb-6c35-4086-8cc6-5ad780b3af69" providerId="ADAL" clId="{C10EEA99-CAC4-4C01-B68F-6DEF34AFEB20}" dt="2019-01-09T21:36:59.551" v="146" actId="14100"/>
          <ac:spMkLst>
            <pc:docMk/>
            <pc:sldMk cId="3175342472" sldId="492"/>
            <ac:spMk id="23" creationId="{92FC4520-9FC2-4572-80C4-4DBC265593AF}"/>
          </ac:spMkLst>
        </pc:spChg>
        <pc:spChg chg="mod">
          <ac:chgData name="Andres Collazo" userId="911ef8bb-6c35-4086-8cc6-5ad780b3af69" providerId="ADAL" clId="{C10EEA99-CAC4-4C01-B68F-6DEF34AFEB20}" dt="2019-01-09T21:36:51.567" v="145" actId="14100"/>
          <ac:spMkLst>
            <pc:docMk/>
            <pc:sldMk cId="3175342472" sldId="492"/>
            <ac:spMk id="24" creationId="{1C30BC84-4170-49CA-A081-57B3AFE0DDEF}"/>
          </ac:spMkLst>
        </pc:spChg>
        <pc:spChg chg="add mod">
          <ac:chgData name="Andres Collazo" userId="911ef8bb-6c35-4086-8cc6-5ad780b3af69" providerId="ADAL" clId="{C10EEA99-CAC4-4C01-B68F-6DEF34AFEB20}" dt="2019-01-09T21:40:12.344" v="155" actId="692"/>
          <ac:spMkLst>
            <pc:docMk/>
            <pc:sldMk cId="3175342472" sldId="492"/>
            <ac:spMk id="25" creationId="{B0CB3A1C-3872-409C-82DC-9B1A01B934D6}"/>
          </ac:spMkLst>
        </pc:spChg>
        <pc:grpChg chg="mod">
          <ac:chgData name="Andres Collazo" userId="911ef8bb-6c35-4086-8cc6-5ad780b3af69" providerId="ADAL" clId="{C10EEA99-CAC4-4C01-B68F-6DEF34AFEB20}" dt="2019-01-09T21:27:13.442" v="120" actId="1076"/>
          <ac:grpSpMkLst>
            <pc:docMk/>
            <pc:sldMk cId="3175342472" sldId="492"/>
            <ac:grpSpMk id="3" creationId="{00000000-0000-0000-0000-000000000000}"/>
          </ac:grpSpMkLst>
        </pc:grpChg>
      </pc:sldChg>
      <pc:sldChg chg="addSp modSp add modNotesTx">
        <pc:chgData name="Andres Collazo" userId="911ef8bb-6c35-4086-8cc6-5ad780b3af69" providerId="ADAL" clId="{C10EEA99-CAC4-4C01-B68F-6DEF34AFEB20}" dt="2019-01-09T23:18:46.903" v="250" actId="20577"/>
        <pc:sldMkLst>
          <pc:docMk/>
          <pc:sldMk cId="2960108559" sldId="493"/>
        </pc:sldMkLst>
        <pc:spChg chg="add mod">
          <ac:chgData name="Andres Collazo" userId="911ef8bb-6c35-4086-8cc6-5ad780b3af69" providerId="ADAL" clId="{C10EEA99-CAC4-4C01-B68F-6DEF34AFEB20}" dt="2019-01-09T22:49:21.938" v="221" actId="1076"/>
          <ac:spMkLst>
            <pc:docMk/>
            <pc:sldMk cId="2960108559" sldId="493"/>
            <ac:spMk id="2" creationId="{C57F7AA0-C342-4E5A-AA0E-6678F1C63C7B}"/>
          </ac:spMkLst>
        </pc:spChg>
        <pc:spChg chg="add mod">
          <ac:chgData name="Andres Collazo" userId="911ef8bb-6c35-4086-8cc6-5ad780b3af69" providerId="ADAL" clId="{C10EEA99-CAC4-4C01-B68F-6DEF34AFEB20}" dt="2019-01-09T22:48:16.154" v="213" actId="1076"/>
          <ac:spMkLst>
            <pc:docMk/>
            <pc:sldMk cId="2960108559" sldId="493"/>
            <ac:spMk id="22" creationId="{F365168E-15F6-42FC-99E1-90AD81E02044}"/>
          </ac:spMkLst>
        </pc:spChg>
        <pc:spChg chg="add mod">
          <ac:chgData name="Andres Collazo" userId="911ef8bb-6c35-4086-8cc6-5ad780b3af69" providerId="ADAL" clId="{C10EEA99-CAC4-4C01-B68F-6DEF34AFEB20}" dt="2019-01-09T22:48:39.006" v="220" actId="1076"/>
          <ac:spMkLst>
            <pc:docMk/>
            <pc:sldMk cId="2960108559" sldId="493"/>
            <ac:spMk id="23" creationId="{040DDF15-24DF-45E3-ACE6-D3F46B1F8212}"/>
          </ac:spMkLst>
        </pc:spChg>
      </pc:sldChg>
      <pc:sldChg chg="add del">
        <pc:chgData name="Andres Collazo" userId="911ef8bb-6c35-4086-8cc6-5ad780b3af69" providerId="ADAL" clId="{C10EEA99-CAC4-4C01-B68F-6DEF34AFEB20}" dt="2019-01-10T00:01:20.719" v="456" actId="2696"/>
        <pc:sldMkLst>
          <pc:docMk/>
          <pc:sldMk cId="3808104891" sldId="855"/>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1/10/2019</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Magnification ?  </a:t>
            </a:r>
          </a:p>
          <a:p>
            <a:endParaRPr lang="en-US" dirty="0"/>
          </a:p>
          <a:p>
            <a:r>
              <a:rPr lang="en-US" dirty="0"/>
              <a:t>Right side up or upside down?</a:t>
            </a:r>
          </a:p>
          <a:p>
            <a:endParaRPr lang="en-US" dirty="0"/>
          </a:p>
          <a:p>
            <a:r>
              <a:rPr lang="en-US" dirty="0"/>
              <a:t>Why is metal creating pupil?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53925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object is magnified</a:t>
            </a:r>
            <a:r>
              <a:rPr lang="en-US" baseline="0" dirty="0"/>
              <a:t> and inverted. Real Image.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4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that the object is magnified</a:t>
            </a:r>
            <a:r>
              <a:rPr lang="en-US" baseline="0" dirty="0"/>
              <a:t> and inverted. Real Image.</a:t>
            </a:r>
            <a:endParaRPr lang="en-US" dirty="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27</a:t>
            </a:fld>
            <a:endParaRPr lang="en-US"/>
          </a:p>
        </p:txBody>
      </p:sp>
    </p:spTree>
    <p:extLst>
      <p:ext uri="{BB962C8B-B14F-4D97-AF65-F5344CB8AC3E}">
        <p14:creationId xmlns:p14="http://schemas.microsoft.com/office/powerpoint/2010/main" val="137017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 van </a:t>
            </a:r>
            <a:r>
              <a:rPr lang="en-US" dirty="0" err="1"/>
              <a:t>Biezen’s</a:t>
            </a:r>
            <a:r>
              <a:rPr lang="en-US" dirty="0"/>
              <a:t> lectures on </a:t>
            </a:r>
            <a:r>
              <a:rPr lang="en-US" dirty="0" err="1"/>
              <a:t>youtube</a:t>
            </a:r>
            <a:endParaRPr lang="en-US" dirty="0"/>
          </a:p>
        </p:txBody>
      </p:sp>
      <p:sp>
        <p:nvSpPr>
          <p:cNvPr id="4" name="Slide Number Placeholder 3"/>
          <p:cNvSpPr>
            <a:spLocks noGrp="1"/>
          </p:cNvSpPr>
          <p:nvPr>
            <p:ph type="sldNum" sz="quarter" idx="5"/>
          </p:nvPr>
        </p:nvSpPr>
        <p:spPr/>
        <p:txBody>
          <a:bodyPr/>
          <a:lstStyle/>
          <a:p>
            <a:fld id="{351CFDA8-7C39-4F47-9D89-9FD9FD21AE65}" type="slidenum">
              <a:rPr lang="en-US" smtClean="0"/>
              <a:t>31</a:t>
            </a:fld>
            <a:endParaRPr lang="en-US"/>
          </a:p>
        </p:txBody>
      </p:sp>
    </p:spTree>
    <p:extLst>
      <p:ext uri="{BB962C8B-B14F-4D97-AF65-F5344CB8AC3E}">
        <p14:creationId xmlns:p14="http://schemas.microsoft.com/office/powerpoint/2010/main" val="328752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located at greater than</a:t>
            </a:r>
            <a:r>
              <a:rPr lang="en-US" baseline="0" dirty="0"/>
              <a:t> 2 x the focal distance result in small image. How cameras work.</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32</a:t>
            </a:fld>
            <a:endParaRPr lang="en-US"/>
          </a:p>
        </p:txBody>
      </p:sp>
    </p:spTree>
    <p:extLst>
      <p:ext uri="{BB962C8B-B14F-4D97-AF65-F5344CB8AC3E}">
        <p14:creationId xmlns:p14="http://schemas.microsoft.com/office/powerpoint/2010/main" val="135717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a:t>
            </a:r>
            <a:r>
              <a:rPr lang="en-US" baseline="0" dirty="0"/>
              <a:t> images are located on side of lens opposite to viewer. Bad naming conventions as virtual images are as “real” as a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33</a:t>
            </a:fld>
            <a:endParaRPr lang="en-US"/>
          </a:p>
        </p:txBody>
      </p:sp>
    </p:spTree>
    <p:extLst>
      <p:ext uri="{BB962C8B-B14F-4D97-AF65-F5344CB8AC3E}">
        <p14:creationId xmlns:p14="http://schemas.microsoft.com/office/powerpoint/2010/main" val="140706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40</a:t>
            </a:fld>
            <a:endParaRPr lang="en-US"/>
          </a:p>
        </p:txBody>
      </p:sp>
    </p:spTree>
    <p:extLst>
      <p:ext uri="{BB962C8B-B14F-4D97-AF65-F5344CB8AC3E}">
        <p14:creationId xmlns:p14="http://schemas.microsoft.com/office/powerpoint/2010/main" val="197649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41</a:t>
            </a:fld>
            <a:endParaRPr lang="en-US"/>
          </a:p>
        </p:txBody>
      </p:sp>
    </p:spTree>
    <p:extLst>
      <p:ext uri="{BB962C8B-B14F-4D97-AF65-F5344CB8AC3E}">
        <p14:creationId xmlns:p14="http://schemas.microsoft.com/office/powerpoint/2010/main" val="176541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42</a:t>
            </a:fld>
            <a:endParaRPr lang="en-US"/>
          </a:p>
        </p:txBody>
      </p:sp>
    </p:spTree>
    <p:extLst>
      <p:ext uri="{BB962C8B-B14F-4D97-AF65-F5344CB8AC3E}">
        <p14:creationId xmlns:p14="http://schemas.microsoft.com/office/powerpoint/2010/main" val="3058308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concave</a:t>
            </a:r>
            <a:r>
              <a:rPr lang="en-US" baseline="0" dirty="0"/>
              <a:t> lenses make virtual images that are smaller no matter where the object is located.</a:t>
            </a:r>
          </a:p>
          <a:p>
            <a:r>
              <a:rPr lang="en-US" baseline="0" dirty="0"/>
              <a:t>DISPERSION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43</a:t>
            </a:fld>
            <a:endParaRPr lang="en-US"/>
          </a:p>
        </p:txBody>
      </p:sp>
    </p:spTree>
    <p:extLst>
      <p:ext uri="{BB962C8B-B14F-4D97-AF65-F5344CB8AC3E}">
        <p14:creationId xmlns:p14="http://schemas.microsoft.com/office/powerpoint/2010/main" val="139877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concave</a:t>
            </a:r>
            <a:r>
              <a:rPr lang="en-US" baseline="0" dirty="0"/>
              <a:t> lenses make virtual images that are smaller unless the object is located to the right of the lens. Only possible with multiple lenses.</a:t>
            </a:r>
            <a:endParaRPr lang="en-US" dirty="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45</a:t>
            </a:fld>
            <a:endParaRPr lang="en-US"/>
          </a:p>
        </p:txBody>
      </p:sp>
    </p:spTree>
    <p:extLst>
      <p:ext uri="{BB962C8B-B14F-4D97-AF65-F5344CB8AC3E}">
        <p14:creationId xmlns:p14="http://schemas.microsoft.com/office/powerpoint/2010/main" val="148607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BBC: Albert Einstein has been voted the greatest physicist of all time in an end of the millennium poll, pushing Sir Isaac Newton into second place. Maxwell</a:t>
            </a:r>
            <a:r>
              <a:rPr lang="en-US" baseline="0" dirty="0"/>
              <a:t> 3</a:t>
            </a:r>
            <a:r>
              <a:rPr lang="en-US" baseline="30000" dirty="0"/>
              <a:t>rd</a:t>
            </a:r>
            <a:r>
              <a:rPr lang="en-US" baseline="0" dirty="0"/>
              <a:t>. </a:t>
            </a:r>
            <a:r>
              <a:rPr lang="en-US" dirty="0"/>
              <a:t>The survey was conducted among 100 of today's leading physicists. </a:t>
            </a:r>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304339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46</a:t>
            </a:fld>
            <a:endParaRPr lang="en-US"/>
          </a:p>
        </p:txBody>
      </p:sp>
    </p:spTree>
    <p:extLst>
      <p:ext uri="{BB962C8B-B14F-4D97-AF65-F5344CB8AC3E}">
        <p14:creationId xmlns:p14="http://schemas.microsoft.com/office/powerpoint/2010/main" val="222557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47</a:t>
            </a:fld>
            <a:endParaRPr lang="en-US"/>
          </a:p>
        </p:txBody>
      </p:sp>
    </p:spTree>
    <p:extLst>
      <p:ext uri="{BB962C8B-B14F-4D97-AF65-F5344CB8AC3E}">
        <p14:creationId xmlns:p14="http://schemas.microsoft.com/office/powerpoint/2010/main" val="33806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48</a:t>
            </a:fld>
            <a:endParaRPr lang="en-US"/>
          </a:p>
        </p:txBody>
      </p:sp>
    </p:spTree>
    <p:extLst>
      <p:ext uri="{BB962C8B-B14F-4D97-AF65-F5344CB8AC3E}">
        <p14:creationId xmlns:p14="http://schemas.microsoft.com/office/powerpoint/2010/main" val="2963445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49</a:t>
            </a:fld>
            <a:endParaRPr lang="en-US"/>
          </a:p>
        </p:txBody>
      </p:sp>
    </p:spTree>
    <p:extLst>
      <p:ext uri="{BB962C8B-B14F-4D97-AF65-F5344CB8AC3E}">
        <p14:creationId xmlns:p14="http://schemas.microsoft.com/office/powerpoint/2010/main" val="1048475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50</a:t>
            </a:fld>
            <a:endParaRPr lang="en-US"/>
          </a:p>
        </p:txBody>
      </p:sp>
    </p:spTree>
    <p:extLst>
      <p:ext uri="{BB962C8B-B14F-4D97-AF65-F5344CB8AC3E}">
        <p14:creationId xmlns:p14="http://schemas.microsoft.com/office/powerpoint/2010/main" val="35380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Focal length</a:t>
            </a:r>
            <a:r>
              <a:rPr lang="en-US" baseline="0" dirty="0"/>
              <a:t> of eye is approximately 17 mm</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53</a:t>
            </a:fld>
            <a:endParaRPr lang="en-US" altLang="en-US">
              <a:solidFill>
                <a:srgbClr val="000000"/>
              </a:solidFill>
            </a:endParaRPr>
          </a:p>
        </p:txBody>
      </p:sp>
    </p:spTree>
    <p:extLst>
      <p:ext uri="{BB962C8B-B14F-4D97-AF65-F5344CB8AC3E}">
        <p14:creationId xmlns:p14="http://schemas.microsoft.com/office/powerpoint/2010/main" val="274081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en-US" altLang="en-US" dirty="0"/>
              <a:t>Why can</a:t>
            </a:r>
            <a:r>
              <a:rPr lang="ja-JP" altLang="en-US" dirty="0"/>
              <a:t>’</a:t>
            </a:r>
            <a:r>
              <a:rPr lang="en-US" altLang="ja-JP" dirty="0"/>
              <a:t>t this work for mag&gt;100? Lens gets more spherical</a:t>
            </a:r>
            <a:r>
              <a:rPr lang="en-US" altLang="ja-JP" baseline="0" dirty="0"/>
              <a:t> and closer to focal point.</a:t>
            </a:r>
            <a:endParaRPr lang="en-US" alt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55</a:t>
            </a:fld>
            <a:endParaRPr lang="en-US" altLang="en-US"/>
          </a:p>
        </p:txBody>
      </p:sp>
    </p:spTree>
    <p:extLst>
      <p:ext uri="{BB962C8B-B14F-4D97-AF65-F5344CB8AC3E}">
        <p14:creationId xmlns:p14="http://schemas.microsoft.com/office/powerpoint/2010/main" val="53075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Leewenhoek</a:t>
            </a:r>
            <a:r>
              <a:rPr lang="en-US" dirty="0"/>
              <a:t> microscope was simplicity in itself. It had a single lens mounted on a metal plate with screws to move the specimen across the field of view and to focus its image. The lens was the key and permitted magnification of 70 to 270.  (web site seems incorrect on magnification range) </a:t>
            </a:r>
          </a:p>
          <a:p>
            <a:r>
              <a:rPr lang="en-US" dirty="0"/>
              <a:t>http://www.asu.edu/courses/phs208/patternsbb/PiN/rdg/elmicr/optical.shtml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56</a:t>
            </a:fld>
            <a:endParaRPr lang="en-US" altLang="en-US"/>
          </a:p>
        </p:txBody>
      </p:sp>
    </p:spTree>
    <p:extLst>
      <p:ext uri="{BB962C8B-B14F-4D97-AF65-F5344CB8AC3E}">
        <p14:creationId xmlns:p14="http://schemas.microsoft.com/office/powerpoint/2010/main" val="123189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about the values?</a:t>
            </a:r>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66</a:t>
            </a:fld>
            <a:endParaRPr lang="en-US" altLang="en-US"/>
          </a:p>
        </p:txBody>
      </p:sp>
    </p:spTree>
    <p:extLst>
      <p:ext uri="{BB962C8B-B14F-4D97-AF65-F5344CB8AC3E}">
        <p14:creationId xmlns:p14="http://schemas.microsoft.com/office/powerpoint/2010/main" val="373192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http://www.nature.com/nature/journal/v480/n7375/full/480042a.html</a:t>
            </a:r>
          </a:p>
          <a:p>
            <a:endParaRPr lang="en-US" dirty="0"/>
          </a:p>
          <a:p>
            <a:r>
              <a:rPr lang="en-US" dirty="0"/>
              <a:t>Straw image from http://www.extremetech.com/extreme/168060-the-first-quantum-metamaterial-raises-more-questions-than-it-answers</a:t>
            </a:r>
          </a:p>
          <a:p>
            <a:endParaRPr lang="en-US" dirty="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67</a:t>
            </a:fld>
            <a:endParaRPr lang="en-US" altLang="en-US"/>
          </a:p>
        </p:txBody>
      </p:sp>
    </p:spTree>
    <p:extLst>
      <p:ext uri="{BB962C8B-B14F-4D97-AF65-F5344CB8AC3E}">
        <p14:creationId xmlns:p14="http://schemas.microsoft.com/office/powerpoint/2010/main" val="129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612560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Darker</a:t>
            </a:r>
            <a:r>
              <a:rPr lang="en-US" baseline="0" dirty="0"/>
              <a:t> blue, higher refractive index. Like a gravitational lens</a:t>
            </a:r>
            <a:endParaRPr lang="en-US" dirty="0"/>
          </a:p>
          <a:p>
            <a:endParaRPr lang="en-US" dirty="0"/>
          </a:p>
          <a:p>
            <a:r>
              <a:rPr lang="en-US" dirty="0"/>
              <a:t>A practical </a:t>
            </a:r>
            <a:r>
              <a:rPr lang="en-US" dirty="0" err="1"/>
              <a:t>superlens</a:t>
            </a:r>
            <a:r>
              <a:rPr lang="en-US" dirty="0"/>
              <a:t>, super lens or perfect lens, is a lens which uses metamaterials to go beyond the diffraction limit. The diffraction limit is an inherent limitation in conventional optical devices or lenses.[1] In </a:t>
            </a:r>
            <a:r>
              <a:rPr lang="en-US" dirty="0" err="1"/>
              <a:t>nano</a:t>
            </a:r>
            <a:r>
              <a:rPr lang="en-US" dirty="0"/>
              <a:t>-optics, a </a:t>
            </a:r>
            <a:r>
              <a:rPr lang="en-US" dirty="0" err="1"/>
              <a:t>plasmonic</a:t>
            </a:r>
            <a:r>
              <a:rPr lang="en-US" dirty="0"/>
              <a:t> lens generally refers to a lens for surface </a:t>
            </a:r>
            <a:r>
              <a:rPr lang="en-US" dirty="0" err="1"/>
              <a:t>plasmon</a:t>
            </a:r>
            <a:r>
              <a:rPr lang="en-US" dirty="0"/>
              <a:t> </a:t>
            </a:r>
            <a:r>
              <a:rPr lang="en-US" dirty="0" err="1"/>
              <a:t>polaritons</a:t>
            </a:r>
            <a:r>
              <a:rPr lang="en-US" dirty="0"/>
              <a:t> (SPPs), i.e. a device that redirects SPPs to converge towards a single focal point. Since SPPs can have very small wavelength, they can converge into a very small and very intense spot, much smaller than the free-space wavelength and the diffraction limit.[1][2] Surface </a:t>
            </a:r>
            <a:r>
              <a:rPr lang="en-US" dirty="0" err="1"/>
              <a:t>plasmon</a:t>
            </a:r>
            <a:r>
              <a:rPr lang="en-US" dirty="0"/>
              <a:t> </a:t>
            </a:r>
            <a:r>
              <a:rPr lang="en-US" dirty="0" err="1"/>
              <a:t>polaritons</a:t>
            </a:r>
            <a:r>
              <a:rPr lang="en-US" dirty="0"/>
              <a:t> (SPPs), are infrared or visible-frequency electromagnetic waves, which travel along a metal-dielectric or metal-air interface. The term "surface </a:t>
            </a:r>
            <a:r>
              <a:rPr lang="en-US" dirty="0" err="1"/>
              <a:t>plasmon</a:t>
            </a:r>
            <a:r>
              <a:rPr lang="en-US" dirty="0"/>
              <a:t> </a:t>
            </a:r>
            <a:r>
              <a:rPr lang="en-US" dirty="0" err="1"/>
              <a:t>polariton</a:t>
            </a:r>
            <a:r>
              <a:rPr lang="en-US" dirty="0"/>
              <a:t>" explains that the wave involves both charge motion in the metal ("surface </a:t>
            </a:r>
            <a:r>
              <a:rPr lang="en-US" dirty="0" err="1"/>
              <a:t>plasmon</a:t>
            </a:r>
            <a:r>
              <a:rPr lang="en-US" dirty="0"/>
              <a:t>") and electromagnetic waves in the air or dielectric ("</a:t>
            </a:r>
            <a:r>
              <a:rPr lang="en-US" dirty="0" err="1"/>
              <a:t>polariton</a:t>
            </a:r>
            <a:r>
              <a:rPr lang="en-US" dirty="0"/>
              <a:t>").[1]</a:t>
            </a:r>
          </a:p>
          <a:p>
            <a:r>
              <a:rPr lang="en-US" dirty="0"/>
              <a:t>They are a type of surface wave, guided along the interface in much the same way that light can be guided by an optical fiber. SPPs are shorter in wavelength than the incident light (photons).[2]</a:t>
            </a:r>
          </a:p>
          <a:p>
            <a:endParaRPr lang="en-US" dirty="0"/>
          </a:p>
          <a:p>
            <a:r>
              <a:rPr lang="en-US" dirty="0"/>
              <a:t>Metamaterials are artificial materials engineered to have properties that have not yet been found in nature.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68</a:t>
            </a:fld>
            <a:endParaRPr lang="en-US" altLang="en-US"/>
          </a:p>
        </p:txBody>
      </p:sp>
    </p:spTree>
    <p:extLst>
      <p:ext uri="{BB962C8B-B14F-4D97-AF65-F5344CB8AC3E}">
        <p14:creationId xmlns:p14="http://schemas.microsoft.com/office/powerpoint/2010/main" val="244476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35872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 at orbit of Io around Jupiter.</a:t>
            </a:r>
            <a:r>
              <a:rPr lang="en-US" baseline="0" dirty="0"/>
              <a:t> Io just discovered by Galileo in 1610. Io orbits at a good plane from earth so that it is eclipsed by Jupiter. </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55632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Discussed</a:t>
            </a:r>
            <a:r>
              <a:rPr lang="en-US" baseline="0" dirty="0"/>
              <a:t> why we use visible light and its being </a:t>
            </a:r>
            <a:r>
              <a:rPr lang="en-US" baseline="0"/>
              <a:t>perfect for analysis </a:t>
            </a:r>
            <a:r>
              <a:rPr lang="en-US" baseline="0" dirty="0"/>
              <a:t>via </a:t>
            </a:r>
            <a:r>
              <a:rPr lang="en-US" baseline="0"/>
              <a:t>geometrical optics.</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935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a:t>
            </a:r>
            <a:r>
              <a:rPr lang="en-US" baseline="0" dirty="0"/>
              <a:t> does not change with medium.</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6889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18</a:t>
            </a:fld>
            <a:endParaRPr lang="en-US"/>
          </a:p>
        </p:txBody>
      </p:sp>
    </p:spTree>
    <p:extLst>
      <p:ext uri="{BB962C8B-B14F-4D97-AF65-F5344CB8AC3E}">
        <p14:creationId xmlns:p14="http://schemas.microsoft.com/office/powerpoint/2010/main" val="224139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19</a:t>
            </a:fld>
            <a:endParaRPr lang="en-US"/>
          </a:p>
        </p:txBody>
      </p:sp>
    </p:spTree>
    <p:extLst>
      <p:ext uri="{BB962C8B-B14F-4D97-AF65-F5344CB8AC3E}">
        <p14:creationId xmlns:p14="http://schemas.microsoft.com/office/powerpoint/2010/main" val="217353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055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30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9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1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62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80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63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599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02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11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734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08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73240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884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6533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7540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10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039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9507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0496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29743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4631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1120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5537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3489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54514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772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6466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24397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8541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0163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19432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90194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0652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0451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453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89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560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425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712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6313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9140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907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844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32283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30284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4530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3525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0183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65873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2012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9042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21146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81880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66520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08774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18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31669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967050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9295745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ea typeface="MS PGothic" panose="020B0600070205080204" pitchFamily="34" charset="-128"/>
              </a:rPr>
              <a:pPr eaLnBrk="0" fontAlgn="base" hangingPunct="0">
                <a:spcBef>
                  <a:spcPct val="0"/>
                </a:spcBef>
                <a:spcAft>
                  <a:spcPct val="0"/>
                </a:spcAft>
              </a:pPr>
              <a:t>‹#›</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1315582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60922616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5" name="Subtitle 4"/>
          <p:cNvSpPr>
            <a:spLocks noGrp="1"/>
          </p:cNvSpPr>
          <p:nvPr>
            <p:ph type="subTitle" idx="1"/>
          </p:nvPr>
        </p:nvSpPr>
        <p:spPr/>
        <p:txBody>
          <a:bodyPr>
            <a:normAutofit fontScale="92500" lnSpcReduction="10000"/>
          </a:bodyPr>
          <a:lstStyle/>
          <a:p>
            <a:r>
              <a:rPr lang="en-US" dirty="0"/>
              <a:t>Lecture 02: Geometrical Optics</a:t>
            </a:r>
          </a:p>
          <a:p>
            <a:r>
              <a:rPr lang="en-US" dirty="0"/>
              <a:t>Andres Collazo, Director Biological Imaging Facility</a:t>
            </a:r>
          </a:p>
          <a:p>
            <a:r>
              <a:rPr lang="en-US" dirty="0"/>
              <a:t>Ke Ding, Graduate Student, TA</a:t>
            </a:r>
          </a:p>
          <a:p>
            <a:r>
              <a:rPr lang="en-US" dirty="0"/>
              <a:t>Wan-Rong (Sandy) Wong, Graduate Student, TA</a:t>
            </a:r>
          </a:p>
          <a:p>
            <a:endParaRPr lang="en-US" dirty="0"/>
          </a:p>
        </p:txBody>
      </p:sp>
    </p:spTree>
    <p:extLst>
      <p:ext uri="{BB962C8B-B14F-4D97-AF65-F5344CB8AC3E}">
        <p14:creationId xmlns:p14="http://schemas.microsoft.com/office/powerpoint/2010/main" val="424659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026" name="Equation" r:id="rId3" imgW="2260440" imgH="469800" progId="Equation.3">
                  <p:embed/>
                </p:oleObj>
              </mc:Choice>
              <mc:Fallback>
                <p:oleObj name="Equation" r:id="rId3" imgW="2260440" imgH="469800" progId="Equation.3">
                  <p:embed/>
                  <p:pic>
                    <p:nvPicPr>
                      <p:cNvPr id="26627" name="Object 3"/>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Velocity in medium</a:t>
            </a:r>
          </a:p>
          <a:p>
            <a:pPr eaLnBrk="0" fontAlgn="base" hangingPunct="0">
              <a:spcBef>
                <a:spcPct val="50000"/>
              </a:spcBef>
              <a:spcAft>
                <a:spcPct val="0"/>
              </a:spcAft>
            </a:pPr>
            <a:r>
              <a:rPr lang="en-US" altLang="en-US" dirty="0">
                <a:solidFill>
                  <a:prstClr val="black"/>
                </a:solidFill>
                <a:latin typeface="Comic Sans MS" panose="030F0702030302020204" pitchFamily="66" charset="0"/>
                <a:ea typeface="MS PGothic" panose="020B0600070205080204" pitchFamily="34" charset="-128"/>
              </a:rPr>
              <a:t>  </a:t>
            </a: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299203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225032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203600</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197162</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191854 - 204995</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graphicFrame>
        <p:nvGraphicFramePr>
          <p:cNvPr id="26634" name="Object 10"/>
          <p:cNvGraphicFramePr>
            <a:graphicFrameLocks noChangeAspect="1"/>
          </p:cNvGraphicFramePr>
          <p:nvPr>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027" name="Equation" r:id="rId5" imgW="1726920" imgH="444240" progId="Equation.3">
                  <p:embed/>
                </p:oleObj>
              </mc:Choice>
              <mc:Fallback>
                <p:oleObj name="Equation" r:id="rId5" imgW="1726920" imgH="444240" progId="Equation.3">
                  <p:embed/>
                  <p:pic>
                    <p:nvPicPr>
                      <p:cNvPr id="26634" name="Object 10"/>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026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990600" y="1828800"/>
            <a:ext cx="7239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130000"/>
              </a:lnSpc>
              <a:spcBef>
                <a:spcPct val="0"/>
              </a:spcBef>
              <a:spcAft>
                <a:spcPct val="0"/>
              </a:spcAft>
            </a:pPr>
            <a:r>
              <a:rPr lang="en-US" altLang="en-US" sz="1800" b="1" u="sng">
                <a:solidFill>
                  <a:prstClr val="black"/>
                </a:solidFill>
              </a:rPr>
              <a:t>Material        Blue </a:t>
            </a:r>
            <a:r>
              <a:rPr lang="en-US" altLang="en-US" sz="1800" u="sng">
                <a:solidFill>
                  <a:prstClr val="black"/>
                </a:solidFill>
              </a:rPr>
              <a:t>(486nm)</a:t>
            </a:r>
            <a:r>
              <a:rPr lang="en-US" altLang="en-US" sz="1800" b="1" u="sng">
                <a:solidFill>
                  <a:prstClr val="black"/>
                </a:solidFill>
              </a:rPr>
              <a:t>    Yellow </a:t>
            </a:r>
            <a:r>
              <a:rPr lang="en-US" altLang="en-US" sz="1800" u="sng">
                <a:solidFill>
                  <a:prstClr val="black"/>
                </a:solidFill>
              </a:rPr>
              <a:t>(589nm)</a:t>
            </a:r>
            <a:r>
              <a:rPr lang="en-US" altLang="en-US" sz="1800" b="1" u="sng">
                <a:solidFill>
                  <a:prstClr val="black"/>
                </a:solidFill>
              </a:rPr>
              <a:t>  Red </a:t>
            </a:r>
            <a:r>
              <a:rPr lang="en-US" altLang="en-US" sz="1800" u="sng">
                <a:solidFill>
                  <a:prstClr val="black"/>
                </a:solidFill>
              </a:rPr>
              <a:t>(656nm)</a:t>
            </a:r>
            <a:r>
              <a:rPr lang="en-US" altLang="en-US" sz="1800">
                <a:solidFill>
                  <a:prstClr val="black"/>
                </a:solidFill>
              </a:rPr>
              <a:t> </a:t>
            </a:r>
          </a:p>
          <a:p>
            <a:pPr eaLnBrk="0" fontAlgn="base" hangingPunct="0">
              <a:lnSpc>
                <a:spcPct val="120000"/>
              </a:lnSpc>
              <a:spcBef>
                <a:spcPct val="0"/>
              </a:spcBef>
              <a:spcAft>
                <a:spcPct val="0"/>
              </a:spcAft>
            </a:pPr>
            <a:r>
              <a:rPr lang="en-US" altLang="en-US" sz="1800">
                <a:solidFill>
                  <a:prstClr val="black"/>
                </a:solidFill>
              </a:rPr>
              <a:t>Crown Glass	1.524 		1.517 		1.515 </a:t>
            </a:r>
          </a:p>
          <a:p>
            <a:pPr eaLnBrk="0" fontAlgn="base" hangingPunct="0">
              <a:lnSpc>
                <a:spcPct val="120000"/>
              </a:lnSpc>
              <a:spcBef>
                <a:spcPct val="0"/>
              </a:spcBef>
              <a:spcAft>
                <a:spcPct val="0"/>
              </a:spcAft>
            </a:pPr>
            <a:r>
              <a:rPr lang="en-US" altLang="en-US" sz="1800">
                <a:solidFill>
                  <a:prstClr val="black"/>
                </a:solidFill>
              </a:rPr>
              <a:t>Flint Glass	1.639		1.627		1.622 </a:t>
            </a:r>
          </a:p>
          <a:p>
            <a:pPr eaLnBrk="0" fontAlgn="base" hangingPunct="0">
              <a:lnSpc>
                <a:spcPct val="120000"/>
              </a:lnSpc>
              <a:spcBef>
                <a:spcPct val="0"/>
              </a:spcBef>
              <a:spcAft>
                <a:spcPct val="0"/>
              </a:spcAft>
            </a:pPr>
            <a:r>
              <a:rPr lang="en-US" altLang="en-US" sz="1800">
                <a:solidFill>
                  <a:prstClr val="black"/>
                </a:solidFill>
              </a:rPr>
              <a:t>Water		1.337		1.333		1.331 </a:t>
            </a:r>
          </a:p>
          <a:p>
            <a:pPr eaLnBrk="0" fontAlgn="base" hangingPunct="0">
              <a:lnSpc>
                <a:spcPct val="120000"/>
              </a:lnSpc>
              <a:spcBef>
                <a:spcPct val="0"/>
              </a:spcBef>
              <a:spcAft>
                <a:spcPct val="0"/>
              </a:spcAft>
            </a:pPr>
            <a:r>
              <a:rPr lang="en-US" altLang="en-US" sz="1800">
                <a:solidFill>
                  <a:prstClr val="black"/>
                </a:solidFill>
              </a:rPr>
              <a:t>Cargille Oil	1.530		1.520		1.516 </a:t>
            </a:r>
            <a:endParaRPr lang="en-US" altLang="en-US">
              <a:solidFill>
                <a:prstClr val="black"/>
              </a:solidFill>
              <a:latin typeface="Times" panose="02020603050405020304" pitchFamily="18" charset="0"/>
            </a:endParaRPr>
          </a:p>
        </p:txBody>
      </p:sp>
      <p:sp>
        <p:nvSpPr>
          <p:cNvPr id="26626" name="Text Box 3"/>
          <p:cNvSpPr txBox="1">
            <a:spLocks noChangeArrowheads="1"/>
          </p:cNvSpPr>
          <p:nvPr/>
        </p:nvSpPr>
        <p:spPr bwMode="auto">
          <a:xfrm>
            <a:off x="990600" y="7620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000">
                <a:solidFill>
                  <a:prstClr val="black"/>
                </a:solidFill>
              </a:rPr>
              <a:t>COMPLICATION: </a:t>
            </a:r>
            <a:r>
              <a:rPr lang="en-US" altLang="en-US" sz="2800">
                <a:solidFill>
                  <a:prstClr val="black"/>
                </a:solidFill>
                <a:latin typeface="Symbol" panose="05050102010706020507" pitchFamily="18" charset="2"/>
              </a:rPr>
              <a:t>h</a:t>
            </a:r>
            <a:r>
              <a:rPr lang="en-US" altLang="en-US" sz="2000">
                <a:solidFill>
                  <a:prstClr val="black"/>
                </a:solidFill>
              </a:rPr>
              <a:t> Depends on the wavelength</a:t>
            </a:r>
            <a:endParaRPr lang="en-US" altLang="en-US">
              <a:solidFill>
                <a:prstClr val="black"/>
              </a:solidFill>
            </a:endParaRPr>
          </a:p>
        </p:txBody>
      </p:sp>
      <p:sp>
        <p:nvSpPr>
          <p:cNvPr id="26627" name="Text Box 4"/>
          <p:cNvSpPr txBox="1">
            <a:spLocks noChangeArrowheads="1"/>
          </p:cNvSpPr>
          <p:nvPr/>
        </p:nvSpPr>
        <p:spPr bwMode="auto">
          <a:xfrm>
            <a:off x="990600" y="4495800"/>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1800" dirty="0">
                <a:solidFill>
                  <a:prstClr val="black"/>
                </a:solidFill>
              </a:rPr>
              <a:t>(more on this next lecture)</a:t>
            </a:r>
            <a:endParaRPr lang="en-US" altLang="en-US" dirty="0">
              <a:solidFill>
                <a:prstClr val="black"/>
              </a:solidFill>
            </a:endParaRPr>
          </a:p>
        </p:txBody>
      </p:sp>
    </p:spTree>
    <p:extLst>
      <p:ext uri="{BB962C8B-B14F-4D97-AF65-F5344CB8AC3E}">
        <p14:creationId xmlns:p14="http://schemas.microsoft.com/office/powerpoint/2010/main" val="257867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1295400" y="685800"/>
            <a:ext cx="6553200"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a:solidFill>
                  <a:prstClr val="black"/>
                </a:solidFill>
              </a:rPr>
              <a:t>Refraction</a:t>
            </a:r>
            <a:r>
              <a:rPr lang="en-US" altLang="en-US" dirty="0">
                <a:solidFill>
                  <a:prstClr val="black"/>
                </a:solidFill>
              </a:rPr>
              <a:t> - the bending of light as it passes from one material to another.</a:t>
            </a: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Law: </a:t>
            </a:r>
            <a:r>
              <a:rPr lang="en-US" altLang="en-US" sz="3200" dirty="0">
                <a:solidFill>
                  <a:prstClr val="black"/>
                </a:solidFill>
                <a:latin typeface="Symbol" panose="05050102010706020507" pitchFamily="18" charset="2"/>
              </a:rPr>
              <a:t>h</a:t>
            </a:r>
            <a:r>
              <a:rPr lang="en-US" altLang="en-US" sz="1400" dirty="0">
                <a:solidFill>
                  <a:prstClr val="black"/>
                </a:solidFill>
              </a:rPr>
              <a:t>1</a:t>
            </a:r>
            <a:r>
              <a:rPr lang="en-US" altLang="en-US" dirty="0">
                <a:solidFill>
                  <a:prstClr val="black"/>
                </a:solidFill>
              </a:rPr>
              <a:t> sin </a:t>
            </a:r>
            <a:r>
              <a:rPr lang="en-US" altLang="en-US" dirty="0">
                <a:solidFill>
                  <a:prstClr val="black"/>
                </a:solidFill>
                <a:latin typeface="Symbol" panose="05050102010706020507" pitchFamily="18" charset="2"/>
              </a:rPr>
              <a:t>q</a:t>
            </a:r>
            <a:r>
              <a:rPr lang="en-US" altLang="en-US" sz="1400" dirty="0">
                <a:solidFill>
                  <a:prstClr val="black"/>
                </a:solidFill>
              </a:rPr>
              <a:t>1</a:t>
            </a:r>
            <a:r>
              <a:rPr lang="en-US" altLang="en-US" dirty="0">
                <a:solidFill>
                  <a:prstClr val="black"/>
                </a:solidFill>
              </a:rPr>
              <a:t> =  </a:t>
            </a:r>
            <a:r>
              <a:rPr lang="en-US" altLang="en-US" sz="3200" dirty="0">
                <a:solidFill>
                  <a:prstClr val="black"/>
                </a:solidFill>
                <a:latin typeface="Symbol" panose="05050102010706020507" pitchFamily="18" charset="2"/>
              </a:rPr>
              <a:t>h</a:t>
            </a:r>
            <a:r>
              <a:rPr lang="en-US" altLang="en-US" sz="1400" dirty="0">
                <a:solidFill>
                  <a:prstClr val="black"/>
                </a:solidFill>
              </a:rPr>
              <a:t>2</a:t>
            </a:r>
            <a:r>
              <a:rPr lang="en-US" altLang="en-US" dirty="0">
                <a:solidFill>
                  <a:prstClr val="black"/>
                </a:solidFill>
              </a:rPr>
              <a:t> sin </a:t>
            </a:r>
            <a:r>
              <a:rPr lang="en-US" altLang="en-US" dirty="0">
                <a:solidFill>
                  <a:prstClr val="black"/>
                </a:solidFill>
                <a:latin typeface="Symbol" panose="05050102010706020507" pitchFamily="18" charset="2"/>
              </a:rPr>
              <a:t>q</a:t>
            </a:r>
            <a:r>
              <a:rPr lang="en-US" altLang="en-US" sz="1400" dirty="0">
                <a:solidFill>
                  <a:prstClr val="black"/>
                </a:solidFill>
              </a:rPr>
              <a:t>2</a:t>
            </a:r>
            <a:endParaRPr lang="en-US" altLang="en-US" dirty="0">
              <a:solidFill>
                <a:prstClr val="black"/>
              </a:solidFill>
            </a:endParaRP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sz="1400" dirty="0">
              <a:solidFill>
                <a:prstClr val="black"/>
              </a:solidFill>
            </a:endParaRPr>
          </a:p>
        </p:txBody>
      </p:sp>
      <p:sp>
        <p:nvSpPr>
          <p:cNvPr id="27650" name="Rectangle 6"/>
          <p:cNvSpPr>
            <a:spLocks noChangeArrowheads="1"/>
          </p:cNvSpPr>
          <p:nvPr/>
        </p:nvSpPr>
        <p:spPr bwMode="auto">
          <a:xfrm>
            <a:off x="3581400" y="3200400"/>
            <a:ext cx="4495800"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z="1400">
              <a:solidFill>
                <a:prstClr val="black"/>
              </a:solidFill>
            </a:endParaRPr>
          </a:p>
        </p:txBody>
      </p:sp>
      <p:sp>
        <p:nvSpPr>
          <p:cNvPr id="27652" name="Rectangle 9"/>
          <p:cNvSpPr>
            <a:spLocks noChangeArrowheads="1"/>
          </p:cNvSpPr>
          <p:nvPr/>
        </p:nvSpPr>
        <p:spPr bwMode="auto">
          <a:xfrm>
            <a:off x="1628775" y="5534025"/>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3200">
                <a:solidFill>
                  <a:prstClr val="black"/>
                </a:solidFill>
                <a:latin typeface="Symbol" panose="05050102010706020507" pitchFamily="18" charset="2"/>
              </a:rPr>
              <a:t>h</a:t>
            </a:r>
            <a:r>
              <a:rPr lang="en-US" altLang="en-US" sz="1400">
                <a:solidFill>
                  <a:prstClr val="black"/>
                </a:solidFill>
              </a:rPr>
              <a:t>1</a:t>
            </a:r>
          </a:p>
        </p:txBody>
      </p:sp>
      <p:sp>
        <p:nvSpPr>
          <p:cNvPr id="27653" name="Rectangle 10"/>
          <p:cNvSpPr>
            <a:spLocks noChangeArrowheads="1"/>
          </p:cNvSpPr>
          <p:nvPr/>
        </p:nvSpPr>
        <p:spPr bwMode="auto">
          <a:xfrm>
            <a:off x="2667000" y="41148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a:solidFill>
                  <a:prstClr val="black"/>
                </a:solidFill>
                <a:latin typeface="Symbol" panose="05050102010706020507" pitchFamily="18" charset="2"/>
              </a:rPr>
              <a:t>q</a:t>
            </a:r>
            <a:r>
              <a:rPr lang="en-US" altLang="en-US" sz="1400">
                <a:solidFill>
                  <a:prstClr val="black"/>
                </a:solidFill>
              </a:rPr>
              <a:t>1</a:t>
            </a:r>
          </a:p>
        </p:txBody>
      </p:sp>
      <p:sp>
        <p:nvSpPr>
          <p:cNvPr id="27654" name="Rectangle 11"/>
          <p:cNvSpPr>
            <a:spLocks noChangeArrowheads="1"/>
          </p:cNvSpPr>
          <p:nvPr/>
        </p:nvSpPr>
        <p:spPr bwMode="auto">
          <a:xfrm>
            <a:off x="5029200" y="4495800"/>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latin typeface="Symbol" panose="05050102010706020507" pitchFamily="18" charset="2"/>
              </a:rPr>
              <a:t>q</a:t>
            </a:r>
            <a:r>
              <a:rPr lang="en-US" altLang="en-US" sz="1400" dirty="0">
                <a:solidFill>
                  <a:prstClr val="black"/>
                </a:solidFill>
              </a:rPr>
              <a:t>2</a:t>
            </a:r>
          </a:p>
        </p:txBody>
      </p:sp>
      <p:sp>
        <p:nvSpPr>
          <p:cNvPr id="27655" name="Rectangle 12"/>
          <p:cNvSpPr>
            <a:spLocks noChangeArrowheads="1"/>
          </p:cNvSpPr>
          <p:nvPr/>
        </p:nvSpPr>
        <p:spPr bwMode="auto">
          <a:xfrm>
            <a:off x="3908425" y="5534025"/>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3200">
                <a:solidFill>
                  <a:prstClr val="black"/>
                </a:solidFill>
                <a:latin typeface="Symbol" panose="05050102010706020507" pitchFamily="18" charset="2"/>
              </a:rPr>
              <a:t>h</a:t>
            </a:r>
            <a:r>
              <a:rPr lang="en-US" altLang="en-US" sz="1400">
                <a:solidFill>
                  <a:prstClr val="black"/>
                </a:solidFill>
              </a:rPr>
              <a:t>2</a:t>
            </a:r>
          </a:p>
        </p:txBody>
      </p:sp>
      <p:sp>
        <p:nvSpPr>
          <p:cNvPr id="27656" name="Text Box 13"/>
          <p:cNvSpPr txBox="1">
            <a:spLocks noChangeArrowheads="1"/>
          </p:cNvSpPr>
          <p:nvPr/>
        </p:nvSpPr>
        <p:spPr bwMode="auto">
          <a:xfrm>
            <a:off x="6705600" y="4578350"/>
            <a:ext cx="1905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a:solidFill>
                  <a:prstClr val="black"/>
                </a:solidFill>
              </a:rPr>
              <a:t>Optical axis</a:t>
            </a:r>
            <a:endParaRPr lang="en-US" altLang="en-US" dirty="0">
              <a:solidFill>
                <a:prstClr val="black"/>
              </a:solidFill>
            </a:endParaRPr>
          </a:p>
        </p:txBody>
      </p:sp>
      <p:sp>
        <p:nvSpPr>
          <p:cNvPr id="27657" name="Line 14"/>
          <p:cNvSpPr>
            <a:spLocks noChangeShapeType="1"/>
          </p:cNvSpPr>
          <p:nvPr/>
        </p:nvSpPr>
        <p:spPr bwMode="auto">
          <a:xfrm>
            <a:off x="1828800" y="3276600"/>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9" name="Arc 17"/>
          <p:cNvSpPr>
            <a:spLocks/>
          </p:cNvSpPr>
          <p:nvPr/>
        </p:nvSpPr>
        <p:spPr bwMode="auto">
          <a:xfrm flipH="1">
            <a:off x="2514600" y="3962400"/>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0" name="Arc 18"/>
          <p:cNvSpPr>
            <a:spLocks/>
          </p:cNvSpPr>
          <p:nvPr/>
        </p:nvSpPr>
        <p:spPr bwMode="auto">
          <a:xfrm>
            <a:off x="5410200" y="4573588"/>
            <a:ext cx="152400" cy="379412"/>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5" name="Line 4"/>
          <p:cNvSpPr>
            <a:spLocks noChangeShapeType="1"/>
          </p:cNvSpPr>
          <p:nvPr/>
        </p:nvSpPr>
        <p:spPr bwMode="auto">
          <a:xfrm>
            <a:off x="609600" y="4572000"/>
            <a:ext cx="76962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6" name="Text Box 9"/>
          <p:cNvSpPr txBox="1">
            <a:spLocks noChangeArrowheads="1"/>
          </p:cNvSpPr>
          <p:nvPr/>
        </p:nvSpPr>
        <p:spPr bwMode="auto">
          <a:xfrm>
            <a:off x="533400" y="4267200"/>
            <a:ext cx="2209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Normal </a:t>
            </a:r>
            <a:r>
              <a:rPr lang="en-US" altLang="en-US" sz="1600" dirty="0">
                <a:solidFill>
                  <a:prstClr val="black"/>
                </a:solidFill>
                <a:latin typeface="Comic Sans MS" panose="030F0702030302020204" pitchFamily="66" charset="0"/>
                <a:ea typeface="MS PGothic" panose="020B0600070205080204" pitchFamily="34" charset="-128"/>
              </a:rPr>
              <a:t>(perpendicular to interface of different materials)</a:t>
            </a:r>
            <a:endParaRPr lang="en-US" altLang="en-US" sz="2400" dirty="0">
              <a:solidFill>
                <a:prstClr val="black"/>
              </a:solidFill>
              <a:latin typeface="Comic Sans MS" panose="030F0702030302020204" pitchFamily="66" charset="0"/>
              <a:ea typeface="MS PGothic" panose="020B0600070205080204" pitchFamily="34" charset="-128"/>
            </a:endParaRPr>
          </a:p>
        </p:txBody>
      </p:sp>
      <p:sp>
        <p:nvSpPr>
          <p:cNvPr id="18" name="Line 11"/>
          <p:cNvSpPr>
            <a:spLocks noChangeShapeType="1"/>
          </p:cNvSpPr>
          <p:nvPr/>
        </p:nvSpPr>
        <p:spPr bwMode="auto">
          <a:xfrm>
            <a:off x="3581400" y="4572000"/>
            <a:ext cx="44958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76565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27652" name="Line 4"/>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3" name="Rectangle 5"/>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27654" name="Rectangle 6"/>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27655" name="Rectangle 7"/>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2</a:t>
            </a:r>
          </a:p>
        </p:txBody>
      </p:sp>
      <p:sp>
        <p:nvSpPr>
          <p:cNvPr id="27656" name="Rectangle 8"/>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27657" name="Line 9"/>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8" name="Line 10"/>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9" name="Arc 11"/>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0" name="Arc 12"/>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1" name="Rectangle 13"/>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27662" name="Line 14"/>
          <p:cNvSpPr>
            <a:spLocks noChangeShapeType="1"/>
          </p:cNvSpPr>
          <p:nvPr/>
        </p:nvSpPr>
        <p:spPr bwMode="auto">
          <a:xfrm flipV="1">
            <a:off x="5943600" y="3962400"/>
            <a:ext cx="1905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3" name="Line 15"/>
          <p:cNvSpPr>
            <a:spLocks noChangeShapeType="1"/>
          </p:cNvSpPr>
          <p:nvPr/>
        </p:nvSpPr>
        <p:spPr bwMode="auto">
          <a:xfrm flipV="1">
            <a:off x="5943600" y="4343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4" name="Line 16"/>
          <p:cNvSpPr>
            <a:spLocks noChangeShapeType="1"/>
          </p:cNvSpPr>
          <p:nvPr/>
        </p:nvSpPr>
        <p:spPr bwMode="auto">
          <a:xfrm>
            <a:off x="5943600" y="4343400"/>
            <a:ext cx="1905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5" name="Line 17"/>
          <p:cNvSpPr>
            <a:spLocks noChangeShapeType="1"/>
          </p:cNvSpPr>
          <p:nvPr/>
        </p:nvSpPr>
        <p:spPr bwMode="auto">
          <a:xfrm>
            <a:off x="5943600" y="4343400"/>
            <a:ext cx="1828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6" name="Line 18"/>
          <p:cNvSpPr>
            <a:spLocks noChangeShapeType="1"/>
          </p:cNvSpPr>
          <p:nvPr/>
        </p:nvSpPr>
        <p:spPr bwMode="auto">
          <a:xfrm>
            <a:off x="5943600" y="4343400"/>
            <a:ext cx="1752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7" name="Text Box 19"/>
          <p:cNvSpPr txBox="1">
            <a:spLocks noChangeArrowheads="1"/>
          </p:cNvSpPr>
          <p:nvPr/>
        </p:nvSpPr>
        <p:spPr bwMode="auto">
          <a:xfrm>
            <a:off x="7924800" y="4343400"/>
            <a:ext cx="504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prstClr val="black"/>
                </a:solidFill>
                <a:latin typeface="Comic Sans MS" panose="030F0702030302020204" pitchFamily="66" charset="0"/>
                <a:ea typeface="MS PGothic" panose="020B0600070205080204" pitchFamily="34" charset="-128"/>
              </a:rPr>
              <a:t>??</a:t>
            </a:r>
          </a:p>
        </p:txBody>
      </p:sp>
      <p:sp>
        <p:nvSpPr>
          <p:cNvPr id="27668" name="Line 20"/>
          <p:cNvSpPr>
            <a:spLocks noChangeShapeType="1"/>
          </p:cNvSpPr>
          <p:nvPr/>
        </p:nvSpPr>
        <p:spPr bwMode="auto">
          <a:xfrm>
            <a:off x="5943600" y="4343400"/>
            <a:ext cx="1752600" cy="1295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1"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rPr>
              <a:t>Light beam through a plane-parallel glass plate</a:t>
            </a: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Law: </a:t>
            </a:r>
            <a:r>
              <a:rPr lang="en-US" altLang="en-US" dirty="0">
                <a:solidFill>
                  <a:prstClr val="black"/>
                </a:solidFill>
                <a:latin typeface="Symbol" panose="05050102010706020507" pitchFamily="18" charset="2"/>
              </a:rPr>
              <a:t>h</a:t>
            </a:r>
            <a:r>
              <a:rPr lang="en-US" altLang="en-US" dirty="0">
                <a:solidFill>
                  <a:prstClr val="black"/>
                </a:solidFill>
              </a:rPr>
              <a:t>1 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123284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2</a:t>
            </a: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rPr>
              <a:t>Light beam through a plane-parallel glass plate</a:t>
            </a: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Law: </a:t>
            </a:r>
            <a:r>
              <a:rPr lang="en-US" altLang="en-US" dirty="0">
                <a:solidFill>
                  <a:prstClr val="black"/>
                </a:solidFill>
                <a:latin typeface="Symbol" panose="05050102010706020507" pitchFamily="18" charset="2"/>
              </a:rPr>
              <a:t>h</a:t>
            </a:r>
            <a:r>
              <a:rPr lang="en-US" altLang="en-US" dirty="0">
                <a:solidFill>
                  <a:prstClr val="black"/>
                </a:solidFill>
              </a:rPr>
              <a:t>1 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309672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2</a:t>
            </a: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1277471"/>
            <a:ext cx="6858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latin typeface="+mn-lt"/>
              </a:rPr>
              <a:t>Refraction: light bends as it passes from one material to another</a:t>
            </a: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Law: </a:t>
            </a:r>
            <a:r>
              <a:rPr lang="en-US" altLang="en-US" dirty="0">
                <a:solidFill>
                  <a:prstClr val="black"/>
                </a:solidFill>
                <a:latin typeface="Symbol" panose="05050102010706020507" pitchFamily="18" charset="2"/>
              </a:rPr>
              <a:t>h</a:t>
            </a:r>
            <a:r>
              <a:rPr lang="en-US" altLang="en-US" dirty="0">
                <a:solidFill>
                  <a:prstClr val="black"/>
                </a:solidFill>
              </a:rPr>
              <a:t>1 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p:txBody>
      </p:sp>
      <p:sp>
        <p:nvSpPr>
          <p:cNvPr id="2" name="Title 1"/>
          <p:cNvSpPr>
            <a:spLocks noGrp="1"/>
          </p:cNvSpPr>
          <p:nvPr>
            <p:ph type="title"/>
          </p:nvPr>
        </p:nvSpPr>
        <p:spPr/>
        <p:txBody>
          <a:bodyPr anchor="t">
            <a:normAutofit/>
          </a:bodyPr>
          <a:lstStyle/>
          <a:p>
            <a:r>
              <a:rPr lang="en-US" sz="3200" dirty="0"/>
              <a:t>Geometrical optics: Light as collection of rays</a:t>
            </a:r>
          </a:p>
        </p:txBody>
      </p:sp>
    </p:spTree>
    <p:extLst>
      <p:ext uri="{BB962C8B-B14F-4D97-AF65-F5344CB8AC3E}">
        <p14:creationId xmlns:p14="http://schemas.microsoft.com/office/powerpoint/2010/main" val="51264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295400" y="685800"/>
            <a:ext cx="65532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latin typeface="+mj-lt"/>
              </a:rPr>
              <a:t>Could apply Snell</a:t>
            </a:r>
            <a:r>
              <a:rPr lang="ja-JP" altLang="en-US" dirty="0">
                <a:latin typeface="+mj-lt"/>
              </a:rPr>
              <a:t>’</a:t>
            </a:r>
            <a:r>
              <a:rPr lang="en-US" altLang="ja-JP" dirty="0">
                <a:latin typeface="+mj-lt"/>
              </a:rPr>
              <a:t>s Law to something as complex as a lens</a:t>
            </a:r>
            <a:r>
              <a:rPr lang="en-US" altLang="ja-JP" sz="3200" dirty="0">
                <a:latin typeface="+mn-lt"/>
              </a:rPr>
              <a:t>	</a:t>
            </a:r>
          </a:p>
          <a:p>
            <a:pPr>
              <a:spcBef>
                <a:spcPct val="50000"/>
              </a:spcBef>
            </a:pPr>
            <a:r>
              <a:rPr lang="en-US" altLang="en-US" sz="3200" dirty="0">
                <a:latin typeface="Symbol" panose="05050102010706020507" pitchFamily="18" charset="2"/>
              </a:rPr>
              <a:t>h</a:t>
            </a:r>
            <a:r>
              <a:rPr lang="en-US" altLang="en-US" sz="1400" dirty="0"/>
              <a:t>1</a:t>
            </a:r>
            <a:r>
              <a:rPr lang="en-US" altLang="en-US" dirty="0"/>
              <a:t> sin </a:t>
            </a:r>
            <a:r>
              <a:rPr lang="en-US" altLang="en-US" dirty="0">
                <a:latin typeface="Symbol" panose="05050102010706020507" pitchFamily="18" charset="2"/>
              </a:rPr>
              <a:t>q</a:t>
            </a:r>
            <a:r>
              <a:rPr lang="en-US" altLang="en-US" sz="1400" dirty="0"/>
              <a:t>1 </a:t>
            </a:r>
            <a:r>
              <a:rPr lang="en-US" altLang="en-US" dirty="0"/>
              <a:t> =  </a:t>
            </a:r>
            <a:r>
              <a:rPr lang="en-US" altLang="en-US" sz="3200" dirty="0">
                <a:latin typeface="Symbol" panose="05050102010706020507" pitchFamily="18" charset="2"/>
              </a:rPr>
              <a:t>h</a:t>
            </a:r>
            <a:r>
              <a:rPr lang="en-US" altLang="en-US" sz="1400" dirty="0"/>
              <a:t>2</a:t>
            </a:r>
            <a:r>
              <a:rPr lang="en-US" altLang="en-US" dirty="0"/>
              <a:t> sin </a:t>
            </a:r>
            <a:r>
              <a:rPr lang="en-US" altLang="en-US" dirty="0">
                <a:latin typeface="Symbol" panose="05050102010706020507" pitchFamily="18" charset="2"/>
              </a:rPr>
              <a:t>q</a:t>
            </a:r>
            <a:r>
              <a:rPr lang="en-US" altLang="en-US" sz="1400" dirty="0"/>
              <a:t>2   </a:t>
            </a:r>
            <a:r>
              <a:rPr lang="en-US" altLang="en-US" dirty="0"/>
              <a:t>=  </a:t>
            </a:r>
            <a:r>
              <a:rPr lang="en-US" altLang="en-US" sz="3200" dirty="0">
                <a:latin typeface="Symbol" panose="05050102010706020507" pitchFamily="18" charset="2"/>
              </a:rPr>
              <a:t>h</a:t>
            </a:r>
            <a:r>
              <a:rPr lang="en-US" altLang="en-US" sz="1400" dirty="0"/>
              <a:t>3</a:t>
            </a:r>
            <a:r>
              <a:rPr lang="en-US" altLang="en-US" dirty="0"/>
              <a:t> sin </a:t>
            </a:r>
            <a:r>
              <a:rPr lang="en-US" altLang="en-US" dirty="0">
                <a:latin typeface="Symbol" panose="05050102010706020507" pitchFamily="18" charset="2"/>
              </a:rPr>
              <a:t>q</a:t>
            </a:r>
            <a:r>
              <a:rPr lang="en-US" altLang="en-US" sz="1400" dirty="0"/>
              <a:t>3  </a:t>
            </a:r>
            <a:r>
              <a:rPr lang="en-US" altLang="en-US" dirty="0"/>
              <a:t>= ….</a:t>
            </a:r>
          </a:p>
          <a:p>
            <a:pPr>
              <a:spcBef>
                <a:spcPct val="50000"/>
              </a:spcBef>
            </a:pPr>
            <a:endParaRPr lang="en-US" altLang="en-US" dirty="0"/>
          </a:p>
          <a:p>
            <a:pPr>
              <a:spcBef>
                <a:spcPct val="50000"/>
              </a:spcBef>
            </a:pPr>
            <a:endParaRPr lang="en-US" altLang="en-US" sz="1400" dirty="0"/>
          </a:p>
        </p:txBody>
      </p:sp>
      <p:sp>
        <p:nvSpPr>
          <p:cNvPr id="29698"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Rectangle 5"/>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9700" name="Rectangle 8"/>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9701" name="Line 9"/>
          <p:cNvSpPr>
            <a:spLocks noChangeShapeType="1"/>
          </p:cNvSpPr>
          <p:nvPr/>
        </p:nvSpPr>
        <p:spPr bwMode="auto">
          <a:xfrm>
            <a:off x="4495800" y="3810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10"/>
          <p:cNvSpPr>
            <a:spLocks noChangeShapeType="1"/>
          </p:cNvSpPr>
          <p:nvPr/>
        </p:nvSpPr>
        <p:spPr bwMode="auto">
          <a:xfrm>
            <a:off x="4495800" y="34290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Oval 20"/>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704" name="Line 21"/>
          <p:cNvSpPr>
            <a:spLocks noChangeShapeType="1"/>
          </p:cNvSpPr>
          <p:nvPr/>
        </p:nvSpPr>
        <p:spPr bwMode="auto">
          <a:xfrm>
            <a:off x="37338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23"/>
          <p:cNvSpPr>
            <a:spLocks noChangeShapeType="1"/>
          </p:cNvSpPr>
          <p:nvPr/>
        </p:nvSpPr>
        <p:spPr bwMode="auto">
          <a:xfrm flipV="1">
            <a:off x="3810000" y="34290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24"/>
          <p:cNvSpPr>
            <a:spLocks noChangeShapeType="1"/>
          </p:cNvSpPr>
          <p:nvPr/>
        </p:nvSpPr>
        <p:spPr bwMode="auto">
          <a:xfrm flipV="1">
            <a:off x="2590800" y="3810000"/>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25"/>
          <p:cNvSpPr>
            <a:spLocks noChangeShapeType="1"/>
          </p:cNvSpPr>
          <p:nvPr/>
        </p:nvSpPr>
        <p:spPr bwMode="auto">
          <a:xfrm flipV="1">
            <a:off x="2590800" y="3505200"/>
            <a:ext cx="1219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9909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95400" y="685800"/>
            <a:ext cx="6553200" cy="21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laws</a:t>
            </a:r>
          </a:p>
          <a:p>
            <a:pPr>
              <a:spcBef>
                <a:spcPct val="50000"/>
              </a:spcBef>
            </a:pPr>
            <a:r>
              <a:rPr lang="en-US" altLang="en-US" dirty="0">
                <a:latin typeface="+mj-lt"/>
              </a:rPr>
              <a:t>1.  Ray through center of lens is straight</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sp>
        <p:nvSpPr>
          <p:cNvPr id="63491"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6"/>
          <p:cNvSpPr>
            <a:spLocks noChangeShapeType="1"/>
          </p:cNvSpPr>
          <p:nvPr/>
        </p:nvSpPr>
        <p:spPr bwMode="auto">
          <a:xfrm>
            <a:off x="2013856"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621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 2</a:t>
            </a:r>
          </a:p>
          <a:p>
            <a:pPr>
              <a:spcBef>
                <a:spcPct val="50000"/>
              </a:spcBef>
            </a:pPr>
            <a:r>
              <a:rPr lang="en-US" altLang="en-US" dirty="0">
                <a:latin typeface="+mj-lt"/>
              </a:rPr>
              <a:t>2.  Light rays that enter the lens parallel to the optical axis leaves through </a:t>
            </a:r>
            <a:r>
              <a:rPr lang="en-US" altLang="en-US" u="sng" dirty="0">
                <a:latin typeface="+mj-lt"/>
              </a:rPr>
              <a:t>Focal Point</a:t>
            </a:r>
            <a:endParaRPr lang="en-US" altLang="en-US" dirty="0">
              <a:latin typeface="+mj-lt"/>
            </a:endParaRPr>
          </a:p>
          <a:p>
            <a:pPr>
              <a:spcBef>
                <a:spcPct val="50000"/>
              </a:spcBef>
            </a:pPr>
            <a:endParaRPr lang="en-US" altLang="en-US" dirty="0"/>
          </a:p>
          <a:p>
            <a:pPr>
              <a:spcBef>
                <a:spcPct val="50000"/>
              </a:spcBef>
            </a:pPr>
            <a:endParaRPr lang="en-US" altLang="en-US" sz="1400" dirty="0"/>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03914"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2546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Convex (biconvex) lens</a:t>
            </a:r>
          </a:p>
          <a:p>
            <a:pPr>
              <a:spcBef>
                <a:spcPct val="50000"/>
              </a:spcBef>
            </a:pPr>
            <a:r>
              <a:rPr lang="en-US" altLang="en-US" dirty="0">
                <a:latin typeface="+mj-lt"/>
              </a:rPr>
              <a:t>This is a </a:t>
            </a:r>
            <a:r>
              <a:rPr lang="en-US" altLang="en-US" b="1" dirty="0">
                <a:latin typeface="+mj-lt"/>
              </a:rPr>
              <a:t>converging</a:t>
            </a:r>
            <a:r>
              <a:rPr lang="en-US" altLang="en-US" dirty="0">
                <a:latin typeface="+mj-lt"/>
              </a:rPr>
              <a:t> lens</a:t>
            </a:r>
          </a:p>
          <a:p>
            <a:pPr>
              <a:spcBef>
                <a:spcPct val="50000"/>
              </a:spcBef>
            </a:pPr>
            <a:endParaRPr lang="en-US" altLang="en-US" dirty="0">
              <a:latin typeface="+mj-lt"/>
            </a:endParaRPr>
          </a:p>
          <a:p>
            <a:pPr>
              <a:spcBef>
                <a:spcPct val="50000"/>
              </a:spcBef>
            </a:pPr>
            <a:endParaRPr lang="en-US" altLang="en-US" sz="1400" dirty="0">
              <a:latin typeface="+mj-lt"/>
            </a:endParaRPr>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03914"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9033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2: Geometrical Optics</a:t>
            </a:r>
          </a:p>
        </p:txBody>
      </p:sp>
      <p:sp>
        <p:nvSpPr>
          <p:cNvPr id="3" name="Content Placeholder 2"/>
          <p:cNvSpPr>
            <a:spLocks noGrp="1"/>
          </p:cNvSpPr>
          <p:nvPr>
            <p:ph idx="1"/>
          </p:nvPr>
        </p:nvSpPr>
        <p:spPr/>
        <p:txBody>
          <a:bodyPr/>
          <a:lstStyle/>
          <a:p>
            <a:r>
              <a:rPr lang="en-US" dirty="0"/>
              <a:t>Speed of light and refractive index</a:t>
            </a:r>
          </a:p>
          <a:p>
            <a:r>
              <a:rPr lang="en-US" dirty="0"/>
              <a:t>Thin lens law</a:t>
            </a:r>
          </a:p>
          <a:p>
            <a:r>
              <a:rPr lang="en-US" dirty="0"/>
              <a:t>Simple optical system</a:t>
            </a:r>
          </a:p>
          <a:p>
            <a:r>
              <a:rPr lang="en-US" dirty="0"/>
              <a:t>Compound microscope I</a:t>
            </a:r>
          </a:p>
          <a:p>
            <a:r>
              <a:rPr lang="en-US" dirty="0"/>
              <a:t>Refractive indices and super lenses</a:t>
            </a:r>
          </a:p>
        </p:txBody>
      </p:sp>
    </p:spTree>
    <p:extLst>
      <p:ext uri="{BB962C8B-B14F-4D97-AF65-F5344CB8AC3E}">
        <p14:creationId xmlns:p14="http://schemas.microsoft.com/office/powerpoint/2010/main" val="133862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 3</a:t>
            </a:r>
          </a:p>
          <a:p>
            <a:pPr>
              <a:spcBef>
                <a:spcPct val="50000"/>
              </a:spcBef>
            </a:pPr>
            <a:r>
              <a:rPr lang="en-US" altLang="en-US" dirty="0">
                <a:latin typeface="+mj-lt"/>
              </a:rPr>
              <a:t>3.  Light rays that enter the lens from the focal point exit parallel to the optical axis. </a:t>
            </a:r>
          </a:p>
          <a:p>
            <a:pPr>
              <a:spcBef>
                <a:spcPct val="50000"/>
              </a:spcBef>
            </a:pPr>
            <a:endParaRPr lang="en-US" altLang="en-US" dirty="0">
              <a:latin typeface="+mj-lt"/>
            </a:endParaRPr>
          </a:p>
          <a:p>
            <a:pPr>
              <a:spcBef>
                <a:spcPct val="50000"/>
              </a:spcBef>
            </a:pPr>
            <a:endParaRPr lang="en-US" altLang="en-US" sz="1400" dirty="0">
              <a:latin typeface="+mj-lt"/>
            </a:endParaRPr>
          </a:p>
        </p:txBody>
      </p:sp>
      <p:sp>
        <p:nvSpPr>
          <p:cNvPr id="65539"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5541"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4"/>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5"/>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 </a:t>
            </a:r>
          </a:p>
        </p:txBody>
      </p:sp>
      <p:sp>
        <p:nvSpPr>
          <p:cNvPr id="65548" name="Line 16"/>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8"/>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20"/>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21"/>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22"/>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9"/>
          <p:cNvSpPr>
            <a:spLocks noChangeShapeType="1"/>
          </p:cNvSpPr>
          <p:nvPr/>
        </p:nvSpPr>
        <p:spPr bwMode="auto">
          <a:xfrm flipV="1">
            <a:off x="1752600" y="2514600"/>
            <a:ext cx="0" cy="1676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 name="Group 22"/>
          <p:cNvGrpSpPr>
            <a:grpSpLocks/>
          </p:cNvGrpSpPr>
          <p:nvPr/>
        </p:nvGrpSpPr>
        <p:grpSpPr bwMode="auto">
          <a:xfrm>
            <a:off x="1752600" y="2362200"/>
            <a:ext cx="2362200" cy="517525"/>
            <a:chOff x="1104" y="1488"/>
            <a:chExt cx="1488" cy="326"/>
          </a:xfrm>
        </p:grpSpPr>
        <p:sp>
          <p:nvSpPr>
            <p:cNvPr id="20" name="Line 18"/>
            <p:cNvSpPr>
              <a:spLocks noChangeShapeType="1"/>
            </p:cNvSpPr>
            <p:nvPr/>
          </p:nvSpPr>
          <p:spPr bwMode="auto">
            <a:xfrm flipH="1">
              <a:off x="1104" y="1488"/>
              <a:ext cx="148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1"/>
            <p:cNvSpPr txBox="1">
              <a:spLocks noChangeArrowheads="1"/>
            </p:cNvSpPr>
            <p:nvPr/>
          </p:nvSpPr>
          <p:spPr bwMode="auto">
            <a:xfrm>
              <a:off x="1728" y="1488"/>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grpSp>
    </p:spTree>
    <p:extLst>
      <p:ext uri="{BB962C8B-B14F-4D97-AF65-F5344CB8AC3E}">
        <p14:creationId xmlns:p14="http://schemas.microsoft.com/office/powerpoint/2010/main" val="25435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pPr>
              <a:spcBef>
                <a:spcPct val="50000"/>
              </a:spcBef>
            </a:pPr>
            <a:r>
              <a:rPr lang="en-US" altLang="en-US" sz="2400" dirty="0"/>
              <a:t>Using the thin lens laws to predict the behavior of imaging systems (principle ray technique)</a:t>
            </a:r>
            <a:endParaRPr lang="en-US" sz="2400" dirty="0"/>
          </a:p>
        </p:txBody>
      </p:sp>
      <p:sp>
        <p:nvSpPr>
          <p:cNvPr id="9" name="Text Box 18"/>
          <p:cNvSpPr txBox="1">
            <a:spLocks noChangeArrowheads="1"/>
          </p:cNvSpPr>
          <p:nvPr/>
        </p:nvSpPr>
        <p:spPr bwMode="auto">
          <a:xfrm>
            <a:off x="4898571" y="3962400"/>
            <a:ext cx="279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f</a:t>
            </a:r>
          </a:p>
        </p:txBody>
      </p:sp>
      <p:grpSp>
        <p:nvGrpSpPr>
          <p:cNvPr id="10" name="Group 9"/>
          <p:cNvGrpSpPr/>
          <p:nvPr/>
        </p:nvGrpSpPr>
        <p:grpSpPr>
          <a:xfrm>
            <a:off x="2721428" y="3918857"/>
            <a:ext cx="2862943" cy="65313"/>
            <a:chOff x="2721428" y="3918858"/>
            <a:chExt cx="4114800" cy="0"/>
          </a:xfrm>
        </p:grpSpPr>
        <p:sp>
          <p:nvSpPr>
            <p:cNvPr id="11" name="Line 17"/>
            <p:cNvSpPr>
              <a:spLocks noChangeShapeType="1"/>
            </p:cNvSpPr>
            <p:nvPr/>
          </p:nvSpPr>
          <p:spPr bwMode="auto">
            <a:xfrm flipH="1">
              <a:off x="4778828" y="3918858"/>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2"/>
            <p:cNvSpPr>
              <a:spLocks noChangeShapeType="1"/>
            </p:cNvSpPr>
            <p:nvPr/>
          </p:nvSpPr>
          <p:spPr bwMode="auto">
            <a:xfrm flipH="1">
              <a:off x="2721428" y="3918858"/>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 name="Text Box 23"/>
          <p:cNvSpPr txBox="1">
            <a:spLocks noChangeArrowheads="1"/>
          </p:cNvSpPr>
          <p:nvPr/>
        </p:nvSpPr>
        <p:spPr bwMode="auto">
          <a:xfrm>
            <a:off x="3167743" y="3962400"/>
            <a:ext cx="279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f</a:t>
            </a:r>
          </a:p>
        </p:txBody>
      </p:sp>
      <p:sp>
        <p:nvSpPr>
          <p:cNvPr id="14" name="Text Box 28"/>
          <p:cNvSpPr txBox="1">
            <a:spLocks noChangeArrowheads="1"/>
          </p:cNvSpPr>
          <p:nvPr/>
        </p:nvSpPr>
        <p:spPr bwMode="auto">
          <a:xfrm>
            <a:off x="5775325" y="2926670"/>
            <a:ext cx="188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Mark Focal Pt</a:t>
            </a:r>
          </a:p>
        </p:txBody>
      </p:sp>
      <p:sp>
        <p:nvSpPr>
          <p:cNvPr id="16" name="Line 29"/>
          <p:cNvSpPr>
            <a:spLocks noChangeShapeType="1"/>
          </p:cNvSpPr>
          <p:nvPr/>
        </p:nvSpPr>
        <p:spPr bwMode="auto">
          <a:xfrm flipH="1">
            <a:off x="5638800" y="3385457"/>
            <a:ext cx="2286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4156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5" name="Title 4"/>
          <p:cNvSpPr>
            <a:spLocks noGrp="1"/>
          </p:cNvSpPr>
          <p:nvPr>
            <p:ph type="title"/>
          </p:nvPr>
        </p:nvSpPr>
        <p:spPr/>
        <p:txBody>
          <a:bodyPr anchor="t">
            <a:normAutofit/>
          </a:bodyPr>
          <a:lstStyle/>
          <a:p>
            <a:r>
              <a:rPr lang="en-US" sz="2400" dirty="0"/>
              <a:t>Applying thin lens law to our object, a gold can</a:t>
            </a:r>
          </a:p>
        </p:txBody>
      </p:sp>
      <p:sp>
        <p:nvSpPr>
          <p:cNvPr id="9"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78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11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parallel to the optical axis leaves through Focal Point</a:t>
            </a: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54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parallel to the optical axis leaves through Focal Point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from the focal point, exit parallel to the optical axis.</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4407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3" name="Line 13"/>
          <p:cNvSpPr>
            <a:spLocks noChangeShapeType="1"/>
          </p:cNvSpPr>
          <p:nvPr/>
        </p:nvSpPr>
        <p:spPr bwMode="auto">
          <a:xfrm>
            <a:off x="7457594" y="3920990"/>
            <a:ext cx="0" cy="6562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n 19"/>
          <p:cNvSpPr/>
          <p:nvPr/>
        </p:nvSpPr>
        <p:spPr>
          <a:xfrm flipV="1">
            <a:off x="7334234" y="3930577"/>
            <a:ext cx="318663" cy="6466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Where the three lines intersect is where that point of the object is located</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89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Ray tracing convention for optics generally uses arrows to represent the object.</a:t>
            </a:r>
            <a:endParaRPr lang="en-US" sz="2400" dirty="0"/>
          </a:p>
        </p:txBody>
      </p:sp>
      <p:sp>
        <p:nvSpPr>
          <p:cNvPr id="15"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104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745" y="3702242"/>
            <a:ext cx="6124972" cy="587225"/>
            <a:chOff x="1660745" y="3702242"/>
            <a:chExt cx="6124972" cy="587225"/>
          </a:xfrm>
        </p:grpSpPr>
        <p:sp>
          <p:nvSpPr>
            <p:cNvPr id="13" name="Line 9"/>
            <p:cNvSpPr>
              <a:spLocks noChangeShapeType="1"/>
            </p:cNvSpPr>
            <p:nvPr/>
          </p:nvSpPr>
          <p:spPr bwMode="auto">
            <a:xfrm>
              <a:off x="1660746" y="3705493"/>
              <a:ext cx="2515613"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a:off x="1660745" y="3703825"/>
              <a:ext cx="2515613" cy="53082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flipV="1">
              <a:off x="4176359" y="4234649"/>
              <a:ext cx="3609358"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0"/>
            <p:cNvSpPr>
              <a:spLocks noChangeShapeType="1"/>
            </p:cNvSpPr>
            <p:nvPr/>
          </p:nvSpPr>
          <p:spPr bwMode="auto">
            <a:xfrm>
              <a:off x="4149016" y="3702242"/>
              <a:ext cx="3636701" cy="587225"/>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
            <p:cNvSpPr>
              <a:spLocks noChangeShapeType="1"/>
            </p:cNvSpPr>
            <p:nvPr/>
          </p:nvSpPr>
          <p:spPr bwMode="auto">
            <a:xfrm>
              <a:off x="1660746" y="3702243"/>
              <a:ext cx="6124971" cy="56828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Same three rules can be applied for each point along the object.</a:t>
            </a:r>
            <a:endParaRPr lang="en-US" sz="2400" dirty="0"/>
          </a:p>
        </p:txBody>
      </p:sp>
      <p:sp>
        <p:nvSpPr>
          <p:cNvPr id="2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6899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endParaRPr lang="en-US" altLang="en-US" dirty="0"/>
          </a:p>
          <a:p>
            <a:pPr>
              <a:spcBef>
                <a:spcPct val="50000"/>
              </a:spcBef>
            </a:pPr>
            <a:endParaRPr lang="en-US" altLang="en-US" sz="1400" dirty="0"/>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4337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ingrod.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4727"/>
            <a:ext cx="1815342" cy="35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Simple microscope</a:t>
            </a:r>
          </a:p>
        </p:txBody>
      </p:sp>
      <p:sp>
        <p:nvSpPr>
          <p:cNvPr id="3" name="Content Placeholder 2"/>
          <p:cNvSpPr>
            <a:spLocks noGrp="1"/>
          </p:cNvSpPr>
          <p:nvPr>
            <p:ph sz="half" idx="1"/>
          </p:nvPr>
        </p:nvSpPr>
        <p:spPr/>
        <p:txBody>
          <a:bodyPr>
            <a:normAutofit fontScale="77500" lnSpcReduction="20000"/>
          </a:bodyPr>
          <a:lstStyle/>
          <a:p>
            <a:pPr>
              <a:lnSpc>
                <a:spcPct val="160000"/>
              </a:lnSpc>
            </a:pPr>
            <a:r>
              <a:rPr lang="en-US" altLang="en-US" dirty="0"/>
              <a:t>How does it magnify?</a:t>
            </a:r>
          </a:p>
          <a:p>
            <a:pPr>
              <a:lnSpc>
                <a:spcPct val="160000"/>
              </a:lnSpc>
            </a:pPr>
            <a:r>
              <a:rPr lang="en-US" altLang="en-US" dirty="0"/>
              <a:t>By how much does it magnify?</a:t>
            </a:r>
          </a:p>
          <a:p>
            <a:pPr>
              <a:lnSpc>
                <a:spcPct val="160000"/>
              </a:lnSpc>
            </a:pPr>
            <a:r>
              <a:rPr lang="en-US" altLang="en-US" dirty="0"/>
              <a:t>Will the image be upright?</a:t>
            </a:r>
          </a:p>
          <a:p>
            <a:pPr>
              <a:lnSpc>
                <a:spcPct val="160000"/>
              </a:lnSpc>
            </a:pPr>
            <a:r>
              <a:rPr lang="en-US" altLang="en-US" dirty="0"/>
              <a:t>Why can</a:t>
            </a:r>
            <a:r>
              <a:rPr lang="ja-JP" altLang="en-US" dirty="0"/>
              <a:t>’</a:t>
            </a:r>
            <a:r>
              <a:rPr lang="en-US" altLang="ja-JP" dirty="0"/>
              <a:t>t this work for mag&gt;100?</a:t>
            </a:r>
            <a:endParaRPr lang="en-US" altLang="en-US" dirty="0"/>
          </a:p>
          <a:p>
            <a:pPr>
              <a:lnSpc>
                <a:spcPct val="160000"/>
              </a:lnSpc>
            </a:pPr>
            <a:r>
              <a:rPr lang="en-US" altLang="en-US" dirty="0"/>
              <a:t>Why does the image have color halos?</a:t>
            </a:r>
          </a:p>
          <a:p>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4610037"/>
            <a:ext cx="3790950" cy="180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0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r>
              <a:rPr lang="en-US" altLang="en-US" dirty="0"/>
              <a:t>Magnification =  i/o</a:t>
            </a:r>
          </a:p>
          <a:p>
            <a:pPr>
              <a:spcBef>
                <a:spcPct val="50000"/>
              </a:spcBef>
            </a:pPr>
            <a:endParaRPr lang="en-US" altLang="en-US" dirty="0"/>
          </a:p>
          <a:p>
            <a:pPr>
              <a:spcBef>
                <a:spcPct val="50000"/>
              </a:spcBef>
            </a:pPr>
            <a:endParaRPr lang="en-US" altLang="en-US" sz="1400" dirty="0"/>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78409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r>
              <a:rPr lang="en-US" altLang="en-US" dirty="0"/>
              <a:t>Magnification =  i/o</a:t>
            </a:r>
          </a:p>
          <a:p>
            <a:pPr>
              <a:spcBef>
                <a:spcPct val="50000"/>
              </a:spcBef>
            </a:pPr>
            <a:endParaRPr lang="en-US" altLang="en-US" dirty="0"/>
          </a:p>
          <a:p>
            <a:pPr>
              <a:spcBef>
                <a:spcPct val="50000"/>
              </a:spcBef>
            </a:pPr>
            <a:endParaRPr lang="en-US" altLang="en-US" sz="1400" dirty="0"/>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7F7AA0-C342-4E5A-AA0E-6678F1C63C7B}"/>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2" name="TextBox 1">
                <a:extLst>
                  <a:ext uri="{FF2B5EF4-FFF2-40B4-BE49-F238E27FC236}">
                    <a16:creationId xmlns:a16="http://schemas.microsoft.com/office/drawing/2014/main" id="{C57F7AA0-C342-4E5A-AA0E-6678F1C63C7B}"/>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3"/>
                <a:stretch>
                  <a:fillRect l="-7882" b="-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65168E-15F6-42FC-99E1-90AD81E02044}"/>
                  </a:ext>
                </a:extLst>
              </p:cNvPr>
              <p:cNvSpPr txBox="1"/>
              <p:nvPr/>
            </p:nvSpPr>
            <p:spPr>
              <a:xfrm>
                <a:off x="6837069" y="5178797"/>
                <a:ext cx="1725152" cy="736740"/>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b="0" i="0" dirty="0" smtClean="0">
                            <a:solidFill>
                              <a:prstClr val="black"/>
                            </a:solidFill>
                            <a:latin typeface="Comic Sans MS" panose="030F0702030302020204" pitchFamily="66" charset="0"/>
                          </a:rPr>
                          <m:t>50 </m:t>
                        </m:r>
                        <m:r>
                          <m:rPr>
                            <m:nor/>
                          </m:rPr>
                          <a:rPr lang="en-US" altLang="en-US" sz="2400" b="0" i="0" dirty="0" smtClean="0">
                            <a:solidFill>
                              <a:prstClr val="black"/>
                            </a:solidFill>
                            <a:latin typeface="Comic Sans MS" panose="030F0702030302020204" pitchFamily="66" charset="0"/>
                          </a:rPr>
                          <m:t>x</m:t>
                        </m:r>
                        <m:r>
                          <m:rPr>
                            <m:nor/>
                          </m:rPr>
                          <a:rPr lang="en-US" altLang="en-US" sz="2400" b="0" i="0" dirty="0" smtClean="0">
                            <a:solidFill>
                              <a:prstClr val="black"/>
                            </a:solidFill>
                            <a:latin typeface="Comic Sans MS" panose="030F0702030302020204" pitchFamily="66" charset="0"/>
                          </a:rPr>
                          <m:t> 30</m:t>
                        </m:r>
                      </m:num>
                      <m:den>
                        <m:r>
                          <m:rPr>
                            <m:nor/>
                          </m:rPr>
                          <a:rPr lang="en-US" altLang="en-US" sz="2400" b="0" i="0" dirty="0" smtClean="0">
                            <a:solidFill>
                              <a:prstClr val="black"/>
                            </a:solidFill>
                            <a:latin typeface="Comic Sans MS" panose="030F0702030302020204" pitchFamily="66" charset="0"/>
                          </a:rPr>
                          <m:t>50 −</m:t>
                        </m:r>
                        <m:r>
                          <m:rPr>
                            <m:nor/>
                          </m:rPr>
                          <a:rPr lang="en-US" altLang="en-US" sz="2400" dirty="0">
                            <a:solidFill>
                              <a:prstClr val="black"/>
                            </a:solidFill>
                            <a:latin typeface="Comic Sans MS" panose="030F0702030302020204" pitchFamily="66" charset="0"/>
                          </a:rPr>
                          <m:t> </m:t>
                        </m:r>
                        <m:r>
                          <m:rPr>
                            <m:nor/>
                          </m:rPr>
                          <a:rPr lang="en-US" altLang="en-US" sz="2400" b="0" i="0" dirty="0" smtClean="0">
                            <a:solidFill>
                              <a:prstClr val="black"/>
                            </a:solidFill>
                            <a:latin typeface="Comic Sans MS" panose="030F0702030302020204" pitchFamily="66" charset="0"/>
                          </a:rPr>
                          <m:t>30</m:t>
                        </m:r>
                      </m:den>
                    </m:f>
                  </m:oMath>
                </a14:m>
                <a:endParaRPr lang="en-US" sz="2400" dirty="0">
                  <a:latin typeface="Comic Sans MS" panose="030F0702030302020204" pitchFamily="66" charset="0"/>
                </a:endParaRPr>
              </a:p>
            </p:txBody>
          </p:sp>
        </mc:Choice>
        <mc:Fallback xmlns="">
          <p:sp>
            <p:nvSpPr>
              <p:cNvPr id="22" name="TextBox 21">
                <a:extLst>
                  <a:ext uri="{FF2B5EF4-FFF2-40B4-BE49-F238E27FC236}">
                    <a16:creationId xmlns:a16="http://schemas.microsoft.com/office/drawing/2014/main" id="{F365168E-15F6-42FC-99E1-90AD81E02044}"/>
                  </a:ext>
                </a:extLst>
              </p:cNvPr>
              <p:cNvSpPr txBox="1">
                <a:spLocks noRot="1" noChangeAspect="1" noMove="1" noResize="1" noEditPoints="1" noAdjustHandles="1" noChangeArrowheads="1" noChangeShapeType="1" noTextEdit="1"/>
              </p:cNvSpPr>
              <p:nvPr/>
            </p:nvSpPr>
            <p:spPr>
              <a:xfrm>
                <a:off x="6837069" y="5178797"/>
                <a:ext cx="1725152" cy="736740"/>
              </a:xfrm>
              <a:prstGeom prst="rect">
                <a:avLst/>
              </a:prstGeom>
              <a:blipFill>
                <a:blip r:embed="rId4"/>
                <a:stretch>
                  <a:fillRect l="-5654" b="-5000"/>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040DDF15-24DF-45E3-ACE6-D3F46B1F8212}"/>
              </a:ext>
            </a:extLst>
          </p:cNvPr>
          <p:cNvSpPr txBox="1"/>
          <p:nvPr/>
        </p:nvSpPr>
        <p:spPr>
          <a:xfrm>
            <a:off x="6837069" y="5976470"/>
            <a:ext cx="986167" cy="461665"/>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75</a:t>
            </a:r>
            <a:endParaRPr lang="en-US" sz="2400" dirty="0">
              <a:latin typeface="Comic Sans MS" panose="030F0702030302020204" pitchFamily="66" charset="0"/>
            </a:endParaRPr>
          </a:p>
        </p:txBody>
      </p:sp>
    </p:spTree>
    <p:extLst>
      <p:ext uri="{BB962C8B-B14F-4D97-AF65-F5344CB8AC3E}">
        <p14:creationId xmlns:p14="http://schemas.microsoft.com/office/powerpoint/2010/main" val="2960108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Line 8"/>
          <p:cNvSpPr>
            <a:spLocks noChangeShapeType="1"/>
          </p:cNvSpPr>
          <p:nvPr/>
        </p:nvSpPr>
        <p:spPr bwMode="auto">
          <a:xfrm flipV="1">
            <a:off x="272272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9" name="Line 9"/>
          <p:cNvSpPr>
            <a:spLocks noChangeShapeType="1"/>
          </p:cNvSpPr>
          <p:nvPr/>
        </p:nvSpPr>
        <p:spPr bwMode="auto">
          <a:xfrm>
            <a:off x="2722726" y="3428805"/>
            <a:ext cx="14536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2722726" y="3428804"/>
            <a:ext cx="4898929" cy="1691836"/>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For object directly on focal point, rays focused to infinity.</a:t>
            </a:r>
          </a:p>
          <a:p>
            <a:endParaRPr lang="en-US" sz="2400" dirty="0"/>
          </a:p>
          <a:p>
            <a:r>
              <a:rPr lang="en-US" sz="2400" dirty="0"/>
              <a:t>Where would this be useful?</a:t>
            </a:r>
          </a:p>
        </p:txBody>
      </p:sp>
      <p:sp>
        <p:nvSpPr>
          <p:cNvPr id="14" name="Line 5"/>
          <p:cNvSpPr>
            <a:spLocks noChangeShapeType="1"/>
          </p:cNvSpPr>
          <p:nvPr/>
        </p:nvSpPr>
        <p:spPr bwMode="auto">
          <a:xfrm>
            <a:off x="4162210" y="3433325"/>
            <a:ext cx="3459445" cy="1194713"/>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6919980" y="4334706"/>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dirty="0">
                <a:solidFill>
                  <a:schemeClr val="tx1"/>
                </a:solidFill>
                <a:latin typeface="Symbol" panose="05050102010706020507" pitchFamily="18" charset="2"/>
                <a:sym typeface="Symbol" panose="05050102010706020507" pitchFamily="18" charset="2"/>
              </a:rPr>
              <a:t></a:t>
            </a:r>
            <a:endParaRPr lang="en-US" altLang="en-US" sz="3600" dirty="0">
              <a:solidFill>
                <a:schemeClr val="tx1"/>
              </a:solidFill>
              <a:latin typeface="Symbol" panose="05050102010706020507" pitchFamily="18" charset="2"/>
            </a:endParaRP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1BA4F9-0E09-4032-8346-0C5FA84E7C4A}"/>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13" name="TextBox 12">
                <a:extLst>
                  <a:ext uri="{FF2B5EF4-FFF2-40B4-BE49-F238E27FC236}">
                    <a16:creationId xmlns:a16="http://schemas.microsoft.com/office/drawing/2014/main" id="{261BA4F9-0E09-4032-8346-0C5FA84E7C4A}"/>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3"/>
                <a:stretch>
                  <a:fillRect l="-7882" b="-1600"/>
                </a:stretch>
              </a:blipFill>
            </p:spPr>
            <p:txBody>
              <a:bodyPr/>
              <a:lstStyle/>
              <a:p>
                <a:r>
                  <a:rPr lang="en-US">
                    <a:noFill/>
                  </a:rPr>
                  <a:t> </a:t>
                </a:r>
              </a:p>
            </p:txBody>
          </p:sp>
        </mc:Fallback>
      </mc:AlternateContent>
    </p:spTree>
    <p:extLst>
      <p:ext uri="{BB962C8B-B14F-4D97-AF65-F5344CB8AC3E}">
        <p14:creationId xmlns:p14="http://schemas.microsoft.com/office/powerpoint/2010/main" val="144295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For object within the focal point, a virtual image is created.</a:t>
            </a:r>
          </a:p>
          <a:p>
            <a:endParaRPr lang="en-US" sz="2400" dirty="0"/>
          </a:p>
          <a:p>
            <a:r>
              <a:rPr lang="en-US" sz="2400" dirty="0"/>
              <a:t>Only need two rays to locate object.</a:t>
            </a:r>
          </a:p>
        </p:txBody>
      </p:sp>
      <p:sp>
        <p:nvSpPr>
          <p:cNvPr id="14"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C5F42BC-CDE0-4301-A737-C623E30D8EA5}"/>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15" name="TextBox 14">
                <a:extLst>
                  <a:ext uri="{FF2B5EF4-FFF2-40B4-BE49-F238E27FC236}">
                    <a16:creationId xmlns:a16="http://schemas.microsoft.com/office/drawing/2014/main" id="{7C5F42BC-CDE0-4301-A737-C623E30D8EA5}"/>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3"/>
                <a:stretch>
                  <a:fillRect l="-7882" b="-1600"/>
                </a:stretch>
              </a:blipFill>
            </p:spPr>
            <p:txBody>
              <a:bodyPr/>
              <a:lstStyle/>
              <a:p>
                <a:r>
                  <a:rPr lang="en-US">
                    <a:noFill/>
                  </a:rPr>
                  <a:t> </a:t>
                </a:r>
              </a:p>
            </p:txBody>
          </p:sp>
        </mc:Fallback>
      </mc:AlternateContent>
    </p:spTree>
    <p:extLst>
      <p:ext uri="{BB962C8B-B14F-4D97-AF65-F5344CB8AC3E}">
        <p14:creationId xmlns:p14="http://schemas.microsoft.com/office/powerpoint/2010/main" val="47877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Of course can use all three rules to trace three rays.</a:t>
            </a:r>
            <a:endParaRPr lang="en-US" sz="2400" dirty="0"/>
          </a:p>
        </p:txBody>
      </p:sp>
      <p:sp>
        <p:nvSpPr>
          <p:cNvPr id="2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17945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So why can’t a simple lens magnify </a:t>
            </a:r>
            <a:r>
              <a:rPr lang="en-US" altLang="en-US" sz="2400"/>
              <a:t>more than ~ 100X?</a:t>
            </a:r>
            <a:endParaRPr lang="en-US" sz="2400" dirty="0"/>
          </a:p>
        </p:txBody>
      </p:sp>
      <p:sp>
        <p:nvSpPr>
          <p:cNvPr id="26" name="Line 20">
            <a:extLst>
              <a:ext uri="{FF2B5EF4-FFF2-40B4-BE49-F238E27FC236}">
                <a16:creationId xmlns:a16="http://schemas.microsoft.com/office/drawing/2014/main" id="{D144C2AE-BAD6-4F55-9387-CEB8757A0CC8}"/>
              </a:ext>
            </a:extLst>
          </p:cNvPr>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5867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2579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a:t>What happens when you are at 2 x focal length?</a:t>
            </a:r>
            <a:br>
              <a:rPr lang="en-US" sz="2400" dirty="0"/>
            </a:b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34291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2579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a:t>What happens when you are at 2 x focal length?</a:t>
            </a:r>
            <a:br>
              <a:rPr lang="en-US" sz="2400" dirty="0"/>
            </a:b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9"/>
          <p:cNvSpPr>
            <a:spLocks noChangeShapeType="1"/>
          </p:cNvSpPr>
          <p:nvPr/>
        </p:nvSpPr>
        <p:spPr bwMode="auto">
          <a:xfrm>
            <a:off x="1262744" y="3428805"/>
            <a:ext cx="29136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p:cNvSpPr>
            <a:spLocks noChangeShapeType="1"/>
          </p:cNvSpPr>
          <p:nvPr/>
        </p:nvSpPr>
        <p:spPr bwMode="auto">
          <a:xfrm>
            <a:off x="1273629" y="3429000"/>
            <a:ext cx="2917371" cy="100148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p:cNvSpPr>
            <a:spLocks noChangeShapeType="1"/>
          </p:cNvSpPr>
          <p:nvPr/>
        </p:nvSpPr>
        <p:spPr bwMode="auto">
          <a:xfrm flipV="1">
            <a:off x="4176359" y="4435722"/>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7027402" y="3918662"/>
            <a:ext cx="0" cy="492185"/>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FC9CB9F-B487-435B-9641-BB5FA3F475D5}"/>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17" name="TextBox 16">
                <a:extLst>
                  <a:ext uri="{FF2B5EF4-FFF2-40B4-BE49-F238E27FC236}">
                    <a16:creationId xmlns:a16="http://schemas.microsoft.com/office/drawing/2014/main" id="{0FC9CB9F-B487-435B-9641-BB5FA3F475D5}"/>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2"/>
                <a:stretch>
                  <a:fillRect l="-7882" b="-1600"/>
                </a:stretch>
              </a:blipFill>
            </p:spPr>
            <p:txBody>
              <a:bodyPr/>
              <a:lstStyle/>
              <a:p>
                <a:r>
                  <a:rPr lang="en-US">
                    <a:noFill/>
                  </a:rPr>
                  <a:t> </a:t>
                </a:r>
              </a:p>
            </p:txBody>
          </p:sp>
        </mc:Fallback>
      </mc:AlternateContent>
    </p:spTree>
    <p:extLst>
      <p:ext uri="{BB962C8B-B14F-4D97-AF65-F5344CB8AC3E}">
        <p14:creationId xmlns:p14="http://schemas.microsoft.com/office/powerpoint/2010/main" val="74931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702803"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a:t>What happens when you are greater than 2 x focal length?</a:t>
            </a:r>
            <a:br>
              <a:rPr lang="en-US" sz="2400" dirty="0"/>
            </a:br>
            <a:r>
              <a:rPr lang="en-US" sz="2400" dirty="0"/>
              <a:t>Think of a camera</a:t>
            </a:r>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2933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702803"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a:t>What happens when you are greater than 2 x focal length?</a:t>
            </a:r>
            <a:br>
              <a:rPr lang="en-US" sz="2400" dirty="0"/>
            </a:br>
            <a:r>
              <a:rPr lang="en-US" sz="2400" dirty="0"/>
              <a:t>Think of a camera</a:t>
            </a:r>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9"/>
          <p:cNvSpPr>
            <a:spLocks noChangeShapeType="1"/>
          </p:cNvSpPr>
          <p:nvPr/>
        </p:nvSpPr>
        <p:spPr bwMode="auto">
          <a:xfrm>
            <a:off x="718457" y="3428805"/>
            <a:ext cx="34579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p:cNvSpPr>
            <a:spLocks noChangeShapeType="1"/>
          </p:cNvSpPr>
          <p:nvPr/>
        </p:nvSpPr>
        <p:spPr bwMode="auto">
          <a:xfrm>
            <a:off x="729343" y="3429000"/>
            <a:ext cx="3472543" cy="87085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p:cNvSpPr>
            <a:spLocks noChangeShapeType="1"/>
          </p:cNvSpPr>
          <p:nvPr/>
        </p:nvSpPr>
        <p:spPr bwMode="auto">
          <a:xfrm flipV="1">
            <a:off x="4176359" y="4294208"/>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6635515" y="3918662"/>
            <a:ext cx="4769" cy="370309"/>
          </a:xfrm>
          <a:prstGeom prst="line">
            <a:avLst/>
          </a:prstGeom>
          <a:noFill/>
          <a:ln w="76200">
            <a:solidFill>
              <a:schemeClr val="accent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9642610-FD78-4CE6-874F-448B8DEBB012}"/>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17" name="TextBox 16">
                <a:extLst>
                  <a:ext uri="{FF2B5EF4-FFF2-40B4-BE49-F238E27FC236}">
                    <a16:creationId xmlns:a16="http://schemas.microsoft.com/office/drawing/2014/main" id="{49642610-FD78-4CE6-874F-448B8DEBB012}"/>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2"/>
                <a:stretch>
                  <a:fillRect l="-7882" b="-1600"/>
                </a:stretch>
              </a:blipFill>
            </p:spPr>
            <p:txBody>
              <a:bodyPr/>
              <a:lstStyle/>
              <a:p>
                <a:r>
                  <a:rPr lang="en-US">
                    <a:noFill/>
                  </a:rPr>
                  <a:t> </a:t>
                </a:r>
              </a:p>
            </p:txBody>
          </p:sp>
        </mc:Fallback>
      </mc:AlternateContent>
    </p:spTree>
    <p:extLst>
      <p:ext uri="{BB962C8B-B14F-4D97-AF65-F5344CB8AC3E}">
        <p14:creationId xmlns:p14="http://schemas.microsoft.com/office/powerpoint/2010/main" val="54051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speed of light</a:t>
            </a:r>
          </a:p>
        </p:txBody>
      </p:sp>
      <p:sp>
        <p:nvSpPr>
          <p:cNvPr id="3" name="Content Placeholder 2"/>
          <p:cNvSpPr>
            <a:spLocks noGrp="1"/>
          </p:cNvSpPr>
          <p:nvPr>
            <p:ph idx="1"/>
          </p:nvPr>
        </p:nvSpPr>
        <p:spPr/>
        <p:txBody>
          <a:bodyPr>
            <a:normAutofit/>
          </a:bodyPr>
          <a:lstStyle/>
          <a:p>
            <a:r>
              <a:rPr lang="en-US" sz="2000" dirty="0"/>
              <a:t>299,792,458 </a:t>
            </a:r>
            <a:r>
              <a:rPr lang="en-US" sz="2000" dirty="0" err="1"/>
              <a:t>metres</a:t>
            </a:r>
            <a:r>
              <a:rPr lang="en-US" sz="2000" dirty="0"/>
              <a:t> per second in a vacuum</a:t>
            </a:r>
          </a:p>
          <a:p>
            <a:r>
              <a:rPr lang="en-US" sz="2000" dirty="0"/>
              <a:t>The meter is now defined by the speed of light (1983)</a:t>
            </a:r>
          </a:p>
          <a:p>
            <a:r>
              <a:rPr lang="en-US" sz="2000" dirty="0"/>
              <a:t>First measured by the Danish Astronomer Ole </a:t>
            </a:r>
            <a:r>
              <a:rPr lang="en-US" sz="2000" dirty="0" err="1"/>
              <a:t>Rømer</a:t>
            </a:r>
            <a:r>
              <a:rPr lang="en-US" sz="2000" dirty="0"/>
              <a:t> in 1676</a:t>
            </a:r>
          </a:p>
          <a:p>
            <a:r>
              <a:rPr lang="en-US" sz="2000" dirty="0"/>
              <a:t>James Clerk Maxwell proposed all electromagnetic waves move at the speed of light (1865)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779594"/>
            <a:ext cx="1956253" cy="23973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221" y="3556205"/>
            <a:ext cx="2365357" cy="2844145"/>
          </a:xfrm>
          <a:prstGeom prst="rect">
            <a:avLst/>
          </a:prstGeom>
        </p:spPr>
      </p:pic>
      <p:sp>
        <p:nvSpPr>
          <p:cNvPr id="7" name="TextBox 6"/>
          <p:cNvSpPr txBox="1"/>
          <p:nvPr/>
        </p:nvSpPr>
        <p:spPr>
          <a:xfrm>
            <a:off x="1931578" y="6176963"/>
            <a:ext cx="1293496" cy="400110"/>
          </a:xfrm>
          <a:prstGeom prst="rect">
            <a:avLst/>
          </a:prstGeom>
          <a:noFill/>
        </p:spPr>
        <p:txBody>
          <a:bodyPr wrap="none" rtlCol="0">
            <a:spAutoFit/>
          </a:bodyPr>
          <a:lstStyle/>
          <a:p>
            <a:pPr eaLnBrk="0" fontAlgn="base" hangingPunct="0">
              <a:spcBef>
                <a:spcPct val="0"/>
              </a:spcBef>
              <a:spcAft>
                <a:spcPct val="0"/>
              </a:spcAft>
            </a:pPr>
            <a:r>
              <a:rPr lang="en-US" sz="2000">
                <a:solidFill>
                  <a:prstClr val="black"/>
                </a:solidFill>
                <a:ea typeface="MS PGothic" panose="020B0600070205080204" pitchFamily="34" charset="-128"/>
              </a:rPr>
              <a:t>Ole Rømer</a:t>
            </a:r>
            <a:endParaRPr lang="en-US" sz="2400" dirty="0">
              <a:solidFill>
                <a:prstClr val="black"/>
              </a:solidFill>
              <a:latin typeface="Comic Sans MS" panose="030F0702030302020204" pitchFamily="66" charset="0"/>
              <a:ea typeface="MS PGothic" panose="020B0600070205080204" pitchFamily="34" charset="-128"/>
            </a:endParaRPr>
          </a:p>
        </p:txBody>
      </p:sp>
      <p:sp>
        <p:nvSpPr>
          <p:cNvPr id="8" name="TextBox 7"/>
          <p:cNvSpPr txBox="1"/>
          <p:nvPr/>
        </p:nvSpPr>
        <p:spPr>
          <a:xfrm>
            <a:off x="4588444" y="6190888"/>
            <a:ext cx="2348913" cy="400110"/>
          </a:xfrm>
          <a:prstGeom prst="rect">
            <a:avLst/>
          </a:prstGeom>
          <a:noFill/>
        </p:spPr>
        <p:txBody>
          <a:bodyPr wrap="none" rtlCol="0">
            <a:spAutoFit/>
          </a:bodyPr>
          <a:lstStyle/>
          <a:p>
            <a:pPr eaLnBrk="0" fontAlgn="base" hangingPunct="0">
              <a:spcBef>
                <a:spcPct val="0"/>
              </a:spcBef>
              <a:spcAft>
                <a:spcPct val="0"/>
              </a:spcAft>
            </a:pPr>
            <a:r>
              <a:rPr lang="en-US" sz="2000" dirty="0">
                <a:solidFill>
                  <a:prstClr val="black"/>
                </a:solidFill>
                <a:ea typeface="MS PGothic" panose="020B0600070205080204" pitchFamily="34" charset="-128"/>
              </a:rPr>
              <a:t>James Clerk Maxwell</a:t>
            </a:r>
            <a:endParaRPr lang="en-US" sz="2400"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2230939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203214" y="3091543"/>
            <a:ext cx="3678043" cy="589728"/>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9"/>
          <p:cNvSpPr>
            <a:spLocks noChangeShapeType="1"/>
          </p:cNvSpPr>
          <p:nvPr/>
        </p:nvSpPr>
        <p:spPr bwMode="auto">
          <a:xfrm flipV="1">
            <a:off x="1693403" y="4441637"/>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a:off x="4209016" y="4460218"/>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212593" y="4184580"/>
            <a:ext cx="3701321" cy="659564"/>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a:t>Concave (biconcave) lens</a:t>
            </a:r>
          </a:p>
          <a:p>
            <a:r>
              <a:rPr lang="en-US" sz="2400" dirty="0"/>
              <a:t>This is a </a:t>
            </a:r>
            <a:r>
              <a:rPr lang="en-US" sz="2400" b="1" dirty="0"/>
              <a:t>diverging</a:t>
            </a:r>
            <a:r>
              <a:rPr lang="en-US" sz="2400" dirty="0"/>
              <a:t> lens</a:t>
            </a:r>
          </a:p>
          <a:p>
            <a:endParaRPr lang="en-US" sz="2400" dirty="0"/>
          </a:p>
        </p:txBody>
      </p:sp>
    </p:spTree>
    <p:extLst>
      <p:ext uri="{BB962C8B-B14F-4D97-AF65-F5344CB8AC3E}">
        <p14:creationId xmlns:p14="http://schemas.microsoft.com/office/powerpoint/2010/main" val="2092727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
          <p:cNvSpPr>
            <a:spLocks noChangeShapeType="1"/>
          </p:cNvSpPr>
          <p:nvPr/>
        </p:nvSpPr>
        <p:spPr bwMode="auto">
          <a:xfrm flipV="1">
            <a:off x="2732315" y="1872342"/>
            <a:ext cx="3853542" cy="2046513"/>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721429" y="3091543"/>
            <a:ext cx="5159828" cy="827314"/>
            <a:chOff x="2744017" y="2392796"/>
            <a:chExt cx="5063472" cy="1778563"/>
          </a:xfrm>
        </p:grpSpPr>
        <p:sp>
          <p:nvSpPr>
            <p:cNvPr id="34" name="Line 10"/>
            <p:cNvSpPr>
              <a:spLocks noChangeShapeType="1"/>
            </p:cNvSpPr>
            <p:nvPr/>
          </p:nvSpPr>
          <p:spPr bwMode="auto">
            <a:xfrm flipV="1">
              <a:off x="2744017" y="2721149"/>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198131" y="2392796"/>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5"/>
          <p:cNvGrpSpPr/>
          <p:nvPr/>
        </p:nvGrpSpPr>
        <p:grpSpPr>
          <a:xfrm flipV="1">
            <a:off x="1693403" y="3949454"/>
            <a:ext cx="6124971" cy="1778563"/>
            <a:chOff x="1813146" y="2294825"/>
            <a:chExt cx="6124971" cy="1778563"/>
          </a:xfrm>
        </p:grpSpPr>
        <p:sp>
          <p:nvSpPr>
            <p:cNvPr id="37" name="Line 9"/>
            <p:cNvSpPr>
              <a:spLocks noChangeShapeType="1"/>
            </p:cNvSpPr>
            <p:nvPr/>
          </p:nvSpPr>
          <p:spPr bwMode="auto">
            <a:xfrm>
              <a:off x="1813146" y="35812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
            <p:cNvSpPr>
              <a:spLocks noChangeShapeType="1"/>
            </p:cNvSpPr>
            <p:nvPr/>
          </p:nvSpPr>
          <p:spPr bwMode="auto">
            <a:xfrm flipV="1">
              <a:off x="2874645" y="26231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V="1">
              <a:off x="4328759" y="22948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
          <p:cNvSpPr>
            <a:spLocks noChangeShapeType="1"/>
          </p:cNvSpPr>
          <p:nvPr/>
        </p:nvSpPr>
        <p:spPr bwMode="auto">
          <a:xfrm>
            <a:off x="2710543" y="3918857"/>
            <a:ext cx="4358131" cy="2485287"/>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2721429" y="3918858"/>
            <a:ext cx="5192485" cy="925286"/>
            <a:chOff x="2722244" y="3688197"/>
            <a:chExt cx="5063472" cy="1778563"/>
          </a:xfrm>
        </p:grpSpPr>
        <p:sp>
          <p:nvSpPr>
            <p:cNvPr id="46" name="Line 10"/>
            <p:cNvSpPr>
              <a:spLocks noChangeShapeType="1"/>
            </p:cNvSpPr>
            <p:nvPr/>
          </p:nvSpPr>
          <p:spPr bwMode="auto">
            <a:xfrm>
              <a:off x="2722244" y="3688197"/>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176358" y="4198961"/>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a:t>Light rays that enter the lens parallel to the optical axis exit as if they came from the focal point on the opposite side. </a:t>
            </a:r>
          </a:p>
        </p:txBody>
      </p:sp>
    </p:spTree>
    <p:extLst>
      <p:ext uri="{BB962C8B-B14F-4D97-AF65-F5344CB8AC3E}">
        <p14:creationId xmlns:p14="http://schemas.microsoft.com/office/powerpoint/2010/main" val="727798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
          <p:cNvSpPr>
            <a:spLocks noChangeShapeType="1"/>
          </p:cNvSpPr>
          <p:nvPr/>
        </p:nvSpPr>
        <p:spPr bwMode="auto">
          <a:xfrm flipV="1">
            <a:off x="2732315" y="1872342"/>
            <a:ext cx="3853542" cy="2046513"/>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721429" y="3091543"/>
            <a:ext cx="5159828" cy="827314"/>
            <a:chOff x="2744017" y="2392796"/>
            <a:chExt cx="5063472" cy="1778563"/>
          </a:xfrm>
        </p:grpSpPr>
        <p:sp>
          <p:nvSpPr>
            <p:cNvPr id="34" name="Line 10"/>
            <p:cNvSpPr>
              <a:spLocks noChangeShapeType="1"/>
            </p:cNvSpPr>
            <p:nvPr/>
          </p:nvSpPr>
          <p:spPr bwMode="auto">
            <a:xfrm flipV="1">
              <a:off x="2744017" y="2721149"/>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198131" y="2392796"/>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5"/>
          <p:cNvGrpSpPr/>
          <p:nvPr/>
        </p:nvGrpSpPr>
        <p:grpSpPr>
          <a:xfrm flipV="1">
            <a:off x="1693403" y="3949454"/>
            <a:ext cx="6124971" cy="1778563"/>
            <a:chOff x="1813146" y="2294825"/>
            <a:chExt cx="6124971" cy="1778563"/>
          </a:xfrm>
        </p:grpSpPr>
        <p:sp>
          <p:nvSpPr>
            <p:cNvPr id="37" name="Line 9"/>
            <p:cNvSpPr>
              <a:spLocks noChangeShapeType="1"/>
            </p:cNvSpPr>
            <p:nvPr/>
          </p:nvSpPr>
          <p:spPr bwMode="auto">
            <a:xfrm>
              <a:off x="1813146" y="35812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
            <p:cNvSpPr>
              <a:spLocks noChangeShapeType="1"/>
            </p:cNvSpPr>
            <p:nvPr/>
          </p:nvSpPr>
          <p:spPr bwMode="auto">
            <a:xfrm flipV="1">
              <a:off x="2874645" y="26231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V="1">
              <a:off x="4328759" y="22948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
          <p:cNvSpPr>
            <a:spLocks noChangeShapeType="1"/>
          </p:cNvSpPr>
          <p:nvPr/>
        </p:nvSpPr>
        <p:spPr bwMode="auto">
          <a:xfrm>
            <a:off x="2710543" y="3918857"/>
            <a:ext cx="4358131" cy="2485287"/>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2721429" y="3918858"/>
            <a:ext cx="5192485" cy="925286"/>
            <a:chOff x="2722244" y="3688197"/>
            <a:chExt cx="5063472" cy="1778563"/>
          </a:xfrm>
        </p:grpSpPr>
        <p:sp>
          <p:nvSpPr>
            <p:cNvPr id="46" name="Line 10"/>
            <p:cNvSpPr>
              <a:spLocks noChangeShapeType="1"/>
            </p:cNvSpPr>
            <p:nvPr/>
          </p:nvSpPr>
          <p:spPr bwMode="auto">
            <a:xfrm>
              <a:off x="2722244" y="3688197"/>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176358" y="4198961"/>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a:t>Focal length is defined as </a:t>
            </a:r>
            <a:r>
              <a:rPr lang="en-US" sz="2400" b="1" i="1" dirty="0"/>
              <a:t>negative</a:t>
            </a:r>
          </a:p>
          <a:p>
            <a:r>
              <a:rPr lang="en-US" sz="2400" dirty="0"/>
              <a:t>Images are virtual </a:t>
            </a:r>
          </a:p>
        </p:txBody>
      </p:sp>
    </p:spTree>
    <p:extLst>
      <p:ext uri="{BB962C8B-B14F-4D97-AF65-F5344CB8AC3E}">
        <p14:creationId xmlns:p14="http://schemas.microsoft.com/office/powerpoint/2010/main" val="58987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a:off x="1655741" y="3428805"/>
            <a:ext cx="3948769" cy="492183"/>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p:nvSpPr>
        <p:spPr bwMode="auto">
          <a:xfrm>
            <a:off x="1655742" y="3428805"/>
            <a:ext cx="2520618" cy="31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233575" y="3740819"/>
            <a:ext cx="1572828"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184247" y="3740819"/>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Same three rules can be applied to a concave lens.</a:t>
            </a:r>
            <a:endParaRPr lang="en-US" sz="2400" dirty="0"/>
          </a:p>
        </p:txBody>
      </p:sp>
    </p:spTree>
    <p:extLst>
      <p:ext uri="{BB962C8B-B14F-4D97-AF65-F5344CB8AC3E}">
        <p14:creationId xmlns:p14="http://schemas.microsoft.com/office/powerpoint/2010/main" val="783769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514174"/>
            <a:ext cx="4005126" cy="1406814"/>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But again two rays are enough to locate virtual image.</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465CB9-3ADB-40D4-9060-D8C57CF6848B}"/>
                  </a:ext>
                </a:extLst>
              </p:cNvPr>
              <p:cNvSpPr txBox="1"/>
              <p:nvPr/>
            </p:nvSpPr>
            <p:spPr>
              <a:xfrm>
                <a:off x="6837070" y="247522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13" name="TextBox 12">
                <a:extLst>
                  <a:ext uri="{FF2B5EF4-FFF2-40B4-BE49-F238E27FC236}">
                    <a16:creationId xmlns:a16="http://schemas.microsoft.com/office/drawing/2014/main" id="{DA465CB9-3ADB-40D4-9060-D8C57CF6848B}"/>
                  </a:ext>
                </a:extLst>
              </p:cNvPr>
              <p:cNvSpPr txBox="1">
                <a:spLocks noRot="1" noChangeAspect="1" noMove="1" noResize="1" noEditPoints="1" noAdjustHandles="1" noChangeArrowheads="1" noChangeShapeType="1" noTextEdit="1"/>
              </p:cNvSpPr>
              <p:nvPr/>
            </p:nvSpPr>
            <p:spPr>
              <a:xfrm>
                <a:off x="6837070" y="2475221"/>
                <a:ext cx="1241045" cy="764568"/>
              </a:xfrm>
              <a:prstGeom prst="rect">
                <a:avLst/>
              </a:prstGeom>
              <a:blipFill>
                <a:blip r:embed="rId2"/>
                <a:stretch>
                  <a:fillRect l="-7882" b="-1600"/>
                </a:stretch>
              </a:blipFill>
            </p:spPr>
            <p:txBody>
              <a:bodyPr/>
              <a:lstStyle/>
              <a:p>
                <a:r>
                  <a:rPr lang="en-US">
                    <a:noFill/>
                  </a:rPr>
                  <a:t> </a:t>
                </a:r>
              </a:p>
            </p:txBody>
          </p:sp>
        </mc:Fallback>
      </mc:AlternateContent>
    </p:spTree>
    <p:extLst>
      <p:ext uri="{BB962C8B-B14F-4D97-AF65-F5344CB8AC3E}">
        <p14:creationId xmlns:p14="http://schemas.microsoft.com/office/powerpoint/2010/main" val="3287530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3001274" y="3447385"/>
            <a:ext cx="4784443" cy="1967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0012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001274" y="3428805"/>
            <a:ext cx="117508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701532"/>
            <a:ext cx="3471726" cy="1219456"/>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517659" y="3639845"/>
            <a:ext cx="0" cy="281142"/>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Concave lens makes virtual image that is smaller no matter where object is located</a:t>
            </a:r>
            <a:r>
              <a:rPr lang="en-US" sz="2400" b="1" dirty="0"/>
              <a:t>****</a:t>
            </a:r>
            <a:r>
              <a:rPr lang="en-US" sz="2400" dirty="0"/>
              <a:t>.</a:t>
            </a:r>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656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assemblies.</a:t>
            </a:r>
          </a:p>
        </p:txBody>
      </p:sp>
    </p:spTree>
    <p:extLst>
      <p:ext uri="{BB962C8B-B14F-4D97-AF65-F5344CB8AC3E}">
        <p14:creationId xmlns:p14="http://schemas.microsoft.com/office/powerpoint/2010/main" val="396357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assemblies.</a:t>
            </a:r>
          </a:p>
        </p:txBody>
      </p:sp>
      <p:sp>
        <p:nvSpPr>
          <p:cNvPr id="22" name="Text Box 21"/>
          <p:cNvSpPr txBox="1">
            <a:spLocks noChangeArrowheads="1"/>
          </p:cNvSpPr>
          <p:nvPr/>
        </p:nvSpPr>
        <p:spPr bwMode="auto">
          <a:xfrm>
            <a:off x="1226507" y="970909"/>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Focal lengths add as reciprocals:</a:t>
            </a:r>
          </a:p>
          <a:p>
            <a:pPr>
              <a:spcBef>
                <a:spcPct val="50000"/>
              </a:spcBef>
            </a:pPr>
            <a:r>
              <a:rPr lang="en-US" altLang="en-US" dirty="0"/>
              <a:t>1/f</a:t>
            </a:r>
            <a:r>
              <a:rPr lang="en-US" altLang="en-US" sz="1800" dirty="0"/>
              <a:t>(total)</a:t>
            </a:r>
            <a:r>
              <a:rPr lang="en-US" altLang="en-US" dirty="0"/>
              <a:t> = 1/f</a:t>
            </a:r>
            <a:r>
              <a:rPr lang="en-US" altLang="en-US" sz="1800" dirty="0"/>
              <a:t>1</a:t>
            </a:r>
            <a:r>
              <a:rPr lang="en-US" altLang="en-US" dirty="0"/>
              <a:t> + 1/f</a:t>
            </a:r>
            <a:r>
              <a:rPr lang="en-US" altLang="en-US" sz="1800" dirty="0"/>
              <a:t>2</a:t>
            </a:r>
            <a:r>
              <a:rPr lang="en-US" altLang="en-US" dirty="0"/>
              <a:t> +  ...   + 1/</a:t>
            </a:r>
            <a:r>
              <a:rPr lang="en-US" altLang="en-US" dirty="0" err="1"/>
              <a:t>f</a:t>
            </a:r>
            <a:r>
              <a:rPr lang="en-US" altLang="en-US" sz="1800" dirty="0" err="1"/>
              <a:t>n</a:t>
            </a:r>
            <a:r>
              <a:rPr lang="en-US" altLang="en-US" sz="1800" dirty="0"/>
              <a:t> 		Remember: for concave lens f is negative</a:t>
            </a:r>
          </a:p>
        </p:txBody>
      </p:sp>
    </p:spTree>
    <p:extLst>
      <p:ext uri="{BB962C8B-B14F-4D97-AF65-F5344CB8AC3E}">
        <p14:creationId xmlns:p14="http://schemas.microsoft.com/office/powerpoint/2010/main" val="1968144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Problem:  Two thin lenses together don’t make a thin lens.</a:t>
            </a:r>
          </a:p>
        </p:txBody>
      </p:sp>
      <p:sp>
        <p:nvSpPr>
          <p:cNvPr id="24" name="Line 22"/>
          <p:cNvSpPr>
            <a:spLocks noChangeShapeType="1"/>
          </p:cNvSpPr>
          <p:nvPr/>
        </p:nvSpPr>
        <p:spPr bwMode="auto">
          <a:xfrm>
            <a:off x="718457" y="3439886"/>
            <a:ext cx="7565572" cy="1665814"/>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3"/>
          <p:cNvSpPr txBox="1">
            <a:spLocks noChangeArrowheads="1"/>
          </p:cNvSpPr>
          <p:nvPr/>
        </p:nvSpPr>
        <p:spPr bwMode="auto">
          <a:xfrm>
            <a:off x="5442858" y="2435361"/>
            <a:ext cx="2960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Notice that the central ray misses the image</a:t>
            </a:r>
          </a:p>
        </p:txBody>
      </p:sp>
      <p:cxnSp>
        <p:nvCxnSpPr>
          <p:cNvPr id="26" name="AutoShape 25"/>
          <p:cNvCxnSpPr>
            <a:cxnSpLocks noChangeShapeType="1"/>
          </p:cNvCxnSpPr>
          <p:nvPr/>
        </p:nvCxnSpPr>
        <p:spPr bwMode="auto">
          <a:xfrm rot="16200000" flipH="1">
            <a:off x="5662842" y="3990295"/>
            <a:ext cx="996950" cy="238125"/>
          </a:xfrm>
          <a:prstGeom prst="curvedConnector3">
            <a:avLst>
              <a:gd name="adj1" fmla="val 46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67300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Solution:  Use principle rays to define image from first lens.  Then use the first image as the object for the second lens</a:t>
            </a:r>
          </a:p>
        </p:txBody>
      </p:sp>
      <p:sp>
        <p:nvSpPr>
          <p:cNvPr id="24" name="Line 22"/>
          <p:cNvSpPr>
            <a:spLocks noChangeShapeType="1"/>
          </p:cNvSpPr>
          <p:nvPr/>
        </p:nvSpPr>
        <p:spPr bwMode="auto">
          <a:xfrm>
            <a:off x="718457" y="3439886"/>
            <a:ext cx="7565572" cy="1665814"/>
          </a:xfrm>
          <a:prstGeom prst="line">
            <a:avLst/>
          </a:prstGeom>
          <a:noFill/>
          <a:ln w="76200">
            <a:solidFill>
              <a:schemeClr val="tx1">
                <a:lumMod val="50000"/>
                <a:lumOff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3"/>
          <p:cNvSpPr txBox="1">
            <a:spLocks noChangeArrowheads="1"/>
          </p:cNvSpPr>
          <p:nvPr/>
        </p:nvSpPr>
        <p:spPr bwMode="auto">
          <a:xfrm>
            <a:off x="5442858" y="2435361"/>
            <a:ext cx="2960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Notice that the central ray misses the image</a:t>
            </a:r>
          </a:p>
        </p:txBody>
      </p:sp>
      <p:cxnSp>
        <p:nvCxnSpPr>
          <p:cNvPr id="26" name="AutoShape 25"/>
          <p:cNvCxnSpPr>
            <a:cxnSpLocks noChangeShapeType="1"/>
          </p:cNvCxnSpPr>
          <p:nvPr/>
        </p:nvCxnSpPr>
        <p:spPr bwMode="auto">
          <a:xfrm rot="16200000" flipH="1">
            <a:off x="5662842" y="3990295"/>
            <a:ext cx="996950" cy="238125"/>
          </a:xfrm>
          <a:prstGeom prst="curvedConnector3">
            <a:avLst>
              <a:gd name="adj1" fmla="val 46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B540CD8-CEC9-4F8F-B4DC-246AFC3343CC}"/>
                  </a:ext>
                </a:extLst>
              </p:cNvPr>
              <p:cNvSpPr txBox="1"/>
              <p:nvPr/>
            </p:nvSpPr>
            <p:spPr>
              <a:xfrm>
                <a:off x="5746950" y="1482041"/>
                <a:ext cx="1241045" cy="764568"/>
              </a:xfrm>
              <a:prstGeom prst="rect">
                <a:avLst/>
              </a:prstGeom>
              <a:noFill/>
            </p:spPr>
            <p:txBody>
              <a:bodyPr wrap="none" rtlCol="0">
                <a:spAutoFit/>
              </a:bodyPr>
              <a:lstStyle/>
              <a:p>
                <a:r>
                  <a:rPr lang="en-US" altLang="en-US" sz="2400" dirty="0" err="1">
                    <a:solidFill>
                      <a:prstClr val="black"/>
                    </a:solidFill>
                    <a:latin typeface="Comic Sans MS" panose="030F0702030302020204" pitchFamily="66" charset="0"/>
                  </a:rPr>
                  <a:t>i</a:t>
                </a:r>
                <a:r>
                  <a:rPr lang="en-US" altLang="en-US" sz="2400" dirty="0">
                    <a:solidFill>
                      <a:prstClr val="black"/>
                    </a:solidFill>
                    <a:latin typeface="Comic Sans MS" panose="030F0702030302020204" pitchFamily="66" charset="0"/>
                  </a:rPr>
                  <a:t> = </a:t>
                </a:r>
                <a14:m>
                  <m:oMath xmlns:m="http://schemas.openxmlformats.org/officeDocument/2006/math">
                    <m:f>
                      <m:fPr>
                        <m:ctrlPr>
                          <a:rPr lang="en-US" altLang="en-US" sz="2400" i="1" smtClean="0">
                            <a:solidFill>
                              <a:prstClr val="black"/>
                            </a:solidFill>
                            <a:latin typeface="Cambria Math" panose="02040503050406030204" pitchFamily="18" charset="0"/>
                          </a:rPr>
                        </m:ctrlPr>
                      </m:fPr>
                      <m:num>
                        <m:r>
                          <m:rPr>
                            <m:nor/>
                          </m:rPr>
                          <a:rPr lang="en-US" altLang="en-US" sz="2400" dirty="0">
                            <a:solidFill>
                              <a:prstClr val="black"/>
                            </a:solidFill>
                            <a:latin typeface="Comic Sans MS" panose="030F0702030302020204" pitchFamily="66" charset="0"/>
                          </a:rPr>
                          <m:t>o</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num>
                      <m:den>
                        <m:r>
                          <m:rPr>
                            <m:nor/>
                          </m:rPr>
                          <a:rPr lang="en-US" altLang="en-US" sz="2400" dirty="0">
                            <a:solidFill>
                              <a:prstClr val="black"/>
                            </a:solidFill>
                            <a:latin typeface="Comic Sans MS" panose="030F0702030302020204" pitchFamily="66" charset="0"/>
                          </a:rPr>
                          <m:t>o</m:t>
                        </m:r>
                        <m:r>
                          <m:rPr>
                            <m:nor/>
                          </m:rPr>
                          <a:rPr lang="en-US" altLang="en-US" sz="2400" b="0" i="0" dirty="0" smtClean="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 </m:t>
                        </m:r>
                        <m:r>
                          <m:rPr>
                            <m:nor/>
                          </m:rPr>
                          <a:rPr lang="en-US" altLang="en-US" sz="2400" dirty="0">
                            <a:solidFill>
                              <a:prstClr val="black"/>
                            </a:solidFill>
                            <a:latin typeface="Comic Sans MS" panose="030F0702030302020204" pitchFamily="66" charset="0"/>
                          </a:rPr>
                          <m:t>f</m:t>
                        </m:r>
                      </m:den>
                    </m:f>
                  </m:oMath>
                </a14:m>
                <a:endParaRPr lang="en-US" sz="2400" dirty="0">
                  <a:latin typeface="Comic Sans MS" panose="030F0702030302020204" pitchFamily="66" charset="0"/>
                </a:endParaRPr>
              </a:p>
            </p:txBody>
          </p:sp>
        </mc:Choice>
        <mc:Fallback xmlns="">
          <p:sp>
            <p:nvSpPr>
              <p:cNvPr id="27" name="TextBox 26">
                <a:extLst>
                  <a:ext uri="{FF2B5EF4-FFF2-40B4-BE49-F238E27FC236}">
                    <a16:creationId xmlns:a16="http://schemas.microsoft.com/office/drawing/2014/main" id="{AB540CD8-CEC9-4F8F-B4DC-246AFC3343CC}"/>
                  </a:ext>
                </a:extLst>
              </p:cNvPr>
              <p:cNvSpPr txBox="1">
                <a:spLocks noRot="1" noChangeAspect="1" noMove="1" noResize="1" noEditPoints="1" noAdjustHandles="1" noChangeArrowheads="1" noChangeShapeType="1" noTextEdit="1"/>
              </p:cNvSpPr>
              <p:nvPr/>
            </p:nvSpPr>
            <p:spPr>
              <a:xfrm>
                <a:off x="5746950" y="1482041"/>
                <a:ext cx="1241045" cy="764568"/>
              </a:xfrm>
              <a:prstGeom prst="rect">
                <a:avLst/>
              </a:prstGeom>
              <a:blipFill>
                <a:blip r:embed="rId3"/>
                <a:stretch>
                  <a:fillRect l="-7882" b="-794"/>
                </a:stretch>
              </a:blipFill>
            </p:spPr>
            <p:txBody>
              <a:bodyPr/>
              <a:lstStyle/>
              <a:p>
                <a:r>
                  <a:rPr lang="en-US">
                    <a:noFill/>
                  </a:rPr>
                  <a:t> </a:t>
                </a:r>
              </a:p>
            </p:txBody>
          </p:sp>
        </mc:Fallback>
      </mc:AlternateContent>
    </p:spTree>
    <p:extLst>
      <p:ext uri="{BB962C8B-B14F-4D97-AF65-F5344CB8AC3E}">
        <p14:creationId xmlns:p14="http://schemas.microsoft.com/office/powerpoint/2010/main" val="401205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learn that the speed of light was finite?</a:t>
            </a:r>
          </a:p>
        </p:txBody>
      </p:sp>
    </p:spTree>
    <p:extLst>
      <p:ext uri="{BB962C8B-B14F-4D97-AF65-F5344CB8AC3E}">
        <p14:creationId xmlns:p14="http://schemas.microsoft.com/office/powerpoint/2010/main" val="4094152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To avoid reciprocals:  Define Diopter (D)</a:t>
            </a:r>
          </a:p>
          <a:p>
            <a:r>
              <a:rPr lang="en-US" altLang="en-US" sz="2400" dirty="0"/>
              <a:t>	D = 1/focal length (in meters)</a:t>
            </a:r>
          </a:p>
          <a:p>
            <a:r>
              <a:rPr lang="en-US" altLang="en-US" sz="2400" dirty="0"/>
              <a:t>	D(total) = D1 + D2 +  ...   + </a:t>
            </a:r>
            <a:r>
              <a:rPr lang="en-US" altLang="en-US" sz="2400" dirty="0" err="1"/>
              <a:t>Dn</a:t>
            </a:r>
            <a:r>
              <a:rPr lang="en-US" altLang="en-US" sz="2400" dirty="0"/>
              <a:t> 			Remember: for concave lens D is negative</a:t>
            </a:r>
          </a:p>
        </p:txBody>
      </p:sp>
    </p:spTree>
    <p:extLst>
      <p:ext uri="{BB962C8B-B14F-4D97-AF65-F5344CB8AC3E}">
        <p14:creationId xmlns:p14="http://schemas.microsoft.com/office/powerpoint/2010/main" val="2868683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l"/>
            <a:r>
              <a:rPr lang="en-US" altLang="en-US" sz="2300" dirty="0">
                <a:ea typeface="ＭＳ Ｐゴシック" panose="020B0600070205080204" pitchFamily="34" charset="-128"/>
              </a:rPr>
              <a:t>Image in the eye are different sizes (different magnifications) depending on their distance from the eye. </a:t>
            </a:r>
            <a:br>
              <a:rPr lang="en-US" altLang="en-US" sz="2300" dirty="0">
                <a:ea typeface="ＭＳ Ｐゴシック" panose="020B0600070205080204" pitchFamily="34" charset="-128"/>
              </a:rPr>
            </a:br>
            <a:r>
              <a:rPr lang="en-US" altLang="en-US" sz="2300" dirty="0">
                <a:ea typeface="ＭＳ Ｐゴシック" panose="020B0600070205080204" pitchFamily="34" charset="-128"/>
              </a:rPr>
              <a:t>Accommodation of the lens changes f to make it possible.</a:t>
            </a:r>
          </a:p>
        </p:txBody>
      </p:sp>
      <p:sp>
        <p:nvSpPr>
          <p:cNvPr id="69634" name="Line 3"/>
          <p:cNvSpPr>
            <a:spLocks noChangeShapeType="1"/>
          </p:cNvSpPr>
          <p:nvPr/>
        </p:nvSpPr>
        <p:spPr bwMode="auto">
          <a:xfrm>
            <a:off x="1752600" y="3276600"/>
            <a:ext cx="44958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69635" name="Line 4"/>
          <p:cNvSpPr>
            <a:spLocks noChangeShapeType="1"/>
          </p:cNvSpPr>
          <p:nvPr/>
        </p:nvSpPr>
        <p:spPr bwMode="auto">
          <a:xfrm flipH="1" flipV="1">
            <a:off x="1971675"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7" name="Line 5"/>
          <p:cNvSpPr>
            <a:spLocks noChangeShapeType="1"/>
          </p:cNvSpPr>
          <p:nvPr/>
        </p:nvSpPr>
        <p:spPr bwMode="auto">
          <a:xfrm>
            <a:off x="1981200" y="28956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Oval 6"/>
          <p:cNvSpPr>
            <a:spLocks noChangeArrowheads="1"/>
          </p:cNvSpPr>
          <p:nvPr/>
        </p:nvSpPr>
        <p:spPr bwMode="auto">
          <a:xfrm>
            <a:off x="4648200" y="2743200"/>
            <a:ext cx="1066800" cy="1066800"/>
          </a:xfrm>
          <a:prstGeom prst="ellipse">
            <a:avLst/>
          </a:prstGeom>
          <a:solidFill>
            <a:srgbClr val="FF6699"/>
          </a:solidFill>
          <a:ln w="31750">
            <a:solidFill>
              <a:srgbClr val="800000"/>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59" name="Oval 7"/>
          <p:cNvSpPr>
            <a:spLocks noChangeArrowheads="1"/>
          </p:cNvSpPr>
          <p:nvPr/>
        </p:nvSpPr>
        <p:spPr bwMode="auto">
          <a:xfrm>
            <a:off x="4719638"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60"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1"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2"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3" name="Line 11"/>
          <p:cNvSpPr>
            <a:spLocks noChangeShapeType="1"/>
          </p:cNvSpPr>
          <p:nvPr/>
        </p:nvSpPr>
        <p:spPr bwMode="auto">
          <a:xfrm flipV="1">
            <a:off x="3351213" y="2886075"/>
            <a:ext cx="0" cy="381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4" name="Line 12"/>
          <p:cNvSpPr>
            <a:spLocks noChangeShapeType="1"/>
          </p:cNvSpPr>
          <p:nvPr/>
        </p:nvSpPr>
        <p:spPr bwMode="auto">
          <a:xfrm>
            <a:off x="3352800" y="2895600"/>
            <a:ext cx="2286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Text Box 13"/>
          <p:cNvSpPr txBox="1">
            <a:spLocks noChangeArrowheads="1"/>
          </p:cNvSpPr>
          <p:nvPr/>
        </p:nvSpPr>
        <p:spPr bwMode="auto">
          <a:xfrm>
            <a:off x="6553200" y="2986088"/>
            <a:ext cx="1447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M</a:t>
            </a:r>
            <a:r>
              <a:rPr lang="en-US" altLang="en-US" sz="1800" baseline="-25000">
                <a:solidFill>
                  <a:schemeClr val="accent2"/>
                </a:solidFill>
              </a:rPr>
              <a:t>B</a:t>
            </a:r>
            <a:r>
              <a:rPr lang="en-US" altLang="en-US" sz="1800">
                <a:solidFill>
                  <a:schemeClr val="accent2"/>
                </a:solidFill>
              </a:rPr>
              <a:t> ~ 2x M</a:t>
            </a:r>
            <a:r>
              <a:rPr lang="en-US" altLang="en-US" sz="1800" baseline="-25000">
                <a:solidFill>
                  <a:schemeClr val="accent2"/>
                </a:solidFill>
              </a:rPr>
              <a:t>A </a:t>
            </a:r>
            <a:endParaRPr lang="en-US" altLang="en-US" sz="1800">
              <a:solidFill>
                <a:schemeClr val="accent2"/>
              </a:solidFill>
            </a:endParaRPr>
          </a:p>
        </p:txBody>
      </p:sp>
      <p:sp>
        <p:nvSpPr>
          <p:cNvPr id="69645" name="Text Box 14"/>
          <p:cNvSpPr txBox="1">
            <a:spLocks noChangeArrowheads="1"/>
          </p:cNvSpPr>
          <p:nvPr/>
        </p:nvSpPr>
        <p:spPr bwMode="auto">
          <a:xfrm>
            <a:off x="1785938" y="3429000"/>
            <a:ext cx="381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A </a:t>
            </a:r>
          </a:p>
        </p:txBody>
      </p:sp>
      <p:sp>
        <p:nvSpPr>
          <p:cNvPr id="151567" name="Text Box 15"/>
          <p:cNvSpPr txBox="1">
            <a:spLocks noChangeArrowheads="1"/>
          </p:cNvSpPr>
          <p:nvPr/>
        </p:nvSpPr>
        <p:spPr bwMode="auto">
          <a:xfrm>
            <a:off x="3200400" y="3443288"/>
            <a:ext cx="381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B </a:t>
            </a:r>
          </a:p>
        </p:txBody>
      </p:sp>
      <p:sp>
        <p:nvSpPr>
          <p:cNvPr id="151568" name="Arc 16"/>
          <p:cNvSpPr>
            <a:spLocks/>
          </p:cNvSpPr>
          <p:nvPr/>
        </p:nvSpPr>
        <p:spPr bwMode="auto">
          <a:xfrm rot="21389538" flipV="1">
            <a:off x="5562600" y="3278188"/>
            <a:ext cx="228600" cy="285750"/>
          </a:xfrm>
          <a:custGeom>
            <a:avLst/>
            <a:gdLst>
              <a:gd name="T0" fmla="*/ 16703601 w 21600"/>
              <a:gd name="T1" fmla="*/ 0 h 20268"/>
              <a:gd name="T2" fmla="*/ 25185211 w 21600"/>
              <a:gd name="T3" fmla="*/ 56798508 h 20268"/>
              <a:gd name="T4" fmla="*/ 0 w 21600"/>
              <a:gd name="T5" fmla="*/ 45877693 h 20268"/>
              <a:gd name="T6" fmla="*/ 0 60000 65536"/>
              <a:gd name="T7" fmla="*/ 0 60000 65536"/>
              <a:gd name="T8" fmla="*/ 0 60000 65536"/>
              <a:gd name="T9" fmla="*/ 0 w 21600"/>
              <a:gd name="T10" fmla="*/ 0 h 20268"/>
              <a:gd name="T11" fmla="*/ 21600 w 21600"/>
              <a:gd name="T12" fmla="*/ 20268 h 20268"/>
            </a:gdLst>
            <a:ahLst/>
            <a:cxnLst>
              <a:cxn ang="T6">
                <a:pos x="T0" y="T1"/>
              </a:cxn>
              <a:cxn ang="T7">
                <a:pos x="T2" y="T3"/>
              </a:cxn>
              <a:cxn ang="T8">
                <a:pos x="T4" y="T5"/>
              </a:cxn>
            </a:cxnLst>
            <a:rect l="T9" t="T10" r="T11" b="T12"/>
            <a:pathLst>
              <a:path w="21600" h="20268" fill="none" extrusionOk="0">
                <a:moveTo>
                  <a:pt x="14090" y="0"/>
                </a:moveTo>
                <a:cubicBezTo>
                  <a:pt x="18858" y="4103"/>
                  <a:pt x="21600" y="10080"/>
                  <a:pt x="21600" y="16371"/>
                </a:cubicBezTo>
                <a:cubicBezTo>
                  <a:pt x="21600" y="17678"/>
                  <a:pt x="21481" y="18982"/>
                  <a:pt x="21245" y="20267"/>
                </a:cubicBezTo>
              </a:path>
              <a:path w="21600" h="20268" stroke="0" extrusionOk="0">
                <a:moveTo>
                  <a:pt x="14090" y="0"/>
                </a:moveTo>
                <a:cubicBezTo>
                  <a:pt x="18858" y="4103"/>
                  <a:pt x="21600" y="10080"/>
                  <a:pt x="21600" y="16371"/>
                </a:cubicBezTo>
                <a:cubicBezTo>
                  <a:pt x="21600" y="17678"/>
                  <a:pt x="21481" y="18982"/>
                  <a:pt x="21245" y="20267"/>
                </a:cubicBezTo>
                <a:lnTo>
                  <a:pt x="0" y="16371"/>
                </a:lnTo>
                <a:lnTo>
                  <a:pt x="14090" y="0"/>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8" name="Oval 17"/>
          <p:cNvSpPr>
            <a:spLocks noChangeArrowheads="1"/>
          </p:cNvSpPr>
          <p:nvPr/>
        </p:nvSpPr>
        <p:spPr bwMode="auto">
          <a:xfrm>
            <a:off x="4795838" y="2895600"/>
            <a:ext cx="1524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70" name="Line 18"/>
          <p:cNvSpPr>
            <a:spLocks noChangeShapeType="1"/>
          </p:cNvSpPr>
          <p:nvPr/>
        </p:nvSpPr>
        <p:spPr bwMode="auto">
          <a:xfrm>
            <a:off x="4892675" y="2903538"/>
            <a:ext cx="762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29543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61"/>
                                        </p:tgtEl>
                                        <p:attrNameLst>
                                          <p:attrName>style.visibility</p:attrName>
                                        </p:attrNameLst>
                                      </p:cBhvr>
                                      <p:to>
                                        <p:strVal val="visible"/>
                                      </p:to>
                                    </p:set>
                                    <p:animEffect transition="in" filter="wipe(left)">
                                      <p:cBhvr>
                                        <p:cTn id="7" dur="500"/>
                                        <p:tgtEl>
                                          <p:spTgt spid="1515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1557"/>
                                        </p:tgtEl>
                                        <p:attrNameLst>
                                          <p:attrName>style.visibility</p:attrName>
                                        </p:attrNameLst>
                                      </p:cBhvr>
                                      <p:to>
                                        <p:strVal val="visible"/>
                                      </p:to>
                                    </p:set>
                                    <p:animEffect transition="in" filter="wipe(left)">
                                      <p:cBhvr>
                                        <p:cTn id="10" dur="500"/>
                                        <p:tgtEl>
                                          <p:spTgt spid="1515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1560"/>
                                        </p:tgtEl>
                                        <p:attrNameLst>
                                          <p:attrName>style.visibility</p:attrName>
                                        </p:attrNameLst>
                                      </p:cBhvr>
                                      <p:to>
                                        <p:strVal val="visible"/>
                                      </p:to>
                                    </p:set>
                                    <p:animEffect transition="in" filter="wipe(left)">
                                      <p:cBhvr>
                                        <p:cTn id="13" dur="500"/>
                                        <p:tgtEl>
                                          <p:spTgt spid="1515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1562"/>
                                        </p:tgtEl>
                                        <p:attrNameLst>
                                          <p:attrName>style.visibility</p:attrName>
                                        </p:attrNameLst>
                                      </p:cBhvr>
                                      <p:to>
                                        <p:strVal val="visible"/>
                                      </p:to>
                                    </p:set>
                                    <p:animEffect transition="in" filter="dissolve">
                                      <p:cBhvr>
                                        <p:cTn id="16" dur="500"/>
                                        <p:tgtEl>
                                          <p:spTgt spid="1515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1567"/>
                                        </p:tgtEl>
                                        <p:attrNameLst>
                                          <p:attrName>style.visibility</p:attrName>
                                        </p:attrNameLst>
                                      </p:cBhvr>
                                      <p:to>
                                        <p:strVal val="visible"/>
                                      </p:to>
                                    </p:set>
                                    <p:animEffect transition="in" filter="dissolve">
                                      <p:cBhvr>
                                        <p:cTn id="21" dur="500"/>
                                        <p:tgtEl>
                                          <p:spTgt spid="151567"/>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51563"/>
                                        </p:tgtEl>
                                        <p:attrNameLst>
                                          <p:attrName>style.visibility</p:attrName>
                                        </p:attrNameLst>
                                      </p:cBhvr>
                                      <p:to>
                                        <p:strVal val="visible"/>
                                      </p:to>
                                    </p:set>
                                    <p:animEffect transition="in" filter="dissolve">
                                      <p:cBhvr>
                                        <p:cTn id="25" dur="500"/>
                                        <p:tgtEl>
                                          <p:spTgt spid="1515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1564"/>
                                        </p:tgtEl>
                                        <p:attrNameLst>
                                          <p:attrName>style.visibility</p:attrName>
                                        </p:attrNameLst>
                                      </p:cBhvr>
                                      <p:to>
                                        <p:strVal val="visible"/>
                                      </p:to>
                                    </p:set>
                                    <p:animEffect transition="in" filter="wipe(left)">
                                      <p:cBhvr>
                                        <p:cTn id="28" dur="500"/>
                                        <p:tgtEl>
                                          <p:spTgt spid="1515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155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1570"/>
                                        </p:tgtEl>
                                        <p:attrNameLst>
                                          <p:attrName>style.visibility</p:attrName>
                                        </p:attrNameLst>
                                      </p:cBhvr>
                                      <p:to>
                                        <p:strVal val="visible"/>
                                      </p:to>
                                    </p:set>
                                    <p:animEffect transition="in" filter="wipe(left)">
                                      <p:cBhvr>
                                        <p:cTn id="37" dur="500"/>
                                        <p:tgtEl>
                                          <p:spTgt spid="15157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1568"/>
                                        </p:tgtEl>
                                        <p:attrNameLst>
                                          <p:attrName>style.visibility</p:attrName>
                                        </p:attrNameLst>
                                      </p:cBhvr>
                                      <p:to>
                                        <p:strVal val="visible"/>
                                      </p:to>
                                    </p:set>
                                    <p:animEffect transition="in" filter="dissolve">
                                      <p:cBhvr>
                                        <p:cTn id="40" dur="500"/>
                                        <p:tgtEl>
                                          <p:spTgt spid="15156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1565"/>
                                        </p:tgtEl>
                                        <p:attrNameLst>
                                          <p:attrName>style.visibility</p:attrName>
                                        </p:attrNameLst>
                                      </p:cBhvr>
                                      <p:to>
                                        <p:strVal val="visible"/>
                                      </p:to>
                                    </p:set>
                                    <p:animEffect transition="in" filter="wipe(left)">
                                      <p:cBhvr>
                                        <p:cTn id="43" dur="500"/>
                                        <p:tgtEl>
                                          <p:spTgt spid="151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9" grpId="0" animBg="1"/>
      <p:bldP spid="151560" grpId="0" animBg="1"/>
      <p:bldP spid="151561" grpId="0" animBg="1"/>
      <p:bldP spid="151562" grpId="0" animBg="1"/>
      <p:bldP spid="151563" grpId="0" animBg="1"/>
      <p:bldP spid="151564" grpId="0" animBg="1"/>
      <p:bldP spid="151565" grpId="0" autoUpdateAnimBg="0"/>
      <p:bldP spid="151567" grpId="0" autoUpdateAnimBg="0"/>
      <p:bldP spid="151568" grpId="0" animBg="1"/>
      <p:bldP spid="15157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tLang="en-US" sz="2800" dirty="0">
                <a:ea typeface="ＭＳ Ｐゴシック" panose="020B0600070205080204" pitchFamily="34" charset="-128"/>
              </a:rPr>
              <a:t>Conventional Viewing Distance</a:t>
            </a:r>
          </a:p>
        </p:txBody>
      </p:sp>
      <p:sp>
        <p:nvSpPr>
          <p:cNvPr id="70658" name="Line 3"/>
          <p:cNvSpPr>
            <a:spLocks noChangeShapeType="1"/>
          </p:cNvSpPr>
          <p:nvPr/>
        </p:nvSpPr>
        <p:spPr bwMode="auto">
          <a:xfrm>
            <a:off x="1752600" y="3276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0659" name="Line 4"/>
          <p:cNvSpPr>
            <a:spLocks noChangeShapeType="1"/>
          </p:cNvSpPr>
          <p:nvPr/>
        </p:nvSpPr>
        <p:spPr bwMode="auto">
          <a:xfrm flipV="1">
            <a:off x="1981200"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0" name="Line 5"/>
          <p:cNvSpPr>
            <a:spLocks noChangeShapeType="1"/>
          </p:cNvSpPr>
          <p:nvPr/>
        </p:nvSpPr>
        <p:spPr bwMode="auto">
          <a:xfrm>
            <a:off x="1985963" y="2898775"/>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1"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2"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3"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6" name="Line 11"/>
          <p:cNvSpPr>
            <a:spLocks noChangeShapeType="1"/>
          </p:cNvSpPr>
          <p:nvPr/>
        </p:nvSpPr>
        <p:spPr bwMode="auto">
          <a:xfrm>
            <a:off x="1981200" y="3581400"/>
            <a:ext cx="0" cy="10668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12"/>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3"/>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9" name="Text Box 14"/>
          <p:cNvSpPr txBox="1">
            <a:spLocks noChangeArrowheads="1"/>
          </p:cNvSpPr>
          <p:nvPr/>
        </p:nvSpPr>
        <p:spPr bwMode="auto">
          <a:xfrm>
            <a:off x="2819400" y="4148138"/>
            <a:ext cx="11430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250 mm</a:t>
            </a:r>
          </a:p>
        </p:txBody>
      </p:sp>
      <p:sp>
        <p:nvSpPr>
          <p:cNvPr id="70670" name="Text Box 15"/>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0671" name="Text Box 16"/>
          <p:cNvSpPr txBox="1">
            <a:spLocks noChangeArrowheads="1"/>
          </p:cNvSpPr>
          <p:nvPr/>
        </p:nvSpPr>
        <p:spPr bwMode="auto">
          <a:xfrm>
            <a:off x="3048000" y="32004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a:t>
            </a:r>
          </a:p>
        </p:txBody>
      </p:sp>
    </p:spTree>
    <p:extLst>
      <p:ext uri="{BB962C8B-B14F-4D97-AF65-F5344CB8AC3E}">
        <p14:creationId xmlns:p14="http://schemas.microsoft.com/office/powerpoint/2010/main" val="35863489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0;eye350.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445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1578428" y="5371361"/>
            <a:ext cx="56858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dirty="0">
                <a:solidFill>
                  <a:prstClr val="black"/>
                </a:solidFill>
                <a:latin typeface="+mn-lt"/>
              </a:rPr>
              <a:t>Solution:  Add a </a:t>
            </a:r>
            <a:r>
              <a:rPr lang="ja-JP" altLang="en-US" dirty="0">
                <a:solidFill>
                  <a:prstClr val="black"/>
                </a:solidFill>
                <a:latin typeface="+mn-lt"/>
              </a:rPr>
              <a:t>“</a:t>
            </a:r>
            <a:r>
              <a:rPr lang="en-US" altLang="ja-JP" dirty="0">
                <a:solidFill>
                  <a:prstClr val="black"/>
                </a:solidFill>
                <a:latin typeface="+mn-lt"/>
              </a:rPr>
              <a:t>loupe</a:t>
            </a:r>
            <a:r>
              <a:rPr lang="ja-JP" altLang="en-US" dirty="0">
                <a:solidFill>
                  <a:prstClr val="black"/>
                </a:solidFill>
                <a:latin typeface="+mn-lt"/>
              </a:rPr>
              <a:t>”</a:t>
            </a:r>
            <a:r>
              <a:rPr lang="en-US" altLang="ja-JP" dirty="0">
                <a:solidFill>
                  <a:prstClr val="black"/>
                </a:solidFill>
                <a:latin typeface="+mn-lt"/>
              </a:rPr>
              <a:t> in front of eye</a:t>
            </a:r>
          </a:p>
          <a:p>
            <a:pPr eaLnBrk="0" fontAlgn="base" hangingPunct="0">
              <a:spcBef>
                <a:spcPct val="50000"/>
              </a:spcBef>
              <a:spcAft>
                <a:spcPct val="0"/>
              </a:spcAft>
            </a:pPr>
            <a:r>
              <a:rPr lang="en-US" altLang="en-US" dirty="0">
                <a:solidFill>
                  <a:prstClr val="black"/>
                </a:solidFill>
                <a:latin typeface="+mn-lt"/>
              </a:rPr>
              <a:t>Allow eye to focus at infinity for  o ≤ 250mm</a:t>
            </a:r>
          </a:p>
        </p:txBody>
      </p:sp>
      <p:sp>
        <p:nvSpPr>
          <p:cNvPr id="7" name="Rectangle 2"/>
          <p:cNvSpPr txBox="1">
            <a:spLocks noChangeArrowheads="1"/>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ea typeface="ＭＳ Ｐゴシック" panose="020B0600070205080204" pitchFamily="34" charset="-128"/>
              </a:rPr>
              <a:t>Could get a larger retinal image if object were closer</a:t>
            </a:r>
          </a:p>
          <a:p>
            <a:r>
              <a:rPr lang="en-US" altLang="en-US" sz="2800" dirty="0">
                <a:ea typeface="ＭＳ Ｐゴシック" panose="020B0600070205080204" pitchFamily="34" charset="-128"/>
              </a:rPr>
              <a:t>	Limited accommodation (especially with age)</a:t>
            </a:r>
          </a:p>
          <a:p>
            <a:r>
              <a:rPr lang="en-US" altLang="en-US" sz="2800" dirty="0">
                <a:ea typeface="ＭＳ Ｐゴシック" panose="020B0600070205080204" pitchFamily="34" charset="-128"/>
              </a:rPr>
              <a:t>	Limited range</a:t>
            </a:r>
          </a:p>
        </p:txBody>
      </p:sp>
    </p:spTree>
    <p:extLst>
      <p:ext uri="{BB962C8B-B14F-4D97-AF65-F5344CB8AC3E}">
        <p14:creationId xmlns:p14="http://schemas.microsoft.com/office/powerpoint/2010/main" val="2421753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ja-JP" altLang="en-US" sz="3600">
                <a:ea typeface="ＭＳ Ｐゴシック" panose="020B0600070205080204" pitchFamily="34" charset="-128"/>
              </a:rPr>
              <a:t>“</a:t>
            </a:r>
            <a:r>
              <a:rPr lang="en-US" altLang="ja-JP" sz="3600">
                <a:ea typeface="ＭＳ Ｐゴシック" panose="020B0600070205080204" pitchFamily="34" charset="-128"/>
              </a:rPr>
              <a:t>Magnification</a:t>
            </a:r>
            <a:r>
              <a:rPr lang="ja-JP" altLang="en-US" sz="3600">
                <a:ea typeface="ＭＳ Ｐゴシック" panose="020B0600070205080204" pitchFamily="34" charset="-128"/>
              </a:rPr>
              <a:t>”</a:t>
            </a:r>
            <a:r>
              <a:rPr lang="en-US" altLang="ja-JP" sz="3600">
                <a:ea typeface="ＭＳ Ｐゴシック" panose="020B0600070205080204" pitchFamily="34" charset="-128"/>
              </a:rPr>
              <a:t> 1x</a:t>
            </a:r>
            <a:endParaRPr lang="en-US" altLang="en-US" sz="2400">
              <a:ea typeface="ＭＳ Ｐゴシック" panose="020B0600070205080204" pitchFamily="34" charset="-128"/>
            </a:endParaRPr>
          </a:p>
        </p:txBody>
      </p:sp>
      <p:sp>
        <p:nvSpPr>
          <p:cNvPr id="71682" name="Line 3"/>
          <p:cNvSpPr>
            <a:spLocks noChangeShapeType="1"/>
          </p:cNvSpPr>
          <p:nvPr/>
        </p:nvSpPr>
        <p:spPr bwMode="auto">
          <a:xfrm>
            <a:off x="1752600" y="3276600"/>
            <a:ext cx="4267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4"/>
          <p:cNvSpPr>
            <a:spLocks noChangeShapeType="1"/>
          </p:cNvSpPr>
          <p:nvPr/>
        </p:nvSpPr>
        <p:spPr bwMode="auto">
          <a:xfrm flipV="1">
            <a:off x="1981200" y="2895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4" name="Line 5"/>
          <p:cNvSpPr>
            <a:spLocks noChangeShapeType="1"/>
          </p:cNvSpPr>
          <p:nvPr/>
        </p:nvSpPr>
        <p:spPr bwMode="auto">
          <a:xfrm>
            <a:off x="1981200" y="29083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6"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7" name="Line 8"/>
          <p:cNvSpPr>
            <a:spLocks noChangeShapeType="1"/>
          </p:cNvSpPr>
          <p:nvPr/>
        </p:nvSpPr>
        <p:spPr bwMode="auto">
          <a:xfrm>
            <a:off x="1905000" y="54102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Oval 9"/>
          <p:cNvSpPr>
            <a:spLocks noChangeArrowheads="1"/>
          </p:cNvSpPr>
          <p:nvPr/>
        </p:nvSpPr>
        <p:spPr bwMode="auto">
          <a:xfrm>
            <a:off x="4648200" y="47244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9" name="Line 10"/>
          <p:cNvSpPr>
            <a:spLocks noChangeShapeType="1"/>
          </p:cNvSpPr>
          <p:nvPr/>
        </p:nvSpPr>
        <p:spPr bwMode="auto">
          <a:xfrm flipV="1">
            <a:off x="1981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Line 11"/>
          <p:cNvSpPr>
            <a:spLocks noChangeShapeType="1"/>
          </p:cNvSpPr>
          <p:nvPr/>
        </p:nvSpPr>
        <p:spPr bwMode="auto">
          <a:xfrm>
            <a:off x="1981200" y="50292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Line 12"/>
          <p:cNvSpPr>
            <a:spLocks noChangeShapeType="1"/>
          </p:cNvSpPr>
          <p:nvPr/>
        </p:nvSpPr>
        <p:spPr bwMode="auto">
          <a:xfrm>
            <a:off x="1981200" y="502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2" name="Line 13"/>
          <p:cNvSpPr>
            <a:spLocks noChangeShapeType="1"/>
          </p:cNvSpPr>
          <p:nvPr/>
        </p:nvSpPr>
        <p:spPr bwMode="auto">
          <a:xfrm>
            <a:off x="4800600" y="5029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Oval 14"/>
          <p:cNvSpPr>
            <a:spLocks noChangeArrowheads="1"/>
          </p:cNvSpPr>
          <p:nvPr/>
        </p:nvSpPr>
        <p:spPr bwMode="auto">
          <a:xfrm>
            <a:off x="62484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4" name="Oval 15"/>
          <p:cNvSpPr>
            <a:spLocks noChangeArrowheads="1"/>
          </p:cNvSpPr>
          <p:nvPr/>
        </p:nvSpPr>
        <p:spPr bwMode="auto">
          <a:xfrm>
            <a:off x="63246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5" name="Line 16"/>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7"/>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Line 18"/>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19"/>
          <p:cNvSpPr>
            <a:spLocks noChangeShapeType="1"/>
          </p:cNvSpPr>
          <p:nvPr/>
        </p:nvSpPr>
        <p:spPr bwMode="auto">
          <a:xfrm flipH="1">
            <a:off x="7315200" y="541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9" name="Line 20"/>
          <p:cNvSpPr>
            <a:spLocks noChangeShapeType="1"/>
          </p:cNvSpPr>
          <p:nvPr/>
        </p:nvSpPr>
        <p:spPr bwMode="auto">
          <a:xfrm>
            <a:off x="6324600" y="52578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0" name="Line 21"/>
          <p:cNvSpPr>
            <a:spLocks noChangeShapeType="1"/>
          </p:cNvSpPr>
          <p:nvPr/>
        </p:nvSpPr>
        <p:spPr bwMode="auto">
          <a:xfrm flipV="1">
            <a:off x="6324600" y="55626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1" name="Line 22"/>
          <p:cNvSpPr>
            <a:spLocks noChangeShapeType="1"/>
          </p:cNvSpPr>
          <p:nvPr/>
        </p:nvSpPr>
        <p:spPr bwMode="auto">
          <a:xfrm>
            <a:off x="1981200" y="35814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2" name="Line 23"/>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3" name="Line 24"/>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4" name="Text Box 25"/>
          <p:cNvSpPr txBox="1">
            <a:spLocks noChangeArrowheads="1"/>
          </p:cNvSpPr>
          <p:nvPr/>
        </p:nvSpPr>
        <p:spPr bwMode="auto">
          <a:xfrm>
            <a:off x="2743200" y="41148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1705" name="Text Box 26"/>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1706" name="Text Box 27"/>
          <p:cNvSpPr txBox="1">
            <a:spLocks noChangeArrowheads="1"/>
          </p:cNvSpPr>
          <p:nvPr/>
        </p:nvSpPr>
        <p:spPr bwMode="auto">
          <a:xfrm>
            <a:off x="7391400" y="54864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Tree>
    <p:extLst>
      <p:ext uri="{BB962C8B-B14F-4D97-AF65-F5344CB8AC3E}">
        <p14:creationId xmlns:p14="http://schemas.microsoft.com/office/powerpoint/2010/main" val="17413718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Line 2"/>
          <p:cNvSpPr>
            <a:spLocks noChangeShapeType="1"/>
          </p:cNvSpPr>
          <p:nvPr/>
        </p:nvSpPr>
        <p:spPr bwMode="auto">
          <a:xfrm>
            <a:off x="4914900" y="5076825"/>
            <a:ext cx="64770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6" name="Rectangle 3"/>
          <p:cNvSpPr>
            <a:spLocks noGrp="1" noChangeArrowheads="1"/>
          </p:cNvSpPr>
          <p:nvPr>
            <p:ph type="title"/>
          </p:nvPr>
        </p:nvSpPr>
        <p:spPr>
          <a:xfrm>
            <a:off x="609600" y="228600"/>
            <a:ext cx="7772400" cy="685800"/>
          </a:xfrm>
        </p:spPr>
        <p:txBody>
          <a:bodyPr/>
          <a:lstStyle/>
          <a:p>
            <a:r>
              <a:rPr lang="en-US" altLang="en-US" sz="3600">
                <a:ea typeface="ＭＳ Ｐゴシック" panose="020B0600070205080204" pitchFamily="34" charset="-128"/>
              </a:rPr>
              <a:t>Magnification via Single Lens</a:t>
            </a:r>
            <a:endParaRPr lang="en-US" altLang="en-US" sz="2400">
              <a:ea typeface="ＭＳ Ｐゴシック" panose="020B0600070205080204" pitchFamily="34" charset="-128"/>
            </a:endParaRPr>
          </a:p>
        </p:txBody>
      </p:sp>
      <p:sp>
        <p:nvSpPr>
          <p:cNvPr id="72707" name="Line 4"/>
          <p:cNvSpPr>
            <a:spLocks noChangeShapeType="1"/>
          </p:cNvSpPr>
          <p:nvPr/>
        </p:nvSpPr>
        <p:spPr bwMode="auto">
          <a:xfrm>
            <a:off x="3962400" y="50292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8" name="Line 5"/>
          <p:cNvSpPr>
            <a:spLocks noChangeShapeType="1"/>
          </p:cNvSpPr>
          <p:nvPr/>
        </p:nvSpPr>
        <p:spPr bwMode="auto">
          <a:xfrm>
            <a:off x="3657600" y="5410200"/>
            <a:ext cx="2819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6"/>
          <p:cNvSpPr>
            <a:spLocks noChangeShapeType="1"/>
          </p:cNvSpPr>
          <p:nvPr/>
        </p:nvSpPr>
        <p:spPr bwMode="auto">
          <a:xfrm>
            <a:off x="1905000" y="2514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10" name="Oval 7"/>
          <p:cNvSpPr>
            <a:spLocks noChangeArrowheads="1"/>
          </p:cNvSpPr>
          <p:nvPr/>
        </p:nvSpPr>
        <p:spPr bwMode="auto">
          <a:xfrm>
            <a:off x="4648200" y="18288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1" name="Line 8"/>
          <p:cNvSpPr>
            <a:spLocks noChangeShapeType="1"/>
          </p:cNvSpPr>
          <p:nvPr/>
        </p:nvSpPr>
        <p:spPr bwMode="auto">
          <a:xfrm flipV="1">
            <a:off x="1981200" y="2133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2" name="Line 9"/>
          <p:cNvSpPr>
            <a:spLocks noChangeShapeType="1"/>
          </p:cNvSpPr>
          <p:nvPr/>
        </p:nvSpPr>
        <p:spPr bwMode="auto">
          <a:xfrm>
            <a:off x="1981200" y="21336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3" name="Line 10"/>
          <p:cNvSpPr>
            <a:spLocks noChangeShapeType="1"/>
          </p:cNvSpPr>
          <p:nvPr/>
        </p:nvSpPr>
        <p:spPr bwMode="auto">
          <a:xfrm>
            <a:off x="4800600" y="21336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4" name="Oval 11"/>
          <p:cNvSpPr>
            <a:spLocks noChangeArrowheads="1"/>
          </p:cNvSpPr>
          <p:nvPr/>
        </p:nvSpPr>
        <p:spPr bwMode="auto">
          <a:xfrm>
            <a:off x="6248400" y="1981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5" name="Oval 12"/>
          <p:cNvSpPr>
            <a:spLocks noChangeArrowheads="1"/>
          </p:cNvSpPr>
          <p:nvPr/>
        </p:nvSpPr>
        <p:spPr bwMode="auto">
          <a:xfrm>
            <a:off x="6324600" y="21336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6" name="Line 13"/>
          <p:cNvSpPr>
            <a:spLocks noChangeShapeType="1"/>
          </p:cNvSpPr>
          <p:nvPr/>
        </p:nvSpPr>
        <p:spPr bwMode="auto">
          <a:xfrm flipH="1">
            <a:off x="7315200" y="2514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Line 14"/>
          <p:cNvSpPr>
            <a:spLocks noChangeShapeType="1"/>
          </p:cNvSpPr>
          <p:nvPr/>
        </p:nvSpPr>
        <p:spPr bwMode="auto">
          <a:xfrm>
            <a:off x="6324600" y="2362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8" name="Line 15"/>
          <p:cNvSpPr>
            <a:spLocks noChangeShapeType="1"/>
          </p:cNvSpPr>
          <p:nvPr/>
        </p:nvSpPr>
        <p:spPr bwMode="auto">
          <a:xfrm flipV="1">
            <a:off x="6324600" y="26670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9" name="Line 16"/>
          <p:cNvSpPr>
            <a:spLocks noChangeShapeType="1"/>
          </p:cNvSpPr>
          <p:nvPr/>
        </p:nvSpPr>
        <p:spPr bwMode="auto">
          <a:xfrm>
            <a:off x="1981200" y="25146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Line 17"/>
          <p:cNvSpPr>
            <a:spLocks noChangeShapeType="1"/>
          </p:cNvSpPr>
          <p:nvPr/>
        </p:nvSpPr>
        <p:spPr bwMode="auto">
          <a:xfrm>
            <a:off x="4800600" y="32004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1" name="Line 18"/>
          <p:cNvSpPr>
            <a:spLocks noChangeShapeType="1"/>
          </p:cNvSpPr>
          <p:nvPr/>
        </p:nvSpPr>
        <p:spPr bwMode="auto">
          <a:xfrm>
            <a:off x="1981200" y="344805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Text Box 19"/>
          <p:cNvSpPr txBox="1">
            <a:spLocks noChangeArrowheads="1"/>
          </p:cNvSpPr>
          <p:nvPr/>
        </p:nvSpPr>
        <p:spPr bwMode="auto">
          <a:xfrm>
            <a:off x="2700338" y="32766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2723" name="Text Box 20"/>
          <p:cNvSpPr txBox="1">
            <a:spLocks noChangeArrowheads="1"/>
          </p:cNvSpPr>
          <p:nvPr/>
        </p:nvSpPr>
        <p:spPr bwMode="auto">
          <a:xfrm>
            <a:off x="7391400" y="2514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2724" name="Oval 21"/>
          <p:cNvSpPr>
            <a:spLocks noChangeArrowheads="1"/>
          </p:cNvSpPr>
          <p:nvPr/>
        </p:nvSpPr>
        <p:spPr bwMode="auto">
          <a:xfrm>
            <a:off x="4610100" y="4991100"/>
            <a:ext cx="381000" cy="8382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5" name="Line 22"/>
          <p:cNvSpPr>
            <a:spLocks noChangeShapeType="1"/>
          </p:cNvSpPr>
          <p:nvPr/>
        </p:nvSpPr>
        <p:spPr bwMode="auto">
          <a:xfrm flipV="1">
            <a:off x="39624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6" name="Line 23"/>
          <p:cNvSpPr>
            <a:spLocks noChangeShapeType="1"/>
          </p:cNvSpPr>
          <p:nvPr/>
        </p:nvSpPr>
        <p:spPr bwMode="auto">
          <a:xfrm>
            <a:off x="1981200" y="21336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7" name="Oval 24"/>
          <p:cNvSpPr>
            <a:spLocks noChangeArrowheads="1"/>
          </p:cNvSpPr>
          <p:nvPr/>
        </p:nvSpPr>
        <p:spPr bwMode="auto">
          <a:xfrm>
            <a:off x="52578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8" name="Line 25"/>
          <p:cNvSpPr>
            <a:spLocks noChangeShapeType="1"/>
          </p:cNvSpPr>
          <p:nvPr/>
        </p:nvSpPr>
        <p:spPr bwMode="auto">
          <a:xfrm>
            <a:off x="4800600" y="5857875"/>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9" name="Line 26"/>
          <p:cNvSpPr>
            <a:spLocks noChangeShapeType="1"/>
          </p:cNvSpPr>
          <p:nvPr/>
        </p:nvSpPr>
        <p:spPr bwMode="auto">
          <a:xfrm>
            <a:off x="3962400" y="5410200"/>
            <a:ext cx="0" cy="9906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30" name="Line 27"/>
          <p:cNvSpPr>
            <a:spLocks noChangeShapeType="1"/>
          </p:cNvSpPr>
          <p:nvPr/>
        </p:nvSpPr>
        <p:spPr bwMode="auto">
          <a:xfrm>
            <a:off x="3429000" y="624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Line 28"/>
          <p:cNvSpPr>
            <a:spLocks noChangeShapeType="1"/>
          </p:cNvSpPr>
          <p:nvPr/>
        </p:nvSpPr>
        <p:spPr bwMode="auto">
          <a:xfrm>
            <a:off x="4800600" y="6248400"/>
            <a:ext cx="533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732" name="Text Box 29"/>
          <p:cNvSpPr txBox="1">
            <a:spLocks noChangeArrowheads="1"/>
          </p:cNvSpPr>
          <p:nvPr/>
        </p:nvSpPr>
        <p:spPr bwMode="auto">
          <a:xfrm>
            <a:off x="2305050" y="6073775"/>
            <a:ext cx="3124200" cy="3746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t>Example:           </a:t>
            </a:r>
            <a:r>
              <a:rPr lang="en-US" altLang="en-US" sz="1600" i="1"/>
              <a:t> f=50mm</a:t>
            </a:r>
          </a:p>
        </p:txBody>
      </p:sp>
      <p:sp>
        <p:nvSpPr>
          <p:cNvPr id="72733" name="Arc 30"/>
          <p:cNvSpPr>
            <a:spLocks/>
          </p:cNvSpPr>
          <p:nvPr/>
        </p:nvSpPr>
        <p:spPr bwMode="auto">
          <a:xfrm rot="208621" flipV="1">
            <a:off x="6096000" y="5380038"/>
            <a:ext cx="228600" cy="496887"/>
          </a:xfrm>
          <a:custGeom>
            <a:avLst/>
            <a:gdLst>
              <a:gd name="T0" fmla="*/ 0 w 21600"/>
              <a:gd name="T1" fmla="*/ 0 h 23484"/>
              <a:gd name="T2" fmla="*/ 25507569 w 21600"/>
              <a:gd name="T3" fmla="*/ 222448126 h 23484"/>
              <a:gd name="T4" fmla="*/ 0 w 21600"/>
              <a:gd name="T5" fmla="*/ 204602130 h 23484"/>
              <a:gd name="T6" fmla="*/ 0 60000 65536"/>
              <a:gd name="T7" fmla="*/ 0 60000 65536"/>
              <a:gd name="T8" fmla="*/ 0 60000 65536"/>
              <a:gd name="T9" fmla="*/ 0 w 21600"/>
              <a:gd name="T10" fmla="*/ 0 h 23484"/>
              <a:gd name="T11" fmla="*/ 21600 w 21600"/>
              <a:gd name="T12" fmla="*/ 23484 h 23484"/>
            </a:gdLst>
            <a:ahLst/>
            <a:cxnLst>
              <a:cxn ang="T6">
                <a:pos x="T0" y="T1"/>
              </a:cxn>
              <a:cxn ang="T7">
                <a:pos x="T2" y="T3"/>
              </a:cxn>
              <a:cxn ang="T8">
                <a:pos x="T4" y="T5"/>
              </a:cxn>
            </a:cxnLst>
            <a:rect l="T9" t="T10" r="T11" b="T12"/>
            <a:pathLst>
              <a:path w="21600" h="23484" fill="none" extrusionOk="0">
                <a:moveTo>
                  <a:pt x="0" y="-1"/>
                </a:moveTo>
                <a:cubicBezTo>
                  <a:pt x="11929" y="0"/>
                  <a:pt x="21600" y="9670"/>
                  <a:pt x="21600" y="21600"/>
                </a:cubicBezTo>
                <a:cubicBezTo>
                  <a:pt x="21600" y="22228"/>
                  <a:pt x="21572" y="22857"/>
                  <a:pt x="21517" y="23483"/>
                </a:cubicBezTo>
              </a:path>
              <a:path w="21600" h="23484" stroke="0" extrusionOk="0">
                <a:moveTo>
                  <a:pt x="0" y="-1"/>
                </a:moveTo>
                <a:cubicBezTo>
                  <a:pt x="11929" y="0"/>
                  <a:pt x="21600" y="9670"/>
                  <a:pt x="21600" y="21600"/>
                </a:cubicBezTo>
                <a:cubicBezTo>
                  <a:pt x="21600" y="22228"/>
                  <a:pt x="21572" y="22857"/>
                  <a:pt x="21517" y="23483"/>
                </a:cubicBezTo>
                <a:lnTo>
                  <a:pt x="0" y="21600"/>
                </a:lnTo>
                <a:lnTo>
                  <a:pt x="0" y="-1"/>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4" name="Text Box 31"/>
          <p:cNvSpPr txBox="1">
            <a:spLocks noChangeArrowheads="1"/>
          </p:cNvSpPr>
          <p:nvPr/>
        </p:nvSpPr>
        <p:spPr bwMode="auto">
          <a:xfrm flipH="1">
            <a:off x="6400800" y="5486400"/>
            <a:ext cx="838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5x</a:t>
            </a:r>
          </a:p>
        </p:txBody>
      </p:sp>
      <p:sp>
        <p:nvSpPr>
          <p:cNvPr id="72735" name="Rectangle 32"/>
          <p:cNvSpPr>
            <a:spLocks noChangeArrowheads="1"/>
          </p:cNvSpPr>
          <p:nvPr/>
        </p:nvSpPr>
        <p:spPr bwMode="auto">
          <a:xfrm>
            <a:off x="1447800" y="4267200"/>
            <a:ext cx="434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schemeClr val="tx2"/>
                </a:solidFill>
              </a:rPr>
              <a:t>Magnifying Glass (Loupe)</a:t>
            </a:r>
          </a:p>
        </p:txBody>
      </p:sp>
      <p:graphicFrame>
        <p:nvGraphicFramePr>
          <p:cNvPr id="72736" name="Object 2"/>
          <p:cNvGraphicFramePr>
            <a:graphicFrameLocks noChangeAspect="1"/>
          </p:cNvGraphicFramePr>
          <p:nvPr>
            <p:extLst/>
          </p:nvPr>
        </p:nvGraphicFramePr>
        <p:xfrm>
          <a:off x="6648449" y="4184651"/>
          <a:ext cx="1981200" cy="768350"/>
        </p:xfrm>
        <a:graphic>
          <a:graphicData uri="http://schemas.openxmlformats.org/presentationml/2006/ole">
            <mc:AlternateContent xmlns:mc="http://schemas.openxmlformats.org/markup-compatibility/2006">
              <mc:Choice xmlns:v="urn:schemas-microsoft-com:vml" Requires="v">
                <p:oleObj spid="_x0000_s2050" name="Equation" r:id="rId4" imgW="838080" imgH="431640" progId="Equation.3">
                  <p:embed/>
                </p:oleObj>
              </mc:Choice>
              <mc:Fallback>
                <p:oleObj name="Equation" r:id="rId4" imgW="838080" imgH="431640" progId="Equation.3">
                  <p:embed/>
                  <p:pic>
                    <p:nvPicPr>
                      <p:cNvPr id="72736" name="Object 2"/>
                      <p:cNvPicPr>
                        <a:picLocks noChangeAspect="1" noChangeArrowheads="1"/>
                      </p:cNvPicPr>
                      <p:nvPr/>
                    </p:nvPicPr>
                    <p:blipFill>
                      <a:blip r:embed="rId5"/>
                      <a:srcRect/>
                      <a:stretch>
                        <a:fillRect/>
                      </a:stretch>
                    </p:blipFill>
                    <p:spPr bwMode="auto">
                      <a:xfrm>
                        <a:off x="6648449" y="4184651"/>
                        <a:ext cx="1981200" cy="768350"/>
                      </a:xfrm>
                      <a:prstGeom prst="rect">
                        <a:avLst/>
                      </a:prstGeom>
                      <a:solidFill>
                        <a:srgbClr val="FFFF99"/>
                      </a:solidFill>
                      <a:ln w="25400">
                        <a:solidFill>
                          <a:srgbClr val="000000"/>
                        </a:solidFill>
                        <a:miter lim="800000"/>
                        <a:headEnd/>
                        <a:tailEnd/>
                      </a:ln>
                      <a:effectLst/>
                      <a:extLst/>
                    </p:spPr>
                  </p:pic>
                </p:oleObj>
              </mc:Fallback>
            </mc:AlternateContent>
          </a:graphicData>
        </a:graphic>
      </p:graphicFrame>
      <p:sp>
        <p:nvSpPr>
          <p:cNvPr id="72737" name="Line 34"/>
          <p:cNvSpPr>
            <a:spLocks noChangeShapeType="1"/>
          </p:cNvSpPr>
          <p:nvPr/>
        </p:nvSpPr>
        <p:spPr bwMode="auto">
          <a:xfrm>
            <a:off x="5438775" y="5715000"/>
            <a:ext cx="657225"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38" name="Oval 35"/>
          <p:cNvSpPr>
            <a:spLocks noChangeArrowheads="1"/>
          </p:cNvSpPr>
          <p:nvPr/>
        </p:nvSpPr>
        <p:spPr bwMode="auto">
          <a:xfrm>
            <a:off x="53340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39" name="Line 36"/>
          <p:cNvSpPr>
            <a:spLocks noChangeShapeType="1"/>
          </p:cNvSpPr>
          <p:nvPr/>
        </p:nvSpPr>
        <p:spPr bwMode="auto">
          <a:xfrm>
            <a:off x="3962400" y="5029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40" name="Line 37"/>
          <p:cNvSpPr>
            <a:spLocks noChangeShapeType="1"/>
          </p:cNvSpPr>
          <p:nvPr/>
        </p:nvSpPr>
        <p:spPr bwMode="auto">
          <a:xfrm>
            <a:off x="5562600" y="54102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5379160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leeuwenhoek.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08" y="2828500"/>
            <a:ext cx="4805728" cy="257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13685" y="1690689"/>
            <a:ext cx="628698" cy="369332"/>
          </a:xfrm>
          <a:prstGeom prst="rect">
            <a:avLst/>
          </a:prstGeom>
          <a:noFill/>
        </p:spPr>
        <p:txBody>
          <a:bodyPr wrap="none" rtlCol="0">
            <a:spAutoFit/>
          </a:bodyPr>
          <a:lstStyle/>
          <a:p>
            <a:r>
              <a:rPr lang="en-US" dirty="0">
                <a:solidFill>
                  <a:schemeClr val="bg1"/>
                </a:solidFill>
                <a:latin typeface="Monotype Corsiva" panose="03010101010201010101" pitchFamily="66" charset="0"/>
              </a:rPr>
              <a:t>Delft</a:t>
            </a:r>
          </a:p>
        </p:txBody>
      </p:sp>
      <p:sp>
        <p:nvSpPr>
          <p:cNvPr id="2" name="Title 1"/>
          <p:cNvSpPr>
            <a:spLocks noGrp="1"/>
          </p:cNvSpPr>
          <p:nvPr>
            <p:ph type="title"/>
          </p:nvPr>
        </p:nvSpPr>
        <p:spPr/>
        <p:txBody>
          <a:bodyPr>
            <a:normAutofit/>
          </a:bodyPr>
          <a:lstStyle/>
          <a:p>
            <a:r>
              <a:rPr lang="en-US" sz="3200" dirty="0"/>
              <a:t>Magnification??</a:t>
            </a:r>
          </a:p>
        </p:txBody>
      </p:sp>
      <p:grpSp>
        <p:nvGrpSpPr>
          <p:cNvPr id="8" name="Group 7">
            <a:extLst>
              <a:ext uri="{FF2B5EF4-FFF2-40B4-BE49-F238E27FC236}">
                <a16:creationId xmlns:a16="http://schemas.microsoft.com/office/drawing/2014/main" id="{592778B0-E10C-4322-9DFF-3CB069A58960}"/>
              </a:ext>
            </a:extLst>
          </p:cNvPr>
          <p:cNvGrpSpPr/>
          <p:nvPr/>
        </p:nvGrpSpPr>
        <p:grpSpPr>
          <a:xfrm>
            <a:off x="5508604" y="829860"/>
            <a:ext cx="3232855" cy="5341054"/>
            <a:chOff x="1277938" y="620714"/>
            <a:chExt cx="3636962" cy="6008686"/>
          </a:xfrm>
        </p:grpSpPr>
        <p:sp>
          <p:nvSpPr>
            <p:cNvPr id="9" name="Text Box 4">
              <a:extLst>
                <a:ext uri="{FF2B5EF4-FFF2-40B4-BE49-F238E27FC236}">
                  <a16:creationId xmlns:a16="http://schemas.microsoft.com/office/drawing/2014/main" id="{9DC7F610-0233-4AB8-A9F1-C37418AEAA75}"/>
                </a:ext>
              </a:extLst>
            </p:cNvPr>
            <p:cNvSpPr txBox="1">
              <a:spLocks noChangeArrowheads="1"/>
            </p:cNvSpPr>
            <p:nvPr/>
          </p:nvSpPr>
          <p:spPr bwMode="auto">
            <a:xfrm>
              <a:off x="1277938" y="3429000"/>
              <a:ext cx="2079656" cy="47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defRPr/>
              </a:pPr>
              <a:r>
                <a:rPr lang="en-US" altLang="en-US" sz="2133">
                  <a:solidFill>
                    <a:srgbClr val="000000"/>
                  </a:solidFill>
                  <a:latin typeface="Comic Sans MS" panose="030F0702030302020204" pitchFamily="66" charset="0"/>
                </a:rPr>
                <a:t>Imaging Path</a:t>
              </a:r>
            </a:p>
          </p:txBody>
        </p:sp>
        <p:sp>
          <p:nvSpPr>
            <p:cNvPr id="10" name="Line 5">
              <a:extLst>
                <a:ext uri="{FF2B5EF4-FFF2-40B4-BE49-F238E27FC236}">
                  <a16:creationId xmlns:a16="http://schemas.microsoft.com/office/drawing/2014/main" id="{166AEBD1-58B5-4E9B-9C73-9D4C674FA829}"/>
                </a:ext>
              </a:extLst>
            </p:cNvPr>
            <p:cNvSpPr>
              <a:spLocks noChangeShapeType="1"/>
            </p:cNvSpPr>
            <p:nvPr/>
          </p:nvSpPr>
          <p:spPr bwMode="auto">
            <a:xfrm>
              <a:off x="3067050" y="771525"/>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2810" fontAlgn="base">
                <a:spcBef>
                  <a:spcPct val="0"/>
                </a:spcBef>
                <a:spcAft>
                  <a:spcPct val="0"/>
                </a:spcAft>
                <a:defRPr/>
              </a:pPr>
              <a:endParaRPr lang="en-US" sz="1600">
                <a:solidFill>
                  <a:srgbClr val="000000"/>
                </a:solidFill>
                <a:latin typeface="Comic Sans MS" panose="030F0702030302020204" pitchFamily="66" charset="0"/>
              </a:endParaRPr>
            </a:p>
          </p:txBody>
        </p:sp>
        <p:sp>
          <p:nvSpPr>
            <p:cNvPr id="11" name="Line 6">
              <a:extLst>
                <a:ext uri="{FF2B5EF4-FFF2-40B4-BE49-F238E27FC236}">
                  <a16:creationId xmlns:a16="http://schemas.microsoft.com/office/drawing/2014/main" id="{3EB7C482-5455-4CA1-AF06-700F1DC4CC1E}"/>
                </a:ext>
              </a:extLst>
            </p:cNvPr>
            <p:cNvSpPr>
              <a:spLocks noChangeShapeType="1"/>
            </p:cNvSpPr>
            <p:nvPr/>
          </p:nvSpPr>
          <p:spPr bwMode="auto">
            <a:xfrm>
              <a:off x="3067050" y="2076450"/>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2810" fontAlgn="base">
                <a:spcBef>
                  <a:spcPct val="0"/>
                </a:spcBef>
                <a:spcAft>
                  <a:spcPct val="0"/>
                </a:spcAft>
                <a:defRPr/>
              </a:pPr>
              <a:endParaRPr lang="en-US" sz="1600">
                <a:solidFill>
                  <a:srgbClr val="000000"/>
                </a:solidFill>
                <a:latin typeface="Comic Sans MS" panose="030F0702030302020204" pitchFamily="66" charset="0"/>
              </a:endParaRPr>
            </a:p>
          </p:txBody>
        </p:sp>
        <p:sp>
          <p:nvSpPr>
            <p:cNvPr id="12" name="Line 7">
              <a:extLst>
                <a:ext uri="{FF2B5EF4-FFF2-40B4-BE49-F238E27FC236}">
                  <a16:creationId xmlns:a16="http://schemas.microsoft.com/office/drawing/2014/main" id="{69A0F475-9200-4A78-8A7F-21A56D5E156E}"/>
                </a:ext>
              </a:extLst>
            </p:cNvPr>
            <p:cNvSpPr>
              <a:spLocks noChangeShapeType="1"/>
            </p:cNvSpPr>
            <p:nvPr/>
          </p:nvSpPr>
          <p:spPr bwMode="auto">
            <a:xfrm>
              <a:off x="3067050" y="4238625"/>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2810" fontAlgn="base">
                <a:spcBef>
                  <a:spcPct val="0"/>
                </a:spcBef>
                <a:spcAft>
                  <a:spcPct val="0"/>
                </a:spcAft>
                <a:defRPr/>
              </a:pPr>
              <a:endParaRPr lang="en-US" sz="1600">
                <a:solidFill>
                  <a:srgbClr val="000000"/>
                </a:solidFill>
                <a:latin typeface="Comic Sans MS" panose="030F0702030302020204" pitchFamily="66" charset="0"/>
              </a:endParaRPr>
            </a:p>
          </p:txBody>
        </p:sp>
        <p:sp>
          <p:nvSpPr>
            <p:cNvPr id="13" name="Line 8">
              <a:extLst>
                <a:ext uri="{FF2B5EF4-FFF2-40B4-BE49-F238E27FC236}">
                  <a16:creationId xmlns:a16="http://schemas.microsoft.com/office/drawing/2014/main" id="{FDE1AFCF-D66D-433A-BB79-954087A9871F}"/>
                </a:ext>
              </a:extLst>
            </p:cNvPr>
            <p:cNvSpPr>
              <a:spLocks noChangeShapeType="1"/>
            </p:cNvSpPr>
            <p:nvPr/>
          </p:nvSpPr>
          <p:spPr bwMode="auto">
            <a:xfrm>
              <a:off x="3086100" y="5724525"/>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2810" fontAlgn="base">
                <a:spcBef>
                  <a:spcPct val="0"/>
                </a:spcBef>
                <a:spcAft>
                  <a:spcPct val="0"/>
                </a:spcAft>
                <a:defRPr/>
              </a:pPr>
              <a:endParaRPr lang="en-US" sz="1600">
                <a:solidFill>
                  <a:srgbClr val="000000"/>
                </a:solidFill>
                <a:latin typeface="Comic Sans MS" panose="030F0702030302020204" pitchFamily="66" charset="0"/>
              </a:endParaRPr>
            </a:p>
          </p:txBody>
        </p:sp>
        <p:sp>
          <p:nvSpPr>
            <p:cNvPr id="14" name="Text Box 13">
              <a:extLst>
                <a:ext uri="{FF2B5EF4-FFF2-40B4-BE49-F238E27FC236}">
                  <a16:creationId xmlns:a16="http://schemas.microsoft.com/office/drawing/2014/main" id="{D23531B6-54D7-4557-B109-7AE053F1D853}"/>
                </a:ext>
              </a:extLst>
            </p:cNvPr>
            <p:cNvSpPr txBox="1">
              <a:spLocks noChangeArrowheads="1"/>
            </p:cNvSpPr>
            <p:nvPr/>
          </p:nvSpPr>
          <p:spPr bwMode="auto">
            <a:xfrm>
              <a:off x="4305300" y="1774825"/>
              <a:ext cx="609600"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a:solidFill>
                    <a:srgbClr val="FFFFFF"/>
                  </a:solidFill>
                  <a:latin typeface="Times New Roman"/>
                </a:rPr>
                <a:t>Eyepiece</a:t>
              </a:r>
              <a:endParaRPr lang="en-US" altLang="en-US" sz="1067" b="1">
                <a:solidFill>
                  <a:srgbClr val="FFFFFF"/>
                </a:solidFill>
                <a:latin typeface="Times New Roman"/>
              </a:endParaRPr>
            </a:p>
          </p:txBody>
        </p:sp>
        <p:sp>
          <p:nvSpPr>
            <p:cNvPr id="15" name="Text Box 14">
              <a:extLst>
                <a:ext uri="{FF2B5EF4-FFF2-40B4-BE49-F238E27FC236}">
                  <a16:creationId xmlns:a16="http://schemas.microsoft.com/office/drawing/2014/main" id="{480FADB7-E077-4208-B49E-A29B6C8E0B3C}"/>
                </a:ext>
              </a:extLst>
            </p:cNvPr>
            <p:cNvSpPr txBox="1">
              <a:spLocks noChangeArrowheads="1"/>
            </p:cNvSpPr>
            <p:nvPr/>
          </p:nvSpPr>
          <p:spPr bwMode="auto">
            <a:xfrm>
              <a:off x="4305301" y="2895600"/>
              <a:ext cx="587375"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dirty="0" err="1">
                  <a:solidFill>
                    <a:srgbClr val="FFFFFF"/>
                  </a:solidFill>
                  <a:latin typeface="Times New Roman"/>
                </a:rPr>
                <a:t>TubeLens</a:t>
              </a:r>
              <a:endParaRPr lang="en-US" altLang="en-US" sz="889" b="1" dirty="0">
                <a:solidFill>
                  <a:srgbClr val="FFFFFF"/>
                </a:solidFill>
                <a:latin typeface="Times New Roman"/>
              </a:endParaRPr>
            </a:p>
          </p:txBody>
        </p:sp>
        <p:sp>
          <p:nvSpPr>
            <p:cNvPr id="16" name="Text Box 15">
              <a:extLst>
                <a:ext uri="{FF2B5EF4-FFF2-40B4-BE49-F238E27FC236}">
                  <a16:creationId xmlns:a16="http://schemas.microsoft.com/office/drawing/2014/main" id="{DC591B44-E443-42C4-ADF6-C4B586C77DE4}"/>
                </a:ext>
              </a:extLst>
            </p:cNvPr>
            <p:cNvSpPr txBox="1">
              <a:spLocks noChangeArrowheads="1"/>
            </p:cNvSpPr>
            <p:nvPr/>
          </p:nvSpPr>
          <p:spPr bwMode="auto">
            <a:xfrm>
              <a:off x="4305301" y="3843339"/>
              <a:ext cx="587375"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a:solidFill>
                    <a:srgbClr val="FFFFFF"/>
                  </a:solidFill>
                  <a:latin typeface="Times New Roman"/>
                </a:rPr>
                <a:t>Objective</a:t>
              </a:r>
            </a:p>
          </p:txBody>
        </p:sp>
        <p:sp>
          <p:nvSpPr>
            <p:cNvPr id="17" name="Text Box 16">
              <a:extLst>
                <a:ext uri="{FF2B5EF4-FFF2-40B4-BE49-F238E27FC236}">
                  <a16:creationId xmlns:a16="http://schemas.microsoft.com/office/drawing/2014/main" id="{34BC4E50-F516-4A8C-B09F-6AECFFB9ADA9}"/>
                </a:ext>
              </a:extLst>
            </p:cNvPr>
            <p:cNvSpPr txBox="1">
              <a:spLocks noChangeArrowheads="1"/>
            </p:cNvSpPr>
            <p:nvPr/>
          </p:nvSpPr>
          <p:spPr bwMode="auto">
            <a:xfrm>
              <a:off x="4305300" y="4625975"/>
              <a:ext cx="609600"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a:solidFill>
                    <a:srgbClr val="FFFFFF"/>
                  </a:solidFill>
                  <a:latin typeface="Times New Roman"/>
                </a:rPr>
                <a:t>Condenser</a:t>
              </a:r>
            </a:p>
          </p:txBody>
        </p:sp>
        <p:sp>
          <p:nvSpPr>
            <p:cNvPr id="18" name="Text Box 17">
              <a:extLst>
                <a:ext uri="{FF2B5EF4-FFF2-40B4-BE49-F238E27FC236}">
                  <a16:creationId xmlns:a16="http://schemas.microsoft.com/office/drawing/2014/main" id="{4C2BCD12-FC9E-4A51-8CB0-DB038C6C5A4C}"/>
                </a:ext>
              </a:extLst>
            </p:cNvPr>
            <p:cNvSpPr txBox="1">
              <a:spLocks noChangeArrowheads="1"/>
            </p:cNvSpPr>
            <p:nvPr/>
          </p:nvSpPr>
          <p:spPr bwMode="auto">
            <a:xfrm>
              <a:off x="4305300" y="6042025"/>
              <a:ext cx="533400"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a:solidFill>
                    <a:srgbClr val="FFFFFF"/>
                  </a:solidFill>
                  <a:latin typeface="Times New Roman"/>
                </a:rPr>
                <a:t>Collector</a:t>
              </a:r>
            </a:p>
          </p:txBody>
        </p:sp>
        <p:sp>
          <p:nvSpPr>
            <p:cNvPr id="19" name="Text Box 18">
              <a:extLst>
                <a:ext uri="{FF2B5EF4-FFF2-40B4-BE49-F238E27FC236}">
                  <a16:creationId xmlns:a16="http://schemas.microsoft.com/office/drawing/2014/main" id="{53447DC8-C2EE-42D2-826F-EEAA04DEC35F}"/>
                </a:ext>
              </a:extLst>
            </p:cNvPr>
            <p:cNvSpPr txBox="1">
              <a:spLocks noChangeArrowheads="1"/>
            </p:cNvSpPr>
            <p:nvPr/>
          </p:nvSpPr>
          <p:spPr bwMode="auto">
            <a:xfrm>
              <a:off x="4381500" y="1066800"/>
              <a:ext cx="381000" cy="1539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812810" eaLnBrk="0" fontAlgn="base" hangingPunct="0">
                <a:spcBef>
                  <a:spcPct val="50000"/>
                </a:spcBef>
                <a:spcAft>
                  <a:spcPct val="0"/>
                </a:spcAft>
                <a:defRPr/>
              </a:pPr>
              <a:r>
                <a:rPr lang="en-US" altLang="en-US" sz="889" b="1">
                  <a:solidFill>
                    <a:srgbClr val="FFFFFF"/>
                  </a:solidFill>
                  <a:latin typeface="Times New Roman"/>
                </a:rPr>
                <a:t>Eye</a:t>
              </a:r>
            </a:p>
          </p:txBody>
        </p:sp>
        <p:pic>
          <p:nvPicPr>
            <p:cNvPr id="20" name="Picture 20">
              <a:extLst>
                <a:ext uri="{FF2B5EF4-FFF2-40B4-BE49-F238E27FC236}">
                  <a16:creationId xmlns:a16="http://schemas.microsoft.com/office/drawing/2014/main" id="{84DF7F3B-E767-40CD-95D1-DC596B0D2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76" y="685800"/>
              <a:ext cx="8604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21">
              <a:extLst>
                <a:ext uri="{FF2B5EF4-FFF2-40B4-BE49-F238E27FC236}">
                  <a16:creationId xmlns:a16="http://schemas.microsoft.com/office/drawing/2014/main" id="{EE653492-C731-474C-B5A8-E8B1EC610424}"/>
                </a:ext>
              </a:extLst>
            </p:cNvPr>
            <p:cNvSpPr txBox="1">
              <a:spLocks noChangeArrowheads="1"/>
            </p:cNvSpPr>
            <p:nvPr/>
          </p:nvSpPr>
          <p:spPr bwMode="auto">
            <a:xfrm>
              <a:off x="1746250" y="5562600"/>
              <a:ext cx="1371600" cy="28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50000"/>
                </a:spcBef>
                <a:spcAft>
                  <a:spcPct val="0"/>
                </a:spcAft>
                <a:defRPr/>
              </a:pPr>
              <a:r>
                <a:rPr lang="en-US" altLang="en-US" sz="1067">
                  <a:solidFill>
                    <a:srgbClr val="3333CC"/>
                  </a:solidFill>
                  <a:latin typeface="Comic Sans MS" panose="030F0702030302020204" pitchFamily="66" charset="0"/>
                </a:rPr>
                <a:t>Field Diaphragm</a:t>
              </a:r>
            </a:p>
          </p:txBody>
        </p:sp>
        <p:sp>
          <p:nvSpPr>
            <p:cNvPr id="22" name="Text Box 22">
              <a:extLst>
                <a:ext uri="{FF2B5EF4-FFF2-40B4-BE49-F238E27FC236}">
                  <a16:creationId xmlns:a16="http://schemas.microsoft.com/office/drawing/2014/main" id="{9309606A-25E3-4E86-A66F-6A25A39060F8}"/>
                </a:ext>
              </a:extLst>
            </p:cNvPr>
            <p:cNvSpPr txBox="1">
              <a:spLocks noChangeArrowheads="1"/>
            </p:cNvSpPr>
            <p:nvPr/>
          </p:nvSpPr>
          <p:spPr bwMode="auto">
            <a:xfrm>
              <a:off x="2171700" y="4092576"/>
              <a:ext cx="914400" cy="28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50000"/>
                </a:spcBef>
                <a:spcAft>
                  <a:spcPct val="0"/>
                </a:spcAft>
                <a:defRPr/>
              </a:pPr>
              <a:r>
                <a:rPr lang="en-US" altLang="en-US" sz="1067">
                  <a:solidFill>
                    <a:srgbClr val="3333CC"/>
                  </a:solidFill>
                  <a:latin typeface="Comic Sans MS" panose="030F0702030302020204" pitchFamily="66" charset="0"/>
                </a:rPr>
                <a:t>Specimen</a:t>
              </a:r>
              <a:endParaRPr lang="en-US" altLang="en-US" sz="2133">
                <a:solidFill>
                  <a:srgbClr val="000000"/>
                </a:solidFill>
                <a:latin typeface="Times New Roman"/>
              </a:endParaRPr>
            </a:p>
          </p:txBody>
        </p:sp>
        <p:sp>
          <p:nvSpPr>
            <p:cNvPr id="23" name="Text Box 23">
              <a:extLst>
                <a:ext uri="{FF2B5EF4-FFF2-40B4-BE49-F238E27FC236}">
                  <a16:creationId xmlns:a16="http://schemas.microsoft.com/office/drawing/2014/main" id="{926DCD2E-C22B-4EE7-A69C-BDDDCEFABE1D}"/>
                </a:ext>
              </a:extLst>
            </p:cNvPr>
            <p:cNvSpPr txBox="1">
              <a:spLocks noChangeArrowheads="1"/>
            </p:cNvSpPr>
            <p:nvPr/>
          </p:nvSpPr>
          <p:spPr bwMode="auto">
            <a:xfrm>
              <a:off x="1452564" y="1924050"/>
              <a:ext cx="1673897" cy="28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defRPr/>
              </a:pPr>
              <a:r>
                <a:rPr lang="en-US" altLang="en-US" sz="1067" dirty="0">
                  <a:solidFill>
                    <a:srgbClr val="3333CC"/>
                  </a:solidFill>
                  <a:latin typeface="Comic Sans MS" panose="030F0702030302020204" pitchFamily="66" charset="0"/>
                </a:rPr>
                <a:t>Intermediate Image</a:t>
              </a:r>
            </a:p>
          </p:txBody>
        </p:sp>
        <p:sp>
          <p:nvSpPr>
            <p:cNvPr id="24" name="Text Box 24">
              <a:extLst>
                <a:ext uri="{FF2B5EF4-FFF2-40B4-BE49-F238E27FC236}">
                  <a16:creationId xmlns:a16="http://schemas.microsoft.com/office/drawing/2014/main" id="{FA0266DB-6453-4D1D-9919-F65B2E4BB467}"/>
                </a:ext>
              </a:extLst>
            </p:cNvPr>
            <p:cNvSpPr txBox="1">
              <a:spLocks noChangeArrowheads="1"/>
            </p:cNvSpPr>
            <p:nvPr/>
          </p:nvSpPr>
          <p:spPr bwMode="auto">
            <a:xfrm>
              <a:off x="2433639" y="620714"/>
              <a:ext cx="771525" cy="28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50000"/>
                </a:spcBef>
                <a:spcAft>
                  <a:spcPct val="0"/>
                </a:spcAft>
                <a:defRPr/>
              </a:pPr>
              <a:r>
                <a:rPr lang="en-US" altLang="en-US" sz="1067">
                  <a:solidFill>
                    <a:srgbClr val="3333CC"/>
                  </a:solidFill>
                  <a:latin typeface="Comic Sans MS" panose="030F0702030302020204" pitchFamily="66" charset="0"/>
                </a:rPr>
                <a:t>Retina</a:t>
              </a:r>
              <a:endParaRPr lang="en-US" altLang="en-US" sz="2133">
                <a:solidFill>
                  <a:srgbClr val="000000"/>
                </a:solidFill>
                <a:latin typeface="Times New Roman"/>
              </a:endParaRPr>
            </a:p>
          </p:txBody>
        </p:sp>
      </p:grpSp>
    </p:spTree>
    <p:extLst>
      <p:ext uri="{BB962C8B-B14F-4D97-AF65-F5344CB8AC3E}">
        <p14:creationId xmlns:p14="http://schemas.microsoft.com/office/powerpoint/2010/main" val="2736837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1143000" y="228600"/>
            <a:ext cx="6553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lvl="1">
              <a:lnSpc>
                <a:spcPct val="80000"/>
              </a:lnSpc>
              <a:spcBef>
                <a:spcPct val="50000"/>
              </a:spcBef>
            </a:pPr>
            <a:r>
              <a:rPr lang="en-US" altLang="en-US" sz="2000"/>
              <a:t>Objective lens (next to the object)</a:t>
            </a:r>
          </a:p>
          <a:p>
            <a:pPr>
              <a:lnSpc>
                <a:spcPct val="80000"/>
              </a:lnSpc>
              <a:spcBef>
                <a:spcPct val="50000"/>
              </a:spcBef>
            </a:pPr>
            <a:endParaRPr lang="en-US" altLang="en-US" sz="1400"/>
          </a:p>
        </p:txBody>
      </p:sp>
      <p:sp>
        <p:nvSpPr>
          <p:cNvPr id="5734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734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4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735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735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9" name="Text Box 28"/>
          <p:cNvSpPr txBox="1">
            <a:spLocks noChangeArrowheads="1"/>
          </p:cNvSpPr>
          <p:nvPr/>
        </p:nvSpPr>
        <p:spPr bwMode="auto">
          <a:xfrm>
            <a:off x="5100638" y="2590800"/>
            <a:ext cx="40433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Real image</a:t>
            </a:r>
          </a:p>
          <a:p>
            <a:r>
              <a:rPr lang="en-US" altLang="en-US"/>
              <a:t>Magnification = I/O</a:t>
            </a:r>
          </a:p>
          <a:p>
            <a:r>
              <a:rPr lang="en-US" altLang="en-US"/>
              <a:t>I=160mm (old microscopes)</a:t>
            </a:r>
          </a:p>
        </p:txBody>
      </p:sp>
    </p:spTree>
    <p:extLst>
      <p:ext uri="{BB962C8B-B14F-4D97-AF65-F5344CB8AC3E}">
        <p14:creationId xmlns:p14="http://schemas.microsoft.com/office/powerpoint/2010/main" val="1808793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74888"/>
            <a:ext cx="51816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8372" name="Text Box 10"/>
          <p:cNvSpPr txBox="1">
            <a:spLocks noChangeArrowheads="1"/>
          </p:cNvSpPr>
          <p:nvPr/>
        </p:nvSpPr>
        <p:spPr bwMode="auto">
          <a:xfrm>
            <a:off x="4090988" y="4786313"/>
            <a:ext cx="26574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Reticle position</a:t>
            </a:r>
          </a:p>
          <a:p>
            <a:pPr algn="ctr"/>
            <a:r>
              <a:rPr lang="en-US" altLang="en-US"/>
              <a:t>(in focus for eye)</a:t>
            </a:r>
          </a:p>
        </p:txBody>
      </p:sp>
      <p:grpSp>
        <p:nvGrpSpPr>
          <p:cNvPr id="2" name="Group 12"/>
          <p:cNvGrpSpPr>
            <a:grpSpLocks/>
          </p:cNvGrpSpPr>
          <p:nvPr/>
        </p:nvGrpSpPr>
        <p:grpSpPr bwMode="auto">
          <a:xfrm>
            <a:off x="381000" y="1462088"/>
            <a:ext cx="6858000" cy="4922837"/>
            <a:chOff x="240" y="921"/>
            <a:chExt cx="4320" cy="3101"/>
          </a:xfrm>
        </p:grpSpPr>
        <p:grpSp>
          <p:nvGrpSpPr>
            <p:cNvPr id="58374" name="Group 8"/>
            <p:cNvGrpSpPr>
              <a:grpSpLocks/>
            </p:cNvGrpSpPr>
            <p:nvPr/>
          </p:nvGrpSpPr>
          <p:grpSpPr bwMode="auto">
            <a:xfrm>
              <a:off x="240" y="921"/>
              <a:ext cx="4320" cy="2727"/>
              <a:chOff x="240" y="921"/>
              <a:chExt cx="4320" cy="2727"/>
            </a:xfrm>
          </p:grpSpPr>
          <p:sp>
            <p:nvSpPr>
              <p:cNvPr id="58376" name="Line 4"/>
              <p:cNvSpPr>
                <a:spLocks noChangeShapeType="1"/>
              </p:cNvSpPr>
              <p:nvPr/>
            </p:nvSpPr>
            <p:spPr bwMode="auto">
              <a:xfrm flipH="1" flipV="1">
                <a:off x="288" y="921"/>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5"/>
              <p:cNvSpPr>
                <a:spLocks noChangeShapeType="1"/>
              </p:cNvSpPr>
              <p:nvPr/>
            </p:nvSpPr>
            <p:spPr bwMode="auto">
              <a:xfrm flipH="1" flipV="1">
                <a:off x="288" y="1056"/>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8" name="Line 6"/>
              <p:cNvSpPr>
                <a:spLocks noChangeShapeType="1"/>
              </p:cNvSpPr>
              <p:nvPr/>
            </p:nvSpPr>
            <p:spPr bwMode="auto">
              <a:xfrm flipH="1">
                <a:off x="240" y="2496"/>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7"/>
              <p:cNvSpPr>
                <a:spLocks noChangeShapeType="1"/>
              </p:cNvSpPr>
              <p:nvPr/>
            </p:nvSpPr>
            <p:spPr bwMode="auto">
              <a:xfrm flipH="1">
                <a:off x="240" y="2361"/>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75" name="Text Box 11"/>
            <p:cNvSpPr txBox="1">
              <a:spLocks noChangeArrowheads="1"/>
            </p:cNvSpPr>
            <p:nvPr/>
          </p:nvSpPr>
          <p:spPr bwMode="auto">
            <a:xfrm>
              <a:off x="288" y="3696"/>
              <a:ext cx="20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Note rays are parallel</a:t>
              </a:r>
            </a:p>
          </p:txBody>
        </p:sp>
      </p:grpSp>
    </p:spTree>
    <p:extLst>
      <p:ext uri="{BB962C8B-B14F-4D97-AF65-F5344CB8AC3E}">
        <p14:creationId xmlns:p14="http://schemas.microsoft.com/office/powerpoint/2010/main" val="138353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9394" name="Oval 3"/>
          <p:cNvSpPr>
            <a:spLocks noChangeArrowheads="1"/>
          </p:cNvSpPr>
          <p:nvPr/>
        </p:nvSpPr>
        <p:spPr bwMode="auto">
          <a:xfrm>
            <a:off x="6596063" y="22098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5" name="Oval 4"/>
          <p:cNvSpPr>
            <a:spLocks noChangeArrowheads="1"/>
          </p:cNvSpPr>
          <p:nvPr/>
        </p:nvSpPr>
        <p:spPr bwMode="auto">
          <a:xfrm>
            <a:off x="4724400" y="26670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940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940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18"/>
          <p:cNvSpPr>
            <a:spLocks noChangeShapeType="1"/>
          </p:cNvSpPr>
          <p:nvPr/>
        </p:nvSpPr>
        <p:spPr bwMode="auto">
          <a:xfrm>
            <a:off x="2133600" y="4267200"/>
            <a:ext cx="0" cy="2438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19"/>
          <p:cNvSpPr>
            <a:spLocks noChangeShapeType="1"/>
          </p:cNvSpPr>
          <p:nvPr/>
        </p:nvSpPr>
        <p:spPr bwMode="auto">
          <a:xfrm flipV="1">
            <a:off x="4343400" y="2514600"/>
            <a:ext cx="2706688" cy="2362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20"/>
          <p:cNvSpPr>
            <a:spLocks noChangeShapeType="1"/>
          </p:cNvSpPr>
          <p:nvPr/>
        </p:nvSpPr>
        <p:spPr bwMode="auto">
          <a:xfrm flipV="1">
            <a:off x="5105400" y="3657600"/>
            <a:ext cx="2057400" cy="1219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1"/>
          <p:cNvSpPr>
            <a:spLocks noChangeShapeType="1"/>
          </p:cNvSpPr>
          <p:nvPr/>
        </p:nvSpPr>
        <p:spPr bwMode="auto">
          <a:xfrm flipH="1">
            <a:off x="2133600" y="4876800"/>
            <a:ext cx="2209800" cy="1828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Line 22"/>
          <p:cNvSpPr>
            <a:spLocks noChangeShapeType="1"/>
          </p:cNvSpPr>
          <p:nvPr/>
        </p:nvSpPr>
        <p:spPr bwMode="auto">
          <a:xfrm flipH="1">
            <a:off x="2133600" y="3886200"/>
            <a:ext cx="4648200" cy="2819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4" name="Text Box 23"/>
          <p:cNvSpPr txBox="1">
            <a:spLocks noChangeArrowheads="1"/>
          </p:cNvSpPr>
          <p:nvPr/>
        </p:nvSpPr>
        <p:spPr bwMode="auto">
          <a:xfrm>
            <a:off x="762000" y="57150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solidFill>
                  <a:schemeClr val="accent2"/>
                </a:solidFill>
              </a:rPr>
              <a:t>Eyepiece</a:t>
            </a:r>
          </a:p>
          <a:p>
            <a:pPr algn="ctr"/>
            <a:r>
              <a:rPr lang="en-US" altLang="en-US" sz="2000">
                <a:solidFill>
                  <a:schemeClr val="accent2"/>
                </a:solidFill>
              </a:rPr>
              <a:t>image</a:t>
            </a:r>
            <a:endParaRPr lang="en-US" altLang="en-US"/>
          </a:p>
        </p:txBody>
      </p:sp>
      <p:sp>
        <p:nvSpPr>
          <p:cNvPr id="59415" name="Text Box 24"/>
          <p:cNvSpPr txBox="1">
            <a:spLocks noChangeArrowheads="1"/>
          </p:cNvSpPr>
          <p:nvPr/>
        </p:nvSpPr>
        <p:spPr bwMode="auto">
          <a:xfrm>
            <a:off x="4495800" y="57912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Eyepiece</a:t>
            </a:r>
            <a:endParaRPr lang="en-US" altLang="en-US"/>
          </a:p>
        </p:txBody>
      </p:sp>
      <p:sp>
        <p:nvSpPr>
          <p:cNvPr id="59416" name="Text Box 25"/>
          <p:cNvSpPr txBox="1">
            <a:spLocks noChangeArrowheads="1"/>
          </p:cNvSpPr>
          <p:nvPr/>
        </p:nvSpPr>
        <p:spPr bwMode="auto">
          <a:xfrm>
            <a:off x="6400800" y="59436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Lens of eye</a:t>
            </a:r>
            <a:endParaRPr lang="en-US" altLang="en-US"/>
          </a:p>
        </p:txBody>
      </p:sp>
      <p:sp>
        <p:nvSpPr>
          <p:cNvPr id="59417" name="Line 26"/>
          <p:cNvSpPr>
            <a:spLocks noChangeShapeType="1"/>
          </p:cNvSpPr>
          <p:nvPr/>
        </p:nvSpPr>
        <p:spPr bwMode="auto">
          <a:xfrm>
            <a:off x="4343400" y="4876800"/>
            <a:ext cx="7620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0545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learn that the speed of light was finite?</a:t>
            </a:r>
          </a:p>
        </p:txBody>
      </p:sp>
      <p:sp>
        <p:nvSpPr>
          <p:cNvPr id="4" name="Content Placeholder 3"/>
          <p:cNvSpPr>
            <a:spLocks noGrp="1"/>
          </p:cNvSpPr>
          <p:nvPr>
            <p:ph sz="half" idx="1"/>
          </p:nvPr>
        </p:nvSpPr>
        <p:spPr/>
        <p:txBody>
          <a:bodyPr/>
          <a:lstStyle/>
          <a:p>
            <a:r>
              <a:rPr lang="en-US" dirty="0"/>
              <a:t>Hint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Tree>
    <p:extLst>
      <p:ext uri="{BB962C8B-B14F-4D97-AF65-F5344CB8AC3E}">
        <p14:creationId xmlns:p14="http://schemas.microsoft.com/office/powerpoint/2010/main" val="2477735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grpSp>
        <p:nvGrpSpPr>
          <p:cNvPr id="2" name="Group 1">
            <a:extLst>
              <a:ext uri="{FF2B5EF4-FFF2-40B4-BE49-F238E27FC236}">
                <a16:creationId xmlns:a16="http://schemas.microsoft.com/office/drawing/2014/main" id="{6E6D3092-EB2A-427B-A556-97A10C84953E}"/>
              </a:ext>
            </a:extLst>
          </p:cNvPr>
          <p:cNvGrpSpPr/>
          <p:nvPr/>
        </p:nvGrpSpPr>
        <p:grpSpPr>
          <a:xfrm>
            <a:off x="69850" y="4471988"/>
            <a:ext cx="3994150" cy="2286000"/>
            <a:chOff x="69850" y="4471988"/>
            <a:chExt cx="3994150" cy="2286000"/>
          </a:xfrm>
        </p:grpSpPr>
        <p:sp>
          <p:nvSpPr>
            <p:cNvPr id="60420" name="Oval 3"/>
            <p:cNvSpPr>
              <a:spLocks noChangeArrowheads="1"/>
            </p:cNvSpPr>
            <p:nvPr/>
          </p:nvSpPr>
          <p:spPr bwMode="auto">
            <a:xfrm>
              <a:off x="3270177" y="4471988"/>
              <a:ext cx="482108" cy="189854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1" name="Oval 4"/>
            <p:cNvSpPr>
              <a:spLocks noChangeArrowheads="1"/>
            </p:cNvSpPr>
            <p:nvPr/>
          </p:nvSpPr>
          <p:spPr bwMode="auto">
            <a:xfrm>
              <a:off x="2318074" y="4704463"/>
              <a:ext cx="344017" cy="1556288"/>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2" name="Line 5"/>
            <p:cNvSpPr>
              <a:spLocks noChangeShapeType="1"/>
            </p:cNvSpPr>
            <p:nvPr/>
          </p:nvSpPr>
          <p:spPr bwMode="auto">
            <a:xfrm>
              <a:off x="69850" y="5498751"/>
              <a:ext cx="3269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Oval 6"/>
            <p:cNvSpPr>
              <a:spLocks noChangeArrowheads="1"/>
            </p:cNvSpPr>
            <p:nvPr/>
          </p:nvSpPr>
          <p:spPr bwMode="auto">
            <a:xfrm>
              <a:off x="792609" y="4876397"/>
              <a:ext cx="226922" cy="1245515"/>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4" name="Line 7"/>
            <p:cNvSpPr>
              <a:spLocks noChangeShapeType="1"/>
            </p:cNvSpPr>
            <p:nvPr/>
          </p:nvSpPr>
          <p:spPr bwMode="auto">
            <a:xfrm>
              <a:off x="413867" y="5343768"/>
              <a:ext cx="1720892" cy="49804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5" name="AutoShape 8"/>
            <p:cNvSpPr>
              <a:spLocks noChangeArrowheads="1"/>
            </p:cNvSpPr>
            <p:nvPr/>
          </p:nvSpPr>
          <p:spPr bwMode="auto">
            <a:xfrm>
              <a:off x="1274717" y="5468077"/>
              <a:ext cx="45223" cy="48432"/>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6" name="AutoShape 9"/>
            <p:cNvSpPr>
              <a:spLocks noChangeArrowheads="1"/>
            </p:cNvSpPr>
            <p:nvPr/>
          </p:nvSpPr>
          <p:spPr bwMode="auto">
            <a:xfrm>
              <a:off x="522886" y="5462427"/>
              <a:ext cx="45223" cy="49239"/>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7" name="Line 10"/>
            <p:cNvSpPr>
              <a:spLocks noChangeShapeType="1"/>
            </p:cNvSpPr>
            <p:nvPr/>
          </p:nvSpPr>
          <p:spPr bwMode="auto">
            <a:xfrm flipH="1" flipV="1">
              <a:off x="379950" y="5312287"/>
              <a:ext cx="0" cy="186464"/>
            </a:xfrm>
            <a:prstGeom prst="line">
              <a:avLst/>
            </a:prstGeom>
            <a:noFill/>
            <a:ln w="635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1"/>
            <p:cNvSpPr>
              <a:spLocks noChangeShapeType="1"/>
            </p:cNvSpPr>
            <p:nvPr/>
          </p:nvSpPr>
          <p:spPr bwMode="auto">
            <a:xfrm>
              <a:off x="379950" y="5312287"/>
              <a:ext cx="516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2"/>
            <p:cNvSpPr>
              <a:spLocks noChangeShapeType="1"/>
            </p:cNvSpPr>
            <p:nvPr/>
          </p:nvSpPr>
          <p:spPr bwMode="auto">
            <a:xfrm>
              <a:off x="379950" y="5312287"/>
              <a:ext cx="549943" cy="5295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0" name="Line 13"/>
            <p:cNvSpPr>
              <a:spLocks noChangeShapeType="1"/>
            </p:cNvSpPr>
            <p:nvPr/>
          </p:nvSpPr>
          <p:spPr bwMode="auto">
            <a:xfrm flipV="1">
              <a:off x="929892" y="5828090"/>
              <a:ext cx="1233131" cy="32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1" name="Line 14"/>
            <p:cNvSpPr>
              <a:spLocks noChangeShapeType="1"/>
            </p:cNvSpPr>
            <p:nvPr/>
          </p:nvSpPr>
          <p:spPr bwMode="auto">
            <a:xfrm>
              <a:off x="2134759" y="5498751"/>
              <a:ext cx="0" cy="34306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2" name="Text Box 15"/>
            <p:cNvSpPr txBox="1">
              <a:spLocks noChangeArrowheads="1"/>
            </p:cNvSpPr>
            <p:nvPr/>
          </p:nvSpPr>
          <p:spPr bwMode="auto">
            <a:xfrm>
              <a:off x="1894109" y="5424488"/>
              <a:ext cx="553980" cy="26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000"/>
                <a:t>Image</a:t>
              </a:r>
              <a:endParaRPr lang="en-US" altLang="en-US" sz="1400"/>
            </a:p>
          </p:txBody>
        </p:sp>
        <p:sp>
          <p:nvSpPr>
            <p:cNvPr id="60433" name="Text Box 16"/>
            <p:cNvSpPr txBox="1">
              <a:spLocks noChangeArrowheads="1"/>
            </p:cNvSpPr>
            <p:nvPr/>
          </p:nvSpPr>
          <p:spPr bwMode="auto">
            <a:xfrm>
              <a:off x="411444" y="4595490"/>
              <a:ext cx="1079696" cy="26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000"/>
                <a:t>Objective Lens</a:t>
              </a:r>
              <a:endParaRPr lang="en-US" altLang="en-US" sz="1400"/>
            </a:p>
          </p:txBody>
        </p:sp>
        <p:sp>
          <p:nvSpPr>
            <p:cNvPr id="60434" name="Line 17"/>
            <p:cNvSpPr>
              <a:spLocks noChangeShapeType="1"/>
            </p:cNvSpPr>
            <p:nvPr/>
          </p:nvSpPr>
          <p:spPr bwMode="auto">
            <a:xfrm>
              <a:off x="878209" y="5307444"/>
              <a:ext cx="1256550" cy="53436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8"/>
            <p:cNvSpPr>
              <a:spLocks noChangeShapeType="1"/>
            </p:cNvSpPr>
            <p:nvPr/>
          </p:nvSpPr>
          <p:spPr bwMode="auto">
            <a:xfrm>
              <a:off x="1000149" y="5518124"/>
              <a:ext cx="0" cy="1239864"/>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19"/>
            <p:cNvSpPr>
              <a:spLocks noChangeShapeType="1"/>
            </p:cNvSpPr>
            <p:nvPr/>
          </p:nvSpPr>
          <p:spPr bwMode="auto">
            <a:xfrm flipV="1">
              <a:off x="2124261" y="4626971"/>
              <a:ext cx="1376875" cy="1201119"/>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0"/>
            <p:cNvSpPr>
              <a:spLocks noChangeShapeType="1"/>
            </p:cNvSpPr>
            <p:nvPr/>
          </p:nvSpPr>
          <p:spPr bwMode="auto">
            <a:xfrm flipV="1">
              <a:off x="2511886" y="5208157"/>
              <a:ext cx="1046587" cy="6199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1"/>
            <p:cNvSpPr>
              <a:spLocks noChangeShapeType="1"/>
            </p:cNvSpPr>
            <p:nvPr/>
          </p:nvSpPr>
          <p:spPr bwMode="auto">
            <a:xfrm flipH="1">
              <a:off x="1000149" y="5828090"/>
              <a:ext cx="1124112" cy="92989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2"/>
            <p:cNvSpPr>
              <a:spLocks noChangeShapeType="1"/>
            </p:cNvSpPr>
            <p:nvPr/>
          </p:nvSpPr>
          <p:spPr bwMode="auto">
            <a:xfrm flipH="1">
              <a:off x="1000149" y="5324395"/>
              <a:ext cx="2364511" cy="143359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Text Box 23"/>
            <p:cNvSpPr txBox="1">
              <a:spLocks noChangeArrowheads="1"/>
            </p:cNvSpPr>
            <p:nvPr/>
          </p:nvSpPr>
          <p:spPr bwMode="auto">
            <a:xfrm>
              <a:off x="207941" y="6199403"/>
              <a:ext cx="813204" cy="51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solidFill>
                    <a:schemeClr val="accent2"/>
                  </a:solidFill>
                </a:rPr>
                <a:t>Eyepiece</a:t>
              </a:r>
            </a:p>
            <a:p>
              <a:pPr algn="ctr"/>
              <a:r>
                <a:rPr lang="en-US" altLang="en-US" sz="1200">
                  <a:solidFill>
                    <a:schemeClr val="accent2"/>
                  </a:solidFill>
                </a:rPr>
                <a:t>image</a:t>
              </a:r>
              <a:endParaRPr lang="en-US" altLang="en-US" sz="1400"/>
            </a:p>
          </p:txBody>
        </p:sp>
        <p:sp>
          <p:nvSpPr>
            <p:cNvPr id="60441" name="Text Box 24"/>
            <p:cNvSpPr txBox="1">
              <a:spLocks noChangeArrowheads="1"/>
            </p:cNvSpPr>
            <p:nvPr/>
          </p:nvSpPr>
          <p:spPr bwMode="auto">
            <a:xfrm>
              <a:off x="2106495" y="6253486"/>
              <a:ext cx="813204" cy="30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Eyepiece</a:t>
              </a:r>
              <a:endParaRPr lang="en-US" altLang="en-US" sz="1400"/>
            </a:p>
          </p:txBody>
        </p:sp>
        <p:sp>
          <p:nvSpPr>
            <p:cNvPr id="60442" name="Text Box 25"/>
            <p:cNvSpPr txBox="1">
              <a:spLocks noChangeArrowheads="1"/>
            </p:cNvSpPr>
            <p:nvPr/>
          </p:nvSpPr>
          <p:spPr bwMode="auto">
            <a:xfrm>
              <a:off x="3061021" y="6330977"/>
              <a:ext cx="1002979" cy="30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Lens of eye</a:t>
              </a:r>
              <a:endParaRPr lang="en-US" altLang="en-US" sz="1400"/>
            </a:p>
          </p:txBody>
        </p:sp>
        <p:sp>
          <p:nvSpPr>
            <p:cNvPr id="60443" name="Line 26"/>
            <p:cNvSpPr>
              <a:spLocks noChangeShapeType="1"/>
            </p:cNvSpPr>
            <p:nvPr/>
          </p:nvSpPr>
          <p:spPr bwMode="auto">
            <a:xfrm>
              <a:off x="2124261" y="5828090"/>
              <a:ext cx="38762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60419" name="Picture 29"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5181600" cy="283051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09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5"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4756"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4757"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4758"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4759" name="Text Box 8"/>
          <p:cNvSpPr txBox="1">
            <a:spLocks noChangeArrowheads="1"/>
          </p:cNvSpPr>
          <p:nvPr/>
        </p:nvSpPr>
        <p:spPr bwMode="auto">
          <a:xfrm>
            <a:off x="1358900" y="5715000"/>
            <a:ext cx="4945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800"/>
              <a:t>Note: If you need a magnifier, turn eyepiece</a:t>
            </a:r>
          </a:p>
          <a:p>
            <a:pPr algn="ctr"/>
            <a:r>
              <a:rPr lang="en-US" altLang="en-US" sz="1800"/>
              <a:t>    upside down and move close to eye</a:t>
            </a:r>
          </a:p>
        </p:txBody>
      </p:sp>
      <p:sp>
        <p:nvSpPr>
          <p:cNvPr id="74760"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1695230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79"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5781"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5782"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5783" name="Text Box 8"/>
          <p:cNvSpPr txBox="1">
            <a:spLocks noChangeArrowheads="1"/>
          </p:cNvSpPr>
          <p:nvPr/>
        </p:nvSpPr>
        <p:spPr bwMode="auto">
          <a:xfrm>
            <a:off x="1358900" y="571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75784"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5" name="Text Box 10"/>
          <p:cNvSpPr txBox="1">
            <a:spLocks noChangeArrowheads="1"/>
          </p:cNvSpPr>
          <p:nvPr/>
        </p:nvSpPr>
        <p:spPr bwMode="auto">
          <a:xfrm>
            <a:off x="1143000" y="1539875"/>
            <a:ext cx="5334000" cy="822325"/>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Question:  why does the eye need to be at the focus of the eyepiece?</a:t>
            </a:r>
          </a:p>
        </p:txBody>
      </p:sp>
      <p:sp>
        <p:nvSpPr>
          <p:cNvPr id="75786" name="Oval 11"/>
          <p:cNvSpPr>
            <a:spLocks noChangeArrowheads="1"/>
          </p:cNvSpPr>
          <p:nvPr/>
        </p:nvSpPr>
        <p:spPr bwMode="auto">
          <a:xfrm>
            <a:off x="4267200" y="2590800"/>
            <a:ext cx="1219200" cy="1828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787" name="Line 12"/>
          <p:cNvSpPr>
            <a:spLocks noChangeShapeType="1"/>
          </p:cNvSpPr>
          <p:nvPr/>
        </p:nvSpPr>
        <p:spPr bwMode="auto">
          <a:xfrm>
            <a:off x="4038600" y="2286000"/>
            <a:ext cx="3048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9980098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val 14"/>
          <p:cNvSpPr>
            <a:spLocks noChangeArrowheads="1"/>
          </p:cNvSpPr>
          <p:nvPr/>
        </p:nvSpPr>
        <p:spPr bwMode="auto">
          <a:xfrm>
            <a:off x="4419600" y="2133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2" name="Rectangle 2"/>
          <p:cNvSpPr>
            <a:spLocks noGrp="1" noChangeArrowheads="1"/>
          </p:cNvSpPr>
          <p:nvPr>
            <p:ph type="title"/>
          </p:nvPr>
        </p:nvSpPr>
        <p:spPr/>
        <p:txBody>
          <a:bodyPr/>
          <a:lstStyle/>
          <a:p>
            <a:r>
              <a:rPr lang="en-US" altLang="en-US" sz="3600">
                <a:ea typeface="ＭＳ Ｐゴシック" panose="020B0600070205080204" pitchFamily="34" charset="-128"/>
              </a:rPr>
              <a:t>Eye at focal point because…</a:t>
            </a:r>
            <a:endParaRPr lang="en-US" altLang="en-US" sz="2400">
              <a:ea typeface="ＭＳ Ｐゴシック" panose="020B0600070205080204" pitchFamily="34" charset="-128"/>
            </a:endParaRPr>
          </a:p>
        </p:txBody>
      </p:sp>
      <p:sp>
        <p:nvSpPr>
          <p:cNvPr id="76803" name="Line 8"/>
          <p:cNvSpPr>
            <a:spLocks noChangeShapeType="1"/>
          </p:cNvSpPr>
          <p:nvPr/>
        </p:nvSpPr>
        <p:spPr bwMode="auto">
          <a:xfrm>
            <a:off x="838200" y="2667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04" name="Oval 9"/>
          <p:cNvSpPr>
            <a:spLocks noChangeArrowheads="1"/>
          </p:cNvSpPr>
          <p:nvPr/>
        </p:nvSpPr>
        <p:spPr bwMode="auto">
          <a:xfrm>
            <a:off x="2819400" y="1981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5" name="Line 10"/>
          <p:cNvSpPr>
            <a:spLocks noChangeShapeType="1"/>
          </p:cNvSpPr>
          <p:nvPr/>
        </p:nvSpPr>
        <p:spPr bwMode="auto">
          <a:xfrm flipH="1" flipV="1">
            <a:off x="1363663" y="2286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6" name="Line 12"/>
          <p:cNvSpPr>
            <a:spLocks noChangeShapeType="1"/>
          </p:cNvSpPr>
          <p:nvPr/>
        </p:nvSpPr>
        <p:spPr bwMode="auto">
          <a:xfrm>
            <a:off x="1371600" y="22860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7" name="Oval 15"/>
          <p:cNvSpPr>
            <a:spLocks noChangeArrowheads="1"/>
          </p:cNvSpPr>
          <p:nvPr/>
        </p:nvSpPr>
        <p:spPr bwMode="auto">
          <a:xfrm>
            <a:off x="4495800" y="2286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8" name="Line 29"/>
          <p:cNvSpPr>
            <a:spLocks noChangeShapeType="1"/>
          </p:cNvSpPr>
          <p:nvPr/>
        </p:nvSpPr>
        <p:spPr bwMode="auto">
          <a:xfrm>
            <a:off x="1371600" y="30480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9" name="Line 13"/>
          <p:cNvSpPr>
            <a:spLocks noChangeShapeType="1"/>
          </p:cNvSpPr>
          <p:nvPr/>
        </p:nvSpPr>
        <p:spPr bwMode="auto">
          <a:xfrm>
            <a:off x="2971800" y="22860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0" name="Line 35"/>
          <p:cNvSpPr>
            <a:spLocks noChangeShapeType="1"/>
          </p:cNvSpPr>
          <p:nvPr/>
        </p:nvSpPr>
        <p:spPr bwMode="auto">
          <a:xfrm flipV="1">
            <a:off x="2971800" y="22574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Line 41"/>
          <p:cNvSpPr>
            <a:spLocks noChangeShapeType="1"/>
          </p:cNvSpPr>
          <p:nvPr/>
        </p:nvSpPr>
        <p:spPr bwMode="auto">
          <a:xfrm>
            <a:off x="1363663" y="30384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2" name="Line 43"/>
          <p:cNvSpPr>
            <a:spLocks noChangeShapeType="1"/>
          </p:cNvSpPr>
          <p:nvPr/>
        </p:nvSpPr>
        <p:spPr bwMode="auto">
          <a:xfrm flipV="1">
            <a:off x="1371600" y="20574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Line 47"/>
          <p:cNvSpPr>
            <a:spLocks noChangeShapeType="1"/>
          </p:cNvSpPr>
          <p:nvPr/>
        </p:nvSpPr>
        <p:spPr bwMode="auto">
          <a:xfrm>
            <a:off x="1371600" y="2286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4" name="Line 48"/>
          <p:cNvSpPr>
            <a:spLocks noChangeShapeType="1"/>
          </p:cNvSpPr>
          <p:nvPr/>
        </p:nvSpPr>
        <p:spPr bwMode="auto">
          <a:xfrm flipV="1">
            <a:off x="1371600" y="28194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52"/>
          <p:cNvSpPr>
            <a:spLocks noChangeShapeType="1"/>
          </p:cNvSpPr>
          <p:nvPr/>
        </p:nvSpPr>
        <p:spPr bwMode="auto">
          <a:xfrm>
            <a:off x="2971800" y="25146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53"/>
          <p:cNvSpPr>
            <a:spLocks noChangeShapeType="1"/>
          </p:cNvSpPr>
          <p:nvPr/>
        </p:nvSpPr>
        <p:spPr bwMode="auto">
          <a:xfrm>
            <a:off x="2971800" y="20574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54"/>
          <p:cNvSpPr>
            <a:spLocks noChangeShapeType="1"/>
          </p:cNvSpPr>
          <p:nvPr/>
        </p:nvSpPr>
        <p:spPr bwMode="auto">
          <a:xfrm flipV="1">
            <a:off x="2971800" y="20288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55"/>
          <p:cNvSpPr>
            <a:spLocks noChangeShapeType="1"/>
          </p:cNvSpPr>
          <p:nvPr/>
        </p:nvSpPr>
        <p:spPr bwMode="auto">
          <a:xfrm flipV="1">
            <a:off x="2971800" y="24860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Oval 103"/>
          <p:cNvSpPr>
            <a:spLocks noChangeArrowheads="1"/>
          </p:cNvSpPr>
          <p:nvPr/>
        </p:nvSpPr>
        <p:spPr bwMode="auto">
          <a:xfrm>
            <a:off x="5867400" y="4038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0" name="Line 104"/>
          <p:cNvSpPr>
            <a:spLocks noChangeShapeType="1"/>
          </p:cNvSpPr>
          <p:nvPr/>
        </p:nvSpPr>
        <p:spPr bwMode="auto">
          <a:xfrm>
            <a:off x="838200" y="4572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Oval 105"/>
          <p:cNvSpPr>
            <a:spLocks noChangeArrowheads="1"/>
          </p:cNvSpPr>
          <p:nvPr/>
        </p:nvSpPr>
        <p:spPr bwMode="auto">
          <a:xfrm>
            <a:off x="2819400" y="3886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2" name="Line 106"/>
          <p:cNvSpPr>
            <a:spLocks noChangeShapeType="1"/>
          </p:cNvSpPr>
          <p:nvPr/>
        </p:nvSpPr>
        <p:spPr bwMode="auto">
          <a:xfrm flipH="1" flipV="1">
            <a:off x="1363663" y="4191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Line 107"/>
          <p:cNvSpPr>
            <a:spLocks noChangeShapeType="1"/>
          </p:cNvSpPr>
          <p:nvPr/>
        </p:nvSpPr>
        <p:spPr bwMode="auto">
          <a:xfrm>
            <a:off x="1371600" y="4419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Oval 108"/>
          <p:cNvSpPr>
            <a:spLocks noChangeArrowheads="1"/>
          </p:cNvSpPr>
          <p:nvPr/>
        </p:nvSpPr>
        <p:spPr bwMode="auto">
          <a:xfrm>
            <a:off x="5943600" y="4191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5" name="Line 109"/>
          <p:cNvSpPr>
            <a:spLocks noChangeShapeType="1"/>
          </p:cNvSpPr>
          <p:nvPr/>
        </p:nvSpPr>
        <p:spPr bwMode="auto">
          <a:xfrm>
            <a:off x="1371600" y="47244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Line 112"/>
          <p:cNvSpPr>
            <a:spLocks noChangeShapeType="1"/>
          </p:cNvSpPr>
          <p:nvPr/>
        </p:nvSpPr>
        <p:spPr bwMode="auto">
          <a:xfrm>
            <a:off x="1363663" y="47148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7" name="Line 113"/>
          <p:cNvSpPr>
            <a:spLocks noChangeShapeType="1"/>
          </p:cNvSpPr>
          <p:nvPr/>
        </p:nvSpPr>
        <p:spPr bwMode="auto">
          <a:xfrm flipV="1">
            <a:off x="1371600" y="4191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114"/>
          <p:cNvSpPr>
            <a:spLocks noChangeShapeType="1"/>
          </p:cNvSpPr>
          <p:nvPr/>
        </p:nvSpPr>
        <p:spPr bwMode="auto">
          <a:xfrm>
            <a:off x="1371600" y="44196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Line 115"/>
          <p:cNvSpPr>
            <a:spLocks noChangeShapeType="1"/>
          </p:cNvSpPr>
          <p:nvPr/>
        </p:nvSpPr>
        <p:spPr bwMode="auto">
          <a:xfrm flipV="1">
            <a:off x="1371600" y="44958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Line 116"/>
          <p:cNvSpPr>
            <a:spLocks noChangeShapeType="1"/>
          </p:cNvSpPr>
          <p:nvPr/>
        </p:nvSpPr>
        <p:spPr bwMode="auto">
          <a:xfrm>
            <a:off x="2971800" y="44196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118"/>
          <p:cNvSpPr>
            <a:spLocks noChangeShapeType="1"/>
          </p:cNvSpPr>
          <p:nvPr/>
        </p:nvSpPr>
        <p:spPr bwMode="auto">
          <a:xfrm flipV="1">
            <a:off x="2971800" y="43434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Line 120"/>
          <p:cNvSpPr>
            <a:spLocks noChangeShapeType="1"/>
          </p:cNvSpPr>
          <p:nvPr/>
        </p:nvSpPr>
        <p:spPr bwMode="auto">
          <a:xfrm flipV="1">
            <a:off x="2971800" y="45720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3" name="Line 121"/>
          <p:cNvSpPr>
            <a:spLocks noChangeShapeType="1"/>
          </p:cNvSpPr>
          <p:nvPr/>
        </p:nvSpPr>
        <p:spPr bwMode="auto">
          <a:xfrm flipV="1">
            <a:off x="2971800" y="41148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Line 122"/>
          <p:cNvSpPr>
            <a:spLocks noChangeShapeType="1"/>
          </p:cNvSpPr>
          <p:nvPr/>
        </p:nvSpPr>
        <p:spPr bwMode="auto">
          <a:xfrm>
            <a:off x="2971800" y="4651375"/>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123"/>
          <p:cNvSpPr>
            <a:spLocks noChangeShapeType="1"/>
          </p:cNvSpPr>
          <p:nvPr/>
        </p:nvSpPr>
        <p:spPr bwMode="auto">
          <a:xfrm>
            <a:off x="2971800" y="41910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Text Box 124"/>
          <p:cNvSpPr txBox="1">
            <a:spLocks noChangeArrowheads="1"/>
          </p:cNvSpPr>
          <p:nvPr/>
        </p:nvSpPr>
        <p:spPr bwMode="auto">
          <a:xfrm>
            <a:off x="2895600" y="5715000"/>
            <a:ext cx="392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…it maximizes field of view.</a:t>
            </a:r>
          </a:p>
        </p:txBody>
      </p:sp>
    </p:spTree>
    <p:extLst>
      <p:ext uri="{BB962C8B-B14F-4D97-AF65-F5344CB8AC3E}">
        <p14:creationId xmlns:p14="http://schemas.microsoft.com/office/powerpoint/2010/main" val="109275279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3-scope optic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14475" y="1228725"/>
            <a:ext cx="2838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0" y="457200"/>
            <a:ext cx="91424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800"/>
              <a:t>Object viewed through microscope vs the unaided eye</a:t>
            </a:r>
          </a:p>
          <a:p>
            <a:pPr algn="ctr"/>
            <a:r>
              <a:rPr lang="en-US" altLang="en-US" sz="2800"/>
              <a:t>(250 mm from eye)</a:t>
            </a:r>
          </a:p>
        </p:txBody>
      </p:sp>
      <p:sp>
        <p:nvSpPr>
          <p:cNvPr id="77828" name="Text Box 4"/>
          <p:cNvSpPr txBox="1">
            <a:spLocks noChangeArrowheads="1"/>
          </p:cNvSpPr>
          <p:nvPr/>
        </p:nvSpPr>
        <p:spPr bwMode="auto">
          <a:xfrm>
            <a:off x="5715000" y="4419600"/>
            <a:ext cx="32115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1x view </a:t>
            </a:r>
          </a:p>
          <a:p>
            <a:r>
              <a:rPr lang="en-US" altLang="en-US"/>
              <a:t>Small image on retina</a:t>
            </a:r>
          </a:p>
        </p:txBody>
      </p:sp>
      <p:sp>
        <p:nvSpPr>
          <p:cNvPr id="77829" name="Text Box 5"/>
          <p:cNvSpPr txBox="1">
            <a:spLocks noChangeArrowheads="1"/>
          </p:cNvSpPr>
          <p:nvPr/>
        </p:nvSpPr>
        <p:spPr bwMode="auto">
          <a:xfrm>
            <a:off x="5715000" y="3200400"/>
            <a:ext cx="32591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Compound microscope</a:t>
            </a:r>
          </a:p>
          <a:p>
            <a:r>
              <a:rPr lang="en-US" altLang="en-US"/>
              <a:t>Large image on retina</a:t>
            </a:r>
          </a:p>
        </p:txBody>
      </p:sp>
    </p:spTree>
    <p:extLst>
      <p:ext uri="{BB962C8B-B14F-4D97-AF65-F5344CB8AC3E}">
        <p14:creationId xmlns:p14="http://schemas.microsoft.com/office/powerpoint/2010/main" val="2690409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762000" y="228600"/>
            <a:ext cx="7772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110000"/>
              </a:lnSpc>
              <a:spcBef>
                <a:spcPct val="50000"/>
              </a:spcBef>
            </a:pPr>
            <a:r>
              <a:rPr lang="en-US" altLang="en-US" sz="2000"/>
              <a:t>Homework 1:  The index of refraction changes with wavelength (index is larger in blue than red).  	</a:t>
            </a:r>
          </a:p>
          <a:p>
            <a:pPr>
              <a:lnSpc>
                <a:spcPct val="110000"/>
              </a:lnSpc>
              <a:spcBef>
                <a:spcPct val="50000"/>
              </a:spcBef>
            </a:pPr>
            <a:r>
              <a:rPr lang="en-US" altLang="en-US" sz="2000"/>
              <a:t>How would you need to modify this diagram of the rays of red light to make it appropriate for blue light?</a:t>
            </a:r>
            <a:endParaRPr lang="en-US" altLang="en-US" sz="1400"/>
          </a:p>
        </p:txBody>
      </p:sp>
      <p:sp>
        <p:nvSpPr>
          <p:cNvPr id="61442"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3"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4" name="Line 5"/>
          <p:cNvSpPr>
            <a:spLocks noChangeShapeType="1"/>
          </p:cNvSpPr>
          <p:nvPr/>
        </p:nvSpPr>
        <p:spPr bwMode="auto">
          <a:xfrm>
            <a:off x="609600" y="3657600"/>
            <a:ext cx="8534400" cy="16764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5"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6"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7"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9"/>
          <p:cNvSpPr>
            <a:spLocks noChangeShapeType="1"/>
          </p:cNvSpPr>
          <p:nvPr/>
        </p:nvSpPr>
        <p:spPr bwMode="auto">
          <a:xfrm>
            <a:off x="609600" y="3657600"/>
            <a:ext cx="3505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10"/>
          <p:cNvSpPr>
            <a:spLocks noChangeShapeType="1"/>
          </p:cNvSpPr>
          <p:nvPr/>
        </p:nvSpPr>
        <p:spPr bwMode="auto">
          <a:xfrm>
            <a:off x="4114800" y="3657600"/>
            <a:ext cx="5029200" cy="17526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0" name="Line 11"/>
          <p:cNvSpPr>
            <a:spLocks noChangeShapeType="1"/>
          </p:cNvSpPr>
          <p:nvPr/>
        </p:nvSpPr>
        <p:spPr bwMode="auto">
          <a:xfrm>
            <a:off x="609600" y="3657600"/>
            <a:ext cx="3505200" cy="16002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2"/>
          <p:cNvSpPr>
            <a:spLocks noChangeShapeType="1"/>
          </p:cNvSpPr>
          <p:nvPr/>
        </p:nvSpPr>
        <p:spPr bwMode="auto">
          <a:xfrm flipV="1">
            <a:off x="4114800" y="5257800"/>
            <a:ext cx="5029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3"/>
          <p:cNvSpPr>
            <a:spLocks noChangeShapeType="1"/>
          </p:cNvSpPr>
          <p:nvPr/>
        </p:nvSpPr>
        <p:spPr bwMode="auto">
          <a:xfrm>
            <a:off x="8686800" y="4343400"/>
            <a:ext cx="0" cy="914400"/>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61457"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61458"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
        <p:nvSpPr>
          <p:cNvPr id="61459" name="Text Box 20"/>
          <p:cNvSpPr txBox="1">
            <a:spLocks noChangeArrowheads="1"/>
          </p:cNvSpPr>
          <p:nvPr/>
        </p:nvSpPr>
        <p:spPr bwMode="auto">
          <a:xfrm>
            <a:off x="914400" y="6324600"/>
            <a:ext cx="64309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Hint:  higher index of refraction results in shorter f</a:t>
            </a:r>
          </a:p>
        </p:txBody>
      </p:sp>
    </p:spTree>
    <p:extLst>
      <p:ext uri="{BB962C8B-B14F-4D97-AF65-F5344CB8AC3E}">
        <p14:creationId xmlns:p14="http://schemas.microsoft.com/office/powerpoint/2010/main" val="2672302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come back to refractive index (</a:t>
            </a:r>
            <a:r>
              <a:rPr lang="el-GR" dirty="0"/>
              <a:t>η</a:t>
            </a:r>
            <a:r>
              <a:rPr lang="en-US" dirty="0"/>
              <a:t>)</a:t>
            </a:r>
          </a:p>
        </p:txBody>
      </p:sp>
      <p:graphicFrame>
        <p:nvGraphicFramePr>
          <p:cNvPr id="5" name="Content Placeholder 4"/>
          <p:cNvGraphicFramePr>
            <a:graphicFrameLocks noGrp="1"/>
          </p:cNvGraphicFramePr>
          <p:nvPr>
            <p:ph idx="1"/>
            <p:extLst/>
          </p:nvPr>
        </p:nvGraphicFramePr>
        <p:xfrm>
          <a:off x="628650" y="1825625"/>
          <a:ext cx="7886700" cy="25958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r>
                        <a:rPr lang="en-US" dirty="0"/>
                        <a:t>Material</a:t>
                      </a:r>
                    </a:p>
                  </a:txBody>
                  <a:tcPr marL="185569" marR="185569"/>
                </a:tc>
                <a:tc>
                  <a:txBody>
                    <a:bodyPr/>
                    <a:lstStyle/>
                    <a:p>
                      <a:r>
                        <a:rPr lang="en-US" dirty="0"/>
                        <a:t>Refractive</a:t>
                      </a:r>
                      <a:r>
                        <a:rPr lang="en-US" baseline="0" dirty="0"/>
                        <a:t> Index</a:t>
                      </a:r>
                    </a:p>
                  </a:txBody>
                  <a:tcPr marL="185569" marR="185569"/>
                </a:tc>
                <a:extLst>
                  <a:ext uri="{0D108BD9-81ED-4DB2-BD59-A6C34878D82A}">
                    <a16:rowId xmlns:a16="http://schemas.microsoft.com/office/drawing/2014/main" val="10000"/>
                  </a:ext>
                </a:extLst>
              </a:tr>
              <a:tr h="370840">
                <a:tc>
                  <a:txBody>
                    <a:bodyPr/>
                    <a:lstStyle/>
                    <a:p>
                      <a:r>
                        <a:rPr lang="en-US" dirty="0"/>
                        <a:t>Air</a:t>
                      </a:r>
                    </a:p>
                  </a:txBody>
                  <a:tcPr marL="185569" marR="185569"/>
                </a:tc>
                <a:tc>
                  <a:txBody>
                    <a:bodyPr/>
                    <a:lstStyle/>
                    <a:p>
                      <a:r>
                        <a:rPr lang="en-US" dirty="0"/>
                        <a:t>1.0003</a:t>
                      </a:r>
                    </a:p>
                  </a:txBody>
                  <a:tcPr marL="185569" marR="185569"/>
                </a:tc>
                <a:extLst>
                  <a:ext uri="{0D108BD9-81ED-4DB2-BD59-A6C34878D82A}">
                    <a16:rowId xmlns:a16="http://schemas.microsoft.com/office/drawing/2014/main" val="10001"/>
                  </a:ext>
                </a:extLst>
              </a:tr>
              <a:tr h="370840">
                <a:tc>
                  <a:txBody>
                    <a:bodyPr/>
                    <a:lstStyle/>
                    <a:p>
                      <a:r>
                        <a:rPr lang="en-US" dirty="0"/>
                        <a:t>Water</a:t>
                      </a:r>
                    </a:p>
                  </a:txBody>
                  <a:tcPr marL="185569" marR="185569"/>
                </a:tc>
                <a:tc>
                  <a:txBody>
                    <a:bodyPr/>
                    <a:lstStyle/>
                    <a:p>
                      <a:r>
                        <a:rPr lang="en-US" dirty="0"/>
                        <a:t>1.33</a:t>
                      </a:r>
                    </a:p>
                  </a:txBody>
                  <a:tcPr marL="185569" marR="185569"/>
                </a:tc>
                <a:extLst>
                  <a:ext uri="{0D108BD9-81ED-4DB2-BD59-A6C34878D82A}">
                    <a16:rowId xmlns:a16="http://schemas.microsoft.com/office/drawing/2014/main" val="10002"/>
                  </a:ext>
                </a:extLst>
              </a:tr>
              <a:tr h="370840">
                <a:tc>
                  <a:txBody>
                    <a:bodyPr/>
                    <a:lstStyle/>
                    <a:p>
                      <a:r>
                        <a:rPr lang="en-US" dirty="0"/>
                        <a:t>Glycerin</a:t>
                      </a:r>
                    </a:p>
                  </a:txBody>
                  <a:tcPr marL="185569" marR="185569"/>
                </a:tc>
                <a:tc>
                  <a:txBody>
                    <a:bodyPr/>
                    <a:lstStyle/>
                    <a:p>
                      <a:r>
                        <a:rPr lang="en-US" dirty="0"/>
                        <a:t>1.47</a:t>
                      </a:r>
                    </a:p>
                  </a:txBody>
                  <a:tcPr marL="185569" marR="185569"/>
                </a:tc>
                <a:extLst>
                  <a:ext uri="{0D108BD9-81ED-4DB2-BD59-A6C34878D82A}">
                    <a16:rowId xmlns:a16="http://schemas.microsoft.com/office/drawing/2014/main" val="10003"/>
                  </a:ext>
                </a:extLst>
              </a:tr>
              <a:tr h="370840">
                <a:tc>
                  <a:txBody>
                    <a:bodyPr/>
                    <a:lstStyle/>
                    <a:p>
                      <a:r>
                        <a:rPr lang="en-US" dirty="0"/>
                        <a:t>Immersion Oil</a:t>
                      </a:r>
                    </a:p>
                  </a:txBody>
                  <a:tcPr marL="185569" marR="185569"/>
                </a:tc>
                <a:tc>
                  <a:txBody>
                    <a:bodyPr/>
                    <a:lstStyle/>
                    <a:p>
                      <a:r>
                        <a:rPr lang="en-US" dirty="0"/>
                        <a:t>1.515</a:t>
                      </a:r>
                    </a:p>
                  </a:txBody>
                  <a:tcPr marL="185569" marR="185569"/>
                </a:tc>
                <a:extLst>
                  <a:ext uri="{0D108BD9-81ED-4DB2-BD59-A6C34878D82A}">
                    <a16:rowId xmlns:a16="http://schemas.microsoft.com/office/drawing/2014/main" val="10004"/>
                  </a:ext>
                </a:extLst>
              </a:tr>
              <a:tr h="370840">
                <a:tc>
                  <a:txBody>
                    <a:bodyPr/>
                    <a:lstStyle/>
                    <a:p>
                      <a:r>
                        <a:rPr lang="en-US" dirty="0"/>
                        <a:t>Glass</a:t>
                      </a:r>
                    </a:p>
                  </a:txBody>
                  <a:tcPr marL="185569" marR="185569"/>
                </a:tc>
                <a:tc>
                  <a:txBody>
                    <a:bodyPr/>
                    <a:lstStyle/>
                    <a:p>
                      <a:r>
                        <a:rPr lang="en-US" dirty="0"/>
                        <a:t>1.52</a:t>
                      </a:r>
                    </a:p>
                  </a:txBody>
                  <a:tcPr marL="185569" marR="185569"/>
                </a:tc>
                <a:extLst>
                  <a:ext uri="{0D108BD9-81ED-4DB2-BD59-A6C34878D82A}">
                    <a16:rowId xmlns:a16="http://schemas.microsoft.com/office/drawing/2014/main" val="10005"/>
                  </a:ext>
                </a:extLst>
              </a:tr>
              <a:tr h="370840">
                <a:tc>
                  <a:txBody>
                    <a:bodyPr/>
                    <a:lstStyle/>
                    <a:p>
                      <a:r>
                        <a:rPr lang="en-US" dirty="0"/>
                        <a:t>Diamond</a:t>
                      </a:r>
                    </a:p>
                  </a:txBody>
                  <a:tcPr marL="185569" marR="185569"/>
                </a:tc>
                <a:tc>
                  <a:txBody>
                    <a:bodyPr/>
                    <a:lstStyle/>
                    <a:p>
                      <a:r>
                        <a:rPr lang="en-US" dirty="0"/>
                        <a:t>2.42</a:t>
                      </a:r>
                    </a:p>
                  </a:txBody>
                  <a:tcPr marL="185569" marR="185569"/>
                </a:tc>
                <a:extLst>
                  <a:ext uri="{0D108BD9-81ED-4DB2-BD59-A6C34878D82A}">
                    <a16:rowId xmlns:a16="http://schemas.microsoft.com/office/drawing/2014/main" val="10006"/>
                  </a:ext>
                </a:extLst>
              </a:tr>
            </a:tbl>
          </a:graphicData>
        </a:graphic>
      </p:graphicFrame>
      <p:sp>
        <p:nvSpPr>
          <p:cNvPr id="7" name="TextBox 6"/>
          <p:cNvSpPr txBox="1"/>
          <p:nvPr/>
        </p:nvSpPr>
        <p:spPr>
          <a:xfrm>
            <a:off x="628650" y="4800600"/>
            <a:ext cx="6052875" cy="523220"/>
          </a:xfrm>
          <a:prstGeom prst="rect">
            <a:avLst/>
          </a:prstGeom>
          <a:noFill/>
        </p:spPr>
        <p:txBody>
          <a:bodyPr wrap="none" rtlCol="0">
            <a:spAutoFit/>
          </a:bodyPr>
          <a:lstStyle/>
          <a:p>
            <a:r>
              <a:rPr lang="el-GR" altLang="en-US" sz="2800" dirty="0">
                <a:latin typeface="+mn-lt"/>
              </a:rPr>
              <a:t>η</a:t>
            </a:r>
            <a:r>
              <a:rPr lang="en-US" altLang="en-US" dirty="0">
                <a:latin typeface="+mn-lt"/>
              </a:rPr>
              <a:t> = speed of light in vacuum /speed in medium</a:t>
            </a:r>
          </a:p>
        </p:txBody>
      </p:sp>
    </p:spTree>
    <p:extLst>
      <p:ext uri="{BB962C8B-B14F-4D97-AF65-F5344CB8AC3E}">
        <p14:creationId xmlns:p14="http://schemas.microsoft.com/office/powerpoint/2010/main" val="33318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230" y="4800600"/>
            <a:ext cx="4575810" cy="1930420"/>
          </a:xfrm>
          <a:prstGeom prst="rect">
            <a:avLst/>
          </a:prstGeom>
        </p:spPr>
      </p:pic>
      <p:sp>
        <p:nvSpPr>
          <p:cNvPr id="4" name="Title 3"/>
          <p:cNvSpPr>
            <a:spLocks noGrp="1"/>
          </p:cNvSpPr>
          <p:nvPr>
            <p:ph type="title"/>
          </p:nvPr>
        </p:nvSpPr>
        <p:spPr/>
        <p:txBody>
          <a:bodyPr>
            <a:normAutofit/>
          </a:bodyPr>
          <a:lstStyle/>
          <a:p>
            <a:r>
              <a:rPr lang="en-US" sz="3600" dirty="0"/>
              <a:t>Metamaterials with negative refractive indices would produce bizarre images </a:t>
            </a:r>
          </a:p>
        </p:txBody>
      </p:sp>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2146517"/>
            <a:ext cx="3886200" cy="3709554"/>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2146517"/>
            <a:ext cx="4572000" cy="2642886"/>
          </a:xfrm>
          <a:prstGeom prst="rect">
            <a:avLst/>
          </a:prstGeom>
        </p:spPr>
      </p:pic>
      <p:sp>
        <p:nvSpPr>
          <p:cNvPr id="11" name="TextBox 10"/>
          <p:cNvSpPr txBox="1"/>
          <p:nvPr/>
        </p:nvSpPr>
        <p:spPr>
          <a:xfrm>
            <a:off x="5572124" y="4734580"/>
            <a:ext cx="2406749" cy="523220"/>
          </a:xfrm>
          <a:prstGeom prst="rect">
            <a:avLst/>
          </a:prstGeom>
          <a:noFill/>
        </p:spPr>
        <p:txBody>
          <a:bodyPr wrap="none" rtlCol="0">
            <a:spAutoFit/>
          </a:bodyPr>
          <a:lstStyle/>
          <a:p>
            <a:r>
              <a:rPr lang="en-US" sz="2800" dirty="0">
                <a:latin typeface="+mn-lt"/>
              </a:rPr>
              <a:t>Image not real!</a:t>
            </a:r>
          </a:p>
        </p:txBody>
      </p:sp>
      <p:sp>
        <p:nvSpPr>
          <p:cNvPr id="12" name="TextBox 11"/>
          <p:cNvSpPr txBox="1"/>
          <p:nvPr/>
        </p:nvSpPr>
        <p:spPr>
          <a:xfrm>
            <a:off x="628650" y="5731520"/>
            <a:ext cx="3581400" cy="600164"/>
          </a:xfrm>
          <a:prstGeom prst="rect">
            <a:avLst/>
          </a:prstGeom>
          <a:noFill/>
        </p:spPr>
        <p:txBody>
          <a:bodyPr wrap="square" rtlCol="0">
            <a:spAutoFit/>
          </a:bodyPr>
          <a:lstStyle/>
          <a:p>
            <a:r>
              <a:rPr lang="en-US" sz="1100" dirty="0">
                <a:latin typeface="+mn-lt"/>
              </a:rPr>
              <a:t>Tyc T, Zhang X (2011) Forum Optics: Perfect lenses in focus. Nature 480: 42-43.</a:t>
            </a:r>
          </a:p>
          <a:p>
            <a:endParaRPr lang="en-US" sz="1100" dirty="0">
              <a:latin typeface="+mn-lt"/>
            </a:endParaRPr>
          </a:p>
        </p:txBody>
      </p:sp>
    </p:spTree>
    <p:extLst>
      <p:ext uri="{BB962C8B-B14F-4D97-AF65-F5344CB8AC3E}">
        <p14:creationId xmlns:p14="http://schemas.microsoft.com/office/powerpoint/2010/main" val="1005594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Metamaterials with negative refractive indices could be used to make </a:t>
            </a:r>
            <a:r>
              <a:rPr lang="en-US" sz="2800" dirty="0" err="1"/>
              <a:t>superlenses</a:t>
            </a:r>
            <a:r>
              <a:rPr lang="en-US" sz="2800" dirty="0"/>
              <a:t> for super resolution microcopy</a:t>
            </a:r>
          </a:p>
        </p:txBody>
      </p:sp>
      <p:sp>
        <p:nvSpPr>
          <p:cNvPr id="3" name="Content Placeholder 2"/>
          <p:cNvSpPr>
            <a:spLocks noGrp="1"/>
          </p:cNvSpPr>
          <p:nvPr>
            <p:ph sz="half" idx="1"/>
          </p:nvPr>
        </p:nvSpPr>
        <p:spPr/>
        <p:txBody>
          <a:bodyPr/>
          <a:lstStyle/>
          <a:p>
            <a:r>
              <a:rPr lang="en-US" dirty="0"/>
              <a:t>Do you need perfect lens?</a:t>
            </a:r>
          </a:p>
          <a:p>
            <a:r>
              <a:rPr lang="en-US" dirty="0"/>
              <a:t>Maxwell's fish-eye lens could do it with positive refractive indices</a:t>
            </a:r>
          </a:p>
          <a:p>
            <a:pPr lvl="1"/>
            <a:r>
              <a:rPr lang="en-US" dirty="0"/>
              <a:t>Refractive index changes across lens (blue shading)</a:t>
            </a:r>
          </a:p>
          <a:p>
            <a:r>
              <a:rPr lang="en-US" dirty="0"/>
              <a:t>Luneburg lens</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860" y="1679259"/>
            <a:ext cx="3886200" cy="3886200"/>
          </a:xfrm>
        </p:spPr>
      </p:pic>
      <p:sp>
        <p:nvSpPr>
          <p:cNvPr id="9" name="TextBox 8"/>
          <p:cNvSpPr txBox="1"/>
          <p:nvPr/>
        </p:nvSpPr>
        <p:spPr>
          <a:xfrm>
            <a:off x="628650" y="5596574"/>
            <a:ext cx="7543800" cy="1384995"/>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mn-lt"/>
              </a:rPr>
              <a:t>Tyc T, Zhang X (2011) Forum Optics: Perfect lenses in focus. Nature 480: 42-43.</a:t>
            </a:r>
          </a:p>
          <a:p>
            <a:endParaRPr lang="en-US" sz="2800" dirty="0">
              <a:latin typeface="+mn-lt"/>
            </a:endParaRPr>
          </a:p>
        </p:txBody>
      </p:sp>
    </p:spTree>
    <p:extLst>
      <p:ext uri="{BB962C8B-B14F-4D97-AF65-F5344CB8AC3E}">
        <p14:creationId xmlns:p14="http://schemas.microsoft.com/office/powerpoint/2010/main" val="246647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learn that the speed of light was finite?</a:t>
            </a:r>
          </a:p>
        </p:txBody>
      </p:sp>
      <p:sp>
        <p:nvSpPr>
          <p:cNvPr id="4" name="Content Placeholder 3"/>
          <p:cNvSpPr>
            <a:spLocks noGrp="1"/>
          </p:cNvSpPr>
          <p:nvPr>
            <p:ph sz="half" idx="1"/>
          </p:nvPr>
        </p:nvSpPr>
        <p:spPr/>
        <p:txBody>
          <a:bodyPr/>
          <a:lstStyle/>
          <a:p>
            <a:r>
              <a:rPr lang="en-US" dirty="0"/>
              <a:t>Hint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
        <p:nvSpPr>
          <p:cNvPr id="10" name="Content Placeholder 9"/>
          <p:cNvSpPr>
            <a:spLocks noGrp="1"/>
          </p:cNvSpPr>
          <p:nvPr>
            <p:ph sz="half" idx="2"/>
          </p:nvPr>
        </p:nvSpPr>
        <p:spPr/>
        <p:txBody>
          <a:bodyPr/>
          <a:lstStyle/>
          <a:p>
            <a:r>
              <a:rPr lang="en-US" dirty="0"/>
              <a:t>Ole </a:t>
            </a:r>
            <a:r>
              <a:rPr lang="en-US" dirty="0" err="1"/>
              <a:t>Rømer</a:t>
            </a:r>
            <a:r>
              <a:rPr lang="en-US" dirty="0"/>
              <a:t> in 1676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514600"/>
            <a:ext cx="1328928" cy="2514600"/>
          </a:xfrm>
          <a:prstGeom prst="rect">
            <a:avLst/>
          </a:prstGeom>
        </p:spPr>
      </p:pic>
    </p:spTree>
    <p:extLst>
      <p:ext uri="{BB962C8B-B14F-4D97-AF65-F5344CB8AC3E}">
        <p14:creationId xmlns:p14="http://schemas.microsoft.com/office/powerpoint/2010/main" val="260067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Let’s review some of the concepts from last lecture</a:t>
            </a:r>
          </a:p>
        </p:txBody>
      </p:sp>
      <p:sp>
        <p:nvSpPr>
          <p:cNvPr id="6" name="Content Placeholder 5"/>
          <p:cNvSpPr>
            <a:spLocks noGrp="1"/>
          </p:cNvSpPr>
          <p:nvPr>
            <p:ph sz="half" idx="1"/>
          </p:nvPr>
        </p:nvSpPr>
        <p:spPr>
          <a:xfrm>
            <a:off x="628649" y="1825625"/>
            <a:ext cx="3986893" cy="4351338"/>
          </a:xfrm>
        </p:spPr>
        <p:txBody>
          <a:bodyPr>
            <a:normAutofit/>
          </a:bodyPr>
          <a:lstStyle/>
          <a:p>
            <a:r>
              <a:rPr lang="en-US" dirty="0"/>
              <a:t>Simple vs.</a:t>
            </a:r>
          </a:p>
          <a:p>
            <a:r>
              <a:rPr lang="en-US" dirty="0"/>
              <a:t>Compound microscopes</a:t>
            </a:r>
          </a:p>
          <a:p>
            <a:endParaRPr lang="en-US" dirty="0"/>
          </a:p>
          <a:p>
            <a:endParaRPr lang="en-US" dirty="0"/>
          </a:p>
          <a:p>
            <a:r>
              <a:rPr lang="en-US" dirty="0"/>
              <a:t>Refraction</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222" y="1300780"/>
            <a:ext cx="2412422" cy="1148506"/>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70170" y="1690689"/>
            <a:ext cx="2245179" cy="1327150"/>
          </a:xfrm>
        </p:spPr>
      </p:pic>
      <p:pic>
        <p:nvPicPr>
          <p:cNvPr id="13"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993" y="3166137"/>
            <a:ext cx="2625440" cy="3010826"/>
          </a:xfrm>
          <a:prstGeom prst="rect">
            <a:avLst/>
          </a:prstGeom>
        </p:spPr>
      </p:pic>
      <p:pic>
        <p:nvPicPr>
          <p:cNvPr id="14" name="Content Placeholder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242" y="3156857"/>
            <a:ext cx="1858562" cy="2965790"/>
          </a:xfrm>
          <a:prstGeom prst="rect">
            <a:avLst/>
          </a:prstGeom>
        </p:spPr>
      </p:pic>
    </p:spTree>
    <p:extLst>
      <p:ext uri="{BB962C8B-B14F-4D97-AF65-F5344CB8AC3E}">
        <p14:creationId xmlns:p14="http://schemas.microsoft.com/office/powerpoint/2010/main" val="189648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57650"/>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3"/>
          <p:cNvSpPr txBox="1">
            <a:spLocks noChangeArrowheads="1"/>
          </p:cNvSpPr>
          <p:nvPr/>
        </p:nvSpPr>
        <p:spPr bwMode="auto">
          <a:xfrm>
            <a:off x="838200" y="762000"/>
            <a:ext cx="7772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dirty="0">
                <a:solidFill>
                  <a:prstClr val="black"/>
                </a:solidFill>
              </a:rPr>
              <a:t>For most of today, will ignore the wave nature and concentrate on the particle nature.</a:t>
            </a:r>
          </a:p>
          <a:p>
            <a:pPr eaLnBrk="0" fontAlgn="base" hangingPunct="0">
              <a:spcBef>
                <a:spcPct val="50000"/>
              </a:spcBef>
              <a:spcAft>
                <a:spcPct val="0"/>
              </a:spcAft>
            </a:pPr>
            <a:r>
              <a:rPr lang="en-US" altLang="en-US" dirty="0">
                <a:solidFill>
                  <a:prstClr val="black"/>
                </a:solidFill>
              </a:rPr>
              <a:t>Define the index of refraction, </a:t>
            </a:r>
            <a:r>
              <a:rPr lang="en-US" altLang="en-US" dirty="0">
                <a:solidFill>
                  <a:prstClr val="black"/>
                </a:solidFill>
                <a:latin typeface="Symbol" panose="05050102010706020507" pitchFamily="18" charset="2"/>
              </a:rPr>
              <a:t>h</a:t>
            </a:r>
            <a:endParaRPr lang="en-US" altLang="en-US" dirty="0">
              <a:solidFill>
                <a:prstClr val="black"/>
              </a:solidFill>
            </a:endParaRPr>
          </a:p>
          <a:p>
            <a:pPr eaLnBrk="0" fontAlgn="base" hangingPunct="0">
              <a:spcBef>
                <a:spcPct val="50000"/>
              </a:spcBef>
              <a:spcAft>
                <a:spcPct val="0"/>
              </a:spcAft>
            </a:pPr>
            <a:r>
              <a:rPr lang="en-US" altLang="en-US" sz="2800" dirty="0">
                <a:solidFill>
                  <a:prstClr val="black"/>
                </a:solidFill>
                <a:latin typeface="Symbol" panose="05050102010706020507" pitchFamily="18" charset="2"/>
              </a:rPr>
              <a:t>h</a:t>
            </a:r>
            <a:r>
              <a:rPr lang="en-US" altLang="en-US" dirty="0">
                <a:solidFill>
                  <a:prstClr val="black"/>
                </a:solidFill>
              </a:rPr>
              <a:t> = speed of light in vacuum /speed in medium</a:t>
            </a:r>
          </a:p>
          <a:p>
            <a:pPr eaLnBrk="0" fontAlgn="base" hangingPunct="0">
              <a:spcBef>
                <a:spcPct val="50000"/>
              </a:spcBef>
              <a:spcAft>
                <a:spcPct val="0"/>
              </a:spcAft>
            </a:pPr>
            <a:r>
              <a:rPr lang="en-US" altLang="en-US" sz="2800" dirty="0">
                <a:solidFill>
                  <a:prstClr val="black"/>
                </a:solidFill>
                <a:latin typeface="Symbol" panose="05050102010706020507" pitchFamily="18" charset="2"/>
              </a:rPr>
              <a:t>h</a:t>
            </a:r>
            <a:r>
              <a:rPr lang="en-US" altLang="en-US" dirty="0">
                <a:solidFill>
                  <a:prstClr val="black"/>
                </a:solidFill>
              </a:rPr>
              <a:t> = </a:t>
            </a:r>
            <a:r>
              <a:rPr lang="en-US" altLang="en-US" sz="2800" dirty="0">
                <a:solidFill>
                  <a:prstClr val="black"/>
                </a:solidFill>
                <a:latin typeface="Symbol" panose="05050102010706020507" pitchFamily="18" charset="2"/>
              </a:rPr>
              <a:t>l</a:t>
            </a:r>
            <a:r>
              <a:rPr lang="en-US" altLang="en-US" dirty="0">
                <a:solidFill>
                  <a:prstClr val="black"/>
                </a:solidFill>
                <a:latin typeface="Symbol" panose="05050102010706020507" pitchFamily="18" charset="2"/>
              </a:rPr>
              <a:t> </a:t>
            </a:r>
            <a:r>
              <a:rPr lang="en-US" altLang="en-US" dirty="0">
                <a:solidFill>
                  <a:prstClr val="black"/>
                </a:solidFill>
              </a:rPr>
              <a:t>in vacuum / </a:t>
            </a:r>
            <a:r>
              <a:rPr lang="en-US" altLang="en-US" sz="2800" dirty="0">
                <a:solidFill>
                  <a:prstClr val="black"/>
                </a:solidFill>
                <a:latin typeface="Symbol" panose="05050102010706020507" pitchFamily="18" charset="2"/>
              </a:rPr>
              <a:t>l</a:t>
            </a:r>
            <a:r>
              <a:rPr lang="en-US" altLang="en-US" dirty="0">
                <a:solidFill>
                  <a:prstClr val="black"/>
                </a:solidFill>
              </a:rPr>
              <a:t> in medium</a:t>
            </a:r>
          </a:p>
        </p:txBody>
      </p:sp>
      <p:sp>
        <p:nvSpPr>
          <p:cNvPr id="9" name="TextBox 8"/>
          <p:cNvSpPr txBox="1"/>
          <p:nvPr/>
        </p:nvSpPr>
        <p:spPr>
          <a:xfrm>
            <a:off x="6248400" y="4798367"/>
            <a:ext cx="1309974" cy="584775"/>
          </a:xfrm>
          <a:prstGeom prst="rect">
            <a:avLst/>
          </a:prstGeom>
          <a:noFill/>
        </p:spPr>
        <p:txBody>
          <a:bodyPr wrap="none" rtlCol="0">
            <a:spAutoFit/>
          </a:bodyPr>
          <a:lstStyle/>
          <a:p>
            <a:pPr eaLnBrk="0" fontAlgn="base" hangingPunct="0">
              <a:spcBef>
                <a:spcPct val="0"/>
              </a:spcBef>
              <a:spcAft>
                <a:spcPct val="0"/>
              </a:spcAft>
            </a:pPr>
            <a:r>
              <a:rPr lang="en-US" sz="3200" dirty="0">
                <a:solidFill>
                  <a:prstClr val="black"/>
                </a:solidFill>
                <a:ea typeface="MS PGothic" panose="020B0600070205080204" pitchFamily="34" charset="-128"/>
              </a:rPr>
              <a:t>c = </a:t>
            </a:r>
            <a:r>
              <a:rPr lang="el-GR" sz="3200" dirty="0">
                <a:solidFill>
                  <a:prstClr val="black"/>
                </a:solidFill>
                <a:ea typeface="MS PGothic" panose="020B0600070205080204" pitchFamily="34" charset="-128"/>
              </a:rPr>
              <a:t>ν</a:t>
            </a:r>
            <a:r>
              <a:rPr lang="en-US" sz="3200" dirty="0">
                <a:solidFill>
                  <a:prstClr val="black"/>
                </a:solidFill>
                <a:ea typeface="MS PGothic" panose="020B0600070205080204" pitchFamily="34" charset="-128"/>
              </a:rPr>
              <a:t> </a:t>
            </a:r>
            <a:r>
              <a:rPr lang="el-GR" sz="3200" dirty="0">
                <a:solidFill>
                  <a:prstClr val="black"/>
                </a:solidFill>
                <a:ea typeface="MS PGothic" panose="020B0600070205080204" pitchFamily="34" charset="-128"/>
              </a:rPr>
              <a:t>λ</a:t>
            </a:r>
            <a:r>
              <a:rPr lang="en-US" sz="3200" dirty="0">
                <a:solidFill>
                  <a:prstClr val="black"/>
                </a:solidFill>
                <a:ea typeface="MS PGothic" panose="020B0600070205080204" pitchFamily="34" charset="-128"/>
              </a:rPr>
              <a:t> </a:t>
            </a:r>
          </a:p>
        </p:txBody>
      </p:sp>
    </p:spTree>
    <p:extLst>
      <p:ext uri="{BB962C8B-B14F-4D97-AF65-F5344CB8AC3E}">
        <p14:creationId xmlns:p14="http://schemas.microsoft.com/office/powerpoint/2010/main" val="3899631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8510</TotalTime>
  <Words>2604</Words>
  <Application>Microsoft Office PowerPoint</Application>
  <PresentationFormat>On-screen Show (4:3)</PresentationFormat>
  <Paragraphs>421</Paragraphs>
  <Slides>68</Slides>
  <Notes>30</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68</vt:i4>
      </vt:variant>
    </vt:vector>
  </HeadingPairs>
  <TitlesOfParts>
    <vt:vector size="84" baseType="lpstr">
      <vt:lpstr>Arial</vt:lpstr>
      <vt:lpstr>Calibri</vt:lpstr>
      <vt:lpstr>Calibri Light</vt:lpstr>
      <vt:lpstr>Cambria Math</vt:lpstr>
      <vt:lpstr>Comic Sans MS</vt:lpstr>
      <vt:lpstr>Monotype Corsiva</vt:lpstr>
      <vt:lpstr>Symbol</vt:lpstr>
      <vt:lpstr>Times</vt:lpstr>
      <vt:lpstr>Times New Roman</vt:lpstr>
      <vt:lpstr>Office Theme</vt:lpstr>
      <vt:lpstr>2_Blank Presentation</vt:lpstr>
      <vt:lpstr>1_Office Theme</vt:lpstr>
      <vt:lpstr>2_Office Theme</vt:lpstr>
      <vt:lpstr>1_Blank Presentation</vt:lpstr>
      <vt:lpstr>3_Office Theme</vt:lpstr>
      <vt:lpstr>Equation</vt:lpstr>
      <vt:lpstr>Bi/BE 177: Principles of Modern Microscopy</vt:lpstr>
      <vt:lpstr>Lecture 2: Geometrical Optics</vt:lpstr>
      <vt:lpstr>Simple microscope</vt:lpstr>
      <vt:lpstr>The speed of light</vt:lpstr>
      <vt:lpstr>How did we learn that the speed of light was finite?</vt:lpstr>
      <vt:lpstr>How did we learn that the speed of light was finite?</vt:lpstr>
      <vt:lpstr>How did we learn that the speed of light was finite?</vt:lpstr>
      <vt:lpstr>Let’s review some of the concepts from last lecture</vt:lpstr>
      <vt:lpstr>PowerPoint Presentation</vt:lpstr>
      <vt:lpstr>PowerPoint Presentation</vt:lpstr>
      <vt:lpstr>PowerPoint Presentation</vt:lpstr>
      <vt:lpstr>PowerPoint Presentation</vt:lpstr>
      <vt:lpstr>PowerPoint Presentation</vt:lpstr>
      <vt:lpstr>PowerPoint Presentation</vt:lpstr>
      <vt:lpstr>Geometrical optics: Light as collection of rays</vt:lpstr>
      <vt:lpstr>PowerPoint Presentation</vt:lpstr>
      <vt:lpstr>PowerPoint Presentation</vt:lpstr>
      <vt:lpstr>PowerPoint Presentation</vt:lpstr>
      <vt:lpstr>PowerPoint Presentation</vt:lpstr>
      <vt:lpstr>PowerPoint Presentation</vt:lpstr>
      <vt:lpstr>Using the thin lens laws to predict the behavior of imaging systems (principle ray technique)</vt:lpstr>
      <vt:lpstr>Applying thin lens law to our object, a gold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when you are at 2 x focal length? </vt:lpstr>
      <vt:lpstr>What happens when you are at 2 x focal length? </vt:lpstr>
      <vt:lpstr>What happens when you are greater than 2 x focal length? Think of a camera</vt:lpstr>
      <vt:lpstr>What happens when you are greater than 2 x focal length? Think of a camera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in the eye are different sizes (different magnifications) depending on their distance from the eye.  Accommodation of the lens changes f to make it possible.</vt:lpstr>
      <vt:lpstr>Conventional Viewing Distance</vt:lpstr>
      <vt:lpstr>PowerPoint Presentation</vt:lpstr>
      <vt:lpstr>“Magnification” 1x</vt:lpstr>
      <vt:lpstr>Magnification via Single Lens</vt:lpstr>
      <vt:lpstr>Magnification??</vt:lpstr>
      <vt:lpstr>PowerPoint Presentation</vt:lpstr>
      <vt:lpstr>PowerPoint Presentation</vt:lpstr>
      <vt:lpstr>PowerPoint Presentation</vt:lpstr>
      <vt:lpstr>PowerPoint Presentation</vt:lpstr>
      <vt:lpstr>PowerPoint Presentation</vt:lpstr>
      <vt:lpstr>PowerPoint Presentation</vt:lpstr>
      <vt:lpstr>Eye at focal point because…</vt:lpstr>
      <vt:lpstr>PowerPoint Presentation</vt:lpstr>
      <vt:lpstr>PowerPoint Presentation</vt:lpstr>
      <vt:lpstr>Let’s come back to refractive index (η)</vt:lpstr>
      <vt:lpstr>Metamaterials with negative refractive indices would produce bizarre images </vt:lpstr>
      <vt:lpstr>Metamaterials with negative refractive indices could be used to make superlenses for super resolution microcopy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206</cp:revision>
  <cp:lastPrinted>2015-01-13T04:42:36Z</cp:lastPrinted>
  <dcterms:created xsi:type="dcterms:W3CDTF">2015-01-06T22:55:41Z</dcterms:created>
  <dcterms:modified xsi:type="dcterms:W3CDTF">2019-01-10T16:47:15Z</dcterms:modified>
</cp:coreProperties>
</file>