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7.jpg" ContentType="image/jpeg"/>
  <Override PartName="/ppt/media/image8.jpg" ContentType="image/jpeg"/>
  <Override PartName="/ppt/media/image9.jp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21.jpg" ContentType="image/jpeg"/>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media/image34.jpg" ContentType="image/jpeg"/>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media/image38.jpg" ContentType="image/jpeg"/>
  <Override PartName="/ppt/notesSlides/notesSlide26.xml" ContentType="application/vnd.openxmlformats-officedocument.presentationml.notesSlide+xml"/>
  <Override PartName="/ppt/notesSlides/notesSlide27.xml" ContentType="application/vnd.openxmlformats-officedocument.presentationml.notesSlide+xml"/>
  <Override PartName="/ppt/media/image40.jpg" ContentType="image/jpeg"/>
  <Override PartName="/ppt/notesSlides/notesSlide28.xml" ContentType="application/vnd.openxmlformats-officedocument.presentationml.notesSlide+xml"/>
  <Override PartName="/ppt/notesSlides/notesSlide29.xml" ContentType="application/vnd.openxmlformats-officedocument.presentationml.notesSlide+xml"/>
  <Override PartName="/ppt/media/image42.jpg" ContentType="image/jpeg"/>
  <Override PartName="/ppt/notesSlides/notesSlide30.xml" ContentType="application/vnd.openxmlformats-officedocument.presentationml.notesSlide+xml"/>
  <Override PartName="/ppt/media/image43.jpg" ContentType="image/jpeg"/>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media/image46.jpg" ContentType="image/jpeg"/>
  <Override PartName="/ppt/notesSlides/notesSlide34.xml" ContentType="application/vnd.openxmlformats-officedocument.presentationml.notesSlide+xml"/>
  <Override PartName="/ppt/notesSlides/notesSlide35.xml" ContentType="application/vnd.openxmlformats-officedocument.presentationml.notesSlide+xml"/>
  <Override PartName="/ppt/media/image48.jpg" ContentType="image/jpeg"/>
  <Override PartName="/ppt/notesSlides/notesSlide36.xml" ContentType="application/vnd.openxmlformats-officedocument.presentationml.notesSlide+xml"/>
  <Override PartName="/ppt/notesSlides/notesSlide37.xml" ContentType="application/vnd.openxmlformats-officedocument.presentationml.notesSlide+xml"/>
  <Override PartName="/ppt/media/image51.jpg" ContentType="image/jpeg"/>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media/image55.jpg" ContentType="image/jpeg"/>
  <Override PartName="/ppt/notesSlides/notesSlide41.xml" ContentType="application/vnd.openxmlformats-officedocument.presentationml.notesSlide+xml"/>
  <Override PartName="/ppt/media/image59.jpg" ContentType="image/jpeg"/>
  <Override PartName="/ppt/notesSlides/notesSlide42.xml" ContentType="application/vnd.openxmlformats-officedocument.presentationml.notesSlide+xml"/>
  <Override PartName="/ppt/media/image60.jpg" ContentType="image/jpeg"/>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media/image64.jpg" ContentType="image/jpeg"/>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4" r:id="rId2"/>
    <p:sldMasterId id="2147483746" r:id="rId3"/>
    <p:sldMasterId id="2147483758" r:id="rId4"/>
    <p:sldMasterId id="2147483771" r:id="rId5"/>
  </p:sldMasterIdLst>
  <p:notesMasterIdLst>
    <p:notesMasterId r:id="rId67"/>
  </p:notesMasterIdLst>
  <p:sldIdLst>
    <p:sldId id="266" r:id="rId6"/>
    <p:sldId id="267" r:id="rId7"/>
    <p:sldId id="341" r:id="rId8"/>
    <p:sldId id="342" r:id="rId9"/>
    <p:sldId id="343" r:id="rId10"/>
    <p:sldId id="361" r:id="rId11"/>
    <p:sldId id="344" r:id="rId12"/>
    <p:sldId id="345" r:id="rId13"/>
    <p:sldId id="346" r:id="rId14"/>
    <p:sldId id="347" r:id="rId15"/>
    <p:sldId id="348" r:id="rId16"/>
    <p:sldId id="349" r:id="rId17"/>
    <p:sldId id="350" r:id="rId18"/>
    <p:sldId id="351" r:id="rId19"/>
    <p:sldId id="352" r:id="rId20"/>
    <p:sldId id="353" r:id="rId21"/>
    <p:sldId id="354" r:id="rId22"/>
    <p:sldId id="359" r:id="rId23"/>
    <p:sldId id="360" r:id="rId24"/>
    <p:sldId id="298" r:id="rId25"/>
    <p:sldId id="356" r:id="rId26"/>
    <p:sldId id="311" r:id="rId27"/>
    <p:sldId id="309" r:id="rId28"/>
    <p:sldId id="357" r:id="rId29"/>
    <p:sldId id="310" r:id="rId30"/>
    <p:sldId id="312" r:id="rId31"/>
    <p:sldId id="315" r:id="rId32"/>
    <p:sldId id="317" r:id="rId33"/>
    <p:sldId id="318" r:id="rId34"/>
    <p:sldId id="316" r:id="rId35"/>
    <p:sldId id="319" r:id="rId36"/>
    <p:sldId id="323" r:id="rId37"/>
    <p:sldId id="288" r:id="rId38"/>
    <p:sldId id="324" r:id="rId39"/>
    <p:sldId id="325" r:id="rId40"/>
    <p:sldId id="362" r:id="rId41"/>
    <p:sldId id="326" r:id="rId42"/>
    <p:sldId id="363" r:id="rId43"/>
    <p:sldId id="364" r:id="rId44"/>
    <p:sldId id="287" r:id="rId45"/>
    <p:sldId id="365" r:id="rId46"/>
    <p:sldId id="327" r:id="rId47"/>
    <p:sldId id="328" r:id="rId48"/>
    <p:sldId id="330" r:id="rId49"/>
    <p:sldId id="331" r:id="rId50"/>
    <p:sldId id="302" r:id="rId51"/>
    <p:sldId id="372" r:id="rId52"/>
    <p:sldId id="375" r:id="rId53"/>
    <p:sldId id="374" r:id="rId54"/>
    <p:sldId id="373" r:id="rId55"/>
    <p:sldId id="334" r:id="rId56"/>
    <p:sldId id="335" r:id="rId57"/>
    <p:sldId id="289" r:id="rId58"/>
    <p:sldId id="332" r:id="rId59"/>
    <p:sldId id="336" r:id="rId60"/>
    <p:sldId id="333" r:id="rId61"/>
    <p:sldId id="337" r:id="rId62"/>
    <p:sldId id="268" r:id="rId63"/>
    <p:sldId id="366" r:id="rId64"/>
    <p:sldId id="296" r:id="rId65"/>
    <p:sldId id="355"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751" autoAdjust="0"/>
  </p:normalViewPr>
  <p:slideViewPr>
    <p:cSldViewPr snapToGrid="0">
      <p:cViewPr varScale="1">
        <p:scale>
          <a:sx n="66" d="100"/>
          <a:sy n="66" d="100"/>
        </p:scale>
        <p:origin x="1886" y="43"/>
      </p:cViewPr>
      <p:guideLst/>
    </p:cSldViewPr>
  </p:slideViewPr>
  <p:notesTextViewPr>
    <p:cViewPr>
      <p:scale>
        <a:sx n="1" d="1"/>
        <a:sy n="1" d="1"/>
      </p:scale>
      <p:origin x="0" y="0"/>
    </p:cViewPr>
  </p:notesTextViewPr>
  <p:sorterViewPr>
    <p:cViewPr varScale="1">
      <p:scale>
        <a:sx n="1" d="1"/>
        <a:sy n="1" d="1"/>
      </p:scale>
      <p:origin x="0" y="-15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218608-BAF7-4346-96EE-659C3AE059FF}" type="datetimeFigureOut">
              <a:rPr lang="en-US" smtClean="0"/>
              <a:t>3/7/2017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397BDA-7C5D-426B-8F63-5169389F863D}" type="slidenum">
              <a:rPr lang="en-US" smtClean="0"/>
              <a:t>‹#›</a:t>
            </a:fld>
            <a:endParaRPr lang="en-US"/>
          </a:p>
        </p:txBody>
      </p:sp>
    </p:spTree>
    <p:extLst>
      <p:ext uri="{BB962C8B-B14F-4D97-AF65-F5344CB8AC3E}">
        <p14:creationId xmlns:p14="http://schemas.microsoft.com/office/powerpoint/2010/main" val="2147228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ature.com/nmeth/journal/v10/n7/fig_tab/nmeth.2488_SV1.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www.nature.com/nmeth/journal/v10/n7/full/nmeth.2488.html#methods" TargetMode="External"/><Relationship Id="rId4" Type="http://schemas.openxmlformats.org/officeDocument/2006/relationships/hyperlink" Target="http://www.nature.com/nmeth/journal/v10/n7/extref/nmeth.2488-sv1.avi"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nature.com/nmeth/journal/v5/n11/full/nmeth.1258.html#a1"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nature.com/nmeth/journal/v10/n1/full/nmeth.2277.html#ref2"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opticsinfobase.org/ol/fulltext.cfm?uri=ol-32-14-2007&amp;id=139063#f1"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opticsinfobase.org/ol/fulltext.cfm?uri=ol-32-14-2007&amp;id=139063#c3"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osapublishing.org/ol/fulltext.cfm?uri=ol-32-14-2007&amp;id=139063#f1"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osapublishing.org/ol/fulltext.cfm?uri=ol-32-14-2007&amp;id=139063#f3"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opticsinfobase.org/ao/fulltext.cfm?uri=ao-38-32-6692&amp;id=43975#b2"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www.opticsinfobase.org/ao/fulltext.cfm?uri=ao-38-32-6692&amp;id=43975#b4" TargetMode="External"/><Relationship Id="rId4" Type="http://schemas.openxmlformats.org/officeDocument/2006/relationships/hyperlink" Target="http://www.opticsinfobase.org/ao/fulltext.cfm?uri=ao-38-32-6692&amp;id=43975#b3"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opticsinfobase.org/ao/fulltext.cfm?uri=ao-38-32-6692&amp;id=43975#F3"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en.wikipedia.org/wiki/Specular_reflection" TargetMode="External"/><Relationship Id="rId13" Type="http://schemas.openxmlformats.org/officeDocument/2006/relationships/hyperlink" Target="http://en.wikipedia.org/wiki/Opacity_(optics)" TargetMode="External"/><Relationship Id="rId3" Type="http://schemas.openxmlformats.org/officeDocument/2006/relationships/hyperlink" Target="http://en.wikipedia.org/wiki/Focus_(optics)" TargetMode="External"/><Relationship Id="rId7" Type="http://schemas.openxmlformats.org/officeDocument/2006/relationships/hyperlink" Target="http://en.wikipedia.org/wiki/Refraction" TargetMode="External"/><Relationship Id="rId12" Type="http://schemas.openxmlformats.org/officeDocument/2006/relationships/hyperlink" Target="http://en.wikipedia.org/wiki/Fresnel_zone"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en.wikipedia.org/wiki/Diffraction" TargetMode="External"/><Relationship Id="rId11" Type="http://schemas.openxmlformats.org/officeDocument/2006/relationships/hyperlink" Target="http://en.wikipedia.org/wiki/Symmetric" TargetMode="External"/><Relationship Id="rId5" Type="http://schemas.openxmlformats.org/officeDocument/2006/relationships/hyperlink" Target="http://en.wikipedia.org/wiki/Lens_(optics)" TargetMode="External"/><Relationship Id="rId15" Type="http://schemas.openxmlformats.org/officeDocument/2006/relationships/hyperlink" Target="http://en.wikipedia.org/wiki/Interference_(wave_propagation)" TargetMode="External"/><Relationship Id="rId10" Type="http://schemas.openxmlformats.org/officeDocument/2006/relationships/hyperlink" Target="http://en.wikipedia.org/wiki/Arago_spot" TargetMode="External"/><Relationship Id="rId4" Type="http://schemas.openxmlformats.org/officeDocument/2006/relationships/hyperlink" Target="http://en.wikipedia.org/wiki/Zone_plate#cite_note-wmm-1" TargetMode="External"/><Relationship Id="rId9" Type="http://schemas.openxmlformats.org/officeDocument/2006/relationships/hyperlink" Target="http://en.wikipedia.org/wiki/Augustin-Jean_Fresnel" TargetMode="External"/><Relationship Id="rId14" Type="http://schemas.openxmlformats.org/officeDocument/2006/relationships/hyperlink" Target="http://en.wikipedia.org/wiki/Transparency_(optics)"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nature.com/nmeth/journal/v10/n1/fig_tab/nmeth.2277_SV1.html"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s://en.wikipedia.org/wiki/Ptychography#cite_note-2" TargetMode="External"/><Relationship Id="rId3" Type="http://schemas.openxmlformats.org/officeDocument/2006/relationships/hyperlink" Target="https://en.wikipedia.org/wiki/Walter_Hoppe" TargetMode="External"/><Relationship Id="rId7" Type="http://schemas.openxmlformats.org/officeDocument/2006/relationships/hyperlink" Target="https://en.wikipedia.org/wiki/Reciprocal_lattice"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en.wikipedia.org/wiki/Bragg_reflections" TargetMode="External"/><Relationship Id="rId11" Type="http://schemas.openxmlformats.org/officeDocument/2006/relationships/hyperlink" Target="https://en.wikipedia.org/wiki/Complex_amplitudes" TargetMode="External"/><Relationship Id="rId5" Type="http://schemas.openxmlformats.org/officeDocument/2006/relationships/hyperlink" Target="https://en.wikipedia.org/wiki/Phase_problem" TargetMode="External"/><Relationship Id="rId10" Type="http://schemas.openxmlformats.org/officeDocument/2006/relationships/hyperlink" Target="https://en.wikipedia.org/wiki/Nyquist%E2%80%93Shannon_sampling_theorem" TargetMode="External"/><Relationship Id="rId4" Type="http://schemas.openxmlformats.org/officeDocument/2006/relationships/hyperlink" Target="https://en.wikipedia.org/wiki/Ptychography#cite_note-Hoppe_1969-1" TargetMode="External"/><Relationship Id="rId9" Type="http://schemas.openxmlformats.org/officeDocument/2006/relationships/hyperlink" Target="https://en.wikipedia.org/w/index.php?title=Bragg_beams&amp;action=edit&amp;redlink=1"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journal.frontiersin.org/article/10.3389/neuro.04.005.2008/full#B47" TargetMode="External"/><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http://www.nature.com/nmeth/journal/v5/n9/full/nmeth.1241.html#f1"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opticsinfobase.org/viewmedia.cfm?uri=oe-21-13-16007-2" TargetMode="External"/><Relationship Id="rId2" Type="http://schemas.openxmlformats.org/officeDocument/2006/relationships/slide" Target="../slides/slide57.xml"/><Relationship Id="rId1" Type="http://schemas.openxmlformats.org/officeDocument/2006/relationships/notesMaster" Target="../notesMasters/notesMaster1.xml"/><Relationship Id="rId4" Type="http://schemas.openxmlformats.org/officeDocument/2006/relationships/hyperlink" Target="http://www.opticsinfobase.org/viewmedia.cfm?uri=oe-21-13-16007-3" TargetMode="Externa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en.wikipedia.org/wiki/Bright_field_microscopy" TargetMode="External"/><Relationship Id="rId7" Type="http://schemas.openxmlformats.org/officeDocument/2006/relationships/hyperlink" Target="http://en.wikipedia.org/wiki/Phase_contrast_microscopy" TargetMode="External"/><Relationship Id="rId2" Type="http://schemas.openxmlformats.org/officeDocument/2006/relationships/slide" Target="../slides/slide58.xml"/><Relationship Id="rId1" Type="http://schemas.openxmlformats.org/officeDocument/2006/relationships/notesMaster" Target="../notesMasters/notesMaster1.xml"/><Relationship Id="rId6" Type="http://schemas.openxmlformats.org/officeDocument/2006/relationships/hyperlink" Target="http://en.wikipedia.org/wiki/Topography" TargetMode="External"/><Relationship Id="rId5" Type="http://schemas.openxmlformats.org/officeDocument/2006/relationships/hyperlink" Target="http://en.wikipedia.org/wiki/Optical_distance" TargetMode="External"/><Relationship Id="rId4" Type="http://schemas.openxmlformats.org/officeDocument/2006/relationships/hyperlink" Target="http://en.wikipedia.org/wiki/Phase_(waves)"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busac.caltech.edu/"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www.sciencedirect.com/science/article/pii/S0167779911001478#bib0035" TargetMode="External"/><Relationship Id="rId3" Type="http://schemas.openxmlformats.org/officeDocument/2006/relationships/hyperlink" Target="http://www.sciencedirect.com/science/article/pii/S0167779911001478#fig0010" TargetMode="External"/><Relationship Id="rId7" Type="http://schemas.openxmlformats.org/officeDocument/2006/relationships/hyperlink" Target="http://www.sciencedirect.com/science/article/pii/S0167779911001478#bib0030"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www.sciencedirect.com/science/article/pii/S0167779911001478#bib0020" TargetMode="External"/><Relationship Id="rId5" Type="http://schemas.openxmlformats.org/officeDocument/2006/relationships/hyperlink" Target="http://www.sciencedirect.com/science/article/pii/S0167779911001478#bib0015" TargetMode="External"/><Relationship Id="rId4" Type="http://schemas.openxmlformats.org/officeDocument/2006/relationships/hyperlink" Target="http://www.sciencedirect.com/science/article/pii/S0167779911001478#bib0010" TargetMode="External"/><Relationship Id="rId9" Type="http://schemas.openxmlformats.org/officeDocument/2006/relationships/hyperlink" Target="http://www.sciencedirect.com/science/article/pii/S0167779911001478#bib0040"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www.nature.com/nmeth/journal/v10/n7/fig_tab/nmeth.2488_SV5.html" TargetMode="External"/><Relationship Id="rId3" Type="http://schemas.openxmlformats.org/officeDocument/2006/relationships/hyperlink" Target="http://www.nature.com/nmeth/journal/v10/n7/full/nmeth.2488.html#supplementary-information" TargetMode="External"/><Relationship Id="rId7" Type="http://schemas.openxmlformats.org/officeDocument/2006/relationships/hyperlink" Target="http://www.nature.com/nmeth/journal/v10/n7/fig_tab/nmeth.2488_SV4.html" TargetMode="External"/><Relationship Id="rId12" Type="http://schemas.openxmlformats.org/officeDocument/2006/relationships/hyperlink" Target="http://www.nature.com/nmeth/journal/v10/n7/extref/nmeth.2488-sv4.avi"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www.nature.com/nmeth/journal/v10/n7/fig_tab/nmeth.2488_SV3.html" TargetMode="External"/><Relationship Id="rId11" Type="http://schemas.openxmlformats.org/officeDocument/2006/relationships/hyperlink" Target="http://www.nature.com/nmeth/journal/v10/n7/full/nmeth.2488.html#methods" TargetMode="External"/><Relationship Id="rId5" Type="http://schemas.openxmlformats.org/officeDocument/2006/relationships/hyperlink" Target="http://www.nature.com/nmeth/journal/v10/n7/fig_tab/nmeth.2488_SV2.html" TargetMode="External"/><Relationship Id="rId10" Type="http://schemas.openxmlformats.org/officeDocument/2006/relationships/hyperlink" Target="http://www.nature.com/nmeth/journal/v10/n7/extref/nmeth.2488-sv3.avi" TargetMode="External"/><Relationship Id="rId4" Type="http://schemas.openxmlformats.org/officeDocument/2006/relationships/hyperlink" Target="http://www.nature.com/nmeth/journal/v10/n7/fig_tab/nmeth.2488_SV1.html" TargetMode="External"/><Relationship Id="rId9" Type="http://schemas.openxmlformats.org/officeDocument/2006/relationships/hyperlink" Target="http://www.nature.com/nmeth/journal/v10/n7/fig_tab/nmeth.2488_SV8.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http://jcb.rupress.org/content/190/2/165.full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57210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Video 1: Super-resolution video of mEOS3.2-labeled CCPs in a live HeLa cell</a:t>
            </a:r>
            <a:r>
              <a:rPr lang="en-US" dirty="0" smtClean="0"/>
              <a:t> (105,080 KB, </a:t>
            </a:r>
            <a:r>
              <a:rPr lang="en-US" dirty="0" smtClean="0">
                <a:hlinkClick r:id="rId4"/>
              </a:rPr>
              <a:t>Download</a:t>
            </a:r>
            <a:r>
              <a:rPr lang="en-US" dirty="0" smtClean="0"/>
              <a:t>) Raw data were recorded as described in the Online </a:t>
            </a:r>
            <a:r>
              <a:rPr lang="en-US" dirty="0" smtClean="0">
                <a:hlinkClick r:id="rId5"/>
              </a:rPr>
              <a:t>Methods</a:t>
            </a:r>
            <a:r>
              <a:rPr lang="en-US" dirty="0" smtClean="0"/>
              <a:t>. Acquired images were analyzed using single-emitter fitting (Online </a:t>
            </a:r>
            <a:r>
              <a:rPr lang="en-US" dirty="0" smtClean="0">
                <a:hlinkClick r:id="rId5"/>
              </a:rPr>
              <a:t>Methods</a:t>
            </a:r>
            <a:r>
              <a:rPr lang="en-US" dirty="0" smtClean="0"/>
              <a:t>). 1,200 frames were combined to reconstruct each super-resolution image corresponding to a 2-s time window. Localization estimates in each image were binned into 20-nm pixels for display. To generate the video, we combined all 40 super-resolution images into a three-dimensional (3D) data stack and smoothed with a 3D Gaussian kernel with </a:t>
            </a:r>
            <a:r>
              <a:rPr lang="en-US" i="1" dirty="0" err="1" smtClean="0"/>
              <a:t>σ</a:t>
            </a:r>
            <a:r>
              <a:rPr lang="en-US" i="1" baseline="-25000" dirty="0" err="1" smtClean="0"/>
              <a:t>x,y</a:t>
            </a:r>
            <a:r>
              <a:rPr lang="en-US" dirty="0" smtClean="0"/>
              <a:t> = 20 nm and </a:t>
            </a:r>
            <a:r>
              <a:rPr lang="en-US" i="1" dirty="0" err="1" smtClean="0"/>
              <a:t>σ</a:t>
            </a:r>
            <a:r>
              <a:rPr lang="en-US" i="1" baseline="-25000" dirty="0" err="1" smtClean="0"/>
              <a:t>t</a:t>
            </a:r>
            <a:r>
              <a:rPr lang="en-US" dirty="0" smtClean="0"/>
              <a:t> = 2 s to aid visualization. The resulting stack was converted into a video playing back at 15 frames per second. Scale bar, 5 </a:t>
            </a:r>
            <a:r>
              <a:rPr lang="en-US" dirty="0" err="1" smtClean="0"/>
              <a:t>μm</a:t>
            </a:r>
            <a:r>
              <a:rPr lang="en-US" dirty="0" smtClean="0"/>
              <a:t>. </a:t>
            </a:r>
          </a:p>
          <a:p>
            <a:endParaRPr lang="en-US" dirty="0" smtClean="0"/>
          </a:p>
          <a:p>
            <a:r>
              <a:rPr lang="en-US" dirty="0" smtClean="0"/>
              <a:t>http://www.nature.com/nmeth/journal/v10/n7/full/nmeth.2488.html#supplementary-information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971192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873210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 E Moerner</a:t>
            </a:r>
            <a:r>
              <a:rPr lang="en-US" baseline="30000" dirty="0" smtClean="0">
                <a:hlinkClick r:id="rId3" tooltip="affiliated with "/>
              </a:rPr>
              <a:t>1</a:t>
            </a:r>
            <a:endParaRPr lang="en-US" dirty="0" smtClean="0"/>
          </a:p>
          <a:p>
            <a:endParaRPr lang="en-US" dirty="0" smtClean="0"/>
          </a:p>
          <a:p>
            <a:r>
              <a:rPr lang="en-US" dirty="0" smtClean="0"/>
              <a:t>http://www.nature.com/nmeth/journal/v5/n11/full/nmeth.1258.html</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042413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a:t>
            </a:r>
            <a:r>
              <a:rPr lang="en-US" dirty="0" err="1" smtClean="0"/>
              <a:t>Raimund</a:t>
            </a:r>
            <a:r>
              <a:rPr lang="en-US" baseline="0" dirty="0" smtClean="0"/>
              <a:t> Ober lab in Texas. Have taken it up to 4 focal planes. Original paper did TIRF for one plane and </a:t>
            </a:r>
            <a:r>
              <a:rPr lang="en-US" baseline="0" dirty="0" err="1" smtClean="0"/>
              <a:t>epifluor</a:t>
            </a:r>
            <a:r>
              <a:rPr lang="en-US" baseline="0" dirty="0" smtClean="0"/>
              <a:t> for other. Now use machined ports to different focal planes.</a:t>
            </a:r>
            <a:endParaRPr lang="en-US" dirty="0" smtClean="0"/>
          </a:p>
          <a:p>
            <a:endParaRPr lang="en-US" dirty="0" smtClean="0"/>
          </a:p>
          <a:p>
            <a:r>
              <a:rPr lang="en-US" dirty="0" smtClean="0"/>
              <a:t>http://www.sciencedirect.com/science/article/pii/S0006349508820176</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20</a:t>
            </a:fld>
            <a:endParaRPr lang="en-US"/>
          </a:p>
        </p:txBody>
      </p:sp>
    </p:spTree>
    <p:extLst>
      <p:ext uri="{BB962C8B-B14F-4D97-AF65-F5344CB8AC3E}">
        <p14:creationId xmlns:p14="http://schemas.microsoft.com/office/powerpoint/2010/main" val="3353132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Mulitple</a:t>
            </a:r>
            <a:r>
              <a:rPr lang="en-US" dirty="0" smtClean="0"/>
              <a:t> camera alignments a pain, see</a:t>
            </a:r>
            <a:r>
              <a:rPr lang="en-US" baseline="0" dirty="0" smtClean="0"/>
              <a:t> OMX. </a:t>
            </a:r>
            <a:r>
              <a:rPr lang="en-US" dirty="0" smtClean="0"/>
              <a:t>However, refocusing by translating the camera away from the nominal focal plane induces spherical aberration after a refocus of a few microns</a:t>
            </a:r>
            <a:r>
              <a:rPr lang="en-US" baseline="30000" dirty="0" smtClean="0">
                <a:hlinkClick r:id="rId3" tooltip="Botcherby, E.J., Juskaitis, R., Booth, M.J. &amp; Wilson, T. Opt. Lett. 32, 2007-2009 (2007)."/>
              </a:rPr>
              <a:t>2</a:t>
            </a:r>
            <a:endParaRPr lang="en-US" dirty="0" smtClean="0"/>
          </a:p>
          <a:p>
            <a:endParaRPr lang="en-US" dirty="0" smtClean="0"/>
          </a:p>
          <a:p>
            <a:r>
              <a:rPr lang="en-US" dirty="0" smtClean="0"/>
              <a:t>http://commons.wikimedia.org/wiki/File:Spherical_aberration_2.svg</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21</a:t>
            </a:fld>
            <a:endParaRPr lang="en-US"/>
          </a:p>
        </p:txBody>
      </p:sp>
    </p:spTree>
    <p:extLst>
      <p:ext uri="{BB962C8B-B14F-4D97-AF65-F5344CB8AC3E}">
        <p14:creationId xmlns:p14="http://schemas.microsoft.com/office/powerpoint/2010/main" val="3930329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Fine for super-resolution when focal planes close but</a:t>
            </a:r>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22</a:t>
            </a:fld>
            <a:endParaRPr lang="en-US"/>
          </a:p>
        </p:txBody>
      </p:sp>
    </p:spTree>
    <p:extLst>
      <p:ext uri="{BB962C8B-B14F-4D97-AF65-F5344CB8AC3E}">
        <p14:creationId xmlns:p14="http://schemas.microsoft.com/office/powerpoint/2010/main" val="228818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usual configuration for a high numerical aperture (NA) microscope is shown in Fig. </a:t>
            </a:r>
            <a:r>
              <a:rPr lang="en-US" dirty="0" smtClean="0">
                <a:hlinkClick r:id="rId3"/>
              </a:rPr>
              <a:t>1a</a:t>
            </a:r>
            <a:r>
              <a:rPr lang="en-US" dirty="0" smtClean="0"/>
              <a:t> . </a:t>
            </a:r>
          </a:p>
          <a:p>
            <a:endParaRPr lang="en-US" dirty="0" smtClean="0"/>
          </a:p>
          <a:p>
            <a:r>
              <a:rPr lang="en-US" dirty="0" smtClean="0"/>
              <a:t>Refocusing on the detector side is a practical solution only if the spherical aberration can be avoided. Optical systems designed to satisfy the Herschel condition permit aberration-free imaging of points that lie along the optic axis. Perfect imaging of a volume region is therefore possible if both the sine and Herschel conditions are simultaneously satisfied. This occurs only in imaging systems with unity magnification, assuming dry lenses are used (if immersion lenses are used, the magnification must be equal to the ratio of immersion media refractive indices [</a:t>
            </a:r>
            <a:r>
              <a:rPr lang="en-US" dirty="0" smtClean="0">
                <a:hlinkClick r:id="rId4"/>
              </a:rPr>
              <a:t>3</a:t>
            </a:r>
            <a:r>
              <a:rPr lang="en-US" dirty="0" smtClean="0"/>
              <a:t>]) Such a magnification system could be built using two microscopes back to back [Fig. </a:t>
            </a:r>
            <a:r>
              <a:rPr lang="en-US" dirty="0" smtClean="0">
                <a:hlinkClick r:id="rId3"/>
              </a:rPr>
              <a:t>1b</a:t>
            </a:r>
            <a:r>
              <a:rPr lang="en-US" dirty="0" smtClean="0"/>
              <a:t>]. An appropriate detector placed in the focal region of L2 would detect a diffraction-limited image of any chosen plane in the specimen. However, the resolution required of such a detector would be a fraction of a wavelength, far beyond the capabilities of presently available devices that typically have pixel sizes around </a:t>
            </a:r>
            <a:r>
              <a:rPr lang="en-US" sz="1200" kern="1200" dirty="0" smtClean="0">
                <a:solidFill>
                  <a:schemeClr val="tx1"/>
                </a:solidFill>
                <a:effectLst/>
                <a:latin typeface="+mn-lt"/>
                <a:ea typeface="+mn-ea"/>
                <a:cs typeface="+mn-cs"/>
              </a:rPr>
              <a:t>5–10 </a:t>
            </a:r>
            <a:r>
              <a:rPr lang="en-US" sz="1200" i="1" kern="1200" dirty="0" err="1" smtClean="0">
                <a:solidFill>
                  <a:schemeClr val="tx1"/>
                </a:solidFill>
                <a:effectLst/>
                <a:latin typeface="+mn-lt"/>
                <a:ea typeface="+mn-ea"/>
                <a:cs typeface="+mn-cs"/>
              </a:rPr>
              <a:t>μ</a:t>
            </a:r>
            <a:r>
              <a:rPr lang="en-US" sz="1200" kern="1200" dirty="0" err="1" smtClean="0">
                <a:solidFill>
                  <a:schemeClr val="tx1"/>
                </a:solidFill>
                <a:effectLst/>
                <a:latin typeface="+mn-lt"/>
                <a:ea typeface="+mn-ea"/>
                <a:cs typeface="+mn-cs"/>
              </a:rPr>
              <a:t>m</a:t>
            </a:r>
            <a:r>
              <a:rPr lang="en-US" dirty="0" smtClean="0"/>
              <a:t>. Instead, we can probe the intermediate image in the focal region of L2 using another microscope comprising the objective L3 and a tube lens. This secondary imaging system magnifies the intermediate image so that it is compatible with the detector [Fig. </a:t>
            </a:r>
            <a:r>
              <a:rPr lang="en-US" dirty="0" smtClean="0">
                <a:hlinkClick r:id="rId3"/>
              </a:rPr>
              <a:t>1b</a:t>
            </a:r>
            <a:r>
              <a:rPr lang="en-US" dirty="0" smtClean="0"/>
              <a:t>]. Like the original microscope of Fig. </a:t>
            </a:r>
            <a:r>
              <a:rPr lang="en-US" dirty="0" smtClean="0">
                <a:hlinkClick r:id="rId3"/>
              </a:rPr>
              <a:t>1a</a:t>
            </a:r>
            <a:r>
              <a:rPr lang="en-US" dirty="0" smtClean="0"/>
              <a:t>, this secondary system produces an image of the focal plane of L3 and refocusing must be performed by shifting L3 along the optic axis. However, specimen disturbance is avoided as the axial scanning now occurs remotely in the optical system. </a:t>
            </a:r>
          </a:p>
          <a:p>
            <a:endParaRPr lang="en-US" dirty="0" smtClean="0"/>
          </a:p>
          <a:p>
            <a:r>
              <a:rPr lang="en-US" dirty="0" smtClean="0"/>
              <a:t>This can be avoided using the optically equivalent system of Fig. </a:t>
            </a:r>
            <a:r>
              <a:rPr lang="en-US" dirty="0" smtClean="0">
                <a:hlinkClick r:id="rId3"/>
              </a:rPr>
              <a:t>1c</a:t>
            </a:r>
            <a:r>
              <a:rPr lang="en-US" dirty="0" smtClean="0"/>
              <a:t>. The intermediate image is formed using the same system as before. A planar mirror (M) mounted on an axial scanning stage is placed in the focal region of L2; this allows us to reuse L2 as part of the secondary imaging system. This system, composed of L2, the beam splitter, the tube lens, and the detector, creates an image of the focal plane of L2 on the detector. A quarter-wave plate and polarizing beam splitter can also be used to improve the optical throughput of this system. Refocusing is performed by scanning the mirror along the optic axis so that the plane of interest is imaged onto the detector. As the mirror can be small, this system permits high axial scan speed without specimen disturbance.</a:t>
            </a:r>
          </a:p>
          <a:p>
            <a:endParaRPr lang="en-US" dirty="0" smtClean="0"/>
          </a:p>
          <a:p>
            <a:r>
              <a:rPr lang="en-US" dirty="0" smtClean="0"/>
              <a:t>By one, and likewise by several, and even by an infinite number of thin lenses in contact, no more than two axis points can be reproduced without aberration of the third order. Freedom from aberration for two axis points, one of which is infinitely distant, is known as </a:t>
            </a:r>
            <a:r>
              <a:rPr lang="en-US" i="1" dirty="0" smtClean="0"/>
              <a:t>Herschel's condition.</a:t>
            </a:r>
            <a:r>
              <a:rPr lang="en-US" dirty="0" smtClean="0"/>
              <a:t> </a:t>
            </a:r>
          </a:p>
          <a:p>
            <a:r>
              <a:rPr lang="en-US" dirty="0" smtClean="0"/>
              <a:t>From: https://en.wikipedia.org/wiki/Optical_aberration</a:t>
            </a:r>
          </a:p>
          <a:p>
            <a:endParaRPr lang="en-US" dirty="0" smtClean="0"/>
          </a:p>
          <a:p>
            <a:r>
              <a:rPr lang="en-US" dirty="0" smtClean="0"/>
              <a:t>http://www.opticsinfobase.org/ol/fulltext.cfm?uri=ol-32-14-2007&amp;id=139063</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23</a:t>
            </a:fld>
            <a:endParaRPr lang="en-US"/>
          </a:p>
        </p:txBody>
      </p:sp>
    </p:spTree>
    <p:extLst>
      <p:ext uri="{BB962C8B-B14F-4D97-AF65-F5344CB8AC3E}">
        <p14:creationId xmlns:p14="http://schemas.microsoft.com/office/powerpoint/2010/main" val="66724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first stack, the dry reference objective was replaced by a low NA </a:t>
            </a:r>
            <a:r>
              <a:rPr lang="en-US" sz="1200" kern="1200" dirty="0" smtClean="0">
                <a:solidFill>
                  <a:schemeClr val="tx1"/>
                </a:solidFill>
                <a:effectLst/>
                <a:latin typeface="+mn-lt"/>
                <a:ea typeface="+mn-ea"/>
                <a:cs typeface="+mn-cs"/>
              </a:rPr>
              <a:t>100</a:t>
            </a:r>
            <a:r>
              <a:rPr lang="en-US" dirty="0" smtClean="0">
                <a:effectLst/>
              </a:rPr>
              <a:t> </a:t>
            </a:r>
            <a:r>
              <a:rPr lang="en-US" sz="1200" kern="1200" dirty="0" smtClean="0">
                <a:solidFill>
                  <a:schemeClr val="tx1"/>
                </a:solidFill>
                <a:effectLst/>
                <a:latin typeface="+mn-lt"/>
                <a:ea typeface="+mn-ea"/>
                <a:cs typeface="+mn-cs"/>
              </a:rPr>
              <a:t>mm</a:t>
            </a:r>
            <a:r>
              <a:rPr lang="en-US" dirty="0" smtClean="0"/>
              <a:t> achromatic doublet. The mirror was then scanned in steps of </a:t>
            </a:r>
            <a:r>
              <a:rPr lang="en-US" sz="1200" kern="1200" dirty="0" smtClean="0">
                <a:solidFill>
                  <a:schemeClr val="tx1"/>
                </a:solidFill>
                <a:effectLst/>
                <a:latin typeface="+mn-lt"/>
                <a:ea typeface="+mn-ea"/>
                <a:cs typeface="+mn-cs"/>
              </a:rPr>
              <a:t>0.2</a:t>
            </a:r>
            <a:r>
              <a:rPr lang="en-US" dirty="0" smtClean="0">
                <a:effectLst/>
              </a:rPr>
              <a:t> </a:t>
            </a:r>
            <a:r>
              <a:rPr lang="en-US" sz="1200" kern="1200" dirty="0" smtClean="0">
                <a:solidFill>
                  <a:schemeClr val="tx1"/>
                </a:solidFill>
                <a:effectLst/>
                <a:latin typeface="+mn-lt"/>
                <a:ea typeface="+mn-ea"/>
                <a:cs typeface="+mn-cs"/>
              </a:rPr>
              <a:t>mm</a:t>
            </a:r>
            <a:r>
              <a:rPr lang="en-US" dirty="0" smtClean="0"/>
              <a:t>, starting from the focal position of the </a:t>
            </a:r>
            <a:r>
              <a:rPr lang="en-US" sz="1200" kern="1200" dirty="0" smtClean="0">
                <a:solidFill>
                  <a:schemeClr val="tx1"/>
                </a:solidFill>
                <a:effectLst/>
                <a:latin typeface="+mn-lt"/>
                <a:ea typeface="+mn-ea"/>
                <a:cs typeface="+mn-cs"/>
              </a:rPr>
              <a:t>100</a:t>
            </a:r>
            <a:r>
              <a:rPr lang="en-US" dirty="0" smtClean="0">
                <a:effectLst/>
              </a:rPr>
              <a:t> </a:t>
            </a:r>
            <a:r>
              <a:rPr lang="en-US" sz="1200" kern="1200" dirty="0" smtClean="0">
                <a:solidFill>
                  <a:schemeClr val="tx1"/>
                </a:solidFill>
                <a:effectLst/>
                <a:latin typeface="+mn-lt"/>
                <a:ea typeface="+mn-ea"/>
                <a:cs typeface="+mn-cs"/>
              </a:rPr>
              <a:t>mm</a:t>
            </a:r>
            <a:r>
              <a:rPr lang="en-US" dirty="0" smtClean="0"/>
              <a:t> lens. This was optically equivalent to moving the CSU10 pinhole array away from the tube lens if we had used the system in Fig. </a:t>
            </a:r>
            <a:r>
              <a:rPr lang="en-US" dirty="0" smtClean="0">
                <a:hlinkClick r:id="rId3"/>
              </a:rPr>
              <a:t>1a</a:t>
            </a:r>
            <a:r>
              <a:rPr lang="en-US" dirty="0" smtClean="0"/>
              <a:t>. The </a:t>
            </a:r>
            <a:r>
              <a:rPr lang="en-US" sz="1200" kern="1200" dirty="0" smtClean="0">
                <a:solidFill>
                  <a:schemeClr val="tx1"/>
                </a:solidFill>
                <a:effectLst/>
                <a:latin typeface="+mn-lt"/>
                <a:ea typeface="+mn-ea"/>
                <a:cs typeface="+mn-cs"/>
              </a:rPr>
              <a:t>𝑥𝑧</a:t>
            </a:r>
            <a:r>
              <a:rPr lang="en-US" dirty="0" smtClean="0"/>
              <a:t>image generated is shown in Fig. </a:t>
            </a:r>
            <a:r>
              <a:rPr lang="en-US" dirty="0" smtClean="0">
                <a:hlinkClick r:id="rId4"/>
              </a:rPr>
              <a:t>3a</a:t>
            </a:r>
            <a:r>
              <a:rPr lang="en-US" dirty="0" smtClean="0"/>
              <a:t>. The top of the image shows good detail, but spherical aberration reduces the image quality when refocusing to deeper regions of the specimen.</a:t>
            </a:r>
          </a:p>
          <a:p>
            <a:r>
              <a:rPr lang="en-US" dirty="0" smtClean="0"/>
              <a:t>The second stack was taken by holding the specimen stationary and scanning the reference mirror in steps of </a:t>
            </a:r>
            <a:r>
              <a:rPr lang="en-US" sz="1200" kern="1200" dirty="0" smtClean="0">
                <a:solidFill>
                  <a:schemeClr val="tx1"/>
                </a:solidFill>
                <a:effectLst/>
                <a:latin typeface="+mn-lt"/>
                <a:ea typeface="+mn-ea"/>
                <a:cs typeface="+mn-cs"/>
              </a:rPr>
              <a:t>0.4</a:t>
            </a:r>
            <a:r>
              <a:rPr lang="en-US" dirty="0" smtClean="0">
                <a:effectLst/>
              </a:rPr>
              <a:t> </a:t>
            </a:r>
            <a:r>
              <a:rPr lang="en-US" sz="1200" kern="1200" dirty="0" smtClean="0">
                <a:solidFill>
                  <a:schemeClr val="tx1"/>
                </a:solidFill>
                <a:effectLst/>
                <a:latin typeface="+mn-lt"/>
                <a:ea typeface="+mn-ea"/>
                <a:cs typeface="+mn-cs"/>
              </a:rPr>
              <a:t>𝜇m</a:t>
            </a:r>
            <a:endParaRPr lang="en-US" dirty="0" smtClean="0"/>
          </a:p>
          <a:p>
            <a:r>
              <a:rPr lang="en-US" dirty="0" smtClean="0"/>
              <a:t>. As can be seen in Fig. </a:t>
            </a:r>
            <a:r>
              <a:rPr lang="en-US" dirty="0" smtClean="0">
                <a:hlinkClick r:id="rId4"/>
              </a:rPr>
              <a:t>3b</a:t>
            </a:r>
            <a:r>
              <a:rPr lang="en-US" dirty="0" smtClean="0"/>
              <a:t>, the imaging resolution was maintained at all scan depths.</a:t>
            </a:r>
          </a:p>
          <a:p>
            <a:endParaRPr lang="en-US" dirty="0" smtClean="0"/>
          </a:p>
          <a:p>
            <a:r>
              <a:rPr lang="en-US" dirty="0" smtClean="0"/>
              <a:t>Fig. 3 Fluorescence confocal </a:t>
            </a:r>
            <a:r>
              <a:rPr lang="en-US" sz="1200" i="1" kern="1200" dirty="0" err="1" smtClean="0">
                <a:solidFill>
                  <a:schemeClr val="tx1"/>
                </a:solidFill>
                <a:effectLst/>
                <a:latin typeface="+mn-lt"/>
                <a:ea typeface="+mn-ea"/>
                <a:cs typeface="+mn-cs"/>
              </a:rPr>
              <a:t>xz</a:t>
            </a:r>
            <a:r>
              <a:rPr lang="en-US" dirty="0" smtClean="0"/>
              <a:t> sections of a mouse kidney specimen acquired using a tandem scanning system. (a) Refocusing was performed using the low NA system, equivalent to shifting the scanning unit. (b) Refocusing was performed by shifting the reference mirror in the focus of a high NA objective.</a:t>
            </a:r>
          </a:p>
          <a:p>
            <a:endParaRPr lang="en-US" dirty="0" smtClean="0"/>
          </a:p>
          <a:p>
            <a:r>
              <a:rPr lang="en-US" dirty="0" smtClean="0"/>
              <a:t>http://www.opticsinfobase.org/ol/fulltext.cfm?uri=ol-32-14-2007&amp;id=139063</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25</a:t>
            </a:fld>
            <a:endParaRPr lang="en-US"/>
          </a:p>
        </p:txBody>
      </p:sp>
    </p:spTree>
    <p:extLst>
      <p:ext uri="{BB962C8B-B14F-4D97-AF65-F5344CB8AC3E}">
        <p14:creationId xmlns:p14="http://schemas.microsoft.com/office/powerpoint/2010/main" val="2668483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http://www.opticsinfobase.org/ao/fulltext.cfm?uri=ao-38-32-6692&amp;id=43975</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26</a:t>
            </a:fld>
            <a:endParaRPr lang="en-US"/>
          </a:p>
        </p:txBody>
      </p:sp>
    </p:spTree>
    <p:extLst>
      <p:ext uri="{BB962C8B-B14F-4D97-AF65-F5344CB8AC3E}">
        <p14:creationId xmlns:p14="http://schemas.microsoft.com/office/powerpoint/2010/main" val="61620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a:t>
            </a:r>
            <a:r>
              <a:rPr lang="en-US" i="1" dirty="0" smtClean="0"/>
              <a:t>d</a:t>
            </a:r>
            <a:r>
              <a:rPr lang="en-US" dirty="0" smtClean="0"/>
              <a:t> is the grating period, </a:t>
            </a:r>
            <a:r>
              <a:rPr lang="en-US" i="1" dirty="0" smtClean="0"/>
              <a:t>m</a:t>
            </a:r>
            <a:r>
              <a:rPr lang="en-US" dirty="0" smtClean="0"/>
              <a:t> is the diffraction order into which the wave front is scattered, and </a:t>
            </a:r>
            <a:r>
              <a:rPr lang="en-US" dirty="0" err="1" smtClean="0"/>
              <a:t>Δ</a:t>
            </a:r>
            <a:r>
              <a:rPr lang="en-US" i="1" baseline="-25000" dirty="0" err="1" smtClean="0"/>
              <a:t>x</a:t>
            </a:r>
            <a:r>
              <a:rPr lang="en-US" dirty="0" smtClean="0"/>
              <a:t> is the displacement of the grating strips relative to their undistorted position.</a:t>
            </a:r>
          </a:p>
          <a:p>
            <a:endParaRPr lang="en-US" dirty="0" smtClean="0"/>
          </a:p>
          <a:p>
            <a:r>
              <a:rPr lang="en-US" dirty="0" smtClean="0"/>
              <a:t>Hence all orders other than the zeroth order undergo a phase shift that is linearly dependent on the grating displacement, and the phase shift is of equal magnitude but opposite sign in the positive and the negative orders of the same coefficient.</a:t>
            </a:r>
          </a:p>
          <a:p>
            <a:r>
              <a:rPr lang="en-US" dirty="0" smtClean="0"/>
              <a:t>This basic principle, often referred to as the detour phase effect, has been used to encode diffractive-optics elements and computer-generated holograms [</a:t>
            </a:r>
            <a:r>
              <a:rPr lang="en-US" dirty="0" smtClean="0">
                <a:hlinkClick r:id="rId3"/>
              </a:rPr>
              <a:t>2</a:t>
            </a:r>
            <a:r>
              <a:rPr lang="en-US" dirty="0" smtClean="0"/>
              <a:t>], [</a:t>
            </a:r>
            <a:r>
              <a:rPr lang="en-US" dirty="0" smtClean="0">
                <a:hlinkClick r:id="rId4"/>
              </a:rPr>
              <a:t>3</a:t>
            </a:r>
            <a:r>
              <a:rPr lang="en-US" dirty="0" smtClean="0"/>
              <a:t>] and for phase calibration of an aperture synthesis array. [</a:t>
            </a:r>
            <a:r>
              <a:rPr lang="en-US" dirty="0" smtClean="0">
                <a:hlinkClick r:id="rId5"/>
              </a:rPr>
              <a:t>4</a:t>
            </a:r>
            <a:r>
              <a:rPr lang="en-US" dirty="0" smtClean="0"/>
              <a:t>] In this way an arbitrary wave front can be generated by use of a binary-encoding technique.</a:t>
            </a:r>
          </a:p>
          <a:p>
            <a:endParaRPr lang="en-US" dirty="0" smtClean="0"/>
          </a:p>
          <a:p>
            <a:endParaRPr lang="en-US" dirty="0" smtClean="0"/>
          </a:p>
          <a:p>
            <a:r>
              <a:rPr lang="en-US" dirty="0" smtClean="0"/>
              <a:t>http://www.opticsinfobase.org/ao/fulltext.cfm?uri=ao-38-32-6692&amp;id=43975</a:t>
            </a:r>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28</a:t>
            </a:fld>
            <a:endParaRPr lang="en-US"/>
          </a:p>
        </p:txBody>
      </p:sp>
    </p:spTree>
    <p:extLst>
      <p:ext uri="{BB962C8B-B14F-4D97-AF65-F5344CB8AC3E}">
        <p14:creationId xmlns:p14="http://schemas.microsoft.com/office/powerpoint/2010/main" val="705604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http://jcb.rupress.org/content/190/2/165.full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778146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function of the </a:t>
            </a:r>
            <a:r>
              <a:rPr lang="en-US" dirty="0" err="1" smtClean="0"/>
              <a:t>quadratically</a:t>
            </a:r>
            <a:r>
              <a:rPr lang="en-US" dirty="0" smtClean="0"/>
              <a:t> distorted grating can be considered alternatively as a means of simultaneously imaging three different object planes. In reference to Fig. </a:t>
            </a:r>
            <a:r>
              <a:rPr lang="en-US" dirty="0" smtClean="0">
                <a:hlinkClick r:id="rId3"/>
              </a:rPr>
              <a:t>3(b)</a:t>
            </a:r>
            <a:r>
              <a:rPr lang="en-US" dirty="0" smtClean="0"/>
              <a:t>, if a camera is placed at image plane 2, the images formed in the three central diffraction orders correspond to in-focus images of the three object planes A, B, and C. The zero order is the sum of the out-of-focus images of objects A and C and an in-focus image of object B. If the degree of defocus is sufficient a good image of object B will result. Similarly, objects A and C will be discernible in the +1 and the -1 diffraction orders. The grating therefore generates side-by-side simultaneous images of three different object planes at a single detector plane. The image quality obtained when a distorted diffraction grating is used to image multiple planes within the object field will essentially be the same as if a through-focal series were obtained by alteration of the optical system to adjust its focus to image the same planes.</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29</a:t>
            </a:fld>
            <a:endParaRPr lang="en-US"/>
          </a:p>
        </p:txBody>
      </p:sp>
    </p:spTree>
    <p:extLst>
      <p:ext uri="{BB962C8B-B14F-4D97-AF65-F5344CB8AC3E}">
        <p14:creationId xmlns:p14="http://schemas.microsoft.com/office/powerpoint/2010/main" val="2107936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defocus-only gratings that we have described are, in fact, off-axis Fresnel zone-plate lenses. It is well known that zone-plate lenses have multiple on-axis foci. By using an off-axis portion, we retain the multiple foci but move the nonzero orders away from the optical axis, thus using the grating in a beam-splitting role.</a:t>
            </a:r>
          </a:p>
          <a:p>
            <a:endParaRPr lang="en-US" dirty="0" smtClean="0"/>
          </a:p>
          <a:p>
            <a:r>
              <a:rPr lang="en-US" dirty="0" smtClean="0"/>
              <a:t>A </a:t>
            </a:r>
            <a:r>
              <a:rPr lang="en-US" b="1" dirty="0" smtClean="0"/>
              <a:t>zone plate</a:t>
            </a:r>
            <a:r>
              <a:rPr lang="en-US" dirty="0" smtClean="0"/>
              <a:t> is a device used to </a:t>
            </a:r>
            <a:r>
              <a:rPr lang="en-US" dirty="0" smtClean="0">
                <a:hlinkClick r:id="rId3" tooltip="Focus (optics)"/>
              </a:rPr>
              <a:t>focus</a:t>
            </a:r>
            <a:r>
              <a:rPr lang="en-US" dirty="0" smtClean="0"/>
              <a:t> light or other things exhibiting wave character.</a:t>
            </a:r>
            <a:r>
              <a:rPr lang="en-US" baseline="30000" dirty="0" smtClean="0">
                <a:hlinkClick r:id="rId4"/>
              </a:rPr>
              <a:t>[1]</a:t>
            </a:r>
            <a:r>
              <a:rPr lang="en-US" dirty="0" smtClean="0"/>
              <a:t> Unlike </a:t>
            </a:r>
            <a:r>
              <a:rPr lang="en-US" dirty="0" smtClean="0">
                <a:hlinkClick r:id="rId5" tooltip="Lens (optics)"/>
              </a:rPr>
              <a:t>lenses</a:t>
            </a:r>
            <a:r>
              <a:rPr lang="en-US" dirty="0" smtClean="0"/>
              <a:t> or curved mirrors however, zone plates use </a:t>
            </a:r>
            <a:r>
              <a:rPr lang="en-US" dirty="0" smtClean="0">
                <a:hlinkClick r:id="rId6" tooltip="Diffraction"/>
              </a:rPr>
              <a:t>diffraction</a:t>
            </a:r>
            <a:r>
              <a:rPr lang="en-US" dirty="0" smtClean="0"/>
              <a:t> instead of </a:t>
            </a:r>
            <a:r>
              <a:rPr lang="en-US" dirty="0" smtClean="0">
                <a:hlinkClick r:id="rId7" tooltip="Refraction"/>
              </a:rPr>
              <a:t>refraction</a:t>
            </a:r>
            <a:r>
              <a:rPr lang="en-US" dirty="0" smtClean="0"/>
              <a:t> or </a:t>
            </a:r>
            <a:r>
              <a:rPr lang="en-US" dirty="0" smtClean="0">
                <a:hlinkClick r:id="rId8" tooltip="Specular reflection"/>
              </a:rPr>
              <a:t>reflection</a:t>
            </a:r>
            <a:r>
              <a:rPr lang="en-US" dirty="0" smtClean="0"/>
              <a:t>. Based on analysis by </a:t>
            </a:r>
            <a:r>
              <a:rPr lang="en-US" dirty="0" smtClean="0">
                <a:hlinkClick r:id="rId9" tooltip="Augustin-Jean Fresnel"/>
              </a:rPr>
              <a:t>Augustin-Jean Fresnel</a:t>
            </a:r>
            <a:r>
              <a:rPr lang="en-US" dirty="0" smtClean="0"/>
              <a:t>, they are sometimes called </a:t>
            </a:r>
            <a:r>
              <a:rPr lang="en-US" b="1" dirty="0" smtClean="0"/>
              <a:t>Fresnel zone plates</a:t>
            </a:r>
            <a:r>
              <a:rPr lang="en-US" dirty="0" smtClean="0"/>
              <a:t> in his honor. The zone plate's focusing ability is an extension of the </a:t>
            </a:r>
            <a:r>
              <a:rPr lang="en-US" dirty="0" err="1" smtClean="0">
                <a:hlinkClick r:id="rId10" tooltip="Arago spot"/>
              </a:rPr>
              <a:t>Arago</a:t>
            </a:r>
            <a:r>
              <a:rPr lang="en-US" dirty="0" smtClean="0">
                <a:hlinkClick r:id="rId10" tooltip="Arago spot"/>
              </a:rPr>
              <a:t> spot</a:t>
            </a:r>
            <a:r>
              <a:rPr lang="en-US" dirty="0" smtClean="0"/>
              <a:t> phenomenon caused by diffraction from an opaque disc.</a:t>
            </a:r>
          </a:p>
          <a:p>
            <a:r>
              <a:rPr lang="en-US" dirty="0" smtClean="0"/>
              <a:t>A zone plate consists of a set of radially </a:t>
            </a:r>
            <a:r>
              <a:rPr lang="en-US" dirty="0" smtClean="0">
                <a:hlinkClick r:id="rId11" tooltip="Symmetric"/>
              </a:rPr>
              <a:t>symmetric</a:t>
            </a:r>
            <a:r>
              <a:rPr lang="en-US" dirty="0" smtClean="0"/>
              <a:t> rings, known as </a:t>
            </a:r>
            <a:r>
              <a:rPr lang="en-US" dirty="0" smtClean="0">
                <a:hlinkClick r:id="rId12" tooltip="Fresnel zone"/>
              </a:rPr>
              <a:t>Fresnel zones</a:t>
            </a:r>
            <a:r>
              <a:rPr lang="en-US" dirty="0" smtClean="0"/>
              <a:t>, which alternate between </a:t>
            </a:r>
            <a:r>
              <a:rPr lang="en-US" dirty="0" smtClean="0">
                <a:hlinkClick r:id="rId13" tooltip="Opacity (optics)"/>
              </a:rPr>
              <a:t>opaque</a:t>
            </a:r>
            <a:r>
              <a:rPr lang="en-US" dirty="0" smtClean="0"/>
              <a:t> and </a:t>
            </a:r>
            <a:r>
              <a:rPr lang="en-US" dirty="0" smtClean="0">
                <a:hlinkClick r:id="rId14" tooltip="Transparency (optics)"/>
              </a:rPr>
              <a:t>transparent</a:t>
            </a:r>
            <a:r>
              <a:rPr lang="en-US" dirty="0" smtClean="0"/>
              <a:t>. Light hitting the zone plate will </a:t>
            </a:r>
            <a:r>
              <a:rPr lang="en-US" dirty="0" smtClean="0">
                <a:hlinkClick r:id="rId6" tooltip="Diffraction"/>
              </a:rPr>
              <a:t>diffract</a:t>
            </a:r>
            <a:r>
              <a:rPr lang="en-US" dirty="0" smtClean="0"/>
              <a:t> around the opaque zones. The zones can be spaced so that the diffracted light constructively </a:t>
            </a:r>
            <a:r>
              <a:rPr lang="en-US" dirty="0" smtClean="0">
                <a:hlinkClick r:id="rId15" tooltip="Interference (wave propagation)"/>
              </a:rPr>
              <a:t>interferes</a:t>
            </a:r>
            <a:r>
              <a:rPr lang="en-US" dirty="0" smtClean="0"/>
              <a:t> at the desired focus, creating an image there.</a:t>
            </a:r>
          </a:p>
          <a:p>
            <a:endParaRPr lang="en-US" dirty="0" smtClean="0"/>
          </a:p>
          <a:p>
            <a:endParaRPr lang="en-US" dirty="0" smtClean="0"/>
          </a:p>
          <a:p>
            <a:r>
              <a:rPr lang="en-US" dirty="0" smtClean="0"/>
              <a:t>http://www.opticsinfobase.org/ao/fulltext.cfm?uri=ao-38-32-6692&amp;id=43975</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30</a:t>
            </a:fld>
            <a:endParaRPr lang="en-US"/>
          </a:p>
        </p:txBody>
      </p:sp>
    </p:spTree>
    <p:extLst>
      <p:ext uri="{BB962C8B-B14F-4D97-AF65-F5344CB8AC3E}">
        <p14:creationId xmlns:p14="http://schemas.microsoft.com/office/powerpoint/2010/main" val="1133451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diffraction gratings with same period are required</a:t>
            </a:r>
            <a:r>
              <a:rPr lang="en-US" baseline="0" dirty="0" smtClean="0"/>
              <a:t> for wavelength dependent shift.</a:t>
            </a:r>
            <a:endParaRPr lang="en-US" dirty="0" smtClean="0"/>
          </a:p>
          <a:p>
            <a:endParaRPr lang="en-US" dirty="0" smtClean="0"/>
          </a:p>
          <a:p>
            <a:r>
              <a:rPr lang="en-US" dirty="0" smtClean="0"/>
              <a:t>http://www.sciencedirect.com/science/article/pii/S0030401800008749</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31</a:t>
            </a:fld>
            <a:endParaRPr lang="en-US"/>
          </a:p>
        </p:txBody>
      </p:sp>
    </p:spTree>
    <p:extLst>
      <p:ext uri="{BB962C8B-B14F-4D97-AF65-F5344CB8AC3E}">
        <p14:creationId xmlns:p14="http://schemas.microsoft.com/office/powerpoint/2010/main" val="3471354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Comparison of the spectra obtained from a diffraction grating by diffraction (1), and a prism by refraction (2). Longer wavelengths (red) are diffracted more, but refracted less than shorter wavelengths (violet).</a:t>
            </a:r>
          </a:p>
          <a:p>
            <a:endParaRPr lang="en-US" dirty="0" smtClean="0"/>
          </a:p>
          <a:p>
            <a:r>
              <a:rPr lang="en-US" dirty="0" smtClean="0"/>
              <a:t>http://en.wikipedia.org/wiki/Blazed_grating</a:t>
            </a:r>
          </a:p>
          <a:p>
            <a:endParaRPr lang="en-US" dirty="0" smtClean="0"/>
          </a:p>
          <a:p>
            <a:r>
              <a:rPr lang="en-US" dirty="0" smtClean="0"/>
              <a:t>"Comparison refraction diffraction spectra" by </a:t>
            </a:r>
            <a:r>
              <a:rPr lang="en-US" dirty="0" err="1" smtClean="0"/>
              <a:t>Cmglee</a:t>
            </a:r>
            <a:r>
              <a:rPr lang="en-US" dirty="0" smtClean="0"/>
              <a:t> - Own work. Licensed under CC BY-SA 3.0 via Wikimedia Commons - http://commons.wikimedia.org/wiki/File:Comparison_refraction_diffraction_spectra.svg#mediaviewer/File:Comparison_refraction_diffraction_spectra.svg</a:t>
            </a:r>
          </a:p>
          <a:p>
            <a:endParaRPr lang="en-US" dirty="0" smtClean="0"/>
          </a:p>
          <a:p>
            <a:r>
              <a:rPr lang="en-US" dirty="0" smtClean="0"/>
              <a:t>"Blazed grating" by User:Patrick87 - Own work. Licensed under Public Domain via Wikimedia Commons - http://commons.wikimedia.org/wiki/File:Blazed_grating.svg#mediaviewer/File:Blazed_grating.svg</a:t>
            </a:r>
            <a:endParaRPr lang="en-US" dirty="0"/>
          </a:p>
        </p:txBody>
      </p:sp>
      <p:sp>
        <p:nvSpPr>
          <p:cNvPr id="4" name="Slide Number Placeholder 3"/>
          <p:cNvSpPr>
            <a:spLocks noGrp="1"/>
          </p:cNvSpPr>
          <p:nvPr>
            <p:ph type="sldNum" sz="quarter" idx="10"/>
          </p:nvPr>
        </p:nvSpPr>
        <p:spPr/>
        <p:txBody>
          <a:bodyPr/>
          <a:lstStyle/>
          <a:p>
            <a:fld id="{F0BFD960-5B0F-4CFD-AFC6-C76D78F2E05A}" type="slidenum">
              <a:rPr lang="en-US" smtClean="0"/>
              <a:t>32</a:t>
            </a:fld>
            <a:endParaRPr lang="en-US"/>
          </a:p>
        </p:txBody>
      </p:sp>
    </p:spTree>
    <p:extLst>
      <p:ext uri="{BB962C8B-B14F-4D97-AF65-F5344CB8AC3E}">
        <p14:creationId xmlns:p14="http://schemas.microsoft.com/office/powerpoint/2010/main" val="3740001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http://www.nature.com/nmeth/journal/v10/n1/full/nmeth.2277.html</a:t>
            </a:r>
          </a:p>
          <a:p>
            <a:endParaRPr lang="en-US" dirty="0" smtClean="0"/>
          </a:p>
          <a:p>
            <a:r>
              <a:rPr lang="en-US" sz="1200" b="1" dirty="0" smtClean="0"/>
              <a:t>Fast multicolor 3D imaging using aberration-corrected multifocus microscopy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33</a:t>
            </a:fld>
            <a:endParaRPr lang="en-US"/>
          </a:p>
        </p:txBody>
      </p:sp>
    </p:spTree>
    <p:extLst>
      <p:ext uri="{BB962C8B-B14F-4D97-AF65-F5344CB8AC3E}">
        <p14:creationId xmlns:p14="http://schemas.microsoft.com/office/powerpoint/2010/main" val="27774500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1" dirty="0" smtClean="0"/>
              <a:t>a</a:t>
            </a:r>
            <a:r>
              <a:rPr lang="en-US" dirty="0" smtClean="0"/>
              <a:t>) Multifocus optical elements are appended to a wide-field fluorescence microscope after the primary image plane (at the camera port). Two relay lenses (f</a:t>
            </a:r>
            <a:r>
              <a:rPr lang="en-US" baseline="-25000" dirty="0" smtClean="0"/>
              <a:t>1</a:t>
            </a:r>
            <a:r>
              <a:rPr lang="en-US" dirty="0" smtClean="0"/>
              <a:t> and f</a:t>
            </a:r>
            <a:r>
              <a:rPr lang="en-US" baseline="-25000" dirty="0" smtClean="0"/>
              <a:t>2</a:t>
            </a:r>
            <a:r>
              <a:rPr lang="en-US" dirty="0" smtClean="0"/>
              <a:t>, first and second relay lens, with focal lengths </a:t>
            </a:r>
            <a:r>
              <a:rPr lang="en-US" i="1" dirty="0" smtClean="0"/>
              <a:t>f</a:t>
            </a:r>
            <a:r>
              <a:rPr lang="en-US" baseline="-25000" dirty="0" smtClean="0"/>
              <a:t>1</a:t>
            </a:r>
            <a:r>
              <a:rPr lang="en-US" dirty="0" smtClean="0"/>
              <a:t> = 150 and </a:t>
            </a:r>
            <a:r>
              <a:rPr lang="en-US" i="1" dirty="0" smtClean="0"/>
              <a:t>f</a:t>
            </a:r>
            <a:r>
              <a:rPr lang="en-US" baseline="-25000" dirty="0" smtClean="0"/>
              <a:t>2</a:t>
            </a:r>
            <a:r>
              <a:rPr lang="en-US" dirty="0" smtClean="0"/>
              <a:t> = 200 mm) create a conjugate pupil plane (Fourier plane) and the final image plane. The multifocus grating (MFG) is placed in the Fourier plane and followed by the chromatic correction grating (CCG) and prism. A dichroic mirror (purple) splits the color channels onto separate cameras. (</a:t>
            </a:r>
            <a:r>
              <a:rPr lang="en-US" b="1" dirty="0" smtClean="0"/>
              <a:t>b</a:t>
            </a:r>
            <a:r>
              <a:rPr lang="en-US" dirty="0" smtClean="0"/>
              <a:t>) The MFG splits and shifts the focus of the sample emission light to form an instant focal series, in which each focal plane corresponds to a diffractive order of the MFG. Ray colors denote individual focal planes (diffractive orders). The CCG and prism correct the chromatic dispersion, illustrated by rays of wavelengths </a:t>
            </a:r>
            <a:r>
              <a:rPr lang="en-US" i="1" dirty="0" err="1" smtClean="0"/>
              <a:t>λ</a:t>
            </a:r>
            <a:r>
              <a:rPr lang="en-US" baseline="-25000" dirty="0" err="1" smtClean="0"/>
              <a:t>max</a:t>
            </a:r>
            <a:r>
              <a:rPr lang="en-US" dirty="0" smtClean="0"/>
              <a:t> and </a:t>
            </a:r>
            <a:r>
              <a:rPr lang="en-US" i="1" dirty="0" err="1" smtClean="0"/>
              <a:t>λ</a:t>
            </a:r>
            <a:r>
              <a:rPr lang="en-US" baseline="-25000" dirty="0" err="1" smtClean="0"/>
              <a:t>min</a:t>
            </a:r>
            <a:r>
              <a:rPr lang="en-US" dirty="0" smtClean="0"/>
              <a:t>, introduced by the MFG. (</a:t>
            </a:r>
            <a:r>
              <a:rPr lang="en-US" b="1" dirty="0" smtClean="0"/>
              <a:t>c</a:t>
            </a:r>
            <a:r>
              <a:rPr lang="en-US" dirty="0" smtClean="0"/>
              <a:t>) The instant focal stack recorded on the camera is computationally assembled into a 3D volume. (</a:t>
            </a:r>
            <a:r>
              <a:rPr lang="en-US" b="1" dirty="0" smtClean="0"/>
              <a:t>d</a:t>
            </a:r>
            <a:r>
              <a:rPr lang="en-US" dirty="0" smtClean="0"/>
              <a:t>) Schematics of the MFG, a phase-only diffractive grating with etch depth </a:t>
            </a:r>
            <a:r>
              <a:rPr lang="en-US" i="1" dirty="0" smtClean="0"/>
              <a:t>π</a:t>
            </a:r>
            <a:r>
              <a:rPr lang="en-US" dirty="0" smtClean="0"/>
              <a:t>; the grating function (basic grating pattern) of the MFG, optimized to distribute light evenly into the central 3 × 3 diffractive orders that form the nine focal planes; the CCG, with panels containing blazed diffractive gratings that reverse the dispersion of the MFG (central panel is blank); and the prism, which directs the images to their positions on the camera. Note the geometrical distortion of the MFG pattern, which introduces a phase shift that is dependent on diffractive order (</a:t>
            </a:r>
            <a:r>
              <a:rPr lang="en-US" i="1" dirty="0" smtClean="0"/>
              <a:t>m</a:t>
            </a:r>
            <a:r>
              <a:rPr lang="en-US" i="1" baseline="-25000" dirty="0" smtClean="0"/>
              <a:t>x</a:t>
            </a:r>
            <a:r>
              <a:rPr lang="en-US" dirty="0" smtClean="0"/>
              <a:t>, </a:t>
            </a:r>
            <a:r>
              <a:rPr lang="en-US" i="1" dirty="0" smtClean="0"/>
              <a:t>m</a:t>
            </a:r>
            <a:r>
              <a:rPr lang="en-US" i="1" baseline="-25000" dirty="0" smtClean="0"/>
              <a:t>y</a:t>
            </a:r>
            <a:r>
              <a:rPr lang="en-US" dirty="0" smtClean="0"/>
              <a:t>) and gives rise to the focus shift in each plane of the multifocus image. (</a:t>
            </a:r>
            <a:r>
              <a:rPr lang="en-US" b="1" dirty="0" smtClean="0"/>
              <a:t>e</a:t>
            </a:r>
            <a:r>
              <a:rPr lang="en-US" dirty="0" smtClean="0"/>
              <a:t>) Raw, multifocus image of 200-nm fluorescent beads. As illustrated in </a:t>
            </a:r>
            <a:r>
              <a:rPr lang="en-US" b="1" dirty="0" smtClean="0"/>
              <a:t>c</a:t>
            </a:r>
            <a:r>
              <a:rPr lang="en-US" dirty="0" smtClean="0"/>
              <a:t>, the central tile is the (</a:t>
            </a:r>
            <a:r>
              <a:rPr lang="en-US" dirty="0" err="1" smtClean="0"/>
              <a:t>nondiffracted</a:t>
            </a:r>
            <a:r>
              <a:rPr lang="en-US" dirty="0" smtClean="0"/>
              <a:t>) traditional microscope image of the nominal focal plane. The surrounding eight tiles are the duplicate focus-shifted images, formed by diffraction in the MFG. The focus step between successive planes is </a:t>
            </a:r>
            <a:r>
              <a:rPr lang="en-US" dirty="0" err="1" smtClean="0"/>
              <a:t>Δ</a:t>
            </a:r>
            <a:r>
              <a:rPr lang="en-US" i="1" dirty="0" err="1" smtClean="0"/>
              <a:t>z</a:t>
            </a:r>
            <a:r>
              <a:rPr lang="en-US" dirty="0" smtClean="0"/>
              <a:t> = 380 nm. (</a:t>
            </a:r>
            <a:r>
              <a:rPr lang="en-US" b="1" dirty="0" smtClean="0"/>
              <a:t>f</a:t>
            </a:r>
            <a:r>
              <a:rPr lang="en-US" dirty="0" smtClean="0"/>
              <a:t>) Axial (</a:t>
            </a:r>
            <a:r>
              <a:rPr lang="en-US" i="1" dirty="0" err="1" smtClean="0"/>
              <a:t>xz</a:t>
            </a:r>
            <a:r>
              <a:rPr lang="en-US" dirty="0" smtClean="0"/>
              <a:t>) point-spread function (PSF), radially averaged and displayed in log scale. (</a:t>
            </a:r>
            <a:r>
              <a:rPr lang="en-US" b="1" dirty="0" smtClean="0"/>
              <a:t>g</a:t>
            </a:r>
            <a:r>
              <a:rPr lang="en-US" dirty="0" smtClean="0"/>
              <a:t>) Gaussian curves fitted to the bead signal of each plane at different </a:t>
            </a:r>
            <a:r>
              <a:rPr lang="en-US" i="1" dirty="0" smtClean="0"/>
              <a:t>z</a:t>
            </a:r>
            <a:r>
              <a:rPr lang="en-US" dirty="0" smtClean="0"/>
              <a:t> positions of the stage. Best focus position is estimated as the maximum of the fitted curve (</a:t>
            </a:r>
            <a:r>
              <a:rPr lang="en-US" dirty="0" smtClean="0">
                <a:hlinkClick r:id="rId3"/>
              </a:rPr>
              <a:t>Supplementary Video 1</a:t>
            </a:r>
            <a:r>
              <a:rPr lang="en-US" dirty="0" smtClean="0"/>
              <a:t>). (</a:t>
            </a:r>
            <a:r>
              <a:rPr lang="en-US" b="1" dirty="0" smtClean="0"/>
              <a:t>h</a:t>
            </a:r>
            <a:r>
              <a:rPr lang="en-US" dirty="0" smtClean="0"/>
              <a:t>) Plot of the best focus position of each plane. The linear curve verifies the constant focus step </a:t>
            </a:r>
            <a:r>
              <a:rPr lang="en-US" dirty="0" err="1" smtClean="0"/>
              <a:t>Δ</a:t>
            </a:r>
            <a:r>
              <a:rPr lang="en-US" i="1" dirty="0" err="1" smtClean="0"/>
              <a:t>z</a:t>
            </a:r>
            <a:r>
              <a:rPr lang="en-US" dirty="0" smtClean="0"/>
              <a:t> between planes. Scale bars, 1 </a:t>
            </a:r>
            <a:r>
              <a:rPr lang="en-US" dirty="0" err="1" smtClean="0"/>
              <a:t>μm</a:t>
            </a:r>
            <a:r>
              <a:rPr lang="en-US" dirty="0" smtClean="0"/>
              <a:t>.</a:t>
            </a:r>
          </a:p>
          <a:p>
            <a:endParaRPr lang="en-US" dirty="0" smtClean="0"/>
          </a:p>
          <a:p>
            <a:r>
              <a:rPr lang="en-US" dirty="0" smtClean="0"/>
              <a:t>http://www.nature.com/nmeth/journal/v10/n1/full/nmeth.2277.html</a:t>
            </a:r>
          </a:p>
          <a:p>
            <a:endParaRPr lang="en-US" dirty="0" smtClean="0"/>
          </a:p>
          <a:p>
            <a:r>
              <a:rPr lang="en-US" sz="1200" b="1" dirty="0" smtClean="0"/>
              <a:t>Fast multicolor 3D imaging using aberration-corrected multifocus microscopy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34</a:t>
            </a:fld>
            <a:endParaRPr lang="en-US"/>
          </a:p>
        </p:txBody>
      </p:sp>
    </p:spTree>
    <p:extLst>
      <p:ext uri="{BB962C8B-B14F-4D97-AF65-F5344CB8AC3E}">
        <p14:creationId xmlns:p14="http://schemas.microsoft.com/office/powerpoint/2010/main" val="1211453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http://www.nature.com/nmeth/journal/v10/n1/full/nmeth.2277.html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35</a:t>
            </a:fld>
            <a:endParaRPr lang="en-US"/>
          </a:p>
        </p:txBody>
      </p:sp>
    </p:spTree>
    <p:extLst>
      <p:ext uri="{BB962C8B-B14F-4D97-AF65-F5344CB8AC3E}">
        <p14:creationId xmlns:p14="http://schemas.microsoft.com/office/powerpoint/2010/main" val="11575973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closer the spacing of a line grating, the fewer the spectra that will be captured by a given objective, as illustrated in Figure 4(a-c). The diffraction pattern illustrated in Figure 4(a) was captured by a 40x objective imaging the lower portion the line grating in Figure 4(b), where the slits are closer together. In Figure 4(c), the objective is focused on the upper portion of the line grating (Figure 4(b)) where the slits are farther apart, and more spectra are captured by the objective. The direct light and the light from the higher order diffraction maxima are focused by the objective to form an image in the intermediate image plane at the fixed diaphragm of the eyepiece. Here the direct and diffracted light rays interfere and are thus reconstituted into the real, inverted image that is seen by the eye lens of the eyepiece and further magnified. This is illustrated in Figure 4(d) through Figure 4(g) with two types of diffraction gratings. The square grid illustrated in Figure 4(d) represents the orthoscopic image of the grid (in effect, the usual specimen image observed through the eyepieces) as seen through the full aperture of the objective. The diffraction pattern derived from this grid is shown as a </a:t>
            </a:r>
            <a:r>
              <a:rPr lang="en-US" dirty="0" err="1" smtClean="0"/>
              <a:t>conoscopic</a:t>
            </a:r>
            <a:r>
              <a:rPr lang="en-US" dirty="0" smtClean="0"/>
              <a:t> image that would be seen at the rear focal plane of the objective (Figure 4(e)). Likewise, the orthoscopic image of a hexagonally arranged grid (Figure 4(f)) produces a corresponding hexagonally arranged </a:t>
            </a:r>
            <a:r>
              <a:rPr lang="en-US" dirty="0" err="1" smtClean="0"/>
              <a:t>conoscopic</a:t>
            </a:r>
            <a:r>
              <a:rPr lang="en-US" dirty="0" smtClean="0"/>
              <a:t> image (Figure 4(g)) of first order diffraction patterns.</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36</a:t>
            </a:fld>
            <a:endParaRPr lang="en-US"/>
          </a:p>
        </p:txBody>
      </p:sp>
    </p:spTree>
    <p:extLst>
      <p:ext uri="{BB962C8B-B14F-4D97-AF65-F5344CB8AC3E}">
        <p14:creationId xmlns:p14="http://schemas.microsoft.com/office/powerpoint/2010/main" val="19654372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Neuronal imaging of </a:t>
            </a:r>
            <a:r>
              <a:rPr lang="en-US" sz="1200" b="1" i="1" u="none" strike="noStrike" kern="1200" baseline="0" dirty="0" smtClean="0">
                <a:solidFill>
                  <a:schemeClr val="tx1"/>
                </a:solidFill>
                <a:latin typeface="+mn-lt"/>
                <a:ea typeface="+mn-ea"/>
                <a:cs typeface="+mn-cs"/>
              </a:rPr>
              <a:t>C. </a:t>
            </a:r>
            <a:r>
              <a:rPr lang="en-US" sz="1200" b="1" i="1" u="none" strike="noStrike" kern="1200" baseline="0" dirty="0" err="1" smtClean="0">
                <a:solidFill>
                  <a:schemeClr val="tx1"/>
                </a:solidFill>
                <a:latin typeface="+mn-lt"/>
                <a:ea typeface="+mn-ea"/>
                <a:cs typeface="+mn-cs"/>
              </a:rPr>
              <a:t>elegans</a:t>
            </a:r>
            <a:r>
              <a:rPr lang="en-US" sz="1200" b="1" i="1"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embryo. (a) </a:t>
            </a:r>
            <a:r>
              <a:rPr lang="en-US" sz="1200" b="0" i="0" u="none" strike="noStrike" kern="1200" baseline="0" dirty="0" smtClean="0">
                <a:solidFill>
                  <a:schemeClr val="tx1"/>
                </a:solidFill>
                <a:latin typeface="+mn-lt"/>
                <a:ea typeface="+mn-ea"/>
                <a:cs typeface="+mn-cs"/>
              </a:rPr>
              <a:t>Multi-focus image (as recorded on the camera,</a:t>
            </a:r>
          </a:p>
          <a:p>
            <a:r>
              <a:rPr lang="en-US" sz="1200" b="0" i="0" u="none" strike="noStrike" kern="1200" baseline="0" dirty="0" smtClean="0">
                <a:solidFill>
                  <a:schemeClr val="tx1"/>
                </a:solidFill>
                <a:latin typeface="+mn-lt"/>
                <a:ea typeface="+mn-ea"/>
                <a:cs typeface="+mn-cs"/>
              </a:rPr>
              <a:t>before assembling the planes into a 3D stack) of </a:t>
            </a:r>
            <a:r>
              <a:rPr lang="en-US" sz="1200" b="0" i="1" u="none" strike="noStrike" kern="1200" baseline="0" dirty="0" smtClean="0">
                <a:solidFill>
                  <a:schemeClr val="tx1"/>
                </a:solidFill>
                <a:latin typeface="+mn-lt"/>
                <a:ea typeface="+mn-ea"/>
                <a:cs typeface="+mn-cs"/>
              </a:rPr>
              <a:t>C. </a:t>
            </a:r>
            <a:r>
              <a:rPr lang="en-US" sz="1200" b="0" i="1" u="none" strike="noStrike" kern="1200" baseline="0" dirty="0" err="1" smtClean="0">
                <a:solidFill>
                  <a:schemeClr val="tx1"/>
                </a:solidFill>
                <a:latin typeface="+mn-lt"/>
                <a:ea typeface="+mn-ea"/>
                <a:cs typeface="+mn-cs"/>
              </a:rPr>
              <a:t>elegans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embryo curled up inside its eggshell. In the full image sequence of 5.5 min this late embryo can be seen flipping around in its shell (Supplementary Videos 8-9). </a:t>
            </a:r>
            <a:r>
              <a:rPr lang="en-US" sz="1200" b="1" i="0" u="none" strike="noStrike" kern="1200" baseline="0" dirty="0" smtClean="0">
                <a:solidFill>
                  <a:schemeClr val="tx1"/>
                </a:solidFill>
                <a:latin typeface="+mn-lt"/>
                <a:ea typeface="+mn-ea"/>
                <a:cs typeface="+mn-cs"/>
              </a:rPr>
              <a:t>(b) </a:t>
            </a:r>
            <a:r>
              <a:rPr lang="en-US" sz="1200" b="0" i="0" u="none" strike="noStrike" kern="1200" baseline="0" dirty="0" smtClean="0">
                <a:solidFill>
                  <a:schemeClr val="tx1"/>
                </a:solidFill>
                <a:latin typeface="+mn-lt"/>
                <a:ea typeface="+mn-ea"/>
                <a:cs typeface="+mn-cs"/>
              </a:rPr>
              <a:t>Schematic illustrations of the </a:t>
            </a:r>
            <a:r>
              <a:rPr lang="en-US" sz="1200" b="0" i="1" u="none" strike="noStrike" kern="1200" baseline="0" dirty="0" smtClean="0">
                <a:solidFill>
                  <a:schemeClr val="tx1"/>
                </a:solidFill>
                <a:latin typeface="+mn-lt"/>
                <a:ea typeface="+mn-ea"/>
                <a:cs typeface="+mn-cs"/>
              </a:rPr>
              <a:t>unc-47 </a:t>
            </a:r>
            <a:r>
              <a:rPr lang="en-US" sz="1200" b="0" i="0" u="none" strike="noStrike" kern="1200" baseline="0" dirty="0" smtClean="0">
                <a:solidFill>
                  <a:schemeClr val="tx1"/>
                </a:solidFill>
                <a:latin typeface="+mn-lt"/>
                <a:ea typeface="+mn-ea"/>
                <a:cs typeface="+mn-cs"/>
              </a:rPr>
              <a:t>-expressing set of </a:t>
            </a:r>
            <a:r>
              <a:rPr lang="en-US" sz="1200" b="0" i="0" u="none" strike="noStrike" kern="1200" baseline="0" dirty="0" err="1" smtClean="0">
                <a:solidFill>
                  <a:schemeClr val="tx1"/>
                </a:solidFill>
                <a:latin typeface="+mn-lt"/>
                <a:ea typeface="+mn-ea"/>
                <a:cs typeface="+mn-cs"/>
              </a:rPr>
              <a:t>GABAergic</a:t>
            </a:r>
            <a:r>
              <a:rPr lang="en-US" sz="1200" b="0" i="0" u="none" strike="noStrike" kern="1200" baseline="0" dirty="0" smtClean="0">
                <a:solidFill>
                  <a:schemeClr val="tx1"/>
                </a:solidFill>
                <a:latin typeface="+mn-lt"/>
                <a:ea typeface="+mn-ea"/>
                <a:cs typeface="+mn-cs"/>
              </a:rPr>
              <a:t> neurons in the worm, and of the worm curled up inside its </a:t>
            </a:r>
            <a:r>
              <a:rPr lang="en-US" sz="1200" b="0" i="0" u="none" strike="noStrike" kern="1200" baseline="0" dirty="0" err="1" smtClean="0">
                <a:solidFill>
                  <a:schemeClr val="tx1"/>
                </a:solidFill>
                <a:latin typeface="+mn-lt"/>
                <a:ea typeface="+mn-ea"/>
                <a:cs typeface="+mn-cs"/>
              </a:rPr>
              <a:t>eggshel</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(c) </a:t>
            </a:r>
            <a:r>
              <a:rPr lang="en-US" sz="1200" b="0" i="0" u="none" strike="noStrike" kern="1200" baseline="0" dirty="0" smtClean="0">
                <a:solidFill>
                  <a:schemeClr val="tx1"/>
                </a:solidFill>
                <a:latin typeface="+mn-lt"/>
                <a:ea typeface="+mn-ea"/>
                <a:cs typeface="+mn-cs"/>
              </a:rPr>
              <a:t>Multi-focus image of the</a:t>
            </a:r>
          </a:p>
          <a:p>
            <a:r>
              <a:rPr lang="en-US" sz="1200" b="0" i="0" u="none" strike="noStrike" kern="1200" baseline="0" dirty="0" smtClean="0">
                <a:solidFill>
                  <a:schemeClr val="tx1"/>
                </a:solidFill>
                <a:latin typeface="+mn-lt"/>
                <a:ea typeface="+mn-ea"/>
                <a:cs typeface="+mn-cs"/>
              </a:rPr>
              <a:t>time-frame in </a:t>
            </a:r>
            <a:r>
              <a:rPr lang="en-US" sz="1200" b="1" i="0" u="none" strike="noStrike" kern="1200" baseline="0" dirty="0" smtClean="0">
                <a:solidFill>
                  <a:schemeClr val="tx1"/>
                </a:solidFill>
                <a:latin typeface="+mn-lt"/>
                <a:ea typeface="+mn-ea"/>
                <a:cs typeface="+mn-cs"/>
              </a:rPr>
              <a:t>a </a:t>
            </a:r>
            <a:r>
              <a:rPr lang="en-US" sz="1200" b="0" i="0" u="none" strike="noStrike" kern="1200" baseline="0" dirty="0" smtClean="0">
                <a:solidFill>
                  <a:schemeClr val="tx1"/>
                </a:solidFill>
                <a:latin typeface="+mn-lt"/>
                <a:ea typeface="+mn-ea"/>
                <a:cs typeface="+mn-cs"/>
              </a:rPr>
              <a:t>assembled into a </a:t>
            </a:r>
            <a:r>
              <a:rPr lang="en-US" sz="1200" b="0" i="1" u="none" strike="noStrike" kern="1200" baseline="0" dirty="0" smtClean="0">
                <a:solidFill>
                  <a:schemeClr val="tx1"/>
                </a:solidFill>
                <a:latin typeface="+mn-lt"/>
                <a:ea typeface="+mn-ea"/>
                <a:cs typeface="+mn-cs"/>
              </a:rPr>
              <a:t>z</a:t>
            </a:r>
            <a:r>
              <a:rPr lang="en-US" sz="1200" b="0" i="0" u="none" strike="noStrike" kern="1200" baseline="0" dirty="0" smtClean="0">
                <a:solidFill>
                  <a:schemeClr val="tx1"/>
                </a:solidFill>
                <a:latin typeface="+mn-lt"/>
                <a:ea typeface="+mn-ea"/>
                <a:cs typeface="+mn-cs"/>
              </a:rPr>
              <a:t>-projection. Scale bar: 20 </a:t>
            </a:r>
            <a:r>
              <a:rPr lang="en-US" sz="1200" b="0" i="1" u="none" strike="noStrike" kern="1200" baseline="0" dirty="0" smtClean="0">
                <a:solidFill>
                  <a:schemeClr val="tx1"/>
                </a:solidFill>
                <a:latin typeface="+mn-lt"/>
                <a:ea typeface="+mn-ea"/>
                <a:cs typeface="+mn-cs"/>
              </a:rPr>
              <a:t>µ</a:t>
            </a:r>
            <a:r>
              <a:rPr lang="en-US" sz="1200" b="0" i="0" u="none" strike="noStrike" kern="1200" baseline="0" dirty="0" smtClean="0">
                <a:solidFill>
                  <a:schemeClr val="tx1"/>
                </a:solidFill>
                <a:latin typeface="+mn-lt"/>
                <a:ea typeface="+mn-ea"/>
                <a:cs typeface="+mn-cs"/>
              </a:rPr>
              <a:t>m.</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37</a:t>
            </a:fld>
            <a:endParaRPr lang="en-US"/>
          </a:p>
        </p:txBody>
      </p:sp>
    </p:spTree>
    <p:extLst>
      <p:ext uri="{BB962C8B-B14F-4D97-AF65-F5344CB8AC3E}">
        <p14:creationId xmlns:p14="http://schemas.microsoft.com/office/powerpoint/2010/main" val="21424503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http://www.opticsinfobase.org/oe/fulltext.cfm?uri=oe-21-13-16007&amp;id=258369</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40</a:t>
            </a:fld>
            <a:endParaRPr lang="en-US"/>
          </a:p>
        </p:txBody>
      </p:sp>
    </p:spTree>
    <p:extLst>
      <p:ext uri="{BB962C8B-B14F-4D97-AF65-F5344CB8AC3E}">
        <p14:creationId xmlns:p14="http://schemas.microsoft.com/office/powerpoint/2010/main" val="2749944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"Schematic diagram of a multifocal plane microscope" by </a:t>
            </a:r>
            <a:r>
              <a:rPr lang="en-US" dirty="0" err="1" smtClean="0"/>
              <a:t>Sripad</a:t>
            </a:r>
            <a:r>
              <a:rPr lang="en-US" dirty="0" smtClean="0"/>
              <a:t> Ram - For Ward Ober Lab </a:t>
            </a:r>
            <a:r>
              <a:rPr lang="en-US" dirty="0" err="1" smtClean="0"/>
              <a:t>websitePreviously</a:t>
            </a:r>
            <a:r>
              <a:rPr lang="en-US" dirty="0" smtClean="0"/>
              <a:t> published: http://www4.utsouthwestern.edu/wardlab/index.asp. Licensed under CC BY-SA 3.0 via Wikipedia - http://en.wikipedia.org/wiki/File:Schematic_diagram_of_a_multifocal_plane_microscope.PNG#mediaviewer/File:Schematic_diagram_of_a_multifocal_plane_microscope.PNG</a:t>
            </a:r>
          </a:p>
          <a:p>
            <a:endParaRPr lang="en-US" dirty="0" smtClean="0"/>
          </a:p>
          <a:p>
            <a:r>
              <a:rPr lang="en-US" dirty="0" smtClean="0"/>
              <a:t>http://en.wikipedia.org/wiki/Multifocal_plane_microscopy</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7658718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Schematic diagram of the laser scanning confocal </a:t>
            </a:r>
            <a:r>
              <a:rPr lang="en-US" dirty="0" err="1" smtClean="0"/>
              <a:t>Mesolens</a:t>
            </a:r>
            <a:r>
              <a:rPr lang="en-US" dirty="0" smtClean="0"/>
              <a:t> system.</a:t>
            </a:r>
          </a:p>
          <a:p>
            <a:endParaRPr lang="en-US" dirty="0" smtClean="0"/>
          </a:p>
          <a:p>
            <a:r>
              <a:rPr lang="en-US" dirty="0" smtClean="0"/>
              <a:t>BE=beam expander, ND= neutral density filter. Only one detection channel is shown here for ease of presentation. Inset: Illustration of the optical train of the </a:t>
            </a:r>
            <a:r>
              <a:rPr lang="en-US" dirty="0" err="1" smtClean="0"/>
              <a:t>Mesolens</a:t>
            </a:r>
            <a:r>
              <a:rPr lang="en-US" dirty="0" smtClean="0"/>
              <a:t> and scan lens. Also shown is the position of the compensator plates and camera when the </a:t>
            </a:r>
            <a:r>
              <a:rPr lang="en-US" dirty="0" err="1" smtClean="0"/>
              <a:t>Mesolens</a:t>
            </a:r>
            <a:r>
              <a:rPr lang="en-US" dirty="0" smtClean="0"/>
              <a:t> is used for wide-field epi-fluorescence imaging.</a:t>
            </a:r>
            <a:endParaRPr lang="en-US" dirty="0"/>
          </a:p>
        </p:txBody>
      </p:sp>
      <p:sp>
        <p:nvSpPr>
          <p:cNvPr id="4" name="Slide Number Placeholder 3"/>
          <p:cNvSpPr>
            <a:spLocks noGrp="1"/>
          </p:cNvSpPr>
          <p:nvPr>
            <p:ph type="sldNum" sz="quarter" idx="10"/>
          </p:nvPr>
        </p:nvSpPr>
        <p:spPr/>
        <p:txBody>
          <a:bodyPr/>
          <a:lstStyle/>
          <a:p>
            <a:fld id="{539A7784-85A4-42EC-ABFD-7E1F2014BC3C}" type="slidenum">
              <a:rPr lang="en-US" smtClean="0"/>
              <a:t>41</a:t>
            </a:fld>
            <a:endParaRPr lang="en-US"/>
          </a:p>
        </p:txBody>
      </p:sp>
    </p:spTree>
    <p:extLst>
      <p:ext uri="{BB962C8B-B14F-4D97-AF65-F5344CB8AC3E}">
        <p14:creationId xmlns:p14="http://schemas.microsoft.com/office/powerpoint/2010/main" val="33999472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Ptychography</a:t>
            </a:r>
            <a:r>
              <a:rPr lang="en-US" dirty="0" smtClean="0"/>
              <a:t> is a technique invented by </a:t>
            </a:r>
            <a:r>
              <a:rPr lang="en-US" dirty="0" smtClean="0">
                <a:hlinkClick r:id="rId3" tooltip="Walter Hoppe"/>
              </a:rPr>
              <a:t>Walter Hoppe</a:t>
            </a:r>
            <a:r>
              <a:rPr lang="en-US" baseline="30000" dirty="0" smtClean="0">
                <a:hlinkClick r:id="rId4"/>
              </a:rPr>
              <a:t>[1]</a:t>
            </a:r>
            <a:r>
              <a:rPr lang="en-US" dirty="0" smtClean="0"/>
              <a:t> that aims to solve the diffraction-pattern </a:t>
            </a:r>
            <a:r>
              <a:rPr lang="en-US" dirty="0" smtClean="0">
                <a:hlinkClick r:id="rId5" tooltip="Phase problem"/>
              </a:rPr>
              <a:t>phase problem</a:t>
            </a:r>
            <a:r>
              <a:rPr lang="en-US" dirty="0" smtClean="0"/>
              <a:t> by interfering adjacent </a:t>
            </a:r>
            <a:r>
              <a:rPr lang="en-US" dirty="0" smtClean="0">
                <a:hlinkClick r:id="rId6" tooltip="Bragg reflections"/>
              </a:rPr>
              <a:t>Bragg reflections</a:t>
            </a:r>
            <a:r>
              <a:rPr lang="en-US" dirty="0" smtClean="0"/>
              <a:t> coherently and thereby determine their relative phase. In the original formulation, Hoppe envisaged that such interference could be effected by placing a very narrow aperture in the plane of the specimen so that each reciprocal-lattice point would be spread out and thus overlap with one another. The name </a:t>
            </a:r>
            <a:r>
              <a:rPr lang="en-US" dirty="0" err="1" smtClean="0"/>
              <a:t>ptychography</a:t>
            </a:r>
            <a:r>
              <a:rPr lang="en-US" dirty="0" smtClean="0"/>
              <a:t>, from the Greek for </a:t>
            </a:r>
            <a:r>
              <a:rPr lang="en-US" i="1" dirty="0" smtClean="0"/>
              <a:t>fold</a:t>
            </a:r>
            <a:r>
              <a:rPr lang="en-US" dirty="0" smtClean="0"/>
              <a:t>, derives from this optical configuration; each </a:t>
            </a:r>
            <a:r>
              <a:rPr lang="en-US" dirty="0" smtClean="0">
                <a:hlinkClick r:id="rId7" tooltip="Reciprocal lattice"/>
              </a:rPr>
              <a:t>reciprocal lattice</a:t>
            </a:r>
            <a:r>
              <a:rPr lang="en-US" dirty="0" smtClean="0"/>
              <a:t> point is convolved with some function, and thus made to interfere with its neighbors. In fact, measuring only the intensities of interfering adjacent diffracted beams still leads to an ambiguity of two possible complex conjugates for each underlying complex diffraction amplitude. The original formulation of </a:t>
            </a:r>
            <a:r>
              <a:rPr lang="en-US" dirty="0" err="1" smtClean="0"/>
              <a:t>ptychography</a:t>
            </a:r>
            <a:r>
              <a:rPr lang="en-US" dirty="0" smtClean="0"/>
              <a:t> is equivalent to the well known theorem that for a finite specimen (that is one delineated by a narrow aperture, sometimes known as a </a:t>
            </a:r>
            <a:r>
              <a:rPr lang="en-US" i="1" dirty="0" smtClean="0"/>
              <a:t>finite support</a:t>
            </a:r>
            <a:r>
              <a:rPr lang="en-US" dirty="0" smtClean="0"/>
              <a:t>), the one-dimensional phase problem is soluble to within an ambiguity of 2N, where N is the number of Fourier components that make up the specimen.</a:t>
            </a:r>
            <a:r>
              <a:rPr lang="en-US" baseline="30000" dirty="0" smtClean="0">
                <a:hlinkClick r:id="rId8"/>
              </a:rPr>
              <a:t>[2]</a:t>
            </a:r>
            <a:r>
              <a:rPr lang="en-US" dirty="0" smtClean="0"/>
              <a:t> However, such ambiguities may be resolved by changing the phase, profile or position of the illuminating beam in some way.</a:t>
            </a:r>
            <a:r>
              <a:rPr lang="en-US" baseline="30000" dirty="0" smtClean="0">
                <a:hlinkClick r:id="rId4"/>
              </a:rPr>
              <a:t>[1]</a:t>
            </a:r>
            <a:r>
              <a:rPr lang="en-US" dirty="0" smtClean="0"/>
              <a:t> The fact that not only the intensities of the diffracted beams but also the intensities lying midway between the beams, where the convolved </a:t>
            </a:r>
            <a:r>
              <a:rPr lang="en-US" dirty="0" smtClean="0">
                <a:hlinkClick r:id="rId9" tooltip="Bragg beams (page does not exist)"/>
              </a:rPr>
              <a:t>Bragg beams</a:t>
            </a:r>
            <a:r>
              <a:rPr lang="en-US" dirty="0" smtClean="0"/>
              <a:t> interfere, is an alternative statement of the </a:t>
            </a:r>
            <a:r>
              <a:rPr lang="en-US" dirty="0" err="1" smtClean="0">
                <a:hlinkClick r:id="rId10" tooltip="Nyquist–Shannon sampling theorem"/>
              </a:rPr>
              <a:t>Nyquist</a:t>
            </a:r>
            <a:r>
              <a:rPr lang="en-US" dirty="0" smtClean="0">
                <a:hlinkClick r:id="rId10" tooltip="Nyquist–Shannon sampling theorem"/>
              </a:rPr>
              <a:t>–Shannon sampling theorem</a:t>
            </a:r>
            <a:r>
              <a:rPr lang="en-US" dirty="0" smtClean="0"/>
              <a:t> for components of diffracted intensity. These components generally have twice the frequency (in reciprocal space) of their underlying </a:t>
            </a:r>
            <a:r>
              <a:rPr lang="en-US" dirty="0" smtClean="0">
                <a:hlinkClick r:id="rId11" tooltip="Complex amplitudes"/>
              </a:rPr>
              <a:t>complex amplitudes</a:t>
            </a:r>
            <a:r>
              <a:rPr lang="en-US" dirty="0" smtClean="0"/>
              <a:t>.</a:t>
            </a:r>
          </a:p>
          <a:p>
            <a:endParaRPr lang="en-US" dirty="0" smtClean="0"/>
          </a:p>
          <a:p>
            <a:r>
              <a:rPr lang="en-US" dirty="0" smtClean="0"/>
              <a:t>https://en.wikipedia.org/wiki/Ptychography</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42</a:t>
            </a:fld>
            <a:endParaRPr lang="en-US"/>
          </a:p>
        </p:txBody>
      </p:sp>
    </p:spTree>
    <p:extLst>
      <p:ext uri="{BB962C8B-B14F-4D97-AF65-F5344CB8AC3E}">
        <p14:creationId xmlns:p14="http://schemas.microsoft.com/office/powerpoint/2010/main" val="11602928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 S5 FPM flowchart with digital </a:t>
            </a:r>
            <a:r>
              <a:rPr lang="en-US" sz="1200" b="1" i="0" u="none" strike="noStrike" kern="1200" baseline="0" dirty="0" err="1" smtClean="0">
                <a:solidFill>
                  <a:schemeClr val="tx1"/>
                </a:solidFill>
                <a:latin typeface="+mn-lt"/>
                <a:ea typeface="+mn-ea"/>
                <a:cs typeface="+mn-cs"/>
              </a:rPr>
              <a:t>wavefront</a:t>
            </a:r>
            <a:r>
              <a:rPr lang="en-US" sz="1200" b="1" i="0" u="none" strike="noStrike" kern="1200" baseline="0" dirty="0" smtClean="0">
                <a:solidFill>
                  <a:schemeClr val="tx1"/>
                </a:solidFill>
                <a:latin typeface="+mn-lt"/>
                <a:ea typeface="+mn-ea"/>
                <a:cs typeface="+mn-cs"/>
              </a:rPr>
              <a:t> correction. </a:t>
            </a:r>
            <a:r>
              <a:rPr lang="en-US" sz="1200" b="0" i="0" u="none" strike="noStrike" kern="1200" baseline="0" dirty="0" smtClean="0">
                <a:solidFill>
                  <a:schemeClr val="tx1"/>
                </a:solidFill>
                <a:latin typeface="+mn-lt"/>
                <a:ea typeface="+mn-ea"/>
                <a:cs typeface="+mn-cs"/>
              </a:rPr>
              <a:t>A digital pupil function is introduced in steps 2 and 5 to model the connection between the actual sample profile and the captured intensity data, which may exhibit aberrations caused by defocus. </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43</a:t>
            </a:fld>
            <a:endParaRPr lang="en-US"/>
          </a:p>
        </p:txBody>
      </p:sp>
    </p:spTree>
    <p:extLst>
      <p:ext uri="{BB962C8B-B14F-4D97-AF65-F5344CB8AC3E}">
        <p14:creationId xmlns:p14="http://schemas.microsoft.com/office/powerpoint/2010/main" val="7241162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2x 0.08 NA objective to generate equivalent to 20x with 0.5</a:t>
            </a:r>
            <a:r>
              <a:rPr lang="en-US" baseline="0" dirty="0" smtClean="0"/>
              <a:t> NA image. Takes multiple images with different illumination angles and computationally fixes it in Fourier space. Iterative process</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44</a:t>
            </a:fld>
            <a:endParaRPr lang="en-US"/>
          </a:p>
        </p:txBody>
      </p:sp>
    </p:spTree>
    <p:extLst>
      <p:ext uri="{BB962C8B-B14F-4D97-AF65-F5344CB8AC3E}">
        <p14:creationId xmlns:p14="http://schemas.microsoft.com/office/powerpoint/2010/main" val="37588752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a:t>
            </a:r>
            <a:r>
              <a:rPr lang="en-US" dirty="0" err="1" smtClean="0"/>
              <a:t>wavefront</a:t>
            </a:r>
            <a:r>
              <a:rPr lang="en-US" dirty="0" smtClean="0"/>
              <a:t> coded, extended DOF systems have been successfully demonstrated, they have had limited penetration into the microscopy community. As applied to fluorescence microscopy, the principle limitations are that many real samples are complex structures with many axially overlapping features and can have a lack of inherent contrast without strong axial sectioning. These effects combine to yield raw images that are too muddled for effective disambiguation of objects, and the computational recovery of individual features becomes very difficult.</a:t>
            </a:r>
          </a:p>
          <a:p>
            <a:r>
              <a:rPr lang="en-US" dirty="0" smtClean="0"/>
              <a:t>http://www.opticsinfobase.org/oe/fulltext.cfm?uri=oe-21-13-16007&amp;id=258369</a:t>
            </a:r>
          </a:p>
          <a:p>
            <a:endParaRPr lang="en-US" dirty="0" smtClean="0"/>
          </a:p>
          <a:p>
            <a:r>
              <a:rPr lang="en-US" dirty="0" smtClean="0"/>
              <a:t>https://en.wikipedia.org/wiki/Wavefront_coding</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45</a:t>
            </a:fld>
            <a:endParaRPr lang="en-US"/>
          </a:p>
        </p:txBody>
      </p:sp>
    </p:spTree>
    <p:extLst>
      <p:ext uri="{BB962C8B-B14F-4D97-AF65-F5344CB8AC3E}">
        <p14:creationId xmlns:p14="http://schemas.microsoft.com/office/powerpoint/2010/main" val="31815924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1" dirty="0" smtClean="0"/>
              <a:t>a</a:t>
            </a:r>
            <a:r>
              <a:rPr lang="en-US" dirty="0" smtClean="0"/>
              <a:t>) An ideal microscope converts a planar </a:t>
            </a:r>
            <a:r>
              <a:rPr lang="en-US" dirty="0" err="1" smtClean="0"/>
              <a:t>wavefront</a:t>
            </a:r>
            <a:r>
              <a:rPr lang="en-US" dirty="0" smtClean="0"/>
              <a:t> (top red line) to a converging spherical one (bottom red semicircle) in a sample of the design optical properties. Propagation vectors or 'rays' (blue), defined by the direction normal to the </a:t>
            </a:r>
            <a:r>
              <a:rPr lang="en-US" dirty="0" err="1" smtClean="0"/>
              <a:t>wavefront</a:t>
            </a:r>
            <a:r>
              <a:rPr lang="en-US" dirty="0" smtClean="0"/>
              <a:t>, converge at a common point and, being in phase, constructively interfere there to create an optimal focus. Green sinusoidal curves denote the phase variation along each ray. (</a:t>
            </a:r>
            <a:r>
              <a:rPr lang="en-US" b="1" dirty="0" smtClean="0"/>
              <a:t>b</a:t>
            </a:r>
            <a:r>
              <a:rPr lang="en-US" dirty="0" smtClean="0"/>
              <a:t>) </a:t>
            </a:r>
            <a:r>
              <a:rPr lang="en-US" dirty="0" err="1" smtClean="0"/>
              <a:t>Inhomogeneities</a:t>
            </a:r>
            <a:r>
              <a:rPr lang="en-US" dirty="0" smtClean="0"/>
              <a:t> (orange) in the refractive index of the sample change the directions and phases of the rays, leading to a distorted </a:t>
            </a:r>
            <a:r>
              <a:rPr lang="en-US" dirty="0" err="1" smtClean="0"/>
              <a:t>wavefront</a:t>
            </a:r>
            <a:r>
              <a:rPr lang="en-US" dirty="0" smtClean="0"/>
              <a:t> and an enlarged focal volume with lower peak intensity. (</a:t>
            </a:r>
            <a:r>
              <a:rPr lang="en-US" b="1" dirty="0" smtClean="0"/>
              <a:t>c</a:t>
            </a:r>
            <a:r>
              <a:rPr lang="en-US" dirty="0" smtClean="0"/>
              <a:t>) Controlling the input </a:t>
            </a:r>
            <a:r>
              <a:rPr lang="en-US" dirty="0" err="1" smtClean="0"/>
              <a:t>wavefront</a:t>
            </a:r>
            <a:r>
              <a:rPr lang="en-US" dirty="0" smtClean="0"/>
              <a:t> using an active optical element (not shown) can cancel these aberrations, recovering a diffraction-limited focus.</a:t>
            </a:r>
          </a:p>
          <a:p>
            <a:endParaRPr lang="en-US" dirty="0" smtClean="0"/>
          </a:p>
          <a:p>
            <a:r>
              <a:rPr lang="en-US" dirty="0" smtClean="0"/>
              <a:t>http://www.nature.com/nmeth/journal/v7/n2/full/nmeth.1411.html</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46</a:t>
            </a:fld>
            <a:endParaRPr lang="en-US"/>
          </a:p>
        </p:txBody>
      </p:sp>
    </p:spTree>
    <p:extLst>
      <p:ext uri="{BB962C8B-B14F-4D97-AF65-F5344CB8AC3E}">
        <p14:creationId xmlns:p14="http://schemas.microsoft.com/office/powerpoint/2010/main" val="14061463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Fig. 8</a:t>
            </a:r>
            <a:r>
              <a:rPr lang="en-US" dirty="0" smtClean="0"/>
              <a:t> Simulated images of a spoke target from a standard optical system (first column) and a cubic-pm optical–digital system (second column). (a), (b) (Geometrically in focus; (c), (d) mild </a:t>
            </a:r>
            <a:r>
              <a:rPr lang="en-US" dirty="0" err="1" smtClean="0"/>
              <a:t>misfocus</a:t>
            </a:r>
            <a:r>
              <a:rPr lang="en-US" dirty="0" smtClean="0"/>
              <a:t>; (e), (f) extreme </a:t>
            </a:r>
            <a:r>
              <a:rPr lang="en-US" dirty="0" err="1" smtClean="0"/>
              <a:t>misfocus</a:t>
            </a:r>
            <a:r>
              <a:rPr lang="en-US" dirty="0" smtClean="0"/>
              <a:t>.</a:t>
            </a:r>
          </a:p>
          <a:p>
            <a:endParaRPr lang="en-US" dirty="0" smtClean="0"/>
          </a:p>
          <a:p>
            <a:endParaRPr lang="en-US" dirty="0" smtClean="0"/>
          </a:p>
          <a:p>
            <a:r>
              <a:rPr lang="en-US" dirty="0" smtClean="0"/>
              <a:t>https://www.osapublishing.org/ao/fulltext.cfm?uri=ao-34-11-1859&amp;id=45359</a:t>
            </a:r>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47</a:t>
            </a:fld>
            <a:endParaRPr lang="en-US"/>
          </a:p>
        </p:txBody>
      </p:sp>
    </p:spTree>
    <p:extLst>
      <p:ext uri="{BB962C8B-B14F-4D97-AF65-F5344CB8AC3E}">
        <p14:creationId xmlns:p14="http://schemas.microsoft.com/office/powerpoint/2010/main" val="18203615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http://www.edmundoptics.com/technical-resources-center/optics/modulation-transfer-function</a:t>
            </a:r>
          </a:p>
          <a:p>
            <a:endParaRPr lang="en-US" dirty="0" smtClean="0"/>
          </a:p>
          <a:p>
            <a:r>
              <a:rPr lang="en-US" dirty="0" smtClean="0"/>
              <a:t>http://www.microscopyu.com/articles/optics/mtfintro.html</a:t>
            </a:r>
          </a:p>
          <a:p>
            <a:endParaRPr lang="en-US" dirty="0" smtClean="0"/>
          </a:p>
          <a:p>
            <a:r>
              <a:rPr lang="en-US" dirty="0" smtClean="0"/>
              <a:t>http://en.wikipedia.org/wiki/Optical_transfer_function</a:t>
            </a:r>
          </a:p>
          <a:p>
            <a:endParaRPr lang="en-US" dirty="0" smtClean="0"/>
          </a:p>
          <a:p>
            <a:endParaRPr lang="en-US" dirty="0" smtClean="0"/>
          </a:p>
          <a:p>
            <a:r>
              <a:rPr lang="en-US" dirty="0" smtClean="0"/>
              <a:t>where </a:t>
            </a:r>
            <a:r>
              <a:rPr lang="en-US" b="1" dirty="0" smtClean="0"/>
              <a:t>I(max)</a:t>
            </a:r>
            <a:r>
              <a:rPr lang="en-US" dirty="0" smtClean="0"/>
              <a:t> is the maximum intensity displayed by a repeating structure and </a:t>
            </a:r>
            <a:r>
              <a:rPr lang="en-US" b="1" dirty="0" smtClean="0"/>
              <a:t>I(min)</a:t>
            </a:r>
            <a:r>
              <a:rPr lang="en-US" dirty="0" smtClean="0"/>
              <a:t> is the minimum intensity found in the same specimen. By convention, the modulation transfer function is normalized to unity at zero spatial frequency. Modulation is typically less in the image than in the specimen and there is often a slight phase displacement of the image relative to the specimen. By comparing several specimens having differing spatial frequencies, it can be determined that both image modulation and phase shifts will vary as a function of spatial frequency. By definition, the modulation transfer function (MTF) is described by the equation</a:t>
            </a:r>
            <a:r>
              <a:rPr lang="en-US" b="1" dirty="0" smtClean="0"/>
              <a:t>:</a:t>
            </a:r>
          </a:p>
          <a:p>
            <a:endParaRPr lang="en-US" b="1" dirty="0" smtClean="0"/>
          </a:p>
          <a:p>
            <a:r>
              <a:rPr lang="en-US" dirty="0" smtClean="0"/>
              <a:t>This quantity, as discussed above, is an expression of the contrast alteration observed in the image of a sinusoidal object as a function of spatial frequency. In addition, there is a position or phase shift of the sinusoid that is dependent upon spatial frequency in both the horizontal and vertical coordinates. A good example occurs in video microscopy where the raster scanning process produces slightly different responses resulting in a variation between the horizontal and vertical modulation transfer functions.</a:t>
            </a:r>
          </a:p>
          <a:p>
            <a:endParaRPr lang="en-US" dirty="0" smtClean="0"/>
          </a:p>
          <a:p>
            <a:r>
              <a:rPr lang="en-US" dirty="0" smtClean="0"/>
              <a:t>http://www.microscopyu.com/articles/optics/mtfintro.html</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3384998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https://en.wikipedia.org/wiki/Holography</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51</a:t>
            </a:fld>
            <a:endParaRPr lang="en-US"/>
          </a:p>
        </p:txBody>
      </p:sp>
    </p:spTree>
    <p:extLst>
      <p:ext uri="{BB962C8B-B14F-4D97-AF65-F5344CB8AC3E}">
        <p14:creationId xmlns:p14="http://schemas.microsoft.com/office/powerpoint/2010/main" val="9460453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https://en.wikipedia.org/wiki/Holography</a:t>
            </a:r>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52</a:t>
            </a:fld>
            <a:endParaRPr lang="en-US"/>
          </a:p>
        </p:txBody>
      </p:sp>
    </p:spTree>
    <p:extLst>
      <p:ext uri="{BB962C8B-B14F-4D97-AF65-F5344CB8AC3E}">
        <p14:creationId xmlns:p14="http://schemas.microsoft.com/office/powerpoint/2010/main" val="2316707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http://zeiss-campus.magnet.fsu.edu/articles/superresolution/palm/introduction.html</a:t>
            </a:r>
          </a:p>
          <a:p>
            <a:endParaRPr lang="en-US" dirty="0" smtClean="0"/>
          </a:p>
          <a:p>
            <a:r>
              <a:rPr lang="en-US" dirty="0" smtClean="0"/>
              <a:t>http://www.microscopyu.com/articles/superresolution/stormintro.html</a:t>
            </a:r>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6316964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arenBoth"/>
            </a:pPr>
            <a:r>
              <a:rPr lang="en-US" dirty="0" smtClean="0"/>
              <a:t>Layout of the optical setup. (</a:t>
            </a:r>
            <a:r>
              <a:rPr lang="en-US" b="1" dirty="0" smtClean="0"/>
              <a:t>b</a:t>
            </a:r>
            <a:r>
              <a:rPr lang="en-US" dirty="0" smtClean="0"/>
              <a:t>) A near diffraction-limited spot generated at a chosen position. Scale bar, 1 m. (</a:t>
            </a:r>
            <a:r>
              <a:rPr lang="en-US" b="1" dirty="0" smtClean="0"/>
              <a:t>c</a:t>
            </a:r>
            <a:r>
              <a:rPr lang="en-US" dirty="0" smtClean="0"/>
              <a:t>) Phase hologram used to generate the spot in </a:t>
            </a:r>
            <a:r>
              <a:rPr lang="en-US" b="1" dirty="0" smtClean="0"/>
              <a:t>b</a:t>
            </a:r>
            <a:r>
              <a:rPr lang="en-US" dirty="0" smtClean="0"/>
              <a:t>, showing the typical structures of a diffraction grating. (</a:t>
            </a:r>
            <a:r>
              <a:rPr lang="en-US" b="1" dirty="0" smtClean="0"/>
              <a:t>d</a:t>
            </a:r>
            <a:r>
              <a:rPr lang="en-US" dirty="0" smtClean="0"/>
              <a:t>) Simultaneous generation of 15 spots. Scale bar, 10 m. (</a:t>
            </a:r>
            <a:r>
              <a:rPr lang="en-US" b="1" dirty="0" smtClean="0"/>
              <a:t>e</a:t>
            </a:r>
            <a:r>
              <a:rPr lang="en-US" dirty="0" smtClean="0"/>
              <a:t>) Phase hologram used to create the multiple spots in </a:t>
            </a:r>
            <a:r>
              <a:rPr lang="en-US" b="1" dirty="0" smtClean="0"/>
              <a:t>d</a:t>
            </a:r>
            <a:r>
              <a:rPr lang="en-US" dirty="0" smtClean="0"/>
              <a:t>. Fresnel lenses are visible. These were used to focalize the different spots, superimposed on grating-like structures to control their lateral positions. (</a:t>
            </a:r>
            <a:r>
              <a:rPr lang="en-US" b="1" dirty="0" smtClean="0"/>
              <a:t>f</a:t>
            </a:r>
            <a:r>
              <a:rPr lang="en-US" dirty="0" smtClean="0"/>
              <a:t>) Excitation with multiple spots of diameters </a:t>
            </a:r>
            <a:r>
              <a:rPr lang="en-US" i="1" dirty="0" smtClean="0"/>
              <a:t>s</a:t>
            </a:r>
            <a:r>
              <a:rPr lang="en-US" dirty="0" smtClean="0"/>
              <a:t> = 12, 9.0, 6.5 and 3.5 m. Scale bar, 10 m. (</a:t>
            </a:r>
            <a:r>
              <a:rPr lang="en-US" b="1" dirty="0" smtClean="0"/>
              <a:t>g</a:t>
            </a:r>
            <a:r>
              <a:rPr lang="en-US" dirty="0" smtClean="0"/>
              <a:t>) Intensity profile across the spot in </a:t>
            </a:r>
            <a:r>
              <a:rPr lang="en-US" b="1" dirty="0" smtClean="0"/>
              <a:t>f</a:t>
            </a:r>
            <a:r>
              <a:rPr lang="en-US" dirty="0" smtClean="0"/>
              <a:t> with diameter of 9 m. A, mean intensity value; B, variation in intensity. (</a:t>
            </a:r>
            <a:r>
              <a:rPr lang="en-US" b="1" dirty="0" smtClean="0"/>
              <a:t>h</a:t>
            </a:r>
            <a:r>
              <a:rPr lang="en-US" dirty="0" smtClean="0"/>
              <a:t>) Phase hologram used to create the spots in </a:t>
            </a:r>
            <a:r>
              <a:rPr lang="en-US" b="1" dirty="0" smtClean="0"/>
              <a:t>f</a:t>
            </a:r>
            <a:r>
              <a:rPr lang="en-US" dirty="0" smtClean="0"/>
              <a:t>. The diffraction efficiency, , defined as the integrated intensity of the first order over the integrated intensity of the zeroth order with SLM off, was 63%, 46% and 50% for the phase holograms in </a:t>
            </a:r>
            <a:r>
              <a:rPr lang="en-US" b="1" dirty="0" err="1" smtClean="0"/>
              <a:t>c</a:t>
            </a:r>
            <a:r>
              <a:rPr lang="en-US" dirty="0" err="1" smtClean="0"/>
              <a:t>,</a:t>
            </a:r>
            <a:r>
              <a:rPr lang="en-US" b="1" dirty="0" err="1" smtClean="0"/>
              <a:t>e</a:t>
            </a:r>
            <a:r>
              <a:rPr lang="en-US" dirty="0" smtClean="0"/>
              <a:t> and </a:t>
            </a:r>
            <a:r>
              <a:rPr lang="en-US" b="1" dirty="0" smtClean="0"/>
              <a:t>h</a:t>
            </a:r>
            <a:r>
              <a:rPr lang="en-US" dirty="0" smtClean="0"/>
              <a:t>, respectively.</a:t>
            </a:r>
          </a:p>
          <a:p>
            <a:pPr marL="0" indent="0">
              <a:buNone/>
            </a:pPr>
            <a:endParaRPr lang="en-US" dirty="0" smtClean="0"/>
          </a:p>
          <a:p>
            <a:r>
              <a:rPr lang="en-US" dirty="0" smtClean="0"/>
              <a:t>http://www.nature.com/nmeth/journal/v5/n9/full/nmeth.1241.html</a:t>
            </a:r>
          </a:p>
          <a:p>
            <a:r>
              <a:rPr lang="en-US" dirty="0" smtClean="0"/>
              <a:t>Holographic microscope</a:t>
            </a:r>
          </a:p>
          <a:p>
            <a:endParaRPr lang="en-US" dirty="0" smtClean="0"/>
          </a:p>
          <a:p>
            <a:r>
              <a:rPr lang="en-US" dirty="0" smtClean="0"/>
              <a:t>http://journal.frontiersin.org/article/10.3389/neuro.04.005.2008/full</a:t>
            </a:r>
          </a:p>
          <a:p>
            <a:r>
              <a:rPr lang="en-US" dirty="0" smtClean="0"/>
              <a:t>SLM microscope</a:t>
            </a:r>
          </a:p>
          <a:p>
            <a:endParaRPr lang="en-US" dirty="0" smtClean="0"/>
          </a:p>
          <a:p>
            <a:endParaRPr lang="en-US" dirty="0" smtClean="0"/>
          </a:p>
          <a:p>
            <a:r>
              <a:rPr lang="en-US" dirty="0" smtClean="0"/>
              <a:t>http://www.opticsinfobase.org/oe/fulltext.cfm?uri=oe-21-13-16007&amp;id=258369</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53</a:t>
            </a:fld>
            <a:endParaRPr lang="en-US"/>
          </a:p>
        </p:txBody>
      </p:sp>
    </p:spTree>
    <p:extLst>
      <p:ext uri="{BB962C8B-B14F-4D97-AF65-F5344CB8AC3E}">
        <p14:creationId xmlns:p14="http://schemas.microsoft.com/office/powerpoint/2010/main" val="14564075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beam-multiplexing property is similar to the more traditional methods of producing arbitrary two-dimensional illumination patterns, such as digital </a:t>
            </a:r>
            <a:r>
              <a:rPr lang="en-US" dirty="0" err="1" smtClean="0"/>
              <a:t>micromirror</a:t>
            </a:r>
            <a:r>
              <a:rPr lang="en-US" dirty="0" smtClean="0"/>
              <a:t> devices (DMDs), based on wide-field illumination and use of a physical mask (</a:t>
            </a:r>
            <a:r>
              <a:rPr lang="en-US" dirty="0" smtClean="0">
                <a:hlinkClick r:id="rId3"/>
              </a:rPr>
              <a:t>Wang et al., 2007</a:t>
            </a:r>
            <a:r>
              <a:rPr lang="en-US" dirty="0" smtClean="0"/>
              <a:t> ). But, as opposed to DMDs, phase-only SLMs generate an image (diffraction pattern) by modulating the phase, and not the amplitude, of the incoming light beam. While the phase-only SLM imprints the incoming beam with the phase pattern that produces the desired spatial profile of the excitation light in the far field, it does so not by </a:t>
            </a:r>
            <a:r>
              <a:rPr lang="en-US" i="1" dirty="0" smtClean="0"/>
              <a:t>removing</a:t>
            </a:r>
            <a:r>
              <a:rPr lang="en-US" dirty="0" smtClean="0"/>
              <a:t> light, like the DMDs, but by </a:t>
            </a:r>
            <a:r>
              <a:rPr lang="en-US" i="1" dirty="0" smtClean="0"/>
              <a:t>redistributing</a:t>
            </a:r>
            <a:r>
              <a:rPr lang="en-US" dirty="0" smtClean="0"/>
              <a:t> it. Because the full power of the laser is available, non-linear excitation is possible (e.g., multi-photon absorption or SHG).</a:t>
            </a:r>
          </a:p>
          <a:p>
            <a:r>
              <a:rPr lang="en-US" dirty="0" smtClean="0"/>
              <a:t>http://journal.frontiersin.org/article/10.3389/neuro.04.005.2008/full</a:t>
            </a:r>
          </a:p>
          <a:p>
            <a:r>
              <a:rPr lang="en-US" dirty="0" smtClean="0"/>
              <a:t>For example, for an illumination field of 50 50 m</a:t>
            </a:r>
            <a:r>
              <a:rPr lang="en-US" baseline="30000" dirty="0" smtClean="0"/>
              <a:t>2</a:t>
            </a:r>
            <a:r>
              <a:rPr lang="en-US" dirty="0" smtClean="0"/>
              <a:t>, using a digital </a:t>
            </a:r>
            <a:r>
              <a:rPr lang="en-US" dirty="0" err="1" smtClean="0"/>
              <a:t>micromirror</a:t>
            </a:r>
            <a:r>
              <a:rPr lang="en-US" dirty="0" smtClean="0"/>
              <a:t> would allow only a fraction of 0.008%, 0.2% and 9% of the incident light to be delivered in the three patterns in </a:t>
            </a:r>
            <a:r>
              <a:rPr lang="en-US" dirty="0" smtClean="0">
                <a:hlinkClick r:id="rId4"/>
              </a:rPr>
              <a:t>Figure 1b,d,f</a:t>
            </a:r>
            <a:r>
              <a:rPr lang="en-US" dirty="0" smtClean="0"/>
              <a:t>, whereas by phase modulation with an SLM we measured values of 63%, 46% and 50%, respectively.</a:t>
            </a:r>
          </a:p>
          <a:p>
            <a:r>
              <a:rPr lang="en-US" dirty="0" smtClean="0"/>
              <a:t>http://www.nature.com/nmeth/journal/v5/n9/full/nmeth.1241.html</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54</a:t>
            </a:fld>
            <a:endParaRPr lang="en-US"/>
          </a:p>
        </p:txBody>
      </p:sp>
    </p:spTree>
    <p:extLst>
      <p:ext uri="{BB962C8B-B14F-4D97-AF65-F5344CB8AC3E}">
        <p14:creationId xmlns:p14="http://schemas.microsoft.com/office/powerpoint/2010/main" val="36750206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1" dirty="0" err="1" smtClean="0"/>
              <a:t>a</a:t>
            </a:r>
            <a:r>
              <a:rPr lang="en-US" dirty="0" err="1" smtClean="0"/>
              <a:t>,</a:t>
            </a:r>
            <a:r>
              <a:rPr lang="en-US" b="1" dirty="0" err="1" smtClean="0"/>
              <a:t>b</a:t>
            </a:r>
            <a:r>
              <a:rPr lang="en-US" dirty="0" smtClean="0"/>
              <a:t>) Wide-field </a:t>
            </a:r>
            <a:r>
              <a:rPr lang="en-US" dirty="0" err="1" smtClean="0"/>
              <a:t>epifluorescence</a:t>
            </a:r>
            <a:r>
              <a:rPr lang="en-US" dirty="0" smtClean="0"/>
              <a:t> image of a cerebellar granule cell (</a:t>
            </a:r>
            <a:r>
              <a:rPr lang="en-US" b="1" dirty="0" smtClean="0"/>
              <a:t>a</a:t>
            </a:r>
            <a:r>
              <a:rPr lang="en-US" dirty="0" smtClean="0"/>
              <a:t>) in which a selected region of interest (dashed box) was used to obtain the phase hologram shown in </a:t>
            </a:r>
            <a:r>
              <a:rPr lang="en-US" b="1" dirty="0" smtClean="0"/>
              <a:t>b</a:t>
            </a:r>
            <a:r>
              <a:rPr lang="en-US" dirty="0" smtClean="0"/>
              <a:t>. (</a:t>
            </a:r>
            <a:r>
              <a:rPr lang="en-US" b="1" dirty="0" smtClean="0"/>
              <a:t>c</a:t>
            </a:r>
            <a:r>
              <a:rPr lang="en-US" dirty="0" smtClean="0"/>
              <a:t>) Illumination shape generated in </a:t>
            </a:r>
            <a:r>
              <a:rPr lang="en-US" dirty="0" err="1" smtClean="0"/>
              <a:t>coumarin</a:t>
            </a:r>
            <a:r>
              <a:rPr lang="en-US" dirty="0" smtClean="0"/>
              <a:t> at the objective focal plane with the phase hologram of </a:t>
            </a:r>
            <a:r>
              <a:rPr lang="en-US" b="1" dirty="0" smtClean="0"/>
              <a:t>b</a:t>
            </a:r>
            <a:r>
              <a:rPr lang="en-US" dirty="0" smtClean="0"/>
              <a:t>. (</a:t>
            </a:r>
            <a:r>
              <a:rPr lang="en-US" b="1" dirty="0" smtClean="0"/>
              <a:t>d</a:t>
            </a:r>
            <a:r>
              <a:rPr lang="en-US" dirty="0" smtClean="0"/>
              <a:t>) Overlay of </a:t>
            </a:r>
            <a:r>
              <a:rPr lang="en-US" b="1" dirty="0" smtClean="0"/>
              <a:t>a</a:t>
            </a:r>
            <a:r>
              <a:rPr lang="en-US" dirty="0" smtClean="0"/>
              <a:t> and </a:t>
            </a:r>
            <a:r>
              <a:rPr lang="en-US" b="1" dirty="0" smtClean="0"/>
              <a:t>c</a:t>
            </a:r>
            <a:r>
              <a:rPr lang="en-US" dirty="0" smtClean="0"/>
              <a:t>. (</a:t>
            </a:r>
            <a:r>
              <a:rPr lang="en-US" b="1" dirty="0" smtClean="0"/>
              <a:t>e</a:t>
            </a:r>
            <a:r>
              <a:rPr lang="en-US" dirty="0" smtClean="0"/>
              <a:t>) Similar to </a:t>
            </a:r>
            <a:r>
              <a:rPr lang="en-US" b="1" dirty="0" smtClean="0"/>
              <a:t>a</a:t>
            </a:r>
            <a:r>
              <a:rPr lang="en-US" dirty="0" smtClean="0"/>
              <a:t> but using a CA1 hippocampal pyramidal cell to calculate the phase hologram. (</a:t>
            </a:r>
            <a:r>
              <a:rPr lang="en-US" b="1" dirty="0" smtClean="0"/>
              <a:t>f</a:t>
            </a:r>
            <a:r>
              <a:rPr lang="en-US" dirty="0" smtClean="0"/>
              <a:t>) Similar to the image in </a:t>
            </a:r>
            <a:r>
              <a:rPr lang="en-US" b="1" dirty="0" smtClean="0"/>
              <a:t>d</a:t>
            </a:r>
            <a:r>
              <a:rPr lang="en-US" dirty="0" smtClean="0"/>
              <a:t>, overlay of the image in </a:t>
            </a:r>
            <a:r>
              <a:rPr lang="en-US" b="1" dirty="0" smtClean="0"/>
              <a:t>e</a:t>
            </a:r>
            <a:r>
              <a:rPr lang="en-US" dirty="0" smtClean="0"/>
              <a:t>, with the generated holographic spot (green). Scale bars, 10 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55</a:t>
            </a:fld>
            <a:endParaRPr lang="en-US"/>
          </a:p>
        </p:txBody>
      </p:sp>
    </p:spTree>
    <p:extLst>
      <p:ext uri="{BB962C8B-B14F-4D97-AF65-F5344CB8AC3E}">
        <p14:creationId xmlns:p14="http://schemas.microsoft.com/office/powerpoint/2010/main" val="20360446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particular case of extending the imaging DOF, the enhancement is gained by sacrificing the tightly-focused, symmetric spot traditionally chosen for optimal imaging of a single axial plane with high contrast, in favor of a highly </a:t>
            </a:r>
            <a:r>
              <a:rPr lang="en-US" dirty="0" err="1" smtClean="0"/>
              <a:t>aberrated</a:t>
            </a:r>
            <a:r>
              <a:rPr lang="en-US" dirty="0" smtClean="0"/>
              <a:t> PSF. By design, this </a:t>
            </a:r>
            <a:r>
              <a:rPr lang="en-US" dirty="0" err="1" smtClean="0"/>
              <a:t>aberrated</a:t>
            </a:r>
            <a:r>
              <a:rPr lang="en-US" dirty="0" smtClean="0"/>
              <a:t> PSF must overwhelm the </a:t>
            </a:r>
            <a:r>
              <a:rPr lang="en-US" dirty="0" err="1" smtClean="0"/>
              <a:t>aberrative</a:t>
            </a:r>
            <a:r>
              <a:rPr lang="en-US" dirty="0" smtClean="0"/>
              <a:t> effects of defocus over an extended axial range. After image acquisition, fast digital image restoration techniques (e.g. deconvolution) can be applied for estimating the original object free of these fixed optical aberrations. With such systems, the fall-off in intensity with defocus is much smaller and smoother than in a classical system thereby allowing multiple planes to be imaged simultaneously with similar fidelity. As a consequence, in properly engineered </a:t>
            </a:r>
            <a:r>
              <a:rPr lang="en-US" dirty="0" err="1" smtClean="0"/>
              <a:t>wavefront</a:t>
            </a:r>
            <a:r>
              <a:rPr lang="en-US" dirty="0" smtClean="0"/>
              <a:t> coding systems the nominally out-of-focus regions can now be imaged with higher SNR than traditionally available.</a:t>
            </a:r>
          </a:p>
          <a:p>
            <a:endParaRPr lang="en-US" dirty="0" smtClean="0"/>
          </a:p>
          <a:p>
            <a:r>
              <a:rPr lang="en-US" dirty="0" smtClean="0"/>
              <a:t>Fig. 3 Design of extended depth of field (EDOF) microscope. Panel A: Experimental configuration of the joint SLM and extended-DOF imaging microscope for 3D targeting and monitoring. The detailed description of each component is described in the section 4.1. The phase aberration shown in panel B is the ideal diffractive optical element for the cubic-phase modulation and placed in an accessible region between L9 and L10 without affecting the illumination pupil. The experimental PSF of the imaging system is presented for the conventional microscope in panel C and the extended DOF microscope in panel D. The three-dimensional volume in panels C and D represent the 50% intensity cutoff of each axial plane and the axis units are in </a:t>
            </a:r>
            <a:r>
              <a:rPr lang="en-US" dirty="0" err="1" smtClean="0"/>
              <a:t>μm</a:t>
            </a:r>
            <a:endParaRPr lang="en-US" dirty="0" smtClean="0"/>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56</a:t>
            </a:fld>
            <a:endParaRPr lang="en-US"/>
          </a:p>
        </p:txBody>
      </p:sp>
    </p:spTree>
    <p:extLst>
      <p:ext uri="{BB962C8B-B14F-4D97-AF65-F5344CB8AC3E}">
        <p14:creationId xmlns:p14="http://schemas.microsoft.com/office/powerpoint/2010/main" val="24361699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Wavefront</a:t>
            </a:r>
            <a:r>
              <a:rPr lang="en-US" dirty="0" smtClean="0"/>
              <a:t> coding plus deconvolution</a:t>
            </a:r>
          </a:p>
          <a:p>
            <a:r>
              <a:rPr lang="en-US" dirty="0" smtClean="0"/>
              <a:t>Fig. 5 Experimental results for the three-dimensional SLM illumination in transparent media with both the conventional and extended depth of field microscope. The three-dimensional illumination pattern is shown in panel A. The relative intensity of the fluorescence as a function of depth is given to the right of panel A. The results from imaging the three-dimensional pattern in bulk fluorescent material are given for the conventional microscope (panel B) and the extended DOF microscope (panel C). Contrast was enhanced to saturate 0.1% of the pixel values in panels B and C (</a:t>
            </a:r>
            <a:r>
              <a:rPr lang="en-US" dirty="0" smtClean="0">
                <a:hlinkClick r:id="rId3"/>
              </a:rPr>
              <a:t>Media 2</a:t>
            </a:r>
            <a:r>
              <a:rPr lang="en-US" dirty="0" smtClean="0"/>
              <a:t>).</a:t>
            </a:r>
          </a:p>
          <a:p>
            <a:endParaRPr lang="en-US" dirty="0" smtClean="0"/>
          </a:p>
          <a:p>
            <a:r>
              <a:rPr lang="en-US" dirty="0" smtClean="0"/>
              <a:t>Fig. 6 Experimental results for the three-dimensional SLM illumination in scattering media with both the conventional and extended depth of field microscope. The three-dimensional illumination pattern is shown in panel A. The focal plane is located 220µm below the surface of the scattering media. The relative intensity of the fluorescence as a function of depth is given to the right of panel A. The results from imaging the three-dimensional pattern in bulk fluorescent material are given for the conventional microscope (panel B) and the extended DOF microscope (panel C). Contrast was enhanced to saturate 0.02% of the pixel values in panels B and C (</a:t>
            </a:r>
            <a:r>
              <a:rPr lang="en-US" dirty="0" smtClean="0">
                <a:hlinkClick r:id="rId4"/>
              </a:rPr>
              <a:t>Media 3</a:t>
            </a:r>
            <a:r>
              <a:rPr lang="en-US" dirty="0" smtClean="0"/>
              <a:t>).</a:t>
            </a:r>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57</a:t>
            </a:fld>
            <a:endParaRPr lang="en-US"/>
          </a:p>
        </p:txBody>
      </p:sp>
    </p:spTree>
    <p:extLst>
      <p:ext uri="{BB962C8B-B14F-4D97-AF65-F5344CB8AC3E}">
        <p14:creationId xmlns:p14="http://schemas.microsoft.com/office/powerpoint/2010/main" val="39192756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Besides the ordinary </a:t>
            </a:r>
            <a:r>
              <a:rPr lang="en-US" dirty="0" smtClean="0">
                <a:hlinkClick r:id="rId3" tooltip="Bright field microscopy"/>
              </a:rPr>
              <a:t>bright field</a:t>
            </a:r>
            <a:r>
              <a:rPr lang="en-US" dirty="0" smtClean="0"/>
              <a:t> image, a </a:t>
            </a:r>
            <a:r>
              <a:rPr lang="en-US" dirty="0" smtClean="0">
                <a:hlinkClick r:id="rId4" tooltip="Phase (waves)"/>
              </a:rPr>
              <a:t>phase shift</a:t>
            </a:r>
            <a:r>
              <a:rPr lang="en-US" dirty="0" smtClean="0"/>
              <a:t> image is created as well. The phase shift image is unique for digital holographic microscopy and gives quantifiable information about </a:t>
            </a:r>
            <a:r>
              <a:rPr lang="en-US" dirty="0" smtClean="0">
                <a:hlinkClick r:id="rId5" tooltip="Optical distance"/>
              </a:rPr>
              <a:t>optical distance</a:t>
            </a:r>
            <a:r>
              <a:rPr lang="en-US" dirty="0" smtClean="0"/>
              <a:t>. In reflection DHM, the phase shift image forms a </a:t>
            </a:r>
            <a:r>
              <a:rPr lang="en-US" dirty="0" smtClean="0">
                <a:hlinkClick r:id="rId6" tooltip="Topography"/>
              </a:rPr>
              <a:t>topography</a:t>
            </a:r>
            <a:r>
              <a:rPr lang="en-US" dirty="0" smtClean="0"/>
              <a:t> image of the object.</a:t>
            </a:r>
          </a:p>
          <a:p>
            <a:r>
              <a:rPr lang="en-US" b="1" dirty="0" smtClean="0"/>
              <a:t>Easier to segment.</a:t>
            </a:r>
          </a:p>
          <a:p>
            <a:r>
              <a:rPr lang="en-US" b="1" dirty="0" smtClean="0"/>
              <a:t>Figure 3.</a:t>
            </a:r>
            <a:r>
              <a:rPr lang="en-US" dirty="0" smtClean="0"/>
              <a:t> Comparison of a DHM phase shift image (left) and a </a:t>
            </a:r>
            <a:r>
              <a:rPr lang="en-US" dirty="0" smtClean="0">
                <a:hlinkClick r:id="rId7" tooltip="Phase contrast microscopy"/>
              </a:rPr>
              <a:t>phase contrast microscopy</a:t>
            </a:r>
            <a:r>
              <a:rPr lang="en-US" dirty="0" smtClean="0"/>
              <a:t> image (right).</a:t>
            </a:r>
          </a:p>
          <a:p>
            <a:endParaRPr lang="en-US" dirty="0" smtClean="0"/>
          </a:p>
          <a:p>
            <a:r>
              <a:rPr lang="en-US" dirty="0" smtClean="0"/>
              <a:t>http://en.wikipedia.org/wiki/Digital_holographic_microscopy</a:t>
            </a:r>
          </a:p>
          <a:p>
            <a:endParaRPr lang="en-US" dirty="0" smtClean="0"/>
          </a:p>
          <a:p>
            <a:r>
              <a:rPr lang="en-US" dirty="0" smtClean="0"/>
              <a:t>"Phase-Phase Contrast" by </a:t>
            </a:r>
            <a:r>
              <a:rPr lang="en-US" dirty="0" err="1" smtClean="0"/>
              <a:t>Egelberg</a:t>
            </a:r>
            <a:r>
              <a:rPr lang="en-US" dirty="0" smtClean="0"/>
              <a:t>. Licensed under CC BY-SA 3.0 via Wikimedia Commons - http://commons.wikimedia.org/wiki/File:Phase-Phase_Contrast.jpg#mediaviewer/File:Phase-Phase_Contrast.jpg</a:t>
            </a:r>
          </a:p>
          <a:p>
            <a:endParaRPr lang="en-US" dirty="0" smtClean="0"/>
          </a:p>
          <a:p>
            <a:r>
              <a:rPr lang="en-US" dirty="0" smtClean="0"/>
              <a:t>"</a:t>
            </a:r>
            <a:r>
              <a:rPr lang="en-US" dirty="0" err="1" smtClean="0"/>
              <a:t>OpticalSetupDHM</a:t>
            </a:r>
            <a:r>
              <a:rPr lang="en-US" dirty="0" smtClean="0"/>
              <a:t>" by </a:t>
            </a:r>
            <a:r>
              <a:rPr lang="en-US" dirty="0" err="1" smtClean="0"/>
              <a:t>User:Egelberg</a:t>
            </a:r>
            <a:r>
              <a:rPr lang="en-US" dirty="0" smtClean="0"/>
              <a:t>. Licensed under CC BY-SA 3.0 via Wikimedia Commons - http://commons.wikimedia.org/wiki/File:OpticalSetupDHM.jpg#mediaviewer/File:OpticalSetupDHM.jpg</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58</a:t>
            </a:fld>
            <a:endParaRPr lang="en-US"/>
          </a:p>
        </p:txBody>
      </p:sp>
    </p:spTree>
    <p:extLst>
      <p:ext uri="{BB962C8B-B14F-4D97-AF65-F5344CB8AC3E}">
        <p14:creationId xmlns:p14="http://schemas.microsoft.com/office/powerpoint/2010/main" val="38027465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http://www.nature.com/nphoton/journal/v7/n2/full/nphoton.2012.329.html</a:t>
            </a:r>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59</a:t>
            </a:fld>
            <a:endParaRPr lang="en-US"/>
          </a:p>
        </p:txBody>
      </p:sp>
    </p:spTree>
    <p:extLst>
      <p:ext uri="{BB962C8B-B14F-4D97-AF65-F5344CB8AC3E}">
        <p14:creationId xmlns:p14="http://schemas.microsoft.com/office/powerpoint/2010/main" val="26459449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Here are BUSAC's course surveys for the term. We strongly recommend that you fill them out, as it may be possible to implement changes before the final exam/end of term. Responses are anonymous, and you can fill out each survey once. Just select the form for each class. If you have any questions, comments, or suggestions, let me know.</a:t>
            </a:r>
          </a:p>
          <a:p>
            <a:endParaRPr lang="en-US" sz="1200" b="0" i="0" kern="1200" dirty="0" smtClean="0">
              <a:solidFill>
                <a:schemeClr val="tx1"/>
              </a:solidFill>
              <a:effectLst/>
              <a:latin typeface="+mn-lt"/>
              <a:ea typeface="+mn-ea"/>
              <a:cs typeface="+mn-cs"/>
            </a:endParaRPr>
          </a:p>
          <a:p>
            <a:pPr rtl="0"/>
            <a:r>
              <a:rPr lang="en-US" sz="1200" b="0" i="0" kern="1200" dirty="0" smtClean="0">
                <a:solidFill>
                  <a:schemeClr val="tx1"/>
                </a:solidFill>
                <a:effectLst/>
                <a:latin typeface="+mn-lt"/>
                <a:ea typeface="+mn-ea"/>
                <a:cs typeface="+mn-cs"/>
              </a:rPr>
              <a:t>The Biology Undergraduate Student Advisory Committee (BUSAC) is interested in improving communication between professors and students in biology. As part of this goal, we ask students for comments on courses shortly after midterms. The course catalog indicates that you are teaching a course this term, so we were wondering if you would like us to include your course in our evaluations. </a:t>
            </a:r>
          </a:p>
          <a:p>
            <a:pPr rtl="0"/>
            <a:r>
              <a:rPr lang="en-US" dirty="0" smtClean="0"/>
              <a:t/>
            </a:r>
            <a:br>
              <a:rPr lang="en-US" dirty="0" smtClean="0"/>
            </a:br>
            <a:r>
              <a:rPr lang="en-US" sz="1200" b="0" i="0" kern="1200" dirty="0" smtClean="0">
                <a:solidFill>
                  <a:schemeClr val="tx1"/>
                </a:solidFill>
                <a:effectLst/>
                <a:latin typeface="+mn-lt"/>
                <a:ea typeface="+mn-ea"/>
                <a:cs typeface="+mn-cs"/>
              </a:rPr>
              <a:t>Responses to the survey will be read and summarized (by me) into a short list of constructive comments according to our guidelines for appropriate course commentaries. If you would like me to survey your course, please let me know in the next few days. If there are specific questions you would like to ask students, I will include those as well.</a:t>
            </a:r>
          </a:p>
          <a:p>
            <a:pPr rtl="0"/>
            <a:r>
              <a:rPr lang="en-US" dirty="0" smtClean="0"/>
              <a:t/>
            </a:r>
            <a:br>
              <a:rPr lang="en-US" dirty="0" smtClean="0"/>
            </a:br>
            <a:r>
              <a:rPr lang="en-US" sz="1200" b="0" i="0" kern="1200" dirty="0" smtClean="0">
                <a:solidFill>
                  <a:schemeClr val="tx1"/>
                </a:solidFill>
                <a:effectLst/>
                <a:latin typeface="+mn-lt"/>
                <a:ea typeface="+mn-ea"/>
                <a:cs typeface="+mn-cs"/>
              </a:rPr>
              <a:t>Thank you,</a:t>
            </a:r>
          </a:p>
          <a:p>
            <a:pPr rtl="0"/>
            <a:r>
              <a:rPr lang="en-US" sz="1200" b="0" i="0" kern="1200" dirty="0" smtClean="0">
                <a:solidFill>
                  <a:schemeClr val="tx1"/>
                </a:solidFill>
                <a:effectLst/>
                <a:latin typeface="+mn-lt"/>
                <a:ea typeface="+mn-ea"/>
                <a:cs typeface="+mn-cs"/>
              </a:rPr>
              <a:t>Katie </a:t>
            </a:r>
            <a:r>
              <a:rPr lang="en-US" sz="1200" b="0" i="0" kern="1200" dirty="0" err="1" smtClean="0">
                <a:solidFill>
                  <a:schemeClr val="tx1"/>
                </a:solidFill>
                <a:effectLst/>
                <a:latin typeface="+mn-lt"/>
                <a:ea typeface="+mn-ea"/>
                <a:cs typeface="+mn-cs"/>
              </a:rPr>
              <a:t>Ching</a:t>
            </a:r>
            <a:endParaRPr lang="en-US" sz="1200" b="0" i="0" kern="1200" dirty="0" smtClean="0">
              <a:solidFill>
                <a:schemeClr val="tx1"/>
              </a:solidFill>
              <a:effectLst/>
              <a:latin typeface="+mn-lt"/>
              <a:ea typeface="+mn-ea"/>
              <a:cs typeface="+mn-cs"/>
            </a:endParaRPr>
          </a:p>
          <a:p>
            <a:pPr rtl="0"/>
            <a:r>
              <a:rPr lang="en-US" sz="1200" b="0" i="0" kern="1200" dirty="0" smtClean="0">
                <a:solidFill>
                  <a:schemeClr val="tx1"/>
                </a:solidFill>
                <a:effectLst/>
                <a:latin typeface="+mn-lt"/>
                <a:ea typeface="+mn-ea"/>
                <a:cs typeface="+mn-cs"/>
              </a:rPr>
              <a:t>BUSAC Academic Chair</a:t>
            </a:r>
          </a:p>
          <a:p>
            <a:pPr rtl="0"/>
            <a:r>
              <a:rPr lang="en-US" sz="1200" b="0" i="0" kern="1200" dirty="0" smtClean="0">
                <a:solidFill>
                  <a:schemeClr val="tx1"/>
                </a:solidFill>
                <a:effectLst/>
                <a:latin typeface="+mn-lt"/>
                <a:ea typeface="+mn-ea"/>
                <a:cs typeface="+mn-cs"/>
                <a:hlinkClick r:id="rId3"/>
              </a:rPr>
              <a:t>busac.caltech.edu</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60</a:t>
            </a:fld>
            <a:endParaRPr lang="en-US"/>
          </a:p>
        </p:txBody>
      </p:sp>
    </p:spTree>
    <p:extLst>
      <p:ext uri="{BB962C8B-B14F-4D97-AF65-F5344CB8AC3E}">
        <p14:creationId xmlns:p14="http://schemas.microsoft.com/office/powerpoint/2010/main" val="41032542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r>
              <a:rPr lang="en-US" sz="1200" dirty="0" smtClean="0">
                <a:latin typeface="Segoe UI" panose="020B0502040204020203" pitchFamily="34" charset="0"/>
              </a:rPr>
              <a:t>Marx, V., 2016. Microscopy: </a:t>
            </a:r>
            <a:r>
              <a:rPr lang="en-US" sz="1200" dirty="0" err="1" smtClean="0">
                <a:latin typeface="Segoe UI" panose="020B0502040204020203" pitchFamily="34" charset="0"/>
              </a:rPr>
              <a:t>OpenSPIM</a:t>
            </a:r>
            <a:r>
              <a:rPr lang="en-US" sz="1200" dirty="0" smtClean="0">
                <a:latin typeface="Segoe UI" panose="020B0502040204020203" pitchFamily="34" charset="0"/>
              </a:rPr>
              <a:t> 2.0. Nat Meth 13, 979-982.</a:t>
            </a:r>
          </a:p>
          <a:p>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t>61</a:t>
            </a:fld>
            <a:endParaRPr lang="en-US"/>
          </a:p>
        </p:txBody>
      </p:sp>
    </p:spTree>
    <p:extLst>
      <p:ext uri="{BB962C8B-B14F-4D97-AF65-F5344CB8AC3E}">
        <p14:creationId xmlns:p14="http://schemas.microsoft.com/office/powerpoint/2010/main" val="2509889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48546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The most versatile of these tags is the SNAP-tag, a 20 </a:t>
            </a:r>
            <a:r>
              <a:rPr lang="en-US" dirty="0" err="1" smtClean="0"/>
              <a:t>kDa</a:t>
            </a:r>
            <a:r>
              <a:rPr lang="en-US" dirty="0" smtClean="0"/>
              <a:t> mutant of the DNA repair protein O6-alkylguanine-DNA </a:t>
            </a:r>
            <a:r>
              <a:rPr lang="en-US" dirty="0" err="1" smtClean="0"/>
              <a:t>alkyltransferase</a:t>
            </a:r>
            <a:r>
              <a:rPr lang="en-US" dirty="0" smtClean="0"/>
              <a:t> that reacts specifically and rapidly with </a:t>
            </a:r>
            <a:r>
              <a:rPr lang="en-US" dirty="0" err="1" smtClean="0"/>
              <a:t>benzylguanine</a:t>
            </a:r>
            <a:r>
              <a:rPr lang="en-US" dirty="0" smtClean="0"/>
              <a:t> (BG) derivatives (Figure 1), leading to irreversible covalent labeling of the SNAP-tag with a synthetic probe (2)</a:t>
            </a:r>
          </a:p>
          <a:p>
            <a:r>
              <a:rPr lang="en-US" dirty="0" smtClean="0"/>
              <a:t>The second tag introduced by NEB is a sibling of the SNAP-tag, the CLIP-tag (3). The CLIP-tag was created by engineering the substrate specificity of the SNAP-tag, permitting it to react specifically with O</a:t>
            </a:r>
            <a:r>
              <a:rPr lang="en-US" baseline="-25000" dirty="0" smtClean="0"/>
              <a:t>2</a:t>
            </a:r>
            <a:r>
              <a:rPr lang="en-US" dirty="0" smtClean="0"/>
              <a:t>-benzylcytosine (BC) derivatives (Figure 1). The main application of the CLIP-tag is dual-labeling of fusion proteins in conjunction with the SNAP-tag.</a:t>
            </a:r>
          </a:p>
          <a:p>
            <a:endParaRPr lang="en-US" dirty="0" smtClean="0"/>
          </a:p>
          <a:p>
            <a:r>
              <a:rPr lang="en-US" dirty="0" smtClean="0"/>
              <a:t>In summary, NEB is offering four fully orthogonal labeling technologies (SNAP-tag, CLIP-tag, MCP-tag and ACP-tag) which can be used to selectively label corresponding fusion proteins with synthetic probes in both cell imaging and </a:t>
            </a:r>
            <a:r>
              <a:rPr lang="en-US" i="1" dirty="0" smtClean="0"/>
              <a:t>in vitro</a:t>
            </a:r>
            <a:r>
              <a:rPr lang="en-US" dirty="0" smtClean="0"/>
              <a:t> applications</a:t>
            </a:r>
            <a:r>
              <a:rPr lang="en-US" dirty="0" smtClean="0"/>
              <a:t>.</a:t>
            </a:r>
          </a:p>
          <a:p>
            <a:endParaRPr lang="en-US" dirty="0" smtClean="0"/>
          </a:p>
          <a:p>
            <a:r>
              <a:rPr lang="en-US" dirty="0" smtClean="0"/>
              <a:t>New England</a:t>
            </a:r>
            <a:r>
              <a:rPr lang="en-US" baseline="0" dirty="0" smtClean="0"/>
              <a:t> Bioscience</a:t>
            </a:r>
            <a:endParaRPr dirty="0"/>
          </a:p>
        </p:txBody>
      </p:sp>
    </p:spTree>
    <p:extLst>
      <p:ext uri="{BB962C8B-B14F-4D97-AF65-F5344CB8AC3E}">
        <p14:creationId xmlns:p14="http://schemas.microsoft.com/office/powerpoint/2010/main" val="3637785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Aside from AGT, the bacterial enzyme </a:t>
            </a:r>
            <a:r>
              <a:rPr lang="en-US" dirty="0" err="1" smtClean="0"/>
              <a:t>haloalkane</a:t>
            </a:r>
            <a:r>
              <a:rPr lang="en-US" dirty="0" smtClean="0"/>
              <a:t> dehalogenase (marketed as Halo tag) has been developed as a self-labeling fusion tag (</a:t>
            </a:r>
            <a:r>
              <a:rPr lang="en-US" dirty="0" smtClean="0">
                <a:hlinkClick r:id="rId3"/>
              </a:rPr>
              <a:t>Figure 2</a:t>
            </a:r>
            <a:r>
              <a:rPr lang="en-US" dirty="0" smtClean="0"/>
              <a:t>) </a:t>
            </a:r>
            <a:r>
              <a:rPr lang="en-US" dirty="0" smtClean="0">
                <a:hlinkClick r:id="rId4"/>
              </a:rPr>
              <a:t>[2]</a:t>
            </a:r>
            <a:r>
              <a:rPr lang="en-US" dirty="0" smtClean="0"/>
              <a:t>. Like AGT, this enzyme covalently attaches a modified </a:t>
            </a:r>
            <a:r>
              <a:rPr lang="en-US" dirty="0" err="1" smtClean="0"/>
              <a:t>flurophore</a:t>
            </a:r>
            <a:r>
              <a:rPr lang="en-US" dirty="0" smtClean="0"/>
              <a:t> ligand to an active-site residue.</a:t>
            </a:r>
          </a:p>
          <a:p>
            <a:endParaRPr lang="en-US" dirty="0" smtClean="0"/>
          </a:p>
          <a:p>
            <a:r>
              <a:rPr lang="en-US" dirty="0" smtClean="0"/>
              <a:t>Second, a series of self-labeling enzymes have been developed that can covalently attach a fluorescent ligand to one of its own amino acid residues. These enzymes are similar in size to FPs and are commonly called Halo tags and SNAP/CLIP tags </a:t>
            </a:r>
            <a:r>
              <a:rPr lang="en-US" dirty="0" smtClean="0">
                <a:hlinkClick r:id="rId4"/>
              </a:rPr>
              <a:t>2</a:t>
            </a:r>
            <a:r>
              <a:rPr lang="en-US" dirty="0" smtClean="0"/>
              <a:t>, </a:t>
            </a:r>
            <a:r>
              <a:rPr lang="en-US" dirty="0" smtClean="0">
                <a:hlinkClick r:id="rId5"/>
              </a:rPr>
              <a:t>3</a:t>
            </a:r>
            <a:r>
              <a:rPr lang="en-US" dirty="0" smtClean="0"/>
              <a:t> and </a:t>
            </a:r>
            <a:r>
              <a:rPr lang="en-US" dirty="0" smtClean="0">
                <a:hlinkClick r:id="rId6"/>
              </a:rPr>
              <a:t>4</a:t>
            </a:r>
            <a:r>
              <a:rPr lang="en-US" dirty="0" smtClean="0"/>
              <a:t>. If these enzymes are fused in frame to a protein, the pair can be labeled by introducing a cell-permeable fluorescent ligand, which covalently reacts with the fusion tag.</a:t>
            </a:r>
          </a:p>
          <a:p>
            <a:endParaRPr lang="en-US" dirty="0" smtClean="0"/>
          </a:p>
          <a:p>
            <a:r>
              <a:rPr lang="en-US" dirty="0" smtClean="0"/>
              <a:t>Fourth, small cell-permeable </a:t>
            </a:r>
            <a:r>
              <a:rPr lang="en-US" dirty="0" err="1" smtClean="0"/>
              <a:t>biarsenical</a:t>
            </a:r>
            <a:r>
              <a:rPr lang="en-US" dirty="0" smtClean="0"/>
              <a:t> dyes, </a:t>
            </a:r>
            <a:r>
              <a:rPr lang="en-US" dirty="0" err="1" smtClean="0"/>
              <a:t>FLAsH</a:t>
            </a:r>
            <a:r>
              <a:rPr lang="en-US" dirty="0" smtClean="0"/>
              <a:t> and </a:t>
            </a:r>
            <a:r>
              <a:rPr lang="en-US" dirty="0" err="1" smtClean="0"/>
              <a:t>ReAsH</a:t>
            </a:r>
            <a:r>
              <a:rPr lang="en-US" dirty="0" smtClean="0"/>
              <a:t>, have been developed that can covalently react with a short peptide sequence </a:t>
            </a:r>
            <a:r>
              <a:rPr lang="en-US" dirty="0" smtClean="0">
                <a:hlinkClick r:id="rId7"/>
              </a:rPr>
              <a:t>6</a:t>
            </a:r>
            <a:r>
              <a:rPr lang="en-US" dirty="0" smtClean="0"/>
              <a:t> and </a:t>
            </a:r>
            <a:r>
              <a:rPr lang="en-US" dirty="0" smtClean="0">
                <a:hlinkClick r:id="rId8"/>
              </a:rPr>
              <a:t>7</a:t>
            </a:r>
            <a:r>
              <a:rPr lang="en-US" dirty="0" smtClean="0"/>
              <a:t>. The amino acid sequence that recognizes the </a:t>
            </a:r>
            <a:r>
              <a:rPr lang="en-US" dirty="0" err="1" smtClean="0"/>
              <a:t>bisarsenic</a:t>
            </a:r>
            <a:r>
              <a:rPr lang="en-US" dirty="0" smtClean="0"/>
              <a:t> is small, only four amino acids in length. However, optimized sequences of 12 amino acids increase the specificity of labeling </a:t>
            </a:r>
            <a:r>
              <a:rPr lang="en-US" dirty="0" smtClean="0">
                <a:hlinkClick r:id="rId9"/>
              </a:rPr>
              <a:t>[8]</a:t>
            </a:r>
            <a:r>
              <a:rPr lang="en-US" dirty="0" smtClean="0"/>
              <a:t>.</a:t>
            </a:r>
          </a:p>
          <a:p>
            <a:endParaRPr dirty="0"/>
          </a:p>
        </p:txBody>
      </p:sp>
    </p:spTree>
    <p:extLst>
      <p:ext uri="{BB962C8B-B14F-4D97-AF65-F5344CB8AC3E}">
        <p14:creationId xmlns:p14="http://schemas.microsoft.com/office/powerpoint/2010/main" val="1954582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Gautier, A., </a:t>
            </a:r>
            <a:r>
              <a:rPr lang="en-US" sz="1200" kern="1200" dirty="0" err="1" smtClean="0">
                <a:solidFill>
                  <a:schemeClr val="tx1"/>
                </a:solidFill>
                <a:latin typeface="+mn-lt"/>
                <a:ea typeface="+mn-ea"/>
                <a:cs typeface="+mn-cs"/>
              </a:rPr>
              <a:t>Juillerat</a:t>
            </a:r>
            <a:r>
              <a:rPr lang="en-US" sz="1200" kern="1200" dirty="0" smtClean="0">
                <a:solidFill>
                  <a:schemeClr val="tx1"/>
                </a:solidFill>
                <a:latin typeface="+mn-lt"/>
                <a:ea typeface="+mn-ea"/>
                <a:cs typeface="+mn-cs"/>
              </a:rPr>
              <a:t>, A., </a:t>
            </a:r>
            <a:r>
              <a:rPr lang="en-US" sz="1200" kern="1200" dirty="0" err="1" smtClean="0">
                <a:solidFill>
                  <a:schemeClr val="tx1"/>
                </a:solidFill>
                <a:latin typeface="+mn-lt"/>
                <a:ea typeface="+mn-ea"/>
                <a:cs typeface="+mn-cs"/>
              </a:rPr>
              <a:t>Heinis</a:t>
            </a:r>
            <a:r>
              <a:rPr lang="en-US" sz="1200" kern="1200" dirty="0" smtClean="0">
                <a:solidFill>
                  <a:schemeClr val="tx1"/>
                </a:solidFill>
                <a:latin typeface="+mn-lt"/>
                <a:ea typeface="+mn-ea"/>
                <a:cs typeface="+mn-cs"/>
              </a:rPr>
              <a:t>, C., </a:t>
            </a:r>
            <a:r>
              <a:rPr lang="en-US" sz="1200" kern="1200" dirty="0" err="1" smtClean="0">
                <a:solidFill>
                  <a:schemeClr val="tx1"/>
                </a:solidFill>
                <a:latin typeface="+mn-lt"/>
                <a:ea typeface="+mn-ea"/>
                <a:cs typeface="+mn-cs"/>
              </a:rPr>
              <a:t>Corrêa</a:t>
            </a:r>
            <a:r>
              <a:rPr lang="en-US" sz="1200" kern="1200" dirty="0" smtClean="0">
                <a:solidFill>
                  <a:schemeClr val="tx1"/>
                </a:solidFill>
                <a:latin typeface="+mn-lt"/>
                <a:ea typeface="+mn-ea"/>
                <a:cs typeface="+mn-cs"/>
              </a:rPr>
              <a:t> Jr, I.R., </a:t>
            </a:r>
            <a:r>
              <a:rPr lang="en-US" sz="1200" kern="1200" dirty="0" err="1" smtClean="0">
                <a:solidFill>
                  <a:schemeClr val="tx1"/>
                </a:solidFill>
                <a:latin typeface="+mn-lt"/>
                <a:ea typeface="+mn-ea"/>
                <a:cs typeface="+mn-cs"/>
              </a:rPr>
              <a:t>Kindermann</a:t>
            </a:r>
            <a:r>
              <a:rPr lang="en-US" sz="1200" kern="1200" dirty="0" smtClean="0">
                <a:solidFill>
                  <a:schemeClr val="tx1"/>
                </a:solidFill>
                <a:latin typeface="+mn-lt"/>
                <a:ea typeface="+mn-ea"/>
                <a:cs typeface="+mn-cs"/>
              </a:rPr>
              <a:t>, M., </a:t>
            </a:r>
            <a:r>
              <a:rPr lang="en-US" sz="1200" kern="1200" dirty="0" err="1" smtClean="0">
                <a:solidFill>
                  <a:schemeClr val="tx1"/>
                </a:solidFill>
                <a:latin typeface="+mn-lt"/>
                <a:ea typeface="+mn-ea"/>
                <a:cs typeface="+mn-cs"/>
              </a:rPr>
              <a:t>Beaufils</a:t>
            </a:r>
            <a:r>
              <a:rPr lang="en-US" sz="1200" kern="1200" dirty="0" smtClean="0">
                <a:solidFill>
                  <a:schemeClr val="tx1"/>
                </a:solidFill>
                <a:latin typeface="+mn-lt"/>
                <a:ea typeface="+mn-ea"/>
                <a:cs typeface="+mn-cs"/>
              </a:rPr>
              <a:t>, F., </a:t>
            </a:r>
            <a:r>
              <a:rPr lang="en-US" sz="1200" kern="1200" dirty="0" err="1" smtClean="0">
                <a:solidFill>
                  <a:schemeClr val="tx1"/>
                </a:solidFill>
                <a:latin typeface="+mn-lt"/>
                <a:ea typeface="+mn-ea"/>
                <a:cs typeface="+mn-cs"/>
              </a:rPr>
              <a:t>Johnsson</a:t>
            </a:r>
            <a:r>
              <a:rPr lang="en-US" sz="1200" kern="1200" dirty="0" smtClean="0">
                <a:solidFill>
                  <a:schemeClr val="tx1"/>
                </a:solidFill>
                <a:latin typeface="+mn-lt"/>
                <a:ea typeface="+mn-ea"/>
                <a:cs typeface="+mn-cs"/>
              </a:rPr>
              <a:t>, K., 2008. An Engineered Protein Tag for </a:t>
            </a:r>
            <a:r>
              <a:rPr lang="en-US" sz="1200" kern="1200" dirty="0" err="1" smtClean="0">
                <a:solidFill>
                  <a:schemeClr val="tx1"/>
                </a:solidFill>
                <a:latin typeface="+mn-lt"/>
                <a:ea typeface="+mn-ea"/>
                <a:cs typeface="+mn-cs"/>
              </a:rPr>
              <a:t>Multiprotein</a:t>
            </a:r>
            <a:r>
              <a:rPr lang="en-US" sz="1200" kern="1200" dirty="0" smtClean="0">
                <a:solidFill>
                  <a:schemeClr val="tx1"/>
                </a:solidFill>
                <a:latin typeface="+mn-lt"/>
                <a:ea typeface="+mn-ea"/>
                <a:cs typeface="+mn-cs"/>
              </a:rPr>
              <a:t> Labeling in Living Cells. Chemistry &amp; Biology 15, 128-136.</a:t>
            </a:r>
          </a:p>
          <a:p>
            <a:r>
              <a:rPr lang="en-US" sz="1200" kern="1200" dirty="0" err="1" smtClean="0">
                <a:solidFill>
                  <a:schemeClr val="tx1"/>
                </a:solidFill>
                <a:latin typeface="+mn-lt"/>
                <a:ea typeface="+mn-ea"/>
                <a:cs typeface="+mn-cs"/>
              </a:rPr>
              <a:t>Keppler</a:t>
            </a:r>
            <a:r>
              <a:rPr lang="en-US" sz="1200" kern="1200" dirty="0" smtClean="0">
                <a:solidFill>
                  <a:schemeClr val="tx1"/>
                </a:solidFill>
                <a:latin typeface="+mn-lt"/>
                <a:ea typeface="+mn-ea"/>
                <a:cs typeface="+mn-cs"/>
              </a:rPr>
              <a:t>, A., </a:t>
            </a:r>
            <a:r>
              <a:rPr lang="en-US" sz="1200" kern="1200" dirty="0" err="1" smtClean="0">
                <a:solidFill>
                  <a:schemeClr val="tx1"/>
                </a:solidFill>
                <a:latin typeface="+mn-lt"/>
                <a:ea typeface="+mn-ea"/>
                <a:cs typeface="+mn-cs"/>
              </a:rPr>
              <a:t>Gendreizig</a:t>
            </a:r>
            <a:r>
              <a:rPr lang="en-US" sz="1200" kern="1200" dirty="0" smtClean="0">
                <a:solidFill>
                  <a:schemeClr val="tx1"/>
                </a:solidFill>
                <a:latin typeface="+mn-lt"/>
                <a:ea typeface="+mn-ea"/>
                <a:cs typeface="+mn-cs"/>
              </a:rPr>
              <a:t>, S., </a:t>
            </a:r>
            <a:r>
              <a:rPr lang="en-US" sz="1200" kern="1200" dirty="0" err="1" smtClean="0">
                <a:solidFill>
                  <a:schemeClr val="tx1"/>
                </a:solidFill>
                <a:latin typeface="+mn-lt"/>
                <a:ea typeface="+mn-ea"/>
                <a:cs typeface="+mn-cs"/>
              </a:rPr>
              <a:t>Gronemeyer</a:t>
            </a:r>
            <a:r>
              <a:rPr lang="en-US" sz="1200" kern="1200" dirty="0" smtClean="0">
                <a:solidFill>
                  <a:schemeClr val="tx1"/>
                </a:solidFill>
                <a:latin typeface="+mn-lt"/>
                <a:ea typeface="+mn-ea"/>
                <a:cs typeface="+mn-cs"/>
              </a:rPr>
              <a:t>, T., Pick, H., Vogel, H., </a:t>
            </a:r>
            <a:r>
              <a:rPr lang="en-US" sz="1200" kern="1200" dirty="0" err="1" smtClean="0">
                <a:solidFill>
                  <a:schemeClr val="tx1"/>
                </a:solidFill>
                <a:latin typeface="+mn-lt"/>
                <a:ea typeface="+mn-ea"/>
                <a:cs typeface="+mn-cs"/>
              </a:rPr>
              <a:t>Johnsson</a:t>
            </a:r>
            <a:r>
              <a:rPr lang="en-US" sz="1200" kern="1200" dirty="0" smtClean="0">
                <a:solidFill>
                  <a:schemeClr val="tx1"/>
                </a:solidFill>
                <a:latin typeface="+mn-lt"/>
                <a:ea typeface="+mn-ea"/>
                <a:cs typeface="+mn-cs"/>
              </a:rPr>
              <a:t>, K., 2003. A general method for the covalent labeling of fusion proteins with small molecules in vivo. Nat Biotech 21, 86-89.</a:t>
            </a:r>
          </a:p>
          <a:p>
            <a:r>
              <a:rPr lang="en-US" sz="1200" kern="1200" dirty="0" smtClean="0">
                <a:solidFill>
                  <a:schemeClr val="tx1"/>
                </a:solidFill>
                <a:latin typeface="+mn-lt"/>
                <a:ea typeface="+mn-ea"/>
                <a:cs typeface="+mn-cs"/>
              </a:rPr>
              <a:t>Los, G.V., </a:t>
            </a:r>
            <a:r>
              <a:rPr lang="en-US" sz="1200" kern="1200" dirty="0" err="1" smtClean="0">
                <a:solidFill>
                  <a:schemeClr val="tx1"/>
                </a:solidFill>
                <a:latin typeface="+mn-lt"/>
                <a:ea typeface="+mn-ea"/>
                <a:cs typeface="+mn-cs"/>
              </a:rPr>
              <a:t>Encell</a:t>
            </a:r>
            <a:r>
              <a:rPr lang="en-US" sz="1200" kern="1200" dirty="0" smtClean="0">
                <a:solidFill>
                  <a:schemeClr val="tx1"/>
                </a:solidFill>
                <a:latin typeface="+mn-lt"/>
                <a:ea typeface="+mn-ea"/>
                <a:cs typeface="+mn-cs"/>
              </a:rPr>
              <a:t>, L.P., McDougall, M.G., </a:t>
            </a:r>
            <a:r>
              <a:rPr lang="en-US" sz="1200" kern="1200" dirty="0" err="1" smtClean="0">
                <a:solidFill>
                  <a:schemeClr val="tx1"/>
                </a:solidFill>
                <a:latin typeface="+mn-lt"/>
                <a:ea typeface="+mn-ea"/>
                <a:cs typeface="+mn-cs"/>
              </a:rPr>
              <a:t>Hartzell</a:t>
            </a:r>
            <a:r>
              <a:rPr lang="en-US" sz="1200" kern="1200" dirty="0" smtClean="0">
                <a:solidFill>
                  <a:schemeClr val="tx1"/>
                </a:solidFill>
                <a:latin typeface="+mn-lt"/>
                <a:ea typeface="+mn-ea"/>
                <a:cs typeface="+mn-cs"/>
              </a:rPr>
              <a:t>, D.D., </a:t>
            </a:r>
            <a:r>
              <a:rPr lang="en-US" sz="1200" kern="1200" dirty="0" err="1" smtClean="0">
                <a:solidFill>
                  <a:schemeClr val="tx1"/>
                </a:solidFill>
                <a:latin typeface="+mn-lt"/>
                <a:ea typeface="+mn-ea"/>
                <a:cs typeface="+mn-cs"/>
              </a:rPr>
              <a:t>Karassina</a:t>
            </a:r>
            <a:r>
              <a:rPr lang="en-US" sz="1200" kern="1200" dirty="0" smtClean="0">
                <a:solidFill>
                  <a:schemeClr val="tx1"/>
                </a:solidFill>
                <a:latin typeface="+mn-lt"/>
                <a:ea typeface="+mn-ea"/>
                <a:cs typeface="+mn-cs"/>
              </a:rPr>
              <a:t>, N., </a:t>
            </a:r>
            <a:r>
              <a:rPr lang="en-US" sz="1200" kern="1200" dirty="0" err="1" smtClean="0">
                <a:solidFill>
                  <a:schemeClr val="tx1"/>
                </a:solidFill>
                <a:latin typeface="+mn-lt"/>
                <a:ea typeface="+mn-ea"/>
                <a:cs typeface="+mn-cs"/>
              </a:rPr>
              <a:t>Zimprich</a:t>
            </a:r>
            <a:r>
              <a:rPr lang="en-US" sz="1200" kern="1200" dirty="0" smtClean="0">
                <a:solidFill>
                  <a:schemeClr val="tx1"/>
                </a:solidFill>
                <a:latin typeface="+mn-lt"/>
                <a:ea typeface="+mn-ea"/>
                <a:cs typeface="+mn-cs"/>
              </a:rPr>
              <a:t>, C., Wood, M.G., </a:t>
            </a:r>
            <a:r>
              <a:rPr lang="en-US" sz="1200" kern="1200" dirty="0" err="1" smtClean="0">
                <a:solidFill>
                  <a:schemeClr val="tx1"/>
                </a:solidFill>
                <a:latin typeface="+mn-lt"/>
                <a:ea typeface="+mn-ea"/>
                <a:cs typeface="+mn-cs"/>
              </a:rPr>
              <a:t>Learish</a:t>
            </a:r>
            <a:r>
              <a:rPr lang="en-US" sz="1200" kern="1200" dirty="0" smtClean="0">
                <a:solidFill>
                  <a:schemeClr val="tx1"/>
                </a:solidFill>
                <a:latin typeface="+mn-lt"/>
                <a:ea typeface="+mn-ea"/>
                <a:cs typeface="+mn-cs"/>
              </a:rPr>
              <a:t>, R., </a:t>
            </a:r>
            <a:r>
              <a:rPr lang="en-US" sz="1200" kern="1200" dirty="0" err="1" smtClean="0">
                <a:solidFill>
                  <a:schemeClr val="tx1"/>
                </a:solidFill>
                <a:latin typeface="+mn-lt"/>
                <a:ea typeface="+mn-ea"/>
                <a:cs typeface="+mn-cs"/>
              </a:rPr>
              <a:t>Ohana</a:t>
            </a:r>
            <a:r>
              <a:rPr lang="en-US" sz="1200" kern="1200" dirty="0" smtClean="0">
                <a:solidFill>
                  <a:schemeClr val="tx1"/>
                </a:solidFill>
                <a:latin typeface="+mn-lt"/>
                <a:ea typeface="+mn-ea"/>
                <a:cs typeface="+mn-cs"/>
              </a:rPr>
              <a:t>, R.F., </a:t>
            </a:r>
            <a:r>
              <a:rPr lang="en-US" sz="1200" kern="1200" dirty="0" err="1" smtClean="0">
                <a:solidFill>
                  <a:schemeClr val="tx1"/>
                </a:solidFill>
                <a:latin typeface="+mn-lt"/>
                <a:ea typeface="+mn-ea"/>
                <a:cs typeface="+mn-cs"/>
              </a:rPr>
              <a:t>Urh</a:t>
            </a:r>
            <a:r>
              <a:rPr lang="en-US" sz="1200" kern="1200" dirty="0" smtClean="0">
                <a:solidFill>
                  <a:schemeClr val="tx1"/>
                </a:solidFill>
                <a:latin typeface="+mn-lt"/>
                <a:ea typeface="+mn-ea"/>
                <a:cs typeface="+mn-cs"/>
              </a:rPr>
              <a:t>, M., Simpson, D., Mendez, J., Zimmerman, K., Otto, P., </a:t>
            </a:r>
            <a:r>
              <a:rPr lang="en-US" sz="1200" kern="1200" dirty="0" err="1" smtClean="0">
                <a:solidFill>
                  <a:schemeClr val="tx1"/>
                </a:solidFill>
                <a:latin typeface="+mn-lt"/>
                <a:ea typeface="+mn-ea"/>
                <a:cs typeface="+mn-cs"/>
              </a:rPr>
              <a:t>Vidugiris</a:t>
            </a:r>
            <a:r>
              <a:rPr lang="en-US" sz="1200" kern="1200" dirty="0" smtClean="0">
                <a:solidFill>
                  <a:schemeClr val="tx1"/>
                </a:solidFill>
                <a:latin typeface="+mn-lt"/>
                <a:ea typeface="+mn-ea"/>
                <a:cs typeface="+mn-cs"/>
              </a:rPr>
              <a:t>, G., Zhu, J., </a:t>
            </a:r>
            <a:r>
              <a:rPr lang="en-US" sz="1200" kern="1200" dirty="0" err="1" smtClean="0">
                <a:solidFill>
                  <a:schemeClr val="tx1"/>
                </a:solidFill>
                <a:latin typeface="+mn-lt"/>
                <a:ea typeface="+mn-ea"/>
                <a:cs typeface="+mn-cs"/>
              </a:rPr>
              <a:t>Darzins</a:t>
            </a:r>
            <a:r>
              <a:rPr lang="en-US" sz="1200" kern="1200" dirty="0" smtClean="0">
                <a:solidFill>
                  <a:schemeClr val="tx1"/>
                </a:solidFill>
                <a:latin typeface="+mn-lt"/>
                <a:ea typeface="+mn-ea"/>
                <a:cs typeface="+mn-cs"/>
              </a:rPr>
              <a:t>, A., </a:t>
            </a:r>
            <a:r>
              <a:rPr lang="en-US" sz="1200" kern="1200" dirty="0" err="1" smtClean="0">
                <a:solidFill>
                  <a:schemeClr val="tx1"/>
                </a:solidFill>
                <a:latin typeface="+mn-lt"/>
                <a:ea typeface="+mn-ea"/>
                <a:cs typeface="+mn-cs"/>
              </a:rPr>
              <a:t>Klaubert</a:t>
            </a:r>
            <a:r>
              <a:rPr lang="en-US" sz="1200" kern="1200" dirty="0" smtClean="0">
                <a:solidFill>
                  <a:schemeClr val="tx1"/>
                </a:solidFill>
                <a:latin typeface="+mn-lt"/>
                <a:ea typeface="+mn-ea"/>
                <a:cs typeface="+mn-cs"/>
              </a:rPr>
              <a:t>, D.H., </a:t>
            </a:r>
            <a:r>
              <a:rPr lang="en-US" sz="1200" kern="1200" dirty="0" err="1" smtClean="0">
                <a:solidFill>
                  <a:schemeClr val="tx1"/>
                </a:solidFill>
                <a:latin typeface="+mn-lt"/>
                <a:ea typeface="+mn-ea"/>
                <a:cs typeface="+mn-cs"/>
              </a:rPr>
              <a:t>Bulleit</a:t>
            </a:r>
            <a:r>
              <a:rPr lang="en-US" sz="1200" kern="1200" dirty="0" smtClean="0">
                <a:solidFill>
                  <a:schemeClr val="tx1"/>
                </a:solidFill>
                <a:latin typeface="+mn-lt"/>
                <a:ea typeface="+mn-ea"/>
                <a:cs typeface="+mn-cs"/>
              </a:rPr>
              <a:t>, R.F., Wood, K.V., 2008. </a:t>
            </a:r>
            <a:r>
              <a:rPr lang="en-US" sz="1200" kern="1200" dirty="0" err="1" smtClean="0">
                <a:solidFill>
                  <a:schemeClr val="tx1"/>
                </a:solidFill>
                <a:latin typeface="+mn-lt"/>
                <a:ea typeface="+mn-ea"/>
                <a:cs typeface="+mn-cs"/>
              </a:rPr>
              <a:t>HaloTag</a:t>
            </a:r>
            <a:r>
              <a:rPr lang="en-US" sz="1200" kern="1200" dirty="0" smtClean="0">
                <a:solidFill>
                  <a:schemeClr val="tx1"/>
                </a:solidFill>
                <a:latin typeface="+mn-lt"/>
                <a:ea typeface="+mn-ea"/>
                <a:cs typeface="+mn-cs"/>
              </a:rPr>
              <a:t>: A Novel Protein Labeling Technology for Cell Imaging and Protein Analysis. ACS Chemical Biology 3, 373-382.</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http://www.nature.com/nbt/journal/v21/n1/full/nbt765.html</a:t>
            </a:r>
          </a:p>
          <a:p>
            <a:r>
              <a:rPr lang="en-US" sz="1200" kern="1200" dirty="0" smtClean="0">
                <a:solidFill>
                  <a:schemeClr val="tx1"/>
                </a:solidFill>
                <a:latin typeface="+mn-lt"/>
                <a:ea typeface="+mn-ea"/>
                <a:cs typeface="+mn-cs"/>
              </a:rPr>
              <a:t>http://www.sciencedirect.com/science/article/pii/S1074552108000410</a:t>
            </a:r>
          </a:p>
          <a:p>
            <a:r>
              <a:rPr lang="en-US" sz="1200" kern="1200" dirty="0" smtClean="0">
                <a:solidFill>
                  <a:schemeClr val="tx1"/>
                </a:solidFill>
                <a:latin typeface="+mn-lt"/>
                <a:ea typeface="+mn-ea"/>
                <a:cs typeface="+mn-cs"/>
              </a:rPr>
              <a:t>http://pubs.acs.org/doi/full/10.1021/cb800025k</a:t>
            </a:r>
          </a:p>
          <a:p>
            <a:endParaRPr lang="en-US" sz="1200" kern="1200" dirty="0" smtClean="0">
              <a:solidFill>
                <a:schemeClr val="tx1"/>
              </a:solidFill>
              <a:latin typeface="+mn-lt"/>
              <a:ea typeface="+mn-ea"/>
              <a:cs typeface="+mn-cs"/>
            </a:endParaRPr>
          </a:p>
          <a:p>
            <a:endParaRPr dirty="0"/>
          </a:p>
        </p:txBody>
      </p:sp>
    </p:spTree>
    <p:extLst>
      <p:ext uri="{BB962C8B-B14F-4D97-AF65-F5344CB8AC3E}">
        <p14:creationId xmlns:p14="http://schemas.microsoft.com/office/powerpoint/2010/main" val="1012660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arenBoth"/>
            </a:pPr>
            <a:r>
              <a:rPr lang="en-US" dirty="0" smtClean="0"/>
              <a:t>Super-resolution image of mEos3.2-labeled </a:t>
            </a:r>
            <a:r>
              <a:rPr lang="en-US" dirty="0" err="1" smtClean="0"/>
              <a:t>clathrin</a:t>
            </a:r>
            <a:r>
              <a:rPr lang="en-US" dirty="0" smtClean="0"/>
              <a:t>-coated pits (CCPs) in a live HeLa cell. The localization estimates are colored according to their recording time. (</a:t>
            </a:r>
            <a:r>
              <a:rPr lang="en-US" b="1" dirty="0" smtClean="0"/>
              <a:t>b</a:t>
            </a:r>
            <a:r>
              <a:rPr lang="en-US" dirty="0" smtClean="0"/>
              <a:t>) The enlarged image of the area marked by the yellow box in </a:t>
            </a:r>
            <a:r>
              <a:rPr lang="en-US" b="1" dirty="0" smtClean="0"/>
              <a:t>a</a:t>
            </a:r>
            <a:r>
              <a:rPr lang="en-US" dirty="0" smtClean="0"/>
              <a:t> reveals that movements of the structures over the course of recording obscure the details in the image. (</a:t>
            </a:r>
            <a:r>
              <a:rPr lang="en-US" b="1" dirty="0" smtClean="0"/>
              <a:t>c</a:t>
            </a:r>
            <a:r>
              <a:rPr lang="en-US" dirty="0" smtClean="0"/>
              <a:t>) Rings representing axial projections of CCPs can be resolved when only a 2-s time window of the data is displayed. (</a:t>
            </a:r>
            <a:r>
              <a:rPr lang="en-US" b="1" dirty="0" smtClean="0"/>
              <a:t>d</a:t>
            </a:r>
            <a:r>
              <a:rPr lang="en-US" dirty="0" smtClean="0"/>
              <a:t>–</a:t>
            </a:r>
            <a:r>
              <a:rPr lang="en-US" b="1" dirty="0" smtClean="0"/>
              <a:t>f</a:t>
            </a:r>
            <a:r>
              <a:rPr lang="en-US" dirty="0" smtClean="0"/>
              <a:t>) Peroxisome dynamics in a live COS-7 cell labeled by </a:t>
            </a:r>
            <a:r>
              <a:rPr lang="en-US" dirty="0" err="1" smtClean="0"/>
              <a:t>tdEos</a:t>
            </a:r>
            <a:r>
              <a:rPr lang="en-US" dirty="0" smtClean="0"/>
              <a:t>. (</a:t>
            </a:r>
            <a:r>
              <a:rPr lang="en-US" b="1" dirty="0" smtClean="0"/>
              <a:t>d</a:t>
            </a:r>
            <a:r>
              <a:rPr lang="en-US" dirty="0" smtClean="0"/>
              <a:t>) Overview image of an 83-s data set. Data have been colored as in </a:t>
            </a:r>
            <a:r>
              <a:rPr lang="en-US" b="1" dirty="0" smtClean="0"/>
              <a:t>a</a:t>
            </a:r>
            <a:r>
              <a:rPr lang="en-US" dirty="0" smtClean="0"/>
              <a:t>. (</a:t>
            </a:r>
            <a:r>
              <a:rPr lang="en-US" b="1" dirty="0" smtClean="0"/>
              <a:t>e</a:t>
            </a:r>
            <a:r>
              <a:rPr lang="en-US" dirty="0" smtClean="0"/>
              <a:t>) Super-resolution images (top) and maximum projections (bottom) of the raw data from the area in the green box in </a:t>
            </a:r>
            <a:r>
              <a:rPr lang="en-US" b="1" dirty="0" smtClean="0"/>
              <a:t>d</a:t>
            </a:r>
            <a:r>
              <a:rPr lang="en-US" dirty="0" smtClean="0"/>
              <a:t> in 0.5-s time intervals. (</a:t>
            </a:r>
            <a:r>
              <a:rPr lang="en-US" b="1" dirty="0" smtClean="0"/>
              <a:t>f</a:t>
            </a:r>
            <a:r>
              <a:rPr lang="en-US" dirty="0" smtClean="0"/>
              <a:t>) Super-resolution images at 0.5-s time resolution of the area highlighted by the blue box in </a:t>
            </a:r>
            <a:r>
              <a:rPr lang="en-US" b="1" dirty="0" smtClean="0"/>
              <a:t>d</a:t>
            </a:r>
            <a:r>
              <a:rPr lang="en-US" dirty="0" smtClean="0"/>
              <a:t>. See also </a:t>
            </a:r>
            <a:r>
              <a:rPr lang="en-US" dirty="0" smtClean="0">
                <a:hlinkClick r:id="rId3"/>
              </a:rPr>
              <a:t>Supplementary Figure 11</a:t>
            </a:r>
            <a:r>
              <a:rPr lang="en-US" dirty="0" smtClean="0"/>
              <a:t> and </a:t>
            </a:r>
            <a:r>
              <a:rPr lang="en-US" dirty="0" smtClean="0">
                <a:hlinkClick r:id="rId4"/>
              </a:rPr>
              <a:t>Supplementary Videos 1</a:t>
            </a:r>
            <a:r>
              <a:rPr lang="en-US" dirty="0" smtClean="0"/>
              <a:t>,</a:t>
            </a:r>
            <a:r>
              <a:rPr lang="en-US" dirty="0" smtClean="0">
                <a:hlinkClick r:id="rId5"/>
              </a:rPr>
              <a:t>2</a:t>
            </a:r>
            <a:r>
              <a:rPr lang="en-US" dirty="0" smtClean="0"/>
              <a:t>,</a:t>
            </a:r>
            <a:r>
              <a:rPr lang="en-US" dirty="0" smtClean="0">
                <a:hlinkClick r:id="rId6"/>
              </a:rPr>
              <a:t>3</a:t>
            </a:r>
            <a:r>
              <a:rPr lang="en-US" dirty="0" smtClean="0"/>
              <a:t>,</a:t>
            </a:r>
            <a:r>
              <a:rPr lang="en-US" dirty="0" smtClean="0">
                <a:hlinkClick r:id="rId7"/>
              </a:rPr>
              <a:t>4</a:t>
            </a:r>
            <a:r>
              <a:rPr lang="en-US" dirty="0" smtClean="0"/>
              <a:t>,</a:t>
            </a:r>
            <a:r>
              <a:rPr lang="en-US" dirty="0" smtClean="0">
                <a:hlinkClick r:id="rId8"/>
              </a:rPr>
              <a:t>5</a:t>
            </a:r>
            <a:r>
              <a:rPr lang="en-US" dirty="0" smtClean="0"/>
              <a:t> and </a:t>
            </a:r>
            <a:r>
              <a:rPr lang="en-US" dirty="0" smtClean="0">
                <a:hlinkClick r:id="rId9"/>
              </a:rPr>
              <a:t>8</a:t>
            </a:r>
            <a:r>
              <a:rPr lang="en-US" dirty="0" smtClean="0"/>
              <a:t>.</a:t>
            </a:r>
          </a:p>
          <a:p>
            <a:pPr marL="0" indent="0">
              <a:buNone/>
            </a:pPr>
            <a:endParaRPr lang="en-US" dirty="0" smtClean="0"/>
          </a:p>
          <a:p>
            <a:pPr marL="0" indent="0">
              <a:buNone/>
            </a:pPr>
            <a:r>
              <a:rPr lang="en-US" dirty="0" smtClean="0">
                <a:hlinkClick r:id="rId6"/>
              </a:rPr>
              <a:t>Video 3: Super-resolution video for a small cutout of a larger data set of mEOS3.2-labeled CCPs in a live HeLa cell (1)</a:t>
            </a:r>
            <a:r>
              <a:rPr lang="en-US" dirty="0" smtClean="0"/>
              <a:t> (55,160 KB, </a:t>
            </a:r>
            <a:r>
              <a:rPr lang="en-US" dirty="0" smtClean="0">
                <a:hlinkClick r:id="rId10"/>
              </a:rPr>
              <a:t>Download</a:t>
            </a:r>
            <a:r>
              <a:rPr lang="en-US" dirty="0" smtClean="0"/>
              <a:t>) Raw data were recorded as described in the Online </a:t>
            </a:r>
            <a:r>
              <a:rPr lang="en-US" dirty="0" smtClean="0">
                <a:hlinkClick r:id="rId11"/>
              </a:rPr>
              <a:t>Methods</a:t>
            </a:r>
            <a:r>
              <a:rPr lang="en-US" dirty="0" smtClean="0"/>
              <a:t>. Acquired images were analyzed using single-emitter fitting (Online </a:t>
            </a:r>
            <a:r>
              <a:rPr lang="en-US" dirty="0" smtClean="0">
                <a:hlinkClick r:id="rId11"/>
              </a:rPr>
              <a:t>Methods</a:t>
            </a:r>
            <a:r>
              <a:rPr lang="en-US" dirty="0" smtClean="0"/>
              <a:t>). 1,200 frames were combined to reconstruct each super-resolution image corresponding to a 2-s time window. Localization estimates in each image were binned into 10-nm pixels for display. To generate the video, we combined all 28 super-resolution images into a 3D data stack and smoothed with a 3D Gaussian kernel with </a:t>
            </a:r>
            <a:r>
              <a:rPr lang="en-US" i="1" dirty="0" err="1" smtClean="0"/>
              <a:t>σ</a:t>
            </a:r>
            <a:r>
              <a:rPr lang="en-US" i="1" baseline="-25000" dirty="0" err="1" smtClean="0"/>
              <a:t>x,y</a:t>
            </a:r>
            <a:r>
              <a:rPr lang="en-US" dirty="0" smtClean="0"/>
              <a:t> = 10 nm and </a:t>
            </a:r>
            <a:r>
              <a:rPr lang="en-US" i="1" dirty="0" err="1" smtClean="0"/>
              <a:t>σ</a:t>
            </a:r>
            <a:r>
              <a:rPr lang="en-US" i="1" baseline="-25000" dirty="0" err="1" smtClean="0"/>
              <a:t>t</a:t>
            </a:r>
            <a:r>
              <a:rPr lang="en-US" dirty="0" smtClean="0"/>
              <a:t> = 2 s to aid visualization. The resulting stack was converted into a video playing back at 15 frames per second. Scale bar, 500 nm. </a:t>
            </a:r>
          </a:p>
          <a:p>
            <a:pPr marL="0" indent="0">
              <a:buNone/>
            </a:pPr>
            <a:endParaRPr lang="en-US" dirty="0" smtClean="0"/>
          </a:p>
          <a:p>
            <a:pPr marL="0" indent="0">
              <a:buNone/>
            </a:pPr>
            <a:r>
              <a:rPr lang="en-US" dirty="0" smtClean="0">
                <a:hlinkClick r:id="rId7"/>
              </a:rPr>
              <a:t>Video 4: Super-resolution video for a small cutout of a larger data set of mEOS3.2-labeled CCPs in a live HeLa cell (2)</a:t>
            </a:r>
            <a:r>
              <a:rPr lang="en-US" dirty="0" smtClean="0"/>
              <a:t> (37,431 KB, </a:t>
            </a:r>
            <a:r>
              <a:rPr lang="en-US" dirty="0" smtClean="0">
                <a:hlinkClick r:id="rId12"/>
              </a:rPr>
              <a:t>Download</a:t>
            </a:r>
            <a:r>
              <a:rPr lang="en-US" dirty="0" smtClean="0"/>
              <a:t>) This video corresponds to the data set shown in Figure 3a–c. Raw data were recorded as described in the Online </a:t>
            </a:r>
            <a:r>
              <a:rPr lang="en-US" dirty="0" smtClean="0">
                <a:hlinkClick r:id="rId11"/>
              </a:rPr>
              <a:t>Methods</a:t>
            </a:r>
            <a:r>
              <a:rPr lang="en-US" dirty="0" smtClean="0"/>
              <a:t>. Acquired images were analyzed using single-emitter fitting (Online </a:t>
            </a:r>
            <a:r>
              <a:rPr lang="en-US" dirty="0" smtClean="0">
                <a:hlinkClick r:id="rId11"/>
              </a:rPr>
              <a:t>Methods</a:t>
            </a:r>
            <a:r>
              <a:rPr lang="en-US" dirty="0" smtClean="0"/>
              <a:t>). 1,200 frames were combined to reconstruct each super-resolution image corresponding to a 2-s time window. Localization estimates in each image were binned into 10-nm pixels for display. To generate the video, we combined all 19 super-resolution images into a 3D data stack and smoothed with a 3D Gaussian kernel with </a:t>
            </a:r>
            <a:r>
              <a:rPr lang="en-US" i="1" dirty="0" err="1" smtClean="0"/>
              <a:t>σ</a:t>
            </a:r>
            <a:r>
              <a:rPr lang="en-US" i="1" baseline="-25000" dirty="0" err="1" smtClean="0"/>
              <a:t>x,y</a:t>
            </a:r>
            <a:r>
              <a:rPr lang="en-US" dirty="0" smtClean="0"/>
              <a:t> = 10 nm and </a:t>
            </a:r>
            <a:r>
              <a:rPr lang="en-US" i="1" dirty="0" err="1" smtClean="0"/>
              <a:t>σ</a:t>
            </a:r>
            <a:r>
              <a:rPr lang="en-US" i="1" baseline="-25000" dirty="0" err="1" smtClean="0"/>
              <a:t>t</a:t>
            </a:r>
            <a:r>
              <a:rPr lang="en-US" dirty="0" smtClean="0"/>
              <a:t> = 2 s to aid visualization. The resulting stack was converted into a video playing back at 15 frames per second. Scale bar, 500 nm. </a:t>
            </a:r>
          </a:p>
          <a:p>
            <a:pPr marL="0" indent="0">
              <a:buNone/>
            </a:pPr>
            <a:endParaRPr lang="en-US" dirty="0" smtClean="0"/>
          </a:p>
          <a:p>
            <a:pPr marL="0" indent="0">
              <a:buNone/>
            </a:pPr>
            <a:r>
              <a:rPr lang="en-US" dirty="0" smtClean="0"/>
              <a:t>http://www.nature.com/nmeth/journal/v10/n7/full/nmeth.2488.html</a:t>
            </a:r>
          </a:p>
          <a:p>
            <a:pPr marL="0" indent="0">
              <a:buNone/>
            </a:pPr>
            <a:endParaRPr lang="en-US" dirty="0"/>
          </a:p>
        </p:txBody>
      </p:sp>
      <p:sp>
        <p:nvSpPr>
          <p:cNvPr id="4" name="Slide Number Placeholder 3"/>
          <p:cNvSpPr>
            <a:spLocks noGrp="1"/>
          </p:cNvSpPr>
          <p:nvPr>
            <p:ph type="sldNum" sz="quarter" idx="10"/>
          </p:nvPr>
        </p:nvSpPr>
        <p:spPr/>
        <p:txBody>
          <a:bodyPr/>
          <a:lstStyle/>
          <a:p>
            <a:fld id="{45397BDA-7C5D-426B-8F63-5169389F863D}"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846988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5988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729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911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77333" y="838200"/>
            <a:ext cx="7755467"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4978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1200" y="838200"/>
            <a:ext cx="7721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77333" y="1828800"/>
            <a:ext cx="37930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05867" y="1828800"/>
            <a:ext cx="37930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0618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879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340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788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3/7/2017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398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F765975-A351-42C2-A247-B41DB5844E41}" type="datetimeFigureOut">
              <a:rPr lang="en-US" smtClean="0">
                <a:solidFill>
                  <a:prstClr val="black">
                    <a:tint val="75000"/>
                  </a:prstClr>
                </a:solidFill>
              </a:rPr>
              <a:pPr/>
              <a:t>3/7/2017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903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F765975-A351-42C2-A247-B41DB5844E41}" type="datetimeFigureOut">
              <a:rPr lang="en-US" smtClean="0">
                <a:solidFill>
                  <a:prstClr val="black">
                    <a:tint val="75000"/>
                  </a:prstClr>
                </a:solidFill>
              </a:rPr>
              <a:pPr/>
              <a:t>3/7/2017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811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643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65975-A351-42C2-A247-B41DB5844E41}" type="datetimeFigureOut">
              <a:rPr lang="en-US" smtClean="0">
                <a:solidFill>
                  <a:prstClr val="black">
                    <a:tint val="75000"/>
                  </a:prstClr>
                </a:solidFill>
              </a:rPr>
              <a:pPr/>
              <a:t>3/7/2017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629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3/7/2017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85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3/7/2017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4626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6238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6461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D3583D-8E89-45ED-8690-AC93452E8C4B}" type="datetimeFigureOut">
              <a:rPr lang="en-US" smtClean="0">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52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D3583D-8E89-45ED-8690-AC93452E8C4B}" type="datetimeFigureOut">
              <a:rPr lang="en-US" smtClean="0">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8848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D3583D-8E89-45ED-8690-AC93452E8C4B}" type="datetimeFigureOut">
              <a:rPr lang="en-US" smtClean="0">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9544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D3583D-8E89-45ED-8690-AC93452E8C4B}" type="datetimeFigureOut">
              <a:rPr lang="en-US" smtClean="0">
                <a:solidFill>
                  <a:prstClr val="black">
                    <a:tint val="75000"/>
                  </a:prstClr>
                </a:solidFill>
              </a:rPr>
              <a:pPr/>
              <a:t>3/7/2017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758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D3583D-8E89-45ED-8690-AC93452E8C4B}" type="datetimeFigureOut">
              <a:rPr lang="en-US" smtClean="0">
                <a:solidFill>
                  <a:prstClr val="black">
                    <a:tint val="75000"/>
                  </a:prstClr>
                </a:solidFill>
              </a:rPr>
              <a:pPr/>
              <a:t>3/7/2017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851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2611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D3583D-8E89-45ED-8690-AC93452E8C4B}" type="datetimeFigureOut">
              <a:rPr lang="en-US" smtClean="0">
                <a:solidFill>
                  <a:prstClr val="black">
                    <a:tint val="75000"/>
                  </a:prstClr>
                </a:solidFill>
              </a:rPr>
              <a:pPr/>
              <a:t>3/7/2017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39749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3583D-8E89-45ED-8690-AC93452E8C4B}" type="datetimeFigureOut">
              <a:rPr lang="en-US" smtClean="0">
                <a:solidFill>
                  <a:prstClr val="black">
                    <a:tint val="75000"/>
                  </a:prstClr>
                </a:solidFill>
              </a:rPr>
              <a:pPr/>
              <a:t>3/7/2017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0510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D3583D-8E89-45ED-8690-AC93452E8C4B}" type="datetimeFigureOut">
              <a:rPr lang="en-US" smtClean="0">
                <a:solidFill>
                  <a:prstClr val="black">
                    <a:tint val="75000"/>
                  </a:prstClr>
                </a:solidFill>
              </a:rPr>
              <a:pPr/>
              <a:t>3/7/2017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32176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D3583D-8E89-45ED-8690-AC93452E8C4B}" type="datetimeFigureOut">
              <a:rPr lang="en-US" smtClean="0">
                <a:solidFill>
                  <a:prstClr val="black">
                    <a:tint val="75000"/>
                  </a:prstClr>
                </a:solidFill>
              </a:rPr>
              <a:pPr/>
              <a:t>3/7/2017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019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D3583D-8E89-45ED-8690-AC93452E8C4B}" type="datetimeFigureOut">
              <a:rPr lang="en-US" smtClean="0">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545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D3583D-8E89-45ED-8690-AC93452E8C4B}" type="datetimeFigureOut">
              <a:rPr lang="en-US" smtClean="0">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57612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5C2364-0CCA-40A7-A3A5-B1918A91FA35}" type="datetimeFigureOut">
              <a:rPr lang="en-US" smtClean="0">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55A563-BF99-4C49-A510-8B25508FD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62612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5C2364-0CCA-40A7-A3A5-B1918A91FA35}" type="datetimeFigureOut">
              <a:rPr lang="en-US" smtClean="0">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55A563-BF99-4C49-A510-8B25508FD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466593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5C2364-0CCA-40A7-A3A5-B1918A91FA35}" type="datetimeFigureOut">
              <a:rPr lang="en-US" smtClean="0">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55A563-BF99-4C49-A510-8B25508FD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78246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15C2364-0CCA-40A7-A3A5-B1918A91FA35}" type="datetimeFigureOut">
              <a:rPr lang="en-US" smtClean="0">
                <a:solidFill>
                  <a:prstClr val="black">
                    <a:tint val="75000"/>
                  </a:prstClr>
                </a:solidFill>
              </a:rPr>
              <a:pPr/>
              <a:t>3/7/2017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55A563-BF99-4C49-A510-8B25508FD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31425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3/7/2017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216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15C2364-0CCA-40A7-A3A5-B1918A91FA35}" type="datetimeFigureOut">
              <a:rPr lang="en-US" smtClean="0">
                <a:solidFill>
                  <a:prstClr val="black">
                    <a:tint val="75000"/>
                  </a:prstClr>
                </a:solidFill>
              </a:rPr>
              <a:pPr/>
              <a:t>3/7/2017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455A563-BF99-4C49-A510-8B25508FD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26392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15C2364-0CCA-40A7-A3A5-B1918A91FA35}" type="datetimeFigureOut">
              <a:rPr lang="en-US" smtClean="0">
                <a:solidFill>
                  <a:prstClr val="black">
                    <a:tint val="75000"/>
                  </a:prstClr>
                </a:solidFill>
              </a:rPr>
              <a:pPr/>
              <a:t>3/7/2017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55A563-BF99-4C49-A510-8B25508FD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592683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5C2364-0CCA-40A7-A3A5-B1918A91FA35}" type="datetimeFigureOut">
              <a:rPr lang="en-US" smtClean="0">
                <a:solidFill>
                  <a:prstClr val="black">
                    <a:tint val="75000"/>
                  </a:prstClr>
                </a:solidFill>
              </a:rPr>
              <a:pPr/>
              <a:t>3/7/2017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455A563-BF99-4C49-A510-8B25508FD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03590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5C2364-0CCA-40A7-A3A5-B1918A91FA35}" type="datetimeFigureOut">
              <a:rPr lang="en-US" smtClean="0">
                <a:solidFill>
                  <a:prstClr val="black">
                    <a:tint val="75000"/>
                  </a:prstClr>
                </a:solidFill>
              </a:rPr>
              <a:pPr/>
              <a:t>3/7/2017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55A563-BF99-4C49-A510-8B25508FD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28910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5C2364-0CCA-40A7-A3A5-B1918A91FA35}" type="datetimeFigureOut">
              <a:rPr lang="en-US" smtClean="0">
                <a:solidFill>
                  <a:prstClr val="black">
                    <a:tint val="75000"/>
                  </a:prstClr>
                </a:solidFill>
              </a:rPr>
              <a:pPr/>
              <a:t>3/7/2017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55A563-BF99-4C49-A510-8B25508FD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6606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5C2364-0CCA-40A7-A3A5-B1918A91FA35}" type="datetimeFigureOut">
              <a:rPr lang="en-US" smtClean="0">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55A563-BF99-4C49-A510-8B25508FD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9142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5C2364-0CCA-40A7-A3A5-B1918A91FA35}" type="datetimeFigureOut">
              <a:rPr lang="en-US" smtClean="0">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55A563-BF99-4C49-A510-8B25508FD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9255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ltLang="en-US">
              <a:solidFill>
                <a:prstClr val="black">
                  <a:tint val="75000"/>
                </a:prstClr>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ltLang="en-US">
              <a:solidFill>
                <a:prstClr val="black">
                  <a:tint val="75000"/>
                </a:prstClr>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1EC0060D-77F1-4162-94ED-60A26B38E0D3}"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2093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01355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086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F765975-A351-42C2-A247-B41DB5844E41}" type="datetimeFigureOut">
              <a:rPr lang="en-US" smtClean="0">
                <a:solidFill>
                  <a:prstClr val="black">
                    <a:tint val="75000"/>
                  </a:prstClr>
                </a:solidFill>
              </a:rPr>
              <a:pPr/>
              <a:t>3/7/2017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27754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FF09B2-6A2B-4FB4-B7EF-FE3DE8496C79}" type="datetimeFigureOut">
              <a:rPr lang="en-US" smtClean="0">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40222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FF09B2-6A2B-4FB4-B7EF-FE3DE8496C79}" type="datetimeFigureOut">
              <a:rPr lang="en-US" smtClean="0">
                <a:solidFill>
                  <a:prstClr val="black">
                    <a:tint val="75000"/>
                  </a:prstClr>
                </a:solidFill>
              </a:rPr>
              <a:pPr/>
              <a:t>3/7/2017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85543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FF09B2-6A2B-4FB4-B7EF-FE3DE8496C79}" type="datetimeFigureOut">
              <a:rPr lang="en-US" smtClean="0">
                <a:solidFill>
                  <a:prstClr val="black">
                    <a:tint val="75000"/>
                  </a:prstClr>
                </a:solidFill>
              </a:rPr>
              <a:pPr/>
              <a:t>3/7/2017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153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FFF09B2-6A2B-4FB4-B7EF-FE3DE8496C79}" type="datetimeFigureOut">
              <a:rPr lang="en-US" smtClean="0">
                <a:solidFill>
                  <a:prstClr val="black">
                    <a:tint val="75000"/>
                  </a:prstClr>
                </a:solidFill>
              </a:rPr>
              <a:pPr/>
              <a:t>3/7/2017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26611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F09B2-6A2B-4FB4-B7EF-FE3DE8496C79}" type="datetimeFigureOut">
              <a:rPr lang="en-US" smtClean="0">
                <a:solidFill>
                  <a:prstClr val="black">
                    <a:tint val="75000"/>
                  </a:prstClr>
                </a:solidFill>
              </a:rPr>
              <a:pPr/>
              <a:t>3/7/2017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3937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FF09B2-6A2B-4FB4-B7EF-FE3DE8496C79}" type="datetimeFigureOut">
              <a:rPr lang="en-US" smtClean="0">
                <a:solidFill>
                  <a:prstClr val="black">
                    <a:tint val="75000"/>
                  </a:prstClr>
                </a:solidFill>
              </a:rPr>
              <a:pPr/>
              <a:t>3/7/2017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918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FF09B2-6A2B-4FB4-B7EF-FE3DE8496C79}" type="datetimeFigureOut">
              <a:rPr lang="en-US" smtClean="0">
                <a:solidFill>
                  <a:prstClr val="black">
                    <a:tint val="75000"/>
                  </a:prstClr>
                </a:solidFill>
              </a:rPr>
              <a:pPr/>
              <a:t>3/7/2017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9376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00103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7557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40386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C4309483-70C2-49C7-ACF6-FC4603FCFD12}"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68886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F765975-A351-42C2-A247-B41DB5844E41}" type="datetimeFigureOut">
              <a:rPr lang="en-US" smtClean="0">
                <a:solidFill>
                  <a:prstClr val="black">
                    <a:tint val="75000"/>
                  </a:prstClr>
                </a:solidFill>
              </a:rPr>
              <a:pPr/>
              <a:t>3/7/2017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25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65975-A351-42C2-A247-B41DB5844E41}" type="datetimeFigureOut">
              <a:rPr lang="en-US" smtClean="0">
                <a:solidFill>
                  <a:prstClr val="black">
                    <a:tint val="75000"/>
                  </a:prstClr>
                </a:solidFill>
              </a:rPr>
              <a:pPr/>
              <a:t>3/7/2017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40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3/7/2017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27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3/7/2017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7422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65975-A351-42C2-A247-B41DB5844E41}" type="datetimeFigureOut">
              <a:rPr lang="en-US" smtClean="0">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66805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65975-A351-42C2-A247-B41DB5844E41}" type="datetimeFigureOut">
              <a:rPr lang="en-US" smtClean="0">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790213"/>
      </p:ext>
    </p:extLst>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3583D-8E89-45ED-8690-AC93452E8C4B}" type="datetimeFigureOut">
              <a:rPr lang="en-US" smtClean="0">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596959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5C2364-0CCA-40A7-A3A5-B1918A91FA35}" type="datetimeFigureOut">
              <a:rPr lang="en-US" smtClean="0">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55A563-BF99-4C49-A510-8B25508FD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049265"/>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F09B2-6A2B-4FB4-B7EF-FE3DE8496C79}" type="datetimeFigureOut">
              <a:rPr lang="en-US" smtClean="0">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7886751"/>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hyperlink" Target="https://www.neb.com/tools-and-resources/feature-articles/snap-tag-technologies-novel-tools-to-study-protein-function"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7.jp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9.emf"/><Relationship Id="rId5" Type="http://schemas.openxmlformats.org/officeDocument/2006/relationships/oleObject" Target="../embeddings/oleObject2.bin"/><Relationship Id="rId4" Type="http://schemas.openxmlformats.org/officeDocument/2006/relationships/image" Target="../media/image28.emf"/></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34.jpg"/></Relationships>
</file>

<file path=ppt/slides/_rels/slide31.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zeiss-campus.magnet.fsu.edu/tutorials/basics/conoscopoicimagesperiodicgratings/indexflash.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3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biophot.caltech.edu/"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4.gif"/></Relationships>
</file>

<file path=ppt/slides/_rels/slide4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35.xml"/><Relationship Id="rId1" Type="http://schemas.openxmlformats.org/officeDocument/2006/relationships/slideLayout" Target="../slideLayouts/slideLayout28.xml"/><Relationship Id="rId4" Type="http://schemas.openxmlformats.org/officeDocument/2006/relationships/image" Target="../media/image48.jpg"/></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5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emf"/><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7.xml"/><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28.xml"/><Relationship Id="rId5" Type="http://schemas.openxmlformats.org/officeDocument/2006/relationships/image" Target="../media/image54.png"/><Relationship Id="rId4" Type="http://schemas.openxmlformats.org/officeDocument/2006/relationships/image" Target="../media/image53.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56.jpeg"/></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image" Target="../media/image59.jpg"/><Relationship Id="rId4" Type="http://schemas.openxmlformats.org/officeDocument/2006/relationships/image" Target="../media/image58.png"/></Relationships>
</file>

<file path=ppt/slides/_rels/slide55.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63.jpeg"/></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64.jpg"/></Relationships>
</file>

<file path=ppt/slides/_rels/slide59.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46.xml"/><Relationship Id="rId1" Type="http://schemas.openxmlformats.org/officeDocument/2006/relationships/slideLayout" Target="../slideLayouts/slideLayout4.xml"/><Relationship Id="rId5" Type="http://schemas.openxmlformats.org/officeDocument/2006/relationships/hyperlink" Target="https://www.youtube.com/watch?v=Rr-BhOqznFs" TargetMode="External"/><Relationship Id="rId4" Type="http://schemas.openxmlformats.org/officeDocument/2006/relationships/image" Target="../media/image6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emf"/><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3" Type="http://schemas.openxmlformats.org/officeDocument/2006/relationships/hyperlink" Target="https://access.caltech.edu/tqfr/taker/queue"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68.gi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Biology 177: Principles of Modern Microscopy</a:t>
            </a:r>
          </a:p>
        </p:txBody>
      </p:sp>
      <p:sp>
        <p:nvSpPr>
          <p:cNvPr id="3" name="Subtitle 2"/>
          <p:cNvSpPr>
            <a:spLocks noGrp="1"/>
          </p:cNvSpPr>
          <p:nvPr>
            <p:ph type="subTitle" idx="1"/>
          </p:nvPr>
        </p:nvSpPr>
        <p:spPr/>
        <p:txBody>
          <a:bodyPr>
            <a:normAutofit lnSpcReduction="10000"/>
          </a:bodyPr>
          <a:lstStyle/>
          <a:p>
            <a:r>
              <a:rPr lang="en-US" dirty="0" smtClean="0"/>
              <a:t>Lecture 18:</a:t>
            </a:r>
          </a:p>
          <a:p>
            <a:r>
              <a:rPr lang="en-US" dirty="0" smtClean="0"/>
              <a:t>High speed microscopy, Part 2</a:t>
            </a:r>
          </a:p>
          <a:p>
            <a:r>
              <a:rPr lang="en-US" dirty="0"/>
              <a:t>Andres Collazo, Director Biological Imaging Facility</a:t>
            </a:r>
          </a:p>
          <a:p>
            <a:r>
              <a:rPr lang="en-US" dirty="0"/>
              <a:t>Wan-</a:t>
            </a:r>
            <a:r>
              <a:rPr lang="en-US" dirty="0" err="1"/>
              <a:t>Rong</a:t>
            </a:r>
            <a:r>
              <a:rPr lang="en-US" dirty="0"/>
              <a:t> (Sandy) Wong, Graduate Student, TA</a:t>
            </a:r>
          </a:p>
          <a:p>
            <a:endParaRPr lang="en-US" dirty="0"/>
          </a:p>
        </p:txBody>
      </p:sp>
    </p:spTree>
    <p:extLst>
      <p:ext uri="{BB962C8B-B14F-4D97-AF65-F5344CB8AC3E}">
        <p14:creationId xmlns:p14="http://schemas.microsoft.com/office/powerpoint/2010/main" val="2899681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2800" dirty="0" err="1"/>
              <a:t>Photoswitchable</a:t>
            </a:r>
            <a:r>
              <a:rPr lang="en-US" sz="2800" dirty="0"/>
              <a:t> Fluorescent Proteins (</a:t>
            </a:r>
            <a:r>
              <a:rPr lang="en-US" sz="2800" dirty="0" smtClean="0"/>
              <a:t>Genetically-Encoded)</a:t>
            </a:r>
            <a:endParaRPr lang="en-US" sz="2800" dirty="0"/>
          </a:p>
        </p:txBody>
      </p:sp>
      <p:graphicFrame>
        <p:nvGraphicFramePr>
          <p:cNvPr id="4" name="object 3"/>
          <p:cNvGraphicFramePr>
            <a:graphicFrameLocks noGrp="1"/>
          </p:cNvGraphicFramePr>
          <p:nvPr>
            <p:extLst/>
          </p:nvPr>
        </p:nvGraphicFramePr>
        <p:xfrm>
          <a:off x="339969" y="1862011"/>
          <a:ext cx="8452599" cy="3911378"/>
        </p:xfrm>
        <a:graphic>
          <a:graphicData uri="http://schemas.openxmlformats.org/drawingml/2006/table">
            <a:tbl>
              <a:tblPr firstRow="1" bandRow="1">
                <a:tableStyleId>{2D5ABB26-0587-4C30-8999-92F81FD0307C}</a:tableStyleId>
              </a:tblPr>
              <a:tblGrid>
                <a:gridCol w="1531540"/>
                <a:gridCol w="1467648"/>
                <a:gridCol w="1640770"/>
                <a:gridCol w="1308538"/>
                <a:gridCol w="1307338"/>
                <a:gridCol w="1196765"/>
              </a:tblGrid>
              <a:tr h="375798">
                <a:tc>
                  <a:txBody>
                    <a:bodyPr/>
                    <a:lstStyle/>
                    <a:p>
                      <a:pPr marL="215265">
                        <a:lnSpc>
                          <a:spcPct val="100000"/>
                        </a:lnSpc>
                      </a:pPr>
                      <a:r>
                        <a:rPr sz="1800" b="1" dirty="0">
                          <a:solidFill>
                            <a:srgbClr val="FFFFFF"/>
                          </a:solidFill>
                          <a:latin typeface="Arial"/>
                          <a:cs typeface="Arial"/>
                        </a:rPr>
                        <a:t>Pro</a:t>
                      </a:r>
                      <a:r>
                        <a:rPr sz="1800" b="1" spc="-10" dirty="0">
                          <a:solidFill>
                            <a:srgbClr val="FFFFFF"/>
                          </a:solidFill>
                          <a:latin typeface="Arial"/>
                          <a:cs typeface="Arial"/>
                        </a:rPr>
                        <a:t>b</a:t>
                      </a:r>
                      <a:r>
                        <a:rPr sz="1800" b="1" dirty="0">
                          <a:solidFill>
                            <a:srgbClr val="FFFFFF"/>
                          </a:solidFill>
                          <a:latin typeface="Arial"/>
                          <a:cs typeface="Arial"/>
                        </a:rPr>
                        <a:t>e</a:t>
                      </a:r>
                      <a:endParaRPr sz="1800" dirty="0">
                        <a:latin typeface="Arial"/>
                        <a:cs typeface="Arial"/>
                      </a:endParaRPr>
                    </a:p>
                  </a:txBody>
                  <a:tcPr marL="0" marR="0" marT="0" marB="0">
                    <a:solidFill>
                      <a:srgbClr val="000000"/>
                    </a:solidFill>
                  </a:tcPr>
                </a:tc>
                <a:tc>
                  <a:txBody>
                    <a:bodyPr/>
                    <a:lstStyle/>
                    <a:p>
                      <a:pPr marL="145415">
                        <a:lnSpc>
                          <a:spcPct val="100000"/>
                        </a:lnSpc>
                      </a:pPr>
                      <a:r>
                        <a:rPr sz="1800" b="1" spc="-140" dirty="0">
                          <a:solidFill>
                            <a:srgbClr val="FFFFFF"/>
                          </a:solidFill>
                          <a:latin typeface="Arial"/>
                          <a:cs typeface="Arial"/>
                        </a:rPr>
                        <a:t>T</a:t>
                      </a:r>
                      <a:r>
                        <a:rPr sz="1800" b="1" dirty="0">
                          <a:solidFill>
                            <a:srgbClr val="FFFFFF"/>
                          </a:solidFill>
                          <a:latin typeface="Arial"/>
                          <a:cs typeface="Arial"/>
                        </a:rPr>
                        <a:t>ype</a:t>
                      </a:r>
                      <a:endParaRPr sz="1800">
                        <a:latin typeface="Arial"/>
                        <a:cs typeface="Arial"/>
                      </a:endParaRPr>
                    </a:p>
                  </a:txBody>
                  <a:tcPr marL="0" marR="0" marT="0" marB="0">
                    <a:solidFill>
                      <a:srgbClr val="000000"/>
                    </a:solidFill>
                  </a:tcPr>
                </a:tc>
                <a:tc>
                  <a:txBody>
                    <a:bodyPr/>
                    <a:lstStyle/>
                    <a:p>
                      <a:pPr marL="181610">
                        <a:lnSpc>
                          <a:spcPct val="100000"/>
                        </a:lnSpc>
                      </a:pPr>
                      <a:r>
                        <a:rPr sz="1800" b="1" dirty="0">
                          <a:solidFill>
                            <a:srgbClr val="FFFFFF"/>
                          </a:solidFill>
                          <a:latin typeface="Arial"/>
                          <a:cs typeface="Arial"/>
                        </a:rPr>
                        <a:t>λ</a:t>
                      </a:r>
                      <a:r>
                        <a:rPr sz="1800" b="1" spc="-142" baseline="-20833" dirty="0">
                          <a:solidFill>
                            <a:srgbClr val="FFFFFF"/>
                          </a:solidFill>
                          <a:latin typeface="Arial"/>
                          <a:cs typeface="Arial"/>
                        </a:rPr>
                        <a:t>P</a:t>
                      </a:r>
                      <a:r>
                        <a:rPr sz="1800" b="1" baseline="-20833" dirty="0">
                          <a:solidFill>
                            <a:srgbClr val="FFFFFF"/>
                          </a:solidFill>
                          <a:latin typeface="Arial"/>
                          <a:cs typeface="Arial"/>
                        </a:rPr>
                        <a:t>A</a:t>
                      </a:r>
                      <a:r>
                        <a:rPr sz="1800" b="1" spc="179" baseline="-20833" dirty="0">
                          <a:solidFill>
                            <a:srgbClr val="FFFFFF"/>
                          </a:solidFill>
                          <a:latin typeface="Arial"/>
                          <a:cs typeface="Arial"/>
                        </a:rPr>
                        <a:t> </a:t>
                      </a:r>
                      <a:r>
                        <a:rPr sz="1800" b="1" dirty="0">
                          <a:solidFill>
                            <a:srgbClr val="FFFFFF"/>
                          </a:solidFill>
                          <a:latin typeface="Arial"/>
                          <a:cs typeface="Arial"/>
                        </a:rPr>
                        <a:t>(nm)</a:t>
                      </a:r>
                      <a:endParaRPr sz="1800" dirty="0">
                        <a:latin typeface="Arial"/>
                        <a:cs typeface="Arial"/>
                      </a:endParaRPr>
                    </a:p>
                  </a:txBody>
                  <a:tcPr marL="0" marR="0" marT="0" marB="0">
                    <a:solidFill>
                      <a:srgbClr val="000000"/>
                    </a:solidFill>
                  </a:tcPr>
                </a:tc>
                <a:tc>
                  <a:txBody>
                    <a:bodyPr/>
                    <a:lstStyle/>
                    <a:p>
                      <a:pPr marL="231775">
                        <a:lnSpc>
                          <a:spcPct val="100000"/>
                        </a:lnSpc>
                      </a:pPr>
                      <a:r>
                        <a:rPr sz="1800" b="1" dirty="0">
                          <a:solidFill>
                            <a:srgbClr val="FFFFFF"/>
                          </a:solidFill>
                          <a:latin typeface="Arial"/>
                          <a:cs typeface="Arial"/>
                        </a:rPr>
                        <a:t>λ</a:t>
                      </a:r>
                      <a:r>
                        <a:rPr sz="1800" b="1" baseline="-20833" dirty="0">
                          <a:solidFill>
                            <a:srgbClr val="FFFFFF"/>
                          </a:solidFill>
                          <a:latin typeface="Arial"/>
                          <a:cs typeface="Arial"/>
                        </a:rPr>
                        <a:t>X</a:t>
                      </a:r>
                      <a:r>
                        <a:rPr sz="1800" b="1" spc="240" baseline="-20833" dirty="0">
                          <a:solidFill>
                            <a:srgbClr val="FFFFFF"/>
                          </a:solidFill>
                          <a:latin typeface="Arial"/>
                          <a:cs typeface="Arial"/>
                        </a:rPr>
                        <a:t> </a:t>
                      </a:r>
                      <a:r>
                        <a:rPr sz="1800" b="1" dirty="0">
                          <a:solidFill>
                            <a:srgbClr val="FFFFFF"/>
                          </a:solidFill>
                          <a:latin typeface="Arial"/>
                          <a:cs typeface="Arial"/>
                        </a:rPr>
                        <a:t>(nm)</a:t>
                      </a:r>
                      <a:endParaRPr sz="1800" dirty="0">
                        <a:latin typeface="Arial"/>
                        <a:cs typeface="Arial"/>
                      </a:endParaRPr>
                    </a:p>
                  </a:txBody>
                  <a:tcPr marL="0" marR="0" marT="0" marB="0">
                    <a:solidFill>
                      <a:srgbClr val="000000"/>
                    </a:solidFill>
                  </a:tcPr>
                </a:tc>
                <a:tc>
                  <a:txBody>
                    <a:bodyPr/>
                    <a:lstStyle/>
                    <a:p>
                      <a:pPr marL="288290">
                        <a:lnSpc>
                          <a:spcPct val="100000"/>
                        </a:lnSpc>
                      </a:pPr>
                      <a:r>
                        <a:rPr sz="1800" b="1" dirty="0">
                          <a:solidFill>
                            <a:srgbClr val="FFFFFF"/>
                          </a:solidFill>
                          <a:latin typeface="Arial"/>
                          <a:cs typeface="Arial"/>
                        </a:rPr>
                        <a:t>λ</a:t>
                      </a:r>
                      <a:r>
                        <a:rPr sz="1800" b="1" spc="-7" baseline="-20833" dirty="0">
                          <a:solidFill>
                            <a:srgbClr val="FFFFFF"/>
                          </a:solidFill>
                          <a:latin typeface="Arial"/>
                          <a:cs typeface="Arial"/>
                        </a:rPr>
                        <a:t>E</a:t>
                      </a:r>
                      <a:r>
                        <a:rPr sz="1800" b="1" baseline="-20833" dirty="0">
                          <a:solidFill>
                            <a:srgbClr val="FFFFFF"/>
                          </a:solidFill>
                          <a:latin typeface="Arial"/>
                          <a:cs typeface="Arial"/>
                        </a:rPr>
                        <a:t>M</a:t>
                      </a:r>
                      <a:r>
                        <a:rPr sz="1800" b="1" spc="247" baseline="-20833" dirty="0">
                          <a:solidFill>
                            <a:srgbClr val="FFFFFF"/>
                          </a:solidFill>
                          <a:latin typeface="Arial"/>
                          <a:cs typeface="Arial"/>
                        </a:rPr>
                        <a:t> </a:t>
                      </a:r>
                      <a:r>
                        <a:rPr sz="1800" b="1" dirty="0">
                          <a:solidFill>
                            <a:srgbClr val="FFFFFF"/>
                          </a:solidFill>
                          <a:latin typeface="Arial"/>
                          <a:cs typeface="Arial"/>
                        </a:rPr>
                        <a:t>(nm)</a:t>
                      </a:r>
                      <a:endParaRPr sz="1800">
                        <a:latin typeface="Arial"/>
                        <a:cs typeface="Arial"/>
                      </a:endParaRPr>
                    </a:p>
                  </a:txBody>
                  <a:tcPr marL="0" marR="0" marT="0" marB="0">
                    <a:solidFill>
                      <a:srgbClr val="000000"/>
                    </a:solidFill>
                  </a:tcPr>
                </a:tc>
                <a:tc>
                  <a:txBody>
                    <a:bodyPr/>
                    <a:lstStyle/>
                    <a:p>
                      <a:pPr marL="103505">
                        <a:lnSpc>
                          <a:spcPct val="100000"/>
                        </a:lnSpc>
                      </a:pPr>
                      <a:r>
                        <a:rPr sz="1800" b="1" spc="-105" dirty="0">
                          <a:solidFill>
                            <a:srgbClr val="FFFFFF"/>
                          </a:solidFill>
                          <a:latin typeface="Arial"/>
                          <a:cs typeface="Arial"/>
                        </a:rPr>
                        <a:t>V</a:t>
                      </a:r>
                      <a:r>
                        <a:rPr sz="1800" b="1" dirty="0">
                          <a:solidFill>
                            <a:srgbClr val="FFFFFF"/>
                          </a:solidFill>
                          <a:latin typeface="Arial"/>
                          <a:cs typeface="Arial"/>
                        </a:rPr>
                        <a:t>ariants</a:t>
                      </a:r>
                      <a:endParaRPr sz="1800">
                        <a:latin typeface="Arial"/>
                        <a:cs typeface="Arial"/>
                      </a:endParaRPr>
                    </a:p>
                  </a:txBody>
                  <a:tcPr marL="0" marR="0" marT="0" marB="0">
                    <a:solidFill>
                      <a:srgbClr val="000000"/>
                    </a:solidFill>
                  </a:tcPr>
                </a:tc>
              </a:tr>
              <a:tr h="354232">
                <a:tc>
                  <a:txBody>
                    <a:bodyPr/>
                    <a:lstStyle/>
                    <a:p>
                      <a:pPr marL="215265">
                        <a:lnSpc>
                          <a:spcPct val="100000"/>
                        </a:lnSpc>
                      </a:pPr>
                      <a:r>
                        <a:rPr sz="1700" b="1" dirty="0">
                          <a:solidFill>
                            <a:srgbClr val="66FFFF"/>
                          </a:solidFill>
                          <a:latin typeface="Arial"/>
                          <a:cs typeface="Arial"/>
                        </a:rPr>
                        <a:t>PSCFP2</a:t>
                      </a:r>
                      <a:endParaRPr sz="1700">
                        <a:latin typeface="Arial"/>
                        <a:cs typeface="Arial"/>
                      </a:endParaRPr>
                    </a:p>
                  </a:txBody>
                  <a:tcPr marL="0" marR="0" marT="0" marB="0">
                    <a:solidFill>
                      <a:srgbClr val="000000"/>
                    </a:solidFill>
                  </a:tcPr>
                </a:tc>
                <a:tc>
                  <a:txBody>
                    <a:bodyPr/>
                    <a:lstStyle/>
                    <a:p>
                      <a:pPr marL="145415">
                        <a:lnSpc>
                          <a:spcPct val="100000"/>
                        </a:lnSpc>
                      </a:pPr>
                      <a:r>
                        <a:rPr sz="1700" dirty="0">
                          <a:solidFill>
                            <a:srgbClr val="FFFFFF"/>
                          </a:solidFill>
                          <a:latin typeface="Arial"/>
                          <a:cs typeface="Arial"/>
                        </a:rPr>
                        <a:t>0→A</a:t>
                      </a:r>
                      <a:r>
                        <a:rPr sz="1700" spc="-80" dirty="0">
                          <a:solidFill>
                            <a:srgbClr val="FFFFFF"/>
                          </a:solidFill>
                          <a:latin typeface="Arial"/>
                          <a:cs typeface="Arial"/>
                        </a:rPr>
                        <a:t> </a:t>
                      </a:r>
                      <a:r>
                        <a:rPr sz="1700" dirty="0">
                          <a:solidFill>
                            <a:srgbClr val="FFFFFF"/>
                          </a:solidFill>
                          <a:latin typeface="Arial"/>
                          <a:cs typeface="Arial"/>
                        </a:rPr>
                        <a:t>(Irrev)</a:t>
                      </a:r>
                      <a:endParaRPr sz="1700">
                        <a:latin typeface="Arial"/>
                        <a:cs typeface="Arial"/>
                      </a:endParaRPr>
                    </a:p>
                  </a:txBody>
                  <a:tcPr marL="0" marR="0" marT="0" marB="0">
                    <a:solidFill>
                      <a:srgbClr val="000000"/>
                    </a:solidFill>
                  </a:tcPr>
                </a:tc>
                <a:tc>
                  <a:txBody>
                    <a:bodyPr/>
                    <a:lstStyle/>
                    <a:p>
                      <a:pPr marL="181610">
                        <a:lnSpc>
                          <a:spcPct val="100000"/>
                        </a:lnSpc>
                      </a:pPr>
                      <a:r>
                        <a:rPr sz="1700" spc="-30" dirty="0">
                          <a:solidFill>
                            <a:srgbClr val="CC00CC"/>
                          </a:solidFill>
                          <a:latin typeface="Arial"/>
                          <a:cs typeface="Arial"/>
                        </a:rPr>
                        <a:t>V</a:t>
                      </a:r>
                      <a:r>
                        <a:rPr sz="1700" dirty="0">
                          <a:solidFill>
                            <a:srgbClr val="CC00CC"/>
                          </a:solidFill>
                          <a:latin typeface="Arial"/>
                          <a:cs typeface="Arial"/>
                        </a:rPr>
                        <a:t>iolet</a:t>
                      </a:r>
                      <a:r>
                        <a:rPr sz="1700" spc="15" dirty="0">
                          <a:solidFill>
                            <a:srgbClr val="CC00CC"/>
                          </a:solidFill>
                          <a:latin typeface="Arial"/>
                          <a:cs typeface="Arial"/>
                        </a:rPr>
                        <a:t> </a:t>
                      </a:r>
                      <a:r>
                        <a:rPr sz="1700" dirty="0">
                          <a:solidFill>
                            <a:srgbClr val="CC00CC"/>
                          </a:solidFill>
                          <a:latin typeface="Arial"/>
                          <a:cs typeface="Arial"/>
                        </a:rPr>
                        <a:t>(~</a:t>
                      </a:r>
                      <a:r>
                        <a:rPr sz="1700" spc="-5" dirty="0">
                          <a:solidFill>
                            <a:srgbClr val="CC00CC"/>
                          </a:solidFill>
                          <a:latin typeface="Arial"/>
                          <a:cs typeface="Arial"/>
                        </a:rPr>
                        <a:t>4</a:t>
                      </a:r>
                      <a:r>
                        <a:rPr sz="1700" dirty="0">
                          <a:solidFill>
                            <a:srgbClr val="CC00CC"/>
                          </a:solidFill>
                          <a:latin typeface="Arial"/>
                          <a:cs typeface="Arial"/>
                        </a:rPr>
                        <a:t>00)</a:t>
                      </a:r>
                      <a:endParaRPr sz="1700">
                        <a:latin typeface="Arial"/>
                        <a:cs typeface="Arial"/>
                      </a:endParaRPr>
                    </a:p>
                  </a:txBody>
                  <a:tcPr marL="0" marR="0" marT="0" marB="0">
                    <a:solidFill>
                      <a:srgbClr val="000000"/>
                    </a:solidFill>
                  </a:tcPr>
                </a:tc>
                <a:tc>
                  <a:txBody>
                    <a:bodyPr/>
                    <a:lstStyle/>
                    <a:p>
                      <a:pPr marL="231775">
                        <a:lnSpc>
                          <a:spcPct val="100000"/>
                        </a:lnSpc>
                      </a:pPr>
                      <a:r>
                        <a:rPr sz="1700" spc="-5" dirty="0">
                          <a:solidFill>
                            <a:srgbClr val="FFFFFF"/>
                          </a:solidFill>
                          <a:latin typeface="Arial"/>
                          <a:cs typeface="Arial"/>
                        </a:rPr>
                        <a:t>490</a:t>
                      </a:r>
                      <a:endParaRPr sz="1700">
                        <a:latin typeface="Arial"/>
                        <a:cs typeface="Arial"/>
                      </a:endParaRPr>
                    </a:p>
                  </a:txBody>
                  <a:tcPr marL="0" marR="0" marT="0" marB="0">
                    <a:solidFill>
                      <a:srgbClr val="000000"/>
                    </a:solidFill>
                  </a:tcPr>
                </a:tc>
                <a:tc>
                  <a:txBody>
                    <a:bodyPr/>
                    <a:lstStyle/>
                    <a:p>
                      <a:pPr marL="288290">
                        <a:lnSpc>
                          <a:spcPct val="100000"/>
                        </a:lnSpc>
                      </a:pPr>
                      <a:r>
                        <a:rPr sz="1700" dirty="0">
                          <a:solidFill>
                            <a:srgbClr val="FFFFFF"/>
                          </a:solidFill>
                          <a:latin typeface="Arial"/>
                          <a:cs typeface="Arial"/>
                        </a:rPr>
                        <a:t>5</a:t>
                      </a:r>
                      <a:r>
                        <a:rPr sz="1700" spc="-135" dirty="0">
                          <a:solidFill>
                            <a:srgbClr val="FFFFFF"/>
                          </a:solidFill>
                          <a:latin typeface="Arial"/>
                          <a:cs typeface="Arial"/>
                        </a:rPr>
                        <a:t>1</a:t>
                      </a:r>
                      <a:r>
                        <a:rPr sz="1700" dirty="0">
                          <a:solidFill>
                            <a:srgbClr val="FFFFFF"/>
                          </a:solidFill>
                          <a:latin typeface="Arial"/>
                          <a:cs typeface="Arial"/>
                        </a:rPr>
                        <a:t>1</a:t>
                      </a:r>
                      <a:endParaRPr sz="1700">
                        <a:latin typeface="Arial"/>
                        <a:cs typeface="Arial"/>
                      </a:endParaRPr>
                    </a:p>
                  </a:txBody>
                  <a:tcPr marL="0" marR="0" marT="0" marB="0">
                    <a:solidFill>
                      <a:srgbClr val="000000"/>
                    </a:solidFill>
                  </a:tcPr>
                </a:tc>
                <a:tc>
                  <a:txBody>
                    <a:bodyPr/>
                    <a:lstStyle/>
                    <a:p>
                      <a:pPr marL="103505">
                        <a:lnSpc>
                          <a:spcPct val="100000"/>
                        </a:lnSpc>
                      </a:pPr>
                      <a:r>
                        <a:rPr sz="1700" b="1" dirty="0">
                          <a:solidFill>
                            <a:srgbClr val="66FFFF"/>
                          </a:solidFill>
                          <a:latin typeface="Arial"/>
                          <a:cs typeface="Arial"/>
                        </a:rPr>
                        <a:t>PSCFP</a:t>
                      </a:r>
                      <a:endParaRPr sz="1700">
                        <a:latin typeface="Arial"/>
                        <a:cs typeface="Arial"/>
                      </a:endParaRPr>
                    </a:p>
                  </a:txBody>
                  <a:tcPr marL="0" marR="0" marT="0" marB="0">
                    <a:solidFill>
                      <a:srgbClr val="000000"/>
                    </a:solidFill>
                  </a:tcPr>
                </a:tc>
              </a:tr>
              <a:tr h="385768">
                <a:tc>
                  <a:txBody>
                    <a:bodyPr/>
                    <a:lstStyle/>
                    <a:p>
                      <a:pPr marL="215265">
                        <a:lnSpc>
                          <a:spcPct val="100000"/>
                        </a:lnSpc>
                      </a:pPr>
                      <a:r>
                        <a:rPr sz="1700" b="1" spc="-125" dirty="0">
                          <a:solidFill>
                            <a:srgbClr val="CCFF33"/>
                          </a:solidFill>
                          <a:latin typeface="Arial"/>
                          <a:cs typeface="Arial"/>
                        </a:rPr>
                        <a:t>P</a:t>
                      </a:r>
                      <a:r>
                        <a:rPr sz="1700" b="1" spc="-5" dirty="0">
                          <a:solidFill>
                            <a:srgbClr val="CCFF33"/>
                          </a:solidFill>
                          <a:latin typeface="Arial"/>
                          <a:cs typeface="Arial"/>
                        </a:rPr>
                        <a:t>A-</a:t>
                      </a:r>
                      <a:r>
                        <a:rPr sz="1700" b="1" dirty="0">
                          <a:solidFill>
                            <a:srgbClr val="CCFF33"/>
                          </a:solidFill>
                          <a:latin typeface="Arial"/>
                          <a:cs typeface="Arial"/>
                        </a:rPr>
                        <a:t>GFP</a:t>
                      </a:r>
                      <a:endParaRPr sz="1700">
                        <a:latin typeface="Arial"/>
                        <a:cs typeface="Arial"/>
                      </a:endParaRPr>
                    </a:p>
                  </a:txBody>
                  <a:tcPr marL="0" marR="0" marT="0" marB="0">
                    <a:solidFill>
                      <a:srgbClr val="000000"/>
                    </a:solidFill>
                  </a:tcPr>
                </a:tc>
                <a:tc>
                  <a:txBody>
                    <a:bodyPr/>
                    <a:lstStyle/>
                    <a:p>
                      <a:pPr marL="145415">
                        <a:lnSpc>
                          <a:spcPct val="100000"/>
                        </a:lnSpc>
                      </a:pPr>
                      <a:r>
                        <a:rPr sz="1700" dirty="0">
                          <a:solidFill>
                            <a:srgbClr val="FFFFFF"/>
                          </a:solidFill>
                          <a:latin typeface="Arial"/>
                          <a:cs typeface="Arial"/>
                        </a:rPr>
                        <a:t>0→A</a:t>
                      </a:r>
                      <a:r>
                        <a:rPr sz="1700" spc="-80" dirty="0">
                          <a:solidFill>
                            <a:srgbClr val="FFFFFF"/>
                          </a:solidFill>
                          <a:latin typeface="Arial"/>
                          <a:cs typeface="Arial"/>
                        </a:rPr>
                        <a:t> </a:t>
                      </a:r>
                      <a:r>
                        <a:rPr sz="1700" dirty="0">
                          <a:solidFill>
                            <a:srgbClr val="FFFFFF"/>
                          </a:solidFill>
                          <a:latin typeface="Arial"/>
                          <a:cs typeface="Arial"/>
                        </a:rPr>
                        <a:t>(Irrev)</a:t>
                      </a:r>
                      <a:endParaRPr sz="1700">
                        <a:latin typeface="Arial"/>
                        <a:cs typeface="Arial"/>
                      </a:endParaRPr>
                    </a:p>
                  </a:txBody>
                  <a:tcPr marL="0" marR="0" marT="0" marB="0">
                    <a:solidFill>
                      <a:srgbClr val="000000"/>
                    </a:solidFill>
                  </a:tcPr>
                </a:tc>
                <a:tc>
                  <a:txBody>
                    <a:bodyPr/>
                    <a:lstStyle/>
                    <a:p>
                      <a:pPr marL="181610">
                        <a:lnSpc>
                          <a:spcPct val="100000"/>
                        </a:lnSpc>
                      </a:pPr>
                      <a:r>
                        <a:rPr sz="1700" spc="-30" dirty="0">
                          <a:solidFill>
                            <a:srgbClr val="CC00CC"/>
                          </a:solidFill>
                          <a:latin typeface="Arial"/>
                          <a:cs typeface="Arial"/>
                        </a:rPr>
                        <a:t>V</a:t>
                      </a:r>
                      <a:r>
                        <a:rPr sz="1700" dirty="0">
                          <a:solidFill>
                            <a:srgbClr val="CC00CC"/>
                          </a:solidFill>
                          <a:latin typeface="Arial"/>
                          <a:cs typeface="Arial"/>
                        </a:rPr>
                        <a:t>iolet</a:t>
                      </a:r>
                      <a:endParaRPr sz="1700">
                        <a:latin typeface="Arial"/>
                        <a:cs typeface="Arial"/>
                      </a:endParaRPr>
                    </a:p>
                  </a:txBody>
                  <a:tcPr marL="0" marR="0" marT="0" marB="0">
                    <a:solidFill>
                      <a:srgbClr val="000000"/>
                    </a:solidFill>
                  </a:tcPr>
                </a:tc>
                <a:tc>
                  <a:txBody>
                    <a:bodyPr/>
                    <a:lstStyle/>
                    <a:p>
                      <a:pPr marL="231775">
                        <a:lnSpc>
                          <a:spcPct val="100000"/>
                        </a:lnSpc>
                      </a:pPr>
                      <a:r>
                        <a:rPr sz="1700" spc="-5" dirty="0">
                          <a:solidFill>
                            <a:srgbClr val="FFFFFF"/>
                          </a:solidFill>
                          <a:latin typeface="Arial"/>
                          <a:cs typeface="Arial"/>
                        </a:rPr>
                        <a:t>504</a:t>
                      </a:r>
                      <a:endParaRPr sz="1700">
                        <a:latin typeface="Arial"/>
                        <a:cs typeface="Arial"/>
                      </a:endParaRPr>
                    </a:p>
                  </a:txBody>
                  <a:tcPr marL="0" marR="0" marT="0" marB="0">
                    <a:solidFill>
                      <a:srgbClr val="000000"/>
                    </a:solidFill>
                  </a:tcPr>
                </a:tc>
                <a:tc>
                  <a:txBody>
                    <a:bodyPr/>
                    <a:lstStyle/>
                    <a:p>
                      <a:pPr marL="288290">
                        <a:lnSpc>
                          <a:spcPct val="100000"/>
                        </a:lnSpc>
                      </a:pPr>
                      <a:r>
                        <a:rPr sz="1700" spc="-5" dirty="0">
                          <a:solidFill>
                            <a:srgbClr val="FFFFFF"/>
                          </a:solidFill>
                          <a:latin typeface="Arial"/>
                          <a:cs typeface="Arial"/>
                        </a:rPr>
                        <a:t>517</a:t>
                      </a:r>
                      <a:endParaRPr sz="1700">
                        <a:latin typeface="Arial"/>
                        <a:cs typeface="Arial"/>
                      </a:endParaRPr>
                    </a:p>
                  </a:txBody>
                  <a:tcPr marL="0" marR="0" marT="0" marB="0">
                    <a:solidFill>
                      <a:srgbClr val="000000"/>
                    </a:solidFill>
                  </a:tcPr>
                </a:tc>
                <a:tc>
                  <a:txBody>
                    <a:bodyPr/>
                    <a:lstStyle/>
                    <a:p>
                      <a:endParaRPr sz="1700">
                        <a:latin typeface="Arial"/>
                        <a:cs typeface="Arial"/>
                      </a:endParaRPr>
                    </a:p>
                  </a:txBody>
                  <a:tcPr marL="0" marR="0" marT="0" marB="0">
                    <a:solidFill>
                      <a:srgbClr val="000000"/>
                    </a:solidFill>
                  </a:tcPr>
                </a:tc>
              </a:tr>
              <a:tr h="645598">
                <a:tc>
                  <a:txBody>
                    <a:bodyPr/>
                    <a:lstStyle/>
                    <a:p>
                      <a:pPr marL="215265">
                        <a:lnSpc>
                          <a:spcPct val="100000"/>
                        </a:lnSpc>
                      </a:pPr>
                      <a:r>
                        <a:rPr sz="1700" b="1" dirty="0">
                          <a:solidFill>
                            <a:srgbClr val="CCFF33"/>
                          </a:solidFill>
                          <a:latin typeface="Arial"/>
                          <a:cs typeface="Arial"/>
                        </a:rPr>
                        <a:t>Dronpa</a:t>
                      </a:r>
                      <a:endParaRPr sz="1700">
                        <a:latin typeface="Arial"/>
                        <a:cs typeface="Arial"/>
                      </a:endParaRPr>
                    </a:p>
                  </a:txBody>
                  <a:tcPr marL="0" marR="0" marT="0" marB="0">
                    <a:solidFill>
                      <a:srgbClr val="000000"/>
                    </a:solidFill>
                  </a:tcPr>
                </a:tc>
                <a:tc>
                  <a:txBody>
                    <a:bodyPr/>
                    <a:lstStyle/>
                    <a:p>
                      <a:pPr marL="145415">
                        <a:lnSpc>
                          <a:spcPct val="100000"/>
                        </a:lnSpc>
                      </a:pPr>
                      <a:r>
                        <a:rPr sz="1700" dirty="0">
                          <a:solidFill>
                            <a:srgbClr val="FFFFFF"/>
                          </a:solidFill>
                          <a:latin typeface="Arial"/>
                          <a:cs typeface="Arial"/>
                        </a:rPr>
                        <a:t>0→A</a:t>
                      </a:r>
                      <a:r>
                        <a:rPr sz="1700" spc="-80" dirty="0">
                          <a:solidFill>
                            <a:srgbClr val="FFFFFF"/>
                          </a:solidFill>
                          <a:latin typeface="Arial"/>
                          <a:cs typeface="Arial"/>
                        </a:rPr>
                        <a:t> </a:t>
                      </a:r>
                      <a:r>
                        <a:rPr sz="1700" dirty="0">
                          <a:solidFill>
                            <a:srgbClr val="FFFFFF"/>
                          </a:solidFill>
                          <a:latin typeface="Arial"/>
                          <a:cs typeface="Arial"/>
                        </a:rPr>
                        <a:t>(R</a:t>
                      </a:r>
                      <a:r>
                        <a:rPr sz="1700" spc="-5" dirty="0">
                          <a:solidFill>
                            <a:srgbClr val="FFFFFF"/>
                          </a:solidFill>
                          <a:latin typeface="Arial"/>
                          <a:cs typeface="Arial"/>
                        </a:rPr>
                        <a:t>e</a:t>
                      </a:r>
                      <a:r>
                        <a:rPr sz="1700" dirty="0">
                          <a:solidFill>
                            <a:srgbClr val="FFFFFF"/>
                          </a:solidFill>
                          <a:latin typeface="Arial"/>
                          <a:cs typeface="Arial"/>
                        </a:rPr>
                        <a:t>v*)</a:t>
                      </a:r>
                      <a:endParaRPr sz="1700">
                        <a:latin typeface="Arial"/>
                        <a:cs typeface="Arial"/>
                      </a:endParaRPr>
                    </a:p>
                  </a:txBody>
                  <a:tcPr marL="0" marR="0" marT="0" marB="0">
                    <a:solidFill>
                      <a:srgbClr val="000000"/>
                    </a:solidFill>
                  </a:tcPr>
                </a:tc>
                <a:tc>
                  <a:txBody>
                    <a:bodyPr/>
                    <a:lstStyle/>
                    <a:p>
                      <a:pPr marL="181610" marR="307340">
                        <a:lnSpc>
                          <a:spcPct val="119600"/>
                        </a:lnSpc>
                      </a:pPr>
                      <a:r>
                        <a:rPr sz="1400" dirty="0">
                          <a:solidFill>
                            <a:srgbClr val="CC00CC"/>
                          </a:solidFill>
                          <a:latin typeface="Arial"/>
                          <a:cs typeface="Arial"/>
                        </a:rPr>
                        <a:t>*acti</a:t>
                      </a:r>
                      <a:r>
                        <a:rPr sz="1400" spc="-100" dirty="0">
                          <a:solidFill>
                            <a:srgbClr val="CC00CC"/>
                          </a:solidFill>
                          <a:latin typeface="Arial"/>
                          <a:cs typeface="Arial"/>
                        </a:rPr>
                        <a:t>v</a:t>
                      </a:r>
                      <a:r>
                        <a:rPr sz="1400" dirty="0">
                          <a:solidFill>
                            <a:srgbClr val="CC00CC"/>
                          </a:solidFill>
                          <a:latin typeface="Arial"/>
                          <a:cs typeface="Arial"/>
                        </a:rPr>
                        <a:t>.</a:t>
                      </a:r>
                      <a:r>
                        <a:rPr sz="1400" spc="-15" dirty="0">
                          <a:solidFill>
                            <a:srgbClr val="CC00CC"/>
                          </a:solidFill>
                          <a:latin typeface="Arial"/>
                          <a:cs typeface="Arial"/>
                        </a:rPr>
                        <a:t> </a:t>
                      </a:r>
                      <a:r>
                        <a:rPr sz="1400" dirty="0">
                          <a:solidFill>
                            <a:srgbClr val="CC00CC"/>
                          </a:solidFill>
                          <a:latin typeface="Arial"/>
                          <a:cs typeface="Arial"/>
                        </a:rPr>
                        <a:t>w</a:t>
                      </a:r>
                      <a:r>
                        <a:rPr sz="1400" spc="-5" dirty="0">
                          <a:solidFill>
                            <a:srgbClr val="CC00CC"/>
                          </a:solidFill>
                          <a:latin typeface="Arial"/>
                          <a:cs typeface="Arial"/>
                        </a:rPr>
                        <a:t> </a:t>
                      </a:r>
                      <a:r>
                        <a:rPr sz="1400" dirty="0">
                          <a:solidFill>
                            <a:srgbClr val="CC00CC"/>
                          </a:solidFill>
                          <a:latin typeface="Arial"/>
                          <a:cs typeface="Arial"/>
                        </a:rPr>
                        <a:t>violet </a:t>
                      </a:r>
                      <a:r>
                        <a:rPr sz="1400" dirty="0">
                          <a:solidFill>
                            <a:srgbClr val="99CCFF"/>
                          </a:solidFill>
                          <a:latin typeface="Arial"/>
                          <a:cs typeface="Arial"/>
                        </a:rPr>
                        <a:t>quench</a:t>
                      </a:r>
                      <a:r>
                        <a:rPr sz="1400" spc="-25" dirty="0">
                          <a:solidFill>
                            <a:srgbClr val="99CCFF"/>
                          </a:solidFill>
                          <a:latin typeface="Arial"/>
                          <a:cs typeface="Arial"/>
                        </a:rPr>
                        <a:t> </a:t>
                      </a:r>
                      <a:r>
                        <a:rPr sz="1400" dirty="0">
                          <a:solidFill>
                            <a:srgbClr val="99CCFF"/>
                          </a:solidFill>
                          <a:latin typeface="Arial"/>
                          <a:cs typeface="Arial"/>
                        </a:rPr>
                        <a:t>w</a:t>
                      </a:r>
                      <a:r>
                        <a:rPr sz="1400" spc="-5" dirty="0">
                          <a:solidFill>
                            <a:srgbClr val="99CCFF"/>
                          </a:solidFill>
                          <a:latin typeface="Arial"/>
                          <a:cs typeface="Arial"/>
                        </a:rPr>
                        <a:t> </a:t>
                      </a:r>
                      <a:r>
                        <a:rPr sz="1400" dirty="0">
                          <a:solidFill>
                            <a:srgbClr val="99CCFF"/>
                          </a:solidFill>
                          <a:latin typeface="Arial"/>
                          <a:cs typeface="Arial"/>
                        </a:rPr>
                        <a:t>blue</a:t>
                      </a:r>
                      <a:endParaRPr sz="1400">
                        <a:latin typeface="Arial"/>
                        <a:cs typeface="Arial"/>
                      </a:endParaRPr>
                    </a:p>
                  </a:txBody>
                  <a:tcPr marL="0" marR="0" marT="0" marB="0">
                    <a:solidFill>
                      <a:srgbClr val="000000"/>
                    </a:solidFill>
                  </a:tcPr>
                </a:tc>
                <a:tc>
                  <a:txBody>
                    <a:bodyPr/>
                    <a:lstStyle/>
                    <a:p>
                      <a:pPr marL="231775">
                        <a:lnSpc>
                          <a:spcPct val="100000"/>
                        </a:lnSpc>
                      </a:pPr>
                      <a:r>
                        <a:rPr sz="1700" spc="-5" dirty="0">
                          <a:solidFill>
                            <a:srgbClr val="FFFFFF"/>
                          </a:solidFill>
                          <a:latin typeface="Arial"/>
                          <a:cs typeface="Arial"/>
                        </a:rPr>
                        <a:t>503</a:t>
                      </a:r>
                      <a:endParaRPr sz="1700">
                        <a:latin typeface="Arial"/>
                        <a:cs typeface="Arial"/>
                      </a:endParaRPr>
                    </a:p>
                  </a:txBody>
                  <a:tcPr marL="0" marR="0" marT="0" marB="0">
                    <a:solidFill>
                      <a:srgbClr val="000000"/>
                    </a:solidFill>
                  </a:tcPr>
                </a:tc>
                <a:tc>
                  <a:txBody>
                    <a:bodyPr/>
                    <a:lstStyle/>
                    <a:p>
                      <a:pPr marL="288290">
                        <a:lnSpc>
                          <a:spcPct val="100000"/>
                        </a:lnSpc>
                      </a:pPr>
                      <a:r>
                        <a:rPr sz="1700" spc="-5" dirty="0">
                          <a:solidFill>
                            <a:srgbClr val="FFFFFF"/>
                          </a:solidFill>
                          <a:latin typeface="Arial"/>
                          <a:cs typeface="Arial"/>
                        </a:rPr>
                        <a:t>518</a:t>
                      </a:r>
                      <a:endParaRPr sz="1700">
                        <a:latin typeface="Arial"/>
                        <a:cs typeface="Arial"/>
                      </a:endParaRPr>
                    </a:p>
                  </a:txBody>
                  <a:tcPr marL="0" marR="0" marT="0" marB="0">
                    <a:solidFill>
                      <a:srgbClr val="000000"/>
                    </a:solidFill>
                  </a:tcPr>
                </a:tc>
                <a:tc>
                  <a:txBody>
                    <a:bodyPr/>
                    <a:lstStyle/>
                    <a:p>
                      <a:pPr marL="103505" marR="150495">
                        <a:lnSpc>
                          <a:spcPct val="100000"/>
                        </a:lnSpc>
                      </a:pPr>
                      <a:r>
                        <a:rPr sz="1700" b="1" dirty="0">
                          <a:solidFill>
                            <a:srgbClr val="CCFF33"/>
                          </a:solidFill>
                          <a:latin typeface="Arial"/>
                          <a:cs typeface="Arial"/>
                        </a:rPr>
                        <a:t>Fastlime, Dronpa3</a:t>
                      </a:r>
                      <a:endParaRPr sz="1700">
                        <a:latin typeface="Arial"/>
                        <a:cs typeface="Arial"/>
                      </a:endParaRPr>
                    </a:p>
                  </a:txBody>
                  <a:tcPr marL="0" marR="0" marT="0" marB="0">
                    <a:solidFill>
                      <a:srgbClr val="000000"/>
                    </a:solidFill>
                  </a:tcPr>
                </a:tc>
              </a:tr>
              <a:tr h="377698">
                <a:tc>
                  <a:txBody>
                    <a:bodyPr/>
                    <a:lstStyle/>
                    <a:p>
                      <a:pPr marL="215265">
                        <a:lnSpc>
                          <a:spcPct val="100000"/>
                        </a:lnSpc>
                      </a:pPr>
                      <a:r>
                        <a:rPr sz="1700" b="1" dirty="0">
                          <a:solidFill>
                            <a:srgbClr val="FF9933"/>
                          </a:solidFill>
                          <a:latin typeface="Arial"/>
                          <a:cs typeface="Arial"/>
                        </a:rPr>
                        <a:t>Dendr</a:t>
                      </a:r>
                      <a:r>
                        <a:rPr sz="1700" b="1" spc="-5" dirty="0">
                          <a:solidFill>
                            <a:srgbClr val="FF9933"/>
                          </a:solidFill>
                          <a:latin typeface="Arial"/>
                          <a:cs typeface="Arial"/>
                        </a:rPr>
                        <a:t>a</a:t>
                      </a:r>
                      <a:r>
                        <a:rPr sz="1700" b="1" dirty="0">
                          <a:solidFill>
                            <a:srgbClr val="FF9933"/>
                          </a:solidFill>
                          <a:latin typeface="Arial"/>
                          <a:cs typeface="Arial"/>
                        </a:rPr>
                        <a:t>2</a:t>
                      </a:r>
                      <a:endParaRPr sz="1700">
                        <a:latin typeface="Arial"/>
                        <a:cs typeface="Arial"/>
                      </a:endParaRPr>
                    </a:p>
                  </a:txBody>
                  <a:tcPr marL="0" marR="0" marT="0" marB="0">
                    <a:solidFill>
                      <a:srgbClr val="000000"/>
                    </a:solidFill>
                  </a:tcPr>
                </a:tc>
                <a:tc>
                  <a:txBody>
                    <a:bodyPr/>
                    <a:lstStyle/>
                    <a:p>
                      <a:pPr marL="145415">
                        <a:lnSpc>
                          <a:spcPct val="100000"/>
                        </a:lnSpc>
                      </a:pPr>
                      <a:r>
                        <a:rPr sz="1700" dirty="0">
                          <a:solidFill>
                            <a:srgbClr val="FFFFFF"/>
                          </a:solidFill>
                          <a:latin typeface="Arial"/>
                          <a:cs typeface="Arial"/>
                        </a:rPr>
                        <a:t>A→B</a:t>
                      </a:r>
                      <a:r>
                        <a:rPr sz="1700" spc="10" dirty="0">
                          <a:solidFill>
                            <a:srgbClr val="FFFFFF"/>
                          </a:solidFill>
                          <a:latin typeface="Arial"/>
                          <a:cs typeface="Arial"/>
                        </a:rPr>
                        <a:t> </a:t>
                      </a:r>
                      <a:r>
                        <a:rPr sz="1700" dirty="0">
                          <a:solidFill>
                            <a:srgbClr val="FFFFFF"/>
                          </a:solidFill>
                          <a:latin typeface="Arial"/>
                          <a:cs typeface="Arial"/>
                        </a:rPr>
                        <a:t>(Irrev)</a:t>
                      </a:r>
                      <a:endParaRPr sz="1700">
                        <a:latin typeface="Arial"/>
                        <a:cs typeface="Arial"/>
                      </a:endParaRPr>
                    </a:p>
                  </a:txBody>
                  <a:tcPr marL="0" marR="0" marT="0" marB="0">
                    <a:solidFill>
                      <a:srgbClr val="000000"/>
                    </a:solidFill>
                  </a:tcPr>
                </a:tc>
                <a:tc>
                  <a:txBody>
                    <a:bodyPr/>
                    <a:lstStyle/>
                    <a:p>
                      <a:pPr marL="181610">
                        <a:lnSpc>
                          <a:spcPct val="100000"/>
                        </a:lnSpc>
                      </a:pPr>
                      <a:r>
                        <a:rPr sz="1700" spc="-30" dirty="0">
                          <a:solidFill>
                            <a:srgbClr val="CC00CC"/>
                          </a:solidFill>
                          <a:latin typeface="Arial"/>
                          <a:cs typeface="Arial"/>
                        </a:rPr>
                        <a:t>V</a:t>
                      </a:r>
                      <a:r>
                        <a:rPr sz="1700" dirty="0">
                          <a:solidFill>
                            <a:srgbClr val="CC00CC"/>
                          </a:solidFill>
                          <a:latin typeface="Arial"/>
                          <a:cs typeface="Arial"/>
                        </a:rPr>
                        <a:t>iolet</a:t>
                      </a:r>
                      <a:r>
                        <a:rPr sz="1700" spc="-5" dirty="0">
                          <a:solidFill>
                            <a:srgbClr val="99CCFF"/>
                          </a:solidFill>
                          <a:latin typeface="Arial"/>
                          <a:cs typeface="Arial"/>
                        </a:rPr>
                        <a:t>-</a:t>
                      </a:r>
                      <a:r>
                        <a:rPr sz="1700" dirty="0">
                          <a:solidFill>
                            <a:srgbClr val="99CCFF"/>
                          </a:solidFill>
                          <a:latin typeface="Arial"/>
                          <a:cs typeface="Arial"/>
                        </a:rPr>
                        <a:t>Blue</a:t>
                      </a:r>
                      <a:endParaRPr sz="1700">
                        <a:latin typeface="Arial"/>
                        <a:cs typeface="Arial"/>
                      </a:endParaRPr>
                    </a:p>
                  </a:txBody>
                  <a:tcPr marL="0" marR="0" marT="0" marB="0">
                    <a:solidFill>
                      <a:srgbClr val="000000"/>
                    </a:solidFill>
                  </a:tcPr>
                </a:tc>
                <a:tc>
                  <a:txBody>
                    <a:bodyPr/>
                    <a:lstStyle/>
                    <a:p>
                      <a:pPr marL="231775">
                        <a:lnSpc>
                          <a:spcPct val="100000"/>
                        </a:lnSpc>
                      </a:pPr>
                      <a:r>
                        <a:rPr sz="1700" spc="-5" dirty="0">
                          <a:solidFill>
                            <a:srgbClr val="FFFFFF"/>
                          </a:solidFill>
                          <a:latin typeface="Arial"/>
                          <a:cs typeface="Arial"/>
                        </a:rPr>
                        <a:t>553</a:t>
                      </a:r>
                      <a:endParaRPr sz="1700">
                        <a:latin typeface="Arial"/>
                        <a:cs typeface="Arial"/>
                      </a:endParaRPr>
                    </a:p>
                  </a:txBody>
                  <a:tcPr marL="0" marR="0" marT="0" marB="0">
                    <a:solidFill>
                      <a:srgbClr val="000000"/>
                    </a:solidFill>
                  </a:tcPr>
                </a:tc>
                <a:tc>
                  <a:txBody>
                    <a:bodyPr/>
                    <a:lstStyle/>
                    <a:p>
                      <a:pPr marL="288290">
                        <a:lnSpc>
                          <a:spcPct val="100000"/>
                        </a:lnSpc>
                      </a:pPr>
                      <a:r>
                        <a:rPr sz="1700" spc="-5" dirty="0">
                          <a:solidFill>
                            <a:srgbClr val="FFFFFF"/>
                          </a:solidFill>
                          <a:latin typeface="Arial"/>
                          <a:cs typeface="Arial"/>
                        </a:rPr>
                        <a:t>573</a:t>
                      </a:r>
                      <a:endParaRPr sz="1700">
                        <a:latin typeface="Arial"/>
                        <a:cs typeface="Arial"/>
                      </a:endParaRPr>
                    </a:p>
                  </a:txBody>
                  <a:tcPr marL="0" marR="0" marT="0" marB="0">
                    <a:solidFill>
                      <a:srgbClr val="000000"/>
                    </a:solidFill>
                  </a:tcPr>
                </a:tc>
                <a:tc>
                  <a:txBody>
                    <a:bodyPr/>
                    <a:lstStyle/>
                    <a:p>
                      <a:pPr marL="103505">
                        <a:lnSpc>
                          <a:spcPct val="100000"/>
                        </a:lnSpc>
                      </a:pPr>
                      <a:r>
                        <a:rPr sz="1700" b="1" dirty="0">
                          <a:solidFill>
                            <a:srgbClr val="FF9933"/>
                          </a:solidFill>
                          <a:latin typeface="Arial"/>
                          <a:cs typeface="Arial"/>
                        </a:rPr>
                        <a:t>Dendra</a:t>
                      </a:r>
                      <a:endParaRPr sz="1700">
                        <a:latin typeface="Arial"/>
                        <a:cs typeface="Arial"/>
                      </a:endParaRPr>
                    </a:p>
                  </a:txBody>
                  <a:tcPr marL="0" marR="0" marT="0" marB="0">
                    <a:solidFill>
                      <a:srgbClr val="000000"/>
                    </a:solidFill>
                  </a:tcPr>
                </a:tc>
              </a:tr>
              <a:tr h="637539">
                <a:tc>
                  <a:txBody>
                    <a:bodyPr/>
                    <a:lstStyle/>
                    <a:p>
                      <a:pPr marL="215265">
                        <a:lnSpc>
                          <a:spcPct val="100000"/>
                        </a:lnSpc>
                      </a:pPr>
                      <a:r>
                        <a:rPr sz="1700" b="1" dirty="0">
                          <a:solidFill>
                            <a:srgbClr val="FF6600"/>
                          </a:solidFill>
                          <a:latin typeface="Arial"/>
                          <a:cs typeface="Arial"/>
                        </a:rPr>
                        <a:t>EosFP</a:t>
                      </a:r>
                      <a:endParaRPr sz="1700">
                        <a:latin typeface="Arial"/>
                        <a:cs typeface="Arial"/>
                      </a:endParaRPr>
                    </a:p>
                  </a:txBody>
                  <a:tcPr marL="0" marR="0" marT="0" marB="0">
                    <a:solidFill>
                      <a:srgbClr val="000000"/>
                    </a:solidFill>
                  </a:tcPr>
                </a:tc>
                <a:tc>
                  <a:txBody>
                    <a:bodyPr/>
                    <a:lstStyle/>
                    <a:p>
                      <a:pPr marL="145415">
                        <a:lnSpc>
                          <a:spcPct val="100000"/>
                        </a:lnSpc>
                      </a:pPr>
                      <a:r>
                        <a:rPr sz="1700" dirty="0">
                          <a:solidFill>
                            <a:srgbClr val="FFFFFF"/>
                          </a:solidFill>
                          <a:latin typeface="Arial"/>
                          <a:cs typeface="Arial"/>
                        </a:rPr>
                        <a:t>A→B</a:t>
                      </a:r>
                      <a:r>
                        <a:rPr sz="1700" spc="10" dirty="0">
                          <a:solidFill>
                            <a:srgbClr val="FFFFFF"/>
                          </a:solidFill>
                          <a:latin typeface="Arial"/>
                          <a:cs typeface="Arial"/>
                        </a:rPr>
                        <a:t> </a:t>
                      </a:r>
                      <a:r>
                        <a:rPr sz="1700" dirty="0">
                          <a:solidFill>
                            <a:srgbClr val="FFFFFF"/>
                          </a:solidFill>
                          <a:latin typeface="Arial"/>
                          <a:cs typeface="Arial"/>
                        </a:rPr>
                        <a:t>(Irrev)</a:t>
                      </a:r>
                      <a:endParaRPr sz="1700">
                        <a:latin typeface="Arial"/>
                        <a:cs typeface="Arial"/>
                      </a:endParaRPr>
                    </a:p>
                  </a:txBody>
                  <a:tcPr marL="0" marR="0" marT="0" marB="0">
                    <a:solidFill>
                      <a:srgbClr val="000000"/>
                    </a:solidFill>
                  </a:tcPr>
                </a:tc>
                <a:tc>
                  <a:txBody>
                    <a:bodyPr/>
                    <a:lstStyle/>
                    <a:p>
                      <a:pPr marL="181610">
                        <a:lnSpc>
                          <a:spcPct val="100000"/>
                        </a:lnSpc>
                      </a:pPr>
                      <a:r>
                        <a:rPr sz="1700" spc="-30" dirty="0">
                          <a:solidFill>
                            <a:srgbClr val="CC00CC"/>
                          </a:solidFill>
                          <a:latin typeface="Arial"/>
                          <a:cs typeface="Arial"/>
                        </a:rPr>
                        <a:t>V</a:t>
                      </a:r>
                      <a:r>
                        <a:rPr sz="1700" dirty="0">
                          <a:solidFill>
                            <a:srgbClr val="CC00CC"/>
                          </a:solidFill>
                          <a:latin typeface="Arial"/>
                          <a:cs typeface="Arial"/>
                        </a:rPr>
                        <a:t>iolet</a:t>
                      </a:r>
                      <a:endParaRPr sz="1700">
                        <a:latin typeface="Arial"/>
                        <a:cs typeface="Arial"/>
                      </a:endParaRPr>
                    </a:p>
                  </a:txBody>
                  <a:tcPr marL="0" marR="0" marT="0" marB="0">
                    <a:solidFill>
                      <a:srgbClr val="000000"/>
                    </a:solidFill>
                  </a:tcPr>
                </a:tc>
                <a:tc>
                  <a:txBody>
                    <a:bodyPr/>
                    <a:lstStyle/>
                    <a:p>
                      <a:pPr marL="231775">
                        <a:lnSpc>
                          <a:spcPct val="100000"/>
                        </a:lnSpc>
                      </a:pPr>
                      <a:r>
                        <a:rPr sz="1700" spc="-5" dirty="0">
                          <a:solidFill>
                            <a:srgbClr val="FFFFFF"/>
                          </a:solidFill>
                          <a:latin typeface="Arial"/>
                          <a:cs typeface="Arial"/>
                        </a:rPr>
                        <a:t>569</a:t>
                      </a:r>
                      <a:endParaRPr sz="1700">
                        <a:latin typeface="Arial"/>
                        <a:cs typeface="Arial"/>
                      </a:endParaRPr>
                    </a:p>
                  </a:txBody>
                  <a:tcPr marL="0" marR="0" marT="0" marB="0">
                    <a:solidFill>
                      <a:srgbClr val="000000"/>
                    </a:solidFill>
                  </a:tcPr>
                </a:tc>
                <a:tc>
                  <a:txBody>
                    <a:bodyPr/>
                    <a:lstStyle/>
                    <a:p>
                      <a:pPr marL="288290">
                        <a:lnSpc>
                          <a:spcPct val="100000"/>
                        </a:lnSpc>
                      </a:pPr>
                      <a:r>
                        <a:rPr sz="1700" spc="-5" dirty="0">
                          <a:solidFill>
                            <a:srgbClr val="FFFFFF"/>
                          </a:solidFill>
                          <a:latin typeface="Arial"/>
                          <a:cs typeface="Arial"/>
                        </a:rPr>
                        <a:t>581</a:t>
                      </a:r>
                      <a:endParaRPr sz="1700">
                        <a:latin typeface="Arial"/>
                        <a:cs typeface="Arial"/>
                      </a:endParaRPr>
                    </a:p>
                  </a:txBody>
                  <a:tcPr marL="0" marR="0" marT="0" marB="0">
                    <a:solidFill>
                      <a:srgbClr val="000000"/>
                    </a:solidFill>
                  </a:tcPr>
                </a:tc>
                <a:tc>
                  <a:txBody>
                    <a:bodyPr/>
                    <a:lstStyle/>
                    <a:p>
                      <a:pPr marL="103505" marR="138430">
                        <a:lnSpc>
                          <a:spcPct val="100000"/>
                        </a:lnSpc>
                      </a:pPr>
                      <a:r>
                        <a:rPr sz="1700" b="1" dirty="0">
                          <a:solidFill>
                            <a:srgbClr val="FF6600"/>
                          </a:solidFill>
                          <a:latin typeface="Arial"/>
                          <a:cs typeface="Arial"/>
                        </a:rPr>
                        <a:t>mEos3.2, tdEos</a:t>
                      </a:r>
                      <a:endParaRPr sz="1700">
                        <a:latin typeface="Arial"/>
                        <a:cs typeface="Arial"/>
                      </a:endParaRPr>
                    </a:p>
                  </a:txBody>
                  <a:tcPr marL="0" marR="0" marT="0" marB="0">
                    <a:solidFill>
                      <a:srgbClr val="000000"/>
                    </a:solidFill>
                  </a:tcPr>
                </a:tc>
              </a:tr>
              <a:tr h="378460">
                <a:tc>
                  <a:txBody>
                    <a:bodyPr/>
                    <a:lstStyle/>
                    <a:p>
                      <a:pPr marL="215265">
                        <a:lnSpc>
                          <a:spcPct val="100000"/>
                        </a:lnSpc>
                      </a:pPr>
                      <a:r>
                        <a:rPr sz="1700" b="1" dirty="0">
                          <a:solidFill>
                            <a:srgbClr val="FF6600"/>
                          </a:solidFill>
                          <a:latin typeface="Arial"/>
                          <a:cs typeface="Arial"/>
                        </a:rPr>
                        <a:t>Ka</a:t>
                      </a:r>
                      <a:r>
                        <a:rPr sz="1700" b="1" spc="-10" dirty="0">
                          <a:solidFill>
                            <a:srgbClr val="FF6600"/>
                          </a:solidFill>
                          <a:latin typeface="Arial"/>
                          <a:cs typeface="Arial"/>
                        </a:rPr>
                        <a:t>e</a:t>
                      </a:r>
                      <a:r>
                        <a:rPr sz="1700" b="1" dirty="0">
                          <a:solidFill>
                            <a:srgbClr val="FF6600"/>
                          </a:solidFill>
                          <a:latin typeface="Arial"/>
                          <a:cs typeface="Arial"/>
                        </a:rPr>
                        <a:t>de</a:t>
                      </a:r>
                      <a:endParaRPr sz="1700">
                        <a:latin typeface="Arial"/>
                        <a:cs typeface="Arial"/>
                      </a:endParaRPr>
                    </a:p>
                  </a:txBody>
                  <a:tcPr marL="0" marR="0" marT="0" marB="0">
                    <a:solidFill>
                      <a:srgbClr val="000000"/>
                    </a:solidFill>
                  </a:tcPr>
                </a:tc>
                <a:tc>
                  <a:txBody>
                    <a:bodyPr/>
                    <a:lstStyle/>
                    <a:p>
                      <a:pPr marL="145415">
                        <a:lnSpc>
                          <a:spcPct val="100000"/>
                        </a:lnSpc>
                      </a:pPr>
                      <a:r>
                        <a:rPr sz="1700" dirty="0">
                          <a:solidFill>
                            <a:srgbClr val="FFFFFF"/>
                          </a:solidFill>
                          <a:latin typeface="Arial"/>
                          <a:cs typeface="Arial"/>
                        </a:rPr>
                        <a:t>A→B</a:t>
                      </a:r>
                      <a:r>
                        <a:rPr sz="1700" spc="10" dirty="0">
                          <a:solidFill>
                            <a:srgbClr val="FFFFFF"/>
                          </a:solidFill>
                          <a:latin typeface="Arial"/>
                          <a:cs typeface="Arial"/>
                        </a:rPr>
                        <a:t> </a:t>
                      </a:r>
                      <a:r>
                        <a:rPr sz="1700" dirty="0">
                          <a:solidFill>
                            <a:srgbClr val="FFFFFF"/>
                          </a:solidFill>
                          <a:latin typeface="Arial"/>
                          <a:cs typeface="Arial"/>
                        </a:rPr>
                        <a:t>(Irrev)</a:t>
                      </a:r>
                      <a:endParaRPr sz="1700">
                        <a:latin typeface="Arial"/>
                        <a:cs typeface="Arial"/>
                      </a:endParaRPr>
                    </a:p>
                  </a:txBody>
                  <a:tcPr marL="0" marR="0" marT="0" marB="0">
                    <a:solidFill>
                      <a:srgbClr val="000000"/>
                    </a:solidFill>
                  </a:tcPr>
                </a:tc>
                <a:tc>
                  <a:txBody>
                    <a:bodyPr/>
                    <a:lstStyle/>
                    <a:p>
                      <a:pPr marL="181610">
                        <a:lnSpc>
                          <a:spcPct val="100000"/>
                        </a:lnSpc>
                      </a:pPr>
                      <a:r>
                        <a:rPr sz="1700" spc="-30" dirty="0">
                          <a:solidFill>
                            <a:srgbClr val="CC00CC"/>
                          </a:solidFill>
                          <a:latin typeface="Arial"/>
                          <a:cs typeface="Arial"/>
                        </a:rPr>
                        <a:t>V</a:t>
                      </a:r>
                      <a:r>
                        <a:rPr sz="1700" dirty="0">
                          <a:solidFill>
                            <a:srgbClr val="CC00CC"/>
                          </a:solidFill>
                          <a:latin typeface="Arial"/>
                          <a:cs typeface="Arial"/>
                        </a:rPr>
                        <a:t>iolet</a:t>
                      </a:r>
                      <a:endParaRPr sz="1700">
                        <a:latin typeface="Arial"/>
                        <a:cs typeface="Arial"/>
                      </a:endParaRPr>
                    </a:p>
                  </a:txBody>
                  <a:tcPr marL="0" marR="0" marT="0" marB="0">
                    <a:solidFill>
                      <a:srgbClr val="000000"/>
                    </a:solidFill>
                  </a:tcPr>
                </a:tc>
                <a:tc>
                  <a:txBody>
                    <a:bodyPr/>
                    <a:lstStyle/>
                    <a:p>
                      <a:pPr marL="231775">
                        <a:lnSpc>
                          <a:spcPct val="100000"/>
                        </a:lnSpc>
                      </a:pPr>
                      <a:r>
                        <a:rPr sz="1700" spc="-5" dirty="0">
                          <a:solidFill>
                            <a:srgbClr val="FFFFFF"/>
                          </a:solidFill>
                          <a:latin typeface="Arial"/>
                          <a:cs typeface="Arial"/>
                        </a:rPr>
                        <a:t>572</a:t>
                      </a:r>
                      <a:endParaRPr sz="1700">
                        <a:latin typeface="Arial"/>
                        <a:cs typeface="Arial"/>
                      </a:endParaRPr>
                    </a:p>
                  </a:txBody>
                  <a:tcPr marL="0" marR="0" marT="0" marB="0">
                    <a:solidFill>
                      <a:srgbClr val="000000"/>
                    </a:solidFill>
                  </a:tcPr>
                </a:tc>
                <a:tc>
                  <a:txBody>
                    <a:bodyPr/>
                    <a:lstStyle/>
                    <a:p>
                      <a:pPr marL="288290">
                        <a:lnSpc>
                          <a:spcPct val="100000"/>
                        </a:lnSpc>
                      </a:pPr>
                      <a:r>
                        <a:rPr sz="1700" spc="-5" dirty="0">
                          <a:solidFill>
                            <a:srgbClr val="FFFFFF"/>
                          </a:solidFill>
                          <a:latin typeface="Arial"/>
                          <a:cs typeface="Arial"/>
                        </a:rPr>
                        <a:t>580</a:t>
                      </a:r>
                      <a:endParaRPr sz="1700">
                        <a:latin typeface="Arial"/>
                        <a:cs typeface="Arial"/>
                      </a:endParaRPr>
                    </a:p>
                  </a:txBody>
                  <a:tcPr marL="0" marR="0" marT="0" marB="0">
                    <a:solidFill>
                      <a:srgbClr val="000000"/>
                    </a:solidFill>
                  </a:tcPr>
                </a:tc>
                <a:tc>
                  <a:txBody>
                    <a:bodyPr/>
                    <a:lstStyle/>
                    <a:p>
                      <a:endParaRPr sz="1700">
                        <a:latin typeface="Arial"/>
                        <a:cs typeface="Arial"/>
                      </a:endParaRPr>
                    </a:p>
                  </a:txBody>
                  <a:tcPr marL="0" marR="0" marT="0" marB="0">
                    <a:solidFill>
                      <a:srgbClr val="000000"/>
                    </a:solidFill>
                  </a:tcPr>
                </a:tc>
              </a:tr>
              <a:tr h="407162">
                <a:tc>
                  <a:txBody>
                    <a:bodyPr/>
                    <a:lstStyle/>
                    <a:p>
                      <a:pPr marL="215265">
                        <a:lnSpc>
                          <a:spcPct val="100000"/>
                        </a:lnSpc>
                      </a:pPr>
                      <a:r>
                        <a:rPr sz="1700" b="1" dirty="0">
                          <a:solidFill>
                            <a:srgbClr val="FF9999"/>
                          </a:solidFill>
                          <a:latin typeface="Arial"/>
                          <a:cs typeface="Arial"/>
                        </a:rPr>
                        <a:t>KikGR</a:t>
                      </a:r>
                      <a:endParaRPr sz="1700">
                        <a:latin typeface="Arial"/>
                        <a:cs typeface="Arial"/>
                      </a:endParaRPr>
                    </a:p>
                  </a:txBody>
                  <a:tcPr marL="0" marR="0" marT="0" marB="0">
                    <a:solidFill>
                      <a:srgbClr val="000000"/>
                    </a:solidFill>
                  </a:tcPr>
                </a:tc>
                <a:tc>
                  <a:txBody>
                    <a:bodyPr/>
                    <a:lstStyle/>
                    <a:p>
                      <a:pPr marL="145415">
                        <a:lnSpc>
                          <a:spcPct val="100000"/>
                        </a:lnSpc>
                      </a:pPr>
                      <a:r>
                        <a:rPr sz="1700" dirty="0">
                          <a:solidFill>
                            <a:srgbClr val="FFFFFF"/>
                          </a:solidFill>
                          <a:latin typeface="Arial"/>
                          <a:cs typeface="Arial"/>
                        </a:rPr>
                        <a:t>A→B</a:t>
                      </a:r>
                      <a:r>
                        <a:rPr sz="1700" spc="10" dirty="0">
                          <a:solidFill>
                            <a:srgbClr val="FFFFFF"/>
                          </a:solidFill>
                          <a:latin typeface="Arial"/>
                          <a:cs typeface="Arial"/>
                        </a:rPr>
                        <a:t> </a:t>
                      </a:r>
                      <a:r>
                        <a:rPr sz="1700" dirty="0">
                          <a:solidFill>
                            <a:srgbClr val="FFFFFF"/>
                          </a:solidFill>
                          <a:latin typeface="Arial"/>
                          <a:cs typeface="Arial"/>
                        </a:rPr>
                        <a:t>(Irrev)</a:t>
                      </a:r>
                      <a:endParaRPr sz="1700">
                        <a:latin typeface="Arial"/>
                        <a:cs typeface="Arial"/>
                      </a:endParaRPr>
                    </a:p>
                  </a:txBody>
                  <a:tcPr marL="0" marR="0" marT="0" marB="0">
                    <a:solidFill>
                      <a:srgbClr val="000000"/>
                    </a:solidFill>
                  </a:tcPr>
                </a:tc>
                <a:tc>
                  <a:txBody>
                    <a:bodyPr/>
                    <a:lstStyle/>
                    <a:p>
                      <a:pPr marL="181610">
                        <a:lnSpc>
                          <a:spcPct val="100000"/>
                        </a:lnSpc>
                      </a:pPr>
                      <a:r>
                        <a:rPr sz="1700" spc="-30" dirty="0">
                          <a:solidFill>
                            <a:srgbClr val="CC00CC"/>
                          </a:solidFill>
                          <a:latin typeface="Arial"/>
                          <a:cs typeface="Arial"/>
                        </a:rPr>
                        <a:t>V</a:t>
                      </a:r>
                      <a:r>
                        <a:rPr sz="1700" dirty="0">
                          <a:solidFill>
                            <a:srgbClr val="CC00CC"/>
                          </a:solidFill>
                          <a:latin typeface="Arial"/>
                          <a:cs typeface="Arial"/>
                        </a:rPr>
                        <a:t>iolet</a:t>
                      </a:r>
                      <a:endParaRPr sz="1700">
                        <a:latin typeface="Arial"/>
                        <a:cs typeface="Arial"/>
                      </a:endParaRPr>
                    </a:p>
                  </a:txBody>
                  <a:tcPr marL="0" marR="0" marT="0" marB="0">
                    <a:solidFill>
                      <a:srgbClr val="000000"/>
                    </a:solidFill>
                  </a:tcPr>
                </a:tc>
                <a:tc>
                  <a:txBody>
                    <a:bodyPr/>
                    <a:lstStyle/>
                    <a:p>
                      <a:pPr marL="231775">
                        <a:lnSpc>
                          <a:spcPct val="100000"/>
                        </a:lnSpc>
                      </a:pPr>
                      <a:r>
                        <a:rPr sz="1700" spc="-5" dirty="0">
                          <a:solidFill>
                            <a:srgbClr val="FFFFFF"/>
                          </a:solidFill>
                          <a:latin typeface="Arial"/>
                          <a:cs typeface="Arial"/>
                        </a:rPr>
                        <a:t>583</a:t>
                      </a:r>
                      <a:endParaRPr sz="1700">
                        <a:latin typeface="Arial"/>
                        <a:cs typeface="Arial"/>
                      </a:endParaRPr>
                    </a:p>
                  </a:txBody>
                  <a:tcPr marL="0" marR="0" marT="0" marB="0">
                    <a:solidFill>
                      <a:srgbClr val="000000"/>
                    </a:solidFill>
                  </a:tcPr>
                </a:tc>
                <a:tc>
                  <a:txBody>
                    <a:bodyPr/>
                    <a:lstStyle/>
                    <a:p>
                      <a:pPr marL="288290">
                        <a:lnSpc>
                          <a:spcPct val="100000"/>
                        </a:lnSpc>
                      </a:pPr>
                      <a:r>
                        <a:rPr sz="1700" spc="-5" dirty="0">
                          <a:solidFill>
                            <a:srgbClr val="FFFFFF"/>
                          </a:solidFill>
                          <a:latin typeface="Arial"/>
                          <a:cs typeface="Arial"/>
                        </a:rPr>
                        <a:t>593</a:t>
                      </a:r>
                      <a:endParaRPr sz="1700">
                        <a:latin typeface="Arial"/>
                        <a:cs typeface="Arial"/>
                      </a:endParaRPr>
                    </a:p>
                  </a:txBody>
                  <a:tcPr marL="0" marR="0" marT="0" marB="0">
                    <a:solidFill>
                      <a:srgbClr val="000000"/>
                    </a:solidFill>
                  </a:tcPr>
                </a:tc>
                <a:tc>
                  <a:txBody>
                    <a:bodyPr/>
                    <a:lstStyle/>
                    <a:p>
                      <a:endParaRPr sz="1700">
                        <a:latin typeface="Arial"/>
                        <a:cs typeface="Arial"/>
                      </a:endParaRPr>
                    </a:p>
                  </a:txBody>
                  <a:tcPr marL="0" marR="0" marT="0" marB="0">
                    <a:solidFill>
                      <a:srgbClr val="000000"/>
                    </a:solidFill>
                  </a:tcPr>
                </a:tc>
              </a:tr>
              <a:tr h="349123">
                <a:tc>
                  <a:txBody>
                    <a:bodyPr/>
                    <a:lstStyle/>
                    <a:p>
                      <a:pPr marL="215265">
                        <a:lnSpc>
                          <a:spcPct val="100000"/>
                        </a:lnSpc>
                      </a:pPr>
                      <a:r>
                        <a:rPr sz="1700" b="1" spc="-125" dirty="0">
                          <a:solidFill>
                            <a:srgbClr val="FF9999"/>
                          </a:solidFill>
                          <a:latin typeface="Arial"/>
                          <a:cs typeface="Arial"/>
                        </a:rPr>
                        <a:t>P</a:t>
                      </a:r>
                      <a:r>
                        <a:rPr sz="1700" b="1" dirty="0">
                          <a:solidFill>
                            <a:srgbClr val="FF9999"/>
                          </a:solidFill>
                          <a:latin typeface="Arial"/>
                          <a:cs typeface="Arial"/>
                        </a:rPr>
                        <a:t>AmCherry</a:t>
                      </a:r>
                      <a:endParaRPr sz="1700">
                        <a:latin typeface="Arial"/>
                        <a:cs typeface="Arial"/>
                      </a:endParaRPr>
                    </a:p>
                  </a:txBody>
                  <a:tcPr marL="0" marR="0" marT="0" marB="0">
                    <a:solidFill>
                      <a:srgbClr val="000000"/>
                    </a:solidFill>
                  </a:tcPr>
                </a:tc>
                <a:tc>
                  <a:txBody>
                    <a:bodyPr/>
                    <a:lstStyle/>
                    <a:p>
                      <a:pPr marL="145415">
                        <a:lnSpc>
                          <a:spcPct val="100000"/>
                        </a:lnSpc>
                      </a:pPr>
                      <a:r>
                        <a:rPr sz="1700" dirty="0">
                          <a:solidFill>
                            <a:srgbClr val="FFFFFF"/>
                          </a:solidFill>
                          <a:latin typeface="Arial"/>
                          <a:cs typeface="Arial"/>
                        </a:rPr>
                        <a:t>0→A</a:t>
                      </a:r>
                      <a:r>
                        <a:rPr sz="1700" spc="-80" dirty="0">
                          <a:solidFill>
                            <a:srgbClr val="FFFFFF"/>
                          </a:solidFill>
                          <a:latin typeface="Arial"/>
                          <a:cs typeface="Arial"/>
                        </a:rPr>
                        <a:t> </a:t>
                      </a:r>
                      <a:r>
                        <a:rPr sz="1700" dirty="0">
                          <a:solidFill>
                            <a:srgbClr val="FFFFFF"/>
                          </a:solidFill>
                          <a:latin typeface="Arial"/>
                          <a:cs typeface="Arial"/>
                        </a:rPr>
                        <a:t>(Irrev)</a:t>
                      </a:r>
                      <a:endParaRPr sz="1700">
                        <a:latin typeface="Arial"/>
                        <a:cs typeface="Arial"/>
                      </a:endParaRPr>
                    </a:p>
                  </a:txBody>
                  <a:tcPr marL="0" marR="0" marT="0" marB="0">
                    <a:solidFill>
                      <a:srgbClr val="000000"/>
                    </a:solidFill>
                  </a:tcPr>
                </a:tc>
                <a:tc>
                  <a:txBody>
                    <a:bodyPr/>
                    <a:lstStyle/>
                    <a:p>
                      <a:pPr marL="181610">
                        <a:lnSpc>
                          <a:spcPct val="100000"/>
                        </a:lnSpc>
                      </a:pPr>
                      <a:r>
                        <a:rPr sz="1700" spc="-30" dirty="0">
                          <a:solidFill>
                            <a:srgbClr val="CC00CC"/>
                          </a:solidFill>
                          <a:latin typeface="Arial"/>
                          <a:cs typeface="Arial"/>
                        </a:rPr>
                        <a:t>V</a:t>
                      </a:r>
                      <a:r>
                        <a:rPr sz="1700" dirty="0">
                          <a:solidFill>
                            <a:srgbClr val="CC00CC"/>
                          </a:solidFill>
                          <a:latin typeface="Arial"/>
                          <a:cs typeface="Arial"/>
                        </a:rPr>
                        <a:t>iolet</a:t>
                      </a:r>
                      <a:endParaRPr sz="1700">
                        <a:latin typeface="Arial"/>
                        <a:cs typeface="Arial"/>
                      </a:endParaRPr>
                    </a:p>
                  </a:txBody>
                  <a:tcPr marL="0" marR="0" marT="0" marB="0">
                    <a:solidFill>
                      <a:srgbClr val="000000"/>
                    </a:solidFill>
                  </a:tcPr>
                </a:tc>
                <a:tc>
                  <a:txBody>
                    <a:bodyPr/>
                    <a:lstStyle/>
                    <a:p>
                      <a:pPr marL="231775">
                        <a:lnSpc>
                          <a:spcPct val="100000"/>
                        </a:lnSpc>
                      </a:pPr>
                      <a:r>
                        <a:rPr sz="1700" spc="-5" dirty="0">
                          <a:solidFill>
                            <a:srgbClr val="FFFFFF"/>
                          </a:solidFill>
                          <a:latin typeface="Arial"/>
                          <a:cs typeface="Arial"/>
                        </a:rPr>
                        <a:t>564</a:t>
                      </a:r>
                      <a:endParaRPr sz="1700">
                        <a:latin typeface="Arial"/>
                        <a:cs typeface="Arial"/>
                      </a:endParaRPr>
                    </a:p>
                  </a:txBody>
                  <a:tcPr marL="0" marR="0" marT="0" marB="0">
                    <a:solidFill>
                      <a:srgbClr val="000000"/>
                    </a:solidFill>
                  </a:tcPr>
                </a:tc>
                <a:tc>
                  <a:txBody>
                    <a:bodyPr/>
                    <a:lstStyle/>
                    <a:p>
                      <a:pPr marL="288290">
                        <a:lnSpc>
                          <a:spcPct val="100000"/>
                        </a:lnSpc>
                      </a:pPr>
                      <a:r>
                        <a:rPr sz="1700" spc="-5" dirty="0">
                          <a:solidFill>
                            <a:srgbClr val="FFFFFF"/>
                          </a:solidFill>
                          <a:latin typeface="Arial"/>
                          <a:cs typeface="Arial"/>
                        </a:rPr>
                        <a:t>595</a:t>
                      </a:r>
                      <a:endParaRPr sz="1700">
                        <a:latin typeface="Arial"/>
                        <a:cs typeface="Arial"/>
                      </a:endParaRPr>
                    </a:p>
                  </a:txBody>
                  <a:tcPr marL="0" marR="0" marT="0" marB="0">
                    <a:solidFill>
                      <a:srgbClr val="000000"/>
                    </a:solidFill>
                  </a:tcPr>
                </a:tc>
                <a:tc>
                  <a:txBody>
                    <a:bodyPr/>
                    <a:lstStyle/>
                    <a:p>
                      <a:pPr marL="103505">
                        <a:lnSpc>
                          <a:spcPct val="100000"/>
                        </a:lnSpc>
                      </a:pPr>
                      <a:r>
                        <a:rPr sz="1700" dirty="0">
                          <a:solidFill>
                            <a:srgbClr val="FFFFFF"/>
                          </a:solidFill>
                          <a:latin typeface="Arial"/>
                          <a:cs typeface="Arial"/>
                        </a:rPr>
                        <a:t>1&amp;2</a:t>
                      </a:r>
                      <a:endParaRPr sz="1700" dirty="0">
                        <a:latin typeface="Arial"/>
                        <a:cs typeface="Arial"/>
                      </a:endParaRPr>
                    </a:p>
                  </a:txBody>
                  <a:tcPr marL="0" marR="0" marT="0" marB="0">
                    <a:solidFill>
                      <a:srgbClr val="000000"/>
                    </a:solidFill>
                  </a:tcPr>
                </a:tc>
              </a:tr>
            </a:tbl>
          </a:graphicData>
        </a:graphic>
      </p:graphicFrame>
    </p:spTree>
    <p:extLst>
      <p:ext uri="{BB962C8B-B14F-4D97-AF65-F5344CB8AC3E}">
        <p14:creationId xmlns:p14="http://schemas.microsoft.com/office/powerpoint/2010/main" val="2130014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433512"/>
            <a:ext cx="9144000" cy="28575"/>
          </a:xfrm>
          <a:custGeom>
            <a:avLst/>
            <a:gdLst/>
            <a:ahLst/>
            <a:cxnLst/>
            <a:rect l="l" t="t" r="r" b="b"/>
            <a:pathLst>
              <a:path w="9144000" h="28575">
                <a:moveTo>
                  <a:pt x="0" y="28575"/>
                </a:moveTo>
                <a:lnTo>
                  <a:pt x="9144000" y="28575"/>
                </a:lnTo>
                <a:lnTo>
                  <a:pt x="9144000" y="0"/>
                </a:lnTo>
                <a:lnTo>
                  <a:pt x="0" y="0"/>
                </a:lnTo>
                <a:lnTo>
                  <a:pt x="0" y="28575"/>
                </a:lnTo>
                <a:close/>
              </a:path>
            </a:pathLst>
          </a:custGeom>
          <a:solidFill>
            <a:srgbClr val="B9C9D2"/>
          </a:solidFill>
        </p:spPr>
        <p:txBody>
          <a:bodyPr wrap="square" lIns="0" tIns="0" rIns="0" bIns="0" rtlCol="0"/>
          <a:lstStyle/>
          <a:p>
            <a:endParaRPr>
              <a:solidFill>
                <a:prstClr val="black"/>
              </a:solidFill>
            </a:endParaRPr>
          </a:p>
        </p:txBody>
      </p:sp>
      <p:sp>
        <p:nvSpPr>
          <p:cNvPr id="3" name="object 3"/>
          <p:cNvSpPr/>
          <p:nvPr/>
        </p:nvSpPr>
        <p:spPr>
          <a:xfrm>
            <a:off x="7366254" y="304749"/>
            <a:ext cx="1511807" cy="805865"/>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4" name="object 4"/>
          <p:cNvSpPr/>
          <p:nvPr/>
        </p:nvSpPr>
        <p:spPr>
          <a:xfrm>
            <a:off x="504825" y="6534148"/>
            <a:ext cx="8639174" cy="323848"/>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5" name="object 5"/>
          <p:cNvSpPr txBox="1"/>
          <p:nvPr/>
        </p:nvSpPr>
        <p:spPr>
          <a:xfrm>
            <a:off x="520700" y="653287"/>
            <a:ext cx="5979160" cy="695960"/>
          </a:xfrm>
          <a:prstGeom prst="rect">
            <a:avLst/>
          </a:prstGeom>
        </p:spPr>
        <p:txBody>
          <a:bodyPr vert="horz" wrap="square" lIns="0" tIns="0" rIns="0" bIns="0" rtlCol="0">
            <a:spAutoFit/>
          </a:bodyPr>
          <a:lstStyle/>
          <a:p>
            <a:pPr marL="12700" marR="5080"/>
            <a:r>
              <a:rPr sz="2400" b="1" spc="-20" dirty="0">
                <a:solidFill>
                  <a:prstClr val="black"/>
                </a:solidFill>
                <a:cs typeface="Calibri"/>
              </a:rPr>
              <a:t>Combinin</a:t>
            </a:r>
            <a:r>
              <a:rPr sz="2400" b="1" spc="-15" dirty="0">
                <a:solidFill>
                  <a:prstClr val="black"/>
                </a:solidFill>
                <a:cs typeface="Calibri"/>
              </a:rPr>
              <a:t>g</a:t>
            </a:r>
            <a:r>
              <a:rPr sz="2400" b="1" dirty="0">
                <a:solidFill>
                  <a:prstClr val="black"/>
                </a:solidFill>
                <a:cs typeface="Calibri"/>
              </a:rPr>
              <a:t> </a:t>
            </a:r>
            <a:r>
              <a:rPr sz="2400" b="1" spc="-15" dirty="0">
                <a:solidFill>
                  <a:prstClr val="black"/>
                </a:solidFill>
                <a:cs typeface="Calibri"/>
              </a:rPr>
              <a:t>the</a:t>
            </a:r>
            <a:r>
              <a:rPr sz="2400" b="1" spc="-5" dirty="0">
                <a:solidFill>
                  <a:prstClr val="black"/>
                </a:solidFill>
                <a:cs typeface="Calibri"/>
              </a:rPr>
              <a:t> </a:t>
            </a:r>
            <a:r>
              <a:rPr sz="2400" b="1" spc="-15" dirty="0">
                <a:solidFill>
                  <a:prstClr val="black"/>
                </a:solidFill>
                <a:cs typeface="Calibri"/>
              </a:rPr>
              <a:t>best</a:t>
            </a:r>
            <a:r>
              <a:rPr sz="2400" b="1" dirty="0">
                <a:solidFill>
                  <a:prstClr val="black"/>
                </a:solidFill>
                <a:cs typeface="Calibri"/>
              </a:rPr>
              <a:t> of</a:t>
            </a:r>
            <a:r>
              <a:rPr sz="2400" b="1" spc="-5" dirty="0">
                <a:solidFill>
                  <a:prstClr val="black"/>
                </a:solidFill>
                <a:cs typeface="Calibri"/>
              </a:rPr>
              <a:t> </a:t>
            </a:r>
            <a:r>
              <a:rPr sz="2400" b="1" spc="-15" dirty="0">
                <a:solidFill>
                  <a:prstClr val="black"/>
                </a:solidFill>
                <a:cs typeface="Calibri"/>
              </a:rPr>
              <a:t>organic</a:t>
            </a:r>
            <a:r>
              <a:rPr sz="2400" b="1" spc="-25" dirty="0">
                <a:solidFill>
                  <a:prstClr val="black"/>
                </a:solidFill>
                <a:cs typeface="Calibri"/>
              </a:rPr>
              <a:t> </a:t>
            </a:r>
            <a:r>
              <a:rPr sz="2400" b="1" spc="-15" dirty="0">
                <a:solidFill>
                  <a:prstClr val="black"/>
                </a:solidFill>
                <a:cs typeface="Calibri"/>
              </a:rPr>
              <a:t>dyes</a:t>
            </a:r>
            <a:r>
              <a:rPr sz="2400" b="1" spc="-5" dirty="0">
                <a:solidFill>
                  <a:prstClr val="black"/>
                </a:solidFill>
                <a:cs typeface="Calibri"/>
              </a:rPr>
              <a:t> </a:t>
            </a:r>
            <a:r>
              <a:rPr sz="2400" b="1" spc="-15" dirty="0">
                <a:solidFill>
                  <a:prstClr val="black"/>
                </a:solidFill>
                <a:cs typeface="Calibri"/>
              </a:rPr>
              <a:t>and Fluorescent</a:t>
            </a:r>
            <a:r>
              <a:rPr sz="2400" b="1" spc="-5" dirty="0">
                <a:solidFill>
                  <a:prstClr val="black"/>
                </a:solidFill>
                <a:cs typeface="Calibri"/>
              </a:rPr>
              <a:t> </a:t>
            </a:r>
            <a:r>
              <a:rPr sz="2400" b="1" spc="-20" dirty="0">
                <a:solidFill>
                  <a:prstClr val="black"/>
                </a:solidFill>
                <a:cs typeface="Calibri"/>
              </a:rPr>
              <a:t>Proteins</a:t>
            </a:r>
            <a:r>
              <a:rPr sz="2400" b="1" spc="-10" dirty="0">
                <a:solidFill>
                  <a:prstClr val="black"/>
                </a:solidFill>
                <a:cs typeface="Calibri"/>
              </a:rPr>
              <a:t>:</a:t>
            </a:r>
            <a:r>
              <a:rPr sz="2400" b="1" spc="10" dirty="0">
                <a:solidFill>
                  <a:prstClr val="black"/>
                </a:solidFill>
                <a:cs typeface="Calibri"/>
              </a:rPr>
              <a:t> </a:t>
            </a:r>
            <a:r>
              <a:rPr sz="2400" b="1" spc="-15" dirty="0">
                <a:solidFill>
                  <a:prstClr val="black"/>
                </a:solidFill>
                <a:cs typeface="Calibri"/>
              </a:rPr>
              <a:t>S</a:t>
            </a:r>
            <a:r>
              <a:rPr sz="2400" b="1" spc="-30" dirty="0">
                <a:solidFill>
                  <a:prstClr val="black"/>
                </a:solidFill>
                <a:cs typeface="Calibri"/>
              </a:rPr>
              <a:t>N</a:t>
            </a:r>
            <a:r>
              <a:rPr sz="2400" b="1" spc="-15" dirty="0">
                <a:solidFill>
                  <a:prstClr val="black"/>
                </a:solidFill>
                <a:cs typeface="Calibri"/>
              </a:rPr>
              <a:t>AP,</a:t>
            </a:r>
            <a:r>
              <a:rPr sz="2400" b="1" spc="-5" dirty="0">
                <a:solidFill>
                  <a:prstClr val="black"/>
                </a:solidFill>
                <a:cs typeface="Calibri"/>
              </a:rPr>
              <a:t> </a:t>
            </a:r>
            <a:r>
              <a:rPr sz="2400" b="1" spc="-15" dirty="0">
                <a:solidFill>
                  <a:prstClr val="black"/>
                </a:solidFill>
                <a:cs typeface="Calibri"/>
              </a:rPr>
              <a:t>CLIP</a:t>
            </a:r>
            <a:r>
              <a:rPr sz="2400" b="1" spc="-10" dirty="0">
                <a:solidFill>
                  <a:prstClr val="black"/>
                </a:solidFill>
                <a:cs typeface="Calibri"/>
              </a:rPr>
              <a:t> </a:t>
            </a:r>
            <a:r>
              <a:rPr sz="2400" b="1" spc="-15" dirty="0">
                <a:solidFill>
                  <a:prstClr val="black"/>
                </a:solidFill>
                <a:cs typeface="Calibri"/>
              </a:rPr>
              <a:t>and</a:t>
            </a:r>
            <a:r>
              <a:rPr sz="2400" b="1" spc="-5" dirty="0">
                <a:solidFill>
                  <a:prstClr val="black"/>
                </a:solidFill>
                <a:cs typeface="Calibri"/>
              </a:rPr>
              <a:t> </a:t>
            </a:r>
            <a:r>
              <a:rPr sz="2400" b="1" spc="-20" dirty="0">
                <a:solidFill>
                  <a:prstClr val="black"/>
                </a:solidFill>
                <a:cs typeface="Calibri"/>
              </a:rPr>
              <a:t>H</a:t>
            </a:r>
            <a:r>
              <a:rPr sz="2400" b="1" spc="-25" dirty="0">
                <a:solidFill>
                  <a:prstClr val="black"/>
                </a:solidFill>
                <a:cs typeface="Calibri"/>
              </a:rPr>
              <a:t>a</a:t>
            </a:r>
            <a:r>
              <a:rPr sz="2400" b="1" spc="-10" dirty="0">
                <a:solidFill>
                  <a:prstClr val="black"/>
                </a:solidFill>
                <a:cs typeface="Calibri"/>
              </a:rPr>
              <a:t>lo</a:t>
            </a:r>
            <a:r>
              <a:rPr sz="2400" b="1" dirty="0">
                <a:solidFill>
                  <a:prstClr val="black"/>
                </a:solidFill>
                <a:cs typeface="Calibri"/>
              </a:rPr>
              <a:t> </a:t>
            </a:r>
            <a:r>
              <a:rPr sz="2400" b="1" spc="-20" dirty="0">
                <a:solidFill>
                  <a:prstClr val="black"/>
                </a:solidFill>
                <a:cs typeface="Calibri"/>
              </a:rPr>
              <a:t>T</a:t>
            </a:r>
            <a:r>
              <a:rPr sz="2400" b="1" spc="-25" dirty="0">
                <a:solidFill>
                  <a:prstClr val="black"/>
                </a:solidFill>
                <a:cs typeface="Calibri"/>
              </a:rPr>
              <a:t>a</a:t>
            </a:r>
            <a:r>
              <a:rPr sz="2400" b="1" spc="-5" dirty="0">
                <a:solidFill>
                  <a:prstClr val="black"/>
                </a:solidFill>
                <a:cs typeface="Calibri"/>
              </a:rPr>
              <a:t>gs</a:t>
            </a:r>
            <a:endParaRPr sz="2400" dirty="0">
              <a:solidFill>
                <a:prstClr val="black"/>
              </a:solidFill>
              <a:cs typeface="Calibri"/>
            </a:endParaRPr>
          </a:p>
        </p:txBody>
      </p:sp>
      <p:sp>
        <p:nvSpPr>
          <p:cNvPr id="6" name="object 6"/>
          <p:cNvSpPr txBox="1"/>
          <p:nvPr/>
        </p:nvSpPr>
        <p:spPr>
          <a:xfrm>
            <a:off x="764540" y="1528508"/>
            <a:ext cx="7192645" cy="584200"/>
          </a:xfrm>
          <a:prstGeom prst="rect">
            <a:avLst/>
          </a:prstGeom>
        </p:spPr>
        <p:txBody>
          <a:bodyPr vert="horz" wrap="square" lIns="0" tIns="0" rIns="0" bIns="0" rtlCol="0">
            <a:spAutoFit/>
          </a:bodyPr>
          <a:lstStyle/>
          <a:p>
            <a:pPr marL="355600" marR="5080" indent="-342900">
              <a:buClr>
                <a:srgbClr val="FF0000"/>
              </a:buClr>
              <a:buFont typeface="Calibri"/>
              <a:buChar char="•"/>
              <a:tabLst>
                <a:tab pos="355600" algn="l"/>
              </a:tabLst>
            </a:pPr>
            <a:r>
              <a:rPr sz="2000" spc="-15" dirty="0">
                <a:solidFill>
                  <a:prstClr val="black"/>
                </a:solidFill>
                <a:cs typeface="Calibri"/>
              </a:rPr>
              <a:t>New</a:t>
            </a:r>
            <a:r>
              <a:rPr sz="2000" spc="-5" dirty="0">
                <a:solidFill>
                  <a:prstClr val="black"/>
                </a:solidFill>
                <a:cs typeface="Calibri"/>
              </a:rPr>
              <a:t> </a:t>
            </a:r>
            <a:r>
              <a:rPr sz="2000" spc="-10" dirty="0">
                <a:solidFill>
                  <a:prstClr val="black"/>
                </a:solidFill>
                <a:cs typeface="Calibri"/>
              </a:rPr>
              <a:t>label</a:t>
            </a:r>
            <a:r>
              <a:rPr sz="2000" spc="-15" dirty="0">
                <a:solidFill>
                  <a:prstClr val="black"/>
                </a:solidFill>
                <a:cs typeface="Calibri"/>
              </a:rPr>
              <a:t>i</a:t>
            </a:r>
            <a:r>
              <a:rPr sz="2000" spc="-20" dirty="0">
                <a:solidFill>
                  <a:prstClr val="black"/>
                </a:solidFill>
                <a:cs typeface="Calibri"/>
              </a:rPr>
              <a:t>n</a:t>
            </a:r>
            <a:r>
              <a:rPr sz="2000" spc="-10" dirty="0">
                <a:solidFill>
                  <a:prstClr val="black"/>
                </a:solidFill>
                <a:cs typeface="Calibri"/>
              </a:rPr>
              <a:t>g</a:t>
            </a:r>
            <a:r>
              <a:rPr sz="2000" spc="15" dirty="0">
                <a:solidFill>
                  <a:prstClr val="black"/>
                </a:solidFill>
                <a:cs typeface="Calibri"/>
              </a:rPr>
              <a:t> </a:t>
            </a:r>
            <a:r>
              <a:rPr sz="2000" spc="-10" dirty="0">
                <a:solidFill>
                  <a:prstClr val="black"/>
                </a:solidFill>
                <a:cs typeface="Calibri"/>
              </a:rPr>
              <a:t>techn</a:t>
            </a:r>
            <a:r>
              <a:rPr sz="2000" spc="-15" dirty="0">
                <a:solidFill>
                  <a:prstClr val="black"/>
                </a:solidFill>
                <a:cs typeface="Calibri"/>
              </a:rPr>
              <a:t>ologie</a:t>
            </a:r>
            <a:r>
              <a:rPr sz="2000" spc="-10" dirty="0">
                <a:solidFill>
                  <a:prstClr val="black"/>
                </a:solidFill>
                <a:cs typeface="Calibri"/>
              </a:rPr>
              <a:t>s</a:t>
            </a:r>
            <a:r>
              <a:rPr sz="2000" spc="25" dirty="0">
                <a:solidFill>
                  <a:prstClr val="black"/>
                </a:solidFill>
                <a:cs typeface="Calibri"/>
              </a:rPr>
              <a:t> </a:t>
            </a:r>
            <a:r>
              <a:rPr sz="2000" spc="-10" dirty="0">
                <a:solidFill>
                  <a:prstClr val="black"/>
                </a:solidFill>
                <a:cs typeface="Calibri"/>
              </a:rPr>
              <a:t>are</a:t>
            </a:r>
            <a:r>
              <a:rPr sz="2000" spc="5" dirty="0">
                <a:solidFill>
                  <a:prstClr val="black"/>
                </a:solidFill>
                <a:cs typeface="Calibri"/>
              </a:rPr>
              <a:t> </a:t>
            </a:r>
            <a:r>
              <a:rPr sz="2000" spc="-15" dirty="0">
                <a:solidFill>
                  <a:prstClr val="black"/>
                </a:solidFill>
                <a:cs typeface="Calibri"/>
              </a:rPr>
              <a:t>bein</a:t>
            </a:r>
            <a:r>
              <a:rPr sz="2000" spc="-10" dirty="0">
                <a:solidFill>
                  <a:prstClr val="black"/>
                </a:solidFill>
                <a:cs typeface="Calibri"/>
              </a:rPr>
              <a:t>g</a:t>
            </a:r>
            <a:r>
              <a:rPr sz="2000" spc="5" dirty="0">
                <a:solidFill>
                  <a:prstClr val="black"/>
                </a:solidFill>
                <a:cs typeface="Calibri"/>
              </a:rPr>
              <a:t> </a:t>
            </a:r>
            <a:r>
              <a:rPr sz="2000" spc="-10" dirty="0">
                <a:solidFill>
                  <a:prstClr val="black"/>
                </a:solidFill>
                <a:cs typeface="Calibri"/>
              </a:rPr>
              <a:t>developed</a:t>
            </a:r>
            <a:r>
              <a:rPr sz="2000" spc="-5" dirty="0">
                <a:solidFill>
                  <a:prstClr val="black"/>
                </a:solidFill>
                <a:cs typeface="Calibri"/>
              </a:rPr>
              <a:t> </a:t>
            </a:r>
            <a:r>
              <a:rPr sz="2000" spc="-10" dirty="0">
                <a:solidFill>
                  <a:prstClr val="black"/>
                </a:solidFill>
                <a:cs typeface="Calibri"/>
              </a:rPr>
              <a:t>to</a:t>
            </a:r>
            <a:r>
              <a:rPr sz="2000" spc="-5" dirty="0">
                <a:solidFill>
                  <a:prstClr val="black"/>
                </a:solidFill>
                <a:cs typeface="Calibri"/>
              </a:rPr>
              <a:t> </a:t>
            </a:r>
            <a:r>
              <a:rPr sz="2000" spc="-10" dirty="0">
                <a:solidFill>
                  <a:prstClr val="black"/>
                </a:solidFill>
                <a:cs typeface="Calibri"/>
              </a:rPr>
              <a:t>exploit</a:t>
            </a:r>
            <a:r>
              <a:rPr sz="2000" dirty="0">
                <a:solidFill>
                  <a:prstClr val="black"/>
                </a:solidFill>
                <a:cs typeface="Calibri"/>
              </a:rPr>
              <a:t> </a:t>
            </a:r>
            <a:r>
              <a:rPr sz="2000" spc="-10" dirty="0">
                <a:solidFill>
                  <a:prstClr val="black"/>
                </a:solidFill>
                <a:cs typeface="Calibri"/>
              </a:rPr>
              <a:t>the</a:t>
            </a:r>
            <a:r>
              <a:rPr sz="2000" spc="5" dirty="0">
                <a:solidFill>
                  <a:prstClr val="black"/>
                </a:solidFill>
                <a:cs typeface="Calibri"/>
              </a:rPr>
              <a:t> </a:t>
            </a:r>
            <a:r>
              <a:rPr sz="2000" spc="-15" dirty="0">
                <a:solidFill>
                  <a:prstClr val="black"/>
                </a:solidFill>
                <a:cs typeface="Calibri"/>
              </a:rPr>
              <a:t>best fe</a:t>
            </a:r>
            <a:r>
              <a:rPr sz="2000" spc="-5" dirty="0">
                <a:solidFill>
                  <a:prstClr val="black"/>
                </a:solidFill>
                <a:cs typeface="Calibri"/>
              </a:rPr>
              <a:t>a</a:t>
            </a:r>
            <a:r>
              <a:rPr sz="2000" spc="-10" dirty="0">
                <a:solidFill>
                  <a:prstClr val="black"/>
                </a:solidFill>
                <a:cs typeface="Calibri"/>
              </a:rPr>
              <a:t>tures</a:t>
            </a:r>
            <a:r>
              <a:rPr sz="2000" spc="20" dirty="0">
                <a:solidFill>
                  <a:prstClr val="black"/>
                </a:solidFill>
                <a:cs typeface="Calibri"/>
              </a:rPr>
              <a:t> </a:t>
            </a:r>
            <a:r>
              <a:rPr sz="2000" spc="-20" dirty="0">
                <a:solidFill>
                  <a:prstClr val="black"/>
                </a:solidFill>
                <a:cs typeface="Calibri"/>
              </a:rPr>
              <a:t>o</a:t>
            </a:r>
            <a:r>
              <a:rPr sz="2000" spc="-10" dirty="0">
                <a:solidFill>
                  <a:prstClr val="black"/>
                </a:solidFill>
                <a:cs typeface="Calibri"/>
              </a:rPr>
              <a:t>f</a:t>
            </a:r>
            <a:r>
              <a:rPr sz="2000" spc="-5" dirty="0">
                <a:solidFill>
                  <a:prstClr val="black"/>
                </a:solidFill>
                <a:cs typeface="Calibri"/>
              </a:rPr>
              <a:t> </a:t>
            </a:r>
            <a:r>
              <a:rPr sz="2000" spc="-15" dirty="0">
                <a:solidFill>
                  <a:prstClr val="black"/>
                </a:solidFill>
                <a:cs typeface="Calibri"/>
              </a:rPr>
              <a:t>organi</a:t>
            </a:r>
            <a:r>
              <a:rPr sz="2000" spc="-10" dirty="0">
                <a:solidFill>
                  <a:prstClr val="black"/>
                </a:solidFill>
                <a:cs typeface="Calibri"/>
              </a:rPr>
              <a:t>c</a:t>
            </a:r>
            <a:r>
              <a:rPr sz="2000" spc="10" dirty="0">
                <a:solidFill>
                  <a:prstClr val="black"/>
                </a:solidFill>
                <a:cs typeface="Calibri"/>
              </a:rPr>
              <a:t> </a:t>
            </a:r>
            <a:r>
              <a:rPr sz="2000" spc="-15" dirty="0">
                <a:solidFill>
                  <a:prstClr val="black"/>
                </a:solidFill>
                <a:cs typeface="Calibri"/>
              </a:rPr>
              <a:t>dye</a:t>
            </a:r>
            <a:r>
              <a:rPr sz="2000" spc="-10" dirty="0">
                <a:solidFill>
                  <a:prstClr val="black"/>
                </a:solidFill>
                <a:cs typeface="Calibri"/>
              </a:rPr>
              <a:t>s</a:t>
            </a:r>
            <a:r>
              <a:rPr sz="2000" spc="5" dirty="0">
                <a:solidFill>
                  <a:prstClr val="black"/>
                </a:solidFill>
                <a:cs typeface="Calibri"/>
              </a:rPr>
              <a:t> </a:t>
            </a:r>
            <a:r>
              <a:rPr sz="2000" spc="-15" dirty="0">
                <a:solidFill>
                  <a:prstClr val="black"/>
                </a:solidFill>
                <a:cs typeface="Calibri"/>
              </a:rPr>
              <a:t>and</a:t>
            </a:r>
            <a:r>
              <a:rPr sz="2000" spc="5" dirty="0">
                <a:solidFill>
                  <a:prstClr val="black"/>
                </a:solidFill>
                <a:cs typeface="Calibri"/>
              </a:rPr>
              <a:t> </a:t>
            </a:r>
            <a:r>
              <a:rPr sz="2000" spc="-10" dirty="0">
                <a:solidFill>
                  <a:prstClr val="black"/>
                </a:solidFill>
                <a:cs typeface="Calibri"/>
              </a:rPr>
              <a:t>genetical</a:t>
            </a:r>
            <a:r>
              <a:rPr sz="2000" spc="-15" dirty="0">
                <a:solidFill>
                  <a:prstClr val="black"/>
                </a:solidFill>
                <a:cs typeface="Calibri"/>
              </a:rPr>
              <a:t>l</a:t>
            </a:r>
            <a:r>
              <a:rPr sz="2000" spc="-10" dirty="0">
                <a:solidFill>
                  <a:prstClr val="black"/>
                </a:solidFill>
                <a:cs typeface="Calibri"/>
              </a:rPr>
              <a:t>y</a:t>
            </a:r>
            <a:r>
              <a:rPr sz="2000" spc="20" dirty="0">
                <a:solidFill>
                  <a:prstClr val="black"/>
                </a:solidFill>
                <a:cs typeface="Calibri"/>
              </a:rPr>
              <a:t> </a:t>
            </a:r>
            <a:r>
              <a:rPr sz="2000" spc="-10" dirty="0">
                <a:solidFill>
                  <a:prstClr val="black"/>
                </a:solidFill>
                <a:cs typeface="Calibri"/>
              </a:rPr>
              <a:t>encoded</a:t>
            </a:r>
            <a:r>
              <a:rPr sz="2000" dirty="0">
                <a:solidFill>
                  <a:prstClr val="black"/>
                </a:solidFill>
                <a:cs typeface="Calibri"/>
              </a:rPr>
              <a:t> </a:t>
            </a:r>
            <a:r>
              <a:rPr sz="2000" spc="-15" dirty="0">
                <a:solidFill>
                  <a:prstClr val="black"/>
                </a:solidFill>
                <a:cs typeface="Calibri"/>
              </a:rPr>
              <a:t>prot</a:t>
            </a:r>
            <a:r>
              <a:rPr sz="2000" spc="-5" dirty="0">
                <a:solidFill>
                  <a:prstClr val="black"/>
                </a:solidFill>
                <a:cs typeface="Calibri"/>
              </a:rPr>
              <a:t>e</a:t>
            </a:r>
            <a:r>
              <a:rPr sz="2000" spc="-10" dirty="0">
                <a:solidFill>
                  <a:prstClr val="black"/>
                </a:solidFill>
                <a:cs typeface="Calibri"/>
              </a:rPr>
              <a:t>ins</a:t>
            </a:r>
            <a:endParaRPr sz="2000">
              <a:solidFill>
                <a:prstClr val="black"/>
              </a:solidFill>
              <a:cs typeface="Calibri"/>
            </a:endParaRPr>
          </a:p>
        </p:txBody>
      </p:sp>
      <p:sp>
        <p:nvSpPr>
          <p:cNvPr id="7" name="object 7"/>
          <p:cNvSpPr txBox="1"/>
          <p:nvPr/>
        </p:nvSpPr>
        <p:spPr>
          <a:xfrm>
            <a:off x="972311" y="6125448"/>
            <a:ext cx="7277100" cy="246221"/>
          </a:xfrm>
          <a:prstGeom prst="rect">
            <a:avLst/>
          </a:prstGeom>
        </p:spPr>
        <p:txBody>
          <a:bodyPr vert="horz" wrap="square" lIns="0" tIns="0" rIns="0" bIns="0" rtlCol="0">
            <a:spAutoFit/>
          </a:bodyPr>
          <a:lstStyle/>
          <a:p>
            <a:pPr marL="12700" marR="5080"/>
            <a:r>
              <a:rPr sz="1600" i="1" dirty="0" smtClean="0">
                <a:solidFill>
                  <a:prstClr val="black"/>
                </a:solidFill>
                <a:latin typeface="Arial"/>
                <a:cs typeface="Arial"/>
                <a:hlinkClick r:id="rId5"/>
              </a:rPr>
              <a:t>n</a:t>
            </a:r>
            <a:r>
              <a:rPr sz="1600" i="1" spc="-5" dirty="0" smtClean="0">
                <a:solidFill>
                  <a:prstClr val="black"/>
                </a:solidFill>
                <a:latin typeface="Arial"/>
                <a:cs typeface="Arial"/>
                <a:hlinkClick r:id="rId5"/>
              </a:rPr>
              <a:t>o</a:t>
            </a:r>
            <a:r>
              <a:rPr sz="1600" i="1" dirty="0" smtClean="0">
                <a:solidFill>
                  <a:prstClr val="black"/>
                </a:solidFill>
                <a:latin typeface="Arial"/>
                <a:cs typeface="Arial"/>
                <a:hlinkClick r:id="rId5"/>
              </a:rPr>
              <a:t>ve</a:t>
            </a:r>
            <a:r>
              <a:rPr sz="1600" i="1" spc="-5" dirty="0" smtClean="0">
                <a:solidFill>
                  <a:prstClr val="black"/>
                </a:solidFill>
                <a:latin typeface="Arial"/>
                <a:cs typeface="Arial"/>
                <a:hlinkClick r:id="rId5"/>
              </a:rPr>
              <a:t>l</a:t>
            </a:r>
            <a:r>
              <a:rPr sz="1600" i="1" dirty="0" smtClean="0">
                <a:solidFill>
                  <a:prstClr val="black"/>
                </a:solidFill>
                <a:latin typeface="Arial"/>
                <a:cs typeface="Arial"/>
                <a:hlinkClick r:id="rId5"/>
              </a:rPr>
              <a:t>-to</a:t>
            </a:r>
            <a:r>
              <a:rPr sz="1600" i="1" spc="-10" dirty="0" smtClean="0">
                <a:solidFill>
                  <a:prstClr val="black"/>
                </a:solidFill>
                <a:latin typeface="Arial"/>
                <a:cs typeface="Arial"/>
                <a:hlinkClick r:id="rId5"/>
              </a:rPr>
              <a:t>o</a:t>
            </a:r>
            <a:r>
              <a:rPr sz="1600" i="1" dirty="0" smtClean="0">
                <a:solidFill>
                  <a:prstClr val="black"/>
                </a:solidFill>
                <a:latin typeface="Arial"/>
                <a:cs typeface="Arial"/>
                <a:hlinkClick r:id="rId5"/>
              </a:rPr>
              <a:t>ls-</a:t>
            </a:r>
            <a:r>
              <a:rPr sz="1600" i="1" spc="-5" dirty="0" smtClean="0">
                <a:solidFill>
                  <a:prstClr val="black"/>
                </a:solidFill>
                <a:latin typeface="Arial"/>
                <a:cs typeface="Arial"/>
                <a:hlinkClick r:id="rId5"/>
              </a:rPr>
              <a:t>to</a:t>
            </a:r>
            <a:r>
              <a:rPr sz="1600" i="1" dirty="0" smtClean="0">
                <a:solidFill>
                  <a:prstClr val="black"/>
                </a:solidFill>
                <a:latin typeface="Arial"/>
                <a:cs typeface="Arial"/>
                <a:hlinkClick r:id="rId5"/>
              </a:rPr>
              <a:t>-stud</a:t>
            </a:r>
            <a:r>
              <a:rPr sz="1600" i="1" spc="-5" dirty="0" smtClean="0">
                <a:solidFill>
                  <a:prstClr val="black"/>
                </a:solidFill>
                <a:latin typeface="Arial"/>
                <a:cs typeface="Arial"/>
                <a:hlinkClick r:id="rId5"/>
              </a:rPr>
              <a:t>y</a:t>
            </a:r>
            <a:r>
              <a:rPr sz="1600" i="1" dirty="0" smtClean="0">
                <a:solidFill>
                  <a:prstClr val="black"/>
                </a:solidFill>
                <a:latin typeface="Arial"/>
                <a:cs typeface="Arial"/>
                <a:hlinkClick r:id="rId5"/>
              </a:rPr>
              <a:t>-pr</a:t>
            </a:r>
            <a:r>
              <a:rPr sz="1600" i="1" spc="-5" dirty="0" smtClean="0">
                <a:solidFill>
                  <a:prstClr val="black"/>
                </a:solidFill>
                <a:latin typeface="Arial"/>
                <a:cs typeface="Arial"/>
                <a:hlinkClick r:id="rId5"/>
              </a:rPr>
              <a:t>o</a:t>
            </a:r>
            <a:r>
              <a:rPr sz="1600" i="1" dirty="0" smtClean="0">
                <a:solidFill>
                  <a:prstClr val="black"/>
                </a:solidFill>
                <a:latin typeface="Arial"/>
                <a:cs typeface="Arial"/>
                <a:hlinkClick r:id="rId5"/>
              </a:rPr>
              <a:t>te</a:t>
            </a:r>
            <a:r>
              <a:rPr sz="1600" i="1" spc="-10" dirty="0" smtClean="0">
                <a:solidFill>
                  <a:prstClr val="black"/>
                </a:solidFill>
                <a:latin typeface="Arial"/>
                <a:cs typeface="Arial"/>
                <a:hlinkClick r:id="rId5"/>
              </a:rPr>
              <a:t>i</a:t>
            </a:r>
            <a:r>
              <a:rPr sz="1600" i="1" spc="-5" dirty="0" smtClean="0">
                <a:solidFill>
                  <a:prstClr val="black"/>
                </a:solidFill>
                <a:latin typeface="Arial"/>
                <a:cs typeface="Arial"/>
                <a:hlinkClick r:id="rId5"/>
              </a:rPr>
              <a:t>n</a:t>
            </a:r>
            <a:r>
              <a:rPr sz="1600" i="1" dirty="0" smtClean="0">
                <a:solidFill>
                  <a:prstClr val="black"/>
                </a:solidFill>
                <a:latin typeface="Arial"/>
                <a:cs typeface="Arial"/>
                <a:hlinkClick r:id="rId5"/>
              </a:rPr>
              <a:t>-fu</a:t>
            </a:r>
            <a:r>
              <a:rPr sz="1600" i="1" spc="-10" dirty="0" smtClean="0">
                <a:solidFill>
                  <a:prstClr val="black"/>
                </a:solidFill>
                <a:latin typeface="Arial"/>
                <a:cs typeface="Arial"/>
                <a:hlinkClick r:id="rId5"/>
              </a:rPr>
              <a:t>n</a:t>
            </a:r>
            <a:r>
              <a:rPr sz="1600" i="1" dirty="0" smtClean="0">
                <a:solidFill>
                  <a:prstClr val="black"/>
                </a:solidFill>
                <a:latin typeface="Arial"/>
                <a:cs typeface="Arial"/>
                <a:hlinkClick r:id="rId5"/>
              </a:rPr>
              <a:t>ction</a:t>
            </a:r>
            <a:endParaRPr sz="1600" dirty="0">
              <a:solidFill>
                <a:prstClr val="black"/>
              </a:solidFill>
              <a:latin typeface="Arial"/>
              <a:cs typeface="Arial"/>
            </a:endParaRPr>
          </a:p>
        </p:txBody>
      </p:sp>
      <p:sp>
        <p:nvSpPr>
          <p:cNvPr id="8" name="object 8"/>
          <p:cNvSpPr/>
          <p:nvPr/>
        </p:nvSpPr>
        <p:spPr>
          <a:xfrm>
            <a:off x="328447" y="2133600"/>
            <a:ext cx="8477250" cy="3962400"/>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695269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433512"/>
            <a:ext cx="9144000" cy="28575"/>
          </a:xfrm>
          <a:custGeom>
            <a:avLst/>
            <a:gdLst/>
            <a:ahLst/>
            <a:cxnLst/>
            <a:rect l="l" t="t" r="r" b="b"/>
            <a:pathLst>
              <a:path w="9144000" h="28575">
                <a:moveTo>
                  <a:pt x="0" y="28575"/>
                </a:moveTo>
                <a:lnTo>
                  <a:pt x="9144000" y="28575"/>
                </a:lnTo>
                <a:lnTo>
                  <a:pt x="9144000" y="0"/>
                </a:lnTo>
                <a:lnTo>
                  <a:pt x="0" y="0"/>
                </a:lnTo>
                <a:lnTo>
                  <a:pt x="0" y="28575"/>
                </a:lnTo>
                <a:close/>
              </a:path>
            </a:pathLst>
          </a:custGeom>
          <a:solidFill>
            <a:srgbClr val="B9C9D2"/>
          </a:solidFill>
        </p:spPr>
        <p:txBody>
          <a:bodyPr wrap="square" lIns="0" tIns="0" rIns="0" bIns="0" rtlCol="0"/>
          <a:lstStyle/>
          <a:p>
            <a:endParaRPr>
              <a:solidFill>
                <a:prstClr val="black"/>
              </a:solidFill>
            </a:endParaRPr>
          </a:p>
        </p:txBody>
      </p:sp>
      <p:sp>
        <p:nvSpPr>
          <p:cNvPr id="3" name="object 3"/>
          <p:cNvSpPr/>
          <p:nvPr/>
        </p:nvSpPr>
        <p:spPr>
          <a:xfrm>
            <a:off x="7366254" y="304749"/>
            <a:ext cx="1511807" cy="805865"/>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4" name="object 4"/>
          <p:cNvSpPr/>
          <p:nvPr/>
        </p:nvSpPr>
        <p:spPr>
          <a:xfrm>
            <a:off x="504825" y="6534148"/>
            <a:ext cx="8639174" cy="323848"/>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5" name="object 5"/>
          <p:cNvSpPr txBox="1"/>
          <p:nvPr/>
        </p:nvSpPr>
        <p:spPr>
          <a:xfrm>
            <a:off x="520700" y="653287"/>
            <a:ext cx="5979160" cy="695960"/>
          </a:xfrm>
          <a:prstGeom prst="rect">
            <a:avLst/>
          </a:prstGeom>
        </p:spPr>
        <p:txBody>
          <a:bodyPr vert="horz" wrap="square" lIns="0" tIns="0" rIns="0" bIns="0" rtlCol="0">
            <a:spAutoFit/>
          </a:bodyPr>
          <a:lstStyle/>
          <a:p>
            <a:pPr marL="12700" marR="5080"/>
            <a:r>
              <a:rPr sz="2400" b="1" spc="-20" dirty="0">
                <a:solidFill>
                  <a:prstClr val="black"/>
                </a:solidFill>
                <a:cs typeface="Calibri"/>
              </a:rPr>
              <a:t>Combinin</a:t>
            </a:r>
            <a:r>
              <a:rPr sz="2400" b="1" spc="-15" dirty="0">
                <a:solidFill>
                  <a:prstClr val="black"/>
                </a:solidFill>
                <a:cs typeface="Calibri"/>
              </a:rPr>
              <a:t>g</a:t>
            </a:r>
            <a:r>
              <a:rPr sz="2400" b="1" dirty="0">
                <a:solidFill>
                  <a:prstClr val="black"/>
                </a:solidFill>
                <a:cs typeface="Calibri"/>
              </a:rPr>
              <a:t> </a:t>
            </a:r>
            <a:r>
              <a:rPr sz="2400" b="1" spc="-15" dirty="0">
                <a:solidFill>
                  <a:prstClr val="black"/>
                </a:solidFill>
                <a:cs typeface="Calibri"/>
              </a:rPr>
              <a:t>the</a:t>
            </a:r>
            <a:r>
              <a:rPr sz="2400" b="1" spc="-5" dirty="0">
                <a:solidFill>
                  <a:prstClr val="black"/>
                </a:solidFill>
                <a:cs typeface="Calibri"/>
              </a:rPr>
              <a:t> </a:t>
            </a:r>
            <a:r>
              <a:rPr sz="2400" b="1" spc="-15" dirty="0">
                <a:solidFill>
                  <a:prstClr val="black"/>
                </a:solidFill>
                <a:cs typeface="Calibri"/>
              </a:rPr>
              <a:t>best</a:t>
            </a:r>
            <a:r>
              <a:rPr sz="2400" b="1" dirty="0">
                <a:solidFill>
                  <a:prstClr val="black"/>
                </a:solidFill>
                <a:cs typeface="Calibri"/>
              </a:rPr>
              <a:t> of</a:t>
            </a:r>
            <a:r>
              <a:rPr sz="2400" b="1" spc="-5" dirty="0">
                <a:solidFill>
                  <a:prstClr val="black"/>
                </a:solidFill>
                <a:cs typeface="Calibri"/>
              </a:rPr>
              <a:t> </a:t>
            </a:r>
            <a:r>
              <a:rPr sz="2400" b="1" spc="-15" dirty="0">
                <a:solidFill>
                  <a:prstClr val="black"/>
                </a:solidFill>
                <a:cs typeface="Calibri"/>
              </a:rPr>
              <a:t>organic</a:t>
            </a:r>
            <a:r>
              <a:rPr sz="2400" b="1" spc="-25" dirty="0">
                <a:solidFill>
                  <a:prstClr val="black"/>
                </a:solidFill>
                <a:cs typeface="Calibri"/>
              </a:rPr>
              <a:t> </a:t>
            </a:r>
            <a:r>
              <a:rPr sz="2400" b="1" spc="-15" dirty="0">
                <a:solidFill>
                  <a:prstClr val="black"/>
                </a:solidFill>
                <a:cs typeface="Calibri"/>
              </a:rPr>
              <a:t>dyes</a:t>
            </a:r>
            <a:r>
              <a:rPr sz="2400" b="1" spc="-5" dirty="0">
                <a:solidFill>
                  <a:prstClr val="black"/>
                </a:solidFill>
                <a:cs typeface="Calibri"/>
              </a:rPr>
              <a:t> </a:t>
            </a:r>
            <a:r>
              <a:rPr sz="2400" b="1" spc="-15" dirty="0">
                <a:solidFill>
                  <a:prstClr val="black"/>
                </a:solidFill>
                <a:cs typeface="Calibri"/>
              </a:rPr>
              <a:t>and Fluorescent</a:t>
            </a:r>
            <a:r>
              <a:rPr sz="2400" b="1" spc="-5" dirty="0">
                <a:solidFill>
                  <a:prstClr val="black"/>
                </a:solidFill>
                <a:cs typeface="Calibri"/>
              </a:rPr>
              <a:t> </a:t>
            </a:r>
            <a:r>
              <a:rPr sz="2400" b="1" spc="-20" dirty="0">
                <a:solidFill>
                  <a:prstClr val="black"/>
                </a:solidFill>
                <a:cs typeface="Calibri"/>
              </a:rPr>
              <a:t>Proteins</a:t>
            </a:r>
            <a:r>
              <a:rPr sz="2400" b="1" spc="-10" dirty="0">
                <a:solidFill>
                  <a:prstClr val="black"/>
                </a:solidFill>
                <a:cs typeface="Calibri"/>
              </a:rPr>
              <a:t>:</a:t>
            </a:r>
            <a:r>
              <a:rPr sz="2400" b="1" spc="10" dirty="0">
                <a:solidFill>
                  <a:prstClr val="black"/>
                </a:solidFill>
                <a:cs typeface="Calibri"/>
              </a:rPr>
              <a:t> </a:t>
            </a:r>
            <a:r>
              <a:rPr sz="2400" b="1" spc="-15" dirty="0">
                <a:solidFill>
                  <a:prstClr val="black"/>
                </a:solidFill>
                <a:cs typeface="Calibri"/>
              </a:rPr>
              <a:t>S</a:t>
            </a:r>
            <a:r>
              <a:rPr sz="2400" b="1" spc="-30" dirty="0">
                <a:solidFill>
                  <a:prstClr val="black"/>
                </a:solidFill>
                <a:cs typeface="Calibri"/>
              </a:rPr>
              <a:t>N</a:t>
            </a:r>
            <a:r>
              <a:rPr sz="2400" b="1" spc="-15" dirty="0">
                <a:solidFill>
                  <a:prstClr val="black"/>
                </a:solidFill>
                <a:cs typeface="Calibri"/>
              </a:rPr>
              <a:t>AP,</a:t>
            </a:r>
            <a:r>
              <a:rPr sz="2400" b="1" spc="-5" dirty="0">
                <a:solidFill>
                  <a:prstClr val="black"/>
                </a:solidFill>
                <a:cs typeface="Calibri"/>
              </a:rPr>
              <a:t> </a:t>
            </a:r>
            <a:r>
              <a:rPr sz="2400" b="1" spc="-15" dirty="0">
                <a:solidFill>
                  <a:prstClr val="black"/>
                </a:solidFill>
                <a:cs typeface="Calibri"/>
              </a:rPr>
              <a:t>CLIP</a:t>
            </a:r>
            <a:r>
              <a:rPr sz="2400" b="1" spc="-10" dirty="0">
                <a:solidFill>
                  <a:prstClr val="black"/>
                </a:solidFill>
                <a:cs typeface="Calibri"/>
              </a:rPr>
              <a:t> </a:t>
            </a:r>
            <a:r>
              <a:rPr sz="2400" b="1" spc="-15" dirty="0">
                <a:solidFill>
                  <a:prstClr val="black"/>
                </a:solidFill>
                <a:cs typeface="Calibri"/>
              </a:rPr>
              <a:t>and</a:t>
            </a:r>
            <a:r>
              <a:rPr sz="2400" b="1" spc="-5" dirty="0">
                <a:solidFill>
                  <a:prstClr val="black"/>
                </a:solidFill>
                <a:cs typeface="Calibri"/>
              </a:rPr>
              <a:t> </a:t>
            </a:r>
            <a:r>
              <a:rPr sz="2400" b="1" spc="-20" dirty="0">
                <a:solidFill>
                  <a:prstClr val="black"/>
                </a:solidFill>
                <a:cs typeface="Calibri"/>
              </a:rPr>
              <a:t>H</a:t>
            </a:r>
            <a:r>
              <a:rPr sz="2400" b="1" spc="-25" dirty="0">
                <a:solidFill>
                  <a:prstClr val="black"/>
                </a:solidFill>
                <a:cs typeface="Calibri"/>
              </a:rPr>
              <a:t>a</a:t>
            </a:r>
            <a:r>
              <a:rPr sz="2400" b="1" spc="-10" dirty="0">
                <a:solidFill>
                  <a:prstClr val="black"/>
                </a:solidFill>
                <a:cs typeface="Calibri"/>
              </a:rPr>
              <a:t>lo</a:t>
            </a:r>
            <a:r>
              <a:rPr sz="2400" b="1" dirty="0">
                <a:solidFill>
                  <a:prstClr val="black"/>
                </a:solidFill>
                <a:cs typeface="Calibri"/>
              </a:rPr>
              <a:t> </a:t>
            </a:r>
            <a:r>
              <a:rPr sz="2400" b="1" spc="-20" dirty="0">
                <a:solidFill>
                  <a:prstClr val="black"/>
                </a:solidFill>
                <a:cs typeface="Calibri"/>
              </a:rPr>
              <a:t>T</a:t>
            </a:r>
            <a:r>
              <a:rPr sz="2400" b="1" spc="-25" dirty="0">
                <a:solidFill>
                  <a:prstClr val="black"/>
                </a:solidFill>
                <a:cs typeface="Calibri"/>
              </a:rPr>
              <a:t>a</a:t>
            </a:r>
            <a:r>
              <a:rPr sz="2400" b="1" spc="-5" dirty="0">
                <a:solidFill>
                  <a:prstClr val="black"/>
                </a:solidFill>
                <a:cs typeface="Calibri"/>
              </a:rPr>
              <a:t>gs</a:t>
            </a:r>
            <a:endParaRPr sz="2400">
              <a:solidFill>
                <a:prstClr val="black"/>
              </a:solidFill>
              <a:cs typeface="Calibri"/>
            </a:endParaRPr>
          </a:p>
        </p:txBody>
      </p:sp>
      <p:sp>
        <p:nvSpPr>
          <p:cNvPr id="6" name="object 6"/>
          <p:cNvSpPr txBox="1"/>
          <p:nvPr/>
        </p:nvSpPr>
        <p:spPr>
          <a:xfrm>
            <a:off x="972311" y="5838174"/>
            <a:ext cx="5281295" cy="473075"/>
          </a:xfrm>
          <a:prstGeom prst="rect">
            <a:avLst/>
          </a:prstGeom>
        </p:spPr>
        <p:txBody>
          <a:bodyPr vert="horz" wrap="square" lIns="0" tIns="0" rIns="0" bIns="0" rtlCol="0">
            <a:spAutoFit/>
          </a:bodyPr>
          <a:lstStyle/>
          <a:p>
            <a:pPr marL="12700"/>
            <a:r>
              <a:rPr sz="1600" dirty="0">
                <a:solidFill>
                  <a:prstClr val="black"/>
                </a:solidFill>
                <a:latin typeface="Arial"/>
                <a:cs typeface="Arial"/>
              </a:rPr>
              <a:t>Im</a:t>
            </a:r>
            <a:r>
              <a:rPr sz="1600" spc="-10" dirty="0">
                <a:solidFill>
                  <a:prstClr val="black"/>
                </a:solidFill>
                <a:latin typeface="Arial"/>
                <a:cs typeface="Arial"/>
              </a:rPr>
              <a:t>a</a:t>
            </a:r>
            <a:r>
              <a:rPr sz="1600" dirty="0">
                <a:solidFill>
                  <a:prstClr val="black"/>
                </a:solidFill>
                <a:latin typeface="Arial"/>
                <a:cs typeface="Arial"/>
              </a:rPr>
              <a:t>gi</a:t>
            </a:r>
            <a:r>
              <a:rPr sz="1600" spc="-10" dirty="0">
                <a:solidFill>
                  <a:prstClr val="black"/>
                </a:solidFill>
                <a:latin typeface="Arial"/>
                <a:cs typeface="Arial"/>
              </a:rPr>
              <a:t>n</a:t>
            </a:r>
            <a:r>
              <a:rPr sz="1600" dirty="0">
                <a:solidFill>
                  <a:prstClr val="black"/>
                </a:solidFill>
                <a:latin typeface="Arial"/>
                <a:cs typeface="Arial"/>
              </a:rPr>
              <a:t>g</a:t>
            </a:r>
            <a:r>
              <a:rPr sz="1600" spc="5" dirty="0">
                <a:solidFill>
                  <a:prstClr val="black"/>
                </a:solidFill>
                <a:latin typeface="Arial"/>
                <a:cs typeface="Arial"/>
              </a:rPr>
              <a:t> </a:t>
            </a:r>
            <a:r>
              <a:rPr sz="1600" dirty="0">
                <a:solidFill>
                  <a:prstClr val="black"/>
                </a:solidFill>
                <a:latin typeface="Arial"/>
                <a:cs typeface="Arial"/>
              </a:rPr>
              <a:t>pr</a:t>
            </a:r>
            <a:r>
              <a:rPr sz="1600" spc="-5" dirty="0">
                <a:solidFill>
                  <a:prstClr val="black"/>
                </a:solidFill>
                <a:latin typeface="Arial"/>
                <a:cs typeface="Arial"/>
              </a:rPr>
              <a:t>o</a:t>
            </a:r>
            <a:r>
              <a:rPr sz="1600" dirty="0">
                <a:solidFill>
                  <a:prstClr val="black"/>
                </a:solidFill>
                <a:latin typeface="Arial"/>
                <a:cs typeface="Arial"/>
              </a:rPr>
              <a:t>te</a:t>
            </a:r>
            <a:r>
              <a:rPr sz="1600" spc="-10" dirty="0">
                <a:solidFill>
                  <a:prstClr val="black"/>
                </a:solidFill>
                <a:latin typeface="Arial"/>
                <a:cs typeface="Arial"/>
              </a:rPr>
              <a:t>i</a:t>
            </a:r>
            <a:r>
              <a:rPr sz="1600" dirty="0">
                <a:solidFill>
                  <a:prstClr val="black"/>
                </a:solidFill>
                <a:latin typeface="Arial"/>
                <a:cs typeface="Arial"/>
              </a:rPr>
              <a:t>ns insi</a:t>
            </a:r>
            <a:r>
              <a:rPr sz="1600" spc="-10" dirty="0">
                <a:solidFill>
                  <a:prstClr val="black"/>
                </a:solidFill>
                <a:latin typeface="Arial"/>
                <a:cs typeface="Arial"/>
              </a:rPr>
              <a:t>d</a:t>
            </a:r>
            <a:r>
              <a:rPr sz="1600" dirty="0">
                <a:solidFill>
                  <a:prstClr val="black"/>
                </a:solidFill>
                <a:latin typeface="Arial"/>
                <a:cs typeface="Arial"/>
              </a:rPr>
              <a:t>e</a:t>
            </a:r>
            <a:r>
              <a:rPr sz="1600" spc="-10" dirty="0">
                <a:solidFill>
                  <a:prstClr val="black"/>
                </a:solidFill>
                <a:latin typeface="Arial"/>
                <a:cs typeface="Arial"/>
              </a:rPr>
              <a:t> </a:t>
            </a:r>
            <a:r>
              <a:rPr sz="1600" dirty="0">
                <a:solidFill>
                  <a:prstClr val="black"/>
                </a:solidFill>
                <a:latin typeface="Arial"/>
                <a:cs typeface="Arial"/>
              </a:rPr>
              <a:t>cells</a:t>
            </a:r>
            <a:r>
              <a:rPr sz="1600" spc="-15" dirty="0">
                <a:solidFill>
                  <a:prstClr val="black"/>
                </a:solidFill>
                <a:latin typeface="Arial"/>
                <a:cs typeface="Arial"/>
              </a:rPr>
              <a:t> </a:t>
            </a:r>
            <a:r>
              <a:rPr sz="1600" dirty="0">
                <a:solidFill>
                  <a:prstClr val="black"/>
                </a:solidFill>
                <a:latin typeface="Arial"/>
                <a:cs typeface="Arial"/>
              </a:rPr>
              <a:t>with</a:t>
            </a:r>
            <a:r>
              <a:rPr sz="1600" spc="-10" dirty="0">
                <a:solidFill>
                  <a:prstClr val="black"/>
                </a:solidFill>
                <a:latin typeface="Arial"/>
                <a:cs typeface="Arial"/>
              </a:rPr>
              <a:t> </a:t>
            </a:r>
            <a:r>
              <a:rPr sz="1600" dirty="0">
                <a:solidFill>
                  <a:prstClr val="black"/>
                </a:solidFill>
                <a:latin typeface="Arial"/>
                <a:cs typeface="Arial"/>
              </a:rPr>
              <a:t>fl</a:t>
            </a:r>
            <a:r>
              <a:rPr sz="1600" spc="-10" dirty="0">
                <a:solidFill>
                  <a:prstClr val="black"/>
                </a:solidFill>
                <a:latin typeface="Arial"/>
                <a:cs typeface="Arial"/>
              </a:rPr>
              <a:t>u</a:t>
            </a:r>
            <a:r>
              <a:rPr sz="1600" dirty="0">
                <a:solidFill>
                  <a:prstClr val="black"/>
                </a:solidFill>
                <a:latin typeface="Arial"/>
                <a:cs typeface="Arial"/>
              </a:rPr>
              <a:t>or</a:t>
            </a:r>
            <a:r>
              <a:rPr sz="1600" spc="-5" dirty="0">
                <a:solidFill>
                  <a:prstClr val="black"/>
                </a:solidFill>
                <a:latin typeface="Arial"/>
                <a:cs typeface="Arial"/>
              </a:rPr>
              <a:t>e</a:t>
            </a:r>
            <a:r>
              <a:rPr sz="1600" dirty="0">
                <a:solidFill>
                  <a:prstClr val="black"/>
                </a:solidFill>
                <a:latin typeface="Arial"/>
                <a:cs typeface="Arial"/>
              </a:rPr>
              <a:t>sce</a:t>
            </a:r>
            <a:r>
              <a:rPr sz="1600" spc="-5" dirty="0">
                <a:solidFill>
                  <a:prstClr val="black"/>
                </a:solidFill>
                <a:latin typeface="Arial"/>
                <a:cs typeface="Arial"/>
              </a:rPr>
              <a:t>n</a:t>
            </a:r>
            <a:r>
              <a:rPr sz="1600" dirty="0">
                <a:solidFill>
                  <a:prstClr val="black"/>
                </a:solidFill>
                <a:latin typeface="Arial"/>
                <a:cs typeface="Arial"/>
              </a:rPr>
              <a:t>t tags</a:t>
            </a:r>
          </a:p>
          <a:p>
            <a:pPr marL="12700"/>
            <a:r>
              <a:rPr sz="1600" dirty="0">
                <a:solidFill>
                  <a:prstClr val="black"/>
                </a:solidFill>
                <a:latin typeface="Arial"/>
                <a:cs typeface="Arial"/>
              </a:rPr>
              <a:t>Crivat</a:t>
            </a:r>
            <a:r>
              <a:rPr sz="1600" spc="-5" dirty="0">
                <a:solidFill>
                  <a:prstClr val="black"/>
                </a:solidFill>
                <a:latin typeface="Arial"/>
                <a:cs typeface="Arial"/>
              </a:rPr>
              <a:t> </a:t>
            </a:r>
            <a:r>
              <a:rPr sz="1600" dirty="0">
                <a:solidFill>
                  <a:prstClr val="black"/>
                </a:solidFill>
                <a:latin typeface="Arial"/>
                <a:cs typeface="Arial"/>
              </a:rPr>
              <a:t>&amp;</a:t>
            </a:r>
            <a:r>
              <a:rPr sz="1600" spc="-35" dirty="0">
                <a:solidFill>
                  <a:prstClr val="black"/>
                </a:solidFill>
                <a:latin typeface="Arial"/>
                <a:cs typeface="Arial"/>
              </a:rPr>
              <a:t> </a:t>
            </a:r>
            <a:r>
              <a:rPr sz="1600" spc="-185" dirty="0">
                <a:solidFill>
                  <a:prstClr val="black"/>
                </a:solidFill>
                <a:latin typeface="Arial"/>
                <a:cs typeface="Arial"/>
              </a:rPr>
              <a:t>T</a:t>
            </a:r>
            <a:r>
              <a:rPr sz="1600" dirty="0">
                <a:solidFill>
                  <a:prstClr val="black"/>
                </a:solidFill>
                <a:latin typeface="Arial"/>
                <a:cs typeface="Arial"/>
              </a:rPr>
              <a:t>ar</a:t>
            </a:r>
            <a:r>
              <a:rPr sz="1600" spc="-5" dirty="0">
                <a:solidFill>
                  <a:prstClr val="black"/>
                </a:solidFill>
                <a:latin typeface="Arial"/>
                <a:cs typeface="Arial"/>
              </a:rPr>
              <a:t>a</a:t>
            </a:r>
            <a:r>
              <a:rPr sz="1600" dirty="0">
                <a:solidFill>
                  <a:prstClr val="black"/>
                </a:solidFill>
                <a:latin typeface="Arial"/>
                <a:cs typeface="Arial"/>
              </a:rPr>
              <a:t>sk</a:t>
            </a:r>
            <a:r>
              <a:rPr sz="1600" spc="-5" dirty="0">
                <a:solidFill>
                  <a:prstClr val="black"/>
                </a:solidFill>
                <a:latin typeface="Arial"/>
                <a:cs typeface="Arial"/>
              </a:rPr>
              <a:t>a</a:t>
            </a:r>
            <a:r>
              <a:rPr sz="1600" dirty="0">
                <a:solidFill>
                  <a:prstClr val="black"/>
                </a:solidFill>
                <a:latin typeface="Arial"/>
                <a:cs typeface="Arial"/>
              </a:rPr>
              <a:t>.</a:t>
            </a:r>
            <a:r>
              <a:rPr sz="1600" spc="-30" dirty="0">
                <a:solidFill>
                  <a:prstClr val="black"/>
                </a:solidFill>
                <a:latin typeface="Arial"/>
                <a:cs typeface="Arial"/>
              </a:rPr>
              <a:t> </a:t>
            </a:r>
            <a:r>
              <a:rPr sz="1600" spc="-65" dirty="0">
                <a:solidFill>
                  <a:prstClr val="black"/>
                </a:solidFill>
                <a:latin typeface="Arial"/>
                <a:cs typeface="Arial"/>
              </a:rPr>
              <a:t>T</a:t>
            </a:r>
            <a:r>
              <a:rPr sz="1600" dirty="0">
                <a:solidFill>
                  <a:prstClr val="black"/>
                </a:solidFill>
                <a:latin typeface="Arial"/>
                <a:cs typeface="Arial"/>
              </a:rPr>
              <a:t>re</a:t>
            </a:r>
            <a:r>
              <a:rPr sz="1600" spc="-5" dirty="0">
                <a:solidFill>
                  <a:prstClr val="black"/>
                </a:solidFill>
                <a:latin typeface="Arial"/>
                <a:cs typeface="Arial"/>
              </a:rPr>
              <a:t>n</a:t>
            </a:r>
            <a:r>
              <a:rPr sz="1600" dirty="0">
                <a:solidFill>
                  <a:prstClr val="black"/>
                </a:solidFill>
                <a:latin typeface="Arial"/>
                <a:cs typeface="Arial"/>
              </a:rPr>
              <a:t>ds in</a:t>
            </a:r>
            <a:r>
              <a:rPr sz="1600" spc="-5" dirty="0">
                <a:solidFill>
                  <a:prstClr val="black"/>
                </a:solidFill>
                <a:latin typeface="Arial"/>
                <a:cs typeface="Arial"/>
              </a:rPr>
              <a:t> </a:t>
            </a:r>
            <a:r>
              <a:rPr sz="1600" dirty="0">
                <a:solidFill>
                  <a:prstClr val="black"/>
                </a:solidFill>
                <a:latin typeface="Arial"/>
                <a:cs typeface="Arial"/>
              </a:rPr>
              <a:t>Biotech</a:t>
            </a:r>
            <a:r>
              <a:rPr sz="1600" spc="-10" dirty="0">
                <a:solidFill>
                  <a:prstClr val="black"/>
                </a:solidFill>
                <a:latin typeface="Arial"/>
                <a:cs typeface="Arial"/>
              </a:rPr>
              <a:t>n</a:t>
            </a:r>
            <a:r>
              <a:rPr sz="1600" dirty="0">
                <a:solidFill>
                  <a:prstClr val="black"/>
                </a:solidFill>
                <a:latin typeface="Arial"/>
                <a:cs typeface="Arial"/>
              </a:rPr>
              <a:t>ol</a:t>
            </a:r>
            <a:r>
              <a:rPr sz="1600" spc="-10" dirty="0">
                <a:solidFill>
                  <a:prstClr val="black"/>
                </a:solidFill>
                <a:latin typeface="Arial"/>
                <a:cs typeface="Arial"/>
              </a:rPr>
              <a:t>o</a:t>
            </a:r>
            <a:r>
              <a:rPr sz="1600" dirty="0">
                <a:solidFill>
                  <a:prstClr val="black"/>
                </a:solidFill>
                <a:latin typeface="Arial"/>
                <a:cs typeface="Arial"/>
              </a:rPr>
              <a:t>g</a:t>
            </a:r>
            <a:r>
              <a:rPr sz="1600" spc="-125" dirty="0">
                <a:solidFill>
                  <a:prstClr val="black"/>
                </a:solidFill>
                <a:latin typeface="Arial"/>
                <a:cs typeface="Arial"/>
              </a:rPr>
              <a:t>y</a:t>
            </a:r>
            <a:r>
              <a:rPr sz="1600" dirty="0">
                <a:solidFill>
                  <a:prstClr val="black"/>
                </a:solidFill>
                <a:latin typeface="Arial"/>
                <a:cs typeface="Arial"/>
              </a:rPr>
              <a:t>.</a:t>
            </a:r>
            <a:r>
              <a:rPr sz="1600" spc="-10" dirty="0">
                <a:solidFill>
                  <a:prstClr val="black"/>
                </a:solidFill>
                <a:latin typeface="Arial"/>
                <a:cs typeface="Arial"/>
              </a:rPr>
              <a:t> </a:t>
            </a:r>
            <a:r>
              <a:rPr sz="1600" dirty="0">
                <a:solidFill>
                  <a:prstClr val="black"/>
                </a:solidFill>
                <a:latin typeface="Arial"/>
                <a:cs typeface="Arial"/>
              </a:rPr>
              <a:t>3</a:t>
            </a:r>
            <a:r>
              <a:rPr sz="1600" spc="-5" dirty="0">
                <a:solidFill>
                  <a:prstClr val="black"/>
                </a:solidFill>
                <a:latin typeface="Arial"/>
                <a:cs typeface="Arial"/>
              </a:rPr>
              <a:t>0</a:t>
            </a:r>
            <a:r>
              <a:rPr sz="1600" dirty="0">
                <a:solidFill>
                  <a:prstClr val="black"/>
                </a:solidFill>
                <a:latin typeface="Arial"/>
                <a:cs typeface="Arial"/>
              </a:rPr>
              <a:t>,</a:t>
            </a:r>
            <a:r>
              <a:rPr sz="1600" spc="5" dirty="0">
                <a:solidFill>
                  <a:prstClr val="black"/>
                </a:solidFill>
                <a:latin typeface="Arial"/>
                <a:cs typeface="Arial"/>
              </a:rPr>
              <a:t> </a:t>
            </a:r>
            <a:r>
              <a:rPr sz="1600" spc="-5" dirty="0">
                <a:solidFill>
                  <a:prstClr val="black"/>
                </a:solidFill>
                <a:latin typeface="Arial"/>
                <a:cs typeface="Arial"/>
              </a:rPr>
              <a:t>8</a:t>
            </a:r>
            <a:r>
              <a:rPr sz="1600" dirty="0">
                <a:solidFill>
                  <a:prstClr val="black"/>
                </a:solidFill>
                <a:latin typeface="Arial"/>
                <a:cs typeface="Arial"/>
              </a:rPr>
              <a:t>-16</a:t>
            </a:r>
            <a:r>
              <a:rPr sz="1600" spc="-5" dirty="0">
                <a:solidFill>
                  <a:prstClr val="black"/>
                </a:solidFill>
                <a:latin typeface="Arial"/>
                <a:cs typeface="Arial"/>
              </a:rPr>
              <a:t> </a:t>
            </a:r>
            <a:r>
              <a:rPr sz="1600" dirty="0">
                <a:solidFill>
                  <a:prstClr val="black"/>
                </a:solidFill>
                <a:latin typeface="Arial"/>
                <a:cs typeface="Arial"/>
              </a:rPr>
              <a:t>(2</a:t>
            </a:r>
            <a:r>
              <a:rPr sz="1600" spc="-5" dirty="0">
                <a:solidFill>
                  <a:prstClr val="black"/>
                </a:solidFill>
                <a:latin typeface="Arial"/>
                <a:cs typeface="Arial"/>
              </a:rPr>
              <a:t>0</a:t>
            </a:r>
            <a:r>
              <a:rPr sz="1600" dirty="0">
                <a:solidFill>
                  <a:prstClr val="black"/>
                </a:solidFill>
                <a:latin typeface="Arial"/>
                <a:cs typeface="Arial"/>
              </a:rPr>
              <a:t>1</a:t>
            </a:r>
            <a:r>
              <a:rPr sz="1600" spc="-5" dirty="0">
                <a:solidFill>
                  <a:prstClr val="black"/>
                </a:solidFill>
                <a:latin typeface="Arial"/>
                <a:cs typeface="Arial"/>
              </a:rPr>
              <a:t>2</a:t>
            </a:r>
            <a:r>
              <a:rPr sz="1600" dirty="0">
                <a:solidFill>
                  <a:prstClr val="black"/>
                </a:solidFill>
                <a:latin typeface="Arial"/>
                <a:cs typeface="Arial"/>
              </a:rPr>
              <a:t>)</a:t>
            </a:r>
          </a:p>
        </p:txBody>
      </p:sp>
      <p:sp>
        <p:nvSpPr>
          <p:cNvPr id="7" name="object 7"/>
          <p:cNvSpPr/>
          <p:nvPr/>
        </p:nvSpPr>
        <p:spPr>
          <a:xfrm>
            <a:off x="685800" y="1600200"/>
            <a:ext cx="7848600" cy="3980306"/>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201676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433512"/>
            <a:ext cx="9144000" cy="28575"/>
          </a:xfrm>
          <a:custGeom>
            <a:avLst/>
            <a:gdLst/>
            <a:ahLst/>
            <a:cxnLst/>
            <a:rect l="l" t="t" r="r" b="b"/>
            <a:pathLst>
              <a:path w="9144000" h="28575">
                <a:moveTo>
                  <a:pt x="0" y="28575"/>
                </a:moveTo>
                <a:lnTo>
                  <a:pt x="9144000" y="28575"/>
                </a:lnTo>
                <a:lnTo>
                  <a:pt x="9144000" y="0"/>
                </a:lnTo>
                <a:lnTo>
                  <a:pt x="0" y="0"/>
                </a:lnTo>
                <a:lnTo>
                  <a:pt x="0" y="28575"/>
                </a:lnTo>
                <a:close/>
              </a:path>
            </a:pathLst>
          </a:custGeom>
          <a:solidFill>
            <a:srgbClr val="B9C9D2"/>
          </a:solidFill>
        </p:spPr>
        <p:txBody>
          <a:bodyPr wrap="square" lIns="0" tIns="0" rIns="0" bIns="0" rtlCol="0"/>
          <a:lstStyle/>
          <a:p>
            <a:endParaRPr>
              <a:solidFill>
                <a:prstClr val="black"/>
              </a:solidFill>
            </a:endParaRPr>
          </a:p>
        </p:txBody>
      </p:sp>
      <p:sp>
        <p:nvSpPr>
          <p:cNvPr id="3" name="object 3"/>
          <p:cNvSpPr/>
          <p:nvPr/>
        </p:nvSpPr>
        <p:spPr>
          <a:xfrm>
            <a:off x="7366254" y="304749"/>
            <a:ext cx="1511807" cy="805865"/>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4" name="object 4"/>
          <p:cNvSpPr/>
          <p:nvPr/>
        </p:nvSpPr>
        <p:spPr>
          <a:xfrm>
            <a:off x="504825" y="6534148"/>
            <a:ext cx="8639174" cy="323848"/>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5" name="object 5"/>
          <p:cNvSpPr txBox="1"/>
          <p:nvPr/>
        </p:nvSpPr>
        <p:spPr>
          <a:xfrm>
            <a:off x="520700" y="653287"/>
            <a:ext cx="6203315" cy="330200"/>
          </a:xfrm>
          <a:prstGeom prst="rect">
            <a:avLst/>
          </a:prstGeom>
        </p:spPr>
        <p:txBody>
          <a:bodyPr vert="horz" wrap="square" lIns="0" tIns="0" rIns="0" bIns="0" rtlCol="0">
            <a:spAutoFit/>
          </a:bodyPr>
          <a:lstStyle/>
          <a:p>
            <a:pPr marL="12700"/>
            <a:r>
              <a:rPr sz="2400" b="1" spc="-20" dirty="0">
                <a:solidFill>
                  <a:prstClr val="black"/>
                </a:solidFill>
                <a:cs typeface="Calibri"/>
              </a:rPr>
              <a:t>Origina</a:t>
            </a:r>
            <a:r>
              <a:rPr sz="2400" b="1" spc="-10" dirty="0">
                <a:solidFill>
                  <a:prstClr val="black"/>
                </a:solidFill>
                <a:cs typeface="Calibri"/>
              </a:rPr>
              <a:t>l</a:t>
            </a:r>
            <a:r>
              <a:rPr sz="2400" b="1" spc="-5" dirty="0">
                <a:solidFill>
                  <a:prstClr val="black"/>
                </a:solidFill>
                <a:cs typeface="Calibri"/>
              </a:rPr>
              <a:t> </a:t>
            </a:r>
            <a:r>
              <a:rPr sz="2400" b="1" dirty="0">
                <a:solidFill>
                  <a:prstClr val="black"/>
                </a:solidFill>
                <a:cs typeface="Calibri"/>
              </a:rPr>
              <a:t>References</a:t>
            </a:r>
            <a:r>
              <a:rPr sz="2400" b="1" spc="5" dirty="0">
                <a:solidFill>
                  <a:prstClr val="black"/>
                </a:solidFill>
                <a:cs typeface="Calibri"/>
              </a:rPr>
              <a:t> </a:t>
            </a:r>
            <a:r>
              <a:rPr sz="2400" b="1" spc="-5" dirty="0">
                <a:solidFill>
                  <a:prstClr val="black"/>
                </a:solidFill>
                <a:cs typeface="Calibri"/>
              </a:rPr>
              <a:t>fo</a:t>
            </a:r>
            <a:r>
              <a:rPr sz="2400" b="1" dirty="0">
                <a:solidFill>
                  <a:prstClr val="black"/>
                </a:solidFill>
                <a:cs typeface="Calibri"/>
              </a:rPr>
              <a:t>r </a:t>
            </a:r>
            <a:r>
              <a:rPr sz="2400" b="1" spc="-25" dirty="0">
                <a:solidFill>
                  <a:prstClr val="black"/>
                </a:solidFill>
                <a:cs typeface="Calibri"/>
              </a:rPr>
              <a:t>S</a:t>
            </a:r>
            <a:r>
              <a:rPr sz="2400" b="1" spc="-15" dirty="0">
                <a:solidFill>
                  <a:prstClr val="black"/>
                </a:solidFill>
                <a:cs typeface="Calibri"/>
              </a:rPr>
              <a:t>NAP, CLIP</a:t>
            </a:r>
            <a:r>
              <a:rPr sz="2400" b="1" dirty="0">
                <a:solidFill>
                  <a:prstClr val="black"/>
                </a:solidFill>
                <a:cs typeface="Calibri"/>
              </a:rPr>
              <a:t> </a:t>
            </a:r>
            <a:r>
              <a:rPr sz="2400" b="1" spc="-25" dirty="0">
                <a:solidFill>
                  <a:prstClr val="black"/>
                </a:solidFill>
                <a:cs typeface="Calibri"/>
              </a:rPr>
              <a:t>a</a:t>
            </a:r>
            <a:r>
              <a:rPr sz="2400" b="1" spc="-15" dirty="0">
                <a:solidFill>
                  <a:prstClr val="black"/>
                </a:solidFill>
                <a:cs typeface="Calibri"/>
              </a:rPr>
              <a:t>nd</a:t>
            </a:r>
            <a:r>
              <a:rPr sz="2400" b="1" dirty="0">
                <a:solidFill>
                  <a:prstClr val="black"/>
                </a:solidFill>
                <a:cs typeface="Calibri"/>
              </a:rPr>
              <a:t> </a:t>
            </a:r>
            <a:r>
              <a:rPr sz="2400" b="1" spc="-30" dirty="0">
                <a:solidFill>
                  <a:prstClr val="black"/>
                </a:solidFill>
                <a:cs typeface="Calibri"/>
              </a:rPr>
              <a:t>H</a:t>
            </a:r>
            <a:r>
              <a:rPr sz="2400" b="1" spc="-15" dirty="0">
                <a:solidFill>
                  <a:prstClr val="black"/>
                </a:solidFill>
                <a:cs typeface="Calibri"/>
              </a:rPr>
              <a:t>alo</a:t>
            </a:r>
            <a:r>
              <a:rPr sz="2400" b="1" spc="-10" dirty="0">
                <a:solidFill>
                  <a:prstClr val="black"/>
                </a:solidFill>
                <a:cs typeface="Calibri"/>
              </a:rPr>
              <a:t> </a:t>
            </a:r>
            <a:r>
              <a:rPr sz="2400" b="1" spc="-20" dirty="0">
                <a:solidFill>
                  <a:prstClr val="black"/>
                </a:solidFill>
                <a:cs typeface="Calibri"/>
              </a:rPr>
              <a:t>Tags</a:t>
            </a:r>
            <a:endParaRPr sz="2400">
              <a:solidFill>
                <a:prstClr val="black"/>
              </a:solidFill>
              <a:cs typeface="Calibri"/>
            </a:endParaRPr>
          </a:p>
        </p:txBody>
      </p:sp>
      <p:sp>
        <p:nvSpPr>
          <p:cNvPr id="6" name="object 6"/>
          <p:cNvSpPr txBox="1"/>
          <p:nvPr/>
        </p:nvSpPr>
        <p:spPr>
          <a:xfrm>
            <a:off x="459740" y="2517124"/>
            <a:ext cx="7439659" cy="2231380"/>
          </a:xfrm>
          <a:prstGeom prst="rect">
            <a:avLst/>
          </a:prstGeom>
        </p:spPr>
        <p:txBody>
          <a:bodyPr vert="horz" wrap="square" lIns="0" tIns="0" rIns="0" bIns="0" rtlCol="0">
            <a:spAutoFit/>
          </a:bodyPr>
          <a:lstStyle/>
          <a:p>
            <a:pPr marL="12700" marR="481330"/>
            <a:r>
              <a:rPr sz="1600" b="1" dirty="0">
                <a:solidFill>
                  <a:prstClr val="black"/>
                </a:solidFill>
                <a:latin typeface="Arial"/>
                <a:cs typeface="Arial"/>
              </a:rPr>
              <a:t>SNAP</a:t>
            </a:r>
            <a:r>
              <a:rPr sz="1600" b="1" spc="-50" dirty="0">
                <a:solidFill>
                  <a:prstClr val="black"/>
                </a:solidFill>
                <a:latin typeface="Arial"/>
                <a:cs typeface="Arial"/>
              </a:rPr>
              <a:t> </a:t>
            </a:r>
            <a:r>
              <a:rPr sz="1600" b="1" spc="-125" dirty="0">
                <a:solidFill>
                  <a:prstClr val="black"/>
                </a:solidFill>
                <a:latin typeface="Arial"/>
                <a:cs typeface="Arial"/>
              </a:rPr>
              <a:t>T</a:t>
            </a:r>
            <a:r>
              <a:rPr sz="1600" b="1" dirty="0">
                <a:solidFill>
                  <a:prstClr val="black"/>
                </a:solidFill>
                <a:latin typeface="Arial"/>
                <a:cs typeface="Arial"/>
              </a:rPr>
              <a:t>a</a:t>
            </a:r>
            <a:r>
              <a:rPr sz="1600" b="1" spc="-10" dirty="0">
                <a:solidFill>
                  <a:prstClr val="black"/>
                </a:solidFill>
                <a:latin typeface="Arial"/>
                <a:cs typeface="Arial"/>
              </a:rPr>
              <a:t>g</a:t>
            </a:r>
            <a:r>
              <a:rPr sz="1600" dirty="0">
                <a:solidFill>
                  <a:prstClr val="black"/>
                </a:solidFill>
                <a:latin typeface="Arial"/>
                <a:cs typeface="Arial"/>
              </a:rPr>
              <a:t>: Ke</a:t>
            </a:r>
            <a:r>
              <a:rPr sz="1600" spc="-10" dirty="0">
                <a:solidFill>
                  <a:prstClr val="black"/>
                </a:solidFill>
                <a:latin typeface="Arial"/>
                <a:cs typeface="Arial"/>
              </a:rPr>
              <a:t>p</a:t>
            </a:r>
            <a:r>
              <a:rPr sz="1600" dirty="0">
                <a:solidFill>
                  <a:prstClr val="black"/>
                </a:solidFill>
                <a:latin typeface="Arial"/>
                <a:cs typeface="Arial"/>
              </a:rPr>
              <a:t>pl</a:t>
            </a:r>
            <a:r>
              <a:rPr sz="1600" spc="-10" dirty="0">
                <a:solidFill>
                  <a:prstClr val="black"/>
                </a:solidFill>
                <a:latin typeface="Arial"/>
                <a:cs typeface="Arial"/>
              </a:rPr>
              <a:t>e</a:t>
            </a:r>
            <a:r>
              <a:rPr sz="1600" dirty="0">
                <a:solidFill>
                  <a:prstClr val="black"/>
                </a:solidFill>
                <a:latin typeface="Arial"/>
                <a:cs typeface="Arial"/>
              </a:rPr>
              <a:t>r</a:t>
            </a:r>
            <a:r>
              <a:rPr sz="1600" spc="-5" dirty="0">
                <a:solidFill>
                  <a:prstClr val="black"/>
                </a:solidFill>
                <a:latin typeface="Arial"/>
                <a:cs typeface="Arial"/>
              </a:rPr>
              <a:t> </a:t>
            </a:r>
            <a:r>
              <a:rPr sz="1600" dirty="0">
                <a:solidFill>
                  <a:prstClr val="black"/>
                </a:solidFill>
                <a:latin typeface="Arial"/>
                <a:cs typeface="Arial"/>
              </a:rPr>
              <a:t>et</a:t>
            </a:r>
            <a:r>
              <a:rPr sz="1600" spc="5" dirty="0">
                <a:solidFill>
                  <a:prstClr val="black"/>
                </a:solidFill>
                <a:latin typeface="Arial"/>
                <a:cs typeface="Arial"/>
              </a:rPr>
              <a:t> </a:t>
            </a:r>
            <a:r>
              <a:rPr sz="1600" dirty="0">
                <a:solidFill>
                  <a:prstClr val="black"/>
                </a:solidFill>
                <a:latin typeface="Arial"/>
                <a:cs typeface="Arial"/>
              </a:rPr>
              <a:t>al.</a:t>
            </a:r>
            <a:r>
              <a:rPr sz="1600" spc="-90" dirty="0">
                <a:solidFill>
                  <a:prstClr val="black"/>
                </a:solidFill>
                <a:latin typeface="Arial"/>
                <a:cs typeface="Arial"/>
              </a:rPr>
              <a:t> </a:t>
            </a:r>
            <a:r>
              <a:rPr sz="1600" dirty="0">
                <a:solidFill>
                  <a:prstClr val="black"/>
                </a:solidFill>
                <a:latin typeface="Arial"/>
                <a:cs typeface="Arial"/>
              </a:rPr>
              <a:t>A</a:t>
            </a:r>
            <a:r>
              <a:rPr sz="1600" spc="-95" dirty="0">
                <a:solidFill>
                  <a:prstClr val="black"/>
                </a:solidFill>
                <a:latin typeface="Arial"/>
                <a:cs typeface="Arial"/>
              </a:rPr>
              <a:t> </a:t>
            </a:r>
            <a:r>
              <a:rPr sz="1600" dirty="0">
                <a:solidFill>
                  <a:prstClr val="black"/>
                </a:solidFill>
                <a:latin typeface="Arial"/>
                <a:cs typeface="Arial"/>
              </a:rPr>
              <a:t>g</a:t>
            </a:r>
            <a:r>
              <a:rPr sz="1600" spc="-10" dirty="0">
                <a:solidFill>
                  <a:prstClr val="black"/>
                </a:solidFill>
                <a:latin typeface="Arial"/>
                <a:cs typeface="Arial"/>
              </a:rPr>
              <a:t>e</a:t>
            </a:r>
            <a:r>
              <a:rPr sz="1600" dirty="0">
                <a:solidFill>
                  <a:prstClr val="black"/>
                </a:solidFill>
                <a:latin typeface="Arial"/>
                <a:cs typeface="Arial"/>
              </a:rPr>
              <a:t>n</a:t>
            </a:r>
            <a:r>
              <a:rPr sz="1600" spc="-5" dirty="0">
                <a:solidFill>
                  <a:prstClr val="black"/>
                </a:solidFill>
                <a:latin typeface="Arial"/>
                <a:cs typeface="Arial"/>
              </a:rPr>
              <a:t>e</a:t>
            </a:r>
            <a:r>
              <a:rPr sz="1600" dirty="0">
                <a:solidFill>
                  <a:prstClr val="black"/>
                </a:solidFill>
                <a:latin typeface="Arial"/>
                <a:cs typeface="Arial"/>
              </a:rPr>
              <a:t>ral me</a:t>
            </a:r>
            <a:r>
              <a:rPr sz="1600" spc="-10" dirty="0">
                <a:solidFill>
                  <a:prstClr val="black"/>
                </a:solidFill>
                <a:latin typeface="Arial"/>
                <a:cs typeface="Arial"/>
              </a:rPr>
              <a:t>t</a:t>
            </a:r>
            <a:r>
              <a:rPr sz="1600" dirty="0">
                <a:solidFill>
                  <a:prstClr val="black"/>
                </a:solidFill>
                <a:latin typeface="Arial"/>
                <a:cs typeface="Arial"/>
              </a:rPr>
              <a:t>h</a:t>
            </a:r>
            <a:r>
              <a:rPr sz="1600" spc="-5" dirty="0">
                <a:solidFill>
                  <a:prstClr val="black"/>
                </a:solidFill>
                <a:latin typeface="Arial"/>
                <a:cs typeface="Arial"/>
              </a:rPr>
              <a:t>o</a:t>
            </a:r>
            <a:r>
              <a:rPr sz="1600" dirty="0">
                <a:solidFill>
                  <a:prstClr val="black"/>
                </a:solidFill>
                <a:latin typeface="Arial"/>
                <a:cs typeface="Arial"/>
              </a:rPr>
              <a:t>d</a:t>
            </a:r>
            <a:r>
              <a:rPr sz="1600" spc="5" dirty="0">
                <a:solidFill>
                  <a:prstClr val="black"/>
                </a:solidFill>
                <a:latin typeface="Arial"/>
                <a:cs typeface="Arial"/>
              </a:rPr>
              <a:t> </a:t>
            </a:r>
            <a:r>
              <a:rPr sz="1600" dirty="0">
                <a:solidFill>
                  <a:prstClr val="black"/>
                </a:solidFill>
                <a:latin typeface="Arial"/>
                <a:cs typeface="Arial"/>
              </a:rPr>
              <a:t>for</a:t>
            </a:r>
            <a:r>
              <a:rPr sz="1600" spc="10" dirty="0">
                <a:solidFill>
                  <a:prstClr val="black"/>
                </a:solidFill>
                <a:latin typeface="Arial"/>
                <a:cs typeface="Arial"/>
              </a:rPr>
              <a:t> </a:t>
            </a:r>
            <a:r>
              <a:rPr sz="1600" dirty="0">
                <a:solidFill>
                  <a:prstClr val="black"/>
                </a:solidFill>
                <a:latin typeface="Arial"/>
                <a:cs typeface="Arial"/>
              </a:rPr>
              <a:t>the covale</a:t>
            </a:r>
            <a:r>
              <a:rPr sz="1600" spc="-10" dirty="0">
                <a:solidFill>
                  <a:prstClr val="black"/>
                </a:solidFill>
                <a:latin typeface="Arial"/>
                <a:cs typeface="Arial"/>
              </a:rPr>
              <a:t>n</a:t>
            </a:r>
            <a:r>
              <a:rPr sz="1600" dirty="0">
                <a:solidFill>
                  <a:prstClr val="black"/>
                </a:solidFill>
                <a:latin typeface="Arial"/>
                <a:cs typeface="Arial"/>
              </a:rPr>
              <a:t>t</a:t>
            </a:r>
            <a:r>
              <a:rPr sz="1600" spc="-10" dirty="0">
                <a:solidFill>
                  <a:prstClr val="black"/>
                </a:solidFill>
                <a:latin typeface="Arial"/>
                <a:cs typeface="Arial"/>
              </a:rPr>
              <a:t> </a:t>
            </a:r>
            <a:r>
              <a:rPr sz="1600" dirty="0">
                <a:solidFill>
                  <a:prstClr val="black"/>
                </a:solidFill>
                <a:latin typeface="Arial"/>
                <a:cs typeface="Arial"/>
              </a:rPr>
              <a:t>la</a:t>
            </a:r>
            <a:r>
              <a:rPr sz="1600" spc="-10" dirty="0">
                <a:solidFill>
                  <a:prstClr val="black"/>
                </a:solidFill>
                <a:latin typeface="Arial"/>
                <a:cs typeface="Arial"/>
              </a:rPr>
              <a:t>b</a:t>
            </a:r>
            <a:r>
              <a:rPr sz="1600" dirty="0">
                <a:solidFill>
                  <a:prstClr val="black"/>
                </a:solidFill>
                <a:latin typeface="Arial"/>
                <a:cs typeface="Arial"/>
              </a:rPr>
              <a:t>el</a:t>
            </a:r>
            <a:r>
              <a:rPr sz="1600" spc="-10" dirty="0">
                <a:solidFill>
                  <a:prstClr val="black"/>
                </a:solidFill>
                <a:latin typeface="Arial"/>
                <a:cs typeface="Arial"/>
              </a:rPr>
              <a:t>i</a:t>
            </a:r>
            <a:r>
              <a:rPr sz="1600" dirty="0">
                <a:solidFill>
                  <a:prstClr val="black"/>
                </a:solidFill>
                <a:latin typeface="Arial"/>
                <a:cs typeface="Arial"/>
              </a:rPr>
              <a:t>ng</a:t>
            </a:r>
            <a:r>
              <a:rPr sz="1600" spc="-15" dirty="0">
                <a:solidFill>
                  <a:prstClr val="black"/>
                </a:solidFill>
                <a:latin typeface="Arial"/>
                <a:cs typeface="Arial"/>
              </a:rPr>
              <a:t> </a:t>
            </a:r>
            <a:r>
              <a:rPr sz="1600" dirty="0">
                <a:solidFill>
                  <a:prstClr val="black"/>
                </a:solidFill>
                <a:latin typeface="Arial"/>
                <a:cs typeface="Arial"/>
              </a:rPr>
              <a:t>of</a:t>
            </a:r>
            <a:r>
              <a:rPr sz="1600" spc="5" dirty="0">
                <a:solidFill>
                  <a:prstClr val="black"/>
                </a:solidFill>
                <a:latin typeface="Arial"/>
                <a:cs typeface="Arial"/>
              </a:rPr>
              <a:t> </a:t>
            </a:r>
            <a:r>
              <a:rPr sz="1600" dirty="0">
                <a:solidFill>
                  <a:prstClr val="black"/>
                </a:solidFill>
                <a:latin typeface="Arial"/>
                <a:cs typeface="Arial"/>
              </a:rPr>
              <a:t>fusi</a:t>
            </a:r>
            <a:r>
              <a:rPr sz="1600" spc="-5" dirty="0">
                <a:solidFill>
                  <a:prstClr val="black"/>
                </a:solidFill>
                <a:latin typeface="Arial"/>
                <a:cs typeface="Arial"/>
              </a:rPr>
              <a:t>o</a:t>
            </a:r>
            <a:r>
              <a:rPr sz="1600" dirty="0">
                <a:solidFill>
                  <a:prstClr val="black"/>
                </a:solidFill>
                <a:latin typeface="Arial"/>
                <a:cs typeface="Arial"/>
              </a:rPr>
              <a:t>n pr</a:t>
            </a:r>
            <a:r>
              <a:rPr sz="1600" spc="-5" dirty="0">
                <a:solidFill>
                  <a:prstClr val="black"/>
                </a:solidFill>
                <a:latin typeface="Arial"/>
                <a:cs typeface="Arial"/>
              </a:rPr>
              <a:t>o</a:t>
            </a:r>
            <a:r>
              <a:rPr sz="1600" dirty="0">
                <a:solidFill>
                  <a:prstClr val="black"/>
                </a:solidFill>
                <a:latin typeface="Arial"/>
                <a:cs typeface="Arial"/>
              </a:rPr>
              <a:t>te</a:t>
            </a:r>
            <a:r>
              <a:rPr sz="1600" spc="-10" dirty="0">
                <a:solidFill>
                  <a:prstClr val="black"/>
                </a:solidFill>
                <a:latin typeface="Arial"/>
                <a:cs typeface="Arial"/>
              </a:rPr>
              <a:t>i</a:t>
            </a:r>
            <a:r>
              <a:rPr sz="1600" dirty="0">
                <a:solidFill>
                  <a:prstClr val="black"/>
                </a:solidFill>
                <a:latin typeface="Arial"/>
                <a:cs typeface="Arial"/>
              </a:rPr>
              <a:t>ns with</a:t>
            </a:r>
            <a:r>
              <a:rPr sz="1600" spc="-10" dirty="0">
                <a:solidFill>
                  <a:prstClr val="black"/>
                </a:solidFill>
                <a:latin typeface="Arial"/>
                <a:cs typeface="Arial"/>
              </a:rPr>
              <a:t> </a:t>
            </a:r>
            <a:r>
              <a:rPr sz="1600" dirty="0">
                <a:solidFill>
                  <a:prstClr val="black"/>
                </a:solidFill>
                <a:latin typeface="Arial"/>
                <a:cs typeface="Arial"/>
              </a:rPr>
              <a:t>small</a:t>
            </a:r>
            <a:r>
              <a:rPr sz="1600" spc="-5" dirty="0">
                <a:solidFill>
                  <a:prstClr val="black"/>
                </a:solidFill>
                <a:latin typeface="Arial"/>
                <a:cs typeface="Arial"/>
              </a:rPr>
              <a:t> </a:t>
            </a:r>
            <a:r>
              <a:rPr sz="1600" dirty="0">
                <a:solidFill>
                  <a:prstClr val="black"/>
                </a:solidFill>
                <a:latin typeface="Arial"/>
                <a:cs typeface="Arial"/>
              </a:rPr>
              <a:t>m</a:t>
            </a:r>
            <a:r>
              <a:rPr sz="1600" spc="-10" dirty="0">
                <a:solidFill>
                  <a:prstClr val="black"/>
                </a:solidFill>
                <a:latin typeface="Arial"/>
                <a:cs typeface="Arial"/>
              </a:rPr>
              <a:t>o</a:t>
            </a:r>
            <a:r>
              <a:rPr sz="1600" dirty="0">
                <a:solidFill>
                  <a:prstClr val="black"/>
                </a:solidFill>
                <a:latin typeface="Arial"/>
                <a:cs typeface="Arial"/>
              </a:rPr>
              <a:t>lecu</a:t>
            </a:r>
            <a:r>
              <a:rPr sz="1600" spc="-10" dirty="0">
                <a:solidFill>
                  <a:prstClr val="black"/>
                </a:solidFill>
                <a:latin typeface="Arial"/>
                <a:cs typeface="Arial"/>
              </a:rPr>
              <a:t>l</a:t>
            </a:r>
            <a:r>
              <a:rPr sz="1600" dirty="0">
                <a:solidFill>
                  <a:prstClr val="black"/>
                </a:solidFill>
                <a:latin typeface="Arial"/>
                <a:cs typeface="Arial"/>
              </a:rPr>
              <a:t>es</a:t>
            </a:r>
            <a:r>
              <a:rPr sz="1600" spc="-10" dirty="0">
                <a:solidFill>
                  <a:prstClr val="black"/>
                </a:solidFill>
                <a:latin typeface="Arial"/>
                <a:cs typeface="Arial"/>
              </a:rPr>
              <a:t> </a:t>
            </a:r>
            <a:r>
              <a:rPr sz="1600" dirty="0">
                <a:solidFill>
                  <a:prstClr val="black"/>
                </a:solidFill>
                <a:latin typeface="Arial"/>
                <a:cs typeface="Arial"/>
              </a:rPr>
              <a:t>in</a:t>
            </a:r>
            <a:r>
              <a:rPr sz="1600" spc="-10" dirty="0">
                <a:solidFill>
                  <a:prstClr val="black"/>
                </a:solidFill>
                <a:latin typeface="Arial"/>
                <a:cs typeface="Arial"/>
              </a:rPr>
              <a:t> </a:t>
            </a:r>
            <a:r>
              <a:rPr sz="1600" dirty="0">
                <a:solidFill>
                  <a:prstClr val="black"/>
                </a:solidFill>
                <a:latin typeface="Arial"/>
                <a:cs typeface="Arial"/>
              </a:rPr>
              <a:t>vivo. Nat.</a:t>
            </a:r>
            <a:r>
              <a:rPr sz="1600" spc="-5" dirty="0">
                <a:solidFill>
                  <a:prstClr val="black"/>
                </a:solidFill>
                <a:latin typeface="Arial"/>
                <a:cs typeface="Arial"/>
              </a:rPr>
              <a:t> </a:t>
            </a:r>
            <a:r>
              <a:rPr sz="1600" dirty="0">
                <a:solidFill>
                  <a:prstClr val="black"/>
                </a:solidFill>
                <a:latin typeface="Arial"/>
                <a:cs typeface="Arial"/>
              </a:rPr>
              <a:t>Biotech</a:t>
            </a:r>
            <a:r>
              <a:rPr sz="1600" spc="-10" dirty="0">
                <a:solidFill>
                  <a:prstClr val="black"/>
                </a:solidFill>
                <a:latin typeface="Arial"/>
                <a:cs typeface="Arial"/>
              </a:rPr>
              <a:t>n</a:t>
            </a:r>
            <a:r>
              <a:rPr sz="1600" dirty="0">
                <a:solidFill>
                  <a:prstClr val="black"/>
                </a:solidFill>
                <a:latin typeface="Arial"/>
                <a:cs typeface="Arial"/>
              </a:rPr>
              <a:t>ol</a:t>
            </a:r>
            <a:r>
              <a:rPr sz="1600" spc="-10" dirty="0">
                <a:solidFill>
                  <a:prstClr val="black"/>
                </a:solidFill>
                <a:latin typeface="Arial"/>
                <a:cs typeface="Arial"/>
              </a:rPr>
              <a:t>o</a:t>
            </a:r>
            <a:r>
              <a:rPr sz="1600" dirty="0">
                <a:solidFill>
                  <a:prstClr val="black"/>
                </a:solidFill>
                <a:latin typeface="Arial"/>
                <a:cs typeface="Arial"/>
              </a:rPr>
              <a:t>g</a:t>
            </a:r>
            <a:r>
              <a:rPr sz="1600" spc="-125" dirty="0">
                <a:solidFill>
                  <a:prstClr val="black"/>
                </a:solidFill>
                <a:latin typeface="Arial"/>
                <a:cs typeface="Arial"/>
              </a:rPr>
              <a:t>y</a:t>
            </a:r>
            <a:r>
              <a:rPr sz="1600" dirty="0">
                <a:solidFill>
                  <a:prstClr val="black"/>
                </a:solidFill>
                <a:latin typeface="Arial"/>
                <a:cs typeface="Arial"/>
              </a:rPr>
              <a:t>.</a:t>
            </a:r>
            <a:r>
              <a:rPr sz="1600" spc="-10" dirty="0">
                <a:solidFill>
                  <a:prstClr val="black"/>
                </a:solidFill>
                <a:latin typeface="Arial"/>
                <a:cs typeface="Arial"/>
              </a:rPr>
              <a:t> </a:t>
            </a:r>
            <a:r>
              <a:rPr sz="1600" dirty="0">
                <a:solidFill>
                  <a:prstClr val="black"/>
                </a:solidFill>
                <a:latin typeface="Arial"/>
                <a:cs typeface="Arial"/>
              </a:rPr>
              <a:t>2</a:t>
            </a:r>
            <a:r>
              <a:rPr sz="1600" spc="-5" dirty="0">
                <a:solidFill>
                  <a:prstClr val="black"/>
                </a:solidFill>
                <a:latin typeface="Arial"/>
                <a:cs typeface="Arial"/>
              </a:rPr>
              <a:t>1</a:t>
            </a:r>
            <a:r>
              <a:rPr sz="1600" dirty="0">
                <a:solidFill>
                  <a:prstClr val="black"/>
                </a:solidFill>
                <a:latin typeface="Arial"/>
                <a:cs typeface="Arial"/>
              </a:rPr>
              <a:t>,</a:t>
            </a:r>
            <a:r>
              <a:rPr sz="1600" spc="5" dirty="0">
                <a:solidFill>
                  <a:prstClr val="black"/>
                </a:solidFill>
                <a:latin typeface="Arial"/>
                <a:cs typeface="Arial"/>
              </a:rPr>
              <a:t> </a:t>
            </a:r>
            <a:r>
              <a:rPr sz="1600" dirty="0">
                <a:solidFill>
                  <a:prstClr val="black"/>
                </a:solidFill>
                <a:latin typeface="Arial"/>
                <a:cs typeface="Arial"/>
              </a:rPr>
              <a:t>86-89</a:t>
            </a:r>
            <a:r>
              <a:rPr sz="1600" spc="-5" dirty="0">
                <a:solidFill>
                  <a:prstClr val="black"/>
                </a:solidFill>
                <a:latin typeface="Arial"/>
                <a:cs typeface="Arial"/>
              </a:rPr>
              <a:t> </a:t>
            </a:r>
            <a:r>
              <a:rPr sz="1600" dirty="0">
                <a:solidFill>
                  <a:prstClr val="black"/>
                </a:solidFill>
                <a:latin typeface="Arial"/>
                <a:cs typeface="Arial"/>
              </a:rPr>
              <a:t>(2</a:t>
            </a:r>
            <a:r>
              <a:rPr sz="1600" spc="-5" dirty="0">
                <a:solidFill>
                  <a:prstClr val="black"/>
                </a:solidFill>
                <a:latin typeface="Arial"/>
                <a:cs typeface="Arial"/>
              </a:rPr>
              <a:t>0</a:t>
            </a:r>
            <a:r>
              <a:rPr sz="1600" dirty="0">
                <a:solidFill>
                  <a:prstClr val="black"/>
                </a:solidFill>
                <a:latin typeface="Arial"/>
                <a:cs typeface="Arial"/>
              </a:rPr>
              <a:t>0</a:t>
            </a:r>
            <a:r>
              <a:rPr sz="1600" spc="-5" dirty="0">
                <a:solidFill>
                  <a:prstClr val="black"/>
                </a:solidFill>
                <a:latin typeface="Arial"/>
                <a:cs typeface="Arial"/>
              </a:rPr>
              <a:t>3</a:t>
            </a:r>
            <a:r>
              <a:rPr sz="1600" dirty="0">
                <a:solidFill>
                  <a:prstClr val="black"/>
                </a:solidFill>
                <a:latin typeface="Arial"/>
                <a:cs typeface="Arial"/>
              </a:rPr>
              <a:t>)</a:t>
            </a:r>
          </a:p>
          <a:p>
            <a:pPr>
              <a:spcBef>
                <a:spcPts val="22"/>
              </a:spcBef>
            </a:pPr>
            <a:endParaRPr sz="1650" dirty="0">
              <a:solidFill>
                <a:prstClr val="black"/>
              </a:solidFill>
              <a:latin typeface="Times New Roman"/>
              <a:cs typeface="Times New Roman"/>
            </a:endParaRPr>
          </a:p>
          <a:p>
            <a:pPr marL="12700" marR="5080"/>
            <a:r>
              <a:rPr sz="1600" b="1" dirty="0">
                <a:solidFill>
                  <a:prstClr val="black"/>
                </a:solidFill>
                <a:latin typeface="Arial"/>
                <a:cs typeface="Arial"/>
              </a:rPr>
              <a:t>CLIP</a:t>
            </a:r>
            <a:r>
              <a:rPr sz="1600" b="1" spc="-40" dirty="0">
                <a:solidFill>
                  <a:prstClr val="black"/>
                </a:solidFill>
                <a:latin typeface="Arial"/>
                <a:cs typeface="Arial"/>
              </a:rPr>
              <a:t> </a:t>
            </a:r>
            <a:r>
              <a:rPr sz="1600" b="1" spc="-125" dirty="0">
                <a:solidFill>
                  <a:prstClr val="black"/>
                </a:solidFill>
                <a:latin typeface="Arial"/>
                <a:cs typeface="Arial"/>
              </a:rPr>
              <a:t>T</a:t>
            </a:r>
            <a:r>
              <a:rPr sz="1600" b="1" dirty="0">
                <a:solidFill>
                  <a:prstClr val="black"/>
                </a:solidFill>
                <a:latin typeface="Arial"/>
                <a:cs typeface="Arial"/>
              </a:rPr>
              <a:t>a</a:t>
            </a:r>
            <a:r>
              <a:rPr sz="1600" b="1" spc="-5" dirty="0">
                <a:solidFill>
                  <a:prstClr val="black"/>
                </a:solidFill>
                <a:latin typeface="Arial"/>
                <a:cs typeface="Arial"/>
              </a:rPr>
              <a:t>g</a:t>
            </a:r>
            <a:r>
              <a:rPr sz="1600" dirty="0">
                <a:solidFill>
                  <a:prstClr val="black"/>
                </a:solidFill>
                <a:latin typeface="Arial"/>
                <a:cs typeface="Arial"/>
              </a:rPr>
              <a:t>:</a:t>
            </a:r>
            <a:r>
              <a:rPr sz="1600" spc="5" dirty="0">
                <a:solidFill>
                  <a:prstClr val="black"/>
                </a:solidFill>
                <a:latin typeface="Arial"/>
                <a:cs typeface="Arial"/>
              </a:rPr>
              <a:t> </a:t>
            </a:r>
            <a:r>
              <a:rPr sz="1600" dirty="0">
                <a:solidFill>
                  <a:prstClr val="black"/>
                </a:solidFill>
                <a:latin typeface="Arial"/>
                <a:cs typeface="Arial"/>
              </a:rPr>
              <a:t>Gau</a:t>
            </a:r>
            <a:r>
              <a:rPr sz="1600" spc="-5" dirty="0">
                <a:solidFill>
                  <a:prstClr val="black"/>
                </a:solidFill>
                <a:latin typeface="Arial"/>
                <a:cs typeface="Arial"/>
              </a:rPr>
              <a:t>t</a:t>
            </a:r>
            <a:r>
              <a:rPr sz="1600" dirty="0">
                <a:solidFill>
                  <a:prstClr val="black"/>
                </a:solidFill>
                <a:latin typeface="Arial"/>
                <a:cs typeface="Arial"/>
              </a:rPr>
              <a:t>ier</a:t>
            </a:r>
            <a:r>
              <a:rPr sz="1600" spc="5" dirty="0">
                <a:solidFill>
                  <a:prstClr val="black"/>
                </a:solidFill>
                <a:latin typeface="Arial"/>
                <a:cs typeface="Arial"/>
              </a:rPr>
              <a:t> </a:t>
            </a:r>
            <a:r>
              <a:rPr sz="1600" dirty="0">
                <a:solidFill>
                  <a:prstClr val="black"/>
                </a:solidFill>
                <a:latin typeface="Arial"/>
                <a:cs typeface="Arial"/>
              </a:rPr>
              <a:t>et al.</a:t>
            </a:r>
            <a:r>
              <a:rPr sz="1600" spc="-85" dirty="0">
                <a:solidFill>
                  <a:prstClr val="black"/>
                </a:solidFill>
                <a:latin typeface="Arial"/>
                <a:cs typeface="Arial"/>
              </a:rPr>
              <a:t> </a:t>
            </a:r>
            <a:r>
              <a:rPr sz="1600" dirty="0">
                <a:solidFill>
                  <a:prstClr val="black"/>
                </a:solidFill>
                <a:latin typeface="Arial"/>
                <a:cs typeface="Arial"/>
              </a:rPr>
              <a:t>An </a:t>
            </a:r>
            <a:r>
              <a:rPr sz="1600" spc="-10" dirty="0">
                <a:solidFill>
                  <a:prstClr val="black"/>
                </a:solidFill>
                <a:latin typeface="Arial"/>
                <a:cs typeface="Arial"/>
              </a:rPr>
              <a:t>e</a:t>
            </a:r>
            <a:r>
              <a:rPr sz="1600" dirty="0">
                <a:solidFill>
                  <a:prstClr val="black"/>
                </a:solidFill>
                <a:latin typeface="Arial"/>
                <a:cs typeface="Arial"/>
              </a:rPr>
              <a:t>n</a:t>
            </a:r>
            <a:r>
              <a:rPr sz="1600" spc="-5" dirty="0">
                <a:solidFill>
                  <a:prstClr val="black"/>
                </a:solidFill>
                <a:latin typeface="Arial"/>
                <a:cs typeface="Arial"/>
              </a:rPr>
              <a:t>g</a:t>
            </a:r>
            <a:r>
              <a:rPr sz="1600" dirty="0">
                <a:solidFill>
                  <a:prstClr val="black"/>
                </a:solidFill>
                <a:latin typeface="Arial"/>
                <a:cs typeface="Arial"/>
              </a:rPr>
              <a:t>in</a:t>
            </a:r>
            <a:r>
              <a:rPr sz="1600" spc="-10" dirty="0">
                <a:solidFill>
                  <a:prstClr val="black"/>
                </a:solidFill>
                <a:latin typeface="Arial"/>
                <a:cs typeface="Arial"/>
              </a:rPr>
              <a:t>e</a:t>
            </a:r>
            <a:r>
              <a:rPr sz="1600" dirty="0">
                <a:solidFill>
                  <a:prstClr val="black"/>
                </a:solidFill>
                <a:latin typeface="Arial"/>
                <a:cs typeface="Arial"/>
              </a:rPr>
              <a:t>er</a:t>
            </a:r>
            <a:r>
              <a:rPr sz="1600" spc="-5" dirty="0">
                <a:solidFill>
                  <a:prstClr val="black"/>
                </a:solidFill>
                <a:latin typeface="Arial"/>
                <a:cs typeface="Arial"/>
              </a:rPr>
              <a:t>e</a:t>
            </a:r>
            <a:r>
              <a:rPr sz="1600" dirty="0">
                <a:solidFill>
                  <a:prstClr val="black"/>
                </a:solidFill>
                <a:latin typeface="Arial"/>
                <a:cs typeface="Arial"/>
              </a:rPr>
              <a:t>d </a:t>
            </a:r>
            <a:r>
              <a:rPr sz="1600" spc="-10" dirty="0">
                <a:solidFill>
                  <a:prstClr val="black"/>
                </a:solidFill>
                <a:latin typeface="Arial"/>
                <a:cs typeface="Arial"/>
              </a:rPr>
              <a:t>p</a:t>
            </a:r>
            <a:r>
              <a:rPr sz="1600" dirty="0">
                <a:solidFill>
                  <a:prstClr val="black"/>
                </a:solidFill>
                <a:latin typeface="Arial"/>
                <a:cs typeface="Arial"/>
              </a:rPr>
              <a:t>rot</a:t>
            </a:r>
            <a:r>
              <a:rPr sz="1600" spc="-10" dirty="0">
                <a:solidFill>
                  <a:prstClr val="black"/>
                </a:solidFill>
                <a:latin typeface="Arial"/>
                <a:cs typeface="Arial"/>
              </a:rPr>
              <a:t>e</a:t>
            </a:r>
            <a:r>
              <a:rPr sz="1600" dirty="0">
                <a:solidFill>
                  <a:prstClr val="black"/>
                </a:solidFill>
                <a:latin typeface="Arial"/>
                <a:cs typeface="Arial"/>
              </a:rPr>
              <a:t>in</a:t>
            </a:r>
            <a:r>
              <a:rPr sz="1600" spc="5" dirty="0">
                <a:solidFill>
                  <a:prstClr val="black"/>
                </a:solidFill>
                <a:latin typeface="Arial"/>
                <a:cs typeface="Arial"/>
              </a:rPr>
              <a:t> </a:t>
            </a:r>
            <a:r>
              <a:rPr sz="1600" dirty="0">
                <a:solidFill>
                  <a:prstClr val="black"/>
                </a:solidFill>
                <a:latin typeface="Arial"/>
                <a:cs typeface="Arial"/>
              </a:rPr>
              <a:t>tag for</a:t>
            </a:r>
            <a:r>
              <a:rPr sz="1600" spc="10" dirty="0">
                <a:solidFill>
                  <a:prstClr val="black"/>
                </a:solidFill>
                <a:latin typeface="Arial"/>
                <a:cs typeface="Arial"/>
              </a:rPr>
              <a:t> </a:t>
            </a:r>
            <a:r>
              <a:rPr sz="1600" dirty="0" err="1" smtClean="0">
                <a:solidFill>
                  <a:prstClr val="black"/>
                </a:solidFill>
                <a:latin typeface="Arial"/>
                <a:cs typeface="Arial"/>
              </a:rPr>
              <a:t>m</a:t>
            </a:r>
            <a:r>
              <a:rPr sz="1600" spc="-5" dirty="0" err="1" smtClean="0">
                <a:solidFill>
                  <a:prstClr val="black"/>
                </a:solidFill>
                <a:latin typeface="Arial"/>
                <a:cs typeface="Arial"/>
              </a:rPr>
              <a:t>u</a:t>
            </a:r>
            <a:r>
              <a:rPr lang="en-US" sz="1600" dirty="0" err="1" smtClean="0">
                <a:solidFill>
                  <a:prstClr val="black"/>
                </a:solidFill>
                <a:latin typeface="Arial"/>
                <a:cs typeface="Arial"/>
              </a:rPr>
              <a:t>lti</a:t>
            </a:r>
            <a:r>
              <a:rPr sz="1600" spc="-10" dirty="0" err="1" smtClean="0">
                <a:solidFill>
                  <a:prstClr val="black"/>
                </a:solidFill>
                <a:latin typeface="Arial"/>
                <a:cs typeface="Arial"/>
              </a:rPr>
              <a:t>p</a:t>
            </a:r>
            <a:r>
              <a:rPr sz="1600" dirty="0" err="1" smtClean="0">
                <a:solidFill>
                  <a:prstClr val="black"/>
                </a:solidFill>
                <a:latin typeface="Arial"/>
                <a:cs typeface="Arial"/>
              </a:rPr>
              <a:t>rot</a:t>
            </a:r>
            <a:r>
              <a:rPr sz="1600" spc="-10" dirty="0" err="1" smtClean="0">
                <a:solidFill>
                  <a:prstClr val="black"/>
                </a:solidFill>
                <a:latin typeface="Arial"/>
                <a:cs typeface="Arial"/>
              </a:rPr>
              <a:t>e</a:t>
            </a:r>
            <a:r>
              <a:rPr sz="1600" dirty="0" err="1" smtClean="0">
                <a:solidFill>
                  <a:prstClr val="black"/>
                </a:solidFill>
                <a:latin typeface="Arial"/>
                <a:cs typeface="Arial"/>
              </a:rPr>
              <a:t>in</a:t>
            </a:r>
            <a:r>
              <a:rPr sz="1600" spc="5" dirty="0" smtClean="0">
                <a:solidFill>
                  <a:prstClr val="black"/>
                </a:solidFill>
                <a:latin typeface="Arial"/>
                <a:cs typeface="Arial"/>
              </a:rPr>
              <a:t> </a:t>
            </a:r>
            <a:r>
              <a:rPr sz="1600" dirty="0">
                <a:solidFill>
                  <a:prstClr val="black"/>
                </a:solidFill>
                <a:latin typeface="Arial"/>
                <a:cs typeface="Arial"/>
              </a:rPr>
              <a:t>la</a:t>
            </a:r>
            <a:r>
              <a:rPr sz="1600" spc="-10" dirty="0">
                <a:solidFill>
                  <a:prstClr val="black"/>
                </a:solidFill>
                <a:latin typeface="Arial"/>
                <a:cs typeface="Arial"/>
              </a:rPr>
              <a:t>b</a:t>
            </a:r>
            <a:r>
              <a:rPr sz="1600" dirty="0">
                <a:solidFill>
                  <a:prstClr val="black"/>
                </a:solidFill>
                <a:latin typeface="Arial"/>
                <a:cs typeface="Arial"/>
              </a:rPr>
              <a:t>el</a:t>
            </a:r>
            <a:r>
              <a:rPr sz="1600" spc="-10" dirty="0">
                <a:solidFill>
                  <a:prstClr val="black"/>
                </a:solidFill>
                <a:latin typeface="Arial"/>
                <a:cs typeface="Arial"/>
              </a:rPr>
              <a:t>i</a:t>
            </a:r>
            <a:r>
              <a:rPr sz="1600" dirty="0">
                <a:solidFill>
                  <a:prstClr val="black"/>
                </a:solidFill>
                <a:latin typeface="Arial"/>
                <a:cs typeface="Arial"/>
              </a:rPr>
              <a:t>ng</a:t>
            </a:r>
            <a:r>
              <a:rPr sz="1600" spc="-15" dirty="0">
                <a:solidFill>
                  <a:prstClr val="black"/>
                </a:solidFill>
                <a:latin typeface="Arial"/>
                <a:cs typeface="Arial"/>
              </a:rPr>
              <a:t> </a:t>
            </a:r>
            <a:r>
              <a:rPr sz="1600" dirty="0">
                <a:solidFill>
                  <a:prstClr val="black"/>
                </a:solidFill>
                <a:latin typeface="Arial"/>
                <a:cs typeface="Arial"/>
              </a:rPr>
              <a:t>in</a:t>
            </a:r>
            <a:r>
              <a:rPr sz="1600" spc="-10" dirty="0">
                <a:solidFill>
                  <a:prstClr val="black"/>
                </a:solidFill>
                <a:latin typeface="Arial"/>
                <a:cs typeface="Arial"/>
              </a:rPr>
              <a:t> </a:t>
            </a:r>
            <a:r>
              <a:rPr sz="1600" dirty="0">
                <a:solidFill>
                  <a:prstClr val="black"/>
                </a:solidFill>
                <a:latin typeface="Arial"/>
                <a:cs typeface="Arial"/>
              </a:rPr>
              <a:t>living cells.</a:t>
            </a:r>
            <a:r>
              <a:rPr sz="1600" spc="-10" dirty="0">
                <a:solidFill>
                  <a:prstClr val="black"/>
                </a:solidFill>
                <a:latin typeface="Arial"/>
                <a:cs typeface="Arial"/>
              </a:rPr>
              <a:t> </a:t>
            </a:r>
            <a:r>
              <a:rPr sz="1600" dirty="0" smtClean="0">
                <a:solidFill>
                  <a:prstClr val="black"/>
                </a:solidFill>
                <a:latin typeface="Arial"/>
                <a:cs typeface="Arial"/>
              </a:rPr>
              <a:t>Che</a:t>
            </a:r>
            <a:r>
              <a:rPr sz="1600" spc="-10" dirty="0" smtClean="0">
                <a:solidFill>
                  <a:prstClr val="black"/>
                </a:solidFill>
                <a:latin typeface="Arial"/>
                <a:cs typeface="Arial"/>
              </a:rPr>
              <a:t>m</a:t>
            </a:r>
            <a:r>
              <a:rPr lang="en-US" sz="1600" spc="-10" dirty="0" smtClean="0">
                <a:solidFill>
                  <a:prstClr val="black"/>
                </a:solidFill>
                <a:latin typeface="Arial"/>
                <a:cs typeface="Arial"/>
              </a:rPr>
              <a:t>istry &amp; </a:t>
            </a:r>
            <a:r>
              <a:rPr sz="1600" dirty="0" smtClean="0">
                <a:solidFill>
                  <a:prstClr val="black"/>
                </a:solidFill>
                <a:latin typeface="Arial"/>
                <a:cs typeface="Arial"/>
              </a:rPr>
              <a:t>Bi</a:t>
            </a:r>
            <a:r>
              <a:rPr sz="1600" spc="-5" dirty="0" smtClean="0">
                <a:solidFill>
                  <a:prstClr val="black"/>
                </a:solidFill>
                <a:latin typeface="Arial"/>
                <a:cs typeface="Arial"/>
              </a:rPr>
              <a:t>o</a:t>
            </a:r>
            <a:r>
              <a:rPr sz="1600" dirty="0" smtClean="0">
                <a:solidFill>
                  <a:prstClr val="black"/>
                </a:solidFill>
                <a:latin typeface="Arial"/>
                <a:cs typeface="Arial"/>
              </a:rPr>
              <a:t>l</a:t>
            </a:r>
            <a:r>
              <a:rPr lang="en-US" sz="1600" dirty="0" smtClean="0">
                <a:solidFill>
                  <a:prstClr val="black"/>
                </a:solidFill>
                <a:latin typeface="Arial"/>
                <a:cs typeface="Arial"/>
              </a:rPr>
              <a:t>ogy</a:t>
            </a:r>
            <a:r>
              <a:rPr sz="1600" spc="-10" dirty="0" smtClean="0">
                <a:solidFill>
                  <a:prstClr val="black"/>
                </a:solidFill>
                <a:latin typeface="Arial"/>
                <a:cs typeface="Arial"/>
              </a:rPr>
              <a:t> </a:t>
            </a:r>
            <a:r>
              <a:rPr sz="1600" dirty="0">
                <a:solidFill>
                  <a:prstClr val="black"/>
                </a:solidFill>
                <a:latin typeface="Arial"/>
                <a:cs typeface="Arial"/>
              </a:rPr>
              <a:t>1</a:t>
            </a:r>
            <a:r>
              <a:rPr sz="1600" spc="-5" dirty="0">
                <a:solidFill>
                  <a:prstClr val="black"/>
                </a:solidFill>
                <a:latin typeface="Arial"/>
                <a:cs typeface="Arial"/>
              </a:rPr>
              <a:t>5</a:t>
            </a:r>
            <a:r>
              <a:rPr sz="1600" dirty="0">
                <a:solidFill>
                  <a:prstClr val="black"/>
                </a:solidFill>
                <a:latin typeface="Arial"/>
                <a:cs typeface="Arial"/>
              </a:rPr>
              <a:t>,</a:t>
            </a:r>
            <a:r>
              <a:rPr sz="1600" spc="5" dirty="0">
                <a:solidFill>
                  <a:prstClr val="black"/>
                </a:solidFill>
                <a:latin typeface="Arial"/>
                <a:cs typeface="Arial"/>
              </a:rPr>
              <a:t> </a:t>
            </a:r>
            <a:r>
              <a:rPr sz="1600" dirty="0">
                <a:solidFill>
                  <a:prstClr val="black"/>
                </a:solidFill>
                <a:latin typeface="Arial"/>
                <a:cs typeface="Arial"/>
              </a:rPr>
              <a:t>1</a:t>
            </a:r>
            <a:r>
              <a:rPr sz="1600" spc="-5" dirty="0">
                <a:solidFill>
                  <a:prstClr val="black"/>
                </a:solidFill>
                <a:latin typeface="Arial"/>
                <a:cs typeface="Arial"/>
              </a:rPr>
              <a:t>28</a:t>
            </a:r>
            <a:r>
              <a:rPr sz="1600" dirty="0">
                <a:solidFill>
                  <a:prstClr val="black"/>
                </a:solidFill>
                <a:latin typeface="Arial"/>
                <a:cs typeface="Arial"/>
              </a:rPr>
              <a:t>-1</a:t>
            </a:r>
            <a:r>
              <a:rPr sz="1600" spc="-5" dirty="0">
                <a:solidFill>
                  <a:prstClr val="black"/>
                </a:solidFill>
                <a:latin typeface="Arial"/>
                <a:cs typeface="Arial"/>
              </a:rPr>
              <a:t>3</a:t>
            </a:r>
            <a:r>
              <a:rPr sz="1600" dirty="0">
                <a:solidFill>
                  <a:prstClr val="black"/>
                </a:solidFill>
                <a:latin typeface="Arial"/>
                <a:cs typeface="Arial"/>
              </a:rPr>
              <a:t>6 (20</a:t>
            </a:r>
            <a:r>
              <a:rPr sz="1600" spc="-10" dirty="0">
                <a:solidFill>
                  <a:prstClr val="black"/>
                </a:solidFill>
                <a:latin typeface="Arial"/>
                <a:cs typeface="Arial"/>
              </a:rPr>
              <a:t>0</a:t>
            </a:r>
            <a:r>
              <a:rPr sz="1600" dirty="0">
                <a:solidFill>
                  <a:prstClr val="black"/>
                </a:solidFill>
                <a:latin typeface="Arial"/>
                <a:cs typeface="Arial"/>
              </a:rPr>
              <a:t>8)</a:t>
            </a:r>
          </a:p>
          <a:p>
            <a:pPr>
              <a:spcBef>
                <a:spcPts val="22"/>
              </a:spcBef>
            </a:pPr>
            <a:endParaRPr sz="1650" dirty="0">
              <a:solidFill>
                <a:prstClr val="black"/>
              </a:solidFill>
              <a:latin typeface="Times New Roman"/>
              <a:cs typeface="Times New Roman"/>
            </a:endParaRPr>
          </a:p>
          <a:p>
            <a:pPr marL="12700" marR="1432560"/>
            <a:r>
              <a:rPr sz="1600" b="1" dirty="0">
                <a:solidFill>
                  <a:prstClr val="black"/>
                </a:solidFill>
                <a:latin typeface="Arial"/>
                <a:cs typeface="Arial"/>
              </a:rPr>
              <a:t>Halo</a:t>
            </a:r>
            <a:r>
              <a:rPr sz="1600" b="1" spc="-5" dirty="0">
                <a:solidFill>
                  <a:prstClr val="black"/>
                </a:solidFill>
                <a:latin typeface="Arial"/>
                <a:cs typeface="Arial"/>
              </a:rPr>
              <a:t> </a:t>
            </a:r>
            <a:r>
              <a:rPr sz="1600" b="1" spc="-125" dirty="0">
                <a:solidFill>
                  <a:prstClr val="black"/>
                </a:solidFill>
                <a:latin typeface="Arial"/>
                <a:cs typeface="Arial"/>
              </a:rPr>
              <a:t>T</a:t>
            </a:r>
            <a:r>
              <a:rPr sz="1600" b="1" dirty="0">
                <a:solidFill>
                  <a:prstClr val="black"/>
                </a:solidFill>
                <a:latin typeface="Arial"/>
                <a:cs typeface="Arial"/>
              </a:rPr>
              <a:t>a</a:t>
            </a:r>
            <a:r>
              <a:rPr sz="1600" b="1" spc="-5" dirty="0">
                <a:solidFill>
                  <a:prstClr val="black"/>
                </a:solidFill>
                <a:latin typeface="Arial"/>
                <a:cs typeface="Arial"/>
              </a:rPr>
              <a:t>g</a:t>
            </a:r>
            <a:r>
              <a:rPr sz="1600" dirty="0">
                <a:solidFill>
                  <a:prstClr val="black"/>
                </a:solidFill>
                <a:latin typeface="Arial"/>
                <a:cs typeface="Arial"/>
              </a:rPr>
              <a:t>: Los et</a:t>
            </a:r>
            <a:r>
              <a:rPr sz="1600" spc="5" dirty="0">
                <a:solidFill>
                  <a:prstClr val="black"/>
                </a:solidFill>
                <a:latin typeface="Arial"/>
                <a:cs typeface="Arial"/>
              </a:rPr>
              <a:t> </a:t>
            </a:r>
            <a:r>
              <a:rPr sz="1600" dirty="0">
                <a:solidFill>
                  <a:prstClr val="black"/>
                </a:solidFill>
                <a:latin typeface="Arial"/>
                <a:cs typeface="Arial"/>
              </a:rPr>
              <a:t>al.</a:t>
            </a:r>
            <a:r>
              <a:rPr sz="1600" spc="5" dirty="0">
                <a:solidFill>
                  <a:prstClr val="black"/>
                </a:solidFill>
                <a:latin typeface="Arial"/>
                <a:cs typeface="Arial"/>
              </a:rPr>
              <a:t> </a:t>
            </a:r>
            <a:r>
              <a:rPr sz="1600" dirty="0">
                <a:solidFill>
                  <a:prstClr val="black"/>
                </a:solidFill>
                <a:latin typeface="Arial"/>
                <a:cs typeface="Arial"/>
              </a:rPr>
              <a:t>Hal</a:t>
            </a:r>
            <a:r>
              <a:rPr sz="1600" spc="-10" dirty="0">
                <a:solidFill>
                  <a:prstClr val="black"/>
                </a:solidFill>
                <a:latin typeface="Arial"/>
                <a:cs typeface="Arial"/>
              </a:rPr>
              <a:t>o</a:t>
            </a:r>
            <a:r>
              <a:rPr sz="1600" spc="-185" dirty="0">
                <a:solidFill>
                  <a:prstClr val="black"/>
                </a:solidFill>
                <a:latin typeface="Arial"/>
                <a:cs typeface="Arial"/>
              </a:rPr>
              <a:t>T</a:t>
            </a:r>
            <a:r>
              <a:rPr sz="1600" dirty="0">
                <a:solidFill>
                  <a:prstClr val="black"/>
                </a:solidFill>
                <a:latin typeface="Arial"/>
                <a:cs typeface="Arial"/>
              </a:rPr>
              <a:t>a</a:t>
            </a:r>
            <a:r>
              <a:rPr sz="1600" spc="-5" dirty="0">
                <a:solidFill>
                  <a:prstClr val="black"/>
                </a:solidFill>
                <a:latin typeface="Arial"/>
                <a:cs typeface="Arial"/>
              </a:rPr>
              <a:t>g</a:t>
            </a:r>
            <a:r>
              <a:rPr sz="1600" dirty="0">
                <a:solidFill>
                  <a:prstClr val="black"/>
                </a:solidFill>
                <a:latin typeface="Arial"/>
                <a:cs typeface="Arial"/>
              </a:rPr>
              <a:t>:</a:t>
            </a:r>
            <a:r>
              <a:rPr sz="1600" spc="-100" dirty="0">
                <a:solidFill>
                  <a:prstClr val="black"/>
                </a:solidFill>
                <a:latin typeface="Arial"/>
                <a:cs typeface="Arial"/>
              </a:rPr>
              <a:t> </a:t>
            </a:r>
            <a:r>
              <a:rPr sz="1600" dirty="0">
                <a:solidFill>
                  <a:prstClr val="black"/>
                </a:solidFill>
                <a:latin typeface="Arial"/>
                <a:cs typeface="Arial"/>
              </a:rPr>
              <a:t>A</a:t>
            </a:r>
            <a:r>
              <a:rPr sz="1600" spc="-95" dirty="0">
                <a:solidFill>
                  <a:prstClr val="black"/>
                </a:solidFill>
                <a:latin typeface="Arial"/>
                <a:cs typeface="Arial"/>
              </a:rPr>
              <a:t> </a:t>
            </a:r>
            <a:r>
              <a:rPr sz="1600" dirty="0">
                <a:solidFill>
                  <a:prstClr val="black"/>
                </a:solidFill>
                <a:latin typeface="Arial"/>
                <a:cs typeface="Arial"/>
              </a:rPr>
              <a:t>Novel</a:t>
            </a:r>
            <a:r>
              <a:rPr sz="1600" spc="-20" dirty="0">
                <a:solidFill>
                  <a:prstClr val="black"/>
                </a:solidFill>
                <a:latin typeface="Arial"/>
                <a:cs typeface="Arial"/>
              </a:rPr>
              <a:t> </a:t>
            </a:r>
            <a:r>
              <a:rPr sz="1600" dirty="0">
                <a:solidFill>
                  <a:prstClr val="black"/>
                </a:solidFill>
                <a:latin typeface="Arial"/>
                <a:cs typeface="Arial"/>
              </a:rPr>
              <a:t>Prot</a:t>
            </a:r>
            <a:r>
              <a:rPr sz="1600" spc="-10" dirty="0">
                <a:solidFill>
                  <a:prstClr val="black"/>
                </a:solidFill>
                <a:latin typeface="Arial"/>
                <a:cs typeface="Arial"/>
              </a:rPr>
              <a:t>e</a:t>
            </a:r>
            <a:r>
              <a:rPr sz="1600" dirty="0">
                <a:solidFill>
                  <a:prstClr val="black"/>
                </a:solidFill>
                <a:latin typeface="Arial"/>
                <a:cs typeface="Arial"/>
              </a:rPr>
              <a:t>in L</a:t>
            </a:r>
            <a:r>
              <a:rPr sz="1600" spc="-5" dirty="0">
                <a:solidFill>
                  <a:prstClr val="black"/>
                </a:solidFill>
                <a:latin typeface="Arial"/>
                <a:cs typeface="Arial"/>
              </a:rPr>
              <a:t>a</a:t>
            </a:r>
            <a:r>
              <a:rPr sz="1600" dirty="0">
                <a:solidFill>
                  <a:prstClr val="black"/>
                </a:solidFill>
                <a:latin typeface="Arial"/>
                <a:cs typeface="Arial"/>
              </a:rPr>
              <a:t>b</a:t>
            </a:r>
            <a:r>
              <a:rPr sz="1600" spc="-5" dirty="0">
                <a:solidFill>
                  <a:prstClr val="black"/>
                </a:solidFill>
                <a:latin typeface="Arial"/>
                <a:cs typeface="Arial"/>
              </a:rPr>
              <a:t>e</a:t>
            </a:r>
            <a:r>
              <a:rPr sz="1600" dirty="0">
                <a:solidFill>
                  <a:prstClr val="black"/>
                </a:solidFill>
                <a:latin typeface="Arial"/>
                <a:cs typeface="Arial"/>
              </a:rPr>
              <a:t>li</a:t>
            </a:r>
            <a:r>
              <a:rPr sz="1600" spc="-10" dirty="0">
                <a:solidFill>
                  <a:prstClr val="black"/>
                </a:solidFill>
                <a:latin typeface="Arial"/>
                <a:cs typeface="Arial"/>
              </a:rPr>
              <a:t>n</a:t>
            </a:r>
            <a:r>
              <a:rPr sz="1600" dirty="0">
                <a:solidFill>
                  <a:prstClr val="black"/>
                </a:solidFill>
                <a:latin typeface="Arial"/>
                <a:cs typeface="Arial"/>
              </a:rPr>
              <a:t>g</a:t>
            </a:r>
            <a:r>
              <a:rPr sz="1600" spc="-40" dirty="0">
                <a:solidFill>
                  <a:prstClr val="black"/>
                </a:solidFill>
                <a:latin typeface="Arial"/>
                <a:cs typeface="Arial"/>
              </a:rPr>
              <a:t> </a:t>
            </a:r>
            <a:r>
              <a:rPr sz="1600" spc="-185" dirty="0">
                <a:solidFill>
                  <a:prstClr val="black"/>
                </a:solidFill>
                <a:latin typeface="Arial"/>
                <a:cs typeface="Arial"/>
              </a:rPr>
              <a:t>T</a:t>
            </a:r>
            <a:r>
              <a:rPr sz="1600" dirty="0">
                <a:solidFill>
                  <a:prstClr val="black"/>
                </a:solidFill>
                <a:latin typeface="Arial"/>
                <a:cs typeface="Arial"/>
              </a:rPr>
              <a:t>ech</a:t>
            </a:r>
            <a:r>
              <a:rPr sz="1600" spc="-5" dirty="0">
                <a:solidFill>
                  <a:prstClr val="black"/>
                </a:solidFill>
                <a:latin typeface="Arial"/>
                <a:cs typeface="Arial"/>
              </a:rPr>
              <a:t>n</a:t>
            </a:r>
            <a:r>
              <a:rPr sz="1600" dirty="0">
                <a:solidFill>
                  <a:prstClr val="black"/>
                </a:solidFill>
                <a:latin typeface="Arial"/>
                <a:cs typeface="Arial"/>
              </a:rPr>
              <a:t>ol</a:t>
            </a:r>
            <a:r>
              <a:rPr sz="1600" spc="-10" dirty="0">
                <a:solidFill>
                  <a:prstClr val="black"/>
                </a:solidFill>
                <a:latin typeface="Arial"/>
                <a:cs typeface="Arial"/>
              </a:rPr>
              <a:t>o</a:t>
            </a:r>
            <a:r>
              <a:rPr sz="1600" dirty="0">
                <a:solidFill>
                  <a:prstClr val="black"/>
                </a:solidFill>
                <a:latin typeface="Arial"/>
                <a:cs typeface="Arial"/>
              </a:rPr>
              <a:t>gy for</a:t>
            </a:r>
            <a:r>
              <a:rPr sz="1600" spc="10" dirty="0">
                <a:solidFill>
                  <a:prstClr val="black"/>
                </a:solidFill>
                <a:latin typeface="Arial"/>
                <a:cs typeface="Arial"/>
              </a:rPr>
              <a:t> </a:t>
            </a:r>
            <a:r>
              <a:rPr sz="1600" dirty="0">
                <a:solidFill>
                  <a:prstClr val="black"/>
                </a:solidFill>
                <a:latin typeface="Arial"/>
                <a:cs typeface="Arial"/>
              </a:rPr>
              <a:t>Cell</a:t>
            </a:r>
            <a:r>
              <a:rPr sz="1600" spc="-20" dirty="0">
                <a:solidFill>
                  <a:prstClr val="black"/>
                </a:solidFill>
                <a:latin typeface="Arial"/>
                <a:cs typeface="Arial"/>
              </a:rPr>
              <a:t> </a:t>
            </a:r>
            <a:r>
              <a:rPr sz="1600" dirty="0">
                <a:solidFill>
                  <a:prstClr val="black"/>
                </a:solidFill>
                <a:latin typeface="Arial"/>
                <a:cs typeface="Arial"/>
              </a:rPr>
              <a:t>Im</a:t>
            </a:r>
            <a:r>
              <a:rPr sz="1600" spc="-10" dirty="0">
                <a:solidFill>
                  <a:prstClr val="black"/>
                </a:solidFill>
                <a:latin typeface="Arial"/>
                <a:cs typeface="Arial"/>
              </a:rPr>
              <a:t>a</a:t>
            </a:r>
            <a:r>
              <a:rPr sz="1600" dirty="0">
                <a:solidFill>
                  <a:prstClr val="black"/>
                </a:solidFill>
                <a:latin typeface="Arial"/>
                <a:cs typeface="Arial"/>
              </a:rPr>
              <a:t>gi</a:t>
            </a:r>
            <a:r>
              <a:rPr sz="1600" spc="-10" dirty="0">
                <a:solidFill>
                  <a:prstClr val="black"/>
                </a:solidFill>
                <a:latin typeface="Arial"/>
                <a:cs typeface="Arial"/>
              </a:rPr>
              <a:t>n</a:t>
            </a:r>
            <a:r>
              <a:rPr sz="1600" dirty="0">
                <a:solidFill>
                  <a:prstClr val="black"/>
                </a:solidFill>
                <a:latin typeface="Arial"/>
                <a:cs typeface="Arial"/>
              </a:rPr>
              <a:t>g</a:t>
            </a:r>
            <a:r>
              <a:rPr sz="1600" spc="5" dirty="0">
                <a:solidFill>
                  <a:prstClr val="black"/>
                </a:solidFill>
                <a:latin typeface="Arial"/>
                <a:cs typeface="Arial"/>
              </a:rPr>
              <a:t> </a:t>
            </a:r>
            <a:r>
              <a:rPr sz="1600" dirty="0">
                <a:solidFill>
                  <a:prstClr val="black"/>
                </a:solidFill>
                <a:latin typeface="Arial"/>
                <a:cs typeface="Arial"/>
              </a:rPr>
              <a:t>a</a:t>
            </a:r>
            <a:r>
              <a:rPr sz="1600" spc="-5" dirty="0">
                <a:solidFill>
                  <a:prstClr val="black"/>
                </a:solidFill>
                <a:latin typeface="Arial"/>
                <a:cs typeface="Arial"/>
              </a:rPr>
              <a:t>n</a:t>
            </a:r>
            <a:r>
              <a:rPr sz="1600" dirty="0">
                <a:solidFill>
                  <a:prstClr val="black"/>
                </a:solidFill>
                <a:latin typeface="Arial"/>
                <a:cs typeface="Arial"/>
              </a:rPr>
              <a:t>d Pr</a:t>
            </a:r>
            <a:r>
              <a:rPr sz="1600" spc="-10" dirty="0">
                <a:solidFill>
                  <a:prstClr val="black"/>
                </a:solidFill>
                <a:latin typeface="Arial"/>
                <a:cs typeface="Arial"/>
              </a:rPr>
              <a:t>o</a:t>
            </a:r>
            <a:r>
              <a:rPr sz="1600" dirty="0">
                <a:solidFill>
                  <a:prstClr val="black"/>
                </a:solidFill>
                <a:latin typeface="Arial"/>
                <a:cs typeface="Arial"/>
              </a:rPr>
              <a:t>te</a:t>
            </a:r>
            <a:r>
              <a:rPr sz="1600" spc="-10" dirty="0">
                <a:solidFill>
                  <a:prstClr val="black"/>
                </a:solidFill>
                <a:latin typeface="Arial"/>
                <a:cs typeface="Arial"/>
              </a:rPr>
              <a:t>i</a:t>
            </a:r>
            <a:r>
              <a:rPr sz="1600" dirty="0">
                <a:solidFill>
                  <a:prstClr val="black"/>
                </a:solidFill>
                <a:latin typeface="Arial"/>
                <a:cs typeface="Arial"/>
              </a:rPr>
              <a:t>n</a:t>
            </a:r>
            <a:r>
              <a:rPr sz="1600" spc="-85" dirty="0">
                <a:solidFill>
                  <a:prstClr val="black"/>
                </a:solidFill>
                <a:latin typeface="Arial"/>
                <a:cs typeface="Arial"/>
              </a:rPr>
              <a:t> </a:t>
            </a:r>
            <a:r>
              <a:rPr sz="1600" dirty="0">
                <a:solidFill>
                  <a:prstClr val="black"/>
                </a:solidFill>
                <a:latin typeface="Arial"/>
                <a:cs typeface="Arial"/>
              </a:rPr>
              <a:t>An</a:t>
            </a:r>
            <a:r>
              <a:rPr sz="1600" spc="-10" dirty="0">
                <a:solidFill>
                  <a:prstClr val="black"/>
                </a:solidFill>
                <a:latin typeface="Arial"/>
                <a:cs typeface="Arial"/>
              </a:rPr>
              <a:t>a</a:t>
            </a:r>
            <a:r>
              <a:rPr sz="1600" dirty="0">
                <a:solidFill>
                  <a:prstClr val="black"/>
                </a:solidFill>
                <a:latin typeface="Arial"/>
                <a:cs typeface="Arial"/>
              </a:rPr>
              <a:t>lysis</a:t>
            </a:r>
            <a:r>
              <a:rPr sz="1600" dirty="0" smtClean="0">
                <a:solidFill>
                  <a:prstClr val="black"/>
                </a:solidFill>
                <a:latin typeface="Arial"/>
                <a:cs typeface="Arial"/>
              </a:rPr>
              <a:t>.</a:t>
            </a:r>
            <a:r>
              <a:rPr lang="en-US" sz="1600" dirty="0" smtClean="0">
                <a:solidFill>
                  <a:prstClr val="black"/>
                </a:solidFill>
                <a:latin typeface="Arial"/>
                <a:cs typeface="Arial"/>
              </a:rPr>
              <a:t> ACS Chemical Biology</a:t>
            </a:r>
            <a:r>
              <a:rPr sz="1600" spc="-10" dirty="0" smtClean="0">
                <a:solidFill>
                  <a:prstClr val="black"/>
                </a:solidFill>
                <a:latin typeface="Arial"/>
                <a:cs typeface="Arial"/>
              </a:rPr>
              <a:t> </a:t>
            </a:r>
            <a:r>
              <a:rPr sz="1600" dirty="0">
                <a:solidFill>
                  <a:prstClr val="black"/>
                </a:solidFill>
                <a:latin typeface="Arial"/>
                <a:cs typeface="Arial"/>
              </a:rPr>
              <a:t>3,</a:t>
            </a:r>
            <a:r>
              <a:rPr sz="1600" spc="5" dirty="0">
                <a:solidFill>
                  <a:prstClr val="black"/>
                </a:solidFill>
                <a:latin typeface="Arial"/>
                <a:cs typeface="Arial"/>
              </a:rPr>
              <a:t> </a:t>
            </a:r>
            <a:r>
              <a:rPr sz="1600" dirty="0">
                <a:solidFill>
                  <a:prstClr val="black"/>
                </a:solidFill>
                <a:latin typeface="Arial"/>
                <a:cs typeface="Arial"/>
              </a:rPr>
              <a:t>3</a:t>
            </a:r>
            <a:r>
              <a:rPr sz="1600" spc="-5" dirty="0">
                <a:solidFill>
                  <a:prstClr val="black"/>
                </a:solidFill>
                <a:latin typeface="Arial"/>
                <a:cs typeface="Arial"/>
              </a:rPr>
              <a:t>73</a:t>
            </a:r>
            <a:r>
              <a:rPr sz="1600" dirty="0">
                <a:solidFill>
                  <a:prstClr val="black"/>
                </a:solidFill>
                <a:latin typeface="Arial"/>
                <a:cs typeface="Arial"/>
              </a:rPr>
              <a:t>-3</a:t>
            </a:r>
            <a:r>
              <a:rPr sz="1600" spc="-5" dirty="0">
                <a:solidFill>
                  <a:prstClr val="black"/>
                </a:solidFill>
                <a:latin typeface="Arial"/>
                <a:cs typeface="Arial"/>
              </a:rPr>
              <a:t>8</a:t>
            </a:r>
            <a:r>
              <a:rPr sz="1600" dirty="0">
                <a:solidFill>
                  <a:prstClr val="black"/>
                </a:solidFill>
                <a:latin typeface="Arial"/>
                <a:cs typeface="Arial"/>
              </a:rPr>
              <a:t>2 (20</a:t>
            </a:r>
            <a:r>
              <a:rPr sz="1600" spc="-10" dirty="0">
                <a:solidFill>
                  <a:prstClr val="black"/>
                </a:solidFill>
                <a:latin typeface="Arial"/>
                <a:cs typeface="Arial"/>
              </a:rPr>
              <a:t>0</a:t>
            </a:r>
            <a:r>
              <a:rPr sz="1600" dirty="0">
                <a:solidFill>
                  <a:prstClr val="black"/>
                </a:solidFill>
                <a:latin typeface="Arial"/>
                <a:cs typeface="Arial"/>
              </a:rPr>
              <a:t>8)</a:t>
            </a:r>
          </a:p>
        </p:txBody>
      </p:sp>
    </p:spTree>
    <p:extLst>
      <p:ext uri="{BB962C8B-B14F-4D97-AF65-F5344CB8AC3E}">
        <p14:creationId xmlns:p14="http://schemas.microsoft.com/office/powerpoint/2010/main" val="14561109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a:t>Live-cell Imaging using mEos3.2</a:t>
            </a:r>
          </a:p>
        </p:txBody>
      </p:sp>
      <p:sp>
        <p:nvSpPr>
          <p:cNvPr id="6" name="object 4"/>
          <p:cNvSpPr/>
          <p:nvPr/>
        </p:nvSpPr>
        <p:spPr>
          <a:xfrm>
            <a:off x="584631" y="1422146"/>
            <a:ext cx="3149219" cy="3160903"/>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7" name="object 5"/>
          <p:cNvSpPr/>
          <p:nvPr/>
        </p:nvSpPr>
        <p:spPr>
          <a:xfrm>
            <a:off x="584631" y="4697082"/>
            <a:ext cx="1523492" cy="1528699"/>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8" name="object 6"/>
          <p:cNvSpPr/>
          <p:nvPr/>
        </p:nvSpPr>
        <p:spPr>
          <a:xfrm>
            <a:off x="2215388" y="4697082"/>
            <a:ext cx="1518412" cy="1528699"/>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1" name="object 9"/>
          <p:cNvSpPr txBox="1"/>
          <p:nvPr/>
        </p:nvSpPr>
        <p:spPr>
          <a:xfrm>
            <a:off x="632967" y="4634412"/>
            <a:ext cx="7128509" cy="2077492"/>
          </a:xfrm>
          <a:prstGeom prst="rect">
            <a:avLst/>
          </a:prstGeom>
        </p:spPr>
        <p:txBody>
          <a:bodyPr vert="horz" wrap="square" lIns="0" tIns="0" rIns="0" bIns="0" rtlCol="0">
            <a:spAutoFit/>
          </a:bodyPr>
          <a:lstStyle/>
          <a:p>
            <a:pPr marL="3932554" indent="-285750">
              <a:buClr>
                <a:srgbClr val="FFFFFF"/>
              </a:buClr>
              <a:buFont typeface="Arial"/>
              <a:buChar char="•"/>
              <a:tabLst>
                <a:tab pos="3933190" algn="l"/>
              </a:tabLst>
            </a:pPr>
            <a:r>
              <a:rPr dirty="0">
                <a:solidFill>
                  <a:prstClr val="black"/>
                </a:solidFill>
                <a:cs typeface="Calibri"/>
              </a:rPr>
              <a:t>Biologi</a:t>
            </a:r>
            <a:r>
              <a:rPr spc="-20" dirty="0">
                <a:solidFill>
                  <a:prstClr val="black"/>
                </a:solidFill>
                <a:cs typeface="Calibri"/>
              </a:rPr>
              <a:t>c</a:t>
            </a:r>
            <a:r>
              <a:rPr dirty="0">
                <a:solidFill>
                  <a:prstClr val="black"/>
                </a:solidFill>
                <a:cs typeface="Calibri"/>
              </a:rPr>
              <a:t>al</a:t>
            </a:r>
            <a:r>
              <a:rPr spc="5" dirty="0">
                <a:solidFill>
                  <a:prstClr val="black"/>
                </a:solidFill>
                <a:cs typeface="Calibri"/>
              </a:rPr>
              <a:t> </a:t>
            </a:r>
            <a:r>
              <a:rPr spc="-25" dirty="0">
                <a:solidFill>
                  <a:prstClr val="black"/>
                </a:solidFill>
                <a:cs typeface="Calibri"/>
              </a:rPr>
              <a:t>S</a:t>
            </a:r>
            <a:r>
              <a:rPr spc="-30" dirty="0">
                <a:solidFill>
                  <a:prstClr val="black"/>
                </a:solidFill>
                <a:cs typeface="Calibri"/>
              </a:rPr>
              <a:t>y</a:t>
            </a:r>
            <a:r>
              <a:rPr spc="-20" dirty="0">
                <a:solidFill>
                  <a:prstClr val="black"/>
                </a:solidFill>
                <a:cs typeface="Calibri"/>
              </a:rPr>
              <a:t>s</a:t>
            </a:r>
            <a:r>
              <a:rPr spc="-35" dirty="0">
                <a:solidFill>
                  <a:prstClr val="black"/>
                </a:solidFill>
                <a:cs typeface="Calibri"/>
              </a:rPr>
              <a:t>t</a:t>
            </a:r>
            <a:r>
              <a:rPr spc="-10" dirty="0">
                <a:solidFill>
                  <a:prstClr val="black"/>
                </a:solidFill>
                <a:cs typeface="Calibri"/>
              </a:rPr>
              <a:t>em:</a:t>
            </a:r>
            <a:r>
              <a:rPr spc="-5" dirty="0">
                <a:solidFill>
                  <a:prstClr val="black"/>
                </a:solidFill>
                <a:cs typeface="Calibri"/>
              </a:rPr>
              <a:t> Li</a:t>
            </a:r>
            <a:r>
              <a:rPr spc="-10" dirty="0">
                <a:solidFill>
                  <a:prstClr val="black"/>
                </a:solidFill>
                <a:cs typeface="Calibri"/>
              </a:rPr>
              <a:t>ve</a:t>
            </a:r>
            <a:r>
              <a:rPr spc="5" dirty="0">
                <a:solidFill>
                  <a:prstClr val="black"/>
                </a:solidFill>
                <a:cs typeface="Calibri"/>
              </a:rPr>
              <a:t> </a:t>
            </a:r>
            <a:r>
              <a:rPr spc="-5" dirty="0">
                <a:solidFill>
                  <a:prstClr val="black"/>
                </a:solidFill>
                <a:cs typeface="Calibri"/>
              </a:rPr>
              <a:t>HeL</a:t>
            </a:r>
            <a:r>
              <a:rPr dirty="0">
                <a:solidFill>
                  <a:prstClr val="black"/>
                </a:solidFill>
                <a:cs typeface="Calibri"/>
              </a:rPr>
              <a:t>a</a:t>
            </a:r>
            <a:r>
              <a:rPr spc="15" dirty="0">
                <a:solidFill>
                  <a:prstClr val="black"/>
                </a:solidFill>
                <a:cs typeface="Calibri"/>
              </a:rPr>
              <a:t> </a:t>
            </a:r>
            <a:r>
              <a:rPr spc="-5" dirty="0">
                <a:solidFill>
                  <a:prstClr val="black"/>
                </a:solidFill>
                <a:cs typeface="Calibri"/>
              </a:rPr>
              <a:t>Cell</a:t>
            </a:r>
            <a:endParaRPr dirty="0">
              <a:solidFill>
                <a:prstClr val="black"/>
              </a:solidFill>
              <a:cs typeface="Calibri"/>
            </a:endParaRPr>
          </a:p>
          <a:p>
            <a:pPr marL="3932554" indent="-285750">
              <a:buClr>
                <a:srgbClr val="FFFFFF"/>
              </a:buClr>
              <a:buFont typeface="Arial"/>
              <a:buChar char="•"/>
              <a:tabLst>
                <a:tab pos="3933190" algn="l"/>
              </a:tabLst>
            </a:pPr>
            <a:r>
              <a:rPr spc="-5" dirty="0">
                <a:solidFill>
                  <a:prstClr val="black"/>
                </a:solidFill>
                <a:cs typeface="Calibri"/>
              </a:rPr>
              <a:t>Label</a:t>
            </a:r>
            <a:r>
              <a:rPr dirty="0">
                <a:solidFill>
                  <a:prstClr val="black"/>
                </a:solidFill>
                <a:cs typeface="Calibri"/>
              </a:rPr>
              <a:t>:</a:t>
            </a:r>
            <a:r>
              <a:rPr spc="30" dirty="0">
                <a:solidFill>
                  <a:prstClr val="black"/>
                </a:solidFill>
                <a:cs typeface="Calibri"/>
              </a:rPr>
              <a:t> </a:t>
            </a:r>
            <a:r>
              <a:rPr dirty="0">
                <a:solidFill>
                  <a:prstClr val="black"/>
                </a:solidFill>
                <a:cs typeface="Calibri"/>
              </a:rPr>
              <a:t>m</a:t>
            </a:r>
            <a:r>
              <a:rPr spc="-35" dirty="0">
                <a:solidFill>
                  <a:prstClr val="black"/>
                </a:solidFill>
                <a:cs typeface="Calibri"/>
              </a:rPr>
              <a:t>E</a:t>
            </a:r>
            <a:r>
              <a:rPr spc="-5" dirty="0">
                <a:solidFill>
                  <a:prstClr val="black"/>
                </a:solidFill>
                <a:cs typeface="Calibri"/>
              </a:rPr>
              <a:t>os3.</a:t>
            </a:r>
            <a:r>
              <a:rPr dirty="0">
                <a:solidFill>
                  <a:prstClr val="black"/>
                </a:solidFill>
                <a:cs typeface="Calibri"/>
              </a:rPr>
              <a:t>2-cl</a:t>
            </a:r>
            <a:r>
              <a:rPr spc="-20" dirty="0">
                <a:solidFill>
                  <a:prstClr val="black"/>
                </a:solidFill>
                <a:cs typeface="Calibri"/>
              </a:rPr>
              <a:t>a</a:t>
            </a:r>
            <a:r>
              <a:rPr dirty="0">
                <a:solidFill>
                  <a:prstClr val="black"/>
                </a:solidFill>
                <a:cs typeface="Calibri"/>
              </a:rPr>
              <a:t>thrin</a:t>
            </a:r>
            <a:r>
              <a:rPr spc="-10" dirty="0">
                <a:solidFill>
                  <a:prstClr val="black"/>
                </a:solidFill>
                <a:cs typeface="Calibri"/>
              </a:rPr>
              <a:t> </a:t>
            </a:r>
            <a:r>
              <a:rPr dirty="0">
                <a:solidFill>
                  <a:prstClr val="black"/>
                </a:solidFill>
                <a:cs typeface="Calibri"/>
              </a:rPr>
              <a:t>lig</a:t>
            </a:r>
            <a:r>
              <a:rPr spc="-20" dirty="0">
                <a:solidFill>
                  <a:prstClr val="black"/>
                </a:solidFill>
                <a:cs typeface="Calibri"/>
              </a:rPr>
              <a:t>h</a:t>
            </a:r>
            <a:r>
              <a:rPr spc="-10" dirty="0">
                <a:solidFill>
                  <a:prstClr val="black"/>
                </a:solidFill>
                <a:cs typeface="Calibri"/>
              </a:rPr>
              <a:t>t</a:t>
            </a:r>
            <a:r>
              <a:rPr dirty="0">
                <a:solidFill>
                  <a:prstClr val="black"/>
                </a:solidFill>
                <a:cs typeface="Calibri"/>
              </a:rPr>
              <a:t> chain</a:t>
            </a:r>
          </a:p>
          <a:p>
            <a:pPr marL="3932554" indent="-285750">
              <a:buClr>
                <a:srgbClr val="FFFFFF"/>
              </a:buClr>
              <a:buFont typeface="Arial"/>
              <a:buChar char="•"/>
              <a:tabLst>
                <a:tab pos="3933190" algn="l"/>
              </a:tabLst>
            </a:pPr>
            <a:r>
              <a:rPr spc="-10" dirty="0">
                <a:solidFill>
                  <a:prstClr val="black"/>
                </a:solidFill>
                <a:cs typeface="Calibri"/>
              </a:rPr>
              <a:t>Ima</a:t>
            </a:r>
            <a:r>
              <a:rPr spc="-30" dirty="0">
                <a:solidFill>
                  <a:prstClr val="black"/>
                </a:solidFill>
                <a:cs typeface="Calibri"/>
              </a:rPr>
              <a:t>g</a:t>
            </a:r>
            <a:r>
              <a:rPr spc="-10" dirty="0">
                <a:solidFill>
                  <a:prstClr val="black"/>
                </a:solidFill>
                <a:cs typeface="Calibri"/>
              </a:rPr>
              <a:t>ed</a:t>
            </a:r>
            <a:r>
              <a:rPr spc="10" dirty="0">
                <a:solidFill>
                  <a:prstClr val="black"/>
                </a:solidFill>
                <a:cs typeface="Calibri"/>
              </a:rPr>
              <a:t> </a:t>
            </a:r>
            <a:r>
              <a:rPr spc="-20" dirty="0">
                <a:solidFill>
                  <a:prstClr val="black"/>
                </a:solidFill>
                <a:cs typeface="Calibri"/>
              </a:rPr>
              <a:t>a</a:t>
            </a:r>
            <a:r>
              <a:rPr spc="-10" dirty="0">
                <a:solidFill>
                  <a:prstClr val="black"/>
                </a:solidFill>
                <a:cs typeface="Calibri"/>
              </a:rPr>
              <a:t>t</a:t>
            </a:r>
            <a:r>
              <a:rPr dirty="0">
                <a:solidFill>
                  <a:prstClr val="black"/>
                </a:solidFill>
                <a:cs typeface="Calibri"/>
              </a:rPr>
              <a:t> </a:t>
            </a:r>
            <a:r>
              <a:rPr spc="-10" dirty="0">
                <a:solidFill>
                  <a:prstClr val="black"/>
                </a:solidFill>
                <a:cs typeface="Calibri"/>
              </a:rPr>
              <a:t>600</a:t>
            </a:r>
            <a:r>
              <a:rPr spc="-5" dirty="0">
                <a:solidFill>
                  <a:prstClr val="black"/>
                </a:solidFill>
                <a:cs typeface="Calibri"/>
              </a:rPr>
              <a:t> </a:t>
            </a:r>
            <a:r>
              <a:rPr spc="5" dirty="0">
                <a:solidFill>
                  <a:prstClr val="black"/>
                </a:solidFill>
                <a:cs typeface="Calibri"/>
              </a:rPr>
              <a:t>f</a:t>
            </a:r>
            <a:r>
              <a:rPr spc="-10" dirty="0">
                <a:solidFill>
                  <a:prstClr val="black"/>
                </a:solidFill>
                <a:cs typeface="Calibri"/>
              </a:rPr>
              <a:t>p</a:t>
            </a:r>
            <a:r>
              <a:rPr dirty="0">
                <a:solidFill>
                  <a:prstClr val="black"/>
                </a:solidFill>
                <a:cs typeface="Calibri"/>
              </a:rPr>
              <a:t>s </a:t>
            </a:r>
            <a:r>
              <a:rPr spc="5" dirty="0">
                <a:solidFill>
                  <a:prstClr val="black"/>
                </a:solidFill>
                <a:cs typeface="Calibri"/>
              </a:rPr>
              <a:t> </a:t>
            </a:r>
            <a:r>
              <a:rPr spc="-35" dirty="0">
                <a:solidFill>
                  <a:prstClr val="black"/>
                </a:solidFill>
                <a:cs typeface="Calibri"/>
              </a:rPr>
              <a:t>f</a:t>
            </a:r>
            <a:r>
              <a:rPr spc="-15" dirty="0">
                <a:solidFill>
                  <a:prstClr val="black"/>
                </a:solidFill>
                <a:cs typeface="Calibri"/>
              </a:rPr>
              <a:t>o</a:t>
            </a:r>
            <a:r>
              <a:rPr spc="-10" dirty="0">
                <a:solidFill>
                  <a:prstClr val="black"/>
                </a:solidFill>
                <a:cs typeface="Calibri"/>
              </a:rPr>
              <a:t>r</a:t>
            </a:r>
            <a:r>
              <a:rPr dirty="0">
                <a:solidFill>
                  <a:prstClr val="black"/>
                </a:solidFill>
                <a:cs typeface="Calibri"/>
              </a:rPr>
              <a:t> </a:t>
            </a:r>
            <a:r>
              <a:rPr spc="-10" dirty="0">
                <a:solidFill>
                  <a:prstClr val="black"/>
                </a:solidFill>
                <a:cs typeface="Calibri"/>
              </a:rPr>
              <a:t>58</a:t>
            </a:r>
            <a:r>
              <a:rPr spc="5" dirty="0">
                <a:solidFill>
                  <a:prstClr val="black"/>
                </a:solidFill>
                <a:cs typeface="Calibri"/>
              </a:rPr>
              <a:t> </a:t>
            </a:r>
            <a:r>
              <a:rPr dirty="0">
                <a:solidFill>
                  <a:prstClr val="black"/>
                </a:solidFill>
                <a:cs typeface="Calibri"/>
              </a:rPr>
              <a:t>s</a:t>
            </a:r>
          </a:p>
          <a:p>
            <a:pPr marL="3932554" indent="-285750">
              <a:buClr>
                <a:srgbClr val="FFFFFF"/>
              </a:buClr>
              <a:buFont typeface="Arial"/>
              <a:buChar char="•"/>
              <a:tabLst>
                <a:tab pos="3933190" algn="l"/>
              </a:tabLst>
            </a:pPr>
            <a:r>
              <a:rPr spc="-10" dirty="0">
                <a:solidFill>
                  <a:prstClr val="black"/>
                </a:solidFill>
                <a:cs typeface="Calibri"/>
              </a:rPr>
              <a:t>2</a:t>
            </a:r>
            <a:r>
              <a:rPr spc="5" dirty="0">
                <a:solidFill>
                  <a:prstClr val="black"/>
                </a:solidFill>
                <a:cs typeface="Calibri"/>
              </a:rPr>
              <a:t> </a:t>
            </a:r>
            <a:r>
              <a:rPr spc="-15" dirty="0">
                <a:solidFill>
                  <a:prstClr val="black"/>
                </a:solidFill>
                <a:cs typeface="Calibri"/>
              </a:rPr>
              <a:t>se</a:t>
            </a:r>
            <a:r>
              <a:rPr spc="-35" dirty="0">
                <a:solidFill>
                  <a:prstClr val="black"/>
                </a:solidFill>
                <a:cs typeface="Calibri"/>
              </a:rPr>
              <a:t>c</a:t>
            </a:r>
            <a:r>
              <a:rPr spc="-5" dirty="0">
                <a:solidFill>
                  <a:prstClr val="black"/>
                </a:solidFill>
                <a:cs typeface="Calibri"/>
              </a:rPr>
              <a:t>ond</a:t>
            </a:r>
            <a:r>
              <a:rPr dirty="0">
                <a:solidFill>
                  <a:prstClr val="black"/>
                </a:solidFill>
                <a:cs typeface="Calibri"/>
              </a:rPr>
              <a:t>s</a:t>
            </a:r>
            <a:r>
              <a:rPr spc="20" dirty="0">
                <a:solidFill>
                  <a:prstClr val="black"/>
                </a:solidFill>
                <a:cs typeface="Calibri"/>
              </a:rPr>
              <a:t> </a:t>
            </a:r>
            <a:r>
              <a:rPr spc="-15" dirty="0">
                <a:solidFill>
                  <a:prstClr val="black"/>
                </a:solidFill>
                <a:cs typeface="Calibri"/>
              </a:rPr>
              <a:t>pe</a:t>
            </a:r>
            <a:r>
              <a:rPr spc="-10" dirty="0">
                <a:solidFill>
                  <a:prstClr val="black"/>
                </a:solidFill>
                <a:cs typeface="Calibri"/>
              </a:rPr>
              <a:t>r</a:t>
            </a:r>
            <a:r>
              <a:rPr spc="10" dirty="0">
                <a:solidFill>
                  <a:prstClr val="black"/>
                </a:solidFill>
                <a:cs typeface="Calibri"/>
              </a:rPr>
              <a:t> </a:t>
            </a:r>
            <a:r>
              <a:rPr spc="-5" dirty="0">
                <a:solidFill>
                  <a:prstClr val="black"/>
                </a:solidFill>
                <a:cs typeface="Calibri"/>
              </a:rPr>
              <a:t>S</a:t>
            </a:r>
            <a:r>
              <a:rPr dirty="0">
                <a:solidFill>
                  <a:prstClr val="black"/>
                </a:solidFill>
                <a:cs typeface="Calibri"/>
              </a:rPr>
              <a:t>R im</a:t>
            </a:r>
            <a:r>
              <a:rPr spc="-10" dirty="0">
                <a:solidFill>
                  <a:prstClr val="black"/>
                </a:solidFill>
                <a:cs typeface="Calibri"/>
              </a:rPr>
              <a:t>a</a:t>
            </a:r>
            <a:r>
              <a:rPr spc="-30" dirty="0">
                <a:solidFill>
                  <a:prstClr val="black"/>
                </a:solidFill>
                <a:cs typeface="Calibri"/>
              </a:rPr>
              <a:t>g</a:t>
            </a:r>
            <a:r>
              <a:rPr spc="-10" dirty="0">
                <a:solidFill>
                  <a:prstClr val="black"/>
                </a:solidFill>
                <a:cs typeface="Calibri"/>
              </a:rPr>
              <a:t>e</a:t>
            </a:r>
            <a:endParaRPr dirty="0">
              <a:solidFill>
                <a:prstClr val="black"/>
              </a:solidFill>
              <a:cs typeface="Calibri"/>
            </a:endParaRPr>
          </a:p>
          <a:p>
            <a:pPr marL="3932554" indent="-285750">
              <a:buClr>
                <a:srgbClr val="FFFFFF"/>
              </a:buClr>
              <a:buFont typeface="Arial"/>
              <a:buChar char="•"/>
              <a:tabLst>
                <a:tab pos="3933190" algn="l"/>
              </a:tabLst>
            </a:pPr>
            <a:r>
              <a:rPr spc="-10" dirty="0">
                <a:solidFill>
                  <a:prstClr val="black"/>
                </a:solidFill>
                <a:cs typeface="Calibri"/>
              </a:rPr>
              <a:t>Ima</a:t>
            </a:r>
            <a:r>
              <a:rPr spc="-30" dirty="0">
                <a:solidFill>
                  <a:prstClr val="black"/>
                </a:solidFill>
                <a:cs typeface="Calibri"/>
              </a:rPr>
              <a:t>g</a:t>
            </a:r>
            <a:r>
              <a:rPr spc="-10" dirty="0">
                <a:solidFill>
                  <a:prstClr val="black"/>
                </a:solidFill>
                <a:cs typeface="Calibri"/>
              </a:rPr>
              <a:t>ed</a:t>
            </a:r>
            <a:r>
              <a:rPr spc="10" dirty="0">
                <a:solidFill>
                  <a:prstClr val="black"/>
                </a:solidFill>
                <a:cs typeface="Calibri"/>
              </a:rPr>
              <a:t> </a:t>
            </a:r>
            <a:r>
              <a:rPr dirty="0">
                <a:solidFill>
                  <a:prstClr val="black"/>
                </a:solidFill>
                <a:cs typeface="Calibri"/>
              </a:rPr>
              <a:t>in</a:t>
            </a:r>
            <a:r>
              <a:rPr spc="-5" dirty="0">
                <a:solidFill>
                  <a:prstClr val="black"/>
                </a:solidFill>
                <a:cs typeface="Calibri"/>
              </a:rPr>
              <a:t> </a:t>
            </a:r>
            <a:r>
              <a:rPr dirty="0">
                <a:solidFill>
                  <a:prstClr val="black"/>
                </a:solidFill>
                <a:cs typeface="Calibri"/>
              </a:rPr>
              <a:t>PBS</a:t>
            </a:r>
          </a:p>
          <a:p>
            <a:endParaRPr sz="1900" dirty="0">
              <a:solidFill>
                <a:prstClr val="black"/>
              </a:solidFill>
              <a:latin typeface="Times New Roman"/>
              <a:cs typeface="Times New Roman"/>
            </a:endParaRPr>
          </a:p>
          <a:p>
            <a:pPr marL="12700">
              <a:spcBef>
                <a:spcPts val="1160"/>
              </a:spcBef>
            </a:pPr>
            <a:r>
              <a:rPr sz="1600" dirty="0">
                <a:solidFill>
                  <a:prstClr val="black"/>
                </a:solidFill>
                <a:cs typeface="Calibri"/>
              </a:rPr>
              <a:t>Ada</a:t>
            </a:r>
            <a:r>
              <a:rPr sz="1600" spc="-10" dirty="0">
                <a:solidFill>
                  <a:prstClr val="black"/>
                </a:solidFill>
                <a:cs typeface="Calibri"/>
              </a:rPr>
              <a:t>p</a:t>
            </a:r>
            <a:r>
              <a:rPr sz="1600" dirty="0">
                <a:solidFill>
                  <a:prstClr val="black"/>
                </a:solidFill>
                <a:cs typeface="Calibri"/>
              </a:rPr>
              <a:t>ted</a:t>
            </a:r>
            <a:r>
              <a:rPr sz="1600" spc="-15" dirty="0">
                <a:solidFill>
                  <a:prstClr val="black"/>
                </a:solidFill>
                <a:cs typeface="Calibri"/>
              </a:rPr>
              <a:t> </a:t>
            </a:r>
            <a:r>
              <a:rPr sz="1600" spc="-5" dirty="0">
                <a:solidFill>
                  <a:prstClr val="black"/>
                </a:solidFill>
                <a:cs typeface="Calibri"/>
              </a:rPr>
              <a:t>fro</a:t>
            </a:r>
            <a:r>
              <a:rPr sz="1600" dirty="0">
                <a:solidFill>
                  <a:prstClr val="black"/>
                </a:solidFill>
                <a:cs typeface="Calibri"/>
              </a:rPr>
              <a:t>m</a:t>
            </a:r>
            <a:r>
              <a:rPr sz="1600" spc="5" dirty="0">
                <a:solidFill>
                  <a:prstClr val="black"/>
                </a:solidFill>
                <a:cs typeface="Calibri"/>
              </a:rPr>
              <a:t> </a:t>
            </a:r>
            <a:r>
              <a:rPr sz="1600" spc="-5" dirty="0">
                <a:solidFill>
                  <a:prstClr val="black"/>
                </a:solidFill>
                <a:cs typeface="Calibri"/>
              </a:rPr>
              <a:t>Huan</a:t>
            </a:r>
            <a:r>
              <a:rPr sz="1600" dirty="0">
                <a:solidFill>
                  <a:prstClr val="black"/>
                </a:solidFill>
                <a:cs typeface="Calibri"/>
              </a:rPr>
              <a:t>g</a:t>
            </a:r>
            <a:r>
              <a:rPr sz="1600" spc="-20" dirty="0">
                <a:solidFill>
                  <a:prstClr val="black"/>
                </a:solidFill>
                <a:cs typeface="Calibri"/>
              </a:rPr>
              <a:t> </a:t>
            </a:r>
            <a:r>
              <a:rPr sz="1600" dirty="0">
                <a:solidFill>
                  <a:prstClr val="black"/>
                </a:solidFill>
                <a:cs typeface="Calibri"/>
              </a:rPr>
              <a:t>et</a:t>
            </a:r>
            <a:r>
              <a:rPr sz="1600" spc="5" dirty="0">
                <a:solidFill>
                  <a:prstClr val="black"/>
                </a:solidFill>
                <a:cs typeface="Calibri"/>
              </a:rPr>
              <a:t> </a:t>
            </a:r>
            <a:r>
              <a:rPr sz="1600" dirty="0">
                <a:solidFill>
                  <a:prstClr val="black"/>
                </a:solidFill>
                <a:cs typeface="Calibri"/>
              </a:rPr>
              <a:t>al.</a:t>
            </a:r>
            <a:r>
              <a:rPr sz="1600" spc="-20" dirty="0">
                <a:solidFill>
                  <a:prstClr val="black"/>
                </a:solidFill>
                <a:cs typeface="Calibri"/>
              </a:rPr>
              <a:t> </a:t>
            </a:r>
            <a:r>
              <a:rPr sz="1600" dirty="0">
                <a:solidFill>
                  <a:prstClr val="black"/>
                </a:solidFill>
                <a:cs typeface="Calibri"/>
              </a:rPr>
              <a:t>Na</a:t>
            </a:r>
            <a:r>
              <a:rPr sz="1600" spc="-10" dirty="0">
                <a:solidFill>
                  <a:prstClr val="black"/>
                </a:solidFill>
                <a:cs typeface="Calibri"/>
              </a:rPr>
              <a:t>t</a:t>
            </a:r>
            <a:r>
              <a:rPr sz="1600" dirty="0">
                <a:solidFill>
                  <a:prstClr val="black"/>
                </a:solidFill>
                <a:cs typeface="Calibri"/>
              </a:rPr>
              <a:t>.</a:t>
            </a:r>
            <a:r>
              <a:rPr sz="1600" spc="-5" dirty="0">
                <a:solidFill>
                  <a:prstClr val="black"/>
                </a:solidFill>
                <a:cs typeface="Calibri"/>
              </a:rPr>
              <a:t> </a:t>
            </a:r>
            <a:r>
              <a:rPr sz="1600" dirty="0">
                <a:solidFill>
                  <a:prstClr val="black"/>
                </a:solidFill>
                <a:cs typeface="Calibri"/>
              </a:rPr>
              <a:t>Meth.</a:t>
            </a:r>
            <a:r>
              <a:rPr sz="1600" spc="-10" dirty="0">
                <a:solidFill>
                  <a:prstClr val="black"/>
                </a:solidFill>
                <a:cs typeface="Calibri"/>
              </a:rPr>
              <a:t> </a:t>
            </a:r>
            <a:r>
              <a:rPr sz="1600" dirty="0">
                <a:solidFill>
                  <a:prstClr val="black"/>
                </a:solidFill>
                <a:cs typeface="Calibri"/>
              </a:rPr>
              <a:t>10,</a:t>
            </a:r>
            <a:r>
              <a:rPr sz="1600" spc="-5" dirty="0">
                <a:solidFill>
                  <a:prstClr val="black"/>
                </a:solidFill>
                <a:cs typeface="Calibri"/>
              </a:rPr>
              <a:t> </a:t>
            </a:r>
            <a:r>
              <a:rPr sz="1600" dirty="0">
                <a:solidFill>
                  <a:prstClr val="black"/>
                </a:solidFill>
                <a:cs typeface="Calibri"/>
              </a:rPr>
              <a:t>65</a:t>
            </a:r>
            <a:r>
              <a:rPr sz="1600" spc="-5" dirty="0">
                <a:solidFill>
                  <a:prstClr val="black"/>
                </a:solidFill>
                <a:cs typeface="Calibri"/>
              </a:rPr>
              <a:t>3</a:t>
            </a:r>
            <a:r>
              <a:rPr sz="1600" dirty="0">
                <a:solidFill>
                  <a:prstClr val="black"/>
                </a:solidFill>
                <a:cs typeface="Calibri"/>
              </a:rPr>
              <a:t>-658</a:t>
            </a:r>
            <a:r>
              <a:rPr sz="1600" spc="5" dirty="0">
                <a:solidFill>
                  <a:prstClr val="black"/>
                </a:solidFill>
                <a:cs typeface="Calibri"/>
              </a:rPr>
              <a:t> </a:t>
            </a:r>
            <a:r>
              <a:rPr sz="1600" spc="-5" dirty="0">
                <a:solidFill>
                  <a:prstClr val="black"/>
                </a:solidFill>
                <a:cs typeface="Calibri"/>
              </a:rPr>
              <a:t>(201</a:t>
            </a:r>
            <a:r>
              <a:rPr sz="1600" dirty="0">
                <a:solidFill>
                  <a:prstClr val="black"/>
                </a:solidFill>
                <a:cs typeface="Calibri"/>
              </a:rPr>
              <a:t>3)</a:t>
            </a:r>
          </a:p>
        </p:txBody>
      </p:sp>
      <p:sp>
        <p:nvSpPr>
          <p:cNvPr id="12" name="object 10"/>
          <p:cNvSpPr/>
          <p:nvPr/>
        </p:nvSpPr>
        <p:spPr>
          <a:xfrm>
            <a:off x="7174523" y="316572"/>
            <a:ext cx="1676400" cy="894664"/>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410178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3600" dirty="0"/>
              <a:t>Live-cell Imaging using mEos3.2</a:t>
            </a:r>
            <a:endParaRPr lang="en-US" dirty="0"/>
          </a:p>
        </p:txBody>
      </p:sp>
    </p:spTree>
    <p:extLst>
      <p:ext uri="{BB962C8B-B14F-4D97-AF65-F5344CB8AC3E}">
        <p14:creationId xmlns:p14="http://schemas.microsoft.com/office/powerpoint/2010/main" val="926162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433512"/>
            <a:ext cx="9144000" cy="28575"/>
          </a:xfrm>
          <a:custGeom>
            <a:avLst/>
            <a:gdLst/>
            <a:ahLst/>
            <a:cxnLst/>
            <a:rect l="l" t="t" r="r" b="b"/>
            <a:pathLst>
              <a:path w="9144000" h="28575">
                <a:moveTo>
                  <a:pt x="0" y="28575"/>
                </a:moveTo>
                <a:lnTo>
                  <a:pt x="9144000" y="28575"/>
                </a:lnTo>
                <a:lnTo>
                  <a:pt x="9144000" y="0"/>
                </a:lnTo>
                <a:lnTo>
                  <a:pt x="0" y="0"/>
                </a:lnTo>
                <a:lnTo>
                  <a:pt x="0" y="28575"/>
                </a:lnTo>
                <a:close/>
              </a:path>
            </a:pathLst>
          </a:custGeom>
          <a:solidFill>
            <a:srgbClr val="B9C9D2"/>
          </a:solidFill>
        </p:spPr>
        <p:txBody>
          <a:bodyPr wrap="square" lIns="0" tIns="0" rIns="0" bIns="0" rtlCol="0"/>
          <a:lstStyle/>
          <a:p>
            <a:endParaRPr>
              <a:solidFill>
                <a:prstClr val="black"/>
              </a:solidFill>
            </a:endParaRPr>
          </a:p>
        </p:txBody>
      </p:sp>
      <p:sp>
        <p:nvSpPr>
          <p:cNvPr id="3" name="object 3"/>
          <p:cNvSpPr/>
          <p:nvPr/>
        </p:nvSpPr>
        <p:spPr>
          <a:xfrm>
            <a:off x="7366254" y="304749"/>
            <a:ext cx="1511807" cy="805865"/>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4" name="object 4"/>
          <p:cNvSpPr/>
          <p:nvPr/>
        </p:nvSpPr>
        <p:spPr>
          <a:xfrm>
            <a:off x="504825" y="6534148"/>
            <a:ext cx="8639174" cy="323848"/>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5" name="object 5"/>
          <p:cNvSpPr txBox="1"/>
          <p:nvPr/>
        </p:nvSpPr>
        <p:spPr>
          <a:xfrm>
            <a:off x="444500" y="574548"/>
            <a:ext cx="6632575" cy="670560"/>
          </a:xfrm>
          <a:prstGeom prst="rect">
            <a:avLst/>
          </a:prstGeom>
        </p:spPr>
        <p:txBody>
          <a:bodyPr vert="horz" wrap="square" lIns="0" tIns="0" rIns="0" bIns="0" rtlCol="0">
            <a:spAutoFit/>
          </a:bodyPr>
          <a:lstStyle/>
          <a:p>
            <a:pPr marL="12700" marR="5080"/>
            <a:r>
              <a:rPr sz="2400" b="1" spc="-15" dirty="0">
                <a:solidFill>
                  <a:prstClr val="black"/>
                </a:solidFill>
                <a:cs typeface="Calibri"/>
              </a:rPr>
              <a:t>Super</a:t>
            </a:r>
            <a:r>
              <a:rPr sz="2400" b="1" spc="-5" dirty="0">
                <a:solidFill>
                  <a:prstClr val="black"/>
                </a:solidFill>
                <a:cs typeface="Calibri"/>
              </a:rPr>
              <a:t>-</a:t>
            </a:r>
            <a:r>
              <a:rPr sz="2400" b="1" spc="-15" dirty="0">
                <a:solidFill>
                  <a:prstClr val="black"/>
                </a:solidFill>
                <a:cs typeface="Calibri"/>
              </a:rPr>
              <a:t>resolution</a:t>
            </a:r>
            <a:r>
              <a:rPr sz="2400" b="1" spc="20" dirty="0">
                <a:solidFill>
                  <a:prstClr val="black"/>
                </a:solidFill>
                <a:cs typeface="Calibri"/>
              </a:rPr>
              <a:t> </a:t>
            </a:r>
            <a:r>
              <a:rPr sz="2400" b="1" spc="-5" dirty="0">
                <a:solidFill>
                  <a:prstClr val="black"/>
                </a:solidFill>
                <a:cs typeface="Calibri"/>
              </a:rPr>
              <a:t>fluorescenc</a:t>
            </a:r>
            <a:r>
              <a:rPr sz="2400" b="1" dirty="0">
                <a:solidFill>
                  <a:prstClr val="black"/>
                </a:solidFill>
                <a:cs typeface="Calibri"/>
              </a:rPr>
              <a:t>e</a:t>
            </a:r>
            <a:r>
              <a:rPr sz="2400" b="1" spc="15" dirty="0">
                <a:solidFill>
                  <a:prstClr val="black"/>
                </a:solidFill>
                <a:cs typeface="Calibri"/>
              </a:rPr>
              <a:t> </a:t>
            </a:r>
            <a:r>
              <a:rPr sz="2400" b="1" spc="-15" dirty="0">
                <a:solidFill>
                  <a:prstClr val="black"/>
                </a:solidFill>
                <a:cs typeface="Calibri"/>
              </a:rPr>
              <a:t>imaging</a:t>
            </a:r>
            <a:r>
              <a:rPr sz="2400" b="1" spc="-20" dirty="0">
                <a:solidFill>
                  <a:prstClr val="black"/>
                </a:solidFill>
                <a:cs typeface="Calibri"/>
              </a:rPr>
              <a:t> </a:t>
            </a:r>
            <a:r>
              <a:rPr sz="2400" b="1" dirty="0">
                <a:solidFill>
                  <a:prstClr val="black"/>
                </a:solidFill>
                <a:cs typeface="Calibri"/>
              </a:rPr>
              <a:t>of</a:t>
            </a:r>
            <a:r>
              <a:rPr sz="2400" b="1" spc="-5" dirty="0">
                <a:solidFill>
                  <a:prstClr val="black"/>
                </a:solidFill>
                <a:cs typeface="Calibri"/>
              </a:rPr>
              <a:t> </a:t>
            </a:r>
            <a:r>
              <a:rPr sz="2400" b="1" spc="-15" dirty="0">
                <a:solidFill>
                  <a:prstClr val="black"/>
                </a:solidFill>
                <a:cs typeface="Calibri"/>
              </a:rPr>
              <a:t>org</a:t>
            </a:r>
            <a:r>
              <a:rPr sz="2400" b="1" spc="-25" dirty="0">
                <a:solidFill>
                  <a:prstClr val="black"/>
                </a:solidFill>
                <a:cs typeface="Calibri"/>
              </a:rPr>
              <a:t>a</a:t>
            </a:r>
            <a:r>
              <a:rPr sz="2400" b="1" spc="-10" dirty="0">
                <a:solidFill>
                  <a:prstClr val="black"/>
                </a:solidFill>
                <a:cs typeface="Calibri"/>
              </a:rPr>
              <a:t>nelles in live </a:t>
            </a:r>
            <a:r>
              <a:rPr sz="2400" b="1" spc="-5" dirty="0">
                <a:solidFill>
                  <a:prstClr val="black"/>
                </a:solidFill>
                <a:cs typeface="Calibri"/>
              </a:rPr>
              <a:t>cell</a:t>
            </a:r>
            <a:r>
              <a:rPr sz="2400" b="1" dirty="0">
                <a:solidFill>
                  <a:prstClr val="black"/>
                </a:solidFill>
                <a:cs typeface="Calibri"/>
              </a:rPr>
              <a:t>s</a:t>
            </a:r>
            <a:r>
              <a:rPr sz="2400" b="1" spc="5" dirty="0">
                <a:solidFill>
                  <a:prstClr val="black"/>
                </a:solidFill>
                <a:cs typeface="Calibri"/>
              </a:rPr>
              <a:t> </a:t>
            </a:r>
            <a:r>
              <a:rPr sz="2400" b="1" spc="-20" dirty="0">
                <a:solidFill>
                  <a:prstClr val="black"/>
                </a:solidFill>
                <a:cs typeface="Calibri"/>
              </a:rPr>
              <a:t>wit</a:t>
            </a:r>
            <a:r>
              <a:rPr sz="2400" b="1" spc="-15" dirty="0">
                <a:solidFill>
                  <a:prstClr val="black"/>
                </a:solidFill>
                <a:cs typeface="Calibri"/>
              </a:rPr>
              <a:t>h</a:t>
            </a:r>
            <a:r>
              <a:rPr sz="2400" b="1" dirty="0">
                <a:solidFill>
                  <a:prstClr val="black"/>
                </a:solidFill>
                <a:cs typeface="Calibri"/>
              </a:rPr>
              <a:t> </a:t>
            </a:r>
            <a:r>
              <a:rPr sz="2400" b="1" spc="-15" dirty="0">
                <a:solidFill>
                  <a:prstClr val="black"/>
                </a:solidFill>
                <a:cs typeface="Calibri"/>
              </a:rPr>
              <a:t>photoswitch</a:t>
            </a:r>
            <a:r>
              <a:rPr sz="2400" b="1" spc="-30" dirty="0">
                <a:solidFill>
                  <a:prstClr val="black"/>
                </a:solidFill>
                <a:cs typeface="Calibri"/>
              </a:rPr>
              <a:t>a</a:t>
            </a:r>
            <a:r>
              <a:rPr sz="2400" b="1" spc="-15" dirty="0">
                <a:solidFill>
                  <a:prstClr val="black"/>
                </a:solidFill>
                <a:cs typeface="Calibri"/>
              </a:rPr>
              <a:t>ble</a:t>
            </a:r>
            <a:r>
              <a:rPr sz="2400" b="1" spc="-5" dirty="0">
                <a:solidFill>
                  <a:prstClr val="black"/>
                </a:solidFill>
                <a:cs typeface="Calibri"/>
              </a:rPr>
              <a:t> m</a:t>
            </a:r>
            <a:r>
              <a:rPr sz="2400" b="1" spc="-10" dirty="0">
                <a:solidFill>
                  <a:prstClr val="black"/>
                </a:solidFill>
                <a:cs typeface="Calibri"/>
              </a:rPr>
              <a:t>e</a:t>
            </a:r>
            <a:r>
              <a:rPr sz="2400" b="1" spc="-5" dirty="0">
                <a:solidFill>
                  <a:prstClr val="black"/>
                </a:solidFill>
                <a:cs typeface="Calibri"/>
              </a:rPr>
              <a:t>mbran</a:t>
            </a:r>
            <a:r>
              <a:rPr sz="2400" b="1" dirty="0">
                <a:solidFill>
                  <a:prstClr val="black"/>
                </a:solidFill>
                <a:cs typeface="Calibri"/>
              </a:rPr>
              <a:t>e</a:t>
            </a:r>
            <a:r>
              <a:rPr sz="2400" b="1" spc="10" dirty="0">
                <a:solidFill>
                  <a:prstClr val="black"/>
                </a:solidFill>
                <a:cs typeface="Calibri"/>
              </a:rPr>
              <a:t> </a:t>
            </a:r>
            <a:r>
              <a:rPr sz="2400" b="1" spc="-15" dirty="0">
                <a:solidFill>
                  <a:prstClr val="black"/>
                </a:solidFill>
                <a:cs typeface="Calibri"/>
              </a:rPr>
              <a:t>probes</a:t>
            </a:r>
            <a:endParaRPr sz="2400">
              <a:solidFill>
                <a:prstClr val="black"/>
              </a:solidFill>
              <a:cs typeface="Calibri"/>
            </a:endParaRPr>
          </a:p>
        </p:txBody>
      </p:sp>
      <p:sp>
        <p:nvSpPr>
          <p:cNvPr id="6" name="object 6"/>
          <p:cNvSpPr/>
          <p:nvPr/>
        </p:nvSpPr>
        <p:spPr>
          <a:xfrm>
            <a:off x="304800" y="1788286"/>
            <a:ext cx="4445000" cy="2783713"/>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7" name="object 7"/>
          <p:cNvSpPr/>
          <p:nvPr/>
        </p:nvSpPr>
        <p:spPr>
          <a:xfrm>
            <a:off x="4648200" y="1905000"/>
            <a:ext cx="4445000" cy="2783713"/>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8" name="object 8"/>
          <p:cNvSpPr txBox="1"/>
          <p:nvPr/>
        </p:nvSpPr>
        <p:spPr>
          <a:xfrm>
            <a:off x="544576" y="4795194"/>
            <a:ext cx="7709534" cy="1689735"/>
          </a:xfrm>
          <a:prstGeom prst="rect">
            <a:avLst/>
          </a:prstGeom>
        </p:spPr>
        <p:txBody>
          <a:bodyPr vert="horz" wrap="square" lIns="0" tIns="0" rIns="0" bIns="0" rtlCol="0">
            <a:spAutoFit/>
          </a:bodyPr>
          <a:lstStyle/>
          <a:p>
            <a:pPr marL="355600" indent="-342900">
              <a:buFont typeface="Arial"/>
              <a:buAutoNum type="alphaUcParenBoth"/>
              <a:tabLst>
                <a:tab pos="355600" algn="l"/>
              </a:tabLst>
            </a:pPr>
            <a:r>
              <a:rPr dirty="0">
                <a:solidFill>
                  <a:prstClr val="black"/>
                </a:solidFill>
                <a:latin typeface="Arial"/>
                <a:cs typeface="Arial"/>
              </a:rPr>
              <a:t>the</a:t>
            </a:r>
            <a:r>
              <a:rPr spc="-5" dirty="0">
                <a:solidFill>
                  <a:prstClr val="black"/>
                </a:solidFill>
                <a:latin typeface="Arial"/>
                <a:cs typeface="Arial"/>
              </a:rPr>
              <a:t> </a:t>
            </a:r>
            <a:r>
              <a:rPr dirty="0">
                <a:solidFill>
                  <a:prstClr val="black"/>
                </a:solidFill>
                <a:latin typeface="Arial"/>
                <a:cs typeface="Arial"/>
              </a:rPr>
              <a:t>plasma</a:t>
            </a:r>
            <a:r>
              <a:rPr spc="-10" dirty="0">
                <a:solidFill>
                  <a:prstClr val="black"/>
                </a:solidFill>
                <a:latin typeface="Arial"/>
                <a:cs typeface="Arial"/>
              </a:rPr>
              <a:t> </a:t>
            </a:r>
            <a:r>
              <a:rPr dirty="0">
                <a:solidFill>
                  <a:prstClr val="black"/>
                </a:solidFill>
                <a:latin typeface="Arial"/>
                <a:cs typeface="Arial"/>
              </a:rPr>
              <a:t>membrane</a:t>
            </a:r>
            <a:r>
              <a:rPr spc="-5" dirty="0">
                <a:solidFill>
                  <a:prstClr val="black"/>
                </a:solidFill>
                <a:latin typeface="Arial"/>
                <a:cs typeface="Arial"/>
              </a:rPr>
              <a:t> </a:t>
            </a:r>
            <a:r>
              <a:rPr dirty="0">
                <a:solidFill>
                  <a:prstClr val="black"/>
                </a:solidFill>
                <a:latin typeface="Arial"/>
                <a:cs typeface="Arial"/>
              </a:rPr>
              <a:t>labeled</a:t>
            </a:r>
            <a:r>
              <a:rPr spc="-10" dirty="0">
                <a:solidFill>
                  <a:prstClr val="black"/>
                </a:solidFill>
                <a:latin typeface="Arial"/>
                <a:cs typeface="Arial"/>
              </a:rPr>
              <a:t> </a:t>
            </a:r>
            <a:r>
              <a:rPr dirty="0">
                <a:solidFill>
                  <a:prstClr val="black"/>
                </a:solidFill>
                <a:latin typeface="Arial"/>
                <a:cs typeface="Arial"/>
              </a:rPr>
              <a:t>with</a:t>
            </a:r>
            <a:r>
              <a:rPr spc="-5" dirty="0">
                <a:solidFill>
                  <a:prstClr val="black"/>
                </a:solidFill>
                <a:latin typeface="Arial"/>
                <a:cs typeface="Arial"/>
              </a:rPr>
              <a:t> </a:t>
            </a:r>
            <a:r>
              <a:rPr dirty="0">
                <a:solidFill>
                  <a:prstClr val="black"/>
                </a:solidFill>
                <a:latin typeface="Arial"/>
                <a:cs typeface="Arial"/>
              </a:rPr>
              <a:t>DiI</a:t>
            </a:r>
            <a:r>
              <a:rPr spc="-5" dirty="0">
                <a:solidFill>
                  <a:prstClr val="black"/>
                </a:solidFill>
                <a:latin typeface="Arial"/>
                <a:cs typeface="Arial"/>
              </a:rPr>
              <a:t> </a:t>
            </a:r>
            <a:r>
              <a:rPr dirty="0">
                <a:solidFill>
                  <a:prstClr val="black"/>
                </a:solidFill>
                <a:latin typeface="Arial"/>
                <a:cs typeface="Arial"/>
              </a:rPr>
              <a:t>in a hippocampal</a:t>
            </a:r>
            <a:r>
              <a:rPr spc="-15" dirty="0">
                <a:solidFill>
                  <a:prstClr val="black"/>
                </a:solidFill>
                <a:latin typeface="Arial"/>
                <a:cs typeface="Arial"/>
              </a:rPr>
              <a:t> </a:t>
            </a:r>
            <a:r>
              <a:rPr dirty="0">
                <a:solidFill>
                  <a:prstClr val="black"/>
                </a:solidFill>
                <a:latin typeface="Arial"/>
                <a:cs typeface="Arial"/>
              </a:rPr>
              <a:t>neuron</a:t>
            </a:r>
            <a:r>
              <a:rPr spc="-10" dirty="0">
                <a:solidFill>
                  <a:prstClr val="black"/>
                </a:solidFill>
                <a:latin typeface="Arial"/>
                <a:cs typeface="Arial"/>
              </a:rPr>
              <a:t> </a:t>
            </a:r>
            <a:r>
              <a:rPr dirty="0">
                <a:solidFill>
                  <a:prstClr val="black"/>
                </a:solidFill>
                <a:latin typeface="Arial"/>
                <a:cs typeface="Arial"/>
              </a:rPr>
              <a:t>(15 sec)</a:t>
            </a:r>
            <a:endParaRPr>
              <a:solidFill>
                <a:prstClr val="black"/>
              </a:solidFill>
              <a:latin typeface="Arial"/>
              <a:cs typeface="Arial"/>
            </a:endParaRPr>
          </a:p>
          <a:p>
            <a:pPr marL="381000" indent="-368300">
              <a:buFont typeface="Arial"/>
              <a:buAutoNum type="alphaUcParenBoth"/>
              <a:tabLst>
                <a:tab pos="381635" algn="l"/>
              </a:tabLst>
            </a:pPr>
            <a:r>
              <a:rPr dirty="0">
                <a:solidFill>
                  <a:prstClr val="black"/>
                </a:solidFill>
                <a:latin typeface="Arial"/>
                <a:cs typeface="Arial"/>
              </a:rPr>
              <a:t>mitochondr</a:t>
            </a:r>
            <a:r>
              <a:rPr spc="5" dirty="0">
                <a:solidFill>
                  <a:prstClr val="black"/>
                </a:solidFill>
                <a:latin typeface="Arial"/>
                <a:cs typeface="Arial"/>
              </a:rPr>
              <a:t>i</a:t>
            </a:r>
            <a:r>
              <a:rPr dirty="0">
                <a:solidFill>
                  <a:prstClr val="black"/>
                </a:solidFill>
                <a:latin typeface="Arial"/>
                <a:cs typeface="Arial"/>
              </a:rPr>
              <a:t>a</a:t>
            </a:r>
            <a:r>
              <a:rPr spc="-15" dirty="0">
                <a:solidFill>
                  <a:prstClr val="black"/>
                </a:solidFill>
                <a:latin typeface="Arial"/>
                <a:cs typeface="Arial"/>
              </a:rPr>
              <a:t> </a:t>
            </a:r>
            <a:r>
              <a:rPr dirty="0">
                <a:solidFill>
                  <a:prstClr val="black"/>
                </a:solidFill>
                <a:latin typeface="Arial"/>
                <a:cs typeface="Arial"/>
              </a:rPr>
              <a:t>labeled</a:t>
            </a:r>
            <a:r>
              <a:rPr spc="-10" dirty="0">
                <a:solidFill>
                  <a:prstClr val="black"/>
                </a:solidFill>
                <a:latin typeface="Arial"/>
                <a:cs typeface="Arial"/>
              </a:rPr>
              <a:t> </a:t>
            </a:r>
            <a:r>
              <a:rPr dirty="0">
                <a:solidFill>
                  <a:prstClr val="black"/>
                </a:solidFill>
                <a:latin typeface="Arial"/>
                <a:cs typeface="Arial"/>
              </a:rPr>
              <a:t>with</a:t>
            </a:r>
            <a:r>
              <a:rPr spc="5" dirty="0">
                <a:solidFill>
                  <a:prstClr val="black"/>
                </a:solidFill>
                <a:latin typeface="Arial"/>
                <a:cs typeface="Arial"/>
              </a:rPr>
              <a:t> </a:t>
            </a:r>
            <a:r>
              <a:rPr dirty="0">
                <a:solidFill>
                  <a:prstClr val="black"/>
                </a:solidFill>
                <a:latin typeface="Arial"/>
                <a:cs typeface="Arial"/>
              </a:rPr>
              <a:t>Mito</a:t>
            </a:r>
            <a:r>
              <a:rPr spc="-70" dirty="0">
                <a:solidFill>
                  <a:prstClr val="black"/>
                </a:solidFill>
                <a:latin typeface="Arial"/>
                <a:cs typeface="Arial"/>
              </a:rPr>
              <a:t>T</a:t>
            </a:r>
            <a:r>
              <a:rPr dirty="0">
                <a:solidFill>
                  <a:prstClr val="black"/>
                </a:solidFill>
                <a:latin typeface="Arial"/>
                <a:cs typeface="Arial"/>
              </a:rPr>
              <a:t>racker Red</a:t>
            </a:r>
            <a:r>
              <a:rPr spc="-5" dirty="0">
                <a:solidFill>
                  <a:prstClr val="black"/>
                </a:solidFill>
                <a:latin typeface="Arial"/>
                <a:cs typeface="Arial"/>
              </a:rPr>
              <a:t> </a:t>
            </a:r>
            <a:r>
              <a:rPr dirty="0">
                <a:solidFill>
                  <a:prstClr val="black"/>
                </a:solidFill>
                <a:latin typeface="Arial"/>
                <a:cs typeface="Arial"/>
              </a:rPr>
              <a:t>in a BS-C-1</a:t>
            </a:r>
            <a:r>
              <a:rPr spc="-10" dirty="0">
                <a:solidFill>
                  <a:prstClr val="black"/>
                </a:solidFill>
                <a:latin typeface="Arial"/>
                <a:cs typeface="Arial"/>
              </a:rPr>
              <a:t> </a:t>
            </a:r>
            <a:r>
              <a:rPr dirty="0">
                <a:solidFill>
                  <a:prstClr val="black"/>
                </a:solidFill>
                <a:latin typeface="Arial"/>
                <a:cs typeface="Arial"/>
              </a:rPr>
              <a:t>cell (10</a:t>
            </a:r>
            <a:r>
              <a:rPr spc="-10" dirty="0">
                <a:solidFill>
                  <a:prstClr val="black"/>
                </a:solidFill>
                <a:latin typeface="Arial"/>
                <a:cs typeface="Arial"/>
              </a:rPr>
              <a:t> </a:t>
            </a:r>
            <a:r>
              <a:rPr dirty="0">
                <a:solidFill>
                  <a:prstClr val="black"/>
                </a:solidFill>
                <a:latin typeface="Arial"/>
                <a:cs typeface="Arial"/>
              </a:rPr>
              <a:t>sec)</a:t>
            </a:r>
            <a:endParaRPr>
              <a:solidFill>
                <a:prstClr val="black"/>
              </a:solidFill>
              <a:latin typeface="Arial"/>
              <a:cs typeface="Arial"/>
            </a:endParaRPr>
          </a:p>
          <a:p>
            <a:pPr marL="393065" indent="-380365">
              <a:buFont typeface="Arial"/>
              <a:buAutoNum type="alphaUcParenBoth"/>
              <a:tabLst>
                <a:tab pos="393700" algn="l"/>
              </a:tabLst>
            </a:pPr>
            <a:r>
              <a:rPr dirty="0">
                <a:solidFill>
                  <a:prstClr val="black"/>
                </a:solidFill>
                <a:latin typeface="Arial"/>
                <a:cs typeface="Arial"/>
              </a:rPr>
              <a:t>the ER labeled</a:t>
            </a:r>
            <a:r>
              <a:rPr spc="-15" dirty="0">
                <a:solidFill>
                  <a:prstClr val="black"/>
                </a:solidFill>
                <a:latin typeface="Arial"/>
                <a:cs typeface="Arial"/>
              </a:rPr>
              <a:t> </a:t>
            </a:r>
            <a:r>
              <a:rPr dirty="0">
                <a:solidFill>
                  <a:prstClr val="black"/>
                </a:solidFill>
                <a:latin typeface="Arial"/>
                <a:cs typeface="Arial"/>
              </a:rPr>
              <a:t>with E</a:t>
            </a:r>
            <a:r>
              <a:rPr spc="5" dirty="0">
                <a:solidFill>
                  <a:prstClr val="black"/>
                </a:solidFill>
                <a:latin typeface="Arial"/>
                <a:cs typeface="Arial"/>
              </a:rPr>
              <a:t>R</a:t>
            </a:r>
            <a:r>
              <a:rPr dirty="0">
                <a:solidFill>
                  <a:prstClr val="black"/>
                </a:solidFill>
                <a:latin typeface="Arial"/>
                <a:cs typeface="Arial"/>
              </a:rPr>
              <a:t>-</a:t>
            </a:r>
            <a:r>
              <a:rPr spc="-70" dirty="0">
                <a:solidFill>
                  <a:prstClr val="black"/>
                </a:solidFill>
                <a:latin typeface="Arial"/>
                <a:cs typeface="Arial"/>
              </a:rPr>
              <a:t>T</a:t>
            </a:r>
            <a:r>
              <a:rPr dirty="0">
                <a:solidFill>
                  <a:prstClr val="black"/>
                </a:solidFill>
                <a:latin typeface="Arial"/>
                <a:cs typeface="Arial"/>
              </a:rPr>
              <a:t>racker Red in</a:t>
            </a:r>
            <a:r>
              <a:rPr spc="-10" dirty="0">
                <a:solidFill>
                  <a:prstClr val="black"/>
                </a:solidFill>
                <a:latin typeface="Arial"/>
                <a:cs typeface="Arial"/>
              </a:rPr>
              <a:t> </a:t>
            </a:r>
            <a:r>
              <a:rPr dirty="0">
                <a:solidFill>
                  <a:prstClr val="black"/>
                </a:solidFill>
                <a:latin typeface="Arial"/>
                <a:cs typeface="Arial"/>
              </a:rPr>
              <a:t>a B</a:t>
            </a:r>
            <a:r>
              <a:rPr spc="-5" dirty="0">
                <a:solidFill>
                  <a:prstClr val="black"/>
                </a:solidFill>
                <a:latin typeface="Arial"/>
                <a:cs typeface="Arial"/>
              </a:rPr>
              <a:t>S</a:t>
            </a:r>
            <a:r>
              <a:rPr dirty="0">
                <a:solidFill>
                  <a:prstClr val="black"/>
                </a:solidFill>
                <a:latin typeface="Arial"/>
                <a:cs typeface="Arial"/>
              </a:rPr>
              <a:t>-C-1</a:t>
            </a:r>
            <a:r>
              <a:rPr spc="-5" dirty="0">
                <a:solidFill>
                  <a:prstClr val="black"/>
                </a:solidFill>
                <a:latin typeface="Arial"/>
                <a:cs typeface="Arial"/>
              </a:rPr>
              <a:t> </a:t>
            </a:r>
            <a:r>
              <a:rPr dirty="0">
                <a:solidFill>
                  <a:prstClr val="black"/>
                </a:solidFill>
                <a:latin typeface="Arial"/>
                <a:cs typeface="Arial"/>
              </a:rPr>
              <a:t>cell</a:t>
            </a:r>
            <a:r>
              <a:rPr spc="-10" dirty="0">
                <a:solidFill>
                  <a:prstClr val="black"/>
                </a:solidFill>
                <a:latin typeface="Arial"/>
                <a:cs typeface="Arial"/>
              </a:rPr>
              <a:t> </a:t>
            </a:r>
            <a:r>
              <a:rPr dirty="0">
                <a:solidFill>
                  <a:prstClr val="black"/>
                </a:solidFill>
                <a:latin typeface="Arial"/>
                <a:cs typeface="Arial"/>
              </a:rPr>
              <a:t>(10 sec)</a:t>
            </a:r>
            <a:endParaRPr>
              <a:solidFill>
                <a:prstClr val="black"/>
              </a:solidFill>
              <a:latin typeface="Arial"/>
              <a:cs typeface="Arial"/>
            </a:endParaRPr>
          </a:p>
          <a:p>
            <a:pPr marL="393065" indent="-380365">
              <a:buFont typeface="Arial"/>
              <a:buAutoNum type="alphaUcParenBoth"/>
              <a:tabLst>
                <a:tab pos="393700" algn="l"/>
              </a:tabLst>
            </a:pPr>
            <a:r>
              <a:rPr dirty="0">
                <a:solidFill>
                  <a:prstClr val="black"/>
                </a:solidFill>
                <a:latin typeface="Arial"/>
                <a:cs typeface="Arial"/>
              </a:rPr>
              <a:t>lysosomes</a:t>
            </a:r>
            <a:r>
              <a:rPr spc="-10" dirty="0">
                <a:solidFill>
                  <a:prstClr val="black"/>
                </a:solidFill>
                <a:latin typeface="Arial"/>
                <a:cs typeface="Arial"/>
              </a:rPr>
              <a:t> </a:t>
            </a:r>
            <a:r>
              <a:rPr dirty="0">
                <a:solidFill>
                  <a:prstClr val="black"/>
                </a:solidFill>
                <a:latin typeface="Arial"/>
                <a:cs typeface="Arial"/>
              </a:rPr>
              <a:t>labeled</a:t>
            </a:r>
            <a:r>
              <a:rPr spc="-10" dirty="0">
                <a:solidFill>
                  <a:prstClr val="black"/>
                </a:solidFill>
                <a:latin typeface="Arial"/>
                <a:cs typeface="Arial"/>
              </a:rPr>
              <a:t> </a:t>
            </a:r>
            <a:r>
              <a:rPr dirty="0">
                <a:solidFill>
                  <a:prstClr val="black"/>
                </a:solidFill>
                <a:latin typeface="Arial"/>
                <a:cs typeface="Arial"/>
              </a:rPr>
              <a:t>with</a:t>
            </a:r>
            <a:r>
              <a:rPr spc="5" dirty="0">
                <a:solidFill>
                  <a:prstClr val="black"/>
                </a:solidFill>
                <a:latin typeface="Arial"/>
                <a:cs typeface="Arial"/>
              </a:rPr>
              <a:t> </a:t>
            </a:r>
            <a:r>
              <a:rPr spc="-65" dirty="0">
                <a:solidFill>
                  <a:prstClr val="black"/>
                </a:solidFill>
                <a:latin typeface="Arial"/>
                <a:cs typeface="Arial"/>
              </a:rPr>
              <a:t>L</a:t>
            </a:r>
            <a:r>
              <a:rPr dirty="0">
                <a:solidFill>
                  <a:prstClr val="black"/>
                </a:solidFill>
                <a:latin typeface="Arial"/>
                <a:cs typeface="Arial"/>
              </a:rPr>
              <a:t>yso</a:t>
            </a:r>
            <a:r>
              <a:rPr spc="-70" dirty="0">
                <a:solidFill>
                  <a:prstClr val="black"/>
                </a:solidFill>
                <a:latin typeface="Arial"/>
                <a:cs typeface="Arial"/>
              </a:rPr>
              <a:t>T</a:t>
            </a:r>
            <a:r>
              <a:rPr dirty="0">
                <a:solidFill>
                  <a:prstClr val="black"/>
                </a:solidFill>
                <a:latin typeface="Arial"/>
                <a:cs typeface="Arial"/>
              </a:rPr>
              <a:t>racker</a:t>
            </a:r>
            <a:r>
              <a:rPr spc="-5" dirty="0">
                <a:solidFill>
                  <a:prstClr val="black"/>
                </a:solidFill>
                <a:latin typeface="Arial"/>
                <a:cs typeface="Arial"/>
              </a:rPr>
              <a:t> </a:t>
            </a:r>
            <a:r>
              <a:rPr dirty="0">
                <a:solidFill>
                  <a:prstClr val="black"/>
                </a:solidFill>
                <a:latin typeface="Arial"/>
                <a:cs typeface="Arial"/>
              </a:rPr>
              <a:t>Red in a B</a:t>
            </a:r>
            <a:r>
              <a:rPr spc="-5" dirty="0">
                <a:solidFill>
                  <a:prstClr val="black"/>
                </a:solidFill>
                <a:latin typeface="Arial"/>
                <a:cs typeface="Arial"/>
              </a:rPr>
              <a:t>S</a:t>
            </a:r>
            <a:r>
              <a:rPr dirty="0">
                <a:solidFill>
                  <a:prstClr val="black"/>
                </a:solidFill>
                <a:latin typeface="Arial"/>
                <a:cs typeface="Arial"/>
              </a:rPr>
              <a:t>-C-1</a:t>
            </a:r>
            <a:r>
              <a:rPr spc="-10" dirty="0">
                <a:solidFill>
                  <a:prstClr val="black"/>
                </a:solidFill>
                <a:latin typeface="Arial"/>
                <a:cs typeface="Arial"/>
              </a:rPr>
              <a:t> </a:t>
            </a:r>
            <a:r>
              <a:rPr dirty="0">
                <a:solidFill>
                  <a:prstClr val="black"/>
                </a:solidFill>
                <a:latin typeface="Arial"/>
                <a:cs typeface="Arial"/>
              </a:rPr>
              <a:t>cell (1 sec)</a:t>
            </a:r>
            <a:endParaRPr>
              <a:solidFill>
                <a:prstClr val="black"/>
              </a:solidFill>
              <a:latin typeface="Arial"/>
              <a:cs typeface="Arial"/>
            </a:endParaRPr>
          </a:p>
          <a:p>
            <a:pPr marL="12700"/>
            <a:r>
              <a:rPr b="1" dirty="0">
                <a:solidFill>
                  <a:prstClr val="black"/>
                </a:solidFill>
                <a:latin typeface="Arial"/>
                <a:cs typeface="Arial"/>
              </a:rPr>
              <a:t>Scale</a:t>
            </a:r>
            <a:r>
              <a:rPr b="1" spc="-5" dirty="0">
                <a:solidFill>
                  <a:prstClr val="black"/>
                </a:solidFill>
                <a:latin typeface="Arial"/>
                <a:cs typeface="Arial"/>
              </a:rPr>
              <a:t> </a:t>
            </a:r>
            <a:r>
              <a:rPr b="1" dirty="0">
                <a:solidFill>
                  <a:prstClr val="black"/>
                </a:solidFill>
                <a:latin typeface="Arial"/>
                <a:cs typeface="Arial"/>
              </a:rPr>
              <a:t>bars, 1</a:t>
            </a:r>
            <a:r>
              <a:rPr b="1" spc="-5" dirty="0">
                <a:solidFill>
                  <a:prstClr val="black"/>
                </a:solidFill>
                <a:latin typeface="Arial"/>
                <a:cs typeface="Arial"/>
              </a:rPr>
              <a:t> </a:t>
            </a:r>
            <a:r>
              <a:rPr b="1" dirty="0">
                <a:solidFill>
                  <a:prstClr val="black"/>
                </a:solidFill>
                <a:latin typeface="Arial"/>
                <a:cs typeface="Arial"/>
              </a:rPr>
              <a:t>μm.</a:t>
            </a:r>
            <a:endParaRPr>
              <a:solidFill>
                <a:prstClr val="black"/>
              </a:solidFill>
              <a:latin typeface="Arial"/>
              <a:cs typeface="Arial"/>
            </a:endParaRPr>
          </a:p>
          <a:p>
            <a:pPr marL="2073910">
              <a:spcBef>
                <a:spcPts val="145"/>
              </a:spcBef>
            </a:pPr>
            <a:r>
              <a:rPr sz="2000" spc="-15" dirty="0">
                <a:solidFill>
                  <a:prstClr val="black"/>
                </a:solidFill>
                <a:cs typeface="Calibri"/>
              </a:rPr>
              <a:t>Shi</a:t>
            </a:r>
            <a:r>
              <a:rPr sz="2000" spc="-20" dirty="0">
                <a:solidFill>
                  <a:prstClr val="black"/>
                </a:solidFill>
                <a:cs typeface="Calibri"/>
              </a:rPr>
              <a:t>m</a:t>
            </a:r>
            <a:r>
              <a:rPr sz="2000" spc="15" dirty="0">
                <a:solidFill>
                  <a:prstClr val="black"/>
                </a:solidFill>
                <a:cs typeface="Calibri"/>
              </a:rPr>
              <a:t> </a:t>
            </a:r>
            <a:r>
              <a:rPr sz="2000" spc="-10" dirty="0">
                <a:solidFill>
                  <a:prstClr val="black"/>
                </a:solidFill>
                <a:cs typeface="Calibri"/>
              </a:rPr>
              <a:t>et</a:t>
            </a:r>
            <a:r>
              <a:rPr sz="2000" dirty="0">
                <a:solidFill>
                  <a:prstClr val="black"/>
                </a:solidFill>
                <a:cs typeface="Calibri"/>
              </a:rPr>
              <a:t> </a:t>
            </a:r>
            <a:r>
              <a:rPr sz="2000" spc="-10" dirty="0">
                <a:solidFill>
                  <a:prstClr val="black"/>
                </a:solidFill>
                <a:cs typeface="Calibri"/>
              </a:rPr>
              <a:t>al.</a:t>
            </a:r>
            <a:r>
              <a:rPr sz="2000" spc="-5" dirty="0">
                <a:solidFill>
                  <a:prstClr val="black"/>
                </a:solidFill>
                <a:cs typeface="Calibri"/>
              </a:rPr>
              <a:t> </a:t>
            </a:r>
            <a:r>
              <a:rPr sz="2000" spc="-10" dirty="0">
                <a:solidFill>
                  <a:prstClr val="black"/>
                </a:solidFill>
                <a:cs typeface="Calibri"/>
              </a:rPr>
              <a:t>PNAS.</a:t>
            </a:r>
            <a:r>
              <a:rPr sz="2000" spc="5" dirty="0">
                <a:solidFill>
                  <a:prstClr val="black"/>
                </a:solidFill>
                <a:cs typeface="Calibri"/>
              </a:rPr>
              <a:t> </a:t>
            </a:r>
            <a:r>
              <a:rPr sz="2000" spc="-10" dirty="0">
                <a:solidFill>
                  <a:prstClr val="black"/>
                </a:solidFill>
                <a:cs typeface="Calibri"/>
              </a:rPr>
              <a:t>109, </a:t>
            </a:r>
            <a:r>
              <a:rPr sz="2000" spc="-15" dirty="0">
                <a:solidFill>
                  <a:prstClr val="black"/>
                </a:solidFill>
                <a:cs typeface="Calibri"/>
              </a:rPr>
              <a:t>1397</a:t>
            </a:r>
            <a:r>
              <a:rPr sz="2000" spc="-5" dirty="0">
                <a:solidFill>
                  <a:prstClr val="black"/>
                </a:solidFill>
                <a:cs typeface="Calibri"/>
              </a:rPr>
              <a:t>8</a:t>
            </a:r>
            <a:r>
              <a:rPr sz="2000" spc="-10" dirty="0">
                <a:solidFill>
                  <a:prstClr val="black"/>
                </a:solidFill>
                <a:cs typeface="Calibri"/>
              </a:rPr>
              <a:t>-13983 </a:t>
            </a:r>
            <a:r>
              <a:rPr sz="2000" spc="-15" dirty="0">
                <a:solidFill>
                  <a:prstClr val="black"/>
                </a:solidFill>
                <a:cs typeface="Calibri"/>
              </a:rPr>
              <a:t>(2012)</a:t>
            </a:r>
            <a:endParaRPr sz="2000">
              <a:solidFill>
                <a:prstClr val="black"/>
              </a:solidFill>
              <a:cs typeface="Calibri"/>
            </a:endParaRPr>
          </a:p>
        </p:txBody>
      </p:sp>
      <p:sp>
        <p:nvSpPr>
          <p:cNvPr id="9" name="object 9"/>
          <p:cNvSpPr txBox="1"/>
          <p:nvPr/>
        </p:nvSpPr>
        <p:spPr>
          <a:xfrm>
            <a:off x="696722" y="1616892"/>
            <a:ext cx="8117205" cy="232410"/>
          </a:xfrm>
          <a:prstGeom prst="rect">
            <a:avLst/>
          </a:prstGeom>
        </p:spPr>
        <p:txBody>
          <a:bodyPr vert="horz" wrap="square" lIns="0" tIns="0" rIns="0" bIns="0" rtlCol="0">
            <a:spAutoFit/>
          </a:bodyPr>
          <a:lstStyle/>
          <a:p>
            <a:pPr marL="12700">
              <a:lnSpc>
                <a:spcPts val="2140"/>
              </a:lnSpc>
              <a:tabLst>
                <a:tab pos="1995805" algn="l"/>
                <a:tab pos="4292600" algn="l"/>
                <a:tab pos="6275705" algn="l"/>
              </a:tabLst>
            </a:pPr>
            <a:r>
              <a:rPr b="1" dirty="0">
                <a:solidFill>
                  <a:prstClr val="black"/>
                </a:solidFill>
                <a:latin typeface="Arial"/>
                <a:cs typeface="Arial"/>
              </a:rPr>
              <a:t>Conventio</a:t>
            </a:r>
            <a:r>
              <a:rPr b="1" spc="-10" dirty="0">
                <a:solidFill>
                  <a:prstClr val="black"/>
                </a:solidFill>
                <a:latin typeface="Arial"/>
                <a:cs typeface="Arial"/>
              </a:rPr>
              <a:t>n</a:t>
            </a:r>
            <a:r>
              <a:rPr b="1" dirty="0">
                <a:solidFill>
                  <a:prstClr val="black"/>
                </a:solidFill>
                <a:latin typeface="Arial"/>
                <a:cs typeface="Arial"/>
              </a:rPr>
              <a:t>al	Supe</a:t>
            </a:r>
            <a:r>
              <a:rPr b="1" spc="-5" dirty="0">
                <a:solidFill>
                  <a:prstClr val="black"/>
                </a:solidFill>
                <a:latin typeface="Arial"/>
                <a:cs typeface="Arial"/>
              </a:rPr>
              <a:t>r</a:t>
            </a:r>
            <a:r>
              <a:rPr b="1" dirty="0">
                <a:solidFill>
                  <a:prstClr val="black"/>
                </a:solidFill>
                <a:latin typeface="Arial"/>
                <a:cs typeface="Arial"/>
              </a:rPr>
              <a:t>-resoluti</a:t>
            </a:r>
            <a:r>
              <a:rPr b="1" spc="-10" dirty="0">
                <a:solidFill>
                  <a:prstClr val="black"/>
                </a:solidFill>
                <a:latin typeface="Arial"/>
                <a:cs typeface="Arial"/>
              </a:rPr>
              <a:t>o</a:t>
            </a:r>
            <a:r>
              <a:rPr b="1" dirty="0">
                <a:solidFill>
                  <a:prstClr val="black"/>
                </a:solidFill>
                <a:latin typeface="Arial"/>
                <a:cs typeface="Arial"/>
              </a:rPr>
              <a:t>n	</a:t>
            </a:r>
            <a:r>
              <a:rPr sz="2700" b="1" baseline="1543" dirty="0">
                <a:solidFill>
                  <a:prstClr val="black"/>
                </a:solidFill>
                <a:latin typeface="Arial"/>
                <a:cs typeface="Arial"/>
              </a:rPr>
              <a:t>Conventio</a:t>
            </a:r>
            <a:r>
              <a:rPr sz="2700" b="1" spc="-15" baseline="1543" dirty="0">
                <a:solidFill>
                  <a:prstClr val="black"/>
                </a:solidFill>
                <a:latin typeface="Arial"/>
                <a:cs typeface="Arial"/>
              </a:rPr>
              <a:t>n</a:t>
            </a:r>
            <a:r>
              <a:rPr sz="2700" b="1" baseline="1543" dirty="0">
                <a:solidFill>
                  <a:prstClr val="black"/>
                </a:solidFill>
                <a:latin typeface="Arial"/>
                <a:cs typeface="Arial"/>
              </a:rPr>
              <a:t>al	</a:t>
            </a:r>
            <a:r>
              <a:rPr b="1" dirty="0">
                <a:solidFill>
                  <a:prstClr val="black"/>
                </a:solidFill>
                <a:latin typeface="Arial"/>
                <a:cs typeface="Arial"/>
              </a:rPr>
              <a:t>Supe</a:t>
            </a:r>
            <a:r>
              <a:rPr b="1" spc="-5" dirty="0">
                <a:solidFill>
                  <a:prstClr val="black"/>
                </a:solidFill>
                <a:latin typeface="Arial"/>
                <a:cs typeface="Arial"/>
              </a:rPr>
              <a:t>r</a:t>
            </a:r>
            <a:r>
              <a:rPr b="1" dirty="0">
                <a:solidFill>
                  <a:prstClr val="black"/>
                </a:solidFill>
                <a:latin typeface="Arial"/>
                <a:cs typeface="Arial"/>
              </a:rPr>
              <a:t>-resoluti</a:t>
            </a:r>
            <a:r>
              <a:rPr b="1" spc="-10" dirty="0">
                <a:solidFill>
                  <a:prstClr val="black"/>
                </a:solidFill>
                <a:latin typeface="Arial"/>
                <a:cs typeface="Arial"/>
              </a:rPr>
              <a:t>o</a:t>
            </a:r>
            <a:r>
              <a:rPr b="1" dirty="0">
                <a:solidFill>
                  <a:prstClr val="black"/>
                </a:solidFill>
                <a:latin typeface="Arial"/>
                <a:cs typeface="Arial"/>
              </a:rPr>
              <a:t>n</a:t>
            </a:r>
            <a:endParaRPr>
              <a:solidFill>
                <a:prstClr val="black"/>
              </a:solidFill>
              <a:latin typeface="Arial"/>
              <a:cs typeface="Arial"/>
            </a:endParaRPr>
          </a:p>
        </p:txBody>
      </p:sp>
    </p:spTree>
    <p:extLst>
      <p:ext uri="{BB962C8B-B14F-4D97-AF65-F5344CB8AC3E}">
        <p14:creationId xmlns:p14="http://schemas.microsoft.com/office/powerpoint/2010/main" val="8484420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Super-resolution imaging in live </a:t>
            </a:r>
            <a:r>
              <a:rPr lang="en-US" sz="3200" i="1" dirty="0" err="1"/>
              <a:t>Caulobacter</a:t>
            </a:r>
            <a:r>
              <a:rPr lang="en-US" sz="3200" i="1" dirty="0"/>
              <a:t> </a:t>
            </a:r>
            <a:r>
              <a:rPr lang="en-US" sz="3200" i="1" dirty="0" err="1"/>
              <a:t>crescentus</a:t>
            </a:r>
            <a:r>
              <a:rPr lang="en-US" sz="3200" dirty="0"/>
              <a:t> cells using </a:t>
            </a:r>
            <a:r>
              <a:rPr lang="en-US" sz="3200" dirty="0" err="1"/>
              <a:t>photoswitchable</a:t>
            </a:r>
            <a:r>
              <a:rPr lang="en-US" sz="3200" dirty="0"/>
              <a:t> EYFP</a:t>
            </a:r>
            <a:br>
              <a:rPr lang="en-US" sz="3200" dirty="0"/>
            </a:br>
            <a:endParaRPr lang="en-US" sz="3200" dirty="0"/>
          </a:p>
        </p:txBody>
      </p:sp>
      <p:sp>
        <p:nvSpPr>
          <p:cNvPr id="4" name="object 3"/>
          <p:cNvSpPr txBox="1"/>
          <p:nvPr/>
        </p:nvSpPr>
        <p:spPr>
          <a:xfrm>
            <a:off x="1297939" y="6205664"/>
            <a:ext cx="4692015" cy="279400"/>
          </a:xfrm>
          <a:prstGeom prst="rect">
            <a:avLst/>
          </a:prstGeom>
        </p:spPr>
        <p:txBody>
          <a:bodyPr vert="horz" wrap="square" lIns="0" tIns="0" rIns="0" bIns="0" rtlCol="0">
            <a:spAutoFit/>
          </a:bodyPr>
          <a:lstStyle/>
          <a:p>
            <a:pPr marL="12700"/>
            <a:r>
              <a:rPr sz="2000" spc="-10" dirty="0">
                <a:solidFill>
                  <a:prstClr val="black"/>
                </a:solidFill>
                <a:cs typeface="Calibri"/>
              </a:rPr>
              <a:t>Biteen</a:t>
            </a:r>
            <a:r>
              <a:rPr sz="2000" spc="20" dirty="0">
                <a:solidFill>
                  <a:prstClr val="black"/>
                </a:solidFill>
                <a:cs typeface="Calibri"/>
              </a:rPr>
              <a:t> </a:t>
            </a:r>
            <a:r>
              <a:rPr sz="2000" spc="-10" dirty="0">
                <a:solidFill>
                  <a:prstClr val="black"/>
                </a:solidFill>
                <a:cs typeface="Calibri"/>
              </a:rPr>
              <a:t>et</a:t>
            </a:r>
            <a:r>
              <a:rPr sz="2000" dirty="0">
                <a:solidFill>
                  <a:prstClr val="black"/>
                </a:solidFill>
                <a:cs typeface="Calibri"/>
              </a:rPr>
              <a:t> </a:t>
            </a:r>
            <a:r>
              <a:rPr sz="2000" spc="-10" dirty="0">
                <a:solidFill>
                  <a:prstClr val="black"/>
                </a:solidFill>
                <a:cs typeface="Calibri"/>
              </a:rPr>
              <a:t>al.</a:t>
            </a:r>
            <a:r>
              <a:rPr sz="2000" spc="-5" dirty="0">
                <a:solidFill>
                  <a:prstClr val="black"/>
                </a:solidFill>
                <a:cs typeface="Calibri"/>
              </a:rPr>
              <a:t> </a:t>
            </a:r>
            <a:r>
              <a:rPr sz="2000" spc="-10" dirty="0">
                <a:solidFill>
                  <a:prstClr val="black"/>
                </a:solidFill>
                <a:cs typeface="Calibri"/>
              </a:rPr>
              <a:t>Nat.</a:t>
            </a:r>
            <a:r>
              <a:rPr sz="2000" spc="-5" dirty="0">
                <a:solidFill>
                  <a:prstClr val="black"/>
                </a:solidFill>
                <a:cs typeface="Calibri"/>
              </a:rPr>
              <a:t> </a:t>
            </a:r>
            <a:r>
              <a:rPr sz="2000" spc="-15" dirty="0">
                <a:solidFill>
                  <a:prstClr val="black"/>
                </a:solidFill>
                <a:cs typeface="Calibri"/>
              </a:rPr>
              <a:t>Me</a:t>
            </a:r>
            <a:r>
              <a:rPr sz="2000" spc="-5" dirty="0">
                <a:solidFill>
                  <a:prstClr val="black"/>
                </a:solidFill>
                <a:cs typeface="Calibri"/>
              </a:rPr>
              <a:t>t</a:t>
            </a:r>
            <a:r>
              <a:rPr sz="2000" spc="-15" dirty="0">
                <a:solidFill>
                  <a:prstClr val="black"/>
                </a:solidFill>
                <a:cs typeface="Calibri"/>
              </a:rPr>
              <a:t>hods</a:t>
            </a:r>
            <a:r>
              <a:rPr sz="2000" spc="-5" dirty="0">
                <a:solidFill>
                  <a:prstClr val="black"/>
                </a:solidFill>
                <a:cs typeface="Calibri"/>
              </a:rPr>
              <a:t>.</a:t>
            </a:r>
            <a:r>
              <a:rPr sz="2000" spc="5" dirty="0">
                <a:solidFill>
                  <a:prstClr val="black"/>
                </a:solidFill>
                <a:cs typeface="Calibri"/>
              </a:rPr>
              <a:t> </a:t>
            </a:r>
            <a:r>
              <a:rPr sz="2000" spc="-10" dirty="0">
                <a:solidFill>
                  <a:prstClr val="black"/>
                </a:solidFill>
                <a:cs typeface="Calibri"/>
              </a:rPr>
              <a:t>5,</a:t>
            </a:r>
            <a:r>
              <a:rPr sz="2000" dirty="0">
                <a:solidFill>
                  <a:prstClr val="black"/>
                </a:solidFill>
                <a:cs typeface="Calibri"/>
              </a:rPr>
              <a:t> </a:t>
            </a:r>
            <a:r>
              <a:rPr sz="2000" spc="-15" dirty="0">
                <a:solidFill>
                  <a:prstClr val="black"/>
                </a:solidFill>
                <a:cs typeface="Calibri"/>
              </a:rPr>
              <a:t>94</a:t>
            </a:r>
            <a:r>
              <a:rPr sz="2000" spc="-5" dirty="0">
                <a:solidFill>
                  <a:prstClr val="black"/>
                </a:solidFill>
                <a:cs typeface="Calibri"/>
              </a:rPr>
              <a:t>7</a:t>
            </a:r>
            <a:r>
              <a:rPr sz="2000" spc="-10" dirty="0">
                <a:solidFill>
                  <a:prstClr val="black"/>
                </a:solidFill>
                <a:cs typeface="Calibri"/>
              </a:rPr>
              <a:t>-949</a:t>
            </a:r>
            <a:r>
              <a:rPr sz="2000" spc="-5" dirty="0">
                <a:solidFill>
                  <a:prstClr val="black"/>
                </a:solidFill>
                <a:cs typeface="Calibri"/>
              </a:rPr>
              <a:t> </a:t>
            </a:r>
            <a:r>
              <a:rPr sz="2000" spc="-15" dirty="0">
                <a:solidFill>
                  <a:prstClr val="black"/>
                </a:solidFill>
                <a:cs typeface="Calibri"/>
              </a:rPr>
              <a:t>(2008)</a:t>
            </a:r>
            <a:endParaRPr sz="2000" dirty="0">
              <a:solidFill>
                <a:prstClr val="black"/>
              </a:solidFill>
              <a:cs typeface="Calibri"/>
            </a:endParaRPr>
          </a:p>
        </p:txBody>
      </p:sp>
      <p:sp>
        <p:nvSpPr>
          <p:cNvPr id="5" name="object 4"/>
          <p:cNvSpPr/>
          <p:nvPr/>
        </p:nvSpPr>
        <p:spPr>
          <a:xfrm>
            <a:off x="628650" y="2074986"/>
            <a:ext cx="8144613" cy="2719752"/>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5041290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High speed </a:t>
            </a:r>
            <a:r>
              <a:rPr lang="en-US" sz="3200" dirty="0" smtClean="0"/>
              <a:t>microscopy</a:t>
            </a:r>
            <a:r>
              <a:rPr lang="en-US" sz="3200" dirty="0"/>
              <a:t> </a:t>
            </a:r>
            <a:r>
              <a:rPr lang="en-US" sz="3200" dirty="0" smtClean="0"/>
              <a:t>even faster without super-resolution</a:t>
            </a:r>
            <a:endParaRPr lang="en-US" sz="3200" dirty="0"/>
          </a:p>
        </p:txBody>
      </p:sp>
      <p:sp>
        <p:nvSpPr>
          <p:cNvPr id="3" name="Content Placeholder 2"/>
          <p:cNvSpPr>
            <a:spLocks noGrp="1"/>
          </p:cNvSpPr>
          <p:nvPr>
            <p:ph idx="1"/>
          </p:nvPr>
        </p:nvSpPr>
        <p:spPr/>
        <p:txBody>
          <a:bodyPr>
            <a:normAutofit fontScale="92500"/>
          </a:bodyPr>
          <a:lstStyle/>
          <a:p>
            <a:r>
              <a:rPr lang="en-US" strike="sngStrike" dirty="0" smtClean="0"/>
              <a:t>Making super-resolution techniques faster</a:t>
            </a:r>
          </a:p>
          <a:p>
            <a:r>
              <a:rPr lang="en-US" dirty="0" smtClean="0"/>
              <a:t>Techniques using high Numerical Aperture (NA) optics</a:t>
            </a:r>
          </a:p>
          <a:p>
            <a:pPr lvl="1"/>
            <a:r>
              <a:rPr lang="en-US" dirty="0"/>
              <a:t>Multifocal plane microscopy (MUM</a:t>
            </a:r>
            <a:r>
              <a:rPr lang="en-US" dirty="0" smtClean="0"/>
              <a:t>)</a:t>
            </a:r>
          </a:p>
          <a:p>
            <a:pPr lvl="1"/>
            <a:r>
              <a:rPr lang="en-US" dirty="0" smtClean="0"/>
              <a:t>Aberration-free </a:t>
            </a:r>
            <a:r>
              <a:rPr lang="en-US" dirty="0"/>
              <a:t>optical </a:t>
            </a:r>
            <a:r>
              <a:rPr lang="en-US" dirty="0" smtClean="0"/>
              <a:t>focusing</a:t>
            </a:r>
          </a:p>
          <a:p>
            <a:pPr lvl="1"/>
            <a:r>
              <a:rPr lang="en-US" dirty="0" err="1" smtClean="0"/>
              <a:t>Quadratically</a:t>
            </a:r>
            <a:r>
              <a:rPr lang="en-US" dirty="0" smtClean="0"/>
              <a:t> distorted grating</a:t>
            </a:r>
          </a:p>
          <a:p>
            <a:pPr lvl="1"/>
            <a:r>
              <a:rPr lang="en-US" dirty="0" smtClean="0"/>
              <a:t>Aberration-corrected </a:t>
            </a:r>
            <a:r>
              <a:rPr lang="en-US" dirty="0"/>
              <a:t>multifocus microscopy (MFM</a:t>
            </a:r>
            <a:r>
              <a:rPr lang="en-US" dirty="0" smtClean="0"/>
              <a:t>)</a:t>
            </a:r>
          </a:p>
          <a:p>
            <a:r>
              <a:rPr lang="en-US" dirty="0" smtClean="0"/>
              <a:t>Techniques not depending on high NA optics</a:t>
            </a:r>
          </a:p>
          <a:p>
            <a:pPr lvl="1"/>
            <a:r>
              <a:rPr lang="en-US" dirty="0"/>
              <a:t>Fourier </a:t>
            </a:r>
            <a:r>
              <a:rPr lang="en-US" dirty="0" err="1"/>
              <a:t>ptychographic</a:t>
            </a:r>
            <a:r>
              <a:rPr lang="en-US" dirty="0"/>
              <a:t> microscopy (FPM)</a:t>
            </a:r>
          </a:p>
          <a:p>
            <a:pPr lvl="1"/>
            <a:r>
              <a:rPr lang="en-US" dirty="0" smtClean="0"/>
              <a:t>Holographic or Spatial light modulator (SLM) microscope</a:t>
            </a:r>
          </a:p>
          <a:p>
            <a:pPr lvl="1"/>
            <a:r>
              <a:rPr lang="en-US" dirty="0" smtClean="0"/>
              <a:t>SLM with extended depth of focus (EDOF)</a:t>
            </a:r>
          </a:p>
          <a:p>
            <a:pPr lvl="1"/>
            <a:r>
              <a:rPr lang="en-US" dirty="0" smtClean="0"/>
              <a:t>Digital holographic microscopy (DHM)</a:t>
            </a:r>
          </a:p>
          <a:p>
            <a:endParaRPr lang="en-US" dirty="0" smtClean="0"/>
          </a:p>
          <a:p>
            <a:endParaRPr lang="en-US" dirty="0"/>
          </a:p>
        </p:txBody>
      </p:sp>
    </p:spTree>
    <p:extLst>
      <p:ext uri="{BB962C8B-B14F-4D97-AF65-F5344CB8AC3E}">
        <p14:creationId xmlns:p14="http://schemas.microsoft.com/office/powerpoint/2010/main" val="15485073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High speed </a:t>
            </a:r>
            <a:r>
              <a:rPr lang="en-US" sz="3200" dirty="0" smtClean="0"/>
              <a:t>microscopy</a:t>
            </a:r>
            <a:r>
              <a:rPr lang="en-US" sz="3200" dirty="0"/>
              <a:t> </a:t>
            </a:r>
            <a:r>
              <a:rPr lang="en-US" sz="3200" dirty="0" smtClean="0"/>
              <a:t>even faster without super-resolution</a:t>
            </a:r>
            <a:endParaRPr lang="en-US" sz="3200" dirty="0"/>
          </a:p>
        </p:txBody>
      </p:sp>
      <p:sp>
        <p:nvSpPr>
          <p:cNvPr id="3" name="Content Placeholder 2"/>
          <p:cNvSpPr>
            <a:spLocks noGrp="1"/>
          </p:cNvSpPr>
          <p:nvPr>
            <p:ph idx="1"/>
          </p:nvPr>
        </p:nvSpPr>
        <p:spPr/>
        <p:txBody>
          <a:bodyPr>
            <a:normAutofit fontScale="92500"/>
          </a:bodyPr>
          <a:lstStyle/>
          <a:p>
            <a:r>
              <a:rPr lang="en-US" strike="sngStrike" dirty="0" smtClean="0"/>
              <a:t>Making super-resolution techniques faster</a:t>
            </a:r>
          </a:p>
          <a:p>
            <a:r>
              <a:rPr lang="en-US" dirty="0" smtClean="0"/>
              <a:t>Techniques using high Numerical Aperture (NA) optics</a:t>
            </a:r>
          </a:p>
          <a:p>
            <a:pPr lvl="1"/>
            <a:r>
              <a:rPr lang="en-US" dirty="0"/>
              <a:t>Multifocal plane microscopy (MUM</a:t>
            </a:r>
            <a:r>
              <a:rPr lang="en-US" dirty="0" smtClean="0"/>
              <a:t>)</a:t>
            </a:r>
          </a:p>
          <a:p>
            <a:pPr lvl="1"/>
            <a:r>
              <a:rPr lang="en-US" dirty="0" smtClean="0"/>
              <a:t>Aberration-free </a:t>
            </a:r>
            <a:r>
              <a:rPr lang="en-US" dirty="0"/>
              <a:t>optical </a:t>
            </a:r>
            <a:r>
              <a:rPr lang="en-US" dirty="0" smtClean="0"/>
              <a:t>focusing</a:t>
            </a:r>
          </a:p>
          <a:p>
            <a:pPr lvl="1"/>
            <a:r>
              <a:rPr lang="en-US" dirty="0" err="1" smtClean="0"/>
              <a:t>Quadratically</a:t>
            </a:r>
            <a:r>
              <a:rPr lang="en-US" dirty="0" smtClean="0"/>
              <a:t> distorted grating</a:t>
            </a:r>
          </a:p>
          <a:p>
            <a:pPr lvl="1"/>
            <a:r>
              <a:rPr lang="en-US" dirty="0" smtClean="0"/>
              <a:t>Aberration-corrected </a:t>
            </a:r>
            <a:r>
              <a:rPr lang="en-US" dirty="0"/>
              <a:t>multifocus microscopy (MFM</a:t>
            </a:r>
            <a:r>
              <a:rPr lang="en-US" dirty="0" smtClean="0"/>
              <a:t>)</a:t>
            </a:r>
          </a:p>
          <a:p>
            <a:r>
              <a:rPr lang="en-US" dirty="0" smtClean="0">
                <a:solidFill>
                  <a:schemeClr val="bg2"/>
                </a:solidFill>
              </a:rPr>
              <a:t>Techniques not depending on high NA optics</a:t>
            </a:r>
          </a:p>
          <a:p>
            <a:pPr lvl="1"/>
            <a:r>
              <a:rPr lang="en-US" dirty="0">
                <a:solidFill>
                  <a:schemeClr val="bg2"/>
                </a:solidFill>
              </a:rPr>
              <a:t>Fourier </a:t>
            </a:r>
            <a:r>
              <a:rPr lang="en-US" dirty="0" err="1">
                <a:solidFill>
                  <a:schemeClr val="bg2"/>
                </a:solidFill>
              </a:rPr>
              <a:t>ptychographic</a:t>
            </a:r>
            <a:r>
              <a:rPr lang="en-US" dirty="0">
                <a:solidFill>
                  <a:schemeClr val="bg2"/>
                </a:solidFill>
              </a:rPr>
              <a:t> microscopy (FPM)</a:t>
            </a:r>
          </a:p>
          <a:p>
            <a:pPr lvl="1"/>
            <a:r>
              <a:rPr lang="en-US" dirty="0" smtClean="0">
                <a:solidFill>
                  <a:schemeClr val="bg2"/>
                </a:solidFill>
              </a:rPr>
              <a:t>Holographic or Spatial light modulator (SLM) microscope</a:t>
            </a:r>
          </a:p>
          <a:p>
            <a:pPr lvl="1"/>
            <a:r>
              <a:rPr lang="en-US" dirty="0" smtClean="0">
                <a:solidFill>
                  <a:schemeClr val="bg2"/>
                </a:solidFill>
              </a:rPr>
              <a:t>SLM with extended depth of focus (EDOF)</a:t>
            </a:r>
          </a:p>
          <a:p>
            <a:pPr lvl="1"/>
            <a:r>
              <a:rPr lang="en-US" dirty="0" smtClean="0">
                <a:solidFill>
                  <a:schemeClr val="bg2"/>
                </a:solidFill>
              </a:rPr>
              <a:t>Digital holographic microscopy (DHM)</a:t>
            </a:r>
          </a:p>
          <a:p>
            <a:endParaRPr lang="en-US" dirty="0" smtClean="0"/>
          </a:p>
          <a:p>
            <a:endParaRPr lang="en-US" dirty="0"/>
          </a:p>
        </p:txBody>
      </p:sp>
    </p:spTree>
    <p:extLst>
      <p:ext uri="{BB962C8B-B14F-4D97-AF65-F5344CB8AC3E}">
        <p14:creationId xmlns:p14="http://schemas.microsoft.com/office/powerpoint/2010/main" val="3597665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High speed microscopy, Part </a:t>
            </a:r>
            <a:r>
              <a:rPr lang="en-US" sz="3200" dirty="0" smtClean="0"/>
              <a:t>2: Spatial </a:t>
            </a:r>
            <a:r>
              <a:rPr lang="en-US" sz="3200" dirty="0"/>
              <a:t>light modulator microscope and other 3D sensors</a:t>
            </a:r>
          </a:p>
        </p:txBody>
      </p:sp>
      <p:sp>
        <p:nvSpPr>
          <p:cNvPr id="3" name="Content Placeholder 2"/>
          <p:cNvSpPr>
            <a:spLocks noGrp="1"/>
          </p:cNvSpPr>
          <p:nvPr>
            <p:ph idx="1"/>
          </p:nvPr>
        </p:nvSpPr>
        <p:spPr/>
        <p:txBody>
          <a:bodyPr>
            <a:normAutofit fontScale="92500" lnSpcReduction="20000"/>
          </a:bodyPr>
          <a:lstStyle/>
          <a:p>
            <a:r>
              <a:rPr lang="en-US" dirty="0" smtClean="0"/>
              <a:t>Making super-resolution techniques faster</a:t>
            </a:r>
          </a:p>
          <a:p>
            <a:r>
              <a:rPr lang="en-US" dirty="0" smtClean="0"/>
              <a:t>Techniques using high Numerical Aperture (NA) optics</a:t>
            </a:r>
          </a:p>
          <a:p>
            <a:pPr lvl="1"/>
            <a:r>
              <a:rPr lang="en-US" dirty="0"/>
              <a:t>Multifocal plane microscopy (MUM</a:t>
            </a:r>
            <a:r>
              <a:rPr lang="en-US" dirty="0" smtClean="0"/>
              <a:t>)</a:t>
            </a:r>
          </a:p>
          <a:p>
            <a:pPr lvl="1"/>
            <a:r>
              <a:rPr lang="en-US" dirty="0" smtClean="0"/>
              <a:t>Aberration-free </a:t>
            </a:r>
            <a:r>
              <a:rPr lang="en-US" dirty="0"/>
              <a:t>optical </a:t>
            </a:r>
            <a:r>
              <a:rPr lang="en-US" dirty="0" smtClean="0"/>
              <a:t>focusing</a:t>
            </a:r>
          </a:p>
          <a:p>
            <a:pPr lvl="1"/>
            <a:r>
              <a:rPr lang="en-US" dirty="0" err="1" smtClean="0"/>
              <a:t>Quadratically</a:t>
            </a:r>
            <a:r>
              <a:rPr lang="en-US" dirty="0" smtClean="0"/>
              <a:t> distorted grating</a:t>
            </a:r>
          </a:p>
          <a:p>
            <a:pPr lvl="1"/>
            <a:r>
              <a:rPr lang="en-US" dirty="0" smtClean="0"/>
              <a:t>Aberration-corrected </a:t>
            </a:r>
            <a:r>
              <a:rPr lang="en-US" dirty="0"/>
              <a:t>multifocus microscopy (MFM</a:t>
            </a:r>
            <a:r>
              <a:rPr lang="en-US" dirty="0" smtClean="0"/>
              <a:t>)</a:t>
            </a:r>
          </a:p>
          <a:p>
            <a:r>
              <a:rPr lang="en-US" dirty="0" smtClean="0"/>
              <a:t>Techniques not depending on high NA optics</a:t>
            </a:r>
          </a:p>
          <a:p>
            <a:pPr lvl="1"/>
            <a:r>
              <a:rPr lang="en-US" dirty="0"/>
              <a:t>Fourier </a:t>
            </a:r>
            <a:r>
              <a:rPr lang="en-US" dirty="0" err="1"/>
              <a:t>ptychographic</a:t>
            </a:r>
            <a:r>
              <a:rPr lang="en-US" dirty="0"/>
              <a:t> microscopy (FPM)</a:t>
            </a:r>
          </a:p>
          <a:p>
            <a:pPr lvl="1"/>
            <a:r>
              <a:rPr lang="en-US" dirty="0" smtClean="0"/>
              <a:t>Holographic or Spatial light modulator (SLM) microscope</a:t>
            </a:r>
          </a:p>
          <a:p>
            <a:pPr lvl="1"/>
            <a:r>
              <a:rPr lang="en-US" dirty="0" smtClean="0"/>
              <a:t>SLM with extended depth of focus (EDOF)</a:t>
            </a:r>
          </a:p>
          <a:p>
            <a:pPr lvl="1"/>
            <a:r>
              <a:rPr lang="en-US" dirty="0" smtClean="0"/>
              <a:t>Digital holographic microscopy (DHM)</a:t>
            </a:r>
          </a:p>
          <a:p>
            <a:r>
              <a:rPr lang="en-US" dirty="0" smtClean="0"/>
              <a:t>Discuss </a:t>
            </a:r>
            <a:r>
              <a:rPr lang="en-US" dirty="0" err="1" smtClean="0"/>
              <a:t>OpenSpim</a:t>
            </a:r>
            <a:r>
              <a:rPr lang="en-US" dirty="0" smtClean="0"/>
              <a:t> </a:t>
            </a:r>
            <a:r>
              <a:rPr lang="en-US" dirty="0" smtClean="0"/>
              <a:t>paper</a:t>
            </a:r>
          </a:p>
          <a:p>
            <a:endParaRPr lang="en-US" dirty="0" smtClean="0"/>
          </a:p>
          <a:p>
            <a:endParaRPr lang="en-US" dirty="0"/>
          </a:p>
        </p:txBody>
      </p:sp>
    </p:spTree>
    <p:extLst>
      <p:ext uri="{BB962C8B-B14F-4D97-AF65-F5344CB8AC3E}">
        <p14:creationId xmlns:p14="http://schemas.microsoft.com/office/powerpoint/2010/main" val="1643124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Multifocal plane microscopy (MUM)</a:t>
            </a:r>
            <a:endParaRPr lang="en-US" sz="3200" dirty="0"/>
          </a:p>
        </p:txBody>
      </p:sp>
      <p:sp>
        <p:nvSpPr>
          <p:cNvPr id="4" name="Content Placeholder 3"/>
          <p:cNvSpPr>
            <a:spLocks noGrp="1"/>
          </p:cNvSpPr>
          <p:nvPr>
            <p:ph sz="half" idx="1"/>
          </p:nvPr>
        </p:nvSpPr>
        <p:spPr/>
        <p:txBody>
          <a:bodyPr>
            <a:normAutofit/>
          </a:bodyPr>
          <a:lstStyle/>
          <a:p>
            <a:r>
              <a:rPr lang="en-US" dirty="0" smtClean="0"/>
              <a:t>Increases speed by imaging 2 focal planes at once.</a:t>
            </a:r>
          </a:p>
          <a:p>
            <a:r>
              <a:rPr lang="en-US" dirty="0" smtClean="0"/>
              <a:t>Saw this in Bruker high speed super-resolution microscope</a:t>
            </a:r>
          </a:p>
          <a:p>
            <a:endParaRPr lang="en-US" dirty="0"/>
          </a:p>
        </p:txBody>
      </p:sp>
      <p:pic>
        <p:nvPicPr>
          <p:cNvPr id="6" name="Content Placeholder 5"/>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1479" b="61356"/>
          <a:stretch/>
        </p:blipFill>
        <p:spPr>
          <a:xfrm>
            <a:off x="4823071" y="1825624"/>
            <a:ext cx="4007074" cy="3348259"/>
          </a:xfrm>
        </p:spPr>
      </p:pic>
      <p:sp>
        <p:nvSpPr>
          <p:cNvPr id="7" name="TextBox 6"/>
          <p:cNvSpPr txBox="1"/>
          <p:nvPr/>
        </p:nvSpPr>
        <p:spPr>
          <a:xfrm>
            <a:off x="4673500" y="5498007"/>
            <a:ext cx="4181547" cy="900246"/>
          </a:xfrm>
          <a:prstGeom prst="rect">
            <a:avLst/>
          </a:prstGeom>
          <a:noFill/>
        </p:spPr>
        <p:txBody>
          <a:bodyPr wrap="square" rtlCol="0">
            <a:spAutoFit/>
          </a:bodyPr>
          <a:lstStyle/>
          <a:p>
            <a:r>
              <a:rPr lang="en-US" sz="1050" dirty="0"/>
              <a:t>Ram, S., </a:t>
            </a:r>
            <a:r>
              <a:rPr lang="en-US" sz="1050" dirty="0" err="1"/>
              <a:t>Prabhat</a:t>
            </a:r>
            <a:r>
              <a:rPr lang="en-US" sz="1050" dirty="0"/>
              <a:t>, P., Chao, J., Sally Ward, E., Ober, R.J., 2008. High Accuracy 3D Quantum Dot Tracking with Multifocal Plane Microscopy for the Study of Fast Intracellular Dynamics in Live Cells. Biophysical Journal 95, 6025-6043.</a:t>
            </a:r>
          </a:p>
          <a:p>
            <a:endParaRPr lang="en-US" sz="1050" dirty="0"/>
          </a:p>
        </p:txBody>
      </p:sp>
    </p:spTree>
    <p:extLst>
      <p:ext uri="{BB962C8B-B14F-4D97-AF65-F5344CB8AC3E}">
        <p14:creationId xmlns:p14="http://schemas.microsoft.com/office/powerpoint/2010/main" val="39820033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But problems with MUM</a:t>
            </a:r>
            <a:endParaRPr lang="en-US" sz="3200" dirty="0"/>
          </a:p>
        </p:txBody>
      </p:sp>
      <p:sp>
        <p:nvSpPr>
          <p:cNvPr id="5" name="Content Placeholder 4"/>
          <p:cNvSpPr>
            <a:spLocks noGrp="1"/>
          </p:cNvSpPr>
          <p:nvPr>
            <p:ph idx="1"/>
          </p:nvPr>
        </p:nvSpPr>
        <p:spPr/>
        <p:txBody>
          <a:bodyPr/>
          <a:lstStyle/>
          <a:p>
            <a:r>
              <a:rPr lang="en-US" dirty="0" smtClean="0"/>
              <a:t>Need multiple cameras</a:t>
            </a:r>
          </a:p>
          <a:p>
            <a:r>
              <a:rPr lang="en-US" dirty="0" smtClean="0"/>
              <a:t>Spherical aberrations</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52152"/>
          <a:stretch/>
        </p:blipFill>
        <p:spPr>
          <a:xfrm>
            <a:off x="1026629" y="2895540"/>
            <a:ext cx="6766650" cy="3281423"/>
          </a:xfrm>
          <a:prstGeom prst="rect">
            <a:avLst/>
          </a:prstGeom>
        </p:spPr>
      </p:pic>
    </p:spTree>
    <p:extLst>
      <p:ext uri="{BB962C8B-B14F-4D97-AF65-F5344CB8AC3E}">
        <p14:creationId xmlns:p14="http://schemas.microsoft.com/office/powerpoint/2010/main" val="12299724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How do you capture multiple focal planes without aberrations?</a:t>
            </a:r>
            <a:endParaRPr lang="en-US" sz="3200" dirty="0"/>
          </a:p>
        </p:txBody>
      </p:sp>
      <p:sp>
        <p:nvSpPr>
          <p:cNvPr id="3" name="Content Placeholder 2"/>
          <p:cNvSpPr>
            <a:spLocks noGrp="1"/>
          </p:cNvSpPr>
          <p:nvPr>
            <p:ph sz="half" idx="1"/>
          </p:nvPr>
        </p:nvSpPr>
        <p:spPr>
          <a:xfrm>
            <a:off x="628649" y="1825625"/>
            <a:ext cx="4001223" cy="4351338"/>
          </a:xfrm>
        </p:spPr>
        <p:txBody>
          <a:bodyPr/>
          <a:lstStyle/>
          <a:p>
            <a:r>
              <a:rPr lang="en-US" dirty="0" smtClean="0"/>
              <a:t>Spherical aberrations result if two focal planes more than a few microns apart</a:t>
            </a:r>
          </a:p>
          <a:p>
            <a:r>
              <a:rPr lang="en-US" dirty="0" smtClean="0"/>
              <a:t>So multiple focal planes from camera translation limited in z-dimension</a:t>
            </a:r>
          </a:p>
          <a:p>
            <a:endParaRPr lang="en-US" dirty="0"/>
          </a:p>
        </p:txBody>
      </p:sp>
      <p:pic>
        <p:nvPicPr>
          <p:cNvPr id="5" name="Content Placeholder 4"/>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58284"/>
          <a:stretch/>
        </p:blipFill>
        <p:spPr>
          <a:xfrm>
            <a:off x="4984348" y="1690689"/>
            <a:ext cx="3531002" cy="3943134"/>
          </a:xfrm>
        </p:spPr>
      </p:pic>
      <p:sp>
        <p:nvSpPr>
          <p:cNvPr id="6" name="Rectangle 5"/>
          <p:cNvSpPr/>
          <p:nvPr/>
        </p:nvSpPr>
        <p:spPr>
          <a:xfrm>
            <a:off x="4861367" y="1551009"/>
            <a:ext cx="601884" cy="648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91251" y="5823020"/>
            <a:ext cx="4919240" cy="707886"/>
          </a:xfrm>
          <a:prstGeom prst="rect">
            <a:avLst/>
          </a:prstGeom>
          <a:noFill/>
        </p:spPr>
        <p:txBody>
          <a:bodyPr wrap="square" rtlCol="0">
            <a:spAutoFit/>
          </a:bodyPr>
          <a:lstStyle/>
          <a:p>
            <a:r>
              <a:rPr lang="en-US" sz="1000" dirty="0" err="1"/>
              <a:t>Prabhat</a:t>
            </a:r>
            <a:r>
              <a:rPr lang="en-US" sz="1000" dirty="0"/>
              <a:t>, P., Ram, S., Ward, E.S., Ober, R.J., 2004. Simultaneous imaging of different focal planes in fluorescence microscopy for the study of cellular dynamics in three dimensions. </a:t>
            </a:r>
            <a:r>
              <a:rPr lang="en-US" sz="1000" dirty="0" err="1"/>
              <a:t>NanoBioscience</a:t>
            </a:r>
            <a:r>
              <a:rPr lang="en-US" sz="1000" dirty="0"/>
              <a:t>, IEEE Transactions on 3, 237-242.</a:t>
            </a:r>
          </a:p>
          <a:p>
            <a:endParaRPr lang="en-US" sz="1000" dirty="0"/>
          </a:p>
        </p:txBody>
      </p:sp>
    </p:spTree>
    <p:extLst>
      <p:ext uri="{BB962C8B-B14F-4D97-AF65-F5344CB8AC3E}">
        <p14:creationId xmlns:p14="http://schemas.microsoft.com/office/powerpoint/2010/main" val="28952202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Can have aberration-free optical focusing, even with high N.A. objectives</a:t>
            </a:r>
            <a:endParaRPr lang="en-US" sz="3200" dirty="0"/>
          </a:p>
        </p:txBody>
      </p:sp>
      <p:sp>
        <p:nvSpPr>
          <p:cNvPr id="4" name="Content Placeholder 3"/>
          <p:cNvSpPr>
            <a:spLocks noGrp="1"/>
          </p:cNvSpPr>
          <p:nvPr>
            <p:ph sz="half" idx="1"/>
          </p:nvPr>
        </p:nvSpPr>
        <p:spPr/>
        <p:txBody>
          <a:bodyPr/>
          <a:lstStyle/>
          <a:p>
            <a:r>
              <a:rPr lang="en-US" dirty="0" smtClean="0"/>
              <a:t>High speed</a:t>
            </a:r>
          </a:p>
          <a:p>
            <a:r>
              <a:rPr lang="en-US" dirty="0" smtClean="0"/>
              <a:t>No need to move objective or specimen</a:t>
            </a:r>
          </a:p>
          <a:p>
            <a:r>
              <a:rPr lang="en-US" dirty="0" smtClean="0"/>
              <a:t>Just move small mirror</a:t>
            </a:r>
          </a:p>
          <a:p>
            <a:endParaRPr lang="en-US" dirty="0" smtClean="0"/>
          </a:p>
          <a:p>
            <a:pPr marL="514350" indent="-514350">
              <a:buFont typeface="+mj-lt"/>
              <a:buAutoNum type="alphaLcPeriod"/>
            </a:pPr>
            <a:r>
              <a:rPr lang="en-US" dirty="0"/>
              <a:t>Normal configuration</a:t>
            </a:r>
          </a:p>
          <a:p>
            <a:pPr marL="514350" indent="-514350">
              <a:buFont typeface="+mj-lt"/>
              <a:buAutoNum type="alphaLcPeriod"/>
            </a:pPr>
            <a:r>
              <a:rPr lang="en-US" dirty="0"/>
              <a:t>Two microscopes back to back</a:t>
            </a:r>
          </a:p>
          <a:p>
            <a:pPr marL="514350" indent="-514350">
              <a:buFont typeface="+mj-lt"/>
              <a:buAutoNum type="alphaLcPeriod"/>
            </a:pPr>
            <a:r>
              <a:rPr lang="en-US" dirty="0"/>
              <a:t>Optically equivalent</a:t>
            </a:r>
          </a:p>
          <a:p>
            <a:endParaRPr lang="en-US"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61437" y="1825625"/>
            <a:ext cx="2821626" cy="4351338"/>
          </a:xfrm>
        </p:spPr>
      </p:pic>
      <p:sp>
        <p:nvSpPr>
          <p:cNvPr id="5" name="Freeform 4"/>
          <p:cNvSpPr/>
          <p:nvPr/>
        </p:nvSpPr>
        <p:spPr>
          <a:xfrm>
            <a:off x="6139807" y="4221480"/>
            <a:ext cx="417212" cy="62896"/>
          </a:xfrm>
          <a:custGeom>
            <a:avLst/>
            <a:gdLst>
              <a:gd name="connsiteX0" fmla="*/ 8 w 417212"/>
              <a:gd name="connsiteY0" fmla="*/ 32385 h 62896"/>
              <a:gd name="connsiteX1" fmla="*/ 215273 w 417212"/>
              <a:gd name="connsiteY1" fmla="*/ 0 h 62896"/>
              <a:gd name="connsiteX2" fmla="*/ 417203 w 417212"/>
              <a:gd name="connsiteY2" fmla="*/ 32385 h 62896"/>
              <a:gd name="connsiteX3" fmla="*/ 222893 w 417212"/>
              <a:gd name="connsiteY3" fmla="*/ 62865 h 62896"/>
              <a:gd name="connsiteX4" fmla="*/ 8 w 417212"/>
              <a:gd name="connsiteY4" fmla="*/ 32385 h 62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212" h="62896">
                <a:moveTo>
                  <a:pt x="8" y="32385"/>
                </a:moveTo>
                <a:cubicBezTo>
                  <a:pt x="-1262" y="21908"/>
                  <a:pt x="145741" y="0"/>
                  <a:pt x="215273" y="0"/>
                </a:cubicBezTo>
                <a:cubicBezTo>
                  <a:pt x="284805" y="0"/>
                  <a:pt x="415933" y="21908"/>
                  <a:pt x="417203" y="32385"/>
                </a:cubicBezTo>
                <a:cubicBezTo>
                  <a:pt x="418473" y="42862"/>
                  <a:pt x="286710" y="61913"/>
                  <a:pt x="222893" y="62865"/>
                </a:cubicBezTo>
                <a:cubicBezTo>
                  <a:pt x="159076" y="63817"/>
                  <a:pt x="1278" y="42862"/>
                  <a:pt x="8" y="32385"/>
                </a:cubicBezTo>
                <a:close/>
              </a:path>
            </a:pathLst>
          </a:custGeom>
          <a:solidFill>
            <a:schemeClr val="accent6">
              <a:alpha val="56000"/>
            </a:schemeClr>
          </a:solidFill>
          <a:ln>
            <a:solidFill>
              <a:schemeClr val="accent6">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945622" y="4221480"/>
            <a:ext cx="417212" cy="62896"/>
          </a:xfrm>
          <a:custGeom>
            <a:avLst/>
            <a:gdLst>
              <a:gd name="connsiteX0" fmla="*/ 8 w 417212"/>
              <a:gd name="connsiteY0" fmla="*/ 32385 h 62896"/>
              <a:gd name="connsiteX1" fmla="*/ 215273 w 417212"/>
              <a:gd name="connsiteY1" fmla="*/ 0 h 62896"/>
              <a:gd name="connsiteX2" fmla="*/ 417203 w 417212"/>
              <a:gd name="connsiteY2" fmla="*/ 32385 h 62896"/>
              <a:gd name="connsiteX3" fmla="*/ 222893 w 417212"/>
              <a:gd name="connsiteY3" fmla="*/ 62865 h 62896"/>
              <a:gd name="connsiteX4" fmla="*/ 8 w 417212"/>
              <a:gd name="connsiteY4" fmla="*/ 32385 h 62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212" h="62896">
                <a:moveTo>
                  <a:pt x="8" y="32385"/>
                </a:moveTo>
                <a:cubicBezTo>
                  <a:pt x="-1262" y="21908"/>
                  <a:pt x="145741" y="0"/>
                  <a:pt x="215273" y="0"/>
                </a:cubicBezTo>
                <a:cubicBezTo>
                  <a:pt x="284805" y="0"/>
                  <a:pt x="415933" y="21908"/>
                  <a:pt x="417203" y="32385"/>
                </a:cubicBezTo>
                <a:cubicBezTo>
                  <a:pt x="418473" y="42862"/>
                  <a:pt x="286710" y="61913"/>
                  <a:pt x="222893" y="62865"/>
                </a:cubicBezTo>
                <a:cubicBezTo>
                  <a:pt x="159076" y="63817"/>
                  <a:pt x="1278" y="42862"/>
                  <a:pt x="8" y="32385"/>
                </a:cubicBezTo>
                <a:close/>
              </a:path>
            </a:pathLst>
          </a:custGeom>
          <a:solidFill>
            <a:schemeClr val="accent6">
              <a:alpha val="56000"/>
            </a:schemeClr>
          </a:solidFill>
          <a:ln>
            <a:solidFill>
              <a:schemeClr val="accent6">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rot="16200000">
            <a:off x="7214227" y="3998595"/>
            <a:ext cx="417212" cy="62896"/>
          </a:xfrm>
          <a:custGeom>
            <a:avLst/>
            <a:gdLst>
              <a:gd name="connsiteX0" fmla="*/ 8 w 417212"/>
              <a:gd name="connsiteY0" fmla="*/ 32385 h 62896"/>
              <a:gd name="connsiteX1" fmla="*/ 215273 w 417212"/>
              <a:gd name="connsiteY1" fmla="*/ 0 h 62896"/>
              <a:gd name="connsiteX2" fmla="*/ 417203 w 417212"/>
              <a:gd name="connsiteY2" fmla="*/ 32385 h 62896"/>
              <a:gd name="connsiteX3" fmla="*/ 222893 w 417212"/>
              <a:gd name="connsiteY3" fmla="*/ 62865 h 62896"/>
              <a:gd name="connsiteX4" fmla="*/ 8 w 417212"/>
              <a:gd name="connsiteY4" fmla="*/ 32385 h 62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212" h="62896">
                <a:moveTo>
                  <a:pt x="8" y="32385"/>
                </a:moveTo>
                <a:cubicBezTo>
                  <a:pt x="-1262" y="21908"/>
                  <a:pt x="145741" y="0"/>
                  <a:pt x="215273" y="0"/>
                </a:cubicBezTo>
                <a:cubicBezTo>
                  <a:pt x="284805" y="0"/>
                  <a:pt x="415933" y="21908"/>
                  <a:pt x="417203" y="32385"/>
                </a:cubicBezTo>
                <a:cubicBezTo>
                  <a:pt x="418473" y="42862"/>
                  <a:pt x="286710" y="61913"/>
                  <a:pt x="222893" y="62865"/>
                </a:cubicBezTo>
                <a:cubicBezTo>
                  <a:pt x="159076" y="63817"/>
                  <a:pt x="1278" y="42862"/>
                  <a:pt x="8" y="32385"/>
                </a:cubicBezTo>
                <a:close/>
              </a:path>
            </a:pathLst>
          </a:custGeom>
          <a:solidFill>
            <a:schemeClr val="accent6">
              <a:alpha val="56000"/>
            </a:schemeClr>
          </a:solidFill>
          <a:ln>
            <a:solidFill>
              <a:schemeClr val="accent6">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6918952" y="5078730"/>
            <a:ext cx="417212" cy="62896"/>
          </a:xfrm>
          <a:custGeom>
            <a:avLst/>
            <a:gdLst>
              <a:gd name="connsiteX0" fmla="*/ 8 w 417212"/>
              <a:gd name="connsiteY0" fmla="*/ 32385 h 62896"/>
              <a:gd name="connsiteX1" fmla="*/ 215273 w 417212"/>
              <a:gd name="connsiteY1" fmla="*/ 0 h 62896"/>
              <a:gd name="connsiteX2" fmla="*/ 417203 w 417212"/>
              <a:gd name="connsiteY2" fmla="*/ 32385 h 62896"/>
              <a:gd name="connsiteX3" fmla="*/ 222893 w 417212"/>
              <a:gd name="connsiteY3" fmla="*/ 62865 h 62896"/>
              <a:gd name="connsiteX4" fmla="*/ 8 w 417212"/>
              <a:gd name="connsiteY4" fmla="*/ 32385 h 62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212" h="62896">
                <a:moveTo>
                  <a:pt x="8" y="32385"/>
                </a:moveTo>
                <a:cubicBezTo>
                  <a:pt x="-1262" y="21908"/>
                  <a:pt x="145741" y="0"/>
                  <a:pt x="215273" y="0"/>
                </a:cubicBezTo>
                <a:cubicBezTo>
                  <a:pt x="284805" y="0"/>
                  <a:pt x="415933" y="21908"/>
                  <a:pt x="417203" y="32385"/>
                </a:cubicBezTo>
                <a:cubicBezTo>
                  <a:pt x="418473" y="42862"/>
                  <a:pt x="286710" y="61913"/>
                  <a:pt x="222893" y="62865"/>
                </a:cubicBezTo>
                <a:cubicBezTo>
                  <a:pt x="159076" y="63817"/>
                  <a:pt x="1278" y="42862"/>
                  <a:pt x="8" y="32385"/>
                </a:cubicBezTo>
                <a:close/>
              </a:path>
            </a:pathLst>
          </a:custGeom>
          <a:solidFill>
            <a:schemeClr val="accent6">
              <a:alpha val="56000"/>
            </a:schemeClr>
          </a:solidFill>
          <a:ln>
            <a:solidFill>
              <a:schemeClr val="accent6">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6126472" y="5076825"/>
            <a:ext cx="417212" cy="62896"/>
          </a:xfrm>
          <a:custGeom>
            <a:avLst/>
            <a:gdLst>
              <a:gd name="connsiteX0" fmla="*/ 8 w 417212"/>
              <a:gd name="connsiteY0" fmla="*/ 32385 h 62896"/>
              <a:gd name="connsiteX1" fmla="*/ 215273 w 417212"/>
              <a:gd name="connsiteY1" fmla="*/ 0 h 62896"/>
              <a:gd name="connsiteX2" fmla="*/ 417203 w 417212"/>
              <a:gd name="connsiteY2" fmla="*/ 32385 h 62896"/>
              <a:gd name="connsiteX3" fmla="*/ 222893 w 417212"/>
              <a:gd name="connsiteY3" fmla="*/ 62865 h 62896"/>
              <a:gd name="connsiteX4" fmla="*/ 8 w 417212"/>
              <a:gd name="connsiteY4" fmla="*/ 32385 h 62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212" h="62896">
                <a:moveTo>
                  <a:pt x="8" y="32385"/>
                </a:moveTo>
                <a:cubicBezTo>
                  <a:pt x="-1262" y="21908"/>
                  <a:pt x="145741" y="0"/>
                  <a:pt x="215273" y="0"/>
                </a:cubicBezTo>
                <a:cubicBezTo>
                  <a:pt x="284805" y="0"/>
                  <a:pt x="415933" y="21908"/>
                  <a:pt x="417203" y="32385"/>
                </a:cubicBezTo>
                <a:cubicBezTo>
                  <a:pt x="418473" y="42862"/>
                  <a:pt x="286710" y="61913"/>
                  <a:pt x="222893" y="62865"/>
                </a:cubicBezTo>
                <a:cubicBezTo>
                  <a:pt x="159076" y="63817"/>
                  <a:pt x="1278" y="42862"/>
                  <a:pt x="8" y="32385"/>
                </a:cubicBezTo>
                <a:close/>
              </a:path>
            </a:pathLst>
          </a:custGeom>
          <a:solidFill>
            <a:schemeClr val="accent6">
              <a:alpha val="56000"/>
            </a:schemeClr>
          </a:solidFill>
          <a:ln>
            <a:solidFill>
              <a:schemeClr val="accent6">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333992" y="5074920"/>
            <a:ext cx="417212" cy="62896"/>
          </a:xfrm>
          <a:custGeom>
            <a:avLst/>
            <a:gdLst>
              <a:gd name="connsiteX0" fmla="*/ 8 w 417212"/>
              <a:gd name="connsiteY0" fmla="*/ 32385 h 62896"/>
              <a:gd name="connsiteX1" fmla="*/ 215273 w 417212"/>
              <a:gd name="connsiteY1" fmla="*/ 0 h 62896"/>
              <a:gd name="connsiteX2" fmla="*/ 417203 w 417212"/>
              <a:gd name="connsiteY2" fmla="*/ 32385 h 62896"/>
              <a:gd name="connsiteX3" fmla="*/ 222893 w 417212"/>
              <a:gd name="connsiteY3" fmla="*/ 62865 h 62896"/>
              <a:gd name="connsiteX4" fmla="*/ 8 w 417212"/>
              <a:gd name="connsiteY4" fmla="*/ 32385 h 62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212" h="62896">
                <a:moveTo>
                  <a:pt x="8" y="32385"/>
                </a:moveTo>
                <a:cubicBezTo>
                  <a:pt x="-1262" y="21908"/>
                  <a:pt x="145741" y="0"/>
                  <a:pt x="215273" y="0"/>
                </a:cubicBezTo>
                <a:cubicBezTo>
                  <a:pt x="284805" y="0"/>
                  <a:pt x="415933" y="21908"/>
                  <a:pt x="417203" y="32385"/>
                </a:cubicBezTo>
                <a:cubicBezTo>
                  <a:pt x="418473" y="42862"/>
                  <a:pt x="286710" y="61913"/>
                  <a:pt x="222893" y="62865"/>
                </a:cubicBezTo>
                <a:cubicBezTo>
                  <a:pt x="159076" y="63817"/>
                  <a:pt x="1278" y="42862"/>
                  <a:pt x="8" y="32385"/>
                </a:cubicBezTo>
                <a:close/>
              </a:path>
            </a:pathLst>
          </a:custGeom>
          <a:solidFill>
            <a:schemeClr val="accent6">
              <a:alpha val="56000"/>
            </a:schemeClr>
          </a:solidFill>
          <a:ln>
            <a:solidFill>
              <a:schemeClr val="accent6">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336164" y="4496887"/>
            <a:ext cx="1074461" cy="369332"/>
          </a:xfrm>
          <a:prstGeom prst="rect">
            <a:avLst/>
          </a:prstGeom>
          <a:noFill/>
        </p:spPr>
        <p:txBody>
          <a:bodyPr wrap="none" rtlCol="0">
            <a:spAutoFit/>
          </a:bodyPr>
          <a:lstStyle/>
          <a:p>
            <a:r>
              <a:rPr lang="en-US" dirty="0" smtClean="0">
                <a:solidFill>
                  <a:schemeClr val="accent6"/>
                </a:solidFill>
              </a:rPr>
              <a:t>Tube lens</a:t>
            </a:r>
            <a:endParaRPr lang="en-US" dirty="0">
              <a:solidFill>
                <a:schemeClr val="accent6"/>
              </a:solidFill>
            </a:endParaRPr>
          </a:p>
        </p:txBody>
      </p:sp>
      <p:sp>
        <p:nvSpPr>
          <p:cNvPr id="13" name="TextBox 12"/>
          <p:cNvSpPr txBox="1"/>
          <p:nvPr/>
        </p:nvSpPr>
        <p:spPr>
          <a:xfrm>
            <a:off x="740440" y="6325299"/>
            <a:ext cx="7738016" cy="369332"/>
          </a:xfrm>
          <a:prstGeom prst="rect">
            <a:avLst/>
          </a:prstGeom>
          <a:noFill/>
        </p:spPr>
        <p:txBody>
          <a:bodyPr wrap="none" rtlCol="0">
            <a:spAutoFit/>
          </a:bodyPr>
          <a:lstStyle/>
          <a:p>
            <a:r>
              <a:rPr lang="en-US" sz="900" dirty="0" err="1"/>
              <a:t>Botcherby</a:t>
            </a:r>
            <a:r>
              <a:rPr lang="en-US" sz="900" dirty="0"/>
              <a:t>, E.J., </a:t>
            </a:r>
            <a:r>
              <a:rPr lang="en-US" sz="900" dirty="0" err="1"/>
              <a:t>Juskaitis</a:t>
            </a:r>
            <a:r>
              <a:rPr lang="en-US" sz="900" dirty="0"/>
              <a:t>, R., Booth, M.J., Wilson, T., 2007. Aberration-free optical refocusing in high numerical aperture microscopy. Optics letters 32, 2007-2009.</a:t>
            </a:r>
          </a:p>
          <a:p>
            <a:endParaRPr lang="en-US" sz="900" dirty="0"/>
          </a:p>
        </p:txBody>
      </p:sp>
    </p:spTree>
    <p:extLst>
      <p:ext uri="{BB962C8B-B14F-4D97-AF65-F5344CB8AC3E}">
        <p14:creationId xmlns:p14="http://schemas.microsoft.com/office/powerpoint/2010/main" val="27240113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Oval 20"/>
          <p:cNvSpPr>
            <a:spLocks noChangeArrowheads="1"/>
          </p:cNvSpPr>
          <p:nvPr/>
        </p:nvSpPr>
        <p:spPr bwMode="auto">
          <a:xfrm flipH="1">
            <a:off x="4754563" y="1808163"/>
            <a:ext cx="623887" cy="3609975"/>
          </a:xfrm>
          <a:prstGeom prst="ellipse">
            <a:avLst/>
          </a:prstGeom>
          <a:solidFill>
            <a:schemeClr val="accent1">
              <a:alpha val="50195"/>
            </a:schemeClr>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sp>
        <p:nvSpPr>
          <p:cNvPr id="49154" name="Line 3"/>
          <p:cNvSpPr>
            <a:spLocks noChangeShapeType="1"/>
          </p:cNvSpPr>
          <p:nvPr/>
        </p:nvSpPr>
        <p:spPr bwMode="auto">
          <a:xfrm flipV="1">
            <a:off x="1171575" y="3578225"/>
            <a:ext cx="6264275" cy="9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55" name="Oval 4"/>
          <p:cNvSpPr>
            <a:spLocks noChangeArrowheads="1"/>
          </p:cNvSpPr>
          <p:nvPr/>
        </p:nvSpPr>
        <p:spPr bwMode="auto">
          <a:xfrm>
            <a:off x="3103563" y="1817688"/>
            <a:ext cx="623887" cy="3609975"/>
          </a:xfrm>
          <a:prstGeom prst="ellipse">
            <a:avLst/>
          </a:prstGeom>
          <a:solidFill>
            <a:schemeClr val="accent1">
              <a:alpha val="50195"/>
            </a:schemeClr>
          </a:solidFill>
          <a:ln w="9525">
            <a:solidFill>
              <a:schemeClr val="tx1"/>
            </a:solidFill>
            <a:round/>
            <a:headEnd/>
            <a:tailEnd/>
          </a:ln>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endParaRPr>
          </a:p>
        </p:txBody>
      </p:sp>
      <p:sp>
        <p:nvSpPr>
          <p:cNvPr id="49156" name="Line 5"/>
          <p:cNvSpPr>
            <a:spLocks noChangeShapeType="1"/>
          </p:cNvSpPr>
          <p:nvPr/>
        </p:nvSpPr>
        <p:spPr bwMode="auto">
          <a:xfrm>
            <a:off x="3414713" y="2667000"/>
            <a:ext cx="168433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57" name="Line 6"/>
          <p:cNvSpPr>
            <a:spLocks noChangeShapeType="1"/>
          </p:cNvSpPr>
          <p:nvPr/>
        </p:nvSpPr>
        <p:spPr bwMode="auto">
          <a:xfrm>
            <a:off x="3414713" y="3941763"/>
            <a:ext cx="168433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58" name="Line 7"/>
          <p:cNvSpPr>
            <a:spLocks noChangeShapeType="1"/>
          </p:cNvSpPr>
          <p:nvPr/>
        </p:nvSpPr>
        <p:spPr bwMode="auto">
          <a:xfrm>
            <a:off x="3414713" y="3233738"/>
            <a:ext cx="168433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59" name="Line 8"/>
          <p:cNvSpPr>
            <a:spLocks noChangeShapeType="1"/>
          </p:cNvSpPr>
          <p:nvPr/>
        </p:nvSpPr>
        <p:spPr bwMode="auto">
          <a:xfrm>
            <a:off x="3414713" y="4578350"/>
            <a:ext cx="168433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60" name="Line 9"/>
          <p:cNvSpPr>
            <a:spLocks noChangeShapeType="1"/>
          </p:cNvSpPr>
          <p:nvPr/>
        </p:nvSpPr>
        <p:spPr bwMode="auto">
          <a:xfrm>
            <a:off x="3414713" y="2100263"/>
            <a:ext cx="168433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61" name="Line 10"/>
          <p:cNvSpPr>
            <a:spLocks noChangeShapeType="1"/>
          </p:cNvSpPr>
          <p:nvPr/>
        </p:nvSpPr>
        <p:spPr bwMode="auto">
          <a:xfrm flipV="1">
            <a:off x="1482725" y="2667000"/>
            <a:ext cx="1931988" cy="9207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62" name="Text Box 11"/>
          <p:cNvSpPr txBox="1">
            <a:spLocks noChangeArrowheads="1"/>
          </p:cNvSpPr>
          <p:nvPr/>
        </p:nvSpPr>
        <p:spPr bwMode="auto">
          <a:xfrm>
            <a:off x="1046163" y="4295775"/>
            <a:ext cx="982662"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r>
              <a:rPr lang="en-US" altLang="en-US">
                <a:solidFill>
                  <a:srgbClr val="000000"/>
                </a:solidFill>
              </a:rPr>
              <a:t>Focal</a:t>
            </a:r>
          </a:p>
          <a:p>
            <a:pPr eaLnBrk="1" fontAlgn="base" hangingPunct="1">
              <a:spcBef>
                <a:spcPct val="0"/>
              </a:spcBef>
              <a:spcAft>
                <a:spcPct val="0"/>
              </a:spcAft>
            </a:pPr>
            <a:r>
              <a:rPr lang="en-US" altLang="en-US">
                <a:solidFill>
                  <a:srgbClr val="000000"/>
                </a:solidFill>
              </a:rPr>
              <a:t>Point </a:t>
            </a:r>
          </a:p>
        </p:txBody>
      </p:sp>
      <p:sp>
        <p:nvSpPr>
          <p:cNvPr id="49163" name="Line 12"/>
          <p:cNvSpPr>
            <a:spLocks noChangeShapeType="1"/>
          </p:cNvSpPr>
          <p:nvPr/>
        </p:nvSpPr>
        <p:spPr bwMode="auto">
          <a:xfrm flipV="1">
            <a:off x="1420813" y="3657600"/>
            <a:ext cx="123825" cy="7080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64" name="Line 13"/>
          <p:cNvSpPr>
            <a:spLocks noChangeShapeType="1"/>
          </p:cNvSpPr>
          <p:nvPr/>
        </p:nvSpPr>
        <p:spPr bwMode="auto">
          <a:xfrm flipV="1">
            <a:off x="1482725" y="3233738"/>
            <a:ext cx="1931988" cy="3540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65" name="Line 14"/>
          <p:cNvSpPr>
            <a:spLocks noChangeShapeType="1"/>
          </p:cNvSpPr>
          <p:nvPr/>
        </p:nvSpPr>
        <p:spPr bwMode="auto">
          <a:xfrm>
            <a:off x="1482725" y="3587750"/>
            <a:ext cx="1931988" cy="3540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66" name="Line 15"/>
          <p:cNvSpPr>
            <a:spLocks noChangeShapeType="1"/>
          </p:cNvSpPr>
          <p:nvPr/>
        </p:nvSpPr>
        <p:spPr bwMode="auto">
          <a:xfrm>
            <a:off x="1482725" y="3587750"/>
            <a:ext cx="1931988" cy="990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67" name="Line 16"/>
          <p:cNvSpPr>
            <a:spLocks noChangeShapeType="1"/>
          </p:cNvSpPr>
          <p:nvPr/>
        </p:nvSpPr>
        <p:spPr bwMode="auto">
          <a:xfrm flipV="1">
            <a:off x="1482725" y="2100263"/>
            <a:ext cx="1931988" cy="14874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68" name="Line 26"/>
          <p:cNvSpPr>
            <a:spLocks noChangeShapeType="1"/>
          </p:cNvSpPr>
          <p:nvPr/>
        </p:nvSpPr>
        <p:spPr bwMode="auto">
          <a:xfrm flipH="1" flipV="1">
            <a:off x="5067300" y="2657475"/>
            <a:ext cx="1931988" cy="92075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69" name="Text Box 27"/>
          <p:cNvSpPr txBox="1">
            <a:spLocks noChangeArrowheads="1"/>
          </p:cNvSpPr>
          <p:nvPr/>
        </p:nvSpPr>
        <p:spPr bwMode="auto">
          <a:xfrm flipH="1">
            <a:off x="6453188" y="4286250"/>
            <a:ext cx="982662"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0"/>
              </a:spcBef>
              <a:spcAft>
                <a:spcPct val="0"/>
              </a:spcAft>
            </a:pPr>
            <a:r>
              <a:rPr lang="en-US" altLang="en-US">
                <a:solidFill>
                  <a:srgbClr val="000000"/>
                </a:solidFill>
              </a:rPr>
              <a:t>Focal</a:t>
            </a:r>
          </a:p>
          <a:p>
            <a:pPr eaLnBrk="1" fontAlgn="base" hangingPunct="1">
              <a:spcBef>
                <a:spcPct val="0"/>
              </a:spcBef>
              <a:spcAft>
                <a:spcPct val="0"/>
              </a:spcAft>
            </a:pPr>
            <a:r>
              <a:rPr lang="en-US" altLang="en-US">
                <a:solidFill>
                  <a:srgbClr val="000000"/>
                </a:solidFill>
              </a:rPr>
              <a:t>Point </a:t>
            </a:r>
          </a:p>
        </p:txBody>
      </p:sp>
      <p:sp>
        <p:nvSpPr>
          <p:cNvPr id="49170" name="Line 28"/>
          <p:cNvSpPr>
            <a:spLocks noChangeShapeType="1"/>
          </p:cNvSpPr>
          <p:nvPr/>
        </p:nvSpPr>
        <p:spPr bwMode="auto">
          <a:xfrm flipH="1" flipV="1">
            <a:off x="7038975" y="3775075"/>
            <a:ext cx="123825" cy="5111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71" name="Line 29"/>
          <p:cNvSpPr>
            <a:spLocks noChangeShapeType="1"/>
          </p:cNvSpPr>
          <p:nvPr/>
        </p:nvSpPr>
        <p:spPr bwMode="auto">
          <a:xfrm flipH="1" flipV="1">
            <a:off x="5067300" y="3224213"/>
            <a:ext cx="1931988" cy="354012"/>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72" name="Line 30"/>
          <p:cNvSpPr>
            <a:spLocks noChangeShapeType="1"/>
          </p:cNvSpPr>
          <p:nvPr/>
        </p:nvSpPr>
        <p:spPr bwMode="auto">
          <a:xfrm flipH="1">
            <a:off x="5067300" y="3578225"/>
            <a:ext cx="1931988" cy="354013"/>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73" name="Line 31"/>
          <p:cNvSpPr>
            <a:spLocks noChangeShapeType="1"/>
          </p:cNvSpPr>
          <p:nvPr/>
        </p:nvSpPr>
        <p:spPr bwMode="auto">
          <a:xfrm flipH="1">
            <a:off x="5067300" y="3578225"/>
            <a:ext cx="1931988" cy="9906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74" name="Line 32"/>
          <p:cNvSpPr>
            <a:spLocks noChangeShapeType="1"/>
          </p:cNvSpPr>
          <p:nvPr/>
        </p:nvSpPr>
        <p:spPr bwMode="auto">
          <a:xfrm flipH="1" flipV="1">
            <a:off x="5067300" y="2090738"/>
            <a:ext cx="1931988" cy="1487487"/>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Comic Sans MS" panose="030F0702030302020204" pitchFamily="66" charset="0"/>
              <a:ea typeface="MS PGothic" panose="020B0600070205080204" pitchFamily="34" charset="-128"/>
            </a:endParaRPr>
          </a:p>
        </p:txBody>
      </p:sp>
      <p:sp>
        <p:nvSpPr>
          <p:cNvPr id="49177" name="Text Box 35"/>
          <p:cNvSpPr txBox="1">
            <a:spLocks noChangeArrowheads="1"/>
          </p:cNvSpPr>
          <p:nvPr/>
        </p:nvSpPr>
        <p:spPr bwMode="auto">
          <a:xfrm>
            <a:off x="4110038" y="5837238"/>
            <a:ext cx="3397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fontAlgn="base" hangingPunct="1">
              <a:spcBef>
                <a:spcPct val="0"/>
              </a:spcBef>
              <a:spcAft>
                <a:spcPct val="0"/>
              </a:spcAft>
            </a:pPr>
            <a:r>
              <a:rPr lang="en-US" altLang="en-US">
                <a:solidFill>
                  <a:srgbClr val="000000"/>
                </a:solidFill>
              </a:rPr>
              <a:t>f</a:t>
            </a:r>
          </a:p>
        </p:txBody>
      </p:sp>
      <p:cxnSp>
        <p:nvCxnSpPr>
          <p:cNvPr id="3" name="Straight Arrow Connector 2"/>
          <p:cNvCxnSpPr/>
          <p:nvPr/>
        </p:nvCxnSpPr>
        <p:spPr>
          <a:xfrm>
            <a:off x="3414713" y="5807094"/>
            <a:ext cx="1684337"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nchor="t">
            <a:noAutofit/>
          </a:bodyPr>
          <a:lstStyle/>
          <a:p>
            <a:r>
              <a:rPr lang="en-US" sz="3200" dirty="0" smtClean="0"/>
              <a:t>Remember relay lenses from Confocal lecture?</a:t>
            </a:r>
            <a:br>
              <a:rPr lang="en-US" sz="3200" dirty="0" smtClean="0"/>
            </a:br>
            <a:r>
              <a:rPr lang="en-US" sz="3200" dirty="0" smtClean="0"/>
              <a:t>Simple </a:t>
            </a:r>
            <a:r>
              <a:rPr lang="en-US" sz="3200" dirty="0"/>
              <a:t>pair of lenses can minimize problem</a:t>
            </a:r>
            <a:br>
              <a:rPr lang="en-US" sz="3200" dirty="0"/>
            </a:br>
            <a:r>
              <a:rPr lang="en-US" sz="3200" dirty="0"/>
              <a:t>(equal and opposite distortions)</a:t>
            </a:r>
            <a:br>
              <a:rPr lang="en-US" sz="3200" dirty="0"/>
            </a:br>
            <a:endParaRPr lang="en-US" sz="3200" dirty="0"/>
          </a:p>
        </p:txBody>
      </p:sp>
    </p:spTree>
    <p:extLst>
      <p:ext uri="{BB962C8B-B14F-4D97-AF65-F5344CB8AC3E}">
        <p14:creationId xmlns:p14="http://schemas.microsoft.com/office/powerpoint/2010/main" val="30413175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prstClr val="black"/>
                </a:solidFill>
              </a:rPr>
              <a:t>Aberration-free </a:t>
            </a:r>
            <a:r>
              <a:rPr lang="en-US" sz="3200" dirty="0">
                <a:solidFill>
                  <a:prstClr val="black"/>
                </a:solidFill>
              </a:rPr>
              <a:t>optical focusing</a:t>
            </a:r>
            <a:endParaRPr lang="en-US" sz="3200" dirty="0"/>
          </a:p>
        </p:txBody>
      </p:sp>
      <p:sp>
        <p:nvSpPr>
          <p:cNvPr id="5" name="Content Placeholder 4"/>
          <p:cNvSpPr>
            <a:spLocks noGrp="1"/>
          </p:cNvSpPr>
          <p:nvPr>
            <p:ph idx="1"/>
          </p:nvPr>
        </p:nvSpPr>
        <p:spPr/>
        <p:txBody>
          <a:bodyPr>
            <a:normAutofit/>
          </a:bodyPr>
          <a:lstStyle/>
          <a:p>
            <a:r>
              <a:rPr lang="en-US" sz="2000" dirty="0" smtClean="0"/>
              <a:t>Particularly relevant to confocal and two photon microscopy</a:t>
            </a:r>
          </a:p>
          <a:p>
            <a:r>
              <a:rPr lang="en-US" sz="2000" dirty="0" smtClean="0"/>
              <a:t>Aberration-free </a:t>
            </a:r>
            <a:r>
              <a:rPr lang="en-US" sz="2000" dirty="0"/>
              <a:t>images </a:t>
            </a:r>
            <a:r>
              <a:rPr lang="en-US" sz="2000" dirty="0" smtClean="0"/>
              <a:t>over axial </a:t>
            </a:r>
            <a:r>
              <a:rPr lang="en-US" sz="2000" dirty="0"/>
              <a:t>scan range of 70 </a:t>
            </a:r>
            <a:r>
              <a:rPr lang="en-US" sz="2000" dirty="0" err="1"/>
              <a:t>μm</a:t>
            </a:r>
            <a:r>
              <a:rPr lang="en-US" sz="2000" dirty="0"/>
              <a:t> </a:t>
            </a:r>
            <a:r>
              <a:rPr lang="en-US" sz="2000" dirty="0" smtClean="0"/>
              <a:t>with </a:t>
            </a:r>
            <a:r>
              <a:rPr lang="en-US" sz="2000" dirty="0"/>
              <a:t>1.4 NA objective </a:t>
            </a:r>
            <a:r>
              <a:rPr lang="en-US" sz="2000" dirty="0" smtClean="0"/>
              <a:t>lens</a:t>
            </a:r>
          </a:p>
          <a:p>
            <a:r>
              <a:rPr lang="en-US" sz="2000" dirty="0" smtClean="0"/>
              <a:t>Refocusing implemented </a:t>
            </a:r>
            <a:r>
              <a:rPr lang="en-US" sz="2000" dirty="0"/>
              <a:t>remotely from </a:t>
            </a:r>
            <a:r>
              <a:rPr lang="en-US" sz="2000" dirty="0" smtClean="0"/>
              <a:t>specimen</a:t>
            </a:r>
            <a:endParaRPr lang="en-US" sz="20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061" y="3379568"/>
            <a:ext cx="5285772" cy="2886032"/>
          </a:xfrm>
          <a:prstGeom prst="rect">
            <a:avLst/>
          </a:prstGeom>
        </p:spPr>
      </p:pic>
      <p:sp>
        <p:nvSpPr>
          <p:cNvPr id="6" name="TextBox 5"/>
          <p:cNvSpPr txBox="1"/>
          <p:nvPr/>
        </p:nvSpPr>
        <p:spPr>
          <a:xfrm>
            <a:off x="740440" y="6325299"/>
            <a:ext cx="7738016" cy="369332"/>
          </a:xfrm>
          <a:prstGeom prst="rect">
            <a:avLst/>
          </a:prstGeom>
          <a:noFill/>
        </p:spPr>
        <p:txBody>
          <a:bodyPr wrap="none" rtlCol="0">
            <a:spAutoFit/>
          </a:bodyPr>
          <a:lstStyle/>
          <a:p>
            <a:r>
              <a:rPr lang="en-US" sz="900" dirty="0" err="1"/>
              <a:t>Botcherby</a:t>
            </a:r>
            <a:r>
              <a:rPr lang="en-US" sz="900" dirty="0"/>
              <a:t>, E.J., </a:t>
            </a:r>
            <a:r>
              <a:rPr lang="en-US" sz="900" dirty="0" err="1"/>
              <a:t>Juskaitis</a:t>
            </a:r>
            <a:r>
              <a:rPr lang="en-US" sz="900" dirty="0"/>
              <a:t>, R., Booth, M.J., Wilson, T., 2007. Aberration-free optical refocusing in high numerical aperture microscopy. Optics letters 32, 2007-2009.</a:t>
            </a:r>
          </a:p>
          <a:p>
            <a:endParaRPr lang="en-US" sz="900" dirty="0"/>
          </a:p>
        </p:txBody>
      </p:sp>
      <p:sp>
        <p:nvSpPr>
          <p:cNvPr id="3" name="TextBox 2"/>
          <p:cNvSpPr txBox="1"/>
          <p:nvPr/>
        </p:nvSpPr>
        <p:spPr>
          <a:xfrm>
            <a:off x="6423948" y="3819646"/>
            <a:ext cx="1851951" cy="369332"/>
          </a:xfrm>
          <a:prstGeom prst="rect">
            <a:avLst/>
          </a:prstGeom>
          <a:noFill/>
        </p:spPr>
        <p:txBody>
          <a:bodyPr wrap="square" rtlCol="0">
            <a:spAutoFit/>
          </a:bodyPr>
          <a:lstStyle/>
          <a:p>
            <a:r>
              <a:rPr lang="en-US" dirty="0" smtClean="0"/>
              <a:t>“Focus objective”</a:t>
            </a:r>
            <a:endParaRPr lang="en-US" dirty="0"/>
          </a:p>
        </p:txBody>
      </p:sp>
      <p:sp>
        <p:nvSpPr>
          <p:cNvPr id="7" name="TextBox 6"/>
          <p:cNvSpPr txBox="1"/>
          <p:nvPr/>
        </p:nvSpPr>
        <p:spPr>
          <a:xfrm>
            <a:off x="6520523" y="5410097"/>
            <a:ext cx="1851951" cy="369332"/>
          </a:xfrm>
          <a:prstGeom prst="rect">
            <a:avLst/>
          </a:prstGeom>
          <a:noFill/>
        </p:spPr>
        <p:txBody>
          <a:bodyPr wrap="square" rtlCol="0">
            <a:spAutoFit/>
          </a:bodyPr>
          <a:lstStyle/>
          <a:p>
            <a:r>
              <a:rPr lang="en-US" dirty="0" smtClean="0"/>
              <a:t>Focus via mirror</a:t>
            </a:r>
            <a:endParaRPr lang="en-US" dirty="0"/>
          </a:p>
        </p:txBody>
      </p:sp>
    </p:spTree>
    <p:extLst>
      <p:ext uri="{BB962C8B-B14F-4D97-AF65-F5344CB8AC3E}">
        <p14:creationId xmlns:p14="http://schemas.microsoft.com/office/powerpoint/2010/main" val="698743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Can collect multiple focal planes with single camera</a:t>
            </a:r>
            <a:endParaRPr lang="en-US" sz="3200" dirty="0"/>
          </a:p>
        </p:txBody>
      </p:sp>
      <p:sp>
        <p:nvSpPr>
          <p:cNvPr id="3" name="Content Placeholder 2"/>
          <p:cNvSpPr>
            <a:spLocks noGrp="1"/>
          </p:cNvSpPr>
          <p:nvPr>
            <p:ph idx="1"/>
          </p:nvPr>
        </p:nvSpPr>
        <p:spPr/>
        <p:txBody>
          <a:bodyPr/>
          <a:lstStyle/>
          <a:p>
            <a:r>
              <a:rPr lang="en-US" dirty="0" smtClean="0"/>
              <a:t>Using a diffraction grating as a beam splitter</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177" y="3206187"/>
            <a:ext cx="4332739" cy="140679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0676" y="2975583"/>
            <a:ext cx="3204674" cy="2051422"/>
          </a:xfrm>
          <a:prstGeom prst="rect">
            <a:avLst/>
          </a:prstGeom>
        </p:spPr>
      </p:pic>
      <p:sp>
        <p:nvSpPr>
          <p:cNvPr id="6" name="TextBox 5"/>
          <p:cNvSpPr txBox="1"/>
          <p:nvPr/>
        </p:nvSpPr>
        <p:spPr>
          <a:xfrm>
            <a:off x="580362" y="5679609"/>
            <a:ext cx="7983276" cy="430887"/>
          </a:xfrm>
          <a:prstGeom prst="rect">
            <a:avLst/>
          </a:prstGeom>
          <a:noFill/>
        </p:spPr>
        <p:txBody>
          <a:bodyPr wrap="none" rtlCol="0">
            <a:spAutoFit/>
          </a:bodyPr>
          <a:lstStyle/>
          <a:p>
            <a:r>
              <a:rPr lang="en-US" sz="1100" dirty="0"/>
              <a:t>Blanchard, P.M., Greenaway, A.H., 1999. Simultaneous multiplane imaging with a distorted diffraction grating. Appl. Opt. 38, 6692-6699.</a:t>
            </a:r>
          </a:p>
          <a:p>
            <a:endParaRPr lang="en-US" sz="1100" dirty="0"/>
          </a:p>
        </p:txBody>
      </p:sp>
    </p:spTree>
    <p:extLst>
      <p:ext uri="{BB962C8B-B14F-4D97-AF65-F5344CB8AC3E}">
        <p14:creationId xmlns:p14="http://schemas.microsoft.com/office/powerpoint/2010/main" val="27695345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737" name="Object 2"/>
          <p:cNvGraphicFramePr>
            <a:graphicFrameLocks noChangeAspect="1"/>
          </p:cNvGraphicFramePr>
          <p:nvPr/>
        </p:nvGraphicFramePr>
        <p:xfrm>
          <a:off x="609600" y="990600"/>
          <a:ext cx="7924800" cy="4554538"/>
        </p:xfrm>
        <a:graphic>
          <a:graphicData uri="http://schemas.openxmlformats.org/presentationml/2006/ole">
            <mc:AlternateContent xmlns:mc="http://schemas.openxmlformats.org/markup-compatibility/2006">
              <mc:Choice xmlns:v="urn:schemas-microsoft-com:vml" Requires="v">
                <p:oleObj spid="_x0000_s1146" name="Document" r:id="rId3" imgW="7340600" imgH="4216400" progId="Word.Document.8">
                  <p:embed/>
                </p:oleObj>
              </mc:Choice>
              <mc:Fallback>
                <p:oleObj name="Document" r:id="rId3" imgW="7340600" imgH="421640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990600"/>
                        <a:ext cx="7924800" cy="4554538"/>
                      </a:xfrm>
                      <a:prstGeom prst="rect">
                        <a:avLst/>
                      </a:prstGeom>
                      <a:noFill/>
                      <a:ln>
                        <a:noFill/>
                      </a:ln>
                      <a:effectLst/>
                      <a:extLst/>
                    </p:spPr>
                  </p:pic>
                </p:oleObj>
              </mc:Fallback>
            </mc:AlternateContent>
          </a:graphicData>
        </a:graphic>
      </p:graphicFrame>
      <p:sp>
        <p:nvSpPr>
          <p:cNvPr id="116738" name="Line 3"/>
          <p:cNvSpPr>
            <a:spLocks noChangeShapeType="1"/>
          </p:cNvSpPr>
          <p:nvPr/>
        </p:nvSpPr>
        <p:spPr bwMode="auto">
          <a:xfrm flipH="1">
            <a:off x="685800" y="4316413"/>
            <a:ext cx="14859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16739" name="Line 4"/>
          <p:cNvSpPr>
            <a:spLocks noChangeShapeType="1"/>
          </p:cNvSpPr>
          <p:nvPr/>
        </p:nvSpPr>
        <p:spPr bwMode="auto">
          <a:xfrm flipH="1" flipV="1">
            <a:off x="3048000" y="4318000"/>
            <a:ext cx="14478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16740" name="Line 5"/>
          <p:cNvSpPr>
            <a:spLocks noChangeShapeType="1"/>
          </p:cNvSpPr>
          <p:nvPr/>
        </p:nvSpPr>
        <p:spPr bwMode="auto">
          <a:xfrm flipH="1">
            <a:off x="4641850" y="4318000"/>
            <a:ext cx="1524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16741" name="Line 6"/>
          <p:cNvSpPr>
            <a:spLocks noChangeShapeType="1"/>
          </p:cNvSpPr>
          <p:nvPr/>
        </p:nvSpPr>
        <p:spPr bwMode="auto">
          <a:xfrm flipH="1" flipV="1">
            <a:off x="7061200" y="4318000"/>
            <a:ext cx="1524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16742" name="Line 7"/>
          <p:cNvSpPr>
            <a:spLocks noChangeShapeType="1"/>
          </p:cNvSpPr>
          <p:nvPr/>
        </p:nvSpPr>
        <p:spPr bwMode="auto">
          <a:xfrm flipH="1">
            <a:off x="2190750" y="4316413"/>
            <a:ext cx="8382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16743" name="Line 8"/>
          <p:cNvSpPr>
            <a:spLocks noChangeShapeType="1"/>
          </p:cNvSpPr>
          <p:nvPr/>
        </p:nvSpPr>
        <p:spPr bwMode="auto">
          <a:xfrm flipH="1">
            <a:off x="6197600" y="4318000"/>
            <a:ext cx="8382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16744" name="Line 9"/>
          <p:cNvSpPr>
            <a:spLocks noChangeShapeType="1"/>
          </p:cNvSpPr>
          <p:nvPr/>
        </p:nvSpPr>
        <p:spPr bwMode="auto">
          <a:xfrm flipV="1">
            <a:off x="2184400" y="4419600"/>
            <a:ext cx="0" cy="1066800"/>
          </a:xfrm>
          <a:prstGeom prst="line">
            <a:avLst/>
          </a:prstGeom>
          <a:noFill/>
          <a:ln w="76200" cap="rnd">
            <a:solidFill>
              <a:schemeClr val="accent5"/>
            </a:solidFill>
            <a:prstDash val="sysDot"/>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45" name="Line 10"/>
          <p:cNvSpPr>
            <a:spLocks noChangeShapeType="1"/>
          </p:cNvSpPr>
          <p:nvPr/>
        </p:nvSpPr>
        <p:spPr bwMode="auto">
          <a:xfrm flipV="1">
            <a:off x="3035300" y="4406900"/>
            <a:ext cx="0" cy="1066800"/>
          </a:xfrm>
          <a:prstGeom prst="line">
            <a:avLst/>
          </a:prstGeom>
          <a:noFill/>
          <a:ln w="76200" cap="rnd">
            <a:solidFill>
              <a:schemeClr val="accent5"/>
            </a:solidFill>
            <a:prstDash val="sysDot"/>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46" name="Line 11"/>
          <p:cNvSpPr>
            <a:spLocks noChangeShapeType="1"/>
          </p:cNvSpPr>
          <p:nvPr/>
        </p:nvSpPr>
        <p:spPr bwMode="auto">
          <a:xfrm flipV="1">
            <a:off x="6184900" y="4394200"/>
            <a:ext cx="0" cy="1066800"/>
          </a:xfrm>
          <a:prstGeom prst="line">
            <a:avLst/>
          </a:prstGeom>
          <a:noFill/>
          <a:ln w="76200" cap="rnd">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47" name="Line 12"/>
          <p:cNvSpPr>
            <a:spLocks noChangeShapeType="1"/>
          </p:cNvSpPr>
          <p:nvPr/>
        </p:nvSpPr>
        <p:spPr bwMode="auto">
          <a:xfrm flipV="1">
            <a:off x="7048500" y="4394200"/>
            <a:ext cx="0" cy="1066800"/>
          </a:xfrm>
          <a:prstGeom prst="line">
            <a:avLst/>
          </a:prstGeom>
          <a:noFill/>
          <a:ln w="76200" cap="rnd">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48" name="Line 13"/>
          <p:cNvSpPr>
            <a:spLocks noChangeShapeType="1"/>
          </p:cNvSpPr>
          <p:nvPr/>
        </p:nvSpPr>
        <p:spPr bwMode="auto">
          <a:xfrm flipV="1">
            <a:off x="6619875" y="2619375"/>
            <a:ext cx="0" cy="12192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49" name="Line 14"/>
          <p:cNvSpPr>
            <a:spLocks noChangeShapeType="1"/>
          </p:cNvSpPr>
          <p:nvPr/>
        </p:nvSpPr>
        <p:spPr bwMode="auto">
          <a:xfrm flipH="1" flipV="1">
            <a:off x="6096000" y="2895600"/>
            <a:ext cx="358775" cy="1208088"/>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50" name="Line 15"/>
          <p:cNvSpPr>
            <a:spLocks noChangeShapeType="1"/>
          </p:cNvSpPr>
          <p:nvPr/>
        </p:nvSpPr>
        <p:spPr bwMode="auto">
          <a:xfrm flipV="1">
            <a:off x="6781800" y="2870200"/>
            <a:ext cx="390525" cy="1228725"/>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51" name="Line 16"/>
          <p:cNvSpPr>
            <a:spLocks noChangeShapeType="1"/>
          </p:cNvSpPr>
          <p:nvPr/>
        </p:nvSpPr>
        <p:spPr bwMode="auto">
          <a:xfrm flipV="1">
            <a:off x="2609850" y="2867025"/>
            <a:ext cx="0" cy="1219200"/>
          </a:xfrm>
          <a:prstGeom prst="line">
            <a:avLst/>
          </a:prstGeom>
          <a:noFill/>
          <a:ln w="76200">
            <a:solidFill>
              <a:schemeClr val="accent5"/>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52" name="Line 17"/>
          <p:cNvSpPr>
            <a:spLocks noChangeShapeType="1"/>
          </p:cNvSpPr>
          <p:nvPr/>
        </p:nvSpPr>
        <p:spPr bwMode="auto">
          <a:xfrm flipH="1" flipV="1">
            <a:off x="2362200" y="2971800"/>
            <a:ext cx="133350" cy="990600"/>
          </a:xfrm>
          <a:prstGeom prst="line">
            <a:avLst/>
          </a:prstGeom>
          <a:noFill/>
          <a:ln w="57150">
            <a:solidFill>
              <a:schemeClr val="accent5"/>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53" name="Line 18"/>
          <p:cNvSpPr>
            <a:spLocks noChangeShapeType="1"/>
          </p:cNvSpPr>
          <p:nvPr/>
        </p:nvSpPr>
        <p:spPr bwMode="auto">
          <a:xfrm flipV="1">
            <a:off x="2698750" y="2952750"/>
            <a:ext cx="133350" cy="990600"/>
          </a:xfrm>
          <a:prstGeom prst="line">
            <a:avLst/>
          </a:prstGeom>
          <a:noFill/>
          <a:ln w="57150">
            <a:solidFill>
              <a:schemeClr val="accent5"/>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54" name="Line 19"/>
          <p:cNvSpPr>
            <a:spLocks noChangeShapeType="1"/>
          </p:cNvSpPr>
          <p:nvPr/>
        </p:nvSpPr>
        <p:spPr bwMode="auto">
          <a:xfrm flipH="1" flipV="1">
            <a:off x="2100263" y="2971800"/>
            <a:ext cx="338137" cy="1143000"/>
          </a:xfrm>
          <a:prstGeom prst="line">
            <a:avLst/>
          </a:prstGeom>
          <a:noFill/>
          <a:ln w="38100">
            <a:solidFill>
              <a:schemeClr val="accent5"/>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55" name="Line 20"/>
          <p:cNvSpPr>
            <a:spLocks noChangeShapeType="1"/>
          </p:cNvSpPr>
          <p:nvPr/>
        </p:nvSpPr>
        <p:spPr bwMode="auto">
          <a:xfrm flipV="1">
            <a:off x="2767013" y="2965450"/>
            <a:ext cx="338137" cy="1143000"/>
          </a:xfrm>
          <a:prstGeom prst="line">
            <a:avLst/>
          </a:prstGeom>
          <a:noFill/>
          <a:ln w="38100">
            <a:solidFill>
              <a:schemeClr val="accent5"/>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56" name="Line 21"/>
          <p:cNvSpPr>
            <a:spLocks noChangeShapeType="1"/>
          </p:cNvSpPr>
          <p:nvPr/>
        </p:nvSpPr>
        <p:spPr bwMode="auto">
          <a:xfrm flipH="1" flipV="1">
            <a:off x="1860550" y="3136900"/>
            <a:ext cx="442913" cy="862013"/>
          </a:xfrm>
          <a:prstGeom prst="line">
            <a:avLst/>
          </a:prstGeom>
          <a:noFill/>
          <a:ln w="28575">
            <a:solidFill>
              <a:schemeClr val="accent5"/>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57" name="Line 22"/>
          <p:cNvSpPr>
            <a:spLocks noChangeShapeType="1"/>
          </p:cNvSpPr>
          <p:nvPr/>
        </p:nvSpPr>
        <p:spPr bwMode="auto">
          <a:xfrm flipV="1">
            <a:off x="2901950" y="3130550"/>
            <a:ext cx="442913" cy="862013"/>
          </a:xfrm>
          <a:prstGeom prst="line">
            <a:avLst/>
          </a:prstGeom>
          <a:noFill/>
          <a:ln w="28575">
            <a:solidFill>
              <a:schemeClr val="accent5"/>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58" name="Line 23"/>
          <p:cNvSpPr>
            <a:spLocks noChangeShapeType="1"/>
          </p:cNvSpPr>
          <p:nvPr/>
        </p:nvSpPr>
        <p:spPr bwMode="auto">
          <a:xfrm flipH="1" flipV="1">
            <a:off x="1663700" y="3314700"/>
            <a:ext cx="609600" cy="838200"/>
          </a:xfrm>
          <a:prstGeom prst="line">
            <a:avLst/>
          </a:prstGeom>
          <a:noFill/>
          <a:ln w="19050">
            <a:solidFill>
              <a:schemeClr val="accent5"/>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59" name="Line 24"/>
          <p:cNvSpPr>
            <a:spLocks noChangeShapeType="1"/>
          </p:cNvSpPr>
          <p:nvPr/>
        </p:nvSpPr>
        <p:spPr bwMode="auto">
          <a:xfrm flipV="1">
            <a:off x="2946400" y="3308350"/>
            <a:ext cx="609600" cy="838200"/>
          </a:xfrm>
          <a:prstGeom prst="line">
            <a:avLst/>
          </a:prstGeom>
          <a:noFill/>
          <a:ln w="19050">
            <a:solidFill>
              <a:schemeClr val="accent5"/>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60" name="Line 25"/>
          <p:cNvSpPr>
            <a:spLocks noChangeShapeType="1"/>
          </p:cNvSpPr>
          <p:nvPr/>
        </p:nvSpPr>
        <p:spPr bwMode="auto">
          <a:xfrm flipH="1" flipV="1">
            <a:off x="1322388" y="3644900"/>
            <a:ext cx="804862" cy="509588"/>
          </a:xfrm>
          <a:prstGeom prst="line">
            <a:avLst/>
          </a:prstGeom>
          <a:noFill/>
          <a:ln w="12700">
            <a:solidFill>
              <a:schemeClr val="accent5"/>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61" name="Line 26"/>
          <p:cNvSpPr>
            <a:spLocks noChangeShapeType="1"/>
          </p:cNvSpPr>
          <p:nvPr/>
        </p:nvSpPr>
        <p:spPr bwMode="auto">
          <a:xfrm flipV="1">
            <a:off x="3087688" y="3644900"/>
            <a:ext cx="804862" cy="509588"/>
          </a:xfrm>
          <a:prstGeom prst="line">
            <a:avLst/>
          </a:prstGeom>
          <a:noFill/>
          <a:ln w="12700">
            <a:solidFill>
              <a:schemeClr val="accent5"/>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62" name="Line 27"/>
          <p:cNvSpPr>
            <a:spLocks noChangeShapeType="1"/>
          </p:cNvSpPr>
          <p:nvPr/>
        </p:nvSpPr>
        <p:spPr bwMode="auto">
          <a:xfrm flipH="1" flipV="1">
            <a:off x="5573713" y="3298825"/>
            <a:ext cx="609600" cy="685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6763" name="Line 28"/>
          <p:cNvSpPr>
            <a:spLocks noChangeShapeType="1"/>
          </p:cNvSpPr>
          <p:nvPr/>
        </p:nvSpPr>
        <p:spPr bwMode="auto">
          <a:xfrm flipV="1">
            <a:off x="7064375" y="3298825"/>
            <a:ext cx="609600" cy="685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aphicFrame>
        <p:nvGraphicFramePr>
          <p:cNvPr id="116764" name="Object 3"/>
          <p:cNvGraphicFramePr>
            <a:graphicFrameLocks/>
          </p:cNvGraphicFramePr>
          <p:nvPr/>
        </p:nvGraphicFramePr>
        <p:xfrm>
          <a:off x="228600" y="6172200"/>
          <a:ext cx="457200" cy="457200"/>
        </p:xfrm>
        <a:graphic>
          <a:graphicData uri="http://schemas.openxmlformats.org/presentationml/2006/ole">
            <mc:AlternateContent xmlns:mc="http://schemas.openxmlformats.org/markup-compatibility/2006">
              <mc:Choice xmlns:v="urn:schemas-microsoft-com:vml" Requires="v">
                <p:oleObj spid="_x0000_s1147" name="Picture" r:id="rId5" imgW="723900" imgH="723900" progId="Word.Picture.8">
                  <p:embed/>
                </p:oleObj>
              </mc:Choice>
              <mc:Fallback>
                <p:oleObj name="Picture" r:id="rId5" imgW="723900" imgH="723900" progId="Word.Picture.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61722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16767" name="Text Box 32"/>
          <p:cNvSpPr txBox="1">
            <a:spLocks noChangeArrowheads="1"/>
          </p:cNvSpPr>
          <p:nvPr/>
        </p:nvSpPr>
        <p:spPr bwMode="auto">
          <a:xfrm>
            <a:off x="6477000" y="2286000"/>
            <a:ext cx="3048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chemeClr val="tx2"/>
                </a:solidFill>
                <a:cs typeface="Times New Roman" panose="02020603050405020304" pitchFamily="18" charset="0"/>
              </a:rPr>
              <a:t>0</a:t>
            </a:r>
          </a:p>
        </p:txBody>
      </p:sp>
      <p:sp>
        <p:nvSpPr>
          <p:cNvPr id="116768" name="Text Box 33"/>
          <p:cNvSpPr txBox="1">
            <a:spLocks noChangeArrowheads="1"/>
          </p:cNvSpPr>
          <p:nvPr/>
        </p:nvSpPr>
        <p:spPr bwMode="auto">
          <a:xfrm>
            <a:off x="2460625" y="2438400"/>
            <a:ext cx="3048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chemeClr val="tx2"/>
                </a:solidFill>
                <a:cs typeface="Times New Roman" panose="02020603050405020304" pitchFamily="18" charset="0"/>
              </a:rPr>
              <a:t>0</a:t>
            </a:r>
          </a:p>
        </p:txBody>
      </p:sp>
      <p:sp>
        <p:nvSpPr>
          <p:cNvPr id="116769" name="Text Box 34"/>
          <p:cNvSpPr txBox="1">
            <a:spLocks noChangeArrowheads="1"/>
          </p:cNvSpPr>
          <p:nvPr/>
        </p:nvSpPr>
        <p:spPr bwMode="auto">
          <a:xfrm>
            <a:off x="7064375" y="2471738"/>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chemeClr val="tx2"/>
                </a:solidFill>
                <a:cs typeface="Times New Roman" panose="02020603050405020304" pitchFamily="18" charset="0"/>
              </a:rPr>
              <a:t>+1</a:t>
            </a:r>
          </a:p>
        </p:txBody>
      </p:sp>
      <p:sp>
        <p:nvSpPr>
          <p:cNvPr id="116770" name="Text Box 35"/>
          <p:cNvSpPr txBox="1">
            <a:spLocks noChangeArrowheads="1"/>
          </p:cNvSpPr>
          <p:nvPr/>
        </p:nvSpPr>
        <p:spPr bwMode="auto">
          <a:xfrm>
            <a:off x="2700338" y="2535238"/>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chemeClr val="tx2"/>
                </a:solidFill>
                <a:cs typeface="Times New Roman" panose="02020603050405020304" pitchFamily="18" charset="0"/>
              </a:rPr>
              <a:t>+1</a:t>
            </a:r>
          </a:p>
        </p:txBody>
      </p:sp>
      <p:sp>
        <p:nvSpPr>
          <p:cNvPr id="116771" name="Text Box 36"/>
          <p:cNvSpPr txBox="1">
            <a:spLocks noChangeArrowheads="1"/>
          </p:cNvSpPr>
          <p:nvPr/>
        </p:nvSpPr>
        <p:spPr bwMode="auto">
          <a:xfrm>
            <a:off x="5791200" y="2514600"/>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chemeClr val="tx2"/>
                </a:solidFill>
                <a:cs typeface="Times New Roman" panose="02020603050405020304" pitchFamily="18" charset="0"/>
              </a:rPr>
              <a:t>-1</a:t>
            </a:r>
          </a:p>
        </p:txBody>
      </p:sp>
      <p:sp>
        <p:nvSpPr>
          <p:cNvPr id="116772" name="Text Box 37"/>
          <p:cNvSpPr txBox="1">
            <a:spLocks noChangeArrowheads="1"/>
          </p:cNvSpPr>
          <p:nvPr/>
        </p:nvSpPr>
        <p:spPr bwMode="auto">
          <a:xfrm>
            <a:off x="2133600" y="2536825"/>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chemeClr val="tx2"/>
                </a:solidFill>
                <a:cs typeface="Times New Roman" panose="02020603050405020304" pitchFamily="18" charset="0"/>
              </a:rPr>
              <a:t>-1</a:t>
            </a:r>
          </a:p>
        </p:txBody>
      </p:sp>
      <p:sp>
        <p:nvSpPr>
          <p:cNvPr id="116773" name="Text Box 38"/>
          <p:cNvSpPr txBox="1">
            <a:spLocks noChangeArrowheads="1"/>
          </p:cNvSpPr>
          <p:nvPr/>
        </p:nvSpPr>
        <p:spPr bwMode="auto">
          <a:xfrm>
            <a:off x="7696200" y="2895600"/>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chemeClr val="tx2"/>
                </a:solidFill>
                <a:cs typeface="Times New Roman" panose="02020603050405020304" pitchFamily="18" charset="0"/>
              </a:rPr>
              <a:t>+2</a:t>
            </a:r>
          </a:p>
        </p:txBody>
      </p:sp>
      <p:sp>
        <p:nvSpPr>
          <p:cNvPr id="116774" name="Text Box 39"/>
          <p:cNvSpPr txBox="1">
            <a:spLocks noChangeArrowheads="1"/>
          </p:cNvSpPr>
          <p:nvPr/>
        </p:nvSpPr>
        <p:spPr bwMode="auto">
          <a:xfrm>
            <a:off x="2949575" y="2689225"/>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dirty="0">
                <a:solidFill>
                  <a:schemeClr val="tx2"/>
                </a:solidFill>
                <a:cs typeface="Times New Roman" panose="02020603050405020304" pitchFamily="18" charset="0"/>
              </a:rPr>
              <a:t>+2</a:t>
            </a:r>
          </a:p>
        </p:txBody>
      </p:sp>
      <p:sp>
        <p:nvSpPr>
          <p:cNvPr id="116775" name="Text Box 40"/>
          <p:cNvSpPr txBox="1">
            <a:spLocks noChangeArrowheads="1"/>
          </p:cNvSpPr>
          <p:nvPr/>
        </p:nvSpPr>
        <p:spPr bwMode="auto">
          <a:xfrm flipH="1">
            <a:off x="5181600" y="2895600"/>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chemeClr val="tx2"/>
                </a:solidFill>
                <a:cs typeface="Times New Roman" panose="02020603050405020304" pitchFamily="18" charset="0"/>
              </a:rPr>
              <a:t>-2</a:t>
            </a:r>
          </a:p>
        </p:txBody>
      </p:sp>
      <p:sp>
        <p:nvSpPr>
          <p:cNvPr id="116776" name="Text Box 41"/>
          <p:cNvSpPr txBox="1">
            <a:spLocks noChangeArrowheads="1"/>
          </p:cNvSpPr>
          <p:nvPr/>
        </p:nvSpPr>
        <p:spPr bwMode="auto">
          <a:xfrm flipH="1">
            <a:off x="1828800" y="2667000"/>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chemeClr val="tx2"/>
                </a:solidFill>
                <a:cs typeface="Times New Roman" panose="02020603050405020304" pitchFamily="18" charset="0"/>
              </a:rPr>
              <a:t>-2</a:t>
            </a:r>
          </a:p>
        </p:txBody>
      </p:sp>
      <p:sp>
        <p:nvSpPr>
          <p:cNvPr id="116777" name="Text Box 42"/>
          <p:cNvSpPr txBox="1">
            <a:spLocks noChangeArrowheads="1"/>
          </p:cNvSpPr>
          <p:nvPr/>
        </p:nvSpPr>
        <p:spPr bwMode="auto">
          <a:xfrm>
            <a:off x="3276600" y="2787650"/>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dirty="0">
                <a:solidFill>
                  <a:schemeClr val="tx2"/>
                </a:solidFill>
                <a:cs typeface="Times New Roman" panose="02020603050405020304" pitchFamily="18" charset="0"/>
              </a:rPr>
              <a:t>+3</a:t>
            </a:r>
          </a:p>
        </p:txBody>
      </p:sp>
      <p:sp>
        <p:nvSpPr>
          <p:cNvPr id="116778" name="Text Box 43"/>
          <p:cNvSpPr txBox="1">
            <a:spLocks noChangeArrowheads="1"/>
          </p:cNvSpPr>
          <p:nvPr/>
        </p:nvSpPr>
        <p:spPr bwMode="auto">
          <a:xfrm>
            <a:off x="3505200" y="3016250"/>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dirty="0">
                <a:solidFill>
                  <a:schemeClr val="tx2"/>
                </a:solidFill>
                <a:cs typeface="Times New Roman" panose="02020603050405020304" pitchFamily="18" charset="0"/>
              </a:rPr>
              <a:t>+4</a:t>
            </a:r>
          </a:p>
        </p:txBody>
      </p:sp>
      <p:sp>
        <p:nvSpPr>
          <p:cNvPr id="116779" name="Text Box 44"/>
          <p:cNvSpPr txBox="1">
            <a:spLocks noChangeArrowheads="1"/>
          </p:cNvSpPr>
          <p:nvPr/>
        </p:nvSpPr>
        <p:spPr bwMode="auto">
          <a:xfrm>
            <a:off x="3886200" y="3429000"/>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dirty="0">
                <a:solidFill>
                  <a:schemeClr val="tx2"/>
                </a:solidFill>
                <a:cs typeface="Times New Roman" panose="02020603050405020304" pitchFamily="18" charset="0"/>
              </a:rPr>
              <a:t>+5</a:t>
            </a:r>
          </a:p>
        </p:txBody>
      </p:sp>
      <p:sp>
        <p:nvSpPr>
          <p:cNvPr id="47" name="Text Box 42"/>
          <p:cNvSpPr txBox="1">
            <a:spLocks noChangeArrowheads="1"/>
          </p:cNvSpPr>
          <p:nvPr/>
        </p:nvSpPr>
        <p:spPr bwMode="auto">
          <a:xfrm>
            <a:off x="1542407" y="2788464"/>
            <a:ext cx="45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dirty="0">
                <a:solidFill>
                  <a:schemeClr val="tx2"/>
                </a:solidFill>
                <a:cs typeface="Times New Roman" panose="02020603050405020304" pitchFamily="18" charset="0"/>
              </a:rPr>
              <a:t>-</a:t>
            </a:r>
            <a:r>
              <a:rPr lang="en-US" altLang="en-US" sz="1600" dirty="0" smtClean="0">
                <a:solidFill>
                  <a:schemeClr val="tx2"/>
                </a:solidFill>
                <a:cs typeface="Times New Roman" panose="02020603050405020304" pitchFamily="18" charset="0"/>
              </a:rPr>
              <a:t>3</a:t>
            </a:r>
            <a:endParaRPr lang="en-US" altLang="en-US" sz="1600" dirty="0">
              <a:solidFill>
                <a:schemeClr val="tx2"/>
              </a:solidFill>
              <a:cs typeface="Times New Roman" panose="02020603050405020304" pitchFamily="18" charset="0"/>
            </a:endParaRPr>
          </a:p>
        </p:txBody>
      </p:sp>
      <p:sp>
        <p:nvSpPr>
          <p:cNvPr id="48" name="Text Box 43"/>
          <p:cNvSpPr txBox="1">
            <a:spLocks noChangeArrowheads="1"/>
          </p:cNvSpPr>
          <p:nvPr/>
        </p:nvSpPr>
        <p:spPr bwMode="auto">
          <a:xfrm>
            <a:off x="1273276" y="3011309"/>
            <a:ext cx="45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dirty="0">
                <a:solidFill>
                  <a:schemeClr val="tx2"/>
                </a:solidFill>
                <a:cs typeface="Times New Roman" panose="02020603050405020304" pitchFamily="18" charset="0"/>
              </a:rPr>
              <a:t>-</a:t>
            </a:r>
            <a:r>
              <a:rPr lang="en-US" altLang="en-US" sz="1600" dirty="0" smtClean="0">
                <a:solidFill>
                  <a:schemeClr val="tx2"/>
                </a:solidFill>
                <a:cs typeface="Times New Roman" panose="02020603050405020304" pitchFamily="18" charset="0"/>
              </a:rPr>
              <a:t>4</a:t>
            </a:r>
            <a:endParaRPr lang="en-US" altLang="en-US" sz="1600" dirty="0">
              <a:solidFill>
                <a:schemeClr val="tx2"/>
              </a:solidFill>
              <a:cs typeface="Times New Roman" panose="02020603050405020304" pitchFamily="18" charset="0"/>
            </a:endParaRPr>
          </a:p>
        </p:txBody>
      </p:sp>
      <p:sp>
        <p:nvSpPr>
          <p:cNvPr id="49" name="Text Box 44"/>
          <p:cNvSpPr txBox="1">
            <a:spLocks noChangeArrowheads="1"/>
          </p:cNvSpPr>
          <p:nvPr/>
        </p:nvSpPr>
        <p:spPr bwMode="auto">
          <a:xfrm>
            <a:off x="901700" y="3429000"/>
            <a:ext cx="45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dirty="0">
                <a:solidFill>
                  <a:schemeClr val="tx2"/>
                </a:solidFill>
                <a:cs typeface="Times New Roman" panose="02020603050405020304" pitchFamily="18" charset="0"/>
              </a:rPr>
              <a:t>-</a:t>
            </a:r>
            <a:r>
              <a:rPr lang="en-US" altLang="en-US" sz="1600" dirty="0" smtClean="0">
                <a:solidFill>
                  <a:schemeClr val="tx2"/>
                </a:solidFill>
                <a:cs typeface="Times New Roman" panose="02020603050405020304" pitchFamily="18" charset="0"/>
              </a:rPr>
              <a:t>5</a:t>
            </a:r>
            <a:endParaRPr lang="en-US" altLang="en-US" sz="1600" dirty="0">
              <a:solidFill>
                <a:schemeClr val="tx2"/>
              </a:solidFill>
              <a:cs typeface="Times New Roman" panose="02020603050405020304" pitchFamily="18" charset="0"/>
            </a:endParaRPr>
          </a:p>
        </p:txBody>
      </p:sp>
      <p:sp>
        <p:nvSpPr>
          <p:cNvPr id="2" name="Freeform 1"/>
          <p:cNvSpPr/>
          <p:nvPr/>
        </p:nvSpPr>
        <p:spPr>
          <a:xfrm>
            <a:off x="1099595" y="821803"/>
            <a:ext cx="7836061" cy="5532698"/>
          </a:xfrm>
          <a:custGeom>
            <a:avLst/>
            <a:gdLst>
              <a:gd name="connsiteX0" fmla="*/ 381964 w 7836061"/>
              <a:gd name="connsiteY0" fmla="*/ 0 h 5532698"/>
              <a:gd name="connsiteX1" fmla="*/ 7789762 w 7836061"/>
              <a:gd name="connsiteY1" fmla="*/ 11574 h 5532698"/>
              <a:gd name="connsiteX2" fmla="*/ 7836061 w 7836061"/>
              <a:gd name="connsiteY2" fmla="*/ 5532698 h 5532698"/>
              <a:gd name="connsiteX3" fmla="*/ 3588152 w 7836061"/>
              <a:gd name="connsiteY3" fmla="*/ 5509549 h 5532698"/>
              <a:gd name="connsiteX4" fmla="*/ 3483980 w 7836061"/>
              <a:gd name="connsiteY4" fmla="*/ 3773346 h 5532698"/>
              <a:gd name="connsiteX5" fmla="*/ 3495554 w 7836061"/>
              <a:gd name="connsiteY5" fmla="*/ 1782501 h 5532698"/>
              <a:gd name="connsiteX6" fmla="*/ 2777924 w 7836061"/>
              <a:gd name="connsiteY6" fmla="*/ 1493134 h 5532698"/>
              <a:gd name="connsiteX7" fmla="*/ 0 w 7836061"/>
              <a:gd name="connsiteY7" fmla="*/ 1354238 h 5532698"/>
              <a:gd name="connsiteX8" fmla="*/ 324091 w 7836061"/>
              <a:gd name="connsiteY8" fmla="*/ 46298 h 553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6061" h="5532698">
                <a:moveTo>
                  <a:pt x="381964" y="0"/>
                </a:moveTo>
                <a:lnTo>
                  <a:pt x="7789762" y="11574"/>
                </a:lnTo>
                <a:lnTo>
                  <a:pt x="7836061" y="5532698"/>
                </a:lnTo>
                <a:lnTo>
                  <a:pt x="3588152" y="5509549"/>
                </a:lnTo>
                <a:lnTo>
                  <a:pt x="3483980" y="3773346"/>
                </a:lnTo>
                <a:lnTo>
                  <a:pt x="3495554" y="1782501"/>
                </a:lnTo>
                <a:lnTo>
                  <a:pt x="2777924" y="1493134"/>
                </a:lnTo>
                <a:lnTo>
                  <a:pt x="0" y="1354238"/>
                </a:lnTo>
                <a:lnTo>
                  <a:pt x="324091" y="46298"/>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a:bodyPr>
          <a:lstStyle/>
          <a:p>
            <a:r>
              <a:rPr lang="en-US" sz="3200" dirty="0" smtClean="0"/>
              <a:t>How do we do that? </a:t>
            </a:r>
            <a:br>
              <a:rPr lang="en-US" sz="3200" dirty="0" smtClean="0"/>
            </a:br>
            <a:r>
              <a:rPr lang="en-US" sz="3200" dirty="0" smtClean="0"/>
              <a:t>Back to Diffraction orders</a:t>
            </a:r>
            <a:endParaRPr lang="en-US" sz="3200" dirty="0"/>
          </a:p>
        </p:txBody>
      </p:sp>
      <p:sp>
        <p:nvSpPr>
          <p:cNvPr id="5" name="Content Placeholder 4"/>
          <p:cNvSpPr>
            <a:spLocks noGrp="1"/>
          </p:cNvSpPr>
          <p:nvPr>
            <p:ph sz="half" idx="2"/>
          </p:nvPr>
        </p:nvSpPr>
        <p:spPr/>
        <p:txBody>
          <a:bodyPr>
            <a:normAutofit/>
          </a:bodyPr>
          <a:lstStyle/>
          <a:p>
            <a:r>
              <a:rPr lang="en-US" sz="2000" dirty="0" smtClean="0"/>
              <a:t>Remember light waves passing through two slits</a:t>
            </a:r>
          </a:p>
          <a:p>
            <a:r>
              <a:rPr lang="en-US" sz="2000" dirty="0" smtClean="0"/>
              <a:t>0 order mostly background light</a:t>
            </a:r>
          </a:p>
          <a:p>
            <a:r>
              <a:rPr lang="en-US" sz="2000" dirty="0" smtClean="0"/>
              <a:t>Image details mainly in +1, -1, +2, -2, +3, -3, etc. orders</a:t>
            </a:r>
            <a:endParaRPr lang="en-US" sz="2000" dirty="0"/>
          </a:p>
        </p:txBody>
      </p:sp>
      <p:grpSp>
        <p:nvGrpSpPr>
          <p:cNvPr id="7" name="Group 6"/>
          <p:cNvGrpSpPr/>
          <p:nvPr/>
        </p:nvGrpSpPr>
        <p:grpSpPr>
          <a:xfrm>
            <a:off x="4979836" y="4309219"/>
            <a:ext cx="3161476" cy="1594413"/>
            <a:chOff x="4919241" y="5034987"/>
            <a:chExt cx="3161476" cy="1594413"/>
          </a:xfrm>
        </p:grpSpPr>
        <p:sp>
          <p:nvSpPr>
            <p:cNvPr id="6" name="Rectangle 5"/>
            <p:cNvSpPr/>
            <p:nvPr/>
          </p:nvSpPr>
          <p:spPr>
            <a:xfrm>
              <a:off x="4919241" y="5034987"/>
              <a:ext cx="654472" cy="15944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5545992" y="5034987"/>
              <a:ext cx="654472" cy="15944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172743" y="5034987"/>
              <a:ext cx="654472" cy="15944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799494" y="5034987"/>
              <a:ext cx="654472" cy="15944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7426245" y="5034987"/>
              <a:ext cx="654472" cy="15944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431767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Quadratic distortion of diffraction grating</a:t>
            </a: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i="1" dirty="0" smtClean="0"/>
                  <a:t>d</a:t>
                </a:r>
                <a:r>
                  <a:rPr lang="en-US" dirty="0" smtClean="0"/>
                  <a:t> is the grating period,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baseline="-25000">
                        <a:latin typeface="Cambria Math" panose="02040503050406030204" pitchFamily="18" charset="0"/>
                        <a:ea typeface="Cambria Math" panose="02040503050406030204" pitchFamily="18" charset="0"/>
                      </a:rPr>
                      <m:t>𝑥</m:t>
                    </m:r>
                  </m:oMath>
                </a14:m>
                <a:r>
                  <a:rPr lang="en-US" dirty="0"/>
                  <a:t> is grating </a:t>
                </a:r>
                <a:r>
                  <a:rPr lang="en-US" dirty="0" smtClean="0"/>
                  <a:t>displacement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391" t="-2241"/>
                </a:stretch>
              </a:blipFill>
            </p:spPr>
            <p:txBody>
              <a:bodyPr/>
              <a:lstStyle/>
              <a:p>
                <a:r>
                  <a:rPr lang="en-US">
                    <a:noFill/>
                  </a:rPr>
                  <a:t> </a:t>
                </a:r>
              </a:p>
            </p:txBody>
          </p:sp>
        </mc:Fallback>
      </mc:AlternateContent>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055" y="2912770"/>
            <a:ext cx="4912209" cy="2633933"/>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49911" b="8431"/>
          <a:stretch/>
        </p:blipFill>
        <p:spPr>
          <a:xfrm>
            <a:off x="5874438" y="3040435"/>
            <a:ext cx="2494058" cy="2506268"/>
          </a:xfrm>
          <a:prstGeom prst="rect">
            <a:avLst/>
          </a:prstGeom>
        </p:spPr>
      </p:pic>
      <p:sp>
        <p:nvSpPr>
          <p:cNvPr id="7" name="Rectangle 6"/>
          <p:cNvSpPr/>
          <p:nvPr/>
        </p:nvSpPr>
        <p:spPr>
          <a:xfrm>
            <a:off x="1608881" y="5208608"/>
            <a:ext cx="3275635" cy="439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80362" y="5679609"/>
            <a:ext cx="7983276" cy="430887"/>
          </a:xfrm>
          <a:prstGeom prst="rect">
            <a:avLst/>
          </a:prstGeom>
          <a:noFill/>
        </p:spPr>
        <p:txBody>
          <a:bodyPr wrap="none" rtlCol="0">
            <a:spAutoFit/>
          </a:bodyPr>
          <a:lstStyle/>
          <a:p>
            <a:r>
              <a:rPr lang="en-US" sz="1100" dirty="0"/>
              <a:t>Blanchard, P.M., Greenaway, A.H., 1999. Simultaneous multiplane imaging with a distorted diffraction grating. Appl. Opt. 38, 6692-6699.</a:t>
            </a:r>
          </a:p>
          <a:p>
            <a:endParaRPr lang="en-US" sz="1100" dirty="0"/>
          </a:p>
        </p:txBody>
      </p:sp>
    </p:spTree>
    <p:extLst>
      <p:ext uri="{BB962C8B-B14F-4D97-AF65-F5344CB8AC3E}">
        <p14:creationId xmlns:p14="http://schemas.microsoft.com/office/powerpoint/2010/main" val="14717059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Use diffraction orders to carry different focal planes</a:t>
            </a:r>
            <a:endParaRPr lang="en-US" sz="3200" dirty="0"/>
          </a:p>
        </p:txBody>
      </p:sp>
      <p:sp>
        <p:nvSpPr>
          <p:cNvPr id="3" name="Content Placeholder 2"/>
          <p:cNvSpPr>
            <a:spLocks noGrp="1"/>
          </p:cNvSpPr>
          <p:nvPr>
            <p:ph idx="1"/>
          </p:nvPr>
        </p:nvSpPr>
        <p:spPr/>
        <p:txBody>
          <a:bodyPr/>
          <a:lstStyle/>
          <a:p>
            <a:r>
              <a:rPr lang="en-US" dirty="0" smtClean="0"/>
              <a:t>Each order has in focus plane and out-of-focus images of other planes</a:t>
            </a:r>
          </a:p>
          <a:p>
            <a:r>
              <a:rPr lang="en-US" dirty="0" smtClean="0"/>
              <a:t>More curvature more defocus</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51702"/>
          <a:stretch/>
        </p:blipFill>
        <p:spPr>
          <a:xfrm>
            <a:off x="983848" y="3257837"/>
            <a:ext cx="6956385" cy="325268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4920" y="2333919"/>
            <a:ext cx="1962912" cy="1078992"/>
          </a:xfrm>
          <a:prstGeom prst="rect">
            <a:avLst/>
          </a:prstGeom>
        </p:spPr>
      </p:pic>
      <p:sp>
        <p:nvSpPr>
          <p:cNvPr id="7" name="Rectangle 6"/>
          <p:cNvSpPr/>
          <p:nvPr/>
        </p:nvSpPr>
        <p:spPr>
          <a:xfrm>
            <a:off x="856527" y="5960962"/>
            <a:ext cx="520860" cy="5495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4425" y="3543007"/>
            <a:ext cx="4375229" cy="2800734"/>
          </a:xfrm>
          <a:prstGeom prst="rect">
            <a:avLst/>
          </a:prstGeom>
        </p:spPr>
      </p:pic>
    </p:spTree>
    <p:extLst>
      <p:ext uri="{BB962C8B-B14F-4D97-AF65-F5344CB8AC3E}">
        <p14:creationId xmlns:p14="http://schemas.microsoft.com/office/powerpoint/2010/main" val="380031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4"/>
                                        </p:tgtEl>
                                      </p:cBhvr>
                                    </p:animEffect>
                                    <p:set>
                                      <p:cBhvr>
                                        <p:cTn id="7" dur="1" fill="hold">
                                          <p:stCondLst>
                                            <p:cond delay="249"/>
                                          </p:stCondLst>
                                        </p:cTn>
                                        <p:tgtEl>
                                          <p:spTgt spid="4"/>
                                        </p:tgtEl>
                                        <p:attrNameLst>
                                          <p:attrName>style.visibility</p:attrName>
                                        </p:attrNameLst>
                                      </p:cBhvr>
                                      <p:to>
                                        <p:strVal val="hidden"/>
                                      </p:to>
                                    </p:set>
                                  </p:childTnLst>
                                </p:cTn>
                              </p:par>
                            </p:childTnLst>
                          </p:cTn>
                        </p:par>
                        <p:par>
                          <p:cTn id="8" fill="hold">
                            <p:stCondLst>
                              <p:cond delay="25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One problem with all super-resolution techniques?</a:t>
            </a:r>
            <a:endParaRPr lang="en-US" sz="2800" dirty="0"/>
          </a:p>
        </p:txBody>
      </p:sp>
    </p:spTree>
    <p:extLst>
      <p:ext uri="{BB962C8B-B14F-4D97-AF65-F5344CB8AC3E}">
        <p14:creationId xmlns:p14="http://schemas.microsoft.com/office/powerpoint/2010/main" val="41594593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normAutofit/>
          </a:bodyPr>
          <a:lstStyle/>
          <a:p>
            <a:r>
              <a:rPr lang="en-US" sz="3200" dirty="0" smtClean="0"/>
              <a:t>Benefits of grating based approach</a:t>
            </a:r>
            <a:endParaRPr lang="en-US" sz="3200" dirty="0"/>
          </a:p>
        </p:txBody>
      </p:sp>
      <p:sp>
        <p:nvSpPr>
          <p:cNvPr id="6" name="Text Placeholder 5"/>
          <p:cNvSpPr>
            <a:spLocks noGrp="1"/>
          </p:cNvSpPr>
          <p:nvPr>
            <p:ph type="body" idx="1"/>
          </p:nvPr>
        </p:nvSpPr>
        <p:spPr/>
        <p:txBody>
          <a:bodyPr/>
          <a:lstStyle/>
          <a:p>
            <a:r>
              <a:rPr lang="en-US" dirty="0" smtClean="0"/>
              <a:t>The Good</a:t>
            </a:r>
            <a:endParaRPr lang="en-US" dirty="0"/>
          </a:p>
        </p:txBody>
      </p:sp>
      <p:sp>
        <p:nvSpPr>
          <p:cNvPr id="7" name="Content Placeholder 6"/>
          <p:cNvSpPr>
            <a:spLocks noGrp="1"/>
          </p:cNvSpPr>
          <p:nvPr>
            <p:ph sz="half" idx="2"/>
          </p:nvPr>
        </p:nvSpPr>
        <p:spPr/>
        <p:txBody>
          <a:bodyPr/>
          <a:lstStyle/>
          <a:p>
            <a:r>
              <a:rPr lang="en-US" dirty="0" smtClean="0"/>
              <a:t>Preserves image resolution</a:t>
            </a:r>
          </a:p>
          <a:p>
            <a:r>
              <a:rPr lang="en-US" dirty="0" smtClean="0"/>
              <a:t>Image registration</a:t>
            </a:r>
          </a:p>
          <a:p>
            <a:r>
              <a:rPr lang="en-US" dirty="0" smtClean="0"/>
              <a:t>Loss of brightness can be fixed with phase grating</a:t>
            </a:r>
          </a:p>
          <a:p>
            <a:r>
              <a:rPr lang="en-US" dirty="0" smtClean="0"/>
              <a:t>Simple optics, with no moving parts</a:t>
            </a:r>
            <a:endParaRPr lang="en-US" dirty="0"/>
          </a:p>
        </p:txBody>
      </p:sp>
      <p:sp>
        <p:nvSpPr>
          <p:cNvPr id="8" name="Text Placeholder 7"/>
          <p:cNvSpPr>
            <a:spLocks noGrp="1"/>
          </p:cNvSpPr>
          <p:nvPr>
            <p:ph type="body" sz="quarter" idx="3"/>
          </p:nvPr>
        </p:nvSpPr>
        <p:spPr/>
        <p:txBody>
          <a:bodyPr/>
          <a:lstStyle/>
          <a:p>
            <a:r>
              <a:rPr lang="en-US" dirty="0" smtClean="0"/>
              <a:t>The Bad</a:t>
            </a:r>
            <a:endParaRPr lang="en-US" dirty="0"/>
          </a:p>
        </p:txBody>
      </p:sp>
      <p:sp>
        <p:nvSpPr>
          <p:cNvPr id="9" name="Content Placeholder 8"/>
          <p:cNvSpPr>
            <a:spLocks noGrp="1"/>
          </p:cNvSpPr>
          <p:nvPr>
            <p:ph sz="quarter" idx="4"/>
          </p:nvPr>
        </p:nvSpPr>
        <p:spPr/>
        <p:txBody>
          <a:bodyPr/>
          <a:lstStyle/>
          <a:p>
            <a:r>
              <a:rPr lang="en-US" dirty="0" smtClean="0"/>
              <a:t>Chromatic aberrations</a:t>
            </a:r>
          </a:p>
          <a:p>
            <a:r>
              <a:rPr lang="en-US" dirty="0" smtClean="0"/>
              <a:t>Less bright</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8567" y="3664055"/>
            <a:ext cx="2134907" cy="136662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6491" y="5035978"/>
            <a:ext cx="2379058" cy="1302818"/>
          </a:xfrm>
          <a:prstGeom prst="rect">
            <a:avLst/>
          </a:prstGeom>
        </p:spPr>
      </p:pic>
      <p:sp>
        <p:nvSpPr>
          <p:cNvPr id="12" name="TextBox 11"/>
          <p:cNvSpPr txBox="1"/>
          <p:nvPr/>
        </p:nvSpPr>
        <p:spPr>
          <a:xfrm>
            <a:off x="5543193" y="3658759"/>
            <a:ext cx="1685654" cy="369332"/>
          </a:xfrm>
          <a:prstGeom prst="rect">
            <a:avLst/>
          </a:prstGeom>
          <a:noFill/>
        </p:spPr>
        <p:txBody>
          <a:bodyPr wrap="none" rtlCol="0">
            <a:spAutoFit/>
          </a:bodyPr>
          <a:lstStyle/>
          <a:p>
            <a:r>
              <a:rPr lang="en-US" dirty="0" smtClean="0"/>
              <a:t>Monochromatic</a:t>
            </a:r>
            <a:endParaRPr lang="en-US" dirty="0"/>
          </a:p>
        </p:txBody>
      </p:sp>
      <p:sp>
        <p:nvSpPr>
          <p:cNvPr id="13" name="TextBox 12"/>
          <p:cNvSpPr txBox="1"/>
          <p:nvPr/>
        </p:nvSpPr>
        <p:spPr>
          <a:xfrm>
            <a:off x="5777777" y="6154130"/>
            <a:ext cx="1216487" cy="369332"/>
          </a:xfrm>
          <a:prstGeom prst="rect">
            <a:avLst/>
          </a:prstGeom>
          <a:noFill/>
        </p:spPr>
        <p:txBody>
          <a:bodyPr wrap="none" rtlCol="0">
            <a:spAutoFit/>
          </a:bodyPr>
          <a:lstStyle/>
          <a:p>
            <a:r>
              <a:rPr lang="en-US" dirty="0" smtClean="0"/>
              <a:t>Broadband</a:t>
            </a:r>
            <a:endParaRPr lang="en-US" dirty="0"/>
          </a:p>
        </p:txBody>
      </p:sp>
    </p:spTree>
    <p:extLst>
      <p:ext uri="{BB962C8B-B14F-4D97-AF65-F5344CB8AC3E}">
        <p14:creationId xmlns:p14="http://schemas.microsoft.com/office/powerpoint/2010/main" val="37282816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Can use dispersion </a:t>
            </a:r>
            <a:r>
              <a:rPr lang="en-US" sz="3200" dirty="0"/>
              <a:t>before </a:t>
            </a:r>
            <a:r>
              <a:rPr lang="en-US" sz="3200" dirty="0" err="1"/>
              <a:t>quadratically</a:t>
            </a:r>
            <a:r>
              <a:rPr lang="en-US" sz="3200" dirty="0"/>
              <a:t> distorted </a:t>
            </a:r>
            <a:r>
              <a:rPr lang="en-US" sz="3200" dirty="0" smtClean="0"/>
              <a:t>grating to do color</a:t>
            </a:r>
            <a:endParaRPr lang="en-US" sz="3200" dirty="0"/>
          </a:p>
        </p:txBody>
      </p:sp>
      <p:sp>
        <p:nvSpPr>
          <p:cNvPr id="3" name="Content Placeholder 2"/>
          <p:cNvSpPr>
            <a:spLocks noGrp="1"/>
          </p:cNvSpPr>
          <p:nvPr>
            <p:ph idx="1"/>
          </p:nvPr>
        </p:nvSpPr>
        <p:spPr/>
        <p:txBody>
          <a:bodyPr/>
          <a:lstStyle/>
          <a:p>
            <a:r>
              <a:rPr lang="en-US" dirty="0" smtClean="0"/>
              <a:t>Dispersion through blazed grating</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595" y="2477293"/>
            <a:ext cx="6079663" cy="3807225"/>
          </a:xfrm>
          <a:prstGeom prst="rect">
            <a:avLst/>
          </a:prstGeom>
        </p:spPr>
      </p:pic>
      <p:sp>
        <p:nvSpPr>
          <p:cNvPr id="5" name="TextBox 4"/>
          <p:cNvSpPr txBox="1"/>
          <p:nvPr/>
        </p:nvSpPr>
        <p:spPr>
          <a:xfrm>
            <a:off x="934595" y="6399777"/>
            <a:ext cx="6888424" cy="415498"/>
          </a:xfrm>
          <a:prstGeom prst="rect">
            <a:avLst/>
          </a:prstGeom>
          <a:noFill/>
        </p:spPr>
        <p:txBody>
          <a:bodyPr wrap="none" rtlCol="0">
            <a:spAutoFit/>
          </a:bodyPr>
          <a:lstStyle/>
          <a:p>
            <a:r>
              <a:rPr lang="en-US" sz="1050" dirty="0"/>
              <a:t>Blanchard, P.M., Greenaway, A.H., 2000. Broadband simultaneous multiplane imaging. Optics Communications 183, 29-36.</a:t>
            </a:r>
          </a:p>
          <a:p>
            <a:endParaRPr lang="en-US" sz="1050" dirty="0"/>
          </a:p>
        </p:txBody>
      </p:sp>
    </p:spTree>
    <p:extLst>
      <p:ext uri="{BB962C8B-B14F-4D97-AF65-F5344CB8AC3E}">
        <p14:creationId xmlns:p14="http://schemas.microsoft.com/office/powerpoint/2010/main" val="7897679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Blazed grating a type of diffraction grating</a:t>
            </a:r>
            <a:endParaRPr lang="en-US" sz="3200" dirty="0"/>
          </a:p>
        </p:txBody>
      </p:sp>
      <p:sp>
        <p:nvSpPr>
          <p:cNvPr id="3" name="Content Placeholder 2"/>
          <p:cNvSpPr>
            <a:spLocks noGrp="1"/>
          </p:cNvSpPr>
          <p:nvPr>
            <p:ph sz="half" idx="1"/>
          </p:nvPr>
        </p:nvSpPr>
        <p:spPr/>
        <p:txBody>
          <a:bodyPr>
            <a:normAutofit/>
          </a:bodyPr>
          <a:lstStyle/>
          <a:p>
            <a:pPr marL="514350" indent="-514350">
              <a:buFont typeface="+mj-lt"/>
              <a:buAutoNum type="arabicPeriod"/>
            </a:pPr>
            <a:r>
              <a:rPr lang="en-US" sz="2400" dirty="0" smtClean="0"/>
              <a:t>Diffraction grating</a:t>
            </a:r>
          </a:p>
          <a:p>
            <a:pPr marL="514350" indent="-514350">
              <a:buFont typeface="+mj-lt"/>
              <a:buAutoNum type="arabicPeriod"/>
            </a:pPr>
            <a:r>
              <a:rPr lang="en-US" sz="2400" dirty="0" smtClean="0"/>
              <a:t>Refraction through prism</a:t>
            </a:r>
          </a:p>
          <a:p>
            <a:r>
              <a:rPr lang="en-US" sz="2400" dirty="0" smtClean="0"/>
              <a:t>Blazed gratings diffract via reflection</a:t>
            </a:r>
          </a:p>
          <a:p>
            <a:pPr marL="0" indent="0">
              <a:buNone/>
            </a:pPr>
            <a:endParaRPr lang="en-US" sz="2400" dirty="0" smtClean="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21804" y="1825625"/>
            <a:ext cx="2900892" cy="4351338"/>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971" y="3611300"/>
            <a:ext cx="3408397" cy="2564847"/>
          </a:xfrm>
          <a:prstGeom prst="rect">
            <a:avLst/>
          </a:prstGeom>
        </p:spPr>
      </p:pic>
    </p:spTree>
    <p:extLst>
      <p:ext uri="{BB962C8B-B14F-4D97-AF65-F5344CB8AC3E}">
        <p14:creationId xmlns:p14="http://schemas.microsoft.com/office/powerpoint/2010/main" val="33479373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Combine multifocus imaging with aberration-free focusing for fast </a:t>
            </a:r>
            <a:r>
              <a:rPr lang="en-US" sz="3200" dirty="0"/>
              <a:t>multicolor 3D </a:t>
            </a:r>
            <a:r>
              <a:rPr lang="en-US" sz="3200" dirty="0" smtClean="0"/>
              <a:t>imaging</a:t>
            </a:r>
            <a:endParaRPr lang="en-US" sz="3200" dirty="0"/>
          </a:p>
        </p:txBody>
      </p:sp>
      <p:sp>
        <p:nvSpPr>
          <p:cNvPr id="3" name="TextBox 2"/>
          <p:cNvSpPr txBox="1"/>
          <p:nvPr/>
        </p:nvSpPr>
        <p:spPr>
          <a:xfrm>
            <a:off x="578531" y="6311899"/>
            <a:ext cx="7650866" cy="461665"/>
          </a:xfrm>
          <a:prstGeom prst="rect">
            <a:avLst/>
          </a:prstGeom>
          <a:noFill/>
        </p:spPr>
        <p:txBody>
          <a:bodyPr wrap="square" rtlCol="0">
            <a:spAutoFit/>
          </a:bodyPr>
          <a:lstStyle/>
          <a:p>
            <a:r>
              <a:rPr lang="en-US" sz="800" dirty="0" err="1"/>
              <a:t>Abrahamsson</a:t>
            </a:r>
            <a:r>
              <a:rPr lang="en-US" sz="800" dirty="0"/>
              <a:t>, S., Chen, J., Hajj, B., </a:t>
            </a:r>
            <a:r>
              <a:rPr lang="en-US" sz="800" dirty="0" err="1"/>
              <a:t>Stallinga</a:t>
            </a:r>
            <a:r>
              <a:rPr lang="en-US" sz="800" dirty="0"/>
              <a:t>, S., </a:t>
            </a:r>
            <a:r>
              <a:rPr lang="en-US" sz="800" dirty="0" err="1"/>
              <a:t>Katsov</a:t>
            </a:r>
            <a:r>
              <a:rPr lang="en-US" sz="800" dirty="0"/>
              <a:t>, A.Y., Wisniewski, J., </a:t>
            </a:r>
            <a:r>
              <a:rPr lang="en-US" sz="800" dirty="0" err="1"/>
              <a:t>Mizuguchi</a:t>
            </a:r>
            <a:r>
              <a:rPr lang="en-US" sz="800" dirty="0"/>
              <a:t>, G., Soule, P., Mueller, F., </a:t>
            </a:r>
            <a:r>
              <a:rPr lang="en-US" sz="800" dirty="0" err="1"/>
              <a:t>Darzacq</a:t>
            </a:r>
            <a:r>
              <a:rPr lang="en-US" sz="800" dirty="0"/>
              <a:t>, C.D., </a:t>
            </a:r>
            <a:r>
              <a:rPr lang="en-US" sz="800" dirty="0" err="1"/>
              <a:t>Darzacq</a:t>
            </a:r>
            <a:r>
              <a:rPr lang="en-US" sz="800" dirty="0"/>
              <a:t>, X., Wu, C., </a:t>
            </a:r>
            <a:r>
              <a:rPr lang="en-US" sz="800" dirty="0" err="1"/>
              <a:t>Bargmann</a:t>
            </a:r>
            <a:r>
              <a:rPr lang="en-US" sz="800" dirty="0"/>
              <a:t>, C.I., </a:t>
            </a:r>
            <a:r>
              <a:rPr lang="en-US" sz="800" dirty="0" err="1"/>
              <a:t>Agard</a:t>
            </a:r>
            <a:r>
              <a:rPr lang="en-US" sz="800" dirty="0"/>
              <a:t>, D.A., </a:t>
            </a:r>
            <a:r>
              <a:rPr lang="en-US" sz="800" dirty="0" err="1"/>
              <a:t>Dahan</a:t>
            </a:r>
            <a:r>
              <a:rPr lang="en-US" sz="800" dirty="0"/>
              <a:t>, M., </a:t>
            </a:r>
            <a:r>
              <a:rPr lang="en-US" sz="800" dirty="0" err="1"/>
              <a:t>Gustafsson</a:t>
            </a:r>
            <a:r>
              <a:rPr lang="en-US" sz="800" dirty="0"/>
              <a:t>, M.G.L., 2013. Fast multicolor 3D imaging using aberration-corrected multifocus microscopy. Nat Meth 10, 60-63.</a:t>
            </a:r>
          </a:p>
          <a:p>
            <a:endParaRPr lang="en-US" sz="800" dirty="0"/>
          </a:p>
        </p:txBody>
      </p:sp>
      <p:sp>
        <p:nvSpPr>
          <p:cNvPr id="5" name="Content Placeholder 4"/>
          <p:cNvSpPr>
            <a:spLocks noGrp="1"/>
          </p:cNvSpPr>
          <p:nvPr>
            <p:ph idx="1"/>
          </p:nvPr>
        </p:nvSpPr>
        <p:spPr/>
        <p:txBody>
          <a:bodyPr/>
          <a:lstStyle/>
          <a:p>
            <a:r>
              <a:rPr lang="en-US" dirty="0" smtClean="0"/>
              <a:t>Design </a:t>
            </a:r>
            <a:r>
              <a:rPr lang="en-US" dirty="0"/>
              <a:t>parameters for  aberration-corrected multifocus microscopy (MFM</a:t>
            </a:r>
            <a:r>
              <a:rPr lang="en-US" dirty="0" smtClean="0"/>
              <a:t>)</a:t>
            </a:r>
          </a:p>
          <a:p>
            <a:pPr marL="971550" lvl="1" indent="-514350">
              <a:buFont typeface="+mj-lt"/>
              <a:buAutoNum type="romanLcPeriod"/>
            </a:pPr>
            <a:r>
              <a:rPr lang="en-US" dirty="0" smtClean="0"/>
              <a:t>Sensitivity to </a:t>
            </a:r>
            <a:r>
              <a:rPr lang="en-US" dirty="0"/>
              <a:t>minimize </a:t>
            </a:r>
            <a:r>
              <a:rPr lang="en-US" dirty="0" err="1"/>
              <a:t>photobleaching</a:t>
            </a:r>
            <a:r>
              <a:rPr lang="en-US" dirty="0"/>
              <a:t> and </a:t>
            </a:r>
            <a:r>
              <a:rPr lang="en-US" dirty="0" err="1"/>
              <a:t>phototoxicity</a:t>
            </a:r>
            <a:r>
              <a:rPr lang="en-US" dirty="0"/>
              <a:t> and </a:t>
            </a:r>
            <a:r>
              <a:rPr lang="en-US" dirty="0" smtClean="0"/>
              <a:t>enable </a:t>
            </a:r>
            <a:r>
              <a:rPr lang="en-US" dirty="0"/>
              <a:t>high-speed imaging of weakly fluorescent samples </a:t>
            </a:r>
            <a:endParaRPr lang="en-US" dirty="0" smtClean="0"/>
          </a:p>
          <a:p>
            <a:pPr marL="971550" lvl="1" indent="-514350">
              <a:buFont typeface="+mj-lt"/>
              <a:buAutoNum type="romanLcPeriod"/>
            </a:pPr>
            <a:r>
              <a:rPr lang="en-US" dirty="0" smtClean="0"/>
              <a:t>Multiple </a:t>
            </a:r>
            <a:r>
              <a:rPr lang="en-US" dirty="0"/>
              <a:t>focal planes must be acquired without </a:t>
            </a:r>
            <a:r>
              <a:rPr lang="en-US" dirty="0" smtClean="0"/>
              <a:t>aberrations</a:t>
            </a:r>
          </a:p>
          <a:p>
            <a:pPr marL="971550" lvl="1" indent="-514350">
              <a:buFont typeface="+mj-lt"/>
              <a:buAutoNum type="romanLcPeriod"/>
            </a:pPr>
            <a:r>
              <a:rPr lang="en-US" dirty="0" smtClean="0"/>
              <a:t>Corrected </a:t>
            </a:r>
            <a:r>
              <a:rPr lang="en-US" dirty="0"/>
              <a:t>for </a:t>
            </a:r>
            <a:r>
              <a:rPr lang="en-US" dirty="0" smtClean="0"/>
              <a:t>chromatic </a:t>
            </a:r>
            <a:r>
              <a:rPr lang="en-US" dirty="0"/>
              <a:t>dispersion that arises when a diffractive element is used to image non-monochromatic light</a:t>
            </a:r>
          </a:p>
        </p:txBody>
      </p:sp>
    </p:spTree>
    <p:extLst>
      <p:ext uri="{BB962C8B-B14F-4D97-AF65-F5344CB8AC3E}">
        <p14:creationId xmlns:p14="http://schemas.microsoft.com/office/powerpoint/2010/main" val="2287387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Aberration-corrected </a:t>
            </a:r>
            <a:r>
              <a:rPr lang="en-US" sz="3200" dirty="0"/>
              <a:t>multifocus microscopy (MFM)</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73674" y="1481559"/>
            <a:ext cx="5587235" cy="4695404"/>
          </a:xfrm>
        </p:spPr>
      </p:pic>
      <p:sp>
        <p:nvSpPr>
          <p:cNvPr id="3" name="TextBox 2"/>
          <p:cNvSpPr txBox="1"/>
          <p:nvPr/>
        </p:nvSpPr>
        <p:spPr>
          <a:xfrm>
            <a:off x="578531" y="6311899"/>
            <a:ext cx="7650866" cy="461665"/>
          </a:xfrm>
          <a:prstGeom prst="rect">
            <a:avLst/>
          </a:prstGeom>
          <a:noFill/>
        </p:spPr>
        <p:txBody>
          <a:bodyPr wrap="square" rtlCol="0">
            <a:spAutoFit/>
          </a:bodyPr>
          <a:lstStyle/>
          <a:p>
            <a:r>
              <a:rPr lang="en-US" sz="800" dirty="0" err="1"/>
              <a:t>Abrahamsson</a:t>
            </a:r>
            <a:r>
              <a:rPr lang="en-US" sz="800" dirty="0"/>
              <a:t>, S., Chen, J., Hajj, B., </a:t>
            </a:r>
            <a:r>
              <a:rPr lang="en-US" sz="800" dirty="0" err="1"/>
              <a:t>Stallinga</a:t>
            </a:r>
            <a:r>
              <a:rPr lang="en-US" sz="800" dirty="0"/>
              <a:t>, S., </a:t>
            </a:r>
            <a:r>
              <a:rPr lang="en-US" sz="800" dirty="0" err="1"/>
              <a:t>Katsov</a:t>
            </a:r>
            <a:r>
              <a:rPr lang="en-US" sz="800" dirty="0"/>
              <a:t>, A.Y., Wisniewski, J., </a:t>
            </a:r>
            <a:r>
              <a:rPr lang="en-US" sz="800" dirty="0" err="1"/>
              <a:t>Mizuguchi</a:t>
            </a:r>
            <a:r>
              <a:rPr lang="en-US" sz="800" dirty="0"/>
              <a:t>, G., Soule, P., Mueller, F., </a:t>
            </a:r>
            <a:r>
              <a:rPr lang="en-US" sz="800" dirty="0" err="1"/>
              <a:t>Darzacq</a:t>
            </a:r>
            <a:r>
              <a:rPr lang="en-US" sz="800" dirty="0"/>
              <a:t>, C.D., </a:t>
            </a:r>
            <a:r>
              <a:rPr lang="en-US" sz="800" dirty="0" err="1"/>
              <a:t>Darzacq</a:t>
            </a:r>
            <a:r>
              <a:rPr lang="en-US" sz="800" dirty="0"/>
              <a:t>, X., Wu, C., </a:t>
            </a:r>
            <a:r>
              <a:rPr lang="en-US" sz="800" dirty="0" err="1"/>
              <a:t>Bargmann</a:t>
            </a:r>
            <a:r>
              <a:rPr lang="en-US" sz="800" dirty="0"/>
              <a:t>, C.I., </a:t>
            </a:r>
            <a:r>
              <a:rPr lang="en-US" sz="800" dirty="0" err="1"/>
              <a:t>Agard</a:t>
            </a:r>
            <a:r>
              <a:rPr lang="en-US" sz="800" dirty="0"/>
              <a:t>, D.A., </a:t>
            </a:r>
            <a:r>
              <a:rPr lang="en-US" sz="800" dirty="0" err="1"/>
              <a:t>Dahan</a:t>
            </a:r>
            <a:r>
              <a:rPr lang="en-US" sz="800" dirty="0"/>
              <a:t>, M., </a:t>
            </a:r>
            <a:r>
              <a:rPr lang="en-US" sz="800" dirty="0" err="1"/>
              <a:t>Gustafsson</a:t>
            </a:r>
            <a:r>
              <a:rPr lang="en-US" sz="800" dirty="0"/>
              <a:t>, M.G.L., 2013. Fast multicolor 3D imaging using aberration-corrected multifocus microscopy. Nat Meth 10, 60-63.</a:t>
            </a:r>
          </a:p>
          <a:p>
            <a:endParaRPr lang="en-US" sz="800" dirty="0"/>
          </a:p>
        </p:txBody>
      </p:sp>
    </p:spTree>
    <p:extLst>
      <p:ext uri="{BB962C8B-B14F-4D97-AF65-F5344CB8AC3E}">
        <p14:creationId xmlns:p14="http://schemas.microsoft.com/office/powerpoint/2010/main" val="10380788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prstClr val="black"/>
                </a:solidFill>
              </a:rPr>
              <a:t>Aberration-corrected multifocus microscopy (MFM)</a:t>
            </a:r>
            <a:endParaRPr lang="en-US" dirty="0"/>
          </a:p>
        </p:txBody>
      </p:sp>
      <p:sp>
        <p:nvSpPr>
          <p:cNvPr id="3" name="Content Placeholder 2"/>
          <p:cNvSpPr>
            <a:spLocks noGrp="1"/>
          </p:cNvSpPr>
          <p:nvPr>
            <p:ph idx="1"/>
          </p:nvPr>
        </p:nvSpPr>
        <p:spPr/>
        <p:txBody>
          <a:bodyPr>
            <a:normAutofit/>
          </a:bodyPr>
          <a:lstStyle/>
          <a:p>
            <a:r>
              <a:rPr lang="en-US" sz="2400" dirty="0" smtClean="0"/>
              <a:t>Multifocus </a:t>
            </a:r>
            <a:r>
              <a:rPr lang="en-US" sz="2400" dirty="0"/>
              <a:t>grating (MFG</a:t>
            </a:r>
            <a:r>
              <a:rPr lang="en-US" sz="2400" dirty="0" smtClean="0"/>
              <a:t>) with </a:t>
            </a:r>
            <a:r>
              <a:rPr lang="en-US" sz="2400" dirty="0" err="1" smtClean="0"/>
              <a:t>fourier</a:t>
            </a:r>
            <a:r>
              <a:rPr lang="en-US" sz="2400" dirty="0" smtClean="0"/>
              <a:t> transforms revealing diffraction orders</a:t>
            </a:r>
          </a:p>
          <a:p>
            <a:r>
              <a:rPr lang="en-US" sz="2400" dirty="0" smtClean="0"/>
              <a:t>MFG optimized for </a:t>
            </a:r>
            <a:r>
              <a:rPr lang="en-US" sz="2400" dirty="0"/>
              <a:t>515 nm </a:t>
            </a:r>
          </a:p>
        </p:txBody>
      </p:sp>
      <p:pic>
        <p:nvPicPr>
          <p:cNvPr id="4" name="Picture 3"/>
          <p:cNvPicPr>
            <a:picLocks noChangeAspect="1"/>
          </p:cNvPicPr>
          <p:nvPr/>
        </p:nvPicPr>
        <p:blipFill>
          <a:blip r:embed="rId3"/>
          <a:stretch>
            <a:fillRect/>
          </a:stretch>
        </p:blipFill>
        <p:spPr>
          <a:xfrm>
            <a:off x="717630" y="3135713"/>
            <a:ext cx="7253784" cy="3378740"/>
          </a:xfrm>
          <a:prstGeom prst="rect">
            <a:avLst/>
          </a:prstGeom>
        </p:spPr>
      </p:pic>
      <p:sp>
        <p:nvSpPr>
          <p:cNvPr id="5" name="TextBox 4"/>
          <p:cNvSpPr txBox="1"/>
          <p:nvPr/>
        </p:nvSpPr>
        <p:spPr>
          <a:xfrm>
            <a:off x="2559803" y="5521125"/>
            <a:ext cx="1784719" cy="369332"/>
          </a:xfrm>
          <a:prstGeom prst="rect">
            <a:avLst/>
          </a:prstGeom>
          <a:noFill/>
        </p:spPr>
        <p:txBody>
          <a:bodyPr wrap="none" rtlCol="0">
            <a:spAutoFit/>
          </a:bodyPr>
          <a:lstStyle/>
          <a:p>
            <a:r>
              <a:rPr lang="en-US" dirty="0" smtClean="0"/>
              <a:t>Worse at 615 nm</a:t>
            </a:r>
            <a:endParaRPr lang="en-US" dirty="0"/>
          </a:p>
        </p:txBody>
      </p:sp>
    </p:spTree>
    <p:extLst>
      <p:ext uri="{BB962C8B-B14F-4D97-AF65-F5344CB8AC3E}">
        <p14:creationId xmlns:p14="http://schemas.microsoft.com/office/powerpoint/2010/main" val="37549315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smtClean="0"/>
              <a:t>Remember back to diffraction </a:t>
            </a:r>
            <a:r>
              <a:rPr lang="en-US" sz="3200" dirty="0"/>
              <a:t>and Image Formation</a:t>
            </a:r>
          </a:p>
        </p:txBody>
      </p:sp>
      <p:sp>
        <p:nvSpPr>
          <p:cNvPr id="3" name="Content Placeholder 2"/>
          <p:cNvSpPr>
            <a:spLocks noGrp="1"/>
          </p:cNvSpPr>
          <p:nvPr>
            <p:ph idx="1"/>
          </p:nvPr>
        </p:nvSpPr>
        <p:spPr/>
        <p:txBody>
          <a:bodyPr/>
          <a:lstStyle/>
          <a:p>
            <a:r>
              <a:rPr lang="en-US" dirty="0" smtClean="0"/>
              <a:t>Diffraction patterns of line gratings and other structures </a:t>
            </a:r>
            <a:r>
              <a:rPr lang="en-US" dirty="0" smtClean="0">
                <a:hlinkClick r:id="rId3"/>
              </a:rPr>
              <a:t>(coarse to fine grating)</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2788" y="2755672"/>
            <a:ext cx="6089105" cy="3971700"/>
          </a:xfrm>
          <a:prstGeom prst="rect">
            <a:avLst/>
          </a:prstGeom>
        </p:spPr>
      </p:pic>
      <p:sp>
        <p:nvSpPr>
          <p:cNvPr id="6" name="Rectangle 5"/>
          <p:cNvSpPr/>
          <p:nvPr/>
        </p:nvSpPr>
        <p:spPr>
          <a:xfrm>
            <a:off x="4201886" y="6455229"/>
            <a:ext cx="827314" cy="272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57910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prstClr val="black"/>
                </a:solidFill>
              </a:rPr>
              <a:t>Aberration-corrected multifocus microscopy (MFM)</a:t>
            </a:r>
            <a:endParaRPr lang="en-US" dirty="0"/>
          </a:p>
        </p:txBody>
      </p:sp>
      <p:sp>
        <p:nvSpPr>
          <p:cNvPr id="3" name="Content Placeholder 2"/>
          <p:cNvSpPr>
            <a:spLocks noGrp="1"/>
          </p:cNvSpPr>
          <p:nvPr>
            <p:ph idx="1"/>
          </p:nvPr>
        </p:nvSpPr>
        <p:spPr/>
        <p:txBody>
          <a:bodyPr>
            <a:normAutofit/>
          </a:bodyPr>
          <a:lstStyle/>
          <a:p>
            <a:r>
              <a:rPr lang="en-US" sz="2000" dirty="0" smtClean="0"/>
              <a:t>While can be used for high resolution imaging of single cells and even single molecule-tracking</a:t>
            </a:r>
          </a:p>
          <a:p>
            <a:r>
              <a:rPr lang="en-US" sz="2000" dirty="0" smtClean="0"/>
              <a:t>Also used for “thicker” samples like C. </a:t>
            </a:r>
            <a:r>
              <a:rPr lang="en-US" sz="2000" dirty="0" err="1" smtClean="0"/>
              <a:t>elegans</a:t>
            </a:r>
            <a:r>
              <a:rPr lang="en-US" sz="2000" dirty="0" smtClean="0"/>
              <a:t> embryo</a:t>
            </a:r>
            <a:endParaRPr lang="en-US" sz="2000" dirty="0"/>
          </a:p>
        </p:txBody>
      </p:sp>
      <p:pic>
        <p:nvPicPr>
          <p:cNvPr id="4" name="Picture 3"/>
          <p:cNvPicPr>
            <a:picLocks noChangeAspect="1"/>
          </p:cNvPicPr>
          <p:nvPr/>
        </p:nvPicPr>
        <p:blipFill>
          <a:blip r:embed="rId3"/>
          <a:stretch>
            <a:fillRect/>
          </a:stretch>
        </p:blipFill>
        <p:spPr>
          <a:xfrm>
            <a:off x="954433" y="2971620"/>
            <a:ext cx="5631562" cy="3608602"/>
          </a:xfrm>
          <a:prstGeom prst="rect">
            <a:avLst/>
          </a:prstGeom>
        </p:spPr>
      </p:pic>
    </p:spTree>
    <p:extLst>
      <p:ext uri="{BB962C8B-B14F-4D97-AF65-F5344CB8AC3E}">
        <p14:creationId xmlns:p14="http://schemas.microsoft.com/office/powerpoint/2010/main" val="25445057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High speed </a:t>
            </a:r>
            <a:r>
              <a:rPr lang="en-US" sz="3200" dirty="0" smtClean="0"/>
              <a:t>microscopy</a:t>
            </a:r>
            <a:r>
              <a:rPr lang="en-US" sz="3200" dirty="0"/>
              <a:t> </a:t>
            </a:r>
            <a:r>
              <a:rPr lang="en-US" sz="3200" dirty="0" smtClean="0"/>
              <a:t>even faster without super-resolution</a:t>
            </a:r>
            <a:endParaRPr lang="en-US" sz="3200" dirty="0"/>
          </a:p>
        </p:txBody>
      </p:sp>
      <p:sp>
        <p:nvSpPr>
          <p:cNvPr id="3" name="Content Placeholder 2"/>
          <p:cNvSpPr>
            <a:spLocks noGrp="1"/>
          </p:cNvSpPr>
          <p:nvPr>
            <p:ph idx="1"/>
          </p:nvPr>
        </p:nvSpPr>
        <p:spPr/>
        <p:txBody>
          <a:bodyPr>
            <a:normAutofit fontScale="92500"/>
          </a:bodyPr>
          <a:lstStyle/>
          <a:p>
            <a:r>
              <a:rPr lang="en-US" strike="sngStrike" dirty="0" smtClean="0"/>
              <a:t>Making super-resolution techniques faster</a:t>
            </a:r>
          </a:p>
          <a:p>
            <a:r>
              <a:rPr lang="en-US" dirty="0" smtClean="0"/>
              <a:t>Techniques using high Numerical Aperture (NA) optics</a:t>
            </a:r>
          </a:p>
          <a:p>
            <a:pPr lvl="1"/>
            <a:r>
              <a:rPr lang="en-US" dirty="0"/>
              <a:t>Multifocal plane microscopy (MUM</a:t>
            </a:r>
            <a:r>
              <a:rPr lang="en-US" dirty="0" smtClean="0"/>
              <a:t>)</a:t>
            </a:r>
          </a:p>
          <a:p>
            <a:pPr lvl="1"/>
            <a:r>
              <a:rPr lang="en-US" dirty="0" smtClean="0"/>
              <a:t>Aberration-free </a:t>
            </a:r>
            <a:r>
              <a:rPr lang="en-US" dirty="0"/>
              <a:t>optical </a:t>
            </a:r>
            <a:r>
              <a:rPr lang="en-US" dirty="0" smtClean="0"/>
              <a:t>focusing</a:t>
            </a:r>
          </a:p>
          <a:p>
            <a:pPr lvl="1"/>
            <a:r>
              <a:rPr lang="en-US" dirty="0" err="1" smtClean="0"/>
              <a:t>Quadratically</a:t>
            </a:r>
            <a:r>
              <a:rPr lang="en-US" dirty="0" smtClean="0"/>
              <a:t> distorted grating</a:t>
            </a:r>
          </a:p>
          <a:p>
            <a:pPr lvl="1"/>
            <a:r>
              <a:rPr lang="en-US" dirty="0" smtClean="0"/>
              <a:t>Aberration-corrected </a:t>
            </a:r>
            <a:r>
              <a:rPr lang="en-US" dirty="0"/>
              <a:t>multifocus microscopy (MFM</a:t>
            </a:r>
            <a:r>
              <a:rPr lang="en-US" dirty="0" smtClean="0"/>
              <a:t>)</a:t>
            </a:r>
          </a:p>
          <a:p>
            <a:r>
              <a:rPr lang="en-US" dirty="0" smtClean="0"/>
              <a:t>Techniques not depending on high NA optics</a:t>
            </a:r>
          </a:p>
          <a:p>
            <a:pPr lvl="1"/>
            <a:r>
              <a:rPr lang="en-US" dirty="0"/>
              <a:t>Fourier </a:t>
            </a:r>
            <a:r>
              <a:rPr lang="en-US" dirty="0" err="1"/>
              <a:t>ptychographic</a:t>
            </a:r>
            <a:r>
              <a:rPr lang="en-US" dirty="0"/>
              <a:t> microscopy (FPM)</a:t>
            </a:r>
          </a:p>
          <a:p>
            <a:pPr lvl="1"/>
            <a:r>
              <a:rPr lang="en-US" dirty="0" smtClean="0"/>
              <a:t>Holographic or Spatial light modulator (SLM) microscope</a:t>
            </a:r>
          </a:p>
          <a:p>
            <a:pPr lvl="1"/>
            <a:r>
              <a:rPr lang="en-US" dirty="0" smtClean="0"/>
              <a:t>SLM with extended depth of focus (EDOF)</a:t>
            </a:r>
          </a:p>
          <a:p>
            <a:pPr lvl="1"/>
            <a:r>
              <a:rPr lang="en-US" dirty="0" smtClean="0"/>
              <a:t>Digital holographic microscopy (DHM)</a:t>
            </a:r>
          </a:p>
          <a:p>
            <a:endParaRPr lang="en-US" dirty="0" smtClean="0"/>
          </a:p>
          <a:p>
            <a:endParaRPr lang="en-US" dirty="0"/>
          </a:p>
        </p:txBody>
      </p:sp>
    </p:spTree>
    <p:extLst>
      <p:ext uri="{BB962C8B-B14F-4D97-AF65-F5344CB8AC3E}">
        <p14:creationId xmlns:p14="http://schemas.microsoft.com/office/powerpoint/2010/main" val="36068633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High speed </a:t>
            </a:r>
            <a:r>
              <a:rPr lang="en-US" sz="3200" dirty="0" smtClean="0"/>
              <a:t>microscopy</a:t>
            </a:r>
            <a:r>
              <a:rPr lang="en-US" sz="3200" dirty="0"/>
              <a:t> </a:t>
            </a:r>
            <a:r>
              <a:rPr lang="en-US" sz="3200" dirty="0" smtClean="0"/>
              <a:t>even faster without super-resolution</a:t>
            </a:r>
            <a:endParaRPr lang="en-US" sz="3200" dirty="0"/>
          </a:p>
        </p:txBody>
      </p:sp>
      <p:sp>
        <p:nvSpPr>
          <p:cNvPr id="3" name="Content Placeholder 2"/>
          <p:cNvSpPr>
            <a:spLocks noGrp="1"/>
          </p:cNvSpPr>
          <p:nvPr>
            <p:ph idx="1"/>
          </p:nvPr>
        </p:nvSpPr>
        <p:spPr/>
        <p:txBody>
          <a:bodyPr>
            <a:normAutofit fontScale="92500"/>
          </a:bodyPr>
          <a:lstStyle/>
          <a:p>
            <a:r>
              <a:rPr lang="en-US" strike="sngStrike" dirty="0" smtClean="0"/>
              <a:t>Making super-resolution techniques faster</a:t>
            </a:r>
          </a:p>
          <a:p>
            <a:r>
              <a:rPr lang="en-US" dirty="0" smtClean="0">
                <a:solidFill>
                  <a:schemeClr val="bg2"/>
                </a:solidFill>
              </a:rPr>
              <a:t>Techniques using high Numerical Aperture (NA) optics</a:t>
            </a:r>
          </a:p>
          <a:p>
            <a:pPr lvl="1"/>
            <a:r>
              <a:rPr lang="en-US" dirty="0">
                <a:solidFill>
                  <a:schemeClr val="bg2"/>
                </a:solidFill>
              </a:rPr>
              <a:t>Multifocal plane microscopy (MUM</a:t>
            </a:r>
            <a:r>
              <a:rPr lang="en-US" dirty="0" smtClean="0">
                <a:solidFill>
                  <a:schemeClr val="bg2"/>
                </a:solidFill>
              </a:rPr>
              <a:t>)</a:t>
            </a:r>
          </a:p>
          <a:p>
            <a:pPr lvl="1"/>
            <a:r>
              <a:rPr lang="en-US" dirty="0" smtClean="0">
                <a:solidFill>
                  <a:schemeClr val="bg2"/>
                </a:solidFill>
              </a:rPr>
              <a:t>Aberration-free </a:t>
            </a:r>
            <a:r>
              <a:rPr lang="en-US" dirty="0">
                <a:solidFill>
                  <a:schemeClr val="bg2"/>
                </a:solidFill>
              </a:rPr>
              <a:t>optical </a:t>
            </a:r>
            <a:r>
              <a:rPr lang="en-US" dirty="0" smtClean="0">
                <a:solidFill>
                  <a:schemeClr val="bg2"/>
                </a:solidFill>
              </a:rPr>
              <a:t>focusing</a:t>
            </a:r>
          </a:p>
          <a:p>
            <a:pPr lvl="1"/>
            <a:r>
              <a:rPr lang="en-US" dirty="0" err="1" smtClean="0">
                <a:solidFill>
                  <a:schemeClr val="bg2"/>
                </a:solidFill>
              </a:rPr>
              <a:t>Quadratically</a:t>
            </a:r>
            <a:r>
              <a:rPr lang="en-US" dirty="0" smtClean="0">
                <a:solidFill>
                  <a:schemeClr val="bg2"/>
                </a:solidFill>
              </a:rPr>
              <a:t> distorted grating</a:t>
            </a:r>
          </a:p>
          <a:p>
            <a:pPr lvl="1"/>
            <a:r>
              <a:rPr lang="en-US" dirty="0" smtClean="0">
                <a:solidFill>
                  <a:schemeClr val="bg2"/>
                </a:solidFill>
              </a:rPr>
              <a:t>Aberration-corrected </a:t>
            </a:r>
            <a:r>
              <a:rPr lang="en-US" dirty="0">
                <a:solidFill>
                  <a:schemeClr val="bg2"/>
                </a:solidFill>
              </a:rPr>
              <a:t>multifocus microscopy (MFM</a:t>
            </a:r>
            <a:r>
              <a:rPr lang="en-US" dirty="0" smtClean="0">
                <a:solidFill>
                  <a:schemeClr val="bg2"/>
                </a:solidFill>
              </a:rPr>
              <a:t>)</a:t>
            </a:r>
          </a:p>
          <a:p>
            <a:r>
              <a:rPr lang="en-US" dirty="0" smtClean="0"/>
              <a:t>Techniques not depending on high NA optics</a:t>
            </a:r>
          </a:p>
          <a:p>
            <a:pPr lvl="1"/>
            <a:r>
              <a:rPr lang="en-US" dirty="0"/>
              <a:t>Fourier </a:t>
            </a:r>
            <a:r>
              <a:rPr lang="en-US" dirty="0" err="1"/>
              <a:t>ptychographic</a:t>
            </a:r>
            <a:r>
              <a:rPr lang="en-US" dirty="0"/>
              <a:t> microscopy (FPM)</a:t>
            </a:r>
          </a:p>
          <a:p>
            <a:pPr lvl="1"/>
            <a:r>
              <a:rPr lang="en-US" dirty="0" smtClean="0"/>
              <a:t>Holographic or Spatial light modulator (SLM) microscope</a:t>
            </a:r>
          </a:p>
          <a:p>
            <a:pPr lvl="1"/>
            <a:r>
              <a:rPr lang="en-US" dirty="0" smtClean="0"/>
              <a:t>SLM with extended depth of focus (EDOF)</a:t>
            </a:r>
          </a:p>
          <a:p>
            <a:pPr lvl="1"/>
            <a:r>
              <a:rPr lang="en-US" dirty="0" smtClean="0"/>
              <a:t>Digital holographic microscopy (DHM)</a:t>
            </a:r>
          </a:p>
          <a:p>
            <a:endParaRPr lang="en-US" dirty="0" smtClean="0"/>
          </a:p>
          <a:p>
            <a:endParaRPr lang="en-US" dirty="0"/>
          </a:p>
        </p:txBody>
      </p:sp>
    </p:spTree>
    <p:extLst>
      <p:ext uri="{BB962C8B-B14F-4D97-AF65-F5344CB8AC3E}">
        <p14:creationId xmlns:p14="http://schemas.microsoft.com/office/powerpoint/2010/main" val="1455781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One problem with all super-resolution techniques?</a:t>
            </a:r>
            <a:endParaRPr lang="en-US" sz="2800" dirty="0"/>
          </a:p>
        </p:txBody>
      </p:sp>
      <p:sp>
        <p:nvSpPr>
          <p:cNvPr id="6" name="Content Placeholder 5"/>
          <p:cNvSpPr>
            <a:spLocks noGrp="1"/>
          </p:cNvSpPr>
          <p:nvPr>
            <p:ph idx="1"/>
          </p:nvPr>
        </p:nvSpPr>
        <p:spPr/>
        <p:txBody>
          <a:bodyPr/>
          <a:lstStyle/>
          <a:p>
            <a:r>
              <a:rPr lang="en-US" dirty="0" smtClean="0"/>
              <a:t>They are slow</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8092" y="2676061"/>
            <a:ext cx="5087816" cy="3100551"/>
          </a:xfrm>
          <a:prstGeom prst="rect">
            <a:avLst/>
          </a:prstGeom>
        </p:spPr>
      </p:pic>
    </p:spTree>
    <p:extLst>
      <p:ext uri="{BB962C8B-B14F-4D97-AF65-F5344CB8AC3E}">
        <p14:creationId xmlns:p14="http://schemas.microsoft.com/office/powerpoint/2010/main" val="28361953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Problem with high </a:t>
            </a:r>
            <a:r>
              <a:rPr lang="en-US" sz="3200" dirty="0"/>
              <a:t>Numerical Aperture (NA) objectives</a:t>
            </a:r>
            <a:br>
              <a:rPr lang="en-US" sz="3200" dirty="0"/>
            </a:br>
            <a:endParaRPr lang="en-US" sz="3200" dirty="0"/>
          </a:p>
        </p:txBody>
      </p:sp>
      <p:sp>
        <p:nvSpPr>
          <p:cNvPr id="3" name="Content Placeholder 2"/>
          <p:cNvSpPr>
            <a:spLocks noGrp="1"/>
          </p:cNvSpPr>
          <p:nvPr>
            <p:ph idx="1"/>
          </p:nvPr>
        </p:nvSpPr>
        <p:spPr/>
        <p:txBody>
          <a:bodyPr/>
          <a:lstStyle/>
          <a:p>
            <a:r>
              <a:rPr lang="en-US" dirty="0" smtClean="0"/>
              <a:t>Need for high resolution, but</a:t>
            </a:r>
          </a:p>
          <a:p>
            <a:r>
              <a:rPr lang="en-US" dirty="0" smtClean="0"/>
              <a:t>Axial depth of focus (optical section) scales to NA</a:t>
            </a:r>
            <a:r>
              <a:rPr lang="en-US" baseline="30000" dirty="0" smtClean="0"/>
              <a:t>-2</a:t>
            </a:r>
          </a:p>
          <a:p>
            <a:r>
              <a:rPr lang="en-US" dirty="0" smtClean="0"/>
              <a:t>Focal volume proportional to NA</a:t>
            </a:r>
            <a:r>
              <a:rPr lang="en-US" baseline="30000" dirty="0" smtClean="0"/>
              <a:t>-3</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31" y="3495554"/>
            <a:ext cx="4911431" cy="2816345"/>
          </a:xfrm>
          <a:prstGeom prst="rect">
            <a:avLst/>
          </a:prstGeom>
        </p:spPr>
      </p:pic>
    </p:spTree>
    <p:extLst>
      <p:ext uri="{BB962C8B-B14F-4D97-AF65-F5344CB8AC3E}">
        <p14:creationId xmlns:p14="http://schemas.microsoft.com/office/powerpoint/2010/main" val="27516533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Why </a:t>
            </a:r>
            <a:r>
              <a:rPr lang="en-US" sz="3200" dirty="0" err="1" smtClean="0"/>
              <a:t>Mesolens</a:t>
            </a:r>
            <a:r>
              <a:rPr lang="en-US" sz="3200" dirty="0" smtClean="0"/>
              <a:t> so great: low mag with high NA</a:t>
            </a:r>
            <a:endParaRPr lang="en-US" sz="3200"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81561" y="1825625"/>
            <a:ext cx="6180877" cy="4351338"/>
          </a:xfrm>
        </p:spPr>
      </p:pic>
    </p:spTree>
    <p:extLst>
      <p:ext uri="{BB962C8B-B14F-4D97-AF65-F5344CB8AC3E}">
        <p14:creationId xmlns:p14="http://schemas.microsoft.com/office/powerpoint/2010/main" val="34464950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Use low NA objectives and computationally reconstruct higher resolution image</a:t>
            </a:r>
            <a:endParaRPr lang="en-US" sz="3200" dirty="0"/>
          </a:p>
        </p:txBody>
      </p:sp>
      <p:sp>
        <p:nvSpPr>
          <p:cNvPr id="3" name="Content Placeholder 2"/>
          <p:cNvSpPr>
            <a:spLocks noGrp="1"/>
          </p:cNvSpPr>
          <p:nvPr>
            <p:ph idx="1"/>
          </p:nvPr>
        </p:nvSpPr>
        <p:spPr/>
        <p:txBody>
          <a:bodyPr>
            <a:normAutofit/>
          </a:bodyPr>
          <a:lstStyle/>
          <a:p>
            <a:r>
              <a:rPr lang="en-US" dirty="0" smtClean="0"/>
              <a:t>Advantages of low power objective</a:t>
            </a:r>
          </a:p>
          <a:p>
            <a:pPr lvl="1"/>
            <a:r>
              <a:rPr lang="en-US" dirty="0" smtClean="0"/>
              <a:t>Bigger field of view</a:t>
            </a:r>
          </a:p>
          <a:p>
            <a:pPr lvl="1"/>
            <a:r>
              <a:rPr lang="en-US" dirty="0" smtClean="0"/>
              <a:t>Greater depth of focus</a:t>
            </a:r>
          </a:p>
          <a:p>
            <a:pPr lvl="1"/>
            <a:r>
              <a:rPr lang="en-US" dirty="0" smtClean="0"/>
              <a:t>Greater working distance</a:t>
            </a:r>
          </a:p>
          <a:p>
            <a:r>
              <a:rPr lang="en-US" dirty="0"/>
              <a:t>Fourier </a:t>
            </a:r>
            <a:r>
              <a:rPr lang="en-US" dirty="0" err="1"/>
              <a:t>ptychographic</a:t>
            </a:r>
            <a:r>
              <a:rPr lang="en-US" dirty="0"/>
              <a:t> microscopy (FPM</a:t>
            </a:r>
            <a:r>
              <a:rPr lang="en-US" dirty="0" smtClean="0"/>
              <a:t>)</a:t>
            </a:r>
          </a:p>
          <a:p>
            <a:r>
              <a:rPr lang="en-US" dirty="0" smtClean="0"/>
              <a:t>Work of </a:t>
            </a:r>
            <a:r>
              <a:rPr lang="en-US" dirty="0"/>
              <a:t>Changhuei </a:t>
            </a:r>
            <a:r>
              <a:rPr lang="en-US" dirty="0" smtClean="0"/>
              <a:t>Yang’s lab here at Caltech</a:t>
            </a:r>
            <a:endParaRPr lang="en-US" dirty="0"/>
          </a:p>
          <a:p>
            <a:r>
              <a:rPr lang="en-US" dirty="0">
                <a:hlinkClick r:id="rId3"/>
              </a:rPr>
              <a:t>http://www.biophot.caltech.edu</a:t>
            </a:r>
            <a:r>
              <a:rPr lang="en-US" dirty="0" smtClean="0">
                <a:hlinkClick r:id="rId3"/>
              </a:rPr>
              <a:t>/</a:t>
            </a:r>
            <a:endParaRPr lang="en-US" dirty="0" smtClean="0"/>
          </a:p>
          <a:p>
            <a:r>
              <a:rPr lang="en-US" dirty="0"/>
              <a:t>EE/BE/</a:t>
            </a:r>
            <a:r>
              <a:rPr lang="en-US" dirty="0" err="1"/>
              <a:t>MedE</a:t>
            </a:r>
            <a:r>
              <a:rPr lang="en-US" dirty="0"/>
              <a:t> 166 (Optical Methods for Biomedical Imaging and </a:t>
            </a:r>
            <a:r>
              <a:rPr lang="en-US" dirty="0" smtClean="0"/>
              <a:t>Diagnosis)</a:t>
            </a:r>
            <a:endParaRPr lang="en-US" dirty="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3154" y="1825625"/>
            <a:ext cx="1362196" cy="1362196"/>
          </a:xfrm>
          <a:prstGeom prst="rect">
            <a:avLst/>
          </a:prstGeom>
        </p:spPr>
      </p:pic>
    </p:spTree>
    <p:extLst>
      <p:ext uri="{BB962C8B-B14F-4D97-AF65-F5344CB8AC3E}">
        <p14:creationId xmlns:p14="http://schemas.microsoft.com/office/powerpoint/2010/main" val="10974082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Fourier </a:t>
            </a:r>
            <a:r>
              <a:rPr lang="en-US" sz="3200" dirty="0" err="1"/>
              <a:t>ptychographic</a:t>
            </a:r>
            <a:r>
              <a:rPr lang="en-US" sz="3200" dirty="0"/>
              <a:t> microscopy (FPM)</a:t>
            </a:r>
            <a:br>
              <a:rPr lang="en-US" sz="3200" dirty="0"/>
            </a:br>
            <a:endParaRPr lang="en-US" sz="3200" dirty="0"/>
          </a:p>
        </p:txBody>
      </p:sp>
      <p:sp>
        <p:nvSpPr>
          <p:cNvPr id="3" name="Content Placeholder 2"/>
          <p:cNvSpPr>
            <a:spLocks noGrp="1"/>
          </p:cNvSpPr>
          <p:nvPr>
            <p:ph idx="1"/>
          </p:nvPr>
        </p:nvSpPr>
        <p:spPr>
          <a:xfrm>
            <a:off x="628650" y="1374521"/>
            <a:ext cx="7886700" cy="4351338"/>
          </a:xfrm>
        </p:spPr>
        <p:txBody>
          <a:bodyPr>
            <a:normAutofit/>
          </a:bodyPr>
          <a:lstStyle/>
          <a:p>
            <a:r>
              <a:rPr lang="en-US" sz="2400" dirty="0" smtClean="0"/>
              <a:t>Depends on computational regime to extract good images rather than optical system</a:t>
            </a:r>
            <a:endParaRPr lang="en-US" sz="2400" dirty="0"/>
          </a:p>
        </p:txBody>
      </p:sp>
      <p:sp>
        <p:nvSpPr>
          <p:cNvPr id="5" name="TextBox 4"/>
          <p:cNvSpPr txBox="1"/>
          <p:nvPr/>
        </p:nvSpPr>
        <p:spPr>
          <a:xfrm>
            <a:off x="2558006" y="6135090"/>
            <a:ext cx="4492320" cy="600164"/>
          </a:xfrm>
          <a:prstGeom prst="rect">
            <a:avLst/>
          </a:prstGeom>
          <a:noFill/>
        </p:spPr>
        <p:txBody>
          <a:bodyPr wrap="square" rtlCol="0">
            <a:spAutoFit/>
          </a:bodyPr>
          <a:lstStyle/>
          <a:p>
            <a:r>
              <a:rPr lang="en-US" sz="1100" dirty="0"/>
              <a:t>Zheng, G., </a:t>
            </a:r>
            <a:r>
              <a:rPr lang="en-US" sz="1100" dirty="0" err="1"/>
              <a:t>Horstmeyer</a:t>
            </a:r>
            <a:r>
              <a:rPr lang="en-US" sz="1100" dirty="0"/>
              <a:t>, R., Yang, C., 2013. Wide-field, high-resolution Fourier </a:t>
            </a:r>
            <a:r>
              <a:rPr lang="en-US" sz="1100" dirty="0" err="1"/>
              <a:t>ptychographic</a:t>
            </a:r>
            <a:r>
              <a:rPr lang="en-US" sz="1100" dirty="0"/>
              <a:t> microscopy. Nat Photon 7, 739-745.</a:t>
            </a:r>
          </a:p>
          <a:p>
            <a:endParaRPr lang="en-US" sz="1100" dirty="0"/>
          </a:p>
        </p:txBody>
      </p:sp>
      <p:pic>
        <p:nvPicPr>
          <p:cNvPr id="6" name="Picture 5"/>
          <p:cNvPicPr>
            <a:picLocks noChangeAspect="1"/>
          </p:cNvPicPr>
          <p:nvPr/>
        </p:nvPicPr>
        <p:blipFill>
          <a:blip r:embed="rId3"/>
          <a:stretch>
            <a:fillRect/>
          </a:stretch>
        </p:blipFill>
        <p:spPr>
          <a:xfrm>
            <a:off x="1050299" y="2192707"/>
            <a:ext cx="7043401" cy="3737767"/>
          </a:xfrm>
          <a:prstGeom prst="rect">
            <a:avLst/>
          </a:prstGeom>
        </p:spPr>
      </p:pic>
    </p:spTree>
    <p:extLst>
      <p:ext uri="{BB962C8B-B14F-4D97-AF65-F5344CB8AC3E}">
        <p14:creationId xmlns:p14="http://schemas.microsoft.com/office/powerpoint/2010/main" val="60703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Fourier </a:t>
            </a:r>
            <a:r>
              <a:rPr lang="en-US" sz="3200" dirty="0" err="1"/>
              <a:t>ptychographic</a:t>
            </a:r>
            <a:r>
              <a:rPr lang="en-US" sz="3200" dirty="0"/>
              <a:t> microscopy (FPM)</a:t>
            </a:r>
            <a:br>
              <a:rPr lang="en-US" sz="3200" dirty="0"/>
            </a:br>
            <a:endParaRPr lang="en-US" sz="3200" dirty="0"/>
          </a:p>
        </p:txBody>
      </p:sp>
      <p:sp>
        <p:nvSpPr>
          <p:cNvPr id="3" name="Content Placeholder 2"/>
          <p:cNvSpPr>
            <a:spLocks noGrp="1"/>
          </p:cNvSpPr>
          <p:nvPr>
            <p:ph idx="1"/>
          </p:nvPr>
        </p:nvSpPr>
        <p:spPr>
          <a:xfrm>
            <a:off x="628650" y="1374521"/>
            <a:ext cx="7886700" cy="4351338"/>
          </a:xfrm>
        </p:spPr>
        <p:txBody>
          <a:bodyPr>
            <a:normAutofit/>
          </a:bodyPr>
          <a:lstStyle/>
          <a:p>
            <a:r>
              <a:rPr lang="en-US" sz="2400" dirty="0" smtClean="0"/>
              <a:t>With multiple illuminations and Fourier domain processing, low NA objective gives image of higher NA objective</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312" y="2321094"/>
            <a:ext cx="6269963" cy="4414160"/>
          </a:xfrm>
          <a:prstGeom prst="rect">
            <a:avLst/>
          </a:prstGeom>
        </p:spPr>
      </p:pic>
      <p:sp>
        <p:nvSpPr>
          <p:cNvPr id="5" name="TextBox 4"/>
          <p:cNvSpPr txBox="1"/>
          <p:nvPr/>
        </p:nvSpPr>
        <p:spPr>
          <a:xfrm>
            <a:off x="7432201" y="3107580"/>
            <a:ext cx="1340811" cy="2462213"/>
          </a:xfrm>
          <a:prstGeom prst="rect">
            <a:avLst/>
          </a:prstGeom>
          <a:noFill/>
        </p:spPr>
        <p:txBody>
          <a:bodyPr wrap="square" rtlCol="0">
            <a:spAutoFit/>
          </a:bodyPr>
          <a:lstStyle/>
          <a:p>
            <a:r>
              <a:rPr lang="en-US" sz="1400" dirty="0"/>
              <a:t>Zheng, G., </a:t>
            </a:r>
            <a:r>
              <a:rPr lang="en-US" sz="1400" dirty="0" err="1"/>
              <a:t>Horstmeyer</a:t>
            </a:r>
            <a:r>
              <a:rPr lang="en-US" sz="1400" dirty="0"/>
              <a:t>, R., Yang, C., 2013. Wide-field, high-resolution Fourier </a:t>
            </a:r>
            <a:r>
              <a:rPr lang="en-US" sz="1400" dirty="0" err="1"/>
              <a:t>ptychographic</a:t>
            </a:r>
            <a:r>
              <a:rPr lang="en-US" sz="1400" dirty="0"/>
              <a:t> microscopy. Nat Photon 7, 739-745.</a:t>
            </a:r>
          </a:p>
          <a:p>
            <a:endParaRPr lang="en-US" sz="1400" dirty="0"/>
          </a:p>
        </p:txBody>
      </p:sp>
    </p:spTree>
    <p:extLst>
      <p:ext uri="{BB962C8B-B14F-4D97-AF65-F5344CB8AC3E}">
        <p14:creationId xmlns:p14="http://schemas.microsoft.com/office/powerpoint/2010/main" val="9037589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Solutions for large aperture volume </a:t>
            </a:r>
            <a:r>
              <a:rPr lang="en-US" sz="3200" dirty="0" smtClean="0"/>
              <a:t>imaging (increased depth of field/focus)</a:t>
            </a:r>
            <a:endParaRPr lang="en-US" sz="3200" dirty="0"/>
          </a:p>
        </p:txBody>
      </p:sp>
      <p:sp>
        <p:nvSpPr>
          <p:cNvPr id="3" name="Content Placeholder 2"/>
          <p:cNvSpPr>
            <a:spLocks noGrp="1"/>
          </p:cNvSpPr>
          <p:nvPr>
            <p:ph idx="1"/>
          </p:nvPr>
        </p:nvSpPr>
        <p:spPr/>
        <p:txBody>
          <a:bodyPr>
            <a:normAutofit/>
          </a:bodyPr>
          <a:lstStyle/>
          <a:p>
            <a:r>
              <a:rPr lang="en-US" dirty="0" err="1" smtClean="0"/>
              <a:t>Wavefront</a:t>
            </a:r>
            <a:r>
              <a:rPr lang="en-US" dirty="0" smtClean="0"/>
              <a:t> coding</a:t>
            </a:r>
          </a:p>
          <a:p>
            <a:pPr lvl="1"/>
            <a:r>
              <a:rPr lang="en-US" dirty="0" err="1"/>
              <a:t>Dowski</a:t>
            </a:r>
            <a:r>
              <a:rPr lang="en-US" dirty="0"/>
              <a:t>, E.R., </a:t>
            </a:r>
            <a:r>
              <a:rPr lang="en-US" dirty="0" err="1"/>
              <a:t>Cathey</a:t>
            </a:r>
            <a:r>
              <a:rPr lang="en-US" dirty="0"/>
              <a:t>, W.T., 1995. Extended depth of field through wave-front coding. Appl. Opt. 34, 1859-1866</a:t>
            </a:r>
            <a:r>
              <a:rPr lang="en-US" dirty="0" smtClean="0"/>
              <a:t>.</a:t>
            </a:r>
          </a:p>
          <a:p>
            <a:pPr lvl="1"/>
            <a:r>
              <a:rPr lang="en-US" dirty="0" smtClean="0"/>
              <a:t>Limited </a:t>
            </a:r>
            <a:r>
              <a:rPr lang="en-US" dirty="0"/>
              <a:t>penetration into </a:t>
            </a:r>
            <a:r>
              <a:rPr lang="en-US" dirty="0" smtClean="0"/>
              <a:t>microscopy community</a:t>
            </a:r>
          </a:p>
          <a:p>
            <a:pPr lvl="1"/>
            <a:r>
              <a:rPr lang="en-US" dirty="0" smtClean="0"/>
              <a:t>For fluorescence has been problematic</a:t>
            </a:r>
          </a:p>
          <a:p>
            <a:pPr lvl="2"/>
            <a:r>
              <a:rPr lang="en-US" dirty="0" smtClean="0"/>
              <a:t>Complex structures with axial overlap and lack of contrast</a:t>
            </a:r>
          </a:p>
          <a:p>
            <a:pPr lvl="2"/>
            <a:r>
              <a:rPr lang="en-US" dirty="0" smtClean="0"/>
              <a:t>Raw images too muddled for disambiguation of features</a:t>
            </a:r>
          </a:p>
          <a:p>
            <a:pPr lvl="2"/>
            <a:r>
              <a:rPr lang="en-US" dirty="0" smtClean="0"/>
              <a:t>Makes computational recovery of these features complicated</a:t>
            </a:r>
          </a:p>
          <a:p>
            <a:r>
              <a:rPr lang="en-US" dirty="0" smtClean="0"/>
              <a:t>Spatial light modulation</a:t>
            </a:r>
          </a:p>
          <a:p>
            <a:pPr lvl="1"/>
            <a:r>
              <a:rPr lang="en-US" dirty="0" smtClean="0"/>
              <a:t>Splitting beam into multiple </a:t>
            </a:r>
            <a:r>
              <a:rPr lang="en-US" dirty="0" err="1" smtClean="0"/>
              <a:t>beamlets</a:t>
            </a:r>
            <a:endParaRPr lang="en-US" dirty="0" smtClean="0"/>
          </a:p>
          <a:p>
            <a:pPr lvl="1"/>
            <a:r>
              <a:rPr lang="en-US" dirty="0" smtClean="0"/>
              <a:t>Avoids </a:t>
            </a:r>
            <a:r>
              <a:rPr lang="en-US" dirty="0" err="1" smtClean="0"/>
              <a:t>wavefront</a:t>
            </a:r>
            <a:r>
              <a:rPr lang="en-US" dirty="0" smtClean="0"/>
              <a:t> problems</a:t>
            </a:r>
            <a:endParaRPr lang="en-US" dirty="0"/>
          </a:p>
        </p:txBody>
      </p:sp>
    </p:spTree>
    <p:extLst>
      <p:ext uri="{BB962C8B-B14F-4D97-AF65-F5344CB8AC3E}">
        <p14:creationId xmlns:p14="http://schemas.microsoft.com/office/powerpoint/2010/main" val="39688608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Remember discussion of adaptive </a:t>
            </a:r>
            <a:r>
              <a:rPr lang="en-US" sz="3200" dirty="0"/>
              <a:t>optics for </a:t>
            </a:r>
            <a:r>
              <a:rPr lang="en-US" sz="3200" dirty="0" smtClean="0"/>
              <a:t>microscopes?</a:t>
            </a:r>
            <a:endParaRPr lang="en-US" sz="3200" dirty="0"/>
          </a:p>
        </p:txBody>
      </p:sp>
      <p:sp>
        <p:nvSpPr>
          <p:cNvPr id="3" name="Content Placeholder 2"/>
          <p:cNvSpPr>
            <a:spLocks noGrp="1"/>
          </p:cNvSpPr>
          <p:nvPr>
            <p:ph sz="half" idx="1"/>
          </p:nvPr>
        </p:nvSpPr>
        <p:spPr/>
        <p:txBody>
          <a:bodyPr>
            <a:normAutofit/>
          </a:bodyPr>
          <a:lstStyle/>
          <a:p>
            <a:r>
              <a:rPr lang="en-US" sz="2400" dirty="0" smtClean="0"/>
              <a:t>Problem of </a:t>
            </a:r>
            <a:r>
              <a:rPr lang="en-US" sz="2400" dirty="0" err="1" smtClean="0"/>
              <a:t>wavefront</a:t>
            </a:r>
            <a:endParaRPr lang="en-US" sz="2400" dirty="0" smtClean="0"/>
          </a:p>
          <a:p>
            <a:r>
              <a:rPr lang="en-US" sz="2400" dirty="0" smtClean="0"/>
              <a:t>Objective lens converts planar waves to spherical</a:t>
            </a:r>
          </a:p>
          <a:p>
            <a:r>
              <a:rPr lang="en-US" sz="2400" dirty="0" smtClean="0"/>
              <a:t>SLM used in adaptive optics</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64270" y="1825625"/>
            <a:ext cx="1743075" cy="3390900"/>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 y="3678589"/>
            <a:ext cx="5233814" cy="1537936"/>
          </a:xfrm>
          <a:prstGeom prst="rect">
            <a:avLst/>
          </a:prstGeom>
        </p:spPr>
      </p:pic>
    </p:spTree>
    <p:extLst>
      <p:ext uri="{BB962C8B-B14F-4D97-AF65-F5344CB8AC3E}">
        <p14:creationId xmlns:p14="http://schemas.microsoft.com/office/powerpoint/2010/main" val="1025649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Wavefront</a:t>
            </a:r>
            <a:r>
              <a:rPr lang="en-US" sz="3200" dirty="0" smtClean="0"/>
              <a:t> coding for extended depth of focus</a:t>
            </a:r>
            <a:endParaRPr lang="en-US" sz="3200" dirty="0"/>
          </a:p>
        </p:txBody>
      </p:sp>
      <p:sp>
        <p:nvSpPr>
          <p:cNvPr id="4" name="Content Placeholder 3"/>
          <p:cNvSpPr>
            <a:spLocks noGrp="1"/>
          </p:cNvSpPr>
          <p:nvPr>
            <p:ph sz="half" idx="1"/>
          </p:nvPr>
        </p:nvSpPr>
        <p:spPr/>
        <p:txBody>
          <a:bodyPr/>
          <a:lstStyle/>
          <a:p>
            <a:r>
              <a:rPr lang="en-US" dirty="0" smtClean="0"/>
              <a:t>Phase mask to modify illumination of sample</a:t>
            </a:r>
          </a:p>
          <a:p>
            <a:r>
              <a:rPr lang="en-US" dirty="0" smtClean="0"/>
              <a:t>Optical </a:t>
            </a:r>
            <a:r>
              <a:rPr lang="en-US" dirty="0"/>
              <a:t>transfer function (OTF) has no regions of zero </a:t>
            </a:r>
            <a:r>
              <a:rPr lang="en-US" dirty="0" smtClean="0"/>
              <a:t>values so can do deconvolution</a:t>
            </a:r>
          </a:p>
          <a:p>
            <a:r>
              <a:rPr lang="en-US" dirty="0" smtClean="0"/>
              <a:t>Spatial light modulation improved on this</a:t>
            </a:r>
            <a:endParaRPr lang="en-US" dirty="0"/>
          </a:p>
        </p:txBody>
      </p:sp>
      <p:pic>
        <p:nvPicPr>
          <p:cNvPr id="6" name="Content Placeholder 5"/>
          <p:cNvPicPr>
            <a:picLocks noGrp="1" noChangeAspect="1"/>
          </p:cNvPicPr>
          <p:nvPr>
            <p:ph sz="half" idx="2"/>
          </p:nvPr>
        </p:nvPicPr>
        <p:blipFill>
          <a:blip r:embed="rId3"/>
          <a:stretch>
            <a:fillRect/>
          </a:stretch>
        </p:blipFill>
        <p:spPr>
          <a:xfrm>
            <a:off x="5221157" y="1825625"/>
            <a:ext cx="2702186" cy="4351338"/>
          </a:xfrm>
          <a:prstGeom prst="rect">
            <a:avLst/>
          </a:prstGeom>
        </p:spPr>
      </p:pic>
    </p:spTree>
    <p:extLst>
      <p:ext uri="{BB962C8B-B14F-4D97-AF65-F5344CB8AC3E}">
        <p14:creationId xmlns:p14="http://schemas.microsoft.com/office/powerpoint/2010/main" val="25396576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3200" dirty="0" smtClean="0"/>
              <a:t>Remember way back in our Diffraction lecture?</a:t>
            </a:r>
            <a:endParaRPr lang="en-US" sz="3200" dirty="0"/>
          </a:p>
        </p:txBody>
      </p:sp>
      <p:sp>
        <p:nvSpPr>
          <p:cNvPr id="3" name="Content Placeholder 2"/>
          <p:cNvSpPr>
            <a:spLocks noGrp="1"/>
          </p:cNvSpPr>
          <p:nvPr>
            <p:ph sz="half" idx="1"/>
          </p:nvPr>
        </p:nvSpPr>
        <p:spPr>
          <a:xfrm>
            <a:off x="628650" y="1825625"/>
            <a:ext cx="3295168" cy="4351338"/>
          </a:xfrm>
        </p:spPr>
        <p:txBody>
          <a:bodyPr>
            <a:normAutofit/>
          </a:bodyPr>
          <a:lstStyle/>
          <a:p>
            <a:r>
              <a:rPr lang="en-US" sz="2400" dirty="0"/>
              <a:t>Diffraction helps explain how an image is broken down to its underlying </a:t>
            </a:r>
            <a:r>
              <a:rPr lang="en-US" sz="2400" dirty="0" smtClean="0"/>
              <a:t>components</a:t>
            </a:r>
          </a:p>
          <a:p>
            <a:r>
              <a:rPr lang="en-US" sz="2400" dirty="0" smtClean="0"/>
              <a:t>It </a:t>
            </a:r>
            <a:r>
              <a:rPr lang="en-US" sz="2400" dirty="0" smtClean="0"/>
              <a:t>is what a Fourier transform </a:t>
            </a:r>
            <a:r>
              <a:rPr lang="en-US" sz="2400" dirty="0" smtClean="0"/>
              <a:t>does</a:t>
            </a:r>
          </a:p>
          <a:p>
            <a:r>
              <a:rPr lang="en-US" sz="2400" dirty="0" smtClean="0"/>
              <a:t>Used to understand Optical Transfer Function (OTF)</a:t>
            </a:r>
            <a:endParaRPr lang="en-US" sz="24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28131" y="2285999"/>
            <a:ext cx="3782787" cy="3026229"/>
          </a:xfrm>
        </p:spPr>
      </p:pic>
    </p:spTree>
    <p:extLst>
      <p:ext uri="{BB962C8B-B14F-4D97-AF65-F5344CB8AC3E}">
        <p14:creationId xmlns:p14="http://schemas.microsoft.com/office/powerpoint/2010/main" val="31540902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Line 2"/>
          <p:cNvSpPr>
            <a:spLocks noChangeShapeType="1"/>
          </p:cNvSpPr>
          <p:nvPr/>
        </p:nvSpPr>
        <p:spPr bwMode="auto">
          <a:xfrm>
            <a:off x="457200" y="4343400"/>
            <a:ext cx="845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113666" name="Oval 3"/>
          <p:cNvSpPr>
            <a:spLocks noChangeArrowheads="1"/>
          </p:cNvSpPr>
          <p:nvPr/>
        </p:nvSpPr>
        <p:spPr bwMode="auto">
          <a:xfrm>
            <a:off x="3733800" y="2438400"/>
            <a:ext cx="762000"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solidFill>
                <a:prstClr val="black"/>
              </a:solidFill>
            </a:endParaRPr>
          </a:p>
        </p:txBody>
      </p:sp>
      <p:sp>
        <p:nvSpPr>
          <p:cNvPr id="113667" name="AutoShape 4"/>
          <p:cNvSpPr>
            <a:spLocks noChangeArrowheads="1"/>
          </p:cNvSpPr>
          <p:nvPr/>
        </p:nvSpPr>
        <p:spPr bwMode="auto">
          <a:xfrm>
            <a:off x="6019800" y="4267200"/>
            <a:ext cx="152400"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solidFill>
                <a:prstClr val="black"/>
              </a:solidFill>
            </a:endParaRPr>
          </a:p>
        </p:txBody>
      </p:sp>
      <p:sp>
        <p:nvSpPr>
          <p:cNvPr id="113668" name="AutoShape 5"/>
          <p:cNvSpPr>
            <a:spLocks noChangeArrowheads="1"/>
          </p:cNvSpPr>
          <p:nvPr/>
        </p:nvSpPr>
        <p:spPr bwMode="auto">
          <a:xfrm>
            <a:off x="2014538" y="4267200"/>
            <a:ext cx="152400"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solidFill>
                <a:prstClr val="black"/>
              </a:solidFill>
            </a:endParaRPr>
          </a:p>
        </p:txBody>
      </p:sp>
      <p:sp>
        <p:nvSpPr>
          <p:cNvPr id="113669" name="Line 6"/>
          <p:cNvSpPr>
            <a:spLocks noChangeShapeType="1"/>
          </p:cNvSpPr>
          <p:nvPr/>
        </p:nvSpPr>
        <p:spPr bwMode="auto">
          <a:xfrm>
            <a:off x="4114800" y="4038600"/>
            <a:ext cx="45720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113670" name="Line 7"/>
          <p:cNvSpPr>
            <a:spLocks noChangeShapeType="1"/>
          </p:cNvSpPr>
          <p:nvPr/>
        </p:nvSpPr>
        <p:spPr bwMode="auto">
          <a:xfrm flipH="1">
            <a:off x="609600" y="4724400"/>
            <a:ext cx="35052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113671" name="Text Box 8"/>
          <p:cNvSpPr txBox="1">
            <a:spLocks noChangeArrowheads="1"/>
          </p:cNvSpPr>
          <p:nvPr/>
        </p:nvSpPr>
        <p:spPr bwMode="auto">
          <a:xfrm>
            <a:off x="1905000" y="4648200"/>
            <a:ext cx="3444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solidFill>
                  <a:prstClr val="black"/>
                </a:solidFill>
              </a:rPr>
              <a:t>o</a:t>
            </a:r>
          </a:p>
        </p:txBody>
      </p:sp>
      <p:sp>
        <p:nvSpPr>
          <p:cNvPr id="113672" name="Text Box 9"/>
          <p:cNvSpPr txBox="1">
            <a:spLocks noChangeArrowheads="1"/>
          </p:cNvSpPr>
          <p:nvPr/>
        </p:nvSpPr>
        <p:spPr bwMode="auto">
          <a:xfrm>
            <a:off x="6324600" y="3521075"/>
            <a:ext cx="2698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solidFill>
                  <a:prstClr val="black"/>
                </a:solidFill>
              </a:rPr>
              <a:t>i</a:t>
            </a:r>
          </a:p>
        </p:txBody>
      </p:sp>
      <p:sp>
        <p:nvSpPr>
          <p:cNvPr id="113673" name="Oval 10"/>
          <p:cNvSpPr>
            <a:spLocks noChangeArrowheads="1"/>
          </p:cNvSpPr>
          <p:nvPr/>
        </p:nvSpPr>
        <p:spPr bwMode="auto">
          <a:xfrm>
            <a:off x="457200" y="4267200"/>
            <a:ext cx="152400" cy="152400"/>
          </a:xfrm>
          <a:prstGeom prst="ellipse">
            <a:avLst/>
          </a:prstGeom>
          <a:solidFill>
            <a:srgbClr val="FF6699"/>
          </a:solidFill>
          <a:ln w="9525">
            <a:solidFill>
              <a:schemeClr val="bg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solidFill>
                <a:prstClr val="black"/>
              </a:solidFill>
            </a:endParaRPr>
          </a:p>
        </p:txBody>
      </p:sp>
      <p:sp>
        <p:nvSpPr>
          <p:cNvPr id="113674" name="Oval 11"/>
          <p:cNvSpPr>
            <a:spLocks noChangeArrowheads="1"/>
          </p:cNvSpPr>
          <p:nvPr/>
        </p:nvSpPr>
        <p:spPr bwMode="auto">
          <a:xfrm>
            <a:off x="8534400" y="4152900"/>
            <a:ext cx="381000" cy="381000"/>
          </a:xfrm>
          <a:prstGeom prst="ellipse">
            <a:avLst/>
          </a:prstGeom>
          <a:solidFill>
            <a:srgbClr val="FF6699"/>
          </a:solidFill>
          <a:ln w="9525">
            <a:solidFill>
              <a:schemeClr val="bg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solidFill>
                <a:prstClr val="black"/>
              </a:solidFill>
            </a:endParaRPr>
          </a:p>
        </p:txBody>
      </p:sp>
      <p:sp>
        <p:nvSpPr>
          <p:cNvPr id="113675" name="Line 12"/>
          <p:cNvSpPr>
            <a:spLocks noChangeShapeType="1"/>
          </p:cNvSpPr>
          <p:nvPr/>
        </p:nvSpPr>
        <p:spPr bwMode="auto">
          <a:xfrm>
            <a:off x="4114800" y="1270000"/>
            <a:ext cx="0" cy="558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113676" name="Line 13"/>
          <p:cNvSpPr>
            <a:spLocks noChangeShapeType="1"/>
          </p:cNvSpPr>
          <p:nvPr/>
        </p:nvSpPr>
        <p:spPr bwMode="auto">
          <a:xfrm>
            <a:off x="457200" y="1765300"/>
            <a:ext cx="36576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113677" name="Text Box 14"/>
          <p:cNvSpPr txBox="1">
            <a:spLocks noChangeArrowheads="1"/>
          </p:cNvSpPr>
          <p:nvPr/>
        </p:nvSpPr>
        <p:spPr bwMode="auto">
          <a:xfrm>
            <a:off x="523875" y="1862138"/>
            <a:ext cx="27749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a:solidFill>
                  <a:prstClr val="black"/>
                </a:solidFill>
              </a:rPr>
              <a:t>Fourier transform</a:t>
            </a:r>
          </a:p>
        </p:txBody>
      </p:sp>
      <p:sp>
        <p:nvSpPr>
          <p:cNvPr id="113678" name="Line 15"/>
          <p:cNvSpPr>
            <a:spLocks noChangeShapeType="1"/>
          </p:cNvSpPr>
          <p:nvPr/>
        </p:nvSpPr>
        <p:spPr bwMode="auto">
          <a:xfrm>
            <a:off x="4191000" y="1765300"/>
            <a:ext cx="43434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113679" name="Text Box 16"/>
          <p:cNvSpPr txBox="1">
            <a:spLocks noChangeArrowheads="1"/>
          </p:cNvSpPr>
          <p:nvPr/>
        </p:nvSpPr>
        <p:spPr bwMode="auto">
          <a:xfrm>
            <a:off x="4249738" y="1862138"/>
            <a:ext cx="3937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a:solidFill>
                  <a:prstClr val="black"/>
                </a:solidFill>
              </a:rPr>
              <a:t>Inverse fourier transform</a:t>
            </a:r>
          </a:p>
        </p:txBody>
      </p:sp>
      <p:sp>
        <p:nvSpPr>
          <p:cNvPr id="2" name="Title 1"/>
          <p:cNvSpPr>
            <a:spLocks noGrp="1"/>
          </p:cNvSpPr>
          <p:nvPr>
            <p:ph type="title"/>
          </p:nvPr>
        </p:nvSpPr>
        <p:spPr/>
        <p:txBody>
          <a:bodyPr anchor="t">
            <a:normAutofit/>
          </a:bodyPr>
          <a:lstStyle/>
          <a:p>
            <a:r>
              <a:rPr lang="en-US" sz="3200" dirty="0" smtClean="0"/>
              <a:t>Optical transfer function (</a:t>
            </a:r>
            <a:r>
              <a:rPr lang="en-US" sz="3200" dirty="0"/>
              <a:t>OTF) Fourier transform of the point-spread function (</a:t>
            </a:r>
            <a:r>
              <a:rPr lang="en-US" sz="3200" dirty="0">
                <a:solidFill>
                  <a:srgbClr val="FF3399"/>
                </a:solidFill>
              </a:rPr>
              <a:t>PSF</a:t>
            </a:r>
            <a:r>
              <a:rPr lang="en-US" sz="3200" dirty="0"/>
              <a:t>)</a:t>
            </a:r>
          </a:p>
        </p:txBody>
      </p:sp>
    </p:spTree>
    <p:extLst>
      <p:ext uri="{BB962C8B-B14F-4D97-AF65-F5344CB8AC3E}">
        <p14:creationId xmlns:p14="http://schemas.microsoft.com/office/powerpoint/2010/main" val="2142086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smtClean="0"/>
              <a:t>But many techniques getting faster and being used for live imaging</a:t>
            </a:r>
            <a:endParaRPr lang="en-US" sz="2800" dirty="0"/>
          </a:p>
        </p:txBody>
      </p:sp>
      <p:sp>
        <p:nvSpPr>
          <p:cNvPr id="5" name="Content Placeholder 4"/>
          <p:cNvSpPr>
            <a:spLocks noGrp="1"/>
          </p:cNvSpPr>
          <p:nvPr>
            <p:ph sz="half" idx="1"/>
          </p:nvPr>
        </p:nvSpPr>
        <p:spPr/>
        <p:txBody>
          <a:bodyPr/>
          <a:lstStyle/>
          <a:p>
            <a:r>
              <a:rPr lang="en-US" dirty="0" smtClean="0"/>
              <a:t>STED</a:t>
            </a:r>
          </a:p>
          <a:p>
            <a:r>
              <a:rPr lang="en-US" dirty="0"/>
              <a:t>Structured illumination microscopy (SIM</a:t>
            </a:r>
            <a:r>
              <a:rPr lang="en-US" dirty="0" smtClean="0"/>
              <a:t>)</a:t>
            </a:r>
          </a:p>
          <a:p>
            <a:r>
              <a:rPr lang="en-US" dirty="0" smtClean="0"/>
              <a:t>PALM/STORM</a:t>
            </a:r>
            <a:endParaRPr lang="en-US" dirty="0"/>
          </a:p>
        </p:txBody>
      </p:sp>
      <p:sp>
        <p:nvSpPr>
          <p:cNvPr id="11" name="object 7"/>
          <p:cNvSpPr/>
          <p:nvPr/>
        </p:nvSpPr>
        <p:spPr>
          <a:xfrm>
            <a:off x="1838977" y="4332581"/>
            <a:ext cx="2915237" cy="1355308"/>
          </a:xfrm>
          <a:prstGeom prst="rect">
            <a:avLst/>
          </a:prstGeom>
          <a:blipFill>
            <a:blip r:embed="rId3" cstate="print"/>
            <a:stretch>
              <a:fillRect/>
            </a:stretch>
          </a:blipFill>
        </p:spPr>
        <p:txBody>
          <a:bodyPr wrap="square" lIns="0" tIns="0" rIns="0" bIns="0" rtlCol="0"/>
          <a:lstStyle/>
          <a:p>
            <a:endParaRPr>
              <a:solidFill>
                <a:prstClr val="black"/>
              </a:solidFill>
            </a:endParaRPr>
          </a:p>
        </p:txBody>
      </p:sp>
      <p:pic>
        <p:nvPicPr>
          <p:cNvPr id="3" name="Content Placeholder 2"/>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629149" y="1825626"/>
            <a:ext cx="4351617" cy="3953852"/>
          </a:xfrm>
        </p:spPr>
      </p:pic>
      <p:pic>
        <p:nvPicPr>
          <p:cNvPr id="9" name="Content Placeholder 12"/>
          <p:cNvPicPr>
            <a:picLocks noChangeAspect="1"/>
          </p:cNvPicPr>
          <p:nvPr/>
        </p:nvPicPr>
        <p:blipFill>
          <a:blip r:embed="rId5"/>
          <a:stretch>
            <a:fillRect/>
          </a:stretch>
        </p:blipFill>
        <p:spPr>
          <a:xfrm>
            <a:off x="441139" y="3831558"/>
            <a:ext cx="1585349" cy="1947920"/>
          </a:xfrm>
          <a:prstGeom prst="rect">
            <a:avLst/>
          </a:prstGeom>
        </p:spPr>
      </p:pic>
    </p:spTree>
    <p:extLst>
      <p:ext uri="{BB962C8B-B14F-4D97-AF65-F5344CB8AC3E}">
        <p14:creationId xmlns:p14="http://schemas.microsoft.com/office/powerpoint/2010/main" val="24231173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dirty="0"/>
              <a:t>Modulation transfer function</a:t>
            </a:r>
          </a:p>
        </p:txBody>
      </p:sp>
      <p:sp>
        <p:nvSpPr>
          <p:cNvPr id="8" name="Content Placeholder 7"/>
          <p:cNvSpPr>
            <a:spLocks noGrp="1"/>
          </p:cNvSpPr>
          <p:nvPr>
            <p:ph idx="1"/>
          </p:nvPr>
        </p:nvSpPr>
        <p:spPr>
          <a:xfrm>
            <a:off x="628650" y="1825625"/>
            <a:ext cx="3006648" cy="4351338"/>
          </a:xfrm>
        </p:spPr>
        <p:txBody>
          <a:bodyPr>
            <a:normAutofit lnSpcReduction="10000"/>
          </a:bodyPr>
          <a:lstStyle/>
          <a:p>
            <a:r>
              <a:rPr lang="en-US" sz="2000" dirty="0"/>
              <a:t>Resolution and performance of optical microscope can be characterized by the modulation transfer function (MTF)</a:t>
            </a:r>
          </a:p>
          <a:p>
            <a:r>
              <a:rPr lang="en-US" sz="2000" dirty="0"/>
              <a:t>MTF is measurement of microscope's ability to transfer contrast from the specimen to the image plane at specific resolution. </a:t>
            </a:r>
          </a:p>
          <a:p>
            <a:r>
              <a:rPr lang="en-US" sz="2000" dirty="0"/>
              <a:t>Incorporates resolution and contrast into one specification</a:t>
            </a:r>
            <a:endParaRPr lang="en-US" sz="20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6860" y="1690689"/>
            <a:ext cx="4839939" cy="4897557"/>
          </a:xfrm>
          <a:prstGeom prst="rect">
            <a:avLst/>
          </a:prstGeom>
        </p:spPr>
      </p:pic>
      <p:sp>
        <p:nvSpPr>
          <p:cNvPr id="12" name="Rectangle 11"/>
          <p:cNvSpPr/>
          <p:nvPr/>
        </p:nvSpPr>
        <p:spPr>
          <a:xfrm>
            <a:off x="5898995" y="6255834"/>
            <a:ext cx="970156" cy="332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04905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Holography</a:t>
            </a:r>
            <a:endParaRPr lang="en-US" sz="3200" dirty="0"/>
          </a:p>
        </p:txBody>
      </p:sp>
      <p:sp>
        <p:nvSpPr>
          <p:cNvPr id="3" name="Content Placeholder 2"/>
          <p:cNvSpPr>
            <a:spLocks noGrp="1"/>
          </p:cNvSpPr>
          <p:nvPr>
            <p:ph sz="half" idx="1"/>
          </p:nvPr>
        </p:nvSpPr>
        <p:spPr/>
        <p:txBody>
          <a:bodyPr>
            <a:normAutofit/>
          </a:bodyPr>
          <a:lstStyle/>
          <a:p>
            <a:r>
              <a:rPr lang="en-US" sz="2400" dirty="0" smtClean="0"/>
              <a:t>Was using holography to improve electron microscopes</a:t>
            </a:r>
          </a:p>
          <a:p>
            <a:r>
              <a:rPr lang="en-US" sz="2400" dirty="0" smtClean="0"/>
              <a:t>For optical holography need lasers</a:t>
            </a:r>
          </a:p>
          <a:p>
            <a:endParaRPr lang="en-US" sz="2400" dirty="0"/>
          </a:p>
        </p:txBody>
      </p:sp>
      <p:pic>
        <p:nvPicPr>
          <p:cNvPr id="5" name="Content Placeholder 4"/>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1721"/>
          <a:stretch/>
        </p:blipFill>
        <p:spPr>
          <a:xfrm>
            <a:off x="5353620" y="1825625"/>
            <a:ext cx="3161730" cy="4351338"/>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078" y="3832933"/>
            <a:ext cx="3854370" cy="223168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3379" y="2509977"/>
            <a:ext cx="3322211" cy="3551089"/>
          </a:xfrm>
          <a:prstGeom prst="rect">
            <a:avLst/>
          </a:prstGeom>
        </p:spPr>
      </p:pic>
    </p:spTree>
    <p:extLst>
      <p:ext uri="{BB962C8B-B14F-4D97-AF65-F5344CB8AC3E}">
        <p14:creationId xmlns:p14="http://schemas.microsoft.com/office/powerpoint/2010/main" val="196325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Holography versus photography</a:t>
            </a:r>
            <a:endParaRPr lang="en-US" sz="3200" dirty="0"/>
          </a:p>
        </p:txBody>
      </p:sp>
      <p:sp>
        <p:nvSpPr>
          <p:cNvPr id="5" name="Content Placeholder 4"/>
          <p:cNvSpPr>
            <a:spLocks noGrp="1"/>
          </p:cNvSpPr>
          <p:nvPr>
            <p:ph idx="1"/>
          </p:nvPr>
        </p:nvSpPr>
        <p:spPr/>
        <p:txBody>
          <a:bodyPr/>
          <a:lstStyle/>
          <a:p>
            <a:r>
              <a:rPr lang="en-US" dirty="0" smtClean="0"/>
              <a:t>Records light from many directions not just one</a:t>
            </a:r>
          </a:p>
          <a:p>
            <a:r>
              <a:rPr lang="en-US" dirty="0" smtClean="0"/>
              <a:t>Requires laser, can’t use normal light sources</a:t>
            </a:r>
          </a:p>
          <a:p>
            <a:r>
              <a:rPr lang="en-US" dirty="0" smtClean="0"/>
              <a:t>No need for a lens</a:t>
            </a:r>
          </a:p>
          <a:p>
            <a:r>
              <a:rPr lang="en-US" dirty="0" smtClean="0"/>
              <a:t>Needs second beam to see (reconstruction beam)</a:t>
            </a:r>
          </a:p>
          <a:p>
            <a:r>
              <a:rPr lang="en-US" dirty="0" smtClean="0"/>
              <a:t>Requires specific illumination to see</a:t>
            </a:r>
          </a:p>
          <a:p>
            <a:r>
              <a:rPr lang="en-US" dirty="0" smtClean="0"/>
              <a:t>Cut in half, see two of same image not half of it</a:t>
            </a:r>
          </a:p>
          <a:p>
            <a:r>
              <a:rPr lang="en-US" dirty="0" smtClean="0"/>
              <a:t>More 3D cues</a:t>
            </a:r>
          </a:p>
          <a:p>
            <a:r>
              <a:rPr lang="en-US" dirty="0" smtClean="0"/>
              <a:t>Hologram’s surface does not clearly map to image</a:t>
            </a:r>
            <a:endParaRPr lang="en-US" dirty="0"/>
          </a:p>
        </p:txBody>
      </p:sp>
    </p:spTree>
    <p:extLst>
      <p:ext uri="{BB962C8B-B14F-4D97-AF65-F5344CB8AC3E}">
        <p14:creationId xmlns:p14="http://schemas.microsoft.com/office/powerpoint/2010/main" val="38110531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Holographic or Spatial </a:t>
            </a:r>
            <a:r>
              <a:rPr lang="en-US" sz="3200" dirty="0"/>
              <a:t>Light Modulator (SLM) </a:t>
            </a:r>
            <a:r>
              <a:rPr lang="en-US" sz="3200" dirty="0" smtClean="0"/>
              <a:t>microscope (2008)</a:t>
            </a:r>
            <a:endParaRPr lang="en-US" sz="3200" dirty="0"/>
          </a:p>
        </p:txBody>
      </p:sp>
      <p:sp>
        <p:nvSpPr>
          <p:cNvPr id="4" name="Text Placeholder 3"/>
          <p:cNvSpPr>
            <a:spLocks noGrp="1"/>
          </p:cNvSpPr>
          <p:nvPr>
            <p:ph type="body" idx="1"/>
          </p:nvPr>
        </p:nvSpPr>
        <p:spPr/>
        <p:txBody>
          <a:bodyPr/>
          <a:lstStyle/>
          <a:p>
            <a:r>
              <a:rPr lang="en-US" dirty="0" smtClean="0"/>
              <a:t>Holographic microscope</a:t>
            </a:r>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0238" y="2588232"/>
            <a:ext cx="3868737" cy="3518274"/>
          </a:xfrm>
        </p:spPr>
      </p:pic>
      <p:sp>
        <p:nvSpPr>
          <p:cNvPr id="6" name="Text Placeholder 5"/>
          <p:cNvSpPr>
            <a:spLocks noGrp="1"/>
          </p:cNvSpPr>
          <p:nvPr>
            <p:ph type="body" sz="quarter" idx="3"/>
          </p:nvPr>
        </p:nvSpPr>
        <p:spPr/>
        <p:txBody>
          <a:bodyPr/>
          <a:lstStyle/>
          <a:p>
            <a:r>
              <a:rPr lang="en-US" dirty="0" smtClean="0"/>
              <a:t>SLM microscope</a:t>
            </a:r>
            <a:endParaRPr lang="en-US" dirty="0"/>
          </a:p>
        </p:txBody>
      </p:sp>
      <p:pic>
        <p:nvPicPr>
          <p:cNvPr id="9" name="Content Placeholder 8"/>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5143780" y="2505075"/>
            <a:ext cx="2858527" cy="3684588"/>
          </a:xfrm>
        </p:spPr>
      </p:pic>
    </p:spTree>
    <p:extLst>
      <p:ext uri="{BB962C8B-B14F-4D97-AF65-F5344CB8AC3E}">
        <p14:creationId xmlns:p14="http://schemas.microsoft.com/office/powerpoint/2010/main" val="18976756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SLM </a:t>
            </a:r>
            <a:r>
              <a:rPr lang="en-US" sz="3200" dirty="0"/>
              <a:t>competes with Digital-Multi-Mirror Device </a:t>
            </a:r>
            <a:r>
              <a:rPr lang="en-US" sz="3200" dirty="0" smtClean="0"/>
              <a:t>(DMD)</a:t>
            </a:r>
            <a:endParaRPr lang="en-US" sz="3200" dirty="0"/>
          </a:p>
        </p:txBody>
      </p:sp>
      <p:sp>
        <p:nvSpPr>
          <p:cNvPr id="7" name="Content Placeholder 6"/>
          <p:cNvSpPr>
            <a:spLocks noGrp="1"/>
          </p:cNvSpPr>
          <p:nvPr>
            <p:ph sz="half" idx="1"/>
          </p:nvPr>
        </p:nvSpPr>
        <p:spPr/>
        <p:txBody>
          <a:bodyPr/>
          <a:lstStyle/>
          <a:p>
            <a:r>
              <a:rPr lang="en-US" sz="2000" dirty="0" smtClean="0"/>
              <a:t>Phase only SLM generate image (diffraction pattern) by modulating phase not intensity of light</a:t>
            </a:r>
          </a:p>
          <a:p>
            <a:r>
              <a:rPr lang="en-US" sz="2000" dirty="0"/>
              <a:t>S</a:t>
            </a:r>
            <a:r>
              <a:rPr lang="en-US" sz="2000" dirty="0" smtClean="0"/>
              <a:t>lower (</a:t>
            </a:r>
            <a:r>
              <a:rPr lang="en-US" sz="2000" dirty="0"/>
              <a:t>Hz</a:t>
            </a:r>
            <a:r>
              <a:rPr lang="en-US" sz="2000" dirty="0" smtClean="0"/>
              <a:t>), </a:t>
            </a:r>
            <a:r>
              <a:rPr lang="en-US" sz="2000" dirty="0"/>
              <a:t>3D, potentially</a:t>
            </a:r>
            <a:endParaRPr lang="en-US" sz="2000" dirty="0" smtClean="0"/>
          </a:p>
          <a:p>
            <a:r>
              <a:rPr lang="en-US" sz="2000" dirty="0" smtClean="0"/>
              <a:t>Can use two photon since full power available</a:t>
            </a:r>
            <a:endParaRPr lang="en-US" sz="2000" dirty="0"/>
          </a:p>
        </p:txBody>
      </p:sp>
      <p:sp>
        <p:nvSpPr>
          <p:cNvPr id="8" name="Content Placeholder 7"/>
          <p:cNvSpPr>
            <a:spLocks noGrp="1"/>
          </p:cNvSpPr>
          <p:nvPr>
            <p:ph sz="half" idx="2"/>
          </p:nvPr>
        </p:nvSpPr>
        <p:spPr/>
        <p:txBody>
          <a:bodyPr>
            <a:normAutofit/>
          </a:bodyPr>
          <a:lstStyle/>
          <a:p>
            <a:r>
              <a:rPr lang="en-US" sz="2000" dirty="0" smtClean="0"/>
              <a:t>DMDs produce image by removing light (on, off)</a:t>
            </a:r>
          </a:p>
          <a:p>
            <a:r>
              <a:rPr lang="en-US" sz="2000" dirty="0"/>
              <a:t>F</a:t>
            </a:r>
            <a:r>
              <a:rPr lang="en-US" sz="2000" dirty="0" smtClean="0"/>
              <a:t>aster (</a:t>
            </a:r>
            <a:r>
              <a:rPr lang="en-US" sz="2000" dirty="0" err="1" smtClean="0"/>
              <a:t>Khz</a:t>
            </a:r>
            <a:r>
              <a:rPr lang="en-US" sz="2000" dirty="0" smtClean="0"/>
              <a:t>), 2D</a:t>
            </a:r>
          </a:p>
          <a:p>
            <a:r>
              <a:rPr lang="en-US" sz="2000" dirty="0" smtClean="0"/>
              <a:t>Wide field illumination</a:t>
            </a:r>
          </a:p>
          <a:p>
            <a:endParaRPr lang="en-US" sz="2000" dirty="0"/>
          </a:p>
        </p:txBody>
      </p:sp>
      <p:pic>
        <p:nvPicPr>
          <p:cNvPr id="14" name="Picture 13" descr="Screen Shot 2013-07-01 at 11.55.06 PM.png"/>
          <p:cNvPicPr>
            <a:picLocks noChangeAspect="1"/>
          </p:cNvPicPr>
          <p:nvPr/>
        </p:nvPicPr>
        <p:blipFill rotWithShape="1">
          <a:blip r:embed="rId3" cstate="email">
            <a:extLst>
              <a:ext uri="{28A0092B-C50C-407E-A947-70E740481C1C}">
                <a14:useLocalDpi xmlns:a14="http://schemas.microsoft.com/office/drawing/2010/main"/>
              </a:ext>
            </a:extLst>
          </a:blip>
          <a:srcRect r="51198"/>
          <a:stretch/>
        </p:blipFill>
        <p:spPr>
          <a:xfrm>
            <a:off x="5494458" y="3181676"/>
            <a:ext cx="1728148" cy="1765583"/>
          </a:xfrm>
          <a:prstGeom prst="rect">
            <a:avLst/>
          </a:prstGeom>
        </p:spPr>
      </p:pic>
      <p:pic>
        <p:nvPicPr>
          <p:cNvPr id="12" name="Picture 11"/>
          <p:cNvPicPr>
            <a:picLocks noChangeAspect="1"/>
          </p:cNvPicPr>
          <p:nvPr/>
        </p:nvPicPr>
        <p:blipFill>
          <a:blip r:embed="rId4"/>
          <a:stretch>
            <a:fillRect/>
          </a:stretch>
        </p:blipFill>
        <p:spPr>
          <a:xfrm>
            <a:off x="5425008" y="4947259"/>
            <a:ext cx="1939241" cy="1461072"/>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298" y="4374419"/>
            <a:ext cx="3447809" cy="2252569"/>
          </a:xfrm>
          <a:prstGeom prst="rect">
            <a:avLst/>
          </a:prstGeom>
        </p:spPr>
      </p:pic>
    </p:spTree>
    <p:extLst>
      <p:ext uri="{BB962C8B-B14F-4D97-AF65-F5344CB8AC3E}">
        <p14:creationId xmlns:p14="http://schemas.microsoft.com/office/powerpoint/2010/main" val="18366653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Holographic microscope</a:t>
            </a:r>
            <a:endParaRPr lang="en-US" sz="3200" dirty="0"/>
          </a:p>
        </p:txBody>
      </p:sp>
      <p:sp>
        <p:nvSpPr>
          <p:cNvPr id="5" name="Content Placeholder 4"/>
          <p:cNvSpPr>
            <a:spLocks noGrp="1"/>
          </p:cNvSpPr>
          <p:nvPr>
            <p:ph idx="1"/>
          </p:nvPr>
        </p:nvSpPr>
        <p:spPr>
          <a:xfrm>
            <a:off x="628650" y="1513109"/>
            <a:ext cx="7886700" cy="4351338"/>
          </a:xfrm>
        </p:spPr>
        <p:txBody>
          <a:bodyPr>
            <a:normAutofit/>
          </a:bodyPr>
          <a:lstStyle/>
          <a:p>
            <a:r>
              <a:rPr lang="en-US" sz="2400" dirty="0" smtClean="0"/>
              <a:t>Allows fine shaping of excitation volume while maintaining decent power</a:t>
            </a: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75" y="2456786"/>
            <a:ext cx="8096250" cy="3819525"/>
          </a:xfrm>
          <a:prstGeom prst="rect">
            <a:avLst/>
          </a:prstGeom>
        </p:spPr>
      </p:pic>
      <p:sp>
        <p:nvSpPr>
          <p:cNvPr id="7" name="TextBox 6"/>
          <p:cNvSpPr txBox="1"/>
          <p:nvPr/>
        </p:nvSpPr>
        <p:spPr>
          <a:xfrm>
            <a:off x="1180618" y="6461506"/>
            <a:ext cx="6460423" cy="338554"/>
          </a:xfrm>
          <a:prstGeom prst="rect">
            <a:avLst/>
          </a:prstGeom>
          <a:noFill/>
        </p:spPr>
        <p:txBody>
          <a:bodyPr wrap="none" rtlCol="0">
            <a:spAutoFit/>
          </a:bodyPr>
          <a:lstStyle/>
          <a:p>
            <a:r>
              <a:rPr lang="en-US" sz="800" dirty="0"/>
              <a:t>Lutz, C., Otis, T.S., </a:t>
            </a:r>
            <a:r>
              <a:rPr lang="en-US" sz="800" dirty="0" err="1"/>
              <a:t>DeSars</a:t>
            </a:r>
            <a:r>
              <a:rPr lang="en-US" sz="800" dirty="0"/>
              <a:t>, V., </a:t>
            </a:r>
            <a:r>
              <a:rPr lang="en-US" sz="800" dirty="0" err="1"/>
              <a:t>Charpak</a:t>
            </a:r>
            <a:r>
              <a:rPr lang="en-US" sz="800" dirty="0"/>
              <a:t>, S., </a:t>
            </a:r>
            <a:r>
              <a:rPr lang="en-US" sz="800" dirty="0" err="1"/>
              <a:t>DiGregorio</a:t>
            </a:r>
            <a:r>
              <a:rPr lang="en-US" sz="800" dirty="0"/>
              <a:t>, D.A., </a:t>
            </a:r>
            <a:r>
              <a:rPr lang="en-US" sz="800" dirty="0" err="1"/>
              <a:t>Emiliani</a:t>
            </a:r>
            <a:r>
              <a:rPr lang="en-US" sz="800" dirty="0"/>
              <a:t>, V., 2008. Holographic photolysis of caged neurotransmitters. Nat Meth 5, 821-827.</a:t>
            </a:r>
          </a:p>
          <a:p>
            <a:endParaRPr lang="en-US" sz="800" dirty="0"/>
          </a:p>
        </p:txBody>
      </p:sp>
    </p:spTree>
    <p:extLst>
      <p:ext uri="{BB962C8B-B14F-4D97-AF65-F5344CB8AC3E}">
        <p14:creationId xmlns:p14="http://schemas.microsoft.com/office/powerpoint/2010/main" val="31638357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SLM microscope went from 2D to 3D with extended depth of field (EDOF)</a:t>
            </a:r>
            <a:endParaRPr lang="en-US" sz="3200" dirty="0"/>
          </a:p>
        </p:txBody>
      </p:sp>
      <p:sp>
        <p:nvSpPr>
          <p:cNvPr id="3" name="Content Placeholder 2"/>
          <p:cNvSpPr>
            <a:spLocks noGrp="1"/>
          </p:cNvSpPr>
          <p:nvPr>
            <p:ph idx="1"/>
          </p:nvPr>
        </p:nvSpPr>
        <p:spPr/>
        <p:txBody>
          <a:bodyPr/>
          <a:lstStyle/>
          <a:p>
            <a:r>
              <a:rPr lang="en-US" dirty="0" smtClean="0"/>
              <a:t>SLM microscope</a:t>
            </a:r>
          </a:p>
          <a:p>
            <a:r>
              <a:rPr lang="en-US" dirty="0" err="1" smtClean="0"/>
              <a:t>Wavefront</a:t>
            </a:r>
            <a:r>
              <a:rPr lang="en-US" dirty="0" smtClean="0"/>
              <a:t> coded imaging (adds EDOF)</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746" y="2931308"/>
            <a:ext cx="6150787" cy="3473618"/>
          </a:xfrm>
          <a:prstGeom prst="rect">
            <a:avLst/>
          </a:prstGeom>
        </p:spPr>
      </p:pic>
      <p:sp>
        <p:nvSpPr>
          <p:cNvPr id="6" name="TextBox 5"/>
          <p:cNvSpPr txBox="1"/>
          <p:nvPr/>
        </p:nvSpPr>
        <p:spPr>
          <a:xfrm>
            <a:off x="300942" y="6404926"/>
            <a:ext cx="8278228" cy="338554"/>
          </a:xfrm>
          <a:prstGeom prst="rect">
            <a:avLst/>
          </a:prstGeom>
          <a:noFill/>
        </p:spPr>
        <p:txBody>
          <a:bodyPr wrap="none" rtlCol="0">
            <a:spAutoFit/>
          </a:bodyPr>
          <a:lstStyle/>
          <a:p>
            <a:r>
              <a:rPr lang="en-US" sz="800" dirty="0" err="1"/>
              <a:t>Quirin</a:t>
            </a:r>
            <a:r>
              <a:rPr lang="en-US" sz="800" dirty="0"/>
              <a:t>, S., </a:t>
            </a:r>
            <a:r>
              <a:rPr lang="en-US" sz="800" dirty="0" err="1"/>
              <a:t>Peterka</a:t>
            </a:r>
            <a:r>
              <a:rPr lang="en-US" sz="800" dirty="0"/>
              <a:t>, D.S., </a:t>
            </a:r>
            <a:r>
              <a:rPr lang="en-US" sz="800" dirty="0" err="1"/>
              <a:t>Yuste</a:t>
            </a:r>
            <a:r>
              <a:rPr lang="en-US" sz="800" dirty="0"/>
              <a:t>, R., 2013. Instantaneous three-dimensional sensing using spatial light modulator illumination with extended depth of field imaging. Optics express 21, 16007-16021.</a:t>
            </a:r>
          </a:p>
          <a:p>
            <a:endParaRPr lang="en-US" sz="800" dirty="0"/>
          </a:p>
        </p:txBody>
      </p:sp>
    </p:spTree>
    <p:extLst>
      <p:ext uri="{BB962C8B-B14F-4D97-AF65-F5344CB8AC3E}">
        <p14:creationId xmlns:p14="http://schemas.microsoft.com/office/powerpoint/2010/main" val="26955341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SLM microscope with EDOF</a:t>
            </a:r>
            <a:endParaRPr lang="en-US" sz="3200" dirty="0"/>
          </a:p>
        </p:txBody>
      </p:sp>
      <p:sp>
        <p:nvSpPr>
          <p:cNvPr id="8" name="Text Placeholder 7"/>
          <p:cNvSpPr>
            <a:spLocks noGrp="1"/>
          </p:cNvSpPr>
          <p:nvPr>
            <p:ph type="body" idx="1"/>
          </p:nvPr>
        </p:nvSpPr>
        <p:spPr/>
        <p:txBody>
          <a:bodyPr/>
          <a:lstStyle/>
          <a:p>
            <a:r>
              <a:rPr lang="en-US" dirty="0" smtClean="0"/>
              <a:t>Transparent media</a:t>
            </a:r>
            <a:endParaRPr lang="en-US"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64654" y="2678589"/>
            <a:ext cx="3399905" cy="3337560"/>
          </a:xfrm>
        </p:spPr>
      </p:pic>
      <p:sp>
        <p:nvSpPr>
          <p:cNvPr id="9" name="Text Placeholder 8"/>
          <p:cNvSpPr>
            <a:spLocks noGrp="1"/>
          </p:cNvSpPr>
          <p:nvPr>
            <p:ph type="body" sz="quarter" idx="3"/>
          </p:nvPr>
        </p:nvSpPr>
        <p:spPr/>
        <p:txBody>
          <a:bodyPr/>
          <a:lstStyle/>
          <a:p>
            <a:r>
              <a:rPr lang="en-US" dirty="0" smtClean="0"/>
              <a:t>Scattering media</a:t>
            </a:r>
            <a:endParaRPr lang="en-US" dirty="0"/>
          </a:p>
        </p:txBody>
      </p:sp>
      <p:pic>
        <p:nvPicPr>
          <p:cNvPr id="7" name="Content Placeholder 6"/>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4804511" y="2745091"/>
            <a:ext cx="3537065" cy="3204556"/>
          </a:xfrm>
        </p:spPr>
      </p:pic>
    </p:spTree>
    <p:extLst>
      <p:ext uri="{BB962C8B-B14F-4D97-AF65-F5344CB8AC3E}">
        <p14:creationId xmlns:p14="http://schemas.microsoft.com/office/powerpoint/2010/main" val="20029744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Digital holographic microscopy (DHM)</a:t>
            </a:r>
            <a:br>
              <a:rPr lang="en-US" sz="3200" dirty="0"/>
            </a:br>
            <a:endParaRPr lang="en-US" sz="3200" dirty="0"/>
          </a:p>
        </p:txBody>
      </p:sp>
      <p:sp>
        <p:nvSpPr>
          <p:cNvPr id="3" name="Content Placeholder 2"/>
          <p:cNvSpPr>
            <a:spLocks noGrp="1"/>
          </p:cNvSpPr>
          <p:nvPr>
            <p:ph idx="1"/>
          </p:nvPr>
        </p:nvSpPr>
        <p:spPr/>
        <p:txBody>
          <a:bodyPr/>
          <a:lstStyle/>
          <a:p>
            <a:r>
              <a:rPr lang="en-US" dirty="0" smtClean="0"/>
              <a:t>Uses </a:t>
            </a:r>
            <a:r>
              <a:rPr lang="en-US" dirty="0" err="1" smtClean="0"/>
              <a:t>wavefront</a:t>
            </a:r>
            <a:r>
              <a:rPr lang="en-US" dirty="0" smtClean="0"/>
              <a:t> to reconstruct image</a:t>
            </a:r>
          </a:p>
          <a:p>
            <a:r>
              <a:rPr lang="en-US" dirty="0" smtClean="0"/>
              <a:t>Doesn’t require an objective</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752" y="3490985"/>
            <a:ext cx="3854370" cy="223168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1224" y="3036687"/>
            <a:ext cx="3644126" cy="3140276"/>
          </a:xfrm>
          <a:prstGeom prst="rect">
            <a:avLst/>
          </a:prstGeom>
        </p:spPr>
      </p:pic>
    </p:spTree>
    <p:extLst>
      <p:ext uri="{BB962C8B-B14F-4D97-AF65-F5344CB8AC3E}">
        <p14:creationId xmlns:p14="http://schemas.microsoft.com/office/powerpoint/2010/main" val="10885536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Commercial systems available</a:t>
            </a:r>
            <a:endParaRPr lang="en-US" sz="3200" dirty="0"/>
          </a:p>
        </p:txBody>
      </p:sp>
      <p:sp>
        <p:nvSpPr>
          <p:cNvPr id="5" name="Content Placeholder 4"/>
          <p:cNvSpPr>
            <a:spLocks noGrp="1"/>
          </p:cNvSpPr>
          <p:nvPr>
            <p:ph sz="half" idx="1"/>
          </p:nvPr>
        </p:nvSpPr>
        <p:spPr/>
        <p:txBody>
          <a:bodyPr/>
          <a:lstStyle/>
          <a:p>
            <a:r>
              <a:rPr lang="en-US" dirty="0" err="1" smtClean="0"/>
              <a:t>Nanolive</a:t>
            </a:r>
            <a:r>
              <a:rPr lang="en-US" dirty="0" smtClean="0"/>
              <a:t> 3D cell explorer</a:t>
            </a:r>
          </a:p>
          <a:p>
            <a:r>
              <a:rPr lang="en-US" dirty="0" smtClean="0"/>
              <a:t>Not for fluorescently labeled samples*</a:t>
            </a:r>
            <a:endParaRPr lang="en-US" dirty="0"/>
          </a:p>
        </p:txBody>
      </p:sp>
      <p:pic>
        <p:nvPicPr>
          <p:cNvPr id="10" name="Content Placeholder 9"/>
          <p:cNvPicPr>
            <a:picLocks noGrp="1" noChangeAspect="1"/>
          </p:cNvPicPr>
          <p:nvPr>
            <p:ph sz="half" idx="2"/>
          </p:nvPr>
        </p:nvPicPr>
        <p:blipFill>
          <a:blip r:embed="rId3"/>
          <a:stretch>
            <a:fillRect/>
          </a:stretch>
        </p:blipFill>
        <p:spPr>
          <a:xfrm>
            <a:off x="4629150" y="1825625"/>
            <a:ext cx="3886200" cy="313662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122" y="3816100"/>
            <a:ext cx="2869075" cy="2295260"/>
          </a:xfrm>
          <a:prstGeom prst="rect">
            <a:avLst/>
          </a:prstGeom>
        </p:spPr>
      </p:pic>
      <p:sp>
        <p:nvSpPr>
          <p:cNvPr id="12" name="TextBox 11"/>
          <p:cNvSpPr txBox="1"/>
          <p:nvPr/>
        </p:nvSpPr>
        <p:spPr>
          <a:xfrm>
            <a:off x="4629150" y="5683171"/>
            <a:ext cx="3287888" cy="369332"/>
          </a:xfrm>
          <a:prstGeom prst="rect">
            <a:avLst/>
          </a:prstGeom>
          <a:noFill/>
        </p:spPr>
        <p:txBody>
          <a:bodyPr wrap="none" rtlCol="0">
            <a:spAutoFit/>
          </a:bodyPr>
          <a:lstStyle/>
          <a:p>
            <a:r>
              <a:rPr lang="en-US" dirty="0" smtClean="0">
                <a:hlinkClick r:id="rId5"/>
              </a:rPr>
              <a:t>Link to movies made with system</a:t>
            </a:r>
            <a:endParaRPr lang="en-US" dirty="0"/>
          </a:p>
        </p:txBody>
      </p:sp>
    </p:spTree>
    <p:extLst>
      <p:ext uri="{BB962C8B-B14F-4D97-AF65-F5344CB8AC3E}">
        <p14:creationId xmlns:p14="http://schemas.microsoft.com/office/powerpoint/2010/main" val="10557190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smtClean="0"/>
              <a:t>But many techniques getting faster and being used for live imaging</a:t>
            </a:r>
            <a:endParaRPr lang="en-US" sz="2800" dirty="0"/>
          </a:p>
        </p:txBody>
      </p:sp>
      <p:sp>
        <p:nvSpPr>
          <p:cNvPr id="5" name="Content Placeholder 4"/>
          <p:cNvSpPr>
            <a:spLocks noGrp="1"/>
          </p:cNvSpPr>
          <p:nvPr>
            <p:ph sz="half" idx="1"/>
          </p:nvPr>
        </p:nvSpPr>
        <p:spPr/>
        <p:txBody>
          <a:bodyPr/>
          <a:lstStyle/>
          <a:p>
            <a:r>
              <a:rPr lang="en-US" dirty="0" smtClean="0">
                <a:solidFill>
                  <a:schemeClr val="bg2"/>
                </a:solidFill>
              </a:rPr>
              <a:t>STED</a:t>
            </a:r>
          </a:p>
          <a:p>
            <a:r>
              <a:rPr lang="en-US" dirty="0">
                <a:solidFill>
                  <a:schemeClr val="bg2"/>
                </a:solidFill>
              </a:rPr>
              <a:t>Structured illumination microscopy (SIM</a:t>
            </a:r>
            <a:r>
              <a:rPr lang="en-US" dirty="0" smtClean="0">
                <a:solidFill>
                  <a:schemeClr val="bg2"/>
                </a:solidFill>
              </a:rPr>
              <a:t>)</a:t>
            </a:r>
          </a:p>
          <a:p>
            <a:r>
              <a:rPr lang="en-US" dirty="0" smtClean="0"/>
              <a:t>PALM/STORM</a:t>
            </a:r>
            <a:endParaRPr lang="en-US" dirty="0"/>
          </a:p>
        </p:txBody>
      </p:sp>
      <p:sp>
        <p:nvSpPr>
          <p:cNvPr id="11" name="object 7"/>
          <p:cNvSpPr/>
          <p:nvPr/>
        </p:nvSpPr>
        <p:spPr>
          <a:xfrm>
            <a:off x="1838977" y="4332581"/>
            <a:ext cx="2915237" cy="1355308"/>
          </a:xfrm>
          <a:prstGeom prst="rect">
            <a:avLst/>
          </a:prstGeom>
          <a:blipFill>
            <a:blip r:embed="rId3" cstate="print"/>
            <a:stretch>
              <a:fillRect/>
            </a:stretch>
          </a:blipFill>
        </p:spPr>
        <p:txBody>
          <a:bodyPr wrap="square" lIns="0" tIns="0" rIns="0" bIns="0" rtlCol="0"/>
          <a:lstStyle/>
          <a:p>
            <a:endParaRPr>
              <a:solidFill>
                <a:prstClr val="black"/>
              </a:solidFill>
            </a:endParaRPr>
          </a:p>
        </p:txBody>
      </p:sp>
      <p:pic>
        <p:nvPicPr>
          <p:cNvPr id="3" name="Content Placeholder 2"/>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629149" y="1825626"/>
            <a:ext cx="4351617" cy="3953852"/>
          </a:xfrm>
        </p:spPr>
      </p:pic>
      <p:pic>
        <p:nvPicPr>
          <p:cNvPr id="9" name="Content Placeholder 12"/>
          <p:cNvPicPr>
            <a:picLocks noChangeAspect="1"/>
          </p:cNvPicPr>
          <p:nvPr/>
        </p:nvPicPr>
        <p:blipFill>
          <a:blip r:embed="rId5"/>
          <a:stretch>
            <a:fillRect/>
          </a:stretch>
        </p:blipFill>
        <p:spPr>
          <a:xfrm>
            <a:off x="441139" y="3831558"/>
            <a:ext cx="1585349" cy="1947920"/>
          </a:xfrm>
          <a:prstGeom prst="rect">
            <a:avLst/>
          </a:prstGeom>
        </p:spPr>
      </p:pic>
    </p:spTree>
    <p:extLst>
      <p:ext uri="{BB962C8B-B14F-4D97-AF65-F5344CB8AC3E}">
        <p14:creationId xmlns:p14="http://schemas.microsoft.com/office/powerpoint/2010/main" val="19836705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Class</a:t>
            </a:r>
            <a:r>
              <a:rPr lang="en-US" sz="3600" dirty="0" smtClean="0"/>
              <a:t> survey</a:t>
            </a:r>
            <a:endParaRPr lang="en-US" sz="3600" dirty="0"/>
          </a:p>
        </p:txBody>
      </p:sp>
      <p:sp>
        <p:nvSpPr>
          <p:cNvPr id="3" name="Content Placeholder 2"/>
          <p:cNvSpPr>
            <a:spLocks noGrp="1"/>
          </p:cNvSpPr>
          <p:nvPr>
            <p:ph idx="1"/>
          </p:nvPr>
        </p:nvSpPr>
        <p:spPr/>
        <p:txBody>
          <a:bodyPr/>
          <a:lstStyle/>
          <a:p>
            <a:r>
              <a:rPr lang="en-US" dirty="0" smtClean="0"/>
              <a:t>Bi177</a:t>
            </a:r>
            <a:endParaRPr lang="en-US" dirty="0"/>
          </a:p>
          <a:p>
            <a:r>
              <a:rPr lang="en-US" dirty="0">
                <a:hlinkClick r:id="rId3"/>
              </a:rPr>
              <a:t>https://access.caltech.edu/tqfr/taker/queue</a:t>
            </a:r>
            <a:endParaRPr lang="en-US" dirty="0"/>
          </a:p>
        </p:txBody>
      </p:sp>
    </p:spTree>
    <p:extLst>
      <p:ext uri="{BB962C8B-B14F-4D97-AF65-F5344CB8AC3E}">
        <p14:creationId xmlns:p14="http://schemas.microsoft.com/office/powerpoint/2010/main" val="22704243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Microscopy</a:t>
            </a:r>
            <a:r>
              <a:rPr lang="en-US" sz="3600" dirty="0"/>
              <a:t>: </a:t>
            </a:r>
            <a:r>
              <a:rPr lang="en-US" sz="3600" dirty="0" err="1"/>
              <a:t>OpenSPIM</a:t>
            </a:r>
            <a:r>
              <a:rPr lang="en-US" sz="3600" dirty="0"/>
              <a:t> 2.0</a:t>
            </a:r>
            <a:r>
              <a:rPr lang="en-US" sz="3600" dirty="0" smtClean="0"/>
              <a:t>. (openspim.org) </a:t>
            </a:r>
            <a:endParaRPr lang="en-US" sz="3600" dirty="0"/>
          </a:p>
        </p:txBody>
      </p:sp>
      <p:sp>
        <p:nvSpPr>
          <p:cNvPr id="3" name="Content Placeholder 2"/>
          <p:cNvSpPr>
            <a:spLocks noGrp="1"/>
          </p:cNvSpPr>
          <p:nvPr>
            <p:ph idx="1"/>
          </p:nvPr>
        </p:nvSpPr>
        <p:spPr/>
        <p:txBody>
          <a:bodyPr>
            <a:normAutofit/>
          </a:bodyPr>
          <a:lstStyle/>
          <a:p>
            <a:r>
              <a:rPr lang="en-US" sz="2400" dirty="0"/>
              <a:t>A maturing open hardware and open-source software movement seeks to expand DIY </a:t>
            </a:r>
            <a:r>
              <a:rPr lang="en-US" sz="2400" dirty="0" smtClean="0"/>
              <a:t>light-sheet microscopy</a:t>
            </a:r>
          </a:p>
          <a:p>
            <a:r>
              <a:rPr lang="en-US" sz="2400" dirty="0" smtClean="0"/>
              <a:t>Vivien Marx. Technology Feature. Nat </a:t>
            </a:r>
            <a:r>
              <a:rPr lang="en-US" sz="2400" dirty="0"/>
              <a:t>Meth 13, 979-982.</a:t>
            </a:r>
            <a:br>
              <a:rPr lang="en-US" sz="2400" dirty="0"/>
            </a:b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271" y="3195035"/>
            <a:ext cx="5301205" cy="298192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0349" y="3195035"/>
            <a:ext cx="2248621" cy="2990666"/>
          </a:xfrm>
          <a:prstGeom prst="rect">
            <a:avLst/>
          </a:prstGeom>
        </p:spPr>
      </p:pic>
    </p:spTree>
    <p:extLst>
      <p:ext uri="{BB962C8B-B14F-4D97-AF65-F5344CB8AC3E}">
        <p14:creationId xmlns:p14="http://schemas.microsoft.com/office/powerpoint/2010/main" val="3198164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Bruker </a:t>
            </a:r>
            <a:r>
              <a:rPr lang="en-US" sz="2800" dirty="0" err="1" smtClean="0"/>
              <a:t>vutara</a:t>
            </a:r>
            <a:r>
              <a:rPr lang="en-US" sz="2800" dirty="0" smtClean="0"/>
              <a:t> imaging two focal planes at once</a:t>
            </a:r>
            <a:endParaRPr lang="en-US" sz="2800" dirty="0"/>
          </a:p>
        </p:txBody>
      </p:sp>
      <p:sp>
        <p:nvSpPr>
          <p:cNvPr id="3" name="Content Placeholder 2"/>
          <p:cNvSpPr>
            <a:spLocks noGrp="1"/>
          </p:cNvSpPr>
          <p:nvPr>
            <p:ph sz="half" idx="1"/>
          </p:nvPr>
        </p:nvSpPr>
        <p:spPr/>
        <p:txBody>
          <a:bodyPr>
            <a:normAutofit/>
          </a:bodyPr>
          <a:lstStyle/>
          <a:p>
            <a:r>
              <a:rPr lang="en-US" sz="2400" dirty="0" smtClean="0"/>
              <a:t>Biplane imaging increases speed</a:t>
            </a:r>
          </a:p>
          <a:p>
            <a:r>
              <a:rPr lang="en-US" sz="2400" dirty="0" smtClean="0"/>
              <a:t>Schematic of MUM (Multifocal plane microscopy)</a:t>
            </a:r>
          </a:p>
          <a:p>
            <a:endParaRPr lang="en-US" sz="2400"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75359" y="1367544"/>
            <a:ext cx="2688981" cy="2407166"/>
          </a:xfrm>
        </p:spPr>
      </p:pic>
      <p:sp>
        <p:nvSpPr>
          <p:cNvPr id="6" name="object 6"/>
          <p:cNvSpPr/>
          <p:nvPr/>
        </p:nvSpPr>
        <p:spPr>
          <a:xfrm>
            <a:off x="704850" y="3909646"/>
            <a:ext cx="7620000" cy="2617089"/>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774188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800" dirty="0"/>
              <a:t>Sample Labeling Choices for </a:t>
            </a:r>
            <a:r>
              <a:rPr lang="en-US" sz="2800" dirty="0" smtClean="0"/>
              <a:t>PALM/STORM (SML) Imaging</a:t>
            </a:r>
            <a:r>
              <a:rPr lang="en-US" sz="2800" dirty="0"/>
              <a:t/>
            </a:r>
            <a:br>
              <a:rPr lang="en-US" sz="2800" dirty="0"/>
            </a:br>
            <a:endParaRPr lang="en-US" sz="2800" dirty="0"/>
          </a:p>
        </p:txBody>
      </p:sp>
      <p:sp>
        <p:nvSpPr>
          <p:cNvPr id="7" name="Content Placeholder 6"/>
          <p:cNvSpPr>
            <a:spLocks noGrp="1"/>
          </p:cNvSpPr>
          <p:nvPr>
            <p:ph sz="half" idx="1"/>
          </p:nvPr>
        </p:nvSpPr>
        <p:spPr/>
        <p:txBody>
          <a:bodyPr>
            <a:normAutofit/>
          </a:bodyPr>
          <a:lstStyle/>
          <a:p>
            <a:r>
              <a:rPr lang="en-US" sz="2000" dirty="0"/>
              <a:t>Organic dyes or Genetically encoded fluorescent proteins</a:t>
            </a:r>
          </a:p>
          <a:p>
            <a:r>
              <a:rPr lang="en-US" sz="2000" dirty="0"/>
              <a:t>Organic dyes generally preferred for SML labeling over fluorescent proteins since they emit more photons.</a:t>
            </a:r>
          </a:p>
          <a:p>
            <a:r>
              <a:rPr lang="en-US" sz="2000" dirty="0"/>
              <a:t>Fluorescent proteins are live cell compatible</a:t>
            </a:r>
          </a:p>
          <a:p>
            <a:endParaRPr lang="en-US" sz="2000" dirty="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75385" y="1621585"/>
            <a:ext cx="3095258" cy="2211862"/>
          </a:xfr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725" y="4535649"/>
            <a:ext cx="3104050" cy="196102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5385" y="4104639"/>
            <a:ext cx="3095258" cy="2392033"/>
          </a:xfrm>
          <a:prstGeom prst="rect">
            <a:avLst/>
          </a:prstGeom>
        </p:spPr>
      </p:pic>
      <p:sp>
        <p:nvSpPr>
          <p:cNvPr id="12" name="Rectangle 11"/>
          <p:cNvSpPr/>
          <p:nvPr/>
        </p:nvSpPr>
        <p:spPr>
          <a:xfrm>
            <a:off x="6635262" y="2766646"/>
            <a:ext cx="480646" cy="1992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115908" y="6297380"/>
            <a:ext cx="480646" cy="1992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c</a:t>
            </a:r>
            <a:endParaRPr lang="en-US" dirty="0">
              <a:solidFill>
                <a:prstClr val="white"/>
              </a:solidFill>
            </a:endParaRPr>
          </a:p>
        </p:txBody>
      </p:sp>
      <p:sp>
        <p:nvSpPr>
          <p:cNvPr id="14" name="Rectangle 13"/>
          <p:cNvSpPr/>
          <p:nvPr/>
        </p:nvSpPr>
        <p:spPr>
          <a:xfrm>
            <a:off x="2860431" y="6397026"/>
            <a:ext cx="480646" cy="1992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c</a:t>
            </a:r>
            <a:endParaRPr lang="en-US" dirty="0">
              <a:solidFill>
                <a:prstClr val="white"/>
              </a:solidFill>
            </a:endParaRPr>
          </a:p>
        </p:txBody>
      </p:sp>
    </p:spTree>
    <p:extLst>
      <p:ext uri="{BB962C8B-B14F-4D97-AF65-F5344CB8AC3E}">
        <p14:creationId xmlns:p14="http://schemas.microsoft.com/office/powerpoint/2010/main" val="3220014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extLst/>
          </p:nvPr>
        </p:nvGraphicFramePr>
        <p:xfrm>
          <a:off x="743927" y="1752600"/>
          <a:ext cx="6096000" cy="4622795"/>
        </p:xfrm>
        <a:graphic>
          <a:graphicData uri="http://schemas.openxmlformats.org/drawingml/2006/table">
            <a:tbl>
              <a:tblPr firstRow="1" bandRow="1">
                <a:tableStyleId>{2D5ABB26-0587-4C30-8999-92F81FD0307C}</a:tableStyleId>
              </a:tblPr>
              <a:tblGrid>
                <a:gridCol w="1524000"/>
                <a:gridCol w="1524000"/>
                <a:gridCol w="1524000"/>
                <a:gridCol w="1524000"/>
              </a:tblGrid>
              <a:tr h="927100">
                <a:tc>
                  <a:txBody>
                    <a:bodyPr/>
                    <a:lstStyle/>
                    <a:p>
                      <a:pPr marL="184150" marR="176530" algn="ctr">
                        <a:lnSpc>
                          <a:spcPct val="100000"/>
                        </a:lnSpc>
                      </a:pPr>
                      <a:r>
                        <a:rPr sz="1800" b="1" dirty="0">
                          <a:latin typeface="Arial"/>
                          <a:cs typeface="Arial"/>
                        </a:rPr>
                        <a:t>Excitation Laser </a:t>
                      </a:r>
                      <a:r>
                        <a:rPr sz="1800" b="1" spc="-10" dirty="0">
                          <a:latin typeface="Arial"/>
                          <a:cs typeface="Arial"/>
                        </a:rPr>
                        <a:t>L</a:t>
                      </a:r>
                      <a:r>
                        <a:rPr sz="1800" b="1" dirty="0">
                          <a:latin typeface="Arial"/>
                          <a:cs typeface="Arial"/>
                        </a:rPr>
                        <a:t>ine (nm)</a:t>
                      </a:r>
                      <a:endParaRPr sz="1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D7E1E8"/>
                    </a:solidFill>
                  </a:tcPr>
                </a:tc>
                <a:tc>
                  <a:txBody>
                    <a:bodyPr/>
                    <a:lstStyle/>
                    <a:p>
                      <a:pPr algn="ctr">
                        <a:lnSpc>
                          <a:spcPct val="100000"/>
                        </a:lnSpc>
                      </a:pPr>
                      <a:r>
                        <a:rPr sz="1800" b="1" dirty="0">
                          <a:latin typeface="Arial"/>
                          <a:cs typeface="Arial"/>
                        </a:rPr>
                        <a:t>Dye</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D7E1E8"/>
                    </a:solidFill>
                  </a:tcPr>
                </a:tc>
                <a:tc>
                  <a:txBody>
                    <a:bodyPr/>
                    <a:lstStyle/>
                    <a:p>
                      <a:pPr marL="209550" marR="201295" algn="ctr">
                        <a:lnSpc>
                          <a:spcPct val="100000"/>
                        </a:lnSpc>
                      </a:pPr>
                      <a:r>
                        <a:rPr sz="1800" b="1" dirty="0">
                          <a:latin typeface="Arial"/>
                          <a:cs typeface="Arial"/>
                        </a:rPr>
                        <a:t>Excitation Maximum (nm)</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D7E1E8"/>
                    </a:solidFill>
                  </a:tcPr>
                </a:tc>
                <a:tc>
                  <a:txBody>
                    <a:bodyPr/>
                    <a:lstStyle/>
                    <a:p>
                      <a:pPr marL="228600" marR="220345" indent="-635" algn="ctr">
                        <a:lnSpc>
                          <a:spcPct val="100000"/>
                        </a:lnSpc>
                      </a:pPr>
                      <a:r>
                        <a:rPr sz="1800" b="1" dirty="0">
                          <a:latin typeface="Arial"/>
                          <a:cs typeface="Arial"/>
                        </a:rPr>
                        <a:t>Emission Maximum (nm)</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D7E1E8"/>
                    </a:solidFill>
                  </a:tcPr>
                </a:tc>
              </a:tr>
              <a:tr h="358139">
                <a:tc>
                  <a:txBody>
                    <a:bodyPr/>
                    <a:lstStyle/>
                    <a:p>
                      <a:pPr marL="85090">
                        <a:lnSpc>
                          <a:spcPct val="100000"/>
                        </a:lnSpc>
                      </a:pPr>
                      <a:r>
                        <a:rPr sz="1800" b="1" dirty="0">
                          <a:solidFill>
                            <a:srgbClr val="00AF50"/>
                          </a:solidFill>
                          <a:latin typeface="Arial"/>
                          <a:cs typeface="Arial"/>
                        </a:rPr>
                        <a:t>488</a:t>
                      </a:r>
                      <a:endParaRPr sz="180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FF4F6"/>
                    </a:solidFill>
                  </a:tcPr>
                </a:tc>
                <a:tc>
                  <a:txBody>
                    <a:bodyPr/>
                    <a:lstStyle/>
                    <a:p>
                      <a:pPr marL="85090">
                        <a:lnSpc>
                          <a:spcPct val="100000"/>
                        </a:lnSpc>
                      </a:pPr>
                      <a:r>
                        <a:rPr sz="1800" spc="-135" dirty="0">
                          <a:latin typeface="Arial"/>
                          <a:cs typeface="Arial"/>
                        </a:rPr>
                        <a:t>A</a:t>
                      </a:r>
                      <a:r>
                        <a:rPr sz="1800" dirty="0">
                          <a:latin typeface="Arial"/>
                          <a:cs typeface="Arial"/>
                        </a:rPr>
                        <a:t>T</a:t>
                      </a:r>
                      <a:r>
                        <a:rPr sz="1800" spc="-35" dirty="0">
                          <a:latin typeface="Arial"/>
                          <a:cs typeface="Arial"/>
                        </a:rPr>
                        <a:t>T</a:t>
                      </a:r>
                      <a:r>
                        <a:rPr sz="1800" dirty="0">
                          <a:latin typeface="Arial"/>
                          <a:cs typeface="Arial"/>
                        </a:rPr>
                        <a:t>O 488</a:t>
                      </a:r>
                      <a:endParaRPr sz="180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FF4F6"/>
                    </a:solidFill>
                  </a:tcPr>
                </a:tc>
                <a:tc>
                  <a:txBody>
                    <a:bodyPr/>
                    <a:lstStyle/>
                    <a:p>
                      <a:pPr algn="ctr">
                        <a:lnSpc>
                          <a:spcPct val="100000"/>
                        </a:lnSpc>
                      </a:pPr>
                      <a:r>
                        <a:rPr sz="1800" dirty="0">
                          <a:latin typeface="Arial"/>
                          <a:cs typeface="Arial"/>
                        </a:rPr>
                        <a:t>501</a:t>
                      </a:r>
                      <a:endParaRPr sz="180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FF4F6"/>
                    </a:solidFill>
                  </a:tcPr>
                </a:tc>
                <a:tc>
                  <a:txBody>
                    <a:bodyPr/>
                    <a:lstStyle/>
                    <a:p>
                      <a:pPr algn="ctr">
                        <a:lnSpc>
                          <a:spcPct val="100000"/>
                        </a:lnSpc>
                      </a:pPr>
                      <a:r>
                        <a:rPr sz="1800" dirty="0">
                          <a:latin typeface="Arial"/>
                          <a:cs typeface="Arial"/>
                        </a:rPr>
                        <a:t>523</a:t>
                      </a:r>
                      <a:endParaRPr sz="180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FF4F6"/>
                    </a:solidFill>
                  </a:tcPr>
                </a:tc>
              </a:tr>
              <a:tr h="370839">
                <a:tc>
                  <a:txBody>
                    <a:bodyPr/>
                    <a:lstStyle/>
                    <a:p>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F9FA"/>
                    </a:solidFill>
                  </a:tcPr>
                </a:tc>
                <a:tc>
                  <a:txBody>
                    <a:bodyPr/>
                    <a:lstStyle/>
                    <a:p>
                      <a:pPr marL="85090">
                        <a:lnSpc>
                          <a:spcPct val="100000"/>
                        </a:lnSpc>
                      </a:pPr>
                      <a:r>
                        <a:rPr sz="1800" dirty="0">
                          <a:latin typeface="Arial"/>
                          <a:cs typeface="Arial"/>
                        </a:rPr>
                        <a:t>Alexa 488</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F9FA"/>
                    </a:solidFill>
                  </a:tcPr>
                </a:tc>
                <a:tc>
                  <a:txBody>
                    <a:bodyPr/>
                    <a:lstStyle/>
                    <a:p>
                      <a:pPr algn="ctr">
                        <a:lnSpc>
                          <a:spcPct val="100000"/>
                        </a:lnSpc>
                      </a:pPr>
                      <a:r>
                        <a:rPr sz="1800" dirty="0">
                          <a:latin typeface="Arial"/>
                          <a:cs typeface="Arial"/>
                        </a:rPr>
                        <a:t>495</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F9FA"/>
                    </a:solidFill>
                  </a:tcPr>
                </a:tc>
                <a:tc>
                  <a:txBody>
                    <a:bodyPr/>
                    <a:lstStyle/>
                    <a:p>
                      <a:pPr algn="ctr">
                        <a:lnSpc>
                          <a:spcPct val="100000"/>
                        </a:lnSpc>
                      </a:pPr>
                      <a:r>
                        <a:rPr sz="1800" dirty="0">
                          <a:latin typeface="Arial"/>
                          <a:cs typeface="Arial"/>
                        </a:rPr>
                        <a:t>519</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F9FA"/>
                    </a:solidFill>
                  </a:tcPr>
                </a:tc>
              </a:tr>
              <a:tr h="370840">
                <a:tc>
                  <a:txBody>
                    <a:bodyPr/>
                    <a:lstStyle/>
                    <a:p>
                      <a:pPr marL="85090">
                        <a:lnSpc>
                          <a:spcPct val="100000"/>
                        </a:lnSpc>
                      </a:pPr>
                      <a:r>
                        <a:rPr sz="1800" b="1" dirty="0">
                          <a:solidFill>
                            <a:srgbClr val="FF9900"/>
                          </a:solidFill>
                          <a:latin typeface="Arial"/>
                          <a:cs typeface="Arial"/>
                        </a:rPr>
                        <a:t>561</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4F6"/>
                    </a:solidFill>
                  </a:tcPr>
                </a:tc>
                <a:tc>
                  <a:txBody>
                    <a:bodyPr/>
                    <a:lstStyle/>
                    <a:p>
                      <a:pPr marL="85090">
                        <a:lnSpc>
                          <a:spcPct val="100000"/>
                        </a:lnSpc>
                      </a:pPr>
                      <a:r>
                        <a:rPr sz="1800" dirty="0">
                          <a:latin typeface="Arial"/>
                          <a:cs typeface="Arial"/>
                        </a:rPr>
                        <a:t>Cy3B</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4F6"/>
                    </a:solidFill>
                  </a:tcPr>
                </a:tc>
                <a:tc>
                  <a:txBody>
                    <a:bodyPr/>
                    <a:lstStyle/>
                    <a:p>
                      <a:pPr algn="ctr">
                        <a:lnSpc>
                          <a:spcPct val="100000"/>
                        </a:lnSpc>
                      </a:pPr>
                      <a:r>
                        <a:rPr sz="1800" dirty="0">
                          <a:latin typeface="Arial"/>
                          <a:cs typeface="Arial"/>
                        </a:rPr>
                        <a:t>559</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4F6"/>
                    </a:solidFill>
                  </a:tcPr>
                </a:tc>
                <a:tc>
                  <a:txBody>
                    <a:bodyPr/>
                    <a:lstStyle/>
                    <a:p>
                      <a:pPr algn="ctr">
                        <a:lnSpc>
                          <a:spcPct val="100000"/>
                        </a:lnSpc>
                      </a:pPr>
                      <a:r>
                        <a:rPr sz="1800" dirty="0">
                          <a:latin typeface="Arial"/>
                          <a:cs typeface="Arial"/>
                        </a:rPr>
                        <a:t>570</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4F6"/>
                    </a:solidFill>
                  </a:tcPr>
                </a:tc>
              </a:tr>
              <a:tr h="370840">
                <a:tc>
                  <a:txBody>
                    <a:bodyPr/>
                    <a:lstStyle/>
                    <a:p>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F9FA"/>
                    </a:solidFill>
                  </a:tcPr>
                </a:tc>
                <a:tc>
                  <a:txBody>
                    <a:bodyPr/>
                    <a:lstStyle/>
                    <a:p>
                      <a:pPr marL="85090">
                        <a:lnSpc>
                          <a:spcPct val="100000"/>
                        </a:lnSpc>
                      </a:pPr>
                      <a:r>
                        <a:rPr sz="1800" dirty="0">
                          <a:latin typeface="Arial"/>
                          <a:cs typeface="Arial"/>
                        </a:rPr>
                        <a:t>Alexa 568</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F9FA"/>
                    </a:solidFill>
                  </a:tcPr>
                </a:tc>
                <a:tc>
                  <a:txBody>
                    <a:bodyPr/>
                    <a:lstStyle/>
                    <a:p>
                      <a:pPr algn="ctr">
                        <a:lnSpc>
                          <a:spcPct val="100000"/>
                        </a:lnSpc>
                      </a:pPr>
                      <a:r>
                        <a:rPr sz="1800" dirty="0">
                          <a:latin typeface="Arial"/>
                          <a:cs typeface="Arial"/>
                        </a:rPr>
                        <a:t>578</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F9FA"/>
                    </a:solidFill>
                  </a:tcPr>
                </a:tc>
                <a:tc>
                  <a:txBody>
                    <a:bodyPr/>
                    <a:lstStyle/>
                    <a:p>
                      <a:pPr algn="ctr">
                        <a:lnSpc>
                          <a:spcPct val="100000"/>
                        </a:lnSpc>
                      </a:pPr>
                      <a:r>
                        <a:rPr sz="1800" dirty="0">
                          <a:latin typeface="Arial"/>
                          <a:cs typeface="Arial"/>
                        </a:rPr>
                        <a:t>603</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F9FA"/>
                    </a:solidFill>
                  </a:tcPr>
                </a:tc>
              </a:tr>
              <a:tr h="370839">
                <a:tc>
                  <a:txBody>
                    <a:bodyPr/>
                    <a:lstStyle/>
                    <a:p>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4F6"/>
                    </a:solidFill>
                  </a:tcPr>
                </a:tc>
                <a:tc>
                  <a:txBody>
                    <a:bodyPr/>
                    <a:lstStyle/>
                    <a:p>
                      <a:pPr marL="85090">
                        <a:lnSpc>
                          <a:spcPct val="100000"/>
                        </a:lnSpc>
                      </a:pPr>
                      <a:r>
                        <a:rPr sz="1800" dirty="0">
                          <a:latin typeface="Arial"/>
                          <a:cs typeface="Arial"/>
                        </a:rPr>
                        <a:t>Alexa 555</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4F6"/>
                    </a:solidFill>
                  </a:tcPr>
                </a:tc>
                <a:tc>
                  <a:txBody>
                    <a:bodyPr/>
                    <a:lstStyle/>
                    <a:p>
                      <a:pPr algn="ctr">
                        <a:lnSpc>
                          <a:spcPct val="100000"/>
                        </a:lnSpc>
                      </a:pPr>
                      <a:r>
                        <a:rPr sz="1800" dirty="0">
                          <a:latin typeface="Arial"/>
                          <a:cs typeface="Arial"/>
                        </a:rPr>
                        <a:t>555</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4F6"/>
                    </a:solidFill>
                  </a:tcPr>
                </a:tc>
                <a:tc>
                  <a:txBody>
                    <a:bodyPr/>
                    <a:lstStyle/>
                    <a:p>
                      <a:pPr algn="ctr">
                        <a:lnSpc>
                          <a:spcPct val="100000"/>
                        </a:lnSpc>
                      </a:pPr>
                      <a:r>
                        <a:rPr sz="1800" dirty="0">
                          <a:latin typeface="Arial"/>
                          <a:cs typeface="Arial"/>
                        </a:rPr>
                        <a:t>580</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4F6"/>
                    </a:solidFill>
                  </a:tcPr>
                </a:tc>
              </a:tr>
              <a:tr h="370839">
                <a:tc>
                  <a:txBody>
                    <a:bodyPr/>
                    <a:lstStyle/>
                    <a:p>
                      <a:pPr marL="85090">
                        <a:lnSpc>
                          <a:spcPct val="100000"/>
                        </a:lnSpc>
                      </a:pPr>
                      <a:r>
                        <a:rPr sz="1800" b="1" dirty="0">
                          <a:solidFill>
                            <a:srgbClr val="FF0000"/>
                          </a:solidFill>
                          <a:latin typeface="Arial"/>
                          <a:cs typeface="Arial"/>
                        </a:rPr>
                        <a:t>640</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F9FA"/>
                    </a:solidFill>
                  </a:tcPr>
                </a:tc>
                <a:tc>
                  <a:txBody>
                    <a:bodyPr/>
                    <a:lstStyle/>
                    <a:p>
                      <a:pPr marL="85090">
                        <a:lnSpc>
                          <a:spcPct val="100000"/>
                        </a:lnSpc>
                      </a:pPr>
                      <a:r>
                        <a:rPr sz="1800" dirty="0">
                          <a:latin typeface="Arial"/>
                          <a:cs typeface="Arial"/>
                        </a:rPr>
                        <a:t>Alexa 647</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F9FA"/>
                    </a:solidFill>
                  </a:tcPr>
                </a:tc>
                <a:tc>
                  <a:txBody>
                    <a:bodyPr/>
                    <a:lstStyle/>
                    <a:p>
                      <a:pPr algn="ctr">
                        <a:lnSpc>
                          <a:spcPct val="100000"/>
                        </a:lnSpc>
                      </a:pPr>
                      <a:r>
                        <a:rPr sz="1800" dirty="0">
                          <a:latin typeface="Arial"/>
                          <a:cs typeface="Arial"/>
                        </a:rPr>
                        <a:t>650</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F9FA"/>
                    </a:solidFill>
                  </a:tcPr>
                </a:tc>
                <a:tc>
                  <a:txBody>
                    <a:bodyPr/>
                    <a:lstStyle/>
                    <a:p>
                      <a:pPr algn="ctr">
                        <a:lnSpc>
                          <a:spcPct val="100000"/>
                        </a:lnSpc>
                      </a:pPr>
                      <a:r>
                        <a:rPr sz="1800" dirty="0">
                          <a:latin typeface="Arial"/>
                          <a:cs typeface="Arial"/>
                        </a:rPr>
                        <a:t>665</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F9FA"/>
                    </a:solidFill>
                  </a:tcPr>
                </a:tc>
              </a:tr>
              <a:tr h="370840">
                <a:tc>
                  <a:txBody>
                    <a:bodyPr/>
                    <a:lstStyle/>
                    <a:p>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4F6"/>
                    </a:solidFill>
                  </a:tcPr>
                </a:tc>
                <a:tc>
                  <a:txBody>
                    <a:bodyPr/>
                    <a:lstStyle/>
                    <a:p>
                      <a:pPr marL="85090">
                        <a:lnSpc>
                          <a:spcPct val="100000"/>
                        </a:lnSpc>
                      </a:pPr>
                      <a:r>
                        <a:rPr sz="1800" dirty="0">
                          <a:latin typeface="Arial"/>
                          <a:cs typeface="Arial"/>
                        </a:rPr>
                        <a:t>Cy5</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4F6"/>
                    </a:solidFill>
                  </a:tcPr>
                </a:tc>
                <a:tc>
                  <a:txBody>
                    <a:bodyPr/>
                    <a:lstStyle/>
                    <a:p>
                      <a:pPr algn="ctr">
                        <a:lnSpc>
                          <a:spcPct val="100000"/>
                        </a:lnSpc>
                      </a:pPr>
                      <a:r>
                        <a:rPr sz="1800" dirty="0">
                          <a:latin typeface="Arial"/>
                          <a:cs typeface="Arial"/>
                        </a:rPr>
                        <a:t>649</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4F6"/>
                    </a:solidFill>
                  </a:tcPr>
                </a:tc>
                <a:tc>
                  <a:txBody>
                    <a:bodyPr/>
                    <a:lstStyle/>
                    <a:p>
                      <a:pPr algn="ctr">
                        <a:lnSpc>
                          <a:spcPct val="100000"/>
                        </a:lnSpc>
                      </a:pPr>
                      <a:r>
                        <a:rPr sz="1800" dirty="0">
                          <a:latin typeface="Arial"/>
                          <a:cs typeface="Arial"/>
                        </a:rPr>
                        <a:t>670</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4F6"/>
                    </a:solidFill>
                  </a:tcPr>
                </a:tc>
              </a:tr>
              <a:tr h="370839">
                <a:tc>
                  <a:txBody>
                    <a:bodyPr/>
                    <a:lstStyle/>
                    <a:p>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F9FA"/>
                    </a:solidFill>
                  </a:tcPr>
                </a:tc>
                <a:tc>
                  <a:txBody>
                    <a:bodyPr/>
                    <a:lstStyle/>
                    <a:p>
                      <a:pPr marL="85090">
                        <a:lnSpc>
                          <a:spcPct val="100000"/>
                        </a:lnSpc>
                      </a:pPr>
                      <a:r>
                        <a:rPr sz="1800" dirty="0">
                          <a:latin typeface="Arial"/>
                          <a:cs typeface="Arial"/>
                        </a:rPr>
                        <a:t>DyLight</a:t>
                      </a:r>
                      <a:r>
                        <a:rPr sz="1800" spc="-10" dirty="0">
                          <a:latin typeface="Arial"/>
                          <a:cs typeface="Arial"/>
                        </a:rPr>
                        <a:t> </a:t>
                      </a:r>
                      <a:r>
                        <a:rPr sz="1800" dirty="0">
                          <a:latin typeface="Arial"/>
                          <a:cs typeface="Arial"/>
                        </a:rPr>
                        <a:t>650</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F9FA"/>
                    </a:solidFill>
                  </a:tcPr>
                </a:tc>
                <a:tc>
                  <a:txBody>
                    <a:bodyPr/>
                    <a:lstStyle/>
                    <a:p>
                      <a:pPr algn="ctr">
                        <a:lnSpc>
                          <a:spcPct val="100000"/>
                        </a:lnSpc>
                      </a:pPr>
                      <a:r>
                        <a:rPr sz="1800" dirty="0">
                          <a:latin typeface="Arial"/>
                          <a:cs typeface="Arial"/>
                        </a:rPr>
                        <a:t>652</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F9FA"/>
                    </a:solidFill>
                  </a:tcPr>
                </a:tc>
                <a:tc>
                  <a:txBody>
                    <a:bodyPr/>
                    <a:lstStyle/>
                    <a:p>
                      <a:pPr algn="ctr">
                        <a:lnSpc>
                          <a:spcPct val="100000"/>
                        </a:lnSpc>
                      </a:pPr>
                      <a:r>
                        <a:rPr sz="1800" dirty="0">
                          <a:latin typeface="Arial"/>
                          <a:cs typeface="Arial"/>
                        </a:rPr>
                        <a:t>672</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F9FA"/>
                    </a:solidFill>
                  </a:tcPr>
                </a:tc>
              </a:tr>
              <a:tr h="370840">
                <a:tc>
                  <a:txBody>
                    <a:bodyPr/>
                    <a:lstStyle/>
                    <a:p>
                      <a:pPr marL="85090">
                        <a:lnSpc>
                          <a:spcPct val="100000"/>
                        </a:lnSpc>
                      </a:pPr>
                      <a:r>
                        <a:rPr sz="1800" b="1" dirty="0">
                          <a:solidFill>
                            <a:srgbClr val="CC3300"/>
                          </a:solidFill>
                          <a:latin typeface="Arial"/>
                          <a:cs typeface="Arial"/>
                        </a:rPr>
                        <a:t>750</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4F6"/>
                    </a:solidFill>
                  </a:tcPr>
                </a:tc>
                <a:tc>
                  <a:txBody>
                    <a:bodyPr/>
                    <a:lstStyle/>
                    <a:p>
                      <a:pPr marL="85090">
                        <a:lnSpc>
                          <a:spcPct val="100000"/>
                        </a:lnSpc>
                      </a:pPr>
                      <a:r>
                        <a:rPr sz="1800" dirty="0">
                          <a:latin typeface="Arial"/>
                          <a:cs typeface="Arial"/>
                        </a:rPr>
                        <a:t>Alexa 750</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4F6"/>
                    </a:solidFill>
                  </a:tcPr>
                </a:tc>
                <a:tc>
                  <a:txBody>
                    <a:bodyPr/>
                    <a:lstStyle/>
                    <a:p>
                      <a:pPr algn="ctr">
                        <a:lnSpc>
                          <a:spcPct val="100000"/>
                        </a:lnSpc>
                      </a:pPr>
                      <a:r>
                        <a:rPr sz="1800" dirty="0">
                          <a:latin typeface="Arial"/>
                          <a:cs typeface="Arial"/>
                        </a:rPr>
                        <a:t>749</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4F6"/>
                    </a:solidFill>
                  </a:tcPr>
                </a:tc>
                <a:tc>
                  <a:txBody>
                    <a:bodyPr/>
                    <a:lstStyle/>
                    <a:p>
                      <a:pPr algn="ctr">
                        <a:lnSpc>
                          <a:spcPct val="100000"/>
                        </a:lnSpc>
                      </a:pPr>
                      <a:r>
                        <a:rPr sz="1800" dirty="0">
                          <a:latin typeface="Arial"/>
                          <a:cs typeface="Arial"/>
                        </a:rPr>
                        <a:t>775</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4F6"/>
                    </a:solidFill>
                  </a:tcPr>
                </a:tc>
              </a:tr>
              <a:tr h="370840">
                <a:tc>
                  <a:txBody>
                    <a:bodyPr/>
                    <a:lstStyle/>
                    <a:p>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F9FA"/>
                    </a:solidFill>
                  </a:tcPr>
                </a:tc>
                <a:tc>
                  <a:txBody>
                    <a:bodyPr/>
                    <a:lstStyle/>
                    <a:p>
                      <a:pPr marL="85090">
                        <a:lnSpc>
                          <a:spcPct val="100000"/>
                        </a:lnSpc>
                      </a:pPr>
                      <a:r>
                        <a:rPr sz="1800" dirty="0">
                          <a:latin typeface="Arial"/>
                          <a:cs typeface="Arial"/>
                        </a:rPr>
                        <a:t>DyLight</a:t>
                      </a:r>
                      <a:r>
                        <a:rPr sz="1800" spc="-10" dirty="0">
                          <a:latin typeface="Arial"/>
                          <a:cs typeface="Arial"/>
                        </a:rPr>
                        <a:t> </a:t>
                      </a:r>
                      <a:r>
                        <a:rPr sz="1800" dirty="0">
                          <a:latin typeface="Arial"/>
                          <a:cs typeface="Arial"/>
                        </a:rPr>
                        <a:t>755</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F9FA"/>
                    </a:solidFill>
                  </a:tcPr>
                </a:tc>
                <a:tc>
                  <a:txBody>
                    <a:bodyPr/>
                    <a:lstStyle/>
                    <a:p>
                      <a:pPr algn="ctr">
                        <a:lnSpc>
                          <a:spcPct val="100000"/>
                        </a:lnSpc>
                      </a:pPr>
                      <a:r>
                        <a:rPr sz="1800" dirty="0">
                          <a:latin typeface="Arial"/>
                          <a:cs typeface="Arial"/>
                        </a:rPr>
                        <a:t>754</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F9FA"/>
                    </a:solidFill>
                  </a:tcPr>
                </a:tc>
                <a:tc>
                  <a:txBody>
                    <a:bodyPr/>
                    <a:lstStyle/>
                    <a:p>
                      <a:pPr algn="ctr">
                        <a:lnSpc>
                          <a:spcPct val="100000"/>
                        </a:lnSpc>
                      </a:pPr>
                      <a:r>
                        <a:rPr sz="1800" dirty="0">
                          <a:latin typeface="Arial"/>
                          <a:cs typeface="Arial"/>
                        </a:rPr>
                        <a:t>776</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F9FA"/>
                    </a:solidFill>
                  </a:tcPr>
                </a:tc>
              </a:tr>
            </a:tbl>
          </a:graphicData>
        </a:graphic>
      </p:graphicFrame>
      <p:sp>
        <p:nvSpPr>
          <p:cNvPr id="4" name="Title 3"/>
          <p:cNvSpPr>
            <a:spLocks noGrp="1"/>
          </p:cNvSpPr>
          <p:nvPr>
            <p:ph type="title"/>
          </p:nvPr>
        </p:nvSpPr>
        <p:spPr/>
        <p:txBody>
          <a:bodyPr>
            <a:normAutofit/>
          </a:bodyPr>
          <a:lstStyle/>
          <a:p>
            <a:r>
              <a:rPr lang="en-US" sz="2800" dirty="0"/>
              <a:t>Single Molecule Localization Probes </a:t>
            </a:r>
            <a:r>
              <a:rPr lang="en-US" sz="2800" dirty="0" smtClean="0"/>
              <a:t/>
            </a:r>
            <a:br>
              <a:rPr lang="en-US" sz="2800" dirty="0" smtClean="0"/>
            </a:br>
            <a:r>
              <a:rPr lang="en-US" sz="2800" dirty="0" smtClean="0"/>
              <a:t>Preferred </a:t>
            </a:r>
            <a:r>
              <a:rPr lang="en-US" sz="2800" dirty="0"/>
              <a:t>Organic </a:t>
            </a:r>
            <a:r>
              <a:rPr lang="en-US" sz="2800" dirty="0" smtClean="0"/>
              <a:t>Dyes</a:t>
            </a:r>
            <a:endParaRPr lang="en-US" sz="2800" dirty="0"/>
          </a:p>
        </p:txBody>
      </p:sp>
      <p:sp>
        <p:nvSpPr>
          <p:cNvPr id="5" name="object 42"/>
          <p:cNvSpPr/>
          <p:nvPr/>
        </p:nvSpPr>
        <p:spPr>
          <a:xfrm>
            <a:off x="7258555" y="476577"/>
            <a:ext cx="1237745" cy="660562"/>
          </a:xfrm>
          <a:prstGeom prst="rect">
            <a:avLst/>
          </a:prstGeom>
          <a:blipFill>
            <a:blip r:embed="rId3" cstate="print"/>
            <a:stretch>
              <a:fillRect/>
            </a:stretch>
          </a:blipFill>
        </p:spPr>
        <p:txBody>
          <a:bodyPr wrap="square" lIns="0" tIns="0" rIns="0" bIns="0" rtlCol="0"/>
          <a:lstStyle/>
          <a:p>
            <a:endParaRPr smtClean="0">
              <a:solidFill>
                <a:prstClr val="black"/>
              </a:solidFill>
            </a:endParaRPr>
          </a:p>
        </p:txBody>
      </p:sp>
    </p:spTree>
    <p:extLst>
      <p:ext uri="{BB962C8B-B14F-4D97-AF65-F5344CB8AC3E}">
        <p14:creationId xmlns:p14="http://schemas.microsoft.com/office/powerpoint/2010/main" val="3679573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5071</TotalTime>
  <Words>7960</Words>
  <Application>Microsoft Office PowerPoint</Application>
  <PresentationFormat>On-screen Show (4:3)</PresentationFormat>
  <Paragraphs>624</Paragraphs>
  <Slides>61</Slides>
  <Notes>48</Notes>
  <HiddenSlides>0</HiddenSlides>
  <MMClips>0</MMClips>
  <ScaleCrop>false</ScaleCrop>
  <HeadingPairs>
    <vt:vector size="8" baseType="variant">
      <vt:variant>
        <vt:lpstr>Fonts Used</vt:lpstr>
      </vt:variant>
      <vt:variant>
        <vt:i4>9</vt:i4>
      </vt:variant>
      <vt:variant>
        <vt:lpstr>Theme</vt:lpstr>
      </vt:variant>
      <vt:variant>
        <vt:i4>5</vt:i4>
      </vt:variant>
      <vt:variant>
        <vt:lpstr>Embedded OLE Servers</vt:lpstr>
      </vt:variant>
      <vt:variant>
        <vt:i4>2</vt:i4>
      </vt:variant>
      <vt:variant>
        <vt:lpstr>Slide Titles</vt:lpstr>
      </vt:variant>
      <vt:variant>
        <vt:i4>61</vt:i4>
      </vt:variant>
    </vt:vector>
  </HeadingPairs>
  <TitlesOfParts>
    <vt:vector size="77" baseType="lpstr">
      <vt:lpstr>MS PGothic</vt:lpstr>
      <vt:lpstr>MS PGothic</vt:lpstr>
      <vt:lpstr>Arial</vt:lpstr>
      <vt:lpstr>Calibri</vt:lpstr>
      <vt:lpstr>Calibri Light</vt:lpstr>
      <vt:lpstr>Cambria Math</vt:lpstr>
      <vt:lpstr>Comic Sans MS</vt:lpstr>
      <vt:lpstr>Segoe UI</vt:lpstr>
      <vt:lpstr>Times New Roman</vt:lpstr>
      <vt:lpstr>1_Office Theme</vt:lpstr>
      <vt:lpstr>Office Theme</vt:lpstr>
      <vt:lpstr>2_Office Theme</vt:lpstr>
      <vt:lpstr>3_Office Theme</vt:lpstr>
      <vt:lpstr>4_Office Theme</vt:lpstr>
      <vt:lpstr>Document</vt:lpstr>
      <vt:lpstr>Picture</vt:lpstr>
      <vt:lpstr>Biology 177: Principles of Modern Microscopy</vt:lpstr>
      <vt:lpstr>High speed microscopy, Part 2: Spatial light modulator microscope and other 3D sensors</vt:lpstr>
      <vt:lpstr>One problem with all super-resolution techniques?</vt:lpstr>
      <vt:lpstr>One problem with all super-resolution techniques?</vt:lpstr>
      <vt:lpstr>But many techniques getting faster and being used for live imaging</vt:lpstr>
      <vt:lpstr>But many techniques getting faster and being used for live imaging</vt:lpstr>
      <vt:lpstr>Bruker vutara imaging two focal planes at once</vt:lpstr>
      <vt:lpstr>Sample Labeling Choices for PALM/STORM (SML) Imaging </vt:lpstr>
      <vt:lpstr>Single Molecule Localization Probes  Preferred Organic Dyes</vt:lpstr>
      <vt:lpstr>Photoswitchable Fluorescent Proteins (Genetically-Encoded)</vt:lpstr>
      <vt:lpstr>PowerPoint Presentation</vt:lpstr>
      <vt:lpstr>PowerPoint Presentation</vt:lpstr>
      <vt:lpstr>PowerPoint Presentation</vt:lpstr>
      <vt:lpstr>Live-cell Imaging using mEos3.2</vt:lpstr>
      <vt:lpstr>Live-cell Imaging using mEos3.2</vt:lpstr>
      <vt:lpstr>PowerPoint Presentation</vt:lpstr>
      <vt:lpstr>Super-resolution imaging in live Caulobacter crescentus cells using photoswitchable EYFP </vt:lpstr>
      <vt:lpstr>High speed microscopy even faster without super-resolution</vt:lpstr>
      <vt:lpstr>High speed microscopy even faster without super-resolution</vt:lpstr>
      <vt:lpstr>Multifocal plane microscopy (MUM)</vt:lpstr>
      <vt:lpstr>But problems with MUM</vt:lpstr>
      <vt:lpstr>How do you capture multiple focal planes without aberrations?</vt:lpstr>
      <vt:lpstr>Can have aberration-free optical focusing, even with high N.A. objectives</vt:lpstr>
      <vt:lpstr>Remember relay lenses from Confocal lecture? Simple pair of lenses can minimize problem (equal and opposite distortions) </vt:lpstr>
      <vt:lpstr>Aberration-free optical focusing</vt:lpstr>
      <vt:lpstr>Can collect multiple focal planes with single camera</vt:lpstr>
      <vt:lpstr>How do we do that?  Back to Diffraction orders</vt:lpstr>
      <vt:lpstr>Quadratic distortion of diffraction grating</vt:lpstr>
      <vt:lpstr>Use diffraction orders to carry different focal planes</vt:lpstr>
      <vt:lpstr>Benefits of grating based approach</vt:lpstr>
      <vt:lpstr>Can use dispersion before quadratically distorted grating to do color</vt:lpstr>
      <vt:lpstr>Blazed grating a type of diffraction grating</vt:lpstr>
      <vt:lpstr>Combine multifocus imaging with aberration-free focusing for fast multicolor 3D imaging</vt:lpstr>
      <vt:lpstr>Aberration-corrected multifocus microscopy (MFM)</vt:lpstr>
      <vt:lpstr>Aberration-corrected multifocus microscopy (MFM)</vt:lpstr>
      <vt:lpstr>Remember back to diffraction and Image Formation</vt:lpstr>
      <vt:lpstr>Aberration-corrected multifocus microscopy (MFM)</vt:lpstr>
      <vt:lpstr>High speed microscopy even faster without super-resolution</vt:lpstr>
      <vt:lpstr>High speed microscopy even faster without super-resolution</vt:lpstr>
      <vt:lpstr>Problem with high Numerical Aperture (NA) objectives </vt:lpstr>
      <vt:lpstr>Why Mesolens so great: low mag with high NA</vt:lpstr>
      <vt:lpstr>Use low NA objectives and computationally reconstruct higher resolution image</vt:lpstr>
      <vt:lpstr>Fourier ptychographic microscopy (FPM) </vt:lpstr>
      <vt:lpstr>Fourier ptychographic microscopy (FPM) </vt:lpstr>
      <vt:lpstr>Solutions for large aperture volume imaging (increased depth of field/focus)</vt:lpstr>
      <vt:lpstr>Remember discussion of adaptive optics for microscopes?</vt:lpstr>
      <vt:lpstr>Wavefront coding for extended depth of focus</vt:lpstr>
      <vt:lpstr>Remember way back in our Diffraction lecture?</vt:lpstr>
      <vt:lpstr>Optical transfer function (OTF) Fourier transform of the point-spread function (PSF)</vt:lpstr>
      <vt:lpstr>Modulation transfer function</vt:lpstr>
      <vt:lpstr>Holography</vt:lpstr>
      <vt:lpstr>Holography versus photography</vt:lpstr>
      <vt:lpstr>Holographic or Spatial Light Modulator (SLM) microscope (2008)</vt:lpstr>
      <vt:lpstr>SLM competes with Digital-Multi-Mirror Device (DMD)</vt:lpstr>
      <vt:lpstr>Holographic microscope</vt:lpstr>
      <vt:lpstr>SLM microscope went from 2D to 3D with extended depth of field (EDOF)</vt:lpstr>
      <vt:lpstr>SLM microscope with EDOF</vt:lpstr>
      <vt:lpstr>Digital holographic microscopy (DHM) </vt:lpstr>
      <vt:lpstr>Commercial systems available</vt:lpstr>
      <vt:lpstr>Class survey</vt:lpstr>
      <vt:lpstr>Microscopy: OpenSPIM 2.0. (openspim.org)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177: Principles of Modern Microscopy</dc:title>
  <dc:creator>Andres Collazo</dc:creator>
  <cp:lastModifiedBy>Andres</cp:lastModifiedBy>
  <cp:revision>177</cp:revision>
  <dcterms:created xsi:type="dcterms:W3CDTF">2015-02-19T22:07:08Z</dcterms:created>
  <dcterms:modified xsi:type="dcterms:W3CDTF">2017-03-07T19:55:46Z</dcterms:modified>
</cp:coreProperties>
</file>