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mov" ContentType="video/quicktime"/>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6.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7.xml" ContentType="application/vnd.openxmlformats-officedocument.them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78" r:id="rId2"/>
    <p:sldMasterId id="2147483791" r:id="rId3"/>
    <p:sldMasterId id="2147483810" r:id="rId4"/>
    <p:sldMasterId id="2147483822" r:id="rId5"/>
    <p:sldMasterId id="2147483846" r:id="rId6"/>
    <p:sldMasterId id="2147483871" r:id="rId7"/>
  </p:sldMasterIdLst>
  <p:notesMasterIdLst>
    <p:notesMasterId r:id="rId64"/>
  </p:notesMasterIdLst>
  <p:sldIdLst>
    <p:sldId id="266" r:id="rId8"/>
    <p:sldId id="267" r:id="rId9"/>
    <p:sldId id="257" r:id="rId10"/>
    <p:sldId id="258" r:id="rId11"/>
    <p:sldId id="259" r:id="rId12"/>
    <p:sldId id="375" r:id="rId13"/>
    <p:sldId id="300" r:id="rId14"/>
    <p:sldId id="366" r:id="rId15"/>
    <p:sldId id="260" r:id="rId16"/>
    <p:sldId id="261" r:id="rId17"/>
    <p:sldId id="304" r:id="rId18"/>
    <p:sldId id="263" r:id="rId19"/>
    <p:sldId id="264" r:id="rId20"/>
    <p:sldId id="265" r:id="rId21"/>
    <p:sldId id="377" r:id="rId22"/>
    <p:sldId id="311" r:id="rId23"/>
    <p:sldId id="309" r:id="rId24"/>
    <p:sldId id="292" r:id="rId25"/>
    <p:sldId id="305" r:id="rId26"/>
    <p:sldId id="271" r:id="rId27"/>
    <p:sldId id="306" r:id="rId28"/>
    <p:sldId id="313" r:id="rId29"/>
    <p:sldId id="318" r:id="rId30"/>
    <p:sldId id="331" r:id="rId31"/>
    <p:sldId id="291" r:id="rId32"/>
    <p:sldId id="283" r:id="rId33"/>
    <p:sldId id="359" r:id="rId34"/>
    <p:sldId id="336" r:id="rId35"/>
    <p:sldId id="357" r:id="rId36"/>
    <p:sldId id="380" r:id="rId37"/>
    <p:sldId id="373" r:id="rId38"/>
    <p:sldId id="367" r:id="rId39"/>
    <p:sldId id="368" r:id="rId40"/>
    <p:sldId id="369" r:id="rId41"/>
    <p:sldId id="370" r:id="rId42"/>
    <p:sldId id="372" r:id="rId43"/>
    <p:sldId id="379" r:id="rId44"/>
    <p:sldId id="382" r:id="rId45"/>
    <p:sldId id="383" r:id="rId46"/>
    <p:sldId id="393" r:id="rId47"/>
    <p:sldId id="394" r:id="rId48"/>
    <p:sldId id="395" r:id="rId49"/>
    <p:sldId id="396" r:id="rId50"/>
    <p:sldId id="321" r:id="rId51"/>
    <p:sldId id="397" r:id="rId52"/>
    <p:sldId id="384" r:id="rId53"/>
    <p:sldId id="385" r:id="rId54"/>
    <p:sldId id="386" r:id="rId55"/>
    <p:sldId id="387" r:id="rId56"/>
    <p:sldId id="388" r:id="rId57"/>
    <p:sldId id="389" r:id="rId58"/>
    <p:sldId id="390" r:id="rId59"/>
    <p:sldId id="391" r:id="rId60"/>
    <p:sldId id="392" r:id="rId61"/>
    <p:sldId id="361" r:id="rId62"/>
    <p:sldId id="360"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025" autoAdjust="0"/>
  </p:normalViewPr>
  <p:slideViewPr>
    <p:cSldViewPr snapToGrid="0">
      <p:cViewPr varScale="1">
        <p:scale>
          <a:sx n="65" d="100"/>
          <a:sy n="65" d="100"/>
        </p:scale>
        <p:origin x="1181" y="48"/>
      </p:cViewPr>
      <p:guideLst/>
    </p:cSldViewPr>
  </p:slideViewPr>
  <p:notesTextViewPr>
    <p:cViewPr>
      <p:scale>
        <a:sx n="1" d="1"/>
        <a:sy n="1" d="1"/>
      </p:scale>
      <p:origin x="0" y="0"/>
    </p:cViewPr>
  </p:notesTextViewPr>
  <p:sorterViewPr>
    <p:cViewPr varScale="1">
      <p:scale>
        <a:sx n="100" d="100"/>
        <a:sy n="100" d="100"/>
      </p:scale>
      <p:origin x="0" y="-1426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36.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218608-BAF7-4346-96EE-659C3AE059FF}" type="datetimeFigureOut">
              <a:rPr lang="en-US" smtClean="0"/>
              <a:t>3/2/2017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397BDA-7C5D-426B-8F63-5169389F863D}" type="slidenum">
              <a:rPr lang="en-US" smtClean="0"/>
              <a:t>‹#›</a:t>
            </a:fld>
            <a:endParaRPr lang="en-US"/>
          </a:p>
        </p:txBody>
      </p:sp>
    </p:spTree>
    <p:extLst>
      <p:ext uri="{BB962C8B-B14F-4D97-AF65-F5344CB8AC3E}">
        <p14:creationId xmlns:p14="http://schemas.microsoft.com/office/powerpoint/2010/main" val="2147228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en.wikipedia.org/wiki/Nano-optics" TargetMode="External"/><Relationship Id="rId13" Type="http://schemas.openxmlformats.org/officeDocument/2006/relationships/hyperlink" Target="http://en.wikipedia.org/wiki/Visible_spectrum" TargetMode="External"/><Relationship Id="rId18" Type="http://schemas.openxmlformats.org/officeDocument/2006/relationships/hyperlink" Target="http://en.wikipedia.org/wiki/Polariton" TargetMode="External"/><Relationship Id="rId3" Type="http://schemas.openxmlformats.org/officeDocument/2006/relationships/hyperlink" Target="http://en.wikipedia.org/wiki/Lens_(optics)" TargetMode="External"/><Relationship Id="rId21" Type="http://schemas.openxmlformats.org/officeDocument/2006/relationships/hyperlink" Target="http://en.wikipedia.org/wiki/Surface_plasmon_polariton#cite_note-nist-plasmo-mm-2" TargetMode="External"/><Relationship Id="rId7" Type="http://schemas.openxmlformats.org/officeDocument/2006/relationships/hyperlink" Target="http://en.wikipedia.org/wiki/Superlens#cite_note-perfect-lens-2000-1" TargetMode="External"/><Relationship Id="rId12" Type="http://schemas.openxmlformats.org/officeDocument/2006/relationships/hyperlink" Target="http://en.wikipedia.org/wiki/Infrared" TargetMode="External"/><Relationship Id="rId17" Type="http://schemas.openxmlformats.org/officeDocument/2006/relationships/hyperlink" Target="http://en.wikipedia.org/wiki/Surface_plasmon" TargetMode="External"/><Relationship Id="rId2" Type="http://schemas.openxmlformats.org/officeDocument/2006/relationships/slide" Target="../slides/slide3.xml"/><Relationship Id="rId16" Type="http://schemas.openxmlformats.org/officeDocument/2006/relationships/hyperlink" Target="http://en.wikipedia.org/wiki/Dielectric" TargetMode="External"/><Relationship Id="rId20" Type="http://schemas.openxmlformats.org/officeDocument/2006/relationships/hyperlink" Target="http://en.wikipedia.org/wiki/Surface_wave" TargetMode="External"/><Relationship Id="rId1" Type="http://schemas.openxmlformats.org/officeDocument/2006/relationships/notesMaster" Target="../notesMasters/notesMaster1.xml"/><Relationship Id="rId6" Type="http://schemas.openxmlformats.org/officeDocument/2006/relationships/hyperlink" Target="http://en.wikipedia.org/wiki/Optical_microscopy" TargetMode="External"/><Relationship Id="rId11" Type="http://schemas.openxmlformats.org/officeDocument/2006/relationships/hyperlink" Target="http://en.wikipedia.org/wiki/Plasmonic_lens#cite_note-srit-2" TargetMode="External"/><Relationship Id="rId5" Type="http://schemas.openxmlformats.org/officeDocument/2006/relationships/hyperlink" Target="http://en.wikipedia.org/wiki/Diffraction_limit" TargetMode="External"/><Relationship Id="rId15" Type="http://schemas.openxmlformats.org/officeDocument/2006/relationships/hyperlink" Target="http://en.wikipedia.org/wiki/Metal" TargetMode="External"/><Relationship Id="rId10" Type="http://schemas.openxmlformats.org/officeDocument/2006/relationships/hyperlink" Target="http://en.wikipedia.org/wiki/Plasmonic_lens#cite_note-Liu-1" TargetMode="External"/><Relationship Id="rId19" Type="http://schemas.openxmlformats.org/officeDocument/2006/relationships/hyperlink" Target="http://en.wikipedia.org/wiki/Surface_plasmon_polariton#cite_note-1" TargetMode="External"/><Relationship Id="rId4" Type="http://schemas.openxmlformats.org/officeDocument/2006/relationships/hyperlink" Target="http://en.wikipedia.org/wiki/Metamaterial" TargetMode="External"/><Relationship Id="rId9" Type="http://schemas.openxmlformats.org/officeDocument/2006/relationships/hyperlink" Target="http://en.wikipedia.org/wiki/Surface_plasmon_polariton" TargetMode="External"/><Relationship Id="rId14" Type="http://schemas.openxmlformats.org/officeDocument/2006/relationships/hyperlink" Target="http://en.wikipedia.org/wiki/Electromagnetic_wave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en.wikipedia.org/wiki/Vertico_SMI" TargetMode="External"/><Relationship Id="rId13" Type="http://schemas.openxmlformats.org/officeDocument/2006/relationships/hyperlink" Target="http://en.wikipedia.org/wiki/Photoactivated_localization_microscopy" TargetMode="External"/><Relationship Id="rId3" Type="http://schemas.openxmlformats.org/officeDocument/2006/relationships/hyperlink" Target="http://en.wikipedia.org/wiki/Evanescent_waves" TargetMode="External"/><Relationship Id="rId7" Type="http://schemas.openxmlformats.org/officeDocument/2006/relationships/hyperlink" Target="http://en.wikipedia.org/wiki/4Pi_Microscope" TargetMode="External"/><Relationship Id="rId12" Type="http://schemas.openxmlformats.org/officeDocument/2006/relationships/hyperlink" Target="http://en.wikipedia.org/wiki/RESOLFT"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en.wikipedia.org/wiki/Near_field_scanning_optical_microscopy" TargetMode="External"/><Relationship Id="rId11" Type="http://schemas.openxmlformats.org/officeDocument/2006/relationships/hyperlink" Target="http://en.wikipedia.org/wiki/GSD_microscopy" TargetMode="External"/><Relationship Id="rId5" Type="http://schemas.openxmlformats.org/officeDocument/2006/relationships/hyperlink" Target="http://en.wikipedia.org/wiki/Superlens" TargetMode="External"/><Relationship Id="rId10" Type="http://schemas.openxmlformats.org/officeDocument/2006/relationships/hyperlink" Target="http://en.wikipedia.org/wiki/STED_microscopy" TargetMode="External"/><Relationship Id="rId4" Type="http://schemas.openxmlformats.org/officeDocument/2006/relationships/hyperlink" Target="http://en.wikipedia.org/wiki/Super-resolution_microscopy#cite_note-2" TargetMode="External"/><Relationship Id="rId9" Type="http://schemas.openxmlformats.org/officeDocument/2006/relationships/hyperlink" Target="http://en.wikipedia.org/wiki/Fluorophore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en.wikipedia.org/wiki/Vertico_SMI" TargetMode="External"/><Relationship Id="rId13" Type="http://schemas.openxmlformats.org/officeDocument/2006/relationships/hyperlink" Target="http://en.wikipedia.org/wiki/Photoactivated_localization_microscopy" TargetMode="External"/><Relationship Id="rId3" Type="http://schemas.openxmlformats.org/officeDocument/2006/relationships/hyperlink" Target="http://en.wikipedia.org/wiki/Evanescent_waves" TargetMode="External"/><Relationship Id="rId7" Type="http://schemas.openxmlformats.org/officeDocument/2006/relationships/hyperlink" Target="http://en.wikipedia.org/wiki/4Pi_Microscope" TargetMode="External"/><Relationship Id="rId12" Type="http://schemas.openxmlformats.org/officeDocument/2006/relationships/hyperlink" Target="http://en.wikipedia.org/wiki/RESOLFT"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en.wikipedia.org/wiki/Near_field_scanning_optical_microscopy" TargetMode="External"/><Relationship Id="rId11" Type="http://schemas.openxmlformats.org/officeDocument/2006/relationships/hyperlink" Target="http://en.wikipedia.org/wiki/GSD_microscopy" TargetMode="External"/><Relationship Id="rId5" Type="http://schemas.openxmlformats.org/officeDocument/2006/relationships/hyperlink" Target="http://en.wikipedia.org/wiki/Superlens" TargetMode="External"/><Relationship Id="rId10" Type="http://schemas.openxmlformats.org/officeDocument/2006/relationships/hyperlink" Target="http://en.wikipedia.org/wiki/STED_microscopy" TargetMode="External"/><Relationship Id="rId4" Type="http://schemas.openxmlformats.org/officeDocument/2006/relationships/hyperlink" Target="http://en.wikipedia.org/wiki/Super-resolution_microscopy#cite_note-2" TargetMode="External"/><Relationship Id="rId9" Type="http://schemas.openxmlformats.org/officeDocument/2006/relationships/hyperlink" Target="http://en.wikipedia.org/wiki/Fluorophores"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en.wikipedia.org/wiki/Vertico_SMI" TargetMode="External"/><Relationship Id="rId13" Type="http://schemas.openxmlformats.org/officeDocument/2006/relationships/hyperlink" Target="http://en.wikipedia.org/wiki/Photoactivated_localization_microscopy" TargetMode="External"/><Relationship Id="rId3" Type="http://schemas.openxmlformats.org/officeDocument/2006/relationships/hyperlink" Target="http://en.wikipedia.org/wiki/Evanescent_waves" TargetMode="External"/><Relationship Id="rId7" Type="http://schemas.openxmlformats.org/officeDocument/2006/relationships/hyperlink" Target="http://en.wikipedia.org/wiki/4Pi_Microscope" TargetMode="External"/><Relationship Id="rId12" Type="http://schemas.openxmlformats.org/officeDocument/2006/relationships/hyperlink" Target="http://en.wikipedia.org/wiki/RESOLFT"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en.wikipedia.org/wiki/Near_field_scanning_optical_microscopy" TargetMode="External"/><Relationship Id="rId11" Type="http://schemas.openxmlformats.org/officeDocument/2006/relationships/hyperlink" Target="http://en.wikipedia.org/wiki/GSD_microscopy" TargetMode="External"/><Relationship Id="rId5" Type="http://schemas.openxmlformats.org/officeDocument/2006/relationships/hyperlink" Target="http://en.wikipedia.org/wiki/Superlens" TargetMode="External"/><Relationship Id="rId10" Type="http://schemas.openxmlformats.org/officeDocument/2006/relationships/hyperlink" Target="http://en.wikipedia.org/wiki/STED_microscopy" TargetMode="External"/><Relationship Id="rId4" Type="http://schemas.openxmlformats.org/officeDocument/2006/relationships/hyperlink" Target="http://en.wikipedia.org/wiki/Super-resolution_microscopy#cite_note-2" TargetMode="External"/><Relationship Id="rId9" Type="http://schemas.openxmlformats.org/officeDocument/2006/relationships/hyperlink" Target="http://en.wikipedia.org/wiki/Fluorophore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en.wikipedia.org/wiki/Superlens" TargetMode="External"/><Relationship Id="rId13" Type="http://schemas.openxmlformats.org/officeDocument/2006/relationships/hyperlink" Target="http://en.wikipedia.org/wiki/STED_microscopy" TargetMode="External"/><Relationship Id="rId3" Type="http://schemas.openxmlformats.org/officeDocument/2006/relationships/hyperlink" Target="http://en.wikipedia.org/wiki/Super-resolution_microscopy#cite_note-Rust_STORM-47" TargetMode="External"/><Relationship Id="rId7" Type="http://schemas.openxmlformats.org/officeDocument/2006/relationships/hyperlink" Target="http://en.wikipedia.org/wiki/Super-resolution_microscopy#cite_note-2" TargetMode="External"/><Relationship Id="rId12" Type="http://schemas.openxmlformats.org/officeDocument/2006/relationships/hyperlink" Target="http://en.wikipedia.org/wiki/Fluorophores" TargetMode="External"/><Relationship Id="rId2" Type="http://schemas.openxmlformats.org/officeDocument/2006/relationships/slide" Target="../slides/slide24.xml"/><Relationship Id="rId16" Type="http://schemas.openxmlformats.org/officeDocument/2006/relationships/hyperlink" Target="http://en.wikipedia.org/wiki/Photoactivated_localization_microscopy" TargetMode="External"/><Relationship Id="rId1" Type="http://schemas.openxmlformats.org/officeDocument/2006/relationships/notesMaster" Target="../notesMasters/notesMaster1.xml"/><Relationship Id="rId6" Type="http://schemas.openxmlformats.org/officeDocument/2006/relationships/hyperlink" Target="http://en.wikipedia.org/wiki/Evanescent_waves" TargetMode="External"/><Relationship Id="rId11" Type="http://schemas.openxmlformats.org/officeDocument/2006/relationships/hyperlink" Target="http://en.wikipedia.org/wiki/Vertico_SMI" TargetMode="External"/><Relationship Id="rId5" Type="http://schemas.openxmlformats.org/officeDocument/2006/relationships/hyperlink" Target="http://en.wikipedia.org/wiki/Super-resolution_microscopy#cite_note-Hess_FPALM-49" TargetMode="External"/><Relationship Id="rId15" Type="http://schemas.openxmlformats.org/officeDocument/2006/relationships/hyperlink" Target="http://en.wikipedia.org/wiki/RESOLFT" TargetMode="External"/><Relationship Id="rId10" Type="http://schemas.openxmlformats.org/officeDocument/2006/relationships/hyperlink" Target="http://en.wikipedia.org/wiki/4Pi_Microscope" TargetMode="External"/><Relationship Id="rId4" Type="http://schemas.openxmlformats.org/officeDocument/2006/relationships/hyperlink" Target="http://en.wikipedia.org/wiki/Super-resolution_microscopy#cite_note-Betzig_PALM-48" TargetMode="External"/><Relationship Id="rId9" Type="http://schemas.openxmlformats.org/officeDocument/2006/relationships/hyperlink" Target="http://en.wikipedia.org/wiki/Near_field_scanning_optical_microscopy" TargetMode="External"/><Relationship Id="rId14" Type="http://schemas.openxmlformats.org/officeDocument/2006/relationships/hyperlink" Target="http://en.wikipedia.org/wiki/GSD_microscopy"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en.wikipedia.org/wiki/Vertico_SMI" TargetMode="External"/><Relationship Id="rId13" Type="http://schemas.openxmlformats.org/officeDocument/2006/relationships/hyperlink" Target="http://en.wikipedia.org/wiki/Photoactivated_localization_microscopy" TargetMode="External"/><Relationship Id="rId3" Type="http://schemas.openxmlformats.org/officeDocument/2006/relationships/hyperlink" Target="http://en.wikipedia.org/wiki/Evanescent_waves" TargetMode="External"/><Relationship Id="rId7" Type="http://schemas.openxmlformats.org/officeDocument/2006/relationships/hyperlink" Target="http://en.wikipedia.org/wiki/4Pi_Microscope" TargetMode="External"/><Relationship Id="rId12" Type="http://schemas.openxmlformats.org/officeDocument/2006/relationships/hyperlink" Target="http://en.wikipedia.org/wiki/RESOLFT"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en.wikipedia.org/wiki/Near_field_scanning_optical_microscopy" TargetMode="External"/><Relationship Id="rId11" Type="http://schemas.openxmlformats.org/officeDocument/2006/relationships/hyperlink" Target="http://en.wikipedia.org/wiki/GSD_microscopy" TargetMode="External"/><Relationship Id="rId5" Type="http://schemas.openxmlformats.org/officeDocument/2006/relationships/hyperlink" Target="http://en.wikipedia.org/wiki/Superlens" TargetMode="External"/><Relationship Id="rId10" Type="http://schemas.openxmlformats.org/officeDocument/2006/relationships/hyperlink" Target="http://en.wikipedia.org/wiki/STED_microscopy" TargetMode="External"/><Relationship Id="rId4" Type="http://schemas.openxmlformats.org/officeDocument/2006/relationships/hyperlink" Target="http://en.wikipedia.org/wiki/Super-resolution_microscopy#cite_note-2" TargetMode="External"/><Relationship Id="rId9" Type="http://schemas.openxmlformats.org/officeDocument/2006/relationships/hyperlink" Target="http://en.wikipedia.org/wiki/Fluorophore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http://www.rsc.org/ConferencesAndEvents/RSCConferences/FD/molecule-fd2015/</a:t>
            </a:r>
          </a:p>
          <a:p>
            <a:endParaRPr lang="en-US" dirty="0" smtClean="0"/>
          </a:p>
          <a:p>
            <a:r>
              <a:rPr lang="en-US" dirty="0" smtClean="0"/>
              <a:t>A practical </a:t>
            </a:r>
            <a:r>
              <a:rPr lang="en-US" b="1" dirty="0" err="1" smtClean="0"/>
              <a:t>superlens</a:t>
            </a:r>
            <a:r>
              <a:rPr lang="en-US" dirty="0" smtClean="0"/>
              <a:t>, </a:t>
            </a:r>
            <a:r>
              <a:rPr lang="en-US" b="1" dirty="0" smtClean="0"/>
              <a:t>super lens</a:t>
            </a:r>
            <a:r>
              <a:rPr lang="en-US" dirty="0" smtClean="0"/>
              <a:t> or </a:t>
            </a:r>
            <a:r>
              <a:rPr lang="en-US" b="1" dirty="0" smtClean="0"/>
              <a:t>perfect lens</a:t>
            </a:r>
            <a:r>
              <a:rPr lang="en-US" dirty="0" smtClean="0"/>
              <a:t>, is a </a:t>
            </a:r>
            <a:r>
              <a:rPr lang="en-US" dirty="0" smtClean="0">
                <a:hlinkClick r:id="rId3" tooltip="Lens (optics)"/>
              </a:rPr>
              <a:t>lens</a:t>
            </a:r>
            <a:r>
              <a:rPr lang="en-US" dirty="0" smtClean="0"/>
              <a:t> which uses </a:t>
            </a:r>
            <a:r>
              <a:rPr lang="en-US" dirty="0" smtClean="0">
                <a:hlinkClick r:id="rId4" tooltip="Metamaterial"/>
              </a:rPr>
              <a:t>metamaterials</a:t>
            </a:r>
            <a:r>
              <a:rPr lang="en-US" dirty="0" smtClean="0"/>
              <a:t> to go beyond the </a:t>
            </a:r>
            <a:r>
              <a:rPr lang="en-US" dirty="0" smtClean="0">
                <a:hlinkClick r:id="rId5" tooltip="Diffraction limit"/>
              </a:rPr>
              <a:t>diffraction limit</a:t>
            </a:r>
            <a:r>
              <a:rPr lang="en-US" dirty="0" smtClean="0"/>
              <a:t>. The diffraction limit is an inherent limitation in conventional </a:t>
            </a:r>
            <a:r>
              <a:rPr lang="en-US" dirty="0" smtClean="0">
                <a:hlinkClick r:id="rId6" tooltip="Optical microscopy"/>
              </a:rPr>
              <a:t>optical devices</a:t>
            </a:r>
            <a:r>
              <a:rPr lang="en-US" dirty="0" smtClean="0"/>
              <a:t> or lenses.</a:t>
            </a:r>
            <a:r>
              <a:rPr lang="en-US" baseline="30000" dirty="0" smtClean="0">
                <a:hlinkClick r:id="rId7"/>
              </a:rPr>
              <a:t>[1]</a:t>
            </a:r>
            <a:r>
              <a:rPr lang="en-US" baseline="30000" dirty="0" smtClean="0"/>
              <a:t> </a:t>
            </a:r>
            <a:r>
              <a:rPr lang="en-US" dirty="0" smtClean="0"/>
              <a:t>In </a:t>
            </a:r>
            <a:r>
              <a:rPr lang="en-US" dirty="0" err="1" smtClean="0">
                <a:hlinkClick r:id="rId8" tooltip="Nano-optics"/>
              </a:rPr>
              <a:t>nano</a:t>
            </a:r>
            <a:r>
              <a:rPr lang="en-US" dirty="0" smtClean="0">
                <a:hlinkClick r:id="rId8" tooltip="Nano-optics"/>
              </a:rPr>
              <a:t>-optics</a:t>
            </a:r>
            <a:r>
              <a:rPr lang="en-US" dirty="0" smtClean="0"/>
              <a:t>, a </a:t>
            </a:r>
            <a:r>
              <a:rPr lang="en-US" b="1" dirty="0" err="1" smtClean="0"/>
              <a:t>plasmonic</a:t>
            </a:r>
            <a:r>
              <a:rPr lang="en-US" b="1" dirty="0" smtClean="0"/>
              <a:t> lens</a:t>
            </a:r>
            <a:r>
              <a:rPr lang="en-US" dirty="0" smtClean="0"/>
              <a:t> generally refers to a </a:t>
            </a:r>
            <a:r>
              <a:rPr lang="en-US" dirty="0" smtClean="0">
                <a:hlinkClick r:id="rId3" tooltip="Lens (optics)"/>
              </a:rPr>
              <a:t>lens</a:t>
            </a:r>
            <a:r>
              <a:rPr lang="en-US" dirty="0" smtClean="0"/>
              <a:t> for </a:t>
            </a:r>
            <a:r>
              <a:rPr lang="en-US" dirty="0" smtClean="0">
                <a:hlinkClick r:id="rId9" tooltip="Surface plasmon polariton"/>
              </a:rPr>
              <a:t>surface </a:t>
            </a:r>
            <a:r>
              <a:rPr lang="en-US" dirty="0" err="1" smtClean="0">
                <a:hlinkClick r:id="rId9" tooltip="Surface plasmon polariton"/>
              </a:rPr>
              <a:t>plasmon</a:t>
            </a:r>
            <a:r>
              <a:rPr lang="en-US" dirty="0" smtClean="0">
                <a:hlinkClick r:id="rId9" tooltip="Surface plasmon polariton"/>
              </a:rPr>
              <a:t> </a:t>
            </a:r>
            <a:r>
              <a:rPr lang="en-US" dirty="0" err="1" smtClean="0">
                <a:hlinkClick r:id="rId9" tooltip="Surface plasmon polariton"/>
              </a:rPr>
              <a:t>polaritons</a:t>
            </a:r>
            <a:r>
              <a:rPr lang="en-US" dirty="0" smtClean="0"/>
              <a:t> (SPPs), i.e. a device that redirects SPPs to converge towards a single focal point. Since SPPs can have very small wavelength, they can converge into a very small and very intense spot, much smaller than the free-space wavelength and the </a:t>
            </a:r>
            <a:r>
              <a:rPr lang="en-US" dirty="0" smtClean="0">
                <a:hlinkClick r:id="rId5" tooltip="Diffraction limit"/>
              </a:rPr>
              <a:t>diffraction limit</a:t>
            </a:r>
            <a:r>
              <a:rPr lang="en-US" dirty="0" smtClean="0"/>
              <a:t>.</a:t>
            </a:r>
            <a:r>
              <a:rPr lang="en-US" baseline="30000" dirty="0" smtClean="0">
                <a:hlinkClick r:id="rId10"/>
              </a:rPr>
              <a:t>[1]</a:t>
            </a:r>
            <a:r>
              <a:rPr lang="en-US" baseline="30000" dirty="0" smtClean="0">
                <a:hlinkClick r:id="rId11"/>
              </a:rPr>
              <a:t>[2]</a:t>
            </a:r>
            <a:r>
              <a:rPr lang="en-US" baseline="30000" dirty="0" smtClean="0"/>
              <a:t> </a:t>
            </a:r>
            <a:r>
              <a:rPr lang="en-US" b="1" dirty="0" smtClean="0"/>
              <a:t>Surface </a:t>
            </a:r>
            <a:r>
              <a:rPr lang="en-US" b="1" dirty="0" err="1" smtClean="0"/>
              <a:t>plasmon</a:t>
            </a:r>
            <a:r>
              <a:rPr lang="en-US" b="1" dirty="0" smtClean="0"/>
              <a:t> </a:t>
            </a:r>
            <a:r>
              <a:rPr lang="en-US" b="1" dirty="0" err="1" smtClean="0"/>
              <a:t>polaritons</a:t>
            </a:r>
            <a:r>
              <a:rPr lang="en-US" dirty="0" smtClean="0"/>
              <a:t> (SPPs), are </a:t>
            </a:r>
            <a:r>
              <a:rPr lang="en-US" dirty="0" smtClean="0">
                <a:hlinkClick r:id="rId12" tooltip="Infrared"/>
              </a:rPr>
              <a:t>infrared</a:t>
            </a:r>
            <a:r>
              <a:rPr lang="en-US" dirty="0" smtClean="0"/>
              <a:t> or </a:t>
            </a:r>
            <a:r>
              <a:rPr lang="en-US" dirty="0" smtClean="0">
                <a:hlinkClick r:id="rId13" tooltip="Visible spectrum"/>
              </a:rPr>
              <a:t>visible</a:t>
            </a:r>
            <a:r>
              <a:rPr lang="en-US" dirty="0" smtClean="0"/>
              <a:t>-frequency </a:t>
            </a:r>
            <a:r>
              <a:rPr lang="en-US" dirty="0" smtClean="0">
                <a:hlinkClick r:id="rId14" tooltip="Electromagnetic waves"/>
              </a:rPr>
              <a:t>electromagnetic waves</a:t>
            </a:r>
            <a:r>
              <a:rPr lang="en-US" dirty="0" smtClean="0"/>
              <a:t>, which travel along a </a:t>
            </a:r>
            <a:r>
              <a:rPr lang="en-US" dirty="0" smtClean="0">
                <a:hlinkClick r:id="rId15" tooltip="Metal"/>
              </a:rPr>
              <a:t>metal</a:t>
            </a:r>
            <a:r>
              <a:rPr lang="en-US" dirty="0" smtClean="0"/>
              <a:t>-</a:t>
            </a:r>
            <a:r>
              <a:rPr lang="en-US" dirty="0" smtClean="0">
                <a:hlinkClick r:id="rId16" tooltip="Dielectric"/>
              </a:rPr>
              <a:t>dielectric</a:t>
            </a:r>
            <a:r>
              <a:rPr lang="en-US" dirty="0" smtClean="0"/>
              <a:t> or metal-air interface. The term "surface </a:t>
            </a:r>
            <a:r>
              <a:rPr lang="en-US" dirty="0" err="1" smtClean="0"/>
              <a:t>plasmon</a:t>
            </a:r>
            <a:r>
              <a:rPr lang="en-US" dirty="0" smtClean="0"/>
              <a:t> </a:t>
            </a:r>
            <a:r>
              <a:rPr lang="en-US" dirty="0" err="1" smtClean="0"/>
              <a:t>polariton</a:t>
            </a:r>
            <a:r>
              <a:rPr lang="en-US" dirty="0" smtClean="0"/>
              <a:t>" explains that the wave involves both charge motion in the metal ("</a:t>
            </a:r>
            <a:r>
              <a:rPr lang="en-US" dirty="0" smtClean="0">
                <a:hlinkClick r:id="rId17" tooltip="Surface plasmon"/>
              </a:rPr>
              <a:t>surface </a:t>
            </a:r>
            <a:r>
              <a:rPr lang="en-US" dirty="0" err="1" smtClean="0">
                <a:hlinkClick r:id="rId17" tooltip="Surface plasmon"/>
              </a:rPr>
              <a:t>plasmon</a:t>
            </a:r>
            <a:r>
              <a:rPr lang="en-US" dirty="0" smtClean="0"/>
              <a:t>") and electromagnetic waves in the air or dielectric ("</a:t>
            </a:r>
            <a:r>
              <a:rPr lang="en-US" dirty="0" err="1" smtClean="0">
                <a:hlinkClick r:id="rId18" tooltip="Polariton"/>
              </a:rPr>
              <a:t>polariton</a:t>
            </a:r>
            <a:r>
              <a:rPr lang="en-US" dirty="0" smtClean="0"/>
              <a:t>").</a:t>
            </a:r>
            <a:r>
              <a:rPr lang="en-US" baseline="30000" dirty="0" smtClean="0">
                <a:hlinkClick r:id="rId19"/>
              </a:rPr>
              <a:t>[1]</a:t>
            </a:r>
            <a:endParaRPr lang="en-US" dirty="0" smtClean="0"/>
          </a:p>
          <a:p>
            <a:r>
              <a:rPr lang="en-US" dirty="0" smtClean="0"/>
              <a:t>They are a type of </a:t>
            </a:r>
            <a:r>
              <a:rPr lang="en-US" dirty="0" smtClean="0">
                <a:hlinkClick r:id="rId20" tooltip="Surface wave"/>
              </a:rPr>
              <a:t>surface wave</a:t>
            </a:r>
            <a:r>
              <a:rPr lang="en-US" dirty="0" smtClean="0"/>
              <a:t>, guided along the interface in much the same way that light can be guided by an optical fiber. SPPs are shorter in wavelength than the incident light (photons).</a:t>
            </a:r>
            <a:r>
              <a:rPr lang="en-US" baseline="30000" dirty="0" smtClean="0">
                <a:hlinkClick r:id="rId21"/>
              </a:rPr>
              <a:t>[2]</a:t>
            </a:r>
            <a:endParaRPr lang="en-US" dirty="0" smtClean="0"/>
          </a:p>
          <a:p>
            <a:endParaRPr lang="en-US" dirty="0" smtClean="0"/>
          </a:p>
          <a:p>
            <a:r>
              <a:rPr lang="en-US" b="1" dirty="0" smtClean="0"/>
              <a:t>Metamaterials</a:t>
            </a:r>
            <a:r>
              <a:rPr lang="en-US" dirty="0" smtClean="0"/>
              <a:t> are artificial materials engineered to have properties that have not yet been found in nature.</a:t>
            </a:r>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955167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a:t>
            </a:r>
            <a:r>
              <a:rPr lang="en-US" dirty="0" err="1" smtClean="0"/>
              <a:t>biomolecular</a:t>
            </a:r>
            <a:r>
              <a:rPr lang="en-US" dirty="0" smtClean="0"/>
              <a:t> level, TIRFM techniques have been utilized to image single molecules of the mutant protein GFP-</a:t>
            </a:r>
            <a:r>
              <a:rPr lang="en-US" dirty="0" err="1" smtClean="0"/>
              <a:t>Rac</a:t>
            </a:r>
            <a:r>
              <a:rPr lang="en-US" dirty="0" smtClean="0"/>
              <a:t> trafficking along thin filopodia of cells growing on a substrate (Figure 6). This protein is involved in cell motility, and knowledge of the dynamics of its interactions at the cell membrane are crucial to understanding the process. The visualization of single-molecule fluorescence with sufficient temporal resolution for dynamic studies is possible with TIRFM because of the outstanding signal-to-noise ratio afforded by the evanescent wave excitation. Figure 6 presents four sequential time lapse frames taken at 200-millisecond intervals, illustrating the movement of a GFP-</a:t>
            </a:r>
            <a:r>
              <a:rPr lang="en-US" dirty="0" err="1" smtClean="0"/>
              <a:t>Rac</a:t>
            </a:r>
            <a:r>
              <a:rPr lang="en-US" dirty="0" smtClean="0"/>
              <a:t> fusion protein molecule (arrows) through a fine </a:t>
            </a:r>
            <a:r>
              <a:rPr lang="en-US" dirty="0" err="1" smtClean="0"/>
              <a:t>filopodium</a:t>
            </a:r>
            <a:r>
              <a:rPr lang="en-US" dirty="0" smtClean="0"/>
              <a:t> of a </a:t>
            </a:r>
            <a:r>
              <a:rPr lang="en-US" dirty="0" err="1" smtClean="0"/>
              <a:t>Xenopus</a:t>
            </a:r>
            <a:r>
              <a:rPr lang="en-US" dirty="0" smtClean="0"/>
              <a:t> cell growing out on a substrate.</a:t>
            </a:r>
          </a:p>
          <a:p>
            <a:endParaRPr lang="en-US" dirty="0" smtClean="0"/>
          </a:p>
          <a:p>
            <a:r>
              <a:rPr lang="en-US" dirty="0" smtClean="0"/>
              <a:t>http://www.microscopyu.com/articles/fluorescence/tirf/tirfintro.html</a:t>
            </a:r>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139461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http://olympus.magnet.fsu.edu/primer/techniques/fluorescence/tirf/tirfintro.html</a:t>
            </a:r>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484609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http://zeiss-campus.magnet.fsu.edu/articles/superresolution/introduction.html</a:t>
            </a:r>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15</a:t>
            </a:fld>
            <a:endParaRPr lang="en-US"/>
          </a:p>
        </p:txBody>
      </p:sp>
    </p:spTree>
    <p:extLst>
      <p:ext uri="{BB962C8B-B14F-4D97-AF65-F5344CB8AC3E}">
        <p14:creationId xmlns:p14="http://schemas.microsoft.com/office/powerpoint/2010/main" val="3122416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fall into two broad categories, "true" super-resolution techniques, which capture information contained in </a:t>
            </a:r>
            <a:r>
              <a:rPr lang="en-US" dirty="0" smtClean="0">
                <a:hlinkClick r:id="rId3" tooltip="Evanescent waves"/>
              </a:rPr>
              <a:t>evanescent waves</a:t>
            </a:r>
            <a:r>
              <a:rPr lang="en-US" dirty="0" smtClean="0"/>
              <a:t>, and "functional" super-resolution techniques, which use clever experimental techniques and known limitations on the matter being imaged to reconstruct a super-resolution image.</a:t>
            </a:r>
            <a:r>
              <a:rPr lang="en-US" baseline="30000" dirty="0" smtClean="0">
                <a:hlinkClick r:id="rId4"/>
              </a:rPr>
              <a:t>[2]</a:t>
            </a:r>
            <a:endParaRPr lang="en-US" baseline="30000" dirty="0" smtClean="0"/>
          </a:p>
          <a:p>
            <a:endParaRPr lang="en-US" dirty="0" smtClean="0"/>
          </a:p>
          <a:p>
            <a:r>
              <a:rPr lang="en-US" dirty="0" smtClean="0"/>
              <a:t>True subwavelength imaging techniques include those that utilize the </a:t>
            </a:r>
            <a:r>
              <a:rPr lang="en-US" dirty="0" err="1" smtClean="0">
                <a:hlinkClick r:id="rId5" tooltip="Superlens"/>
              </a:rPr>
              <a:t>Pendry</a:t>
            </a:r>
            <a:r>
              <a:rPr lang="en-US" dirty="0" smtClean="0">
                <a:hlinkClick r:id="rId5" tooltip="Superlens"/>
              </a:rPr>
              <a:t> </a:t>
            </a:r>
            <a:r>
              <a:rPr lang="en-US" dirty="0" err="1" smtClean="0">
                <a:hlinkClick r:id="rId5" tooltip="Superlens"/>
              </a:rPr>
              <a:t>Superlens</a:t>
            </a:r>
            <a:r>
              <a:rPr lang="en-US" dirty="0" smtClean="0"/>
              <a:t> and </a:t>
            </a:r>
            <a:r>
              <a:rPr lang="en-US" dirty="0" smtClean="0">
                <a:hlinkClick r:id="rId6" tooltip="Near field scanning optical microscopy"/>
              </a:rPr>
              <a:t>near field scanning optical microscopy</a:t>
            </a:r>
            <a:r>
              <a:rPr lang="en-US" dirty="0" smtClean="0"/>
              <a:t>, the </a:t>
            </a:r>
            <a:r>
              <a:rPr lang="en-US" dirty="0" smtClean="0">
                <a:hlinkClick r:id="rId7" tooltip="4Pi Microscope"/>
              </a:rPr>
              <a:t>4Pi Microscope</a:t>
            </a:r>
            <a:r>
              <a:rPr lang="en-US" dirty="0" smtClean="0"/>
              <a:t> and structured illumination microscopy technologies like SIM and </a:t>
            </a:r>
            <a:r>
              <a:rPr lang="en-US" dirty="0" smtClean="0">
                <a:hlinkClick r:id="rId8" tooltip="Vertico SMI"/>
              </a:rPr>
              <a:t>SMI</a:t>
            </a:r>
            <a:r>
              <a:rPr lang="en-US" dirty="0" smtClean="0"/>
              <a:t>. However, the majority of techniques of importance in biological imaging fall into the functional category.</a:t>
            </a:r>
          </a:p>
          <a:p>
            <a:r>
              <a:rPr lang="en-US" dirty="0" smtClean="0"/>
              <a:t>There are two major groups of methods for functional super-resolution microscopy:</a:t>
            </a:r>
          </a:p>
          <a:p>
            <a:r>
              <a:rPr lang="en-US" dirty="0" smtClean="0"/>
              <a:t>Deterministic super-resolution: The most commonly used emitters in biological microscopy, </a:t>
            </a:r>
            <a:r>
              <a:rPr lang="en-US" dirty="0" smtClean="0">
                <a:hlinkClick r:id="rId9" tooltip="Fluorophores"/>
              </a:rPr>
              <a:t>fluorophores</a:t>
            </a:r>
            <a:r>
              <a:rPr lang="en-US" dirty="0" smtClean="0"/>
              <a:t>, show a nonlinear response to excitation, and this nonlinear response can be exploited to enhance resolution. These methods include </a:t>
            </a:r>
            <a:r>
              <a:rPr lang="en-US" dirty="0" smtClean="0">
                <a:hlinkClick r:id="rId10" tooltip="STED microscopy"/>
              </a:rPr>
              <a:t>STED</a:t>
            </a:r>
            <a:r>
              <a:rPr lang="en-US" dirty="0" smtClean="0"/>
              <a:t>, </a:t>
            </a:r>
            <a:r>
              <a:rPr lang="en-US" dirty="0" smtClean="0">
                <a:hlinkClick r:id="rId11" tooltip="GSD microscopy"/>
              </a:rPr>
              <a:t>GSD</a:t>
            </a:r>
            <a:r>
              <a:rPr lang="en-US" dirty="0" smtClean="0"/>
              <a:t>, </a:t>
            </a:r>
            <a:r>
              <a:rPr lang="en-US" dirty="0" smtClean="0">
                <a:hlinkClick r:id="rId12" tooltip="RESOLFT"/>
              </a:rPr>
              <a:t>RESOLFT</a:t>
            </a:r>
            <a:r>
              <a:rPr lang="en-US" dirty="0" smtClean="0"/>
              <a:t> and SSIM.</a:t>
            </a:r>
          </a:p>
          <a:p>
            <a:r>
              <a:rPr lang="en-US" dirty="0" smtClean="0"/>
              <a:t>Stochastic super-resolution: The chemical complexity of many molecular light sources gives them a complex temporal </a:t>
            </a:r>
            <a:r>
              <a:rPr lang="en-US" dirty="0" err="1" smtClean="0"/>
              <a:t>behaviour</a:t>
            </a:r>
            <a:r>
              <a:rPr lang="en-US" dirty="0" smtClean="0"/>
              <a:t>, which can be used to make several close-by fluorophores emit light at separate times and thereby become resolvable in time. These methods include SOFI and all single-molecule localization methods (SMLM) such as </a:t>
            </a:r>
            <a:r>
              <a:rPr lang="en-US" dirty="0" smtClean="0">
                <a:hlinkClick r:id="rId8" tooltip="Vertico SMI"/>
              </a:rPr>
              <a:t>SPDM</a:t>
            </a:r>
            <a:r>
              <a:rPr lang="en-US" dirty="0" smtClean="0"/>
              <a:t>, </a:t>
            </a:r>
            <a:r>
              <a:rPr lang="en-US" dirty="0" err="1" smtClean="0">
                <a:hlinkClick r:id="rId8" tooltip="Vertico SMI"/>
              </a:rPr>
              <a:t>SPDMphymod</a:t>
            </a:r>
            <a:r>
              <a:rPr lang="en-US" dirty="0" smtClean="0"/>
              <a:t>, </a:t>
            </a:r>
            <a:r>
              <a:rPr lang="en-US" dirty="0" smtClean="0">
                <a:hlinkClick r:id="rId13" tooltip="Photoactivated localization microscopy"/>
              </a:rPr>
              <a:t>PALM</a:t>
            </a:r>
            <a:r>
              <a:rPr lang="en-US" dirty="0" smtClean="0"/>
              <a:t>, FPALM, STORM and </a:t>
            </a:r>
            <a:r>
              <a:rPr lang="en-US" dirty="0" err="1" smtClean="0"/>
              <a:t>dSTORM</a:t>
            </a:r>
            <a:r>
              <a:rPr lang="en-US" dirty="0" smtClean="0"/>
              <a:t>.</a:t>
            </a:r>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16</a:t>
            </a:fld>
            <a:endParaRPr lang="en-US"/>
          </a:p>
        </p:txBody>
      </p:sp>
    </p:spTree>
    <p:extLst>
      <p:ext uri="{BB962C8B-B14F-4D97-AF65-F5344CB8AC3E}">
        <p14:creationId xmlns:p14="http://schemas.microsoft.com/office/powerpoint/2010/main" val="280141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http://www.nature.com/nmeth/journal/v6/n1/full/nmeth.1291.html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17</a:t>
            </a:fld>
            <a:endParaRPr lang="en-US"/>
          </a:p>
        </p:txBody>
      </p:sp>
    </p:spTree>
    <p:extLst>
      <p:ext uri="{BB962C8B-B14F-4D97-AF65-F5344CB8AC3E}">
        <p14:creationId xmlns:p14="http://schemas.microsoft.com/office/powerpoint/2010/main" val="366114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fall into two broad categories, "true" super-resolution techniques, which capture information contained in </a:t>
            </a:r>
            <a:r>
              <a:rPr lang="en-US" dirty="0" smtClean="0">
                <a:hlinkClick r:id="rId3" tooltip="Evanescent waves"/>
              </a:rPr>
              <a:t>evanescent waves</a:t>
            </a:r>
            <a:r>
              <a:rPr lang="en-US" dirty="0" smtClean="0"/>
              <a:t>, and "functional" super-resolution techniques, which use clever experimental techniques and known limitations on the matter being imaged to reconstruct a super-resolution image.</a:t>
            </a:r>
            <a:r>
              <a:rPr lang="en-US" baseline="30000" dirty="0" smtClean="0">
                <a:hlinkClick r:id="rId4"/>
              </a:rPr>
              <a:t>[2]</a:t>
            </a:r>
            <a:endParaRPr lang="en-US" baseline="30000" dirty="0" smtClean="0"/>
          </a:p>
          <a:p>
            <a:endParaRPr lang="en-US" dirty="0" smtClean="0"/>
          </a:p>
          <a:p>
            <a:r>
              <a:rPr lang="en-US" dirty="0" smtClean="0"/>
              <a:t>True subwavelength imaging techniques include those that utilize the </a:t>
            </a:r>
            <a:r>
              <a:rPr lang="en-US" dirty="0" err="1" smtClean="0">
                <a:hlinkClick r:id="rId5" tooltip="Superlens"/>
              </a:rPr>
              <a:t>Pendry</a:t>
            </a:r>
            <a:r>
              <a:rPr lang="en-US" dirty="0" smtClean="0">
                <a:hlinkClick r:id="rId5" tooltip="Superlens"/>
              </a:rPr>
              <a:t> </a:t>
            </a:r>
            <a:r>
              <a:rPr lang="en-US" dirty="0" err="1" smtClean="0">
                <a:hlinkClick r:id="rId5" tooltip="Superlens"/>
              </a:rPr>
              <a:t>Superlens</a:t>
            </a:r>
            <a:r>
              <a:rPr lang="en-US" dirty="0" smtClean="0"/>
              <a:t> and </a:t>
            </a:r>
            <a:r>
              <a:rPr lang="en-US" dirty="0" smtClean="0">
                <a:hlinkClick r:id="rId6" tooltip="Near field scanning optical microscopy"/>
              </a:rPr>
              <a:t>near field scanning optical microscopy</a:t>
            </a:r>
            <a:r>
              <a:rPr lang="en-US" dirty="0" smtClean="0"/>
              <a:t>, the </a:t>
            </a:r>
            <a:r>
              <a:rPr lang="en-US" dirty="0" smtClean="0">
                <a:hlinkClick r:id="rId7" tooltip="4Pi Microscope"/>
              </a:rPr>
              <a:t>4Pi Microscope</a:t>
            </a:r>
            <a:r>
              <a:rPr lang="en-US" dirty="0" smtClean="0"/>
              <a:t> and structured illumination microscopy technologies like SIM and </a:t>
            </a:r>
            <a:r>
              <a:rPr lang="en-US" dirty="0" smtClean="0">
                <a:hlinkClick r:id="rId8" tooltip="Vertico SMI"/>
              </a:rPr>
              <a:t>SMI</a:t>
            </a:r>
            <a:r>
              <a:rPr lang="en-US" dirty="0" smtClean="0"/>
              <a:t>. However, the majority of techniques of importance in biological imaging fall into the functional category.</a:t>
            </a:r>
          </a:p>
          <a:p>
            <a:r>
              <a:rPr lang="en-US" dirty="0" smtClean="0"/>
              <a:t>There are two major groups of methods for functional super-resolution microscopy:</a:t>
            </a:r>
          </a:p>
          <a:p>
            <a:r>
              <a:rPr lang="en-US" dirty="0" smtClean="0"/>
              <a:t>Deterministic super-resolution: The most commonly used emitters in biological microscopy, </a:t>
            </a:r>
            <a:r>
              <a:rPr lang="en-US" dirty="0" smtClean="0">
                <a:hlinkClick r:id="rId9" tooltip="Fluorophores"/>
              </a:rPr>
              <a:t>fluorophores</a:t>
            </a:r>
            <a:r>
              <a:rPr lang="en-US" dirty="0" smtClean="0"/>
              <a:t>, show a nonlinear response to excitation, and this nonlinear response can be exploited to enhance resolution. These methods include </a:t>
            </a:r>
            <a:r>
              <a:rPr lang="en-US" dirty="0" smtClean="0">
                <a:hlinkClick r:id="rId10" tooltip="STED microscopy"/>
              </a:rPr>
              <a:t>STED</a:t>
            </a:r>
            <a:r>
              <a:rPr lang="en-US" dirty="0" smtClean="0"/>
              <a:t>, </a:t>
            </a:r>
            <a:r>
              <a:rPr lang="en-US" dirty="0" smtClean="0">
                <a:hlinkClick r:id="rId11" tooltip="GSD microscopy"/>
              </a:rPr>
              <a:t>GSD</a:t>
            </a:r>
            <a:r>
              <a:rPr lang="en-US" dirty="0" smtClean="0"/>
              <a:t>, </a:t>
            </a:r>
            <a:r>
              <a:rPr lang="en-US" dirty="0" smtClean="0">
                <a:hlinkClick r:id="rId12" tooltip="RESOLFT"/>
              </a:rPr>
              <a:t>RESOLFT</a:t>
            </a:r>
            <a:r>
              <a:rPr lang="en-US" dirty="0" smtClean="0"/>
              <a:t> and SSIM.</a:t>
            </a:r>
          </a:p>
          <a:p>
            <a:r>
              <a:rPr lang="en-US" dirty="0" smtClean="0"/>
              <a:t>Stochastic super-resolution: The chemical complexity of many molecular light sources gives them a complex temporal </a:t>
            </a:r>
            <a:r>
              <a:rPr lang="en-US" dirty="0" err="1" smtClean="0"/>
              <a:t>behaviour</a:t>
            </a:r>
            <a:r>
              <a:rPr lang="en-US" dirty="0" smtClean="0"/>
              <a:t>, which can be used to make several close-by fluorophores emit light at separate times and thereby become resolvable in time. These methods include SOFI and all single-molecule localization methods (SMLM) such as </a:t>
            </a:r>
            <a:r>
              <a:rPr lang="en-US" dirty="0" smtClean="0">
                <a:hlinkClick r:id="rId8" tooltip="Vertico SMI"/>
              </a:rPr>
              <a:t>SPDM</a:t>
            </a:r>
            <a:r>
              <a:rPr lang="en-US" dirty="0" smtClean="0"/>
              <a:t>, </a:t>
            </a:r>
            <a:r>
              <a:rPr lang="en-US" dirty="0" err="1" smtClean="0">
                <a:hlinkClick r:id="rId8" tooltip="Vertico SMI"/>
              </a:rPr>
              <a:t>SPDMphymod</a:t>
            </a:r>
            <a:r>
              <a:rPr lang="en-US" dirty="0" smtClean="0"/>
              <a:t>, </a:t>
            </a:r>
            <a:r>
              <a:rPr lang="en-US" dirty="0" smtClean="0">
                <a:hlinkClick r:id="rId13" tooltip="Photoactivated localization microscopy"/>
              </a:rPr>
              <a:t>PALM</a:t>
            </a:r>
            <a:r>
              <a:rPr lang="en-US" dirty="0" smtClean="0"/>
              <a:t>, FPALM, STORM and </a:t>
            </a:r>
            <a:r>
              <a:rPr lang="en-US" dirty="0" err="1" smtClean="0"/>
              <a:t>dSTORM</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18</a:t>
            </a:fld>
            <a:endParaRPr lang="en-US"/>
          </a:p>
        </p:txBody>
      </p:sp>
    </p:spTree>
    <p:extLst>
      <p:ext uri="{BB962C8B-B14F-4D97-AF65-F5344CB8AC3E}">
        <p14:creationId xmlns:p14="http://schemas.microsoft.com/office/powerpoint/2010/main" val="3596392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trio of techniques independently surfaced during a four-month period in 2006 that elegantly demonstrated the sequential and stochastic readout with precise localization of multiple single molecules from specimens that were fluorescently labeled with </a:t>
            </a:r>
            <a:r>
              <a:rPr lang="en-US" dirty="0" err="1" smtClean="0"/>
              <a:t>photoswitchable</a:t>
            </a:r>
            <a:r>
              <a:rPr lang="en-US" dirty="0" smtClean="0"/>
              <a:t> dyes or optical highlighter fluorescent proteins at densities approaching those commonly employed in </a:t>
            </a:r>
            <a:r>
              <a:rPr lang="en-US" dirty="0" err="1" smtClean="0"/>
              <a:t>widefield</a:t>
            </a:r>
            <a:r>
              <a:rPr lang="en-US" dirty="0" smtClean="0"/>
              <a:t> and confocal fluorescence microscopy (ranging up to 100,000 molecules per square micrometer). These nearly identical single-molecule </a:t>
            </a:r>
            <a:r>
              <a:rPr lang="en-US" dirty="0" err="1" smtClean="0"/>
              <a:t>superresolution</a:t>
            </a:r>
            <a:r>
              <a:rPr lang="en-US" dirty="0" smtClean="0"/>
              <a:t> imaging techniques have been termed stochastic optical reconstruction microscopy (</a:t>
            </a:r>
            <a:r>
              <a:rPr lang="en-US" b="1" dirty="0" smtClean="0"/>
              <a:t>STORM</a:t>
            </a:r>
            <a:r>
              <a:rPr lang="en-US" dirty="0" smtClean="0"/>
              <a:t>; see Figure 1), </a:t>
            </a:r>
            <a:r>
              <a:rPr lang="en-US" dirty="0" err="1" smtClean="0"/>
              <a:t>photoactivated</a:t>
            </a:r>
            <a:r>
              <a:rPr lang="en-US" dirty="0" smtClean="0"/>
              <a:t> localization microscopy (</a:t>
            </a:r>
            <a:r>
              <a:rPr lang="en-US" b="1" dirty="0" smtClean="0"/>
              <a:t>PALM</a:t>
            </a:r>
            <a:r>
              <a:rPr lang="en-US" dirty="0" smtClean="0"/>
              <a:t>), and fluorescence </a:t>
            </a:r>
            <a:r>
              <a:rPr lang="en-US" dirty="0" err="1" smtClean="0"/>
              <a:t>photoactivation</a:t>
            </a:r>
            <a:r>
              <a:rPr lang="en-US" dirty="0" smtClean="0"/>
              <a:t> localization microscopy (</a:t>
            </a:r>
            <a:r>
              <a:rPr lang="en-US" b="1" dirty="0" smtClean="0"/>
              <a:t>FPALM</a:t>
            </a:r>
            <a:r>
              <a:rPr lang="en-US" dirty="0" smtClean="0"/>
              <a:t>). They rely on an activation laser applied at low power to trigger emission switching so that any particular molecule has a small probability of being </a:t>
            </a:r>
            <a:r>
              <a:rPr lang="en-US" dirty="0" err="1" smtClean="0"/>
              <a:t>photoactivated</a:t>
            </a:r>
            <a:r>
              <a:rPr lang="en-US" dirty="0" smtClean="0"/>
              <a:t>, but the majority of the population remains in the original (dark or native) emissive state. Although the major difference between the methods as they were originally published was simply the nature of the fluorescent probes used to achieve </a:t>
            </a:r>
            <a:r>
              <a:rPr lang="en-US" dirty="0" err="1" smtClean="0"/>
              <a:t>superresolution</a:t>
            </a:r>
            <a:r>
              <a:rPr lang="en-US" dirty="0" smtClean="0"/>
              <a:t> imaging, these techniques are virtually identical. In fact, the original STORM research report mentioned the use of fluorescent proteins, whereas the first PALM paper discussed the application of caged synthetic fluorophores.</a:t>
            </a:r>
          </a:p>
          <a:p>
            <a:r>
              <a:rPr lang="en-US" dirty="0" smtClean="0"/>
              <a:t>http://www.microscopyu.com/articles/superresolution/stormintro.html</a:t>
            </a:r>
          </a:p>
          <a:p>
            <a:endParaRPr lang="en-US" dirty="0" smtClean="0"/>
          </a:p>
          <a:p>
            <a:r>
              <a:rPr lang="en-US" dirty="0" smtClean="0"/>
              <a:t>They fall into two broad categories, "true" super-resolution techniques, which capture information contained in </a:t>
            </a:r>
            <a:r>
              <a:rPr lang="en-US" dirty="0" smtClean="0">
                <a:hlinkClick r:id="rId3" tooltip="Evanescent waves"/>
              </a:rPr>
              <a:t>evanescent waves</a:t>
            </a:r>
            <a:r>
              <a:rPr lang="en-US" dirty="0" smtClean="0"/>
              <a:t>, and "functional" super-resolution techniques, which use clever experimental techniques and known limitations on the matter being imaged to reconstruct a super-resolution image.</a:t>
            </a:r>
            <a:r>
              <a:rPr lang="en-US" baseline="30000" dirty="0" smtClean="0">
                <a:hlinkClick r:id="rId4"/>
              </a:rPr>
              <a:t>[2]</a:t>
            </a:r>
            <a:endParaRPr lang="en-US" baseline="30000" dirty="0" smtClean="0"/>
          </a:p>
          <a:p>
            <a:endParaRPr lang="en-US" dirty="0" smtClean="0"/>
          </a:p>
          <a:p>
            <a:r>
              <a:rPr lang="en-US" dirty="0" smtClean="0"/>
              <a:t>True subwavelength imaging techniques include those that utilize the </a:t>
            </a:r>
            <a:r>
              <a:rPr lang="en-US" dirty="0" err="1" smtClean="0">
                <a:hlinkClick r:id="rId5" tooltip="Superlens"/>
              </a:rPr>
              <a:t>Pendry</a:t>
            </a:r>
            <a:r>
              <a:rPr lang="en-US" dirty="0" smtClean="0">
                <a:hlinkClick r:id="rId5" tooltip="Superlens"/>
              </a:rPr>
              <a:t> </a:t>
            </a:r>
            <a:r>
              <a:rPr lang="en-US" dirty="0" err="1" smtClean="0">
                <a:hlinkClick r:id="rId5" tooltip="Superlens"/>
              </a:rPr>
              <a:t>Superlens</a:t>
            </a:r>
            <a:r>
              <a:rPr lang="en-US" dirty="0" smtClean="0"/>
              <a:t> and </a:t>
            </a:r>
            <a:r>
              <a:rPr lang="en-US" dirty="0" smtClean="0">
                <a:hlinkClick r:id="rId6" tooltip="Near field scanning optical microscopy"/>
              </a:rPr>
              <a:t>near field scanning optical microscopy</a:t>
            </a:r>
            <a:r>
              <a:rPr lang="en-US" dirty="0" smtClean="0"/>
              <a:t>, the </a:t>
            </a:r>
            <a:r>
              <a:rPr lang="en-US" dirty="0" smtClean="0">
                <a:hlinkClick r:id="rId7" tooltip="4Pi Microscope"/>
              </a:rPr>
              <a:t>4Pi Microscope</a:t>
            </a:r>
            <a:r>
              <a:rPr lang="en-US" dirty="0" smtClean="0"/>
              <a:t> and structured illumination microscopy technologies like SIM and </a:t>
            </a:r>
            <a:r>
              <a:rPr lang="en-US" dirty="0" smtClean="0">
                <a:hlinkClick r:id="rId8" tooltip="Vertico SMI"/>
              </a:rPr>
              <a:t>SMI</a:t>
            </a:r>
            <a:r>
              <a:rPr lang="en-US" dirty="0" smtClean="0"/>
              <a:t>. However, the majority of techniques of importance in biological imaging fall into the functional category.</a:t>
            </a:r>
          </a:p>
          <a:p>
            <a:r>
              <a:rPr lang="en-US" dirty="0" smtClean="0"/>
              <a:t>There are two major groups of methods for functional super-resolution microscopy:</a:t>
            </a:r>
          </a:p>
          <a:p>
            <a:r>
              <a:rPr lang="en-US" dirty="0" smtClean="0"/>
              <a:t>Deterministic super-resolution: The most commonly used emitters in biological microscopy, </a:t>
            </a:r>
            <a:r>
              <a:rPr lang="en-US" dirty="0" smtClean="0">
                <a:hlinkClick r:id="rId9" tooltip="Fluorophores"/>
              </a:rPr>
              <a:t>fluorophores</a:t>
            </a:r>
            <a:r>
              <a:rPr lang="en-US" dirty="0" smtClean="0"/>
              <a:t>, show a nonlinear response to excitation, and this nonlinear response can be exploited to enhance resolution. These methods include </a:t>
            </a:r>
            <a:r>
              <a:rPr lang="en-US" dirty="0" smtClean="0">
                <a:hlinkClick r:id="rId10" tooltip="STED microscopy"/>
              </a:rPr>
              <a:t>STED</a:t>
            </a:r>
            <a:r>
              <a:rPr lang="en-US" dirty="0" smtClean="0"/>
              <a:t>, </a:t>
            </a:r>
            <a:r>
              <a:rPr lang="en-US" dirty="0" smtClean="0">
                <a:hlinkClick r:id="rId11" tooltip="GSD microscopy"/>
              </a:rPr>
              <a:t>GSD</a:t>
            </a:r>
            <a:r>
              <a:rPr lang="en-US" dirty="0" smtClean="0"/>
              <a:t>, </a:t>
            </a:r>
            <a:r>
              <a:rPr lang="en-US" dirty="0" smtClean="0">
                <a:hlinkClick r:id="rId12" tooltip="RESOLFT"/>
              </a:rPr>
              <a:t>RESOLFT</a:t>
            </a:r>
            <a:r>
              <a:rPr lang="en-US" dirty="0" smtClean="0"/>
              <a:t> and SSIM.</a:t>
            </a:r>
          </a:p>
          <a:p>
            <a:r>
              <a:rPr lang="en-US" dirty="0" smtClean="0"/>
              <a:t>Stochastic super-resolution: The chemical complexity of many molecular light sources gives them a complex temporal </a:t>
            </a:r>
            <a:r>
              <a:rPr lang="en-US" dirty="0" err="1" smtClean="0"/>
              <a:t>behaviour</a:t>
            </a:r>
            <a:r>
              <a:rPr lang="en-US" dirty="0" smtClean="0"/>
              <a:t>, which can be used to make several close-by fluorophores emit light at separate times and thereby become resolvable in time. These methods include SOFI and all single-molecule localization methods (SMLM) such as </a:t>
            </a:r>
            <a:r>
              <a:rPr lang="en-US" dirty="0" smtClean="0">
                <a:hlinkClick r:id="rId8" tooltip="Vertico SMI"/>
              </a:rPr>
              <a:t>SPDM</a:t>
            </a:r>
            <a:r>
              <a:rPr lang="en-US" dirty="0" smtClean="0"/>
              <a:t>, </a:t>
            </a:r>
            <a:r>
              <a:rPr lang="en-US" dirty="0" err="1" smtClean="0">
                <a:hlinkClick r:id="rId8" tooltip="Vertico SMI"/>
              </a:rPr>
              <a:t>SPDMphymod</a:t>
            </a:r>
            <a:r>
              <a:rPr lang="en-US" dirty="0" smtClean="0"/>
              <a:t>, </a:t>
            </a:r>
            <a:r>
              <a:rPr lang="en-US" dirty="0" smtClean="0">
                <a:hlinkClick r:id="rId13" tooltip="Photoactivated localization microscopy"/>
              </a:rPr>
              <a:t>PALM</a:t>
            </a:r>
            <a:r>
              <a:rPr lang="en-US" dirty="0" smtClean="0"/>
              <a:t>, FPALM, STORM and </a:t>
            </a:r>
            <a:r>
              <a:rPr lang="en-US" dirty="0" err="1" smtClean="0"/>
              <a:t>dSTORM</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19</a:t>
            </a:fld>
            <a:endParaRPr lang="en-US"/>
          </a:p>
        </p:txBody>
      </p:sp>
    </p:spTree>
    <p:extLst>
      <p:ext uri="{BB962C8B-B14F-4D97-AF65-F5344CB8AC3E}">
        <p14:creationId xmlns:p14="http://schemas.microsoft.com/office/powerpoint/2010/main" val="1929488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Extremely high intensities are necessary for switching off the excited singlet state with STED (using what is termed a </a:t>
            </a:r>
            <a:r>
              <a:rPr lang="en-US" b="1" dirty="0" smtClean="0"/>
              <a:t>depletion laser</a:t>
            </a:r>
            <a:r>
              <a:rPr lang="en-US" dirty="0" smtClean="0"/>
              <a:t>), but switching to a metastable triplet or similar dark state (GSD) requires a light intensity between a thousand and a million times lower. </a:t>
            </a:r>
          </a:p>
          <a:p>
            <a:endParaRPr lang="en-US" dirty="0" smtClean="0"/>
          </a:p>
          <a:p>
            <a:r>
              <a:rPr lang="en-US" dirty="0" smtClean="0"/>
              <a:t>http://zeiss-campus.magnet.fsu.edu/articles/superresolution/introduction.html</a:t>
            </a:r>
          </a:p>
          <a:p>
            <a:endParaRPr lang="en-US" dirty="0" smtClean="0"/>
          </a:p>
          <a:p>
            <a:r>
              <a:rPr lang="en-US" dirty="0" smtClean="0"/>
              <a:t>http://www.microscopyu.com/articles/superresolution/stormintro.html</a:t>
            </a:r>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20</a:t>
            </a:fld>
            <a:endParaRPr lang="en-US"/>
          </a:p>
        </p:txBody>
      </p:sp>
    </p:spTree>
    <p:extLst>
      <p:ext uri="{BB962C8B-B14F-4D97-AF65-F5344CB8AC3E}">
        <p14:creationId xmlns:p14="http://schemas.microsoft.com/office/powerpoint/2010/main" val="4209046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trio of techniques independently surfaced during a four-month period in 2006 that elegantly demonstrated the sequential and stochastic readout with precise localization of multiple single molecules from specimens that were fluorescently labeled with </a:t>
            </a:r>
            <a:r>
              <a:rPr lang="en-US" dirty="0" err="1" smtClean="0"/>
              <a:t>photoswitchable</a:t>
            </a:r>
            <a:r>
              <a:rPr lang="en-US" dirty="0" smtClean="0"/>
              <a:t> dyes or optical highlighter fluorescent proteins at densities approaching those commonly employed in </a:t>
            </a:r>
            <a:r>
              <a:rPr lang="en-US" dirty="0" err="1" smtClean="0"/>
              <a:t>widefield</a:t>
            </a:r>
            <a:r>
              <a:rPr lang="en-US" dirty="0" smtClean="0"/>
              <a:t> and confocal fluorescence microscopy (ranging up to 100,000 molecules per square micrometer). These nearly identical single-molecule </a:t>
            </a:r>
            <a:r>
              <a:rPr lang="en-US" dirty="0" err="1" smtClean="0"/>
              <a:t>superresolution</a:t>
            </a:r>
            <a:r>
              <a:rPr lang="en-US" dirty="0" smtClean="0"/>
              <a:t> imaging techniques have been termed stochastic optical reconstruction microscopy (</a:t>
            </a:r>
            <a:r>
              <a:rPr lang="en-US" b="1" dirty="0" smtClean="0"/>
              <a:t>STORM</a:t>
            </a:r>
            <a:r>
              <a:rPr lang="en-US" dirty="0" smtClean="0"/>
              <a:t>; see Figure 1), </a:t>
            </a:r>
            <a:r>
              <a:rPr lang="en-US" dirty="0" err="1" smtClean="0"/>
              <a:t>photoactivated</a:t>
            </a:r>
            <a:r>
              <a:rPr lang="en-US" dirty="0" smtClean="0"/>
              <a:t> localization microscopy (</a:t>
            </a:r>
            <a:r>
              <a:rPr lang="en-US" b="1" dirty="0" smtClean="0"/>
              <a:t>PALM</a:t>
            </a:r>
            <a:r>
              <a:rPr lang="en-US" dirty="0" smtClean="0"/>
              <a:t>), and fluorescence </a:t>
            </a:r>
            <a:r>
              <a:rPr lang="en-US" dirty="0" err="1" smtClean="0"/>
              <a:t>photoactivation</a:t>
            </a:r>
            <a:r>
              <a:rPr lang="en-US" dirty="0" smtClean="0"/>
              <a:t> localization microscopy (</a:t>
            </a:r>
            <a:r>
              <a:rPr lang="en-US" b="1" dirty="0" smtClean="0"/>
              <a:t>FPALM</a:t>
            </a:r>
            <a:r>
              <a:rPr lang="en-US" dirty="0" smtClean="0"/>
              <a:t>). They rely on an activation laser applied at low power to trigger emission switching so that any particular molecule has a small probability of being </a:t>
            </a:r>
            <a:r>
              <a:rPr lang="en-US" dirty="0" err="1" smtClean="0"/>
              <a:t>photoactivated</a:t>
            </a:r>
            <a:r>
              <a:rPr lang="en-US" dirty="0" smtClean="0"/>
              <a:t>, but the majority of the population remains in the original (dark or native) emissive state. Although the major difference between the methods as they were originally published was simply the nature of the fluorescent probes used to achieve </a:t>
            </a:r>
            <a:r>
              <a:rPr lang="en-US" dirty="0" err="1" smtClean="0"/>
              <a:t>superresolution</a:t>
            </a:r>
            <a:r>
              <a:rPr lang="en-US" dirty="0" smtClean="0"/>
              <a:t> imaging, these techniques are virtually identical. In fact, the original STORM research report mentioned the use of fluorescent proteins, whereas the first PALM paper discussed the application of caged synthetic fluorophores.</a:t>
            </a:r>
          </a:p>
          <a:p>
            <a:r>
              <a:rPr lang="en-US" dirty="0" smtClean="0"/>
              <a:t>http://www.microscopyu.com/articles/superresolution/stormintro.html</a:t>
            </a:r>
          </a:p>
          <a:p>
            <a:endParaRPr lang="en-US" dirty="0" smtClean="0"/>
          </a:p>
          <a:p>
            <a:r>
              <a:rPr lang="en-US" dirty="0" smtClean="0"/>
              <a:t>These three methods were published independently during a short period of time and their principle is identical. STORM was originally described using Cy5 and Cy3 dyes attached to nucleic acids or proteins,</a:t>
            </a:r>
            <a:r>
              <a:rPr lang="en-US" baseline="30000" dirty="0" smtClean="0">
                <a:hlinkClick r:id="rId3"/>
              </a:rPr>
              <a:t>[47]</a:t>
            </a:r>
            <a:r>
              <a:rPr lang="en-US" dirty="0" smtClean="0"/>
              <a:t> while PALM and FPALM was described using </a:t>
            </a:r>
            <a:r>
              <a:rPr lang="en-US" dirty="0" err="1" smtClean="0"/>
              <a:t>photoswitchable</a:t>
            </a:r>
            <a:r>
              <a:rPr lang="en-US" dirty="0" smtClean="0"/>
              <a:t> fluorescent proteins.</a:t>
            </a:r>
            <a:r>
              <a:rPr lang="en-US" baseline="30000" dirty="0" smtClean="0">
                <a:hlinkClick r:id="rId4"/>
              </a:rPr>
              <a:t>[48]</a:t>
            </a:r>
            <a:r>
              <a:rPr lang="en-US" baseline="30000" dirty="0" smtClean="0">
                <a:hlinkClick r:id="rId5"/>
              </a:rPr>
              <a:t>[49]</a:t>
            </a:r>
            <a:endParaRPr lang="en-US" dirty="0" smtClean="0"/>
          </a:p>
          <a:p>
            <a:r>
              <a:rPr lang="en-US" dirty="0" smtClean="0"/>
              <a:t>http://en.wikipedia.org/wiki/Super-resolution_microscopy#Stochastic_functional_techniques</a:t>
            </a:r>
          </a:p>
          <a:p>
            <a:endParaRPr lang="en-US" dirty="0" smtClean="0"/>
          </a:p>
          <a:p>
            <a:r>
              <a:rPr lang="en-US" dirty="0" smtClean="0"/>
              <a:t>They fall into two broad categories, "true" super-resolution techniques, which capture information contained in </a:t>
            </a:r>
            <a:r>
              <a:rPr lang="en-US" dirty="0" smtClean="0">
                <a:hlinkClick r:id="rId6" tooltip="Evanescent waves"/>
              </a:rPr>
              <a:t>evanescent waves</a:t>
            </a:r>
            <a:r>
              <a:rPr lang="en-US" dirty="0" smtClean="0"/>
              <a:t>, and "functional" super-resolution techniques, which use clever experimental techniques and known limitations on the matter being imaged to reconstruct a super-resolution image.</a:t>
            </a:r>
            <a:r>
              <a:rPr lang="en-US" baseline="30000" dirty="0" smtClean="0">
                <a:hlinkClick r:id="rId7"/>
              </a:rPr>
              <a:t>[2]</a:t>
            </a:r>
            <a:endParaRPr lang="en-US" baseline="30000" dirty="0" smtClean="0"/>
          </a:p>
          <a:p>
            <a:endParaRPr lang="en-US" dirty="0" smtClean="0"/>
          </a:p>
          <a:p>
            <a:r>
              <a:rPr lang="en-US" dirty="0" smtClean="0"/>
              <a:t>True subwavelength imaging techniques include those that utilize the </a:t>
            </a:r>
            <a:r>
              <a:rPr lang="en-US" dirty="0" err="1" smtClean="0">
                <a:hlinkClick r:id="rId8" tooltip="Superlens"/>
              </a:rPr>
              <a:t>Pendry</a:t>
            </a:r>
            <a:r>
              <a:rPr lang="en-US" dirty="0" smtClean="0">
                <a:hlinkClick r:id="rId8" tooltip="Superlens"/>
              </a:rPr>
              <a:t> </a:t>
            </a:r>
            <a:r>
              <a:rPr lang="en-US" dirty="0" err="1" smtClean="0">
                <a:hlinkClick r:id="rId8" tooltip="Superlens"/>
              </a:rPr>
              <a:t>Superlens</a:t>
            </a:r>
            <a:r>
              <a:rPr lang="en-US" dirty="0" smtClean="0"/>
              <a:t> and </a:t>
            </a:r>
            <a:r>
              <a:rPr lang="en-US" dirty="0" smtClean="0">
                <a:hlinkClick r:id="rId9" tooltip="Near field scanning optical microscopy"/>
              </a:rPr>
              <a:t>near field scanning optical microscopy</a:t>
            </a:r>
            <a:r>
              <a:rPr lang="en-US" dirty="0" smtClean="0"/>
              <a:t>, the </a:t>
            </a:r>
            <a:r>
              <a:rPr lang="en-US" dirty="0" smtClean="0">
                <a:hlinkClick r:id="rId10" tooltip="4Pi Microscope"/>
              </a:rPr>
              <a:t>4Pi Microscope</a:t>
            </a:r>
            <a:r>
              <a:rPr lang="en-US" dirty="0" smtClean="0"/>
              <a:t> and structured illumination microscopy technologies like SIM and </a:t>
            </a:r>
            <a:r>
              <a:rPr lang="en-US" dirty="0" smtClean="0">
                <a:hlinkClick r:id="rId11" tooltip="Vertico SMI"/>
              </a:rPr>
              <a:t>SMI</a:t>
            </a:r>
            <a:r>
              <a:rPr lang="en-US" dirty="0" smtClean="0"/>
              <a:t>. However, the majority of techniques of importance in biological imaging fall into the functional category.</a:t>
            </a:r>
          </a:p>
          <a:p>
            <a:r>
              <a:rPr lang="en-US" dirty="0" smtClean="0"/>
              <a:t>There are two major groups of methods for functional super-resolution microscopy:</a:t>
            </a:r>
          </a:p>
          <a:p>
            <a:r>
              <a:rPr lang="en-US" dirty="0" smtClean="0"/>
              <a:t>Deterministic super-resolution: The most commonly used emitters in biological microscopy, </a:t>
            </a:r>
            <a:r>
              <a:rPr lang="en-US" dirty="0" smtClean="0">
                <a:hlinkClick r:id="rId12" tooltip="Fluorophores"/>
              </a:rPr>
              <a:t>fluorophores</a:t>
            </a:r>
            <a:r>
              <a:rPr lang="en-US" dirty="0" smtClean="0"/>
              <a:t>, show a nonlinear response to excitation, and this nonlinear response can be exploited to enhance resolution. These methods include </a:t>
            </a:r>
            <a:r>
              <a:rPr lang="en-US" dirty="0" smtClean="0">
                <a:hlinkClick r:id="rId13" tooltip="STED microscopy"/>
              </a:rPr>
              <a:t>STED</a:t>
            </a:r>
            <a:r>
              <a:rPr lang="en-US" dirty="0" smtClean="0"/>
              <a:t>, </a:t>
            </a:r>
            <a:r>
              <a:rPr lang="en-US" dirty="0" smtClean="0">
                <a:hlinkClick r:id="rId14" tooltip="GSD microscopy"/>
              </a:rPr>
              <a:t>GSD</a:t>
            </a:r>
            <a:r>
              <a:rPr lang="en-US" dirty="0" smtClean="0"/>
              <a:t>, </a:t>
            </a:r>
            <a:r>
              <a:rPr lang="en-US" dirty="0" smtClean="0">
                <a:hlinkClick r:id="rId15" tooltip="RESOLFT"/>
              </a:rPr>
              <a:t>RESOLFT</a:t>
            </a:r>
            <a:r>
              <a:rPr lang="en-US" dirty="0" smtClean="0"/>
              <a:t> and SSIM.</a:t>
            </a:r>
          </a:p>
          <a:p>
            <a:r>
              <a:rPr lang="en-US" dirty="0" smtClean="0"/>
              <a:t>Stochastic super-resolution: The chemical complexity of many molecular light sources gives them a complex temporal </a:t>
            </a:r>
            <a:r>
              <a:rPr lang="en-US" dirty="0" err="1" smtClean="0"/>
              <a:t>behaviour</a:t>
            </a:r>
            <a:r>
              <a:rPr lang="en-US" dirty="0" smtClean="0"/>
              <a:t>, which can be used to make several close-by fluorophores emit light at separate times and thereby become resolvable in time. These methods include SOFI and all single-molecule localization methods (SMLM) such as </a:t>
            </a:r>
            <a:r>
              <a:rPr lang="en-US" dirty="0" smtClean="0">
                <a:hlinkClick r:id="rId11" tooltip="Vertico SMI"/>
              </a:rPr>
              <a:t>SPDM</a:t>
            </a:r>
            <a:r>
              <a:rPr lang="en-US" dirty="0" smtClean="0"/>
              <a:t>, </a:t>
            </a:r>
            <a:r>
              <a:rPr lang="en-US" dirty="0" err="1" smtClean="0">
                <a:hlinkClick r:id="rId11" tooltip="Vertico SMI"/>
              </a:rPr>
              <a:t>SPDMphymod</a:t>
            </a:r>
            <a:r>
              <a:rPr lang="en-US" dirty="0" smtClean="0"/>
              <a:t>, </a:t>
            </a:r>
            <a:r>
              <a:rPr lang="en-US" dirty="0" smtClean="0">
                <a:hlinkClick r:id="rId16" tooltip="Photoactivated localization microscopy"/>
              </a:rPr>
              <a:t>PALM</a:t>
            </a:r>
            <a:r>
              <a:rPr lang="en-US" dirty="0" smtClean="0"/>
              <a:t>, FPALM, STORM and </a:t>
            </a:r>
            <a:r>
              <a:rPr lang="en-US" dirty="0" err="1" smtClean="0"/>
              <a:t>dSTORM</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24</a:t>
            </a:fld>
            <a:endParaRPr lang="en-US"/>
          </a:p>
        </p:txBody>
      </p:sp>
    </p:spTree>
    <p:extLst>
      <p:ext uri="{BB962C8B-B14F-4D97-AF65-F5344CB8AC3E}">
        <p14:creationId xmlns:p14="http://schemas.microsoft.com/office/powerpoint/2010/main" val="1355645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http://zeiss-campus.magnet.fsu.edu/articles/superresolution/palm/practicalaspects.html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http://www.microscopyu.com/articles/superresolution/stormintro.html</a:t>
            </a:r>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25</a:t>
            </a:fld>
            <a:endParaRPr lang="en-US"/>
          </a:p>
        </p:txBody>
      </p:sp>
    </p:spTree>
    <p:extLst>
      <p:ext uri="{BB962C8B-B14F-4D97-AF65-F5344CB8AC3E}">
        <p14:creationId xmlns:p14="http://schemas.microsoft.com/office/powerpoint/2010/main" val="3037001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http://micro.magnet.fsu.edu/primer/techniques/fluorescence/tirf/tirfhome.html</a:t>
            </a:r>
          </a:p>
          <a:p>
            <a:r>
              <a:rPr lang="en-US" dirty="0" smtClean="0"/>
              <a:t>http://www.microscopyu.com/articles/fluorescence/tirf/tirfintro.html</a:t>
            </a:r>
          </a:p>
          <a:p>
            <a:r>
              <a:rPr lang="en-US" dirty="0" smtClean="0"/>
              <a:t>http://olympus.magnet.fsu.edu/primer/techniques/fluorescence/tirf/tirfhome.html</a:t>
            </a:r>
          </a:p>
          <a:p>
            <a:endParaRPr lang="en-US" dirty="0" smtClean="0"/>
          </a:p>
          <a:p>
            <a:endParaRPr lang="en-US" dirty="0" smtClean="0"/>
          </a:p>
          <a:p>
            <a:r>
              <a:rPr lang="en-US" dirty="0" smtClean="0"/>
              <a:t>http://www.nature.com/milestones/milelight/full/milelight17.html</a:t>
            </a:r>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7558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Among the critical aspects that must be considered are the accuracy of each individual localization measurement, the density of probes that have been localized in the final image (commonly termed </a:t>
            </a:r>
            <a:r>
              <a:rPr lang="en-US" b="1" dirty="0" smtClean="0"/>
              <a:t>molecular density</a:t>
            </a:r>
            <a:r>
              <a:rPr lang="en-US" dirty="0" smtClean="0"/>
              <a:t>), and the physical size of the labels themselves. The relationship between resolution and the localization precision of a single molecule is readily determined. The ability to resolve two fluorescent molecules as separate entities is limited by the localization precision, which determines the position (and uncertainty) of each molecule and thus the distance between the pair. The localization precision, in turn, is primarily dependent upon the number of photons collected from the fluorescent molecules during a single activation-deactivation cycle, provided the background noise is negligible.</a:t>
            </a:r>
          </a:p>
          <a:p>
            <a:endParaRPr lang="en-US" dirty="0" smtClean="0"/>
          </a:p>
          <a:p>
            <a:r>
              <a:rPr lang="en-US" dirty="0" smtClean="0"/>
              <a:t>Presented in Figure 7 is an important concept involving one of the most critical factors influencing spatial resolution in single-molecule </a:t>
            </a:r>
            <a:r>
              <a:rPr lang="en-US" dirty="0" err="1" smtClean="0"/>
              <a:t>superresolution</a:t>
            </a:r>
            <a:r>
              <a:rPr lang="en-US" dirty="0" smtClean="0"/>
              <a:t> imaging. The resolution versus molecular density is represented in Figure 7 as a series of yellow pixels in a test pattern. Features that might be present in a specimen are imaged at a progressively lower signal-to-noise ratio (fraction of pixels measured) as the molecular density decreases (from the bottom to the top of Figure 7) and these features become unresolvable when the mean molecular separation approaches feature size (the top row in Figure 7). Thus, as described in </a:t>
            </a:r>
            <a:r>
              <a:rPr lang="en-US" b="1" dirty="0" smtClean="0"/>
              <a:t>Equation (5)</a:t>
            </a:r>
            <a:r>
              <a:rPr lang="en-US" dirty="0" smtClean="0"/>
              <a:t>, in order to achieve </a:t>
            </a:r>
            <a:r>
              <a:rPr lang="en-US" b="1" dirty="0" smtClean="0"/>
              <a:t>N</a:t>
            </a:r>
            <a:r>
              <a:rPr lang="en-US" dirty="0" smtClean="0"/>
              <a:t>-fold higher resolution in dimensions </a:t>
            </a:r>
            <a:r>
              <a:rPr lang="en-US" b="1" dirty="0" smtClean="0"/>
              <a:t>D</a:t>
            </a:r>
            <a:r>
              <a:rPr lang="en-US" dirty="0" smtClean="0"/>
              <a:t>, </a:t>
            </a:r>
            <a:r>
              <a:rPr lang="en-US" b="1" dirty="0" smtClean="0"/>
              <a:t>N</a:t>
            </a:r>
            <a:r>
              <a:rPr lang="en-US" b="1" baseline="30000" dirty="0" smtClean="0"/>
              <a:t>D</a:t>
            </a:r>
            <a:r>
              <a:rPr lang="en-US" dirty="0" smtClean="0"/>
              <a:t>-fold more pixels must be acquired. In order to realize such a resolution gain without compromising either the imaging speed or the signal-to-noise ratio, the signal collection rate (photons detected per second) must increase by a factor of at least </a:t>
            </a:r>
            <a:r>
              <a:rPr lang="en-US" b="1" dirty="0" smtClean="0"/>
              <a:t>N</a:t>
            </a:r>
            <a:r>
              <a:rPr lang="en-US" b="1" baseline="30000" dirty="0" smtClean="0"/>
              <a:t>D</a:t>
            </a:r>
            <a:r>
              <a:rPr lang="en-US" dirty="0" smtClean="0"/>
              <a:t>, which requires an </a:t>
            </a:r>
            <a:r>
              <a:rPr lang="en-US" b="1" dirty="0" smtClean="0"/>
              <a:t>N</a:t>
            </a:r>
            <a:r>
              <a:rPr lang="en-US" b="1" baseline="30000" dirty="0" smtClean="0"/>
              <a:t>D</a:t>
            </a:r>
            <a:r>
              <a:rPr lang="en-US" dirty="0" smtClean="0"/>
              <a:t>-fold higher exposure to the excitation laser for each image required.</a:t>
            </a:r>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27</a:t>
            </a:fld>
            <a:endParaRPr lang="en-US"/>
          </a:p>
        </p:txBody>
      </p:sp>
    </p:spTree>
    <p:extLst>
      <p:ext uri="{BB962C8B-B14F-4D97-AF65-F5344CB8AC3E}">
        <p14:creationId xmlns:p14="http://schemas.microsoft.com/office/powerpoint/2010/main" val="3572563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http://jcb.rupress.org/content/190/2/165.full</a:t>
            </a:r>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28</a:t>
            </a:fld>
            <a:endParaRPr lang="en-US"/>
          </a:p>
        </p:txBody>
      </p:sp>
    </p:spTree>
    <p:extLst>
      <p:ext uri="{BB962C8B-B14F-4D97-AF65-F5344CB8AC3E}">
        <p14:creationId xmlns:p14="http://schemas.microsoft.com/office/powerpoint/2010/main" val="4120393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Rot="1" noChangeAspect="1" noChangeArrowheads="1" noTextEdit="1"/>
          </p:cNvSpPr>
          <p:nvPr>
            <p:ph type="sldImg"/>
          </p:nvPr>
        </p:nvSpPr>
        <p:spPr>
          <a:xfrm>
            <a:off x="1301750" y="803275"/>
            <a:ext cx="4256088" cy="3192463"/>
          </a:xfrm>
          <a:ln/>
        </p:spPr>
      </p:sp>
      <p:sp>
        <p:nvSpPr>
          <p:cNvPr id="690179" name="Rectangle 3"/>
          <p:cNvSpPr>
            <a:spLocks noGrp="1" noChangeArrowheads="1"/>
          </p:cNvSpPr>
          <p:nvPr>
            <p:ph type="body" idx="1"/>
          </p:nvPr>
        </p:nvSpPr>
        <p:spPr>
          <a:xfrm>
            <a:off x="911225" y="4359275"/>
            <a:ext cx="5035550" cy="3875088"/>
          </a:xfrm>
        </p:spPr>
        <p:txBody>
          <a:bodyPr lIns="91432" tIns="45716" rIns="91432" bIns="45716"/>
          <a:lstStyle/>
          <a:p>
            <a:r>
              <a:rPr lang="de-DE" altLang="en-US" dirty="0" smtClean="0"/>
              <a:t>Deconvolution mostly used with wide field</a:t>
            </a:r>
            <a:r>
              <a:rPr lang="de-DE" altLang="en-US" baseline="0" dirty="0" smtClean="0"/>
              <a:t> microscopes but can be used for confocal data as well</a:t>
            </a:r>
            <a:endParaRPr lang="de-DE" altLang="en-US" dirty="0"/>
          </a:p>
        </p:txBody>
      </p:sp>
    </p:spTree>
    <p:extLst>
      <p:ext uri="{BB962C8B-B14F-4D97-AF65-F5344CB8AC3E}">
        <p14:creationId xmlns:p14="http://schemas.microsoft.com/office/powerpoint/2010/main" val="487506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defTabSz="926211">
              <a:defRPr sz="1800">
                <a:solidFill>
                  <a:schemeClr val="tx1"/>
                </a:solidFill>
                <a:latin typeface="LTFrutiger Next CondReg" pitchFamily="2" charset="0"/>
              </a:defRPr>
            </a:lvl1pPr>
            <a:lvl2pPr marL="820960" indent="-315754" defTabSz="926211">
              <a:defRPr sz="1800">
                <a:solidFill>
                  <a:schemeClr val="tx1"/>
                </a:solidFill>
                <a:latin typeface="LTFrutiger Next CondReg" pitchFamily="2" charset="0"/>
              </a:defRPr>
            </a:lvl2pPr>
            <a:lvl3pPr marL="1263015" indent="-252603" defTabSz="926211">
              <a:defRPr sz="1800">
                <a:solidFill>
                  <a:schemeClr val="tx1"/>
                </a:solidFill>
                <a:latin typeface="LTFrutiger Next CondReg" pitchFamily="2" charset="0"/>
              </a:defRPr>
            </a:lvl3pPr>
            <a:lvl4pPr marL="1768221" indent="-252603" defTabSz="926211">
              <a:defRPr sz="1800">
                <a:solidFill>
                  <a:schemeClr val="tx1"/>
                </a:solidFill>
                <a:latin typeface="LTFrutiger Next CondReg" pitchFamily="2" charset="0"/>
              </a:defRPr>
            </a:lvl4pPr>
            <a:lvl5pPr marL="2273427" indent="-252603" defTabSz="926211">
              <a:defRPr sz="1800">
                <a:solidFill>
                  <a:schemeClr val="tx1"/>
                </a:solidFill>
                <a:latin typeface="LTFrutiger Next CondReg" pitchFamily="2" charset="0"/>
              </a:defRPr>
            </a:lvl5pPr>
            <a:lvl6pPr marL="2778633" indent="-252603" defTabSz="926211" eaLnBrk="0" fontAlgn="base" hangingPunct="0">
              <a:lnSpc>
                <a:spcPct val="110000"/>
              </a:lnSpc>
              <a:spcBef>
                <a:spcPct val="0"/>
              </a:spcBef>
              <a:spcAft>
                <a:spcPct val="0"/>
              </a:spcAft>
              <a:buClr>
                <a:srgbClr val="0033CC"/>
              </a:buClr>
              <a:buSzPct val="110000"/>
              <a:buChar char="•"/>
              <a:defRPr sz="1800">
                <a:solidFill>
                  <a:schemeClr val="tx1"/>
                </a:solidFill>
                <a:latin typeface="LTFrutiger Next CondReg" pitchFamily="2" charset="0"/>
              </a:defRPr>
            </a:lvl6pPr>
            <a:lvl7pPr marL="3283839" indent="-252603" defTabSz="926211" eaLnBrk="0" fontAlgn="base" hangingPunct="0">
              <a:lnSpc>
                <a:spcPct val="110000"/>
              </a:lnSpc>
              <a:spcBef>
                <a:spcPct val="0"/>
              </a:spcBef>
              <a:spcAft>
                <a:spcPct val="0"/>
              </a:spcAft>
              <a:buClr>
                <a:srgbClr val="0033CC"/>
              </a:buClr>
              <a:buSzPct val="110000"/>
              <a:buChar char="•"/>
              <a:defRPr sz="1800">
                <a:solidFill>
                  <a:schemeClr val="tx1"/>
                </a:solidFill>
                <a:latin typeface="LTFrutiger Next CondReg" pitchFamily="2" charset="0"/>
              </a:defRPr>
            </a:lvl7pPr>
            <a:lvl8pPr marL="3789045" indent="-252603" defTabSz="926211" eaLnBrk="0" fontAlgn="base" hangingPunct="0">
              <a:lnSpc>
                <a:spcPct val="110000"/>
              </a:lnSpc>
              <a:spcBef>
                <a:spcPct val="0"/>
              </a:spcBef>
              <a:spcAft>
                <a:spcPct val="0"/>
              </a:spcAft>
              <a:buClr>
                <a:srgbClr val="0033CC"/>
              </a:buClr>
              <a:buSzPct val="110000"/>
              <a:buChar char="•"/>
              <a:defRPr sz="1800">
                <a:solidFill>
                  <a:schemeClr val="tx1"/>
                </a:solidFill>
                <a:latin typeface="LTFrutiger Next CondReg" pitchFamily="2" charset="0"/>
              </a:defRPr>
            </a:lvl8pPr>
            <a:lvl9pPr marL="4294251" indent="-252603" defTabSz="926211" eaLnBrk="0" fontAlgn="base" hangingPunct="0">
              <a:lnSpc>
                <a:spcPct val="110000"/>
              </a:lnSpc>
              <a:spcBef>
                <a:spcPct val="0"/>
              </a:spcBef>
              <a:spcAft>
                <a:spcPct val="0"/>
              </a:spcAft>
              <a:buClr>
                <a:srgbClr val="0033CC"/>
              </a:buClr>
              <a:buSzPct val="110000"/>
              <a:buChar char="•"/>
              <a:defRPr sz="1800">
                <a:solidFill>
                  <a:schemeClr val="tx1"/>
                </a:solidFill>
                <a:latin typeface="LTFrutiger Next CondReg" pitchFamily="2" charset="0"/>
              </a:defRPr>
            </a:lvl9pPr>
          </a:lstStyle>
          <a:p>
            <a:fld id="{186C42D8-A3F9-4250-9478-A9BB1D232B6B}" type="slidenum">
              <a:rPr lang="de-DE" sz="1200">
                <a:solidFill>
                  <a:prstClr val="black"/>
                </a:solidFill>
                <a:latin typeface="Arial" pitchFamily="34" charset="0"/>
              </a:rPr>
              <a:pPr/>
              <a:t>35</a:t>
            </a:fld>
            <a:endParaRPr lang="de-DE" sz="1200">
              <a:solidFill>
                <a:prstClr val="black"/>
              </a:solidFill>
              <a:latin typeface="Arial" pitchFamily="34"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r>
              <a:rPr lang="en-US" dirty="0" smtClean="0"/>
              <a:t>The algorithm is looking</a:t>
            </a:r>
            <a:r>
              <a:rPr lang="en-US" baseline="0" dirty="0" smtClean="0"/>
              <a:t> for a change in the local contrast. The algorithm is demodulating the images.</a:t>
            </a:r>
          </a:p>
          <a:p>
            <a:pPr eaLnBrk="1" hangingPunct="1"/>
            <a:r>
              <a:rPr lang="en-US" baseline="0" dirty="0" smtClean="0"/>
              <a:t>Simple image analysis algorithm detects the brightness differences of the 3 raw images and removes the out-of-focus signals in the image (demodulation)</a:t>
            </a:r>
          </a:p>
        </p:txBody>
      </p:sp>
    </p:spTree>
    <p:extLst>
      <p:ext uri="{BB962C8B-B14F-4D97-AF65-F5344CB8AC3E}">
        <p14:creationId xmlns:p14="http://schemas.microsoft.com/office/powerpoint/2010/main" val="3994430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Grab bag</a:t>
            </a:r>
            <a:r>
              <a:rPr lang="en-US" baseline="0" dirty="0" smtClean="0"/>
              <a:t> of methods that are not </a:t>
            </a:r>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36</a:t>
            </a:fld>
            <a:endParaRPr lang="en-US"/>
          </a:p>
        </p:txBody>
      </p:sp>
    </p:spTree>
    <p:extLst>
      <p:ext uri="{BB962C8B-B14F-4D97-AF65-F5344CB8AC3E}">
        <p14:creationId xmlns:p14="http://schemas.microsoft.com/office/powerpoint/2010/main" val="2098597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fall into two broad categories, "true" super-resolution techniques, which capture information contained in </a:t>
            </a:r>
            <a:r>
              <a:rPr lang="en-US" dirty="0" smtClean="0">
                <a:hlinkClick r:id="rId3" tooltip="Evanescent waves"/>
              </a:rPr>
              <a:t>evanescent waves</a:t>
            </a:r>
            <a:r>
              <a:rPr lang="en-US" dirty="0" smtClean="0"/>
              <a:t>, and "functional" super-resolution techniques, which use clever experimental techniques and known limitations on the matter being imaged to reconstruct a super-resolution image.</a:t>
            </a:r>
            <a:r>
              <a:rPr lang="en-US" baseline="30000" dirty="0" smtClean="0">
                <a:hlinkClick r:id="rId4"/>
              </a:rPr>
              <a:t>[2]</a:t>
            </a:r>
            <a:endParaRPr lang="en-US" baseline="30000" dirty="0" smtClean="0"/>
          </a:p>
          <a:p>
            <a:endParaRPr lang="en-US" dirty="0" smtClean="0"/>
          </a:p>
          <a:p>
            <a:r>
              <a:rPr lang="en-US" dirty="0" smtClean="0"/>
              <a:t>True subwavelength imaging techniques include those that utilize the </a:t>
            </a:r>
            <a:r>
              <a:rPr lang="en-US" dirty="0" err="1" smtClean="0">
                <a:hlinkClick r:id="rId5" tooltip="Superlens"/>
              </a:rPr>
              <a:t>Pendry</a:t>
            </a:r>
            <a:r>
              <a:rPr lang="en-US" dirty="0" smtClean="0">
                <a:hlinkClick r:id="rId5" tooltip="Superlens"/>
              </a:rPr>
              <a:t> </a:t>
            </a:r>
            <a:r>
              <a:rPr lang="en-US" dirty="0" err="1" smtClean="0">
                <a:hlinkClick r:id="rId5" tooltip="Superlens"/>
              </a:rPr>
              <a:t>Superlens</a:t>
            </a:r>
            <a:r>
              <a:rPr lang="en-US" dirty="0" smtClean="0"/>
              <a:t> and </a:t>
            </a:r>
            <a:r>
              <a:rPr lang="en-US" dirty="0" smtClean="0">
                <a:hlinkClick r:id="rId6" tooltip="Near field scanning optical microscopy"/>
              </a:rPr>
              <a:t>near field scanning optical microscopy</a:t>
            </a:r>
            <a:r>
              <a:rPr lang="en-US" dirty="0" smtClean="0"/>
              <a:t>, the </a:t>
            </a:r>
            <a:r>
              <a:rPr lang="en-US" dirty="0" smtClean="0">
                <a:hlinkClick r:id="rId7" tooltip="4Pi Microscope"/>
              </a:rPr>
              <a:t>4Pi Microscope</a:t>
            </a:r>
            <a:r>
              <a:rPr lang="en-US" dirty="0" smtClean="0"/>
              <a:t> and structured illumination microscopy technologies like SIM and </a:t>
            </a:r>
            <a:r>
              <a:rPr lang="en-US" dirty="0" smtClean="0">
                <a:hlinkClick r:id="rId8" tooltip="Vertico SMI"/>
              </a:rPr>
              <a:t>SMI</a:t>
            </a:r>
            <a:r>
              <a:rPr lang="en-US" dirty="0" smtClean="0"/>
              <a:t>. However, the majority of techniques of importance in biological imaging fall into the functional category.</a:t>
            </a:r>
          </a:p>
          <a:p>
            <a:r>
              <a:rPr lang="en-US" dirty="0" smtClean="0"/>
              <a:t>There are two major groups of methods for functional super-resolution microscopy:</a:t>
            </a:r>
          </a:p>
          <a:p>
            <a:r>
              <a:rPr lang="en-US" dirty="0" smtClean="0"/>
              <a:t>Deterministic super-resolution: The most commonly used emitters in biological microscopy, </a:t>
            </a:r>
            <a:r>
              <a:rPr lang="en-US" dirty="0" smtClean="0">
                <a:hlinkClick r:id="rId9" tooltip="Fluorophores"/>
              </a:rPr>
              <a:t>fluorophores</a:t>
            </a:r>
            <a:r>
              <a:rPr lang="en-US" dirty="0" smtClean="0"/>
              <a:t>, show a nonlinear response to excitation, and this nonlinear response can be exploited to enhance resolution. These methods include </a:t>
            </a:r>
            <a:r>
              <a:rPr lang="en-US" dirty="0" smtClean="0">
                <a:hlinkClick r:id="rId10" tooltip="STED microscopy"/>
              </a:rPr>
              <a:t>STED</a:t>
            </a:r>
            <a:r>
              <a:rPr lang="en-US" dirty="0" smtClean="0"/>
              <a:t>, </a:t>
            </a:r>
            <a:r>
              <a:rPr lang="en-US" dirty="0" smtClean="0">
                <a:hlinkClick r:id="rId11" tooltip="GSD microscopy"/>
              </a:rPr>
              <a:t>GSD</a:t>
            </a:r>
            <a:r>
              <a:rPr lang="en-US" dirty="0" smtClean="0"/>
              <a:t>, </a:t>
            </a:r>
            <a:r>
              <a:rPr lang="en-US" dirty="0" smtClean="0">
                <a:hlinkClick r:id="rId12" tooltip="RESOLFT"/>
              </a:rPr>
              <a:t>RESOLFT</a:t>
            </a:r>
            <a:r>
              <a:rPr lang="en-US" dirty="0" smtClean="0"/>
              <a:t> and SSIM.</a:t>
            </a:r>
          </a:p>
          <a:p>
            <a:r>
              <a:rPr lang="en-US" dirty="0" smtClean="0"/>
              <a:t>Stochastic super-resolution: The chemical complexity of many molecular light sources gives them a complex temporal </a:t>
            </a:r>
            <a:r>
              <a:rPr lang="en-US" dirty="0" err="1" smtClean="0"/>
              <a:t>behaviour</a:t>
            </a:r>
            <a:r>
              <a:rPr lang="en-US" dirty="0" smtClean="0"/>
              <a:t>, which can be used to make several close-by fluorophores emit light at separate times and thereby become resolvable in time. These methods include SOFI and all single-molecule localization methods (SMLM) such as </a:t>
            </a:r>
            <a:r>
              <a:rPr lang="en-US" dirty="0" smtClean="0">
                <a:hlinkClick r:id="rId8" tooltip="Vertico SMI"/>
              </a:rPr>
              <a:t>SPDM</a:t>
            </a:r>
            <a:r>
              <a:rPr lang="en-US" dirty="0" smtClean="0"/>
              <a:t>, </a:t>
            </a:r>
            <a:r>
              <a:rPr lang="en-US" dirty="0" err="1" smtClean="0">
                <a:hlinkClick r:id="rId8" tooltip="Vertico SMI"/>
              </a:rPr>
              <a:t>SPDMphymod</a:t>
            </a:r>
            <a:r>
              <a:rPr lang="en-US" dirty="0" smtClean="0"/>
              <a:t>, </a:t>
            </a:r>
            <a:r>
              <a:rPr lang="en-US" dirty="0" smtClean="0">
                <a:hlinkClick r:id="rId13" tooltip="Photoactivated localization microscopy"/>
              </a:rPr>
              <a:t>PALM</a:t>
            </a:r>
            <a:r>
              <a:rPr lang="en-US" dirty="0" smtClean="0"/>
              <a:t>, FPALM, STORM and </a:t>
            </a:r>
            <a:r>
              <a:rPr lang="en-US" dirty="0" err="1" smtClean="0"/>
              <a:t>dSTORM</a:t>
            </a:r>
            <a:r>
              <a:rPr lang="en-US" dirty="0" smtClean="0"/>
              <a:t>.</a:t>
            </a:r>
          </a:p>
          <a:p>
            <a:endParaRPr lang="en-US" dirty="0"/>
          </a:p>
        </p:txBody>
      </p:sp>
      <p:sp>
        <p:nvSpPr>
          <p:cNvPr id="4" name="Slide Number Placeholder 3"/>
          <p:cNvSpPr>
            <a:spLocks noGrp="1"/>
          </p:cNvSpPr>
          <p:nvPr>
            <p:ph type="sldNum" sz="quarter" idx="10"/>
          </p:nvPr>
        </p:nvSpPr>
        <p:spPr/>
        <p:txBody>
          <a:bodyPr/>
          <a:lstStyle/>
          <a:p>
            <a:fld id="{5C1915EA-2C58-4E3C-9B71-E32E967BD0E8}" type="slidenum">
              <a:rPr lang="en-US" smtClean="0"/>
              <a:t>37</a:t>
            </a:fld>
            <a:endParaRPr lang="en-US"/>
          </a:p>
        </p:txBody>
      </p:sp>
    </p:spTree>
    <p:extLst>
      <p:ext uri="{BB962C8B-B14F-4D97-AF65-F5344CB8AC3E}">
        <p14:creationId xmlns:p14="http://schemas.microsoft.com/office/powerpoint/2010/main" val="139127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http://zeiss-campus.magnet.fsu.edu/articles/superresolution/introduction.html</a:t>
            </a:r>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38</a:t>
            </a:fld>
            <a:endParaRPr lang="en-US"/>
          </a:p>
        </p:txBody>
      </p:sp>
    </p:spTree>
    <p:extLst>
      <p:ext uri="{BB962C8B-B14F-4D97-AF65-F5344CB8AC3E}">
        <p14:creationId xmlns:p14="http://schemas.microsoft.com/office/powerpoint/2010/main" val="781296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r>
              <a:rPr lang="en-US" sz="1200" dirty="0" err="1" smtClean="0">
                <a:latin typeface="Segoe UI" panose="020B0502040204020203" pitchFamily="34" charset="0"/>
              </a:rPr>
              <a:t>Heintzmann</a:t>
            </a:r>
            <a:r>
              <a:rPr lang="en-US" sz="1200" dirty="0" smtClean="0">
                <a:latin typeface="Segoe UI" panose="020B0502040204020203" pitchFamily="34" charset="0"/>
              </a:rPr>
              <a:t>, R., Cremer, C.G., 1999. Laterally modulated excitation microscopy: improvement of resolution by using a diffraction grating, pp. 185-196.</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Gustafsson</a:t>
            </a:r>
            <a:r>
              <a:rPr lang="en-US" sz="1200" kern="1200" dirty="0" smtClean="0">
                <a:solidFill>
                  <a:schemeClr val="tx1"/>
                </a:solidFill>
                <a:latin typeface="+mn-lt"/>
                <a:ea typeface="+mn-ea"/>
                <a:cs typeface="+mn-cs"/>
              </a:rPr>
              <a:t>, M.G.L., 2000. Surpassing the lateral resolution limit by a factor of two using structured illumination microscopy. Journal of Microscopy 198, 82-87.</a:t>
            </a:r>
          </a:p>
          <a:p>
            <a:endParaRPr lang="en-US" dirty="0" smtClean="0"/>
          </a:p>
          <a:p>
            <a:r>
              <a:rPr lang="en-US" sz="1200" b="0" i="0" u="none" strike="noStrike" kern="1200" baseline="0" dirty="0" smtClean="0">
                <a:solidFill>
                  <a:schemeClr val="tx1"/>
                </a:solidFill>
                <a:latin typeface="+mn-lt"/>
                <a:ea typeface="+mn-ea"/>
                <a:cs typeface="+mn-cs"/>
              </a:rPr>
              <a:t>Fig. 1. Concept of resolution enhancement by structured illumination. (a) If two line patterns are superposed (multiplied), their product will</a:t>
            </a:r>
          </a:p>
          <a:p>
            <a:r>
              <a:rPr lang="en-US" sz="1200" b="0" i="0" u="none" strike="noStrike" kern="1200" baseline="0" dirty="0" smtClean="0">
                <a:solidFill>
                  <a:schemeClr val="tx1"/>
                </a:solidFill>
                <a:latin typeface="+mn-lt"/>
                <a:ea typeface="+mn-ea"/>
                <a:cs typeface="+mn-cs"/>
              </a:rPr>
              <a:t>contain </a:t>
            </a:r>
            <a:r>
              <a:rPr lang="en-US" sz="1200" b="0" i="0" u="none" strike="noStrike" kern="1200" baseline="0" dirty="0" err="1" smtClean="0">
                <a:solidFill>
                  <a:schemeClr val="tx1"/>
                </a:solidFill>
                <a:latin typeface="+mn-lt"/>
                <a:ea typeface="+mn-ea"/>
                <a:cs typeface="+mn-cs"/>
              </a:rPr>
              <a:t>moireÂ</a:t>
            </a:r>
            <a:r>
              <a:rPr lang="en-US" sz="1200" b="0" i="0" u="none" strike="noStrike" kern="1200" baseline="0" dirty="0" smtClean="0">
                <a:solidFill>
                  <a:schemeClr val="tx1"/>
                </a:solidFill>
                <a:latin typeface="+mn-lt"/>
                <a:ea typeface="+mn-ea"/>
                <a:cs typeface="+mn-cs"/>
              </a:rPr>
              <a:t> fringes (seen here as the apparent vertical stripes in the overlap region). (b) A conventional microscope is limited by diffraction.</a:t>
            </a:r>
          </a:p>
          <a:p>
            <a:r>
              <a:rPr lang="en-US" sz="1200" b="0" i="0" u="none" strike="noStrike" kern="1200" baseline="0" dirty="0" smtClean="0">
                <a:solidFill>
                  <a:schemeClr val="tx1"/>
                </a:solidFill>
                <a:latin typeface="+mn-lt"/>
                <a:ea typeface="+mn-ea"/>
                <a:cs typeface="+mn-cs"/>
              </a:rPr>
              <a:t>The set of low-resolution information that it can detect defines a circular `observable region' of reciprocal space. (c) A </a:t>
            </a:r>
            <a:r>
              <a:rPr lang="en-US" sz="1200" b="0" i="0" u="none" strike="noStrike" kern="1200" baseline="0" dirty="0" err="1" smtClean="0">
                <a:solidFill>
                  <a:schemeClr val="tx1"/>
                </a:solidFill>
                <a:latin typeface="+mn-lt"/>
                <a:ea typeface="+mn-ea"/>
                <a:cs typeface="+mn-cs"/>
              </a:rPr>
              <a:t>sinusoidally</a:t>
            </a:r>
            <a:r>
              <a:rPr lang="en-US" sz="1200" b="0" i="0" u="none" strike="noStrike" kern="1200" baseline="0" dirty="0" smtClean="0">
                <a:solidFill>
                  <a:schemeClr val="tx1"/>
                </a:solidFill>
                <a:latin typeface="+mn-lt"/>
                <a:ea typeface="+mn-ea"/>
                <a:cs typeface="+mn-cs"/>
              </a:rPr>
              <a:t> striped</a:t>
            </a:r>
          </a:p>
          <a:p>
            <a:r>
              <a:rPr lang="en-US" sz="1200" b="0" i="0" u="none" strike="noStrike" kern="1200" baseline="0" dirty="0" smtClean="0">
                <a:solidFill>
                  <a:schemeClr val="tx1"/>
                </a:solidFill>
                <a:latin typeface="+mn-lt"/>
                <a:ea typeface="+mn-ea"/>
                <a:cs typeface="+mn-cs"/>
              </a:rPr>
              <a:t>illumination pattern has only three Fourier components. The possible positions of the two side components are limited by the same circle that</a:t>
            </a:r>
          </a:p>
          <a:p>
            <a:r>
              <a:rPr lang="en-US" sz="1200" b="0" i="0" u="none" strike="noStrike" kern="1200" baseline="0" dirty="0" smtClean="0">
                <a:solidFill>
                  <a:schemeClr val="tx1"/>
                </a:solidFill>
                <a:latin typeface="+mn-lt"/>
                <a:ea typeface="+mn-ea"/>
                <a:cs typeface="+mn-cs"/>
              </a:rPr>
              <a:t>defines the observable region (dashed). If the sample is illuminated with such structured light, </a:t>
            </a:r>
            <a:r>
              <a:rPr lang="en-US" sz="1200" b="0" i="0" u="none" strike="noStrike" kern="1200" baseline="0" dirty="0" err="1" smtClean="0">
                <a:solidFill>
                  <a:schemeClr val="tx1"/>
                </a:solidFill>
                <a:latin typeface="+mn-lt"/>
                <a:ea typeface="+mn-ea"/>
                <a:cs typeface="+mn-cs"/>
              </a:rPr>
              <a:t>moireÂ</a:t>
            </a:r>
            <a:r>
              <a:rPr lang="en-US" sz="1200" b="0" i="0" u="none" strike="noStrike" kern="1200" baseline="0" dirty="0" smtClean="0">
                <a:solidFill>
                  <a:schemeClr val="tx1"/>
                </a:solidFill>
                <a:latin typeface="+mn-lt"/>
                <a:ea typeface="+mn-ea"/>
                <a:cs typeface="+mn-cs"/>
              </a:rPr>
              <a:t> fringes will appear which represent</a:t>
            </a:r>
          </a:p>
          <a:p>
            <a:r>
              <a:rPr lang="en-US" sz="1200" b="0" i="0" u="none" strike="noStrike" kern="1200" baseline="0" dirty="0" smtClean="0">
                <a:solidFill>
                  <a:schemeClr val="tx1"/>
                </a:solidFill>
                <a:latin typeface="+mn-lt"/>
                <a:ea typeface="+mn-ea"/>
                <a:cs typeface="+mn-cs"/>
              </a:rPr>
              <a:t>information that has changed position in reciprocal space. The amounts of that movement correspond to the three Fourier components of the</a:t>
            </a:r>
          </a:p>
          <a:p>
            <a:r>
              <a:rPr lang="en-US" sz="1200" b="0" i="0" u="none" strike="noStrike" kern="1200" baseline="0" dirty="0" smtClean="0">
                <a:solidFill>
                  <a:schemeClr val="tx1"/>
                </a:solidFill>
                <a:latin typeface="+mn-lt"/>
                <a:ea typeface="+mn-ea"/>
                <a:cs typeface="+mn-cs"/>
              </a:rPr>
              <a:t>illumination. The observable region will thus contain, in addition to the normal information, moved information that originates in two offset</a:t>
            </a:r>
          </a:p>
          <a:p>
            <a:r>
              <a:rPr lang="en-US" sz="1200" b="0" i="0" u="none" strike="noStrike" kern="1200" baseline="0" dirty="0" smtClean="0">
                <a:solidFill>
                  <a:schemeClr val="tx1"/>
                </a:solidFill>
                <a:latin typeface="+mn-lt"/>
                <a:ea typeface="+mn-ea"/>
                <a:cs typeface="+mn-cs"/>
              </a:rPr>
              <a:t>regions (d). From a sequence of such images with different orientation and phase of the pattern, it is possible to recover information from an</a:t>
            </a:r>
          </a:p>
          <a:p>
            <a:r>
              <a:rPr lang="en-US" sz="1200" b="0" i="0" u="none" strike="noStrike" kern="1200" baseline="0" dirty="0" smtClean="0">
                <a:solidFill>
                  <a:schemeClr val="tx1"/>
                </a:solidFill>
                <a:latin typeface="+mn-lt"/>
                <a:ea typeface="+mn-ea"/>
                <a:cs typeface="+mn-cs"/>
              </a:rPr>
              <a:t>area twice the size of the normally observable region, corresponding to twice the normal resolution (e).</a:t>
            </a:r>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39</a:t>
            </a:fld>
            <a:endParaRPr lang="en-US"/>
          </a:p>
        </p:txBody>
      </p:sp>
    </p:spTree>
    <p:extLst>
      <p:ext uri="{BB962C8B-B14F-4D97-AF65-F5344CB8AC3E}">
        <p14:creationId xmlns:p14="http://schemas.microsoft.com/office/powerpoint/2010/main" val="3290129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 3. A cluster of fluorescent microspheres of nominal diameter</a:t>
            </a:r>
          </a:p>
          <a:p>
            <a:r>
              <a:rPr lang="en-US" sz="1200" b="0" i="0" u="none" strike="noStrike" kern="1200" baseline="0" dirty="0" smtClean="0">
                <a:solidFill>
                  <a:schemeClr val="tx1"/>
                </a:solidFill>
                <a:latin typeface="+mn-lt"/>
                <a:ea typeface="+mn-ea"/>
                <a:cs typeface="+mn-cs"/>
              </a:rPr>
              <a:t>121 nm, as imaged by conventional (a), confocal (b), and</a:t>
            </a:r>
          </a:p>
          <a:p>
            <a:r>
              <a:rPr lang="en-US" sz="1200" b="0" i="0" u="none" strike="noStrike" kern="1200" baseline="0" dirty="0" smtClean="0">
                <a:solidFill>
                  <a:schemeClr val="tx1"/>
                </a:solidFill>
                <a:latin typeface="+mn-lt"/>
                <a:ea typeface="+mn-ea"/>
                <a:cs typeface="+mn-cs"/>
              </a:rPr>
              <a:t>structured illumination (c) microscopy. The confocal microscope</a:t>
            </a:r>
          </a:p>
          <a:p>
            <a:r>
              <a:rPr lang="en-US" sz="1200" b="0" i="0" u="none" strike="noStrike" kern="1200" baseline="0" dirty="0" smtClean="0">
                <a:solidFill>
                  <a:schemeClr val="tx1"/>
                </a:solidFill>
                <a:latin typeface="+mn-lt"/>
                <a:ea typeface="+mn-ea"/>
                <a:cs typeface="+mn-cs"/>
              </a:rPr>
              <a:t>was operated under maximum resolution conditions. The apparent</a:t>
            </a:r>
          </a:p>
          <a:p>
            <a:r>
              <a:rPr lang="en-US" sz="1200" b="0" i="0" u="none" strike="noStrike" kern="1200" baseline="0" dirty="0" smtClean="0">
                <a:solidFill>
                  <a:schemeClr val="tx1"/>
                </a:solidFill>
                <a:latin typeface="+mn-lt"/>
                <a:ea typeface="+mn-ea"/>
                <a:cs typeface="+mn-cs"/>
              </a:rPr>
              <a:t>size (FWHM) of isolated beads is approximately 130 nm in the</a:t>
            </a:r>
          </a:p>
          <a:p>
            <a:r>
              <a:rPr lang="en-US" sz="1200" b="0" i="0" u="none" strike="noStrike" kern="1200" baseline="0" dirty="0" smtClean="0">
                <a:solidFill>
                  <a:schemeClr val="tx1"/>
                </a:solidFill>
                <a:latin typeface="+mn-lt"/>
                <a:ea typeface="+mn-ea"/>
                <a:cs typeface="+mn-cs"/>
              </a:rPr>
              <a:t>structured illumination image, compared to 290 and 210 nm for</a:t>
            </a:r>
          </a:p>
          <a:p>
            <a:r>
              <a:rPr lang="en-US" sz="1200" b="0" i="0" u="none" strike="noStrike" kern="1200" baseline="0" dirty="0" smtClean="0">
                <a:solidFill>
                  <a:schemeClr val="tx1"/>
                </a:solidFill>
                <a:latin typeface="+mn-lt"/>
                <a:ea typeface="+mn-ea"/>
                <a:cs typeface="+mn-cs"/>
              </a:rPr>
              <a:t>conventional and confocal microscopy.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 4. The actin cytoskeleton at the edge of a HeLa cell, as imaged by (a, c) conventional and (b, d) structured illumination microscopy. (c, d)</a:t>
            </a:r>
          </a:p>
          <a:p>
            <a:r>
              <a:rPr lang="en-US" sz="1200" b="0" i="0" u="none" strike="noStrike" kern="1200" baseline="0" dirty="0" smtClean="0">
                <a:solidFill>
                  <a:schemeClr val="tx1"/>
                </a:solidFill>
                <a:latin typeface="+mn-lt"/>
                <a:ea typeface="+mn-ea"/>
                <a:cs typeface="+mn-cs"/>
              </a:rPr>
              <a:t>Enlargements of the boxed areas in (a) and (b), respectively. </a:t>
            </a:r>
            <a:r>
              <a:rPr lang="en-US" sz="1200" b="0" i="0" u="none" strike="noStrike" kern="1200" baseline="0" dirty="0" err="1" smtClean="0">
                <a:solidFill>
                  <a:schemeClr val="tx1"/>
                </a:solidFill>
                <a:latin typeface="+mn-lt"/>
                <a:ea typeface="+mn-ea"/>
                <a:cs typeface="+mn-cs"/>
              </a:rPr>
              <a:t>Fibres</a:t>
            </a:r>
            <a:r>
              <a:rPr lang="en-US" sz="1200" b="0" i="0" u="none" strike="noStrike" kern="1200" baseline="0" dirty="0" smtClean="0">
                <a:solidFill>
                  <a:schemeClr val="tx1"/>
                </a:solidFill>
                <a:latin typeface="+mn-lt"/>
                <a:ea typeface="+mn-ea"/>
                <a:cs typeface="+mn-cs"/>
              </a:rPr>
              <a:t> separated by less than the resolution limit of the conventional microscope</a:t>
            </a:r>
          </a:p>
          <a:p>
            <a:r>
              <a:rPr lang="en-US" sz="1200" b="0" i="0" u="none" strike="noStrike" kern="1200" baseline="0" dirty="0" smtClean="0">
                <a:solidFill>
                  <a:schemeClr val="tx1"/>
                </a:solidFill>
                <a:latin typeface="+mn-lt"/>
                <a:ea typeface="+mn-ea"/>
                <a:cs typeface="+mn-cs"/>
              </a:rPr>
              <a:t>are well resolved using structured illumination (d). The apparent widths (FWHM) of the finest protruding </a:t>
            </a:r>
            <a:r>
              <a:rPr lang="en-US" sz="1200" b="0" i="0" u="none" strike="noStrike" kern="1200" baseline="0" dirty="0" err="1" smtClean="0">
                <a:solidFill>
                  <a:schemeClr val="tx1"/>
                </a:solidFill>
                <a:latin typeface="+mn-lt"/>
                <a:ea typeface="+mn-ea"/>
                <a:cs typeface="+mn-cs"/>
              </a:rPr>
              <a:t>fibres</a:t>
            </a:r>
            <a:r>
              <a:rPr lang="en-US" sz="1200" b="0" i="0" u="none" strike="noStrike" kern="1200" baseline="0" dirty="0" smtClean="0">
                <a:solidFill>
                  <a:schemeClr val="tx1"/>
                </a:solidFill>
                <a:latin typeface="+mn-lt"/>
                <a:ea typeface="+mn-ea"/>
                <a:cs typeface="+mn-cs"/>
              </a:rPr>
              <a:t> [small arrows in (a, b)] are</a:t>
            </a:r>
          </a:p>
          <a:p>
            <a:r>
              <a:rPr lang="en-US" sz="1200" b="0" i="0" u="none" strike="noStrike" kern="1200" baseline="0" dirty="0" smtClean="0">
                <a:solidFill>
                  <a:schemeClr val="tx1"/>
                </a:solidFill>
                <a:latin typeface="+mn-lt"/>
                <a:ea typeface="+mn-ea"/>
                <a:cs typeface="+mn-cs"/>
              </a:rPr>
              <a:t>lowered to 110±120 nm in (b), compared to 280±300 nm in (a).</a:t>
            </a:r>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40</a:t>
            </a:fld>
            <a:endParaRPr lang="en-US"/>
          </a:p>
        </p:txBody>
      </p:sp>
    </p:spTree>
    <p:extLst>
      <p:ext uri="{BB962C8B-B14F-4D97-AF65-F5344CB8AC3E}">
        <p14:creationId xmlns:p14="http://schemas.microsoft.com/office/powerpoint/2010/main" val="2916121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smtClean="0">
                <a:solidFill>
                  <a:schemeClr val="tx1"/>
                </a:solidFill>
                <a:latin typeface="+mn-lt"/>
                <a:ea typeface="+mn-ea"/>
                <a:cs typeface="+mn-cs"/>
              </a:rPr>
              <a:t>| Live 3D SIM and conventional wide-field microscopy images of a HeLa cell stained with </a:t>
            </a:r>
            <a:r>
              <a:rPr lang="en-US" sz="1200" b="0" i="0" u="none" strike="noStrike" kern="1200" baseline="0" dirty="0" err="1" smtClean="0">
                <a:solidFill>
                  <a:schemeClr val="tx1"/>
                </a:solidFill>
                <a:latin typeface="+mn-lt"/>
                <a:ea typeface="+mn-ea"/>
                <a:cs typeface="+mn-cs"/>
              </a:rPr>
              <a:t>MitoTracker</a:t>
            </a:r>
            <a:r>
              <a:rPr lang="en-US" sz="1200" b="0" i="0" u="none" strike="noStrike" kern="1200" baseline="0" dirty="0" smtClean="0">
                <a:solidFill>
                  <a:schemeClr val="tx1"/>
                </a:solidFill>
                <a:latin typeface="+mn-lt"/>
                <a:ea typeface="+mn-ea"/>
                <a:cs typeface="+mn-cs"/>
              </a:rPr>
              <a:t> Green. (</a:t>
            </a:r>
            <a:r>
              <a:rPr lang="en-US" sz="1200" b="1" i="0" u="none" strike="noStrike" kern="1200" baseline="0" dirty="0" smtClean="0">
                <a:solidFill>
                  <a:schemeClr val="tx1"/>
                </a:solidFill>
                <a:latin typeface="+mn-lt"/>
                <a:ea typeface="+mn-ea"/>
                <a:cs typeface="+mn-cs"/>
              </a:rPr>
              <a:t>a</a:t>
            </a:r>
            <a:r>
              <a:rPr lang="en-US" sz="1200" b="0" i="0" u="none" strike="noStrike" kern="1200" baseline="0" dirty="0" smtClean="0">
                <a:solidFill>
                  <a:schemeClr val="tx1"/>
                </a:solidFill>
                <a:latin typeface="+mn-lt"/>
                <a:ea typeface="+mn-ea"/>
                <a:cs typeface="+mn-cs"/>
              </a:rPr>
              <a:t>) Maximum-intensity projection along </a:t>
            </a:r>
            <a:r>
              <a:rPr lang="en-US" sz="1200" b="0" i="1" u="none" strike="noStrike" kern="1200" baseline="0" dirty="0" smtClean="0">
                <a:solidFill>
                  <a:schemeClr val="tx1"/>
                </a:solidFill>
                <a:latin typeface="+mn-lt"/>
                <a:ea typeface="+mn-ea"/>
                <a:cs typeface="+mn-cs"/>
              </a:rPr>
              <a:t>z </a:t>
            </a:r>
            <a:r>
              <a:rPr lang="en-US" sz="1200" b="0" i="0" u="none" strike="noStrike" kern="1200" baseline="0" dirty="0" smtClean="0">
                <a:solidFill>
                  <a:schemeClr val="tx1"/>
                </a:solidFill>
                <a:latin typeface="+mn-lt"/>
                <a:ea typeface="+mn-ea"/>
                <a:cs typeface="+mn-cs"/>
              </a:rPr>
              <a:t>dimension through the cell volume at time 0 of a 50-time-point series. Each SIM volume was acquired in 20.33 s (that is, 35-ms exposure time × 38 axial planes × 15 patterns + 38 axial planes × 10-ms </a:t>
            </a:r>
            <a:r>
              <a:rPr lang="en-US" sz="1200" b="0" i="1" u="none" strike="noStrike" kern="1200" baseline="0" dirty="0" smtClean="0">
                <a:solidFill>
                  <a:schemeClr val="tx1"/>
                </a:solidFill>
                <a:latin typeface="+mn-lt"/>
                <a:ea typeface="+mn-ea"/>
                <a:cs typeface="+mn-cs"/>
              </a:rPr>
              <a:t>z</a:t>
            </a:r>
            <a:r>
              <a:rPr lang="en-US" sz="1200" b="0" i="0" u="none" strike="noStrike" kern="1200" baseline="0" dirty="0" smtClean="0">
                <a:solidFill>
                  <a:schemeClr val="tx1"/>
                </a:solidFill>
                <a:latin typeface="+mn-lt"/>
                <a:ea typeface="+mn-ea"/>
                <a:cs typeface="+mn-cs"/>
              </a:rPr>
              <a:t>-stage settle time). (</a:t>
            </a:r>
            <a:r>
              <a:rPr lang="en-US" sz="1200" b="1" i="0" u="none" strike="noStrike" kern="1200" baseline="0" dirty="0" smtClean="0">
                <a:solidFill>
                  <a:schemeClr val="tx1"/>
                </a:solidFill>
                <a:latin typeface="+mn-lt"/>
                <a:ea typeface="+mn-ea"/>
                <a:cs typeface="+mn-cs"/>
              </a:rPr>
              <a:t>b</a:t>
            </a:r>
            <a:r>
              <a:rPr lang="en-US" sz="1200" b="0" i="0" u="none" strike="noStrike" kern="1200" baseline="0" dirty="0" smtClean="0">
                <a:solidFill>
                  <a:schemeClr val="tx1"/>
                </a:solidFill>
                <a:latin typeface="+mn-lt"/>
                <a:ea typeface="+mn-ea"/>
                <a:cs typeface="+mn-cs"/>
              </a:rPr>
              <a:t>) One </a:t>
            </a:r>
            <a:r>
              <a:rPr lang="en-US" sz="1200" b="0" i="1" u="none" strike="noStrike" kern="1200" baseline="0" dirty="0" smtClean="0">
                <a:solidFill>
                  <a:schemeClr val="tx1"/>
                </a:solidFill>
                <a:latin typeface="+mn-lt"/>
                <a:ea typeface="+mn-ea"/>
                <a:cs typeface="+mn-cs"/>
              </a:rPr>
              <a:t>x</a:t>
            </a:r>
            <a:r>
              <a:rPr lang="en-US" sz="1200" b="0" i="0" u="none" strike="noStrike" kern="1200" baseline="0" dirty="0" smtClean="0">
                <a:solidFill>
                  <a:schemeClr val="tx1"/>
                </a:solidFill>
                <a:latin typeface="+mn-lt"/>
                <a:ea typeface="+mn-ea"/>
                <a:cs typeface="+mn-cs"/>
              </a:rPr>
              <a:t>–</a:t>
            </a:r>
            <a:r>
              <a:rPr lang="en-US" sz="1200" b="0" i="1" u="none" strike="noStrike" kern="1200" baseline="0" dirty="0" smtClean="0">
                <a:solidFill>
                  <a:schemeClr val="tx1"/>
                </a:solidFill>
                <a:latin typeface="+mn-lt"/>
                <a:ea typeface="+mn-ea"/>
                <a:cs typeface="+mn-cs"/>
              </a:rPr>
              <a:t>z </a:t>
            </a:r>
            <a:r>
              <a:rPr lang="en-US" sz="1200" b="0" i="0" u="none" strike="noStrike" kern="1200" baseline="0" dirty="0" smtClean="0">
                <a:solidFill>
                  <a:schemeClr val="tx1"/>
                </a:solidFill>
                <a:latin typeface="+mn-lt"/>
                <a:ea typeface="+mn-ea"/>
                <a:cs typeface="+mn-cs"/>
              </a:rPr>
              <a:t>cross-section of the same volume sliced through the dashed line shown in </a:t>
            </a:r>
            <a:r>
              <a:rPr lang="en-US" sz="1200" b="1" i="0" u="none" strike="noStrike" kern="1200" baseline="0" dirty="0" smtClean="0">
                <a:solidFill>
                  <a:schemeClr val="tx1"/>
                </a:solidFill>
                <a:latin typeface="+mn-lt"/>
                <a:ea typeface="+mn-ea"/>
                <a:cs typeface="+mn-cs"/>
              </a:rPr>
              <a:t>a</a:t>
            </a:r>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c</a:t>
            </a:r>
            <a:r>
              <a:rPr lang="en-US" sz="1200" b="0" i="0" u="none" strike="noStrike" kern="1200" baseline="0" dirty="0" smtClean="0">
                <a:solidFill>
                  <a:schemeClr val="tx1"/>
                </a:solidFill>
                <a:latin typeface="+mn-lt"/>
                <a:ea typeface="+mn-ea"/>
                <a:cs typeface="+mn-cs"/>
              </a:rPr>
              <a:t>–</a:t>
            </a:r>
            <a:r>
              <a:rPr lang="en-US" sz="1200" b="1" i="0" u="none" strike="noStrike" kern="1200" baseline="0" dirty="0" smtClean="0">
                <a:solidFill>
                  <a:schemeClr val="tx1"/>
                </a:solidFill>
                <a:latin typeface="+mn-lt"/>
                <a:ea typeface="+mn-ea"/>
                <a:cs typeface="+mn-cs"/>
              </a:rPr>
              <a:t>f</a:t>
            </a:r>
            <a:r>
              <a:rPr lang="en-US" sz="1200" b="0" i="0" u="none" strike="noStrike" kern="1200" baseline="0" dirty="0" smtClean="0">
                <a:solidFill>
                  <a:schemeClr val="tx1"/>
                </a:solidFill>
                <a:latin typeface="+mn-lt"/>
                <a:ea typeface="+mn-ea"/>
                <a:cs typeface="+mn-cs"/>
              </a:rPr>
              <a:t>) Single-plane </a:t>
            </a:r>
            <a:r>
              <a:rPr lang="en-US" sz="1200" b="0" i="1" u="none" strike="noStrike" kern="1200" baseline="0" dirty="0" smtClean="0">
                <a:solidFill>
                  <a:schemeClr val="tx1"/>
                </a:solidFill>
                <a:latin typeface="+mn-lt"/>
                <a:ea typeface="+mn-ea"/>
                <a:cs typeface="+mn-cs"/>
              </a:rPr>
              <a:t>x</a:t>
            </a:r>
            <a:r>
              <a:rPr lang="en-US" sz="1200" b="0" i="0" u="none" strike="noStrike" kern="1200" baseline="0" dirty="0" smtClean="0">
                <a:solidFill>
                  <a:schemeClr val="tx1"/>
                </a:solidFill>
                <a:latin typeface="+mn-lt"/>
                <a:ea typeface="+mn-ea"/>
                <a:cs typeface="+mn-cs"/>
              </a:rPr>
              <a:t>–</a:t>
            </a:r>
            <a:r>
              <a:rPr lang="en-US" sz="1200" b="0" i="1" u="none" strike="noStrike" kern="1200" baseline="0" dirty="0" smtClean="0">
                <a:solidFill>
                  <a:schemeClr val="tx1"/>
                </a:solidFill>
                <a:latin typeface="+mn-lt"/>
                <a:ea typeface="+mn-ea"/>
                <a:cs typeface="+mn-cs"/>
              </a:rPr>
              <a:t>y </a:t>
            </a:r>
            <a:r>
              <a:rPr lang="en-US" sz="1200" b="0" i="0" u="none" strike="noStrike" kern="1200" baseline="0" dirty="0" smtClean="0">
                <a:solidFill>
                  <a:schemeClr val="tx1"/>
                </a:solidFill>
                <a:latin typeface="+mn-lt"/>
                <a:ea typeface="+mn-ea"/>
                <a:cs typeface="+mn-cs"/>
              </a:rPr>
              <a:t>slices corresponding to the boxed regions in </a:t>
            </a:r>
            <a:r>
              <a:rPr lang="en-US" sz="1200" b="1" i="0" u="none" strike="noStrike" kern="1200" baseline="0" dirty="0" smtClean="0">
                <a:solidFill>
                  <a:schemeClr val="tx1"/>
                </a:solidFill>
                <a:latin typeface="+mn-lt"/>
                <a:ea typeface="+mn-ea"/>
                <a:cs typeface="+mn-cs"/>
              </a:rPr>
              <a:t>a</a:t>
            </a:r>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g</a:t>
            </a:r>
            <a:r>
              <a:rPr lang="en-US" sz="1200" b="0" i="0" u="none" strike="noStrike" kern="1200" baseline="0" dirty="0" smtClean="0">
                <a:solidFill>
                  <a:schemeClr val="tx1"/>
                </a:solidFill>
                <a:latin typeface="+mn-lt"/>
                <a:ea typeface="+mn-ea"/>
                <a:cs typeface="+mn-cs"/>
              </a:rPr>
              <a:t>) Eight time frames of the region boxed with dashed line in </a:t>
            </a:r>
            <a:r>
              <a:rPr lang="en-US" sz="1200" b="1" i="0" u="none" strike="noStrike" kern="1200" baseline="0" dirty="0" smtClean="0">
                <a:solidFill>
                  <a:schemeClr val="tx1"/>
                </a:solidFill>
                <a:latin typeface="+mn-lt"/>
                <a:ea typeface="+mn-ea"/>
                <a:cs typeface="+mn-cs"/>
              </a:rPr>
              <a:t>a</a:t>
            </a:r>
            <a:r>
              <a:rPr lang="en-US" sz="1200" b="0" i="0" u="none" strike="noStrike" kern="1200" baseline="0" dirty="0" smtClean="0">
                <a:solidFill>
                  <a:schemeClr val="tx1"/>
                </a:solidFill>
                <a:latin typeface="+mn-lt"/>
                <a:ea typeface="+mn-ea"/>
                <a:cs typeface="+mn-cs"/>
              </a:rPr>
              <a:t>. Each frame is a maximum-intensity projection along </a:t>
            </a:r>
            <a:r>
              <a:rPr lang="en-US" sz="1200" b="0" i="1" u="none" strike="noStrike" kern="1200" baseline="0" dirty="0" smtClean="0">
                <a:solidFill>
                  <a:schemeClr val="tx1"/>
                </a:solidFill>
                <a:latin typeface="+mn-lt"/>
                <a:ea typeface="+mn-ea"/>
                <a:cs typeface="+mn-cs"/>
              </a:rPr>
              <a:t>z </a:t>
            </a:r>
            <a:r>
              <a:rPr lang="en-US" sz="1200" b="0" i="0" u="none" strike="noStrike" kern="1200" baseline="0" dirty="0" smtClean="0">
                <a:solidFill>
                  <a:schemeClr val="tx1"/>
                </a:solidFill>
                <a:latin typeface="+mn-lt"/>
                <a:ea typeface="+mn-ea"/>
                <a:cs typeface="+mn-cs"/>
              </a:rPr>
              <a:t>over a 1.3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thickness that contains the featured ‘Y’-shaped mitochondrion. Scale bars, 2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a:t>
            </a:r>
            <a:r>
              <a:rPr lang="en-US" sz="1200" b="1" i="0" u="none" strike="noStrike" kern="1200" baseline="0" dirty="0" err="1" smtClean="0">
                <a:solidFill>
                  <a:schemeClr val="tx1"/>
                </a:solidFill>
                <a:latin typeface="+mn-lt"/>
                <a:ea typeface="+mn-ea"/>
                <a:cs typeface="+mn-cs"/>
              </a:rPr>
              <a:t>a</a:t>
            </a:r>
            <a:r>
              <a:rPr lang="en-US" sz="1200" b="0" i="0" u="none" strike="noStrike" kern="1200" baseline="0" dirty="0" err="1" smtClean="0">
                <a:solidFill>
                  <a:schemeClr val="tx1"/>
                </a:solidFill>
                <a:latin typeface="+mn-lt"/>
                <a:ea typeface="+mn-ea"/>
                <a:cs typeface="+mn-cs"/>
              </a:rPr>
              <a:t>,</a:t>
            </a:r>
            <a:r>
              <a:rPr lang="en-US" sz="1200" b="1" i="0" u="none" strike="noStrike" kern="1200" baseline="0" dirty="0" err="1" smtClean="0">
                <a:solidFill>
                  <a:schemeClr val="tx1"/>
                </a:solidFill>
                <a:latin typeface="+mn-lt"/>
                <a:ea typeface="+mn-ea"/>
                <a:cs typeface="+mn-cs"/>
              </a:rPr>
              <a:t>b</a:t>
            </a:r>
            <a:r>
              <a:rPr lang="en-US" sz="1200" b="0" i="0" u="none" strike="noStrike" kern="1200" baseline="0" dirty="0" smtClean="0">
                <a:solidFill>
                  <a:schemeClr val="tx1"/>
                </a:solidFill>
                <a:latin typeface="+mn-lt"/>
                <a:ea typeface="+mn-ea"/>
                <a:cs typeface="+mn-cs"/>
              </a:rPr>
              <a:t>) and 1 </a:t>
            </a:r>
            <a:r>
              <a:rPr lang="en-US" sz="1200" b="0" i="0" u="none" strike="noStrike" kern="1200" baseline="0" dirty="0" err="1" smtClean="0">
                <a:solidFill>
                  <a:schemeClr val="tx1"/>
                </a:solidFill>
                <a:latin typeface="+mn-lt"/>
                <a:ea typeface="+mn-ea"/>
                <a:cs typeface="+mn-cs"/>
              </a:rPr>
              <a:t>μm</a:t>
            </a:r>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c</a:t>
            </a:r>
            <a:r>
              <a:rPr lang="en-US" sz="1200" b="0" i="0" u="none" strike="noStrike" kern="1200" baseline="0" dirty="0" smtClean="0">
                <a:solidFill>
                  <a:schemeClr val="tx1"/>
                </a:solidFill>
                <a:latin typeface="+mn-lt"/>
                <a:ea typeface="+mn-ea"/>
                <a:cs typeface="+mn-cs"/>
              </a:rPr>
              <a:t>–</a:t>
            </a:r>
            <a:r>
              <a:rPr lang="en-US" sz="1200" b="1" i="0" u="none" strike="noStrike" kern="1200" baseline="0" dirty="0" smtClean="0">
                <a:solidFill>
                  <a:schemeClr val="tx1"/>
                </a:solidFill>
                <a:latin typeface="+mn-lt"/>
                <a:ea typeface="+mn-ea"/>
                <a:cs typeface="+mn-cs"/>
              </a:rPr>
              <a:t>g</a:t>
            </a:r>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Shao, L., </a:t>
            </a:r>
            <a:r>
              <a:rPr lang="en-US" sz="1200" kern="1200" dirty="0" err="1" smtClean="0">
                <a:solidFill>
                  <a:schemeClr val="tx1"/>
                </a:solidFill>
                <a:latin typeface="+mn-lt"/>
                <a:ea typeface="+mn-ea"/>
                <a:cs typeface="+mn-cs"/>
              </a:rPr>
              <a:t>Kner</a:t>
            </a:r>
            <a:r>
              <a:rPr lang="en-US" sz="1200" kern="1200" dirty="0" smtClean="0">
                <a:solidFill>
                  <a:schemeClr val="tx1"/>
                </a:solidFill>
                <a:latin typeface="+mn-lt"/>
                <a:ea typeface="+mn-ea"/>
                <a:cs typeface="+mn-cs"/>
              </a:rPr>
              <a:t>, P., </a:t>
            </a:r>
            <a:r>
              <a:rPr lang="en-US" sz="1200" kern="1200" dirty="0" err="1" smtClean="0">
                <a:solidFill>
                  <a:schemeClr val="tx1"/>
                </a:solidFill>
                <a:latin typeface="+mn-lt"/>
                <a:ea typeface="+mn-ea"/>
                <a:cs typeface="+mn-cs"/>
              </a:rPr>
              <a:t>Rego</a:t>
            </a:r>
            <a:r>
              <a:rPr lang="en-US" sz="1200" kern="1200" dirty="0" smtClean="0">
                <a:solidFill>
                  <a:schemeClr val="tx1"/>
                </a:solidFill>
                <a:latin typeface="+mn-lt"/>
                <a:ea typeface="+mn-ea"/>
                <a:cs typeface="+mn-cs"/>
              </a:rPr>
              <a:t>, E.H., </a:t>
            </a:r>
            <a:r>
              <a:rPr lang="en-US" sz="1200" kern="1200" dirty="0" err="1" smtClean="0">
                <a:solidFill>
                  <a:schemeClr val="tx1"/>
                </a:solidFill>
                <a:latin typeface="+mn-lt"/>
                <a:ea typeface="+mn-ea"/>
                <a:cs typeface="+mn-cs"/>
              </a:rPr>
              <a:t>Gustafsson</a:t>
            </a:r>
            <a:r>
              <a:rPr lang="en-US" sz="1200" kern="1200" dirty="0" smtClean="0">
                <a:solidFill>
                  <a:schemeClr val="tx1"/>
                </a:solidFill>
                <a:latin typeface="+mn-lt"/>
                <a:ea typeface="+mn-ea"/>
                <a:cs typeface="+mn-cs"/>
              </a:rPr>
              <a:t>, M.G.L., 2011. Super-resolution 3D microscopy of live whole cells using structured illumination. Nat Meth 8, 1044-1046.</a:t>
            </a:r>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41</a:t>
            </a:fld>
            <a:endParaRPr lang="en-US"/>
          </a:p>
        </p:txBody>
      </p:sp>
    </p:spTree>
    <p:extLst>
      <p:ext uri="{BB962C8B-B14F-4D97-AF65-F5344CB8AC3E}">
        <p14:creationId xmlns:p14="http://schemas.microsoft.com/office/powerpoint/2010/main" val="1712876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Total internal reflection does not occur suddenly as a new phenomenon at the critical angle, but a continuous transition is followed from predominant refraction with a small amount of reflection, to total reflection when the critical angle is exceeded.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Matching refractive indices can eliminate internal reflection. Internal reflection depends on refractive index differences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484438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Nonlinear TIRF-SIM with patterned activation; Actin cytoskeleton</a:t>
            </a: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Li, D., Shao, L., Chen, B.-C., Zhang, X., Zhang, M., Moses, B., </a:t>
            </a:r>
            <a:r>
              <a:rPr lang="en-US" sz="1200" kern="1200" dirty="0" err="1" smtClean="0">
                <a:solidFill>
                  <a:schemeClr val="tx1"/>
                </a:solidFill>
                <a:latin typeface="+mn-lt"/>
                <a:ea typeface="+mn-ea"/>
                <a:cs typeface="+mn-cs"/>
              </a:rPr>
              <a:t>Milkie</a:t>
            </a:r>
            <a:r>
              <a:rPr lang="en-US" sz="1200" kern="1200" dirty="0" smtClean="0">
                <a:solidFill>
                  <a:schemeClr val="tx1"/>
                </a:solidFill>
                <a:latin typeface="+mn-lt"/>
                <a:ea typeface="+mn-ea"/>
                <a:cs typeface="+mn-cs"/>
              </a:rPr>
              <a:t>, D.E., Beach, J.R., Hammer, J.A., </a:t>
            </a:r>
            <a:r>
              <a:rPr lang="en-US" sz="1200" kern="1200" dirty="0" err="1" smtClean="0">
                <a:solidFill>
                  <a:schemeClr val="tx1"/>
                </a:solidFill>
                <a:latin typeface="+mn-lt"/>
                <a:ea typeface="+mn-ea"/>
                <a:cs typeface="+mn-cs"/>
              </a:rPr>
              <a:t>Pasham</a:t>
            </a:r>
            <a:r>
              <a:rPr lang="en-US" sz="1200" kern="1200" dirty="0" smtClean="0">
                <a:solidFill>
                  <a:schemeClr val="tx1"/>
                </a:solidFill>
                <a:latin typeface="+mn-lt"/>
                <a:ea typeface="+mn-ea"/>
                <a:cs typeface="+mn-cs"/>
              </a:rPr>
              <a:t>, M., </a:t>
            </a:r>
            <a:r>
              <a:rPr lang="en-US" sz="1200" kern="1200" dirty="0" err="1" smtClean="0">
                <a:solidFill>
                  <a:schemeClr val="tx1"/>
                </a:solidFill>
                <a:latin typeface="+mn-lt"/>
                <a:ea typeface="+mn-ea"/>
                <a:cs typeface="+mn-cs"/>
              </a:rPr>
              <a:t>Kirchhausen</a:t>
            </a:r>
            <a:r>
              <a:rPr lang="en-US" sz="1200" kern="1200" dirty="0" smtClean="0">
                <a:solidFill>
                  <a:schemeClr val="tx1"/>
                </a:solidFill>
                <a:latin typeface="+mn-lt"/>
                <a:ea typeface="+mn-ea"/>
                <a:cs typeface="+mn-cs"/>
              </a:rPr>
              <a:t>, T., Baird, M.A., Davidson, M.W., Xu, P., Betzig, E., 2015. Extended-resolution structured illumination imaging of endocytic and cytoskeletal dynamics. Science 349.</a:t>
            </a:r>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42</a:t>
            </a:fld>
            <a:endParaRPr lang="en-US"/>
          </a:p>
        </p:txBody>
      </p:sp>
    </p:spTree>
    <p:extLst>
      <p:ext uri="{BB962C8B-B14F-4D97-AF65-F5344CB8AC3E}">
        <p14:creationId xmlns:p14="http://schemas.microsoft.com/office/powerpoint/2010/main" val="30972187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Nonlinear TIRF-SIM with patterned activation </a:t>
            </a:r>
            <a:r>
              <a:rPr lang="en-US" sz="1200" b="0" i="0" u="none" strike="noStrike" kern="1200" baseline="0" dirty="0" err="1" smtClean="0">
                <a:solidFill>
                  <a:schemeClr val="tx1"/>
                </a:solidFill>
                <a:latin typeface="+mn-lt"/>
                <a:ea typeface="+mn-ea"/>
                <a:cs typeface="+mn-cs"/>
              </a:rPr>
              <a:t>caveolin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caveolea</a:t>
            </a: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Li, D., Shao, L., Chen, B.-C., Zhang, X., Zhang, M., Moses, B., </a:t>
            </a:r>
            <a:r>
              <a:rPr lang="en-US" sz="1200" kern="1200" dirty="0" err="1" smtClean="0">
                <a:solidFill>
                  <a:schemeClr val="tx1"/>
                </a:solidFill>
                <a:latin typeface="+mn-lt"/>
                <a:ea typeface="+mn-ea"/>
                <a:cs typeface="+mn-cs"/>
              </a:rPr>
              <a:t>Milkie</a:t>
            </a:r>
            <a:r>
              <a:rPr lang="en-US" sz="1200" kern="1200" dirty="0" smtClean="0">
                <a:solidFill>
                  <a:schemeClr val="tx1"/>
                </a:solidFill>
                <a:latin typeface="+mn-lt"/>
                <a:ea typeface="+mn-ea"/>
                <a:cs typeface="+mn-cs"/>
              </a:rPr>
              <a:t>, D.E., Beach, J.R., Hammer, J.A., </a:t>
            </a:r>
            <a:r>
              <a:rPr lang="en-US" sz="1200" kern="1200" dirty="0" err="1" smtClean="0">
                <a:solidFill>
                  <a:schemeClr val="tx1"/>
                </a:solidFill>
                <a:latin typeface="+mn-lt"/>
                <a:ea typeface="+mn-ea"/>
                <a:cs typeface="+mn-cs"/>
              </a:rPr>
              <a:t>Pasham</a:t>
            </a:r>
            <a:r>
              <a:rPr lang="en-US" sz="1200" kern="1200" dirty="0" smtClean="0">
                <a:solidFill>
                  <a:schemeClr val="tx1"/>
                </a:solidFill>
                <a:latin typeface="+mn-lt"/>
                <a:ea typeface="+mn-ea"/>
                <a:cs typeface="+mn-cs"/>
              </a:rPr>
              <a:t>, M., </a:t>
            </a:r>
            <a:r>
              <a:rPr lang="en-US" sz="1200" kern="1200" dirty="0" err="1" smtClean="0">
                <a:solidFill>
                  <a:schemeClr val="tx1"/>
                </a:solidFill>
                <a:latin typeface="+mn-lt"/>
                <a:ea typeface="+mn-ea"/>
                <a:cs typeface="+mn-cs"/>
              </a:rPr>
              <a:t>Kirchhausen</a:t>
            </a:r>
            <a:r>
              <a:rPr lang="en-US" sz="1200" kern="1200" dirty="0" smtClean="0">
                <a:solidFill>
                  <a:schemeClr val="tx1"/>
                </a:solidFill>
                <a:latin typeface="+mn-lt"/>
                <a:ea typeface="+mn-ea"/>
                <a:cs typeface="+mn-cs"/>
              </a:rPr>
              <a:t>, T., Baird, M.A., Davidson, M.W., Xu, P., Betzig, E., 2015. Extended-resolution structured illumination imaging of endocytic and cytoskeletal dynamics. Science 349.</a:t>
            </a:r>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43</a:t>
            </a:fld>
            <a:endParaRPr lang="en-US"/>
          </a:p>
        </p:txBody>
      </p:sp>
    </p:spTree>
    <p:extLst>
      <p:ext uri="{BB962C8B-B14F-4D97-AF65-F5344CB8AC3E}">
        <p14:creationId xmlns:p14="http://schemas.microsoft.com/office/powerpoint/2010/main" val="4054591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http://jcb.rupress.org/content/190/2/165.full</a:t>
            </a:r>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44</a:t>
            </a:fld>
            <a:endParaRPr lang="en-US"/>
          </a:p>
        </p:txBody>
      </p:sp>
    </p:spTree>
    <p:extLst>
      <p:ext uri="{BB962C8B-B14F-4D97-AF65-F5344CB8AC3E}">
        <p14:creationId xmlns:p14="http://schemas.microsoft.com/office/powerpoint/2010/main" val="15943537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The</a:t>
            </a:r>
            <a:r>
              <a:rPr lang="en-US" baseline="0" dirty="0" smtClean="0"/>
              <a:t> practical limit for the pinhole-size in confocal microscopy is 1.A.u. the resolution achieved at that setting is comparable to the classical limits postulated by </a:t>
            </a:r>
            <a:r>
              <a:rPr lang="en-US" baseline="0" dirty="0" err="1" smtClean="0"/>
              <a:t>Abbé</a:t>
            </a:r>
            <a:r>
              <a:rPr lang="en-US" baseline="0" dirty="0" smtClean="0"/>
              <a:t> or Rayleigh. The spatial image of a point-like emitter recorded with a confocal microscope with a 1 </a:t>
            </a:r>
            <a:r>
              <a:rPr lang="en-US" baseline="0" dirty="0" err="1" smtClean="0"/>
              <a:t>A.u</a:t>
            </a:r>
            <a:r>
              <a:rPr lang="en-US" baseline="0" dirty="0" smtClean="0"/>
              <a:t>. pinhole will correspond to the classically defined PSF. </a:t>
            </a:r>
            <a:endParaRPr lang="en-US" dirty="0"/>
          </a:p>
        </p:txBody>
      </p:sp>
      <p:sp>
        <p:nvSpPr>
          <p:cNvPr id="4" name="Foliennummernplatzhalter 3"/>
          <p:cNvSpPr>
            <a:spLocks noGrp="1"/>
          </p:cNvSpPr>
          <p:nvPr>
            <p:ph type="sldNum" sz="quarter" idx="10"/>
          </p:nvPr>
        </p:nvSpPr>
        <p:spPr/>
        <p:txBody>
          <a:bodyPr/>
          <a:lstStyle/>
          <a:p>
            <a:fld id="{32A911EB-CBDE-4928-B1ED-A3294608A373}" type="slidenum">
              <a:rPr lang="de-DE">
                <a:solidFill>
                  <a:prstClr val="black"/>
                </a:solidFill>
              </a:rPr>
              <a:pPr/>
              <a:t>46</a:t>
            </a:fld>
            <a:endParaRPr lang="de-DE">
              <a:solidFill>
                <a:prstClr val="black"/>
              </a:solidFill>
            </a:endParaRPr>
          </a:p>
        </p:txBody>
      </p:sp>
    </p:spTree>
    <p:extLst>
      <p:ext uri="{BB962C8B-B14F-4D97-AF65-F5344CB8AC3E}">
        <p14:creationId xmlns:p14="http://schemas.microsoft.com/office/powerpoint/2010/main" val="2813923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One main aspect of </a:t>
            </a:r>
            <a:r>
              <a:rPr lang="en-US" dirty="0" err="1" smtClean="0"/>
              <a:t>Airyscan</a:t>
            </a:r>
            <a:r>
              <a:rPr lang="en-US" dirty="0" smtClean="0"/>
              <a:t> is its capability to achieve</a:t>
            </a:r>
            <a:r>
              <a:rPr lang="en-US" baseline="0" dirty="0" smtClean="0"/>
              <a:t> </a:t>
            </a:r>
            <a:r>
              <a:rPr lang="en-US" baseline="0" dirty="0" err="1" smtClean="0"/>
              <a:t>superresolution</a:t>
            </a:r>
            <a:r>
              <a:rPr lang="en-US" baseline="0" dirty="0" smtClean="0"/>
              <a:t> (in the sense of </a:t>
            </a:r>
            <a:r>
              <a:rPr lang="en-US" baseline="0" dirty="0" err="1" smtClean="0"/>
              <a:t>Abbé</a:t>
            </a:r>
            <a:r>
              <a:rPr lang="en-US" baseline="0" dirty="0" smtClean="0"/>
              <a:t> or Rayleigh). The idea, indeed, is not new – It is widely known that confocal microscopes carry the capability to convolve excitation with detection and result in a factor-</a:t>
            </a:r>
            <a:r>
              <a:rPr lang="en-US" baseline="0" dirty="0" err="1" smtClean="0"/>
              <a:t>sqrt</a:t>
            </a:r>
            <a:r>
              <a:rPr lang="en-US" baseline="0" dirty="0" smtClean="0"/>
              <a:t>(2) </a:t>
            </a:r>
            <a:r>
              <a:rPr lang="en-US" baseline="0" dirty="0" err="1" smtClean="0"/>
              <a:t>ammeliorated</a:t>
            </a:r>
            <a:r>
              <a:rPr lang="en-US" baseline="0" dirty="0" smtClean="0"/>
              <a:t> resolution. However, in order to tap into this regime, the pinhole must be much smaller than the PSF itself. The loss of signal in this case poses, in the </a:t>
            </a:r>
            <a:r>
              <a:rPr lang="en-US" baseline="0" dirty="0" err="1" smtClean="0"/>
              <a:t>mojority</a:t>
            </a:r>
            <a:r>
              <a:rPr lang="en-US" baseline="0" dirty="0" smtClean="0"/>
              <a:t> of cases, an unsurmountable difficulty. As noted previously, </a:t>
            </a:r>
            <a:r>
              <a:rPr lang="en-US" baseline="0" dirty="0" err="1" smtClean="0"/>
              <a:t>Airyscan</a:t>
            </a:r>
            <a:r>
              <a:rPr lang="en-US" baseline="0" dirty="0" smtClean="0"/>
              <a:t> acts as if scanning with 0.2 </a:t>
            </a:r>
            <a:r>
              <a:rPr lang="en-US" baseline="0" dirty="0" err="1" smtClean="0"/>
              <a:t>A.u</a:t>
            </a:r>
            <a:r>
              <a:rPr lang="en-US" baseline="0" dirty="0" smtClean="0"/>
              <a:t>. pinholes, however, because the light is collected from the whole array, each pixel is in effect scanned at least 32 times. Since all photons are collected the loss of signal is virtually avoided. </a:t>
            </a:r>
            <a:endParaRPr lang="en-US" dirty="0"/>
          </a:p>
        </p:txBody>
      </p:sp>
      <p:sp>
        <p:nvSpPr>
          <p:cNvPr id="4" name="Foliennummernplatzhalter 3"/>
          <p:cNvSpPr>
            <a:spLocks noGrp="1"/>
          </p:cNvSpPr>
          <p:nvPr>
            <p:ph type="sldNum" sz="quarter" idx="10"/>
          </p:nvPr>
        </p:nvSpPr>
        <p:spPr/>
        <p:txBody>
          <a:bodyPr/>
          <a:lstStyle/>
          <a:p>
            <a:fld id="{32A911EB-CBDE-4928-B1ED-A3294608A373}" type="slidenum">
              <a:rPr lang="de-DE">
                <a:solidFill>
                  <a:srgbClr val="000000"/>
                </a:solidFill>
              </a:rPr>
              <a:pPr/>
              <a:t>47</a:t>
            </a:fld>
            <a:endParaRPr lang="de-DE">
              <a:solidFill>
                <a:srgbClr val="000000"/>
              </a:solidFill>
            </a:endParaRPr>
          </a:p>
        </p:txBody>
      </p:sp>
    </p:spTree>
    <p:extLst>
      <p:ext uri="{BB962C8B-B14F-4D97-AF65-F5344CB8AC3E}">
        <p14:creationId xmlns:p14="http://schemas.microsoft.com/office/powerpoint/2010/main" val="408907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err="1" smtClean="0"/>
              <a:t>Airyscan</a:t>
            </a:r>
            <a:r>
              <a:rPr lang="en-US" baseline="0" dirty="0" smtClean="0"/>
              <a:t> acts as if scanning with 0.2 </a:t>
            </a:r>
            <a:r>
              <a:rPr lang="en-US" baseline="0" dirty="0" err="1" smtClean="0"/>
              <a:t>A.u</a:t>
            </a:r>
            <a:r>
              <a:rPr lang="en-US" baseline="0" dirty="0" smtClean="0"/>
              <a:t>. pinholes, however, because the light is collected from the whole array, each pixel is - in effect - scanned at least 32 times. Since all photons are collected the loss of signal is virtually avoided. The PSF can be re-mapped as shown, generating a smaller PSF by a factor </a:t>
            </a:r>
            <a:r>
              <a:rPr lang="en-US" baseline="0" dirty="0" err="1" smtClean="0"/>
              <a:t>sqrt</a:t>
            </a:r>
            <a:r>
              <a:rPr lang="en-US" baseline="0" dirty="0" smtClean="0"/>
              <a:t>(2). This is true in every direction (including z – not shown, here). At this level of oversampling, one is generating ideal conditions for </a:t>
            </a:r>
            <a:r>
              <a:rPr lang="en-US" baseline="0" dirty="0" err="1" smtClean="0"/>
              <a:t>deconvolution</a:t>
            </a:r>
            <a:r>
              <a:rPr lang="en-US" baseline="0" dirty="0" smtClean="0"/>
              <a:t>. A </a:t>
            </a:r>
            <a:r>
              <a:rPr lang="en-US" baseline="0" dirty="0" err="1" smtClean="0"/>
              <a:t>deconvolution</a:t>
            </a:r>
            <a:r>
              <a:rPr lang="en-US" baseline="0" dirty="0" smtClean="0"/>
              <a:t> step applied to these images generates a further increase, of about 1.2-fold,  in resolution. This additional push in resolution, however, depends on image quality and cannot be expected to work perfectly all the times.</a:t>
            </a:r>
            <a:endParaRPr lang="en-US" dirty="0"/>
          </a:p>
        </p:txBody>
      </p:sp>
      <p:sp>
        <p:nvSpPr>
          <p:cNvPr id="4" name="Foliennummernplatzhalter 3"/>
          <p:cNvSpPr>
            <a:spLocks noGrp="1"/>
          </p:cNvSpPr>
          <p:nvPr>
            <p:ph type="sldNum" sz="quarter" idx="10"/>
          </p:nvPr>
        </p:nvSpPr>
        <p:spPr/>
        <p:txBody>
          <a:bodyPr/>
          <a:lstStyle/>
          <a:p>
            <a:fld id="{32A911EB-CBDE-4928-B1ED-A3294608A373}" type="slidenum">
              <a:rPr lang="de-DE">
                <a:solidFill>
                  <a:prstClr val="black"/>
                </a:solidFill>
              </a:rPr>
              <a:pPr/>
              <a:t>48</a:t>
            </a:fld>
            <a:endParaRPr lang="de-DE">
              <a:solidFill>
                <a:prstClr val="black"/>
              </a:solidFill>
            </a:endParaRPr>
          </a:p>
        </p:txBody>
      </p:sp>
    </p:spTree>
    <p:extLst>
      <p:ext uri="{BB962C8B-B14F-4D97-AF65-F5344CB8AC3E}">
        <p14:creationId xmlns:p14="http://schemas.microsoft.com/office/powerpoint/2010/main" val="1127963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smtClean="0"/>
              <a:t>Airyscan</a:t>
            </a:r>
            <a:r>
              <a:rPr lang="en-US" dirty="0" smtClean="0"/>
              <a:t> is a 32-channel </a:t>
            </a:r>
            <a:r>
              <a:rPr lang="en-US" dirty="0" err="1" smtClean="0"/>
              <a:t>GaAsP</a:t>
            </a:r>
            <a:r>
              <a:rPr lang="en-US" dirty="0" smtClean="0"/>
              <a:t> detector array arranged in a hexagonal</a:t>
            </a:r>
            <a:r>
              <a:rPr lang="en-US" baseline="0" dirty="0" smtClean="0"/>
              <a:t> grid. The full intensity distribution passing the pinhole reaches this detector. Each </a:t>
            </a:r>
            <a:r>
              <a:rPr lang="en-US" baseline="0" dirty="0" err="1" smtClean="0"/>
              <a:t>GaAsP</a:t>
            </a:r>
            <a:r>
              <a:rPr lang="en-US" baseline="0" dirty="0" smtClean="0"/>
              <a:t> subunit can be seen as a detector with a smaller pinhole. In effect every pixel on the image is generated from 32 subunits – either using the space information to generate </a:t>
            </a:r>
            <a:r>
              <a:rPr lang="en-US" baseline="0" dirty="0" err="1" smtClean="0"/>
              <a:t>superresolution</a:t>
            </a:r>
            <a:r>
              <a:rPr lang="en-US" baseline="0" dirty="0" smtClean="0"/>
              <a:t> or collecting all photons as an ordinary detector... </a:t>
            </a:r>
            <a:endParaRPr lang="en-US" dirty="0"/>
          </a:p>
        </p:txBody>
      </p:sp>
      <p:sp>
        <p:nvSpPr>
          <p:cNvPr id="4" name="Foliennummernplatzhalter 3"/>
          <p:cNvSpPr>
            <a:spLocks noGrp="1"/>
          </p:cNvSpPr>
          <p:nvPr>
            <p:ph type="sldNum" sz="quarter" idx="10"/>
          </p:nvPr>
        </p:nvSpPr>
        <p:spPr/>
        <p:txBody>
          <a:bodyPr/>
          <a:lstStyle/>
          <a:p>
            <a:fld id="{32A911EB-CBDE-4928-B1ED-A3294608A373}" type="slidenum">
              <a:rPr lang="de-DE">
                <a:solidFill>
                  <a:prstClr val="black"/>
                </a:solidFill>
              </a:rPr>
              <a:pPr/>
              <a:t>49</a:t>
            </a:fld>
            <a:endParaRPr lang="de-DE">
              <a:solidFill>
                <a:prstClr val="black"/>
              </a:solidFill>
            </a:endParaRPr>
          </a:p>
        </p:txBody>
      </p:sp>
    </p:spTree>
    <p:extLst>
      <p:ext uri="{BB962C8B-B14F-4D97-AF65-F5344CB8AC3E}">
        <p14:creationId xmlns:p14="http://schemas.microsoft.com/office/powerpoint/2010/main" val="35412963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err="1" smtClean="0"/>
              <a:t>Airyscan</a:t>
            </a:r>
            <a:r>
              <a:rPr lang="en-US" baseline="0" dirty="0" smtClean="0"/>
              <a:t> acts as if scanning with 0.2 </a:t>
            </a:r>
            <a:r>
              <a:rPr lang="en-US" baseline="0" dirty="0" err="1" smtClean="0"/>
              <a:t>A.u</a:t>
            </a:r>
            <a:r>
              <a:rPr lang="en-US" baseline="0" dirty="0" smtClean="0"/>
              <a:t>. pinholes, however, because the light is collected from the whole array, each pixel is - in effect - scanned at least 32 times. Since all photons are collected the loss of signal is virtually avoided. The PSF can be re-mapped as shown, generating a smaller PSF by a factor </a:t>
            </a:r>
            <a:r>
              <a:rPr lang="en-US" baseline="0" dirty="0" err="1" smtClean="0"/>
              <a:t>sqrt</a:t>
            </a:r>
            <a:r>
              <a:rPr lang="en-US" baseline="0" dirty="0" smtClean="0"/>
              <a:t>(2). This is true in every direction (including z – not shown, here). At this level of oversampling, one is generating ideal conditions for </a:t>
            </a:r>
            <a:r>
              <a:rPr lang="en-US" baseline="0" dirty="0" err="1" smtClean="0"/>
              <a:t>deconvolution</a:t>
            </a:r>
            <a:r>
              <a:rPr lang="en-US" baseline="0" dirty="0" smtClean="0"/>
              <a:t>. A </a:t>
            </a:r>
            <a:r>
              <a:rPr lang="en-US" baseline="0" dirty="0" err="1" smtClean="0"/>
              <a:t>deconvolution</a:t>
            </a:r>
            <a:r>
              <a:rPr lang="en-US" baseline="0" dirty="0" smtClean="0"/>
              <a:t> step applied to these images generates a further increase, of about 1.2-fold,  in resolution. This additional push in resolution, however, depends on image quality and cannot be expected to work perfectly all the times.</a:t>
            </a:r>
            <a:endParaRPr lang="en-US" dirty="0"/>
          </a:p>
        </p:txBody>
      </p:sp>
      <p:sp>
        <p:nvSpPr>
          <p:cNvPr id="4" name="Foliennummernplatzhalter 3"/>
          <p:cNvSpPr>
            <a:spLocks noGrp="1"/>
          </p:cNvSpPr>
          <p:nvPr>
            <p:ph type="sldNum" sz="quarter" idx="10"/>
          </p:nvPr>
        </p:nvSpPr>
        <p:spPr/>
        <p:txBody>
          <a:bodyPr/>
          <a:lstStyle/>
          <a:p>
            <a:fld id="{32A911EB-CBDE-4928-B1ED-A3294608A373}" type="slidenum">
              <a:rPr lang="de-DE">
                <a:solidFill>
                  <a:prstClr val="black"/>
                </a:solidFill>
              </a:rPr>
              <a:pPr/>
              <a:t>50</a:t>
            </a:fld>
            <a:endParaRPr lang="de-DE">
              <a:solidFill>
                <a:prstClr val="black"/>
              </a:solidFill>
            </a:endParaRPr>
          </a:p>
        </p:txBody>
      </p:sp>
    </p:spTree>
    <p:extLst>
      <p:ext uri="{BB962C8B-B14F-4D97-AF65-F5344CB8AC3E}">
        <p14:creationId xmlns:p14="http://schemas.microsoft.com/office/powerpoint/2010/main" val="32689167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err="1" smtClean="0"/>
              <a:t>Airyscan</a:t>
            </a:r>
            <a:r>
              <a:rPr lang="en-US" baseline="0" dirty="0" smtClean="0"/>
              <a:t> acts as if scanning with 0.2 </a:t>
            </a:r>
            <a:r>
              <a:rPr lang="en-US" baseline="0" dirty="0" err="1" smtClean="0"/>
              <a:t>A.u</a:t>
            </a:r>
            <a:r>
              <a:rPr lang="en-US" baseline="0" dirty="0" smtClean="0"/>
              <a:t>. pinholes, however, because the light is collected from the whole array, each pixel is - in effect - scanned at least 32 times. Since all photons are collected the loss of signal is virtually avoided. The PSF can be re-mapped as shown, generating a smaller PSF by a factor </a:t>
            </a:r>
            <a:r>
              <a:rPr lang="en-US" baseline="0" dirty="0" err="1" smtClean="0"/>
              <a:t>sqrt</a:t>
            </a:r>
            <a:r>
              <a:rPr lang="en-US" baseline="0" dirty="0" smtClean="0"/>
              <a:t>(2). This is true in every direction (including z – not shown, here). At this level of oversampling, one is generating ideal conditions for </a:t>
            </a:r>
            <a:r>
              <a:rPr lang="en-US" baseline="0" dirty="0" err="1" smtClean="0"/>
              <a:t>deconvolution</a:t>
            </a:r>
            <a:r>
              <a:rPr lang="en-US" baseline="0" dirty="0" smtClean="0"/>
              <a:t>. A </a:t>
            </a:r>
            <a:r>
              <a:rPr lang="en-US" baseline="0" dirty="0" err="1" smtClean="0"/>
              <a:t>deconvolution</a:t>
            </a:r>
            <a:r>
              <a:rPr lang="en-US" baseline="0" dirty="0" smtClean="0"/>
              <a:t> step applied to these images generates a further increase, of about 1.2-fold,  in resolution. This additional push in resolution, however, depends on image quality and cannot be expected to work perfectly all the times.</a:t>
            </a:r>
            <a:endParaRPr lang="en-US" dirty="0"/>
          </a:p>
        </p:txBody>
      </p:sp>
      <p:sp>
        <p:nvSpPr>
          <p:cNvPr id="4" name="Foliennummernplatzhalter 3"/>
          <p:cNvSpPr>
            <a:spLocks noGrp="1"/>
          </p:cNvSpPr>
          <p:nvPr>
            <p:ph type="sldNum" sz="quarter" idx="10"/>
          </p:nvPr>
        </p:nvSpPr>
        <p:spPr/>
        <p:txBody>
          <a:bodyPr/>
          <a:lstStyle/>
          <a:p>
            <a:fld id="{32A911EB-CBDE-4928-B1ED-A3294608A373}" type="slidenum">
              <a:rPr lang="de-DE">
                <a:solidFill>
                  <a:prstClr val="black"/>
                </a:solidFill>
              </a:rPr>
              <a:pPr/>
              <a:t>51</a:t>
            </a:fld>
            <a:endParaRPr lang="de-DE">
              <a:solidFill>
                <a:prstClr val="black"/>
              </a:solidFill>
            </a:endParaRPr>
          </a:p>
        </p:txBody>
      </p:sp>
    </p:spTree>
    <p:extLst>
      <p:ext uri="{BB962C8B-B14F-4D97-AF65-F5344CB8AC3E}">
        <p14:creationId xmlns:p14="http://schemas.microsoft.com/office/powerpoint/2010/main" val="35183139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err="1" smtClean="0"/>
              <a:t>Airyscan</a:t>
            </a:r>
            <a:r>
              <a:rPr lang="en-US" baseline="0" dirty="0" smtClean="0"/>
              <a:t> acts as if scanning with 0.2 </a:t>
            </a:r>
            <a:r>
              <a:rPr lang="en-US" baseline="0" dirty="0" err="1" smtClean="0"/>
              <a:t>A.u</a:t>
            </a:r>
            <a:r>
              <a:rPr lang="en-US" baseline="0" dirty="0" smtClean="0"/>
              <a:t>. pinholes, however, because the light is collected from the whole array, each pixel is - in effect - scanned at least 32 times. Since all photons are collected the loss of signal is virtually avoided. The PSF can be re-mapped as shown, generating a smaller PSF by a factor </a:t>
            </a:r>
            <a:r>
              <a:rPr lang="en-US" baseline="0" dirty="0" err="1" smtClean="0"/>
              <a:t>sqrt</a:t>
            </a:r>
            <a:r>
              <a:rPr lang="en-US" baseline="0" dirty="0" smtClean="0"/>
              <a:t>(2). This is true in every direction (including z – not shown, here). At this level of oversampling, one is generating ideal conditions for </a:t>
            </a:r>
            <a:r>
              <a:rPr lang="en-US" baseline="0" dirty="0" err="1" smtClean="0"/>
              <a:t>deconvolution</a:t>
            </a:r>
            <a:r>
              <a:rPr lang="en-US" baseline="0" dirty="0" smtClean="0"/>
              <a:t>. A </a:t>
            </a:r>
            <a:r>
              <a:rPr lang="en-US" baseline="0" dirty="0" err="1" smtClean="0"/>
              <a:t>deconvolution</a:t>
            </a:r>
            <a:r>
              <a:rPr lang="en-US" baseline="0" dirty="0" smtClean="0"/>
              <a:t> step applied to these images generates a further increase, of about 1.2-fold,  in resolution. This additional push in resolution, however, depends on image quality and cannot be expected to work perfectly all the times.</a:t>
            </a:r>
            <a:endParaRPr lang="en-US" dirty="0"/>
          </a:p>
        </p:txBody>
      </p:sp>
      <p:sp>
        <p:nvSpPr>
          <p:cNvPr id="4" name="Foliennummernplatzhalter 3"/>
          <p:cNvSpPr>
            <a:spLocks noGrp="1"/>
          </p:cNvSpPr>
          <p:nvPr>
            <p:ph type="sldNum" sz="quarter" idx="10"/>
          </p:nvPr>
        </p:nvSpPr>
        <p:spPr/>
        <p:txBody>
          <a:bodyPr/>
          <a:lstStyle/>
          <a:p>
            <a:fld id="{32A911EB-CBDE-4928-B1ED-A3294608A373}" type="slidenum">
              <a:rPr lang="de-DE">
                <a:solidFill>
                  <a:prstClr val="black"/>
                </a:solidFill>
              </a:rPr>
              <a:pPr/>
              <a:t>52</a:t>
            </a:fld>
            <a:endParaRPr lang="de-DE">
              <a:solidFill>
                <a:prstClr val="black"/>
              </a:solidFill>
            </a:endParaRPr>
          </a:p>
        </p:txBody>
      </p:sp>
    </p:spTree>
    <p:extLst>
      <p:ext uri="{BB962C8B-B14F-4D97-AF65-F5344CB8AC3E}">
        <p14:creationId xmlns:p14="http://schemas.microsoft.com/office/powerpoint/2010/main" val="1396785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BBC: Albert Einstein has been voted the greatest physicist of all time in an end of the millennium poll, pushing Sir Isaac Newton into second place. Maxwell</a:t>
            </a:r>
            <a:r>
              <a:rPr lang="en-US" baseline="0" dirty="0" smtClean="0"/>
              <a:t> 3</a:t>
            </a:r>
            <a:r>
              <a:rPr lang="en-US" baseline="30000" dirty="0" smtClean="0"/>
              <a:t>rd</a:t>
            </a:r>
            <a:r>
              <a:rPr lang="en-US" baseline="0" dirty="0" smtClean="0"/>
              <a:t>. </a:t>
            </a:r>
            <a:r>
              <a:rPr lang="en-US" dirty="0" smtClean="0"/>
              <a:t>The survey was conducted among 100 of today's leading physicists. </a:t>
            </a:r>
          </a:p>
          <a:p>
            <a:endParaRPr lang="en-US" dirty="0" smtClean="0"/>
          </a:p>
          <a:p>
            <a:r>
              <a:rPr lang="en-US" dirty="0" smtClean="0"/>
              <a:t>The gradually discovered properties of electricity and magnetism, of electric forces of attraction and repulsion, and of magnetic forces, showed that although these forces were rather complex, they all fell off inversely as the square of the distance. Maxwell noted that the equations or the laws that had been discovered up to this time were mutually inconsistent when he tried to put them all together, and in order for the whole system to be consistent, he had to add another term to his equations. With this new term there came an amazing prediction, which was that a part of the electric and magnetic fields would fall off much more slowly with the distance than the inverse square, namely, inversely as the first power of the distance! And so he realized that electric currents in one place can affect other charges far away, and he predicted the basic effects with which we are familiar today—radio transmission, radar, and so on.</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1049725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dirty="0" err="1" smtClean="0"/>
              <a:t>Airyscan</a:t>
            </a:r>
            <a:r>
              <a:rPr lang="en-US" baseline="0" dirty="0" smtClean="0"/>
              <a:t> acts as if scanning with 0.2 </a:t>
            </a:r>
            <a:r>
              <a:rPr lang="en-US" baseline="0" dirty="0" err="1" smtClean="0"/>
              <a:t>A.u</a:t>
            </a:r>
            <a:r>
              <a:rPr lang="en-US" baseline="0" dirty="0" smtClean="0"/>
              <a:t>. pinholes, however, because the light is collected from the whole array, each pixel is - in effect - scanned at least 32 times. Since all photons are collected the loss of signal is virtually avoided. The PSF can be re-mapped as shown, generating a smaller PSF by a factor </a:t>
            </a:r>
            <a:r>
              <a:rPr lang="en-US" baseline="0" dirty="0" err="1" smtClean="0"/>
              <a:t>sqrt</a:t>
            </a:r>
            <a:r>
              <a:rPr lang="en-US" baseline="0" dirty="0" smtClean="0"/>
              <a:t>(2). This is true in every direction (including z – not shown, here). At this level of oversampling, one is generating ideal conditions for </a:t>
            </a:r>
            <a:r>
              <a:rPr lang="en-US" baseline="0" dirty="0" err="1" smtClean="0"/>
              <a:t>deconvolution</a:t>
            </a:r>
            <a:r>
              <a:rPr lang="en-US" baseline="0" dirty="0" smtClean="0"/>
              <a:t>. A </a:t>
            </a:r>
            <a:r>
              <a:rPr lang="en-US" baseline="0" dirty="0" err="1" smtClean="0"/>
              <a:t>deconvolution</a:t>
            </a:r>
            <a:r>
              <a:rPr lang="en-US" baseline="0" dirty="0" smtClean="0"/>
              <a:t> step applied to these images generates a further increase, of about 1.2-fold,  in resolution. This additional push in resolution, however, depends on image quality and cannot be expected to work perfectly all the times.</a:t>
            </a:r>
            <a:endParaRPr lang="en-US" dirty="0"/>
          </a:p>
        </p:txBody>
      </p:sp>
      <p:sp>
        <p:nvSpPr>
          <p:cNvPr id="4" name="Foliennummernplatzhalter 3"/>
          <p:cNvSpPr>
            <a:spLocks noGrp="1"/>
          </p:cNvSpPr>
          <p:nvPr>
            <p:ph type="sldNum" sz="quarter" idx="10"/>
          </p:nvPr>
        </p:nvSpPr>
        <p:spPr/>
        <p:txBody>
          <a:bodyPr/>
          <a:lstStyle/>
          <a:p>
            <a:fld id="{32A911EB-CBDE-4928-B1ED-A3294608A373}" type="slidenum">
              <a:rPr lang="de-DE">
                <a:solidFill>
                  <a:prstClr val="black"/>
                </a:solidFill>
              </a:rPr>
              <a:pPr/>
              <a:t>53</a:t>
            </a:fld>
            <a:endParaRPr lang="de-DE">
              <a:solidFill>
                <a:prstClr val="black"/>
              </a:solidFill>
            </a:endParaRPr>
          </a:p>
        </p:txBody>
      </p:sp>
    </p:spTree>
    <p:extLst>
      <p:ext uri="{BB962C8B-B14F-4D97-AF65-F5344CB8AC3E}">
        <p14:creationId xmlns:p14="http://schemas.microsoft.com/office/powerpoint/2010/main" val="18939826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The</a:t>
            </a:r>
            <a:r>
              <a:rPr lang="en-US" baseline="0" dirty="0" smtClean="0"/>
              <a:t> principle can be demonstrated by acquiring images. For example of </a:t>
            </a:r>
            <a:r>
              <a:rPr lang="en-US" sz="1200" b="1" dirty="0" smtClean="0"/>
              <a:t>a real sample</a:t>
            </a:r>
          </a:p>
          <a:p>
            <a:endParaRPr lang="en-US" sz="1200" b="1" dirty="0" smtClean="0"/>
          </a:p>
          <a:p>
            <a:pPr marL="0" indent="0"/>
            <a:r>
              <a:rPr lang="en-US" sz="1200" b="1" dirty="0" smtClean="0"/>
              <a:t>The images and the following text is </a:t>
            </a:r>
            <a:r>
              <a:rPr lang="en-US" b="1" dirty="0" smtClean="0"/>
              <a:t>courtesy of J. </a:t>
            </a:r>
            <a:r>
              <a:rPr lang="en-US" b="1" dirty="0" err="1" smtClean="0"/>
              <a:t>Karlseder</a:t>
            </a:r>
            <a:r>
              <a:rPr lang="en-US" b="1" dirty="0" smtClean="0"/>
              <a:t> Ph.D. (Molecular and Cell Biology Laboratory) and </a:t>
            </a:r>
          </a:p>
          <a:p>
            <a:pPr marL="0" indent="0"/>
            <a:r>
              <a:rPr lang="en-US" b="1" dirty="0" smtClean="0"/>
              <a:t>J. Fitzpatrick Ph.D. (Director, </a:t>
            </a:r>
            <a:r>
              <a:rPr lang="en-US" b="1" dirty="0" err="1" smtClean="0"/>
              <a:t>Waitt</a:t>
            </a:r>
            <a:r>
              <a:rPr lang="en-US" b="1" dirty="0" smtClean="0"/>
              <a:t> Advanced </a:t>
            </a:r>
            <a:r>
              <a:rPr lang="en-US" b="1" dirty="0" err="1" smtClean="0"/>
              <a:t>Biophotonics</a:t>
            </a:r>
            <a:r>
              <a:rPr lang="en-US" b="1" dirty="0" smtClean="0"/>
              <a:t> Core), </a:t>
            </a:r>
          </a:p>
          <a:p>
            <a:pPr marL="0" indent="0"/>
            <a:r>
              <a:rPr lang="en-US" b="1" dirty="0" smtClean="0"/>
              <a:t>The Salk Institute, La Jolla, USA.</a:t>
            </a:r>
            <a:endParaRPr lang="de-DE" b="1" dirty="0" smtClean="0"/>
          </a:p>
          <a:p>
            <a:r>
              <a:rPr lang="en-US" sz="1200" b="1" dirty="0" smtClean="0"/>
              <a:t> </a:t>
            </a:r>
          </a:p>
          <a:p>
            <a:r>
              <a:rPr lang="en-US" sz="1200" b="1" dirty="0" smtClean="0"/>
              <a:t>Sample :</a:t>
            </a:r>
            <a:endParaRPr lang="de-DE" sz="1200" b="1" dirty="0" smtClean="0"/>
          </a:p>
          <a:p>
            <a:pPr marL="0" indent="0"/>
            <a:r>
              <a:rPr lang="en-US" sz="1200" dirty="0" smtClean="0"/>
              <a:t>The cells are </a:t>
            </a:r>
            <a:r>
              <a:rPr lang="en-US" sz="1200" b="1" dirty="0" smtClean="0"/>
              <a:t>IMR90 human diploid lung fibroblasts</a:t>
            </a:r>
            <a:r>
              <a:rPr lang="en-US" sz="1200" dirty="0" smtClean="0"/>
              <a:t>. They are primary cells at population doubling 45, grown at 3% oxygen, 7.5% CO2 in DMEM supplemented with 15% fetal bovine serum.</a:t>
            </a:r>
            <a:endParaRPr lang="de-DE" sz="1200" dirty="0" smtClean="0"/>
          </a:p>
          <a:p>
            <a:pPr marL="0" indent="0"/>
            <a:r>
              <a:rPr lang="en-US" sz="1200" dirty="0" smtClean="0"/>
              <a:t>The DNA has been stained with </a:t>
            </a:r>
            <a:r>
              <a:rPr lang="en-US" sz="1200" b="1" dirty="0" smtClean="0"/>
              <a:t>DAPI</a:t>
            </a:r>
            <a:r>
              <a:rPr lang="en-US" sz="1200" dirty="0" smtClean="0"/>
              <a:t>, the </a:t>
            </a:r>
            <a:r>
              <a:rPr lang="en-US" sz="1200" b="1" dirty="0" err="1" smtClean="0"/>
              <a:t>telomeric</a:t>
            </a:r>
            <a:r>
              <a:rPr lang="en-US" sz="1200" b="1" dirty="0" smtClean="0"/>
              <a:t> G strand (leading strand) in green with a Peptide Nucleic Acid probe (Alexa 488-CCCTAACCCTAACCCTAA)</a:t>
            </a:r>
            <a:r>
              <a:rPr lang="en-US" sz="1200" dirty="0" smtClean="0"/>
              <a:t> and the </a:t>
            </a:r>
            <a:r>
              <a:rPr lang="en-US" sz="1200" b="1" dirty="0" err="1" smtClean="0"/>
              <a:t>telomeric</a:t>
            </a:r>
            <a:r>
              <a:rPr lang="en-US" sz="1200" b="1" dirty="0" smtClean="0"/>
              <a:t> C strand (lagging strand) in red with a Peptide Nucleic Acid probe (Alexa-546-TTAGGGTTAGGGTTAGGG).</a:t>
            </a:r>
            <a:endParaRPr lang="de-DE" sz="1200" b="1" dirty="0" smtClean="0"/>
          </a:p>
          <a:p>
            <a:pPr marL="0" indent="0"/>
            <a:r>
              <a:rPr lang="en-US" sz="1200" dirty="0" smtClean="0"/>
              <a:t>Prior to their harvest the cells have been treated with </a:t>
            </a:r>
            <a:r>
              <a:rPr lang="en-US" sz="1200" b="1" dirty="0" err="1" smtClean="0"/>
              <a:t>siRNAs</a:t>
            </a:r>
            <a:r>
              <a:rPr lang="en-US" sz="1200" b="1" dirty="0" smtClean="0"/>
              <a:t> targeting RTEL1 </a:t>
            </a:r>
            <a:r>
              <a:rPr lang="en-US" sz="1200" dirty="0" smtClean="0"/>
              <a:t>(2). </a:t>
            </a:r>
            <a:r>
              <a:rPr lang="en-US" sz="1200" i="1" dirty="0" smtClean="0"/>
              <a:t>RTEL1 is a helicase that is essential for telomere replication, and lack of the protein leads to stalled forks at telomeres and telomere breakage. This can be seen by individual telomeres that appear as more than one dot, as highlighted in the images. </a:t>
            </a:r>
            <a:r>
              <a:rPr lang="en-US" sz="1200" dirty="0" smtClean="0"/>
              <a:t>The new detection method is far superior to the old one detecting multiple telomere dots, thereby allowing for a much more accurate quantification of telomere replication problems.</a:t>
            </a:r>
          </a:p>
          <a:p>
            <a:endParaRPr lang="en-US" dirty="0"/>
          </a:p>
        </p:txBody>
      </p:sp>
      <p:sp>
        <p:nvSpPr>
          <p:cNvPr id="4" name="Foliennummernplatzhalter 3"/>
          <p:cNvSpPr>
            <a:spLocks noGrp="1"/>
          </p:cNvSpPr>
          <p:nvPr>
            <p:ph type="sldNum" sz="quarter" idx="10"/>
          </p:nvPr>
        </p:nvSpPr>
        <p:spPr/>
        <p:txBody>
          <a:bodyPr/>
          <a:lstStyle/>
          <a:p>
            <a:fld id="{32A911EB-CBDE-4928-B1ED-A3294608A373}" type="slidenum">
              <a:rPr lang="de-DE">
                <a:solidFill>
                  <a:srgbClr val="000000"/>
                </a:solidFill>
              </a:rPr>
              <a:pPr/>
              <a:t>54</a:t>
            </a:fld>
            <a:endParaRPr lang="de-DE">
              <a:solidFill>
                <a:srgbClr val="000000"/>
              </a:solidFill>
            </a:endParaRPr>
          </a:p>
        </p:txBody>
      </p:sp>
    </p:spTree>
    <p:extLst>
      <p:ext uri="{BB962C8B-B14F-4D97-AF65-F5344CB8AC3E}">
        <p14:creationId xmlns:p14="http://schemas.microsoft.com/office/powerpoint/2010/main" val="23645933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Lateral resolution can be increased over the classical Abbe limit by a factor of two (approximately 100 to 120 nanometers) in structured illumination without discarding any emission light using laser-generated spatially structured illumination coupled to a </a:t>
            </a:r>
            <a:r>
              <a:rPr lang="en-US" dirty="0" err="1" smtClean="0"/>
              <a:t>widefield</a:t>
            </a:r>
            <a:r>
              <a:rPr lang="en-US" dirty="0" smtClean="0"/>
              <a:t> fluorescence microscope in what is termed </a:t>
            </a:r>
            <a:r>
              <a:rPr lang="en-US" b="1" dirty="0" err="1" smtClean="0"/>
              <a:t>superresolution</a:t>
            </a:r>
            <a:r>
              <a:rPr lang="en-US" b="1" dirty="0" smtClean="0"/>
              <a:t> (SR) SIM</a:t>
            </a:r>
            <a:r>
              <a:rPr lang="en-US" dirty="0" smtClean="0"/>
              <a:t>. Similar to the non-linear </a:t>
            </a:r>
            <a:r>
              <a:rPr lang="en-US" dirty="0" err="1" smtClean="0"/>
              <a:t>superresolution</a:t>
            </a:r>
            <a:r>
              <a:rPr lang="en-US" dirty="0" smtClean="0"/>
              <a:t> technique of SSIM described above, the linear SR-SIM structured light </a:t>
            </a:r>
            <a:r>
              <a:rPr lang="en-US" dirty="0" err="1" smtClean="0"/>
              <a:t>wavefronts</a:t>
            </a:r>
            <a:r>
              <a:rPr lang="en-US" dirty="0" smtClean="0"/>
              <a:t> render normally inaccessible high-resolution information available in the form of moiré fringes that contain harmonic frequencies from the specimen that are not available in conventional fluorescence microscopy. Thus, if two fine patterns are superposed in a multiplicative fashion, a beat pattern (moiré fringes) will appear in their product. In this case, one of the patterns is the spatial fluorophore distribution in the specimen and the other is the structured excitation light intensity. </a:t>
            </a:r>
          </a:p>
          <a:p>
            <a:endParaRPr lang="en-US" dirty="0" smtClean="0"/>
          </a:p>
          <a:p>
            <a:r>
              <a:rPr lang="en-US" dirty="0" smtClean="0"/>
              <a:t>http://zeiss-campus.magnet.fsu.edu/articles/superresolution/introduction.html</a:t>
            </a:r>
          </a:p>
          <a:p>
            <a:r>
              <a:rPr lang="en-US" dirty="0" smtClean="0"/>
              <a:t>http://zeiss-campus.magnet.fsu.edu/articles/superresolution/supersim.html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56</a:t>
            </a:fld>
            <a:endParaRPr lang="en-US"/>
          </a:p>
        </p:txBody>
      </p:sp>
    </p:spTree>
    <p:extLst>
      <p:ext uri="{BB962C8B-B14F-4D97-AF65-F5344CB8AC3E}">
        <p14:creationId xmlns:p14="http://schemas.microsoft.com/office/powerpoint/2010/main" val="1911061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http://www.acs.psu.edu/drussell/Demos/EvanescentWaves/EvanescentWaves.html</a:t>
            </a:r>
            <a:endParaRPr lang="en-US" dirty="0"/>
          </a:p>
        </p:txBody>
      </p:sp>
      <p:sp>
        <p:nvSpPr>
          <p:cNvPr id="4" name="Slide Number Placeholder 3"/>
          <p:cNvSpPr>
            <a:spLocks noGrp="1"/>
          </p:cNvSpPr>
          <p:nvPr>
            <p:ph type="sldNum" sz="quarter" idx="10"/>
          </p:nvPr>
        </p:nvSpPr>
        <p:spPr/>
        <p:txBody>
          <a:bodyPr/>
          <a:lstStyle/>
          <a:p>
            <a:fld id="{45397BDA-7C5D-426B-8F63-5169389F863D}" type="slidenum">
              <a:rPr lang="en-US" smtClean="0"/>
              <a:t>7</a:t>
            </a:fld>
            <a:endParaRPr lang="en-US"/>
          </a:p>
        </p:txBody>
      </p:sp>
    </p:spTree>
    <p:extLst>
      <p:ext uri="{BB962C8B-B14F-4D97-AF65-F5344CB8AC3E}">
        <p14:creationId xmlns:p14="http://schemas.microsoft.com/office/powerpoint/2010/main" val="1212058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Darker</a:t>
            </a:r>
            <a:r>
              <a:rPr lang="en-US" baseline="0" dirty="0" smtClean="0"/>
              <a:t> blue, higher refractive index. Like a gravitational lens</a:t>
            </a:r>
            <a:endParaRPr lang="en-US" dirty="0" smtClean="0"/>
          </a:p>
          <a:p>
            <a:endParaRPr lang="en-US" dirty="0" smtClean="0"/>
          </a:p>
          <a:p>
            <a:r>
              <a:rPr lang="en-US" dirty="0" smtClean="0"/>
              <a:t>A practical </a:t>
            </a:r>
            <a:r>
              <a:rPr lang="en-US" dirty="0" err="1" smtClean="0"/>
              <a:t>superlens</a:t>
            </a:r>
            <a:r>
              <a:rPr lang="en-US" dirty="0" smtClean="0"/>
              <a:t>, super lens or perfect lens, is a lens which uses metamaterials to go beyond the diffraction limit. The diffraction limit is an inherent limitation in conventional optical devices or lenses.[1] In </a:t>
            </a:r>
            <a:r>
              <a:rPr lang="en-US" dirty="0" err="1" smtClean="0"/>
              <a:t>nano</a:t>
            </a:r>
            <a:r>
              <a:rPr lang="en-US" dirty="0" smtClean="0"/>
              <a:t>-optics, a </a:t>
            </a:r>
            <a:r>
              <a:rPr lang="en-US" dirty="0" err="1" smtClean="0"/>
              <a:t>plasmonic</a:t>
            </a:r>
            <a:r>
              <a:rPr lang="en-US" dirty="0" smtClean="0"/>
              <a:t> lens generally refers to a lens for surface </a:t>
            </a:r>
            <a:r>
              <a:rPr lang="en-US" dirty="0" err="1" smtClean="0"/>
              <a:t>plasmon</a:t>
            </a:r>
            <a:r>
              <a:rPr lang="en-US" dirty="0" smtClean="0"/>
              <a:t> </a:t>
            </a:r>
            <a:r>
              <a:rPr lang="en-US" dirty="0" err="1" smtClean="0"/>
              <a:t>polaritons</a:t>
            </a:r>
            <a:r>
              <a:rPr lang="en-US" dirty="0" smtClean="0"/>
              <a:t> (SPPs), i.e. a device that redirects SPPs to converge towards a single focal point. Since SPPs can have very small wavelength, they can converge into a very small and very intense spot, much smaller than the free-space wavelength and the diffraction limit.[1][2] Surface </a:t>
            </a:r>
            <a:r>
              <a:rPr lang="en-US" dirty="0" err="1" smtClean="0"/>
              <a:t>plasmon</a:t>
            </a:r>
            <a:r>
              <a:rPr lang="en-US" dirty="0" smtClean="0"/>
              <a:t> </a:t>
            </a:r>
            <a:r>
              <a:rPr lang="en-US" dirty="0" err="1" smtClean="0"/>
              <a:t>polaritons</a:t>
            </a:r>
            <a:r>
              <a:rPr lang="en-US" dirty="0" smtClean="0"/>
              <a:t> (SPPs), are infrared or visible-frequency electromagnetic waves, which travel along a metal-dielectric or metal-air interface. The term "surface </a:t>
            </a:r>
            <a:r>
              <a:rPr lang="en-US" dirty="0" err="1" smtClean="0"/>
              <a:t>plasmon</a:t>
            </a:r>
            <a:r>
              <a:rPr lang="en-US" dirty="0" smtClean="0"/>
              <a:t> </a:t>
            </a:r>
            <a:r>
              <a:rPr lang="en-US" dirty="0" err="1" smtClean="0"/>
              <a:t>polariton</a:t>
            </a:r>
            <a:r>
              <a:rPr lang="en-US" dirty="0" smtClean="0"/>
              <a:t>" explains that the wave involves both charge motion in the metal ("surface </a:t>
            </a:r>
            <a:r>
              <a:rPr lang="en-US" dirty="0" err="1" smtClean="0"/>
              <a:t>plasmon</a:t>
            </a:r>
            <a:r>
              <a:rPr lang="en-US" dirty="0" smtClean="0"/>
              <a:t>") and electromagnetic waves in the air or dielectric ("</a:t>
            </a:r>
            <a:r>
              <a:rPr lang="en-US" dirty="0" err="1" smtClean="0"/>
              <a:t>polariton</a:t>
            </a:r>
            <a:r>
              <a:rPr lang="en-US" dirty="0" smtClean="0"/>
              <a:t>").[1]</a:t>
            </a:r>
          </a:p>
          <a:p>
            <a:r>
              <a:rPr lang="en-US" dirty="0" smtClean="0"/>
              <a:t>They are a type of surface wave, guided along the interface in much the same way that light can be guided by an optical fiber. SPPs are shorter in wavelength than the incident light (photons).[2]</a:t>
            </a:r>
          </a:p>
          <a:p>
            <a:endParaRPr lang="en-US" dirty="0" smtClean="0"/>
          </a:p>
          <a:p>
            <a:r>
              <a:rPr lang="en-US" dirty="0" smtClean="0"/>
              <a:t>Metamaterials are artificial materials engineered to have properties that have not yet been found in nature.</a:t>
            </a:r>
          </a:p>
          <a:p>
            <a:endParaRPr lang="en-US" dirty="0" smtClean="0"/>
          </a:p>
          <a:p>
            <a:r>
              <a:rPr lang="en-US" dirty="0" smtClean="0"/>
              <a:t>https://en.wikipedia.org/wiki/Luneburg_lens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DF9C9E7-09D7-4D3A-92F3-A1B33769759D}" type="slidenum">
              <a:rPr lang="en-US" altLang="en-US" smtClean="0"/>
              <a:pPr/>
              <a:t>8</a:t>
            </a:fld>
            <a:endParaRPr lang="en-US" altLang="en-US"/>
          </a:p>
        </p:txBody>
      </p:sp>
    </p:spTree>
    <p:extLst>
      <p:ext uri="{BB962C8B-B14F-4D97-AF65-F5344CB8AC3E}">
        <p14:creationId xmlns:p14="http://schemas.microsoft.com/office/powerpoint/2010/main" val="4259303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Combining this relationship with the condition for total internal reflection given above illustrates that living cells having a typical refractive index of 1.38 require illumination with an objective having a numerical aperture of greater than 1.38 in order to achieve total internal reflection. Light entering the objective must pass through the portion of the aperture cone corresponding to numerical aperture values larger than 1.38 in order to be totally reflected at the specimen-glass interface. If coherent laser illumination is employed, it must be focused at the periphery of the objective rear aperture to ensure that light will exit the front optical surface at an angle equal to or greater than the critical value. In the case of non-coherent illumination, such as that from an arc-discharge lamp, a mask in the form of an opaque disk must be introduced into the optical path to restrict light passing through the objective to the outer region of the rear aperture.</a:t>
            </a:r>
          </a:p>
          <a:p>
            <a:endParaRPr lang="en-US" dirty="0" smtClean="0"/>
          </a:p>
          <a:p>
            <a:r>
              <a:rPr lang="en-US" dirty="0" smtClean="0"/>
              <a:t>http://www.microscopyu.com/articles/fluorescence/tirf/tirfintro.html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573768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4 presents images acquired of a solution of fluorescent microspheres utilizing the TIRFM method (Figure 4(b)) and conventional epi-fluorescence illumination (Figure 4(d)). To the left of each image is its corresponding intensity histogram (Figures 4(a) and 4(c)). The improved resolution of the spheres afforded by increasing the signal-to-noise ratio (</a:t>
            </a:r>
            <a:r>
              <a:rPr lang="en-US" b="1" dirty="0" smtClean="0"/>
              <a:t>S/N</a:t>
            </a:r>
            <a:r>
              <a:rPr lang="en-US" dirty="0" smtClean="0"/>
              <a:t>) from 1.3 to 35 is apparent in the images, and in the sharp localization and higher signal intensity in the histogram corresponding to the TIRFM image (Figure 4(a)).</a:t>
            </a:r>
          </a:p>
          <a:p>
            <a:endParaRPr lang="en-US" dirty="0" smtClean="0"/>
          </a:p>
          <a:p>
            <a:r>
              <a:rPr lang="en-US" dirty="0" smtClean="0"/>
              <a:t>http://www.microscopyu.com/articles/fluorescence/tirf/tirfintro.html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169601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5 presents comparative images of live cells (PtK1 kangaroo kidney epithelial cells expressing GFP-vinculin) utilizing a conventional </a:t>
            </a:r>
            <a:r>
              <a:rPr lang="en-US" dirty="0" err="1" smtClean="0"/>
              <a:t>widefield</a:t>
            </a:r>
            <a:r>
              <a:rPr lang="en-US" dirty="0" smtClean="0"/>
              <a:t> epi-fluorescence method (Figure 5(a)) and evanescent wave illumination (Figure 5(b)). The TIRFM image reveals localization of the fusion protein in cell focal adhesions at the substrate interface in dramatic contrast to the blur produced by out-of-plane fluorescence in the epi-illumination image. Live-cell imaging represents one of the most promising applications of the TIRFM technique. </a:t>
            </a:r>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461529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86.xml"/><Relationship Id="rId1" Type="http://schemas.openxmlformats.org/officeDocument/2006/relationships/tags" Target="../tags/tag85.xml"/><Relationship Id="rId4" Type="http://schemas.openxmlformats.org/officeDocument/2006/relationships/image" Target="../media/image17.jpe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5.png"/><Relationship Id="rId4"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6.jpeg"/></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7.jpeg"/><Relationship Id="rId4"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8.jpeg"/><Relationship Id="rId4"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9.jpeg"/><Relationship Id="rId4"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1.xml"/><Relationship Id="rId1" Type="http://schemas.openxmlformats.org/officeDocument/2006/relationships/tags" Target="../tags/tag2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5.xml"/><Relationship Id="rId1" Type="http://schemas.openxmlformats.org/officeDocument/2006/relationships/tags" Target="../tags/tag22.xml"/><Relationship Id="rId4" Type="http://schemas.microsoft.com/office/2007/relationships/hdphoto" Target="../media/hdphoto1.wdp"/></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3.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4.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25.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7.xml"/><Relationship Id="rId1" Type="http://schemas.openxmlformats.org/officeDocument/2006/relationships/tags" Target="../tags/tag26.xml"/></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9.xml"/><Relationship Id="rId1" Type="http://schemas.openxmlformats.org/officeDocument/2006/relationships/tags" Target="../tags/tag28.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0.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1.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2.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38.xml"/><Relationship Id="rId7" Type="http://schemas.openxmlformats.org/officeDocument/2006/relationships/image" Target="../media/image13.jpe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12.png"/><Relationship Id="rId5" Type="http://schemas.openxmlformats.org/officeDocument/2006/relationships/slideMaster" Target="../slideMasters/slideMaster5.xml"/><Relationship Id="rId4" Type="http://schemas.openxmlformats.org/officeDocument/2006/relationships/tags" Target="../tags/tag39.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0.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1.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2.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4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5.png"/><Relationship Id="rId4"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image" Target="../media/image6.jpeg"/></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7.jpeg"/><Relationship Id="rId4"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8.jpeg"/><Relationship Id="rId4"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9.jpeg"/><Relationship Id="rId4"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0.xml"/><Relationship Id="rId1" Type="http://schemas.openxmlformats.org/officeDocument/2006/relationships/tags" Target="../tags/tag5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6.xml"/><Relationship Id="rId1" Type="http://schemas.openxmlformats.org/officeDocument/2006/relationships/tags" Target="../tags/tag61.xml"/><Relationship Id="rId4" Type="http://schemas.microsoft.com/office/2007/relationships/hdphoto" Target="../media/hdphoto1.wdp"/></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2.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3.xml"/></Relationships>
</file>

<file path=ppt/slideLayouts/_rels/slideLayout8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4.xml"/></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6.xml"/><Relationship Id="rId1" Type="http://schemas.openxmlformats.org/officeDocument/2006/relationships/tags" Target="../tags/tag65.xml"/></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8.xml"/><Relationship Id="rId1" Type="http://schemas.openxmlformats.org/officeDocument/2006/relationships/tags" Target="../tags/tag67.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0.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1.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2.xml"/></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image" Target="../media/image11.png"/></Relationships>
</file>

<file path=ppt/slideLayouts/_rels/slideLayout9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tags" Target="../tags/tag77.xml"/><Relationship Id="rId7" Type="http://schemas.openxmlformats.org/officeDocument/2006/relationships/image" Target="../media/image15.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14.png"/><Relationship Id="rId5" Type="http://schemas.openxmlformats.org/officeDocument/2006/relationships/slideMaster" Target="../slideMasters/slideMaster6.xml"/><Relationship Id="rId4" Type="http://schemas.openxmlformats.org/officeDocument/2006/relationships/tags" Target="../tags/tag78.xml"/><Relationship Id="rId9" Type="http://schemas.openxmlformats.org/officeDocument/2006/relationships/image" Target="../media/image16.png"/></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79.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0.xml"/></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1.xml"/></Relationships>
</file>

<file path=ppt/slideLayouts/_rels/slideLayout9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8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6.xml"/><Relationship Id="rId1" Type="http://schemas.openxmlformats.org/officeDocument/2006/relationships/tags" Target="../tags/tag8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5988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7291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D67EEE-1FA6-4B6B-877E-8592EF09C0AE}" type="datetime1">
              <a:rPr lang="de-DE" smtClean="0">
                <a:solidFill>
                  <a:srgbClr val="000000"/>
                </a:solidFill>
              </a:rPr>
              <a:pPr/>
              <a:t>02.03.2017</a:t>
            </a:fld>
            <a:endParaRPr lang="en-US">
              <a:solidFill>
                <a:srgbClr val="000000"/>
              </a:solidFill>
            </a:endParaRPr>
          </a:p>
        </p:txBody>
      </p:sp>
      <p:sp>
        <p:nvSpPr>
          <p:cNvPr id="8" name="Footer Placeholder 7"/>
          <p:cNvSpPr>
            <a:spLocks noGrp="1"/>
          </p:cNvSpPr>
          <p:nvPr>
            <p:ph type="ftr" sz="quarter" idx="11"/>
          </p:nvPr>
        </p:nvSpPr>
        <p:spPr/>
        <p:txBody>
          <a:bodyPr/>
          <a:lstStyle/>
          <a:p>
            <a:r>
              <a:rPr lang="en-US" smtClean="0">
                <a:solidFill>
                  <a:srgbClr val="000000"/>
                </a:solidFill>
              </a:rPr>
              <a:t>Carl Zeiss Microscopy</a:t>
            </a:r>
            <a:endParaRPr lang="en-US">
              <a:solidFill>
                <a:srgbClr val="000000"/>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0" fontAlgn="base" hangingPunct="0">
              <a:spcBef>
                <a:spcPct val="0"/>
              </a:spcBef>
              <a:spcAft>
                <a:spcPct val="0"/>
              </a:spcAft>
            </a:pPr>
            <a:fld id="{38E4604C-6AF7-4384-B9E0-44299672C995}" type="slidenum">
              <a:rPr lang="en-US" sz="1600" smtClean="0">
                <a:solidFill>
                  <a:srgbClr val="000000"/>
                </a:solidFill>
              </a:rPr>
              <a:pPr eaLnBrk="0" fontAlgn="base" hangingPunct="0">
                <a:spcBef>
                  <a:spcPct val="0"/>
                </a:spcBef>
                <a:spcAft>
                  <a:spcPct val="0"/>
                </a:spcAft>
              </a:pPr>
              <a:t>‹#›</a:t>
            </a:fld>
            <a:endParaRPr lang="en-US" sz="1600">
              <a:solidFill>
                <a:srgbClr val="000000"/>
              </a:solidFill>
            </a:endParaRPr>
          </a:p>
        </p:txBody>
      </p:sp>
    </p:spTree>
    <p:extLst>
      <p:ext uri="{BB962C8B-B14F-4D97-AF65-F5344CB8AC3E}">
        <p14:creationId xmlns:p14="http://schemas.microsoft.com/office/powerpoint/2010/main" val="31872997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3" name="Freeform 15"/>
          <p:cNvSpPr>
            <a:spLocks noEditPoints="1"/>
          </p:cNvSpPr>
          <p:nvPr>
            <p:custDataLst>
              <p:tags r:id="rId2"/>
            </p:custDataLst>
          </p:nvPr>
        </p:nvSpPr>
        <p:spPr bwMode="auto">
          <a:xfrm>
            <a:off x="8216900" y="379413"/>
            <a:ext cx="463550" cy="488950"/>
          </a:xfrm>
          <a:custGeom>
            <a:avLst/>
            <a:gdLst>
              <a:gd name="T0" fmla="*/ 84169 w 4092"/>
              <a:gd name="T1" fmla="*/ 457021 h 4104"/>
              <a:gd name="T2" fmla="*/ 187142 w 4092"/>
              <a:gd name="T3" fmla="*/ 438435 h 4104"/>
              <a:gd name="T4" fmla="*/ 291475 w 4092"/>
              <a:gd name="T5" fmla="*/ 439864 h 4104"/>
              <a:gd name="T6" fmla="*/ 393768 w 4092"/>
              <a:gd name="T7" fmla="*/ 461429 h 4104"/>
              <a:gd name="T8" fmla="*/ 0 w 4092"/>
              <a:gd name="T9" fmla="*/ 0 h 4104"/>
              <a:gd name="T10" fmla="*/ 430698 w 4092"/>
              <a:gd name="T11" fmla="*/ 171919 h 4104"/>
              <a:gd name="T12" fmla="*/ 420503 w 4092"/>
              <a:gd name="T13" fmla="*/ 152618 h 4104"/>
              <a:gd name="T14" fmla="*/ 397507 w 4092"/>
              <a:gd name="T15" fmla="*/ 149401 h 4104"/>
              <a:gd name="T16" fmla="*/ 414839 w 4092"/>
              <a:gd name="T17" fmla="*/ 181450 h 4104"/>
              <a:gd name="T18" fmla="*/ 437835 w 4092"/>
              <a:gd name="T19" fmla="*/ 214333 h 4104"/>
              <a:gd name="T20" fmla="*/ 441800 w 4092"/>
              <a:gd name="T21" fmla="*/ 238756 h 4104"/>
              <a:gd name="T22" fmla="*/ 375303 w 4092"/>
              <a:gd name="T23" fmla="*/ 217430 h 4104"/>
              <a:gd name="T24" fmla="*/ 386518 w 4092"/>
              <a:gd name="T25" fmla="*/ 231012 h 4104"/>
              <a:gd name="T26" fmla="*/ 404643 w 4092"/>
              <a:gd name="T27" fmla="*/ 223506 h 4104"/>
              <a:gd name="T28" fmla="*/ 379835 w 4092"/>
              <a:gd name="T29" fmla="*/ 187050 h 4104"/>
              <a:gd name="T30" fmla="*/ 362842 w 4092"/>
              <a:gd name="T31" fmla="*/ 155478 h 4104"/>
              <a:gd name="T32" fmla="*/ 274369 w 4092"/>
              <a:gd name="T33" fmla="*/ 137964 h 4104"/>
              <a:gd name="T34" fmla="*/ 335088 w 4092"/>
              <a:gd name="T35" fmla="*/ 157145 h 4104"/>
              <a:gd name="T36" fmla="*/ 321608 w 4092"/>
              <a:gd name="T37" fmla="*/ 148925 h 4104"/>
              <a:gd name="T38" fmla="*/ 315264 w 4092"/>
              <a:gd name="T39" fmla="*/ 167153 h 4104"/>
              <a:gd name="T40" fmla="*/ 338260 w 4092"/>
              <a:gd name="T41" fmla="*/ 197057 h 4104"/>
              <a:gd name="T42" fmla="*/ 352647 w 4092"/>
              <a:gd name="T43" fmla="*/ 230178 h 4104"/>
              <a:gd name="T44" fmla="*/ 272783 w 4092"/>
              <a:gd name="T45" fmla="*/ 208971 h 4104"/>
              <a:gd name="T46" fmla="*/ 291928 w 4092"/>
              <a:gd name="T47" fmla="*/ 227795 h 4104"/>
              <a:gd name="T48" fmla="*/ 317416 w 4092"/>
              <a:gd name="T49" fmla="*/ 232084 h 4104"/>
              <a:gd name="T50" fmla="*/ 303256 w 4092"/>
              <a:gd name="T51" fmla="*/ 204206 h 4104"/>
              <a:gd name="T52" fmla="*/ 277088 w 4092"/>
              <a:gd name="T53" fmla="*/ 166796 h 4104"/>
              <a:gd name="T54" fmla="*/ 208665 w 4092"/>
              <a:gd name="T55" fmla="*/ 232084 h 4104"/>
              <a:gd name="T56" fmla="*/ 218294 w 4092"/>
              <a:gd name="T57" fmla="*/ 227676 h 4104"/>
              <a:gd name="T58" fmla="*/ 216708 w 4092"/>
              <a:gd name="T59" fmla="*/ 151427 h 4104"/>
              <a:gd name="T60" fmla="*/ 261228 w 4092"/>
              <a:gd name="T61" fmla="*/ 137964 h 4104"/>
              <a:gd name="T62" fmla="*/ 251939 w 4092"/>
              <a:gd name="T63" fmla="*/ 153333 h 4104"/>
              <a:gd name="T64" fmla="*/ 251939 w 4092"/>
              <a:gd name="T65" fmla="*/ 227795 h 4104"/>
              <a:gd name="T66" fmla="*/ 261228 w 4092"/>
              <a:gd name="T67" fmla="*/ 242926 h 4104"/>
              <a:gd name="T68" fmla="*/ 119739 w 4092"/>
              <a:gd name="T69" fmla="*/ 230536 h 4104"/>
              <a:gd name="T70" fmla="*/ 122911 w 4092"/>
              <a:gd name="T71" fmla="*/ 154763 h 4104"/>
              <a:gd name="T72" fmla="*/ 116227 w 4092"/>
              <a:gd name="T73" fmla="*/ 148925 h 4104"/>
              <a:gd name="T74" fmla="*/ 183517 w 4092"/>
              <a:gd name="T75" fmla="*/ 161554 h 4104"/>
              <a:gd name="T76" fmla="*/ 173321 w 4092"/>
              <a:gd name="T77" fmla="*/ 149997 h 4104"/>
              <a:gd name="T78" fmla="*/ 162220 w 4092"/>
              <a:gd name="T79" fmla="*/ 184429 h 4104"/>
              <a:gd name="T80" fmla="*/ 167318 w 4092"/>
              <a:gd name="T81" fmla="*/ 172157 h 4104"/>
              <a:gd name="T82" fmla="*/ 165958 w 4092"/>
              <a:gd name="T83" fmla="*/ 200274 h 4104"/>
              <a:gd name="T84" fmla="*/ 155083 w 4092"/>
              <a:gd name="T85" fmla="*/ 232084 h 4104"/>
              <a:gd name="T86" fmla="*/ 180005 w 4092"/>
              <a:gd name="T87" fmla="*/ 225651 h 4104"/>
              <a:gd name="T88" fmla="*/ 186689 w 4092"/>
              <a:gd name="T89" fmla="*/ 208971 h 4104"/>
              <a:gd name="T90" fmla="*/ 20391 w 4092"/>
              <a:gd name="T91" fmla="*/ 232084 h 4104"/>
              <a:gd name="T92" fmla="*/ 35004 w 4092"/>
              <a:gd name="T93" fmla="*/ 198606 h 4104"/>
              <a:gd name="T94" fmla="*/ 60946 w 4092"/>
              <a:gd name="T95" fmla="*/ 162983 h 4104"/>
              <a:gd name="T96" fmla="*/ 50184 w 4092"/>
              <a:gd name="T97" fmla="*/ 149521 h 4104"/>
              <a:gd name="T98" fmla="*/ 35684 w 4092"/>
              <a:gd name="T99" fmla="*/ 163698 h 4104"/>
              <a:gd name="T100" fmla="*/ 103313 w 4092"/>
              <a:gd name="T101" fmla="*/ 142372 h 4104"/>
              <a:gd name="T102" fmla="*/ 88813 w 4092"/>
              <a:gd name="T103" fmla="*/ 180616 h 4104"/>
              <a:gd name="T104" fmla="*/ 62418 w 4092"/>
              <a:gd name="T105" fmla="*/ 217430 h 4104"/>
              <a:gd name="T106" fmla="*/ 80090 w 4092"/>
              <a:gd name="T107" fmla="*/ 229344 h 4104"/>
              <a:gd name="T108" fmla="*/ 89040 w 4092"/>
              <a:gd name="T109" fmla="*/ 217669 h 4104"/>
              <a:gd name="T110" fmla="*/ 19598 w 4092"/>
              <a:gd name="T111" fmla="*/ 238041 h 4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1600">
              <a:solidFill>
                <a:srgbClr val="000000"/>
              </a:solidFill>
            </a:endParaRPr>
          </a:p>
        </p:txBody>
      </p:sp>
      <p:sp>
        <p:nvSpPr>
          <p:cNvPr id="3251205" name="Rectangle 5"/>
          <p:cNvSpPr>
            <a:spLocks noGrp="1" noChangeArrowheads="1"/>
          </p:cNvSpPr>
          <p:nvPr>
            <p:ph type="ctrTitle" sz="quarter"/>
          </p:nvPr>
        </p:nvSpPr>
        <p:spPr>
          <a:xfrm>
            <a:off x="466725" y="268288"/>
            <a:ext cx="6208713" cy="928687"/>
          </a:xfrm>
        </p:spPr>
        <p:txBody>
          <a:bodyPr/>
          <a:lstStyle>
            <a:lvl1pPr>
              <a:defRPr sz="2400"/>
            </a:lvl1pPr>
          </a:lstStyle>
          <a:p>
            <a:pPr lvl="0"/>
            <a:r>
              <a:rPr lang="de-DE" noProof="0" smtClean="0"/>
              <a:t>Titelmasterformat durch Klicken bearbeiten</a:t>
            </a:r>
          </a:p>
        </p:txBody>
      </p:sp>
      <p:pic>
        <p:nvPicPr>
          <p:cNvPr id="5" name="Grafik 4"/>
          <p:cNvPicPr>
            <a:picLocks noChangeAspect="1"/>
          </p:cNvPicPr>
          <p:nvPr userDrawn="1"/>
        </p:nvPicPr>
        <p:blipFill rotWithShape="1">
          <a:blip r:embed="rId4" cstate="print">
            <a:extLst>
              <a:ext uri="{28A0092B-C50C-407E-A947-70E740481C1C}">
                <a14:useLocalDpi xmlns:a14="http://schemas.microsoft.com/office/drawing/2010/main" val="0"/>
              </a:ext>
            </a:extLst>
          </a:blip>
          <a:srcRect l="1904" t="34724" r="3017" b="12091"/>
          <a:stretch/>
        </p:blipFill>
        <p:spPr>
          <a:xfrm>
            <a:off x="-1" y="2272541"/>
            <a:ext cx="9144001" cy="3132069"/>
          </a:xfrm>
          <a:prstGeom prst="rect">
            <a:avLst/>
          </a:prstGeom>
        </p:spPr>
      </p:pic>
    </p:spTree>
    <p:custDataLst>
      <p:tags r:id="rId1"/>
    </p:custDataLst>
    <p:extLst>
      <p:ext uri="{BB962C8B-B14F-4D97-AF65-F5344CB8AC3E}">
        <p14:creationId xmlns:p14="http://schemas.microsoft.com/office/powerpoint/2010/main" val="27591314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W_Footer_3"/>
          <p:cNvSpPr>
            <a:spLocks noGrp="1" noChangeArrowheads="1"/>
          </p:cNvSpPr>
          <p:nvPr>
            <p:ph type="dt" sz="half" idx="10"/>
          </p:nvPr>
        </p:nvSpPr>
        <p:spPr>
          <a:ln/>
        </p:spPr>
        <p:txBody>
          <a:bodyPr/>
          <a:lstStyle>
            <a:lvl1pPr>
              <a:defRPr/>
            </a:lvl1pPr>
          </a:lstStyle>
          <a:p>
            <a:pPr>
              <a:defRPr/>
            </a:pPr>
            <a:fld id="{C2837CB1-70E0-406F-BAD9-8411B6A00ED6}" type="datetime1">
              <a:rPr lang="de-DE" smtClean="0">
                <a:solidFill>
                  <a:srgbClr val="000000"/>
                </a:solidFill>
              </a:rPr>
              <a:pPr>
                <a:defRPr/>
              </a:pPr>
              <a:t>02.03.2017</a:t>
            </a:fld>
            <a:endParaRPr lang="de-DE">
              <a:solidFill>
                <a:srgbClr val="000000"/>
              </a:solidFill>
            </a:endParaRPr>
          </a:p>
        </p:txBody>
      </p:sp>
      <p:sp>
        <p:nvSpPr>
          <p:cNvPr id="5" name="Rectangle 19"/>
          <p:cNvSpPr>
            <a:spLocks noGrp="1" noChangeArrowheads="1"/>
          </p:cNvSpPr>
          <p:nvPr>
            <p:ph type="sldNum" sz="quarter" idx="11"/>
          </p:nvPr>
        </p:nvSpPr>
        <p:spPr>
          <a:ln/>
        </p:spPr>
        <p:txBody>
          <a:bodyPr/>
          <a:lstStyle>
            <a:lvl1pPr>
              <a:defRPr/>
            </a:lvl1pPr>
          </a:lstStyle>
          <a:p>
            <a:pPr>
              <a:defRPr/>
            </a:pPr>
            <a:fld id="{7810398B-0FBD-4CF5-97DE-DEBA0D3FD65B}" type="slidenum">
              <a:rPr lang="de-DE">
                <a:solidFill>
                  <a:srgbClr val="000000"/>
                </a:solidFill>
              </a:rPr>
              <a:pPr>
                <a:defRPr/>
              </a:pPr>
              <a:t>‹#›</a:t>
            </a:fld>
            <a:endParaRPr lang="de-DE">
              <a:solidFill>
                <a:srgbClr val="000000"/>
              </a:solidFill>
            </a:endParaRPr>
          </a:p>
        </p:txBody>
      </p:sp>
      <p:sp>
        <p:nvSpPr>
          <p:cNvPr id="6" name="TW_Footer_1"/>
          <p:cNvSpPr>
            <a:spLocks noGrp="1" noChangeArrowheads="1"/>
          </p:cNvSpPr>
          <p:nvPr>
            <p:ph type="ftr" sz="quarter" idx="12"/>
          </p:nvPr>
        </p:nvSpPr>
        <p:spPr>
          <a:ln/>
        </p:spPr>
        <p:txBody>
          <a:bodyPr/>
          <a:lstStyle>
            <a:lvl1pPr>
              <a:defRPr/>
            </a:lvl1pPr>
          </a:lstStyle>
          <a:p>
            <a:pPr>
              <a:defRPr/>
            </a:pPr>
            <a:r>
              <a:rPr lang="de-DE" smtClean="0">
                <a:solidFill>
                  <a:srgbClr val="000000"/>
                </a:solidFill>
              </a:rPr>
              <a:t>Carl Zeiss Microscopy</a:t>
            </a:r>
            <a:endParaRPr lang="de-DE">
              <a:solidFill>
                <a:srgbClr val="000000"/>
              </a:solidFill>
            </a:endParaRPr>
          </a:p>
        </p:txBody>
      </p:sp>
    </p:spTree>
    <p:extLst>
      <p:ext uri="{BB962C8B-B14F-4D97-AF65-F5344CB8AC3E}">
        <p14:creationId xmlns:p14="http://schemas.microsoft.com/office/powerpoint/2010/main" val="22271982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TW_Footer_3"/>
          <p:cNvSpPr>
            <a:spLocks noGrp="1" noChangeArrowheads="1"/>
          </p:cNvSpPr>
          <p:nvPr>
            <p:ph type="dt" sz="half" idx="10"/>
          </p:nvPr>
        </p:nvSpPr>
        <p:spPr>
          <a:ln/>
        </p:spPr>
        <p:txBody>
          <a:bodyPr/>
          <a:lstStyle>
            <a:lvl1pPr>
              <a:defRPr/>
            </a:lvl1pPr>
          </a:lstStyle>
          <a:p>
            <a:pPr>
              <a:defRPr/>
            </a:pPr>
            <a:fld id="{1FFB8944-297D-4A2C-BB53-1A0C6A240894}" type="datetime1">
              <a:rPr lang="de-DE" smtClean="0">
                <a:solidFill>
                  <a:srgbClr val="000000"/>
                </a:solidFill>
              </a:rPr>
              <a:pPr>
                <a:defRPr/>
              </a:pPr>
              <a:t>02.03.2017</a:t>
            </a:fld>
            <a:endParaRPr lang="de-DE">
              <a:solidFill>
                <a:srgbClr val="000000"/>
              </a:solidFill>
            </a:endParaRPr>
          </a:p>
        </p:txBody>
      </p:sp>
      <p:sp>
        <p:nvSpPr>
          <p:cNvPr id="5" name="Rectangle 19"/>
          <p:cNvSpPr>
            <a:spLocks noGrp="1" noChangeArrowheads="1"/>
          </p:cNvSpPr>
          <p:nvPr>
            <p:ph type="sldNum" sz="quarter" idx="11"/>
          </p:nvPr>
        </p:nvSpPr>
        <p:spPr>
          <a:ln/>
        </p:spPr>
        <p:txBody>
          <a:bodyPr/>
          <a:lstStyle>
            <a:lvl1pPr>
              <a:defRPr/>
            </a:lvl1pPr>
          </a:lstStyle>
          <a:p>
            <a:pPr>
              <a:defRPr/>
            </a:pPr>
            <a:fld id="{B3C0FEC6-F7B5-457F-A22E-131A8F0C9816}" type="slidenum">
              <a:rPr lang="de-DE">
                <a:solidFill>
                  <a:srgbClr val="000000"/>
                </a:solidFill>
              </a:rPr>
              <a:pPr>
                <a:defRPr/>
              </a:pPr>
              <a:t>‹#›</a:t>
            </a:fld>
            <a:endParaRPr lang="de-DE">
              <a:solidFill>
                <a:srgbClr val="000000"/>
              </a:solidFill>
            </a:endParaRPr>
          </a:p>
        </p:txBody>
      </p:sp>
      <p:sp>
        <p:nvSpPr>
          <p:cNvPr id="6" name="TW_Footer_1"/>
          <p:cNvSpPr>
            <a:spLocks noGrp="1" noChangeArrowheads="1"/>
          </p:cNvSpPr>
          <p:nvPr>
            <p:ph type="ftr" sz="quarter" idx="12"/>
          </p:nvPr>
        </p:nvSpPr>
        <p:spPr>
          <a:ln/>
        </p:spPr>
        <p:txBody>
          <a:bodyPr/>
          <a:lstStyle>
            <a:lvl1pPr>
              <a:defRPr/>
            </a:lvl1pPr>
          </a:lstStyle>
          <a:p>
            <a:pPr>
              <a:defRPr/>
            </a:pPr>
            <a:r>
              <a:rPr lang="de-DE" smtClean="0">
                <a:solidFill>
                  <a:srgbClr val="000000"/>
                </a:solidFill>
              </a:rPr>
              <a:t>Carl Zeiss Microscopy</a:t>
            </a:r>
            <a:endParaRPr lang="de-DE">
              <a:solidFill>
                <a:srgbClr val="000000"/>
              </a:solidFill>
            </a:endParaRPr>
          </a:p>
        </p:txBody>
      </p:sp>
    </p:spTree>
    <p:extLst>
      <p:ext uri="{BB962C8B-B14F-4D97-AF65-F5344CB8AC3E}">
        <p14:creationId xmlns:p14="http://schemas.microsoft.com/office/powerpoint/2010/main" val="10337854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66725" y="1708150"/>
            <a:ext cx="4027488"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6613" y="1708150"/>
            <a:ext cx="4029075"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W_Footer_3"/>
          <p:cNvSpPr>
            <a:spLocks noGrp="1" noChangeArrowheads="1"/>
          </p:cNvSpPr>
          <p:nvPr>
            <p:ph type="dt" sz="half" idx="10"/>
          </p:nvPr>
        </p:nvSpPr>
        <p:spPr>
          <a:ln/>
        </p:spPr>
        <p:txBody>
          <a:bodyPr/>
          <a:lstStyle>
            <a:lvl1pPr>
              <a:defRPr/>
            </a:lvl1pPr>
          </a:lstStyle>
          <a:p>
            <a:pPr>
              <a:defRPr/>
            </a:pPr>
            <a:fld id="{DA7D284D-391B-4E80-ACF6-778B26116935}" type="datetime1">
              <a:rPr lang="de-DE" smtClean="0">
                <a:solidFill>
                  <a:srgbClr val="000000"/>
                </a:solidFill>
              </a:rPr>
              <a:pPr>
                <a:defRPr/>
              </a:pPr>
              <a:t>02.03.2017</a:t>
            </a:fld>
            <a:endParaRPr lang="de-DE">
              <a:solidFill>
                <a:srgbClr val="000000"/>
              </a:solidFill>
            </a:endParaRPr>
          </a:p>
        </p:txBody>
      </p:sp>
      <p:sp>
        <p:nvSpPr>
          <p:cNvPr id="6" name="Rectangle 19"/>
          <p:cNvSpPr>
            <a:spLocks noGrp="1" noChangeArrowheads="1"/>
          </p:cNvSpPr>
          <p:nvPr>
            <p:ph type="sldNum" sz="quarter" idx="11"/>
          </p:nvPr>
        </p:nvSpPr>
        <p:spPr>
          <a:ln/>
        </p:spPr>
        <p:txBody>
          <a:bodyPr/>
          <a:lstStyle>
            <a:lvl1pPr>
              <a:defRPr/>
            </a:lvl1pPr>
          </a:lstStyle>
          <a:p>
            <a:pPr>
              <a:defRPr/>
            </a:pPr>
            <a:fld id="{4CDC37C1-573C-4141-AABC-CF582650838D}" type="slidenum">
              <a:rPr lang="de-DE">
                <a:solidFill>
                  <a:srgbClr val="000000"/>
                </a:solidFill>
              </a:rPr>
              <a:pPr>
                <a:defRPr/>
              </a:pPr>
              <a:t>‹#›</a:t>
            </a:fld>
            <a:endParaRPr lang="de-DE">
              <a:solidFill>
                <a:srgbClr val="000000"/>
              </a:solidFill>
            </a:endParaRPr>
          </a:p>
        </p:txBody>
      </p:sp>
      <p:sp>
        <p:nvSpPr>
          <p:cNvPr id="7" name="TW_Footer_1"/>
          <p:cNvSpPr>
            <a:spLocks noGrp="1" noChangeArrowheads="1"/>
          </p:cNvSpPr>
          <p:nvPr>
            <p:ph type="ftr" sz="quarter" idx="12"/>
          </p:nvPr>
        </p:nvSpPr>
        <p:spPr>
          <a:ln/>
        </p:spPr>
        <p:txBody>
          <a:bodyPr/>
          <a:lstStyle>
            <a:lvl1pPr>
              <a:defRPr/>
            </a:lvl1pPr>
          </a:lstStyle>
          <a:p>
            <a:pPr>
              <a:defRPr/>
            </a:pPr>
            <a:r>
              <a:rPr lang="de-DE" smtClean="0">
                <a:solidFill>
                  <a:srgbClr val="000000"/>
                </a:solidFill>
              </a:rPr>
              <a:t>Carl Zeiss Microscopy</a:t>
            </a:r>
            <a:endParaRPr lang="de-DE">
              <a:solidFill>
                <a:srgbClr val="000000"/>
              </a:solidFill>
            </a:endParaRPr>
          </a:p>
        </p:txBody>
      </p:sp>
    </p:spTree>
    <p:extLst>
      <p:ext uri="{BB962C8B-B14F-4D97-AF65-F5344CB8AC3E}">
        <p14:creationId xmlns:p14="http://schemas.microsoft.com/office/powerpoint/2010/main" val="7729839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TW_Footer_3"/>
          <p:cNvSpPr>
            <a:spLocks noGrp="1" noChangeArrowheads="1"/>
          </p:cNvSpPr>
          <p:nvPr>
            <p:ph type="dt" sz="half" idx="10"/>
          </p:nvPr>
        </p:nvSpPr>
        <p:spPr>
          <a:ln/>
        </p:spPr>
        <p:txBody>
          <a:bodyPr/>
          <a:lstStyle>
            <a:lvl1pPr>
              <a:defRPr/>
            </a:lvl1pPr>
          </a:lstStyle>
          <a:p>
            <a:pPr>
              <a:defRPr/>
            </a:pPr>
            <a:fld id="{73F4B164-8041-4EAB-9A9D-582ABD03EC24}" type="datetime1">
              <a:rPr lang="de-DE" smtClean="0">
                <a:solidFill>
                  <a:srgbClr val="000000"/>
                </a:solidFill>
              </a:rPr>
              <a:pPr>
                <a:defRPr/>
              </a:pPr>
              <a:t>02.03.2017</a:t>
            </a:fld>
            <a:endParaRPr lang="de-DE">
              <a:solidFill>
                <a:srgbClr val="000000"/>
              </a:solidFill>
            </a:endParaRPr>
          </a:p>
        </p:txBody>
      </p:sp>
      <p:sp>
        <p:nvSpPr>
          <p:cNvPr id="8" name="Rectangle 19"/>
          <p:cNvSpPr>
            <a:spLocks noGrp="1" noChangeArrowheads="1"/>
          </p:cNvSpPr>
          <p:nvPr>
            <p:ph type="sldNum" sz="quarter" idx="11"/>
          </p:nvPr>
        </p:nvSpPr>
        <p:spPr>
          <a:ln/>
        </p:spPr>
        <p:txBody>
          <a:bodyPr/>
          <a:lstStyle>
            <a:lvl1pPr>
              <a:defRPr/>
            </a:lvl1pPr>
          </a:lstStyle>
          <a:p>
            <a:pPr>
              <a:defRPr/>
            </a:pPr>
            <a:fld id="{EC317880-9F9B-4958-8DCC-793369BB7688}" type="slidenum">
              <a:rPr lang="de-DE">
                <a:solidFill>
                  <a:srgbClr val="000000"/>
                </a:solidFill>
              </a:rPr>
              <a:pPr>
                <a:defRPr/>
              </a:pPr>
              <a:t>‹#›</a:t>
            </a:fld>
            <a:endParaRPr lang="de-DE">
              <a:solidFill>
                <a:srgbClr val="000000"/>
              </a:solidFill>
            </a:endParaRPr>
          </a:p>
        </p:txBody>
      </p:sp>
      <p:sp>
        <p:nvSpPr>
          <p:cNvPr id="9" name="TW_Footer_1"/>
          <p:cNvSpPr>
            <a:spLocks noGrp="1" noChangeArrowheads="1"/>
          </p:cNvSpPr>
          <p:nvPr>
            <p:ph type="ftr" sz="quarter" idx="12"/>
          </p:nvPr>
        </p:nvSpPr>
        <p:spPr>
          <a:ln/>
        </p:spPr>
        <p:txBody>
          <a:bodyPr/>
          <a:lstStyle>
            <a:lvl1pPr>
              <a:defRPr/>
            </a:lvl1pPr>
          </a:lstStyle>
          <a:p>
            <a:pPr>
              <a:defRPr/>
            </a:pPr>
            <a:r>
              <a:rPr lang="de-DE" smtClean="0">
                <a:solidFill>
                  <a:srgbClr val="000000"/>
                </a:solidFill>
              </a:rPr>
              <a:t>Carl Zeiss Microscopy</a:t>
            </a:r>
            <a:endParaRPr lang="de-DE">
              <a:solidFill>
                <a:srgbClr val="000000"/>
              </a:solidFill>
            </a:endParaRPr>
          </a:p>
        </p:txBody>
      </p:sp>
    </p:spTree>
    <p:extLst>
      <p:ext uri="{BB962C8B-B14F-4D97-AF65-F5344CB8AC3E}">
        <p14:creationId xmlns:p14="http://schemas.microsoft.com/office/powerpoint/2010/main" val="5526757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TW_Footer_3"/>
          <p:cNvSpPr>
            <a:spLocks noGrp="1" noChangeArrowheads="1"/>
          </p:cNvSpPr>
          <p:nvPr>
            <p:ph type="dt" sz="half" idx="10"/>
          </p:nvPr>
        </p:nvSpPr>
        <p:spPr>
          <a:ln/>
        </p:spPr>
        <p:txBody>
          <a:bodyPr/>
          <a:lstStyle>
            <a:lvl1pPr>
              <a:defRPr/>
            </a:lvl1pPr>
          </a:lstStyle>
          <a:p>
            <a:pPr>
              <a:defRPr/>
            </a:pPr>
            <a:fld id="{3F2FA3B0-AB88-4A4D-BEF6-1D9D61560B16}" type="datetime1">
              <a:rPr lang="de-DE" smtClean="0">
                <a:solidFill>
                  <a:srgbClr val="000000"/>
                </a:solidFill>
              </a:rPr>
              <a:pPr>
                <a:defRPr/>
              </a:pPr>
              <a:t>02.03.2017</a:t>
            </a:fld>
            <a:endParaRPr lang="de-DE">
              <a:solidFill>
                <a:srgbClr val="000000"/>
              </a:solidFill>
            </a:endParaRPr>
          </a:p>
        </p:txBody>
      </p:sp>
      <p:sp>
        <p:nvSpPr>
          <p:cNvPr id="4" name="Rectangle 19"/>
          <p:cNvSpPr>
            <a:spLocks noGrp="1" noChangeArrowheads="1"/>
          </p:cNvSpPr>
          <p:nvPr>
            <p:ph type="sldNum" sz="quarter" idx="11"/>
          </p:nvPr>
        </p:nvSpPr>
        <p:spPr>
          <a:ln/>
        </p:spPr>
        <p:txBody>
          <a:bodyPr/>
          <a:lstStyle>
            <a:lvl1pPr>
              <a:defRPr/>
            </a:lvl1pPr>
          </a:lstStyle>
          <a:p>
            <a:pPr>
              <a:defRPr/>
            </a:pPr>
            <a:fld id="{E110B4F4-3320-4BA7-9898-32A9729DB341}" type="slidenum">
              <a:rPr lang="de-DE">
                <a:solidFill>
                  <a:srgbClr val="000000"/>
                </a:solidFill>
              </a:rPr>
              <a:pPr>
                <a:defRPr/>
              </a:pPr>
              <a:t>‹#›</a:t>
            </a:fld>
            <a:endParaRPr lang="de-DE">
              <a:solidFill>
                <a:srgbClr val="000000"/>
              </a:solidFill>
            </a:endParaRPr>
          </a:p>
        </p:txBody>
      </p:sp>
      <p:sp>
        <p:nvSpPr>
          <p:cNvPr id="5" name="TW_Footer_1"/>
          <p:cNvSpPr>
            <a:spLocks noGrp="1" noChangeArrowheads="1"/>
          </p:cNvSpPr>
          <p:nvPr>
            <p:ph type="ftr" sz="quarter" idx="12"/>
          </p:nvPr>
        </p:nvSpPr>
        <p:spPr>
          <a:ln/>
        </p:spPr>
        <p:txBody>
          <a:bodyPr/>
          <a:lstStyle>
            <a:lvl1pPr>
              <a:defRPr/>
            </a:lvl1pPr>
          </a:lstStyle>
          <a:p>
            <a:pPr>
              <a:defRPr/>
            </a:pPr>
            <a:r>
              <a:rPr lang="de-DE" smtClean="0">
                <a:solidFill>
                  <a:srgbClr val="000000"/>
                </a:solidFill>
              </a:rPr>
              <a:t>Carl Zeiss Microscopy</a:t>
            </a:r>
            <a:endParaRPr lang="de-DE">
              <a:solidFill>
                <a:srgbClr val="000000"/>
              </a:solidFill>
            </a:endParaRPr>
          </a:p>
        </p:txBody>
      </p:sp>
    </p:spTree>
    <p:extLst>
      <p:ext uri="{BB962C8B-B14F-4D97-AF65-F5344CB8AC3E}">
        <p14:creationId xmlns:p14="http://schemas.microsoft.com/office/powerpoint/2010/main" val="32958536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TW_Footer_3"/>
          <p:cNvSpPr>
            <a:spLocks noGrp="1" noChangeArrowheads="1"/>
          </p:cNvSpPr>
          <p:nvPr>
            <p:ph type="dt" sz="half" idx="10"/>
          </p:nvPr>
        </p:nvSpPr>
        <p:spPr>
          <a:ln/>
        </p:spPr>
        <p:txBody>
          <a:bodyPr/>
          <a:lstStyle>
            <a:lvl1pPr>
              <a:defRPr/>
            </a:lvl1pPr>
          </a:lstStyle>
          <a:p>
            <a:pPr>
              <a:defRPr/>
            </a:pPr>
            <a:fld id="{51BEBEC6-5142-4CD2-9D6F-D5057ED541E3}" type="datetime1">
              <a:rPr lang="de-DE" smtClean="0">
                <a:solidFill>
                  <a:srgbClr val="000000"/>
                </a:solidFill>
              </a:rPr>
              <a:pPr>
                <a:defRPr/>
              </a:pPr>
              <a:t>02.03.2017</a:t>
            </a:fld>
            <a:endParaRPr lang="de-DE">
              <a:solidFill>
                <a:srgbClr val="000000"/>
              </a:solidFill>
            </a:endParaRPr>
          </a:p>
        </p:txBody>
      </p:sp>
      <p:sp>
        <p:nvSpPr>
          <p:cNvPr id="3" name="Rectangle 19"/>
          <p:cNvSpPr>
            <a:spLocks noGrp="1" noChangeArrowheads="1"/>
          </p:cNvSpPr>
          <p:nvPr>
            <p:ph type="sldNum" sz="quarter" idx="11"/>
          </p:nvPr>
        </p:nvSpPr>
        <p:spPr>
          <a:ln/>
        </p:spPr>
        <p:txBody>
          <a:bodyPr/>
          <a:lstStyle>
            <a:lvl1pPr>
              <a:defRPr/>
            </a:lvl1pPr>
          </a:lstStyle>
          <a:p>
            <a:pPr>
              <a:defRPr/>
            </a:pPr>
            <a:fld id="{81AE6D63-12F1-4737-8AB3-5F94B7A2E5A5}" type="slidenum">
              <a:rPr lang="de-DE">
                <a:solidFill>
                  <a:srgbClr val="000000"/>
                </a:solidFill>
              </a:rPr>
              <a:pPr>
                <a:defRPr/>
              </a:pPr>
              <a:t>‹#›</a:t>
            </a:fld>
            <a:endParaRPr lang="de-DE">
              <a:solidFill>
                <a:srgbClr val="000000"/>
              </a:solidFill>
            </a:endParaRPr>
          </a:p>
        </p:txBody>
      </p:sp>
      <p:sp>
        <p:nvSpPr>
          <p:cNvPr id="4" name="TW_Footer_1"/>
          <p:cNvSpPr>
            <a:spLocks noGrp="1" noChangeArrowheads="1"/>
          </p:cNvSpPr>
          <p:nvPr>
            <p:ph type="ftr" sz="quarter" idx="12"/>
          </p:nvPr>
        </p:nvSpPr>
        <p:spPr>
          <a:ln/>
        </p:spPr>
        <p:txBody>
          <a:bodyPr/>
          <a:lstStyle>
            <a:lvl1pPr>
              <a:defRPr/>
            </a:lvl1pPr>
          </a:lstStyle>
          <a:p>
            <a:pPr>
              <a:defRPr/>
            </a:pPr>
            <a:r>
              <a:rPr lang="de-DE" smtClean="0">
                <a:solidFill>
                  <a:srgbClr val="000000"/>
                </a:solidFill>
              </a:rPr>
              <a:t>Carl Zeiss Microscopy</a:t>
            </a:r>
            <a:endParaRPr lang="de-DE">
              <a:solidFill>
                <a:srgbClr val="000000"/>
              </a:solidFill>
            </a:endParaRPr>
          </a:p>
        </p:txBody>
      </p:sp>
    </p:spTree>
    <p:extLst>
      <p:ext uri="{BB962C8B-B14F-4D97-AF65-F5344CB8AC3E}">
        <p14:creationId xmlns:p14="http://schemas.microsoft.com/office/powerpoint/2010/main" val="25998177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TW_Footer_3"/>
          <p:cNvSpPr>
            <a:spLocks noGrp="1" noChangeArrowheads="1"/>
          </p:cNvSpPr>
          <p:nvPr>
            <p:ph type="dt" sz="half" idx="10"/>
          </p:nvPr>
        </p:nvSpPr>
        <p:spPr>
          <a:ln/>
        </p:spPr>
        <p:txBody>
          <a:bodyPr/>
          <a:lstStyle>
            <a:lvl1pPr>
              <a:defRPr/>
            </a:lvl1pPr>
          </a:lstStyle>
          <a:p>
            <a:pPr>
              <a:defRPr/>
            </a:pPr>
            <a:fld id="{5664DC22-CD91-4421-8C04-240881CD28A1}" type="datetime1">
              <a:rPr lang="de-DE" smtClean="0">
                <a:solidFill>
                  <a:srgbClr val="000000"/>
                </a:solidFill>
              </a:rPr>
              <a:pPr>
                <a:defRPr/>
              </a:pPr>
              <a:t>02.03.2017</a:t>
            </a:fld>
            <a:endParaRPr lang="de-DE">
              <a:solidFill>
                <a:srgbClr val="000000"/>
              </a:solidFill>
            </a:endParaRPr>
          </a:p>
        </p:txBody>
      </p:sp>
      <p:sp>
        <p:nvSpPr>
          <p:cNvPr id="6" name="Rectangle 19"/>
          <p:cNvSpPr>
            <a:spLocks noGrp="1" noChangeArrowheads="1"/>
          </p:cNvSpPr>
          <p:nvPr>
            <p:ph type="sldNum" sz="quarter" idx="11"/>
          </p:nvPr>
        </p:nvSpPr>
        <p:spPr>
          <a:ln/>
        </p:spPr>
        <p:txBody>
          <a:bodyPr/>
          <a:lstStyle>
            <a:lvl1pPr>
              <a:defRPr/>
            </a:lvl1pPr>
          </a:lstStyle>
          <a:p>
            <a:pPr>
              <a:defRPr/>
            </a:pPr>
            <a:fld id="{EE573771-3FFF-48F2-A9BE-AAB3B635B93C}" type="slidenum">
              <a:rPr lang="de-DE">
                <a:solidFill>
                  <a:srgbClr val="000000"/>
                </a:solidFill>
              </a:rPr>
              <a:pPr>
                <a:defRPr/>
              </a:pPr>
              <a:t>‹#›</a:t>
            </a:fld>
            <a:endParaRPr lang="de-DE">
              <a:solidFill>
                <a:srgbClr val="000000"/>
              </a:solidFill>
            </a:endParaRPr>
          </a:p>
        </p:txBody>
      </p:sp>
      <p:sp>
        <p:nvSpPr>
          <p:cNvPr id="7" name="TW_Footer_1"/>
          <p:cNvSpPr>
            <a:spLocks noGrp="1" noChangeArrowheads="1"/>
          </p:cNvSpPr>
          <p:nvPr>
            <p:ph type="ftr" sz="quarter" idx="12"/>
          </p:nvPr>
        </p:nvSpPr>
        <p:spPr>
          <a:ln/>
        </p:spPr>
        <p:txBody>
          <a:bodyPr/>
          <a:lstStyle>
            <a:lvl1pPr>
              <a:defRPr/>
            </a:lvl1pPr>
          </a:lstStyle>
          <a:p>
            <a:pPr>
              <a:defRPr/>
            </a:pPr>
            <a:r>
              <a:rPr lang="de-DE" smtClean="0">
                <a:solidFill>
                  <a:srgbClr val="000000"/>
                </a:solidFill>
              </a:rPr>
              <a:t>Carl Zeiss Microscopy</a:t>
            </a:r>
            <a:endParaRPr lang="de-DE">
              <a:solidFill>
                <a:srgbClr val="000000"/>
              </a:solidFill>
            </a:endParaRPr>
          </a:p>
        </p:txBody>
      </p:sp>
    </p:spTree>
    <p:extLst>
      <p:ext uri="{BB962C8B-B14F-4D97-AF65-F5344CB8AC3E}">
        <p14:creationId xmlns:p14="http://schemas.microsoft.com/office/powerpoint/2010/main" val="29357322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TW_Footer_3"/>
          <p:cNvSpPr>
            <a:spLocks noGrp="1" noChangeArrowheads="1"/>
          </p:cNvSpPr>
          <p:nvPr>
            <p:ph type="dt" sz="half" idx="10"/>
          </p:nvPr>
        </p:nvSpPr>
        <p:spPr>
          <a:ln/>
        </p:spPr>
        <p:txBody>
          <a:bodyPr/>
          <a:lstStyle>
            <a:lvl1pPr>
              <a:defRPr/>
            </a:lvl1pPr>
          </a:lstStyle>
          <a:p>
            <a:pPr>
              <a:defRPr/>
            </a:pPr>
            <a:fld id="{9D0494D8-906B-4E87-A086-F2DB9A8FFE93}" type="datetime1">
              <a:rPr lang="de-DE" smtClean="0">
                <a:solidFill>
                  <a:srgbClr val="000000"/>
                </a:solidFill>
              </a:rPr>
              <a:pPr>
                <a:defRPr/>
              </a:pPr>
              <a:t>02.03.2017</a:t>
            </a:fld>
            <a:endParaRPr lang="de-DE">
              <a:solidFill>
                <a:srgbClr val="000000"/>
              </a:solidFill>
            </a:endParaRPr>
          </a:p>
        </p:txBody>
      </p:sp>
      <p:sp>
        <p:nvSpPr>
          <p:cNvPr id="6" name="Rectangle 19"/>
          <p:cNvSpPr>
            <a:spLocks noGrp="1" noChangeArrowheads="1"/>
          </p:cNvSpPr>
          <p:nvPr>
            <p:ph type="sldNum" sz="quarter" idx="11"/>
          </p:nvPr>
        </p:nvSpPr>
        <p:spPr>
          <a:ln/>
        </p:spPr>
        <p:txBody>
          <a:bodyPr/>
          <a:lstStyle>
            <a:lvl1pPr>
              <a:defRPr/>
            </a:lvl1pPr>
          </a:lstStyle>
          <a:p>
            <a:pPr>
              <a:defRPr/>
            </a:pPr>
            <a:fld id="{7D8D18F7-A770-4728-94C5-DEDC936B0947}" type="slidenum">
              <a:rPr lang="de-DE">
                <a:solidFill>
                  <a:srgbClr val="000000"/>
                </a:solidFill>
              </a:rPr>
              <a:pPr>
                <a:defRPr/>
              </a:pPr>
              <a:t>‹#›</a:t>
            </a:fld>
            <a:endParaRPr lang="de-DE">
              <a:solidFill>
                <a:srgbClr val="000000"/>
              </a:solidFill>
            </a:endParaRPr>
          </a:p>
        </p:txBody>
      </p:sp>
      <p:sp>
        <p:nvSpPr>
          <p:cNvPr id="7" name="TW_Footer_1"/>
          <p:cNvSpPr>
            <a:spLocks noGrp="1" noChangeArrowheads="1"/>
          </p:cNvSpPr>
          <p:nvPr>
            <p:ph type="ftr" sz="quarter" idx="12"/>
          </p:nvPr>
        </p:nvSpPr>
        <p:spPr>
          <a:ln/>
        </p:spPr>
        <p:txBody>
          <a:bodyPr/>
          <a:lstStyle>
            <a:lvl1pPr>
              <a:defRPr/>
            </a:lvl1pPr>
          </a:lstStyle>
          <a:p>
            <a:pPr>
              <a:defRPr/>
            </a:pPr>
            <a:r>
              <a:rPr lang="de-DE" smtClean="0">
                <a:solidFill>
                  <a:srgbClr val="000000"/>
                </a:solidFill>
              </a:rPr>
              <a:t>Carl Zeiss Microscopy</a:t>
            </a:r>
            <a:endParaRPr lang="de-DE">
              <a:solidFill>
                <a:srgbClr val="000000"/>
              </a:solidFill>
            </a:endParaRPr>
          </a:p>
        </p:txBody>
      </p:sp>
    </p:spTree>
    <p:extLst>
      <p:ext uri="{BB962C8B-B14F-4D97-AF65-F5344CB8AC3E}">
        <p14:creationId xmlns:p14="http://schemas.microsoft.com/office/powerpoint/2010/main" val="24042617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79117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W_Footer_3"/>
          <p:cNvSpPr>
            <a:spLocks noGrp="1" noChangeArrowheads="1"/>
          </p:cNvSpPr>
          <p:nvPr>
            <p:ph type="dt" sz="half" idx="10"/>
          </p:nvPr>
        </p:nvSpPr>
        <p:spPr>
          <a:ln/>
        </p:spPr>
        <p:txBody>
          <a:bodyPr/>
          <a:lstStyle>
            <a:lvl1pPr>
              <a:defRPr/>
            </a:lvl1pPr>
          </a:lstStyle>
          <a:p>
            <a:pPr>
              <a:defRPr/>
            </a:pPr>
            <a:fld id="{EBDDC5DA-E82B-4BE1-B600-474AF72876BE}" type="datetime1">
              <a:rPr lang="de-DE" smtClean="0">
                <a:solidFill>
                  <a:srgbClr val="000000"/>
                </a:solidFill>
              </a:rPr>
              <a:pPr>
                <a:defRPr/>
              </a:pPr>
              <a:t>02.03.2017</a:t>
            </a:fld>
            <a:endParaRPr lang="de-DE">
              <a:solidFill>
                <a:srgbClr val="000000"/>
              </a:solidFill>
            </a:endParaRPr>
          </a:p>
        </p:txBody>
      </p:sp>
      <p:sp>
        <p:nvSpPr>
          <p:cNvPr id="5" name="Rectangle 19"/>
          <p:cNvSpPr>
            <a:spLocks noGrp="1" noChangeArrowheads="1"/>
          </p:cNvSpPr>
          <p:nvPr>
            <p:ph type="sldNum" sz="quarter" idx="11"/>
          </p:nvPr>
        </p:nvSpPr>
        <p:spPr>
          <a:ln/>
        </p:spPr>
        <p:txBody>
          <a:bodyPr/>
          <a:lstStyle>
            <a:lvl1pPr>
              <a:defRPr/>
            </a:lvl1pPr>
          </a:lstStyle>
          <a:p>
            <a:pPr>
              <a:defRPr/>
            </a:pPr>
            <a:fld id="{1BAE62CD-6FDF-4F84-AE7E-79C502775234}" type="slidenum">
              <a:rPr lang="de-DE">
                <a:solidFill>
                  <a:srgbClr val="000000"/>
                </a:solidFill>
              </a:rPr>
              <a:pPr>
                <a:defRPr/>
              </a:pPr>
              <a:t>‹#›</a:t>
            </a:fld>
            <a:endParaRPr lang="de-DE">
              <a:solidFill>
                <a:srgbClr val="000000"/>
              </a:solidFill>
            </a:endParaRPr>
          </a:p>
        </p:txBody>
      </p:sp>
      <p:sp>
        <p:nvSpPr>
          <p:cNvPr id="6" name="TW_Footer_1"/>
          <p:cNvSpPr>
            <a:spLocks noGrp="1" noChangeArrowheads="1"/>
          </p:cNvSpPr>
          <p:nvPr>
            <p:ph type="ftr" sz="quarter" idx="12"/>
          </p:nvPr>
        </p:nvSpPr>
        <p:spPr>
          <a:ln/>
        </p:spPr>
        <p:txBody>
          <a:bodyPr/>
          <a:lstStyle>
            <a:lvl1pPr>
              <a:defRPr/>
            </a:lvl1pPr>
          </a:lstStyle>
          <a:p>
            <a:pPr>
              <a:defRPr/>
            </a:pPr>
            <a:r>
              <a:rPr lang="de-DE" smtClean="0">
                <a:solidFill>
                  <a:srgbClr val="000000"/>
                </a:solidFill>
              </a:rPr>
              <a:t>Carl Zeiss Microscopy</a:t>
            </a:r>
            <a:endParaRPr lang="de-DE">
              <a:solidFill>
                <a:srgbClr val="000000"/>
              </a:solidFill>
            </a:endParaRPr>
          </a:p>
        </p:txBody>
      </p:sp>
    </p:spTree>
    <p:extLst>
      <p:ext uri="{BB962C8B-B14F-4D97-AF65-F5344CB8AC3E}">
        <p14:creationId xmlns:p14="http://schemas.microsoft.com/office/powerpoint/2010/main" val="32380798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4638" y="307975"/>
            <a:ext cx="2051050" cy="58626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66725" y="307975"/>
            <a:ext cx="6005513" cy="58626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W_Footer_3"/>
          <p:cNvSpPr>
            <a:spLocks noGrp="1" noChangeArrowheads="1"/>
          </p:cNvSpPr>
          <p:nvPr>
            <p:ph type="dt" sz="half" idx="10"/>
          </p:nvPr>
        </p:nvSpPr>
        <p:spPr>
          <a:ln/>
        </p:spPr>
        <p:txBody>
          <a:bodyPr/>
          <a:lstStyle>
            <a:lvl1pPr>
              <a:defRPr/>
            </a:lvl1pPr>
          </a:lstStyle>
          <a:p>
            <a:pPr>
              <a:defRPr/>
            </a:pPr>
            <a:fld id="{7295DDF5-FC02-4D85-AD8A-ACCC96F7BF15}" type="datetime1">
              <a:rPr lang="de-DE" smtClean="0">
                <a:solidFill>
                  <a:srgbClr val="000000"/>
                </a:solidFill>
              </a:rPr>
              <a:pPr>
                <a:defRPr/>
              </a:pPr>
              <a:t>02.03.2017</a:t>
            </a:fld>
            <a:endParaRPr lang="de-DE">
              <a:solidFill>
                <a:srgbClr val="000000"/>
              </a:solidFill>
            </a:endParaRPr>
          </a:p>
        </p:txBody>
      </p:sp>
      <p:sp>
        <p:nvSpPr>
          <p:cNvPr id="5" name="Rectangle 19"/>
          <p:cNvSpPr>
            <a:spLocks noGrp="1" noChangeArrowheads="1"/>
          </p:cNvSpPr>
          <p:nvPr>
            <p:ph type="sldNum" sz="quarter" idx="11"/>
          </p:nvPr>
        </p:nvSpPr>
        <p:spPr>
          <a:ln/>
        </p:spPr>
        <p:txBody>
          <a:bodyPr/>
          <a:lstStyle>
            <a:lvl1pPr>
              <a:defRPr/>
            </a:lvl1pPr>
          </a:lstStyle>
          <a:p>
            <a:pPr>
              <a:defRPr/>
            </a:pPr>
            <a:fld id="{D9E177A6-45A3-4295-89E4-0A69DEF7B3CA}" type="slidenum">
              <a:rPr lang="de-DE">
                <a:solidFill>
                  <a:srgbClr val="000000"/>
                </a:solidFill>
              </a:rPr>
              <a:pPr>
                <a:defRPr/>
              </a:pPr>
              <a:t>‹#›</a:t>
            </a:fld>
            <a:endParaRPr lang="de-DE">
              <a:solidFill>
                <a:srgbClr val="000000"/>
              </a:solidFill>
            </a:endParaRPr>
          </a:p>
        </p:txBody>
      </p:sp>
      <p:sp>
        <p:nvSpPr>
          <p:cNvPr id="6" name="TW_Footer_1"/>
          <p:cNvSpPr>
            <a:spLocks noGrp="1" noChangeArrowheads="1"/>
          </p:cNvSpPr>
          <p:nvPr>
            <p:ph type="ftr" sz="quarter" idx="12"/>
          </p:nvPr>
        </p:nvSpPr>
        <p:spPr>
          <a:ln/>
        </p:spPr>
        <p:txBody>
          <a:bodyPr/>
          <a:lstStyle>
            <a:lvl1pPr>
              <a:defRPr/>
            </a:lvl1pPr>
          </a:lstStyle>
          <a:p>
            <a:pPr>
              <a:defRPr/>
            </a:pPr>
            <a:r>
              <a:rPr lang="de-DE" smtClean="0">
                <a:solidFill>
                  <a:srgbClr val="000000"/>
                </a:solidFill>
              </a:rPr>
              <a:t>Carl Zeiss Microscopy</a:t>
            </a:r>
            <a:endParaRPr lang="de-DE">
              <a:solidFill>
                <a:srgbClr val="000000"/>
              </a:solidFill>
            </a:endParaRPr>
          </a:p>
        </p:txBody>
      </p:sp>
    </p:spTree>
    <p:extLst>
      <p:ext uri="{BB962C8B-B14F-4D97-AF65-F5344CB8AC3E}">
        <p14:creationId xmlns:p14="http://schemas.microsoft.com/office/powerpoint/2010/main" val="39611624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66725" y="307975"/>
            <a:ext cx="6208713" cy="941388"/>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466725" y="1708150"/>
            <a:ext cx="8208963" cy="4462463"/>
          </a:xfrm>
        </p:spPr>
        <p:txBody>
          <a:bodyPr/>
          <a:lstStyle/>
          <a:p>
            <a:pPr lvl="0"/>
            <a:endParaRPr lang="de-DE" noProof="0" smtClean="0"/>
          </a:p>
        </p:txBody>
      </p:sp>
      <p:sp>
        <p:nvSpPr>
          <p:cNvPr id="4" name="TW_Footer_3"/>
          <p:cNvSpPr>
            <a:spLocks noGrp="1" noChangeArrowheads="1"/>
          </p:cNvSpPr>
          <p:nvPr>
            <p:ph type="dt" sz="half" idx="10"/>
          </p:nvPr>
        </p:nvSpPr>
        <p:spPr>
          <a:ln/>
        </p:spPr>
        <p:txBody>
          <a:bodyPr/>
          <a:lstStyle>
            <a:lvl1pPr>
              <a:defRPr/>
            </a:lvl1pPr>
          </a:lstStyle>
          <a:p>
            <a:pPr>
              <a:defRPr/>
            </a:pPr>
            <a:fld id="{F0EB35AA-8980-44D7-88C3-3C7AC6E631D3}" type="datetime1">
              <a:rPr lang="de-DE" smtClean="0">
                <a:solidFill>
                  <a:srgbClr val="000000"/>
                </a:solidFill>
              </a:rPr>
              <a:pPr>
                <a:defRPr/>
              </a:pPr>
              <a:t>02.03.2017</a:t>
            </a:fld>
            <a:endParaRPr lang="de-DE">
              <a:solidFill>
                <a:srgbClr val="000000"/>
              </a:solidFill>
            </a:endParaRPr>
          </a:p>
        </p:txBody>
      </p:sp>
      <p:sp>
        <p:nvSpPr>
          <p:cNvPr id="5" name="Rectangle 19"/>
          <p:cNvSpPr>
            <a:spLocks noGrp="1" noChangeArrowheads="1"/>
          </p:cNvSpPr>
          <p:nvPr>
            <p:ph type="sldNum" sz="quarter" idx="11"/>
          </p:nvPr>
        </p:nvSpPr>
        <p:spPr>
          <a:ln/>
        </p:spPr>
        <p:txBody>
          <a:bodyPr/>
          <a:lstStyle>
            <a:lvl1pPr>
              <a:defRPr/>
            </a:lvl1pPr>
          </a:lstStyle>
          <a:p>
            <a:pPr>
              <a:defRPr/>
            </a:pPr>
            <a:fld id="{CBD4E21B-A920-41FA-9E30-2563BE7BEAF3}" type="slidenum">
              <a:rPr lang="de-DE">
                <a:solidFill>
                  <a:srgbClr val="000000"/>
                </a:solidFill>
              </a:rPr>
              <a:pPr>
                <a:defRPr/>
              </a:pPr>
              <a:t>‹#›</a:t>
            </a:fld>
            <a:endParaRPr lang="de-DE">
              <a:solidFill>
                <a:srgbClr val="000000"/>
              </a:solidFill>
            </a:endParaRPr>
          </a:p>
        </p:txBody>
      </p:sp>
      <p:sp>
        <p:nvSpPr>
          <p:cNvPr id="6" name="TW_Footer_1"/>
          <p:cNvSpPr>
            <a:spLocks noGrp="1" noChangeArrowheads="1"/>
          </p:cNvSpPr>
          <p:nvPr>
            <p:ph type="ftr" sz="quarter" idx="12"/>
          </p:nvPr>
        </p:nvSpPr>
        <p:spPr>
          <a:ln/>
        </p:spPr>
        <p:txBody>
          <a:bodyPr/>
          <a:lstStyle>
            <a:lvl1pPr>
              <a:defRPr/>
            </a:lvl1pPr>
          </a:lstStyle>
          <a:p>
            <a:pPr>
              <a:defRPr/>
            </a:pPr>
            <a:r>
              <a:rPr lang="de-DE" smtClean="0">
                <a:solidFill>
                  <a:srgbClr val="000000"/>
                </a:solidFill>
              </a:rPr>
              <a:t>Carl Zeiss Microscopy</a:t>
            </a:r>
            <a:endParaRPr lang="de-DE">
              <a:solidFill>
                <a:srgbClr val="000000"/>
              </a:solidFill>
            </a:endParaRPr>
          </a:p>
        </p:txBody>
      </p:sp>
    </p:spTree>
    <p:extLst>
      <p:ext uri="{BB962C8B-B14F-4D97-AF65-F5344CB8AC3E}">
        <p14:creationId xmlns:p14="http://schemas.microsoft.com/office/powerpoint/2010/main" val="27111433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66725" y="307975"/>
            <a:ext cx="6208713" cy="941388"/>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66725" y="1708150"/>
            <a:ext cx="4027488" cy="446246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6613" y="1708150"/>
            <a:ext cx="4029075" cy="446246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W_Footer_3"/>
          <p:cNvSpPr>
            <a:spLocks noGrp="1" noChangeArrowheads="1"/>
          </p:cNvSpPr>
          <p:nvPr>
            <p:ph type="dt" sz="half" idx="10"/>
          </p:nvPr>
        </p:nvSpPr>
        <p:spPr>
          <a:ln/>
        </p:spPr>
        <p:txBody>
          <a:bodyPr/>
          <a:lstStyle>
            <a:lvl1pPr>
              <a:defRPr/>
            </a:lvl1pPr>
          </a:lstStyle>
          <a:p>
            <a:pPr>
              <a:defRPr/>
            </a:pPr>
            <a:fld id="{3752AF60-A54B-48C2-89CF-E9DC5CB111AE}" type="datetime1">
              <a:rPr lang="de-DE" smtClean="0">
                <a:solidFill>
                  <a:srgbClr val="000000"/>
                </a:solidFill>
              </a:rPr>
              <a:pPr>
                <a:defRPr/>
              </a:pPr>
              <a:t>02.03.2017</a:t>
            </a:fld>
            <a:endParaRPr lang="de-DE">
              <a:solidFill>
                <a:srgbClr val="000000"/>
              </a:solidFill>
            </a:endParaRPr>
          </a:p>
        </p:txBody>
      </p:sp>
      <p:sp>
        <p:nvSpPr>
          <p:cNvPr id="6" name="Rectangle 19"/>
          <p:cNvSpPr>
            <a:spLocks noGrp="1" noChangeArrowheads="1"/>
          </p:cNvSpPr>
          <p:nvPr>
            <p:ph type="sldNum" sz="quarter" idx="11"/>
          </p:nvPr>
        </p:nvSpPr>
        <p:spPr>
          <a:ln/>
        </p:spPr>
        <p:txBody>
          <a:bodyPr/>
          <a:lstStyle>
            <a:lvl1pPr>
              <a:defRPr/>
            </a:lvl1pPr>
          </a:lstStyle>
          <a:p>
            <a:pPr>
              <a:defRPr/>
            </a:pPr>
            <a:fld id="{077069B4-D82C-4EBA-A479-2DA8B2A9983E}" type="slidenum">
              <a:rPr lang="de-DE">
                <a:solidFill>
                  <a:srgbClr val="000000"/>
                </a:solidFill>
              </a:rPr>
              <a:pPr>
                <a:defRPr/>
              </a:pPr>
              <a:t>‹#›</a:t>
            </a:fld>
            <a:endParaRPr lang="de-DE">
              <a:solidFill>
                <a:srgbClr val="000000"/>
              </a:solidFill>
            </a:endParaRPr>
          </a:p>
        </p:txBody>
      </p:sp>
      <p:sp>
        <p:nvSpPr>
          <p:cNvPr id="7" name="TW_Footer_1"/>
          <p:cNvSpPr>
            <a:spLocks noGrp="1" noChangeArrowheads="1"/>
          </p:cNvSpPr>
          <p:nvPr>
            <p:ph type="ftr" sz="quarter" idx="12"/>
          </p:nvPr>
        </p:nvSpPr>
        <p:spPr>
          <a:ln/>
        </p:spPr>
        <p:txBody>
          <a:bodyPr/>
          <a:lstStyle>
            <a:lvl1pPr>
              <a:defRPr/>
            </a:lvl1pPr>
          </a:lstStyle>
          <a:p>
            <a:pPr>
              <a:defRPr/>
            </a:pPr>
            <a:r>
              <a:rPr lang="de-DE" smtClean="0">
                <a:solidFill>
                  <a:srgbClr val="000000"/>
                </a:solidFill>
              </a:rPr>
              <a:t>Carl Zeiss Microscopy</a:t>
            </a:r>
            <a:endParaRPr lang="de-DE">
              <a:solidFill>
                <a:srgbClr val="000000"/>
              </a:solidFill>
            </a:endParaRPr>
          </a:p>
        </p:txBody>
      </p:sp>
    </p:spTree>
    <p:extLst>
      <p:ext uri="{BB962C8B-B14F-4D97-AF65-F5344CB8AC3E}">
        <p14:creationId xmlns:p14="http://schemas.microsoft.com/office/powerpoint/2010/main" val="34215018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95325" y="554038"/>
            <a:ext cx="6208713" cy="6858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695325" y="1708150"/>
            <a:ext cx="7762875" cy="4462463"/>
          </a:xfrm>
        </p:spPr>
        <p:txBody>
          <a:bodyPr/>
          <a:lstStyle/>
          <a:p>
            <a:pPr lvl="0"/>
            <a:endParaRPr lang="en-GB" noProof="0" smtClean="0"/>
          </a:p>
        </p:txBody>
      </p:sp>
      <p:sp>
        <p:nvSpPr>
          <p:cNvPr id="4" name="Rectangle 17"/>
          <p:cNvSpPr>
            <a:spLocks noGrp="1" noChangeArrowheads="1"/>
          </p:cNvSpPr>
          <p:nvPr>
            <p:ph type="dt" sz="half" idx="10"/>
          </p:nvPr>
        </p:nvSpPr>
        <p:spPr>
          <a:xfrm>
            <a:off x="6448425" y="6643689"/>
            <a:ext cx="1117600" cy="160337"/>
          </a:xfrm>
          <a:prstGeom prst="rect">
            <a:avLst/>
          </a:prstGeom>
          <a:ln/>
        </p:spPr>
        <p:txBody>
          <a:bodyPr/>
          <a:lstStyle>
            <a:lvl1pPr>
              <a:defRPr/>
            </a:lvl1pPr>
          </a:lstStyle>
          <a:p>
            <a:pPr>
              <a:defRPr/>
            </a:pPr>
            <a:fld id="{40FAD4CD-59FC-4A22-9B99-9AA75BD73984}" type="datetime1">
              <a:rPr lang="de-DE" smtClean="0">
                <a:solidFill>
                  <a:srgbClr val="000000"/>
                </a:solidFill>
              </a:rPr>
              <a:pPr>
                <a:defRPr/>
              </a:pPr>
              <a:t>02.03.2017</a:t>
            </a:fld>
            <a:endParaRPr lang="de-DE">
              <a:solidFill>
                <a:srgbClr val="000000"/>
              </a:solidFill>
            </a:endParaRPr>
          </a:p>
        </p:txBody>
      </p:sp>
      <p:sp>
        <p:nvSpPr>
          <p:cNvPr id="5" name="Rectangle 19"/>
          <p:cNvSpPr>
            <a:spLocks noGrp="1" noChangeArrowheads="1"/>
          </p:cNvSpPr>
          <p:nvPr>
            <p:ph type="sldNum" sz="quarter" idx="11"/>
          </p:nvPr>
        </p:nvSpPr>
        <p:spPr>
          <a:xfrm>
            <a:off x="8170863" y="6503988"/>
            <a:ext cx="277812" cy="161925"/>
          </a:xfrm>
          <a:prstGeom prst="rect">
            <a:avLst/>
          </a:prstGeom>
          <a:ln/>
        </p:spPr>
        <p:txBody>
          <a:bodyPr/>
          <a:lstStyle>
            <a:lvl1pPr>
              <a:defRPr/>
            </a:lvl1pPr>
          </a:lstStyle>
          <a:p>
            <a:pPr>
              <a:defRPr/>
            </a:pPr>
            <a:fld id="{AB8A03F0-B760-44DD-9C50-EAAFA000A8C6}" type="slidenum">
              <a:rPr lang="de-DE">
                <a:solidFill>
                  <a:srgbClr val="000000"/>
                </a:solidFill>
              </a:rPr>
              <a:pPr>
                <a:defRPr/>
              </a:pPr>
              <a:t>‹#›</a:t>
            </a:fld>
            <a:endParaRPr lang="de-DE">
              <a:solidFill>
                <a:srgbClr val="000000"/>
              </a:solidFill>
            </a:endParaRPr>
          </a:p>
        </p:txBody>
      </p:sp>
      <p:sp>
        <p:nvSpPr>
          <p:cNvPr id="6" name="Rectangle 23"/>
          <p:cNvSpPr>
            <a:spLocks noGrp="1" noChangeArrowheads="1"/>
          </p:cNvSpPr>
          <p:nvPr>
            <p:ph type="ftr" sz="quarter" idx="12"/>
          </p:nvPr>
        </p:nvSpPr>
        <p:spPr>
          <a:xfrm>
            <a:off x="466725" y="6643688"/>
            <a:ext cx="5702300" cy="161925"/>
          </a:xfrm>
          <a:prstGeom prst="rect">
            <a:avLst/>
          </a:prstGeom>
          <a:ln/>
        </p:spPr>
        <p:txBody>
          <a:bodyPr/>
          <a:lstStyle>
            <a:lvl1pPr>
              <a:defRPr/>
            </a:lvl1pPr>
          </a:lstStyle>
          <a:p>
            <a:pPr>
              <a:defRPr/>
            </a:pPr>
            <a:r>
              <a:rPr lang="de-DE" smtClean="0">
                <a:solidFill>
                  <a:srgbClr val="000000"/>
                </a:solidFill>
              </a:rPr>
              <a:t>Carl Zeiss Microscopy</a:t>
            </a:r>
            <a:endParaRPr lang="de-DE">
              <a:solidFill>
                <a:srgbClr val="000000"/>
              </a:solidFill>
            </a:endParaRPr>
          </a:p>
        </p:txBody>
      </p:sp>
    </p:spTree>
    <p:extLst>
      <p:ext uri="{BB962C8B-B14F-4D97-AF65-F5344CB8AC3E}">
        <p14:creationId xmlns:p14="http://schemas.microsoft.com/office/powerpoint/2010/main" val="33788650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1200" y="838200"/>
            <a:ext cx="7721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77333" y="1828800"/>
            <a:ext cx="37930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05867" y="1828800"/>
            <a:ext cx="37930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0618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solidFill>
                  <a:prstClr val="black">
                    <a:tint val="75000"/>
                  </a:prstClr>
                </a:solidFill>
              </a:rPr>
              <a:pPr/>
              <a:t>3/2/2017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E9BD0B-37E2-482F-8099-25FE2F0C2C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236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solidFill>
                  <a:prstClr val="black">
                    <a:tint val="75000"/>
                  </a:prstClr>
                </a:solidFill>
              </a:rPr>
              <a:pPr/>
              <a:t>3/2/2017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E9BD0B-37E2-482F-8099-25FE2F0C2C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6082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FF09B2-6A2B-4FB4-B7EF-FE3DE8496C79}" type="datetimeFigureOut">
              <a:rPr lang="en-US" smtClean="0">
                <a:solidFill>
                  <a:prstClr val="black">
                    <a:tint val="75000"/>
                  </a:prstClr>
                </a:solidFill>
              </a:rPr>
              <a:pPr/>
              <a:t>3/2/2017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E9BD0B-37E2-482F-8099-25FE2F0C2C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24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FFF09B2-6A2B-4FB4-B7EF-FE3DE8496C79}" type="datetimeFigureOut">
              <a:rPr lang="en-US" smtClean="0">
                <a:solidFill>
                  <a:prstClr val="black">
                    <a:tint val="75000"/>
                  </a:prstClr>
                </a:solidFill>
              </a:rPr>
              <a:pPr/>
              <a:t>3/2/2017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E9BD0B-37E2-482F-8099-25FE2F0C2C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997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FFF09B2-6A2B-4FB4-B7EF-FE3DE8496C79}" type="datetimeFigureOut">
              <a:rPr lang="en-US" smtClean="0">
                <a:solidFill>
                  <a:prstClr val="black">
                    <a:tint val="75000"/>
                  </a:prstClr>
                </a:solidFill>
              </a:rPr>
              <a:pPr/>
              <a:t>3/2/2017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E9BD0B-37E2-482F-8099-25FE2F0C2C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5556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FFF09B2-6A2B-4FB4-B7EF-FE3DE8496C79}" type="datetimeFigureOut">
              <a:rPr lang="en-US" smtClean="0">
                <a:solidFill>
                  <a:prstClr val="black">
                    <a:tint val="75000"/>
                  </a:prstClr>
                </a:solidFill>
              </a:rPr>
              <a:pPr/>
              <a:t>3/2/2017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E9BD0B-37E2-482F-8099-25FE2F0C2C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324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FF09B2-6A2B-4FB4-B7EF-FE3DE8496C79}" type="datetimeFigureOut">
              <a:rPr lang="en-US" smtClean="0">
                <a:solidFill>
                  <a:prstClr val="black">
                    <a:tint val="75000"/>
                  </a:prstClr>
                </a:solidFill>
              </a:rPr>
              <a:pPr/>
              <a:t>3/2/2017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E9BD0B-37E2-482F-8099-25FE2F0C2C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435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3643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FF09B2-6A2B-4FB4-B7EF-FE3DE8496C79}" type="datetimeFigureOut">
              <a:rPr lang="en-US" smtClean="0">
                <a:solidFill>
                  <a:prstClr val="black">
                    <a:tint val="75000"/>
                  </a:prstClr>
                </a:solidFill>
              </a:rPr>
              <a:pPr/>
              <a:t>3/2/2017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E9BD0B-37E2-482F-8099-25FE2F0C2C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700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FF09B2-6A2B-4FB4-B7EF-FE3DE8496C79}" type="datetimeFigureOut">
              <a:rPr lang="en-US" smtClean="0">
                <a:solidFill>
                  <a:prstClr val="black">
                    <a:tint val="75000"/>
                  </a:prstClr>
                </a:solidFill>
              </a:rPr>
              <a:pPr/>
              <a:t>3/2/2017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E9BD0B-37E2-482F-8099-25FE2F0C2C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06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solidFill>
                  <a:prstClr val="black">
                    <a:tint val="75000"/>
                  </a:prstClr>
                </a:solidFill>
              </a:rPr>
              <a:pPr/>
              <a:t>3/2/2017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E9BD0B-37E2-482F-8099-25FE2F0C2C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721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FF09B2-6A2B-4FB4-B7EF-FE3DE8496C79}" type="datetimeFigureOut">
              <a:rPr lang="en-US" smtClean="0">
                <a:solidFill>
                  <a:prstClr val="black">
                    <a:tint val="75000"/>
                  </a:prstClr>
                </a:solidFill>
              </a:rPr>
              <a:pPr/>
              <a:t>3/2/2017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E9BD0B-37E2-482F-8099-25FE2F0C2C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548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40386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C4309483-70C2-49C7-ACF6-FC4603FCFD12}"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12065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251215" name="Freeform 15"/>
          <p:cNvSpPr>
            <a:spLocks noEditPoints="1"/>
          </p:cNvSpPr>
          <p:nvPr>
            <p:custDataLst>
              <p:tags r:id="rId1"/>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200"/>
            </a:lvl1pPr>
            <a:lvl2pPr>
              <a:defRPr sz="1200"/>
            </a:lvl2pPr>
            <a:lvl3pPr>
              <a:defRPr sz="1200"/>
            </a:lvl3pPr>
            <a:lvl4pPr>
              <a:defRPr sz="1200"/>
            </a:lvl4pPr>
            <a:lvl5pPr>
              <a:defRPr sz="1200"/>
            </a:lvl5pPr>
          </a:lstStyle>
          <a:p>
            <a:pPr lvl="0"/>
            <a:r>
              <a:rPr lang="en-US" dirty="0" smtClean="0"/>
              <a:t>Click to edit Master text styles</a:t>
            </a:r>
            <a:endParaRPr lang="en-US" dirty="0"/>
          </a:p>
        </p:txBody>
      </p:sp>
      <p:sp>
        <p:nvSpPr>
          <p:cNvPr id="7" name="Text Placeholder 2"/>
          <p:cNvSpPr>
            <a:spLocks noGrp="1"/>
          </p:cNvSpPr>
          <p:nvPr>
            <p:ph type="body" sz="quarter" idx="11"/>
          </p:nvPr>
        </p:nvSpPr>
        <p:spPr>
          <a:xfrm>
            <a:off x="468000" y="6192000"/>
            <a:ext cx="3024682" cy="208952"/>
          </a:xfrm>
        </p:spPr>
        <p:txBody>
          <a:bodyPr/>
          <a:lstStyle>
            <a:lvl1pPr>
              <a:defRPr sz="1200"/>
            </a:lvl1pPr>
            <a:lvl2pPr>
              <a:defRPr sz="1200"/>
            </a:lvl2pPr>
            <a:lvl3pPr>
              <a:defRPr sz="1200"/>
            </a:lvl3pPr>
            <a:lvl4pPr>
              <a:defRPr sz="1200"/>
            </a:lvl4pPr>
            <a:lvl5pPr>
              <a:defRPr sz="1200"/>
            </a:lvl5pPr>
          </a:lstStyle>
          <a:p>
            <a:pPr lvl="0"/>
            <a:r>
              <a:rPr lang="en-US" dirty="0" smtClean="0"/>
              <a:t>Click to edit Master text styles</a:t>
            </a:r>
            <a:endParaRPr lang="en-US" dirty="0"/>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dirty="0" smtClean="0"/>
              <a:t>Click to edit Master text styles</a:t>
            </a:r>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9570321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urse Overview">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19AE3073-0F09-4E3F-A5E9-7489206024B2}" type="datetime1">
              <a:rPr lang="en-US" smtClean="0">
                <a:solidFill>
                  <a:srgbClr val="000000"/>
                </a:solidFill>
              </a:rPr>
              <a:pPr/>
              <a:t>3/2/2017</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smtClean="0">
                <a:solidFill>
                  <a:srgbClr val="000000"/>
                </a:solidFill>
              </a:rPr>
              <a:t>Carl Zeiss Microscopy - ApoTome.2</a:t>
            </a:r>
            <a:endParaRPr lang="en-US" dirty="0">
              <a:solidFill>
                <a:srgbClr val="000000"/>
              </a:solidFill>
            </a:endParaRPr>
          </a:p>
        </p:txBody>
      </p:sp>
      <p:sp>
        <p:nvSpPr>
          <p:cNvPr id="9" name="Inhaltsplatzhalter 2"/>
          <p:cNvSpPr txBox="1">
            <a:spLocks/>
          </p:cNvSpPr>
          <p:nvPr userDrawn="1"/>
        </p:nvSpPr>
        <p:spPr bwMode="auto">
          <a:xfrm>
            <a:off x="466725" y="3933825"/>
            <a:ext cx="2233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eaLnBrk="0" hangingPunct="0">
              <a:defRPr sz="1600">
                <a:solidFill>
                  <a:schemeClr val="tx1"/>
                </a:solidFill>
                <a:latin typeface="Arial" charset="0"/>
                <a:cs typeface="Arial" charset="0"/>
              </a:defRPr>
            </a:lvl1pPr>
            <a:lvl2pPr marL="203200" indent="-182563"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0"/>
              </a:spcBef>
              <a:spcAft>
                <a:spcPts val="300"/>
              </a:spcAft>
            </a:pPr>
            <a:r>
              <a:rPr lang="en-US" sz="1400" dirty="0">
                <a:solidFill>
                  <a:srgbClr val="000000"/>
                </a:solidFill>
              </a:rPr>
              <a:t>The session comprehends the following topics</a:t>
            </a:r>
            <a:r>
              <a:rPr lang="en-US" sz="1400" dirty="0" smtClean="0">
                <a:solidFill>
                  <a:srgbClr val="000000"/>
                </a:solidFill>
              </a:rPr>
              <a:t>:</a:t>
            </a:r>
            <a:endParaRPr lang="en-US" sz="1400" dirty="0">
              <a:solidFill>
                <a:srgbClr val="000000"/>
              </a:solidFill>
            </a:endParaRPr>
          </a:p>
        </p:txBody>
      </p:sp>
      <p:pic>
        <p:nvPicPr>
          <p:cNvPr id="10" name="Picture 2"/>
          <p:cNvPicPr>
            <a:picLocks noChangeAspect="1" noChangeArrowheads="1"/>
          </p:cNvPicPr>
          <p:nvPr userDrawn="1"/>
        </p:nvPicPr>
        <p:blipFill>
          <a:blip r:embed="rId2">
            <a:duotone>
              <a:prstClr val="black"/>
              <a:schemeClr val="accent3">
                <a:tint val="45000"/>
                <a:satMod val="400000"/>
              </a:schemeClr>
            </a:duotone>
            <a:extLst>
              <a:ext uri="{28A0092B-C50C-407E-A947-70E740481C1C}">
                <a14:useLocalDpi xmlns:a14="http://schemas.microsoft.com/office/drawing/2010/main"/>
              </a:ext>
            </a:extLst>
          </a:blip>
          <a:srcRect/>
          <a:stretch>
            <a:fillRect/>
          </a:stretch>
        </p:blipFill>
        <p:spPr bwMode="auto">
          <a:xfrm>
            <a:off x="466725" y="2335214"/>
            <a:ext cx="8243888"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8"/>
          <p:cNvSpPr>
            <a:spLocks noChangeArrowheads="1"/>
          </p:cNvSpPr>
          <p:nvPr userDrawn="1"/>
        </p:nvSpPr>
        <p:spPr bwMode="auto">
          <a:xfrm>
            <a:off x="466725" y="1700214"/>
            <a:ext cx="22336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dirty="0">
                <a:solidFill>
                  <a:srgbClr val="000000"/>
                </a:solidFill>
              </a:rPr>
              <a:t>Content of this session</a:t>
            </a:r>
          </a:p>
        </p:txBody>
      </p:sp>
      <p:sp>
        <p:nvSpPr>
          <p:cNvPr id="12" name="Rectangle 29"/>
          <p:cNvSpPr>
            <a:spLocks noChangeArrowheads="1"/>
          </p:cNvSpPr>
          <p:nvPr userDrawn="1"/>
        </p:nvSpPr>
        <p:spPr bwMode="auto">
          <a:xfrm>
            <a:off x="6448427" y="1700214"/>
            <a:ext cx="2227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a:solidFill>
                  <a:srgbClr val="000000"/>
                </a:solidFill>
              </a:rPr>
              <a:t>Times and </a:t>
            </a:r>
            <a:br>
              <a:rPr lang="en-US" b="1">
                <a:solidFill>
                  <a:srgbClr val="000000"/>
                </a:solidFill>
              </a:rPr>
            </a:br>
            <a:r>
              <a:rPr lang="en-US" b="1">
                <a:solidFill>
                  <a:srgbClr val="000000"/>
                </a:solidFill>
              </a:rPr>
              <a:t>effort</a:t>
            </a:r>
          </a:p>
        </p:txBody>
      </p:sp>
      <p:sp>
        <p:nvSpPr>
          <p:cNvPr id="13" name="Rectangle 30"/>
          <p:cNvSpPr>
            <a:spLocks noChangeArrowheads="1"/>
          </p:cNvSpPr>
          <p:nvPr userDrawn="1"/>
        </p:nvSpPr>
        <p:spPr bwMode="auto">
          <a:xfrm>
            <a:off x="3492500" y="1700214"/>
            <a:ext cx="2159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a:solidFill>
                  <a:srgbClr val="000000"/>
                </a:solidFill>
              </a:rPr>
              <a:t>Targets of this session</a:t>
            </a:r>
          </a:p>
        </p:txBody>
      </p:sp>
      <p:sp>
        <p:nvSpPr>
          <p:cNvPr id="14" name="Textfeld 11"/>
          <p:cNvSpPr txBox="1"/>
          <p:nvPr userDrawn="1"/>
        </p:nvSpPr>
        <p:spPr>
          <a:xfrm>
            <a:off x="3492501" y="3933825"/>
            <a:ext cx="2232025" cy="523875"/>
          </a:xfrm>
          <a:prstGeom prst="rect">
            <a:avLst/>
          </a:prstGeom>
          <a:noFill/>
          <a:ln w="9525">
            <a:noFill/>
            <a:miter lim="800000"/>
            <a:headEnd/>
            <a:tailEnd/>
          </a:ln>
        </p:spPr>
        <p:txBody>
          <a:bodyPr lIns="0" tIns="0" bIns="0"/>
          <a:lstStyle/>
          <a:p>
            <a:pPr eaLnBrk="0" fontAlgn="base" hangingPunct="0">
              <a:spcBef>
                <a:spcPct val="0"/>
              </a:spcBef>
              <a:spcAft>
                <a:spcPts val="300"/>
              </a:spcAft>
              <a:defRPr/>
            </a:pPr>
            <a:r>
              <a:rPr lang="en-US" sz="1400" dirty="0">
                <a:solidFill>
                  <a:srgbClr val="000000"/>
                </a:solidFill>
              </a:rPr>
              <a:t>After the completion of this session you will:</a:t>
            </a:r>
          </a:p>
        </p:txBody>
      </p:sp>
      <p:sp>
        <p:nvSpPr>
          <p:cNvPr id="15" name="Textfeld 26"/>
          <p:cNvSpPr txBox="1">
            <a:spLocks noChangeArrowheads="1"/>
          </p:cNvSpPr>
          <p:nvPr userDrawn="1"/>
        </p:nvSpPr>
        <p:spPr bwMode="auto">
          <a:xfrm>
            <a:off x="6442077" y="3933826"/>
            <a:ext cx="2233613"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fontAlgn="base">
              <a:spcBef>
                <a:spcPct val="0"/>
              </a:spcBef>
              <a:spcAft>
                <a:spcPts val="300"/>
              </a:spcAft>
            </a:pPr>
            <a:r>
              <a:rPr lang="en-US" sz="1400" dirty="0">
                <a:solidFill>
                  <a:srgbClr val="000000"/>
                </a:solidFill>
              </a:rPr>
              <a:t>You will have </a:t>
            </a:r>
            <a:r>
              <a:rPr lang="en-US" sz="1400" dirty="0" smtClean="0">
                <a:solidFill>
                  <a:srgbClr val="000000"/>
                </a:solidFill>
              </a:rPr>
              <a:t>approx. </a:t>
            </a:r>
            <a:r>
              <a:rPr lang="en-US" sz="1400" b="1" dirty="0" smtClean="0">
                <a:solidFill>
                  <a:srgbClr val="000000"/>
                </a:solidFill>
              </a:rPr>
              <a:t/>
            </a:r>
            <a:br>
              <a:rPr lang="en-US" sz="1400" b="1" dirty="0" smtClean="0">
                <a:solidFill>
                  <a:srgbClr val="000000"/>
                </a:solidFill>
              </a:rPr>
            </a:br>
            <a:r>
              <a:rPr lang="en-US" sz="1400" dirty="0" smtClean="0">
                <a:solidFill>
                  <a:srgbClr val="000000"/>
                </a:solidFill>
              </a:rPr>
              <a:t> </a:t>
            </a:r>
            <a:r>
              <a:rPr lang="en-US" sz="1400" dirty="0">
                <a:solidFill>
                  <a:srgbClr val="000000"/>
                </a:solidFill>
              </a:rPr>
              <a:t>to complete this session.</a:t>
            </a:r>
          </a:p>
        </p:txBody>
      </p:sp>
      <p:sp>
        <p:nvSpPr>
          <p:cNvPr id="18" name="Content Placeholder 17"/>
          <p:cNvSpPr>
            <a:spLocks noGrp="1"/>
          </p:cNvSpPr>
          <p:nvPr>
            <p:ph sz="quarter" idx="15" hasCustomPrompt="1"/>
          </p:nvPr>
        </p:nvSpPr>
        <p:spPr>
          <a:xfrm>
            <a:off x="8141283" y="3933826"/>
            <a:ext cx="560346" cy="261937"/>
          </a:xfrm>
        </p:spPr>
        <p:txBody>
          <a:bodyPr/>
          <a:lstStyle>
            <a:lvl1pPr>
              <a:defRPr sz="1400" b="1"/>
            </a:lvl1pPr>
          </a:lstStyle>
          <a:p>
            <a:pPr lvl="0"/>
            <a:r>
              <a:rPr lang="en-US" dirty="0" smtClean="0"/>
              <a:t>4 h</a:t>
            </a:r>
            <a:endParaRPr lang="en-US" dirty="0"/>
          </a:p>
        </p:txBody>
      </p:sp>
      <p:sp>
        <p:nvSpPr>
          <p:cNvPr id="22" name="Text Placeholder 21"/>
          <p:cNvSpPr>
            <a:spLocks noGrp="1"/>
          </p:cNvSpPr>
          <p:nvPr>
            <p:ph type="body" sz="quarter" idx="16"/>
          </p:nvPr>
        </p:nvSpPr>
        <p:spPr>
          <a:xfrm>
            <a:off x="476250" y="4410075"/>
            <a:ext cx="2224088" cy="1771651"/>
          </a:xfrm>
        </p:spPr>
        <p:txBody>
          <a:bodyPr/>
          <a:lstStyle>
            <a:lvl1pPr marL="266700" indent="-180975">
              <a:buClr>
                <a:schemeClr val="accent6"/>
              </a:buClr>
              <a:buFont typeface="Arial" pitchFamily="34" charset="0"/>
              <a:buChar char="•"/>
              <a:tabLst/>
              <a:defRPr sz="14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TextBox 25"/>
          <p:cNvSpPr txBox="1">
            <a:spLocks/>
          </p:cNvSpPr>
          <p:nvPr userDrawn="1"/>
        </p:nvSpPr>
        <p:spPr>
          <a:xfrm>
            <a:off x="466725" y="307975"/>
            <a:ext cx="7346950" cy="941388"/>
          </a:xfrm>
          <a:prstGeom prst="rect">
            <a:avLst/>
          </a:prstGeom>
          <a:noFill/>
        </p:spPr>
        <p:txBody>
          <a:bodyPr wrap="square" lIns="0" tIns="0" rIns="0" bIns="0" rtlCol="0" anchor="t" anchorCtr="0">
            <a:noAutofit/>
          </a:bodyPr>
          <a:lstStyle/>
          <a:p>
            <a:pPr eaLnBrk="0" fontAlgn="base" hangingPunct="0">
              <a:lnSpc>
                <a:spcPct val="90000"/>
              </a:lnSpc>
              <a:spcBef>
                <a:spcPct val="0"/>
              </a:spcBef>
              <a:spcAft>
                <a:spcPct val="0"/>
              </a:spcAft>
            </a:pPr>
            <a:r>
              <a:rPr lang="en-US" sz="2200" b="1" dirty="0">
                <a:solidFill>
                  <a:srgbClr val="000000"/>
                </a:solidFill>
              </a:rPr>
              <a:t>Content and targets</a:t>
            </a:r>
          </a:p>
        </p:txBody>
      </p:sp>
      <p:sp>
        <p:nvSpPr>
          <p:cNvPr id="27" name="Text Placeholder 21"/>
          <p:cNvSpPr>
            <a:spLocks noGrp="1"/>
          </p:cNvSpPr>
          <p:nvPr>
            <p:ph type="body" sz="quarter" idx="17"/>
          </p:nvPr>
        </p:nvSpPr>
        <p:spPr>
          <a:xfrm>
            <a:off x="3459956" y="4398963"/>
            <a:ext cx="2224088" cy="1771651"/>
          </a:xfrm>
        </p:spPr>
        <p:txBody>
          <a:bodyPr/>
          <a:lstStyle>
            <a:lvl1pPr marL="266700" indent="-180975">
              <a:buClr>
                <a:schemeClr val="accent6"/>
              </a:buClr>
              <a:buFont typeface="Arial" pitchFamily="34" charset="0"/>
              <a:buChar char="•"/>
              <a:tabLst/>
              <a:defRPr sz="14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4059171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endParaRPr lang="en-US" noProof="0" dirty="0"/>
          </a:p>
        </p:txBody>
      </p:sp>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EC89E607-7C21-4FA8-A1AB-0E215334EE4C}" type="datetime1">
              <a:rPr lang="en-US" smtClean="0">
                <a:solidFill>
                  <a:srgbClr val="000000"/>
                </a:solidFill>
              </a:rPr>
              <a:pPr/>
              <a:t>3/2/2017</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smtClean="0">
                <a:solidFill>
                  <a:srgbClr val="000000"/>
                </a:solidFill>
              </a:rPr>
              <a:t>Carl Zeiss Microscopy - ApoTome.2</a:t>
            </a:r>
            <a:endParaRPr lang="en-US" dirty="0">
              <a:solidFill>
                <a:srgbClr val="000000"/>
              </a:solidFill>
            </a:endParaRPr>
          </a:p>
        </p:txBody>
      </p:sp>
      <p:sp>
        <p:nvSpPr>
          <p:cNvPr id="4" name="Text Placeholder 3"/>
          <p:cNvSpPr>
            <a:spLocks noGrp="1"/>
          </p:cNvSpPr>
          <p:nvPr>
            <p:ph type="body" sz="quarter" idx="13"/>
          </p:nvPr>
        </p:nvSpPr>
        <p:spPr>
          <a:xfrm>
            <a:off x="465138" y="2324025"/>
            <a:ext cx="360000" cy="331200"/>
          </a:xfrm>
          <a:solidFill>
            <a:srgbClr val="3B76B1"/>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folHlink">
                      <a:gamma/>
                      <a:shade val="60000"/>
                      <a:invGamma/>
                    </a:schemeClr>
                  </a:outerShdw>
                </a:effectLst>
              </a14:hiddenEffects>
            </a:ext>
          </a:extLst>
        </p:spPr>
        <p:txBody>
          <a:bodyPr wrap="none" rIns="0" anchor="ctr"/>
          <a:lstStyle>
            <a:lvl1pPr algn="ctr">
              <a:defRPr kumimoji="0" lang="en-US" sz="1800" b="1" i="0" u="none" strike="noStrike" kern="0" cap="none" spc="0" normalizeH="0" baseline="0" dirty="0" smtClean="0">
                <a:ln>
                  <a:noFill/>
                </a:ln>
                <a:solidFill>
                  <a:srgbClr val="FFFFFF"/>
                </a:solidFill>
                <a:effectLst/>
                <a:uLnTx/>
                <a:uFillTx/>
                <a:latin typeface="Arial" charset="0"/>
              </a:defRPr>
            </a:lvl1pPr>
            <a:lvl2pPr>
              <a:defRPr lang="en-US" kern="1200" dirty="0" smtClean="0">
                <a:latin typeface="Arial" charset="0"/>
                <a:ea typeface="+mn-ea"/>
                <a:cs typeface="+mn-cs"/>
              </a:defRPr>
            </a:lvl2pPr>
            <a:lvl3pPr>
              <a:defRPr lang="en-US" sz="1600" kern="1200" dirty="0" smtClean="0">
                <a:latin typeface="Arial" charset="0"/>
                <a:ea typeface="+mn-ea"/>
                <a:cs typeface="+mn-cs"/>
              </a:defRPr>
            </a:lvl3pPr>
            <a:lvl4pPr>
              <a:defRPr lang="en-US" sz="1600" kern="1200" dirty="0" smtClean="0">
                <a:latin typeface="Arial" charset="0"/>
                <a:ea typeface="+mn-ea"/>
                <a:cs typeface="+mn-cs"/>
              </a:defRPr>
            </a:lvl4pPr>
            <a:lvl5pPr>
              <a:defRPr lang="en-US" sz="1600" kern="1200" dirty="0">
                <a:latin typeface="Arial" charset="0"/>
                <a:ea typeface="+mn-ea"/>
                <a:cs typeface="+mn-cs"/>
              </a:defRPr>
            </a:lvl5pPr>
          </a:lstStyle>
          <a:p>
            <a:pPr marL="0" marR="0" lvl="0" indent="0" algn="ctr" defTabSz="914400" eaLnBrk="1" fontAlgn="auto" latinLnBrk="0" hangingPunct="1">
              <a:lnSpc>
                <a:spcPct val="100000"/>
              </a:lnSpc>
              <a:spcBef>
                <a:spcPts val="0"/>
              </a:spcBef>
              <a:spcAft>
                <a:spcPts val="0"/>
              </a:spcAft>
              <a:buClrTx/>
              <a:buSzTx/>
              <a:buFontTx/>
              <a:buNone/>
              <a:tabLst/>
            </a:pPr>
            <a:r>
              <a:rPr lang="en-US" dirty="0" smtClean="0"/>
              <a:t>Click to edit Master text styles</a:t>
            </a:r>
          </a:p>
        </p:txBody>
      </p:sp>
      <p:sp>
        <p:nvSpPr>
          <p:cNvPr id="15" name="Text Placeholder 14"/>
          <p:cNvSpPr>
            <a:spLocks noGrp="1"/>
          </p:cNvSpPr>
          <p:nvPr>
            <p:ph type="body" sz="quarter" idx="14"/>
          </p:nvPr>
        </p:nvSpPr>
        <p:spPr>
          <a:xfrm>
            <a:off x="941301" y="2324025"/>
            <a:ext cx="7732800" cy="331200"/>
          </a:xfrm>
          <a:solidFill>
            <a:srgbClr val="C2DEF6"/>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lIns="90000" anchor="ctr"/>
          <a:lstStyle>
            <a:lvl1pPr>
              <a:defRPr kumimoji="0" lang="en-US" sz="1800" b="1" i="0" u="none" strike="noStrike" kern="0" cap="none" spc="0" normalizeH="0" baseline="0" dirty="0" smtClean="0">
                <a:ln>
                  <a:noFill/>
                </a:ln>
                <a:solidFill>
                  <a:srgbClr val="3B76B1"/>
                </a:solidFill>
                <a:effectLst/>
                <a:uLnTx/>
                <a:uFillTx/>
                <a:latin typeface="Arial" charset="0"/>
              </a:defRPr>
            </a:lvl1pPr>
            <a:lvl2pPr>
              <a:defRPr lang="en-US" kern="1200" dirty="0" smtClean="0">
                <a:latin typeface="Arial" charset="0"/>
                <a:ea typeface="+mn-ea"/>
                <a:cs typeface="+mn-cs"/>
              </a:defRPr>
            </a:lvl2pPr>
            <a:lvl3pPr>
              <a:defRPr lang="en-US" sz="1600" kern="1200" dirty="0" smtClean="0">
                <a:latin typeface="Arial" charset="0"/>
                <a:ea typeface="+mn-ea"/>
                <a:cs typeface="+mn-cs"/>
              </a:defRPr>
            </a:lvl3pPr>
            <a:lvl4pPr>
              <a:defRPr lang="en-US" sz="1600" kern="1200" dirty="0" smtClean="0">
                <a:latin typeface="Arial" charset="0"/>
                <a:ea typeface="+mn-ea"/>
                <a:cs typeface="+mn-cs"/>
              </a:defRPr>
            </a:lvl4pPr>
            <a:lvl5pPr>
              <a:defRPr lang="en-US" sz="1600" kern="1200" dirty="0">
                <a:latin typeface="Arial" charset="0"/>
                <a:ea typeface="+mn-ea"/>
                <a:cs typeface="+mn-cs"/>
              </a:defRPr>
            </a:lvl5pPr>
          </a:lstStyle>
          <a:p>
            <a:pPr marL="0" marR="0" lvl="0" indent="0" defTabSz="914400" eaLnBrk="1" fontAlgn="auto" latinLnBrk="0" hangingPunct="1">
              <a:lnSpc>
                <a:spcPct val="100000"/>
              </a:lnSpc>
              <a:spcBef>
                <a:spcPts val="0"/>
              </a:spcBef>
              <a:spcAft>
                <a:spcPts val="0"/>
              </a:spcAft>
              <a:buClrTx/>
              <a:buSzTx/>
              <a:buFontTx/>
              <a:buNone/>
              <a:tabLst/>
            </a:pPr>
            <a:r>
              <a:rPr lang="en-US" dirty="0" smtClean="0"/>
              <a:t>Click to edit Master text styles</a:t>
            </a:r>
          </a:p>
        </p:txBody>
      </p:sp>
      <p:sp>
        <p:nvSpPr>
          <p:cNvPr id="16" name="Text Placeholder 3"/>
          <p:cNvSpPr>
            <a:spLocks noGrp="1"/>
          </p:cNvSpPr>
          <p:nvPr>
            <p:ph type="body" sz="quarter" idx="15"/>
          </p:nvPr>
        </p:nvSpPr>
        <p:spPr>
          <a:xfrm>
            <a:off x="465138" y="2810400"/>
            <a:ext cx="360000" cy="331200"/>
          </a:xfrm>
          <a:solidFill>
            <a:srgbClr val="B2B2B2"/>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wrap="none" rIns="0" anchor="ctr"/>
          <a:lstStyle>
            <a:lvl1pPr algn="ctr">
              <a:defRPr kumimoji="0" lang="en-US" sz="1800" i="0" u="none" strike="noStrike" kern="0" cap="none" spc="0" normalizeH="0" baseline="0" dirty="0" smtClean="0">
                <a:ln>
                  <a:noFill/>
                </a:ln>
                <a:solidFill>
                  <a:srgbClr val="000000"/>
                </a:solidFill>
                <a:effectLst/>
                <a:uLnTx/>
                <a:uFillTx/>
                <a:latin typeface="Arial" charset="0"/>
              </a:defRPr>
            </a:lvl1pPr>
          </a:lstStyle>
          <a:p>
            <a:pPr marL="0" marR="0" lvl="0" indent="0" algn="ctr" defTabSz="914400" eaLnBrk="1" fontAlgn="auto" latinLnBrk="0" hangingPunct="1">
              <a:lnSpc>
                <a:spcPct val="100000"/>
              </a:lnSpc>
              <a:spcBef>
                <a:spcPts val="0"/>
              </a:spcBef>
              <a:spcAft>
                <a:spcPts val="0"/>
              </a:spcAft>
              <a:buClrTx/>
              <a:buSzTx/>
              <a:buFontTx/>
              <a:buNone/>
              <a:tabLst/>
            </a:pPr>
            <a:r>
              <a:rPr lang="en-US" dirty="0" smtClean="0"/>
              <a:t>Click to edit Master text styles</a:t>
            </a:r>
          </a:p>
        </p:txBody>
      </p:sp>
      <p:sp>
        <p:nvSpPr>
          <p:cNvPr id="17" name="Text Placeholder 14"/>
          <p:cNvSpPr>
            <a:spLocks noGrp="1"/>
          </p:cNvSpPr>
          <p:nvPr>
            <p:ph type="body" sz="quarter" idx="16"/>
          </p:nvPr>
        </p:nvSpPr>
        <p:spPr>
          <a:xfrm>
            <a:off x="941301" y="2810400"/>
            <a:ext cx="7732800" cy="331200"/>
          </a:xfrm>
          <a:solidFill>
            <a:srgbClr val="B2B2B2"/>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lIns="90000" anchor="ctr"/>
          <a:lstStyle>
            <a:lvl1pPr>
              <a:defRPr kumimoji="0" lang="en-US" sz="1800" b="0" i="0" u="none" strike="noStrike" kern="0" cap="none" spc="0" normalizeH="0" baseline="0" dirty="0" smtClean="0">
                <a:ln>
                  <a:noFill/>
                </a:ln>
                <a:solidFill>
                  <a:sysClr val="windowText" lastClr="000000"/>
                </a:solidFill>
                <a:effectLst/>
                <a:uLnTx/>
                <a:uFillTx/>
                <a:latin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pPr>
            <a:r>
              <a:rPr lang="en-US" dirty="0" smtClean="0"/>
              <a:t>Click to edit Master text styles</a:t>
            </a:r>
          </a:p>
        </p:txBody>
      </p:sp>
    </p:spTree>
    <p:extLst>
      <p:ext uri="{BB962C8B-B14F-4D97-AF65-F5344CB8AC3E}">
        <p14:creationId xmlns:p14="http://schemas.microsoft.com/office/powerpoint/2010/main" val="63053032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3" name="Content Placeholder 2"/>
          <p:cNvSpPr>
            <a:spLocks noGrp="1"/>
          </p:cNvSpPr>
          <p:nvPr>
            <p:ph idx="1"/>
          </p:nvPr>
        </p:nvSpPr>
        <p:spPr>
          <a:xfrm>
            <a:off x="466725" y="1708151"/>
            <a:ext cx="8215853" cy="4462463"/>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1C418E1A-77BD-4F02-B8D2-F1BA1E70FD6E}" type="datetime1">
              <a:rPr lang="en-US" smtClean="0">
                <a:solidFill>
                  <a:srgbClr val="000000"/>
                </a:solidFill>
              </a:rPr>
              <a:pPr/>
              <a:t>3/2/2017</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smtClean="0">
                <a:solidFill>
                  <a:srgbClr val="000000"/>
                </a:solidFill>
              </a:rPr>
              <a:t>Carl Zeiss Microscopy - ApoTome.2</a:t>
            </a:r>
            <a:endParaRPr lang="en-US" dirty="0">
              <a:solidFill>
                <a:srgbClr val="000000"/>
              </a:solidFill>
            </a:endParaRPr>
          </a:p>
        </p:txBody>
      </p:sp>
    </p:spTree>
    <p:extLst>
      <p:ext uri="{BB962C8B-B14F-4D97-AF65-F5344CB8AC3E}">
        <p14:creationId xmlns:p14="http://schemas.microsoft.com/office/powerpoint/2010/main" val="184702571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Image as Illustr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3" name="Content Placeholder 2"/>
          <p:cNvSpPr>
            <a:spLocks noGrp="1"/>
          </p:cNvSpPr>
          <p:nvPr>
            <p:ph idx="1"/>
          </p:nvPr>
        </p:nvSpPr>
        <p:spPr>
          <a:xfrm>
            <a:off x="466725" y="1708151"/>
            <a:ext cx="5726113" cy="4462463"/>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AEDDA57E-A87A-478C-AFD6-699E67A57F25}" type="datetime1">
              <a:rPr lang="en-US" smtClean="0">
                <a:solidFill>
                  <a:srgbClr val="000000"/>
                </a:solidFill>
              </a:rPr>
              <a:pPr/>
              <a:t>3/2/2017</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smtClean="0">
                <a:solidFill>
                  <a:srgbClr val="000000"/>
                </a:solidFill>
              </a:rPr>
              <a:t>Carl Zeiss Microscopy - ApoTome.2</a:t>
            </a:r>
            <a:endParaRPr lang="en-US" dirty="0">
              <a:solidFill>
                <a:srgbClr val="000000"/>
              </a:solidFill>
            </a:endParaRPr>
          </a:p>
        </p:txBody>
      </p:sp>
    </p:spTree>
    <p:extLst>
      <p:ext uri="{BB962C8B-B14F-4D97-AF65-F5344CB8AC3E}">
        <p14:creationId xmlns:p14="http://schemas.microsoft.com/office/powerpoint/2010/main" val="9200785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3/2/2017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2611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Workf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3" name="Content Placeholder 2"/>
          <p:cNvSpPr>
            <a:spLocks noGrp="1"/>
          </p:cNvSpPr>
          <p:nvPr>
            <p:ph idx="1"/>
          </p:nvPr>
        </p:nvSpPr>
        <p:spPr>
          <a:xfrm>
            <a:off x="466725" y="1708151"/>
            <a:ext cx="8215853" cy="4462463"/>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72C8A408-D2DD-4327-8D81-DAAB5E327C23}" type="datetime1">
              <a:rPr lang="en-US" smtClean="0">
                <a:solidFill>
                  <a:srgbClr val="000000"/>
                </a:solidFill>
              </a:rPr>
              <a:pPr/>
              <a:t>3/2/2017</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smtClean="0">
                <a:solidFill>
                  <a:srgbClr val="000000"/>
                </a:solidFill>
              </a:rPr>
              <a:t>Carl Zeiss Microscopy - ApoTome.2</a:t>
            </a:r>
            <a:endParaRPr lang="en-US" dirty="0">
              <a:solidFill>
                <a:srgbClr val="000000"/>
              </a:solidFill>
            </a:endParaRPr>
          </a:p>
        </p:txBody>
      </p:sp>
      <p:sp>
        <p:nvSpPr>
          <p:cNvPr id="4" name="Right Triangle 3"/>
          <p:cNvSpPr/>
          <p:nvPr userDrawn="1"/>
        </p:nvSpPr>
        <p:spPr bwMode="auto">
          <a:xfrm rot="5400000">
            <a:off x="-33338" y="33338"/>
            <a:ext cx="819149" cy="752475"/>
          </a:xfrm>
          <a:prstGeom prst="rtTriangle">
            <a:avLst/>
          </a:prstGeom>
          <a:solidFill>
            <a:schemeClr val="accent5"/>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dirty="0">
              <a:solidFill>
                <a:srgbClr val="000000"/>
              </a:solidFill>
            </a:endParaRPr>
          </a:p>
        </p:txBody>
      </p:sp>
      <p:sp>
        <p:nvSpPr>
          <p:cNvPr id="7" name="TextBox 6"/>
          <p:cNvSpPr txBox="1"/>
          <p:nvPr userDrawn="1"/>
        </p:nvSpPr>
        <p:spPr>
          <a:xfrm rot="18900000">
            <a:off x="-161083" y="31751"/>
            <a:ext cx="914400" cy="457200"/>
          </a:xfrm>
          <a:prstGeom prst="rect">
            <a:avLst/>
          </a:prstGeom>
          <a:noFill/>
        </p:spPr>
        <p:txBody>
          <a:bodyPr wrap="none" rtlCol="0" anchor="ctr">
            <a:noAutofit/>
          </a:bodyPr>
          <a:lstStyle/>
          <a:p>
            <a:pPr algn="ctr" eaLnBrk="0" fontAlgn="base" hangingPunct="0">
              <a:spcBef>
                <a:spcPct val="0"/>
              </a:spcBef>
              <a:spcAft>
                <a:spcPct val="0"/>
              </a:spcAft>
            </a:pPr>
            <a:r>
              <a:rPr lang="en-US" sz="1200" b="1" dirty="0">
                <a:solidFill>
                  <a:srgbClr val="FFFFFF"/>
                </a:solidFill>
              </a:rPr>
              <a:t>Workflow</a:t>
            </a:r>
          </a:p>
        </p:txBody>
      </p:sp>
    </p:spTree>
    <p:extLst>
      <p:ext uri="{BB962C8B-B14F-4D97-AF65-F5344CB8AC3E}">
        <p14:creationId xmlns:p14="http://schemas.microsoft.com/office/powerpoint/2010/main" val="299331651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xerci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3" name="Content Placeholder 2"/>
          <p:cNvSpPr>
            <a:spLocks noGrp="1"/>
          </p:cNvSpPr>
          <p:nvPr>
            <p:ph idx="1"/>
          </p:nvPr>
        </p:nvSpPr>
        <p:spPr>
          <a:xfrm>
            <a:off x="466725" y="1708151"/>
            <a:ext cx="5726113" cy="4462463"/>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D9BCAE70-9CDE-41C3-A0DA-0DD111289994}" type="datetime1">
              <a:rPr lang="en-US" smtClean="0">
                <a:solidFill>
                  <a:srgbClr val="000000"/>
                </a:solidFill>
              </a:rPr>
              <a:pPr/>
              <a:t>3/2/2017</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smtClean="0">
                <a:solidFill>
                  <a:srgbClr val="000000"/>
                </a:solidFill>
              </a:rPr>
              <a:t>Carl Zeiss Microscopy - ApoTome.2</a:t>
            </a:r>
            <a:endParaRPr lang="en-US" dirty="0">
              <a:solidFill>
                <a:srgbClr val="000000"/>
              </a:solidFill>
            </a:endParaRPr>
          </a:p>
        </p:txBody>
      </p:sp>
      <p:sp>
        <p:nvSpPr>
          <p:cNvPr id="4" name="Right Triangle 3"/>
          <p:cNvSpPr/>
          <p:nvPr userDrawn="1"/>
        </p:nvSpPr>
        <p:spPr bwMode="auto">
          <a:xfrm rot="5400000">
            <a:off x="-33338" y="33338"/>
            <a:ext cx="819149" cy="752475"/>
          </a:xfrm>
          <a:prstGeom prst="rtTriangle">
            <a:avLst/>
          </a:prstGeom>
          <a:solidFill>
            <a:srgbClr val="92D050"/>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dirty="0">
              <a:solidFill>
                <a:srgbClr val="000000"/>
              </a:solidFill>
            </a:endParaRPr>
          </a:p>
        </p:txBody>
      </p:sp>
      <p:sp>
        <p:nvSpPr>
          <p:cNvPr id="7" name="TextBox 6"/>
          <p:cNvSpPr txBox="1"/>
          <p:nvPr userDrawn="1"/>
        </p:nvSpPr>
        <p:spPr>
          <a:xfrm rot="18900000">
            <a:off x="-161083" y="31751"/>
            <a:ext cx="914400" cy="457200"/>
          </a:xfrm>
          <a:prstGeom prst="rect">
            <a:avLst/>
          </a:prstGeom>
          <a:noFill/>
        </p:spPr>
        <p:txBody>
          <a:bodyPr wrap="none" rtlCol="0" anchor="ctr">
            <a:noAutofit/>
          </a:bodyPr>
          <a:lstStyle/>
          <a:p>
            <a:pPr algn="ctr" eaLnBrk="0" fontAlgn="base" hangingPunct="0">
              <a:spcBef>
                <a:spcPct val="0"/>
              </a:spcBef>
              <a:spcAft>
                <a:spcPct val="0"/>
              </a:spcAft>
            </a:pPr>
            <a:r>
              <a:rPr lang="en-US" sz="1200" b="1" dirty="0">
                <a:solidFill>
                  <a:srgbClr val="FFFFFF"/>
                </a:solidFill>
              </a:rPr>
              <a:t>Exercise</a:t>
            </a:r>
          </a:p>
        </p:txBody>
      </p:sp>
      <p:sp>
        <p:nvSpPr>
          <p:cNvPr id="10" name="Text Placeholder 9"/>
          <p:cNvSpPr>
            <a:spLocks noGrp="1"/>
          </p:cNvSpPr>
          <p:nvPr>
            <p:ph type="body" sz="quarter" idx="13"/>
          </p:nvPr>
        </p:nvSpPr>
        <p:spPr>
          <a:xfrm>
            <a:off x="6192838" y="1708150"/>
            <a:ext cx="2501900" cy="4462463"/>
          </a:xfrm>
          <a:solidFill>
            <a:schemeClr val="bg1">
              <a:lumMod val="8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924888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ext &amp; Screensh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3" name="Content Placeholder 2"/>
          <p:cNvSpPr>
            <a:spLocks noGrp="1"/>
          </p:cNvSpPr>
          <p:nvPr>
            <p:ph idx="1"/>
          </p:nvPr>
        </p:nvSpPr>
        <p:spPr>
          <a:xfrm>
            <a:off x="5580114" y="1719263"/>
            <a:ext cx="3102467" cy="4462463"/>
          </a:xfrm>
        </p:spPr>
        <p:txBody>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6559661A-BCD0-4826-9F84-87A8DB421AAC}" type="datetime1">
              <a:rPr lang="en-US" smtClean="0">
                <a:solidFill>
                  <a:srgbClr val="000000"/>
                </a:solidFill>
              </a:rPr>
              <a:pPr/>
              <a:t>3/2/2017</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smtClean="0">
                <a:solidFill>
                  <a:srgbClr val="000000"/>
                </a:solidFill>
              </a:rPr>
              <a:t>Carl Zeiss Microscopy - ApoTome.2</a:t>
            </a:r>
            <a:endParaRPr lang="en-US" dirty="0">
              <a:solidFill>
                <a:srgbClr val="000000"/>
              </a:solidFill>
            </a:endParaRPr>
          </a:p>
        </p:txBody>
      </p:sp>
    </p:spTree>
    <p:extLst>
      <p:ext uri="{BB962C8B-B14F-4D97-AF65-F5344CB8AC3E}">
        <p14:creationId xmlns:p14="http://schemas.microsoft.com/office/powerpoint/2010/main" val="59745876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en-US" noProof="0" smtClean="0"/>
              <a:t>Click to edit Master title style</a:t>
            </a:r>
            <a:endParaRPr lang="en-US" noProof="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E52D8D66-5C91-4198-8172-A3845D54ACF0}" type="datetime1">
              <a:rPr lang="en-US" smtClean="0">
                <a:solidFill>
                  <a:srgbClr val="000000"/>
                </a:solidFill>
              </a:rPr>
              <a:pPr/>
              <a:t>3/2/2017</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smtClean="0">
                <a:solidFill>
                  <a:srgbClr val="000000"/>
                </a:solidFill>
              </a:rPr>
              <a:t>Carl Zeiss Microscopy - ApoTome.2</a:t>
            </a:r>
            <a:endParaRPr lang="en-US" dirty="0">
              <a:solidFill>
                <a:srgbClr val="000000"/>
              </a:solidFill>
            </a:endParaRPr>
          </a:p>
        </p:txBody>
      </p:sp>
    </p:spTree>
    <p:extLst>
      <p:ext uri="{BB962C8B-B14F-4D97-AF65-F5344CB8AC3E}">
        <p14:creationId xmlns:p14="http://schemas.microsoft.com/office/powerpoint/2010/main" val="82144348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3" name="Content Placeholder 2"/>
          <p:cNvSpPr>
            <a:spLocks noGrp="1"/>
          </p:cNvSpPr>
          <p:nvPr>
            <p:ph sz="half" idx="1"/>
          </p:nvPr>
        </p:nvSpPr>
        <p:spPr>
          <a:xfrm>
            <a:off x="466725" y="1708151"/>
            <a:ext cx="4027488"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Content Placeholder 3"/>
          <p:cNvSpPr>
            <a:spLocks noGrp="1"/>
          </p:cNvSpPr>
          <p:nvPr>
            <p:ph sz="half" idx="2"/>
          </p:nvPr>
        </p:nvSpPr>
        <p:spPr>
          <a:xfrm>
            <a:off x="4646614" y="1708151"/>
            <a:ext cx="4029075"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F182EFAA-752B-4318-B755-1E288B831962}" type="datetime1">
              <a:rPr lang="en-US" smtClean="0">
                <a:solidFill>
                  <a:srgbClr val="000000"/>
                </a:solidFill>
              </a:rPr>
              <a:pPr/>
              <a:t>3/2/2017</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7"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smtClean="0">
                <a:solidFill>
                  <a:srgbClr val="000000"/>
                </a:solidFill>
              </a:rPr>
              <a:t>Carl Zeiss Microscopy - ApoTome.2</a:t>
            </a:r>
            <a:endParaRPr lang="en-US" dirty="0">
              <a:solidFill>
                <a:srgbClr val="000000"/>
              </a:solidFill>
            </a:endParaRPr>
          </a:p>
        </p:txBody>
      </p:sp>
    </p:spTree>
    <p:extLst>
      <p:ext uri="{BB962C8B-B14F-4D97-AF65-F5344CB8AC3E}">
        <p14:creationId xmlns:p14="http://schemas.microsoft.com/office/powerpoint/2010/main" val="305370043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7"/>
            <a:ext cx="7356475" cy="1143000"/>
          </a:xfrm>
        </p:spPr>
        <p:txBody>
          <a:bodyPr/>
          <a:lstStyle>
            <a:lvl1pPr>
              <a:defRPr/>
            </a:lvl1pPr>
          </a:lstStyle>
          <a:p>
            <a:r>
              <a:rPr lang="en-US" noProof="0" smtClean="0"/>
              <a:t>Click to edit Master title style</a:t>
            </a:r>
            <a:endParaRPr lang="en-US" noProof="0"/>
          </a:p>
        </p:txBody>
      </p:sp>
      <p:sp>
        <p:nvSpPr>
          <p:cNvPr id="3" name="Text Placeholder 2"/>
          <p:cNvSpPr>
            <a:spLocks noGrp="1"/>
          </p:cNvSpPr>
          <p:nvPr>
            <p:ph type="body" idx="1"/>
          </p:nvPr>
        </p:nvSpPr>
        <p:spPr>
          <a:xfrm>
            <a:off x="457200" y="1711325"/>
            <a:ext cx="4040188" cy="69631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457200" y="2407639"/>
            <a:ext cx="4040188" cy="37185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5" name="Text Placeholder 4"/>
          <p:cNvSpPr>
            <a:spLocks noGrp="1"/>
          </p:cNvSpPr>
          <p:nvPr>
            <p:ph type="body" sz="quarter" idx="3"/>
          </p:nvPr>
        </p:nvSpPr>
        <p:spPr>
          <a:xfrm>
            <a:off x="4645027" y="1711325"/>
            <a:ext cx="4041775" cy="69631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dirty="0" smtClean="0"/>
              <a:t>Click to edit Master text styles</a:t>
            </a:r>
          </a:p>
        </p:txBody>
      </p:sp>
      <p:sp>
        <p:nvSpPr>
          <p:cNvPr id="6" name="Content Placeholder 5"/>
          <p:cNvSpPr>
            <a:spLocks noGrp="1"/>
          </p:cNvSpPr>
          <p:nvPr>
            <p:ph sz="quarter" idx="4"/>
          </p:nvPr>
        </p:nvSpPr>
        <p:spPr>
          <a:xfrm>
            <a:off x="4645027" y="2407639"/>
            <a:ext cx="4041775" cy="371852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10"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F5F6D4AA-30BA-4E0E-92C0-2DA800ADFE2F}" type="datetime1">
              <a:rPr lang="en-US" smtClean="0">
                <a:solidFill>
                  <a:srgbClr val="000000"/>
                </a:solidFill>
              </a:rPr>
              <a:pPr/>
              <a:t>3/2/2017</a:t>
            </a:fld>
            <a:endParaRPr lang="en-US" dirty="0">
              <a:solidFill>
                <a:srgbClr val="000000"/>
              </a:solidFill>
            </a:endParaRPr>
          </a:p>
        </p:txBody>
      </p:sp>
      <p:sp>
        <p:nvSpPr>
          <p:cNvPr id="11"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12"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smtClean="0">
                <a:solidFill>
                  <a:srgbClr val="000000"/>
                </a:solidFill>
              </a:rPr>
              <a:t>Carl Zeiss Microscopy - ApoTome.2</a:t>
            </a:r>
            <a:endParaRPr lang="en-US" dirty="0">
              <a:solidFill>
                <a:srgbClr val="000000"/>
              </a:solidFill>
            </a:endParaRPr>
          </a:p>
        </p:txBody>
      </p:sp>
    </p:spTree>
    <p:extLst>
      <p:ext uri="{BB962C8B-B14F-4D97-AF65-F5344CB8AC3E}">
        <p14:creationId xmlns:p14="http://schemas.microsoft.com/office/powerpoint/2010/main" val="36133211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smtClean="0"/>
              <a:t>Click to edit Master title style</a:t>
            </a:r>
            <a:endParaRPr lang="en-US" noProof="0" dirty="0"/>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smtClean="0">
                <a:solidFill>
                  <a:srgbClr val="000000"/>
                </a:solidFill>
              </a:rPr>
              <a:t>Carl Zeiss Microscopy - ApoTome.2</a:t>
            </a:r>
            <a:endParaRPr lang="en-US" dirty="0">
              <a:solidFill>
                <a:srgbClr val="000000"/>
              </a:solidFill>
            </a:endParaRPr>
          </a:p>
        </p:txBody>
      </p:sp>
    </p:spTree>
    <p:extLst>
      <p:ext uri="{BB962C8B-B14F-4D97-AF65-F5344CB8AC3E}">
        <p14:creationId xmlns:p14="http://schemas.microsoft.com/office/powerpoint/2010/main" val="161258729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smtClean="0">
                <a:solidFill>
                  <a:srgbClr val="000000"/>
                </a:solidFill>
              </a:rPr>
              <a:t>Carl Zeiss Microscopy - ApoTome.2</a:t>
            </a:r>
            <a:endParaRPr lang="en-US" dirty="0">
              <a:solidFill>
                <a:srgbClr val="000000"/>
              </a:solidFill>
            </a:endParaRPr>
          </a:p>
        </p:txBody>
      </p:sp>
    </p:spTree>
    <p:extLst>
      <p:ext uri="{BB962C8B-B14F-4D97-AF65-F5344CB8AC3E}">
        <p14:creationId xmlns:p14="http://schemas.microsoft.com/office/powerpoint/2010/main" val="96880230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noProof="0" smtClean="0"/>
              <a:t>Click to edit Master title style</a:t>
            </a:r>
            <a:endParaRPr lang="en-US" noProof="0"/>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10"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smtClean="0">
                <a:solidFill>
                  <a:srgbClr val="000000"/>
                </a:solidFill>
              </a:rPr>
              <a:t>Carl Zeiss Microscopy - ApoTome.2</a:t>
            </a:r>
            <a:endParaRPr lang="en-US" dirty="0">
              <a:solidFill>
                <a:srgbClr val="000000"/>
              </a:solidFill>
            </a:endParaRPr>
          </a:p>
        </p:txBody>
      </p:sp>
    </p:spTree>
    <p:extLst>
      <p:ext uri="{BB962C8B-B14F-4D97-AF65-F5344CB8AC3E}">
        <p14:creationId xmlns:p14="http://schemas.microsoft.com/office/powerpoint/2010/main" val="346181443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noProof="0" smtClean="0"/>
              <a:t>Click to edit Master title style</a:t>
            </a:r>
            <a:endParaRPr lang="en-US" noProof="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10"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smtClean="0">
                <a:solidFill>
                  <a:srgbClr val="000000"/>
                </a:solidFill>
              </a:rPr>
              <a:t>Carl Zeiss Microscopy - ApoTome.2</a:t>
            </a:r>
            <a:endParaRPr lang="en-US" dirty="0">
              <a:solidFill>
                <a:srgbClr val="000000"/>
              </a:solidFill>
            </a:endParaRPr>
          </a:p>
        </p:txBody>
      </p:sp>
    </p:spTree>
    <p:extLst>
      <p:ext uri="{BB962C8B-B14F-4D97-AF65-F5344CB8AC3E}">
        <p14:creationId xmlns:p14="http://schemas.microsoft.com/office/powerpoint/2010/main" val="246668868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3/2/2017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216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3" name="Vertical Text Placeholder 2"/>
          <p:cNvSpPr>
            <a:spLocks noGrp="1"/>
          </p:cNvSpPr>
          <p:nvPr>
            <p:ph type="body" orient="vert" idx="1"/>
          </p:nvPr>
        </p:nvSpPr>
        <p:spPr/>
        <p:txBody>
          <a:bodyPr vert="eaVert"/>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7"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C4D59253-48A3-4426-8AD9-A688E721B712}" type="datetime1">
              <a:rPr lang="en-US" smtClean="0">
                <a:solidFill>
                  <a:srgbClr val="000000"/>
                </a:solidFill>
              </a:rPr>
              <a:pPr/>
              <a:t>3/2/2017</a:t>
            </a:fld>
            <a:endParaRPr lang="en-US" dirty="0">
              <a:solidFill>
                <a:srgbClr val="000000"/>
              </a:solidFill>
            </a:endParaRPr>
          </a:p>
        </p:txBody>
      </p:sp>
      <p:sp>
        <p:nvSpPr>
          <p:cNvPr id="8"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9"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smtClean="0">
                <a:solidFill>
                  <a:srgbClr val="000000"/>
                </a:solidFill>
              </a:rPr>
              <a:t>Carl Zeiss Microscopy - ApoTome.2</a:t>
            </a:r>
            <a:endParaRPr lang="en-US" dirty="0">
              <a:solidFill>
                <a:srgbClr val="000000"/>
              </a:solidFill>
            </a:endParaRPr>
          </a:p>
        </p:txBody>
      </p:sp>
    </p:spTree>
    <p:extLst>
      <p:ext uri="{BB962C8B-B14F-4D97-AF65-F5344CB8AC3E}">
        <p14:creationId xmlns:p14="http://schemas.microsoft.com/office/powerpoint/2010/main" val="90269288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638" y="307975"/>
            <a:ext cx="2051050" cy="5862639"/>
          </a:xfrm>
        </p:spPr>
        <p:txBody>
          <a:bodyPr vert="eaVert"/>
          <a:lstStyle/>
          <a:p>
            <a:r>
              <a:rPr lang="en-US" noProof="0" smtClean="0"/>
              <a:t>Click to edit Master title style</a:t>
            </a:r>
            <a:endParaRPr lang="en-US" noProof="0"/>
          </a:p>
        </p:txBody>
      </p:sp>
      <p:sp>
        <p:nvSpPr>
          <p:cNvPr id="3" name="Vertical Text Placeholder 2"/>
          <p:cNvSpPr>
            <a:spLocks noGrp="1"/>
          </p:cNvSpPr>
          <p:nvPr>
            <p:ph type="body" orient="vert" idx="1"/>
          </p:nvPr>
        </p:nvSpPr>
        <p:spPr>
          <a:xfrm>
            <a:off x="466725" y="307975"/>
            <a:ext cx="6005513" cy="5862639"/>
          </a:xfrm>
        </p:spPr>
        <p:txBody>
          <a:bodyPr vert="eaVert"/>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14F14613-6E7E-4B48-ABA0-4EE1F57DEA0E}" type="datetime1">
              <a:rPr lang="en-US" smtClean="0">
                <a:solidFill>
                  <a:srgbClr val="000000"/>
                </a:solidFill>
              </a:rPr>
              <a:pPr/>
              <a:t>3/2/2017</a:t>
            </a:fld>
            <a:endParaRPr lang="en-US" dirty="0">
              <a:solidFill>
                <a:srgbClr val="000000"/>
              </a:solidFill>
            </a:endParaRPr>
          </a:p>
        </p:txBody>
      </p:sp>
      <p:sp>
        <p:nvSpPr>
          <p:cNvPr id="5"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6"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dirty="0" smtClean="0">
                <a:solidFill>
                  <a:srgbClr val="000000"/>
                </a:solidFill>
              </a:rPr>
              <a:t>Carl Zeiss Microscopy - ApoTome.2</a:t>
            </a:r>
            <a:endParaRPr lang="en-US" dirty="0">
              <a:solidFill>
                <a:srgbClr val="000000"/>
              </a:solidFill>
            </a:endParaRPr>
          </a:p>
        </p:txBody>
      </p:sp>
    </p:spTree>
    <p:extLst>
      <p:ext uri="{BB962C8B-B14F-4D97-AF65-F5344CB8AC3E}">
        <p14:creationId xmlns:p14="http://schemas.microsoft.com/office/powerpoint/2010/main" val="412397756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7" name="Rectangle 6"/>
          <p:cNvSpPr/>
          <p:nvPr userDrawn="1"/>
        </p:nvSpPr>
        <p:spPr bwMode="auto">
          <a:xfrm>
            <a:off x="0" y="-10779"/>
            <a:ext cx="9144000" cy="6868779"/>
          </a:xfrm>
          <a:prstGeom prst="rect">
            <a:avLst/>
          </a:prstGeom>
          <a:solidFill>
            <a:srgbClr val="FFFFFD"/>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pic>
        <p:nvPicPr>
          <p:cNvPr id="6" name="Picture 48" descr="Logo_mit_Claim_transp"/>
          <p:cNvPicPr>
            <a:picLocks noChangeAspect="1" noChangeArrowheads="1"/>
          </p:cNvPicPr>
          <p:nvPr userDrawn="1">
            <p:custDataLst>
              <p:tags r:id="rId1"/>
            </p:custDataLst>
          </p:nvPr>
        </p:nvPicPr>
        <p:blipFill>
          <a:blip r:embed="rId3" cstate="screen">
            <a:extLst>
              <a:ext uri="{28A0092B-C50C-407E-A947-70E740481C1C}">
                <a14:useLocalDpi xmlns:a14="http://schemas.microsoft.com/office/drawing/2010/main"/>
              </a:ext>
            </a:extLst>
          </a:blip>
          <a:srcRect/>
          <a:stretch>
            <a:fillRect/>
          </a:stretch>
        </p:blipFill>
        <p:spPr bwMode="auto">
          <a:xfrm>
            <a:off x="3416302" y="2193925"/>
            <a:ext cx="2308225" cy="194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63641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3251205" name="Rectangle 5"/>
          <p:cNvSpPr>
            <a:spLocks noGrp="1" noChangeArrowheads="1"/>
          </p:cNvSpPr>
          <p:nvPr>
            <p:ph type="ctrTitle" sz="quarter"/>
          </p:nvPr>
        </p:nvSpPr>
        <p:spPr>
          <a:xfrm>
            <a:off x="466725" y="268288"/>
            <a:ext cx="6208713" cy="928687"/>
          </a:xfrm>
        </p:spPr>
        <p:txBody>
          <a:bodyPr/>
          <a:lstStyle>
            <a:lvl1pPr>
              <a:defRPr sz="2400"/>
            </a:lvl1pPr>
          </a:lstStyle>
          <a:p>
            <a:pPr lvl="0"/>
            <a:r>
              <a:rPr lang="de-DE" noProof="0" smtClean="0"/>
              <a:t>Titelmasterformat durch Klicken bearbeiten</a:t>
            </a:r>
          </a:p>
        </p:txBody>
      </p:sp>
      <p:sp>
        <p:nvSpPr>
          <p:cNvPr id="3251215" name="Freeform 15"/>
          <p:cNvSpPr>
            <a:spLocks noEditPoints="1"/>
          </p:cNvSpPr>
          <p:nvPr>
            <p:custDataLst>
              <p:tags r:id="rId1"/>
            </p:custDataLst>
          </p:nvPr>
        </p:nvSpPr>
        <p:spPr bwMode="auto">
          <a:xfrm>
            <a:off x="8216900" y="379413"/>
            <a:ext cx="463550" cy="488950"/>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1600">
              <a:solidFill>
                <a:srgbClr val="000000"/>
              </a:solidFill>
            </a:endParaRPr>
          </a:p>
        </p:txBody>
      </p:sp>
      <p:pic>
        <p:nvPicPr>
          <p:cNvPr id="3251248" name="Bild 2" descr="13_DSC_0298_foleys_Präse2.jpg"/>
          <p:cNvPicPr>
            <a:picLocks noChangeAspect="1"/>
          </p:cNvPicPr>
          <p:nvPr/>
        </p:nvPicPr>
        <p:blipFill>
          <a:blip r:embed="rId3">
            <a:extLst>
              <a:ext uri="{28A0092B-C50C-407E-A947-70E740481C1C}">
                <a14:useLocalDpi xmlns:a14="http://schemas.microsoft.com/office/drawing/2010/main" val="0"/>
              </a:ext>
            </a:extLst>
          </a:blip>
          <a:srcRect t="10429" r="2383" b="9293"/>
          <a:stretch>
            <a:fillRect/>
          </a:stretch>
        </p:blipFill>
        <p:spPr bwMode="auto">
          <a:xfrm>
            <a:off x="0" y="1350963"/>
            <a:ext cx="91440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32659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6CE505A7-AB0C-440C-BCE9-038C2B735393}" type="datetime1">
              <a:rPr lang="de-DE" smtClean="0">
                <a:solidFill>
                  <a:srgbClr val="000000"/>
                </a:solidFill>
              </a:rPr>
              <a:pPr/>
              <a:t>02.03.2017</a:t>
            </a:fld>
            <a:endParaRPr lang="de-DE">
              <a:solidFill>
                <a:srgbClr val="000000"/>
              </a:solidFill>
            </a:endParaRPr>
          </a:p>
        </p:txBody>
      </p:sp>
      <p:sp>
        <p:nvSpPr>
          <p:cNvPr id="5" name="Foliennummernplatzhalter 4"/>
          <p:cNvSpPr>
            <a:spLocks noGrp="1"/>
          </p:cNvSpPr>
          <p:nvPr>
            <p:ph type="sldNum" sz="quarter" idx="11"/>
          </p:nvPr>
        </p:nvSpPr>
        <p:spPr/>
        <p:txBody>
          <a:bodyPr/>
          <a:lstStyle>
            <a:lvl1pPr>
              <a:defRPr/>
            </a:lvl1pPr>
          </a:lstStyle>
          <a:p>
            <a:fld id="{E7106F61-AEF5-4A9D-9A53-47E3DFDE314C}" type="slidenum">
              <a:rPr lang="de-DE">
                <a:solidFill>
                  <a:srgbClr val="000000"/>
                </a:solidFill>
              </a:rPr>
              <a:pPr/>
              <a:t>‹#›</a:t>
            </a:fld>
            <a:endParaRPr lang="de-DE">
              <a:solidFill>
                <a:srgbClr val="000000"/>
              </a:solidFill>
            </a:endParaRPr>
          </a:p>
        </p:txBody>
      </p:sp>
      <p:sp>
        <p:nvSpPr>
          <p:cNvPr id="6" name="Fußzeilenplatzhalter 5"/>
          <p:cNvSpPr>
            <a:spLocks noGrp="1"/>
          </p:cNvSpPr>
          <p:nvPr>
            <p:ph type="ftr" sz="quarter" idx="12"/>
          </p:nvPr>
        </p:nvSpPr>
        <p:spPr/>
        <p:txBody>
          <a:bodyPr/>
          <a:lstStyle>
            <a:lvl1pPr>
              <a:defRPr/>
            </a:lvl1pPr>
          </a:lstStyle>
          <a:p>
            <a:r>
              <a:rPr lang="de-DE" smtClean="0">
                <a:solidFill>
                  <a:srgbClr val="000000"/>
                </a:solidFill>
              </a:rPr>
              <a:t>Carl Zeiss Microscopy</a:t>
            </a:r>
            <a:endParaRPr lang="de-DE">
              <a:solidFill>
                <a:srgbClr val="000000"/>
              </a:solidFill>
            </a:endParaRPr>
          </a:p>
        </p:txBody>
      </p:sp>
    </p:spTree>
    <p:extLst>
      <p:ext uri="{BB962C8B-B14F-4D97-AF65-F5344CB8AC3E}">
        <p14:creationId xmlns:p14="http://schemas.microsoft.com/office/powerpoint/2010/main" val="36369946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fld id="{46CB562D-D0A2-4733-8C20-6DDEBFAA7382}" type="datetime1">
              <a:rPr lang="de-DE" smtClean="0">
                <a:solidFill>
                  <a:srgbClr val="000000"/>
                </a:solidFill>
              </a:rPr>
              <a:pPr/>
              <a:t>02.03.2017</a:t>
            </a:fld>
            <a:endParaRPr lang="de-DE">
              <a:solidFill>
                <a:srgbClr val="000000"/>
              </a:solidFill>
            </a:endParaRPr>
          </a:p>
        </p:txBody>
      </p:sp>
      <p:sp>
        <p:nvSpPr>
          <p:cNvPr id="5" name="Foliennummernplatzhalter 4"/>
          <p:cNvSpPr>
            <a:spLocks noGrp="1"/>
          </p:cNvSpPr>
          <p:nvPr>
            <p:ph type="sldNum" sz="quarter" idx="11"/>
          </p:nvPr>
        </p:nvSpPr>
        <p:spPr/>
        <p:txBody>
          <a:bodyPr/>
          <a:lstStyle>
            <a:lvl1pPr>
              <a:defRPr/>
            </a:lvl1pPr>
          </a:lstStyle>
          <a:p>
            <a:fld id="{CCD1BEB8-F336-48B2-B5D1-8087AE456A36}" type="slidenum">
              <a:rPr lang="de-DE">
                <a:solidFill>
                  <a:srgbClr val="000000"/>
                </a:solidFill>
              </a:rPr>
              <a:pPr/>
              <a:t>‹#›</a:t>
            </a:fld>
            <a:endParaRPr lang="de-DE">
              <a:solidFill>
                <a:srgbClr val="000000"/>
              </a:solidFill>
            </a:endParaRPr>
          </a:p>
        </p:txBody>
      </p:sp>
      <p:sp>
        <p:nvSpPr>
          <p:cNvPr id="6" name="Fußzeilenplatzhalter 5"/>
          <p:cNvSpPr>
            <a:spLocks noGrp="1"/>
          </p:cNvSpPr>
          <p:nvPr>
            <p:ph type="ftr" sz="quarter" idx="12"/>
          </p:nvPr>
        </p:nvSpPr>
        <p:spPr/>
        <p:txBody>
          <a:bodyPr/>
          <a:lstStyle>
            <a:lvl1pPr>
              <a:defRPr/>
            </a:lvl1pPr>
          </a:lstStyle>
          <a:p>
            <a:r>
              <a:rPr lang="de-DE" smtClean="0">
                <a:solidFill>
                  <a:srgbClr val="000000"/>
                </a:solidFill>
              </a:rPr>
              <a:t>Carl Zeiss Microscopy</a:t>
            </a:r>
            <a:endParaRPr lang="de-DE">
              <a:solidFill>
                <a:srgbClr val="000000"/>
              </a:solidFill>
            </a:endParaRPr>
          </a:p>
        </p:txBody>
      </p:sp>
    </p:spTree>
    <p:extLst>
      <p:ext uri="{BB962C8B-B14F-4D97-AF65-F5344CB8AC3E}">
        <p14:creationId xmlns:p14="http://schemas.microsoft.com/office/powerpoint/2010/main" val="16753390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66725" y="1708150"/>
            <a:ext cx="4027488"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6613" y="1708150"/>
            <a:ext cx="4029075" cy="4462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lvl1pPr>
              <a:defRPr/>
            </a:lvl1pPr>
          </a:lstStyle>
          <a:p>
            <a:fld id="{BBA54C05-A936-464D-91DE-277E23F73FE8}" type="datetime1">
              <a:rPr lang="de-DE" smtClean="0">
                <a:solidFill>
                  <a:srgbClr val="000000"/>
                </a:solidFill>
              </a:rPr>
              <a:pPr/>
              <a:t>02.03.2017</a:t>
            </a:fld>
            <a:endParaRPr lang="de-DE">
              <a:solidFill>
                <a:srgbClr val="000000"/>
              </a:solidFill>
            </a:endParaRPr>
          </a:p>
        </p:txBody>
      </p:sp>
      <p:sp>
        <p:nvSpPr>
          <p:cNvPr id="6" name="Foliennummernplatzhalter 5"/>
          <p:cNvSpPr>
            <a:spLocks noGrp="1"/>
          </p:cNvSpPr>
          <p:nvPr>
            <p:ph type="sldNum" sz="quarter" idx="11"/>
          </p:nvPr>
        </p:nvSpPr>
        <p:spPr/>
        <p:txBody>
          <a:bodyPr/>
          <a:lstStyle>
            <a:lvl1pPr>
              <a:defRPr/>
            </a:lvl1pPr>
          </a:lstStyle>
          <a:p>
            <a:fld id="{DA40D4D5-BF9D-42B6-80A8-D26AE5FA9F60}" type="slidenum">
              <a:rPr lang="de-DE">
                <a:solidFill>
                  <a:srgbClr val="000000"/>
                </a:solidFill>
              </a:rPr>
              <a:pPr/>
              <a:t>‹#›</a:t>
            </a:fld>
            <a:endParaRPr lang="de-DE">
              <a:solidFill>
                <a:srgbClr val="000000"/>
              </a:solidFill>
            </a:endParaRPr>
          </a:p>
        </p:txBody>
      </p:sp>
      <p:sp>
        <p:nvSpPr>
          <p:cNvPr id="7" name="Fußzeilenplatzhalter 6"/>
          <p:cNvSpPr>
            <a:spLocks noGrp="1"/>
          </p:cNvSpPr>
          <p:nvPr>
            <p:ph type="ftr" sz="quarter" idx="12"/>
          </p:nvPr>
        </p:nvSpPr>
        <p:spPr/>
        <p:txBody>
          <a:bodyPr/>
          <a:lstStyle>
            <a:lvl1pPr>
              <a:defRPr/>
            </a:lvl1pPr>
          </a:lstStyle>
          <a:p>
            <a:r>
              <a:rPr lang="de-DE" smtClean="0">
                <a:solidFill>
                  <a:srgbClr val="000000"/>
                </a:solidFill>
              </a:rPr>
              <a:t>Carl Zeiss Microscopy</a:t>
            </a:r>
            <a:endParaRPr lang="de-DE">
              <a:solidFill>
                <a:srgbClr val="000000"/>
              </a:solidFill>
            </a:endParaRPr>
          </a:p>
        </p:txBody>
      </p:sp>
    </p:spTree>
    <p:extLst>
      <p:ext uri="{BB962C8B-B14F-4D97-AF65-F5344CB8AC3E}">
        <p14:creationId xmlns:p14="http://schemas.microsoft.com/office/powerpoint/2010/main" val="4269842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fld id="{221326EE-B63E-4DAA-835D-897A885B4592}" type="datetime1">
              <a:rPr lang="de-DE" smtClean="0">
                <a:solidFill>
                  <a:srgbClr val="000000"/>
                </a:solidFill>
              </a:rPr>
              <a:pPr/>
              <a:t>02.03.2017</a:t>
            </a:fld>
            <a:endParaRPr lang="de-DE">
              <a:solidFill>
                <a:srgbClr val="000000"/>
              </a:solidFill>
            </a:endParaRPr>
          </a:p>
        </p:txBody>
      </p:sp>
      <p:sp>
        <p:nvSpPr>
          <p:cNvPr id="8" name="Foliennummernplatzhalter 7"/>
          <p:cNvSpPr>
            <a:spLocks noGrp="1"/>
          </p:cNvSpPr>
          <p:nvPr>
            <p:ph type="sldNum" sz="quarter" idx="11"/>
          </p:nvPr>
        </p:nvSpPr>
        <p:spPr/>
        <p:txBody>
          <a:bodyPr/>
          <a:lstStyle>
            <a:lvl1pPr>
              <a:defRPr/>
            </a:lvl1pPr>
          </a:lstStyle>
          <a:p>
            <a:fld id="{06BE5CAF-42A3-4742-B8C1-C14053CF0F0B}" type="slidenum">
              <a:rPr lang="de-DE">
                <a:solidFill>
                  <a:srgbClr val="000000"/>
                </a:solidFill>
              </a:rPr>
              <a:pPr/>
              <a:t>‹#›</a:t>
            </a:fld>
            <a:endParaRPr lang="de-DE">
              <a:solidFill>
                <a:srgbClr val="000000"/>
              </a:solidFill>
            </a:endParaRPr>
          </a:p>
        </p:txBody>
      </p:sp>
      <p:sp>
        <p:nvSpPr>
          <p:cNvPr id="9" name="Fußzeilenplatzhalter 8"/>
          <p:cNvSpPr>
            <a:spLocks noGrp="1"/>
          </p:cNvSpPr>
          <p:nvPr>
            <p:ph type="ftr" sz="quarter" idx="12"/>
          </p:nvPr>
        </p:nvSpPr>
        <p:spPr/>
        <p:txBody>
          <a:bodyPr/>
          <a:lstStyle>
            <a:lvl1pPr>
              <a:defRPr/>
            </a:lvl1pPr>
          </a:lstStyle>
          <a:p>
            <a:r>
              <a:rPr lang="de-DE" smtClean="0">
                <a:solidFill>
                  <a:srgbClr val="000000"/>
                </a:solidFill>
              </a:rPr>
              <a:t>Carl Zeiss Microscopy</a:t>
            </a:r>
            <a:endParaRPr lang="de-DE">
              <a:solidFill>
                <a:srgbClr val="000000"/>
              </a:solidFill>
            </a:endParaRPr>
          </a:p>
        </p:txBody>
      </p:sp>
    </p:spTree>
    <p:extLst>
      <p:ext uri="{BB962C8B-B14F-4D97-AF65-F5344CB8AC3E}">
        <p14:creationId xmlns:p14="http://schemas.microsoft.com/office/powerpoint/2010/main" val="27879710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fld id="{CA148118-09E4-4E33-AFE0-65EA9020545C}" type="datetime1">
              <a:rPr lang="de-DE" smtClean="0">
                <a:solidFill>
                  <a:srgbClr val="000000"/>
                </a:solidFill>
              </a:rPr>
              <a:pPr/>
              <a:t>02.03.2017</a:t>
            </a:fld>
            <a:endParaRPr lang="de-DE">
              <a:solidFill>
                <a:srgbClr val="000000"/>
              </a:solidFill>
            </a:endParaRPr>
          </a:p>
        </p:txBody>
      </p:sp>
      <p:sp>
        <p:nvSpPr>
          <p:cNvPr id="4" name="Foliennummernplatzhalter 3"/>
          <p:cNvSpPr>
            <a:spLocks noGrp="1"/>
          </p:cNvSpPr>
          <p:nvPr>
            <p:ph type="sldNum" sz="quarter" idx="11"/>
          </p:nvPr>
        </p:nvSpPr>
        <p:spPr/>
        <p:txBody>
          <a:bodyPr/>
          <a:lstStyle>
            <a:lvl1pPr>
              <a:defRPr/>
            </a:lvl1pPr>
          </a:lstStyle>
          <a:p>
            <a:fld id="{517F8D53-1DB1-4A35-BD8A-26FD967BA0FC}" type="slidenum">
              <a:rPr lang="de-DE">
                <a:solidFill>
                  <a:srgbClr val="000000"/>
                </a:solidFill>
              </a:rPr>
              <a:pPr/>
              <a:t>‹#›</a:t>
            </a:fld>
            <a:endParaRPr lang="de-DE">
              <a:solidFill>
                <a:srgbClr val="000000"/>
              </a:solidFill>
            </a:endParaRPr>
          </a:p>
        </p:txBody>
      </p:sp>
      <p:sp>
        <p:nvSpPr>
          <p:cNvPr id="5" name="Fußzeilenplatzhalter 4"/>
          <p:cNvSpPr>
            <a:spLocks noGrp="1"/>
          </p:cNvSpPr>
          <p:nvPr>
            <p:ph type="ftr" sz="quarter" idx="12"/>
          </p:nvPr>
        </p:nvSpPr>
        <p:spPr/>
        <p:txBody>
          <a:bodyPr/>
          <a:lstStyle>
            <a:lvl1pPr>
              <a:defRPr/>
            </a:lvl1pPr>
          </a:lstStyle>
          <a:p>
            <a:r>
              <a:rPr lang="de-DE" smtClean="0">
                <a:solidFill>
                  <a:srgbClr val="000000"/>
                </a:solidFill>
              </a:rPr>
              <a:t>Carl Zeiss Microscopy</a:t>
            </a:r>
            <a:endParaRPr lang="de-DE">
              <a:solidFill>
                <a:srgbClr val="000000"/>
              </a:solidFill>
            </a:endParaRPr>
          </a:p>
        </p:txBody>
      </p:sp>
    </p:spTree>
    <p:extLst>
      <p:ext uri="{BB962C8B-B14F-4D97-AF65-F5344CB8AC3E}">
        <p14:creationId xmlns:p14="http://schemas.microsoft.com/office/powerpoint/2010/main" val="6704698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fld id="{92655880-9AA7-4B9C-9888-72060D03BA1D}" type="datetime1">
              <a:rPr lang="de-DE" smtClean="0">
                <a:solidFill>
                  <a:srgbClr val="000000"/>
                </a:solidFill>
              </a:rPr>
              <a:pPr/>
              <a:t>02.03.2017</a:t>
            </a:fld>
            <a:endParaRPr lang="de-DE">
              <a:solidFill>
                <a:srgbClr val="000000"/>
              </a:solidFill>
            </a:endParaRPr>
          </a:p>
        </p:txBody>
      </p:sp>
      <p:sp>
        <p:nvSpPr>
          <p:cNvPr id="3" name="Foliennummernplatzhalter 2"/>
          <p:cNvSpPr>
            <a:spLocks noGrp="1"/>
          </p:cNvSpPr>
          <p:nvPr>
            <p:ph type="sldNum" sz="quarter" idx="11"/>
          </p:nvPr>
        </p:nvSpPr>
        <p:spPr/>
        <p:txBody>
          <a:bodyPr/>
          <a:lstStyle>
            <a:lvl1pPr>
              <a:defRPr/>
            </a:lvl1pPr>
          </a:lstStyle>
          <a:p>
            <a:fld id="{132E970F-E96A-4A31-AA3D-EB62DC579E46}" type="slidenum">
              <a:rPr lang="de-DE">
                <a:solidFill>
                  <a:srgbClr val="000000"/>
                </a:solidFill>
              </a:rPr>
              <a:pPr/>
              <a:t>‹#›</a:t>
            </a:fld>
            <a:endParaRPr lang="de-DE">
              <a:solidFill>
                <a:srgbClr val="000000"/>
              </a:solidFill>
            </a:endParaRPr>
          </a:p>
        </p:txBody>
      </p:sp>
      <p:sp>
        <p:nvSpPr>
          <p:cNvPr id="4" name="Fußzeilenplatzhalter 3"/>
          <p:cNvSpPr>
            <a:spLocks noGrp="1"/>
          </p:cNvSpPr>
          <p:nvPr>
            <p:ph type="ftr" sz="quarter" idx="12"/>
          </p:nvPr>
        </p:nvSpPr>
        <p:spPr/>
        <p:txBody>
          <a:bodyPr/>
          <a:lstStyle>
            <a:lvl1pPr>
              <a:defRPr/>
            </a:lvl1pPr>
          </a:lstStyle>
          <a:p>
            <a:r>
              <a:rPr lang="de-DE" smtClean="0">
                <a:solidFill>
                  <a:srgbClr val="000000"/>
                </a:solidFill>
              </a:rPr>
              <a:t>Carl Zeiss Microscopy</a:t>
            </a:r>
            <a:endParaRPr lang="de-DE">
              <a:solidFill>
                <a:srgbClr val="000000"/>
              </a:solidFill>
            </a:endParaRPr>
          </a:p>
        </p:txBody>
      </p:sp>
    </p:spTree>
    <p:extLst>
      <p:ext uri="{BB962C8B-B14F-4D97-AF65-F5344CB8AC3E}">
        <p14:creationId xmlns:p14="http://schemas.microsoft.com/office/powerpoint/2010/main" val="42738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F765975-A351-42C2-A247-B41DB5844E41}" type="datetimeFigureOut">
              <a:rPr lang="en-US" smtClean="0">
                <a:solidFill>
                  <a:prstClr val="black">
                    <a:tint val="75000"/>
                  </a:prstClr>
                </a:solidFill>
              </a:rPr>
              <a:pPr/>
              <a:t>3/2/2017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7754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fld id="{CC3CAFC7-8C83-47CC-95D1-DB8132570BBD}" type="datetime1">
              <a:rPr lang="de-DE" smtClean="0">
                <a:solidFill>
                  <a:srgbClr val="000000"/>
                </a:solidFill>
              </a:rPr>
              <a:pPr/>
              <a:t>02.03.2017</a:t>
            </a:fld>
            <a:endParaRPr lang="de-DE">
              <a:solidFill>
                <a:srgbClr val="000000"/>
              </a:solidFill>
            </a:endParaRPr>
          </a:p>
        </p:txBody>
      </p:sp>
      <p:sp>
        <p:nvSpPr>
          <p:cNvPr id="6" name="Foliennummernplatzhalter 5"/>
          <p:cNvSpPr>
            <a:spLocks noGrp="1"/>
          </p:cNvSpPr>
          <p:nvPr>
            <p:ph type="sldNum" sz="quarter" idx="11"/>
          </p:nvPr>
        </p:nvSpPr>
        <p:spPr/>
        <p:txBody>
          <a:bodyPr/>
          <a:lstStyle>
            <a:lvl1pPr>
              <a:defRPr/>
            </a:lvl1pPr>
          </a:lstStyle>
          <a:p>
            <a:fld id="{07E8BB52-CA46-49AB-8871-831104575AC9}" type="slidenum">
              <a:rPr lang="de-DE">
                <a:solidFill>
                  <a:srgbClr val="000000"/>
                </a:solidFill>
              </a:rPr>
              <a:pPr/>
              <a:t>‹#›</a:t>
            </a:fld>
            <a:endParaRPr lang="de-DE">
              <a:solidFill>
                <a:srgbClr val="000000"/>
              </a:solidFill>
            </a:endParaRPr>
          </a:p>
        </p:txBody>
      </p:sp>
      <p:sp>
        <p:nvSpPr>
          <p:cNvPr id="7" name="Fußzeilenplatzhalter 6"/>
          <p:cNvSpPr>
            <a:spLocks noGrp="1"/>
          </p:cNvSpPr>
          <p:nvPr>
            <p:ph type="ftr" sz="quarter" idx="12"/>
          </p:nvPr>
        </p:nvSpPr>
        <p:spPr/>
        <p:txBody>
          <a:bodyPr/>
          <a:lstStyle>
            <a:lvl1pPr>
              <a:defRPr/>
            </a:lvl1pPr>
          </a:lstStyle>
          <a:p>
            <a:r>
              <a:rPr lang="de-DE" smtClean="0">
                <a:solidFill>
                  <a:srgbClr val="000000"/>
                </a:solidFill>
              </a:rPr>
              <a:t>Carl Zeiss Microscopy</a:t>
            </a:r>
            <a:endParaRPr lang="de-DE">
              <a:solidFill>
                <a:srgbClr val="000000"/>
              </a:solidFill>
            </a:endParaRPr>
          </a:p>
        </p:txBody>
      </p:sp>
    </p:spTree>
    <p:extLst>
      <p:ext uri="{BB962C8B-B14F-4D97-AF65-F5344CB8AC3E}">
        <p14:creationId xmlns:p14="http://schemas.microsoft.com/office/powerpoint/2010/main" val="5065437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fld id="{A1A6930B-FE3D-407C-8F5A-330C1B04A6A5}" type="datetime1">
              <a:rPr lang="de-DE" smtClean="0">
                <a:solidFill>
                  <a:srgbClr val="000000"/>
                </a:solidFill>
              </a:rPr>
              <a:pPr/>
              <a:t>02.03.2017</a:t>
            </a:fld>
            <a:endParaRPr lang="de-DE">
              <a:solidFill>
                <a:srgbClr val="000000"/>
              </a:solidFill>
            </a:endParaRPr>
          </a:p>
        </p:txBody>
      </p:sp>
      <p:sp>
        <p:nvSpPr>
          <p:cNvPr id="6" name="Foliennummernplatzhalter 5"/>
          <p:cNvSpPr>
            <a:spLocks noGrp="1"/>
          </p:cNvSpPr>
          <p:nvPr>
            <p:ph type="sldNum" sz="quarter" idx="11"/>
          </p:nvPr>
        </p:nvSpPr>
        <p:spPr/>
        <p:txBody>
          <a:bodyPr/>
          <a:lstStyle>
            <a:lvl1pPr>
              <a:defRPr/>
            </a:lvl1pPr>
          </a:lstStyle>
          <a:p>
            <a:fld id="{9DFB4647-7B30-4AC1-A8B1-F2C95ED2674F}" type="slidenum">
              <a:rPr lang="de-DE">
                <a:solidFill>
                  <a:srgbClr val="000000"/>
                </a:solidFill>
              </a:rPr>
              <a:pPr/>
              <a:t>‹#›</a:t>
            </a:fld>
            <a:endParaRPr lang="de-DE">
              <a:solidFill>
                <a:srgbClr val="000000"/>
              </a:solidFill>
            </a:endParaRPr>
          </a:p>
        </p:txBody>
      </p:sp>
      <p:sp>
        <p:nvSpPr>
          <p:cNvPr id="7" name="Fußzeilenplatzhalter 6"/>
          <p:cNvSpPr>
            <a:spLocks noGrp="1"/>
          </p:cNvSpPr>
          <p:nvPr>
            <p:ph type="ftr" sz="quarter" idx="12"/>
          </p:nvPr>
        </p:nvSpPr>
        <p:spPr/>
        <p:txBody>
          <a:bodyPr/>
          <a:lstStyle>
            <a:lvl1pPr>
              <a:defRPr/>
            </a:lvl1pPr>
          </a:lstStyle>
          <a:p>
            <a:r>
              <a:rPr lang="de-DE" smtClean="0">
                <a:solidFill>
                  <a:srgbClr val="000000"/>
                </a:solidFill>
              </a:rPr>
              <a:t>Carl Zeiss Microscopy</a:t>
            </a:r>
            <a:endParaRPr lang="de-DE">
              <a:solidFill>
                <a:srgbClr val="000000"/>
              </a:solidFill>
            </a:endParaRPr>
          </a:p>
        </p:txBody>
      </p:sp>
    </p:spTree>
    <p:extLst>
      <p:ext uri="{BB962C8B-B14F-4D97-AF65-F5344CB8AC3E}">
        <p14:creationId xmlns:p14="http://schemas.microsoft.com/office/powerpoint/2010/main" val="18817125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14AF4BBC-DC0C-4E5A-B7A1-E9A027BFE326}" type="datetime1">
              <a:rPr lang="de-DE" smtClean="0">
                <a:solidFill>
                  <a:srgbClr val="000000"/>
                </a:solidFill>
              </a:rPr>
              <a:pPr/>
              <a:t>02.03.2017</a:t>
            </a:fld>
            <a:endParaRPr lang="de-DE">
              <a:solidFill>
                <a:srgbClr val="000000"/>
              </a:solidFill>
            </a:endParaRPr>
          </a:p>
        </p:txBody>
      </p:sp>
      <p:sp>
        <p:nvSpPr>
          <p:cNvPr id="5" name="Foliennummernplatzhalter 4"/>
          <p:cNvSpPr>
            <a:spLocks noGrp="1"/>
          </p:cNvSpPr>
          <p:nvPr>
            <p:ph type="sldNum" sz="quarter" idx="11"/>
          </p:nvPr>
        </p:nvSpPr>
        <p:spPr/>
        <p:txBody>
          <a:bodyPr/>
          <a:lstStyle>
            <a:lvl1pPr>
              <a:defRPr/>
            </a:lvl1pPr>
          </a:lstStyle>
          <a:p>
            <a:fld id="{DCB2D7BF-5786-44ED-AFC1-795E5181F2D1}" type="slidenum">
              <a:rPr lang="de-DE">
                <a:solidFill>
                  <a:srgbClr val="000000"/>
                </a:solidFill>
              </a:rPr>
              <a:pPr/>
              <a:t>‹#›</a:t>
            </a:fld>
            <a:endParaRPr lang="de-DE">
              <a:solidFill>
                <a:srgbClr val="000000"/>
              </a:solidFill>
            </a:endParaRPr>
          </a:p>
        </p:txBody>
      </p:sp>
      <p:sp>
        <p:nvSpPr>
          <p:cNvPr id="6" name="Fußzeilenplatzhalter 5"/>
          <p:cNvSpPr>
            <a:spLocks noGrp="1"/>
          </p:cNvSpPr>
          <p:nvPr>
            <p:ph type="ftr" sz="quarter" idx="12"/>
          </p:nvPr>
        </p:nvSpPr>
        <p:spPr/>
        <p:txBody>
          <a:bodyPr/>
          <a:lstStyle>
            <a:lvl1pPr>
              <a:defRPr/>
            </a:lvl1pPr>
          </a:lstStyle>
          <a:p>
            <a:r>
              <a:rPr lang="de-DE" smtClean="0">
                <a:solidFill>
                  <a:srgbClr val="000000"/>
                </a:solidFill>
              </a:rPr>
              <a:t>Carl Zeiss Microscopy</a:t>
            </a:r>
            <a:endParaRPr lang="de-DE">
              <a:solidFill>
                <a:srgbClr val="000000"/>
              </a:solidFill>
            </a:endParaRPr>
          </a:p>
        </p:txBody>
      </p:sp>
    </p:spTree>
    <p:extLst>
      <p:ext uri="{BB962C8B-B14F-4D97-AF65-F5344CB8AC3E}">
        <p14:creationId xmlns:p14="http://schemas.microsoft.com/office/powerpoint/2010/main" val="8753587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4638" y="307975"/>
            <a:ext cx="2051050" cy="58626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66725" y="307975"/>
            <a:ext cx="6005513" cy="58626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fld id="{9F2A1B4F-6832-4B56-8F7C-3F290B889216}" type="datetime1">
              <a:rPr lang="de-DE" smtClean="0">
                <a:solidFill>
                  <a:srgbClr val="000000"/>
                </a:solidFill>
              </a:rPr>
              <a:pPr/>
              <a:t>02.03.2017</a:t>
            </a:fld>
            <a:endParaRPr lang="de-DE">
              <a:solidFill>
                <a:srgbClr val="000000"/>
              </a:solidFill>
            </a:endParaRPr>
          </a:p>
        </p:txBody>
      </p:sp>
      <p:sp>
        <p:nvSpPr>
          <p:cNvPr id="5" name="Foliennummernplatzhalter 4"/>
          <p:cNvSpPr>
            <a:spLocks noGrp="1"/>
          </p:cNvSpPr>
          <p:nvPr>
            <p:ph type="sldNum" sz="quarter" idx="11"/>
          </p:nvPr>
        </p:nvSpPr>
        <p:spPr/>
        <p:txBody>
          <a:bodyPr/>
          <a:lstStyle>
            <a:lvl1pPr>
              <a:defRPr/>
            </a:lvl1pPr>
          </a:lstStyle>
          <a:p>
            <a:fld id="{E6B5A577-C0D6-4A5C-B870-6858098C7882}" type="slidenum">
              <a:rPr lang="de-DE">
                <a:solidFill>
                  <a:srgbClr val="000000"/>
                </a:solidFill>
              </a:rPr>
              <a:pPr/>
              <a:t>‹#›</a:t>
            </a:fld>
            <a:endParaRPr lang="de-DE">
              <a:solidFill>
                <a:srgbClr val="000000"/>
              </a:solidFill>
            </a:endParaRPr>
          </a:p>
        </p:txBody>
      </p:sp>
      <p:sp>
        <p:nvSpPr>
          <p:cNvPr id="6" name="Fußzeilenplatzhalter 5"/>
          <p:cNvSpPr>
            <a:spLocks noGrp="1"/>
          </p:cNvSpPr>
          <p:nvPr>
            <p:ph type="ftr" sz="quarter" idx="12"/>
          </p:nvPr>
        </p:nvSpPr>
        <p:spPr/>
        <p:txBody>
          <a:bodyPr/>
          <a:lstStyle>
            <a:lvl1pPr>
              <a:defRPr/>
            </a:lvl1pPr>
          </a:lstStyle>
          <a:p>
            <a:r>
              <a:rPr lang="de-DE" smtClean="0">
                <a:solidFill>
                  <a:srgbClr val="000000"/>
                </a:solidFill>
              </a:rPr>
              <a:t>Carl Zeiss Microscopy</a:t>
            </a:r>
            <a:endParaRPr lang="de-DE">
              <a:solidFill>
                <a:srgbClr val="000000"/>
              </a:solidFill>
            </a:endParaRPr>
          </a:p>
        </p:txBody>
      </p:sp>
    </p:spTree>
    <p:extLst>
      <p:ext uri="{BB962C8B-B14F-4D97-AF65-F5344CB8AC3E}">
        <p14:creationId xmlns:p14="http://schemas.microsoft.com/office/powerpoint/2010/main" val="30445988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 CorrMic">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09757"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smtClean="0"/>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smtClean="0"/>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pic>
        <p:nvPicPr>
          <p:cNvPr id="9" name="Picture 49" descr="Microscopy"/>
          <p:cNvPicPr>
            <a:picLocks noChangeAspect="1" noChangeArrowheads="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1350965"/>
            <a:ext cx="9144000" cy="43513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30"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6344"/>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userDrawn="1"/>
        </p:nvGrpSpPr>
        <p:grpSpPr>
          <a:xfrm rot="5400000">
            <a:off x="-43126" y="-645663"/>
            <a:ext cx="807434" cy="215444"/>
            <a:chOff x="-1248737" y="516171"/>
            <a:chExt cx="807434" cy="215444"/>
          </a:xfrm>
        </p:grpSpPr>
        <p:sp>
          <p:nvSpPr>
            <p:cNvPr id="26" name="TextBox 25"/>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7" name="Straight Connector 26"/>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rot="5400000">
            <a:off x="8185327" y="-625720"/>
            <a:ext cx="767548" cy="215444"/>
            <a:chOff x="-1285606" y="516176"/>
            <a:chExt cx="844303" cy="215444"/>
          </a:xfrm>
        </p:grpSpPr>
        <p:sp>
          <p:nvSpPr>
            <p:cNvPr id="29" name="TextBox 28"/>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30" name="Straight Connector 2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9412120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 Training">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smtClean="0"/>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smtClean="0"/>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pic>
        <p:nvPicPr>
          <p:cNvPr id="1026" name="Picture 2" descr="C:\Users\m1fka1\Documents\01_Projects\Trainingskatalog\Templates\New Pictures_17.12.2012\IMG_0049_sw.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t="10682" r="563" b="18335"/>
          <a:stretch/>
        </p:blipFill>
        <p:spPr bwMode="auto">
          <a:xfrm>
            <a:off x="0" y="1350965"/>
            <a:ext cx="9144000" cy="43513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0" name="TextBox 9"/>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1" name="Straight Connector 10"/>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4" name="TextBox 13"/>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5" name="Straight Connector 14"/>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userDrawn="1"/>
        </p:nvGrpSpPr>
        <p:grpSpPr>
          <a:xfrm rot="5400000">
            <a:off x="-43126" y="-645663"/>
            <a:ext cx="807434" cy="215444"/>
            <a:chOff x="-1248737" y="516171"/>
            <a:chExt cx="807434" cy="215444"/>
          </a:xfrm>
        </p:grpSpPr>
        <p:sp>
          <p:nvSpPr>
            <p:cNvPr id="18" name="TextBox 17"/>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9" name="Straight Connector 18"/>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rot="5400000">
            <a:off x="8185327" y="-625720"/>
            <a:ext cx="767548" cy="215444"/>
            <a:chOff x="-1285606" y="516176"/>
            <a:chExt cx="844303" cy="215444"/>
          </a:xfrm>
        </p:grpSpPr>
        <p:sp>
          <p:nvSpPr>
            <p:cNvPr id="21" name="TextBox 20"/>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2" name="Straight Connector 21"/>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33525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 Vision">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smtClean="0"/>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smtClean="0"/>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pic>
        <p:nvPicPr>
          <p:cNvPr id="11" name="Picture 52" descr="Bild1"/>
          <p:cNvPicPr>
            <a:picLocks noChangeAspect="1" noChangeArrowheads="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1350965"/>
            <a:ext cx="9144000" cy="435133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0" name="TextBox 9"/>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3693228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 We make it visible.">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smtClean="0"/>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smtClean="0"/>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pic>
        <p:nvPicPr>
          <p:cNvPr id="9" name="Bild 2" descr="13_DSC_0298_foleys_Präse2.jpg"/>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0" y="1350963"/>
            <a:ext cx="9144000" cy="4351337"/>
          </a:xfrm>
          <a:prstGeom prst="rect">
            <a:avLst/>
          </a:prstGeom>
          <a:noFill/>
          <a:ln w="9525">
            <a:noFill/>
            <a:miter lim="800000"/>
            <a:headEnd/>
            <a:tailEnd/>
          </a:ln>
        </p:spPr>
      </p:pic>
      <p:sp>
        <p:nvSpPr>
          <p:cNvPr id="10" name="TextBox 9"/>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0539515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Slide - Service">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smtClean="0"/>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smtClean="0"/>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sp>
        <p:nvSpPr>
          <p:cNvPr id="10" name="TextBox 9"/>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pic>
        <p:nvPicPr>
          <p:cNvPr id="24" name="Picture 55" descr="Bild1"/>
          <p:cNvPicPr>
            <a:picLocks noChangeAspect="1" noChangeArrowheads="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1350963"/>
            <a:ext cx="9140825" cy="43545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66006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Slide blank">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smtClean="0"/>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smtClean="0"/>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sp>
        <p:nvSpPr>
          <p:cNvPr id="10" name="Rectangle 9"/>
          <p:cNvSpPr/>
          <p:nvPr userDrawn="1"/>
        </p:nvSpPr>
        <p:spPr bwMode="auto">
          <a:xfrm>
            <a:off x="0" y="1350965"/>
            <a:ext cx="9144000" cy="4351337"/>
          </a:xfrm>
          <a:prstGeom prst="rect">
            <a:avLst/>
          </a:prstGeom>
          <a:solidFill>
            <a:schemeClr val="bg1">
              <a:lumMod val="85000"/>
            </a:schemeClr>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9" name="TextBox 8"/>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4655389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F765975-A351-42C2-A247-B41DB5844E41}" type="datetimeFigureOut">
              <a:rPr lang="en-US" smtClean="0">
                <a:solidFill>
                  <a:prstClr val="black">
                    <a:tint val="75000"/>
                  </a:prstClr>
                </a:solidFill>
              </a:rPr>
              <a:pPr/>
              <a:t>3/2/2017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7255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urse Overview">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68A454A9-CEC9-4F73-831F-83BA53B6CFFD}" type="datetime1">
              <a:rPr lang="de-DE" smtClean="0">
                <a:solidFill>
                  <a:srgbClr val="000000"/>
                </a:solidFill>
              </a:rPr>
              <a:pPr/>
              <a:t>02.03.2017</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smtClean="0">
                <a:solidFill>
                  <a:srgbClr val="000000"/>
                </a:solidFill>
              </a:rPr>
              <a:t>Carl Zeiss Microscopy</a:t>
            </a:r>
            <a:endParaRPr lang="en-US" dirty="0">
              <a:solidFill>
                <a:srgbClr val="000000"/>
              </a:solidFill>
            </a:endParaRPr>
          </a:p>
        </p:txBody>
      </p:sp>
      <p:sp>
        <p:nvSpPr>
          <p:cNvPr id="9" name="Inhaltsplatzhalter 2"/>
          <p:cNvSpPr txBox="1">
            <a:spLocks/>
          </p:cNvSpPr>
          <p:nvPr userDrawn="1"/>
        </p:nvSpPr>
        <p:spPr bwMode="auto">
          <a:xfrm>
            <a:off x="461963" y="3950821"/>
            <a:ext cx="2233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eaLnBrk="0" hangingPunct="0">
              <a:defRPr sz="1600">
                <a:solidFill>
                  <a:schemeClr val="tx1"/>
                </a:solidFill>
                <a:latin typeface="Arial" charset="0"/>
                <a:cs typeface="Arial" charset="0"/>
              </a:defRPr>
            </a:lvl1pPr>
            <a:lvl2pPr marL="203200" indent="-182563"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0"/>
              </a:spcBef>
              <a:spcAft>
                <a:spcPts val="300"/>
              </a:spcAft>
            </a:pPr>
            <a:r>
              <a:rPr lang="en-US" sz="1400" dirty="0">
                <a:solidFill>
                  <a:srgbClr val="000000"/>
                </a:solidFill>
              </a:rPr>
              <a:t>The session comprehends the following topics</a:t>
            </a:r>
            <a:r>
              <a:rPr lang="en-US" sz="1400" dirty="0" smtClean="0">
                <a:solidFill>
                  <a:srgbClr val="000000"/>
                </a:solidFill>
              </a:rPr>
              <a:t>:</a:t>
            </a:r>
            <a:endParaRPr lang="en-US" sz="1400" dirty="0">
              <a:solidFill>
                <a:srgbClr val="000000"/>
              </a:solidFill>
            </a:endParaRPr>
          </a:p>
        </p:txBody>
      </p:sp>
      <p:pic>
        <p:nvPicPr>
          <p:cNvPr id="10" name="Picture 2"/>
          <p:cNvPicPr>
            <a:picLocks noChangeAspect="1" noChangeArrowheads="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1963" y="2352210"/>
            <a:ext cx="8243888"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8"/>
          <p:cNvSpPr>
            <a:spLocks noChangeArrowheads="1"/>
          </p:cNvSpPr>
          <p:nvPr userDrawn="1"/>
        </p:nvSpPr>
        <p:spPr bwMode="auto">
          <a:xfrm>
            <a:off x="461963" y="1717210"/>
            <a:ext cx="22336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dirty="0">
                <a:solidFill>
                  <a:srgbClr val="000000"/>
                </a:solidFill>
              </a:rPr>
              <a:t>Content of this session</a:t>
            </a:r>
          </a:p>
        </p:txBody>
      </p:sp>
      <p:sp>
        <p:nvSpPr>
          <p:cNvPr id="12" name="Rectangle 29"/>
          <p:cNvSpPr>
            <a:spLocks noChangeArrowheads="1"/>
          </p:cNvSpPr>
          <p:nvPr userDrawn="1"/>
        </p:nvSpPr>
        <p:spPr bwMode="auto">
          <a:xfrm>
            <a:off x="6443665" y="1717210"/>
            <a:ext cx="2227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a:solidFill>
                  <a:srgbClr val="000000"/>
                </a:solidFill>
              </a:rPr>
              <a:t>Times and </a:t>
            </a:r>
            <a:br>
              <a:rPr lang="en-US" b="1">
                <a:solidFill>
                  <a:srgbClr val="000000"/>
                </a:solidFill>
              </a:rPr>
            </a:br>
            <a:r>
              <a:rPr lang="en-US" b="1">
                <a:solidFill>
                  <a:srgbClr val="000000"/>
                </a:solidFill>
              </a:rPr>
              <a:t>effort</a:t>
            </a:r>
          </a:p>
        </p:txBody>
      </p:sp>
      <p:sp>
        <p:nvSpPr>
          <p:cNvPr id="13" name="Rectangle 30"/>
          <p:cNvSpPr>
            <a:spLocks noChangeArrowheads="1"/>
          </p:cNvSpPr>
          <p:nvPr userDrawn="1"/>
        </p:nvSpPr>
        <p:spPr bwMode="auto">
          <a:xfrm>
            <a:off x="3487738" y="1717210"/>
            <a:ext cx="2159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a:solidFill>
                  <a:srgbClr val="000000"/>
                </a:solidFill>
              </a:rPr>
              <a:t>Targets of this session</a:t>
            </a:r>
          </a:p>
        </p:txBody>
      </p:sp>
      <p:sp>
        <p:nvSpPr>
          <p:cNvPr id="14" name="Textfeld 11"/>
          <p:cNvSpPr txBox="1"/>
          <p:nvPr userDrawn="1"/>
        </p:nvSpPr>
        <p:spPr>
          <a:xfrm>
            <a:off x="3487739" y="3950821"/>
            <a:ext cx="2232025" cy="523875"/>
          </a:xfrm>
          <a:prstGeom prst="rect">
            <a:avLst/>
          </a:prstGeom>
          <a:noFill/>
          <a:ln w="9525">
            <a:noFill/>
            <a:miter lim="800000"/>
            <a:headEnd/>
            <a:tailEnd/>
          </a:ln>
        </p:spPr>
        <p:txBody>
          <a:bodyPr lIns="0" tIns="0" bIns="0"/>
          <a:lstStyle/>
          <a:p>
            <a:pPr eaLnBrk="0" fontAlgn="base" hangingPunct="0">
              <a:spcBef>
                <a:spcPct val="0"/>
              </a:spcBef>
              <a:spcAft>
                <a:spcPts val="300"/>
              </a:spcAft>
              <a:defRPr/>
            </a:pPr>
            <a:r>
              <a:rPr lang="en-US" sz="1400" dirty="0">
                <a:solidFill>
                  <a:srgbClr val="000000"/>
                </a:solidFill>
              </a:rPr>
              <a:t>After the completion of this session you will:</a:t>
            </a:r>
          </a:p>
        </p:txBody>
      </p:sp>
      <p:sp>
        <p:nvSpPr>
          <p:cNvPr id="15" name="Textfeld 26"/>
          <p:cNvSpPr txBox="1">
            <a:spLocks noChangeArrowheads="1"/>
          </p:cNvSpPr>
          <p:nvPr userDrawn="1"/>
        </p:nvSpPr>
        <p:spPr bwMode="auto">
          <a:xfrm>
            <a:off x="6437315" y="3950822"/>
            <a:ext cx="2233613"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fontAlgn="base">
              <a:spcBef>
                <a:spcPct val="0"/>
              </a:spcBef>
              <a:spcAft>
                <a:spcPts val="300"/>
              </a:spcAft>
            </a:pPr>
            <a:r>
              <a:rPr lang="en-US" sz="1400" dirty="0">
                <a:solidFill>
                  <a:srgbClr val="000000"/>
                </a:solidFill>
              </a:rPr>
              <a:t>You will have </a:t>
            </a:r>
            <a:r>
              <a:rPr lang="en-US" sz="1400" dirty="0" smtClean="0">
                <a:solidFill>
                  <a:srgbClr val="000000"/>
                </a:solidFill>
              </a:rPr>
              <a:t>approx. </a:t>
            </a:r>
            <a:r>
              <a:rPr lang="en-US" sz="1400" b="1" dirty="0" smtClean="0">
                <a:solidFill>
                  <a:srgbClr val="000000"/>
                </a:solidFill>
              </a:rPr>
              <a:t/>
            </a:r>
            <a:br>
              <a:rPr lang="en-US" sz="1400" b="1" dirty="0" smtClean="0">
                <a:solidFill>
                  <a:srgbClr val="000000"/>
                </a:solidFill>
              </a:rPr>
            </a:br>
            <a:r>
              <a:rPr lang="en-US" sz="1400" dirty="0" smtClean="0">
                <a:solidFill>
                  <a:srgbClr val="000000"/>
                </a:solidFill>
              </a:rPr>
              <a:t> </a:t>
            </a:r>
            <a:r>
              <a:rPr lang="en-US" sz="1400" dirty="0">
                <a:solidFill>
                  <a:srgbClr val="000000"/>
                </a:solidFill>
              </a:rPr>
              <a:t>to complete this session.</a:t>
            </a:r>
          </a:p>
        </p:txBody>
      </p:sp>
      <p:sp>
        <p:nvSpPr>
          <p:cNvPr id="18" name="Content Placeholder 17"/>
          <p:cNvSpPr>
            <a:spLocks noGrp="1"/>
          </p:cNvSpPr>
          <p:nvPr>
            <p:ph sz="quarter" idx="15" hasCustomPrompt="1"/>
          </p:nvPr>
        </p:nvSpPr>
        <p:spPr>
          <a:xfrm>
            <a:off x="8136520" y="3950822"/>
            <a:ext cx="1002717" cy="261937"/>
          </a:xfrm>
        </p:spPr>
        <p:txBody>
          <a:bodyPr/>
          <a:lstStyle>
            <a:lvl1pPr>
              <a:defRPr sz="1400" b="1"/>
            </a:lvl1pPr>
          </a:lstStyle>
          <a:p>
            <a:pPr lvl="0"/>
            <a:r>
              <a:rPr lang="en-US" dirty="0" smtClean="0"/>
              <a:t>4 h</a:t>
            </a:r>
            <a:endParaRPr lang="en-US" dirty="0"/>
          </a:p>
        </p:txBody>
      </p:sp>
      <p:sp>
        <p:nvSpPr>
          <p:cNvPr id="22" name="Text Placeholder 21"/>
          <p:cNvSpPr>
            <a:spLocks noGrp="1"/>
          </p:cNvSpPr>
          <p:nvPr>
            <p:ph type="body" sz="quarter" idx="16"/>
          </p:nvPr>
        </p:nvSpPr>
        <p:spPr>
          <a:xfrm>
            <a:off x="471488" y="4427071"/>
            <a:ext cx="2224088" cy="1881305"/>
          </a:xfrm>
        </p:spPr>
        <p:txBody>
          <a:bodyPr/>
          <a:lstStyle>
            <a:lvl1pPr marL="266700" indent="-180975">
              <a:buClr>
                <a:schemeClr val="accent6"/>
              </a:buClr>
              <a:buFont typeface="Arial" pitchFamily="34" charset="0"/>
              <a:buChar char="•"/>
              <a:tabLst/>
              <a:defRPr sz="1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ext Placeholder 21"/>
          <p:cNvSpPr>
            <a:spLocks noGrp="1"/>
          </p:cNvSpPr>
          <p:nvPr>
            <p:ph type="body" sz="quarter" idx="17"/>
          </p:nvPr>
        </p:nvSpPr>
        <p:spPr>
          <a:xfrm>
            <a:off x="3455194" y="4415959"/>
            <a:ext cx="2224088" cy="1892766"/>
          </a:xfrm>
        </p:spPr>
        <p:txBody>
          <a:bodyPr/>
          <a:lstStyle>
            <a:lvl1pPr marL="266700" indent="-180975">
              <a:buClr>
                <a:schemeClr val="accent6"/>
              </a:buClr>
              <a:buFont typeface="Arial" pitchFamily="34" charset="0"/>
              <a:buChar char="•"/>
              <a:tabLst/>
              <a:defRPr sz="1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itle 3"/>
          <p:cNvSpPr>
            <a:spLocks noGrp="1"/>
          </p:cNvSpPr>
          <p:nvPr>
            <p:ph type="title" hasCustomPrompt="1"/>
          </p:nvPr>
        </p:nvSpPr>
        <p:spPr>
          <a:xfrm>
            <a:off x="466725" y="307975"/>
            <a:ext cx="7346950" cy="941388"/>
          </a:xfrm>
        </p:spPr>
        <p:txBody>
          <a:bodyPr/>
          <a:lstStyle>
            <a:lvl1pPr>
              <a:defRPr baseline="0"/>
            </a:lvl1pPr>
          </a:lstStyle>
          <a:p>
            <a:r>
              <a:rPr lang="en-US" dirty="0" smtClean="0"/>
              <a:t>Content and Targets</a:t>
            </a:r>
            <a:endParaRPr lang="en-US" dirty="0"/>
          </a:p>
        </p:txBody>
      </p:sp>
    </p:spTree>
    <p:custDataLst>
      <p:tags r:id="rId1"/>
    </p:custDataLst>
    <p:extLst>
      <p:ext uri="{BB962C8B-B14F-4D97-AF65-F5344CB8AC3E}">
        <p14:creationId xmlns:p14="http://schemas.microsoft.com/office/powerpoint/2010/main" val="25557932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smtClean="0"/>
              <a:t>Click to edit Master title style</a:t>
            </a:r>
            <a:endParaRPr lang="en-US" noProof="0" dirty="0"/>
          </a:p>
        </p:txBody>
      </p:sp>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1805D999-821D-452D-AEAA-36E65C146C21}" type="datetime1">
              <a:rPr lang="de-DE" smtClean="0">
                <a:solidFill>
                  <a:srgbClr val="000000"/>
                </a:solidFill>
              </a:rPr>
              <a:pPr/>
              <a:t>02.03.2017</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smtClean="0">
                <a:solidFill>
                  <a:srgbClr val="000000"/>
                </a:solidFill>
              </a:rPr>
              <a:t>Carl Zeiss Microscopy</a:t>
            </a:r>
            <a:endParaRPr lang="en-US" dirty="0">
              <a:solidFill>
                <a:srgbClr val="000000"/>
              </a:solidFill>
            </a:endParaRPr>
          </a:p>
        </p:txBody>
      </p:sp>
      <p:sp>
        <p:nvSpPr>
          <p:cNvPr id="4" name="Text Placeholder 3"/>
          <p:cNvSpPr>
            <a:spLocks noGrp="1"/>
          </p:cNvSpPr>
          <p:nvPr>
            <p:ph type="body" sz="quarter" idx="13"/>
          </p:nvPr>
        </p:nvSpPr>
        <p:spPr>
          <a:xfrm>
            <a:off x="465138" y="2324025"/>
            <a:ext cx="360000" cy="331200"/>
          </a:xfrm>
          <a:solidFill>
            <a:srgbClr val="3B76B1"/>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folHlink">
                      <a:gamma/>
                      <a:shade val="60000"/>
                      <a:invGamma/>
                    </a:schemeClr>
                  </a:outerShdw>
                </a:effectLst>
              </a14:hiddenEffects>
            </a:ext>
          </a:extLst>
        </p:spPr>
        <p:txBody>
          <a:bodyPr wrap="none" rIns="0" anchor="ctr"/>
          <a:lstStyle>
            <a:lvl1pPr algn="ctr">
              <a:defRPr kumimoji="0" lang="en-US" sz="1800" b="1" i="0" u="none" strike="noStrike" kern="0" cap="none" spc="0" normalizeH="0" baseline="0" dirty="0" smtClean="0">
                <a:ln>
                  <a:noFill/>
                </a:ln>
                <a:solidFill>
                  <a:srgbClr val="FFFFFF"/>
                </a:solidFill>
                <a:effectLst/>
                <a:uLnTx/>
                <a:uFillTx/>
                <a:latin typeface="Arial" charset="0"/>
              </a:defRPr>
            </a:lvl1pPr>
            <a:lvl2pPr>
              <a:defRPr lang="en-US" kern="1200" dirty="0" smtClean="0">
                <a:latin typeface="Arial" charset="0"/>
                <a:ea typeface="+mn-ea"/>
                <a:cs typeface="+mn-cs"/>
              </a:defRPr>
            </a:lvl2pPr>
            <a:lvl3pPr>
              <a:defRPr lang="en-US" sz="1600" kern="1200" dirty="0" smtClean="0">
                <a:latin typeface="Arial" charset="0"/>
                <a:ea typeface="+mn-ea"/>
                <a:cs typeface="+mn-cs"/>
              </a:defRPr>
            </a:lvl3pPr>
            <a:lvl4pPr>
              <a:defRPr lang="en-US" sz="1600" kern="1200" dirty="0" smtClean="0">
                <a:latin typeface="Arial" charset="0"/>
                <a:ea typeface="+mn-ea"/>
                <a:cs typeface="+mn-cs"/>
              </a:defRPr>
            </a:lvl4pPr>
            <a:lvl5pPr>
              <a:defRPr lang="en-US" sz="1600" kern="1200" dirty="0">
                <a:latin typeface="Arial" charset="0"/>
                <a:ea typeface="+mn-ea"/>
                <a:cs typeface="+mn-cs"/>
              </a:defRPr>
            </a:lvl5pPr>
          </a:lstStyle>
          <a:p>
            <a:pPr marL="0" marR="0" lvl="0" indent="0" algn="ctr" defTabSz="914400" eaLnBrk="1" fontAlgn="auto" latinLnBrk="0" hangingPunct="1">
              <a:lnSpc>
                <a:spcPct val="100000"/>
              </a:lnSpc>
              <a:spcBef>
                <a:spcPts val="0"/>
              </a:spcBef>
              <a:spcAft>
                <a:spcPts val="0"/>
              </a:spcAft>
              <a:buClrTx/>
              <a:buSzTx/>
              <a:buFontTx/>
              <a:buNone/>
              <a:tabLst/>
            </a:pPr>
            <a:r>
              <a:rPr lang="en-US" smtClean="0"/>
              <a:t>Click to edit Master text styles</a:t>
            </a:r>
          </a:p>
        </p:txBody>
      </p:sp>
      <p:sp>
        <p:nvSpPr>
          <p:cNvPr id="15" name="Text Placeholder 14"/>
          <p:cNvSpPr>
            <a:spLocks noGrp="1"/>
          </p:cNvSpPr>
          <p:nvPr>
            <p:ph type="body" sz="quarter" idx="14"/>
          </p:nvPr>
        </p:nvSpPr>
        <p:spPr>
          <a:xfrm>
            <a:off x="941301" y="2324025"/>
            <a:ext cx="7732800" cy="331200"/>
          </a:xfrm>
          <a:solidFill>
            <a:srgbClr val="C2DEF6"/>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lIns="90000" anchor="ctr"/>
          <a:lstStyle>
            <a:lvl1pPr>
              <a:defRPr kumimoji="0" lang="en-US" sz="1800" b="1" i="0" u="none" strike="noStrike" kern="0" cap="none" spc="0" normalizeH="0" baseline="0" dirty="0" smtClean="0">
                <a:ln>
                  <a:noFill/>
                </a:ln>
                <a:solidFill>
                  <a:srgbClr val="3B76B1"/>
                </a:solidFill>
                <a:effectLst/>
                <a:uLnTx/>
                <a:uFillTx/>
                <a:latin typeface="Arial" charset="0"/>
              </a:defRPr>
            </a:lvl1pPr>
            <a:lvl2pPr>
              <a:defRPr lang="en-US" kern="1200" dirty="0" smtClean="0">
                <a:latin typeface="Arial" charset="0"/>
                <a:ea typeface="+mn-ea"/>
                <a:cs typeface="+mn-cs"/>
              </a:defRPr>
            </a:lvl2pPr>
            <a:lvl3pPr>
              <a:defRPr lang="en-US" sz="1600" kern="1200" dirty="0" smtClean="0">
                <a:latin typeface="Arial" charset="0"/>
                <a:ea typeface="+mn-ea"/>
                <a:cs typeface="+mn-cs"/>
              </a:defRPr>
            </a:lvl3pPr>
            <a:lvl4pPr>
              <a:defRPr lang="en-US" sz="1600" kern="1200" dirty="0" smtClean="0">
                <a:latin typeface="Arial" charset="0"/>
                <a:ea typeface="+mn-ea"/>
                <a:cs typeface="+mn-cs"/>
              </a:defRPr>
            </a:lvl4pPr>
            <a:lvl5pPr>
              <a:defRPr lang="en-US" sz="1600" kern="1200" dirty="0">
                <a:latin typeface="Arial" charset="0"/>
                <a:ea typeface="+mn-ea"/>
                <a:cs typeface="+mn-cs"/>
              </a:defRPr>
            </a:lvl5pPr>
          </a:lstStyle>
          <a:p>
            <a:pPr marL="0" marR="0" lvl="0" indent="0" defTabSz="914400" eaLnBrk="1" fontAlgn="auto" latinLnBrk="0" hangingPunct="1">
              <a:lnSpc>
                <a:spcPct val="100000"/>
              </a:lnSpc>
              <a:spcBef>
                <a:spcPts val="0"/>
              </a:spcBef>
              <a:spcAft>
                <a:spcPts val="0"/>
              </a:spcAft>
              <a:buClrTx/>
              <a:buSzTx/>
              <a:buFontTx/>
              <a:buNone/>
              <a:tabLst/>
            </a:pPr>
            <a:r>
              <a:rPr lang="en-US" smtClean="0"/>
              <a:t>Click to edit Master text styles</a:t>
            </a:r>
          </a:p>
        </p:txBody>
      </p:sp>
      <p:sp>
        <p:nvSpPr>
          <p:cNvPr id="16" name="Text Placeholder 3"/>
          <p:cNvSpPr>
            <a:spLocks noGrp="1"/>
          </p:cNvSpPr>
          <p:nvPr>
            <p:ph type="body" sz="quarter" idx="15"/>
          </p:nvPr>
        </p:nvSpPr>
        <p:spPr>
          <a:xfrm>
            <a:off x="465138" y="2810400"/>
            <a:ext cx="360000" cy="331200"/>
          </a:xfrm>
          <a:solidFill>
            <a:srgbClr val="B2B2B2"/>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wrap="none" rIns="0" anchor="ctr"/>
          <a:lstStyle>
            <a:lvl1pPr algn="ctr">
              <a:defRPr kumimoji="0" lang="en-US" sz="1800" i="0" u="none" strike="noStrike" kern="0" cap="none" spc="0" normalizeH="0" baseline="0" dirty="0" smtClean="0">
                <a:ln>
                  <a:noFill/>
                </a:ln>
                <a:solidFill>
                  <a:srgbClr val="000000"/>
                </a:solidFill>
                <a:effectLst/>
                <a:uLnTx/>
                <a:uFillTx/>
                <a:latin typeface="Arial" charset="0"/>
              </a:defRPr>
            </a:lvl1pPr>
          </a:lstStyle>
          <a:p>
            <a:pPr marL="0" marR="0" lvl="0" indent="0" algn="ctr" defTabSz="914400" eaLnBrk="1" fontAlgn="auto" latinLnBrk="0" hangingPunct="1">
              <a:lnSpc>
                <a:spcPct val="100000"/>
              </a:lnSpc>
              <a:spcBef>
                <a:spcPts val="0"/>
              </a:spcBef>
              <a:spcAft>
                <a:spcPts val="0"/>
              </a:spcAft>
              <a:buClrTx/>
              <a:buSzTx/>
              <a:buFontTx/>
              <a:buNone/>
              <a:tabLst/>
            </a:pPr>
            <a:r>
              <a:rPr lang="en-US" smtClean="0"/>
              <a:t>Click to edit Master text styles</a:t>
            </a:r>
          </a:p>
        </p:txBody>
      </p:sp>
      <p:sp>
        <p:nvSpPr>
          <p:cNvPr id="17" name="Text Placeholder 14"/>
          <p:cNvSpPr>
            <a:spLocks noGrp="1"/>
          </p:cNvSpPr>
          <p:nvPr>
            <p:ph type="body" sz="quarter" idx="16"/>
          </p:nvPr>
        </p:nvSpPr>
        <p:spPr>
          <a:xfrm>
            <a:off x="941301" y="2810400"/>
            <a:ext cx="7732800" cy="331200"/>
          </a:xfrm>
          <a:solidFill>
            <a:srgbClr val="B2B2B2"/>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lIns="90000" anchor="ctr"/>
          <a:lstStyle>
            <a:lvl1pPr>
              <a:defRPr kumimoji="0" lang="en-US" sz="1800" b="0" i="0" u="none" strike="noStrike" kern="0" cap="none" spc="0" normalizeH="0" baseline="0" dirty="0" smtClean="0">
                <a:ln>
                  <a:noFill/>
                </a:ln>
                <a:solidFill>
                  <a:sysClr val="windowText" lastClr="000000"/>
                </a:solidFill>
                <a:effectLst/>
                <a:uLnTx/>
                <a:uFillTx/>
                <a:latin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pPr>
            <a:r>
              <a:rPr lang="en-US" smtClean="0"/>
              <a:t>Click to edit Master text styles</a:t>
            </a:r>
          </a:p>
        </p:txBody>
      </p:sp>
    </p:spTree>
    <p:custDataLst>
      <p:tags r:id="rId1"/>
    </p:custDataLst>
    <p:extLst>
      <p:ext uri="{BB962C8B-B14F-4D97-AF65-F5344CB8AC3E}">
        <p14:creationId xmlns:p14="http://schemas.microsoft.com/office/powerpoint/2010/main" val="13406615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3" name="Content Placeholder 2"/>
          <p:cNvSpPr>
            <a:spLocks noGrp="1"/>
          </p:cNvSpPr>
          <p:nvPr>
            <p:ph idx="1"/>
          </p:nvPr>
        </p:nvSpPr>
        <p:spPr>
          <a:xfrm>
            <a:off x="466725" y="1716088"/>
            <a:ext cx="8215853" cy="45974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BBAE9533-F338-423B-8F26-CA0037D0F6DC}" type="datetime1">
              <a:rPr lang="de-DE" smtClean="0">
                <a:solidFill>
                  <a:srgbClr val="000000"/>
                </a:solidFill>
              </a:rPr>
              <a:pPr/>
              <a:t>02.03.2017</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smtClean="0">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35926323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Image as Illustr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3" name="Content Placeholder 2"/>
          <p:cNvSpPr>
            <a:spLocks noGrp="1"/>
          </p:cNvSpPr>
          <p:nvPr>
            <p:ph idx="1"/>
          </p:nvPr>
        </p:nvSpPr>
        <p:spPr>
          <a:xfrm>
            <a:off x="466725" y="1716088"/>
            <a:ext cx="5726113" cy="4597399"/>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D965AF42-9FDB-4D28-B6BC-72D3863B5C93}" type="datetime1">
              <a:rPr lang="de-DE" smtClean="0">
                <a:solidFill>
                  <a:srgbClr val="000000"/>
                </a:solidFill>
              </a:rPr>
              <a:pPr/>
              <a:t>02.03.2017</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smtClean="0">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17803800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Workf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3" name="Content Placeholder 2"/>
          <p:cNvSpPr>
            <a:spLocks noGrp="1"/>
          </p:cNvSpPr>
          <p:nvPr>
            <p:ph idx="1"/>
          </p:nvPr>
        </p:nvSpPr>
        <p:spPr>
          <a:xfrm>
            <a:off x="466725" y="1716088"/>
            <a:ext cx="8215853" cy="4597399"/>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B0055878-0C00-4B29-AB3C-BF276536C608}" type="datetime1">
              <a:rPr lang="de-DE" smtClean="0">
                <a:solidFill>
                  <a:srgbClr val="000000"/>
                </a:solidFill>
              </a:rPr>
              <a:pPr/>
              <a:t>02.03.2017</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smtClean="0">
                <a:solidFill>
                  <a:srgbClr val="000000"/>
                </a:solidFill>
              </a:rPr>
              <a:t>Carl Zeiss Microscopy</a:t>
            </a:r>
            <a:endParaRPr lang="en-US" dirty="0">
              <a:solidFill>
                <a:srgbClr val="000000"/>
              </a:solidFill>
            </a:endParaRPr>
          </a:p>
        </p:txBody>
      </p:sp>
      <p:sp>
        <p:nvSpPr>
          <p:cNvPr id="9" name="tk_3"/>
          <p:cNvSpPr>
            <a:spLocks noChangeArrowheads="1"/>
          </p:cNvSpPr>
          <p:nvPr userDrawn="1">
            <p:custDataLst>
              <p:tags r:id="rId2"/>
            </p:custDataLst>
          </p:nvPr>
        </p:nvSpPr>
        <p:spPr bwMode="auto">
          <a:xfrm rot="16200000">
            <a:off x="-320675" y="585788"/>
            <a:ext cx="993775" cy="358775"/>
          </a:xfrm>
          <a:prstGeom prst="rect">
            <a:avLst/>
          </a:prstGeom>
          <a:solidFill>
            <a:srgbClr val="0000BE"/>
          </a:solidFill>
          <a:ln>
            <a:noFill/>
          </a:ln>
          <a:effectLst/>
          <a:extLst/>
        </p:spPr>
        <p:txBody>
          <a:bodyPr wrap="none" lIns="72000" tIns="73605" rIns="72000" bIns="73605" anchor="ctr"/>
          <a:lstStyle/>
          <a:p>
            <a:pPr algn="ctr" defTabSz="935038" eaLnBrk="0" fontAlgn="base" hangingPunct="0">
              <a:spcBef>
                <a:spcPct val="0"/>
              </a:spcBef>
              <a:spcAft>
                <a:spcPct val="0"/>
              </a:spcAft>
            </a:pPr>
            <a:r>
              <a:rPr lang="de-DE" sz="1400" dirty="0">
                <a:solidFill>
                  <a:srgbClr val="FFFFFF"/>
                </a:solidFill>
              </a:rPr>
              <a:t>Workflow</a:t>
            </a:r>
          </a:p>
        </p:txBody>
      </p:sp>
    </p:spTree>
    <p:custDataLst>
      <p:tags r:id="rId1"/>
    </p:custDataLst>
    <p:extLst>
      <p:ext uri="{BB962C8B-B14F-4D97-AF65-F5344CB8AC3E}">
        <p14:creationId xmlns:p14="http://schemas.microsoft.com/office/powerpoint/2010/main" val="6062451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xerci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3" name="Content Placeholder 2"/>
          <p:cNvSpPr>
            <a:spLocks noGrp="1"/>
          </p:cNvSpPr>
          <p:nvPr>
            <p:ph idx="1"/>
          </p:nvPr>
        </p:nvSpPr>
        <p:spPr>
          <a:xfrm>
            <a:off x="466725" y="1716089"/>
            <a:ext cx="5726113" cy="4597399"/>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8F265FEB-A022-4B75-BD4C-83EC5994B913}" type="datetime1">
              <a:rPr lang="de-DE" smtClean="0">
                <a:solidFill>
                  <a:srgbClr val="000000"/>
                </a:solidFill>
              </a:rPr>
              <a:pPr/>
              <a:t>02.03.2017</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smtClean="0">
                <a:solidFill>
                  <a:srgbClr val="000000"/>
                </a:solidFill>
              </a:rPr>
              <a:t>Carl Zeiss Microscopy</a:t>
            </a:r>
            <a:endParaRPr lang="en-US" dirty="0">
              <a:solidFill>
                <a:srgbClr val="000000"/>
              </a:solidFill>
            </a:endParaRPr>
          </a:p>
        </p:txBody>
      </p:sp>
      <p:sp>
        <p:nvSpPr>
          <p:cNvPr id="10" name="Text Placeholder 9"/>
          <p:cNvSpPr>
            <a:spLocks noGrp="1"/>
          </p:cNvSpPr>
          <p:nvPr>
            <p:ph type="body" sz="quarter" idx="13"/>
          </p:nvPr>
        </p:nvSpPr>
        <p:spPr>
          <a:xfrm>
            <a:off x="6192838" y="1716088"/>
            <a:ext cx="2501900" cy="4597399"/>
          </a:xfrm>
          <a:solidFill>
            <a:schemeClr val="bg1">
              <a:lumMod val="8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tk_3"/>
          <p:cNvSpPr>
            <a:spLocks noChangeArrowheads="1"/>
          </p:cNvSpPr>
          <p:nvPr userDrawn="1">
            <p:custDataLst>
              <p:tags r:id="rId2"/>
            </p:custDataLst>
          </p:nvPr>
        </p:nvSpPr>
        <p:spPr bwMode="auto">
          <a:xfrm rot="16200000">
            <a:off x="-320675" y="585788"/>
            <a:ext cx="993775" cy="358775"/>
          </a:xfrm>
          <a:prstGeom prst="rect">
            <a:avLst/>
          </a:prstGeom>
          <a:solidFill>
            <a:srgbClr val="92D050"/>
          </a:solidFill>
          <a:ln>
            <a:noFill/>
          </a:ln>
          <a:effectLst/>
          <a:extLst/>
        </p:spPr>
        <p:txBody>
          <a:bodyPr wrap="none" lIns="72000" tIns="73605" rIns="72000" bIns="73605" anchor="ctr"/>
          <a:lstStyle/>
          <a:p>
            <a:pPr algn="ctr" defTabSz="935038" eaLnBrk="0" fontAlgn="base" hangingPunct="0">
              <a:spcBef>
                <a:spcPct val="0"/>
              </a:spcBef>
              <a:spcAft>
                <a:spcPct val="0"/>
              </a:spcAft>
            </a:pPr>
            <a:r>
              <a:rPr lang="de-DE" sz="1400" dirty="0" err="1">
                <a:solidFill>
                  <a:srgbClr val="FFFFFF"/>
                </a:solidFill>
              </a:rPr>
              <a:t>Exercise</a:t>
            </a:r>
            <a:endParaRPr lang="de-DE" sz="1400" dirty="0">
              <a:solidFill>
                <a:srgbClr val="FFFFFF"/>
              </a:solidFill>
            </a:endParaRPr>
          </a:p>
        </p:txBody>
      </p:sp>
    </p:spTree>
    <p:custDataLst>
      <p:tags r:id="rId1"/>
    </p:custDataLst>
    <p:extLst>
      <p:ext uri="{BB962C8B-B14F-4D97-AF65-F5344CB8AC3E}">
        <p14:creationId xmlns:p14="http://schemas.microsoft.com/office/powerpoint/2010/main" val="25850455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ext &amp; Screensh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3" name="Content Placeholder 2"/>
          <p:cNvSpPr>
            <a:spLocks noGrp="1"/>
          </p:cNvSpPr>
          <p:nvPr>
            <p:ph idx="1"/>
          </p:nvPr>
        </p:nvSpPr>
        <p:spPr>
          <a:xfrm>
            <a:off x="5580114" y="1716088"/>
            <a:ext cx="3102467" cy="4592637"/>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C82CD1A4-6279-460D-8B64-00481C4ECA9D}" type="datetime1">
              <a:rPr lang="de-DE" smtClean="0">
                <a:solidFill>
                  <a:srgbClr val="000000"/>
                </a:solidFill>
              </a:rPr>
              <a:pPr/>
              <a:t>02.03.2017</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smtClean="0">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30369931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en-US" noProof="0" smtClean="0"/>
              <a:t>Click to edit Master title style</a:t>
            </a:r>
            <a:endParaRPr lang="en-US" noProof="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4A7AF118-203A-4E06-B15D-A9AC8741FAB6}" type="datetime1">
              <a:rPr lang="de-DE" smtClean="0">
                <a:solidFill>
                  <a:srgbClr val="000000"/>
                </a:solidFill>
              </a:rPr>
              <a:pPr/>
              <a:t>02.03.2017</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smtClean="0">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26531068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669FA76B-D91F-4472-A5E2-9B0CF344F9BD}" type="datetime1">
              <a:rPr lang="de-DE" smtClean="0">
                <a:solidFill>
                  <a:srgbClr val="000000"/>
                </a:solidFill>
              </a:rPr>
              <a:pPr/>
              <a:t>02.03.2017</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smtClean="0">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15363974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9AFCCB12-3685-45C8-9535-0966FE46B189}" type="datetime1">
              <a:rPr lang="de-DE" smtClean="0">
                <a:solidFill>
                  <a:srgbClr val="000000"/>
                </a:solidFill>
              </a:rPr>
              <a:pPr/>
              <a:t>02.03.2017</a:t>
            </a:fld>
            <a:endParaRPr lang="en-US" dirty="0">
              <a:solidFill>
                <a:srgbClr val="000000"/>
              </a:solidFill>
            </a:endParaRPr>
          </a:p>
        </p:txBody>
      </p:sp>
      <p:sp>
        <p:nvSpPr>
          <p:cNvPr id="9"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10"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smtClean="0">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25745887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65975-A351-42C2-A247-B41DB5844E41}" type="datetimeFigureOut">
              <a:rPr lang="en-US" smtClean="0">
                <a:solidFill>
                  <a:prstClr val="black">
                    <a:tint val="75000"/>
                  </a:prstClr>
                </a:solidFill>
              </a:rPr>
              <a:pPr/>
              <a:t>3/2/2017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402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st Slide Standard">
    <p:spTree>
      <p:nvGrpSpPr>
        <p:cNvPr id="1" name=""/>
        <p:cNvGrpSpPr/>
        <p:nvPr/>
      </p:nvGrpSpPr>
      <p:grpSpPr>
        <a:xfrm>
          <a:off x="0" y="0"/>
          <a:ext cx="0" cy="0"/>
          <a:chOff x="0" y="0"/>
          <a:chExt cx="0" cy="0"/>
        </a:xfrm>
      </p:grpSpPr>
      <p:sp>
        <p:nvSpPr>
          <p:cNvPr id="7" name="Rectangle 6"/>
          <p:cNvSpPr/>
          <p:nvPr userDrawn="1"/>
        </p:nvSpPr>
        <p:spPr bwMode="auto">
          <a:xfrm>
            <a:off x="0" y="-10779"/>
            <a:ext cx="9144000" cy="6868779"/>
          </a:xfrm>
          <a:prstGeom prst="rect">
            <a:avLst/>
          </a:prstGeom>
          <a:solidFill>
            <a:srgbClr val="FFFFFD"/>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pic>
        <p:nvPicPr>
          <p:cNvPr id="6" name="Picture 48" descr="Logo_mit_Claim_transp"/>
          <p:cNvPicPr>
            <a:picLocks noChangeAspect="1" noChangeArrowheads="1"/>
          </p:cNvPicPr>
          <p:nvPr userDrawn="1">
            <p:custDataLst>
              <p:tags r:id="rId2"/>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416302" y="2193925"/>
            <a:ext cx="2308225" cy="19494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370588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ast Slide Animated">
    <p:spTree>
      <p:nvGrpSpPr>
        <p:cNvPr id="1" name=""/>
        <p:cNvGrpSpPr/>
        <p:nvPr/>
      </p:nvGrpSpPr>
      <p:grpSpPr>
        <a:xfrm>
          <a:off x="0" y="0"/>
          <a:ext cx="0" cy="0"/>
          <a:chOff x="0" y="0"/>
          <a:chExt cx="0" cy="0"/>
        </a:xfrm>
      </p:grpSpPr>
      <p:sp>
        <p:nvSpPr>
          <p:cNvPr id="8" name="Rectangle 7"/>
          <p:cNvSpPr/>
          <p:nvPr userDrawn="1"/>
        </p:nvSpPr>
        <p:spPr bwMode="auto">
          <a:xfrm>
            <a:off x="0" y="-10779"/>
            <a:ext cx="9144000" cy="6868779"/>
          </a:xfrm>
          <a:prstGeom prst="rect">
            <a:avLst/>
          </a:prstGeom>
          <a:solidFill>
            <a:srgbClr val="FFFFFD"/>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pic>
        <p:nvPicPr>
          <p:cNvPr id="5" name="Picture 4" descr="Logo_mit_Claim_transp"/>
          <p:cNvPicPr>
            <a:picLocks noChangeAspect="1" noChangeArrowheads="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18414"/>
          <a:stretch/>
        </p:blipFill>
        <p:spPr bwMode="gray">
          <a:xfrm>
            <a:off x="3417888" y="2454276"/>
            <a:ext cx="2311050" cy="1593850"/>
          </a:xfrm>
          <a:prstGeom prst="rect">
            <a:avLst/>
          </a:prstGeom>
          <a:noFill/>
          <a:ln>
            <a:noFill/>
          </a:ln>
        </p:spPr>
      </p:pic>
      <p:pic>
        <p:nvPicPr>
          <p:cNvPr id="6" name="Picture 2"/>
          <p:cNvPicPr>
            <a:picLocks noChangeAspect="1" noChangeArrowheads="1"/>
          </p:cNvPicPr>
          <p:nvPr userDrawn="1">
            <p:custDataLst>
              <p:tags r:id="rId3"/>
            </p:custDataLst>
          </p:nvPr>
        </p:nvPicPr>
        <p:blipFill rotWithShape="1">
          <a:blip r:embed="rId7" cstate="print">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rcRect b="31072"/>
          <a:stretch/>
        </p:blipFill>
        <p:spPr bwMode="gray">
          <a:xfrm>
            <a:off x="2999956" y="2100987"/>
            <a:ext cx="3146425" cy="183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Logo_mit_Claim_transp"/>
          <p:cNvPicPr>
            <a:picLocks noChangeAspect="1" noChangeArrowheads="1"/>
          </p:cNvPicPr>
          <p:nvPr userDrawn="1">
            <p:custDataLst>
              <p:tags r:id="rId4"/>
            </p:custDataLst>
          </p:nvPr>
        </p:nvPicPr>
        <p:blipFill rotWithShape="1">
          <a:blip r:embed="rId6" cstate="print">
            <a:extLst>
              <a:ext uri="{28A0092B-C50C-407E-A947-70E740481C1C}">
                <a14:useLocalDpi xmlns:a14="http://schemas.microsoft.com/office/drawing/2010/main" val="0"/>
              </a:ext>
            </a:extLst>
          </a:blip>
          <a:srcRect t="86010" b="-2587"/>
          <a:stretch/>
        </p:blipFill>
        <p:spPr bwMode="gray">
          <a:xfrm>
            <a:off x="3417888" y="4257092"/>
            <a:ext cx="2311050" cy="323850"/>
          </a:xfrm>
          <a:prstGeom prst="rect">
            <a:avLst/>
          </a:prstGeom>
          <a:noFill/>
          <a:ln>
            <a:noFill/>
          </a:ln>
        </p:spPr>
      </p:pic>
    </p:spTree>
    <p:custDataLst>
      <p:tags r:id="rId1"/>
    </p:custDataLst>
    <p:extLst>
      <p:ext uri="{BB962C8B-B14F-4D97-AF65-F5344CB8AC3E}">
        <p14:creationId xmlns:p14="http://schemas.microsoft.com/office/powerpoint/2010/main" val="35537430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4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xit" presetSubtype="0" fill="hold" nodeType="withEffect">
                                  <p:stCondLst>
                                    <p:cond delay="50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6" presetClass="emph" presetSubtype="0" decel="66000" fill="hold" nodeType="withEffect">
                                  <p:stCondLst>
                                    <p:cond delay="500"/>
                                  </p:stCondLst>
                                  <p:childTnLst>
                                    <p:animScale>
                                      <p:cBhvr>
                                        <p:cTn id="15" dur="3000" fill="hold"/>
                                        <p:tgtEl>
                                          <p:spTgt spid="6"/>
                                        </p:tgtEl>
                                      </p:cBhvr>
                                      <p:by x="115000" y="115000"/>
                                    </p:animScale>
                                  </p:childTnLst>
                                </p:cTn>
                              </p:par>
                              <p:par>
                                <p:cTn id="16" presetID="6" presetClass="emph" presetSubtype="0" decel="66000" fill="hold" nodeType="withEffect">
                                  <p:stCondLst>
                                    <p:cond delay="500"/>
                                  </p:stCondLst>
                                  <p:childTnLst>
                                    <p:animScale>
                                      <p:cBhvr>
                                        <p:cTn id="17" dur="3000" fill="hold"/>
                                        <p:tgtEl>
                                          <p:spTgt spid="5"/>
                                        </p:tgtEl>
                                      </p:cBhvr>
                                      <p:by x="115000" y="115000"/>
                                    </p:animScale>
                                  </p:childTnLst>
                                </p:cTn>
                              </p:par>
                              <p:par>
                                <p:cTn id="18" presetID="1" presetClass="entr" presetSubtype="0" fill="hold" nodeType="withEffect">
                                  <p:stCondLst>
                                    <p:cond delay="1700"/>
                                  </p:stCondLst>
                                  <p:childTnLst>
                                    <p:set>
                                      <p:cBhvr>
                                        <p:cTn id="19" dur="1" fill="hold">
                                          <p:stCondLst>
                                            <p:cond delay="0"/>
                                          </p:stCondLst>
                                        </p:cTn>
                                        <p:tgtEl>
                                          <p:spTgt spid="7"/>
                                        </p:tgtEl>
                                        <p:attrNameLst>
                                          <p:attrName>style.visibility</p:attrName>
                                        </p:attrNameLst>
                                      </p:cBhvr>
                                      <p:to>
                                        <p:strVal val="visible"/>
                                      </p:to>
                                    </p:set>
                                  </p:childTnLst>
                                </p:cTn>
                              </p:par>
                              <p:par>
                                <p:cTn id="20" presetID="6" presetClass="emph" presetSubtype="0" decel="93000" fill="hold" nodeType="withEffect">
                                  <p:stCondLst>
                                    <p:cond delay="1700"/>
                                  </p:stCondLst>
                                  <p:childTnLst>
                                    <p:animScale>
                                      <p:cBhvr>
                                        <p:cTn id="21" dur="18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15" name="Rectangle 1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2" name="Title 1"/>
          <p:cNvSpPr>
            <a:spLocks noGrp="1"/>
          </p:cNvSpPr>
          <p:nvPr>
            <p:ph type="ctrTitle"/>
          </p:nvPr>
        </p:nvSpPr>
        <p:spPr bwMode="gray">
          <a:xfrm>
            <a:off x="468313" y="1500188"/>
            <a:ext cx="6913562" cy="1244600"/>
          </a:xfrm>
          <a:noFill/>
        </p:spPr>
        <p:txBody>
          <a:bodyPr vert="horz" lIns="0" tIns="0" rIns="0" bIns="0" rtlCol="0" anchor="t" anchorCtr="0">
            <a:noAutofit/>
          </a:bodyPr>
          <a:lstStyle>
            <a:lvl1pPr>
              <a:lnSpc>
                <a:spcPct val="95000"/>
              </a:lnSpc>
              <a:spcAft>
                <a:spcPts val="0"/>
              </a:spcAft>
              <a:defRPr lang="de-DE" sz="5400" b="0" baseline="0" dirty="0">
                <a:solidFill>
                  <a:schemeClr val="bg1"/>
                </a:solidFill>
                <a:latin typeface="+mn-lt"/>
                <a:ea typeface="+mn-ea"/>
                <a:cs typeface="+mn-cs"/>
              </a:defRPr>
            </a:lvl1pPr>
          </a:lstStyle>
          <a:p>
            <a:pPr marL="0" lvl="0" indent="0">
              <a:lnSpc>
                <a:spcPct val="91000"/>
              </a:lnSpc>
              <a:spcBef>
                <a:spcPts val="0"/>
              </a:spcBef>
              <a:spcAft>
                <a:spcPts val="1200"/>
              </a:spcAft>
              <a:buFont typeface="Arial" pitchFamily="34" charset="0"/>
            </a:pPr>
            <a:r>
              <a:rPr lang="en-US" smtClean="0"/>
              <a:t>Click to edit Master title style</a:t>
            </a:r>
            <a:endParaRPr lang="de-DE" dirty="0"/>
          </a:p>
        </p:txBody>
      </p:sp>
      <p:sp>
        <p:nvSpPr>
          <p:cNvPr id="3" name="Subtitle 2"/>
          <p:cNvSpPr>
            <a:spLocks noGrp="1"/>
          </p:cNvSpPr>
          <p:nvPr>
            <p:ph type="subTitle" idx="1"/>
          </p:nvPr>
        </p:nvSpPr>
        <p:spPr bwMode="gray">
          <a:xfrm>
            <a:off x="468313" y="2312528"/>
            <a:ext cx="6913562" cy="324384"/>
          </a:xfrm>
        </p:spPr>
        <p:txBody>
          <a:bodyPr lIns="36000" bIns="36000" anchor="b" anchorCtr="0">
            <a:noAutofit/>
          </a:bodyPr>
          <a:lstStyle>
            <a:lvl1pPr marL="0" indent="0" algn="l">
              <a:lnSpc>
                <a:spcPct val="91000"/>
              </a:lnSpc>
              <a:spcBef>
                <a:spcPts val="0"/>
              </a:spcBef>
              <a:spcAft>
                <a:spcPts val="1200"/>
              </a:spcAft>
              <a:buNone/>
              <a:defRPr sz="1800" b="1"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dirty="0"/>
          </a:p>
        </p:txBody>
      </p:sp>
      <p:sp>
        <p:nvSpPr>
          <p:cNvPr id="24" name="Text Placeholder 23"/>
          <p:cNvSpPr>
            <a:spLocks noGrp="1"/>
          </p:cNvSpPr>
          <p:nvPr>
            <p:ph type="body" sz="quarter" idx="10" hasCustomPrompt="1"/>
          </p:nvPr>
        </p:nvSpPr>
        <p:spPr bwMode="gray">
          <a:xfrm>
            <a:off x="468313" y="2960688"/>
            <a:ext cx="973137" cy="973137"/>
          </a:xfrm>
        </p:spPr>
        <p:txBody>
          <a:bodyPr anchor="b" anchorCtr="0"/>
          <a:lstStyle>
            <a:lvl1pPr>
              <a:defRPr sz="5400">
                <a:solidFill>
                  <a:schemeClr val="bg1"/>
                </a:solidFill>
              </a:defRPr>
            </a:lvl1pPr>
            <a:lvl2pPr>
              <a:defRPr sz="5400" b="0">
                <a:solidFill>
                  <a:schemeClr val="bg1"/>
                </a:solidFill>
                <a:latin typeface="+mn-lt"/>
              </a:defRPr>
            </a:lvl2pPr>
            <a:lvl3pPr marL="0" indent="0">
              <a:defRPr/>
            </a:lvl3pPr>
          </a:lstStyle>
          <a:p>
            <a:pPr lvl="0"/>
            <a:r>
              <a:rPr lang="en-US" dirty="0" smtClean="0"/>
              <a:t>#</a:t>
            </a:r>
          </a:p>
        </p:txBody>
      </p:sp>
      <p:sp>
        <p:nvSpPr>
          <p:cNvPr id="26" name="Text Placeholder 25"/>
          <p:cNvSpPr>
            <a:spLocks noGrp="1"/>
          </p:cNvSpPr>
          <p:nvPr>
            <p:ph type="body" sz="quarter" idx="11"/>
          </p:nvPr>
        </p:nvSpPr>
        <p:spPr bwMode="gray">
          <a:xfrm>
            <a:off x="468313" y="3933825"/>
            <a:ext cx="2160587" cy="2374900"/>
          </a:xfrm>
        </p:spPr>
        <p:txBody>
          <a:bodyPr lIns="36000"/>
          <a:lstStyle>
            <a:lvl1pPr>
              <a:lnSpc>
                <a:spcPct val="91000"/>
              </a:lnSpc>
              <a:spcBef>
                <a:spcPts val="0"/>
              </a:spcBef>
              <a:spcAft>
                <a:spcPts val="1200"/>
              </a:spcAft>
              <a:defRPr b="0">
                <a:solidFill>
                  <a:schemeClr val="bg1"/>
                </a:solidFill>
                <a:latin typeface="+mn-lt"/>
              </a:defRPr>
            </a:lvl1pPr>
            <a:lvl2pPr>
              <a:lnSpc>
                <a:spcPct val="91000"/>
              </a:lnSpc>
              <a:spcBef>
                <a:spcPts val="0"/>
              </a:spcBef>
              <a:spcAft>
                <a:spcPts val="1200"/>
              </a:spcAft>
              <a:defRPr b="0">
                <a:solidFill>
                  <a:schemeClr val="bg1"/>
                </a:solidFill>
                <a:latin typeface="+mn-lt"/>
              </a:defRPr>
            </a:lvl2pPr>
            <a:lvl3pPr>
              <a:lnSpc>
                <a:spcPct val="91000"/>
              </a:lnSpc>
              <a:spcBef>
                <a:spcPts val="0"/>
              </a:spcBef>
              <a:spcAft>
                <a:spcPts val="1200"/>
              </a:spcAft>
              <a:defRPr>
                <a:solidFill>
                  <a:schemeClr val="bg1"/>
                </a:solidFill>
              </a:defRPr>
            </a:lvl3pPr>
            <a:lvl4pPr>
              <a:lnSpc>
                <a:spcPct val="91000"/>
              </a:lnSpc>
              <a:spcBef>
                <a:spcPts val="0"/>
              </a:spcBef>
              <a:spcAft>
                <a:spcPts val="1200"/>
              </a:spcAft>
              <a:defRPr>
                <a:solidFill>
                  <a:schemeClr val="bg1"/>
                </a:solidFill>
              </a:defRPr>
            </a:lvl4pPr>
            <a:lvl5pPr>
              <a:lnSpc>
                <a:spcPct val="91000"/>
              </a:lnSpc>
              <a:spcBef>
                <a:spcPts val="0"/>
              </a:spcBef>
              <a:spcAft>
                <a:spcPts val="1200"/>
              </a:spcAft>
              <a:defRPr>
                <a:solidFill>
                  <a:schemeClr val="bg1"/>
                </a:solidFill>
              </a:defRPr>
            </a:lvl5pPr>
          </a:lstStyle>
          <a:p>
            <a:pPr lvl="0"/>
            <a:r>
              <a:rPr lang="en-US" smtClean="0"/>
              <a:t>Click to edit Master text styles</a:t>
            </a:r>
          </a:p>
          <a:p>
            <a:pPr lvl="1"/>
            <a:r>
              <a:rPr lang="en-US" smtClean="0"/>
              <a:t>Second level</a:t>
            </a:r>
          </a:p>
        </p:txBody>
      </p:sp>
      <p:sp>
        <p:nvSpPr>
          <p:cNvPr id="31" name="Text Placeholder 23"/>
          <p:cNvSpPr>
            <a:spLocks noGrp="1"/>
          </p:cNvSpPr>
          <p:nvPr>
            <p:ph type="body" sz="quarter" idx="12" hasCustomPrompt="1"/>
          </p:nvPr>
        </p:nvSpPr>
        <p:spPr bwMode="gray">
          <a:xfrm>
            <a:off x="2844800" y="2960688"/>
            <a:ext cx="973137" cy="973137"/>
          </a:xfrm>
        </p:spPr>
        <p:txBody>
          <a:bodyPr anchor="b" anchorCtr="0"/>
          <a:lstStyle>
            <a:lvl1pPr>
              <a:defRPr sz="5400">
                <a:solidFill>
                  <a:schemeClr val="bg1"/>
                </a:solidFill>
              </a:defRPr>
            </a:lvl1pPr>
            <a:lvl2pPr>
              <a:defRPr sz="5400" b="0">
                <a:solidFill>
                  <a:schemeClr val="bg1"/>
                </a:solidFill>
                <a:latin typeface="+mn-lt"/>
              </a:defRPr>
            </a:lvl2pPr>
            <a:lvl3pPr marL="0" indent="0">
              <a:defRPr/>
            </a:lvl3pPr>
          </a:lstStyle>
          <a:p>
            <a:pPr lvl="0"/>
            <a:r>
              <a:rPr lang="en-US" dirty="0" smtClean="0"/>
              <a:t>#</a:t>
            </a:r>
          </a:p>
        </p:txBody>
      </p:sp>
      <p:sp>
        <p:nvSpPr>
          <p:cNvPr id="32" name="Text Placeholder 25"/>
          <p:cNvSpPr>
            <a:spLocks noGrp="1"/>
          </p:cNvSpPr>
          <p:nvPr>
            <p:ph type="body" sz="quarter" idx="13"/>
          </p:nvPr>
        </p:nvSpPr>
        <p:spPr bwMode="gray">
          <a:xfrm>
            <a:off x="2844800" y="3933825"/>
            <a:ext cx="2160587" cy="2374900"/>
          </a:xfrm>
        </p:spPr>
        <p:txBody>
          <a:bodyPr lIns="36000"/>
          <a:lstStyle>
            <a:lvl1pPr>
              <a:lnSpc>
                <a:spcPct val="91000"/>
              </a:lnSpc>
              <a:spcBef>
                <a:spcPts val="0"/>
              </a:spcBef>
              <a:spcAft>
                <a:spcPts val="1200"/>
              </a:spcAft>
              <a:defRPr b="0">
                <a:solidFill>
                  <a:schemeClr val="bg1"/>
                </a:solidFill>
                <a:latin typeface="+mn-lt"/>
              </a:defRPr>
            </a:lvl1pPr>
            <a:lvl2pPr>
              <a:lnSpc>
                <a:spcPct val="91000"/>
              </a:lnSpc>
              <a:spcBef>
                <a:spcPts val="0"/>
              </a:spcBef>
              <a:spcAft>
                <a:spcPts val="1200"/>
              </a:spcAft>
              <a:defRPr b="0">
                <a:solidFill>
                  <a:schemeClr val="bg1"/>
                </a:solidFill>
                <a:latin typeface="+mn-lt"/>
              </a:defRPr>
            </a:lvl2pPr>
            <a:lvl3pPr>
              <a:lnSpc>
                <a:spcPct val="91000"/>
              </a:lnSpc>
              <a:spcBef>
                <a:spcPts val="0"/>
              </a:spcBef>
              <a:spcAft>
                <a:spcPts val="1200"/>
              </a:spcAft>
              <a:defRPr>
                <a:solidFill>
                  <a:schemeClr val="bg1"/>
                </a:solidFill>
              </a:defRPr>
            </a:lvl3pPr>
            <a:lvl4pPr>
              <a:lnSpc>
                <a:spcPct val="91000"/>
              </a:lnSpc>
              <a:spcBef>
                <a:spcPts val="0"/>
              </a:spcBef>
              <a:spcAft>
                <a:spcPts val="1200"/>
              </a:spcAft>
              <a:defRPr>
                <a:solidFill>
                  <a:schemeClr val="bg1"/>
                </a:solidFill>
              </a:defRPr>
            </a:lvl4pPr>
            <a:lvl5pPr>
              <a:lnSpc>
                <a:spcPct val="91000"/>
              </a:lnSpc>
              <a:spcBef>
                <a:spcPts val="0"/>
              </a:spcBef>
              <a:spcAft>
                <a:spcPts val="1200"/>
              </a:spcAft>
              <a:defRPr>
                <a:solidFill>
                  <a:schemeClr val="bg1"/>
                </a:solidFill>
              </a:defRPr>
            </a:lvl5pPr>
          </a:lstStyle>
          <a:p>
            <a:pPr lvl="0"/>
            <a:r>
              <a:rPr lang="en-US" smtClean="0"/>
              <a:t>Click to edit Master text styles</a:t>
            </a:r>
          </a:p>
          <a:p>
            <a:pPr lvl="1"/>
            <a:r>
              <a:rPr lang="en-US" smtClean="0"/>
              <a:t>Second level</a:t>
            </a:r>
          </a:p>
        </p:txBody>
      </p:sp>
      <p:sp>
        <p:nvSpPr>
          <p:cNvPr id="33" name="Text Placeholder 23"/>
          <p:cNvSpPr>
            <a:spLocks noGrp="1"/>
          </p:cNvSpPr>
          <p:nvPr>
            <p:ph type="body" sz="quarter" idx="14" hasCustomPrompt="1"/>
          </p:nvPr>
        </p:nvSpPr>
        <p:spPr bwMode="gray">
          <a:xfrm>
            <a:off x="5223891" y="2960688"/>
            <a:ext cx="973137" cy="973137"/>
          </a:xfrm>
        </p:spPr>
        <p:txBody>
          <a:bodyPr anchor="b" anchorCtr="0"/>
          <a:lstStyle>
            <a:lvl1pPr>
              <a:defRPr sz="5400">
                <a:solidFill>
                  <a:schemeClr val="bg1"/>
                </a:solidFill>
              </a:defRPr>
            </a:lvl1pPr>
            <a:lvl2pPr>
              <a:defRPr sz="5400" b="0">
                <a:solidFill>
                  <a:schemeClr val="bg1"/>
                </a:solidFill>
                <a:latin typeface="+mn-lt"/>
              </a:defRPr>
            </a:lvl2pPr>
            <a:lvl3pPr marL="0" indent="0">
              <a:defRPr/>
            </a:lvl3pPr>
          </a:lstStyle>
          <a:p>
            <a:pPr lvl="0"/>
            <a:r>
              <a:rPr lang="en-US" dirty="0" smtClean="0"/>
              <a:t>#</a:t>
            </a:r>
          </a:p>
        </p:txBody>
      </p:sp>
      <p:sp>
        <p:nvSpPr>
          <p:cNvPr id="34" name="Text Placeholder 25"/>
          <p:cNvSpPr>
            <a:spLocks noGrp="1"/>
          </p:cNvSpPr>
          <p:nvPr>
            <p:ph type="body" sz="quarter" idx="15"/>
          </p:nvPr>
        </p:nvSpPr>
        <p:spPr bwMode="gray">
          <a:xfrm>
            <a:off x="5223891" y="3933825"/>
            <a:ext cx="2160587" cy="2374900"/>
          </a:xfrm>
        </p:spPr>
        <p:txBody>
          <a:bodyPr lIns="36000"/>
          <a:lstStyle>
            <a:lvl1pPr>
              <a:lnSpc>
                <a:spcPct val="91000"/>
              </a:lnSpc>
              <a:spcBef>
                <a:spcPts val="0"/>
              </a:spcBef>
              <a:spcAft>
                <a:spcPts val="1200"/>
              </a:spcAft>
              <a:defRPr b="0">
                <a:solidFill>
                  <a:schemeClr val="bg1"/>
                </a:solidFill>
                <a:latin typeface="+mn-lt"/>
              </a:defRPr>
            </a:lvl1pPr>
            <a:lvl2pPr>
              <a:lnSpc>
                <a:spcPct val="91000"/>
              </a:lnSpc>
              <a:spcBef>
                <a:spcPts val="0"/>
              </a:spcBef>
              <a:spcAft>
                <a:spcPts val="1200"/>
              </a:spcAft>
              <a:defRPr b="0">
                <a:solidFill>
                  <a:schemeClr val="bg1"/>
                </a:solidFill>
                <a:latin typeface="+mn-lt"/>
              </a:defRPr>
            </a:lvl2pPr>
            <a:lvl3pPr>
              <a:lnSpc>
                <a:spcPct val="91000"/>
              </a:lnSpc>
              <a:spcBef>
                <a:spcPts val="0"/>
              </a:spcBef>
              <a:spcAft>
                <a:spcPts val="1200"/>
              </a:spcAft>
              <a:defRPr>
                <a:solidFill>
                  <a:schemeClr val="bg1"/>
                </a:solidFill>
              </a:defRPr>
            </a:lvl3pPr>
            <a:lvl4pPr>
              <a:lnSpc>
                <a:spcPct val="91000"/>
              </a:lnSpc>
              <a:spcBef>
                <a:spcPts val="0"/>
              </a:spcBef>
              <a:spcAft>
                <a:spcPts val="1200"/>
              </a:spcAft>
              <a:defRPr>
                <a:solidFill>
                  <a:schemeClr val="bg1"/>
                </a:solidFill>
              </a:defRPr>
            </a:lvl4pPr>
            <a:lvl5pPr>
              <a:lnSpc>
                <a:spcPct val="91000"/>
              </a:lnSpc>
              <a:spcBef>
                <a:spcPts val="0"/>
              </a:spcBef>
              <a:spcAft>
                <a:spcPts val="1200"/>
              </a:spcAft>
              <a:defRPr>
                <a:solidFill>
                  <a:schemeClr val="bg1"/>
                </a:solidFill>
              </a:defRPr>
            </a:lvl5pPr>
          </a:lstStyle>
          <a:p>
            <a:pPr lvl="0"/>
            <a:r>
              <a:rPr lang="en-US" smtClean="0"/>
              <a:t>Click to edit Master text styles</a:t>
            </a:r>
          </a:p>
          <a:p>
            <a:pPr lvl="1"/>
            <a:r>
              <a:rPr lang="en-US" smtClean="0"/>
              <a:t>Second level</a:t>
            </a:r>
          </a:p>
        </p:txBody>
      </p:sp>
    </p:spTree>
    <p:custDataLst>
      <p:tags r:id="rId1"/>
    </p:custDataLst>
    <p:extLst>
      <p:ext uri="{BB962C8B-B14F-4D97-AF65-F5344CB8AC3E}">
        <p14:creationId xmlns:p14="http://schemas.microsoft.com/office/powerpoint/2010/main" val="23266212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Chapter/Divider Page">
    <p:spTree>
      <p:nvGrpSpPr>
        <p:cNvPr id="1" name=""/>
        <p:cNvGrpSpPr/>
        <p:nvPr/>
      </p:nvGrpSpPr>
      <p:grpSpPr>
        <a:xfrm>
          <a:off x="0" y="0"/>
          <a:ext cx="0" cy="0"/>
          <a:chOff x="0" y="0"/>
          <a:chExt cx="0" cy="0"/>
        </a:xfrm>
      </p:grpSpPr>
      <p:sp>
        <p:nvSpPr>
          <p:cNvPr id="5" name="Rectangle 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2" name="Title 1"/>
          <p:cNvSpPr>
            <a:spLocks noGrp="1"/>
          </p:cNvSpPr>
          <p:nvPr>
            <p:ph type="ctrTitle" hasCustomPrompt="1"/>
          </p:nvPr>
        </p:nvSpPr>
        <p:spPr bwMode="gray">
          <a:xfrm>
            <a:off x="468313" y="1716088"/>
            <a:ext cx="5724525" cy="3411537"/>
          </a:xfrm>
          <a:noFill/>
        </p:spPr>
        <p:txBody>
          <a:bodyPr vert="horz" lIns="0" tIns="0" rIns="0" bIns="108000" rtlCol="0" anchor="b" anchorCtr="0">
            <a:noAutofit/>
          </a:bodyPr>
          <a:lstStyle>
            <a:lvl1pPr>
              <a:defRPr lang="de-DE" sz="5400" b="0" dirty="0">
                <a:solidFill>
                  <a:schemeClr val="bg1"/>
                </a:solidFill>
                <a:latin typeface="+mn-lt"/>
                <a:ea typeface="+mn-ea"/>
                <a:cs typeface="+mn-cs"/>
              </a:defRPr>
            </a:lvl1pPr>
          </a:lstStyle>
          <a:p>
            <a:pPr marL="0" lvl="0" indent="0">
              <a:lnSpc>
                <a:spcPct val="91000"/>
              </a:lnSpc>
              <a:spcBef>
                <a:spcPts val="0"/>
              </a:spcBef>
              <a:spcAft>
                <a:spcPts val="1200"/>
              </a:spcAft>
              <a:buFont typeface="Arial" pitchFamily="34" charset="0"/>
            </a:pPr>
            <a:r>
              <a:rPr lang="en-US" dirty="0" smtClean="0"/>
              <a:t>Insert </a:t>
            </a:r>
            <a:br>
              <a:rPr lang="en-US" dirty="0" smtClean="0"/>
            </a:br>
            <a:r>
              <a:rPr lang="en-US" dirty="0" smtClean="0"/>
              <a:t>Chapter-Title</a:t>
            </a:r>
            <a:endParaRPr lang="de-DE" dirty="0"/>
          </a:p>
        </p:txBody>
      </p:sp>
      <p:sp>
        <p:nvSpPr>
          <p:cNvPr id="3" name="Subtitle 2"/>
          <p:cNvSpPr>
            <a:spLocks noGrp="1"/>
          </p:cNvSpPr>
          <p:nvPr>
            <p:ph type="subTitle" idx="1" hasCustomPrompt="1"/>
          </p:nvPr>
        </p:nvSpPr>
        <p:spPr bwMode="gray">
          <a:xfrm>
            <a:off x="468313" y="5127625"/>
            <a:ext cx="5724525" cy="323849"/>
          </a:xfrm>
        </p:spPr>
        <p:txBody>
          <a:bodyPr lIns="0" bIns="36000" anchor="b" anchorCtr="0">
            <a:noAutofit/>
          </a:bodyPr>
          <a:lstStyle>
            <a:lvl1pPr marL="0" indent="0" algn="l">
              <a:lnSpc>
                <a:spcPct val="91000"/>
              </a:lnSpc>
              <a:spcBef>
                <a:spcPts val="0"/>
              </a:spcBef>
              <a:spcAft>
                <a:spcPts val="1200"/>
              </a:spcAft>
              <a:buNone/>
              <a:defRPr sz="1800" b="1"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Insert Chapter #</a:t>
            </a:r>
            <a:endParaRPr lang="de-DE" dirty="0"/>
          </a:p>
        </p:txBody>
      </p:sp>
    </p:spTree>
    <p:custDataLst>
      <p:tags r:id="rId1"/>
    </p:custDataLst>
    <p:extLst>
      <p:ext uri="{BB962C8B-B14F-4D97-AF65-F5344CB8AC3E}">
        <p14:creationId xmlns:p14="http://schemas.microsoft.com/office/powerpoint/2010/main" val="8199907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urse Completion-pages">
    <p:spTree>
      <p:nvGrpSpPr>
        <p:cNvPr id="1" name=""/>
        <p:cNvGrpSpPr/>
        <p:nvPr/>
      </p:nvGrpSpPr>
      <p:grpSpPr>
        <a:xfrm>
          <a:off x="0" y="0"/>
          <a:ext cx="0" cy="0"/>
          <a:chOff x="0" y="0"/>
          <a:chExt cx="0" cy="0"/>
        </a:xfrm>
      </p:grpSpPr>
      <p:sp>
        <p:nvSpPr>
          <p:cNvPr id="5" name="Rectangle 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7" name="Ellipse 333"/>
          <p:cNvSpPr/>
          <p:nvPr userDrawn="1"/>
        </p:nvSpPr>
        <p:spPr>
          <a:xfrm>
            <a:off x="3963818" y="1140352"/>
            <a:ext cx="1168740" cy="11687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fontAlgn="base" hangingPunct="0">
              <a:lnSpc>
                <a:spcPct val="90000"/>
              </a:lnSpc>
              <a:spcBef>
                <a:spcPts val="600"/>
              </a:spcBef>
              <a:spcAft>
                <a:spcPts val="600"/>
              </a:spcAft>
            </a:pPr>
            <a:endParaRPr lang="de-DE" sz="1600" b="1" dirty="0" err="1">
              <a:solidFill>
                <a:srgbClr val="FFFFFF"/>
              </a:solidFill>
            </a:endParaRPr>
          </a:p>
        </p:txBody>
      </p:sp>
      <p:sp>
        <p:nvSpPr>
          <p:cNvPr id="8" name="Freeform 6"/>
          <p:cNvSpPr>
            <a:spLocks/>
          </p:cNvSpPr>
          <p:nvPr userDrawn="1"/>
        </p:nvSpPr>
        <p:spPr bwMode="auto">
          <a:xfrm rot="686203">
            <a:off x="4251330" y="1300164"/>
            <a:ext cx="644353" cy="765049"/>
          </a:xfrm>
          <a:custGeom>
            <a:avLst/>
            <a:gdLst/>
            <a:ahLst/>
            <a:cxnLst/>
            <a:rect l="l" t="t" r="r" b="b"/>
            <a:pathLst>
              <a:path w="644353" h="765049">
                <a:moveTo>
                  <a:pt x="132169" y="435937"/>
                </a:moveTo>
                <a:lnTo>
                  <a:pt x="220239" y="734465"/>
                </a:lnTo>
                <a:lnTo>
                  <a:pt x="208329" y="737581"/>
                </a:lnTo>
                <a:lnTo>
                  <a:pt x="195774" y="740775"/>
                </a:lnTo>
                <a:lnTo>
                  <a:pt x="184283" y="744182"/>
                </a:lnTo>
                <a:lnTo>
                  <a:pt x="173856" y="746950"/>
                </a:lnTo>
                <a:lnTo>
                  <a:pt x="164493" y="749292"/>
                </a:lnTo>
                <a:lnTo>
                  <a:pt x="156194" y="751635"/>
                </a:lnTo>
                <a:lnTo>
                  <a:pt x="148746" y="753764"/>
                </a:lnTo>
                <a:lnTo>
                  <a:pt x="142149" y="755254"/>
                </a:lnTo>
                <a:lnTo>
                  <a:pt x="136404" y="756958"/>
                </a:lnTo>
                <a:lnTo>
                  <a:pt x="131510" y="758448"/>
                </a:lnTo>
                <a:lnTo>
                  <a:pt x="127254" y="759513"/>
                </a:lnTo>
                <a:lnTo>
                  <a:pt x="123423" y="760365"/>
                </a:lnTo>
                <a:lnTo>
                  <a:pt x="120444" y="761216"/>
                </a:lnTo>
                <a:lnTo>
                  <a:pt x="118103" y="761855"/>
                </a:lnTo>
                <a:lnTo>
                  <a:pt x="115975" y="762281"/>
                </a:lnTo>
                <a:lnTo>
                  <a:pt x="114698" y="762707"/>
                </a:lnTo>
                <a:lnTo>
                  <a:pt x="113421" y="763346"/>
                </a:lnTo>
                <a:lnTo>
                  <a:pt x="112570" y="763559"/>
                </a:lnTo>
                <a:lnTo>
                  <a:pt x="112145" y="763559"/>
                </a:lnTo>
                <a:lnTo>
                  <a:pt x="111932" y="763772"/>
                </a:lnTo>
                <a:lnTo>
                  <a:pt x="111506" y="763771"/>
                </a:lnTo>
                <a:lnTo>
                  <a:pt x="111294" y="763772"/>
                </a:lnTo>
                <a:lnTo>
                  <a:pt x="105335" y="764836"/>
                </a:lnTo>
                <a:lnTo>
                  <a:pt x="98738" y="765049"/>
                </a:lnTo>
                <a:lnTo>
                  <a:pt x="92567" y="764410"/>
                </a:lnTo>
                <a:lnTo>
                  <a:pt x="86183" y="762707"/>
                </a:lnTo>
                <a:lnTo>
                  <a:pt x="80012" y="759513"/>
                </a:lnTo>
                <a:lnTo>
                  <a:pt x="75544" y="756745"/>
                </a:lnTo>
                <a:lnTo>
                  <a:pt x="71288" y="752912"/>
                </a:lnTo>
                <a:lnTo>
                  <a:pt x="67670" y="749080"/>
                </a:lnTo>
                <a:lnTo>
                  <a:pt x="64904" y="744608"/>
                </a:lnTo>
                <a:lnTo>
                  <a:pt x="62563" y="739711"/>
                </a:lnTo>
                <a:lnTo>
                  <a:pt x="61073" y="734600"/>
                </a:lnTo>
                <a:lnTo>
                  <a:pt x="55115" y="713308"/>
                </a:lnTo>
                <a:lnTo>
                  <a:pt x="49795" y="693505"/>
                </a:lnTo>
                <a:lnTo>
                  <a:pt x="44900" y="674981"/>
                </a:lnTo>
                <a:lnTo>
                  <a:pt x="40219" y="657734"/>
                </a:lnTo>
                <a:lnTo>
                  <a:pt x="35963" y="641977"/>
                </a:lnTo>
                <a:lnTo>
                  <a:pt x="32133" y="627498"/>
                </a:lnTo>
                <a:lnTo>
                  <a:pt x="28302" y="613871"/>
                </a:lnTo>
                <a:lnTo>
                  <a:pt x="25110" y="601521"/>
                </a:lnTo>
                <a:lnTo>
                  <a:pt x="22131" y="590023"/>
                </a:lnTo>
                <a:lnTo>
                  <a:pt x="19152" y="579802"/>
                </a:lnTo>
                <a:lnTo>
                  <a:pt x="16598" y="570646"/>
                </a:lnTo>
                <a:lnTo>
                  <a:pt x="14257" y="562342"/>
                </a:lnTo>
                <a:lnTo>
                  <a:pt x="12555" y="554889"/>
                </a:lnTo>
                <a:lnTo>
                  <a:pt x="10640" y="548076"/>
                </a:lnTo>
                <a:lnTo>
                  <a:pt x="8938" y="542114"/>
                </a:lnTo>
                <a:lnTo>
                  <a:pt x="7661" y="537004"/>
                </a:lnTo>
                <a:lnTo>
                  <a:pt x="6384" y="532532"/>
                </a:lnTo>
                <a:lnTo>
                  <a:pt x="5533" y="528912"/>
                </a:lnTo>
                <a:lnTo>
                  <a:pt x="4469" y="525719"/>
                </a:lnTo>
                <a:lnTo>
                  <a:pt x="3830" y="522737"/>
                </a:lnTo>
                <a:lnTo>
                  <a:pt x="3192" y="520821"/>
                </a:lnTo>
                <a:lnTo>
                  <a:pt x="2766" y="518905"/>
                </a:lnTo>
                <a:lnTo>
                  <a:pt x="2341" y="517414"/>
                </a:lnTo>
                <a:lnTo>
                  <a:pt x="2128" y="516563"/>
                </a:lnTo>
                <a:lnTo>
                  <a:pt x="1915" y="515924"/>
                </a:lnTo>
                <a:lnTo>
                  <a:pt x="1702" y="515285"/>
                </a:lnTo>
                <a:lnTo>
                  <a:pt x="1702" y="514859"/>
                </a:lnTo>
                <a:lnTo>
                  <a:pt x="1489" y="514646"/>
                </a:lnTo>
                <a:lnTo>
                  <a:pt x="426" y="508258"/>
                </a:lnTo>
                <a:lnTo>
                  <a:pt x="0" y="502083"/>
                </a:lnTo>
                <a:lnTo>
                  <a:pt x="851" y="495483"/>
                </a:lnTo>
                <a:lnTo>
                  <a:pt x="2341" y="488882"/>
                </a:lnTo>
                <a:lnTo>
                  <a:pt x="5533" y="482707"/>
                </a:lnTo>
                <a:lnTo>
                  <a:pt x="9151" y="477384"/>
                </a:lnTo>
                <a:lnTo>
                  <a:pt x="13619" y="472700"/>
                </a:lnTo>
                <a:lnTo>
                  <a:pt x="18726" y="468654"/>
                </a:lnTo>
                <a:lnTo>
                  <a:pt x="24685" y="465673"/>
                </a:lnTo>
                <a:lnTo>
                  <a:pt x="30430" y="463544"/>
                </a:lnTo>
                <a:lnTo>
                  <a:pt x="47029" y="459072"/>
                </a:lnTo>
                <a:lnTo>
                  <a:pt x="62137" y="454814"/>
                </a:lnTo>
                <a:lnTo>
                  <a:pt x="76182" y="451194"/>
                </a:lnTo>
                <a:lnTo>
                  <a:pt x="88737" y="447574"/>
                </a:lnTo>
                <a:lnTo>
                  <a:pt x="100228" y="444593"/>
                </a:lnTo>
                <a:lnTo>
                  <a:pt x="110655" y="441825"/>
                </a:lnTo>
                <a:lnTo>
                  <a:pt x="120018" y="439270"/>
                </a:lnTo>
                <a:lnTo>
                  <a:pt x="128317" y="436928"/>
                </a:lnTo>
                <a:close/>
                <a:moveTo>
                  <a:pt x="265998" y="852"/>
                </a:moveTo>
                <a:lnTo>
                  <a:pt x="270254" y="426"/>
                </a:lnTo>
                <a:lnTo>
                  <a:pt x="274936" y="0"/>
                </a:lnTo>
                <a:lnTo>
                  <a:pt x="279830" y="213"/>
                </a:lnTo>
                <a:lnTo>
                  <a:pt x="284937" y="852"/>
                </a:lnTo>
                <a:lnTo>
                  <a:pt x="290044" y="1916"/>
                </a:lnTo>
                <a:lnTo>
                  <a:pt x="295364" y="3620"/>
                </a:lnTo>
                <a:lnTo>
                  <a:pt x="301110" y="5749"/>
                </a:lnTo>
                <a:lnTo>
                  <a:pt x="306430" y="8304"/>
                </a:lnTo>
                <a:lnTo>
                  <a:pt x="311962" y="11498"/>
                </a:lnTo>
                <a:lnTo>
                  <a:pt x="317282" y="15331"/>
                </a:lnTo>
                <a:lnTo>
                  <a:pt x="322177" y="19802"/>
                </a:lnTo>
                <a:lnTo>
                  <a:pt x="327284" y="24700"/>
                </a:lnTo>
                <a:lnTo>
                  <a:pt x="332178" y="30236"/>
                </a:lnTo>
                <a:lnTo>
                  <a:pt x="336647" y="36411"/>
                </a:lnTo>
                <a:lnTo>
                  <a:pt x="340903" y="43224"/>
                </a:lnTo>
                <a:lnTo>
                  <a:pt x="344733" y="50890"/>
                </a:lnTo>
                <a:lnTo>
                  <a:pt x="347925" y="59194"/>
                </a:lnTo>
                <a:lnTo>
                  <a:pt x="350691" y="68137"/>
                </a:lnTo>
                <a:lnTo>
                  <a:pt x="353032" y="77931"/>
                </a:lnTo>
                <a:lnTo>
                  <a:pt x="354735" y="88152"/>
                </a:lnTo>
                <a:lnTo>
                  <a:pt x="355586" y="99650"/>
                </a:lnTo>
                <a:lnTo>
                  <a:pt x="355799" y="111574"/>
                </a:lnTo>
                <a:lnTo>
                  <a:pt x="355373" y="124350"/>
                </a:lnTo>
                <a:lnTo>
                  <a:pt x="354309" y="138190"/>
                </a:lnTo>
                <a:lnTo>
                  <a:pt x="352181" y="152669"/>
                </a:lnTo>
                <a:lnTo>
                  <a:pt x="349840" y="166509"/>
                </a:lnTo>
                <a:lnTo>
                  <a:pt x="348138" y="179498"/>
                </a:lnTo>
                <a:lnTo>
                  <a:pt x="347287" y="191422"/>
                </a:lnTo>
                <a:lnTo>
                  <a:pt x="346648" y="202068"/>
                </a:lnTo>
                <a:lnTo>
                  <a:pt x="347287" y="211863"/>
                </a:lnTo>
                <a:lnTo>
                  <a:pt x="347925" y="220806"/>
                </a:lnTo>
                <a:lnTo>
                  <a:pt x="349415" y="228684"/>
                </a:lnTo>
                <a:lnTo>
                  <a:pt x="351330" y="235711"/>
                </a:lnTo>
                <a:lnTo>
                  <a:pt x="353671" y="241886"/>
                </a:lnTo>
                <a:lnTo>
                  <a:pt x="356863" y="247422"/>
                </a:lnTo>
                <a:lnTo>
                  <a:pt x="360055" y="252106"/>
                </a:lnTo>
                <a:lnTo>
                  <a:pt x="364098" y="255939"/>
                </a:lnTo>
                <a:lnTo>
                  <a:pt x="368141" y="259346"/>
                </a:lnTo>
                <a:lnTo>
                  <a:pt x="372823" y="262114"/>
                </a:lnTo>
                <a:lnTo>
                  <a:pt x="377717" y="264030"/>
                </a:lnTo>
                <a:lnTo>
                  <a:pt x="383037" y="265521"/>
                </a:lnTo>
                <a:lnTo>
                  <a:pt x="388995" y="266585"/>
                </a:lnTo>
                <a:lnTo>
                  <a:pt x="394741" y="267011"/>
                </a:lnTo>
                <a:lnTo>
                  <a:pt x="401125" y="267224"/>
                </a:lnTo>
                <a:lnTo>
                  <a:pt x="407721" y="266798"/>
                </a:lnTo>
                <a:lnTo>
                  <a:pt x="414318" y="265947"/>
                </a:lnTo>
                <a:lnTo>
                  <a:pt x="421341" y="265095"/>
                </a:lnTo>
                <a:lnTo>
                  <a:pt x="428576" y="264030"/>
                </a:lnTo>
                <a:lnTo>
                  <a:pt x="435811" y="262327"/>
                </a:lnTo>
                <a:lnTo>
                  <a:pt x="443259" y="260624"/>
                </a:lnTo>
                <a:lnTo>
                  <a:pt x="450707" y="258707"/>
                </a:lnTo>
                <a:lnTo>
                  <a:pt x="458580" y="256791"/>
                </a:lnTo>
                <a:lnTo>
                  <a:pt x="466241" y="254662"/>
                </a:lnTo>
                <a:lnTo>
                  <a:pt x="473902" y="252532"/>
                </a:lnTo>
                <a:lnTo>
                  <a:pt x="481775" y="250403"/>
                </a:lnTo>
                <a:lnTo>
                  <a:pt x="489436" y="248274"/>
                </a:lnTo>
                <a:lnTo>
                  <a:pt x="497522" y="246144"/>
                </a:lnTo>
                <a:lnTo>
                  <a:pt x="505183" y="244228"/>
                </a:lnTo>
                <a:lnTo>
                  <a:pt x="512844" y="242738"/>
                </a:lnTo>
                <a:lnTo>
                  <a:pt x="520292" y="241034"/>
                </a:lnTo>
                <a:lnTo>
                  <a:pt x="527739" y="239757"/>
                </a:lnTo>
                <a:lnTo>
                  <a:pt x="534975" y="238692"/>
                </a:lnTo>
                <a:lnTo>
                  <a:pt x="542210" y="238053"/>
                </a:lnTo>
                <a:lnTo>
                  <a:pt x="549232" y="237627"/>
                </a:lnTo>
                <a:lnTo>
                  <a:pt x="556042" y="237627"/>
                </a:lnTo>
                <a:lnTo>
                  <a:pt x="562426" y="238053"/>
                </a:lnTo>
                <a:lnTo>
                  <a:pt x="568810" y="238905"/>
                </a:lnTo>
                <a:lnTo>
                  <a:pt x="574981" y="240395"/>
                </a:lnTo>
                <a:lnTo>
                  <a:pt x="580513" y="242312"/>
                </a:lnTo>
                <a:lnTo>
                  <a:pt x="585834" y="244867"/>
                </a:lnTo>
                <a:lnTo>
                  <a:pt x="590941" y="248061"/>
                </a:lnTo>
                <a:lnTo>
                  <a:pt x="595622" y="252106"/>
                </a:lnTo>
                <a:lnTo>
                  <a:pt x="599879" y="256365"/>
                </a:lnTo>
                <a:lnTo>
                  <a:pt x="603709" y="261901"/>
                </a:lnTo>
                <a:lnTo>
                  <a:pt x="607114" y="267863"/>
                </a:lnTo>
                <a:lnTo>
                  <a:pt x="610093" y="274890"/>
                </a:lnTo>
                <a:lnTo>
                  <a:pt x="612646" y="282555"/>
                </a:lnTo>
                <a:lnTo>
                  <a:pt x="614136" y="291285"/>
                </a:lnTo>
                <a:lnTo>
                  <a:pt x="614136" y="299802"/>
                </a:lnTo>
                <a:lnTo>
                  <a:pt x="612433" y="308532"/>
                </a:lnTo>
                <a:lnTo>
                  <a:pt x="609667" y="317262"/>
                </a:lnTo>
                <a:lnTo>
                  <a:pt x="605411" y="325566"/>
                </a:lnTo>
                <a:lnTo>
                  <a:pt x="599878" y="333658"/>
                </a:lnTo>
                <a:lnTo>
                  <a:pt x="593282" y="341536"/>
                </a:lnTo>
                <a:lnTo>
                  <a:pt x="585621" y="348988"/>
                </a:lnTo>
                <a:lnTo>
                  <a:pt x="590941" y="350479"/>
                </a:lnTo>
                <a:lnTo>
                  <a:pt x="596048" y="352608"/>
                </a:lnTo>
                <a:lnTo>
                  <a:pt x="600942" y="354312"/>
                </a:lnTo>
                <a:lnTo>
                  <a:pt x="604773" y="356654"/>
                </a:lnTo>
                <a:lnTo>
                  <a:pt x="608816" y="358996"/>
                </a:lnTo>
                <a:lnTo>
                  <a:pt x="612433" y="361551"/>
                </a:lnTo>
                <a:lnTo>
                  <a:pt x="618179" y="366449"/>
                </a:lnTo>
                <a:lnTo>
                  <a:pt x="623499" y="371772"/>
                </a:lnTo>
                <a:lnTo>
                  <a:pt x="627755" y="377308"/>
                </a:lnTo>
                <a:lnTo>
                  <a:pt x="631159" y="383696"/>
                </a:lnTo>
                <a:lnTo>
                  <a:pt x="633713" y="390509"/>
                </a:lnTo>
                <a:lnTo>
                  <a:pt x="635203" y="398601"/>
                </a:lnTo>
                <a:lnTo>
                  <a:pt x="635841" y="406479"/>
                </a:lnTo>
                <a:lnTo>
                  <a:pt x="634990" y="413931"/>
                </a:lnTo>
                <a:lnTo>
                  <a:pt x="633075" y="421597"/>
                </a:lnTo>
                <a:lnTo>
                  <a:pt x="629670" y="428410"/>
                </a:lnTo>
                <a:lnTo>
                  <a:pt x="626052" y="435224"/>
                </a:lnTo>
                <a:lnTo>
                  <a:pt x="621371" y="441612"/>
                </a:lnTo>
                <a:lnTo>
                  <a:pt x="615838" y="446935"/>
                </a:lnTo>
                <a:lnTo>
                  <a:pt x="609880" y="451620"/>
                </a:lnTo>
                <a:lnTo>
                  <a:pt x="603070" y="455452"/>
                </a:lnTo>
                <a:lnTo>
                  <a:pt x="609880" y="458007"/>
                </a:lnTo>
                <a:lnTo>
                  <a:pt x="616477" y="461201"/>
                </a:lnTo>
                <a:lnTo>
                  <a:pt x="622222" y="465247"/>
                </a:lnTo>
                <a:lnTo>
                  <a:pt x="627755" y="469931"/>
                </a:lnTo>
                <a:lnTo>
                  <a:pt x="632437" y="475255"/>
                </a:lnTo>
                <a:lnTo>
                  <a:pt x="636693" y="481004"/>
                </a:lnTo>
                <a:lnTo>
                  <a:pt x="640097" y="487817"/>
                </a:lnTo>
                <a:lnTo>
                  <a:pt x="642438" y="495057"/>
                </a:lnTo>
                <a:lnTo>
                  <a:pt x="644140" y="502722"/>
                </a:lnTo>
                <a:lnTo>
                  <a:pt x="644353" y="510600"/>
                </a:lnTo>
                <a:lnTo>
                  <a:pt x="643928" y="518479"/>
                </a:lnTo>
                <a:lnTo>
                  <a:pt x="642013" y="525718"/>
                </a:lnTo>
                <a:lnTo>
                  <a:pt x="639459" y="532532"/>
                </a:lnTo>
                <a:lnTo>
                  <a:pt x="636054" y="539133"/>
                </a:lnTo>
                <a:lnTo>
                  <a:pt x="631585" y="545308"/>
                </a:lnTo>
                <a:lnTo>
                  <a:pt x="626265" y="550418"/>
                </a:lnTo>
                <a:lnTo>
                  <a:pt x="620307" y="555102"/>
                </a:lnTo>
                <a:lnTo>
                  <a:pt x="613923" y="558722"/>
                </a:lnTo>
                <a:lnTo>
                  <a:pt x="606688" y="561277"/>
                </a:lnTo>
                <a:lnTo>
                  <a:pt x="607326" y="562129"/>
                </a:lnTo>
                <a:lnTo>
                  <a:pt x="607539" y="562768"/>
                </a:lnTo>
                <a:lnTo>
                  <a:pt x="607965" y="562981"/>
                </a:lnTo>
                <a:lnTo>
                  <a:pt x="608390" y="563407"/>
                </a:lnTo>
                <a:lnTo>
                  <a:pt x="609029" y="563832"/>
                </a:lnTo>
                <a:lnTo>
                  <a:pt x="615200" y="567452"/>
                </a:lnTo>
                <a:lnTo>
                  <a:pt x="621371" y="571924"/>
                </a:lnTo>
                <a:lnTo>
                  <a:pt x="626478" y="577247"/>
                </a:lnTo>
                <a:lnTo>
                  <a:pt x="630947" y="582996"/>
                </a:lnTo>
                <a:lnTo>
                  <a:pt x="634352" y="589597"/>
                </a:lnTo>
                <a:lnTo>
                  <a:pt x="636905" y="596836"/>
                </a:lnTo>
                <a:lnTo>
                  <a:pt x="638395" y="604502"/>
                </a:lnTo>
                <a:lnTo>
                  <a:pt x="638607" y="612167"/>
                </a:lnTo>
                <a:lnTo>
                  <a:pt x="637331" y="619619"/>
                </a:lnTo>
                <a:lnTo>
                  <a:pt x="635203" y="627072"/>
                </a:lnTo>
                <a:lnTo>
                  <a:pt x="632011" y="634099"/>
                </a:lnTo>
                <a:lnTo>
                  <a:pt x="627755" y="640699"/>
                </a:lnTo>
                <a:lnTo>
                  <a:pt x="622647" y="646874"/>
                </a:lnTo>
                <a:lnTo>
                  <a:pt x="616902" y="652410"/>
                </a:lnTo>
                <a:lnTo>
                  <a:pt x="610093" y="656882"/>
                </a:lnTo>
                <a:lnTo>
                  <a:pt x="602645" y="660715"/>
                </a:lnTo>
                <a:lnTo>
                  <a:pt x="594558" y="663696"/>
                </a:lnTo>
                <a:lnTo>
                  <a:pt x="589026" y="664973"/>
                </a:lnTo>
                <a:lnTo>
                  <a:pt x="582642" y="666889"/>
                </a:lnTo>
                <a:lnTo>
                  <a:pt x="575194" y="669232"/>
                </a:lnTo>
                <a:lnTo>
                  <a:pt x="566682" y="671574"/>
                </a:lnTo>
                <a:lnTo>
                  <a:pt x="557319" y="674342"/>
                </a:lnTo>
                <a:lnTo>
                  <a:pt x="547317" y="677323"/>
                </a:lnTo>
                <a:lnTo>
                  <a:pt x="536464" y="680730"/>
                </a:lnTo>
                <a:lnTo>
                  <a:pt x="524973" y="684137"/>
                </a:lnTo>
                <a:lnTo>
                  <a:pt x="512844" y="687543"/>
                </a:lnTo>
                <a:lnTo>
                  <a:pt x="500289" y="691163"/>
                </a:lnTo>
                <a:lnTo>
                  <a:pt x="487095" y="694783"/>
                </a:lnTo>
                <a:lnTo>
                  <a:pt x="473902" y="698616"/>
                </a:lnTo>
                <a:lnTo>
                  <a:pt x="460283" y="702448"/>
                </a:lnTo>
                <a:lnTo>
                  <a:pt x="446664" y="705855"/>
                </a:lnTo>
                <a:lnTo>
                  <a:pt x="432619" y="709262"/>
                </a:lnTo>
                <a:lnTo>
                  <a:pt x="418574" y="712882"/>
                </a:lnTo>
                <a:lnTo>
                  <a:pt x="404530" y="716076"/>
                </a:lnTo>
                <a:lnTo>
                  <a:pt x="390698" y="719057"/>
                </a:lnTo>
                <a:lnTo>
                  <a:pt x="377078" y="722038"/>
                </a:lnTo>
                <a:lnTo>
                  <a:pt x="363460" y="724593"/>
                </a:lnTo>
                <a:lnTo>
                  <a:pt x="350479" y="726935"/>
                </a:lnTo>
                <a:lnTo>
                  <a:pt x="337711" y="728638"/>
                </a:lnTo>
                <a:lnTo>
                  <a:pt x="325581" y="730342"/>
                </a:lnTo>
                <a:lnTo>
                  <a:pt x="313877" y="731619"/>
                </a:lnTo>
                <a:lnTo>
                  <a:pt x="302599" y="732258"/>
                </a:lnTo>
                <a:lnTo>
                  <a:pt x="292385" y="732471"/>
                </a:lnTo>
                <a:lnTo>
                  <a:pt x="282809" y="732258"/>
                </a:lnTo>
                <a:lnTo>
                  <a:pt x="273871" y="731619"/>
                </a:lnTo>
                <a:lnTo>
                  <a:pt x="266211" y="730129"/>
                </a:lnTo>
                <a:lnTo>
                  <a:pt x="259401" y="728000"/>
                </a:lnTo>
                <a:lnTo>
                  <a:pt x="255279" y="726014"/>
                </a:lnTo>
                <a:lnTo>
                  <a:pt x="166960" y="426639"/>
                </a:lnTo>
                <a:lnTo>
                  <a:pt x="168749" y="426281"/>
                </a:lnTo>
                <a:lnTo>
                  <a:pt x="170451" y="425642"/>
                </a:lnTo>
                <a:lnTo>
                  <a:pt x="171516" y="425429"/>
                </a:lnTo>
                <a:lnTo>
                  <a:pt x="172154" y="425217"/>
                </a:lnTo>
                <a:lnTo>
                  <a:pt x="172792" y="425004"/>
                </a:lnTo>
                <a:lnTo>
                  <a:pt x="173218" y="425004"/>
                </a:lnTo>
                <a:lnTo>
                  <a:pt x="173430" y="424791"/>
                </a:lnTo>
                <a:lnTo>
                  <a:pt x="174920" y="410950"/>
                </a:lnTo>
                <a:lnTo>
                  <a:pt x="176410" y="397749"/>
                </a:lnTo>
                <a:lnTo>
                  <a:pt x="178325" y="384760"/>
                </a:lnTo>
                <a:lnTo>
                  <a:pt x="180666" y="372410"/>
                </a:lnTo>
                <a:lnTo>
                  <a:pt x="183219" y="360487"/>
                </a:lnTo>
                <a:lnTo>
                  <a:pt x="185773" y="348776"/>
                </a:lnTo>
                <a:lnTo>
                  <a:pt x="188752" y="337277"/>
                </a:lnTo>
                <a:lnTo>
                  <a:pt x="191944" y="325992"/>
                </a:lnTo>
                <a:lnTo>
                  <a:pt x="195136" y="314494"/>
                </a:lnTo>
                <a:lnTo>
                  <a:pt x="198541" y="303422"/>
                </a:lnTo>
                <a:lnTo>
                  <a:pt x="202158" y="291924"/>
                </a:lnTo>
                <a:lnTo>
                  <a:pt x="205563" y="280426"/>
                </a:lnTo>
                <a:lnTo>
                  <a:pt x="209181" y="268928"/>
                </a:lnTo>
                <a:lnTo>
                  <a:pt x="212798" y="256791"/>
                </a:lnTo>
                <a:lnTo>
                  <a:pt x="216416" y="244228"/>
                </a:lnTo>
                <a:lnTo>
                  <a:pt x="219820" y="231452"/>
                </a:lnTo>
                <a:lnTo>
                  <a:pt x="223438" y="218251"/>
                </a:lnTo>
                <a:lnTo>
                  <a:pt x="226843" y="204198"/>
                </a:lnTo>
                <a:lnTo>
                  <a:pt x="230035" y="189506"/>
                </a:lnTo>
                <a:lnTo>
                  <a:pt x="233227" y="174388"/>
                </a:lnTo>
                <a:lnTo>
                  <a:pt x="236206" y="157992"/>
                </a:lnTo>
                <a:lnTo>
                  <a:pt x="238760" y="140958"/>
                </a:lnTo>
                <a:lnTo>
                  <a:pt x="241313" y="122859"/>
                </a:lnTo>
                <a:lnTo>
                  <a:pt x="243654" y="103696"/>
                </a:lnTo>
                <a:lnTo>
                  <a:pt x="245569" y="83681"/>
                </a:lnTo>
                <a:lnTo>
                  <a:pt x="247272" y="62175"/>
                </a:lnTo>
                <a:lnTo>
                  <a:pt x="248548" y="39817"/>
                </a:lnTo>
                <a:lnTo>
                  <a:pt x="249399" y="15757"/>
                </a:lnTo>
                <a:lnTo>
                  <a:pt x="250251" y="12776"/>
                </a:lnTo>
                <a:lnTo>
                  <a:pt x="251315" y="10008"/>
                </a:lnTo>
                <a:lnTo>
                  <a:pt x="253230" y="7452"/>
                </a:lnTo>
                <a:lnTo>
                  <a:pt x="255571" y="5323"/>
                </a:lnTo>
                <a:lnTo>
                  <a:pt x="258550" y="3407"/>
                </a:lnTo>
                <a:lnTo>
                  <a:pt x="262168" y="1916"/>
                </a:lnTo>
                <a:close/>
              </a:path>
            </a:pathLst>
          </a:custGeom>
          <a:solidFill>
            <a:schemeClr val="bg1"/>
          </a:solid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600">
              <a:solidFill>
                <a:srgbClr val="000000"/>
              </a:solidFill>
            </a:endParaRPr>
          </a:p>
        </p:txBody>
      </p:sp>
      <p:sp>
        <p:nvSpPr>
          <p:cNvPr id="9" name="Titel 1"/>
          <p:cNvSpPr txBox="1">
            <a:spLocks/>
          </p:cNvSpPr>
          <p:nvPr userDrawn="1"/>
        </p:nvSpPr>
        <p:spPr bwMode="gray">
          <a:xfrm>
            <a:off x="468312" y="2879623"/>
            <a:ext cx="8207375" cy="1244600"/>
          </a:xfrm>
          <a:prstGeom prst="rect">
            <a:avLst/>
          </a:prstGeom>
          <a:noFill/>
          <a:effectLst>
            <a:softEdge rad="381000"/>
          </a:effectLst>
        </p:spPr>
        <p:txBody>
          <a:bodyPr vert="horz" lIns="0" tIns="0" rIns="0" bIns="108000" rtlCol="0" anchor="b" anchorCtr="0">
            <a:noAutofit/>
          </a:bodyPr>
          <a:lstStyle>
            <a:lvl1pPr algn="l" defTabSz="914400" rtl="0" eaLnBrk="1" latinLnBrk="0" hangingPunct="1">
              <a:lnSpc>
                <a:spcPct val="90000"/>
              </a:lnSpc>
              <a:spcBef>
                <a:spcPct val="0"/>
              </a:spcBef>
              <a:buNone/>
              <a:defRPr lang="de-DE" sz="5400" b="0" kern="1200" baseline="0" dirty="0">
                <a:solidFill>
                  <a:schemeClr val="bg1"/>
                </a:solidFill>
                <a:latin typeface="+mn-lt"/>
                <a:ea typeface="+mn-ea"/>
                <a:cs typeface="+mn-cs"/>
              </a:defRPr>
            </a:lvl1pPr>
          </a:lstStyle>
          <a:p>
            <a:pPr algn="ctr"/>
            <a:r>
              <a:rPr lang="en-US" sz="4400">
                <a:solidFill>
                  <a:srgbClr val="FFFFFF"/>
                </a:solidFill>
              </a:rPr>
              <a:t>You have successfully</a:t>
            </a:r>
            <a:br>
              <a:rPr lang="en-US" sz="4400">
                <a:solidFill>
                  <a:srgbClr val="FFFFFF"/>
                </a:solidFill>
              </a:rPr>
            </a:br>
            <a:r>
              <a:rPr lang="en-US" sz="4400">
                <a:solidFill>
                  <a:srgbClr val="FFFFFF"/>
                </a:solidFill>
              </a:rPr>
              <a:t> completed the course!*</a:t>
            </a:r>
            <a:endParaRPr sz="4400">
              <a:solidFill>
                <a:srgbClr val="FFFFFF"/>
              </a:solidFill>
            </a:endParaRPr>
          </a:p>
        </p:txBody>
      </p:sp>
      <p:sp>
        <p:nvSpPr>
          <p:cNvPr id="10" name="Untertitel 2"/>
          <p:cNvSpPr txBox="1">
            <a:spLocks/>
          </p:cNvSpPr>
          <p:nvPr userDrawn="1"/>
        </p:nvSpPr>
        <p:spPr bwMode="gray">
          <a:xfrm>
            <a:off x="1763688" y="3842235"/>
            <a:ext cx="5616624" cy="1078370"/>
          </a:xfrm>
          <a:prstGeom prst="rect">
            <a:avLst/>
          </a:prstGeom>
        </p:spPr>
        <p:txBody>
          <a:bodyPr vert="horz" lIns="0" tIns="0" rIns="0" bIns="36000" rtlCol="0" anchor="b" anchorCtr="0">
            <a:noAutofit/>
          </a:bodyPr>
          <a:lstStyle>
            <a:lvl1pPr marL="0" indent="0" algn="l" defTabSz="914400" rtl="0" eaLnBrk="1" latinLnBrk="0" hangingPunct="1">
              <a:lnSpc>
                <a:spcPct val="91000"/>
              </a:lnSpc>
              <a:spcBef>
                <a:spcPts val="0"/>
              </a:spcBef>
              <a:spcAft>
                <a:spcPts val="1200"/>
              </a:spcAft>
              <a:buFont typeface="Arial" pitchFamily="34" charset="0"/>
              <a:buNone/>
              <a:defRPr sz="1800" b="1" kern="1200" baseline="0">
                <a:solidFill>
                  <a:schemeClr val="bg1"/>
                </a:solidFill>
                <a:latin typeface="+mj-lt"/>
                <a:ea typeface="+mn-ea"/>
                <a:cs typeface="+mn-cs"/>
              </a:defRPr>
            </a:lvl1pPr>
            <a:lvl2pPr marL="457200" indent="0" algn="ctr" defTabSz="914400" rtl="0" eaLnBrk="1" latinLnBrk="0" hangingPunct="1">
              <a:lnSpc>
                <a:spcPct val="90000"/>
              </a:lnSpc>
              <a:spcBef>
                <a:spcPts val="600"/>
              </a:spcBef>
              <a:spcAft>
                <a:spcPts val="600"/>
              </a:spcAft>
              <a:buFont typeface="Arial" pitchFamily="34" charset="0"/>
              <a:buNone/>
              <a:defRPr sz="1600" b="1" kern="1200">
                <a:solidFill>
                  <a:schemeClr val="tx1">
                    <a:tint val="75000"/>
                  </a:schemeClr>
                </a:solidFill>
                <a:latin typeface="+mj-lt"/>
                <a:ea typeface="+mn-ea"/>
                <a:cs typeface="+mn-cs"/>
              </a:defRPr>
            </a:lvl2pPr>
            <a:lvl3pPr marL="914400" indent="0" algn="ctr" defTabSz="914400" rtl="0" eaLnBrk="1" latinLnBrk="0" hangingPunct="1">
              <a:lnSpc>
                <a:spcPct val="90000"/>
              </a:lnSpc>
              <a:spcBef>
                <a:spcPts val="600"/>
              </a:spcBef>
              <a:spcAft>
                <a:spcPts val="300"/>
              </a:spcAft>
              <a:buClr>
                <a:schemeClr val="tx1">
                  <a:lumMod val="65000"/>
                  <a:lumOff val="35000"/>
                </a:schemeClr>
              </a:buClr>
              <a:buSzPct val="100000"/>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tx1">
                  <a:lumMod val="65000"/>
                  <a:lumOff val="35000"/>
                </a:schemeClr>
              </a:buClr>
              <a:buFont typeface="Symbol" pitchFamily="18" charset="2"/>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1200"/>
              </a:spcBef>
              <a:spcAft>
                <a:spcPts val="1200"/>
              </a:spcAft>
              <a:buFont typeface="Arial" pitchFamily="34" charset="0"/>
              <a:buNone/>
              <a:defRPr sz="2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dirty="0">
                <a:solidFill>
                  <a:srgbClr val="FFFFFF"/>
                </a:solidFill>
              </a:rPr>
              <a:t>To close the training unit please click on the close button at the top of the window</a:t>
            </a:r>
            <a:r>
              <a:rPr lang="en-US" dirty="0" smtClean="0">
                <a:solidFill>
                  <a:srgbClr val="FFFFFF"/>
                </a:solidFill>
              </a:rPr>
              <a:t>.</a:t>
            </a:r>
            <a:endParaRPr lang="de-DE" dirty="0">
              <a:solidFill>
                <a:srgbClr val="FFFFFF"/>
              </a:solidFill>
            </a:endParaRPr>
          </a:p>
        </p:txBody>
      </p:sp>
      <p:sp>
        <p:nvSpPr>
          <p:cNvPr id="11" name="Pfeil nach unten 347"/>
          <p:cNvSpPr/>
          <p:nvPr userDrawn="1"/>
        </p:nvSpPr>
        <p:spPr>
          <a:xfrm rot="13500000">
            <a:off x="8485186" y="244475"/>
            <a:ext cx="381000" cy="57573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fontAlgn="base" hangingPunct="0">
              <a:lnSpc>
                <a:spcPct val="90000"/>
              </a:lnSpc>
              <a:spcBef>
                <a:spcPts val="600"/>
              </a:spcBef>
              <a:spcAft>
                <a:spcPts val="600"/>
              </a:spcAft>
            </a:pPr>
            <a:endParaRPr lang="de-DE" sz="1600" b="1" dirty="0" err="1">
              <a:solidFill>
                <a:srgbClr val="FFFFFF"/>
              </a:solidFill>
            </a:endParaRPr>
          </a:p>
        </p:txBody>
      </p:sp>
      <p:sp>
        <p:nvSpPr>
          <p:cNvPr id="2" name="TextBox 1"/>
          <p:cNvSpPr txBox="1"/>
          <p:nvPr userDrawn="1"/>
        </p:nvSpPr>
        <p:spPr>
          <a:xfrm>
            <a:off x="468313" y="5222309"/>
            <a:ext cx="8207375" cy="1086416"/>
          </a:xfrm>
          <a:prstGeom prst="rect">
            <a:avLst/>
          </a:prstGeom>
          <a:noFill/>
        </p:spPr>
        <p:txBody>
          <a:bodyPr wrap="square" lIns="0" tIns="0" rIns="0" bIns="0" rtlCol="0">
            <a:noAutofit/>
          </a:bodyPr>
          <a:lstStyle/>
          <a:p>
            <a:pPr algn="ctr">
              <a:lnSpc>
                <a:spcPct val="90000"/>
              </a:lnSpc>
              <a:spcBef>
                <a:spcPts val="600"/>
              </a:spcBef>
              <a:spcAft>
                <a:spcPts val="600"/>
              </a:spcAft>
              <a:buFont typeface="Arial" pitchFamily="34" charset="0"/>
              <a:buNone/>
              <a:defRPr/>
            </a:pPr>
            <a:r>
              <a:rPr lang="en-US" sz="1400" dirty="0">
                <a:solidFill>
                  <a:srgbClr val="FFFFFF"/>
                </a:solidFill>
                <a:latin typeface="Segoe UI Light"/>
              </a:rPr>
              <a:t>*In order to complete the course it is necessary to page through all slides!</a:t>
            </a:r>
          </a:p>
          <a:p>
            <a:pPr eaLnBrk="0" fontAlgn="base" hangingPunct="0">
              <a:lnSpc>
                <a:spcPct val="90000"/>
              </a:lnSpc>
              <a:spcBef>
                <a:spcPts val="600"/>
              </a:spcBef>
              <a:spcAft>
                <a:spcPts val="600"/>
              </a:spcAft>
            </a:pPr>
            <a:endParaRPr lang="en-US" sz="1600" dirty="0" err="1">
              <a:solidFill>
                <a:srgbClr val="FFFFFF"/>
              </a:solidFill>
            </a:endParaRPr>
          </a:p>
        </p:txBody>
      </p:sp>
    </p:spTree>
    <p:custDataLst>
      <p:tags r:id="rId1"/>
    </p:custDataLst>
    <p:extLst>
      <p:ext uri="{BB962C8B-B14F-4D97-AF65-F5344CB8AC3E}">
        <p14:creationId xmlns:p14="http://schemas.microsoft.com/office/powerpoint/2010/main" val="24963469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urse Completion-Quiz">
    <p:spTree>
      <p:nvGrpSpPr>
        <p:cNvPr id="1" name=""/>
        <p:cNvGrpSpPr/>
        <p:nvPr/>
      </p:nvGrpSpPr>
      <p:grpSpPr>
        <a:xfrm>
          <a:off x="0" y="0"/>
          <a:ext cx="0" cy="0"/>
          <a:chOff x="0" y="0"/>
          <a:chExt cx="0" cy="0"/>
        </a:xfrm>
      </p:grpSpPr>
      <p:sp>
        <p:nvSpPr>
          <p:cNvPr id="5" name="Rectangle 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a:solidFill>
                <a:srgbClr val="000000"/>
              </a:solidFill>
            </a:endParaRPr>
          </a:p>
        </p:txBody>
      </p:sp>
      <p:sp>
        <p:nvSpPr>
          <p:cNvPr id="7" name="Ellipse 333"/>
          <p:cNvSpPr/>
          <p:nvPr userDrawn="1"/>
        </p:nvSpPr>
        <p:spPr>
          <a:xfrm>
            <a:off x="3963818" y="1140352"/>
            <a:ext cx="1168740" cy="11687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fontAlgn="base" hangingPunct="0">
              <a:lnSpc>
                <a:spcPct val="90000"/>
              </a:lnSpc>
              <a:spcBef>
                <a:spcPts val="600"/>
              </a:spcBef>
              <a:spcAft>
                <a:spcPts val="600"/>
              </a:spcAft>
            </a:pPr>
            <a:r>
              <a:rPr lang="de-DE" sz="8000" b="1" dirty="0">
                <a:solidFill>
                  <a:srgbClr val="FFFFFF"/>
                </a:solidFill>
              </a:rPr>
              <a:t>?</a:t>
            </a:r>
          </a:p>
        </p:txBody>
      </p:sp>
      <p:sp>
        <p:nvSpPr>
          <p:cNvPr id="9" name="Titel 1"/>
          <p:cNvSpPr txBox="1">
            <a:spLocks/>
          </p:cNvSpPr>
          <p:nvPr userDrawn="1"/>
        </p:nvSpPr>
        <p:spPr bwMode="gray">
          <a:xfrm>
            <a:off x="468312" y="2879623"/>
            <a:ext cx="8207375" cy="1244600"/>
          </a:xfrm>
          <a:prstGeom prst="rect">
            <a:avLst/>
          </a:prstGeom>
          <a:noFill/>
          <a:effectLst>
            <a:softEdge rad="381000"/>
          </a:effectLst>
        </p:spPr>
        <p:txBody>
          <a:bodyPr vert="horz" lIns="0" tIns="0" rIns="0" bIns="108000" rtlCol="0" anchor="b" anchorCtr="0">
            <a:noAutofit/>
          </a:bodyPr>
          <a:lstStyle>
            <a:lvl1pPr algn="l" defTabSz="914400" rtl="0" eaLnBrk="1" latinLnBrk="0" hangingPunct="1">
              <a:lnSpc>
                <a:spcPct val="90000"/>
              </a:lnSpc>
              <a:spcBef>
                <a:spcPct val="0"/>
              </a:spcBef>
              <a:buNone/>
              <a:defRPr lang="de-DE" sz="5400" b="0" kern="1200" baseline="0" dirty="0">
                <a:solidFill>
                  <a:schemeClr val="bg1"/>
                </a:solidFill>
                <a:latin typeface="+mn-lt"/>
                <a:ea typeface="+mn-ea"/>
                <a:cs typeface="+mn-cs"/>
              </a:defRPr>
            </a:lvl1pPr>
          </a:lstStyle>
          <a:p>
            <a:pPr algn="ctr"/>
            <a:r>
              <a:rPr lang="en-US" sz="4400" smtClean="0">
                <a:solidFill>
                  <a:srgbClr val="FFFFFF"/>
                </a:solidFill>
              </a:rPr>
              <a:t>A last step is necessary</a:t>
            </a:r>
          </a:p>
          <a:p>
            <a:pPr algn="ctr"/>
            <a:r>
              <a:rPr lang="en-US" sz="4400" smtClean="0">
                <a:solidFill>
                  <a:srgbClr val="FFFFFF"/>
                </a:solidFill>
              </a:rPr>
              <a:t>to complete the course!</a:t>
            </a:r>
          </a:p>
        </p:txBody>
      </p:sp>
      <p:sp>
        <p:nvSpPr>
          <p:cNvPr id="10" name="Untertitel 2"/>
          <p:cNvSpPr txBox="1">
            <a:spLocks/>
          </p:cNvSpPr>
          <p:nvPr userDrawn="1"/>
        </p:nvSpPr>
        <p:spPr bwMode="gray">
          <a:xfrm>
            <a:off x="1372600" y="3842235"/>
            <a:ext cx="6398800" cy="1078370"/>
          </a:xfrm>
          <a:prstGeom prst="rect">
            <a:avLst/>
          </a:prstGeom>
        </p:spPr>
        <p:txBody>
          <a:bodyPr vert="horz" lIns="0" tIns="0" rIns="0" bIns="36000" rtlCol="0" anchor="b" anchorCtr="0">
            <a:noAutofit/>
          </a:bodyPr>
          <a:lstStyle>
            <a:lvl1pPr marL="0" indent="0" algn="l" defTabSz="914400" rtl="0" eaLnBrk="1" latinLnBrk="0" hangingPunct="1">
              <a:lnSpc>
                <a:spcPct val="91000"/>
              </a:lnSpc>
              <a:spcBef>
                <a:spcPts val="0"/>
              </a:spcBef>
              <a:spcAft>
                <a:spcPts val="1200"/>
              </a:spcAft>
              <a:buFont typeface="Arial" pitchFamily="34" charset="0"/>
              <a:buNone/>
              <a:defRPr sz="1800" b="1" kern="1200" baseline="0">
                <a:solidFill>
                  <a:schemeClr val="bg1"/>
                </a:solidFill>
                <a:latin typeface="+mj-lt"/>
                <a:ea typeface="+mn-ea"/>
                <a:cs typeface="+mn-cs"/>
              </a:defRPr>
            </a:lvl1pPr>
            <a:lvl2pPr marL="457200" indent="0" algn="ctr" defTabSz="914400" rtl="0" eaLnBrk="1" latinLnBrk="0" hangingPunct="1">
              <a:lnSpc>
                <a:spcPct val="90000"/>
              </a:lnSpc>
              <a:spcBef>
                <a:spcPts val="600"/>
              </a:spcBef>
              <a:spcAft>
                <a:spcPts val="600"/>
              </a:spcAft>
              <a:buFont typeface="Arial" pitchFamily="34" charset="0"/>
              <a:buNone/>
              <a:defRPr sz="1600" b="1" kern="1200">
                <a:solidFill>
                  <a:schemeClr val="tx1">
                    <a:tint val="75000"/>
                  </a:schemeClr>
                </a:solidFill>
                <a:latin typeface="+mj-lt"/>
                <a:ea typeface="+mn-ea"/>
                <a:cs typeface="+mn-cs"/>
              </a:defRPr>
            </a:lvl2pPr>
            <a:lvl3pPr marL="914400" indent="0" algn="ctr" defTabSz="914400" rtl="0" eaLnBrk="1" latinLnBrk="0" hangingPunct="1">
              <a:lnSpc>
                <a:spcPct val="90000"/>
              </a:lnSpc>
              <a:spcBef>
                <a:spcPts val="600"/>
              </a:spcBef>
              <a:spcAft>
                <a:spcPts val="300"/>
              </a:spcAft>
              <a:buClr>
                <a:schemeClr val="tx1">
                  <a:lumMod val="65000"/>
                  <a:lumOff val="35000"/>
                </a:schemeClr>
              </a:buClr>
              <a:buSzPct val="100000"/>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tx1">
                  <a:lumMod val="65000"/>
                  <a:lumOff val="35000"/>
                </a:schemeClr>
              </a:buClr>
              <a:buFont typeface="Symbol" pitchFamily="18" charset="2"/>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1200"/>
              </a:spcBef>
              <a:spcAft>
                <a:spcPts val="1200"/>
              </a:spcAft>
              <a:buFont typeface="Arial" pitchFamily="34" charset="0"/>
              <a:buNone/>
              <a:defRPr sz="2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dirty="0" smtClean="0">
                <a:solidFill>
                  <a:srgbClr val="FFFFFF"/>
                </a:solidFill>
              </a:rPr>
              <a:t>Please answer the questions starting on the next slide </a:t>
            </a:r>
            <a:br>
              <a:rPr lang="en-US" dirty="0" smtClean="0">
                <a:solidFill>
                  <a:srgbClr val="FFFFFF"/>
                </a:solidFill>
              </a:rPr>
            </a:br>
            <a:r>
              <a:rPr lang="en-US" dirty="0" smtClean="0">
                <a:solidFill>
                  <a:srgbClr val="FFFFFF"/>
                </a:solidFill>
              </a:rPr>
              <a:t>in order to complete the training unit. </a:t>
            </a:r>
            <a:endParaRPr lang="en-US" dirty="0">
              <a:solidFill>
                <a:srgbClr val="FFFFFF"/>
              </a:solidFill>
            </a:endParaRPr>
          </a:p>
        </p:txBody>
      </p:sp>
    </p:spTree>
    <p:custDataLst>
      <p:tags r:id="rId1"/>
    </p:custDataLst>
    <p:extLst>
      <p:ext uri="{BB962C8B-B14F-4D97-AF65-F5344CB8AC3E}">
        <p14:creationId xmlns:p14="http://schemas.microsoft.com/office/powerpoint/2010/main" val="3905694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fld id="{EF2AB279-3C66-4664-82FC-328496E63576}" type="datetime1">
              <a:rPr lang="de-DE" smtClean="0">
                <a:solidFill>
                  <a:srgbClr val="000000"/>
                </a:solidFill>
              </a:rPr>
              <a:pPr/>
              <a:t>02.03.2017</a:t>
            </a:fld>
            <a:endParaRPr lang="de-DE">
              <a:solidFill>
                <a:srgbClr val="000000"/>
              </a:solidFill>
            </a:endParaRPr>
          </a:p>
        </p:txBody>
      </p:sp>
      <p:sp>
        <p:nvSpPr>
          <p:cNvPr id="8" name="Foliennummernplatzhalter 7"/>
          <p:cNvSpPr>
            <a:spLocks noGrp="1"/>
          </p:cNvSpPr>
          <p:nvPr>
            <p:ph type="sldNum" sz="quarter" idx="11"/>
          </p:nvPr>
        </p:nvSpPr>
        <p:spPr>
          <a:xfrm>
            <a:off x="8402638" y="6643688"/>
            <a:ext cx="277812" cy="161925"/>
          </a:xfrm>
          <a:prstGeom prst="rect">
            <a:avLst/>
          </a:prstGeom>
        </p:spPr>
        <p:txBody>
          <a:bodyPr/>
          <a:lstStyle>
            <a:lvl1pPr>
              <a:defRPr/>
            </a:lvl1pPr>
          </a:lstStyle>
          <a:p>
            <a:pPr eaLnBrk="0" fontAlgn="base" hangingPunct="0">
              <a:spcBef>
                <a:spcPct val="0"/>
              </a:spcBef>
              <a:spcAft>
                <a:spcPct val="0"/>
              </a:spcAft>
            </a:pPr>
            <a:fld id="{06BE5CAF-42A3-4742-B8C1-C14053CF0F0B}" type="slidenum">
              <a:rPr lang="de-DE" sz="1600">
                <a:solidFill>
                  <a:srgbClr val="000000"/>
                </a:solidFill>
              </a:rPr>
              <a:pPr eaLnBrk="0" fontAlgn="base" hangingPunct="0">
                <a:spcBef>
                  <a:spcPct val="0"/>
                </a:spcBef>
                <a:spcAft>
                  <a:spcPct val="0"/>
                </a:spcAft>
              </a:pPr>
              <a:t>‹#›</a:t>
            </a:fld>
            <a:endParaRPr lang="de-DE" sz="1600">
              <a:solidFill>
                <a:srgbClr val="000000"/>
              </a:solidFill>
            </a:endParaRPr>
          </a:p>
        </p:txBody>
      </p:sp>
      <p:sp>
        <p:nvSpPr>
          <p:cNvPr id="9" name="Fußzeilenplatzhalter 8"/>
          <p:cNvSpPr>
            <a:spLocks noGrp="1"/>
          </p:cNvSpPr>
          <p:nvPr>
            <p:ph type="ftr" sz="quarter" idx="12"/>
          </p:nvPr>
        </p:nvSpPr>
        <p:spPr/>
        <p:txBody>
          <a:bodyPr/>
          <a:lstStyle>
            <a:lvl1pPr>
              <a:defRPr/>
            </a:lvl1pPr>
          </a:lstStyle>
          <a:p>
            <a:r>
              <a:rPr lang="de-DE" smtClean="0">
                <a:solidFill>
                  <a:srgbClr val="000000"/>
                </a:solidFill>
              </a:rPr>
              <a:t>Carl Zeiss Microscopy</a:t>
            </a:r>
            <a:endParaRPr lang="de-DE">
              <a:solidFill>
                <a:srgbClr val="000000"/>
              </a:solidFill>
            </a:endParaRPr>
          </a:p>
        </p:txBody>
      </p:sp>
    </p:spTree>
    <p:extLst>
      <p:ext uri="{BB962C8B-B14F-4D97-AF65-F5344CB8AC3E}">
        <p14:creationId xmlns:p14="http://schemas.microsoft.com/office/powerpoint/2010/main" val="16891153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 - CorrMic">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09757"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smtClean="0"/>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smtClean="0"/>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pic>
        <p:nvPicPr>
          <p:cNvPr id="9" name="Picture 49" descr="Microscopy"/>
          <p:cNvPicPr>
            <a:picLocks noChangeAspect="1" noChangeArrowheads="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1350965"/>
            <a:ext cx="9144000" cy="43513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Text-</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30"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Image-</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Text-</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Image-</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6344"/>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userDrawn="1"/>
        </p:nvGrpSpPr>
        <p:grpSpPr>
          <a:xfrm rot="5400000">
            <a:off x="-43126" y="-645663"/>
            <a:ext cx="807434" cy="215444"/>
            <a:chOff x="-1248737" y="516171"/>
            <a:chExt cx="807434" cy="215444"/>
          </a:xfrm>
        </p:grpSpPr>
        <p:sp>
          <p:nvSpPr>
            <p:cNvPr id="26" name="TextBox 25"/>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 </a:t>
              </a:r>
              <a:r>
                <a:rPr lang="de-DE" sz="800" b="1" i="1" dirty="0" err="1" smtClean="0">
                  <a:solidFill>
                    <a:srgbClr val="000000">
                      <a:lumMod val="75000"/>
                      <a:lumOff val="25000"/>
                    </a:srgbClr>
                  </a:solidFill>
                </a:rPr>
                <a:t>Left</a:t>
              </a:r>
              <a:r>
                <a:rPr lang="de-DE" sz="800" b="1" i="1" dirty="0" smtClean="0">
                  <a:solidFill>
                    <a:srgbClr val="000000">
                      <a:lumMod val="75000"/>
                      <a:lumOff val="25000"/>
                    </a:srgbClr>
                  </a:solidFill>
                </a:rPr>
                <a:t> </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7" name="Straight Connector 26"/>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userDrawn="1"/>
        </p:nvGrpSpPr>
        <p:grpSpPr>
          <a:xfrm rot="5400000">
            <a:off x="8185327" y="-625720"/>
            <a:ext cx="767548" cy="215444"/>
            <a:chOff x="-1285606" y="516176"/>
            <a:chExt cx="844303" cy="215444"/>
          </a:xfrm>
        </p:grpSpPr>
        <p:sp>
          <p:nvSpPr>
            <p:cNvPr id="29" name="TextBox 28"/>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 </a:t>
              </a:r>
              <a:r>
                <a:rPr lang="de-DE" sz="800" b="1" i="1" dirty="0" err="1" smtClean="0">
                  <a:solidFill>
                    <a:srgbClr val="000000">
                      <a:lumMod val="75000"/>
                      <a:lumOff val="25000"/>
                    </a:srgbClr>
                  </a:solidFill>
                </a:rPr>
                <a:t>Right</a:t>
              </a:r>
              <a:r>
                <a:rPr lang="de-DE" sz="800" b="1" i="1" dirty="0" smtClean="0">
                  <a:solidFill>
                    <a:srgbClr val="000000">
                      <a:lumMod val="75000"/>
                      <a:lumOff val="25000"/>
                    </a:srgbClr>
                  </a:solidFill>
                </a:rPr>
                <a:t> </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30" name="Straight Connector 2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61447084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 Training">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smtClean="0"/>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smtClean="0"/>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pic>
        <p:nvPicPr>
          <p:cNvPr id="1026" name="Picture 2" descr="C:\Users\m1fka1\Documents\01_Projects\Trainingskatalog\Templates\New Pictures_17.12.2012\IMG_0049_sw.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t="10682" r="563" b="18335"/>
          <a:stretch/>
        </p:blipFill>
        <p:spPr bwMode="auto">
          <a:xfrm>
            <a:off x="0" y="1350965"/>
            <a:ext cx="9144000" cy="43513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61896095"/>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 Vision">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smtClean="0"/>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smtClean="0"/>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pic>
        <p:nvPicPr>
          <p:cNvPr id="11" name="Picture 52" descr="Bild1"/>
          <p:cNvPicPr>
            <a:picLocks noChangeAspect="1" noChangeArrowheads="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1350965"/>
            <a:ext cx="9144000" cy="435133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Text-</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sp>
        <p:nvSpPr>
          <p:cNvPr id="10" name="TextBox 9"/>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Image-</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Text-</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Image-</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 </a:t>
              </a:r>
              <a:r>
                <a:rPr lang="de-DE" sz="800" b="1" i="1" dirty="0" err="1" smtClean="0">
                  <a:solidFill>
                    <a:srgbClr val="000000">
                      <a:lumMod val="75000"/>
                      <a:lumOff val="25000"/>
                    </a:srgbClr>
                  </a:solidFill>
                </a:rPr>
                <a:t>Left</a:t>
              </a:r>
              <a:r>
                <a:rPr lang="de-DE" sz="800" b="1" i="1" dirty="0" smtClean="0">
                  <a:solidFill>
                    <a:srgbClr val="000000">
                      <a:lumMod val="75000"/>
                      <a:lumOff val="25000"/>
                    </a:srgbClr>
                  </a:solidFill>
                </a:rPr>
                <a:t> </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 </a:t>
              </a:r>
              <a:r>
                <a:rPr lang="de-DE" sz="800" b="1" i="1" dirty="0" err="1" smtClean="0">
                  <a:solidFill>
                    <a:srgbClr val="000000">
                      <a:lumMod val="75000"/>
                      <a:lumOff val="25000"/>
                    </a:srgbClr>
                  </a:solidFill>
                </a:rPr>
                <a:t>Right</a:t>
              </a:r>
              <a:r>
                <a:rPr lang="de-DE" sz="800" b="1" i="1" dirty="0" smtClean="0">
                  <a:solidFill>
                    <a:srgbClr val="000000">
                      <a:lumMod val="75000"/>
                      <a:lumOff val="25000"/>
                    </a:srgbClr>
                  </a:solidFill>
                </a:rPr>
                <a:t> </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91340947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3/2/2017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8275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 We make it visible.">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smtClean="0"/>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smtClean="0"/>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pic>
        <p:nvPicPr>
          <p:cNvPr id="9" name="Bild 2" descr="13_DSC_0298_foleys_Präse2.jpg"/>
          <p:cNvPicPr>
            <a:picLocks noChangeAspect="1"/>
          </p:cNvPicPr>
          <p:nvPr userDrawn="1">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0" y="1350963"/>
            <a:ext cx="9144000" cy="4351337"/>
          </a:xfrm>
          <a:prstGeom prst="rect">
            <a:avLst/>
          </a:prstGeom>
          <a:noFill/>
          <a:ln w="9525">
            <a:noFill/>
            <a:miter lim="800000"/>
            <a:headEnd/>
            <a:tailEnd/>
          </a:ln>
        </p:spPr>
      </p:pic>
      <p:sp>
        <p:nvSpPr>
          <p:cNvPr id="10" name="TextBox 9"/>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Text-</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Image-</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Text-</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Image-</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 </a:t>
              </a:r>
              <a:r>
                <a:rPr lang="de-DE" sz="800" b="1" i="1" dirty="0" err="1" smtClean="0">
                  <a:solidFill>
                    <a:srgbClr val="000000">
                      <a:lumMod val="75000"/>
                      <a:lumOff val="25000"/>
                    </a:srgbClr>
                  </a:solidFill>
                </a:rPr>
                <a:t>Left</a:t>
              </a:r>
              <a:r>
                <a:rPr lang="de-DE" sz="800" b="1" i="1" dirty="0" smtClean="0">
                  <a:solidFill>
                    <a:srgbClr val="000000">
                      <a:lumMod val="75000"/>
                      <a:lumOff val="25000"/>
                    </a:srgbClr>
                  </a:solidFill>
                </a:rPr>
                <a:t> </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 </a:t>
              </a:r>
              <a:r>
                <a:rPr lang="de-DE" sz="800" b="1" i="1" dirty="0" err="1" smtClean="0">
                  <a:solidFill>
                    <a:srgbClr val="000000">
                      <a:lumMod val="75000"/>
                      <a:lumOff val="25000"/>
                    </a:srgbClr>
                  </a:solidFill>
                </a:rPr>
                <a:t>Right</a:t>
              </a:r>
              <a:r>
                <a:rPr lang="de-DE" sz="800" b="1" i="1" dirty="0" smtClean="0">
                  <a:solidFill>
                    <a:srgbClr val="000000">
                      <a:lumMod val="75000"/>
                      <a:lumOff val="25000"/>
                    </a:srgbClr>
                  </a:solidFill>
                </a:rPr>
                <a:t> </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797383323"/>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 Service">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smtClean="0"/>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smtClean="0"/>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sp>
        <p:nvSpPr>
          <p:cNvPr id="10" name="TextBox 9"/>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Text-</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Image-</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Text-</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Image-</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 </a:t>
              </a:r>
              <a:r>
                <a:rPr lang="de-DE" sz="800" b="1" i="1" dirty="0" err="1" smtClean="0">
                  <a:solidFill>
                    <a:srgbClr val="000000">
                      <a:lumMod val="75000"/>
                      <a:lumOff val="25000"/>
                    </a:srgbClr>
                  </a:solidFill>
                </a:rPr>
                <a:t>Left</a:t>
              </a:r>
              <a:r>
                <a:rPr lang="de-DE" sz="800" b="1" i="1" dirty="0" smtClean="0">
                  <a:solidFill>
                    <a:srgbClr val="000000">
                      <a:lumMod val="75000"/>
                      <a:lumOff val="25000"/>
                    </a:srgbClr>
                  </a:solidFill>
                </a:rPr>
                <a:t> </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 </a:t>
              </a:r>
              <a:r>
                <a:rPr lang="de-DE" sz="800" b="1" i="1" dirty="0" err="1" smtClean="0">
                  <a:solidFill>
                    <a:srgbClr val="000000">
                      <a:lumMod val="75000"/>
                      <a:lumOff val="25000"/>
                    </a:srgbClr>
                  </a:solidFill>
                </a:rPr>
                <a:t>Right</a:t>
              </a:r>
              <a:r>
                <a:rPr lang="de-DE" sz="800" b="1" i="1" dirty="0" smtClean="0">
                  <a:solidFill>
                    <a:srgbClr val="000000">
                      <a:lumMod val="75000"/>
                      <a:lumOff val="25000"/>
                    </a:srgbClr>
                  </a:solidFill>
                </a:rPr>
                <a:t> </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pic>
        <p:nvPicPr>
          <p:cNvPr id="24" name="Picture 55" descr="Bild1"/>
          <p:cNvPicPr>
            <a:picLocks noChangeAspect="1" noChangeArrowheads="1"/>
          </p:cNvPicPr>
          <p:nvPr userDrawn="1">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1350963"/>
            <a:ext cx="9140825" cy="43545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6280308"/>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blank">
    <p:spTree>
      <p:nvGrpSpPr>
        <p:cNvPr id="1" name=""/>
        <p:cNvGrpSpPr/>
        <p:nvPr/>
      </p:nvGrpSpPr>
      <p:grpSpPr>
        <a:xfrm>
          <a:off x="0" y="0"/>
          <a:ext cx="0" cy="0"/>
          <a:chOff x="0" y="0"/>
          <a:chExt cx="0" cy="0"/>
        </a:xfrm>
      </p:grpSpPr>
      <p:sp>
        <p:nvSpPr>
          <p:cNvPr id="3251215" name="Freeform 15"/>
          <p:cNvSpPr>
            <a:spLocks noEditPoints="1"/>
          </p:cNvSpPr>
          <p:nvPr>
            <p:custDataLst>
              <p:tags r:id="rId2"/>
            </p:custDataLst>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 name="Text Placeholder 2"/>
          <p:cNvSpPr>
            <a:spLocks noGrp="1"/>
          </p:cNvSpPr>
          <p:nvPr>
            <p:ph type="body" sz="quarter" idx="10"/>
          </p:nvPr>
        </p:nvSpPr>
        <p:spPr>
          <a:xfrm>
            <a:off x="468000" y="5940000"/>
            <a:ext cx="3024682" cy="208952"/>
          </a:xfrm>
        </p:spPr>
        <p:txBody>
          <a:bodyPr/>
          <a:lstStyle>
            <a:lvl1pPr>
              <a:defRPr sz="1400"/>
            </a:lvl1pPr>
            <a:lvl2pPr>
              <a:defRPr sz="1200"/>
            </a:lvl2pPr>
            <a:lvl3pPr>
              <a:defRPr sz="1200"/>
            </a:lvl3pPr>
            <a:lvl4pPr>
              <a:defRPr sz="1200"/>
            </a:lvl4pPr>
            <a:lvl5pPr>
              <a:defRPr sz="1200"/>
            </a:lvl5pPr>
          </a:lstStyle>
          <a:p>
            <a:pPr lvl="0"/>
            <a:r>
              <a:rPr lang="en-US" smtClean="0"/>
              <a:t>Click to edit Master text styles</a:t>
            </a:r>
          </a:p>
        </p:txBody>
      </p:sp>
      <p:sp>
        <p:nvSpPr>
          <p:cNvPr id="7" name="Text Placeholder 2"/>
          <p:cNvSpPr>
            <a:spLocks noGrp="1"/>
          </p:cNvSpPr>
          <p:nvPr>
            <p:ph type="body" sz="quarter" idx="11"/>
          </p:nvPr>
        </p:nvSpPr>
        <p:spPr>
          <a:xfrm>
            <a:off x="468000" y="6192000"/>
            <a:ext cx="3024682" cy="208952"/>
          </a:xfrm>
        </p:spPr>
        <p:txBody>
          <a:bodyPr/>
          <a:lstStyle>
            <a:lvl1pPr>
              <a:defRPr sz="1400"/>
            </a:lvl1pPr>
            <a:lvl2pPr>
              <a:defRPr sz="1200"/>
            </a:lvl2pPr>
            <a:lvl3pPr>
              <a:defRPr sz="1200"/>
            </a:lvl3pPr>
            <a:lvl4pPr>
              <a:defRPr sz="1200"/>
            </a:lvl4pPr>
            <a:lvl5pPr>
              <a:defRPr sz="1200"/>
            </a:lvl5pPr>
          </a:lstStyle>
          <a:p>
            <a:pPr lvl="0"/>
            <a:r>
              <a:rPr lang="en-US" smtClean="0"/>
              <a:t>Click to edit Master text styles</a:t>
            </a:r>
          </a:p>
        </p:txBody>
      </p:sp>
      <p:sp>
        <p:nvSpPr>
          <p:cNvPr id="8" name="Text Placeholder 2"/>
          <p:cNvSpPr>
            <a:spLocks noGrp="1"/>
          </p:cNvSpPr>
          <p:nvPr>
            <p:ph type="body" sz="quarter" idx="12"/>
          </p:nvPr>
        </p:nvSpPr>
        <p:spPr>
          <a:xfrm>
            <a:off x="468000" y="6444000"/>
            <a:ext cx="3024682" cy="208952"/>
          </a:xfrm>
        </p:spPr>
        <p:txBody>
          <a:bodyPr/>
          <a:lstStyle>
            <a:lvl1pPr>
              <a:defRPr sz="1200"/>
            </a:lvl1pPr>
            <a:lvl2pPr>
              <a:defRPr sz="1200"/>
            </a:lvl2pPr>
            <a:lvl3pPr>
              <a:defRPr sz="1200"/>
            </a:lvl3pPr>
            <a:lvl4pPr>
              <a:defRPr sz="1200"/>
            </a:lvl4pPr>
            <a:lvl5pPr>
              <a:defRPr sz="1200"/>
            </a:lvl5pPr>
          </a:lstStyle>
          <a:p>
            <a:pPr lvl="0"/>
            <a:r>
              <a:rPr lang="en-US" smtClean="0"/>
              <a:t>Click to edit Master text styles</a:t>
            </a:r>
          </a:p>
        </p:txBody>
      </p:sp>
      <p:sp>
        <p:nvSpPr>
          <p:cNvPr id="4" name="Title 3"/>
          <p:cNvSpPr>
            <a:spLocks noGrp="1"/>
          </p:cNvSpPr>
          <p:nvPr>
            <p:ph type="title"/>
          </p:nvPr>
        </p:nvSpPr>
        <p:spPr/>
        <p:txBody>
          <a:bodyPr/>
          <a:lstStyle/>
          <a:p>
            <a:r>
              <a:rPr lang="en-US" smtClean="0"/>
              <a:t>Click to edit Master title style</a:t>
            </a:r>
            <a:endParaRPr lang="en-US"/>
          </a:p>
        </p:txBody>
      </p:sp>
      <p:sp>
        <p:nvSpPr>
          <p:cNvPr id="10" name="Rectangle 9"/>
          <p:cNvSpPr/>
          <p:nvPr userDrawn="1"/>
        </p:nvSpPr>
        <p:spPr bwMode="auto">
          <a:xfrm>
            <a:off x="0" y="1350965"/>
            <a:ext cx="9144000" cy="4351337"/>
          </a:xfrm>
          <a:prstGeom prst="rect">
            <a:avLst/>
          </a:prstGeom>
          <a:solidFill>
            <a:schemeClr val="bg1">
              <a:lumMod val="85000"/>
            </a:schemeClr>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 name="TextBox 8"/>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Text-</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Image-</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Text-</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userDrawn="1"/>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Image-</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userDrawn="1"/>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userDrawn="1"/>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 </a:t>
              </a:r>
              <a:r>
                <a:rPr lang="de-DE" sz="800" b="1" i="1" dirty="0" err="1" smtClean="0">
                  <a:solidFill>
                    <a:srgbClr val="000000">
                      <a:lumMod val="75000"/>
                      <a:lumOff val="25000"/>
                    </a:srgbClr>
                  </a:solidFill>
                </a:rPr>
                <a:t>Left</a:t>
              </a:r>
              <a:r>
                <a:rPr lang="de-DE" sz="800" b="1" i="1" dirty="0" smtClean="0">
                  <a:solidFill>
                    <a:srgbClr val="000000">
                      <a:lumMod val="75000"/>
                      <a:lumOff val="25000"/>
                    </a:srgbClr>
                  </a:solidFill>
                </a:rPr>
                <a:t> </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smtClean="0">
                  <a:solidFill>
                    <a:srgbClr val="000000">
                      <a:lumMod val="75000"/>
                      <a:lumOff val="25000"/>
                    </a:srgbClr>
                  </a:solidFill>
                </a:rPr>
                <a:t> </a:t>
              </a:r>
              <a:r>
                <a:rPr lang="de-DE" sz="800" b="1" i="1" dirty="0" err="1" smtClean="0">
                  <a:solidFill>
                    <a:srgbClr val="000000">
                      <a:lumMod val="75000"/>
                      <a:lumOff val="25000"/>
                    </a:srgbClr>
                  </a:solidFill>
                </a:rPr>
                <a:t>Right</a:t>
              </a:r>
              <a:r>
                <a:rPr lang="de-DE" sz="800" b="1" i="1" dirty="0" smtClean="0">
                  <a:solidFill>
                    <a:srgbClr val="000000">
                      <a:lumMod val="75000"/>
                      <a:lumOff val="25000"/>
                    </a:srgbClr>
                  </a:solidFill>
                </a:rPr>
                <a:t> </a:t>
              </a:r>
              <a:r>
                <a:rPr lang="de-DE" sz="800" b="1" i="1" dirty="0" err="1" smtClean="0">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550393284"/>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urse Overview">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8AB92643-0159-43F9-A993-5A61A2F1AE2B}" type="datetime1">
              <a:rPr lang="de-DE" smtClean="0">
                <a:solidFill>
                  <a:srgbClr val="000000"/>
                </a:solidFill>
              </a:rPr>
              <a:pPr/>
              <a:t>02.03.2017</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smtClean="0">
                <a:solidFill>
                  <a:srgbClr val="000000"/>
                </a:solidFill>
              </a:rPr>
              <a:t>Carl Zeiss Microscopy</a:t>
            </a:r>
            <a:endParaRPr lang="en-US" dirty="0">
              <a:solidFill>
                <a:srgbClr val="000000"/>
              </a:solidFill>
            </a:endParaRPr>
          </a:p>
        </p:txBody>
      </p:sp>
      <p:sp>
        <p:nvSpPr>
          <p:cNvPr id="9" name="Inhaltsplatzhalter 2"/>
          <p:cNvSpPr txBox="1">
            <a:spLocks/>
          </p:cNvSpPr>
          <p:nvPr userDrawn="1"/>
        </p:nvSpPr>
        <p:spPr bwMode="auto">
          <a:xfrm>
            <a:off x="461963" y="3950821"/>
            <a:ext cx="2233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eaLnBrk="0" hangingPunct="0">
              <a:defRPr sz="1600">
                <a:solidFill>
                  <a:schemeClr val="tx1"/>
                </a:solidFill>
                <a:latin typeface="Arial" charset="0"/>
                <a:cs typeface="Arial" charset="0"/>
              </a:defRPr>
            </a:lvl1pPr>
            <a:lvl2pPr marL="203200" indent="-182563"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eaLnBrk="1" fontAlgn="base" hangingPunct="1">
              <a:spcBef>
                <a:spcPct val="0"/>
              </a:spcBef>
              <a:spcAft>
                <a:spcPts val="300"/>
              </a:spcAft>
            </a:pPr>
            <a:r>
              <a:rPr lang="en-US" sz="1400" dirty="0">
                <a:solidFill>
                  <a:srgbClr val="000000"/>
                </a:solidFill>
              </a:rPr>
              <a:t>The session comprehends the following topics</a:t>
            </a:r>
            <a:r>
              <a:rPr lang="en-US" sz="1400" dirty="0" smtClean="0">
                <a:solidFill>
                  <a:srgbClr val="000000"/>
                </a:solidFill>
              </a:rPr>
              <a:t>:</a:t>
            </a:r>
            <a:endParaRPr lang="en-US" sz="1400" dirty="0">
              <a:solidFill>
                <a:srgbClr val="000000"/>
              </a:solidFill>
            </a:endParaRPr>
          </a:p>
        </p:txBody>
      </p:sp>
      <p:pic>
        <p:nvPicPr>
          <p:cNvPr id="10" name="Picture 2"/>
          <p:cNvPicPr>
            <a:picLocks noChangeAspect="1" noChangeArrowheads="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1963" y="2352210"/>
            <a:ext cx="8243888"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8"/>
          <p:cNvSpPr>
            <a:spLocks noChangeArrowheads="1"/>
          </p:cNvSpPr>
          <p:nvPr userDrawn="1"/>
        </p:nvSpPr>
        <p:spPr bwMode="auto">
          <a:xfrm>
            <a:off x="461963" y="1717210"/>
            <a:ext cx="22336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dirty="0">
                <a:solidFill>
                  <a:srgbClr val="000000"/>
                </a:solidFill>
              </a:rPr>
              <a:t>Content of this session</a:t>
            </a:r>
          </a:p>
        </p:txBody>
      </p:sp>
      <p:sp>
        <p:nvSpPr>
          <p:cNvPr id="12" name="Rectangle 29"/>
          <p:cNvSpPr>
            <a:spLocks noChangeArrowheads="1"/>
          </p:cNvSpPr>
          <p:nvPr userDrawn="1"/>
        </p:nvSpPr>
        <p:spPr bwMode="auto">
          <a:xfrm>
            <a:off x="6443665" y="1717210"/>
            <a:ext cx="2227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a:solidFill>
                  <a:srgbClr val="000000"/>
                </a:solidFill>
              </a:rPr>
              <a:t>Times and </a:t>
            </a:r>
            <a:br>
              <a:rPr lang="en-US" b="1">
                <a:solidFill>
                  <a:srgbClr val="000000"/>
                </a:solidFill>
              </a:rPr>
            </a:br>
            <a:r>
              <a:rPr lang="en-US" b="1">
                <a:solidFill>
                  <a:srgbClr val="000000"/>
                </a:solidFill>
              </a:rPr>
              <a:t>effort</a:t>
            </a:r>
          </a:p>
        </p:txBody>
      </p:sp>
      <p:sp>
        <p:nvSpPr>
          <p:cNvPr id="13" name="Rectangle 30"/>
          <p:cNvSpPr>
            <a:spLocks noChangeArrowheads="1"/>
          </p:cNvSpPr>
          <p:nvPr userDrawn="1"/>
        </p:nvSpPr>
        <p:spPr bwMode="auto">
          <a:xfrm>
            <a:off x="3487738" y="1717210"/>
            <a:ext cx="2159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base" hangingPunct="0">
              <a:spcBef>
                <a:spcPct val="0"/>
              </a:spcBef>
              <a:spcAft>
                <a:spcPct val="0"/>
              </a:spcAft>
            </a:pPr>
            <a:r>
              <a:rPr lang="en-US" b="1">
                <a:solidFill>
                  <a:srgbClr val="000000"/>
                </a:solidFill>
              </a:rPr>
              <a:t>Targets of this session</a:t>
            </a:r>
          </a:p>
        </p:txBody>
      </p:sp>
      <p:sp>
        <p:nvSpPr>
          <p:cNvPr id="14" name="Textfeld 11"/>
          <p:cNvSpPr txBox="1"/>
          <p:nvPr userDrawn="1"/>
        </p:nvSpPr>
        <p:spPr>
          <a:xfrm>
            <a:off x="3487739" y="3950821"/>
            <a:ext cx="2232025" cy="523875"/>
          </a:xfrm>
          <a:prstGeom prst="rect">
            <a:avLst/>
          </a:prstGeom>
          <a:noFill/>
          <a:ln w="9525">
            <a:noFill/>
            <a:miter lim="800000"/>
            <a:headEnd/>
            <a:tailEnd/>
          </a:ln>
        </p:spPr>
        <p:txBody>
          <a:bodyPr lIns="0" tIns="0" bIns="0"/>
          <a:lstStyle/>
          <a:p>
            <a:pPr eaLnBrk="0" fontAlgn="base" hangingPunct="0">
              <a:spcBef>
                <a:spcPct val="0"/>
              </a:spcBef>
              <a:spcAft>
                <a:spcPts val="300"/>
              </a:spcAft>
              <a:defRPr/>
            </a:pPr>
            <a:r>
              <a:rPr lang="en-US" sz="1400" dirty="0">
                <a:solidFill>
                  <a:srgbClr val="000000"/>
                </a:solidFill>
              </a:rPr>
              <a:t>After the completion of this session you will</a:t>
            </a:r>
            <a:r>
              <a:rPr lang="en-US" sz="1400" dirty="0" smtClean="0">
                <a:solidFill>
                  <a:srgbClr val="000000"/>
                </a:solidFill>
              </a:rPr>
              <a:t>:</a:t>
            </a:r>
            <a:endParaRPr lang="en-US" sz="1400" dirty="0">
              <a:solidFill>
                <a:srgbClr val="000000"/>
              </a:solidFill>
            </a:endParaRPr>
          </a:p>
        </p:txBody>
      </p:sp>
      <p:sp>
        <p:nvSpPr>
          <p:cNvPr id="15" name="Textfeld 26"/>
          <p:cNvSpPr txBox="1">
            <a:spLocks noChangeArrowheads="1"/>
          </p:cNvSpPr>
          <p:nvPr userDrawn="1"/>
        </p:nvSpPr>
        <p:spPr bwMode="auto">
          <a:xfrm>
            <a:off x="6437315" y="3950822"/>
            <a:ext cx="2233613"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bIns="0"/>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eaLnBrk="0" fontAlgn="base" hangingPunct="0">
              <a:spcBef>
                <a:spcPct val="0"/>
              </a:spcBef>
              <a:spcAft>
                <a:spcPct val="0"/>
              </a:spcAft>
              <a:defRPr sz="1600">
                <a:solidFill>
                  <a:schemeClr val="tx1"/>
                </a:solidFill>
                <a:latin typeface="Arial" charset="0"/>
                <a:cs typeface="Arial" charset="0"/>
              </a:defRPr>
            </a:lvl6pPr>
            <a:lvl7pPr marL="2971800" indent="-228600" eaLnBrk="0" fontAlgn="base" hangingPunct="0">
              <a:spcBef>
                <a:spcPct val="0"/>
              </a:spcBef>
              <a:spcAft>
                <a:spcPct val="0"/>
              </a:spcAft>
              <a:defRPr sz="1600">
                <a:solidFill>
                  <a:schemeClr val="tx1"/>
                </a:solidFill>
                <a:latin typeface="Arial" charset="0"/>
                <a:cs typeface="Arial" charset="0"/>
              </a:defRPr>
            </a:lvl7pPr>
            <a:lvl8pPr marL="3429000" indent="-228600" eaLnBrk="0" fontAlgn="base" hangingPunct="0">
              <a:spcBef>
                <a:spcPct val="0"/>
              </a:spcBef>
              <a:spcAft>
                <a:spcPct val="0"/>
              </a:spcAft>
              <a:defRPr sz="1600">
                <a:solidFill>
                  <a:schemeClr val="tx1"/>
                </a:solidFill>
                <a:latin typeface="Arial" charset="0"/>
                <a:cs typeface="Arial" charset="0"/>
              </a:defRPr>
            </a:lvl8pPr>
            <a:lvl9pPr marL="3886200" indent="-228600" eaLnBrk="0" fontAlgn="base" hangingPunct="0">
              <a:spcBef>
                <a:spcPct val="0"/>
              </a:spcBef>
              <a:spcAft>
                <a:spcPct val="0"/>
              </a:spcAft>
              <a:defRPr sz="1600">
                <a:solidFill>
                  <a:schemeClr val="tx1"/>
                </a:solidFill>
                <a:latin typeface="Arial" charset="0"/>
                <a:cs typeface="Arial" charset="0"/>
              </a:defRPr>
            </a:lvl9pPr>
          </a:lstStyle>
          <a:p>
            <a:pPr fontAlgn="base">
              <a:spcBef>
                <a:spcPct val="0"/>
              </a:spcBef>
              <a:spcAft>
                <a:spcPts val="300"/>
              </a:spcAft>
            </a:pPr>
            <a:r>
              <a:rPr lang="en-US" sz="1400" dirty="0">
                <a:solidFill>
                  <a:srgbClr val="000000"/>
                </a:solidFill>
              </a:rPr>
              <a:t>You will have </a:t>
            </a:r>
            <a:r>
              <a:rPr lang="en-US" sz="1400" dirty="0" smtClean="0">
                <a:solidFill>
                  <a:srgbClr val="000000"/>
                </a:solidFill>
              </a:rPr>
              <a:t>approx. </a:t>
            </a:r>
            <a:r>
              <a:rPr lang="en-US" sz="1400" b="1" dirty="0" smtClean="0">
                <a:solidFill>
                  <a:srgbClr val="000000"/>
                </a:solidFill>
              </a:rPr>
              <a:t/>
            </a:r>
            <a:br>
              <a:rPr lang="en-US" sz="1400" b="1" dirty="0" smtClean="0">
                <a:solidFill>
                  <a:srgbClr val="000000"/>
                </a:solidFill>
              </a:rPr>
            </a:br>
            <a:r>
              <a:rPr lang="en-US" sz="1400" dirty="0" smtClean="0">
                <a:solidFill>
                  <a:srgbClr val="000000"/>
                </a:solidFill>
              </a:rPr>
              <a:t> </a:t>
            </a:r>
            <a:r>
              <a:rPr lang="en-US" sz="1400" dirty="0">
                <a:solidFill>
                  <a:srgbClr val="000000"/>
                </a:solidFill>
              </a:rPr>
              <a:t>to complete this session.</a:t>
            </a:r>
          </a:p>
        </p:txBody>
      </p:sp>
      <p:sp>
        <p:nvSpPr>
          <p:cNvPr id="18" name="Content Placeholder 17"/>
          <p:cNvSpPr>
            <a:spLocks noGrp="1"/>
          </p:cNvSpPr>
          <p:nvPr>
            <p:ph sz="quarter" idx="15" hasCustomPrompt="1"/>
          </p:nvPr>
        </p:nvSpPr>
        <p:spPr>
          <a:xfrm>
            <a:off x="8136520" y="3950822"/>
            <a:ext cx="1002717" cy="261937"/>
          </a:xfrm>
        </p:spPr>
        <p:txBody>
          <a:bodyPr/>
          <a:lstStyle>
            <a:lvl1pPr>
              <a:defRPr sz="1400" b="1"/>
            </a:lvl1pPr>
          </a:lstStyle>
          <a:p>
            <a:pPr lvl="0"/>
            <a:r>
              <a:rPr lang="en-US" dirty="0" smtClean="0"/>
              <a:t>4 h</a:t>
            </a:r>
            <a:endParaRPr lang="en-US" dirty="0"/>
          </a:p>
        </p:txBody>
      </p:sp>
      <p:sp>
        <p:nvSpPr>
          <p:cNvPr id="22" name="Text Placeholder 21"/>
          <p:cNvSpPr>
            <a:spLocks noGrp="1"/>
          </p:cNvSpPr>
          <p:nvPr>
            <p:ph type="body" sz="quarter" idx="16"/>
          </p:nvPr>
        </p:nvSpPr>
        <p:spPr>
          <a:xfrm>
            <a:off x="471488" y="4427071"/>
            <a:ext cx="2224088" cy="1881305"/>
          </a:xfrm>
        </p:spPr>
        <p:txBody>
          <a:bodyPr/>
          <a:lstStyle>
            <a:lvl1pPr marL="266700" indent="-180975">
              <a:buClr>
                <a:schemeClr val="accent6"/>
              </a:buClr>
              <a:buFont typeface="Arial" pitchFamily="34" charset="0"/>
              <a:buChar char="•"/>
              <a:tabLst/>
              <a:defRPr sz="1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ext Placeholder 21"/>
          <p:cNvSpPr>
            <a:spLocks noGrp="1"/>
          </p:cNvSpPr>
          <p:nvPr>
            <p:ph type="body" sz="quarter" idx="17"/>
          </p:nvPr>
        </p:nvSpPr>
        <p:spPr>
          <a:xfrm>
            <a:off x="3455194" y="4415959"/>
            <a:ext cx="2224088" cy="1892766"/>
          </a:xfrm>
        </p:spPr>
        <p:txBody>
          <a:bodyPr/>
          <a:lstStyle>
            <a:lvl1pPr marL="266700" indent="-180975">
              <a:buClr>
                <a:schemeClr val="accent6"/>
              </a:buClr>
              <a:buFont typeface="Arial" pitchFamily="34" charset="0"/>
              <a:buChar char="•"/>
              <a:tabLst/>
              <a:defRPr sz="14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itle 3"/>
          <p:cNvSpPr>
            <a:spLocks noGrp="1"/>
          </p:cNvSpPr>
          <p:nvPr>
            <p:ph type="title" hasCustomPrompt="1"/>
          </p:nvPr>
        </p:nvSpPr>
        <p:spPr>
          <a:xfrm>
            <a:off x="466725" y="307975"/>
            <a:ext cx="7346950" cy="941388"/>
          </a:xfrm>
        </p:spPr>
        <p:txBody>
          <a:bodyPr/>
          <a:lstStyle>
            <a:lvl1pPr>
              <a:defRPr baseline="0"/>
            </a:lvl1pPr>
          </a:lstStyle>
          <a:p>
            <a:r>
              <a:rPr lang="en-US" dirty="0" smtClean="0"/>
              <a:t>Content and Targets</a:t>
            </a:r>
            <a:endParaRPr lang="en-US" dirty="0"/>
          </a:p>
        </p:txBody>
      </p:sp>
    </p:spTree>
    <p:custDataLst>
      <p:tags r:id="rId1"/>
    </p:custDataLst>
    <p:extLst>
      <p:ext uri="{BB962C8B-B14F-4D97-AF65-F5344CB8AC3E}">
        <p14:creationId xmlns:p14="http://schemas.microsoft.com/office/powerpoint/2010/main" val="963590138"/>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smtClean="0"/>
              <a:t>Click to edit Master title style</a:t>
            </a:r>
            <a:endParaRPr lang="en-US" noProof="0" dirty="0"/>
          </a:p>
        </p:txBody>
      </p:sp>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9F4B1DFA-0D15-40EE-B752-AB637DA4CBB5}" type="datetime1">
              <a:rPr lang="de-DE" smtClean="0">
                <a:solidFill>
                  <a:srgbClr val="000000"/>
                </a:solidFill>
              </a:rPr>
              <a:pPr/>
              <a:t>02.03.2017</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smtClean="0">
                <a:solidFill>
                  <a:srgbClr val="000000"/>
                </a:solidFill>
              </a:rPr>
              <a:t>Carl Zeiss Microscopy</a:t>
            </a:r>
            <a:endParaRPr lang="en-US" dirty="0">
              <a:solidFill>
                <a:srgbClr val="000000"/>
              </a:solidFill>
            </a:endParaRPr>
          </a:p>
        </p:txBody>
      </p:sp>
      <p:sp>
        <p:nvSpPr>
          <p:cNvPr id="4" name="Text Placeholder 3"/>
          <p:cNvSpPr>
            <a:spLocks noGrp="1"/>
          </p:cNvSpPr>
          <p:nvPr>
            <p:ph type="body" sz="quarter" idx="13"/>
          </p:nvPr>
        </p:nvSpPr>
        <p:spPr>
          <a:xfrm>
            <a:off x="465138" y="2324025"/>
            <a:ext cx="360000" cy="331200"/>
          </a:xfrm>
          <a:solidFill>
            <a:srgbClr val="3B76B1"/>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folHlink">
                      <a:gamma/>
                      <a:shade val="60000"/>
                      <a:invGamma/>
                    </a:schemeClr>
                  </a:outerShdw>
                </a:effectLst>
              </a14:hiddenEffects>
            </a:ext>
          </a:extLst>
        </p:spPr>
        <p:txBody>
          <a:bodyPr wrap="none" rIns="0" anchor="ctr"/>
          <a:lstStyle>
            <a:lvl1pPr algn="ctr">
              <a:defRPr kumimoji="0" lang="en-US" sz="1800" b="1" i="0" u="none" strike="noStrike" kern="0" cap="none" spc="0" normalizeH="0" baseline="0" dirty="0" smtClean="0">
                <a:ln>
                  <a:noFill/>
                </a:ln>
                <a:solidFill>
                  <a:srgbClr val="FFFFFF"/>
                </a:solidFill>
                <a:effectLst/>
                <a:uLnTx/>
                <a:uFillTx/>
                <a:latin typeface="Arial" charset="0"/>
              </a:defRPr>
            </a:lvl1pPr>
            <a:lvl2pPr>
              <a:defRPr lang="en-US" kern="1200" dirty="0" smtClean="0">
                <a:latin typeface="Arial" charset="0"/>
                <a:ea typeface="+mn-ea"/>
                <a:cs typeface="+mn-cs"/>
              </a:defRPr>
            </a:lvl2pPr>
            <a:lvl3pPr>
              <a:defRPr lang="en-US" sz="1600" kern="1200" dirty="0" smtClean="0">
                <a:latin typeface="Arial" charset="0"/>
                <a:ea typeface="+mn-ea"/>
                <a:cs typeface="+mn-cs"/>
              </a:defRPr>
            </a:lvl3pPr>
            <a:lvl4pPr>
              <a:defRPr lang="en-US" sz="1600" kern="1200" dirty="0" smtClean="0">
                <a:latin typeface="Arial" charset="0"/>
                <a:ea typeface="+mn-ea"/>
                <a:cs typeface="+mn-cs"/>
              </a:defRPr>
            </a:lvl4pPr>
            <a:lvl5pPr>
              <a:defRPr lang="en-US" sz="1600" kern="1200" dirty="0">
                <a:latin typeface="Arial" charset="0"/>
                <a:ea typeface="+mn-ea"/>
                <a:cs typeface="+mn-cs"/>
              </a:defRPr>
            </a:lvl5pPr>
          </a:lstStyle>
          <a:p>
            <a:pPr marL="0" marR="0" lvl="0" indent="0" algn="ctr" defTabSz="914400" eaLnBrk="1" fontAlgn="auto" latinLnBrk="0" hangingPunct="1">
              <a:lnSpc>
                <a:spcPct val="100000"/>
              </a:lnSpc>
              <a:spcBef>
                <a:spcPts val="0"/>
              </a:spcBef>
              <a:spcAft>
                <a:spcPts val="0"/>
              </a:spcAft>
              <a:buClrTx/>
              <a:buSzTx/>
              <a:buFontTx/>
              <a:buNone/>
              <a:tabLst/>
            </a:pPr>
            <a:r>
              <a:rPr lang="en-US" smtClean="0"/>
              <a:t>Click to edit Master text styles</a:t>
            </a:r>
          </a:p>
        </p:txBody>
      </p:sp>
      <p:sp>
        <p:nvSpPr>
          <p:cNvPr id="15" name="Text Placeholder 14"/>
          <p:cNvSpPr>
            <a:spLocks noGrp="1"/>
          </p:cNvSpPr>
          <p:nvPr>
            <p:ph type="body" sz="quarter" idx="14"/>
          </p:nvPr>
        </p:nvSpPr>
        <p:spPr>
          <a:xfrm>
            <a:off x="941301" y="2324025"/>
            <a:ext cx="7732800" cy="331200"/>
          </a:xfrm>
          <a:solidFill>
            <a:srgbClr val="C2DEF6"/>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hlink">
                      <a:gamma/>
                      <a:shade val="60000"/>
                      <a:invGamma/>
                    </a:schemeClr>
                  </a:outerShdw>
                </a:effectLst>
              </a14:hiddenEffects>
            </a:ext>
          </a:extLst>
        </p:spPr>
        <p:txBody>
          <a:bodyPr lIns="90000" anchor="ctr"/>
          <a:lstStyle>
            <a:lvl1pPr>
              <a:defRPr kumimoji="0" lang="en-US" sz="1800" b="1" i="0" u="none" strike="noStrike" kern="0" cap="none" spc="0" normalizeH="0" baseline="0" dirty="0" smtClean="0">
                <a:ln>
                  <a:noFill/>
                </a:ln>
                <a:solidFill>
                  <a:srgbClr val="3B76B1"/>
                </a:solidFill>
                <a:effectLst/>
                <a:uLnTx/>
                <a:uFillTx/>
                <a:latin typeface="Arial" charset="0"/>
              </a:defRPr>
            </a:lvl1pPr>
            <a:lvl2pPr>
              <a:defRPr lang="en-US" kern="1200" dirty="0" smtClean="0">
                <a:latin typeface="Arial" charset="0"/>
                <a:ea typeface="+mn-ea"/>
                <a:cs typeface="+mn-cs"/>
              </a:defRPr>
            </a:lvl2pPr>
            <a:lvl3pPr>
              <a:defRPr lang="en-US" sz="1600" kern="1200" dirty="0" smtClean="0">
                <a:latin typeface="Arial" charset="0"/>
                <a:ea typeface="+mn-ea"/>
                <a:cs typeface="+mn-cs"/>
              </a:defRPr>
            </a:lvl3pPr>
            <a:lvl4pPr>
              <a:defRPr lang="en-US" sz="1600" kern="1200" dirty="0" smtClean="0">
                <a:latin typeface="Arial" charset="0"/>
                <a:ea typeface="+mn-ea"/>
                <a:cs typeface="+mn-cs"/>
              </a:defRPr>
            </a:lvl4pPr>
            <a:lvl5pPr>
              <a:defRPr lang="en-US" sz="1600" kern="1200" dirty="0">
                <a:latin typeface="Arial" charset="0"/>
                <a:ea typeface="+mn-ea"/>
                <a:cs typeface="+mn-cs"/>
              </a:defRPr>
            </a:lvl5pPr>
          </a:lstStyle>
          <a:p>
            <a:pPr marL="0" marR="0" lvl="0" indent="0" defTabSz="914400" eaLnBrk="1" fontAlgn="auto" latinLnBrk="0" hangingPunct="1">
              <a:lnSpc>
                <a:spcPct val="100000"/>
              </a:lnSpc>
              <a:spcBef>
                <a:spcPts val="0"/>
              </a:spcBef>
              <a:spcAft>
                <a:spcPts val="0"/>
              </a:spcAft>
              <a:buClrTx/>
              <a:buSzTx/>
              <a:buFontTx/>
              <a:buNone/>
              <a:tabLst/>
            </a:pPr>
            <a:r>
              <a:rPr lang="en-US" smtClean="0"/>
              <a:t>Click to edit Master text styles</a:t>
            </a:r>
          </a:p>
        </p:txBody>
      </p:sp>
      <p:sp>
        <p:nvSpPr>
          <p:cNvPr id="16" name="Text Placeholder 3"/>
          <p:cNvSpPr>
            <a:spLocks noGrp="1"/>
          </p:cNvSpPr>
          <p:nvPr>
            <p:ph type="body" sz="quarter" idx="15"/>
          </p:nvPr>
        </p:nvSpPr>
        <p:spPr>
          <a:xfrm>
            <a:off x="465138" y="2810400"/>
            <a:ext cx="360000" cy="331200"/>
          </a:xfrm>
          <a:solidFill>
            <a:srgbClr val="B2B2B2"/>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wrap="none" rIns="0" anchor="ctr"/>
          <a:lstStyle>
            <a:lvl1pPr algn="ctr">
              <a:defRPr kumimoji="0" lang="en-US" sz="1800" i="0" u="none" strike="noStrike" kern="0" cap="none" spc="0" normalizeH="0" baseline="0" dirty="0" smtClean="0">
                <a:ln>
                  <a:noFill/>
                </a:ln>
                <a:solidFill>
                  <a:srgbClr val="000000"/>
                </a:solidFill>
                <a:effectLst/>
                <a:uLnTx/>
                <a:uFillTx/>
                <a:latin typeface="Arial" charset="0"/>
              </a:defRPr>
            </a:lvl1pPr>
          </a:lstStyle>
          <a:p>
            <a:pPr marL="0" marR="0" lvl="0" indent="0" algn="ctr" defTabSz="914400" eaLnBrk="1" fontAlgn="auto" latinLnBrk="0" hangingPunct="1">
              <a:lnSpc>
                <a:spcPct val="100000"/>
              </a:lnSpc>
              <a:spcBef>
                <a:spcPts val="0"/>
              </a:spcBef>
              <a:spcAft>
                <a:spcPts val="0"/>
              </a:spcAft>
              <a:buClrTx/>
              <a:buSzTx/>
              <a:buFontTx/>
              <a:buNone/>
              <a:tabLst/>
            </a:pPr>
            <a:r>
              <a:rPr lang="en-US" smtClean="0"/>
              <a:t>Click to edit Master text styles</a:t>
            </a:r>
          </a:p>
        </p:txBody>
      </p:sp>
      <p:sp>
        <p:nvSpPr>
          <p:cNvPr id="17" name="Text Placeholder 14"/>
          <p:cNvSpPr>
            <a:spLocks noGrp="1"/>
          </p:cNvSpPr>
          <p:nvPr>
            <p:ph type="body" sz="quarter" idx="16"/>
          </p:nvPr>
        </p:nvSpPr>
        <p:spPr>
          <a:xfrm>
            <a:off x="941301" y="2810400"/>
            <a:ext cx="7732800" cy="331200"/>
          </a:xfrm>
          <a:solidFill>
            <a:srgbClr val="B2B2B2"/>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gamma/>
                      <a:shade val="60000"/>
                      <a:invGamma/>
                    </a:schemeClr>
                  </a:outerShdw>
                </a:effectLst>
              </a14:hiddenEffects>
            </a:ext>
          </a:extLst>
        </p:spPr>
        <p:txBody>
          <a:bodyPr lIns="90000" anchor="ctr"/>
          <a:lstStyle>
            <a:lvl1pPr>
              <a:defRPr kumimoji="0" lang="en-US" sz="1800" b="0" i="0" u="none" strike="noStrike" kern="0" cap="none" spc="0" normalizeH="0" baseline="0" dirty="0" smtClean="0">
                <a:ln>
                  <a:noFill/>
                </a:ln>
                <a:solidFill>
                  <a:sysClr val="windowText" lastClr="000000"/>
                </a:solidFill>
                <a:effectLst/>
                <a:uLnTx/>
                <a:uFillTx/>
                <a:latin typeface="Arial" charset="0"/>
              </a:defRPr>
            </a:lvl1pPr>
          </a:lstStyle>
          <a:p>
            <a:pPr marL="0" marR="0" lvl="0" indent="0" defTabSz="914400" eaLnBrk="1" fontAlgn="auto" latinLnBrk="0" hangingPunct="1">
              <a:lnSpc>
                <a:spcPct val="100000"/>
              </a:lnSpc>
              <a:spcBef>
                <a:spcPts val="0"/>
              </a:spcBef>
              <a:spcAft>
                <a:spcPts val="0"/>
              </a:spcAft>
              <a:buClrTx/>
              <a:buSzTx/>
              <a:buFontTx/>
              <a:buNone/>
              <a:tabLst/>
            </a:pPr>
            <a:r>
              <a:rPr lang="en-US" smtClean="0"/>
              <a:t>Click to edit Master text styles</a:t>
            </a:r>
          </a:p>
        </p:txBody>
      </p:sp>
    </p:spTree>
    <p:custDataLst>
      <p:tags r:id="rId1"/>
    </p:custDataLst>
    <p:extLst>
      <p:ext uri="{BB962C8B-B14F-4D97-AF65-F5344CB8AC3E}">
        <p14:creationId xmlns:p14="http://schemas.microsoft.com/office/powerpoint/2010/main" val="1042233404"/>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3" name="Content Placeholder 2"/>
          <p:cNvSpPr>
            <a:spLocks noGrp="1"/>
          </p:cNvSpPr>
          <p:nvPr>
            <p:ph idx="1"/>
          </p:nvPr>
        </p:nvSpPr>
        <p:spPr>
          <a:xfrm>
            <a:off x="466725" y="1716088"/>
            <a:ext cx="8215853" cy="4597400"/>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49AA9D40-FA77-449C-8A3A-C59C9EB13C4B}" type="datetime1">
              <a:rPr lang="de-DE" smtClean="0">
                <a:solidFill>
                  <a:srgbClr val="000000"/>
                </a:solidFill>
              </a:rPr>
              <a:pPr/>
              <a:t>02.03.2017</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smtClean="0">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2572824418"/>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Image as Illustr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3" name="Content Placeholder 2"/>
          <p:cNvSpPr>
            <a:spLocks noGrp="1"/>
          </p:cNvSpPr>
          <p:nvPr>
            <p:ph idx="1"/>
          </p:nvPr>
        </p:nvSpPr>
        <p:spPr>
          <a:xfrm>
            <a:off x="466725" y="1716088"/>
            <a:ext cx="5726113" cy="4597399"/>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76F31833-8DC8-4D32-9383-80A9D621F6FB}" type="datetime1">
              <a:rPr lang="de-DE" smtClean="0">
                <a:solidFill>
                  <a:srgbClr val="000000"/>
                </a:solidFill>
              </a:rPr>
              <a:pPr/>
              <a:t>02.03.2017</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smtClean="0">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607403133"/>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Workf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3" name="Content Placeholder 2"/>
          <p:cNvSpPr>
            <a:spLocks noGrp="1"/>
          </p:cNvSpPr>
          <p:nvPr>
            <p:ph idx="1"/>
          </p:nvPr>
        </p:nvSpPr>
        <p:spPr>
          <a:xfrm>
            <a:off x="466725" y="1716088"/>
            <a:ext cx="8215853" cy="4597399"/>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549C9473-11EE-4190-AEFB-C0616881BC0E}" type="datetime1">
              <a:rPr lang="de-DE" smtClean="0">
                <a:solidFill>
                  <a:srgbClr val="000000"/>
                </a:solidFill>
              </a:rPr>
              <a:pPr/>
              <a:t>02.03.2017</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smtClean="0">
                <a:solidFill>
                  <a:srgbClr val="000000"/>
                </a:solidFill>
              </a:rPr>
              <a:t>Carl Zeiss Microscopy</a:t>
            </a:r>
            <a:endParaRPr lang="en-US" dirty="0">
              <a:solidFill>
                <a:srgbClr val="000000"/>
              </a:solidFill>
            </a:endParaRPr>
          </a:p>
        </p:txBody>
      </p:sp>
      <p:sp>
        <p:nvSpPr>
          <p:cNvPr id="9" name="tk_3"/>
          <p:cNvSpPr>
            <a:spLocks noChangeArrowheads="1"/>
          </p:cNvSpPr>
          <p:nvPr userDrawn="1">
            <p:custDataLst>
              <p:tags r:id="rId2"/>
            </p:custDataLst>
          </p:nvPr>
        </p:nvSpPr>
        <p:spPr bwMode="auto">
          <a:xfrm rot="16200000">
            <a:off x="-320675" y="585788"/>
            <a:ext cx="993775" cy="358775"/>
          </a:xfrm>
          <a:prstGeom prst="rect">
            <a:avLst/>
          </a:prstGeom>
          <a:solidFill>
            <a:srgbClr val="0000BE"/>
          </a:solidFill>
          <a:ln>
            <a:noFill/>
          </a:ln>
          <a:effectLst/>
          <a:extLst/>
        </p:spPr>
        <p:txBody>
          <a:bodyPr wrap="none" lIns="72000" tIns="73605" rIns="72000" bIns="73605" anchor="ctr"/>
          <a:lstStyle/>
          <a:p>
            <a:pPr algn="ctr" defTabSz="935038" eaLnBrk="0" fontAlgn="base" hangingPunct="0">
              <a:spcBef>
                <a:spcPct val="0"/>
              </a:spcBef>
              <a:spcAft>
                <a:spcPct val="0"/>
              </a:spcAft>
            </a:pPr>
            <a:r>
              <a:rPr lang="de-DE" sz="1400" dirty="0" smtClean="0">
                <a:solidFill>
                  <a:srgbClr val="FFFFFF"/>
                </a:solidFill>
              </a:rPr>
              <a:t>Workflow</a:t>
            </a:r>
            <a:endParaRPr lang="de-DE" sz="1400" dirty="0">
              <a:solidFill>
                <a:srgbClr val="FFFFFF"/>
              </a:solidFill>
            </a:endParaRPr>
          </a:p>
        </p:txBody>
      </p:sp>
    </p:spTree>
    <p:custDataLst>
      <p:tags r:id="rId1"/>
    </p:custDataLst>
    <p:extLst>
      <p:ext uri="{BB962C8B-B14F-4D97-AF65-F5344CB8AC3E}">
        <p14:creationId xmlns:p14="http://schemas.microsoft.com/office/powerpoint/2010/main" val="3841435725"/>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Exerci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3" name="Content Placeholder 2"/>
          <p:cNvSpPr>
            <a:spLocks noGrp="1"/>
          </p:cNvSpPr>
          <p:nvPr>
            <p:ph idx="1"/>
          </p:nvPr>
        </p:nvSpPr>
        <p:spPr>
          <a:xfrm>
            <a:off x="466725" y="1716089"/>
            <a:ext cx="5726113" cy="4597399"/>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60507D03-95FE-4A82-BCFC-380DE404450A}" type="datetime1">
              <a:rPr lang="de-DE" smtClean="0">
                <a:solidFill>
                  <a:srgbClr val="000000"/>
                </a:solidFill>
              </a:rPr>
              <a:pPr/>
              <a:t>02.03.2017</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smtClean="0">
                <a:solidFill>
                  <a:srgbClr val="000000"/>
                </a:solidFill>
              </a:rPr>
              <a:t>Carl Zeiss Microscopy</a:t>
            </a:r>
            <a:endParaRPr lang="en-US" dirty="0">
              <a:solidFill>
                <a:srgbClr val="000000"/>
              </a:solidFill>
            </a:endParaRPr>
          </a:p>
        </p:txBody>
      </p:sp>
      <p:sp>
        <p:nvSpPr>
          <p:cNvPr id="10" name="Text Placeholder 9"/>
          <p:cNvSpPr>
            <a:spLocks noGrp="1"/>
          </p:cNvSpPr>
          <p:nvPr>
            <p:ph type="body" sz="quarter" idx="13"/>
          </p:nvPr>
        </p:nvSpPr>
        <p:spPr>
          <a:xfrm>
            <a:off x="6192838" y="1716088"/>
            <a:ext cx="2501900" cy="4597399"/>
          </a:xfrm>
          <a:solidFill>
            <a:schemeClr val="bg1">
              <a:lumMod val="85000"/>
            </a:schemeClr>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tk_3"/>
          <p:cNvSpPr>
            <a:spLocks noChangeArrowheads="1"/>
          </p:cNvSpPr>
          <p:nvPr userDrawn="1">
            <p:custDataLst>
              <p:tags r:id="rId2"/>
            </p:custDataLst>
          </p:nvPr>
        </p:nvSpPr>
        <p:spPr bwMode="auto">
          <a:xfrm rot="16200000">
            <a:off x="-320675" y="585788"/>
            <a:ext cx="993775" cy="358775"/>
          </a:xfrm>
          <a:prstGeom prst="rect">
            <a:avLst/>
          </a:prstGeom>
          <a:solidFill>
            <a:srgbClr val="92D050"/>
          </a:solidFill>
          <a:ln>
            <a:noFill/>
          </a:ln>
          <a:effectLst/>
          <a:extLst/>
        </p:spPr>
        <p:txBody>
          <a:bodyPr wrap="none" lIns="72000" tIns="73605" rIns="72000" bIns="73605" anchor="ctr"/>
          <a:lstStyle/>
          <a:p>
            <a:pPr algn="ctr" defTabSz="935038" eaLnBrk="0" fontAlgn="base" hangingPunct="0">
              <a:spcBef>
                <a:spcPct val="0"/>
              </a:spcBef>
              <a:spcAft>
                <a:spcPct val="0"/>
              </a:spcAft>
            </a:pPr>
            <a:r>
              <a:rPr lang="de-DE" sz="1400" dirty="0" err="1" smtClean="0">
                <a:solidFill>
                  <a:srgbClr val="FFFFFF"/>
                </a:solidFill>
              </a:rPr>
              <a:t>Exercise</a:t>
            </a:r>
            <a:endParaRPr lang="de-DE" sz="1400" dirty="0">
              <a:solidFill>
                <a:srgbClr val="FFFFFF"/>
              </a:solidFill>
            </a:endParaRPr>
          </a:p>
        </p:txBody>
      </p:sp>
    </p:spTree>
    <p:custDataLst>
      <p:tags r:id="rId1"/>
    </p:custDataLst>
    <p:extLst>
      <p:ext uri="{BB962C8B-B14F-4D97-AF65-F5344CB8AC3E}">
        <p14:creationId xmlns:p14="http://schemas.microsoft.com/office/powerpoint/2010/main" val="2071230287"/>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ext &amp; Screensh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3" name="Content Placeholder 2"/>
          <p:cNvSpPr>
            <a:spLocks noGrp="1"/>
          </p:cNvSpPr>
          <p:nvPr>
            <p:ph idx="1"/>
          </p:nvPr>
        </p:nvSpPr>
        <p:spPr>
          <a:xfrm>
            <a:off x="5580114" y="1716088"/>
            <a:ext cx="3102467" cy="4592637"/>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3DF2A35E-7727-40E7-A842-252EEC54D771}" type="datetime1">
              <a:rPr lang="de-DE" smtClean="0">
                <a:solidFill>
                  <a:srgbClr val="000000"/>
                </a:solidFill>
              </a:rPr>
              <a:pPr/>
              <a:t>02.03.2017</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smtClean="0">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119068636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3/2/2017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4225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lstStyle>
            <a:lvl1pPr algn="l">
              <a:defRPr sz="4000" b="1" cap="all"/>
            </a:lvl1pPr>
          </a:lstStyle>
          <a:p>
            <a:r>
              <a:rPr lang="en-US" noProof="0" smtClean="0"/>
              <a:t>Click to edit Master title style</a:t>
            </a:r>
            <a:endParaRPr lang="en-US" noProof="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
        <p:nvSpPr>
          <p:cNvPr id="5"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37B35515-F710-4814-A6C9-4443F77B45B2}" type="datetime1">
              <a:rPr lang="de-DE" smtClean="0">
                <a:solidFill>
                  <a:srgbClr val="000000"/>
                </a:solidFill>
              </a:rPr>
              <a:pPr/>
              <a:t>02.03.2017</a:t>
            </a:fld>
            <a:endParaRPr lang="en-US" dirty="0">
              <a:solidFill>
                <a:srgbClr val="000000"/>
              </a:solidFill>
            </a:endParaRPr>
          </a:p>
        </p:txBody>
      </p:sp>
      <p:sp>
        <p:nvSpPr>
          <p:cNvPr id="6"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smtClean="0">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1925239517"/>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US" noProof="0"/>
          </a:p>
        </p:txBody>
      </p:sp>
      <p:sp>
        <p:nvSpPr>
          <p:cNvPr id="6"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52B172C9-1107-473F-80AD-7C13746206A9}" type="datetime1">
              <a:rPr lang="de-DE" smtClean="0">
                <a:solidFill>
                  <a:srgbClr val="000000"/>
                </a:solidFill>
              </a:rPr>
              <a:pPr/>
              <a:t>02.03.2017</a:t>
            </a:fld>
            <a:endParaRPr lang="en-US" dirty="0">
              <a:solidFill>
                <a:srgbClr val="000000"/>
              </a:solidFill>
            </a:endParaRPr>
          </a:p>
        </p:txBody>
      </p:sp>
      <p:sp>
        <p:nvSpPr>
          <p:cNvPr id="7"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8"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smtClean="0">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1479449400"/>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6448425" y="6643689"/>
            <a:ext cx="1117600" cy="160337"/>
          </a:xfrm>
          <a:prstGeom prst="rect">
            <a:avLst/>
          </a:prstGeom>
        </p:spPr>
        <p:txBody>
          <a:bodyPr anchor="ctr"/>
          <a:lstStyle>
            <a:lvl1pPr algn="l">
              <a:defRPr sz="800"/>
            </a:lvl1pPr>
          </a:lstStyle>
          <a:p>
            <a:fld id="{4ACC9507-8E20-4CA3-A343-B4E0F4836DCA}" type="datetime1">
              <a:rPr lang="de-DE" smtClean="0">
                <a:solidFill>
                  <a:srgbClr val="000000"/>
                </a:solidFill>
              </a:rPr>
              <a:pPr/>
              <a:t>02.03.2017</a:t>
            </a:fld>
            <a:endParaRPr lang="en-US" dirty="0">
              <a:solidFill>
                <a:srgbClr val="000000"/>
              </a:solidFill>
            </a:endParaRPr>
          </a:p>
        </p:txBody>
      </p:sp>
      <p:sp>
        <p:nvSpPr>
          <p:cNvPr id="9" name="Slide Number Placeholder 4"/>
          <p:cNvSpPr>
            <a:spLocks noGrp="1"/>
          </p:cNvSpPr>
          <p:nvPr>
            <p:ph type="sldNum" sz="quarter" idx="11"/>
          </p:nvPr>
        </p:nvSpPr>
        <p:spPr>
          <a:xfrm>
            <a:off x="8142579" y="6643688"/>
            <a:ext cx="540000" cy="161925"/>
          </a:xfrm>
          <a:prstGeom prst="rect">
            <a:avLst/>
          </a:prstGeom>
        </p:spPr>
        <p:txBody>
          <a:bodyPr anchor="ctr"/>
          <a:lstStyle>
            <a:lvl1pPr algn="r">
              <a:defRPr sz="800"/>
            </a:lvl1pPr>
          </a:lstStyle>
          <a:p>
            <a:pPr eaLnBrk="0" fontAlgn="base" hangingPunct="0">
              <a:spcBef>
                <a:spcPct val="0"/>
              </a:spcBef>
              <a:spcAft>
                <a:spcPct val="0"/>
              </a:spcAft>
            </a:pPr>
            <a:fld id="{8205D155-24A6-4D1A-8D30-537BB875DDDF}" type="slidenum">
              <a:rPr lang="en-US" smtClean="0">
                <a:solidFill>
                  <a:srgbClr val="000000"/>
                </a:solidFill>
              </a:rPr>
              <a:pPr eaLnBrk="0" fontAlgn="base" hangingPunct="0">
                <a:spcBef>
                  <a:spcPct val="0"/>
                </a:spcBef>
                <a:spcAft>
                  <a:spcPct val="0"/>
                </a:spcAft>
              </a:pPr>
              <a:t>‹#›</a:t>
            </a:fld>
            <a:endParaRPr lang="en-US">
              <a:solidFill>
                <a:srgbClr val="000000"/>
              </a:solidFill>
            </a:endParaRPr>
          </a:p>
        </p:txBody>
      </p:sp>
      <p:sp>
        <p:nvSpPr>
          <p:cNvPr id="10" name="Footer Placeholder 5"/>
          <p:cNvSpPr>
            <a:spLocks noGrp="1"/>
          </p:cNvSpPr>
          <p:nvPr>
            <p:ph type="ftr" sz="quarter" idx="12"/>
          </p:nvPr>
        </p:nvSpPr>
        <p:spPr>
          <a:xfrm>
            <a:off x="466725" y="6643688"/>
            <a:ext cx="5702300" cy="161925"/>
          </a:xfrm>
          <a:prstGeom prst="rect">
            <a:avLst/>
          </a:prstGeom>
        </p:spPr>
        <p:txBody>
          <a:bodyPr anchor="ctr"/>
          <a:lstStyle>
            <a:lvl1pPr algn="l">
              <a:defRPr/>
            </a:lvl1pPr>
          </a:lstStyle>
          <a:p>
            <a:r>
              <a:rPr lang="en-US" smtClean="0">
                <a:solidFill>
                  <a:srgbClr val="000000"/>
                </a:solidFill>
              </a:rPr>
              <a:t>Carl Zeiss Microscopy</a:t>
            </a:r>
            <a:endParaRPr lang="en-US" dirty="0">
              <a:solidFill>
                <a:srgbClr val="000000"/>
              </a:solidFill>
            </a:endParaRPr>
          </a:p>
        </p:txBody>
      </p:sp>
    </p:spTree>
    <p:custDataLst>
      <p:tags r:id="rId1"/>
    </p:custDataLst>
    <p:extLst>
      <p:ext uri="{BB962C8B-B14F-4D97-AF65-F5344CB8AC3E}">
        <p14:creationId xmlns:p14="http://schemas.microsoft.com/office/powerpoint/2010/main" val="1277103558"/>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ast Slide Standard">
    <p:spTree>
      <p:nvGrpSpPr>
        <p:cNvPr id="1" name=""/>
        <p:cNvGrpSpPr/>
        <p:nvPr/>
      </p:nvGrpSpPr>
      <p:grpSpPr>
        <a:xfrm>
          <a:off x="0" y="0"/>
          <a:ext cx="0" cy="0"/>
          <a:chOff x="0" y="0"/>
          <a:chExt cx="0" cy="0"/>
        </a:xfrm>
      </p:grpSpPr>
      <p:sp>
        <p:nvSpPr>
          <p:cNvPr id="7" name="Rectangle 6"/>
          <p:cNvSpPr/>
          <p:nvPr userDrawn="1"/>
        </p:nvSpPr>
        <p:spPr bwMode="auto">
          <a:xfrm>
            <a:off x="0" y="-10779"/>
            <a:ext cx="9144000" cy="6868779"/>
          </a:xfrm>
          <a:prstGeom prst="rect">
            <a:avLst/>
          </a:prstGeom>
          <a:solidFill>
            <a:srgbClr val="FFFFFD"/>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pic>
        <p:nvPicPr>
          <p:cNvPr id="6" name="Picture 48" descr="Logo_mit_Claim_transp"/>
          <p:cNvPicPr>
            <a:picLocks noChangeAspect="1" noChangeArrowheads="1"/>
          </p:cNvPicPr>
          <p:nvPr userDrawn="1">
            <p:custDataLst>
              <p:tags r:id="rId2"/>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416302" y="2193925"/>
            <a:ext cx="2308225" cy="19494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8470477"/>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ast Slide Animated">
    <p:spTree>
      <p:nvGrpSpPr>
        <p:cNvPr id="1" name=""/>
        <p:cNvGrpSpPr/>
        <p:nvPr/>
      </p:nvGrpSpPr>
      <p:grpSpPr>
        <a:xfrm>
          <a:off x="0" y="0"/>
          <a:ext cx="0" cy="0"/>
          <a:chOff x="0" y="0"/>
          <a:chExt cx="0" cy="0"/>
        </a:xfrm>
      </p:grpSpPr>
      <p:sp>
        <p:nvSpPr>
          <p:cNvPr id="8" name="Rectangle 7"/>
          <p:cNvSpPr/>
          <p:nvPr userDrawn="1"/>
        </p:nvSpPr>
        <p:spPr bwMode="auto">
          <a:xfrm>
            <a:off x="0" y="-10779"/>
            <a:ext cx="9144000" cy="6868779"/>
          </a:xfrm>
          <a:prstGeom prst="rect">
            <a:avLst/>
          </a:prstGeom>
          <a:solidFill>
            <a:srgbClr val="FFFFFD"/>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pic>
        <p:nvPicPr>
          <p:cNvPr id="5" name="Picture 4" descr="Logo_mit_Claim_transp"/>
          <p:cNvPicPr>
            <a:picLocks noChangeAspect="1" noChangeArrowheads="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a:stretch/>
        </p:blipFill>
        <p:spPr bwMode="gray">
          <a:xfrm>
            <a:off x="3417888" y="2454276"/>
            <a:ext cx="2311050" cy="1593850"/>
          </a:xfrm>
          <a:prstGeom prst="rect">
            <a:avLst/>
          </a:prstGeom>
          <a:noFill/>
          <a:ln>
            <a:noFill/>
          </a:ln>
        </p:spPr>
      </p:pic>
      <p:pic>
        <p:nvPicPr>
          <p:cNvPr id="6" name="Picture 2"/>
          <p:cNvPicPr>
            <a:picLocks noChangeAspect="1" noChangeArrowheads="1"/>
          </p:cNvPicPr>
          <p:nvPr userDrawn="1">
            <p:custDataLst>
              <p:tags r:id="rId3"/>
            </p:custDataLst>
          </p:nvPr>
        </p:nvPicPr>
        <p:blipFill rotWithShape="1">
          <a:blip r:embed="rId7" cstate="print">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rcRect/>
          <a:stretch/>
        </p:blipFill>
        <p:spPr bwMode="gray">
          <a:xfrm>
            <a:off x="2999956" y="2100987"/>
            <a:ext cx="3146425" cy="183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Logo_mit_Claim_transp"/>
          <p:cNvPicPr>
            <a:picLocks noChangeAspect="1" noChangeArrowheads="1"/>
          </p:cNvPicPr>
          <p:nvPr userDrawn="1">
            <p:custDataLst>
              <p:tags r:id="rId4"/>
            </p:custDataLst>
          </p:nvPr>
        </p:nvPicPr>
        <p:blipFill rotWithShape="1">
          <a:blip r:embed="rId9" cstate="print">
            <a:extLst>
              <a:ext uri="{28A0092B-C50C-407E-A947-70E740481C1C}">
                <a14:useLocalDpi xmlns:a14="http://schemas.microsoft.com/office/drawing/2010/main" val="0"/>
              </a:ext>
            </a:extLst>
          </a:blip>
          <a:srcRect b="-18492"/>
          <a:stretch/>
        </p:blipFill>
        <p:spPr bwMode="gray">
          <a:xfrm>
            <a:off x="3417888" y="4257092"/>
            <a:ext cx="2311050" cy="323850"/>
          </a:xfrm>
          <a:prstGeom prst="rect">
            <a:avLst/>
          </a:prstGeom>
          <a:noFill/>
          <a:ln>
            <a:noFill/>
          </a:ln>
        </p:spPr>
      </p:pic>
    </p:spTree>
    <p:custDataLst>
      <p:tags r:id="rId1"/>
    </p:custDataLst>
    <p:extLst>
      <p:ext uri="{BB962C8B-B14F-4D97-AF65-F5344CB8AC3E}">
        <p14:creationId xmlns:p14="http://schemas.microsoft.com/office/powerpoint/2010/main" val="5323934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4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xit" presetSubtype="0" fill="hold" nodeType="withEffect">
                                  <p:stCondLst>
                                    <p:cond delay="50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6" presetClass="emph" presetSubtype="0" decel="66000" fill="hold" nodeType="withEffect">
                                  <p:stCondLst>
                                    <p:cond delay="500"/>
                                  </p:stCondLst>
                                  <p:childTnLst>
                                    <p:animScale>
                                      <p:cBhvr>
                                        <p:cTn id="15" dur="3000" fill="hold"/>
                                        <p:tgtEl>
                                          <p:spTgt spid="6"/>
                                        </p:tgtEl>
                                      </p:cBhvr>
                                      <p:by x="115000" y="115000"/>
                                    </p:animScale>
                                  </p:childTnLst>
                                </p:cTn>
                              </p:par>
                              <p:par>
                                <p:cTn id="16" presetID="6" presetClass="emph" presetSubtype="0" decel="66000" fill="hold" nodeType="withEffect">
                                  <p:stCondLst>
                                    <p:cond delay="500"/>
                                  </p:stCondLst>
                                  <p:childTnLst>
                                    <p:animScale>
                                      <p:cBhvr>
                                        <p:cTn id="17" dur="3000" fill="hold"/>
                                        <p:tgtEl>
                                          <p:spTgt spid="5"/>
                                        </p:tgtEl>
                                      </p:cBhvr>
                                      <p:by x="115000" y="115000"/>
                                    </p:animScale>
                                  </p:childTnLst>
                                </p:cTn>
                              </p:par>
                              <p:par>
                                <p:cTn id="18" presetID="1" presetClass="entr" presetSubtype="0" fill="hold" nodeType="withEffect">
                                  <p:stCondLst>
                                    <p:cond delay="1700"/>
                                  </p:stCondLst>
                                  <p:childTnLst>
                                    <p:set>
                                      <p:cBhvr>
                                        <p:cTn id="19" dur="1" fill="hold">
                                          <p:stCondLst>
                                            <p:cond delay="0"/>
                                          </p:stCondLst>
                                        </p:cTn>
                                        <p:tgtEl>
                                          <p:spTgt spid="7"/>
                                        </p:tgtEl>
                                        <p:attrNameLst>
                                          <p:attrName>style.visibility</p:attrName>
                                        </p:attrNameLst>
                                      </p:cBhvr>
                                      <p:to>
                                        <p:strVal val="visible"/>
                                      </p:to>
                                    </p:set>
                                  </p:childTnLst>
                                </p:cTn>
                              </p:par>
                              <p:par>
                                <p:cTn id="20" presetID="6" presetClass="emph" presetSubtype="0" decel="93000" fill="hold" nodeType="withEffect">
                                  <p:stCondLst>
                                    <p:cond delay="1700"/>
                                  </p:stCondLst>
                                  <p:childTnLst>
                                    <p:animScale>
                                      <p:cBhvr>
                                        <p:cTn id="21" dur="18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15" name="Rectangle 1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smtClean="0">
              <a:solidFill>
                <a:srgbClr val="000000"/>
              </a:solidFill>
            </a:endParaRPr>
          </a:p>
        </p:txBody>
      </p:sp>
      <p:sp>
        <p:nvSpPr>
          <p:cNvPr id="2" name="Title 1"/>
          <p:cNvSpPr>
            <a:spLocks noGrp="1"/>
          </p:cNvSpPr>
          <p:nvPr>
            <p:ph type="ctrTitle"/>
          </p:nvPr>
        </p:nvSpPr>
        <p:spPr bwMode="gray">
          <a:xfrm>
            <a:off x="468313" y="1500188"/>
            <a:ext cx="6913562" cy="1244600"/>
          </a:xfrm>
          <a:noFill/>
        </p:spPr>
        <p:txBody>
          <a:bodyPr vert="horz" lIns="0" tIns="0" rIns="0" bIns="0" rtlCol="0" anchor="t" anchorCtr="0">
            <a:noAutofit/>
          </a:bodyPr>
          <a:lstStyle>
            <a:lvl1pPr>
              <a:lnSpc>
                <a:spcPct val="95000"/>
              </a:lnSpc>
              <a:spcAft>
                <a:spcPts val="0"/>
              </a:spcAft>
              <a:defRPr lang="de-DE" sz="5400" b="0" baseline="0" dirty="0">
                <a:solidFill>
                  <a:schemeClr val="bg1"/>
                </a:solidFill>
                <a:latin typeface="+mn-lt"/>
                <a:ea typeface="+mn-ea"/>
                <a:cs typeface="+mn-cs"/>
              </a:defRPr>
            </a:lvl1pPr>
          </a:lstStyle>
          <a:p>
            <a:pPr marL="0" lvl="0" indent="0">
              <a:lnSpc>
                <a:spcPct val="91000"/>
              </a:lnSpc>
              <a:spcBef>
                <a:spcPts val="0"/>
              </a:spcBef>
              <a:spcAft>
                <a:spcPts val="1200"/>
              </a:spcAft>
              <a:buFont typeface="Arial" pitchFamily="34" charset="0"/>
            </a:pPr>
            <a:r>
              <a:rPr lang="en-US" smtClean="0"/>
              <a:t>Click to edit Master title style</a:t>
            </a:r>
            <a:endParaRPr lang="de-DE" dirty="0"/>
          </a:p>
        </p:txBody>
      </p:sp>
      <p:sp>
        <p:nvSpPr>
          <p:cNvPr id="3" name="Subtitle 2"/>
          <p:cNvSpPr>
            <a:spLocks noGrp="1"/>
          </p:cNvSpPr>
          <p:nvPr>
            <p:ph type="subTitle" idx="1"/>
          </p:nvPr>
        </p:nvSpPr>
        <p:spPr bwMode="gray">
          <a:xfrm>
            <a:off x="468313" y="2312528"/>
            <a:ext cx="6913562" cy="324384"/>
          </a:xfrm>
        </p:spPr>
        <p:txBody>
          <a:bodyPr lIns="36000" bIns="36000" anchor="b" anchorCtr="0">
            <a:noAutofit/>
          </a:bodyPr>
          <a:lstStyle>
            <a:lvl1pPr marL="0" indent="0" algn="l">
              <a:lnSpc>
                <a:spcPct val="91000"/>
              </a:lnSpc>
              <a:spcBef>
                <a:spcPts val="0"/>
              </a:spcBef>
              <a:spcAft>
                <a:spcPts val="1200"/>
              </a:spcAft>
              <a:buNone/>
              <a:defRPr sz="1800" b="1"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dirty="0"/>
          </a:p>
        </p:txBody>
      </p:sp>
      <p:sp>
        <p:nvSpPr>
          <p:cNvPr id="24" name="Text Placeholder 23"/>
          <p:cNvSpPr>
            <a:spLocks noGrp="1"/>
          </p:cNvSpPr>
          <p:nvPr>
            <p:ph type="body" sz="quarter" idx="10" hasCustomPrompt="1"/>
          </p:nvPr>
        </p:nvSpPr>
        <p:spPr bwMode="gray">
          <a:xfrm>
            <a:off x="468313" y="2960688"/>
            <a:ext cx="973137" cy="973137"/>
          </a:xfrm>
        </p:spPr>
        <p:txBody>
          <a:bodyPr anchor="b" anchorCtr="0"/>
          <a:lstStyle>
            <a:lvl1pPr>
              <a:defRPr sz="5400">
                <a:solidFill>
                  <a:schemeClr val="bg1"/>
                </a:solidFill>
              </a:defRPr>
            </a:lvl1pPr>
            <a:lvl2pPr>
              <a:defRPr sz="5400" b="0">
                <a:solidFill>
                  <a:schemeClr val="bg1"/>
                </a:solidFill>
                <a:latin typeface="+mn-lt"/>
              </a:defRPr>
            </a:lvl2pPr>
            <a:lvl3pPr marL="0" indent="0">
              <a:defRPr/>
            </a:lvl3pPr>
          </a:lstStyle>
          <a:p>
            <a:pPr lvl="0"/>
            <a:r>
              <a:rPr lang="en-US" dirty="0" smtClean="0"/>
              <a:t>#</a:t>
            </a:r>
          </a:p>
        </p:txBody>
      </p:sp>
      <p:sp>
        <p:nvSpPr>
          <p:cNvPr id="26" name="Text Placeholder 25"/>
          <p:cNvSpPr>
            <a:spLocks noGrp="1"/>
          </p:cNvSpPr>
          <p:nvPr>
            <p:ph type="body" sz="quarter" idx="11"/>
          </p:nvPr>
        </p:nvSpPr>
        <p:spPr bwMode="gray">
          <a:xfrm>
            <a:off x="468313" y="3933825"/>
            <a:ext cx="2160587" cy="2374900"/>
          </a:xfrm>
        </p:spPr>
        <p:txBody>
          <a:bodyPr lIns="36000"/>
          <a:lstStyle>
            <a:lvl1pPr>
              <a:lnSpc>
                <a:spcPct val="91000"/>
              </a:lnSpc>
              <a:spcBef>
                <a:spcPts val="0"/>
              </a:spcBef>
              <a:spcAft>
                <a:spcPts val="1200"/>
              </a:spcAft>
              <a:defRPr b="0">
                <a:solidFill>
                  <a:schemeClr val="bg1"/>
                </a:solidFill>
                <a:latin typeface="+mn-lt"/>
              </a:defRPr>
            </a:lvl1pPr>
            <a:lvl2pPr>
              <a:lnSpc>
                <a:spcPct val="91000"/>
              </a:lnSpc>
              <a:spcBef>
                <a:spcPts val="0"/>
              </a:spcBef>
              <a:spcAft>
                <a:spcPts val="1200"/>
              </a:spcAft>
              <a:defRPr b="0">
                <a:solidFill>
                  <a:schemeClr val="bg1"/>
                </a:solidFill>
                <a:latin typeface="+mn-lt"/>
              </a:defRPr>
            </a:lvl2pPr>
            <a:lvl3pPr>
              <a:lnSpc>
                <a:spcPct val="91000"/>
              </a:lnSpc>
              <a:spcBef>
                <a:spcPts val="0"/>
              </a:spcBef>
              <a:spcAft>
                <a:spcPts val="1200"/>
              </a:spcAft>
              <a:defRPr>
                <a:solidFill>
                  <a:schemeClr val="bg1"/>
                </a:solidFill>
              </a:defRPr>
            </a:lvl3pPr>
            <a:lvl4pPr>
              <a:lnSpc>
                <a:spcPct val="91000"/>
              </a:lnSpc>
              <a:spcBef>
                <a:spcPts val="0"/>
              </a:spcBef>
              <a:spcAft>
                <a:spcPts val="1200"/>
              </a:spcAft>
              <a:defRPr>
                <a:solidFill>
                  <a:schemeClr val="bg1"/>
                </a:solidFill>
              </a:defRPr>
            </a:lvl4pPr>
            <a:lvl5pPr>
              <a:lnSpc>
                <a:spcPct val="91000"/>
              </a:lnSpc>
              <a:spcBef>
                <a:spcPts val="0"/>
              </a:spcBef>
              <a:spcAft>
                <a:spcPts val="1200"/>
              </a:spcAft>
              <a:defRPr>
                <a:solidFill>
                  <a:schemeClr val="bg1"/>
                </a:solidFill>
              </a:defRPr>
            </a:lvl5pPr>
          </a:lstStyle>
          <a:p>
            <a:pPr lvl="0"/>
            <a:r>
              <a:rPr lang="en-US" smtClean="0"/>
              <a:t>Click to edit Master text styles</a:t>
            </a:r>
          </a:p>
          <a:p>
            <a:pPr lvl="1"/>
            <a:r>
              <a:rPr lang="en-US" smtClean="0"/>
              <a:t>Second level</a:t>
            </a:r>
          </a:p>
        </p:txBody>
      </p:sp>
      <p:sp>
        <p:nvSpPr>
          <p:cNvPr id="31" name="Text Placeholder 23"/>
          <p:cNvSpPr>
            <a:spLocks noGrp="1"/>
          </p:cNvSpPr>
          <p:nvPr>
            <p:ph type="body" sz="quarter" idx="12" hasCustomPrompt="1"/>
          </p:nvPr>
        </p:nvSpPr>
        <p:spPr bwMode="gray">
          <a:xfrm>
            <a:off x="2844800" y="2960688"/>
            <a:ext cx="973137" cy="973137"/>
          </a:xfrm>
        </p:spPr>
        <p:txBody>
          <a:bodyPr anchor="b" anchorCtr="0"/>
          <a:lstStyle>
            <a:lvl1pPr>
              <a:defRPr sz="5400">
                <a:solidFill>
                  <a:schemeClr val="bg1"/>
                </a:solidFill>
              </a:defRPr>
            </a:lvl1pPr>
            <a:lvl2pPr>
              <a:defRPr sz="5400" b="0">
                <a:solidFill>
                  <a:schemeClr val="bg1"/>
                </a:solidFill>
                <a:latin typeface="+mn-lt"/>
              </a:defRPr>
            </a:lvl2pPr>
            <a:lvl3pPr marL="0" indent="0">
              <a:defRPr/>
            </a:lvl3pPr>
          </a:lstStyle>
          <a:p>
            <a:pPr lvl="0"/>
            <a:r>
              <a:rPr lang="en-US" dirty="0" smtClean="0"/>
              <a:t>#</a:t>
            </a:r>
          </a:p>
        </p:txBody>
      </p:sp>
      <p:sp>
        <p:nvSpPr>
          <p:cNvPr id="32" name="Text Placeholder 25"/>
          <p:cNvSpPr>
            <a:spLocks noGrp="1"/>
          </p:cNvSpPr>
          <p:nvPr>
            <p:ph type="body" sz="quarter" idx="13"/>
          </p:nvPr>
        </p:nvSpPr>
        <p:spPr bwMode="gray">
          <a:xfrm>
            <a:off x="2844800" y="3933825"/>
            <a:ext cx="2160587" cy="2374900"/>
          </a:xfrm>
        </p:spPr>
        <p:txBody>
          <a:bodyPr lIns="36000"/>
          <a:lstStyle>
            <a:lvl1pPr>
              <a:lnSpc>
                <a:spcPct val="91000"/>
              </a:lnSpc>
              <a:spcBef>
                <a:spcPts val="0"/>
              </a:spcBef>
              <a:spcAft>
                <a:spcPts val="1200"/>
              </a:spcAft>
              <a:defRPr b="0">
                <a:solidFill>
                  <a:schemeClr val="bg1"/>
                </a:solidFill>
                <a:latin typeface="+mn-lt"/>
              </a:defRPr>
            </a:lvl1pPr>
            <a:lvl2pPr>
              <a:lnSpc>
                <a:spcPct val="91000"/>
              </a:lnSpc>
              <a:spcBef>
                <a:spcPts val="0"/>
              </a:spcBef>
              <a:spcAft>
                <a:spcPts val="1200"/>
              </a:spcAft>
              <a:defRPr b="0">
                <a:solidFill>
                  <a:schemeClr val="bg1"/>
                </a:solidFill>
                <a:latin typeface="+mn-lt"/>
              </a:defRPr>
            </a:lvl2pPr>
            <a:lvl3pPr>
              <a:lnSpc>
                <a:spcPct val="91000"/>
              </a:lnSpc>
              <a:spcBef>
                <a:spcPts val="0"/>
              </a:spcBef>
              <a:spcAft>
                <a:spcPts val="1200"/>
              </a:spcAft>
              <a:defRPr>
                <a:solidFill>
                  <a:schemeClr val="bg1"/>
                </a:solidFill>
              </a:defRPr>
            </a:lvl3pPr>
            <a:lvl4pPr>
              <a:lnSpc>
                <a:spcPct val="91000"/>
              </a:lnSpc>
              <a:spcBef>
                <a:spcPts val="0"/>
              </a:spcBef>
              <a:spcAft>
                <a:spcPts val="1200"/>
              </a:spcAft>
              <a:defRPr>
                <a:solidFill>
                  <a:schemeClr val="bg1"/>
                </a:solidFill>
              </a:defRPr>
            </a:lvl4pPr>
            <a:lvl5pPr>
              <a:lnSpc>
                <a:spcPct val="91000"/>
              </a:lnSpc>
              <a:spcBef>
                <a:spcPts val="0"/>
              </a:spcBef>
              <a:spcAft>
                <a:spcPts val="1200"/>
              </a:spcAft>
              <a:defRPr>
                <a:solidFill>
                  <a:schemeClr val="bg1"/>
                </a:solidFill>
              </a:defRPr>
            </a:lvl5pPr>
          </a:lstStyle>
          <a:p>
            <a:pPr lvl="0"/>
            <a:r>
              <a:rPr lang="en-US" smtClean="0"/>
              <a:t>Click to edit Master text styles</a:t>
            </a:r>
          </a:p>
          <a:p>
            <a:pPr lvl="1"/>
            <a:r>
              <a:rPr lang="en-US" smtClean="0"/>
              <a:t>Second level</a:t>
            </a:r>
          </a:p>
        </p:txBody>
      </p:sp>
      <p:sp>
        <p:nvSpPr>
          <p:cNvPr id="33" name="Text Placeholder 23"/>
          <p:cNvSpPr>
            <a:spLocks noGrp="1"/>
          </p:cNvSpPr>
          <p:nvPr>
            <p:ph type="body" sz="quarter" idx="14" hasCustomPrompt="1"/>
          </p:nvPr>
        </p:nvSpPr>
        <p:spPr bwMode="gray">
          <a:xfrm>
            <a:off x="5223891" y="2960688"/>
            <a:ext cx="973137" cy="973137"/>
          </a:xfrm>
        </p:spPr>
        <p:txBody>
          <a:bodyPr anchor="b" anchorCtr="0"/>
          <a:lstStyle>
            <a:lvl1pPr>
              <a:defRPr sz="5400">
                <a:solidFill>
                  <a:schemeClr val="bg1"/>
                </a:solidFill>
              </a:defRPr>
            </a:lvl1pPr>
            <a:lvl2pPr>
              <a:defRPr sz="5400" b="0">
                <a:solidFill>
                  <a:schemeClr val="bg1"/>
                </a:solidFill>
                <a:latin typeface="+mn-lt"/>
              </a:defRPr>
            </a:lvl2pPr>
            <a:lvl3pPr marL="0" indent="0">
              <a:defRPr/>
            </a:lvl3pPr>
          </a:lstStyle>
          <a:p>
            <a:pPr lvl="0"/>
            <a:r>
              <a:rPr lang="en-US" dirty="0" smtClean="0"/>
              <a:t>#</a:t>
            </a:r>
          </a:p>
        </p:txBody>
      </p:sp>
      <p:sp>
        <p:nvSpPr>
          <p:cNvPr id="34" name="Text Placeholder 25"/>
          <p:cNvSpPr>
            <a:spLocks noGrp="1"/>
          </p:cNvSpPr>
          <p:nvPr>
            <p:ph type="body" sz="quarter" idx="15"/>
          </p:nvPr>
        </p:nvSpPr>
        <p:spPr bwMode="gray">
          <a:xfrm>
            <a:off x="5223891" y="3933825"/>
            <a:ext cx="2160587" cy="2374900"/>
          </a:xfrm>
        </p:spPr>
        <p:txBody>
          <a:bodyPr lIns="36000"/>
          <a:lstStyle>
            <a:lvl1pPr>
              <a:lnSpc>
                <a:spcPct val="91000"/>
              </a:lnSpc>
              <a:spcBef>
                <a:spcPts val="0"/>
              </a:spcBef>
              <a:spcAft>
                <a:spcPts val="1200"/>
              </a:spcAft>
              <a:defRPr b="0">
                <a:solidFill>
                  <a:schemeClr val="bg1"/>
                </a:solidFill>
                <a:latin typeface="+mn-lt"/>
              </a:defRPr>
            </a:lvl1pPr>
            <a:lvl2pPr>
              <a:lnSpc>
                <a:spcPct val="91000"/>
              </a:lnSpc>
              <a:spcBef>
                <a:spcPts val="0"/>
              </a:spcBef>
              <a:spcAft>
                <a:spcPts val="1200"/>
              </a:spcAft>
              <a:defRPr b="0">
                <a:solidFill>
                  <a:schemeClr val="bg1"/>
                </a:solidFill>
                <a:latin typeface="+mn-lt"/>
              </a:defRPr>
            </a:lvl2pPr>
            <a:lvl3pPr>
              <a:lnSpc>
                <a:spcPct val="91000"/>
              </a:lnSpc>
              <a:spcBef>
                <a:spcPts val="0"/>
              </a:spcBef>
              <a:spcAft>
                <a:spcPts val="1200"/>
              </a:spcAft>
              <a:defRPr>
                <a:solidFill>
                  <a:schemeClr val="bg1"/>
                </a:solidFill>
              </a:defRPr>
            </a:lvl3pPr>
            <a:lvl4pPr>
              <a:lnSpc>
                <a:spcPct val="91000"/>
              </a:lnSpc>
              <a:spcBef>
                <a:spcPts val="0"/>
              </a:spcBef>
              <a:spcAft>
                <a:spcPts val="1200"/>
              </a:spcAft>
              <a:defRPr>
                <a:solidFill>
                  <a:schemeClr val="bg1"/>
                </a:solidFill>
              </a:defRPr>
            </a:lvl4pPr>
            <a:lvl5pPr>
              <a:lnSpc>
                <a:spcPct val="91000"/>
              </a:lnSpc>
              <a:spcBef>
                <a:spcPts val="0"/>
              </a:spcBef>
              <a:spcAft>
                <a:spcPts val="1200"/>
              </a:spcAft>
              <a:defRPr>
                <a:solidFill>
                  <a:schemeClr val="bg1"/>
                </a:solidFill>
              </a:defRPr>
            </a:lvl5pPr>
          </a:lstStyle>
          <a:p>
            <a:pPr lvl="0"/>
            <a:r>
              <a:rPr lang="en-US" smtClean="0"/>
              <a:t>Click to edit Master text styles</a:t>
            </a:r>
          </a:p>
          <a:p>
            <a:pPr lvl="1"/>
            <a:r>
              <a:rPr lang="en-US" smtClean="0"/>
              <a:t>Second level</a:t>
            </a:r>
          </a:p>
        </p:txBody>
      </p:sp>
    </p:spTree>
    <p:custDataLst>
      <p:tags r:id="rId1"/>
    </p:custDataLst>
    <p:extLst>
      <p:ext uri="{BB962C8B-B14F-4D97-AF65-F5344CB8AC3E}">
        <p14:creationId xmlns:p14="http://schemas.microsoft.com/office/powerpoint/2010/main" val="2362476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Chapter/Divider Page">
    <p:spTree>
      <p:nvGrpSpPr>
        <p:cNvPr id="1" name=""/>
        <p:cNvGrpSpPr/>
        <p:nvPr/>
      </p:nvGrpSpPr>
      <p:grpSpPr>
        <a:xfrm>
          <a:off x="0" y="0"/>
          <a:ext cx="0" cy="0"/>
          <a:chOff x="0" y="0"/>
          <a:chExt cx="0" cy="0"/>
        </a:xfrm>
      </p:grpSpPr>
      <p:sp>
        <p:nvSpPr>
          <p:cNvPr id="5" name="Rectangle 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smtClean="0">
              <a:solidFill>
                <a:srgbClr val="000000"/>
              </a:solidFill>
            </a:endParaRPr>
          </a:p>
        </p:txBody>
      </p:sp>
      <p:sp>
        <p:nvSpPr>
          <p:cNvPr id="2" name="Title 1"/>
          <p:cNvSpPr>
            <a:spLocks noGrp="1"/>
          </p:cNvSpPr>
          <p:nvPr>
            <p:ph type="ctrTitle" hasCustomPrompt="1"/>
          </p:nvPr>
        </p:nvSpPr>
        <p:spPr bwMode="gray">
          <a:xfrm>
            <a:off x="468313" y="1716088"/>
            <a:ext cx="5724525" cy="3411537"/>
          </a:xfrm>
          <a:noFill/>
        </p:spPr>
        <p:txBody>
          <a:bodyPr vert="horz" lIns="0" tIns="0" rIns="0" bIns="108000" rtlCol="0" anchor="b" anchorCtr="0">
            <a:noAutofit/>
          </a:bodyPr>
          <a:lstStyle>
            <a:lvl1pPr>
              <a:defRPr lang="de-DE" sz="5400" b="0" dirty="0">
                <a:solidFill>
                  <a:schemeClr val="bg1"/>
                </a:solidFill>
                <a:latin typeface="+mn-lt"/>
                <a:ea typeface="+mn-ea"/>
                <a:cs typeface="+mn-cs"/>
              </a:defRPr>
            </a:lvl1pPr>
          </a:lstStyle>
          <a:p>
            <a:pPr marL="0" lvl="0" indent="0">
              <a:lnSpc>
                <a:spcPct val="91000"/>
              </a:lnSpc>
              <a:spcBef>
                <a:spcPts val="0"/>
              </a:spcBef>
              <a:spcAft>
                <a:spcPts val="1200"/>
              </a:spcAft>
              <a:buFont typeface="Arial" pitchFamily="34" charset="0"/>
            </a:pPr>
            <a:r>
              <a:rPr lang="en-US" dirty="0" smtClean="0"/>
              <a:t>Insert </a:t>
            </a:r>
            <a:br>
              <a:rPr lang="en-US" dirty="0" smtClean="0"/>
            </a:br>
            <a:r>
              <a:rPr lang="en-US" dirty="0" smtClean="0"/>
              <a:t>Chapter-Title</a:t>
            </a:r>
            <a:endParaRPr lang="de-DE" dirty="0"/>
          </a:p>
        </p:txBody>
      </p:sp>
      <p:sp>
        <p:nvSpPr>
          <p:cNvPr id="3" name="Subtitle 2"/>
          <p:cNvSpPr>
            <a:spLocks noGrp="1"/>
          </p:cNvSpPr>
          <p:nvPr>
            <p:ph type="subTitle" idx="1" hasCustomPrompt="1"/>
          </p:nvPr>
        </p:nvSpPr>
        <p:spPr bwMode="gray">
          <a:xfrm>
            <a:off x="468313" y="5127625"/>
            <a:ext cx="5724525" cy="323849"/>
          </a:xfrm>
        </p:spPr>
        <p:txBody>
          <a:bodyPr lIns="0" bIns="36000" anchor="b" anchorCtr="0">
            <a:noAutofit/>
          </a:bodyPr>
          <a:lstStyle>
            <a:lvl1pPr marL="0" indent="0" algn="l">
              <a:lnSpc>
                <a:spcPct val="91000"/>
              </a:lnSpc>
              <a:spcBef>
                <a:spcPts val="0"/>
              </a:spcBef>
              <a:spcAft>
                <a:spcPts val="1200"/>
              </a:spcAft>
              <a:buNone/>
              <a:defRPr sz="1800" b="1"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Insert Chapter #</a:t>
            </a:r>
            <a:endParaRPr lang="de-DE" dirty="0"/>
          </a:p>
        </p:txBody>
      </p:sp>
    </p:spTree>
    <p:custDataLst>
      <p:tags r:id="rId1"/>
    </p:custDataLst>
    <p:extLst>
      <p:ext uri="{BB962C8B-B14F-4D97-AF65-F5344CB8AC3E}">
        <p14:creationId xmlns:p14="http://schemas.microsoft.com/office/powerpoint/2010/main" val="3940253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urse Completion-pages">
    <p:spTree>
      <p:nvGrpSpPr>
        <p:cNvPr id="1" name=""/>
        <p:cNvGrpSpPr/>
        <p:nvPr/>
      </p:nvGrpSpPr>
      <p:grpSpPr>
        <a:xfrm>
          <a:off x="0" y="0"/>
          <a:ext cx="0" cy="0"/>
          <a:chOff x="0" y="0"/>
          <a:chExt cx="0" cy="0"/>
        </a:xfrm>
      </p:grpSpPr>
      <p:sp>
        <p:nvSpPr>
          <p:cNvPr id="5" name="Rectangle 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smtClean="0">
              <a:solidFill>
                <a:srgbClr val="000000"/>
              </a:solidFill>
            </a:endParaRPr>
          </a:p>
        </p:txBody>
      </p:sp>
      <p:sp>
        <p:nvSpPr>
          <p:cNvPr id="7" name="Ellipse 333"/>
          <p:cNvSpPr/>
          <p:nvPr userDrawn="1"/>
        </p:nvSpPr>
        <p:spPr>
          <a:xfrm>
            <a:off x="3963818" y="1140352"/>
            <a:ext cx="1168740" cy="11687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fontAlgn="base" hangingPunct="0">
              <a:lnSpc>
                <a:spcPct val="90000"/>
              </a:lnSpc>
              <a:spcBef>
                <a:spcPts val="600"/>
              </a:spcBef>
              <a:spcAft>
                <a:spcPts val="600"/>
              </a:spcAft>
            </a:pPr>
            <a:endParaRPr lang="de-DE" sz="1600" b="1" dirty="0" err="1" smtClean="0">
              <a:solidFill>
                <a:srgbClr val="FFFFFF"/>
              </a:solidFill>
            </a:endParaRPr>
          </a:p>
        </p:txBody>
      </p:sp>
      <p:sp>
        <p:nvSpPr>
          <p:cNvPr id="8" name="Freeform 6"/>
          <p:cNvSpPr>
            <a:spLocks/>
          </p:cNvSpPr>
          <p:nvPr userDrawn="1"/>
        </p:nvSpPr>
        <p:spPr bwMode="auto">
          <a:xfrm rot="686203">
            <a:off x="4251330" y="1300164"/>
            <a:ext cx="644353" cy="765049"/>
          </a:xfrm>
          <a:custGeom>
            <a:avLst/>
            <a:gdLst/>
            <a:ahLst/>
            <a:cxnLst/>
            <a:rect l="l" t="t" r="r" b="b"/>
            <a:pathLst>
              <a:path w="644353" h="765049">
                <a:moveTo>
                  <a:pt x="132169" y="435937"/>
                </a:moveTo>
                <a:lnTo>
                  <a:pt x="220239" y="734465"/>
                </a:lnTo>
                <a:lnTo>
                  <a:pt x="208329" y="737581"/>
                </a:lnTo>
                <a:lnTo>
                  <a:pt x="195774" y="740775"/>
                </a:lnTo>
                <a:lnTo>
                  <a:pt x="184283" y="744182"/>
                </a:lnTo>
                <a:lnTo>
                  <a:pt x="173856" y="746950"/>
                </a:lnTo>
                <a:lnTo>
                  <a:pt x="164493" y="749292"/>
                </a:lnTo>
                <a:lnTo>
                  <a:pt x="156194" y="751635"/>
                </a:lnTo>
                <a:lnTo>
                  <a:pt x="148746" y="753764"/>
                </a:lnTo>
                <a:lnTo>
                  <a:pt x="142149" y="755254"/>
                </a:lnTo>
                <a:lnTo>
                  <a:pt x="136404" y="756958"/>
                </a:lnTo>
                <a:lnTo>
                  <a:pt x="131510" y="758448"/>
                </a:lnTo>
                <a:lnTo>
                  <a:pt x="127254" y="759513"/>
                </a:lnTo>
                <a:lnTo>
                  <a:pt x="123423" y="760365"/>
                </a:lnTo>
                <a:lnTo>
                  <a:pt x="120444" y="761216"/>
                </a:lnTo>
                <a:lnTo>
                  <a:pt x="118103" y="761855"/>
                </a:lnTo>
                <a:lnTo>
                  <a:pt x="115975" y="762281"/>
                </a:lnTo>
                <a:lnTo>
                  <a:pt x="114698" y="762707"/>
                </a:lnTo>
                <a:lnTo>
                  <a:pt x="113421" y="763346"/>
                </a:lnTo>
                <a:lnTo>
                  <a:pt x="112570" y="763559"/>
                </a:lnTo>
                <a:lnTo>
                  <a:pt x="112145" y="763559"/>
                </a:lnTo>
                <a:lnTo>
                  <a:pt x="111932" y="763772"/>
                </a:lnTo>
                <a:lnTo>
                  <a:pt x="111506" y="763771"/>
                </a:lnTo>
                <a:lnTo>
                  <a:pt x="111294" y="763772"/>
                </a:lnTo>
                <a:lnTo>
                  <a:pt x="105335" y="764836"/>
                </a:lnTo>
                <a:lnTo>
                  <a:pt x="98738" y="765049"/>
                </a:lnTo>
                <a:lnTo>
                  <a:pt x="92567" y="764410"/>
                </a:lnTo>
                <a:lnTo>
                  <a:pt x="86183" y="762707"/>
                </a:lnTo>
                <a:lnTo>
                  <a:pt x="80012" y="759513"/>
                </a:lnTo>
                <a:lnTo>
                  <a:pt x="75544" y="756745"/>
                </a:lnTo>
                <a:lnTo>
                  <a:pt x="71288" y="752912"/>
                </a:lnTo>
                <a:lnTo>
                  <a:pt x="67670" y="749080"/>
                </a:lnTo>
                <a:lnTo>
                  <a:pt x="64904" y="744608"/>
                </a:lnTo>
                <a:lnTo>
                  <a:pt x="62563" y="739711"/>
                </a:lnTo>
                <a:lnTo>
                  <a:pt x="61073" y="734600"/>
                </a:lnTo>
                <a:lnTo>
                  <a:pt x="55115" y="713308"/>
                </a:lnTo>
                <a:lnTo>
                  <a:pt x="49795" y="693505"/>
                </a:lnTo>
                <a:lnTo>
                  <a:pt x="44900" y="674981"/>
                </a:lnTo>
                <a:lnTo>
                  <a:pt x="40219" y="657734"/>
                </a:lnTo>
                <a:lnTo>
                  <a:pt x="35963" y="641977"/>
                </a:lnTo>
                <a:lnTo>
                  <a:pt x="32133" y="627498"/>
                </a:lnTo>
                <a:lnTo>
                  <a:pt x="28302" y="613871"/>
                </a:lnTo>
                <a:lnTo>
                  <a:pt x="25110" y="601521"/>
                </a:lnTo>
                <a:lnTo>
                  <a:pt x="22131" y="590023"/>
                </a:lnTo>
                <a:lnTo>
                  <a:pt x="19152" y="579802"/>
                </a:lnTo>
                <a:lnTo>
                  <a:pt x="16598" y="570646"/>
                </a:lnTo>
                <a:lnTo>
                  <a:pt x="14257" y="562342"/>
                </a:lnTo>
                <a:lnTo>
                  <a:pt x="12555" y="554889"/>
                </a:lnTo>
                <a:lnTo>
                  <a:pt x="10640" y="548076"/>
                </a:lnTo>
                <a:lnTo>
                  <a:pt x="8938" y="542114"/>
                </a:lnTo>
                <a:lnTo>
                  <a:pt x="7661" y="537004"/>
                </a:lnTo>
                <a:lnTo>
                  <a:pt x="6384" y="532532"/>
                </a:lnTo>
                <a:lnTo>
                  <a:pt x="5533" y="528912"/>
                </a:lnTo>
                <a:lnTo>
                  <a:pt x="4469" y="525719"/>
                </a:lnTo>
                <a:lnTo>
                  <a:pt x="3830" y="522737"/>
                </a:lnTo>
                <a:lnTo>
                  <a:pt x="3192" y="520821"/>
                </a:lnTo>
                <a:lnTo>
                  <a:pt x="2766" y="518905"/>
                </a:lnTo>
                <a:lnTo>
                  <a:pt x="2341" y="517414"/>
                </a:lnTo>
                <a:lnTo>
                  <a:pt x="2128" y="516563"/>
                </a:lnTo>
                <a:lnTo>
                  <a:pt x="1915" y="515924"/>
                </a:lnTo>
                <a:lnTo>
                  <a:pt x="1702" y="515285"/>
                </a:lnTo>
                <a:lnTo>
                  <a:pt x="1702" y="514859"/>
                </a:lnTo>
                <a:lnTo>
                  <a:pt x="1489" y="514646"/>
                </a:lnTo>
                <a:lnTo>
                  <a:pt x="426" y="508258"/>
                </a:lnTo>
                <a:lnTo>
                  <a:pt x="0" y="502083"/>
                </a:lnTo>
                <a:lnTo>
                  <a:pt x="851" y="495483"/>
                </a:lnTo>
                <a:lnTo>
                  <a:pt x="2341" y="488882"/>
                </a:lnTo>
                <a:lnTo>
                  <a:pt x="5533" y="482707"/>
                </a:lnTo>
                <a:lnTo>
                  <a:pt x="9151" y="477384"/>
                </a:lnTo>
                <a:lnTo>
                  <a:pt x="13619" y="472700"/>
                </a:lnTo>
                <a:lnTo>
                  <a:pt x="18726" y="468654"/>
                </a:lnTo>
                <a:lnTo>
                  <a:pt x="24685" y="465673"/>
                </a:lnTo>
                <a:lnTo>
                  <a:pt x="30430" y="463544"/>
                </a:lnTo>
                <a:lnTo>
                  <a:pt x="47029" y="459072"/>
                </a:lnTo>
                <a:lnTo>
                  <a:pt x="62137" y="454814"/>
                </a:lnTo>
                <a:lnTo>
                  <a:pt x="76182" y="451194"/>
                </a:lnTo>
                <a:lnTo>
                  <a:pt x="88737" y="447574"/>
                </a:lnTo>
                <a:lnTo>
                  <a:pt x="100228" y="444593"/>
                </a:lnTo>
                <a:lnTo>
                  <a:pt x="110655" y="441825"/>
                </a:lnTo>
                <a:lnTo>
                  <a:pt x="120018" y="439270"/>
                </a:lnTo>
                <a:lnTo>
                  <a:pt x="128317" y="436928"/>
                </a:lnTo>
                <a:close/>
                <a:moveTo>
                  <a:pt x="265998" y="852"/>
                </a:moveTo>
                <a:lnTo>
                  <a:pt x="270254" y="426"/>
                </a:lnTo>
                <a:lnTo>
                  <a:pt x="274936" y="0"/>
                </a:lnTo>
                <a:lnTo>
                  <a:pt x="279830" y="213"/>
                </a:lnTo>
                <a:lnTo>
                  <a:pt x="284937" y="852"/>
                </a:lnTo>
                <a:lnTo>
                  <a:pt x="290044" y="1916"/>
                </a:lnTo>
                <a:lnTo>
                  <a:pt x="295364" y="3620"/>
                </a:lnTo>
                <a:lnTo>
                  <a:pt x="301110" y="5749"/>
                </a:lnTo>
                <a:lnTo>
                  <a:pt x="306430" y="8304"/>
                </a:lnTo>
                <a:lnTo>
                  <a:pt x="311962" y="11498"/>
                </a:lnTo>
                <a:lnTo>
                  <a:pt x="317282" y="15331"/>
                </a:lnTo>
                <a:lnTo>
                  <a:pt x="322177" y="19802"/>
                </a:lnTo>
                <a:lnTo>
                  <a:pt x="327284" y="24700"/>
                </a:lnTo>
                <a:lnTo>
                  <a:pt x="332178" y="30236"/>
                </a:lnTo>
                <a:lnTo>
                  <a:pt x="336647" y="36411"/>
                </a:lnTo>
                <a:lnTo>
                  <a:pt x="340903" y="43224"/>
                </a:lnTo>
                <a:lnTo>
                  <a:pt x="344733" y="50890"/>
                </a:lnTo>
                <a:lnTo>
                  <a:pt x="347925" y="59194"/>
                </a:lnTo>
                <a:lnTo>
                  <a:pt x="350691" y="68137"/>
                </a:lnTo>
                <a:lnTo>
                  <a:pt x="353032" y="77931"/>
                </a:lnTo>
                <a:lnTo>
                  <a:pt x="354735" y="88152"/>
                </a:lnTo>
                <a:lnTo>
                  <a:pt x="355586" y="99650"/>
                </a:lnTo>
                <a:lnTo>
                  <a:pt x="355799" y="111574"/>
                </a:lnTo>
                <a:lnTo>
                  <a:pt x="355373" y="124350"/>
                </a:lnTo>
                <a:lnTo>
                  <a:pt x="354309" y="138190"/>
                </a:lnTo>
                <a:lnTo>
                  <a:pt x="352181" y="152669"/>
                </a:lnTo>
                <a:lnTo>
                  <a:pt x="349840" y="166509"/>
                </a:lnTo>
                <a:lnTo>
                  <a:pt x="348138" y="179498"/>
                </a:lnTo>
                <a:lnTo>
                  <a:pt x="347287" y="191422"/>
                </a:lnTo>
                <a:lnTo>
                  <a:pt x="346648" y="202068"/>
                </a:lnTo>
                <a:lnTo>
                  <a:pt x="347287" y="211863"/>
                </a:lnTo>
                <a:lnTo>
                  <a:pt x="347925" y="220806"/>
                </a:lnTo>
                <a:lnTo>
                  <a:pt x="349415" y="228684"/>
                </a:lnTo>
                <a:lnTo>
                  <a:pt x="351330" y="235711"/>
                </a:lnTo>
                <a:lnTo>
                  <a:pt x="353671" y="241886"/>
                </a:lnTo>
                <a:lnTo>
                  <a:pt x="356863" y="247422"/>
                </a:lnTo>
                <a:lnTo>
                  <a:pt x="360055" y="252106"/>
                </a:lnTo>
                <a:lnTo>
                  <a:pt x="364098" y="255939"/>
                </a:lnTo>
                <a:lnTo>
                  <a:pt x="368141" y="259346"/>
                </a:lnTo>
                <a:lnTo>
                  <a:pt x="372823" y="262114"/>
                </a:lnTo>
                <a:lnTo>
                  <a:pt x="377717" y="264030"/>
                </a:lnTo>
                <a:lnTo>
                  <a:pt x="383037" y="265521"/>
                </a:lnTo>
                <a:lnTo>
                  <a:pt x="388995" y="266585"/>
                </a:lnTo>
                <a:lnTo>
                  <a:pt x="394741" y="267011"/>
                </a:lnTo>
                <a:lnTo>
                  <a:pt x="401125" y="267224"/>
                </a:lnTo>
                <a:lnTo>
                  <a:pt x="407721" y="266798"/>
                </a:lnTo>
                <a:lnTo>
                  <a:pt x="414318" y="265947"/>
                </a:lnTo>
                <a:lnTo>
                  <a:pt x="421341" y="265095"/>
                </a:lnTo>
                <a:lnTo>
                  <a:pt x="428576" y="264030"/>
                </a:lnTo>
                <a:lnTo>
                  <a:pt x="435811" y="262327"/>
                </a:lnTo>
                <a:lnTo>
                  <a:pt x="443259" y="260624"/>
                </a:lnTo>
                <a:lnTo>
                  <a:pt x="450707" y="258707"/>
                </a:lnTo>
                <a:lnTo>
                  <a:pt x="458580" y="256791"/>
                </a:lnTo>
                <a:lnTo>
                  <a:pt x="466241" y="254662"/>
                </a:lnTo>
                <a:lnTo>
                  <a:pt x="473902" y="252532"/>
                </a:lnTo>
                <a:lnTo>
                  <a:pt x="481775" y="250403"/>
                </a:lnTo>
                <a:lnTo>
                  <a:pt x="489436" y="248274"/>
                </a:lnTo>
                <a:lnTo>
                  <a:pt x="497522" y="246144"/>
                </a:lnTo>
                <a:lnTo>
                  <a:pt x="505183" y="244228"/>
                </a:lnTo>
                <a:lnTo>
                  <a:pt x="512844" y="242738"/>
                </a:lnTo>
                <a:lnTo>
                  <a:pt x="520292" y="241034"/>
                </a:lnTo>
                <a:lnTo>
                  <a:pt x="527739" y="239757"/>
                </a:lnTo>
                <a:lnTo>
                  <a:pt x="534975" y="238692"/>
                </a:lnTo>
                <a:lnTo>
                  <a:pt x="542210" y="238053"/>
                </a:lnTo>
                <a:lnTo>
                  <a:pt x="549232" y="237627"/>
                </a:lnTo>
                <a:lnTo>
                  <a:pt x="556042" y="237627"/>
                </a:lnTo>
                <a:lnTo>
                  <a:pt x="562426" y="238053"/>
                </a:lnTo>
                <a:lnTo>
                  <a:pt x="568810" y="238905"/>
                </a:lnTo>
                <a:lnTo>
                  <a:pt x="574981" y="240395"/>
                </a:lnTo>
                <a:lnTo>
                  <a:pt x="580513" y="242312"/>
                </a:lnTo>
                <a:lnTo>
                  <a:pt x="585834" y="244867"/>
                </a:lnTo>
                <a:lnTo>
                  <a:pt x="590941" y="248061"/>
                </a:lnTo>
                <a:lnTo>
                  <a:pt x="595622" y="252106"/>
                </a:lnTo>
                <a:lnTo>
                  <a:pt x="599879" y="256365"/>
                </a:lnTo>
                <a:lnTo>
                  <a:pt x="603709" y="261901"/>
                </a:lnTo>
                <a:lnTo>
                  <a:pt x="607114" y="267863"/>
                </a:lnTo>
                <a:lnTo>
                  <a:pt x="610093" y="274890"/>
                </a:lnTo>
                <a:lnTo>
                  <a:pt x="612646" y="282555"/>
                </a:lnTo>
                <a:lnTo>
                  <a:pt x="614136" y="291285"/>
                </a:lnTo>
                <a:lnTo>
                  <a:pt x="614136" y="299802"/>
                </a:lnTo>
                <a:lnTo>
                  <a:pt x="612433" y="308532"/>
                </a:lnTo>
                <a:lnTo>
                  <a:pt x="609667" y="317262"/>
                </a:lnTo>
                <a:lnTo>
                  <a:pt x="605411" y="325566"/>
                </a:lnTo>
                <a:lnTo>
                  <a:pt x="599878" y="333658"/>
                </a:lnTo>
                <a:lnTo>
                  <a:pt x="593282" y="341536"/>
                </a:lnTo>
                <a:lnTo>
                  <a:pt x="585621" y="348988"/>
                </a:lnTo>
                <a:lnTo>
                  <a:pt x="590941" y="350479"/>
                </a:lnTo>
                <a:lnTo>
                  <a:pt x="596048" y="352608"/>
                </a:lnTo>
                <a:lnTo>
                  <a:pt x="600942" y="354312"/>
                </a:lnTo>
                <a:lnTo>
                  <a:pt x="604773" y="356654"/>
                </a:lnTo>
                <a:lnTo>
                  <a:pt x="608816" y="358996"/>
                </a:lnTo>
                <a:lnTo>
                  <a:pt x="612433" y="361551"/>
                </a:lnTo>
                <a:lnTo>
                  <a:pt x="618179" y="366449"/>
                </a:lnTo>
                <a:lnTo>
                  <a:pt x="623499" y="371772"/>
                </a:lnTo>
                <a:lnTo>
                  <a:pt x="627755" y="377308"/>
                </a:lnTo>
                <a:lnTo>
                  <a:pt x="631159" y="383696"/>
                </a:lnTo>
                <a:lnTo>
                  <a:pt x="633713" y="390509"/>
                </a:lnTo>
                <a:lnTo>
                  <a:pt x="635203" y="398601"/>
                </a:lnTo>
                <a:lnTo>
                  <a:pt x="635841" y="406479"/>
                </a:lnTo>
                <a:lnTo>
                  <a:pt x="634990" y="413931"/>
                </a:lnTo>
                <a:lnTo>
                  <a:pt x="633075" y="421597"/>
                </a:lnTo>
                <a:lnTo>
                  <a:pt x="629670" y="428410"/>
                </a:lnTo>
                <a:lnTo>
                  <a:pt x="626052" y="435224"/>
                </a:lnTo>
                <a:lnTo>
                  <a:pt x="621371" y="441612"/>
                </a:lnTo>
                <a:lnTo>
                  <a:pt x="615838" y="446935"/>
                </a:lnTo>
                <a:lnTo>
                  <a:pt x="609880" y="451620"/>
                </a:lnTo>
                <a:lnTo>
                  <a:pt x="603070" y="455452"/>
                </a:lnTo>
                <a:lnTo>
                  <a:pt x="609880" y="458007"/>
                </a:lnTo>
                <a:lnTo>
                  <a:pt x="616477" y="461201"/>
                </a:lnTo>
                <a:lnTo>
                  <a:pt x="622222" y="465247"/>
                </a:lnTo>
                <a:lnTo>
                  <a:pt x="627755" y="469931"/>
                </a:lnTo>
                <a:lnTo>
                  <a:pt x="632437" y="475255"/>
                </a:lnTo>
                <a:lnTo>
                  <a:pt x="636693" y="481004"/>
                </a:lnTo>
                <a:lnTo>
                  <a:pt x="640097" y="487817"/>
                </a:lnTo>
                <a:lnTo>
                  <a:pt x="642438" y="495057"/>
                </a:lnTo>
                <a:lnTo>
                  <a:pt x="644140" y="502722"/>
                </a:lnTo>
                <a:lnTo>
                  <a:pt x="644353" y="510600"/>
                </a:lnTo>
                <a:lnTo>
                  <a:pt x="643928" y="518479"/>
                </a:lnTo>
                <a:lnTo>
                  <a:pt x="642013" y="525718"/>
                </a:lnTo>
                <a:lnTo>
                  <a:pt x="639459" y="532532"/>
                </a:lnTo>
                <a:lnTo>
                  <a:pt x="636054" y="539133"/>
                </a:lnTo>
                <a:lnTo>
                  <a:pt x="631585" y="545308"/>
                </a:lnTo>
                <a:lnTo>
                  <a:pt x="626265" y="550418"/>
                </a:lnTo>
                <a:lnTo>
                  <a:pt x="620307" y="555102"/>
                </a:lnTo>
                <a:lnTo>
                  <a:pt x="613923" y="558722"/>
                </a:lnTo>
                <a:lnTo>
                  <a:pt x="606688" y="561277"/>
                </a:lnTo>
                <a:lnTo>
                  <a:pt x="607326" y="562129"/>
                </a:lnTo>
                <a:lnTo>
                  <a:pt x="607539" y="562768"/>
                </a:lnTo>
                <a:lnTo>
                  <a:pt x="607965" y="562981"/>
                </a:lnTo>
                <a:lnTo>
                  <a:pt x="608390" y="563407"/>
                </a:lnTo>
                <a:lnTo>
                  <a:pt x="609029" y="563832"/>
                </a:lnTo>
                <a:lnTo>
                  <a:pt x="615200" y="567452"/>
                </a:lnTo>
                <a:lnTo>
                  <a:pt x="621371" y="571924"/>
                </a:lnTo>
                <a:lnTo>
                  <a:pt x="626478" y="577247"/>
                </a:lnTo>
                <a:lnTo>
                  <a:pt x="630947" y="582996"/>
                </a:lnTo>
                <a:lnTo>
                  <a:pt x="634352" y="589597"/>
                </a:lnTo>
                <a:lnTo>
                  <a:pt x="636905" y="596836"/>
                </a:lnTo>
                <a:lnTo>
                  <a:pt x="638395" y="604502"/>
                </a:lnTo>
                <a:lnTo>
                  <a:pt x="638607" y="612167"/>
                </a:lnTo>
                <a:lnTo>
                  <a:pt x="637331" y="619619"/>
                </a:lnTo>
                <a:lnTo>
                  <a:pt x="635203" y="627072"/>
                </a:lnTo>
                <a:lnTo>
                  <a:pt x="632011" y="634099"/>
                </a:lnTo>
                <a:lnTo>
                  <a:pt x="627755" y="640699"/>
                </a:lnTo>
                <a:lnTo>
                  <a:pt x="622647" y="646874"/>
                </a:lnTo>
                <a:lnTo>
                  <a:pt x="616902" y="652410"/>
                </a:lnTo>
                <a:lnTo>
                  <a:pt x="610093" y="656882"/>
                </a:lnTo>
                <a:lnTo>
                  <a:pt x="602645" y="660715"/>
                </a:lnTo>
                <a:lnTo>
                  <a:pt x="594558" y="663696"/>
                </a:lnTo>
                <a:lnTo>
                  <a:pt x="589026" y="664973"/>
                </a:lnTo>
                <a:lnTo>
                  <a:pt x="582642" y="666889"/>
                </a:lnTo>
                <a:lnTo>
                  <a:pt x="575194" y="669232"/>
                </a:lnTo>
                <a:lnTo>
                  <a:pt x="566682" y="671574"/>
                </a:lnTo>
                <a:lnTo>
                  <a:pt x="557319" y="674342"/>
                </a:lnTo>
                <a:lnTo>
                  <a:pt x="547317" y="677323"/>
                </a:lnTo>
                <a:lnTo>
                  <a:pt x="536464" y="680730"/>
                </a:lnTo>
                <a:lnTo>
                  <a:pt x="524973" y="684137"/>
                </a:lnTo>
                <a:lnTo>
                  <a:pt x="512844" y="687543"/>
                </a:lnTo>
                <a:lnTo>
                  <a:pt x="500289" y="691163"/>
                </a:lnTo>
                <a:lnTo>
                  <a:pt x="487095" y="694783"/>
                </a:lnTo>
                <a:lnTo>
                  <a:pt x="473902" y="698616"/>
                </a:lnTo>
                <a:lnTo>
                  <a:pt x="460283" y="702448"/>
                </a:lnTo>
                <a:lnTo>
                  <a:pt x="446664" y="705855"/>
                </a:lnTo>
                <a:lnTo>
                  <a:pt x="432619" y="709262"/>
                </a:lnTo>
                <a:lnTo>
                  <a:pt x="418574" y="712882"/>
                </a:lnTo>
                <a:lnTo>
                  <a:pt x="404530" y="716076"/>
                </a:lnTo>
                <a:lnTo>
                  <a:pt x="390698" y="719057"/>
                </a:lnTo>
                <a:lnTo>
                  <a:pt x="377078" y="722038"/>
                </a:lnTo>
                <a:lnTo>
                  <a:pt x="363460" y="724593"/>
                </a:lnTo>
                <a:lnTo>
                  <a:pt x="350479" y="726935"/>
                </a:lnTo>
                <a:lnTo>
                  <a:pt x="337711" y="728638"/>
                </a:lnTo>
                <a:lnTo>
                  <a:pt x="325581" y="730342"/>
                </a:lnTo>
                <a:lnTo>
                  <a:pt x="313877" y="731619"/>
                </a:lnTo>
                <a:lnTo>
                  <a:pt x="302599" y="732258"/>
                </a:lnTo>
                <a:lnTo>
                  <a:pt x="292385" y="732471"/>
                </a:lnTo>
                <a:lnTo>
                  <a:pt x="282809" y="732258"/>
                </a:lnTo>
                <a:lnTo>
                  <a:pt x="273871" y="731619"/>
                </a:lnTo>
                <a:lnTo>
                  <a:pt x="266211" y="730129"/>
                </a:lnTo>
                <a:lnTo>
                  <a:pt x="259401" y="728000"/>
                </a:lnTo>
                <a:lnTo>
                  <a:pt x="255279" y="726014"/>
                </a:lnTo>
                <a:lnTo>
                  <a:pt x="166960" y="426639"/>
                </a:lnTo>
                <a:lnTo>
                  <a:pt x="168749" y="426281"/>
                </a:lnTo>
                <a:lnTo>
                  <a:pt x="170451" y="425642"/>
                </a:lnTo>
                <a:lnTo>
                  <a:pt x="171516" y="425429"/>
                </a:lnTo>
                <a:lnTo>
                  <a:pt x="172154" y="425217"/>
                </a:lnTo>
                <a:lnTo>
                  <a:pt x="172792" y="425004"/>
                </a:lnTo>
                <a:lnTo>
                  <a:pt x="173218" y="425004"/>
                </a:lnTo>
                <a:lnTo>
                  <a:pt x="173430" y="424791"/>
                </a:lnTo>
                <a:lnTo>
                  <a:pt x="174920" y="410950"/>
                </a:lnTo>
                <a:lnTo>
                  <a:pt x="176410" y="397749"/>
                </a:lnTo>
                <a:lnTo>
                  <a:pt x="178325" y="384760"/>
                </a:lnTo>
                <a:lnTo>
                  <a:pt x="180666" y="372410"/>
                </a:lnTo>
                <a:lnTo>
                  <a:pt x="183219" y="360487"/>
                </a:lnTo>
                <a:lnTo>
                  <a:pt x="185773" y="348776"/>
                </a:lnTo>
                <a:lnTo>
                  <a:pt x="188752" y="337277"/>
                </a:lnTo>
                <a:lnTo>
                  <a:pt x="191944" y="325992"/>
                </a:lnTo>
                <a:lnTo>
                  <a:pt x="195136" y="314494"/>
                </a:lnTo>
                <a:lnTo>
                  <a:pt x="198541" y="303422"/>
                </a:lnTo>
                <a:lnTo>
                  <a:pt x="202158" y="291924"/>
                </a:lnTo>
                <a:lnTo>
                  <a:pt x="205563" y="280426"/>
                </a:lnTo>
                <a:lnTo>
                  <a:pt x="209181" y="268928"/>
                </a:lnTo>
                <a:lnTo>
                  <a:pt x="212798" y="256791"/>
                </a:lnTo>
                <a:lnTo>
                  <a:pt x="216416" y="244228"/>
                </a:lnTo>
                <a:lnTo>
                  <a:pt x="219820" y="231452"/>
                </a:lnTo>
                <a:lnTo>
                  <a:pt x="223438" y="218251"/>
                </a:lnTo>
                <a:lnTo>
                  <a:pt x="226843" y="204198"/>
                </a:lnTo>
                <a:lnTo>
                  <a:pt x="230035" y="189506"/>
                </a:lnTo>
                <a:lnTo>
                  <a:pt x="233227" y="174388"/>
                </a:lnTo>
                <a:lnTo>
                  <a:pt x="236206" y="157992"/>
                </a:lnTo>
                <a:lnTo>
                  <a:pt x="238760" y="140958"/>
                </a:lnTo>
                <a:lnTo>
                  <a:pt x="241313" y="122859"/>
                </a:lnTo>
                <a:lnTo>
                  <a:pt x="243654" y="103696"/>
                </a:lnTo>
                <a:lnTo>
                  <a:pt x="245569" y="83681"/>
                </a:lnTo>
                <a:lnTo>
                  <a:pt x="247272" y="62175"/>
                </a:lnTo>
                <a:lnTo>
                  <a:pt x="248548" y="39817"/>
                </a:lnTo>
                <a:lnTo>
                  <a:pt x="249399" y="15757"/>
                </a:lnTo>
                <a:lnTo>
                  <a:pt x="250251" y="12776"/>
                </a:lnTo>
                <a:lnTo>
                  <a:pt x="251315" y="10008"/>
                </a:lnTo>
                <a:lnTo>
                  <a:pt x="253230" y="7452"/>
                </a:lnTo>
                <a:lnTo>
                  <a:pt x="255571" y="5323"/>
                </a:lnTo>
                <a:lnTo>
                  <a:pt x="258550" y="3407"/>
                </a:lnTo>
                <a:lnTo>
                  <a:pt x="262168" y="1916"/>
                </a:lnTo>
                <a:close/>
              </a:path>
            </a:pathLst>
          </a:custGeom>
          <a:solidFill>
            <a:schemeClr val="bg1"/>
          </a:solid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de-DE" sz="1600">
              <a:solidFill>
                <a:srgbClr val="000000"/>
              </a:solidFill>
            </a:endParaRPr>
          </a:p>
        </p:txBody>
      </p:sp>
      <p:sp>
        <p:nvSpPr>
          <p:cNvPr id="9" name="Titel 1"/>
          <p:cNvSpPr txBox="1">
            <a:spLocks/>
          </p:cNvSpPr>
          <p:nvPr userDrawn="1"/>
        </p:nvSpPr>
        <p:spPr bwMode="gray">
          <a:xfrm>
            <a:off x="468312" y="2879623"/>
            <a:ext cx="8207375" cy="1244600"/>
          </a:xfrm>
          <a:prstGeom prst="rect">
            <a:avLst/>
          </a:prstGeom>
          <a:noFill/>
          <a:effectLst>
            <a:softEdge rad="381000"/>
          </a:effectLst>
        </p:spPr>
        <p:txBody>
          <a:bodyPr vert="horz" lIns="0" tIns="0" rIns="0" bIns="108000" rtlCol="0" anchor="b" anchorCtr="0">
            <a:noAutofit/>
          </a:bodyPr>
          <a:lstStyle>
            <a:lvl1pPr algn="l" defTabSz="914400" rtl="0" eaLnBrk="1" latinLnBrk="0" hangingPunct="1">
              <a:lnSpc>
                <a:spcPct val="90000"/>
              </a:lnSpc>
              <a:spcBef>
                <a:spcPct val="0"/>
              </a:spcBef>
              <a:buNone/>
              <a:defRPr lang="de-DE" sz="5400" b="0" kern="1200" baseline="0" dirty="0">
                <a:solidFill>
                  <a:schemeClr val="bg1"/>
                </a:solidFill>
                <a:latin typeface="+mn-lt"/>
                <a:ea typeface="+mn-ea"/>
                <a:cs typeface="+mn-cs"/>
              </a:defRPr>
            </a:lvl1pPr>
          </a:lstStyle>
          <a:p>
            <a:pPr algn="ctr"/>
            <a:r>
              <a:rPr lang="en-US" sz="4400">
                <a:solidFill>
                  <a:srgbClr val="FFFFFF"/>
                </a:solidFill>
              </a:rPr>
              <a:t>You have successfully</a:t>
            </a:r>
            <a:br>
              <a:rPr lang="en-US" sz="4400">
                <a:solidFill>
                  <a:srgbClr val="FFFFFF"/>
                </a:solidFill>
              </a:rPr>
            </a:br>
            <a:r>
              <a:rPr lang="en-US" sz="4400">
                <a:solidFill>
                  <a:srgbClr val="FFFFFF"/>
                </a:solidFill>
              </a:rPr>
              <a:t> completed the course!*</a:t>
            </a:r>
            <a:endParaRPr sz="4400">
              <a:solidFill>
                <a:srgbClr val="FFFFFF"/>
              </a:solidFill>
            </a:endParaRPr>
          </a:p>
        </p:txBody>
      </p:sp>
      <p:sp>
        <p:nvSpPr>
          <p:cNvPr id="10" name="Untertitel 2"/>
          <p:cNvSpPr txBox="1">
            <a:spLocks/>
          </p:cNvSpPr>
          <p:nvPr userDrawn="1"/>
        </p:nvSpPr>
        <p:spPr bwMode="gray">
          <a:xfrm>
            <a:off x="1763688" y="3842235"/>
            <a:ext cx="5616624" cy="1078370"/>
          </a:xfrm>
          <a:prstGeom prst="rect">
            <a:avLst/>
          </a:prstGeom>
        </p:spPr>
        <p:txBody>
          <a:bodyPr vert="horz" lIns="0" tIns="0" rIns="0" bIns="36000" rtlCol="0" anchor="b" anchorCtr="0">
            <a:noAutofit/>
          </a:bodyPr>
          <a:lstStyle>
            <a:lvl1pPr marL="0" indent="0" algn="l" defTabSz="914400" rtl="0" eaLnBrk="1" latinLnBrk="0" hangingPunct="1">
              <a:lnSpc>
                <a:spcPct val="91000"/>
              </a:lnSpc>
              <a:spcBef>
                <a:spcPts val="0"/>
              </a:spcBef>
              <a:spcAft>
                <a:spcPts val="1200"/>
              </a:spcAft>
              <a:buFont typeface="Arial" pitchFamily="34" charset="0"/>
              <a:buNone/>
              <a:defRPr sz="1800" b="1" kern="1200" baseline="0">
                <a:solidFill>
                  <a:schemeClr val="bg1"/>
                </a:solidFill>
                <a:latin typeface="+mj-lt"/>
                <a:ea typeface="+mn-ea"/>
                <a:cs typeface="+mn-cs"/>
              </a:defRPr>
            </a:lvl1pPr>
            <a:lvl2pPr marL="457200" indent="0" algn="ctr" defTabSz="914400" rtl="0" eaLnBrk="1" latinLnBrk="0" hangingPunct="1">
              <a:lnSpc>
                <a:spcPct val="90000"/>
              </a:lnSpc>
              <a:spcBef>
                <a:spcPts val="600"/>
              </a:spcBef>
              <a:spcAft>
                <a:spcPts val="600"/>
              </a:spcAft>
              <a:buFont typeface="Arial" pitchFamily="34" charset="0"/>
              <a:buNone/>
              <a:defRPr sz="1600" b="1" kern="1200">
                <a:solidFill>
                  <a:schemeClr val="tx1">
                    <a:tint val="75000"/>
                  </a:schemeClr>
                </a:solidFill>
                <a:latin typeface="+mj-lt"/>
                <a:ea typeface="+mn-ea"/>
                <a:cs typeface="+mn-cs"/>
              </a:defRPr>
            </a:lvl2pPr>
            <a:lvl3pPr marL="914400" indent="0" algn="ctr" defTabSz="914400" rtl="0" eaLnBrk="1" latinLnBrk="0" hangingPunct="1">
              <a:lnSpc>
                <a:spcPct val="90000"/>
              </a:lnSpc>
              <a:spcBef>
                <a:spcPts val="600"/>
              </a:spcBef>
              <a:spcAft>
                <a:spcPts val="300"/>
              </a:spcAft>
              <a:buClr>
                <a:schemeClr val="tx1">
                  <a:lumMod val="65000"/>
                  <a:lumOff val="35000"/>
                </a:schemeClr>
              </a:buClr>
              <a:buSzPct val="100000"/>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tx1">
                  <a:lumMod val="65000"/>
                  <a:lumOff val="35000"/>
                </a:schemeClr>
              </a:buClr>
              <a:buFont typeface="Symbol" pitchFamily="18" charset="2"/>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1200"/>
              </a:spcBef>
              <a:spcAft>
                <a:spcPts val="1200"/>
              </a:spcAft>
              <a:buFont typeface="Arial" pitchFamily="34" charset="0"/>
              <a:buNone/>
              <a:defRPr sz="2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dirty="0">
                <a:solidFill>
                  <a:srgbClr val="FFFFFF"/>
                </a:solidFill>
              </a:rPr>
              <a:t>To close the training unit please click on the close button at the top of the window</a:t>
            </a:r>
            <a:r>
              <a:rPr lang="en-US" dirty="0" smtClean="0">
                <a:solidFill>
                  <a:srgbClr val="FFFFFF"/>
                </a:solidFill>
              </a:rPr>
              <a:t>.</a:t>
            </a:r>
            <a:endParaRPr lang="de-DE" dirty="0">
              <a:solidFill>
                <a:srgbClr val="FFFFFF"/>
              </a:solidFill>
            </a:endParaRPr>
          </a:p>
        </p:txBody>
      </p:sp>
      <p:sp>
        <p:nvSpPr>
          <p:cNvPr id="11" name="Pfeil nach unten 347"/>
          <p:cNvSpPr/>
          <p:nvPr userDrawn="1"/>
        </p:nvSpPr>
        <p:spPr>
          <a:xfrm rot="13500000">
            <a:off x="8485186" y="244475"/>
            <a:ext cx="381000" cy="575736"/>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fontAlgn="base" hangingPunct="0">
              <a:lnSpc>
                <a:spcPct val="90000"/>
              </a:lnSpc>
              <a:spcBef>
                <a:spcPts val="600"/>
              </a:spcBef>
              <a:spcAft>
                <a:spcPts val="600"/>
              </a:spcAft>
            </a:pPr>
            <a:endParaRPr lang="de-DE" sz="1600" b="1" dirty="0" err="1" smtClean="0">
              <a:solidFill>
                <a:srgbClr val="FFFFFF"/>
              </a:solidFill>
            </a:endParaRPr>
          </a:p>
        </p:txBody>
      </p:sp>
      <p:sp>
        <p:nvSpPr>
          <p:cNvPr id="2" name="TextBox 1"/>
          <p:cNvSpPr txBox="1"/>
          <p:nvPr userDrawn="1"/>
        </p:nvSpPr>
        <p:spPr>
          <a:xfrm>
            <a:off x="468313" y="5222309"/>
            <a:ext cx="8207375" cy="1086416"/>
          </a:xfrm>
          <a:prstGeom prst="rect">
            <a:avLst/>
          </a:prstGeom>
          <a:noFill/>
        </p:spPr>
        <p:txBody>
          <a:bodyPr wrap="square" lIns="0" tIns="0" rIns="0" bIns="0" rtlCol="0">
            <a:noAutofit/>
          </a:bodyPr>
          <a:lstStyle/>
          <a:p>
            <a:pPr algn="ctr">
              <a:lnSpc>
                <a:spcPct val="90000"/>
              </a:lnSpc>
              <a:spcBef>
                <a:spcPts val="600"/>
              </a:spcBef>
              <a:spcAft>
                <a:spcPts val="600"/>
              </a:spcAft>
              <a:buFont typeface="Arial" pitchFamily="34" charset="0"/>
              <a:buNone/>
              <a:defRPr/>
            </a:pPr>
            <a:r>
              <a:rPr lang="en-US" sz="1400" dirty="0" smtClean="0">
                <a:solidFill>
                  <a:srgbClr val="FFFFFF"/>
                </a:solidFill>
                <a:latin typeface="Segoe UI Light"/>
              </a:rPr>
              <a:t>*In order to complete the course it is necessary to page through all slides!</a:t>
            </a:r>
          </a:p>
          <a:p>
            <a:pPr eaLnBrk="0" fontAlgn="base" hangingPunct="0">
              <a:lnSpc>
                <a:spcPct val="90000"/>
              </a:lnSpc>
              <a:spcBef>
                <a:spcPts val="600"/>
              </a:spcBef>
              <a:spcAft>
                <a:spcPts val="600"/>
              </a:spcAft>
            </a:pPr>
            <a:endParaRPr lang="en-US" sz="1600" dirty="0" err="1" smtClean="0">
              <a:solidFill>
                <a:srgbClr val="FFFFFF"/>
              </a:solidFill>
            </a:endParaRPr>
          </a:p>
        </p:txBody>
      </p:sp>
    </p:spTree>
    <p:custDataLst>
      <p:tags r:id="rId1"/>
    </p:custDataLst>
    <p:extLst>
      <p:ext uri="{BB962C8B-B14F-4D97-AF65-F5344CB8AC3E}">
        <p14:creationId xmlns:p14="http://schemas.microsoft.com/office/powerpoint/2010/main" val="3687959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urse Completion-Quiz">
    <p:spTree>
      <p:nvGrpSpPr>
        <p:cNvPr id="1" name=""/>
        <p:cNvGrpSpPr/>
        <p:nvPr/>
      </p:nvGrpSpPr>
      <p:grpSpPr>
        <a:xfrm>
          <a:off x="0" y="0"/>
          <a:ext cx="0" cy="0"/>
          <a:chOff x="0" y="0"/>
          <a:chExt cx="0" cy="0"/>
        </a:xfrm>
      </p:grpSpPr>
      <p:sp>
        <p:nvSpPr>
          <p:cNvPr id="5" name="Rectangle 4"/>
          <p:cNvSpPr/>
          <p:nvPr userDrawn="1"/>
        </p:nvSpPr>
        <p:spPr bwMode="gray">
          <a:xfrm>
            <a:off x="0" y="1"/>
            <a:ext cx="9144000" cy="6857999"/>
          </a:xfrm>
          <a:prstGeom prst="rect">
            <a:avLst/>
          </a:prstGeom>
          <a:solidFill>
            <a:srgbClr val="008B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de-DE" sz="1600" b="1" dirty="0" smtClean="0">
              <a:solidFill>
                <a:srgbClr val="000000"/>
              </a:solidFill>
            </a:endParaRPr>
          </a:p>
        </p:txBody>
      </p:sp>
      <p:sp>
        <p:nvSpPr>
          <p:cNvPr id="7" name="Ellipse 333"/>
          <p:cNvSpPr/>
          <p:nvPr userDrawn="1"/>
        </p:nvSpPr>
        <p:spPr>
          <a:xfrm>
            <a:off x="3963818" y="1140352"/>
            <a:ext cx="1168740" cy="11687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eaLnBrk="0" fontAlgn="base" hangingPunct="0">
              <a:lnSpc>
                <a:spcPct val="90000"/>
              </a:lnSpc>
              <a:spcBef>
                <a:spcPts val="600"/>
              </a:spcBef>
              <a:spcAft>
                <a:spcPts val="600"/>
              </a:spcAft>
            </a:pPr>
            <a:r>
              <a:rPr lang="de-DE" sz="8000" b="1" dirty="0" smtClean="0">
                <a:solidFill>
                  <a:srgbClr val="FFFFFF"/>
                </a:solidFill>
              </a:rPr>
              <a:t>?</a:t>
            </a:r>
          </a:p>
        </p:txBody>
      </p:sp>
      <p:sp>
        <p:nvSpPr>
          <p:cNvPr id="9" name="Titel 1"/>
          <p:cNvSpPr txBox="1">
            <a:spLocks/>
          </p:cNvSpPr>
          <p:nvPr userDrawn="1"/>
        </p:nvSpPr>
        <p:spPr bwMode="gray">
          <a:xfrm>
            <a:off x="468312" y="2879623"/>
            <a:ext cx="8207375" cy="1244600"/>
          </a:xfrm>
          <a:prstGeom prst="rect">
            <a:avLst/>
          </a:prstGeom>
          <a:noFill/>
          <a:effectLst>
            <a:softEdge rad="381000"/>
          </a:effectLst>
        </p:spPr>
        <p:txBody>
          <a:bodyPr vert="horz" lIns="0" tIns="0" rIns="0" bIns="108000" rtlCol="0" anchor="b" anchorCtr="0">
            <a:noAutofit/>
          </a:bodyPr>
          <a:lstStyle>
            <a:lvl1pPr algn="l" defTabSz="914400" rtl="0" eaLnBrk="1" latinLnBrk="0" hangingPunct="1">
              <a:lnSpc>
                <a:spcPct val="90000"/>
              </a:lnSpc>
              <a:spcBef>
                <a:spcPct val="0"/>
              </a:spcBef>
              <a:buNone/>
              <a:defRPr lang="de-DE" sz="5400" b="0" kern="1200" baseline="0" dirty="0">
                <a:solidFill>
                  <a:schemeClr val="bg1"/>
                </a:solidFill>
                <a:latin typeface="+mn-lt"/>
                <a:ea typeface="+mn-ea"/>
                <a:cs typeface="+mn-cs"/>
              </a:defRPr>
            </a:lvl1pPr>
          </a:lstStyle>
          <a:p>
            <a:pPr algn="ctr"/>
            <a:r>
              <a:rPr lang="en-US" sz="4400" smtClean="0">
                <a:solidFill>
                  <a:srgbClr val="FFFFFF"/>
                </a:solidFill>
              </a:rPr>
              <a:t>A last step is necessary</a:t>
            </a:r>
          </a:p>
          <a:p>
            <a:pPr algn="ctr"/>
            <a:r>
              <a:rPr lang="en-US" sz="4400" smtClean="0">
                <a:solidFill>
                  <a:srgbClr val="FFFFFF"/>
                </a:solidFill>
              </a:rPr>
              <a:t>to complete the course!</a:t>
            </a:r>
          </a:p>
        </p:txBody>
      </p:sp>
      <p:sp>
        <p:nvSpPr>
          <p:cNvPr id="10" name="Untertitel 2"/>
          <p:cNvSpPr txBox="1">
            <a:spLocks/>
          </p:cNvSpPr>
          <p:nvPr userDrawn="1"/>
        </p:nvSpPr>
        <p:spPr bwMode="gray">
          <a:xfrm>
            <a:off x="1372600" y="3842235"/>
            <a:ext cx="6398800" cy="1078370"/>
          </a:xfrm>
          <a:prstGeom prst="rect">
            <a:avLst/>
          </a:prstGeom>
        </p:spPr>
        <p:txBody>
          <a:bodyPr vert="horz" lIns="0" tIns="0" rIns="0" bIns="36000" rtlCol="0" anchor="b" anchorCtr="0">
            <a:noAutofit/>
          </a:bodyPr>
          <a:lstStyle>
            <a:lvl1pPr marL="0" indent="0" algn="l" defTabSz="914400" rtl="0" eaLnBrk="1" latinLnBrk="0" hangingPunct="1">
              <a:lnSpc>
                <a:spcPct val="91000"/>
              </a:lnSpc>
              <a:spcBef>
                <a:spcPts val="0"/>
              </a:spcBef>
              <a:spcAft>
                <a:spcPts val="1200"/>
              </a:spcAft>
              <a:buFont typeface="Arial" pitchFamily="34" charset="0"/>
              <a:buNone/>
              <a:defRPr sz="1800" b="1" kern="1200" baseline="0">
                <a:solidFill>
                  <a:schemeClr val="bg1"/>
                </a:solidFill>
                <a:latin typeface="+mj-lt"/>
                <a:ea typeface="+mn-ea"/>
                <a:cs typeface="+mn-cs"/>
              </a:defRPr>
            </a:lvl1pPr>
            <a:lvl2pPr marL="457200" indent="0" algn="ctr" defTabSz="914400" rtl="0" eaLnBrk="1" latinLnBrk="0" hangingPunct="1">
              <a:lnSpc>
                <a:spcPct val="90000"/>
              </a:lnSpc>
              <a:spcBef>
                <a:spcPts val="600"/>
              </a:spcBef>
              <a:spcAft>
                <a:spcPts val="600"/>
              </a:spcAft>
              <a:buFont typeface="Arial" pitchFamily="34" charset="0"/>
              <a:buNone/>
              <a:defRPr sz="1600" b="1" kern="1200">
                <a:solidFill>
                  <a:schemeClr val="tx1">
                    <a:tint val="75000"/>
                  </a:schemeClr>
                </a:solidFill>
                <a:latin typeface="+mj-lt"/>
                <a:ea typeface="+mn-ea"/>
                <a:cs typeface="+mn-cs"/>
              </a:defRPr>
            </a:lvl2pPr>
            <a:lvl3pPr marL="914400" indent="0" algn="ctr" defTabSz="914400" rtl="0" eaLnBrk="1" latinLnBrk="0" hangingPunct="1">
              <a:lnSpc>
                <a:spcPct val="90000"/>
              </a:lnSpc>
              <a:spcBef>
                <a:spcPts val="600"/>
              </a:spcBef>
              <a:spcAft>
                <a:spcPts val="300"/>
              </a:spcAft>
              <a:buClr>
                <a:schemeClr val="tx1">
                  <a:lumMod val="65000"/>
                  <a:lumOff val="35000"/>
                </a:schemeClr>
              </a:buClr>
              <a:buSzPct val="100000"/>
              <a:buFont typeface="Arial" pitchFamily="34" charset="0"/>
              <a:buNone/>
              <a:defRPr sz="16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tx1">
                  <a:lumMod val="65000"/>
                  <a:lumOff val="35000"/>
                </a:schemeClr>
              </a:buClr>
              <a:buFont typeface="Symbol" pitchFamily="18" charset="2"/>
              <a:buNone/>
              <a:defRPr sz="14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1200"/>
              </a:spcBef>
              <a:spcAft>
                <a:spcPts val="1200"/>
              </a:spcAft>
              <a:buFont typeface="Arial" pitchFamily="34" charset="0"/>
              <a:buNone/>
              <a:defRPr sz="2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r>
              <a:rPr lang="en-US" dirty="0" smtClean="0">
                <a:solidFill>
                  <a:srgbClr val="FFFFFF"/>
                </a:solidFill>
              </a:rPr>
              <a:t>Please answer the questions starting on the next slide </a:t>
            </a:r>
            <a:br>
              <a:rPr lang="en-US" dirty="0" smtClean="0">
                <a:solidFill>
                  <a:srgbClr val="FFFFFF"/>
                </a:solidFill>
              </a:rPr>
            </a:br>
            <a:r>
              <a:rPr lang="en-US" dirty="0" smtClean="0">
                <a:solidFill>
                  <a:srgbClr val="FFFFFF"/>
                </a:solidFill>
              </a:rPr>
              <a:t>in order to complete the training unit. </a:t>
            </a:r>
            <a:endParaRPr lang="en-US" dirty="0">
              <a:solidFill>
                <a:srgbClr val="FFFFFF"/>
              </a:solidFill>
            </a:endParaRPr>
          </a:p>
        </p:txBody>
      </p:sp>
    </p:spTree>
    <p:custDataLst>
      <p:tags r:id="rId1"/>
    </p:custDataLst>
    <p:extLst>
      <p:ext uri="{BB962C8B-B14F-4D97-AF65-F5344CB8AC3E}">
        <p14:creationId xmlns:p14="http://schemas.microsoft.com/office/powerpoint/2010/main" val="1549837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0000" decel="7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3251205" name="Rectangle 5"/>
          <p:cNvSpPr>
            <a:spLocks noGrp="1" noChangeArrowheads="1"/>
          </p:cNvSpPr>
          <p:nvPr>
            <p:ph type="ctrTitle" sz="quarter"/>
          </p:nvPr>
        </p:nvSpPr>
        <p:spPr>
          <a:xfrm>
            <a:off x="466725" y="268288"/>
            <a:ext cx="6208713" cy="928687"/>
          </a:xfrm>
        </p:spPr>
        <p:txBody>
          <a:bodyPr/>
          <a:lstStyle>
            <a:lvl1pPr>
              <a:defRPr sz="2400"/>
            </a:lvl1pPr>
          </a:lstStyle>
          <a:p>
            <a:pPr lvl="0"/>
            <a:r>
              <a:rPr lang="de-DE" noProof="0" smtClean="0"/>
              <a:t>Titelmasterformat durch Klicken bearbeiten</a:t>
            </a:r>
          </a:p>
        </p:txBody>
      </p:sp>
      <p:sp>
        <p:nvSpPr>
          <p:cNvPr id="3251215" name="Freeform 15"/>
          <p:cNvSpPr>
            <a:spLocks noEditPoints="1"/>
          </p:cNvSpPr>
          <p:nvPr>
            <p:custDataLst>
              <p:tags r:id="rId1"/>
            </p:custDataLst>
          </p:nvPr>
        </p:nvSpPr>
        <p:spPr bwMode="auto">
          <a:xfrm>
            <a:off x="8216900" y="379413"/>
            <a:ext cx="463550" cy="488950"/>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1600">
              <a:solidFill>
                <a:srgbClr val="000000"/>
              </a:solidFill>
            </a:endParaRPr>
          </a:p>
        </p:txBody>
      </p:sp>
      <p:pic>
        <p:nvPicPr>
          <p:cNvPr id="3251248" name="Bild 2" descr="13_DSC_0298_foleys_Präse2.jpg"/>
          <p:cNvPicPr>
            <a:picLocks noChangeAspect="1"/>
          </p:cNvPicPr>
          <p:nvPr/>
        </p:nvPicPr>
        <p:blipFill>
          <a:blip r:embed="rId3">
            <a:extLst>
              <a:ext uri="{28A0092B-C50C-407E-A947-70E740481C1C}">
                <a14:useLocalDpi xmlns:a14="http://schemas.microsoft.com/office/drawing/2010/main" val="0"/>
              </a:ext>
            </a:extLst>
          </a:blip>
          <a:srcRect t="10429" r="2383" b="9293"/>
          <a:stretch>
            <a:fillRect/>
          </a:stretch>
        </p:blipFill>
        <p:spPr bwMode="auto">
          <a:xfrm>
            <a:off x="0" y="1350963"/>
            <a:ext cx="91440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22130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tags" Target="../tags/tag4.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vmlDrawing" Target="../drawings/vmlDrawing1.v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image" Target="../media/image4.emf"/><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theme" Target="../theme/theme5.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oleObject" Target="../embeddings/oleObject1.bin"/><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tags" Target="../tags/tag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tags" Target="../tags/tag44.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theme" Target="../theme/theme6.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oleObject" Target="../embeddings/oleObject2.bin"/><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tags" Target="../tags/tag84.xml"/><Relationship Id="rId2" Type="http://schemas.openxmlformats.org/officeDocument/2006/relationships/slideLayout" Target="../slideLayouts/slideLayout102.xml"/><Relationship Id="rId16" Type="http://schemas.openxmlformats.org/officeDocument/2006/relationships/vmlDrawing" Target="../drawings/vmlDrawing2.v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7.xml"/><Relationship Id="rId10" Type="http://schemas.openxmlformats.org/officeDocument/2006/relationships/slideLayout" Target="../slideLayouts/slideLayout110.xml"/><Relationship Id="rId19" Type="http://schemas.openxmlformats.org/officeDocument/2006/relationships/image" Target="../media/image4.emf"/><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65975-A351-42C2-A247-B41DB5844E41}" type="datetimeFigureOut">
              <a:rPr lang="en-US" smtClean="0">
                <a:solidFill>
                  <a:prstClr val="black">
                    <a:tint val="75000"/>
                  </a:prstClr>
                </a:solidFill>
              </a:rPr>
              <a:pPr/>
              <a:t>3/2/2017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66805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F09B2-6A2B-4FB4-B7EF-FE3DE8496C79}" type="datetimeFigureOut">
              <a:rPr lang="en-US" smtClean="0">
                <a:solidFill>
                  <a:prstClr val="black">
                    <a:tint val="75000"/>
                  </a:prstClr>
                </a:solidFill>
              </a:rPr>
              <a:pPr/>
              <a:t>3/2/2017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9BD0B-37E2-482F-8099-25FE2F0C2C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44568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50179" name="Rectangle 3"/>
          <p:cNvSpPr>
            <a:spLocks noGrp="1" noChangeArrowheads="1"/>
          </p:cNvSpPr>
          <p:nvPr>
            <p:ph type="body" idx="1"/>
          </p:nvPr>
        </p:nvSpPr>
        <p:spPr bwMode="auto">
          <a:xfrm>
            <a:off x="466725" y="1708151"/>
            <a:ext cx="8208963"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3250182" name="Rectangle 6"/>
          <p:cNvSpPr>
            <a:spLocks noGrp="1" noChangeArrowheads="1"/>
          </p:cNvSpPr>
          <p:nvPr>
            <p:ph type="title"/>
          </p:nvPr>
        </p:nvSpPr>
        <p:spPr bwMode="auto">
          <a:xfrm>
            <a:off x="466725" y="307975"/>
            <a:ext cx="73469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err="1" smtClean="0"/>
              <a:t>Titel</a:t>
            </a:r>
            <a:endParaRPr lang="en-US" dirty="0" smtClean="0"/>
          </a:p>
        </p:txBody>
      </p:sp>
      <p:sp>
        <p:nvSpPr>
          <p:cNvPr id="3250187" name="Freeform 11"/>
          <p:cNvSpPr>
            <a:spLocks noEditPoints="1"/>
          </p:cNvSpPr>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250201" name="Line 9"/>
          <p:cNvSpPr>
            <a:spLocks noChangeShapeType="1"/>
          </p:cNvSpPr>
          <p:nvPr/>
        </p:nvSpPr>
        <p:spPr bwMode="auto">
          <a:xfrm flipV="1">
            <a:off x="0" y="1258888"/>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3250202" name="Line 26"/>
          <p:cNvSpPr>
            <a:spLocks noChangeShapeType="1"/>
          </p:cNvSpPr>
          <p:nvPr/>
        </p:nvSpPr>
        <p:spPr bwMode="auto">
          <a:xfrm flipV="1">
            <a:off x="0" y="6569075"/>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8" name="Date Placeholder 3"/>
          <p:cNvSpPr>
            <a:spLocks noGrp="1"/>
          </p:cNvSpPr>
          <p:nvPr>
            <p:ph type="dt" sz="half" idx="2"/>
          </p:nvPr>
        </p:nvSpPr>
        <p:spPr>
          <a:xfrm>
            <a:off x="6448425" y="6643689"/>
            <a:ext cx="1117600" cy="160337"/>
          </a:xfrm>
          <a:prstGeom prst="rect">
            <a:avLst/>
          </a:prstGeom>
        </p:spPr>
        <p:txBody>
          <a:bodyPr anchor="ctr"/>
          <a:lstStyle>
            <a:lvl1pPr algn="l">
              <a:defRPr sz="800"/>
            </a:lvl1pPr>
          </a:lstStyle>
          <a:p>
            <a:pPr eaLnBrk="0" fontAlgn="base" hangingPunct="0">
              <a:spcBef>
                <a:spcPct val="0"/>
              </a:spcBef>
              <a:spcAft>
                <a:spcPct val="0"/>
              </a:spcAft>
            </a:pPr>
            <a:fld id="{8CA961C3-3299-4F98-8ECB-BC973D3260B1}" type="datetime1">
              <a:rPr lang="en-US" smtClean="0">
                <a:solidFill>
                  <a:srgbClr val="000000"/>
                </a:solidFill>
              </a:rPr>
              <a:pPr eaLnBrk="0" fontAlgn="base" hangingPunct="0">
                <a:spcBef>
                  <a:spcPct val="0"/>
                </a:spcBef>
                <a:spcAft>
                  <a:spcPct val="0"/>
                </a:spcAft>
              </a:pPr>
              <a:t>3/2/2017</a:t>
            </a:fld>
            <a:endParaRPr lang="en-US" dirty="0">
              <a:solidFill>
                <a:srgbClr val="000000"/>
              </a:solidFill>
            </a:endParaRPr>
          </a:p>
        </p:txBody>
      </p:sp>
      <p:sp>
        <p:nvSpPr>
          <p:cNvPr id="10" name="Footer Placeholder 5"/>
          <p:cNvSpPr>
            <a:spLocks noGrp="1"/>
          </p:cNvSpPr>
          <p:nvPr>
            <p:ph type="ftr" sz="quarter" idx="3"/>
          </p:nvPr>
        </p:nvSpPr>
        <p:spPr>
          <a:xfrm>
            <a:off x="466725" y="6643688"/>
            <a:ext cx="5702300" cy="161925"/>
          </a:xfrm>
          <a:prstGeom prst="rect">
            <a:avLst/>
          </a:prstGeom>
        </p:spPr>
        <p:txBody>
          <a:bodyPr anchor="ctr"/>
          <a:lstStyle>
            <a:lvl1pPr algn="l">
              <a:defRPr sz="800"/>
            </a:lvl1pPr>
          </a:lstStyle>
          <a:p>
            <a:pPr eaLnBrk="0" fontAlgn="base" hangingPunct="0">
              <a:spcBef>
                <a:spcPct val="0"/>
              </a:spcBef>
              <a:spcAft>
                <a:spcPct val="0"/>
              </a:spcAft>
            </a:pPr>
            <a:r>
              <a:rPr lang="en-US" dirty="0" smtClean="0">
                <a:solidFill>
                  <a:srgbClr val="000000"/>
                </a:solidFill>
              </a:rPr>
              <a:t>Carl Zeiss Microscopy - ApoTome.2</a:t>
            </a:r>
            <a:endParaRPr lang="en-US" dirty="0">
              <a:solidFill>
                <a:srgbClr val="000000"/>
              </a:solidFill>
            </a:endParaRPr>
          </a:p>
        </p:txBody>
      </p:sp>
    </p:spTree>
    <p:extLst>
      <p:ext uri="{BB962C8B-B14F-4D97-AF65-F5344CB8AC3E}">
        <p14:creationId xmlns:p14="http://schemas.microsoft.com/office/powerpoint/2010/main" val="3581486138"/>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Lst>
  <p:timing>
    <p:tnLst>
      <p:par>
        <p:cTn id="1" dur="indefinite" restart="never" nodeType="tmRoot"/>
      </p:par>
    </p:tnLst>
  </p:timing>
  <p:hf hdr="0"/>
  <p:txStyles>
    <p:titleStyle>
      <a:lvl1pPr algn="l" rtl="0" eaLnBrk="0" fontAlgn="base" hangingPunct="0">
        <a:lnSpc>
          <a:spcPct val="90000"/>
        </a:lnSpc>
        <a:spcBef>
          <a:spcPct val="0"/>
        </a:spcBef>
        <a:spcAft>
          <a:spcPct val="0"/>
        </a:spcAft>
        <a:defRPr sz="2200" b="1">
          <a:solidFill>
            <a:schemeClr val="tx2"/>
          </a:solidFill>
          <a:latin typeface="+mj-lt"/>
          <a:ea typeface="+mj-ea"/>
          <a:cs typeface="+mj-cs"/>
        </a:defRPr>
      </a:lvl1pPr>
      <a:lvl2pPr algn="l" rtl="0" eaLnBrk="0" fontAlgn="base" hangingPunct="0">
        <a:lnSpc>
          <a:spcPct val="90000"/>
        </a:lnSpc>
        <a:spcBef>
          <a:spcPct val="0"/>
        </a:spcBef>
        <a:spcAft>
          <a:spcPct val="0"/>
        </a:spcAft>
        <a:defRPr sz="2200" b="1">
          <a:solidFill>
            <a:schemeClr val="tx2"/>
          </a:solidFill>
          <a:latin typeface="Arial" charset="0"/>
        </a:defRPr>
      </a:lvl2pPr>
      <a:lvl3pPr algn="l" rtl="0" eaLnBrk="0" fontAlgn="base" hangingPunct="0">
        <a:lnSpc>
          <a:spcPct val="90000"/>
        </a:lnSpc>
        <a:spcBef>
          <a:spcPct val="0"/>
        </a:spcBef>
        <a:spcAft>
          <a:spcPct val="0"/>
        </a:spcAft>
        <a:defRPr sz="2200" b="1">
          <a:solidFill>
            <a:schemeClr val="tx2"/>
          </a:solidFill>
          <a:latin typeface="Arial" charset="0"/>
        </a:defRPr>
      </a:lvl3pPr>
      <a:lvl4pPr algn="l" rtl="0" eaLnBrk="0" fontAlgn="base" hangingPunct="0">
        <a:lnSpc>
          <a:spcPct val="90000"/>
        </a:lnSpc>
        <a:spcBef>
          <a:spcPct val="0"/>
        </a:spcBef>
        <a:spcAft>
          <a:spcPct val="0"/>
        </a:spcAft>
        <a:defRPr sz="2200" b="1">
          <a:solidFill>
            <a:schemeClr val="tx2"/>
          </a:solidFill>
          <a:latin typeface="Arial" charset="0"/>
        </a:defRPr>
      </a:lvl4pPr>
      <a:lvl5pPr algn="l" rtl="0" eaLnBrk="0" fontAlgn="base" hangingPunct="0">
        <a:lnSpc>
          <a:spcPct val="90000"/>
        </a:lnSpc>
        <a:spcBef>
          <a:spcPct val="0"/>
        </a:spcBef>
        <a:spcAft>
          <a:spcPct val="0"/>
        </a:spcAft>
        <a:defRPr sz="2200" b="1">
          <a:solidFill>
            <a:schemeClr val="tx2"/>
          </a:solidFill>
          <a:latin typeface="Arial" charset="0"/>
        </a:defRPr>
      </a:lvl5pPr>
      <a:lvl6pPr marL="457200" algn="l" rtl="0" eaLnBrk="0" fontAlgn="base" hangingPunct="0">
        <a:lnSpc>
          <a:spcPct val="90000"/>
        </a:lnSpc>
        <a:spcBef>
          <a:spcPct val="0"/>
        </a:spcBef>
        <a:spcAft>
          <a:spcPct val="0"/>
        </a:spcAft>
        <a:defRPr sz="2200" b="1">
          <a:solidFill>
            <a:schemeClr val="tx2"/>
          </a:solidFill>
          <a:latin typeface="Arial" charset="0"/>
        </a:defRPr>
      </a:lvl6pPr>
      <a:lvl7pPr marL="914400" algn="l" rtl="0" eaLnBrk="0" fontAlgn="base" hangingPunct="0">
        <a:lnSpc>
          <a:spcPct val="90000"/>
        </a:lnSpc>
        <a:spcBef>
          <a:spcPct val="0"/>
        </a:spcBef>
        <a:spcAft>
          <a:spcPct val="0"/>
        </a:spcAft>
        <a:defRPr sz="2200" b="1">
          <a:solidFill>
            <a:schemeClr val="tx2"/>
          </a:solidFill>
          <a:latin typeface="Arial" charset="0"/>
        </a:defRPr>
      </a:lvl7pPr>
      <a:lvl8pPr marL="1371600" algn="l" rtl="0" eaLnBrk="0" fontAlgn="base" hangingPunct="0">
        <a:lnSpc>
          <a:spcPct val="90000"/>
        </a:lnSpc>
        <a:spcBef>
          <a:spcPct val="0"/>
        </a:spcBef>
        <a:spcAft>
          <a:spcPct val="0"/>
        </a:spcAft>
        <a:defRPr sz="2200" b="1">
          <a:solidFill>
            <a:schemeClr val="tx2"/>
          </a:solidFill>
          <a:latin typeface="Arial" charset="0"/>
        </a:defRPr>
      </a:lvl8pPr>
      <a:lvl9pPr marL="1828800" algn="l" rtl="0" eaLnBrk="0" fontAlgn="base" hangingPunct="0">
        <a:lnSpc>
          <a:spcPct val="90000"/>
        </a:lnSpc>
        <a:spcBef>
          <a:spcPct val="0"/>
        </a:spcBef>
        <a:spcAft>
          <a:spcPct val="0"/>
        </a:spcAft>
        <a:defRPr sz="2200" b="1">
          <a:solidFill>
            <a:schemeClr val="tx2"/>
          </a:solidFill>
          <a:latin typeface="Arial" charset="0"/>
        </a:defRPr>
      </a:lvl9pPr>
    </p:titleStyle>
    <p:bodyStyle>
      <a:lvl1pPr algn="l" rtl="0" eaLnBrk="0" fontAlgn="base" hangingPunct="0">
        <a:spcBef>
          <a:spcPct val="0"/>
        </a:spcBef>
        <a:spcAft>
          <a:spcPct val="0"/>
        </a:spcAft>
        <a:defRPr sz="1600">
          <a:solidFill>
            <a:schemeClr val="tx1"/>
          </a:solidFill>
          <a:latin typeface="+mn-lt"/>
          <a:ea typeface="+mn-ea"/>
          <a:cs typeface="+mn-cs"/>
        </a:defRPr>
      </a:lvl1pPr>
      <a:lvl2pPr marL="363538" indent="-184150" algn="l" rtl="0" eaLnBrk="0" fontAlgn="base" hangingPunct="0">
        <a:spcBef>
          <a:spcPct val="0"/>
        </a:spcBef>
        <a:spcAft>
          <a:spcPct val="0"/>
        </a:spcAft>
        <a:buClr>
          <a:schemeClr val="folHlink"/>
        </a:buClr>
        <a:buFont typeface="Wingdings" pitchFamily="2" charset="2"/>
        <a:buChar char="§"/>
        <a:defRPr sz="1600">
          <a:solidFill>
            <a:schemeClr val="tx1"/>
          </a:solidFill>
          <a:latin typeface="+mn-lt"/>
        </a:defRPr>
      </a:lvl2pPr>
      <a:lvl3pPr marL="714375" indent="-171450" algn="l" rtl="0" eaLnBrk="0" fontAlgn="base" hangingPunct="0">
        <a:spcBef>
          <a:spcPct val="0"/>
        </a:spcBef>
        <a:spcAft>
          <a:spcPct val="0"/>
        </a:spcAft>
        <a:buClr>
          <a:schemeClr val="folHlink"/>
        </a:buClr>
        <a:buChar char="-"/>
        <a:defRPr sz="1400">
          <a:solidFill>
            <a:schemeClr val="tx1"/>
          </a:solidFill>
          <a:latin typeface="+mn-lt"/>
        </a:defRPr>
      </a:lvl3pPr>
      <a:lvl4pPr marL="1081088" indent="-177800" algn="l" rtl="0" eaLnBrk="0" fontAlgn="base" hangingPunct="0">
        <a:spcBef>
          <a:spcPct val="0"/>
        </a:spcBef>
        <a:spcAft>
          <a:spcPct val="0"/>
        </a:spcAft>
        <a:buChar char="-"/>
        <a:defRPr sz="1200">
          <a:solidFill>
            <a:schemeClr val="tx1"/>
          </a:solidFill>
          <a:latin typeface="+mn-lt"/>
        </a:defRPr>
      </a:lvl4pPr>
      <a:lvl5pPr marL="1438275" indent="-177800" algn="l" rtl="0" eaLnBrk="0" fontAlgn="base" hangingPunct="0">
        <a:spcBef>
          <a:spcPct val="0"/>
        </a:spcBef>
        <a:spcAft>
          <a:spcPct val="0"/>
        </a:spcAft>
        <a:buFont typeface="Arial" charset="0"/>
        <a:buChar char="»"/>
        <a:defRPr sz="1000">
          <a:solidFill>
            <a:schemeClr val="tx1"/>
          </a:solidFill>
          <a:latin typeface="+mn-lt"/>
        </a:defRPr>
      </a:lvl5pPr>
      <a:lvl6pPr marL="1895475" indent="-177800" algn="l" rtl="0" eaLnBrk="0" fontAlgn="base" hangingPunct="0">
        <a:spcBef>
          <a:spcPct val="0"/>
        </a:spcBef>
        <a:spcAft>
          <a:spcPct val="0"/>
        </a:spcAft>
        <a:buFont typeface="Arial" charset="0"/>
        <a:buChar char="»"/>
        <a:defRPr sz="1000">
          <a:solidFill>
            <a:schemeClr val="tx1"/>
          </a:solidFill>
          <a:latin typeface="+mn-lt"/>
        </a:defRPr>
      </a:lvl6pPr>
      <a:lvl7pPr marL="2352675" indent="-177800" algn="l" rtl="0" eaLnBrk="0" fontAlgn="base" hangingPunct="0">
        <a:spcBef>
          <a:spcPct val="0"/>
        </a:spcBef>
        <a:spcAft>
          <a:spcPct val="0"/>
        </a:spcAft>
        <a:buFont typeface="Arial" charset="0"/>
        <a:buChar char="»"/>
        <a:defRPr sz="1000">
          <a:solidFill>
            <a:schemeClr val="tx1"/>
          </a:solidFill>
          <a:latin typeface="+mn-lt"/>
        </a:defRPr>
      </a:lvl7pPr>
      <a:lvl8pPr marL="2809875" indent="-177800" algn="l" rtl="0" eaLnBrk="0" fontAlgn="base" hangingPunct="0">
        <a:spcBef>
          <a:spcPct val="0"/>
        </a:spcBef>
        <a:spcAft>
          <a:spcPct val="0"/>
        </a:spcAft>
        <a:buFont typeface="Arial" charset="0"/>
        <a:buChar char="»"/>
        <a:defRPr sz="1000">
          <a:solidFill>
            <a:schemeClr val="tx1"/>
          </a:solidFill>
          <a:latin typeface="+mn-lt"/>
        </a:defRPr>
      </a:lvl8pPr>
      <a:lvl9pPr marL="3267075" indent="-177800" algn="l" rtl="0" eaLnBrk="0" fontAlgn="base" hangingPunct="0">
        <a:spcBef>
          <a:spcPct val="0"/>
        </a:spcBef>
        <a:spcAft>
          <a:spcPct val="0"/>
        </a:spcAft>
        <a:buFont typeface="Arial" charset="0"/>
        <a:buChar char="»"/>
        <a:defRPr sz="1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50179" name="Rectangle 3"/>
          <p:cNvSpPr>
            <a:spLocks noGrp="1" noChangeArrowheads="1"/>
          </p:cNvSpPr>
          <p:nvPr>
            <p:ph type="body" idx="1"/>
          </p:nvPr>
        </p:nvSpPr>
        <p:spPr bwMode="auto">
          <a:xfrm>
            <a:off x="466725" y="1708150"/>
            <a:ext cx="8208963"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3250182" name="Rectangle 6"/>
          <p:cNvSpPr>
            <a:spLocks noGrp="1" noChangeArrowheads="1"/>
          </p:cNvSpPr>
          <p:nvPr>
            <p:ph type="title"/>
          </p:nvPr>
        </p:nvSpPr>
        <p:spPr bwMode="auto">
          <a:xfrm>
            <a:off x="466725" y="307975"/>
            <a:ext cx="6208713"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Titel</a:t>
            </a:r>
          </a:p>
        </p:txBody>
      </p:sp>
      <p:sp>
        <p:nvSpPr>
          <p:cNvPr id="3250187" name="Freeform 11"/>
          <p:cNvSpPr>
            <a:spLocks noEditPoints="1"/>
          </p:cNvSpPr>
          <p:nvPr/>
        </p:nvSpPr>
        <p:spPr bwMode="auto">
          <a:xfrm>
            <a:off x="8216900" y="379413"/>
            <a:ext cx="463550" cy="488950"/>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1600">
              <a:solidFill>
                <a:srgbClr val="000000"/>
              </a:solidFill>
            </a:endParaRPr>
          </a:p>
        </p:txBody>
      </p:sp>
      <p:sp>
        <p:nvSpPr>
          <p:cNvPr id="3250193" name="TW_Footer_3"/>
          <p:cNvSpPr>
            <a:spLocks noGrp="1" noChangeArrowheads="1"/>
          </p:cNvSpPr>
          <p:nvPr>
            <p:ph type="dt" sz="half" idx="2"/>
          </p:nvPr>
        </p:nvSpPr>
        <p:spPr bwMode="auto">
          <a:xfrm>
            <a:off x="6448425" y="6643688"/>
            <a:ext cx="1117600" cy="16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798513" eaLnBrk="1" hangingPunct="1">
              <a:defRPr sz="800">
                <a:latin typeface="Arial Narrow" pitchFamily="34" charset="0"/>
              </a:defRPr>
            </a:lvl1pPr>
          </a:lstStyle>
          <a:p>
            <a:pPr fontAlgn="base">
              <a:spcBef>
                <a:spcPct val="0"/>
              </a:spcBef>
              <a:spcAft>
                <a:spcPct val="0"/>
              </a:spcAft>
            </a:pPr>
            <a:fld id="{BBADA4EF-44BF-4B83-BE7A-98896B1DB888}" type="datetime1">
              <a:rPr lang="de-DE" smtClean="0">
                <a:solidFill>
                  <a:srgbClr val="000000"/>
                </a:solidFill>
              </a:rPr>
              <a:pPr fontAlgn="base">
                <a:spcBef>
                  <a:spcPct val="0"/>
                </a:spcBef>
                <a:spcAft>
                  <a:spcPct val="0"/>
                </a:spcAft>
              </a:pPr>
              <a:t>02.03.2017</a:t>
            </a:fld>
            <a:endParaRPr lang="de-DE">
              <a:solidFill>
                <a:srgbClr val="000000"/>
              </a:solidFill>
            </a:endParaRPr>
          </a:p>
        </p:txBody>
      </p:sp>
      <p:sp>
        <p:nvSpPr>
          <p:cNvPr id="3250195" name="Rectangle 19"/>
          <p:cNvSpPr>
            <a:spLocks noGrp="1" noChangeArrowheads="1"/>
          </p:cNvSpPr>
          <p:nvPr>
            <p:ph type="sldNum" sz="quarter" idx="4"/>
          </p:nvPr>
        </p:nvSpPr>
        <p:spPr bwMode="auto">
          <a:xfrm>
            <a:off x="8402638" y="6643688"/>
            <a:ext cx="277812"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798513">
              <a:defRPr sz="800">
                <a:latin typeface="Arial Narrow" pitchFamily="34" charset="0"/>
              </a:defRPr>
            </a:lvl1pPr>
          </a:lstStyle>
          <a:p>
            <a:pPr eaLnBrk="0" fontAlgn="base" hangingPunct="0">
              <a:spcBef>
                <a:spcPct val="0"/>
              </a:spcBef>
              <a:spcAft>
                <a:spcPct val="0"/>
              </a:spcAft>
            </a:pPr>
            <a:fld id="{ECA7C410-7265-4235-9411-DBE2A76A238D}" type="slidenum">
              <a:rPr lang="de-DE">
                <a:solidFill>
                  <a:srgbClr val="000000"/>
                </a:solidFill>
              </a:rPr>
              <a:pPr eaLnBrk="0" fontAlgn="base" hangingPunct="0">
                <a:spcBef>
                  <a:spcPct val="0"/>
                </a:spcBef>
                <a:spcAft>
                  <a:spcPct val="0"/>
                </a:spcAft>
              </a:pPr>
              <a:t>‹#›</a:t>
            </a:fld>
            <a:endParaRPr lang="de-DE">
              <a:solidFill>
                <a:srgbClr val="000000"/>
              </a:solidFill>
            </a:endParaRPr>
          </a:p>
        </p:txBody>
      </p:sp>
      <p:sp>
        <p:nvSpPr>
          <p:cNvPr id="3250199" name="TW_Footer_1"/>
          <p:cNvSpPr>
            <a:spLocks noGrp="1" noChangeArrowheads="1"/>
          </p:cNvSpPr>
          <p:nvPr>
            <p:ph type="ftr" sz="quarter" idx="3"/>
          </p:nvPr>
        </p:nvSpPr>
        <p:spPr bwMode="auto">
          <a:xfrm>
            <a:off x="466725" y="6643688"/>
            <a:ext cx="5702300"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798513" eaLnBrk="1" hangingPunct="1">
              <a:defRPr sz="800">
                <a:latin typeface="Arial Narrow" pitchFamily="34" charset="0"/>
              </a:defRPr>
            </a:lvl1pPr>
          </a:lstStyle>
          <a:p>
            <a:pPr fontAlgn="base">
              <a:spcBef>
                <a:spcPct val="0"/>
              </a:spcBef>
              <a:spcAft>
                <a:spcPct val="0"/>
              </a:spcAft>
            </a:pPr>
            <a:r>
              <a:rPr lang="de-DE" smtClean="0">
                <a:solidFill>
                  <a:srgbClr val="000000"/>
                </a:solidFill>
              </a:rPr>
              <a:t>Carl Zeiss Microscopy</a:t>
            </a:r>
            <a:endParaRPr lang="de-DE">
              <a:solidFill>
                <a:srgbClr val="000000"/>
              </a:solidFill>
            </a:endParaRPr>
          </a:p>
        </p:txBody>
      </p:sp>
      <p:sp>
        <p:nvSpPr>
          <p:cNvPr id="3250201" name="Line 9"/>
          <p:cNvSpPr>
            <a:spLocks noChangeShapeType="1"/>
          </p:cNvSpPr>
          <p:nvPr/>
        </p:nvSpPr>
        <p:spPr bwMode="auto">
          <a:xfrm flipV="1">
            <a:off x="0" y="1258888"/>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z="1600">
              <a:solidFill>
                <a:srgbClr val="000000"/>
              </a:solidFill>
            </a:endParaRPr>
          </a:p>
        </p:txBody>
      </p:sp>
      <p:sp>
        <p:nvSpPr>
          <p:cNvPr id="3250202" name="Line 26"/>
          <p:cNvSpPr>
            <a:spLocks noChangeShapeType="1"/>
          </p:cNvSpPr>
          <p:nvPr/>
        </p:nvSpPr>
        <p:spPr bwMode="auto">
          <a:xfrm flipV="1">
            <a:off x="0" y="6569075"/>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z="1600">
              <a:solidFill>
                <a:srgbClr val="000000"/>
              </a:solidFill>
            </a:endParaRPr>
          </a:p>
        </p:txBody>
      </p:sp>
    </p:spTree>
    <p:extLst>
      <p:ext uri="{BB962C8B-B14F-4D97-AF65-F5344CB8AC3E}">
        <p14:creationId xmlns:p14="http://schemas.microsoft.com/office/powerpoint/2010/main" val="412984241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hdr="0"/>
  <p:txStyles>
    <p:titleStyle>
      <a:lvl1pPr algn="l" rtl="0" eaLnBrk="0" fontAlgn="base" hangingPunct="0">
        <a:lnSpc>
          <a:spcPct val="90000"/>
        </a:lnSpc>
        <a:spcBef>
          <a:spcPct val="0"/>
        </a:spcBef>
        <a:spcAft>
          <a:spcPct val="0"/>
        </a:spcAft>
        <a:defRPr sz="2200" b="1">
          <a:solidFill>
            <a:schemeClr val="tx2"/>
          </a:solidFill>
          <a:latin typeface="+mj-lt"/>
          <a:ea typeface="+mj-ea"/>
          <a:cs typeface="+mj-cs"/>
        </a:defRPr>
      </a:lvl1pPr>
      <a:lvl2pPr algn="l" rtl="0" eaLnBrk="0" fontAlgn="base" hangingPunct="0">
        <a:lnSpc>
          <a:spcPct val="90000"/>
        </a:lnSpc>
        <a:spcBef>
          <a:spcPct val="0"/>
        </a:spcBef>
        <a:spcAft>
          <a:spcPct val="0"/>
        </a:spcAft>
        <a:defRPr sz="2200" b="1">
          <a:solidFill>
            <a:schemeClr val="tx2"/>
          </a:solidFill>
          <a:latin typeface="Arial" charset="0"/>
        </a:defRPr>
      </a:lvl2pPr>
      <a:lvl3pPr algn="l" rtl="0" eaLnBrk="0" fontAlgn="base" hangingPunct="0">
        <a:lnSpc>
          <a:spcPct val="90000"/>
        </a:lnSpc>
        <a:spcBef>
          <a:spcPct val="0"/>
        </a:spcBef>
        <a:spcAft>
          <a:spcPct val="0"/>
        </a:spcAft>
        <a:defRPr sz="2200" b="1">
          <a:solidFill>
            <a:schemeClr val="tx2"/>
          </a:solidFill>
          <a:latin typeface="Arial" charset="0"/>
        </a:defRPr>
      </a:lvl3pPr>
      <a:lvl4pPr algn="l" rtl="0" eaLnBrk="0" fontAlgn="base" hangingPunct="0">
        <a:lnSpc>
          <a:spcPct val="90000"/>
        </a:lnSpc>
        <a:spcBef>
          <a:spcPct val="0"/>
        </a:spcBef>
        <a:spcAft>
          <a:spcPct val="0"/>
        </a:spcAft>
        <a:defRPr sz="2200" b="1">
          <a:solidFill>
            <a:schemeClr val="tx2"/>
          </a:solidFill>
          <a:latin typeface="Arial" charset="0"/>
        </a:defRPr>
      </a:lvl4pPr>
      <a:lvl5pPr algn="l" rtl="0" eaLnBrk="0" fontAlgn="base" hangingPunct="0">
        <a:lnSpc>
          <a:spcPct val="90000"/>
        </a:lnSpc>
        <a:spcBef>
          <a:spcPct val="0"/>
        </a:spcBef>
        <a:spcAft>
          <a:spcPct val="0"/>
        </a:spcAft>
        <a:defRPr sz="2200" b="1">
          <a:solidFill>
            <a:schemeClr val="tx2"/>
          </a:solidFill>
          <a:latin typeface="Arial" charset="0"/>
        </a:defRPr>
      </a:lvl5pPr>
      <a:lvl6pPr marL="457200" algn="l" rtl="0" eaLnBrk="0" fontAlgn="base" hangingPunct="0">
        <a:lnSpc>
          <a:spcPct val="90000"/>
        </a:lnSpc>
        <a:spcBef>
          <a:spcPct val="0"/>
        </a:spcBef>
        <a:spcAft>
          <a:spcPct val="0"/>
        </a:spcAft>
        <a:defRPr sz="2200" b="1">
          <a:solidFill>
            <a:schemeClr val="tx2"/>
          </a:solidFill>
          <a:latin typeface="Arial" charset="0"/>
        </a:defRPr>
      </a:lvl6pPr>
      <a:lvl7pPr marL="914400" algn="l" rtl="0" eaLnBrk="0" fontAlgn="base" hangingPunct="0">
        <a:lnSpc>
          <a:spcPct val="90000"/>
        </a:lnSpc>
        <a:spcBef>
          <a:spcPct val="0"/>
        </a:spcBef>
        <a:spcAft>
          <a:spcPct val="0"/>
        </a:spcAft>
        <a:defRPr sz="2200" b="1">
          <a:solidFill>
            <a:schemeClr val="tx2"/>
          </a:solidFill>
          <a:latin typeface="Arial" charset="0"/>
        </a:defRPr>
      </a:lvl7pPr>
      <a:lvl8pPr marL="1371600" algn="l" rtl="0" eaLnBrk="0" fontAlgn="base" hangingPunct="0">
        <a:lnSpc>
          <a:spcPct val="90000"/>
        </a:lnSpc>
        <a:spcBef>
          <a:spcPct val="0"/>
        </a:spcBef>
        <a:spcAft>
          <a:spcPct val="0"/>
        </a:spcAft>
        <a:defRPr sz="2200" b="1">
          <a:solidFill>
            <a:schemeClr val="tx2"/>
          </a:solidFill>
          <a:latin typeface="Arial" charset="0"/>
        </a:defRPr>
      </a:lvl8pPr>
      <a:lvl9pPr marL="1828800" algn="l" rtl="0" eaLnBrk="0" fontAlgn="base" hangingPunct="0">
        <a:lnSpc>
          <a:spcPct val="90000"/>
        </a:lnSpc>
        <a:spcBef>
          <a:spcPct val="0"/>
        </a:spcBef>
        <a:spcAft>
          <a:spcPct val="0"/>
        </a:spcAft>
        <a:defRPr sz="2200" b="1">
          <a:solidFill>
            <a:schemeClr val="tx2"/>
          </a:solidFill>
          <a:latin typeface="Arial" charset="0"/>
        </a:defRPr>
      </a:lvl9pPr>
    </p:titleStyle>
    <p:bodyStyle>
      <a:lvl1pPr algn="l" rtl="0" eaLnBrk="0" fontAlgn="base" hangingPunct="0">
        <a:spcBef>
          <a:spcPct val="0"/>
        </a:spcBef>
        <a:spcAft>
          <a:spcPct val="0"/>
        </a:spcAft>
        <a:defRPr sz="1600">
          <a:solidFill>
            <a:schemeClr val="tx1"/>
          </a:solidFill>
          <a:latin typeface="+mn-lt"/>
          <a:ea typeface="+mn-ea"/>
          <a:cs typeface="+mn-cs"/>
        </a:defRPr>
      </a:lvl1pPr>
      <a:lvl2pPr marL="363538" indent="-184150" algn="l" rtl="0" eaLnBrk="0" fontAlgn="base" hangingPunct="0">
        <a:spcBef>
          <a:spcPct val="0"/>
        </a:spcBef>
        <a:spcAft>
          <a:spcPct val="0"/>
        </a:spcAft>
        <a:buClr>
          <a:schemeClr val="folHlink"/>
        </a:buClr>
        <a:buFont typeface="Wingdings" pitchFamily="2" charset="2"/>
        <a:buChar char="§"/>
        <a:defRPr sz="1600">
          <a:solidFill>
            <a:schemeClr val="tx1"/>
          </a:solidFill>
          <a:latin typeface="+mn-lt"/>
        </a:defRPr>
      </a:lvl2pPr>
      <a:lvl3pPr marL="714375" indent="-171450" algn="l" rtl="0" eaLnBrk="0" fontAlgn="base" hangingPunct="0">
        <a:spcBef>
          <a:spcPct val="0"/>
        </a:spcBef>
        <a:spcAft>
          <a:spcPct val="0"/>
        </a:spcAft>
        <a:buClr>
          <a:schemeClr val="folHlink"/>
        </a:buClr>
        <a:buChar char="-"/>
        <a:defRPr sz="1400">
          <a:solidFill>
            <a:schemeClr val="tx1"/>
          </a:solidFill>
          <a:latin typeface="+mn-lt"/>
        </a:defRPr>
      </a:lvl3pPr>
      <a:lvl4pPr marL="1081088" indent="-177800" algn="l" rtl="0" eaLnBrk="0" fontAlgn="base" hangingPunct="0">
        <a:spcBef>
          <a:spcPct val="0"/>
        </a:spcBef>
        <a:spcAft>
          <a:spcPct val="0"/>
        </a:spcAft>
        <a:buChar char="-"/>
        <a:defRPr sz="1200">
          <a:solidFill>
            <a:schemeClr val="tx1"/>
          </a:solidFill>
          <a:latin typeface="+mn-lt"/>
        </a:defRPr>
      </a:lvl4pPr>
      <a:lvl5pPr marL="1438275" indent="-177800" algn="l" rtl="0" eaLnBrk="0" fontAlgn="base" hangingPunct="0">
        <a:spcBef>
          <a:spcPct val="0"/>
        </a:spcBef>
        <a:spcAft>
          <a:spcPct val="0"/>
        </a:spcAft>
        <a:buFont typeface="Arial" charset="0"/>
        <a:buChar char="»"/>
        <a:defRPr sz="1000">
          <a:solidFill>
            <a:schemeClr val="tx1"/>
          </a:solidFill>
          <a:latin typeface="+mn-lt"/>
        </a:defRPr>
      </a:lvl5pPr>
      <a:lvl6pPr marL="1895475" indent="-177800" algn="l" rtl="0" eaLnBrk="0" fontAlgn="base" hangingPunct="0">
        <a:spcBef>
          <a:spcPct val="0"/>
        </a:spcBef>
        <a:spcAft>
          <a:spcPct val="0"/>
        </a:spcAft>
        <a:buFont typeface="Arial" charset="0"/>
        <a:buChar char="»"/>
        <a:defRPr sz="1000">
          <a:solidFill>
            <a:schemeClr val="tx1"/>
          </a:solidFill>
          <a:latin typeface="+mn-lt"/>
        </a:defRPr>
      </a:lvl6pPr>
      <a:lvl7pPr marL="2352675" indent="-177800" algn="l" rtl="0" eaLnBrk="0" fontAlgn="base" hangingPunct="0">
        <a:spcBef>
          <a:spcPct val="0"/>
        </a:spcBef>
        <a:spcAft>
          <a:spcPct val="0"/>
        </a:spcAft>
        <a:buFont typeface="Arial" charset="0"/>
        <a:buChar char="»"/>
        <a:defRPr sz="1000">
          <a:solidFill>
            <a:schemeClr val="tx1"/>
          </a:solidFill>
          <a:latin typeface="+mn-lt"/>
        </a:defRPr>
      </a:lvl7pPr>
      <a:lvl8pPr marL="2809875" indent="-177800" algn="l" rtl="0" eaLnBrk="0" fontAlgn="base" hangingPunct="0">
        <a:spcBef>
          <a:spcPct val="0"/>
        </a:spcBef>
        <a:spcAft>
          <a:spcPct val="0"/>
        </a:spcAft>
        <a:buFont typeface="Arial" charset="0"/>
        <a:buChar char="»"/>
        <a:defRPr sz="1000">
          <a:solidFill>
            <a:schemeClr val="tx1"/>
          </a:solidFill>
          <a:latin typeface="+mn-lt"/>
        </a:defRPr>
      </a:lvl8pPr>
      <a:lvl9pPr marL="3267075" indent="-177800" algn="l" rtl="0" eaLnBrk="0" fontAlgn="base" hangingPunct="0">
        <a:spcBef>
          <a:spcPct val="0"/>
        </a:spcBef>
        <a:spcAft>
          <a:spcPct val="0"/>
        </a:spcAft>
        <a:buFont typeface="Arial" charset="0"/>
        <a:buChar char="»"/>
        <a:defRPr sz="1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7"/>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49" name="think-cell Folie" r:id="rId28" imgW="270" imgH="270" progId="TCLayout.ActiveDocument.1">
                  <p:embed/>
                </p:oleObj>
              </mc:Choice>
              <mc:Fallback>
                <p:oleObj name="think-cell Folie" r:id="rId28" imgW="270" imgH="270" progId="TCLayout.ActiveDocument.1">
                  <p:embed/>
                  <p:pic>
                    <p:nvPicPr>
                      <p:cNvPr id="0" name=""/>
                      <p:cNvPicPr/>
                      <p:nvPr/>
                    </p:nvPicPr>
                    <p:blipFill>
                      <a:blip r:embed="rId29"/>
                      <a:stretch>
                        <a:fillRect/>
                      </a:stretch>
                    </p:blipFill>
                    <p:spPr>
                      <a:xfrm>
                        <a:off x="1588" y="1588"/>
                        <a:ext cx="1587" cy="1587"/>
                      </a:xfrm>
                      <a:prstGeom prst="rect">
                        <a:avLst/>
                      </a:prstGeom>
                    </p:spPr>
                  </p:pic>
                </p:oleObj>
              </mc:Fallback>
            </mc:AlternateContent>
          </a:graphicData>
        </a:graphic>
      </p:graphicFrame>
      <p:sp>
        <p:nvSpPr>
          <p:cNvPr id="3250179" name="Rectangle 3"/>
          <p:cNvSpPr>
            <a:spLocks noGrp="1" noChangeArrowheads="1"/>
          </p:cNvSpPr>
          <p:nvPr>
            <p:ph type="body" idx="1"/>
          </p:nvPr>
        </p:nvSpPr>
        <p:spPr bwMode="auto">
          <a:xfrm>
            <a:off x="466725" y="1493838"/>
            <a:ext cx="8208963" cy="480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
        <p:nvSpPr>
          <p:cNvPr id="3250182" name="Rectangle 6"/>
          <p:cNvSpPr>
            <a:spLocks noGrp="1" noChangeArrowheads="1"/>
          </p:cNvSpPr>
          <p:nvPr>
            <p:ph type="title"/>
          </p:nvPr>
        </p:nvSpPr>
        <p:spPr bwMode="auto">
          <a:xfrm>
            <a:off x="466725" y="307975"/>
            <a:ext cx="73469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err="1" smtClean="0"/>
              <a:t>Titel</a:t>
            </a:r>
            <a:endParaRPr lang="en-US" dirty="0" smtClean="0"/>
          </a:p>
        </p:txBody>
      </p:sp>
      <p:sp>
        <p:nvSpPr>
          <p:cNvPr id="3250187" name="Freeform 11"/>
          <p:cNvSpPr>
            <a:spLocks noEditPoints="1"/>
          </p:cNvSpPr>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250201" name="Line 9"/>
          <p:cNvSpPr>
            <a:spLocks noChangeShapeType="1"/>
          </p:cNvSpPr>
          <p:nvPr/>
        </p:nvSpPr>
        <p:spPr bwMode="auto">
          <a:xfrm flipV="1">
            <a:off x="0" y="1258888"/>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3250202" name="Line 26"/>
          <p:cNvSpPr>
            <a:spLocks noChangeShapeType="1"/>
          </p:cNvSpPr>
          <p:nvPr/>
        </p:nvSpPr>
        <p:spPr bwMode="auto">
          <a:xfrm flipV="1">
            <a:off x="0" y="6569075"/>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8" name="Date Placeholder 3"/>
          <p:cNvSpPr>
            <a:spLocks noGrp="1"/>
          </p:cNvSpPr>
          <p:nvPr>
            <p:ph type="dt" sz="half" idx="2"/>
          </p:nvPr>
        </p:nvSpPr>
        <p:spPr>
          <a:xfrm>
            <a:off x="6448425" y="6643689"/>
            <a:ext cx="1117600" cy="160337"/>
          </a:xfrm>
          <a:prstGeom prst="rect">
            <a:avLst/>
          </a:prstGeom>
        </p:spPr>
        <p:txBody>
          <a:bodyPr anchor="ctr"/>
          <a:lstStyle>
            <a:lvl1pPr algn="l">
              <a:defRPr sz="800"/>
            </a:lvl1pPr>
          </a:lstStyle>
          <a:p>
            <a:pPr eaLnBrk="0" fontAlgn="base" hangingPunct="0">
              <a:spcBef>
                <a:spcPct val="0"/>
              </a:spcBef>
              <a:spcAft>
                <a:spcPct val="0"/>
              </a:spcAft>
            </a:pPr>
            <a:fld id="{A6887232-1128-4C18-8654-C284210384C1}" type="datetime1">
              <a:rPr lang="de-DE" smtClean="0">
                <a:solidFill>
                  <a:srgbClr val="000000"/>
                </a:solidFill>
              </a:rPr>
              <a:pPr eaLnBrk="0" fontAlgn="base" hangingPunct="0">
                <a:spcBef>
                  <a:spcPct val="0"/>
                </a:spcBef>
                <a:spcAft>
                  <a:spcPct val="0"/>
                </a:spcAft>
              </a:pPr>
              <a:t>02.03.2017</a:t>
            </a:fld>
            <a:endParaRPr lang="en-US" dirty="0">
              <a:solidFill>
                <a:srgbClr val="000000"/>
              </a:solidFill>
            </a:endParaRPr>
          </a:p>
        </p:txBody>
      </p:sp>
      <p:sp>
        <p:nvSpPr>
          <p:cNvPr id="10" name="Footer Placeholder 5"/>
          <p:cNvSpPr>
            <a:spLocks noGrp="1"/>
          </p:cNvSpPr>
          <p:nvPr>
            <p:ph type="ftr" sz="quarter" idx="3"/>
          </p:nvPr>
        </p:nvSpPr>
        <p:spPr>
          <a:xfrm>
            <a:off x="466725" y="6643688"/>
            <a:ext cx="5702300" cy="161925"/>
          </a:xfrm>
          <a:prstGeom prst="rect">
            <a:avLst/>
          </a:prstGeom>
        </p:spPr>
        <p:txBody>
          <a:bodyPr anchor="ctr"/>
          <a:lstStyle>
            <a:lvl1pPr algn="l">
              <a:defRPr sz="800"/>
            </a:lvl1pPr>
          </a:lstStyle>
          <a:p>
            <a:pPr eaLnBrk="0" fontAlgn="base" hangingPunct="0">
              <a:spcBef>
                <a:spcPct val="0"/>
              </a:spcBef>
              <a:spcAft>
                <a:spcPct val="0"/>
              </a:spcAft>
            </a:pPr>
            <a:r>
              <a:rPr lang="en-US" smtClean="0">
                <a:solidFill>
                  <a:srgbClr val="000000"/>
                </a:solidFill>
              </a:rPr>
              <a:t>Carl Zeiss Microscopy</a:t>
            </a:r>
            <a:endParaRPr lang="en-US" dirty="0">
              <a:solidFill>
                <a:srgbClr val="000000"/>
              </a:solidFill>
            </a:endParaRPr>
          </a:p>
        </p:txBody>
      </p:sp>
      <p:grpSp>
        <p:nvGrpSpPr>
          <p:cNvPr id="2" name="Group 1"/>
          <p:cNvGrpSpPr/>
          <p:nvPr/>
        </p:nvGrpSpPr>
        <p:grpSpPr>
          <a:xfrm>
            <a:off x="-956829" y="1493838"/>
            <a:ext cx="848309" cy="434519"/>
            <a:chOff x="-956829" y="1554163"/>
            <a:chExt cx="848309" cy="434519"/>
          </a:xfrm>
        </p:grpSpPr>
        <p:sp>
          <p:nvSpPr>
            <p:cNvPr id="9" name="TextBox 8"/>
            <p:cNvSpPr txBox="1"/>
            <p:nvPr userDrawn="1"/>
          </p:nvSpPr>
          <p:spPr bwMode="gray">
            <a:xfrm>
              <a:off x="-865458" y="1773238"/>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1" name="TextBox 10"/>
            <p:cNvSpPr txBox="1"/>
            <p:nvPr userDrawn="1"/>
          </p:nvSpPr>
          <p:spPr bwMode="gray">
            <a:xfrm>
              <a:off x="-956829" y="1554163"/>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2" name="Straight Connector 11"/>
            <p:cNvCxnSpPr/>
            <p:nvPr userDrawn="1"/>
          </p:nvCxnSpPr>
          <p:spPr bwMode="gray">
            <a:xfrm flipH="1">
              <a:off x="-288540" y="17732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bwMode="gray">
            <a:xfrm flipH="1">
              <a:off x="-288540" y="1557338"/>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bwMode="gray">
          <a:xfrm>
            <a:off x="-865458" y="6093281"/>
            <a:ext cx="756938"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Text-</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sp>
        <p:nvSpPr>
          <p:cNvPr id="15" name="TextBox 14"/>
          <p:cNvSpPr txBox="1"/>
          <p:nvPr/>
        </p:nvSpPr>
        <p:spPr bwMode="gray">
          <a:xfrm>
            <a:off x="-956829" y="6524625"/>
            <a:ext cx="848309"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Image-</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16" name="Straight Connector 15"/>
          <p:cNvCxnSpPr/>
          <p:nvPr/>
        </p:nvCxnSpPr>
        <p:spPr bwMode="gray">
          <a:xfrm flipH="1">
            <a:off x="-288540" y="6522107"/>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gray">
          <a:xfrm flipH="1">
            <a:off x="-288540" y="6308725"/>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rot="5400000">
            <a:off x="-43126" y="-645663"/>
            <a:ext cx="807434" cy="215444"/>
            <a:chOff x="-1248737" y="516171"/>
            <a:chExt cx="807434" cy="215444"/>
          </a:xfrm>
        </p:grpSpPr>
        <p:sp>
          <p:nvSpPr>
            <p:cNvPr id="19" name="TextBox 18"/>
            <p:cNvSpPr txBox="1"/>
            <p:nvPr userDrawn="1"/>
          </p:nvSpPr>
          <p:spPr bwMode="gray">
            <a:xfrm>
              <a:off x="-1248737" y="516171"/>
              <a:ext cx="766557"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Left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0" name="Straight Connector 19"/>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rot="5400000">
            <a:off x="8185327" y="-625720"/>
            <a:ext cx="767548" cy="215444"/>
            <a:chOff x="-1285606" y="516176"/>
            <a:chExt cx="844303" cy="215444"/>
          </a:xfrm>
        </p:grpSpPr>
        <p:sp>
          <p:nvSpPr>
            <p:cNvPr id="22" name="TextBox 21"/>
            <p:cNvSpPr txBox="1"/>
            <p:nvPr userDrawn="1"/>
          </p:nvSpPr>
          <p:spPr bwMode="gray">
            <a:xfrm>
              <a:off x="-1285606" y="516176"/>
              <a:ext cx="840295" cy="215444"/>
            </a:xfrm>
            <a:prstGeom prst="rect">
              <a:avLst/>
            </a:prstGeom>
            <a:noFill/>
          </p:spPr>
          <p:txBody>
            <a:bodyPr wrap="none" rtlCol="0">
              <a:spAutoFit/>
            </a:bodyPr>
            <a:lstStyle/>
            <a:p>
              <a:pPr algn="r" eaLnBrk="0" fontAlgn="base" hangingPunct="0">
                <a:spcBef>
                  <a:spcPct val="0"/>
                </a:spcBef>
                <a:spcAft>
                  <a:spcPct val="0"/>
                </a:spcAft>
              </a:pPr>
              <a:r>
                <a:rPr lang="de-DE" sz="800" b="1" i="1" dirty="0">
                  <a:solidFill>
                    <a:srgbClr val="000000">
                      <a:lumMod val="75000"/>
                      <a:lumOff val="25000"/>
                    </a:srgbClr>
                  </a:solidFill>
                </a:rPr>
                <a:t> </a:t>
              </a:r>
              <a:r>
                <a:rPr lang="de-DE" sz="800" b="1" i="1" dirty="0" err="1">
                  <a:solidFill>
                    <a:srgbClr val="000000">
                      <a:lumMod val="75000"/>
                      <a:lumOff val="25000"/>
                    </a:srgbClr>
                  </a:solidFill>
                </a:rPr>
                <a:t>Right</a:t>
              </a:r>
              <a:r>
                <a:rPr lang="de-DE" sz="800" b="1" i="1" dirty="0">
                  <a:solidFill>
                    <a:srgbClr val="000000">
                      <a:lumMod val="75000"/>
                      <a:lumOff val="25000"/>
                    </a:srgbClr>
                  </a:solidFill>
                </a:rPr>
                <a:t> </a:t>
              </a:r>
              <a:r>
                <a:rPr lang="de-DE" sz="800" b="1" i="1" dirty="0" err="1">
                  <a:solidFill>
                    <a:srgbClr val="000000">
                      <a:lumMod val="75000"/>
                      <a:lumOff val="25000"/>
                    </a:srgbClr>
                  </a:solidFill>
                </a:rPr>
                <a:t>Border</a:t>
              </a:r>
              <a:endParaRPr lang="de-DE" sz="800" b="1" i="1" dirty="0">
                <a:solidFill>
                  <a:srgbClr val="000000">
                    <a:lumMod val="75000"/>
                    <a:lumOff val="25000"/>
                  </a:srgbClr>
                </a:solidFill>
              </a:endParaRPr>
            </a:p>
          </p:txBody>
        </p:sp>
        <p:cxnSp>
          <p:nvCxnSpPr>
            <p:cNvPr id="23" name="Straight Connector 22"/>
            <p:cNvCxnSpPr/>
            <p:nvPr userDrawn="1"/>
          </p:nvCxnSpPr>
          <p:spPr bwMode="gray">
            <a:xfrm flipH="1">
              <a:off x="-621323" y="519342"/>
              <a:ext cx="180020" cy="0"/>
            </a:xfrm>
            <a:prstGeom prst="line">
              <a:avLst/>
            </a:prstGeom>
            <a:ln w="127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custDataLst>
      <p:tags r:id="rId26"/>
    </p:custDataLst>
    <p:extLst>
      <p:ext uri="{BB962C8B-B14F-4D97-AF65-F5344CB8AC3E}">
        <p14:creationId xmlns:p14="http://schemas.microsoft.com/office/powerpoint/2010/main" val="1313805506"/>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hf hdr="0"/>
  <p:txStyles>
    <p:titleStyle>
      <a:lvl1pPr algn="l" rtl="0" eaLnBrk="1" fontAlgn="base" hangingPunct="1">
        <a:lnSpc>
          <a:spcPct val="90000"/>
        </a:lnSpc>
        <a:spcBef>
          <a:spcPct val="0"/>
        </a:spcBef>
        <a:spcAft>
          <a:spcPct val="0"/>
        </a:spcAft>
        <a:defRPr sz="2200" b="1">
          <a:solidFill>
            <a:schemeClr val="tx2"/>
          </a:solidFill>
          <a:latin typeface="+mj-lt"/>
          <a:ea typeface="+mj-ea"/>
          <a:cs typeface="+mj-cs"/>
        </a:defRPr>
      </a:lvl1pPr>
      <a:lvl2pPr algn="l" rtl="0" eaLnBrk="1" fontAlgn="base" hangingPunct="1">
        <a:lnSpc>
          <a:spcPct val="90000"/>
        </a:lnSpc>
        <a:spcBef>
          <a:spcPct val="0"/>
        </a:spcBef>
        <a:spcAft>
          <a:spcPct val="0"/>
        </a:spcAft>
        <a:defRPr sz="2200" b="1">
          <a:solidFill>
            <a:schemeClr val="tx2"/>
          </a:solidFill>
          <a:latin typeface="Arial" charset="0"/>
        </a:defRPr>
      </a:lvl2pPr>
      <a:lvl3pPr algn="l" rtl="0" eaLnBrk="1" fontAlgn="base" hangingPunct="1">
        <a:lnSpc>
          <a:spcPct val="90000"/>
        </a:lnSpc>
        <a:spcBef>
          <a:spcPct val="0"/>
        </a:spcBef>
        <a:spcAft>
          <a:spcPct val="0"/>
        </a:spcAft>
        <a:defRPr sz="2200" b="1">
          <a:solidFill>
            <a:schemeClr val="tx2"/>
          </a:solidFill>
          <a:latin typeface="Arial" charset="0"/>
        </a:defRPr>
      </a:lvl3pPr>
      <a:lvl4pPr algn="l" rtl="0" eaLnBrk="1" fontAlgn="base" hangingPunct="1">
        <a:lnSpc>
          <a:spcPct val="90000"/>
        </a:lnSpc>
        <a:spcBef>
          <a:spcPct val="0"/>
        </a:spcBef>
        <a:spcAft>
          <a:spcPct val="0"/>
        </a:spcAft>
        <a:defRPr sz="2200" b="1">
          <a:solidFill>
            <a:schemeClr val="tx2"/>
          </a:solidFill>
          <a:latin typeface="Arial" charset="0"/>
        </a:defRPr>
      </a:lvl4pPr>
      <a:lvl5pPr algn="l" rtl="0" eaLnBrk="1" fontAlgn="base" hangingPunct="1">
        <a:lnSpc>
          <a:spcPct val="90000"/>
        </a:lnSpc>
        <a:spcBef>
          <a:spcPct val="0"/>
        </a:spcBef>
        <a:spcAft>
          <a:spcPct val="0"/>
        </a:spcAft>
        <a:defRPr sz="2200" b="1">
          <a:solidFill>
            <a:schemeClr val="tx2"/>
          </a:solidFill>
          <a:latin typeface="Arial" charset="0"/>
        </a:defRPr>
      </a:lvl5pPr>
      <a:lvl6pPr marL="457200" algn="l" rtl="0" eaLnBrk="1" fontAlgn="base" hangingPunct="1">
        <a:lnSpc>
          <a:spcPct val="90000"/>
        </a:lnSpc>
        <a:spcBef>
          <a:spcPct val="0"/>
        </a:spcBef>
        <a:spcAft>
          <a:spcPct val="0"/>
        </a:spcAft>
        <a:defRPr sz="2200" b="1">
          <a:solidFill>
            <a:schemeClr val="tx2"/>
          </a:solidFill>
          <a:latin typeface="Arial" charset="0"/>
        </a:defRPr>
      </a:lvl6pPr>
      <a:lvl7pPr marL="914400" algn="l" rtl="0" eaLnBrk="1" fontAlgn="base" hangingPunct="1">
        <a:lnSpc>
          <a:spcPct val="90000"/>
        </a:lnSpc>
        <a:spcBef>
          <a:spcPct val="0"/>
        </a:spcBef>
        <a:spcAft>
          <a:spcPct val="0"/>
        </a:spcAft>
        <a:defRPr sz="2200" b="1">
          <a:solidFill>
            <a:schemeClr val="tx2"/>
          </a:solidFill>
          <a:latin typeface="Arial" charset="0"/>
        </a:defRPr>
      </a:lvl7pPr>
      <a:lvl8pPr marL="1371600" algn="l" rtl="0" eaLnBrk="1" fontAlgn="base" hangingPunct="1">
        <a:lnSpc>
          <a:spcPct val="90000"/>
        </a:lnSpc>
        <a:spcBef>
          <a:spcPct val="0"/>
        </a:spcBef>
        <a:spcAft>
          <a:spcPct val="0"/>
        </a:spcAft>
        <a:defRPr sz="2200" b="1">
          <a:solidFill>
            <a:schemeClr val="tx2"/>
          </a:solidFill>
          <a:latin typeface="Arial" charset="0"/>
        </a:defRPr>
      </a:lvl8pPr>
      <a:lvl9pPr marL="1828800" algn="l" rtl="0" eaLnBrk="1" fontAlgn="base" hangingPunct="1">
        <a:lnSpc>
          <a:spcPct val="90000"/>
        </a:lnSpc>
        <a:spcBef>
          <a:spcPct val="0"/>
        </a:spcBef>
        <a:spcAft>
          <a:spcPct val="0"/>
        </a:spcAft>
        <a:defRPr sz="2200" b="1">
          <a:solidFill>
            <a:schemeClr val="tx2"/>
          </a:solidFill>
          <a:latin typeface="Arial" charset="0"/>
        </a:defRPr>
      </a:lvl9pPr>
    </p:titleStyle>
    <p:bodyStyle>
      <a:lvl1pPr algn="l" rtl="0" eaLnBrk="1" fontAlgn="base" hangingPunct="1">
        <a:spcBef>
          <a:spcPct val="0"/>
        </a:spcBef>
        <a:spcAft>
          <a:spcPct val="0"/>
        </a:spcAft>
        <a:defRPr sz="1600">
          <a:solidFill>
            <a:schemeClr val="tx1"/>
          </a:solidFill>
          <a:latin typeface="+mn-lt"/>
          <a:ea typeface="+mn-ea"/>
          <a:cs typeface="+mn-cs"/>
        </a:defRPr>
      </a:lvl1pPr>
      <a:lvl2pPr marL="363538" indent="-184150" algn="l" rtl="0" eaLnBrk="1" fontAlgn="base" hangingPunct="1">
        <a:spcBef>
          <a:spcPct val="0"/>
        </a:spcBef>
        <a:spcAft>
          <a:spcPct val="0"/>
        </a:spcAft>
        <a:buClr>
          <a:schemeClr val="folHlink"/>
        </a:buClr>
        <a:buFont typeface="Wingdings" pitchFamily="2" charset="2"/>
        <a:buChar char="§"/>
        <a:defRPr sz="1600">
          <a:solidFill>
            <a:schemeClr val="tx1"/>
          </a:solidFill>
          <a:latin typeface="+mn-lt"/>
        </a:defRPr>
      </a:lvl2pPr>
      <a:lvl3pPr marL="714375" indent="-171450" algn="l" rtl="0" eaLnBrk="1" fontAlgn="base" hangingPunct="1">
        <a:spcBef>
          <a:spcPct val="0"/>
        </a:spcBef>
        <a:spcAft>
          <a:spcPct val="0"/>
        </a:spcAft>
        <a:buClr>
          <a:schemeClr val="folHlink"/>
        </a:buClr>
        <a:buChar char="-"/>
        <a:defRPr sz="1400">
          <a:solidFill>
            <a:schemeClr val="tx1"/>
          </a:solidFill>
          <a:latin typeface="+mn-lt"/>
        </a:defRPr>
      </a:lvl3pPr>
      <a:lvl4pPr marL="1081088" indent="-177800" algn="l" rtl="0" eaLnBrk="1" fontAlgn="base" hangingPunct="1">
        <a:spcBef>
          <a:spcPct val="0"/>
        </a:spcBef>
        <a:spcAft>
          <a:spcPct val="0"/>
        </a:spcAft>
        <a:buChar char="-"/>
        <a:defRPr sz="1200">
          <a:solidFill>
            <a:schemeClr val="tx1"/>
          </a:solidFill>
          <a:latin typeface="+mn-lt"/>
        </a:defRPr>
      </a:lvl4pPr>
      <a:lvl5pPr marL="1438275" indent="-177800" algn="l" rtl="0" eaLnBrk="1" fontAlgn="base" hangingPunct="1">
        <a:spcBef>
          <a:spcPct val="0"/>
        </a:spcBef>
        <a:spcAft>
          <a:spcPct val="0"/>
        </a:spcAft>
        <a:buFont typeface="Arial" charset="0"/>
        <a:buChar char="»"/>
        <a:defRPr sz="1000">
          <a:solidFill>
            <a:schemeClr val="tx1"/>
          </a:solidFill>
          <a:latin typeface="+mn-lt"/>
        </a:defRPr>
      </a:lvl5pPr>
      <a:lvl6pPr marL="1895475" indent="-177800" algn="l" rtl="0" eaLnBrk="1" fontAlgn="base" hangingPunct="1">
        <a:spcBef>
          <a:spcPct val="0"/>
        </a:spcBef>
        <a:spcAft>
          <a:spcPct val="0"/>
        </a:spcAft>
        <a:buFont typeface="Arial" charset="0"/>
        <a:buChar char="»"/>
        <a:defRPr sz="1000">
          <a:solidFill>
            <a:schemeClr val="tx1"/>
          </a:solidFill>
          <a:latin typeface="+mn-lt"/>
        </a:defRPr>
      </a:lvl6pPr>
      <a:lvl7pPr marL="2352675" indent="-177800" algn="l" rtl="0" eaLnBrk="1" fontAlgn="base" hangingPunct="1">
        <a:spcBef>
          <a:spcPct val="0"/>
        </a:spcBef>
        <a:spcAft>
          <a:spcPct val="0"/>
        </a:spcAft>
        <a:buFont typeface="Arial" charset="0"/>
        <a:buChar char="»"/>
        <a:defRPr sz="1000">
          <a:solidFill>
            <a:schemeClr val="tx1"/>
          </a:solidFill>
          <a:latin typeface="+mn-lt"/>
        </a:defRPr>
      </a:lvl7pPr>
      <a:lvl8pPr marL="2809875" indent="-177800" algn="l" rtl="0" eaLnBrk="1" fontAlgn="base" hangingPunct="1">
        <a:spcBef>
          <a:spcPct val="0"/>
        </a:spcBef>
        <a:spcAft>
          <a:spcPct val="0"/>
        </a:spcAft>
        <a:buFont typeface="Arial" charset="0"/>
        <a:buChar char="»"/>
        <a:defRPr sz="1000">
          <a:solidFill>
            <a:schemeClr val="tx1"/>
          </a:solidFill>
          <a:latin typeface="+mn-lt"/>
        </a:defRPr>
      </a:lvl8pPr>
      <a:lvl9pPr marL="3267075" indent="-177800" algn="l" rtl="0" eaLnBrk="1" fontAlgn="base" hangingPunct="1">
        <a:spcBef>
          <a:spcPct val="0"/>
        </a:spcBef>
        <a:spcAft>
          <a:spcPct val="0"/>
        </a:spcAft>
        <a:buFont typeface="Arial" charset="0"/>
        <a:buChar char="»"/>
        <a:defRPr sz="1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50179" name="Rectangle 3"/>
          <p:cNvSpPr>
            <a:spLocks noGrp="1" noChangeArrowheads="1"/>
          </p:cNvSpPr>
          <p:nvPr>
            <p:ph type="body" idx="1"/>
          </p:nvPr>
        </p:nvSpPr>
        <p:spPr bwMode="auto">
          <a:xfrm>
            <a:off x="466725" y="1493838"/>
            <a:ext cx="8208963" cy="4806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
        <p:nvSpPr>
          <p:cNvPr id="3250182" name="Rectangle 6"/>
          <p:cNvSpPr>
            <a:spLocks noGrp="1" noChangeArrowheads="1"/>
          </p:cNvSpPr>
          <p:nvPr>
            <p:ph type="title"/>
          </p:nvPr>
        </p:nvSpPr>
        <p:spPr bwMode="auto">
          <a:xfrm>
            <a:off x="466725" y="307975"/>
            <a:ext cx="734695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err="1" smtClean="0"/>
              <a:t>Titel</a:t>
            </a:r>
            <a:endParaRPr lang="en-US" dirty="0" smtClean="0"/>
          </a:p>
        </p:txBody>
      </p:sp>
      <p:sp>
        <p:nvSpPr>
          <p:cNvPr id="3250187" name="Freeform 11"/>
          <p:cNvSpPr>
            <a:spLocks noEditPoints="1"/>
          </p:cNvSpPr>
          <p:nvPr/>
        </p:nvSpPr>
        <p:spPr bwMode="auto">
          <a:xfrm>
            <a:off x="8216900" y="379414"/>
            <a:ext cx="463550" cy="488951"/>
          </a:xfrm>
          <a:custGeom>
            <a:avLst/>
            <a:gdLst>
              <a:gd name="T0" fmla="*/ 743 w 4092"/>
              <a:gd name="T1" fmla="*/ 3836 h 4104"/>
              <a:gd name="T2" fmla="*/ 1652 w 4092"/>
              <a:gd name="T3" fmla="*/ 3680 h 4104"/>
              <a:gd name="T4" fmla="*/ 2573 w 4092"/>
              <a:gd name="T5" fmla="*/ 3692 h 4104"/>
              <a:gd name="T6" fmla="*/ 3476 w 4092"/>
              <a:gd name="T7" fmla="*/ 3873 h 4104"/>
              <a:gd name="T8" fmla="*/ 0 w 4092"/>
              <a:gd name="T9" fmla="*/ 0 h 4104"/>
              <a:gd name="T10" fmla="*/ 3802 w 4092"/>
              <a:gd name="T11" fmla="*/ 1443 h 4104"/>
              <a:gd name="T12" fmla="*/ 3712 w 4092"/>
              <a:gd name="T13" fmla="*/ 1281 h 4104"/>
              <a:gd name="T14" fmla="*/ 3509 w 4092"/>
              <a:gd name="T15" fmla="*/ 1254 h 4104"/>
              <a:gd name="T16" fmla="*/ 3662 w 4092"/>
              <a:gd name="T17" fmla="*/ 1523 h 4104"/>
              <a:gd name="T18" fmla="*/ 3865 w 4092"/>
              <a:gd name="T19" fmla="*/ 1799 h 4104"/>
              <a:gd name="T20" fmla="*/ 3900 w 4092"/>
              <a:gd name="T21" fmla="*/ 2004 h 4104"/>
              <a:gd name="T22" fmla="*/ 3313 w 4092"/>
              <a:gd name="T23" fmla="*/ 1825 h 4104"/>
              <a:gd name="T24" fmla="*/ 3412 w 4092"/>
              <a:gd name="T25" fmla="*/ 1939 h 4104"/>
              <a:gd name="T26" fmla="*/ 3572 w 4092"/>
              <a:gd name="T27" fmla="*/ 1876 h 4104"/>
              <a:gd name="T28" fmla="*/ 3353 w 4092"/>
              <a:gd name="T29" fmla="*/ 1570 h 4104"/>
              <a:gd name="T30" fmla="*/ 3203 w 4092"/>
              <a:gd name="T31" fmla="*/ 1305 h 4104"/>
              <a:gd name="T32" fmla="*/ 2422 w 4092"/>
              <a:gd name="T33" fmla="*/ 1158 h 4104"/>
              <a:gd name="T34" fmla="*/ 2958 w 4092"/>
              <a:gd name="T35" fmla="*/ 1319 h 4104"/>
              <a:gd name="T36" fmla="*/ 2839 w 4092"/>
              <a:gd name="T37" fmla="*/ 1250 h 4104"/>
              <a:gd name="T38" fmla="*/ 2783 w 4092"/>
              <a:gd name="T39" fmla="*/ 1403 h 4104"/>
              <a:gd name="T40" fmla="*/ 2986 w 4092"/>
              <a:gd name="T41" fmla="*/ 1654 h 4104"/>
              <a:gd name="T42" fmla="*/ 3113 w 4092"/>
              <a:gd name="T43" fmla="*/ 1932 h 4104"/>
              <a:gd name="T44" fmla="*/ 2408 w 4092"/>
              <a:gd name="T45" fmla="*/ 1754 h 4104"/>
              <a:gd name="T46" fmla="*/ 2577 w 4092"/>
              <a:gd name="T47" fmla="*/ 1912 h 4104"/>
              <a:gd name="T48" fmla="*/ 2802 w 4092"/>
              <a:gd name="T49" fmla="*/ 1948 h 4104"/>
              <a:gd name="T50" fmla="*/ 2677 w 4092"/>
              <a:gd name="T51" fmla="*/ 1714 h 4104"/>
              <a:gd name="T52" fmla="*/ 2446 w 4092"/>
              <a:gd name="T53" fmla="*/ 1400 h 4104"/>
              <a:gd name="T54" fmla="*/ 1842 w 4092"/>
              <a:gd name="T55" fmla="*/ 1948 h 4104"/>
              <a:gd name="T56" fmla="*/ 1927 w 4092"/>
              <a:gd name="T57" fmla="*/ 1911 h 4104"/>
              <a:gd name="T58" fmla="*/ 1913 w 4092"/>
              <a:gd name="T59" fmla="*/ 1271 h 4104"/>
              <a:gd name="T60" fmla="*/ 2306 w 4092"/>
              <a:gd name="T61" fmla="*/ 1158 h 4104"/>
              <a:gd name="T62" fmla="*/ 2224 w 4092"/>
              <a:gd name="T63" fmla="*/ 1287 h 4104"/>
              <a:gd name="T64" fmla="*/ 2224 w 4092"/>
              <a:gd name="T65" fmla="*/ 1912 h 4104"/>
              <a:gd name="T66" fmla="*/ 2306 w 4092"/>
              <a:gd name="T67" fmla="*/ 2039 h 4104"/>
              <a:gd name="T68" fmla="*/ 1057 w 4092"/>
              <a:gd name="T69" fmla="*/ 1935 h 4104"/>
              <a:gd name="T70" fmla="*/ 1085 w 4092"/>
              <a:gd name="T71" fmla="*/ 1299 h 4104"/>
              <a:gd name="T72" fmla="*/ 1026 w 4092"/>
              <a:gd name="T73" fmla="*/ 1250 h 4104"/>
              <a:gd name="T74" fmla="*/ 1620 w 4092"/>
              <a:gd name="T75" fmla="*/ 1356 h 4104"/>
              <a:gd name="T76" fmla="*/ 1530 w 4092"/>
              <a:gd name="T77" fmla="*/ 1259 h 4104"/>
              <a:gd name="T78" fmla="*/ 1432 w 4092"/>
              <a:gd name="T79" fmla="*/ 1548 h 4104"/>
              <a:gd name="T80" fmla="*/ 1477 w 4092"/>
              <a:gd name="T81" fmla="*/ 1445 h 4104"/>
              <a:gd name="T82" fmla="*/ 1465 w 4092"/>
              <a:gd name="T83" fmla="*/ 1681 h 4104"/>
              <a:gd name="T84" fmla="*/ 1369 w 4092"/>
              <a:gd name="T85" fmla="*/ 1948 h 4104"/>
              <a:gd name="T86" fmla="*/ 1589 w 4092"/>
              <a:gd name="T87" fmla="*/ 1894 h 4104"/>
              <a:gd name="T88" fmla="*/ 1648 w 4092"/>
              <a:gd name="T89" fmla="*/ 1754 h 4104"/>
              <a:gd name="T90" fmla="*/ 180 w 4092"/>
              <a:gd name="T91" fmla="*/ 1948 h 4104"/>
              <a:gd name="T92" fmla="*/ 309 w 4092"/>
              <a:gd name="T93" fmla="*/ 1667 h 4104"/>
              <a:gd name="T94" fmla="*/ 538 w 4092"/>
              <a:gd name="T95" fmla="*/ 1368 h 4104"/>
              <a:gd name="T96" fmla="*/ 443 w 4092"/>
              <a:gd name="T97" fmla="*/ 1255 h 4104"/>
              <a:gd name="T98" fmla="*/ 315 w 4092"/>
              <a:gd name="T99" fmla="*/ 1374 h 4104"/>
              <a:gd name="T100" fmla="*/ 912 w 4092"/>
              <a:gd name="T101" fmla="*/ 1195 h 4104"/>
              <a:gd name="T102" fmla="*/ 784 w 4092"/>
              <a:gd name="T103" fmla="*/ 1516 h 4104"/>
              <a:gd name="T104" fmla="*/ 551 w 4092"/>
              <a:gd name="T105" fmla="*/ 1825 h 4104"/>
              <a:gd name="T106" fmla="*/ 707 w 4092"/>
              <a:gd name="T107" fmla="*/ 1925 h 4104"/>
              <a:gd name="T108" fmla="*/ 786 w 4092"/>
              <a:gd name="T109" fmla="*/ 1827 h 4104"/>
              <a:gd name="T110" fmla="*/ 173 w 4092"/>
              <a:gd name="T111" fmla="*/ 1998 h 4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600">
              <a:solidFill>
                <a:srgbClr val="000000"/>
              </a:solidFill>
            </a:endParaRPr>
          </a:p>
        </p:txBody>
      </p:sp>
      <p:sp>
        <p:nvSpPr>
          <p:cNvPr id="3250201" name="Line 9"/>
          <p:cNvSpPr>
            <a:spLocks noChangeShapeType="1"/>
          </p:cNvSpPr>
          <p:nvPr/>
        </p:nvSpPr>
        <p:spPr bwMode="auto">
          <a:xfrm flipV="1">
            <a:off x="0" y="1258888"/>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3250202" name="Line 26"/>
          <p:cNvSpPr>
            <a:spLocks noChangeShapeType="1"/>
          </p:cNvSpPr>
          <p:nvPr/>
        </p:nvSpPr>
        <p:spPr bwMode="auto">
          <a:xfrm flipV="1">
            <a:off x="0" y="6569075"/>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1600">
              <a:solidFill>
                <a:srgbClr val="000000"/>
              </a:solidFill>
            </a:endParaRPr>
          </a:p>
        </p:txBody>
      </p:sp>
      <p:sp>
        <p:nvSpPr>
          <p:cNvPr id="8" name="Date Placeholder 3"/>
          <p:cNvSpPr>
            <a:spLocks noGrp="1"/>
          </p:cNvSpPr>
          <p:nvPr>
            <p:ph type="dt" sz="half" idx="2"/>
          </p:nvPr>
        </p:nvSpPr>
        <p:spPr>
          <a:xfrm>
            <a:off x="6448425" y="6643689"/>
            <a:ext cx="1117600" cy="160337"/>
          </a:xfrm>
          <a:prstGeom prst="rect">
            <a:avLst/>
          </a:prstGeom>
        </p:spPr>
        <p:txBody>
          <a:bodyPr anchor="ctr"/>
          <a:lstStyle>
            <a:lvl1pPr algn="l">
              <a:defRPr sz="800"/>
            </a:lvl1pPr>
          </a:lstStyle>
          <a:p>
            <a:pPr eaLnBrk="0" fontAlgn="base" hangingPunct="0">
              <a:spcBef>
                <a:spcPct val="0"/>
              </a:spcBef>
              <a:spcAft>
                <a:spcPct val="0"/>
              </a:spcAft>
            </a:pPr>
            <a:fld id="{0FCA21AA-E20F-4AF4-8A2D-CCD01AB38734}" type="datetime1">
              <a:rPr lang="de-DE" smtClean="0">
                <a:solidFill>
                  <a:srgbClr val="000000"/>
                </a:solidFill>
              </a:rPr>
              <a:pPr eaLnBrk="0" fontAlgn="base" hangingPunct="0">
                <a:spcBef>
                  <a:spcPct val="0"/>
                </a:spcBef>
                <a:spcAft>
                  <a:spcPct val="0"/>
                </a:spcAft>
              </a:pPr>
              <a:t>02.03.2017</a:t>
            </a:fld>
            <a:endParaRPr lang="en-US" dirty="0">
              <a:solidFill>
                <a:srgbClr val="000000"/>
              </a:solidFill>
            </a:endParaRPr>
          </a:p>
        </p:txBody>
      </p:sp>
      <p:sp>
        <p:nvSpPr>
          <p:cNvPr id="10" name="Footer Placeholder 5"/>
          <p:cNvSpPr>
            <a:spLocks noGrp="1"/>
          </p:cNvSpPr>
          <p:nvPr>
            <p:ph type="ftr" sz="quarter" idx="3"/>
          </p:nvPr>
        </p:nvSpPr>
        <p:spPr>
          <a:xfrm>
            <a:off x="466725" y="6643688"/>
            <a:ext cx="5702300" cy="161925"/>
          </a:xfrm>
          <a:prstGeom prst="rect">
            <a:avLst/>
          </a:prstGeom>
        </p:spPr>
        <p:txBody>
          <a:bodyPr anchor="ctr"/>
          <a:lstStyle>
            <a:lvl1pPr algn="l">
              <a:defRPr sz="800"/>
            </a:lvl1pPr>
          </a:lstStyle>
          <a:p>
            <a:pPr eaLnBrk="0" fontAlgn="base" hangingPunct="0">
              <a:spcBef>
                <a:spcPct val="0"/>
              </a:spcBef>
              <a:spcAft>
                <a:spcPct val="0"/>
              </a:spcAft>
            </a:pPr>
            <a:r>
              <a:rPr lang="en-US" smtClean="0">
                <a:solidFill>
                  <a:srgbClr val="000000"/>
                </a:solidFill>
              </a:rPr>
              <a:t>Carl Zeiss Microscopy</a:t>
            </a:r>
            <a:endParaRPr lang="en-US" dirty="0">
              <a:solidFill>
                <a:srgbClr val="000000"/>
              </a:solidFill>
            </a:endParaRPr>
          </a:p>
        </p:txBody>
      </p:sp>
    </p:spTree>
    <p:custDataLst>
      <p:tags r:id="rId26"/>
    </p:custDataLst>
    <p:extLst>
      <p:ext uri="{BB962C8B-B14F-4D97-AF65-F5344CB8AC3E}">
        <p14:creationId xmlns:p14="http://schemas.microsoft.com/office/powerpoint/2010/main" val="1086557727"/>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 id="2147483869" r:id="rId23"/>
    <p:sldLayoutId id="2147483870" r:id="rId24"/>
  </p:sldLayoutIdLst>
  <p:timing>
    <p:tnLst>
      <p:par>
        <p:cTn id="1" dur="indefinite" restart="never" nodeType="tmRoot"/>
      </p:par>
    </p:tnLst>
  </p:timing>
  <p:hf hdr="0"/>
  <p:txStyles>
    <p:titleStyle>
      <a:lvl1pPr algn="l" rtl="0" eaLnBrk="1" fontAlgn="base" hangingPunct="1">
        <a:lnSpc>
          <a:spcPct val="90000"/>
        </a:lnSpc>
        <a:spcBef>
          <a:spcPct val="0"/>
        </a:spcBef>
        <a:spcAft>
          <a:spcPct val="0"/>
        </a:spcAft>
        <a:defRPr sz="2200" b="1">
          <a:solidFill>
            <a:schemeClr val="tx2"/>
          </a:solidFill>
          <a:latin typeface="+mj-lt"/>
          <a:ea typeface="+mj-ea"/>
          <a:cs typeface="+mj-cs"/>
        </a:defRPr>
      </a:lvl1pPr>
      <a:lvl2pPr algn="l" rtl="0" eaLnBrk="1" fontAlgn="base" hangingPunct="1">
        <a:lnSpc>
          <a:spcPct val="90000"/>
        </a:lnSpc>
        <a:spcBef>
          <a:spcPct val="0"/>
        </a:spcBef>
        <a:spcAft>
          <a:spcPct val="0"/>
        </a:spcAft>
        <a:defRPr sz="2200" b="1">
          <a:solidFill>
            <a:schemeClr val="tx2"/>
          </a:solidFill>
          <a:latin typeface="Arial" charset="0"/>
        </a:defRPr>
      </a:lvl2pPr>
      <a:lvl3pPr algn="l" rtl="0" eaLnBrk="1" fontAlgn="base" hangingPunct="1">
        <a:lnSpc>
          <a:spcPct val="90000"/>
        </a:lnSpc>
        <a:spcBef>
          <a:spcPct val="0"/>
        </a:spcBef>
        <a:spcAft>
          <a:spcPct val="0"/>
        </a:spcAft>
        <a:defRPr sz="2200" b="1">
          <a:solidFill>
            <a:schemeClr val="tx2"/>
          </a:solidFill>
          <a:latin typeface="Arial" charset="0"/>
        </a:defRPr>
      </a:lvl3pPr>
      <a:lvl4pPr algn="l" rtl="0" eaLnBrk="1" fontAlgn="base" hangingPunct="1">
        <a:lnSpc>
          <a:spcPct val="90000"/>
        </a:lnSpc>
        <a:spcBef>
          <a:spcPct val="0"/>
        </a:spcBef>
        <a:spcAft>
          <a:spcPct val="0"/>
        </a:spcAft>
        <a:defRPr sz="2200" b="1">
          <a:solidFill>
            <a:schemeClr val="tx2"/>
          </a:solidFill>
          <a:latin typeface="Arial" charset="0"/>
        </a:defRPr>
      </a:lvl4pPr>
      <a:lvl5pPr algn="l" rtl="0" eaLnBrk="1" fontAlgn="base" hangingPunct="1">
        <a:lnSpc>
          <a:spcPct val="90000"/>
        </a:lnSpc>
        <a:spcBef>
          <a:spcPct val="0"/>
        </a:spcBef>
        <a:spcAft>
          <a:spcPct val="0"/>
        </a:spcAft>
        <a:defRPr sz="2200" b="1">
          <a:solidFill>
            <a:schemeClr val="tx2"/>
          </a:solidFill>
          <a:latin typeface="Arial" charset="0"/>
        </a:defRPr>
      </a:lvl5pPr>
      <a:lvl6pPr marL="457200" algn="l" rtl="0" eaLnBrk="1" fontAlgn="base" hangingPunct="1">
        <a:lnSpc>
          <a:spcPct val="90000"/>
        </a:lnSpc>
        <a:spcBef>
          <a:spcPct val="0"/>
        </a:spcBef>
        <a:spcAft>
          <a:spcPct val="0"/>
        </a:spcAft>
        <a:defRPr sz="2200" b="1">
          <a:solidFill>
            <a:schemeClr val="tx2"/>
          </a:solidFill>
          <a:latin typeface="Arial" charset="0"/>
        </a:defRPr>
      </a:lvl6pPr>
      <a:lvl7pPr marL="914400" algn="l" rtl="0" eaLnBrk="1" fontAlgn="base" hangingPunct="1">
        <a:lnSpc>
          <a:spcPct val="90000"/>
        </a:lnSpc>
        <a:spcBef>
          <a:spcPct val="0"/>
        </a:spcBef>
        <a:spcAft>
          <a:spcPct val="0"/>
        </a:spcAft>
        <a:defRPr sz="2200" b="1">
          <a:solidFill>
            <a:schemeClr val="tx2"/>
          </a:solidFill>
          <a:latin typeface="Arial" charset="0"/>
        </a:defRPr>
      </a:lvl7pPr>
      <a:lvl8pPr marL="1371600" algn="l" rtl="0" eaLnBrk="1" fontAlgn="base" hangingPunct="1">
        <a:lnSpc>
          <a:spcPct val="90000"/>
        </a:lnSpc>
        <a:spcBef>
          <a:spcPct val="0"/>
        </a:spcBef>
        <a:spcAft>
          <a:spcPct val="0"/>
        </a:spcAft>
        <a:defRPr sz="2200" b="1">
          <a:solidFill>
            <a:schemeClr val="tx2"/>
          </a:solidFill>
          <a:latin typeface="Arial" charset="0"/>
        </a:defRPr>
      </a:lvl8pPr>
      <a:lvl9pPr marL="1828800" algn="l" rtl="0" eaLnBrk="1" fontAlgn="base" hangingPunct="1">
        <a:lnSpc>
          <a:spcPct val="90000"/>
        </a:lnSpc>
        <a:spcBef>
          <a:spcPct val="0"/>
        </a:spcBef>
        <a:spcAft>
          <a:spcPct val="0"/>
        </a:spcAft>
        <a:defRPr sz="2200" b="1">
          <a:solidFill>
            <a:schemeClr val="tx2"/>
          </a:solidFill>
          <a:latin typeface="Arial" charset="0"/>
        </a:defRPr>
      </a:lvl9pPr>
    </p:titleStyle>
    <p:bodyStyle>
      <a:lvl1pPr algn="l" rtl="0" eaLnBrk="1" fontAlgn="base" hangingPunct="1">
        <a:spcBef>
          <a:spcPct val="0"/>
        </a:spcBef>
        <a:spcAft>
          <a:spcPct val="0"/>
        </a:spcAft>
        <a:defRPr sz="1600">
          <a:solidFill>
            <a:schemeClr val="tx1"/>
          </a:solidFill>
          <a:latin typeface="+mn-lt"/>
          <a:ea typeface="+mn-ea"/>
          <a:cs typeface="+mn-cs"/>
        </a:defRPr>
      </a:lvl1pPr>
      <a:lvl2pPr marL="363538" indent="-184150" algn="l" rtl="0" eaLnBrk="1" fontAlgn="base" hangingPunct="1">
        <a:spcBef>
          <a:spcPct val="0"/>
        </a:spcBef>
        <a:spcAft>
          <a:spcPct val="0"/>
        </a:spcAft>
        <a:buClr>
          <a:schemeClr val="folHlink"/>
        </a:buClr>
        <a:buFont typeface="Wingdings" pitchFamily="2" charset="2"/>
        <a:buChar char="§"/>
        <a:defRPr sz="1600">
          <a:solidFill>
            <a:schemeClr val="tx1"/>
          </a:solidFill>
          <a:latin typeface="+mn-lt"/>
        </a:defRPr>
      </a:lvl2pPr>
      <a:lvl3pPr marL="714375" indent="-171450" algn="l" rtl="0" eaLnBrk="1" fontAlgn="base" hangingPunct="1">
        <a:spcBef>
          <a:spcPct val="0"/>
        </a:spcBef>
        <a:spcAft>
          <a:spcPct val="0"/>
        </a:spcAft>
        <a:buClr>
          <a:schemeClr val="folHlink"/>
        </a:buClr>
        <a:buChar char="-"/>
        <a:defRPr sz="1400">
          <a:solidFill>
            <a:schemeClr val="tx1"/>
          </a:solidFill>
          <a:latin typeface="+mn-lt"/>
        </a:defRPr>
      </a:lvl3pPr>
      <a:lvl4pPr marL="1081088" indent="-177800" algn="l" rtl="0" eaLnBrk="1" fontAlgn="base" hangingPunct="1">
        <a:spcBef>
          <a:spcPct val="0"/>
        </a:spcBef>
        <a:spcAft>
          <a:spcPct val="0"/>
        </a:spcAft>
        <a:buChar char="-"/>
        <a:defRPr sz="1200">
          <a:solidFill>
            <a:schemeClr val="tx1"/>
          </a:solidFill>
          <a:latin typeface="+mn-lt"/>
        </a:defRPr>
      </a:lvl4pPr>
      <a:lvl5pPr marL="1438275" indent="-177800" algn="l" rtl="0" eaLnBrk="1" fontAlgn="base" hangingPunct="1">
        <a:spcBef>
          <a:spcPct val="0"/>
        </a:spcBef>
        <a:spcAft>
          <a:spcPct val="0"/>
        </a:spcAft>
        <a:buFont typeface="Arial" charset="0"/>
        <a:buChar char="»"/>
        <a:defRPr sz="1000">
          <a:solidFill>
            <a:schemeClr val="tx1"/>
          </a:solidFill>
          <a:latin typeface="+mn-lt"/>
        </a:defRPr>
      </a:lvl5pPr>
      <a:lvl6pPr marL="1895475" indent="-177800" algn="l" rtl="0" eaLnBrk="1" fontAlgn="base" hangingPunct="1">
        <a:spcBef>
          <a:spcPct val="0"/>
        </a:spcBef>
        <a:spcAft>
          <a:spcPct val="0"/>
        </a:spcAft>
        <a:buFont typeface="Arial" charset="0"/>
        <a:buChar char="»"/>
        <a:defRPr sz="1000">
          <a:solidFill>
            <a:schemeClr val="tx1"/>
          </a:solidFill>
          <a:latin typeface="+mn-lt"/>
        </a:defRPr>
      </a:lvl6pPr>
      <a:lvl7pPr marL="2352675" indent="-177800" algn="l" rtl="0" eaLnBrk="1" fontAlgn="base" hangingPunct="1">
        <a:spcBef>
          <a:spcPct val="0"/>
        </a:spcBef>
        <a:spcAft>
          <a:spcPct val="0"/>
        </a:spcAft>
        <a:buFont typeface="Arial" charset="0"/>
        <a:buChar char="»"/>
        <a:defRPr sz="1000">
          <a:solidFill>
            <a:schemeClr val="tx1"/>
          </a:solidFill>
          <a:latin typeface="+mn-lt"/>
        </a:defRPr>
      </a:lvl7pPr>
      <a:lvl8pPr marL="2809875" indent="-177800" algn="l" rtl="0" eaLnBrk="1" fontAlgn="base" hangingPunct="1">
        <a:spcBef>
          <a:spcPct val="0"/>
        </a:spcBef>
        <a:spcAft>
          <a:spcPct val="0"/>
        </a:spcAft>
        <a:buFont typeface="Arial" charset="0"/>
        <a:buChar char="»"/>
        <a:defRPr sz="1000">
          <a:solidFill>
            <a:schemeClr val="tx1"/>
          </a:solidFill>
          <a:latin typeface="+mn-lt"/>
        </a:defRPr>
      </a:lvl8pPr>
      <a:lvl9pPr marL="3267075" indent="-177800" algn="l" rtl="0" eaLnBrk="1" fontAlgn="base" hangingPunct="1">
        <a:spcBef>
          <a:spcPct val="0"/>
        </a:spcBef>
        <a:spcAft>
          <a:spcPct val="0"/>
        </a:spcAft>
        <a:buFont typeface="Arial" charset="0"/>
        <a:buChar char="»"/>
        <a:defRPr sz="1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7"/>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73" name="think-cell Folie" r:id="rId18" imgW="270" imgH="270" progId="TCLayout.ActiveDocument.1">
                  <p:embed/>
                </p:oleObj>
              </mc:Choice>
              <mc:Fallback>
                <p:oleObj name="think-cell Folie" r:id="rId18" imgW="270" imgH="270" progId="TCLayout.ActiveDocument.1">
                  <p:embed/>
                  <p:pic>
                    <p:nvPicPr>
                      <p:cNvPr id="0" name=""/>
                      <p:cNvPicPr/>
                      <p:nvPr/>
                    </p:nvPicPr>
                    <p:blipFill>
                      <a:blip r:embed="rId19"/>
                      <a:stretch>
                        <a:fillRect/>
                      </a:stretch>
                    </p:blipFill>
                    <p:spPr>
                      <a:xfrm>
                        <a:off x="1588" y="1588"/>
                        <a:ext cx="1587" cy="1587"/>
                      </a:xfrm>
                      <a:prstGeom prst="rect">
                        <a:avLst/>
                      </a:prstGeom>
                    </p:spPr>
                  </p:pic>
                </p:oleObj>
              </mc:Fallback>
            </mc:AlternateContent>
          </a:graphicData>
        </a:graphic>
      </p:graphicFrame>
      <p:sp>
        <p:nvSpPr>
          <p:cNvPr id="1026" name="Rectangle 3"/>
          <p:cNvSpPr>
            <a:spLocks noGrp="1" noChangeArrowheads="1"/>
          </p:cNvSpPr>
          <p:nvPr>
            <p:ph type="body" idx="1"/>
          </p:nvPr>
        </p:nvSpPr>
        <p:spPr bwMode="auto">
          <a:xfrm>
            <a:off x="466725" y="1708150"/>
            <a:ext cx="8208963" cy="446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7" name="Rectangle 6"/>
          <p:cNvSpPr>
            <a:spLocks noGrp="1" noChangeArrowheads="1"/>
          </p:cNvSpPr>
          <p:nvPr>
            <p:ph type="title"/>
          </p:nvPr>
        </p:nvSpPr>
        <p:spPr bwMode="auto">
          <a:xfrm>
            <a:off x="466725" y="307975"/>
            <a:ext cx="6208713"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de-DE" smtClean="0"/>
              <a:t>Titel</a:t>
            </a:r>
          </a:p>
        </p:txBody>
      </p:sp>
      <p:sp>
        <p:nvSpPr>
          <p:cNvPr id="1028" name="Freeform 11"/>
          <p:cNvSpPr>
            <a:spLocks noEditPoints="1"/>
          </p:cNvSpPr>
          <p:nvPr/>
        </p:nvSpPr>
        <p:spPr bwMode="auto">
          <a:xfrm>
            <a:off x="8216900" y="379413"/>
            <a:ext cx="463550" cy="488950"/>
          </a:xfrm>
          <a:custGeom>
            <a:avLst/>
            <a:gdLst>
              <a:gd name="T0" fmla="*/ 84169 w 4092"/>
              <a:gd name="T1" fmla="*/ 457021 h 4104"/>
              <a:gd name="T2" fmla="*/ 187142 w 4092"/>
              <a:gd name="T3" fmla="*/ 438435 h 4104"/>
              <a:gd name="T4" fmla="*/ 291475 w 4092"/>
              <a:gd name="T5" fmla="*/ 439864 h 4104"/>
              <a:gd name="T6" fmla="*/ 393768 w 4092"/>
              <a:gd name="T7" fmla="*/ 461429 h 4104"/>
              <a:gd name="T8" fmla="*/ 0 w 4092"/>
              <a:gd name="T9" fmla="*/ 0 h 4104"/>
              <a:gd name="T10" fmla="*/ 430698 w 4092"/>
              <a:gd name="T11" fmla="*/ 171919 h 4104"/>
              <a:gd name="T12" fmla="*/ 420503 w 4092"/>
              <a:gd name="T13" fmla="*/ 152618 h 4104"/>
              <a:gd name="T14" fmla="*/ 397507 w 4092"/>
              <a:gd name="T15" fmla="*/ 149401 h 4104"/>
              <a:gd name="T16" fmla="*/ 414839 w 4092"/>
              <a:gd name="T17" fmla="*/ 181450 h 4104"/>
              <a:gd name="T18" fmla="*/ 437835 w 4092"/>
              <a:gd name="T19" fmla="*/ 214333 h 4104"/>
              <a:gd name="T20" fmla="*/ 441800 w 4092"/>
              <a:gd name="T21" fmla="*/ 238756 h 4104"/>
              <a:gd name="T22" fmla="*/ 375303 w 4092"/>
              <a:gd name="T23" fmla="*/ 217430 h 4104"/>
              <a:gd name="T24" fmla="*/ 386518 w 4092"/>
              <a:gd name="T25" fmla="*/ 231012 h 4104"/>
              <a:gd name="T26" fmla="*/ 404643 w 4092"/>
              <a:gd name="T27" fmla="*/ 223506 h 4104"/>
              <a:gd name="T28" fmla="*/ 379835 w 4092"/>
              <a:gd name="T29" fmla="*/ 187050 h 4104"/>
              <a:gd name="T30" fmla="*/ 362842 w 4092"/>
              <a:gd name="T31" fmla="*/ 155478 h 4104"/>
              <a:gd name="T32" fmla="*/ 274369 w 4092"/>
              <a:gd name="T33" fmla="*/ 137964 h 4104"/>
              <a:gd name="T34" fmla="*/ 335088 w 4092"/>
              <a:gd name="T35" fmla="*/ 157145 h 4104"/>
              <a:gd name="T36" fmla="*/ 321608 w 4092"/>
              <a:gd name="T37" fmla="*/ 148925 h 4104"/>
              <a:gd name="T38" fmla="*/ 315264 w 4092"/>
              <a:gd name="T39" fmla="*/ 167153 h 4104"/>
              <a:gd name="T40" fmla="*/ 338260 w 4092"/>
              <a:gd name="T41" fmla="*/ 197057 h 4104"/>
              <a:gd name="T42" fmla="*/ 352647 w 4092"/>
              <a:gd name="T43" fmla="*/ 230178 h 4104"/>
              <a:gd name="T44" fmla="*/ 272783 w 4092"/>
              <a:gd name="T45" fmla="*/ 208971 h 4104"/>
              <a:gd name="T46" fmla="*/ 291928 w 4092"/>
              <a:gd name="T47" fmla="*/ 227795 h 4104"/>
              <a:gd name="T48" fmla="*/ 317416 w 4092"/>
              <a:gd name="T49" fmla="*/ 232084 h 4104"/>
              <a:gd name="T50" fmla="*/ 303256 w 4092"/>
              <a:gd name="T51" fmla="*/ 204206 h 4104"/>
              <a:gd name="T52" fmla="*/ 277088 w 4092"/>
              <a:gd name="T53" fmla="*/ 166796 h 4104"/>
              <a:gd name="T54" fmla="*/ 208665 w 4092"/>
              <a:gd name="T55" fmla="*/ 232084 h 4104"/>
              <a:gd name="T56" fmla="*/ 218294 w 4092"/>
              <a:gd name="T57" fmla="*/ 227676 h 4104"/>
              <a:gd name="T58" fmla="*/ 216708 w 4092"/>
              <a:gd name="T59" fmla="*/ 151427 h 4104"/>
              <a:gd name="T60" fmla="*/ 261228 w 4092"/>
              <a:gd name="T61" fmla="*/ 137964 h 4104"/>
              <a:gd name="T62" fmla="*/ 251939 w 4092"/>
              <a:gd name="T63" fmla="*/ 153333 h 4104"/>
              <a:gd name="T64" fmla="*/ 251939 w 4092"/>
              <a:gd name="T65" fmla="*/ 227795 h 4104"/>
              <a:gd name="T66" fmla="*/ 261228 w 4092"/>
              <a:gd name="T67" fmla="*/ 242926 h 4104"/>
              <a:gd name="T68" fmla="*/ 119739 w 4092"/>
              <a:gd name="T69" fmla="*/ 230536 h 4104"/>
              <a:gd name="T70" fmla="*/ 122911 w 4092"/>
              <a:gd name="T71" fmla="*/ 154763 h 4104"/>
              <a:gd name="T72" fmla="*/ 116227 w 4092"/>
              <a:gd name="T73" fmla="*/ 148925 h 4104"/>
              <a:gd name="T74" fmla="*/ 183517 w 4092"/>
              <a:gd name="T75" fmla="*/ 161554 h 4104"/>
              <a:gd name="T76" fmla="*/ 173321 w 4092"/>
              <a:gd name="T77" fmla="*/ 149997 h 4104"/>
              <a:gd name="T78" fmla="*/ 162220 w 4092"/>
              <a:gd name="T79" fmla="*/ 184429 h 4104"/>
              <a:gd name="T80" fmla="*/ 167318 w 4092"/>
              <a:gd name="T81" fmla="*/ 172157 h 4104"/>
              <a:gd name="T82" fmla="*/ 165958 w 4092"/>
              <a:gd name="T83" fmla="*/ 200274 h 4104"/>
              <a:gd name="T84" fmla="*/ 155083 w 4092"/>
              <a:gd name="T85" fmla="*/ 232084 h 4104"/>
              <a:gd name="T86" fmla="*/ 180005 w 4092"/>
              <a:gd name="T87" fmla="*/ 225651 h 4104"/>
              <a:gd name="T88" fmla="*/ 186689 w 4092"/>
              <a:gd name="T89" fmla="*/ 208971 h 4104"/>
              <a:gd name="T90" fmla="*/ 20391 w 4092"/>
              <a:gd name="T91" fmla="*/ 232084 h 4104"/>
              <a:gd name="T92" fmla="*/ 35004 w 4092"/>
              <a:gd name="T93" fmla="*/ 198606 h 4104"/>
              <a:gd name="T94" fmla="*/ 60946 w 4092"/>
              <a:gd name="T95" fmla="*/ 162983 h 4104"/>
              <a:gd name="T96" fmla="*/ 50184 w 4092"/>
              <a:gd name="T97" fmla="*/ 149521 h 4104"/>
              <a:gd name="T98" fmla="*/ 35684 w 4092"/>
              <a:gd name="T99" fmla="*/ 163698 h 4104"/>
              <a:gd name="T100" fmla="*/ 103313 w 4092"/>
              <a:gd name="T101" fmla="*/ 142372 h 4104"/>
              <a:gd name="T102" fmla="*/ 88813 w 4092"/>
              <a:gd name="T103" fmla="*/ 180616 h 4104"/>
              <a:gd name="T104" fmla="*/ 62418 w 4092"/>
              <a:gd name="T105" fmla="*/ 217430 h 4104"/>
              <a:gd name="T106" fmla="*/ 80090 w 4092"/>
              <a:gd name="T107" fmla="*/ 229344 h 4104"/>
              <a:gd name="T108" fmla="*/ 89040 w 4092"/>
              <a:gd name="T109" fmla="*/ 217669 h 4104"/>
              <a:gd name="T110" fmla="*/ 19598 w 4092"/>
              <a:gd name="T111" fmla="*/ 238041 h 4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092" h="4104">
                <a:moveTo>
                  <a:pt x="0" y="4104"/>
                </a:moveTo>
                <a:lnTo>
                  <a:pt x="121" y="4051"/>
                </a:lnTo>
                <a:lnTo>
                  <a:pt x="243" y="4001"/>
                </a:lnTo>
                <a:lnTo>
                  <a:pt x="366" y="3955"/>
                </a:lnTo>
                <a:lnTo>
                  <a:pt x="491" y="3912"/>
                </a:lnTo>
                <a:lnTo>
                  <a:pt x="617" y="3873"/>
                </a:lnTo>
                <a:lnTo>
                  <a:pt x="743" y="3836"/>
                </a:lnTo>
                <a:lnTo>
                  <a:pt x="871" y="3804"/>
                </a:lnTo>
                <a:lnTo>
                  <a:pt x="1000" y="3775"/>
                </a:lnTo>
                <a:lnTo>
                  <a:pt x="1129" y="3749"/>
                </a:lnTo>
                <a:lnTo>
                  <a:pt x="1259" y="3727"/>
                </a:lnTo>
                <a:lnTo>
                  <a:pt x="1389" y="3707"/>
                </a:lnTo>
                <a:lnTo>
                  <a:pt x="1521" y="3692"/>
                </a:lnTo>
                <a:lnTo>
                  <a:pt x="1652" y="3680"/>
                </a:lnTo>
                <a:lnTo>
                  <a:pt x="1783" y="3671"/>
                </a:lnTo>
                <a:lnTo>
                  <a:pt x="1915" y="3666"/>
                </a:lnTo>
                <a:lnTo>
                  <a:pt x="2047" y="3664"/>
                </a:lnTo>
                <a:lnTo>
                  <a:pt x="2178" y="3666"/>
                </a:lnTo>
                <a:lnTo>
                  <a:pt x="2311" y="3671"/>
                </a:lnTo>
                <a:lnTo>
                  <a:pt x="2442" y="3680"/>
                </a:lnTo>
                <a:lnTo>
                  <a:pt x="2573" y="3692"/>
                </a:lnTo>
                <a:lnTo>
                  <a:pt x="2704" y="3707"/>
                </a:lnTo>
                <a:lnTo>
                  <a:pt x="2835" y="3727"/>
                </a:lnTo>
                <a:lnTo>
                  <a:pt x="2964" y="3749"/>
                </a:lnTo>
                <a:lnTo>
                  <a:pt x="3093" y="3775"/>
                </a:lnTo>
                <a:lnTo>
                  <a:pt x="3222" y="3804"/>
                </a:lnTo>
                <a:lnTo>
                  <a:pt x="3350" y="3836"/>
                </a:lnTo>
                <a:lnTo>
                  <a:pt x="3476" y="3873"/>
                </a:lnTo>
                <a:lnTo>
                  <a:pt x="3602" y="3912"/>
                </a:lnTo>
                <a:lnTo>
                  <a:pt x="3726" y="3955"/>
                </a:lnTo>
                <a:lnTo>
                  <a:pt x="3850" y="4001"/>
                </a:lnTo>
                <a:lnTo>
                  <a:pt x="3972" y="4051"/>
                </a:lnTo>
                <a:lnTo>
                  <a:pt x="4092" y="4104"/>
                </a:lnTo>
                <a:lnTo>
                  <a:pt x="4092" y="0"/>
                </a:lnTo>
                <a:lnTo>
                  <a:pt x="0" y="0"/>
                </a:lnTo>
                <a:lnTo>
                  <a:pt x="0" y="4104"/>
                </a:lnTo>
                <a:close/>
                <a:moveTo>
                  <a:pt x="3198" y="1210"/>
                </a:moveTo>
                <a:lnTo>
                  <a:pt x="3205" y="1184"/>
                </a:lnTo>
                <a:lnTo>
                  <a:pt x="3214" y="1158"/>
                </a:lnTo>
                <a:lnTo>
                  <a:pt x="3891" y="1158"/>
                </a:lnTo>
                <a:lnTo>
                  <a:pt x="3891" y="1443"/>
                </a:lnTo>
                <a:lnTo>
                  <a:pt x="3802" y="1443"/>
                </a:lnTo>
                <a:lnTo>
                  <a:pt x="3788" y="1394"/>
                </a:lnTo>
                <a:lnTo>
                  <a:pt x="3770" y="1352"/>
                </a:lnTo>
                <a:lnTo>
                  <a:pt x="3761" y="1334"/>
                </a:lnTo>
                <a:lnTo>
                  <a:pt x="3749" y="1319"/>
                </a:lnTo>
                <a:lnTo>
                  <a:pt x="3738" y="1304"/>
                </a:lnTo>
                <a:lnTo>
                  <a:pt x="3725" y="1292"/>
                </a:lnTo>
                <a:lnTo>
                  <a:pt x="3712" y="1281"/>
                </a:lnTo>
                <a:lnTo>
                  <a:pt x="3698" y="1272"/>
                </a:lnTo>
                <a:lnTo>
                  <a:pt x="3682" y="1264"/>
                </a:lnTo>
                <a:lnTo>
                  <a:pt x="3667" y="1258"/>
                </a:lnTo>
                <a:lnTo>
                  <a:pt x="3631" y="1250"/>
                </a:lnTo>
                <a:lnTo>
                  <a:pt x="3592" y="1248"/>
                </a:lnTo>
                <a:lnTo>
                  <a:pt x="3509" y="1248"/>
                </a:lnTo>
                <a:lnTo>
                  <a:pt x="3509" y="1254"/>
                </a:lnTo>
                <a:lnTo>
                  <a:pt x="3517" y="1281"/>
                </a:lnTo>
                <a:lnTo>
                  <a:pt x="3528" y="1311"/>
                </a:lnTo>
                <a:lnTo>
                  <a:pt x="3548" y="1353"/>
                </a:lnTo>
                <a:lnTo>
                  <a:pt x="3575" y="1403"/>
                </a:lnTo>
                <a:lnTo>
                  <a:pt x="3613" y="1459"/>
                </a:lnTo>
                <a:lnTo>
                  <a:pt x="3635" y="1491"/>
                </a:lnTo>
                <a:lnTo>
                  <a:pt x="3662" y="1523"/>
                </a:lnTo>
                <a:lnTo>
                  <a:pt x="3691" y="1556"/>
                </a:lnTo>
                <a:lnTo>
                  <a:pt x="3724" y="1590"/>
                </a:lnTo>
                <a:lnTo>
                  <a:pt x="3749" y="1618"/>
                </a:lnTo>
                <a:lnTo>
                  <a:pt x="3778" y="1654"/>
                </a:lnTo>
                <a:lnTo>
                  <a:pt x="3808" y="1698"/>
                </a:lnTo>
                <a:lnTo>
                  <a:pt x="3838" y="1747"/>
                </a:lnTo>
                <a:lnTo>
                  <a:pt x="3865" y="1799"/>
                </a:lnTo>
                <a:lnTo>
                  <a:pt x="3887" y="1852"/>
                </a:lnTo>
                <a:lnTo>
                  <a:pt x="3895" y="1879"/>
                </a:lnTo>
                <a:lnTo>
                  <a:pt x="3901" y="1906"/>
                </a:lnTo>
                <a:lnTo>
                  <a:pt x="3904" y="1932"/>
                </a:lnTo>
                <a:lnTo>
                  <a:pt x="3906" y="1957"/>
                </a:lnTo>
                <a:lnTo>
                  <a:pt x="3905" y="1983"/>
                </a:lnTo>
                <a:lnTo>
                  <a:pt x="3900" y="2004"/>
                </a:lnTo>
                <a:lnTo>
                  <a:pt x="3893" y="2022"/>
                </a:lnTo>
                <a:lnTo>
                  <a:pt x="3883" y="2039"/>
                </a:lnTo>
                <a:lnTo>
                  <a:pt x="3199" y="2039"/>
                </a:lnTo>
                <a:lnTo>
                  <a:pt x="3199" y="1754"/>
                </a:lnTo>
                <a:lnTo>
                  <a:pt x="3293" y="1754"/>
                </a:lnTo>
                <a:lnTo>
                  <a:pt x="3302" y="1791"/>
                </a:lnTo>
                <a:lnTo>
                  <a:pt x="3313" y="1825"/>
                </a:lnTo>
                <a:lnTo>
                  <a:pt x="3328" y="1858"/>
                </a:lnTo>
                <a:lnTo>
                  <a:pt x="3346" y="1887"/>
                </a:lnTo>
                <a:lnTo>
                  <a:pt x="3356" y="1900"/>
                </a:lnTo>
                <a:lnTo>
                  <a:pt x="3369" y="1912"/>
                </a:lnTo>
                <a:lnTo>
                  <a:pt x="3381" y="1922"/>
                </a:lnTo>
                <a:lnTo>
                  <a:pt x="3396" y="1932"/>
                </a:lnTo>
                <a:lnTo>
                  <a:pt x="3412" y="1939"/>
                </a:lnTo>
                <a:lnTo>
                  <a:pt x="3430" y="1944"/>
                </a:lnTo>
                <a:lnTo>
                  <a:pt x="3450" y="1947"/>
                </a:lnTo>
                <a:lnTo>
                  <a:pt x="3472" y="1948"/>
                </a:lnTo>
                <a:lnTo>
                  <a:pt x="3594" y="1948"/>
                </a:lnTo>
                <a:lnTo>
                  <a:pt x="3594" y="1941"/>
                </a:lnTo>
                <a:lnTo>
                  <a:pt x="3586" y="1918"/>
                </a:lnTo>
                <a:lnTo>
                  <a:pt x="3572" y="1876"/>
                </a:lnTo>
                <a:lnTo>
                  <a:pt x="3554" y="1841"/>
                </a:lnTo>
                <a:lnTo>
                  <a:pt x="3529" y="1800"/>
                </a:lnTo>
                <a:lnTo>
                  <a:pt x="3499" y="1758"/>
                </a:lnTo>
                <a:lnTo>
                  <a:pt x="3469" y="1714"/>
                </a:lnTo>
                <a:lnTo>
                  <a:pt x="3412" y="1641"/>
                </a:lnTo>
                <a:lnTo>
                  <a:pt x="3383" y="1603"/>
                </a:lnTo>
                <a:lnTo>
                  <a:pt x="3353" y="1570"/>
                </a:lnTo>
                <a:lnTo>
                  <a:pt x="3324" y="1533"/>
                </a:lnTo>
                <a:lnTo>
                  <a:pt x="3288" y="1485"/>
                </a:lnTo>
                <a:lnTo>
                  <a:pt x="3254" y="1430"/>
                </a:lnTo>
                <a:lnTo>
                  <a:pt x="3238" y="1400"/>
                </a:lnTo>
                <a:lnTo>
                  <a:pt x="3224" y="1370"/>
                </a:lnTo>
                <a:lnTo>
                  <a:pt x="3212" y="1337"/>
                </a:lnTo>
                <a:lnTo>
                  <a:pt x="3203" y="1305"/>
                </a:lnTo>
                <a:lnTo>
                  <a:pt x="3197" y="1273"/>
                </a:lnTo>
                <a:lnTo>
                  <a:pt x="3195" y="1240"/>
                </a:lnTo>
                <a:lnTo>
                  <a:pt x="3198" y="1210"/>
                </a:lnTo>
                <a:close/>
                <a:moveTo>
                  <a:pt x="2404" y="1225"/>
                </a:moveTo>
                <a:lnTo>
                  <a:pt x="2406" y="1210"/>
                </a:lnTo>
                <a:lnTo>
                  <a:pt x="2413" y="1184"/>
                </a:lnTo>
                <a:lnTo>
                  <a:pt x="2422" y="1158"/>
                </a:lnTo>
                <a:lnTo>
                  <a:pt x="3099" y="1158"/>
                </a:lnTo>
                <a:lnTo>
                  <a:pt x="3099" y="1443"/>
                </a:lnTo>
                <a:lnTo>
                  <a:pt x="3010" y="1443"/>
                </a:lnTo>
                <a:lnTo>
                  <a:pt x="2996" y="1394"/>
                </a:lnTo>
                <a:lnTo>
                  <a:pt x="2978" y="1352"/>
                </a:lnTo>
                <a:lnTo>
                  <a:pt x="2968" y="1334"/>
                </a:lnTo>
                <a:lnTo>
                  <a:pt x="2958" y="1319"/>
                </a:lnTo>
                <a:lnTo>
                  <a:pt x="2945" y="1304"/>
                </a:lnTo>
                <a:lnTo>
                  <a:pt x="2933" y="1292"/>
                </a:lnTo>
                <a:lnTo>
                  <a:pt x="2920" y="1281"/>
                </a:lnTo>
                <a:lnTo>
                  <a:pt x="2906" y="1272"/>
                </a:lnTo>
                <a:lnTo>
                  <a:pt x="2890" y="1264"/>
                </a:lnTo>
                <a:lnTo>
                  <a:pt x="2875" y="1258"/>
                </a:lnTo>
                <a:lnTo>
                  <a:pt x="2839" y="1250"/>
                </a:lnTo>
                <a:lnTo>
                  <a:pt x="2800" y="1248"/>
                </a:lnTo>
                <a:lnTo>
                  <a:pt x="2717" y="1248"/>
                </a:lnTo>
                <a:lnTo>
                  <a:pt x="2717" y="1254"/>
                </a:lnTo>
                <a:lnTo>
                  <a:pt x="2725" y="1281"/>
                </a:lnTo>
                <a:lnTo>
                  <a:pt x="2737" y="1311"/>
                </a:lnTo>
                <a:lnTo>
                  <a:pt x="2756" y="1353"/>
                </a:lnTo>
                <a:lnTo>
                  <a:pt x="2783" y="1403"/>
                </a:lnTo>
                <a:lnTo>
                  <a:pt x="2820" y="1459"/>
                </a:lnTo>
                <a:lnTo>
                  <a:pt x="2844" y="1491"/>
                </a:lnTo>
                <a:lnTo>
                  <a:pt x="2870" y="1523"/>
                </a:lnTo>
                <a:lnTo>
                  <a:pt x="2900" y="1556"/>
                </a:lnTo>
                <a:lnTo>
                  <a:pt x="2932" y="1590"/>
                </a:lnTo>
                <a:lnTo>
                  <a:pt x="2957" y="1618"/>
                </a:lnTo>
                <a:lnTo>
                  <a:pt x="2986" y="1654"/>
                </a:lnTo>
                <a:lnTo>
                  <a:pt x="3016" y="1698"/>
                </a:lnTo>
                <a:lnTo>
                  <a:pt x="3046" y="1747"/>
                </a:lnTo>
                <a:lnTo>
                  <a:pt x="3073" y="1799"/>
                </a:lnTo>
                <a:lnTo>
                  <a:pt x="3095" y="1852"/>
                </a:lnTo>
                <a:lnTo>
                  <a:pt x="3103" y="1879"/>
                </a:lnTo>
                <a:lnTo>
                  <a:pt x="3109" y="1906"/>
                </a:lnTo>
                <a:lnTo>
                  <a:pt x="3113" y="1932"/>
                </a:lnTo>
                <a:lnTo>
                  <a:pt x="3114" y="1957"/>
                </a:lnTo>
                <a:lnTo>
                  <a:pt x="3113" y="1983"/>
                </a:lnTo>
                <a:lnTo>
                  <a:pt x="3108" y="2004"/>
                </a:lnTo>
                <a:lnTo>
                  <a:pt x="3101" y="2022"/>
                </a:lnTo>
                <a:lnTo>
                  <a:pt x="3090" y="2039"/>
                </a:lnTo>
                <a:lnTo>
                  <a:pt x="2408" y="2039"/>
                </a:lnTo>
                <a:lnTo>
                  <a:pt x="2408" y="1754"/>
                </a:lnTo>
                <a:lnTo>
                  <a:pt x="2500" y="1754"/>
                </a:lnTo>
                <a:lnTo>
                  <a:pt x="2510" y="1791"/>
                </a:lnTo>
                <a:lnTo>
                  <a:pt x="2521" y="1825"/>
                </a:lnTo>
                <a:lnTo>
                  <a:pt x="2536" y="1858"/>
                </a:lnTo>
                <a:lnTo>
                  <a:pt x="2554" y="1887"/>
                </a:lnTo>
                <a:lnTo>
                  <a:pt x="2564" y="1900"/>
                </a:lnTo>
                <a:lnTo>
                  <a:pt x="2577" y="1912"/>
                </a:lnTo>
                <a:lnTo>
                  <a:pt x="2590" y="1922"/>
                </a:lnTo>
                <a:lnTo>
                  <a:pt x="2605" y="1932"/>
                </a:lnTo>
                <a:lnTo>
                  <a:pt x="2620" y="1939"/>
                </a:lnTo>
                <a:lnTo>
                  <a:pt x="2639" y="1944"/>
                </a:lnTo>
                <a:lnTo>
                  <a:pt x="2659" y="1947"/>
                </a:lnTo>
                <a:lnTo>
                  <a:pt x="2681" y="1948"/>
                </a:lnTo>
                <a:lnTo>
                  <a:pt x="2802" y="1948"/>
                </a:lnTo>
                <a:lnTo>
                  <a:pt x="2802" y="1941"/>
                </a:lnTo>
                <a:lnTo>
                  <a:pt x="2794" y="1918"/>
                </a:lnTo>
                <a:lnTo>
                  <a:pt x="2781" y="1876"/>
                </a:lnTo>
                <a:lnTo>
                  <a:pt x="2762" y="1841"/>
                </a:lnTo>
                <a:lnTo>
                  <a:pt x="2737" y="1800"/>
                </a:lnTo>
                <a:lnTo>
                  <a:pt x="2708" y="1758"/>
                </a:lnTo>
                <a:lnTo>
                  <a:pt x="2677" y="1714"/>
                </a:lnTo>
                <a:lnTo>
                  <a:pt x="2620" y="1641"/>
                </a:lnTo>
                <a:lnTo>
                  <a:pt x="2589" y="1603"/>
                </a:lnTo>
                <a:lnTo>
                  <a:pt x="2561" y="1570"/>
                </a:lnTo>
                <a:lnTo>
                  <a:pt x="2531" y="1533"/>
                </a:lnTo>
                <a:lnTo>
                  <a:pt x="2496" y="1485"/>
                </a:lnTo>
                <a:lnTo>
                  <a:pt x="2462" y="1430"/>
                </a:lnTo>
                <a:lnTo>
                  <a:pt x="2446" y="1400"/>
                </a:lnTo>
                <a:lnTo>
                  <a:pt x="2433" y="1370"/>
                </a:lnTo>
                <a:lnTo>
                  <a:pt x="2420" y="1337"/>
                </a:lnTo>
                <a:lnTo>
                  <a:pt x="2411" y="1305"/>
                </a:lnTo>
                <a:lnTo>
                  <a:pt x="2406" y="1273"/>
                </a:lnTo>
                <a:lnTo>
                  <a:pt x="2402" y="1240"/>
                </a:lnTo>
                <a:lnTo>
                  <a:pt x="2404" y="1225"/>
                </a:lnTo>
                <a:close/>
                <a:moveTo>
                  <a:pt x="1842" y="1948"/>
                </a:moveTo>
                <a:lnTo>
                  <a:pt x="1876" y="1948"/>
                </a:lnTo>
                <a:lnTo>
                  <a:pt x="1884" y="1947"/>
                </a:lnTo>
                <a:lnTo>
                  <a:pt x="1894" y="1943"/>
                </a:lnTo>
                <a:lnTo>
                  <a:pt x="1903" y="1937"/>
                </a:lnTo>
                <a:lnTo>
                  <a:pt x="1913" y="1930"/>
                </a:lnTo>
                <a:lnTo>
                  <a:pt x="1921" y="1920"/>
                </a:lnTo>
                <a:lnTo>
                  <a:pt x="1927" y="1911"/>
                </a:lnTo>
                <a:lnTo>
                  <a:pt x="1931" y="1901"/>
                </a:lnTo>
                <a:lnTo>
                  <a:pt x="1932" y="1892"/>
                </a:lnTo>
                <a:lnTo>
                  <a:pt x="1932" y="1308"/>
                </a:lnTo>
                <a:lnTo>
                  <a:pt x="1931" y="1299"/>
                </a:lnTo>
                <a:lnTo>
                  <a:pt x="1927" y="1289"/>
                </a:lnTo>
                <a:lnTo>
                  <a:pt x="1921" y="1280"/>
                </a:lnTo>
                <a:lnTo>
                  <a:pt x="1913" y="1271"/>
                </a:lnTo>
                <a:lnTo>
                  <a:pt x="1903" y="1262"/>
                </a:lnTo>
                <a:lnTo>
                  <a:pt x="1893" y="1255"/>
                </a:lnTo>
                <a:lnTo>
                  <a:pt x="1882" y="1251"/>
                </a:lnTo>
                <a:lnTo>
                  <a:pt x="1872" y="1250"/>
                </a:lnTo>
                <a:lnTo>
                  <a:pt x="1842" y="1250"/>
                </a:lnTo>
                <a:lnTo>
                  <a:pt x="1842" y="1158"/>
                </a:lnTo>
                <a:lnTo>
                  <a:pt x="2306" y="1158"/>
                </a:lnTo>
                <a:lnTo>
                  <a:pt x="2306" y="1250"/>
                </a:lnTo>
                <a:lnTo>
                  <a:pt x="2275" y="1250"/>
                </a:lnTo>
                <a:lnTo>
                  <a:pt x="2263" y="1252"/>
                </a:lnTo>
                <a:lnTo>
                  <a:pt x="2251" y="1257"/>
                </a:lnTo>
                <a:lnTo>
                  <a:pt x="2241" y="1265"/>
                </a:lnTo>
                <a:lnTo>
                  <a:pt x="2232" y="1276"/>
                </a:lnTo>
                <a:lnTo>
                  <a:pt x="2224" y="1287"/>
                </a:lnTo>
                <a:lnTo>
                  <a:pt x="2219" y="1299"/>
                </a:lnTo>
                <a:lnTo>
                  <a:pt x="2216" y="1309"/>
                </a:lnTo>
                <a:lnTo>
                  <a:pt x="2214" y="1319"/>
                </a:lnTo>
                <a:lnTo>
                  <a:pt x="2214" y="1881"/>
                </a:lnTo>
                <a:lnTo>
                  <a:pt x="2215" y="1890"/>
                </a:lnTo>
                <a:lnTo>
                  <a:pt x="2219" y="1900"/>
                </a:lnTo>
                <a:lnTo>
                  <a:pt x="2224" y="1912"/>
                </a:lnTo>
                <a:lnTo>
                  <a:pt x="2230" y="1923"/>
                </a:lnTo>
                <a:lnTo>
                  <a:pt x="2239" y="1933"/>
                </a:lnTo>
                <a:lnTo>
                  <a:pt x="2249" y="1941"/>
                </a:lnTo>
                <a:lnTo>
                  <a:pt x="2260" y="1946"/>
                </a:lnTo>
                <a:lnTo>
                  <a:pt x="2271" y="1948"/>
                </a:lnTo>
                <a:lnTo>
                  <a:pt x="2306" y="1948"/>
                </a:lnTo>
                <a:lnTo>
                  <a:pt x="2306" y="2039"/>
                </a:lnTo>
                <a:lnTo>
                  <a:pt x="1842" y="2039"/>
                </a:lnTo>
                <a:lnTo>
                  <a:pt x="1842" y="1948"/>
                </a:lnTo>
                <a:close/>
                <a:moveTo>
                  <a:pt x="995" y="1946"/>
                </a:moveTo>
                <a:lnTo>
                  <a:pt x="1030" y="1946"/>
                </a:lnTo>
                <a:lnTo>
                  <a:pt x="1038" y="1944"/>
                </a:lnTo>
                <a:lnTo>
                  <a:pt x="1047" y="1941"/>
                </a:lnTo>
                <a:lnTo>
                  <a:pt x="1057" y="1935"/>
                </a:lnTo>
                <a:lnTo>
                  <a:pt x="1066" y="1927"/>
                </a:lnTo>
                <a:lnTo>
                  <a:pt x="1075" y="1918"/>
                </a:lnTo>
                <a:lnTo>
                  <a:pt x="1081" y="1909"/>
                </a:lnTo>
                <a:lnTo>
                  <a:pt x="1085" y="1899"/>
                </a:lnTo>
                <a:lnTo>
                  <a:pt x="1086" y="1889"/>
                </a:lnTo>
                <a:lnTo>
                  <a:pt x="1086" y="1308"/>
                </a:lnTo>
                <a:lnTo>
                  <a:pt x="1085" y="1299"/>
                </a:lnTo>
                <a:lnTo>
                  <a:pt x="1081" y="1289"/>
                </a:lnTo>
                <a:lnTo>
                  <a:pt x="1075" y="1280"/>
                </a:lnTo>
                <a:lnTo>
                  <a:pt x="1066" y="1271"/>
                </a:lnTo>
                <a:lnTo>
                  <a:pt x="1057" y="1262"/>
                </a:lnTo>
                <a:lnTo>
                  <a:pt x="1046" y="1256"/>
                </a:lnTo>
                <a:lnTo>
                  <a:pt x="1036" y="1251"/>
                </a:lnTo>
                <a:lnTo>
                  <a:pt x="1026" y="1250"/>
                </a:lnTo>
                <a:lnTo>
                  <a:pt x="995" y="1250"/>
                </a:lnTo>
                <a:lnTo>
                  <a:pt x="995" y="1158"/>
                </a:lnTo>
                <a:lnTo>
                  <a:pt x="1742" y="1158"/>
                </a:lnTo>
                <a:lnTo>
                  <a:pt x="1742" y="1443"/>
                </a:lnTo>
                <a:lnTo>
                  <a:pt x="1648" y="1443"/>
                </a:lnTo>
                <a:lnTo>
                  <a:pt x="1635" y="1397"/>
                </a:lnTo>
                <a:lnTo>
                  <a:pt x="1620" y="1356"/>
                </a:lnTo>
                <a:lnTo>
                  <a:pt x="1602" y="1323"/>
                </a:lnTo>
                <a:lnTo>
                  <a:pt x="1592" y="1308"/>
                </a:lnTo>
                <a:lnTo>
                  <a:pt x="1581" y="1296"/>
                </a:lnTo>
                <a:lnTo>
                  <a:pt x="1570" y="1284"/>
                </a:lnTo>
                <a:lnTo>
                  <a:pt x="1557" y="1275"/>
                </a:lnTo>
                <a:lnTo>
                  <a:pt x="1544" y="1267"/>
                </a:lnTo>
                <a:lnTo>
                  <a:pt x="1530" y="1259"/>
                </a:lnTo>
                <a:lnTo>
                  <a:pt x="1514" y="1254"/>
                </a:lnTo>
                <a:lnTo>
                  <a:pt x="1498" y="1251"/>
                </a:lnTo>
                <a:lnTo>
                  <a:pt x="1461" y="1248"/>
                </a:lnTo>
                <a:lnTo>
                  <a:pt x="1369" y="1248"/>
                </a:lnTo>
                <a:lnTo>
                  <a:pt x="1369" y="1553"/>
                </a:lnTo>
                <a:lnTo>
                  <a:pt x="1416" y="1553"/>
                </a:lnTo>
                <a:lnTo>
                  <a:pt x="1432" y="1548"/>
                </a:lnTo>
                <a:lnTo>
                  <a:pt x="1441" y="1542"/>
                </a:lnTo>
                <a:lnTo>
                  <a:pt x="1452" y="1533"/>
                </a:lnTo>
                <a:lnTo>
                  <a:pt x="1461" y="1524"/>
                </a:lnTo>
                <a:lnTo>
                  <a:pt x="1470" y="1513"/>
                </a:lnTo>
                <a:lnTo>
                  <a:pt x="1475" y="1500"/>
                </a:lnTo>
                <a:lnTo>
                  <a:pt x="1477" y="1485"/>
                </a:lnTo>
                <a:lnTo>
                  <a:pt x="1477" y="1445"/>
                </a:lnTo>
                <a:lnTo>
                  <a:pt x="1568" y="1445"/>
                </a:lnTo>
                <a:lnTo>
                  <a:pt x="1568" y="1752"/>
                </a:lnTo>
                <a:lnTo>
                  <a:pt x="1477" y="1752"/>
                </a:lnTo>
                <a:lnTo>
                  <a:pt x="1477" y="1714"/>
                </a:lnTo>
                <a:lnTo>
                  <a:pt x="1476" y="1704"/>
                </a:lnTo>
                <a:lnTo>
                  <a:pt x="1472" y="1693"/>
                </a:lnTo>
                <a:lnTo>
                  <a:pt x="1465" y="1681"/>
                </a:lnTo>
                <a:lnTo>
                  <a:pt x="1457" y="1671"/>
                </a:lnTo>
                <a:lnTo>
                  <a:pt x="1447" y="1661"/>
                </a:lnTo>
                <a:lnTo>
                  <a:pt x="1433" y="1652"/>
                </a:lnTo>
                <a:lnTo>
                  <a:pt x="1419" y="1646"/>
                </a:lnTo>
                <a:lnTo>
                  <a:pt x="1401" y="1644"/>
                </a:lnTo>
                <a:lnTo>
                  <a:pt x="1369" y="1644"/>
                </a:lnTo>
                <a:lnTo>
                  <a:pt x="1369" y="1948"/>
                </a:lnTo>
                <a:lnTo>
                  <a:pt x="1471" y="1948"/>
                </a:lnTo>
                <a:lnTo>
                  <a:pt x="1497" y="1946"/>
                </a:lnTo>
                <a:lnTo>
                  <a:pt x="1524" y="1939"/>
                </a:lnTo>
                <a:lnTo>
                  <a:pt x="1551" y="1925"/>
                </a:lnTo>
                <a:lnTo>
                  <a:pt x="1564" y="1917"/>
                </a:lnTo>
                <a:lnTo>
                  <a:pt x="1577" y="1907"/>
                </a:lnTo>
                <a:lnTo>
                  <a:pt x="1589" y="1894"/>
                </a:lnTo>
                <a:lnTo>
                  <a:pt x="1600" y="1881"/>
                </a:lnTo>
                <a:lnTo>
                  <a:pt x="1611" y="1865"/>
                </a:lnTo>
                <a:lnTo>
                  <a:pt x="1621" y="1847"/>
                </a:lnTo>
                <a:lnTo>
                  <a:pt x="1629" y="1827"/>
                </a:lnTo>
                <a:lnTo>
                  <a:pt x="1637" y="1805"/>
                </a:lnTo>
                <a:lnTo>
                  <a:pt x="1644" y="1781"/>
                </a:lnTo>
                <a:lnTo>
                  <a:pt x="1648" y="1754"/>
                </a:lnTo>
                <a:lnTo>
                  <a:pt x="1742" y="1754"/>
                </a:lnTo>
                <a:lnTo>
                  <a:pt x="1742" y="2039"/>
                </a:lnTo>
                <a:lnTo>
                  <a:pt x="995" y="2039"/>
                </a:lnTo>
                <a:lnTo>
                  <a:pt x="995" y="1946"/>
                </a:lnTo>
                <a:close/>
                <a:moveTo>
                  <a:pt x="173" y="1998"/>
                </a:moveTo>
                <a:lnTo>
                  <a:pt x="174" y="1983"/>
                </a:lnTo>
                <a:lnTo>
                  <a:pt x="180" y="1948"/>
                </a:lnTo>
                <a:lnTo>
                  <a:pt x="192" y="1901"/>
                </a:lnTo>
                <a:lnTo>
                  <a:pt x="201" y="1874"/>
                </a:lnTo>
                <a:lnTo>
                  <a:pt x="213" y="1846"/>
                </a:lnTo>
                <a:lnTo>
                  <a:pt x="235" y="1796"/>
                </a:lnTo>
                <a:lnTo>
                  <a:pt x="267" y="1734"/>
                </a:lnTo>
                <a:lnTo>
                  <a:pt x="287" y="1700"/>
                </a:lnTo>
                <a:lnTo>
                  <a:pt x="309" y="1667"/>
                </a:lnTo>
                <a:lnTo>
                  <a:pt x="334" y="1635"/>
                </a:lnTo>
                <a:lnTo>
                  <a:pt x="360" y="1605"/>
                </a:lnTo>
                <a:lnTo>
                  <a:pt x="392" y="1572"/>
                </a:lnTo>
                <a:lnTo>
                  <a:pt x="420" y="1540"/>
                </a:lnTo>
                <a:lnTo>
                  <a:pt x="469" y="1477"/>
                </a:lnTo>
                <a:lnTo>
                  <a:pt x="508" y="1420"/>
                </a:lnTo>
                <a:lnTo>
                  <a:pt x="538" y="1368"/>
                </a:lnTo>
                <a:lnTo>
                  <a:pt x="559" y="1324"/>
                </a:lnTo>
                <a:lnTo>
                  <a:pt x="574" y="1289"/>
                </a:lnTo>
                <a:lnTo>
                  <a:pt x="588" y="1254"/>
                </a:lnTo>
                <a:lnTo>
                  <a:pt x="588" y="1248"/>
                </a:lnTo>
                <a:lnTo>
                  <a:pt x="506" y="1248"/>
                </a:lnTo>
                <a:lnTo>
                  <a:pt x="472" y="1250"/>
                </a:lnTo>
                <a:lnTo>
                  <a:pt x="443" y="1255"/>
                </a:lnTo>
                <a:lnTo>
                  <a:pt x="418" y="1264"/>
                </a:lnTo>
                <a:lnTo>
                  <a:pt x="395" y="1276"/>
                </a:lnTo>
                <a:lnTo>
                  <a:pt x="375" y="1289"/>
                </a:lnTo>
                <a:lnTo>
                  <a:pt x="359" y="1305"/>
                </a:lnTo>
                <a:lnTo>
                  <a:pt x="344" y="1322"/>
                </a:lnTo>
                <a:lnTo>
                  <a:pt x="332" y="1340"/>
                </a:lnTo>
                <a:lnTo>
                  <a:pt x="315" y="1374"/>
                </a:lnTo>
                <a:lnTo>
                  <a:pt x="303" y="1405"/>
                </a:lnTo>
                <a:lnTo>
                  <a:pt x="295" y="1443"/>
                </a:lnTo>
                <a:lnTo>
                  <a:pt x="206" y="1443"/>
                </a:lnTo>
                <a:lnTo>
                  <a:pt x="206" y="1158"/>
                </a:lnTo>
                <a:lnTo>
                  <a:pt x="913" y="1158"/>
                </a:lnTo>
                <a:lnTo>
                  <a:pt x="913" y="1182"/>
                </a:lnTo>
                <a:lnTo>
                  <a:pt x="912" y="1195"/>
                </a:lnTo>
                <a:lnTo>
                  <a:pt x="907" y="1226"/>
                </a:lnTo>
                <a:lnTo>
                  <a:pt x="897" y="1271"/>
                </a:lnTo>
                <a:lnTo>
                  <a:pt x="881" y="1325"/>
                </a:lnTo>
                <a:lnTo>
                  <a:pt x="859" y="1379"/>
                </a:lnTo>
                <a:lnTo>
                  <a:pt x="835" y="1428"/>
                </a:lnTo>
                <a:lnTo>
                  <a:pt x="810" y="1474"/>
                </a:lnTo>
                <a:lnTo>
                  <a:pt x="784" y="1516"/>
                </a:lnTo>
                <a:lnTo>
                  <a:pt x="757" y="1554"/>
                </a:lnTo>
                <a:lnTo>
                  <a:pt x="730" y="1590"/>
                </a:lnTo>
                <a:lnTo>
                  <a:pt x="673" y="1658"/>
                </a:lnTo>
                <a:lnTo>
                  <a:pt x="620" y="1723"/>
                </a:lnTo>
                <a:lnTo>
                  <a:pt x="596" y="1756"/>
                </a:lnTo>
                <a:lnTo>
                  <a:pt x="572" y="1790"/>
                </a:lnTo>
                <a:lnTo>
                  <a:pt x="551" y="1825"/>
                </a:lnTo>
                <a:lnTo>
                  <a:pt x="533" y="1864"/>
                </a:lnTo>
                <a:lnTo>
                  <a:pt x="516" y="1904"/>
                </a:lnTo>
                <a:lnTo>
                  <a:pt x="503" y="1948"/>
                </a:lnTo>
                <a:lnTo>
                  <a:pt x="624" y="1948"/>
                </a:lnTo>
                <a:lnTo>
                  <a:pt x="651" y="1946"/>
                </a:lnTo>
                <a:lnTo>
                  <a:pt x="680" y="1939"/>
                </a:lnTo>
                <a:lnTo>
                  <a:pt x="707" y="1925"/>
                </a:lnTo>
                <a:lnTo>
                  <a:pt x="720" y="1917"/>
                </a:lnTo>
                <a:lnTo>
                  <a:pt x="733" y="1907"/>
                </a:lnTo>
                <a:lnTo>
                  <a:pt x="744" y="1894"/>
                </a:lnTo>
                <a:lnTo>
                  <a:pt x="756" y="1881"/>
                </a:lnTo>
                <a:lnTo>
                  <a:pt x="767" y="1865"/>
                </a:lnTo>
                <a:lnTo>
                  <a:pt x="777" y="1847"/>
                </a:lnTo>
                <a:lnTo>
                  <a:pt x="786" y="1827"/>
                </a:lnTo>
                <a:lnTo>
                  <a:pt x="793" y="1805"/>
                </a:lnTo>
                <a:lnTo>
                  <a:pt x="799" y="1781"/>
                </a:lnTo>
                <a:lnTo>
                  <a:pt x="805" y="1754"/>
                </a:lnTo>
                <a:lnTo>
                  <a:pt x="897" y="1754"/>
                </a:lnTo>
                <a:lnTo>
                  <a:pt x="897" y="2039"/>
                </a:lnTo>
                <a:lnTo>
                  <a:pt x="173" y="2039"/>
                </a:lnTo>
                <a:lnTo>
                  <a:pt x="173" y="1998"/>
                </a:lnTo>
                <a:close/>
              </a:path>
            </a:pathLst>
          </a:custGeom>
          <a:solidFill>
            <a:srgbClr val="0000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sz="1600">
              <a:solidFill>
                <a:srgbClr val="000000"/>
              </a:solidFill>
            </a:endParaRPr>
          </a:p>
        </p:txBody>
      </p:sp>
      <p:sp>
        <p:nvSpPr>
          <p:cNvPr id="3250193" name="TW_Footer_3"/>
          <p:cNvSpPr>
            <a:spLocks noGrp="1" noChangeArrowheads="1"/>
          </p:cNvSpPr>
          <p:nvPr>
            <p:ph type="dt" sz="half" idx="2"/>
          </p:nvPr>
        </p:nvSpPr>
        <p:spPr bwMode="auto">
          <a:xfrm>
            <a:off x="6448425" y="6643688"/>
            <a:ext cx="1117600" cy="16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798513" eaLnBrk="1" hangingPunct="1">
              <a:defRPr sz="800" smtClean="0">
                <a:latin typeface="Arial Narrow" pitchFamily="34" charset="0"/>
              </a:defRPr>
            </a:lvl1pPr>
          </a:lstStyle>
          <a:p>
            <a:pPr fontAlgn="base">
              <a:spcBef>
                <a:spcPct val="0"/>
              </a:spcBef>
              <a:spcAft>
                <a:spcPct val="0"/>
              </a:spcAft>
              <a:defRPr/>
            </a:pPr>
            <a:fld id="{969D7DE7-ACA9-4BB0-9226-7589C2424556}" type="datetime1">
              <a:rPr lang="de-DE">
                <a:solidFill>
                  <a:srgbClr val="000000"/>
                </a:solidFill>
              </a:rPr>
              <a:pPr fontAlgn="base">
                <a:spcBef>
                  <a:spcPct val="0"/>
                </a:spcBef>
                <a:spcAft>
                  <a:spcPct val="0"/>
                </a:spcAft>
                <a:defRPr/>
              </a:pPr>
              <a:t>02.03.2017</a:t>
            </a:fld>
            <a:endParaRPr lang="de-DE">
              <a:solidFill>
                <a:srgbClr val="000000"/>
              </a:solidFill>
            </a:endParaRPr>
          </a:p>
        </p:txBody>
      </p:sp>
      <p:sp>
        <p:nvSpPr>
          <p:cNvPr id="3250195" name="Rectangle 19"/>
          <p:cNvSpPr>
            <a:spLocks noGrp="1" noChangeArrowheads="1"/>
          </p:cNvSpPr>
          <p:nvPr>
            <p:ph type="sldNum" sz="quarter" idx="4"/>
          </p:nvPr>
        </p:nvSpPr>
        <p:spPr bwMode="auto">
          <a:xfrm>
            <a:off x="8402638" y="6643688"/>
            <a:ext cx="277812"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798513">
              <a:defRPr sz="800" smtClean="0">
                <a:latin typeface="Arial Narrow" pitchFamily="34" charset="0"/>
              </a:defRPr>
            </a:lvl1pPr>
          </a:lstStyle>
          <a:p>
            <a:pPr eaLnBrk="0" fontAlgn="base" hangingPunct="0">
              <a:spcBef>
                <a:spcPct val="0"/>
              </a:spcBef>
              <a:spcAft>
                <a:spcPct val="0"/>
              </a:spcAft>
              <a:defRPr/>
            </a:pPr>
            <a:fld id="{89ACA8DC-DA41-4FBD-940E-F5E15ED72AE4}" type="slidenum">
              <a:rPr lang="de-DE">
                <a:solidFill>
                  <a:srgbClr val="000000"/>
                </a:solidFill>
              </a:rPr>
              <a:pPr eaLnBrk="0" fontAlgn="base" hangingPunct="0">
                <a:spcBef>
                  <a:spcPct val="0"/>
                </a:spcBef>
                <a:spcAft>
                  <a:spcPct val="0"/>
                </a:spcAft>
                <a:defRPr/>
              </a:pPr>
              <a:t>‹#›</a:t>
            </a:fld>
            <a:endParaRPr lang="de-DE">
              <a:solidFill>
                <a:srgbClr val="000000"/>
              </a:solidFill>
            </a:endParaRPr>
          </a:p>
        </p:txBody>
      </p:sp>
      <p:sp>
        <p:nvSpPr>
          <p:cNvPr id="3250199" name="TW_Footer_1"/>
          <p:cNvSpPr>
            <a:spLocks noGrp="1" noChangeArrowheads="1"/>
          </p:cNvSpPr>
          <p:nvPr>
            <p:ph type="ftr" sz="quarter" idx="3"/>
          </p:nvPr>
        </p:nvSpPr>
        <p:spPr bwMode="auto">
          <a:xfrm>
            <a:off x="466725" y="6643688"/>
            <a:ext cx="5702300" cy="16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798513" eaLnBrk="1" hangingPunct="1">
              <a:defRPr sz="800" smtClean="0">
                <a:latin typeface="Arial Narrow" pitchFamily="34" charset="0"/>
              </a:defRPr>
            </a:lvl1pPr>
          </a:lstStyle>
          <a:p>
            <a:pPr fontAlgn="base">
              <a:spcBef>
                <a:spcPct val="0"/>
              </a:spcBef>
              <a:spcAft>
                <a:spcPct val="0"/>
              </a:spcAft>
              <a:defRPr/>
            </a:pPr>
            <a:r>
              <a:rPr lang="de-DE">
                <a:solidFill>
                  <a:srgbClr val="000000"/>
                </a:solidFill>
              </a:rPr>
              <a:t>Carl Zeiss Microscopy</a:t>
            </a:r>
          </a:p>
        </p:txBody>
      </p:sp>
      <p:sp>
        <p:nvSpPr>
          <p:cNvPr id="1032" name="Line 9"/>
          <p:cNvSpPr>
            <a:spLocks noChangeShapeType="1"/>
          </p:cNvSpPr>
          <p:nvPr/>
        </p:nvSpPr>
        <p:spPr bwMode="auto">
          <a:xfrm flipV="1">
            <a:off x="0" y="1258888"/>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z="1600">
              <a:solidFill>
                <a:srgbClr val="000000"/>
              </a:solidFill>
            </a:endParaRPr>
          </a:p>
        </p:txBody>
      </p:sp>
      <p:sp>
        <p:nvSpPr>
          <p:cNvPr id="1033" name="Line 26"/>
          <p:cNvSpPr>
            <a:spLocks noChangeShapeType="1"/>
          </p:cNvSpPr>
          <p:nvPr/>
        </p:nvSpPr>
        <p:spPr bwMode="auto">
          <a:xfrm flipV="1">
            <a:off x="0" y="6569075"/>
            <a:ext cx="9140825" cy="0"/>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sz="1600">
              <a:solidFill>
                <a:srgbClr val="000000"/>
              </a:solidFill>
            </a:endParaRPr>
          </a:p>
        </p:txBody>
      </p:sp>
    </p:spTree>
    <p:extLst>
      <p:ext uri="{BB962C8B-B14F-4D97-AF65-F5344CB8AC3E}">
        <p14:creationId xmlns:p14="http://schemas.microsoft.com/office/powerpoint/2010/main" val="3033581336"/>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hdr="0"/>
  <p:txStyles>
    <p:titleStyle>
      <a:lvl1pPr algn="l" rtl="0" eaLnBrk="0" fontAlgn="base" hangingPunct="0">
        <a:lnSpc>
          <a:spcPct val="90000"/>
        </a:lnSpc>
        <a:spcBef>
          <a:spcPct val="0"/>
        </a:spcBef>
        <a:spcAft>
          <a:spcPct val="0"/>
        </a:spcAft>
        <a:defRPr sz="2200" b="1">
          <a:solidFill>
            <a:schemeClr val="tx2"/>
          </a:solidFill>
          <a:latin typeface="+mj-lt"/>
          <a:ea typeface="+mj-ea"/>
          <a:cs typeface="+mj-cs"/>
        </a:defRPr>
      </a:lvl1pPr>
      <a:lvl2pPr algn="l" rtl="0" eaLnBrk="0" fontAlgn="base" hangingPunct="0">
        <a:lnSpc>
          <a:spcPct val="90000"/>
        </a:lnSpc>
        <a:spcBef>
          <a:spcPct val="0"/>
        </a:spcBef>
        <a:spcAft>
          <a:spcPct val="0"/>
        </a:spcAft>
        <a:defRPr sz="2200" b="1">
          <a:solidFill>
            <a:schemeClr val="tx2"/>
          </a:solidFill>
          <a:latin typeface="Arial" charset="0"/>
        </a:defRPr>
      </a:lvl2pPr>
      <a:lvl3pPr algn="l" rtl="0" eaLnBrk="0" fontAlgn="base" hangingPunct="0">
        <a:lnSpc>
          <a:spcPct val="90000"/>
        </a:lnSpc>
        <a:spcBef>
          <a:spcPct val="0"/>
        </a:spcBef>
        <a:spcAft>
          <a:spcPct val="0"/>
        </a:spcAft>
        <a:defRPr sz="2200" b="1">
          <a:solidFill>
            <a:schemeClr val="tx2"/>
          </a:solidFill>
          <a:latin typeface="Arial" charset="0"/>
        </a:defRPr>
      </a:lvl3pPr>
      <a:lvl4pPr algn="l" rtl="0" eaLnBrk="0" fontAlgn="base" hangingPunct="0">
        <a:lnSpc>
          <a:spcPct val="90000"/>
        </a:lnSpc>
        <a:spcBef>
          <a:spcPct val="0"/>
        </a:spcBef>
        <a:spcAft>
          <a:spcPct val="0"/>
        </a:spcAft>
        <a:defRPr sz="2200" b="1">
          <a:solidFill>
            <a:schemeClr val="tx2"/>
          </a:solidFill>
          <a:latin typeface="Arial" charset="0"/>
        </a:defRPr>
      </a:lvl4pPr>
      <a:lvl5pPr algn="l" rtl="0" eaLnBrk="0" fontAlgn="base" hangingPunct="0">
        <a:lnSpc>
          <a:spcPct val="90000"/>
        </a:lnSpc>
        <a:spcBef>
          <a:spcPct val="0"/>
        </a:spcBef>
        <a:spcAft>
          <a:spcPct val="0"/>
        </a:spcAft>
        <a:defRPr sz="2200" b="1">
          <a:solidFill>
            <a:schemeClr val="tx2"/>
          </a:solidFill>
          <a:latin typeface="Arial" charset="0"/>
        </a:defRPr>
      </a:lvl5pPr>
      <a:lvl6pPr marL="457200" algn="l" rtl="0" eaLnBrk="0" fontAlgn="base" hangingPunct="0">
        <a:lnSpc>
          <a:spcPct val="90000"/>
        </a:lnSpc>
        <a:spcBef>
          <a:spcPct val="0"/>
        </a:spcBef>
        <a:spcAft>
          <a:spcPct val="0"/>
        </a:spcAft>
        <a:defRPr sz="2200" b="1">
          <a:solidFill>
            <a:schemeClr val="tx2"/>
          </a:solidFill>
          <a:latin typeface="Arial" charset="0"/>
        </a:defRPr>
      </a:lvl6pPr>
      <a:lvl7pPr marL="914400" algn="l" rtl="0" eaLnBrk="0" fontAlgn="base" hangingPunct="0">
        <a:lnSpc>
          <a:spcPct val="90000"/>
        </a:lnSpc>
        <a:spcBef>
          <a:spcPct val="0"/>
        </a:spcBef>
        <a:spcAft>
          <a:spcPct val="0"/>
        </a:spcAft>
        <a:defRPr sz="2200" b="1">
          <a:solidFill>
            <a:schemeClr val="tx2"/>
          </a:solidFill>
          <a:latin typeface="Arial" charset="0"/>
        </a:defRPr>
      </a:lvl7pPr>
      <a:lvl8pPr marL="1371600" algn="l" rtl="0" eaLnBrk="0" fontAlgn="base" hangingPunct="0">
        <a:lnSpc>
          <a:spcPct val="90000"/>
        </a:lnSpc>
        <a:spcBef>
          <a:spcPct val="0"/>
        </a:spcBef>
        <a:spcAft>
          <a:spcPct val="0"/>
        </a:spcAft>
        <a:defRPr sz="2200" b="1">
          <a:solidFill>
            <a:schemeClr val="tx2"/>
          </a:solidFill>
          <a:latin typeface="Arial" charset="0"/>
        </a:defRPr>
      </a:lvl8pPr>
      <a:lvl9pPr marL="1828800" algn="l" rtl="0" eaLnBrk="0" fontAlgn="base" hangingPunct="0">
        <a:lnSpc>
          <a:spcPct val="90000"/>
        </a:lnSpc>
        <a:spcBef>
          <a:spcPct val="0"/>
        </a:spcBef>
        <a:spcAft>
          <a:spcPct val="0"/>
        </a:spcAft>
        <a:defRPr sz="2200" b="1">
          <a:solidFill>
            <a:schemeClr val="tx2"/>
          </a:solidFill>
          <a:latin typeface="Arial" charset="0"/>
        </a:defRPr>
      </a:lvl9pPr>
    </p:titleStyle>
    <p:bodyStyle>
      <a:lvl1pPr marL="342900" indent="-342900" algn="l" rtl="0" eaLnBrk="0" fontAlgn="base" hangingPunct="0">
        <a:spcBef>
          <a:spcPct val="0"/>
        </a:spcBef>
        <a:spcAft>
          <a:spcPct val="0"/>
        </a:spcAft>
        <a:defRPr sz="1600">
          <a:solidFill>
            <a:schemeClr val="tx1"/>
          </a:solidFill>
          <a:latin typeface="+mn-lt"/>
          <a:ea typeface="+mn-ea"/>
          <a:cs typeface="+mn-cs"/>
        </a:defRPr>
      </a:lvl1pPr>
      <a:lvl2pPr marL="363538" indent="-184150" algn="l" rtl="0" eaLnBrk="0" fontAlgn="base" hangingPunct="0">
        <a:spcBef>
          <a:spcPct val="0"/>
        </a:spcBef>
        <a:spcAft>
          <a:spcPct val="0"/>
        </a:spcAft>
        <a:buClr>
          <a:schemeClr val="folHlink"/>
        </a:buClr>
        <a:buFont typeface="Wingdings" pitchFamily="2" charset="2"/>
        <a:buChar char="§"/>
        <a:defRPr sz="1600">
          <a:solidFill>
            <a:schemeClr val="tx1"/>
          </a:solidFill>
          <a:latin typeface="+mn-lt"/>
        </a:defRPr>
      </a:lvl2pPr>
      <a:lvl3pPr marL="714375" indent="-171450" algn="l" rtl="0" eaLnBrk="0" fontAlgn="base" hangingPunct="0">
        <a:spcBef>
          <a:spcPct val="0"/>
        </a:spcBef>
        <a:spcAft>
          <a:spcPct val="0"/>
        </a:spcAft>
        <a:buClr>
          <a:schemeClr val="folHlink"/>
        </a:buClr>
        <a:buChar char="-"/>
        <a:defRPr sz="1400">
          <a:solidFill>
            <a:schemeClr val="tx1"/>
          </a:solidFill>
          <a:latin typeface="+mn-lt"/>
        </a:defRPr>
      </a:lvl3pPr>
      <a:lvl4pPr marL="1081088" indent="-177800" algn="l" rtl="0" eaLnBrk="0" fontAlgn="base" hangingPunct="0">
        <a:spcBef>
          <a:spcPct val="0"/>
        </a:spcBef>
        <a:spcAft>
          <a:spcPct val="0"/>
        </a:spcAft>
        <a:buChar char="-"/>
        <a:defRPr sz="1200">
          <a:solidFill>
            <a:schemeClr val="tx1"/>
          </a:solidFill>
          <a:latin typeface="+mn-lt"/>
        </a:defRPr>
      </a:lvl4pPr>
      <a:lvl5pPr marL="1438275" indent="-177800" algn="l" rtl="0" eaLnBrk="0" fontAlgn="base" hangingPunct="0">
        <a:spcBef>
          <a:spcPct val="0"/>
        </a:spcBef>
        <a:spcAft>
          <a:spcPct val="0"/>
        </a:spcAft>
        <a:buFont typeface="Arial" charset="0"/>
        <a:buChar char="»"/>
        <a:defRPr sz="1000">
          <a:solidFill>
            <a:schemeClr val="tx1"/>
          </a:solidFill>
          <a:latin typeface="+mn-lt"/>
        </a:defRPr>
      </a:lvl5pPr>
      <a:lvl6pPr marL="1895475" indent="-177800" algn="l" rtl="0" eaLnBrk="0" fontAlgn="base" hangingPunct="0">
        <a:spcBef>
          <a:spcPct val="0"/>
        </a:spcBef>
        <a:spcAft>
          <a:spcPct val="0"/>
        </a:spcAft>
        <a:buFont typeface="Arial" charset="0"/>
        <a:buChar char="»"/>
        <a:defRPr sz="1000">
          <a:solidFill>
            <a:schemeClr val="tx1"/>
          </a:solidFill>
          <a:latin typeface="+mn-lt"/>
        </a:defRPr>
      </a:lvl6pPr>
      <a:lvl7pPr marL="2352675" indent="-177800" algn="l" rtl="0" eaLnBrk="0" fontAlgn="base" hangingPunct="0">
        <a:spcBef>
          <a:spcPct val="0"/>
        </a:spcBef>
        <a:spcAft>
          <a:spcPct val="0"/>
        </a:spcAft>
        <a:buFont typeface="Arial" charset="0"/>
        <a:buChar char="»"/>
        <a:defRPr sz="1000">
          <a:solidFill>
            <a:schemeClr val="tx1"/>
          </a:solidFill>
          <a:latin typeface="+mn-lt"/>
        </a:defRPr>
      </a:lvl7pPr>
      <a:lvl8pPr marL="2809875" indent="-177800" algn="l" rtl="0" eaLnBrk="0" fontAlgn="base" hangingPunct="0">
        <a:spcBef>
          <a:spcPct val="0"/>
        </a:spcBef>
        <a:spcAft>
          <a:spcPct val="0"/>
        </a:spcAft>
        <a:buFont typeface="Arial" charset="0"/>
        <a:buChar char="»"/>
        <a:defRPr sz="1000">
          <a:solidFill>
            <a:schemeClr val="tx1"/>
          </a:solidFill>
          <a:latin typeface="+mn-lt"/>
        </a:defRPr>
      </a:lvl8pPr>
      <a:lvl9pPr marL="3267075" indent="-177800" algn="l" rtl="0" eaLnBrk="0" fontAlgn="base" hangingPunct="0">
        <a:spcBef>
          <a:spcPct val="0"/>
        </a:spcBef>
        <a:spcAft>
          <a:spcPct val="0"/>
        </a:spcAft>
        <a:buFont typeface="Arial" charset="0"/>
        <a:buChar char="»"/>
        <a:defRPr sz="1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oleObject" Target="../embeddings/oleObject3.bin"/><Relationship Id="rId7" Type="http://schemas.openxmlformats.org/officeDocument/2006/relationships/image" Target="../media/image37.e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38.png"/><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41.wmf"/><Relationship Id="rId5" Type="http://schemas.openxmlformats.org/officeDocument/2006/relationships/oleObject" Target="../embeddings/oleObject6.bin"/><Relationship Id="rId4" Type="http://schemas.openxmlformats.org/officeDocument/2006/relationships/image" Target="../media/image40.w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microscopyu.com/tutorials/flash/superresolution/storm/index.html" TargetMode="External"/><Relationship Id="rId2" Type="http://schemas.openxmlformats.org/officeDocument/2006/relationships/hyperlink" Target="http://www.microscopyu.com/tutorials/flash/superresolution/stedvsstorm/index.html"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7.wmf"/><Relationship Id="rId2" Type="http://schemas.openxmlformats.org/officeDocument/2006/relationships/slideLayout" Target="../slideLayouts/slideLayout36.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23.xml"/><Relationship Id="rId7" Type="http://schemas.openxmlformats.org/officeDocument/2006/relationships/image" Target="../media/image56.jpeg"/><Relationship Id="rId2" Type="http://schemas.openxmlformats.org/officeDocument/2006/relationships/slideLayout" Target="../slideLayouts/slideLayout36.xml"/><Relationship Id="rId1" Type="http://schemas.openxmlformats.org/officeDocument/2006/relationships/vmlDrawing" Target="../drawings/vmlDrawing6.v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47.wmf"/></Relationships>
</file>

<file path=ppt/slides/_rels/slide3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61.em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63.png"/><Relationship Id="rId5" Type="http://schemas.openxmlformats.org/officeDocument/2006/relationships/image" Target="../media/image62.jpg"/><Relationship Id="rId4"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62.xml"/><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g"/><Relationship Id="rId7"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85.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10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hyperlink" Target="http://feynmanlectures.caltech.edu/I_28.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Biology 177: Principles of Modern Microscopy</a:t>
            </a:r>
          </a:p>
        </p:txBody>
      </p:sp>
      <p:sp>
        <p:nvSpPr>
          <p:cNvPr id="3" name="Subtitle 2"/>
          <p:cNvSpPr>
            <a:spLocks noGrp="1"/>
          </p:cNvSpPr>
          <p:nvPr>
            <p:ph type="subTitle" idx="1"/>
          </p:nvPr>
        </p:nvSpPr>
        <p:spPr/>
        <p:txBody>
          <a:bodyPr>
            <a:normAutofit lnSpcReduction="10000"/>
          </a:bodyPr>
          <a:lstStyle/>
          <a:p>
            <a:r>
              <a:rPr lang="en-US" dirty="0" smtClean="0"/>
              <a:t>Lecture 17:</a:t>
            </a:r>
          </a:p>
          <a:p>
            <a:r>
              <a:rPr lang="en-US" dirty="0"/>
              <a:t>Super-resolution microscopy: Part </a:t>
            </a:r>
            <a:r>
              <a:rPr lang="en-US" dirty="0" smtClean="0"/>
              <a:t>2</a:t>
            </a:r>
          </a:p>
          <a:p>
            <a:r>
              <a:rPr lang="en-US" dirty="0"/>
              <a:t>Andres Collazo, Director Biological Imaging Facility</a:t>
            </a:r>
          </a:p>
          <a:p>
            <a:r>
              <a:rPr lang="en-US" dirty="0"/>
              <a:t>Wan-</a:t>
            </a:r>
            <a:r>
              <a:rPr lang="en-US" dirty="0" err="1"/>
              <a:t>Rong</a:t>
            </a:r>
            <a:r>
              <a:rPr lang="en-US" dirty="0"/>
              <a:t> (Sandy) Wong, Graduate Student, TA</a:t>
            </a:r>
          </a:p>
          <a:p>
            <a:endParaRPr lang="en-US" dirty="0"/>
          </a:p>
        </p:txBody>
      </p:sp>
    </p:spTree>
    <p:extLst>
      <p:ext uri="{BB962C8B-B14F-4D97-AF65-F5344CB8AC3E}">
        <p14:creationId xmlns:p14="http://schemas.microsoft.com/office/powerpoint/2010/main" val="28996813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TIRFM illumination configurations</a:t>
            </a:r>
          </a:p>
        </p:txBody>
      </p:sp>
      <p:sp>
        <p:nvSpPr>
          <p:cNvPr id="3" name="Text Placeholder 2"/>
          <p:cNvSpPr>
            <a:spLocks noGrp="1"/>
          </p:cNvSpPr>
          <p:nvPr>
            <p:ph type="body" idx="1"/>
          </p:nvPr>
        </p:nvSpPr>
        <p:spPr/>
        <p:txBody>
          <a:bodyPr/>
          <a:lstStyle/>
          <a:p>
            <a:r>
              <a:rPr lang="en-US" dirty="0"/>
              <a:t>Prism </a:t>
            </a:r>
            <a:r>
              <a:rPr lang="en-US" dirty="0" smtClean="0"/>
              <a:t>method</a:t>
            </a:r>
            <a:endParaRPr lang="en-US" dirty="0"/>
          </a:p>
        </p:txBody>
      </p:sp>
      <p:sp>
        <p:nvSpPr>
          <p:cNvPr id="4" name="Content Placeholder 3"/>
          <p:cNvSpPr>
            <a:spLocks noGrp="1"/>
          </p:cNvSpPr>
          <p:nvPr>
            <p:ph sz="half" idx="2"/>
          </p:nvPr>
        </p:nvSpPr>
        <p:spPr/>
        <p:txBody>
          <a:bodyPr>
            <a:normAutofit fontScale="92500"/>
          </a:bodyPr>
          <a:lstStyle/>
          <a:p>
            <a:r>
              <a:rPr lang="en-US" dirty="0" smtClean="0"/>
              <a:t>Restricts access to specimen (difficult to manipulate)</a:t>
            </a:r>
          </a:p>
          <a:p>
            <a:r>
              <a:rPr lang="en-US" dirty="0" smtClean="0"/>
              <a:t>Most illuminate opposite objective so have to pass through specimen</a:t>
            </a:r>
          </a:p>
          <a:p>
            <a:r>
              <a:rPr lang="en-US" dirty="0" smtClean="0"/>
              <a:t>If prism on same side then more complicated alignment</a:t>
            </a:r>
            <a:endParaRPr lang="en-US" dirty="0"/>
          </a:p>
        </p:txBody>
      </p:sp>
      <p:sp>
        <p:nvSpPr>
          <p:cNvPr id="5" name="Text Placeholder 4"/>
          <p:cNvSpPr>
            <a:spLocks noGrp="1"/>
          </p:cNvSpPr>
          <p:nvPr>
            <p:ph type="body" sz="quarter" idx="3"/>
          </p:nvPr>
        </p:nvSpPr>
        <p:spPr/>
        <p:txBody>
          <a:bodyPr/>
          <a:lstStyle/>
          <a:p>
            <a:r>
              <a:rPr lang="en-US" dirty="0"/>
              <a:t>Objective Lens </a:t>
            </a:r>
            <a:r>
              <a:rPr lang="en-US" dirty="0" smtClean="0"/>
              <a:t>method</a:t>
            </a:r>
            <a:endParaRPr lang="en-US" dirty="0"/>
          </a:p>
        </p:txBody>
      </p:sp>
      <p:sp>
        <p:nvSpPr>
          <p:cNvPr id="6" name="Content Placeholder 5"/>
          <p:cNvSpPr>
            <a:spLocks noGrp="1"/>
          </p:cNvSpPr>
          <p:nvPr>
            <p:ph sz="quarter" idx="4"/>
          </p:nvPr>
        </p:nvSpPr>
        <p:spPr/>
        <p:txBody>
          <a:bodyPr>
            <a:normAutofit/>
          </a:bodyPr>
          <a:lstStyle/>
          <a:p>
            <a:r>
              <a:rPr lang="en-US" sz="2600" dirty="0" smtClean="0"/>
              <a:t>This is the way to go</a:t>
            </a:r>
          </a:p>
          <a:p>
            <a:r>
              <a:rPr lang="en-US" sz="2600" dirty="0" smtClean="0"/>
              <a:t>But …</a:t>
            </a:r>
            <a:endParaRPr lang="en-US" sz="2600" dirty="0"/>
          </a:p>
        </p:txBody>
      </p:sp>
    </p:spTree>
    <p:extLst>
      <p:ext uri="{BB962C8B-B14F-4D97-AF65-F5344CB8AC3E}">
        <p14:creationId xmlns:p14="http://schemas.microsoft.com/office/powerpoint/2010/main" val="5096255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TIRFM applications</a:t>
            </a:r>
          </a:p>
        </p:txBody>
      </p:sp>
      <p:sp>
        <p:nvSpPr>
          <p:cNvPr id="3" name="Content Placeholder 2"/>
          <p:cNvSpPr>
            <a:spLocks noGrp="1"/>
          </p:cNvSpPr>
          <p:nvPr>
            <p:ph sz="half" idx="1"/>
          </p:nvPr>
        </p:nvSpPr>
        <p:spPr>
          <a:xfrm>
            <a:off x="628650" y="1825625"/>
            <a:ext cx="3984914" cy="4351338"/>
          </a:xfrm>
        </p:spPr>
        <p:txBody>
          <a:bodyPr>
            <a:noAutofit/>
          </a:bodyPr>
          <a:lstStyle/>
          <a:p>
            <a:pPr>
              <a:lnSpc>
                <a:spcPct val="120000"/>
              </a:lnSpc>
            </a:pPr>
            <a:r>
              <a:rPr lang="en-US" sz="1800" dirty="0" smtClean="0"/>
              <a:t>Benefits for imaging minute </a:t>
            </a:r>
            <a:r>
              <a:rPr lang="en-US" sz="1800" dirty="0"/>
              <a:t>structures or single molecules in specimens </a:t>
            </a:r>
            <a:r>
              <a:rPr lang="en-US" sz="1800" dirty="0" smtClean="0"/>
              <a:t>with tons of fluorescence outside </a:t>
            </a:r>
            <a:r>
              <a:rPr lang="en-US" sz="1800" dirty="0"/>
              <a:t>of </a:t>
            </a:r>
            <a:r>
              <a:rPr lang="en-US" sz="1800" dirty="0" smtClean="0"/>
              <a:t>optical </a:t>
            </a:r>
            <a:r>
              <a:rPr lang="en-US" sz="1800" dirty="0"/>
              <a:t>plane of </a:t>
            </a:r>
            <a:r>
              <a:rPr lang="en-US" sz="1800" dirty="0" smtClean="0"/>
              <a:t>interest</a:t>
            </a:r>
          </a:p>
          <a:p>
            <a:pPr>
              <a:lnSpc>
                <a:spcPct val="120000"/>
              </a:lnSpc>
            </a:pPr>
            <a:r>
              <a:rPr lang="en-US" sz="1800" dirty="0" smtClean="0"/>
              <a:t>Examples: </a:t>
            </a:r>
            <a:r>
              <a:rPr lang="en-US" sz="1800" dirty="0"/>
              <a:t>Brownian </a:t>
            </a:r>
            <a:r>
              <a:rPr lang="en-US" sz="1800" dirty="0" smtClean="0"/>
              <a:t>motion of molecules </a:t>
            </a:r>
            <a:r>
              <a:rPr lang="en-US" sz="1800" dirty="0"/>
              <a:t>in </a:t>
            </a:r>
            <a:r>
              <a:rPr lang="en-US" sz="1800" dirty="0" smtClean="0"/>
              <a:t>solution, </a:t>
            </a:r>
            <a:r>
              <a:rPr lang="en-US" sz="1800" dirty="0"/>
              <a:t>vesicles undergoing endocytosis or exocytosis, or single protein trafficking in </a:t>
            </a:r>
            <a:r>
              <a:rPr lang="en-US" sz="1800" dirty="0" smtClean="0"/>
              <a:t>cells</a:t>
            </a:r>
          </a:p>
          <a:p>
            <a:pPr>
              <a:lnSpc>
                <a:spcPct val="120000"/>
              </a:lnSpc>
            </a:pPr>
            <a:r>
              <a:rPr lang="en-US" sz="1800" dirty="0" smtClean="0"/>
              <a:t>Can get dramatic </a:t>
            </a:r>
            <a:r>
              <a:rPr lang="en-US" sz="1800" dirty="0"/>
              <a:t>increase in signal-to-noise ratio from </a:t>
            </a:r>
            <a:r>
              <a:rPr lang="en-US" sz="1800" dirty="0" smtClean="0"/>
              <a:t>thin excitation region</a:t>
            </a:r>
          </a:p>
          <a:p>
            <a:pPr>
              <a:lnSpc>
                <a:spcPct val="120000"/>
              </a:lnSpc>
            </a:pPr>
            <a:r>
              <a:rPr lang="en-US" sz="1800" dirty="0" smtClean="0"/>
              <a:t>Microsphere example</a:t>
            </a:r>
            <a:endParaRPr lang="en-US" sz="18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45257" y="1690689"/>
            <a:ext cx="3915268" cy="4341066"/>
          </a:xfrm>
        </p:spPr>
      </p:pic>
      <p:sp>
        <p:nvSpPr>
          <p:cNvPr id="4" name="Rectangle 3"/>
          <p:cNvSpPr/>
          <p:nvPr/>
        </p:nvSpPr>
        <p:spPr>
          <a:xfrm>
            <a:off x="6330462" y="5849815"/>
            <a:ext cx="726830" cy="181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06085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TIRFM applications</a:t>
            </a:r>
          </a:p>
        </p:txBody>
      </p:sp>
      <p:sp>
        <p:nvSpPr>
          <p:cNvPr id="3" name="Content Placeholder 2"/>
          <p:cNvSpPr>
            <a:spLocks noGrp="1"/>
          </p:cNvSpPr>
          <p:nvPr>
            <p:ph sz="half" idx="1"/>
          </p:nvPr>
        </p:nvSpPr>
        <p:spPr/>
        <p:txBody>
          <a:bodyPr/>
          <a:lstStyle/>
          <a:p>
            <a:r>
              <a:rPr lang="en-US" dirty="0" smtClean="0"/>
              <a:t>Ideal tool </a:t>
            </a:r>
            <a:r>
              <a:rPr lang="en-US" dirty="0"/>
              <a:t>for investigation of both the mechanisms and dynamics of many of the proteins involved in cell-cell </a:t>
            </a:r>
            <a:r>
              <a:rPr lang="en-US" dirty="0" smtClean="0"/>
              <a:t>interactions</a:t>
            </a:r>
          </a:p>
          <a:p>
            <a:r>
              <a:rPr lang="en-US" dirty="0" smtClean="0"/>
              <a:t>Live cell imaging</a:t>
            </a:r>
          </a:p>
          <a:p>
            <a:r>
              <a:rPr lang="en-US" dirty="0" smtClean="0"/>
              <a:t>GFP-vinculin to see focal adhesions on coverslip</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825625"/>
            <a:ext cx="4096626" cy="2357492"/>
          </a:xfrm>
        </p:spPr>
      </p:pic>
      <p:sp>
        <p:nvSpPr>
          <p:cNvPr id="6" name="Rectangle 5"/>
          <p:cNvSpPr/>
          <p:nvPr/>
        </p:nvSpPr>
        <p:spPr>
          <a:xfrm>
            <a:off x="7956331" y="4014952"/>
            <a:ext cx="641131" cy="241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727758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TIRFM applications</a:t>
            </a:r>
            <a:endParaRPr lang="en-US" dirty="0"/>
          </a:p>
        </p:txBody>
      </p:sp>
      <p:sp>
        <p:nvSpPr>
          <p:cNvPr id="8" name="Content Placeholder 7"/>
          <p:cNvSpPr>
            <a:spLocks noGrp="1"/>
          </p:cNvSpPr>
          <p:nvPr>
            <p:ph sz="half" idx="1"/>
          </p:nvPr>
        </p:nvSpPr>
        <p:spPr/>
        <p:txBody>
          <a:bodyPr/>
          <a:lstStyle/>
          <a:p>
            <a:r>
              <a:rPr lang="en-US" dirty="0" smtClean="0"/>
              <a:t>Single molecule imaging</a:t>
            </a:r>
          </a:p>
          <a:p>
            <a:r>
              <a:rPr lang="en-US" dirty="0" smtClean="0"/>
              <a:t>Time lapse of GFP-</a:t>
            </a:r>
            <a:r>
              <a:rPr lang="en-US" dirty="0" err="1" smtClean="0"/>
              <a:t>Rac</a:t>
            </a:r>
            <a:r>
              <a:rPr lang="en-US" dirty="0" smtClean="0"/>
              <a:t> moving along filopodia</a:t>
            </a:r>
          </a:p>
          <a:p>
            <a:r>
              <a:rPr lang="en-US" dirty="0" smtClean="0"/>
              <a:t>In fact, most single molecule imaging today done with TIRFM</a:t>
            </a:r>
            <a:endParaRPr lang="en-US" dirty="0"/>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91075" y="1825625"/>
            <a:ext cx="3775538" cy="4118769"/>
          </a:xfrm>
        </p:spPr>
      </p:pic>
      <p:sp>
        <p:nvSpPr>
          <p:cNvPr id="11" name="Rectangle 10"/>
          <p:cNvSpPr/>
          <p:nvPr/>
        </p:nvSpPr>
        <p:spPr>
          <a:xfrm>
            <a:off x="7798676" y="5780690"/>
            <a:ext cx="716674" cy="252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040068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000" dirty="0" smtClean="0"/>
              <a:t>TIRFM versus Confocal Microscopy</a:t>
            </a:r>
            <a:endParaRPr lang="en-US" sz="4000" dirty="0"/>
          </a:p>
        </p:txBody>
      </p:sp>
      <p:sp>
        <p:nvSpPr>
          <p:cNvPr id="8" name="Content Placeholder 7"/>
          <p:cNvSpPr>
            <a:spLocks noGrp="1"/>
          </p:cNvSpPr>
          <p:nvPr>
            <p:ph idx="1"/>
          </p:nvPr>
        </p:nvSpPr>
        <p:spPr/>
        <p:txBody>
          <a:bodyPr/>
          <a:lstStyle/>
          <a:p>
            <a:r>
              <a:rPr lang="en-US" dirty="0" smtClean="0"/>
              <a:t>Confocal not limited to plane at interface, can go deeper</a:t>
            </a:r>
          </a:p>
          <a:p>
            <a:r>
              <a:rPr lang="en-US" dirty="0" smtClean="0"/>
              <a:t>TIRFM has thinner optical section (100 nm vs 600 nm)</a:t>
            </a:r>
          </a:p>
          <a:p>
            <a:r>
              <a:rPr lang="en-US" dirty="0" smtClean="0"/>
              <a:t>TIRFM, like two photon, only excites sample at focal plane</a:t>
            </a:r>
          </a:p>
          <a:p>
            <a:r>
              <a:rPr lang="en-US" dirty="0" smtClean="0"/>
              <a:t>TIRFM is cheaper to implement than confocal</a:t>
            </a:r>
          </a:p>
          <a:p>
            <a:r>
              <a:rPr lang="en-US" dirty="0" smtClean="0"/>
              <a:t>TIRFM is NOT super-resolution (except in Z)</a:t>
            </a:r>
            <a:endParaRPr lang="en-US" dirty="0"/>
          </a:p>
        </p:txBody>
      </p:sp>
    </p:spTree>
    <p:extLst>
      <p:ext uri="{BB962C8B-B14F-4D97-AF65-F5344CB8AC3E}">
        <p14:creationId xmlns:p14="http://schemas.microsoft.com/office/powerpoint/2010/main" val="22445340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Spatial Resolution of Biological Imaging </a:t>
            </a:r>
            <a:r>
              <a:rPr lang="en-US" sz="2800" dirty="0"/>
              <a:t>T</a:t>
            </a:r>
            <a:r>
              <a:rPr lang="en-US" sz="2800" dirty="0" smtClean="0"/>
              <a:t>echniques</a:t>
            </a:r>
            <a:endParaRPr lang="en-US" sz="2800"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6749"/>
          <a:stretch/>
        </p:blipFill>
        <p:spPr>
          <a:xfrm>
            <a:off x="726510" y="1690689"/>
            <a:ext cx="6325643" cy="4286628"/>
          </a:xfrm>
        </p:spPr>
      </p:pic>
      <p:sp>
        <p:nvSpPr>
          <p:cNvPr id="5" name="Rectangle 4"/>
          <p:cNvSpPr/>
          <p:nvPr/>
        </p:nvSpPr>
        <p:spPr>
          <a:xfrm>
            <a:off x="5661764" y="5736921"/>
            <a:ext cx="989557" cy="338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5736921" y="4285989"/>
            <a:ext cx="1240076" cy="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736921" y="4893501"/>
            <a:ext cx="1240076" cy="0"/>
          </a:xfrm>
          <a:prstGeom prst="straightConnector1">
            <a:avLst/>
          </a:prstGeom>
          <a:ln w="38100">
            <a:solidFill>
              <a:schemeClr val="accent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736921" y="5096005"/>
            <a:ext cx="1240076" cy="0"/>
          </a:xfrm>
          <a:prstGeom prst="straightConnector1">
            <a:avLst/>
          </a:prstGeom>
          <a:ln w="38100">
            <a:solidFill>
              <a:schemeClr val="accent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36921" y="5298509"/>
            <a:ext cx="1240076" cy="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26893" y="3898819"/>
            <a:ext cx="2161297" cy="338554"/>
          </a:xfrm>
          <a:prstGeom prst="rect">
            <a:avLst/>
          </a:prstGeom>
          <a:noFill/>
        </p:spPr>
        <p:txBody>
          <a:bodyPr wrap="none" rtlCol="0">
            <a:spAutoFit/>
          </a:bodyPr>
          <a:lstStyle/>
          <a:p>
            <a:r>
              <a:rPr lang="en-US" sz="1600" dirty="0" smtClean="0">
                <a:solidFill>
                  <a:srgbClr val="FF0000"/>
                </a:solidFill>
              </a:rPr>
              <a:t>“True” super-resolution</a:t>
            </a:r>
            <a:endParaRPr lang="en-US" sz="1600" dirty="0">
              <a:solidFill>
                <a:srgbClr val="FF0000"/>
              </a:solidFill>
            </a:endParaRPr>
          </a:p>
        </p:txBody>
      </p:sp>
      <p:sp>
        <p:nvSpPr>
          <p:cNvPr id="14" name="TextBox 13"/>
          <p:cNvSpPr txBox="1"/>
          <p:nvPr/>
        </p:nvSpPr>
        <p:spPr>
          <a:xfrm>
            <a:off x="6976997" y="4310566"/>
            <a:ext cx="1229824" cy="338554"/>
          </a:xfrm>
          <a:prstGeom prst="rect">
            <a:avLst/>
          </a:prstGeom>
          <a:noFill/>
        </p:spPr>
        <p:txBody>
          <a:bodyPr wrap="none" rtlCol="0">
            <a:spAutoFit/>
          </a:bodyPr>
          <a:lstStyle/>
          <a:p>
            <a:r>
              <a:rPr lang="en-US" sz="1600" dirty="0" smtClean="0">
                <a:solidFill>
                  <a:schemeClr val="accent5"/>
                </a:solidFill>
              </a:rPr>
              <a:t>“Functional”</a:t>
            </a:r>
            <a:endParaRPr lang="en-US" sz="1600" dirty="0">
              <a:solidFill>
                <a:schemeClr val="accent5"/>
              </a:solidFill>
            </a:endParaRPr>
          </a:p>
        </p:txBody>
      </p:sp>
    </p:spTree>
    <p:extLst>
      <p:ext uri="{BB962C8B-B14F-4D97-AF65-F5344CB8AC3E}">
        <p14:creationId xmlns:p14="http://schemas.microsoft.com/office/powerpoint/2010/main" val="15213251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Super-resolution microscopy</a:t>
            </a:r>
            <a:endParaRPr lang="en-US" sz="3600" dirty="0"/>
          </a:p>
        </p:txBody>
      </p:sp>
      <p:sp>
        <p:nvSpPr>
          <p:cNvPr id="8" name="Content Placeholder 7"/>
          <p:cNvSpPr>
            <a:spLocks noGrp="1"/>
          </p:cNvSpPr>
          <p:nvPr>
            <p:ph sz="half" idx="1"/>
          </p:nvPr>
        </p:nvSpPr>
        <p:spPr/>
        <p:txBody>
          <a:bodyPr>
            <a:normAutofit/>
          </a:bodyPr>
          <a:lstStyle/>
          <a:p>
            <a:pPr lvl="0"/>
            <a:r>
              <a:rPr lang="en-US" sz="2000" dirty="0" smtClean="0">
                <a:solidFill>
                  <a:prstClr val="black"/>
                </a:solidFill>
              </a:rPr>
              <a:t>Abbe (1873) reported that smallest resolvable distance between two points (</a:t>
            </a:r>
            <a:r>
              <a:rPr lang="en-US" sz="2000" dirty="0" smtClean="0">
                <a:solidFill>
                  <a:prstClr val="black"/>
                </a:solidFill>
                <a:latin typeface="Script MT Bold" panose="03040602040607080904" pitchFamily="66" charset="0"/>
              </a:rPr>
              <a:t>d</a:t>
            </a:r>
            <a:r>
              <a:rPr lang="en-US" sz="2000" dirty="0" smtClean="0">
                <a:solidFill>
                  <a:prstClr val="black"/>
                </a:solidFill>
              </a:rPr>
              <a:t>) using a conventional microscope may never be smaller than half the wavelength of the imaging light (~200 nm) </a:t>
            </a:r>
          </a:p>
          <a:p>
            <a:pPr lvl="0"/>
            <a:r>
              <a:rPr lang="en-US" sz="2000" dirty="0" smtClean="0">
                <a:solidFill>
                  <a:prstClr val="black"/>
                </a:solidFill>
              </a:rPr>
              <a:t>Is resolution diffraction limited? </a:t>
            </a:r>
            <a:endParaRPr lang="en-US" sz="2000" dirty="0">
              <a:solidFill>
                <a:prstClr val="black"/>
              </a:solidFill>
            </a:endParaRP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16797" y="1825625"/>
            <a:ext cx="3710906" cy="4351338"/>
          </a:xfrm>
        </p:spPr>
      </p:pic>
      <p:pic>
        <p:nvPicPr>
          <p:cNvPr id="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950" y="4346576"/>
            <a:ext cx="2895600" cy="18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9908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prstClr val="black"/>
                </a:solidFill>
              </a:rPr>
              <a:t>Super-resolution microscopy</a:t>
            </a:r>
            <a:endParaRPr lang="en-US" sz="3200" dirty="0"/>
          </a:p>
        </p:txBody>
      </p:sp>
      <p:sp>
        <p:nvSpPr>
          <p:cNvPr id="3" name="Content Placeholder 2"/>
          <p:cNvSpPr>
            <a:spLocks noGrp="1"/>
          </p:cNvSpPr>
          <p:nvPr>
            <p:ph idx="1"/>
          </p:nvPr>
        </p:nvSpPr>
        <p:spPr/>
        <p:txBody>
          <a:bodyPr>
            <a:normAutofit/>
          </a:bodyPr>
          <a:lstStyle/>
          <a:p>
            <a:r>
              <a:rPr lang="en-US" sz="2000" dirty="0" smtClean="0"/>
              <a:t>Could always do super-resolution if could label points with different colors</a:t>
            </a:r>
          </a:p>
          <a:p>
            <a:r>
              <a:rPr lang="en-US" sz="2000" dirty="0" smtClean="0"/>
              <a:t>Separate with different fluorescent filters (spectral </a:t>
            </a:r>
            <a:r>
              <a:rPr lang="en-US" sz="2000" dirty="0" err="1" smtClean="0"/>
              <a:t>unmixing</a:t>
            </a:r>
            <a:r>
              <a:rPr lang="en-US" sz="2000" dirty="0" smtClean="0"/>
              <a:t>)</a:t>
            </a:r>
          </a:p>
          <a:p>
            <a:r>
              <a:rPr lang="en-US" sz="2000" dirty="0" smtClean="0"/>
              <a:t>Why fluorescence is such an important illumination technique</a:t>
            </a:r>
            <a:endParaRPr lang="en-US" sz="2000" dirty="0"/>
          </a:p>
        </p:txBody>
      </p:sp>
      <p:sp>
        <p:nvSpPr>
          <p:cNvPr id="4" name="Oval 3"/>
          <p:cNvSpPr/>
          <p:nvPr/>
        </p:nvSpPr>
        <p:spPr>
          <a:xfrm>
            <a:off x="852922" y="3876603"/>
            <a:ext cx="187036" cy="18703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195" t="7934" r="63790" b="13719"/>
          <a:stretch/>
        </p:blipFill>
        <p:spPr>
          <a:xfrm>
            <a:off x="831272" y="4362373"/>
            <a:ext cx="2202874" cy="1567810"/>
          </a:xfrm>
          <a:prstGeom prst="rect">
            <a:avLst/>
          </a:prstGeom>
        </p:spPr>
      </p:pic>
      <p:sp>
        <p:nvSpPr>
          <p:cNvPr id="6" name="Oval 5"/>
          <p:cNvSpPr/>
          <p:nvPr/>
        </p:nvSpPr>
        <p:spPr>
          <a:xfrm>
            <a:off x="852922" y="3577869"/>
            <a:ext cx="187036" cy="1870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779694" y="3876603"/>
            <a:ext cx="187036" cy="18703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195" t="7934" r="63790" b="13719"/>
          <a:stretch/>
        </p:blipFill>
        <p:spPr>
          <a:xfrm>
            <a:off x="3758044" y="4362373"/>
            <a:ext cx="2202874" cy="1567810"/>
          </a:xfrm>
          <a:prstGeom prst="rect">
            <a:avLst/>
          </a:prstGeom>
        </p:spPr>
      </p:pic>
      <p:sp>
        <p:nvSpPr>
          <p:cNvPr id="10" name="Oval 9"/>
          <p:cNvSpPr/>
          <p:nvPr/>
        </p:nvSpPr>
        <p:spPr>
          <a:xfrm>
            <a:off x="4959928" y="3876603"/>
            <a:ext cx="187036" cy="1870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706466" y="3876603"/>
            <a:ext cx="187036" cy="18703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195" t="7934" r="63790" b="13719"/>
          <a:stretch/>
        </p:blipFill>
        <p:spPr>
          <a:xfrm>
            <a:off x="6684816" y="4362373"/>
            <a:ext cx="2202874" cy="1567810"/>
          </a:xfrm>
          <a:prstGeom prst="rect">
            <a:avLst/>
          </a:prstGeom>
        </p:spPr>
      </p:pic>
      <p:sp>
        <p:nvSpPr>
          <p:cNvPr id="13" name="Oval 12"/>
          <p:cNvSpPr/>
          <p:nvPr/>
        </p:nvSpPr>
        <p:spPr>
          <a:xfrm>
            <a:off x="6986154" y="3577869"/>
            <a:ext cx="187036" cy="1870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33156" y="3876603"/>
            <a:ext cx="187036" cy="18703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264230" y="3577869"/>
            <a:ext cx="187036" cy="1870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52922" y="6286018"/>
            <a:ext cx="6533135" cy="369332"/>
          </a:xfrm>
          <a:prstGeom prst="rect">
            <a:avLst/>
          </a:prstGeom>
          <a:noFill/>
        </p:spPr>
        <p:txBody>
          <a:bodyPr wrap="none" rtlCol="0">
            <a:spAutoFit/>
          </a:bodyPr>
          <a:lstStyle/>
          <a:p>
            <a:r>
              <a:rPr lang="en-US" dirty="0"/>
              <a:t>Hell, S.W., 2009. Microscopy and its focal switch. Nat Meth 6, 24-32</a:t>
            </a:r>
            <a:r>
              <a:rPr lang="en-US" dirty="0" smtClean="0"/>
              <a:t>.</a:t>
            </a:r>
            <a:endParaRPr lang="en-US" dirty="0"/>
          </a:p>
        </p:txBody>
      </p:sp>
    </p:spTree>
    <p:extLst>
      <p:ext uri="{BB962C8B-B14F-4D97-AF65-F5344CB8AC3E}">
        <p14:creationId xmlns:p14="http://schemas.microsoft.com/office/powerpoint/2010/main" val="17863269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Super-resolution microscopy</a:t>
            </a:r>
            <a:endParaRPr lang="en-US" sz="3600"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“True” super-resolution techniques</a:t>
            </a:r>
          </a:p>
          <a:p>
            <a:pPr lvl="1"/>
            <a:r>
              <a:rPr lang="en-US" dirty="0" smtClean="0"/>
              <a:t>Subwavelength imaging</a:t>
            </a:r>
          </a:p>
          <a:p>
            <a:pPr lvl="1"/>
            <a:r>
              <a:rPr lang="en-US" dirty="0" smtClean="0"/>
              <a:t>Capture information in evanescent waves</a:t>
            </a:r>
          </a:p>
          <a:p>
            <a:pPr marL="514350" indent="-514350">
              <a:buFont typeface="+mj-lt"/>
              <a:buAutoNum type="arabicPeriod"/>
            </a:pPr>
            <a:r>
              <a:rPr lang="en-US" dirty="0" smtClean="0"/>
              <a:t>“Functional” super-resolution techniques</a:t>
            </a:r>
          </a:p>
          <a:p>
            <a:pPr marL="971550" lvl="1" indent="-514350">
              <a:buFont typeface="+mj-lt"/>
              <a:buAutoNum type="arabicPeriod"/>
            </a:pPr>
            <a:r>
              <a:rPr lang="en-US" dirty="0" smtClean="0"/>
              <a:t>Deterministic</a:t>
            </a:r>
          </a:p>
          <a:p>
            <a:pPr lvl="2"/>
            <a:r>
              <a:rPr lang="en-US" dirty="0" smtClean="0"/>
              <a:t>Exploit nonlinear responses of fluorophores</a:t>
            </a:r>
          </a:p>
          <a:p>
            <a:pPr marL="971550" lvl="1" indent="-514350">
              <a:buFont typeface="+mj-lt"/>
              <a:buAutoNum type="arabicPeriod"/>
            </a:pPr>
            <a:r>
              <a:rPr lang="en-US" dirty="0" smtClean="0"/>
              <a:t>Stochastic</a:t>
            </a:r>
          </a:p>
          <a:p>
            <a:pPr lvl="2"/>
            <a:r>
              <a:rPr lang="en-US" dirty="0" smtClean="0"/>
              <a:t>Exploit the complex temporal behaviors of fluorophores</a:t>
            </a:r>
            <a:endParaRPr lang="en-US" dirty="0"/>
          </a:p>
        </p:txBody>
      </p:sp>
    </p:spTree>
    <p:extLst>
      <p:ext uri="{BB962C8B-B14F-4D97-AF65-F5344CB8AC3E}">
        <p14:creationId xmlns:p14="http://schemas.microsoft.com/office/powerpoint/2010/main" val="39627912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“Functional” super-resolution techniques</a:t>
            </a: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Deterministic</a:t>
            </a:r>
          </a:p>
          <a:p>
            <a:pPr lvl="1"/>
            <a:r>
              <a:rPr lang="en-US" dirty="0" smtClean="0"/>
              <a:t>Reversible Saturable (or Switchable) OpticaL Fluorescence Transitions (</a:t>
            </a:r>
            <a:r>
              <a:rPr lang="en-US" dirty="0"/>
              <a:t>RESOLFT</a:t>
            </a:r>
            <a:r>
              <a:rPr lang="en-US" dirty="0" smtClean="0"/>
              <a:t>)</a:t>
            </a:r>
          </a:p>
          <a:p>
            <a:pPr lvl="2"/>
            <a:r>
              <a:rPr lang="en-US" dirty="0"/>
              <a:t>STimulated Emission </a:t>
            </a:r>
            <a:r>
              <a:rPr lang="en-US" dirty="0" smtClean="0"/>
              <a:t>Depletion (STED)</a:t>
            </a:r>
          </a:p>
          <a:p>
            <a:pPr lvl="2"/>
            <a:r>
              <a:rPr lang="en-US" dirty="0" smtClean="0"/>
              <a:t>Ground State Depletion (GSD)</a:t>
            </a:r>
            <a:endParaRPr lang="en-US" dirty="0"/>
          </a:p>
          <a:p>
            <a:pPr marL="514350" indent="-514350">
              <a:buFont typeface="+mj-lt"/>
              <a:buAutoNum type="arabicPeriod"/>
            </a:pPr>
            <a:r>
              <a:rPr lang="en-US" dirty="0" smtClean="0"/>
              <a:t>Stochastic</a:t>
            </a:r>
          </a:p>
          <a:p>
            <a:pPr lvl="1"/>
            <a:r>
              <a:rPr lang="en-US" dirty="0" smtClean="0"/>
              <a:t>STochastic Optical Reconstruction Microscopy (</a:t>
            </a:r>
            <a:r>
              <a:rPr lang="en-US" dirty="0"/>
              <a:t>STORM</a:t>
            </a:r>
            <a:r>
              <a:rPr lang="en-US" dirty="0" smtClean="0"/>
              <a:t>)</a:t>
            </a:r>
          </a:p>
          <a:p>
            <a:pPr lvl="1"/>
            <a:r>
              <a:rPr lang="en-US" dirty="0" smtClean="0"/>
              <a:t>Photo Activated Localization Microscopy (</a:t>
            </a:r>
            <a:r>
              <a:rPr lang="en-US" dirty="0"/>
              <a:t>PALM</a:t>
            </a:r>
            <a:r>
              <a:rPr lang="en-US" dirty="0" smtClean="0"/>
              <a:t>)</a:t>
            </a:r>
          </a:p>
          <a:p>
            <a:pPr lvl="1"/>
            <a:r>
              <a:rPr lang="en-US" dirty="0"/>
              <a:t>F</a:t>
            </a:r>
            <a:r>
              <a:rPr lang="en-US" dirty="0" smtClean="0"/>
              <a:t>luorescence Photo-Activation Localization Microscopy (FPALM)</a:t>
            </a:r>
            <a:endParaRPr lang="en-US" dirty="0"/>
          </a:p>
        </p:txBody>
      </p:sp>
    </p:spTree>
    <p:extLst>
      <p:ext uri="{BB962C8B-B14F-4D97-AF65-F5344CB8AC3E}">
        <p14:creationId xmlns:p14="http://schemas.microsoft.com/office/powerpoint/2010/main" val="5651553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Lecture 17: Single </a:t>
            </a:r>
            <a:r>
              <a:rPr lang="en-US" sz="3200" dirty="0"/>
              <a:t>molecule </a:t>
            </a:r>
            <a:r>
              <a:rPr lang="en-US" sz="3200" dirty="0" smtClean="0"/>
              <a:t>imaging technique (TIRFM) </a:t>
            </a:r>
            <a:r>
              <a:rPr lang="en-US" sz="3200" dirty="0"/>
              <a:t>and </a:t>
            </a:r>
            <a:r>
              <a:rPr lang="en-US" sz="3200" dirty="0" smtClean="0"/>
              <a:t>Super-resolution </a:t>
            </a:r>
            <a:r>
              <a:rPr lang="en-US" sz="3200" dirty="0"/>
              <a:t>microscopy </a:t>
            </a:r>
            <a:br>
              <a:rPr lang="en-US" sz="3200" dirty="0"/>
            </a:br>
            <a:endParaRPr lang="en-US" sz="3200" dirty="0"/>
          </a:p>
        </p:txBody>
      </p:sp>
      <p:sp>
        <p:nvSpPr>
          <p:cNvPr id="3" name="Content Placeholder 2"/>
          <p:cNvSpPr>
            <a:spLocks noGrp="1"/>
          </p:cNvSpPr>
          <p:nvPr>
            <p:ph idx="1"/>
          </p:nvPr>
        </p:nvSpPr>
        <p:spPr/>
        <p:txBody>
          <a:bodyPr>
            <a:normAutofit/>
          </a:bodyPr>
          <a:lstStyle/>
          <a:p>
            <a:r>
              <a:rPr lang="en-US" dirty="0" smtClean="0"/>
              <a:t>Total internal reflection fluorescence microscopy (TIRFM)</a:t>
            </a:r>
          </a:p>
          <a:p>
            <a:r>
              <a:rPr lang="en-US" dirty="0" smtClean="0"/>
              <a:t>Super-resolution techniques </a:t>
            </a:r>
          </a:p>
          <a:p>
            <a:pPr lvl="1"/>
            <a:r>
              <a:rPr lang="en-US" dirty="0" smtClean="0"/>
              <a:t>RESOLFT</a:t>
            </a:r>
          </a:p>
          <a:p>
            <a:pPr lvl="2"/>
            <a:r>
              <a:rPr lang="en-US" dirty="0" smtClean="0"/>
              <a:t>STED</a:t>
            </a:r>
          </a:p>
          <a:p>
            <a:pPr lvl="1"/>
            <a:r>
              <a:rPr lang="en-US" dirty="0" smtClean="0"/>
              <a:t>Stochastic functional techniques</a:t>
            </a:r>
          </a:p>
          <a:p>
            <a:pPr lvl="2"/>
            <a:r>
              <a:rPr lang="en-US" dirty="0" smtClean="0"/>
              <a:t>PALM</a:t>
            </a:r>
          </a:p>
          <a:p>
            <a:pPr lvl="2"/>
            <a:r>
              <a:rPr lang="en-US" dirty="0" smtClean="0"/>
              <a:t>STORM</a:t>
            </a:r>
          </a:p>
          <a:p>
            <a:r>
              <a:rPr lang="en-US" dirty="0" smtClean="0"/>
              <a:t>SIM</a:t>
            </a:r>
          </a:p>
          <a:p>
            <a:r>
              <a:rPr lang="en-US" dirty="0" smtClean="0"/>
              <a:t>Zeiss </a:t>
            </a:r>
            <a:r>
              <a:rPr lang="en-US" dirty="0" err="1" smtClean="0"/>
              <a:t>Airyscan</a:t>
            </a:r>
            <a:endParaRPr lang="en-US" dirty="0" smtClean="0"/>
          </a:p>
          <a:p>
            <a:endParaRPr lang="en-US" dirty="0" smtClean="0"/>
          </a:p>
          <a:p>
            <a:endParaRPr lang="en-US" dirty="0"/>
          </a:p>
        </p:txBody>
      </p:sp>
    </p:spTree>
    <p:extLst>
      <p:ext uri="{BB962C8B-B14F-4D97-AF65-F5344CB8AC3E}">
        <p14:creationId xmlns:p14="http://schemas.microsoft.com/office/powerpoint/2010/main" val="16431244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Reversible </a:t>
            </a:r>
            <a:r>
              <a:rPr lang="en-US" sz="3200" dirty="0" err="1" smtClean="0"/>
              <a:t>Saturable</a:t>
            </a:r>
            <a:r>
              <a:rPr lang="en-US" sz="3200" dirty="0" smtClean="0"/>
              <a:t> (or Switchable) Optical Fluorescence Transitions (RESOLFT)</a:t>
            </a:r>
            <a:br>
              <a:rPr lang="en-US" sz="3200" dirty="0" smtClean="0"/>
            </a:br>
            <a:endParaRPr lang="en-US" sz="3200" dirty="0"/>
          </a:p>
        </p:txBody>
      </p:sp>
      <p:sp>
        <p:nvSpPr>
          <p:cNvPr id="7" name="Content Placeholder 6"/>
          <p:cNvSpPr>
            <a:spLocks noGrp="1"/>
          </p:cNvSpPr>
          <p:nvPr>
            <p:ph sz="half" idx="1"/>
          </p:nvPr>
        </p:nvSpPr>
        <p:spPr>
          <a:xfrm>
            <a:off x="628650" y="1825625"/>
            <a:ext cx="1667741" cy="4351338"/>
          </a:xfrm>
        </p:spPr>
        <p:txBody>
          <a:bodyPr>
            <a:normAutofit/>
          </a:bodyPr>
          <a:lstStyle/>
          <a:p>
            <a:pPr marL="0" indent="0">
              <a:buNone/>
            </a:pPr>
            <a:r>
              <a:rPr lang="en-US" sz="2000" dirty="0" smtClean="0"/>
              <a:t>Includes </a:t>
            </a:r>
          </a:p>
          <a:p>
            <a:r>
              <a:rPr lang="en-US" sz="2000" dirty="0" smtClean="0">
                <a:solidFill>
                  <a:srgbClr val="00B050"/>
                </a:solidFill>
              </a:rPr>
              <a:t>STED</a:t>
            </a:r>
          </a:p>
          <a:p>
            <a:r>
              <a:rPr lang="en-US" sz="2000" dirty="0" smtClean="0">
                <a:solidFill>
                  <a:schemeClr val="accent5">
                    <a:lumMod val="75000"/>
                  </a:schemeClr>
                </a:solidFill>
              </a:rPr>
              <a:t>GSD</a:t>
            </a:r>
            <a:endParaRPr lang="en-US" sz="2000" dirty="0">
              <a:solidFill>
                <a:schemeClr val="accent5">
                  <a:lumMod val="75000"/>
                </a:schemeClr>
              </a:solidFill>
            </a:endParaRP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691053" y="1670034"/>
            <a:ext cx="5917815" cy="4662520"/>
          </a:xfrm>
        </p:spPr>
      </p:pic>
      <p:sp>
        <p:nvSpPr>
          <p:cNvPr id="10" name="Rectangle 9"/>
          <p:cNvSpPr/>
          <p:nvPr/>
        </p:nvSpPr>
        <p:spPr>
          <a:xfrm>
            <a:off x="8032173" y="6099464"/>
            <a:ext cx="633845" cy="280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98136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STED: STimulated Emission Depletion</a:t>
            </a:r>
          </a:p>
        </p:txBody>
      </p:sp>
      <p:sp>
        <p:nvSpPr>
          <p:cNvPr id="4" name="Text Box 5"/>
          <p:cNvSpPr txBox="1">
            <a:spLocks noChangeArrowheads="1"/>
          </p:cNvSpPr>
          <p:nvPr/>
        </p:nvSpPr>
        <p:spPr bwMode="auto">
          <a:xfrm>
            <a:off x="3542110" y="6147956"/>
            <a:ext cx="214674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900" b="1">
                <a:solidFill>
                  <a:srgbClr val="000000"/>
                </a:solidFill>
              </a:rPr>
              <a:t>http://zeiss-campus.magnet.fsu.edu</a:t>
            </a:r>
          </a:p>
        </p:txBody>
      </p:sp>
      <p:pic>
        <p:nvPicPr>
          <p:cNvPr id="5" name="Picture 7" descr="superresolutionfigure6_S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182" y="1282830"/>
            <a:ext cx="7387936" cy="465924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933209" y="5673436"/>
            <a:ext cx="904009" cy="268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3930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STED Microscopy means scanning a smaller focal spot across the </a:t>
            </a:r>
            <a:r>
              <a:rPr lang="en-US" sz="3200" dirty="0" smtClean="0"/>
              <a:t>sample</a:t>
            </a:r>
            <a:endParaRPr lang="en-US" sz="3200" dirty="0"/>
          </a:p>
        </p:txBody>
      </p:sp>
      <p:graphicFrame>
        <p:nvGraphicFramePr>
          <p:cNvPr id="5" name="Object 2"/>
          <p:cNvGraphicFramePr>
            <a:graphicFrameLocks noChangeAspect="1"/>
          </p:cNvGraphicFramePr>
          <p:nvPr>
            <p:extLst>
              <p:ext uri="{D42A27DB-BD31-4B8C-83A1-F6EECF244321}">
                <p14:modId xmlns:p14="http://schemas.microsoft.com/office/powerpoint/2010/main" val="2799048229"/>
              </p:ext>
            </p:extLst>
          </p:nvPr>
        </p:nvGraphicFramePr>
        <p:xfrm>
          <a:off x="713075" y="3686464"/>
          <a:ext cx="2562225" cy="2076450"/>
        </p:xfrm>
        <a:graphic>
          <a:graphicData uri="http://schemas.openxmlformats.org/presentationml/2006/ole">
            <mc:AlternateContent xmlns:mc="http://schemas.openxmlformats.org/markup-compatibility/2006">
              <mc:Choice xmlns:v="urn:schemas-microsoft-com:vml" Requires="v">
                <p:oleObj spid="_x0000_s6280" name="Chart" r:id="rId3" imgW="2596237" imgH="2049015" progId="Excel.Chart.8">
                  <p:embed/>
                </p:oleObj>
              </mc:Choice>
              <mc:Fallback>
                <p:oleObj name="Chart" r:id="rId3" imgW="2596237" imgH="2049015"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075" y="3686464"/>
                        <a:ext cx="2562225"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3"/>
          <p:cNvSpPr txBox="1">
            <a:spLocks noChangeArrowheads="1"/>
          </p:cNvSpPr>
          <p:nvPr/>
        </p:nvSpPr>
        <p:spPr bwMode="auto">
          <a:xfrm>
            <a:off x="640050" y="949614"/>
            <a:ext cx="6259512"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de-DE" altLang="en-US" sz="2000" dirty="0"/>
          </a:p>
          <a:p>
            <a:pPr algn="l"/>
            <a:r>
              <a:rPr lang="de-DE" altLang="en-US" sz="1600" dirty="0"/>
              <a:t>Point Spread Function:  Confocal vs STED</a:t>
            </a:r>
            <a:endParaRPr lang="de-DE" altLang="en-US" sz="1600" i="1" dirty="0"/>
          </a:p>
          <a:p>
            <a:pPr algn="l"/>
            <a:r>
              <a:rPr lang="de-DE" altLang="en-US" sz="1600" i="1" dirty="0"/>
              <a:t>measured with fluorescent nanoparticles under the same conditions</a:t>
            </a:r>
            <a:endParaRPr lang="en-US" altLang="en-US" sz="1600" i="1" dirty="0"/>
          </a:p>
        </p:txBody>
      </p:sp>
      <p:grpSp>
        <p:nvGrpSpPr>
          <p:cNvPr id="7" name="Group 4"/>
          <p:cNvGrpSpPr>
            <a:grpSpLocks/>
          </p:cNvGrpSpPr>
          <p:nvPr/>
        </p:nvGrpSpPr>
        <p:grpSpPr bwMode="auto">
          <a:xfrm>
            <a:off x="1384587" y="2092614"/>
            <a:ext cx="1219200" cy="1219200"/>
            <a:chOff x="3651" y="1298"/>
            <a:chExt cx="768" cy="768"/>
          </a:xfrm>
        </p:grpSpPr>
        <p:pic>
          <p:nvPicPr>
            <p:cNvPr id="8" name="Picture 5" descr="02 Confocal PSF_cuto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 y="1298"/>
              <a:ext cx="768" cy="76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6"/>
            <p:cNvGrpSpPr>
              <a:grpSpLocks/>
            </p:cNvGrpSpPr>
            <p:nvPr/>
          </p:nvGrpSpPr>
          <p:grpSpPr bwMode="auto">
            <a:xfrm>
              <a:off x="3669" y="1848"/>
              <a:ext cx="148" cy="201"/>
              <a:chOff x="1816" y="1815"/>
              <a:chExt cx="148" cy="201"/>
            </a:xfrm>
          </p:grpSpPr>
          <p:sp>
            <p:nvSpPr>
              <p:cNvPr id="10" name="Line 7"/>
              <p:cNvSpPr>
                <a:spLocks noChangeShapeType="1"/>
              </p:cNvSpPr>
              <p:nvPr/>
            </p:nvSpPr>
            <p:spPr bwMode="auto">
              <a:xfrm flipV="1">
                <a:off x="1837" y="1888"/>
                <a:ext cx="0" cy="9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8"/>
              <p:cNvSpPr>
                <a:spLocks noChangeShapeType="1"/>
              </p:cNvSpPr>
              <p:nvPr/>
            </p:nvSpPr>
            <p:spPr bwMode="auto">
              <a:xfrm rot="5400000" flipV="1">
                <a:off x="1883" y="1933"/>
                <a:ext cx="0" cy="9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9"/>
              <p:cNvSpPr txBox="1">
                <a:spLocks noChangeArrowheads="1"/>
              </p:cNvSpPr>
              <p:nvPr/>
            </p:nvSpPr>
            <p:spPr bwMode="auto">
              <a:xfrm>
                <a:off x="1816" y="1815"/>
                <a:ext cx="31" cy="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r>
                  <a:rPr lang="de-DE" altLang="en-US" sz="700" b="1" i="1">
                    <a:solidFill>
                      <a:schemeClr val="bg1"/>
                    </a:solidFill>
                  </a:rPr>
                  <a:t>y</a:t>
                </a:r>
                <a:endParaRPr lang="en-US" altLang="en-US" sz="700" b="1" i="1">
                  <a:solidFill>
                    <a:schemeClr val="bg1"/>
                  </a:solidFill>
                </a:endParaRPr>
              </a:p>
            </p:txBody>
          </p:sp>
          <p:sp>
            <p:nvSpPr>
              <p:cNvPr id="13" name="Text Box 10"/>
              <p:cNvSpPr txBox="1">
                <a:spLocks noChangeArrowheads="1"/>
              </p:cNvSpPr>
              <p:nvPr/>
            </p:nvSpPr>
            <p:spPr bwMode="auto">
              <a:xfrm>
                <a:off x="1933" y="1949"/>
                <a:ext cx="31" cy="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r>
                  <a:rPr lang="de-DE" altLang="en-US" sz="700" b="1" i="1">
                    <a:solidFill>
                      <a:schemeClr val="bg1"/>
                    </a:solidFill>
                  </a:rPr>
                  <a:t>x</a:t>
                </a:r>
                <a:endParaRPr lang="en-US" altLang="en-US" sz="700" b="1" i="1">
                  <a:solidFill>
                    <a:schemeClr val="bg1"/>
                  </a:solidFill>
                </a:endParaRPr>
              </a:p>
            </p:txBody>
          </p:sp>
        </p:grpSp>
      </p:grpSp>
      <p:grpSp>
        <p:nvGrpSpPr>
          <p:cNvPr id="14" name="Group 11"/>
          <p:cNvGrpSpPr>
            <a:grpSpLocks/>
          </p:cNvGrpSpPr>
          <p:nvPr/>
        </p:nvGrpSpPr>
        <p:grpSpPr bwMode="auto">
          <a:xfrm>
            <a:off x="757525" y="2791114"/>
            <a:ext cx="2438400" cy="962025"/>
            <a:chOff x="3256" y="1738"/>
            <a:chExt cx="1536" cy="606"/>
          </a:xfrm>
        </p:grpSpPr>
        <p:sp>
          <p:nvSpPr>
            <p:cNvPr id="15" name="Line 12"/>
            <p:cNvSpPr>
              <a:spLocks noChangeShapeType="1"/>
            </p:cNvSpPr>
            <p:nvPr/>
          </p:nvSpPr>
          <p:spPr bwMode="auto">
            <a:xfrm>
              <a:off x="3940" y="1744"/>
              <a:ext cx="0" cy="33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3"/>
            <p:cNvSpPr>
              <a:spLocks noChangeShapeType="1"/>
            </p:cNvSpPr>
            <p:nvPr/>
          </p:nvSpPr>
          <p:spPr bwMode="auto">
            <a:xfrm flipH="1">
              <a:off x="3256" y="2074"/>
              <a:ext cx="684" cy="27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4"/>
            <p:cNvSpPr>
              <a:spLocks noChangeShapeType="1"/>
            </p:cNvSpPr>
            <p:nvPr/>
          </p:nvSpPr>
          <p:spPr bwMode="auto">
            <a:xfrm>
              <a:off x="4114" y="1738"/>
              <a:ext cx="0" cy="33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5"/>
            <p:cNvSpPr>
              <a:spLocks noChangeShapeType="1"/>
            </p:cNvSpPr>
            <p:nvPr/>
          </p:nvSpPr>
          <p:spPr bwMode="auto">
            <a:xfrm>
              <a:off x="4108" y="2080"/>
              <a:ext cx="684" cy="25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aphicFrame>
        <p:nvGraphicFramePr>
          <p:cNvPr id="19" name="Object 16"/>
          <p:cNvGraphicFramePr>
            <a:graphicFrameLocks noChangeAspect="1"/>
          </p:cNvGraphicFramePr>
          <p:nvPr>
            <p:extLst>
              <p:ext uri="{D42A27DB-BD31-4B8C-83A1-F6EECF244321}">
                <p14:modId xmlns:p14="http://schemas.microsoft.com/office/powerpoint/2010/main" val="3188013493"/>
              </p:ext>
            </p:extLst>
          </p:nvPr>
        </p:nvGraphicFramePr>
        <p:xfrm>
          <a:off x="3684875" y="3689639"/>
          <a:ext cx="2571750" cy="2085975"/>
        </p:xfrm>
        <a:graphic>
          <a:graphicData uri="http://schemas.openxmlformats.org/presentationml/2006/ole">
            <mc:AlternateContent xmlns:mc="http://schemas.openxmlformats.org/markup-compatibility/2006">
              <mc:Choice xmlns:v="urn:schemas-microsoft-com:vml" Requires="v">
                <p:oleObj spid="_x0000_s6281" name="Chart" r:id="rId6" imgW="2602953" imgH="2062448" progId="Excel.Chart.8">
                  <p:embed/>
                </p:oleObj>
              </mc:Choice>
              <mc:Fallback>
                <p:oleObj name="Chart" r:id="rId6" imgW="2602953" imgH="2062448"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4875" y="3689639"/>
                        <a:ext cx="25717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 name="Group 17"/>
          <p:cNvGrpSpPr>
            <a:grpSpLocks/>
          </p:cNvGrpSpPr>
          <p:nvPr/>
        </p:nvGrpSpPr>
        <p:grpSpPr bwMode="auto">
          <a:xfrm>
            <a:off x="4361150" y="2314864"/>
            <a:ext cx="1219200" cy="939800"/>
            <a:chOff x="1746" y="1298"/>
            <a:chExt cx="768" cy="771"/>
          </a:xfrm>
        </p:grpSpPr>
        <p:pic>
          <p:nvPicPr>
            <p:cNvPr id="21" name="Picture 18" descr="02 STEDxy PSF_cuotou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6" y="1298"/>
              <a:ext cx="768" cy="76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19"/>
            <p:cNvGrpSpPr>
              <a:grpSpLocks/>
            </p:cNvGrpSpPr>
            <p:nvPr/>
          </p:nvGrpSpPr>
          <p:grpSpPr bwMode="auto">
            <a:xfrm>
              <a:off x="1764" y="1848"/>
              <a:ext cx="148" cy="221"/>
              <a:chOff x="1816" y="1815"/>
              <a:chExt cx="148" cy="221"/>
            </a:xfrm>
          </p:grpSpPr>
          <p:sp>
            <p:nvSpPr>
              <p:cNvPr id="23" name="Line 20"/>
              <p:cNvSpPr>
                <a:spLocks noChangeShapeType="1"/>
              </p:cNvSpPr>
              <p:nvPr/>
            </p:nvSpPr>
            <p:spPr bwMode="auto">
              <a:xfrm flipV="1">
                <a:off x="1837" y="1888"/>
                <a:ext cx="0" cy="9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1"/>
              <p:cNvSpPr>
                <a:spLocks noChangeShapeType="1"/>
              </p:cNvSpPr>
              <p:nvPr/>
            </p:nvSpPr>
            <p:spPr bwMode="auto">
              <a:xfrm rot="5400000" flipV="1">
                <a:off x="1883" y="1933"/>
                <a:ext cx="0" cy="91"/>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Text Box 22"/>
              <p:cNvSpPr txBox="1">
                <a:spLocks noChangeArrowheads="1"/>
              </p:cNvSpPr>
              <p:nvPr/>
            </p:nvSpPr>
            <p:spPr bwMode="auto">
              <a:xfrm>
                <a:off x="1816" y="1815"/>
                <a:ext cx="31"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r>
                  <a:rPr lang="de-DE" altLang="en-US" sz="700" b="1" i="1">
                    <a:solidFill>
                      <a:schemeClr val="bg1"/>
                    </a:solidFill>
                  </a:rPr>
                  <a:t>y</a:t>
                </a:r>
                <a:endParaRPr lang="en-US" altLang="en-US" sz="700" b="1" i="1">
                  <a:solidFill>
                    <a:schemeClr val="bg1"/>
                  </a:solidFill>
                </a:endParaRPr>
              </a:p>
            </p:txBody>
          </p:sp>
          <p:sp>
            <p:nvSpPr>
              <p:cNvPr id="26" name="Text Box 23"/>
              <p:cNvSpPr txBox="1">
                <a:spLocks noChangeArrowheads="1"/>
              </p:cNvSpPr>
              <p:nvPr/>
            </p:nvSpPr>
            <p:spPr bwMode="auto">
              <a:xfrm>
                <a:off x="1933" y="1949"/>
                <a:ext cx="31" cy="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a:r>
                  <a:rPr lang="de-DE" altLang="en-US" sz="700" b="1" i="1">
                    <a:solidFill>
                      <a:schemeClr val="bg1"/>
                    </a:solidFill>
                  </a:rPr>
                  <a:t>x</a:t>
                </a:r>
                <a:endParaRPr lang="en-US" altLang="en-US" sz="700" b="1" i="1">
                  <a:solidFill>
                    <a:schemeClr val="bg1"/>
                  </a:solidFill>
                </a:endParaRPr>
              </a:p>
            </p:txBody>
          </p:sp>
        </p:grpSp>
      </p:grpSp>
      <p:grpSp>
        <p:nvGrpSpPr>
          <p:cNvPr id="27" name="Group 24"/>
          <p:cNvGrpSpPr>
            <a:grpSpLocks/>
          </p:cNvGrpSpPr>
          <p:nvPr/>
        </p:nvGrpSpPr>
        <p:grpSpPr bwMode="auto">
          <a:xfrm>
            <a:off x="3742025" y="2784764"/>
            <a:ext cx="2447925" cy="952500"/>
            <a:chOff x="1356" y="1728"/>
            <a:chExt cx="1542" cy="600"/>
          </a:xfrm>
        </p:grpSpPr>
        <p:sp>
          <p:nvSpPr>
            <p:cNvPr id="28" name="Line 25"/>
            <p:cNvSpPr>
              <a:spLocks noChangeShapeType="1"/>
            </p:cNvSpPr>
            <p:nvPr/>
          </p:nvSpPr>
          <p:spPr bwMode="auto">
            <a:xfrm>
              <a:off x="2082" y="1734"/>
              <a:ext cx="0" cy="33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26"/>
            <p:cNvSpPr>
              <a:spLocks noChangeShapeType="1"/>
            </p:cNvSpPr>
            <p:nvPr/>
          </p:nvSpPr>
          <p:spPr bwMode="auto">
            <a:xfrm flipH="1">
              <a:off x="1356" y="2064"/>
              <a:ext cx="726" cy="264"/>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27"/>
            <p:cNvSpPr>
              <a:spLocks noChangeShapeType="1"/>
            </p:cNvSpPr>
            <p:nvPr/>
          </p:nvSpPr>
          <p:spPr bwMode="auto">
            <a:xfrm>
              <a:off x="2160" y="1728"/>
              <a:ext cx="0" cy="33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28"/>
            <p:cNvSpPr>
              <a:spLocks noChangeShapeType="1"/>
            </p:cNvSpPr>
            <p:nvPr/>
          </p:nvSpPr>
          <p:spPr bwMode="auto">
            <a:xfrm>
              <a:off x="2154" y="2070"/>
              <a:ext cx="744" cy="25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2" name="Rectangle 29"/>
          <p:cNvSpPr>
            <a:spLocks noChangeArrowheads="1"/>
          </p:cNvSpPr>
          <p:nvPr/>
        </p:nvSpPr>
        <p:spPr bwMode="auto">
          <a:xfrm>
            <a:off x="497175" y="517814"/>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endParaRPr lang="de-DE" altLang="en-US"/>
          </a:p>
        </p:txBody>
      </p:sp>
      <p:sp>
        <p:nvSpPr>
          <p:cNvPr id="33" name="Rectangle 31"/>
          <p:cNvSpPr>
            <a:spLocks noChangeArrowheads="1"/>
          </p:cNvSpPr>
          <p:nvPr/>
        </p:nvSpPr>
        <p:spPr bwMode="auto">
          <a:xfrm>
            <a:off x="6263768" y="2092614"/>
            <a:ext cx="2682875" cy="3988784"/>
          </a:xfrm>
          <a:prstGeom prst="rect">
            <a:avLst/>
          </a:prstGeom>
          <a:noFill/>
          <a:ln>
            <a:noFill/>
          </a:ln>
          <a:effectLst/>
          <a:extLst>
            <a:ext uri="{909E8E84-426E-40DD-AFC4-6F175D3DCCD1}">
              <a14:hiddenFill xmlns:a14="http://schemas.microsoft.com/office/drawing/2010/main">
                <a:gradFill rotWithShape="1">
                  <a:gsLst>
                    <a:gs pos="0">
                      <a:srgbClr val="DDDDDD">
                        <a:alpha val="63000"/>
                      </a:srgbClr>
                    </a:gs>
                    <a:gs pos="100000">
                      <a:srgbClr val="DDDDDD">
                        <a:gamma/>
                        <a:shade val="88627"/>
                        <a:invGamma/>
                      </a:srgbClr>
                    </a:gs>
                  </a:gsLst>
                  <a:path path="rect">
                    <a:fillToRect r="100000" b="100000"/>
                  </a:path>
                </a:gra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lgn="l" defTabSz="762000">
              <a:defRPr>
                <a:solidFill>
                  <a:schemeClr val="tx1"/>
                </a:solidFill>
                <a:latin typeface="Arial" panose="020B0604020202020204" pitchFamily="34" charset="0"/>
              </a:defRPr>
            </a:lvl1pPr>
            <a:lvl2pPr algn="l" defTabSz="762000">
              <a:defRPr>
                <a:solidFill>
                  <a:schemeClr val="tx1"/>
                </a:solidFill>
                <a:latin typeface="Arial" panose="020B0604020202020204" pitchFamily="34" charset="0"/>
              </a:defRPr>
            </a:lvl2pPr>
            <a:lvl3pPr algn="l" defTabSz="762000">
              <a:defRPr>
                <a:solidFill>
                  <a:schemeClr val="tx1"/>
                </a:solidFill>
                <a:latin typeface="Arial" panose="020B0604020202020204" pitchFamily="34" charset="0"/>
              </a:defRPr>
            </a:lvl3pPr>
            <a:lvl4pPr algn="l" defTabSz="762000">
              <a:defRPr>
                <a:solidFill>
                  <a:schemeClr val="tx1"/>
                </a:solidFill>
                <a:latin typeface="Arial" panose="020B0604020202020204" pitchFamily="34" charset="0"/>
              </a:defRPr>
            </a:lvl4pPr>
            <a:lvl5pPr algn="l" defTabSz="762000">
              <a:defRPr>
                <a:solidFill>
                  <a:schemeClr val="tx1"/>
                </a:solidFill>
                <a:latin typeface="Arial" panose="020B0604020202020204" pitchFamily="34" charset="0"/>
              </a:defRPr>
            </a:lvl5pPr>
            <a:lvl6pPr defTabSz="762000" fontAlgn="base">
              <a:spcBef>
                <a:spcPct val="0"/>
              </a:spcBef>
              <a:spcAft>
                <a:spcPct val="0"/>
              </a:spcAft>
              <a:defRPr>
                <a:solidFill>
                  <a:schemeClr val="tx1"/>
                </a:solidFill>
                <a:latin typeface="Arial" panose="020B0604020202020204" pitchFamily="34" charset="0"/>
              </a:defRPr>
            </a:lvl6pPr>
            <a:lvl7pPr defTabSz="762000" fontAlgn="base">
              <a:spcBef>
                <a:spcPct val="0"/>
              </a:spcBef>
              <a:spcAft>
                <a:spcPct val="0"/>
              </a:spcAft>
              <a:defRPr>
                <a:solidFill>
                  <a:schemeClr val="tx1"/>
                </a:solidFill>
                <a:latin typeface="Arial" panose="020B0604020202020204" pitchFamily="34" charset="0"/>
              </a:defRPr>
            </a:lvl7pPr>
            <a:lvl8pPr defTabSz="762000" fontAlgn="base">
              <a:spcBef>
                <a:spcPct val="0"/>
              </a:spcBef>
              <a:spcAft>
                <a:spcPct val="0"/>
              </a:spcAft>
              <a:defRPr>
                <a:solidFill>
                  <a:schemeClr val="tx1"/>
                </a:solidFill>
                <a:latin typeface="Arial" panose="020B0604020202020204" pitchFamily="34" charset="0"/>
              </a:defRPr>
            </a:lvl8pPr>
            <a:lvl9pPr defTabSz="762000" fontAlgn="base">
              <a:spcBef>
                <a:spcPct val="0"/>
              </a:spcBef>
              <a:spcAft>
                <a:spcPct val="0"/>
              </a:spcAft>
              <a:defRPr>
                <a:solidFill>
                  <a:schemeClr val="tx1"/>
                </a:solidFill>
                <a:latin typeface="Arial" panose="020B0604020202020204" pitchFamily="34" charset="0"/>
              </a:defRPr>
            </a:lvl9pPr>
          </a:lstStyle>
          <a:p>
            <a:pPr eaLnBrk="0" hangingPunct="0">
              <a:lnSpc>
                <a:spcPct val="90000"/>
              </a:lnSpc>
              <a:buClr>
                <a:srgbClr val="FF0000"/>
              </a:buClr>
              <a:buFont typeface="Wingdings" panose="05000000000000000000" pitchFamily="2" charset="2"/>
              <a:buChar char="§"/>
            </a:pPr>
            <a:r>
              <a:rPr lang="de-DE" altLang="en-US" sz="1400" dirty="0">
                <a:latin typeface="+mn-lt"/>
              </a:rPr>
              <a:t> </a:t>
            </a:r>
            <a:r>
              <a:rPr lang="de-DE" altLang="en-US" sz="1600" dirty="0">
                <a:latin typeface="+mn-lt"/>
              </a:rPr>
              <a:t>Typical lateral (X-Y) </a:t>
            </a:r>
            <a:br>
              <a:rPr lang="de-DE" altLang="en-US" sz="1600" dirty="0">
                <a:latin typeface="+mn-lt"/>
              </a:rPr>
            </a:br>
            <a:r>
              <a:rPr lang="de-DE" altLang="en-US" sz="1600" dirty="0">
                <a:latin typeface="+mn-lt"/>
              </a:rPr>
              <a:t>   resolution in a Confocal: </a:t>
            </a:r>
            <a:br>
              <a:rPr lang="de-DE" altLang="en-US" sz="1600" dirty="0">
                <a:latin typeface="+mn-lt"/>
              </a:rPr>
            </a:br>
            <a:r>
              <a:rPr lang="de-DE" altLang="en-US" sz="1600" dirty="0">
                <a:latin typeface="+mn-lt"/>
              </a:rPr>
              <a:t>    200x200 </a:t>
            </a:r>
            <a:r>
              <a:rPr lang="de-DE" altLang="en-US" sz="1600" dirty="0" smtClean="0">
                <a:latin typeface="+mn-lt"/>
              </a:rPr>
              <a:t>nm</a:t>
            </a:r>
          </a:p>
          <a:p>
            <a:pPr eaLnBrk="0" hangingPunct="0">
              <a:lnSpc>
                <a:spcPct val="90000"/>
              </a:lnSpc>
              <a:buClr>
                <a:srgbClr val="FF0000"/>
              </a:buClr>
              <a:buFont typeface="Wingdings" panose="05000000000000000000" pitchFamily="2" charset="2"/>
              <a:buChar char="§"/>
            </a:pPr>
            <a:endParaRPr lang="de-DE" altLang="en-US" sz="1600" dirty="0">
              <a:latin typeface="+mn-lt"/>
            </a:endParaRPr>
          </a:p>
          <a:p>
            <a:pPr eaLnBrk="0" hangingPunct="0">
              <a:lnSpc>
                <a:spcPct val="90000"/>
              </a:lnSpc>
              <a:buClr>
                <a:srgbClr val="FF0000"/>
              </a:buClr>
              <a:buFont typeface="Wingdings" panose="05000000000000000000" pitchFamily="2" charset="2"/>
              <a:buChar char="§"/>
            </a:pPr>
            <a:r>
              <a:rPr lang="de-DE" altLang="en-US" sz="1600" dirty="0" smtClean="0">
                <a:latin typeface="+mn-lt"/>
              </a:rPr>
              <a:t> </a:t>
            </a:r>
            <a:r>
              <a:rPr lang="de-DE" altLang="en-US" sz="1600" dirty="0">
                <a:latin typeface="+mn-lt"/>
              </a:rPr>
              <a:t>Typical lateral (X-Y) FWHM </a:t>
            </a:r>
            <a:br>
              <a:rPr lang="de-DE" altLang="en-US" sz="1600" dirty="0">
                <a:latin typeface="+mn-lt"/>
              </a:rPr>
            </a:br>
            <a:r>
              <a:rPr lang="de-DE" altLang="en-US" sz="1600" dirty="0">
                <a:latin typeface="+mn-lt"/>
              </a:rPr>
              <a:t>   (Full Width Half Maximum)</a:t>
            </a:r>
          </a:p>
          <a:p>
            <a:pPr eaLnBrk="0" hangingPunct="0">
              <a:lnSpc>
                <a:spcPct val="90000"/>
              </a:lnSpc>
              <a:buClr>
                <a:srgbClr val="FF0000"/>
              </a:buClr>
              <a:buFont typeface="Wingdings" panose="05000000000000000000" pitchFamily="2" charset="2"/>
              <a:buNone/>
            </a:pPr>
            <a:r>
              <a:rPr lang="de-DE" altLang="en-US" sz="1600" dirty="0">
                <a:latin typeface="+mn-lt"/>
              </a:rPr>
              <a:t>    in STED is  90x90 </a:t>
            </a:r>
            <a:r>
              <a:rPr lang="de-DE" altLang="en-US" sz="1600" dirty="0" smtClean="0">
                <a:latin typeface="+mn-lt"/>
              </a:rPr>
              <a:t>nm</a:t>
            </a:r>
          </a:p>
          <a:p>
            <a:pPr eaLnBrk="0" hangingPunct="0">
              <a:lnSpc>
                <a:spcPct val="90000"/>
              </a:lnSpc>
              <a:buClr>
                <a:srgbClr val="FF0000"/>
              </a:buClr>
              <a:buFont typeface="Wingdings" panose="05000000000000000000" pitchFamily="2" charset="2"/>
              <a:buChar char="§"/>
            </a:pPr>
            <a:endParaRPr lang="de-DE" altLang="en-US" sz="1600" dirty="0">
              <a:latin typeface="+mn-lt"/>
            </a:endParaRPr>
          </a:p>
          <a:p>
            <a:pPr eaLnBrk="0" hangingPunct="0">
              <a:lnSpc>
                <a:spcPct val="90000"/>
              </a:lnSpc>
              <a:buClr>
                <a:srgbClr val="FF0000"/>
              </a:buClr>
              <a:buFont typeface="Wingdings" panose="05000000000000000000" pitchFamily="2" charset="2"/>
              <a:buChar char="§"/>
            </a:pPr>
            <a:r>
              <a:rPr lang="de-DE" altLang="en-US" sz="1600" dirty="0" smtClean="0">
                <a:latin typeface="+mn-lt"/>
              </a:rPr>
              <a:t>  </a:t>
            </a:r>
            <a:r>
              <a:rPr lang="de-DE" altLang="en-US" sz="1600" dirty="0">
                <a:latin typeface="+mn-lt"/>
              </a:rPr>
              <a:t>STED z resolution is </a:t>
            </a:r>
            <a:br>
              <a:rPr lang="de-DE" altLang="en-US" sz="1600" dirty="0">
                <a:latin typeface="+mn-lt"/>
              </a:rPr>
            </a:br>
            <a:r>
              <a:rPr lang="de-DE" altLang="en-US" sz="1600" dirty="0">
                <a:latin typeface="+mn-lt"/>
              </a:rPr>
              <a:t>    confocal (500 nm</a:t>
            </a:r>
            <a:r>
              <a:rPr lang="de-DE" altLang="en-US" sz="1600" dirty="0" smtClean="0">
                <a:latin typeface="+mn-lt"/>
              </a:rPr>
              <a:t>)</a:t>
            </a:r>
          </a:p>
          <a:p>
            <a:pPr eaLnBrk="0" hangingPunct="0">
              <a:lnSpc>
                <a:spcPct val="90000"/>
              </a:lnSpc>
              <a:buClr>
                <a:srgbClr val="FF0000"/>
              </a:buClr>
              <a:buFont typeface="Wingdings" panose="05000000000000000000" pitchFamily="2" charset="2"/>
              <a:buChar char="§"/>
            </a:pPr>
            <a:endParaRPr lang="de-DE" altLang="en-US" sz="1600" dirty="0">
              <a:latin typeface="+mn-lt"/>
            </a:endParaRPr>
          </a:p>
          <a:p>
            <a:pPr eaLnBrk="0" hangingPunct="0">
              <a:lnSpc>
                <a:spcPct val="90000"/>
              </a:lnSpc>
              <a:buClr>
                <a:srgbClr val="FF0000"/>
              </a:buClr>
              <a:buFont typeface="Wingdings" panose="05000000000000000000" pitchFamily="2" charset="2"/>
              <a:buChar char="§"/>
            </a:pPr>
            <a:r>
              <a:rPr lang="de-DE" altLang="en-US" sz="1600" dirty="0" smtClean="0">
                <a:latin typeface="+mn-lt"/>
              </a:rPr>
              <a:t>  </a:t>
            </a:r>
            <a:r>
              <a:rPr lang="de-DE" altLang="en-US" sz="1600" dirty="0">
                <a:latin typeface="+mn-lt"/>
              </a:rPr>
              <a:t>STED enables separation </a:t>
            </a:r>
            <a:br>
              <a:rPr lang="de-DE" altLang="en-US" sz="1600" dirty="0">
                <a:latin typeface="+mn-lt"/>
              </a:rPr>
            </a:br>
            <a:r>
              <a:rPr lang="de-DE" altLang="en-US" sz="1600" dirty="0">
                <a:latin typeface="+mn-lt"/>
              </a:rPr>
              <a:t>    of structures even smaller </a:t>
            </a:r>
            <a:br>
              <a:rPr lang="de-DE" altLang="en-US" sz="1600" dirty="0">
                <a:latin typeface="+mn-lt"/>
              </a:rPr>
            </a:br>
            <a:r>
              <a:rPr lang="de-DE" altLang="en-US" sz="1600" dirty="0">
                <a:latin typeface="+mn-lt"/>
              </a:rPr>
              <a:t>    than its FWHM due to the </a:t>
            </a:r>
            <a:br>
              <a:rPr lang="de-DE" altLang="en-US" sz="1600" dirty="0">
                <a:latin typeface="+mn-lt"/>
              </a:rPr>
            </a:br>
            <a:r>
              <a:rPr lang="de-DE" altLang="en-US" sz="1600" dirty="0">
                <a:latin typeface="+mn-lt"/>
              </a:rPr>
              <a:t>    sharp peak. Actual </a:t>
            </a:r>
            <a:br>
              <a:rPr lang="de-DE" altLang="en-US" sz="1600" dirty="0">
                <a:latin typeface="+mn-lt"/>
              </a:rPr>
            </a:br>
            <a:r>
              <a:rPr lang="de-DE" altLang="en-US" sz="1600" dirty="0">
                <a:latin typeface="+mn-lt"/>
              </a:rPr>
              <a:t>    resolution is in the order</a:t>
            </a:r>
            <a:br>
              <a:rPr lang="de-DE" altLang="en-US" sz="1600" dirty="0">
                <a:latin typeface="+mn-lt"/>
              </a:rPr>
            </a:br>
            <a:r>
              <a:rPr lang="de-DE" altLang="en-US" sz="1600" dirty="0">
                <a:latin typeface="+mn-lt"/>
              </a:rPr>
              <a:t>    of 70 nm for raw data</a:t>
            </a:r>
            <a:br>
              <a:rPr lang="de-DE" altLang="en-US" sz="1600" dirty="0">
                <a:latin typeface="+mn-lt"/>
              </a:rPr>
            </a:br>
            <a:r>
              <a:rPr lang="de-DE" altLang="en-US" sz="1600" dirty="0">
                <a:latin typeface="+mn-lt"/>
              </a:rPr>
              <a:t>    (without deconvolution)</a:t>
            </a:r>
            <a:endParaRPr lang="de-DE" altLang="en-US" sz="1600" dirty="0">
              <a:solidFill>
                <a:srgbClr val="040610"/>
              </a:solidFill>
              <a:latin typeface="+mn-lt"/>
            </a:endParaRPr>
          </a:p>
        </p:txBody>
      </p:sp>
    </p:spTree>
    <p:extLst>
      <p:ext uri="{BB962C8B-B14F-4D97-AF65-F5344CB8AC3E}">
        <p14:creationId xmlns:p14="http://schemas.microsoft.com/office/powerpoint/2010/main" val="6579919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Pulse timing</a:t>
            </a:r>
            <a:r>
              <a:rPr lang="en-US" sz="2800" dirty="0"/>
              <a:t>:  Stimulated Emission Depletion - </a:t>
            </a:r>
            <a:r>
              <a:rPr lang="en-US" sz="2800" dirty="0" smtClean="0"/>
              <a:t>Fluorescence </a:t>
            </a:r>
            <a:r>
              <a:rPr lang="en-US" sz="2800" dirty="0"/>
              <a:t>is depleted before it is emitted </a:t>
            </a:r>
            <a:br>
              <a:rPr lang="en-US" sz="2800" dirty="0"/>
            </a:br>
            <a:endParaRPr lang="en-US" sz="2800" dirty="0"/>
          </a:p>
        </p:txBody>
      </p:sp>
      <p:sp>
        <p:nvSpPr>
          <p:cNvPr id="3" name="Rectangle 79"/>
          <p:cNvSpPr>
            <a:spLocks noChangeArrowheads="1"/>
          </p:cNvSpPr>
          <p:nvPr/>
        </p:nvSpPr>
        <p:spPr bwMode="auto">
          <a:xfrm>
            <a:off x="971550" y="1412875"/>
            <a:ext cx="5257800" cy="4968875"/>
          </a:xfrm>
          <a:prstGeom prst="rect">
            <a:avLst/>
          </a:prstGeom>
          <a:noFill/>
          <a:ln>
            <a:noFill/>
          </a:ln>
          <a:effectLst/>
          <a:extLst>
            <a:ext uri="{909E8E84-426E-40DD-AFC4-6F175D3DCCD1}">
              <a14:hiddenFill xmlns:a14="http://schemas.microsoft.com/office/drawing/2010/main">
                <a:solidFill>
                  <a:srgbClr val="DDDDDD">
                    <a:alpha val="75999"/>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Text Box 2"/>
          <p:cNvSpPr txBox="1">
            <a:spLocks noChangeArrowheads="1"/>
          </p:cNvSpPr>
          <p:nvPr/>
        </p:nvSpPr>
        <p:spPr bwMode="auto">
          <a:xfrm>
            <a:off x="2520950" y="1531938"/>
            <a:ext cx="1841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de-DE" altLang="en-US" sz="1600"/>
          </a:p>
          <a:p>
            <a:pPr algn="l"/>
            <a:endParaRPr lang="de-DE" altLang="en-US" sz="1600"/>
          </a:p>
        </p:txBody>
      </p:sp>
      <p:grpSp>
        <p:nvGrpSpPr>
          <p:cNvPr id="5" name="Group 7"/>
          <p:cNvGrpSpPr>
            <a:grpSpLocks/>
          </p:cNvGrpSpPr>
          <p:nvPr/>
        </p:nvGrpSpPr>
        <p:grpSpPr bwMode="auto">
          <a:xfrm>
            <a:off x="1619250" y="3571875"/>
            <a:ext cx="3194050" cy="2432050"/>
            <a:chOff x="2002" y="2180"/>
            <a:chExt cx="1948" cy="1558"/>
          </a:xfrm>
        </p:grpSpPr>
        <p:grpSp>
          <p:nvGrpSpPr>
            <p:cNvPr id="6" name="Group 8"/>
            <p:cNvGrpSpPr>
              <a:grpSpLocks noChangeAspect="1"/>
            </p:cNvGrpSpPr>
            <p:nvPr/>
          </p:nvGrpSpPr>
          <p:grpSpPr bwMode="auto">
            <a:xfrm>
              <a:off x="2028" y="3431"/>
              <a:ext cx="252" cy="286"/>
              <a:chOff x="2753" y="1862"/>
              <a:chExt cx="296" cy="337"/>
            </a:xfrm>
          </p:grpSpPr>
          <p:sp>
            <p:nvSpPr>
              <p:cNvPr id="24" name="Rectangle 9"/>
              <p:cNvSpPr>
                <a:spLocks noChangeAspect="1" noChangeArrowheads="1"/>
              </p:cNvSpPr>
              <p:nvPr/>
            </p:nvSpPr>
            <p:spPr bwMode="auto">
              <a:xfrm>
                <a:off x="2753" y="1862"/>
                <a:ext cx="229"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i="1"/>
                  <a:t>S</a:t>
                </a:r>
              </a:p>
            </p:txBody>
          </p:sp>
          <p:sp>
            <p:nvSpPr>
              <p:cNvPr id="25" name="Rectangle 10"/>
              <p:cNvSpPr>
                <a:spLocks noChangeAspect="1" noChangeArrowheads="1"/>
              </p:cNvSpPr>
              <p:nvPr/>
            </p:nvSpPr>
            <p:spPr bwMode="auto">
              <a:xfrm>
                <a:off x="2836" y="1945"/>
                <a:ext cx="21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i="1"/>
                  <a:t>0</a:t>
                </a:r>
              </a:p>
            </p:txBody>
          </p:sp>
        </p:grpSp>
        <p:grpSp>
          <p:nvGrpSpPr>
            <p:cNvPr id="7" name="Group 11"/>
            <p:cNvGrpSpPr>
              <a:grpSpLocks noChangeAspect="1"/>
            </p:cNvGrpSpPr>
            <p:nvPr/>
          </p:nvGrpSpPr>
          <p:grpSpPr bwMode="auto">
            <a:xfrm>
              <a:off x="2002" y="2235"/>
              <a:ext cx="252" cy="286"/>
              <a:chOff x="2714" y="727"/>
              <a:chExt cx="297" cy="337"/>
            </a:xfrm>
          </p:grpSpPr>
          <p:sp>
            <p:nvSpPr>
              <p:cNvPr id="22" name="Rectangle 12"/>
              <p:cNvSpPr>
                <a:spLocks noChangeAspect="1" noChangeArrowheads="1"/>
              </p:cNvSpPr>
              <p:nvPr/>
            </p:nvSpPr>
            <p:spPr bwMode="auto">
              <a:xfrm>
                <a:off x="2714" y="727"/>
                <a:ext cx="230"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i="1"/>
                  <a:t>S</a:t>
                </a:r>
              </a:p>
            </p:txBody>
          </p:sp>
          <p:sp>
            <p:nvSpPr>
              <p:cNvPr id="23" name="Rectangle 13"/>
              <p:cNvSpPr>
                <a:spLocks noChangeAspect="1" noChangeArrowheads="1"/>
              </p:cNvSpPr>
              <p:nvPr/>
            </p:nvSpPr>
            <p:spPr bwMode="auto">
              <a:xfrm>
                <a:off x="2798" y="810"/>
                <a:ext cx="21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i="1"/>
                  <a:t>1</a:t>
                </a:r>
              </a:p>
            </p:txBody>
          </p:sp>
        </p:grpSp>
        <p:sp>
          <p:nvSpPr>
            <p:cNvPr id="8" name="Line 14"/>
            <p:cNvSpPr>
              <a:spLocks noChangeAspect="1" noChangeShapeType="1"/>
            </p:cNvSpPr>
            <p:nvPr/>
          </p:nvSpPr>
          <p:spPr bwMode="auto">
            <a:xfrm flipH="1">
              <a:off x="2380" y="3616"/>
              <a:ext cx="1558" cy="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Line 15"/>
            <p:cNvSpPr>
              <a:spLocks noChangeAspect="1" noChangeShapeType="1"/>
            </p:cNvSpPr>
            <p:nvPr/>
          </p:nvSpPr>
          <p:spPr bwMode="auto">
            <a:xfrm>
              <a:off x="2380" y="3505"/>
              <a:ext cx="157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16"/>
            <p:cNvSpPr>
              <a:spLocks noChangeAspect="1" noChangeShapeType="1"/>
            </p:cNvSpPr>
            <p:nvPr/>
          </p:nvSpPr>
          <p:spPr bwMode="auto">
            <a:xfrm flipH="1">
              <a:off x="2380" y="3405"/>
              <a:ext cx="155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17"/>
            <p:cNvSpPr>
              <a:spLocks noChangeAspect="1" noChangeShapeType="1"/>
            </p:cNvSpPr>
            <p:nvPr/>
          </p:nvSpPr>
          <p:spPr bwMode="auto">
            <a:xfrm flipH="1">
              <a:off x="2380" y="3456"/>
              <a:ext cx="1548" cy="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18"/>
            <p:cNvSpPr>
              <a:spLocks noChangeAspect="1" noChangeShapeType="1"/>
            </p:cNvSpPr>
            <p:nvPr/>
          </p:nvSpPr>
          <p:spPr bwMode="auto">
            <a:xfrm>
              <a:off x="2380" y="2435"/>
              <a:ext cx="1502" cy="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19"/>
            <p:cNvSpPr>
              <a:spLocks noChangeAspect="1" noChangeShapeType="1"/>
            </p:cNvSpPr>
            <p:nvPr/>
          </p:nvSpPr>
          <p:spPr bwMode="auto">
            <a:xfrm flipH="1">
              <a:off x="2380" y="2361"/>
              <a:ext cx="1511"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20"/>
            <p:cNvSpPr>
              <a:spLocks noChangeAspect="1" noChangeShapeType="1"/>
            </p:cNvSpPr>
            <p:nvPr/>
          </p:nvSpPr>
          <p:spPr bwMode="auto">
            <a:xfrm flipH="1">
              <a:off x="2380" y="2312"/>
              <a:ext cx="1511"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21"/>
            <p:cNvSpPr>
              <a:spLocks noChangeAspect="1" noChangeShapeType="1"/>
            </p:cNvSpPr>
            <p:nvPr/>
          </p:nvSpPr>
          <p:spPr bwMode="auto">
            <a:xfrm>
              <a:off x="2380" y="2263"/>
              <a:ext cx="1503"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22"/>
            <p:cNvSpPr>
              <a:spLocks noChangeAspect="1" noChangeShapeType="1"/>
            </p:cNvSpPr>
            <p:nvPr/>
          </p:nvSpPr>
          <p:spPr bwMode="auto">
            <a:xfrm flipH="1">
              <a:off x="2380" y="2225"/>
              <a:ext cx="1511"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23"/>
            <p:cNvSpPr>
              <a:spLocks noChangeAspect="1" noChangeShapeType="1"/>
            </p:cNvSpPr>
            <p:nvPr/>
          </p:nvSpPr>
          <p:spPr bwMode="auto">
            <a:xfrm>
              <a:off x="2380" y="3563"/>
              <a:ext cx="157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Text Box 24"/>
            <p:cNvSpPr txBox="1">
              <a:spLocks noChangeAspect="1" noChangeArrowheads="1"/>
            </p:cNvSpPr>
            <p:nvPr/>
          </p:nvSpPr>
          <p:spPr bwMode="auto">
            <a:xfrm>
              <a:off x="2260" y="3522"/>
              <a:ext cx="181"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t>1</a:t>
              </a:r>
            </a:p>
          </p:txBody>
        </p:sp>
        <p:sp>
          <p:nvSpPr>
            <p:cNvPr id="19" name="Text Box 25"/>
            <p:cNvSpPr txBox="1">
              <a:spLocks noChangeAspect="1" noChangeArrowheads="1"/>
            </p:cNvSpPr>
            <p:nvPr/>
          </p:nvSpPr>
          <p:spPr bwMode="auto">
            <a:xfrm>
              <a:off x="2259" y="3367"/>
              <a:ext cx="181"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t>2</a:t>
              </a:r>
            </a:p>
          </p:txBody>
        </p:sp>
        <p:sp>
          <p:nvSpPr>
            <p:cNvPr id="20" name="Text Box 26"/>
            <p:cNvSpPr txBox="1">
              <a:spLocks noChangeAspect="1" noChangeArrowheads="1"/>
            </p:cNvSpPr>
            <p:nvPr/>
          </p:nvSpPr>
          <p:spPr bwMode="auto">
            <a:xfrm>
              <a:off x="2235" y="2342"/>
              <a:ext cx="181"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t>3</a:t>
              </a:r>
            </a:p>
          </p:txBody>
        </p:sp>
        <p:sp>
          <p:nvSpPr>
            <p:cNvPr id="21" name="Text Box 27"/>
            <p:cNvSpPr txBox="1">
              <a:spLocks noChangeAspect="1" noChangeArrowheads="1"/>
            </p:cNvSpPr>
            <p:nvPr/>
          </p:nvSpPr>
          <p:spPr bwMode="auto">
            <a:xfrm>
              <a:off x="2242" y="2180"/>
              <a:ext cx="187"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t>4</a:t>
              </a:r>
            </a:p>
          </p:txBody>
        </p:sp>
      </p:grpSp>
      <p:sp>
        <p:nvSpPr>
          <p:cNvPr id="26" name="Freeform 31"/>
          <p:cNvSpPr>
            <a:spLocks/>
          </p:cNvSpPr>
          <p:nvPr/>
        </p:nvSpPr>
        <p:spPr bwMode="auto">
          <a:xfrm>
            <a:off x="2636838" y="1900238"/>
            <a:ext cx="1935162" cy="914400"/>
          </a:xfrm>
          <a:custGeom>
            <a:avLst/>
            <a:gdLst>
              <a:gd name="T0" fmla="*/ 0 w 1824"/>
              <a:gd name="T1" fmla="*/ 576 h 576"/>
              <a:gd name="T2" fmla="*/ 0 w 1824"/>
              <a:gd name="T3" fmla="*/ 0 h 576"/>
              <a:gd name="T4" fmla="*/ 1824 w 1824"/>
              <a:gd name="T5" fmla="*/ 144 h 576"/>
              <a:gd name="T6" fmla="*/ 1824 w 1824"/>
              <a:gd name="T7" fmla="*/ 576 h 576"/>
              <a:gd name="T8" fmla="*/ 0 w 1824"/>
              <a:gd name="T9" fmla="*/ 576 h 576"/>
            </a:gdLst>
            <a:ahLst/>
            <a:cxnLst>
              <a:cxn ang="0">
                <a:pos x="T0" y="T1"/>
              </a:cxn>
              <a:cxn ang="0">
                <a:pos x="T2" y="T3"/>
              </a:cxn>
              <a:cxn ang="0">
                <a:pos x="T4" y="T5"/>
              </a:cxn>
              <a:cxn ang="0">
                <a:pos x="T6" y="T7"/>
              </a:cxn>
              <a:cxn ang="0">
                <a:pos x="T8" y="T9"/>
              </a:cxn>
            </a:cxnLst>
            <a:rect l="0" t="0" r="r" b="b"/>
            <a:pathLst>
              <a:path w="1824" h="576">
                <a:moveTo>
                  <a:pt x="0" y="576"/>
                </a:moveTo>
                <a:lnTo>
                  <a:pt x="0" y="0"/>
                </a:lnTo>
                <a:lnTo>
                  <a:pt x="1824" y="144"/>
                </a:lnTo>
                <a:lnTo>
                  <a:pt x="1824" y="576"/>
                </a:lnTo>
                <a:lnTo>
                  <a:pt x="0" y="576"/>
                </a:lnTo>
                <a:close/>
              </a:path>
            </a:pathLst>
          </a:custGeom>
          <a:solidFill>
            <a:srgbClr val="99FF99"/>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Text Box 34"/>
          <p:cNvSpPr txBox="1">
            <a:spLocks noChangeArrowheads="1"/>
          </p:cNvSpPr>
          <p:nvPr/>
        </p:nvSpPr>
        <p:spPr bwMode="auto">
          <a:xfrm>
            <a:off x="4140200" y="1700213"/>
            <a:ext cx="18351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de-DE" altLang="en-US" sz="1600">
                <a:solidFill>
                  <a:srgbClr val="669900"/>
                </a:solidFill>
              </a:rPr>
              <a:t>Fluorescence </a:t>
            </a:r>
          </a:p>
          <a:p>
            <a:pPr eaLnBrk="0" hangingPunct="0"/>
            <a:r>
              <a:rPr lang="de-DE" altLang="en-US" sz="1600">
                <a:solidFill>
                  <a:srgbClr val="669900"/>
                </a:solidFill>
              </a:rPr>
              <a:t>~ns</a:t>
            </a:r>
            <a:endParaRPr lang="en-GB" altLang="en-US" sz="1600">
              <a:solidFill>
                <a:srgbClr val="669900"/>
              </a:solidFill>
            </a:endParaRPr>
          </a:p>
        </p:txBody>
      </p:sp>
      <p:sp>
        <p:nvSpPr>
          <p:cNvPr id="28" name="Freeform 36"/>
          <p:cNvSpPr>
            <a:spLocks noChangeAspect="1"/>
          </p:cNvSpPr>
          <p:nvPr/>
        </p:nvSpPr>
        <p:spPr bwMode="auto">
          <a:xfrm>
            <a:off x="4411663" y="5641975"/>
            <a:ext cx="46037" cy="196850"/>
          </a:xfrm>
          <a:custGeom>
            <a:avLst/>
            <a:gdLst>
              <a:gd name="T0" fmla="*/ 0 w 25"/>
              <a:gd name="T1" fmla="*/ 0 h 146"/>
              <a:gd name="T2" fmla="*/ 16 w 25"/>
              <a:gd name="T3" fmla="*/ 0 h 146"/>
              <a:gd name="T4" fmla="*/ 24 w 25"/>
              <a:gd name="T5" fmla="*/ 8 h 146"/>
              <a:gd name="T6" fmla="*/ 24 w 25"/>
              <a:gd name="T7" fmla="*/ 16 h 146"/>
              <a:gd name="T8" fmla="*/ 16 w 25"/>
              <a:gd name="T9" fmla="*/ 24 h 146"/>
              <a:gd name="T10" fmla="*/ 8 w 25"/>
              <a:gd name="T11" fmla="*/ 24 h 146"/>
              <a:gd name="T12" fmla="*/ 0 w 25"/>
              <a:gd name="T13" fmla="*/ 32 h 146"/>
              <a:gd name="T14" fmla="*/ 8 w 25"/>
              <a:gd name="T15" fmla="*/ 40 h 146"/>
              <a:gd name="T16" fmla="*/ 8 w 25"/>
              <a:gd name="T17" fmla="*/ 48 h 146"/>
              <a:gd name="T18" fmla="*/ 16 w 25"/>
              <a:gd name="T19" fmla="*/ 48 h 146"/>
              <a:gd name="T20" fmla="*/ 24 w 25"/>
              <a:gd name="T21" fmla="*/ 56 h 146"/>
              <a:gd name="T22" fmla="*/ 24 w 25"/>
              <a:gd name="T23" fmla="*/ 64 h 146"/>
              <a:gd name="T24" fmla="*/ 16 w 25"/>
              <a:gd name="T25" fmla="*/ 64 h 146"/>
              <a:gd name="T26" fmla="*/ 16 w 25"/>
              <a:gd name="T27" fmla="*/ 72 h 146"/>
              <a:gd name="T28" fmla="*/ 8 w 25"/>
              <a:gd name="T29" fmla="*/ 80 h 146"/>
              <a:gd name="T30" fmla="*/ 8 w 25"/>
              <a:gd name="T31" fmla="*/ 88 h 146"/>
              <a:gd name="T32" fmla="*/ 16 w 25"/>
              <a:gd name="T33" fmla="*/ 96 h 146"/>
              <a:gd name="T34" fmla="*/ 24 w 25"/>
              <a:gd name="T35" fmla="*/ 104 h 146"/>
              <a:gd name="T36" fmla="*/ 24 w 25"/>
              <a:gd name="T37" fmla="*/ 112 h 146"/>
              <a:gd name="T38" fmla="*/ 24 w 25"/>
              <a:gd name="T39" fmla="*/ 120 h 146"/>
              <a:gd name="T40" fmla="*/ 24 w 25"/>
              <a:gd name="T41" fmla="*/ 128 h 146"/>
              <a:gd name="T42" fmla="*/ 24 w 25"/>
              <a:gd name="T43" fmla="*/ 136 h 146"/>
              <a:gd name="T44" fmla="*/ 24 w 25"/>
              <a:gd name="T45" fmla="*/ 145 h 146"/>
              <a:gd name="T46" fmla="*/ 16 w 25"/>
              <a:gd name="T47" fmla="*/ 145 h 146"/>
              <a:gd name="T48" fmla="*/ 16 w 25"/>
              <a:gd name="T49" fmla="*/ 136 h 146"/>
              <a:gd name="T50" fmla="*/ 24 w 25"/>
              <a:gd name="T51" fmla="*/ 136 h 146"/>
              <a:gd name="T52" fmla="*/ 24 w 25"/>
              <a:gd name="T53"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146">
                <a:moveTo>
                  <a:pt x="0" y="0"/>
                </a:moveTo>
                <a:lnTo>
                  <a:pt x="16" y="0"/>
                </a:lnTo>
                <a:lnTo>
                  <a:pt x="24" y="8"/>
                </a:lnTo>
                <a:lnTo>
                  <a:pt x="24" y="16"/>
                </a:lnTo>
                <a:lnTo>
                  <a:pt x="16" y="24"/>
                </a:lnTo>
                <a:lnTo>
                  <a:pt x="8" y="24"/>
                </a:lnTo>
                <a:lnTo>
                  <a:pt x="0" y="32"/>
                </a:lnTo>
                <a:lnTo>
                  <a:pt x="8" y="40"/>
                </a:lnTo>
                <a:lnTo>
                  <a:pt x="8" y="48"/>
                </a:lnTo>
                <a:lnTo>
                  <a:pt x="16" y="48"/>
                </a:lnTo>
                <a:lnTo>
                  <a:pt x="24" y="56"/>
                </a:lnTo>
                <a:lnTo>
                  <a:pt x="24" y="64"/>
                </a:lnTo>
                <a:lnTo>
                  <a:pt x="16" y="64"/>
                </a:lnTo>
                <a:lnTo>
                  <a:pt x="16" y="72"/>
                </a:lnTo>
                <a:lnTo>
                  <a:pt x="8" y="80"/>
                </a:lnTo>
                <a:lnTo>
                  <a:pt x="8" y="88"/>
                </a:lnTo>
                <a:lnTo>
                  <a:pt x="16" y="96"/>
                </a:lnTo>
                <a:lnTo>
                  <a:pt x="24" y="104"/>
                </a:lnTo>
                <a:lnTo>
                  <a:pt x="24" y="112"/>
                </a:lnTo>
                <a:lnTo>
                  <a:pt x="24" y="120"/>
                </a:lnTo>
                <a:lnTo>
                  <a:pt x="24" y="128"/>
                </a:lnTo>
                <a:lnTo>
                  <a:pt x="24" y="136"/>
                </a:lnTo>
                <a:lnTo>
                  <a:pt x="24" y="145"/>
                </a:lnTo>
                <a:lnTo>
                  <a:pt x="16" y="145"/>
                </a:lnTo>
                <a:lnTo>
                  <a:pt x="16" y="136"/>
                </a:lnTo>
                <a:lnTo>
                  <a:pt x="24" y="136"/>
                </a:lnTo>
                <a:lnTo>
                  <a:pt x="24" y="145"/>
                </a:lnTo>
              </a:path>
            </a:pathLst>
          </a:custGeom>
          <a:noFill/>
          <a:ln w="12700" cap="rnd" cmpd="sng">
            <a:solidFill>
              <a:schemeClr val="bg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Rectangle 37"/>
          <p:cNvSpPr>
            <a:spLocks noChangeAspect="1" noChangeArrowheads="1"/>
          </p:cNvSpPr>
          <p:nvPr/>
        </p:nvSpPr>
        <p:spPr bwMode="auto">
          <a:xfrm>
            <a:off x="4683125" y="4435475"/>
            <a:ext cx="14017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solidFill>
                  <a:srgbClr val="669900"/>
                </a:solidFill>
              </a:rPr>
              <a:t>Fluorescence</a:t>
            </a:r>
          </a:p>
        </p:txBody>
      </p:sp>
      <p:sp>
        <p:nvSpPr>
          <p:cNvPr id="30" name="Freeform 38"/>
          <p:cNvSpPr>
            <a:spLocks noChangeAspect="1"/>
          </p:cNvSpPr>
          <p:nvPr/>
        </p:nvSpPr>
        <p:spPr bwMode="auto">
          <a:xfrm>
            <a:off x="4364038" y="3713163"/>
            <a:ext cx="55562" cy="234950"/>
          </a:xfrm>
          <a:custGeom>
            <a:avLst/>
            <a:gdLst>
              <a:gd name="T0" fmla="*/ 0 w 25"/>
              <a:gd name="T1" fmla="*/ 0 h 146"/>
              <a:gd name="T2" fmla="*/ 16 w 25"/>
              <a:gd name="T3" fmla="*/ 0 h 146"/>
              <a:gd name="T4" fmla="*/ 24 w 25"/>
              <a:gd name="T5" fmla="*/ 8 h 146"/>
              <a:gd name="T6" fmla="*/ 24 w 25"/>
              <a:gd name="T7" fmla="*/ 16 h 146"/>
              <a:gd name="T8" fmla="*/ 16 w 25"/>
              <a:gd name="T9" fmla="*/ 24 h 146"/>
              <a:gd name="T10" fmla="*/ 8 w 25"/>
              <a:gd name="T11" fmla="*/ 24 h 146"/>
              <a:gd name="T12" fmla="*/ 0 w 25"/>
              <a:gd name="T13" fmla="*/ 32 h 146"/>
              <a:gd name="T14" fmla="*/ 8 w 25"/>
              <a:gd name="T15" fmla="*/ 40 h 146"/>
              <a:gd name="T16" fmla="*/ 8 w 25"/>
              <a:gd name="T17" fmla="*/ 48 h 146"/>
              <a:gd name="T18" fmla="*/ 16 w 25"/>
              <a:gd name="T19" fmla="*/ 48 h 146"/>
              <a:gd name="T20" fmla="*/ 24 w 25"/>
              <a:gd name="T21" fmla="*/ 56 h 146"/>
              <a:gd name="T22" fmla="*/ 24 w 25"/>
              <a:gd name="T23" fmla="*/ 64 h 146"/>
              <a:gd name="T24" fmla="*/ 16 w 25"/>
              <a:gd name="T25" fmla="*/ 64 h 146"/>
              <a:gd name="T26" fmla="*/ 16 w 25"/>
              <a:gd name="T27" fmla="*/ 72 h 146"/>
              <a:gd name="T28" fmla="*/ 8 w 25"/>
              <a:gd name="T29" fmla="*/ 80 h 146"/>
              <a:gd name="T30" fmla="*/ 8 w 25"/>
              <a:gd name="T31" fmla="*/ 88 h 146"/>
              <a:gd name="T32" fmla="*/ 16 w 25"/>
              <a:gd name="T33" fmla="*/ 96 h 146"/>
              <a:gd name="T34" fmla="*/ 24 w 25"/>
              <a:gd name="T35" fmla="*/ 104 h 146"/>
              <a:gd name="T36" fmla="*/ 24 w 25"/>
              <a:gd name="T37" fmla="*/ 112 h 146"/>
              <a:gd name="T38" fmla="*/ 24 w 25"/>
              <a:gd name="T39" fmla="*/ 120 h 146"/>
              <a:gd name="T40" fmla="*/ 24 w 25"/>
              <a:gd name="T41" fmla="*/ 128 h 146"/>
              <a:gd name="T42" fmla="*/ 24 w 25"/>
              <a:gd name="T43" fmla="*/ 136 h 146"/>
              <a:gd name="T44" fmla="*/ 24 w 25"/>
              <a:gd name="T45" fmla="*/ 145 h 146"/>
              <a:gd name="T46" fmla="*/ 16 w 25"/>
              <a:gd name="T47" fmla="*/ 145 h 146"/>
              <a:gd name="T48" fmla="*/ 16 w 25"/>
              <a:gd name="T49" fmla="*/ 136 h 146"/>
              <a:gd name="T50" fmla="*/ 24 w 25"/>
              <a:gd name="T51" fmla="*/ 136 h 146"/>
              <a:gd name="T52" fmla="*/ 24 w 25"/>
              <a:gd name="T53"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146">
                <a:moveTo>
                  <a:pt x="0" y="0"/>
                </a:moveTo>
                <a:lnTo>
                  <a:pt x="16" y="0"/>
                </a:lnTo>
                <a:lnTo>
                  <a:pt x="24" y="8"/>
                </a:lnTo>
                <a:lnTo>
                  <a:pt x="24" y="16"/>
                </a:lnTo>
                <a:lnTo>
                  <a:pt x="16" y="24"/>
                </a:lnTo>
                <a:lnTo>
                  <a:pt x="8" y="24"/>
                </a:lnTo>
                <a:lnTo>
                  <a:pt x="0" y="32"/>
                </a:lnTo>
                <a:lnTo>
                  <a:pt x="8" y="40"/>
                </a:lnTo>
                <a:lnTo>
                  <a:pt x="8" y="48"/>
                </a:lnTo>
                <a:lnTo>
                  <a:pt x="16" y="48"/>
                </a:lnTo>
                <a:lnTo>
                  <a:pt x="24" y="56"/>
                </a:lnTo>
                <a:lnTo>
                  <a:pt x="24" y="64"/>
                </a:lnTo>
                <a:lnTo>
                  <a:pt x="16" y="64"/>
                </a:lnTo>
                <a:lnTo>
                  <a:pt x="16" y="72"/>
                </a:lnTo>
                <a:lnTo>
                  <a:pt x="8" y="80"/>
                </a:lnTo>
                <a:lnTo>
                  <a:pt x="8" y="88"/>
                </a:lnTo>
                <a:lnTo>
                  <a:pt x="16" y="96"/>
                </a:lnTo>
                <a:lnTo>
                  <a:pt x="24" y="104"/>
                </a:lnTo>
                <a:lnTo>
                  <a:pt x="24" y="112"/>
                </a:lnTo>
                <a:lnTo>
                  <a:pt x="24" y="120"/>
                </a:lnTo>
                <a:lnTo>
                  <a:pt x="24" y="128"/>
                </a:lnTo>
                <a:lnTo>
                  <a:pt x="24" y="136"/>
                </a:lnTo>
                <a:lnTo>
                  <a:pt x="24" y="145"/>
                </a:lnTo>
                <a:lnTo>
                  <a:pt x="16" y="145"/>
                </a:lnTo>
                <a:lnTo>
                  <a:pt x="16" y="136"/>
                </a:lnTo>
                <a:lnTo>
                  <a:pt x="24" y="136"/>
                </a:lnTo>
                <a:lnTo>
                  <a:pt x="24" y="145"/>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39"/>
          <p:cNvSpPr>
            <a:spLocks noChangeAspect="1" noChangeShapeType="1"/>
          </p:cNvSpPr>
          <p:nvPr/>
        </p:nvSpPr>
        <p:spPr bwMode="auto">
          <a:xfrm>
            <a:off x="4572000" y="3930650"/>
            <a:ext cx="0" cy="1741488"/>
          </a:xfrm>
          <a:prstGeom prst="line">
            <a:avLst/>
          </a:prstGeom>
          <a:noFill/>
          <a:ln w="38100">
            <a:solidFill>
              <a:srgbClr val="0080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32" name="Object 40"/>
          <p:cNvGraphicFramePr>
            <a:graphicFrameLocks noChangeAspect="1"/>
          </p:cNvGraphicFramePr>
          <p:nvPr/>
        </p:nvGraphicFramePr>
        <p:xfrm>
          <a:off x="4887913" y="5538788"/>
          <a:ext cx="679450" cy="236537"/>
        </p:xfrm>
        <a:graphic>
          <a:graphicData uri="http://schemas.openxmlformats.org/presentationml/2006/ole">
            <mc:AlternateContent xmlns:mc="http://schemas.openxmlformats.org/markup-compatibility/2006">
              <mc:Choice xmlns:v="urn:schemas-microsoft-com:vml" Requires="v">
                <p:oleObj spid="_x0000_s7308" name="Equation" r:id="rId3" imgW="799920" imgH="279360" progId="Equation.DSMT4">
                  <p:embed/>
                </p:oleObj>
              </mc:Choice>
              <mc:Fallback>
                <p:oleObj name="Equation" r:id="rId3" imgW="799920" imgH="2793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7913" y="5538788"/>
                        <a:ext cx="679450" cy="236537"/>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 name="Object 41"/>
          <p:cNvGraphicFramePr>
            <a:graphicFrameLocks noChangeAspect="1"/>
          </p:cNvGraphicFramePr>
          <p:nvPr/>
        </p:nvGraphicFramePr>
        <p:xfrm>
          <a:off x="4806950" y="3670300"/>
          <a:ext cx="638175" cy="246063"/>
        </p:xfrm>
        <a:graphic>
          <a:graphicData uri="http://schemas.openxmlformats.org/presentationml/2006/ole">
            <mc:AlternateContent xmlns:mc="http://schemas.openxmlformats.org/markup-compatibility/2006">
              <mc:Choice xmlns:v="urn:schemas-microsoft-com:vml" Requires="v">
                <p:oleObj spid="_x0000_s7309" name="Equation" r:id="rId5" imgW="749160" imgH="291960" progId="Equation.DSMT4">
                  <p:embed/>
                </p:oleObj>
              </mc:Choice>
              <mc:Fallback>
                <p:oleObj name="Equation" r:id="rId5" imgW="749160" imgH="29196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6950" y="3670300"/>
                        <a:ext cx="638175" cy="246063"/>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4" name="Group 44"/>
          <p:cNvGrpSpPr>
            <a:grpSpLocks/>
          </p:cNvGrpSpPr>
          <p:nvPr/>
        </p:nvGrpSpPr>
        <p:grpSpPr bwMode="auto">
          <a:xfrm>
            <a:off x="1514475" y="3656013"/>
            <a:ext cx="1154113" cy="2166937"/>
            <a:chOff x="1872" y="2259"/>
            <a:chExt cx="727" cy="1365"/>
          </a:xfrm>
        </p:grpSpPr>
        <p:sp>
          <p:nvSpPr>
            <p:cNvPr id="35" name="Rectangle 45"/>
            <p:cNvSpPr>
              <a:spLocks noChangeAspect="1" noChangeArrowheads="1"/>
            </p:cNvSpPr>
            <p:nvPr/>
          </p:nvSpPr>
          <p:spPr bwMode="auto">
            <a:xfrm>
              <a:off x="1872" y="2868"/>
              <a:ext cx="72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solidFill>
                    <a:srgbClr val="0099FF"/>
                  </a:solidFill>
                </a:rPr>
                <a:t>Absorption</a:t>
              </a:r>
            </a:p>
          </p:txBody>
        </p:sp>
        <p:sp>
          <p:nvSpPr>
            <p:cNvPr id="36" name="Line 46"/>
            <p:cNvSpPr>
              <a:spLocks noChangeAspect="1" noChangeShapeType="1"/>
            </p:cNvSpPr>
            <p:nvPr/>
          </p:nvSpPr>
          <p:spPr bwMode="auto">
            <a:xfrm>
              <a:off x="2590" y="2259"/>
              <a:ext cx="0" cy="1365"/>
            </a:xfrm>
            <a:prstGeom prst="line">
              <a:avLst/>
            </a:prstGeom>
            <a:noFill/>
            <a:ln w="19050">
              <a:solidFill>
                <a:srgbClr val="00CCFF"/>
              </a:solidFill>
              <a:round/>
              <a:headEnd type="triangle" w="lg" len="lg"/>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7" name="Group 48"/>
          <p:cNvGrpSpPr>
            <a:grpSpLocks noChangeAspect="1"/>
          </p:cNvGrpSpPr>
          <p:nvPr/>
        </p:nvGrpSpPr>
        <p:grpSpPr bwMode="auto">
          <a:xfrm>
            <a:off x="2501900" y="2203450"/>
            <a:ext cx="254000" cy="592138"/>
            <a:chOff x="2108" y="2705"/>
            <a:chExt cx="101" cy="222"/>
          </a:xfrm>
        </p:grpSpPr>
        <p:sp>
          <p:nvSpPr>
            <p:cNvPr id="38" name="Arc 49"/>
            <p:cNvSpPr>
              <a:spLocks noChangeAspect="1"/>
            </p:cNvSpPr>
            <p:nvPr/>
          </p:nvSpPr>
          <p:spPr bwMode="auto">
            <a:xfrm>
              <a:off x="2136" y="2705"/>
              <a:ext cx="24" cy="132"/>
            </a:xfrm>
            <a:custGeom>
              <a:avLst/>
              <a:gdLst>
                <a:gd name="G0" fmla="+- 21600 0 0"/>
                <a:gd name="G1" fmla="+- 21580 0 0"/>
                <a:gd name="G2" fmla="+- 21600 0 0"/>
                <a:gd name="T0" fmla="*/ 0 w 21600"/>
                <a:gd name="T1" fmla="*/ 21580 h 21580"/>
                <a:gd name="T2" fmla="*/ 20682 w 21600"/>
                <a:gd name="T3" fmla="*/ 0 h 21580"/>
                <a:gd name="T4" fmla="*/ 21600 w 21600"/>
                <a:gd name="T5" fmla="*/ 21580 h 21580"/>
              </a:gdLst>
              <a:ahLst/>
              <a:cxnLst>
                <a:cxn ang="0">
                  <a:pos x="T0" y="T1"/>
                </a:cxn>
                <a:cxn ang="0">
                  <a:pos x="T2" y="T3"/>
                </a:cxn>
                <a:cxn ang="0">
                  <a:pos x="T4" y="T5"/>
                </a:cxn>
              </a:cxnLst>
              <a:rect l="0" t="0" r="r" b="b"/>
              <a:pathLst>
                <a:path w="21600" h="21580" fill="none" extrusionOk="0">
                  <a:moveTo>
                    <a:pt x="0" y="21580"/>
                  </a:moveTo>
                  <a:cubicBezTo>
                    <a:pt x="0" y="10007"/>
                    <a:pt x="9120" y="491"/>
                    <a:pt x="20681" y="-1"/>
                  </a:cubicBezTo>
                </a:path>
                <a:path w="21600" h="21580" stroke="0" extrusionOk="0">
                  <a:moveTo>
                    <a:pt x="0" y="21580"/>
                  </a:moveTo>
                  <a:cubicBezTo>
                    <a:pt x="0" y="10007"/>
                    <a:pt x="9120" y="491"/>
                    <a:pt x="20681" y="-1"/>
                  </a:cubicBezTo>
                  <a:lnTo>
                    <a:pt x="21600" y="21580"/>
                  </a:lnTo>
                  <a:close/>
                </a:path>
              </a:pathLst>
            </a:custGeom>
            <a:noFill/>
            <a:ln w="19050" cap="rnd">
              <a:solidFill>
                <a:srgbClr val="0099FF"/>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Arc 50"/>
            <p:cNvSpPr>
              <a:spLocks noChangeAspect="1"/>
            </p:cNvSpPr>
            <p:nvPr/>
          </p:nvSpPr>
          <p:spPr bwMode="auto">
            <a:xfrm>
              <a:off x="2157" y="2705"/>
              <a:ext cx="24" cy="13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cap="rnd">
              <a:solidFill>
                <a:srgbClr val="0099FF"/>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Arc 51"/>
            <p:cNvSpPr>
              <a:spLocks noChangeAspect="1"/>
            </p:cNvSpPr>
            <p:nvPr/>
          </p:nvSpPr>
          <p:spPr bwMode="auto">
            <a:xfrm>
              <a:off x="2108" y="2832"/>
              <a:ext cx="29" cy="94"/>
            </a:xfrm>
            <a:custGeom>
              <a:avLst/>
              <a:gdLst>
                <a:gd name="G0" fmla="+- 0 0 0"/>
                <a:gd name="G1" fmla="+- 231 0 0"/>
                <a:gd name="G2" fmla="+- 21600 0 0"/>
                <a:gd name="T0" fmla="*/ 21599 w 21600"/>
                <a:gd name="T1" fmla="*/ 0 h 21831"/>
                <a:gd name="T2" fmla="*/ 0 w 21600"/>
                <a:gd name="T3" fmla="*/ 21831 h 21831"/>
                <a:gd name="T4" fmla="*/ 0 w 21600"/>
                <a:gd name="T5" fmla="*/ 231 h 21831"/>
              </a:gdLst>
              <a:ahLst/>
              <a:cxnLst>
                <a:cxn ang="0">
                  <a:pos x="T0" y="T1"/>
                </a:cxn>
                <a:cxn ang="0">
                  <a:pos x="T2" y="T3"/>
                </a:cxn>
                <a:cxn ang="0">
                  <a:pos x="T4" y="T5"/>
                </a:cxn>
              </a:cxnLst>
              <a:rect l="0" t="0" r="r" b="b"/>
              <a:pathLst>
                <a:path w="21600" h="21831" fill="none" extrusionOk="0">
                  <a:moveTo>
                    <a:pt x="21598" y="0"/>
                  </a:moveTo>
                  <a:cubicBezTo>
                    <a:pt x="21599" y="76"/>
                    <a:pt x="21600" y="153"/>
                    <a:pt x="21600" y="231"/>
                  </a:cubicBezTo>
                  <a:cubicBezTo>
                    <a:pt x="21600" y="12160"/>
                    <a:pt x="11929" y="21831"/>
                    <a:pt x="0" y="21831"/>
                  </a:cubicBezTo>
                </a:path>
                <a:path w="21600" h="21831" stroke="0" extrusionOk="0">
                  <a:moveTo>
                    <a:pt x="21598" y="0"/>
                  </a:moveTo>
                  <a:cubicBezTo>
                    <a:pt x="21599" y="76"/>
                    <a:pt x="21600" y="153"/>
                    <a:pt x="21600" y="231"/>
                  </a:cubicBezTo>
                  <a:cubicBezTo>
                    <a:pt x="21600" y="12160"/>
                    <a:pt x="11929" y="21831"/>
                    <a:pt x="0" y="21831"/>
                  </a:cubicBezTo>
                  <a:lnTo>
                    <a:pt x="0" y="231"/>
                  </a:lnTo>
                  <a:close/>
                </a:path>
              </a:pathLst>
            </a:custGeom>
            <a:noFill/>
            <a:ln w="19050" cap="rnd">
              <a:solidFill>
                <a:srgbClr val="0099FF"/>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Arc 52"/>
            <p:cNvSpPr>
              <a:spLocks noChangeAspect="1"/>
            </p:cNvSpPr>
            <p:nvPr/>
          </p:nvSpPr>
          <p:spPr bwMode="auto">
            <a:xfrm>
              <a:off x="2180" y="2835"/>
              <a:ext cx="29" cy="92"/>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9050" cap="rnd">
              <a:solidFill>
                <a:srgbClr val="0099FF"/>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2" name="Rectangle 53"/>
          <p:cNvSpPr>
            <a:spLocks noChangeAspect="1" noChangeArrowheads="1"/>
          </p:cNvSpPr>
          <p:nvPr/>
        </p:nvSpPr>
        <p:spPr bwMode="auto">
          <a:xfrm>
            <a:off x="1547813" y="1931988"/>
            <a:ext cx="1063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solidFill>
                  <a:srgbClr val="0099FF"/>
                </a:solidFill>
              </a:rPr>
              <a:t>Excitation</a:t>
            </a:r>
          </a:p>
        </p:txBody>
      </p:sp>
      <p:sp>
        <p:nvSpPr>
          <p:cNvPr id="43" name="Text Box 54"/>
          <p:cNvSpPr txBox="1">
            <a:spLocks noChangeAspect="1" noChangeArrowheads="1"/>
          </p:cNvSpPr>
          <p:nvPr/>
        </p:nvSpPr>
        <p:spPr bwMode="auto">
          <a:xfrm>
            <a:off x="1946275" y="2274888"/>
            <a:ext cx="6302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solidFill>
                  <a:srgbClr val="0099FF"/>
                </a:solidFill>
              </a:rPr>
              <a:t>&lt;1ps</a:t>
            </a:r>
          </a:p>
        </p:txBody>
      </p:sp>
      <p:sp>
        <p:nvSpPr>
          <p:cNvPr id="44" name="Line 56"/>
          <p:cNvSpPr>
            <a:spLocks noChangeAspect="1" noChangeShapeType="1"/>
          </p:cNvSpPr>
          <p:nvPr/>
        </p:nvSpPr>
        <p:spPr bwMode="auto">
          <a:xfrm>
            <a:off x="2378075" y="2852738"/>
            <a:ext cx="3024188" cy="0"/>
          </a:xfrm>
          <a:prstGeom prst="line">
            <a:avLst/>
          </a:prstGeom>
          <a:noFill/>
          <a:ln w="12700">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Text Box 57"/>
          <p:cNvSpPr txBox="1">
            <a:spLocks noChangeArrowheads="1"/>
          </p:cNvSpPr>
          <p:nvPr/>
        </p:nvSpPr>
        <p:spPr bwMode="auto">
          <a:xfrm>
            <a:off x="5473700" y="2419350"/>
            <a:ext cx="635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de-DE" altLang="en-US" sz="1600"/>
              <a:t/>
            </a:r>
            <a:br>
              <a:rPr lang="de-DE" altLang="en-US" sz="1600"/>
            </a:br>
            <a:r>
              <a:rPr lang="de-DE" altLang="en-US" sz="1600"/>
              <a:t>Time</a:t>
            </a:r>
            <a:endParaRPr lang="en-GB" altLang="en-US" sz="1600"/>
          </a:p>
        </p:txBody>
      </p:sp>
      <p:sp>
        <p:nvSpPr>
          <p:cNvPr id="46" name="Freeform 66"/>
          <p:cNvSpPr>
            <a:spLocks noChangeAspect="1"/>
          </p:cNvSpPr>
          <p:nvPr/>
        </p:nvSpPr>
        <p:spPr bwMode="auto">
          <a:xfrm>
            <a:off x="2981325" y="5554663"/>
            <a:ext cx="55563" cy="234950"/>
          </a:xfrm>
          <a:custGeom>
            <a:avLst/>
            <a:gdLst>
              <a:gd name="T0" fmla="*/ 0 w 25"/>
              <a:gd name="T1" fmla="*/ 0 h 146"/>
              <a:gd name="T2" fmla="*/ 16 w 25"/>
              <a:gd name="T3" fmla="*/ 0 h 146"/>
              <a:gd name="T4" fmla="*/ 24 w 25"/>
              <a:gd name="T5" fmla="*/ 8 h 146"/>
              <a:gd name="T6" fmla="*/ 24 w 25"/>
              <a:gd name="T7" fmla="*/ 16 h 146"/>
              <a:gd name="T8" fmla="*/ 16 w 25"/>
              <a:gd name="T9" fmla="*/ 24 h 146"/>
              <a:gd name="T10" fmla="*/ 8 w 25"/>
              <a:gd name="T11" fmla="*/ 24 h 146"/>
              <a:gd name="T12" fmla="*/ 0 w 25"/>
              <a:gd name="T13" fmla="*/ 32 h 146"/>
              <a:gd name="T14" fmla="*/ 8 w 25"/>
              <a:gd name="T15" fmla="*/ 40 h 146"/>
              <a:gd name="T16" fmla="*/ 8 w 25"/>
              <a:gd name="T17" fmla="*/ 48 h 146"/>
              <a:gd name="T18" fmla="*/ 16 w 25"/>
              <a:gd name="T19" fmla="*/ 48 h 146"/>
              <a:gd name="T20" fmla="*/ 24 w 25"/>
              <a:gd name="T21" fmla="*/ 56 h 146"/>
              <a:gd name="T22" fmla="*/ 24 w 25"/>
              <a:gd name="T23" fmla="*/ 64 h 146"/>
              <a:gd name="T24" fmla="*/ 16 w 25"/>
              <a:gd name="T25" fmla="*/ 64 h 146"/>
              <a:gd name="T26" fmla="*/ 16 w 25"/>
              <a:gd name="T27" fmla="*/ 72 h 146"/>
              <a:gd name="T28" fmla="*/ 8 w 25"/>
              <a:gd name="T29" fmla="*/ 80 h 146"/>
              <a:gd name="T30" fmla="*/ 8 w 25"/>
              <a:gd name="T31" fmla="*/ 88 h 146"/>
              <a:gd name="T32" fmla="*/ 16 w 25"/>
              <a:gd name="T33" fmla="*/ 96 h 146"/>
              <a:gd name="T34" fmla="*/ 24 w 25"/>
              <a:gd name="T35" fmla="*/ 104 h 146"/>
              <a:gd name="T36" fmla="*/ 24 w 25"/>
              <a:gd name="T37" fmla="*/ 112 h 146"/>
              <a:gd name="T38" fmla="*/ 24 w 25"/>
              <a:gd name="T39" fmla="*/ 120 h 146"/>
              <a:gd name="T40" fmla="*/ 24 w 25"/>
              <a:gd name="T41" fmla="*/ 128 h 146"/>
              <a:gd name="T42" fmla="*/ 24 w 25"/>
              <a:gd name="T43" fmla="*/ 136 h 146"/>
              <a:gd name="T44" fmla="*/ 24 w 25"/>
              <a:gd name="T45" fmla="*/ 145 h 146"/>
              <a:gd name="T46" fmla="*/ 16 w 25"/>
              <a:gd name="T47" fmla="*/ 145 h 146"/>
              <a:gd name="T48" fmla="*/ 16 w 25"/>
              <a:gd name="T49" fmla="*/ 136 h 146"/>
              <a:gd name="T50" fmla="*/ 24 w 25"/>
              <a:gd name="T51" fmla="*/ 136 h 146"/>
              <a:gd name="T52" fmla="*/ 24 w 25"/>
              <a:gd name="T53"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146">
                <a:moveTo>
                  <a:pt x="0" y="0"/>
                </a:moveTo>
                <a:lnTo>
                  <a:pt x="16" y="0"/>
                </a:lnTo>
                <a:lnTo>
                  <a:pt x="24" y="8"/>
                </a:lnTo>
                <a:lnTo>
                  <a:pt x="24" y="16"/>
                </a:lnTo>
                <a:lnTo>
                  <a:pt x="16" y="24"/>
                </a:lnTo>
                <a:lnTo>
                  <a:pt x="8" y="24"/>
                </a:lnTo>
                <a:lnTo>
                  <a:pt x="0" y="32"/>
                </a:lnTo>
                <a:lnTo>
                  <a:pt x="8" y="40"/>
                </a:lnTo>
                <a:lnTo>
                  <a:pt x="8" y="48"/>
                </a:lnTo>
                <a:lnTo>
                  <a:pt x="16" y="48"/>
                </a:lnTo>
                <a:lnTo>
                  <a:pt x="24" y="56"/>
                </a:lnTo>
                <a:lnTo>
                  <a:pt x="24" y="64"/>
                </a:lnTo>
                <a:lnTo>
                  <a:pt x="16" y="64"/>
                </a:lnTo>
                <a:lnTo>
                  <a:pt x="16" y="72"/>
                </a:lnTo>
                <a:lnTo>
                  <a:pt x="8" y="80"/>
                </a:lnTo>
                <a:lnTo>
                  <a:pt x="8" y="88"/>
                </a:lnTo>
                <a:lnTo>
                  <a:pt x="16" y="96"/>
                </a:lnTo>
                <a:lnTo>
                  <a:pt x="24" y="104"/>
                </a:lnTo>
                <a:lnTo>
                  <a:pt x="24" y="112"/>
                </a:lnTo>
                <a:lnTo>
                  <a:pt x="24" y="120"/>
                </a:lnTo>
                <a:lnTo>
                  <a:pt x="24" y="128"/>
                </a:lnTo>
                <a:lnTo>
                  <a:pt x="24" y="136"/>
                </a:lnTo>
                <a:lnTo>
                  <a:pt x="24" y="145"/>
                </a:lnTo>
                <a:lnTo>
                  <a:pt x="16" y="145"/>
                </a:lnTo>
                <a:lnTo>
                  <a:pt x="16" y="136"/>
                </a:lnTo>
                <a:lnTo>
                  <a:pt x="24" y="136"/>
                </a:lnTo>
                <a:lnTo>
                  <a:pt x="24" y="145"/>
                </a:lnTo>
              </a:path>
            </a:pathLst>
          </a:custGeom>
          <a:noFill/>
          <a:ln w="127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67"/>
          <p:cNvSpPr>
            <a:spLocks noChangeAspect="1"/>
          </p:cNvSpPr>
          <p:nvPr/>
        </p:nvSpPr>
        <p:spPr bwMode="auto">
          <a:xfrm>
            <a:off x="2951163" y="3692525"/>
            <a:ext cx="57150" cy="234950"/>
          </a:xfrm>
          <a:custGeom>
            <a:avLst/>
            <a:gdLst>
              <a:gd name="T0" fmla="*/ 0 w 25"/>
              <a:gd name="T1" fmla="*/ 0 h 146"/>
              <a:gd name="T2" fmla="*/ 16 w 25"/>
              <a:gd name="T3" fmla="*/ 0 h 146"/>
              <a:gd name="T4" fmla="*/ 24 w 25"/>
              <a:gd name="T5" fmla="*/ 8 h 146"/>
              <a:gd name="T6" fmla="*/ 24 w 25"/>
              <a:gd name="T7" fmla="*/ 16 h 146"/>
              <a:gd name="T8" fmla="*/ 16 w 25"/>
              <a:gd name="T9" fmla="*/ 24 h 146"/>
              <a:gd name="T10" fmla="*/ 8 w 25"/>
              <a:gd name="T11" fmla="*/ 24 h 146"/>
              <a:gd name="T12" fmla="*/ 0 w 25"/>
              <a:gd name="T13" fmla="*/ 32 h 146"/>
              <a:gd name="T14" fmla="*/ 8 w 25"/>
              <a:gd name="T15" fmla="*/ 40 h 146"/>
              <a:gd name="T16" fmla="*/ 8 w 25"/>
              <a:gd name="T17" fmla="*/ 48 h 146"/>
              <a:gd name="T18" fmla="*/ 16 w 25"/>
              <a:gd name="T19" fmla="*/ 48 h 146"/>
              <a:gd name="T20" fmla="*/ 24 w 25"/>
              <a:gd name="T21" fmla="*/ 56 h 146"/>
              <a:gd name="T22" fmla="*/ 24 w 25"/>
              <a:gd name="T23" fmla="*/ 64 h 146"/>
              <a:gd name="T24" fmla="*/ 16 w 25"/>
              <a:gd name="T25" fmla="*/ 64 h 146"/>
              <a:gd name="T26" fmla="*/ 16 w 25"/>
              <a:gd name="T27" fmla="*/ 72 h 146"/>
              <a:gd name="T28" fmla="*/ 8 w 25"/>
              <a:gd name="T29" fmla="*/ 80 h 146"/>
              <a:gd name="T30" fmla="*/ 8 w 25"/>
              <a:gd name="T31" fmla="*/ 88 h 146"/>
              <a:gd name="T32" fmla="*/ 16 w 25"/>
              <a:gd name="T33" fmla="*/ 96 h 146"/>
              <a:gd name="T34" fmla="*/ 24 w 25"/>
              <a:gd name="T35" fmla="*/ 104 h 146"/>
              <a:gd name="T36" fmla="*/ 24 w 25"/>
              <a:gd name="T37" fmla="*/ 112 h 146"/>
              <a:gd name="T38" fmla="*/ 24 w 25"/>
              <a:gd name="T39" fmla="*/ 120 h 146"/>
              <a:gd name="T40" fmla="*/ 24 w 25"/>
              <a:gd name="T41" fmla="*/ 128 h 146"/>
              <a:gd name="T42" fmla="*/ 24 w 25"/>
              <a:gd name="T43" fmla="*/ 136 h 146"/>
              <a:gd name="T44" fmla="*/ 24 w 25"/>
              <a:gd name="T45" fmla="*/ 145 h 146"/>
              <a:gd name="T46" fmla="*/ 16 w 25"/>
              <a:gd name="T47" fmla="*/ 145 h 146"/>
              <a:gd name="T48" fmla="*/ 16 w 25"/>
              <a:gd name="T49" fmla="*/ 136 h 146"/>
              <a:gd name="T50" fmla="*/ 24 w 25"/>
              <a:gd name="T51" fmla="*/ 136 h 146"/>
              <a:gd name="T52" fmla="*/ 24 w 25"/>
              <a:gd name="T53" fmla="*/ 145 h 146"/>
              <a:gd name="T54" fmla="*/ 0 w 25"/>
              <a:gd name="T5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 h="146">
                <a:moveTo>
                  <a:pt x="0" y="0"/>
                </a:moveTo>
                <a:lnTo>
                  <a:pt x="16" y="0"/>
                </a:lnTo>
                <a:lnTo>
                  <a:pt x="24" y="8"/>
                </a:lnTo>
                <a:lnTo>
                  <a:pt x="24" y="16"/>
                </a:lnTo>
                <a:lnTo>
                  <a:pt x="16" y="24"/>
                </a:lnTo>
                <a:lnTo>
                  <a:pt x="8" y="24"/>
                </a:lnTo>
                <a:lnTo>
                  <a:pt x="0" y="32"/>
                </a:lnTo>
                <a:lnTo>
                  <a:pt x="8" y="40"/>
                </a:lnTo>
                <a:lnTo>
                  <a:pt x="8" y="48"/>
                </a:lnTo>
                <a:lnTo>
                  <a:pt x="16" y="48"/>
                </a:lnTo>
                <a:lnTo>
                  <a:pt x="24" y="56"/>
                </a:lnTo>
                <a:lnTo>
                  <a:pt x="24" y="64"/>
                </a:lnTo>
                <a:lnTo>
                  <a:pt x="16" y="64"/>
                </a:lnTo>
                <a:lnTo>
                  <a:pt x="16" y="72"/>
                </a:lnTo>
                <a:lnTo>
                  <a:pt x="8" y="80"/>
                </a:lnTo>
                <a:lnTo>
                  <a:pt x="8" y="88"/>
                </a:lnTo>
                <a:lnTo>
                  <a:pt x="16" y="96"/>
                </a:lnTo>
                <a:lnTo>
                  <a:pt x="24" y="104"/>
                </a:lnTo>
                <a:lnTo>
                  <a:pt x="24" y="112"/>
                </a:lnTo>
                <a:lnTo>
                  <a:pt x="24" y="120"/>
                </a:lnTo>
                <a:lnTo>
                  <a:pt x="24" y="128"/>
                </a:lnTo>
                <a:lnTo>
                  <a:pt x="24" y="136"/>
                </a:lnTo>
                <a:lnTo>
                  <a:pt x="24" y="145"/>
                </a:lnTo>
                <a:lnTo>
                  <a:pt x="16" y="145"/>
                </a:lnTo>
                <a:lnTo>
                  <a:pt x="16" y="136"/>
                </a:lnTo>
                <a:lnTo>
                  <a:pt x="24" y="136"/>
                </a:lnTo>
                <a:lnTo>
                  <a:pt x="24" y="145"/>
                </a:lnTo>
                <a:lnTo>
                  <a:pt x="0" y="0"/>
                </a:lnTo>
              </a:path>
            </a:pathLst>
          </a:custGeom>
          <a:solidFill>
            <a:schemeClr val="tx1"/>
          </a:solid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Rectangle 69"/>
          <p:cNvSpPr>
            <a:spLocks noChangeAspect="1" noChangeArrowheads="1"/>
          </p:cNvSpPr>
          <p:nvPr/>
        </p:nvSpPr>
        <p:spPr bwMode="auto">
          <a:xfrm>
            <a:off x="3059112" y="4292600"/>
            <a:ext cx="13049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b="1" u="sng" dirty="0">
                <a:solidFill>
                  <a:srgbClr val="FF9900"/>
                </a:solidFill>
              </a:rPr>
              <a:t>Stimulated</a:t>
            </a:r>
            <a:endParaRPr lang="de-DE" altLang="en-US" sz="1600" b="1" u="sng" dirty="0">
              <a:solidFill>
                <a:srgbClr val="FF9900"/>
              </a:solidFill>
            </a:endParaRPr>
          </a:p>
          <a:p>
            <a:pPr eaLnBrk="0" hangingPunct="0"/>
            <a:r>
              <a:rPr lang="en-GB" altLang="en-US" sz="1600" b="1" u="sng" dirty="0">
                <a:solidFill>
                  <a:srgbClr val="FF9900"/>
                </a:solidFill>
              </a:rPr>
              <a:t>Emission</a:t>
            </a:r>
          </a:p>
        </p:txBody>
      </p:sp>
      <p:sp>
        <p:nvSpPr>
          <p:cNvPr id="49" name="Line 70"/>
          <p:cNvSpPr>
            <a:spLocks noChangeAspect="1" noChangeShapeType="1"/>
          </p:cNvSpPr>
          <p:nvPr/>
        </p:nvSpPr>
        <p:spPr bwMode="auto">
          <a:xfrm>
            <a:off x="3132138" y="3951288"/>
            <a:ext cx="0" cy="1584325"/>
          </a:xfrm>
          <a:prstGeom prst="line">
            <a:avLst/>
          </a:prstGeom>
          <a:noFill/>
          <a:ln w="34925">
            <a:solidFill>
              <a:srgbClr val="FF9900"/>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0" name="Group 71"/>
          <p:cNvGrpSpPr>
            <a:grpSpLocks/>
          </p:cNvGrpSpPr>
          <p:nvPr/>
        </p:nvGrpSpPr>
        <p:grpSpPr bwMode="auto">
          <a:xfrm>
            <a:off x="2484438" y="1989138"/>
            <a:ext cx="1571625" cy="844550"/>
            <a:chOff x="2264" y="1186"/>
            <a:chExt cx="990" cy="532"/>
          </a:xfrm>
        </p:grpSpPr>
        <p:grpSp>
          <p:nvGrpSpPr>
            <p:cNvPr id="51" name="Group 72"/>
            <p:cNvGrpSpPr>
              <a:grpSpLocks noChangeAspect="1"/>
            </p:cNvGrpSpPr>
            <p:nvPr/>
          </p:nvGrpSpPr>
          <p:grpSpPr bwMode="auto">
            <a:xfrm>
              <a:off x="2264" y="1350"/>
              <a:ext cx="727" cy="368"/>
              <a:chOff x="1124" y="2705"/>
              <a:chExt cx="101" cy="222"/>
            </a:xfrm>
          </p:grpSpPr>
          <p:sp>
            <p:nvSpPr>
              <p:cNvPr id="54" name="Arc 73"/>
              <p:cNvSpPr>
                <a:spLocks noChangeAspect="1"/>
              </p:cNvSpPr>
              <p:nvPr/>
            </p:nvSpPr>
            <p:spPr bwMode="auto">
              <a:xfrm>
                <a:off x="1152" y="2705"/>
                <a:ext cx="24" cy="132"/>
              </a:xfrm>
              <a:custGeom>
                <a:avLst/>
                <a:gdLst>
                  <a:gd name="G0" fmla="+- 21600 0 0"/>
                  <a:gd name="G1" fmla="+- 21580 0 0"/>
                  <a:gd name="G2" fmla="+- 21600 0 0"/>
                  <a:gd name="T0" fmla="*/ 0 w 21600"/>
                  <a:gd name="T1" fmla="*/ 21580 h 21580"/>
                  <a:gd name="T2" fmla="*/ 20682 w 21600"/>
                  <a:gd name="T3" fmla="*/ 0 h 21580"/>
                  <a:gd name="T4" fmla="*/ 21600 w 21600"/>
                  <a:gd name="T5" fmla="*/ 21580 h 21580"/>
                </a:gdLst>
                <a:ahLst/>
                <a:cxnLst>
                  <a:cxn ang="0">
                    <a:pos x="T0" y="T1"/>
                  </a:cxn>
                  <a:cxn ang="0">
                    <a:pos x="T2" y="T3"/>
                  </a:cxn>
                  <a:cxn ang="0">
                    <a:pos x="T4" y="T5"/>
                  </a:cxn>
                </a:cxnLst>
                <a:rect l="0" t="0" r="r" b="b"/>
                <a:pathLst>
                  <a:path w="21600" h="21580" fill="none" extrusionOk="0">
                    <a:moveTo>
                      <a:pt x="0" y="21580"/>
                    </a:moveTo>
                    <a:cubicBezTo>
                      <a:pt x="0" y="10007"/>
                      <a:pt x="9120" y="491"/>
                      <a:pt x="20681" y="-1"/>
                    </a:cubicBezTo>
                  </a:path>
                  <a:path w="21600" h="21580" stroke="0" extrusionOk="0">
                    <a:moveTo>
                      <a:pt x="0" y="21580"/>
                    </a:moveTo>
                    <a:cubicBezTo>
                      <a:pt x="0" y="10007"/>
                      <a:pt x="9120" y="491"/>
                      <a:pt x="20681" y="-1"/>
                    </a:cubicBezTo>
                    <a:lnTo>
                      <a:pt x="21600" y="21580"/>
                    </a:lnTo>
                    <a:close/>
                  </a:path>
                </a:pathLst>
              </a:custGeom>
              <a:noFill/>
              <a:ln w="38100" cap="rnd">
                <a:solidFill>
                  <a:srgbClr val="FF993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solidFill>
                    <a:srgbClr val="FF9933"/>
                  </a:solidFill>
                </a:endParaRPr>
              </a:p>
            </p:txBody>
          </p:sp>
          <p:sp>
            <p:nvSpPr>
              <p:cNvPr id="55" name="Arc 74"/>
              <p:cNvSpPr>
                <a:spLocks noChangeAspect="1"/>
              </p:cNvSpPr>
              <p:nvPr/>
            </p:nvSpPr>
            <p:spPr bwMode="auto">
              <a:xfrm>
                <a:off x="1173" y="2705"/>
                <a:ext cx="24" cy="13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cap="rnd">
                <a:solidFill>
                  <a:srgbClr val="FF993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 name="Arc 75"/>
              <p:cNvSpPr>
                <a:spLocks noChangeAspect="1"/>
              </p:cNvSpPr>
              <p:nvPr/>
            </p:nvSpPr>
            <p:spPr bwMode="auto">
              <a:xfrm>
                <a:off x="1124" y="2832"/>
                <a:ext cx="29" cy="94"/>
              </a:xfrm>
              <a:custGeom>
                <a:avLst/>
                <a:gdLst>
                  <a:gd name="G0" fmla="+- 0 0 0"/>
                  <a:gd name="G1" fmla="+- 231 0 0"/>
                  <a:gd name="G2" fmla="+- 21600 0 0"/>
                  <a:gd name="T0" fmla="*/ 21599 w 21600"/>
                  <a:gd name="T1" fmla="*/ 0 h 21831"/>
                  <a:gd name="T2" fmla="*/ 0 w 21600"/>
                  <a:gd name="T3" fmla="*/ 21831 h 21831"/>
                  <a:gd name="T4" fmla="*/ 0 w 21600"/>
                  <a:gd name="T5" fmla="*/ 231 h 21831"/>
                </a:gdLst>
                <a:ahLst/>
                <a:cxnLst>
                  <a:cxn ang="0">
                    <a:pos x="T0" y="T1"/>
                  </a:cxn>
                  <a:cxn ang="0">
                    <a:pos x="T2" y="T3"/>
                  </a:cxn>
                  <a:cxn ang="0">
                    <a:pos x="T4" y="T5"/>
                  </a:cxn>
                </a:cxnLst>
                <a:rect l="0" t="0" r="r" b="b"/>
                <a:pathLst>
                  <a:path w="21600" h="21831" fill="none" extrusionOk="0">
                    <a:moveTo>
                      <a:pt x="21598" y="0"/>
                    </a:moveTo>
                    <a:cubicBezTo>
                      <a:pt x="21599" y="76"/>
                      <a:pt x="21600" y="153"/>
                      <a:pt x="21600" y="231"/>
                    </a:cubicBezTo>
                    <a:cubicBezTo>
                      <a:pt x="21600" y="12160"/>
                      <a:pt x="11929" y="21831"/>
                      <a:pt x="0" y="21831"/>
                    </a:cubicBezTo>
                  </a:path>
                  <a:path w="21600" h="21831" stroke="0" extrusionOk="0">
                    <a:moveTo>
                      <a:pt x="21598" y="0"/>
                    </a:moveTo>
                    <a:cubicBezTo>
                      <a:pt x="21599" y="76"/>
                      <a:pt x="21600" y="153"/>
                      <a:pt x="21600" y="231"/>
                    </a:cubicBezTo>
                    <a:cubicBezTo>
                      <a:pt x="21600" y="12160"/>
                      <a:pt x="11929" y="21831"/>
                      <a:pt x="0" y="21831"/>
                    </a:cubicBezTo>
                    <a:lnTo>
                      <a:pt x="0" y="231"/>
                    </a:lnTo>
                    <a:close/>
                  </a:path>
                </a:pathLst>
              </a:custGeom>
              <a:noFill/>
              <a:ln w="38100" cap="rnd">
                <a:solidFill>
                  <a:srgbClr val="FF993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a:solidFill>
                    <a:srgbClr val="FF9933"/>
                  </a:solidFill>
                </a:endParaRPr>
              </a:p>
            </p:txBody>
          </p:sp>
          <p:sp>
            <p:nvSpPr>
              <p:cNvPr id="57" name="Arc 76"/>
              <p:cNvSpPr>
                <a:spLocks noChangeAspect="1"/>
              </p:cNvSpPr>
              <p:nvPr/>
            </p:nvSpPr>
            <p:spPr bwMode="auto">
              <a:xfrm>
                <a:off x="1196" y="2835"/>
                <a:ext cx="29" cy="92"/>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38100" cap="rnd">
                <a:solidFill>
                  <a:srgbClr val="FF9933"/>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2" name="Rectangle 77"/>
            <p:cNvSpPr>
              <a:spLocks noChangeAspect="1" noChangeArrowheads="1"/>
            </p:cNvSpPr>
            <p:nvPr/>
          </p:nvSpPr>
          <p:spPr bwMode="auto">
            <a:xfrm>
              <a:off x="2795" y="1186"/>
              <a:ext cx="45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solidFill>
                    <a:srgbClr val="FF9933"/>
                  </a:solidFill>
                </a:rPr>
                <a:t>STED</a:t>
              </a:r>
            </a:p>
          </p:txBody>
        </p:sp>
        <p:sp>
          <p:nvSpPr>
            <p:cNvPr id="53" name="Text Box 78"/>
            <p:cNvSpPr txBox="1">
              <a:spLocks noChangeAspect="1" noChangeArrowheads="1"/>
            </p:cNvSpPr>
            <p:nvPr/>
          </p:nvSpPr>
          <p:spPr bwMode="auto">
            <a:xfrm>
              <a:off x="2754" y="1303"/>
              <a:ext cx="500"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762000">
                <a:defRPr>
                  <a:solidFill>
                    <a:schemeClr val="tx1"/>
                  </a:solidFill>
                  <a:latin typeface="Arial" panose="020B0604020202020204" pitchFamily="34" charset="0"/>
                </a:defRPr>
              </a:lvl1pPr>
              <a:lvl2pPr marL="571500" algn="l" defTabSz="762000">
                <a:defRPr>
                  <a:solidFill>
                    <a:schemeClr val="tx1"/>
                  </a:solidFill>
                  <a:latin typeface="Arial" panose="020B0604020202020204" pitchFamily="34" charset="0"/>
                </a:defRPr>
              </a:lvl2pPr>
              <a:lvl3pPr marL="1143000" algn="l" defTabSz="762000">
                <a:defRPr>
                  <a:solidFill>
                    <a:schemeClr val="tx1"/>
                  </a:solidFill>
                  <a:latin typeface="Arial" panose="020B0604020202020204" pitchFamily="34" charset="0"/>
                </a:defRPr>
              </a:lvl3pPr>
              <a:lvl4pPr marL="1714500" algn="l" defTabSz="762000">
                <a:defRPr>
                  <a:solidFill>
                    <a:schemeClr val="tx1"/>
                  </a:solidFill>
                  <a:latin typeface="Arial" panose="020B0604020202020204" pitchFamily="34" charset="0"/>
                </a:defRPr>
              </a:lvl4pPr>
              <a:lvl5pPr marL="2286000" algn="l" defTabSz="762000">
                <a:defRPr>
                  <a:solidFill>
                    <a:schemeClr val="tx1"/>
                  </a:solidFill>
                  <a:latin typeface="Arial" panose="020B0604020202020204" pitchFamily="34" charset="0"/>
                </a:defRPr>
              </a:lvl5pPr>
              <a:lvl6pPr marL="2743200" defTabSz="762000" fontAlgn="base">
                <a:spcBef>
                  <a:spcPct val="0"/>
                </a:spcBef>
                <a:spcAft>
                  <a:spcPct val="0"/>
                </a:spcAft>
                <a:defRPr>
                  <a:solidFill>
                    <a:schemeClr val="tx1"/>
                  </a:solidFill>
                  <a:latin typeface="Arial" panose="020B0604020202020204" pitchFamily="34" charset="0"/>
                </a:defRPr>
              </a:lvl6pPr>
              <a:lvl7pPr marL="3200400" defTabSz="762000" fontAlgn="base">
                <a:spcBef>
                  <a:spcPct val="0"/>
                </a:spcBef>
                <a:spcAft>
                  <a:spcPct val="0"/>
                </a:spcAft>
                <a:defRPr>
                  <a:solidFill>
                    <a:schemeClr val="tx1"/>
                  </a:solidFill>
                  <a:latin typeface="Arial" panose="020B0604020202020204" pitchFamily="34" charset="0"/>
                </a:defRPr>
              </a:lvl7pPr>
              <a:lvl8pPr marL="3657600" defTabSz="762000" fontAlgn="base">
                <a:spcBef>
                  <a:spcPct val="0"/>
                </a:spcBef>
                <a:spcAft>
                  <a:spcPct val="0"/>
                </a:spcAft>
                <a:defRPr>
                  <a:solidFill>
                    <a:schemeClr val="tx1"/>
                  </a:solidFill>
                  <a:latin typeface="Arial" panose="020B0604020202020204" pitchFamily="34" charset="0"/>
                </a:defRPr>
              </a:lvl8pPr>
              <a:lvl9pPr marL="4114800" defTabSz="762000" fontAlgn="base">
                <a:spcBef>
                  <a:spcPct val="0"/>
                </a:spcBef>
                <a:spcAft>
                  <a:spcPct val="0"/>
                </a:spcAft>
                <a:defRPr>
                  <a:solidFill>
                    <a:schemeClr val="tx1"/>
                  </a:solidFill>
                  <a:latin typeface="Arial" panose="020B0604020202020204" pitchFamily="34" charset="0"/>
                </a:defRPr>
              </a:lvl9pPr>
            </a:lstStyle>
            <a:p>
              <a:pPr eaLnBrk="0" hangingPunct="0"/>
              <a:r>
                <a:rPr lang="en-GB" altLang="en-US" sz="1600">
                  <a:solidFill>
                    <a:srgbClr val="FF9933"/>
                  </a:solidFill>
                </a:rPr>
                <a:t>10-</a:t>
              </a:r>
              <a:br>
                <a:rPr lang="en-GB" altLang="en-US" sz="1600">
                  <a:solidFill>
                    <a:srgbClr val="FF9933"/>
                  </a:solidFill>
                </a:rPr>
              </a:br>
              <a:r>
                <a:rPr lang="en-GB" altLang="en-US" sz="1600">
                  <a:solidFill>
                    <a:srgbClr val="FF9933"/>
                  </a:solidFill>
                </a:rPr>
                <a:t>200</a:t>
              </a:r>
              <a:r>
                <a:rPr lang="en-GB" altLang="en-US" sz="1600">
                  <a:solidFill>
                    <a:srgbClr val="FF0000"/>
                  </a:solidFill>
                </a:rPr>
                <a:t> </a:t>
              </a:r>
              <a:r>
                <a:rPr lang="en-GB" altLang="en-US" sz="1600">
                  <a:solidFill>
                    <a:srgbClr val="FF9933"/>
                  </a:solidFill>
                </a:rPr>
                <a:t>ps</a:t>
              </a:r>
            </a:p>
          </p:txBody>
        </p:sp>
      </p:grpSp>
      <p:sp>
        <p:nvSpPr>
          <p:cNvPr id="58" name="Text Box 80"/>
          <p:cNvSpPr txBox="1">
            <a:spLocks noChangeArrowheads="1"/>
          </p:cNvSpPr>
          <p:nvPr/>
        </p:nvSpPr>
        <p:spPr bwMode="auto">
          <a:xfrm>
            <a:off x="6372225" y="2132013"/>
            <a:ext cx="1870075" cy="30257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Clr>
                <a:srgbClr val="FF0000"/>
              </a:buClr>
              <a:buFont typeface="Wingdings" panose="05000000000000000000" pitchFamily="2" charset="2"/>
              <a:buChar char="§"/>
            </a:pPr>
            <a:r>
              <a:rPr lang="de-DE" altLang="en-US" sz="1600"/>
              <a:t> </a:t>
            </a:r>
            <a:r>
              <a:rPr lang="de-DE" altLang="en-US" sz="1600" b="1"/>
              <a:t>Timing</a:t>
            </a:r>
          </a:p>
          <a:p>
            <a:pPr algn="l">
              <a:buClr>
                <a:srgbClr val="FF0000"/>
              </a:buClr>
              <a:buFont typeface="Wingdings" panose="05000000000000000000" pitchFamily="2" charset="2"/>
              <a:buChar char="§"/>
            </a:pPr>
            <a:endParaRPr lang="de-DE" altLang="en-US" sz="1600" b="1"/>
          </a:p>
          <a:p>
            <a:pPr algn="l">
              <a:buClr>
                <a:srgbClr val="FF0000"/>
              </a:buClr>
              <a:buFont typeface="Wingdings" panose="05000000000000000000" pitchFamily="2" charset="2"/>
              <a:buChar char="§"/>
            </a:pPr>
            <a:endParaRPr lang="de-DE" altLang="en-US" sz="1600" b="1"/>
          </a:p>
          <a:p>
            <a:pPr algn="l">
              <a:buClr>
                <a:srgbClr val="FF0000"/>
              </a:buClr>
              <a:buFont typeface="Wingdings" panose="05000000000000000000" pitchFamily="2" charset="2"/>
              <a:buChar char="§"/>
            </a:pPr>
            <a:endParaRPr lang="de-DE" altLang="en-US" sz="1600"/>
          </a:p>
          <a:p>
            <a:pPr algn="l">
              <a:buClr>
                <a:srgbClr val="FF0000"/>
              </a:buClr>
              <a:buFont typeface="Wingdings" panose="05000000000000000000" pitchFamily="2" charset="2"/>
              <a:buChar char="§"/>
            </a:pPr>
            <a:endParaRPr lang="de-DE" altLang="en-US" sz="1600"/>
          </a:p>
          <a:p>
            <a:pPr algn="l">
              <a:buClr>
                <a:srgbClr val="FF0000"/>
              </a:buClr>
              <a:buFont typeface="Wingdings" panose="05000000000000000000" pitchFamily="2" charset="2"/>
              <a:buChar char="§"/>
            </a:pPr>
            <a:endParaRPr lang="de-DE" altLang="en-US" sz="1600"/>
          </a:p>
          <a:p>
            <a:pPr algn="l">
              <a:buClr>
                <a:srgbClr val="FF0000"/>
              </a:buClr>
              <a:buFont typeface="Wingdings" panose="05000000000000000000" pitchFamily="2" charset="2"/>
              <a:buChar char="§"/>
            </a:pPr>
            <a:endParaRPr lang="de-DE" altLang="en-US" sz="1600"/>
          </a:p>
          <a:p>
            <a:pPr algn="l">
              <a:buClr>
                <a:srgbClr val="FF0000"/>
              </a:buClr>
              <a:buFont typeface="Wingdings" panose="05000000000000000000" pitchFamily="2" charset="2"/>
              <a:buChar char="§"/>
            </a:pPr>
            <a:endParaRPr lang="de-DE" altLang="en-US" sz="1600"/>
          </a:p>
          <a:p>
            <a:pPr algn="l">
              <a:buClr>
                <a:srgbClr val="FF0000"/>
              </a:buClr>
              <a:buFont typeface="Wingdings" panose="05000000000000000000" pitchFamily="2" charset="2"/>
              <a:buChar char="§"/>
            </a:pPr>
            <a:endParaRPr lang="de-DE" altLang="en-US" sz="1600"/>
          </a:p>
          <a:p>
            <a:pPr algn="l">
              <a:buClr>
                <a:srgbClr val="FF0000"/>
              </a:buClr>
              <a:buFont typeface="Wingdings" panose="05000000000000000000" pitchFamily="2" charset="2"/>
              <a:buChar char="§"/>
            </a:pPr>
            <a:endParaRPr lang="de-DE" altLang="en-US" sz="1600"/>
          </a:p>
          <a:p>
            <a:pPr algn="l">
              <a:buClr>
                <a:srgbClr val="FF0000"/>
              </a:buClr>
              <a:buFont typeface="Wingdings" panose="05000000000000000000" pitchFamily="2" charset="2"/>
              <a:buChar char="§"/>
            </a:pPr>
            <a:endParaRPr lang="de-DE" altLang="en-US" sz="1600"/>
          </a:p>
          <a:p>
            <a:pPr algn="l">
              <a:buClr>
                <a:srgbClr val="FF0000"/>
              </a:buClr>
              <a:buFont typeface="Wingdings" panose="05000000000000000000" pitchFamily="2" charset="2"/>
              <a:buChar char="§"/>
            </a:pPr>
            <a:r>
              <a:rPr lang="de-DE" altLang="en-US" sz="1600" b="1"/>
              <a:t> Energy diagram</a:t>
            </a:r>
            <a:endParaRPr lang="en-US" altLang="en-US" sz="1600" b="1"/>
          </a:p>
        </p:txBody>
      </p:sp>
      <p:sp>
        <p:nvSpPr>
          <p:cNvPr id="59" name="Line 84"/>
          <p:cNvSpPr>
            <a:spLocks noChangeShapeType="1"/>
          </p:cNvSpPr>
          <p:nvPr/>
        </p:nvSpPr>
        <p:spPr bwMode="auto">
          <a:xfrm>
            <a:off x="6232525" y="3862388"/>
            <a:ext cx="623888"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1750">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Rectangle 87"/>
          <p:cNvSpPr>
            <a:spLocks noChangeArrowheads="1"/>
          </p:cNvSpPr>
          <p:nvPr/>
        </p:nvSpPr>
        <p:spPr bwMode="auto">
          <a:xfrm>
            <a:off x="4211638" y="1700213"/>
            <a:ext cx="2016125" cy="446405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Text Box 85"/>
          <p:cNvSpPr txBox="1">
            <a:spLocks noChangeArrowheads="1"/>
          </p:cNvSpPr>
          <p:nvPr/>
        </p:nvSpPr>
        <p:spPr bwMode="auto">
          <a:xfrm>
            <a:off x="4643438" y="3284538"/>
            <a:ext cx="2233612" cy="8255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de-DE" altLang="en-US" sz="1600" b="1"/>
              <a:t/>
            </a:r>
            <a:br>
              <a:rPr lang="de-DE" altLang="en-US" sz="1600" b="1"/>
            </a:br>
            <a:r>
              <a:rPr lang="de-DE" altLang="en-US" sz="1600" b="1" u="sng">
                <a:solidFill>
                  <a:srgbClr val="669900"/>
                </a:solidFill>
              </a:rPr>
              <a:t>No fluorescence </a:t>
            </a:r>
          </a:p>
          <a:p>
            <a:pPr algn="l"/>
            <a:r>
              <a:rPr lang="de-DE" altLang="en-US" sz="1600" b="1" u="sng">
                <a:solidFill>
                  <a:srgbClr val="669900"/>
                </a:solidFill>
              </a:rPr>
              <a:t>emission</a:t>
            </a:r>
            <a:endParaRPr lang="en-US" altLang="en-US" sz="1600" b="1" u="sng">
              <a:solidFill>
                <a:srgbClr val="669900"/>
              </a:solidFill>
            </a:endParaRPr>
          </a:p>
        </p:txBody>
      </p:sp>
    </p:spTree>
    <p:extLst>
      <p:ext uri="{BB962C8B-B14F-4D97-AF65-F5344CB8AC3E}">
        <p14:creationId xmlns:p14="http://schemas.microsoft.com/office/powerpoint/2010/main" val="71717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dissolve">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dissolve">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“Functional” super-resolution techniques</a:t>
            </a: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solidFill>
                  <a:schemeClr val="bg1">
                    <a:lumMod val="85000"/>
                  </a:schemeClr>
                </a:solidFill>
              </a:rPr>
              <a:t>Deterministic</a:t>
            </a:r>
          </a:p>
          <a:p>
            <a:pPr lvl="1"/>
            <a:r>
              <a:rPr lang="en-US" dirty="0" smtClean="0">
                <a:solidFill>
                  <a:schemeClr val="bg1">
                    <a:lumMod val="85000"/>
                  </a:schemeClr>
                </a:solidFill>
              </a:rPr>
              <a:t>Reversible Saturable (or Switchable) OpticaL Fluorescence Transitions (</a:t>
            </a:r>
            <a:r>
              <a:rPr lang="en-US" dirty="0">
                <a:solidFill>
                  <a:schemeClr val="bg1">
                    <a:lumMod val="85000"/>
                  </a:schemeClr>
                </a:solidFill>
              </a:rPr>
              <a:t>RESOLFT</a:t>
            </a:r>
            <a:r>
              <a:rPr lang="en-US" dirty="0" smtClean="0">
                <a:solidFill>
                  <a:schemeClr val="bg1">
                    <a:lumMod val="85000"/>
                  </a:schemeClr>
                </a:solidFill>
              </a:rPr>
              <a:t>)</a:t>
            </a:r>
          </a:p>
          <a:p>
            <a:pPr lvl="2"/>
            <a:r>
              <a:rPr lang="en-US" dirty="0">
                <a:solidFill>
                  <a:schemeClr val="bg1">
                    <a:lumMod val="85000"/>
                  </a:schemeClr>
                </a:solidFill>
              </a:rPr>
              <a:t>STimulated Emission </a:t>
            </a:r>
            <a:r>
              <a:rPr lang="en-US" dirty="0" smtClean="0">
                <a:solidFill>
                  <a:schemeClr val="bg1">
                    <a:lumMod val="85000"/>
                  </a:schemeClr>
                </a:solidFill>
              </a:rPr>
              <a:t>Depletion (STED)</a:t>
            </a:r>
          </a:p>
          <a:p>
            <a:pPr lvl="2"/>
            <a:r>
              <a:rPr lang="en-US" dirty="0" smtClean="0">
                <a:solidFill>
                  <a:schemeClr val="bg1">
                    <a:lumMod val="85000"/>
                  </a:schemeClr>
                </a:solidFill>
              </a:rPr>
              <a:t>Ground State Depletion (GSD)</a:t>
            </a:r>
            <a:endParaRPr lang="en-US" dirty="0">
              <a:solidFill>
                <a:schemeClr val="bg1">
                  <a:lumMod val="85000"/>
                </a:schemeClr>
              </a:solidFill>
            </a:endParaRPr>
          </a:p>
          <a:p>
            <a:pPr marL="514350" indent="-514350">
              <a:buFont typeface="+mj-lt"/>
              <a:buAutoNum type="arabicPeriod"/>
            </a:pPr>
            <a:r>
              <a:rPr lang="en-US" dirty="0" smtClean="0"/>
              <a:t>Stochastic</a:t>
            </a:r>
          </a:p>
          <a:p>
            <a:pPr lvl="1"/>
            <a:r>
              <a:rPr lang="en-US" dirty="0" smtClean="0"/>
              <a:t>STochastic Optical Reconstruction Microscopy (</a:t>
            </a:r>
            <a:r>
              <a:rPr lang="en-US" dirty="0"/>
              <a:t>STORM</a:t>
            </a:r>
            <a:r>
              <a:rPr lang="en-US" dirty="0" smtClean="0"/>
              <a:t>)</a:t>
            </a:r>
          </a:p>
          <a:p>
            <a:pPr lvl="1"/>
            <a:r>
              <a:rPr lang="en-US" dirty="0" smtClean="0"/>
              <a:t>Photo Activated Localization Microscopy (</a:t>
            </a:r>
            <a:r>
              <a:rPr lang="en-US" dirty="0"/>
              <a:t>PALM</a:t>
            </a:r>
            <a:r>
              <a:rPr lang="en-US" dirty="0" smtClean="0"/>
              <a:t>)</a:t>
            </a:r>
          </a:p>
          <a:p>
            <a:pPr lvl="1"/>
            <a:r>
              <a:rPr lang="en-US" dirty="0"/>
              <a:t>F</a:t>
            </a:r>
            <a:r>
              <a:rPr lang="en-US" dirty="0" smtClean="0"/>
              <a:t>luorescence Photo-Activation Localization Microscopy (FPALM)</a:t>
            </a:r>
            <a:endParaRPr lang="en-US" dirty="0"/>
          </a:p>
        </p:txBody>
      </p:sp>
    </p:spTree>
    <p:extLst>
      <p:ext uri="{BB962C8B-B14F-4D97-AF65-F5344CB8AC3E}">
        <p14:creationId xmlns:p14="http://schemas.microsoft.com/office/powerpoint/2010/main" val="15038152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Single-molecule localization </a:t>
            </a:r>
            <a:r>
              <a:rPr lang="en-US" sz="3600" dirty="0"/>
              <a:t>(</a:t>
            </a:r>
            <a:r>
              <a:rPr lang="en-US" sz="3600" dirty="0" smtClean="0"/>
              <a:t>SML) microscopy</a:t>
            </a:r>
            <a:r>
              <a:rPr lang="en-US" sz="3600" dirty="0"/>
              <a:t/>
            </a:r>
            <a:br>
              <a:rPr lang="en-US" sz="3600" dirty="0"/>
            </a:br>
            <a:r>
              <a:rPr lang="en-US" sz="3600" dirty="0" smtClean="0"/>
              <a:t/>
            </a:r>
            <a:br>
              <a:rPr lang="en-US" sz="3600" dirty="0" smtClean="0"/>
            </a:br>
            <a:r>
              <a:rPr lang="en-US" sz="3600" dirty="0" smtClean="0"/>
              <a:t>Stochastic </a:t>
            </a:r>
            <a:r>
              <a:rPr lang="en-US" sz="3600" dirty="0"/>
              <a:t>functional </a:t>
            </a:r>
            <a:r>
              <a:rPr lang="en-US" sz="3600" dirty="0" smtClean="0"/>
              <a:t>techniques</a:t>
            </a:r>
            <a:endParaRPr lang="en-US" sz="3600"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3929"/>
          <a:stretch/>
        </p:blipFill>
        <p:spPr>
          <a:xfrm>
            <a:off x="738553" y="1887647"/>
            <a:ext cx="6576647" cy="4653830"/>
          </a:xfrm>
        </p:spPr>
      </p:pic>
    </p:spTree>
    <p:extLst>
      <p:ext uri="{BB962C8B-B14F-4D97-AF65-F5344CB8AC3E}">
        <p14:creationId xmlns:p14="http://schemas.microsoft.com/office/powerpoint/2010/main" val="23997874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solidFill>
                  <a:prstClr val="black"/>
                </a:solidFill>
              </a:rPr>
              <a:t>Single-molecule localization microscopy</a:t>
            </a:r>
            <a:br>
              <a:rPr lang="en-US" sz="3600" dirty="0">
                <a:solidFill>
                  <a:prstClr val="black"/>
                </a:solidFill>
              </a:rPr>
            </a:br>
            <a:r>
              <a:rPr lang="en-US" sz="3600" dirty="0">
                <a:solidFill>
                  <a:prstClr val="black"/>
                </a:solidFill>
              </a:rPr>
              <a:t/>
            </a:r>
            <a:br>
              <a:rPr lang="en-US" sz="3600" dirty="0">
                <a:solidFill>
                  <a:prstClr val="black"/>
                </a:solidFill>
              </a:rPr>
            </a:br>
            <a:r>
              <a:rPr lang="en-US" sz="3600" dirty="0">
                <a:solidFill>
                  <a:prstClr val="black"/>
                </a:solidFill>
              </a:rPr>
              <a:t>Stochastic functional techniques</a:t>
            </a:r>
            <a:endParaRPr lang="en-US" dirty="0"/>
          </a:p>
        </p:txBody>
      </p:sp>
      <p:sp>
        <p:nvSpPr>
          <p:cNvPr id="4" name="Content Placeholder 3"/>
          <p:cNvSpPr>
            <a:spLocks noGrp="1"/>
          </p:cNvSpPr>
          <p:nvPr>
            <p:ph sz="half" idx="1"/>
          </p:nvPr>
        </p:nvSpPr>
        <p:spPr/>
        <p:txBody>
          <a:bodyPr/>
          <a:lstStyle/>
          <a:p>
            <a:endParaRPr lang="en-US" dirty="0" smtClean="0"/>
          </a:p>
          <a:p>
            <a:endParaRPr lang="en-US" dirty="0"/>
          </a:p>
          <a:p>
            <a:r>
              <a:rPr lang="en-US" dirty="0" smtClean="0">
                <a:hlinkClick r:id="rId2"/>
              </a:rPr>
              <a:t>STED vs STORM</a:t>
            </a:r>
            <a:endParaRPr lang="en-US" dirty="0"/>
          </a:p>
        </p:txBody>
      </p:sp>
      <p:sp>
        <p:nvSpPr>
          <p:cNvPr id="5" name="Content Placeholder 4"/>
          <p:cNvSpPr>
            <a:spLocks noGrp="1"/>
          </p:cNvSpPr>
          <p:nvPr>
            <p:ph sz="half" idx="2"/>
          </p:nvPr>
        </p:nvSpPr>
        <p:spPr/>
        <p:txBody>
          <a:bodyPr/>
          <a:lstStyle/>
          <a:p>
            <a:endParaRPr lang="en-US" dirty="0" smtClean="0"/>
          </a:p>
          <a:p>
            <a:endParaRPr lang="en-US" dirty="0" smtClean="0"/>
          </a:p>
          <a:p>
            <a:r>
              <a:rPr lang="en-US" dirty="0" smtClean="0">
                <a:hlinkClick r:id="rId3"/>
              </a:rPr>
              <a:t>How STORM works</a:t>
            </a:r>
            <a:endParaRPr lang="en-US" dirty="0"/>
          </a:p>
        </p:txBody>
      </p:sp>
    </p:spTree>
    <p:extLst>
      <p:ext uri="{BB962C8B-B14F-4D97-AF65-F5344CB8AC3E}">
        <p14:creationId xmlns:p14="http://schemas.microsoft.com/office/powerpoint/2010/main" val="19726125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prstClr val="black"/>
                </a:solidFill>
              </a:rPr>
              <a:t>Single-molecule localization </a:t>
            </a:r>
            <a:r>
              <a:rPr lang="en-US" sz="3200" dirty="0" smtClean="0">
                <a:solidFill>
                  <a:prstClr val="black"/>
                </a:solidFill>
              </a:rPr>
              <a:t>microscopy</a:t>
            </a:r>
            <a:endParaRPr lang="en-US" dirty="0"/>
          </a:p>
        </p:txBody>
      </p:sp>
      <p:sp>
        <p:nvSpPr>
          <p:cNvPr id="7" name="Content Placeholder 6"/>
          <p:cNvSpPr>
            <a:spLocks noGrp="1"/>
          </p:cNvSpPr>
          <p:nvPr>
            <p:ph idx="1"/>
          </p:nvPr>
        </p:nvSpPr>
        <p:spPr/>
        <p:txBody>
          <a:bodyPr>
            <a:normAutofit/>
          </a:bodyPr>
          <a:lstStyle/>
          <a:p>
            <a:r>
              <a:rPr lang="en-US" sz="2400" dirty="0" smtClean="0"/>
              <a:t>Must have sufficient density of molecules being localized</a:t>
            </a:r>
          </a:p>
          <a:p>
            <a:endParaRPr lang="en-US" sz="2400"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4316" b="4026"/>
          <a:stretch/>
        </p:blipFill>
        <p:spPr>
          <a:xfrm>
            <a:off x="1446700" y="2449025"/>
            <a:ext cx="5476875" cy="3727938"/>
          </a:xfrm>
          <a:prstGeom prst="rect">
            <a:avLst/>
          </a:prstGeom>
        </p:spPr>
      </p:pic>
    </p:spTree>
    <p:extLst>
      <p:ext uri="{BB962C8B-B14F-4D97-AF65-F5344CB8AC3E}">
        <p14:creationId xmlns:p14="http://schemas.microsoft.com/office/powerpoint/2010/main" val="16812525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400" dirty="0" smtClean="0"/>
              <a:t>Each super-resolution techniques have pluses and minuses but all methods are improving</a:t>
            </a:r>
            <a:r>
              <a:rPr lang="en-US" sz="2400" dirty="0"/>
              <a:t/>
            </a:r>
            <a:br>
              <a:rPr lang="en-US" sz="2400" dirty="0"/>
            </a:br>
            <a:endParaRPr lang="en-US" sz="2400"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8650" y="1471233"/>
            <a:ext cx="7129840" cy="4006726"/>
          </a:xfrm>
        </p:spPr>
      </p:pic>
      <p:sp>
        <p:nvSpPr>
          <p:cNvPr id="4" name="TextBox 3"/>
          <p:cNvSpPr txBox="1"/>
          <p:nvPr/>
        </p:nvSpPr>
        <p:spPr>
          <a:xfrm>
            <a:off x="918873" y="5978768"/>
            <a:ext cx="7444840" cy="523220"/>
          </a:xfrm>
          <a:prstGeom prst="rect">
            <a:avLst/>
          </a:prstGeom>
          <a:noFill/>
        </p:spPr>
        <p:txBody>
          <a:bodyPr wrap="square" rtlCol="0">
            <a:spAutoFit/>
          </a:bodyPr>
          <a:lstStyle/>
          <a:p>
            <a:r>
              <a:rPr lang="en-US" sz="1400" dirty="0" err="1"/>
              <a:t>Schermelleh</a:t>
            </a:r>
            <a:r>
              <a:rPr lang="en-US" sz="1400" dirty="0"/>
              <a:t>, L., </a:t>
            </a:r>
            <a:r>
              <a:rPr lang="en-US" sz="1400" dirty="0" err="1"/>
              <a:t>Heintzmann</a:t>
            </a:r>
            <a:r>
              <a:rPr lang="en-US" sz="1400" dirty="0"/>
              <a:t>, R., </a:t>
            </a:r>
            <a:r>
              <a:rPr lang="en-US" sz="1400" dirty="0" err="1"/>
              <a:t>Leonhardt</a:t>
            </a:r>
            <a:r>
              <a:rPr lang="en-US" sz="1400" dirty="0"/>
              <a:t>, H., 2010. A guide to super-resolution fluorescence microscopy. The Journal of Cell Biology 190, 165-175.</a:t>
            </a:r>
          </a:p>
        </p:txBody>
      </p:sp>
    </p:spTree>
    <p:extLst>
      <p:ext uri="{BB962C8B-B14F-4D97-AF65-F5344CB8AC3E}">
        <p14:creationId xmlns:p14="http://schemas.microsoft.com/office/powerpoint/2010/main" val="3436776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Super-resolution requirements</a:t>
            </a:r>
            <a:endParaRPr lang="en-US" sz="3200" dirty="0"/>
          </a:p>
        </p:txBody>
      </p:sp>
      <p:sp>
        <p:nvSpPr>
          <p:cNvPr id="3" name="Content Placeholder 2"/>
          <p:cNvSpPr>
            <a:spLocks noGrp="1"/>
          </p:cNvSpPr>
          <p:nvPr>
            <p:ph idx="1"/>
          </p:nvPr>
        </p:nvSpPr>
        <p:spPr/>
        <p:txBody>
          <a:bodyPr/>
          <a:lstStyle/>
          <a:p>
            <a:r>
              <a:rPr lang="en-US" dirty="0" smtClean="0"/>
              <a:t>High power lasers</a:t>
            </a:r>
          </a:p>
          <a:p>
            <a:r>
              <a:rPr lang="en-US" dirty="0" smtClean="0"/>
              <a:t>Special fluorophores</a:t>
            </a:r>
          </a:p>
          <a:p>
            <a:r>
              <a:rPr lang="en-US" dirty="0" smtClean="0"/>
              <a:t>Concentration of fluorophores</a:t>
            </a:r>
          </a:p>
          <a:p>
            <a:r>
              <a:rPr lang="en-US" dirty="0" smtClean="0"/>
              <a:t>Special optics</a:t>
            </a:r>
          </a:p>
          <a:p>
            <a:r>
              <a:rPr lang="en-US" dirty="0" smtClean="0"/>
              <a:t>Computational processing</a:t>
            </a:r>
          </a:p>
          <a:p>
            <a:r>
              <a:rPr lang="en-US" dirty="0" smtClean="0"/>
              <a:t>Fast detectors</a:t>
            </a:r>
          </a:p>
          <a:p>
            <a:r>
              <a:rPr lang="en-US" dirty="0" smtClean="0"/>
              <a:t>Sensitive detectors</a:t>
            </a:r>
          </a:p>
          <a:p>
            <a:r>
              <a:rPr lang="en-US" dirty="0" smtClean="0"/>
              <a:t>Precise X,Y,Z positioning</a:t>
            </a:r>
            <a:endParaRPr lang="en-US" dirty="0"/>
          </a:p>
        </p:txBody>
      </p:sp>
    </p:spTree>
    <p:extLst>
      <p:ext uri="{BB962C8B-B14F-4D97-AF65-F5344CB8AC3E}">
        <p14:creationId xmlns:p14="http://schemas.microsoft.com/office/powerpoint/2010/main" val="16345366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Where do we want to go in the future?</a:t>
            </a:r>
            <a:endParaRPr lang="en-US" sz="3200" dirty="0"/>
          </a:p>
        </p:txBody>
      </p:sp>
      <p:sp>
        <p:nvSpPr>
          <p:cNvPr id="3" name="Content Placeholder 2"/>
          <p:cNvSpPr>
            <a:spLocks noGrp="1"/>
          </p:cNvSpPr>
          <p:nvPr>
            <p:ph sz="half" idx="1"/>
          </p:nvPr>
        </p:nvSpPr>
        <p:spPr/>
        <p:txBody>
          <a:bodyPr/>
          <a:lstStyle/>
          <a:p>
            <a:r>
              <a:rPr lang="en-US" dirty="0" smtClean="0"/>
              <a:t>High speed</a:t>
            </a:r>
          </a:p>
          <a:p>
            <a:r>
              <a:rPr lang="en-US" dirty="0" smtClean="0"/>
              <a:t>Single molecule imaging</a:t>
            </a:r>
          </a:p>
          <a:p>
            <a:pPr lvl="1"/>
            <a:r>
              <a:rPr lang="en-US" dirty="0" smtClean="0"/>
              <a:t>Fluorescence correlation spectroscopy (FCS)</a:t>
            </a:r>
          </a:p>
          <a:p>
            <a:pPr lvl="1"/>
            <a:r>
              <a:rPr lang="en-US" dirty="0" smtClean="0"/>
              <a:t>Total internal reflection microscopy (TIRF)</a:t>
            </a:r>
          </a:p>
          <a:p>
            <a:r>
              <a:rPr lang="en-US" dirty="0" smtClean="0"/>
              <a:t>Super-resolution</a:t>
            </a:r>
          </a:p>
        </p:txBody>
      </p:sp>
      <p:grpSp>
        <p:nvGrpSpPr>
          <p:cNvPr id="4" name="Group 3"/>
          <p:cNvGrpSpPr/>
          <p:nvPr/>
        </p:nvGrpSpPr>
        <p:grpSpPr>
          <a:xfrm>
            <a:off x="4932946" y="3729789"/>
            <a:ext cx="1262113" cy="310665"/>
            <a:chOff x="5342020" y="2767263"/>
            <a:chExt cx="853039" cy="1273192"/>
          </a:xfrm>
        </p:grpSpPr>
        <p:cxnSp>
          <p:nvCxnSpPr>
            <p:cNvPr id="5" name="Straight Arrow Connector 4"/>
            <p:cNvCxnSpPr/>
            <p:nvPr/>
          </p:nvCxnSpPr>
          <p:spPr>
            <a:xfrm>
              <a:off x="5342020" y="2767263"/>
              <a:ext cx="853039" cy="1273192"/>
            </a:xfrm>
            <a:prstGeom prst="straightConnector1">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6" name="Straight Arrow Connector 5"/>
            <p:cNvCxnSpPr/>
            <p:nvPr/>
          </p:nvCxnSpPr>
          <p:spPr>
            <a:xfrm>
              <a:off x="5342021" y="2767263"/>
              <a:ext cx="578657" cy="8636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cxnSp>
        <p:nvCxnSpPr>
          <p:cNvPr id="7" name="Straight Connector 6"/>
          <p:cNvCxnSpPr/>
          <p:nvPr/>
        </p:nvCxnSpPr>
        <p:spPr>
          <a:xfrm>
            <a:off x="4932947" y="4042611"/>
            <a:ext cx="2394285" cy="0"/>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6195060" y="2767263"/>
            <a:ext cx="0" cy="2546384"/>
          </a:xfrm>
          <a:prstGeom prst="line">
            <a:avLst/>
          </a:prstGeom>
          <a:ln>
            <a:prstDash val="dash"/>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5741670" y="2964180"/>
            <a:ext cx="340158" cy="369332"/>
          </a:xfrm>
          <a:prstGeom prst="rect">
            <a:avLst/>
          </a:prstGeom>
          <a:noFill/>
        </p:spPr>
        <p:txBody>
          <a:bodyPr wrap="none" rtlCol="0">
            <a:spAutoFit/>
          </a:bodyPr>
          <a:lstStyle/>
          <a:p>
            <a:r>
              <a:rPr lang="en-US" i="1" dirty="0">
                <a:solidFill>
                  <a:prstClr val="black"/>
                </a:solidFill>
                <a:latin typeface="Symbol" panose="05050102010706020507" pitchFamily="18" charset="2"/>
              </a:rPr>
              <a:t>q</a:t>
            </a:r>
            <a:r>
              <a:rPr lang="en-US" i="1" baseline="-25000" dirty="0">
                <a:solidFill>
                  <a:prstClr val="black"/>
                </a:solidFill>
              </a:rPr>
              <a:t>i</a:t>
            </a:r>
            <a:endParaRPr lang="en-US" i="1" baseline="-25000" dirty="0">
              <a:solidFill>
                <a:prstClr val="black"/>
              </a:solidFill>
              <a:latin typeface="Symbol" panose="05050102010706020507" pitchFamily="18" charset="2"/>
            </a:endParaRPr>
          </a:p>
        </p:txBody>
      </p:sp>
      <p:sp>
        <p:nvSpPr>
          <p:cNvPr id="11" name="TextBox 10"/>
          <p:cNvSpPr txBox="1"/>
          <p:nvPr/>
        </p:nvSpPr>
        <p:spPr>
          <a:xfrm>
            <a:off x="7399419" y="3838076"/>
            <a:ext cx="1021946" cy="369332"/>
          </a:xfrm>
          <a:prstGeom prst="rect">
            <a:avLst/>
          </a:prstGeom>
          <a:noFill/>
        </p:spPr>
        <p:txBody>
          <a:bodyPr wrap="none" rtlCol="0">
            <a:spAutoFit/>
          </a:bodyPr>
          <a:lstStyle/>
          <a:p>
            <a:r>
              <a:rPr lang="en-US" dirty="0">
                <a:solidFill>
                  <a:prstClr val="black"/>
                </a:solidFill>
              </a:rPr>
              <a:t>Interface</a:t>
            </a:r>
          </a:p>
        </p:txBody>
      </p:sp>
      <p:grpSp>
        <p:nvGrpSpPr>
          <p:cNvPr id="13" name="Group 12"/>
          <p:cNvGrpSpPr/>
          <p:nvPr/>
        </p:nvGrpSpPr>
        <p:grpSpPr>
          <a:xfrm flipV="1">
            <a:off x="6207195" y="3712077"/>
            <a:ext cx="1262113" cy="310665"/>
            <a:chOff x="5342020" y="2767263"/>
            <a:chExt cx="853039" cy="1273192"/>
          </a:xfrm>
        </p:grpSpPr>
        <p:cxnSp>
          <p:nvCxnSpPr>
            <p:cNvPr id="14" name="Straight Arrow Connector 13"/>
            <p:cNvCxnSpPr/>
            <p:nvPr/>
          </p:nvCxnSpPr>
          <p:spPr>
            <a:xfrm>
              <a:off x="5342020" y="2767263"/>
              <a:ext cx="853039" cy="1273192"/>
            </a:xfrm>
            <a:prstGeom prst="straightConnector1">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a:off x="5342021" y="2767263"/>
              <a:ext cx="578657" cy="86366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546940"/>
            <a:ext cx="3563017" cy="1102308"/>
          </a:xfrm>
          <a:prstGeom prst="rect">
            <a:avLst/>
          </a:prstGeom>
        </p:spPr>
      </p:pic>
      <p:sp>
        <p:nvSpPr>
          <p:cNvPr id="17" name="TextBox 16"/>
          <p:cNvSpPr txBox="1"/>
          <p:nvPr/>
        </p:nvSpPr>
        <p:spPr>
          <a:xfrm>
            <a:off x="6295721" y="2964180"/>
            <a:ext cx="340158" cy="369332"/>
          </a:xfrm>
          <a:prstGeom prst="rect">
            <a:avLst/>
          </a:prstGeom>
          <a:noFill/>
        </p:spPr>
        <p:txBody>
          <a:bodyPr wrap="none" rtlCol="0">
            <a:spAutoFit/>
          </a:bodyPr>
          <a:lstStyle/>
          <a:p>
            <a:r>
              <a:rPr lang="en-US" i="1" dirty="0">
                <a:solidFill>
                  <a:prstClr val="black"/>
                </a:solidFill>
                <a:latin typeface="Symbol" panose="05050102010706020507" pitchFamily="18" charset="2"/>
              </a:rPr>
              <a:t>q</a:t>
            </a:r>
            <a:r>
              <a:rPr lang="en-US" i="1" baseline="-25000" dirty="0">
                <a:solidFill>
                  <a:prstClr val="black"/>
                </a:solidFill>
              </a:rPr>
              <a:t>i</a:t>
            </a:r>
            <a:endParaRPr lang="en-US" i="1" baseline="-25000" dirty="0">
              <a:solidFill>
                <a:prstClr val="black"/>
              </a:solidFill>
              <a:latin typeface="Symbol" panose="05050102010706020507" pitchFamily="18" charset="2"/>
            </a:endParaRPr>
          </a:p>
        </p:txBody>
      </p:sp>
    </p:spTree>
    <p:extLst>
      <p:ext uri="{BB962C8B-B14F-4D97-AF65-F5344CB8AC3E}">
        <p14:creationId xmlns:p14="http://schemas.microsoft.com/office/powerpoint/2010/main" val="39284624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353402"/>
            <a:ext cx="7886700" cy="1325563"/>
          </a:xfrm>
        </p:spPr>
        <p:txBody>
          <a:bodyPr>
            <a:normAutofit/>
          </a:bodyPr>
          <a:lstStyle/>
          <a:p>
            <a:r>
              <a:rPr lang="en-US" sz="2800" dirty="0" smtClean="0"/>
              <a:t>Comparing different super-resolution (SR) techniques </a:t>
            </a:r>
            <a:br>
              <a:rPr lang="en-US" sz="2800" dirty="0" smtClean="0"/>
            </a:br>
            <a:r>
              <a:rPr lang="en-US" sz="2800" dirty="0" smtClean="0"/>
              <a:t>(200 nm normal)</a:t>
            </a:r>
            <a:endParaRPr lang="en-US" sz="28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861332299"/>
              </p:ext>
            </p:extLst>
          </p:nvPr>
        </p:nvGraphicFramePr>
        <p:xfrm>
          <a:off x="628650" y="1825625"/>
          <a:ext cx="7886700" cy="1483360"/>
        </p:xfrm>
        <a:graphic>
          <a:graphicData uri="http://schemas.openxmlformats.org/drawingml/2006/table">
            <a:tbl>
              <a:tblPr firstRow="1" bandRow="1">
                <a:tableStyleId>{5C22544A-7EE6-4342-B048-85BDC9FD1C3A}</a:tableStyleId>
              </a:tblPr>
              <a:tblGrid>
                <a:gridCol w="1577340"/>
                <a:gridCol w="1791579"/>
                <a:gridCol w="1363101"/>
                <a:gridCol w="1577340"/>
                <a:gridCol w="1577340"/>
              </a:tblGrid>
              <a:tr h="370840">
                <a:tc>
                  <a:txBody>
                    <a:bodyPr/>
                    <a:lstStyle/>
                    <a:p>
                      <a:r>
                        <a:rPr lang="en-US" dirty="0" smtClean="0"/>
                        <a:t>Technique</a:t>
                      </a:r>
                      <a:endParaRPr lang="en-US" dirty="0"/>
                    </a:p>
                  </a:txBody>
                  <a:tcPr/>
                </a:tc>
                <a:tc>
                  <a:txBody>
                    <a:bodyPr/>
                    <a:lstStyle/>
                    <a:p>
                      <a:r>
                        <a:rPr lang="en-US" dirty="0" smtClean="0"/>
                        <a:t>Photons needed</a:t>
                      </a:r>
                      <a:endParaRPr lang="en-US" dirty="0"/>
                    </a:p>
                  </a:txBody>
                  <a:tcPr/>
                </a:tc>
                <a:tc>
                  <a:txBody>
                    <a:bodyPr/>
                    <a:lstStyle/>
                    <a:p>
                      <a:r>
                        <a:rPr lang="en-US" dirty="0" smtClean="0"/>
                        <a:t>Resolution</a:t>
                      </a:r>
                      <a:endParaRPr lang="en-US" dirty="0"/>
                    </a:p>
                  </a:txBody>
                  <a:tcPr/>
                </a:tc>
                <a:tc>
                  <a:txBody>
                    <a:bodyPr/>
                    <a:lstStyle/>
                    <a:p>
                      <a:r>
                        <a:rPr lang="en-US" dirty="0" smtClean="0"/>
                        <a:t>Intensity</a:t>
                      </a:r>
                      <a:endParaRPr lang="en-US" dirty="0"/>
                    </a:p>
                  </a:txBody>
                  <a:tcPr/>
                </a:tc>
                <a:tc>
                  <a:txBody>
                    <a:bodyPr/>
                    <a:lstStyle/>
                    <a:p>
                      <a:r>
                        <a:rPr lang="en-US" dirty="0" smtClean="0"/>
                        <a:t>Time (sec)</a:t>
                      </a:r>
                      <a:endParaRPr lang="en-US" dirty="0"/>
                    </a:p>
                  </a:txBody>
                  <a:tcPr/>
                </a:tc>
              </a:tr>
              <a:tr h="370840">
                <a:tc>
                  <a:txBody>
                    <a:bodyPr/>
                    <a:lstStyle/>
                    <a:p>
                      <a:r>
                        <a:rPr lang="en-US" dirty="0" smtClean="0"/>
                        <a:t>STED</a:t>
                      </a:r>
                      <a:endParaRPr lang="en-US" dirty="0"/>
                    </a:p>
                  </a:txBody>
                  <a:tcPr/>
                </a:tc>
                <a:tc>
                  <a:txBody>
                    <a:bodyPr/>
                    <a:lstStyle/>
                    <a:p>
                      <a:pPr algn="ctr"/>
                      <a:r>
                        <a:rPr lang="en-US" dirty="0" smtClean="0"/>
                        <a:t>1,000</a:t>
                      </a:r>
                      <a:endParaRPr lang="en-US" dirty="0"/>
                    </a:p>
                  </a:txBody>
                  <a:tcPr/>
                </a:tc>
                <a:tc>
                  <a:txBody>
                    <a:bodyPr/>
                    <a:lstStyle/>
                    <a:p>
                      <a:pPr algn="r"/>
                      <a:r>
                        <a:rPr lang="en-US" dirty="0" smtClean="0"/>
                        <a:t>20 nm</a:t>
                      </a:r>
                      <a:endParaRPr lang="en-US" dirty="0"/>
                    </a:p>
                  </a:txBody>
                  <a:tcPr/>
                </a:tc>
                <a:tc>
                  <a:txBody>
                    <a:bodyPr/>
                    <a:lstStyle/>
                    <a:p>
                      <a:pPr algn="ctr"/>
                      <a:r>
                        <a:rPr lang="en-US" dirty="0" smtClean="0"/>
                        <a:t>10</a:t>
                      </a:r>
                      <a:r>
                        <a:rPr lang="en-US" baseline="30000" dirty="0" smtClean="0"/>
                        <a:t>4 </a:t>
                      </a:r>
                      <a:r>
                        <a:rPr lang="en-US" dirty="0" smtClean="0"/>
                        <a:t>- 10</a:t>
                      </a:r>
                      <a:r>
                        <a:rPr lang="en-US" baseline="30000" dirty="0" smtClean="0"/>
                        <a:t>9</a:t>
                      </a:r>
                      <a:r>
                        <a:rPr lang="en-US" dirty="0" smtClean="0"/>
                        <a:t> </a:t>
                      </a:r>
                      <a:endParaRPr lang="en-US" dirty="0"/>
                    </a:p>
                  </a:txBody>
                  <a:tcPr/>
                </a:tc>
                <a:tc>
                  <a:txBody>
                    <a:bodyPr/>
                    <a:lstStyle/>
                    <a:p>
                      <a:pPr algn="ctr"/>
                      <a:r>
                        <a:rPr lang="en-US" dirty="0" smtClean="0"/>
                        <a:t>&gt;60 </a:t>
                      </a:r>
                      <a:endParaRPr lang="en-US" dirty="0"/>
                    </a:p>
                  </a:txBody>
                  <a:tcPr/>
                </a:tc>
              </a:tr>
              <a:tr h="370840">
                <a:tc>
                  <a:txBody>
                    <a:bodyPr/>
                    <a:lstStyle/>
                    <a:p>
                      <a:r>
                        <a:rPr lang="en-US" dirty="0" smtClean="0"/>
                        <a:t>Localization</a:t>
                      </a:r>
                      <a:endParaRPr lang="en-US" dirty="0"/>
                    </a:p>
                  </a:txBody>
                  <a:tcPr/>
                </a:tc>
                <a:tc>
                  <a:txBody>
                    <a:bodyPr/>
                    <a:lstStyle/>
                    <a:p>
                      <a:pPr algn="ctr"/>
                      <a:r>
                        <a:rPr lang="en-US" dirty="0" smtClean="0"/>
                        <a:t>14,400</a:t>
                      </a:r>
                      <a:endParaRPr lang="en-US" dirty="0"/>
                    </a:p>
                  </a:txBody>
                  <a:tcPr/>
                </a:tc>
                <a:tc>
                  <a:txBody>
                    <a:bodyPr/>
                    <a:lstStyle/>
                    <a:p>
                      <a:pPr algn="r"/>
                      <a:r>
                        <a:rPr lang="en-US" dirty="0" smtClean="0"/>
                        <a:t>20 nm</a:t>
                      </a:r>
                      <a:endParaRPr lang="en-US" dirty="0"/>
                    </a:p>
                  </a:txBody>
                  <a:tcPr/>
                </a:tc>
                <a:tc>
                  <a:txBody>
                    <a:bodyPr/>
                    <a:lstStyle/>
                    <a:p>
                      <a:pPr algn="ctr"/>
                      <a:r>
                        <a:rPr lang="en-US" dirty="0" smtClean="0"/>
                        <a:t>10</a:t>
                      </a:r>
                      <a:r>
                        <a:rPr lang="en-US" baseline="30000" dirty="0" smtClean="0"/>
                        <a:t>3 </a:t>
                      </a:r>
                      <a:r>
                        <a:rPr lang="en-US" dirty="0" smtClean="0"/>
                        <a:t>- 10</a:t>
                      </a:r>
                      <a:r>
                        <a:rPr lang="en-US" baseline="30000" dirty="0" smtClean="0"/>
                        <a:t>4</a:t>
                      </a:r>
                      <a:r>
                        <a:rPr lang="en-US" dirty="0" smtClean="0"/>
                        <a:t> </a:t>
                      </a:r>
                      <a:endParaRPr lang="en-US" dirty="0"/>
                    </a:p>
                  </a:txBody>
                  <a:tcPr/>
                </a:tc>
                <a:tc>
                  <a:txBody>
                    <a:bodyPr/>
                    <a:lstStyle/>
                    <a:p>
                      <a:pPr algn="ctr"/>
                      <a:r>
                        <a:rPr lang="en-US" dirty="0" smtClean="0"/>
                        <a:t>&gt;20</a:t>
                      </a:r>
                      <a:endParaRPr lang="en-US" dirty="0"/>
                    </a:p>
                  </a:txBody>
                  <a:tcPr/>
                </a:tc>
              </a:tr>
              <a:tr h="370840">
                <a:tc>
                  <a:txBody>
                    <a:bodyPr/>
                    <a:lstStyle/>
                    <a:p>
                      <a:r>
                        <a:rPr lang="en-US" dirty="0" smtClean="0"/>
                        <a:t>SR-SIM</a:t>
                      </a:r>
                      <a:endParaRPr lang="en-US" dirty="0"/>
                    </a:p>
                  </a:txBody>
                  <a:tcPr/>
                </a:tc>
                <a:tc>
                  <a:txBody>
                    <a:bodyPr/>
                    <a:lstStyle/>
                    <a:p>
                      <a:pPr algn="ctr"/>
                      <a:r>
                        <a:rPr lang="en-US" dirty="0" smtClean="0"/>
                        <a:t>8</a:t>
                      </a:r>
                      <a:endParaRPr lang="en-US" dirty="0"/>
                    </a:p>
                  </a:txBody>
                  <a:tcPr/>
                </a:tc>
                <a:tc>
                  <a:txBody>
                    <a:bodyPr/>
                    <a:lstStyle/>
                    <a:p>
                      <a:pPr algn="r"/>
                      <a:r>
                        <a:rPr lang="en-US" dirty="0" smtClean="0"/>
                        <a:t>100</a:t>
                      </a:r>
                      <a:r>
                        <a:rPr lang="en-US" baseline="0" dirty="0" smtClean="0"/>
                        <a:t> nm</a:t>
                      </a:r>
                      <a:endParaRPr lang="en-US" dirty="0"/>
                    </a:p>
                  </a:txBody>
                  <a:tcPr/>
                </a:tc>
                <a:tc>
                  <a:txBody>
                    <a:bodyPr/>
                    <a:lstStyle/>
                    <a:p>
                      <a:pPr algn="ctr"/>
                      <a:r>
                        <a:rPr lang="en-US" dirty="0" smtClean="0"/>
                        <a:t>10 - 10</a:t>
                      </a:r>
                      <a:r>
                        <a:rPr lang="en-US" baseline="30000" dirty="0" smtClean="0"/>
                        <a:t>2</a:t>
                      </a:r>
                      <a:r>
                        <a:rPr lang="en-US" dirty="0" smtClean="0"/>
                        <a:t> </a:t>
                      </a:r>
                      <a:endParaRPr lang="en-US" dirty="0"/>
                    </a:p>
                  </a:txBody>
                  <a:tcPr/>
                </a:tc>
                <a:tc>
                  <a:txBody>
                    <a:bodyPr/>
                    <a:lstStyle/>
                    <a:p>
                      <a:pPr algn="ctr"/>
                      <a:r>
                        <a:rPr lang="en-US" dirty="0" smtClean="0"/>
                        <a:t>0.1</a:t>
                      </a:r>
                      <a:r>
                        <a:rPr lang="en-US" baseline="0" dirty="0" smtClean="0"/>
                        <a:t> – 1.0</a:t>
                      </a:r>
                      <a:endParaRPr lang="en-US" dirty="0"/>
                    </a:p>
                  </a:txBody>
                  <a:tcPr/>
                </a:tc>
              </a:tr>
            </a:tbl>
          </a:graphicData>
        </a:graphic>
      </p:graphicFrame>
      <p:sp>
        <p:nvSpPr>
          <p:cNvPr id="8" name="TextBox 7"/>
          <p:cNvSpPr txBox="1"/>
          <p:nvPr/>
        </p:nvSpPr>
        <p:spPr>
          <a:xfrm>
            <a:off x="535701" y="3845169"/>
            <a:ext cx="8283614" cy="400110"/>
          </a:xfrm>
          <a:prstGeom prst="rect">
            <a:avLst/>
          </a:prstGeom>
          <a:noFill/>
        </p:spPr>
        <p:txBody>
          <a:bodyPr wrap="none" rtlCol="0">
            <a:spAutoFit/>
          </a:bodyPr>
          <a:lstStyle/>
          <a:p>
            <a:r>
              <a:rPr lang="en-US" sz="2000" dirty="0" smtClean="0"/>
              <a:t>What is the difference between super-resolution (SR) SPIM and regular SPIM?</a:t>
            </a:r>
            <a:endParaRPr lang="en-US" sz="2000" dirty="0"/>
          </a:p>
        </p:txBody>
      </p:sp>
    </p:spTree>
    <p:extLst>
      <p:ext uri="{BB962C8B-B14F-4D97-AF65-F5344CB8AC3E}">
        <p14:creationId xmlns:p14="http://schemas.microsoft.com/office/powerpoint/2010/main" val="9275286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a:xfrm>
            <a:off x="685800" y="448733"/>
            <a:ext cx="7772400" cy="1016000"/>
          </a:xfrm>
        </p:spPr>
        <p:txBody>
          <a:bodyPr anchor="t">
            <a:normAutofit fontScale="90000"/>
          </a:bodyPr>
          <a:lstStyle/>
          <a:p>
            <a:r>
              <a:rPr lang="de-DE" altLang="en-US" sz="3600" dirty="0" smtClean="0">
                <a:latin typeface="Calibri Light" panose="020F0302020204030204" pitchFamily="34" charset="0"/>
              </a:rPr>
              <a:t>Remember overview of Optical </a:t>
            </a:r>
            <a:r>
              <a:rPr lang="de-DE" altLang="en-US" sz="3600" dirty="0">
                <a:latin typeface="Calibri Light" panose="020F0302020204030204" pitchFamily="34" charset="0"/>
              </a:rPr>
              <a:t>sectioning </a:t>
            </a:r>
            <a:r>
              <a:rPr lang="de-DE" altLang="en-US" sz="3600" dirty="0" smtClean="0">
                <a:latin typeface="Calibri Light" panose="020F0302020204030204" pitchFamily="34" charset="0"/>
              </a:rPr>
              <a:t>Methods?</a:t>
            </a:r>
            <a:endParaRPr lang="de-DE" altLang="en-US" sz="3600" dirty="0">
              <a:latin typeface="Calibri Light" panose="020F0302020204030204" pitchFamily="34" charset="0"/>
            </a:endParaRPr>
          </a:p>
        </p:txBody>
      </p:sp>
      <p:sp>
        <p:nvSpPr>
          <p:cNvPr id="2" name="Content Placeholder 1"/>
          <p:cNvSpPr>
            <a:spLocks noGrp="1"/>
          </p:cNvSpPr>
          <p:nvPr>
            <p:ph idx="1"/>
          </p:nvPr>
        </p:nvSpPr>
        <p:spPr/>
        <p:txBody>
          <a:bodyPr>
            <a:normAutofit lnSpcReduction="10000"/>
          </a:bodyPr>
          <a:lstStyle/>
          <a:p>
            <a:pPr marL="541873" indent="-541873">
              <a:lnSpc>
                <a:spcPct val="80000"/>
              </a:lnSpc>
              <a:buFont typeface="+mj-lt"/>
              <a:buAutoNum type="arabicPeriod"/>
            </a:pPr>
            <a:r>
              <a:rPr lang="en-US" altLang="en-US" sz="2489" dirty="0"/>
              <a:t>Deconvolution</a:t>
            </a:r>
          </a:p>
          <a:p>
            <a:pPr marL="880544" lvl="1" indent="-474139">
              <a:lnSpc>
                <a:spcPct val="80000"/>
              </a:lnSpc>
            </a:pPr>
            <a:r>
              <a:rPr lang="en-US" altLang="en-US" sz="2133" dirty="0"/>
              <a:t>Point-Spread function (PSF) information is used to calculate light back to its origin</a:t>
            </a:r>
          </a:p>
          <a:p>
            <a:pPr marL="880544" lvl="1" indent="-474139">
              <a:lnSpc>
                <a:spcPct val="80000"/>
              </a:lnSpc>
            </a:pPr>
            <a:r>
              <a:rPr lang="en-US" altLang="en-US" sz="2133" dirty="0"/>
              <a:t>Post processing of an image stack</a:t>
            </a:r>
          </a:p>
          <a:p>
            <a:pPr marL="541873" indent="-541873">
              <a:lnSpc>
                <a:spcPct val="80000"/>
              </a:lnSpc>
              <a:buFont typeface="+mj-lt"/>
              <a:buAutoNum type="arabicPeriod"/>
            </a:pPr>
            <a:r>
              <a:rPr lang="en-US" altLang="en-US" sz="2489" dirty="0"/>
              <a:t>Confocal and Multi-photon Laser Scanning Microscopy</a:t>
            </a:r>
          </a:p>
          <a:p>
            <a:pPr marL="880544" lvl="1" indent="-474139">
              <a:lnSpc>
                <a:spcPct val="80000"/>
              </a:lnSpc>
            </a:pPr>
            <a:r>
              <a:rPr lang="en-US" altLang="en-US" sz="2133" dirty="0"/>
              <a:t>Pinhole prevents out-of-focus light getting to the sensor(s) (PMT - Photomultiplier) </a:t>
            </a:r>
            <a:endParaRPr lang="en-US" altLang="en-US" sz="1778" dirty="0"/>
          </a:p>
          <a:p>
            <a:pPr marL="880544" lvl="1" indent="-474139">
              <a:lnSpc>
                <a:spcPct val="80000"/>
              </a:lnSpc>
            </a:pPr>
            <a:r>
              <a:rPr lang="en-US" altLang="en-US" sz="2133" dirty="0"/>
              <a:t>Multi Photon does not require pinhole </a:t>
            </a:r>
            <a:endParaRPr lang="en-US" altLang="en-US" sz="1778" dirty="0"/>
          </a:p>
          <a:p>
            <a:pPr marL="541873" indent="-541873">
              <a:lnSpc>
                <a:spcPct val="80000"/>
              </a:lnSpc>
              <a:buFont typeface="+mj-lt"/>
              <a:buAutoNum type="arabicPeriod"/>
            </a:pPr>
            <a:r>
              <a:rPr lang="en-US" altLang="en-US" sz="2489" dirty="0"/>
              <a:t>Spinning disk </a:t>
            </a:r>
            <a:r>
              <a:rPr lang="en-US" altLang="en-US" sz="2489" dirty="0" smtClean="0"/>
              <a:t>systems</a:t>
            </a:r>
          </a:p>
          <a:p>
            <a:pPr marL="880544" lvl="1" indent="-474139">
              <a:lnSpc>
                <a:spcPct val="80000"/>
              </a:lnSpc>
            </a:pPr>
            <a:r>
              <a:rPr lang="en-US" altLang="en-US" sz="2133" dirty="0" smtClean="0"/>
              <a:t>A large number of pinholes (used for excitation and emission) is used to prevent out-of-focus light getting to the camera</a:t>
            </a:r>
          </a:p>
          <a:p>
            <a:pPr marL="880544" lvl="1" indent="-474139">
              <a:lnSpc>
                <a:spcPct val="80000"/>
              </a:lnSpc>
            </a:pPr>
            <a:r>
              <a:rPr lang="en-US" altLang="en-US" sz="2133" dirty="0" smtClean="0"/>
              <a:t>Especially those using Nipkow disk and </a:t>
            </a:r>
            <a:r>
              <a:rPr lang="en-US" altLang="en-US" sz="2133" dirty="0" err="1" smtClean="0"/>
              <a:t>microlens</a:t>
            </a:r>
            <a:endParaRPr lang="en-US" altLang="en-US" sz="2133" dirty="0" smtClean="0"/>
          </a:p>
          <a:p>
            <a:pPr marL="541873" indent="-541873">
              <a:lnSpc>
                <a:spcPct val="80000"/>
              </a:lnSpc>
              <a:buFont typeface="+mj-lt"/>
              <a:buAutoNum type="arabicPeriod"/>
            </a:pPr>
            <a:r>
              <a:rPr lang="en-US" altLang="en-US" sz="2489" dirty="0" smtClean="0"/>
              <a:t> Structured Illumination Microscopy (SIM)</a:t>
            </a:r>
            <a:endParaRPr lang="en-US" altLang="en-US" sz="2489" dirty="0"/>
          </a:p>
          <a:p>
            <a:pPr marL="423344" indent="-474139">
              <a:lnSpc>
                <a:spcPct val="80000"/>
              </a:lnSpc>
            </a:pPr>
            <a:endParaRPr lang="en-US" altLang="en-US" sz="2533" dirty="0"/>
          </a:p>
        </p:txBody>
      </p:sp>
    </p:spTree>
    <p:extLst>
      <p:ext uri="{BB962C8B-B14F-4D97-AF65-F5344CB8AC3E}">
        <p14:creationId xmlns:p14="http://schemas.microsoft.com/office/powerpoint/2010/main" val="9181561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Structured Illumination</a:t>
            </a:r>
            <a:br>
              <a:rPr lang="en-US" dirty="0"/>
            </a:br>
            <a:r>
              <a:rPr lang="en-US" b="0" dirty="0"/>
              <a:t>- The Principle</a:t>
            </a:r>
            <a:endParaRPr lang="en-US" dirty="0"/>
          </a:p>
        </p:txBody>
      </p:sp>
      <p:sp>
        <p:nvSpPr>
          <p:cNvPr id="5" name="Footer Placeholder 4"/>
          <p:cNvSpPr>
            <a:spLocks noGrp="1"/>
          </p:cNvSpPr>
          <p:nvPr>
            <p:ph type="ftr" sz="quarter" idx="12"/>
          </p:nvPr>
        </p:nvSpPr>
        <p:spPr/>
        <p:txBody>
          <a:bodyPr/>
          <a:lstStyle/>
          <a:p>
            <a:r>
              <a:rPr lang="en-US" dirty="0" smtClean="0">
                <a:solidFill>
                  <a:srgbClr val="000000"/>
                </a:solidFill>
              </a:rPr>
              <a:t>Carl Zeiss Microscopy - ApoTome.2</a:t>
            </a:r>
            <a:endParaRPr lang="en-US" dirty="0">
              <a:solidFill>
                <a:srgbClr val="000000"/>
              </a:solidFill>
            </a:endParaRPr>
          </a:p>
        </p:txBody>
      </p:sp>
      <p:sp>
        <p:nvSpPr>
          <p:cNvPr id="13" name="Rectangle 4"/>
          <p:cNvSpPr>
            <a:spLocks noChangeArrowheads="1"/>
          </p:cNvSpPr>
          <p:nvPr/>
        </p:nvSpPr>
        <p:spPr bwMode="auto">
          <a:xfrm>
            <a:off x="267418" y="1495898"/>
            <a:ext cx="3575148" cy="1938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8" tIns="45715" rIns="91428" bIns="45715">
            <a:spAutoFit/>
          </a:bodyPr>
          <a:lstStyle/>
          <a:p>
            <a:pPr eaLnBrk="0" fontAlgn="base" hangingPunct="0">
              <a:lnSpc>
                <a:spcPct val="150000"/>
              </a:lnSpc>
              <a:spcBef>
                <a:spcPct val="0"/>
              </a:spcBef>
              <a:spcAft>
                <a:spcPct val="0"/>
              </a:spcAft>
            </a:pPr>
            <a:r>
              <a:rPr lang="en-US" sz="1600" dirty="0">
                <a:solidFill>
                  <a:srgbClr val="000000"/>
                </a:solidFill>
              </a:rPr>
              <a:t>Grid pattern is projected into the focal plane of the objective </a:t>
            </a:r>
          </a:p>
          <a:p>
            <a:pPr marL="285750" indent="-285750" eaLnBrk="0" fontAlgn="base" hangingPunct="0">
              <a:lnSpc>
                <a:spcPct val="150000"/>
              </a:lnSpc>
              <a:spcBef>
                <a:spcPct val="0"/>
              </a:spcBef>
              <a:spcAft>
                <a:spcPct val="0"/>
              </a:spcAft>
              <a:buFont typeface="Wingdings" pitchFamily="2" charset="2"/>
              <a:buChar char="à"/>
            </a:pPr>
            <a:r>
              <a:rPr lang="en-US" sz="1600" dirty="0">
                <a:solidFill>
                  <a:srgbClr val="000000"/>
                </a:solidFill>
              </a:rPr>
              <a:t>Visible in the eyepiece and the camera</a:t>
            </a:r>
          </a:p>
          <a:p>
            <a:pPr eaLnBrk="0" fontAlgn="base" hangingPunct="0">
              <a:lnSpc>
                <a:spcPct val="150000"/>
              </a:lnSpc>
              <a:spcBef>
                <a:spcPct val="0"/>
              </a:spcBef>
              <a:spcAft>
                <a:spcPct val="0"/>
              </a:spcAft>
            </a:pPr>
            <a:r>
              <a:rPr lang="en-US" sz="1600" dirty="0">
                <a:solidFill>
                  <a:srgbClr val="000000"/>
                </a:solidFill>
              </a:rPr>
              <a:t> </a:t>
            </a:r>
          </a:p>
        </p:txBody>
      </p:sp>
      <p:pic>
        <p:nvPicPr>
          <p:cNvPr id="23" name="Conv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78167" y="1689524"/>
            <a:ext cx="4314539" cy="3708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253" r="123"/>
          <a:stretch/>
        </p:blipFill>
        <p:spPr bwMode="auto">
          <a:xfrm>
            <a:off x="4005337" y="1688824"/>
            <a:ext cx="4487678" cy="370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7456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US" dirty="0" smtClean="0"/>
              <a:t>Structured Illumination</a:t>
            </a:r>
            <a:br>
              <a:rPr lang="en-US" dirty="0" smtClean="0"/>
            </a:br>
            <a:r>
              <a:rPr lang="en-US" b="0" dirty="0" smtClean="0"/>
              <a:t>- The Principle</a:t>
            </a:r>
            <a:endParaRPr lang="en-US" dirty="0"/>
          </a:p>
        </p:txBody>
      </p:sp>
      <p:sp>
        <p:nvSpPr>
          <p:cNvPr id="5" name="Footer Placeholder 4"/>
          <p:cNvSpPr>
            <a:spLocks noGrp="1"/>
          </p:cNvSpPr>
          <p:nvPr>
            <p:ph type="ftr" sz="quarter" idx="12"/>
          </p:nvPr>
        </p:nvSpPr>
        <p:spPr/>
        <p:txBody>
          <a:bodyPr/>
          <a:lstStyle/>
          <a:p>
            <a:r>
              <a:rPr lang="en-US" dirty="0" smtClean="0">
                <a:solidFill>
                  <a:srgbClr val="000000"/>
                </a:solidFill>
              </a:rPr>
              <a:t>Carl Zeiss Microscopy - ApoTome.2</a:t>
            </a:r>
            <a:endParaRPr lang="en-US" dirty="0">
              <a:solidFill>
                <a:srgbClr val="000000"/>
              </a:solidFill>
            </a:endParaRPr>
          </a:p>
        </p:txBody>
      </p:sp>
      <p:sp>
        <p:nvSpPr>
          <p:cNvPr id="9" name="TextBox 8"/>
          <p:cNvSpPr txBox="1"/>
          <p:nvPr/>
        </p:nvSpPr>
        <p:spPr>
          <a:xfrm>
            <a:off x="267418" y="1495898"/>
            <a:ext cx="3830748" cy="3836396"/>
          </a:xfrm>
          <a:prstGeom prst="rect">
            <a:avLst/>
          </a:prstGeom>
          <a:noFill/>
        </p:spPr>
        <p:txBody>
          <a:bodyPr wrap="square" rtlCol="0">
            <a:noAutofit/>
          </a:bodyPr>
          <a:lstStyle/>
          <a:p>
            <a:pPr eaLnBrk="0" fontAlgn="base" hangingPunct="0">
              <a:lnSpc>
                <a:spcPct val="150000"/>
              </a:lnSpc>
              <a:spcBef>
                <a:spcPct val="0"/>
              </a:spcBef>
              <a:spcAft>
                <a:spcPct val="0"/>
              </a:spcAft>
            </a:pPr>
            <a:r>
              <a:rPr lang="en-US" sz="1600" dirty="0">
                <a:solidFill>
                  <a:srgbClr val="000000"/>
                </a:solidFill>
              </a:rPr>
              <a:t>Grid pattern is projected into the focal plane of the objective </a:t>
            </a:r>
          </a:p>
          <a:p>
            <a:pPr marL="285750" indent="-285750" eaLnBrk="0" fontAlgn="base" hangingPunct="0">
              <a:lnSpc>
                <a:spcPct val="150000"/>
              </a:lnSpc>
              <a:spcBef>
                <a:spcPct val="0"/>
              </a:spcBef>
              <a:spcAft>
                <a:spcPct val="0"/>
              </a:spcAft>
              <a:buFont typeface="Wingdings" pitchFamily="2" charset="2"/>
              <a:buChar char="à"/>
            </a:pPr>
            <a:r>
              <a:rPr lang="en-US" sz="1600" dirty="0">
                <a:solidFill>
                  <a:srgbClr val="000000"/>
                </a:solidFill>
              </a:rPr>
              <a:t>Visible in the eyepiece and the camera </a:t>
            </a:r>
          </a:p>
          <a:p>
            <a:pPr eaLnBrk="0" fontAlgn="base" hangingPunct="0">
              <a:lnSpc>
                <a:spcPct val="150000"/>
              </a:lnSpc>
              <a:spcBef>
                <a:spcPct val="0"/>
              </a:spcBef>
              <a:spcAft>
                <a:spcPct val="0"/>
              </a:spcAft>
            </a:pPr>
            <a:r>
              <a:rPr lang="en-US" sz="1600" dirty="0">
                <a:solidFill>
                  <a:srgbClr val="000000"/>
                </a:solidFill>
              </a:rPr>
              <a:t>The grid pattern is moving in 3-15 different positions (phases)</a:t>
            </a:r>
          </a:p>
          <a:p>
            <a:pPr eaLnBrk="0" fontAlgn="base" hangingPunct="0">
              <a:lnSpc>
                <a:spcPct val="150000"/>
              </a:lnSpc>
              <a:spcBef>
                <a:spcPct val="0"/>
              </a:spcBef>
              <a:spcAft>
                <a:spcPct val="0"/>
              </a:spcAft>
            </a:pPr>
            <a:endParaRPr lang="en-US" sz="1600" dirty="0">
              <a:solidFill>
                <a:srgbClr val="000000"/>
              </a:solidFill>
            </a:endParaRPr>
          </a:p>
          <a:p>
            <a:pPr eaLnBrk="0" fontAlgn="base" hangingPunct="0">
              <a:lnSpc>
                <a:spcPct val="150000"/>
              </a:lnSpc>
              <a:spcBef>
                <a:spcPct val="0"/>
              </a:spcBef>
              <a:spcAft>
                <a:spcPct val="0"/>
              </a:spcAft>
            </a:pPr>
            <a:r>
              <a:rPr lang="en-US" sz="1400" i="1" dirty="0">
                <a:solidFill>
                  <a:srgbClr val="000000"/>
                </a:solidFill>
              </a:rPr>
              <a:t>Example: 3 Phases</a:t>
            </a:r>
          </a:p>
          <a:p>
            <a:pPr eaLnBrk="0" fontAlgn="base" hangingPunct="0">
              <a:lnSpc>
                <a:spcPct val="150000"/>
              </a:lnSpc>
              <a:spcBef>
                <a:spcPct val="0"/>
              </a:spcBef>
              <a:spcAft>
                <a:spcPct val="0"/>
              </a:spcAft>
            </a:pPr>
            <a:r>
              <a:rPr lang="en-US" sz="1400" dirty="0">
                <a:solidFill>
                  <a:srgbClr val="000000"/>
                </a:solidFill>
              </a:rPr>
              <a:t>Each pixel intensity is calculated as:</a:t>
            </a:r>
          </a:p>
          <a:p>
            <a:pPr eaLnBrk="0" fontAlgn="base" hangingPunct="0">
              <a:lnSpc>
                <a:spcPct val="150000"/>
              </a:lnSpc>
              <a:spcBef>
                <a:spcPct val="0"/>
              </a:spcBef>
              <a:spcAft>
                <a:spcPct val="0"/>
              </a:spcAft>
            </a:pPr>
            <a:endParaRPr lang="en-US" sz="1400" dirty="0">
              <a:solidFill>
                <a:srgbClr val="000000"/>
              </a:solidFill>
            </a:endParaRPr>
          </a:p>
          <a:p>
            <a:pPr eaLnBrk="0" fontAlgn="base" hangingPunct="0">
              <a:lnSpc>
                <a:spcPct val="150000"/>
              </a:lnSpc>
              <a:spcBef>
                <a:spcPct val="0"/>
              </a:spcBef>
              <a:spcAft>
                <a:spcPct val="0"/>
              </a:spcAft>
            </a:pPr>
            <a:endParaRPr lang="en-US" sz="1400" dirty="0">
              <a:solidFill>
                <a:srgbClr val="000000"/>
              </a:solidFill>
            </a:endParaRPr>
          </a:p>
          <a:p>
            <a:pPr eaLnBrk="0" fontAlgn="base" hangingPunct="0">
              <a:lnSpc>
                <a:spcPct val="150000"/>
              </a:lnSpc>
              <a:spcBef>
                <a:spcPct val="0"/>
              </a:spcBef>
              <a:spcAft>
                <a:spcPct val="0"/>
              </a:spcAft>
            </a:pPr>
            <a:r>
              <a:rPr lang="en-US" sz="1000" i="1" dirty="0">
                <a:solidFill>
                  <a:srgbClr val="000000"/>
                </a:solidFill>
              </a:rPr>
              <a:t>(simplified equation)</a:t>
            </a:r>
          </a:p>
          <a:p>
            <a:pPr eaLnBrk="0" fontAlgn="base" hangingPunct="0">
              <a:lnSpc>
                <a:spcPct val="150000"/>
              </a:lnSpc>
              <a:spcBef>
                <a:spcPct val="0"/>
              </a:spcBef>
              <a:spcAft>
                <a:spcPct val="0"/>
              </a:spcAft>
            </a:pPr>
            <a:endParaRPr lang="en-US" sz="1600" dirty="0">
              <a:solidFill>
                <a:srgbClr val="000000"/>
              </a:solidFill>
            </a:endParaRPr>
          </a:p>
          <a:p>
            <a:pPr eaLnBrk="0" fontAlgn="base" hangingPunct="0">
              <a:lnSpc>
                <a:spcPct val="150000"/>
              </a:lnSpc>
              <a:spcBef>
                <a:spcPct val="0"/>
              </a:spcBef>
              <a:spcAft>
                <a:spcPct val="0"/>
              </a:spcAft>
            </a:pPr>
            <a:endParaRPr lang="en-US" sz="1600" dirty="0">
              <a:solidFill>
                <a:srgbClr val="000000"/>
              </a:solidFill>
            </a:endParaRPr>
          </a:p>
        </p:txBody>
      </p:sp>
      <p:grpSp>
        <p:nvGrpSpPr>
          <p:cNvPr id="15" name="Group 14"/>
          <p:cNvGrpSpPr/>
          <p:nvPr/>
        </p:nvGrpSpPr>
        <p:grpSpPr>
          <a:xfrm>
            <a:off x="5050292" y="1486607"/>
            <a:ext cx="1113639" cy="4797340"/>
            <a:chOff x="4338167" y="1926547"/>
            <a:chExt cx="842701" cy="3630192"/>
          </a:xfrm>
        </p:grpSpPr>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338167" y="1926547"/>
              <a:ext cx="842701" cy="363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338167" y="1926547"/>
              <a:ext cx="342900" cy="342900"/>
            </a:xfrm>
            <a:prstGeom prst="rect">
              <a:avLst/>
            </a:prstGeom>
            <a:noFill/>
          </p:spPr>
          <p:txBody>
            <a:bodyPr wrap="none" rtlCol="0">
              <a:noAutofit/>
            </a:bodyPr>
            <a:lstStyle/>
            <a:p>
              <a:pPr eaLnBrk="0" fontAlgn="base" hangingPunct="0">
                <a:spcBef>
                  <a:spcPct val="0"/>
                </a:spcBef>
                <a:spcAft>
                  <a:spcPct val="0"/>
                </a:spcAft>
              </a:pPr>
              <a:r>
                <a:rPr lang="en-GB" sz="1600" i="1" dirty="0">
                  <a:solidFill>
                    <a:srgbClr val="FFFFFF"/>
                  </a:solidFill>
                </a:rPr>
                <a:t>1</a:t>
              </a:r>
            </a:p>
          </p:txBody>
        </p:sp>
      </p:grpSp>
      <p:grpSp>
        <p:nvGrpSpPr>
          <p:cNvPr id="12" name="Group 11"/>
          <p:cNvGrpSpPr/>
          <p:nvPr/>
        </p:nvGrpSpPr>
        <p:grpSpPr>
          <a:xfrm>
            <a:off x="6144484" y="1486607"/>
            <a:ext cx="1244654" cy="4797342"/>
            <a:chOff x="5173579" y="1926547"/>
            <a:chExt cx="941841" cy="3630192"/>
          </a:xfrm>
        </p:grpSpPr>
        <p:pic>
          <p:nvPicPr>
            <p:cNvPr id="2051"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173579" y="1926547"/>
              <a:ext cx="941841" cy="363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5173579" y="1926547"/>
              <a:ext cx="342900" cy="342900"/>
            </a:xfrm>
            <a:prstGeom prst="rect">
              <a:avLst/>
            </a:prstGeom>
            <a:noFill/>
          </p:spPr>
          <p:txBody>
            <a:bodyPr wrap="none" rtlCol="0">
              <a:noAutofit/>
            </a:bodyPr>
            <a:lstStyle/>
            <a:p>
              <a:pPr eaLnBrk="0" fontAlgn="base" hangingPunct="0">
                <a:spcBef>
                  <a:spcPct val="0"/>
                </a:spcBef>
                <a:spcAft>
                  <a:spcPct val="0"/>
                </a:spcAft>
              </a:pPr>
              <a:r>
                <a:rPr lang="en-GB" sz="1600" i="1" dirty="0">
                  <a:solidFill>
                    <a:srgbClr val="FFFFFF"/>
                  </a:solidFill>
                </a:rPr>
                <a:t>2</a:t>
              </a:r>
            </a:p>
          </p:txBody>
        </p:sp>
      </p:grpSp>
      <p:grpSp>
        <p:nvGrpSpPr>
          <p:cNvPr id="13" name="Group 12"/>
          <p:cNvGrpSpPr/>
          <p:nvPr/>
        </p:nvGrpSpPr>
        <p:grpSpPr>
          <a:xfrm>
            <a:off x="7341681" y="1486606"/>
            <a:ext cx="1172576" cy="4797341"/>
            <a:chOff x="6042988" y="1926547"/>
            <a:chExt cx="887299" cy="3630192"/>
          </a:xfrm>
        </p:grpSpPr>
        <p:pic>
          <p:nvPicPr>
            <p:cNvPr id="2052"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042988" y="1926547"/>
              <a:ext cx="887299" cy="363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6042988" y="1926547"/>
              <a:ext cx="342900" cy="342900"/>
            </a:xfrm>
            <a:prstGeom prst="rect">
              <a:avLst/>
            </a:prstGeom>
            <a:noFill/>
          </p:spPr>
          <p:txBody>
            <a:bodyPr wrap="none" rtlCol="0">
              <a:noAutofit/>
            </a:bodyPr>
            <a:lstStyle/>
            <a:p>
              <a:pPr eaLnBrk="0" fontAlgn="base" hangingPunct="0">
                <a:spcBef>
                  <a:spcPct val="0"/>
                </a:spcBef>
                <a:spcAft>
                  <a:spcPct val="0"/>
                </a:spcAft>
              </a:pPr>
              <a:r>
                <a:rPr lang="en-GB" sz="1600" i="1" dirty="0">
                  <a:solidFill>
                    <a:srgbClr val="FFFFFF"/>
                  </a:solidFill>
                </a:rPr>
                <a:t>3</a:t>
              </a:r>
            </a:p>
          </p:txBody>
        </p:sp>
      </p:grpSp>
      <p:graphicFrame>
        <p:nvGraphicFramePr>
          <p:cNvPr id="20" name="Object 19"/>
          <p:cNvGraphicFramePr>
            <a:graphicFrameLocks noChangeAspect="1"/>
          </p:cNvGraphicFramePr>
          <p:nvPr>
            <p:extLst/>
          </p:nvPr>
        </p:nvGraphicFramePr>
        <p:xfrm>
          <a:off x="371835" y="4860282"/>
          <a:ext cx="4275138" cy="420687"/>
        </p:xfrm>
        <a:graphic>
          <a:graphicData uri="http://schemas.openxmlformats.org/presentationml/2006/ole">
            <mc:AlternateContent xmlns:mc="http://schemas.openxmlformats.org/markup-compatibility/2006">
              <mc:Choice xmlns:v="urn:schemas-microsoft-com:vml" Requires="v">
                <p:oleObj spid="_x0000_s8205" name="Formel" r:id="rId6" imgW="2654300" imgH="304800" progId="Equation.3">
                  <p:embed/>
                </p:oleObj>
              </mc:Choice>
              <mc:Fallback>
                <p:oleObj name="Formel" r:id="rId6" imgW="2654300" imgH="304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835" y="4860282"/>
                        <a:ext cx="4275138" cy="420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chemeClr val="tx1"/>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60726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p:txBody>
          <a:bodyPr/>
          <a:lstStyle/>
          <a:p>
            <a:r>
              <a:rPr lang="en-US" smtClean="0"/>
              <a:t>Structured Illumination</a:t>
            </a:r>
            <a:br>
              <a:rPr lang="en-US" smtClean="0"/>
            </a:br>
            <a:r>
              <a:rPr lang="en-US" b="0" smtClean="0"/>
              <a:t>- The Principle</a:t>
            </a:r>
            <a:endParaRPr lang="en-US" dirty="0"/>
          </a:p>
        </p:txBody>
      </p:sp>
      <p:sp>
        <p:nvSpPr>
          <p:cNvPr id="36" name="Content Placeholder 35"/>
          <p:cNvSpPr>
            <a:spLocks noGrp="1"/>
          </p:cNvSpPr>
          <p:nvPr>
            <p:ph idx="1"/>
          </p:nvPr>
        </p:nvSpPr>
        <p:spPr/>
        <p:txBody>
          <a:bodyPr/>
          <a:lstStyle/>
          <a:p>
            <a:endParaRPr lang="en-US"/>
          </a:p>
        </p:txBody>
      </p:sp>
      <p:sp>
        <p:nvSpPr>
          <p:cNvPr id="5" name="Footer Placeholder 4"/>
          <p:cNvSpPr>
            <a:spLocks noGrp="1"/>
          </p:cNvSpPr>
          <p:nvPr>
            <p:ph type="ftr" sz="quarter" idx="12"/>
          </p:nvPr>
        </p:nvSpPr>
        <p:spPr/>
        <p:txBody>
          <a:bodyPr/>
          <a:lstStyle/>
          <a:p>
            <a:r>
              <a:rPr lang="en-US" dirty="0" smtClean="0">
                <a:solidFill>
                  <a:srgbClr val="000000"/>
                </a:solidFill>
              </a:rPr>
              <a:t>Carl Zeiss Microscopy - ApoTome.2</a:t>
            </a:r>
            <a:endParaRPr lang="en-US" dirty="0">
              <a:solidFill>
                <a:srgbClr val="000000"/>
              </a:solidFill>
            </a:endParaRPr>
          </a:p>
        </p:txBody>
      </p:sp>
      <p:grpSp>
        <p:nvGrpSpPr>
          <p:cNvPr id="32" name="Group 31"/>
          <p:cNvGrpSpPr/>
          <p:nvPr/>
        </p:nvGrpSpPr>
        <p:grpSpPr>
          <a:xfrm>
            <a:off x="2736880" y="1479552"/>
            <a:ext cx="5937639" cy="4798802"/>
            <a:chOff x="2736880" y="1479552"/>
            <a:chExt cx="5937639" cy="4798802"/>
          </a:xfrm>
        </p:grpSpPr>
        <p:pic>
          <p:nvPicPr>
            <p:cNvPr id="9"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013589" y="1481012"/>
              <a:ext cx="1113639" cy="4797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013590" y="1481012"/>
              <a:ext cx="1113638" cy="453146"/>
            </a:xfrm>
            <a:prstGeom prst="rect">
              <a:avLst/>
            </a:prstGeom>
            <a:noFill/>
          </p:spPr>
          <p:txBody>
            <a:bodyPr wrap="none" rtlCol="0">
              <a:noAutofit/>
            </a:bodyPr>
            <a:lstStyle/>
            <a:p>
              <a:pPr algn="ctr" eaLnBrk="0" fontAlgn="base" hangingPunct="0">
                <a:spcBef>
                  <a:spcPct val="0"/>
                </a:spcBef>
                <a:spcAft>
                  <a:spcPct val="0"/>
                </a:spcAft>
              </a:pPr>
              <a:r>
                <a:rPr lang="en-GB" sz="1400" i="1" dirty="0">
                  <a:solidFill>
                    <a:srgbClr val="FFFFFF"/>
                  </a:solidFill>
                </a:rPr>
                <a:t>1 phase</a:t>
              </a:r>
            </a:p>
          </p:txBody>
        </p:sp>
        <p:pic>
          <p:nvPicPr>
            <p:cNvPr id="12"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127228" y="1481012"/>
              <a:ext cx="1244654" cy="4797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127228" y="1481012"/>
              <a:ext cx="1244654" cy="453146"/>
            </a:xfrm>
            <a:prstGeom prst="rect">
              <a:avLst/>
            </a:prstGeom>
            <a:noFill/>
          </p:spPr>
          <p:txBody>
            <a:bodyPr wrap="none" rtlCol="0">
              <a:noAutofit/>
            </a:bodyPr>
            <a:lstStyle/>
            <a:p>
              <a:pPr algn="ctr" eaLnBrk="0" fontAlgn="base" hangingPunct="0">
                <a:spcBef>
                  <a:spcPct val="0"/>
                </a:spcBef>
                <a:spcAft>
                  <a:spcPct val="0"/>
                </a:spcAft>
              </a:pPr>
              <a:r>
                <a:rPr lang="en-GB" sz="1400" i="1" dirty="0">
                  <a:solidFill>
                    <a:srgbClr val="FFFFFF"/>
                  </a:solidFill>
                </a:rPr>
                <a:t>2 phase</a:t>
              </a:r>
            </a:p>
          </p:txBody>
        </p:sp>
        <p:pic>
          <p:nvPicPr>
            <p:cNvPr id="15"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371882" y="1481013"/>
              <a:ext cx="1172576" cy="4797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6371881" y="1481012"/>
              <a:ext cx="1194143" cy="453146"/>
            </a:xfrm>
            <a:prstGeom prst="rect">
              <a:avLst/>
            </a:prstGeom>
            <a:noFill/>
          </p:spPr>
          <p:txBody>
            <a:bodyPr wrap="none" rtlCol="0">
              <a:noAutofit/>
            </a:bodyPr>
            <a:lstStyle/>
            <a:p>
              <a:pPr algn="ctr" eaLnBrk="0" fontAlgn="base" hangingPunct="0">
                <a:spcBef>
                  <a:spcPct val="0"/>
                </a:spcBef>
                <a:spcAft>
                  <a:spcPct val="0"/>
                </a:spcAft>
              </a:pPr>
              <a:r>
                <a:rPr lang="en-GB" sz="1400" i="1" dirty="0">
                  <a:solidFill>
                    <a:srgbClr val="FFFFFF"/>
                  </a:solidFill>
                </a:rPr>
                <a:t>3 phase</a:t>
              </a:r>
            </a:p>
          </p:txBody>
        </p:sp>
        <p:pic>
          <p:nvPicPr>
            <p:cNvPr id="26" name="Apotome"/>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544458" y="1479554"/>
              <a:ext cx="1130061" cy="479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Conve"/>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736880" y="1479552"/>
              <a:ext cx="1276709" cy="479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2736880" y="1481012"/>
              <a:ext cx="1276709" cy="449014"/>
            </a:xfrm>
            <a:prstGeom prst="rect">
              <a:avLst/>
            </a:prstGeom>
            <a:noFill/>
          </p:spPr>
          <p:txBody>
            <a:bodyPr wrap="none" rtlCol="0">
              <a:noAutofit/>
            </a:bodyPr>
            <a:lstStyle/>
            <a:p>
              <a:pPr algn="ctr" eaLnBrk="0" fontAlgn="base" hangingPunct="0">
                <a:spcBef>
                  <a:spcPct val="0"/>
                </a:spcBef>
                <a:spcAft>
                  <a:spcPct val="0"/>
                </a:spcAft>
              </a:pPr>
              <a:r>
                <a:rPr lang="en-GB" sz="1400" i="1" dirty="0">
                  <a:solidFill>
                    <a:srgbClr val="FFFFFF"/>
                  </a:solidFill>
                </a:rPr>
                <a:t>Conventional</a:t>
              </a:r>
            </a:p>
          </p:txBody>
        </p:sp>
        <p:sp>
          <p:nvSpPr>
            <p:cNvPr id="29" name="TextBox 28"/>
            <p:cNvSpPr txBox="1"/>
            <p:nvPr/>
          </p:nvSpPr>
          <p:spPr>
            <a:xfrm>
              <a:off x="7422326" y="1481012"/>
              <a:ext cx="1252193" cy="449014"/>
            </a:xfrm>
            <a:prstGeom prst="rect">
              <a:avLst/>
            </a:prstGeom>
            <a:noFill/>
          </p:spPr>
          <p:txBody>
            <a:bodyPr wrap="none" rtlCol="0">
              <a:noAutofit/>
            </a:bodyPr>
            <a:lstStyle/>
            <a:p>
              <a:pPr algn="ctr" eaLnBrk="0" fontAlgn="base" hangingPunct="0">
                <a:spcBef>
                  <a:spcPct val="0"/>
                </a:spcBef>
                <a:spcAft>
                  <a:spcPct val="0"/>
                </a:spcAft>
              </a:pPr>
              <a:r>
                <a:rPr lang="en-GB" sz="1400" i="1" dirty="0">
                  <a:solidFill>
                    <a:srgbClr val="FFFFFF"/>
                  </a:solidFill>
                </a:rPr>
                <a:t>Sectioned</a:t>
              </a:r>
            </a:p>
          </p:txBody>
        </p:sp>
        <p:cxnSp>
          <p:nvCxnSpPr>
            <p:cNvPr id="31" name="Straight Arrow Connector 30"/>
            <p:cNvCxnSpPr/>
            <p:nvPr/>
          </p:nvCxnSpPr>
          <p:spPr bwMode="auto">
            <a:xfrm>
              <a:off x="3375234" y="1822020"/>
              <a:ext cx="4767345" cy="0"/>
            </a:xfrm>
            <a:prstGeom prst="straightConnector1">
              <a:avLst/>
            </a:prstGeom>
            <a:solidFill>
              <a:schemeClr val="folHlink"/>
            </a:solidFill>
            <a:ln w="28575" cap="flat" cmpd="sng" algn="ctr">
              <a:solidFill>
                <a:schemeClr val="bg1"/>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3" name="Rectangle 17"/>
          <p:cNvSpPr>
            <a:spLocks noChangeArrowheads="1"/>
          </p:cNvSpPr>
          <p:nvPr/>
        </p:nvSpPr>
        <p:spPr bwMode="auto">
          <a:xfrm>
            <a:off x="267418" y="1495898"/>
            <a:ext cx="2276476" cy="3046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8" tIns="45715" rIns="91428" bIns="45715">
            <a:spAutoFit/>
          </a:bodyPr>
          <a:lstStyle/>
          <a:p>
            <a:pPr marL="180975" indent="-180975" eaLnBrk="0" fontAlgn="base" hangingPunct="0">
              <a:lnSpc>
                <a:spcPct val="150000"/>
              </a:lnSpc>
              <a:spcBef>
                <a:spcPct val="0"/>
              </a:spcBef>
              <a:spcAft>
                <a:spcPct val="0"/>
              </a:spcAft>
              <a:buClr>
                <a:srgbClr val="0000BE"/>
              </a:buClr>
              <a:buFont typeface="Arial" pitchFamily="34" charset="0"/>
              <a:buChar char="•"/>
            </a:pPr>
            <a:r>
              <a:rPr lang="en-US" sz="1600" dirty="0">
                <a:solidFill>
                  <a:srgbClr val="000000"/>
                </a:solidFill>
              </a:rPr>
              <a:t>If the local change in contrast is high, the structure is inside the focal plane</a:t>
            </a:r>
          </a:p>
          <a:p>
            <a:pPr marL="180975" indent="-180975" eaLnBrk="0" fontAlgn="base" hangingPunct="0">
              <a:lnSpc>
                <a:spcPct val="150000"/>
              </a:lnSpc>
              <a:spcBef>
                <a:spcPct val="0"/>
              </a:spcBef>
              <a:spcAft>
                <a:spcPct val="0"/>
              </a:spcAft>
              <a:buClr>
                <a:srgbClr val="0000BE"/>
              </a:buClr>
              <a:buFont typeface="Arial" pitchFamily="34" charset="0"/>
              <a:buChar char="•"/>
            </a:pPr>
            <a:r>
              <a:rPr lang="en-US" sz="1600" dirty="0">
                <a:solidFill>
                  <a:srgbClr val="000000"/>
                </a:solidFill>
              </a:rPr>
              <a:t>If the local change in contrast is zero, the structure is not inside the focal plane </a:t>
            </a:r>
          </a:p>
        </p:txBody>
      </p:sp>
    </p:spTree>
    <p:extLst>
      <p:ext uri="{BB962C8B-B14F-4D97-AF65-F5344CB8AC3E}">
        <p14:creationId xmlns:p14="http://schemas.microsoft.com/office/powerpoint/2010/main" val="2958362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34" name="Rectangle 17"/>
          <p:cNvSpPr>
            <a:spLocks noGrp="1" noChangeArrowheads="1"/>
          </p:cNvSpPr>
          <p:nvPr>
            <p:ph type="title"/>
          </p:nvPr>
        </p:nvSpPr>
        <p:spPr>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en-US" dirty="0" smtClean="0"/>
              <a:t>Structured Illumination</a:t>
            </a:r>
            <a:br>
              <a:rPr lang="en-US" dirty="0" smtClean="0"/>
            </a:br>
            <a:r>
              <a:rPr lang="en-US" b="0" dirty="0" smtClean="0"/>
              <a:t>- The Contrast is the Key</a:t>
            </a:r>
          </a:p>
        </p:txBody>
      </p:sp>
      <p:sp>
        <p:nvSpPr>
          <p:cNvPr id="3" name="Footer Placeholder 2"/>
          <p:cNvSpPr>
            <a:spLocks noGrp="1"/>
          </p:cNvSpPr>
          <p:nvPr>
            <p:ph type="ftr" sz="quarter" idx="12"/>
          </p:nvPr>
        </p:nvSpPr>
        <p:spPr/>
        <p:txBody>
          <a:bodyPr/>
          <a:lstStyle/>
          <a:p>
            <a:r>
              <a:rPr lang="en-US" dirty="0" smtClean="0">
                <a:solidFill>
                  <a:srgbClr val="000000"/>
                </a:solidFill>
              </a:rPr>
              <a:t>Carl Zeiss Microscopy - ApoTome.2</a:t>
            </a:r>
            <a:endParaRPr lang="en-US" dirty="0">
              <a:solidFill>
                <a:srgbClr val="000000"/>
              </a:solidFill>
            </a:endParaRPr>
          </a:p>
        </p:txBody>
      </p:sp>
      <p:pic>
        <p:nvPicPr>
          <p:cNvPr id="60419" name="Picture 6" descr="npo00003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06308" y="2497884"/>
            <a:ext cx="1589942" cy="252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0" name="Line 3"/>
          <p:cNvSpPr>
            <a:spLocks noChangeAspect="1" noChangeShapeType="1"/>
          </p:cNvSpPr>
          <p:nvPr/>
        </p:nvSpPr>
        <p:spPr bwMode="auto">
          <a:xfrm flipH="1">
            <a:off x="7765073" y="2521697"/>
            <a:ext cx="148004" cy="369887"/>
          </a:xfrm>
          <a:prstGeom prst="line">
            <a:avLst/>
          </a:prstGeom>
          <a:noFill/>
          <a:ln w="50800">
            <a:solidFill>
              <a:srgbClr val="3399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eaLnBrk="0" fontAlgn="base" hangingPunct="0">
              <a:spcBef>
                <a:spcPct val="0"/>
              </a:spcBef>
              <a:spcAft>
                <a:spcPct val="0"/>
              </a:spcAft>
            </a:pPr>
            <a:endParaRPr lang="en-US" sz="1600">
              <a:solidFill>
                <a:srgbClr val="000000"/>
              </a:solidFill>
            </a:endParaRPr>
          </a:p>
        </p:txBody>
      </p:sp>
      <p:sp>
        <p:nvSpPr>
          <p:cNvPr id="60421" name="Text Box 4"/>
          <p:cNvSpPr txBox="1">
            <a:spLocks noChangeArrowheads="1"/>
          </p:cNvSpPr>
          <p:nvPr/>
        </p:nvSpPr>
        <p:spPr bwMode="auto">
          <a:xfrm>
            <a:off x="1397977" y="2188322"/>
            <a:ext cx="880696" cy="26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9826" tIns="39913" rIns="79826" bIns="39913">
            <a:spAutoFit/>
          </a:bodyPr>
          <a:lstStyle>
            <a:lvl1pPr marL="457200" indent="-457200" defTabSz="798513">
              <a:defRPr sz="1600">
                <a:solidFill>
                  <a:schemeClr val="tx1"/>
                </a:solidFill>
                <a:latin typeface="LTFrutiger Next CondReg" pitchFamily="2" charset="0"/>
              </a:defRPr>
            </a:lvl1pPr>
            <a:lvl2pPr marL="742950" indent="-285750" defTabSz="798513">
              <a:defRPr sz="1600">
                <a:solidFill>
                  <a:schemeClr val="tx1"/>
                </a:solidFill>
                <a:latin typeface="LTFrutiger Next CondReg" pitchFamily="2" charset="0"/>
              </a:defRPr>
            </a:lvl2pPr>
            <a:lvl3pPr marL="1143000" indent="-228600" defTabSz="798513">
              <a:defRPr sz="1600">
                <a:solidFill>
                  <a:schemeClr val="tx1"/>
                </a:solidFill>
                <a:latin typeface="LTFrutiger Next CondReg" pitchFamily="2" charset="0"/>
              </a:defRPr>
            </a:lvl3pPr>
            <a:lvl4pPr marL="1600200" indent="-228600" defTabSz="798513">
              <a:defRPr sz="1600">
                <a:solidFill>
                  <a:schemeClr val="tx1"/>
                </a:solidFill>
                <a:latin typeface="LTFrutiger Next CondReg" pitchFamily="2" charset="0"/>
              </a:defRPr>
            </a:lvl4pPr>
            <a:lvl5pPr marL="2057400" indent="-228600" defTabSz="798513">
              <a:defRPr sz="1600">
                <a:solidFill>
                  <a:schemeClr val="tx1"/>
                </a:solidFill>
                <a:latin typeface="LTFrutiger Next CondReg" pitchFamily="2" charset="0"/>
              </a:defRPr>
            </a:lvl5pPr>
            <a:lvl6pPr marL="25146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6pPr>
            <a:lvl7pPr marL="29718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7pPr>
            <a:lvl8pPr marL="34290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8pPr>
            <a:lvl9pPr marL="38862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9pPr>
          </a:lstStyle>
          <a:p>
            <a:pPr eaLnBrk="0" fontAlgn="base" hangingPunct="0">
              <a:spcBef>
                <a:spcPct val="50000"/>
              </a:spcBef>
              <a:spcAft>
                <a:spcPct val="0"/>
              </a:spcAft>
            </a:pPr>
            <a:r>
              <a:rPr lang="en-US" sz="1200" dirty="0" smtClean="0">
                <a:solidFill>
                  <a:srgbClr val="000000"/>
                </a:solidFill>
                <a:latin typeface="Arial"/>
              </a:rPr>
              <a:t>Position 1</a:t>
            </a:r>
            <a:endParaRPr lang="en-US" sz="1200" dirty="0">
              <a:solidFill>
                <a:srgbClr val="000000"/>
              </a:solidFill>
              <a:latin typeface="Arial"/>
            </a:endParaRPr>
          </a:p>
        </p:txBody>
      </p:sp>
      <p:sp>
        <p:nvSpPr>
          <p:cNvPr id="60422" name="Text Box 5"/>
          <p:cNvSpPr txBox="1">
            <a:spLocks noChangeArrowheads="1"/>
          </p:cNvSpPr>
          <p:nvPr/>
        </p:nvSpPr>
        <p:spPr bwMode="auto">
          <a:xfrm>
            <a:off x="3094892" y="2196258"/>
            <a:ext cx="955431" cy="26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826" tIns="39913" rIns="79826" bIns="39913">
            <a:spAutoFit/>
          </a:bodyPr>
          <a:lstStyle>
            <a:lvl1pPr marL="457200" indent="-457200" defTabSz="798513">
              <a:defRPr sz="1600">
                <a:solidFill>
                  <a:schemeClr val="tx1"/>
                </a:solidFill>
                <a:latin typeface="LTFrutiger Next CondReg" pitchFamily="2" charset="0"/>
              </a:defRPr>
            </a:lvl1pPr>
            <a:lvl2pPr marL="742950" indent="-285750" defTabSz="798513">
              <a:defRPr sz="1600">
                <a:solidFill>
                  <a:schemeClr val="tx1"/>
                </a:solidFill>
                <a:latin typeface="LTFrutiger Next CondReg" pitchFamily="2" charset="0"/>
              </a:defRPr>
            </a:lvl2pPr>
            <a:lvl3pPr marL="1143000" indent="-228600" defTabSz="798513">
              <a:defRPr sz="1600">
                <a:solidFill>
                  <a:schemeClr val="tx1"/>
                </a:solidFill>
                <a:latin typeface="LTFrutiger Next CondReg" pitchFamily="2" charset="0"/>
              </a:defRPr>
            </a:lvl3pPr>
            <a:lvl4pPr marL="1600200" indent="-228600" defTabSz="798513">
              <a:defRPr sz="1600">
                <a:solidFill>
                  <a:schemeClr val="tx1"/>
                </a:solidFill>
                <a:latin typeface="LTFrutiger Next CondReg" pitchFamily="2" charset="0"/>
              </a:defRPr>
            </a:lvl4pPr>
            <a:lvl5pPr marL="2057400" indent="-228600" defTabSz="798513">
              <a:defRPr sz="1600">
                <a:solidFill>
                  <a:schemeClr val="tx1"/>
                </a:solidFill>
                <a:latin typeface="LTFrutiger Next CondReg" pitchFamily="2" charset="0"/>
              </a:defRPr>
            </a:lvl5pPr>
            <a:lvl6pPr marL="25146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6pPr>
            <a:lvl7pPr marL="29718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7pPr>
            <a:lvl8pPr marL="34290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8pPr>
            <a:lvl9pPr marL="38862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9pPr>
          </a:lstStyle>
          <a:p>
            <a:pPr eaLnBrk="0" fontAlgn="base" hangingPunct="0">
              <a:spcBef>
                <a:spcPct val="50000"/>
              </a:spcBef>
              <a:spcAft>
                <a:spcPct val="0"/>
              </a:spcAft>
            </a:pPr>
            <a:r>
              <a:rPr lang="en-US" sz="1200" smtClean="0">
                <a:solidFill>
                  <a:srgbClr val="000000"/>
                </a:solidFill>
                <a:latin typeface="Arial"/>
              </a:rPr>
              <a:t>Position 2</a:t>
            </a:r>
            <a:endParaRPr lang="en-US" sz="1200">
              <a:solidFill>
                <a:srgbClr val="000000"/>
              </a:solidFill>
              <a:latin typeface="Arial"/>
            </a:endParaRPr>
          </a:p>
        </p:txBody>
      </p:sp>
      <p:sp>
        <p:nvSpPr>
          <p:cNvPr id="60423" name="Text Box 6"/>
          <p:cNvSpPr txBox="1">
            <a:spLocks noChangeArrowheads="1"/>
          </p:cNvSpPr>
          <p:nvPr/>
        </p:nvSpPr>
        <p:spPr bwMode="auto">
          <a:xfrm>
            <a:off x="4762500" y="2197847"/>
            <a:ext cx="955431" cy="26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826" tIns="39913" rIns="79826" bIns="39913">
            <a:spAutoFit/>
          </a:bodyPr>
          <a:lstStyle>
            <a:lvl1pPr marL="457200" indent="-457200" defTabSz="798513">
              <a:defRPr sz="1600">
                <a:solidFill>
                  <a:schemeClr val="tx1"/>
                </a:solidFill>
                <a:latin typeface="LTFrutiger Next CondReg" pitchFamily="2" charset="0"/>
              </a:defRPr>
            </a:lvl1pPr>
            <a:lvl2pPr marL="742950" indent="-285750" defTabSz="798513">
              <a:defRPr sz="1600">
                <a:solidFill>
                  <a:schemeClr val="tx1"/>
                </a:solidFill>
                <a:latin typeface="LTFrutiger Next CondReg" pitchFamily="2" charset="0"/>
              </a:defRPr>
            </a:lvl2pPr>
            <a:lvl3pPr marL="1143000" indent="-228600" defTabSz="798513">
              <a:defRPr sz="1600">
                <a:solidFill>
                  <a:schemeClr val="tx1"/>
                </a:solidFill>
                <a:latin typeface="LTFrutiger Next CondReg" pitchFamily="2" charset="0"/>
              </a:defRPr>
            </a:lvl3pPr>
            <a:lvl4pPr marL="1600200" indent="-228600" defTabSz="798513">
              <a:defRPr sz="1600">
                <a:solidFill>
                  <a:schemeClr val="tx1"/>
                </a:solidFill>
                <a:latin typeface="LTFrutiger Next CondReg" pitchFamily="2" charset="0"/>
              </a:defRPr>
            </a:lvl4pPr>
            <a:lvl5pPr marL="2057400" indent="-228600" defTabSz="798513">
              <a:defRPr sz="1600">
                <a:solidFill>
                  <a:schemeClr val="tx1"/>
                </a:solidFill>
                <a:latin typeface="LTFrutiger Next CondReg" pitchFamily="2" charset="0"/>
              </a:defRPr>
            </a:lvl5pPr>
            <a:lvl6pPr marL="25146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6pPr>
            <a:lvl7pPr marL="29718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7pPr>
            <a:lvl8pPr marL="34290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8pPr>
            <a:lvl9pPr marL="38862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9pPr>
          </a:lstStyle>
          <a:p>
            <a:pPr eaLnBrk="0" fontAlgn="base" hangingPunct="0">
              <a:spcBef>
                <a:spcPct val="50000"/>
              </a:spcBef>
              <a:spcAft>
                <a:spcPct val="0"/>
              </a:spcAft>
            </a:pPr>
            <a:r>
              <a:rPr lang="en-US" sz="1200" smtClean="0">
                <a:solidFill>
                  <a:srgbClr val="000000"/>
                </a:solidFill>
                <a:latin typeface="Arial"/>
              </a:rPr>
              <a:t>Position 3</a:t>
            </a:r>
            <a:endParaRPr lang="en-US" sz="1200">
              <a:solidFill>
                <a:srgbClr val="000000"/>
              </a:solidFill>
              <a:latin typeface="Arial"/>
            </a:endParaRPr>
          </a:p>
        </p:txBody>
      </p:sp>
      <p:sp>
        <p:nvSpPr>
          <p:cNvPr id="60424" name="Text Box 7"/>
          <p:cNvSpPr txBox="1">
            <a:spLocks noChangeArrowheads="1"/>
          </p:cNvSpPr>
          <p:nvPr/>
        </p:nvSpPr>
        <p:spPr bwMode="auto">
          <a:xfrm>
            <a:off x="6729046" y="2212133"/>
            <a:ext cx="1182565" cy="26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826" tIns="39913" rIns="79826" bIns="39913">
            <a:spAutoFit/>
          </a:bodyPr>
          <a:lstStyle>
            <a:lvl1pPr marL="457200" indent="-457200" defTabSz="798513">
              <a:defRPr sz="1600">
                <a:solidFill>
                  <a:schemeClr val="tx1"/>
                </a:solidFill>
                <a:latin typeface="LTFrutiger Next CondReg" pitchFamily="2" charset="0"/>
              </a:defRPr>
            </a:lvl1pPr>
            <a:lvl2pPr marL="742950" indent="-285750" defTabSz="798513">
              <a:defRPr sz="1600">
                <a:solidFill>
                  <a:schemeClr val="tx1"/>
                </a:solidFill>
                <a:latin typeface="LTFrutiger Next CondReg" pitchFamily="2" charset="0"/>
              </a:defRPr>
            </a:lvl2pPr>
            <a:lvl3pPr marL="1143000" indent="-228600" defTabSz="798513">
              <a:defRPr sz="1600">
                <a:solidFill>
                  <a:schemeClr val="tx1"/>
                </a:solidFill>
                <a:latin typeface="LTFrutiger Next CondReg" pitchFamily="2" charset="0"/>
              </a:defRPr>
            </a:lvl3pPr>
            <a:lvl4pPr marL="1600200" indent="-228600" defTabSz="798513">
              <a:defRPr sz="1600">
                <a:solidFill>
                  <a:schemeClr val="tx1"/>
                </a:solidFill>
                <a:latin typeface="LTFrutiger Next CondReg" pitchFamily="2" charset="0"/>
              </a:defRPr>
            </a:lvl4pPr>
            <a:lvl5pPr marL="2057400" indent="-228600" defTabSz="798513">
              <a:defRPr sz="1600">
                <a:solidFill>
                  <a:schemeClr val="tx1"/>
                </a:solidFill>
                <a:latin typeface="LTFrutiger Next CondReg" pitchFamily="2" charset="0"/>
              </a:defRPr>
            </a:lvl5pPr>
            <a:lvl6pPr marL="25146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6pPr>
            <a:lvl7pPr marL="29718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7pPr>
            <a:lvl8pPr marL="34290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8pPr>
            <a:lvl9pPr marL="3886200" indent="-228600" defTabSz="798513" eaLnBrk="0" fontAlgn="base" hangingPunct="0">
              <a:lnSpc>
                <a:spcPct val="110000"/>
              </a:lnSpc>
              <a:spcBef>
                <a:spcPct val="0"/>
              </a:spcBef>
              <a:spcAft>
                <a:spcPct val="0"/>
              </a:spcAft>
              <a:buClr>
                <a:srgbClr val="0033CC"/>
              </a:buClr>
              <a:buSzPct val="110000"/>
              <a:buChar char="•"/>
              <a:defRPr sz="1600">
                <a:solidFill>
                  <a:schemeClr val="tx1"/>
                </a:solidFill>
                <a:latin typeface="LTFrutiger Next CondReg" pitchFamily="2" charset="0"/>
              </a:defRPr>
            </a:lvl9pPr>
          </a:lstStyle>
          <a:p>
            <a:pPr eaLnBrk="0" fontAlgn="base" hangingPunct="0">
              <a:spcBef>
                <a:spcPct val="50000"/>
              </a:spcBef>
              <a:spcAft>
                <a:spcPct val="0"/>
              </a:spcAft>
            </a:pPr>
            <a:r>
              <a:rPr lang="en-US" sz="1200" smtClean="0">
                <a:solidFill>
                  <a:srgbClr val="000000"/>
                </a:solidFill>
                <a:latin typeface="Arial"/>
              </a:rPr>
              <a:t>Optical section</a:t>
            </a:r>
            <a:endParaRPr lang="en-US" sz="1200">
              <a:solidFill>
                <a:srgbClr val="000000"/>
              </a:solidFill>
              <a:latin typeface="Arial"/>
            </a:endParaRPr>
          </a:p>
        </p:txBody>
      </p:sp>
      <p:pic>
        <p:nvPicPr>
          <p:cNvPr id="60425" name="Picture 3" descr="npo00003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3611" y="2502646"/>
            <a:ext cx="1585546" cy="253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6" name="Line 9"/>
          <p:cNvSpPr>
            <a:spLocks noChangeAspect="1" noChangeShapeType="1"/>
          </p:cNvSpPr>
          <p:nvPr/>
        </p:nvSpPr>
        <p:spPr bwMode="auto">
          <a:xfrm flipH="1">
            <a:off x="2203938" y="1844721"/>
            <a:ext cx="435218" cy="1077025"/>
          </a:xfrm>
          <a:prstGeom prst="line">
            <a:avLst/>
          </a:prstGeom>
          <a:noFill/>
          <a:ln w="50800">
            <a:solidFill>
              <a:srgbClr val="3399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eaLnBrk="0" fontAlgn="base" hangingPunct="0">
              <a:spcBef>
                <a:spcPct val="0"/>
              </a:spcBef>
              <a:spcAft>
                <a:spcPct val="0"/>
              </a:spcAft>
            </a:pPr>
            <a:endParaRPr lang="en-US" sz="1600">
              <a:solidFill>
                <a:srgbClr val="000000"/>
              </a:solidFill>
            </a:endParaRPr>
          </a:p>
        </p:txBody>
      </p:sp>
      <p:pic>
        <p:nvPicPr>
          <p:cNvPr id="60428" name="Picture 4" descr="npo00003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700703" y="2501059"/>
            <a:ext cx="1595804" cy="253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9" name="Line 12"/>
          <p:cNvSpPr>
            <a:spLocks noChangeAspect="1" noChangeShapeType="1"/>
          </p:cNvSpPr>
          <p:nvPr/>
        </p:nvSpPr>
        <p:spPr bwMode="auto">
          <a:xfrm flipH="1">
            <a:off x="3940418" y="1860048"/>
            <a:ext cx="420566" cy="1036298"/>
          </a:xfrm>
          <a:prstGeom prst="line">
            <a:avLst/>
          </a:prstGeom>
          <a:noFill/>
          <a:ln w="50800">
            <a:solidFill>
              <a:srgbClr val="3399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eaLnBrk="0" fontAlgn="base" hangingPunct="0">
              <a:spcBef>
                <a:spcPct val="0"/>
              </a:spcBef>
              <a:spcAft>
                <a:spcPct val="0"/>
              </a:spcAft>
            </a:pPr>
            <a:endParaRPr lang="en-US" sz="1600">
              <a:solidFill>
                <a:srgbClr val="000000"/>
              </a:solidFill>
            </a:endParaRPr>
          </a:p>
        </p:txBody>
      </p:sp>
      <p:pic>
        <p:nvPicPr>
          <p:cNvPr id="60431" name="Picture 5" descr="npo00003b"/>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360985" y="2504234"/>
            <a:ext cx="1589942" cy="252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32" name="Line 15"/>
          <p:cNvSpPr>
            <a:spLocks noChangeAspect="1" noChangeShapeType="1"/>
          </p:cNvSpPr>
          <p:nvPr/>
        </p:nvSpPr>
        <p:spPr bwMode="auto">
          <a:xfrm flipH="1">
            <a:off x="5606561" y="1844722"/>
            <a:ext cx="428162" cy="1059562"/>
          </a:xfrm>
          <a:prstGeom prst="line">
            <a:avLst/>
          </a:prstGeom>
          <a:noFill/>
          <a:ln w="50800">
            <a:solidFill>
              <a:srgbClr val="3399FF"/>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eaLnBrk="0" fontAlgn="base" hangingPunct="0">
              <a:spcBef>
                <a:spcPct val="0"/>
              </a:spcBef>
              <a:spcAft>
                <a:spcPct val="0"/>
              </a:spcAft>
            </a:pPr>
            <a:endParaRPr lang="en-US" sz="1600">
              <a:solidFill>
                <a:srgbClr val="000000"/>
              </a:solidFill>
            </a:endParaRPr>
          </a:p>
        </p:txBody>
      </p:sp>
      <p:sp>
        <p:nvSpPr>
          <p:cNvPr id="60436" name="AutoShape 19"/>
          <p:cNvSpPr>
            <a:spLocks noChangeArrowheads="1"/>
          </p:cNvSpPr>
          <p:nvPr/>
        </p:nvSpPr>
        <p:spPr bwMode="auto">
          <a:xfrm>
            <a:off x="6027126" y="3752008"/>
            <a:ext cx="404446" cy="165100"/>
          </a:xfrm>
          <a:prstGeom prst="rightArrow">
            <a:avLst>
              <a:gd name="adj1" fmla="val 50000"/>
              <a:gd name="adj2" fmla="val 66346"/>
            </a:avLst>
          </a:prstGeom>
          <a:solidFill>
            <a:schemeClr val="accent2"/>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5444" tIns="52723" rIns="105444" bIns="52723" anchor="ctr"/>
          <a:lstStyle/>
          <a:p>
            <a:pPr eaLnBrk="0" fontAlgn="base" hangingPunct="0">
              <a:spcBef>
                <a:spcPct val="0"/>
              </a:spcBef>
              <a:spcAft>
                <a:spcPct val="0"/>
              </a:spcAft>
            </a:pPr>
            <a:endParaRPr lang="en-US" sz="1600">
              <a:solidFill>
                <a:srgbClr val="000000"/>
              </a:solidFill>
            </a:endParaRPr>
          </a:p>
        </p:txBody>
      </p:sp>
      <p:sp>
        <p:nvSpPr>
          <p:cNvPr id="5" name="TextBox 4"/>
          <p:cNvSpPr txBox="1"/>
          <p:nvPr/>
        </p:nvSpPr>
        <p:spPr>
          <a:xfrm>
            <a:off x="2553958" y="1451881"/>
            <a:ext cx="3529342" cy="390581"/>
          </a:xfrm>
          <a:prstGeom prst="rect">
            <a:avLst/>
          </a:prstGeom>
          <a:noFill/>
          <a:ln w="31750" cap="rnd">
            <a:solidFill>
              <a:srgbClr val="3399FF"/>
            </a:solidFill>
          </a:ln>
          <a:effectLst/>
        </p:spPr>
        <p:txBody>
          <a:bodyPr wrap="square" rtlCol="0">
            <a:noAutofit/>
          </a:bodyPr>
          <a:lstStyle/>
          <a:p>
            <a:pPr eaLnBrk="0" fontAlgn="base" hangingPunct="0">
              <a:spcBef>
                <a:spcPct val="0"/>
              </a:spcBef>
              <a:spcAft>
                <a:spcPct val="0"/>
              </a:spcAft>
            </a:pPr>
            <a:r>
              <a:rPr lang="en-US" sz="1600">
                <a:solidFill>
                  <a:srgbClr val="000000"/>
                </a:solidFill>
              </a:rPr>
              <a:t>No visible grid </a:t>
            </a:r>
            <a:r>
              <a:rPr lang="en-US" sz="1600">
                <a:solidFill>
                  <a:srgbClr val="000000"/>
                </a:solidFill>
                <a:sym typeface="Wingdings" pitchFamily="2" charset="2"/>
              </a:rPr>
              <a:t> out of focus light</a:t>
            </a:r>
            <a:endParaRPr lang="en-US" sz="1600" dirty="0">
              <a:solidFill>
                <a:srgbClr val="000000"/>
              </a:solidFill>
            </a:endParaRPr>
          </a:p>
        </p:txBody>
      </p:sp>
      <p:graphicFrame>
        <p:nvGraphicFramePr>
          <p:cNvPr id="8" name="Object 7"/>
          <p:cNvGraphicFramePr>
            <a:graphicFrameLocks noChangeAspect="1"/>
          </p:cNvGraphicFramePr>
          <p:nvPr>
            <p:extLst/>
          </p:nvPr>
        </p:nvGraphicFramePr>
        <p:xfrm>
          <a:off x="2013132" y="5762625"/>
          <a:ext cx="4275138" cy="420688"/>
        </p:xfrm>
        <a:graphic>
          <a:graphicData uri="http://schemas.openxmlformats.org/presentationml/2006/ole">
            <mc:AlternateContent xmlns:mc="http://schemas.openxmlformats.org/markup-compatibility/2006">
              <mc:Choice xmlns:v="urn:schemas-microsoft-com:vml" Requires="v">
                <p:oleObj spid="_x0000_s9228" name="Formel" r:id="rId8" imgW="2654300" imgH="304800" progId="Equation.3">
                  <p:embed/>
                </p:oleObj>
              </mc:Choice>
              <mc:Fallback>
                <p:oleObj name="Formel" r:id="rId8" imgW="2654300" imgH="304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13132" y="5762625"/>
                        <a:ext cx="4275138" cy="420688"/>
                      </a:xfrm>
                      <a:prstGeom prst="rect">
                        <a:avLst/>
                      </a:prstGeom>
                      <a:noFill/>
                      <a:ln>
                        <a:noFill/>
                      </a:ln>
                      <a:effectLst/>
                    </p:spPr>
                  </p:pic>
                </p:oleObj>
              </mc:Fallback>
            </mc:AlternateContent>
          </a:graphicData>
        </a:graphic>
      </p:graphicFrame>
      <p:sp>
        <p:nvSpPr>
          <p:cNvPr id="29" name="Line 9"/>
          <p:cNvSpPr>
            <a:spLocks noChangeAspect="1" noChangeShapeType="1"/>
          </p:cNvSpPr>
          <p:nvPr/>
        </p:nvSpPr>
        <p:spPr bwMode="auto">
          <a:xfrm rot="8220000" flipH="1">
            <a:off x="2178808" y="4352976"/>
            <a:ext cx="331554" cy="820491"/>
          </a:xfrm>
          <a:prstGeom prst="line">
            <a:avLst/>
          </a:prstGeom>
          <a:noFill/>
          <a:ln w="50800">
            <a:solidFill>
              <a:srgbClr val="FF0028"/>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eaLnBrk="0" fontAlgn="base" hangingPunct="0">
              <a:spcBef>
                <a:spcPct val="0"/>
              </a:spcBef>
              <a:spcAft>
                <a:spcPct val="0"/>
              </a:spcAft>
            </a:pPr>
            <a:endParaRPr lang="en-US" sz="1600">
              <a:solidFill>
                <a:srgbClr val="000000"/>
              </a:solidFill>
            </a:endParaRPr>
          </a:p>
        </p:txBody>
      </p:sp>
      <p:sp>
        <p:nvSpPr>
          <p:cNvPr id="32" name="TextBox 31"/>
          <p:cNvSpPr txBox="1"/>
          <p:nvPr/>
        </p:nvSpPr>
        <p:spPr>
          <a:xfrm>
            <a:off x="2412793" y="5176316"/>
            <a:ext cx="3529342" cy="390581"/>
          </a:xfrm>
          <a:prstGeom prst="rect">
            <a:avLst/>
          </a:prstGeom>
          <a:noFill/>
          <a:ln w="31750" cap="rnd">
            <a:solidFill>
              <a:srgbClr val="FF0028"/>
            </a:solidFill>
          </a:ln>
          <a:effectLst/>
        </p:spPr>
        <p:txBody>
          <a:bodyPr wrap="square" rtlCol="0">
            <a:noAutofit/>
          </a:bodyPr>
          <a:lstStyle/>
          <a:p>
            <a:pPr eaLnBrk="0" fontAlgn="base" hangingPunct="0">
              <a:spcBef>
                <a:spcPct val="0"/>
              </a:spcBef>
              <a:spcAft>
                <a:spcPct val="0"/>
              </a:spcAft>
            </a:pPr>
            <a:r>
              <a:rPr lang="en-US" sz="1600" dirty="0">
                <a:solidFill>
                  <a:srgbClr val="000000"/>
                </a:solidFill>
              </a:rPr>
              <a:t>Visible grid </a:t>
            </a:r>
            <a:r>
              <a:rPr lang="en-US" sz="1600" dirty="0">
                <a:solidFill>
                  <a:srgbClr val="000000"/>
                </a:solidFill>
                <a:sym typeface="Wingdings" pitchFamily="2" charset="2"/>
              </a:rPr>
              <a:t> structures in focus</a:t>
            </a:r>
            <a:endParaRPr lang="en-US" sz="1600" dirty="0">
              <a:solidFill>
                <a:srgbClr val="000000"/>
              </a:solidFill>
            </a:endParaRPr>
          </a:p>
        </p:txBody>
      </p:sp>
      <p:sp>
        <p:nvSpPr>
          <p:cNvPr id="33" name="Line 9"/>
          <p:cNvSpPr>
            <a:spLocks noChangeAspect="1" noChangeShapeType="1"/>
          </p:cNvSpPr>
          <p:nvPr/>
        </p:nvSpPr>
        <p:spPr bwMode="auto">
          <a:xfrm rot="8220000" flipH="1">
            <a:off x="3530581" y="4480586"/>
            <a:ext cx="280166" cy="693322"/>
          </a:xfrm>
          <a:prstGeom prst="line">
            <a:avLst/>
          </a:prstGeom>
          <a:noFill/>
          <a:ln w="50800">
            <a:solidFill>
              <a:srgbClr val="FF0028"/>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eaLnBrk="0" fontAlgn="base" hangingPunct="0">
              <a:spcBef>
                <a:spcPct val="0"/>
              </a:spcBef>
              <a:spcAft>
                <a:spcPct val="0"/>
              </a:spcAft>
            </a:pPr>
            <a:endParaRPr lang="en-US" sz="1600">
              <a:solidFill>
                <a:srgbClr val="000000"/>
              </a:solidFill>
            </a:endParaRPr>
          </a:p>
        </p:txBody>
      </p:sp>
      <p:sp>
        <p:nvSpPr>
          <p:cNvPr id="34" name="Line 9"/>
          <p:cNvSpPr>
            <a:spLocks noChangeAspect="1" noChangeShapeType="1"/>
          </p:cNvSpPr>
          <p:nvPr/>
        </p:nvSpPr>
        <p:spPr bwMode="auto">
          <a:xfrm rot="8220000" flipH="1">
            <a:off x="5237617" y="4568333"/>
            <a:ext cx="242244" cy="599478"/>
          </a:xfrm>
          <a:prstGeom prst="line">
            <a:avLst/>
          </a:prstGeom>
          <a:noFill/>
          <a:ln w="50800">
            <a:solidFill>
              <a:srgbClr val="FF0028"/>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lstStyle/>
          <a:p>
            <a:pPr eaLnBrk="0" fontAlgn="base" hangingPunct="0">
              <a:spcBef>
                <a:spcPct val="0"/>
              </a:spcBef>
              <a:spcAft>
                <a:spcPct val="0"/>
              </a:spcAft>
            </a:pPr>
            <a:endParaRPr lang="en-US" sz="1600">
              <a:solidFill>
                <a:srgbClr val="000000"/>
              </a:solidFill>
            </a:endParaRPr>
          </a:p>
        </p:txBody>
      </p:sp>
    </p:spTree>
    <p:extLst>
      <p:ext uri="{BB962C8B-B14F-4D97-AF65-F5344CB8AC3E}">
        <p14:creationId xmlns:p14="http://schemas.microsoft.com/office/powerpoint/2010/main" val="1759684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smtClean="0"/>
              <a:t>Structured Illumination Microscopy (SIM)</a:t>
            </a:r>
            <a:br>
              <a:rPr lang="en-US" sz="3200" dirty="0" smtClean="0"/>
            </a:br>
            <a:r>
              <a:rPr lang="en-US" sz="3200" dirty="0" smtClean="0"/>
              <a:t>Option for wide-field microscope</a:t>
            </a:r>
            <a:endParaRPr lang="en-US" sz="3200" dirty="0"/>
          </a:p>
        </p:txBody>
      </p:sp>
      <p:sp>
        <p:nvSpPr>
          <p:cNvPr id="5" name="Text Placeholder 4"/>
          <p:cNvSpPr>
            <a:spLocks noGrp="1"/>
          </p:cNvSpPr>
          <p:nvPr>
            <p:ph type="body" idx="1"/>
          </p:nvPr>
        </p:nvSpPr>
        <p:spPr/>
        <p:txBody>
          <a:bodyPr/>
          <a:lstStyle/>
          <a:p>
            <a:r>
              <a:rPr lang="en-US" dirty="0" smtClean="0"/>
              <a:t>Zeiss </a:t>
            </a:r>
            <a:r>
              <a:rPr lang="en-US" dirty="0" err="1" smtClean="0"/>
              <a:t>Apotome</a:t>
            </a:r>
            <a:r>
              <a:rPr lang="en-US" dirty="0" smtClean="0"/>
              <a:t> 2</a:t>
            </a:r>
            <a:endParaRPr lang="en-US" dirty="0"/>
          </a:p>
        </p:txBody>
      </p:sp>
      <p:sp>
        <p:nvSpPr>
          <p:cNvPr id="7" name="Text Placeholder 6"/>
          <p:cNvSpPr>
            <a:spLocks noGrp="1"/>
          </p:cNvSpPr>
          <p:nvPr>
            <p:ph type="body" sz="quarter" idx="3"/>
          </p:nvPr>
        </p:nvSpPr>
        <p:spPr/>
        <p:txBody>
          <a:bodyPr/>
          <a:lstStyle/>
          <a:p>
            <a:r>
              <a:rPr lang="en-US" dirty="0" smtClean="0"/>
              <a:t>Keyence BZ-X700</a:t>
            </a:r>
            <a:endParaRPr lang="en-US" dirty="0"/>
          </a:p>
        </p:txBody>
      </p:sp>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173028" y="2505075"/>
            <a:ext cx="2800032" cy="3684588"/>
          </a:xfrm>
        </p:spPr>
      </p:pic>
      <p:pic>
        <p:nvPicPr>
          <p:cNvPr id="9" name="Picture 4" descr="npo000047"/>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bwMode="auto">
          <a:xfrm>
            <a:off x="1069991" y="2505075"/>
            <a:ext cx="2989231" cy="368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05366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smtClean="0"/>
              <a:t>Super-resolution microscopy</a:t>
            </a:r>
            <a:endParaRPr lang="en-US" sz="3200" dirty="0"/>
          </a:p>
        </p:txBody>
      </p:sp>
      <p:sp>
        <p:nvSpPr>
          <p:cNvPr id="8" name="Content Placeholder 7"/>
          <p:cNvSpPr>
            <a:spLocks noGrp="1"/>
          </p:cNvSpPr>
          <p:nvPr>
            <p:ph sz="half" idx="1"/>
          </p:nvPr>
        </p:nvSpPr>
        <p:spPr/>
        <p:txBody>
          <a:bodyPr/>
          <a:lstStyle/>
          <a:p>
            <a:r>
              <a:rPr lang="en-US" dirty="0" smtClean="0"/>
              <a:t>Functional super-resolution techniques won Nobel</a:t>
            </a:r>
          </a:p>
          <a:p>
            <a:r>
              <a:rPr lang="en-US" dirty="0" smtClean="0"/>
              <a:t>SIM did not win</a:t>
            </a:r>
          </a:p>
          <a:p>
            <a:r>
              <a:rPr lang="en-US" dirty="0" smtClean="0"/>
              <a:t>SIM not considered to be super-resolution</a:t>
            </a:r>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16797" y="1825625"/>
            <a:ext cx="3710906" cy="4351338"/>
          </a:xfrm>
        </p:spPr>
      </p:pic>
    </p:spTree>
    <p:extLst>
      <p:ext uri="{BB962C8B-B14F-4D97-AF65-F5344CB8AC3E}">
        <p14:creationId xmlns:p14="http://schemas.microsoft.com/office/powerpoint/2010/main" val="29761011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Spatial Resolution of Biological Imaging </a:t>
            </a:r>
            <a:r>
              <a:rPr lang="en-US" sz="2800" dirty="0"/>
              <a:t>T</a:t>
            </a:r>
            <a:r>
              <a:rPr lang="en-US" sz="2800" dirty="0" smtClean="0"/>
              <a:t>echniques</a:t>
            </a:r>
            <a:endParaRPr lang="en-US" sz="2800"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6749"/>
          <a:stretch/>
        </p:blipFill>
        <p:spPr>
          <a:xfrm>
            <a:off x="726510" y="1690689"/>
            <a:ext cx="6325643" cy="4286628"/>
          </a:xfrm>
        </p:spPr>
      </p:pic>
      <p:sp>
        <p:nvSpPr>
          <p:cNvPr id="5" name="Rectangle 4"/>
          <p:cNvSpPr/>
          <p:nvPr/>
        </p:nvSpPr>
        <p:spPr>
          <a:xfrm>
            <a:off x="5661764" y="5736921"/>
            <a:ext cx="989557" cy="3382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5736921" y="4285989"/>
            <a:ext cx="1240076" cy="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736921" y="4893501"/>
            <a:ext cx="1240076" cy="0"/>
          </a:xfrm>
          <a:prstGeom prst="straightConnector1">
            <a:avLst/>
          </a:prstGeom>
          <a:ln w="38100">
            <a:solidFill>
              <a:schemeClr val="accent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736921" y="5096005"/>
            <a:ext cx="1240076" cy="0"/>
          </a:xfrm>
          <a:prstGeom prst="straightConnector1">
            <a:avLst/>
          </a:prstGeom>
          <a:ln w="38100">
            <a:solidFill>
              <a:schemeClr val="accent5"/>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36921" y="5298509"/>
            <a:ext cx="1240076" cy="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926893" y="3898819"/>
            <a:ext cx="2161297" cy="338554"/>
          </a:xfrm>
          <a:prstGeom prst="rect">
            <a:avLst/>
          </a:prstGeom>
          <a:noFill/>
        </p:spPr>
        <p:txBody>
          <a:bodyPr wrap="none" rtlCol="0">
            <a:spAutoFit/>
          </a:bodyPr>
          <a:lstStyle/>
          <a:p>
            <a:r>
              <a:rPr lang="en-US" sz="1600" dirty="0" smtClean="0">
                <a:solidFill>
                  <a:srgbClr val="FF0000"/>
                </a:solidFill>
              </a:rPr>
              <a:t>“True” super-resolution</a:t>
            </a:r>
            <a:endParaRPr lang="en-US" sz="1600" dirty="0">
              <a:solidFill>
                <a:srgbClr val="FF0000"/>
              </a:solidFill>
            </a:endParaRPr>
          </a:p>
        </p:txBody>
      </p:sp>
      <p:sp>
        <p:nvSpPr>
          <p:cNvPr id="14" name="TextBox 13"/>
          <p:cNvSpPr txBox="1"/>
          <p:nvPr/>
        </p:nvSpPr>
        <p:spPr>
          <a:xfrm>
            <a:off x="6976997" y="4310566"/>
            <a:ext cx="1229824" cy="338554"/>
          </a:xfrm>
          <a:prstGeom prst="rect">
            <a:avLst/>
          </a:prstGeom>
          <a:noFill/>
        </p:spPr>
        <p:txBody>
          <a:bodyPr wrap="none" rtlCol="0">
            <a:spAutoFit/>
          </a:bodyPr>
          <a:lstStyle/>
          <a:p>
            <a:r>
              <a:rPr lang="en-US" sz="1600" dirty="0" smtClean="0">
                <a:solidFill>
                  <a:schemeClr val="accent5"/>
                </a:solidFill>
              </a:rPr>
              <a:t>“Functional”</a:t>
            </a:r>
            <a:endParaRPr lang="en-US" sz="1600" dirty="0">
              <a:solidFill>
                <a:schemeClr val="accent5"/>
              </a:solidFill>
            </a:endParaRPr>
          </a:p>
        </p:txBody>
      </p:sp>
    </p:spTree>
    <p:extLst>
      <p:ext uri="{BB962C8B-B14F-4D97-AF65-F5344CB8AC3E}">
        <p14:creationId xmlns:p14="http://schemas.microsoft.com/office/powerpoint/2010/main" val="16678885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How does super-resolution SIM differ from normal SIM?</a:t>
            </a:r>
            <a:endParaRPr lang="en-US" sz="3200" dirty="0"/>
          </a:p>
        </p:txBody>
      </p:sp>
      <p:sp>
        <p:nvSpPr>
          <p:cNvPr id="3" name="Content Placeholder 2"/>
          <p:cNvSpPr>
            <a:spLocks noGrp="1"/>
          </p:cNvSpPr>
          <p:nvPr>
            <p:ph idx="1"/>
          </p:nvPr>
        </p:nvSpPr>
        <p:spPr/>
        <p:txBody>
          <a:bodyPr>
            <a:normAutofit/>
          </a:bodyPr>
          <a:lstStyle/>
          <a:p>
            <a:r>
              <a:rPr lang="en-US" sz="2400" dirty="0" smtClean="0"/>
              <a:t>It’s all due to the number of different gratings</a:t>
            </a:r>
          </a:p>
          <a:p>
            <a:r>
              <a:rPr lang="en-US" sz="2400" dirty="0" smtClean="0"/>
              <a:t>Zeiss </a:t>
            </a:r>
            <a:r>
              <a:rPr lang="en-US" sz="2400" dirty="0" err="1" smtClean="0"/>
              <a:t>Apotome</a:t>
            </a:r>
            <a:r>
              <a:rPr lang="en-US" sz="2400" dirty="0" smtClean="0"/>
              <a:t> uses 1 grating</a:t>
            </a:r>
          </a:p>
          <a:p>
            <a:r>
              <a:rPr lang="en-US" sz="2400" dirty="0" smtClean="0"/>
              <a:t>Keyence uses up to 2 gratings</a:t>
            </a:r>
          </a:p>
          <a:p>
            <a:r>
              <a:rPr lang="en-US" sz="2400" dirty="0" smtClean="0"/>
              <a:t>For super-resolution Mats </a:t>
            </a:r>
            <a:r>
              <a:rPr lang="en-US" sz="2400" dirty="0" err="1" smtClean="0"/>
              <a:t>Gustafsson</a:t>
            </a:r>
            <a:r>
              <a:rPr lang="en-US" sz="2400" dirty="0" smtClean="0"/>
              <a:t> found that 3 different grating orientations were required (gratings </a:t>
            </a:r>
            <a:r>
              <a:rPr lang="en-US" sz="2400" u="sng" dirty="0" smtClean="0"/>
              <a:t>finer</a:t>
            </a:r>
            <a:r>
              <a:rPr lang="en-US" sz="2400" dirty="0" smtClean="0"/>
              <a:t> also)</a:t>
            </a:r>
            <a:endParaRPr lang="en-US" sz="2400" dirty="0"/>
          </a:p>
        </p:txBody>
      </p:sp>
      <p:grpSp>
        <p:nvGrpSpPr>
          <p:cNvPr id="22" name="Group 21"/>
          <p:cNvGrpSpPr/>
          <p:nvPr/>
        </p:nvGrpSpPr>
        <p:grpSpPr>
          <a:xfrm>
            <a:off x="6217920" y="2262554"/>
            <a:ext cx="675249" cy="339969"/>
            <a:chOff x="6217920" y="2403231"/>
            <a:chExt cx="675249" cy="339969"/>
          </a:xfrm>
        </p:grpSpPr>
        <p:sp>
          <p:nvSpPr>
            <p:cNvPr id="4" name="Rectangle 3"/>
            <p:cNvSpPr/>
            <p:nvPr/>
          </p:nvSpPr>
          <p:spPr>
            <a:xfrm>
              <a:off x="6217920" y="2403231"/>
              <a:ext cx="675249" cy="3399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H="1">
              <a:off x="6307015"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6435968"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564921"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693874"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822827" y="2403231"/>
              <a:ext cx="1" cy="33996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7273288" y="2778369"/>
            <a:ext cx="675251" cy="339969"/>
            <a:chOff x="7273288" y="2403231"/>
            <a:chExt cx="675251" cy="339969"/>
          </a:xfrm>
        </p:grpSpPr>
        <p:sp>
          <p:nvSpPr>
            <p:cNvPr id="16" name="Rectangle 15"/>
            <p:cNvSpPr/>
            <p:nvPr/>
          </p:nvSpPr>
          <p:spPr>
            <a:xfrm>
              <a:off x="7273290" y="2403231"/>
              <a:ext cx="675249" cy="3399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7273290" y="2466536"/>
              <a:ext cx="675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273289" y="2580836"/>
              <a:ext cx="67524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273288" y="2695136"/>
              <a:ext cx="675249"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6217919" y="2785989"/>
            <a:ext cx="675249" cy="339969"/>
            <a:chOff x="6217920" y="2403231"/>
            <a:chExt cx="675249" cy="339969"/>
          </a:xfrm>
        </p:grpSpPr>
        <p:sp>
          <p:nvSpPr>
            <p:cNvPr id="24" name="Rectangle 23"/>
            <p:cNvSpPr/>
            <p:nvPr/>
          </p:nvSpPr>
          <p:spPr>
            <a:xfrm>
              <a:off x="6217920" y="2403231"/>
              <a:ext cx="675249" cy="3399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H="1">
              <a:off x="6307015"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6435968"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564921"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6693874" y="2403231"/>
              <a:ext cx="1" cy="339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822827" y="2403231"/>
              <a:ext cx="1" cy="339969"/>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0" name="Picture 29"/>
          <p:cNvPicPr>
            <a:picLocks noChangeAspect="1"/>
          </p:cNvPicPr>
          <p:nvPr/>
        </p:nvPicPr>
        <p:blipFill>
          <a:blip r:embed="rId3"/>
          <a:stretch>
            <a:fillRect/>
          </a:stretch>
        </p:blipFill>
        <p:spPr>
          <a:xfrm>
            <a:off x="912456" y="4608896"/>
            <a:ext cx="6243601" cy="1659800"/>
          </a:xfrm>
          <a:prstGeom prst="rect">
            <a:avLst/>
          </a:prstGeom>
        </p:spPr>
      </p:pic>
    </p:spTree>
    <p:extLst>
      <p:ext uri="{BB962C8B-B14F-4D97-AF65-F5344CB8AC3E}">
        <p14:creationId xmlns:p14="http://schemas.microsoft.com/office/powerpoint/2010/main" val="11981561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Total internal reflection fluorescence (TIRF) microscopy</a:t>
            </a:r>
            <a:endParaRPr lang="en-US" sz="3200" dirty="0"/>
          </a:p>
        </p:txBody>
      </p:sp>
      <p:sp>
        <p:nvSpPr>
          <p:cNvPr id="3" name="Content Placeholder 2"/>
          <p:cNvSpPr>
            <a:spLocks noGrp="1"/>
          </p:cNvSpPr>
          <p:nvPr>
            <p:ph idx="1"/>
          </p:nvPr>
        </p:nvSpPr>
        <p:spPr/>
        <p:txBody>
          <a:bodyPr/>
          <a:lstStyle/>
          <a:p>
            <a:r>
              <a:rPr lang="en-US" dirty="0" smtClean="0"/>
              <a:t>Technique that dominates most single molecule imaging approaches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441" y="3061185"/>
            <a:ext cx="5707118" cy="3115778"/>
          </a:xfrm>
          <a:prstGeom prst="rect">
            <a:avLst/>
          </a:prstGeom>
        </p:spPr>
      </p:pic>
    </p:spTree>
    <p:extLst>
      <p:ext uri="{BB962C8B-B14F-4D97-AF65-F5344CB8AC3E}">
        <p14:creationId xmlns:p14="http://schemas.microsoft.com/office/powerpoint/2010/main" val="3587043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Examples of SR-SIM images from </a:t>
            </a:r>
            <a:r>
              <a:rPr lang="en-US" sz="3200" dirty="0" err="1" smtClean="0"/>
              <a:t>Gustafsson</a:t>
            </a:r>
            <a:endParaRPr lang="en-US" sz="3200" dirty="0"/>
          </a:p>
        </p:txBody>
      </p:sp>
      <p:sp>
        <p:nvSpPr>
          <p:cNvPr id="8" name="Text Placeholder 7"/>
          <p:cNvSpPr>
            <a:spLocks noGrp="1"/>
          </p:cNvSpPr>
          <p:nvPr>
            <p:ph type="body" idx="1"/>
          </p:nvPr>
        </p:nvSpPr>
        <p:spPr/>
        <p:txBody>
          <a:bodyPr/>
          <a:lstStyle/>
          <a:p>
            <a:r>
              <a:rPr lang="en-US" dirty="0" smtClean="0"/>
              <a:t>121 nm beads</a:t>
            </a:r>
            <a:endParaRPr lang="en-US" dirty="0"/>
          </a:p>
        </p:txBody>
      </p:sp>
      <p:pic>
        <p:nvPicPr>
          <p:cNvPr id="6" name="Content Placeholder 5"/>
          <p:cNvPicPr>
            <a:picLocks noGrp="1" noChangeAspect="1"/>
          </p:cNvPicPr>
          <p:nvPr>
            <p:ph sz="half" idx="2"/>
          </p:nvPr>
        </p:nvPicPr>
        <p:blipFill>
          <a:blip r:embed="rId3"/>
          <a:stretch>
            <a:fillRect/>
          </a:stretch>
        </p:blipFill>
        <p:spPr>
          <a:xfrm>
            <a:off x="630238" y="2516798"/>
            <a:ext cx="3868737" cy="2286011"/>
          </a:xfrm>
          <a:prstGeom prst="rect">
            <a:avLst/>
          </a:prstGeom>
        </p:spPr>
      </p:pic>
      <p:sp>
        <p:nvSpPr>
          <p:cNvPr id="9" name="Text Placeholder 8"/>
          <p:cNvSpPr>
            <a:spLocks noGrp="1"/>
          </p:cNvSpPr>
          <p:nvPr>
            <p:ph type="body" sz="quarter" idx="3"/>
          </p:nvPr>
        </p:nvSpPr>
        <p:spPr/>
        <p:txBody>
          <a:bodyPr/>
          <a:lstStyle/>
          <a:p>
            <a:r>
              <a:rPr lang="en-US" dirty="0" smtClean="0"/>
              <a:t>Actin cytoskeleton</a:t>
            </a:r>
            <a:endParaRPr lang="en-US" dirty="0"/>
          </a:p>
        </p:txBody>
      </p:sp>
      <p:pic>
        <p:nvPicPr>
          <p:cNvPr id="7" name="Content Placeholder 6"/>
          <p:cNvPicPr>
            <a:picLocks noGrp="1" noChangeAspect="1"/>
          </p:cNvPicPr>
          <p:nvPr>
            <p:ph sz="quarter" idx="4"/>
          </p:nvPr>
        </p:nvPicPr>
        <p:blipFill>
          <a:blip r:embed="rId4"/>
          <a:stretch>
            <a:fillRect/>
          </a:stretch>
        </p:blipFill>
        <p:spPr>
          <a:xfrm>
            <a:off x="4629150" y="2526985"/>
            <a:ext cx="3887788" cy="3640768"/>
          </a:xfrm>
          <a:prstGeom prst="rect">
            <a:avLst/>
          </a:prstGeom>
        </p:spPr>
      </p:pic>
    </p:spTree>
    <p:extLst>
      <p:ext uri="{BB962C8B-B14F-4D97-AF65-F5344CB8AC3E}">
        <p14:creationId xmlns:p14="http://schemas.microsoft.com/office/powerpoint/2010/main" val="13882424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3D SR-SIM uses SLM from </a:t>
            </a:r>
            <a:r>
              <a:rPr lang="en-US" sz="3200" dirty="0" err="1" smtClean="0"/>
              <a:t>Gustafsson</a:t>
            </a:r>
            <a:r>
              <a:rPr lang="en-US" sz="3200" dirty="0" smtClean="0"/>
              <a:t> (2011)</a:t>
            </a:r>
            <a:endParaRPr lang="en-US" sz="3200" dirty="0"/>
          </a:p>
        </p:txBody>
      </p:sp>
      <p:pic>
        <p:nvPicPr>
          <p:cNvPr id="6" name="Content Placeholder 5"/>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447999" y="1714135"/>
            <a:ext cx="4804512" cy="4123957"/>
          </a:xfrm>
        </p:spPr>
      </p:pic>
      <p:pic>
        <p:nvPicPr>
          <p:cNvPr id="5" name="nmeth.1734-S7">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5551488" y="1825624"/>
            <a:ext cx="2256081" cy="4812389"/>
          </a:xfrm>
        </p:spPr>
      </p:pic>
      <p:sp>
        <p:nvSpPr>
          <p:cNvPr id="7" name="TextBox 6"/>
          <p:cNvSpPr txBox="1"/>
          <p:nvPr/>
        </p:nvSpPr>
        <p:spPr>
          <a:xfrm>
            <a:off x="354214" y="6327296"/>
            <a:ext cx="4538935" cy="369332"/>
          </a:xfrm>
          <a:prstGeom prst="rect">
            <a:avLst/>
          </a:prstGeom>
          <a:noFill/>
        </p:spPr>
        <p:txBody>
          <a:bodyPr wrap="none" rtlCol="0">
            <a:spAutoFit/>
          </a:bodyPr>
          <a:lstStyle/>
          <a:p>
            <a:r>
              <a:rPr lang="en-US" dirty="0" err="1" smtClean="0"/>
              <a:t>MitoTracker</a:t>
            </a:r>
            <a:r>
              <a:rPr lang="en-US" dirty="0" smtClean="0"/>
              <a:t> Green acquired at 20 sec intervals</a:t>
            </a:r>
            <a:endParaRPr lang="en-US" dirty="0"/>
          </a:p>
        </p:txBody>
      </p:sp>
    </p:spTree>
    <p:extLst>
      <p:ext uri="{BB962C8B-B14F-4D97-AF65-F5344CB8AC3E}">
        <p14:creationId xmlns:p14="http://schemas.microsoft.com/office/powerpoint/2010/main" val="426233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SR-SIM can get even better with TIRF + high NA lens (1.7) + reversibly </a:t>
            </a:r>
            <a:r>
              <a:rPr lang="en-US" sz="3200" dirty="0" err="1" smtClean="0"/>
              <a:t>photoswitchable</a:t>
            </a:r>
            <a:r>
              <a:rPr lang="en-US" sz="3200" dirty="0" smtClean="0"/>
              <a:t> </a:t>
            </a:r>
            <a:r>
              <a:rPr lang="en-US" sz="3200" dirty="0"/>
              <a:t>fluorescent </a:t>
            </a:r>
            <a:r>
              <a:rPr lang="en-US" sz="3200" dirty="0" smtClean="0"/>
              <a:t>protein</a:t>
            </a:r>
            <a:endParaRPr lang="en-US" sz="3200"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48862"/>
          <a:stretch/>
        </p:blipFill>
        <p:spPr>
          <a:xfrm>
            <a:off x="769033" y="2162529"/>
            <a:ext cx="7790335" cy="3874856"/>
          </a:xfrm>
        </p:spPr>
      </p:pic>
      <p:sp>
        <p:nvSpPr>
          <p:cNvPr id="7" name="TextBox 6"/>
          <p:cNvSpPr txBox="1"/>
          <p:nvPr/>
        </p:nvSpPr>
        <p:spPr>
          <a:xfrm>
            <a:off x="4664200" y="1793197"/>
            <a:ext cx="585417" cy="369332"/>
          </a:xfrm>
          <a:prstGeom prst="rect">
            <a:avLst/>
          </a:prstGeom>
          <a:noFill/>
        </p:spPr>
        <p:txBody>
          <a:bodyPr wrap="none" rtlCol="0">
            <a:spAutoFit/>
          </a:bodyPr>
          <a:lstStyle/>
          <a:p>
            <a:r>
              <a:rPr lang="en-US" dirty="0" smtClean="0"/>
              <a:t>TIRF</a:t>
            </a:r>
            <a:endParaRPr lang="en-US" dirty="0"/>
          </a:p>
        </p:txBody>
      </p:sp>
      <p:sp>
        <p:nvSpPr>
          <p:cNvPr id="8" name="TextBox 7"/>
          <p:cNvSpPr txBox="1"/>
          <p:nvPr/>
        </p:nvSpPr>
        <p:spPr>
          <a:xfrm>
            <a:off x="6586016" y="1793197"/>
            <a:ext cx="2151679" cy="369332"/>
          </a:xfrm>
          <a:prstGeom prst="rect">
            <a:avLst/>
          </a:prstGeom>
          <a:noFill/>
        </p:spPr>
        <p:txBody>
          <a:bodyPr wrap="none" rtlCol="0">
            <a:spAutoFit/>
          </a:bodyPr>
          <a:lstStyle/>
          <a:p>
            <a:r>
              <a:rPr lang="en-US" dirty="0" smtClean="0"/>
              <a:t>TIRF + deconvolution</a:t>
            </a:r>
            <a:endParaRPr lang="en-US" dirty="0"/>
          </a:p>
        </p:txBody>
      </p:sp>
      <p:sp>
        <p:nvSpPr>
          <p:cNvPr id="9" name="TextBox 8"/>
          <p:cNvSpPr txBox="1"/>
          <p:nvPr/>
        </p:nvSpPr>
        <p:spPr>
          <a:xfrm>
            <a:off x="4664199" y="6037385"/>
            <a:ext cx="1016625" cy="369332"/>
          </a:xfrm>
          <a:prstGeom prst="rect">
            <a:avLst/>
          </a:prstGeom>
          <a:noFill/>
        </p:spPr>
        <p:txBody>
          <a:bodyPr wrap="none" rtlCol="0">
            <a:spAutoFit/>
          </a:bodyPr>
          <a:lstStyle/>
          <a:p>
            <a:r>
              <a:rPr lang="en-US" dirty="0" smtClean="0"/>
              <a:t>TIRF-SIM</a:t>
            </a:r>
            <a:endParaRPr lang="en-US" dirty="0"/>
          </a:p>
        </p:txBody>
      </p:sp>
      <p:sp>
        <p:nvSpPr>
          <p:cNvPr id="10" name="TextBox 9"/>
          <p:cNvSpPr txBox="1"/>
          <p:nvPr/>
        </p:nvSpPr>
        <p:spPr>
          <a:xfrm>
            <a:off x="6586016" y="6016856"/>
            <a:ext cx="1167948" cy="369332"/>
          </a:xfrm>
          <a:prstGeom prst="rect">
            <a:avLst/>
          </a:prstGeom>
          <a:noFill/>
        </p:spPr>
        <p:txBody>
          <a:bodyPr wrap="none" rtlCol="0">
            <a:spAutoFit/>
          </a:bodyPr>
          <a:lstStyle/>
          <a:p>
            <a:r>
              <a:rPr lang="en-US" dirty="0" smtClean="0"/>
              <a:t>PA-NL-SIM</a:t>
            </a:r>
            <a:endParaRPr lang="en-US" dirty="0"/>
          </a:p>
        </p:txBody>
      </p:sp>
    </p:spTree>
    <p:extLst>
      <p:ext uri="{BB962C8B-B14F-4D97-AF65-F5344CB8AC3E}">
        <p14:creationId xmlns:p14="http://schemas.microsoft.com/office/powerpoint/2010/main" val="22689457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SR-SIM can get even better with TIRF + high NA lens (1.7) + reversibly </a:t>
            </a:r>
            <a:r>
              <a:rPr lang="en-US" sz="3200" dirty="0" err="1" smtClean="0"/>
              <a:t>photoswitchable</a:t>
            </a:r>
            <a:r>
              <a:rPr lang="en-US" sz="3200" dirty="0" smtClean="0"/>
              <a:t> </a:t>
            </a:r>
            <a:r>
              <a:rPr lang="en-US" sz="3200" dirty="0"/>
              <a:t>fluorescent </a:t>
            </a:r>
            <a:r>
              <a:rPr lang="en-US" sz="3200" dirty="0" smtClean="0"/>
              <a:t>protein</a:t>
            </a:r>
            <a:endParaRPr lang="en-US" sz="3200" dirty="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1446" r="34074"/>
          <a:stretch/>
        </p:blipFill>
        <p:spPr>
          <a:xfrm>
            <a:off x="736408" y="2191691"/>
            <a:ext cx="5397012" cy="3866161"/>
          </a:xfrm>
        </p:spPr>
      </p:pic>
      <p:sp>
        <p:nvSpPr>
          <p:cNvPr id="8" name="TextBox 7"/>
          <p:cNvSpPr txBox="1"/>
          <p:nvPr/>
        </p:nvSpPr>
        <p:spPr>
          <a:xfrm>
            <a:off x="712962" y="1880298"/>
            <a:ext cx="2287486" cy="369332"/>
          </a:xfrm>
          <a:prstGeom prst="rect">
            <a:avLst/>
          </a:prstGeom>
          <a:noFill/>
        </p:spPr>
        <p:txBody>
          <a:bodyPr wrap="none" rtlCol="0">
            <a:spAutoFit/>
          </a:bodyPr>
          <a:lstStyle/>
          <a:p>
            <a:r>
              <a:rPr lang="en-US" dirty="0" smtClean="0"/>
              <a:t>TIRF + </a:t>
            </a:r>
            <a:r>
              <a:rPr lang="en-US" dirty="0" err="1" smtClean="0"/>
              <a:t>decon</a:t>
            </a:r>
            <a:r>
              <a:rPr lang="en-US" dirty="0" smtClean="0"/>
              <a:t> (220 nm)</a:t>
            </a:r>
            <a:endParaRPr lang="en-US" dirty="0"/>
          </a:p>
        </p:txBody>
      </p:sp>
      <p:sp>
        <p:nvSpPr>
          <p:cNvPr id="9" name="TextBox 8"/>
          <p:cNvSpPr txBox="1"/>
          <p:nvPr/>
        </p:nvSpPr>
        <p:spPr>
          <a:xfrm>
            <a:off x="3434914" y="1871796"/>
            <a:ext cx="1803699" cy="369332"/>
          </a:xfrm>
          <a:prstGeom prst="rect">
            <a:avLst/>
          </a:prstGeom>
          <a:noFill/>
        </p:spPr>
        <p:txBody>
          <a:bodyPr wrap="none" rtlCol="0">
            <a:spAutoFit/>
          </a:bodyPr>
          <a:lstStyle/>
          <a:p>
            <a:r>
              <a:rPr lang="en-US" dirty="0" smtClean="0"/>
              <a:t>TIRF-SIM (97 nm)</a:t>
            </a:r>
            <a:endParaRPr lang="en-US" dirty="0"/>
          </a:p>
        </p:txBody>
      </p:sp>
      <p:sp>
        <p:nvSpPr>
          <p:cNvPr id="10" name="TextBox 9"/>
          <p:cNvSpPr txBox="1"/>
          <p:nvPr/>
        </p:nvSpPr>
        <p:spPr>
          <a:xfrm>
            <a:off x="712962" y="6066596"/>
            <a:ext cx="1955022" cy="369332"/>
          </a:xfrm>
          <a:prstGeom prst="rect">
            <a:avLst/>
          </a:prstGeom>
          <a:noFill/>
        </p:spPr>
        <p:txBody>
          <a:bodyPr wrap="none" rtlCol="0">
            <a:spAutoFit/>
          </a:bodyPr>
          <a:lstStyle/>
          <a:p>
            <a:r>
              <a:rPr lang="en-US" dirty="0" smtClean="0"/>
              <a:t>PA-NL-SIM (62 nm)</a:t>
            </a:r>
            <a:endParaRPr lang="en-US" dirty="0"/>
          </a:p>
        </p:txBody>
      </p:sp>
      <p:sp>
        <p:nvSpPr>
          <p:cNvPr id="11" name="TextBox 10"/>
          <p:cNvSpPr txBox="1"/>
          <p:nvPr/>
        </p:nvSpPr>
        <p:spPr>
          <a:xfrm>
            <a:off x="3351214" y="6057852"/>
            <a:ext cx="2557495" cy="369332"/>
          </a:xfrm>
          <a:prstGeom prst="rect">
            <a:avLst/>
          </a:prstGeom>
          <a:noFill/>
        </p:spPr>
        <p:txBody>
          <a:bodyPr wrap="none" rtlCol="0">
            <a:spAutoFit/>
          </a:bodyPr>
          <a:lstStyle/>
          <a:p>
            <a:r>
              <a:rPr lang="en-US" dirty="0" smtClean="0"/>
              <a:t>Saturated PA-NL-SIM (45)</a:t>
            </a:r>
            <a:endParaRPr lang="en-US" dirty="0"/>
          </a:p>
        </p:txBody>
      </p:sp>
    </p:spTree>
    <p:extLst>
      <p:ext uri="{BB962C8B-B14F-4D97-AF65-F5344CB8AC3E}">
        <p14:creationId xmlns:p14="http://schemas.microsoft.com/office/powerpoint/2010/main" val="13911427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400" dirty="0" err="1"/>
              <a:t>Schermelleh</a:t>
            </a:r>
            <a:r>
              <a:rPr lang="en-US" sz="2400" dirty="0"/>
              <a:t>, L., </a:t>
            </a:r>
            <a:r>
              <a:rPr lang="en-US" sz="2400" dirty="0" err="1"/>
              <a:t>Heintzmann</a:t>
            </a:r>
            <a:r>
              <a:rPr lang="en-US" sz="2400" dirty="0"/>
              <a:t>, R., </a:t>
            </a:r>
            <a:r>
              <a:rPr lang="en-US" sz="2400" dirty="0" err="1"/>
              <a:t>Leonhardt</a:t>
            </a:r>
            <a:r>
              <a:rPr lang="en-US" sz="2400" dirty="0"/>
              <a:t>, H., 2010. A guide to super-resolution fluorescence microscopy. The Journal of Cell Biology 190, 165-175.</a:t>
            </a:r>
            <a:br>
              <a:rPr lang="en-US" sz="2400" dirty="0"/>
            </a:br>
            <a:endParaRPr lang="en-US" sz="2400" dirty="0"/>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28650" y="2235805"/>
            <a:ext cx="3886200" cy="3530977"/>
          </a:xfrm>
        </p:spPr>
      </p:pic>
      <p:pic>
        <p:nvPicPr>
          <p:cNvPr id="4" name="Content Placeholder 3"/>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396029" y="1825625"/>
            <a:ext cx="2352442" cy="4351338"/>
          </a:xfrm>
        </p:spPr>
      </p:pic>
    </p:spTree>
    <p:extLst>
      <p:ext uri="{BB962C8B-B14F-4D97-AF65-F5344CB8AC3E}">
        <p14:creationId xmlns:p14="http://schemas.microsoft.com/office/powerpoint/2010/main" val="13151398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Zeiss </a:t>
            </a:r>
            <a:r>
              <a:rPr lang="en-US" sz="3200" dirty="0" err="1" smtClean="0"/>
              <a:t>Airyscan</a:t>
            </a:r>
            <a:r>
              <a:rPr lang="en-US" sz="3200" dirty="0" smtClean="0"/>
              <a:t> yet another means to achieve super-resolution</a:t>
            </a:r>
            <a:endParaRPr lang="en-US" sz="3200" dirty="0"/>
          </a:p>
        </p:txBody>
      </p:sp>
      <p:sp>
        <p:nvSpPr>
          <p:cNvPr id="5" name="Content Placeholder 4"/>
          <p:cNvSpPr>
            <a:spLocks noGrp="1"/>
          </p:cNvSpPr>
          <p:nvPr>
            <p:ph idx="1"/>
          </p:nvPr>
        </p:nvSpPr>
        <p:spPr/>
        <p:txBody>
          <a:bodyPr/>
          <a:lstStyle/>
          <a:p>
            <a:r>
              <a:rPr lang="en-US" dirty="0" smtClean="0"/>
              <a:t>Available here at Caltech in the BIF</a:t>
            </a:r>
          </a:p>
        </p:txBody>
      </p:sp>
      <p:pic>
        <p:nvPicPr>
          <p:cNvPr id="6"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36"/>
          <a:stretch/>
        </p:blipFill>
        <p:spPr bwMode="auto">
          <a:xfrm>
            <a:off x="855785" y="2324965"/>
            <a:ext cx="6397694" cy="4310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5705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grpSp>
        <p:nvGrpSpPr>
          <p:cNvPr id="161" name="Gruppieren 160"/>
          <p:cNvGrpSpPr/>
          <p:nvPr/>
        </p:nvGrpSpPr>
        <p:grpSpPr>
          <a:xfrm>
            <a:off x="4467016" y="1469830"/>
            <a:ext cx="915164" cy="915164"/>
            <a:chOff x="1321634" y="1454656"/>
            <a:chExt cx="915164" cy="915164"/>
          </a:xfrm>
        </p:grpSpPr>
        <p:sp>
          <p:nvSpPr>
            <p:cNvPr id="162" name="Ellipse 161"/>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63" name="Ellipse 162"/>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140" name="Gruppieren 139"/>
          <p:cNvGrpSpPr/>
          <p:nvPr/>
        </p:nvGrpSpPr>
        <p:grpSpPr>
          <a:xfrm>
            <a:off x="3351122" y="1469830"/>
            <a:ext cx="915164" cy="915164"/>
            <a:chOff x="1321634" y="1454656"/>
            <a:chExt cx="915164" cy="915164"/>
          </a:xfrm>
        </p:grpSpPr>
        <p:sp>
          <p:nvSpPr>
            <p:cNvPr id="141" name="Ellipse 140"/>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42" name="Ellipse 141"/>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143" name="Gruppieren 142"/>
          <p:cNvGrpSpPr/>
          <p:nvPr/>
        </p:nvGrpSpPr>
        <p:grpSpPr>
          <a:xfrm>
            <a:off x="3532935" y="1469830"/>
            <a:ext cx="915164" cy="915164"/>
            <a:chOff x="1321634" y="1454656"/>
            <a:chExt cx="915164" cy="915164"/>
          </a:xfrm>
        </p:grpSpPr>
        <p:sp>
          <p:nvSpPr>
            <p:cNvPr id="144" name="Ellipse 143"/>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45" name="Ellipse 144"/>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146" name="Gruppieren 145"/>
          <p:cNvGrpSpPr/>
          <p:nvPr/>
        </p:nvGrpSpPr>
        <p:grpSpPr>
          <a:xfrm>
            <a:off x="3726956" y="1469830"/>
            <a:ext cx="915164" cy="915164"/>
            <a:chOff x="1321634" y="1454656"/>
            <a:chExt cx="915164" cy="915164"/>
          </a:xfrm>
        </p:grpSpPr>
        <p:sp>
          <p:nvSpPr>
            <p:cNvPr id="147" name="Ellipse 146"/>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48" name="Ellipse 147"/>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sp>
        <p:nvSpPr>
          <p:cNvPr id="2" name="Titel 1"/>
          <p:cNvSpPr>
            <a:spLocks noGrp="1"/>
          </p:cNvSpPr>
          <p:nvPr>
            <p:ph type="title"/>
          </p:nvPr>
        </p:nvSpPr>
        <p:spPr>
          <a:xfrm>
            <a:off x="466725" y="307975"/>
            <a:ext cx="6965706" cy="941388"/>
          </a:xfrm>
        </p:spPr>
        <p:txBody>
          <a:bodyPr/>
          <a:lstStyle/>
          <a:p>
            <a:r>
              <a:rPr lang="en-US" dirty="0" smtClean="0"/>
              <a:t>Conventional scanning confocal and the 1 </a:t>
            </a:r>
            <a:r>
              <a:rPr lang="en-US" dirty="0" err="1" smtClean="0"/>
              <a:t>A.u</a:t>
            </a:r>
            <a:r>
              <a:rPr lang="en-US" dirty="0" smtClean="0"/>
              <a:t>. limit.</a:t>
            </a:r>
            <a:br>
              <a:rPr lang="en-US" dirty="0" smtClean="0"/>
            </a:br>
            <a:r>
              <a:rPr lang="en-US" sz="1800" b="0" dirty="0" smtClean="0">
                <a:solidFill>
                  <a:schemeClr val="tx1"/>
                </a:solidFill>
              </a:rPr>
              <a:t>PH = 1 </a:t>
            </a:r>
            <a:r>
              <a:rPr lang="en-US" sz="1800" b="0" dirty="0" err="1" smtClean="0">
                <a:solidFill>
                  <a:schemeClr val="tx1"/>
                </a:solidFill>
              </a:rPr>
              <a:t>A.u</a:t>
            </a:r>
            <a:r>
              <a:rPr lang="en-US" sz="1800" b="0" dirty="0" smtClean="0">
                <a:solidFill>
                  <a:schemeClr val="tx1"/>
                </a:solidFill>
              </a:rPr>
              <a:t>. is the standard setting for resolution.</a:t>
            </a:r>
            <a:endParaRPr lang="en-US" sz="2000" b="0" dirty="0">
              <a:solidFill>
                <a:schemeClr val="tx1"/>
              </a:solidFill>
            </a:endParaRPr>
          </a:p>
        </p:txBody>
      </p:sp>
      <p:sp>
        <p:nvSpPr>
          <p:cNvPr id="5" name="Fußzeilenplatzhalter 4"/>
          <p:cNvSpPr>
            <a:spLocks noGrp="1"/>
          </p:cNvSpPr>
          <p:nvPr>
            <p:ph type="ftr" sz="quarter" idx="12"/>
          </p:nvPr>
        </p:nvSpPr>
        <p:spPr/>
        <p:txBody>
          <a:bodyPr/>
          <a:lstStyle/>
          <a:p>
            <a:r>
              <a:rPr lang="en-US" smtClean="0">
                <a:solidFill>
                  <a:srgbClr val="000000"/>
                </a:solidFill>
              </a:rPr>
              <a:t>Carl Zeiss Microscopy</a:t>
            </a:r>
            <a:endParaRPr lang="en-US" dirty="0">
              <a:solidFill>
                <a:srgbClr val="000000"/>
              </a:solidFill>
            </a:endParaRPr>
          </a:p>
        </p:txBody>
      </p:sp>
      <p:sp>
        <p:nvSpPr>
          <p:cNvPr id="3" name="Ellipse 2"/>
          <p:cNvSpPr/>
          <p:nvPr/>
        </p:nvSpPr>
        <p:spPr bwMode="auto">
          <a:xfrm>
            <a:off x="2452289" y="2834869"/>
            <a:ext cx="711115" cy="711115"/>
          </a:xfrm>
          <a:prstGeom prst="ellipse">
            <a:avLst/>
          </a:prstGeom>
          <a:solidFill>
            <a:srgbClr val="0033CC"/>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8" name="Ellipse 57"/>
          <p:cNvSpPr/>
          <p:nvPr/>
        </p:nvSpPr>
        <p:spPr bwMode="auto">
          <a:xfrm>
            <a:off x="3227967" y="2834869"/>
            <a:ext cx="711115" cy="711115"/>
          </a:xfrm>
          <a:prstGeom prst="ellipse">
            <a:avLst/>
          </a:prstGeom>
          <a:solidFill>
            <a:srgbClr val="0066FF"/>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0" name="Ellipse 59"/>
          <p:cNvSpPr/>
          <p:nvPr/>
        </p:nvSpPr>
        <p:spPr bwMode="auto">
          <a:xfrm>
            <a:off x="4779323" y="2834869"/>
            <a:ext cx="711115" cy="711115"/>
          </a:xfrm>
          <a:prstGeom prst="ellipse">
            <a:avLst/>
          </a:prstGeom>
          <a:solidFill>
            <a:srgbClr val="0066FF"/>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1" name="Ellipse 60"/>
          <p:cNvSpPr/>
          <p:nvPr/>
        </p:nvSpPr>
        <p:spPr bwMode="auto">
          <a:xfrm>
            <a:off x="5555000" y="2834869"/>
            <a:ext cx="711115" cy="711115"/>
          </a:xfrm>
          <a:prstGeom prst="ellipse">
            <a:avLst/>
          </a:prstGeom>
          <a:solidFill>
            <a:srgbClr val="0033CC"/>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0" name="Textfeld 69"/>
          <p:cNvSpPr txBox="1"/>
          <p:nvPr/>
        </p:nvSpPr>
        <p:spPr>
          <a:xfrm>
            <a:off x="5840203" y="1344453"/>
            <a:ext cx="2797817" cy="618173"/>
          </a:xfrm>
          <a:prstGeom prst="rect">
            <a:avLst/>
          </a:prstGeom>
          <a:noFill/>
        </p:spPr>
        <p:txBody>
          <a:bodyPr wrap="none" rtlCol="0">
            <a:noAutofit/>
          </a:bodyPr>
          <a:lstStyle/>
          <a:p>
            <a:pPr eaLnBrk="0" fontAlgn="base" hangingPunct="0">
              <a:spcBef>
                <a:spcPct val="0"/>
              </a:spcBef>
              <a:spcAft>
                <a:spcPct val="0"/>
              </a:spcAft>
            </a:pPr>
            <a:r>
              <a:rPr lang="en-US" sz="1400" dirty="0" smtClean="0">
                <a:solidFill>
                  <a:srgbClr val="000000"/>
                </a:solidFill>
              </a:rPr>
              <a:t>A point-like emitter generates a </a:t>
            </a:r>
          </a:p>
          <a:p>
            <a:pPr eaLnBrk="0" fontAlgn="base" hangingPunct="0">
              <a:spcBef>
                <a:spcPct val="0"/>
              </a:spcBef>
              <a:spcAft>
                <a:spcPct val="0"/>
              </a:spcAft>
            </a:pPr>
            <a:r>
              <a:rPr lang="en-US" sz="1400" dirty="0" smtClean="0">
                <a:solidFill>
                  <a:srgbClr val="000000"/>
                </a:solidFill>
              </a:rPr>
              <a:t>diffraction limited pattern (~ PSF)</a:t>
            </a:r>
            <a:endParaRPr lang="en-US" sz="1400" dirty="0">
              <a:solidFill>
                <a:srgbClr val="000000"/>
              </a:solidFill>
            </a:endParaRPr>
          </a:p>
        </p:txBody>
      </p:sp>
      <p:sp>
        <p:nvSpPr>
          <p:cNvPr id="59" name="Ellipse 58"/>
          <p:cNvSpPr/>
          <p:nvPr/>
        </p:nvSpPr>
        <p:spPr bwMode="auto">
          <a:xfrm>
            <a:off x="4005757" y="2815819"/>
            <a:ext cx="711115" cy="711115"/>
          </a:xfrm>
          <a:prstGeom prst="ellipse">
            <a:avLst/>
          </a:prstGeom>
          <a:solidFill>
            <a:srgbClr val="66CCFF"/>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8" name="Ellipse 87"/>
          <p:cNvSpPr/>
          <p:nvPr/>
        </p:nvSpPr>
        <p:spPr bwMode="auto">
          <a:xfrm>
            <a:off x="6345575" y="2825344"/>
            <a:ext cx="711115" cy="711115"/>
          </a:xfrm>
          <a:prstGeom prst="ellipse">
            <a:avLst/>
          </a:prstGeom>
          <a:solidFill>
            <a:schemeClr val="tx1"/>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9" name="Ellipse 88"/>
          <p:cNvSpPr/>
          <p:nvPr/>
        </p:nvSpPr>
        <p:spPr bwMode="auto">
          <a:xfrm>
            <a:off x="1659275" y="2851235"/>
            <a:ext cx="711115" cy="711115"/>
          </a:xfrm>
          <a:prstGeom prst="ellipse">
            <a:avLst/>
          </a:prstGeom>
          <a:solidFill>
            <a:schemeClr val="tx1"/>
          </a:solidFill>
          <a:ln w="31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1" name="Textfeld 90"/>
          <p:cNvSpPr txBox="1"/>
          <p:nvPr/>
        </p:nvSpPr>
        <p:spPr>
          <a:xfrm>
            <a:off x="308803" y="1420580"/>
            <a:ext cx="1247775"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PH = 1 </a:t>
            </a:r>
            <a:r>
              <a:rPr lang="en-US" sz="1200" dirty="0" err="1" smtClean="0">
                <a:solidFill>
                  <a:srgbClr val="000000"/>
                </a:solidFill>
              </a:rPr>
              <a:t>A.u</a:t>
            </a:r>
            <a:r>
              <a:rPr lang="en-US" sz="1200" dirty="0" smtClean="0">
                <a:solidFill>
                  <a:srgbClr val="000000"/>
                </a:solidFill>
              </a:rPr>
              <a:t>.</a:t>
            </a:r>
            <a:endParaRPr lang="en-US" sz="1200" dirty="0">
              <a:solidFill>
                <a:srgbClr val="000000"/>
              </a:solidFill>
            </a:endParaRPr>
          </a:p>
        </p:txBody>
      </p:sp>
      <p:cxnSp>
        <p:nvCxnSpPr>
          <p:cNvPr id="32" name="Gerade Verbindung mit Pfeil 31"/>
          <p:cNvCxnSpPr/>
          <p:nvPr/>
        </p:nvCxnSpPr>
        <p:spPr bwMode="auto">
          <a:xfrm flipV="1">
            <a:off x="1542461" y="4168140"/>
            <a:ext cx="0" cy="1938783"/>
          </a:xfrm>
          <a:prstGeom prst="straightConnector1">
            <a:avLst/>
          </a:prstGeom>
          <a:solidFill>
            <a:schemeClr val="folHlink"/>
          </a:solidFill>
          <a:ln w="19050" cap="flat" cmpd="sng" algn="ctr">
            <a:solidFill>
              <a:srgbClr val="0070C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extfeld 32"/>
          <p:cNvSpPr txBox="1"/>
          <p:nvPr/>
        </p:nvSpPr>
        <p:spPr>
          <a:xfrm>
            <a:off x="7165886" y="3724546"/>
            <a:ext cx="733425"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scan</a:t>
            </a:r>
            <a:endParaRPr lang="en-US" sz="1200" dirty="0">
              <a:solidFill>
                <a:srgbClr val="000000"/>
              </a:solidFill>
            </a:endParaRPr>
          </a:p>
        </p:txBody>
      </p:sp>
      <p:grpSp>
        <p:nvGrpSpPr>
          <p:cNvPr id="14" name="Gruppieren 13"/>
          <p:cNvGrpSpPr/>
          <p:nvPr/>
        </p:nvGrpSpPr>
        <p:grpSpPr>
          <a:xfrm>
            <a:off x="3646868" y="2316480"/>
            <a:ext cx="1466152" cy="114300"/>
            <a:chOff x="3646868" y="2202180"/>
            <a:chExt cx="1466152" cy="114300"/>
          </a:xfrm>
        </p:grpSpPr>
        <p:cxnSp>
          <p:nvCxnSpPr>
            <p:cNvPr id="7" name="Gerade Verbindung 6"/>
            <p:cNvCxnSpPr/>
            <p:nvPr/>
          </p:nvCxnSpPr>
          <p:spPr bwMode="auto">
            <a:xfrm>
              <a:off x="3646868" y="2263140"/>
              <a:ext cx="1466152" cy="0"/>
            </a:xfrm>
            <a:prstGeom prst="line">
              <a:avLst/>
            </a:prstGeom>
            <a:solidFill>
              <a:schemeClr val="folHlink"/>
            </a:solidFill>
            <a:ln w="3175"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 name="Gruppieren 12"/>
            <p:cNvGrpSpPr/>
            <p:nvPr/>
          </p:nvGrpSpPr>
          <p:grpSpPr>
            <a:xfrm>
              <a:off x="3806888" y="2202180"/>
              <a:ext cx="1110090" cy="114300"/>
              <a:chOff x="3806888" y="2148840"/>
              <a:chExt cx="1110090" cy="266700"/>
            </a:xfrm>
          </p:grpSpPr>
          <p:cxnSp>
            <p:nvCxnSpPr>
              <p:cNvPr id="23" name="Gerade Verbindung 22"/>
              <p:cNvCxnSpPr/>
              <p:nvPr/>
            </p:nvCxnSpPr>
            <p:spPr bwMode="auto">
              <a:xfrm flipV="1">
                <a:off x="380688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24"/>
              <p:cNvCxnSpPr/>
              <p:nvPr/>
            </p:nvCxnSpPr>
            <p:spPr bwMode="auto">
              <a:xfrm flipV="1">
                <a:off x="399190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 Verbindung 25"/>
              <p:cNvCxnSpPr/>
              <p:nvPr/>
            </p:nvCxnSpPr>
            <p:spPr bwMode="auto">
              <a:xfrm flipV="1">
                <a:off x="417691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 Verbindung 26"/>
              <p:cNvCxnSpPr/>
              <p:nvPr/>
            </p:nvCxnSpPr>
            <p:spPr bwMode="auto">
              <a:xfrm flipV="1">
                <a:off x="436193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 Verbindung 27"/>
              <p:cNvCxnSpPr/>
              <p:nvPr/>
            </p:nvCxnSpPr>
            <p:spPr bwMode="auto">
              <a:xfrm flipV="1">
                <a:off x="454694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 Verbindung 28"/>
              <p:cNvCxnSpPr/>
              <p:nvPr/>
            </p:nvCxnSpPr>
            <p:spPr bwMode="auto">
              <a:xfrm flipV="1">
                <a:off x="473196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 Verbindung 29"/>
              <p:cNvCxnSpPr/>
              <p:nvPr/>
            </p:nvCxnSpPr>
            <p:spPr bwMode="auto">
              <a:xfrm flipV="1">
                <a:off x="491697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38" name="Gruppieren 37"/>
          <p:cNvGrpSpPr/>
          <p:nvPr/>
        </p:nvGrpSpPr>
        <p:grpSpPr>
          <a:xfrm>
            <a:off x="1363980" y="3611880"/>
            <a:ext cx="6198184" cy="213360"/>
            <a:chOff x="3646868" y="2202180"/>
            <a:chExt cx="1466152" cy="114300"/>
          </a:xfrm>
        </p:grpSpPr>
        <p:cxnSp>
          <p:nvCxnSpPr>
            <p:cNvPr id="39" name="Gerade Verbindung 38"/>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p:cNvGrpSpPr/>
            <p:nvPr/>
          </p:nvGrpSpPr>
          <p:grpSpPr>
            <a:xfrm>
              <a:off x="3806888" y="2202180"/>
              <a:ext cx="1110090" cy="114300"/>
              <a:chOff x="3806888" y="2148840"/>
              <a:chExt cx="1110090" cy="266700"/>
            </a:xfrm>
          </p:grpSpPr>
          <p:cxnSp>
            <p:nvCxnSpPr>
              <p:cNvPr id="41" name="Gerade Verbindung 40"/>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42"/>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43"/>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45"/>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46"/>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0" name="Gruppieren 49"/>
          <p:cNvGrpSpPr/>
          <p:nvPr/>
        </p:nvGrpSpPr>
        <p:grpSpPr>
          <a:xfrm>
            <a:off x="1363980" y="5893562"/>
            <a:ext cx="6217920" cy="213360"/>
            <a:chOff x="3646868" y="2202180"/>
            <a:chExt cx="1466152" cy="114300"/>
          </a:xfrm>
        </p:grpSpPr>
        <p:cxnSp>
          <p:nvCxnSpPr>
            <p:cNvPr id="51" name="Gerade Verbindung 50"/>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p:cNvGrpSpPr/>
            <p:nvPr/>
          </p:nvGrpSpPr>
          <p:grpSpPr>
            <a:xfrm>
              <a:off x="3806888" y="2202180"/>
              <a:ext cx="1110090" cy="114300"/>
              <a:chOff x="3806888" y="2148840"/>
              <a:chExt cx="1110090" cy="266700"/>
            </a:xfrm>
          </p:grpSpPr>
          <p:cxnSp>
            <p:nvCxnSpPr>
              <p:cNvPr id="53" name="Gerade Verbindung 52"/>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848"/>
          <a:stretch/>
        </p:blipFill>
        <p:spPr bwMode="auto">
          <a:xfrm>
            <a:off x="1668624" y="4167597"/>
            <a:ext cx="164684" cy="183921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79" name="Textfeld 78"/>
          <p:cNvSpPr txBox="1"/>
          <p:nvPr/>
        </p:nvSpPr>
        <p:spPr>
          <a:xfrm>
            <a:off x="7165886" y="6006811"/>
            <a:ext cx="733425"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scan</a:t>
            </a:r>
            <a:endParaRPr lang="en-US" sz="1200" dirty="0">
              <a:solidFill>
                <a:srgbClr val="000000"/>
              </a:solidFill>
            </a:endParaRPr>
          </a:p>
        </p:txBody>
      </p:sp>
      <p:sp>
        <p:nvSpPr>
          <p:cNvPr id="80" name="Textfeld 79"/>
          <p:cNvSpPr txBox="1"/>
          <p:nvPr/>
        </p:nvSpPr>
        <p:spPr>
          <a:xfrm rot="16200000">
            <a:off x="760516" y="4880133"/>
            <a:ext cx="970597" cy="400050"/>
          </a:xfrm>
          <a:prstGeom prst="rect">
            <a:avLst/>
          </a:prstGeom>
          <a:noFill/>
        </p:spPr>
        <p:txBody>
          <a:bodyPr wrap="none" rtlCol="0">
            <a:noAutofit/>
          </a:bodyPr>
          <a:lstStyle/>
          <a:p>
            <a:pPr eaLnBrk="0" fontAlgn="base" hangingPunct="0">
              <a:spcBef>
                <a:spcPct val="0"/>
              </a:spcBef>
              <a:spcAft>
                <a:spcPct val="0"/>
              </a:spcAft>
            </a:pPr>
            <a:r>
              <a:rPr lang="en-US" sz="1600" dirty="0" smtClean="0">
                <a:solidFill>
                  <a:srgbClr val="000000"/>
                </a:solidFill>
              </a:rPr>
              <a:t>Intensity</a:t>
            </a:r>
            <a:endParaRPr lang="en-US" sz="1600" dirty="0">
              <a:solidFill>
                <a:srgbClr val="000000"/>
              </a:solidFill>
            </a:endParaRPr>
          </a:p>
        </p:txBody>
      </p:sp>
      <p:sp>
        <p:nvSpPr>
          <p:cNvPr id="20" name="Rechteck 19"/>
          <p:cNvSpPr/>
          <p:nvPr/>
        </p:nvSpPr>
        <p:spPr bwMode="auto">
          <a:xfrm>
            <a:off x="1964088" y="5722966"/>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1" name="Rechteck 80"/>
          <p:cNvSpPr/>
          <p:nvPr/>
        </p:nvSpPr>
        <p:spPr bwMode="auto">
          <a:xfrm>
            <a:off x="2740617" y="5435744"/>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2" name="Rechteck 81"/>
          <p:cNvSpPr/>
          <p:nvPr/>
        </p:nvSpPr>
        <p:spPr bwMode="auto">
          <a:xfrm>
            <a:off x="3532385" y="4672011"/>
            <a:ext cx="160020" cy="160020"/>
          </a:xfrm>
          <a:prstGeom prst="rect">
            <a:avLst/>
          </a:prstGeom>
          <a:solidFill>
            <a:srgbClr val="0066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3" name="Rechteck 82"/>
          <p:cNvSpPr/>
          <p:nvPr/>
        </p:nvSpPr>
        <p:spPr bwMode="auto">
          <a:xfrm>
            <a:off x="4323820" y="4319997"/>
            <a:ext cx="160020" cy="160020"/>
          </a:xfrm>
          <a:prstGeom prst="rect">
            <a:avLst/>
          </a:prstGeom>
          <a:solidFill>
            <a:srgbClr val="33CC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5" name="Rechteck 84"/>
          <p:cNvSpPr/>
          <p:nvPr/>
        </p:nvSpPr>
        <p:spPr bwMode="auto">
          <a:xfrm>
            <a:off x="5103228" y="4721541"/>
            <a:ext cx="160020" cy="160020"/>
          </a:xfrm>
          <a:prstGeom prst="rect">
            <a:avLst/>
          </a:prstGeom>
          <a:solidFill>
            <a:srgbClr val="0066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7" name="Rechteck 86"/>
          <p:cNvSpPr/>
          <p:nvPr/>
        </p:nvSpPr>
        <p:spPr bwMode="auto">
          <a:xfrm>
            <a:off x="5886358" y="5374784"/>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2" name="Rechteck 91"/>
          <p:cNvSpPr/>
          <p:nvPr/>
        </p:nvSpPr>
        <p:spPr bwMode="auto">
          <a:xfrm>
            <a:off x="6670552" y="5703097"/>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cxnSp>
        <p:nvCxnSpPr>
          <p:cNvPr id="24" name="Gerade Verbindung mit Pfeil 23"/>
          <p:cNvCxnSpPr/>
          <p:nvPr/>
        </p:nvCxnSpPr>
        <p:spPr bwMode="auto">
          <a:xfrm>
            <a:off x="2040467" y="3863340"/>
            <a:ext cx="0" cy="1732424"/>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 Verbindung mit Pfeil 92"/>
          <p:cNvCxnSpPr/>
          <p:nvPr/>
        </p:nvCxnSpPr>
        <p:spPr bwMode="auto">
          <a:xfrm>
            <a:off x="2822621" y="3863340"/>
            <a:ext cx="0" cy="1511444"/>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 Verbindung mit Pfeil 93"/>
          <p:cNvCxnSpPr/>
          <p:nvPr/>
        </p:nvCxnSpPr>
        <p:spPr bwMode="auto">
          <a:xfrm>
            <a:off x="3604775" y="3863340"/>
            <a:ext cx="0" cy="73152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 Verbindung mit Pfeil 94"/>
          <p:cNvCxnSpPr/>
          <p:nvPr/>
        </p:nvCxnSpPr>
        <p:spPr bwMode="auto">
          <a:xfrm>
            <a:off x="4386930" y="3863340"/>
            <a:ext cx="0" cy="35814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 Verbindung mit Pfeil 95"/>
          <p:cNvCxnSpPr/>
          <p:nvPr/>
        </p:nvCxnSpPr>
        <p:spPr bwMode="auto">
          <a:xfrm>
            <a:off x="5169084" y="3863340"/>
            <a:ext cx="0" cy="808671"/>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 Verbindung mit Pfeil 96"/>
          <p:cNvCxnSpPr/>
          <p:nvPr/>
        </p:nvCxnSpPr>
        <p:spPr bwMode="auto">
          <a:xfrm>
            <a:off x="5951174" y="3863340"/>
            <a:ext cx="0" cy="142494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 Verbindung mit Pfeil 97"/>
          <p:cNvCxnSpPr/>
          <p:nvPr/>
        </p:nvCxnSpPr>
        <p:spPr bwMode="auto">
          <a:xfrm>
            <a:off x="6733392" y="3863340"/>
            <a:ext cx="0" cy="1732424"/>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9" name="Gruppieren 128"/>
          <p:cNvGrpSpPr/>
          <p:nvPr/>
        </p:nvGrpSpPr>
        <p:grpSpPr>
          <a:xfrm>
            <a:off x="1556578" y="1454656"/>
            <a:ext cx="915164" cy="915164"/>
            <a:chOff x="1321634" y="1454656"/>
            <a:chExt cx="915164" cy="915164"/>
          </a:xfrm>
        </p:grpSpPr>
        <p:sp>
          <p:nvSpPr>
            <p:cNvPr id="130" name="Ellipse 129"/>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31" name="Ellipse 130"/>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sp>
        <p:nvSpPr>
          <p:cNvPr id="132" name="Textfeld 131"/>
          <p:cNvSpPr txBox="1"/>
          <p:nvPr/>
        </p:nvSpPr>
        <p:spPr>
          <a:xfrm>
            <a:off x="308803" y="2053310"/>
            <a:ext cx="1133476"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excitation</a:t>
            </a:r>
            <a:endParaRPr lang="en-US" sz="1200" dirty="0">
              <a:solidFill>
                <a:srgbClr val="000000"/>
              </a:solidFill>
            </a:endParaRPr>
          </a:p>
        </p:txBody>
      </p:sp>
      <p:sp>
        <p:nvSpPr>
          <p:cNvPr id="1027" name="Freihandform 1026"/>
          <p:cNvSpPr/>
          <p:nvPr/>
        </p:nvSpPr>
        <p:spPr bwMode="auto">
          <a:xfrm>
            <a:off x="411480" y="1653540"/>
            <a:ext cx="1234440" cy="160020"/>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37" name="Freihandform 136"/>
          <p:cNvSpPr/>
          <p:nvPr/>
        </p:nvSpPr>
        <p:spPr bwMode="auto">
          <a:xfrm flipV="1">
            <a:off x="411480" y="1924518"/>
            <a:ext cx="1575468" cy="361481"/>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nvGrpSpPr>
          <p:cNvPr id="152" name="Gruppieren 151"/>
          <p:cNvGrpSpPr/>
          <p:nvPr/>
        </p:nvGrpSpPr>
        <p:grpSpPr>
          <a:xfrm>
            <a:off x="3911971" y="1469830"/>
            <a:ext cx="915164" cy="915164"/>
            <a:chOff x="1321634" y="1454656"/>
            <a:chExt cx="915164" cy="915164"/>
          </a:xfrm>
        </p:grpSpPr>
        <p:sp>
          <p:nvSpPr>
            <p:cNvPr id="153" name="Ellipse 152"/>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54" name="Ellipse 153"/>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155" name="Gruppieren 154"/>
          <p:cNvGrpSpPr/>
          <p:nvPr/>
        </p:nvGrpSpPr>
        <p:grpSpPr>
          <a:xfrm>
            <a:off x="4096986" y="1469830"/>
            <a:ext cx="915164" cy="915164"/>
            <a:chOff x="1321634" y="1454656"/>
            <a:chExt cx="915164" cy="915164"/>
          </a:xfrm>
        </p:grpSpPr>
        <p:sp>
          <p:nvSpPr>
            <p:cNvPr id="156" name="Ellipse 155"/>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57" name="Ellipse 156"/>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158" name="Gruppieren 157"/>
          <p:cNvGrpSpPr/>
          <p:nvPr/>
        </p:nvGrpSpPr>
        <p:grpSpPr>
          <a:xfrm>
            <a:off x="4283109" y="1469830"/>
            <a:ext cx="915164" cy="915164"/>
            <a:chOff x="1321634" y="1454656"/>
            <a:chExt cx="915164" cy="915164"/>
          </a:xfrm>
        </p:grpSpPr>
        <p:sp>
          <p:nvSpPr>
            <p:cNvPr id="159" name="Ellipse 158"/>
            <p:cNvSpPr/>
            <p:nvPr/>
          </p:nvSpPr>
          <p:spPr bwMode="auto">
            <a:xfrm>
              <a:off x="1417318" y="1552025"/>
              <a:ext cx="711115" cy="711115"/>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60" name="Ellipse 159"/>
            <p:cNvSpPr/>
            <p:nvPr/>
          </p:nvSpPr>
          <p:spPr bwMode="auto">
            <a:xfrm flipV="1">
              <a:off x="1321634" y="1454656"/>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1028" name="Gruppieren 1027"/>
          <p:cNvGrpSpPr/>
          <p:nvPr/>
        </p:nvGrpSpPr>
        <p:grpSpPr>
          <a:xfrm>
            <a:off x="3823748" y="1442601"/>
            <a:ext cx="1110090" cy="942393"/>
            <a:chOff x="7587534" y="2619677"/>
            <a:chExt cx="1110090" cy="942393"/>
          </a:xfrm>
        </p:grpSpPr>
        <p:sp>
          <p:nvSpPr>
            <p:cNvPr id="139" name="Ellipse 138"/>
            <p:cNvSpPr/>
            <p:nvPr/>
          </p:nvSpPr>
          <p:spPr bwMode="auto">
            <a:xfrm flipV="1">
              <a:off x="7684997" y="2646906"/>
              <a:ext cx="915164" cy="915164"/>
            </a:xfrm>
            <a:prstGeom prst="ellipse">
              <a:avLst/>
            </a:prstGeom>
            <a:gradFill flip="none" rotWithShape="1">
              <a:gsLst>
                <a:gs pos="0">
                  <a:srgbClr val="66CCFF">
                    <a:tint val="66000"/>
                    <a:satMod val="160000"/>
                  </a:srgbClr>
                </a:gs>
                <a:gs pos="34000">
                  <a:srgbClr val="66CCFF">
                    <a:tint val="44500"/>
                    <a:satMod val="160000"/>
                    <a:alpha val="61000"/>
                  </a:srgbClr>
                </a:gs>
                <a:gs pos="58000">
                  <a:srgbClr val="66CCFF">
                    <a:tint val="23500"/>
                    <a:satMod val="160000"/>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6" name="Freihandform 65"/>
            <p:cNvSpPr/>
            <p:nvPr/>
          </p:nvSpPr>
          <p:spPr bwMode="auto">
            <a:xfrm>
              <a:off x="7587534" y="2619677"/>
              <a:ext cx="1110090" cy="774383"/>
            </a:xfrm>
            <a:custGeom>
              <a:avLst/>
              <a:gdLst>
                <a:gd name="connsiteX0" fmla="*/ 0 w 4119418"/>
                <a:gd name="connsiteY0" fmla="*/ 1341527 h 1396945"/>
                <a:gd name="connsiteX1" fmla="*/ 775854 w 4119418"/>
                <a:gd name="connsiteY1" fmla="*/ 1202981 h 1396945"/>
                <a:gd name="connsiteX2" fmla="*/ 1477818 w 4119418"/>
                <a:gd name="connsiteY2" fmla="*/ 279345 h 1396945"/>
                <a:gd name="connsiteX3" fmla="*/ 1911927 w 4119418"/>
                <a:gd name="connsiteY3" fmla="*/ 20727 h 1396945"/>
                <a:gd name="connsiteX4" fmla="*/ 2401454 w 4119418"/>
                <a:gd name="connsiteY4" fmla="*/ 113090 h 1396945"/>
                <a:gd name="connsiteX5" fmla="*/ 2992582 w 4119418"/>
                <a:gd name="connsiteY5" fmla="*/ 879709 h 1396945"/>
                <a:gd name="connsiteX6" fmla="*/ 3445163 w 4119418"/>
                <a:gd name="connsiteY6" fmla="*/ 1286109 h 1396945"/>
                <a:gd name="connsiteX7" fmla="*/ 4119418 w 4119418"/>
                <a:gd name="connsiteY7" fmla="*/ 1396945 h 139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9418" h="1396945">
                  <a:moveTo>
                    <a:pt x="0" y="1341527"/>
                  </a:moveTo>
                  <a:cubicBezTo>
                    <a:pt x="264775" y="1360769"/>
                    <a:pt x="529551" y="1380011"/>
                    <a:pt x="775854" y="1202981"/>
                  </a:cubicBezTo>
                  <a:cubicBezTo>
                    <a:pt x="1022157" y="1025951"/>
                    <a:pt x="1288473" y="476387"/>
                    <a:pt x="1477818" y="279345"/>
                  </a:cubicBezTo>
                  <a:cubicBezTo>
                    <a:pt x="1667164" y="82303"/>
                    <a:pt x="1757988" y="48436"/>
                    <a:pt x="1911927" y="20727"/>
                  </a:cubicBezTo>
                  <a:cubicBezTo>
                    <a:pt x="2065866" y="-6982"/>
                    <a:pt x="2221345" y="-30074"/>
                    <a:pt x="2401454" y="113090"/>
                  </a:cubicBezTo>
                  <a:cubicBezTo>
                    <a:pt x="2581563" y="256254"/>
                    <a:pt x="2818631" y="684206"/>
                    <a:pt x="2992582" y="879709"/>
                  </a:cubicBezTo>
                  <a:cubicBezTo>
                    <a:pt x="3166534" y="1075212"/>
                    <a:pt x="3257357" y="1199903"/>
                    <a:pt x="3445163" y="1286109"/>
                  </a:cubicBezTo>
                  <a:cubicBezTo>
                    <a:pt x="3632969" y="1372315"/>
                    <a:pt x="3876193" y="1384630"/>
                    <a:pt x="4119418" y="1396945"/>
                  </a:cubicBezTo>
                </a:path>
              </a:pathLst>
            </a:custGeom>
            <a:noFill/>
            <a:ln w="3175"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1" name="Ellipse 30"/>
            <p:cNvSpPr/>
            <p:nvPr/>
          </p:nvSpPr>
          <p:spPr bwMode="auto">
            <a:xfrm flipV="1">
              <a:off x="8044026" y="3006869"/>
              <a:ext cx="175464" cy="175464"/>
            </a:xfrm>
            <a:prstGeom prst="ellipse">
              <a:avLst/>
            </a:prstGeom>
            <a:solidFill>
              <a:srgbClr val="66CCFF"/>
            </a:solid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sp>
        <p:nvSpPr>
          <p:cNvPr id="168" name="Freihandform 167"/>
          <p:cNvSpPr/>
          <p:nvPr/>
        </p:nvSpPr>
        <p:spPr bwMode="auto">
          <a:xfrm>
            <a:off x="1548958" y="4396575"/>
            <a:ext cx="5762723" cy="150560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0 w 6449629"/>
              <a:gd name="connsiteY0" fmla="*/ 1341124 h 1375661"/>
              <a:gd name="connsiteX1" fmla="*/ 2987040 w 6449629"/>
              <a:gd name="connsiteY1" fmla="*/ 4 h 1375661"/>
              <a:gd name="connsiteX2" fmla="*/ 6134100 w 6449629"/>
              <a:gd name="connsiteY2" fmla="*/ 1325884 h 1375661"/>
              <a:gd name="connsiteX3" fmla="*/ 6399310 w 6449629"/>
              <a:gd name="connsiteY3" fmla="*/ 1067921 h 1375661"/>
              <a:gd name="connsiteX0" fmla="*/ 0 w 6431465"/>
              <a:gd name="connsiteY0" fmla="*/ 1341229 h 1341269"/>
              <a:gd name="connsiteX1" fmla="*/ 2987040 w 6431465"/>
              <a:gd name="connsiteY1" fmla="*/ 109 h 1341269"/>
              <a:gd name="connsiteX2" fmla="*/ 6101953 w 6431465"/>
              <a:gd name="connsiteY2" fmla="*/ 1264892 h 1341269"/>
              <a:gd name="connsiteX3" fmla="*/ 6399310 w 6431465"/>
              <a:gd name="connsiteY3" fmla="*/ 1068026 h 1341269"/>
              <a:gd name="connsiteX0" fmla="*/ 0 w 6101953"/>
              <a:gd name="connsiteY0" fmla="*/ 1341229 h 1341269"/>
              <a:gd name="connsiteX1" fmla="*/ 2987040 w 6101953"/>
              <a:gd name="connsiteY1" fmla="*/ 109 h 1341269"/>
              <a:gd name="connsiteX2" fmla="*/ 6101953 w 6101953"/>
              <a:gd name="connsiteY2" fmla="*/ 1264892 h 1341269"/>
              <a:gd name="connsiteX0" fmla="*/ 0 w 6077843"/>
              <a:gd name="connsiteY0" fmla="*/ 1341298 h 1341338"/>
              <a:gd name="connsiteX1" fmla="*/ 2987040 w 6077843"/>
              <a:gd name="connsiteY1" fmla="*/ 178 h 1341338"/>
              <a:gd name="connsiteX2" fmla="*/ 6077843 w 6077843"/>
              <a:gd name="connsiteY2" fmla="*/ 1244596 h 1341338"/>
              <a:gd name="connsiteX0" fmla="*/ 0 w 6077843"/>
              <a:gd name="connsiteY0" fmla="*/ 1341271 h 1341311"/>
              <a:gd name="connsiteX1" fmla="*/ 2987040 w 6077843"/>
              <a:gd name="connsiteY1" fmla="*/ 151 h 1341311"/>
              <a:gd name="connsiteX2" fmla="*/ 6077843 w 6077843"/>
              <a:gd name="connsiteY2" fmla="*/ 1244569 h 1341311"/>
            </a:gdLst>
            <a:ahLst/>
            <a:cxnLst>
              <a:cxn ang="0">
                <a:pos x="connsiteX0" y="connsiteY0"/>
              </a:cxn>
              <a:cxn ang="0">
                <a:pos x="connsiteX1" y="connsiteY1"/>
              </a:cxn>
              <a:cxn ang="0">
                <a:pos x="connsiteX2" y="connsiteY2"/>
              </a:cxn>
            </a:cxnLst>
            <a:rect l="l" t="t" r="r" b="b"/>
            <a:pathLst>
              <a:path w="6077843" h="1341311">
                <a:moveTo>
                  <a:pt x="0" y="1341271"/>
                </a:moveTo>
                <a:cubicBezTo>
                  <a:pt x="1811173" y="1349768"/>
                  <a:pt x="1974066" y="16268"/>
                  <a:pt x="2987040" y="151"/>
                </a:cubicBezTo>
                <a:cubicBezTo>
                  <a:pt x="4000014" y="-15966"/>
                  <a:pt x="4207189" y="1270238"/>
                  <a:pt x="6077843" y="1244569"/>
                </a:cubicBezTo>
              </a:path>
            </a:pathLst>
          </a:custGeom>
          <a:noFill/>
          <a:ln w="127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69" name="Textfeld 168"/>
          <p:cNvSpPr txBox="1"/>
          <p:nvPr/>
        </p:nvSpPr>
        <p:spPr>
          <a:xfrm>
            <a:off x="6895770" y="4565234"/>
            <a:ext cx="2036654" cy="533593"/>
          </a:xfrm>
          <a:prstGeom prst="rect">
            <a:avLst/>
          </a:prstGeom>
          <a:noFill/>
        </p:spPr>
        <p:txBody>
          <a:bodyPr wrap="square" rtlCol="0">
            <a:noAutofit/>
          </a:bodyPr>
          <a:lstStyle/>
          <a:p>
            <a:pPr eaLnBrk="0" fontAlgn="base" hangingPunct="0">
              <a:spcBef>
                <a:spcPct val="0"/>
              </a:spcBef>
              <a:spcAft>
                <a:spcPct val="0"/>
              </a:spcAft>
            </a:pPr>
            <a:r>
              <a:rPr lang="en-US" sz="1400" dirty="0" smtClean="0">
                <a:solidFill>
                  <a:srgbClr val="000000"/>
                </a:solidFill>
              </a:rPr>
              <a:t>At 1 </a:t>
            </a:r>
            <a:r>
              <a:rPr lang="en-US" sz="1400" dirty="0" err="1" smtClean="0">
                <a:solidFill>
                  <a:srgbClr val="000000"/>
                </a:solidFill>
              </a:rPr>
              <a:t>A.u</a:t>
            </a:r>
            <a:r>
              <a:rPr lang="en-US" sz="1400" dirty="0" smtClean="0">
                <a:solidFill>
                  <a:srgbClr val="000000"/>
                </a:solidFill>
              </a:rPr>
              <a:t>. The PSF is mapped directly 1:1</a:t>
            </a:r>
            <a:endParaRPr lang="en-US" sz="1400" dirty="0">
              <a:solidFill>
                <a:srgbClr val="000000"/>
              </a:solidFill>
            </a:endParaRPr>
          </a:p>
        </p:txBody>
      </p:sp>
      <p:sp>
        <p:nvSpPr>
          <p:cNvPr id="170" name="Textfeld 169"/>
          <p:cNvSpPr txBox="1"/>
          <p:nvPr/>
        </p:nvSpPr>
        <p:spPr>
          <a:xfrm>
            <a:off x="6798590" y="2331720"/>
            <a:ext cx="2194490" cy="519515"/>
          </a:xfrm>
          <a:prstGeom prst="rect">
            <a:avLst/>
          </a:prstGeom>
          <a:noFill/>
        </p:spPr>
        <p:txBody>
          <a:bodyPr wrap="square" rtlCol="0">
            <a:noAutofit/>
          </a:bodyPr>
          <a:lstStyle/>
          <a:p>
            <a:pPr eaLnBrk="0" fontAlgn="base" hangingPunct="0">
              <a:spcBef>
                <a:spcPct val="0"/>
              </a:spcBef>
              <a:spcAft>
                <a:spcPct val="0"/>
              </a:spcAft>
            </a:pPr>
            <a:r>
              <a:rPr lang="en-US" sz="1400" dirty="0" smtClean="0">
                <a:solidFill>
                  <a:srgbClr val="000000"/>
                </a:solidFill>
              </a:rPr>
              <a:t>excitation and detection</a:t>
            </a:r>
          </a:p>
          <a:p>
            <a:pPr eaLnBrk="0" fontAlgn="base" hangingPunct="0">
              <a:spcBef>
                <a:spcPct val="0"/>
              </a:spcBef>
              <a:spcAft>
                <a:spcPct val="0"/>
              </a:spcAft>
            </a:pPr>
            <a:r>
              <a:rPr lang="en-US" sz="1400" dirty="0" smtClean="0">
                <a:solidFill>
                  <a:srgbClr val="000000"/>
                </a:solidFill>
              </a:rPr>
              <a:t>are scanned in sync</a:t>
            </a:r>
            <a:endParaRPr lang="en-US" sz="1400" dirty="0">
              <a:solidFill>
                <a:srgbClr val="000000"/>
              </a:solidFill>
            </a:endParaRPr>
          </a:p>
        </p:txBody>
      </p:sp>
      <p:cxnSp>
        <p:nvCxnSpPr>
          <p:cNvPr id="8" name="Gerade Verbindung mit Pfeil 7"/>
          <p:cNvCxnSpPr/>
          <p:nvPr/>
        </p:nvCxnSpPr>
        <p:spPr bwMode="auto">
          <a:xfrm>
            <a:off x="3227967" y="5184475"/>
            <a:ext cx="2396456" cy="0"/>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Textfeld 100"/>
          <p:cNvSpPr txBox="1"/>
          <p:nvPr/>
        </p:nvSpPr>
        <p:spPr>
          <a:xfrm>
            <a:off x="3852996" y="5156882"/>
            <a:ext cx="982586" cy="348469"/>
          </a:xfrm>
          <a:prstGeom prst="rect">
            <a:avLst/>
          </a:prstGeom>
          <a:noFill/>
        </p:spPr>
        <p:txBody>
          <a:bodyPr wrap="square" rtlCol="0">
            <a:noAutofit/>
          </a:bodyPr>
          <a:lstStyle/>
          <a:p>
            <a:pPr eaLnBrk="0" fontAlgn="base" hangingPunct="0">
              <a:spcBef>
                <a:spcPct val="0"/>
              </a:spcBef>
              <a:spcAft>
                <a:spcPct val="0"/>
              </a:spcAft>
            </a:pPr>
            <a:r>
              <a:rPr lang="en-US" sz="1400" dirty="0" smtClean="0">
                <a:solidFill>
                  <a:srgbClr val="000000"/>
                </a:solidFill>
              </a:rPr>
              <a:t>~ 240 nm</a:t>
            </a:r>
            <a:endParaRPr lang="en-US" sz="1400" dirty="0">
              <a:solidFill>
                <a:srgbClr val="000000"/>
              </a:solidFill>
            </a:endParaRPr>
          </a:p>
        </p:txBody>
      </p:sp>
      <p:sp>
        <p:nvSpPr>
          <p:cNvPr id="102" name="Textfeld 101"/>
          <p:cNvSpPr txBox="1"/>
          <p:nvPr/>
        </p:nvSpPr>
        <p:spPr>
          <a:xfrm>
            <a:off x="310842" y="2653302"/>
            <a:ext cx="928854"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detection</a:t>
            </a:r>
            <a:endParaRPr lang="en-US" sz="1200" dirty="0">
              <a:solidFill>
                <a:srgbClr val="000000"/>
              </a:solidFill>
            </a:endParaRPr>
          </a:p>
        </p:txBody>
      </p:sp>
      <p:sp>
        <p:nvSpPr>
          <p:cNvPr id="103" name="Freihandform 102"/>
          <p:cNvSpPr/>
          <p:nvPr/>
        </p:nvSpPr>
        <p:spPr bwMode="auto">
          <a:xfrm flipV="1">
            <a:off x="411481" y="2255083"/>
            <a:ext cx="1487302" cy="426215"/>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 name="connsiteX0" fmla="*/ 0 w 1342527"/>
              <a:gd name="connsiteY0" fmla="*/ 0 h 194857"/>
              <a:gd name="connsiteX1" fmla="*/ 670560 w 1342527"/>
              <a:gd name="connsiteY1" fmla="*/ 0 h 194857"/>
              <a:gd name="connsiteX2" fmla="*/ 1342527 w 1342527"/>
              <a:gd name="connsiteY2" fmla="*/ 194857 h 194857"/>
            </a:gdLst>
            <a:ahLst/>
            <a:cxnLst>
              <a:cxn ang="0">
                <a:pos x="connsiteX0" y="connsiteY0"/>
              </a:cxn>
              <a:cxn ang="0">
                <a:pos x="connsiteX1" y="connsiteY1"/>
              </a:cxn>
              <a:cxn ang="0">
                <a:pos x="connsiteX2" y="connsiteY2"/>
              </a:cxn>
            </a:cxnLst>
            <a:rect l="l" t="t" r="r" b="b"/>
            <a:pathLst>
              <a:path w="1342527" h="194857">
                <a:moveTo>
                  <a:pt x="0" y="0"/>
                </a:moveTo>
                <a:lnTo>
                  <a:pt x="670560" y="0"/>
                </a:lnTo>
                <a:lnTo>
                  <a:pt x="1342527" y="194857"/>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 name="Date Placeholder 5"/>
          <p:cNvSpPr>
            <a:spLocks noGrp="1"/>
          </p:cNvSpPr>
          <p:nvPr>
            <p:ph type="dt" sz="half" idx="10"/>
          </p:nvPr>
        </p:nvSpPr>
        <p:spPr/>
        <p:txBody>
          <a:bodyPr/>
          <a:lstStyle/>
          <a:p>
            <a:fld id="{7D828560-5B2F-4795-B789-6CEE6439547A}" type="datetime1">
              <a:rPr lang="de-DE" smtClean="0">
                <a:solidFill>
                  <a:srgbClr val="000000"/>
                </a:solidFill>
              </a:rPr>
              <a:pPr/>
              <a:t>02.03.2017</a:t>
            </a:fld>
            <a:endParaRPr lang="en-US" dirty="0">
              <a:solidFill>
                <a:srgbClr val="000000"/>
              </a:solidFill>
            </a:endParaRPr>
          </a:p>
        </p:txBody>
      </p:sp>
      <p:sp>
        <p:nvSpPr>
          <p:cNvPr id="9" name="Slide Number Placeholder 8"/>
          <p:cNvSpPr>
            <a:spLocks noGrp="1"/>
          </p:cNvSpPr>
          <p:nvPr>
            <p:ph type="sldNum" sz="quarter" idx="11"/>
          </p:nvPr>
        </p:nvSpPr>
        <p:spPr/>
        <p:txBody>
          <a:bodyPr/>
          <a:lstStyle/>
          <a:p>
            <a:fld id="{E7106F61-AEF5-4A9D-9A53-47E3DFDE314C}" type="slidenum">
              <a:rPr lang="de-DE" smtClean="0">
                <a:solidFill>
                  <a:srgbClr val="000000"/>
                </a:solidFill>
              </a:rPr>
              <a:pPr/>
              <a:t>46</a:t>
            </a:fld>
            <a:endParaRPr lang="de-DE">
              <a:solidFill>
                <a:srgbClr val="000000"/>
              </a:solidFill>
            </a:endParaRPr>
          </a:p>
        </p:txBody>
      </p:sp>
    </p:spTree>
    <p:extLst>
      <p:ext uri="{BB962C8B-B14F-4D97-AF65-F5344CB8AC3E}">
        <p14:creationId xmlns:p14="http://schemas.microsoft.com/office/powerpoint/2010/main" val="14082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
                                  </p:stCondLst>
                                  <p:childTnLst>
                                    <p:set>
                                      <p:cBhvr>
                                        <p:cTn id="9" dur="1" fill="hold">
                                          <p:stCondLst>
                                            <p:cond delay="0"/>
                                          </p:stCondLst>
                                        </p:cTn>
                                        <p:tgtEl>
                                          <p:spTgt spid="89"/>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grpId="0" nodeType="afterEffect">
                                  <p:stCondLst>
                                    <p:cond delay="1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nodeType="afterEffect">
                                  <p:stCondLst>
                                    <p:cond delay="10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3"/>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140"/>
                                        </p:tgtEl>
                                        <p:attrNameLst>
                                          <p:attrName>style.visibility</p:attrName>
                                        </p:attrNameLst>
                                      </p:cBhvr>
                                      <p:to>
                                        <p:strVal val="hidden"/>
                                      </p:to>
                                    </p:set>
                                  </p:childTnLst>
                                </p:cTn>
                              </p:par>
                            </p:childTnLst>
                          </p:cTn>
                        </p:par>
                        <p:par>
                          <p:cTn id="22" fill="hold">
                            <p:stCondLst>
                              <p:cond delay="0"/>
                            </p:stCondLst>
                            <p:childTnLst>
                              <p:par>
                                <p:cTn id="23" presetID="1" presetClass="entr" presetSubtype="0" fill="hold" grpId="0" nodeType="afterEffect">
                                  <p:stCondLst>
                                    <p:cond delay="100"/>
                                  </p:stCondLst>
                                  <p:childTnLst>
                                    <p:set>
                                      <p:cBhvr>
                                        <p:cTn id="24" dur="1" fill="hold">
                                          <p:stCondLst>
                                            <p:cond delay="0"/>
                                          </p:stCondLst>
                                        </p:cTn>
                                        <p:tgtEl>
                                          <p:spTgt spid="3"/>
                                        </p:tgtEl>
                                        <p:attrNameLst>
                                          <p:attrName>style.visibility</p:attrName>
                                        </p:attrNameLst>
                                      </p:cBhvr>
                                      <p:to>
                                        <p:strVal val="visible"/>
                                      </p:to>
                                    </p:set>
                                  </p:childTnLst>
                                </p:cTn>
                              </p:par>
                            </p:childTnLst>
                          </p:cTn>
                        </p:par>
                        <p:par>
                          <p:cTn id="25" fill="hold">
                            <p:stCondLst>
                              <p:cond delay="100"/>
                            </p:stCondLst>
                            <p:childTnLst>
                              <p:par>
                                <p:cTn id="26" presetID="1" presetClass="entr" presetSubtype="0" fill="hold" nodeType="afterEffect">
                                  <p:stCondLst>
                                    <p:cond delay="100"/>
                                  </p:stCondLst>
                                  <p:childTnLst>
                                    <p:set>
                                      <p:cBhvr>
                                        <p:cTn id="27" dur="1" fill="hold">
                                          <p:stCondLst>
                                            <p:cond delay="0"/>
                                          </p:stCondLst>
                                        </p:cTn>
                                        <p:tgtEl>
                                          <p:spTgt spid="93"/>
                                        </p:tgtEl>
                                        <p:attrNameLst>
                                          <p:attrName>style.visibility</p:attrName>
                                        </p:attrNameLst>
                                      </p:cBhvr>
                                      <p:to>
                                        <p:strVal val="visible"/>
                                      </p:to>
                                    </p:set>
                                  </p:childTnLst>
                                </p:cTn>
                              </p:par>
                            </p:childTnLst>
                          </p:cTn>
                        </p:par>
                        <p:par>
                          <p:cTn id="28" fill="hold">
                            <p:stCondLst>
                              <p:cond delay="200"/>
                            </p:stCondLst>
                            <p:childTnLst>
                              <p:par>
                                <p:cTn id="29" presetID="1" presetClass="entr" presetSubtype="0" fill="hold" grpId="0" nodeType="afterEffect">
                                  <p:stCondLst>
                                    <p:cond delay="10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6"/>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43"/>
                                        </p:tgtEl>
                                        <p:attrNameLst>
                                          <p:attrName>style.visibility</p:attrName>
                                        </p:attrNameLst>
                                      </p:cBhvr>
                                      <p:to>
                                        <p:strVal val="hidden"/>
                                      </p:to>
                                    </p:set>
                                  </p:childTnLst>
                                </p:cTn>
                              </p:par>
                            </p:childTnLst>
                          </p:cTn>
                        </p:par>
                        <p:par>
                          <p:cTn id="37" fill="hold">
                            <p:stCondLst>
                              <p:cond delay="0"/>
                            </p:stCondLst>
                            <p:childTnLst>
                              <p:par>
                                <p:cTn id="38" presetID="1" presetClass="entr" presetSubtype="0" fill="hold" grpId="0" nodeType="afterEffect">
                                  <p:stCondLst>
                                    <p:cond delay="100"/>
                                  </p:stCondLst>
                                  <p:childTnLst>
                                    <p:set>
                                      <p:cBhvr>
                                        <p:cTn id="39" dur="1" fill="hold">
                                          <p:stCondLst>
                                            <p:cond delay="0"/>
                                          </p:stCondLst>
                                        </p:cTn>
                                        <p:tgtEl>
                                          <p:spTgt spid="58"/>
                                        </p:tgtEl>
                                        <p:attrNameLst>
                                          <p:attrName>style.visibility</p:attrName>
                                        </p:attrNameLst>
                                      </p:cBhvr>
                                      <p:to>
                                        <p:strVal val="visible"/>
                                      </p:to>
                                    </p:set>
                                  </p:childTnLst>
                                </p:cTn>
                              </p:par>
                            </p:childTnLst>
                          </p:cTn>
                        </p:par>
                        <p:par>
                          <p:cTn id="40" fill="hold">
                            <p:stCondLst>
                              <p:cond delay="100"/>
                            </p:stCondLst>
                            <p:childTnLst>
                              <p:par>
                                <p:cTn id="41" presetID="1" presetClass="entr" presetSubtype="0" fill="hold" nodeType="afterEffect">
                                  <p:stCondLst>
                                    <p:cond delay="100"/>
                                  </p:stCondLst>
                                  <p:childTnLst>
                                    <p:set>
                                      <p:cBhvr>
                                        <p:cTn id="42" dur="1" fill="hold">
                                          <p:stCondLst>
                                            <p:cond delay="0"/>
                                          </p:stCondLst>
                                        </p:cTn>
                                        <p:tgtEl>
                                          <p:spTgt spid="94"/>
                                        </p:tgtEl>
                                        <p:attrNameLst>
                                          <p:attrName>style.visibility</p:attrName>
                                        </p:attrNameLst>
                                      </p:cBhvr>
                                      <p:to>
                                        <p:strVal val="visible"/>
                                      </p:to>
                                    </p:set>
                                  </p:childTnLst>
                                </p:cTn>
                              </p:par>
                            </p:childTnLst>
                          </p:cTn>
                        </p:par>
                        <p:par>
                          <p:cTn id="43" fill="hold">
                            <p:stCondLst>
                              <p:cond delay="200"/>
                            </p:stCondLst>
                            <p:childTnLst>
                              <p:par>
                                <p:cTn id="44" presetID="1" presetClass="entr" presetSubtype="0" fill="hold" grpId="0" nodeType="afterEffect">
                                  <p:stCondLst>
                                    <p:cond delay="100"/>
                                  </p:stCondLst>
                                  <p:childTnLst>
                                    <p:set>
                                      <p:cBhvr>
                                        <p:cTn id="45" dur="1" fill="hold">
                                          <p:stCondLst>
                                            <p:cond delay="0"/>
                                          </p:stCondLst>
                                        </p:cTn>
                                        <p:tgtEl>
                                          <p:spTgt spid="8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52"/>
                                        </p:tgtEl>
                                        <p:attrNameLst>
                                          <p:attrName>style.visibility</p:attrName>
                                        </p:attrNameLst>
                                      </p:cBhvr>
                                      <p:to>
                                        <p:strVal val="visible"/>
                                      </p:to>
                                    </p:set>
                                  </p:childTnLst>
                                </p:cTn>
                              </p:par>
                              <p:par>
                                <p:cTn id="50" presetID="1" presetClass="exit" presetSubtype="0" fill="hold" nodeType="withEffect">
                                  <p:stCondLst>
                                    <p:cond delay="0"/>
                                  </p:stCondLst>
                                  <p:childTnLst>
                                    <p:set>
                                      <p:cBhvr>
                                        <p:cTn id="51" dur="1" fill="hold">
                                          <p:stCondLst>
                                            <p:cond delay="0"/>
                                          </p:stCondLst>
                                        </p:cTn>
                                        <p:tgtEl>
                                          <p:spTgt spid="146"/>
                                        </p:tgtEl>
                                        <p:attrNameLst>
                                          <p:attrName>style.visibility</p:attrName>
                                        </p:attrNameLst>
                                      </p:cBhvr>
                                      <p:to>
                                        <p:strVal val="hidden"/>
                                      </p:to>
                                    </p:set>
                                  </p:childTnLst>
                                </p:cTn>
                              </p:par>
                            </p:childTnLst>
                          </p:cTn>
                        </p:par>
                        <p:par>
                          <p:cTn id="52" fill="hold">
                            <p:stCondLst>
                              <p:cond delay="0"/>
                            </p:stCondLst>
                            <p:childTnLst>
                              <p:par>
                                <p:cTn id="53" presetID="1" presetClass="entr" presetSubtype="0" fill="hold" grpId="0" nodeType="afterEffect">
                                  <p:stCondLst>
                                    <p:cond delay="100"/>
                                  </p:stCondLst>
                                  <p:childTnLst>
                                    <p:set>
                                      <p:cBhvr>
                                        <p:cTn id="54" dur="1" fill="hold">
                                          <p:stCondLst>
                                            <p:cond delay="0"/>
                                          </p:stCondLst>
                                        </p:cTn>
                                        <p:tgtEl>
                                          <p:spTgt spid="59"/>
                                        </p:tgtEl>
                                        <p:attrNameLst>
                                          <p:attrName>style.visibility</p:attrName>
                                        </p:attrNameLst>
                                      </p:cBhvr>
                                      <p:to>
                                        <p:strVal val="visible"/>
                                      </p:to>
                                    </p:set>
                                  </p:childTnLst>
                                </p:cTn>
                              </p:par>
                            </p:childTnLst>
                          </p:cTn>
                        </p:par>
                        <p:par>
                          <p:cTn id="55" fill="hold">
                            <p:stCondLst>
                              <p:cond delay="100"/>
                            </p:stCondLst>
                            <p:childTnLst>
                              <p:par>
                                <p:cTn id="56" presetID="1" presetClass="entr" presetSubtype="0" fill="hold" nodeType="afterEffect">
                                  <p:stCondLst>
                                    <p:cond delay="100"/>
                                  </p:stCondLst>
                                  <p:childTnLst>
                                    <p:set>
                                      <p:cBhvr>
                                        <p:cTn id="57" dur="1" fill="hold">
                                          <p:stCondLst>
                                            <p:cond delay="0"/>
                                          </p:stCondLst>
                                        </p:cTn>
                                        <p:tgtEl>
                                          <p:spTgt spid="95"/>
                                        </p:tgtEl>
                                        <p:attrNameLst>
                                          <p:attrName>style.visibility</p:attrName>
                                        </p:attrNameLst>
                                      </p:cBhvr>
                                      <p:to>
                                        <p:strVal val="visible"/>
                                      </p:to>
                                    </p:set>
                                  </p:childTnLst>
                                </p:cTn>
                              </p:par>
                            </p:childTnLst>
                          </p:cTn>
                        </p:par>
                        <p:par>
                          <p:cTn id="58" fill="hold">
                            <p:stCondLst>
                              <p:cond delay="200"/>
                            </p:stCondLst>
                            <p:childTnLst>
                              <p:par>
                                <p:cTn id="59" presetID="1" presetClass="entr" presetSubtype="0" fill="hold" grpId="0" nodeType="afterEffect">
                                  <p:stCondLst>
                                    <p:cond delay="100"/>
                                  </p:stCondLst>
                                  <p:childTnLst>
                                    <p:set>
                                      <p:cBhvr>
                                        <p:cTn id="60" dur="1" fill="hold">
                                          <p:stCondLst>
                                            <p:cond delay="0"/>
                                          </p:stCondLst>
                                        </p:cTn>
                                        <p:tgtEl>
                                          <p:spTgt spid="8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55"/>
                                        </p:tgtEl>
                                        <p:attrNameLst>
                                          <p:attrName>style.visibility</p:attrName>
                                        </p:attrNameLst>
                                      </p:cBhvr>
                                      <p:to>
                                        <p:strVal val="visible"/>
                                      </p:to>
                                    </p:set>
                                  </p:childTnLst>
                                </p:cTn>
                              </p:par>
                              <p:par>
                                <p:cTn id="65" presetID="1" presetClass="exit" presetSubtype="0" fill="hold" nodeType="withEffect">
                                  <p:stCondLst>
                                    <p:cond delay="0"/>
                                  </p:stCondLst>
                                  <p:childTnLst>
                                    <p:set>
                                      <p:cBhvr>
                                        <p:cTn id="66" dur="1" fill="hold">
                                          <p:stCondLst>
                                            <p:cond delay="0"/>
                                          </p:stCondLst>
                                        </p:cTn>
                                        <p:tgtEl>
                                          <p:spTgt spid="152"/>
                                        </p:tgtEl>
                                        <p:attrNameLst>
                                          <p:attrName>style.visibility</p:attrName>
                                        </p:attrNameLst>
                                      </p:cBhvr>
                                      <p:to>
                                        <p:strVal val="hidden"/>
                                      </p:to>
                                    </p:set>
                                  </p:childTnLst>
                                </p:cTn>
                              </p:par>
                            </p:childTnLst>
                          </p:cTn>
                        </p:par>
                        <p:par>
                          <p:cTn id="67" fill="hold">
                            <p:stCondLst>
                              <p:cond delay="0"/>
                            </p:stCondLst>
                            <p:childTnLst>
                              <p:par>
                                <p:cTn id="68" presetID="1" presetClass="entr" presetSubtype="0" fill="hold" grpId="0" nodeType="afterEffect">
                                  <p:stCondLst>
                                    <p:cond delay="100"/>
                                  </p:stCondLst>
                                  <p:childTnLst>
                                    <p:set>
                                      <p:cBhvr>
                                        <p:cTn id="69" dur="1" fill="hold">
                                          <p:stCondLst>
                                            <p:cond delay="0"/>
                                          </p:stCondLst>
                                        </p:cTn>
                                        <p:tgtEl>
                                          <p:spTgt spid="60"/>
                                        </p:tgtEl>
                                        <p:attrNameLst>
                                          <p:attrName>style.visibility</p:attrName>
                                        </p:attrNameLst>
                                      </p:cBhvr>
                                      <p:to>
                                        <p:strVal val="visible"/>
                                      </p:to>
                                    </p:set>
                                  </p:childTnLst>
                                </p:cTn>
                              </p:par>
                            </p:childTnLst>
                          </p:cTn>
                        </p:par>
                        <p:par>
                          <p:cTn id="70" fill="hold">
                            <p:stCondLst>
                              <p:cond delay="100"/>
                            </p:stCondLst>
                            <p:childTnLst>
                              <p:par>
                                <p:cTn id="71" presetID="1" presetClass="entr" presetSubtype="0" fill="hold" nodeType="afterEffect">
                                  <p:stCondLst>
                                    <p:cond delay="100"/>
                                  </p:stCondLst>
                                  <p:childTnLst>
                                    <p:set>
                                      <p:cBhvr>
                                        <p:cTn id="72" dur="1" fill="hold">
                                          <p:stCondLst>
                                            <p:cond delay="0"/>
                                          </p:stCondLst>
                                        </p:cTn>
                                        <p:tgtEl>
                                          <p:spTgt spid="96"/>
                                        </p:tgtEl>
                                        <p:attrNameLst>
                                          <p:attrName>style.visibility</p:attrName>
                                        </p:attrNameLst>
                                      </p:cBhvr>
                                      <p:to>
                                        <p:strVal val="visible"/>
                                      </p:to>
                                    </p:set>
                                  </p:childTnLst>
                                </p:cTn>
                              </p:par>
                            </p:childTnLst>
                          </p:cTn>
                        </p:par>
                        <p:par>
                          <p:cTn id="73" fill="hold">
                            <p:stCondLst>
                              <p:cond delay="200"/>
                            </p:stCondLst>
                            <p:childTnLst>
                              <p:par>
                                <p:cTn id="74" presetID="1" presetClass="entr" presetSubtype="0" fill="hold" grpId="0" nodeType="afterEffect">
                                  <p:stCondLst>
                                    <p:cond delay="100"/>
                                  </p:stCondLst>
                                  <p:childTnLst>
                                    <p:set>
                                      <p:cBhvr>
                                        <p:cTn id="75" dur="1" fill="hold">
                                          <p:stCondLst>
                                            <p:cond delay="0"/>
                                          </p:stCondLst>
                                        </p:cTn>
                                        <p:tgtEl>
                                          <p:spTgt spid="8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58"/>
                                        </p:tgtEl>
                                        <p:attrNameLst>
                                          <p:attrName>style.visibility</p:attrName>
                                        </p:attrNameLst>
                                      </p:cBhvr>
                                      <p:to>
                                        <p:strVal val="visible"/>
                                      </p:to>
                                    </p:set>
                                  </p:childTnLst>
                                </p:cTn>
                              </p:par>
                              <p:par>
                                <p:cTn id="80" presetID="1" presetClass="exit" presetSubtype="0" fill="hold" nodeType="withEffect">
                                  <p:stCondLst>
                                    <p:cond delay="0"/>
                                  </p:stCondLst>
                                  <p:childTnLst>
                                    <p:set>
                                      <p:cBhvr>
                                        <p:cTn id="81" dur="1" fill="hold">
                                          <p:stCondLst>
                                            <p:cond delay="0"/>
                                          </p:stCondLst>
                                        </p:cTn>
                                        <p:tgtEl>
                                          <p:spTgt spid="155"/>
                                        </p:tgtEl>
                                        <p:attrNameLst>
                                          <p:attrName>style.visibility</p:attrName>
                                        </p:attrNameLst>
                                      </p:cBhvr>
                                      <p:to>
                                        <p:strVal val="hidden"/>
                                      </p:to>
                                    </p:set>
                                  </p:childTnLst>
                                </p:cTn>
                              </p:par>
                            </p:childTnLst>
                          </p:cTn>
                        </p:par>
                        <p:par>
                          <p:cTn id="82" fill="hold">
                            <p:stCondLst>
                              <p:cond delay="0"/>
                            </p:stCondLst>
                            <p:childTnLst>
                              <p:par>
                                <p:cTn id="83" presetID="1" presetClass="entr" presetSubtype="0" fill="hold" grpId="0" nodeType="afterEffect">
                                  <p:stCondLst>
                                    <p:cond delay="100"/>
                                  </p:stCondLst>
                                  <p:childTnLst>
                                    <p:set>
                                      <p:cBhvr>
                                        <p:cTn id="84" dur="1" fill="hold">
                                          <p:stCondLst>
                                            <p:cond delay="0"/>
                                          </p:stCondLst>
                                        </p:cTn>
                                        <p:tgtEl>
                                          <p:spTgt spid="61"/>
                                        </p:tgtEl>
                                        <p:attrNameLst>
                                          <p:attrName>style.visibility</p:attrName>
                                        </p:attrNameLst>
                                      </p:cBhvr>
                                      <p:to>
                                        <p:strVal val="visible"/>
                                      </p:to>
                                    </p:set>
                                  </p:childTnLst>
                                </p:cTn>
                              </p:par>
                            </p:childTnLst>
                          </p:cTn>
                        </p:par>
                        <p:par>
                          <p:cTn id="85" fill="hold">
                            <p:stCondLst>
                              <p:cond delay="100"/>
                            </p:stCondLst>
                            <p:childTnLst>
                              <p:par>
                                <p:cTn id="86" presetID="1" presetClass="entr" presetSubtype="0" fill="hold" nodeType="afterEffect">
                                  <p:stCondLst>
                                    <p:cond delay="100"/>
                                  </p:stCondLst>
                                  <p:childTnLst>
                                    <p:set>
                                      <p:cBhvr>
                                        <p:cTn id="87" dur="1" fill="hold">
                                          <p:stCondLst>
                                            <p:cond delay="0"/>
                                          </p:stCondLst>
                                        </p:cTn>
                                        <p:tgtEl>
                                          <p:spTgt spid="97"/>
                                        </p:tgtEl>
                                        <p:attrNameLst>
                                          <p:attrName>style.visibility</p:attrName>
                                        </p:attrNameLst>
                                      </p:cBhvr>
                                      <p:to>
                                        <p:strVal val="visible"/>
                                      </p:to>
                                    </p:set>
                                  </p:childTnLst>
                                </p:cTn>
                              </p:par>
                            </p:childTnLst>
                          </p:cTn>
                        </p:par>
                        <p:par>
                          <p:cTn id="88" fill="hold">
                            <p:stCondLst>
                              <p:cond delay="200"/>
                            </p:stCondLst>
                            <p:childTnLst>
                              <p:par>
                                <p:cTn id="89" presetID="1" presetClass="entr" presetSubtype="0" fill="hold" grpId="0" nodeType="afterEffect">
                                  <p:stCondLst>
                                    <p:cond delay="100"/>
                                  </p:stCondLst>
                                  <p:childTnLst>
                                    <p:set>
                                      <p:cBhvr>
                                        <p:cTn id="90" dur="1" fill="hold">
                                          <p:stCondLst>
                                            <p:cond delay="0"/>
                                          </p:stCondLst>
                                        </p:cTn>
                                        <p:tgtEl>
                                          <p:spTgt spid="8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61"/>
                                        </p:tgtEl>
                                        <p:attrNameLst>
                                          <p:attrName>style.visibility</p:attrName>
                                        </p:attrNameLst>
                                      </p:cBhvr>
                                      <p:to>
                                        <p:strVal val="visible"/>
                                      </p:to>
                                    </p:set>
                                  </p:childTnLst>
                                </p:cTn>
                              </p:par>
                              <p:par>
                                <p:cTn id="95" presetID="1" presetClass="exit" presetSubtype="0" fill="hold" nodeType="withEffect">
                                  <p:stCondLst>
                                    <p:cond delay="0"/>
                                  </p:stCondLst>
                                  <p:childTnLst>
                                    <p:set>
                                      <p:cBhvr>
                                        <p:cTn id="96" dur="1" fill="hold">
                                          <p:stCondLst>
                                            <p:cond delay="0"/>
                                          </p:stCondLst>
                                        </p:cTn>
                                        <p:tgtEl>
                                          <p:spTgt spid="158"/>
                                        </p:tgtEl>
                                        <p:attrNameLst>
                                          <p:attrName>style.visibility</p:attrName>
                                        </p:attrNameLst>
                                      </p:cBhvr>
                                      <p:to>
                                        <p:strVal val="hidden"/>
                                      </p:to>
                                    </p:set>
                                  </p:childTnLst>
                                </p:cTn>
                              </p:par>
                            </p:childTnLst>
                          </p:cTn>
                        </p:par>
                        <p:par>
                          <p:cTn id="97" fill="hold">
                            <p:stCondLst>
                              <p:cond delay="0"/>
                            </p:stCondLst>
                            <p:childTnLst>
                              <p:par>
                                <p:cTn id="98" presetID="1" presetClass="entr" presetSubtype="0" fill="hold" grpId="0" nodeType="afterEffect">
                                  <p:stCondLst>
                                    <p:cond delay="100"/>
                                  </p:stCondLst>
                                  <p:childTnLst>
                                    <p:set>
                                      <p:cBhvr>
                                        <p:cTn id="99" dur="1" fill="hold">
                                          <p:stCondLst>
                                            <p:cond delay="0"/>
                                          </p:stCondLst>
                                        </p:cTn>
                                        <p:tgtEl>
                                          <p:spTgt spid="88"/>
                                        </p:tgtEl>
                                        <p:attrNameLst>
                                          <p:attrName>style.visibility</p:attrName>
                                        </p:attrNameLst>
                                      </p:cBhvr>
                                      <p:to>
                                        <p:strVal val="visible"/>
                                      </p:to>
                                    </p:set>
                                  </p:childTnLst>
                                </p:cTn>
                              </p:par>
                            </p:childTnLst>
                          </p:cTn>
                        </p:par>
                        <p:par>
                          <p:cTn id="100" fill="hold">
                            <p:stCondLst>
                              <p:cond delay="100"/>
                            </p:stCondLst>
                            <p:childTnLst>
                              <p:par>
                                <p:cTn id="101" presetID="1" presetClass="entr" presetSubtype="0" fill="hold" nodeType="afterEffect">
                                  <p:stCondLst>
                                    <p:cond delay="100"/>
                                  </p:stCondLst>
                                  <p:childTnLst>
                                    <p:set>
                                      <p:cBhvr>
                                        <p:cTn id="102" dur="1" fill="hold">
                                          <p:stCondLst>
                                            <p:cond delay="0"/>
                                          </p:stCondLst>
                                        </p:cTn>
                                        <p:tgtEl>
                                          <p:spTgt spid="98"/>
                                        </p:tgtEl>
                                        <p:attrNameLst>
                                          <p:attrName>style.visibility</p:attrName>
                                        </p:attrNameLst>
                                      </p:cBhvr>
                                      <p:to>
                                        <p:strVal val="visible"/>
                                      </p:to>
                                    </p:set>
                                  </p:childTnLst>
                                </p:cTn>
                              </p:par>
                            </p:childTnLst>
                          </p:cTn>
                        </p:par>
                        <p:par>
                          <p:cTn id="103" fill="hold">
                            <p:stCondLst>
                              <p:cond delay="200"/>
                            </p:stCondLst>
                            <p:childTnLst>
                              <p:par>
                                <p:cTn id="104" presetID="1" presetClass="entr" presetSubtype="0" fill="hold" grpId="0" nodeType="afterEffect">
                                  <p:stCondLst>
                                    <p:cond delay="100"/>
                                  </p:stCondLst>
                                  <p:childTnLst>
                                    <p:set>
                                      <p:cBhvr>
                                        <p:cTn id="105" dur="1" fill="hold">
                                          <p:stCondLst>
                                            <p:cond delay="0"/>
                                          </p:stCondLst>
                                        </p:cTn>
                                        <p:tgtEl>
                                          <p:spTgt spid="92"/>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168"/>
                                        </p:tgtEl>
                                        <p:attrNameLst>
                                          <p:attrName>style.visibility</p:attrName>
                                        </p:attrNameLst>
                                      </p:cBhvr>
                                      <p:to>
                                        <p:strVal val="visible"/>
                                      </p:to>
                                    </p:set>
                                    <p:animEffect transition="in" filter="fade">
                                      <p:cBhvr>
                                        <p:cTn id="110" dur="500"/>
                                        <p:tgtEl>
                                          <p:spTgt spid="168"/>
                                        </p:tgtEl>
                                      </p:cBhvr>
                                    </p:animEffect>
                                  </p:childTnLst>
                                </p:cTn>
                              </p:par>
                              <p:par>
                                <p:cTn id="111" presetID="10" presetClass="exit" presetSubtype="0" fill="hold" nodeType="withEffect">
                                  <p:stCondLst>
                                    <p:cond delay="0"/>
                                  </p:stCondLst>
                                  <p:childTnLst>
                                    <p:animEffect transition="out" filter="fade">
                                      <p:cBhvr>
                                        <p:cTn id="112" dur="500"/>
                                        <p:tgtEl>
                                          <p:spTgt spid="161"/>
                                        </p:tgtEl>
                                      </p:cBhvr>
                                    </p:animEffect>
                                    <p:set>
                                      <p:cBhvr>
                                        <p:cTn id="113" dur="1" fill="hold">
                                          <p:stCondLst>
                                            <p:cond delay="499"/>
                                          </p:stCondLst>
                                        </p:cTn>
                                        <p:tgtEl>
                                          <p:spTgt spid="161"/>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8"/>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101"/>
                                        </p:tgtEl>
                                        <p:attrNameLst>
                                          <p:attrName>style.visibility</p:attrName>
                                        </p:attrNameLst>
                                      </p:cBhvr>
                                      <p:to>
                                        <p:strVal val="visible"/>
                                      </p:to>
                                    </p:set>
                                  </p:childTnLst>
                                </p:cTn>
                              </p:par>
                            </p:childTnLst>
                          </p:cTn>
                        </p:par>
                        <p:par>
                          <p:cTn id="120" fill="hold">
                            <p:stCondLst>
                              <p:cond delay="0"/>
                            </p:stCondLst>
                            <p:childTnLst>
                              <p:par>
                                <p:cTn id="121" presetID="1" presetClass="exit" presetSubtype="0" fill="hold" nodeType="afterEffect">
                                  <p:stCondLst>
                                    <p:cond delay="3000"/>
                                  </p:stCondLst>
                                  <p:childTnLst>
                                    <p:set>
                                      <p:cBhvr>
                                        <p:cTn id="122" dur="1" fill="hold">
                                          <p:stCondLst>
                                            <p:cond delay="0"/>
                                          </p:stCondLst>
                                        </p:cTn>
                                        <p:tgtEl>
                                          <p:spTgt spid="8"/>
                                        </p:tgtEl>
                                        <p:attrNameLst>
                                          <p:attrName>style.visibility</p:attrName>
                                        </p:attrNameLst>
                                      </p:cBhvr>
                                      <p:to>
                                        <p:strVal val="hidden"/>
                                      </p:to>
                                    </p:set>
                                  </p:childTnLst>
                                </p:cTn>
                              </p:par>
                              <p:par>
                                <p:cTn id="123" presetID="1" presetClass="exit" presetSubtype="0" fill="hold" grpId="1" nodeType="withEffect">
                                  <p:stCondLst>
                                    <p:cond delay="3000"/>
                                  </p:stCondLst>
                                  <p:childTnLst>
                                    <p:set>
                                      <p:cBhvr>
                                        <p:cTn id="124" dur="1" fill="hold">
                                          <p:stCondLst>
                                            <p:cond delay="0"/>
                                          </p:stCondLst>
                                        </p:cTn>
                                        <p:tgtEl>
                                          <p:spTgt spid="1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8" grpId="0" animBg="1"/>
      <p:bldP spid="60" grpId="0" animBg="1"/>
      <p:bldP spid="61" grpId="0" animBg="1"/>
      <p:bldP spid="59" grpId="0" animBg="1"/>
      <p:bldP spid="88" grpId="0" animBg="1"/>
      <p:bldP spid="89" grpId="0" animBg="1"/>
      <p:bldP spid="20" grpId="0" animBg="1"/>
      <p:bldP spid="81" grpId="0" animBg="1"/>
      <p:bldP spid="82" grpId="0" animBg="1"/>
      <p:bldP spid="83" grpId="0" animBg="1"/>
      <p:bldP spid="85" grpId="0" animBg="1"/>
      <p:bldP spid="87" grpId="0" animBg="1"/>
      <p:bldP spid="92" grpId="0" animBg="1"/>
      <p:bldP spid="168" grpId="0" animBg="1"/>
      <p:bldP spid="101" grpId="0"/>
      <p:bldP spid="101"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Scanning </a:t>
            </a:r>
            <a:r>
              <a:rPr lang="en-US" dirty="0"/>
              <a:t>confocal </a:t>
            </a:r>
            <a:r>
              <a:rPr lang="en-US" dirty="0" smtClean="0"/>
              <a:t>and </a:t>
            </a:r>
            <a:r>
              <a:rPr lang="en-US" dirty="0"/>
              <a:t>the 1 </a:t>
            </a:r>
            <a:r>
              <a:rPr lang="en-US" dirty="0" smtClean="0"/>
              <a:t>Airy unit pinhole “limit”.</a:t>
            </a:r>
            <a:r>
              <a:rPr lang="en-US" dirty="0"/>
              <a:t/>
            </a:r>
            <a:br>
              <a:rPr lang="en-US" dirty="0"/>
            </a:br>
            <a:r>
              <a:rPr lang="en-US" sz="1800" b="0" dirty="0" smtClean="0">
                <a:solidFill>
                  <a:schemeClr val="tx1"/>
                </a:solidFill>
              </a:rPr>
              <a:t>At PH &lt; 1 AU </a:t>
            </a:r>
            <a:r>
              <a:rPr lang="en-US" sz="1800" b="0" dirty="0">
                <a:solidFill>
                  <a:schemeClr val="tx1"/>
                </a:solidFill>
              </a:rPr>
              <a:t>signal </a:t>
            </a:r>
            <a:r>
              <a:rPr lang="en-US" sz="1800" b="0" dirty="0" smtClean="0">
                <a:solidFill>
                  <a:schemeClr val="tx1"/>
                </a:solidFill>
              </a:rPr>
              <a:t>loss is larger than gain in resolution.</a:t>
            </a:r>
            <a:endParaRPr lang="en-US" sz="1800" b="0" dirty="0">
              <a:solidFill>
                <a:schemeClr val="tx1"/>
              </a:solidFill>
            </a:endParaRPr>
          </a:p>
        </p:txBody>
      </p:sp>
      <p:sp>
        <p:nvSpPr>
          <p:cNvPr id="4" name="Foliennummernplatzhalter 3"/>
          <p:cNvSpPr>
            <a:spLocks noGrp="1"/>
          </p:cNvSpPr>
          <p:nvPr>
            <p:ph type="sldNum" sz="quarter" idx="11"/>
          </p:nvPr>
        </p:nvSpPr>
        <p:spPr/>
        <p:txBody>
          <a:bodyPr/>
          <a:lstStyle/>
          <a:p>
            <a:fld id="{8205D155-24A6-4D1A-8D30-537BB875DDDF}" type="slidenum">
              <a:rPr lang="en-US" smtClean="0">
                <a:solidFill>
                  <a:srgbClr val="000000"/>
                </a:solidFill>
              </a:rPr>
              <a:pPr/>
              <a:t>47</a:t>
            </a:fld>
            <a:endParaRPr lang="en-US">
              <a:solidFill>
                <a:srgbClr val="000000"/>
              </a:solidFill>
            </a:endParaRPr>
          </a:p>
        </p:txBody>
      </p:sp>
      <p:sp>
        <p:nvSpPr>
          <p:cNvPr id="5" name="Fußzeilenplatzhalter 4"/>
          <p:cNvSpPr>
            <a:spLocks noGrp="1"/>
          </p:cNvSpPr>
          <p:nvPr>
            <p:ph type="ftr" sz="quarter" idx="12"/>
          </p:nvPr>
        </p:nvSpPr>
        <p:spPr/>
        <p:txBody>
          <a:bodyPr/>
          <a:lstStyle/>
          <a:p>
            <a:r>
              <a:rPr lang="en-US" smtClean="0">
                <a:solidFill>
                  <a:srgbClr val="000000"/>
                </a:solidFill>
              </a:rPr>
              <a:t>Carl Zeiss Microscopy</a:t>
            </a:r>
            <a:endParaRPr lang="en-US" dirty="0">
              <a:solidFill>
                <a:srgbClr val="000000"/>
              </a:solidFill>
            </a:endParaRPr>
          </a:p>
        </p:txBody>
      </p:sp>
      <p:pic>
        <p:nvPicPr>
          <p:cNvPr id="614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p:blipFill>
        <p:spPr bwMode="auto">
          <a:xfrm>
            <a:off x="436610" y="2390588"/>
            <a:ext cx="5133975" cy="39528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eck 5"/>
          <p:cNvSpPr/>
          <p:nvPr/>
        </p:nvSpPr>
        <p:spPr bwMode="auto">
          <a:xfrm>
            <a:off x="436610" y="3302816"/>
            <a:ext cx="5133975" cy="1516918"/>
          </a:xfrm>
          <a:prstGeom prst="rect">
            <a:avLst/>
          </a:prstGeom>
          <a:solidFill>
            <a:srgbClr val="FF0000">
              <a:alpha val="7843"/>
            </a:srgbClr>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cxnSp>
        <p:nvCxnSpPr>
          <p:cNvPr id="10" name="Gerade Verbindung 9"/>
          <p:cNvCxnSpPr/>
          <p:nvPr/>
        </p:nvCxnSpPr>
        <p:spPr bwMode="auto">
          <a:xfrm>
            <a:off x="436610" y="4362535"/>
            <a:ext cx="5133975" cy="0"/>
          </a:xfrm>
          <a:prstGeom prst="line">
            <a:avLst/>
          </a:prstGeom>
          <a:solidFill>
            <a:schemeClr val="folHlink"/>
          </a:solidFill>
          <a:ln w="19050" cap="flat" cmpd="sng" algn="ctr">
            <a:solidFill>
              <a:srgbClr val="FF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feld 10"/>
          <p:cNvSpPr txBox="1"/>
          <p:nvPr/>
        </p:nvSpPr>
        <p:spPr>
          <a:xfrm>
            <a:off x="337456" y="1404257"/>
            <a:ext cx="8196943" cy="914400"/>
          </a:xfrm>
          <a:prstGeom prst="rect">
            <a:avLst/>
          </a:prstGeom>
          <a:noFill/>
        </p:spPr>
        <p:txBody>
          <a:bodyPr wrap="square" rtlCol="0">
            <a:noAutofit/>
          </a:bodyPr>
          <a:lstStyle/>
          <a:p>
            <a:pPr eaLnBrk="0" fontAlgn="base" hangingPunct="0">
              <a:spcBef>
                <a:spcPct val="0"/>
              </a:spcBef>
              <a:spcAft>
                <a:spcPct val="0"/>
              </a:spcAft>
            </a:pPr>
            <a:r>
              <a:rPr lang="en-US" sz="1600" dirty="0" smtClean="0">
                <a:solidFill>
                  <a:srgbClr val="000000"/>
                </a:solidFill>
              </a:rPr>
              <a:t>The potential to increase resolution by closing the pinhole (PH) is not a new idea (</a:t>
            </a:r>
            <a:r>
              <a:rPr lang="en-US" sz="1600" dirty="0" smtClean="0">
                <a:solidFill>
                  <a:srgbClr val="FF0000"/>
                </a:solidFill>
              </a:rPr>
              <a:t>red</a:t>
            </a:r>
            <a:r>
              <a:rPr lang="en-US" sz="1600" dirty="0" smtClean="0">
                <a:solidFill>
                  <a:srgbClr val="000000"/>
                </a:solidFill>
              </a:rPr>
              <a:t>)</a:t>
            </a:r>
          </a:p>
          <a:p>
            <a:pPr eaLnBrk="0" fontAlgn="base" hangingPunct="0">
              <a:spcBef>
                <a:spcPct val="0"/>
              </a:spcBef>
              <a:spcAft>
                <a:spcPct val="0"/>
              </a:spcAft>
            </a:pPr>
            <a:r>
              <a:rPr lang="en-US" sz="1600" dirty="0" smtClean="0">
                <a:solidFill>
                  <a:srgbClr val="000000"/>
                </a:solidFill>
              </a:rPr>
              <a:t>One finds this idea described in many places, including Pawley’s Handbook</a:t>
            </a:r>
            <a:r>
              <a:rPr lang="en-US" sz="1600" dirty="0">
                <a:solidFill>
                  <a:srgbClr val="000000"/>
                </a:solidFill>
              </a:rPr>
              <a:t> </a:t>
            </a:r>
            <a:r>
              <a:rPr lang="en-US" sz="1600" dirty="0" smtClean="0">
                <a:solidFill>
                  <a:srgbClr val="000000"/>
                </a:solidFill>
              </a:rPr>
              <a:t>of Confocal Microscopy</a:t>
            </a:r>
            <a:endParaRPr lang="en-US" sz="1600" dirty="0">
              <a:solidFill>
                <a:srgbClr val="000000"/>
              </a:solidFill>
            </a:endParaRPr>
          </a:p>
        </p:txBody>
      </p:sp>
      <p:cxnSp>
        <p:nvCxnSpPr>
          <p:cNvPr id="13" name="Gerade Verbindung 12"/>
          <p:cNvCxnSpPr/>
          <p:nvPr/>
        </p:nvCxnSpPr>
        <p:spPr bwMode="auto">
          <a:xfrm>
            <a:off x="2363382" y="4567731"/>
            <a:ext cx="3207203" cy="0"/>
          </a:xfrm>
          <a:prstGeom prst="line">
            <a:avLst/>
          </a:prstGeom>
          <a:solidFill>
            <a:schemeClr val="folHlink"/>
          </a:solidFill>
          <a:ln w="28575" cap="flat" cmpd="sng" algn="ctr">
            <a:solidFill>
              <a:srgbClr val="00B05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 Verbindung 28"/>
          <p:cNvCxnSpPr/>
          <p:nvPr/>
        </p:nvCxnSpPr>
        <p:spPr bwMode="auto">
          <a:xfrm>
            <a:off x="436610" y="4819734"/>
            <a:ext cx="674914" cy="0"/>
          </a:xfrm>
          <a:prstGeom prst="line">
            <a:avLst/>
          </a:prstGeom>
          <a:solidFill>
            <a:schemeClr val="folHlink"/>
          </a:solidFill>
          <a:ln w="28575" cap="flat" cmpd="sng" algn="ctr">
            <a:solidFill>
              <a:srgbClr val="00B05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feld 14"/>
          <p:cNvSpPr txBox="1"/>
          <p:nvPr/>
        </p:nvSpPr>
        <p:spPr>
          <a:xfrm>
            <a:off x="5772835" y="2531637"/>
            <a:ext cx="3095323" cy="914400"/>
          </a:xfrm>
          <a:prstGeom prst="rect">
            <a:avLst/>
          </a:prstGeom>
          <a:noFill/>
        </p:spPr>
        <p:txBody>
          <a:bodyPr wrap="none" rtlCol="0">
            <a:noAutofit/>
          </a:bodyPr>
          <a:lstStyle/>
          <a:p>
            <a:pPr eaLnBrk="0" fontAlgn="base" hangingPunct="0">
              <a:spcBef>
                <a:spcPct val="0"/>
              </a:spcBef>
              <a:spcAft>
                <a:spcPct val="0"/>
              </a:spcAft>
            </a:pPr>
            <a:r>
              <a:rPr lang="en-US" sz="1600" dirty="0" smtClean="0">
                <a:solidFill>
                  <a:srgbClr val="000000"/>
                </a:solidFill>
              </a:rPr>
              <a:t>The price to pay, however, is </a:t>
            </a:r>
          </a:p>
          <a:p>
            <a:pPr eaLnBrk="0" fontAlgn="base" hangingPunct="0">
              <a:spcBef>
                <a:spcPct val="0"/>
              </a:spcBef>
              <a:spcAft>
                <a:spcPct val="0"/>
              </a:spcAft>
            </a:pPr>
            <a:r>
              <a:rPr lang="en-US" sz="1600" dirty="0" smtClean="0">
                <a:solidFill>
                  <a:srgbClr val="000000"/>
                </a:solidFill>
              </a:rPr>
              <a:t>sacrificing 95% of the signal</a:t>
            </a:r>
          </a:p>
          <a:p>
            <a:pPr eaLnBrk="0" fontAlgn="base" hangingPunct="0">
              <a:spcBef>
                <a:spcPct val="0"/>
              </a:spcBef>
              <a:spcAft>
                <a:spcPct val="0"/>
              </a:spcAft>
            </a:pPr>
            <a:r>
              <a:rPr lang="en-US" sz="1600" dirty="0" smtClean="0">
                <a:solidFill>
                  <a:srgbClr val="000000"/>
                </a:solidFill>
              </a:rPr>
              <a:t>(</a:t>
            </a:r>
            <a:r>
              <a:rPr lang="en-US" sz="1600" dirty="0" smtClean="0">
                <a:solidFill>
                  <a:srgbClr val="00B050"/>
                </a:solidFill>
              </a:rPr>
              <a:t>green</a:t>
            </a:r>
            <a:r>
              <a:rPr lang="en-US" sz="1600" dirty="0" smtClean="0">
                <a:solidFill>
                  <a:srgbClr val="000000"/>
                </a:solidFill>
              </a:rPr>
              <a:t>).</a:t>
            </a:r>
            <a:endParaRPr lang="en-US" sz="1600" dirty="0">
              <a:solidFill>
                <a:srgbClr val="000000"/>
              </a:solidFill>
            </a:endParaRPr>
          </a:p>
        </p:txBody>
      </p:sp>
      <p:sp>
        <p:nvSpPr>
          <p:cNvPr id="34" name="Textfeld 33"/>
          <p:cNvSpPr txBox="1"/>
          <p:nvPr/>
        </p:nvSpPr>
        <p:spPr>
          <a:xfrm>
            <a:off x="5772835" y="3675351"/>
            <a:ext cx="2655486" cy="830405"/>
          </a:xfrm>
          <a:prstGeom prst="rect">
            <a:avLst/>
          </a:prstGeom>
          <a:noFill/>
        </p:spPr>
        <p:txBody>
          <a:bodyPr wrap="none" rtlCol="0">
            <a:noAutofit/>
          </a:bodyPr>
          <a:lstStyle/>
          <a:p>
            <a:pPr eaLnBrk="0" fontAlgn="base" hangingPunct="0">
              <a:spcBef>
                <a:spcPct val="0"/>
              </a:spcBef>
              <a:spcAft>
                <a:spcPct val="0"/>
              </a:spcAft>
            </a:pPr>
            <a:r>
              <a:rPr lang="en-US" sz="1600" dirty="0" smtClean="0">
                <a:solidFill>
                  <a:srgbClr val="000000"/>
                </a:solidFill>
              </a:rPr>
              <a:t>The famous 1 AU setting </a:t>
            </a:r>
          </a:p>
          <a:p>
            <a:pPr eaLnBrk="0" fontAlgn="base" hangingPunct="0">
              <a:spcBef>
                <a:spcPct val="0"/>
              </a:spcBef>
              <a:spcAft>
                <a:spcPct val="0"/>
              </a:spcAft>
            </a:pPr>
            <a:r>
              <a:rPr lang="en-US" sz="1600" dirty="0" smtClean="0">
                <a:solidFill>
                  <a:srgbClr val="000000"/>
                </a:solidFill>
              </a:rPr>
              <a:t>is more of a practical barrier </a:t>
            </a:r>
          </a:p>
          <a:p>
            <a:pPr eaLnBrk="0" fontAlgn="base" hangingPunct="0">
              <a:spcBef>
                <a:spcPct val="0"/>
              </a:spcBef>
              <a:spcAft>
                <a:spcPct val="0"/>
              </a:spcAft>
            </a:pPr>
            <a:r>
              <a:rPr lang="en-US" sz="1600" dirty="0" smtClean="0">
                <a:solidFill>
                  <a:srgbClr val="000000"/>
                </a:solidFill>
              </a:rPr>
              <a:t>than a theoretical limit.</a:t>
            </a:r>
            <a:endParaRPr lang="en-US" sz="1600" dirty="0">
              <a:solidFill>
                <a:srgbClr val="000000"/>
              </a:solidFill>
            </a:endParaRPr>
          </a:p>
        </p:txBody>
      </p:sp>
      <p:sp>
        <p:nvSpPr>
          <p:cNvPr id="14" name="Textfeld 13"/>
          <p:cNvSpPr txBox="1"/>
          <p:nvPr/>
        </p:nvSpPr>
        <p:spPr>
          <a:xfrm>
            <a:off x="5772835" y="4711855"/>
            <a:ext cx="2655486" cy="879528"/>
          </a:xfrm>
          <a:prstGeom prst="rect">
            <a:avLst/>
          </a:prstGeom>
          <a:noFill/>
        </p:spPr>
        <p:txBody>
          <a:bodyPr wrap="none" rtlCol="0">
            <a:noAutofit/>
          </a:bodyPr>
          <a:lstStyle/>
          <a:p>
            <a:pPr eaLnBrk="0" fontAlgn="base" hangingPunct="0">
              <a:spcBef>
                <a:spcPct val="0"/>
              </a:spcBef>
              <a:spcAft>
                <a:spcPct val="0"/>
              </a:spcAft>
            </a:pPr>
            <a:r>
              <a:rPr lang="en-US" sz="1600" dirty="0" smtClean="0">
                <a:solidFill>
                  <a:srgbClr val="000000"/>
                </a:solidFill>
              </a:rPr>
              <a:t>Fortunately, now there is </a:t>
            </a:r>
          </a:p>
          <a:p>
            <a:pPr eaLnBrk="0" fontAlgn="base" hangingPunct="0">
              <a:spcBef>
                <a:spcPct val="0"/>
              </a:spcBef>
              <a:spcAft>
                <a:spcPct val="0"/>
              </a:spcAft>
            </a:pPr>
            <a:r>
              <a:rPr lang="en-US" sz="1600" dirty="0" smtClean="0">
                <a:solidFill>
                  <a:srgbClr val="000000"/>
                </a:solidFill>
              </a:rPr>
              <a:t>a clever workaround with </a:t>
            </a:r>
          </a:p>
          <a:p>
            <a:pPr eaLnBrk="0" fontAlgn="base" hangingPunct="0">
              <a:spcBef>
                <a:spcPct val="0"/>
              </a:spcBef>
              <a:spcAft>
                <a:spcPct val="0"/>
              </a:spcAft>
            </a:pPr>
            <a:r>
              <a:rPr lang="en-US" sz="1600" dirty="0" err="1" smtClean="0">
                <a:solidFill>
                  <a:srgbClr val="000000"/>
                </a:solidFill>
              </a:rPr>
              <a:t>Airyscan</a:t>
            </a:r>
            <a:r>
              <a:rPr lang="en-US" sz="1600" dirty="0" smtClean="0">
                <a:solidFill>
                  <a:srgbClr val="000000"/>
                </a:solidFill>
              </a:rPr>
              <a:t>...</a:t>
            </a:r>
            <a:endParaRPr lang="en-US" sz="1600" dirty="0">
              <a:solidFill>
                <a:srgbClr val="000000"/>
              </a:solidFill>
            </a:endParaRPr>
          </a:p>
        </p:txBody>
      </p:sp>
      <p:sp>
        <p:nvSpPr>
          <p:cNvPr id="3" name="Datumsplatzhalter 2"/>
          <p:cNvSpPr>
            <a:spLocks noGrp="1"/>
          </p:cNvSpPr>
          <p:nvPr>
            <p:ph type="dt" sz="half" idx="10"/>
          </p:nvPr>
        </p:nvSpPr>
        <p:spPr/>
        <p:txBody>
          <a:bodyPr/>
          <a:lstStyle/>
          <a:p>
            <a:fld id="{70E5FD58-47E5-4A40-A57D-BE8C2D695A63}" type="datetime1">
              <a:rPr lang="de-DE" smtClean="0">
                <a:solidFill>
                  <a:srgbClr val="000000"/>
                </a:solidFill>
              </a:rPr>
              <a:pPr/>
              <a:t>02.03.2017</a:t>
            </a:fld>
            <a:endParaRPr lang="en-US" dirty="0">
              <a:solidFill>
                <a:srgbClr val="000000"/>
              </a:solidFill>
            </a:endParaRPr>
          </a:p>
        </p:txBody>
      </p:sp>
    </p:spTree>
    <p:extLst>
      <p:ext uri="{BB962C8B-B14F-4D97-AF65-F5344CB8AC3E}">
        <p14:creationId xmlns:p14="http://schemas.microsoft.com/office/powerpoint/2010/main" val="30739819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sp>
        <p:nvSpPr>
          <p:cNvPr id="496" name="Textfeld 495"/>
          <p:cNvSpPr txBox="1"/>
          <p:nvPr/>
        </p:nvSpPr>
        <p:spPr>
          <a:xfrm>
            <a:off x="310842" y="2653302"/>
            <a:ext cx="928854"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detection</a:t>
            </a:r>
            <a:endParaRPr lang="en-US" sz="1200" dirty="0">
              <a:solidFill>
                <a:srgbClr val="000000"/>
              </a:solidFill>
            </a:endParaRPr>
          </a:p>
        </p:txBody>
      </p:sp>
      <p:sp>
        <p:nvSpPr>
          <p:cNvPr id="2" name="Titel 1"/>
          <p:cNvSpPr>
            <a:spLocks noGrp="1"/>
          </p:cNvSpPr>
          <p:nvPr>
            <p:ph type="title"/>
          </p:nvPr>
        </p:nvSpPr>
        <p:spPr/>
        <p:txBody>
          <a:bodyPr/>
          <a:lstStyle/>
          <a:p>
            <a:r>
              <a:rPr lang="en-US" dirty="0" err="1" smtClean="0"/>
              <a:t>Airyscan</a:t>
            </a:r>
            <a:r>
              <a:rPr lang="en-US" dirty="0" smtClean="0"/>
              <a:t>: PH ~ 0.2 </a:t>
            </a:r>
            <a:r>
              <a:rPr lang="en-US" dirty="0" err="1" smtClean="0"/>
              <a:t>A.u</a:t>
            </a:r>
            <a:r>
              <a:rPr lang="en-US" dirty="0" smtClean="0"/>
              <a:t>. scanning without loss.</a:t>
            </a:r>
            <a:br>
              <a:rPr lang="en-US" dirty="0" smtClean="0"/>
            </a:br>
            <a:r>
              <a:rPr lang="en-US" sz="1800" b="0" dirty="0" smtClean="0">
                <a:solidFill>
                  <a:schemeClr val="tx1"/>
                </a:solidFill>
              </a:rPr>
              <a:t>A single element improves resolution</a:t>
            </a:r>
            <a:endParaRPr lang="en-US" sz="2000" b="0" dirty="0">
              <a:solidFill>
                <a:schemeClr val="tx1"/>
              </a:solidFill>
            </a:endParaRPr>
          </a:p>
        </p:txBody>
      </p:sp>
      <p:sp>
        <p:nvSpPr>
          <p:cNvPr id="5" name="Fußzeilenplatzhalter 4"/>
          <p:cNvSpPr>
            <a:spLocks noGrp="1"/>
          </p:cNvSpPr>
          <p:nvPr>
            <p:ph type="ftr" sz="quarter" idx="12"/>
          </p:nvPr>
        </p:nvSpPr>
        <p:spPr/>
        <p:txBody>
          <a:bodyPr/>
          <a:lstStyle/>
          <a:p>
            <a:r>
              <a:rPr lang="en-US" smtClean="0">
                <a:solidFill>
                  <a:srgbClr val="000000"/>
                </a:solidFill>
              </a:rPr>
              <a:t>Carl Zeiss Microscopy</a:t>
            </a:r>
            <a:endParaRPr lang="en-US" dirty="0">
              <a:solidFill>
                <a:srgbClr val="000000"/>
              </a:solidFill>
            </a:endParaRPr>
          </a:p>
        </p:txBody>
      </p:sp>
      <p:sp>
        <p:nvSpPr>
          <p:cNvPr id="91" name="Textfeld 90"/>
          <p:cNvSpPr txBox="1"/>
          <p:nvPr/>
        </p:nvSpPr>
        <p:spPr>
          <a:xfrm>
            <a:off x="308803" y="1420580"/>
            <a:ext cx="1247775"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PH = 0.2 </a:t>
            </a:r>
            <a:r>
              <a:rPr lang="en-US" sz="1200" dirty="0" err="1" smtClean="0">
                <a:solidFill>
                  <a:srgbClr val="000000"/>
                </a:solidFill>
              </a:rPr>
              <a:t>a.u</a:t>
            </a:r>
            <a:r>
              <a:rPr lang="en-US" sz="1200" dirty="0" smtClean="0">
                <a:solidFill>
                  <a:srgbClr val="000000"/>
                </a:solidFill>
              </a:rPr>
              <a:t>.</a:t>
            </a:r>
            <a:endParaRPr lang="en-US" sz="1200" dirty="0">
              <a:solidFill>
                <a:srgbClr val="000000"/>
              </a:solidFill>
            </a:endParaRPr>
          </a:p>
        </p:txBody>
      </p:sp>
      <p:cxnSp>
        <p:nvCxnSpPr>
          <p:cNvPr id="32" name="Gerade Verbindung mit Pfeil 31"/>
          <p:cNvCxnSpPr/>
          <p:nvPr/>
        </p:nvCxnSpPr>
        <p:spPr bwMode="auto">
          <a:xfrm flipV="1">
            <a:off x="1542461" y="4168140"/>
            <a:ext cx="0" cy="1938783"/>
          </a:xfrm>
          <a:prstGeom prst="straightConnector1">
            <a:avLst/>
          </a:prstGeom>
          <a:solidFill>
            <a:schemeClr val="folHlink"/>
          </a:solidFill>
          <a:ln w="19050" cap="flat" cmpd="sng" algn="ctr">
            <a:solidFill>
              <a:srgbClr val="0070C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uppieren 37"/>
          <p:cNvGrpSpPr/>
          <p:nvPr/>
        </p:nvGrpSpPr>
        <p:grpSpPr>
          <a:xfrm>
            <a:off x="1363980" y="3611880"/>
            <a:ext cx="6198184" cy="213360"/>
            <a:chOff x="3646868" y="2202180"/>
            <a:chExt cx="1466152" cy="114300"/>
          </a:xfrm>
        </p:grpSpPr>
        <p:cxnSp>
          <p:nvCxnSpPr>
            <p:cNvPr id="39" name="Gerade Verbindung 38"/>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p:cNvGrpSpPr/>
            <p:nvPr/>
          </p:nvGrpSpPr>
          <p:grpSpPr>
            <a:xfrm>
              <a:off x="3806888" y="2202180"/>
              <a:ext cx="1110090" cy="114300"/>
              <a:chOff x="3806888" y="2148840"/>
              <a:chExt cx="1110090" cy="266700"/>
            </a:xfrm>
          </p:grpSpPr>
          <p:cxnSp>
            <p:nvCxnSpPr>
              <p:cNvPr id="41" name="Gerade Verbindung 40"/>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42"/>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43"/>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45"/>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46"/>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0" name="Gruppieren 49"/>
          <p:cNvGrpSpPr/>
          <p:nvPr/>
        </p:nvGrpSpPr>
        <p:grpSpPr>
          <a:xfrm>
            <a:off x="1363980" y="5893562"/>
            <a:ext cx="6217920" cy="213360"/>
            <a:chOff x="3646868" y="2202180"/>
            <a:chExt cx="1466152" cy="114300"/>
          </a:xfrm>
        </p:grpSpPr>
        <p:cxnSp>
          <p:nvCxnSpPr>
            <p:cNvPr id="51" name="Gerade Verbindung 50"/>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p:cNvGrpSpPr/>
            <p:nvPr/>
          </p:nvGrpSpPr>
          <p:grpSpPr>
            <a:xfrm>
              <a:off x="3806888" y="2202180"/>
              <a:ext cx="1110090" cy="114300"/>
              <a:chOff x="3806888" y="2148840"/>
              <a:chExt cx="1110090" cy="266700"/>
            </a:xfrm>
          </p:grpSpPr>
          <p:cxnSp>
            <p:nvCxnSpPr>
              <p:cNvPr id="53" name="Gerade Verbindung 52"/>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848"/>
          <a:stretch/>
        </p:blipFill>
        <p:spPr bwMode="auto">
          <a:xfrm>
            <a:off x="1668624" y="4167597"/>
            <a:ext cx="164684" cy="183921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0" name="Textfeld 79"/>
          <p:cNvSpPr txBox="1"/>
          <p:nvPr/>
        </p:nvSpPr>
        <p:spPr>
          <a:xfrm rot="16200000">
            <a:off x="760516" y="4880133"/>
            <a:ext cx="970597" cy="400050"/>
          </a:xfrm>
          <a:prstGeom prst="rect">
            <a:avLst/>
          </a:prstGeom>
          <a:noFill/>
        </p:spPr>
        <p:txBody>
          <a:bodyPr wrap="none" rtlCol="0">
            <a:noAutofit/>
          </a:bodyPr>
          <a:lstStyle/>
          <a:p>
            <a:pPr eaLnBrk="0" fontAlgn="base" hangingPunct="0">
              <a:spcBef>
                <a:spcPct val="0"/>
              </a:spcBef>
              <a:spcAft>
                <a:spcPct val="0"/>
              </a:spcAft>
            </a:pPr>
            <a:r>
              <a:rPr lang="en-US" sz="1600" dirty="0" smtClean="0">
                <a:solidFill>
                  <a:srgbClr val="000000"/>
                </a:solidFill>
              </a:rPr>
              <a:t>Intensity</a:t>
            </a:r>
            <a:endParaRPr lang="en-US" sz="1600" dirty="0">
              <a:solidFill>
                <a:srgbClr val="000000"/>
              </a:solidFill>
            </a:endParaRPr>
          </a:p>
        </p:txBody>
      </p:sp>
      <p:sp>
        <p:nvSpPr>
          <p:cNvPr id="20" name="Rechteck 19"/>
          <p:cNvSpPr/>
          <p:nvPr/>
        </p:nvSpPr>
        <p:spPr bwMode="auto">
          <a:xfrm>
            <a:off x="1964088" y="5791546"/>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1" name="Rechteck 80"/>
          <p:cNvSpPr/>
          <p:nvPr/>
        </p:nvSpPr>
        <p:spPr bwMode="auto">
          <a:xfrm>
            <a:off x="3524765" y="5572355"/>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3" name="Rechteck 82"/>
          <p:cNvSpPr/>
          <p:nvPr/>
        </p:nvSpPr>
        <p:spPr bwMode="auto">
          <a:xfrm>
            <a:off x="4323820" y="5379177"/>
            <a:ext cx="160020" cy="160020"/>
          </a:xfrm>
          <a:prstGeom prst="rect">
            <a:avLst/>
          </a:prstGeom>
          <a:solidFill>
            <a:srgbClr val="33CC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7" name="Rechteck 86"/>
          <p:cNvSpPr/>
          <p:nvPr/>
        </p:nvSpPr>
        <p:spPr bwMode="auto">
          <a:xfrm>
            <a:off x="5094282" y="5563303"/>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2" name="Rechteck 91"/>
          <p:cNvSpPr/>
          <p:nvPr/>
        </p:nvSpPr>
        <p:spPr bwMode="auto">
          <a:xfrm>
            <a:off x="6670552" y="5794537"/>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cxnSp>
        <p:nvCxnSpPr>
          <p:cNvPr id="24" name="Gerade Verbindung mit Pfeil 23"/>
          <p:cNvCxnSpPr/>
          <p:nvPr/>
        </p:nvCxnSpPr>
        <p:spPr bwMode="auto">
          <a:xfrm>
            <a:off x="2040467" y="3863340"/>
            <a:ext cx="0" cy="1825336"/>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 Verbindung mit Pfeil 92"/>
          <p:cNvCxnSpPr/>
          <p:nvPr/>
        </p:nvCxnSpPr>
        <p:spPr bwMode="auto">
          <a:xfrm flipH="1">
            <a:off x="2822621" y="3863340"/>
            <a:ext cx="1" cy="1825336"/>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 Verbindung mit Pfeil 93"/>
          <p:cNvCxnSpPr>
            <a:endCxn id="81" idx="0"/>
          </p:cNvCxnSpPr>
          <p:nvPr/>
        </p:nvCxnSpPr>
        <p:spPr bwMode="auto">
          <a:xfrm>
            <a:off x="3604775" y="3863340"/>
            <a:ext cx="0" cy="1709015"/>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 Verbindung mit Pfeil 94"/>
          <p:cNvCxnSpPr/>
          <p:nvPr/>
        </p:nvCxnSpPr>
        <p:spPr bwMode="auto">
          <a:xfrm>
            <a:off x="4386930" y="3863340"/>
            <a:ext cx="9625" cy="1515837"/>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 Verbindung mit Pfeil 95"/>
          <p:cNvCxnSpPr>
            <a:endCxn id="87" idx="0"/>
          </p:cNvCxnSpPr>
          <p:nvPr/>
        </p:nvCxnSpPr>
        <p:spPr bwMode="auto">
          <a:xfrm>
            <a:off x="5169084" y="3863340"/>
            <a:ext cx="5208" cy="1699963"/>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 Verbindung mit Pfeil 96"/>
          <p:cNvCxnSpPr>
            <a:endCxn id="482" idx="0"/>
          </p:cNvCxnSpPr>
          <p:nvPr/>
        </p:nvCxnSpPr>
        <p:spPr bwMode="auto">
          <a:xfrm>
            <a:off x="5951174" y="3863340"/>
            <a:ext cx="15194" cy="1905132"/>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 Verbindung mit Pfeil 97"/>
          <p:cNvCxnSpPr/>
          <p:nvPr/>
        </p:nvCxnSpPr>
        <p:spPr bwMode="auto">
          <a:xfrm>
            <a:off x="6733392" y="3863340"/>
            <a:ext cx="0" cy="1905132"/>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2" name="Textfeld 131"/>
          <p:cNvSpPr txBox="1"/>
          <p:nvPr/>
        </p:nvSpPr>
        <p:spPr>
          <a:xfrm>
            <a:off x="308803" y="2053310"/>
            <a:ext cx="1133476"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excitation</a:t>
            </a:r>
            <a:endParaRPr lang="en-US" sz="1200" dirty="0">
              <a:solidFill>
                <a:srgbClr val="000000"/>
              </a:solidFill>
            </a:endParaRPr>
          </a:p>
        </p:txBody>
      </p:sp>
      <p:sp>
        <p:nvSpPr>
          <p:cNvPr id="1027" name="Freihandform 1026"/>
          <p:cNvSpPr/>
          <p:nvPr/>
        </p:nvSpPr>
        <p:spPr bwMode="auto">
          <a:xfrm>
            <a:off x="411479" y="1653539"/>
            <a:ext cx="1412963" cy="228643"/>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 name="connsiteX0" fmla="*/ 0 w 1104900"/>
              <a:gd name="connsiteY0" fmla="*/ 0 h 121920"/>
              <a:gd name="connsiteX1" fmla="*/ 670560 w 1104900"/>
              <a:gd name="connsiteY1" fmla="*/ 0 h 121920"/>
              <a:gd name="connsiteX2" fmla="*/ 1104900 w 1104900"/>
              <a:gd name="connsiteY2" fmla="*/ 121920 h 121920"/>
            </a:gdLst>
            <a:ahLst/>
            <a:cxnLst>
              <a:cxn ang="0">
                <a:pos x="connsiteX0" y="connsiteY0"/>
              </a:cxn>
              <a:cxn ang="0">
                <a:pos x="connsiteX1" y="connsiteY1"/>
              </a:cxn>
              <a:cxn ang="0">
                <a:pos x="connsiteX2" y="connsiteY2"/>
              </a:cxn>
            </a:cxnLst>
            <a:rect l="l" t="t" r="r" b="b"/>
            <a:pathLst>
              <a:path w="1104900" h="121920">
                <a:moveTo>
                  <a:pt x="0" y="0"/>
                </a:moveTo>
                <a:lnTo>
                  <a:pt x="670560" y="0"/>
                </a:lnTo>
                <a:lnTo>
                  <a:pt x="1104900" y="1219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37" name="Freihandform 136"/>
          <p:cNvSpPr/>
          <p:nvPr/>
        </p:nvSpPr>
        <p:spPr bwMode="auto">
          <a:xfrm flipV="1">
            <a:off x="411480" y="1924518"/>
            <a:ext cx="1575468" cy="361481"/>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14" name="Freihandform 213"/>
          <p:cNvSpPr/>
          <p:nvPr/>
        </p:nvSpPr>
        <p:spPr bwMode="auto">
          <a:xfrm flipV="1">
            <a:off x="411480" y="2331283"/>
            <a:ext cx="1367559" cy="350015"/>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82" name="Rechteck 481"/>
          <p:cNvSpPr/>
          <p:nvPr/>
        </p:nvSpPr>
        <p:spPr bwMode="auto">
          <a:xfrm>
            <a:off x="5886358" y="5768472"/>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83" name="Rechteck 482"/>
          <p:cNvSpPr/>
          <p:nvPr/>
        </p:nvSpPr>
        <p:spPr bwMode="auto">
          <a:xfrm>
            <a:off x="2733458" y="5773420"/>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93" name="Textfeld 492"/>
          <p:cNvSpPr txBox="1"/>
          <p:nvPr/>
        </p:nvSpPr>
        <p:spPr>
          <a:xfrm>
            <a:off x="5840203" y="1344453"/>
            <a:ext cx="2797817" cy="618173"/>
          </a:xfrm>
          <a:prstGeom prst="rect">
            <a:avLst/>
          </a:prstGeom>
          <a:noFill/>
        </p:spPr>
        <p:txBody>
          <a:bodyPr wrap="none" rtlCol="0">
            <a:noAutofit/>
          </a:bodyPr>
          <a:lstStyle/>
          <a:p>
            <a:pPr eaLnBrk="0" fontAlgn="base" hangingPunct="0">
              <a:spcBef>
                <a:spcPct val="0"/>
              </a:spcBef>
              <a:spcAft>
                <a:spcPct val="0"/>
              </a:spcAft>
            </a:pPr>
            <a:r>
              <a:rPr lang="en-US" sz="1400" dirty="0" smtClean="0">
                <a:solidFill>
                  <a:srgbClr val="000000"/>
                </a:solidFill>
              </a:rPr>
              <a:t>A point-like emitter generates a </a:t>
            </a:r>
          </a:p>
          <a:p>
            <a:pPr eaLnBrk="0" fontAlgn="base" hangingPunct="0">
              <a:spcBef>
                <a:spcPct val="0"/>
              </a:spcBef>
              <a:spcAft>
                <a:spcPct val="0"/>
              </a:spcAft>
            </a:pPr>
            <a:r>
              <a:rPr lang="en-US" sz="1400" dirty="0" smtClean="0">
                <a:solidFill>
                  <a:srgbClr val="000000"/>
                </a:solidFill>
              </a:rPr>
              <a:t>diffraction limited pattern (~ PSF)</a:t>
            </a:r>
            <a:endParaRPr lang="en-US" sz="1400" dirty="0">
              <a:solidFill>
                <a:srgbClr val="000000"/>
              </a:solidFill>
            </a:endParaRPr>
          </a:p>
        </p:txBody>
      </p:sp>
      <p:sp>
        <p:nvSpPr>
          <p:cNvPr id="494" name="Textfeld 493"/>
          <p:cNvSpPr txBox="1"/>
          <p:nvPr/>
        </p:nvSpPr>
        <p:spPr>
          <a:xfrm>
            <a:off x="7165886" y="3724546"/>
            <a:ext cx="733425"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scan</a:t>
            </a:r>
            <a:endParaRPr lang="en-US" sz="1200" dirty="0">
              <a:solidFill>
                <a:srgbClr val="000000"/>
              </a:solidFill>
            </a:endParaRPr>
          </a:p>
        </p:txBody>
      </p:sp>
      <p:sp>
        <p:nvSpPr>
          <p:cNvPr id="495" name="Textfeld 494"/>
          <p:cNvSpPr txBox="1"/>
          <p:nvPr/>
        </p:nvSpPr>
        <p:spPr>
          <a:xfrm>
            <a:off x="7165886" y="6006811"/>
            <a:ext cx="733425"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scan</a:t>
            </a:r>
            <a:endParaRPr lang="en-US" sz="1200" dirty="0">
              <a:solidFill>
                <a:srgbClr val="000000"/>
              </a:solidFill>
            </a:endParaRPr>
          </a:p>
        </p:txBody>
      </p:sp>
      <p:grpSp>
        <p:nvGrpSpPr>
          <p:cNvPr id="730" name="Gruppieren 13"/>
          <p:cNvGrpSpPr/>
          <p:nvPr/>
        </p:nvGrpSpPr>
        <p:grpSpPr>
          <a:xfrm>
            <a:off x="3646868" y="2316480"/>
            <a:ext cx="1466152" cy="114300"/>
            <a:chOff x="3646868" y="2202180"/>
            <a:chExt cx="1466152" cy="114300"/>
          </a:xfrm>
        </p:grpSpPr>
        <p:cxnSp>
          <p:nvCxnSpPr>
            <p:cNvPr id="731" name="Gerade Verbindung 6"/>
            <p:cNvCxnSpPr/>
            <p:nvPr/>
          </p:nvCxnSpPr>
          <p:spPr bwMode="auto">
            <a:xfrm>
              <a:off x="3646868" y="2263140"/>
              <a:ext cx="1466152" cy="0"/>
            </a:xfrm>
            <a:prstGeom prst="line">
              <a:avLst/>
            </a:prstGeom>
            <a:solidFill>
              <a:schemeClr val="folHlink"/>
            </a:solidFill>
            <a:ln w="3175"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32" name="Gruppieren 12"/>
            <p:cNvGrpSpPr/>
            <p:nvPr/>
          </p:nvGrpSpPr>
          <p:grpSpPr>
            <a:xfrm>
              <a:off x="3806888" y="2202180"/>
              <a:ext cx="1110090" cy="114300"/>
              <a:chOff x="3806888" y="2148840"/>
              <a:chExt cx="1110090" cy="266700"/>
            </a:xfrm>
          </p:grpSpPr>
          <p:cxnSp>
            <p:nvCxnSpPr>
              <p:cNvPr id="733" name="Gerade Verbindung 22"/>
              <p:cNvCxnSpPr/>
              <p:nvPr/>
            </p:nvCxnSpPr>
            <p:spPr bwMode="auto">
              <a:xfrm flipV="1">
                <a:off x="380688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4" name="Gerade Verbindung 24"/>
              <p:cNvCxnSpPr/>
              <p:nvPr/>
            </p:nvCxnSpPr>
            <p:spPr bwMode="auto">
              <a:xfrm flipV="1">
                <a:off x="399190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5" name="Gerade Verbindung 25"/>
              <p:cNvCxnSpPr/>
              <p:nvPr/>
            </p:nvCxnSpPr>
            <p:spPr bwMode="auto">
              <a:xfrm flipV="1">
                <a:off x="417691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6" name="Gerade Verbindung 26"/>
              <p:cNvCxnSpPr/>
              <p:nvPr/>
            </p:nvCxnSpPr>
            <p:spPr bwMode="auto">
              <a:xfrm flipV="1">
                <a:off x="436193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7" name="Gerade Verbindung 27"/>
              <p:cNvCxnSpPr/>
              <p:nvPr/>
            </p:nvCxnSpPr>
            <p:spPr bwMode="auto">
              <a:xfrm flipV="1">
                <a:off x="454694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8" name="Gerade Verbindung 28"/>
              <p:cNvCxnSpPr/>
              <p:nvPr/>
            </p:nvCxnSpPr>
            <p:spPr bwMode="auto">
              <a:xfrm flipV="1">
                <a:off x="473196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9" name="Gerade Verbindung 29"/>
              <p:cNvCxnSpPr/>
              <p:nvPr/>
            </p:nvCxnSpPr>
            <p:spPr bwMode="auto">
              <a:xfrm flipV="1">
                <a:off x="491697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0" name="Group 9"/>
          <p:cNvGrpSpPr/>
          <p:nvPr/>
        </p:nvGrpSpPr>
        <p:grpSpPr>
          <a:xfrm>
            <a:off x="1548958" y="4396575"/>
            <a:ext cx="5762723" cy="1505603"/>
            <a:chOff x="1548958" y="4396575"/>
            <a:chExt cx="5762723" cy="1505603"/>
          </a:xfrm>
        </p:grpSpPr>
        <p:sp>
          <p:nvSpPr>
            <p:cNvPr id="21" name="Freihandform 20"/>
            <p:cNvSpPr/>
            <p:nvPr/>
          </p:nvSpPr>
          <p:spPr bwMode="auto">
            <a:xfrm>
              <a:off x="1548958" y="4396575"/>
              <a:ext cx="5762723" cy="150560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0 w 6449629"/>
                <a:gd name="connsiteY0" fmla="*/ 1341124 h 1375661"/>
                <a:gd name="connsiteX1" fmla="*/ 2987040 w 6449629"/>
                <a:gd name="connsiteY1" fmla="*/ 4 h 1375661"/>
                <a:gd name="connsiteX2" fmla="*/ 6134100 w 6449629"/>
                <a:gd name="connsiteY2" fmla="*/ 1325884 h 1375661"/>
                <a:gd name="connsiteX3" fmla="*/ 6399310 w 6449629"/>
                <a:gd name="connsiteY3" fmla="*/ 1067921 h 1375661"/>
                <a:gd name="connsiteX0" fmla="*/ 0 w 6431465"/>
                <a:gd name="connsiteY0" fmla="*/ 1341229 h 1341269"/>
                <a:gd name="connsiteX1" fmla="*/ 2987040 w 6431465"/>
                <a:gd name="connsiteY1" fmla="*/ 109 h 1341269"/>
                <a:gd name="connsiteX2" fmla="*/ 6101953 w 6431465"/>
                <a:gd name="connsiteY2" fmla="*/ 1264892 h 1341269"/>
                <a:gd name="connsiteX3" fmla="*/ 6399310 w 6431465"/>
                <a:gd name="connsiteY3" fmla="*/ 1068026 h 1341269"/>
                <a:gd name="connsiteX0" fmla="*/ 0 w 6101953"/>
                <a:gd name="connsiteY0" fmla="*/ 1341229 h 1341269"/>
                <a:gd name="connsiteX1" fmla="*/ 2987040 w 6101953"/>
                <a:gd name="connsiteY1" fmla="*/ 109 h 1341269"/>
                <a:gd name="connsiteX2" fmla="*/ 6101953 w 6101953"/>
                <a:gd name="connsiteY2" fmla="*/ 1264892 h 1341269"/>
                <a:gd name="connsiteX0" fmla="*/ 0 w 6077843"/>
                <a:gd name="connsiteY0" fmla="*/ 1341298 h 1341338"/>
                <a:gd name="connsiteX1" fmla="*/ 2987040 w 6077843"/>
                <a:gd name="connsiteY1" fmla="*/ 178 h 1341338"/>
                <a:gd name="connsiteX2" fmla="*/ 6077843 w 6077843"/>
                <a:gd name="connsiteY2" fmla="*/ 1244596 h 1341338"/>
                <a:gd name="connsiteX0" fmla="*/ 0 w 6077843"/>
                <a:gd name="connsiteY0" fmla="*/ 1341271 h 1341311"/>
                <a:gd name="connsiteX1" fmla="*/ 2987040 w 6077843"/>
                <a:gd name="connsiteY1" fmla="*/ 151 h 1341311"/>
                <a:gd name="connsiteX2" fmla="*/ 6077843 w 6077843"/>
                <a:gd name="connsiteY2" fmla="*/ 1244569 h 1341311"/>
              </a:gdLst>
              <a:ahLst/>
              <a:cxnLst>
                <a:cxn ang="0">
                  <a:pos x="connsiteX0" y="connsiteY0"/>
                </a:cxn>
                <a:cxn ang="0">
                  <a:pos x="connsiteX1" y="connsiteY1"/>
                </a:cxn>
                <a:cxn ang="0">
                  <a:pos x="connsiteX2" y="connsiteY2"/>
                </a:cxn>
              </a:cxnLst>
              <a:rect l="l" t="t" r="r" b="b"/>
              <a:pathLst>
                <a:path w="6077843" h="1341311">
                  <a:moveTo>
                    <a:pt x="0" y="1341271"/>
                  </a:moveTo>
                  <a:cubicBezTo>
                    <a:pt x="1811173" y="1349768"/>
                    <a:pt x="1974066" y="16268"/>
                    <a:pt x="2987040" y="151"/>
                  </a:cubicBezTo>
                  <a:cubicBezTo>
                    <a:pt x="4000014" y="-15966"/>
                    <a:pt x="4207189" y="1270238"/>
                    <a:pt x="6077843" y="1244569"/>
                  </a:cubicBezTo>
                </a:path>
              </a:pathLst>
            </a:custGeom>
            <a:noFill/>
            <a:ln w="12700" cap="flat" cmpd="sng" algn="ctr">
              <a:solidFill>
                <a:srgbClr val="0070C0"/>
              </a:solidFill>
              <a:prstDash val="dash"/>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cxnSp>
          <p:nvCxnSpPr>
            <p:cNvPr id="389" name="Gerade Verbindung mit Pfeil 7"/>
            <p:cNvCxnSpPr/>
            <p:nvPr/>
          </p:nvCxnSpPr>
          <p:spPr bwMode="auto">
            <a:xfrm>
              <a:off x="3227967" y="5184475"/>
              <a:ext cx="2396456" cy="0"/>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10"/>
          <p:cNvGrpSpPr/>
          <p:nvPr/>
        </p:nvGrpSpPr>
        <p:grpSpPr>
          <a:xfrm>
            <a:off x="1577947" y="5463540"/>
            <a:ext cx="5564709" cy="439774"/>
            <a:chOff x="1577947" y="5463540"/>
            <a:chExt cx="5564709" cy="439774"/>
          </a:xfrm>
        </p:grpSpPr>
        <p:sp>
          <p:nvSpPr>
            <p:cNvPr id="484" name="Freihandform 483"/>
            <p:cNvSpPr/>
            <p:nvPr/>
          </p:nvSpPr>
          <p:spPr bwMode="auto">
            <a:xfrm>
              <a:off x="1577947" y="5463540"/>
              <a:ext cx="5564709" cy="43977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cxnSp>
          <p:nvCxnSpPr>
            <p:cNvPr id="392" name="Gerade Verbindung mit Pfeil 503"/>
            <p:cNvCxnSpPr/>
            <p:nvPr/>
          </p:nvCxnSpPr>
          <p:spPr bwMode="auto">
            <a:xfrm>
              <a:off x="3506415" y="5705175"/>
              <a:ext cx="1801143" cy="0"/>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96" name="Textfeld 492"/>
          <p:cNvSpPr txBox="1"/>
          <p:nvPr/>
        </p:nvSpPr>
        <p:spPr>
          <a:xfrm>
            <a:off x="5897898" y="2208018"/>
            <a:ext cx="2797817" cy="618173"/>
          </a:xfrm>
          <a:prstGeom prst="rect">
            <a:avLst/>
          </a:prstGeom>
          <a:noFill/>
        </p:spPr>
        <p:txBody>
          <a:bodyPr wrap="none" rtlCol="0">
            <a:noAutofit/>
          </a:bodyPr>
          <a:lstStyle/>
          <a:p>
            <a:pPr eaLnBrk="0" fontAlgn="base" hangingPunct="0">
              <a:spcBef>
                <a:spcPct val="0"/>
              </a:spcBef>
              <a:spcAft>
                <a:spcPct val="0"/>
              </a:spcAft>
            </a:pPr>
            <a:r>
              <a:rPr lang="en-US" sz="1400" dirty="0" smtClean="0">
                <a:solidFill>
                  <a:srgbClr val="000000"/>
                </a:solidFill>
              </a:rPr>
              <a:t>By collecting just the central element </a:t>
            </a:r>
          </a:p>
          <a:p>
            <a:pPr eaLnBrk="0" fontAlgn="base" hangingPunct="0">
              <a:spcBef>
                <a:spcPct val="0"/>
              </a:spcBef>
              <a:spcAft>
                <a:spcPct val="0"/>
              </a:spcAft>
            </a:pPr>
            <a:r>
              <a:rPr lang="en-US" sz="1400" dirty="0" smtClean="0">
                <a:solidFill>
                  <a:srgbClr val="000000"/>
                </a:solidFill>
              </a:rPr>
              <a:t>the PSF is weaker but smaller</a:t>
            </a:r>
            <a:endParaRPr lang="en-US" sz="1400" dirty="0">
              <a:solidFill>
                <a:srgbClr val="000000"/>
              </a:solidFill>
            </a:endParaRPr>
          </a:p>
        </p:txBody>
      </p:sp>
      <p:sp>
        <p:nvSpPr>
          <p:cNvPr id="3" name="Date Placeholder 2"/>
          <p:cNvSpPr>
            <a:spLocks noGrp="1"/>
          </p:cNvSpPr>
          <p:nvPr>
            <p:ph type="dt" sz="half" idx="10"/>
          </p:nvPr>
        </p:nvSpPr>
        <p:spPr/>
        <p:txBody>
          <a:bodyPr/>
          <a:lstStyle/>
          <a:p>
            <a:fld id="{A7AC8BE7-32C5-42E1-939C-8554E35E78CE}" type="datetime1">
              <a:rPr lang="de-DE" smtClean="0">
                <a:solidFill>
                  <a:srgbClr val="000000"/>
                </a:solidFill>
              </a:rPr>
              <a:pPr/>
              <a:t>02.03.2017</a:t>
            </a:fld>
            <a:endParaRPr lang="en-US" dirty="0">
              <a:solidFill>
                <a:srgbClr val="000000"/>
              </a:solidFill>
            </a:endParaRPr>
          </a:p>
        </p:txBody>
      </p:sp>
      <p:grpSp>
        <p:nvGrpSpPr>
          <p:cNvPr id="379" name="Group 378"/>
          <p:cNvGrpSpPr/>
          <p:nvPr/>
        </p:nvGrpSpPr>
        <p:grpSpPr>
          <a:xfrm>
            <a:off x="1446774" y="1499562"/>
            <a:ext cx="915164" cy="915164"/>
            <a:chOff x="1559439" y="1453047"/>
            <a:chExt cx="915164" cy="915164"/>
          </a:xfrm>
        </p:grpSpPr>
        <p:sp>
          <p:nvSpPr>
            <p:cNvPr id="380"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81" name="Ellipse 129"/>
            <p:cNvSpPr>
              <a:spLocks noChangeAspect="1"/>
            </p:cNvSpPr>
            <p:nvPr/>
          </p:nvSpPr>
          <p:spPr bwMode="auto">
            <a:xfrm>
              <a:off x="1937108" y="1821586"/>
              <a:ext cx="155448" cy="155448"/>
            </a:xfrm>
            <a:prstGeom prst="ellipse">
              <a:avLst/>
            </a:prstGeom>
            <a:no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382" name="Group 381"/>
          <p:cNvGrpSpPr/>
          <p:nvPr/>
        </p:nvGrpSpPr>
        <p:grpSpPr>
          <a:xfrm>
            <a:off x="3349306" y="1507339"/>
            <a:ext cx="915164" cy="915164"/>
            <a:chOff x="1559439" y="1453047"/>
            <a:chExt cx="915164" cy="915164"/>
          </a:xfrm>
        </p:grpSpPr>
        <p:sp>
          <p:nvSpPr>
            <p:cNvPr id="383"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84" name="Ellipse 129"/>
            <p:cNvSpPr>
              <a:spLocks noChangeAspect="1"/>
            </p:cNvSpPr>
            <p:nvPr/>
          </p:nvSpPr>
          <p:spPr bwMode="auto">
            <a:xfrm>
              <a:off x="1937108" y="1821586"/>
              <a:ext cx="155448" cy="155448"/>
            </a:xfrm>
            <a:prstGeom prst="ellipse">
              <a:avLst/>
            </a:prstGeom>
            <a:no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sp>
        <p:nvSpPr>
          <p:cNvPr id="7" name="Oval 6"/>
          <p:cNvSpPr>
            <a:spLocks noChangeAspect="1"/>
          </p:cNvSpPr>
          <p:nvPr/>
        </p:nvSpPr>
        <p:spPr bwMode="auto">
          <a:xfrm>
            <a:off x="1952056" y="3358134"/>
            <a:ext cx="169820" cy="155448"/>
          </a:xfrm>
          <a:prstGeom prst="ellipse">
            <a:avLst/>
          </a:prstGeom>
          <a:solidFill>
            <a:schemeClr val="tx1"/>
          </a:solidFill>
          <a:ln w="38100" cap="flat" cmpd="sng" algn="ctr">
            <a:solidFill>
              <a:srgbClr val="0070C0"/>
            </a:solidFill>
            <a:prstDash val="solid"/>
            <a:round/>
            <a:headEnd type="none" w="sm" len="sm"/>
            <a:tailEnd type="none" w="sm" len="sm"/>
          </a:ln>
          <a:effectLst/>
          <a:ex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86" name="Oval 385"/>
          <p:cNvSpPr>
            <a:spLocks noChangeAspect="1"/>
          </p:cNvSpPr>
          <p:nvPr/>
        </p:nvSpPr>
        <p:spPr bwMode="auto">
          <a:xfrm>
            <a:off x="2749094" y="3346102"/>
            <a:ext cx="169820" cy="155448"/>
          </a:xfrm>
          <a:prstGeom prst="ellipse">
            <a:avLst/>
          </a:prstGeom>
          <a:solidFill>
            <a:schemeClr val="tx1"/>
          </a:solidFill>
          <a:ln w="38100" cap="flat" cmpd="sng" algn="ctr">
            <a:solidFill>
              <a:srgbClr val="0070C0"/>
            </a:solidFill>
            <a:prstDash val="solid"/>
            <a:round/>
            <a:headEnd type="none" w="sm" len="sm"/>
            <a:tailEnd type="none" w="sm" len="sm"/>
          </a:ln>
          <a:effectLst/>
          <a:ex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87" name="Oval 386"/>
          <p:cNvSpPr>
            <a:spLocks noChangeAspect="1"/>
          </p:cNvSpPr>
          <p:nvPr/>
        </p:nvSpPr>
        <p:spPr bwMode="auto">
          <a:xfrm>
            <a:off x="3518833" y="3346102"/>
            <a:ext cx="169820" cy="155448"/>
          </a:xfrm>
          <a:prstGeom prst="ellipse">
            <a:avLst/>
          </a:prstGeom>
          <a:solidFill>
            <a:srgbClr val="0000BE"/>
          </a:solidFill>
          <a:ln w="38100" cap="flat" cmpd="sng" algn="ctr">
            <a:solidFill>
              <a:srgbClr val="0070C0"/>
            </a:solidFill>
            <a:prstDash val="solid"/>
            <a:round/>
            <a:headEnd type="none" w="sm" len="sm"/>
            <a:tailEnd type="none" w="sm" len="sm"/>
          </a:ln>
          <a:effectLst/>
          <a:ex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88" name="Oval 387"/>
          <p:cNvSpPr>
            <a:spLocks noChangeAspect="1"/>
          </p:cNvSpPr>
          <p:nvPr/>
        </p:nvSpPr>
        <p:spPr bwMode="auto">
          <a:xfrm>
            <a:off x="4306832" y="3330420"/>
            <a:ext cx="169820" cy="155448"/>
          </a:xfrm>
          <a:prstGeom prst="ellipse">
            <a:avLst/>
          </a:prstGeom>
          <a:solidFill>
            <a:srgbClr val="00B0F0"/>
          </a:solidFill>
          <a:ln w="38100" cap="flat" cmpd="sng" algn="ctr">
            <a:solidFill>
              <a:srgbClr val="0070C0"/>
            </a:solidFill>
            <a:prstDash val="solid"/>
            <a:round/>
            <a:headEnd type="none" w="sm" len="sm"/>
            <a:tailEnd type="none" w="sm" len="sm"/>
          </a:ln>
          <a:effectLst/>
          <a:ex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90" name="Oval 389"/>
          <p:cNvSpPr>
            <a:spLocks noChangeAspect="1"/>
          </p:cNvSpPr>
          <p:nvPr/>
        </p:nvSpPr>
        <p:spPr bwMode="auto">
          <a:xfrm>
            <a:off x="5074741" y="3330420"/>
            <a:ext cx="169820" cy="155448"/>
          </a:xfrm>
          <a:prstGeom prst="ellipse">
            <a:avLst/>
          </a:prstGeom>
          <a:solidFill>
            <a:srgbClr val="0000BE"/>
          </a:solidFill>
          <a:ln w="38100" cap="flat" cmpd="sng" algn="ctr">
            <a:solidFill>
              <a:srgbClr val="0070C0"/>
            </a:solidFill>
            <a:prstDash val="solid"/>
            <a:round/>
            <a:headEnd type="none" w="sm" len="sm"/>
            <a:tailEnd type="none" w="sm" len="sm"/>
          </a:ln>
          <a:effectLst/>
          <a:ex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91" name="Oval 390"/>
          <p:cNvSpPr>
            <a:spLocks noChangeAspect="1"/>
          </p:cNvSpPr>
          <p:nvPr/>
        </p:nvSpPr>
        <p:spPr bwMode="auto">
          <a:xfrm>
            <a:off x="5874326" y="3342452"/>
            <a:ext cx="169820" cy="155448"/>
          </a:xfrm>
          <a:prstGeom prst="ellipse">
            <a:avLst/>
          </a:prstGeom>
          <a:solidFill>
            <a:schemeClr val="tx1"/>
          </a:solidFill>
          <a:ln w="38100" cap="flat" cmpd="sng" algn="ctr">
            <a:solidFill>
              <a:srgbClr val="0070C0"/>
            </a:solidFill>
            <a:prstDash val="solid"/>
            <a:round/>
            <a:headEnd type="none" w="sm" len="sm"/>
            <a:tailEnd type="none" w="sm" len="sm"/>
          </a:ln>
          <a:effectLst/>
          <a:ex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93" name="Oval 392"/>
          <p:cNvSpPr>
            <a:spLocks noChangeAspect="1"/>
          </p:cNvSpPr>
          <p:nvPr/>
        </p:nvSpPr>
        <p:spPr bwMode="auto">
          <a:xfrm>
            <a:off x="6653547" y="3354484"/>
            <a:ext cx="169820" cy="155448"/>
          </a:xfrm>
          <a:prstGeom prst="ellipse">
            <a:avLst/>
          </a:prstGeom>
          <a:solidFill>
            <a:schemeClr val="tx1"/>
          </a:solidFill>
          <a:ln w="38100" cap="flat" cmpd="sng" algn="ctr">
            <a:solidFill>
              <a:srgbClr val="0070C0"/>
            </a:solidFill>
            <a:prstDash val="solid"/>
            <a:round/>
            <a:headEnd type="none" w="sm" len="sm"/>
            <a:tailEnd type="none" w="sm" len="sm"/>
          </a:ln>
          <a:effectLst/>
          <a:ex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nvGrpSpPr>
          <p:cNvPr id="394" name="Group 393"/>
          <p:cNvGrpSpPr/>
          <p:nvPr/>
        </p:nvGrpSpPr>
        <p:grpSpPr>
          <a:xfrm>
            <a:off x="3549834" y="1503323"/>
            <a:ext cx="915164" cy="915164"/>
            <a:chOff x="1559439" y="1453047"/>
            <a:chExt cx="915164" cy="915164"/>
          </a:xfrm>
        </p:grpSpPr>
        <p:sp>
          <p:nvSpPr>
            <p:cNvPr id="395"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97" name="Ellipse 129"/>
            <p:cNvSpPr>
              <a:spLocks noChangeAspect="1"/>
            </p:cNvSpPr>
            <p:nvPr/>
          </p:nvSpPr>
          <p:spPr bwMode="auto">
            <a:xfrm>
              <a:off x="1937108" y="1821586"/>
              <a:ext cx="155448" cy="155448"/>
            </a:xfrm>
            <a:prstGeom prst="ellipse">
              <a:avLst/>
            </a:prstGeom>
            <a:no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398" name="Group 397"/>
          <p:cNvGrpSpPr/>
          <p:nvPr/>
        </p:nvGrpSpPr>
        <p:grpSpPr>
          <a:xfrm>
            <a:off x="3719336" y="1503032"/>
            <a:ext cx="915164" cy="915164"/>
            <a:chOff x="1559439" y="1453047"/>
            <a:chExt cx="915164" cy="915164"/>
          </a:xfrm>
        </p:grpSpPr>
        <p:sp>
          <p:nvSpPr>
            <p:cNvPr id="399"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00" name="Ellipse 129"/>
            <p:cNvSpPr>
              <a:spLocks noChangeAspect="1"/>
            </p:cNvSpPr>
            <p:nvPr/>
          </p:nvSpPr>
          <p:spPr bwMode="auto">
            <a:xfrm>
              <a:off x="1937108" y="1821586"/>
              <a:ext cx="155448" cy="155448"/>
            </a:xfrm>
            <a:prstGeom prst="ellipse">
              <a:avLst/>
            </a:prstGeom>
            <a:solidFill>
              <a:srgbClr val="0000BE"/>
            </a:solid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401" name="Group 400"/>
          <p:cNvGrpSpPr/>
          <p:nvPr/>
        </p:nvGrpSpPr>
        <p:grpSpPr>
          <a:xfrm>
            <a:off x="3919864" y="1499016"/>
            <a:ext cx="915164" cy="915164"/>
            <a:chOff x="1559439" y="1453047"/>
            <a:chExt cx="915164" cy="915164"/>
          </a:xfrm>
        </p:grpSpPr>
        <p:sp>
          <p:nvSpPr>
            <p:cNvPr id="402"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03" name="Ellipse 129"/>
            <p:cNvSpPr>
              <a:spLocks noChangeAspect="1"/>
            </p:cNvSpPr>
            <p:nvPr/>
          </p:nvSpPr>
          <p:spPr bwMode="auto">
            <a:xfrm>
              <a:off x="1937108" y="1821586"/>
              <a:ext cx="155448" cy="155448"/>
            </a:xfrm>
            <a:prstGeom prst="ellipse">
              <a:avLst/>
            </a:prstGeom>
            <a:solidFill>
              <a:srgbClr val="00B0F0"/>
            </a:solid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404" name="Group 403"/>
          <p:cNvGrpSpPr/>
          <p:nvPr/>
        </p:nvGrpSpPr>
        <p:grpSpPr>
          <a:xfrm>
            <a:off x="4108360" y="1507032"/>
            <a:ext cx="915164" cy="915164"/>
            <a:chOff x="1559439" y="1453047"/>
            <a:chExt cx="915164" cy="915164"/>
          </a:xfrm>
        </p:grpSpPr>
        <p:sp>
          <p:nvSpPr>
            <p:cNvPr id="405"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06" name="Ellipse 129"/>
            <p:cNvSpPr>
              <a:spLocks noChangeAspect="1"/>
            </p:cNvSpPr>
            <p:nvPr/>
          </p:nvSpPr>
          <p:spPr bwMode="auto">
            <a:xfrm>
              <a:off x="1937108" y="1821586"/>
              <a:ext cx="155448" cy="155448"/>
            </a:xfrm>
            <a:prstGeom prst="ellipse">
              <a:avLst/>
            </a:prstGeom>
            <a:solidFill>
              <a:srgbClr val="0000BE"/>
            </a:solid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407" name="Group 406"/>
          <p:cNvGrpSpPr/>
          <p:nvPr/>
        </p:nvGrpSpPr>
        <p:grpSpPr>
          <a:xfrm>
            <a:off x="4272792" y="1515048"/>
            <a:ext cx="915164" cy="915164"/>
            <a:chOff x="1559439" y="1453047"/>
            <a:chExt cx="915164" cy="915164"/>
          </a:xfrm>
        </p:grpSpPr>
        <p:sp>
          <p:nvSpPr>
            <p:cNvPr id="408"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09" name="Ellipse 129"/>
            <p:cNvSpPr>
              <a:spLocks noChangeAspect="1"/>
            </p:cNvSpPr>
            <p:nvPr/>
          </p:nvSpPr>
          <p:spPr bwMode="auto">
            <a:xfrm>
              <a:off x="1937108" y="1821586"/>
              <a:ext cx="155448" cy="155448"/>
            </a:xfrm>
            <a:prstGeom prst="ellipse">
              <a:avLst/>
            </a:prstGeom>
            <a:no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410" name="Group 409"/>
          <p:cNvGrpSpPr/>
          <p:nvPr/>
        </p:nvGrpSpPr>
        <p:grpSpPr>
          <a:xfrm>
            <a:off x="4473320" y="1523064"/>
            <a:ext cx="915164" cy="915164"/>
            <a:chOff x="1559439" y="1453047"/>
            <a:chExt cx="915164" cy="915164"/>
          </a:xfrm>
        </p:grpSpPr>
        <p:sp>
          <p:nvSpPr>
            <p:cNvPr id="411" name="Ellipse 130"/>
            <p:cNvSpPr/>
            <p:nvPr/>
          </p:nvSpPr>
          <p:spPr bwMode="auto">
            <a:xfrm flipV="1">
              <a:off x="1559439" y="1453047"/>
              <a:ext cx="915164" cy="915164"/>
            </a:xfrm>
            <a:prstGeom prst="ellipse">
              <a:avLst/>
            </a:prstGeom>
            <a:gradFill flip="none" rotWithShape="1">
              <a:gsLst>
                <a:gs pos="0">
                  <a:srgbClr val="7030A0"/>
                </a:gs>
                <a:gs pos="17000">
                  <a:srgbClr val="7030A0">
                    <a:lumMod val="74000"/>
                    <a:lumOff val="26000"/>
                  </a:srgbClr>
                </a:gs>
                <a:gs pos="61000">
                  <a:srgbClr val="FFFFFE">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12" name="Ellipse 129"/>
            <p:cNvSpPr>
              <a:spLocks noChangeAspect="1"/>
            </p:cNvSpPr>
            <p:nvPr/>
          </p:nvSpPr>
          <p:spPr bwMode="auto">
            <a:xfrm>
              <a:off x="1937108" y="1821586"/>
              <a:ext cx="155448" cy="155448"/>
            </a:xfrm>
            <a:prstGeom prst="ellipse">
              <a:avLst/>
            </a:prstGeom>
            <a:noFill/>
            <a:ln w="28575" cap="flat" cmpd="sng" algn="ctr">
              <a:solidFill>
                <a:schemeClr val="tx2"/>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726" name="Gruppieren 1027"/>
          <p:cNvGrpSpPr/>
          <p:nvPr/>
        </p:nvGrpSpPr>
        <p:grpSpPr>
          <a:xfrm>
            <a:off x="3823748" y="1494991"/>
            <a:ext cx="1110090" cy="942393"/>
            <a:chOff x="7587534" y="2619677"/>
            <a:chExt cx="1110090" cy="942393"/>
          </a:xfrm>
        </p:grpSpPr>
        <p:sp>
          <p:nvSpPr>
            <p:cNvPr id="727" name="Ellipse 138"/>
            <p:cNvSpPr/>
            <p:nvPr/>
          </p:nvSpPr>
          <p:spPr bwMode="auto">
            <a:xfrm flipV="1">
              <a:off x="7684997" y="2646906"/>
              <a:ext cx="915164" cy="915164"/>
            </a:xfrm>
            <a:prstGeom prst="ellipse">
              <a:avLst/>
            </a:prstGeom>
            <a:gradFill flip="none" rotWithShape="1">
              <a:gsLst>
                <a:gs pos="0">
                  <a:srgbClr val="66CCFF">
                    <a:tint val="66000"/>
                    <a:satMod val="160000"/>
                  </a:srgbClr>
                </a:gs>
                <a:gs pos="34000">
                  <a:srgbClr val="66CCFF">
                    <a:tint val="44500"/>
                    <a:satMod val="160000"/>
                    <a:alpha val="61000"/>
                  </a:srgbClr>
                </a:gs>
                <a:gs pos="58000">
                  <a:srgbClr val="66CCFF">
                    <a:tint val="23500"/>
                    <a:satMod val="160000"/>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28" name="Freihandform 65"/>
            <p:cNvSpPr/>
            <p:nvPr/>
          </p:nvSpPr>
          <p:spPr bwMode="auto">
            <a:xfrm>
              <a:off x="7587534" y="2619677"/>
              <a:ext cx="1110090" cy="774383"/>
            </a:xfrm>
            <a:custGeom>
              <a:avLst/>
              <a:gdLst>
                <a:gd name="connsiteX0" fmla="*/ 0 w 4119418"/>
                <a:gd name="connsiteY0" fmla="*/ 1341527 h 1396945"/>
                <a:gd name="connsiteX1" fmla="*/ 775854 w 4119418"/>
                <a:gd name="connsiteY1" fmla="*/ 1202981 h 1396945"/>
                <a:gd name="connsiteX2" fmla="*/ 1477818 w 4119418"/>
                <a:gd name="connsiteY2" fmla="*/ 279345 h 1396945"/>
                <a:gd name="connsiteX3" fmla="*/ 1911927 w 4119418"/>
                <a:gd name="connsiteY3" fmla="*/ 20727 h 1396945"/>
                <a:gd name="connsiteX4" fmla="*/ 2401454 w 4119418"/>
                <a:gd name="connsiteY4" fmla="*/ 113090 h 1396945"/>
                <a:gd name="connsiteX5" fmla="*/ 2992582 w 4119418"/>
                <a:gd name="connsiteY5" fmla="*/ 879709 h 1396945"/>
                <a:gd name="connsiteX6" fmla="*/ 3445163 w 4119418"/>
                <a:gd name="connsiteY6" fmla="*/ 1286109 h 1396945"/>
                <a:gd name="connsiteX7" fmla="*/ 4119418 w 4119418"/>
                <a:gd name="connsiteY7" fmla="*/ 1396945 h 139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9418" h="1396945">
                  <a:moveTo>
                    <a:pt x="0" y="1341527"/>
                  </a:moveTo>
                  <a:cubicBezTo>
                    <a:pt x="264775" y="1360769"/>
                    <a:pt x="529551" y="1380011"/>
                    <a:pt x="775854" y="1202981"/>
                  </a:cubicBezTo>
                  <a:cubicBezTo>
                    <a:pt x="1022157" y="1025951"/>
                    <a:pt x="1288473" y="476387"/>
                    <a:pt x="1477818" y="279345"/>
                  </a:cubicBezTo>
                  <a:cubicBezTo>
                    <a:pt x="1667164" y="82303"/>
                    <a:pt x="1757988" y="48436"/>
                    <a:pt x="1911927" y="20727"/>
                  </a:cubicBezTo>
                  <a:cubicBezTo>
                    <a:pt x="2065866" y="-6982"/>
                    <a:pt x="2221345" y="-30074"/>
                    <a:pt x="2401454" y="113090"/>
                  </a:cubicBezTo>
                  <a:cubicBezTo>
                    <a:pt x="2581563" y="256254"/>
                    <a:pt x="2818631" y="684206"/>
                    <a:pt x="2992582" y="879709"/>
                  </a:cubicBezTo>
                  <a:cubicBezTo>
                    <a:pt x="3166534" y="1075212"/>
                    <a:pt x="3257357" y="1199903"/>
                    <a:pt x="3445163" y="1286109"/>
                  </a:cubicBezTo>
                  <a:cubicBezTo>
                    <a:pt x="3632969" y="1372315"/>
                    <a:pt x="3876193" y="1384630"/>
                    <a:pt x="4119418" y="1396945"/>
                  </a:cubicBezTo>
                </a:path>
              </a:pathLst>
            </a:custGeom>
            <a:noFill/>
            <a:ln w="3175"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29" name="Ellipse 30"/>
            <p:cNvSpPr/>
            <p:nvPr/>
          </p:nvSpPr>
          <p:spPr bwMode="auto">
            <a:xfrm flipV="1">
              <a:off x="8044026" y="3006869"/>
              <a:ext cx="175464" cy="175464"/>
            </a:xfrm>
            <a:prstGeom prst="ellipse">
              <a:avLst/>
            </a:prstGeom>
            <a:solidFill>
              <a:srgbClr val="66CCFF"/>
            </a:solid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sp>
        <p:nvSpPr>
          <p:cNvPr id="413" name="TextBox 412"/>
          <p:cNvSpPr txBox="1"/>
          <p:nvPr/>
        </p:nvSpPr>
        <p:spPr>
          <a:xfrm>
            <a:off x="7562164" y="5080158"/>
            <a:ext cx="1280178" cy="299019"/>
          </a:xfrm>
          <a:prstGeom prst="rect">
            <a:avLst/>
          </a:prstGeom>
          <a:noFill/>
        </p:spPr>
        <p:txBody>
          <a:bodyPr wrap="square" rtlCol="0">
            <a:noAutofit/>
          </a:bodyPr>
          <a:lstStyle/>
          <a:p>
            <a:pPr eaLnBrk="0" fontAlgn="base" hangingPunct="0">
              <a:spcBef>
                <a:spcPct val="0"/>
              </a:spcBef>
              <a:spcAft>
                <a:spcPct val="0"/>
              </a:spcAft>
            </a:pPr>
            <a:r>
              <a:rPr lang="en-US" sz="1600" dirty="0" smtClean="0">
                <a:solidFill>
                  <a:srgbClr val="000000"/>
                </a:solidFill>
              </a:rPr>
              <a:t>~170nm</a:t>
            </a:r>
            <a:endParaRPr lang="en-US" sz="1600" dirty="0">
              <a:solidFill>
                <a:srgbClr val="000000"/>
              </a:solidFill>
            </a:endParaRPr>
          </a:p>
        </p:txBody>
      </p:sp>
      <p:sp>
        <p:nvSpPr>
          <p:cNvPr id="6" name="Slide Number Placeholder 5"/>
          <p:cNvSpPr>
            <a:spLocks noGrp="1"/>
          </p:cNvSpPr>
          <p:nvPr>
            <p:ph type="sldNum" sz="quarter" idx="11"/>
          </p:nvPr>
        </p:nvSpPr>
        <p:spPr/>
        <p:txBody>
          <a:bodyPr/>
          <a:lstStyle/>
          <a:p>
            <a:fld id="{E7106F61-AEF5-4A9D-9A53-47E3DFDE314C}" type="slidenum">
              <a:rPr lang="de-DE" smtClean="0">
                <a:solidFill>
                  <a:srgbClr val="000000"/>
                </a:solidFill>
              </a:rPr>
              <a:pPr/>
              <a:t>48</a:t>
            </a:fld>
            <a:endParaRPr lang="de-DE">
              <a:solidFill>
                <a:srgbClr val="000000"/>
              </a:solidFill>
            </a:endParaRPr>
          </a:p>
        </p:txBody>
      </p:sp>
    </p:spTree>
    <p:extLst>
      <p:ext uri="{BB962C8B-B14F-4D97-AF65-F5344CB8AC3E}">
        <p14:creationId xmlns:p14="http://schemas.microsoft.com/office/powerpoint/2010/main" val="299972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8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1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9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1" grpId="0" animBg="1"/>
      <p:bldP spid="83" grpId="0" animBg="1"/>
      <p:bldP spid="87" grpId="0" animBg="1"/>
      <p:bldP spid="92" grpId="0" animBg="1"/>
      <p:bldP spid="482" grpId="0" animBg="1"/>
      <p:bldP spid="483" grpId="0" animBg="1"/>
      <p:bldP spid="7" grpId="0" animBg="1"/>
      <p:bldP spid="386" grpId="0" animBg="1"/>
      <p:bldP spid="387" grpId="0" animBg="1"/>
      <p:bldP spid="388" grpId="0" animBg="1"/>
      <p:bldP spid="390" grpId="0" animBg="1"/>
      <p:bldP spid="391" grpId="0" animBg="1"/>
      <p:bldP spid="393" grpId="0" animBg="1"/>
      <p:bldP spid="4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sp>
        <p:nvSpPr>
          <p:cNvPr id="2" name="Titel 1"/>
          <p:cNvSpPr>
            <a:spLocks noGrp="1"/>
          </p:cNvSpPr>
          <p:nvPr>
            <p:ph type="title"/>
          </p:nvPr>
        </p:nvSpPr>
        <p:spPr/>
        <p:txBody>
          <a:bodyPr/>
          <a:lstStyle/>
          <a:p>
            <a:r>
              <a:rPr lang="en-US" dirty="0" err="1" smtClean="0"/>
              <a:t>Airyscan</a:t>
            </a:r>
            <a:r>
              <a:rPr lang="en-US" dirty="0" smtClean="0"/>
              <a:t> Detection</a:t>
            </a:r>
            <a:br>
              <a:rPr lang="en-US" dirty="0" smtClean="0"/>
            </a:br>
            <a:r>
              <a:rPr lang="en-US" sz="1800" b="0" dirty="0" smtClean="0">
                <a:solidFill>
                  <a:schemeClr val="tx1"/>
                </a:solidFill>
              </a:rPr>
              <a:t>Unique 32 </a:t>
            </a:r>
            <a:r>
              <a:rPr lang="en-US" sz="1800" b="0" dirty="0" err="1" smtClean="0">
                <a:solidFill>
                  <a:schemeClr val="tx1"/>
                </a:solidFill>
              </a:rPr>
              <a:t>GaAsP</a:t>
            </a:r>
            <a:r>
              <a:rPr lang="en-US" sz="1800" b="0" dirty="0" smtClean="0">
                <a:solidFill>
                  <a:schemeClr val="tx1"/>
                </a:solidFill>
              </a:rPr>
              <a:t>-PMT design</a:t>
            </a:r>
            <a:endParaRPr lang="en-US" sz="2000" b="0" dirty="0">
              <a:solidFill>
                <a:schemeClr val="tx1"/>
              </a:solidFill>
            </a:endParaRPr>
          </a:p>
        </p:txBody>
      </p:sp>
      <p:sp>
        <p:nvSpPr>
          <p:cNvPr id="5" name="Fußzeilenplatzhalter 4"/>
          <p:cNvSpPr>
            <a:spLocks noGrp="1"/>
          </p:cNvSpPr>
          <p:nvPr>
            <p:ph type="ftr" sz="quarter" idx="12"/>
          </p:nvPr>
        </p:nvSpPr>
        <p:spPr/>
        <p:txBody>
          <a:bodyPr/>
          <a:lstStyle/>
          <a:p>
            <a:r>
              <a:rPr lang="en-US" smtClean="0">
                <a:solidFill>
                  <a:srgbClr val="000000"/>
                </a:solidFill>
              </a:rPr>
              <a:t>Carl Zeiss Microscopy</a:t>
            </a:r>
            <a:endParaRPr lang="en-US" dirty="0">
              <a:solidFill>
                <a:srgbClr val="000000"/>
              </a:solidFill>
            </a:endParaRPr>
          </a:p>
        </p:txBody>
      </p:sp>
      <p:pic>
        <p:nvPicPr>
          <p:cNvPr id="15" name="Grafik 14"/>
          <p:cNvPicPr preferRelativeResize="0">
            <a:picLocks/>
          </p:cNvPicPr>
          <p:nvPr/>
        </p:nvPicPr>
        <p:blipFill rotWithShape="1">
          <a:blip r:embed="rId3">
            <a:extLst>
              <a:ext uri="{28A0092B-C50C-407E-A947-70E740481C1C}">
                <a14:useLocalDpi xmlns:a14="http://schemas.microsoft.com/office/drawing/2010/main" val="0"/>
              </a:ext>
            </a:extLst>
          </a:blip>
          <a:srcRect l="59143" t="87960" r="40721"/>
          <a:stretch/>
        </p:blipFill>
        <p:spPr>
          <a:xfrm>
            <a:off x="2727276" y="1449176"/>
            <a:ext cx="2080320" cy="4942992"/>
          </a:xfrm>
          <a:prstGeom prst="rect">
            <a:avLst/>
          </a:prstGeom>
        </p:spPr>
      </p:pic>
      <p:pic>
        <p:nvPicPr>
          <p:cNvPr id="24" name="Grafik 23"/>
          <p:cNvPicPr preferRelativeResize="0">
            <a:picLocks/>
          </p:cNvPicPr>
          <p:nvPr/>
        </p:nvPicPr>
        <p:blipFill rotWithShape="1">
          <a:blip r:embed="rId4" cstate="print">
            <a:extLst>
              <a:ext uri="{28A0092B-C50C-407E-A947-70E740481C1C}">
                <a14:useLocalDpi xmlns:a14="http://schemas.microsoft.com/office/drawing/2010/main" val="0"/>
              </a:ext>
            </a:extLst>
          </a:blip>
          <a:srcRect/>
          <a:stretch/>
        </p:blipFill>
        <p:spPr>
          <a:xfrm>
            <a:off x="376399" y="1449176"/>
            <a:ext cx="3956744" cy="4942993"/>
          </a:xfrm>
          <a:prstGeom prst="rect">
            <a:avLst/>
          </a:prstGeom>
        </p:spPr>
      </p:pic>
      <p:sp>
        <p:nvSpPr>
          <p:cNvPr id="26" name="Textfeld 25"/>
          <p:cNvSpPr txBox="1"/>
          <p:nvPr/>
        </p:nvSpPr>
        <p:spPr>
          <a:xfrm>
            <a:off x="1350272" y="5457401"/>
            <a:ext cx="2123072" cy="348528"/>
          </a:xfrm>
          <a:prstGeom prst="rect">
            <a:avLst/>
          </a:prstGeom>
          <a:noFill/>
        </p:spPr>
        <p:txBody>
          <a:bodyPr wrap="square" rtlCol="0">
            <a:noAutofit/>
          </a:bodyPr>
          <a:lstStyle/>
          <a:p>
            <a:pPr eaLnBrk="0" fontAlgn="base" hangingPunct="0">
              <a:spcBef>
                <a:spcPct val="0"/>
              </a:spcBef>
              <a:spcAft>
                <a:spcPct val="0"/>
              </a:spcAft>
            </a:pPr>
            <a:r>
              <a:rPr lang="en-US" sz="1600" dirty="0" smtClean="0">
                <a:solidFill>
                  <a:srgbClr val="66CCFF"/>
                </a:solidFill>
              </a:rPr>
              <a:t>32 </a:t>
            </a:r>
            <a:r>
              <a:rPr lang="en-US" sz="1600" dirty="0" err="1" smtClean="0">
                <a:solidFill>
                  <a:srgbClr val="66CCFF"/>
                </a:solidFill>
              </a:rPr>
              <a:t>GaAsP</a:t>
            </a:r>
            <a:r>
              <a:rPr lang="en-US" sz="1600" dirty="0" smtClean="0">
                <a:solidFill>
                  <a:srgbClr val="66CCFF"/>
                </a:solidFill>
              </a:rPr>
              <a:t>-PMT array</a:t>
            </a:r>
          </a:p>
        </p:txBody>
      </p:sp>
      <p:sp>
        <p:nvSpPr>
          <p:cNvPr id="27" name="Textfeld 26"/>
          <p:cNvSpPr txBox="1"/>
          <p:nvPr/>
        </p:nvSpPr>
        <p:spPr>
          <a:xfrm>
            <a:off x="2411808" y="4393776"/>
            <a:ext cx="2312197" cy="348528"/>
          </a:xfrm>
          <a:prstGeom prst="rect">
            <a:avLst/>
          </a:prstGeom>
          <a:noFill/>
        </p:spPr>
        <p:txBody>
          <a:bodyPr wrap="square" rtlCol="0">
            <a:noAutofit/>
          </a:bodyPr>
          <a:lstStyle/>
          <a:p>
            <a:pPr eaLnBrk="0" fontAlgn="base" hangingPunct="0">
              <a:spcBef>
                <a:spcPct val="0"/>
              </a:spcBef>
              <a:spcAft>
                <a:spcPct val="0"/>
              </a:spcAft>
            </a:pPr>
            <a:r>
              <a:rPr lang="en-US" sz="1600" dirty="0" smtClean="0">
                <a:solidFill>
                  <a:srgbClr val="66CCFF"/>
                </a:solidFill>
              </a:rPr>
              <a:t>adaptive zoom optics</a:t>
            </a:r>
          </a:p>
        </p:txBody>
      </p:sp>
      <p:sp>
        <p:nvSpPr>
          <p:cNvPr id="28" name="Textfeld 27"/>
          <p:cNvSpPr txBox="1"/>
          <p:nvPr/>
        </p:nvSpPr>
        <p:spPr>
          <a:xfrm>
            <a:off x="2669760" y="2680256"/>
            <a:ext cx="1373683" cy="348528"/>
          </a:xfrm>
          <a:prstGeom prst="rect">
            <a:avLst/>
          </a:prstGeom>
          <a:noFill/>
        </p:spPr>
        <p:txBody>
          <a:bodyPr wrap="square" rtlCol="0">
            <a:noAutofit/>
          </a:bodyPr>
          <a:lstStyle/>
          <a:p>
            <a:pPr eaLnBrk="0" fontAlgn="base" hangingPunct="0">
              <a:spcBef>
                <a:spcPct val="0"/>
              </a:spcBef>
              <a:spcAft>
                <a:spcPct val="0"/>
              </a:spcAft>
            </a:pPr>
            <a:r>
              <a:rPr lang="en-US" sz="1600" dirty="0" smtClean="0">
                <a:solidFill>
                  <a:srgbClr val="66CCFF"/>
                </a:solidFill>
              </a:rPr>
              <a:t>filter wheel</a:t>
            </a:r>
          </a:p>
        </p:txBody>
      </p:sp>
      <p:sp>
        <p:nvSpPr>
          <p:cNvPr id="29" name="Textfeld 28"/>
          <p:cNvSpPr txBox="1"/>
          <p:nvPr/>
        </p:nvSpPr>
        <p:spPr>
          <a:xfrm>
            <a:off x="2642366" y="1587958"/>
            <a:ext cx="2107515" cy="348528"/>
          </a:xfrm>
          <a:prstGeom prst="rect">
            <a:avLst/>
          </a:prstGeom>
          <a:noFill/>
        </p:spPr>
        <p:txBody>
          <a:bodyPr wrap="square" rtlCol="0">
            <a:noAutofit/>
          </a:bodyPr>
          <a:lstStyle/>
          <a:p>
            <a:pPr eaLnBrk="0" fontAlgn="base" hangingPunct="0">
              <a:spcBef>
                <a:spcPct val="0"/>
              </a:spcBef>
              <a:spcAft>
                <a:spcPct val="0"/>
              </a:spcAft>
            </a:pPr>
            <a:r>
              <a:rPr lang="en-US" sz="1600" dirty="0" smtClean="0">
                <a:solidFill>
                  <a:srgbClr val="66CCFF"/>
                </a:solidFill>
              </a:rPr>
              <a:t>LSM 880 output port</a:t>
            </a:r>
          </a:p>
        </p:txBody>
      </p:sp>
      <p:pic>
        <p:nvPicPr>
          <p:cNvPr id="30" name="Grafik 29"/>
          <p:cNvPicPr preferRelativeResize="0">
            <a:picLocks/>
          </p:cNvPicPr>
          <p:nvPr/>
        </p:nvPicPr>
        <p:blipFill rotWithShape="1">
          <a:blip r:embed="rId5" cstate="print">
            <a:extLst>
              <a:ext uri="{28A0092B-C50C-407E-A947-70E740481C1C}">
                <a14:useLocalDpi xmlns:a14="http://schemas.microsoft.com/office/drawing/2010/main" val="0"/>
              </a:ext>
            </a:extLst>
          </a:blip>
          <a:srcRect r="73201"/>
          <a:stretch/>
        </p:blipFill>
        <p:spPr>
          <a:xfrm>
            <a:off x="532307" y="1579332"/>
            <a:ext cx="1422770" cy="2224916"/>
          </a:xfrm>
          <a:prstGeom prst="rect">
            <a:avLst/>
          </a:prstGeom>
          <a:ln>
            <a:solidFill>
              <a:schemeClr val="bg1"/>
            </a:solidFill>
          </a:ln>
        </p:spPr>
      </p:pic>
      <p:pic>
        <p:nvPicPr>
          <p:cNvPr id="31" name="Grafik 30"/>
          <p:cNvPicPr preferRelativeResize="0">
            <a:picLocks/>
          </p:cNvPicPr>
          <p:nvPr/>
        </p:nvPicPr>
        <p:blipFill rotWithShape="1">
          <a:blip r:embed="rId6" cstate="print">
            <a:extLst>
              <a:ext uri="{28A0092B-C50C-407E-A947-70E740481C1C}">
                <a14:useLocalDpi xmlns:a14="http://schemas.microsoft.com/office/drawing/2010/main" val="0"/>
              </a:ext>
            </a:extLst>
          </a:blip>
          <a:srcRect/>
          <a:stretch/>
        </p:blipFill>
        <p:spPr>
          <a:xfrm>
            <a:off x="669604" y="1682150"/>
            <a:ext cx="1154745" cy="2041090"/>
          </a:xfrm>
          <a:prstGeom prst="rect">
            <a:avLst/>
          </a:prstGeom>
        </p:spPr>
      </p:pic>
      <p:sp>
        <p:nvSpPr>
          <p:cNvPr id="3" name="Date Placeholder 2"/>
          <p:cNvSpPr>
            <a:spLocks noGrp="1"/>
          </p:cNvSpPr>
          <p:nvPr>
            <p:ph type="dt" sz="half" idx="10"/>
          </p:nvPr>
        </p:nvSpPr>
        <p:spPr/>
        <p:txBody>
          <a:bodyPr/>
          <a:lstStyle/>
          <a:p>
            <a:fld id="{E118DEF9-D6D1-4075-9B31-F8818331C0CF}" type="datetime1">
              <a:rPr lang="de-DE" smtClean="0">
                <a:solidFill>
                  <a:srgbClr val="000000"/>
                </a:solidFill>
              </a:rPr>
              <a:pPr/>
              <a:t>02.03.2017</a:t>
            </a:fld>
            <a:endParaRPr lang="en-US" dirty="0">
              <a:solidFill>
                <a:srgbClr val="000000"/>
              </a:solidFill>
            </a:endParaRPr>
          </a:p>
        </p:txBody>
      </p:sp>
      <p:sp>
        <p:nvSpPr>
          <p:cNvPr id="6" name="Slide Number Placeholder 5"/>
          <p:cNvSpPr>
            <a:spLocks noGrp="1"/>
          </p:cNvSpPr>
          <p:nvPr>
            <p:ph type="sldNum" sz="quarter" idx="11"/>
          </p:nvPr>
        </p:nvSpPr>
        <p:spPr/>
        <p:txBody>
          <a:bodyPr/>
          <a:lstStyle/>
          <a:p>
            <a:fld id="{8205D155-24A6-4D1A-8D30-537BB875DDDF}" type="slidenum">
              <a:rPr lang="en-US" smtClean="0">
                <a:solidFill>
                  <a:srgbClr val="000000"/>
                </a:solidFill>
              </a:rPr>
              <a:pPr/>
              <a:t>49</a:t>
            </a:fld>
            <a:endParaRPr lang="en-US">
              <a:solidFill>
                <a:srgbClr val="000000"/>
              </a:solidFill>
            </a:endParaRPr>
          </a:p>
        </p:txBody>
      </p:sp>
      <p:pic>
        <p:nvPicPr>
          <p:cNvPr id="32"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37754" b="66181"/>
          <a:stretch/>
        </p:blipFill>
        <p:spPr bwMode="auto">
          <a:xfrm>
            <a:off x="5169682" y="1628798"/>
            <a:ext cx="3512897" cy="188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8425" y="4513364"/>
            <a:ext cx="1399516" cy="1327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a:off x="7955519" y="5658437"/>
            <a:ext cx="316523" cy="338554"/>
          </a:xfrm>
          <a:prstGeom prst="rect">
            <a:avLst/>
          </a:prstGeom>
          <a:noFill/>
        </p:spPr>
        <p:txBody>
          <a:bodyPr wrap="square" rtlCol="0">
            <a:spAutoFit/>
          </a:bodyPr>
          <a:lstStyle/>
          <a:p>
            <a:pPr eaLnBrk="0" fontAlgn="base" hangingPunct="0">
              <a:spcBef>
                <a:spcPct val="0"/>
              </a:spcBef>
              <a:spcAft>
                <a:spcPct val="0"/>
              </a:spcAft>
            </a:pPr>
            <a:r>
              <a:rPr lang="en-US" sz="1600" dirty="0" smtClean="0">
                <a:solidFill>
                  <a:srgbClr val="000000"/>
                </a:solidFill>
              </a:rPr>
              <a:t>X</a:t>
            </a:r>
            <a:endParaRPr lang="en-US" sz="1600" dirty="0">
              <a:solidFill>
                <a:srgbClr val="000000"/>
              </a:solidFill>
            </a:endParaRPr>
          </a:p>
        </p:txBody>
      </p:sp>
      <p:sp>
        <p:nvSpPr>
          <p:cNvPr id="35" name="TextBox 34"/>
          <p:cNvSpPr txBox="1"/>
          <p:nvPr/>
        </p:nvSpPr>
        <p:spPr>
          <a:xfrm>
            <a:off x="6290163" y="4174810"/>
            <a:ext cx="316523" cy="338554"/>
          </a:xfrm>
          <a:prstGeom prst="rect">
            <a:avLst/>
          </a:prstGeom>
          <a:noFill/>
        </p:spPr>
        <p:txBody>
          <a:bodyPr wrap="square" rtlCol="0">
            <a:spAutoFit/>
          </a:bodyPr>
          <a:lstStyle/>
          <a:p>
            <a:pPr eaLnBrk="0" fontAlgn="base" hangingPunct="0">
              <a:spcBef>
                <a:spcPct val="0"/>
              </a:spcBef>
              <a:spcAft>
                <a:spcPct val="0"/>
              </a:spcAft>
            </a:pPr>
            <a:r>
              <a:rPr lang="en-US" sz="1600" dirty="0" smtClean="0">
                <a:solidFill>
                  <a:srgbClr val="000000"/>
                </a:solidFill>
              </a:rPr>
              <a:t>Y</a:t>
            </a:r>
            <a:endParaRPr lang="en-US" sz="1600" dirty="0">
              <a:solidFill>
                <a:srgbClr val="000000"/>
              </a:solidFill>
            </a:endParaRPr>
          </a:p>
        </p:txBody>
      </p:sp>
      <p:sp>
        <p:nvSpPr>
          <p:cNvPr id="39" name="Oval 38"/>
          <p:cNvSpPr>
            <a:spLocks noChangeAspect="1"/>
          </p:cNvSpPr>
          <p:nvPr/>
        </p:nvSpPr>
        <p:spPr bwMode="auto">
          <a:xfrm>
            <a:off x="6915182" y="4959477"/>
            <a:ext cx="419110" cy="420512"/>
          </a:xfrm>
          <a:prstGeom prst="ellipse">
            <a:avLst/>
          </a:prstGeom>
          <a:solidFill>
            <a:srgbClr val="FFFF00"/>
          </a:solidFill>
          <a:ln w="3175" cap="flat" cmpd="sng" algn="ctr">
            <a:noFill/>
            <a:prstDash val="solid"/>
            <a:round/>
            <a:headEnd type="none" w="sm" len="sm"/>
            <a:tailEnd type="none" w="sm" len="sm"/>
          </a:ln>
          <a:effectLst/>
          <a:ex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nvGrpSpPr>
          <p:cNvPr id="9" name="Group 8"/>
          <p:cNvGrpSpPr/>
          <p:nvPr/>
        </p:nvGrpSpPr>
        <p:grpSpPr>
          <a:xfrm>
            <a:off x="4807596" y="1393759"/>
            <a:ext cx="1563632" cy="989034"/>
            <a:chOff x="4829375" y="3028784"/>
            <a:chExt cx="1563632" cy="989034"/>
          </a:xfrm>
        </p:grpSpPr>
        <p:sp>
          <p:nvSpPr>
            <p:cNvPr id="7" name="Right Arrow 6"/>
            <p:cNvSpPr/>
            <p:nvPr/>
          </p:nvSpPr>
          <p:spPr bwMode="auto">
            <a:xfrm rot="10800000">
              <a:off x="5043055" y="3510536"/>
              <a:ext cx="849745" cy="507282"/>
            </a:xfrm>
            <a:prstGeom prst="rightArrow">
              <a:avLst/>
            </a:prstGeom>
            <a:solidFill>
              <a:srgbClr val="00B0F0"/>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 name="TextBox 7"/>
            <p:cNvSpPr txBox="1"/>
            <p:nvPr/>
          </p:nvSpPr>
          <p:spPr>
            <a:xfrm>
              <a:off x="4829375" y="3028784"/>
              <a:ext cx="1563632" cy="480291"/>
            </a:xfrm>
            <a:prstGeom prst="rect">
              <a:avLst/>
            </a:prstGeom>
            <a:noFill/>
          </p:spPr>
          <p:txBody>
            <a:bodyPr wrap="square" rtlCol="0" anchor="ctr">
              <a:noAutofit/>
            </a:bodyPr>
            <a:lstStyle/>
            <a:p>
              <a:pPr eaLnBrk="0" fontAlgn="base" hangingPunct="0">
                <a:spcBef>
                  <a:spcPct val="0"/>
                </a:spcBef>
                <a:spcAft>
                  <a:spcPct val="0"/>
                </a:spcAft>
              </a:pPr>
              <a:r>
                <a:rPr lang="en-US" sz="1600" dirty="0" smtClean="0">
                  <a:solidFill>
                    <a:srgbClr val="000000"/>
                  </a:solidFill>
                </a:rPr>
                <a:t>Replaced with New Design</a:t>
              </a:r>
              <a:endParaRPr lang="en-US" sz="1600" dirty="0">
                <a:solidFill>
                  <a:srgbClr val="000000"/>
                </a:solidFill>
              </a:endParaRPr>
            </a:p>
          </p:txBody>
        </p:sp>
      </p:grpSp>
    </p:spTree>
    <p:extLst>
      <p:ext uri="{BB962C8B-B14F-4D97-AF65-F5344CB8AC3E}">
        <p14:creationId xmlns:p14="http://schemas.microsoft.com/office/powerpoint/2010/main" val="2200350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riticalangle.jpg                                              0001873D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90689"/>
            <a:ext cx="496570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 Box 3"/>
          <p:cNvSpPr txBox="1">
            <a:spLocks noChangeArrowheads="1"/>
          </p:cNvSpPr>
          <p:nvPr/>
        </p:nvSpPr>
        <p:spPr bwMode="auto">
          <a:xfrm>
            <a:off x="2286000" y="5805489"/>
            <a:ext cx="449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a:spcBef>
                <a:spcPct val="50000"/>
              </a:spcBef>
            </a:pPr>
            <a:r>
              <a:rPr lang="en-US" altLang="en-US" sz="3200">
                <a:solidFill>
                  <a:prstClr val="black"/>
                </a:solidFill>
              </a:rPr>
              <a:t>sin </a:t>
            </a:r>
            <a:r>
              <a:rPr lang="en-US" altLang="en-US" sz="3200" b="1">
                <a:solidFill>
                  <a:prstClr val="black"/>
                </a:solidFill>
                <a:latin typeface="Symbol" panose="05050102010706020507" pitchFamily="18" charset="2"/>
              </a:rPr>
              <a:t>q</a:t>
            </a:r>
            <a:r>
              <a:rPr lang="en-US" altLang="en-US" sz="2000">
                <a:solidFill>
                  <a:prstClr val="black"/>
                </a:solidFill>
              </a:rPr>
              <a:t> critical  </a:t>
            </a:r>
            <a:r>
              <a:rPr lang="en-US" altLang="en-US" sz="2800">
                <a:solidFill>
                  <a:prstClr val="black"/>
                </a:solidFill>
              </a:rPr>
              <a:t>=  </a:t>
            </a:r>
            <a:r>
              <a:rPr lang="en-US" altLang="en-US" sz="4000" b="1">
                <a:solidFill>
                  <a:prstClr val="black"/>
                </a:solidFill>
                <a:latin typeface="Symbol" panose="05050102010706020507" pitchFamily="18" charset="2"/>
              </a:rPr>
              <a:t>h</a:t>
            </a:r>
            <a:r>
              <a:rPr lang="en-US" altLang="en-US" sz="2000">
                <a:solidFill>
                  <a:prstClr val="black"/>
                </a:solidFill>
              </a:rPr>
              <a:t>1</a:t>
            </a:r>
            <a:r>
              <a:rPr lang="en-US" altLang="en-US" sz="2800">
                <a:solidFill>
                  <a:prstClr val="black"/>
                </a:solidFill>
              </a:rPr>
              <a:t> / </a:t>
            </a:r>
            <a:r>
              <a:rPr lang="en-US" altLang="en-US" sz="4000" b="1">
                <a:solidFill>
                  <a:prstClr val="black"/>
                </a:solidFill>
                <a:latin typeface="Symbol" panose="05050102010706020507" pitchFamily="18" charset="2"/>
              </a:rPr>
              <a:t>h</a:t>
            </a:r>
            <a:r>
              <a:rPr lang="en-US" altLang="en-US" sz="2000" b="1">
                <a:solidFill>
                  <a:prstClr val="black"/>
                </a:solidFill>
              </a:rPr>
              <a:t>2</a:t>
            </a:r>
            <a:endParaRPr lang="en-US" altLang="en-US" sz="3200" b="1">
              <a:solidFill>
                <a:prstClr val="black"/>
              </a:solidFill>
              <a:latin typeface="Symbol" panose="05050102010706020507" pitchFamily="18" charset="2"/>
            </a:endParaRPr>
          </a:p>
        </p:txBody>
      </p:sp>
      <p:sp>
        <p:nvSpPr>
          <p:cNvPr id="4" name="Title 1"/>
          <p:cNvSpPr txBox="1">
            <a:spLocks/>
          </p:cNvSpPr>
          <p:nvPr/>
        </p:nvSpPr>
        <p:spPr>
          <a:xfrm>
            <a:off x="628650" y="365126"/>
            <a:ext cx="7886700" cy="1325563"/>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dirty="0" smtClean="0">
                <a:solidFill>
                  <a:prstClr val="black"/>
                </a:solidFill>
              </a:rPr>
              <a:t>Internal reflection depends on refractive index differences</a:t>
            </a:r>
            <a:endParaRPr lang="en-US" sz="3200" dirty="0">
              <a:solidFill>
                <a:prstClr val="black"/>
              </a:solidFill>
            </a:endParaRPr>
          </a:p>
        </p:txBody>
      </p:sp>
    </p:spTree>
    <p:extLst>
      <p:ext uri="{BB962C8B-B14F-4D97-AF65-F5344CB8AC3E}">
        <p14:creationId xmlns:p14="http://schemas.microsoft.com/office/powerpoint/2010/main" val="219308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sp>
        <p:nvSpPr>
          <p:cNvPr id="496" name="Textfeld 495"/>
          <p:cNvSpPr txBox="1"/>
          <p:nvPr/>
        </p:nvSpPr>
        <p:spPr>
          <a:xfrm>
            <a:off x="310842" y="2653302"/>
            <a:ext cx="928854"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detection</a:t>
            </a:r>
            <a:endParaRPr lang="en-US" sz="1200" dirty="0">
              <a:solidFill>
                <a:srgbClr val="000000"/>
              </a:solidFill>
            </a:endParaRPr>
          </a:p>
        </p:txBody>
      </p:sp>
      <p:sp>
        <p:nvSpPr>
          <p:cNvPr id="21" name="Freihandform 20"/>
          <p:cNvSpPr/>
          <p:nvPr/>
        </p:nvSpPr>
        <p:spPr bwMode="auto">
          <a:xfrm>
            <a:off x="1548958" y="4396575"/>
            <a:ext cx="5762723" cy="150560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0 w 6449629"/>
              <a:gd name="connsiteY0" fmla="*/ 1341124 h 1375661"/>
              <a:gd name="connsiteX1" fmla="*/ 2987040 w 6449629"/>
              <a:gd name="connsiteY1" fmla="*/ 4 h 1375661"/>
              <a:gd name="connsiteX2" fmla="*/ 6134100 w 6449629"/>
              <a:gd name="connsiteY2" fmla="*/ 1325884 h 1375661"/>
              <a:gd name="connsiteX3" fmla="*/ 6399310 w 6449629"/>
              <a:gd name="connsiteY3" fmla="*/ 1067921 h 1375661"/>
              <a:gd name="connsiteX0" fmla="*/ 0 w 6431465"/>
              <a:gd name="connsiteY0" fmla="*/ 1341229 h 1341269"/>
              <a:gd name="connsiteX1" fmla="*/ 2987040 w 6431465"/>
              <a:gd name="connsiteY1" fmla="*/ 109 h 1341269"/>
              <a:gd name="connsiteX2" fmla="*/ 6101953 w 6431465"/>
              <a:gd name="connsiteY2" fmla="*/ 1264892 h 1341269"/>
              <a:gd name="connsiteX3" fmla="*/ 6399310 w 6431465"/>
              <a:gd name="connsiteY3" fmla="*/ 1068026 h 1341269"/>
              <a:gd name="connsiteX0" fmla="*/ 0 w 6101953"/>
              <a:gd name="connsiteY0" fmla="*/ 1341229 h 1341269"/>
              <a:gd name="connsiteX1" fmla="*/ 2987040 w 6101953"/>
              <a:gd name="connsiteY1" fmla="*/ 109 h 1341269"/>
              <a:gd name="connsiteX2" fmla="*/ 6101953 w 6101953"/>
              <a:gd name="connsiteY2" fmla="*/ 1264892 h 1341269"/>
              <a:gd name="connsiteX0" fmla="*/ 0 w 6077843"/>
              <a:gd name="connsiteY0" fmla="*/ 1341298 h 1341338"/>
              <a:gd name="connsiteX1" fmla="*/ 2987040 w 6077843"/>
              <a:gd name="connsiteY1" fmla="*/ 178 h 1341338"/>
              <a:gd name="connsiteX2" fmla="*/ 6077843 w 6077843"/>
              <a:gd name="connsiteY2" fmla="*/ 1244596 h 1341338"/>
              <a:gd name="connsiteX0" fmla="*/ 0 w 6077843"/>
              <a:gd name="connsiteY0" fmla="*/ 1341271 h 1341311"/>
              <a:gd name="connsiteX1" fmla="*/ 2987040 w 6077843"/>
              <a:gd name="connsiteY1" fmla="*/ 151 h 1341311"/>
              <a:gd name="connsiteX2" fmla="*/ 6077843 w 6077843"/>
              <a:gd name="connsiteY2" fmla="*/ 1244569 h 1341311"/>
            </a:gdLst>
            <a:ahLst/>
            <a:cxnLst>
              <a:cxn ang="0">
                <a:pos x="connsiteX0" y="connsiteY0"/>
              </a:cxn>
              <a:cxn ang="0">
                <a:pos x="connsiteX1" y="connsiteY1"/>
              </a:cxn>
              <a:cxn ang="0">
                <a:pos x="connsiteX2" y="connsiteY2"/>
              </a:cxn>
            </a:cxnLst>
            <a:rect l="l" t="t" r="r" b="b"/>
            <a:pathLst>
              <a:path w="6077843" h="1341311">
                <a:moveTo>
                  <a:pt x="0" y="1341271"/>
                </a:moveTo>
                <a:cubicBezTo>
                  <a:pt x="1811173" y="1349768"/>
                  <a:pt x="1974066" y="16268"/>
                  <a:pt x="2987040" y="151"/>
                </a:cubicBezTo>
                <a:cubicBezTo>
                  <a:pt x="4000014" y="-15966"/>
                  <a:pt x="4207189" y="1270238"/>
                  <a:pt x="6077843" y="1244569"/>
                </a:cubicBezTo>
              </a:path>
            </a:pathLst>
          </a:custGeom>
          <a:noFill/>
          <a:ln w="12700" cap="flat" cmpd="sng" algn="ctr">
            <a:solidFill>
              <a:srgbClr val="0070C0"/>
            </a:solidFill>
            <a:prstDash val="dash"/>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 name="Titel 1"/>
          <p:cNvSpPr>
            <a:spLocks noGrp="1"/>
          </p:cNvSpPr>
          <p:nvPr>
            <p:ph type="title"/>
          </p:nvPr>
        </p:nvSpPr>
        <p:spPr/>
        <p:txBody>
          <a:bodyPr/>
          <a:lstStyle/>
          <a:p>
            <a:r>
              <a:rPr lang="en-US" dirty="0" err="1" smtClean="0"/>
              <a:t>Airyscan</a:t>
            </a:r>
            <a:r>
              <a:rPr lang="en-US" dirty="0" smtClean="0"/>
              <a:t>: PH ~ 0.2 </a:t>
            </a:r>
            <a:r>
              <a:rPr lang="en-US" dirty="0" err="1" smtClean="0"/>
              <a:t>A.u</a:t>
            </a:r>
            <a:r>
              <a:rPr lang="en-US" dirty="0" smtClean="0"/>
              <a:t>. scanning without loss.</a:t>
            </a:r>
            <a:br>
              <a:rPr lang="en-US" dirty="0" smtClean="0"/>
            </a:br>
            <a:r>
              <a:rPr lang="en-US" sz="1800" b="0" dirty="0" smtClean="0">
                <a:solidFill>
                  <a:schemeClr val="tx1"/>
                </a:solidFill>
              </a:rPr>
              <a:t>A single element improves resolution</a:t>
            </a:r>
            <a:endParaRPr lang="en-US" sz="2000" b="0" dirty="0">
              <a:solidFill>
                <a:schemeClr val="tx1"/>
              </a:solidFill>
            </a:endParaRPr>
          </a:p>
        </p:txBody>
      </p:sp>
      <p:sp>
        <p:nvSpPr>
          <p:cNvPr id="5" name="Fußzeilenplatzhalter 4"/>
          <p:cNvSpPr>
            <a:spLocks noGrp="1"/>
          </p:cNvSpPr>
          <p:nvPr>
            <p:ph type="ftr" sz="quarter" idx="12"/>
          </p:nvPr>
        </p:nvSpPr>
        <p:spPr/>
        <p:txBody>
          <a:bodyPr/>
          <a:lstStyle/>
          <a:p>
            <a:r>
              <a:rPr lang="en-US" smtClean="0">
                <a:solidFill>
                  <a:srgbClr val="000000"/>
                </a:solidFill>
              </a:rPr>
              <a:t>Carl Zeiss Microscopy</a:t>
            </a:r>
            <a:endParaRPr lang="en-US" dirty="0">
              <a:solidFill>
                <a:srgbClr val="000000"/>
              </a:solidFill>
            </a:endParaRPr>
          </a:p>
        </p:txBody>
      </p:sp>
      <p:sp>
        <p:nvSpPr>
          <p:cNvPr id="91" name="Textfeld 90"/>
          <p:cNvSpPr txBox="1"/>
          <p:nvPr/>
        </p:nvSpPr>
        <p:spPr>
          <a:xfrm>
            <a:off x="308803" y="1420580"/>
            <a:ext cx="1247775"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PH = 1,25 </a:t>
            </a:r>
            <a:r>
              <a:rPr lang="en-US" sz="1200" dirty="0" err="1" smtClean="0">
                <a:solidFill>
                  <a:srgbClr val="000000"/>
                </a:solidFill>
              </a:rPr>
              <a:t>a.u</a:t>
            </a:r>
            <a:r>
              <a:rPr lang="en-US" sz="1200" dirty="0" smtClean="0">
                <a:solidFill>
                  <a:srgbClr val="000000"/>
                </a:solidFill>
              </a:rPr>
              <a:t>.</a:t>
            </a:r>
            <a:endParaRPr lang="en-US" sz="1200" dirty="0">
              <a:solidFill>
                <a:srgbClr val="000000"/>
              </a:solidFill>
            </a:endParaRPr>
          </a:p>
        </p:txBody>
      </p:sp>
      <p:cxnSp>
        <p:nvCxnSpPr>
          <p:cNvPr id="32" name="Gerade Verbindung mit Pfeil 31"/>
          <p:cNvCxnSpPr/>
          <p:nvPr/>
        </p:nvCxnSpPr>
        <p:spPr bwMode="auto">
          <a:xfrm flipV="1">
            <a:off x="1542461" y="4168140"/>
            <a:ext cx="0" cy="1938783"/>
          </a:xfrm>
          <a:prstGeom prst="straightConnector1">
            <a:avLst/>
          </a:prstGeom>
          <a:solidFill>
            <a:schemeClr val="folHlink"/>
          </a:solidFill>
          <a:ln w="19050" cap="flat" cmpd="sng" algn="ctr">
            <a:solidFill>
              <a:srgbClr val="0070C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uppieren 37"/>
          <p:cNvGrpSpPr/>
          <p:nvPr/>
        </p:nvGrpSpPr>
        <p:grpSpPr>
          <a:xfrm>
            <a:off x="1363980" y="3611880"/>
            <a:ext cx="6198184" cy="213360"/>
            <a:chOff x="3646868" y="2202180"/>
            <a:chExt cx="1466152" cy="114300"/>
          </a:xfrm>
        </p:grpSpPr>
        <p:cxnSp>
          <p:nvCxnSpPr>
            <p:cNvPr id="39" name="Gerade Verbindung 38"/>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p:cNvGrpSpPr/>
            <p:nvPr/>
          </p:nvGrpSpPr>
          <p:grpSpPr>
            <a:xfrm>
              <a:off x="3806888" y="2202180"/>
              <a:ext cx="1110090" cy="114300"/>
              <a:chOff x="3806888" y="2148840"/>
              <a:chExt cx="1110090" cy="266700"/>
            </a:xfrm>
          </p:grpSpPr>
          <p:cxnSp>
            <p:nvCxnSpPr>
              <p:cNvPr id="41" name="Gerade Verbindung 40"/>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42"/>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43"/>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45"/>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46"/>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0" name="Gruppieren 49"/>
          <p:cNvGrpSpPr/>
          <p:nvPr/>
        </p:nvGrpSpPr>
        <p:grpSpPr>
          <a:xfrm>
            <a:off x="1363980" y="5893562"/>
            <a:ext cx="6217920" cy="213360"/>
            <a:chOff x="3646868" y="2202180"/>
            <a:chExt cx="1466152" cy="114300"/>
          </a:xfrm>
        </p:grpSpPr>
        <p:cxnSp>
          <p:nvCxnSpPr>
            <p:cNvPr id="51" name="Gerade Verbindung 50"/>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p:cNvGrpSpPr/>
            <p:nvPr/>
          </p:nvGrpSpPr>
          <p:grpSpPr>
            <a:xfrm>
              <a:off x="3806888" y="2202180"/>
              <a:ext cx="1110090" cy="114300"/>
              <a:chOff x="3806888" y="2148840"/>
              <a:chExt cx="1110090" cy="266700"/>
            </a:xfrm>
          </p:grpSpPr>
          <p:cxnSp>
            <p:nvCxnSpPr>
              <p:cNvPr id="53" name="Gerade Verbindung 52"/>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848"/>
          <a:stretch/>
        </p:blipFill>
        <p:spPr bwMode="auto">
          <a:xfrm>
            <a:off x="1668624" y="4167597"/>
            <a:ext cx="164684" cy="183921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0" name="Textfeld 79"/>
          <p:cNvSpPr txBox="1"/>
          <p:nvPr/>
        </p:nvSpPr>
        <p:spPr>
          <a:xfrm rot="16200000">
            <a:off x="760516" y="4880133"/>
            <a:ext cx="970597" cy="400050"/>
          </a:xfrm>
          <a:prstGeom prst="rect">
            <a:avLst/>
          </a:prstGeom>
          <a:noFill/>
        </p:spPr>
        <p:txBody>
          <a:bodyPr wrap="none" rtlCol="0">
            <a:noAutofit/>
          </a:bodyPr>
          <a:lstStyle/>
          <a:p>
            <a:pPr eaLnBrk="0" fontAlgn="base" hangingPunct="0">
              <a:spcBef>
                <a:spcPct val="0"/>
              </a:spcBef>
              <a:spcAft>
                <a:spcPct val="0"/>
              </a:spcAft>
            </a:pPr>
            <a:r>
              <a:rPr lang="en-US" sz="1600" dirty="0" smtClean="0">
                <a:solidFill>
                  <a:srgbClr val="000000"/>
                </a:solidFill>
              </a:rPr>
              <a:t>Intensity</a:t>
            </a:r>
            <a:endParaRPr lang="en-US" sz="1600" dirty="0">
              <a:solidFill>
                <a:srgbClr val="000000"/>
              </a:solidFill>
            </a:endParaRPr>
          </a:p>
        </p:txBody>
      </p:sp>
      <p:sp>
        <p:nvSpPr>
          <p:cNvPr id="20" name="Rechteck 19"/>
          <p:cNvSpPr/>
          <p:nvPr/>
        </p:nvSpPr>
        <p:spPr bwMode="auto">
          <a:xfrm>
            <a:off x="1964088" y="5791546"/>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1" name="Rechteck 80"/>
          <p:cNvSpPr/>
          <p:nvPr/>
        </p:nvSpPr>
        <p:spPr bwMode="auto">
          <a:xfrm>
            <a:off x="3524765" y="5572355"/>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3" name="Rechteck 82"/>
          <p:cNvSpPr/>
          <p:nvPr/>
        </p:nvSpPr>
        <p:spPr bwMode="auto">
          <a:xfrm>
            <a:off x="4323820" y="5379177"/>
            <a:ext cx="160020" cy="160020"/>
          </a:xfrm>
          <a:prstGeom prst="rect">
            <a:avLst/>
          </a:prstGeom>
          <a:solidFill>
            <a:srgbClr val="33CC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7" name="Rechteck 86"/>
          <p:cNvSpPr/>
          <p:nvPr/>
        </p:nvSpPr>
        <p:spPr bwMode="auto">
          <a:xfrm>
            <a:off x="5094282" y="5563303"/>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2" name="Rechteck 91"/>
          <p:cNvSpPr/>
          <p:nvPr/>
        </p:nvSpPr>
        <p:spPr bwMode="auto">
          <a:xfrm>
            <a:off x="6670552" y="5794537"/>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cxnSp>
        <p:nvCxnSpPr>
          <p:cNvPr id="24" name="Gerade Verbindung mit Pfeil 23"/>
          <p:cNvCxnSpPr/>
          <p:nvPr/>
        </p:nvCxnSpPr>
        <p:spPr bwMode="auto">
          <a:xfrm>
            <a:off x="2040467" y="3863340"/>
            <a:ext cx="0" cy="1825336"/>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 Verbindung mit Pfeil 92"/>
          <p:cNvCxnSpPr/>
          <p:nvPr/>
        </p:nvCxnSpPr>
        <p:spPr bwMode="auto">
          <a:xfrm flipH="1">
            <a:off x="2822621" y="3863340"/>
            <a:ext cx="1" cy="1825336"/>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 Verbindung mit Pfeil 93"/>
          <p:cNvCxnSpPr>
            <a:endCxn id="81" idx="0"/>
          </p:cNvCxnSpPr>
          <p:nvPr/>
        </p:nvCxnSpPr>
        <p:spPr bwMode="auto">
          <a:xfrm>
            <a:off x="3604775" y="3863340"/>
            <a:ext cx="0" cy="1709015"/>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 Verbindung mit Pfeil 94"/>
          <p:cNvCxnSpPr/>
          <p:nvPr/>
        </p:nvCxnSpPr>
        <p:spPr bwMode="auto">
          <a:xfrm>
            <a:off x="4386930" y="3863340"/>
            <a:ext cx="9625" cy="1515837"/>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 Verbindung mit Pfeil 95"/>
          <p:cNvCxnSpPr>
            <a:endCxn id="87" idx="0"/>
          </p:cNvCxnSpPr>
          <p:nvPr/>
        </p:nvCxnSpPr>
        <p:spPr bwMode="auto">
          <a:xfrm>
            <a:off x="5169084" y="3863340"/>
            <a:ext cx="5208" cy="1699963"/>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 Verbindung mit Pfeil 96"/>
          <p:cNvCxnSpPr>
            <a:endCxn id="482" idx="0"/>
          </p:cNvCxnSpPr>
          <p:nvPr/>
        </p:nvCxnSpPr>
        <p:spPr bwMode="auto">
          <a:xfrm>
            <a:off x="5951174" y="3863340"/>
            <a:ext cx="15194" cy="1905132"/>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 Verbindung mit Pfeil 97"/>
          <p:cNvCxnSpPr/>
          <p:nvPr/>
        </p:nvCxnSpPr>
        <p:spPr bwMode="auto">
          <a:xfrm>
            <a:off x="6733392" y="3863340"/>
            <a:ext cx="0" cy="1905132"/>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2" name="Textfeld 131"/>
          <p:cNvSpPr txBox="1"/>
          <p:nvPr/>
        </p:nvSpPr>
        <p:spPr>
          <a:xfrm>
            <a:off x="308803" y="2053310"/>
            <a:ext cx="1133476"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excitation</a:t>
            </a:r>
            <a:endParaRPr lang="en-US" sz="1200" dirty="0">
              <a:solidFill>
                <a:srgbClr val="000000"/>
              </a:solidFill>
            </a:endParaRPr>
          </a:p>
        </p:txBody>
      </p:sp>
      <p:sp>
        <p:nvSpPr>
          <p:cNvPr id="1027" name="Freihandform 1026"/>
          <p:cNvSpPr/>
          <p:nvPr/>
        </p:nvSpPr>
        <p:spPr bwMode="auto">
          <a:xfrm>
            <a:off x="411480" y="1653540"/>
            <a:ext cx="1104900" cy="121920"/>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 name="connsiteX0" fmla="*/ 0 w 1104900"/>
              <a:gd name="connsiteY0" fmla="*/ 0 h 121920"/>
              <a:gd name="connsiteX1" fmla="*/ 670560 w 1104900"/>
              <a:gd name="connsiteY1" fmla="*/ 0 h 121920"/>
              <a:gd name="connsiteX2" fmla="*/ 1104900 w 1104900"/>
              <a:gd name="connsiteY2" fmla="*/ 121920 h 121920"/>
            </a:gdLst>
            <a:ahLst/>
            <a:cxnLst>
              <a:cxn ang="0">
                <a:pos x="connsiteX0" y="connsiteY0"/>
              </a:cxn>
              <a:cxn ang="0">
                <a:pos x="connsiteX1" y="connsiteY1"/>
              </a:cxn>
              <a:cxn ang="0">
                <a:pos x="connsiteX2" y="connsiteY2"/>
              </a:cxn>
            </a:cxnLst>
            <a:rect l="l" t="t" r="r" b="b"/>
            <a:pathLst>
              <a:path w="1104900" h="121920">
                <a:moveTo>
                  <a:pt x="0" y="0"/>
                </a:moveTo>
                <a:lnTo>
                  <a:pt x="670560" y="0"/>
                </a:lnTo>
                <a:lnTo>
                  <a:pt x="1104900" y="1219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37" name="Freihandform 136"/>
          <p:cNvSpPr/>
          <p:nvPr/>
        </p:nvSpPr>
        <p:spPr bwMode="auto">
          <a:xfrm flipV="1">
            <a:off x="411480" y="1924518"/>
            <a:ext cx="1575468" cy="361481"/>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nvGrpSpPr>
          <p:cNvPr id="6" name="Gruppieren 5"/>
          <p:cNvGrpSpPr/>
          <p:nvPr/>
        </p:nvGrpSpPr>
        <p:grpSpPr>
          <a:xfrm>
            <a:off x="1484623" y="1384386"/>
            <a:ext cx="1046394" cy="1046394"/>
            <a:chOff x="1484623" y="1384386"/>
            <a:chExt cx="1046394" cy="1046394"/>
          </a:xfrm>
        </p:grpSpPr>
        <p:grpSp>
          <p:nvGrpSpPr>
            <p:cNvPr id="129" name="Gruppieren 128"/>
            <p:cNvGrpSpPr/>
            <p:nvPr/>
          </p:nvGrpSpPr>
          <p:grpSpPr>
            <a:xfrm>
              <a:off x="1484623" y="1384386"/>
              <a:ext cx="1046394" cy="1046394"/>
              <a:chOff x="1249679" y="1384386"/>
              <a:chExt cx="1046394" cy="1046394"/>
            </a:xfrm>
          </p:grpSpPr>
          <p:sp>
            <p:nvSpPr>
              <p:cNvPr id="130" name="Ellipse 129"/>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31" name="Ellipse 130"/>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180" name="Gruppieren 179"/>
            <p:cNvGrpSpPr/>
            <p:nvPr/>
          </p:nvGrpSpPr>
          <p:grpSpPr>
            <a:xfrm>
              <a:off x="1493990" y="1445270"/>
              <a:ext cx="1033538" cy="939724"/>
              <a:chOff x="386078" y="2179778"/>
              <a:chExt cx="3657046" cy="3325098"/>
            </a:xfrm>
            <a:noFill/>
          </p:grpSpPr>
          <p:sp>
            <p:nvSpPr>
              <p:cNvPr id="181" name="Sechseck 180"/>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2" name="Sechseck 181"/>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3" name="Sechseck 182"/>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4" name="Sechseck 183"/>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5" name="Sechseck 184"/>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6" name="Sechseck 185"/>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7" name="Sechseck 186"/>
              <p:cNvSpPr/>
              <p:nvPr/>
            </p:nvSpPr>
            <p:spPr bwMode="auto">
              <a:xfrm>
                <a:off x="1893455" y="356523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8" name="Sechseck 187"/>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9" name="Sechseck 188"/>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0" name="Sechseck 189"/>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1" name="Sechseck 190"/>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2" name="Sechseck 191"/>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3" name="Sechseck 192"/>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4" name="Sechseck 193"/>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5" name="Sechseck 194"/>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6" name="Sechseck 195"/>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7" name="Sechseck 196"/>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8" name="Sechseck 197"/>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9" name="Sechseck 198"/>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0" name="Sechseck 199"/>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1" name="Sechseck 200"/>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2" name="Sechseck 201"/>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3" name="Sechseck 202"/>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4" name="Sechseck 203"/>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5" name="Sechseck 204"/>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6" name="Sechseck 205"/>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7" name="Sechseck 206"/>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8" name="Sechseck 207"/>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9" name="Sechseck 208"/>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10" name="Sechseck 209"/>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11" name="Sechseck 210"/>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12" name="Sechseck 211"/>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sp>
        <p:nvSpPr>
          <p:cNvPr id="214" name="Freihandform 213"/>
          <p:cNvSpPr/>
          <p:nvPr/>
        </p:nvSpPr>
        <p:spPr bwMode="auto">
          <a:xfrm flipV="1">
            <a:off x="411480" y="2331283"/>
            <a:ext cx="1367559" cy="350015"/>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75" name="Sechseck 474"/>
          <p:cNvSpPr/>
          <p:nvPr/>
        </p:nvSpPr>
        <p:spPr bwMode="auto">
          <a:xfrm>
            <a:off x="1951781" y="3366594"/>
            <a:ext cx="181680" cy="156620"/>
          </a:xfrm>
          <a:prstGeom prst="hexagon">
            <a:avLst/>
          </a:prstGeom>
          <a:solidFill>
            <a:schemeClr val="tx1"/>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76" name="Sechseck 475"/>
          <p:cNvSpPr/>
          <p:nvPr/>
        </p:nvSpPr>
        <p:spPr bwMode="auto">
          <a:xfrm>
            <a:off x="2718957" y="3358622"/>
            <a:ext cx="181680" cy="156620"/>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77" name="Sechseck 476"/>
          <p:cNvSpPr/>
          <p:nvPr/>
        </p:nvSpPr>
        <p:spPr bwMode="auto">
          <a:xfrm>
            <a:off x="3506415" y="3334070"/>
            <a:ext cx="181680" cy="156620"/>
          </a:xfrm>
          <a:prstGeom prst="hexagon">
            <a:avLst/>
          </a:prstGeom>
          <a:solidFill>
            <a:srgbClr val="0000BE"/>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78" name="Sechseck 477"/>
          <p:cNvSpPr/>
          <p:nvPr/>
        </p:nvSpPr>
        <p:spPr bwMode="auto">
          <a:xfrm>
            <a:off x="4317758" y="3343805"/>
            <a:ext cx="181680" cy="156620"/>
          </a:xfrm>
          <a:prstGeom prst="hexagon">
            <a:avLst/>
          </a:prstGeom>
          <a:solidFill>
            <a:srgbClr val="33CCFF"/>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79" name="Sechseck 478"/>
          <p:cNvSpPr/>
          <p:nvPr/>
        </p:nvSpPr>
        <p:spPr bwMode="auto">
          <a:xfrm>
            <a:off x="5084757" y="3334070"/>
            <a:ext cx="181680" cy="156620"/>
          </a:xfrm>
          <a:prstGeom prst="hexagon">
            <a:avLst/>
          </a:prstGeom>
          <a:solidFill>
            <a:srgbClr val="0000BE"/>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80" name="Sechseck 479"/>
          <p:cNvSpPr/>
          <p:nvPr/>
        </p:nvSpPr>
        <p:spPr bwMode="auto">
          <a:xfrm>
            <a:off x="5860334" y="3358622"/>
            <a:ext cx="181680" cy="156620"/>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81" name="Sechseck 480"/>
          <p:cNvSpPr/>
          <p:nvPr/>
        </p:nvSpPr>
        <p:spPr bwMode="auto">
          <a:xfrm>
            <a:off x="6642552" y="3358622"/>
            <a:ext cx="181680" cy="156620"/>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82" name="Rechteck 481"/>
          <p:cNvSpPr/>
          <p:nvPr/>
        </p:nvSpPr>
        <p:spPr bwMode="auto">
          <a:xfrm>
            <a:off x="5886358" y="5768472"/>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83" name="Rechteck 482"/>
          <p:cNvSpPr/>
          <p:nvPr/>
        </p:nvSpPr>
        <p:spPr bwMode="auto">
          <a:xfrm>
            <a:off x="2733458" y="5773420"/>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84" name="Freihandform 483"/>
          <p:cNvSpPr/>
          <p:nvPr/>
        </p:nvSpPr>
        <p:spPr bwMode="auto">
          <a:xfrm>
            <a:off x="1577947" y="5463540"/>
            <a:ext cx="5564709" cy="43977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93" name="Textfeld 492"/>
          <p:cNvSpPr txBox="1"/>
          <p:nvPr/>
        </p:nvSpPr>
        <p:spPr>
          <a:xfrm>
            <a:off x="5840203" y="1344453"/>
            <a:ext cx="2797817" cy="618173"/>
          </a:xfrm>
          <a:prstGeom prst="rect">
            <a:avLst/>
          </a:prstGeom>
          <a:noFill/>
        </p:spPr>
        <p:txBody>
          <a:bodyPr wrap="none" rtlCol="0">
            <a:noAutofit/>
          </a:bodyPr>
          <a:lstStyle/>
          <a:p>
            <a:pPr eaLnBrk="0" fontAlgn="base" hangingPunct="0">
              <a:spcBef>
                <a:spcPct val="0"/>
              </a:spcBef>
              <a:spcAft>
                <a:spcPct val="0"/>
              </a:spcAft>
            </a:pPr>
            <a:r>
              <a:rPr lang="en-US" sz="1400" dirty="0" smtClean="0">
                <a:solidFill>
                  <a:srgbClr val="000000"/>
                </a:solidFill>
              </a:rPr>
              <a:t>A point-like emitter generates a </a:t>
            </a:r>
          </a:p>
          <a:p>
            <a:pPr eaLnBrk="0" fontAlgn="base" hangingPunct="0">
              <a:spcBef>
                <a:spcPct val="0"/>
              </a:spcBef>
              <a:spcAft>
                <a:spcPct val="0"/>
              </a:spcAft>
            </a:pPr>
            <a:r>
              <a:rPr lang="en-US" sz="1400" dirty="0" smtClean="0">
                <a:solidFill>
                  <a:srgbClr val="000000"/>
                </a:solidFill>
              </a:rPr>
              <a:t>diffraction limited pattern (~ PSF)</a:t>
            </a:r>
            <a:endParaRPr lang="en-US" sz="1400" dirty="0">
              <a:solidFill>
                <a:srgbClr val="000000"/>
              </a:solidFill>
            </a:endParaRPr>
          </a:p>
        </p:txBody>
      </p:sp>
      <p:sp>
        <p:nvSpPr>
          <p:cNvPr id="494" name="Textfeld 493"/>
          <p:cNvSpPr txBox="1"/>
          <p:nvPr/>
        </p:nvSpPr>
        <p:spPr>
          <a:xfrm>
            <a:off x="7165886" y="3724546"/>
            <a:ext cx="733425"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scan</a:t>
            </a:r>
            <a:endParaRPr lang="en-US" sz="1200" dirty="0">
              <a:solidFill>
                <a:srgbClr val="000000"/>
              </a:solidFill>
            </a:endParaRPr>
          </a:p>
        </p:txBody>
      </p:sp>
      <p:sp>
        <p:nvSpPr>
          <p:cNvPr id="495" name="Textfeld 494"/>
          <p:cNvSpPr txBox="1"/>
          <p:nvPr/>
        </p:nvSpPr>
        <p:spPr>
          <a:xfrm>
            <a:off x="7165886" y="6006811"/>
            <a:ext cx="733425"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scan</a:t>
            </a:r>
            <a:endParaRPr lang="en-US" sz="1200" dirty="0">
              <a:solidFill>
                <a:srgbClr val="000000"/>
              </a:solidFill>
            </a:endParaRPr>
          </a:p>
        </p:txBody>
      </p:sp>
      <p:sp>
        <p:nvSpPr>
          <p:cNvPr id="506" name="Sechseck 505"/>
          <p:cNvSpPr/>
          <p:nvPr/>
        </p:nvSpPr>
        <p:spPr bwMode="auto">
          <a:xfrm>
            <a:off x="734134" y="3053352"/>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07" name="Textfeld 506"/>
          <p:cNvSpPr txBox="1"/>
          <p:nvPr/>
        </p:nvSpPr>
        <p:spPr>
          <a:xfrm>
            <a:off x="485018" y="3161146"/>
            <a:ext cx="928854"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subunit </a:t>
            </a:r>
          </a:p>
          <a:p>
            <a:pPr eaLnBrk="0" fontAlgn="base" hangingPunct="0">
              <a:spcBef>
                <a:spcPct val="0"/>
              </a:spcBef>
              <a:spcAft>
                <a:spcPct val="0"/>
              </a:spcAft>
            </a:pPr>
            <a:r>
              <a:rPr lang="en-US" sz="1200" dirty="0" smtClean="0">
                <a:solidFill>
                  <a:srgbClr val="000000"/>
                </a:solidFill>
              </a:rPr>
              <a:t>~ 0.2 </a:t>
            </a:r>
            <a:r>
              <a:rPr lang="en-US" sz="1200" dirty="0" err="1" smtClean="0">
                <a:solidFill>
                  <a:srgbClr val="000000"/>
                </a:solidFill>
              </a:rPr>
              <a:t>A.u</a:t>
            </a:r>
            <a:r>
              <a:rPr lang="en-US" sz="1200" dirty="0" smtClean="0">
                <a:solidFill>
                  <a:srgbClr val="000000"/>
                </a:solidFill>
              </a:rPr>
              <a:t>.</a:t>
            </a:r>
            <a:endParaRPr lang="en-US" sz="1200" dirty="0">
              <a:solidFill>
                <a:srgbClr val="000000"/>
              </a:solidFill>
            </a:endParaRPr>
          </a:p>
        </p:txBody>
      </p:sp>
      <p:cxnSp>
        <p:nvCxnSpPr>
          <p:cNvPr id="60" name="Gerade Verbindung mit Pfeil 59"/>
          <p:cNvCxnSpPr>
            <a:endCxn id="506" idx="3"/>
          </p:cNvCxnSpPr>
          <p:nvPr/>
        </p:nvCxnSpPr>
        <p:spPr bwMode="auto">
          <a:xfrm>
            <a:off x="450321" y="3131662"/>
            <a:ext cx="283813"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 Verbindung mit Pfeil 64"/>
          <p:cNvCxnSpPr>
            <a:endCxn id="506" idx="0"/>
          </p:cNvCxnSpPr>
          <p:nvPr/>
        </p:nvCxnSpPr>
        <p:spPr bwMode="auto">
          <a:xfrm flipH="1">
            <a:off x="915814" y="3131662"/>
            <a:ext cx="313638"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99" name="Gruppieren 251"/>
          <p:cNvGrpSpPr/>
          <p:nvPr/>
        </p:nvGrpSpPr>
        <p:grpSpPr>
          <a:xfrm>
            <a:off x="3472224" y="1442763"/>
            <a:ext cx="1046394" cy="1046394"/>
            <a:chOff x="1484623" y="1384386"/>
            <a:chExt cx="1046394" cy="1046394"/>
          </a:xfrm>
        </p:grpSpPr>
        <p:grpSp>
          <p:nvGrpSpPr>
            <p:cNvPr id="501" name="Gruppieren 252"/>
            <p:cNvGrpSpPr/>
            <p:nvPr/>
          </p:nvGrpSpPr>
          <p:grpSpPr>
            <a:xfrm>
              <a:off x="1484623" y="1384386"/>
              <a:ext cx="1046394" cy="1046394"/>
              <a:chOff x="1249679" y="1384386"/>
              <a:chExt cx="1046394" cy="1046394"/>
            </a:xfrm>
          </p:grpSpPr>
          <p:sp>
            <p:nvSpPr>
              <p:cNvPr id="539" name="Ellipse 286"/>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40" name="Ellipse 287"/>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502" name="Gruppieren 253"/>
            <p:cNvGrpSpPr/>
            <p:nvPr/>
          </p:nvGrpSpPr>
          <p:grpSpPr>
            <a:xfrm>
              <a:off x="1493990" y="1445270"/>
              <a:ext cx="1033538" cy="939724"/>
              <a:chOff x="386078" y="2179778"/>
              <a:chExt cx="3657046" cy="3325098"/>
            </a:xfrm>
            <a:noFill/>
          </p:grpSpPr>
          <p:sp>
            <p:nvSpPr>
              <p:cNvPr id="503" name="Sechseck 254"/>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08" name="Sechseck 255"/>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09" name="Sechseck 256"/>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10" name="Sechseck 257"/>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11" name="Sechseck 258"/>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12" name="Sechseck 259"/>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13" name="Sechseck 260"/>
              <p:cNvSpPr/>
              <p:nvPr/>
            </p:nvSpPr>
            <p:spPr bwMode="auto">
              <a:xfrm>
                <a:off x="1893455" y="3565236"/>
                <a:ext cx="642852" cy="554182"/>
              </a:xfrm>
              <a:prstGeom prst="hexagon">
                <a:avLst/>
              </a:prstGeom>
              <a:solidFill>
                <a:srgbClr val="0F0000"/>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14" name="Sechseck 261"/>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15" name="Sechseck 262"/>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16" name="Sechseck 263"/>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17" name="Sechseck 264"/>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18" name="Sechseck 265"/>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19" name="Sechseck 266"/>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20" name="Sechseck 267"/>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21" name="Sechseck 268"/>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22" name="Sechseck 269"/>
              <p:cNvSpPr/>
              <p:nvPr/>
            </p:nvSpPr>
            <p:spPr bwMode="auto">
              <a:xfrm>
                <a:off x="888998" y="3568264"/>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23" name="Sechseck 270"/>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24" name="Sechseck 271"/>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25" name="Sechseck 272"/>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26" name="Sechseck 273"/>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27" name="Sechseck 274"/>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28" name="Sechseck 275"/>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29" name="Sechseck 276"/>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30" name="Sechseck 277"/>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31" name="Sechseck 278"/>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32" name="Sechseck 279"/>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33" name="Sechseck 280"/>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34" name="Sechseck 281"/>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35" name="Sechseck 282"/>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36" name="Sechseck 283"/>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37" name="Sechseck 284"/>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38" name="Sechseck 285"/>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grpSp>
        <p:nvGrpSpPr>
          <p:cNvPr id="541" name="Gruppieren 288"/>
          <p:cNvGrpSpPr/>
          <p:nvPr/>
        </p:nvGrpSpPr>
        <p:grpSpPr>
          <a:xfrm>
            <a:off x="3659137" y="1442763"/>
            <a:ext cx="1046394" cy="1046394"/>
            <a:chOff x="1484623" y="1384386"/>
            <a:chExt cx="1046394" cy="1046394"/>
          </a:xfrm>
        </p:grpSpPr>
        <p:grpSp>
          <p:nvGrpSpPr>
            <p:cNvPr id="542" name="Gruppieren 289"/>
            <p:cNvGrpSpPr/>
            <p:nvPr/>
          </p:nvGrpSpPr>
          <p:grpSpPr>
            <a:xfrm>
              <a:off x="1484623" y="1384386"/>
              <a:ext cx="1046394" cy="1046394"/>
              <a:chOff x="1249679" y="1384386"/>
              <a:chExt cx="1046394" cy="1046394"/>
            </a:xfrm>
          </p:grpSpPr>
          <p:sp>
            <p:nvSpPr>
              <p:cNvPr id="576" name="Ellipse 323"/>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77" name="Ellipse 324"/>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543" name="Gruppieren 290"/>
            <p:cNvGrpSpPr/>
            <p:nvPr/>
          </p:nvGrpSpPr>
          <p:grpSpPr>
            <a:xfrm>
              <a:off x="1493990" y="1445270"/>
              <a:ext cx="1033538" cy="939724"/>
              <a:chOff x="386078" y="2179778"/>
              <a:chExt cx="3657046" cy="3325098"/>
            </a:xfrm>
            <a:noFill/>
          </p:grpSpPr>
          <p:sp>
            <p:nvSpPr>
              <p:cNvPr id="544" name="Sechseck 291"/>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45" name="Sechseck 292"/>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46" name="Sechseck 293"/>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47" name="Sechseck 294"/>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48" name="Sechseck 295"/>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49" name="Sechseck 296"/>
              <p:cNvSpPr/>
              <p:nvPr/>
            </p:nvSpPr>
            <p:spPr bwMode="auto">
              <a:xfrm>
                <a:off x="1394690" y="3288144"/>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50" name="Sechseck 297"/>
              <p:cNvSpPr/>
              <p:nvPr/>
            </p:nvSpPr>
            <p:spPr bwMode="auto">
              <a:xfrm>
                <a:off x="1893455" y="3565236"/>
                <a:ext cx="642852" cy="554182"/>
              </a:xfrm>
              <a:prstGeom prst="hexagon">
                <a:avLst/>
              </a:prstGeom>
              <a:solidFill>
                <a:srgbClr val="0000BE"/>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51" name="Sechseck 298"/>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52" name="Sechseck 299"/>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53" name="Sechseck 300"/>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54" name="Sechseck 301"/>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55" name="Sechseck 302"/>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56" name="Sechseck 303"/>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57" name="Sechseck 304"/>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58" name="Sechseck 305"/>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59" name="Sechseck 306"/>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60" name="Sechseck 307"/>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61" name="Sechseck 308"/>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62" name="Sechseck 309"/>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63" name="Sechseck 310"/>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64" name="Sechseck 311"/>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65" name="Sechseck 312"/>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66" name="Sechseck 313"/>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67" name="Sechseck 314"/>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68" name="Sechseck 315"/>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69" name="Sechseck 316"/>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70" name="Sechseck 317"/>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71" name="Sechseck 318"/>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72" name="Sechseck 319"/>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73" name="Sechseck 320"/>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74" name="Sechseck 321"/>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75" name="Sechseck 322"/>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grpSp>
        <p:nvGrpSpPr>
          <p:cNvPr id="578" name="Gruppieren 325"/>
          <p:cNvGrpSpPr/>
          <p:nvPr/>
        </p:nvGrpSpPr>
        <p:grpSpPr>
          <a:xfrm>
            <a:off x="3846049" y="1448478"/>
            <a:ext cx="1046394" cy="1046394"/>
            <a:chOff x="1484623" y="1384386"/>
            <a:chExt cx="1046394" cy="1046394"/>
          </a:xfrm>
        </p:grpSpPr>
        <p:grpSp>
          <p:nvGrpSpPr>
            <p:cNvPr id="579" name="Gruppieren 326"/>
            <p:cNvGrpSpPr/>
            <p:nvPr/>
          </p:nvGrpSpPr>
          <p:grpSpPr>
            <a:xfrm>
              <a:off x="1484623" y="1384386"/>
              <a:ext cx="1046394" cy="1046394"/>
              <a:chOff x="1249679" y="1384386"/>
              <a:chExt cx="1046394" cy="1046394"/>
            </a:xfrm>
          </p:grpSpPr>
          <p:sp>
            <p:nvSpPr>
              <p:cNvPr id="613" name="Ellipse 360"/>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14" name="Ellipse 361"/>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580" name="Gruppieren 327"/>
            <p:cNvGrpSpPr/>
            <p:nvPr/>
          </p:nvGrpSpPr>
          <p:grpSpPr>
            <a:xfrm>
              <a:off x="1493990" y="1445270"/>
              <a:ext cx="1033538" cy="939724"/>
              <a:chOff x="386078" y="2179778"/>
              <a:chExt cx="3657046" cy="3325098"/>
            </a:xfrm>
            <a:noFill/>
          </p:grpSpPr>
          <p:sp>
            <p:nvSpPr>
              <p:cNvPr id="581" name="Sechseck 328"/>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82" name="Sechseck 329"/>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83" name="Sechseck 330"/>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84" name="Sechseck 331"/>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85" name="Sechseck 332"/>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86" name="Sechseck 333"/>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87" name="Sechseck 334"/>
              <p:cNvSpPr/>
              <p:nvPr/>
            </p:nvSpPr>
            <p:spPr bwMode="auto">
              <a:xfrm>
                <a:off x="1893455" y="3565236"/>
                <a:ext cx="642852" cy="554182"/>
              </a:xfrm>
              <a:prstGeom prst="hexagon">
                <a:avLst/>
              </a:prstGeom>
              <a:solidFill>
                <a:srgbClr val="33CCFF"/>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88" name="Sechseck 335"/>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89" name="Sechseck 336"/>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90" name="Sechseck 337"/>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91" name="Sechseck 338"/>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92" name="Sechseck 339"/>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93" name="Sechseck 340"/>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94" name="Sechseck 341"/>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95" name="Sechseck 342"/>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96" name="Sechseck 343"/>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97" name="Sechseck 344"/>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98" name="Sechseck 345"/>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99" name="Sechseck 346"/>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00" name="Sechseck 347"/>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01" name="Sechseck 348"/>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02" name="Sechseck 349"/>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03" name="Sechseck 350"/>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04" name="Sechseck 351"/>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05" name="Sechseck 352"/>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06" name="Sechseck 353"/>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07" name="Sechseck 354"/>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08" name="Sechseck 355"/>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09" name="Sechseck 356"/>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10" name="Sechseck 357"/>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11" name="Sechseck 358"/>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12" name="Sechseck 359"/>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grpSp>
        <p:nvGrpSpPr>
          <p:cNvPr id="615" name="Gruppieren 362"/>
          <p:cNvGrpSpPr/>
          <p:nvPr/>
        </p:nvGrpSpPr>
        <p:grpSpPr>
          <a:xfrm>
            <a:off x="4032962" y="1448573"/>
            <a:ext cx="1046394" cy="1046394"/>
            <a:chOff x="1484623" y="1384386"/>
            <a:chExt cx="1046394" cy="1046394"/>
          </a:xfrm>
        </p:grpSpPr>
        <p:grpSp>
          <p:nvGrpSpPr>
            <p:cNvPr id="616" name="Gruppieren 363"/>
            <p:cNvGrpSpPr/>
            <p:nvPr/>
          </p:nvGrpSpPr>
          <p:grpSpPr>
            <a:xfrm>
              <a:off x="1484623" y="1384386"/>
              <a:ext cx="1046394" cy="1046394"/>
              <a:chOff x="1249679" y="1384386"/>
              <a:chExt cx="1046394" cy="1046394"/>
            </a:xfrm>
          </p:grpSpPr>
          <p:sp>
            <p:nvSpPr>
              <p:cNvPr id="650" name="Ellipse 397"/>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51" name="Ellipse 398"/>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617" name="Gruppieren 364"/>
            <p:cNvGrpSpPr/>
            <p:nvPr/>
          </p:nvGrpSpPr>
          <p:grpSpPr>
            <a:xfrm>
              <a:off x="1493990" y="1445270"/>
              <a:ext cx="1033538" cy="939724"/>
              <a:chOff x="386078" y="2179778"/>
              <a:chExt cx="3657046" cy="3325098"/>
            </a:xfrm>
            <a:noFill/>
          </p:grpSpPr>
          <p:sp>
            <p:nvSpPr>
              <p:cNvPr id="618" name="Sechseck 365"/>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19" name="Sechseck 366"/>
              <p:cNvSpPr/>
              <p:nvPr/>
            </p:nvSpPr>
            <p:spPr bwMode="auto">
              <a:xfrm>
                <a:off x="2392220" y="3288142"/>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20" name="Sechseck 367"/>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21" name="Sechseck 368"/>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22" name="Sechseck 369"/>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23" name="Sechseck 370"/>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24" name="Sechseck 371"/>
              <p:cNvSpPr/>
              <p:nvPr/>
            </p:nvSpPr>
            <p:spPr bwMode="auto">
              <a:xfrm>
                <a:off x="1893455" y="3565236"/>
                <a:ext cx="642852" cy="554182"/>
              </a:xfrm>
              <a:prstGeom prst="hexagon">
                <a:avLst/>
              </a:prstGeom>
              <a:solidFill>
                <a:srgbClr val="0000BE"/>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25" name="Sechseck 372"/>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26" name="Sechseck 373"/>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27" name="Sechseck 374"/>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28" name="Sechseck 375"/>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29" name="Sechseck 376"/>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30" name="Sechseck 377"/>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31" name="Sechseck 378"/>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32" name="Sechseck 379"/>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33" name="Sechseck 380"/>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34" name="Sechseck 381"/>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35" name="Sechseck 382"/>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36" name="Sechseck 383"/>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37" name="Sechseck 384"/>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38" name="Sechseck 385"/>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39" name="Sechseck 386"/>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40" name="Sechseck 387"/>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41" name="Sechseck 388"/>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42" name="Sechseck 389"/>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43" name="Sechseck 390"/>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44" name="Sechseck 391"/>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45" name="Sechseck 392"/>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46" name="Sechseck 393"/>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47" name="Sechseck 394"/>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48" name="Sechseck 395"/>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49" name="Sechseck 396"/>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grpSp>
        <p:nvGrpSpPr>
          <p:cNvPr id="652" name="Gruppieren 399"/>
          <p:cNvGrpSpPr/>
          <p:nvPr/>
        </p:nvGrpSpPr>
        <p:grpSpPr>
          <a:xfrm>
            <a:off x="4219874" y="1444668"/>
            <a:ext cx="1046394" cy="1046394"/>
            <a:chOff x="1484623" y="1384386"/>
            <a:chExt cx="1046394" cy="1046394"/>
          </a:xfrm>
        </p:grpSpPr>
        <p:grpSp>
          <p:nvGrpSpPr>
            <p:cNvPr id="653" name="Gruppieren 400"/>
            <p:cNvGrpSpPr/>
            <p:nvPr/>
          </p:nvGrpSpPr>
          <p:grpSpPr>
            <a:xfrm>
              <a:off x="1484623" y="1384386"/>
              <a:ext cx="1046394" cy="1046394"/>
              <a:chOff x="1249679" y="1384386"/>
              <a:chExt cx="1046394" cy="1046394"/>
            </a:xfrm>
          </p:grpSpPr>
          <p:sp>
            <p:nvSpPr>
              <p:cNvPr id="687" name="Ellipse 434"/>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88" name="Ellipse 435"/>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654" name="Gruppieren 401"/>
            <p:cNvGrpSpPr/>
            <p:nvPr/>
          </p:nvGrpSpPr>
          <p:grpSpPr>
            <a:xfrm>
              <a:off x="1493990" y="1445270"/>
              <a:ext cx="1033538" cy="939724"/>
              <a:chOff x="386078" y="2179778"/>
              <a:chExt cx="3657046" cy="3325098"/>
            </a:xfrm>
            <a:noFill/>
          </p:grpSpPr>
          <p:sp>
            <p:nvSpPr>
              <p:cNvPr id="655" name="Sechseck 402"/>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56" name="Sechseck 403"/>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57" name="Sechseck 404"/>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58" name="Sechseck 405"/>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59" name="Sechseck 406"/>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60" name="Sechseck 407"/>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61" name="Sechseck 408"/>
              <p:cNvSpPr/>
              <p:nvPr/>
            </p:nvSpPr>
            <p:spPr bwMode="auto">
              <a:xfrm>
                <a:off x="1893455" y="3565236"/>
                <a:ext cx="642852" cy="554182"/>
              </a:xfrm>
              <a:prstGeom prst="hexagon">
                <a:avLst/>
              </a:prstGeom>
              <a:solidFill>
                <a:schemeClr val="tx1"/>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62" name="Sechseck 409"/>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63" name="Sechseck 410"/>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64" name="Sechseck 411"/>
              <p:cNvSpPr/>
              <p:nvPr/>
            </p:nvSpPr>
            <p:spPr bwMode="auto">
              <a:xfrm>
                <a:off x="2897352" y="3565239"/>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65" name="Sechseck 412"/>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66" name="Sechseck 413"/>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67" name="Sechseck 414"/>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68" name="Sechseck 415"/>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69" name="Sechseck 416"/>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70" name="Sechseck 417"/>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71" name="Sechseck 418"/>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72" name="Sechseck 419"/>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73" name="Sechseck 420"/>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74" name="Sechseck 421"/>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75" name="Sechseck 422"/>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76" name="Sechseck 423"/>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77" name="Sechseck 424"/>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78" name="Sechseck 425"/>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79" name="Sechseck 426"/>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80" name="Sechseck 427"/>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81" name="Sechseck 428"/>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82" name="Sechseck 429"/>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83" name="Sechseck 430"/>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84" name="Sechseck 431"/>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85" name="Sechseck 432"/>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86" name="Sechseck 433"/>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grpSp>
        <p:nvGrpSpPr>
          <p:cNvPr id="689" name="Gruppieren 436"/>
          <p:cNvGrpSpPr/>
          <p:nvPr/>
        </p:nvGrpSpPr>
        <p:grpSpPr>
          <a:xfrm>
            <a:off x="4406786" y="1444668"/>
            <a:ext cx="1046394" cy="1046394"/>
            <a:chOff x="1484623" y="1384386"/>
            <a:chExt cx="1046394" cy="1046394"/>
          </a:xfrm>
        </p:grpSpPr>
        <p:grpSp>
          <p:nvGrpSpPr>
            <p:cNvPr id="690" name="Gruppieren 437"/>
            <p:cNvGrpSpPr/>
            <p:nvPr/>
          </p:nvGrpSpPr>
          <p:grpSpPr>
            <a:xfrm>
              <a:off x="1484623" y="1384386"/>
              <a:ext cx="1046394" cy="1046394"/>
              <a:chOff x="1249679" y="1384386"/>
              <a:chExt cx="1046394" cy="1046394"/>
            </a:xfrm>
          </p:grpSpPr>
          <p:sp>
            <p:nvSpPr>
              <p:cNvPr id="724" name="Ellipse 471"/>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25" name="Ellipse 472"/>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691" name="Gruppieren 438"/>
            <p:cNvGrpSpPr/>
            <p:nvPr/>
          </p:nvGrpSpPr>
          <p:grpSpPr>
            <a:xfrm>
              <a:off x="1493990" y="1445270"/>
              <a:ext cx="1033538" cy="939724"/>
              <a:chOff x="386078" y="2179778"/>
              <a:chExt cx="3657046" cy="3325098"/>
            </a:xfrm>
            <a:noFill/>
          </p:grpSpPr>
          <p:sp>
            <p:nvSpPr>
              <p:cNvPr id="692" name="Sechseck 439"/>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93" name="Sechseck 440"/>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94" name="Sechseck 441"/>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95" name="Sechseck 442"/>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96" name="Sechseck 443"/>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97" name="Sechseck 444"/>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98" name="Sechseck 445"/>
              <p:cNvSpPr/>
              <p:nvPr/>
            </p:nvSpPr>
            <p:spPr bwMode="auto">
              <a:xfrm>
                <a:off x="1893455" y="3565236"/>
                <a:ext cx="642852" cy="554182"/>
              </a:xfrm>
              <a:prstGeom prst="hexagon">
                <a:avLst/>
              </a:prstGeom>
              <a:solidFill>
                <a:schemeClr val="tx1"/>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699" name="Sechseck 446"/>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00" name="Sechseck 447"/>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01" name="Sechseck 448"/>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02" name="Sechseck 449"/>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03" name="Sechseck 450"/>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04" name="Sechseck 451"/>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05" name="Sechseck 452"/>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06" name="Sechseck 453"/>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07" name="Sechseck 454"/>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08" name="Sechseck 455"/>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09" name="Sechseck 456"/>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10" name="Sechseck 457"/>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11" name="Sechseck 458"/>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12" name="Sechseck 459"/>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13" name="Sechseck 460"/>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14" name="Sechseck 461"/>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15" name="Sechseck 462"/>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16" name="Sechseck 463"/>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17" name="Sechseck 464"/>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18" name="Sechseck 465"/>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19" name="Sechseck 466"/>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20" name="Sechseck 467"/>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21" name="Sechseck 468"/>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22" name="Sechseck 469"/>
              <p:cNvSpPr/>
              <p:nvPr/>
            </p:nvSpPr>
            <p:spPr bwMode="auto">
              <a:xfrm>
                <a:off x="3400272" y="3286503"/>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23" name="Sechseck 470"/>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grpSp>
        <p:nvGrpSpPr>
          <p:cNvPr id="726" name="Gruppieren 1027"/>
          <p:cNvGrpSpPr/>
          <p:nvPr/>
        </p:nvGrpSpPr>
        <p:grpSpPr>
          <a:xfrm>
            <a:off x="3823748" y="1494991"/>
            <a:ext cx="1110090" cy="942393"/>
            <a:chOff x="7587534" y="2619677"/>
            <a:chExt cx="1110090" cy="942393"/>
          </a:xfrm>
        </p:grpSpPr>
        <p:sp>
          <p:nvSpPr>
            <p:cNvPr id="727" name="Ellipse 138"/>
            <p:cNvSpPr/>
            <p:nvPr/>
          </p:nvSpPr>
          <p:spPr bwMode="auto">
            <a:xfrm flipV="1">
              <a:off x="7684997" y="2646906"/>
              <a:ext cx="915164" cy="915164"/>
            </a:xfrm>
            <a:prstGeom prst="ellipse">
              <a:avLst/>
            </a:prstGeom>
            <a:gradFill flip="none" rotWithShape="1">
              <a:gsLst>
                <a:gs pos="0">
                  <a:srgbClr val="66CCFF">
                    <a:tint val="66000"/>
                    <a:satMod val="160000"/>
                  </a:srgbClr>
                </a:gs>
                <a:gs pos="34000">
                  <a:srgbClr val="66CCFF">
                    <a:tint val="44500"/>
                    <a:satMod val="160000"/>
                    <a:alpha val="61000"/>
                  </a:srgbClr>
                </a:gs>
                <a:gs pos="58000">
                  <a:srgbClr val="66CCFF">
                    <a:tint val="23500"/>
                    <a:satMod val="160000"/>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28" name="Freihandform 65"/>
            <p:cNvSpPr/>
            <p:nvPr/>
          </p:nvSpPr>
          <p:spPr bwMode="auto">
            <a:xfrm>
              <a:off x="7587534" y="2619677"/>
              <a:ext cx="1110090" cy="774383"/>
            </a:xfrm>
            <a:custGeom>
              <a:avLst/>
              <a:gdLst>
                <a:gd name="connsiteX0" fmla="*/ 0 w 4119418"/>
                <a:gd name="connsiteY0" fmla="*/ 1341527 h 1396945"/>
                <a:gd name="connsiteX1" fmla="*/ 775854 w 4119418"/>
                <a:gd name="connsiteY1" fmla="*/ 1202981 h 1396945"/>
                <a:gd name="connsiteX2" fmla="*/ 1477818 w 4119418"/>
                <a:gd name="connsiteY2" fmla="*/ 279345 h 1396945"/>
                <a:gd name="connsiteX3" fmla="*/ 1911927 w 4119418"/>
                <a:gd name="connsiteY3" fmla="*/ 20727 h 1396945"/>
                <a:gd name="connsiteX4" fmla="*/ 2401454 w 4119418"/>
                <a:gd name="connsiteY4" fmla="*/ 113090 h 1396945"/>
                <a:gd name="connsiteX5" fmla="*/ 2992582 w 4119418"/>
                <a:gd name="connsiteY5" fmla="*/ 879709 h 1396945"/>
                <a:gd name="connsiteX6" fmla="*/ 3445163 w 4119418"/>
                <a:gd name="connsiteY6" fmla="*/ 1286109 h 1396945"/>
                <a:gd name="connsiteX7" fmla="*/ 4119418 w 4119418"/>
                <a:gd name="connsiteY7" fmla="*/ 1396945 h 139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9418" h="1396945">
                  <a:moveTo>
                    <a:pt x="0" y="1341527"/>
                  </a:moveTo>
                  <a:cubicBezTo>
                    <a:pt x="264775" y="1360769"/>
                    <a:pt x="529551" y="1380011"/>
                    <a:pt x="775854" y="1202981"/>
                  </a:cubicBezTo>
                  <a:cubicBezTo>
                    <a:pt x="1022157" y="1025951"/>
                    <a:pt x="1288473" y="476387"/>
                    <a:pt x="1477818" y="279345"/>
                  </a:cubicBezTo>
                  <a:cubicBezTo>
                    <a:pt x="1667164" y="82303"/>
                    <a:pt x="1757988" y="48436"/>
                    <a:pt x="1911927" y="20727"/>
                  </a:cubicBezTo>
                  <a:cubicBezTo>
                    <a:pt x="2065866" y="-6982"/>
                    <a:pt x="2221345" y="-30074"/>
                    <a:pt x="2401454" y="113090"/>
                  </a:cubicBezTo>
                  <a:cubicBezTo>
                    <a:pt x="2581563" y="256254"/>
                    <a:pt x="2818631" y="684206"/>
                    <a:pt x="2992582" y="879709"/>
                  </a:cubicBezTo>
                  <a:cubicBezTo>
                    <a:pt x="3166534" y="1075212"/>
                    <a:pt x="3257357" y="1199903"/>
                    <a:pt x="3445163" y="1286109"/>
                  </a:cubicBezTo>
                  <a:cubicBezTo>
                    <a:pt x="3632969" y="1372315"/>
                    <a:pt x="3876193" y="1384630"/>
                    <a:pt x="4119418" y="1396945"/>
                  </a:cubicBezTo>
                </a:path>
              </a:pathLst>
            </a:custGeom>
            <a:noFill/>
            <a:ln w="3175"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29" name="Ellipse 30"/>
            <p:cNvSpPr/>
            <p:nvPr/>
          </p:nvSpPr>
          <p:spPr bwMode="auto">
            <a:xfrm flipV="1">
              <a:off x="8044026" y="3006869"/>
              <a:ext cx="175464" cy="175464"/>
            </a:xfrm>
            <a:prstGeom prst="ellipse">
              <a:avLst/>
            </a:prstGeom>
            <a:solidFill>
              <a:srgbClr val="66CCFF"/>
            </a:solid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730" name="Gruppieren 13"/>
          <p:cNvGrpSpPr/>
          <p:nvPr/>
        </p:nvGrpSpPr>
        <p:grpSpPr>
          <a:xfrm>
            <a:off x="3646868" y="2316480"/>
            <a:ext cx="1466152" cy="114300"/>
            <a:chOff x="3646868" y="2202180"/>
            <a:chExt cx="1466152" cy="114300"/>
          </a:xfrm>
        </p:grpSpPr>
        <p:cxnSp>
          <p:nvCxnSpPr>
            <p:cNvPr id="731" name="Gerade Verbindung 6"/>
            <p:cNvCxnSpPr/>
            <p:nvPr/>
          </p:nvCxnSpPr>
          <p:spPr bwMode="auto">
            <a:xfrm>
              <a:off x="3646868" y="2263140"/>
              <a:ext cx="1466152" cy="0"/>
            </a:xfrm>
            <a:prstGeom prst="line">
              <a:avLst/>
            </a:prstGeom>
            <a:solidFill>
              <a:schemeClr val="folHlink"/>
            </a:solidFill>
            <a:ln w="3175"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32" name="Gruppieren 12"/>
            <p:cNvGrpSpPr/>
            <p:nvPr/>
          </p:nvGrpSpPr>
          <p:grpSpPr>
            <a:xfrm>
              <a:off x="3806888" y="2202180"/>
              <a:ext cx="1110090" cy="114300"/>
              <a:chOff x="3806888" y="2148840"/>
              <a:chExt cx="1110090" cy="266700"/>
            </a:xfrm>
          </p:grpSpPr>
          <p:cxnSp>
            <p:nvCxnSpPr>
              <p:cNvPr id="733" name="Gerade Verbindung 22"/>
              <p:cNvCxnSpPr/>
              <p:nvPr/>
            </p:nvCxnSpPr>
            <p:spPr bwMode="auto">
              <a:xfrm flipV="1">
                <a:off x="380688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4" name="Gerade Verbindung 24"/>
              <p:cNvCxnSpPr/>
              <p:nvPr/>
            </p:nvCxnSpPr>
            <p:spPr bwMode="auto">
              <a:xfrm flipV="1">
                <a:off x="399190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5" name="Gerade Verbindung 25"/>
              <p:cNvCxnSpPr/>
              <p:nvPr/>
            </p:nvCxnSpPr>
            <p:spPr bwMode="auto">
              <a:xfrm flipV="1">
                <a:off x="417691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6" name="Gerade Verbindung 26"/>
              <p:cNvCxnSpPr/>
              <p:nvPr/>
            </p:nvCxnSpPr>
            <p:spPr bwMode="auto">
              <a:xfrm flipV="1">
                <a:off x="436193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7" name="Gerade Verbindung 27"/>
              <p:cNvCxnSpPr/>
              <p:nvPr/>
            </p:nvCxnSpPr>
            <p:spPr bwMode="auto">
              <a:xfrm flipV="1">
                <a:off x="454694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8" name="Gerade Verbindung 28"/>
              <p:cNvCxnSpPr/>
              <p:nvPr/>
            </p:nvCxnSpPr>
            <p:spPr bwMode="auto">
              <a:xfrm flipV="1">
                <a:off x="473196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9" name="Gerade Verbindung 29"/>
              <p:cNvCxnSpPr/>
              <p:nvPr/>
            </p:nvCxnSpPr>
            <p:spPr bwMode="auto">
              <a:xfrm flipV="1">
                <a:off x="491697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740" name="Gruppieren 214"/>
          <p:cNvGrpSpPr/>
          <p:nvPr/>
        </p:nvGrpSpPr>
        <p:grpSpPr>
          <a:xfrm>
            <a:off x="3285311" y="1449113"/>
            <a:ext cx="1046394" cy="1046394"/>
            <a:chOff x="1484623" y="1384386"/>
            <a:chExt cx="1046394" cy="1046394"/>
          </a:xfrm>
        </p:grpSpPr>
        <p:grpSp>
          <p:nvGrpSpPr>
            <p:cNvPr id="741" name="Gruppieren 215"/>
            <p:cNvGrpSpPr/>
            <p:nvPr/>
          </p:nvGrpSpPr>
          <p:grpSpPr>
            <a:xfrm>
              <a:off x="1484623" y="1384386"/>
              <a:ext cx="1046394" cy="1046394"/>
              <a:chOff x="1249679" y="1384386"/>
              <a:chExt cx="1046394" cy="1046394"/>
            </a:xfrm>
          </p:grpSpPr>
          <p:sp>
            <p:nvSpPr>
              <p:cNvPr id="775" name="Ellipse 249"/>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76" name="Ellipse 250"/>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742" name="Gruppieren 216"/>
            <p:cNvGrpSpPr/>
            <p:nvPr/>
          </p:nvGrpSpPr>
          <p:grpSpPr>
            <a:xfrm>
              <a:off x="1493990" y="1445270"/>
              <a:ext cx="1033538" cy="939724"/>
              <a:chOff x="386078" y="2179778"/>
              <a:chExt cx="3657046" cy="3325098"/>
            </a:xfrm>
            <a:noFill/>
          </p:grpSpPr>
          <p:sp>
            <p:nvSpPr>
              <p:cNvPr id="743" name="Sechseck 217"/>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44" name="Sechseck 218"/>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45" name="Sechseck 219"/>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46" name="Sechseck 220"/>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47" name="Sechseck 221"/>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48" name="Sechseck 222"/>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49" name="Sechseck 223"/>
              <p:cNvSpPr/>
              <p:nvPr/>
            </p:nvSpPr>
            <p:spPr bwMode="auto">
              <a:xfrm>
                <a:off x="1893455" y="3565236"/>
                <a:ext cx="642852" cy="554182"/>
              </a:xfrm>
              <a:prstGeom prst="hexagon">
                <a:avLst/>
              </a:prstGeom>
              <a:solidFill>
                <a:schemeClr val="tx1"/>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50" name="Sechseck 224"/>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51" name="Sechseck 225"/>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52" name="Sechseck 226"/>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53" name="Sechseck 227"/>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54" name="Sechseck 228"/>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55" name="Sechseck 229"/>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56" name="Sechseck 230"/>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57" name="Sechseck 231"/>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58" name="Sechseck 232"/>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59" name="Sechseck 233"/>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60" name="Sechseck 234"/>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61" name="Sechseck 235"/>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62" name="Sechseck 236"/>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63" name="Sechseck 237"/>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64" name="Sechseck 238"/>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65" name="Sechseck 239"/>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66" name="Sechseck 240"/>
              <p:cNvSpPr/>
              <p:nvPr/>
            </p:nvSpPr>
            <p:spPr bwMode="auto">
              <a:xfrm>
                <a:off x="386078" y="3291173"/>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767" name="Sechseck 241"/>
              <p:cNvSpPr/>
              <p:nvPr/>
            </p:nvSpPr>
            <p:spPr bwMode="auto">
              <a:xfrm>
                <a:off x="386078" y="3845361"/>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68" name="Sechseck 242"/>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69" name="Sechseck 243"/>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70" name="Sechseck 244"/>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71" name="Sechseck 245"/>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72" name="Sechseck 246"/>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73" name="Sechseck 247"/>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74" name="Sechseck 248"/>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cxnSp>
        <p:nvCxnSpPr>
          <p:cNvPr id="389" name="Gerade Verbindung mit Pfeil 7"/>
          <p:cNvCxnSpPr/>
          <p:nvPr/>
        </p:nvCxnSpPr>
        <p:spPr bwMode="auto">
          <a:xfrm>
            <a:off x="3227967" y="5184475"/>
            <a:ext cx="2396456" cy="0"/>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2" name="Gerade Verbindung mit Pfeil 503"/>
          <p:cNvCxnSpPr/>
          <p:nvPr/>
        </p:nvCxnSpPr>
        <p:spPr bwMode="auto">
          <a:xfrm>
            <a:off x="3506415" y="5705175"/>
            <a:ext cx="1801143" cy="0"/>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6" name="Textfeld 492"/>
          <p:cNvSpPr txBox="1"/>
          <p:nvPr/>
        </p:nvSpPr>
        <p:spPr>
          <a:xfrm>
            <a:off x="5897898" y="2208018"/>
            <a:ext cx="2797817" cy="618173"/>
          </a:xfrm>
          <a:prstGeom prst="rect">
            <a:avLst/>
          </a:prstGeom>
          <a:noFill/>
        </p:spPr>
        <p:txBody>
          <a:bodyPr wrap="none" rtlCol="0">
            <a:noAutofit/>
          </a:bodyPr>
          <a:lstStyle/>
          <a:p>
            <a:pPr eaLnBrk="0" fontAlgn="base" hangingPunct="0">
              <a:spcBef>
                <a:spcPct val="0"/>
              </a:spcBef>
              <a:spcAft>
                <a:spcPct val="0"/>
              </a:spcAft>
            </a:pPr>
            <a:r>
              <a:rPr lang="en-US" sz="1400" dirty="0" smtClean="0">
                <a:solidFill>
                  <a:srgbClr val="000000"/>
                </a:solidFill>
              </a:rPr>
              <a:t>By collecting just the central element </a:t>
            </a:r>
          </a:p>
          <a:p>
            <a:pPr eaLnBrk="0" fontAlgn="base" hangingPunct="0">
              <a:spcBef>
                <a:spcPct val="0"/>
              </a:spcBef>
              <a:spcAft>
                <a:spcPct val="0"/>
              </a:spcAft>
            </a:pPr>
            <a:r>
              <a:rPr lang="en-US" sz="1400" dirty="0" smtClean="0">
                <a:solidFill>
                  <a:srgbClr val="000000"/>
                </a:solidFill>
              </a:rPr>
              <a:t>the PSF is weaker but smaller</a:t>
            </a:r>
            <a:endParaRPr lang="en-US" sz="1400" dirty="0">
              <a:solidFill>
                <a:srgbClr val="000000"/>
              </a:solidFill>
            </a:endParaRPr>
          </a:p>
        </p:txBody>
      </p:sp>
      <p:sp>
        <p:nvSpPr>
          <p:cNvPr id="3" name="Date Placeholder 2"/>
          <p:cNvSpPr>
            <a:spLocks noGrp="1"/>
          </p:cNvSpPr>
          <p:nvPr>
            <p:ph type="dt" sz="half" idx="10"/>
          </p:nvPr>
        </p:nvSpPr>
        <p:spPr/>
        <p:txBody>
          <a:bodyPr/>
          <a:lstStyle/>
          <a:p>
            <a:fld id="{321BF9D7-E80F-498A-A45B-A5CF11364F1E}" type="datetime1">
              <a:rPr lang="de-DE" smtClean="0">
                <a:solidFill>
                  <a:srgbClr val="000000"/>
                </a:solidFill>
              </a:rPr>
              <a:pPr/>
              <a:t>02.03.2017</a:t>
            </a:fld>
            <a:endParaRPr lang="en-US" dirty="0">
              <a:solidFill>
                <a:srgbClr val="000000"/>
              </a:solidFill>
            </a:endParaRPr>
          </a:p>
        </p:txBody>
      </p:sp>
      <p:sp>
        <p:nvSpPr>
          <p:cNvPr id="8" name="TextBox 7"/>
          <p:cNvSpPr txBox="1"/>
          <p:nvPr/>
        </p:nvSpPr>
        <p:spPr>
          <a:xfrm>
            <a:off x="7562164" y="5080158"/>
            <a:ext cx="1280178" cy="299019"/>
          </a:xfrm>
          <a:prstGeom prst="rect">
            <a:avLst/>
          </a:prstGeom>
          <a:noFill/>
        </p:spPr>
        <p:txBody>
          <a:bodyPr wrap="square" rtlCol="0">
            <a:noAutofit/>
          </a:bodyPr>
          <a:lstStyle/>
          <a:p>
            <a:pPr eaLnBrk="0" fontAlgn="base" hangingPunct="0">
              <a:spcBef>
                <a:spcPct val="0"/>
              </a:spcBef>
              <a:spcAft>
                <a:spcPct val="0"/>
              </a:spcAft>
            </a:pPr>
            <a:r>
              <a:rPr lang="en-US" sz="1600" dirty="0" smtClean="0">
                <a:solidFill>
                  <a:srgbClr val="000000"/>
                </a:solidFill>
              </a:rPr>
              <a:t>~170nm</a:t>
            </a:r>
            <a:endParaRPr lang="en-US" sz="1600" dirty="0">
              <a:solidFill>
                <a:srgbClr val="000000"/>
              </a:solidFill>
            </a:endParaRPr>
          </a:p>
        </p:txBody>
      </p:sp>
      <p:sp>
        <p:nvSpPr>
          <p:cNvPr id="7" name="Slide Number Placeholder 6"/>
          <p:cNvSpPr>
            <a:spLocks noGrp="1"/>
          </p:cNvSpPr>
          <p:nvPr>
            <p:ph type="sldNum" sz="quarter" idx="11"/>
          </p:nvPr>
        </p:nvSpPr>
        <p:spPr/>
        <p:txBody>
          <a:bodyPr/>
          <a:lstStyle/>
          <a:p>
            <a:fld id="{E7106F61-AEF5-4A9D-9A53-47E3DFDE314C}" type="slidenum">
              <a:rPr lang="de-DE" smtClean="0">
                <a:solidFill>
                  <a:srgbClr val="000000"/>
                </a:solidFill>
              </a:rPr>
              <a:pPr/>
              <a:t>50</a:t>
            </a:fld>
            <a:endParaRPr lang="de-DE">
              <a:solidFill>
                <a:srgbClr val="000000"/>
              </a:solidFill>
            </a:endParaRPr>
          </a:p>
        </p:txBody>
      </p:sp>
    </p:spTree>
    <p:extLst>
      <p:ext uri="{BB962C8B-B14F-4D97-AF65-F5344CB8AC3E}">
        <p14:creationId xmlns:p14="http://schemas.microsoft.com/office/powerpoint/2010/main" val="353822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7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99"/>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476"/>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93"/>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48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7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1"/>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477"/>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81"/>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49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78"/>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478"/>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95"/>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54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15"/>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0" nodeType="afterEffect">
                                  <p:stCondLst>
                                    <p:cond delay="0"/>
                                  </p:stCondLst>
                                  <p:childTnLst>
                                    <p:set>
                                      <p:cBhvr>
                                        <p:cTn id="67" dur="1" fill="hold">
                                          <p:stCondLst>
                                            <p:cond delay="0"/>
                                          </p:stCondLst>
                                        </p:cTn>
                                        <p:tgtEl>
                                          <p:spTgt spid="479"/>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nodeType="afterEffect">
                                  <p:stCondLst>
                                    <p:cond delay="0"/>
                                  </p:stCondLst>
                                  <p:childTnLst>
                                    <p:set>
                                      <p:cBhvr>
                                        <p:cTn id="70" dur="1" fill="hold">
                                          <p:stCondLst>
                                            <p:cond delay="0"/>
                                          </p:stCondLst>
                                        </p:cTn>
                                        <p:tgtEl>
                                          <p:spTgt spid="96"/>
                                        </p:tgtEl>
                                        <p:attrNameLst>
                                          <p:attrName>style.visibility</p:attrName>
                                        </p:attrNameLst>
                                      </p:cBhvr>
                                      <p:to>
                                        <p:strVal val="visible"/>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87"/>
                                        </p:tgtEl>
                                        <p:attrNameLst>
                                          <p:attrName>style.visibility</p:attrName>
                                        </p:attrNameLst>
                                      </p:cBhvr>
                                      <p:to>
                                        <p:strVal val="visible"/>
                                      </p:to>
                                    </p:set>
                                  </p:childTnLst>
                                </p:cTn>
                              </p:par>
                              <p:par>
                                <p:cTn id="74" presetID="1" presetClass="exit" presetSubtype="0" fill="hold" nodeType="withEffect">
                                  <p:stCondLst>
                                    <p:cond delay="0"/>
                                  </p:stCondLst>
                                  <p:childTnLst>
                                    <p:set>
                                      <p:cBhvr>
                                        <p:cTn id="75" dur="1" fill="hold">
                                          <p:stCondLst>
                                            <p:cond delay="0"/>
                                          </p:stCondLst>
                                        </p:cTn>
                                        <p:tgtEl>
                                          <p:spTgt spid="57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652"/>
                                        </p:tgtEl>
                                        <p:attrNameLst>
                                          <p:attrName>style.visibility</p:attrName>
                                        </p:attrNameLst>
                                      </p:cBhvr>
                                      <p:to>
                                        <p:strVal val="visible"/>
                                      </p:to>
                                    </p:set>
                                  </p:childTnLst>
                                </p:cTn>
                              </p:par>
                            </p:childTnLst>
                          </p:cTn>
                        </p:par>
                        <p:par>
                          <p:cTn id="80" fill="hold">
                            <p:stCondLst>
                              <p:cond delay="0"/>
                            </p:stCondLst>
                            <p:childTnLst>
                              <p:par>
                                <p:cTn id="81" presetID="1" presetClass="entr" presetSubtype="0" fill="hold" grpId="0" nodeType="afterEffect">
                                  <p:stCondLst>
                                    <p:cond delay="0"/>
                                  </p:stCondLst>
                                  <p:childTnLst>
                                    <p:set>
                                      <p:cBhvr>
                                        <p:cTn id="82" dur="1" fill="hold">
                                          <p:stCondLst>
                                            <p:cond delay="0"/>
                                          </p:stCondLst>
                                        </p:cTn>
                                        <p:tgtEl>
                                          <p:spTgt spid="480"/>
                                        </p:tgtEl>
                                        <p:attrNameLst>
                                          <p:attrName>style.visibility</p:attrName>
                                        </p:attrNameLst>
                                      </p:cBhvr>
                                      <p:to>
                                        <p:strVal val="visible"/>
                                      </p:to>
                                    </p:set>
                                  </p:childTnLst>
                                </p:cTn>
                              </p:par>
                            </p:childTnLst>
                          </p:cTn>
                        </p:par>
                        <p:par>
                          <p:cTn id="83" fill="hold">
                            <p:stCondLst>
                              <p:cond delay="0"/>
                            </p:stCondLst>
                            <p:childTnLst>
                              <p:par>
                                <p:cTn id="84" presetID="1" presetClass="entr" presetSubtype="0" fill="hold" nodeType="afterEffect">
                                  <p:stCondLst>
                                    <p:cond delay="0"/>
                                  </p:stCondLst>
                                  <p:childTnLst>
                                    <p:set>
                                      <p:cBhvr>
                                        <p:cTn id="85" dur="1" fill="hold">
                                          <p:stCondLst>
                                            <p:cond delay="0"/>
                                          </p:stCondLst>
                                        </p:cTn>
                                        <p:tgtEl>
                                          <p:spTgt spid="97"/>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482"/>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0"/>
                                          </p:stCondLst>
                                        </p:cTn>
                                        <p:tgtEl>
                                          <p:spTgt spid="61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89"/>
                                        </p:tgtEl>
                                        <p:attrNameLst>
                                          <p:attrName>style.visibility</p:attrName>
                                        </p:attrNameLst>
                                      </p:cBhvr>
                                      <p:to>
                                        <p:strVal val="visible"/>
                                      </p:to>
                                    </p:set>
                                  </p:childTnLst>
                                </p:cTn>
                              </p:par>
                            </p:childTnLst>
                          </p:cTn>
                        </p:par>
                        <p:par>
                          <p:cTn id="95" fill="hold">
                            <p:stCondLst>
                              <p:cond delay="0"/>
                            </p:stCondLst>
                            <p:childTnLst>
                              <p:par>
                                <p:cTn id="96" presetID="1" presetClass="entr" presetSubtype="0" fill="hold" grpId="0" nodeType="afterEffect">
                                  <p:stCondLst>
                                    <p:cond delay="0"/>
                                  </p:stCondLst>
                                  <p:childTnLst>
                                    <p:set>
                                      <p:cBhvr>
                                        <p:cTn id="97" dur="1" fill="hold">
                                          <p:stCondLst>
                                            <p:cond delay="0"/>
                                          </p:stCondLst>
                                        </p:cTn>
                                        <p:tgtEl>
                                          <p:spTgt spid="481"/>
                                        </p:tgtEl>
                                        <p:attrNameLst>
                                          <p:attrName>style.visibility</p:attrName>
                                        </p:attrNameLst>
                                      </p:cBhvr>
                                      <p:to>
                                        <p:strVal val="visible"/>
                                      </p:to>
                                    </p:set>
                                  </p:childTnLst>
                                </p:cTn>
                              </p:par>
                            </p:childTnLst>
                          </p:cTn>
                        </p:par>
                        <p:par>
                          <p:cTn id="98" fill="hold">
                            <p:stCondLst>
                              <p:cond delay="0"/>
                            </p:stCondLst>
                            <p:childTnLst>
                              <p:par>
                                <p:cTn id="99" presetID="1" presetClass="entr" presetSubtype="0" fill="hold" nodeType="afterEffect">
                                  <p:stCondLst>
                                    <p:cond delay="0"/>
                                  </p:stCondLst>
                                  <p:childTnLst>
                                    <p:set>
                                      <p:cBhvr>
                                        <p:cTn id="100" dur="1" fill="hold">
                                          <p:stCondLst>
                                            <p:cond delay="0"/>
                                          </p:stCondLst>
                                        </p:cTn>
                                        <p:tgtEl>
                                          <p:spTgt spid="98"/>
                                        </p:tgtEl>
                                        <p:attrNameLst>
                                          <p:attrName>style.visibility</p:attrName>
                                        </p:attrNameLst>
                                      </p:cBhvr>
                                      <p:to>
                                        <p:strVal val="visible"/>
                                      </p:to>
                                    </p:set>
                                  </p:childTnLst>
                                </p:cTn>
                              </p:par>
                            </p:childTnLst>
                          </p:cTn>
                        </p:par>
                        <p:par>
                          <p:cTn id="101" fill="hold">
                            <p:stCondLst>
                              <p:cond delay="0"/>
                            </p:stCondLst>
                            <p:childTnLst>
                              <p:par>
                                <p:cTn id="102" presetID="1" presetClass="entr" presetSubtype="0" fill="hold" grpId="0" nodeType="afterEffect">
                                  <p:stCondLst>
                                    <p:cond delay="0"/>
                                  </p:stCondLst>
                                  <p:childTnLst>
                                    <p:set>
                                      <p:cBhvr>
                                        <p:cTn id="103" dur="1" fill="hold">
                                          <p:stCondLst>
                                            <p:cond delay="0"/>
                                          </p:stCondLst>
                                        </p:cTn>
                                        <p:tgtEl>
                                          <p:spTgt spid="92"/>
                                        </p:tgtEl>
                                        <p:attrNameLst>
                                          <p:attrName>style.visibility</p:attrName>
                                        </p:attrNameLst>
                                      </p:cBhvr>
                                      <p:to>
                                        <p:strVal val="visible"/>
                                      </p:to>
                                    </p:set>
                                  </p:childTnLst>
                                </p:cTn>
                              </p:par>
                              <p:par>
                                <p:cTn id="104" presetID="1" presetClass="exit" presetSubtype="0" fill="hold" nodeType="withEffect">
                                  <p:stCondLst>
                                    <p:cond delay="0"/>
                                  </p:stCondLst>
                                  <p:childTnLst>
                                    <p:set>
                                      <p:cBhvr>
                                        <p:cTn id="105" dur="1" fill="hold">
                                          <p:stCondLst>
                                            <p:cond delay="0"/>
                                          </p:stCondLst>
                                        </p:cTn>
                                        <p:tgtEl>
                                          <p:spTgt spid="652"/>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689"/>
                                        </p:tgtEl>
                                      </p:cBhvr>
                                    </p:animEffect>
                                    <p:set>
                                      <p:cBhvr>
                                        <p:cTn id="108" dur="1" fill="hold">
                                          <p:stCondLst>
                                            <p:cond delay="499"/>
                                          </p:stCondLst>
                                        </p:cTn>
                                        <p:tgtEl>
                                          <p:spTgt spid="689"/>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484"/>
                                        </p:tgtEl>
                                        <p:attrNameLst>
                                          <p:attrName>style.visibility</p:attrName>
                                        </p:attrNameLst>
                                      </p:cBhvr>
                                      <p:to>
                                        <p:strVal val="visible"/>
                                      </p:to>
                                    </p:set>
                                    <p:animEffect transition="in" filter="fade">
                                      <p:cBhvr>
                                        <p:cTn id="113" dur="500"/>
                                        <p:tgtEl>
                                          <p:spTgt spid="484"/>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38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392"/>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1" grpId="0" animBg="1"/>
      <p:bldP spid="83" grpId="0" animBg="1"/>
      <p:bldP spid="87" grpId="0" animBg="1"/>
      <p:bldP spid="92"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sp>
        <p:nvSpPr>
          <p:cNvPr id="507" name="Textfeld 506"/>
          <p:cNvSpPr txBox="1"/>
          <p:nvPr/>
        </p:nvSpPr>
        <p:spPr>
          <a:xfrm>
            <a:off x="485018" y="3161146"/>
            <a:ext cx="928854"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subunit </a:t>
            </a:r>
          </a:p>
          <a:p>
            <a:pPr eaLnBrk="0" fontAlgn="base" hangingPunct="0">
              <a:spcBef>
                <a:spcPct val="0"/>
              </a:spcBef>
              <a:spcAft>
                <a:spcPct val="0"/>
              </a:spcAft>
            </a:pPr>
            <a:r>
              <a:rPr lang="en-US" sz="1200" dirty="0" smtClean="0">
                <a:solidFill>
                  <a:srgbClr val="000000"/>
                </a:solidFill>
              </a:rPr>
              <a:t>~ 0.2 </a:t>
            </a:r>
            <a:r>
              <a:rPr lang="en-US" sz="1200" dirty="0" err="1" smtClean="0">
                <a:solidFill>
                  <a:srgbClr val="000000"/>
                </a:solidFill>
              </a:rPr>
              <a:t>A.u</a:t>
            </a:r>
            <a:r>
              <a:rPr lang="en-US" sz="1200" dirty="0" smtClean="0">
                <a:solidFill>
                  <a:srgbClr val="000000"/>
                </a:solidFill>
              </a:rPr>
              <a:t>.</a:t>
            </a:r>
            <a:endParaRPr lang="en-US" sz="1200" dirty="0">
              <a:solidFill>
                <a:srgbClr val="000000"/>
              </a:solidFill>
            </a:endParaRPr>
          </a:p>
        </p:txBody>
      </p:sp>
      <p:sp>
        <p:nvSpPr>
          <p:cNvPr id="496" name="Textfeld 495"/>
          <p:cNvSpPr txBox="1"/>
          <p:nvPr/>
        </p:nvSpPr>
        <p:spPr>
          <a:xfrm>
            <a:off x="310842" y="2653302"/>
            <a:ext cx="928854"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detection</a:t>
            </a:r>
            <a:endParaRPr lang="en-US" sz="1200" dirty="0">
              <a:solidFill>
                <a:srgbClr val="000000"/>
              </a:solidFill>
            </a:endParaRPr>
          </a:p>
        </p:txBody>
      </p:sp>
      <p:sp>
        <p:nvSpPr>
          <p:cNvPr id="21" name="Freihandform 20"/>
          <p:cNvSpPr/>
          <p:nvPr/>
        </p:nvSpPr>
        <p:spPr bwMode="auto">
          <a:xfrm>
            <a:off x="1548958" y="4396575"/>
            <a:ext cx="5762723" cy="150560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0 w 6449629"/>
              <a:gd name="connsiteY0" fmla="*/ 1341124 h 1375661"/>
              <a:gd name="connsiteX1" fmla="*/ 2987040 w 6449629"/>
              <a:gd name="connsiteY1" fmla="*/ 4 h 1375661"/>
              <a:gd name="connsiteX2" fmla="*/ 6134100 w 6449629"/>
              <a:gd name="connsiteY2" fmla="*/ 1325884 h 1375661"/>
              <a:gd name="connsiteX3" fmla="*/ 6399310 w 6449629"/>
              <a:gd name="connsiteY3" fmla="*/ 1067921 h 1375661"/>
              <a:gd name="connsiteX0" fmla="*/ 0 w 6431465"/>
              <a:gd name="connsiteY0" fmla="*/ 1341229 h 1341269"/>
              <a:gd name="connsiteX1" fmla="*/ 2987040 w 6431465"/>
              <a:gd name="connsiteY1" fmla="*/ 109 h 1341269"/>
              <a:gd name="connsiteX2" fmla="*/ 6101953 w 6431465"/>
              <a:gd name="connsiteY2" fmla="*/ 1264892 h 1341269"/>
              <a:gd name="connsiteX3" fmla="*/ 6399310 w 6431465"/>
              <a:gd name="connsiteY3" fmla="*/ 1068026 h 1341269"/>
              <a:gd name="connsiteX0" fmla="*/ 0 w 6101953"/>
              <a:gd name="connsiteY0" fmla="*/ 1341229 h 1341269"/>
              <a:gd name="connsiteX1" fmla="*/ 2987040 w 6101953"/>
              <a:gd name="connsiteY1" fmla="*/ 109 h 1341269"/>
              <a:gd name="connsiteX2" fmla="*/ 6101953 w 6101953"/>
              <a:gd name="connsiteY2" fmla="*/ 1264892 h 1341269"/>
              <a:gd name="connsiteX0" fmla="*/ 0 w 6077843"/>
              <a:gd name="connsiteY0" fmla="*/ 1341298 h 1341338"/>
              <a:gd name="connsiteX1" fmla="*/ 2987040 w 6077843"/>
              <a:gd name="connsiteY1" fmla="*/ 178 h 1341338"/>
              <a:gd name="connsiteX2" fmla="*/ 6077843 w 6077843"/>
              <a:gd name="connsiteY2" fmla="*/ 1244596 h 1341338"/>
              <a:gd name="connsiteX0" fmla="*/ 0 w 6077843"/>
              <a:gd name="connsiteY0" fmla="*/ 1341271 h 1341311"/>
              <a:gd name="connsiteX1" fmla="*/ 2987040 w 6077843"/>
              <a:gd name="connsiteY1" fmla="*/ 151 h 1341311"/>
              <a:gd name="connsiteX2" fmla="*/ 6077843 w 6077843"/>
              <a:gd name="connsiteY2" fmla="*/ 1244569 h 1341311"/>
            </a:gdLst>
            <a:ahLst/>
            <a:cxnLst>
              <a:cxn ang="0">
                <a:pos x="connsiteX0" y="connsiteY0"/>
              </a:cxn>
              <a:cxn ang="0">
                <a:pos x="connsiteX1" y="connsiteY1"/>
              </a:cxn>
              <a:cxn ang="0">
                <a:pos x="connsiteX2" y="connsiteY2"/>
              </a:cxn>
            </a:cxnLst>
            <a:rect l="l" t="t" r="r" b="b"/>
            <a:pathLst>
              <a:path w="6077843" h="1341311">
                <a:moveTo>
                  <a:pt x="0" y="1341271"/>
                </a:moveTo>
                <a:cubicBezTo>
                  <a:pt x="1811173" y="1349768"/>
                  <a:pt x="1974066" y="16268"/>
                  <a:pt x="2987040" y="151"/>
                </a:cubicBezTo>
                <a:cubicBezTo>
                  <a:pt x="4000014" y="-15966"/>
                  <a:pt x="4207189" y="1270238"/>
                  <a:pt x="6077843" y="1244569"/>
                </a:cubicBezTo>
              </a:path>
            </a:pathLst>
          </a:custGeom>
          <a:noFill/>
          <a:ln w="12700" cap="flat" cmpd="sng" algn="ctr">
            <a:solidFill>
              <a:srgbClr val="0070C0"/>
            </a:solidFill>
            <a:prstDash val="dash"/>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 name="Titel 1"/>
          <p:cNvSpPr>
            <a:spLocks noGrp="1"/>
          </p:cNvSpPr>
          <p:nvPr>
            <p:ph type="title"/>
          </p:nvPr>
        </p:nvSpPr>
        <p:spPr/>
        <p:txBody>
          <a:bodyPr/>
          <a:lstStyle/>
          <a:p>
            <a:r>
              <a:rPr lang="en-US" dirty="0" err="1" smtClean="0"/>
              <a:t>Airyscan</a:t>
            </a:r>
            <a:r>
              <a:rPr lang="en-US" dirty="0" smtClean="0"/>
              <a:t>: PH ~ 0.2 </a:t>
            </a:r>
            <a:r>
              <a:rPr lang="en-US" dirty="0" err="1" smtClean="0"/>
              <a:t>A.u</a:t>
            </a:r>
            <a:r>
              <a:rPr lang="en-US" dirty="0" smtClean="0"/>
              <a:t>. scanning without loss.</a:t>
            </a:r>
            <a:br>
              <a:rPr lang="en-US" dirty="0" smtClean="0"/>
            </a:br>
            <a:r>
              <a:rPr lang="en-GB" sz="1800" b="0" dirty="0">
                <a:solidFill>
                  <a:schemeClr val="tx1"/>
                </a:solidFill>
              </a:rPr>
              <a:t>A single </a:t>
            </a:r>
            <a:r>
              <a:rPr lang="en-GB" sz="1800" b="0" dirty="0" smtClean="0">
                <a:solidFill>
                  <a:schemeClr val="tx1"/>
                </a:solidFill>
              </a:rPr>
              <a:t>element – even if offset still </a:t>
            </a:r>
            <a:r>
              <a:rPr lang="en-GB" sz="1800" b="0" dirty="0">
                <a:solidFill>
                  <a:schemeClr val="tx1"/>
                </a:solidFill>
              </a:rPr>
              <a:t>improves resolution</a:t>
            </a:r>
            <a:endParaRPr lang="en-US" b="0" dirty="0">
              <a:solidFill>
                <a:schemeClr val="tx1"/>
              </a:solidFill>
            </a:endParaRPr>
          </a:p>
        </p:txBody>
      </p:sp>
      <p:sp>
        <p:nvSpPr>
          <p:cNvPr id="5" name="Fußzeilenplatzhalter 4"/>
          <p:cNvSpPr>
            <a:spLocks noGrp="1"/>
          </p:cNvSpPr>
          <p:nvPr>
            <p:ph type="ftr" sz="quarter" idx="12"/>
          </p:nvPr>
        </p:nvSpPr>
        <p:spPr/>
        <p:txBody>
          <a:bodyPr/>
          <a:lstStyle/>
          <a:p>
            <a:r>
              <a:rPr lang="en-US" smtClean="0">
                <a:solidFill>
                  <a:srgbClr val="000000"/>
                </a:solidFill>
              </a:rPr>
              <a:t>Carl Zeiss Microscopy</a:t>
            </a:r>
            <a:endParaRPr lang="en-US" dirty="0">
              <a:solidFill>
                <a:srgbClr val="000000"/>
              </a:solidFill>
            </a:endParaRPr>
          </a:p>
        </p:txBody>
      </p:sp>
      <p:sp>
        <p:nvSpPr>
          <p:cNvPr id="91" name="Textfeld 90"/>
          <p:cNvSpPr txBox="1"/>
          <p:nvPr/>
        </p:nvSpPr>
        <p:spPr>
          <a:xfrm>
            <a:off x="308803" y="1420580"/>
            <a:ext cx="1247775"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PH = 1,25 </a:t>
            </a:r>
            <a:r>
              <a:rPr lang="en-US" sz="1200" dirty="0" err="1" smtClean="0">
                <a:solidFill>
                  <a:srgbClr val="000000"/>
                </a:solidFill>
              </a:rPr>
              <a:t>a.u</a:t>
            </a:r>
            <a:r>
              <a:rPr lang="en-US" sz="1200" dirty="0" smtClean="0">
                <a:solidFill>
                  <a:srgbClr val="000000"/>
                </a:solidFill>
              </a:rPr>
              <a:t>.</a:t>
            </a:r>
            <a:endParaRPr lang="en-US" sz="1200" dirty="0">
              <a:solidFill>
                <a:srgbClr val="000000"/>
              </a:solidFill>
            </a:endParaRPr>
          </a:p>
        </p:txBody>
      </p:sp>
      <p:cxnSp>
        <p:nvCxnSpPr>
          <p:cNvPr id="32" name="Gerade Verbindung mit Pfeil 31"/>
          <p:cNvCxnSpPr/>
          <p:nvPr/>
        </p:nvCxnSpPr>
        <p:spPr bwMode="auto">
          <a:xfrm flipV="1">
            <a:off x="1542461" y="4168140"/>
            <a:ext cx="0" cy="1938783"/>
          </a:xfrm>
          <a:prstGeom prst="straightConnector1">
            <a:avLst/>
          </a:prstGeom>
          <a:solidFill>
            <a:schemeClr val="folHlink"/>
          </a:solidFill>
          <a:ln w="19050" cap="flat" cmpd="sng" algn="ctr">
            <a:solidFill>
              <a:srgbClr val="0070C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uppieren 37"/>
          <p:cNvGrpSpPr/>
          <p:nvPr/>
        </p:nvGrpSpPr>
        <p:grpSpPr>
          <a:xfrm>
            <a:off x="1363980" y="3611880"/>
            <a:ext cx="6198184" cy="213360"/>
            <a:chOff x="3646868" y="2202180"/>
            <a:chExt cx="1466152" cy="114300"/>
          </a:xfrm>
        </p:grpSpPr>
        <p:cxnSp>
          <p:nvCxnSpPr>
            <p:cNvPr id="39" name="Gerade Verbindung 38"/>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p:cNvGrpSpPr/>
            <p:nvPr/>
          </p:nvGrpSpPr>
          <p:grpSpPr>
            <a:xfrm>
              <a:off x="3806888" y="2202180"/>
              <a:ext cx="1110090" cy="114300"/>
              <a:chOff x="3806888" y="2148840"/>
              <a:chExt cx="1110090" cy="266700"/>
            </a:xfrm>
          </p:grpSpPr>
          <p:cxnSp>
            <p:nvCxnSpPr>
              <p:cNvPr id="41" name="Gerade Verbindung 40"/>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42"/>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43"/>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45"/>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46"/>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0" name="Gruppieren 49"/>
          <p:cNvGrpSpPr/>
          <p:nvPr/>
        </p:nvGrpSpPr>
        <p:grpSpPr>
          <a:xfrm>
            <a:off x="1363980" y="5893562"/>
            <a:ext cx="6217920" cy="213360"/>
            <a:chOff x="3646868" y="2202180"/>
            <a:chExt cx="1466152" cy="114300"/>
          </a:xfrm>
        </p:grpSpPr>
        <p:cxnSp>
          <p:nvCxnSpPr>
            <p:cNvPr id="51" name="Gerade Verbindung 50"/>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p:cNvGrpSpPr/>
            <p:nvPr/>
          </p:nvGrpSpPr>
          <p:grpSpPr>
            <a:xfrm>
              <a:off x="3806888" y="2202180"/>
              <a:ext cx="1110090" cy="114300"/>
              <a:chOff x="3806888" y="2148840"/>
              <a:chExt cx="1110090" cy="266700"/>
            </a:xfrm>
          </p:grpSpPr>
          <p:cxnSp>
            <p:nvCxnSpPr>
              <p:cNvPr id="53" name="Gerade Verbindung 52"/>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848"/>
          <a:stretch/>
        </p:blipFill>
        <p:spPr bwMode="auto">
          <a:xfrm>
            <a:off x="1668624" y="4167597"/>
            <a:ext cx="164684" cy="183921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0" name="Textfeld 79"/>
          <p:cNvSpPr txBox="1"/>
          <p:nvPr/>
        </p:nvSpPr>
        <p:spPr>
          <a:xfrm rot="16200000">
            <a:off x="760516" y="4880133"/>
            <a:ext cx="970597" cy="400050"/>
          </a:xfrm>
          <a:prstGeom prst="rect">
            <a:avLst/>
          </a:prstGeom>
          <a:noFill/>
        </p:spPr>
        <p:txBody>
          <a:bodyPr wrap="none" rtlCol="0">
            <a:noAutofit/>
          </a:bodyPr>
          <a:lstStyle/>
          <a:p>
            <a:pPr eaLnBrk="0" fontAlgn="base" hangingPunct="0">
              <a:spcBef>
                <a:spcPct val="0"/>
              </a:spcBef>
              <a:spcAft>
                <a:spcPct val="0"/>
              </a:spcAft>
            </a:pPr>
            <a:r>
              <a:rPr lang="en-US" sz="1600" dirty="0" smtClean="0">
                <a:solidFill>
                  <a:srgbClr val="000000"/>
                </a:solidFill>
              </a:rPr>
              <a:t>Intensity</a:t>
            </a:r>
            <a:endParaRPr lang="en-US" sz="1600" dirty="0">
              <a:solidFill>
                <a:srgbClr val="000000"/>
              </a:solidFill>
            </a:endParaRPr>
          </a:p>
        </p:txBody>
      </p:sp>
      <p:sp>
        <p:nvSpPr>
          <p:cNvPr id="20" name="Rechteck 19"/>
          <p:cNvSpPr/>
          <p:nvPr/>
        </p:nvSpPr>
        <p:spPr bwMode="auto">
          <a:xfrm>
            <a:off x="1716438" y="5797896"/>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1" name="Rechteck 80"/>
          <p:cNvSpPr/>
          <p:nvPr/>
        </p:nvSpPr>
        <p:spPr bwMode="auto">
          <a:xfrm>
            <a:off x="2667515" y="5578705"/>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3" name="Rechteck 82"/>
          <p:cNvSpPr/>
          <p:nvPr/>
        </p:nvSpPr>
        <p:spPr bwMode="auto">
          <a:xfrm>
            <a:off x="3166307" y="5372646"/>
            <a:ext cx="160020" cy="160020"/>
          </a:xfrm>
          <a:prstGeom prst="rect">
            <a:avLst/>
          </a:prstGeom>
          <a:solidFill>
            <a:srgbClr val="33CC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7" name="Rechteck 86"/>
          <p:cNvSpPr/>
          <p:nvPr/>
        </p:nvSpPr>
        <p:spPr bwMode="auto">
          <a:xfrm>
            <a:off x="3652832" y="5569653"/>
            <a:ext cx="160020" cy="160020"/>
          </a:xfrm>
          <a:prstGeom prst="rect">
            <a:avLst/>
          </a:prstGeom>
          <a:solidFill>
            <a:srgbClr val="0000BE"/>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2" name="Rechteck 91"/>
          <p:cNvSpPr/>
          <p:nvPr/>
        </p:nvSpPr>
        <p:spPr bwMode="auto">
          <a:xfrm>
            <a:off x="4594102" y="5800887"/>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cxnSp>
        <p:nvCxnSpPr>
          <p:cNvPr id="24" name="Gerade Verbindung mit Pfeil 23"/>
          <p:cNvCxnSpPr/>
          <p:nvPr/>
        </p:nvCxnSpPr>
        <p:spPr bwMode="auto">
          <a:xfrm>
            <a:off x="1792817" y="3869690"/>
            <a:ext cx="0" cy="1825336"/>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 Verbindung mit Pfeil 92"/>
          <p:cNvCxnSpPr/>
          <p:nvPr/>
        </p:nvCxnSpPr>
        <p:spPr bwMode="auto">
          <a:xfrm flipH="1">
            <a:off x="2251121" y="3869690"/>
            <a:ext cx="1" cy="1825336"/>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 Verbindung mit Pfeil 93"/>
          <p:cNvCxnSpPr>
            <a:endCxn id="81" idx="0"/>
          </p:cNvCxnSpPr>
          <p:nvPr/>
        </p:nvCxnSpPr>
        <p:spPr bwMode="auto">
          <a:xfrm>
            <a:off x="2747525" y="3869690"/>
            <a:ext cx="0" cy="1709015"/>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 Verbindung mit Pfeil 94"/>
          <p:cNvCxnSpPr/>
          <p:nvPr/>
        </p:nvCxnSpPr>
        <p:spPr bwMode="auto">
          <a:xfrm>
            <a:off x="3229417" y="3856809"/>
            <a:ext cx="9625" cy="1515837"/>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 Verbindung mit Pfeil 95"/>
          <p:cNvCxnSpPr>
            <a:endCxn id="87" idx="0"/>
          </p:cNvCxnSpPr>
          <p:nvPr/>
        </p:nvCxnSpPr>
        <p:spPr bwMode="auto">
          <a:xfrm>
            <a:off x="3727634" y="3869690"/>
            <a:ext cx="5208" cy="1699963"/>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 Verbindung mit Pfeil 96"/>
          <p:cNvCxnSpPr>
            <a:endCxn id="482" idx="0"/>
          </p:cNvCxnSpPr>
          <p:nvPr/>
        </p:nvCxnSpPr>
        <p:spPr bwMode="auto">
          <a:xfrm>
            <a:off x="4185874" y="3869690"/>
            <a:ext cx="15194" cy="1905132"/>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 Verbindung mit Pfeil 97"/>
          <p:cNvCxnSpPr/>
          <p:nvPr/>
        </p:nvCxnSpPr>
        <p:spPr bwMode="auto">
          <a:xfrm>
            <a:off x="4656942" y="3869690"/>
            <a:ext cx="0" cy="1905132"/>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2" name="Textfeld 131"/>
          <p:cNvSpPr txBox="1"/>
          <p:nvPr/>
        </p:nvSpPr>
        <p:spPr>
          <a:xfrm>
            <a:off x="308803" y="2053310"/>
            <a:ext cx="1133476"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excitation</a:t>
            </a:r>
            <a:endParaRPr lang="en-US" sz="1200" dirty="0">
              <a:solidFill>
                <a:srgbClr val="000000"/>
              </a:solidFill>
            </a:endParaRPr>
          </a:p>
        </p:txBody>
      </p:sp>
      <p:sp>
        <p:nvSpPr>
          <p:cNvPr id="1027" name="Freihandform 1026"/>
          <p:cNvSpPr/>
          <p:nvPr/>
        </p:nvSpPr>
        <p:spPr bwMode="auto">
          <a:xfrm>
            <a:off x="411480" y="1653540"/>
            <a:ext cx="1104900" cy="121920"/>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 name="connsiteX0" fmla="*/ 0 w 1104900"/>
              <a:gd name="connsiteY0" fmla="*/ 0 h 121920"/>
              <a:gd name="connsiteX1" fmla="*/ 670560 w 1104900"/>
              <a:gd name="connsiteY1" fmla="*/ 0 h 121920"/>
              <a:gd name="connsiteX2" fmla="*/ 1104900 w 1104900"/>
              <a:gd name="connsiteY2" fmla="*/ 121920 h 121920"/>
            </a:gdLst>
            <a:ahLst/>
            <a:cxnLst>
              <a:cxn ang="0">
                <a:pos x="connsiteX0" y="connsiteY0"/>
              </a:cxn>
              <a:cxn ang="0">
                <a:pos x="connsiteX1" y="connsiteY1"/>
              </a:cxn>
              <a:cxn ang="0">
                <a:pos x="connsiteX2" y="connsiteY2"/>
              </a:cxn>
            </a:cxnLst>
            <a:rect l="l" t="t" r="r" b="b"/>
            <a:pathLst>
              <a:path w="1104900" h="121920">
                <a:moveTo>
                  <a:pt x="0" y="0"/>
                </a:moveTo>
                <a:lnTo>
                  <a:pt x="670560" y="0"/>
                </a:lnTo>
                <a:lnTo>
                  <a:pt x="1104900" y="1219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37" name="Freihandform 136"/>
          <p:cNvSpPr/>
          <p:nvPr/>
        </p:nvSpPr>
        <p:spPr bwMode="auto">
          <a:xfrm flipV="1">
            <a:off x="411480" y="1924518"/>
            <a:ext cx="1575468" cy="361481"/>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nvGrpSpPr>
          <p:cNvPr id="6" name="Gruppieren 5"/>
          <p:cNvGrpSpPr/>
          <p:nvPr/>
        </p:nvGrpSpPr>
        <p:grpSpPr>
          <a:xfrm>
            <a:off x="1484623" y="1384386"/>
            <a:ext cx="1046394" cy="1046394"/>
            <a:chOff x="1484623" y="1384386"/>
            <a:chExt cx="1046394" cy="1046394"/>
          </a:xfrm>
        </p:grpSpPr>
        <p:grpSp>
          <p:nvGrpSpPr>
            <p:cNvPr id="129" name="Gruppieren 128"/>
            <p:cNvGrpSpPr/>
            <p:nvPr/>
          </p:nvGrpSpPr>
          <p:grpSpPr>
            <a:xfrm>
              <a:off x="1484623" y="1384386"/>
              <a:ext cx="1046394" cy="1046394"/>
              <a:chOff x="1249679" y="1384386"/>
              <a:chExt cx="1046394" cy="1046394"/>
            </a:xfrm>
          </p:grpSpPr>
          <p:sp>
            <p:nvSpPr>
              <p:cNvPr id="130" name="Ellipse 129"/>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31" name="Ellipse 130"/>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180" name="Gruppieren 179"/>
            <p:cNvGrpSpPr/>
            <p:nvPr/>
          </p:nvGrpSpPr>
          <p:grpSpPr>
            <a:xfrm>
              <a:off x="1493990" y="1445270"/>
              <a:ext cx="1033538" cy="939724"/>
              <a:chOff x="386078" y="2179778"/>
              <a:chExt cx="3657046" cy="3325098"/>
            </a:xfrm>
            <a:noFill/>
          </p:grpSpPr>
          <p:sp>
            <p:nvSpPr>
              <p:cNvPr id="181" name="Sechseck 180"/>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2" name="Sechseck 181"/>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3" name="Sechseck 182"/>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4" name="Sechseck 183"/>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5" name="Sechseck 184"/>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6" name="Sechseck 185"/>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7" name="Sechseck 186"/>
              <p:cNvSpPr/>
              <p:nvPr/>
            </p:nvSpPr>
            <p:spPr bwMode="auto">
              <a:xfrm>
                <a:off x="1893455" y="356523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8" name="Sechseck 187"/>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9" name="Sechseck 188"/>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0" name="Sechseck 189"/>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1" name="Sechseck 190"/>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2" name="Sechseck 191"/>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3" name="Sechseck 192"/>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4" name="Sechseck 193"/>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5" name="Sechseck 194"/>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6" name="Sechseck 195"/>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7" name="Sechseck 196"/>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8" name="Sechseck 197"/>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9" name="Sechseck 198"/>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0" name="Sechseck 199"/>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1" name="Sechseck 200"/>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2" name="Sechseck 201"/>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3" name="Sechseck 202"/>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4" name="Sechseck 203"/>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5" name="Sechseck 204"/>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6" name="Sechseck 205"/>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7" name="Sechseck 206"/>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8" name="Sechseck 207"/>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9" name="Sechseck 208"/>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10" name="Sechseck 209"/>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11" name="Sechseck 210"/>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12" name="Sechseck 211"/>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sp>
        <p:nvSpPr>
          <p:cNvPr id="214" name="Freihandform 213"/>
          <p:cNvSpPr/>
          <p:nvPr/>
        </p:nvSpPr>
        <p:spPr bwMode="auto">
          <a:xfrm flipV="1">
            <a:off x="411480" y="2331283"/>
            <a:ext cx="1367559" cy="350015"/>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75" name="Sechseck 474"/>
          <p:cNvSpPr/>
          <p:nvPr/>
        </p:nvSpPr>
        <p:spPr bwMode="auto">
          <a:xfrm>
            <a:off x="1704131" y="3372944"/>
            <a:ext cx="181680" cy="156620"/>
          </a:xfrm>
          <a:prstGeom prst="hexagon">
            <a:avLst/>
          </a:prstGeom>
          <a:solidFill>
            <a:schemeClr val="tx1"/>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76" name="Sechseck 475"/>
          <p:cNvSpPr/>
          <p:nvPr/>
        </p:nvSpPr>
        <p:spPr bwMode="auto">
          <a:xfrm>
            <a:off x="2147457" y="3364972"/>
            <a:ext cx="181680" cy="156620"/>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77" name="Sechseck 476"/>
          <p:cNvSpPr/>
          <p:nvPr/>
        </p:nvSpPr>
        <p:spPr bwMode="auto">
          <a:xfrm>
            <a:off x="2649165" y="3359468"/>
            <a:ext cx="181680" cy="156620"/>
          </a:xfrm>
          <a:prstGeom prst="hexagon">
            <a:avLst/>
          </a:prstGeom>
          <a:solidFill>
            <a:srgbClr val="0000BE"/>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78" name="Sechseck 477"/>
          <p:cNvSpPr/>
          <p:nvPr/>
        </p:nvSpPr>
        <p:spPr bwMode="auto">
          <a:xfrm>
            <a:off x="3160245" y="3356322"/>
            <a:ext cx="181680" cy="156620"/>
          </a:xfrm>
          <a:prstGeom prst="hexagon">
            <a:avLst/>
          </a:prstGeom>
          <a:solidFill>
            <a:srgbClr val="33CCFF"/>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79" name="Sechseck 478"/>
          <p:cNvSpPr/>
          <p:nvPr/>
        </p:nvSpPr>
        <p:spPr bwMode="auto">
          <a:xfrm>
            <a:off x="3643307" y="3349944"/>
            <a:ext cx="181680" cy="156620"/>
          </a:xfrm>
          <a:prstGeom prst="hexagon">
            <a:avLst/>
          </a:prstGeom>
          <a:solidFill>
            <a:srgbClr val="0000BE"/>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80" name="Sechseck 479"/>
          <p:cNvSpPr/>
          <p:nvPr/>
        </p:nvSpPr>
        <p:spPr bwMode="auto">
          <a:xfrm>
            <a:off x="4095034" y="3355448"/>
            <a:ext cx="181680" cy="156620"/>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81" name="Sechseck 480"/>
          <p:cNvSpPr/>
          <p:nvPr/>
        </p:nvSpPr>
        <p:spPr bwMode="auto">
          <a:xfrm>
            <a:off x="4566102" y="3355448"/>
            <a:ext cx="181680" cy="156620"/>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82" name="Rechteck 481"/>
          <p:cNvSpPr/>
          <p:nvPr/>
        </p:nvSpPr>
        <p:spPr bwMode="auto">
          <a:xfrm>
            <a:off x="4121058" y="5774822"/>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83" name="Rechteck 482"/>
          <p:cNvSpPr/>
          <p:nvPr/>
        </p:nvSpPr>
        <p:spPr bwMode="auto">
          <a:xfrm>
            <a:off x="2161958" y="5779770"/>
            <a:ext cx="160020" cy="160020"/>
          </a:xfrm>
          <a:prstGeom prst="rect">
            <a:avLst/>
          </a:prstGeom>
          <a:solidFill>
            <a:schemeClr val="tx1"/>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84" name="Freihandform 483"/>
          <p:cNvSpPr/>
          <p:nvPr/>
        </p:nvSpPr>
        <p:spPr bwMode="auto">
          <a:xfrm>
            <a:off x="1558897" y="5463540"/>
            <a:ext cx="3358081" cy="43977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93" name="Textfeld 492"/>
          <p:cNvSpPr txBox="1"/>
          <p:nvPr/>
        </p:nvSpPr>
        <p:spPr>
          <a:xfrm>
            <a:off x="5840203" y="1344453"/>
            <a:ext cx="2797817" cy="618173"/>
          </a:xfrm>
          <a:prstGeom prst="rect">
            <a:avLst/>
          </a:prstGeom>
          <a:noFill/>
        </p:spPr>
        <p:txBody>
          <a:bodyPr wrap="none" rtlCol="0">
            <a:noAutofit/>
          </a:bodyPr>
          <a:lstStyle/>
          <a:p>
            <a:pPr eaLnBrk="0" fontAlgn="base" hangingPunct="0">
              <a:spcBef>
                <a:spcPct val="0"/>
              </a:spcBef>
              <a:spcAft>
                <a:spcPct val="0"/>
              </a:spcAft>
            </a:pPr>
            <a:r>
              <a:rPr lang="en-US" sz="1400" dirty="0" smtClean="0">
                <a:solidFill>
                  <a:srgbClr val="000000"/>
                </a:solidFill>
              </a:rPr>
              <a:t>A point-like emitter generates a </a:t>
            </a:r>
          </a:p>
          <a:p>
            <a:pPr eaLnBrk="0" fontAlgn="base" hangingPunct="0">
              <a:spcBef>
                <a:spcPct val="0"/>
              </a:spcBef>
              <a:spcAft>
                <a:spcPct val="0"/>
              </a:spcAft>
            </a:pPr>
            <a:r>
              <a:rPr lang="en-US" sz="1400" dirty="0" smtClean="0">
                <a:solidFill>
                  <a:srgbClr val="000000"/>
                </a:solidFill>
              </a:rPr>
              <a:t>diffraction limited pattern (~ PSF)</a:t>
            </a:r>
            <a:endParaRPr lang="en-US" sz="1400" dirty="0">
              <a:solidFill>
                <a:srgbClr val="000000"/>
              </a:solidFill>
            </a:endParaRPr>
          </a:p>
        </p:txBody>
      </p:sp>
      <p:sp>
        <p:nvSpPr>
          <p:cNvPr id="494" name="Textfeld 493"/>
          <p:cNvSpPr txBox="1"/>
          <p:nvPr/>
        </p:nvSpPr>
        <p:spPr>
          <a:xfrm>
            <a:off x="7165886" y="3724546"/>
            <a:ext cx="733425"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scan</a:t>
            </a:r>
            <a:endParaRPr lang="en-US" sz="1200" dirty="0">
              <a:solidFill>
                <a:srgbClr val="000000"/>
              </a:solidFill>
            </a:endParaRPr>
          </a:p>
        </p:txBody>
      </p:sp>
      <p:sp>
        <p:nvSpPr>
          <p:cNvPr id="495" name="Textfeld 494"/>
          <p:cNvSpPr txBox="1"/>
          <p:nvPr/>
        </p:nvSpPr>
        <p:spPr>
          <a:xfrm>
            <a:off x="7165886" y="6006811"/>
            <a:ext cx="733425"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scan</a:t>
            </a:r>
            <a:endParaRPr lang="en-US" sz="1200" dirty="0">
              <a:solidFill>
                <a:srgbClr val="000000"/>
              </a:solidFill>
            </a:endParaRPr>
          </a:p>
        </p:txBody>
      </p:sp>
      <p:sp>
        <p:nvSpPr>
          <p:cNvPr id="506" name="Sechseck 505"/>
          <p:cNvSpPr/>
          <p:nvPr/>
        </p:nvSpPr>
        <p:spPr bwMode="auto">
          <a:xfrm>
            <a:off x="734134" y="3053352"/>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cxnSp>
        <p:nvCxnSpPr>
          <p:cNvPr id="60" name="Gerade Verbindung mit Pfeil 59"/>
          <p:cNvCxnSpPr>
            <a:endCxn id="506" idx="3"/>
          </p:cNvCxnSpPr>
          <p:nvPr/>
        </p:nvCxnSpPr>
        <p:spPr bwMode="auto">
          <a:xfrm>
            <a:off x="450321" y="3131662"/>
            <a:ext cx="283813"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 Verbindung mit Pfeil 64"/>
          <p:cNvCxnSpPr>
            <a:endCxn id="506" idx="0"/>
          </p:cNvCxnSpPr>
          <p:nvPr/>
        </p:nvCxnSpPr>
        <p:spPr bwMode="auto">
          <a:xfrm flipH="1">
            <a:off x="915814" y="3131662"/>
            <a:ext cx="313638"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767389" y="934067"/>
            <a:ext cx="903498" cy="216976"/>
          </a:xfrm>
          <a:prstGeom prst="rect">
            <a:avLst/>
          </a:prstGeom>
          <a:noFill/>
        </p:spPr>
        <p:txBody>
          <a:bodyPr wrap="square" rtlCol="0">
            <a:noAutofit/>
          </a:bodyPr>
          <a:lstStyle/>
          <a:p>
            <a:pPr eaLnBrk="0" fontAlgn="base" hangingPunct="0">
              <a:spcBef>
                <a:spcPct val="0"/>
              </a:spcBef>
              <a:spcAft>
                <a:spcPct val="0"/>
              </a:spcAft>
            </a:pPr>
            <a:endParaRPr lang="en-GB" sz="1600" dirty="0">
              <a:solidFill>
                <a:srgbClr val="FF0000"/>
              </a:solidFill>
            </a:endParaRPr>
          </a:p>
        </p:txBody>
      </p:sp>
      <p:cxnSp>
        <p:nvCxnSpPr>
          <p:cNvPr id="389" name="Gerade Verbindung mit Pfeil 7"/>
          <p:cNvCxnSpPr/>
          <p:nvPr/>
        </p:nvCxnSpPr>
        <p:spPr bwMode="auto">
          <a:xfrm>
            <a:off x="3227967" y="5184475"/>
            <a:ext cx="2396456" cy="0"/>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2" name="Gerade Verbindung mit Pfeil 503"/>
          <p:cNvCxnSpPr/>
          <p:nvPr/>
        </p:nvCxnSpPr>
        <p:spPr bwMode="auto">
          <a:xfrm flipV="1">
            <a:off x="2719219" y="5695026"/>
            <a:ext cx="1047421" cy="2875"/>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6" name="Textfeld 492"/>
          <p:cNvSpPr txBox="1"/>
          <p:nvPr/>
        </p:nvSpPr>
        <p:spPr>
          <a:xfrm>
            <a:off x="5897898" y="2208018"/>
            <a:ext cx="2797817" cy="618173"/>
          </a:xfrm>
          <a:prstGeom prst="rect">
            <a:avLst/>
          </a:prstGeom>
          <a:noFill/>
        </p:spPr>
        <p:txBody>
          <a:bodyPr wrap="none" rtlCol="0">
            <a:noAutofit/>
          </a:bodyPr>
          <a:lstStyle/>
          <a:p>
            <a:pPr eaLnBrk="0" fontAlgn="base" hangingPunct="0">
              <a:spcBef>
                <a:spcPct val="0"/>
              </a:spcBef>
              <a:spcAft>
                <a:spcPct val="0"/>
              </a:spcAft>
            </a:pPr>
            <a:r>
              <a:rPr lang="en-US" sz="1400" dirty="0" smtClean="0">
                <a:solidFill>
                  <a:srgbClr val="000000"/>
                </a:solidFill>
              </a:rPr>
              <a:t>By using an element offset from the </a:t>
            </a:r>
          </a:p>
          <a:p>
            <a:pPr eaLnBrk="0" fontAlgn="base" hangingPunct="0">
              <a:spcBef>
                <a:spcPct val="0"/>
              </a:spcBef>
              <a:spcAft>
                <a:spcPct val="0"/>
              </a:spcAft>
            </a:pPr>
            <a:r>
              <a:rPr lang="en-US" sz="1400" dirty="0" err="1" smtClean="0">
                <a:solidFill>
                  <a:srgbClr val="000000"/>
                </a:solidFill>
              </a:rPr>
              <a:t>centre</a:t>
            </a:r>
            <a:r>
              <a:rPr lang="en-US" sz="1400" dirty="0" smtClean="0">
                <a:solidFill>
                  <a:srgbClr val="000000"/>
                </a:solidFill>
              </a:rPr>
              <a:t>, resolution is still improved </a:t>
            </a:r>
            <a:endParaRPr lang="en-US" sz="1400" dirty="0">
              <a:solidFill>
                <a:srgbClr val="000000"/>
              </a:solidFill>
            </a:endParaRPr>
          </a:p>
        </p:txBody>
      </p:sp>
      <p:grpSp>
        <p:nvGrpSpPr>
          <p:cNvPr id="378" name="Gruppieren 251"/>
          <p:cNvGrpSpPr/>
          <p:nvPr/>
        </p:nvGrpSpPr>
        <p:grpSpPr>
          <a:xfrm>
            <a:off x="3472224" y="1467307"/>
            <a:ext cx="1046394" cy="1046394"/>
            <a:chOff x="1484623" y="1384386"/>
            <a:chExt cx="1046394" cy="1046394"/>
          </a:xfrm>
        </p:grpSpPr>
        <p:grpSp>
          <p:nvGrpSpPr>
            <p:cNvPr id="379" name="Gruppieren 252"/>
            <p:cNvGrpSpPr/>
            <p:nvPr/>
          </p:nvGrpSpPr>
          <p:grpSpPr>
            <a:xfrm>
              <a:off x="1484623" y="1384386"/>
              <a:ext cx="1046394" cy="1046394"/>
              <a:chOff x="1249679" y="1384386"/>
              <a:chExt cx="1046394" cy="1046394"/>
            </a:xfrm>
          </p:grpSpPr>
          <p:sp>
            <p:nvSpPr>
              <p:cNvPr id="416" name="Ellipse 286"/>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17" name="Ellipse 287"/>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380" name="Gruppieren 253"/>
            <p:cNvGrpSpPr/>
            <p:nvPr/>
          </p:nvGrpSpPr>
          <p:grpSpPr>
            <a:xfrm>
              <a:off x="1493990" y="1445270"/>
              <a:ext cx="1033538" cy="939724"/>
              <a:chOff x="386078" y="2179778"/>
              <a:chExt cx="3657046" cy="3325098"/>
            </a:xfrm>
            <a:noFill/>
          </p:grpSpPr>
          <p:sp>
            <p:nvSpPr>
              <p:cNvPr id="381" name="Sechseck 254"/>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82" name="Sechseck 255"/>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83" name="Sechseck 256"/>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84" name="Sechseck 257"/>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85" name="Sechseck 258"/>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86" name="Sechseck 259"/>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87" name="Sechseck 260"/>
              <p:cNvSpPr/>
              <p:nvPr/>
            </p:nvSpPr>
            <p:spPr bwMode="auto">
              <a:xfrm>
                <a:off x="1893455" y="3565236"/>
                <a:ext cx="642852" cy="554182"/>
              </a:xfrm>
              <a:prstGeom prst="hexagon">
                <a:avLst/>
              </a:prstGeom>
              <a:no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88" name="Sechseck 261"/>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90" name="Sechseck 262"/>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91" name="Sechseck 263"/>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93" name="Sechseck 264"/>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94" name="Sechseck 265"/>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95" name="Sechseck 266"/>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97" name="Sechseck 267"/>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98" name="Sechseck 268"/>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99" name="Sechseck 269"/>
              <p:cNvSpPr/>
              <p:nvPr/>
            </p:nvSpPr>
            <p:spPr bwMode="auto">
              <a:xfrm>
                <a:off x="888998" y="3568264"/>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00" name="Sechseck 270"/>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01" name="Sechseck 271"/>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02" name="Sechseck 272"/>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03" name="Sechseck 273"/>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04" name="Sechseck 274"/>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05" name="Sechseck 275"/>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06" name="Sechseck 276"/>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07" name="Sechseck 277"/>
              <p:cNvSpPr/>
              <p:nvPr/>
            </p:nvSpPr>
            <p:spPr bwMode="auto">
              <a:xfrm>
                <a:off x="386078" y="3291173"/>
                <a:ext cx="642852" cy="554182"/>
              </a:xfrm>
              <a:prstGeom prst="hexagon">
                <a:avLst/>
              </a:prstGeom>
              <a:solidFill>
                <a:srgbClr val="00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08" name="Sechseck 278"/>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09" name="Sechseck 279"/>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10" name="Sechseck 280"/>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11" name="Sechseck 281"/>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12" name="Sechseck 282"/>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13" name="Sechseck 283"/>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14" name="Sechseck 284"/>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15" name="Sechseck 285"/>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grpSp>
        <p:nvGrpSpPr>
          <p:cNvPr id="418" name="Gruppieren 288"/>
          <p:cNvGrpSpPr/>
          <p:nvPr/>
        </p:nvGrpSpPr>
        <p:grpSpPr>
          <a:xfrm>
            <a:off x="3659137" y="1467407"/>
            <a:ext cx="1046394" cy="1046394"/>
            <a:chOff x="1484623" y="1384386"/>
            <a:chExt cx="1046394" cy="1046394"/>
          </a:xfrm>
        </p:grpSpPr>
        <p:grpSp>
          <p:nvGrpSpPr>
            <p:cNvPr id="419" name="Gruppieren 289"/>
            <p:cNvGrpSpPr/>
            <p:nvPr/>
          </p:nvGrpSpPr>
          <p:grpSpPr>
            <a:xfrm>
              <a:off x="1484623" y="1384386"/>
              <a:ext cx="1046394" cy="1046394"/>
              <a:chOff x="1249679" y="1384386"/>
              <a:chExt cx="1046394" cy="1046394"/>
            </a:xfrm>
          </p:grpSpPr>
          <p:sp>
            <p:nvSpPr>
              <p:cNvPr id="453" name="Ellipse 323"/>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54" name="Ellipse 324"/>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420" name="Gruppieren 290"/>
            <p:cNvGrpSpPr/>
            <p:nvPr/>
          </p:nvGrpSpPr>
          <p:grpSpPr>
            <a:xfrm>
              <a:off x="1493990" y="1445270"/>
              <a:ext cx="1033538" cy="939724"/>
              <a:chOff x="386078" y="2179778"/>
              <a:chExt cx="3657046" cy="3325098"/>
            </a:xfrm>
            <a:noFill/>
          </p:grpSpPr>
          <p:sp>
            <p:nvSpPr>
              <p:cNvPr id="421" name="Sechseck 291"/>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22" name="Sechseck 292"/>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23" name="Sechseck 293"/>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24" name="Sechseck 294"/>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25" name="Sechseck 295"/>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26" name="Sechseck 296"/>
              <p:cNvSpPr/>
              <p:nvPr/>
            </p:nvSpPr>
            <p:spPr bwMode="auto">
              <a:xfrm>
                <a:off x="1394690" y="3288144"/>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27" name="Sechseck 297"/>
              <p:cNvSpPr/>
              <p:nvPr/>
            </p:nvSpPr>
            <p:spPr bwMode="auto">
              <a:xfrm>
                <a:off x="1893455" y="3565236"/>
                <a:ext cx="642852" cy="554182"/>
              </a:xfrm>
              <a:prstGeom prst="hexagon">
                <a:avLst/>
              </a:prstGeom>
              <a:no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28" name="Sechseck 298"/>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29" name="Sechseck 299"/>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30" name="Sechseck 300"/>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31" name="Sechseck 301"/>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32" name="Sechseck 302"/>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33" name="Sechseck 303"/>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34" name="Sechseck 304"/>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35" name="Sechseck 305"/>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36" name="Sechseck 306"/>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37" name="Sechseck 307"/>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38" name="Sechseck 308"/>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39" name="Sechseck 309"/>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40" name="Sechseck 310"/>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41" name="Sechseck 311"/>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42" name="Sechseck 312"/>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43" name="Sechseck 313"/>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44" name="Sechseck 314"/>
              <p:cNvSpPr/>
              <p:nvPr/>
            </p:nvSpPr>
            <p:spPr bwMode="auto">
              <a:xfrm>
                <a:off x="386078" y="3291173"/>
                <a:ext cx="642852" cy="554182"/>
              </a:xfrm>
              <a:prstGeom prst="hexagon">
                <a:avLst/>
              </a:prstGeom>
              <a:solidFill>
                <a:srgbClr val="0066FF"/>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45" name="Sechseck 315"/>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46" name="Sechseck 316"/>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47" name="Sechseck 317"/>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48" name="Sechseck 318"/>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49" name="Sechseck 319"/>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50" name="Sechseck 320"/>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51" name="Sechseck 321"/>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52" name="Sechseck 322"/>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grpSp>
        <p:nvGrpSpPr>
          <p:cNvPr id="455" name="Gruppieren 325"/>
          <p:cNvGrpSpPr/>
          <p:nvPr/>
        </p:nvGrpSpPr>
        <p:grpSpPr>
          <a:xfrm>
            <a:off x="3846049" y="1465923"/>
            <a:ext cx="1046394" cy="1046394"/>
            <a:chOff x="1484623" y="1384386"/>
            <a:chExt cx="1046394" cy="1046394"/>
          </a:xfrm>
        </p:grpSpPr>
        <p:grpSp>
          <p:nvGrpSpPr>
            <p:cNvPr id="456" name="Gruppieren 326"/>
            <p:cNvGrpSpPr/>
            <p:nvPr/>
          </p:nvGrpSpPr>
          <p:grpSpPr>
            <a:xfrm>
              <a:off x="1484623" y="1384386"/>
              <a:ext cx="1046394" cy="1046394"/>
              <a:chOff x="1249679" y="1384386"/>
              <a:chExt cx="1046394" cy="1046394"/>
            </a:xfrm>
          </p:grpSpPr>
          <p:sp>
            <p:nvSpPr>
              <p:cNvPr id="779" name="Ellipse 360"/>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80" name="Ellipse 361"/>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457" name="Gruppieren 327"/>
            <p:cNvGrpSpPr/>
            <p:nvPr/>
          </p:nvGrpSpPr>
          <p:grpSpPr>
            <a:xfrm>
              <a:off x="1493990" y="1445270"/>
              <a:ext cx="1033538" cy="939724"/>
              <a:chOff x="386078" y="2179778"/>
              <a:chExt cx="3657046" cy="3325098"/>
            </a:xfrm>
            <a:noFill/>
          </p:grpSpPr>
          <p:sp>
            <p:nvSpPr>
              <p:cNvPr id="458" name="Sechseck 328"/>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59" name="Sechseck 329"/>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60" name="Sechseck 330"/>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61" name="Sechseck 331"/>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62" name="Sechseck 332"/>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63" name="Sechseck 333"/>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64" name="Sechseck 334"/>
              <p:cNvSpPr/>
              <p:nvPr/>
            </p:nvSpPr>
            <p:spPr bwMode="auto">
              <a:xfrm>
                <a:off x="1893455" y="3565236"/>
                <a:ext cx="642852" cy="554182"/>
              </a:xfrm>
              <a:prstGeom prst="hexagon">
                <a:avLst/>
              </a:prstGeom>
              <a:no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65" name="Sechseck 335"/>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66" name="Sechseck 336"/>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67" name="Sechseck 337"/>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68" name="Sechseck 338"/>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69" name="Sechseck 339"/>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70" name="Sechseck 340"/>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71" name="Sechseck 341"/>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72" name="Sechseck 342"/>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73" name="Sechseck 343"/>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74" name="Sechseck 344"/>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85" name="Sechseck 345"/>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86" name="Sechseck 346"/>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87" name="Sechseck 347"/>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88" name="Sechseck 348"/>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89" name="Sechseck 349"/>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90" name="Sechseck 350"/>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91" name="Sechseck 351"/>
              <p:cNvSpPr/>
              <p:nvPr/>
            </p:nvSpPr>
            <p:spPr bwMode="auto">
              <a:xfrm>
                <a:off x="386078" y="3291173"/>
                <a:ext cx="642852" cy="554182"/>
              </a:xfrm>
              <a:prstGeom prst="hexagon">
                <a:avLst/>
              </a:prstGeom>
              <a:solidFill>
                <a:srgbClr val="66CCFF"/>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92" name="Sechseck 352"/>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97" name="Sechseck 353"/>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98" name="Sechseck 354"/>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00" name="Sechseck 355"/>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04" name="Sechseck 356"/>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05" name="Sechseck 357"/>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77" name="Sechseck 358"/>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78" name="Sechseck 359"/>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grpSp>
        <p:nvGrpSpPr>
          <p:cNvPr id="781" name="Gruppieren 362"/>
          <p:cNvGrpSpPr/>
          <p:nvPr/>
        </p:nvGrpSpPr>
        <p:grpSpPr>
          <a:xfrm>
            <a:off x="4032962" y="1468511"/>
            <a:ext cx="1046394" cy="1046394"/>
            <a:chOff x="1484623" y="1384386"/>
            <a:chExt cx="1046394" cy="1046394"/>
          </a:xfrm>
        </p:grpSpPr>
        <p:grpSp>
          <p:nvGrpSpPr>
            <p:cNvPr id="782" name="Gruppieren 363"/>
            <p:cNvGrpSpPr/>
            <p:nvPr/>
          </p:nvGrpSpPr>
          <p:grpSpPr>
            <a:xfrm>
              <a:off x="1484623" y="1384386"/>
              <a:ext cx="1046394" cy="1046394"/>
              <a:chOff x="1249679" y="1384386"/>
              <a:chExt cx="1046394" cy="1046394"/>
            </a:xfrm>
          </p:grpSpPr>
          <p:sp>
            <p:nvSpPr>
              <p:cNvPr id="816" name="Ellipse 397"/>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17" name="Ellipse 398"/>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783" name="Gruppieren 364"/>
            <p:cNvGrpSpPr/>
            <p:nvPr/>
          </p:nvGrpSpPr>
          <p:grpSpPr>
            <a:xfrm>
              <a:off x="1493990" y="1445270"/>
              <a:ext cx="1033538" cy="939724"/>
              <a:chOff x="386078" y="2179778"/>
              <a:chExt cx="3657046" cy="3325098"/>
            </a:xfrm>
            <a:noFill/>
          </p:grpSpPr>
          <p:sp>
            <p:nvSpPr>
              <p:cNvPr id="784" name="Sechseck 365"/>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85" name="Sechseck 366"/>
              <p:cNvSpPr/>
              <p:nvPr/>
            </p:nvSpPr>
            <p:spPr bwMode="auto">
              <a:xfrm>
                <a:off x="2392220" y="3288142"/>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86" name="Sechseck 367"/>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87" name="Sechseck 368"/>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88" name="Sechseck 369"/>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89" name="Sechseck 370"/>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90" name="Sechseck 371"/>
              <p:cNvSpPr/>
              <p:nvPr/>
            </p:nvSpPr>
            <p:spPr bwMode="auto">
              <a:xfrm>
                <a:off x="1893455" y="3565236"/>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91" name="Sechseck 372"/>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92" name="Sechseck 373"/>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93" name="Sechseck 374"/>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94" name="Sechseck 375"/>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95" name="Sechseck 376"/>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96" name="Sechseck 377"/>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97" name="Sechseck 378"/>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98" name="Sechseck 379"/>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99" name="Sechseck 380"/>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00" name="Sechseck 381"/>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01" name="Sechseck 382"/>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02" name="Sechseck 383"/>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03" name="Sechseck 384"/>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04" name="Sechseck 385"/>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05" name="Sechseck 386"/>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06" name="Sechseck 387"/>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07" name="Sechseck 388"/>
              <p:cNvSpPr/>
              <p:nvPr/>
            </p:nvSpPr>
            <p:spPr bwMode="auto">
              <a:xfrm>
                <a:off x="386078" y="3291173"/>
                <a:ext cx="642852" cy="554182"/>
              </a:xfrm>
              <a:prstGeom prst="hexagon">
                <a:avLst/>
              </a:prstGeom>
              <a:solidFill>
                <a:srgbClr val="0066FF"/>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08" name="Sechseck 389"/>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09" name="Sechseck 390"/>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10" name="Sechseck 391"/>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11" name="Sechseck 392"/>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12" name="Sechseck 393"/>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13" name="Sechseck 394"/>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14" name="Sechseck 395"/>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15" name="Sechseck 396"/>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grpSp>
        <p:nvGrpSpPr>
          <p:cNvPr id="818" name="Gruppieren 436"/>
          <p:cNvGrpSpPr/>
          <p:nvPr/>
        </p:nvGrpSpPr>
        <p:grpSpPr>
          <a:xfrm>
            <a:off x="4406786" y="1462451"/>
            <a:ext cx="1046394" cy="1046394"/>
            <a:chOff x="1484623" y="1384386"/>
            <a:chExt cx="1046394" cy="1046394"/>
          </a:xfrm>
        </p:grpSpPr>
        <p:grpSp>
          <p:nvGrpSpPr>
            <p:cNvPr id="819" name="Gruppieren 437"/>
            <p:cNvGrpSpPr/>
            <p:nvPr/>
          </p:nvGrpSpPr>
          <p:grpSpPr>
            <a:xfrm>
              <a:off x="1484623" y="1384386"/>
              <a:ext cx="1046394" cy="1046394"/>
              <a:chOff x="1249679" y="1384386"/>
              <a:chExt cx="1046394" cy="1046394"/>
            </a:xfrm>
          </p:grpSpPr>
          <p:sp>
            <p:nvSpPr>
              <p:cNvPr id="853" name="Ellipse 471"/>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54" name="Ellipse 472"/>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820" name="Gruppieren 438"/>
            <p:cNvGrpSpPr/>
            <p:nvPr/>
          </p:nvGrpSpPr>
          <p:grpSpPr>
            <a:xfrm>
              <a:off x="1493990" y="1445270"/>
              <a:ext cx="1033538" cy="939724"/>
              <a:chOff x="386078" y="2179778"/>
              <a:chExt cx="3657046" cy="3325098"/>
            </a:xfrm>
            <a:noFill/>
          </p:grpSpPr>
          <p:sp>
            <p:nvSpPr>
              <p:cNvPr id="821" name="Sechseck 439"/>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22" name="Sechseck 440"/>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23" name="Sechseck 441"/>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24" name="Sechseck 442"/>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25" name="Sechseck 443"/>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26" name="Sechseck 444"/>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27" name="Sechseck 445"/>
              <p:cNvSpPr/>
              <p:nvPr/>
            </p:nvSpPr>
            <p:spPr bwMode="auto">
              <a:xfrm>
                <a:off x="1893455" y="3565236"/>
                <a:ext cx="642852" cy="554182"/>
              </a:xfrm>
              <a:prstGeom prst="hexagon">
                <a:avLst/>
              </a:prstGeom>
              <a:no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28" name="Sechseck 446"/>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29" name="Sechseck 447"/>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30" name="Sechseck 448"/>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31" name="Sechseck 449"/>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32" name="Sechseck 450"/>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33" name="Sechseck 451"/>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34" name="Sechseck 452"/>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35" name="Sechseck 453"/>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36" name="Sechseck 454"/>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37" name="Sechseck 455"/>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38" name="Sechseck 456"/>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39" name="Sechseck 457"/>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40" name="Sechseck 458"/>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41" name="Sechseck 459"/>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42" name="Sechseck 460"/>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43" name="Sechseck 461"/>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44" name="Sechseck 462"/>
              <p:cNvSpPr/>
              <p:nvPr/>
            </p:nvSpPr>
            <p:spPr bwMode="auto">
              <a:xfrm>
                <a:off x="386078" y="3291173"/>
                <a:ext cx="642852" cy="554182"/>
              </a:xfrm>
              <a:prstGeom prst="hexagon">
                <a:avLst/>
              </a:prstGeom>
              <a:solidFill>
                <a:schemeClr val="tx1"/>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45" name="Sechseck 463"/>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46" name="Sechseck 464"/>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47" name="Sechseck 465"/>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48" name="Sechseck 466"/>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49" name="Sechseck 467"/>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50" name="Sechseck 468"/>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51" name="Sechseck 469"/>
              <p:cNvSpPr/>
              <p:nvPr/>
            </p:nvSpPr>
            <p:spPr bwMode="auto">
              <a:xfrm>
                <a:off x="3400272" y="3286503"/>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52" name="Sechseck 470"/>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grpSp>
        <p:nvGrpSpPr>
          <p:cNvPr id="855" name="Gruppieren 1027"/>
          <p:cNvGrpSpPr/>
          <p:nvPr/>
        </p:nvGrpSpPr>
        <p:grpSpPr>
          <a:xfrm>
            <a:off x="3823748" y="1518801"/>
            <a:ext cx="1110090" cy="942393"/>
            <a:chOff x="7587534" y="2619677"/>
            <a:chExt cx="1110090" cy="942393"/>
          </a:xfrm>
        </p:grpSpPr>
        <p:sp>
          <p:nvSpPr>
            <p:cNvPr id="856" name="Ellipse 138"/>
            <p:cNvSpPr/>
            <p:nvPr/>
          </p:nvSpPr>
          <p:spPr bwMode="auto">
            <a:xfrm flipV="1">
              <a:off x="7684997" y="2646906"/>
              <a:ext cx="915164" cy="915164"/>
            </a:xfrm>
            <a:prstGeom prst="ellipse">
              <a:avLst/>
            </a:prstGeom>
            <a:gradFill flip="none" rotWithShape="1">
              <a:gsLst>
                <a:gs pos="0">
                  <a:srgbClr val="66CCFF">
                    <a:tint val="66000"/>
                    <a:satMod val="160000"/>
                  </a:srgbClr>
                </a:gs>
                <a:gs pos="34000">
                  <a:srgbClr val="66CCFF">
                    <a:tint val="44500"/>
                    <a:satMod val="160000"/>
                    <a:alpha val="61000"/>
                  </a:srgbClr>
                </a:gs>
                <a:gs pos="58000">
                  <a:srgbClr val="66CCFF">
                    <a:tint val="23500"/>
                    <a:satMod val="160000"/>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57" name="Freihandform 65"/>
            <p:cNvSpPr/>
            <p:nvPr/>
          </p:nvSpPr>
          <p:spPr bwMode="auto">
            <a:xfrm>
              <a:off x="7587534" y="2619677"/>
              <a:ext cx="1110090" cy="774383"/>
            </a:xfrm>
            <a:custGeom>
              <a:avLst/>
              <a:gdLst>
                <a:gd name="connsiteX0" fmla="*/ 0 w 4119418"/>
                <a:gd name="connsiteY0" fmla="*/ 1341527 h 1396945"/>
                <a:gd name="connsiteX1" fmla="*/ 775854 w 4119418"/>
                <a:gd name="connsiteY1" fmla="*/ 1202981 h 1396945"/>
                <a:gd name="connsiteX2" fmla="*/ 1477818 w 4119418"/>
                <a:gd name="connsiteY2" fmla="*/ 279345 h 1396945"/>
                <a:gd name="connsiteX3" fmla="*/ 1911927 w 4119418"/>
                <a:gd name="connsiteY3" fmla="*/ 20727 h 1396945"/>
                <a:gd name="connsiteX4" fmla="*/ 2401454 w 4119418"/>
                <a:gd name="connsiteY4" fmla="*/ 113090 h 1396945"/>
                <a:gd name="connsiteX5" fmla="*/ 2992582 w 4119418"/>
                <a:gd name="connsiteY5" fmla="*/ 879709 h 1396945"/>
                <a:gd name="connsiteX6" fmla="*/ 3445163 w 4119418"/>
                <a:gd name="connsiteY6" fmla="*/ 1286109 h 1396945"/>
                <a:gd name="connsiteX7" fmla="*/ 4119418 w 4119418"/>
                <a:gd name="connsiteY7" fmla="*/ 1396945 h 139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9418" h="1396945">
                  <a:moveTo>
                    <a:pt x="0" y="1341527"/>
                  </a:moveTo>
                  <a:cubicBezTo>
                    <a:pt x="264775" y="1360769"/>
                    <a:pt x="529551" y="1380011"/>
                    <a:pt x="775854" y="1202981"/>
                  </a:cubicBezTo>
                  <a:cubicBezTo>
                    <a:pt x="1022157" y="1025951"/>
                    <a:pt x="1288473" y="476387"/>
                    <a:pt x="1477818" y="279345"/>
                  </a:cubicBezTo>
                  <a:cubicBezTo>
                    <a:pt x="1667164" y="82303"/>
                    <a:pt x="1757988" y="48436"/>
                    <a:pt x="1911927" y="20727"/>
                  </a:cubicBezTo>
                  <a:cubicBezTo>
                    <a:pt x="2065866" y="-6982"/>
                    <a:pt x="2221345" y="-30074"/>
                    <a:pt x="2401454" y="113090"/>
                  </a:cubicBezTo>
                  <a:cubicBezTo>
                    <a:pt x="2581563" y="256254"/>
                    <a:pt x="2818631" y="684206"/>
                    <a:pt x="2992582" y="879709"/>
                  </a:cubicBezTo>
                  <a:cubicBezTo>
                    <a:pt x="3166534" y="1075212"/>
                    <a:pt x="3257357" y="1199903"/>
                    <a:pt x="3445163" y="1286109"/>
                  </a:cubicBezTo>
                  <a:cubicBezTo>
                    <a:pt x="3632969" y="1372315"/>
                    <a:pt x="3876193" y="1384630"/>
                    <a:pt x="4119418" y="1396945"/>
                  </a:cubicBezTo>
                </a:path>
              </a:pathLst>
            </a:custGeom>
            <a:noFill/>
            <a:ln w="3175"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58" name="Ellipse 30"/>
            <p:cNvSpPr/>
            <p:nvPr/>
          </p:nvSpPr>
          <p:spPr bwMode="auto">
            <a:xfrm flipV="1">
              <a:off x="8044026" y="3006869"/>
              <a:ext cx="175464" cy="175464"/>
            </a:xfrm>
            <a:prstGeom prst="ellipse">
              <a:avLst/>
            </a:prstGeom>
            <a:solidFill>
              <a:srgbClr val="66CCFF"/>
            </a:solid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859" name="Gruppieren 13"/>
          <p:cNvGrpSpPr/>
          <p:nvPr/>
        </p:nvGrpSpPr>
        <p:grpSpPr>
          <a:xfrm>
            <a:off x="3646868" y="2316480"/>
            <a:ext cx="1466152" cy="114300"/>
            <a:chOff x="3646868" y="2202180"/>
            <a:chExt cx="1466152" cy="114300"/>
          </a:xfrm>
        </p:grpSpPr>
        <p:cxnSp>
          <p:nvCxnSpPr>
            <p:cNvPr id="860" name="Gerade Verbindung 6"/>
            <p:cNvCxnSpPr/>
            <p:nvPr/>
          </p:nvCxnSpPr>
          <p:spPr bwMode="auto">
            <a:xfrm>
              <a:off x="3646868" y="2263140"/>
              <a:ext cx="1466152" cy="0"/>
            </a:xfrm>
            <a:prstGeom prst="line">
              <a:avLst/>
            </a:prstGeom>
            <a:solidFill>
              <a:schemeClr val="folHlink"/>
            </a:solidFill>
            <a:ln w="3175"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61" name="Gruppieren 12"/>
            <p:cNvGrpSpPr/>
            <p:nvPr/>
          </p:nvGrpSpPr>
          <p:grpSpPr>
            <a:xfrm>
              <a:off x="3806888" y="2202180"/>
              <a:ext cx="1110090" cy="114300"/>
              <a:chOff x="3806888" y="2148840"/>
              <a:chExt cx="1110090" cy="266700"/>
            </a:xfrm>
          </p:grpSpPr>
          <p:cxnSp>
            <p:nvCxnSpPr>
              <p:cNvPr id="862" name="Gerade Verbindung 22"/>
              <p:cNvCxnSpPr/>
              <p:nvPr/>
            </p:nvCxnSpPr>
            <p:spPr bwMode="auto">
              <a:xfrm flipV="1">
                <a:off x="380688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3" name="Gerade Verbindung 24"/>
              <p:cNvCxnSpPr/>
              <p:nvPr/>
            </p:nvCxnSpPr>
            <p:spPr bwMode="auto">
              <a:xfrm flipV="1">
                <a:off x="399190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4" name="Gerade Verbindung 25"/>
              <p:cNvCxnSpPr/>
              <p:nvPr/>
            </p:nvCxnSpPr>
            <p:spPr bwMode="auto">
              <a:xfrm flipV="1">
                <a:off x="417691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5" name="Gerade Verbindung 26"/>
              <p:cNvCxnSpPr/>
              <p:nvPr/>
            </p:nvCxnSpPr>
            <p:spPr bwMode="auto">
              <a:xfrm flipV="1">
                <a:off x="436193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6" name="Gerade Verbindung 27"/>
              <p:cNvCxnSpPr/>
              <p:nvPr/>
            </p:nvCxnSpPr>
            <p:spPr bwMode="auto">
              <a:xfrm flipV="1">
                <a:off x="454694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7" name="Gerade Verbindung 28"/>
              <p:cNvCxnSpPr/>
              <p:nvPr/>
            </p:nvCxnSpPr>
            <p:spPr bwMode="auto">
              <a:xfrm flipV="1">
                <a:off x="473196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8" name="Gerade Verbindung 29"/>
              <p:cNvCxnSpPr/>
              <p:nvPr/>
            </p:nvCxnSpPr>
            <p:spPr bwMode="auto">
              <a:xfrm flipV="1">
                <a:off x="491697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69" name="Gruppieren 214"/>
          <p:cNvGrpSpPr/>
          <p:nvPr/>
        </p:nvGrpSpPr>
        <p:grpSpPr>
          <a:xfrm>
            <a:off x="3285311" y="1473561"/>
            <a:ext cx="1046394" cy="1046394"/>
            <a:chOff x="1484623" y="1384386"/>
            <a:chExt cx="1046394" cy="1046394"/>
          </a:xfrm>
        </p:grpSpPr>
        <p:grpSp>
          <p:nvGrpSpPr>
            <p:cNvPr id="870" name="Gruppieren 215"/>
            <p:cNvGrpSpPr/>
            <p:nvPr/>
          </p:nvGrpSpPr>
          <p:grpSpPr>
            <a:xfrm>
              <a:off x="1484623" y="1384386"/>
              <a:ext cx="1046394" cy="1046394"/>
              <a:chOff x="1249679" y="1384386"/>
              <a:chExt cx="1046394" cy="1046394"/>
            </a:xfrm>
          </p:grpSpPr>
          <p:sp>
            <p:nvSpPr>
              <p:cNvPr id="904" name="Ellipse 249"/>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05" name="Ellipse 250"/>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871" name="Gruppieren 216"/>
            <p:cNvGrpSpPr/>
            <p:nvPr/>
          </p:nvGrpSpPr>
          <p:grpSpPr>
            <a:xfrm>
              <a:off x="1493990" y="1445270"/>
              <a:ext cx="1033538" cy="939724"/>
              <a:chOff x="386078" y="2179778"/>
              <a:chExt cx="3657046" cy="3325098"/>
            </a:xfrm>
            <a:noFill/>
          </p:grpSpPr>
          <p:sp>
            <p:nvSpPr>
              <p:cNvPr id="872" name="Sechseck 217"/>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73" name="Sechseck 218"/>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74" name="Sechseck 219"/>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75" name="Sechseck 220"/>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76" name="Sechseck 221"/>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77" name="Sechseck 222"/>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78" name="Sechseck 223"/>
              <p:cNvSpPr/>
              <p:nvPr/>
            </p:nvSpPr>
            <p:spPr bwMode="auto">
              <a:xfrm>
                <a:off x="1893455" y="3565236"/>
                <a:ext cx="642852" cy="554182"/>
              </a:xfrm>
              <a:prstGeom prst="hexagon">
                <a:avLst/>
              </a:prstGeom>
              <a:no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79" name="Sechseck 224"/>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80" name="Sechseck 225"/>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81" name="Sechseck 226"/>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82" name="Sechseck 227"/>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83" name="Sechseck 228"/>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84" name="Sechseck 229"/>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85" name="Sechseck 230"/>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86" name="Sechseck 231"/>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87" name="Sechseck 232"/>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88" name="Sechseck 233"/>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89" name="Sechseck 234"/>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90" name="Sechseck 235"/>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91" name="Sechseck 236"/>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92" name="Sechseck 237"/>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93" name="Sechseck 238"/>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94" name="Sechseck 239"/>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95" name="Sechseck 240"/>
              <p:cNvSpPr/>
              <p:nvPr/>
            </p:nvSpPr>
            <p:spPr bwMode="auto">
              <a:xfrm>
                <a:off x="386078" y="3291173"/>
                <a:ext cx="642852" cy="554182"/>
              </a:xfrm>
              <a:prstGeom prst="hexagon">
                <a:avLst/>
              </a:prstGeom>
              <a:solidFill>
                <a:srgbClr val="0F0000"/>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a:solidFill>
                    <a:srgbClr val="000000"/>
                  </a:solidFill>
                </a:endParaRPr>
              </a:p>
            </p:txBody>
          </p:sp>
          <p:sp>
            <p:nvSpPr>
              <p:cNvPr id="896" name="Sechseck 241"/>
              <p:cNvSpPr/>
              <p:nvPr/>
            </p:nvSpPr>
            <p:spPr bwMode="auto">
              <a:xfrm>
                <a:off x="386078" y="3845361"/>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97" name="Sechseck 242"/>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98" name="Sechseck 243"/>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99" name="Sechseck 244"/>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00" name="Sechseck 245"/>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01" name="Sechseck 246"/>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02" name="Sechseck 247"/>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03" name="Sechseck 248"/>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grpSp>
        <p:nvGrpSpPr>
          <p:cNvPr id="906" name="Gruppieren 399"/>
          <p:cNvGrpSpPr/>
          <p:nvPr/>
        </p:nvGrpSpPr>
        <p:grpSpPr>
          <a:xfrm>
            <a:off x="4219874" y="1467314"/>
            <a:ext cx="1046394" cy="1046394"/>
            <a:chOff x="1484623" y="1384386"/>
            <a:chExt cx="1046394" cy="1046394"/>
          </a:xfrm>
        </p:grpSpPr>
        <p:grpSp>
          <p:nvGrpSpPr>
            <p:cNvPr id="907" name="Gruppieren 400"/>
            <p:cNvGrpSpPr/>
            <p:nvPr/>
          </p:nvGrpSpPr>
          <p:grpSpPr>
            <a:xfrm>
              <a:off x="1484623" y="1384386"/>
              <a:ext cx="1046394" cy="1046394"/>
              <a:chOff x="1249679" y="1384386"/>
              <a:chExt cx="1046394" cy="1046394"/>
            </a:xfrm>
          </p:grpSpPr>
          <p:sp>
            <p:nvSpPr>
              <p:cNvPr id="941" name="Ellipse 434"/>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42" name="Ellipse 435"/>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908" name="Gruppieren 401"/>
            <p:cNvGrpSpPr/>
            <p:nvPr/>
          </p:nvGrpSpPr>
          <p:grpSpPr>
            <a:xfrm>
              <a:off x="1493990" y="1445270"/>
              <a:ext cx="1033538" cy="939724"/>
              <a:chOff x="386078" y="2179778"/>
              <a:chExt cx="3657046" cy="3325098"/>
            </a:xfrm>
            <a:noFill/>
          </p:grpSpPr>
          <p:sp>
            <p:nvSpPr>
              <p:cNvPr id="909" name="Sechseck 402"/>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10" name="Sechseck 403"/>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11" name="Sechseck 404"/>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12" name="Sechseck 405"/>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13" name="Sechseck 406"/>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14" name="Sechseck 407"/>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15" name="Sechseck 408"/>
              <p:cNvSpPr/>
              <p:nvPr/>
            </p:nvSpPr>
            <p:spPr bwMode="auto">
              <a:xfrm>
                <a:off x="1893455" y="3565236"/>
                <a:ext cx="642852" cy="554182"/>
              </a:xfrm>
              <a:prstGeom prst="hexagon">
                <a:avLst/>
              </a:prstGeom>
              <a:no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16" name="Sechseck 409"/>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17" name="Sechseck 410"/>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18" name="Sechseck 411"/>
              <p:cNvSpPr/>
              <p:nvPr/>
            </p:nvSpPr>
            <p:spPr bwMode="auto">
              <a:xfrm>
                <a:off x="2897352" y="3565239"/>
                <a:ext cx="642852" cy="554182"/>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19" name="Sechseck 412"/>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20" name="Sechseck 413"/>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21" name="Sechseck 414"/>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22" name="Sechseck 415"/>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23" name="Sechseck 416"/>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24" name="Sechseck 417"/>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25" name="Sechseck 418"/>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26" name="Sechseck 419"/>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27" name="Sechseck 420"/>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28" name="Sechseck 421"/>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29" name="Sechseck 422"/>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30" name="Sechseck 423"/>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31" name="Sechseck 424"/>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32" name="Sechseck 425"/>
              <p:cNvSpPr/>
              <p:nvPr/>
            </p:nvSpPr>
            <p:spPr bwMode="auto">
              <a:xfrm>
                <a:off x="386078" y="3291173"/>
                <a:ext cx="642852" cy="554182"/>
              </a:xfrm>
              <a:prstGeom prst="hexagon">
                <a:avLst/>
              </a:prstGeom>
              <a:solidFill>
                <a:schemeClr val="tx1"/>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33" name="Sechseck 426"/>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34" name="Sechseck 427"/>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35" name="Sechseck 428"/>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36" name="Sechseck 429"/>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37" name="Sechseck 430"/>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38" name="Sechseck 431"/>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39" name="Sechseck 432"/>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940" name="Sechseck 433"/>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sp>
        <p:nvSpPr>
          <p:cNvPr id="3" name="Date Placeholder 2"/>
          <p:cNvSpPr>
            <a:spLocks noGrp="1"/>
          </p:cNvSpPr>
          <p:nvPr>
            <p:ph type="dt" sz="half" idx="10"/>
          </p:nvPr>
        </p:nvSpPr>
        <p:spPr/>
        <p:txBody>
          <a:bodyPr/>
          <a:lstStyle/>
          <a:p>
            <a:fld id="{69FE3A02-D85C-4DB8-BB6D-9158282DBC05}" type="datetime1">
              <a:rPr lang="de-DE" smtClean="0">
                <a:solidFill>
                  <a:srgbClr val="000000"/>
                </a:solidFill>
              </a:rPr>
              <a:pPr/>
              <a:t>02.03.2017</a:t>
            </a:fld>
            <a:endParaRPr lang="en-US" dirty="0">
              <a:solidFill>
                <a:srgbClr val="000000"/>
              </a:solidFill>
            </a:endParaRPr>
          </a:p>
        </p:txBody>
      </p:sp>
      <p:sp>
        <p:nvSpPr>
          <p:cNvPr id="7" name="Slide Number Placeholder 6"/>
          <p:cNvSpPr>
            <a:spLocks noGrp="1"/>
          </p:cNvSpPr>
          <p:nvPr>
            <p:ph type="sldNum" sz="quarter" idx="11"/>
          </p:nvPr>
        </p:nvSpPr>
        <p:spPr/>
        <p:txBody>
          <a:bodyPr/>
          <a:lstStyle/>
          <a:p>
            <a:fld id="{E7106F61-AEF5-4A9D-9A53-47E3DFDE314C}" type="slidenum">
              <a:rPr lang="de-DE" smtClean="0">
                <a:solidFill>
                  <a:srgbClr val="000000"/>
                </a:solidFill>
              </a:rPr>
              <a:pPr/>
              <a:t>51</a:t>
            </a:fld>
            <a:endParaRPr lang="de-DE">
              <a:solidFill>
                <a:srgbClr val="000000"/>
              </a:solidFill>
            </a:endParaRPr>
          </a:p>
        </p:txBody>
      </p:sp>
    </p:spTree>
    <p:extLst>
      <p:ext uri="{BB962C8B-B14F-4D97-AF65-F5344CB8AC3E}">
        <p14:creationId xmlns:p14="http://schemas.microsoft.com/office/powerpoint/2010/main" val="72674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7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78"/>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476"/>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93"/>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48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86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8"/>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477"/>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94"/>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81"/>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37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55"/>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478"/>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95"/>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0" nodeType="after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41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81"/>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grpId="0" nodeType="afterEffect">
                                  <p:stCondLst>
                                    <p:cond delay="0"/>
                                  </p:stCondLst>
                                  <p:childTnLst>
                                    <p:set>
                                      <p:cBhvr>
                                        <p:cTn id="67" dur="1" fill="hold">
                                          <p:stCondLst>
                                            <p:cond delay="0"/>
                                          </p:stCondLst>
                                        </p:cTn>
                                        <p:tgtEl>
                                          <p:spTgt spid="479"/>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nodeType="afterEffect">
                                  <p:stCondLst>
                                    <p:cond delay="0"/>
                                  </p:stCondLst>
                                  <p:childTnLst>
                                    <p:set>
                                      <p:cBhvr>
                                        <p:cTn id="70" dur="1" fill="hold">
                                          <p:stCondLst>
                                            <p:cond delay="0"/>
                                          </p:stCondLst>
                                        </p:cTn>
                                        <p:tgtEl>
                                          <p:spTgt spid="96"/>
                                        </p:tgtEl>
                                        <p:attrNameLst>
                                          <p:attrName>style.visibility</p:attrName>
                                        </p:attrNameLst>
                                      </p:cBhvr>
                                      <p:to>
                                        <p:strVal val="visible"/>
                                      </p:to>
                                    </p:set>
                                  </p:childTnLst>
                                </p:cTn>
                              </p:par>
                            </p:childTnLst>
                          </p:cTn>
                        </p:par>
                        <p:par>
                          <p:cTn id="71" fill="hold">
                            <p:stCondLst>
                              <p:cond delay="0"/>
                            </p:stCondLst>
                            <p:childTnLst>
                              <p:par>
                                <p:cTn id="72" presetID="1" presetClass="entr" presetSubtype="0" fill="hold" grpId="0" nodeType="afterEffect">
                                  <p:stCondLst>
                                    <p:cond delay="0"/>
                                  </p:stCondLst>
                                  <p:childTnLst>
                                    <p:set>
                                      <p:cBhvr>
                                        <p:cTn id="73" dur="1" fill="hold">
                                          <p:stCondLst>
                                            <p:cond delay="0"/>
                                          </p:stCondLst>
                                        </p:cTn>
                                        <p:tgtEl>
                                          <p:spTgt spid="87"/>
                                        </p:tgtEl>
                                        <p:attrNameLst>
                                          <p:attrName>style.visibility</p:attrName>
                                        </p:attrNameLst>
                                      </p:cBhvr>
                                      <p:to>
                                        <p:strVal val="visible"/>
                                      </p:to>
                                    </p:set>
                                  </p:childTnLst>
                                </p:cTn>
                              </p:par>
                              <p:par>
                                <p:cTn id="74" presetID="1" presetClass="exit" presetSubtype="0" fill="hold" nodeType="withEffect">
                                  <p:stCondLst>
                                    <p:cond delay="0"/>
                                  </p:stCondLst>
                                  <p:childTnLst>
                                    <p:set>
                                      <p:cBhvr>
                                        <p:cTn id="75" dur="1" fill="hold">
                                          <p:stCondLst>
                                            <p:cond delay="0"/>
                                          </p:stCondLst>
                                        </p:cTn>
                                        <p:tgtEl>
                                          <p:spTgt spid="45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906"/>
                                        </p:tgtEl>
                                        <p:attrNameLst>
                                          <p:attrName>style.visibility</p:attrName>
                                        </p:attrNameLst>
                                      </p:cBhvr>
                                      <p:to>
                                        <p:strVal val="visible"/>
                                      </p:to>
                                    </p:set>
                                  </p:childTnLst>
                                </p:cTn>
                              </p:par>
                            </p:childTnLst>
                          </p:cTn>
                        </p:par>
                        <p:par>
                          <p:cTn id="80" fill="hold">
                            <p:stCondLst>
                              <p:cond delay="0"/>
                            </p:stCondLst>
                            <p:childTnLst>
                              <p:par>
                                <p:cTn id="81" presetID="1" presetClass="entr" presetSubtype="0" fill="hold" grpId="0" nodeType="afterEffect">
                                  <p:stCondLst>
                                    <p:cond delay="0"/>
                                  </p:stCondLst>
                                  <p:childTnLst>
                                    <p:set>
                                      <p:cBhvr>
                                        <p:cTn id="82" dur="1" fill="hold">
                                          <p:stCondLst>
                                            <p:cond delay="0"/>
                                          </p:stCondLst>
                                        </p:cTn>
                                        <p:tgtEl>
                                          <p:spTgt spid="480"/>
                                        </p:tgtEl>
                                        <p:attrNameLst>
                                          <p:attrName>style.visibility</p:attrName>
                                        </p:attrNameLst>
                                      </p:cBhvr>
                                      <p:to>
                                        <p:strVal val="visible"/>
                                      </p:to>
                                    </p:set>
                                  </p:childTnLst>
                                </p:cTn>
                              </p:par>
                            </p:childTnLst>
                          </p:cTn>
                        </p:par>
                        <p:par>
                          <p:cTn id="83" fill="hold">
                            <p:stCondLst>
                              <p:cond delay="0"/>
                            </p:stCondLst>
                            <p:childTnLst>
                              <p:par>
                                <p:cTn id="84" presetID="1" presetClass="entr" presetSubtype="0" fill="hold" nodeType="afterEffect">
                                  <p:stCondLst>
                                    <p:cond delay="0"/>
                                  </p:stCondLst>
                                  <p:childTnLst>
                                    <p:set>
                                      <p:cBhvr>
                                        <p:cTn id="85" dur="1" fill="hold">
                                          <p:stCondLst>
                                            <p:cond delay="0"/>
                                          </p:stCondLst>
                                        </p:cTn>
                                        <p:tgtEl>
                                          <p:spTgt spid="97"/>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grpId="0" nodeType="afterEffect">
                                  <p:stCondLst>
                                    <p:cond delay="0"/>
                                  </p:stCondLst>
                                  <p:childTnLst>
                                    <p:set>
                                      <p:cBhvr>
                                        <p:cTn id="88" dur="1" fill="hold">
                                          <p:stCondLst>
                                            <p:cond delay="0"/>
                                          </p:stCondLst>
                                        </p:cTn>
                                        <p:tgtEl>
                                          <p:spTgt spid="482"/>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0"/>
                                          </p:stCondLst>
                                        </p:cTn>
                                        <p:tgtEl>
                                          <p:spTgt spid="78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818"/>
                                        </p:tgtEl>
                                        <p:attrNameLst>
                                          <p:attrName>style.visibility</p:attrName>
                                        </p:attrNameLst>
                                      </p:cBhvr>
                                      <p:to>
                                        <p:strVal val="visible"/>
                                      </p:to>
                                    </p:set>
                                  </p:childTnLst>
                                </p:cTn>
                              </p:par>
                            </p:childTnLst>
                          </p:cTn>
                        </p:par>
                        <p:par>
                          <p:cTn id="95" fill="hold">
                            <p:stCondLst>
                              <p:cond delay="0"/>
                            </p:stCondLst>
                            <p:childTnLst>
                              <p:par>
                                <p:cTn id="96" presetID="1" presetClass="entr" presetSubtype="0" fill="hold" grpId="0" nodeType="afterEffect">
                                  <p:stCondLst>
                                    <p:cond delay="0"/>
                                  </p:stCondLst>
                                  <p:childTnLst>
                                    <p:set>
                                      <p:cBhvr>
                                        <p:cTn id="97" dur="1" fill="hold">
                                          <p:stCondLst>
                                            <p:cond delay="0"/>
                                          </p:stCondLst>
                                        </p:cTn>
                                        <p:tgtEl>
                                          <p:spTgt spid="481"/>
                                        </p:tgtEl>
                                        <p:attrNameLst>
                                          <p:attrName>style.visibility</p:attrName>
                                        </p:attrNameLst>
                                      </p:cBhvr>
                                      <p:to>
                                        <p:strVal val="visible"/>
                                      </p:to>
                                    </p:set>
                                  </p:childTnLst>
                                </p:cTn>
                              </p:par>
                            </p:childTnLst>
                          </p:cTn>
                        </p:par>
                        <p:par>
                          <p:cTn id="98" fill="hold">
                            <p:stCondLst>
                              <p:cond delay="0"/>
                            </p:stCondLst>
                            <p:childTnLst>
                              <p:par>
                                <p:cTn id="99" presetID="1" presetClass="entr" presetSubtype="0" fill="hold" nodeType="afterEffect">
                                  <p:stCondLst>
                                    <p:cond delay="0"/>
                                  </p:stCondLst>
                                  <p:childTnLst>
                                    <p:set>
                                      <p:cBhvr>
                                        <p:cTn id="100" dur="1" fill="hold">
                                          <p:stCondLst>
                                            <p:cond delay="0"/>
                                          </p:stCondLst>
                                        </p:cTn>
                                        <p:tgtEl>
                                          <p:spTgt spid="98"/>
                                        </p:tgtEl>
                                        <p:attrNameLst>
                                          <p:attrName>style.visibility</p:attrName>
                                        </p:attrNameLst>
                                      </p:cBhvr>
                                      <p:to>
                                        <p:strVal val="visible"/>
                                      </p:to>
                                    </p:set>
                                  </p:childTnLst>
                                </p:cTn>
                              </p:par>
                            </p:childTnLst>
                          </p:cTn>
                        </p:par>
                        <p:par>
                          <p:cTn id="101" fill="hold">
                            <p:stCondLst>
                              <p:cond delay="0"/>
                            </p:stCondLst>
                            <p:childTnLst>
                              <p:par>
                                <p:cTn id="102" presetID="1" presetClass="entr" presetSubtype="0" fill="hold" grpId="0" nodeType="afterEffect">
                                  <p:stCondLst>
                                    <p:cond delay="0"/>
                                  </p:stCondLst>
                                  <p:childTnLst>
                                    <p:set>
                                      <p:cBhvr>
                                        <p:cTn id="103" dur="1" fill="hold">
                                          <p:stCondLst>
                                            <p:cond delay="0"/>
                                          </p:stCondLst>
                                        </p:cTn>
                                        <p:tgtEl>
                                          <p:spTgt spid="92"/>
                                        </p:tgtEl>
                                        <p:attrNameLst>
                                          <p:attrName>style.visibility</p:attrName>
                                        </p:attrNameLst>
                                      </p:cBhvr>
                                      <p:to>
                                        <p:strVal val="visible"/>
                                      </p:to>
                                    </p:set>
                                  </p:childTnLst>
                                </p:cTn>
                              </p:par>
                              <p:par>
                                <p:cTn id="104" presetID="1" presetClass="exit" presetSubtype="0" fill="hold" nodeType="withEffect">
                                  <p:stCondLst>
                                    <p:cond delay="0"/>
                                  </p:stCondLst>
                                  <p:childTnLst>
                                    <p:set>
                                      <p:cBhvr>
                                        <p:cTn id="105" dur="1" fill="hold">
                                          <p:stCondLst>
                                            <p:cond delay="0"/>
                                          </p:stCondLst>
                                        </p:cTn>
                                        <p:tgtEl>
                                          <p:spTgt spid="906"/>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818"/>
                                        </p:tgtEl>
                                      </p:cBhvr>
                                    </p:animEffect>
                                    <p:set>
                                      <p:cBhvr>
                                        <p:cTn id="108" dur="1" fill="hold">
                                          <p:stCondLst>
                                            <p:cond delay="499"/>
                                          </p:stCondLst>
                                        </p:cTn>
                                        <p:tgtEl>
                                          <p:spTgt spid="818"/>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484"/>
                                        </p:tgtEl>
                                        <p:attrNameLst>
                                          <p:attrName>style.visibility</p:attrName>
                                        </p:attrNameLst>
                                      </p:cBhvr>
                                      <p:to>
                                        <p:strVal val="visible"/>
                                      </p:to>
                                    </p:set>
                                    <p:animEffect transition="in" filter="fade">
                                      <p:cBhvr>
                                        <p:cTn id="113" dur="500"/>
                                        <p:tgtEl>
                                          <p:spTgt spid="484"/>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38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1" grpId="0" animBg="1"/>
      <p:bldP spid="83" grpId="0" animBg="1"/>
      <p:bldP spid="87" grpId="0" animBg="1"/>
      <p:bldP spid="92"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sp>
        <p:nvSpPr>
          <p:cNvPr id="507" name="Textfeld 506"/>
          <p:cNvSpPr txBox="1"/>
          <p:nvPr/>
        </p:nvSpPr>
        <p:spPr>
          <a:xfrm>
            <a:off x="485018" y="3161146"/>
            <a:ext cx="928854"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subunit </a:t>
            </a:r>
          </a:p>
          <a:p>
            <a:pPr eaLnBrk="0" fontAlgn="base" hangingPunct="0">
              <a:spcBef>
                <a:spcPct val="0"/>
              </a:spcBef>
              <a:spcAft>
                <a:spcPct val="0"/>
              </a:spcAft>
            </a:pPr>
            <a:r>
              <a:rPr lang="en-US" sz="1200" dirty="0" smtClean="0">
                <a:solidFill>
                  <a:srgbClr val="000000"/>
                </a:solidFill>
              </a:rPr>
              <a:t>~ 0.2 </a:t>
            </a:r>
            <a:r>
              <a:rPr lang="en-US" sz="1200" dirty="0" err="1" smtClean="0">
                <a:solidFill>
                  <a:srgbClr val="000000"/>
                </a:solidFill>
              </a:rPr>
              <a:t>A.u</a:t>
            </a:r>
            <a:r>
              <a:rPr lang="en-US" sz="1200" dirty="0" smtClean="0">
                <a:solidFill>
                  <a:srgbClr val="000000"/>
                </a:solidFill>
              </a:rPr>
              <a:t>.</a:t>
            </a:r>
            <a:endParaRPr lang="en-US" sz="1200" dirty="0">
              <a:solidFill>
                <a:srgbClr val="000000"/>
              </a:solidFill>
            </a:endParaRPr>
          </a:p>
        </p:txBody>
      </p:sp>
      <p:sp>
        <p:nvSpPr>
          <p:cNvPr id="496" name="Textfeld 495"/>
          <p:cNvSpPr txBox="1"/>
          <p:nvPr/>
        </p:nvSpPr>
        <p:spPr>
          <a:xfrm>
            <a:off x="310842" y="2653302"/>
            <a:ext cx="928854"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detection</a:t>
            </a:r>
            <a:endParaRPr lang="en-US" sz="1200" dirty="0">
              <a:solidFill>
                <a:srgbClr val="000000"/>
              </a:solidFill>
            </a:endParaRPr>
          </a:p>
        </p:txBody>
      </p:sp>
      <p:sp>
        <p:nvSpPr>
          <p:cNvPr id="21" name="Freihandform 20"/>
          <p:cNvSpPr/>
          <p:nvPr/>
        </p:nvSpPr>
        <p:spPr bwMode="auto">
          <a:xfrm>
            <a:off x="1548958" y="4396575"/>
            <a:ext cx="5762723" cy="150560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0 w 6449629"/>
              <a:gd name="connsiteY0" fmla="*/ 1341124 h 1375661"/>
              <a:gd name="connsiteX1" fmla="*/ 2987040 w 6449629"/>
              <a:gd name="connsiteY1" fmla="*/ 4 h 1375661"/>
              <a:gd name="connsiteX2" fmla="*/ 6134100 w 6449629"/>
              <a:gd name="connsiteY2" fmla="*/ 1325884 h 1375661"/>
              <a:gd name="connsiteX3" fmla="*/ 6399310 w 6449629"/>
              <a:gd name="connsiteY3" fmla="*/ 1067921 h 1375661"/>
              <a:gd name="connsiteX0" fmla="*/ 0 w 6431465"/>
              <a:gd name="connsiteY0" fmla="*/ 1341229 h 1341269"/>
              <a:gd name="connsiteX1" fmla="*/ 2987040 w 6431465"/>
              <a:gd name="connsiteY1" fmla="*/ 109 h 1341269"/>
              <a:gd name="connsiteX2" fmla="*/ 6101953 w 6431465"/>
              <a:gd name="connsiteY2" fmla="*/ 1264892 h 1341269"/>
              <a:gd name="connsiteX3" fmla="*/ 6399310 w 6431465"/>
              <a:gd name="connsiteY3" fmla="*/ 1068026 h 1341269"/>
              <a:gd name="connsiteX0" fmla="*/ 0 w 6101953"/>
              <a:gd name="connsiteY0" fmla="*/ 1341229 h 1341269"/>
              <a:gd name="connsiteX1" fmla="*/ 2987040 w 6101953"/>
              <a:gd name="connsiteY1" fmla="*/ 109 h 1341269"/>
              <a:gd name="connsiteX2" fmla="*/ 6101953 w 6101953"/>
              <a:gd name="connsiteY2" fmla="*/ 1264892 h 1341269"/>
              <a:gd name="connsiteX0" fmla="*/ 0 w 6077843"/>
              <a:gd name="connsiteY0" fmla="*/ 1341298 h 1341338"/>
              <a:gd name="connsiteX1" fmla="*/ 2987040 w 6077843"/>
              <a:gd name="connsiteY1" fmla="*/ 178 h 1341338"/>
              <a:gd name="connsiteX2" fmla="*/ 6077843 w 6077843"/>
              <a:gd name="connsiteY2" fmla="*/ 1244596 h 1341338"/>
              <a:gd name="connsiteX0" fmla="*/ 0 w 6077843"/>
              <a:gd name="connsiteY0" fmla="*/ 1341271 h 1341311"/>
              <a:gd name="connsiteX1" fmla="*/ 2987040 w 6077843"/>
              <a:gd name="connsiteY1" fmla="*/ 151 h 1341311"/>
              <a:gd name="connsiteX2" fmla="*/ 6077843 w 6077843"/>
              <a:gd name="connsiteY2" fmla="*/ 1244569 h 1341311"/>
            </a:gdLst>
            <a:ahLst/>
            <a:cxnLst>
              <a:cxn ang="0">
                <a:pos x="connsiteX0" y="connsiteY0"/>
              </a:cxn>
              <a:cxn ang="0">
                <a:pos x="connsiteX1" y="connsiteY1"/>
              </a:cxn>
              <a:cxn ang="0">
                <a:pos x="connsiteX2" y="connsiteY2"/>
              </a:cxn>
            </a:cxnLst>
            <a:rect l="l" t="t" r="r" b="b"/>
            <a:pathLst>
              <a:path w="6077843" h="1341311">
                <a:moveTo>
                  <a:pt x="0" y="1341271"/>
                </a:moveTo>
                <a:cubicBezTo>
                  <a:pt x="1811173" y="1349768"/>
                  <a:pt x="1974066" y="16268"/>
                  <a:pt x="2987040" y="151"/>
                </a:cubicBezTo>
                <a:cubicBezTo>
                  <a:pt x="4000014" y="-15966"/>
                  <a:pt x="4207189" y="1270238"/>
                  <a:pt x="6077843" y="1244569"/>
                </a:cubicBezTo>
              </a:path>
            </a:pathLst>
          </a:custGeom>
          <a:noFill/>
          <a:ln w="12700" cap="flat" cmpd="sng" algn="ctr">
            <a:solidFill>
              <a:srgbClr val="0070C0"/>
            </a:solidFill>
            <a:prstDash val="dash"/>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 name="Titel 1"/>
          <p:cNvSpPr>
            <a:spLocks noGrp="1"/>
          </p:cNvSpPr>
          <p:nvPr>
            <p:ph type="title"/>
          </p:nvPr>
        </p:nvSpPr>
        <p:spPr/>
        <p:txBody>
          <a:bodyPr/>
          <a:lstStyle/>
          <a:p>
            <a:r>
              <a:rPr lang="en-US" dirty="0" err="1" smtClean="0"/>
              <a:t>Airyscan</a:t>
            </a:r>
            <a:r>
              <a:rPr lang="en-US" dirty="0" smtClean="0"/>
              <a:t>: PH ~ 0.2 </a:t>
            </a:r>
            <a:r>
              <a:rPr lang="en-US" dirty="0" err="1" smtClean="0"/>
              <a:t>A.u</a:t>
            </a:r>
            <a:r>
              <a:rPr lang="en-US" dirty="0" smtClean="0"/>
              <a:t>. scanning without loss.</a:t>
            </a:r>
            <a:br>
              <a:rPr lang="en-US" dirty="0" smtClean="0"/>
            </a:br>
            <a:r>
              <a:rPr lang="en-GB" sz="1800" b="0" dirty="0" smtClean="0">
                <a:solidFill>
                  <a:schemeClr val="tx1"/>
                </a:solidFill>
              </a:rPr>
              <a:t>Combining the data</a:t>
            </a:r>
            <a:endParaRPr lang="en-US" sz="2000" b="0" dirty="0">
              <a:solidFill>
                <a:schemeClr val="tx1"/>
              </a:solidFill>
            </a:endParaRPr>
          </a:p>
        </p:txBody>
      </p:sp>
      <p:sp>
        <p:nvSpPr>
          <p:cNvPr id="5" name="Fußzeilenplatzhalter 4"/>
          <p:cNvSpPr>
            <a:spLocks noGrp="1"/>
          </p:cNvSpPr>
          <p:nvPr>
            <p:ph type="ftr" sz="quarter" idx="12"/>
          </p:nvPr>
        </p:nvSpPr>
        <p:spPr/>
        <p:txBody>
          <a:bodyPr/>
          <a:lstStyle/>
          <a:p>
            <a:r>
              <a:rPr lang="en-US" smtClean="0">
                <a:solidFill>
                  <a:srgbClr val="000000"/>
                </a:solidFill>
              </a:rPr>
              <a:t>Carl Zeiss Microscopy</a:t>
            </a:r>
            <a:endParaRPr lang="en-US" dirty="0">
              <a:solidFill>
                <a:srgbClr val="000000"/>
              </a:solidFill>
            </a:endParaRPr>
          </a:p>
        </p:txBody>
      </p:sp>
      <p:sp>
        <p:nvSpPr>
          <p:cNvPr id="91" name="Textfeld 90"/>
          <p:cNvSpPr txBox="1"/>
          <p:nvPr/>
        </p:nvSpPr>
        <p:spPr>
          <a:xfrm>
            <a:off x="308803" y="1420580"/>
            <a:ext cx="1247775"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PH = 1,25 </a:t>
            </a:r>
            <a:r>
              <a:rPr lang="en-US" sz="1200" dirty="0" err="1" smtClean="0">
                <a:solidFill>
                  <a:srgbClr val="000000"/>
                </a:solidFill>
              </a:rPr>
              <a:t>a.u</a:t>
            </a:r>
            <a:r>
              <a:rPr lang="en-US" sz="1200" dirty="0" smtClean="0">
                <a:solidFill>
                  <a:srgbClr val="000000"/>
                </a:solidFill>
              </a:rPr>
              <a:t>.</a:t>
            </a:r>
            <a:endParaRPr lang="en-US" sz="1200" dirty="0">
              <a:solidFill>
                <a:srgbClr val="000000"/>
              </a:solidFill>
            </a:endParaRPr>
          </a:p>
        </p:txBody>
      </p:sp>
      <p:cxnSp>
        <p:nvCxnSpPr>
          <p:cNvPr id="32" name="Gerade Verbindung mit Pfeil 31"/>
          <p:cNvCxnSpPr/>
          <p:nvPr/>
        </p:nvCxnSpPr>
        <p:spPr bwMode="auto">
          <a:xfrm flipV="1">
            <a:off x="1542461" y="4168140"/>
            <a:ext cx="0" cy="1938783"/>
          </a:xfrm>
          <a:prstGeom prst="straightConnector1">
            <a:avLst/>
          </a:prstGeom>
          <a:solidFill>
            <a:schemeClr val="folHlink"/>
          </a:solidFill>
          <a:ln w="19050" cap="flat" cmpd="sng" algn="ctr">
            <a:solidFill>
              <a:srgbClr val="0070C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uppieren 37"/>
          <p:cNvGrpSpPr/>
          <p:nvPr/>
        </p:nvGrpSpPr>
        <p:grpSpPr>
          <a:xfrm>
            <a:off x="1363980" y="3611880"/>
            <a:ext cx="6198184" cy="213360"/>
            <a:chOff x="3646868" y="2202180"/>
            <a:chExt cx="1466152" cy="114300"/>
          </a:xfrm>
        </p:grpSpPr>
        <p:cxnSp>
          <p:nvCxnSpPr>
            <p:cNvPr id="39" name="Gerade Verbindung 38"/>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0" name="Gruppieren 39"/>
            <p:cNvGrpSpPr/>
            <p:nvPr/>
          </p:nvGrpSpPr>
          <p:grpSpPr>
            <a:xfrm>
              <a:off x="3806888" y="2202180"/>
              <a:ext cx="1110090" cy="114300"/>
              <a:chOff x="3806888" y="2148840"/>
              <a:chExt cx="1110090" cy="266700"/>
            </a:xfrm>
          </p:grpSpPr>
          <p:cxnSp>
            <p:nvCxnSpPr>
              <p:cNvPr id="41" name="Gerade Verbindung 40"/>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41"/>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42"/>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43"/>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44"/>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45"/>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46"/>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0" name="Gruppieren 49"/>
          <p:cNvGrpSpPr/>
          <p:nvPr/>
        </p:nvGrpSpPr>
        <p:grpSpPr>
          <a:xfrm>
            <a:off x="1363980" y="5893562"/>
            <a:ext cx="6217920" cy="213360"/>
            <a:chOff x="3646868" y="2202180"/>
            <a:chExt cx="1466152" cy="114300"/>
          </a:xfrm>
        </p:grpSpPr>
        <p:cxnSp>
          <p:nvCxnSpPr>
            <p:cNvPr id="51" name="Gerade Verbindung 50"/>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p:cNvGrpSpPr/>
            <p:nvPr/>
          </p:nvGrpSpPr>
          <p:grpSpPr>
            <a:xfrm>
              <a:off x="3806888" y="2202180"/>
              <a:ext cx="1110090" cy="114300"/>
              <a:chOff x="3806888" y="2148840"/>
              <a:chExt cx="1110090" cy="266700"/>
            </a:xfrm>
          </p:grpSpPr>
          <p:cxnSp>
            <p:nvCxnSpPr>
              <p:cNvPr id="53" name="Gerade Verbindung 52"/>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848"/>
          <a:stretch/>
        </p:blipFill>
        <p:spPr bwMode="auto">
          <a:xfrm>
            <a:off x="1668624" y="4167597"/>
            <a:ext cx="164684" cy="183921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0" name="Textfeld 79"/>
          <p:cNvSpPr txBox="1"/>
          <p:nvPr/>
        </p:nvSpPr>
        <p:spPr>
          <a:xfrm rot="16200000">
            <a:off x="760516" y="4880133"/>
            <a:ext cx="970597" cy="400050"/>
          </a:xfrm>
          <a:prstGeom prst="rect">
            <a:avLst/>
          </a:prstGeom>
          <a:noFill/>
        </p:spPr>
        <p:txBody>
          <a:bodyPr wrap="none" rtlCol="0">
            <a:noAutofit/>
          </a:bodyPr>
          <a:lstStyle/>
          <a:p>
            <a:pPr eaLnBrk="0" fontAlgn="base" hangingPunct="0">
              <a:spcBef>
                <a:spcPct val="0"/>
              </a:spcBef>
              <a:spcAft>
                <a:spcPct val="0"/>
              </a:spcAft>
            </a:pPr>
            <a:r>
              <a:rPr lang="en-US" sz="1600" dirty="0" smtClean="0">
                <a:solidFill>
                  <a:srgbClr val="000000"/>
                </a:solidFill>
              </a:rPr>
              <a:t>Intensity</a:t>
            </a:r>
            <a:endParaRPr lang="en-US" sz="1600" dirty="0">
              <a:solidFill>
                <a:srgbClr val="000000"/>
              </a:solidFill>
            </a:endParaRPr>
          </a:p>
        </p:txBody>
      </p:sp>
      <p:sp>
        <p:nvSpPr>
          <p:cNvPr id="132" name="Textfeld 131"/>
          <p:cNvSpPr txBox="1"/>
          <p:nvPr/>
        </p:nvSpPr>
        <p:spPr>
          <a:xfrm>
            <a:off x="308803" y="2053310"/>
            <a:ext cx="1133476"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excitation</a:t>
            </a:r>
            <a:endParaRPr lang="en-US" sz="1200" dirty="0">
              <a:solidFill>
                <a:srgbClr val="000000"/>
              </a:solidFill>
            </a:endParaRPr>
          </a:p>
        </p:txBody>
      </p:sp>
      <p:sp>
        <p:nvSpPr>
          <p:cNvPr id="1027" name="Freihandform 1026"/>
          <p:cNvSpPr/>
          <p:nvPr/>
        </p:nvSpPr>
        <p:spPr bwMode="auto">
          <a:xfrm>
            <a:off x="411480" y="1653540"/>
            <a:ext cx="1104900" cy="121920"/>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 name="connsiteX0" fmla="*/ 0 w 1104900"/>
              <a:gd name="connsiteY0" fmla="*/ 0 h 121920"/>
              <a:gd name="connsiteX1" fmla="*/ 670560 w 1104900"/>
              <a:gd name="connsiteY1" fmla="*/ 0 h 121920"/>
              <a:gd name="connsiteX2" fmla="*/ 1104900 w 1104900"/>
              <a:gd name="connsiteY2" fmla="*/ 121920 h 121920"/>
            </a:gdLst>
            <a:ahLst/>
            <a:cxnLst>
              <a:cxn ang="0">
                <a:pos x="connsiteX0" y="connsiteY0"/>
              </a:cxn>
              <a:cxn ang="0">
                <a:pos x="connsiteX1" y="connsiteY1"/>
              </a:cxn>
              <a:cxn ang="0">
                <a:pos x="connsiteX2" y="connsiteY2"/>
              </a:cxn>
            </a:cxnLst>
            <a:rect l="l" t="t" r="r" b="b"/>
            <a:pathLst>
              <a:path w="1104900" h="121920">
                <a:moveTo>
                  <a:pt x="0" y="0"/>
                </a:moveTo>
                <a:lnTo>
                  <a:pt x="670560" y="0"/>
                </a:lnTo>
                <a:lnTo>
                  <a:pt x="1104900" y="1219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37" name="Freihandform 136"/>
          <p:cNvSpPr/>
          <p:nvPr/>
        </p:nvSpPr>
        <p:spPr bwMode="auto">
          <a:xfrm flipV="1">
            <a:off x="411480" y="1924518"/>
            <a:ext cx="1575468" cy="361481"/>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nvGrpSpPr>
          <p:cNvPr id="6" name="Gruppieren 5"/>
          <p:cNvGrpSpPr/>
          <p:nvPr/>
        </p:nvGrpSpPr>
        <p:grpSpPr>
          <a:xfrm>
            <a:off x="1484623" y="1384386"/>
            <a:ext cx="1046394" cy="1046394"/>
            <a:chOff x="1484623" y="1384386"/>
            <a:chExt cx="1046394" cy="1046394"/>
          </a:xfrm>
        </p:grpSpPr>
        <p:grpSp>
          <p:nvGrpSpPr>
            <p:cNvPr id="129" name="Gruppieren 128"/>
            <p:cNvGrpSpPr/>
            <p:nvPr/>
          </p:nvGrpSpPr>
          <p:grpSpPr>
            <a:xfrm>
              <a:off x="1484623" y="1384386"/>
              <a:ext cx="1046394" cy="1046394"/>
              <a:chOff x="1249679" y="1384386"/>
              <a:chExt cx="1046394" cy="1046394"/>
            </a:xfrm>
          </p:grpSpPr>
          <p:sp>
            <p:nvSpPr>
              <p:cNvPr id="130" name="Ellipse 129"/>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31" name="Ellipse 130"/>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180" name="Gruppieren 179"/>
            <p:cNvGrpSpPr/>
            <p:nvPr/>
          </p:nvGrpSpPr>
          <p:grpSpPr>
            <a:xfrm>
              <a:off x="1493990" y="1445270"/>
              <a:ext cx="1033538" cy="939724"/>
              <a:chOff x="386078" y="2179778"/>
              <a:chExt cx="3657046" cy="3325098"/>
            </a:xfrm>
            <a:noFill/>
          </p:grpSpPr>
          <p:sp>
            <p:nvSpPr>
              <p:cNvPr id="181" name="Sechseck 180"/>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2" name="Sechseck 181"/>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3" name="Sechseck 182"/>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4" name="Sechseck 183"/>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5" name="Sechseck 184"/>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6" name="Sechseck 185"/>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7" name="Sechseck 186"/>
              <p:cNvSpPr/>
              <p:nvPr/>
            </p:nvSpPr>
            <p:spPr bwMode="auto">
              <a:xfrm>
                <a:off x="1893455" y="356523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8" name="Sechseck 187"/>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9" name="Sechseck 188"/>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0" name="Sechseck 189"/>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1" name="Sechseck 190"/>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2" name="Sechseck 191"/>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3" name="Sechseck 192"/>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4" name="Sechseck 193"/>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5" name="Sechseck 194"/>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6" name="Sechseck 195"/>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7" name="Sechseck 196"/>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8" name="Sechseck 197"/>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9" name="Sechseck 198"/>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0" name="Sechseck 199"/>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1" name="Sechseck 200"/>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2" name="Sechseck 201"/>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3" name="Sechseck 202"/>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4" name="Sechseck 203"/>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5" name="Sechseck 204"/>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6" name="Sechseck 205"/>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7" name="Sechseck 206"/>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8" name="Sechseck 207"/>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9" name="Sechseck 208"/>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10" name="Sechseck 209"/>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11" name="Sechseck 210"/>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12" name="Sechseck 211"/>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sp>
        <p:nvSpPr>
          <p:cNvPr id="214" name="Freihandform 213"/>
          <p:cNvSpPr/>
          <p:nvPr/>
        </p:nvSpPr>
        <p:spPr bwMode="auto">
          <a:xfrm flipV="1">
            <a:off x="411480" y="2331283"/>
            <a:ext cx="1367559" cy="350015"/>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84" name="Freihandform 483"/>
          <p:cNvSpPr/>
          <p:nvPr/>
        </p:nvSpPr>
        <p:spPr bwMode="auto">
          <a:xfrm>
            <a:off x="1558897" y="5463540"/>
            <a:ext cx="3358081" cy="43977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66CCFF"/>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94" name="Textfeld 493"/>
          <p:cNvSpPr txBox="1"/>
          <p:nvPr/>
        </p:nvSpPr>
        <p:spPr>
          <a:xfrm>
            <a:off x="7165886" y="3724546"/>
            <a:ext cx="733425"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scan</a:t>
            </a:r>
            <a:endParaRPr lang="en-US" sz="1200" dirty="0">
              <a:solidFill>
                <a:srgbClr val="000000"/>
              </a:solidFill>
            </a:endParaRPr>
          </a:p>
        </p:txBody>
      </p:sp>
      <p:sp>
        <p:nvSpPr>
          <p:cNvPr id="495" name="Textfeld 494"/>
          <p:cNvSpPr txBox="1"/>
          <p:nvPr/>
        </p:nvSpPr>
        <p:spPr>
          <a:xfrm>
            <a:off x="7165886" y="6006811"/>
            <a:ext cx="733425"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scan</a:t>
            </a:r>
            <a:endParaRPr lang="en-US" sz="1200" dirty="0">
              <a:solidFill>
                <a:srgbClr val="000000"/>
              </a:solidFill>
            </a:endParaRPr>
          </a:p>
        </p:txBody>
      </p:sp>
      <p:sp>
        <p:nvSpPr>
          <p:cNvPr id="506" name="Sechseck 505"/>
          <p:cNvSpPr/>
          <p:nvPr/>
        </p:nvSpPr>
        <p:spPr bwMode="auto">
          <a:xfrm>
            <a:off x="734134" y="3053352"/>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cxnSp>
        <p:nvCxnSpPr>
          <p:cNvPr id="60" name="Gerade Verbindung mit Pfeil 59"/>
          <p:cNvCxnSpPr>
            <a:endCxn id="506" idx="3"/>
          </p:cNvCxnSpPr>
          <p:nvPr/>
        </p:nvCxnSpPr>
        <p:spPr bwMode="auto">
          <a:xfrm>
            <a:off x="450321" y="3131662"/>
            <a:ext cx="283813"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 Verbindung mit Pfeil 64"/>
          <p:cNvCxnSpPr>
            <a:endCxn id="506" idx="0"/>
          </p:cNvCxnSpPr>
          <p:nvPr/>
        </p:nvCxnSpPr>
        <p:spPr bwMode="auto">
          <a:xfrm flipH="1">
            <a:off x="915814" y="3131662"/>
            <a:ext cx="313638"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767389" y="934067"/>
            <a:ext cx="903498" cy="216976"/>
          </a:xfrm>
          <a:prstGeom prst="rect">
            <a:avLst/>
          </a:prstGeom>
          <a:noFill/>
        </p:spPr>
        <p:txBody>
          <a:bodyPr wrap="square" rtlCol="0">
            <a:noAutofit/>
          </a:bodyPr>
          <a:lstStyle/>
          <a:p>
            <a:pPr eaLnBrk="0" fontAlgn="base" hangingPunct="0">
              <a:spcBef>
                <a:spcPct val="0"/>
              </a:spcBef>
              <a:spcAft>
                <a:spcPct val="0"/>
              </a:spcAft>
            </a:pPr>
            <a:endParaRPr lang="en-GB" sz="1600" dirty="0">
              <a:solidFill>
                <a:srgbClr val="FF0000"/>
              </a:solidFill>
            </a:endParaRPr>
          </a:p>
        </p:txBody>
      </p:sp>
      <p:sp>
        <p:nvSpPr>
          <p:cNvPr id="396" name="Textfeld 492"/>
          <p:cNvSpPr txBox="1"/>
          <p:nvPr/>
        </p:nvSpPr>
        <p:spPr>
          <a:xfrm>
            <a:off x="5897898" y="1572600"/>
            <a:ext cx="2797817" cy="618173"/>
          </a:xfrm>
          <a:prstGeom prst="rect">
            <a:avLst/>
          </a:prstGeom>
          <a:noFill/>
        </p:spPr>
        <p:txBody>
          <a:bodyPr wrap="none" rtlCol="0">
            <a:noAutofit/>
          </a:bodyPr>
          <a:lstStyle/>
          <a:p>
            <a:pPr eaLnBrk="0" fontAlgn="base" hangingPunct="0">
              <a:spcBef>
                <a:spcPct val="0"/>
              </a:spcBef>
              <a:spcAft>
                <a:spcPct val="0"/>
              </a:spcAft>
            </a:pPr>
            <a:r>
              <a:rPr lang="en-US" sz="1400" dirty="0" smtClean="0">
                <a:solidFill>
                  <a:srgbClr val="000000"/>
                </a:solidFill>
              </a:rPr>
              <a:t>Image formation:</a:t>
            </a:r>
          </a:p>
          <a:p>
            <a:pPr eaLnBrk="0" fontAlgn="base" hangingPunct="0">
              <a:spcBef>
                <a:spcPct val="0"/>
              </a:spcBef>
              <a:spcAft>
                <a:spcPct val="0"/>
              </a:spcAft>
            </a:pPr>
            <a:r>
              <a:rPr lang="en-US" sz="1400" dirty="0" smtClean="0">
                <a:solidFill>
                  <a:srgbClr val="000000"/>
                </a:solidFill>
              </a:rPr>
              <a:t>1 = Offset signal</a:t>
            </a:r>
          </a:p>
          <a:p>
            <a:pPr eaLnBrk="0" fontAlgn="base" hangingPunct="0">
              <a:spcBef>
                <a:spcPct val="0"/>
              </a:spcBef>
              <a:spcAft>
                <a:spcPct val="0"/>
              </a:spcAft>
            </a:pPr>
            <a:r>
              <a:rPr lang="en-US" sz="1400" dirty="0" smtClean="0">
                <a:solidFill>
                  <a:srgbClr val="000000"/>
                </a:solidFill>
              </a:rPr>
              <a:t>2 = Add signal</a:t>
            </a:r>
            <a:endParaRPr lang="en-US" sz="1400" dirty="0">
              <a:solidFill>
                <a:srgbClr val="000000"/>
              </a:solidFill>
            </a:endParaRPr>
          </a:p>
        </p:txBody>
      </p:sp>
      <p:grpSp>
        <p:nvGrpSpPr>
          <p:cNvPr id="855" name="Gruppieren 1027"/>
          <p:cNvGrpSpPr/>
          <p:nvPr/>
        </p:nvGrpSpPr>
        <p:grpSpPr>
          <a:xfrm>
            <a:off x="3823748" y="1518801"/>
            <a:ext cx="1110090" cy="942393"/>
            <a:chOff x="7587534" y="2619677"/>
            <a:chExt cx="1110090" cy="942393"/>
          </a:xfrm>
        </p:grpSpPr>
        <p:sp>
          <p:nvSpPr>
            <p:cNvPr id="856" name="Ellipse 138"/>
            <p:cNvSpPr/>
            <p:nvPr/>
          </p:nvSpPr>
          <p:spPr bwMode="auto">
            <a:xfrm flipV="1">
              <a:off x="7684997" y="2646906"/>
              <a:ext cx="915164" cy="915164"/>
            </a:xfrm>
            <a:prstGeom prst="ellipse">
              <a:avLst/>
            </a:prstGeom>
            <a:gradFill flip="none" rotWithShape="1">
              <a:gsLst>
                <a:gs pos="0">
                  <a:srgbClr val="66CCFF">
                    <a:tint val="66000"/>
                    <a:satMod val="160000"/>
                  </a:srgbClr>
                </a:gs>
                <a:gs pos="34000">
                  <a:srgbClr val="66CCFF">
                    <a:tint val="44500"/>
                    <a:satMod val="160000"/>
                    <a:alpha val="61000"/>
                  </a:srgbClr>
                </a:gs>
                <a:gs pos="58000">
                  <a:srgbClr val="66CCFF">
                    <a:tint val="23500"/>
                    <a:satMod val="160000"/>
                    <a:alpha val="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57" name="Freihandform 65"/>
            <p:cNvSpPr/>
            <p:nvPr/>
          </p:nvSpPr>
          <p:spPr bwMode="auto">
            <a:xfrm>
              <a:off x="7587534" y="2619677"/>
              <a:ext cx="1110090" cy="774383"/>
            </a:xfrm>
            <a:custGeom>
              <a:avLst/>
              <a:gdLst>
                <a:gd name="connsiteX0" fmla="*/ 0 w 4119418"/>
                <a:gd name="connsiteY0" fmla="*/ 1341527 h 1396945"/>
                <a:gd name="connsiteX1" fmla="*/ 775854 w 4119418"/>
                <a:gd name="connsiteY1" fmla="*/ 1202981 h 1396945"/>
                <a:gd name="connsiteX2" fmla="*/ 1477818 w 4119418"/>
                <a:gd name="connsiteY2" fmla="*/ 279345 h 1396945"/>
                <a:gd name="connsiteX3" fmla="*/ 1911927 w 4119418"/>
                <a:gd name="connsiteY3" fmla="*/ 20727 h 1396945"/>
                <a:gd name="connsiteX4" fmla="*/ 2401454 w 4119418"/>
                <a:gd name="connsiteY4" fmla="*/ 113090 h 1396945"/>
                <a:gd name="connsiteX5" fmla="*/ 2992582 w 4119418"/>
                <a:gd name="connsiteY5" fmla="*/ 879709 h 1396945"/>
                <a:gd name="connsiteX6" fmla="*/ 3445163 w 4119418"/>
                <a:gd name="connsiteY6" fmla="*/ 1286109 h 1396945"/>
                <a:gd name="connsiteX7" fmla="*/ 4119418 w 4119418"/>
                <a:gd name="connsiteY7" fmla="*/ 1396945 h 139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9418" h="1396945">
                  <a:moveTo>
                    <a:pt x="0" y="1341527"/>
                  </a:moveTo>
                  <a:cubicBezTo>
                    <a:pt x="264775" y="1360769"/>
                    <a:pt x="529551" y="1380011"/>
                    <a:pt x="775854" y="1202981"/>
                  </a:cubicBezTo>
                  <a:cubicBezTo>
                    <a:pt x="1022157" y="1025951"/>
                    <a:pt x="1288473" y="476387"/>
                    <a:pt x="1477818" y="279345"/>
                  </a:cubicBezTo>
                  <a:cubicBezTo>
                    <a:pt x="1667164" y="82303"/>
                    <a:pt x="1757988" y="48436"/>
                    <a:pt x="1911927" y="20727"/>
                  </a:cubicBezTo>
                  <a:cubicBezTo>
                    <a:pt x="2065866" y="-6982"/>
                    <a:pt x="2221345" y="-30074"/>
                    <a:pt x="2401454" y="113090"/>
                  </a:cubicBezTo>
                  <a:cubicBezTo>
                    <a:pt x="2581563" y="256254"/>
                    <a:pt x="2818631" y="684206"/>
                    <a:pt x="2992582" y="879709"/>
                  </a:cubicBezTo>
                  <a:cubicBezTo>
                    <a:pt x="3166534" y="1075212"/>
                    <a:pt x="3257357" y="1199903"/>
                    <a:pt x="3445163" y="1286109"/>
                  </a:cubicBezTo>
                  <a:cubicBezTo>
                    <a:pt x="3632969" y="1372315"/>
                    <a:pt x="3876193" y="1384630"/>
                    <a:pt x="4119418" y="1396945"/>
                  </a:cubicBezTo>
                </a:path>
              </a:pathLst>
            </a:custGeom>
            <a:noFill/>
            <a:ln w="3175" cap="flat" cmpd="sng" algn="ctr">
              <a:solidFill>
                <a:schemeClr val="tx1"/>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858" name="Ellipse 30"/>
            <p:cNvSpPr/>
            <p:nvPr/>
          </p:nvSpPr>
          <p:spPr bwMode="auto">
            <a:xfrm flipV="1">
              <a:off x="8044026" y="3006869"/>
              <a:ext cx="175464" cy="175464"/>
            </a:xfrm>
            <a:prstGeom prst="ellipse">
              <a:avLst/>
            </a:prstGeom>
            <a:solidFill>
              <a:srgbClr val="66CCFF"/>
            </a:solidFill>
            <a:ln w="3175"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859" name="Gruppieren 13"/>
          <p:cNvGrpSpPr/>
          <p:nvPr/>
        </p:nvGrpSpPr>
        <p:grpSpPr>
          <a:xfrm>
            <a:off x="3646868" y="2316480"/>
            <a:ext cx="1466152" cy="114300"/>
            <a:chOff x="3646868" y="2202180"/>
            <a:chExt cx="1466152" cy="114300"/>
          </a:xfrm>
        </p:grpSpPr>
        <p:cxnSp>
          <p:nvCxnSpPr>
            <p:cNvPr id="860" name="Gerade Verbindung 6"/>
            <p:cNvCxnSpPr/>
            <p:nvPr/>
          </p:nvCxnSpPr>
          <p:spPr bwMode="auto">
            <a:xfrm>
              <a:off x="3646868" y="2263140"/>
              <a:ext cx="1466152" cy="0"/>
            </a:xfrm>
            <a:prstGeom prst="line">
              <a:avLst/>
            </a:prstGeom>
            <a:solidFill>
              <a:schemeClr val="folHlink"/>
            </a:solidFill>
            <a:ln w="3175"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61" name="Gruppieren 12"/>
            <p:cNvGrpSpPr/>
            <p:nvPr/>
          </p:nvGrpSpPr>
          <p:grpSpPr>
            <a:xfrm>
              <a:off x="3806888" y="2202180"/>
              <a:ext cx="1110090" cy="114300"/>
              <a:chOff x="3806888" y="2148840"/>
              <a:chExt cx="1110090" cy="266700"/>
            </a:xfrm>
          </p:grpSpPr>
          <p:cxnSp>
            <p:nvCxnSpPr>
              <p:cNvPr id="862" name="Gerade Verbindung 22"/>
              <p:cNvCxnSpPr/>
              <p:nvPr/>
            </p:nvCxnSpPr>
            <p:spPr bwMode="auto">
              <a:xfrm flipV="1">
                <a:off x="380688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3" name="Gerade Verbindung 24"/>
              <p:cNvCxnSpPr/>
              <p:nvPr/>
            </p:nvCxnSpPr>
            <p:spPr bwMode="auto">
              <a:xfrm flipV="1">
                <a:off x="399190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4" name="Gerade Verbindung 25"/>
              <p:cNvCxnSpPr/>
              <p:nvPr/>
            </p:nvCxnSpPr>
            <p:spPr bwMode="auto">
              <a:xfrm flipV="1">
                <a:off x="417691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5" name="Gerade Verbindung 26"/>
              <p:cNvCxnSpPr/>
              <p:nvPr/>
            </p:nvCxnSpPr>
            <p:spPr bwMode="auto">
              <a:xfrm flipV="1">
                <a:off x="436193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6" name="Gerade Verbindung 27"/>
              <p:cNvCxnSpPr/>
              <p:nvPr/>
            </p:nvCxnSpPr>
            <p:spPr bwMode="auto">
              <a:xfrm flipV="1">
                <a:off x="454694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7" name="Gerade Verbindung 28"/>
              <p:cNvCxnSpPr/>
              <p:nvPr/>
            </p:nvCxnSpPr>
            <p:spPr bwMode="auto">
              <a:xfrm flipV="1">
                <a:off x="4731963"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8" name="Gerade Verbindung 29"/>
              <p:cNvCxnSpPr/>
              <p:nvPr/>
            </p:nvCxnSpPr>
            <p:spPr bwMode="auto">
              <a:xfrm flipV="1">
                <a:off x="4916978" y="2148840"/>
                <a:ext cx="0" cy="266700"/>
              </a:xfrm>
              <a:prstGeom prst="line">
                <a:avLst/>
              </a:pr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499" name="Freihandform 483"/>
          <p:cNvSpPr/>
          <p:nvPr/>
        </p:nvSpPr>
        <p:spPr bwMode="auto">
          <a:xfrm>
            <a:off x="1577947" y="5463540"/>
            <a:ext cx="5564709" cy="43977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FF000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nvGrpSpPr>
          <p:cNvPr id="456" name="Gruppieren 326"/>
          <p:cNvGrpSpPr/>
          <p:nvPr/>
        </p:nvGrpSpPr>
        <p:grpSpPr>
          <a:xfrm>
            <a:off x="3846049" y="1465923"/>
            <a:ext cx="1046394" cy="1046394"/>
            <a:chOff x="1249679" y="1384386"/>
            <a:chExt cx="1046394" cy="1046394"/>
          </a:xfrm>
        </p:grpSpPr>
        <p:sp>
          <p:nvSpPr>
            <p:cNvPr id="779" name="Ellipse 360"/>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80" name="Ellipse 361"/>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sp>
        <p:nvSpPr>
          <p:cNvPr id="458" name="Sechseck 328"/>
          <p:cNvSpPr/>
          <p:nvPr/>
        </p:nvSpPr>
        <p:spPr bwMode="auto">
          <a:xfrm>
            <a:off x="4281424" y="176173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59" name="Sechseck 329"/>
          <p:cNvSpPr/>
          <p:nvPr/>
        </p:nvSpPr>
        <p:spPr bwMode="auto">
          <a:xfrm>
            <a:off x="4422383" y="184004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60" name="Sechseck 330"/>
          <p:cNvSpPr/>
          <p:nvPr/>
        </p:nvSpPr>
        <p:spPr bwMode="auto">
          <a:xfrm>
            <a:off x="4422383" y="1996669"/>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61" name="Sechseck 331"/>
          <p:cNvSpPr/>
          <p:nvPr/>
        </p:nvSpPr>
        <p:spPr bwMode="auto">
          <a:xfrm>
            <a:off x="4281424" y="2074980"/>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62" name="Sechseck 332"/>
          <p:cNvSpPr/>
          <p:nvPr/>
        </p:nvSpPr>
        <p:spPr bwMode="auto">
          <a:xfrm>
            <a:off x="4140465" y="1996669"/>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63" name="Sechseck 333"/>
          <p:cNvSpPr/>
          <p:nvPr/>
        </p:nvSpPr>
        <p:spPr bwMode="auto">
          <a:xfrm>
            <a:off x="4140465" y="184004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64" name="Sechseck 334"/>
          <p:cNvSpPr/>
          <p:nvPr/>
        </p:nvSpPr>
        <p:spPr bwMode="auto">
          <a:xfrm>
            <a:off x="4281424" y="1918359"/>
            <a:ext cx="181680" cy="156620"/>
          </a:xfrm>
          <a:prstGeom prst="hexagon">
            <a:avLst/>
          </a:prstGeom>
          <a:solidFill>
            <a:srgbClr val="FF0000"/>
          </a:solidFill>
          <a:ln w="38100" cap="flat" cmpd="sng" algn="ctr">
            <a:solidFill>
              <a:srgbClr val="0070C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65" name="Sechseck 335"/>
          <p:cNvSpPr/>
          <p:nvPr/>
        </p:nvSpPr>
        <p:spPr bwMode="auto">
          <a:xfrm>
            <a:off x="4422383" y="2153290"/>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66" name="Sechseck 336"/>
          <p:cNvSpPr/>
          <p:nvPr/>
        </p:nvSpPr>
        <p:spPr bwMode="auto">
          <a:xfrm>
            <a:off x="4565141" y="2074980"/>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67" name="Sechseck 337"/>
          <p:cNvSpPr/>
          <p:nvPr/>
        </p:nvSpPr>
        <p:spPr bwMode="auto">
          <a:xfrm>
            <a:off x="4565141" y="1918360"/>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68" name="Sechseck 338"/>
          <p:cNvSpPr/>
          <p:nvPr/>
        </p:nvSpPr>
        <p:spPr bwMode="auto">
          <a:xfrm>
            <a:off x="4565141" y="176173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69" name="Sechseck 339"/>
          <p:cNvSpPr/>
          <p:nvPr/>
        </p:nvSpPr>
        <p:spPr bwMode="auto">
          <a:xfrm>
            <a:off x="4425950" y="168342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70" name="Sechseck 340"/>
          <p:cNvSpPr/>
          <p:nvPr/>
        </p:nvSpPr>
        <p:spPr bwMode="auto">
          <a:xfrm>
            <a:off x="4281424" y="160511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71" name="Sechseck 341"/>
          <p:cNvSpPr/>
          <p:nvPr/>
        </p:nvSpPr>
        <p:spPr bwMode="auto">
          <a:xfrm>
            <a:off x="4140465" y="168342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72" name="Sechseck 342"/>
          <p:cNvSpPr/>
          <p:nvPr/>
        </p:nvSpPr>
        <p:spPr bwMode="auto">
          <a:xfrm>
            <a:off x="3997549" y="1762594"/>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73" name="Sechseck 343"/>
          <p:cNvSpPr/>
          <p:nvPr/>
        </p:nvSpPr>
        <p:spPr bwMode="auto">
          <a:xfrm>
            <a:off x="3997549" y="1919215"/>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74" name="Sechseck 344"/>
          <p:cNvSpPr/>
          <p:nvPr/>
        </p:nvSpPr>
        <p:spPr bwMode="auto">
          <a:xfrm>
            <a:off x="3997549" y="2075835"/>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85" name="Sechseck 345"/>
          <p:cNvSpPr/>
          <p:nvPr/>
        </p:nvSpPr>
        <p:spPr bwMode="auto">
          <a:xfrm>
            <a:off x="4140465" y="2153290"/>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86" name="Sechseck 346"/>
          <p:cNvSpPr/>
          <p:nvPr/>
        </p:nvSpPr>
        <p:spPr bwMode="auto">
          <a:xfrm>
            <a:off x="4281424" y="223117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87" name="Sechseck 347"/>
          <p:cNvSpPr/>
          <p:nvPr/>
        </p:nvSpPr>
        <p:spPr bwMode="auto">
          <a:xfrm>
            <a:off x="4422383" y="152680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88" name="Sechseck 348"/>
          <p:cNvSpPr/>
          <p:nvPr/>
        </p:nvSpPr>
        <p:spPr bwMode="auto">
          <a:xfrm>
            <a:off x="4565141" y="160511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89" name="Sechseck 349"/>
          <p:cNvSpPr/>
          <p:nvPr/>
        </p:nvSpPr>
        <p:spPr bwMode="auto">
          <a:xfrm>
            <a:off x="4140465" y="152888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90" name="Sechseck 350"/>
          <p:cNvSpPr/>
          <p:nvPr/>
        </p:nvSpPr>
        <p:spPr bwMode="auto">
          <a:xfrm>
            <a:off x="3997549" y="1605117"/>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91" name="Sechseck 351"/>
          <p:cNvSpPr/>
          <p:nvPr/>
        </p:nvSpPr>
        <p:spPr bwMode="auto">
          <a:xfrm>
            <a:off x="3855416" y="1840904"/>
            <a:ext cx="181680" cy="156620"/>
          </a:xfrm>
          <a:prstGeom prst="hexagon">
            <a:avLst/>
          </a:prstGeom>
          <a:solidFill>
            <a:srgbClr val="66CCFF"/>
          </a:solidFill>
          <a:ln w="38100"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92" name="Sechseck 352"/>
          <p:cNvSpPr/>
          <p:nvPr/>
        </p:nvSpPr>
        <p:spPr bwMode="auto">
          <a:xfrm>
            <a:off x="3855416" y="1997526"/>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97" name="Sechseck 353"/>
          <p:cNvSpPr/>
          <p:nvPr/>
        </p:nvSpPr>
        <p:spPr bwMode="auto">
          <a:xfrm>
            <a:off x="3997549" y="223117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98" name="Sechseck 354"/>
          <p:cNvSpPr/>
          <p:nvPr/>
        </p:nvSpPr>
        <p:spPr bwMode="auto">
          <a:xfrm>
            <a:off x="4140465" y="2309911"/>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00" name="Sechseck 355"/>
          <p:cNvSpPr/>
          <p:nvPr/>
        </p:nvSpPr>
        <p:spPr bwMode="auto">
          <a:xfrm>
            <a:off x="4425950" y="230948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04" name="Sechseck 356"/>
          <p:cNvSpPr/>
          <p:nvPr/>
        </p:nvSpPr>
        <p:spPr bwMode="auto">
          <a:xfrm>
            <a:off x="4565141" y="2231600"/>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05" name="Sechseck 357"/>
          <p:cNvSpPr/>
          <p:nvPr/>
        </p:nvSpPr>
        <p:spPr bwMode="auto">
          <a:xfrm>
            <a:off x="4707274" y="1996668"/>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77" name="Sechseck 358"/>
          <p:cNvSpPr/>
          <p:nvPr/>
        </p:nvSpPr>
        <p:spPr bwMode="auto">
          <a:xfrm>
            <a:off x="4707274" y="1839585"/>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778" name="Sechseck 359"/>
          <p:cNvSpPr/>
          <p:nvPr/>
        </p:nvSpPr>
        <p:spPr bwMode="auto">
          <a:xfrm>
            <a:off x="4707274" y="1682571"/>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01" name="Freihandform 483"/>
          <p:cNvSpPr/>
          <p:nvPr/>
        </p:nvSpPr>
        <p:spPr bwMode="auto">
          <a:xfrm>
            <a:off x="2706573" y="5453788"/>
            <a:ext cx="3358081" cy="43977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66CCFF"/>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cxnSp>
        <p:nvCxnSpPr>
          <p:cNvPr id="7" name="Straight Arrow Connector 6"/>
          <p:cNvCxnSpPr>
            <a:stCxn id="484" idx="2"/>
            <a:endCxn id="499" idx="2"/>
          </p:cNvCxnSpPr>
          <p:nvPr/>
        </p:nvCxnSpPr>
        <p:spPr bwMode="auto">
          <a:xfrm>
            <a:off x="3252100" y="5463579"/>
            <a:ext cx="1131670" cy="0"/>
          </a:xfrm>
          <a:prstGeom prst="straightConnector1">
            <a:avLst/>
          </a:prstGeom>
          <a:solidFill>
            <a:schemeClr val="folHlink"/>
          </a:solidFill>
          <a:ln w="12700"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3" name="Freihandform 483"/>
          <p:cNvSpPr/>
          <p:nvPr/>
        </p:nvSpPr>
        <p:spPr bwMode="auto">
          <a:xfrm>
            <a:off x="2712533" y="5087204"/>
            <a:ext cx="3358081" cy="816149"/>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0066FF"/>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cxnSp>
        <p:nvCxnSpPr>
          <p:cNvPr id="508" name="Straight Arrow Connector 507"/>
          <p:cNvCxnSpPr>
            <a:stCxn id="501" idx="2"/>
            <a:endCxn id="503" idx="2"/>
          </p:cNvCxnSpPr>
          <p:nvPr/>
        </p:nvCxnSpPr>
        <p:spPr bwMode="auto">
          <a:xfrm flipV="1">
            <a:off x="4399776" y="5087276"/>
            <a:ext cx="5960" cy="366551"/>
          </a:xfrm>
          <a:prstGeom prst="straightConnector1">
            <a:avLst/>
          </a:prstGeom>
          <a:solidFill>
            <a:schemeClr val="folHlink"/>
          </a:solidFill>
          <a:ln w="12700"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Date Placeholder 2"/>
          <p:cNvSpPr>
            <a:spLocks noGrp="1"/>
          </p:cNvSpPr>
          <p:nvPr>
            <p:ph type="dt" sz="half" idx="10"/>
          </p:nvPr>
        </p:nvSpPr>
        <p:spPr/>
        <p:txBody>
          <a:bodyPr/>
          <a:lstStyle/>
          <a:p>
            <a:fld id="{03287E8C-92E2-4E92-AF20-89DEF9D3165F}" type="datetime1">
              <a:rPr lang="de-DE" smtClean="0">
                <a:solidFill>
                  <a:srgbClr val="000000"/>
                </a:solidFill>
              </a:rPr>
              <a:pPr/>
              <a:t>02.03.2017</a:t>
            </a:fld>
            <a:endParaRPr lang="en-US" dirty="0">
              <a:solidFill>
                <a:srgbClr val="000000"/>
              </a:solidFill>
            </a:endParaRPr>
          </a:p>
        </p:txBody>
      </p:sp>
      <p:sp>
        <p:nvSpPr>
          <p:cNvPr id="9" name="Slide Number Placeholder 8"/>
          <p:cNvSpPr>
            <a:spLocks noGrp="1"/>
          </p:cNvSpPr>
          <p:nvPr>
            <p:ph type="sldNum" sz="quarter" idx="11"/>
          </p:nvPr>
        </p:nvSpPr>
        <p:spPr/>
        <p:txBody>
          <a:bodyPr/>
          <a:lstStyle/>
          <a:p>
            <a:fld id="{E7106F61-AEF5-4A9D-9A53-47E3DFDE314C}" type="slidenum">
              <a:rPr lang="de-DE" smtClean="0">
                <a:solidFill>
                  <a:srgbClr val="000000"/>
                </a:solidFill>
              </a:rPr>
              <a:pPr/>
              <a:t>52</a:t>
            </a:fld>
            <a:endParaRPr lang="de-DE">
              <a:solidFill>
                <a:srgbClr val="000000"/>
              </a:solidFill>
            </a:endParaRPr>
          </a:p>
        </p:txBody>
      </p:sp>
    </p:spTree>
    <p:extLst>
      <p:ext uri="{BB962C8B-B14F-4D97-AF65-F5344CB8AC3E}">
        <p14:creationId xmlns:p14="http://schemas.microsoft.com/office/powerpoint/2010/main" val="373845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6">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6">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 grpId="0" animBg="1"/>
      <p:bldP spid="499" grpId="0" animBg="1"/>
      <p:bldP spid="464" grpId="0" animBg="1"/>
      <p:bldP spid="491" grpId="0" animBg="1"/>
      <p:bldP spid="501" grpId="0" animBg="1"/>
      <p:bldP spid="50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0" y="0"/>
            <a:ext cx="914400" cy="0"/>
          </a:xfrm>
          <a:prstGeom prst="line">
            <a:avLst/>
          </a:prstGeom>
          <a:solidFill>
            <a:schemeClr val="folHlink"/>
          </a:solidFill>
          <a:ln w="0" cap="flat" cmpd="sng" algn="ctr">
            <a:solidFill>
              <a:srgbClr val="FBFFFF"/>
            </a:solidFill>
            <a:prstDash val="solid"/>
            <a:round/>
            <a:headEnd type="none" w="sm" len="sm"/>
            <a:tailEnd type="none" w="sm" len="sm"/>
          </a:ln>
          <a:effectLst/>
          <a:extLst>
            <a:ext uri="{AF507438-7753-43E0-B8FC-AC1667EBCBE1}">
              <a14:hiddenEffects xmlns:a14="http://schemas.microsoft.com/office/drawing/2010/main">
                <a:effectLst>
                  <a:outerShdw algn="ctr" rotWithShape="0">
                    <a:schemeClr val="bg2"/>
                  </a:outerShdw>
                </a:effectLst>
              </a14:hiddenEffects>
            </a:ext>
          </a:extLst>
        </p:spPr>
      </p:cxnSp>
      <p:sp>
        <p:nvSpPr>
          <p:cNvPr id="496" name="Textfeld 495"/>
          <p:cNvSpPr txBox="1"/>
          <p:nvPr/>
        </p:nvSpPr>
        <p:spPr>
          <a:xfrm>
            <a:off x="310842" y="2653302"/>
            <a:ext cx="928854"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detection</a:t>
            </a:r>
            <a:endParaRPr lang="en-US" sz="1200" dirty="0">
              <a:solidFill>
                <a:srgbClr val="000000"/>
              </a:solidFill>
            </a:endParaRPr>
          </a:p>
        </p:txBody>
      </p:sp>
      <p:sp>
        <p:nvSpPr>
          <p:cNvPr id="21" name="Freihandform 20"/>
          <p:cNvSpPr/>
          <p:nvPr/>
        </p:nvSpPr>
        <p:spPr bwMode="auto">
          <a:xfrm>
            <a:off x="1445840" y="4396575"/>
            <a:ext cx="5983660" cy="150560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0 w 6449629"/>
              <a:gd name="connsiteY0" fmla="*/ 1341124 h 1375661"/>
              <a:gd name="connsiteX1" fmla="*/ 2987040 w 6449629"/>
              <a:gd name="connsiteY1" fmla="*/ 4 h 1375661"/>
              <a:gd name="connsiteX2" fmla="*/ 6134100 w 6449629"/>
              <a:gd name="connsiteY2" fmla="*/ 1325884 h 1375661"/>
              <a:gd name="connsiteX3" fmla="*/ 6399310 w 6449629"/>
              <a:gd name="connsiteY3" fmla="*/ 1067921 h 1375661"/>
              <a:gd name="connsiteX0" fmla="*/ 0 w 6431465"/>
              <a:gd name="connsiteY0" fmla="*/ 1341229 h 1341269"/>
              <a:gd name="connsiteX1" fmla="*/ 2987040 w 6431465"/>
              <a:gd name="connsiteY1" fmla="*/ 109 h 1341269"/>
              <a:gd name="connsiteX2" fmla="*/ 6101953 w 6431465"/>
              <a:gd name="connsiteY2" fmla="*/ 1264892 h 1341269"/>
              <a:gd name="connsiteX3" fmla="*/ 6399310 w 6431465"/>
              <a:gd name="connsiteY3" fmla="*/ 1068026 h 1341269"/>
              <a:gd name="connsiteX0" fmla="*/ 0 w 6101953"/>
              <a:gd name="connsiteY0" fmla="*/ 1341229 h 1341269"/>
              <a:gd name="connsiteX1" fmla="*/ 2987040 w 6101953"/>
              <a:gd name="connsiteY1" fmla="*/ 109 h 1341269"/>
              <a:gd name="connsiteX2" fmla="*/ 6101953 w 6101953"/>
              <a:gd name="connsiteY2" fmla="*/ 1264892 h 1341269"/>
              <a:gd name="connsiteX0" fmla="*/ 0 w 6077843"/>
              <a:gd name="connsiteY0" fmla="*/ 1341298 h 1341338"/>
              <a:gd name="connsiteX1" fmla="*/ 2987040 w 6077843"/>
              <a:gd name="connsiteY1" fmla="*/ 178 h 1341338"/>
              <a:gd name="connsiteX2" fmla="*/ 6077843 w 6077843"/>
              <a:gd name="connsiteY2" fmla="*/ 1244596 h 1341338"/>
              <a:gd name="connsiteX0" fmla="*/ 0 w 6077843"/>
              <a:gd name="connsiteY0" fmla="*/ 1341271 h 1341311"/>
              <a:gd name="connsiteX1" fmla="*/ 2987040 w 6077843"/>
              <a:gd name="connsiteY1" fmla="*/ 151 h 1341311"/>
              <a:gd name="connsiteX2" fmla="*/ 6077843 w 6077843"/>
              <a:gd name="connsiteY2" fmla="*/ 1244569 h 1341311"/>
            </a:gdLst>
            <a:ahLst/>
            <a:cxnLst>
              <a:cxn ang="0">
                <a:pos x="connsiteX0" y="connsiteY0"/>
              </a:cxn>
              <a:cxn ang="0">
                <a:pos x="connsiteX1" y="connsiteY1"/>
              </a:cxn>
              <a:cxn ang="0">
                <a:pos x="connsiteX2" y="connsiteY2"/>
              </a:cxn>
            </a:cxnLst>
            <a:rect l="l" t="t" r="r" b="b"/>
            <a:pathLst>
              <a:path w="6077843" h="1341311">
                <a:moveTo>
                  <a:pt x="0" y="1341271"/>
                </a:moveTo>
                <a:cubicBezTo>
                  <a:pt x="1811173" y="1349768"/>
                  <a:pt x="1974066" y="16268"/>
                  <a:pt x="2987040" y="151"/>
                </a:cubicBezTo>
                <a:cubicBezTo>
                  <a:pt x="4000014" y="-15966"/>
                  <a:pt x="4207189" y="1270238"/>
                  <a:pt x="6077843" y="1244569"/>
                </a:cubicBezTo>
              </a:path>
            </a:pathLst>
          </a:custGeom>
          <a:noFill/>
          <a:ln w="12700" cap="flat" cmpd="sng" algn="ctr">
            <a:solidFill>
              <a:srgbClr val="0070C0"/>
            </a:solidFill>
            <a:prstDash val="dash"/>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 name="Titel 1"/>
          <p:cNvSpPr>
            <a:spLocks noGrp="1"/>
          </p:cNvSpPr>
          <p:nvPr>
            <p:ph type="title"/>
          </p:nvPr>
        </p:nvSpPr>
        <p:spPr/>
        <p:txBody>
          <a:bodyPr/>
          <a:lstStyle/>
          <a:p>
            <a:r>
              <a:rPr lang="en-US" dirty="0" err="1" smtClean="0"/>
              <a:t>Airyscan</a:t>
            </a:r>
            <a:r>
              <a:rPr lang="en-US" dirty="0" smtClean="0"/>
              <a:t>: PH ~ 0.2 </a:t>
            </a:r>
            <a:r>
              <a:rPr lang="en-US" dirty="0" err="1" smtClean="0"/>
              <a:t>A.u</a:t>
            </a:r>
            <a:r>
              <a:rPr lang="en-US" dirty="0" smtClean="0"/>
              <a:t>. scanning without loss.</a:t>
            </a:r>
            <a:br>
              <a:rPr lang="en-US" dirty="0" smtClean="0"/>
            </a:br>
            <a:r>
              <a:rPr lang="en-US" sz="1800" b="0" dirty="0" smtClean="0">
                <a:solidFill>
                  <a:schemeClr val="tx1"/>
                </a:solidFill>
              </a:rPr>
              <a:t>With 32 detectors all photons are recorded and mapped at the same time</a:t>
            </a:r>
            <a:endParaRPr lang="en-US" sz="2000" b="0" dirty="0">
              <a:solidFill>
                <a:schemeClr val="tx1"/>
              </a:solidFill>
            </a:endParaRPr>
          </a:p>
        </p:txBody>
      </p:sp>
      <p:sp>
        <p:nvSpPr>
          <p:cNvPr id="5" name="Fußzeilenplatzhalter 4"/>
          <p:cNvSpPr>
            <a:spLocks noGrp="1"/>
          </p:cNvSpPr>
          <p:nvPr>
            <p:ph type="ftr" sz="quarter" idx="12"/>
          </p:nvPr>
        </p:nvSpPr>
        <p:spPr/>
        <p:txBody>
          <a:bodyPr/>
          <a:lstStyle/>
          <a:p>
            <a:r>
              <a:rPr lang="en-US" smtClean="0">
                <a:solidFill>
                  <a:srgbClr val="000000"/>
                </a:solidFill>
              </a:rPr>
              <a:t>Carl Zeiss Microscopy</a:t>
            </a:r>
            <a:endParaRPr lang="en-US" dirty="0">
              <a:solidFill>
                <a:srgbClr val="000000"/>
              </a:solidFill>
            </a:endParaRPr>
          </a:p>
        </p:txBody>
      </p:sp>
      <p:sp>
        <p:nvSpPr>
          <p:cNvPr id="91" name="Textfeld 90"/>
          <p:cNvSpPr txBox="1"/>
          <p:nvPr/>
        </p:nvSpPr>
        <p:spPr>
          <a:xfrm>
            <a:off x="308803" y="1420580"/>
            <a:ext cx="1247775"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PH = 1,25 </a:t>
            </a:r>
            <a:r>
              <a:rPr lang="en-US" sz="1200" dirty="0" err="1" smtClean="0">
                <a:solidFill>
                  <a:srgbClr val="000000"/>
                </a:solidFill>
              </a:rPr>
              <a:t>a.u</a:t>
            </a:r>
            <a:r>
              <a:rPr lang="en-US" sz="1200" dirty="0" smtClean="0">
                <a:solidFill>
                  <a:srgbClr val="000000"/>
                </a:solidFill>
              </a:rPr>
              <a:t>.</a:t>
            </a:r>
            <a:endParaRPr lang="en-US" sz="1200" dirty="0">
              <a:solidFill>
                <a:srgbClr val="000000"/>
              </a:solidFill>
            </a:endParaRPr>
          </a:p>
        </p:txBody>
      </p:sp>
      <p:cxnSp>
        <p:nvCxnSpPr>
          <p:cNvPr id="32" name="Gerade Verbindung mit Pfeil 31"/>
          <p:cNvCxnSpPr/>
          <p:nvPr/>
        </p:nvCxnSpPr>
        <p:spPr bwMode="auto">
          <a:xfrm flipV="1">
            <a:off x="1542461" y="4168140"/>
            <a:ext cx="0" cy="1938783"/>
          </a:xfrm>
          <a:prstGeom prst="straightConnector1">
            <a:avLst/>
          </a:prstGeom>
          <a:solidFill>
            <a:schemeClr val="folHlink"/>
          </a:solidFill>
          <a:ln w="19050" cap="flat" cmpd="sng" algn="ctr">
            <a:solidFill>
              <a:srgbClr val="0070C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0" name="Gruppieren 49"/>
          <p:cNvGrpSpPr/>
          <p:nvPr/>
        </p:nvGrpSpPr>
        <p:grpSpPr>
          <a:xfrm>
            <a:off x="1363980" y="5893562"/>
            <a:ext cx="6217920" cy="213360"/>
            <a:chOff x="3646868" y="2202180"/>
            <a:chExt cx="1466152" cy="114300"/>
          </a:xfrm>
        </p:grpSpPr>
        <p:cxnSp>
          <p:nvCxnSpPr>
            <p:cNvPr id="51" name="Gerade Verbindung 50"/>
            <p:cNvCxnSpPr/>
            <p:nvPr/>
          </p:nvCxnSpPr>
          <p:spPr bwMode="auto">
            <a:xfrm>
              <a:off x="3646868" y="2263140"/>
              <a:ext cx="1466152" cy="0"/>
            </a:xfrm>
            <a:prstGeom prst="line">
              <a:avLst/>
            </a:prstGeom>
            <a:solidFill>
              <a:schemeClr val="folHlink"/>
            </a:solidFill>
            <a:ln w="19050" cap="flat" cmpd="sng" algn="ctr">
              <a:solidFill>
                <a:schemeClr val="folHlink"/>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p:cNvGrpSpPr/>
            <p:nvPr/>
          </p:nvGrpSpPr>
          <p:grpSpPr>
            <a:xfrm>
              <a:off x="3806888" y="2202180"/>
              <a:ext cx="1110090" cy="114300"/>
              <a:chOff x="3806888" y="2148840"/>
              <a:chExt cx="1110090" cy="266700"/>
            </a:xfrm>
          </p:grpSpPr>
          <p:cxnSp>
            <p:nvCxnSpPr>
              <p:cNvPr id="53" name="Gerade Verbindung 52"/>
              <p:cNvCxnSpPr/>
              <p:nvPr/>
            </p:nvCxnSpPr>
            <p:spPr bwMode="auto">
              <a:xfrm flipV="1">
                <a:off x="380688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53"/>
              <p:cNvCxnSpPr/>
              <p:nvPr/>
            </p:nvCxnSpPr>
            <p:spPr bwMode="auto">
              <a:xfrm flipV="1">
                <a:off x="399190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Gerade Verbindung 54"/>
              <p:cNvCxnSpPr/>
              <p:nvPr/>
            </p:nvCxnSpPr>
            <p:spPr bwMode="auto">
              <a:xfrm flipV="1">
                <a:off x="417691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Gerade Verbindung 55"/>
              <p:cNvCxnSpPr/>
              <p:nvPr/>
            </p:nvCxnSpPr>
            <p:spPr bwMode="auto">
              <a:xfrm flipV="1">
                <a:off x="436193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Gerade Verbindung 56"/>
              <p:cNvCxnSpPr/>
              <p:nvPr/>
            </p:nvCxnSpPr>
            <p:spPr bwMode="auto">
              <a:xfrm flipV="1">
                <a:off x="454694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Gerade Verbindung 62"/>
              <p:cNvCxnSpPr/>
              <p:nvPr/>
            </p:nvCxnSpPr>
            <p:spPr bwMode="auto">
              <a:xfrm flipV="1">
                <a:off x="4731963"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Gerade Verbindung 63"/>
              <p:cNvCxnSpPr/>
              <p:nvPr/>
            </p:nvCxnSpPr>
            <p:spPr bwMode="auto">
              <a:xfrm flipV="1">
                <a:off x="4916978" y="2148840"/>
                <a:ext cx="0" cy="266700"/>
              </a:xfrm>
              <a:prstGeom prst="line">
                <a:avLst/>
              </a:prstGeom>
              <a:solidFill>
                <a:schemeClr val="folHlink"/>
              </a:solidFill>
              <a:ln w="19050"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848"/>
          <a:stretch/>
        </p:blipFill>
        <p:spPr bwMode="auto">
          <a:xfrm>
            <a:off x="1668624" y="4167597"/>
            <a:ext cx="164684" cy="183921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0" name="Textfeld 79"/>
          <p:cNvSpPr txBox="1"/>
          <p:nvPr/>
        </p:nvSpPr>
        <p:spPr>
          <a:xfrm rot="16200000">
            <a:off x="760516" y="4880133"/>
            <a:ext cx="970597" cy="400050"/>
          </a:xfrm>
          <a:prstGeom prst="rect">
            <a:avLst/>
          </a:prstGeom>
          <a:noFill/>
        </p:spPr>
        <p:txBody>
          <a:bodyPr wrap="none" rtlCol="0">
            <a:noAutofit/>
          </a:bodyPr>
          <a:lstStyle/>
          <a:p>
            <a:pPr eaLnBrk="0" fontAlgn="base" hangingPunct="0">
              <a:spcBef>
                <a:spcPct val="0"/>
              </a:spcBef>
              <a:spcAft>
                <a:spcPct val="0"/>
              </a:spcAft>
            </a:pPr>
            <a:r>
              <a:rPr lang="en-US" sz="1600" dirty="0" smtClean="0">
                <a:solidFill>
                  <a:srgbClr val="000000"/>
                </a:solidFill>
              </a:rPr>
              <a:t>Intensity</a:t>
            </a:r>
            <a:endParaRPr lang="en-US" sz="1600" dirty="0">
              <a:solidFill>
                <a:srgbClr val="000000"/>
              </a:solidFill>
            </a:endParaRPr>
          </a:p>
        </p:txBody>
      </p:sp>
      <p:sp>
        <p:nvSpPr>
          <p:cNvPr id="132" name="Textfeld 131"/>
          <p:cNvSpPr txBox="1"/>
          <p:nvPr/>
        </p:nvSpPr>
        <p:spPr>
          <a:xfrm>
            <a:off x="308803" y="2053310"/>
            <a:ext cx="1133476"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excitation</a:t>
            </a:r>
            <a:endParaRPr lang="en-US" sz="1200" dirty="0">
              <a:solidFill>
                <a:srgbClr val="000000"/>
              </a:solidFill>
            </a:endParaRPr>
          </a:p>
        </p:txBody>
      </p:sp>
      <p:sp>
        <p:nvSpPr>
          <p:cNvPr id="1027" name="Freihandform 1026"/>
          <p:cNvSpPr/>
          <p:nvPr/>
        </p:nvSpPr>
        <p:spPr bwMode="auto">
          <a:xfrm>
            <a:off x="411480" y="1653540"/>
            <a:ext cx="1104900" cy="121920"/>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 name="connsiteX0" fmla="*/ 0 w 1104900"/>
              <a:gd name="connsiteY0" fmla="*/ 0 h 121920"/>
              <a:gd name="connsiteX1" fmla="*/ 670560 w 1104900"/>
              <a:gd name="connsiteY1" fmla="*/ 0 h 121920"/>
              <a:gd name="connsiteX2" fmla="*/ 1104900 w 1104900"/>
              <a:gd name="connsiteY2" fmla="*/ 121920 h 121920"/>
            </a:gdLst>
            <a:ahLst/>
            <a:cxnLst>
              <a:cxn ang="0">
                <a:pos x="connsiteX0" y="connsiteY0"/>
              </a:cxn>
              <a:cxn ang="0">
                <a:pos x="connsiteX1" y="connsiteY1"/>
              </a:cxn>
              <a:cxn ang="0">
                <a:pos x="connsiteX2" y="connsiteY2"/>
              </a:cxn>
            </a:cxnLst>
            <a:rect l="l" t="t" r="r" b="b"/>
            <a:pathLst>
              <a:path w="1104900" h="121920">
                <a:moveTo>
                  <a:pt x="0" y="0"/>
                </a:moveTo>
                <a:lnTo>
                  <a:pt x="670560" y="0"/>
                </a:lnTo>
                <a:lnTo>
                  <a:pt x="1104900" y="1219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37" name="Freihandform 136"/>
          <p:cNvSpPr/>
          <p:nvPr/>
        </p:nvSpPr>
        <p:spPr bwMode="auto">
          <a:xfrm flipV="1">
            <a:off x="411480" y="1924518"/>
            <a:ext cx="1575468" cy="361481"/>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nvGrpSpPr>
          <p:cNvPr id="6" name="Gruppieren 5"/>
          <p:cNvGrpSpPr/>
          <p:nvPr/>
        </p:nvGrpSpPr>
        <p:grpSpPr>
          <a:xfrm>
            <a:off x="1484623" y="1384386"/>
            <a:ext cx="1046394" cy="1046394"/>
            <a:chOff x="1484623" y="1384386"/>
            <a:chExt cx="1046394" cy="1046394"/>
          </a:xfrm>
        </p:grpSpPr>
        <p:grpSp>
          <p:nvGrpSpPr>
            <p:cNvPr id="129" name="Gruppieren 128"/>
            <p:cNvGrpSpPr/>
            <p:nvPr/>
          </p:nvGrpSpPr>
          <p:grpSpPr>
            <a:xfrm>
              <a:off x="1484623" y="1384386"/>
              <a:ext cx="1046394" cy="1046394"/>
              <a:chOff x="1249679" y="1384386"/>
              <a:chExt cx="1046394" cy="1046394"/>
            </a:xfrm>
          </p:grpSpPr>
          <p:sp>
            <p:nvSpPr>
              <p:cNvPr id="130" name="Ellipse 129"/>
              <p:cNvSpPr/>
              <p:nvPr/>
            </p:nvSpPr>
            <p:spPr bwMode="auto">
              <a:xfrm>
                <a:off x="1249679" y="1384386"/>
                <a:ext cx="1046394" cy="1046394"/>
              </a:xfrm>
              <a:prstGeom prst="ellipse">
                <a:avLst/>
              </a:prstGeom>
              <a:noFill/>
              <a:ln w="3175" cap="flat" cmpd="sng" algn="ctr">
                <a:solidFill>
                  <a:schemeClr val="tx2"/>
                </a:solidFill>
                <a:prstDash val="dash"/>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31" name="Ellipse 130"/>
              <p:cNvSpPr/>
              <p:nvPr/>
            </p:nvSpPr>
            <p:spPr bwMode="auto">
              <a:xfrm flipV="1">
                <a:off x="1317282" y="1454590"/>
                <a:ext cx="915164" cy="915164"/>
              </a:xfrm>
              <a:prstGeom prst="ellipse">
                <a:avLst/>
              </a:prstGeom>
              <a:gradFill flip="none" rotWithShape="1">
                <a:gsLst>
                  <a:gs pos="0">
                    <a:srgbClr val="7030A0"/>
                  </a:gs>
                  <a:gs pos="33500">
                    <a:srgbClr val="B898D0">
                      <a:alpha val="79000"/>
                    </a:srgbClr>
                  </a:gs>
                  <a:gs pos="72000">
                    <a:srgbClr val="FFFFFE">
                      <a:alpha val="0"/>
                      <a:lumMod val="0"/>
                      <a:lumOff val="100000"/>
                    </a:srgbClr>
                  </a:gs>
                </a:gsLst>
                <a:path path="circle">
                  <a:fillToRect l="50000" t="50000" r="50000" b="50000"/>
                </a:path>
                <a:tileRect/>
              </a:gra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nvGrpSpPr>
            <p:cNvPr id="180" name="Gruppieren 179"/>
            <p:cNvGrpSpPr/>
            <p:nvPr/>
          </p:nvGrpSpPr>
          <p:grpSpPr>
            <a:xfrm>
              <a:off x="1493990" y="1445270"/>
              <a:ext cx="1033538" cy="939724"/>
              <a:chOff x="386078" y="2179778"/>
              <a:chExt cx="3657046" cy="3325098"/>
            </a:xfrm>
            <a:noFill/>
          </p:grpSpPr>
          <p:sp>
            <p:nvSpPr>
              <p:cNvPr id="181" name="Sechseck 180"/>
              <p:cNvSpPr/>
              <p:nvPr/>
            </p:nvSpPr>
            <p:spPr bwMode="auto">
              <a:xfrm>
                <a:off x="1893455"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2" name="Sechseck 181"/>
              <p:cNvSpPr/>
              <p:nvPr/>
            </p:nvSpPr>
            <p:spPr bwMode="auto">
              <a:xfrm>
                <a:off x="2392220" y="328814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3" name="Sechseck 182"/>
              <p:cNvSpPr/>
              <p:nvPr/>
            </p:nvSpPr>
            <p:spPr bwMode="auto">
              <a:xfrm>
                <a:off x="239222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4" name="Sechseck 183"/>
              <p:cNvSpPr/>
              <p:nvPr/>
            </p:nvSpPr>
            <p:spPr bwMode="auto">
              <a:xfrm>
                <a:off x="1893455"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5" name="Sechseck 184"/>
              <p:cNvSpPr/>
              <p:nvPr/>
            </p:nvSpPr>
            <p:spPr bwMode="auto">
              <a:xfrm>
                <a:off x="1394690" y="3842327"/>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6" name="Sechseck 185"/>
              <p:cNvSpPr/>
              <p:nvPr/>
            </p:nvSpPr>
            <p:spPr bwMode="auto">
              <a:xfrm>
                <a:off x="1394690" y="328814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7" name="Sechseck 186"/>
              <p:cNvSpPr/>
              <p:nvPr/>
            </p:nvSpPr>
            <p:spPr bwMode="auto">
              <a:xfrm>
                <a:off x="1893455" y="356523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8" name="Sechseck 187"/>
              <p:cNvSpPr/>
              <p:nvPr/>
            </p:nvSpPr>
            <p:spPr bwMode="auto">
              <a:xfrm>
                <a:off x="239222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89" name="Sechseck 188"/>
              <p:cNvSpPr/>
              <p:nvPr/>
            </p:nvSpPr>
            <p:spPr bwMode="auto">
              <a:xfrm>
                <a:off x="2897352" y="411942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0" name="Sechseck 189"/>
              <p:cNvSpPr/>
              <p:nvPr/>
            </p:nvSpPr>
            <p:spPr bwMode="auto">
              <a:xfrm>
                <a:off x="2897352" y="356523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1" name="Sechseck 190"/>
              <p:cNvSpPr/>
              <p:nvPr/>
            </p:nvSpPr>
            <p:spPr bwMode="auto">
              <a:xfrm>
                <a:off x="2897352" y="301105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2" name="Sechseck 191"/>
              <p:cNvSpPr/>
              <p:nvPr/>
            </p:nvSpPr>
            <p:spPr bwMode="auto">
              <a:xfrm>
                <a:off x="2404843"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3" name="Sechseck 192"/>
              <p:cNvSpPr/>
              <p:nvPr/>
            </p:nvSpPr>
            <p:spPr bwMode="auto">
              <a:xfrm>
                <a:off x="1893455"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4" name="Sechseck 193"/>
              <p:cNvSpPr/>
              <p:nvPr/>
            </p:nvSpPr>
            <p:spPr bwMode="auto">
              <a:xfrm>
                <a:off x="1394690" y="2733960"/>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5" name="Sechseck 194"/>
              <p:cNvSpPr/>
              <p:nvPr/>
            </p:nvSpPr>
            <p:spPr bwMode="auto">
              <a:xfrm>
                <a:off x="888998" y="301408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6" name="Sechseck 195"/>
              <p:cNvSpPr/>
              <p:nvPr/>
            </p:nvSpPr>
            <p:spPr bwMode="auto">
              <a:xfrm>
                <a:off x="888998" y="356826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7" name="Sechseck 196"/>
              <p:cNvSpPr/>
              <p:nvPr/>
            </p:nvSpPr>
            <p:spPr bwMode="auto">
              <a:xfrm>
                <a:off x="888998" y="4122446"/>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8" name="Sechseck 197"/>
              <p:cNvSpPr/>
              <p:nvPr/>
            </p:nvSpPr>
            <p:spPr bwMode="auto">
              <a:xfrm>
                <a:off x="1394690" y="4396512"/>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199" name="Sechseck 198"/>
              <p:cNvSpPr/>
              <p:nvPr/>
            </p:nvSpPr>
            <p:spPr bwMode="auto">
              <a:xfrm>
                <a:off x="1893455"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0" name="Sechseck 199"/>
              <p:cNvSpPr/>
              <p:nvPr/>
            </p:nvSpPr>
            <p:spPr bwMode="auto">
              <a:xfrm>
                <a:off x="2392220" y="217977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1" name="Sechseck 200"/>
              <p:cNvSpPr/>
              <p:nvPr/>
            </p:nvSpPr>
            <p:spPr bwMode="auto">
              <a:xfrm>
                <a:off x="2897352"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2" name="Sechseck 201"/>
              <p:cNvSpPr/>
              <p:nvPr/>
            </p:nvSpPr>
            <p:spPr bwMode="auto">
              <a:xfrm>
                <a:off x="1394690" y="218713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3" name="Sechseck 202"/>
              <p:cNvSpPr/>
              <p:nvPr/>
            </p:nvSpPr>
            <p:spPr bwMode="auto">
              <a:xfrm>
                <a:off x="888998" y="245686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4" name="Sechseck 203"/>
              <p:cNvSpPr/>
              <p:nvPr/>
            </p:nvSpPr>
            <p:spPr bwMode="auto">
              <a:xfrm>
                <a:off x="386078" y="329117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5" name="Sechseck 204"/>
              <p:cNvSpPr/>
              <p:nvPr/>
            </p:nvSpPr>
            <p:spPr bwMode="auto">
              <a:xfrm>
                <a:off x="386078" y="3845361"/>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6" name="Sechseck 205"/>
              <p:cNvSpPr/>
              <p:nvPr/>
            </p:nvSpPr>
            <p:spPr bwMode="auto">
              <a:xfrm>
                <a:off x="888998" y="4672108"/>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7" name="Sechseck 206"/>
              <p:cNvSpPr/>
              <p:nvPr/>
            </p:nvSpPr>
            <p:spPr bwMode="auto">
              <a:xfrm>
                <a:off x="1394690" y="495069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8" name="Sechseck 207"/>
              <p:cNvSpPr/>
              <p:nvPr/>
            </p:nvSpPr>
            <p:spPr bwMode="auto">
              <a:xfrm>
                <a:off x="2404843" y="494919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09" name="Sechseck 208"/>
              <p:cNvSpPr/>
              <p:nvPr/>
            </p:nvSpPr>
            <p:spPr bwMode="auto">
              <a:xfrm>
                <a:off x="2897352" y="46736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10" name="Sechseck 209"/>
              <p:cNvSpPr/>
              <p:nvPr/>
            </p:nvSpPr>
            <p:spPr bwMode="auto">
              <a:xfrm>
                <a:off x="3400272" y="3842324"/>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11" name="Sechseck 210"/>
              <p:cNvSpPr/>
              <p:nvPr/>
            </p:nvSpPr>
            <p:spPr bwMode="auto">
              <a:xfrm>
                <a:off x="3400272" y="3286503"/>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212" name="Sechseck 211"/>
              <p:cNvSpPr/>
              <p:nvPr/>
            </p:nvSpPr>
            <p:spPr bwMode="auto">
              <a:xfrm>
                <a:off x="3400272" y="2730929"/>
                <a:ext cx="642852" cy="554182"/>
              </a:xfrm>
              <a:prstGeom prst="hexagon">
                <a:avLst/>
              </a:prstGeom>
              <a:grp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grpSp>
      <p:sp>
        <p:nvSpPr>
          <p:cNvPr id="214" name="Freihandform 213"/>
          <p:cNvSpPr/>
          <p:nvPr/>
        </p:nvSpPr>
        <p:spPr bwMode="auto">
          <a:xfrm flipV="1">
            <a:off x="411480" y="2331283"/>
            <a:ext cx="1367559" cy="350015"/>
          </a:xfrm>
          <a:custGeom>
            <a:avLst/>
            <a:gdLst>
              <a:gd name="connsiteX0" fmla="*/ 0 w 1203960"/>
              <a:gd name="connsiteY0" fmla="*/ 0 h 243840"/>
              <a:gd name="connsiteX1" fmla="*/ 670560 w 1203960"/>
              <a:gd name="connsiteY1" fmla="*/ 0 h 243840"/>
              <a:gd name="connsiteX2" fmla="*/ 1203960 w 1203960"/>
              <a:gd name="connsiteY2" fmla="*/ 243840 h 243840"/>
              <a:gd name="connsiteX0" fmla="*/ 0 w 1234440"/>
              <a:gd name="connsiteY0" fmla="*/ 0 h 160020"/>
              <a:gd name="connsiteX1" fmla="*/ 670560 w 1234440"/>
              <a:gd name="connsiteY1" fmla="*/ 0 h 160020"/>
              <a:gd name="connsiteX2" fmla="*/ 1234440 w 1234440"/>
              <a:gd name="connsiteY2" fmla="*/ 160020 h 160020"/>
            </a:gdLst>
            <a:ahLst/>
            <a:cxnLst>
              <a:cxn ang="0">
                <a:pos x="connsiteX0" y="connsiteY0"/>
              </a:cxn>
              <a:cxn ang="0">
                <a:pos x="connsiteX1" y="connsiteY1"/>
              </a:cxn>
              <a:cxn ang="0">
                <a:pos x="connsiteX2" y="connsiteY2"/>
              </a:cxn>
            </a:cxnLst>
            <a:rect l="l" t="t" r="r" b="b"/>
            <a:pathLst>
              <a:path w="1234440" h="160020">
                <a:moveTo>
                  <a:pt x="0" y="0"/>
                </a:moveTo>
                <a:lnTo>
                  <a:pt x="670560" y="0"/>
                </a:lnTo>
                <a:lnTo>
                  <a:pt x="1234440" y="160020"/>
                </a:lnTo>
              </a:path>
            </a:pathLst>
          </a:custGeom>
          <a:noFill/>
          <a:ln w="3175"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84" name="Freihandform 483"/>
          <p:cNvSpPr/>
          <p:nvPr/>
        </p:nvSpPr>
        <p:spPr bwMode="auto">
          <a:xfrm>
            <a:off x="1577947" y="4030981"/>
            <a:ext cx="5564709" cy="1872334"/>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 name="connsiteX0" fmla="*/ 0 w 8807411"/>
              <a:gd name="connsiteY0" fmla="*/ 1356118 h 1448949"/>
              <a:gd name="connsiteX1" fmla="*/ 977352 w 8807411"/>
              <a:gd name="connsiteY1" fmla="*/ 1344191 h 1448949"/>
              <a:gd name="connsiteX2" fmla="*/ 3809039 w 8807411"/>
              <a:gd name="connsiteY2" fmla="*/ 121 h 1448949"/>
              <a:gd name="connsiteX3" fmla="*/ 6492450 w 8807411"/>
              <a:gd name="connsiteY3" fmla="*/ 1258854 h 1448949"/>
              <a:gd name="connsiteX4" fmla="*/ 8807411 w 8807411"/>
              <a:gd name="connsiteY4" fmla="*/ 1261998 h 1448949"/>
              <a:gd name="connsiteX0" fmla="*/ 0 w 8807411"/>
              <a:gd name="connsiteY0" fmla="*/ 1356118 h 1356118"/>
              <a:gd name="connsiteX1" fmla="*/ 977352 w 8807411"/>
              <a:gd name="connsiteY1" fmla="*/ 1344191 h 1356118"/>
              <a:gd name="connsiteX2" fmla="*/ 3809039 w 8807411"/>
              <a:gd name="connsiteY2" fmla="*/ 121 h 1356118"/>
              <a:gd name="connsiteX3" fmla="*/ 6492450 w 8807411"/>
              <a:gd name="connsiteY3" fmla="*/ 1258854 h 1356118"/>
              <a:gd name="connsiteX4" fmla="*/ 8807411 w 8807411"/>
              <a:gd name="connsiteY4" fmla="*/ 1261998 h 1356118"/>
              <a:gd name="connsiteX0" fmla="*/ 0 w 7554359"/>
              <a:gd name="connsiteY0" fmla="*/ 1356138 h 1356138"/>
              <a:gd name="connsiteX1" fmla="*/ 977352 w 7554359"/>
              <a:gd name="connsiteY1" fmla="*/ 1344211 h 1356138"/>
              <a:gd name="connsiteX2" fmla="*/ 3809039 w 7554359"/>
              <a:gd name="connsiteY2" fmla="*/ 141 h 1356138"/>
              <a:gd name="connsiteX3" fmla="*/ 6492450 w 7554359"/>
              <a:gd name="connsiteY3" fmla="*/ 1258874 h 1356138"/>
              <a:gd name="connsiteX4" fmla="*/ 7554359 w 7554359"/>
              <a:gd name="connsiteY4" fmla="*/ 1262018 h 1356138"/>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 name="connsiteX0" fmla="*/ 0 w 7554359"/>
              <a:gd name="connsiteY0" fmla="*/ 1356117 h 1356117"/>
              <a:gd name="connsiteX1" fmla="*/ 977352 w 7554359"/>
              <a:gd name="connsiteY1" fmla="*/ 1344190 h 1356117"/>
              <a:gd name="connsiteX2" fmla="*/ 3809039 w 7554359"/>
              <a:gd name="connsiteY2" fmla="*/ 120 h 1356117"/>
              <a:gd name="connsiteX3" fmla="*/ 6492450 w 7554359"/>
              <a:gd name="connsiteY3" fmla="*/ 1258853 h 1356117"/>
              <a:gd name="connsiteX4" fmla="*/ 7554359 w 7554359"/>
              <a:gd name="connsiteY4" fmla="*/ 1261997 h 1356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4359" h="1356117">
                <a:moveTo>
                  <a:pt x="0" y="1356117"/>
                </a:moveTo>
                <a:lnTo>
                  <a:pt x="977352" y="1344190"/>
                </a:lnTo>
                <a:cubicBezTo>
                  <a:pt x="2631030" y="1327826"/>
                  <a:pt x="2889856" y="14343"/>
                  <a:pt x="3809039" y="120"/>
                </a:cubicBezTo>
                <a:cubicBezTo>
                  <a:pt x="4728222" y="-14103"/>
                  <a:pt x="4968500" y="1242611"/>
                  <a:pt x="6492450" y="1258853"/>
                </a:cubicBezTo>
                <a:lnTo>
                  <a:pt x="7554359" y="1261997"/>
                </a:lnTo>
              </a:path>
            </a:pathLst>
          </a:custGeom>
          <a:noFill/>
          <a:ln w="127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95" name="Textfeld 494"/>
          <p:cNvSpPr txBox="1"/>
          <p:nvPr/>
        </p:nvSpPr>
        <p:spPr>
          <a:xfrm>
            <a:off x="7165886" y="6006811"/>
            <a:ext cx="733425"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scan</a:t>
            </a:r>
            <a:endParaRPr lang="en-US" sz="1200" dirty="0">
              <a:solidFill>
                <a:srgbClr val="000000"/>
              </a:solidFill>
            </a:endParaRPr>
          </a:p>
        </p:txBody>
      </p:sp>
      <p:sp>
        <p:nvSpPr>
          <p:cNvPr id="474" name="Freihandform 473"/>
          <p:cNvSpPr/>
          <p:nvPr/>
        </p:nvSpPr>
        <p:spPr bwMode="auto">
          <a:xfrm>
            <a:off x="1636123" y="3724546"/>
            <a:ext cx="5564012" cy="2177633"/>
          </a:xfrm>
          <a:custGeom>
            <a:avLst/>
            <a:gdLst>
              <a:gd name="connsiteX0" fmla="*/ 0 w 6134100"/>
              <a:gd name="connsiteY0" fmla="*/ 15240 h 15240"/>
              <a:gd name="connsiteX1" fmla="*/ 6134100 w 6134100"/>
              <a:gd name="connsiteY1" fmla="*/ 0 h 15240"/>
              <a:gd name="connsiteX2" fmla="*/ 6134100 w 6134100"/>
              <a:gd name="connsiteY2" fmla="*/ 0 h 15240"/>
              <a:gd name="connsiteX0" fmla="*/ 0 w 6134100"/>
              <a:gd name="connsiteY0" fmla="*/ 15240 h 15240"/>
              <a:gd name="connsiteX1" fmla="*/ 3009900 w 6134100"/>
              <a:gd name="connsiteY1" fmla="*/ 15240 h 15240"/>
              <a:gd name="connsiteX2" fmla="*/ 6134100 w 6134100"/>
              <a:gd name="connsiteY2" fmla="*/ 0 h 15240"/>
              <a:gd name="connsiteX3" fmla="*/ 6134100 w 6134100"/>
              <a:gd name="connsiteY3" fmla="*/ 0 h 1524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1310640 w 6134100"/>
              <a:gd name="connsiteY1" fmla="*/ 74676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6134100 w 6134100"/>
              <a:gd name="connsiteY3" fmla="*/ 1325880 h 1341120"/>
              <a:gd name="connsiteX4" fmla="*/ 6134100 w 6134100"/>
              <a:gd name="connsiteY4"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495800 w 6134100"/>
              <a:gd name="connsiteY3" fmla="*/ 632460 h 1341120"/>
              <a:gd name="connsiteX4" fmla="*/ 6134100 w 6134100"/>
              <a:gd name="connsiteY4" fmla="*/ 1325880 h 1341120"/>
              <a:gd name="connsiteX5" fmla="*/ 6134100 w 6134100"/>
              <a:gd name="connsiteY5" fmla="*/ 1325880 h 1341120"/>
              <a:gd name="connsiteX0" fmla="*/ 0 w 6134100"/>
              <a:gd name="connsiteY0" fmla="*/ 1341120 h 1341120"/>
              <a:gd name="connsiteX1" fmla="*/ 1394460 w 6134100"/>
              <a:gd name="connsiteY1" fmla="*/ 1043940 h 1341120"/>
              <a:gd name="connsiteX2" fmla="*/ 2987040 w 6134100"/>
              <a:gd name="connsiteY2" fmla="*/ 0 h 1341120"/>
              <a:gd name="connsiteX3" fmla="*/ 4556760 w 6134100"/>
              <a:gd name="connsiteY3" fmla="*/ 1036320 h 1341120"/>
              <a:gd name="connsiteX4" fmla="*/ 6134100 w 6134100"/>
              <a:gd name="connsiteY4" fmla="*/ 1325880 h 1341120"/>
              <a:gd name="connsiteX5" fmla="*/ 6134100 w 6134100"/>
              <a:gd name="connsiteY5" fmla="*/ 1325880 h 1341120"/>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1121 h 1341121"/>
              <a:gd name="connsiteX1" fmla="*/ 1394460 w 6134100"/>
              <a:gd name="connsiteY1" fmla="*/ 1043941 h 1341121"/>
              <a:gd name="connsiteX2" fmla="*/ 2987040 w 6134100"/>
              <a:gd name="connsiteY2" fmla="*/ 1 h 1341121"/>
              <a:gd name="connsiteX3" fmla="*/ 4556760 w 6134100"/>
              <a:gd name="connsiteY3" fmla="*/ 1036321 h 1341121"/>
              <a:gd name="connsiteX4" fmla="*/ 6134100 w 6134100"/>
              <a:gd name="connsiteY4" fmla="*/ 1325881 h 1341121"/>
              <a:gd name="connsiteX5" fmla="*/ 6134100 w 6134100"/>
              <a:gd name="connsiteY5" fmla="*/ 1325881 h 1341121"/>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2958 h 1342958"/>
              <a:gd name="connsiteX1" fmla="*/ 1394460 w 6134100"/>
              <a:gd name="connsiteY1" fmla="*/ 1045778 h 1342958"/>
              <a:gd name="connsiteX2" fmla="*/ 2987040 w 6134100"/>
              <a:gd name="connsiteY2" fmla="*/ 1838 h 1342958"/>
              <a:gd name="connsiteX3" fmla="*/ 6134100 w 6134100"/>
              <a:gd name="connsiteY3" fmla="*/ 1327718 h 1342958"/>
              <a:gd name="connsiteX4" fmla="*/ 6134100 w 6134100"/>
              <a:gd name="connsiteY4" fmla="*/ 1327718 h 1342958"/>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0 h 1341120"/>
              <a:gd name="connsiteX1" fmla="*/ 2987040 w 6134100"/>
              <a:gd name="connsiteY1" fmla="*/ 0 h 1341120"/>
              <a:gd name="connsiteX2" fmla="*/ 6134100 w 6134100"/>
              <a:gd name="connsiteY2" fmla="*/ 1325880 h 1341120"/>
              <a:gd name="connsiteX3" fmla="*/ 6134100 w 6134100"/>
              <a:gd name="connsiteY3" fmla="*/ 1325880 h 1341120"/>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24"/>
              <a:gd name="connsiteX1" fmla="*/ 2987040 w 6134100"/>
              <a:gd name="connsiteY1" fmla="*/ 4 h 1341124"/>
              <a:gd name="connsiteX2" fmla="*/ 6134100 w 6134100"/>
              <a:gd name="connsiteY2" fmla="*/ 1325884 h 1341124"/>
              <a:gd name="connsiteX3" fmla="*/ 6134100 w 6134100"/>
              <a:gd name="connsiteY3" fmla="*/ 1325884 h 1341124"/>
              <a:gd name="connsiteX0" fmla="*/ 0 w 6134100"/>
              <a:gd name="connsiteY0" fmla="*/ 1341124 h 1341164"/>
              <a:gd name="connsiteX1" fmla="*/ 2987040 w 6134100"/>
              <a:gd name="connsiteY1" fmla="*/ 4 h 1341164"/>
              <a:gd name="connsiteX2" fmla="*/ 6134100 w 6134100"/>
              <a:gd name="connsiteY2" fmla="*/ 1325884 h 1341164"/>
              <a:gd name="connsiteX3" fmla="*/ 6134100 w 6134100"/>
              <a:gd name="connsiteY3" fmla="*/ 1325884 h 1341164"/>
              <a:gd name="connsiteX0" fmla="*/ 107031 w 6241131"/>
              <a:gd name="connsiteY0" fmla="*/ 1341125 h 1442766"/>
              <a:gd name="connsiteX1" fmla="*/ 262384 w 6241131"/>
              <a:gd name="connsiteY1" fmla="*/ 1344075 h 1442766"/>
              <a:gd name="connsiteX2" fmla="*/ 3094071 w 6241131"/>
              <a:gd name="connsiteY2" fmla="*/ 5 h 1442766"/>
              <a:gd name="connsiteX3" fmla="*/ 6241131 w 6241131"/>
              <a:gd name="connsiteY3" fmla="*/ 1325885 h 1442766"/>
              <a:gd name="connsiteX4" fmla="*/ 6241131 w 6241131"/>
              <a:gd name="connsiteY4" fmla="*/ 1325885 h 1442766"/>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62299"/>
              <a:gd name="connsiteX1" fmla="*/ 1993719 w 7972466"/>
              <a:gd name="connsiteY1" fmla="*/ 1344075 h 1462299"/>
              <a:gd name="connsiteX2" fmla="*/ 4825406 w 7972466"/>
              <a:gd name="connsiteY2" fmla="*/ 5 h 1462299"/>
              <a:gd name="connsiteX3" fmla="*/ 7972466 w 7972466"/>
              <a:gd name="connsiteY3" fmla="*/ 1325885 h 1462299"/>
              <a:gd name="connsiteX4" fmla="*/ 7972466 w 7972466"/>
              <a:gd name="connsiteY4" fmla="*/ 1325885 h 1462299"/>
              <a:gd name="connsiteX0" fmla="*/ 0 w 7972466"/>
              <a:gd name="connsiteY0" fmla="*/ 1405128 h 1409339"/>
              <a:gd name="connsiteX1" fmla="*/ 1993719 w 7972466"/>
              <a:gd name="connsiteY1" fmla="*/ 1344075 h 1409339"/>
              <a:gd name="connsiteX2" fmla="*/ 4825406 w 7972466"/>
              <a:gd name="connsiteY2" fmla="*/ 5 h 1409339"/>
              <a:gd name="connsiteX3" fmla="*/ 7972466 w 7972466"/>
              <a:gd name="connsiteY3" fmla="*/ 1325885 h 1409339"/>
              <a:gd name="connsiteX4" fmla="*/ 7972466 w 7972466"/>
              <a:gd name="connsiteY4" fmla="*/ 1325885 h 1409339"/>
              <a:gd name="connsiteX0" fmla="*/ 0 w 7972466"/>
              <a:gd name="connsiteY0" fmla="*/ 1405128 h 1405131"/>
              <a:gd name="connsiteX1" fmla="*/ 1993719 w 7972466"/>
              <a:gd name="connsiteY1" fmla="*/ 1344075 h 1405131"/>
              <a:gd name="connsiteX2" fmla="*/ 4825406 w 7972466"/>
              <a:gd name="connsiteY2" fmla="*/ 5 h 1405131"/>
              <a:gd name="connsiteX3" fmla="*/ 7972466 w 7972466"/>
              <a:gd name="connsiteY3" fmla="*/ 1325885 h 1405131"/>
              <a:gd name="connsiteX4" fmla="*/ 7972466 w 7972466"/>
              <a:gd name="connsiteY4" fmla="*/ 1325885 h 1405131"/>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0 w 7972466"/>
              <a:gd name="connsiteY0" fmla="*/ 1355348 h 1447593"/>
              <a:gd name="connsiteX1" fmla="*/ 1993719 w 7972466"/>
              <a:gd name="connsiteY1" fmla="*/ 1344075 h 1447593"/>
              <a:gd name="connsiteX2" fmla="*/ 4825406 w 7972466"/>
              <a:gd name="connsiteY2" fmla="*/ 5 h 1447593"/>
              <a:gd name="connsiteX3" fmla="*/ 7972466 w 7972466"/>
              <a:gd name="connsiteY3" fmla="*/ 1325885 h 1447593"/>
              <a:gd name="connsiteX4" fmla="*/ 7972466 w 7972466"/>
              <a:gd name="connsiteY4" fmla="*/ 1325885 h 1447593"/>
              <a:gd name="connsiteX0" fmla="*/ 16806 w 7989272"/>
              <a:gd name="connsiteY0" fmla="*/ 1355348 h 1820552"/>
              <a:gd name="connsiteX1" fmla="*/ 223946 w 7989272"/>
              <a:gd name="connsiteY1" fmla="*/ 1820547 h 1820552"/>
              <a:gd name="connsiteX2" fmla="*/ 2010525 w 7989272"/>
              <a:gd name="connsiteY2" fmla="*/ 1344075 h 1820552"/>
              <a:gd name="connsiteX3" fmla="*/ 4842212 w 7989272"/>
              <a:gd name="connsiteY3" fmla="*/ 5 h 1820552"/>
              <a:gd name="connsiteX4" fmla="*/ 7989272 w 7989272"/>
              <a:gd name="connsiteY4" fmla="*/ 1325885 h 1820552"/>
              <a:gd name="connsiteX5" fmla="*/ 7989272 w 7989272"/>
              <a:gd name="connsiteY5" fmla="*/ 1325885 h 1820552"/>
              <a:gd name="connsiteX0" fmla="*/ 0 w 7972466"/>
              <a:gd name="connsiteY0" fmla="*/ 1355348 h 1446932"/>
              <a:gd name="connsiteX1" fmla="*/ 1993719 w 7972466"/>
              <a:gd name="connsiteY1" fmla="*/ 1344075 h 1446932"/>
              <a:gd name="connsiteX2" fmla="*/ 4825406 w 7972466"/>
              <a:gd name="connsiteY2" fmla="*/ 5 h 1446932"/>
              <a:gd name="connsiteX3" fmla="*/ 7972466 w 7972466"/>
              <a:gd name="connsiteY3" fmla="*/ 1325885 h 1446932"/>
              <a:gd name="connsiteX4" fmla="*/ 7972466 w 7972466"/>
              <a:gd name="connsiteY4" fmla="*/ 1325885 h 1446932"/>
              <a:gd name="connsiteX0" fmla="*/ 0 w 7985412"/>
              <a:gd name="connsiteY0" fmla="*/ 1405129 h 1466059"/>
              <a:gd name="connsiteX1" fmla="*/ 2006665 w 7985412"/>
              <a:gd name="connsiteY1" fmla="*/ 1344075 h 1466059"/>
              <a:gd name="connsiteX2" fmla="*/ 4838352 w 7985412"/>
              <a:gd name="connsiteY2" fmla="*/ 5 h 1466059"/>
              <a:gd name="connsiteX3" fmla="*/ 7985412 w 7985412"/>
              <a:gd name="connsiteY3" fmla="*/ 1325885 h 1466059"/>
              <a:gd name="connsiteX4" fmla="*/ 7985412 w 7985412"/>
              <a:gd name="connsiteY4" fmla="*/ 1325885 h 1466059"/>
              <a:gd name="connsiteX0" fmla="*/ 0 w 7985412"/>
              <a:gd name="connsiteY0" fmla="*/ 1405129 h 1405129"/>
              <a:gd name="connsiteX1" fmla="*/ 2006665 w 7985412"/>
              <a:gd name="connsiteY1" fmla="*/ 1344075 h 1405129"/>
              <a:gd name="connsiteX2" fmla="*/ 4838352 w 7985412"/>
              <a:gd name="connsiteY2" fmla="*/ 5 h 1405129"/>
              <a:gd name="connsiteX3" fmla="*/ 7985412 w 7985412"/>
              <a:gd name="connsiteY3" fmla="*/ 1325885 h 1405129"/>
              <a:gd name="connsiteX4" fmla="*/ 7985412 w 7985412"/>
              <a:gd name="connsiteY4" fmla="*/ 1325885 h 1405129"/>
              <a:gd name="connsiteX0" fmla="*/ 0 w 7998358"/>
              <a:gd name="connsiteY0" fmla="*/ 1348237 h 1444504"/>
              <a:gd name="connsiteX1" fmla="*/ 2019611 w 7998358"/>
              <a:gd name="connsiteY1" fmla="*/ 1344075 h 1444504"/>
              <a:gd name="connsiteX2" fmla="*/ 4851298 w 7998358"/>
              <a:gd name="connsiteY2" fmla="*/ 5 h 1444504"/>
              <a:gd name="connsiteX3" fmla="*/ 7998358 w 7998358"/>
              <a:gd name="connsiteY3" fmla="*/ 1325885 h 1444504"/>
              <a:gd name="connsiteX4" fmla="*/ 7998358 w 7998358"/>
              <a:gd name="connsiteY4" fmla="*/ 1325885 h 1444504"/>
              <a:gd name="connsiteX0" fmla="*/ 0 w 7998358"/>
              <a:gd name="connsiteY0" fmla="*/ 1348237 h 1446121"/>
              <a:gd name="connsiteX1" fmla="*/ 2019611 w 7998358"/>
              <a:gd name="connsiteY1" fmla="*/ 1344075 h 1446121"/>
              <a:gd name="connsiteX2" fmla="*/ 4851298 w 7998358"/>
              <a:gd name="connsiteY2" fmla="*/ 5 h 1446121"/>
              <a:gd name="connsiteX3" fmla="*/ 7998358 w 7998358"/>
              <a:gd name="connsiteY3" fmla="*/ 1325885 h 1446121"/>
              <a:gd name="connsiteX4" fmla="*/ 7998358 w 7998358"/>
              <a:gd name="connsiteY4" fmla="*/ 1325885 h 1446121"/>
              <a:gd name="connsiteX0" fmla="*/ 0 w 7998358"/>
              <a:gd name="connsiteY0" fmla="*/ 1348237 h 1354980"/>
              <a:gd name="connsiteX1" fmla="*/ 2019611 w 7998358"/>
              <a:gd name="connsiteY1" fmla="*/ 1344075 h 1354980"/>
              <a:gd name="connsiteX2" fmla="*/ 4851298 w 7998358"/>
              <a:gd name="connsiteY2" fmla="*/ 5 h 1354980"/>
              <a:gd name="connsiteX3" fmla="*/ 7998358 w 7998358"/>
              <a:gd name="connsiteY3" fmla="*/ 1325885 h 1354980"/>
              <a:gd name="connsiteX4" fmla="*/ 7998358 w 7998358"/>
              <a:gd name="connsiteY4" fmla="*/ 1325885 h 1354980"/>
              <a:gd name="connsiteX0" fmla="*/ 0 w 8083710"/>
              <a:gd name="connsiteY0" fmla="*/ 1348247 h 1416187"/>
              <a:gd name="connsiteX1" fmla="*/ 2019611 w 8083710"/>
              <a:gd name="connsiteY1" fmla="*/ 1344085 h 1416187"/>
              <a:gd name="connsiteX2" fmla="*/ 4851298 w 8083710"/>
              <a:gd name="connsiteY2" fmla="*/ 15 h 1416187"/>
              <a:gd name="connsiteX3" fmla="*/ 7793634 w 8083710"/>
              <a:gd name="connsiteY3" fmla="*/ 1315640 h 1416187"/>
              <a:gd name="connsiteX4" fmla="*/ 7998358 w 8083710"/>
              <a:gd name="connsiteY4" fmla="*/ 1325895 h 1416187"/>
              <a:gd name="connsiteX5" fmla="*/ 7998358 w 8083710"/>
              <a:gd name="connsiteY5" fmla="*/ 1325895 h 1416187"/>
              <a:gd name="connsiteX0" fmla="*/ 0 w 7998358"/>
              <a:gd name="connsiteY0" fmla="*/ 1348247 h 1354990"/>
              <a:gd name="connsiteX1" fmla="*/ 2019611 w 7998358"/>
              <a:gd name="connsiteY1" fmla="*/ 1344085 h 1354990"/>
              <a:gd name="connsiteX2" fmla="*/ 4851298 w 7998358"/>
              <a:gd name="connsiteY2" fmla="*/ 15 h 1354990"/>
              <a:gd name="connsiteX3" fmla="*/ 7793634 w 7998358"/>
              <a:gd name="connsiteY3" fmla="*/ 1315640 h 1354990"/>
              <a:gd name="connsiteX4" fmla="*/ 7998358 w 7998358"/>
              <a:gd name="connsiteY4" fmla="*/ 1325895 h 1354990"/>
              <a:gd name="connsiteX5" fmla="*/ 7998358 w 7998358"/>
              <a:gd name="connsiteY5" fmla="*/ 1325895 h 1354990"/>
              <a:gd name="connsiteX0" fmla="*/ 0 w 8878702"/>
              <a:gd name="connsiteY0" fmla="*/ 1348247 h 1354990"/>
              <a:gd name="connsiteX1" fmla="*/ 2019611 w 8878702"/>
              <a:gd name="connsiteY1" fmla="*/ 1344085 h 1354990"/>
              <a:gd name="connsiteX2" fmla="*/ 4851298 w 8878702"/>
              <a:gd name="connsiteY2" fmla="*/ 15 h 1354990"/>
              <a:gd name="connsiteX3" fmla="*/ 7793634 w 8878702"/>
              <a:gd name="connsiteY3" fmla="*/ 1315640 h 1354990"/>
              <a:gd name="connsiteX4" fmla="*/ 7998358 w 8878702"/>
              <a:gd name="connsiteY4" fmla="*/ 1325895 h 1354990"/>
              <a:gd name="connsiteX5" fmla="*/ 8878702 w 8878702"/>
              <a:gd name="connsiteY5" fmla="*/ 1318784 h 1354990"/>
              <a:gd name="connsiteX0" fmla="*/ 0 w 8878702"/>
              <a:gd name="connsiteY0" fmla="*/ 1348247 h 1414001"/>
              <a:gd name="connsiteX1" fmla="*/ 2019611 w 8878702"/>
              <a:gd name="connsiteY1" fmla="*/ 1344085 h 1414001"/>
              <a:gd name="connsiteX2" fmla="*/ 4851298 w 8878702"/>
              <a:gd name="connsiteY2" fmla="*/ 15 h 1414001"/>
              <a:gd name="connsiteX3" fmla="*/ 7793634 w 8878702"/>
              <a:gd name="connsiteY3" fmla="*/ 1315640 h 1414001"/>
              <a:gd name="connsiteX4" fmla="*/ 8878702 w 8878702"/>
              <a:gd name="connsiteY4" fmla="*/ 1318784 h 1414001"/>
              <a:gd name="connsiteX0" fmla="*/ 0 w 9875562"/>
              <a:gd name="connsiteY0" fmla="*/ 1348247 h 1414001"/>
              <a:gd name="connsiteX1" fmla="*/ 2019611 w 9875562"/>
              <a:gd name="connsiteY1" fmla="*/ 1344085 h 1414001"/>
              <a:gd name="connsiteX2" fmla="*/ 4851298 w 9875562"/>
              <a:gd name="connsiteY2" fmla="*/ 15 h 1414001"/>
              <a:gd name="connsiteX3" fmla="*/ 7793634 w 9875562"/>
              <a:gd name="connsiteY3" fmla="*/ 1315640 h 1414001"/>
              <a:gd name="connsiteX4" fmla="*/ 9875562 w 9875562"/>
              <a:gd name="connsiteY4" fmla="*/ 1318784 h 1414001"/>
              <a:gd name="connsiteX0" fmla="*/ 0 w 9875562"/>
              <a:gd name="connsiteY0" fmla="*/ 1348374 h 1374793"/>
              <a:gd name="connsiteX1" fmla="*/ 2019611 w 9875562"/>
              <a:gd name="connsiteY1" fmla="*/ 1344212 h 1374793"/>
              <a:gd name="connsiteX2" fmla="*/ 4851298 w 9875562"/>
              <a:gd name="connsiteY2" fmla="*/ 142 h 1374793"/>
              <a:gd name="connsiteX3" fmla="*/ 7534709 w 9875562"/>
              <a:gd name="connsiteY3" fmla="*/ 1258875 h 1374793"/>
              <a:gd name="connsiteX4" fmla="*/ 9875562 w 9875562"/>
              <a:gd name="connsiteY4" fmla="*/ 1318911 h 1374793"/>
              <a:gd name="connsiteX0" fmla="*/ 0 w 9875562"/>
              <a:gd name="connsiteY0" fmla="*/ 1348350 h 1374769"/>
              <a:gd name="connsiteX1" fmla="*/ 2019611 w 9875562"/>
              <a:gd name="connsiteY1" fmla="*/ 1344188 h 1374769"/>
              <a:gd name="connsiteX2" fmla="*/ 4851298 w 9875562"/>
              <a:gd name="connsiteY2" fmla="*/ 118 h 1374769"/>
              <a:gd name="connsiteX3" fmla="*/ 7534709 w 9875562"/>
              <a:gd name="connsiteY3" fmla="*/ 1258851 h 1374769"/>
              <a:gd name="connsiteX4" fmla="*/ 9875562 w 9875562"/>
              <a:gd name="connsiteY4" fmla="*/ 1318887 h 1374769"/>
              <a:gd name="connsiteX0" fmla="*/ 0 w 9875562"/>
              <a:gd name="connsiteY0" fmla="*/ 1348368 h 1374787"/>
              <a:gd name="connsiteX1" fmla="*/ 2019611 w 9875562"/>
              <a:gd name="connsiteY1" fmla="*/ 1344206 h 1374787"/>
              <a:gd name="connsiteX2" fmla="*/ 4851298 w 9875562"/>
              <a:gd name="connsiteY2" fmla="*/ 136 h 1374787"/>
              <a:gd name="connsiteX3" fmla="*/ 7534709 w 9875562"/>
              <a:gd name="connsiteY3" fmla="*/ 1258869 h 1374787"/>
              <a:gd name="connsiteX4" fmla="*/ 9875562 w 9875562"/>
              <a:gd name="connsiteY4" fmla="*/ 1318905 h 1374787"/>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2 h 1355095"/>
              <a:gd name="connsiteX1" fmla="*/ 2019611 w 9875562"/>
              <a:gd name="connsiteY1" fmla="*/ 1344190 h 1355095"/>
              <a:gd name="connsiteX2" fmla="*/ 4851298 w 9875562"/>
              <a:gd name="connsiteY2" fmla="*/ 120 h 1355095"/>
              <a:gd name="connsiteX3" fmla="*/ 7534709 w 9875562"/>
              <a:gd name="connsiteY3" fmla="*/ 1258853 h 1355095"/>
              <a:gd name="connsiteX4" fmla="*/ 9875562 w 9875562"/>
              <a:gd name="connsiteY4" fmla="*/ 1318889 h 1355095"/>
              <a:gd name="connsiteX0" fmla="*/ 0 w 9875562"/>
              <a:gd name="connsiteY0" fmla="*/ 1348351 h 1355094"/>
              <a:gd name="connsiteX1" fmla="*/ 2019611 w 9875562"/>
              <a:gd name="connsiteY1" fmla="*/ 1344189 h 1355094"/>
              <a:gd name="connsiteX2" fmla="*/ 4851298 w 9875562"/>
              <a:gd name="connsiteY2" fmla="*/ 119 h 1355094"/>
              <a:gd name="connsiteX3" fmla="*/ 7534709 w 9875562"/>
              <a:gd name="connsiteY3" fmla="*/ 1258852 h 1355094"/>
              <a:gd name="connsiteX4" fmla="*/ 9875562 w 9875562"/>
              <a:gd name="connsiteY4" fmla="*/ 1318888 h 1355094"/>
              <a:gd name="connsiteX0" fmla="*/ 0 w 9849670"/>
              <a:gd name="connsiteY0" fmla="*/ 1348373 h 1355116"/>
              <a:gd name="connsiteX1" fmla="*/ 2019611 w 9849670"/>
              <a:gd name="connsiteY1" fmla="*/ 1344211 h 1355116"/>
              <a:gd name="connsiteX2" fmla="*/ 4851298 w 9849670"/>
              <a:gd name="connsiteY2" fmla="*/ 141 h 1355116"/>
              <a:gd name="connsiteX3" fmla="*/ 7534709 w 9849670"/>
              <a:gd name="connsiteY3" fmla="*/ 1258874 h 1355116"/>
              <a:gd name="connsiteX4" fmla="*/ 9849670 w 9849670"/>
              <a:gd name="connsiteY4" fmla="*/ 1262018 h 1355116"/>
              <a:gd name="connsiteX0" fmla="*/ 0 w 9849670"/>
              <a:gd name="connsiteY0" fmla="*/ 1348353 h 1355096"/>
              <a:gd name="connsiteX1" fmla="*/ 2019611 w 9849670"/>
              <a:gd name="connsiteY1" fmla="*/ 1344191 h 1355096"/>
              <a:gd name="connsiteX2" fmla="*/ 4851298 w 9849670"/>
              <a:gd name="connsiteY2" fmla="*/ 121 h 1355096"/>
              <a:gd name="connsiteX3" fmla="*/ 7534709 w 9849670"/>
              <a:gd name="connsiteY3" fmla="*/ 1258854 h 1355096"/>
              <a:gd name="connsiteX4" fmla="*/ 9849670 w 9849670"/>
              <a:gd name="connsiteY4" fmla="*/ 1261998 h 1355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9670" h="1355096">
                <a:moveTo>
                  <a:pt x="0" y="1348353"/>
                </a:moveTo>
                <a:cubicBezTo>
                  <a:pt x="557767" y="1353117"/>
                  <a:pt x="201255" y="1362663"/>
                  <a:pt x="2019611" y="1344191"/>
                </a:cubicBezTo>
                <a:cubicBezTo>
                  <a:pt x="3837967" y="1325719"/>
                  <a:pt x="3932115" y="14344"/>
                  <a:pt x="4851298" y="121"/>
                </a:cubicBezTo>
                <a:cubicBezTo>
                  <a:pt x="5770481" y="-14102"/>
                  <a:pt x="5976659" y="1240552"/>
                  <a:pt x="7534709" y="1258854"/>
                </a:cubicBezTo>
                <a:cubicBezTo>
                  <a:pt x="9092759" y="1277156"/>
                  <a:pt x="9623614" y="1261343"/>
                  <a:pt x="9849670" y="1261998"/>
                </a:cubicBezTo>
              </a:path>
            </a:pathLst>
          </a:custGeom>
          <a:noFill/>
          <a:ln w="38100" cap="flat" cmpd="sng" algn="ctr">
            <a:solidFill>
              <a:srgbClr val="0070C0"/>
            </a:solidFill>
            <a:prstDash val="solid"/>
            <a:round/>
            <a:headEnd type="none" w="sm" len="sm"/>
            <a:tailEnd type="none" w="sm" len="sm"/>
          </a:ln>
          <a:effectLst/>
        </p:spPr>
        <p:txBody>
          <a:bodyPr vert="horz" wrap="none" lIns="0" tIns="0" rIns="0" bIns="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3" name="Pfeil nach rechts 2"/>
          <p:cNvSpPr/>
          <p:nvPr/>
        </p:nvSpPr>
        <p:spPr bwMode="auto">
          <a:xfrm>
            <a:off x="2896433" y="5089141"/>
            <a:ext cx="705345" cy="240649"/>
          </a:xfrm>
          <a:prstGeom prst="rightArrow">
            <a:avLst/>
          </a:prstGeom>
          <a:solidFill>
            <a:srgbClr val="66CC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492" name="Pfeil nach rechts 491"/>
          <p:cNvSpPr/>
          <p:nvPr/>
        </p:nvSpPr>
        <p:spPr bwMode="auto">
          <a:xfrm rot="10800000">
            <a:off x="5199206" y="5089140"/>
            <a:ext cx="705345" cy="240649"/>
          </a:xfrm>
          <a:prstGeom prst="rightArrow">
            <a:avLst/>
          </a:prstGeom>
          <a:solidFill>
            <a:srgbClr val="66CCFF"/>
          </a:solidFill>
          <a:ln w="3175" cap="flat" cmpd="sng" algn="ctr">
            <a:no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00" name="Textfeld 499"/>
          <p:cNvSpPr txBox="1"/>
          <p:nvPr/>
        </p:nvSpPr>
        <p:spPr>
          <a:xfrm>
            <a:off x="5941347" y="4918112"/>
            <a:ext cx="3257082" cy="533593"/>
          </a:xfrm>
          <a:prstGeom prst="rect">
            <a:avLst/>
          </a:prstGeom>
          <a:solidFill>
            <a:schemeClr val="bg1"/>
          </a:solidFill>
        </p:spPr>
        <p:txBody>
          <a:bodyPr wrap="square" rtlCol="0">
            <a:noAutofit/>
          </a:bodyPr>
          <a:lstStyle/>
          <a:p>
            <a:pPr eaLnBrk="0" fontAlgn="base" hangingPunct="0">
              <a:spcBef>
                <a:spcPct val="0"/>
              </a:spcBef>
              <a:spcAft>
                <a:spcPct val="0"/>
              </a:spcAft>
            </a:pPr>
            <a:r>
              <a:rPr lang="en-US" sz="1400" dirty="0" smtClean="0">
                <a:solidFill>
                  <a:srgbClr val="000000"/>
                </a:solidFill>
              </a:rPr>
              <a:t>Get an extra push beyond the limit using </a:t>
            </a:r>
            <a:r>
              <a:rPr lang="en-US" sz="1400" dirty="0" err="1" smtClean="0">
                <a:solidFill>
                  <a:srgbClr val="000000"/>
                </a:solidFill>
              </a:rPr>
              <a:t>deconvolution</a:t>
            </a:r>
            <a:r>
              <a:rPr lang="en-US" sz="1400" dirty="0" smtClean="0">
                <a:solidFill>
                  <a:srgbClr val="000000"/>
                </a:solidFill>
              </a:rPr>
              <a:t> (down to 1:1,7)</a:t>
            </a:r>
            <a:endParaRPr lang="en-US" sz="1400" dirty="0">
              <a:solidFill>
                <a:srgbClr val="000000"/>
              </a:solidFill>
            </a:endParaRPr>
          </a:p>
        </p:txBody>
      </p:sp>
      <p:cxnSp>
        <p:nvCxnSpPr>
          <p:cNvPr id="504" name="Gerade Verbindung mit Pfeil 503"/>
          <p:cNvCxnSpPr/>
          <p:nvPr/>
        </p:nvCxnSpPr>
        <p:spPr bwMode="auto">
          <a:xfrm>
            <a:off x="3611910" y="5184475"/>
            <a:ext cx="1569290" cy="433"/>
          </a:xfrm>
          <a:prstGeom prst="straightConnector1">
            <a:avLst/>
          </a:prstGeom>
          <a:solidFill>
            <a:schemeClr val="folHlink"/>
          </a:solidFill>
          <a:ln w="3175" cap="flat" cmpd="sng" algn="ctr">
            <a:solidFill>
              <a:schemeClr val="folHlink"/>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5" name="Textfeld 504"/>
          <p:cNvSpPr txBox="1"/>
          <p:nvPr/>
        </p:nvSpPr>
        <p:spPr>
          <a:xfrm>
            <a:off x="3989779" y="5253616"/>
            <a:ext cx="1125606" cy="348469"/>
          </a:xfrm>
          <a:prstGeom prst="rect">
            <a:avLst/>
          </a:prstGeom>
          <a:noFill/>
        </p:spPr>
        <p:txBody>
          <a:bodyPr wrap="square" rtlCol="0">
            <a:noAutofit/>
          </a:bodyPr>
          <a:lstStyle/>
          <a:p>
            <a:pPr eaLnBrk="0" fontAlgn="base" hangingPunct="0">
              <a:spcBef>
                <a:spcPct val="0"/>
              </a:spcBef>
              <a:spcAft>
                <a:spcPct val="0"/>
              </a:spcAft>
            </a:pPr>
            <a:r>
              <a:rPr lang="en-US" sz="1400" dirty="0" smtClean="0">
                <a:solidFill>
                  <a:srgbClr val="000000"/>
                </a:solidFill>
              </a:rPr>
              <a:t>~ 140 nm</a:t>
            </a:r>
            <a:endParaRPr lang="en-US" sz="1400" dirty="0">
              <a:solidFill>
                <a:srgbClr val="000000"/>
              </a:solidFill>
            </a:endParaRPr>
          </a:p>
        </p:txBody>
      </p:sp>
      <p:sp>
        <p:nvSpPr>
          <p:cNvPr id="506" name="Sechseck 505"/>
          <p:cNvSpPr/>
          <p:nvPr/>
        </p:nvSpPr>
        <p:spPr bwMode="auto">
          <a:xfrm>
            <a:off x="734134" y="3053352"/>
            <a:ext cx="181680" cy="156620"/>
          </a:xfrm>
          <a:prstGeom prst="hexagon">
            <a:avLst/>
          </a:prstGeom>
          <a:noFill/>
          <a:ln w="3175" cap="flat" cmpd="sng" algn="ctr">
            <a:solidFill>
              <a:srgbClr val="008BD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sp>
        <p:nvSpPr>
          <p:cNvPr id="507" name="Textfeld 506"/>
          <p:cNvSpPr txBox="1"/>
          <p:nvPr/>
        </p:nvSpPr>
        <p:spPr>
          <a:xfrm>
            <a:off x="485018" y="3161146"/>
            <a:ext cx="928854" cy="400050"/>
          </a:xfrm>
          <a:prstGeom prst="rect">
            <a:avLst/>
          </a:prstGeom>
          <a:noFill/>
        </p:spPr>
        <p:txBody>
          <a:bodyPr wrap="none" rtlCol="0">
            <a:noAutofit/>
          </a:bodyPr>
          <a:lstStyle/>
          <a:p>
            <a:pPr eaLnBrk="0" fontAlgn="base" hangingPunct="0">
              <a:spcBef>
                <a:spcPct val="0"/>
              </a:spcBef>
              <a:spcAft>
                <a:spcPct val="0"/>
              </a:spcAft>
            </a:pPr>
            <a:r>
              <a:rPr lang="en-US" sz="1200" dirty="0" smtClean="0">
                <a:solidFill>
                  <a:srgbClr val="000000"/>
                </a:solidFill>
              </a:rPr>
              <a:t>subunit </a:t>
            </a:r>
          </a:p>
          <a:p>
            <a:pPr eaLnBrk="0" fontAlgn="base" hangingPunct="0">
              <a:spcBef>
                <a:spcPct val="0"/>
              </a:spcBef>
              <a:spcAft>
                <a:spcPct val="0"/>
              </a:spcAft>
            </a:pPr>
            <a:r>
              <a:rPr lang="en-US" sz="1200" dirty="0" smtClean="0">
                <a:solidFill>
                  <a:srgbClr val="000000"/>
                </a:solidFill>
              </a:rPr>
              <a:t>~ 0.2 </a:t>
            </a:r>
            <a:r>
              <a:rPr lang="en-US" sz="1200" dirty="0" err="1" smtClean="0">
                <a:solidFill>
                  <a:srgbClr val="000000"/>
                </a:solidFill>
              </a:rPr>
              <a:t>A.u</a:t>
            </a:r>
            <a:r>
              <a:rPr lang="en-US" sz="1200" dirty="0" smtClean="0">
                <a:solidFill>
                  <a:srgbClr val="000000"/>
                </a:solidFill>
              </a:rPr>
              <a:t>.</a:t>
            </a:r>
            <a:endParaRPr lang="en-US" sz="1200" dirty="0">
              <a:solidFill>
                <a:srgbClr val="000000"/>
              </a:solidFill>
            </a:endParaRPr>
          </a:p>
        </p:txBody>
      </p:sp>
      <p:cxnSp>
        <p:nvCxnSpPr>
          <p:cNvPr id="60" name="Gerade Verbindung mit Pfeil 59"/>
          <p:cNvCxnSpPr>
            <a:endCxn id="506" idx="3"/>
          </p:cNvCxnSpPr>
          <p:nvPr/>
        </p:nvCxnSpPr>
        <p:spPr bwMode="auto">
          <a:xfrm>
            <a:off x="450321" y="3131662"/>
            <a:ext cx="283813"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Gerade Verbindung mit Pfeil 64"/>
          <p:cNvCxnSpPr>
            <a:endCxn id="506" idx="0"/>
          </p:cNvCxnSpPr>
          <p:nvPr/>
        </p:nvCxnSpPr>
        <p:spPr bwMode="auto">
          <a:xfrm flipH="1">
            <a:off x="915814" y="3131662"/>
            <a:ext cx="313638" cy="0"/>
          </a:xfrm>
          <a:prstGeom prst="straightConnector1">
            <a:avLst/>
          </a:prstGeom>
          <a:solidFill>
            <a:schemeClr val="folHlink"/>
          </a:solidFill>
          <a:ln w="3175" cap="flat" cmpd="sng" algn="ctr">
            <a:solidFill>
              <a:schemeClr val="folHlink"/>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9" name="Textfeld 496"/>
          <p:cNvSpPr txBox="1"/>
          <p:nvPr/>
        </p:nvSpPr>
        <p:spPr>
          <a:xfrm>
            <a:off x="5418117" y="2186563"/>
            <a:ext cx="3264462" cy="533593"/>
          </a:xfrm>
          <a:prstGeom prst="rect">
            <a:avLst/>
          </a:prstGeom>
          <a:noFill/>
        </p:spPr>
        <p:txBody>
          <a:bodyPr wrap="square" rtlCol="0">
            <a:noAutofit/>
          </a:bodyPr>
          <a:lstStyle/>
          <a:p>
            <a:pPr eaLnBrk="0" fontAlgn="base" hangingPunct="0">
              <a:spcBef>
                <a:spcPct val="0"/>
              </a:spcBef>
              <a:spcAft>
                <a:spcPct val="0"/>
              </a:spcAft>
            </a:pPr>
            <a:r>
              <a:rPr lang="en-US" sz="1400" dirty="0" smtClean="0">
                <a:solidFill>
                  <a:srgbClr val="000000"/>
                </a:solidFill>
              </a:rPr>
              <a:t>All elements are acquired simultaneously, and can be remapped for better resolution and sensitivity</a:t>
            </a:r>
          </a:p>
          <a:p>
            <a:pPr eaLnBrk="0" fontAlgn="base" hangingPunct="0">
              <a:spcBef>
                <a:spcPct val="0"/>
              </a:spcBef>
              <a:spcAft>
                <a:spcPct val="0"/>
              </a:spcAft>
            </a:pPr>
            <a:r>
              <a:rPr lang="en-US" sz="1400" dirty="0">
                <a:solidFill>
                  <a:srgbClr val="000000"/>
                </a:solidFill>
              </a:rPr>
              <a:t>The PSF is mapped directly 1:</a:t>
            </a:r>
            <a:r>
              <a:rPr lang="en-US" sz="1400" dirty="0">
                <a:solidFill>
                  <a:srgbClr val="000000"/>
                </a:solidFill>
                <a:latin typeface="Cambria Math"/>
                <a:ea typeface="Cambria Math"/>
              </a:rPr>
              <a:t>√</a:t>
            </a:r>
            <a:r>
              <a:rPr lang="en-US" sz="1400" dirty="0">
                <a:solidFill>
                  <a:srgbClr val="000000"/>
                </a:solidFill>
                <a:ea typeface="Cambria Math"/>
              </a:rPr>
              <a:t>2</a:t>
            </a:r>
            <a:endParaRPr lang="en-US" sz="1400" dirty="0">
              <a:solidFill>
                <a:srgbClr val="000000"/>
              </a:solidFill>
            </a:endParaRPr>
          </a:p>
          <a:p>
            <a:pPr eaLnBrk="0" fontAlgn="base" hangingPunct="0">
              <a:spcBef>
                <a:spcPct val="0"/>
              </a:spcBef>
              <a:spcAft>
                <a:spcPct val="0"/>
              </a:spcAft>
            </a:pPr>
            <a:endParaRPr lang="en-US" sz="1400" dirty="0">
              <a:solidFill>
                <a:srgbClr val="000000"/>
              </a:solidFill>
            </a:endParaRPr>
          </a:p>
        </p:txBody>
      </p:sp>
      <p:sp>
        <p:nvSpPr>
          <p:cNvPr id="7" name="Date Placeholder 6"/>
          <p:cNvSpPr>
            <a:spLocks noGrp="1"/>
          </p:cNvSpPr>
          <p:nvPr>
            <p:ph type="dt" sz="half" idx="10"/>
          </p:nvPr>
        </p:nvSpPr>
        <p:spPr/>
        <p:txBody>
          <a:bodyPr/>
          <a:lstStyle/>
          <a:p>
            <a:fld id="{A38633FA-E847-4EF9-BFCD-1A936C986393}" type="datetime1">
              <a:rPr lang="de-DE" smtClean="0">
                <a:solidFill>
                  <a:srgbClr val="000000"/>
                </a:solidFill>
              </a:rPr>
              <a:pPr/>
              <a:t>02.03.2017</a:t>
            </a:fld>
            <a:endParaRPr lang="en-US" dirty="0">
              <a:solidFill>
                <a:srgbClr val="000000"/>
              </a:solidFill>
            </a:endParaRPr>
          </a:p>
        </p:txBody>
      </p:sp>
      <p:sp>
        <p:nvSpPr>
          <p:cNvPr id="8" name="Slide Number Placeholder 7"/>
          <p:cNvSpPr>
            <a:spLocks noGrp="1"/>
          </p:cNvSpPr>
          <p:nvPr>
            <p:ph type="sldNum" sz="quarter" idx="11"/>
          </p:nvPr>
        </p:nvSpPr>
        <p:spPr/>
        <p:txBody>
          <a:bodyPr/>
          <a:lstStyle/>
          <a:p>
            <a:fld id="{E7106F61-AEF5-4A9D-9A53-47E3DFDE314C}" type="slidenum">
              <a:rPr lang="de-DE" smtClean="0">
                <a:solidFill>
                  <a:srgbClr val="000000"/>
                </a:solidFill>
              </a:rPr>
              <a:pPr/>
              <a:t>53</a:t>
            </a:fld>
            <a:endParaRPr lang="de-DE">
              <a:solidFill>
                <a:srgbClr val="000000"/>
              </a:solidFill>
            </a:endParaRPr>
          </a:p>
        </p:txBody>
      </p:sp>
    </p:spTree>
    <p:extLst>
      <p:ext uri="{BB962C8B-B14F-4D97-AF65-F5344CB8AC3E}">
        <p14:creationId xmlns:p14="http://schemas.microsoft.com/office/powerpoint/2010/main" val="279480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4"/>
                                        </p:tgtEl>
                                        <p:attrNameLst>
                                          <p:attrName>style.visibility</p:attrName>
                                        </p:attrNameLst>
                                      </p:cBhvr>
                                      <p:to>
                                        <p:strVal val="visible"/>
                                      </p:to>
                                    </p:set>
                                    <p:animEffect transition="in" filter="fade">
                                      <p:cBhvr>
                                        <p:cTn id="7" dur="500"/>
                                        <p:tgtEl>
                                          <p:spTgt spid="48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9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9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00"/>
                                        </p:tgtEl>
                                        <p:attrNameLst>
                                          <p:attrName>style.visibility</p:attrName>
                                        </p:attrNameLst>
                                      </p:cBhvr>
                                      <p:to>
                                        <p:strVal val="visible"/>
                                      </p:to>
                                    </p:set>
                                  </p:childTnLst>
                                </p:cTn>
                              </p:par>
                            </p:childTnLst>
                          </p:cTn>
                        </p:par>
                        <p:par>
                          <p:cTn id="18" fill="hold">
                            <p:stCondLst>
                              <p:cond delay="0"/>
                            </p:stCondLst>
                            <p:childTnLst>
                              <p:par>
                                <p:cTn id="19" presetID="10" presetClass="entr" presetSubtype="0" fill="hold" grpId="0" nodeType="afterEffect">
                                  <p:stCondLst>
                                    <p:cond delay="750"/>
                                  </p:stCondLst>
                                  <p:childTnLst>
                                    <p:set>
                                      <p:cBhvr>
                                        <p:cTn id="20" dur="1" fill="hold">
                                          <p:stCondLst>
                                            <p:cond delay="0"/>
                                          </p:stCondLst>
                                        </p:cTn>
                                        <p:tgtEl>
                                          <p:spTgt spid="474"/>
                                        </p:tgtEl>
                                        <p:attrNameLst>
                                          <p:attrName>style.visibility</p:attrName>
                                        </p:attrNameLst>
                                      </p:cBhvr>
                                      <p:to>
                                        <p:strVal val="visible"/>
                                      </p:to>
                                    </p:set>
                                    <p:animEffect transition="in" filter="fade">
                                      <p:cBhvr>
                                        <p:cTn id="21" dur="500"/>
                                        <p:tgtEl>
                                          <p:spTgt spid="47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0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 grpId="0" animBg="1"/>
      <p:bldP spid="474" grpId="0" animBg="1"/>
      <p:bldP spid="3" grpId="0" animBg="1"/>
      <p:bldP spid="492" grpId="0" animBg="1"/>
      <p:bldP spid="500" grpId="0" animBg="1"/>
      <p:bldP spid="505" grpId="0"/>
      <p:bldP spid="49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2" name="Gruppieren 2071"/>
          <p:cNvGrpSpPr/>
          <p:nvPr/>
        </p:nvGrpSpPr>
        <p:grpSpPr>
          <a:xfrm>
            <a:off x="129228" y="1425910"/>
            <a:ext cx="4352225" cy="3600948"/>
            <a:chOff x="129228" y="1425910"/>
            <a:chExt cx="4352225" cy="3600948"/>
          </a:xfrm>
        </p:grpSpPr>
        <p:grpSp>
          <p:nvGrpSpPr>
            <p:cNvPr id="2066" name="Gruppieren 2065"/>
            <p:cNvGrpSpPr/>
            <p:nvPr/>
          </p:nvGrpSpPr>
          <p:grpSpPr>
            <a:xfrm>
              <a:off x="129228" y="1425910"/>
              <a:ext cx="4352225" cy="3600948"/>
              <a:chOff x="18562566" y="6990623"/>
              <a:chExt cx="4352225" cy="3600948"/>
            </a:xfrm>
          </p:grpSpPr>
          <p:pic>
            <p:nvPicPr>
              <p:cNvPr id="1031"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8562566" y="6990623"/>
                <a:ext cx="4352225" cy="3600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3" name="Gerade Verbindung mit Pfeil 92"/>
              <p:cNvCxnSpPr/>
              <p:nvPr/>
            </p:nvCxnSpPr>
            <p:spPr bwMode="auto">
              <a:xfrm>
                <a:off x="18942411" y="8040010"/>
                <a:ext cx="342213" cy="236483"/>
              </a:xfrm>
              <a:prstGeom prst="straightConnector1">
                <a:avLst/>
              </a:prstGeom>
              <a:solidFill>
                <a:schemeClr val="folHlink"/>
              </a:solidFill>
              <a:ln w="3175" cap="flat" cmpd="sng" algn="ctr">
                <a:solidFill>
                  <a:srgbClr val="FFFF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 Verbindung mit Pfeil 93"/>
              <p:cNvCxnSpPr/>
              <p:nvPr/>
            </p:nvCxnSpPr>
            <p:spPr bwMode="auto">
              <a:xfrm>
                <a:off x="19026468" y="7904516"/>
                <a:ext cx="342213" cy="236483"/>
              </a:xfrm>
              <a:prstGeom prst="straightConnector1">
                <a:avLst/>
              </a:prstGeom>
              <a:solidFill>
                <a:schemeClr val="folHlink"/>
              </a:solidFill>
              <a:ln w="3175" cap="flat" cmpd="sng" algn="ctr">
                <a:solidFill>
                  <a:srgbClr val="FFFF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 Verbindung mit Pfeil 94"/>
              <p:cNvCxnSpPr/>
              <p:nvPr/>
            </p:nvCxnSpPr>
            <p:spPr bwMode="auto">
              <a:xfrm>
                <a:off x="20529478" y="8686732"/>
                <a:ext cx="227678" cy="533396"/>
              </a:xfrm>
              <a:prstGeom prst="straightConnector1">
                <a:avLst/>
              </a:prstGeom>
              <a:solidFill>
                <a:schemeClr val="folHlink"/>
              </a:solidFill>
              <a:ln w="3175" cap="flat" cmpd="sng" algn="ctr">
                <a:solidFill>
                  <a:srgbClr val="FFFF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Gerade Verbindung mit Pfeil 95"/>
              <p:cNvCxnSpPr/>
              <p:nvPr/>
            </p:nvCxnSpPr>
            <p:spPr bwMode="auto">
              <a:xfrm>
                <a:off x="20679522" y="8609091"/>
                <a:ext cx="227678" cy="533396"/>
              </a:xfrm>
              <a:prstGeom prst="straightConnector1">
                <a:avLst/>
              </a:prstGeom>
              <a:solidFill>
                <a:schemeClr val="folHlink"/>
              </a:solidFill>
              <a:ln w="3175" cap="flat" cmpd="sng" algn="ctr">
                <a:solidFill>
                  <a:srgbClr val="FFFF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 name="Gerade Verbindung 102"/>
            <p:cNvCxnSpPr/>
            <p:nvPr/>
          </p:nvCxnSpPr>
          <p:spPr bwMode="auto">
            <a:xfrm>
              <a:off x="509073" y="4735009"/>
              <a:ext cx="1204088" cy="0"/>
            </a:xfrm>
            <a:prstGeom prst="line">
              <a:avLst/>
            </a:prstGeom>
            <a:solidFill>
              <a:schemeClr val="folHlink"/>
            </a:solidFill>
            <a:ln w="38100" cap="flat" cmpd="sng" algn="ctr">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1" name="Gruppieren 2070"/>
          <p:cNvGrpSpPr/>
          <p:nvPr/>
        </p:nvGrpSpPr>
        <p:grpSpPr>
          <a:xfrm>
            <a:off x="129228" y="1425910"/>
            <a:ext cx="4352225" cy="3600948"/>
            <a:chOff x="129228" y="1425910"/>
            <a:chExt cx="4352225" cy="3600948"/>
          </a:xfrm>
        </p:grpSpPr>
        <p:pic>
          <p:nvPicPr>
            <p:cNvPr id="61"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29228" y="1425910"/>
              <a:ext cx="4352225" cy="3600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1" name="Gerade Verbindung 100"/>
            <p:cNvCxnSpPr/>
            <p:nvPr/>
          </p:nvCxnSpPr>
          <p:spPr bwMode="auto">
            <a:xfrm>
              <a:off x="851286" y="4739488"/>
              <a:ext cx="451521" cy="0"/>
            </a:xfrm>
            <a:prstGeom prst="line">
              <a:avLst/>
            </a:prstGeom>
            <a:solidFill>
              <a:schemeClr val="folHlink"/>
            </a:solidFill>
            <a:ln w="38100" cap="flat" cmpd="sng" algn="ctr">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0" name="Gruppieren 2069"/>
          <p:cNvGrpSpPr/>
          <p:nvPr/>
        </p:nvGrpSpPr>
        <p:grpSpPr>
          <a:xfrm>
            <a:off x="129228" y="1425910"/>
            <a:ext cx="4376410" cy="3600948"/>
            <a:chOff x="129228" y="1425910"/>
            <a:chExt cx="4376410" cy="3600948"/>
          </a:xfrm>
        </p:grpSpPr>
        <p:pic>
          <p:nvPicPr>
            <p:cNvPr id="92"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29228" y="1425910"/>
              <a:ext cx="4376410" cy="3600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6" name="Gerade Verbindung 105"/>
            <p:cNvCxnSpPr/>
            <p:nvPr/>
          </p:nvCxnSpPr>
          <p:spPr bwMode="auto">
            <a:xfrm>
              <a:off x="955884" y="4735009"/>
              <a:ext cx="192767" cy="0"/>
            </a:xfrm>
            <a:prstGeom prst="line">
              <a:avLst/>
            </a:prstGeom>
            <a:solidFill>
              <a:schemeClr val="folHlink"/>
            </a:solidFill>
            <a:ln w="38100" cap="flat" cmpd="sng" algn="ctr">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 name="Titel 1"/>
          <p:cNvSpPr>
            <a:spLocks noGrp="1"/>
          </p:cNvSpPr>
          <p:nvPr>
            <p:ph type="title"/>
          </p:nvPr>
        </p:nvSpPr>
        <p:spPr>
          <a:xfrm>
            <a:off x="466725" y="307975"/>
            <a:ext cx="7588704" cy="941388"/>
          </a:xfrm>
        </p:spPr>
        <p:txBody>
          <a:bodyPr/>
          <a:lstStyle/>
          <a:p>
            <a:r>
              <a:rPr lang="en-US" dirty="0" smtClean="0"/>
              <a:t>ZEISS LSM 880 – </a:t>
            </a:r>
            <a:r>
              <a:rPr lang="en-US" dirty="0" err="1" smtClean="0"/>
              <a:t>Airyscan</a:t>
            </a:r>
            <a:r>
              <a:rPr lang="en-US" dirty="0" smtClean="0"/>
              <a:t> enhances resolution, </a:t>
            </a:r>
            <a:br>
              <a:rPr lang="en-US" dirty="0" smtClean="0"/>
            </a:br>
            <a:r>
              <a:rPr lang="en-US" dirty="0" smtClean="0"/>
              <a:t>boosts SNR </a:t>
            </a:r>
            <a:r>
              <a:rPr lang="en-US" sz="2000" i="1" dirty="0" smtClean="0">
                <a:solidFill>
                  <a:schemeClr val="bg2"/>
                </a:solidFill>
              </a:rPr>
              <a:t>“...thereby </a:t>
            </a:r>
            <a:r>
              <a:rPr lang="en-US" sz="2000" i="1" dirty="0">
                <a:solidFill>
                  <a:schemeClr val="bg2"/>
                </a:solidFill>
              </a:rPr>
              <a:t>allowing for a much more accurate </a:t>
            </a:r>
            <a:r>
              <a:rPr lang="en-US" sz="2000" i="1" dirty="0" smtClean="0">
                <a:solidFill>
                  <a:schemeClr val="bg2"/>
                </a:solidFill>
              </a:rPr>
              <a:t>quantification“ </a:t>
            </a:r>
            <a:r>
              <a:rPr lang="en-US" sz="1200" i="1" dirty="0" smtClean="0">
                <a:solidFill>
                  <a:schemeClr val="bg2"/>
                </a:solidFill>
              </a:rPr>
              <a:t>(</a:t>
            </a:r>
            <a:r>
              <a:rPr lang="en-US" sz="1200" i="1" dirty="0" err="1" smtClean="0">
                <a:solidFill>
                  <a:schemeClr val="bg2"/>
                </a:solidFill>
              </a:rPr>
              <a:t>Karlseder</a:t>
            </a:r>
            <a:r>
              <a:rPr lang="en-US" sz="1200" i="1" dirty="0" smtClean="0">
                <a:solidFill>
                  <a:schemeClr val="bg2"/>
                </a:solidFill>
              </a:rPr>
              <a:t> and Fitzpatrick, The Salk Institute, La Jolla, CA, USA)</a:t>
            </a:r>
            <a:endParaRPr lang="en-US" sz="1200" i="1" dirty="0">
              <a:solidFill>
                <a:schemeClr val="bg2"/>
              </a:solidFill>
            </a:endParaRPr>
          </a:p>
        </p:txBody>
      </p:sp>
      <p:sp>
        <p:nvSpPr>
          <p:cNvPr id="4" name="Foliennummernplatzhalter 3"/>
          <p:cNvSpPr>
            <a:spLocks noGrp="1"/>
          </p:cNvSpPr>
          <p:nvPr>
            <p:ph type="sldNum" sz="quarter" idx="11"/>
          </p:nvPr>
        </p:nvSpPr>
        <p:spPr/>
        <p:txBody>
          <a:bodyPr/>
          <a:lstStyle/>
          <a:p>
            <a:fld id="{8205D155-24A6-4D1A-8D30-537BB875DDDF}" type="slidenum">
              <a:rPr lang="en-US" smtClean="0">
                <a:solidFill>
                  <a:srgbClr val="000000"/>
                </a:solidFill>
              </a:rPr>
              <a:pPr/>
              <a:t>54</a:t>
            </a:fld>
            <a:endParaRPr lang="en-US">
              <a:solidFill>
                <a:srgbClr val="000000"/>
              </a:solidFill>
            </a:endParaRPr>
          </a:p>
        </p:txBody>
      </p:sp>
      <p:sp>
        <p:nvSpPr>
          <p:cNvPr id="5" name="Fußzeilenplatzhalter 4"/>
          <p:cNvSpPr>
            <a:spLocks noGrp="1"/>
          </p:cNvSpPr>
          <p:nvPr>
            <p:ph type="ftr" sz="quarter" idx="12"/>
          </p:nvPr>
        </p:nvSpPr>
        <p:spPr/>
        <p:txBody>
          <a:bodyPr/>
          <a:lstStyle/>
          <a:p>
            <a:r>
              <a:rPr lang="en-US" smtClean="0">
                <a:solidFill>
                  <a:srgbClr val="000000"/>
                </a:solidFill>
              </a:rPr>
              <a:t>Carl Zeiss Microscopy</a:t>
            </a:r>
            <a:endParaRPr lang="en-US" dirty="0">
              <a:solidFill>
                <a:srgbClr val="000000"/>
              </a:solidFill>
            </a:endParaRPr>
          </a:p>
        </p:txBody>
      </p:sp>
      <p:sp>
        <p:nvSpPr>
          <p:cNvPr id="6" name="Rechteck 5"/>
          <p:cNvSpPr/>
          <p:nvPr/>
        </p:nvSpPr>
        <p:spPr>
          <a:xfrm>
            <a:off x="129228" y="5073063"/>
            <a:ext cx="8859920" cy="584775"/>
          </a:xfrm>
          <a:prstGeom prst="rect">
            <a:avLst/>
          </a:prstGeom>
        </p:spPr>
        <p:txBody>
          <a:bodyPr wrap="square">
            <a:spAutoFit/>
          </a:bodyPr>
          <a:lstStyle/>
          <a:p>
            <a:pPr eaLnBrk="0" fontAlgn="base" hangingPunct="0">
              <a:spcBef>
                <a:spcPct val="0"/>
              </a:spcBef>
              <a:spcAft>
                <a:spcPct val="0"/>
              </a:spcAft>
            </a:pPr>
            <a:r>
              <a:rPr lang="en-US" sz="1600" dirty="0" smtClean="0">
                <a:solidFill>
                  <a:srgbClr val="000000"/>
                </a:solidFill>
              </a:rPr>
              <a:t>Telomere replication without RTEL1: Stalled forks and telomere breakage visualized as doubled dots using </a:t>
            </a:r>
            <a:r>
              <a:rPr lang="en-US" sz="1600" dirty="0" err="1" smtClean="0">
                <a:solidFill>
                  <a:srgbClr val="000000"/>
                </a:solidFill>
              </a:rPr>
              <a:t>Airyscan</a:t>
            </a:r>
            <a:r>
              <a:rPr lang="en-US" sz="1600" dirty="0" smtClean="0">
                <a:solidFill>
                  <a:srgbClr val="000000"/>
                </a:solidFill>
              </a:rPr>
              <a:t>. Resolution is meaningless without good SNR.</a:t>
            </a:r>
            <a:endParaRPr lang="de-DE" sz="1600" dirty="0">
              <a:solidFill>
                <a:srgbClr val="000000"/>
              </a:solidFill>
            </a:endParaRPr>
          </a:p>
        </p:txBody>
      </p:sp>
      <p:grpSp>
        <p:nvGrpSpPr>
          <p:cNvPr id="2065" name="Gruppieren 2064"/>
          <p:cNvGrpSpPr/>
          <p:nvPr/>
        </p:nvGrpSpPr>
        <p:grpSpPr>
          <a:xfrm>
            <a:off x="4612737" y="1425910"/>
            <a:ext cx="4376411" cy="3600948"/>
            <a:chOff x="14048723" y="6990623"/>
            <a:chExt cx="4376411" cy="3600948"/>
          </a:xfrm>
        </p:grpSpPr>
        <p:grpSp>
          <p:nvGrpSpPr>
            <p:cNvPr id="2062" name="Gruppieren 2061"/>
            <p:cNvGrpSpPr/>
            <p:nvPr/>
          </p:nvGrpSpPr>
          <p:grpSpPr>
            <a:xfrm>
              <a:off x="14048723" y="6990623"/>
              <a:ext cx="4376411" cy="3600948"/>
              <a:chOff x="14139515" y="6990623"/>
              <a:chExt cx="4376411" cy="3600948"/>
            </a:xfrm>
          </p:grpSpPr>
          <p:pic>
            <p:nvPicPr>
              <p:cNvPr id="57"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4139515" y="6990623"/>
                <a:ext cx="4376411" cy="3600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55" name="Gerade Verbindung mit Pfeil 2054"/>
              <p:cNvCxnSpPr/>
              <p:nvPr/>
            </p:nvCxnSpPr>
            <p:spPr bwMode="auto">
              <a:xfrm>
                <a:off x="14483122" y="7846210"/>
                <a:ext cx="342213" cy="236483"/>
              </a:xfrm>
              <a:prstGeom prst="straightConnector1">
                <a:avLst/>
              </a:prstGeom>
              <a:solidFill>
                <a:schemeClr val="folHlink"/>
              </a:solidFill>
              <a:ln w="3175" cap="flat" cmpd="sng" algn="ctr">
                <a:solidFill>
                  <a:srgbClr val="FFFF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Gerade Verbindung mit Pfeil 69"/>
              <p:cNvCxnSpPr/>
              <p:nvPr/>
            </p:nvCxnSpPr>
            <p:spPr bwMode="auto">
              <a:xfrm>
                <a:off x="14567179" y="7710716"/>
                <a:ext cx="342213" cy="236483"/>
              </a:xfrm>
              <a:prstGeom prst="straightConnector1">
                <a:avLst/>
              </a:prstGeom>
              <a:solidFill>
                <a:schemeClr val="folHlink"/>
              </a:solidFill>
              <a:ln w="3175" cap="flat" cmpd="sng" algn="ctr">
                <a:solidFill>
                  <a:srgbClr val="FFFF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 Verbindung mit Pfeil 70"/>
              <p:cNvCxnSpPr/>
              <p:nvPr/>
            </p:nvCxnSpPr>
            <p:spPr bwMode="auto">
              <a:xfrm>
                <a:off x="16070189" y="8492932"/>
                <a:ext cx="227678" cy="533396"/>
              </a:xfrm>
              <a:prstGeom prst="straightConnector1">
                <a:avLst/>
              </a:prstGeom>
              <a:solidFill>
                <a:schemeClr val="folHlink"/>
              </a:solidFill>
              <a:ln w="3175" cap="flat" cmpd="sng" algn="ctr">
                <a:solidFill>
                  <a:srgbClr val="FFFF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Gerade Verbindung mit Pfeil 72"/>
              <p:cNvCxnSpPr/>
              <p:nvPr/>
            </p:nvCxnSpPr>
            <p:spPr bwMode="auto">
              <a:xfrm>
                <a:off x="16220233" y="8415291"/>
                <a:ext cx="227678" cy="533396"/>
              </a:xfrm>
              <a:prstGeom prst="straightConnector1">
                <a:avLst/>
              </a:prstGeom>
              <a:solidFill>
                <a:schemeClr val="folHlink"/>
              </a:solidFill>
              <a:ln w="3175" cap="flat" cmpd="sng" algn="ctr">
                <a:solidFill>
                  <a:srgbClr val="FFFF00"/>
                </a:solidFill>
                <a:prstDash val="solid"/>
                <a:round/>
                <a:headEnd type="none" w="sm" len="sm"/>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2" name="Gerade Verbindung 81"/>
            <p:cNvCxnSpPr/>
            <p:nvPr/>
          </p:nvCxnSpPr>
          <p:spPr bwMode="auto">
            <a:xfrm>
              <a:off x="14630980" y="10295075"/>
              <a:ext cx="1204088" cy="0"/>
            </a:xfrm>
            <a:prstGeom prst="line">
              <a:avLst/>
            </a:prstGeom>
            <a:solidFill>
              <a:schemeClr val="folHlink"/>
            </a:solidFill>
            <a:ln w="38100" cap="flat" cmpd="sng" algn="ctr">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 name="Textfeld 83"/>
            <p:cNvSpPr txBox="1"/>
            <p:nvPr/>
          </p:nvSpPr>
          <p:spPr>
            <a:xfrm>
              <a:off x="14833770" y="9827098"/>
              <a:ext cx="685800" cy="304800"/>
            </a:xfrm>
            <a:prstGeom prst="rect">
              <a:avLst/>
            </a:prstGeom>
            <a:noFill/>
          </p:spPr>
          <p:txBody>
            <a:bodyPr wrap="none" rtlCol="0">
              <a:noAutofit/>
            </a:bodyPr>
            <a:lstStyle/>
            <a:p>
              <a:pPr eaLnBrk="0" fontAlgn="base" hangingPunct="0">
                <a:spcBef>
                  <a:spcPct val="0"/>
                </a:spcBef>
                <a:spcAft>
                  <a:spcPct val="0"/>
                </a:spcAft>
              </a:pPr>
              <a:r>
                <a:rPr lang="en-US" sz="1600" dirty="0" smtClean="0">
                  <a:solidFill>
                    <a:srgbClr val="FFFF00"/>
                  </a:solidFill>
                </a:rPr>
                <a:t>2 µm</a:t>
              </a:r>
              <a:endParaRPr lang="en-US" sz="1600" dirty="0">
                <a:solidFill>
                  <a:srgbClr val="FFFF00"/>
                </a:solidFill>
              </a:endParaRPr>
            </a:p>
          </p:txBody>
        </p:sp>
      </p:grpSp>
      <p:grpSp>
        <p:nvGrpSpPr>
          <p:cNvPr id="2064" name="Gruppieren 2063"/>
          <p:cNvGrpSpPr/>
          <p:nvPr/>
        </p:nvGrpSpPr>
        <p:grpSpPr>
          <a:xfrm>
            <a:off x="4612737" y="1425910"/>
            <a:ext cx="4376410" cy="3600948"/>
            <a:chOff x="14048723" y="3156139"/>
            <a:chExt cx="4376410" cy="3600948"/>
          </a:xfrm>
        </p:grpSpPr>
        <p:grpSp>
          <p:nvGrpSpPr>
            <p:cNvPr id="2060" name="Gruppieren 2059"/>
            <p:cNvGrpSpPr/>
            <p:nvPr/>
          </p:nvGrpSpPr>
          <p:grpSpPr>
            <a:xfrm>
              <a:off x="14048723" y="3156139"/>
              <a:ext cx="4376410" cy="3600948"/>
              <a:chOff x="14127803" y="3156139"/>
              <a:chExt cx="4376410" cy="3600948"/>
            </a:xfrm>
          </p:grpSpPr>
          <p:pic>
            <p:nvPicPr>
              <p:cNvPr id="1033" name="Picture 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14127803" y="3156139"/>
                <a:ext cx="4376410" cy="3600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 name="Rechteck 80"/>
              <p:cNvSpPr/>
              <p:nvPr/>
            </p:nvSpPr>
            <p:spPr bwMode="auto">
              <a:xfrm>
                <a:off x="14631943" y="4216981"/>
                <a:ext cx="1602969" cy="1398816"/>
              </a:xfrm>
              <a:prstGeom prst="rect">
                <a:avLst/>
              </a:prstGeom>
              <a:noFill/>
              <a:ln w="19050" cap="flat" cmpd="sng" algn="ctr">
                <a:solidFill>
                  <a:srgbClr val="FFFF0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cxnSp>
          <p:nvCxnSpPr>
            <p:cNvPr id="64" name="Gerade Verbindung 63"/>
            <p:cNvCxnSpPr/>
            <p:nvPr/>
          </p:nvCxnSpPr>
          <p:spPr bwMode="auto">
            <a:xfrm>
              <a:off x="15007264" y="6460591"/>
              <a:ext cx="451521" cy="0"/>
            </a:xfrm>
            <a:prstGeom prst="line">
              <a:avLst/>
            </a:prstGeom>
            <a:solidFill>
              <a:schemeClr val="folHlink"/>
            </a:solidFill>
            <a:ln w="38100" cap="flat" cmpd="sng" algn="ctr">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5" name="Textfeld 84"/>
            <p:cNvSpPr txBox="1"/>
            <p:nvPr/>
          </p:nvSpPr>
          <p:spPr>
            <a:xfrm>
              <a:off x="14833770" y="5992614"/>
              <a:ext cx="685800" cy="304800"/>
            </a:xfrm>
            <a:prstGeom prst="rect">
              <a:avLst/>
            </a:prstGeom>
            <a:noFill/>
          </p:spPr>
          <p:txBody>
            <a:bodyPr wrap="none" rtlCol="0">
              <a:noAutofit/>
            </a:bodyPr>
            <a:lstStyle/>
            <a:p>
              <a:pPr eaLnBrk="0" fontAlgn="base" hangingPunct="0">
                <a:spcBef>
                  <a:spcPct val="0"/>
                </a:spcBef>
                <a:spcAft>
                  <a:spcPct val="0"/>
                </a:spcAft>
              </a:pPr>
              <a:r>
                <a:rPr lang="en-US" sz="1600" dirty="0" smtClean="0">
                  <a:solidFill>
                    <a:srgbClr val="FFFF00"/>
                  </a:solidFill>
                </a:rPr>
                <a:t>2 µm</a:t>
              </a:r>
              <a:endParaRPr lang="en-US" sz="1600" dirty="0">
                <a:solidFill>
                  <a:srgbClr val="FFFF00"/>
                </a:solidFill>
              </a:endParaRPr>
            </a:p>
          </p:txBody>
        </p:sp>
      </p:grpSp>
      <p:grpSp>
        <p:nvGrpSpPr>
          <p:cNvPr id="2063" name="Gruppieren 2062"/>
          <p:cNvGrpSpPr/>
          <p:nvPr/>
        </p:nvGrpSpPr>
        <p:grpSpPr>
          <a:xfrm>
            <a:off x="4612737" y="1425910"/>
            <a:ext cx="4376410" cy="3600948"/>
            <a:chOff x="14048723" y="-844610"/>
            <a:chExt cx="4376410" cy="3600948"/>
          </a:xfrm>
        </p:grpSpPr>
        <p:grpSp>
          <p:nvGrpSpPr>
            <p:cNvPr id="2061" name="Gruppieren 2060"/>
            <p:cNvGrpSpPr/>
            <p:nvPr/>
          </p:nvGrpSpPr>
          <p:grpSpPr>
            <a:xfrm>
              <a:off x="14048723" y="-844610"/>
              <a:ext cx="4376410" cy="3600948"/>
              <a:chOff x="14048723" y="-844610"/>
              <a:chExt cx="4376410" cy="3600948"/>
            </a:xfrm>
          </p:grpSpPr>
          <p:pic>
            <p:nvPicPr>
              <p:cNvPr id="1034" name="Picture 1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14048723" y="-844610"/>
                <a:ext cx="4376410" cy="3600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 name="Rechteck 75"/>
              <p:cNvSpPr/>
              <p:nvPr/>
            </p:nvSpPr>
            <p:spPr bwMode="auto">
              <a:xfrm>
                <a:off x="15767437" y="1478943"/>
                <a:ext cx="1347150" cy="1232067"/>
              </a:xfrm>
              <a:prstGeom prst="rect">
                <a:avLst/>
              </a:prstGeom>
              <a:noFill/>
              <a:ln w="19050" cap="flat" cmpd="sng" algn="ctr">
                <a:solidFill>
                  <a:srgbClr val="FFFF00"/>
                </a:solidFill>
                <a:prstDash val="solid"/>
                <a:round/>
                <a:headEnd type="none" w="sm" len="sm"/>
                <a:tailEnd type="none" w="sm" len="sm"/>
              </a:ln>
              <a:effectLst/>
            </p:spPr>
            <p:txBody>
              <a:bodyPr vert="horz" wrap="square" lIns="36000" tIns="36000" rIns="36000" bIns="36000" numCol="1" rtlCol="0" anchor="ctr" anchorCtr="0" compatLnSpc="1">
                <a:prstTxWarp prst="textNoShape">
                  <a:avLst/>
                </a:prstTxWarp>
              </a:bodyPr>
              <a:lstStyle/>
              <a:p>
                <a:pPr eaLnBrk="0" fontAlgn="base" hangingPunct="0">
                  <a:spcBef>
                    <a:spcPct val="0"/>
                  </a:spcBef>
                  <a:spcAft>
                    <a:spcPct val="0"/>
                  </a:spcAft>
                </a:pPr>
                <a:endParaRPr lang="en-US" sz="1600" smtClean="0">
                  <a:solidFill>
                    <a:srgbClr val="000000"/>
                  </a:solidFill>
                </a:endParaRPr>
              </a:p>
            </p:txBody>
          </p:sp>
        </p:grpSp>
        <p:sp>
          <p:nvSpPr>
            <p:cNvPr id="79" name="Textfeld 78"/>
            <p:cNvSpPr txBox="1"/>
            <p:nvPr/>
          </p:nvSpPr>
          <p:spPr>
            <a:xfrm>
              <a:off x="14880389" y="2000250"/>
              <a:ext cx="685800" cy="304800"/>
            </a:xfrm>
            <a:prstGeom prst="rect">
              <a:avLst/>
            </a:prstGeom>
            <a:noFill/>
          </p:spPr>
          <p:txBody>
            <a:bodyPr wrap="none" rtlCol="0">
              <a:noAutofit/>
            </a:bodyPr>
            <a:lstStyle/>
            <a:p>
              <a:pPr eaLnBrk="0" fontAlgn="base" hangingPunct="0">
                <a:spcBef>
                  <a:spcPct val="0"/>
                </a:spcBef>
                <a:spcAft>
                  <a:spcPct val="0"/>
                </a:spcAft>
              </a:pPr>
              <a:r>
                <a:rPr lang="en-US" sz="1600" dirty="0" smtClean="0">
                  <a:solidFill>
                    <a:srgbClr val="FFFF00"/>
                  </a:solidFill>
                </a:rPr>
                <a:t>2 µm</a:t>
              </a:r>
              <a:endParaRPr lang="en-US" sz="1600" dirty="0">
                <a:solidFill>
                  <a:srgbClr val="FFFF00"/>
                </a:solidFill>
              </a:endParaRPr>
            </a:p>
          </p:txBody>
        </p:sp>
        <p:cxnSp>
          <p:nvCxnSpPr>
            <p:cNvPr id="80" name="Gerade Verbindung 79"/>
            <p:cNvCxnSpPr/>
            <p:nvPr/>
          </p:nvCxnSpPr>
          <p:spPr bwMode="auto">
            <a:xfrm>
              <a:off x="15136641" y="2463634"/>
              <a:ext cx="192767" cy="0"/>
            </a:xfrm>
            <a:prstGeom prst="line">
              <a:avLst/>
            </a:prstGeom>
            <a:solidFill>
              <a:schemeClr val="folHlink"/>
            </a:solidFill>
            <a:ln w="38100" cap="flat" cmpd="sng" algn="ctr">
              <a:solidFill>
                <a:srgbClr val="FFFF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4" name="Textfeld 103"/>
          <p:cNvSpPr txBox="1"/>
          <p:nvPr/>
        </p:nvSpPr>
        <p:spPr>
          <a:xfrm>
            <a:off x="729277" y="4258553"/>
            <a:ext cx="685800" cy="304800"/>
          </a:xfrm>
          <a:prstGeom prst="rect">
            <a:avLst/>
          </a:prstGeom>
          <a:noFill/>
        </p:spPr>
        <p:txBody>
          <a:bodyPr wrap="none" rtlCol="0">
            <a:noAutofit/>
          </a:bodyPr>
          <a:lstStyle/>
          <a:p>
            <a:pPr eaLnBrk="0" fontAlgn="base" hangingPunct="0">
              <a:spcBef>
                <a:spcPct val="0"/>
              </a:spcBef>
              <a:spcAft>
                <a:spcPct val="0"/>
              </a:spcAft>
            </a:pPr>
            <a:r>
              <a:rPr lang="en-US" sz="1600" dirty="0" smtClean="0">
                <a:solidFill>
                  <a:srgbClr val="FFFF00"/>
                </a:solidFill>
              </a:rPr>
              <a:t>2 µm</a:t>
            </a:r>
            <a:endParaRPr lang="en-US" sz="1600" dirty="0">
              <a:solidFill>
                <a:srgbClr val="FFFF00"/>
              </a:solidFill>
            </a:endParaRPr>
          </a:p>
        </p:txBody>
      </p:sp>
      <p:sp>
        <p:nvSpPr>
          <p:cNvPr id="72" name="Rechteck 71"/>
          <p:cNvSpPr/>
          <p:nvPr/>
        </p:nvSpPr>
        <p:spPr>
          <a:xfrm>
            <a:off x="129228" y="5747981"/>
            <a:ext cx="8859920" cy="830997"/>
          </a:xfrm>
          <a:prstGeom prst="rect">
            <a:avLst/>
          </a:prstGeom>
        </p:spPr>
        <p:txBody>
          <a:bodyPr wrap="square">
            <a:spAutoFit/>
          </a:bodyPr>
          <a:lstStyle/>
          <a:p>
            <a:pPr eaLnBrk="0" fontAlgn="base" hangingPunct="0">
              <a:spcBef>
                <a:spcPct val="0"/>
              </a:spcBef>
              <a:spcAft>
                <a:spcPct val="0"/>
              </a:spcAft>
            </a:pPr>
            <a:r>
              <a:rPr lang="en-US" sz="1600" b="1" dirty="0" smtClean="0">
                <a:solidFill>
                  <a:srgbClr val="000000"/>
                </a:solidFill>
              </a:rPr>
              <a:t>Courtesy: J</a:t>
            </a:r>
            <a:r>
              <a:rPr lang="en-US" sz="1600" b="1" dirty="0">
                <a:solidFill>
                  <a:srgbClr val="000000"/>
                </a:solidFill>
              </a:rPr>
              <a:t>. </a:t>
            </a:r>
            <a:r>
              <a:rPr lang="en-US" sz="1600" b="1" dirty="0" err="1">
                <a:solidFill>
                  <a:srgbClr val="000000"/>
                </a:solidFill>
              </a:rPr>
              <a:t>Karlseder</a:t>
            </a:r>
            <a:r>
              <a:rPr lang="en-US" sz="1600" b="1" dirty="0">
                <a:solidFill>
                  <a:srgbClr val="000000"/>
                </a:solidFill>
              </a:rPr>
              <a:t> Ph.D. (Molecular and Cell Biology Laboratory) and </a:t>
            </a:r>
            <a:endParaRPr lang="en-US" sz="1600" b="1" dirty="0" smtClean="0">
              <a:solidFill>
                <a:srgbClr val="000000"/>
              </a:solidFill>
            </a:endParaRPr>
          </a:p>
          <a:p>
            <a:pPr eaLnBrk="0" fontAlgn="base" hangingPunct="0">
              <a:spcBef>
                <a:spcPct val="0"/>
              </a:spcBef>
              <a:spcAft>
                <a:spcPct val="0"/>
              </a:spcAft>
            </a:pPr>
            <a:r>
              <a:rPr lang="en-US" sz="1600" b="1" dirty="0" smtClean="0">
                <a:solidFill>
                  <a:srgbClr val="000000"/>
                </a:solidFill>
              </a:rPr>
              <a:t>J</a:t>
            </a:r>
            <a:r>
              <a:rPr lang="en-US" sz="1600" b="1" dirty="0">
                <a:solidFill>
                  <a:srgbClr val="000000"/>
                </a:solidFill>
              </a:rPr>
              <a:t>. Fitzpatrick Ph.D. (Director, </a:t>
            </a:r>
            <a:r>
              <a:rPr lang="en-US" sz="1600" b="1" dirty="0" err="1">
                <a:solidFill>
                  <a:srgbClr val="000000"/>
                </a:solidFill>
              </a:rPr>
              <a:t>Waitt</a:t>
            </a:r>
            <a:r>
              <a:rPr lang="en-US" sz="1600" b="1" dirty="0">
                <a:solidFill>
                  <a:srgbClr val="000000"/>
                </a:solidFill>
              </a:rPr>
              <a:t> Advanced </a:t>
            </a:r>
            <a:r>
              <a:rPr lang="en-US" sz="1600" b="1" dirty="0" err="1">
                <a:solidFill>
                  <a:srgbClr val="000000"/>
                </a:solidFill>
              </a:rPr>
              <a:t>Biophotonics</a:t>
            </a:r>
            <a:r>
              <a:rPr lang="en-US" sz="1600" b="1" dirty="0">
                <a:solidFill>
                  <a:srgbClr val="000000"/>
                </a:solidFill>
              </a:rPr>
              <a:t> Core), </a:t>
            </a:r>
            <a:endParaRPr lang="en-US" sz="1600" b="1" dirty="0" smtClean="0">
              <a:solidFill>
                <a:srgbClr val="000000"/>
              </a:solidFill>
            </a:endParaRPr>
          </a:p>
          <a:p>
            <a:pPr eaLnBrk="0" fontAlgn="base" hangingPunct="0">
              <a:spcBef>
                <a:spcPct val="0"/>
              </a:spcBef>
              <a:spcAft>
                <a:spcPct val="0"/>
              </a:spcAft>
            </a:pPr>
            <a:r>
              <a:rPr lang="en-US" sz="1600" b="1" dirty="0" smtClean="0">
                <a:solidFill>
                  <a:srgbClr val="000000"/>
                </a:solidFill>
              </a:rPr>
              <a:t>The </a:t>
            </a:r>
            <a:r>
              <a:rPr lang="en-US" sz="1600" b="1" dirty="0">
                <a:solidFill>
                  <a:srgbClr val="000000"/>
                </a:solidFill>
              </a:rPr>
              <a:t>Salk Institute, La Jolla, USA.</a:t>
            </a:r>
            <a:endParaRPr lang="de-DE" sz="1600" b="1" dirty="0">
              <a:solidFill>
                <a:srgbClr val="000000"/>
              </a:solidFill>
            </a:endParaRPr>
          </a:p>
        </p:txBody>
      </p:sp>
      <p:sp>
        <p:nvSpPr>
          <p:cNvPr id="3" name="Datumsplatzhalter 2"/>
          <p:cNvSpPr>
            <a:spLocks noGrp="1"/>
          </p:cNvSpPr>
          <p:nvPr>
            <p:ph type="dt" sz="half" idx="10"/>
          </p:nvPr>
        </p:nvSpPr>
        <p:spPr/>
        <p:txBody>
          <a:bodyPr/>
          <a:lstStyle/>
          <a:p>
            <a:fld id="{15B9A508-DC1D-4256-82DB-F42AAA971832}" type="datetime1">
              <a:rPr lang="de-DE" smtClean="0">
                <a:solidFill>
                  <a:srgbClr val="000000"/>
                </a:solidFill>
              </a:rPr>
              <a:pPr/>
              <a:t>02.03.2017</a:t>
            </a:fld>
            <a:endParaRPr lang="en-US" dirty="0">
              <a:solidFill>
                <a:srgbClr val="000000"/>
              </a:solidFill>
            </a:endParaRPr>
          </a:p>
        </p:txBody>
      </p:sp>
    </p:spTree>
    <p:extLst>
      <p:ext uri="{BB962C8B-B14F-4D97-AF65-F5344CB8AC3E}">
        <p14:creationId xmlns:p14="http://schemas.microsoft.com/office/powerpoint/2010/main" val="15918149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70"/>
                                        </p:tgtEl>
                                      </p:cBhvr>
                                    </p:animEffect>
                                    <p:set>
                                      <p:cBhvr>
                                        <p:cTn id="7" dur="1" fill="hold">
                                          <p:stCondLst>
                                            <p:cond delay="499"/>
                                          </p:stCondLst>
                                        </p:cTn>
                                        <p:tgtEl>
                                          <p:spTgt spid="207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063"/>
                                        </p:tgtEl>
                                      </p:cBhvr>
                                    </p:animEffect>
                                    <p:set>
                                      <p:cBhvr>
                                        <p:cTn id="10" dur="1" fill="hold">
                                          <p:stCondLst>
                                            <p:cond delay="499"/>
                                          </p:stCondLst>
                                        </p:cTn>
                                        <p:tgtEl>
                                          <p:spTgt spid="206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071"/>
                                        </p:tgtEl>
                                      </p:cBhvr>
                                    </p:animEffect>
                                    <p:set>
                                      <p:cBhvr>
                                        <p:cTn id="15" dur="1" fill="hold">
                                          <p:stCondLst>
                                            <p:cond delay="499"/>
                                          </p:stCondLst>
                                        </p:cTn>
                                        <p:tgtEl>
                                          <p:spTgt spid="2071"/>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064"/>
                                        </p:tgtEl>
                                      </p:cBhvr>
                                    </p:animEffect>
                                    <p:set>
                                      <p:cBhvr>
                                        <p:cTn id="18" dur="1" fill="hold">
                                          <p:stCondLst>
                                            <p:cond delay="499"/>
                                          </p:stCondLst>
                                        </p:cTn>
                                        <p:tgtEl>
                                          <p:spTgt spid="20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lstStyle/>
          <a:p>
            <a:r>
              <a:rPr lang="en-US" dirty="0" smtClean="0">
                <a:latin typeface="Comic Sans MS" panose="030F0702030302020204" pitchFamily="66" charset="0"/>
              </a:rPr>
              <a:t>Homework 6</a:t>
            </a:r>
            <a:endParaRPr lang="en-US" dirty="0">
              <a:latin typeface="Comic Sans MS" panose="030F0702030302020204" pitchFamily="66" charset="0"/>
            </a:endParaRPr>
          </a:p>
        </p:txBody>
      </p:sp>
      <p:sp>
        <p:nvSpPr>
          <p:cNvPr id="2" name="TextBox 1"/>
          <p:cNvSpPr txBox="1"/>
          <p:nvPr/>
        </p:nvSpPr>
        <p:spPr>
          <a:xfrm>
            <a:off x="628650" y="1690689"/>
            <a:ext cx="7436827" cy="1754326"/>
          </a:xfrm>
          <a:prstGeom prst="rect">
            <a:avLst/>
          </a:prstGeom>
          <a:noFill/>
        </p:spPr>
        <p:txBody>
          <a:bodyPr wrap="square" rtlCol="0">
            <a:spAutoFit/>
          </a:bodyPr>
          <a:lstStyle/>
          <a:p>
            <a:r>
              <a:rPr lang="en-US" dirty="0">
                <a:solidFill>
                  <a:prstClr val="black"/>
                </a:solidFill>
                <a:latin typeface="Comic Sans MS" panose="030F0702030302020204" pitchFamily="66" charset="0"/>
              </a:rPr>
              <a:t>If you are submitting a research grant to the National Institutes of Health (NIH) it requires a section called the Project Narrative, a succinct (2 to 3 sentences) summary of the proposed research in plain language. For this assignment write a Project Narrative (2 or 3 sentences) describing your favorite microscopy technique and the question it can address, in plain language.</a:t>
            </a:r>
            <a:endParaRPr lang="en-US" dirty="0" smtClean="0">
              <a:solidFill>
                <a:prstClr val="black"/>
              </a:solidFill>
              <a:latin typeface="Comic Sans MS" panose="030F0702030302020204" pitchFamily="66" charset="0"/>
            </a:endParaRPr>
          </a:p>
        </p:txBody>
      </p:sp>
    </p:spTree>
    <p:extLst>
      <p:ext uri="{BB962C8B-B14F-4D97-AF65-F5344CB8AC3E}">
        <p14:creationId xmlns:p14="http://schemas.microsoft.com/office/powerpoint/2010/main" val="13383921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Super-resolution structured illumination microscopy (SR-SIM)</a:t>
            </a:r>
            <a:endParaRPr lang="en-US" sz="3600" dirty="0"/>
          </a:p>
        </p:txBody>
      </p:sp>
      <p:sp>
        <p:nvSpPr>
          <p:cNvPr id="3" name="Content Placeholder 2"/>
          <p:cNvSpPr>
            <a:spLocks noGrp="1"/>
          </p:cNvSpPr>
          <p:nvPr>
            <p:ph sz="half" idx="1"/>
          </p:nvPr>
        </p:nvSpPr>
        <p:spPr/>
        <p:txBody>
          <a:bodyPr>
            <a:normAutofit fontScale="92500" lnSpcReduction="20000"/>
          </a:bodyPr>
          <a:lstStyle/>
          <a:p>
            <a:r>
              <a:rPr lang="en-US" dirty="0"/>
              <a:t>The visualization of fine spatial information via moiré fringes is illustrated by Figure 6, where panel (a) consists of fine spatial details of a portrait of Ernst Abbe that, upon mixing with the linear structure from panel (b), results in lower frequency moiré fringes that make the portrait much easier to recognize, as seen in Figure 6(c).</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825625"/>
            <a:ext cx="3886200" cy="2107406"/>
          </a:xfrm>
        </p:spPr>
      </p:pic>
    </p:spTree>
    <p:extLst>
      <p:ext uri="{BB962C8B-B14F-4D97-AF65-F5344CB8AC3E}">
        <p14:creationId xmlns:p14="http://schemas.microsoft.com/office/powerpoint/2010/main" val="40151837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smtClean="0"/>
              <a:t>Remember Maxwell’s equation and the term that acts at a distance?</a:t>
            </a:r>
            <a:endParaRPr lang="en-US" sz="3200" dirty="0"/>
          </a:p>
        </p:txBody>
      </p:sp>
      <p:sp>
        <p:nvSpPr>
          <p:cNvPr id="4" name="Content Placeholder 3"/>
          <p:cNvSpPr>
            <a:spLocks noGrp="1"/>
          </p:cNvSpPr>
          <p:nvPr>
            <p:ph sz="half" idx="1"/>
          </p:nvPr>
        </p:nvSpPr>
        <p:spPr/>
        <p:txBody>
          <a:bodyPr>
            <a:normAutofit/>
          </a:bodyPr>
          <a:lstStyle/>
          <a:p>
            <a:r>
              <a:rPr lang="en-US" sz="2400" dirty="0" smtClean="0"/>
              <a:t>This is what allows electric and magnetic fields to act at a distance.</a:t>
            </a:r>
          </a:p>
          <a:p>
            <a:r>
              <a:rPr lang="en-US" sz="2400" dirty="0" smtClean="0"/>
              <a:t>Now come back to terms that act at a short distance.</a:t>
            </a:r>
          </a:p>
          <a:p>
            <a:r>
              <a:rPr lang="en-US" sz="2400" dirty="0" smtClean="0"/>
              <a:t>Evanescent waves act at very short distance.</a:t>
            </a:r>
          </a:p>
          <a:p>
            <a:r>
              <a:rPr lang="en-US" sz="2400" dirty="0" smtClean="0"/>
              <a:t>If could harness this information could get super-resolution.</a:t>
            </a:r>
            <a:endParaRPr lang="en-US" sz="2400"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95862" y="1986073"/>
            <a:ext cx="3152775" cy="3790950"/>
          </a:xfrm>
        </p:spPr>
      </p:pic>
      <p:sp>
        <p:nvSpPr>
          <p:cNvPr id="6" name="TextBox 5"/>
          <p:cNvSpPr txBox="1"/>
          <p:nvPr/>
        </p:nvSpPr>
        <p:spPr>
          <a:xfrm>
            <a:off x="2133600" y="6311899"/>
            <a:ext cx="4519442" cy="369332"/>
          </a:xfrm>
          <a:prstGeom prst="rect">
            <a:avLst/>
          </a:prstGeom>
          <a:noFill/>
        </p:spPr>
        <p:txBody>
          <a:bodyPr wrap="none" rtlCol="0">
            <a:spAutoFit/>
          </a:bodyPr>
          <a:lstStyle/>
          <a:p>
            <a:r>
              <a:rPr lang="en-US" dirty="0">
                <a:solidFill>
                  <a:prstClr val="black"/>
                </a:solidFill>
                <a:hlinkClick r:id="rId4"/>
              </a:rPr>
              <a:t>http://feynmanlectures.caltech.edu/I_28.html</a:t>
            </a:r>
            <a:endParaRPr lang="en-US" dirty="0">
              <a:solidFill>
                <a:prstClr val="black"/>
              </a:solidFill>
            </a:endParaRPr>
          </a:p>
        </p:txBody>
      </p:sp>
    </p:spTree>
    <p:extLst>
      <p:ext uri="{BB962C8B-B14F-4D97-AF65-F5344CB8AC3E}">
        <p14:creationId xmlns:p14="http://schemas.microsoft.com/office/powerpoint/2010/main" val="19229055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Evanescent waves</a:t>
            </a:r>
            <a:endParaRPr lang="en-US" sz="3200" dirty="0"/>
          </a:p>
        </p:txBody>
      </p:sp>
      <p:sp>
        <p:nvSpPr>
          <p:cNvPr id="3" name="Content Placeholder 2"/>
          <p:cNvSpPr>
            <a:spLocks noGrp="1"/>
          </p:cNvSpPr>
          <p:nvPr>
            <p:ph sz="half" idx="1"/>
          </p:nvPr>
        </p:nvSpPr>
        <p:spPr/>
        <p:txBody>
          <a:bodyPr>
            <a:normAutofit fontScale="92500" lnSpcReduction="20000"/>
          </a:bodyPr>
          <a:lstStyle/>
          <a:p>
            <a:r>
              <a:rPr lang="en-US" dirty="0" smtClean="0"/>
              <a:t>Near-field phenomenon</a:t>
            </a:r>
          </a:p>
          <a:p>
            <a:r>
              <a:rPr lang="en-US" dirty="0" smtClean="0"/>
              <a:t>Higher </a:t>
            </a:r>
            <a:r>
              <a:rPr lang="en-US" dirty="0"/>
              <a:t>frequency, more </a:t>
            </a:r>
            <a:r>
              <a:rPr lang="en-US" dirty="0" smtClean="0"/>
              <a:t>information</a:t>
            </a:r>
          </a:p>
          <a:p>
            <a:r>
              <a:rPr lang="en-US" dirty="0" smtClean="0"/>
              <a:t>Formed </a:t>
            </a:r>
            <a:r>
              <a:rPr lang="en-US" dirty="0"/>
              <a:t>at </a:t>
            </a:r>
            <a:r>
              <a:rPr lang="en-US" dirty="0" smtClean="0"/>
              <a:t>boundary </a:t>
            </a:r>
            <a:r>
              <a:rPr lang="en-US" dirty="0"/>
              <a:t>between two media with different wave motion properties</a:t>
            </a:r>
          </a:p>
          <a:p>
            <a:r>
              <a:rPr lang="en-US" dirty="0"/>
              <a:t>Evanescent waves quantum tunneling phenomenon</a:t>
            </a:r>
          </a:p>
          <a:p>
            <a:r>
              <a:rPr lang="en-US" dirty="0"/>
              <a:t>Product of </a:t>
            </a:r>
            <a:r>
              <a:rPr lang="en-US" dirty="0">
                <a:solidFill>
                  <a:prstClr val="black"/>
                </a:solidFill>
              </a:rPr>
              <a:t>Schrödinger </a:t>
            </a:r>
            <a:r>
              <a:rPr lang="en-US" dirty="0"/>
              <a:t>wave equations</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2346545"/>
            <a:ext cx="3886200" cy="2914650"/>
          </a:xfrm>
        </p:spPr>
      </p:pic>
      <p:cxnSp>
        <p:nvCxnSpPr>
          <p:cNvPr id="7" name="Straight Arrow Connector 6"/>
          <p:cNvCxnSpPr/>
          <p:nvPr/>
        </p:nvCxnSpPr>
        <p:spPr>
          <a:xfrm>
            <a:off x="4572000" y="5261195"/>
            <a:ext cx="4239491" cy="0"/>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572000" y="1914875"/>
            <a:ext cx="0" cy="3359655"/>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6572250" y="5276435"/>
            <a:ext cx="1870568" cy="1110383"/>
          </a:xfrm>
          <a:prstGeom prst="line">
            <a:avLst/>
          </a:prstGeom>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4701682" y="5276435"/>
            <a:ext cx="1870568" cy="1110383"/>
            <a:chOff x="4701682" y="4850404"/>
            <a:chExt cx="1870568" cy="1110383"/>
          </a:xfrm>
        </p:grpSpPr>
        <p:cxnSp>
          <p:nvCxnSpPr>
            <p:cNvPr id="16" name="Straight Connector 15"/>
            <p:cNvCxnSpPr/>
            <p:nvPr/>
          </p:nvCxnSpPr>
          <p:spPr>
            <a:xfrm flipV="1">
              <a:off x="4701682" y="4850404"/>
              <a:ext cx="1870568" cy="11103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701682" y="5350226"/>
              <a:ext cx="1028558" cy="610561"/>
            </a:xfrm>
            <a:prstGeom prst="line">
              <a:avLst/>
            </a:prstGeom>
            <a:ln>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flipV="1">
            <a:off x="6572250" y="5276434"/>
            <a:ext cx="1870568" cy="1110383"/>
            <a:chOff x="4701682" y="4850404"/>
            <a:chExt cx="1870568" cy="1110383"/>
          </a:xfrm>
        </p:grpSpPr>
        <p:cxnSp>
          <p:nvCxnSpPr>
            <p:cNvPr id="23" name="Straight Connector 22"/>
            <p:cNvCxnSpPr/>
            <p:nvPr/>
          </p:nvCxnSpPr>
          <p:spPr>
            <a:xfrm flipV="1">
              <a:off x="4701682" y="4850404"/>
              <a:ext cx="1870568" cy="111038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701682" y="5350226"/>
              <a:ext cx="1028558" cy="610561"/>
            </a:xfrm>
            <a:prstGeom prst="line">
              <a:avLst/>
            </a:prstGeom>
            <a:ln>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4247445" y="4049644"/>
            <a:ext cx="369332" cy="1224887"/>
          </a:xfrm>
          <a:prstGeom prst="rect">
            <a:avLst/>
          </a:prstGeom>
          <a:noFill/>
        </p:spPr>
        <p:txBody>
          <a:bodyPr vert="vert270" wrap="none" rtlCol="0">
            <a:spAutoFit/>
          </a:bodyPr>
          <a:lstStyle/>
          <a:p>
            <a:r>
              <a:rPr lang="en-US" sz="1200" dirty="0" smtClean="0">
                <a:solidFill>
                  <a:schemeClr val="accent5"/>
                </a:solidFill>
              </a:rPr>
              <a:t>Exponential decay</a:t>
            </a:r>
            <a:endParaRPr lang="en-US" sz="1200" dirty="0">
              <a:solidFill>
                <a:schemeClr val="accent5"/>
              </a:solidFill>
            </a:endParaRPr>
          </a:p>
        </p:txBody>
      </p:sp>
      <p:pic>
        <p:nvPicPr>
          <p:cNvPr id="15"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1631" y="293077"/>
            <a:ext cx="3694469" cy="1982042"/>
          </a:xfrm>
          <a:prstGeom prst="rect">
            <a:avLst/>
          </a:prstGeom>
        </p:spPr>
      </p:pic>
    </p:spTree>
    <p:extLst>
      <p:ext uri="{BB962C8B-B14F-4D97-AF65-F5344CB8AC3E}">
        <p14:creationId xmlns:p14="http://schemas.microsoft.com/office/powerpoint/2010/main" val="719527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2800" dirty="0" smtClean="0"/>
              <a:t>Metamaterials with negative refractive indices could be used to make </a:t>
            </a:r>
            <a:r>
              <a:rPr lang="en-US" sz="2800" dirty="0" err="1" smtClean="0"/>
              <a:t>superlenses</a:t>
            </a:r>
            <a:r>
              <a:rPr lang="en-US" sz="2800" dirty="0" smtClean="0"/>
              <a:t> for super resolution microcopy</a:t>
            </a:r>
            <a:endParaRPr lang="en-US" sz="2800" dirty="0"/>
          </a:p>
        </p:txBody>
      </p:sp>
      <p:sp>
        <p:nvSpPr>
          <p:cNvPr id="3" name="Content Placeholder 2"/>
          <p:cNvSpPr>
            <a:spLocks noGrp="1"/>
          </p:cNvSpPr>
          <p:nvPr>
            <p:ph sz="half" idx="1"/>
          </p:nvPr>
        </p:nvSpPr>
        <p:spPr/>
        <p:txBody>
          <a:bodyPr>
            <a:normAutofit/>
          </a:bodyPr>
          <a:lstStyle/>
          <a:p>
            <a:r>
              <a:rPr lang="en-US" sz="2400" dirty="0" smtClean="0"/>
              <a:t>Maxwell's </a:t>
            </a:r>
            <a:r>
              <a:rPr lang="en-US" sz="2400" dirty="0"/>
              <a:t>fish-eye </a:t>
            </a:r>
            <a:r>
              <a:rPr lang="en-US" sz="2400" dirty="0" smtClean="0"/>
              <a:t>lens could do it with positive refractive indices</a:t>
            </a:r>
          </a:p>
          <a:p>
            <a:pPr lvl="1"/>
            <a:r>
              <a:rPr lang="en-US" sz="2000" dirty="0" smtClean="0"/>
              <a:t>Refractive index changes across lens (blue shading)</a:t>
            </a:r>
          </a:p>
          <a:p>
            <a:r>
              <a:rPr lang="en-US" sz="2400" dirty="0" smtClean="0"/>
              <a:t>Harness information on resolution from evanescent waves</a:t>
            </a:r>
          </a:p>
          <a:p>
            <a:r>
              <a:rPr lang="en-US" sz="2400" dirty="0" smtClean="0"/>
              <a:t>Type of Luneburg lens</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94860" y="1679259"/>
            <a:ext cx="3886200" cy="3886200"/>
          </a:xfrm>
        </p:spPr>
      </p:pic>
      <p:sp>
        <p:nvSpPr>
          <p:cNvPr id="9" name="TextBox 8"/>
          <p:cNvSpPr txBox="1"/>
          <p:nvPr/>
        </p:nvSpPr>
        <p:spPr>
          <a:xfrm>
            <a:off x="628650" y="5596574"/>
            <a:ext cx="7543800" cy="1200329"/>
          </a:xfrm>
          <a:prstGeom prst="rect">
            <a:avLst/>
          </a:prstGeom>
          <a:noFill/>
        </p:spPr>
        <p:txBody>
          <a:bodyPr wrap="square" rtlCol="0">
            <a:spAutoFit/>
          </a:bodyPr>
          <a:lstStyle/>
          <a:p>
            <a:pPr marL="228600" indent="-228600">
              <a:buFont typeface="Arial" panose="020B0604020202020204" pitchFamily="34" charset="0"/>
              <a:buChar char="•"/>
            </a:pPr>
            <a:r>
              <a:rPr lang="en-US" sz="2400" dirty="0">
                <a:latin typeface="+mn-lt"/>
              </a:rPr>
              <a:t>Tyc T, Zhang X (2011) Forum Optics: Perfect lenses in focus. Nature 480: 42-43.</a:t>
            </a:r>
          </a:p>
          <a:p>
            <a:endParaRPr lang="en-US" sz="2400" dirty="0">
              <a:latin typeface="+mn-lt"/>
            </a:endParaRPr>
          </a:p>
        </p:txBody>
      </p:sp>
    </p:spTree>
    <p:extLst>
      <p:ext uri="{BB962C8B-B14F-4D97-AF65-F5344CB8AC3E}">
        <p14:creationId xmlns:p14="http://schemas.microsoft.com/office/powerpoint/2010/main" val="9646597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TIRFM illumination configurations</a:t>
            </a:r>
            <a:endParaRPr lang="en-US" dirty="0"/>
          </a:p>
        </p:txBody>
      </p:sp>
      <p:sp>
        <p:nvSpPr>
          <p:cNvPr id="3" name="Text Placeholder 2"/>
          <p:cNvSpPr>
            <a:spLocks noGrp="1"/>
          </p:cNvSpPr>
          <p:nvPr>
            <p:ph type="body" idx="1"/>
          </p:nvPr>
        </p:nvSpPr>
        <p:spPr/>
        <p:txBody>
          <a:bodyPr/>
          <a:lstStyle/>
          <a:p>
            <a:r>
              <a:rPr lang="en-US" dirty="0" smtClean="0"/>
              <a:t>Prism method</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2531" y="2708416"/>
            <a:ext cx="3617351" cy="2858154"/>
          </a:xfrm>
        </p:spPr>
      </p:pic>
      <p:sp>
        <p:nvSpPr>
          <p:cNvPr id="4" name="Text Placeholder 3"/>
          <p:cNvSpPr>
            <a:spLocks noGrp="1"/>
          </p:cNvSpPr>
          <p:nvPr>
            <p:ph type="body" sz="quarter" idx="3"/>
          </p:nvPr>
        </p:nvSpPr>
        <p:spPr/>
        <p:txBody>
          <a:bodyPr/>
          <a:lstStyle/>
          <a:p>
            <a:r>
              <a:rPr lang="en-US" dirty="0" smtClean="0"/>
              <a:t>Objective Lens method</a:t>
            </a:r>
            <a:endParaRPr lang="en-US" dirty="0"/>
          </a:p>
        </p:txBody>
      </p:sp>
      <p:pic>
        <p:nvPicPr>
          <p:cNvPr id="6" name="Content Placeholder 5"/>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794370" y="2708416"/>
            <a:ext cx="3214266" cy="2801003"/>
          </a:xfrm>
        </p:spPr>
      </p:pic>
      <p:sp>
        <p:nvSpPr>
          <p:cNvPr id="7" name="TextBox 6"/>
          <p:cNvSpPr txBox="1"/>
          <p:nvPr/>
        </p:nvSpPr>
        <p:spPr>
          <a:xfrm>
            <a:off x="5182426" y="5686097"/>
            <a:ext cx="2751074" cy="369332"/>
          </a:xfrm>
          <a:prstGeom prst="rect">
            <a:avLst/>
          </a:prstGeom>
          <a:noFill/>
        </p:spPr>
        <p:txBody>
          <a:bodyPr wrap="none" rtlCol="0">
            <a:spAutoFit/>
          </a:bodyPr>
          <a:lstStyle/>
          <a:p>
            <a:r>
              <a:rPr lang="en-US" dirty="0" smtClean="0">
                <a:solidFill>
                  <a:prstClr val="black"/>
                </a:solidFill>
              </a:rPr>
              <a:t>Ideally NA of </a:t>
            </a:r>
            <a:r>
              <a:rPr lang="en-US" dirty="0">
                <a:solidFill>
                  <a:prstClr val="black"/>
                </a:solidFill>
              </a:rPr>
              <a:t>1.45 or higher</a:t>
            </a:r>
          </a:p>
        </p:txBody>
      </p:sp>
      <p:sp>
        <p:nvSpPr>
          <p:cNvPr id="8" name="Rectangle 7"/>
          <p:cNvSpPr/>
          <p:nvPr/>
        </p:nvSpPr>
        <p:spPr>
          <a:xfrm>
            <a:off x="2774731" y="3006726"/>
            <a:ext cx="809297" cy="2409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4794370" y="5297214"/>
            <a:ext cx="776113" cy="212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8599328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WNOMINIMIZE" val="-1"/>
</p:tagLst>
</file>

<file path=ppt/tags/tag10.xml><?xml version="1.0" encoding="utf-8"?>
<p:tagLst xmlns:a="http://schemas.openxmlformats.org/drawingml/2006/main" xmlns:r="http://schemas.openxmlformats.org/officeDocument/2006/relationships" xmlns:p="http://schemas.openxmlformats.org/presentationml/2006/main">
  <p:tag name="TWNOMINIMIZE"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TWNOMINIMIZE" val="-1"/>
</p:tagLst>
</file>

<file path=ppt/tags/tag13.xml><?xml version="1.0" encoding="utf-8"?>
<p:tagLst xmlns:a="http://schemas.openxmlformats.org/drawingml/2006/main" xmlns:r="http://schemas.openxmlformats.org/officeDocument/2006/relationships" xmlns:p="http://schemas.openxmlformats.org/presentationml/2006/main">
  <p:tag name="TWNOCDCHECK"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TWNOMINIMIZE" val="-1"/>
</p:tagLst>
</file>

<file path=ppt/tags/tag1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5DhmOebf_files\slide0001_image001.jpg"/>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TWNOMINIMIZE" val="-1"/>
</p:tagLst>
</file>

<file path=ppt/tags/tag19.xml><?xml version="1.0" encoding="utf-8"?>
<p:tagLst xmlns:a="http://schemas.openxmlformats.org/drawingml/2006/main" xmlns:r="http://schemas.openxmlformats.org/officeDocument/2006/relationships" xmlns:p="http://schemas.openxmlformats.org/presentationml/2006/main">
  <p:tag name="TWNOCDCHECK" val="-1"/>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0klxmbwV_files\slide0001_image001.png"/>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TWNOMINIMIZE"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TWNOCDCHECK"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TWNOCDCHECK" val="-1"/>
</p:tagLst>
</file>

<file path=ppt/tags/tag3.xml><?xml version="1.0" encoding="utf-8"?>
<p:tagLst xmlns:a="http://schemas.openxmlformats.org/drawingml/2006/main" xmlns:r="http://schemas.openxmlformats.org/officeDocument/2006/relationships" xmlns:p="http://schemas.openxmlformats.org/presentationml/2006/main">
  <p:tag name="TWNOMINIMIZE"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0klxmbwV_files\slide0001_image001.png"/>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OURCE_IMAGE" val="C:\Users\SIMONE~1\AppData\Local\Temp\articulate\presenter\imgtemp\l0zYJqIT-Dateien\slide0001_image001.png"/>
  <p:tag name="ARTICULATE_PUBLISH_MODE" val="2"/>
</p:tagLst>
</file>

<file path=ppt/tags/tag3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9.xml><?xml version="1.0" encoding="utf-8"?>
<p:tagLst xmlns:a="http://schemas.openxmlformats.org/drawingml/2006/main" xmlns:r="http://schemas.openxmlformats.org/officeDocument/2006/relationships" xmlns:p="http://schemas.openxmlformats.org/presentationml/2006/main">
  <p:tag name="ARTICULATE_SOURCE_IMAGE" val="C:\Users\SIMONE~1\AppData\Local\Temp\articulate\presenter\imgtemp\l0zYJqIT-Dateien\slide0001_image001.png"/>
  <p:tag name="ARTICULATE_PUBLISH_MODE" val="2"/>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TWNOMINIMIZE" val="-1"/>
</p:tagLst>
</file>

<file path=ppt/tags/tag4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OwVbcWBZ_files\slide0001_image001.png"/>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TWNOMINIMIZE"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TWNOMINIMIZE" val="-1"/>
</p:tagLst>
</file>

<file path=ppt/tags/tag52.xml><?xml version="1.0" encoding="utf-8"?>
<p:tagLst xmlns:a="http://schemas.openxmlformats.org/drawingml/2006/main" xmlns:r="http://schemas.openxmlformats.org/officeDocument/2006/relationships" xmlns:p="http://schemas.openxmlformats.org/presentationml/2006/main">
  <p:tag name="TWNOCDCHECK"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TWNOMINIMIZE" val="-1"/>
</p:tagLst>
</file>

<file path=ppt/tags/tag5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5DhmOebf_files\slide0001_image001.jpg"/>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TWNOMINIMIZE" val="-1"/>
</p:tagLst>
</file>

<file path=ppt/tags/tag58.xml><?xml version="1.0" encoding="utf-8"?>
<p:tagLst xmlns:a="http://schemas.openxmlformats.org/drawingml/2006/main" xmlns:r="http://schemas.openxmlformats.org/officeDocument/2006/relationships" xmlns:p="http://schemas.openxmlformats.org/presentationml/2006/main">
  <p:tag name="TWNOCDCHECK"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TWNOMINIMIZE"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TWNOCDCHECK"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TWNOCDCHECK"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WNOMINIMIZE"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0klxmbwV_files\slide0001_image001.png"/>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OURCE_IMAGE" val="C:\Users\SIMONE~1\AppData\Local\Temp\articulate\presenter\imgtemp\l0zYJqIT-Dateien\slide0001_image001.png"/>
  <p:tag name="ARTICULATE_PUBLISH_MODE" val="2"/>
</p:tagLst>
</file>

<file path=ppt/tags/tag7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78.xml><?xml version="1.0" encoding="utf-8"?>
<p:tagLst xmlns:a="http://schemas.openxmlformats.org/drawingml/2006/main" xmlns:r="http://schemas.openxmlformats.org/officeDocument/2006/relationships" xmlns:p="http://schemas.openxmlformats.org/presentationml/2006/main">
  <p:tag name="ARTICULATE_SOURCE_IMAGE" val="C:\Users\SIMONE~1\AppData\Local\Temp\articulate\presenter\imgtemp\l0zYJqIT-Dateien\slide0001_image001.png"/>
  <p:tag name="ARTICULATE_PUBLISH_MODE" val="2"/>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1fka1\AppData\Local\Temp\articulate\presenter\imgtemp\OwVbcWBZ_files\slide0001_image001.png"/>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TWNOMINIMIZE" val="-1"/>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TWNOMINIMIZE"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rlzeiss">
  <a:themeElements>
    <a:clrScheme name="Custom 4">
      <a:dk1>
        <a:srgbClr val="000000"/>
      </a:dk1>
      <a:lt1>
        <a:srgbClr val="FFFFFF"/>
      </a:lt1>
      <a:dk2>
        <a:srgbClr val="000000"/>
      </a:dk2>
      <a:lt2>
        <a:srgbClr val="B2B2B2"/>
      </a:lt2>
      <a:accent1>
        <a:srgbClr val="3B76B1"/>
      </a:accent1>
      <a:accent2>
        <a:srgbClr val="0000BE"/>
      </a:accent2>
      <a:accent3>
        <a:srgbClr val="FFFFFF"/>
      </a:accent3>
      <a:accent4>
        <a:srgbClr val="000000"/>
      </a:accent4>
      <a:accent5>
        <a:srgbClr val="AFBDD5"/>
      </a:accent5>
      <a:accent6>
        <a:srgbClr val="0000AC"/>
      </a:accent6>
      <a:hlink>
        <a:srgbClr val="0000AC"/>
      </a:hlink>
      <a:folHlink>
        <a:srgbClr val="7777FF"/>
      </a:folHlink>
    </a:clrScheme>
    <a:fontScheme name="carlzei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85000"/>
          </a:schemeClr>
        </a:solidFill>
        <a:ln w="3175" cap="flat" cmpd="sng" algn="ctr">
          <a:noFill/>
          <a:prstDash val="solid"/>
          <a:round/>
          <a:headEnd type="none" w="sm" len="sm"/>
          <a:tailEnd type="none" w="sm" len="sm"/>
        </a:ln>
        <a:effectLst/>
      </a:spPr>
      <a:bodyPr vert="horz" wrap="square" lIns="36000" tIns="36000" rIns="36000" bIns="36000" numCol="1" rtlCol="0"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lnDef>
    <a:txDef>
      <a:spPr>
        <a:noFill/>
      </a:spPr>
      <a:bodyPr wrap="square" rtlCol="0">
        <a:noAutofit/>
      </a:bodyPr>
      <a:lstStyle>
        <a:defPPr>
          <a:defRPr dirty="0"/>
        </a:defPPr>
      </a:lstStyle>
    </a:txDef>
  </a:objectDefaults>
  <a:extraClrSchemeLst>
    <a:extraClrScheme>
      <a:clrScheme name="carlzeiss 1">
        <a:dk1>
          <a:srgbClr val="000000"/>
        </a:dk1>
        <a:lt1>
          <a:srgbClr val="FFFFFF"/>
        </a:lt1>
        <a:dk2>
          <a:srgbClr val="000000"/>
        </a:dk2>
        <a:lt2>
          <a:srgbClr val="B2B2B2"/>
        </a:lt2>
        <a:accent1>
          <a:srgbClr val="0000BE"/>
        </a:accent1>
        <a:accent2>
          <a:srgbClr val="EE9C00"/>
        </a:accent2>
        <a:accent3>
          <a:srgbClr val="FFFFFF"/>
        </a:accent3>
        <a:accent4>
          <a:srgbClr val="000000"/>
        </a:accent4>
        <a:accent5>
          <a:srgbClr val="AAAADB"/>
        </a:accent5>
        <a:accent6>
          <a:srgbClr val="D88D00"/>
        </a:accent6>
        <a:hlink>
          <a:srgbClr val="FF0028"/>
        </a:hlink>
        <a:folHlink>
          <a:srgbClr val="F2F2F2"/>
        </a:folHlink>
      </a:clrScheme>
      <a:clrMap bg1="lt1" tx1="dk1" bg2="lt2" tx2="dk2" accent1="accent1" accent2="accent2" accent3="accent3" accent4="accent4" accent5="accent5" accent6="accent6" hlink="hlink" folHlink="folHlink"/>
    </a:extraClrScheme>
    <a:extraClrScheme>
      <a:clrScheme name="carlzeiss 2">
        <a:dk1>
          <a:srgbClr val="000000"/>
        </a:dk1>
        <a:lt1>
          <a:srgbClr val="FFFFFF"/>
        </a:lt1>
        <a:dk2>
          <a:srgbClr val="000000"/>
        </a:dk2>
        <a:lt2>
          <a:srgbClr val="B2B2B2"/>
        </a:lt2>
        <a:accent1>
          <a:srgbClr val="3B76B1"/>
        </a:accent1>
        <a:accent2>
          <a:srgbClr val="0000BE"/>
        </a:accent2>
        <a:accent3>
          <a:srgbClr val="FFFFFF"/>
        </a:accent3>
        <a:accent4>
          <a:srgbClr val="000000"/>
        </a:accent4>
        <a:accent5>
          <a:srgbClr val="AFBDD5"/>
        </a:accent5>
        <a:accent6>
          <a:srgbClr val="0000AC"/>
        </a:accent6>
        <a:hlink>
          <a:srgbClr val="C2DEF6"/>
        </a:hlink>
        <a:folHlink>
          <a:srgbClr val="E5E5E5"/>
        </a:folHlink>
      </a:clrScheme>
      <a:clrMap bg1="lt1" tx1="dk1" bg2="lt2" tx2="dk2" accent1="accent1" accent2="accent2" accent3="accent3" accent4="accent4" accent5="accent5" accent6="accent6" hlink="hlink" folHlink="folHlink"/>
    </a:extraClrScheme>
    <a:extraClrScheme>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arlzeiss">
  <a:themeElements>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fontScheme name="carlzeis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lnDef>
  </a:objectDefaults>
  <a:extraClrSchemeLst>
    <a:extraClrScheme>
      <a:clrScheme name="carlzeiss 1">
        <a:dk1>
          <a:srgbClr val="000000"/>
        </a:dk1>
        <a:lt1>
          <a:srgbClr val="FFFFFF"/>
        </a:lt1>
        <a:dk2>
          <a:srgbClr val="000000"/>
        </a:dk2>
        <a:lt2>
          <a:srgbClr val="B2B2B2"/>
        </a:lt2>
        <a:accent1>
          <a:srgbClr val="0000BE"/>
        </a:accent1>
        <a:accent2>
          <a:srgbClr val="EE9C00"/>
        </a:accent2>
        <a:accent3>
          <a:srgbClr val="FFFFFF"/>
        </a:accent3>
        <a:accent4>
          <a:srgbClr val="000000"/>
        </a:accent4>
        <a:accent5>
          <a:srgbClr val="AAAADB"/>
        </a:accent5>
        <a:accent6>
          <a:srgbClr val="D88D00"/>
        </a:accent6>
        <a:hlink>
          <a:srgbClr val="FF0028"/>
        </a:hlink>
        <a:folHlink>
          <a:srgbClr val="F2F2F2"/>
        </a:folHlink>
      </a:clrScheme>
      <a:clrMap bg1="lt1" tx1="dk1" bg2="lt2" tx2="dk2" accent1="accent1" accent2="accent2" accent3="accent3" accent4="accent4" accent5="accent5" accent6="accent6" hlink="hlink" folHlink="folHlink"/>
    </a:extraClrScheme>
    <a:extraClrScheme>
      <a:clrScheme name="carlzeiss 2">
        <a:dk1>
          <a:srgbClr val="000000"/>
        </a:dk1>
        <a:lt1>
          <a:srgbClr val="FFFFFF"/>
        </a:lt1>
        <a:dk2>
          <a:srgbClr val="000000"/>
        </a:dk2>
        <a:lt2>
          <a:srgbClr val="B2B2B2"/>
        </a:lt2>
        <a:accent1>
          <a:srgbClr val="3B76B1"/>
        </a:accent1>
        <a:accent2>
          <a:srgbClr val="0000BE"/>
        </a:accent2>
        <a:accent3>
          <a:srgbClr val="FFFFFF"/>
        </a:accent3>
        <a:accent4>
          <a:srgbClr val="000000"/>
        </a:accent4>
        <a:accent5>
          <a:srgbClr val="AFBDD5"/>
        </a:accent5>
        <a:accent6>
          <a:srgbClr val="0000AC"/>
        </a:accent6>
        <a:hlink>
          <a:srgbClr val="C2DEF6"/>
        </a:hlink>
        <a:folHlink>
          <a:srgbClr val="E5E5E5"/>
        </a:folHlink>
      </a:clrScheme>
      <a:clrMap bg1="lt1" tx1="dk1" bg2="lt2" tx2="dk2" accent1="accent1" accent2="accent2" accent3="accent3" accent4="accent4" accent5="accent5" accent6="accent6" hlink="hlink" folHlink="folHlink"/>
    </a:extraClrScheme>
    <a:extraClrScheme>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PT_Training_Template_21.05.2014">
  <a:themeElements>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fontScheme name="carlzei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85000"/>
          </a:schemeClr>
        </a:solidFill>
        <a:ln w="3175" cap="flat" cmpd="sng" algn="ctr">
          <a:noFill/>
          <a:prstDash val="solid"/>
          <a:round/>
          <a:headEnd type="none" w="sm" len="sm"/>
          <a:tailEnd type="none" w="sm" len="sm"/>
        </a:ln>
        <a:effectLst/>
      </a:spPr>
      <a:bodyPr vert="horz" wrap="square" lIns="36000" tIns="36000" rIns="36000" bIns="36000" numCol="1" rtlCol="0"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lnDef>
    <a:txDef>
      <a:spPr>
        <a:noFill/>
      </a:spPr>
      <a:bodyPr wrap="square" rtlCol="0">
        <a:noAutofit/>
      </a:bodyPr>
      <a:lstStyle>
        <a:defPPr>
          <a:defRPr dirty="0"/>
        </a:defPPr>
      </a:lstStyle>
    </a:txDef>
  </a:objectDefaults>
  <a:extraClrSchemeLst>
    <a:extraClrScheme>
      <a:clrScheme name="carlzeiss 1">
        <a:dk1>
          <a:srgbClr val="000000"/>
        </a:dk1>
        <a:lt1>
          <a:srgbClr val="FFFFFF"/>
        </a:lt1>
        <a:dk2>
          <a:srgbClr val="000000"/>
        </a:dk2>
        <a:lt2>
          <a:srgbClr val="B2B2B2"/>
        </a:lt2>
        <a:accent1>
          <a:srgbClr val="0000BE"/>
        </a:accent1>
        <a:accent2>
          <a:srgbClr val="EE9C00"/>
        </a:accent2>
        <a:accent3>
          <a:srgbClr val="FFFFFF"/>
        </a:accent3>
        <a:accent4>
          <a:srgbClr val="000000"/>
        </a:accent4>
        <a:accent5>
          <a:srgbClr val="AAAADB"/>
        </a:accent5>
        <a:accent6>
          <a:srgbClr val="D88D00"/>
        </a:accent6>
        <a:hlink>
          <a:srgbClr val="FF0028"/>
        </a:hlink>
        <a:folHlink>
          <a:srgbClr val="F2F2F2"/>
        </a:folHlink>
      </a:clrScheme>
      <a:clrMap bg1="lt1" tx1="dk1" bg2="lt2" tx2="dk2" accent1="accent1" accent2="accent2" accent3="accent3" accent4="accent4" accent5="accent5" accent6="accent6" hlink="hlink" folHlink="folHlink"/>
    </a:extraClrScheme>
    <a:extraClrScheme>
      <a:clrScheme name="carlzeiss 2">
        <a:dk1>
          <a:srgbClr val="000000"/>
        </a:dk1>
        <a:lt1>
          <a:srgbClr val="FFFFFF"/>
        </a:lt1>
        <a:dk2>
          <a:srgbClr val="000000"/>
        </a:dk2>
        <a:lt2>
          <a:srgbClr val="B2B2B2"/>
        </a:lt2>
        <a:accent1>
          <a:srgbClr val="3B76B1"/>
        </a:accent1>
        <a:accent2>
          <a:srgbClr val="0000BE"/>
        </a:accent2>
        <a:accent3>
          <a:srgbClr val="FFFFFF"/>
        </a:accent3>
        <a:accent4>
          <a:srgbClr val="000000"/>
        </a:accent4>
        <a:accent5>
          <a:srgbClr val="AFBDD5"/>
        </a:accent5>
        <a:accent6>
          <a:srgbClr val="0000AC"/>
        </a:accent6>
        <a:hlink>
          <a:srgbClr val="C2DEF6"/>
        </a:hlink>
        <a:folHlink>
          <a:srgbClr val="E5E5E5"/>
        </a:folHlink>
      </a:clrScheme>
      <a:clrMap bg1="lt1" tx1="dk1" bg2="lt2" tx2="dk2" accent1="accent1" accent2="accent2" accent3="accent3" accent4="accent4" accent5="accent5" accent6="accent6" hlink="hlink" folHlink="folHlink"/>
    </a:extraClrScheme>
    <a:extraClrScheme>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PPT_Training_Template_21.05.2014">
  <a:themeElements>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fontScheme name="carlzei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85000"/>
          </a:schemeClr>
        </a:solidFill>
        <a:ln w="3175" cap="flat" cmpd="sng" algn="ctr">
          <a:noFill/>
          <a:prstDash val="solid"/>
          <a:round/>
          <a:headEnd type="none" w="sm" len="sm"/>
          <a:tailEnd type="none" w="sm" len="sm"/>
        </a:ln>
        <a:effectLst/>
      </a:spPr>
      <a:bodyPr vert="horz" wrap="square" lIns="36000" tIns="36000" rIns="36000" bIns="36000" numCol="1" rtlCol="0"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lnDef>
    <a:txDef>
      <a:spPr>
        <a:noFill/>
      </a:spPr>
      <a:bodyPr wrap="square" rtlCol="0">
        <a:noAutofit/>
      </a:bodyPr>
      <a:lstStyle>
        <a:defPPr>
          <a:defRPr dirty="0"/>
        </a:defPPr>
      </a:lstStyle>
    </a:txDef>
  </a:objectDefaults>
  <a:extraClrSchemeLst>
    <a:extraClrScheme>
      <a:clrScheme name="carlzeiss 1">
        <a:dk1>
          <a:srgbClr val="000000"/>
        </a:dk1>
        <a:lt1>
          <a:srgbClr val="FFFFFF"/>
        </a:lt1>
        <a:dk2>
          <a:srgbClr val="000000"/>
        </a:dk2>
        <a:lt2>
          <a:srgbClr val="B2B2B2"/>
        </a:lt2>
        <a:accent1>
          <a:srgbClr val="0000BE"/>
        </a:accent1>
        <a:accent2>
          <a:srgbClr val="EE9C00"/>
        </a:accent2>
        <a:accent3>
          <a:srgbClr val="FFFFFF"/>
        </a:accent3>
        <a:accent4>
          <a:srgbClr val="000000"/>
        </a:accent4>
        <a:accent5>
          <a:srgbClr val="AAAADB"/>
        </a:accent5>
        <a:accent6>
          <a:srgbClr val="D88D00"/>
        </a:accent6>
        <a:hlink>
          <a:srgbClr val="FF0028"/>
        </a:hlink>
        <a:folHlink>
          <a:srgbClr val="F2F2F2"/>
        </a:folHlink>
      </a:clrScheme>
      <a:clrMap bg1="lt1" tx1="dk1" bg2="lt2" tx2="dk2" accent1="accent1" accent2="accent2" accent3="accent3" accent4="accent4" accent5="accent5" accent6="accent6" hlink="hlink" folHlink="folHlink"/>
    </a:extraClrScheme>
    <a:extraClrScheme>
      <a:clrScheme name="carlzeiss 2">
        <a:dk1>
          <a:srgbClr val="000000"/>
        </a:dk1>
        <a:lt1>
          <a:srgbClr val="FFFFFF"/>
        </a:lt1>
        <a:dk2>
          <a:srgbClr val="000000"/>
        </a:dk2>
        <a:lt2>
          <a:srgbClr val="B2B2B2"/>
        </a:lt2>
        <a:accent1>
          <a:srgbClr val="3B76B1"/>
        </a:accent1>
        <a:accent2>
          <a:srgbClr val="0000BE"/>
        </a:accent2>
        <a:accent3>
          <a:srgbClr val="FFFFFF"/>
        </a:accent3>
        <a:accent4>
          <a:srgbClr val="000000"/>
        </a:accent4>
        <a:accent5>
          <a:srgbClr val="AFBDD5"/>
        </a:accent5>
        <a:accent6>
          <a:srgbClr val="0000AC"/>
        </a:accent6>
        <a:hlink>
          <a:srgbClr val="C2DEF6"/>
        </a:hlink>
        <a:folHlink>
          <a:srgbClr val="E5E5E5"/>
        </a:folHlink>
      </a:clrScheme>
      <a:clrMap bg1="lt1" tx1="dk1" bg2="lt2" tx2="dk2" accent1="accent1" accent2="accent2" accent3="accent3" accent4="accent4" accent5="accent5" accent6="accent6" hlink="hlink" folHlink="folHlink"/>
    </a:extraClrScheme>
    <a:extraClrScheme>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arlzeiss">
  <a:themeElements>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fontScheme name="carlzeis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folHlink"/>
        </a:solidFill>
        <a:ln w="3175" cap="flat" cmpd="sng" algn="ctr">
          <a:solidFill>
            <a:schemeClr val="folHlink"/>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lnDef>
  </a:objectDefaults>
  <a:extraClrSchemeLst>
    <a:extraClrScheme>
      <a:clrScheme name="carlzeiss 1">
        <a:dk1>
          <a:srgbClr val="000000"/>
        </a:dk1>
        <a:lt1>
          <a:srgbClr val="FFFFFF"/>
        </a:lt1>
        <a:dk2>
          <a:srgbClr val="000000"/>
        </a:dk2>
        <a:lt2>
          <a:srgbClr val="B2B2B2"/>
        </a:lt2>
        <a:accent1>
          <a:srgbClr val="0000BE"/>
        </a:accent1>
        <a:accent2>
          <a:srgbClr val="EE9C00"/>
        </a:accent2>
        <a:accent3>
          <a:srgbClr val="FFFFFF"/>
        </a:accent3>
        <a:accent4>
          <a:srgbClr val="000000"/>
        </a:accent4>
        <a:accent5>
          <a:srgbClr val="AAAADB"/>
        </a:accent5>
        <a:accent6>
          <a:srgbClr val="D88D00"/>
        </a:accent6>
        <a:hlink>
          <a:srgbClr val="FF0028"/>
        </a:hlink>
        <a:folHlink>
          <a:srgbClr val="F2F2F2"/>
        </a:folHlink>
      </a:clrScheme>
      <a:clrMap bg1="lt1" tx1="dk1" bg2="lt2" tx2="dk2" accent1="accent1" accent2="accent2" accent3="accent3" accent4="accent4" accent5="accent5" accent6="accent6" hlink="hlink" folHlink="folHlink"/>
    </a:extraClrScheme>
    <a:extraClrScheme>
      <a:clrScheme name="carlzeiss 2">
        <a:dk1>
          <a:srgbClr val="000000"/>
        </a:dk1>
        <a:lt1>
          <a:srgbClr val="FFFFFF"/>
        </a:lt1>
        <a:dk2>
          <a:srgbClr val="000000"/>
        </a:dk2>
        <a:lt2>
          <a:srgbClr val="B2B2B2"/>
        </a:lt2>
        <a:accent1>
          <a:srgbClr val="3B76B1"/>
        </a:accent1>
        <a:accent2>
          <a:srgbClr val="0000BE"/>
        </a:accent2>
        <a:accent3>
          <a:srgbClr val="FFFFFF"/>
        </a:accent3>
        <a:accent4>
          <a:srgbClr val="000000"/>
        </a:accent4>
        <a:accent5>
          <a:srgbClr val="AFBDD5"/>
        </a:accent5>
        <a:accent6>
          <a:srgbClr val="0000AC"/>
        </a:accent6>
        <a:hlink>
          <a:srgbClr val="C2DEF6"/>
        </a:hlink>
        <a:folHlink>
          <a:srgbClr val="E5E5E5"/>
        </a:folHlink>
      </a:clrScheme>
      <a:clrMap bg1="lt1" tx1="dk1" bg2="lt2" tx2="dk2" accent1="accent1" accent2="accent2" accent3="accent3" accent4="accent4" accent5="accent5" accent6="accent6" hlink="hlink" folHlink="folHlink"/>
    </a:extraClrScheme>
    <a:extraClrScheme>
      <a:clrScheme name="carlzeiss 3">
        <a:dk1>
          <a:srgbClr val="000000"/>
        </a:dk1>
        <a:lt1>
          <a:srgbClr val="FFFFFF"/>
        </a:lt1>
        <a:dk2>
          <a:srgbClr val="000000"/>
        </a:dk2>
        <a:lt2>
          <a:srgbClr val="B2B2B2"/>
        </a:lt2>
        <a:accent1>
          <a:srgbClr val="F2F2F2"/>
        </a:accent1>
        <a:accent2>
          <a:srgbClr val="E5E5E5"/>
        </a:accent2>
        <a:accent3>
          <a:srgbClr val="FFFFFF"/>
        </a:accent3>
        <a:accent4>
          <a:srgbClr val="000000"/>
        </a:accent4>
        <a:accent5>
          <a:srgbClr val="F7F7F7"/>
        </a:accent5>
        <a:accent6>
          <a:srgbClr val="CFCFCF"/>
        </a:accent6>
        <a:hlink>
          <a:srgbClr val="C2DEF6"/>
        </a:hlink>
        <a:folHlink>
          <a:srgbClr val="3B76B1"/>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3717</TotalTime>
  <Words>7590</Words>
  <Application>Microsoft Office PowerPoint</Application>
  <PresentationFormat>On-screen Show (4:3)</PresentationFormat>
  <Paragraphs>626</Paragraphs>
  <Slides>56</Slides>
  <Notes>42</Notes>
  <HiddenSlides>0</HiddenSlides>
  <MMClips>1</MMClips>
  <ScaleCrop>false</ScaleCrop>
  <HeadingPairs>
    <vt:vector size="8" baseType="variant">
      <vt:variant>
        <vt:lpstr>Fonts Used</vt:lpstr>
      </vt:variant>
      <vt:variant>
        <vt:i4>12</vt:i4>
      </vt:variant>
      <vt:variant>
        <vt:lpstr>Theme</vt:lpstr>
      </vt:variant>
      <vt:variant>
        <vt:i4>7</vt:i4>
      </vt:variant>
      <vt:variant>
        <vt:lpstr>Embedded OLE Servers</vt:lpstr>
      </vt:variant>
      <vt:variant>
        <vt:i4>4</vt:i4>
      </vt:variant>
      <vt:variant>
        <vt:lpstr>Slide Titles</vt:lpstr>
      </vt:variant>
      <vt:variant>
        <vt:i4>56</vt:i4>
      </vt:variant>
    </vt:vector>
  </HeadingPairs>
  <TitlesOfParts>
    <vt:vector size="79" baseType="lpstr">
      <vt:lpstr>ＭＳ Ｐゴシック</vt:lpstr>
      <vt:lpstr>Arial</vt:lpstr>
      <vt:lpstr>Arial Narrow</vt:lpstr>
      <vt:lpstr>Calibri</vt:lpstr>
      <vt:lpstr>Calibri Light</vt:lpstr>
      <vt:lpstr>Cambria Math</vt:lpstr>
      <vt:lpstr>Comic Sans MS</vt:lpstr>
      <vt:lpstr>Script MT Bold</vt:lpstr>
      <vt:lpstr>Segoe UI</vt:lpstr>
      <vt:lpstr>Segoe UI Light</vt:lpstr>
      <vt:lpstr>Symbol</vt:lpstr>
      <vt:lpstr>Wingdings</vt:lpstr>
      <vt:lpstr>1_Office Theme</vt:lpstr>
      <vt:lpstr>4_Office Theme</vt:lpstr>
      <vt:lpstr>carlzeiss</vt:lpstr>
      <vt:lpstr>3_carlzeiss</vt:lpstr>
      <vt:lpstr>PPT_Training_Template_21.05.2014</vt:lpstr>
      <vt:lpstr>1_PPT_Training_Template_21.05.2014</vt:lpstr>
      <vt:lpstr>1_carlzeiss</vt:lpstr>
      <vt:lpstr>think-cell Folie</vt:lpstr>
      <vt:lpstr>Chart</vt:lpstr>
      <vt:lpstr>Equation</vt:lpstr>
      <vt:lpstr>Formel</vt:lpstr>
      <vt:lpstr>Biology 177: Principles of Modern Microscopy</vt:lpstr>
      <vt:lpstr>Lecture 17: Single molecule imaging technique (TIRFM) and Super-resolution microscopy  </vt:lpstr>
      <vt:lpstr>Where do we want to go in the future?</vt:lpstr>
      <vt:lpstr>Total internal reflection fluorescence (TIRF) microscopy</vt:lpstr>
      <vt:lpstr>PowerPoint Presentation</vt:lpstr>
      <vt:lpstr>Remember Maxwell’s equation and the term that acts at a distance?</vt:lpstr>
      <vt:lpstr>Evanescent waves</vt:lpstr>
      <vt:lpstr>Metamaterials with negative refractive indices could be used to make superlenses for super resolution microcopy</vt:lpstr>
      <vt:lpstr>TIRFM illumination configurations</vt:lpstr>
      <vt:lpstr>TIRFM illumination configurations</vt:lpstr>
      <vt:lpstr>TIRFM applications</vt:lpstr>
      <vt:lpstr>TIRFM applications</vt:lpstr>
      <vt:lpstr>TIRFM applications</vt:lpstr>
      <vt:lpstr>TIRFM versus Confocal Microscopy</vt:lpstr>
      <vt:lpstr>Spatial Resolution of Biological Imaging Techniques</vt:lpstr>
      <vt:lpstr>Super-resolution microscopy</vt:lpstr>
      <vt:lpstr>Super-resolution microscopy</vt:lpstr>
      <vt:lpstr>Super-resolution microscopy</vt:lpstr>
      <vt:lpstr>“Functional” super-resolution techniques</vt:lpstr>
      <vt:lpstr>Reversible Saturable (or Switchable) Optical Fluorescence Transitions (RESOLFT) </vt:lpstr>
      <vt:lpstr>STED: STimulated Emission Depletion</vt:lpstr>
      <vt:lpstr>STED Microscopy means scanning a smaller focal spot across the sample</vt:lpstr>
      <vt:lpstr>Pulse timing:  Stimulated Emission Depletion - Fluorescence is depleted before it is emitted  </vt:lpstr>
      <vt:lpstr>“Functional” super-resolution techniques</vt:lpstr>
      <vt:lpstr>Single-molecule localization (SML) microscopy  Stochastic functional techniques</vt:lpstr>
      <vt:lpstr>Single-molecule localization microscopy  Stochastic functional techniques</vt:lpstr>
      <vt:lpstr>Single-molecule localization microscopy</vt:lpstr>
      <vt:lpstr>Each super-resolution techniques have pluses and minuses but all methods are improving </vt:lpstr>
      <vt:lpstr>Super-resolution requirements</vt:lpstr>
      <vt:lpstr>Comparing different super-resolution (SR) techniques  (200 nm normal)</vt:lpstr>
      <vt:lpstr>Remember overview of Optical sectioning Methods?</vt:lpstr>
      <vt:lpstr>Structured Illumination - The Principle</vt:lpstr>
      <vt:lpstr>Structured Illumination - The Principle</vt:lpstr>
      <vt:lpstr>Structured Illumination - The Principle</vt:lpstr>
      <vt:lpstr>Structured Illumination - The Contrast is the Key</vt:lpstr>
      <vt:lpstr>Structured Illumination Microscopy (SIM) Option for wide-field microscope</vt:lpstr>
      <vt:lpstr>Super-resolution microscopy</vt:lpstr>
      <vt:lpstr>Spatial Resolution of Biological Imaging Techniques</vt:lpstr>
      <vt:lpstr>How does super-resolution SIM differ from normal SIM?</vt:lpstr>
      <vt:lpstr>Examples of SR-SIM images from Gustafsson</vt:lpstr>
      <vt:lpstr>3D SR-SIM uses SLM from Gustafsson (2011)</vt:lpstr>
      <vt:lpstr>SR-SIM can get even better with TIRF + high NA lens (1.7) + reversibly photoswitchable fluorescent protein</vt:lpstr>
      <vt:lpstr>SR-SIM can get even better with TIRF + high NA lens (1.7) + reversibly photoswitchable fluorescent protein</vt:lpstr>
      <vt:lpstr>Schermelleh, L., Heintzmann, R., Leonhardt, H., 2010. A guide to super-resolution fluorescence microscopy. The Journal of Cell Biology 190, 165-175. </vt:lpstr>
      <vt:lpstr>Zeiss Airyscan yet another means to achieve super-resolution</vt:lpstr>
      <vt:lpstr>Conventional scanning confocal and the 1 A.u. limit. PH = 1 A.u. is the standard setting for resolution.</vt:lpstr>
      <vt:lpstr>Scanning confocal and the 1 Airy unit pinhole “limit”. At PH &lt; 1 AU signal loss is larger than gain in resolution.</vt:lpstr>
      <vt:lpstr>Airyscan: PH ~ 0.2 A.u. scanning without loss. A single element improves resolution</vt:lpstr>
      <vt:lpstr>Airyscan Detection Unique 32 GaAsP-PMT design</vt:lpstr>
      <vt:lpstr>Airyscan: PH ~ 0.2 A.u. scanning without loss. A single element improves resolution</vt:lpstr>
      <vt:lpstr>Airyscan: PH ~ 0.2 A.u. scanning without loss. A single element – even if offset still improves resolution</vt:lpstr>
      <vt:lpstr>Airyscan: PH ~ 0.2 A.u. scanning without loss. Combining the data</vt:lpstr>
      <vt:lpstr>Airyscan: PH ~ 0.2 A.u. scanning without loss. With 32 detectors all photons are recorded and mapped at the same time</vt:lpstr>
      <vt:lpstr>ZEISS LSM 880 – Airyscan enhances resolution,  boosts SNR “...thereby allowing for a much more accurate quantification“ (Karlseder and Fitzpatrick, The Salk Institute, La Jolla, CA, USA)</vt:lpstr>
      <vt:lpstr>Homework 6</vt:lpstr>
      <vt:lpstr>Super-resolution structured illumination microscopy (SR-SIM)</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177: Principles of Modern Microscopy</dc:title>
  <dc:creator>Andres Collazo</dc:creator>
  <cp:lastModifiedBy>Andres</cp:lastModifiedBy>
  <cp:revision>156</cp:revision>
  <dcterms:created xsi:type="dcterms:W3CDTF">2015-02-19T22:07:08Z</dcterms:created>
  <dcterms:modified xsi:type="dcterms:W3CDTF">2017-03-02T18:00:05Z</dcterms:modified>
</cp:coreProperties>
</file>