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notesMasterIdLst>
    <p:notesMasterId r:id="rId14"/>
  </p:notesMasterIdLst>
  <p:sldIdLst>
    <p:sldId id="356" r:id="rId3"/>
    <p:sldId id="362" r:id="rId4"/>
    <p:sldId id="361" r:id="rId5"/>
    <p:sldId id="363" r:id="rId6"/>
    <p:sldId id="364" r:id="rId7"/>
    <p:sldId id="365" r:id="rId8"/>
    <p:sldId id="366" r:id="rId9"/>
    <p:sldId id="355" r:id="rId10"/>
    <p:sldId id="357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36" autoAdjust="0"/>
  </p:normalViewPr>
  <p:slideViewPr>
    <p:cSldViewPr snapToGrid="0">
      <p:cViewPr varScale="1">
        <p:scale>
          <a:sx n="73" d="100"/>
          <a:sy n="73" d="100"/>
        </p:scale>
        <p:origin x="1694" y="6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A10B-CAF9-4AB2-9081-F14FB61A287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7784-85A4-42EC-ABFD-7E1F2014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fesciences.org/content/5/e18659#fig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lifesciences.org/content/5/e18659#fig4s2" TargetMode="External"/><Relationship Id="rId4" Type="http://schemas.openxmlformats.org/officeDocument/2006/relationships/hyperlink" Target="https://elifesciences.org/content/5/e18659#fig4s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S18. Measurement of effective diffusion coefficients. (A-B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FRAP experimental overview. A cuboidal volume was bleached into embryos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uniformly expressing secreted fluorescent fusion proteins (A). Medial optical slices were imaged every 10 s following bleaching. The average intensity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bleached region recovers over time (B) and can be used to calculate the diffusion coefficient of the fluorescent species.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C-F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Embryos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injected at the one-cell stage with 30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mRNA encoding Cyclops-GFP (C), Squint-GFP (D), Lefty1-GFP (E) or Lefty2-GFP (F). Uniformly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 Nodal- or Lefty-GFP fusion proteins were locally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photobleached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blastula stages. Optical slices were acquired every 10 s after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bleach for a total of 50 min. The effective diffusion coefficient,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was determined by fitting the resulting recovery profile (black) with simulated recovery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curves (red) that were numerically generated using a model that includes diffusion, production and clearance in a three-dimensional embryo-like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geometry (Text S6). Results for individual embryos are shown normalized to the final time point, and average diffusion coefficients are listed 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Table S6.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7784-85A4-42EC-ABFD-7E1F2014B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S18. Measurement of effective diffusion coefficients. (A-B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FRAP experimental overview. A cuboidal volume was bleached into embryos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uniformly expressing secreted fluorescent fusion proteins (A). Medial optical slices were imaged every 10 s following bleaching. The average intensity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bleached region recovers over time (B) and can be used to calculate the diffusion coefficient of the fluorescent species.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C-F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Embryos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injected at the one-cell stage with 30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mRNA encoding Cyclops-GFP (C), Squint-GFP (D), Lefty1-GFP (E) or Lefty2-GFP (F). Uniformly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 Nodal- or Lefty-GFP fusion proteins were locally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photobleached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blastula stages. Optical slices were acquired every 10 s after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bleach for a total of 50 min. The effective diffusion coefficient,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was determined by fitting the resulting recovery profile (black) with simulated recovery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curves (red) that were numerically generated using a model that includes diffusion, production and clearance in a three-dimensional embryo-like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geometry (Text S6). Results for individual embryos are shown normalized to the final time point, and average diffusion coefficients are listed 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Table S6.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7784-85A4-42EC-ABFD-7E1F2014B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8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S19. FRAP geometries. (A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Average embryo geometry during FRAP experiments. Embryos were injected with mRNA encoding GFP fusion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constructs at the one-cell stage, generating embryos that uniformly express the GFP fusions (green). FRAP experiments were performed at late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blastula stages, when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blastoderm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forms a dome on top of the yolk. A cuboidal volume was bleached into the center of the embryo (black),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 of fluorescence was observed in a medial optical section (red). This geometry was used for three-dimensional simulations of FRAP experiments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(3D analysis model) with the geometric parameters indicated in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Medial optical section acquired during FRAP experiments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twodimensional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of the red line in (A)). The bleached window is indicated in black. This geometry was used for two-dimensional simulations of FRAP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experiments (2D analysis model) as shown in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).The analysis areas inside the bleach window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outside the bleach window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slice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used to calculate spatial intensity averages are indicated.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Three-dimensional extension of the two-dimensional model shown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and (D). The slice would extend to infinity above and below the depicted cylinder geometry.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Averaging of the eight octants (Q1-Q8) for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taken after photobleaching defines the initial condition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Ī0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imaging plane used for three-dimensional simulations of FRAP experiments.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Simulated FRAP recovery curves in two- and three-dimensional model geometries. FRAP experiments were simulated using the 3D or 2D analysis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 for a range of diffusion coefficients,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0.1 to 50 μm2/s without clearance or production. For the initial condition, the concentration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bleached region was set to a value of zero and to a value of one everywhere else. The resulting recovery curves in the bleached window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normalized to the concentration at the final time point t = 3000 s. Note that the recovery profiles in two- and three-dimensional geometries are similar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small values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different for higher diffusivities.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The 3D analysis model was used to generate a recovery curve given a diffusion coefficient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10 μm2/s (red). This simulated curve was then fitted using the 2D model (blue). Consistent with (G), the 2D fit results in a lower diffusion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coefficient, highlighting the differences between the 2D and 3D approaches and the importance of using the appropriate geometry when fitting FRAP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7784-85A4-42EC-ABFD-7E1F2014B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Schematic diagram of the laser scanning confocal </a:t>
            </a:r>
            <a:r>
              <a:rPr lang="en-US" dirty="0" err="1" smtClean="0"/>
              <a:t>Mesolens</a:t>
            </a:r>
            <a:r>
              <a:rPr lang="en-US" dirty="0" smtClean="0"/>
              <a:t> system.</a:t>
            </a:r>
          </a:p>
          <a:p>
            <a:endParaRPr lang="en-US" dirty="0" smtClean="0"/>
          </a:p>
          <a:p>
            <a:r>
              <a:rPr lang="en-US" dirty="0" smtClean="0"/>
              <a:t>BE=beam expander, ND= neutral density filter. Only one detection channel is shown here for ease of presentation. Inset: Illustration of the optical train of the </a:t>
            </a:r>
            <a:r>
              <a:rPr lang="en-US" dirty="0" err="1" smtClean="0"/>
              <a:t>Mesolens</a:t>
            </a:r>
            <a:r>
              <a:rPr lang="en-US" dirty="0" smtClean="0"/>
              <a:t> and scan lens. Also shown is the position of the compensator plates and camera when the </a:t>
            </a:r>
            <a:r>
              <a:rPr lang="en-US" dirty="0" err="1" smtClean="0"/>
              <a:t>Mesolens</a:t>
            </a:r>
            <a:r>
              <a:rPr lang="en-US" dirty="0" smtClean="0"/>
              <a:t> is used for wide-field epi-fluorescence imaging.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7784-85A4-42EC-ABFD-7E1F2014BC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8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Optical sectioning of an optically-cleared and fluorescently-stained 10 day old mouse embryo.(</a:t>
            </a:r>
            <a:r>
              <a:rPr lang="en-US" b="1" dirty="0" smtClean="0"/>
              <a:t>a</a:t>
            </a:r>
            <a:r>
              <a:rPr lang="en-US" dirty="0" smtClean="0"/>
              <a:t>) is the embryo imaged in XZ using a dry objective lens of similarly low magnification to the </a:t>
            </a:r>
            <a:r>
              <a:rPr lang="en-US" dirty="0" err="1" smtClean="0"/>
              <a:t>Mesolens</a:t>
            </a:r>
            <a:r>
              <a:rPr lang="en-US" dirty="0" smtClean="0"/>
              <a:t> (5x/0.15 N.A., HCX PL </a:t>
            </a:r>
            <a:r>
              <a:rPr lang="en-US" dirty="0" err="1" smtClean="0"/>
              <a:t>Fluotar</a:t>
            </a:r>
            <a:r>
              <a:rPr lang="en-US" dirty="0" smtClean="0"/>
              <a:t>, Leica Microsystems). (</a:t>
            </a:r>
            <a:r>
              <a:rPr lang="en-US" b="1" dirty="0" smtClean="0"/>
              <a:t>b</a:t>
            </a:r>
            <a:r>
              <a:rPr lang="en-US" dirty="0" smtClean="0"/>
              <a:t>) is the same embryo imaged at the same region in XZ using the </a:t>
            </a:r>
            <a:r>
              <a:rPr lang="en-US" dirty="0" err="1" smtClean="0"/>
              <a:t>Mesolens</a:t>
            </a:r>
            <a:r>
              <a:rPr lang="en-US" dirty="0" smtClean="0"/>
              <a:t> with oil immersion. The </a:t>
            </a:r>
            <a:r>
              <a:rPr lang="en-US" dirty="0" err="1" smtClean="0"/>
              <a:t>Mesolens</a:t>
            </a:r>
            <a:r>
              <a:rPr lang="en-US" dirty="0" smtClean="0"/>
              <a:t> can image throughout the entire 2 mm thick embryo with sub-cellular resolution: individual nuclei can be observed all the way through. This is in contrast to the image with the commercial low magnification, low N.A. objective, where the long needle-like vertical structures indicate a very poor z resolution. </a:t>
            </a:r>
            <a:r>
              <a:rPr lang="en-US" dirty="0" smtClean="0">
                <a:hlinkClick r:id="rId3"/>
              </a:rPr>
              <a:t>Figure 4c</a:t>
            </a:r>
            <a:r>
              <a:rPr lang="en-US" dirty="0" smtClean="0"/>
              <a:t> shows an XY cross section at a depth of around 1 mm into the same specimen imaged using the </a:t>
            </a:r>
            <a:r>
              <a:rPr lang="en-US" dirty="0" err="1" smtClean="0"/>
              <a:t>Mesolens</a:t>
            </a:r>
            <a:r>
              <a:rPr lang="en-US" dirty="0" smtClean="0"/>
              <a:t>. Full resolution versions of (</a:t>
            </a:r>
            <a:r>
              <a:rPr lang="en-US" b="1" dirty="0" smtClean="0"/>
              <a:t>b</a:t>
            </a:r>
            <a:r>
              <a:rPr lang="en-US" dirty="0" smtClean="0"/>
              <a:t>) and (</a:t>
            </a:r>
            <a:r>
              <a:rPr lang="en-US" b="1" dirty="0" smtClean="0"/>
              <a:t>c</a:t>
            </a:r>
            <a:r>
              <a:rPr lang="en-US" dirty="0" smtClean="0"/>
              <a:t>) are available as </a:t>
            </a:r>
            <a:r>
              <a:rPr lang="en-US" dirty="0" smtClean="0">
                <a:hlinkClick r:id="rId4"/>
              </a:rPr>
              <a:t>Figure 4—figure supplements 1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7784-85A4-42EC-ABFD-7E1F2014BC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7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3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3" y="838200"/>
            <a:ext cx="7755467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8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0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7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1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66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00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8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4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8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3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7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0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59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lifesciences.org/content/5/e186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latin typeface="Comic Sans MS" panose="030F0702030302020204" pitchFamily="66" charset="0"/>
              </a:rPr>
              <a:t>Homework 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563606"/>
            <a:ext cx="7811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Early on during zebrafish development, many 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molecules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are involved in patterning the embryo’s tissues and axes. One possible explanation for this complex patterning is Alan Turing’s reaction-diffusion model. To test this you have fluorescently tagged three proteins involved in this process. Your hypothesis is that one protein acts at a long distance while another acts at a short distance and the third at an intermediate distance.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Questions: What fluorescent technique would you use to determine the mobility of these three proteins? What would you predict is the relative mobility of these three proteins?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Mesolens</a:t>
            </a:r>
            <a:r>
              <a:rPr lang="en-US" sz="3200" dirty="0" smtClean="0"/>
              <a:t>: low mag with high NA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" y="1587062"/>
            <a:ext cx="8954132" cy="4372303"/>
          </a:xfrm>
        </p:spPr>
      </p:pic>
    </p:spTree>
    <p:extLst>
      <p:ext uri="{BB962C8B-B14F-4D97-AF65-F5344CB8AC3E}">
        <p14:creationId xmlns:p14="http://schemas.microsoft.com/office/powerpoint/2010/main" val="665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 err="1" smtClean="0"/>
              <a:t>Mesolens</a:t>
            </a:r>
            <a:r>
              <a:rPr lang="en-US" sz="3200" dirty="0" smtClean="0"/>
              <a:t>: advantages and disadvantages</a:t>
            </a:r>
            <a:endParaRPr lang="en-US" sz="3200" dirty="0"/>
          </a:p>
        </p:txBody>
      </p:sp>
      <p:pic>
        <p:nvPicPr>
          <p:cNvPr id="4" name="elife-18659-media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49" y="1170340"/>
            <a:ext cx="7401254" cy="5006624"/>
          </a:xfrm>
        </p:spPr>
      </p:pic>
    </p:spTree>
    <p:extLst>
      <p:ext uri="{BB962C8B-B14F-4D97-AF65-F5344CB8AC3E}">
        <p14:creationId xmlns:p14="http://schemas.microsoft.com/office/powerpoint/2010/main" val="24102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latin typeface="Comic Sans MS" panose="030F0702030302020204" pitchFamily="66" charset="0"/>
              </a:rPr>
              <a:t>Homework 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563606"/>
            <a:ext cx="781115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Early on during zebrafish development, many 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molecules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are involved in patterning the embryo’s tissues and axes. One possible explanation for this complex patterning is Alan Turing’s reaction-diffusion model. To test this you have fluorescently tagged three proteins involved in this process. Your hypothesis is that one protein acts at a long distance while another acts at a short distance and the third at an intermediate distance.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Questions: What fluorescent technique would you use to determine the mobility of these three proteins? What would you predict is the relative mobility of these three proteins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Answer: (1) FRAP or FCS; (2) Protein acting at a long distance has a higher diffusion coefficient than the protein acting at an intermediate distance while the protein acting at a short distance has a very low diffusion coefficient.  Long distance &gt; intermediate &gt; short.</a:t>
            </a:r>
          </a:p>
        </p:txBody>
      </p:sp>
    </p:spTree>
    <p:extLst>
      <p:ext uri="{BB962C8B-B14F-4D97-AF65-F5344CB8AC3E}">
        <p14:creationId xmlns:p14="http://schemas.microsoft.com/office/powerpoint/2010/main" val="27542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example is based on an actual paper.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Müller, P., Rogers, K.W., Jordan, B.M., Lee, J.S., Robson, D., </a:t>
            </a:r>
            <a:r>
              <a:rPr lang="en-US" sz="2400" dirty="0" err="1"/>
              <a:t>Ramanathan</a:t>
            </a:r>
            <a:r>
              <a:rPr lang="en-US" sz="2400" dirty="0"/>
              <a:t>, S., </a:t>
            </a:r>
            <a:r>
              <a:rPr lang="en-US" sz="2400" dirty="0" err="1"/>
              <a:t>Schier</a:t>
            </a:r>
            <a:r>
              <a:rPr lang="en-US" sz="2400" dirty="0"/>
              <a:t>, A.F., </a:t>
            </a:r>
            <a:r>
              <a:rPr lang="en-US" sz="2400" b="1" u="sng" dirty="0"/>
              <a:t>2012</a:t>
            </a:r>
            <a:r>
              <a:rPr lang="en-US" sz="2400" dirty="0"/>
              <a:t>. Differential Diffusivity of Nodal and Lefty Underlies a Reaction-Diffusion Patterning System. </a:t>
            </a:r>
            <a:r>
              <a:rPr lang="en-US" sz="2400" b="1" i="1" dirty="0"/>
              <a:t>Science</a:t>
            </a:r>
            <a:r>
              <a:rPr lang="en-US" sz="2400" dirty="0"/>
              <a:t> 336, 721-724.</a:t>
            </a:r>
          </a:p>
          <a:p>
            <a:r>
              <a:rPr lang="en-US" sz="2400" dirty="0" smtClean="0"/>
              <a:t>They used FRAP to determine the mobility of four different proteins 2 </a:t>
            </a:r>
            <a:r>
              <a:rPr lang="en-US" sz="2400" dirty="0" err="1" smtClean="0"/>
              <a:t>nodals</a:t>
            </a:r>
            <a:r>
              <a:rPr lang="en-US" sz="2400" dirty="0" smtClean="0"/>
              <a:t> (Cyclops and Squint) and 2 Lefties.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8" y="4603532"/>
            <a:ext cx="8908904" cy="13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Cyclops slow, Squint intermediate &amp; Lefty fast.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79014" y="1027907"/>
            <a:ext cx="5327088" cy="56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2D versus 3D</a:t>
            </a:r>
            <a:br>
              <a:rPr lang="en-US" sz="3200" dirty="0" smtClean="0"/>
            </a:br>
            <a:r>
              <a:rPr lang="en-US" sz="3200" dirty="0" smtClean="0"/>
              <a:t>model.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827"/>
          <a:stretch/>
        </p:blipFill>
        <p:spPr>
          <a:xfrm>
            <a:off x="4110300" y="365126"/>
            <a:ext cx="4482018" cy="4227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0870" b="1"/>
          <a:stretch/>
        </p:blipFill>
        <p:spPr>
          <a:xfrm>
            <a:off x="229599" y="4519448"/>
            <a:ext cx="9011687" cy="20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did they use FRAP instead of FCS?</a:t>
            </a:r>
            <a:endParaRPr lang="en-US" sz="2800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8160" y="1903413"/>
            <a:ext cx="3657600" cy="3444875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Proteins acting as morphogen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</a:rPr>
              <a:t>Yu, S. R., M. Burkhardt, et al. (2009). Nature 461(7263): 533-536.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Receptor ligand interactions</a:t>
            </a:r>
          </a:p>
          <a:p>
            <a:pPr lvl="1"/>
            <a:r>
              <a:rPr lang="en-US" altLang="en-US" sz="1800" dirty="0" err="1">
                <a:solidFill>
                  <a:srgbClr val="000000"/>
                </a:solidFill>
              </a:rPr>
              <a:t>Ries</a:t>
            </a:r>
            <a:r>
              <a:rPr lang="en-US" altLang="en-US" sz="1800" dirty="0">
                <a:solidFill>
                  <a:srgbClr val="000000"/>
                </a:solidFill>
              </a:rPr>
              <a:t>, J., S. R. Yu, et al. (2009). Nat Methods 6(9): 643-645.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79" y="4200878"/>
            <a:ext cx="2136422" cy="20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7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34823"/>
            <a:ext cx="49403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4439355"/>
            <a:ext cx="5857523" cy="18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did they use FRAP instead of FCS?</a:t>
            </a:r>
            <a:endParaRPr lang="en-US" sz="2800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8160" y="1903413"/>
            <a:ext cx="3657600" cy="3444875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Proteins acting as morphogen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</a:rPr>
              <a:t>Yu, S. R., M. Burkhardt, et al. (2009). Nature 461(7263): 533-536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99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34823"/>
            <a:ext cx="49403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51" y="4271564"/>
            <a:ext cx="6862801" cy="21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Paper to read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McConnell, G., </a:t>
            </a:r>
            <a:r>
              <a:rPr lang="en-US" dirty="0" err="1"/>
              <a:t>Trägårdh</a:t>
            </a:r>
            <a:r>
              <a:rPr lang="en-US" dirty="0"/>
              <a:t>, J., Amor, R., </a:t>
            </a:r>
            <a:r>
              <a:rPr lang="en-US" dirty="0" err="1"/>
              <a:t>Dempster</a:t>
            </a:r>
            <a:r>
              <a:rPr lang="en-US" dirty="0"/>
              <a:t>, J., Reid, E., Amos, W.B., </a:t>
            </a:r>
            <a:r>
              <a:rPr lang="en-US" b="1" u="sng" dirty="0"/>
              <a:t>2016</a:t>
            </a:r>
            <a:r>
              <a:rPr lang="en-US" dirty="0"/>
              <a:t>. A novel optical microscope for imaging large embryos and tissue volumes with sub-cellular resolution throughout. </a:t>
            </a:r>
            <a:r>
              <a:rPr lang="en-US" b="1" i="1" dirty="0" err="1"/>
              <a:t>eLife</a:t>
            </a:r>
            <a:r>
              <a:rPr lang="en-US" dirty="0"/>
              <a:t> 5, e18659.</a:t>
            </a:r>
          </a:p>
          <a:p>
            <a:r>
              <a:rPr lang="en-US" dirty="0" smtClean="0">
                <a:hlinkClick r:id="rId2"/>
              </a:rPr>
              <a:t>https://elifesciences.org/content/5/e18659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Mesolens</a:t>
            </a:r>
            <a:r>
              <a:rPr lang="en-US" sz="3200" dirty="0" smtClean="0"/>
              <a:t>: low mag with high NA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1" y="1825625"/>
            <a:ext cx="6180877" cy="4351338"/>
          </a:xfrm>
        </p:spPr>
      </p:pic>
    </p:spTree>
    <p:extLst>
      <p:ext uri="{BB962C8B-B14F-4D97-AF65-F5344CB8AC3E}">
        <p14:creationId xmlns:p14="http://schemas.microsoft.com/office/powerpoint/2010/main" val="17914178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1507</Words>
  <Application>Microsoft Office PowerPoint</Application>
  <PresentationFormat>On-screen Show (4:3)</PresentationFormat>
  <Paragraphs>74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Homework 5</vt:lpstr>
      <vt:lpstr>Homework 5</vt:lpstr>
      <vt:lpstr>This example is based on an actual paper.</vt:lpstr>
      <vt:lpstr>Cyclops slow, Squint intermediate &amp; Lefty fast.</vt:lpstr>
      <vt:lpstr>2D versus 3D model.</vt:lpstr>
      <vt:lpstr>Why did they use FRAP instead of FCS?</vt:lpstr>
      <vt:lpstr>Why did they use FRAP instead of FCS?</vt:lpstr>
      <vt:lpstr>Paper to read</vt:lpstr>
      <vt:lpstr>Mesolens: low mag with high NA</vt:lpstr>
      <vt:lpstr>Mesolens: low mag with high NA</vt:lpstr>
      <vt:lpstr>Mesolens: advantages and disadvantages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Collazo</dc:creator>
  <cp:lastModifiedBy>Andres</cp:lastModifiedBy>
  <cp:revision>121</cp:revision>
  <dcterms:created xsi:type="dcterms:W3CDTF">2015-02-17T20:54:52Z</dcterms:created>
  <dcterms:modified xsi:type="dcterms:W3CDTF">2017-02-27T22:39:18Z</dcterms:modified>
</cp:coreProperties>
</file>