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5" r:id="rId6"/>
    <p:sldMasterId id="2147483757" r:id="rId7"/>
    <p:sldMasterId id="2147483769" r:id="rId8"/>
    <p:sldMasterId id="2147483781" r:id="rId9"/>
    <p:sldMasterId id="2147483793" r:id="rId10"/>
  </p:sldMasterIdLst>
  <p:notesMasterIdLst>
    <p:notesMasterId r:id="rId74"/>
  </p:notesMasterIdLst>
  <p:sldIdLst>
    <p:sldId id="257" r:id="rId11"/>
    <p:sldId id="258" r:id="rId12"/>
    <p:sldId id="343" r:id="rId13"/>
    <p:sldId id="344" r:id="rId14"/>
    <p:sldId id="271" r:id="rId15"/>
    <p:sldId id="346" r:id="rId16"/>
    <p:sldId id="259" r:id="rId17"/>
    <p:sldId id="260" r:id="rId18"/>
    <p:sldId id="261" r:id="rId19"/>
    <p:sldId id="262" r:id="rId20"/>
    <p:sldId id="347" r:id="rId21"/>
    <p:sldId id="348" r:id="rId22"/>
    <p:sldId id="349" r:id="rId23"/>
    <p:sldId id="350" r:id="rId24"/>
    <p:sldId id="351" r:id="rId25"/>
    <p:sldId id="263" r:id="rId26"/>
    <p:sldId id="284" r:id="rId27"/>
    <p:sldId id="285" r:id="rId28"/>
    <p:sldId id="362" r:id="rId29"/>
    <p:sldId id="355" r:id="rId30"/>
    <p:sldId id="357" r:id="rId31"/>
    <p:sldId id="359" r:id="rId32"/>
    <p:sldId id="360" r:id="rId33"/>
    <p:sldId id="283" r:id="rId34"/>
    <p:sldId id="272" r:id="rId35"/>
    <p:sldId id="273" r:id="rId36"/>
    <p:sldId id="274" r:id="rId37"/>
    <p:sldId id="287" r:id="rId38"/>
    <p:sldId id="288" r:id="rId39"/>
    <p:sldId id="289" r:id="rId40"/>
    <p:sldId id="286" r:id="rId41"/>
    <p:sldId id="290" r:id="rId42"/>
    <p:sldId id="291" r:id="rId43"/>
    <p:sldId id="264" r:id="rId44"/>
    <p:sldId id="281" r:id="rId45"/>
    <p:sldId id="282" r:id="rId46"/>
    <p:sldId id="280" r:id="rId47"/>
    <p:sldId id="278" r:id="rId48"/>
    <p:sldId id="293" r:id="rId49"/>
    <p:sldId id="363" r:id="rId50"/>
    <p:sldId id="295" r:id="rId51"/>
    <p:sldId id="269" r:id="rId52"/>
    <p:sldId id="317" r:id="rId53"/>
    <p:sldId id="318" r:id="rId54"/>
    <p:sldId id="320" r:id="rId55"/>
    <p:sldId id="321" r:id="rId56"/>
    <p:sldId id="322" r:id="rId57"/>
    <p:sldId id="323" r:id="rId58"/>
    <p:sldId id="330" r:id="rId59"/>
    <p:sldId id="331" r:id="rId60"/>
    <p:sldId id="332" r:id="rId61"/>
    <p:sldId id="334" r:id="rId62"/>
    <p:sldId id="364" r:id="rId63"/>
    <p:sldId id="341" r:id="rId64"/>
    <p:sldId id="342" r:id="rId65"/>
    <p:sldId id="335" r:id="rId66"/>
    <p:sldId id="336" r:id="rId67"/>
    <p:sldId id="340" r:id="rId68"/>
    <p:sldId id="365" r:id="rId69"/>
    <p:sldId id="294" r:id="rId70"/>
    <p:sldId id="353" r:id="rId71"/>
    <p:sldId id="354" r:id="rId72"/>
    <p:sldId id="35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41" autoAdjust="0"/>
  </p:normalViewPr>
  <p:slideViewPr>
    <p:cSldViewPr snapToGrid="0">
      <p:cViewPr varScale="1">
        <p:scale>
          <a:sx n="69" d="100"/>
          <a:sy n="69" d="100"/>
        </p:scale>
        <p:origin x="1814" y="67"/>
      </p:cViewPr>
      <p:guideLst/>
    </p:cSldViewPr>
  </p:slideViewPr>
  <p:notesTextViewPr>
    <p:cViewPr>
      <p:scale>
        <a:sx n="1" d="1"/>
        <a:sy n="1" d="1"/>
      </p:scale>
      <p:origin x="0" y="0"/>
    </p:cViewPr>
  </p:notesTextViewPr>
  <p:sorterViewPr>
    <p:cViewPr varScale="1">
      <p:scale>
        <a:sx n="100" d="100"/>
        <a:sy n="100" d="100"/>
      </p:scale>
      <p:origin x="0" y="-5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98ACD-59A6-40A3-88AE-B603CEF06976}" type="datetimeFigureOut">
              <a:rPr lang="en-US" smtClean="0"/>
              <a:t>2/16/2017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B543D-ED1E-4713-BA77-DC08B6AEBD6F}" type="slidenum">
              <a:rPr lang="en-US" smtClean="0"/>
              <a:t>‹#›</a:t>
            </a:fld>
            <a:endParaRPr lang="en-US"/>
          </a:p>
        </p:txBody>
      </p:sp>
    </p:spTree>
    <p:extLst>
      <p:ext uri="{BB962C8B-B14F-4D97-AF65-F5344CB8AC3E}">
        <p14:creationId xmlns:p14="http://schemas.microsoft.com/office/powerpoint/2010/main" val="32388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Fluorescence-activated_cell_sortin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n.wikipedia.org/wiki/Fluorescence_image-guided_surgery" TargetMode="External"/><Relationship Id="rId4" Type="http://schemas.openxmlformats.org/officeDocument/2006/relationships/hyperlink" Target="https://en.wikipedia.org/wiki/Cell_sort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luorescence-activated_cell_sortin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Fluorescence_image-guided_surgery" TargetMode="External"/><Relationship Id="rId4" Type="http://schemas.openxmlformats.org/officeDocument/2006/relationships/hyperlink" Target="https://en.wikipedia.org/wiki/Cell_sort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en.wikipedia.org/wiki/Vertico_SMI" TargetMode="External"/><Relationship Id="rId13" Type="http://schemas.openxmlformats.org/officeDocument/2006/relationships/hyperlink" Target="http://en.wikipedia.org/wiki/Photoactivated_localization_microscopy" TargetMode="External"/><Relationship Id="rId3" Type="http://schemas.openxmlformats.org/officeDocument/2006/relationships/hyperlink" Target="http://en.wikipedia.org/wiki/Evanescent_waves" TargetMode="External"/><Relationship Id="rId7" Type="http://schemas.openxmlformats.org/officeDocument/2006/relationships/hyperlink" Target="http://en.wikipedia.org/wiki/4Pi_Microscope" TargetMode="External"/><Relationship Id="rId12" Type="http://schemas.openxmlformats.org/officeDocument/2006/relationships/hyperlink" Target="http://en.wikipedia.org/wiki/RESOLFT"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en.wikipedia.org/wiki/Near_field_scanning_optical_microscopy" TargetMode="External"/><Relationship Id="rId11" Type="http://schemas.openxmlformats.org/officeDocument/2006/relationships/hyperlink" Target="http://en.wikipedia.org/wiki/GSD_microscopy" TargetMode="External"/><Relationship Id="rId5" Type="http://schemas.openxmlformats.org/officeDocument/2006/relationships/hyperlink" Target="http://en.wikipedia.org/wiki/Superlens" TargetMode="External"/><Relationship Id="rId10" Type="http://schemas.openxmlformats.org/officeDocument/2006/relationships/hyperlink" Target="http://en.wikipedia.org/wiki/STED_microscopy" TargetMode="External"/><Relationship Id="rId4" Type="http://schemas.openxmlformats.org/officeDocument/2006/relationships/hyperlink" Target="http://en.wikipedia.org/wiki/Super-resolution_microscopy#cite_note-2" TargetMode="External"/><Relationship Id="rId9" Type="http://schemas.openxmlformats.org/officeDocument/2006/relationships/hyperlink" Target="http://en.wikipedia.org/wiki/Fluorophor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Vertico_SMI" TargetMode="External"/><Relationship Id="rId13" Type="http://schemas.openxmlformats.org/officeDocument/2006/relationships/hyperlink" Target="http://en.wikipedia.org/wiki/Photoactivated_localization_microscopy" TargetMode="External"/><Relationship Id="rId3" Type="http://schemas.openxmlformats.org/officeDocument/2006/relationships/hyperlink" Target="http://en.wikipedia.org/wiki/Evanescent_waves" TargetMode="External"/><Relationship Id="rId7" Type="http://schemas.openxmlformats.org/officeDocument/2006/relationships/hyperlink" Target="http://en.wikipedia.org/wiki/4Pi_Microscope" TargetMode="External"/><Relationship Id="rId12" Type="http://schemas.openxmlformats.org/officeDocument/2006/relationships/hyperlink" Target="http://en.wikipedia.org/wiki/RESOLFT"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en.wikipedia.org/wiki/Near_field_scanning_optical_microscopy" TargetMode="External"/><Relationship Id="rId11" Type="http://schemas.openxmlformats.org/officeDocument/2006/relationships/hyperlink" Target="http://en.wikipedia.org/wiki/GSD_microscopy" TargetMode="External"/><Relationship Id="rId5" Type="http://schemas.openxmlformats.org/officeDocument/2006/relationships/hyperlink" Target="http://en.wikipedia.org/wiki/Superlens" TargetMode="External"/><Relationship Id="rId10" Type="http://schemas.openxmlformats.org/officeDocument/2006/relationships/hyperlink" Target="http://en.wikipedia.org/wiki/STED_microscopy" TargetMode="External"/><Relationship Id="rId4" Type="http://schemas.openxmlformats.org/officeDocument/2006/relationships/hyperlink" Target="http://en.wikipedia.org/wiki/Super-resolution_microscopy#cite_note-2" TargetMode="External"/><Relationship Id="rId9" Type="http://schemas.openxmlformats.org/officeDocument/2006/relationships/hyperlink" Target="http://en.wikipedia.org/wiki/Fluorophor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FACS (</a:t>
            </a:r>
            <a:r>
              <a:rPr lang="en-US" dirty="0" smtClean="0">
                <a:hlinkClick r:id="rId3" tooltip="Fluorescence-activated cell sorting"/>
              </a:rPr>
              <a:t>fluorescence-activated cell sorting</a:t>
            </a:r>
            <a:r>
              <a:rPr lang="en-US" dirty="0" smtClean="0"/>
              <a:t>). One of several important </a:t>
            </a:r>
            <a:r>
              <a:rPr lang="en-US" dirty="0" smtClean="0">
                <a:hlinkClick r:id="rId4" tooltip="Cell sorting"/>
              </a:rPr>
              <a:t>cell sorting</a:t>
            </a:r>
            <a:r>
              <a:rPr lang="en-US" dirty="0" smtClean="0"/>
              <a:t> techniques used in the separation of different cell lines (especially those isolated from animal tissues). </a:t>
            </a:r>
          </a:p>
          <a:p>
            <a:endParaRPr lang="en-US" dirty="0" smtClean="0"/>
          </a:p>
          <a:p>
            <a:r>
              <a:rPr lang="en-US" dirty="0" smtClean="0"/>
              <a:t>FIGS (</a:t>
            </a:r>
            <a:r>
              <a:rPr lang="en-US" dirty="0" smtClean="0">
                <a:hlinkClick r:id="rId5" tooltip="Fluorescence image-guided surgery"/>
              </a:rPr>
              <a:t>Fluorescence image-guided surgery</a:t>
            </a:r>
            <a:r>
              <a:rPr lang="en-US" dirty="0" smtClean="0"/>
              <a:t>) is a medical imaging technique that uses fluorescence to detect properly labeled structures during surgery.</a:t>
            </a:r>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0386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latin typeface="Comic Sans MS"/>
                <a:cs typeface="Comic Sans MS"/>
              </a:rPr>
              <a:t>electric</a:t>
            </a:r>
            <a:r>
              <a:rPr lang="en-US" sz="1200" dirty="0" smtClean="0">
                <a:latin typeface="Comic Sans MS"/>
                <a:cs typeface="Comic Sans MS"/>
              </a:rPr>
              <a:t> </a:t>
            </a:r>
            <a:r>
              <a:rPr lang="en-US" sz="1200" spc="-10" dirty="0" smtClean="0">
                <a:latin typeface="Comic Sans MS"/>
                <a:cs typeface="Comic Sans MS"/>
              </a:rPr>
              <a:t>dipole</a:t>
            </a:r>
            <a:r>
              <a:rPr lang="en-US" sz="1200" spc="-15" dirty="0" smtClean="0">
                <a:latin typeface="Comic Sans MS"/>
                <a:cs typeface="Comic Sans MS"/>
              </a:rPr>
              <a:t> moment</a:t>
            </a:r>
            <a:r>
              <a:rPr lang="en-US" sz="1200" spc="-5" dirty="0" smtClean="0">
                <a:latin typeface="Comic Sans MS"/>
                <a:cs typeface="Comic Sans MS"/>
              </a:rPr>
              <a:t> </a:t>
            </a:r>
            <a:r>
              <a:rPr lang="en-US" sz="1200" spc="-15" dirty="0" smtClean="0">
                <a:latin typeface="Comic Sans MS"/>
                <a:cs typeface="Comic Sans MS"/>
              </a:rPr>
              <a:t>(</a:t>
            </a:r>
            <a:r>
              <a:rPr lang="en-US" sz="1200" spc="-10" dirty="0" smtClean="0">
                <a:latin typeface="Arial"/>
                <a:cs typeface="Arial"/>
              </a:rPr>
              <a:t>µ</a:t>
            </a:r>
            <a:r>
              <a:rPr lang="en-US" sz="1200" spc="-10" dirty="0" smtClean="0">
                <a:latin typeface="Comic Sans MS"/>
                <a:cs typeface="Comic Sans MS"/>
              </a:rPr>
              <a:t>)</a:t>
            </a:r>
            <a:r>
              <a:rPr lang="en-US" sz="1200" dirty="0" smtClean="0">
                <a:latin typeface="Comic Sans MS"/>
                <a:cs typeface="Comic Sans MS"/>
              </a:rPr>
              <a:t> </a:t>
            </a:r>
            <a:r>
              <a:rPr lang="en-US" sz="1200" spc="-15" dirty="0" smtClean="0">
                <a:latin typeface="Comic Sans MS"/>
                <a:cs typeface="Comic Sans MS"/>
              </a:rPr>
              <a:t>of</a:t>
            </a:r>
            <a:r>
              <a:rPr lang="en-US" sz="1200" dirty="0" smtClean="0">
                <a:latin typeface="Comic Sans MS"/>
                <a:cs typeface="Comic Sans MS"/>
              </a:rPr>
              <a:t> </a:t>
            </a:r>
            <a:r>
              <a:rPr lang="en-US" sz="1200" spc="-20" dirty="0" smtClean="0">
                <a:latin typeface="Comic Sans MS"/>
                <a:cs typeface="Comic Sans MS"/>
              </a:rPr>
              <a:t>th</a:t>
            </a:r>
            <a:r>
              <a:rPr lang="en-US" sz="1200" spc="-15" dirty="0" smtClean="0">
                <a:latin typeface="Comic Sans MS"/>
                <a:cs typeface="Comic Sans MS"/>
              </a:rPr>
              <a:t>e</a:t>
            </a:r>
            <a:r>
              <a:rPr lang="en-US" sz="1200" spc="5" dirty="0" smtClean="0">
                <a:latin typeface="Comic Sans MS"/>
                <a:cs typeface="Comic Sans MS"/>
              </a:rPr>
              <a:t> </a:t>
            </a:r>
            <a:r>
              <a:rPr lang="en-US" sz="1200" spc="-10" dirty="0" smtClean="0">
                <a:latin typeface="Comic Sans MS"/>
                <a:cs typeface="Comic Sans MS"/>
              </a:rPr>
              <a:t>molecule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Quantu</a:t>
            </a:r>
            <a:r>
              <a:rPr lang="en-US" i="0" spc="-25" dirty="0" smtClean="0">
                <a:latin typeface="Arial"/>
                <a:cs typeface="Arial"/>
              </a:rPr>
              <a:t>m</a:t>
            </a:r>
            <a:r>
              <a:rPr lang="en-US" i="0" spc="-10" dirty="0" smtClean="0">
                <a:latin typeface="Arial"/>
                <a:cs typeface="Arial"/>
              </a:rPr>
              <a:t> </a:t>
            </a:r>
            <a:r>
              <a:rPr lang="en-US" i="0" spc="-20" dirty="0" smtClean="0">
                <a:latin typeface="Arial"/>
                <a:cs typeface="Arial"/>
              </a:rPr>
              <a:t>Yiel</a:t>
            </a:r>
            <a:r>
              <a:rPr lang="en-US" i="0" spc="-15" dirty="0" smtClean="0">
                <a:latin typeface="Arial"/>
                <a:cs typeface="Arial"/>
              </a:rPr>
              <a:t>d</a:t>
            </a:r>
            <a:r>
              <a:rPr lang="en-US" i="0" spc="-5" dirty="0" smtClean="0">
                <a:latin typeface="Arial"/>
                <a:cs typeface="Arial"/>
              </a:rPr>
              <a:t> </a:t>
            </a:r>
            <a:r>
              <a:rPr lang="en-US" i="0" spc="-20" dirty="0" smtClean="0">
                <a:latin typeface="Arial"/>
                <a:cs typeface="Arial"/>
              </a:rPr>
              <a:t>an</a:t>
            </a:r>
            <a:r>
              <a:rPr lang="en-US" i="0" spc="-15" dirty="0" smtClean="0">
                <a:latin typeface="Arial"/>
                <a:cs typeface="Arial"/>
              </a:rPr>
              <a:t>d</a:t>
            </a:r>
            <a:r>
              <a:rPr lang="en-US" i="0" spc="-5" dirty="0" smtClean="0">
                <a:latin typeface="Arial"/>
                <a:cs typeface="Arial"/>
              </a:rPr>
              <a:t> </a:t>
            </a:r>
            <a:r>
              <a:rPr lang="en-US" i="0" spc="-20" dirty="0" smtClean="0">
                <a:latin typeface="Arial"/>
                <a:cs typeface="Arial"/>
              </a:rPr>
              <a:t>Polarizatio</a:t>
            </a:r>
            <a:r>
              <a:rPr lang="en-US" i="0" spc="-15" dirty="0" smtClean="0">
                <a:latin typeface="Arial"/>
                <a:cs typeface="Arial"/>
              </a:rPr>
              <a:t>n</a:t>
            </a:r>
            <a:r>
              <a:rPr lang="en-US" i="0" spc="-5" dirty="0" smtClean="0">
                <a:latin typeface="Arial"/>
                <a:cs typeface="Arial"/>
              </a:rPr>
              <a:t> (1) Joachi</a:t>
            </a:r>
            <a:r>
              <a:rPr lang="en-US" i="0" dirty="0" smtClean="0">
                <a:latin typeface="Arial"/>
                <a:cs typeface="Arial"/>
              </a:rPr>
              <a:t>m</a:t>
            </a:r>
            <a:r>
              <a:rPr lang="en-US" i="0" spc="-5" dirty="0" smtClean="0">
                <a:latin typeface="Arial"/>
                <a:cs typeface="Arial"/>
              </a:rPr>
              <a:t> </a:t>
            </a:r>
            <a:r>
              <a:rPr lang="en-US" i="0" spc="-20" dirty="0" smtClean="0">
                <a:latin typeface="Arial"/>
                <a:cs typeface="Arial"/>
              </a:rPr>
              <a:t>Mueller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Fluorescence Workshop UMN Physics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June 8-10,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Quantum yield, polarized light, dipole moment, photo- selection, dipole radiation, polarization and anisotropy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smtClean="0">
              <a:latin typeface="Arial"/>
              <a:cs typeface="Arial"/>
            </a:endParaRPr>
          </a:p>
          <a:p>
            <a:r>
              <a:rPr lang="en-US" dirty="0" smtClean="0"/>
              <a:t>Antenna pictures from</a:t>
            </a:r>
          </a:p>
          <a:p>
            <a:r>
              <a:rPr lang="en-US" dirty="0" smtClean="0"/>
              <a:t>http://www.nh.cas.cz/people/lazar/celler/emission.php</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14</a:t>
            </a:fld>
            <a:endParaRPr lang="en-US"/>
          </a:p>
        </p:txBody>
      </p:sp>
    </p:spTree>
    <p:extLst>
      <p:ext uri="{BB962C8B-B14F-4D97-AF65-F5344CB8AC3E}">
        <p14:creationId xmlns:p14="http://schemas.microsoft.com/office/powerpoint/2010/main" val="400385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latin typeface="Comic Sans MS"/>
                <a:cs typeface="Comic Sans MS"/>
              </a:rPr>
              <a:t>electric</a:t>
            </a:r>
            <a:r>
              <a:rPr lang="en-US" sz="1200" dirty="0" smtClean="0">
                <a:latin typeface="Comic Sans MS"/>
                <a:cs typeface="Comic Sans MS"/>
              </a:rPr>
              <a:t> </a:t>
            </a:r>
            <a:r>
              <a:rPr lang="en-US" sz="1200" spc="-10" dirty="0" smtClean="0">
                <a:latin typeface="Comic Sans MS"/>
                <a:cs typeface="Comic Sans MS"/>
              </a:rPr>
              <a:t>dipole</a:t>
            </a:r>
            <a:r>
              <a:rPr lang="en-US" sz="1200" spc="-15" dirty="0" smtClean="0">
                <a:latin typeface="Comic Sans MS"/>
                <a:cs typeface="Comic Sans MS"/>
              </a:rPr>
              <a:t> moment</a:t>
            </a:r>
            <a:r>
              <a:rPr lang="en-US" sz="1200" spc="-5" dirty="0" smtClean="0">
                <a:latin typeface="Comic Sans MS"/>
                <a:cs typeface="Comic Sans MS"/>
              </a:rPr>
              <a:t> </a:t>
            </a:r>
            <a:r>
              <a:rPr lang="en-US" sz="1200" spc="-15" dirty="0" smtClean="0">
                <a:latin typeface="Comic Sans MS"/>
                <a:cs typeface="Comic Sans MS"/>
              </a:rPr>
              <a:t>(</a:t>
            </a:r>
            <a:r>
              <a:rPr lang="en-US" sz="1200" spc="-10" dirty="0" smtClean="0">
                <a:latin typeface="Arial"/>
                <a:cs typeface="Arial"/>
              </a:rPr>
              <a:t>µ</a:t>
            </a:r>
            <a:r>
              <a:rPr lang="en-US" sz="1200" spc="-10" dirty="0" smtClean="0">
                <a:latin typeface="Comic Sans MS"/>
                <a:cs typeface="Comic Sans MS"/>
              </a:rPr>
              <a:t>)</a:t>
            </a:r>
            <a:r>
              <a:rPr lang="en-US" sz="1200" dirty="0" smtClean="0">
                <a:latin typeface="Comic Sans MS"/>
                <a:cs typeface="Comic Sans MS"/>
              </a:rPr>
              <a:t> </a:t>
            </a:r>
            <a:r>
              <a:rPr lang="en-US" sz="1200" spc="-15" dirty="0" smtClean="0">
                <a:latin typeface="Comic Sans MS"/>
                <a:cs typeface="Comic Sans MS"/>
              </a:rPr>
              <a:t>of</a:t>
            </a:r>
            <a:r>
              <a:rPr lang="en-US" sz="1200" dirty="0" smtClean="0">
                <a:latin typeface="Comic Sans MS"/>
                <a:cs typeface="Comic Sans MS"/>
              </a:rPr>
              <a:t> </a:t>
            </a:r>
            <a:r>
              <a:rPr lang="en-US" sz="1200" spc="-20" dirty="0" smtClean="0">
                <a:latin typeface="Comic Sans MS"/>
                <a:cs typeface="Comic Sans MS"/>
              </a:rPr>
              <a:t>th</a:t>
            </a:r>
            <a:r>
              <a:rPr lang="en-US" sz="1200" spc="-15" dirty="0" smtClean="0">
                <a:latin typeface="Comic Sans MS"/>
                <a:cs typeface="Comic Sans MS"/>
              </a:rPr>
              <a:t>e</a:t>
            </a:r>
            <a:r>
              <a:rPr lang="en-US" sz="1200" spc="5" dirty="0" smtClean="0">
                <a:latin typeface="Comic Sans MS"/>
                <a:cs typeface="Comic Sans MS"/>
              </a:rPr>
              <a:t> </a:t>
            </a:r>
            <a:r>
              <a:rPr lang="en-US" sz="1200" spc="-10" dirty="0" smtClean="0">
                <a:latin typeface="Comic Sans MS"/>
                <a:cs typeface="Comic Sans MS"/>
              </a:rPr>
              <a:t>molecule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Quantu</a:t>
            </a:r>
            <a:r>
              <a:rPr lang="en-US" i="0" spc="-25" dirty="0" smtClean="0">
                <a:latin typeface="Arial"/>
                <a:cs typeface="Arial"/>
              </a:rPr>
              <a:t>m</a:t>
            </a:r>
            <a:r>
              <a:rPr lang="en-US" i="0" spc="-10" dirty="0" smtClean="0">
                <a:latin typeface="Arial"/>
                <a:cs typeface="Arial"/>
              </a:rPr>
              <a:t> </a:t>
            </a:r>
            <a:r>
              <a:rPr lang="en-US" i="0" spc="-20" dirty="0" smtClean="0">
                <a:latin typeface="Arial"/>
                <a:cs typeface="Arial"/>
              </a:rPr>
              <a:t>Yiel</a:t>
            </a:r>
            <a:r>
              <a:rPr lang="en-US" i="0" spc="-15" dirty="0" smtClean="0">
                <a:latin typeface="Arial"/>
                <a:cs typeface="Arial"/>
              </a:rPr>
              <a:t>d</a:t>
            </a:r>
            <a:r>
              <a:rPr lang="en-US" i="0" spc="-5" dirty="0" smtClean="0">
                <a:latin typeface="Arial"/>
                <a:cs typeface="Arial"/>
              </a:rPr>
              <a:t> </a:t>
            </a:r>
            <a:r>
              <a:rPr lang="en-US" i="0" spc="-20" dirty="0" smtClean="0">
                <a:latin typeface="Arial"/>
                <a:cs typeface="Arial"/>
              </a:rPr>
              <a:t>an</a:t>
            </a:r>
            <a:r>
              <a:rPr lang="en-US" i="0" spc="-15" dirty="0" smtClean="0">
                <a:latin typeface="Arial"/>
                <a:cs typeface="Arial"/>
              </a:rPr>
              <a:t>d</a:t>
            </a:r>
            <a:r>
              <a:rPr lang="en-US" i="0" spc="-5" dirty="0" smtClean="0">
                <a:latin typeface="Arial"/>
                <a:cs typeface="Arial"/>
              </a:rPr>
              <a:t> </a:t>
            </a:r>
            <a:r>
              <a:rPr lang="en-US" i="0" spc="-20" dirty="0" smtClean="0">
                <a:latin typeface="Arial"/>
                <a:cs typeface="Arial"/>
              </a:rPr>
              <a:t>Polarizatio</a:t>
            </a:r>
            <a:r>
              <a:rPr lang="en-US" i="0" spc="-15" dirty="0" smtClean="0">
                <a:latin typeface="Arial"/>
                <a:cs typeface="Arial"/>
              </a:rPr>
              <a:t>n</a:t>
            </a:r>
            <a:r>
              <a:rPr lang="en-US" i="0" spc="-5" dirty="0" smtClean="0">
                <a:latin typeface="Arial"/>
                <a:cs typeface="Arial"/>
              </a:rPr>
              <a:t> (1) Joachi</a:t>
            </a:r>
            <a:r>
              <a:rPr lang="en-US" i="0" dirty="0" smtClean="0">
                <a:latin typeface="Arial"/>
                <a:cs typeface="Arial"/>
              </a:rPr>
              <a:t>m</a:t>
            </a:r>
            <a:r>
              <a:rPr lang="en-US" i="0" spc="-5" dirty="0" smtClean="0">
                <a:latin typeface="Arial"/>
                <a:cs typeface="Arial"/>
              </a:rPr>
              <a:t> </a:t>
            </a:r>
            <a:r>
              <a:rPr lang="en-US" i="0" spc="-20" dirty="0" smtClean="0">
                <a:latin typeface="Arial"/>
                <a:cs typeface="Arial"/>
              </a:rPr>
              <a:t>Mueller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Fluorescence Workshop UMN Physics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June 8-10,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Quantum yield, polarized light, dipole moment, photo- selection, dipole radiation, polarization and anisotropy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smtClean="0">
              <a:latin typeface="Arial"/>
              <a:cs typeface="Arial"/>
            </a:endParaRPr>
          </a:p>
          <a:p>
            <a:r>
              <a:rPr lang="en-US" dirty="0" smtClean="0"/>
              <a:t>Antenna pictures from</a:t>
            </a:r>
          </a:p>
          <a:p>
            <a:r>
              <a:rPr lang="en-US" dirty="0" smtClean="0"/>
              <a:t>http://www.nh.cas.cz/people/lazar/celler/emission.php</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15</a:t>
            </a:fld>
            <a:endParaRPr lang="en-US"/>
          </a:p>
        </p:txBody>
      </p:sp>
    </p:spTree>
    <p:extLst>
      <p:ext uri="{BB962C8B-B14F-4D97-AF65-F5344CB8AC3E}">
        <p14:creationId xmlns:p14="http://schemas.microsoft.com/office/powerpoint/2010/main" val="291915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a:t>
            </a:r>
            <a:r>
              <a:rPr lang="en-US" dirty="0" smtClean="0"/>
              <a:t> </a:t>
            </a:r>
            <a:r>
              <a:rPr lang="en-US" b="1" dirty="0" smtClean="0"/>
              <a:t>Caspase-3 biosensors based on dual FRET pairs.</a:t>
            </a:r>
            <a:r>
              <a:rPr lang="en-US" dirty="0" smtClean="0"/>
              <a:t/>
            </a:r>
            <a:br>
              <a:rPr lang="en-US" dirty="0" smtClean="0"/>
            </a:br>
            <a:r>
              <a:rPr lang="en-US" dirty="0" smtClean="0"/>
              <a:t>(</a:t>
            </a:r>
            <a:r>
              <a:rPr lang="en-US" b="1" dirty="0" err="1" smtClean="0"/>
              <a:t>a,b</a:t>
            </a:r>
            <a:r>
              <a:rPr lang="en-US" dirty="0" smtClean="0"/>
              <a:t>) Schematics of caspase-3 biosensors. "DEVD" represents the sequence LGGTGSGSGDEVDG. Numbers indicate first and last residue of each fluorescent protein. (</a:t>
            </a:r>
            <a:r>
              <a:rPr lang="en-US" b="1" dirty="0" smtClean="0"/>
              <a:t>c</a:t>
            </a:r>
            <a:r>
              <a:rPr lang="en-US" dirty="0" smtClean="0"/>
              <a:t>) The emission spectrum of </a:t>
            </a:r>
            <a:r>
              <a:rPr lang="en-US" dirty="0" err="1" smtClean="0"/>
              <a:t>mAmetrine</a:t>
            </a:r>
            <a:r>
              <a:rPr lang="en-US" dirty="0" smtClean="0"/>
              <a:t>-DEVD-</a:t>
            </a:r>
            <a:r>
              <a:rPr lang="en-US" dirty="0" err="1" smtClean="0"/>
              <a:t>tdTomato</a:t>
            </a:r>
            <a:r>
              <a:rPr lang="en-US" dirty="0" smtClean="0"/>
              <a:t> before and after proteolysis, the excitation spectrum of </a:t>
            </a:r>
            <a:r>
              <a:rPr lang="en-US" dirty="0" err="1" smtClean="0"/>
              <a:t>mAmetrine</a:t>
            </a:r>
            <a:r>
              <a:rPr lang="en-US" dirty="0" smtClean="0"/>
              <a:t>, and the transmission profiles of excitation and emission filters used for FRET imaging. (</a:t>
            </a:r>
            <a:r>
              <a:rPr lang="en-US" b="1" dirty="0" smtClean="0"/>
              <a:t>d</a:t>
            </a:r>
            <a:r>
              <a:rPr lang="en-US" dirty="0" smtClean="0"/>
              <a:t>) The emission spectrum of mCitrine-DEVD-mTFP1 before and after proteolysis, the excitation spectrum of mTFP1, and the profiles of the excitation and emission filters.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Ai, H.-w., Hazelwood, K.L., Davidson, M.W., Campbell, R.E., 2008. Fluorescent protein FRET pairs for </a:t>
            </a:r>
            <a:r>
              <a:rPr lang="en-US" sz="1200" kern="1200" dirty="0" err="1" smtClean="0">
                <a:solidFill>
                  <a:schemeClr val="tx1"/>
                </a:solidFill>
                <a:latin typeface="+mn-lt"/>
                <a:ea typeface="+mn-ea"/>
                <a:cs typeface="+mn-cs"/>
              </a:rPr>
              <a:t>ratiometric</a:t>
            </a:r>
            <a:r>
              <a:rPr lang="en-US" sz="1200" kern="1200" dirty="0" smtClean="0">
                <a:solidFill>
                  <a:schemeClr val="tx1"/>
                </a:solidFill>
                <a:latin typeface="+mn-lt"/>
                <a:ea typeface="+mn-ea"/>
                <a:cs typeface="+mn-cs"/>
              </a:rPr>
              <a:t> imaging of dual biosensors. Nat Meth 5, 401-403.</a:t>
            </a:r>
          </a:p>
          <a:p>
            <a:endParaRPr lang="en-US" dirty="0" smtClean="0"/>
          </a:p>
        </p:txBody>
      </p:sp>
      <p:sp>
        <p:nvSpPr>
          <p:cNvPr id="4" name="Slide Number Placeholder 3"/>
          <p:cNvSpPr>
            <a:spLocks noGrp="1"/>
          </p:cNvSpPr>
          <p:nvPr>
            <p:ph type="sldNum" sz="quarter" idx="10"/>
          </p:nvPr>
        </p:nvSpPr>
        <p:spPr/>
        <p:txBody>
          <a:bodyPr/>
          <a:lstStyle/>
          <a:p>
            <a:fld id="{FC4B543D-ED1E-4713-BA77-DC08B6AEBD6F}" type="slidenum">
              <a:rPr lang="en-US" smtClean="0"/>
              <a:t>17</a:t>
            </a:fld>
            <a:endParaRPr lang="en-US"/>
          </a:p>
        </p:txBody>
      </p:sp>
    </p:spTree>
    <p:extLst>
      <p:ext uri="{BB962C8B-B14F-4D97-AF65-F5344CB8AC3E}">
        <p14:creationId xmlns:p14="http://schemas.microsoft.com/office/powerpoint/2010/main" val="54727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Extinction</a:t>
            </a:r>
            <a:r>
              <a:rPr lang="en-US" baseline="0" dirty="0" smtClean="0"/>
              <a:t> coefficient here actually </a:t>
            </a:r>
            <a:r>
              <a:rPr lang="en-US" altLang="en-US" sz="1200" dirty="0" smtClean="0">
                <a:solidFill>
                  <a:srgbClr val="CC0000"/>
                </a:solidFill>
                <a:latin typeface="+mn-lt"/>
              </a:rPr>
              <a:t>is the </a:t>
            </a:r>
            <a:r>
              <a:rPr lang="en-US" altLang="en-US" sz="1200" i="1" dirty="0" smtClean="0">
                <a:solidFill>
                  <a:srgbClr val="CC0000"/>
                </a:solidFill>
                <a:latin typeface="+mn-lt"/>
              </a:rPr>
              <a:t>molar </a:t>
            </a:r>
            <a:r>
              <a:rPr lang="en-US" altLang="en-US" sz="1200" i="1" dirty="0" smtClean="0">
                <a:solidFill>
                  <a:schemeClr val="tx1"/>
                </a:solidFill>
                <a:latin typeface="+mn-lt"/>
              </a:rPr>
              <a:t>absorption</a:t>
            </a:r>
            <a:r>
              <a:rPr lang="en-US" altLang="en-US" sz="1200" i="1" dirty="0" smtClean="0">
                <a:solidFill>
                  <a:srgbClr val="CC0000"/>
                </a:solidFill>
                <a:latin typeface="+mn-lt"/>
              </a:rPr>
              <a:t> coefficient</a:t>
            </a:r>
            <a:r>
              <a:rPr lang="fr-FR" altLang="en-US" sz="1200" i="1" dirty="0" smtClean="0">
                <a:solidFill>
                  <a:srgbClr val="CC0000"/>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rgbClr val="CC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Bleaching</a:t>
            </a:r>
            <a:r>
              <a:rPr lang="en-US" baseline="0" dirty="0" smtClean="0"/>
              <a:t> in seconds; obviously longer better, to a point</a:t>
            </a:r>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t>18</a:t>
            </a:fld>
            <a:endParaRPr lang="en-US"/>
          </a:p>
        </p:txBody>
      </p:sp>
    </p:spTree>
    <p:extLst>
      <p:ext uri="{BB962C8B-B14F-4D97-AF65-F5344CB8AC3E}">
        <p14:creationId xmlns:p14="http://schemas.microsoft.com/office/powerpoint/2010/main" val="831057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FFFFFF"/>
                </a:solidFill>
              </a:rPr>
              <a:t>A good dye must absorb light well (high extinction </a:t>
            </a:r>
            <a:r>
              <a:rPr lang="en-US" altLang="en-US" dirty="0" err="1" smtClean="0">
                <a:solidFill>
                  <a:srgbClr val="FFFFFF"/>
                </a:solidFill>
              </a:rPr>
              <a:t>coef</a:t>
            </a:r>
            <a:r>
              <a:rPr lang="en-US" altLang="en-US" dirty="0" smtClean="0">
                <a:solidFill>
                  <a:srgbClr val="FFFFFF"/>
                </a:solidFill>
              </a:rPr>
              <a:t>.)</a:t>
            </a:r>
          </a:p>
          <a:p>
            <a:endParaRPr lang="en-US" dirty="0" smtClean="0"/>
          </a:p>
          <a:p>
            <a:r>
              <a:rPr lang="en-US" dirty="0" smtClean="0"/>
              <a:t>Classically</a:t>
            </a:r>
            <a:r>
              <a:rPr lang="en-US" dirty="0" smtClean="0"/>
              <a:t>, the Beer–Lambert law was first devised independently where Lambert's law stated that absorbance is directly proportional to the thickness of the sample, and Beer's law stated that absorbance is proportional to the concentration of the sample. The modern derivation of the Beer–Lambert law combines the two laws and correlate the absorbance to both, the concentration as well as the thickness (path length) of the sample.</a:t>
            </a:r>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813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err="1" smtClean="0">
                <a:solidFill>
                  <a:srgbClr val="000000"/>
                </a:solidFill>
                <a:latin typeface="+mn-lt"/>
              </a:rPr>
              <a:t>Shaner</a:t>
            </a:r>
            <a:r>
              <a:rPr lang="en-US" altLang="en-US" sz="1200" dirty="0" smtClean="0">
                <a:solidFill>
                  <a:srgbClr val="000000"/>
                </a:solidFill>
                <a:latin typeface="+mn-lt"/>
              </a:rPr>
              <a:t> et al, Nature Biotechnology, 2004</a:t>
            </a:r>
            <a:endParaRPr lang="fr-FR" altLang="en-US" sz="1200" dirty="0" smtClean="0">
              <a:solidFill>
                <a:srgbClr val="000000"/>
              </a:solidFill>
              <a:latin typeface="+mn-l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361167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Ai, H.-w., Hazelwood, K.L., Davidson, M.W., Campbell, R.E., 2008. Fluorescent protein FRET pairs for </a:t>
            </a:r>
            <a:r>
              <a:rPr lang="en-US" sz="1200" kern="1200" dirty="0" err="1" smtClean="0">
                <a:solidFill>
                  <a:schemeClr val="tx1"/>
                </a:solidFill>
                <a:latin typeface="+mn-lt"/>
                <a:ea typeface="+mn-ea"/>
                <a:cs typeface="+mn-cs"/>
              </a:rPr>
              <a:t>ratiometric</a:t>
            </a:r>
            <a:r>
              <a:rPr lang="en-US" sz="1200" kern="1200" dirty="0" smtClean="0">
                <a:solidFill>
                  <a:schemeClr val="tx1"/>
                </a:solidFill>
                <a:latin typeface="+mn-lt"/>
                <a:ea typeface="+mn-ea"/>
                <a:cs typeface="+mn-cs"/>
              </a:rPr>
              <a:t> imaging of dual biosensors. Nat Meth 5, 401-403.</a:t>
            </a:r>
          </a:p>
          <a:p>
            <a:endParaRPr lang="en-US" dirty="0" smtClean="0"/>
          </a:p>
        </p:txBody>
      </p:sp>
      <p:sp>
        <p:nvSpPr>
          <p:cNvPr id="4" name="Slide Number Placeholder 3"/>
          <p:cNvSpPr>
            <a:spLocks noGrp="1"/>
          </p:cNvSpPr>
          <p:nvPr>
            <p:ph type="sldNum" sz="quarter" idx="10"/>
          </p:nvPr>
        </p:nvSpPr>
        <p:spPr/>
        <p:txBody>
          <a:bodyPr/>
          <a:lstStyle/>
          <a:p>
            <a:fld id="{FC4B543D-ED1E-4713-BA77-DC08B6AEBD6F}" type="slidenum">
              <a:rPr lang="en-US" smtClean="0"/>
              <a:t>24</a:t>
            </a:fld>
            <a:endParaRPr lang="en-US"/>
          </a:p>
        </p:txBody>
      </p:sp>
    </p:spTree>
    <p:extLst>
      <p:ext uri="{BB962C8B-B14F-4D97-AF65-F5344CB8AC3E}">
        <p14:creationId xmlns:p14="http://schemas.microsoft.com/office/powerpoint/2010/main" val="2748891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this paper for more</a:t>
            </a:r>
            <a:r>
              <a:rPr lang="en-US" baseline="0" dirty="0" smtClean="0"/>
              <a:t> Kappa squared and other variable cautions.</a:t>
            </a:r>
          </a:p>
          <a:p>
            <a:endParaRPr lang="en-US" baseline="0" dirty="0" smtClean="0"/>
          </a:p>
          <a:p>
            <a:r>
              <a:rPr lang="en-US" dirty="0" smtClean="0"/>
              <a:t>http://www.nature.com/nbt/journal/v21/n11/full/nbt896.html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26</a:t>
            </a:fld>
            <a:endParaRPr lang="en-US"/>
          </a:p>
        </p:txBody>
      </p:sp>
    </p:spTree>
    <p:extLst>
      <p:ext uri="{BB962C8B-B14F-4D97-AF65-F5344CB8AC3E}">
        <p14:creationId xmlns:p14="http://schemas.microsoft.com/office/powerpoint/2010/main" val="324753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FLIM has its roots in two fields of research: 1) microscopy and 2) fluorescence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spectroscopy. In the latter field of research, non-spatially-resolved fluorescence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lifetime measurements were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performed since 1926 [1], i.e. long before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FLIM was developed. Typically, bulk measurements were carried out using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cuvettes. Not surprisingly, most of the methodology and nomenclature used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FLIM today, </a:t>
            </a:r>
            <a:r>
              <a:rPr lang="en-US" sz="1200" kern="1200" dirty="0" err="1" smtClean="0">
                <a:solidFill>
                  <a:schemeClr val="tx1"/>
                </a:solidFill>
                <a:latin typeface="+mn-lt"/>
                <a:ea typeface="+mn-ea"/>
                <a:cs typeface="+mn-cs"/>
              </a:rPr>
              <a:t>e.g.‘frequency</a:t>
            </a:r>
            <a:r>
              <a:rPr lang="en-US" sz="1200" kern="1200" dirty="0" smtClean="0">
                <a:solidFill>
                  <a:schemeClr val="tx1"/>
                </a:solidFill>
                <a:latin typeface="+mn-lt"/>
                <a:ea typeface="+mn-ea"/>
                <a:cs typeface="+mn-cs"/>
              </a:rPr>
              <a:t>-domain’, and ‘time-domain’, have their origins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instruments that were used for cuvette-based lifetime measurements.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van Munster, E., </a:t>
            </a:r>
            <a:r>
              <a:rPr lang="en-US" sz="1200" kern="1200" dirty="0" err="1" smtClean="0">
                <a:solidFill>
                  <a:schemeClr val="tx1"/>
                </a:solidFill>
                <a:latin typeface="+mn-lt"/>
                <a:ea typeface="+mn-ea"/>
                <a:cs typeface="+mn-cs"/>
              </a:rPr>
              <a:t>Gadella</a:t>
            </a:r>
            <a:r>
              <a:rPr lang="en-US" sz="1200" kern="1200" dirty="0" smtClean="0">
                <a:solidFill>
                  <a:schemeClr val="tx1"/>
                </a:solidFill>
                <a:latin typeface="+mn-lt"/>
                <a:ea typeface="+mn-ea"/>
                <a:cs typeface="+mn-cs"/>
              </a:rPr>
              <a:t>, T.J., 2005. Fluorescence Lifetime Imaging Microscopy (FLIM), in: </a:t>
            </a:r>
            <a:r>
              <a:rPr lang="en-US" sz="1200" kern="1200" dirty="0" err="1" smtClean="0">
                <a:solidFill>
                  <a:schemeClr val="tx1"/>
                </a:solidFill>
                <a:latin typeface="+mn-lt"/>
                <a:ea typeface="+mn-ea"/>
                <a:cs typeface="+mn-cs"/>
              </a:rPr>
              <a:t>Rietdorf</a:t>
            </a:r>
            <a:r>
              <a:rPr lang="en-US" sz="1200" kern="1200" dirty="0" smtClean="0">
                <a:solidFill>
                  <a:schemeClr val="tx1"/>
                </a:solidFill>
                <a:latin typeface="+mn-lt"/>
                <a:ea typeface="+mn-ea"/>
                <a:cs typeface="+mn-cs"/>
              </a:rPr>
              <a:t>, J. (Ed.), Microscopy Techniques. Springer Berlin Heidelberg, pp. 143-175.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28</a:t>
            </a:fld>
            <a:endParaRPr lang="en-US"/>
          </a:p>
        </p:txBody>
      </p:sp>
    </p:spTree>
    <p:extLst>
      <p:ext uri="{BB962C8B-B14F-4D97-AF65-F5344CB8AC3E}">
        <p14:creationId xmlns:p14="http://schemas.microsoft.com/office/powerpoint/2010/main" val="383324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instrument combining time resolved fluorescence spectroscopy with microscopy, dates back to 1959 [2]. In this instrument, only single point measurements could be done, so strictly speaking no actual imaging was done. The first instrument measuring spatially resolved lifetimes was described in 1989 [3]. Due to the requirement of short light pulses and fast detection, time-domain measurements became possible only about 40 years later than frequency-domain measurements using a </a:t>
            </a:r>
            <a:r>
              <a:rPr lang="en-US" sz="1200" b="0" i="0" u="none" strike="noStrike" kern="1200" baseline="0" dirty="0" err="1" smtClean="0">
                <a:solidFill>
                  <a:schemeClr val="tx1"/>
                </a:solidFill>
                <a:latin typeface="+mn-lt"/>
                <a:ea typeface="+mn-ea"/>
                <a:cs typeface="+mn-cs"/>
              </a:rPr>
              <a:t>flashlamp</a:t>
            </a:r>
            <a:r>
              <a:rPr lang="en-US" sz="1200" b="0" i="0" u="none" strike="noStrike" kern="1200" baseline="0" dirty="0" smtClean="0">
                <a:solidFill>
                  <a:schemeClr val="tx1"/>
                </a:solidFill>
                <a:latin typeface="+mn-lt"/>
                <a:ea typeface="+mn-ea"/>
                <a:cs typeface="+mn-cs"/>
              </a:rPr>
              <a:t> as excitation source [16].</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van Munster, E., </a:t>
            </a:r>
            <a:r>
              <a:rPr lang="en-US" sz="1200" kern="1200" dirty="0" err="1" smtClean="0">
                <a:solidFill>
                  <a:schemeClr val="tx1"/>
                </a:solidFill>
                <a:latin typeface="+mn-lt"/>
                <a:ea typeface="+mn-ea"/>
                <a:cs typeface="+mn-cs"/>
              </a:rPr>
              <a:t>Gadella</a:t>
            </a:r>
            <a:r>
              <a:rPr lang="en-US" sz="1200" kern="1200" dirty="0" smtClean="0">
                <a:solidFill>
                  <a:schemeClr val="tx1"/>
                </a:solidFill>
                <a:latin typeface="+mn-lt"/>
                <a:ea typeface="+mn-ea"/>
                <a:cs typeface="+mn-cs"/>
              </a:rPr>
              <a:t>, T.J., 2005. Fluorescence Lifetime Imaging Microscopy (FLIM), in: </a:t>
            </a:r>
            <a:r>
              <a:rPr lang="en-US" sz="1200" kern="1200" dirty="0" err="1" smtClean="0">
                <a:solidFill>
                  <a:schemeClr val="tx1"/>
                </a:solidFill>
                <a:latin typeface="+mn-lt"/>
                <a:ea typeface="+mn-ea"/>
                <a:cs typeface="+mn-cs"/>
              </a:rPr>
              <a:t>Rietdorf</a:t>
            </a:r>
            <a:r>
              <a:rPr lang="en-US" sz="1200" kern="1200" dirty="0" smtClean="0">
                <a:solidFill>
                  <a:schemeClr val="tx1"/>
                </a:solidFill>
                <a:latin typeface="+mn-lt"/>
                <a:ea typeface="+mn-ea"/>
                <a:cs typeface="+mn-cs"/>
              </a:rPr>
              <a:t>, J. (Ed.), Microscopy Techniques. Springer Berlin Heidelberg, pp. 143-175.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29</a:t>
            </a:fld>
            <a:endParaRPr lang="en-US"/>
          </a:p>
        </p:txBody>
      </p:sp>
    </p:spTree>
    <p:extLst>
      <p:ext uri="{BB962C8B-B14F-4D97-AF65-F5344CB8AC3E}">
        <p14:creationId xmlns:p14="http://schemas.microsoft.com/office/powerpoint/2010/main" val="255455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FACS (</a:t>
            </a:r>
            <a:r>
              <a:rPr lang="en-US" dirty="0" smtClean="0">
                <a:hlinkClick r:id="rId3" tooltip="Fluorescence-activated cell sorting"/>
              </a:rPr>
              <a:t>fluorescence-activated cell sorting</a:t>
            </a:r>
            <a:r>
              <a:rPr lang="en-US" dirty="0" smtClean="0"/>
              <a:t>). One of several important </a:t>
            </a:r>
            <a:r>
              <a:rPr lang="en-US" dirty="0" smtClean="0">
                <a:hlinkClick r:id="rId4" tooltip="Cell sorting"/>
              </a:rPr>
              <a:t>cell sorting</a:t>
            </a:r>
            <a:r>
              <a:rPr lang="en-US" dirty="0" smtClean="0"/>
              <a:t> techniques used in the separation of different cell lines (especially those isolated from animal tissues). </a:t>
            </a:r>
          </a:p>
          <a:p>
            <a:endParaRPr lang="en-US" dirty="0" smtClean="0"/>
          </a:p>
          <a:p>
            <a:r>
              <a:rPr lang="en-US" dirty="0" smtClean="0"/>
              <a:t>FIGS (</a:t>
            </a:r>
            <a:r>
              <a:rPr lang="en-US" dirty="0" smtClean="0">
                <a:hlinkClick r:id="rId5" tooltip="Fluorescence image-guided surgery"/>
              </a:rPr>
              <a:t>Fluorescence image-guided surgery</a:t>
            </a:r>
            <a:r>
              <a:rPr lang="en-US" dirty="0" smtClean="0"/>
              <a:t>) is a medical imaging technique that uses fluorescence to detect properly labeled structures during surgery.</a:t>
            </a:r>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7913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10" algn="just"/>
            <a:r>
              <a:rPr lang="en-US" dirty="0" smtClean="0"/>
              <a:t>Both the rate (</a:t>
            </a:r>
            <a:r>
              <a:rPr lang="en-US" b="1" dirty="0" smtClean="0"/>
              <a:t>K(T)</a:t>
            </a:r>
            <a:r>
              <a:rPr lang="en-US" dirty="0" smtClean="0"/>
              <a:t>) and the efficiency (</a:t>
            </a:r>
            <a:r>
              <a:rPr lang="en-US" b="1" dirty="0" smtClean="0"/>
              <a:t>E(T)</a:t>
            </a:r>
            <a:r>
              <a:rPr lang="en-US" dirty="0" smtClean="0"/>
              <a:t>) of energy transfer are directly related to the lifetime of the donor fluorophore in the presence and absence of the acceptor. </a:t>
            </a:r>
          </a:p>
          <a:p>
            <a:pPr marR="1110" algn="just"/>
            <a:endParaRPr lang="en-US" sz="1200" b="0" i="0" u="none" strike="noStrike" baseline="0" dirty="0" smtClean="0">
              <a:solidFill>
                <a:srgbClr val="282526"/>
              </a:solidFill>
              <a:latin typeface="Times New Roman" panose="02020603050405020304" pitchFamily="18" charset="0"/>
            </a:endParaRPr>
          </a:p>
          <a:p>
            <a:pPr marR="1110" algn="just"/>
            <a:r>
              <a:rPr lang="en-US" sz="1200" b="0" i="0" u="none" strike="noStrike" baseline="0" dirty="0" smtClean="0">
                <a:solidFill>
                  <a:srgbClr val="282526"/>
                </a:solidFill>
                <a:latin typeface="Times New Roman" panose="02020603050405020304" pitchFamily="18" charset="0"/>
              </a:rPr>
              <a:t>In other words the donor fluorescence (or excited-state) lifetime in a FRET situation (</a:t>
            </a:r>
            <a:r>
              <a:rPr lang="en-US" sz="1200" b="0" i="1" u="none" strike="noStrike" baseline="0" dirty="0" err="1" smtClean="0">
                <a:solidFill>
                  <a:srgbClr val="282526"/>
                </a:solidFill>
                <a:latin typeface="Symbol" panose="05050102010706020507" pitchFamily="18" charset="2"/>
              </a:rPr>
              <a:t>t</a:t>
            </a:r>
            <a:r>
              <a:rPr lang="en-US" sz="800" b="0" i="0" u="none" strike="noStrike" baseline="-25000" dirty="0" err="1" smtClean="0">
                <a:solidFill>
                  <a:srgbClr val="282526"/>
                </a:solidFill>
                <a:latin typeface="Times New Roman" panose="02020603050405020304" pitchFamily="18" charset="0"/>
              </a:rPr>
              <a:t>FRET</a:t>
            </a:r>
            <a:r>
              <a:rPr lang="en-US" sz="1200" b="0" i="0" u="none" strike="noStrike" baseline="30000" dirty="0" smtClean="0">
                <a:solidFill>
                  <a:srgbClr val="282526"/>
                </a:solidFill>
                <a:latin typeface="Times New Roman" panose="02020603050405020304" pitchFamily="18" charset="0"/>
              </a:rPr>
              <a:t>) </a:t>
            </a:r>
            <a:r>
              <a:rPr lang="en-US" sz="1200" b="0" i="0" u="none" strike="noStrike" baseline="0" dirty="0" smtClean="0">
                <a:solidFill>
                  <a:srgbClr val="282526"/>
                </a:solidFill>
                <a:latin typeface="Times New Roman" panose="02020603050405020304" pitchFamily="18" charset="0"/>
              </a:rPr>
              <a:t>is reduced as compared to the control donor fluorescence lifetime </a:t>
            </a:r>
            <a:r>
              <a:rPr lang="en-US" sz="1200" b="0" i="1" u="none" strike="noStrike" baseline="0" dirty="0" smtClean="0">
                <a:solidFill>
                  <a:srgbClr val="282526"/>
                </a:solidFill>
                <a:latin typeface="Verdana" panose="020B0604030504040204" pitchFamily="34" charset="0"/>
              </a:rPr>
              <a:t>t </a:t>
            </a:r>
            <a:r>
              <a:rPr lang="en-US" sz="1200" b="0" i="0" u="none" strike="noStrike" baseline="0" dirty="0" smtClean="0">
                <a:solidFill>
                  <a:srgbClr val="282526"/>
                </a:solidFill>
                <a:latin typeface="Times New Roman" panose="02020603050405020304" pitchFamily="18" charset="0"/>
              </a:rPr>
              <a:t>(see Eq. 14 in which</a:t>
            </a:r>
            <a:endParaRPr lang="en-US" sz="1200" b="0" i="0" u="none" strike="noStrike" baseline="0" dirty="0" smtClean="0">
              <a:solidFill>
                <a:srgbClr val="000000"/>
              </a:solidFill>
              <a:latin typeface="Times New Roman" panose="02020603050405020304" pitchFamily="18" charset="0"/>
            </a:endParaRPr>
          </a:p>
          <a:p>
            <a:pPr lvl="1"/>
            <a:r>
              <a:rPr lang="de-DE" sz="1200" b="0" i="1" u="none" strike="noStrike" baseline="0" dirty="0" smtClean="0">
                <a:solidFill>
                  <a:srgbClr val="282526"/>
                </a:solidFill>
                <a:latin typeface="Verdana" panose="020B0604030504040204" pitchFamily="34" charset="0"/>
              </a:rPr>
              <a:t>t</a:t>
            </a:r>
            <a:r>
              <a:rPr lang="de-DE" sz="800" b="0" i="0" u="none" strike="noStrike" baseline="-25000" dirty="0" smtClean="0">
                <a:solidFill>
                  <a:srgbClr val="282526"/>
                </a:solidFill>
                <a:latin typeface="Times New Roman" panose="02020603050405020304" pitchFamily="18" charset="0"/>
              </a:rPr>
              <a:t>FRET </a:t>
            </a:r>
            <a:r>
              <a:rPr lang="de-DE" sz="1200" b="0" i="0" u="none" strike="noStrike" baseline="30000" dirty="0" smtClean="0">
                <a:solidFill>
                  <a:srgbClr val="282526"/>
                </a:solidFill>
                <a:latin typeface="Times New Roman" panose="02020603050405020304" pitchFamily="18" charset="0"/>
              </a:rPr>
              <a:t>= </a:t>
            </a:r>
            <a:r>
              <a:rPr lang="de-DE" sz="1200" b="0" i="1" u="none" strike="noStrike" baseline="30000" dirty="0" smtClean="0">
                <a:solidFill>
                  <a:srgbClr val="282526"/>
                </a:solidFill>
                <a:latin typeface="Verdana" panose="020B0604030504040204" pitchFamily="34" charset="0"/>
              </a:rPr>
              <a:t>t </a:t>
            </a:r>
            <a:r>
              <a:rPr lang="de-DE" sz="1200" b="0" i="0" u="none" strike="noStrike" baseline="30000" dirty="0" smtClean="0">
                <a:solidFill>
                  <a:srgbClr val="282526"/>
                </a:solidFill>
                <a:latin typeface="Times New Roman" panose="02020603050405020304" pitchFamily="18" charset="0"/>
              </a:rPr>
              <a:t>(1 – E)                                                                                          (14)</a:t>
            </a:r>
            <a:endParaRPr lang="de-DE" sz="1200" b="0" i="0" u="none" strike="noStrike" baseline="30000" dirty="0" smtClean="0">
              <a:solidFill>
                <a:srgbClr val="000000"/>
              </a:solidFill>
              <a:latin typeface="Times New Roman" panose="02020603050405020304" pitchFamily="18" charset="0"/>
            </a:endParaRPr>
          </a:p>
          <a:p>
            <a:r>
              <a:rPr lang="en-US" sz="1200" b="0" i="0" u="none" strike="noStrike" baseline="0" dirty="0" smtClean="0">
                <a:solidFill>
                  <a:srgbClr val="282526"/>
                </a:solidFill>
                <a:latin typeface="Times New Roman" panose="02020603050405020304" pitchFamily="18" charset="0"/>
              </a:rPr>
              <a:t>where </a:t>
            </a:r>
            <a:r>
              <a:rPr lang="en-US" sz="1200" b="0" i="1" u="none" strike="noStrike" baseline="0" dirty="0" smtClean="0">
                <a:solidFill>
                  <a:srgbClr val="282526"/>
                </a:solidFill>
                <a:latin typeface="Adobe Garamond Pro" panose="02020502060506020403" pitchFamily="18" charset="0"/>
              </a:rPr>
              <a:t>E </a:t>
            </a:r>
            <a:r>
              <a:rPr lang="en-US" sz="1200" b="0" i="0" u="none" strike="noStrike" baseline="0" dirty="0" smtClean="0">
                <a:solidFill>
                  <a:srgbClr val="282526"/>
                </a:solidFill>
                <a:latin typeface="Times New Roman" panose="02020603050405020304" pitchFamily="18" charset="0"/>
              </a:rPr>
              <a:t>is the energy transfer efficiency).</a:t>
            </a:r>
            <a:endParaRPr lang="en-US" sz="1200" b="0" i="0" u="none" strike="noStrike" baseline="0" dirty="0" smtClean="0">
              <a:solidFill>
                <a:srgbClr val="000000"/>
              </a:solidFill>
              <a:latin typeface="Times New Roman" panose="02020603050405020304" pitchFamily="18" charset="0"/>
            </a:endParaRPr>
          </a:p>
          <a:p>
            <a:endParaRPr lang="en-US" dirty="0" smtClean="0"/>
          </a:p>
          <a:p>
            <a:r>
              <a:rPr lang="en-US" dirty="0" smtClean="0"/>
              <a:t>http://olympus.magnet.fsu.edu/primer/techniques/fluorescence/fret/fretintro.html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van Munster, E., </a:t>
            </a:r>
            <a:r>
              <a:rPr lang="en-US" sz="1200" kern="1200" dirty="0" err="1" smtClean="0">
                <a:solidFill>
                  <a:schemeClr val="tx1"/>
                </a:solidFill>
                <a:latin typeface="+mn-lt"/>
                <a:ea typeface="+mn-ea"/>
                <a:cs typeface="+mn-cs"/>
              </a:rPr>
              <a:t>Gadella</a:t>
            </a:r>
            <a:r>
              <a:rPr lang="en-US" sz="1200" kern="1200" dirty="0" smtClean="0">
                <a:solidFill>
                  <a:schemeClr val="tx1"/>
                </a:solidFill>
                <a:latin typeface="+mn-lt"/>
                <a:ea typeface="+mn-ea"/>
                <a:cs typeface="+mn-cs"/>
              </a:rPr>
              <a:t>, T.J., 2005. Fluorescence Lifetime Imaging Microscopy (FLIM), in: </a:t>
            </a:r>
            <a:r>
              <a:rPr lang="en-US" sz="1200" kern="1200" dirty="0" err="1" smtClean="0">
                <a:solidFill>
                  <a:schemeClr val="tx1"/>
                </a:solidFill>
                <a:latin typeface="+mn-lt"/>
                <a:ea typeface="+mn-ea"/>
                <a:cs typeface="+mn-cs"/>
              </a:rPr>
              <a:t>Rietdorf</a:t>
            </a:r>
            <a:r>
              <a:rPr lang="en-US" sz="1200" kern="1200" dirty="0" smtClean="0">
                <a:solidFill>
                  <a:schemeClr val="tx1"/>
                </a:solidFill>
                <a:latin typeface="+mn-lt"/>
                <a:ea typeface="+mn-ea"/>
                <a:cs typeface="+mn-cs"/>
              </a:rPr>
              <a:t>, J. (Ed.), Microscopy Techniques. Springer Berlin Heidelberg, pp. 143-175.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30</a:t>
            </a:fld>
            <a:endParaRPr lang="en-US"/>
          </a:p>
        </p:txBody>
      </p:sp>
    </p:spTree>
    <p:extLst>
      <p:ext uri="{BB962C8B-B14F-4D97-AF65-F5344CB8AC3E}">
        <p14:creationId xmlns:p14="http://schemas.microsoft.com/office/powerpoint/2010/main" val="379256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problem with quantitative imaging of intensities is that they do not depend only on the local quantum yield of the fluorophores but also on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the local concentration of the fluorophore, ii) the optical path of the micro- scope, iii) the local excitation light intensity and iv) the local fluorescence detection efficiency. Especially the local concentration of the fluorophore is not easily determined separately from the local quantum yield. In contrast, FLIM does provide an independent estimate of the local donor lifetime (proportional to the donor quantum yield), independent of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–iv mentioned above. Hereby FLIM is a robust technique for measuring FRET.</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those </a:t>
            </a:r>
            <a:r>
              <a:rPr lang="en-US" dirty="0" smtClean="0"/>
              <a:t>nonlinearities</a:t>
            </a:r>
            <a:r>
              <a:rPr lang="en-US" baseline="0" dirty="0" smtClean="0"/>
              <a:t> cause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altLang="en-US" sz="1200" dirty="0" smtClean="0">
                <a:solidFill>
                  <a:srgbClr val="000000"/>
                </a:solidFill>
                <a:latin typeface="+mn-lt"/>
                <a:sym typeface="Symbol" panose="05050102010706020507" pitchFamily="18" charset="2"/>
              </a:rPr>
              <a:t></a:t>
            </a:r>
            <a:r>
              <a:rPr lang="en-US" altLang="en-US" sz="1100" dirty="0" smtClean="0">
                <a:solidFill>
                  <a:srgbClr val="000000"/>
                </a:solidFill>
                <a:latin typeface="+mn-lt"/>
              </a:rPr>
              <a:t>Q=molar absorption coefficient times quantum yield.</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van Munster, E., </a:t>
            </a:r>
            <a:r>
              <a:rPr lang="en-US" sz="1200" kern="1200" dirty="0" err="1" smtClean="0">
                <a:solidFill>
                  <a:schemeClr val="tx1"/>
                </a:solidFill>
                <a:latin typeface="+mn-lt"/>
                <a:ea typeface="+mn-ea"/>
                <a:cs typeface="+mn-cs"/>
              </a:rPr>
              <a:t>Gadella</a:t>
            </a:r>
            <a:r>
              <a:rPr lang="en-US" sz="1200" kern="1200" dirty="0" smtClean="0">
                <a:solidFill>
                  <a:schemeClr val="tx1"/>
                </a:solidFill>
                <a:latin typeface="+mn-lt"/>
                <a:ea typeface="+mn-ea"/>
                <a:cs typeface="+mn-cs"/>
              </a:rPr>
              <a:t>, T.J., 2005. Fluorescence Lifetime Imaging Microscopy (FLIM), in: </a:t>
            </a:r>
            <a:r>
              <a:rPr lang="en-US" sz="1200" kern="1200" dirty="0" err="1" smtClean="0">
                <a:solidFill>
                  <a:schemeClr val="tx1"/>
                </a:solidFill>
                <a:latin typeface="+mn-lt"/>
                <a:ea typeface="+mn-ea"/>
                <a:cs typeface="+mn-cs"/>
              </a:rPr>
              <a:t>Rietdorf</a:t>
            </a:r>
            <a:r>
              <a:rPr lang="en-US" sz="1200" kern="1200" dirty="0" smtClean="0">
                <a:solidFill>
                  <a:schemeClr val="tx1"/>
                </a:solidFill>
                <a:latin typeface="+mn-lt"/>
                <a:ea typeface="+mn-ea"/>
                <a:cs typeface="+mn-cs"/>
              </a:rPr>
              <a:t>, J. (Ed.), Microscopy Techniques. Springer Berlin Heidelberg, pp. 143-175.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31</a:t>
            </a:fld>
            <a:endParaRPr lang="en-US"/>
          </a:p>
        </p:txBody>
      </p:sp>
    </p:spTree>
    <p:extLst>
      <p:ext uri="{BB962C8B-B14F-4D97-AF65-F5344CB8AC3E}">
        <p14:creationId xmlns:p14="http://schemas.microsoft.com/office/powerpoint/2010/main" val="67075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Isosbestic</a:t>
            </a:r>
            <a:r>
              <a:rPr lang="en-US" dirty="0" smtClean="0"/>
              <a:t> point best for </a:t>
            </a:r>
            <a:r>
              <a:rPr lang="en-US" dirty="0" err="1" smtClean="0"/>
              <a:t>ratiometric</a:t>
            </a:r>
            <a:r>
              <a:rPr lang="en-US" dirty="0" smtClean="0"/>
              <a:t> measures</a:t>
            </a:r>
          </a:p>
          <a:p>
            <a:endParaRPr lang="en-US" dirty="0" smtClean="0"/>
          </a:p>
          <a:p>
            <a:r>
              <a:rPr lang="en-US" dirty="0" smtClean="0"/>
              <a:t>http://www.nature.com/nature/journal/v388/n6645/full/388882a0.html</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33</a:t>
            </a:fld>
            <a:endParaRPr lang="en-US"/>
          </a:p>
        </p:txBody>
      </p:sp>
    </p:spTree>
    <p:extLst>
      <p:ext uri="{BB962C8B-B14F-4D97-AF65-F5344CB8AC3E}">
        <p14:creationId xmlns:p14="http://schemas.microsoft.com/office/powerpoint/2010/main" val="3088169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http://www.nature.com/milestones/milelight/full/milelight03.html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35</a:t>
            </a:fld>
            <a:endParaRPr lang="en-US"/>
          </a:p>
        </p:txBody>
      </p:sp>
    </p:spTree>
    <p:extLst>
      <p:ext uri="{BB962C8B-B14F-4D97-AF65-F5344CB8AC3E}">
        <p14:creationId xmlns:p14="http://schemas.microsoft.com/office/powerpoint/2010/main" val="340290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fall into two broad categories, "true" super-resolution techniques, which capture information contained in </a:t>
            </a:r>
            <a:r>
              <a:rPr lang="en-US" dirty="0" smtClean="0">
                <a:hlinkClick r:id="rId3" tooltip="Evanescent waves"/>
              </a:rPr>
              <a:t>evanescent waves</a:t>
            </a:r>
            <a:r>
              <a:rPr lang="en-US" dirty="0" smtClean="0"/>
              <a:t>, and "functional" super-resolution techniques, which use clever experimental techniques and known limitations on the matter being imaged to reconstruct a super-resolution image.</a:t>
            </a:r>
            <a:r>
              <a:rPr lang="en-US" baseline="30000" dirty="0" smtClean="0">
                <a:hlinkClick r:id="rId4"/>
              </a:rPr>
              <a:t>[2]</a:t>
            </a:r>
            <a:endParaRPr lang="en-US" baseline="30000" dirty="0" smtClean="0"/>
          </a:p>
          <a:p>
            <a:endParaRPr lang="en-US" dirty="0" smtClean="0"/>
          </a:p>
          <a:p>
            <a:r>
              <a:rPr lang="en-US" dirty="0" smtClean="0"/>
              <a:t>True subwavelength imaging techniques include those that utilize the </a:t>
            </a:r>
            <a:r>
              <a:rPr lang="en-US" dirty="0" err="1" smtClean="0">
                <a:hlinkClick r:id="rId5" tooltip="Superlens"/>
              </a:rPr>
              <a:t>Pendry</a:t>
            </a:r>
            <a:r>
              <a:rPr lang="en-US" dirty="0" smtClean="0">
                <a:hlinkClick r:id="rId5" tooltip="Superlens"/>
              </a:rPr>
              <a:t> </a:t>
            </a:r>
            <a:r>
              <a:rPr lang="en-US" dirty="0" err="1" smtClean="0">
                <a:hlinkClick r:id="rId5" tooltip="Superlens"/>
              </a:rPr>
              <a:t>Superlens</a:t>
            </a:r>
            <a:r>
              <a:rPr lang="en-US" dirty="0" smtClean="0"/>
              <a:t> and </a:t>
            </a:r>
            <a:r>
              <a:rPr lang="en-US" dirty="0" smtClean="0">
                <a:hlinkClick r:id="rId6" tooltip="Near field scanning optical microscopy"/>
              </a:rPr>
              <a:t>near field scanning optical microscopy</a:t>
            </a:r>
            <a:r>
              <a:rPr lang="en-US" dirty="0" smtClean="0"/>
              <a:t>, the </a:t>
            </a:r>
            <a:r>
              <a:rPr lang="en-US" dirty="0" smtClean="0">
                <a:hlinkClick r:id="rId7" tooltip="4Pi Microscope"/>
              </a:rPr>
              <a:t>4Pi Microscope</a:t>
            </a:r>
            <a:r>
              <a:rPr lang="en-US" dirty="0" smtClean="0"/>
              <a:t> and structured illumination microscopy technologies like SIM and </a:t>
            </a:r>
            <a:r>
              <a:rPr lang="en-US" dirty="0" smtClean="0">
                <a:hlinkClick r:id="rId8" tooltip="Vertico SMI"/>
              </a:rPr>
              <a:t>SMI</a:t>
            </a:r>
            <a:r>
              <a:rPr lang="en-US" dirty="0" smtClean="0"/>
              <a:t>. However, the majority of techniques of importance in biological imaging fall into the functional category.</a:t>
            </a:r>
          </a:p>
          <a:p>
            <a:r>
              <a:rPr lang="en-US" dirty="0" smtClean="0"/>
              <a:t>There are two major groups of methods for functional super-resolution microscopy:</a:t>
            </a:r>
          </a:p>
          <a:p>
            <a:r>
              <a:rPr lang="en-US" dirty="0" smtClean="0"/>
              <a:t>Deterministic super-resolution: The most commonly used emitters in biological microscopy, </a:t>
            </a:r>
            <a:r>
              <a:rPr lang="en-US" dirty="0" smtClean="0">
                <a:hlinkClick r:id="rId9" tooltip="Fluorophores"/>
              </a:rPr>
              <a:t>fluorophores</a:t>
            </a:r>
            <a:r>
              <a:rPr lang="en-US" dirty="0" smtClean="0"/>
              <a:t>, show a nonlinear response to excitation, and this nonlinear response can be exploited to enhance resolution. These methods include </a:t>
            </a:r>
            <a:r>
              <a:rPr lang="en-US" dirty="0" smtClean="0">
                <a:hlinkClick r:id="rId10" tooltip="STED microscopy"/>
              </a:rPr>
              <a:t>STED</a:t>
            </a:r>
            <a:r>
              <a:rPr lang="en-US" dirty="0" smtClean="0"/>
              <a:t>, </a:t>
            </a:r>
            <a:r>
              <a:rPr lang="en-US" dirty="0" smtClean="0">
                <a:hlinkClick r:id="rId11" tooltip="GSD microscopy"/>
              </a:rPr>
              <a:t>GSD</a:t>
            </a:r>
            <a:r>
              <a:rPr lang="en-US" dirty="0" smtClean="0"/>
              <a:t>, </a:t>
            </a:r>
            <a:r>
              <a:rPr lang="en-US" dirty="0" smtClean="0">
                <a:hlinkClick r:id="rId12" tooltip="RESOLFT"/>
              </a:rPr>
              <a:t>RESOLFT</a:t>
            </a:r>
            <a:r>
              <a:rPr lang="en-US" dirty="0" smtClean="0"/>
              <a:t> and SSIM.</a:t>
            </a:r>
          </a:p>
          <a:p>
            <a:r>
              <a:rPr lang="en-US" dirty="0" smtClean="0"/>
              <a:t>Stochastic super-resolution: The chemical complexity of many molecular light sources gives them a complex temporal </a:t>
            </a:r>
            <a:r>
              <a:rPr lang="en-US" dirty="0" err="1" smtClean="0"/>
              <a:t>behaviour</a:t>
            </a:r>
            <a:r>
              <a:rPr lang="en-US" dirty="0" smtClean="0"/>
              <a:t>, which can be used to make several close-by fluorophores emit light at separate times and thereby become resolvable in time. These methods include SOFI and all single-molecule localization methods (SMLM) such as </a:t>
            </a:r>
            <a:r>
              <a:rPr lang="en-US" dirty="0" smtClean="0">
                <a:hlinkClick r:id="rId8" tooltip="Vertico SMI"/>
              </a:rPr>
              <a:t>SPDM</a:t>
            </a:r>
            <a:r>
              <a:rPr lang="en-US" dirty="0" smtClean="0"/>
              <a:t>, </a:t>
            </a:r>
            <a:r>
              <a:rPr lang="en-US" dirty="0" err="1" smtClean="0">
                <a:hlinkClick r:id="rId8" tooltip="Vertico SMI"/>
              </a:rPr>
              <a:t>SPDMphymod</a:t>
            </a:r>
            <a:r>
              <a:rPr lang="en-US" dirty="0" smtClean="0"/>
              <a:t>, </a:t>
            </a:r>
            <a:r>
              <a:rPr lang="en-US" dirty="0" smtClean="0">
                <a:hlinkClick r:id="rId13" tooltip="Photoactivated localization microscopy"/>
              </a:rPr>
              <a:t>PALM</a:t>
            </a:r>
            <a:r>
              <a:rPr lang="en-US" dirty="0" smtClean="0"/>
              <a:t>, FPALM, STORM and </a:t>
            </a:r>
            <a:r>
              <a:rPr lang="en-US" dirty="0" err="1" smtClean="0"/>
              <a:t>dSTORM</a:t>
            </a:r>
            <a:r>
              <a:rPr lang="en-US" dirty="0" smtClean="0"/>
              <a:t>.</a:t>
            </a:r>
          </a:p>
          <a:p>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36</a:t>
            </a:fld>
            <a:endParaRPr lang="en-US"/>
          </a:p>
        </p:txBody>
      </p:sp>
    </p:spTree>
    <p:extLst>
      <p:ext uri="{BB962C8B-B14F-4D97-AF65-F5344CB8AC3E}">
        <p14:creationId xmlns:p14="http://schemas.microsoft.com/office/powerpoint/2010/main" val="243901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http://zeiss-campus.magnet.fsu.edu/articles/superresolution/introduction.html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37</a:t>
            </a:fld>
            <a:endParaRPr lang="en-US"/>
          </a:p>
        </p:txBody>
      </p:sp>
    </p:spTree>
    <p:extLst>
      <p:ext uri="{BB962C8B-B14F-4D97-AF65-F5344CB8AC3E}">
        <p14:creationId xmlns:p14="http://schemas.microsoft.com/office/powerpoint/2010/main" val="1576960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fall into two broad categories, "true" super-resolution techniques, which capture information contained in </a:t>
            </a:r>
            <a:r>
              <a:rPr lang="en-US" dirty="0" smtClean="0">
                <a:hlinkClick r:id="rId3" tooltip="Evanescent waves"/>
              </a:rPr>
              <a:t>evanescent waves</a:t>
            </a:r>
            <a:r>
              <a:rPr lang="en-US" dirty="0" smtClean="0"/>
              <a:t>, and "functional" super-resolution techniques, which use clever experimental techniques and known limitations on the matter being imaged to reconstruct a super-resolution image.</a:t>
            </a:r>
            <a:r>
              <a:rPr lang="en-US" baseline="30000" dirty="0" smtClean="0">
                <a:hlinkClick r:id="rId4"/>
              </a:rPr>
              <a:t>[2]</a:t>
            </a:r>
            <a:endParaRPr lang="en-US" baseline="30000" dirty="0" smtClean="0"/>
          </a:p>
          <a:p>
            <a:endParaRPr lang="en-US" dirty="0" smtClean="0"/>
          </a:p>
          <a:p>
            <a:r>
              <a:rPr lang="en-US" dirty="0" smtClean="0"/>
              <a:t>True subwavelength imaging techniques include those that utilize the </a:t>
            </a:r>
            <a:r>
              <a:rPr lang="en-US" dirty="0" err="1" smtClean="0">
                <a:hlinkClick r:id="rId5" tooltip="Superlens"/>
              </a:rPr>
              <a:t>Pendry</a:t>
            </a:r>
            <a:r>
              <a:rPr lang="en-US" dirty="0" smtClean="0">
                <a:hlinkClick r:id="rId5" tooltip="Superlens"/>
              </a:rPr>
              <a:t> </a:t>
            </a:r>
            <a:r>
              <a:rPr lang="en-US" dirty="0" err="1" smtClean="0">
                <a:hlinkClick r:id="rId5" tooltip="Superlens"/>
              </a:rPr>
              <a:t>Superlens</a:t>
            </a:r>
            <a:r>
              <a:rPr lang="en-US" dirty="0" smtClean="0"/>
              <a:t> and </a:t>
            </a:r>
            <a:r>
              <a:rPr lang="en-US" dirty="0" smtClean="0">
                <a:hlinkClick r:id="rId6" tooltip="Near field scanning optical microscopy"/>
              </a:rPr>
              <a:t>near field scanning optical microscopy</a:t>
            </a:r>
            <a:r>
              <a:rPr lang="en-US" dirty="0" smtClean="0"/>
              <a:t>, the </a:t>
            </a:r>
            <a:r>
              <a:rPr lang="en-US" dirty="0" smtClean="0">
                <a:hlinkClick r:id="rId7" tooltip="4Pi Microscope"/>
              </a:rPr>
              <a:t>4Pi Microscope</a:t>
            </a:r>
            <a:r>
              <a:rPr lang="en-US" dirty="0" smtClean="0"/>
              <a:t> and structured illumination microscopy technologies like SIM and </a:t>
            </a:r>
            <a:r>
              <a:rPr lang="en-US" dirty="0" smtClean="0">
                <a:hlinkClick r:id="rId8" tooltip="Vertico SMI"/>
              </a:rPr>
              <a:t>SMI</a:t>
            </a:r>
            <a:r>
              <a:rPr lang="en-US" dirty="0" smtClean="0"/>
              <a:t>. However, the majority of techniques of importance in biological imaging fall into the functional category.</a:t>
            </a:r>
          </a:p>
          <a:p>
            <a:r>
              <a:rPr lang="en-US" dirty="0" smtClean="0"/>
              <a:t>There are two major groups of methods for functional super-resolution microscopy:</a:t>
            </a:r>
          </a:p>
          <a:p>
            <a:r>
              <a:rPr lang="en-US" dirty="0" smtClean="0"/>
              <a:t>Deterministic super-resolution: The most commonly used emitters in biological microscopy, </a:t>
            </a:r>
            <a:r>
              <a:rPr lang="en-US" dirty="0" smtClean="0">
                <a:hlinkClick r:id="rId9" tooltip="Fluorophores"/>
              </a:rPr>
              <a:t>fluorophores</a:t>
            </a:r>
            <a:r>
              <a:rPr lang="en-US" dirty="0" smtClean="0"/>
              <a:t>, show a nonlinear response to excitation, and this nonlinear response can be exploited to enhance resolution. These methods include </a:t>
            </a:r>
            <a:r>
              <a:rPr lang="en-US" dirty="0" smtClean="0">
                <a:hlinkClick r:id="rId10" tooltip="STED microscopy"/>
              </a:rPr>
              <a:t>STED</a:t>
            </a:r>
            <a:r>
              <a:rPr lang="en-US" dirty="0" smtClean="0"/>
              <a:t>, </a:t>
            </a:r>
            <a:r>
              <a:rPr lang="en-US" dirty="0" smtClean="0">
                <a:hlinkClick r:id="rId11" tooltip="GSD microscopy"/>
              </a:rPr>
              <a:t>GSD</a:t>
            </a:r>
            <a:r>
              <a:rPr lang="en-US" dirty="0" smtClean="0"/>
              <a:t>, </a:t>
            </a:r>
            <a:r>
              <a:rPr lang="en-US" dirty="0" smtClean="0">
                <a:hlinkClick r:id="rId12" tooltip="RESOLFT"/>
              </a:rPr>
              <a:t>RESOLFT</a:t>
            </a:r>
            <a:r>
              <a:rPr lang="en-US" dirty="0" smtClean="0"/>
              <a:t> and SSIM.</a:t>
            </a:r>
          </a:p>
          <a:p>
            <a:r>
              <a:rPr lang="en-US" dirty="0" smtClean="0"/>
              <a:t>Stochastic super-resolution: The chemical complexity of many molecular light sources gives them a complex temporal </a:t>
            </a:r>
            <a:r>
              <a:rPr lang="en-US" dirty="0" err="1" smtClean="0"/>
              <a:t>behaviour</a:t>
            </a:r>
            <a:r>
              <a:rPr lang="en-US" dirty="0" smtClean="0"/>
              <a:t>, which can be used to make several close-by fluorophores emit light at separate times and thereby become resolvable in time. These methods include SOFI and all single-molecule localization methods (SMLM) such as </a:t>
            </a:r>
            <a:r>
              <a:rPr lang="en-US" dirty="0" smtClean="0">
                <a:hlinkClick r:id="rId8" tooltip="Vertico SMI"/>
              </a:rPr>
              <a:t>SPDM</a:t>
            </a:r>
            <a:r>
              <a:rPr lang="en-US" dirty="0" smtClean="0"/>
              <a:t>, </a:t>
            </a:r>
            <a:r>
              <a:rPr lang="en-US" dirty="0" err="1" smtClean="0">
                <a:hlinkClick r:id="rId8" tooltip="Vertico SMI"/>
              </a:rPr>
              <a:t>SPDMphymod</a:t>
            </a:r>
            <a:r>
              <a:rPr lang="en-US" dirty="0" smtClean="0"/>
              <a:t>, </a:t>
            </a:r>
            <a:r>
              <a:rPr lang="en-US" dirty="0" smtClean="0">
                <a:hlinkClick r:id="rId13" tooltip="Photoactivated localization microscopy"/>
              </a:rPr>
              <a:t>PALM</a:t>
            </a:r>
            <a:r>
              <a:rPr lang="en-US" dirty="0" smtClean="0"/>
              <a:t>, FPALM, STORM and </a:t>
            </a:r>
            <a:r>
              <a:rPr lang="en-US" dirty="0" err="1" smtClean="0"/>
              <a:t>dSTORM</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38</a:t>
            </a:fld>
            <a:endParaRPr lang="en-US"/>
          </a:p>
        </p:txBody>
      </p:sp>
    </p:spTree>
    <p:extLst>
      <p:ext uri="{BB962C8B-B14F-4D97-AF65-F5344CB8AC3E}">
        <p14:creationId xmlns:p14="http://schemas.microsoft.com/office/powerpoint/2010/main" val="3080612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http://zeiss-campus.magnet.fsu.edu/articles/superresolution/introduction.html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39</a:t>
            </a:fld>
            <a:endParaRPr lang="en-US"/>
          </a:p>
        </p:txBody>
      </p:sp>
    </p:spTree>
    <p:extLst>
      <p:ext uri="{BB962C8B-B14F-4D97-AF65-F5344CB8AC3E}">
        <p14:creationId xmlns:p14="http://schemas.microsoft.com/office/powerpoint/2010/main" val="538609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https://en.wikipedia.org/wiki/Microscope</a:t>
            </a:r>
          </a:p>
          <a:p>
            <a:endParaRPr lang="en-US" dirty="0" smtClean="0"/>
          </a:p>
          <a:p>
            <a:r>
              <a:rPr lang="en-US" dirty="0" smtClean="0"/>
              <a:t>http://micro.magnet.fsu.edu/primer/techniques/nearfield/nearfieldintro.html</a:t>
            </a:r>
          </a:p>
          <a:p>
            <a:r>
              <a:rPr lang="en-US" dirty="0" smtClean="0"/>
              <a:t>Figure 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42</a:t>
            </a:fld>
            <a:endParaRPr lang="en-US"/>
          </a:p>
        </p:txBody>
      </p:sp>
    </p:spTree>
    <p:extLst>
      <p:ext uri="{BB962C8B-B14F-4D97-AF65-F5344CB8AC3E}">
        <p14:creationId xmlns:p14="http://schemas.microsoft.com/office/powerpoint/2010/main" val="2293822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more intuitive super-resolution techniques</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43</a:t>
            </a:fld>
            <a:endParaRPr lang="en-US"/>
          </a:p>
        </p:txBody>
      </p:sp>
    </p:spTree>
    <p:extLst>
      <p:ext uri="{BB962C8B-B14F-4D97-AF65-F5344CB8AC3E}">
        <p14:creationId xmlns:p14="http://schemas.microsoft.com/office/powerpoint/2010/main" val="384281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http://www.nature.com/nmeth/journal/v5/n5/full/nmeth.1207.html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a:t>
            </a:fld>
            <a:endParaRPr lang="en-US"/>
          </a:p>
        </p:txBody>
      </p:sp>
    </p:spTree>
    <p:extLst>
      <p:ext uri="{BB962C8B-B14F-4D97-AF65-F5344CB8AC3E}">
        <p14:creationId xmlns:p14="http://schemas.microsoft.com/office/powerpoint/2010/main" val="479459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1993, this situation changed markedly when Eric </a:t>
            </a:r>
            <a:r>
              <a:rPr lang="en-US" dirty="0" err="1" smtClean="0"/>
              <a:t>Betzig</a:t>
            </a:r>
            <a:r>
              <a:rPr lang="en-US" dirty="0" smtClean="0"/>
              <a:t> and Robert </a:t>
            </a:r>
            <a:r>
              <a:rPr lang="en-US" dirty="0" err="1" smtClean="0"/>
              <a:t>Chichester</a:t>
            </a:r>
            <a:r>
              <a:rPr lang="en-US" dirty="0" smtClean="0"/>
              <a:t> reported the first repetitive imaging of single fluorophores at room temperature with a new technique called near-field scanning optical microscopy (NSOM) that repeatedly scans an extremely small optical probe over a sample. This provided molecule-scale spatial localization and information on molecular orientation. The potential biological applications of single-molecule imaging captured the imaginations of </a:t>
            </a:r>
            <a:r>
              <a:rPr lang="en-US" dirty="0" err="1" smtClean="0"/>
              <a:t>microscopists</a:t>
            </a:r>
            <a:r>
              <a:rPr lang="en-US" dirty="0" smtClean="0"/>
              <a:t> and biologists alike, but because of its invasiveness and complexity NSOM proved largely unsuitable for complex biological samples.</a:t>
            </a:r>
          </a:p>
          <a:p>
            <a:endParaRPr lang="en-US" dirty="0" smtClean="0"/>
          </a:p>
          <a:p>
            <a:r>
              <a:rPr lang="en-US" dirty="0" smtClean="0"/>
              <a:t>http://www.nature.com/milestones/milelight/full/milelight17.html</a:t>
            </a:r>
          </a:p>
          <a:p>
            <a:endParaRPr lang="en-US" dirty="0" smtClean="0"/>
          </a:p>
          <a:p>
            <a:r>
              <a:rPr lang="en-US" dirty="0" smtClean="0"/>
              <a:t>"</a:t>
            </a:r>
            <a:r>
              <a:rPr lang="en-US" dirty="0" err="1" smtClean="0"/>
              <a:t>Nearfield</a:t>
            </a:r>
            <a:r>
              <a:rPr lang="en-US" dirty="0" smtClean="0"/>
              <a:t> optics" by Zogdog602 - Own work. Licensed under CC BY 3.0 via Wikimedia Commons - http://commons.wikimedia.org/wiki/File:Nearfield_optics.png#mediaviewer/File:Nearfield_optics.png</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44</a:t>
            </a:fld>
            <a:endParaRPr lang="en-US"/>
          </a:p>
        </p:txBody>
      </p:sp>
    </p:spTree>
    <p:extLst>
      <p:ext uri="{BB962C8B-B14F-4D97-AF65-F5344CB8AC3E}">
        <p14:creationId xmlns:p14="http://schemas.microsoft.com/office/powerpoint/2010/main" val="891613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http://micro.magnet.fsu.edu/primer/techniques/nearfield/nearfieldintro.html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http://www.azonano.com/article.aspx?ArticleID=1205</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45</a:t>
            </a:fld>
            <a:endParaRPr lang="en-US"/>
          </a:p>
        </p:txBody>
      </p:sp>
    </p:spTree>
    <p:extLst>
      <p:ext uri="{BB962C8B-B14F-4D97-AF65-F5344CB8AC3E}">
        <p14:creationId xmlns:p14="http://schemas.microsoft.com/office/powerpoint/2010/main" val="2995081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46</a:t>
            </a:fld>
            <a:endParaRPr lang="en-US"/>
          </a:p>
        </p:txBody>
      </p:sp>
    </p:spTree>
    <p:extLst>
      <p:ext uri="{BB962C8B-B14F-4D97-AF65-F5344CB8AC3E}">
        <p14:creationId xmlns:p14="http://schemas.microsoft.com/office/powerpoint/2010/main" val="2531721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Sharp</a:t>
            </a:r>
            <a:r>
              <a:rPr lang="en-US" baseline="0" dirty="0" smtClean="0"/>
              <a:t> tip at end of swinging cantilever</a:t>
            </a:r>
            <a:endParaRPr lang="en-US" dirty="0" smtClean="0"/>
          </a:p>
          <a:p>
            <a:endParaRPr lang="en-US" dirty="0" smtClean="0"/>
          </a:p>
          <a:p>
            <a:r>
              <a:rPr lang="en-US" dirty="0" smtClean="0"/>
              <a:t>http://simple.wikipedia.org/wiki/Atomic_force_microscope</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48</a:t>
            </a:fld>
            <a:endParaRPr lang="en-US"/>
          </a:p>
        </p:txBody>
      </p:sp>
    </p:spTree>
    <p:extLst>
      <p:ext uri="{BB962C8B-B14F-4D97-AF65-F5344CB8AC3E}">
        <p14:creationId xmlns:p14="http://schemas.microsoft.com/office/powerpoint/2010/main" val="874963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are several drawbacks in the application of bent optical probes, each of which can be attributed to the bend itself. A significant problem is the increased difficulty of the probe fabrication, especially when applying a metal coating to the tip. An additional disadvantage is the increased optical loss that occurs due to the bend in the probe. This loss in throughput efficiency is significant, and some published measurements indicate that bent optical fiber probes are at least an order of magnitude less efficient than conventional straight fiber probes. In certain operational modes of NSOM, the intensity loss is not a serious limitation because additional light can be coupled into the fiber to compensate, assuming sufficient laser power is available. The increase in optical coupling is an option because the optical losses, as well as increased heating, occur at the bend in the fiber and not at the aperture of the probe, where local heating would present a major problem. Another potential drawback with bent probes is a change in certain tip properties that occurs due to the presence of the bend, such as a decrease in extinction coefficients when performing polarized light measurements. Extinction ratios of approximately 70:1 have been measured in the far-field utilizing bent tips, as compared to values of greater than 100:1 with conventional straight fiber probes.</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49</a:t>
            </a:fld>
            <a:endParaRPr lang="en-US"/>
          </a:p>
        </p:txBody>
      </p:sp>
    </p:spTree>
    <p:extLst>
      <p:ext uri="{BB962C8B-B14F-4D97-AF65-F5344CB8AC3E}">
        <p14:creationId xmlns:p14="http://schemas.microsoft.com/office/powerpoint/2010/main" val="1233910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main problem associated with this type of feedback mechanism is that the light source (for example, a laser), which is used to detect the tip vibration frequency, phase, and amplitude, becomes a potential source of stray photons that can interfere with the detection of the NSOM signal. One mechanism for dealing with this effective increase in background signal is to provide a feedback light source that has a different wavelength (usually longer) than the near-field source. This scheme requires additional filtration in front of the detector to selectively block the unwanted photons originating within the feedback system. In most cases, the added filters also block a small percentage of the near-field photons, resulting in reduced signal levels. A non-optical feedback method is not subject to problems of this nature, and is a primary reason that methods such as the </a:t>
            </a:r>
            <a:r>
              <a:rPr lang="en-US" sz="1200" b="1" kern="1200" dirty="0" smtClean="0">
                <a:solidFill>
                  <a:schemeClr val="tx1"/>
                </a:solidFill>
                <a:latin typeface="+mn-lt"/>
                <a:ea typeface="+mn-ea"/>
                <a:cs typeface="+mn-cs"/>
              </a:rPr>
              <a:t>tuning-fork</a:t>
            </a:r>
            <a:r>
              <a:rPr lang="en-US" sz="1200" kern="1200" dirty="0" smtClean="0">
                <a:solidFill>
                  <a:schemeClr val="tx1"/>
                </a:solidFill>
                <a:latin typeface="+mn-lt"/>
                <a:ea typeface="+mn-ea"/>
                <a:cs typeface="+mn-cs"/>
              </a:rPr>
              <a:t> technique (described below) have become increasingly popular.</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50</a:t>
            </a:fld>
            <a:endParaRPr lang="en-US"/>
          </a:p>
        </p:txBody>
      </p:sp>
    </p:spTree>
    <p:extLst>
      <p:ext uri="{BB962C8B-B14F-4D97-AF65-F5344CB8AC3E}">
        <p14:creationId xmlns:p14="http://schemas.microsoft.com/office/powerpoint/2010/main" val="808327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Betzig</a:t>
            </a:r>
            <a:r>
              <a:rPr lang="en-US" dirty="0" smtClean="0"/>
              <a:t> used this approach</a:t>
            </a:r>
            <a:r>
              <a:rPr lang="en-US" baseline="0" dirty="0" smtClean="0"/>
              <a:t> in 1992 to make NSOM more useful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shear-force feedback method laterally dithers the probe tip at a mechanical resonance frequency in proximity to the specimen surface. The dither amplitude is usually kept low (less than 10 nanometers) to prevent adversely affecting the optical resolution. For optimum image quality, shear-force feedback techniques are usually restricted to use with specimens that have relatively low surface relief, and longer scan times are required compared to operation in tapping mode. However, the straight probes typically employed in shear-force feedback techniques are easier to fabricate and have a lower cost per probe than their bent probe counterparts.</a:t>
            </a:r>
          </a:p>
          <a:p>
            <a:endParaRPr lang="en-US" baseline="0" dirty="0" smtClean="0"/>
          </a:p>
          <a:p>
            <a:endParaRPr lang="en-US" baseline="0" dirty="0" smtClean="0"/>
          </a:p>
          <a:p>
            <a:r>
              <a:rPr lang="en-US" baseline="0" dirty="0" smtClean="0"/>
              <a:t>http://micro.magnet.fsu.edu/primer/techniques/nearfield/nearfieldintro.html</a:t>
            </a:r>
          </a:p>
          <a:p>
            <a:r>
              <a:rPr lang="en-US" baseline="0" dirty="0" smtClean="0"/>
              <a:t>http://zeiss-campus.magnet.fsu.edu/articles/superresolution/introduction.html</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51</a:t>
            </a:fld>
            <a:endParaRPr lang="en-US"/>
          </a:p>
        </p:txBody>
      </p:sp>
    </p:spTree>
    <p:extLst>
      <p:ext uri="{BB962C8B-B14F-4D97-AF65-F5344CB8AC3E}">
        <p14:creationId xmlns:p14="http://schemas.microsoft.com/office/powerpoint/2010/main" val="3609451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are several advantages of the tuning fork method that have led to its increased favor over optical techniques of tip regulation. Since the detection of the tip motion is not optical, there is no risk of additional stray light being introduced in the vicinity of the aperture that might interfere with the NSOM signal detection. Additionally, the tuning fork system does not require the tedious alignment procedures of a separate external laser source and associated focusing optical components. Because of the compactness and relative ease of use, the tuning fork method lends itself to applications requiring remote operation, such as those employed in vacuum systems or environmental control chambers.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basic configuration of the tuning-fork method used for shear-force tip feedback consists of a single mode optical fiber attached to one arm of a quartz crystal tuning fork, which is oscillated at the tuning fork's resonance frequency. The equivalent circuit for the tuning fork is a series RLC resonator in parallel with package capacitance. The most common tuning fork resonance frequency is 32,768 hertz (</a:t>
            </a:r>
            <a:r>
              <a:rPr lang="en-US" sz="1200" b="1" kern="1200" dirty="0" smtClean="0">
                <a:solidFill>
                  <a:schemeClr val="tx1"/>
                </a:solidFill>
                <a:latin typeface="+mn-lt"/>
                <a:ea typeface="+mn-ea"/>
                <a:cs typeface="+mn-cs"/>
              </a:rPr>
              <a:t>Hz</a:t>
            </a:r>
            <a:r>
              <a:rPr lang="en-US" sz="1200" kern="1200" dirty="0" smtClean="0">
                <a:solidFill>
                  <a:schemeClr val="tx1"/>
                </a:solidFill>
                <a:latin typeface="+mn-lt"/>
                <a:ea typeface="+mn-ea"/>
                <a:cs typeface="+mn-cs"/>
              </a:rPr>
              <a:t>), but the devices are available with resonances ranging from 10 kilohertz to several tens of megahertz.</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52</a:t>
            </a:fld>
            <a:endParaRPr lang="en-US"/>
          </a:p>
        </p:txBody>
      </p:sp>
    </p:spTree>
    <p:extLst>
      <p:ext uri="{BB962C8B-B14F-4D97-AF65-F5344CB8AC3E}">
        <p14:creationId xmlns:p14="http://schemas.microsoft.com/office/powerpoint/2010/main" val="2717316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Betzig</a:t>
            </a:r>
            <a:r>
              <a:rPr lang="en-US" sz="1200" kern="1200" dirty="0" smtClean="0">
                <a:solidFill>
                  <a:schemeClr val="tx1"/>
                </a:solidFill>
                <a:latin typeface="+mn-lt"/>
                <a:ea typeface="+mn-ea"/>
                <a:cs typeface="+mn-cs"/>
              </a:rPr>
              <a:t>, E., </a:t>
            </a:r>
            <a:r>
              <a:rPr lang="en-US" sz="1200" kern="1200" dirty="0" err="1" smtClean="0">
                <a:solidFill>
                  <a:schemeClr val="tx1"/>
                </a:solidFill>
                <a:latin typeface="+mn-lt"/>
                <a:ea typeface="+mn-ea"/>
                <a:cs typeface="+mn-cs"/>
              </a:rPr>
              <a:t>Trautman</a:t>
            </a:r>
            <a:r>
              <a:rPr lang="en-US" sz="1200" kern="1200" dirty="0" smtClean="0">
                <a:solidFill>
                  <a:schemeClr val="tx1"/>
                </a:solidFill>
                <a:latin typeface="+mn-lt"/>
                <a:ea typeface="+mn-ea"/>
                <a:cs typeface="+mn-cs"/>
              </a:rPr>
              <a:t>, J.K., 1992. Near-Field Optics: Microscopy, Spectroscopy, and Surface Modification Beyond the Diffraction Limit. Science 257, 189-195.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95659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carbocyanine</a:t>
            </a:r>
            <a:r>
              <a:rPr lang="en-US" sz="1200" b="0" i="0" u="none" strike="noStrike" kern="1200" baseline="0" dirty="0" smtClean="0">
                <a:solidFill>
                  <a:schemeClr val="tx1"/>
                </a:solidFill>
                <a:latin typeface="+mn-lt"/>
                <a:ea typeface="+mn-ea"/>
                <a:cs typeface="+mn-cs"/>
              </a:rPr>
              <a:t> dye</a:t>
            </a:r>
            <a:endParaRPr lang="en-US" dirty="0" smtClean="0"/>
          </a:p>
          <a:p>
            <a:endParaRPr lang="en-US" dirty="0" smtClean="0"/>
          </a:p>
          <a:p>
            <a:r>
              <a:rPr lang="en-US" dirty="0" smtClean="0"/>
              <a:t>In 1993, this situation changed markedly when Eric </a:t>
            </a:r>
            <a:r>
              <a:rPr lang="en-US" dirty="0" err="1" smtClean="0"/>
              <a:t>Betzig</a:t>
            </a:r>
            <a:r>
              <a:rPr lang="en-US" dirty="0" smtClean="0"/>
              <a:t> and Robert </a:t>
            </a:r>
            <a:r>
              <a:rPr lang="en-US" dirty="0" err="1" smtClean="0"/>
              <a:t>Chichester</a:t>
            </a:r>
            <a:r>
              <a:rPr lang="en-US" dirty="0" smtClean="0"/>
              <a:t> reported the first repetitive imaging of single fluorophores at room temperature with a new technique called near-field scanning optical microscopy (NSOM) that repeatedly scans an extremely small optical probe over a sample. This provided molecule-scale spatial localization and information on molecular orientation. The potential biological applications of single-molecule imaging captured the imaginations of </a:t>
            </a:r>
            <a:r>
              <a:rPr lang="en-US" dirty="0" err="1" smtClean="0"/>
              <a:t>microscopists</a:t>
            </a:r>
            <a:r>
              <a:rPr lang="en-US" dirty="0" smtClean="0"/>
              <a:t> and biologists alike, but because of its invasiveness and complexity NSOM proved largely unsuitable for complex biological samples.</a:t>
            </a:r>
          </a:p>
          <a:p>
            <a:endParaRPr lang="en-US" dirty="0" smtClean="0"/>
          </a:p>
          <a:p>
            <a:r>
              <a:rPr lang="en-US" dirty="0" smtClean="0"/>
              <a:t>http://www.sciencemag.org/content/257/5067/189.abstract?sid=78a939a7-a92c-4260-a999-85346db22447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Betzig</a:t>
            </a:r>
            <a:r>
              <a:rPr lang="en-US" sz="1200" kern="1200" dirty="0" smtClean="0">
                <a:solidFill>
                  <a:schemeClr val="tx1"/>
                </a:solidFill>
                <a:latin typeface="+mn-lt"/>
                <a:ea typeface="+mn-ea"/>
                <a:cs typeface="+mn-cs"/>
              </a:rPr>
              <a:t>, E., </a:t>
            </a:r>
            <a:r>
              <a:rPr lang="en-US" sz="1200" kern="1200" dirty="0" err="1" smtClean="0">
                <a:solidFill>
                  <a:schemeClr val="tx1"/>
                </a:solidFill>
                <a:latin typeface="+mn-lt"/>
                <a:ea typeface="+mn-ea"/>
                <a:cs typeface="+mn-cs"/>
              </a:rPr>
              <a:t>Trautman</a:t>
            </a:r>
            <a:r>
              <a:rPr lang="en-US" sz="1200" kern="1200" dirty="0" smtClean="0">
                <a:solidFill>
                  <a:schemeClr val="tx1"/>
                </a:solidFill>
                <a:latin typeface="+mn-lt"/>
                <a:ea typeface="+mn-ea"/>
                <a:cs typeface="+mn-cs"/>
              </a:rPr>
              <a:t>, J.K., 1992. Near-Field Optics: Microscopy, Spectroscopy, and Surface Modification Beyond the Diffraction Limit. Science 257, 189-195.</a:t>
            </a:r>
          </a:p>
          <a:p>
            <a:r>
              <a:rPr lang="en-US" dirty="0" smtClean="0"/>
              <a:t>http://www.sciencemag.org/content/262/5138/1422.short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Betzig</a:t>
            </a:r>
            <a:r>
              <a:rPr lang="en-US" sz="1200" kern="1200" dirty="0" smtClean="0">
                <a:solidFill>
                  <a:schemeClr val="tx1"/>
                </a:solidFill>
                <a:latin typeface="+mn-lt"/>
                <a:ea typeface="+mn-ea"/>
                <a:cs typeface="+mn-cs"/>
              </a:rPr>
              <a:t>, E., </a:t>
            </a:r>
            <a:r>
              <a:rPr lang="en-US" sz="1200" kern="1200" dirty="0" err="1" smtClean="0">
                <a:solidFill>
                  <a:schemeClr val="tx1"/>
                </a:solidFill>
                <a:latin typeface="+mn-lt"/>
                <a:ea typeface="+mn-ea"/>
                <a:cs typeface="+mn-cs"/>
              </a:rPr>
              <a:t>Chichester</a:t>
            </a:r>
            <a:r>
              <a:rPr lang="en-US" sz="1200" kern="1200" dirty="0" smtClean="0">
                <a:solidFill>
                  <a:schemeClr val="tx1"/>
                </a:solidFill>
                <a:latin typeface="+mn-lt"/>
                <a:ea typeface="+mn-ea"/>
                <a:cs typeface="+mn-cs"/>
              </a:rPr>
              <a:t>, R.J., 1993. Single Molecules Observed by Near-Field Scanning Optical Microscopy. Science 262, 1422-1425.</a:t>
            </a:r>
          </a:p>
          <a:p>
            <a:endParaRPr lang="en-US" dirty="0" smtClean="0"/>
          </a:p>
          <a:p>
            <a:endParaRPr lang="en-US" dirty="0" smtClean="0"/>
          </a:p>
          <a:p>
            <a:r>
              <a:rPr lang="en-US" dirty="0" smtClean="0"/>
              <a:t>http://www.nature.com/milestones/milelight/full/milelight17.html</a:t>
            </a:r>
          </a:p>
          <a:p>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 1. Near-field scanning optic</a:t>
            </a:r>
          </a:p>
          <a:p>
            <a:r>
              <a:rPr lang="en-US" sz="1200" b="0" i="0" u="none" strike="noStrike" kern="1200" baseline="0" dirty="0" smtClean="0">
                <a:solidFill>
                  <a:schemeClr val="tx1"/>
                </a:solidFill>
                <a:latin typeface="+mn-lt"/>
                <a:ea typeface="+mn-ea"/>
                <a:cs typeface="+mn-cs"/>
              </a:rPr>
              <a:t>microscopy : conception and real­ </a:t>
            </a:r>
            <a:r>
              <a:rPr lang="en-US" sz="1200" b="0" i="0" u="none" strike="noStrike" kern="1200" baseline="0" dirty="0" err="1" smtClean="0">
                <a:solidFill>
                  <a:schemeClr val="tx1"/>
                </a:solidFill>
                <a:latin typeface="+mn-lt"/>
                <a:ea typeface="+mn-ea"/>
                <a:cs typeface="+mn-cs"/>
              </a:rPr>
              <a:t>ity</a:t>
            </a:r>
            <a:r>
              <a:rPr lang="en-US" sz="1200" b="0" i="0" u="none" strike="noStrike" kern="1200" baseline="0" dirty="0" smtClean="0">
                <a:solidFill>
                  <a:schemeClr val="tx1"/>
                </a:solidFill>
                <a:latin typeface="+mn-lt"/>
                <a:ea typeface="+mn-ea"/>
                <a:cs typeface="+mn-cs"/>
              </a:rPr>
              <a:t>. (A) As originally conceived ( </a:t>
            </a:r>
            <a:r>
              <a:rPr lang="en-US" sz="1200" b="0" i="1" u="none" strike="noStrike" kern="1200" baseline="0" dirty="0" smtClean="0">
                <a:solidFill>
                  <a:schemeClr val="tx1"/>
                </a:solidFill>
                <a:latin typeface="+mn-lt"/>
                <a:ea typeface="+mn-ea"/>
                <a:cs typeface="+mn-cs"/>
              </a:rPr>
              <a:t>10), </a:t>
            </a:r>
            <a:r>
              <a:rPr lang="en-US" sz="1200" b="0" i="0" u="none" strike="noStrike" kern="1200" baseline="0" dirty="0" smtClean="0">
                <a:solidFill>
                  <a:schemeClr val="tx1"/>
                </a:solidFill>
                <a:latin typeface="+mn-lt"/>
                <a:ea typeface="+mn-ea"/>
                <a:cs typeface="+mn-cs"/>
              </a:rPr>
              <a:t>an illuminated aperture acts as a light source of subwavelength dimensions that can be scanned close to an object to generate a </a:t>
            </a:r>
            <a:r>
              <a:rPr lang="en-US" sz="1200" b="0" i="0" u="none" strike="noStrike" kern="1200" baseline="0" dirty="0" err="1" smtClean="0">
                <a:solidFill>
                  <a:schemeClr val="tx1"/>
                </a:solidFill>
                <a:latin typeface="+mn-lt"/>
                <a:ea typeface="+mn-ea"/>
                <a:cs typeface="+mn-cs"/>
              </a:rPr>
              <a:t>superresolution</a:t>
            </a:r>
            <a:r>
              <a:rPr lang="en-US" sz="1200" b="0" i="0" u="none" strike="noStrike" kern="1200" baseline="0" dirty="0" smtClean="0">
                <a:solidFill>
                  <a:schemeClr val="tx1"/>
                </a:solidFill>
                <a:latin typeface="+mn-lt"/>
                <a:ea typeface="+mn-ea"/>
                <a:cs typeface="+mn-cs"/>
              </a:rPr>
              <a:t> image. (B) As we implemented it, the aperture is at the end of a sharp </a:t>
            </a:r>
            <a:r>
              <a:rPr lang="en-US" sz="1200" b="0" i="0" u="none" strike="noStrike" kern="1200" baseline="0" dirty="0" err="1" smtClean="0">
                <a:solidFill>
                  <a:schemeClr val="tx1"/>
                </a:solidFill>
                <a:latin typeface="+mn-lt"/>
                <a:ea typeface="+mn-ea"/>
                <a:cs typeface="+mn-cs"/>
              </a:rPr>
              <a:t>probe,and</a:t>
            </a:r>
            <a:r>
              <a:rPr lang="en-US" sz="1200" b="0" i="0" u="none" strike="noStrike" kern="1200" baseline="0" dirty="0" smtClean="0">
                <a:solidFill>
                  <a:schemeClr val="tx1"/>
                </a:solidFill>
                <a:latin typeface="+mn-lt"/>
                <a:ea typeface="+mn-ea"/>
                <a:cs typeface="+mn-cs"/>
              </a:rPr>
              <a:t> shear forces between the tip and sample</a:t>
            </a:r>
          </a:p>
          <a:p>
            <a:pPr lvl="1"/>
            <a:r>
              <a:rPr lang="en-US" sz="1200" b="0" i="0" u="none" strike="noStrike" kern="1200" baseline="0" dirty="0" smtClean="0">
                <a:solidFill>
                  <a:schemeClr val="tx1"/>
                </a:solidFill>
                <a:latin typeface="+mn-lt"/>
                <a:ea typeface="+mn-ea"/>
                <a:cs typeface="+mn-cs"/>
              </a:rPr>
              <a:t>are measured to automatically control the relative separation for scanning rough surfaces . The scan</a:t>
            </a:r>
          </a:p>
          <a:p>
            <a:r>
              <a:rPr lang="en-US" sz="1200" b="0" i="0" u="none" strike="noStrike" kern="1200" baseline="0" dirty="0" smtClean="0">
                <a:solidFill>
                  <a:schemeClr val="tx1"/>
                </a:solidFill>
                <a:latin typeface="+mn-lt"/>
                <a:ea typeface="+mn-ea"/>
                <a:cs typeface="+mn-cs"/>
              </a:rPr>
              <a:t>head is designed as an attachment to a commercial optical microscope, which results in a wide range of possible magnifications . The near-field signal can also be partitioned to obtain information from several contrast mechanisms at once.</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0649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Forster resonance energy transfer instead of fluorescence</a:t>
            </a:r>
            <a:r>
              <a:rPr lang="en-US" baseline="0" dirty="0" smtClean="0"/>
              <a:t> energy transfer.</a:t>
            </a:r>
          </a:p>
          <a:p>
            <a:r>
              <a:rPr lang="en-US" baseline="0" dirty="0" smtClean="0"/>
              <a:t>Molecular yardsticks are for defining spatial dimensions</a:t>
            </a:r>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97939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serial two-photon (STP) tomography</a:t>
            </a:r>
          </a:p>
          <a:p>
            <a:r>
              <a:rPr lang="en-US" dirty="0" smtClean="0"/>
              <a:t>http://www.nature.com/nature/journal/v508/n7495/full/nature13186.html#methods</a:t>
            </a:r>
          </a:p>
          <a:p>
            <a:r>
              <a:rPr lang="en-US" dirty="0" smtClean="0"/>
              <a:t>http://www.nature.com/nmeth/journal/v9/n3/full/nmeth.1854.html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60</a:t>
            </a:fld>
            <a:endParaRPr lang="en-US"/>
          </a:p>
        </p:txBody>
      </p:sp>
    </p:spTree>
    <p:extLst>
      <p:ext uri="{BB962C8B-B14F-4D97-AF65-F5344CB8AC3E}">
        <p14:creationId xmlns:p14="http://schemas.microsoft.com/office/powerpoint/2010/main" val="4173201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62</a:t>
            </a:fld>
            <a:endParaRPr lang="en-US"/>
          </a:p>
        </p:txBody>
      </p:sp>
    </p:spTree>
    <p:extLst>
      <p:ext uri="{BB962C8B-B14F-4D97-AF65-F5344CB8AC3E}">
        <p14:creationId xmlns:p14="http://schemas.microsoft.com/office/powerpoint/2010/main" val="2597282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http://hyperphysics.phy-astr.gsu.edu/hbase/hframe.html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50034E7-8A42-4E91-BFBA-ABBBFC0EE0F9}"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21571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Perpendicular is not good.</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8</a:t>
            </a:fld>
            <a:endParaRPr lang="en-US"/>
          </a:p>
        </p:txBody>
      </p:sp>
    </p:spTree>
    <p:extLst>
      <p:ext uri="{BB962C8B-B14F-4D97-AF65-F5344CB8AC3E}">
        <p14:creationId xmlns:p14="http://schemas.microsoft.com/office/powerpoint/2010/main" val="126524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 spectral overlap integral</a:t>
            </a:r>
          </a:p>
          <a:p>
            <a:r>
              <a:rPr lang="en-US" dirty="0" smtClean="0"/>
              <a:t>R</a:t>
            </a:r>
            <a:r>
              <a:rPr lang="en-US" baseline="-25000" dirty="0" smtClean="0"/>
              <a:t>0</a:t>
            </a:r>
            <a:r>
              <a:rPr lang="en-US" baseline="0" dirty="0" smtClean="0"/>
              <a:t> = the Forster radius of about 3-6 Nm</a:t>
            </a:r>
          </a:p>
          <a:p>
            <a:r>
              <a:rPr lang="en-US" baseline="0" dirty="0" smtClean="0"/>
              <a:t>E = the FRET energy transfer efficiency</a:t>
            </a:r>
          </a:p>
          <a:p>
            <a:r>
              <a:rPr lang="en-US" dirty="0" smtClean="0"/>
              <a:t>Both the rate (</a:t>
            </a:r>
            <a:r>
              <a:rPr lang="en-US" b="1" dirty="0" smtClean="0"/>
              <a:t>K(T)</a:t>
            </a:r>
            <a:r>
              <a:rPr lang="en-US" dirty="0" smtClean="0"/>
              <a:t>) and the efficiency (</a:t>
            </a:r>
            <a:r>
              <a:rPr lang="en-US" b="1" dirty="0" smtClean="0"/>
              <a:t>E(T)</a:t>
            </a:r>
            <a:r>
              <a:rPr lang="en-US" dirty="0" smtClean="0"/>
              <a:t>) of energy transfer are directly related to the lifetime of the donor fluorophore in the presence and absence of the acceptor. </a:t>
            </a:r>
          </a:p>
          <a:p>
            <a:endParaRPr lang="en-US" dirty="0" smtClean="0"/>
          </a:p>
          <a:p>
            <a:r>
              <a:rPr lang="en-US" dirty="0" smtClean="0"/>
              <a:t>http://www.olympusmicro.com/primer/techniques/fluorescence/fret/fretintro.html</a:t>
            </a:r>
          </a:p>
          <a:p>
            <a:r>
              <a:rPr lang="en-US" dirty="0" smtClean="0"/>
              <a:t>http://en.wikipedia.org/wiki/F%C3%B6rster_resonance_energy_transfer</a:t>
            </a:r>
          </a:p>
          <a:p>
            <a:endParaRPr lang="en-US" dirty="0" smtClean="0"/>
          </a:p>
          <a:p>
            <a:r>
              <a:rPr lang="en-US" dirty="0" smtClean="0"/>
              <a:t>http://www.nature.com/nbt/journal/v21/n11/full/nbt896.html</a:t>
            </a:r>
            <a:endParaRPr lang="en-US" dirty="0"/>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6592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Forster resonance energy transfer instead of fluorescence</a:t>
            </a:r>
            <a:r>
              <a:rPr lang="en-US" baseline="0" dirty="0" smtClean="0"/>
              <a:t> energy transfer.</a:t>
            </a:r>
          </a:p>
          <a:p>
            <a:r>
              <a:rPr lang="en-US" baseline="0" dirty="0" smtClean="0"/>
              <a:t>Molecular yardsticks are for defining spatial dimensions</a:t>
            </a:r>
          </a:p>
        </p:txBody>
      </p:sp>
      <p:sp>
        <p:nvSpPr>
          <p:cNvPr id="4" name="Slide Number Placeholder 3"/>
          <p:cNvSpPr>
            <a:spLocks noGrp="1"/>
          </p:cNvSpPr>
          <p:nvPr>
            <p:ph type="sldNum" sz="quarter" idx="10"/>
          </p:nvPr>
        </p:nvSpPr>
        <p:spPr/>
        <p:txBody>
          <a:bodyPr/>
          <a:lstStyle/>
          <a:p>
            <a:fld id="{F0BFD960-5B0F-4CFD-AFC6-C76D78F2E05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0987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transition dipole moment (TDM)</a:t>
            </a:r>
          </a:p>
          <a:p>
            <a:endParaRPr lang="en-US" sz="1200" kern="1200" dirty="0" smtClean="0">
              <a:solidFill>
                <a:schemeClr val="tx1"/>
              </a:solidFill>
              <a:effectLst/>
              <a:latin typeface="+mn-lt"/>
              <a:ea typeface="+mn-ea"/>
              <a:cs typeface="+mn-cs"/>
            </a:endParaRPr>
          </a:p>
          <a:p>
            <a:r>
              <a:rPr lang="en-US" dirty="0" smtClean="0"/>
              <a:t>http://www.nh.cas.cz/people/lazar/celler/emission.php</a:t>
            </a:r>
            <a:endParaRPr lang="en-US" dirty="0"/>
          </a:p>
        </p:txBody>
      </p:sp>
      <p:sp>
        <p:nvSpPr>
          <p:cNvPr id="4" name="Slide Number Placeholder 3"/>
          <p:cNvSpPr>
            <a:spLocks noGrp="1"/>
          </p:cNvSpPr>
          <p:nvPr>
            <p:ph type="sldNum" sz="quarter" idx="10"/>
          </p:nvPr>
        </p:nvSpPr>
        <p:spPr/>
        <p:txBody>
          <a:bodyPr/>
          <a:lstStyle/>
          <a:p>
            <a:fld id="{5AC961CA-B4F7-4236-B802-BDC70D1D0E5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0508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latin typeface="Comic Sans MS"/>
                <a:cs typeface="Comic Sans MS"/>
              </a:rPr>
              <a:t>electric</a:t>
            </a:r>
            <a:r>
              <a:rPr lang="en-US" sz="1200" dirty="0" smtClean="0">
                <a:latin typeface="Comic Sans MS"/>
                <a:cs typeface="Comic Sans MS"/>
              </a:rPr>
              <a:t> </a:t>
            </a:r>
            <a:r>
              <a:rPr lang="en-US" sz="1200" spc="-10" dirty="0" smtClean="0">
                <a:latin typeface="Comic Sans MS"/>
                <a:cs typeface="Comic Sans MS"/>
              </a:rPr>
              <a:t>dipole</a:t>
            </a:r>
            <a:r>
              <a:rPr lang="en-US" sz="1200" spc="-15" dirty="0" smtClean="0">
                <a:latin typeface="Comic Sans MS"/>
                <a:cs typeface="Comic Sans MS"/>
              </a:rPr>
              <a:t> moment</a:t>
            </a:r>
            <a:r>
              <a:rPr lang="en-US" sz="1200" spc="-5" dirty="0" smtClean="0">
                <a:latin typeface="Comic Sans MS"/>
                <a:cs typeface="Comic Sans MS"/>
              </a:rPr>
              <a:t> </a:t>
            </a:r>
            <a:r>
              <a:rPr lang="en-US" sz="1200" spc="-15" dirty="0" smtClean="0">
                <a:latin typeface="Comic Sans MS"/>
                <a:cs typeface="Comic Sans MS"/>
              </a:rPr>
              <a:t>(</a:t>
            </a:r>
            <a:r>
              <a:rPr lang="en-US" sz="1200" spc="-10" dirty="0" smtClean="0">
                <a:latin typeface="Arial"/>
                <a:cs typeface="Arial"/>
              </a:rPr>
              <a:t>µ</a:t>
            </a:r>
            <a:r>
              <a:rPr lang="en-US" sz="1200" spc="-10" dirty="0" smtClean="0">
                <a:latin typeface="Comic Sans MS"/>
                <a:cs typeface="Comic Sans MS"/>
              </a:rPr>
              <a:t>)</a:t>
            </a:r>
            <a:r>
              <a:rPr lang="en-US" sz="1200" dirty="0" smtClean="0">
                <a:latin typeface="Comic Sans MS"/>
                <a:cs typeface="Comic Sans MS"/>
              </a:rPr>
              <a:t> </a:t>
            </a:r>
            <a:r>
              <a:rPr lang="en-US" sz="1200" spc="-15" dirty="0" smtClean="0">
                <a:latin typeface="Comic Sans MS"/>
                <a:cs typeface="Comic Sans MS"/>
              </a:rPr>
              <a:t>of</a:t>
            </a:r>
            <a:r>
              <a:rPr lang="en-US" sz="1200" dirty="0" smtClean="0">
                <a:latin typeface="Comic Sans MS"/>
                <a:cs typeface="Comic Sans MS"/>
              </a:rPr>
              <a:t> </a:t>
            </a:r>
            <a:r>
              <a:rPr lang="en-US" sz="1200" spc="-20" dirty="0" smtClean="0">
                <a:latin typeface="Comic Sans MS"/>
                <a:cs typeface="Comic Sans MS"/>
              </a:rPr>
              <a:t>th</a:t>
            </a:r>
            <a:r>
              <a:rPr lang="en-US" sz="1200" spc="-15" dirty="0" smtClean="0">
                <a:latin typeface="Comic Sans MS"/>
                <a:cs typeface="Comic Sans MS"/>
              </a:rPr>
              <a:t>e</a:t>
            </a:r>
            <a:r>
              <a:rPr lang="en-US" sz="1200" spc="5" dirty="0" smtClean="0">
                <a:latin typeface="Comic Sans MS"/>
                <a:cs typeface="Comic Sans MS"/>
              </a:rPr>
              <a:t> </a:t>
            </a:r>
            <a:r>
              <a:rPr lang="en-US" sz="1200" spc="-10" dirty="0" smtClean="0">
                <a:latin typeface="Comic Sans MS"/>
                <a:cs typeface="Comic Sans MS"/>
              </a:rPr>
              <a:t>molecule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Quantu</a:t>
            </a:r>
            <a:r>
              <a:rPr lang="en-US" i="0" spc="-25" dirty="0" smtClean="0">
                <a:latin typeface="Arial"/>
                <a:cs typeface="Arial"/>
              </a:rPr>
              <a:t>m</a:t>
            </a:r>
            <a:r>
              <a:rPr lang="en-US" i="0" spc="-10" dirty="0" smtClean="0">
                <a:latin typeface="Arial"/>
                <a:cs typeface="Arial"/>
              </a:rPr>
              <a:t> </a:t>
            </a:r>
            <a:r>
              <a:rPr lang="en-US" i="0" spc="-20" dirty="0" smtClean="0">
                <a:latin typeface="Arial"/>
                <a:cs typeface="Arial"/>
              </a:rPr>
              <a:t>Yiel</a:t>
            </a:r>
            <a:r>
              <a:rPr lang="en-US" i="0" spc="-15" dirty="0" smtClean="0">
                <a:latin typeface="Arial"/>
                <a:cs typeface="Arial"/>
              </a:rPr>
              <a:t>d</a:t>
            </a:r>
            <a:r>
              <a:rPr lang="en-US" i="0" spc="-5" dirty="0" smtClean="0">
                <a:latin typeface="Arial"/>
                <a:cs typeface="Arial"/>
              </a:rPr>
              <a:t> </a:t>
            </a:r>
            <a:r>
              <a:rPr lang="en-US" i="0" spc="-20" dirty="0" smtClean="0">
                <a:latin typeface="Arial"/>
                <a:cs typeface="Arial"/>
              </a:rPr>
              <a:t>an</a:t>
            </a:r>
            <a:r>
              <a:rPr lang="en-US" i="0" spc="-15" dirty="0" smtClean="0">
                <a:latin typeface="Arial"/>
                <a:cs typeface="Arial"/>
              </a:rPr>
              <a:t>d</a:t>
            </a:r>
            <a:r>
              <a:rPr lang="en-US" i="0" spc="-5" dirty="0" smtClean="0">
                <a:latin typeface="Arial"/>
                <a:cs typeface="Arial"/>
              </a:rPr>
              <a:t> </a:t>
            </a:r>
            <a:r>
              <a:rPr lang="en-US" i="0" spc="-20" dirty="0" smtClean="0">
                <a:latin typeface="Arial"/>
                <a:cs typeface="Arial"/>
              </a:rPr>
              <a:t>Polarizatio</a:t>
            </a:r>
            <a:r>
              <a:rPr lang="en-US" i="0" spc="-15" dirty="0" smtClean="0">
                <a:latin typeface="Arial"/>
                <a:cs typeface="Arial"/>
              </a:rPr>
              <a:t>n</a:t>
            </a:r>
            <a:r>
              <a:rPr lang="en-US" i="0" spc="-5" dirty="0" smtClean="0">
                <a:latin typeface="Arial"/>
                <a:cs typeface="Arial"/>
              </a:rPr>
              <a:t> (1) Joachi</a:t>
            </a:r>
            <a:r>
              <a:rPr lang="en-US" i="0" dirty="0" smtClean="0">
                <a:latin typeface="Arial"/>
                <a:cs typeface="Arial"/>
              </a:rPr>
              <a:t>m</a:t>
            </a:r>
            <a:r>
              <a:rPr lang="en-US" i="0" spc="-5" dirty="0" smtClean="0">
                <a:latin typeface="Arial"/>
                <a:cs typeface="Arial"/>
              </a:rPr>
              <a:t> </a:t>
            </a:r>
            <a:r>
              <a:rPr lang="en-US" i="0" spc="-20" dirty="0" smtClean="0">
                <a:latin typeface="Arial"/>
                <a:cs typeface="Arial"/>
              </a:rPr>
              <a:t>Mueller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Fluorescence Workshop UMN Physics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June 8-10,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spc="-20" dirty="0" smtClean="0">
                <a:latin typeface="Arial"/>
                <a:cs typeface="Arial"/>
              </a:rPr>
              <a:t>Quantum yield, polarized light, dipole moment, photo- selection, dipole radiation, polarization and anisotropy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pc="-20" dirty="0" smtClean="0">
              <a:latin typeface="Arial"/>
              <a:cs typeface="Arial"/>
            </a:endParaRPr>
          </a:p>
          <a:p>
            <a:r>
              <a:rPr lang="en-US" dirty="0" smtClean="0"/>
              <a:t>Antenna pictures from</a:t>
            </a:r>
          </a:p>
          <a:p>
            <a:r>
              <a:rPr lang="en-US" dirty="0" smtClean="0"/>
              <a:t>http://www.nh.cas.cz/people/lazar/celler/emission.php</a:t>
            </a:r>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13</a:t>
            </a:fld>
            <a:endParaRPr lang="en-US"/>
          </a:p>
        </p:txBody>
      </p:sp>
    </p:spTree>
    <p:extLst>
      <p:ext uri="{BB962C8B-B14F-4D97-AF65-F5344CB8AC3E}">
        <p14:creationId xmlns:p14="http://schemas.microsoft.com/office/powerpoint/2010/main" val="264964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7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0451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306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2843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867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41462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46390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062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61497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93782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4020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340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9714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5046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6547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852986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775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69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44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4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23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70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61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977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44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40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25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332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10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234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907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162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44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35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621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59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635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92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9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205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69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1691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5440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302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224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2765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909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768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8592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8302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1875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2546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5426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F0DED41F-AAED-4F5A-8DE7-587AA1943D9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9743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C6C19D7-90ED-4E76-A864-44A17FF533E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0681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AEEF6454-2FCF-430C-AC6A-8B85A0FB7EF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355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81EB7F75-8FAC-45B1-975C-C550E8CB46B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8119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33A2B916-4D18-46B8-92FE-01D2E468DD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491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954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711360F1-B5A4-44BA-BD21-D8EEE6D7A0C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7575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B609BB87-6C9B-4332-9E62-76CA3862DEB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825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B20114BA-5E4B-4883-B706-A59C66C6D21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444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E4DFACDF-C952-4E69-AC46-B0F341D1978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309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E4313701-125E-48E4-B8E5-82993A28F23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402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9A9CDB96-1FF8-42F6-8064-DF4BB1BF333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6644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1"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1" y="6248400"/>
            <a:ext cx="1905000" cy="457200"/>
          </a:xfrm>
        </p:spPr>
        <p:txBody>
          <a:bodyPr/>
          <a:lstStyle>
            <a:lvl1pPr>
              <a:defRPr/>
            </a:lvl1pPr>
          </a:lstStyle>
          <a:p>
            <a:fld id="{45C10380-C515-4E61-AAB7-6542B6F9B2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2844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60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5081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65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08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544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4616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286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327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217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033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21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609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3157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4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077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63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365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7845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86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895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988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8969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842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092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96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0156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183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7981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4067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1841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427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5109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4332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39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2120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91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9941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3516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705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651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525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9430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064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646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913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4171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3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27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9031328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60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9163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5304460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9BE36469-39CE-4D40-A3B0-ECF03701303C}" type="slidenum">
              <a:rPr lang="en-US" altLang="en-US" smtClean="0">
                <a:solidFill>
                  <a:srgbClr val="000000"/>
                </a:solidFill>
                <a:ea typeface="ＭＳ Ｐゴシック" panose="020B0600070205080204" pitchFamily="34" charset="-128"/>
              </a:rPr>
              <a:pPr eaLnBrk="0" fontAlgn="base" hangingPunct="0">
                <a:spcBef>
                  <a:spcPct val="0"/>
                </a:spcBef>
                <a:spcAft>
                  <a:spcPct val="0"/>
                </a:spcAft>
              </a:pPr>
              <a:t>‹#›</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5761998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3583D-8E89-45ED-8690-AC93452E8C4B}"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7C2D-DF69-4A3A-923B-984E81086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9851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949014"/>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8214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65512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0.e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hyperlink" Target="http://www.nature.com/nature/journal/v447/n7141/full/447138a.html"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29.jp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2.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5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2.xml"/><Relationship Id="rId1" Type="http://schemas.openxmlformats.org/officeDocument/2006/relationships/slideLayout" Target="../slideLayouts/slideLayout60.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3" name="Subtitle 2"/>
          <p:cNvSpPr>
            <a:spLocks noGrp="1"/>
          </p:cNvSpPr>
          <p:nvPr>
            <p:ph type="subTitle" idx="1"/>
          </p:nvPr>
        </p:nvSpPr>
        <p:spPr/>
        <p:txBody>
          <a:bodyPr>
            <a:normAutofit lnSpcReduction="10000"/>
          </a:bodyPr>
          <a:lstStyle/>
          <a:p>
            <a:r>
              <a:rPr lang="en-US" dirty="0" smtClean="0"/>
              <a:t>Lecture 13:</a:t>
            </a:r>
          </a:p>
          <a:p>
            <a:r>
              <a:rPr lang="en-US" dirty="0" smtClean="0"/>
              <a:t>FRET, FLIM, Super-resolution microscopy Part I</a:t>
            </a:r>
          </a:p>
          <a:p>
            <a:r>
              <a:rPr lang="en-US" dirty="0"/>
              <a:t>Andres Collazo, Director Biological Imaging Facility</a:t>
            </a:r>
          </a:p>
          <a:p>
            <a:r>
              <a:rPr lang="en-US" dirty="0"/>
              <a:t>Wan-</a:t>
            </a:r>
            <a:r>
              <a:rPr lang="en-US" dirty="0" err="1"/>
              <a:t>Rong</a:t>
            </a:r>
            <a:r>
              <a:rPr lang="en-US" dirty="0"/>
              <a:t> (Sandy) Wong, Graduate Student, TA</a:t>
            </a:r>
          </a:p>
          <a:p>
            <a:endParaRPr lang="en-US" dirty="0"/>
          </a:p>
        </p:txBody>
      </p:sp>
    </p:spTree>
    <p:extLst>
      <p:ext uri="{BB962C8B-B14F-4D97-AF65-F5344CB8AC3E}">
        <p14:creationId xmlns:p14="http://schemas.microsoft.com/office/powerpoint/2010/main" val="1726456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447800" y="142557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endParaRPr lang="en-US" altLang="en-US" smtClean="0">
              <a:solidFill>
                <a:srgbClr val="000000"/>
              </a:solidFill>
              <a:latin typeface="Times" panose="02020603050405020304" pitchFamily="18" charset="0"/>
            </a:endParaRPr>
          </a:p>
        </p:txBody>
      </p:sp>
      <p:pic>
        <p:nvPicPr>
          <p:cNvPr id="768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936" b="17860"/>
          <a:stretch/>
        </p:blipFill>
        <p:spPr bwMode="auto">
          <a:xfrm>
            <a:off x="4038600" y="287868"/>
            <a:ext cx="3962400" cy="235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906938" y="1205062"/>
            <a:ext cx="30448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000000"/>
                </a:solidFill>
                <a:latin typeface="+mn-lt"/>
              </a:rPr>
              <a:t>The Förster Equations. </a:t>
            </a:r>
          </a:p>
        </p:txBody>
      </p:sp>
      <p:sp>
        <p:nvSpPr>
          <p:cNvPr id="76805" name="Text Box 5"/>
          <p:cNvSpPr txBox="1">
            <a:spLocks noChangeArrowheads="1"/>
          </p:cNvSpPr>
          <p:nvPr/>
        </p:nvSpPr>
        <p:spPr bwMode="auto">
          <a:xfrm>
            <a:off x="952500" y="3183285"/>
            <a:ext cx="73533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600" dirty="0" smtClean="0">
                <a:solidFill>
                  <a:srgbClr val="000000"/>
                </a:solidFill>
              </a:rPr>
              <a:t>r is the center-to-center distance (in cm) between the donor and acceptor</a:t>
            </a:r>
          </a:p>
          <a:p>
            <a:pPr eaLnBrk="0" fontAlgn="base" hangingPunct="0">
              <a:spcBef>
                <a:spcPct val="0"/>
              </a:spcBef>
              <a:spcAft>
                <a:spcPct val="0"/>
              </a:spcAft>
            </a:pPr>
            <a:r>
              <a:rPr lang="en-US" altLang="en-US" sz="2000" dirty="0" smtClean="0">
                <a:solidFill>
                  <a:srgbClr val="000000"/>
                </a:solidFill>
                <a:latin typeface="Symbol" panose="05050102010706020507" pitchFamily="18" charset="2"/>
              </a:rPr>
              <a:t>t</a:t>
            </a:r>
            <a:r>
              <a:rPr lang="en-US" altLang="en-US" sz="1600" baseline="-25000" dirty="0">
                <a:solidFill>
                  <a:srgbClr val="000000"/>
                </a:solidFill>
              </a:rPr>
              <a:t>D</a:t>
            </a:r>
            <a:r>
              <a:rPr lang="en-US" altLang="en-US" sz="1600" dirty="0" smtClean="0">
                <a:solidFill>
                  <a:srgbClr val="000000"/>
                </a:solidFill>
              </a:rPr>
              <a:t> is the fluorescence lifetime of the donor in the absence of FRET</a:t>
            </a:r>
          </a:p>
          <a:p>
            <a:pPr eaLnBrk="0" fontAlgn="base" hangingPunct="0">
              <a:spcBef>
                <a:spcPct val="0"/>
              </a:spcBef>
              <a:spcAft>
                <a:spcPct val="0"/>
              </a:spcAft>
            </a:pPr>
            <a:r>
              <a:rPr lang="en-US" altLang="en-US" sz="1800" dirty="0" smtClean="0">
                <a:solidFill>
                  <a:srgbClr val="000000"/>
                </a:solidFill>
                <a:latin typeface="Symbol" panose="05050102010706020507" pitchFamily="18" charset="2"/>
              </a:rPr>
              <a:t>k</a:t>
            </a:r>
            <a:r>
              <a:rPr lang="en-US" altLang="en-US" sz="1600" baseline="30000" dirty="0" smtClean="0">
                <a:solidFill>
                  <a:srgbClr val="000000"/>
                </a:solidFill>
              </a:rPr>
              <a:t>2</a:t>
            </a:r>
            <a:r>
              <a:rPr lang="en-US" altLang="en-US" sz="1600" dirty="0" smtClean="0">
                <a:solidFill>
                  <a:srgbClr val="000000"/>
                </a:solidFill>
              </a:rPr>
              <a:t> is the dipole-dipole orientation factor, </a:t>
            </a:r>
          </a:p>
          <a:p>
            <a:pPr eaLnBrk="0" fontAlgn="base" hangingPunct="0">
              <a:spcBef>
                <a:spcPct val="0"/>
              </a:spcBef>
              <a:spcAft>
                <a:spcPct val="0"/>
              </a:spcAft>
            </a:pPr>
            <a:r>
              <a:rPr lang="en-US" altLang="en-US" sz="1600" dirty="0" smtClean="0">
                <a:solidFill>
                  <a:srgbClr val="000000"/>
                </a:solidFill>
              </a:rPr>
              <a:t>Q</a:t>
            </a:r>
            <a:r>
              <a:rPr lang="en-US" altLang="en-US" sz="1600" baseline="-25000" dirty="0">
                <a:solidFill>
                  <a:srgbClr val="000000"/>
                </a:solidFill>
              </a:rPr>
              <a:t>D</a:t>
            </a:r>
            <a:r>
              <a:rPr lang="en-US" altLang="en-US" sz="1600" dirty="0" smtClean="0">
                <a:solidFill>
                  <a:srgbClr val="000000"/>
                </a:solidFill>
              </a:rPr>
              <a:t> is the quantum yield of the donor in the absence of the acceptor</a:t>
            </a:r>
          </a:p>
          <a:p>
            <a:pPr eaLnBrk="0" fontAlgn="base" hangingPunct="0">
              <a:spcBef>
                <a:spcPct val="0"/>
              </a:spcBef>
              <a:spcAft>
                <a:spcPct val="0"/>
              </a:spcAft>
            </a:pPr>
            <a:r>
              <a:rPr lang="en-US" altLang="en-US" sz="1800" dirty="0" smtClean="0">
                <a:solidFill>
                  <a:srgbClr val="000000"/>
                </a:solidFill>
                <a:latin typeface="Symbol" panose="05050102010706020507" pitchFamily="18" charset="2"/>
              </a:rPr>
              <a:t></a:t>
            </a:r>
            <a:r>
              <a:rPr lang="en-US" altLang="en-US" sz="1600" dirty="0" smtClean="0">
                <a:solidFill>
                  <a:srgbClr val="000000"/>
                </a:solidFill>
              </a:rPr>
              <a:t> is the refractive index of the intervening medium,</a:t>
            </a:r>
          </a:p>
          <a:p>
            <a:pPr eaLnBrk="0" fontAlgn="base" hangingPunct="0">
              <a:spcBef>
                <a:spcPct val="0"/>
              </a:spcBef>
              <a:spcAft>
                <a:spcPct val="0"/>
              </a:spcAft>
            </a:pPr>
            <a:r>
              <a:rPr lang="en-US" altLang="en-US" sz="1600" dirty="0" smtClean="0">
                <a:solidFill>
                  <a:srgbClr val="000000"/>
                </a:solidFill>
              </a:rPr>
              <a:t>F</a:t>
            </a:r>
            <a:r>
              <a:rPr lang="en-US" altLang="en-US" sz="1600" baseline="-25000" dirty="0" smtClean="0">
                <a:solidFill>
                  <a:srgbClr val="000000"/>
                </a:solidFill>
              </a:rPr>
              <a:t>D</a:t>
            </a:r>
            <a:r>
              <a:rPr lang="en-US" altLang="en-US" sz="1600" dirty="0" smtClean="0">
                <a:solidFill>
                  <a:srgbClr val="000000"/>
                </a:solidFill>
              </a:rPr>
              <a:t> (</a:t>
            </a:r>
            <a:r>
              <a:rPr lang="en-US" altLang="en-US" sz="1600" dirty="0" smtClean="0">
                <a:solidFill>
                  <a:srgbClr val="000000"/>
                </a:solidFill>
                <a:latin typeface="Symbol" panose="05050102010706020507" pitchFamily="18" charset="2"/>
              </a:rPr>
              <a:t>l</a:t>
            </a:r>
            <a:r>
              <a:rPr lang="en-US" altLang="en-US" sz="1600" dirty="0" smtClean="0">
                <a:solidFill>
                  <a:srgbClr val="000000"/>
                </a:solidFill>
              </a:rPr>
              <a:t>) is the fluorescence emission intensity at a given wavelength </a:t>
            </a:r>
            <a:r>
              <a:rPr lang="en-US" altLang="en-US" sz="1600" dirty="0" smtClean="0">
                <a:solidFill>
                  <a:srgbClr val="000000"/>
                </a:solidFill>
                <a:latin typeface="Symbol" panose="05050102010706020507" pitchFamily="18" charset="2"/>
              </a:rPr>
              <a:t>l</a:t>
            </a:r>
            <a:r>
              <a:rPr lang="en-US" altLang="en-US" sz="1600" dirty="0" smtClean="0">
                <a:solidFill>
                  <a:srgbClr val="000000"/>
                </a:solidFill>
              </a:rPr>
              <a:t> (in cm)</a:t>
            </a:r>
          </a:p>
          <a:p>
            <a:pPr eaLnBrk="0" fontAlgn="base" hangingPunct="0">
              <a:spcBef>
                <a:spcPct val="0"/>
              </a:spcBef>
              <a:spcAft>
                <a:spcPct val="0"/>
              </a:spcAft>
            </a:pPr>
            <a:r>
              <a:rPr lang="en-US" altLang="en-US" sz="2000" dirty="0" smtClean="0">
                <a:solidFill>
                  <a:srgbClr val="000000"/>
                </a:solidFill>
                <a:latin typeface="Symbol" panose="05050102010706020507" pitchFamily="18" charset="2"/>
              </a:rPr>
              <a:t>e</a:t>
            </a:r>
            <a:r>
              <a:rPr lang="en-US" altLang="en-US" sz="1600" baseline="-25000" dirty="0" smtClean="0">
                <a:solidFill>
                  <a:srgbClr val="000000"/>
                </a:solidFill>
              </a:rPr>
              <a:t>A</a:t>
            </a:r>
            <a:r>
              <a:rPr lang="en-US" altLang="en-US" sz="1600" dirty="0" smtClean="0">
                <a:solidFill>
                  <a:srgbClr val="000000"/>
                </a:solidFill>
              </a:rPr>
              <a:t> (</a:t>
            </a:r>
            <a:r>
              <a:rPr lang="en-US" altLang="en-US" sz="1600" dirty="0" smtClean="0">
                <a:solidFill>
                  <a:srgbClr val="000000"/>
                </a:solidFill>
                <a:latin typeface="Symbol" panose="05050102010706020507" pitchFamily="18" charset="2"/>
              </a:rPr>
              <a:t>l</a:t>
            </a:r>
            <a:r>
              <a:rPr lang="en-US" altLang="en-US" sz="1600" dirty="0" smtClean="0">
                <a:solidFill>
                  <a:srgbClr val="000000"/>
                </a:solidFill>
              </a:rPr>
              <a:t>) is the extinction coefficient of the acceptor (in cm </a:t>
            </a:r>
            <a:r>
              <a:rPr lang="en-US" altLang="en-US" sz="1600" baseline="30000" dirty="0" smtClean="0">
                <a:solidFill>
                  <a:srgbClr val="000000"/>
                </a:solidFill>
              </a:rPr>
              <a:t>-1</a:t>
            </a:r>
            <a:r>
              <a:rPr lang="en-US" altLang="en-US" sz="1600" dirty="0" smtClean="0">
                <a:solidFill>
                  <a:srgbClr val="000000"/>
                </a:solidFill>
              </a:rPr>
              <a:t> M </a:t>
            </a:r>
            <a:r>
              <a:rPr lang="en-US" altLang="en-US" sz="1600" baseline="30000" dirty="0" smtClean="0">
                <a:solidFill>
                  <a:srgbClr val="000000"/>
                </a:solidFill>
              </a:rPr>
              <a:t>-1</a:t>
            </a:r>
            <a:r>
              <a:rPr lang="en-US" altLang="en-US" sz="1600" dirty="0" smtClean="0">
                <a:solidFill>
                  <a:srgbClr val="000000"/>
                </a:solidFill>
              </a:rPr>
              <a:t>). </a:t>
            </a:r>
          </a:p>
          <a:p>
            <a:pPr eaLnBrk="0" fontAlgn="base" hangingPunct="0">
              <a:spcBef>
                <a:spcPct val="0"/>
              </a:spcBef>
              <a:spcAft>
                <a:spcPct val="0"/>
              </a:spcAft>
            </a:pPr>
            <a:endParaRPr lang="en-US" altLang="en-US" sz="1600" dirty="0" smtClean="0">
              <a:solidFill>
                <a:srgbClr val="000000"/>
              </a:solidFill>
            </a:endParaRPr>
          </a:p>
          <a:p>
            <a:pPr eaLnBrk="0" fontAlgn="base" hangingPunct="0">
              <a:spcBef>
                <a:spcPct val="0"/>
              </a:spcBef>
              <a:spcAft>
                <a:spcPct val="0"/>
              </a:spcAft>
            </a:pPr>
            <a:r>
              <a:rPr lang="en-US" altLang="en-US" sz="1600" dirty="0" smtClean="0">
                <a:solidFill>
                  <a:srgbClr val="000000"/>
                </a:solidFill>
              </a:rPr>
              <a:t>The orientation factor </a:t>
            </a:r>
            <a:r>
              <a:rPr lang="en-US" altLang="en-US" sz="1800" dirty="0" smtClean="0">
                <a:solidFill>
                  <a:srgbClr val="000000"/>
                </a:solidFill>
                <a:latin typeface="Symbol" panose="05050102010706020507" pitchFamily="18" charset="2"/>
              </a:rPr>
              <a:t>k</a:t>
            </a:r>
            <a:r>
              <a:rPr lang="en-US" altLang="en-US" sz="1600" baseline="30000" dirty="0" smtClean="0">
                <a:solidFill>
                  <a:srgbClr val="000000"/>
                </a:solidFill>
              </a:rPr>
              <a:t>2</a:t>
            </a:r>
            <a:r>
              <a:rPr lang="en-US" altLang="en-US" sz="1600" dirty="0" smtClean="0">
                <a:solidFill>
                  <a:srgbClr val="000000"/>
                </a:solidFill>
              </a:rPr>
              <a:t> can vary between 0 and 4, but</a:t>
            </a:r>
          </a:p>
          <a:p>
            <a:pPr eaLnBrk="0" fontAlgn="base" hangingPunct="0">
              <a:spcBef>
                <a:spcPct val="0"/>
              </a:spcBef>
              <a:spcAft>
                <a:spcPct val="0"/>
              </a:spcAft>
            </a:pPr>
            <a:r>
              <a:rPr lang="en-US" altLang="en-US" sz="1600" dirty="0" smtClean="0">
                <a:solidFill>
                  <a:srgbClr val="000000"/>
                </a:solidFill>
              </a:rPr>
              <a:t>typically </a:t>
            </a:r>
            <a:r>
              <a:rPr lang="en-US" altLang="en-US" sz="1800" dirty="0" smtClean="0">
                <a:solidFill>
                  <a:srgbClr val="000000"/>
                </a:solidFill>
                <a:latin typeface="Symbol" panose="05050102010706020507" pitchFamily="18" charset="2"/>
              </a:rPr>
              <a:t>k</a:t>
            </a:r>
            <a:r>
              <a:rPr lang="en-US" altLang="en-US" sz="1600" baseline="30000" dirty="0" smtClean="0">
                <a:solidFill>
                  <a:srgbClr val="000000"/>
                </a:solidFill>
              </a:rPr>
              <a:t>2</a:t>
            </a:r>
            <a:r>
              <a:rPr lang="en-US" altLang="en-US" sz="1600" dirty="0" smtClean="0">
                <a:solidFill>
                  <a:srgbClr val="000000"/>
                </a:solidFill>
              </a:rPr>
              <a:t> = 2/3 for randomly oriented molecules (</a:t>
            </a:r>
            <a:r>
              <a:rPr lang="en-US" altLang="en-US" sz="1600" dirty="0" err="1" smtClean="0">
                <a:solidFill>
                  <a:srgbClr val="000000"/>
                </a:solidFill>
              </a:rPr>
              <a:t>Stryer</a:t>
            </a:r>
            <a:r>
              <a:rPr lang="en-US" altLang="en-US" sz="1600" dirty="0" smtClean="0">
                <a:solidFill>
                  <a:srgbClr val="000000"/>
                </a:solidFill>
              </a:rPr>
              <a:t>, 1978).</a:t>
            </a:r>
          </a:p>
          <a:p>
            <a:pPr eaLnBrk="0" fontAlgn="base" hangingPunct="0">
              <a:spcBef>
                <a:spcPct val="0"/>
              </a:spcBef>
              <a:spcAft>
                <a:spcPct val="0"/>
              </a:spcAft>
            </a:pPr>
            <a:endParaRPr lang="en-US" altLang="en-US" sz="1600" dirty="0" smtClean="0">
              <a:solidFill>
                <a:srgbClr val="000000"/>
              </a:solidFill>
            </a:endParaRPr>
          </a:p>
          <a:p>
            <a:pPr eaLnBrk="0" fontAlgn="base" hangingPunct="0">
              <a:spcBef>
                <a:spcPct val="0"/>
              </a:spcBef>
              <a:spcAft>
                <a:spcPct val="0"/>
              </a:spcAft>
            </a:pPr>
            <a:r>
              <a:rPr lang="en-US" altLang="en-US" sz="1600" dirty="0" smtClean="0">
                <a:solidFill>
                  <a:srgbClr val="000000"/>
                </a:solidFill>
              </a:rPr>
              <a:t>When r = R</a:t>
            </a:r>
            <a:r>
              <a:rPr lang="en-US" altLang="en-US" sz="1600" baseline="-25000" dirty="0" smtClean="0">
                <a:solidFill>
                  <a:srgbClr val="000000"/>
                </a:solidFill>
              </a:rPr>
              <a:t>0</a:t>
            </a:r>
            <a:r>
              <a:rPr lang="en-US" altLang="en-US" sz="1600" dirty="0" smtClean="0">
                <a:solidFill>
                  <a:srgbClr val="000000"/>
                </a:solidFill>
              </a:rPr>
              <a:t>, the efficiency of FRET is 50%</a:t>
            </a:r>
          </a:p>
          <a:p>
            <a:pPr eaLnBrk="0" fontAlgn="base" hangingPunct="0">
              <a:spcBef>
                <a:spcPct val="0"/>
              </a:spcBef>
              <a:spcAft>
                <a:spcPct val="0"/>
              </a:spcAft>
            </a:pPr>
            <a:r>
              <a:rPr lang="en-US" altLang="en-US" sz="1600" dirty="0" smtClean="0">
                <a:solidFill>
                  <a:srgbClr val="000000"/>
                </a:solidFill>
              </a:rPr>
              <a:t>(fluorescein-</a:t>
            </a:r>
            <a:r>
              <a:rPr lang="en-US" altLang="en-US" sz="1600" dirty="0" err="1" smtClean="0">
                <a:solidFill>
                  <a:srgbClr val="000000"/>
                </a:solidFill>
              </a:rPr>
              <a:t>tetramethylrhodamine</a:t>
            </a:r>
            <a:r>
              <a:rPr lang="en-US" altLang="en-US" sz="1600" dirty="0" smtClean="0">
                <a:solidFill>
                  <a:srgbClr val="000000"/>
                </a:solidFill>
              </a:rPr>
              <a:t> pair is 55 Å)</a:t>
            </a:r>
          </a:p>
        </p:txBody>
      </p:sp>
      <p:sp>
        <p:nvSpPr>
          <p:cNvPr id="6" name="TextBox 5"/>
          <p:cNvSpPr txBox="1"/>
          <p:nvPr/>
        </p:nvSpPr>
        <p:spPr>
          <a:xfrm>
            <a:off x="4199540" y="355986"/>
            <a:ext cx="2193229" cy="400110"/>
          </a:xfrm>
          <a:prstGeom prst="rect">
            <a:avLst/>
          </a:prstGeom>
          <a:solidFill>
            <a:schemeClr val="bg1"/>
          </a:solidFill>
        </p:spPr>
        <p:txBody>
          <a:bodyPr wrap="none" rtlCol="0">
            <a:spAutoFit/>
          </a:bodyPr>
          <a:lstStyle/>
          <a:p>
            <a:r>
              <a:rPr lang="en-US" sz="2000" dirty="0">
                <a:solidFill>
                  <a:prstClr val="black"/>
                </a:solidFill>
              </a:rPr>
              <a:t>K</a:t>
            </a:r>
            <a:r>
              <a:rPr lang="en-US" sz="2000" baseline="-25000" dirty="0">
                <a:solidFill>
                  <a:prstClr val="black"/>
                </a:solidFill>
              </a:rPr>
              <a:t>T</a:t>
            </a:r>
            <a:r>
              <a:rPr lang="en-US" sz="2000" dirty="0">
                <a:solidFill>
                  <a:prstClr val="black"/>
                </a:solidFill>
              </a:rPr>
              <a:t> = (1/</a:t>
            </a:r>
            <a:r>
              <a:rPr lang="el-GR" sz="2000" dirty="0">
                <a:solidFill>
                  <a:prstClr val="black"/>
                </a:solidFill>
              </a:rPr>
              <a:t>τ</a:t>
            </a:r>
            <a:r>
              <a:rPr lang="en-US" sz="2000" baseline="-25000" dirty="0">
                <a:solidFill>
                  <a:prstClr val="black"/>
                </a:solidFill>
              </a:rPr>
              <a:t>D</a:t>
            </a:r>
            <a:r>
              <a:rPr lang="en-US" sz="2000" dirty="0">
                <a:solidFill>
                  <a:prstClr val="black"/>
                </a:solidFill>
              </a:rPr>
              <a:t>) • [R</a:t>
            </a:r>
            <a:r>
              <a:rPr lang="en-US" sz="2000" baseline="-25000" dirty="0">
                <a:solidFill>
                  <a:prstClr val="black"/>
                </a:solidFill>
              </a:rPr>
              <a:t>0</a:t>
            </a:r>
            <a:r>
              <a:rPr lang="en-US" sz="2000" dirty="0">
                <a:solidFill>
                  <a:prstClr val="black"/>
                </a:solidFill>
              </a:rPr>
              <a:t>/r]</a:t>
            </a:r>
            <a:r>
              <a:rPr lang="en-US" sz="2000" baseline="30000" dirty="0">
                <a:solidFill>
                  <a:prstClr val="black"/>
                </a:solidFill>
              </a:rPr>
              <a:t>6</a:t>
            </a:r>
            <a:endParaRPr lang="en-US" sz="2000" dirty="0">
              <a:solidFill>
                <a:prstClr val="black"/>
              </a:solidFill>
            </a:endParaRPr>
          </a:p>
        </p:txBody>
      </p:sp>
      <p:sp>
        <p:nvSpPr>
          <p:cNvPr id="2" name="Rectangle 1"/>
          <p:cNvSpPr/>
          <p:nvPr/>
        </p:nvSpPr>
        <p:spPr>
          <a:xfrm>
            <a:off x="4038600" y="817938"/>
            <a:ext cx="2354169" cy="52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746" name="Picture 2" descr="http://upload.wikimedia.org/math/b/e/2/be2895beaa166bf3d13d1ae09406da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835" y="813241"/>
            <a:ext cx="1618831" cy="520744"/>
          </a:xfrm>
          <a:prstGeom prst="rect">
            <a:avLst/>
          </a:prstGeom>
          <a:solidFill>
            <a:schemeClr val="bg1"/>
          </a:solidFill>
        </p:spPr>
      </p:pic>
      <p:sp>
        <p:nvSpPr>
          <p:cNvPr id="3" name="Rectangle 2"/>
          <p:cNvSpPr/>
          <p:nvPr/>
        </p:nvSpPr>
        <p:spPr>
          <a:xfrm>
            <a:off x="4199540" y="1536153"/>
            <a:ext cx="4291559" cy="400110"/>
          </a:xfrm>
          <a:prstGeom prst="rect">
            <a:avLst/>
          </a:prstGeom>
          <a:solidFill>
            <a:schemeClr val="bg1"/>
          </a:solidFill>
        </p:spPr>
        <p:txBody>
          <a:bodyPr wrap="none">
            <a:spAutoFit/>
          </a:bodyPr>
          <a:lstStyle/>
          <a:p>
            <a:r>
              <a:rPr lang="el-GR" sz="2000" dirty="0">
                <a:solidFill>
                  <a:prstClr val="black"/>
                </a:solidFill>
              </a:rPr>
              <a:t>R</a:t>
            </a:r>
            <a:r>
              <a:rPr lang="el-GR" sz="2000" baseline="-25000" dirty="0">
                <a:solidFill>
                  <a:prstClr val="black"/>
                </a:solidFill>
              </a:rPr>
              <a:t>0</a:t>
            </a:r>
            <a:r>
              <a:rPr lang="el-GR" sz="2000" dirty="0">
                <a:solidFill>
                  <a:prstClr val="black"/>
                </a:solidFill>
              </a:rPr>
              <a:t> = 2.11 × 10</a:t>
            </a:r>
            <a:r>
              <a:rPr lang="el-GR" sz="2000" baseline="30000" dirty="0">
                <a:solidFill>
                  <a:prstClr val="black"/>
                </a:solidFill>
              </a:rPr>
              <a:t>-2</a:t>
            </a:r>
            <a:r>
              <a:rPr lang="el-GR" sz="2000" dirty="0">
                <a:solidFill>
                  <a:prstClr val="black"/>
                </a:solidFill>
              </a:rPr>
              <a:t> • [</a:t>
            </a:r>
            <a:r>
              <a:rPr lang="el-GR" sz="2000" i="1" dirty="0">
                <a:solidFill>
                  <a:prstClr val="black"/>
                </a:solidFill>
              </a:rPr>
              <a:t>κ</a:t>
            </a:r>
            <a:r>
              <a:rPr lang="el-GR" sz="2000" baseline="30000" dirty="0">
                <a:solidFill>
                  <a:prstClr val="black"/>
                </a:solidFill>
              </a:rPr>
              <a:t>2</a:t>
            </a:r>
            <a:r>
              <a:rPr lang="el-GR" sz="2000" dirty="0">
                <a:solidFill>
                  <a:prstClr val="black"/>
                </a:solidFill>
              </a:rPr>
              <a:t> • J(λ) • η</a:t>
            </a:r>
            <a:r>
              <a:rPr lang="el-GR" sz="2000" baseline="30000" dirty="0">
                <a:solidFill>
                  <a:prstClr val="black"/>
                </a:solidFill>
              </a:rPr>
              <a:t>-4</a:t>
            </a:r>
            <a:r>
              <a:rPr lang="el-GR" sz="2000" dirty="0">
                <a:solidFill>
                  <a:prstClr val="black"/>
                </a:solidFill>
              </a:rPr>
              <a:t> • Q</a:t>
            </a:r>
            <a:r>
              <a:rPr lang="el-GR" sz="2000" baseline="-25000" dirty="0">
                <a:solidFill>
                  <a:prstClr val="black"/>
                </a:solidFill>
              </a:rPr>
              <a:t>D</a:t>
            </a:r>
            <a:r>
              <a:rPr lang="el-GR" sz="2000" dirty="0">
                <a:solidFill>
                  <a:prstClr val="black"/>
                </a:solidFill>
              </a:rPr>
              <a:t>]</a:t>
            </a:r>
            <a:r>
              <a:rPr lang="el-GR" sz="2000" baseline="30000" dirty="0">
                <a:solidFill>
                  <a:prstClr val="black"/>
                </a:solidFill>
              </a:rPr>
              <a:t>1/6</a:t>
            </a:r>
            <a:endParaRPr lang="en-US" sz="2000" dirty="0">
              <a:solidFill>
                <a:prstClr val="black"/>
              </a:solidFill>
            </a:endParaRPr>
          </a:p>
        </p:txBody>
      </p:sp>
      <p:pic>
        <p:nvPicPr>
          <p:cNvPr id="31748" name="Picture 4" descr="http://upload.wikimedia.org/math/9/c/9/9c97ac83319da4c3e0eb7f0b2e69bd2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176" y="2070078"/>
            <a:ext cx="2798070" cy="512519"/>
          </a:xfrm>
          <a:prstGeom prst="rect">
            <a:avLst/>
          </a:prstGeom>
          <a:solidFill>
            <a:schemeClr val="bg1"/>
          </a:solidFill>
        </p:spPr>
      </p:pic>
      <p:sp>
        <p:nvSpPr>
          <p:cNvPr id="4" name="TextBox 3"/>
          <p:cNvSpPr txBox="1"/>
          <p:nvPr/>
        </p:nvSpPr>
        <p:spPr>
          <a:xfrm>
            <a:off x="4199540" y="2092656"/>
            <a:ext cx="638316" cy="461665"/>
          </a:xfrm>
          <a:prstGeom prst="rect">
            <a:avLst/>
          </a:prstGeom>
          <a:solidFill>
            <a:schemeClr val="bg1"/>
          </a:solidFill>
        </p:spPr>
        <p:txBody>
          <a:bodyPr wrap="none" rtlCol="0">
            <a:spAutoFit/>
          </a:bodyPr>
          <a:lstStyle/>
          <a:p>
            <a:r>
              <a:rPr lang="en-US" sz="2400" i="1" dirty="0" smtClean="0">
                <a:solidFill>
                  <a:prstClr val="black"/>
                </a:solidFill>
                <a:latin typeface="Times New Roman" panose="02020603050405020304" pitchFamily="18" charset="0"/>
                <a:cs typeface="Times New Roman" panose="02020603050405020304" pitchFamily="18" charset="0"/>
              </a:rPr>
              <a:t>J</a:t>
            </a:r>
            <a:r>
              <a:rPr lang="en-US" sz="2400" i="1" dirty="0" smtClean="0">
                <a:solidFill>
                  <a:prstClr val="black"/>
                </a:solidFill>
              </a:rPr>
              <a:t> </a:t>
            </a:r>
            <a:r>
              <a:rPr lang="en-US" dirty="0" smtClean="0">
                <a:solidFill>
                  <a:prstClr val="black"/>
                </a:solidFill>
              </a:rPr>
              <a:t>(</a:t>
            </a:r>
            <a:r>
              <a:rPr lang="el-GR" dirty="0" smtClean="0">
                <a:solidFill>
                  <a:prstClr val="black"/>
                </a:solidFill>
              </a:rPr>
              <a:t>λ</a:t>
            </a:r>
            <a:r>
              <a:rPr lang="en-US" dirty="0" smtClean="0">
                <a:solidFill>
                  <a:prstClr val="black"/>
                </a:solidFill>
              </a:rPr>
              <a:t>)</a:t>
            </a:r>
            <a:endParaRPr lang="en-US" dirty="0">
              <a:solidFill>
                <a:prstClr val="black"/>
              </a:solidFill>
            </a:endParaRPr>
          </a:p>
        </p:txBody>
      </p:sp>
      <p:sp>
        <p:nvSpPr>
          <p:cNvPr id="7" name="Rectangle 6"/>
          <p:cNvSpPr/>
          <p:nvPr/>
        </p:nvSpPr>
        <p:spPr>
          <a:xfrm>
            <a:off x="6099142" y="2224726"/>
            <a:ext cx="293627" cy="24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31985" y="2003273"/>
            <a:ext cx="441146" cy="523220"/>
          </a:xfrm>
          <a:prstGeom prst="rect">
            <a:avLst/>
          </a:prstGeom>
          <a:noFill/>
        </p:spPr>
        <p:txBody>
          <a:bodyPr wrap="none" rtlCol="0">
            <a:spAutoFit/>
          </a:bodyPr>
          <a:lstStyle/>
          <a:p>
            <a:r>
              <a:rPr lang="en-US" altLang="en-US" sz="2800" dirty="0">
                <a:solidFill>
                  <a:srgbClr val="000000"/>
                </a:solidFill>
                <a:latin typeface="Symbol" panose="05050102010706020507" pitchFamily="18" charset="2"/>
              </a:rPr>
              <a:t>e</a:t>
            </a:r>
            <a:r>
              <a:rPr lang="en-US" altLang="en-US" sz="2000" baseline="-25000" dirty="0">
                <a:solidFill>
                  <a:srgbClr val="000000"/>
                </a:solidFill>
              </a:rPr>
              <a:t>A</a:t>
            </a:r>
            <a:endParaRPr lang="en-US" sz="2800" dirty="0">
              <a:solidFill>
                <a:prstClr val="black"/>
              </a:solidFill>
            </a:endParaRPr>
          </a:p>
        </p:txBody>
      </p:sp>
      <mc:AlternateContent xmlns:mc="http://schemas.openxmlformats.org/markup-compatibility/2006">
        <mc:Choice xmlns:a14="http://schemas.microsoft.com/office/drawing/2010/main" Requires="a14">
          <p:sp>
            <p:nvSpPr>
              <p:cNvPr id="10" name="TextBox 9"/>
              <p:cNvSpPr txBox="1"/>
              <p:nvPr/>
            </p:nvSpPr>
            <p:spPr>
              <a:xfrm>
                <a:off x="5930594" y="770369"/>
                <a:ext cx="1098058" cy="5414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=1 − </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𝐷</m:t>
                          </m:r>
                        </m:num>
                        <m:den>
                          <m:r>
                            <a:rPr lang="en-US" b="0" i="1">
                              <a:latin typeface="Cambria Math" panose="02040503050406030204" pitchFamily="18" charset="0"/>
                              <a:ea typeface="Cambria Math" panose="02040503050406030204" pitchFamily="18" charset="0"/>
                            </a:rPr>
                            <m:t>𝜏</m:t>
                          </m:r>
                          <m:r>
                            <a:rPr lang="en-US" b="0" i="1" baseline="-25000">
                              <a:latin typeface="Cambria Math" panose="02040503050406030204" pitchFamily="18" charset="0"/>
                              <a:ea typeface="Cambria Math" panose="02040503050406030204" pitchFamily="18" charset="0"/>
                            </a:rPr>
                            <m:t>𝐷</m:t>
                          </m:r>
                        </m:den>
                      </m:f>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5930594" y="770369"/>
                <a:ext cx="1098058" cy="541430"/>
              </a:xfrm>
              <a:prstGeom prst="rect">
                <a:avLst/>
              </a:prstGeom>
              <a:blipFill rotWithShape="0">
                <a:blip r:embed="rId6"/>
                <a:stretch>
                  <a:fillRect b="-89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4293835" y="2649780"/>
                <a:ext cx="1378326" cy="5396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=1 −</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𝐷</m:t>
                          </m:r>
                        </m:num>
                        <m:den>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𝐷</m:t>
                          </m:r>
                        </m:den>
                      </m:f>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4293835" y="2649780"/>
                <a:ext cx="1378326" cy="539635"/>
              </a:xfrm>
              <a:prstGeom prst="rect">
                <a:avLst/>
              </a:prstGeom>
              <a:blipFill rotWithShape="0">
                <a:blip r:embed="rId7"/>
                <a:stretch>
                  <a:fillRect b="-9091"/>
                </a:stretch>
              </a:blipFill>
            </p:spPr>
            <p:txBody>
              <a:bodyPr/>
              <a:lstStyle/>
              <a:p>
                <a:r>
                  <a:rPr lang="en-US">
                    <a:noFill/>
                  </a:rPr>
                  <a:t> </a:t>
                </a:r>
              </a:p>
            </p:txBody>
          </p:sp>
        </mc:Fallback>
      </mc:AlternateContent>
    </p:spTree>
    <p:extLst>
      <p:ext uri="{BB962C8B-B14F-4D97-AF65-F5344CB8AC3E}">
        <p14:creationId xmlns:p14="http://schemas.microsoft.com/office/powerpoint/2010/main" val="158450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73730" name="Oval 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73731"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smtClean="0">
                <a:solidFill>
                  <a:srgbClr val="FFFFFF"/>
                </a:solidFill>
                <a:latin typeface="+mj-lt"/>
              </a:rPr>
              <a:t>FRET:</a:t>
            </a:r>
          </a:p>
          <a:p>
            <a:pPr eaLnBrk="0" fontAlgn="base" hangingPunct="0">
              <a:spcBef>
                <a:spcPct val="50000"/>
              </a:spcBef>
              <a:spcAft>
                <a:spcPct val="0"/>
              </a:spcAft>
            </a:pPr>
            <a:r>
              <a:rPr lang="en-US" altLang="en-US" sz="2800" dirty="0" smtClean="0">
                <a:solidFill>
                  <a:srgbClr val="FFFFFF"/>
                </a:solidFill>
                <a:latin typeface="+mj-lt"/>
              </a:rPr>
              <a:t>Resonance Energy Transfer (non-radiative)</a:t>
            </a:r>
          </a:p>
          <a:p>
            <a:pPr eaLnBrk="0" fontAlgn="base" hangingPunct="0">
              <a:spcBef>
                <a:spcPct val="50000"/>
              </a:spcBef>
              <a:spcAft>
                <a:spcPct val="0"/>
              </a:spcAft>
            </a:pPr>
            <a:r>
              <a:rPr lang="en-US" altLang="en-US" sz="2800" dirty="0" smtClean="0">
                <a:solidFill>
                  <a:srgbClr val="FFFFFF"/>
                </a:solidFill>
                <a:latin typeface="+mj-lt"/>
              </a:rPr>
              <a:t>The Good:  FRET as a molecular yardstick</a:t>
            </a:r>
          </a:p>
        </p:txBody>
      </p:sp>
      <p:grpSp>
        <p:nvGrpSpPr>
          <p:cNvPr id="73732" name="Group 4"/>
          <p:cNvGrpSpPr>
            <a:grpSpLocks/>
          </p:cNvGrpSpPr>
          <p:nvPr/>
        </p:nvGrpSpPr>
        <p:grpSpPr bwMode="auto">
          <a:xfrm rot="1021199">
            <a:off x="609600" y="3505200"/>
            <a:ext cx="3886200" cy="228600"/>
            <a:chOff x="957" y="3292"/>
            <a:chExt cx="2671" cy="280"/>
          </a:xfrm>
        </p:grpSpPr>
        <p:sp>
          <p:nvSpPr>
            <p:cNvPr id="73739"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3740"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3733" name="Group 7"/>
          <p:cNvGrpSpPr>
            <a:grpSpLocks/>
          </p:cNvGrpSpPr>
          <p:nvPr/>
        </p:nvGrpSpPr>
        <p:grpSpPr bwMode="auto">
          <a:xfrm rot="-1240320">
            <a:off x="4267200" y="2895600"/>
            <a:ext cx="4037013" cy="241300"/>
            <a:chOff x="957" y="3292"/>
            <a:chExt cx="2671" cy="280"/>
          </a:xfrm>
        </p:grpSpPr>
        <p:sp>
          <p:nvSpPr>
            <p:cNvPr id="73737"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3738"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3734" name="Text Box 10"/>
          <p:cNvSpPr txBox="1">
            <a:spLocks noChangeArrowheads="1"/>
          </p:cNvSpPr>
          <p:nvPr/>
        </p:nvSpPr>
        <p:spPr bwMode="auto">
          <a:xfrm>
            <a:off x="4430713" y="4409925"/>
            <a:ext cx="43322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lnSpc>
                <a:spcPct val="70000"/>
              </a:lnSpc>
              <a:spcBef>
                <a:spcPct val="50000"/>
              </a:spcBef>
              <a:spcAft>
                <a:spcPct val="0"/>
              </a:spcAft>
            </a:pPr>
            <a:r>
              <a:rPr lang="en-US" altLang="en-US" sz="2000" dirty="0" smtClean="0">
                <a:solidFill>
                  <a:srgbClr val="FFFFFF"/>
                </a:solidFill>
                <a:latin typeface="+mn-lt"/>
              </a:rPr>
              <a:t>Transfer of energy from one dye to another</a:t>
            </a:r>
          </a:p>
          <a:p>
            <a:pPr eaLnBrk="0" fontAlgn="base" hangingPunct="0">
              <a:lnSpc>
                <a:spcPct val="70000"/>
              </a:lnSpc>
              <a:spcBef>
                <a:spcPct val="50000"/>
              </a:spcBef>
              <a:spcAft>
                <a:spcPct val="0"/>
              </a:spcAft>
            </a:pPr>
            <a:r>
              <a:rPr lang="en-US" altLang="en-US" sz="2000" dirty="0" smtClean="0">
                <a:solidFill>
                  <a:srgbClr val="FFFFFF"/>
                </a:solidFill>
                <a:latin typeface="+mn-lt"/>
              </a:rPr>
              <a:t>Depends on:</a:t>
            </a:r>
          </a:p>
          <a:p>
            <a:pPr eaLnBrk="0" fontAlgn="base" hangingPunct="0">
              <a:lnSpc>
                <a:spcPct val="70000"/>
              </a:lnSpc>
              <a:spcBef>
                <a:spcPct val="50000"/>
              </a:spcBef>
              <a:spcAft>
                <a:spcPct val="0"/>
              </a:spcAft>
            </a:pPr>
            <a:r>
              <a:rPr lang="en-US" altLang="en-US" sz="2000" dirty="0" smtClean="0">
                <a:solidFill>
                  <a:srgbClr val="FFFFFF"/>
                </a:solidFill>
                <a:latin typeface="+mn-lt"/>
              </a:rPr>
              <a:t>  Spectral overlap</a:t>
            </a:r>
          </a:p>
          <a:p>
            <a:pPr eaLnBrk="0" fontAlgn="base" hangingPunct="0">
              <a:lnSpc>
                <a:spcPct val="70000"/>
              </a:lnSpc>
              <a:spcBef>
                <a:spcPct val="50000"/>
              </a:spcBef>
              <a:spcAft>
                <a:spcPct val="0"/>
              </a:spcAft>
            </a:pPr>
            <a:r>
              <a:rPr lang="en-US" altLang="en-US" sz="2000" dirty="0" smtClean="0">
                <a:solidFill>
                  <a:srgbClr val="FFFFFF"/>
                </a:solidFill>
                <a:latin typeface="+mn-lt"/>
              </a:rPr>
              <a:t>  Distance</a:t>
            </a:r>
          </a:p>
          <a:p>
            <a:pPr eaLnBrk="0" fontAlgn="base" hangingPunct="0">
              <a:lnSpc>
                <a:spcPct val="70000"/>
              </a:lnSpc>
              <a:spcBef>
                <a:spcPct val="50000"/>
              </a:spcBef>
              <a:spcAft>
                <a:spcPct val="0"/>
              </a:spcAft>
            </a:pPr>
            <a:r>
              <a:rPr lang="en-US" altLang="en-US" sz="2000" dirty="0" smtClean="0">
                <a:solidFill>
                  <a:srgbClr val="FFFFFF"/>
                </a:solidFill>
                <a:latin typeface="+mn-lt"/>
              </a:rPr>
              <a:t>  </a:t>
            </a:r>
            <a:r>
              <a:rPr lang="en-US" altLang="en-US" sz="2000" dirty="0" smtClean="0">
                <a:solidFill>
                  <a:srgbClr val="FFFF00"/>
                </a:solidFill>
                <a:latin typeface="+mn-lt"/>
              </a:rPr>
              <a:t>Alignment</a:t>
            </a:r>
          </a:p>
        </p:txBody>
      </p:sp>
      <p:sp>
        <p:nvSpPr>
          <p:cNvPr id="73735" name="Oval 11"/>
          <p:cNvSpPr>
            <a:spLocks noChangeArrowheads="1"/>
          </p:cNvSpPr>
          <p:nvPr/>
        </p:nvSpPr>
        <p:spPr bwMode="auto">
          <a:xfrm>
            <a:off x="4191000" y="3657600"/>
            <a:ext cx="228600" cy="228600"/>
          </a:xfrm>
          <a:prstGeom prst="ellipse">
            <a:avLst/>
          </a:prstGeom>
          <a:solidFill>
            <a:srgbClr val="FFFF99">
              <a:alpha val="50195"/>
            </a:srgb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73736" name="Line 12"/>
          <p:cNvSpPr>
            <a:spLocks noChangeShapeType="1"/>
          </p:cNvSpPr>
          <p:nvPr/>
        </p:nvSpPr>
        <p:spPr bwMode="auto">
          <a:xfrm flipH="1" flipV="1">
            <a:off x="4343400" y="3810000"/>
            <a:ext cx="76200" cy="304800"/>
          </a:xfrm>
          <a:prstGeom prst="line">
            <a:avLst/>
          </a:prstGeom>
          <a:noFill/>
          <a:ln w="381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50830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0722" name="Oval 1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bg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30724" name="Group 8"/>
          <p:cNvGrpSpPr>
            <a:grpSpLocks/>
          </p:cNvGrpSpPr>
          <p:nvPr/>
        </p:nvGrpSpPr>
        <p:grpSpPr bwMode="auto">
          <a:xfrm rot="1021199">
            <a:off x="609600" y="3505200"/>
            <a:ext cx="3886200" cy="228600"/>
            <a:chOff x="957" y="3292"/>
            <a:chExt cx="2671" cy="280"/>
          </a:xfrm>
        </p:grpSpPr>
        <p:sp>
          <p:nvSpPr>
            <p:cNvPr id="30729" name="Freeform 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0730" name="Line 7"/>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30725" name="Group 9"/>
          <p:cNvGrpSpPr>
            <a:grpSpLocks/>
          </p:cNvGrpSpPr>
          <p:nvPr/>
        </p:nvGrpSpPr>
        <p:grpSpPr bwMode="auto">
          <a:xfrm rot="-1240320">
            <a:off x="4343400" y="3352800"/>
            <a:ext cx="4037013" cy="241300"/>
            <a:chOff x="957" y="3292"/>
            <a:chExt cx="2671" cy="280"/>
          </a:xfrm>
        </p:grpSpPr>
        <p:sp>
          <p:nvSpPr>
            <p:cNvPr id="30727" name="Freeform 10"/>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30728" name="Line 11"/>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11"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smtClean="0">
                <a:solidFill>
                  <a:srgbClr val="FFFFFF"/>
                </a:solidFill>
                <a:latin typeface="+mj-lt"/>
              </a:rPr>
              <a:t>Remember:</a:t>
            </a:r>
          </a:p>
          <a:p>
            <a:pPr eaLnBrk="0" fontAlgn="base" hangingPunct="0">
              <a:spcBef>
                <a:spcPct val="50000"/>
              </a:spcBef>
              <a:spcAft>
                <a:spcPct val="0"/>
              </a:spcAft>
            </a:pPr>
            <a:r>
              <a:rPr lang="en-US" altLang="en-US" sz="2800" dirty="0" smtClean="0">
                <a:solidFill>
                  <a:srgbClr val="FFFFFF"/>
                </a:solidFill>
                <a:latin typeface="+mj-lt"/>
              </a:rPr>
              <a:t>Going back to our Fluorescence lecture</a:t>
            </a:r>
          </a:p>
          <a:p>
            <a:pPr eaLnBrk="0" fontAlgn="base" hangingPunct="0">
              <a:spcBef>
                <a:spcPct val="50000"/>
              </a:spcBef>
              <a:spcAft>
                <a:spcPct val="0"/>
              </a:spcAft>
            </a:pPr>
            <a:r>
              <a:rPr lang="en-US" altLang="en-US" sz="2800" dirty="0" smtClean="0">
                <a:solidFill>
                  <a:srgbClr val="FFFFFF"/>
                </a:solidFill>
                <a:latin typeface="+mj-lt"/>
              </a:rPr>
              <a:t>How dipole affects FRET </a:t>
            </a:r>
            <a:r>
              <a:rPr lang="en-US" altLang="en-US" sz="2800" dirty="0">
                <a:solidFill>
                  <a:srgbClr val="FFFFFF"/>
                </a:solidFill>
                <a:latin typeface="+mj-lt"/>
              </a:rPr>
              <a:t>as a molecular yardstick</a:t>
            </a:r>
          </a:p>
        </p:txBody>
      </p:sp>
      <p:sp>
        <p:nvSpPr>
          <p:cNvPr id="12" name="Text Box 13"/>
          <p:cNvSpPr txBox="1">
            <a:spLocks noChangeArrowheads="1"/>
          </p:cNvSpPr>
          <p:nvPr/>
        </p:nvSpPr>
        <p:spPr bwMode="auto">
          <a:xfrm>
            <a:off x="4408411" y="4322801"/>
            <a:ext cx="433228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sz="2000" dirty="0">
                <a:solidFill>
                  <a:srgbClr val="FFFFFF"/>
                </a:solidFill>
                <a:latin typeface="+mn-lt"/>
              </a:rPr>
              <a:t>Fluorescent Dye</a:t>
            </a:r>
          </a:p>
          <a:p>
            <a:pPr eaLnBrk="0" fontAlgn="base" hangingPunct="0">
              <a:spcBef>
                <a:spcPct val="50000"/>
              </a:spcBef>
              <a:spcAft>
                <a:spcPct val="0"/>
              </a:spcAft>
            </a:pPr>
            <a:r>
              <a:rPr lang="en-US" altLang="en-US" sz="2000" dirty="0">
                <a:solidFill>
                  <a:srgbClr val="FFFFFF"/>
                </a:solidFill>
                <a:latin typeface="+mn-lt"/>
              </a:rPr>
              <a:t>   Dipole antenna</a:t>
            </a:r>
          </a:p>
          <a:p>
            <a:pPr eaLnBrk="0" fontAlgn="base" hangingPunct="0">
              <a:spcBef>
                <a:spcPct val="50000"/>
              </a:spcBef>
              <a:spcAft>
                <a:spcPct val="0"/>
              </a:spcAft>
            </a:pPr>
            <a:r>
              <a:rPr lang="en-US" altLang="en-US" sz="2000" dirty="0">
                <a:solidFill>
                  <a:srgbClr val="FFFFFF"/>
                </a:solidFill>
                <a:latin typeface="+mn-lt"/>
              </a:rPr>
              <a:t>      Delocalized electrons</a:t>
            </a:r>
          </a:p>
          <a:p>
            <a:pPr eaLnBrk="0" fontAlgn="base" hangingPunct="0">
              <a:spcBef>
                <a:spcPct val="50000"/>
              </a:spcBef>
              <a:spcAft>
                <a:spcPct val="0"/>
              </a:spcAft>
            </a:pPr>
            <a:r>
              <a:rPr lang="en-US" altLang="en-US" sz="2000" dirty="0">
                <a:solidFill>
                  <a:srgbClr val="FFFFFF"/>
                </a:solidFill>
                <a:latin typeface="+mn-lt"/>
              </a:rPr>
              <a:t>   Longer dipole, longer </a:t>
            </a:r>
            <a:r>
              <a:rPr lang="el-GR" altLang="en-US" sz="2000" dirty="0" smtClean="0">
                <a:solidFill>
                  <a:srgbClr val="FFFFFF"/>
                </a:solidFill>
                <a:latin typeface="+mn-lt"/>
              </a:rPr>
              <a:t>λ</a:t>
            </a:r>
            <a:endParaRPr lang="en-US" altLang="en-US" sz="2000" dirty="0">
              <a:solidFill>
                <a:srgbClr val="FFFFFF"/>
              </a:solidFill>
              <a:latin typeface="+mn-lt"/>
            </a:endParaRPr>
          </a:p>
        </p:txBody>
      </p:sp>
    </p:spTree>
    <p:extLst>
      <p:ext uri="{BB962C8B-B14F-4D97-AF65-F5344CB8AC3E}">
        <p14:creationId xmlns:p14="http://schemas.microsoft.com/office/powerpoint/2010/main" val="65569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Fluorescent dye as dipole antenna</a:t>
            </a:r>
            <a:endParaRPr lang="en-US" dirty="0"/>
          </a:p>
        </p:txBody>
      </p:sp>
      <p:sp>
        <p:nvSpPr>
          <p:cNvPr id="95" name="Content Placeholder 94"/>
          <p:cNvSpPr>
            <a:spLocks noGrp="1"/>
          </p:cNvSpPr>
          <p:nvPr>
            <p:ph sz="half" idx="1"/>
          </p:nvPr>
        </p:nvSpPr>
        <p:spPr/>
        <p:txBody>
          <a:bodyPr>
            <a:normAutofit/>
          </a:bodyPr>
          <a:lstStyle/>
          <a:p>
            <a:r>
              <a:rPr lang="en-US" sz="2400" dirty="0" smtClean="0"/>
              <a:t>Absorption depends on orientation</a:t>
            </a:r>
            <a:endParaRPr lang="en-US" sz="2400" dirty="0"/>
          </a:p>
        </p:txBody>
      </p:sp>
      <p:pic>
        <p:nvPicPr>
          <p:cNvPr id="6" name="Picture 2" descr="wavelength.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16" y="4319654"/>
            <a:ext cx="3009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Group 63"/>
          <p:cNvGrpSpPr/>
          <p:nvPr/>
        </p:nvGrpSpPr>
        <p:grpSpPr>
          <a:xfrm>
            <a:off x="7086214" y="1536011"/>
            <a:ext cx="525399" cy="1236621"/>
            <a:chOff x="7831328" y="888851"/>
            <a:chExt cx="525399" cy="1236621"/>
          </a:xfrm>
        </p:grpSpPr>
        <p:sp>
          <p:nvSpPr>
            <p:cNvPr id="54" name="object 5"/>
            <p:cNvSpPr/>
            <p:nvPr/>
          </p:nvSpPr>
          <p:spPr>
            <a:xfrm>
              <a:off x="7832852" y="1212596"/>
              <a:ext cx="523875" cy="458470"/>
            </a:xfrm>
            <a:custGeom>
              <a:avLst/>
              <a:gdLst/>
              <a:ahLst/>
              <a:cxnLst/>
              <a:rect l="l" t="t" r="r" b="b"/>
              <a:pathLst>
                <a:path w="523875" h="458469">
                  <a:moveTo>
                    <a:pt x="523494" y="229362"/>
                  </a:moveTo>
                  <a:lnTo>
                    <a:pt x="393192" y="762"/>
                  </a:lnTo>
                  <a:lnTo>
                    <a:pt x="131064" y="0"/>
                  </a:lnTo>
                  <a:lnTo>
                    <a:pt x="0" y="228600"/>
                  </a:lnTo>
                  <a:lnTo>
                    <a:pt x="130301" y="457200"/>
                  </a:lnTo>
                  <a:lnTo>
                    <a:pt x="392429" y="457962"/>
                  </a:lnTo>
                  <a:lnTo>
                    <a:pt x="523494" y="229362"/>
                  </a:lnTo>
                  <a:close/>
                </a:path>
              </a:pathLst>
            </a:custGeom>
            <a:solidFill>
              <a:srgbClr val="FFFFCC"/>
            </a:solidFill>
          </p:spPr>
          <p:txBody>
            <a:bodyPr wrap="square" lIns="0" tIns="0" rIns="0" bIns="0" rtlCol="0"/>
            <a:lstStyle/>
            <a:p>
              <a:endParaRPr/>
            </a:p>
          </p:txBody>
        </p:sp>
        <p:sp>
          <p:nvSpPr>
            <p:cNvPr id="55" name="object 6"/>
            <p:cNvSpPr/>
            <p:nvPr/>
          </p:nvSpPr>
          <p:spPr>
            <a:xfrm>
              <a:off x="7832852" y="1212596"/>
              <a:ext cx="523875" cy="458470"/>
            </a:xfrm>
            <a:custGeom>
              <a:avLst/>
              <a:gdLst/>
              <a:ahLst/>
              <a:cxnLst/>
              <a:rect l="l" t="t" r="r" b="b"/>
              <a:pathLst>
                <a:path w="523875" h="458469">
                  <a:moveTo>
                    <a:pt x="131064" y="0"/>
                  </a:moveTo>
                  <a:lnTo>
                    <a:pt x="0" y="228600"/>
                  </a:lnTo>
                  <a:lnTo>
                    <a:pt x="130301" y="457200"/>
                  </a:lnTo>
                  <a:lnTo>
                    <a:pt x="392429" y="457962"/>
                  </a:lnTo>
                  <a:lnTo>
                    <a:pt x="523494" y="229362"/>
                  </a:lnTo>
                  <a:lnTo>
                    <a:pt x="393192" y="762"/>
                  </a:lnTo>
                  <a:lnTo>
                    <a:pt x="131064" y="0"/>
                  </a:lnTo>
                  <a:close/>
                </a:path>
              </a:pathLst>
            </a:custGeom>
            <a:ln w="9525">
              <a:solidFill>
                <a:srgbClr val="010101"/>
              </a:solidFill>
            </a:ln>
          </p:spPr>
          <p:txBody>
            <a:bodyPr wrap="square" lIns="0" tIns="0" rIns="0" bIns="0" rtlCol="0"/>
            <a:lstStyle/>
            <a:p>
              <a:endParaRPr/>
            </a:p>
          </p:txBody>
        </p:sp>
        <p:sp>
          <p:nvSpPr>
            <p:cNvPr id="56" name="object 7"/>
            <p:cNvSpPr/>
            <p:nvPr/>
          </p:nvSpPr>
          <p:spPr>
            <a:xfrm>
              <a:off x="7831328" y="1668272"/>
              <a:ext cx="523875" cy="457200"/>
            </a:xfrm>
            <a:custGeom>
              <a:avLst/>
              <a:gdLst/>
              <a:ahLst/>
              <a:cxnLst/>
              <a:rect l="l" t="t" r="r" b="b"/>
              <a:pathLst>
                <a:path w="523875" h="457200">
                  <a:moveTo>
                    <a:pt x="523494" y="229361"/>
                  </a:moveTo>
                  <a:lnTo>
                    <a:pt x="393192" y="0"/>
                  </a:lnTo>
                  <a:lnTo>
                    <a:pt x="131064" y="0"/>
                  </a:lnTo>
                  <a:lnTo>
                    <a:pt x="0" y="228599"/>
                  </a:lnTo>
                  <a:lnTo>
                    <a:pt x="130301" y="457199"/>
                  </a:lnTo>
                  <a:lnTo>
                    <a:pt x="392429" y="457199"/>
                  </a:lnTo>
                  <a:lnTo>
                    <a:pt x="523494" y="229361"/>
                  </a:lnTo>
                  <a:close/>
                </a:path>
              </a:pathLst>
            </a:custGeom>
            <a:solidFill>
              <a:srgbClr val="FFFFCC"/>
            </a:solidFill>
          </p:spPr>
          <p:txBody>
            <a:bodyPr wrap="square" lIns="0" tIns="0" rIns="0" bIns="0" rtlCol="0"/>
            <a:lstStyle/>
            <a:p>
              <a:endParaRPr/>
            </a:p>
          </p:txBody>
        </p:sp>
        <p:sp>
          <p:nvSpPr>
            <p:cNvPr id="57" name="object 8"/>
            <p:cNvSpPr/>
            <p:nvPr/>
          </p:nvSpPr>
          <p:spPr>
            <a:xfrm>
              <a:off x="7831328" y="1668272"/>
              <a:ext cx="523875" cy="457200"/>
            </a:xfrm>
            <a:custGeom>
              <a:avLst/>
              <a:gdLst/>
              <a:ahLst/>
              <a:cxnLst/>
              <a:rect l="l" t="t" r="r" b="b"/>
              <a:pathLst>
                <a:path w="523875" h="457200">
                  <a:moveTo>
                    <a:pt x="131064" y="0"/>
                  </a:moveTo>
                  <a:lnTo>
                    <a:pt x="0" y="228599"/>
                  </a:lnTo>
                  <a:lnTo>
                    <a:pt x="130301" y="457199"/>
                  </a:lnTo>
                  <a:lnTo>
                    <a:pt x="392429" y="457199"/>
                  </a:lnTo>
                  <a:lnTo>
                    <a:pt x="523494" y="229361"/>
                  </a:lnTo>
                  <a:lnTo>
                    <a:pt x="393192" y="0"/>
                  </a:lnTo>
                  <a:lnTo>
                    <a:pt x="131064" y="0"/>
                  </a:lnTo>
                  <a:close/>
                </a:path>
              </a:pathLst>
            </a:custGeom>
            <a:ln w="9525">
              <a:solidFill>
                <a:srgbClr val="010101"/>
              </a:solidFill>
            </a:ln>
          </p:spPr>
          <p:txBody>
            <a:bodyPr wrap="square" lIns="0" tIns="0" rIns="0" bIns="0" rtlCol="0"/>
            <a:lstStyle/>
            <a:p>
              <a:endParaRPr/>
            </a:p>
          </p:txBody>
        </p:sp>
        <p:sp>
          <p:nvSpPr>
            <p:cNvPr id="58" name="object 9"/>
            <p:cNvSpPr/>
            <p:nvPr/>
          </p:nvSpPr>
          <p:spPr>
            <a:xfrm>
              <a:off x="7948618" y="1741398"/>
              <a:ext cx="302260" cy="305435"/>
            </a:xfrm>
            <a:custGeom>
              <a:avLst/>
              <a:gdLst/>
              <a:ahLst/>
              <a:cxnLst/>
              <a:rect l="l" t="t" r="r" b="b"/>
              <a:pathLst>
                <a:path w="302259" h="305435">
                  <a:moveTo>
                    <a:pt x="301834" y="151179"/>
                  </a:moveTo>
                  <a:lnTo>
                    <a:pt x="294790" y="108064"/>
                  </a:lnTo>
                  <a:lnTo>
                    <a:pt x="277207" y="70136"/>
                  </a:lnTo>
                  <a:lnTo>
                    <a:pt x="250784" y="38914"/>
                  </a:lnTo>
                  <a:lnTo>
                    <a:pt x="217217" y="15918"/>
                  </a:lnTo>
                  <a:lnTo>
                    <a:pt x="178205" y="2668"/>
                  </a:lnTo>
                  <a:lnTo>
                    <a:pt x="150009" y="0"/>
                  </a:lnTo>
                  <a:lnTo>
                    <a:pt x="135314" y="1062"/>
                  </a:lnTo>
                  <a:lnTo>
                    <a:pt x="94159" y="11710"/>
                  </a:lnTo>
                  <a:lnTo>
                    <a:pt x="58588" y="32289"/>
                  </a:lnTo>
                  <a:lnTo>
                    <a:pt x="30132" y="61178"/>
                  </a:lnTo>
                  <a:lnTo>
                    <a:pt x="10321" y="96760"/>
                  </a:lnTo>
                  <a:lnTo>
                    <a:pt x="686" y="137413"/>
                  </a:lnTo>
                  <a:lnTo>
                    <a:pt x="0" y="151811"/>
                  </a:lnTo>
                  <a:lnTo>
                    <a:pt x="57" y="156235"/>
                  </a:lnTo>
                  <a:lnTo>
                    <a:pt x="7076" y="198424"/>
                  </a:lnTo>
                  <a:lnTo>
                    <a:pt x="24637" y="235841"/>
                  </a:lnTo>
                  <a:lnTo>
                    <a:pt x="51099" y="266793"/>
                  </a:lnTo>
                  <a:lnTo>
                    <a:pt x="84818" y="289590"/>
                  </a:lnTo>
                  <a:lnTo>
                    <a:pt x="124153" y="302540"/>
                  </a:lnTo>
                  <a:lnTo>
                    <a:pt x="152685" y="304867"/>
                  </a:lnTo>
                  <a:lnTo>
                    <a:pt x="167345" y="303789"/>
                  </a:lnTo>
                  <a:lnTo>
                    <a:pt x="208372" y="292989"/>
                  </a:lnTo>
                  <a:lnTo>
                    <a:pt x="243788" y="272126"/>
                  </a:lnTo>
                  <a:lnTo>
                    <a:pt x="272077" y="242858"/>
                  </a:lnTo>
                  <a:lnTo>
                    <a:pt x="291719" y="206841"/>
                  </a:lnTo>
                  <a:lnTo>
                    <a:pt x="301197" y="165729"/>
                  </a:lnTo>
                  <a:lnTo>
                    <a:pt x="301834" y="151179"/>
                  </a:lnTo>
                  <a:close/>
                </a:path>
              </a:pathLst>
            </a:custGeom>
            <a:solidFill>
              <a:srgbClr val="FFFFFF"/>
            </a:solidFill>
          </p:spPr>
          <p:txBody>
            <a:bodyPr wrap="square" lIns="0" tIns="0" rIns="0" bIns="0" rtlCol="0"/>
            <a:lstStyle/>
            <a:p>
              <a:endParaRPr/>
            </a:p>
          </p:txBody>
        </p:sp>
        <p:sp>
          <p:nvSpPr>
            <p:cNvPr id="59" name="object 10"/>
            <p:cNvSpPr/>
            <p:nvPr/>
          </p:nvSpPr>
          <p:spPr>
            <a:xfrm>
              <a:off x="7948618" y="1741398"/>
              <a:ext cx="302260" cy="305435"/>
            </a:xfrm>
            <a:custGeom>
              <a:avLst/>
              <a:gdLst/>
              <a:ahLst/>
              <a:cxnLst/>
              <a:rect l="l" t="t" r="r" b="b"/>
              <a:pathLst>
                <a:path w="302259" h="305435">
                  <a:moveTo>
                    <a:pt x="57" y="156235"/>
                  </a:moveTo>
                  <a:lnTo>
                    <a:pt x="7076" y="198424"/>
                  </a:lnTo>
                  <a:lnTo>
                    <a:pt x="24637" y="235841"/>
                  </a:lnTo>
                  <a:lnTo>
                    <a:pt x="51099" y="266793"/>
                  </a:lnTo>
                  <a:lnTo>
                    <a:pt x="84818" y="289590"/>
                  </a:lnTo>
                  <a:lnTo>
                    <a:pt x="124153" y="302540"/>
                  </a:lnTo>
                  <a:lnTo>
                    <a:pt x="152685" y="304867"/>
                  </a:lnTo>
                  <a:lnTo>
                    <a:pt x="167345" y="303789"/>
                  </a:lnTo>
                  <a:lnTo>
                    <a:pt x="208372" y="292989"/>
                  </a:lnTo>
                  <a:lnTo>
                    <a:pt x="243788" y="272126"/>
                  </a:lnTo>
                  <a:lnTo>
                    <a:pt x="272077" y="242858"/>
                  </a:lnTo>
                  <a:lnTo>
                    <a:pt x="291719" y="206841"/>
                  </a:lnTo>
                  <a:lnTo>
                    <a:pt x="301197" y="165729"/>
                  </a:lnTo>
                  <a:lnTo>
                    <a:pt x="301834" y="151179"/>
                  </a:lnTo>
                  <a:lnTo>
                    <a:pt x="300762" y="136325"/>
                  </a:lnTo>
                  <a:lnTo>
                    <a:pt x="290016" y="94770"/>
                  </a:lnTo>
                  <a:lnTo>
                    <a:pt x="269298" y="58908"/>
                  </a:lnTo>
                  <a:lnTo>
                    <a:pt x="240305" y="30260"/>
                  </a:lnTo>
                  <a:lnTo>
                    <a:pt x="204734" y="10344"/>
                  </a:lnTo>
                  <a:lnTo>
                    <a:pt x="164284" y="680"/>
                  </a:lnTo>
                  <a:lnTo>
                    <a:pt x="150009" y="0"/>
                  </a:lnTo>
                  <a:lnTo>
                    <a:pt x="135314" y="1062"/>
                  </a:lnTo>
                  <a:lnTo>
                    <a:pt x="94159" y="11710"/>
                  </a:lnTo>
                  <a:lnTo>
                    <a:pt x="58588" y="32289"/>
                  </a:lnTo>
                  <a:lnTo>
                    <a:pt x="30132" y="61178"/>
                  </a:lnTo>
                  <a:lnTo>
                    <a:pt x="10321" y="96760"/>
                  </a:lnTo>
                  <a:lnTo>
                    <a:pt x="686" y="137413"/>
                  </a:lnTo>
                  <a:lnTo>
                    <a:pt x="0" y="151811"/>
                  </a:lnTo>
                  <a:lnTo>
                    <a:pt x="57" y="156235"/>
                  </a:lnTo>
                  <a:close/>
                </a:path>
              </a:pathLst>
            </a:custGeom>
            <a:ln w="9525">
              <a:solidFill>
                <a:srgbClr val="010101"/>
              </a:solidFill>
            </a:ln>
          </p:spPr>
          <p:txBody>
            <a:bodyPr wrap="square" lIns="0" tIns="0" rIns="0" bIns="0" rtlCol="0"/>
            <a:lstStyle/>
            <a:p>
              <a:endParaRPr/>
            </a:p>
          </p:txBody>
        </p:sp>
        <p:sp>
          <p:nvSpPr>
            <p:cNvPr id="60" name="object 11"/>
            <p:cNvSpPr/>
            <p:nvPr/>
          </p:nvSpPr>
          <p:spPr>
            <a:xfrm>
              <a:off x="7937224" y="1285722"/>
              <a:ext cx="302260" cy="305435"/>
            </a:xfrm>
            <a:custGeom>
              <a:avLst/>
              <a:gdLst/>
              <a:ahLst/>
              <a:cxnLst/>
              <a:rect l="l" t="t" r="r" b="b"/>
              <a:pathLst>
                <a:path w="302259" h="305434">
                  <a:moveTo>
                    <a:pt x="301829" y="152380"/>
                  </a:moveTo>
                  <a:lnTo>
                    <a:pt x="294852" y="108803"/>
                  </a:lnTo>
                  <a:lnTo>
                    <a:pt x="277461" y="70575"/>
                  </a:lnTo>
                  <a:lnTo>
                    <a:pt x="251297" y="39170"/>
                  </a:lnTo>
                  <a:lnTo>
                    <a:pt x="218000" y="16064"/>
                  </a:lnTo>
                  <a:lnTo>
                    <a:pt x="179211" y="2731"/>
                  </a:lnTo>
                  <a:lnTo>
                    <a:pt x="151110" y="0"/>
                  </a:lnTo>
                  <a:lnTo>
                    <a:pt x="136218" y="1064"/>
                  </a:lnTo>
                  <a:lnTo>
                    <a:pt x="94669" y="11736"/>
                  </a:lnTo>
                  <a:lnTo>
                    <a:pt x="58921" y="32360"/>
                  </a:lnTo>
                  <a:lnTo>
                    <a:pt x="30403" y="61312"/>
                  </a:lnTo>
                  <a:lnTo>
                    <a:pt x="10543" y="96965"/>
                  </a:lnTo>
                  <a:lnTo>
                    <a:pt x="769" y="137694"/>
                  </a:lnTo>
                  <a:lnTo>
                    <a:pt x="0" y="152118"/>
                  </a:lnTo>
                  <a:lnTo>
                    <a:pt x="21" y="156235"/>
                  </a:lnTo>
                  <a:lnTo>
                    <a:pt x="7098" y="198424"/>
                  </a:lnTo>
                  <a:lnTo>
                    <a:pt x="24783" y="235840"/>
                  </a:lnTo>
                  <a:lnTo>
                    <a:pt x="51362" y="266792"/>
                  </a:lnTo>
                  <a:lnTo>
                    <a:pt x="85119" y="289589"/>
                  </a:lnTo>
                  <a:lnTo>
                    <a:pt x="124336" y="302539"/>
                  </a:lnTo>
                  <a:lnTo>
                    <a:pt x="152667" y="304867"/>
                  </a:lnTo>
                  <a:lnTo>
                    <a:pt x="167262" y="303915"/>
                  </a:lnTo>
                  <a:lnTo>
                    <a:pt x="208192" y="293404"/>
                  </a:lnTo>
                  <a:lnTo>
                    <a:pt x="243619" y="272737"/>
                  </a:lnTo>
                  <a:lnTo>
                    <a:pt x="271976" y="243618"/>
                  </a:lnTo>
                  <a:lnTo>
                    <a:pt x="291693" y="207752"/>
                  </a:lnTo>
                  <a:lnTo>
                    <a:pt x="301200" y="166843"/>
                  </a:lnTo>
                  <a:lnTo>
                    <a:pt x="301829" y="152380"/>
                  </a:lnTo>
                  <a:close/>
                </a:path>
              </a:pathLst>
            </a:custGeom>
            <a:solidFill>
              <a:srgbClr val="FFFFFF"/>
            </a:solidFill>
          </p:spPr>
          <p:txBody>
            <a:bodyPr wrap="square" lIns="0" tIns="0" rIns="0" bIns="0" rtlCol="0"/>
            <a:lstStyle/>
            <a:p>
              <a:endParaRPr/>
            </a:p>
          </p:txBody>
        </p:sp>
        <p:sp>
          <p:nvSpPr>
            <p:cNvPr id="61" name="object 12"/>
            <p:cNvSpPr/>
            <p:nvPr/>
          </p:nvSpPr>
          <p:spPr>
            <a:xfrm>
              <a:off x="7937224" y="1285722"/>
              <a:ext cx="302260" cy="305435"/>
            </a:xfrm>
            <a:custGeom>
              <a:avLst/>
              <a:gdLst/>
              <a:ahLst/>
              <a:cxnLst/>
              <a:rect l="l" t="t" r="r" b="b"/>
              <a:pathLst>
                <a:path w="302259" h="305434">
                  <a:moveTo>
                    <a:pt x="21" y="156235"/>
                  </a:moveTo>
                  <a:lnTo>
                    <a:pt x="7098" y="198424"/>
                  </a:lnTo>
                  <a:lnTo>
                    <a:pt x="24783" y="235840"/>
                  </a:lnTo>
                  <a:lnTo>
                    <a:pt x="51362" y="266792"/>
                  </a:lnTo>
                  <a:lnTo>
                    <a:pt x="85119" y="289589"/>
                  </a:lnTo>
                  <a:lnTo>
                    <a:pt x="124336" y="302539"/>
                  </a:lnTo>
                  <a:lnTo>
                    <a:pt x="152667" y="304867"/>
                  </a:lnTo>
                  <a:lnTo>
                    <a:pt x="167262" y="303915"/>
                  </a:lnTo>
                  <a:lnTo>
                    <a:pt x="208192" y="293404"/>
                  </a:lnTo>
                  <a:lnTo>
                    <a:pt x="243619" y="272737"/>
                  </a:lnTo>
                  <a:lnTo>
                    <a:pt x="271976" y="243618"/>
                  </a:lnTo>
                  <a:lnTo>
                    <a:pt x="291693" y="207752"/>
                  </a:lnTo>
                  <a:lnTo>
                    <a:pt x="301200" y="166843"/>
                  </a:lnTo>
                  <a:lnTo>
                    <a:pt x="301829" y="152380"/>
                  </a:lnTo>
                  <a:lnTo>
                    <a:pt x="300762" y="137351"/>
                  </a:lnTo>
                  <a:lnTo>
                    <a:pt x="290131" y="95393"/>
                  </a:lnTo>
                  <a:lnTo>
                    <a:pt x="269633" y="59275"/>
                  </a:lnTo>
                  <a:lnTo>
                    <a:pt x="240909" y="30473"/>
                  </a:lnTo>
                  <a:lnTo>
                    <a:pt x="205599" y="10461"/>
                  </a:lnTo>
                  <a:lnTo>
                    <a:pt x="165344" y="713"/>
                  </a:lnTo>
                  <a:lnTo>
                    <a:pt x="151110" y="0"/>
                  </a:lnTo>
                  <a:lnTo>
                    <a:pt x="136218" y="1064"/>
                  </a:lnTo>
                  <a:lnTo>
                    <a:pt x="94669" y="11736"/>
                  </a:lnTo>
                  <a:lnTo>
                    <a:pt x="58921" y="32360"/>
                  </a:lnTo>
                  <a:lnTo>
                    <a:pt x="30403" y="61312"/>
                  </a:lnTo>
                  <a:lnTo>
                    <a:pt x="10543" y="96965"/>
                  </a:lnTo>
                  <a:lnTo>
                    <a:pt x="769" y="137694"/>
                  </a:lnTo>
                  <a:lnTo>
                    <a:pt x="0" y="152118"/>
                  </a:lnTo>
                  <a:lnTo>
                    <a:pt x="21" y="156235"/>
                  </a:lnTo>
                  <a:close/>
                </a:path>
              </a:pathLst>
            </a:custGeom>
            <a:ln w="9525">
              <a:solidFill>
                <a:srgbClr val="010101"/>
              </a:solidFill>
            </a:ln>
          </p:spPr>
          <p:txBody>
            <a:bodyPr wrap="square" lIns="0" tIns="0" rIns="0" bIns="0" rtlCol="0"/>
            <a:lstStyle/>
            <a:p>
              <a:endParaRPr/>
            </a:p>
          </p:txBody>
        </p:sp>
        <p:sp>
          <p:nvSpPr>
            <p:cNvPr id="62" name="object 13"/>
            <p:cNvSpPr/>
            <p:nvPr/>
          </p:nvSpPr>
          <p:spPr>
            <a:xfrm>
              <a:off x="8044688" y="1257553"/>
              <a:ext cx="90170" cy="824865"/>
            </a:xfrm>
            <a:custGeom>
              <a:avLst/>
              <a:gdLst/>
              <a:ahLst/>
              <a:cxnLst/>
              <a:rect l="l" t="t" r="r" b="b"/>
              <a:pathLst>
                <a:path w="90170" h="824864">
                  <a:moveTo>
                    <a:pt x="86105" y="86106"/>
                  </a:moveTo>
                  <a:lnTo>
                    <a:pt x="42671" y="0"/>
                  </a:lnTo>
                  <a:lnTo>
                    <a:pt x="0" y="86106"/>
                  </a:lnTo>
                  <a:lnTo>
                    <a:pt x="28193" y="86106"/>
                  </a:lnTo>
                  <a:lnTo>
                    <a:pt x="28193" y="71627"/>
                  </a:lnTo>
                  <a:lnTo>
                    <a:pt x="57150" y="71627"/>
                  </a:lnTo>
                  <a:lnTo>
                    <a:pt x="57247" y="86106"/>
                  </a:lnTo>
                  <a:lnTo>
                    <a:pt x="86105" y="86106"/>
                  </a:lnTo>
                  <a:close/>
                </a:path>
                <a:path w="90170" h="824864">
                  <a:moveTo>
                    <a:pt x="61721" y="796303"/>
                  </a:moveTo>
                  <a:lnTo>
                    <a:pt x="61721" y="752856"/>
                  </a:lnTo>
                  <a:lnTo>
                    <a:pt x="33527" y="753618"/>
                  </a:lnTo>
                  <a:lnTo>
                    <a:pt x="33412" y="738882"/>
                  </a:lnTo>
                  <a:lnTo>
                    <a:pt x="4571" y="739139"/>
                  </a:lnTo>
                  <a:lnTo>
                    <a:pt x="48005" y="824483"/>
                  </a:lnTo>
                  <a:lnTo>
                    <a:pt x="61721" y="796303"/>
                  </a:lnTo>
                  <a:close/>
                </a:path>
                <a:path w="90170" h="824864">
                  <a:moveTo>
                    <a:pt x="57247" y="86106"/>
                  </a:moveTo>
                  <a:lnTo>
                    <a:pt x="57150" y="71627"/>
                  </a:lnTo>
                  <a:lnTo>
                    <a:pt x="28193" y="71627"/>
                  </a:lnTo>
                  <a:lnTo>
                    <a:pt x="28307" y="86106"/>
                  </a:lnTo>
                  <a:lnTo>
                    <a:pt x="57247" y="86106"/>
                  </a:lnTo>
                  <a:close/>
                </a:path>
                <a:path w="90170" h="824864">
                  <a:moveTo>
                    <a:pt x="28307" y="86106"/>
                  </a:moveTo>
                  <a:lnTo>
                    <a:pt x="28193" y="71627"/>
                  </a:lnTo>
                  <a:lnTo>
                    <a:pt x="28193" y="86106"/>
                  </a:lnTo>
                  <a:close/>
                </a:path>
                <a:path w="90170" h="824864">
                  <a:moveTo>
                    <a:pt x="61626" y="738630"/>
                  </a:moveTo>
                  <a:lnTo>
                    <a:pt x="57247" y="86106"/>
                  </a:lnTo>
                  <a:lnTo>
                    <a:pt x="28307" y="86106"/>
                  </a:lnTo>
                  <a:lnTo>
                    <a:pt x="33412" y="738882"/>
                  </a:lnTo>
                  <a:lnTo>
                    <a:pt x="61626" y="738630"/>
                  </a:lnTo>
                  <a:close/>
                </a:path>
                <a:path w="90170" h="824864">
                  <a:moveTo>
                    <a:pt x="61721" y="752856"/>
                  </a:moveTo>
                  <a:lnTo>
                    <a:pt x="61626" y="738630"/>
                  </a:lnTo>
                  <a:lnTo>
                    <a:pt x="33412" y="738882"/>
                  </a:lnTo>
                  <a:lnTo>
                    <a:pt x="33527" y="753618"/>
                  </a:lnTo>
                  <a:lnTo>
                    <a:pt x="61721" y="752856"/>
                  </a:lnTo>
                  <a:close/>
                </a:path>
                <a:path w="90170" h="824864">
                  <a:moveTo>
                    <a:pt x="89915" y="738377"/>
                  </a:moveTo>
                  <a:lnTo>
                    <a:pt x="61626" y="738630"/>
                  </a:lnTo>
                  <a:lnTo>
                    <a:pt x="61721" y="796303"/>
                  </a:lnTo>
                  <a:lnTo>
                    <a:pt x="89915" y="738377"/>
                  </a:lnTo>
                  <a:close/>
                </a:path>
              </a:pathLst>
            </a:custGeom>
            <a:solidFill>
              <a:srgbClr val="3467FF"/>
            </a:solidFill>
          </p:spPr>
          <p:txBody>
            <a:bodyPr wrap="square" lIns="0" tIns="0" rIns="0" bIns="0" rtlCol="0"/>
            <a:lstStyle/>
            <a:p>
              <a:endParaRPr/>
            </a:p>
          </p:txBody>
        </p:sp>
        <p:sp>
          <p:nvSpPr>
            <p:cNvPr id="63" name="object 14"/>
            <p:cNvSpPr txBox="1"/>
            <p:nvPr/>
          </p:nvSpPr>
          <p:spPr>
            <a:xfrm>
              <a:off x="8012176" y="888851"/>
              <a:ext cx="157480" cy="267335"/>
            </a:xfrm>
            <a:prstGeom prst="rect">
              <a:avLst/>
            </a:prstGeom>
          </p:spPr>
          <p:txBody>
            <a:bodyPr vert="horz" wrap="square" lIns="0" tIns="0" rIns="0" bIns="0" rtlCol="0">
              <a:spAutoFit/>
            </a:bodyPr>
            <a:lstStyle/>
            <a:p>
              <a:pPr marL="12700">
                <a:lnSpc>
                  <a:spcPct val="100000"/>
                </a:lnSpc>
              </a:pPr>
              <a:r>
                <a:rPr sz="1900" i="1" spc="-70" dirty="0">
                  <a:solidFill>
                    <a:srgbClr val="3365FF"/>
                  </a:solidFill>
                  <a:latin typeface="Symbol"/>
                  <a:cs typeface="Symbol"/>
                </a:rPr>
                <a:t></a:t>
              </a:r>
              <a:endParaRPr sz="1900">
                <a:latin typeface="Symbol"/>
                <a:cs typeface="Symbol"/>
              </a:endParaRPr>
            </a:p>
          </p:txBody>
        </p:sp>
      </p:grpSp>
      <p:grpSp>
        <p:nvGrpSpPr>
          <p:cNvPr id="79" name="Group 78"/>
          <p:cNvGrpSpPr/>
          <p:nvPr/>
        </p:nvGrpSpPr>
        <p:grpSpPr>
          <a:xfrm>
            <a:off x="5357700" y="3062201"/>
            <a:ext cx="2248661" cy="1403890"/>
            <a:chOff x="5068570" y="3747875"/>
            <a:chExt cx="2248661" cy="1403890"/>
          </a:xfrm>
        </p:grpSpPr>
        <p:sp>
          <p:nvSpPr>
            <p:cNvPr id="65" name="object 17"/>
            <p:cNvSpPr/>
            <p:nvPr/>
          </p:nvSpPr>
          <p:spPr>
            <a:xfrm>
              <a:off x="6792721" y="4084573"/>
              <a:ext cx="524510" cy="457200"/>
            </a:xfrm>
            <a:custGeom>
              <a:avLst/>
              <a:gdLst/>
              <a:ahLst/>
              <a:cxnLst/>
              <a:rect l="l" t="t" r="r" b="b"/>
              <a:pathLst>
                <a:path w="524509" h="457200">
                  <a:moveTo>
                    <a:pt x="524255" y="229362"/>
                  </a:moveTo>
                  <a:lnTo>
                    <a:pt x="393192" y="0"/>
                  </a:lnTo>
                  <a:lnTo>
                    <a:pt x="131825" y="0"/>
                  </a:lnTo>
                  <a:lnTo>
                    <a:pt x="0" y="228600"/>
                  </a:lnTo>
                  <a:lnTo>
                    <a:pt x="131063" y="457200"/>
                  </a:lnTo>
                  <a:lnTo>
                    <a:pt x="392429" y="457200"/>
                  </a:lnTo>
                  <a:lnTo>
                    <a:pt x="524255" y="229362"/>
                  </a:lnTo>
                  <a:close/>
                </a:path>
              </a:pathLst>
            </a:custGeom>
            <a:solidFill>
              <a:srgbClr val="FFFFCC"/>
            </a:solidFill>
          </p:spPr>
          <p:txBody>
            <a:bodyPr wrap="square" lIns="0" tIns="0" rIns="0" bIns="0" rtlCol="0"/>
            <a:lstStyle/>
            <a:p>
              <a:endParaRPr/>
            </a:p>
          </p:txBody>
        </p:sp>
        <p:sp>
          <p:nvSpPr>
            <p:cNvPr id="66" name="object 18"/>
            <p:cNvSpPr/>
            <p:nvPr/>
          </p:nvSpPr>
          <p:spPr>
            <a:xfrm>
              <a:off x="6792721" y="4084573"/>
              <a:ext cx="524510" cy="457200"/>
            </a:xfrm>
            <a:custGeom>
              <a:avLst/>
              <a:gdLst/>
              <a:ahLst/>
              <a:cxnLst/>
              <a:rect l="l" t="t" r="r" b="b"/>
              <a:pathLst>
                <a:path w="524509" h="457200">
                  <a:moveTo>
                    <a:pt x="131825" y="0"/>
                  </a:moveTo>
                  <a:lnTo>
                    <a:pt x="0" y="228600"/>
                  </a:lnTo>
                  <a:lnTo>
                    <a:pt x="131063" y="457200"/>
                  </a:lnTo>
                  <a:lnTo>
                    <a:pt x="392429" y="457200"/>
                  </a:lnTo>
                  <a:lnTo>
                    <a:pt x="524255" y="229362"/>
                  </a:lnTo>
                  <a:lnTo>
                    <a:pt x="393192" y="0"/>
                  </a:lnTo>
                  <a:lnTo>
                    <a:pt x="131825" y="0"/>
                  </a:lnTo>
                  <a:close/>
                </a:path>
              </a:pathLst>
            </a:custGeom>
            <a:ln w="9525">
              <a:solidFill>
                <a:srgbClr val="010101"/>
              </a:solidFill>
            </a:ln>
          </p:spPr>
          <p:txBody>
            <a:bodyPr wrap="square" lIns="0" tIns="0" rIns="0" bIns="0" rtlCol="0"/>
            <a:lstStyle/>
            <a:p>
              <a:endParaRPr/>
            </a:p>
          </p:txBody>
        </p:sp>
        <p:sp>
          <p:nvSpPr>
            <p:cNvPr id="67" name="object 19"/>
            <p:cNvSpPr/>
            <p:nvPr/>
          </p:nvSpPr>
          <p:spPr>
            <a:xfrm>
              <a:off x="6791197" y="4540250"/>
              <a:ext cx="524510" cy="457200"/>
            </a:xfrm>
            <a:custGeom>
              <a:avLst/>
              <a:gdLst/>
              <a:ahLst/>
              <a:cxnLst/>
              <a:rect l="l" t="t" r="r" b="b"/>
              <a:pathLst>
                <a:path w="524509" h="457200">
                  <a:moveTo>
                    <a:pt x="524255" y="228600"/>
                  </a:moveTo>
                  <a:lnTo>
                    <a:pt x="393192" y="0"/>
                  </a:lnTo>
                  <a:lnTo>
                    <a:pt x="131063" y="0"/>
                  </a:lnTo>
                  <a:lnTo>
                    <a:pt x="0" y="227837"/>
                  </a:lnTo>
                  <a:lnTo>
                    <a:pt x="131063" y="457200"/>
                  </a:lnTo>
                  <a:lnTo>
                    <a:pt x="392429" y="457200"/>
                  </a:lnTo>
                  <a:lnTo>
                    <a:pt x="524255" y="228600"/>
                  </a:lnTo>
                  <a:close/>
                </a:path>
              </a:pathLst>
            </a:custGeom>
            <a:solidFill>
              <a:srgbClr val="FFFFCC"/>
            </a:solidFill>
          </p:spPr>
          <p:txBody>
            <a:bodyPr wrap="square" lIns="0" tIns="0" rIns="0" bIns="0" rtlCol="0"/>
            <a:lstStyle/>
            <a:p>
              <a:endParaRPr/>
            </a:p>
          </p:txBody>
        </p:sp>
        <p:sp>
          <p:nvSpPr>
            <p:cNvPr id="68" name="object 20"/>
            <p:cNvSpPr/>
            <p:nvPr/>
          </p:nvSpPr>
          <p:spPr>
            <a:xfrm>
              <a:off x="6791197" y="4540250"/>
              <a:ext cx="524510" cy="457200"/>
            </a:xfrm>
            <a:custGeom>
              <a:avLst/>
              <a:gdLst/>
              <a:ahLst/>
              <a:cxnLst/>
              <a:rect l="l" t="t" r="r" b="b"/>
              <a:pathLst>
                <a:path w="524509" h="457200">
                  <a:moveTo>
                    <a:pt x="131063" y="0"/>
                  </a:moveTo>
                  <a:lnTo>
                    <a:pt x="0" y="227837"/>
                  </a:lnTo>
                  <a:lnTo>
                    <a:pt x="131063" y="457200"/>
                  </a:lnTo>
                  <a:lnTo>
                    <a:pt x="392429" y="457200"/>
                  </a:lnTo>
                  <a:lnTo>
                    <a:pt x="524255" y="228600"/>
                  </a:lnTo>
                  <a:lnTo>
                    <a:pt x="393192" y="0"/>
                  </a:lnTo>
                  <a:lnTo>
                    <a:pt x="131063" y="0"/>
                  </a:lnTo>
                  <a:close/>
                </a:path>
              </a:pathLst>
            </a:custGeom>
            <a:ln w="9525">
              <a:solidFill>
                <a:srgbClr val="010101"/>
              </a:solidFill>
            </a:ln>
          </p:spPr>
          <p:txBody>
            <a:bodyPr wrap="square" lIns="0" tIns="0" rIns="0" bIns="0" rtlCol="0"/>
            <a:lstStyle/>
            <a:p>
              <a:endParaRPr/>
            </a:p>
          </p:txBody>
        </p:sp>
        <p:sp>
          <p:nvSpPr>
            <p:cNvPr id="69" name="object 21"/>
            <p:cNvSpPr/>
            <p:nvPr/>
          </p:nvSpPr>
          <p:spPr>
            <a:xfrm>
              <a:off x="6908524" y="4613345"/>
              <a:ext cx="302260" cy="305435"/>
            </a:xfrm>
            <a:custGeom>
              <a:avLst/>
              <a:gdLst/>
              <a:ahLst/>
              <a:cxnLst/>
              <a:rect l="l" t="t" r="r" b="b"/>
              <a:pathLst>
                <a:path w="302259" h="305435">
                  <a:moveTo>
                    <a:pt x="301827" y="151909"/>
                  </a:moveTo>
                  <a:lnTo>
                    <a:pt x="294891" y="108629"/>
                  </a:lnTo>
                  <a:lnTo>
                    <a:pt x="277605" y="70518"/>
                  </a:lnTo>
                  <a:lnTo>
                    <a:pt x="251593" y="39122"/>
                  </a:lnTo>
                  <a:lnTo>
                    <a:pt x="218479" y="15989"/>
                  </a:lnTo>
                  <a:lnTo>
                    <a:pt x="179886" y="2667"/>
                  </a:lnTo>
                  <a:lnTo>
                    <a:pt x="151917" y="0"/>
                  </a:lnTo>
                  <a:lnTo>
                    <a:pt x="136897" y="951"/>
                  </a:lnTo>
                  <a:lnTo>
                    <a:pt x="95047" y="11426"/>
                  </a:lnTo>
                  <a:lnTo>
                    <a:pt x="59108" y="31994"/>
                  </a:lnTo>
                  <a:lnTo>
                    <a:pt x="30482" y="60934"/>
                  </a:lnTo>
                  <a:lnTo>
                    <a:pt x="10569" y="96529"/>
                  </a:lnTo>
                  <a:lnTo>
                    <a:pt x="774" y="137058"/>
                  </a:lnTo>
                  <a:lnTo>
                    <a:pt x="0" y="151367"/>
                  </a:lnTo>
                  <a:lnTo>
                    <a:pt x="20" y="155504"/>
                  </a:lnTo>
                  <a:lnTo>
                    <a:pt x="7128" y="198069"/>
                  </a:lnTo>
                  <a:lnTo>
                    <a:pt x="24894" y="235651"/>
                  </a:lnTo>
                  <a:lnTo>
                    <a:pt x="51587" y="266644"/>
                  </a:lnTo>
                  <a:lnTo>
                    <a:pt x="85481" y="289444"/>
                  </a:lnTo>
                  <a:lnTo>
                    <a:pt x="124846" y="302445"/>
                  </a:lnTo>
                  <a:lnTo>
                    <a:pt x="153275" y="304876"/>
                  </a:lnTo>
                  <a:lnTo>
                    <a:pt x="167799" y="303806"/>
                  </a:lnTo>
                  <a:lnTo>
                    <a:pt x="208570" y="293069"/>
                  </a:lnTo>
                  <a:lnTo>
                    <a:pt x="243898" y="272318"/>
                  </a:lnTo>
                  <a:lnTo>
                    <a:pt x="272184" y="243194"/>
                  </a:lnTo>
                  <a:lnTo>
                    <a:pt x="291831" y="207341"/>
                  </a:lnTo>
                  <a:lnTo>
                    <a:pt x="301241" y="166402"/>
                  </a:lnTo>
                  <a:lnTo>
                    <a:pt x="301827" y="151909"/>
                  </a:lnTo>
                  <a:close/>
                </a:path>
              </a:pathLst>
            </a:custGeom>
            <a:solidFill>
              <a:srgbClr val="FFFFFF"/>
            </a:solidFill>
          </p:spPr>
          <p:txBody>
            <a:bodyPr wrap="square" lIns="0" tIns="0" rIns="0" bIns="0" rtlCol="0"/>
            <a:lstStyle/>
            <a:p>
              <a:endParaRPr/>
            </a:p>
          </p:txBody>
        </p:sp>
        <p:sp>
          <p:nvSpPr>
            <p:cNvPr id="70" name="object 22"/>
            <p:cNvSpPr/>
            <p:nvPr/>
          </p:nvSpPr>
          <p:spPr>
            <a:xfrm>
              <a:off x="6908524" y="4613345"/>
              <a:ext cx="302260" cy="305435"/>
            </a:xfrm>
            <a:custGeom>
              <a:avLst/>
              <a:gdLst/>
              <a:ahLst/>
              <a:cxnLst/>
              <a:rect l="l" t="t" r="r" b="b"/>
              <a:pathLst>
                <a:path w="302259" h="305435">
                  <a:moveTo>
                    <a:pt x="20" y="155504"/>
                  </a:moveTo>
                  <a:lnTo>
                    <a:pt x="7128" y="198069"/>
                  </a:lnTo>
                  <a:lnTo>
                    <a:pt x="24894" y="235651"/>
                  </a:lnTo>
                  <a:lnTo>
                    <a:pt x="51587" y="266644"/>
                  </a:lnTo>
                  <a:lnTo>
                    <a:pt x="85481" y="289444"/>
                  </a:lnTo>
                  <a:lnTo>
                    <a:pt x="124846" y="302445"/>
                  </a:lnTo>
                  <a:lnTo>
                    <a:pt x="153275" y="304876"/>
                  </a:lnTo>
                  <a:lnTo>
                    <a:pt x="167799" y="303806"/>
                  </a:lnTo>
                  <a:lnTo>
                    <a:pt x="208570" y="293069"/>
                  </a:lnTo>
                  <a:lnTo>
                    <a:pt x="243898" y="272318"/>
                  </a:lnTo>
                  <a:lnTo>
                    <a:pt x="272184" y="243194"/>
                  </a:lnTo>
                  <a:lnTo>
                    <a:pt x="291831" y="207341"/>
                  </a:lnTo>
                  <a:lnTo>
                    <a:pt x="301241" y="166402"/>
                  </a:lnTo>
                  <a:lnTo>
                    <a:pt x="301827" y="151909"/>
                  </a:lnTo>
                  <a:lnTo>
                    <a:pt x="300765" y="137004"/>
                  </a:lnTo>
                  <a:lnTo>
                    <a:pt x="290199" y="95275"/>
                  </a:lnTo>
                  <a:lnTo>
                    <a:pt x="269824" y="59230"/>
                  </a:lnTo>
                  <a:lnTo>
                    <a:pt x="241264" y="30417"/>
                  </a:lnTo>
                  <a:lnTo>
                    <a:pt x="206143" y="10382"/>
                  </a:lnTo>
                  <a:lnTo>
                    <a:pt x="166086" y="673"/>
                  </a:lnTo>
                  <a:lnTo>
                    <a:pt x="151917" y="0"/>
                  </a:lnTo>
                  <a:lnTo>
                    <a:pt x="136897" y="951"/>
                  </a:lnTo>
                  <a:lnTo>
                    <a:pt x="95047" y="11426"/>
                  </a:lnTo>
                  <a:lnTo>
                    <a:pt x="59108" y="31994"/>
                  </a:lnTo>
                  <a:lnTo>
                    <a:pt x="30482" y="60934"/>
                  </a:lnTo>
                  <a:lnTo>
                    <a:pt x="10569" y="96529"/>
                  </a:lnTo>
                  <a:lnTo>
                    <a:pt x="774" y="137058"/>
                  </a:lnTo>
                  <a:lnTo>
                    <a:pt x="0" y="151367"/>
                  </a:lnTo>
                  <a:lnTo>
                    <a:pt x="20" y="155504"/>
                  </a:lnTo>
                  <a:close/>
                </a:path>
              </a:pathLst>
            </a:custGeom>
            <a:ln w="9525">
              <a:solidFill>
                <a:srgbClr val="010101"/>
              </a:solidFill>
            </a:ln>
          </p:spPr>
          <p:txBody>
            <a:bodyPr wrap="square" lIns="0" tIns="0" rIns="0" bIns="0" rtlCol="0"/>
            <a:lstStyle/>
            <a:p>
              <a:endParaRPr/>
            </a:p>
          </p:txBody>
        </p:sp>
        <p:sp>
          <p:nvSpPr>
            <p:cNvPr id="71" name="object 23"/>
            <p:cNvSpPr/>
            <p:nvPr/>
          </p:nvSpPr>
          <p:spPr>
            <a:xfrm>
              <a:off x="6897821" y="4157671"/>
              <a:ext cx="301625" cy="305435"/>
            </a:xfrm>
            <a:custGeom>
              <a:avLst/>
              <a:gdLst/>
              <a:ahLst/>
              <a:cxnLst/>
              <a:rect l="l" t="t" r="r" b="b"/>
              <a:pathLst>
                <a:path w="301625" h="305435">
                  <a:moveTo>
                    <a:pt x="301091" y="150906"/>
                  </a:moveTo>
                  <a:lnTo>
                    <a:pt x="294391" y="107929"/>
                  </a:lnTo>
                  <a:lnTo>
                    <a:pt x="277070" y="70009"/>
                  </a:lnTo>
                  <a:lnTo>
                    <a:pt x="250844" y="38740"/>
                  </a:lnTo>
                  <a:lnTo>
                    <a:pt x="217424" y="15717"/>
                  </a:lnTo>
                  <a:lnTo>
                    <a:pt x="178523" y="2534"/>
                  </a:lnTo>
                  <a:lnTo>
                    <a:pt x="150391" y="0"/>
                  </a:lnTo>
                  <a:lnTo>
                    <a:pt x="135653" y="1064"/>
                  </a:lnTo>
                  <a:lnTo>
                    <a:pt x="94400" y="11698"/>
                  </a:lnTo>
                  <a:lnTo>
                    <a:pt x="58767" y="32234"/>
                  </a:lnTo>
                  <a:lnTo>
                    <a:pt x="30267" y="61062"/>
                  </a:lnTo>
                  <a:lnTo>
                    <a:pt x="10412" y="96569"/>
                  </a:lnTo>
                  <a:lnTo>
                    <a:pt x="714" y="137142"/>
                  </a:lnTo>
                  <a:lnTo>
                    <a:pt x="0" y="151514"/>
                  </a:lnTo>
                  <a:lnTo>
                    <a:pt x="56" y="156264"/>
                  </a:lnTo>
                  <a:lnTo>
                    <a:pt x="6892" y="198693"/>
                  </a:lnTo>
                  <a:lnTo>
                    <a:pt x="24599" y="236199"/>
                  </a:lnTo>
                  <a:lnTo>
                    <a:pt x="51399" y="267127"/>
                  </a:lnTo>
                  <a:lnTo>
                    <a:pt x="85512" y="289821"/>
                  </a:lnTo>
                  <a:lnTo>
                    <a:pt x="125157" y="302629"/>
                  </a:lnTo>
                  <a:lnTo>
                    <a:pt x="153783" y="304857"/>
                  </a:lnTo>
                  <a:lnTo>
                    <a:pt x="168279" y="303783"/>
                  </a:lnTo>
                  <a:lnTo>
                    <a:pt x="208918" y="292974"/>
                  </a:lnTo>
                  <a:lnTo>
                    <a:pt x="244054" y="272076"/>
                  </a:lnTo>
                  <a:lnTo>
                    <a:pt x="272102" y="242752"/>
                  </a:lnTo>
                  <a:lnTo>
                    <a:pt x="291480" y="206666"/>
                  </a:lnTo>
                  <a:lnTo>
                    <a:pt x="300603" y="165480"/>
                  </a:lnTo>
                  <a:lnTo>
                    <a:pt x="301091" y="150906"/>
                  </a:lnTo>
                  <a:close/>
                </a:path>
              </a:pathLst>
            </a:custGeom>
            <a:solidFill>
              <a:srgbClr val="FFFFFF"/>
            </a:solidFill>
          </p:spPr>
          <p:txBody>
            <a:bodyPr wrap="square" lIns="0" tIns="0" rIns="0" bIns="0" rtlCol="0"/>
            <a:lstStyle/>
            <a:p>
              <a:endParaRPr/>
            </a:p>
          </p:txBody>
        </p:sp>
        <p:sp>
          <p:nvSpPr>
            <p:cNvPr id="72" name="object 24"/>
            <p:cNvSpPr/>
            <p:nvPr/>
          </p:nvSpPr>
          <p:spPr>
            <a:xfrm>
              <a:off x="6897821" y="4157671"/>
              <a:ext cx="301625" cy="305435"/>
            </a:xfrm>
            <a:custGeom>
              <a:avLst/>
              <a:gdLst/>
              <a:ahLst/>
              <a:cxnLst/>
              <a:rect l="l" t="t" r="r" b="b"/>
              <a:pathLst>
                <a:path w="301625" h="305435">
                  <a:moveTo>
                    <a:pt x="56" y="156264"/>
                  </a:moveTo>
                  <a:lnTo>
                    <a:pt x="6892" y="198693"/>
                  </a:lnTo>
                  <a:lnTo>
                    <a:pt x="24599" y="236199"/>
                  </a:lnTo>
                  <a:lnTo>
                    <a:pt x="51399" y="267127"/>
                  </a:lnTo>
                  <a:lnTo>
                    <a:pt x="85512" y="289821"/>
                  </a:lnTo>
                  <a:lnTo>
                    <a:pt x="125157" y="302629"/>
                  </a:lnTo>
                  <a:lnTo>
                    <a:pt x="153783" y="304857"/>
                  </a:lnTo>
                  <a:lnTo>
                    <a:pt x="168279" y="303783"/>
                  </a:lnTo>
                  <a:lnTo>
                    <a:pt x="208918" y="292974"/>
                  </a:lnTo>
                  <a:lnTo>
                    <a:pt x="244054" y="272076"/>
                  </a:lnTo>
                  <a:lnTo>
                    <a:pt x="272102" y="242752"/>
                  </a:lnTo>
                  <a:lnTo>
                    <a:pt x="291480" y="206666"/>
                  </a:lnTo>
                  <a:lnTo>
                    <a:pt x="300603" y="165480"/>
                  </a:lnTo>
                  <a:lnTo>
                    <a:pt x="301091" y="150906"/>
                  </a:lnTo>
                  <a:lnTo>
                    <a:pt x="300143" y="136117"/>
                  </a:lnTo>
                  <a:lnTo>
                    <a:pt x="289713" y="94648"/>
                  </a:lnTo>
                  <a:lnTo>
                    <a:pt x="269233" y="58768"/>
                  </a:lnTo>
                  <a:lnTo>
                    <a:pt x="240418" y="30071"/>
                  </a:lnTo>
                  <a:lnTo>
                    <a:pt x="204981" y="10150"/>
                  </a:lnTo>
                  <a:lnTo>
                    <a:pt x="164635" y="602"/>
                  </a:lnTo>
                  <a:lnTo>
                    <a:pt x="150391" y="0"/>
                  </a:lnTo>
                  <a:lnTo>
                    <a:pt x="135653" y="1064"/>
                  </a:lnTo>
                  <a:lnTo>
                    <a:pt x="94400" y="11698"/>
                  </a:lnTo>
                  <a:lnTo>
                    <a:pt x="58767" y="32234"/>
                  </a:lnTo>
                  <a:lnTo>
                    <a:pt x="30267" y="61062"/>
                  </a:lnTo>
                  <a:lnTo>
                    <a:pt x="10412" y="96569"/>
                  </a:lnTo>
                  <a:lnTo>
                    <a:pt x="714" y="137142"/>
                  </a:lnTo>
                  <a:lnTo>
                    <a:pt x="0" y="151514"/>
                  </a:lnTo>
                  <a:lnTo>
                    <a:pt x="56" y="156264"/>
                  </a:lnTo>
                  <a:close/>
                </a:path>
              </a:pathLst>
            </a:custGeom>
            <a:ln w="9524">
              <a:solidFill>
                <a:srgbClr val="010101"/>
              </a:solidFill>
            </a:ln>
          </p:spPr>
          <p:txBody>
            <a:bodyPr wrap="square" lIns="0" tIns="0" rIns="0" bIns="0" rtlCol="0"/>
            <a:lstStyle/>
            <a:p>
              <a:endParaRPr/>
            </a:p>
          </p:txBody>
        </p:sp>
        <p:sp>
          <p:nvSpPr>
            <p:cNvPr id="73" name="object 25"/>
            <p:cNvSpPr/>
            <p:nvPr/>
          </p:nvSpPr>
          <p:spPr>
            <a:xfrm>
              <a:off x="7005319" y="4129532"/>
              <a:ext cx="90170" cy="824865"/>
            </a:xfrm>
            <a:custGeom>
              <a:avLst/>
              <a:gdLst/>
              <a:ahLst/>
              <a:cxnLst/>
              <a:rect l="l" t="t" r="r" b="b"/>
              <a:pathLst>
                <a:path w="90170" h="824864">
                  <a:moveTo>
                    <a:pt x="85344" y="85343"/>
                  </a:moveTo>
                  <a:lnTo>
                    <a:pt x="41909" y="0"/>
                  </a:lnTo>
                  <a:lnTo>
                    <a:pt x="0" y="86105"/>
                  </a:lnTo>
                  <a:lnTo>
                    <a:pt x="28194" y="85854"/>
                  </a:lnTo>
                  <a:lnTo>
                    <a:pt x="28194" y="71627"/>
                  </a:lnTo>
                  <a:lnTo>
                    <a:pt x="56387" y="71627"/>
                  </a:lnTo>
                  <a:lnTo>
                    <a:pt x="56497" y="85601"/>
                  </a:lnTo>
                  <a:lnTo>
                    <a:pt x="85344" y="85343"/>
                  </a:lnTo>
                  <a:close/>
                </a:path>
                <a:path w="90170" h="824864">
                  <a:moveTo>
                    <a:pt x="61722" y="795269"/>
                  </a:moveTo>
                  <a:lnTo>
                    <a:pt x="61722" y="752855"/>
                  </a:lnTo>
                  <a:lnTo>
                    <a:pt x="32765" y="752855"/>
                  </a:lnTo>
                  <a:lnTo>
                    <a:pt x="32672" y="738884"/>
                  </a:lnTo>
                  <a:lnTo>
                    <a:pt x="3809" y="739139"/>
                  </a:lnTo>
                  <a:lnTo>
                    <a:pt x="47244" y="824483"/>
                  </a:lnTo>
                  <a:lnTo>
                    <a:pt x="61722" y="795269"/>
                  </a:lnTo>
                  <a:close/>
                </a:path>
                <a:path w="90170" h="824864">
                  <a:moveTo>
                    <a:pt x="56497" y="85601"/>
                  </a:moveTo>
                  <a:lnTo>
                    <a:pt x="56387" y="71627"/>
                  </a:lnTo>
                  <a:lnTo>
                    <a:pt x="28194" y="71627"/>
                  </a:lnTo>
                  <a:lnTo>
                    <a:pt x="28289" y="85853"/>
                  </a:lnTo>
                  <a:lnTo>
                    <a:pt x="56497" y="85601"/>
                  </a:lnTo>
                  <a:close/>
                </a:path>
                <a:path w="90170" h="824864">
                  <a:moveTo>
                    <a:pt x="28289" y="85853"/>
                  </a:moveTo>
                  <a:lnTo>
                    <a:pt x="28194" y="71627"/>
                  </a:lnTo>
                  <a:lnTo>
                    <a:pt x="28194" y="85854"/>
                  </a:lnTo>
                  <a:close/>
                </a:path>
                <a:path w="90170" h="824864">
                  <a:moveTo>
                    <a:pt x="61610" y="738628"/>
                  </a:moveTo>
                  <a:lnTo>
                    <a:pt x="56497" y="85601"/>
                  </a:lnTo>
                  <a:lnTo>
                    <a:pt x="28289" y="85853"/>
                  </a:lnTo>
                  <a:lnTo>
                    <a:pt x="32672" y="738884"/>
                  </a:lnTo>
                  <a:lnTo>
                    <a:pt x="61610" y="738628"/>
                  </a:lnTo>
                  <a:close/>
                </a:path>
                <a:path w="90170" h="824864">
                  <a:moveTo>
                    <a:pt x="61722" y="752855"/>
                  </a:moveTo>
                  <a:lnTo>
                    <a:pt x="61610" y="738628"/>
                  </a:lnTo>
                  <a:lnTo>
                    <a:pt x="32672" y="738884"/>
                  </a:lnTo>
                  <a:lnTo>
                    <a:pt x="32765" y="752855"/>
                  </a:lnTo>
                  <a:lnTo>
                    <a:pt x="61722" y="752855"/>
                  </a:lnTo>
                  <a:close/>
                </a:path>
                <a:path w="90170" h="824864">
                  <a:moveTo>
                    <a:pt x="89915" y="738377"/>
                  </a:moveTo>
                  <a:lnTo>
                    <a:pt x="61610" y="738628"/>
                  </a:lnTo>
                  <a:lnTo>
                    <a:pt x="61722" y="795269"/>
                  </a:lnTo>
                  <a:lnTo>
                    <a:pt x="89915" y="738377"/>
                  </a:lnTo>
                  <a:close/>
                </a:path>
              </a:pathLst>
            </a:custGeom>
            <a:solidFill>
              <a:srgbClr val="3467FF"/>
            </a:solidFill>
          </p:spPr>
          <p:txBody>
            <a:bodyPr wrap="square" lIns="0" tIns="0" rIns="0" bIns="0" rtlCol="0"/>
            <a:lstStyle/>
            <a:p>
              <a:endParaRPr/>
            </a:p>
          </p:txBody>
        </p:sp>
        <p:sp>
          <p:nvSpPr>
            <p:cNvPr id="74" name="object 26"/>
            <p:cNvSpPr txBox="1"/>
            <p:nvPr/>
          </p:nvSpPr>
          <p:spPr>
            <a:xfrm>
              <a:off x="5623305" y="3870399"/>
              <a:ext cx="165100" cy="254000"/>
            </a:xfrm>
            <a:prstGeom prst="rect">
              <a:avLst/>
            </a:prstGeom>
          </p:spPr>
          <p:txBody>
            <a:bodyPr vert="horz" wrap="square" lIns="0" tIns="0" rIns="0" bIns="0" rtlCol="0">
              <a:spAutoFit/>
            </a:bodyPr>
            <a:lstStyle/>
            <a:p>
              <a:pPr marL="12700">
                <a:lnSpc>
                  <a:spcPct val="100000"/>
                </a:lnSpc>
              </a:pPr>
              <a:r>
                <a:rPr sz="1800" i="1" spc="-15" dirty="0">
                  <a:solidFill>
                    <a:srgbClr val="FF0000"/>
                  </a:solidFill>
                  <a:latin typeface="Times New Roman"/>
                  <a:cs typeface="Times New Roman"/>
                </a:rPr>
                <a:t>E</a:t>
              </a:r>
              <a:endParaRPr sz="1800">
                <a:latin typeface="Times New Roman"/>
                <a:cs typeface="Times New Roman"/>
              </a:endParaRPr>
            </a:p>
          </p:txBody>
        </p:sp>
        <p:sp>
          <p:nvSpPr>
            <p:cNvPr id="75" name="object 27"/>
            <p:cNvSpPr/>
            <p:nvPr/>
          </p:nvSpPr>
          <p:spPr>
            <a:xfrm>
              <a:off x="5668009" y="4137914"/>
              <a:ext cx="90805" cy="824230"/>
            </a:xfrm>
            <a:custGeom>
              <a:avLst/>
              <a:gdLst/>
              <a:ahLst/>
              <a:cxnLst/>
              <a:rect l="l" t="t" r="r" b="b"/>
              <a:pathLst>
                <a:path w="90804" h="824229">
                  <a:moveTo>
                    <a:pt x="86105" y="85344"/>
                  </a:moveTo>
                  <a:lnTo>
                    <a:pt x="42672" y="0"/>
                  </a:lnTo>
                  <a:lnTo>
                    <a:pt x="0" y="86106"/>
                  </a:lnTo>
                  <a:lnTo>
                    <a:pt x="28955" y="85849"/>
                  </a:lnTo>
                  <a:lnTo>
                    <a:pt x="28955" y="71627"/>
                  </a:lnTo>
                  <a:lnTo>
                    <a:pt x="57150" y="70865"/>
                  </a:lnTo>
                  <a:lnTo>
                    <a:pt x="57248" y="85599"/>
                  </a:lnTo>
                  <a:lnTo>
                    <a:pt x="86105" y="85344"/>
                  </a:lnTo>
                  <a:close/>
                </a:path>
                <a:path w="90804" h="824229">
                  <a:moveTo>
                    <a:pt x="61722" y="796045"/>
                  </a:moveTo>
                  <a:lnTo>
                    <a:pt x="61722" y="752094"/>
                  </a:lnTo>
                  <a:lnTo>
                    <a:pt x="33527" y="752856"/>
                  </a:lnTo>
                  <a:lnTo>
                    <a:pt x="33429" y="738122"/>
                  </a:lnTo>
                  <a:lnTo>
                    <a:pt x="4572" y="738377"/>
                  </a:lnTo>
                  <a:lnTo>
                    <a:pt x="48005" y="823722"/>
                  </a:lnTo>
                  <a:lnTo>
                    <a:pt x="61722" y="796045"/>
                  </a:lnTo>
                  <a:close/>
                </a:path>
                <a:path w="90804" h="824229">
                  <a:moveTo>
                    <a:pt x="57248" y="85599"/>
                  </a:moveTo>
                  <a:lnTo>
                    <a:pt x="57150" y="70865"/>
                  </a:lnTo>
                  <a:lnTo>
                    <a:pt x="28955" y="71627"/>
                  </a:lnTo>
                  <a:lnTo>
                    <a:pt x="29051" y="85848"/>
                  </a:lnTo>
                  <a:lnTo>
                    <a:pt x="57248" y="85599"/>
                  </a:lnTo>
                  <a:close/>
                </a:path>
                <a:path w="90804" h="824229">
                  <a:moveTo>
                    <a:pt x="29051" y="85848"/>
                  </a:moveTo>
                  <a:lnTo>
                    <a:pt x="28955" y="71627"/>
                  </a:lnTo>
                  <a:lnTo>
                    <a:pt x="28955" y="85849"/>
                  </a:lnTo>
                  <a:close/>
                </a:path>
                <a:path w="90804" h="824229">
                  <a:moveTo>
                    <a:pt x="61626" y="737873"/>
                  </a:moveTo>
                  <a:lnTo>
                    <a:pt x="57248" y="85599"/>
                  </a:lnTo>
                  <a:lnTo>
                    <a:pt x="29051" y="85848"/>
                  </a:lnTo>
                  <a:lnTo>
                    <a:pt x="33429" y="738122"/>
                  </a:lnTo>
                  <a:lnTo>
                    <a:pt x="61626" y="737873"/>
                  </a:lnTo>
                  <a:close/>
                </a:path>
                <a:path w="90804" h="824229">
                  <a:moveTo>
                    <a:pt x="61722" y="752094"/>
                  </a:moveTo>
                  <a:lnTo>
                    <a:pt x="61626" y="737873"/>
                  </a:lnTo>
                  <a:lnTo>
                    <a:pt x="33429" y="738122"/>
                  </a:lnTo>
                  <a:lnTo>
                    <a:pt x="33527" y="752856"/>
                  </a:lnTo>
                  <a:lnTo>
                    <a:pt x="61722" y="752094"/>
                  </a:lnTo>
                  <a:close/>
                </a:path>
                <a:path w="90804" h="824229">
                  <a:moveTo>
                    <a:pt x="90677" y="737615"/>
                  </a:moveTo>
                  <a:lnTo>
                    <a:pt x="61626" y="737873"/>
                  </a:lnTo>
                  <a:lnTo>
                    <a:pt x="61722" y="796045"/>
                  </a:lnTo>
                  <a:lnTo>
                    <a:pt x="90677" y="737615"/>
                  </a:lnTo>
                  <a:close/>
                </a:path>
              </a:pathLst>
            </a:custGeom>
            <a:solidFill>
              <a:srgbClr val="FF0167"/>
            </a:solidFill>
          </p:spPr>
          <p:txBody>
            <a:bodyPr wrap="square" lIns="0" tIns="0" rIns="0" bIns="0" rtlCol="0"/>
            <a:lstStyle/>
            <a:p>
              <a:endParaRPr/>
            </a:p>
          </p:txBody>
        </p:sp>
        <p:sp>
          <p:nvSpPr>
            <p:cNvPr id="76" name="object 28"/>
            <p:cNvSpPr txBox="1"/>
            <p:nvPr/>
          </p:nvSpPr>
          <p:spPr>
            <a:xfrm>
              <a:off x="6975093" y="3747875"/>
              <a:ext cx="157480" cy="267335"/>
            </a:xfrm>
            <a:prstGeom prst="rect">
              <a:avLst/>
            </a:prstGeom>
          </p:spPr>
          <p:txBody>
            <a:bodyPr vert="horz" wrap="square" lIns="0" tIns="0" rIns="0" bIns="0" rtlCol="0">
              <a:spAutoFit/>
            </a:bodyPr>
            <a:lstStyle/>
            <a:p>
              <a:pPr marL="12700">
                <a:lnSpc>
                  <a:spcPct val="100000"/>
                </a:lnSpc>
              </a:pPr>
              <a:r>
                <a:rPr sz="1900" i="1" spc="-70" dirty="0">
                  <a:solidFill>
                    <a:srgbClr val="3365FF"/>
                  </a:solidFill>
                  <a:latin typeface="Symbol"/>
                  <a:cs typeface="Symbol"/>
                </a:rPr>
                <a:t></a:t>
              </a:r>
              <a:endParaRPr sz="1900">
                <a:latin typeface="Symbol"/>
                <a:cs typeface="Symbol"/>
              </a:endParaRPr>
            </a:p>
          </p:txBody>
        </p:sp>
        <p:sp>
          <p:nvSpPr>
            <p:cNvPr id="77" name="object 29"/>
            <p:cNvSpPr/>
            <p:nvPr/>
          </p:nvSpPr>
          <p:spPr>
            <a:xfrm>
              <a:off x="5271770" y="4519676"/>
              <a:ext cx="1156335" cy="76200"/>
            </a:xfrm>
            <a:custGeom>
              <a:avLst/>
              <a:gdLst/>
              <a:ahLst/>
              <a:cxnLst/>
              <a:rect l="l" t="t" r="r" b="b"/>
              <a:pathLst>
                <a:path w="1156335" h="76200">
                  <a:moveTo>
                    <a:pt x="1097279" y="40386"/>
                  </a:moveTo>
                  <a:lnTo>
                    <a:pt x="1097279" y="35051"/>
                  </a:lnTo>
                  <a:lnTo>
                    <a:pt x="1094994" y="33527"/>
                  </a:lnTo>
                  <a:lnTo>
                    <a:pt x="2285" y="33528"/>
                  </a:lnTo>
                  <a:lnTo>
                    <a:pt x="0" y="35052"/>
                  </a:lnTo>
                  <a:lnTo>
                    <a:pt x="0" y="40386"/>
                  </a:lnTo>
                  <a:lnTo>
                    <a:pt x="2285" y="42672"/>
                  </a:lnTo>
                  <a:lnTo>
                    <a:pt x="1094994" y="42672"/>
                  </a:lnTo>
                  <a:lnTo>
                    <a:pt x="1097279" y="40386"/>
                  </a:lnTo>
                  <a:close/>
                </a:path>
                <a:path w="1156335" h="76200">
                  <a:moveTo>
                    <a:pt x="1155953" y="38100"/>
                  </a:moveTo>
                  <a:lnTo>
                    <a:pt x="1079753" y="0"/>
                  </a:lnTo>
                  <a:lnTo>
                    <a:pt x="1079753" y="33527"/>
                  </a:lnTo>
                  <a:lnTo>
                    <a:pt x="1094994" y="33527"/>
                  </a:lnTo>
                  <a:lnTo>
                    <a:pt x="1097279" y="35051"/>
                  </a:lnTo>
                  <a:lnTo>
                    <a:pt x="1097279" y="67437"/>
                  </a:lnTo>
                  <a:lnTo>
                    <a:pt x="1155953" y="38100"/>
                  </a:lnTo>
                  <a:close/>
                </a:path>
                <a:path w="1156335" h="76200">
                  <a:moveTo>
                    <a:pt x="1097279" y="67437"/>
                  </a:moveTo>
                  <a:lnTo>
                    <a:pt x="1097279" y="40386"/>
                  </a:lnTo>
                  <a:lnTo>
                    <a:pt x="1094994" y="42672"/>
                  </a:lnTo>
                  <a:lnTo>
                    <a:pt x="1079753" y="42672"/>
                  </a:lnTo>
                  <a:lnTo>
                    <a:pt x="1079753" y="76200"/>
                  </a:lnTo>
                  <a:lnTo>
                    <a:pt x="1097279" y="67437"/>
                  </a:lnTo>
                  <a:close/>
                </a:path>
              </a:pathLst>
            </a:custGeom>
            <a:solidFill>
              <a:srgbClr val="010101"/>
            </a:solidFill>
          </p:spPr>
          <p:txBody>
            <a:bodyPr wrap="square" lIns="0" tIns="0" rIns="0" bIns="0" rtlCol="0"/>
            <a:lstStyle/>
            <a:p>
              <a:endParaRPr/>
            </a:p>
          </p:txBody>
        </p:sp>
        <p:sp>
          <p:nvSpPr>
            <p:cNvPr id="78" name="object 30"/>
            <p:cNvSpPr txBox="1"/>
            <p:nvPr/>
          </p:nvSpPr>
          <p:spPr>
            <a:xfrm>
              <a:off x="5068570" y="4967099"/>
              <a:ext cx="1533525" cy="184666"/>
            </a:xfrm>
            <a:prstGeom prst="rect">
              <a:avLst/>
            </a:prstGeom>
          </p:spPr>
          <p:txBody>
            <a:bodyPr vert="horz" wrap="square" lIns="0" tIns="0" rIns="0" bIns="0" rtlCol="0">
              <a:spAutoFit/>
            </a:bodyPr>
            <a:lstStyle/>
            <a:p>
              <a:pPr marL="12700">
                <a:lnSpc>
                  <a:spcPct val="100000"/>
                </a:lnSpc>
              </a:pPr>
              <a:r>
                <a:rPr sz="1200" spc="-15" dirty="0">
                  <a:cs typeface="Comic Sans MS"/>
                </a:rPr>
                <a:t>Pr</a:t>
              </a:r>
              <a:r>
                <a:rPr sz="1200" spc="-20" dirty="0">
                  <a:cs typeface="Comic Sans MS"/>
                </a:rPr>
                <a:t>o</a:t>
              </a:r>
              <a:r>
                <a:rPr sz="1200" spc="-15" dirty="0">
                  <a:cs typeface="Comic Sans MS"/>
                </a:rPr>
                <a:t>pagati</a:t>
              </a:r>
              <a:r>
                <a:rPr sz="1200" spc="-20" dirty="0">
                  <a:cs typeface="Comic Sans MS"/>
                </a:rPr>
                <a:t>o</a:t>
              </a:r>
              <a:r>
                <a:rPr sz="1200" dirty="0">
                  <a:cs typeface="Comic Sans MS"/>
                </a:rPr>
                <a:t>n </a:t>
              </a:r>
              <a:r>
                <a:rPr sz="1200" spc="-5" dirty="0">
                  <a:cs typeface="Comic Sans MS"/>
                </a:rPr>
                <a:t>directio</a:t>
              </a:r>
              <a:r>
                <a:rPr sz="1200" dirty="0">
                  <a:cs typeface="Comic Sans MS"/>
                </a:rPr>
                <a:t>n</a:t>
              </a:r>
            </a:p>
          </p:txBody>
        </p:sp>
      </p:grpSp>
      <p:grpSp>
        <p:nvGrpSpPr>
          <p:cNvPr id="94" name="Group 93"/>
          <p:cNvGrpSpPr/>
          <p:nvPr/>
        </p:nvGrpSpPr>
        <p:grpSpPr>
          <a:xfrm>
            <a:off x="5363713" y="4690504"/>
            <a:ext cx="2247900" cy="1403889"/>
            <a:chOff x="5070855" y="5275685"/>
            <a:chExt cx="2247900" cy="1403889"/>
          </a:xfrm>
        </p:grpSpPr>
        <p:sp>
          <p:nvSpPr>
            <p:cNvPr id="80" name="object 33"/>
            <p:cNvSpPr/>
            <p:nvPr/>
          </p:nvSpPr>
          <p:spPr>
            <a:xfrm>
              <a:off x="6794245" y="5611621"/>
              <a:ext cx="524510" cy="457200"/>
            </a:xfrm>
            <a:custGeom>
              <a:avLst/>
              <a:gdLst/>
              <a:ahLst/>
              <a:cxnLst/>
              <a:rect l="l" t="t" r="r" b="b"/>
              <a:pathLst>
                <a:path w="524509" h="457200">
                  <a:moveTo>
                    <a:pt x="524255" y="229362"/>
                  </a:moveTo>
                  <a:lnTo>
                    <a:pt x="393192" y="0"/>
                  </a:lnTo>
                  <a:lnTo>
                    <a:pt x="131825" y="0"/>
                  </a:lnTo>
                  <a:lnTo>
                    <a:pt x="0" y="228600"/>
                  </a:lnTo>
                  <a:lnTo>
                    <a:pt x="131063" y="457200"/>
                  </a:lnTo>
                  <a:lnTo>
                    <a:pt x="392429" y="457200"/>
                  </a:lnTo>
                  <a:lnTo>
                    <a:pt x="524255" y="229362"/>
                  </a:lnTo>
                  <a:close/>
                </a:path>
              </a:pathLst>
            </a:custGeom>
            <a:solidFill>
              <a:srgbClr val="FFFFCC"/>
            </a:solidFill>
          </p:spPr>
          <p:txBody>
            <a:bodyPr wrap="square" lIns="0" tIns="0" rIns="0" bIns="0" rtlCol="0"/>
            <a:lstStyle/>
            <a:p>
              <a:endParaRPr/>
            </a:p>
          </p:txBody>
        </p:sp>
        <p:sp>
          <p:nvSpPr>
            <p:cNvPr id="81" name="object 34"/>
            <p:cNvSpPr/>
            <p:nvPr/>
          </p:nvSpPr>
          <p:spPr>
            <a:xfrm>
              <a:off x="6794245" y="5611621"/>
              <a:ext cx="524510" cy="457200"/>
            </a:xfrm>
            <a:custGeom>
              <a:avLst/>
              <a:gdLst/>
              <a:ahLst/>
              <a:cxnLst/>
              <a:rect l="l" t="t" r="r" b="b"/>
              <a:pathLst>
                <a:path w="524509" h="457200">
                  <a:moveTo>
                    <a:pt x="131825" y="0"/>
                  </a:moveTo>
                  <a:lnTo>
                    <a:pt x="0" y="228600"/>
                  </a:lnTo>
                  <a:lnTo>
                    <a:pt x="131063" y="457200"/>
                  </a:lnTo>
                  <a:lnTo>
                    <a:pt x="392429" y="457200"/>
                  </a:lnTo>
                  <a:lnTo>
                    <a:pt x="524255" y="229362"/>
                  </a:lnTo>
                  <a:lnTo>
                    <a:pt x="393192" y="0"/>
                  </a:lnTo>
                  <a:lnTo>
                    <a:pt x="131825" y="0"/>
                  </a:lnTo>
                  <a:close/>
                </a:path>
              </a:pathLst>
            </a:custGeom>
            <a:ln w="9525">
              <a:solidFill>
                <a:srgbClr val="010101"/>
              </a:solidFill>
            </a:ln>
          </p:spPr>
          <p:txBody>
            <a:bodyPr wrap="square" lIns="0" tIns="0" rIns="0" bIns="0" rtlCol="0"/>
            <a:lstStyle/>
            <a:p>
              <a:endParaRPr/>
            </a:p>
          </p:txBody>
        </p:sp>
        <p:sp>
          <p:nvSpPr>
            <p:cNvPr id="82" name="object 35"/>
            <p:cNvSpPr/>
            <p:nvPr/>
          </p:nvSpPr>
          <p:spPr>
            <a:xfrm>
              <a:off x="6792721" y="6067297"/>
              <a:ext cx="524510" cy="457200"/>
            </a:xfrm>
            <a:custGeom>
              <a:avLst/>
              <a:gdLst/>
              <a:ahLst/>
              <a:cxnLst/>
              <a:rect l="l" t="t" r="r" b="b"/>
              <a:pathLst>
                <a:path w="524509" h="457200">
                  <a:moveTo>
                    <a:pt x="524255" y="229361"/>
                  </a:moveTo>
                  <a:lnTo>
                    <a:pt x="393192" y="0"/>
                  </a:lnTo>
                  <a:lnTo>
                    <a:pt x="131825" y="0"/>
                  </a:lnTo>
                  <a:lnTo>
                    <a:pt x="0" y="228600"/>
                  </a:lnTo>
                  <a:lnTo>
                    <a:pt x="131063" y="457200"/>
                  </a:lnTo>
                  <a:lnTo>
                    <a:pt x="392429" y="457200"/>
                  </a:lnTo>
                  <a:lnTo>
                    <a:pt x="524255" y="229361"/>
                  </a:lnTo>
                  <a:close/>
                </a:path>
              </a:pathLst>
            </a:custGeom>
            <a:solidFill>
              <a:srgbClr val="FFFFCC"/>
            </a:solidFill>
          </p:spPr>
          <p:txBody>
            <a:bodyPr wrap="square" lIns="0" tIns="0" rIns="0" bIns="0" rtlCol="0"/>
            <a:lstStyle/>
            <a:p>
              <a:endParaRPr/>
            </a:p>
          </p:txBody>
        </p:sp>
        <p:sp>
          <p:nvSpPr>
            <p:cNvPr id="83" name="object 36"/>
            <p:cNvSpPr/>
            <p:nvPr/>
          </p:nvSpPr>
          <p:spPr>
            <a:xfrm>
              <a:off x="6792721" y="6067297"/>
              <a:ext cx="524510" cy="457200"/>
            </a:xfrm>
            <a:custGeom>
              <a:avLst/>
              <a:gdLst/>
              <a:ahLst/>
              <a:cxnLst/>
              <a:rect l="l" t="t" r="r" b="b"/>
              <a:pathLst>
                <a:path w="524509" h="457200">
                  <a:moveTo>
                    <a:pt x="131825" y="0"/>
                  </a:moveTo>
                  <a:lnTo>
                    <a:pt x="0" y="228600"/>
                  </a:lnTo>
                  <a:lnTo>
                    <a:pt x="131063" y="457200"/>
                  </a:lnTo>
                  <a:lnTo>
                    <a:pt x="392429" y="457200"/>
                  </a:lnTo>
                  <a:lnTo>
                    <a:pt x="524255" y="229361"/>
                  </a:lnTo>
                  <a:lnTo>
                    <a:pt x="393192" y="0"/>
                  </a:lnTo>
                  <a:lnTo>
                    <a:pt x="131825" y="0"/>
                  </a:lnTo>
                  <a:close/>
                </a:path>
              </a:pathLst>
            </a:custGeom>
            <a:ln w="9525">
              <a:solidFill>
                <a:srgbClr val="010101"/>
              </a:solidFill>
            </a:ln>
          </p:spPr>
          <p:txBody>
            <a:bodyPr wrap="square" lIns="0" tIns="0" rIns="0" bIns="0" rtlCol="0"/>
            <a:lstStyle/>
            <a:p>
              <a:endParaRPr/>
            </a:p>
          </p:txBody>
        </p:sp>
        <p:sp>
          <p:nvSpPr>
            <p:cNvPr id="84" name="object 37"/>
            <p:cNvSpPr/>
            <p:nvPr/>
          </p:nvSpPr>
          <p:spPr>
            <a:xfrm>
              <a:off x="6910051" y="6140393"/>
              <a:ext cx="302260" cy="305435"/>
            </a:xfrm>
            <a:custGeom>
              <a:avLst/>
              <a:gdLst/>
              <a:ahLst/>
              <a:cxnLst/>
              <a:rect l="l" t="t" r="r" b="b"/>
              <a:pathLst>
                <a:path w="302259" h="305435">
                  <a:moveTo>
                    <a:pt x="301820" y="151415"/>
                  </a:moveTo>
                  <a:lnTo>
                    <a:pt x="295138" y="108285"/>
                  </a:lnTo>
                  <a:lnTo>
                    <a:pt x="277869" y="70268"/>
                  </a:lnTo>
                  <a:lnTo>
                    <a:pt x="251718" y="38934"/>
                  </a:lnTo>
                  <a:lnTo>
                    <a:pt x="218390" y="15855"/>
                  </a:lnTo>
                  <a:lnTo>
                    <a:pt x="179589" y="2602"/>
                  </a:lnTo>
                  <a:lnTo>
                    <a:pt x="151522" y="0"/>
                  </a:lnTo>
                  <a:lnTo>
                    <a:pt x="136583" y="1067"/>
                  </a:lnTo>
                  <a:lnTo>
                    <a:pt x="94929" y="11722"/>
                  </a:lnTo>
                  <a:lnTo>
                    <a:pt x="59114" y="32302"/>
                  </a:lnTo>
                  <a:lnTo>
                    <a:pt x="30547" y="61186"/>
                  </a:lnTo>
                  <a:lnTo>
                    <a:pt x="10639" y="96758"/>
                  </a:lnTo>
                  <a:lnTo>
                    <a:pt x="799" y="137400"/>
                  </a:lnTo>
                  <a:lnTo>
                    <a:pt x="0" y="151795"/>
                  </a:lnTo>
                  <a:lnTo>
                    <a:pt x="18" y="156266"/>
                  </a:lnTo>
                  <a:lnTo>
                    <a:pt x="7157" y="198594"/>
                  </a:lnTo>
                  <a:lnTo>
                    <a:pt x="25002" y="236028"/>
                  </a:lnTo>
                  <a:lnTo>
                    <a:pt x="51811" y="266924"/>
                  </a:lnTo>
                  <a:lnTo>
                    <a:pt x="85843" y="289642"/>
                  </a:lnTo>
                  <a:lnTo>
                    <a:pt x="125355" y="302538"/>
                  </a:lnTo>
                  <a:lnTo>
                    <a:pt x="153882" y="304868"/>
                  </a:lnTo>
                  <a:lnTo>
                    <a:pt x="168334" y="303797"/>
                  </a:lnTo>
                  <a:lnTo>
                    <a:pt x="208944" y="293023"/>
                  </a:lnTo>
                  <a:lnTo>
                    <a:pt x="244170" y="272199"/>
                  </a:lnTo>
                  <a:lnTo>
                    <a:pt x="272385" y="242977"/>
                  </a:lnTo>
                  <a:lnTo>
                    <a:pt x="291964" y="207009"/>
                  </a:lnTo>
                  <a:lnTo>
                    <a:pt x="301278" y="165948"/>
                  </a:lnTo>
                  <a:lnTo>
                    <a:pt x="301820" y="151415"/>
                  </a:lnTo>
                  <a:close/>
                </a:path>
              </a:pathLst>
            </a:custGeom>
            <a:solidFill>
              <a:srgbClr val="FFFFFF"/>
            </a:solidFill>
          </p:spPr>
          <p:txBody>
            <a:bodyPr wrap="square" lIns="0" tIns="0" rIns="0" bIns="0" rtlCol="0"/>
            <a:lstStyle/>
            <a:p>
              <a:endParaRPr/>
            </a:p>
          </p:txBody>
        </p:sp>
        <p:sp>
          <p:nvSpPr>
            <p:cNvPr id="85" name="object 38"/>
            <p:cNvSpPr/>
            <p:nvPr/>
          </p:nvSpPr>
          <p:spPr>
            <a:xfrm>
              <a:off x="6910051" y="6140393"/>
              <a:ext cx="302260" cy="305435"/>
            </a:xfrm>
            <a:custGeom>
              <a:avLst/>
              <a:gdLst/>
              <a:ahLst/>
              <a:cxnLst/>
              <a:rect l="l" t="t" r="r" b="b"/>
              <a:pathLst>
                <a:path w="302259" h="305435">
                  <a:moveTo>
                    <a:pt x="18" y="156266"/>
                  </a:moveTo>
                  <a:lnTo>
                    <a:pt x="7157" y="198594"/>
                  </a:lnTo>
                  <a:lnTo>
                    <a:pt x="25002" y="236028"/>
                  </a:lnTo>
                  <a:lnTo>
                    <a:pt x="51811" y="266924"/>
                  </a:lnTo>
                  <a:lnTo>
                    <a:pt x="85843" y="289642"/>
                  </a:lnTo>
                  <a:lnTo>
                    <a:pt x="125355" y="302538"/>
                  </a:lnTo>
                  <a:lnTo>
                    <a:pt x="153882" y="304868"/>
                  </a:lnTo>
                  <a:lnTo>
                    <a:pt x="168334" y="303797"/>
                  </a:lnTo>
                  <a:lnTo>
                    <a:pt x="208944" y="293023"/>
                  </a:lnTo>
                  <a:lnTo>
                    <a:pt x="244170" y="272199"/>
                  </a:lnTo>
                  <a:lnTo>
                    <a:pt x="272385" y="242977"/>
                  </a:lnTo>
                  <a:lnTo>
                    <a:pt x="291964" y="207009"/>
                  </a:lnTo>
                  <a:lnTo>
                    <a:pt x="301278" y="165948"/>
                  </a:lnTo>
                  <a:lnTo>
                    <a:pt x="301820" y="151415"/>
                  </a:lnTo>
                  <a:lnTo>
                    <a:pt x="300874" y="136567"/>
                  </a:lnTo>
                  <a:lnTo>
                    <a:pt x="290474" y="94967"/>
                  </a:lnTo>
                  <a:lnTo>
                    <a:pt x="270055" y="59003"/>
                  </a:lnTo>
                  <a:lnTo>
                    <a:pt x="241322" y="30247"/>
                  </a:lnTo>
                  <a:lnTo>
                    <a:pt x="205980" y="10268"/>
                  </a:lnTo>
                  <a:lnTo>
                    <a:pt x="165733" y="638"/>
                  </a:lnTo>
                  <a:lnTo>
                    <a:pt x="151522" y="0"/>
                  </a:lnTo>
                  <a:lnTo>
                    <a:pt x="136583" y="1067"/>
                  </a:lnTo>
                  <a:lnTo>
                    <a:pt x="94929" y="11722"/>
                  </a:lnTo>
                  <a:lnTo>
                    <a:pt x="59114" y="32302"/>
                  </a:lnTo>
                  <a:lnTo>
                    <a:pt x="30547" y="61186"/>
                  </a:lnTo>
                  <a:lnTo>
                    <a:pt x="10639" y="96758"/>
                  </a:lnTo>
                  <a:lnTo>
                    <a:pt x="799" y="137400"/>
                  </a:lnTo>
                  <a:lnTo>
                    <a:pt x="0" y="151795"/>
                  </a:lnTo>
                  <a:lnTo>
                    <a:pt x="18" y="156266"/>
                  </a:lnTo>
                  <a:close/>
                </a:path>
              </a:pathLst>
            </a:custGeom>
            <a:ln w="9525">
              <a:solidFill>
                <a:srgbClr val="010101"/>
              </a:solidFill>
            </a:ln>
          </p:spPr>
          <p:txBody>
            <a:bodyPr wrap="square" lIns="0" tIns="0" rIns="0" bIns="0" rtlCol="0"/>
            <a:lstStyle/>
            <a:p>
              <a:endParaRPr/>
            </a:p>
          </p:txBody>
        </p:sp>
        <p:sp>
          <p:nvSpPr>
            <p:cNvPr id="86" name="object 39"/>
            <p:cNvSpPr/>
            <p:nvPr/>
          </p:nvSpPr>
          <p:spPr>
            <a:xfrm>
              <a:off x="6899344" y="5684748"/>
              <a:ext cx="302260" cy="305435"/>
            </a:xfrm>
            <a:custGeom>
              <a:avLst/>
              <a:gdLst/>
              <a:ahLst/>
              <a:cxnLst/>
              <a:rect l="l" t="t" r="r" b="b"/>
              <a:pathLst>
                <a:path w="302259" h="305435">
                  <a:moveTo>
                    <a:pt x="301835" y="151275"/>
                  </a:moveTo>
                  <a:lnTo>
                    <a:pt x="294794" y="108130"/>
                  </a:lnTo>
                  <a:lnTo>
                    <a:pt x="277221" y="70184"/>
                  </a:lnTo>
                  <a:lnTo>
                    <a:pt x="250812" y="38950"/>
                  </a:lnTo>
                  <a:lnTo>
                    <a:pt x="217262" y="15944"/>
                  </a:lnTo>
                  <a:lnTo>
                    <a:pt x="178268" y="2681"/>
                  </a:lnTo>
                  <a:lnTo>
                    <a:pt x="150085" y="0"/>
                  </a:lnTo>
                  <a:lnTo>
                    <a:pt x="135381" y="1062"/>
                  </a:lnTo>
                  <a:lnTo>
                    <a:pt x="94206" y="11705"/>
                  </a:lnTo>
                  <a:lnTo>
                    <a:pt x="58622" y="32274"/>
                  </a:lnTo>
                  <a:lnTo>
                    <a:pt x="30158" y="61152"/>
                  </a:lnTo>
                  <a:lnTo>
                    <a:pt x="10338" y="96719"/>
                  </a:lnTo>
                  <a:lnTo>
                    <a:pt x="691" y="137357"/>
                  </a:lnTo>
                  <a:lnTo>
                    <a:pt x="0" y="151751"/>
                  </a:lnTo>
                  <a:lnTo>
                    <a:pt x="57" y="156235"/>
                  </a:lnTo>
                  <a:lnTo>
                    <a:pt x="6830" y="198524"/>
                  </a:lnTo>
                  <a:lnTo>
                    <a:pt x="24377" y="236012"/>
                  </a:lnTo>
                  <a:lnTo>
                    <a:pt x="50945" y="266996"/>
                  </a:lnTo>
                  <a:lnTo>
                    <a:pt x="84779" y="289770"/>
                  </a:lnTo>
                  <a:lnTo>
                    <a:pt x="124127" y="302632"/>
                  </a:lnTo>
                  <a:lnTo>
                    <a:pt x="152555" y="304858"/>
                  </a:lnTo>
                  <a:lnTo>
                    <a:pt x="167231" y="303782"/>
                  </a:lnTo>
                  <a:lnTo>
                    <a:pt x="208293" y="292992"/>
                  </a:lnTo>
                  <a:lnTo>
                    <a:pt x="243733" y="272147"/>
                  </a:lnTo>
                  <a:lnTo>
                    <a:pt x="272037" y="242900"/>
                  </a:lnTo>
                  <a:lnTo>
                    <a:pt x="291693" y="206905"/>
                  </a:lnTo>
                  <a:lnTo>
                    <a:pt x="301189" y="165817"/>
                  </a:lnTo>
                  <a:lnTo>
                    <a:pt x="301835" y="151275"/>
                  </a:lnTo>
                  <a:close/>
                </a:path>
              </a:pathLst>
            </a:custGeom>
            <a:solidFill>
              <a:srgbClr val="FFFFFF"/>
            </a:solidFill>
          </p:spPr>
          <p:txBody>
            <a:bodyPr wrap="square" lIns="0" tIns="0" rIns="0" bIns="0" rtlCol="0"/>
            <a:lstStyle/>
            <a:p>
              <a:endParaRPr/>
            </a:p>
          </p:txBody>
        </p:sp>
        <p:sp>
          <p:nvSpPr>
            <p:cNvPr id="87" name="object 40"/>
            <p:cNvSpPr/>
            <p:nvPr/>
          </p:nvSpPr>
          <p:spPr>
            <a:xfrm>
              <a:off x="6899344" y="5684748"/>
              <a:ext cx="302260" cy="305435"/>
            </a:xfrm>
            <a:custGeom>
              <a:avLst/>
              <a:gdLst/>
              <a:ahLst/>
              <a:cxnLst/>
              <a:rect l="l" t="t" r="r" b="b"/>
              <a:pathLst>
                <a:path w="302259" h="305435">
                  <a:moveTo>
                    <a:pt x="57" y="156235"/>
                  </a:moveTo>
                  <a:lnTo>
                    <a:pt x="6830" y="198524"/>
                  </a:lnTo>
                  <a:lnTo>
                    <a:pt x="24377" y="236012"/>
                  </a:lnTo>
                  <a:lnTo>
                    <a:pt x="50945" y="266996"/>
                  </a:lnTo>
                  <a:lnTo>
                    <a:pt x="84779" y="289770"/>
                  </a:lnTo>
                  <a:lnTo>
                    <a:pt x="124127" y="302632"/>
                  </a:lnTo>
                  <a:lnTo>
                    <a:pt x="152555" y="304858"/>
                  </a:lnTo>
                  <a:lnTo>
                    <a:pt x="167231" y="303782"/>
                  </a:lnTo>
                  <a:lnTo>
                    <a:pt x="208293" y="292992"/>
                  </a:lnTo>
                  <a:lnTo>
                    <a:pt x="243733" y="272147"/>
                  </a:lnTo>
                  <a:lnTo>
                    <a:pt x="272037" y="242900"/>
                  </a:lnTo>
                  <a:lnTo>
                    <a:pt x="291693" y="206905"/>
                  </a:lnTo>
                  <a:lnTo>
                    <a:pt x="301189" y="165817"/>
                  </a:lnTo>
                  <a:lnTo>
                    <a:pt x="301835" y="151275"/>
                  </a:lnTo>
                  <a:lnTo>
                    <a:pt x="300763" y="136409"/>
                  </a:lnTo>
                  <a:lnTo>
                    <a:pt x="290023" y="94829"/>
                  </a:lnTo>
                  <a:lnTo>
                    <a:pt x="269316" y="58952"/>
                  </a:lnTo>
                  <a:lnTo>
                    <a:pt x="240338" y="30292"/>
                  </a:lnTo>
                  <a:lnTo>
                    <a:pt x="204785" y="10365"/>
                  </a:lnTo>
                  <a:lnTo>
                    <a:pt x="164353" y="687"/>
                  </a:lnTo>
                  <a:lnTo>
                    <a:pt x="150085" y="0"/>
                  </a:lnTo>
                  <a:lnTo>
                    <a:pt x="135381" y="1062"/>
                  </a:lnTo>
                  <a:lnTo>
                    <a:pt x="94206" y="11705"/>
                  </a:lnTo>
                  <a:lnTo>
                    <a:pt x="58622" y="32274"/>
                  </a:lnTo>
                  <a:lnTo>
                    <a:pt x="30158" y="61152"/>
                  </a:lnTo>
                  <a:lnTo>
                    <a:pt x="10338" y="96719"/>
                  </a:lnTo>
                  <a:lnTo>
                    <a:pt x="691" y="137357"/>
                  </a:lnTo>
                  <a:lnTo>
                    <a:pt x="0" y="151751"/>
                  </a:lnTo>
                  <a:lnTo>
                    <a:pt x="57" y="156235"/>
                  </a:lnTo>
                  <a:close/>
                </a:path>
              </a:pathLst>
            </a:custGeom>
            <a:ln w="9525">
              <a:solidFill>
                <a:srgbClr val="010101"/>
              </a:solidFill>
            </a:ln>
          </p:spPr>
          <p:txBody>
            <a:bodyPr wrap="square" lIns="0" tIns="0" rIns="0" bIns="0" rtlCol="0"/>
            <a:lstStyle/>
            <a:p>
              <a:endParaRPr/>
            </a:p>
          </p:txBody>
        </p:sp>
        <p:sp>
          <p:nvSpPr>
            <p:cNvPr id="88" name="object 41"/>
            <p:cNvSpPr/>
            <p:nvPr/>
          </p:nvSpPr>
          <p:spPr>
            <a:xfrm>
              <a:off x="7006843" y="5656579"/>
              <a:ext cx="90170" cy="824865"/>
            </a:xfrm>
            <a:custGeom>
              <a:avLst/>
              <a:gdLst/>
              <a:ahLst/>
              <a:cxnLst/>
              <a:rect l="l" t="t" r="r" b="b"/>
              <a:pathLst>
                <a:path w="90170" h="824864">
                  <a:moveTo>
                    <a:pt x="85344" y="86106"/>
                  </a:moveTo>
                  <a:lnTo>
                    <a:pt x="41909" y="0"/>
                  </a:lnTo>
                  <a:lnTo>
                    <a:pt x="0" y="86106"/>
                  </a:lnTo>
                  <a:lnTo>
                    <a:pt x="28194" y="86106"/>
                  </a:lnTo>
                  <a:lnTo>
                    <a:pt x="28194" y="71628"/>
                  </a:lnTo>
                  <a:lnTo>
                    <a:pt x="56387" y="71628"/>
                  </a:lnTo>
                  <a:lnTo>
                    <a:pt x="56501" y="86106"/>
                  </a:lnTo>
                  <a:lnTo>
                    <a:pt x="85344" y="86106"/>
                  </a:lnTo>
                  <a:close/>
                </a:path>
                <a:path w="90170" h="824864">
                  <a:moveTo>
                    <a:pt x="61722" y="796303"/>
                  </a:moveTo>
                  <a:lnTo>
                    <a:pt x="61722" y="752856"/>
                  </a:lnTo>
                  <a:lnTo>
                    <a:pt x="32765" y="752856"/>
                  </a:lnTo>
                  <a:lnTo>
                    <a:pt x="32672" y="738884"/>
                  </a:lnTo>
                  <a:lnTo>
                    <a:pt x="3809" y="739140"/>
                  </a:lnTo>
                  <a:lnTo>
                    <a:pt x="48005" y="824484"/>
                  </a:lnTo>
                  <a:lnTo>
                    <a:pt x="61722" y="796303"/>
                  </a:lnTo>
                  <a:close/>
                </a:path>
                <a:path w="90170" h="824864">
                  <a:moveTo>
                    <a:pt x="56501" y="86106"/>
                  </a:moveTo>
                  <a:lnTo>
                    <a:pt x="56387" y="71628"/>
                  </a:lnTo>
                  <a:lnTo>
                    <a:pt x="28194" y="71628"/>
                  </a:lnTo>
                  <a:lnTo>
                    <a:pt x="28291" y="86106"/>
                  </a:lnTo>
                  <a:lnTo>
                    <a:pt x="56501" y="86106"/>
                  </a:lnTo>
                  <a:close/>
                </a:path>
                <a:path w="90170" h="824864">
                  <a:moveTo>
                    <a:pt x="28291" y="86106"/>
                  </a:moveTo>
                  <a:lnTo>
                    <a:pt x="28194" y="71628"/>
                  </a:lnTo>
                  <a:lnTo>
                    <a:pt x="28194" y="86106"/>
                  </a:lnTo>
                  <a:close/>
                </a:path>
                <a:path w="90170" h="824864">
                  <a:moveTo>
                    <a:pt x="61610" y="738628"/>
                  </a:moveTo>
                  <a:lnTo>
                    <a:pt x="56501" y="86106"/>
                  </a:lnTo>
                  <a:lnTo>
                    <a:pt x="28291" y="86106"/>
                  </a:lnTo>
                  <a:lnTo>
                    <a:pt x="32672" y="738884"/>
                  </a:lnTo>
                  <a:lnTo>
                    <a:pt x="61610" y="738628"/>
                  </a:lnTo>
                  <a:close/>
                </a:path>
                <a:path w="90170" h="824864">
                  <a:moveTo>
                    <a:pt x="61722" y="752856"/>
                  </a:moveTo>
                  <a:lnTo>
                    <a:pt x="61610" y="738628"/>
                  </a:lnTo>
                  <a:lnTo>
                    <a:pt x="32672" y="738884"/>
                  </a:lnTo>
                  <a:lnTo>
                    <a:pt x="32765" y="752856"/>
                  </a:lnTo>
                  <a:lnTo>
                    <a:pt x="61722" y="752856"/>
                  </a:lnTo>
                  <a:close/>
                </a:path>
                <a:path w="90170" h="824864">
                  <a:moveTo>
                    <a:pt x="89915" y="738378"/>
                  </a:moveTo>
                  <a:lnTo>
                    <a:pt x="61610" y="738628"/>
                  </a:lnTo>
                  <a:lnTo>
                    <a:pt x="61722" y="796303"/>
                  </a:lnTo>
                  <a:lnTo>
                    <a:pt x="89915" y="738378"/>
                  </a:lnTo>
                  <a:close/>
                </a:path>
              </a:pathLst>
            </a:custGeom>
            <a:solidFill>
              <a:srgbClr val="3467FF"/>
            </a:solidFill>
          </p:spPr>
          <p:txBody>
            <a:bodyPr wrap="square" lIns="0" tIns="0" rIns="0" bIns="0" rtlCol="0"/>
            <a:lstStyle/>
            <a:p>
              <a:endParaRPr/>
            </a:p>
          </p:txBody>
        </p:sp>
        <p:sp>
          <p:nvSpPr>
            <p:cNvPr id="89" name="object 42"/>
            <p:cNvSpPr txBox="1"/>
            <p:nvPr/>
          </p:nvSpPr>
          <p:spPr>
            <a:xfrm>
              <a:off x="6075934" y="5693102"/>
              <a:ext cx="165100" cy="254000"/>
            </a:xfrm>
            <a:prstGeom prst="rect">
              <a:avLst/>
            </a:prstGeom>
          </p:spPr>
          <p:txBody>
            <a:bodyPr vert="horz" wrap="square" lIns="0" tIns="0" rIns="0" bIns="0" rtlCol="0">
              <a:spAutoFit/>
            </a:bodyPr>
            <a:lstStyle/>
            <a:p>
              <a:pPr marL="12700">
                <a:lnSpc>
                  <a:spcPct val="100000"/>
                </a:lnSpc>
              </a:pPr>
              <a:r>
                <a:rPr sz="1800" i="1" spc="-15" dirty="0">
                  <a:solidFill>
                    <a:srgbClr val="FF0000"/>
                  </a:solidFill>
                  <a:latin typeface="Times New Roman"/>
                  <a:cs typeface="Times New Roman"/>
                </a:rPr>
                <a:t>E</a:t>
              </a:r>
              <a:endParaRPr sz="1800">
                <a:latin typeface="Times New Roman"/>
                <a:cs typeface="Times New Roman"/>
              </a:endParaRPr>
            </a:p>
          </p:txBody>
        </p:sp>
        <p:sp>
          <p:nvSpPr>
            <p:cNvPr id="90" name="object 43"/>
            <p:cNvSpPr txBox="1"/>
            <p:nvPr/>
          </p:nvSpPr>
          <p:spPr>
            <a:xfrm>
              <a:off x="6977380" y="5275685"/>
              <a:ext cx="157480" cy="267335"/>
            </a:xfrm>
            <a:prstGeom prst="rect">
              <a:avLst/>
            </a:prstGeom>
          </p:spPr>
          <p:txBody>
            <a:bodyPr vert="horz" wrap="square" lIns="0" tIns="0" rIns="0" bIns="0" rtlCol="0">
              <a:spAutoFit/>
            </a:bodyPr>
            <a:lstStyle/>
            <a:p>
              <a:pPr marL="12700">
                <a:lnSpc>
                  <a:spcPct val="100000"/>
                </a:lnSpc>
              </a:pPr>
              <a:r>
                <a:rPr sz="1900" i="1" spc="-70" dirty="0">
                  <a:solidFill>
                    <a:srgbClr val="3365FF"/>
                  </a:solidFill>
                  <a:latin typeface="Symbol"/>
                  <a:cs typeface="Symbol"/>
                </a:rPr>
                <a:t></a:t>
              </a:r>
              <a:endParaRPr sz="1900">
                <a:latin typeface="Symbol"/>
                <a:cs typeface="Symbol"/>
              </a:endParaRPr>
            </a:p>
          </p:txBody>
        </p:sp>
        <p:sp>
          <p:nvSpPr>
            <p:cNvPr id="91" name="object 44"/>
            <p:cNvSpPr/>
            <p:nvPr/>
          </p:nvSpPr>
          <p:spPr>
            <a:xfrm>
              <a:off x="5273294" y="6046723"/>
              <a:ext cx="1156335" cy="76200"/>
            </a:xfrm>
            <a:custGeom>
              <a:avLst/>
              <a:gdLst/>
              <a:ahLst/>
              <a:cxnLst/>
              <a:rect l="l" t="t" r="r" b="b"/>
              <a:pathLst>
                <a:path w="1156335" h="76200">
                  <a:moveTo>
                    <a:pt x="1097279" y="41148"/>
                  </a:moveTo>
                  <a:lnTo>
                    <a:pt x="1097279" y="35814"/>
                  </a:lnTo>
                  <a:lnTo>
                    <a:pt x="1094993" y="33527"/>
                  </a:lnTo>
                  <a:lnTo>
                    <a:pt x="2285" y="33527"/>
                  </a:lnTo>
                  <a:lnTo>
                    <a:pt x="0" y="35814"/>
                  </a:lnTo>
                  <a:lnTo>
                    <a:pt x="0" y="41148"/>
                  </a:lnTo>
                  <a:lnTo>
                    <a:pt x="2285" y="42672"/>
                  </a:lnTo>
                  <a:lnTo>
                    <a:pt x="1094993" y="42672"/>
                  </a:lnTo>
                  <a:lnTo>
                    <a:pt x="1097279" y="41148"/>
                  </a:lnTo>
                  <a:close/>
                </a:path>
                <a:path w="1156335" h="76200">
                  <a:moveTo>
                    <a:pt x="1155953" y="38100"/>
                  </a:moveTo>
                  <a:lnTo>
                    <a:pt x="1079753" y="0"/>
                  </a:lnTo>
                  <a:lnTo>
                    <a:pt x="1079753" y="33527"/>
                  </a:lnTo>
                  <a:lnTo>
                    <a:pt x="1094993" y="33527"/>
                  </a:lnTo>
                  <a:lnTo>
                    <a:pt x="1097279" y="35814"/>
                  </a:lnTo>
                  <a:lnTo>
                    <a:pt x="1097279" y="67437"/>
                  </a:lnTo>
                  <a:lnTo>
                    <a:pt x="1155953" y="38100"/>
                  </a:lnTo>
                  <a:close/>
                </a:path>
                <a:path w="1156335" h="76200">
                  <a:moveTo>
                    <a:pt x="1097279" y="67437"/>
                  </a:moveTo>
                  <a:lnTo>
                    <a:pt x="1097279" y="41148"/>
                  </a:lnTo>
                  <a:lnTo>
                    <a:pt x="1094993" y="42672"/>
                  </a:lnTo>
                  <a:lnTo>
                    <a:pt x="1079753" y="42672"/>
                  </a:lnTo>
                  <a:lnTo>
                    <a:pt x="1079753" y="76200"/>
                  </a:lnTo>
                  <a:lnTo>
                    <a:pt x="1097279" y="67437"/>
                  </a:lnTo>
                  <a:close/>
                </a:path>
              </a:pathLst>
            </a:custGeom>
            <a:solidFill>
              <a:srgbClr val="010101"/>
            </a:solidFill>
          </p:spPr>
          <p:txBody>
            <a:bodyPr wrap="square" lIns="0" tIns="0" rIns="0" bIns="0" rtlCol="0"/>
            <a:lstStyle/>
            <a:p>
              <a:endParaRPr/>
            </a:p>
          </p:txBody>
        </p:sp>
        <p:sp>
          <p:nvSpPr>
            <p:cNvPr id="92" name="object 45"/>
            <p:cNvSpPr txBox="1"/>
            <p:nvPr/>
          </p:nvSpPr>
          <p:spPr>
            <a:xfrm>
              <a:off x="5070855" y="6494908"/>
              <a:ext cx="1533525" cy="184666"/>
            </a:xfrm>
            <a:prstGeom prst="rect">
              <a:avLst/>
            </a:prstGeom>
          </p:spPr>
          <p:txBody>
            <a:bodyPr vert="horz" wrap="square" lIns="0" tIns="0" rIns="0" bIns="0" rtlCol="0">
              <a:spAutoFit/>
            </a:bodyPr>
            <a:lstStyle/>
            <a:p>
              <a:pPr marL="12700">
                <a:lnSpc>
                  <a:spcPct val="100000"/>
                </a:lnSpc>
              </a:pPr>
              <a:r>
                <a:rPr sz="1200" spc="-15" dirty="0">
                  <a:cs typeface="Comic Sans MS"/>
                </a:rPr>
                <a:t>Pr</a:t>
              </a:r>
              <a:r>
                <a:rPr sz="1200" spc="-20" dirty="0">
                  <a:cs typeface="Comic Sans MS"/>
                </a:rPr>
                <a:t>o</a:t>
              </a:r>
              <a:r>
                <a:rPr sz="1200" spc="-15" dirty="0">
                  <a:cs typeface="Comic Sans MS"/>
                </a:rPr>
                <a:t>pagati</a:t>
              </a:r>
              <a:r>
                <a:rPr sz="1200" spc="-20" dirty="0">
                  <a:cs typeface="Comic Sans MS"/>
                </a:rPr>
                <a:t>o</a:t>
              </a:r>
              <a:r>
                <a:rPr sz="1200" dirty="0">
                  <a:cs typeface="Comic Sans MS"/>
                </a:rPr>
                <a:t>n </a:t>
              </a:r>
              <a:r>
                <a:rPr sz="1200" spc="-5" dirty="0">
                  <a:cs typeface="Comic Sans MS"/>
                </a:rPr>
                <a:t>directio</a:t>
              </a:r>
              <a:r>
                <a:rPr sz="1200" dirty="0">
                  <a:cs typeface="Comic Sans MS"/>
                </a:rPr>
                <a:t>n</a:t>
              </a:r>
            </a:p>
          </p:txBody>
        </p:sp>
        <p:sp>
          <p:nvSpPr>
            <p:cNvPr id="93" name="object 46"/>
            <p:cNvSpPr/>
            <p:nvPr/>
          </p:nvSpPr>
          <p:spPr>
            <a:xfrm>
              <a:off x="5457697" y="5897371"/>
              <a:ext cx="576580" cy="360680"/>
            </a:xfrm>
            <a:custGeom>
              <a:avLst/>
              <a:gdLst/>
              <a:ahLst/>
              <a:cxnLst/>
              <a:rect l="l" t="t" r="r" b="b"/>
              <a:pathLst>
                <a:path w="576579" h="360679">
                  <a:moveTo>
                    <a:pt x="65454" y="303306"/>
                  </a:moveTo>
                  <a:lnTo>
                    <a:pt x="50291" y="278892"/>
                  </a:lnTo>
                  <a:lnTo>
                    <a:pt x="0" y="360426"/>
                  </a:lnTo>
                  <a:lnTo>
                    <a:pt x="53339" y="355305"/>
                  </a:lnTo>
                  <a:lnTo>
                    <a:pt x="53339" y="310896"/>
                  </a:lnTo>
                  <a:lnTo>
                    <a:pt x="65454" y="303306"/>
                  </a:lnTo>
                  <a:close/>
                </a:path>
                <a:path w="576579" h="360679">
                  <a:moveTo>
                    <a:pt x="80293" y="327199"/>
                  </a:moveTo>
                  <a:lnTo>
                    <a:pt x="65454" y="303306"/>
                  </a:lnTo>
                  <a:lnTo>
                    <a:pt x="53339" y="310896"/>
                  </a:lnTo>
                  <a:lnTo>
                    <a:pt x="68579" y="334518"/>
                  </a:lnTo>
                  <a:lnTo>
                    <a:pt x="80293" y="327199"/>
                  </a:lnTo>
                  <a:close/>
                </a:path>
                <a:path w="576579" h="360679">
                  <a:moveTo>
                    <a:pt x="95250" y="351282"/>
                  </a:moveTo>
                  <a:lnTo>
                    <a:pt x="80293" y="327199"/>
                  </a:lnTo>
                  <a:lnTo>
                    <a:pt x="68579" y="334518"/>
                  </a:lnTo>
                  <a:lnTo>
                    <a:pt x="53339" y="310896"/>
                  </a:lnTo>
                  <a:lnTo>
                    <a:pt x="53339" y="355305"/>
                  </a:lnTo>
                  <a:lnTo>
                    <a:pt x="95250" y="351282"/>
                  </a:lnTo>
                  <a:close/>
                </a:path>
                <a:path w="576579" h="360679">
                  <a:moveTo>
                    <a:pt x="511300" y="57910"/>
                  </a:moveTo>
                  <a:lnTo>
                    <a:pt x="496070" y="33540"/>
                  </a:lnTo>
                  <a:lnTo>
                    <a:pt x="65454" y="303306"/>
                  </a:lnTo>
                  <a:lnTo>
                    <a:pt x="80293" y="327199"/>
                  </a:lnTo>
                  <a:lnTo>
                    <a:pt x="511300" y="57910"/>
                  </a:lnTo>
                  <a:close/>
                </a:path>
                <a:path w="576579" h="360679">
                  <a:moveTo>
                    <a:pt x="576071" y="0"/>
                  </a:moveTo>
                  <a:lnTo>
                    <a:pt x="480822" y="9143"/>
                  </a:lnTo>
                  <a:lnTo>
                    <a:pt x="496070" y="33540"/>
                  </a:lnTo>
                  <a:lnTo>
                    <a:pt x="508253" y="25907"/>
                  </a:lnTo>
                  <a:lnTo>
                    <a:pt x="523493" y="50291"/>
                  </a:lnTo>
                  <a:lnTo>
                    <a:pt x="523493" y="77419"/>
                  </a:lnTo>
                  <a:lnTo>
                    <a:pt x="526541" y="82295"/>
                  </a:lnTo>
                  <a:lnTo>
                    <a:pt x="576071" y="0"/>
                  </a:lnTo>
                  <a:close/>
                </a:path>
                <a:path w="576579" h="360679">
                  <a:moveTo>
                    <a:pt x="523493" y="50291"/>
                  </a:moveTo>
                  <a:lnTo>
                    <a:pt x="508253" y="25907"/>
                  </a:lnTo>
                  <a:lnTo>
                    <a:pt x="496070" y="33540"/>
                  </a:lnTo>
                  <a:lnTo>
                    <a:pt x="511300" y="57910"/>
                  </a:lnTo>
                  <a:lnTo>
                    <a:pt x="523493" y="50291"/>
                  </a:lnTo>
                  <a:close/>
                </a:path>
                <a:path w="576579" h="360679">
                  <a:moveTo>
                    <a:pt x="523493" y="77419"/>
                  </a:moveTo>
                  <a:lnTo>
                    <a:pt x="523493" y="50291"/>
                  </a:lnTo>
                  <a:lnTo>
                    <a:pt x="511300" y="57910"/>
                  </a:lnTo>
                  <a:lnTo>
                    <a:pt x="523493" y="77419"/>
                  </a:lnTo>
                  <a:close/>
                </a:path>
              </a:pathLst>
            </a:custGeom>
            <a:solidFill>
              <a:srgbClr val="FF0101"/>
            </a:solidFill>
          </p:spPr>
          <p:txBody>
            <a:bodyPr wrap="square" lIns="0" tIns="0" rIns="0" bIns="0" rtlCol="0"/>
            <a:lstStyle/>
            <a:p>
              <a:endParaRPr/>
            </a:p>
          </p:txBody>
        </p:sp>
      </p:grpSp>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391" y="2466270"/>
            <a:ext cx="1717917" cy="1728859"/>
          </a:xfrm>
          <a:prstGeom prst="rect">
            <a:avLst/>
          </a:prstGeom>
        </p:spPr>
      </p:pic>
      <p:pic>
        <p:nvPicPr>
          <p:cNvPr id="98"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16" y="2722704"/>
            <a:ext cx="1400594" cy="1384181"/>
          </a:xfrm>
          <a:prstGeom prst="rect">
            <a:avLst/>
          </a:prstGeom>
        </p:spPr>
      </p:pic>
    </p:spTree>
    <p:extLst>
      <p:ext uri="{BB962C8B-B14F-4D97-AF65-F5344CB8AC3E}">
        <p14:creationId xmlns:p14="http://schemas.microsoft.com/office/powerpoint/2010/main" val="3650498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Fluorescent dye as dipole antenna</a:t>
            </a:r>
            <a:endParaRPr lang="en-US" dirty="0"/>
          </a:p>
        </p:txBody>
      </p:sp>
      <p:sp>
        <p:nvSpPr>
          <p:cNvPr id="95" name="Content Placeholder 94"/>
          <p:cNvSpPr>
            <a:spLocks noGrp="1"/>
          </p:cNvSpPr>
          <p:nvPr>
            <p:ph sz="half" idx="1"/>
          </p:nvPr>
        </p:nvSpPr>
        <p:spPr/>
        <p:txBody>
          <a:bodyPr>
            <a:normAutofit/>
          </a:bodyPr>
          <a:lstStyle/>
          <a:p>
            <a:r>
              <a:rPr lang="en-US" sz="2400" dirty="0" smtClean="0"/>
              <a:t>Orientation of fluorescence emission</a:t>
            </a:r>
          </a:p>
        </p:txBody>
      </p:sp>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391" y="2466270"/>
            <a:ext cx="1717917" cy="1728859"/>
          </a:xfrm>
          <a:prstGeom prst="rect">
            <a:avLst/>
          </a:prstGeom>
        </p:spPr>
      </p:pic>
      <p:pic>
        <p:nvPicPr>
          <p:cNvPr id="98"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16" y="2722704"/>
            <a:ext cx="1400594" cy="1384181"/>
          </a:xfrm>
          <a:prstGeom prst="rect">
            <a:avLst/>
          </a:prstGeom>
        </p:spPr>
      </p:pic>
      <p:grpSp>
        <p:nvGrpSpPr>
          <p:cNvPr id="4" name="Group 3"/>
          <p:cNvGrpSpPr/>
          <p:nvPr/>
        </p:nvGrpSpPr>
        <p:grpSpPr>
          <a:xfrm>
            <a:off x="4643523" y="1659086"/>
            <a:ext cx="4054220" cy="3006876"/>
            <a:chOff x="4643523" y="1659086"/>
            <a:chExt cx="4054220" cy="3006876"/>
          </a:xfrm>
        </p:grpSpPr>
        <p:sp>
          <p:nvSpPr>
            <p:cNvPr id="123" name="object 16"/>
            <p:cNvSpPr txBox="1"/>
            <p:nvPr/>
          </p:nvSpPr>
          <p:spPr>
            <a:xfrm>
              <a:off x="5902345" y="1659086"/>
              <a:ext cx="871219" cy="938530"/>
            </a:xfrm>
            <a:prstGeom prst="rect">
              <a:avLst/>
            </a:prstGeom>
          </p:spPr>
          <p:txBody>
            <a:bodyPr vert="horz" wrap="square" lIns="0" tIns="0" rIns="0" bIns="0" rtlCol="0">
              <a:spAutoFit/>
            </a:bodyPr>
            <a:lstStyle/>
            <a:p>
              <a:pPr marL="12700" marR="5080">
                <a:lnSpc>
                  <a:spcPct val="100000"/>
                </a:lnSpc>
              </a:pPr>
              <a:r>
                <a:rPr sz="1200" spc="-15" dirty="0">
                  <a:solidFill>
                    <a:srgbClr val="FF0000"/>
                  </a:solidFill>
                  <a:cs typeface="Comic Sans MS"/>
                </a:rPr>
                <a:t>N</a:t>
              </a:r>
              <a:r>
                <a:rPr sz="1200" spc="-10" dirty="0">
                  <a:solidFill>
                    <a:srgbClr val="FF0000"/>
                  </a:solidFill>
                  <a:cs typeface="Comic Sans MS"/>
                </a:rPr>
                <a:t>o</a:t>
              </a:r>
              <a:r>
                <a:rPr sz="1200" dirty="0">
                  <a:solidFill>
                    <a:srgbClr val="FF0000"/>
                  </a:solidFill>
                  <a:cs typeface="Comic Sans MS"/>
                </a:rPr>
                <a:t> </a:t>
              </a:r>
              <a:r>
                <a:rPr sz="1200" spc="-5" dirty="0">
                  <a:solidFill>
                    <a:srgbClr val="FF0000"/>
                  </a:solidFill>
                  <a:cs typeface="Comic Sans MS"/>
                </a:rPr>
                <a:t>e</a:t>
              </a:r>
              <a:r>
                <a:rPr sz="1200" spc="-10" dirty="0">
                  <a:solidFill>
                    <a:srgbClr val="FF0000"/>
                  </a:solidFill>
                  <a:cs typeface="Comic Sans MS"/>
                </a:rPr>
                <a:t>m</a:t>
              </a:r>
              <a:r>
                <a:rPr sz="1200" spc="5" dirty="0">
                  <a:solidFill>
                    <a:srgbClr val="FF0000"/>
                  </a:solidFill>
                  <a:cs typeface="Comic Sans MS"/>
                </a:rPr>
                <a:t>i</a:t>
              </a:r>
              <a:r>
                <a:rPr sz="1200" spc="-10" dirty="0">
                  <a:solidFill>
                    <a:srgbClr val="FF0000"/>
                  </a:solidFill>
                  <a:cs typeface="Comic Sans MS"/>
                </a:rPr>
                <a:t>s</a:t>
              </a:r>
              <a:r>
                <a:rPr sz="1200" dirty="0">
                  <a:solidFill>
                    <a:srgbClr val="FF0000"/>
                  </a:solidFill>
                  <a:cs typeface="Comic Sans MS"/>
                </a:rPr>
                <a:t>sion </a:t>
              </a:r>
              <a:r>
                <a:rPr sz="1200" spc="-10" dirty="0">
                  <a:solidFill>
                    <a:srgbClr val="FF0000"/>
                  </a:solidFill>
                  <a:cs typeface="Comic Sans MS"/>
                </a:rPr>
                <a:t>along</a:t>
              </a:r>
              <a:r>
                <a:rPr sz="1200" spc="-5" dirty="0">
                  <a:solidFill>
                    <a:srgbClr val="FF0000"/>
                  </a:solidFill>
                  <a:cs typeface="Comic Sans MS"/>
                </a:rPr>
                <a:t> </a:t>
              </a:r>
              <a:r>
                <a:rPr sz="1200" spc="-15" dirty="0">
                  <a:solidFill>
                    <a:srgbClr val="FF0000"/>
                  </a:solidFill>
                  <a:cs typeface="Comic Sans MS"/>
                </a:rPr>
                <a:t>the</a:t>
              </a:r>
              <a:r>
                <a:rPr sz="1200" spc="-10" dirty="0">
                  <a:solidFill>
                    <a:srgbClr val="FF0000"/>
                  </a:solidFill>
                  <a:cs typeface="Comic Sans MS"/>
                </a:rPr>
                <a:t> </a:t>
              </a:r>
              <a:r>
                <a:rPr sz="1200" spc="-5" dirty="0">
                  <a:solidFill>
                    <a:srgbClr val="FF0000"/>
                  </a:solidFill>
                  <a:cs typeface="Comic Sans MS"/>
                </a:rPr>
                <a:t>dipol</a:t>
              </a:r>
              <a:r>
                <a:rPr sz="1200" dirty="0">
                  <a:solidFill>
                    <a:srgbClr val="FF0000"/>
                  </a:solidFill>
                  <a:cs typeface="Comic Sans MS"/>
                </a:rPr>
                <a:t>e</a:t>
              </a:r>
              <a:r>
                <a:rPr sz="1200" spc="5" dirty="0">
                  <a:solidFill>
                    <a:srgbClr val="FF0000"/>
                  </a:solidFill>
                  <a:cs typeface="Comic Sans MS"/>
                </a:rPr>
                <a:t> </a:t>
              </a:r>
              <a:r>
                <a:rPr sz="1200" spc="-5" dirty="0">
                  <a:solidFill>
                    <a:srgbClr val="FF0000"/>
                  </a:solidFill>
                  <a:cs typeface="Comic Sans MS"/>
                </a:rPr>
                <a:t>axis</a:t>
              </a:r>
              <a:endParaRPr sz="1200" dirty="0">
                <a:cs typeface="Comic Sans MS"/>
              </a:endParaRPr>
            </a:p>
            <a:p>
              <a:pPr marL="402590">
                <a:lnSpc>
                  <a:spcPct val="100000"/>
                </a:lnSpc>
                <a:spcBef>
                  <a:spcPts val="560"/>
                </a:spcBef>
              </a:pPr>
              <a:r>
                <a:rPr lang="el-GR" sz="1900" i="1" spc="35" dirty="0" smtClean="0">
                  <a:solidFill>
                    <a:srgbClr val="FF33CC"/>
                  </a:solidFill>
                  <a:cs typeface="Symbol"/>
                </a:rPr>
                <a:t>μ</a:t>
              </a:r>
              <a:r>
                <a:rPr sz="1575" i="1" spc="-15" baseline="-23809" dirty="0" smtClean="0">
                  <a:solidFill>
                    <a:srgbClr val="FF33CC"/>
                  </a:solidFill>
                  <a:cs typeface="Times New Roman"/>
                </a:rPr>
                <a:t>E</a:t>
              </a:r>
              <a:endParaRPr sz="1575" baseline="-23809" dirty="0">
                <a:cs typeface="Times New Roman"/>
              </a:endParaRPr>
            </a:p>
          </p:txBody>
        </p:sp>
        <p:sp>
          <p:nvSpPr>
            <p:cNvPr id="125" name="object 18"/>
            <p:cNvSpPr txBox="1"/>
            <p:nvPr/>
          </p:nvSpPr>
          <p:spPr>
            <a:xfrm>
              <a:off x="5940445" y="4111964"/>
              <a:ext cx="871219" cy="553998"/>
            </a:xfrm>
            <a:prstGeom prst="rect">
              <a:avLst/>
            </a:prstGeom>
          </p:spPr>
          <p:txBody>
            <a:bodyPr vert="horz" wrap="square" lIns="0" tIns="0" rIns="0" bIns="0" rtlCol="0">
              <a:spAutoFit/>
            </a:bodyPr>
            <a:lstStyle/>
            <a:p>
              <a:pPr marL="12700" marR="5080">
                <a:lnSpc>
                  <a:spcPct val="100000"/>
                </a:lnSpc>
              </a:pPr>
              <a:r>
                <a:rPr sz="1200" spc="-15" dirty="0">
                  <a:solidFill>
                    <a:srgbClr val="FF0000"/>
                  </a:solidFill>
                  <a:cs typeface="Comic Sans MS"/>
                </a:rPr>
                <a:t>N</a:t>
              </a:r>
              <a:r>
                <a:rPr sz="1200" spc="-10" dirty="0">
                  <a:solidFill>
                    <a:srgbClr val="FF0000"/>
                  </a:solidFill>
                  <a:cs typeface="Comic Sans MS"/>
                </a:rPr>
                <a:t>o</a:t>
              </a:r>
              <a:r>
                <a:rPr sz="1200" dirty="0">
                  <a:solidFill>
                    <a:srgbClr val="FF0000"/>
                  </a:solidFill>
                  <a:cs typeface="Comic Sans MS"/>
                </a:rPr>
                <a:t> </a:t>
              </a:r>
              <a:r>
                <a:rPr sz="1200" spc="-5" dirty="0">
                  <a:solidFill>
                    <a:srgbClr val="FF0000"/>
                  </a:solidFill>
                  <a:cs typeface="Comic Sans MS"/>
                </a:rPr>
                <a:t>e</a:t>
              </a:r>
              <a:r>
                <a:rPr sz="1200" spc="-10" dirty="0">
                  <a:solidFill>
                    <a:srgbClr val="FF0000"/>
                  </a:solidFill>
                  <a:cs typeface="Comic Sans MS"/>
                </a:rPr>
                <a:t>m</a:t>
              </a:r>
              <a:r>
                <a:rPr sz="1200" spc="5" dirty="0">
                  <a:solidFill>
                    <a:srgbClr val="FF0000"/>
                  </a:solidFill>
                  <a:cs typeface="Comic Sans MS"/>
                </a:rPr>
                <a:t>i</a:t>
              </a:r>
              <a:r>
                <a:rPr sz="1200" spc="-10" dirty="0">
                  <a:solidFill>
                    <a:srgbClr val="FF0000"/>
                  </a:solidFill>
                  <a:cs typeface="Comic Sans MS"/>
                </a:rPr>
                <a:t>s</a:t>
              </a:r>
              <a:r>
                <a:rPr sz="1200" dirty="0">
                  <a:solidFill>
                    <a:srgbClr val="FF0000"/>
                  </a:solidFill>
                  <a:cs typeface="Comic Sans MS"/>
                </a:rPr>
                <a:t>sion </a:t>
              </a:r>
              <a:r>
                <a:rPr sz="1200" spc="-10" dirty="0">
                  <a:solidFill>
                    <a:srgbClr val="FF0000"/>
                  </a:solidFill>
                  <a:cs typeface="Comic Sans MS"/>
                </a:rPr>
                <a:t>along</a:t>
              </a:r>
              <a:r>
                <a:rPr sz="1200" spc="-5" dirty="0">
                  <a:solidFill>
                    <a:srgbClr val="FF0000"/>
                  </a:solidFill>
                  <a:cs typeface="Comic Sans MS"/>
                </a:rPr>
                <a:t> </a:t>
              </a:r>
              <a:r>
                <a:rPr sz="1200" spc="-15" dirty="0">
                  <a:solidFill>
                    <a:srgbClr val="FF0000"/>
                  </a:solidFill>
                  <a:cs typeface="Comic Sans MS"/>
                </a:rPr>
                <a:t>the</a:t>
              </a:r>
              <a:r>
                <a:rPr sz="1200" spc="-10" dirty="0">
                  <a:solidFill>
                    <a:srgbClr val="FF0000"/>
                  </a:solidFill>
                  <a:cs typeface="Comic Sans MS"/>
                </a:rPr>
                <a:t> </a:t>
              </a:r>
              <a:r>
                <a:rPr sz="1200" spc="-5" dirty="0">
                  <a:solidFill>
                    <a:srgbClr val="FF0000"/>
                  </a:solidFill>
                  <a:cs typeface="Comic Sans MS"/>
                </a:rPr>
                <a:t>dipol</a:t>
              </a:r>
              <a:r>
                <a:rPr sz="1200" dirty="0">
                  <a:solidFill>
                    <a:srgbClr val="FF0000"/>
                  </a:solidFill>
                  <a:cs typeface="Comic Sans MS"/>
                </a:rPr>
                <a:t>e</a:t>
              </a:r>
              <a:r>
                <a:rPr sz="1200" spc="5" dirty="0">
                  <a:solidFill>
                    <a:srgbClr val="FF0000"/>
                  </a:solidFill>
                  <a:cs typeface="Comic Sans MS"/>
                </a:rPr>
                <a:t> </a:t>
              </a:r>
              <a:r>
                <a:rPr sz="1200" spc="-5" dirty="0">
                  <a:solidFill>
                    <a:srgbClr val="FF0000"/>
                  </a:solidFill>
                  <a:cs typeface="Comic Sans MS"/>
                </a:rPr>
                <a:t>axis</a:t>
              </a:r>
              <a:endParaRPr sz="1200">
                <a:cs typeface="Comic Sans MS"/>
              </a:endParaRPr>
            </a:p>
          </p:txBody>
        </p:sp>
        <p:sp>
          <p:nvSpPr>
            <p:cNvPr id="126" name="object 19"/>
            <p:cNvSpPr txBox="1"/>
            <p:nvPr/>
          </p:nvSpPr>
          <p:spPr>
            <a:xfrm>
              <a:off x="7716668" y="2972013"/>
              <a:ext cx="981075" cy="738664"/>
            </a:xfrm>
            <a:prstGeom prst="rect">
              <a:avLst/>
            </a:prstGeom>
          </p:spPr>
          <p:txBody>
            <a:bodyPr vert="horz" wrap="square" lIns="0" tIns="0" rIns="0" bIns="0" rtlCol="0">
              <a:spAutoFit/>
            </a:bodyPr>
            <a:lstStyle/>
            <a:p>
              <a:pPr marL="12700" marR="5080">
                <a:lnSpc>
                  <a:spcPct val="100000"/>
                </a:lnSpc>
              </a:pPr>
              <a:r>
                <a:rPr sz="1200" spc="-10" dirty="0">
                  <a:solidFill>
                    <a:srgbClr val="0000FF"/>
                  </a:solidFill>
                  <a:cs typeface="Comic Sans MS"/>
                </a:rPr>
                <a:t>Maximal </a:t>
              </a:r>
              <a:r>
                <a:rPr sz="1200" spc="-5" dirty="0">
                  <a:solidFill>
                    <a:srgbClr val="0000FF"/>
                  </a:solidFill>
                  <a:cs typeface="Comic Sans MS"/>
                </a:rPr>
                <a:t>e</a:t>
              </a:r>
              <a:r>
                <a:rPr sz="1200" spc="-15" dirty="0">
                  <a:solidFill>
                    <a:srgbClr val="0000FF"/>
                  </a:solidFill>
                  <a:cs typeface="Comic Sans MS"/>
                </a:rPr>
                <a:t>m</a:t>
              </a:r>
              <a:r>
                <a:rPr sz="1200" dirty="0">
                  <a:solidFill>
                    <a:srgbClr val="0000FF"/>
                  </a:solidFill>
                  <a:cs typeface="Comic Sans MS"/>
                </a:rPr>
                <a:t>is</a:t>
              </a:r>
              <a:r>
                <a:rPr sz="1200" spc="-15" dirty="0">
                  <a:solidFill>
                    <a:srgbClr val="0000FF"/>
                  </a:solidFill>
                  <a:cs typeface="Comic Sans MS"/>
                </a:rPr>
                <a:t>s</a:t>
              </a:r>
              <a:r>
                <a:rPr sz="1200" spc="-5" dirty="0">
                  <a:solidFill>
                    <a:srgbClr val="0000FF"/>
                  </a:solidFill>
                  <a:cs typeface="Comic Sans MS"/>
                </a:rPr>
                <a:t>i</a:t>
              </a:r>
              <a:r>
                <a:rPr sz="1200" spc="-15" dirty="0">
                  <a:solidFill>
                    <a:srgbClr val="0000FF"/>
                  </a:solidFill>
                  <a:cs typeface="Comic Sans MS"/>
                </a:rPr>
                <a:t>o</a:t>
              </a:r>
              <a:r>
                <a:rPr sz="1200" dirty="0">
                  <a:solidFill>
                    <a:srgbClr val="0000FF"/>
                  </a:solidFill>
                  <a:cs typeface="Comic Sans MS"/>
                </a:rPr>
                <a:t>n </a:t>
              </a:r>
              <a:r>
                <a:rPr sz="1200" spc="-5" dirty="0">
                  <a:solidFill>
                    <a:srgbClr val="0000FF"/>
                  </a:solidFill>
                  <a:cs typeface="Comic Sans MS"/>
                </a:rPr>
                <a:t>norma</a:t>
              </a:r>
              <a:r>
                <a:rPr sz="1200" dirty="0">
                  <a:solidFill>
                    <a:srgbClr val="0000FF"/>
                  </a:solidFill>
                  <a:cs typeface="Comic Sans MS"/>
                </a:rPr>
                <a:t>l </a:t>
              </a:r>
              <a:r>
                <a:rPr sz="1200" spc="-5" dirty="0">
                  <a:solidFill>
                    <a:srgbClr val="0000FF"/>
                  </a:solidFill>
                  <a:cs typeface="Comic Sans MS"/>
                </a:rPr>
                <a:t>t</a:t>
              </a:r>
              <a:r>
                <a:rPr sz="1200" dirty="0">
                  <a:solidFill>
                    <a:srgbClr val="0000FF"/>
                  </a:solidFill>
                  <a:cs typeface="Comic Sans MS"/>
                </a:rPr>
                <a:t>o</a:t>
              </a:r>
              <a:r>
                <a:rPr sz="1200" spc="-5" dirty="0">
                  <a:solidFill>
                    <a:srgbClr val="0000FF"/>
                  </a:solidFill>
                  <a:cs typeface="Comic Sans MS"/>
                </a:rPr>
                <a:t> </a:t>
              </a:r>
              <a:r>
                <a:rPr sz="1200" spc="-15" dirty="0">
                  <a:solidFill>
                    <a:srgbClr val="0000FF"/>
                  </a:solidFill>
                  <a:cs typeface="Comic Sans MS"/>
                </a:rPr>
                <a:t>t</a:t>
              </a:r>
              <a:r>
                <a:rPr sz="1200" spc="-10" dirty="0">
                  <a:solidFill>
                    <a:srgbClr val="0000FF"/>
                  </a:solidFill>
                  <a:cs typeface="Comic Sans MS"/>
                </a:rPr>
                <a:t>he</a:t>
              </a:r>
              <a:r>
                <a:rPr sz="1200" spc="-5" dirty="0">
                  <a:solidFill>
                    <a:srgbClr val="0000FF"/>
                  </a:solidFill>
                  <a:cs typeface="Comic Sans MS"/>
                </a:rPr>
                <a:t> dipol</a:t>
              </a:r>
              <a:r>
                <a:rPr sz="1200" dirty="0">
                  <a:solidFill>
                    <a:srgbClr val="0000FF"/>
                  </a:solidFill>
                  <a:cs typeface="Comic Sans MS"/>
                </a:rPr>
                <a:t>e</a:t>
              </a:r>
              <a:r>
                <a:rPr sz="1200" spc="5" dirty="0">
                  <a:solidFill>
                    <a:srgbClr val="0000FF"/>
                  </a:solidFill>
                  <a:cs typeface="Comic Sans MS"/>
                </a:rPr>
                <a:t> </a:t>
              </a:r>
              <a:r>
                <a:rPr sz="1200" spc="-5" dirty="0">
                  <a:solidFill>
                    <a:srgbClr val="0000FF"/>
                  </a:solidFill>
                  <a:cs typeface="Comic Sans MS"/>
                </a:rPr>
                <a:t>axis</a:t>
              </a:r>
              <a:endParaRPr sz="1200" dirty="0">
                <a:cs typeface="Comic Sans MS"/>
              </a:endParaRPr>
            </a:p>
          </p:txBody>
        </p:sp>
        <p:sp>
          <p:nvSpPr>
            <p:cNvPr id="127" name="object 20"/>
            <p:cNvSpPr txBox="1"/>
            <p:nvPr/>
          </p:nvSpPr>
          <p:spPr>
            <a:xfrm>
              <a:off x="4643523" y="2951439"/>
              <a:ext cx="981075" cy="738664"/>
            </a:xfrm>
            <a:prstGeom prst="rect">
              <a:avLst/>
            </a:prstGeom>
          </p:spPr>
          <p:txBody>
            <a:bodyPr vert="horz" wrap="square" lIns="0" tIns="0" rIns="0" bIns="0" rtlCol="0">
              <a:spAutoFit/>
            </a:bodyPr>
            <a:lstStyle/>
            <a:p>
              <a:pPr marL="12700" marR="5080">
                <a:lnSpc>
                  <a:spcPct val="100000"/>
                </a:lnSpc>
              </a:pPr>
              <a:r>
                <a:rPr sz="1200" spc="-10" dirty="0">
                  <a:solidFill>
                    <a:srgbClr val="0000FF"/>
                  </a:solidFill>
                  <a:cs typeface="Comic Sans MS"/>
                </a:rPr>
                <a:t>Maximal </a:t>
              </a:r>
              <a:r>
                <a:rPr sz="1200" spc="-5" dirty="0">
                  <a:solidFill>
                    <a:srgbClr val="0000FF"/>
                  </a:solidFill>
                  <a:cs typeface="Comic Sans MS"/>
                </a:rPr>
                <a:t>e</a:t>
              </a:r>
              <a:r>
                <a:rPr sz="1200" spc="-15" dirty="0">
                  <a:solidFill>
                    <a:srgbClr val="0000FF"/>
                  </a:solidFill>
                  <a:cs typeface="Comic Sans MS"/>
                </a:rPr>
                <a:t>m</a:t>
              </a:r>
              <a:r>
                <a:rPr sz="1200" dirty="0">
                  <a:solidFill>
                    <a:srgbClr val="0000FF"/>
                  </a:solidFill>
                  <a:cs typeface="Comic Sans MS"/>
                </a:rPr>
                <a:t>is</a:t>
              </a:r>
              <a:r>
                <a:rPr sz="1200" spc="-15" dirty="0">
                  <a:solidFill>
                    <a:srgbClr val="0000FF"/>
                  </a:solidFill>
                  <a:cs typeface="Comic Sans MS"/>
                </a:rPr>
                <a:t>s</a:t>
              </a:r>
              <a:r>
                <a:rPr sz="1200" spc="-5" dirty="0">
                  <a:solidFill>
                    <a:srgbClr val="0000FF"/>
                  </a:solidFill>
                  <a:cs typeface="Comic Sans MS"/>
                </a:rPr>
                <a:t>i</a:t>
              </a:r>
              <a:r>
                <a:rPr sz="1200" spc="-15" dirty="0">
                  <a:solidFill>
                    <a:srgbClr val="0000FF"/>
                  </a:solidFill>
                  <a:cs typeface="Comic Sans MS"/>
                </a:rPr>
                <a:t>o</a:t>
              </a:r>
              <a:r>
                <a:rPr sz="1200" dirty="0">
                  <a:solidFill>
                    <a:srgbClr val="0000FF"/>
                  </a:solidFill>
                  <a:cs typeface="Comic Sans MS"/>
                </a:rPr>
                <a:t>n </a:t>
              </a:r>
              <a:r>
                <a:rPr sz="1200" spc="-5" dirty="0">
                  <a:solidFill>
                    <a:srgbClr val="0000FF"/>
                  </a:solidFill>
                  <a:cs typeface="Comic Sans MS"/>
                </a:rPr>
                <a:t>norma</a:t>
              </a:r>
              <a:r>
                <a:rPr sz="1200" dirty="0">
                  <a:solidFill>
                    <a:srgbClr val="0000FF"/>
                  </a:solidFill>
                  <a:cs typeface="Comic Sans MS"/>
                </a:rPr>
                <a:t>l </a:t>
              </a:r>
              <a:r>
                <a:rPr sz="1200" spc="-5" dirty="0">
                  <a:solidFill>
                    <a:srgbClr val="0000FF"/>
                  </a:solidFill>
                  <a:cs typeface="Comic Sans MS"/>
                </a:rPr>
                <a:t>t</a:t>
              </a:r>
              <a:r>
                <a:rPr sz="1200" dirty="0">
                  <a:solidFill>
                    <a:srgbClr val="0000FF"/>
                  </a:solidFill>
                  <a:cs typeface="Comic Sans MS"/>
                </a:rPr>
                <a:t>o</a:t>
              </a:r>
              <a:r>
                <a:rPr sz="1200" spc="-5" dirty="0">
                  <a:solidFill>
                    <a:srgbClr val="0000FF"/>
                  </a:solidFill>
                  <a:cs typeface="Comic Sans MS"/>
                </a:rPr>
                <a:t> </a:t>
              </a:r>
              <a:r>
                <a:rPr sz="1200" spc="-15" dirty="0">
                  <a:solidFill>
                    <a:srgbClr val="0000FF"/>
                  </a:solidFill>
                  <a:cs typeface="Comic Sans MS"/>
                </a:rPr>
                <a:t>t</a:t>
              </a:r>
              <a:r>
                <a:rPr sz="1200" spc="-10" dirty="0">
                  <a:solidFill>
                    <a:srgbClr val="0000FF"/>
                  </a:solidFill>
                  <a:cs typeface="Comic Sans MS"/>
                </a:rPr>
                <a:t>he</a:t>
              </a:r>
              <a:r>
                <a:rPr sz="1200" spc="-5" dirty="0">
                  <a:solidFill>
                    <a:srgbClr val="0000FF"/>
                  </a:solidFill>
                  <a:cs typeface="Comic Sans MS"/>
                </a:rPr>
                <a:t> dipol</a:t>
              </a:r>
              <a:r>
                <a:rPr sz="1200" dirty="0">
                  <a:solidFill>
                    <a:srgbClr val="0000FF"/>
                  </a:solidFill>
                  <a:cs typeface="Comic Sans MS"/>
                </a:rPr>
                <a:t>e</a:t>
              </a:r>
              <a:r>
                <a:rPr sz="1200" spc="5" dirty="0">
                  <a:solidFill>
                    <a:srgbClr val="0000FF"/>
                  </a:solidFill>
                  <a:cs typeface="Comic Sans MS"/>
                </a:rPr>
                <a:t> </a:t>
              </a:r>
              <a:r>
                <a:rPr sz="1200" spc="-5" dirty="0">
                  <a:solidFill>
                    <a:srgbClr val="0000FF"/>
                  </a:solidFill>
                  <a:cs typeface="Comic Sans MS"/>
                </a:rPr>
                <a:t>axis</a:t>
              </a:r>
              <a:endParaRPr sz="1200" dirty="0">
                <a:cs typeface="Comic Sans MS"/>
              </a:endParaRPr>
            </a:p>
          </p:txBody>
        </p:sp>
        <p:grpSp>
          <p:nvGrpSpPr>
            <p:cNvPr id="3" name="Group 2"/>
            <p:cNvGrpSpPr/>
            <p:nvPr/>
          </p:nvGrpSpPr>
          <p:grpSpPr>
            <a:xfrm>
              <a:off x="5566812" y="2617552"/>
              <a:ext cx="2094230" cy="1283970"/>
              <a:chOff x="5566812" y="2617552"/>
              <a:chExt cx="2094230" cy="1283970"/>
            </a:xfrm>
          </p:grpSpPr>
          <p:sp>
            <p:nvSpPr>
              <p:cNvPr id="112" name="object 5"/>
              <p:cNvSpPr/>
              <p:nvPr/>
            </p:nvSpPr>
            <p:spPr>
              <a:xfrm>
                <a:off x="6070494" y="2779858"/>
                <a:ext cx="462915" cy="527050"/>
              </a:xfrm>
              <a:custGeom>
                <a:avLst/>
                <a:gdLst/>
                <a:ahLst/>
                <a:cxnLst/>
                <a:rect l="l" t="t" r="r" b="b"/>
                <a:pathLst>
                  <a:path w="462915" h="527050">
                    <a:moveTo>
                      <a:pt x="462533" y="140207"/>
                    </a:moveTo>
                    <a:lnTo>
                      <a:pt x="240029" y="0"/>
                    </a:lnTo>
                    <a:lnTo>
                      <a:pt x="8381" y="123443"/>
                    </a:lnTo>
                    <a:lnTo>
                      <a:pt x="0" y="386333"/>
                    </a:lnTo>
                    <a:lnTo>
                      <a:pt x="223266" y="526541"/>
                    </a:lnTo>
                    <a:lnTo>
                      <a:pt x="454914" y="403859"/>
                    </a:lnTo>
                    <a:lnTo>
                      <a:pt x="462533" y="140207"/>
                    </a:lnTo>
                    <a:close/>
                  </a:path>
                </a:pathLst>
              </a:custGeom>
              <a:solidFill>
                <a:srgbClr val="FFFFCC"/>
              </a:solidFill>
            </p:spPr>
            <p:txBody>
              <a:bodyPr wrap="square" lIns="0" tIns="0" rIns="0" bIns="0" rtlCol="0"/>
              <a:lstStyle/>
              <a:p>
                <a:endParaRPr/>
              </a:p>
            </p:txBody>
          </p:sp>
          <p:sp>
            <p:nvSpPr>
              <p:cNvPr id="113" name="object 6"/>
              <p:cNvSpPr/>
              <p:nvPr/>
            </p:nvSpPr>
            <p:spPr>
              <a:xfrm>
                <a:off x="6070494" y="2779858"/>
                <a:ext cx="462915" cy="527050"/>
              </a:xfrm>
              <a:custGeom>
                <a:avLst/>
                <a:gdLst/>
                <a:ahLst/>
                <a:cxnLst/>
                <a:rect l="l" t="t" r="r" b="b"/>
                <a:pathLst>
                  <a:path w="462915" h="527050">
                    <a:moveTo>
                      <a:pt x="8381" y="123443"/>
                    </a:moveTo>
                    <a:lnTo>
                      <a:pt x="0" y="386333"/>
                    </a:lnTo>
                    <a:lnTo>
                      <a:pt x="223266" y="526541"/>
                    </a:lnTo>
                    <a:lnTo>
                      <a:pt x="454914" y="403859"/>
                    </a:lnTo>
                    <a:lnTo>
                      <a:pt x="462533" y="140207"/>
                    </a:lnTo>
                    <a:lnTo>
                      <a:pt x="240029" y="0"/>
                    </a:lnTo>
                    <a:lnTo>
                      <a:pt x="8381" y="123443"/>
                    </a:lnTo>
                    <a:close/>
                  </a:path>
                </a:pathLst>
              </a:custGeom>
              <a:ln w="9525">
                <a:solidFill>
                  <a:srgbClr val="010101"/>
                </a:solidFill>
              </a:ln>
            </p:spPr>
            <p:txBody>
              <a:bodyPr wrap="square" lIns="0" tIns="0" rIns="0" bIns="0" rtlCol="0"/>
              <a:lstStyle/>
              <a:p>
                <a:endParaRPr/>
              </a:p>
            </p:txBody>
          </p:sp>
          <p:sp>
            <p:nvSpPr>
              <p:cNvPr id="114" name="object 7"/>
              <p:cNvSpPr/>
              <p:nvPr/>
            </p:nvSpPr>
            <p:spPr>
              <a:xfrm>
                <a:off x="6285377" y="3185242"/>
                <a:ext cx="462915" cy="527050"/>
              </a:xfrm>
              <a:custGeom>
                <a:avLst/>
                <a:gdLst/>
                <a:ahLst/>
                <a:cxnLst/>
                <a:rect l="l" t="t" r="r" b="b"/>
                <a:pathLst>
                  <a:path w="462915" h="527050">
                    <a:moveTo>
                      <a:pt x="462534" y="140208"/>
                    </a:moveTo>
                    <a:lnTo>
                      <a:pt x="239268" y="0"/>
                    </a:lnTo>
                    <a:lnTo>
                      <a:pt x="8382" y="122681"/>
                    </a:lnTo>
                    <a:lnTo>
                      <a:pt x="0" y="386333"/>
                    </a:lnTo>
                    <a:lnTo>
                      <a:pt x="222504" y="526541"/>
                    </a:lnTo>
                    <a:lnTo>
                      <a:pt x="454152" y="403097"/>
                    </a:lnTo>
                    <a:lnTo>
                      <a:pt x="462534" y="140208"/>
                    </a:lnTo>
                    <a:close/>
                  </a:path>
                </a:pathLst>
              </a:custGeom>
              <a:solidFill>
                <a:srgbClr val="FFFFCC"/>
              </a:solidFill>
            </p:spPr>
            <p:txBody>
              <a:bodyPr wrap="square" lIns="0" tIns="0" rIns="0" bIns="0" rtlCol="0"/>
              <a:lstStyle/>
              <a:p>
                <a:endParaRPr/>
              </a:p>
            </p:txBody>
          </p:sp>
          <p:sp>
            <p:nvSpPr>
              <p:cNvPr id="115" name="object 8"/>
              <p:cNvSpPr/>
              <p:nvPr/>
            </p:nvSpPr>
            <p:spPr>
              <a:xfrm>
                <a:off x="6285377" y="3185242"/>
                <a:ext cx="462915" cy="527050"/>
              </a:xfrm>
              <a:custGeom>
                <a:avLst/>
                <a:gdLst/>
                <a:ahLst/>
                <a:cxnLst/>
                <a:rect l="l" t="t" r="r" b="b"/>
                <a:pathLst>
                  <a:path w="462915" h="527050">
                    <a:moveTo>
                      <a:pt x="8382" y="122681"/>
                    </a:moveTo>
                    <a:lnTo>
                      <a:pt x="0" y="386333"/>
                    </a:lnTo>
                    <a:lnTo>
                      <a:pt x="222504" y="526541"/>
                    </a:lnTo>
                    <a:lnTo>
                      <a:pt x="454152" y="403097"/>
                    </a:lnTo>
                    <a:lnTo>
                      <a:pt x="462534" y="140208"/>
                    </a:lnTo>
                    <a:lnTo>
                      <a:pt x="239268" y="0"/>
                    </a:lnTo>
                    <a:lnTo>
                      <a:pt x="8382" y="122681"/>
                    </a:lnTo>
                    <a:close/>
                  </a:path>
                </a:pathLst>
              </a:custGeom>
              <a:ln w="9525">
                <a:solidFill>
                  <a:srgbClr val="010101"/>
                </a:solidFill>
              </a:ln>
            </p:spPr>
            <p:txBody>
              <a:bodyPr wrap="square" lIns="0" tIns="0" rIns="0" bIns="0" rtlCol="0"/>
              <a:lstStyle/>
              <a:p>
                <a:endParaRPr/>
              </a:p>
            </p:txBody>
          </p:sp>
          <p:sp>
            <p:nvSpPr>
              <p:cNvPr id="116" name="object 9"/>
              <p:cNvSpPr/>
              <p:nvPr/>
            </p:nvSpPr>
            <p:spPr>
              <a:xfrm>
                <a:off x="6368806" y="3289982"/>
                <a:ext cx="302260" cy="304165"/>
              </a:xfrm>
              <a:custGeom>
                <a:avLst/>
                <a:gdLst/>
                <a:ahLst/>
                <a:cxnLst/>
                <a:rect l="l" t="t" r="r" b="b"/>
                <a:pathLst>
                  <a:path w="302259" h="304164">
                    <a:moveTo>
                      <a:pt x="301770" y="147338"/>
                    </a:moveTo>
                    <a:lnTo>
                      <a:pt x="292698" y="100591"/>
                    </a:lnTo>
                    <a:lnTo>
                      <a:pt x="268075" y="57120"/>
                    </a:lnTo>
                    <a:lnTo>
                      <a:pt x="231984" y="24477"/>
                    </a:lnTo>
                    <a:lnTo>
                      <a:pt x="188729" y="5162"/>
                    </a:lnTo>
                    <a:lnTo>
                      <a:pt x="153708" y="0"/>
                    </a:lnTo>
                    <a:lnTo>
                      <a:pt x="141837" y="134"/>
                    </a:lnTo>
                    <a:lnTo>
                      <a:pt x="94836" y="10351"/>
                    </a:lnTo>
                    <a:lnTo>
                      <a:pt x="61128" y="30123"/>
                    </a:lnTo>
                    <a:lnTo>
                      <a:pt x="26573" y="66661"/>
                    </a:lnTo>
                    <a:lnTo>
                      <a:pt x="6015" y="109922"/>
                    </a:lnTo>
                    <a:lnTo>
                      <a:pt x="0" y="156627"/>
                    </a:lnTo>
                    <a:lnTo>
                      <a:pt x="832" y="168457"/>
                    </a:lnTo>
                    <a:lnTo>
                      <a:pt x="13765" y="214855"/>
                    </a:lnTo>
                    <a:lnTo>
                      <a:pt x="41560" y="256096"/>
                    </a:lnTo>
                    <a:lnTo>
                      <a:pt x="79544" y="285409"/>
                    </a:lnTo>
                    <a:lnTo>
                      <a:pt x="123999" y="301331"/>
                    </a:lnTo>
                    <a:lnTo>
                      <a:pt x="147551" y="303935"/>
                    </a:lnTo>
                    <a:lnTo>
                      <a:pt x="159465" y="303839"/>
                    </a:lnTo>
                    <a:lnTo>
                      <a:pt x="206757" y="293742"/>
                    </a:lnTo>
                    <a:lnTo>
                      <a:pt x="240588" y="273799"/>
                    </a:lnTo>
                    <a:lnTo>
                      <a:pt x="267818" y="247018"/>
                    </a:lnTo>
                    <a:lnTo>
                      <a:pt x="291947" y="205141"/>
                    </a:lnTo>
                    <a:lnTo>
                      <a:pt x="301659" y="159119"/>
                    </a:lnTo>
                    <a:lnTo>
                      <a:pt x="301770" y="147338"/>
                    </a:lnTo>
                    <a:close/>
                  </a:path>
                </a:pathLst>
              </a:custGeom>
              <a:solidFill>
                <a:srgbClr val="FFFFFF"/>
              </a:solidFill>
            </p:spPr>
            <p:txBody>
              <a:bodyPr wrap="square" lIns="0" tIns="0" rIns="0" bIns="0" rtlCol="0"/>
              <a:lstStyle/>
              <a:p>
                <a:endParaRPr/>
              </a:p>
            </p:txBody>
          </p:sp>
          <p:sp>
            <p:nvSpPr>
              <p:cNvPr id="117" name="object 10"/>
              <p:cNvSpPr/>
              <p:nvPr/>
            </p:nvSpPr>
            <p:spPr>
              <a:xfrm>
                <a:off x="6368806" y="3289982"/>
                <a:ext cx="302260" cy="304165"/>
              </a:xfrm>
              <a:custGeom>
                <a:avLst/>
                <a:gdLst/>
                <a:ahLst/>
                <a:cxnLst/>
                <a:rect l="l" t="t" r="r" b="b"/>
                <a:pathLst>
                  <a:path w="302259" h="304164">
                    <a:moveTo>
                      <a:pt x="19441" y="225968"/>
                    </a:moveTo>
                    <a:lnTo>
                      <a:pt x="50256" y="264621"/>
                    </a:lnTo>
                    <a:lnTo>
                      <a:pt x="90189" y="290687"/>
                    </a:lnTo>
                    <a:lnTo>
                      <a:pt x="135711" y="303094"/>
                    </a:lnTo>
                    <a:lnTo>
                      <a:pt x="147551" y="303935"/>
                    </a:lnTo>
                    <a:lnTo>
                      <a:pt x="159465" y="303839"/>
                    </a:lnTo>
                    <a:lnTo>
                      <a:pt x="206757" y="293742"/>
                    </a:lnTo>
                    <a:lnTo>
                      <a:pt x="240588" y="273799"/>
                    </a:lnTo>
                    <a:lnTo>
                      <a:pt x="267818" y="247018"/>
                    </a:lnTo>
                    <a:lnTo>
                      <a:pt x="291947" y="205141"/>
                    </a:lnTo>
                    <a:lnTo>
                      <a:pt x="301659" y="159119"/>
                    </a:lnTo>
                    <a:lnTo>
                      <a:pt x="301770" y="147338"/>
                    </a:lnTo>
                    <a:lnTo>
                      <a:pt x="300939" y="135544"/>
                    </a:lnTo>
                    <a:lnTo>
                      <a:pt x="288007" y="89248"/>
                    </a:lnTo>
                    <a:lnTo>
                      <a:pt x="259917" y="47763"/>
                    </a:lnTo>
                    <a:lnTo>
                      <a:pt x="221704" y="18362"/>
                    </a:lnTo>
                    <a:lnTo>
                      <a:pt x="177209" y="2529"/>
                    </a:lnTo>
                    <a:lnTo>
                      <a:pt x="153708" y="0"/>
                    </a:lnTo>
                    <a:lnTo>
                      <a:pt x="141837" y="134"/>
                    </a:lnTo>
                    <a:lnTo>
                      <a:pt x="94836" y="10351"/>
                    </a:lnTo>
                    <a:lnTo>
                      <a:pt x="61128" y="30123"/>
                    </a:lnTo>
                    <a:lnTo>
                      <a:pt x="26573" y="66661"/>
                    </a:lnTo>
                    <a:lnTo>
                      <a:pt x="6015" y="109922"/>
                    </a:lnTo>
                    <a:lnTo>
                      <a:pt x="0" y="156627"/>
                    </a:lnTo>
                    <a:lnTo>
                      <a:pt x="832" y="168457"/>
                    </a:lnTo>
                    <a:lnTo>
                      <a:pt x="13765" y="214855"/>
                    </a:lnTo>
                    <a:lnTo>
                      <a:pt x="19441" y="225968"/>
                    </a:lnTo>
                    <a:close/>
                  </a:path>
                </a:pathLst>
              </a:custGeom>
              <a:ln w="9524">
                <a:solidFill>
                  <a:srgbClr val="010101"/>
                </a:solidFill>
              </a:ln>
            </p:spPr>
            <p:txBody>
              <a:bodyPr wrap="square" lIns="0" tIns="0" rIns="0" bIns="0" rtlCol="0"/>
              <a:lstStyle/>
              <a:p>
                <a:endParaRPr/>
              </a:p>
            </p:txBody>
          </p:sp>
          <p:sp>
            <p:nvSpPr>
              <p:cNvPr id="118" name="object 11"/>
              <p:cNvSpPr/>
              <p:nvPr/>
            </p:nvSpPr>
            <p:spPr>
              <a:xfrm>
                <a:off x="6144780" y="2891456"/>
                <a:ext cx="302260" cy="304165"/>
              </a:xfrm>
              <a:custGeom>
                <a:avLst/>
                <a:gdLst/>
                <a:ahLst/>
                <a:cxnLst/>
                <a:rect l="l" t="t" r="r" b="b"/>
                <a:pathLst>
                  <a:path w="302259" h="304164">
                    <a:moveTo>
                      <a:pt x="301770" y="147338"/>
                    </a:moveTo>
                    <a:lnTo>
                      <a:pt x="292696" y="100591"/>
                    </a:lnTo>
                    <a:lnTo>
                      <a:pt x="268281" y="57120"/>
                    </a:lnTo>
                    <a:lnTo>
                      <a:pt x="232467" y="24477"/>
                    </a:lnTo>
                    <a:lnTo>
                      <a:pt x="189298" y="5162"/>
                    </a:lnTo>
                    <a:lnTo>
                      <a:pt x="154219" y="0"/>
                    </a:lnTo>
                    <a:lnTo>
                      <a:pt x="142305" y="134"/>
                    </a:lnTo>
                    <a:lnTo>
                      <a:pt x="95013" y="10351"/>
                    </a:lnTo>
                    <a:lnTo>
                      <a:pt x="61182" y="30123"/>
                    </a:lnTo>
                    <a:lnTo>
                      <a:pt x="26598" y="66661"/>
                    </a:lnTo>
                    <a:lnTo>
                      <a:pt x="6022" y="109922"/>
                    </a:lnTo>
                    <a:lnTo>
                      <a:pt x="0" y="156627"/>
                    </a:lnTo>
                    <a:lnTo>
                      <a:pt x="831" y="168457"/>
                    </a:lnTo>
                    <a:lnTo>
                      <a:pt x="13763" y="214855"/>
                    </a:lnTo>
                    <a:lnTo>
                      <a:pt x="41853" y="256096"/>
                    </a:lnTo>
                    <a:lnTo>
                      <a:pt x="80066" y="285409"/>
                    </a:lnTo>
                    <a:lnTo>
                      <a:pt x="124561" y="301331"/>
                    </a:lnTo>
                    <a:lnTo>
                      <a:pt x="148062" y="303935"/>
                    </a:lnTo>
                    <a:lnTo>
                      <a:pt x="159933" y="303839"/>
                    </a:lnTo>
                    <a:lnTo>
                      <a:pt x="206934" y="293742"/>
                    </a:lnTo>
                    <a:lnTo>
                      <a:pt x="240642" y="273799"/>
                    </a:lnTo>
                    <a:lnTo>
                      <a:pt x="267849" y="247018"/>
                    </a:lnTo>
                    <a:lnTo>
                      <a:pt x="291957" y="205141"/>
                    </a:lnTo>
                    <a:lnTo>
                      <a:pt x="301660" y="159119"/>
                    </a:lnTo>
                    <a:lnTo>
                      <a:pt x="301770" y="147338"/>
                    </a:lnTo>
                    <a:close/>
                  </a:path>
                </a:pathLst>
              </a:custGeom>
              <a:solidFill>
                <a:srgbClr val="FFFFFF"/>
              </a:solidFill>
            </p:spPr>
            <p:txBody>
              <a:bodyPr wrap="square" lIns="0" tIns="0" rIns="0" bIns="0" rtlCol="0"/>
              <a:lstStyle/>
              <a:p>
                <a:endParaRPr/>
              </a:p>
            </p:txBody>
          </p:sp>
          <p:sp>
            <p:nvSpPr>
              <p:cNvPr id="119" name="object 12"/>
              <p:cNvSpPr/>
              <p:nvPr/>
            </p:nvSpPr>
            <p:spPr>
              <a:xfrm>
                <a:off x="6144780" y="2891456"/>
                <a:ext cx="302260" cy="304165"/>
              </a:xfrm>
              <a:custGeom>
                <a:avLst/>
                <a:gdLst/>
                <a:ahLst/>
                <a:cxnLst/>
                <a:rect l="l" t="t" r="r" b="b"/>
                <a:pathLst>
                  <a:path w="302259" h="304164">
                    <a:moveTo>
                      <a:pt x="19439" y="225968"/>
                    </a:moveTo>
                    <a:lnTo>
                      <a:pt x="50624" y="264621"/>
                    </a:lnTo>
                    <a:lnTo>
                      <a:pt x="90738" y="290687"/>
                    </a:lnTo>
                    <a:lnTo>
                      <a:pt x="136253" y="303094"/>
                    </a:lnTo>
                    <a:lnTo>
                      <a:pt x="148062" y="303935"/>
                    </a:lnTo>
                    <a:lnTo>
                      <a:pt x="159933" y="303839"/>
                    </a:lnTo>
                    <a:lnTo>
                      <a:pt x="206934" y="293742"/>
                    </a:lnTo>
                    <a:lnTo>
                      <a:pt x="240642" y="273799"/>
                    </a:lnTo>
                    <a:lnTo>
                      <a:pt x="267849" y="247018"/>
                    </a:lnTo>
                    <a:lnTo>
                      <a:pt x="291957" y="205141"/>
                    </a:lnTo>
                    <a:lnTo>
                      <a:pt x="301660" y="159119"/>
                    </a:lnTo>
                    <a:lnTo>
                      <a:pt x="301770" y="147338"/>
                    </a:lnTo>
                    <a:lnTo>
                      <a:pt x="300938" y="135544"/>
                    </a:lnTo>
                    <a:lnTo>
                      <a:pt x="288005" y="89248"/>
                    </a:lnTo>
                    <a:lnTo>
                      <a:pt x="260210" y="47763"/>
                    </a:lnTo>
                    <a:lnTo>
                      <a:pt x="222226" y="18362"/>
                    </a:lnTo>
                    <a:lnTo>
                      <a:pt x="177771" y="2529"/>
                    </a:lnTo>
                    <a:lnTo>
                      <a:pt x="154219" y="0"/>
                    </a:lnTo>
                    <a:lnTo>
                      <a:pt x="142305" y="134"/>
                    </a:lnTo>
                    <a:lnTo>
                      <a:pt x="95013" y="10351"/>
                    </a:lnTo>
                    <a:lnTo>
                      <a:pt x="61182" y="30123"/>
                    </a:lnTo>
                    <a:lnTo>
                      <a:pt x="26598" y="66661"/>
                    </a:lnTo>
                    <a:lnTo>
                      <a:pt x="6022" y="109922"/>
                    </a:lnTo>
                    <a:lnTo>
                      <a:pt x="0" y="156627"/>
                    </a:lnTo>
                    <a:lnTo>
                      <a:pt x="831" y="168457"/>
                    </a:lnTo>
                    <a:lnTo>
                      <a:pt x="13763" y="214855"/>
                    </a:lnTo>
                    <a:lnTo>
                      <a:pt x="19439" y="225968"/>
                    </a:lnTo>
                    <a:close/>
                  </a:path>
                </a:pathLst>
              </a:custGeom>
              <a:ln w="9525">
                <a:solidFill>
                  <a:srgbClr val="010101"/>
                </a:solidFill>
              </a:ln>
            </p:spPr>
            <p:txBody>
              <a:bodyPr wrap="square" lIns="0" tIns="0" rIns="0" bIns="0" rtlCol="0"/>
              <a:lstStyle/>
              <a:p>
                <a:endParaRPr/>
              </a:p>
            </p:txBody>
          </p:sp>
          <p:sp>
            <p:nvSpPr>
              <p:cNvPr id="120" name="object 13"/>
              <p:cNvSpPr/>
              <p:nvPr/>
            </p:nvSpPr>
            <p:spPr>
              <a:xfrm>
                <a:off x="6360053" y="2617552"/>
                <a:ext cx="92710" cy="1283970"/>
              </a:xfrm>
              <a:custGeom>
                <a:avLst/>
                <a:gdLst/>
                <a:ahLst/>
                <a:cxnLst/>
                <a:rect l="l" t="t" r="r" b="b"/>
                <a:pathLst>
                  <a:path w="92709" h="1283970">
                    <a:moveTo>
                      <a:pt x="86106" y="1198626"/>
                    </a:moveTo>
                    <a:lnTo>
                      <a:pt x="57224" y="1198370"/>
                    </a:lnTo>
                    <a:lnTo>
                      <a:pt x="57150" y="1212341"/>
                    </a:lnTo>
                    <a:lnTo>
                      <a:pt x="28956" y="1212341"/>
                    </a:lnTo>
                    <a:lnTo>
                      <a:pt x="28956" y="1198120"/>
                    </a:lnTo>
                    <a:lnTo>
                      <a:pt x="0" y="1197864"/>
                    </a:lnTo>
                    <a:lnTo>
                      <a:pt x="28956" y="1256293"/>
                    </a:lnTo>
                    <a:lnTo>
                      <a:pt x="28956" y="1212341"/>
                    </a:lnTo>
                    <a:lnTo>
                      <a:pt x="29031" y="1256446"/>
                    </a:lnTo>
                    <a:lnTo>
                      <a:pt x="42672" y="1283969"/>
                    </a:lnTo>
                    <a:lnTo>
                      <a:pt x="86106" y="1198626"/>
                    </a:lnTo>
                    <a:close/>
                  </a:path>
                  <a:path w="92709" h="1283970">
                    <a:moveTo>
                      <a:pt x="92202" y="85343"/>
                    </a:moveTo>
                    <a:lnTo>
                      <a:pt x="49530" y="0"/>
                    </a:lnTo>
                    <a:lnTo>
                      <a:pt x="6096" y="85343"/>
                    </a:lnTo>
                    <a:lnTo>
                      <a:pt x="34974" y="85343"/>
                    </a:lnTo>
                    <a:lnTo>
                      <a:pt x="35052" y="70865"/>
                    </a:lnTo>
                    <a:lnTo>
                      <a:pt x="63246" y="70865"/>
                    </a:lnTo>
                    <a:lnTo>
                      <a:pt x="63246" y="85343"/>
                    </a:lnTo>
                    <a:lnTo>
                      <a:pt x="92202" y="85343"/>
                    </a:lnTo>
                    <a:close/>
                  </a:path>
                  <a:path w="92709" h="1283970">
                    <a:moveTo>
                      <a:pt x="57224" y="1198370"/>
                    </a:moveTo>
                    <a:lnTo>
                      <a:pt x="29031" y="1198120"/>
                    </a:lnTo>
                    <a:lnTo>
                      <a:pt x="28956" y="1212341"/>
                    </a:lnTo>
                    <a:lnTo>
                      <a:pt x="57150" y="1212341"/>
                    </a:lnTo>
                    <a:lnTo>
                      <a:pt x="57224" y="1198370"/>
                    </a:lnTo>
                    <a:close/>
                  </a:path>
                  <a:path w="92709" h="1283970">
                    <a:moveTo>
                      <a:pt x="63168" y="85343"/>
                    </a:moveTo>
                    <a:lnTo>
                      <a:pt x="34974" y="85343"/>
                    </a:lnTo>
                    <a:lnTo>
                      <a:pt x="29031" y="1198120"/>
                    </a:lnTo>
                    <a:lnTo>
                      <a:pt x="57224" y="1198370"/>
                    </a:lnTo>
                    <a:lnTo>
                      <a:pt x="63168" y="85343"/>
                    </a:lnTo>
                    <a:close/>
                  </a:path>
                  <a:path w="92709" h="1283970">
                    <a:moveTo>
                      <a:pt x="63246" y="70865"/>
                    </a:moveTo>
                    <a:lnTo>
                      <a:pt x="35052" y="70865"/>
                    </a:lnTo>
                    <a:lnTo>
                      <a:pt x="34974" y="85343"/>
                    </a:lnTo>
                    <a:lnTo>
                      <a:pt x="63168" y="85343"/>
                    </a:lnTo>
                    <a:lnTo>
                      <a:pt x="63246" y="70865"/>
                    </a:lnTo>
                    <a:close/>
                  </a:path>
                  <a:path w="92709" h="1283970">
                    <a:moveTo>
                      <a:pt x="63246" y="85343"/>
                    </a:moveTo>
                    <a:lnTo>
                      <a:pt x="63246" y="70865"/>
                    </a:lnTo>
                    <a:lnTo>
                      <a:pt x="63168" y="85343"/>
                    </a:lnTo>
                    <a:close/>
                  </a:path>
                </a:pathLst>
              </a:custGeom>
              <a:solidFill>
                <a:srgbClr val="FF34CC"/>
              </a:solidFill>
            </p:spPr>
            <p:txBody>
              <a:bodyPr wrap="square" lIns="0" tIns="0" rIns="0" bIns="0" rtlCol="0"/>
              <a:lstStyle/>
              <a:p>
                <a:endParaRPr/>
              </a:p>
            </p:txBody>
          </p:sp>
          <p:sp>
            <p:nvSpPr>
              <p:cNvPr id="121" name="object 14"/>
              <p:cNvSpPr/>
              <p:nvPr/>
            </p:nvSpPr>
            <p:spPr>
              <a:xfrm>
                <a:off x="6417203" y="2690705"/>
                <a:ext cx="726440" cy="582295"/>
              </a:xfrm>
              <a:custGeom>
                <a:avLst/>
                <a:gdLst/>
                <a:ahLst/>
                <a:cxnLst/>
                <a:rect l="l" t="t" r="r" b="b"/>
                <a:pathLst>
                  <a:path w="726440" h="582294">
                    <a:moveTo>
                      <a:pt x="669565" y="51547"/>
                    </a:moveTo>
                    <a:lnTo>
                      <a:pt x="663857" y="44367"/>
                    </a:lnTo>
                    <a:lnTo>
                      <a:pt x="2286" y="573024"/>
                    </a:lnTo>
                    <a:lnTo>
                      <a:pt x="762" y="574548"/>
                    </a:lnTo>
                    <a:lnTo>
                      <a:pt x="0" y="577596"/>
                    </a:lnTo>
                    <a:lnTo>
                      <a:pt x="1524" y="579882"/>
                    </a:lnTo>
                    <a:lnTo>
                      <a:pt x="3810" y="581406"/>
                    </a:lnTo>
                    <a:lnTo>
                      <a:pt x="6858" y="582168"/>
                    </a:lnTo>
                    <a:lnTo>
                      <a:pt x="8382" y="580644"/>
                    </a:lnTo>
                    <a:lnTo>
                      <a:pt x="669565" y="51547"/>
                    </a:lnTo>
                    <a:close/>
                  </a:path>
                  <a:path w="726440" h="582294">
                    <a:moveTo>
                      <a:pt x="726186" y="0"/>
                    </a:moveTo>
                    <a:lnTo>
                      <a:pt x="643128" y="18287"/>
                    </a:lnTo>
                    <a:lnTo>
                      <a:pt x="663857" y="44367"/>
                    </a:lnTo>
                    <a:lnTo>
                      <a:pt x="673608" y="36575"/>
                    </a:lnTo>
                    <a:lnTo>
                      <a:pt x="675894" y="34290"/>
                    </a:lnTo>
                    <a:lnTo>
                      <a:pt x="678942" y="35052"/>
                    </a:lnTo>
                    <a:lnTo>
                      <a:pt x="680466" y="37337"/>
                    </a:lnTo>
                    <a:lnTo>
                      <a:pt x="681990" y="38862"/>
                    </a:lnTo>
                    <a:lnTo>
                      <a:pt x="681990" y="67178"/>
                    </a:lnTo>
                    <a:lnTo>
                      <a:pt x="690372" y="77724"/>
                    </a:lnTo>
                    <a:lnTo>
                      <a:pt x="726186" y="0"/>
                    </a:lnTo>
                    <a:close/>
                  </a:path>
                  <a:path w="726440" h="582294">
                    <a:moveTo>
                      <a:pt x="681990" y="41910"/>
                    </a:moveTo>
                    <a:lnTo>
                      <a:pt x="681990" y="38862"/>
                    </a:lnTo>
                    <a:lnTo>
                      <a:pt x="680466" y="37337"/>
                    </a:lnTo>
                    <a:lnTo>
                      <a:pt x="678942" y="35052"/>
                    </a:lnTo>
                    <a:lnTo>
                      <a:pt x="675894" y="34290"/>
                    </a:lnTo>
                    <a:lnTo>
                      <a:pt x="673608" y="36575"/>
                    </a:lnTo>
                    <a:lnTo>
                      <a:pt x="663857" y="44367"/>
                    </a:lnTo>
                    <a:lnTo>
                      <a:pt x="669565" y="51547"/>
                    </a:lnTo>
                    <a:lnTo>
                      <a:pt x="679704" y="43434"/>
                    </a:lnTo>
                    <a:lnTo>
                      <a:pt x="681990" y="41910"/>
                    </a:lnTo>
                    <a:close/>
                  </a:path>
                  <a:path w="726440" h="582294">
                    <a:moveTo>
                      <a:pt x="681990" y="67178"/>
                    </a:moveTo>
                    <a:lnTo>
                      <a:pt x="681990" y="41910"/>
                    </a:lnTo>
                    <a:lnTo>
                      <a:pt x="679704" y="43434"/>
                    </a:lnTo>
                    <a:lnTo>
                      <a:pt x="669565" y="51547"/>
                    </a:lnTo>
                    <a:lnTo>
                      <a:pt x="681990" y="67178"/>
                    </a:lnTo>
                    <a:close/>
                  </a:path>
                </a:pathLst>
              </a:custGeom>
              <a:solidFill>
                <a:srgbClr val="010101"/>
              </a:solidFill>
            </p:spPr>
            <p:txBody>
              <a:bodyPr wrap="square" lIns="0" tIns="0" rIns="0" bIns="0" rtlCol="0"/>
              <a:lstStyle/>
              <a:p>
                <a:endParaRPr/>
              </a:p>
            </p:txBody>
          </p:sp>
          <p:sp>
            <p:nvSpPr>
              <p:cNvPr id="122" name="object 15"/>
              <p:cNvSpPr/>
              <p:nvPr/>
            </p:nvSpPr>
            <p:spPr>
              <a:xfrm>
                <a:off x="6430157" y="2715089"/>
                <a:ext cx="399415" cy="196850"/>
              </a:xfrm>
              <a:custGeom>
                <a:avLst/>
                <a:gdLst/>
                <a:ahLst/>
                <a:cxnLst/>
                <a:rect l="l" t="t" r="r" b="b"/>
                <a:pathLst>
                  <a:path w="399415" h="196850">
                    <a:moveTo>
                      <a:pt x="361567" y="125918"/>
                    </a:moveTo>
                    <a:lnTo>
                      <a:pt x="360425" y="124206"/>
                    </a:lnTo>
                    <a:lnTo>
                      <a:pt x="357377" y="118871"/>
                    </a:lnTo>
                    <a:lnTo>
                      <a:pt x="353567" y="112775"/>
                    </a:lnTo>
                    <a:lnTo>
                      <a:pt x="348995" y="106679"/>
                    </a:lnTo>
                    <a:lnTo>
                      <a:pt x="344424" y="99821"/>
                    </a:lnTo>
                    <a:lnTo>
                      <a:pt x="339851" y="92201"/>
                    </a:lnTo>
                    <a:lnTo>
                      <a:pt x="339089" y="92201"/>
                    </a:lnTo>
                    <a:lnTo>
                      <a:pt x="338327" y="91439"/>
                    </a:lnTo>
                    <a:lnTo>
                      <a:pt x="338327" y="90677"/>
                    </a:lnTo>
                    <a:lnTo>
                      <a:pt x="337565" y="90677"/>
                    </a:lnTo>
                    <a:lnTo>
                      <a:pt x="336041" y="89153"/>
                    </a:lnTo>
                    <a:lnTo>
                      <a:pt x="332993" y="87629"/>
                    </a:lnTo>
                    <a:lnTo>
                      <a:pt x="329945" y="85343"/>
                    </a:lnTo>
                    <a:lnTo>
                      <a:pt x="325374" y="83057"/>
                    </a:lnTo>
                    <a:lnTo>
                      <a:pt x="320801" y="79247"/>
                    </a:lnTo>
                    <a:lnTo>
                      <a:pt x="315467" y="76200"/>
                    </a:lnTo>
                    <a:lnTo>
                      <a:pt x="309372" y="72389"/>
                    </a:lnTo>
                    <a:lnTo>
                      <a:pt x="303275" y="67818"/>
                    </a:lnTo>
                    <a:lnTo>
                      <a:pt x="297179" y="64007"/>
                    </a:lnTo>
                    <a:lnTo>
                      <a:pt x="284987" y="55625"/>
                    </a:lnTo>
                    <a:lnTo>
                      <a:pt x="278129" y="51053"/>
                    </a:lnTo>
                    <a:lnTo>
                      <a:pt x="272795" y="47243"/>
                    </a:lnTo>
                    <a:lnTo>
                      <a:pt x="266700" y="43433"/>
                    </a:lnTo>
                    <a:lnTo>
                      <a:pt x="262127" y="40385"/>
                    </a:lnTo>
                    <a:lnTo>
                      <a:pt x="248411" y="32003"/>
                    </a:lnTo>
                    <a:lnTo>
                      <a:pt x="202691" y="13715"/>
                    </a:lnTo>
                    <a:lnTo>
                      <a:pt x="134111" y="762"/>
                    </a:lnTo>
                    <a:lnTo>
                      <a:pt x="116585" y="0"/>
                    </a:lnTo>
                    <a:lnTo>
                      <a:pt x="99822" y="0"/>
                    </a:lnTo>
                    <a:lnTo>
                      <a:pt x="49529" y="3809"/>
                    </a:lnTo>
                    <a:lnTo>
                      <a:pt x="3809" y="14477"/>
                    </a:lnTo>
                    <a:lnTo>
                      <a:pt x="0" y="17525"/>
                    </a:lnTo>
                    <a:lnTo>
                      <a:pt x="761" y="19812"/>
                    </a:lnTo>
                    <a:lnTo>
                      <a:pt x="1524" y="22859"/>
                    </a:lnTo>
                    <a:lnTo>
                      <a:pt x="3809" y="24383"/>
                    </a:lnTo>
                    <a:lnTo>
                      <a:pt x="6857" y="23621"/>
                    </a:lnTo>
                    <a:lnTo>
                      <a:pt x="20574" y="19050"/>
                    </a:lnTo>
                    <a:lnTo>
                      <a:pt x="51053" y="12953"/>
                    </a:lnTo>
                    <a:lnTo>
                      <a:pt x="83057" y="9906"/>
                    </a:lnTo>
                    <a:lnTo>
                      <a:pt x="99822" y="9143"/>
                    </a:lnTo>
                    <a:lnTo>
                      <a:pt x="116585" y="9906"/>
                    </a:lnTo>
                    <a:lnTo>
                      <a:pt x="134111" y="10668"/>
                    </a:lnTo>
                    <a:lnTo>
                      <a:pt x="183641" y="18287"/>
                    </a:lnTo>
                    <a:lnTo>
                      <a:pt x="230124" y="33527"/>
                    </a:lnTo>
                    <a:lnTo>
                      <a:pt x="261365" y="51815"/>
                    </a:lnTo>
                    <a:lnTo>
                      <a:pt x="267461" y="55625"/>
                    </a:lnTo>
                    <a:lnTo>
                      <a:pt x="272795" y="59435"/>
                    </a:lnTo>
                    <a:lnTo>
                      <a:pt x="279653" y="63245"/>
                    </a:lnTo>
                    <a:lnTo>
                      <a:pt x="291845" y="71627"/>
                    </a:lnTo>
                    <a:lnTo>
                      <a:pt x="297941" y="76200"/>
                    </a:lnTo>
                    <a:lnTo>
                      <a:pt x="310133" y="83819"/>
                    </a:lnTo>
                    <a:lnTo>
                      <a:pt x="315467" y="87629"/>
                    </a:lnTo>
                    <a:lnTo>
                      <a:pt x="324611" y="93725"/>
                    </a:lnTo>
                    <a:lnTo>
                      <a:pt x="328422" y="96012"/>
                    </a:lnTo>
                    <a:lnTo>
                      <a:pt x="330707" y="97535"/>
                    </a:lnTo>
                    <a:lnTo>
                      <a:pt x="331469" y="97916"/>
                    </a:lnTo>
                    <a:lnTo>
                      <a:pt x="331469" y="97535"/>
                    </a:lnTo>
                    <a:lnTo>
                      <a:pt x="332993" y="99059"/>
                    </a:lnTo>
                    <a:lnTo>
                      <a:pt x="332993" y="99713"/>
                    </a:lnTo>
                    <a:lnTo>
                      <a:pt x="336803" y="105156"/>
                    </a:lnTo>
                    <a:lnTo>
                      <a:pt x="341375" y="112013"/>
                    </a:lnTo>
                    <a:lnTo>
                      <a:pt x="348995" y="124206"/>
                    </a:lnTo>
                    <a:lnTo>
                      <a:pt x="352805" y="129539"/>
                    </a:lnTo>
                    <a:lnTo>
                      <a:pt x="353257" y="130217"/>
                    </a:lnTo>
                    <a:lnTo>
                      <a:pt x="359663" y="131063"/>
                    </a:lnTo>
                    <a:lnTo>
                      <a:pt x="361567" y="125918"/>
                    </a:lnTo>
                    <a:close/>
                  </a:path>
                  <a:path w="399415" h="196850">
                    <a:moveTo>
                      <a:pt x="364998" y="174893"/>
                    </a:moveTo>
                    <a:lnTo>
                      <a:pt x="364998" y="133350"/>
                    </a:lnTo>
                    <a:lnTo>
                      <a:pt x="360425" y="136397"/>
                    </a:lnTo>
                    <a:lnTo>
                      <a:pt x="357377" y="136397"/>
                    </a:lnTo>
                    <a:lnTo>
                      <a:pt x="353257" y="130217"/>
                    </a:lnTo>
                    <a:lnTo>
                      <a:pt x="278891" y="120395"/>
                    </a:lnTo>
                    <a:lnTo>
                      <a:pt x="364998" y="174893"/>
                    </a:lnTo>
                    <a:close/>
                  </a:path>
                  <a:path w="399415" h="196850">
                    <a:moveTo>
                      <a:pt x="332231" y="98297"/>
                    </a:moveTo>
                    <a:lnTo>
                      <a:pt x="331469" y="97535"/>
                    </a:lnTo>
                    <a:lnTo>
                      <a:pt x="331880" y="98122"/>
                    </a:lnTo>
                    <a:lnTo>
                      <a:pt x="332231" y="98297"/>
                    </a:lnTo>
                    <a:close/>
                  </a:path>
                  <a:path w="399415" h="196850">
                    <a:moveTo>
                      <a:pt x="331880" y="98122"/>
                    </a:moveTo>
                    <a:lnTo>
                      <a:pt x="331469" y="97535"/>
                    </a:lnTo>
                    <a:lnTo>
                      <a:pt x="331469" y="97916"/>
                    </a:lnTo>
                    <a:lnTo>
                      <a:pt x="331880" y="98122"/>
                    </a:lnTo>
                    <a:close/>
                  </a:path>
                  <a:path w="399415" h="196850">
                    <a:moveTo>
                      <a:pt x="332993" y="99713"/>
                    </a:moveTo>
                    <a:lnTo>
                      <a:pt x="332993" y="99059"/>
                    </a:lnTo>
                    <a:lnTo>
                      <a:pt x="332231" y="98297"/>
                    </a:lnTo>
                    <a:lnTo>
                      <a:pt x="331880" y="98122"/>
                    </a:lnTo>
                    <a:lnTo>
                      <a:pt x="332993" y="99713"/>
                    </a:lnTo>
                    <a:close/>
                  </a:path>
                  <a:path w="399415" h="196850">
                    <a:moveTo>
                      <a:pt x="364998" y="133350"/>
                    </a:moveTo>
                    <a:lnTo>
                      <a:pt x="364998" y="131063"/>
                    </a:lnTo>
                    <a:lnTo>
                      <a:pt x="361567" y="125918"/>
                    </a:lnTo>
                    <a:lnTo>
                      <a:pt x="359663" y="131063"/>
                    </a:lnTo>
                    <a:lnTo>
                      <a:pt x="353257" y="130217"/>
                    </a:lnTo>
                    <a:lnTo>
                      <a:pt x="357377" y="136397"/>
                    </a:lnTo>
                    <a:lnTo>
                      <a:pt x="360425" y="136397"/>
                    </a:lnTo>
                    <a:lnTo>
                      <a:pt x="364998" y="133350"/>
                    </a:lnTo>
                    <a:close/>
                  </a:path>
                  <a:path w="399415" h="196850">
                    <a:moveTo>
                      <a:pt x="399287" y="196595"/>
                    </a:moveTo>
                    <a:lnTo>
                      <a:pt x="387857" y="54863"/>
                    </a:lnTo>
                    <a:lnTo>
                      <a:pt x="361567" y="125918"/>
                    </a:lnTo>
                    <a:lnTo>
                      <a:pt x="364998" y="131063"/>
                    </a:lnTo>
                    <a:lnTo>
                      <a:pt x="364998" y="174893"/>
                    </a:lnTo>
                    <a:lnTo>
                      <a:pt x="399287" y="196595"/>
                    </a:lnTo>
                    <a:close/>
                  </a:path>
                </a:pathLst>
              </a:custGeom>
              <a:solidFill>
                <a:srgbClr val="010101"/>
              </a:solidFill>
            </p:spPr>
            <p:txBody>
              <a:bodyPr wrap="square" lIns="0" tIns="0" rIns="0" bIns="0" rtlCol="0"/>
              <a:lstStyle/>
              <a:p>
                <a:endParaRPr/>
              </a:p>
            </p:txBody>
          </p:sp>
          <p:sp>
            <p:nvSpPr>
              <p:cNvPr id="124" name="object 17"/>
              <p:cNvSpPr txBox="1"/>
              <p:nvPr/>
            </p:nvSpPr>
            <p:spPr>
              <a:xfrm>
                <a:off x="6567572" y="2779048"/>
                <a:ext cx="120650" cy="270510"/>
              </a:xfrm>
              <a:prstGeom prst="rect">
                <a:avLst/>
              </a:prstGeom>
            </p:spPr>
            <p:txBody>
              <a:bodyPr vert="horz" wrap="square" lIns="0" tIns="0" rIns="0" bIns="0" rtlCol="0">
                <a:spAutoFit/>
              </a:bodyPr>
              <a:lstStyle/>
              <a:p>
                <a:pPr marL="12700">
                  <a:lnSpc>
                    <a:spcPct val="100000"/>
                  </a:lnSpc>
                </a:pPr>
                <a:r>
                  <a:rPr sz="1900" i="1" spc="-40" dirty="0">
                    <a:latin typeface="Symbol"/>
                    <a:cs typeface="Symbol"/>
                  </a:rPr>
                  <a:t></a:t>
                </a:r>
                <a:endParaRPr sz="1900">
                  <a:latin typeface="Symbol"/>
                  <a:cs typeface="Symbol"/>
                </a:endParaRPr>
              </a:p>
            </p:txBody>
          </p:sp>
          <p:sp>
            <p:nvSpPr>
              <p:cNvPr id="128" name="object 21"/>
              <p:cNvSpPr/>
              <p:nvPr/>
            </p:nvSpPr>
            <p:spPr>
              <a:xfrm>
                <a:off x="5566812" y="3194386"/>
                <a:ext cx="2094230" cy="76200"/>
              </a:xfrm>
              <a:custGeom>
                <a:avLst/>
                <a:gdLst/>
                <a:ahLst/>
                <a:cxnLst/>
                <a:rect l="l" t="t" r="r" b="b"/>
                <a:pathLst>
                  <a:path w="2094229" h="76200">
                    <a:moveTo>
                      <a:pt x="38100" y="40385"/>
                    </a:moveTo>
                    <a:lnTo>
                      <a:pt x="38100" y="35051"/>
                    </a:lnTo>
                    <a:lnTo>
                      <a:pt x="36575" y="33527"/>
                    </a:lnTo>
                    <a:lnTo>
                      <a:pt x="2285" y="33527"/>
                    </a:lnTo>
                    <a:lnTo>
                      <a:pt x="0" y="35051"/>
                    </a:lnTo>
                    <a:lnTo>
                      <a:pt x="0" y="40385"/>
                    </a:lnTo>
                    <a:lnTo>
                      <a:pt x="2285" y="42671"/>
                    </a:lnTo>
                    <a:lnTo>
                      <a:pt x="36575" y="42671"/>
                    </a:lnTo>
                    <a:lnTo>
                      <a:pt x="38100" y="40385"/>
                    </a:lnTo>
                    <a:close/>
                  </a:path>
                  <a:path w="2094229" h="76200">
                    <a:moveTo>
                      <a:pt x="105155" y="40385"/>
                    </a:moveTo>
                    <a:lnTo>
                      <a:pt x="105155" y="35051"/>
                    </a:lnTo>
                    <a:lnTo>
                      <a:pt x="102869" y="33527"/>
                    </a:lnTo>
                    <a:lnTo>
                      <a:pt x="69341" y="33527"/>
                    </a:lnTo>
                    <a:lnTo>
                      <a:pt x="67055" y="35051"/>
                    </a:lnTo>
                    <a:lnTo>
                      <a:pt x="67055" y="40385"/>
                    </a:lnTo>
                    <a:lnTo>
                      <a:pt x="69341" y="42671"/>
                    </a:lnTo>
                    <a:lnTo>
                      <a:pt x="102869" y="42671"/>
                    </a:lnTo>
                    <a:lnTo>
                      <a:pt x="105155" y="40385"/>
                    </a:lnTo>
                    <a:close/>
                  </a:path>
                  <a:path w="2094229" h="76200">
                    <a:moveTo>
                      <a:pt x="171450" y="40385"/>
                    </a:moveTo>
                    <a:lnTo>
                      <a:pt x="171450" y="35051"/>
                    </a:lnTo>
                    <a:lnTo>
                      <a:pt x="169925" y="33527"/>
                    </a:lnTo>
                    <a:lnTo>
                      <a:pt x="135635" y="33527"/>
                    </a:lnTo>
                    <a:lnTo>
                      <a:pt x="133350" y="35051"/>
                    </a:lnTo>
                    <a:lnTo>
                      <a:pt x="133350" y="40385"/>
                    </a:lnTo>
                    <a:lnTo>
                      <a:pt x="135635" y="42671"/>
                    </a:lnTo>
                    <a:lnTo>
                      <a:pt x="169925" y="42671"/>
                    </a:lnTo>
                    <a:lnTo>
                      <a:pt x="171450" y="40385"/>
                    </a:lnTo>
                    <a:close/>
                  </a:path>
                  <a:path w="2094229" h="76200">
                    <a:moveTo>
                      <a:pt x="238505" y="40385"/>
                    </a:moveTo>
                    <a:lnTo>
                      <a:pt x="238505" y="35051"/>
                    </a:lnTo>
                    <a:lnTo>
                      <a:pt x="236219" y="33527"/>
                    </a:lnTo>
                    <a:lnTo>
                      <a:pt x="202691" y="33527"/>
                    </a:lnTo>
                    <a:lnTo>
                      <a:pt x="200405" y="35051"/>
                    </a:lnTo>
                    <a:lnTo>
                      <a:pt x="200405" y="40385"/>
                    </a:lnTo>
                    <a:lnTo>
                      <a:pt x="202691" y="42671"/>
                    </a:lnTo>
                    <a:lnTo>
                      <a:pt x="236219" y="42671"/>
                    </a:lnTo>
                    <a:lnTo>
                      <a:pt x="238505" y="40385"/>
                    </a:lnTo>
                    <a:close/>
                  </a:path>
                  <a:path w="2094229" h="76200">
                    <a:moveTo>
                      <a:pt x="304800" y="40385"/>
                    </a:moveTo>
                    <a:lnTo>
                      <a:pt x="304800" y="35051"/>
                    </a:lnTo>
                    <a:lnTo>
                      <a:pt x="303275" y="33527"/>
                    </a:lnTo>
                    <a:lnTo>
                      <a:pt x="268985" y="33527"/>
                    </a:lnTo>
                    <a:lnTo>
                      <a:pt x="266700" y="35051"/>
                    </a:lnTo>
                    <a:lnTo>
                      <a:pt x="266700" y="40385"/>
                    </a:lnTo>
                    <a:lnTo>
                      <a:pt x="268985" y="42671"/>
                    </a:lnTo>
                    <a:lnTo>
                      <a:pt x="303275" y="42671"/>
                    </a:lnTo>
                    <a:lnTo>
                      <a:pt x="304800" y="40385"/>
                    </a:lnTo>
                    <a:close/>
                  </a:path>
                  <a:path w="2094229" h="76200">
                    <a:moveTo>
                      <a:pt x="371855" y="40385"/>
                    </a:moveTo>
                    <a:lnTo>
                      <a:pt x="371855" y="35051"/>
                    </a:lnTo>
                    <a:lnTo>
                      <a:pt x="369569" y="33527"/>
                    </a:lnTo>
                    <a:lnTo>
                      <a:pt x="336041" y="33527"/>
                    </a:lnTo>
                    <a:lnTo>
                      <a:pt x="333755" y="35051"/>
                    </a:lnTo>
                    <a:lnTo>
                      <a:pt x="333755" y="40385"/>
                    </a:lnTo>
                    <a:lnTo>
                      <a:pt x="336041" y="42671"/>
                    </a:lnTo>
                    <a:lnTo>
                      <a:pt x="369569" y="42671"/>
                    </a:lnTo>
                    <a:lnTo>
                      <a:pt x="371855" y="40385"/>
                    </a:lnTo>
                    <a:close/>
                  </a:path>
                  <a:path w="2094229" h="76200">
                    <a:moveTo>
                      <a:pt x="438150" y="40385"/>
                    </a:moveTo>
                    <a:lnTo>
                      <a:pt x="438150" y="35051"/>
                    </a:lnTo>
                    <a:lnTo>
                      <a:pt x="436625" y="33527"/>
                    </a:lnTo>
                    <a:lnTo>
                      <a:pt x="402335" y="33527"/>
                    </a:lnTo>
                    <a:lnTo>
                      <a:pt x="400050" y="35051"/>
                    </a:lnTo>
                    <a:lnTo>
                      <a:pt x="400050" y="40385"/>
                    </a:lnTo>
                    <a:lnTo>
                      <a:pt x="402335" y="42671"/>
                    </a:lnTo>
                    <a:lnTo>
                      <a:pt x="436625" y="42671"/>
                    </a:lnTo>
                    <a:lnTo>
                      <a:pt x="438150" y="40385"/>
                    </a:lnTo>
                    <a:close/>
                  </a:path>
                  <a:path w="2094229" h="76200">
                    <a:moveTo>
                      <a:pt x="505205" y="40385"/>
                    </a:moveTo>
                    <a:lnTo>
                      <a:pt x="505205" y="35051"/>
                    </a:lnTo>
                    <a:lnTo>
                      <a:pt x="502920" y="33527"/>
                    </a:lnTo>
                    <a:lnTo>
                      <a:pt x="469391" y="33527"/>
                    </a:lnTo>
                    <a:lnTo>
                      <a:pt x="467105" y="35051"/>
                    </a:lnTo>
                    <a:lnTo>
                      <a:pt x="467105" y="40385"/>
                    </a:lnTo>
                    <a:lnTo>
                      <a:pt x="469391" y="42671"/>
                    </a:lnTo>
                    <a:lnTo>
                      <a:pt x="502920" y="42671"/>
                    </a:lnTo>
                    <a:lnTo>
                      <a:pt x="505205" y="40385"/>
                    </a:lnTo>
                    <a:close/>
                  </a:path>
                  <a:path w="2094229" h="76200">
                    <a:moveTo>
                      <a:pt x="571500" y="40385"/>
                    </a:moveTo>
                    <a:lnTo>
                      <a:pt x="571500" y="35051"/>
                    </a:lnTo>
                    <a:lnTo>
                      <a:pt x="569976" y="33527"/>
                    </a:lnTo>
                    <a:lnTo>
                      <a:pt x="535685" y="33527"/>
                    </a:lnTo>
                    <a:lnTo>
                      <a:pt x="533400" y="35051"/>
                    </a:lnTo>
                    <a:lnTo>
                      <a:pt x="533400" y="40385"/>
                    </a:lnTo>
                    <a:lnTo>
                      <a:pt x="535685" y="42671"/>
                    </a:lnTo>
                    <a:lnTo>
                      <a:pt x="569976" y="42671"/>
                    </a:lnTo>
                    <a:lnTo>
                      <a:pt x="571500" y="40385"/>
                    </a:lnTo>
                    <a:close/>
                  </a:path>
                  <a:path w="2094229" h="76200">
                    <a:moveTo>
                      <a:pt x="638555" y="40385"/>
                    </a:moveTo>
                    <a:lnTo>
                      <a:pt x="638555" y="35051"/>
                    </a:lnTo>
                    <a:lnTo>
                      <a:pt x="636270" y="33527"/>
                    </a:lnTo>
                    <a:lnTo>
                      <a:pt x="602741" y="33527"/>
                    </a:lnTo>
                    <a:lnTo>
                      <a:pt x="600455" y="35051"/>
                    </a:lnTo>
                    <a:lnTo>
                      <a:pt x="600455" y="40385"/>
                    </a:lnTo>
                    <a:lnTo>
                      <a:pt x="602741" y="42671"/>
                    </a:lnTo>
                    <a:lnTo>
                      <a:pt x="636270" y="42671"/>
                    </a:lnTo>
                    <a:lnTo>
                      <a:pt x="638555" y="40385"/>
                    </a:lnTo>
                    <a:close/>
                  </a:path>
                  <a:path w="2094229" h="76200">
                    <a:moveTo>
                      <a:pt x="704850" y="40385"/>
                    </a:moveTo>
                    <a:lnTo>
                      <a:pt x="704850" y="35051"/>
                    </a:lnTo>
                    <a:lnTo>
                      <a:pt x="703326" y="33527"/>
                    </a:lnTo>
                    <a:lnTo>
                      <a:pt x="669035" y="33527"/>
                    </a:lnTo>
                    <a:lnTo>
                      <a:pt x="666750" y="35051"/>
                    </a:lnTo>
                    <a:lnTo>
                      <a:pt x="666750" y="40385"/>
                    </a:lnTo>
                    <a:lnTo>
                      <a:pt x="669035" y="42671"/>
                    </a:lnTo>
                    <a:lnTo>
                      <a:pt x="703326" y="42671"/>
                    </a:lnTo>
                    <a:lnTo>
                      <a:pt x="704850" y="40385"/>
                    </a:lnTo>
                    <a:close/>
                  </a:path>
                  <a:path w="2094229" h="76200">
                    <a:moveTo>
                      <a:pt x="771905" y="40385"/>
                    </a:moveTo>
                    <a:lnTo>
                      <a:pt x="771905" y="35051"/>
                    </a:lnTo>
                    <a:lnTo>
                      <a:pt x="769620" y="33527"/>
                    </a:lnTo>
                    <a:lnTo>
                      <a:pt x="736091" y="33527"/>
                    </a:lnTo>
                    <a:lnTo>
                      <a:pt x="733805" y="35051"/>
                    </a:lnTo>
                    <a:lnTo>
                      <a:pt x="733805" y="40385"/>
                    </a:lnTo>
                    <a:lnTo>
                      <a:pt x="736091" y="42671"/>
                    </a:lnTo>
                    <a:lnTo>
                      <a:pt x="769620" y="42671"/>
                    </a:lnTo>
                    <a:lnTo>
                      <a:pt x="771905" y="40385"/>
                    </a:lnTo>
                    <a:close/>
                  </a:path>
                  <a:path w="2094229" h="76200">
                    <a:moveTo>
                      <a:pt x="838200" y="40385"/>
                    </a:moveTo>
                    <a:lnTo>
                      <a:pt x="838200" y="35051"/>
                    </a:lnTo>
                    <a:lnTo>
                      <a:pt x="836676" y="33527"/>
                    </a:lnTo>
                    <a:lnTo>
                      <a:pt x="802385" y="33527"/>
                    </a:lnTo>
                    <a:lnTo>
                      <a:pt x="800100" y="35051"/>
                    </a:lnTo>
                    <a:lnTo>
                      <a:pt x="800100" y="40385"/>
                    </a:lnTo>
                    <a:lnTo>
                      <a:pt x="802385" y="42671"/>
                    </a:lnTo>
                    <a:lnTo>
                      <a:pt x="836676" y="42671"/>
                    </a:lnTo>
                    <a:lnTo>
                      <a:pt x="838200" y="40385"/>
                    </a:lnTo>
                    <a:close/>
                  </a:path>
                  <a:path w="2094229" h="76200">
                    <a:moveTo>
                      <a:pt x="905255" y="40385"/>
                    </a:moveTo>
                    <a:lnTo>
                      <a:pt x="905255" y="35051"/>
                    </a:lnTo>
                    <a:lnTo>
                      <a:pt x="902970" y="33527"/>
                    </a:lnTo>
                    <a:lnTo>
                      <a:pt x="869441" y="33527"/>
                    </a:lnTo>
                    <a:lnTo>
                      <a:pt x="867155" y="35051"/>
                    </a:lnTo>
                    <a:lnTo>
                      <a:pt x="867155" y="40385"/>
                    </a:lnTo>
                    <a:lnTo>
                      <a:pt x="869441" y="42671"/>
                    </a:lnTo>
                    <a:lnTo>
                      <a:pt x="902970" y="42671"/>
                    </a:lnTo>
                    <a:lnTo>
                      <a:pt x="905255" y="40385"/>
                    </a:lnTo>
                    <a:close/>
                  </a:path>
                  <a:path w="2094229" h="76200">
                    <a:moveTo>
                      <a:pt x="971550" y="40385"/>
                    </a:moveTo>
                    <a:lnTo>
                      <a:pt x="971550" y="35051"/>
                    </a:lnTo>
                    <a:lnTo>
                      <a:pt x="970026" y="33527"/>
                    </a:lnTo>
                    <a:lnTo>
                      <a:pt x="935735" y="33527"/>
                    </a:lnTo>
                    <a:lnTo>
                      <a:pt x="933450" y="35051"/>
                    </a:lnTo>
                    <a:lnTo>
                      <a:pt x="933450" y="40385"/>
                    </a:lnTo>
                    <a:lnTo>
                      <a:pt x="935735" y="42671"/>
                    </a:lnTo>
                    <a:lnTo>
                      <a:pt x="970026" y="42671"/>
                    </a:lnTo>
                    <a:lnTo>
                      <a:pt x="971550" y="40385"/>
                    </a:lnTo>
                    <a:close/>
                  </a:path>
                  <a:path w="2094229" h="76200">
                    <a:moveTo>
                      <a:pt x="1038605" y="40385"/>
                    </a:moveTo>
                    <a:lnTo>
                      <a:pt x="1038605" y="35051"/>
                    </a:lnTo>
                    <a:lnTo>
                      <a:pt x="1036320" y="33527"/>
                    </a:lnTo>
                    <a:lnTo>
                      <a:pt x="1002791" y="33527"/>
                    </a:lnTo>
                    <a:lnTo>
                      <a:pt x="1000505" y="35051"/>
                    </a:lnTo>
                    <a:lnTo>
                      <a:pt x="1000505" y="40385"/>
                    </a:lnTo>
                    <a:lnTo>
                      <a:pt x="1002791" y="42671"/>
                    </a:lnTo>
                    <a:lnTo>
                      <a:pt x="1036320" y="42671"/>
                    </a:lnTo>
                    <a:lnTo>
                      <a:pt x="1038605" y="40385"/>
                    </a:lnTo>
                    <a:close/>
                  </a:path>
                  <a:path w="2094229" h="76200">
                    <a:moveTo>
                      <a:pt x="1104900" y="40385"/>
                    </a:moveTo>
                    <a:lnTo>
                      <a:pt x="1104900" y="35051"/>
                    </a:lnTo>
                    <a:lnTo>
                      <a:pt x="1103376" y="33527"/>
                    </a:lnTo>
                    <a:lnTo>
                      <a:pt x="1069085" y="33527"/>
                    </a:lnTo>
                    <a:lnTo>
                      <a:pt x="1066800" y="35051"/>
                    </a:lnTo>
                    <a:lnTo>
                      <a:pt x="1066800" y="40385"/>
                    </a:lnTo>
                    <a:lnTo>
                      <a:pt x="1069085" y="42671"/>
                    </a:lnTo>
                    <a:lnTo>
                      <a:pt x="1103376" y="42671"/>
                    </a:lnTo>
                    <a:lnTo>
                      <a:pt x="1104900" y="40385"/>
                    </a:lnTo>
                    <a:close/>
                  </a:path>
                  <a:path w="2094229" h="76200">
                    <a:moveTo>
                      <a:pt x="1171955" y="40385"/>
                    </a:moveTo>
                    <a:lnTo>
                      <a:pt x="1171955" y="35051"/>
                    </a:lnTo>
                    <a:lnTo>
                      <a:pt x="1169670" y="33527"/>
                    </a:lnTo>
                    <a:lnTo>
                      <a:pt x="1136141" y="33527"/>
                    </a:lnTo>
                    <a:lnTo>
                      <a:pt x="1133855" y="35051"/>
                    </a:lnTo>
                    <a:lnTo>
                      <a:pt x="1133855" y="40385"/>
                    </a:lnTo>
                    <a:lnTo>
                      <a:pt x="1136141" y="42671"/>
                    </a:lnTo>
                    <a:lnTo>
                      <a:pt x="1169670" y="42671"/>
                    </a:lnTo>
                    <a:lnTo>
                      <a:pt x="1171955" y="40385"/>
                    </a:lnTo>
                    <a:close/>
                  </a:path>
                  <a:path w="2094229" h="76200">
                    <a:moveTo>
                      <a:pt x="1238250" y="40385"/>
                    </a:moveTo>
                    <a:lnTo>
                      <a:pt x="1238250" y="35051"/>
                    </a:lnTo>
                    <a:lnTo>
                      <a:pt x="1236726" y="33527"/>
                    </a:lnTo>
                    <a:lnTo>
                      <a:pt x="1202435" y="33527"/>
                    </a:lnTo>
                    <a:lnTo>
                      <a:pt x="1200150" y="35051"/>
                    </a:lnTo>
                    <a:lnTo>
                      <a:pt x="1200150" y="40385"/>
                    </a:lnTo>
                    <a:lnTo>
                      <a:pt x="1202435" y="42671"/>
                    </a:lnTo>
                    <a:lnTo>
                      <a:pt x="1236726" y="42671"/>
                    </a:lnTo>
                    <a:lnTo>
                      <a:pt x="1238250" y="40385"/>
                    </a:lnTo>
                    <a:close/>
                  </a:path>
                  <a:path w="2094229" h="76200">
                    <a:moveTo>
                      <a:pt x="1305305" y="40385"/>
                    </a:moveTo>
                    <a:lnTo>
                      <a:pt x="1305305" y="35051"/>
                    </a:lnTo>
                    <a:lnTo>
                      <a:pt x="1303020" y="33527"/>
                    </a:lnTo>
                    <a:lnTo>
                      <a:pt x="1269491" y="33527"/>
                    </a:lnTo>
                    <a:lnTo>
                      <a:pt x="1267205" y="35051"/>
                    </a:lnTo>
                    <a:lnTo>
                      <a:pt x="1267205" y="40385"/>
                    </a:lnTo>
                    <a:lnTo>
                      <a:pt x="1269491" y="42671"/>
                    </a:lnTo>
                    <a:lnTo>
                      <a:pt x="1303020" y="42671"/>
                    </a:lnTo>
                    <a:lnTo>
                      <a:pt x="1305305" y="40385"/>
                    </a:lnTo>
                    <a:close/>
                  </a:path>
                  <a:path w="2094229" h="76200">
                    <a:moveTo>
                      <a:pt x="1371600" y="40385"/>
                    </a:moveTo>
                    <a:lnTo>
                      <a:pt x="1371600" y="35051"/>
                    </a:lnTo>
                    <a:lnTo>
                      <a:pt x="1370076" y="33527"/>
                    </a:lnTo>
                    <a:lnTo>
                      <a:pt x="1335785" y="33527"/>
                    </a:lnTo>
                    <a:lnTo>
                      <a:pt x="1333500" y="35051"/>
                    </a:lnTo>
                    <a:lnTo>
                      <a:pt x="1333500" y="40385"/>
                    </a:lnTo>
                    <a:lnTo>
                      <a:pt x="1335785" y="42671"/>
                    </a:lnTo>
                    <a:lnTo>
                      <a:pt x="1370076" y="42671"/>
                    </a:lnTo>
                    <a:lnTo>
                      <a:pt x="1371600" y="40385"/>
                    </a:lnTo>
                    <a:close/>
                  </a:path>
                  <a:path w="2094229" h="76200">
                    <a:moveTo>
                      <a:pt x="1438655" y="40385"/>
                    </a:moveTo>
                    <a:lnTo>
                      <a:pt x="1438655" y="35051"/>
                    </a:lnTo>
                    <a:lnTo>
                      <a:pt x="1436370" y="33527"/>
                    </a:lnTo>
                    <a:lnTo>
                      <a:pt x="1402841" y="33527"/>
                    </a:lnTo>
                    <a:lnTo>
                      <a:pt x="1400555" y="35051"/>
                    </a:lnTo>
                    <a:lnTo>
                      <a:pt x="1400555" y="40385"/>
                    </a:lnTo>
                    <a:lnTo>
                      <a:pt x="1402841" y="42671"/>
                    </a:lnTo>
                    <a:lnTo>
                      <a:pt x="1436370" y="42671"/>
                    </a:lnTo>
                    <a:lnTo>
                      <a:pt x="1438655" y="40385"/>
                    </a:lnTo>
                    <a:close/>
                  </a:path>
                  <a:path w="2094229" h="76200">
                    <a:moveTo>
                      <a:pt x="1504950" y="40385"/>
                    </a:moveTo>
                    <a:lnTo>
                      <a:pt x="1504950" y="35051"/>
                    </a:lnTo>
                    <a:lnTo>
                      <a:pt x="1503426" y="33527"/>
                    </a:lnTo>
                    <a:lnTo>
                      <a:pt x="1469135" y="33527"/>
                    </a:lnTo>
                    <a:lnTo>
                      <a:pt x="1466850" y="35051"/>
                    </a:lnTo>
                    <a:lnTo>
                      <a:pt x="1466850" y="40385"/>
                    </a:lnTo>
                    <a:lnTo>
                      <a:pt x="1469135" y="42671"/>
                    </a:lnTo>
                    <a:lnTo>
                      <a:pt x="1503426" y="42671"/>
                    </a:lnTo>
                    <a:lnTo>
                      <a:pt x="1504950" y="40385"/>
                    </a:lnTo>
                    <a:close/>
                  </a:path>
                  <a:path w="2094229" h="76200">
                    <a:moveTo>
                      <a:pt x="1572005" y="40385"/>
                    </a:moveTo>
                    <a:lnTo>
                      <a:pt x="1572005" y="35051"/>
                    </a:lnTo>
                    <a:lnTo>
                      <a:pt x="1569720" y="33527"/>
                    </a:lnTo>
                    <a:lnTo>
                      <a:pt x="1536191" y="33527"/>
                    </a:lnTo>
                    <a:lnTo>
                      <a:pt x="1533905" y="35051"/>
                    </a:lnTo>
                    <a:lnTo>
                      <a:pt x="1533905" y="40385"/>
                    </a:lnTo>
                    <a:lnTo>
                      <a:pt x="1536191" y="42671"/>
                    </a:lnTo>
                    <a:lnTo>
                      <a:pt x="1569720" y="42671"/>
                    </a:lnTo>
                    <a:lnTo>
                      <a:pt x="1572005" y="40385"/>
                    </a:lnTo>
                    <a:close/>
                  </a:path>
                  <a:path w="2094229" h="76200">
                    <a:moveTo>
                      <a:pt x="1638300" y="40385"/>
                    </a:moveTo>
                    <a:lnTo>
                      <a:pt x="1638300" y="35051"/>
                    </a:lnTo>
                    <a:lnTo>
                      <a:pt x="1636776" y="33527"/>
                    </a:lnTo>
                    <a:lnTo>
                      <a:pt x="1602485" y="33527"/>
                    </a:lnTo>
                    <a:lnTo>
                      <a:pt x="1600200" y="35051"/>
                    </a:lnTo>
                    <a:lnTo>
                      <a:pt x="1600200" y="40385"/>
                    </a:lnTo>
                    <a:lnTo>
                      <a:pt x="1602485" y="42671"/>
                    </a:lnTo>
                    <a:lnTo>
                      <a:pt x="1636776" y="42671"/>
                    </a:lnTo>
                    <a:lnTo>
                      <a:pt x="1638300" y="40385"/>
                    </a:lnTo>
                    <a:close/>
                  </a:path>
                  <a:path w="2094229" h="76200">
                    <a:moveTo>
                      <a:pt x="1705355" y="40385"/>
                    </a:moveTo>
                    <a:lnTo>
                      <a:pt x="1705355" y="35051"/>
                    </a:lnTo>
                    <a:lnTo>
                      <a:pt x="1703070" y="33527"/>
                    </a:lnTo>
                    <a:lnTo>
                      <a:pt x="1669541" y="33527"/>
                    </a:lnTo>
                    <a:lnTo>
                      <a:pt x="1667255" y="35051"/>
                    </a:lnTo>
                    <a:lnTo>
                      <a:pt x="1667255" y="40385"/>
                    </a:lnTo>
                    <a:lnTo>
                      <a:pt x="1669541" y="42671"/>
                    </a:lnTo>
                    <a:lnTo>
                      <a:pt x="1703070" y="42671"/>
                    </a:lnTo>
                    <a:lnTo>
                      <a:pt x="1705355" y="40385"/>
                    </a:lnTo>
                    <a:close/>
                  </a:path>
                  <a:path w="2094229" h="76200">
                    <a:moveTo>
                      <a:pt x="1771650" y="40385"/>
                    </a:moveTo>
                    <a:lnTo>
                      <a:pt x="1771650" y="35051"/>
                    </a:lnTo>
                    <a:lnTo>
                      <a:pt x="1770126" y="33527"/>
                    </a:lnTo>
                    <a:lnTo>
                      <a:pt x="1735835" y="33527"/>
                    </a:lnTo>
                    <a:lnTo>
                      <a:pt x="1733550" y="35051"/>
                    </a:lnTo>
                    <a:lnTo>
                      <a:pt x="1733550" y="40385"/>
                    </a:lnTo>
                    <a:lnTo>
                      <a:pt x="1735835" y="42671"/>
                    </a:lnTo>
                    <a:lnTo>
                      <a:pt x="1770126" y="42671"/>
                    </a:lnTo>
                    <a:lnTo>
                      <a:pt x="1771650" y="40385"/>
                    </a:lnTo>
                    <a:close/>
                  </a:path>
                  <a:path w="2094229" h="76200">
                    <a:moveTo>
                      <a:pt x="1838705" y="40385"/>
                    </a:moveTo>
                    <a:lnTo>
                      <a:pt x="1838705" y="35051"/>
                    </a:lnTo>
                    <a:lnTo>
                      <a:pt x="1836420" y="33527"/>
                    </a:lnTo>
                    <a:lnTo>
                      <a:pt x="1802891" y="33527"/>
                    </a:lnTo>
                    <a:lnTo>
                      <a:pt x="1800605" y="35051"/>
                    </a:lnTo>
                    <a:lnTo>
                      <a:pt x="1800605" y="40385"/>
                    </a:lnTo>
                    <a:lnTo>
                      <a:pt x="1802891" y="42671"/>
                    </a:lnTo>
                    <a:lnTo>
                      <a:pt x="1836420" y="42671"/>
                    </a:lnTo>
                    <a:lnTo>
                      <a:pt x="1838705" y="40385"/>
                    </a:lnTo>
                    <a:close/>
                  </a:path>
                  <a:path w="2094229" h="76200">
                    <a:moveTo>
                      <a:pt x="1905000" y="40385"/>
                    </a:moveTo>
                    <a:lnTo>
                      <a:pt x="1905000" y="35051"/>
                    </a:lnTo>
                    <a:lnTo>
                      <a:pt x="1903476" y="33527"/>
                    </a:lnTo>
                    <a:lnTo>
                      <a:pt x="1869185" y="33527"/>
                    </a:lnTo>
                    <a:lnTo>
                      <a:pt x="1866900" y="35051"/>
                    </a:lnTo>
                    <a:lnTo>
                      <a:pt x="1866900" y="40385"/>
                    </a:lnTo>
                    <a:lnTo>
                      <a:pt x="1869185" y="42671"/>
                    </a:lnTo>
                    <a:lnTo>
                      <a:pt x="1903476" y="42671"/>
                    </a:lnTo>
                    <a:lnTo>
                      <a:pt x="1905000" y="40385"/>
                    </a:lnTo>
                    <a:close/>
                  </a:path>
                  <a:path w="2094229" h="76200">
                    <a:moveTo>
                      <a:pt x="1972055" y="40385"/>
                    </a:moveTo>
                    <a:lnTo>
                      <a:pt x="1972055" y="35051"/>
                    </a:lnTo>
                    <a:lnTo>
                      <a:pt x="1969770" y="33527"/>
                    </a:lnTo>
                    <a:lnTo>
                      <a:pt x="1936241" y="33527"/>
                    </a:lnTo>
                    <a:lnTo>
                      <a:pt x="1933955" y="35051"/>
                    </a:lnTo>
                    <a:lnTo>
                      <a:pt x="1933955" y="40385"/>
                    </a:lnTo>
                    <a:lnTo>
                      <a:pt x="1936241" y="42671"/>
                    </a:lnTo>
                    <a:lnTo>
                      <a:pt x="1969770" y="42671"/>
                    </a:lnTo>
                    <a:lnTo>
                      <a:pt x="1972055" y="40385"/>
                    </a:lnTo>
                    <a:close/>
                  </a:path>
                  <a:path w="2094229" h="76200">
                    <a:moveTo>
                      <a:pt x="2035302" y="40385"/>
                    </a:moveTo>
                    <a:lnTo>
                      <a:pt x="2035302" y="35051"/>
                    </a:lnTo>
                    <a:lnTo>
                      <a:pt x="2033015" y="33527"/>
                    </a:lnTo>
                    <a:lnTo>
                      <a:pt x="2002535" y="33527"/>
                    </a:lnTo>
                    <a:lnTo>
                      <a:pt x="2000250" y="35051"/>
                    </a:lnTo>
                    <a:lnTo>
                      <a:pt x="2000250" y="40385"/>
                    </a:lnTo>
                    <a:lnTo>
                      <a:pt x="2002535" y="42671"/>
                    </a:lnTo>
                    <a:lnTo>
                      <a:pt x="2033015" y="42671"/>
                    </a:lnTo>
                    <a:lnTo>
                      <a:pt x="2035302" y="40385"/>
                    </a:lnTo>
                    <a:close/>
                  </a:path>
                  <a:path w="2094229" h="76200">
                    <a:moveTo>
                      <a:pt x="2093976" y="38099"/>
                    </a:moveTo>
                    <a:lnTo>
                      <a:pt x="2017776" y="0"/>
                    </a:lnTo>
                    <a:lnTo>
                      <a:pt x="2017776" y="33527"/>
                    </a:lnTo>
                    <a:lnTo>
                      <a:pt x="2033015" y="33527"/>
                    </a:lnTo>
                    <a:lnTo>
                      <a:pt x="2035302" y="35051"/>
                    </a:lnTo>
                    <a:lnTo>
                      <a:pt x="2035302" y="67436"/>
                    </a:lnTo>
                    <a:lnTo>
                      <a:pt x="2093976" y="38099"/>
                    </a:lnTo>
                    <a:close/>
                  </a:path>
                  <a:path w="2094229" h="76200">
                    <a:moveTo>
                      <a:pt x="2035302" y="67436"/>
                    </a:moveTo>
                    <a:lnTo>
                      <a:pt x="2035302" y="40385"/>
                    </a:lnTo>
                    <a:lnTo>
                      <a:pt x="2033015" y="42671"/>
                    </a:lnTo>
                    <a:lnTo>
                      <a:pt x="2017776" y="42671"/>
                    </a:lnTo>
                    <a:lnTo>
                      <a:pt x="2017776" y="76199"/>
                    </a:lnTo>
                    <a:lnTo>
                      <a:pt x="2035302" y="67436"/>
                    </a:lnTo>
                    <a:close/>
                  </a:path>
                </a:pathLst>
              </a:custGeom>
              <a:solidFill>
                <a:srgbClr val="010101"/>
              </a:solidFill>
            </p:spPr>
            <p:txBody>
              <a:bodyPr wrap="square" lIns="0" tIns="0" rIns="0" bIns="0" rtlCol="0"/>
              <a:lstStyle/>
              <a:p>
                <a:endParaRPr/>
              </a:p>
            </p:txBody>
          </p:sp>
        </p:grpSp>
        <p:sp>
          <p:nvSpPr>
            <p:cNvPr id="129" name="object 22"/>
            <p:cNvSpPr txBox="1"/>
            <p:nvPr/>
          </p:nvSpPr>
          <p:spPr>
            <a:xfrm>
              <a:off x="7235846" y="2159720"/>
              <a:ext cx="1057275" cy="553998"/>
            </a:xfrm>
            <a:prstGeom prst="rect">
              <a:avLst/>
            </a:prstGeom>
          </p:spPr>
          <p:txBody>
            <a:bodyPr vert="horz" wrap="square" lIns="0" tIns="0" rIns="0" bIns="0" rtlCol="0">
              <a:spAutoFit/>
            </a:bodyPr>
            <a:lstStyle/>
            <a:p>
              <a:pPr marL="12700" marR="5080">
                <a:lnSpc>
                  <a:spcPct val="100000"/>
                </a:lnSpc>
              </a:pPr>
              <a:r>
                <a:rPr sz="1200" spc="-10" dirty="0">
                  <a:cs typeface="Comic Sans MS"/>
                </a:rPr>
                <a:t>Some</a:t>
              </a:r>
              <a:r>
                <a:rPr sz="1200" spc="10" dirty="0">
                  <a:cs typeface="Comic Sans MS"/>
                </a:rPr>
                <a:t> </a:t>
              </a:r>
              <a:r>
                <a:rPr sz="1200" spc="-5" dirty="0">
                  <a:cs typeface="Comic Sans MS"/>
                </a:rPr>
                <a:t>e</a:t>
              </a:r>
              <a:r>
                <a:rPr sz="1200" spc="-10" dirty="0">
                  <a:cs typeface="Comic Sans MS"/>
                </a:rPr>
                <a:t>m</a:t>
              </a:r>
              <a:r>
                <a:rPr sz="1200" spc="-5" dirty="0">
                  <a:cs typeface="Comic Sans MS"/>
                </a:rPr>
                <a:t>ission </a:t>
              </a:r>
              <a:r>
                <a:rPr sz="1200" spc="-15" dirty="0">
                  <a:cs typeface="Comic Sans MS"/>
                </a:rPr>
                <a:t>alon</a:t>
              </a:r>
              <a:r>
                <a:rPr sz="1200" spc="-10" dirty="0">
                  <a:cs typeface="Comic Sans MS"/>
                </a:rPr>
                <a:t>g</a:t>
              </a:r>
              <a:r>
                <a:rPr sz="1200" spc="-5" dirty="0">
                  <a:cs typeface="Comic Sans MS"/>
                </a:rPr>
                <a:t> </a:t>
              </a:r>
              <a:r>
                <a:rPr sz="1200" spc="-15" dirty="0">
                  <a:cs typeface="Comic Sans MS"/>
                </a:rPr>
                <a:t>this</a:t>
              </a:r>
              <a:r>
                <a:rPr sz="1200" spc="-10" dirty="0">
                  <a:cs typeface="Comic Sans MS"/>
                </a:rPr>
                <a:t> </a:t>
              </a:r>
              <a:r>
                <a:rPr sz="1200" spc="-5" dirty="0">
                  <a:cs typeface="Comic Sans MS"/>
                </a:rPr>
                <a:t>direction</a:t>
              </a:r>
              <a:endParaRPr sz="1200" dirty="0">
                <a:cs typeface="Comic Sans MS"/>
              </a:endParaRPr>
            </a:p>
          </p:txBody>
        </p:sp>
      </p:grpSp>
      <p:pic>
        <p:nvPicPr>
          <p:cNvPr id="7" name="Picture 6"/>
          <p:cNvPicPr>
            <a:picLocks noChangeAspect="1"/>
          </p:cNvPicPr>
          <p:nvPr/>
        </p:nvPicPr>
        <p:blipFill>
          <a:blip r:embed="rId5"/>
          <a:stretch>
            <a:fillRect/>
          </a:stretch>
        </p:blipFill>
        <p:spPr>
          <a:xfrm>
            <a:off x="5538254" y="5070418"/>
            <a:ext cx="1780200" cy="1293100"/>
          </a:xfrm>
          <a:prstGeom prst="rect">
            <a:avLst/>
          </a:prstGeom>
        </p:spPr>
      </p:pic>
      <p:sp>
        <p:nvSpPr>
          <p:cNvPr id="159" name="object 56"/>
          <p:cNvSpPr txBox="1"/>
          <p:nvPr/>
        </p:nvSpPr>
        <p:spPr>
          <a:xfrm>
            <a:off x="4050750" y="5272468"/>
            <a:ext cx="1083310" cy="923330"/>
          </a:xfrm>
          <a:prstGeom prst="rect">
            <a:avLst/>
          </a:prstGeom>
        </p:spPr>
        <p:txBody>
          <a:bodyPr vert="horz" wrap="square" lIns="0" tIns="0" rIns="0" bIns="0" rtlCol="0">
            <a:spAutoFit/>
          </a:bodyPr>
          <a:lstStyle/>
          <a:p>
            <a:pPr marL="12700" marR="5080">
              <a:lnSpc>
                <a:spcPct val="100000"/>
              </a:lnSpc>
            </a:pPr>
            <a:r>
              <a:rPr sz="2000" spc="-10" dirty="0">
                <a:cs typeface="Comic Sans MS"/>
              </a:rPr>
              <a:t>Dipole </a:t>
            </a:r>
            <a:r>
              <a:rPr sz="2000" spc="-15" dirty="0">
                <a:cs typeface="Comic Sans MS"/>
              </a:rPr>
              <a:t>radiation pattern</a:t>
            </a:r>
            <a:endParaRPr sz="2000" dirty="0">
              <a:cs typeface="Comic Sans MS"/>
            </a:endParaRPr>
          </a:p>
        </p:txBody>
      </p:sp>
    </p:spTree>
    <p:extLst>
      <p:ext uri="{BB962C8B-B14F-4D97-AF65-F5344CB8AC3E}">
        <p14:creationId xmlns:p14="http://schemas.microsoft.com/office/powerpoint/2010/main" val="2649928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Fluorescent dye as dipole antenna</a:t>
            </a:r>
            <a:endParaRPr lang="en-US" dirty="0"/>
          </a:p>
        </p:txBody>
      </p:sp>
      <p:sp>
        <p:nvSpPr>
          <p:cNvPr id="95" name="Content Placeholder 94"/>
          <p:cNvSpPr>
            <a:spLocks noGrp="1"/>
          </p:cNvSpPr>
          <p:nvPr>
            <p:ph sz="half" idx="1"/>
          </p:nvPr>
        </p:nvSpPr>
        <p:spPr/>
        <p:txBody>
          <a:bodyPr>
            <a:normAutofit/>
          </a:bodyPr>
          <a:lstStyle/>
          <a:p>
            <a:r>
              <a:rPr lang="en-US" sz="2400" dirty="0" smtClean="0"/>
              <a:t>Orientation of fluorescence emission affects FRET efficiency</a:t>
            </a:r>
          </a:p>
        </p:txBody>
      </p:sp>
      <p:grpSp>
        <p:nvGrpSpPr>
          <p:cNvPr id="171" name="Group 170"/>
          <p:cNvGrpSpPr/>
          <p:nvPr/>
        </p:nvGrpSpPr>
        <p:grpSpPr>
          <a:xfrm flipH="1">
            <a:off x="7230072" y="1856090"/>
            <a:ext cx="679450" cy="925576"/>
            <a:chOff x="4369302" y="1172525"/>
            <a:chExt cx="679450" cy="925576"/>
          </a:xfrm>
        </p:grpSpPr>
        <p:sp>
          <p:nvSpPr>
            <p:cNvPr id="252" name="object 4"/>
            <p:cNvSpPr/>
            <p:nvPr/>
          </p:nvSpPr>
          <p:spPr>
            <a:xfrm>
              <a:off x="4369302" y="1172525"/>
              <a:ext cx="459105" cy="527050"/>
            </a:xfrm>
            <a:custGeom>
              <a:avLst/>
              <a:gdLst/>
              <a:ahLst/>
              <a:cxnLst/>
              <a:rect l="l" t="t" r="r" b="b"/>
              <a:pathLst>
                <a:path w="459105" h="527050">
                  <a:moveTo>
                    <a:pt x="458724" y="136397"/>
                  </a:moveTo>
                  <a:lnTo>
                    <a:pt x="233172" y="0"/>
                  </a:lnTo>
                  <a:lnTo>
                    <a:pt x="3810" y="126491"/>
                  </a:lnTo>
                  <a:lnTo>
                    <a:pt x="0" y="390144"/>
                  </a:lnTo>
                  <a:lnTo>
                    <a:pt x="225551" y="526541"/>
                  </a:lnTo>
                  <a:lnTo>
                    <a:pt x="454913" y="400050"/>
                  </a:lnTo>
                  <a:lnTo>
                    <a:pt x="458724" y="136397"/>
                  </a:lnTo>
                  <a:close/>
                </a:path>
              </a:pathLst>
            </a:custGeom>
            <a:solidFill>
              <a:srgbClr val="FFFFCC"/>
            </a:solidFill>
          </p:spPr>
          <p:txBody>
            <a:bodyPr wrap="square" lIns="0" tIns="0" rIns="0" bIns="0" rtlCol="0"/>
            <a:lstStyle/>
            <a:p>
              <a:endParaRPr/>
            </a:p>
          </p:txBody>
        </p:sp>
        <p:sp>
          <p:nvSpPr>
            <p:cNvPr id="253" name="object 5"/>
            <p:cNvSpPr/>
            <p:nvPr/>
          </p:nvSpPr>
          <p:spPr>
            <a:xfrm>
              <a:off x="4369302" y="1172525"/>
              <a:ext cx="459105" cy="527050"/>
            </a:xfrm>
            <a:custGeom>
              <a:avLst/>
              <a:gdLst/>
              <a:ahLst/>
              <a:cxnLst/>
              <a:rect l="l" t="t" r="r" b="b"/>
              <a:pathLst>
                <a:path w="459105" h="527050">
                  <a:moveTo>
                    <a:pt x="3810" y="126491"/>
                  </a:moveTo>
                  <a:lnTo>
                    <a:pt x="0" y="390144"/>
                  </a:lnTo>
                  <a:lnTo>
                    <a:pt x="225551" y="526541"/>
                  </a:lnTo>
                  <a:lnTo>
                    <a:pt x="454913" y="400050"/>
                  </a:lnTo>
                  <a:lnTo>
                    <a:pt x="458724" y="136397"/>
                  </a:lnTo>
                  <a:lnTo>
                    <a:pt x="233172" y="0"/>
                  </a:lnTo>
                  <a:lnTo>
                    <a:pt x="3810" y="126491"/>
                  </a:lnTo>
                  <a:close/>
                </a:path>
              </a:pathLst>
            </a:custGeom>
            <a:ln w="9525">
              <a:solidFill>
                <a:srgbClr val="010101"/>
              </a:solidFill>
            </a:ln>
          </p:spPr>
          <p:txBody>
            <a:bodyPr wrap="square" lIns="0" tIns="0" rIns="0" bIns="0" rtlCol="0"/>
            <a:lstStyle/>
            <a:p>
              <a:endParaRPr/>
            </a:p>
          </p:txBody>
        </p:sp>
        <p:sp>
          <p:nvSpPr>
            <p:cNvPr id="254" name="object 6"/>
            <p:cNvSpPr/>
            <p:nvPr/>
          </p:nvSpPr>
          <p:spPr>
            <a:xfrm>
              <a:off x="4590282" y="1571051"/>
              <a:ext cx="458470" cy="527050"/>
            </a:xfrm>
            <a:custGeom>
              <a:avLst/>
              <a:gdLst/>
              <a:ahLst/>
              <a:cxnLst/>
              <a:rect l="l" t="t" r="r" b="b"/>
              <a:pathLst>
                <a:path w="458470" h="527050">
                  <a:moveTo>
                    <a:pt x="457961" y="136397"/>
                  </a:moveTo>
                  <a:lnTo>
                    <a:pt x="232409" y="0"/>
                  </a:lnTo>
                  <a:lnTo>
                    <a:pt x="3809" y="126492"/>
                  </a:lnTo>
                  <a:lnTo>
                    <a:pt x="0" y="390144"/>
                  </a:lnTo>
                  <a:lnTo>
                    <a:pt x="225551" y="526542"/>
                  </a:lnTo>
                  <a:lnTo>
                    <a:pt x="454151" y="399288"/>
                  </a:lnTo>
                  <a:lnTo>
                    <a:pt x="457961" y="136397"/>
                  </a:lnTo>
                  <a:close/>
                </a:path>
              </a:pathLst>
            </a:custGeom>
            <a:solidFill>
              <a:srgbClr val="FFFFCC"/>
            </a:solidFill>
          </p:spPr>
          <p:txBody>
            <a:bodyPr wrap="square" lIns="0" tIns="0" rIns="0" bIns="0" rtlCol="0"/>
            <a:lstStyle/>
            <a:p>
              <a:endParaRPr/>
            </a:p>
          </p:txBody>
        </p:sp>
        <p:sp>
          <p:nvSpPr>
            <p:cNvPr id="255" name="object 7"/>
            <p:cNvSpPr/>
            <p:nvPr/>
          </p:nvSpPr>
          <p:spPr>
            <a:xfrm>
              <a:off x="4590282" y="1571051"/>
              <a:ext cx="458470" cy="527050"/>
            </a:xfrm>
            <a:custGeom>
              <a:avLst/>
              <a:gdLst/>
              <a:ahLst/>
              <a:cxnLst/>
              <a:rect l="l" t="t" r="r" b="b"/>
              <a:pathLst>
                <a:path w="458470" h="527050">
                  <a:moveTo>
                    <a:pt x="3809" y="126492"/>
                  </a:moveTo>
                  <a:lnTo>
                    <a:pt x="0" y="390144"/>
                  </a:lnTo>
                  <a:lnTo>
                    <a:pt x="225551" y="526542"/>
                  </a:lnTo>
                  <a:lnTo>
                    <a:pt x="454151" y="399288"/>
                  </a:lnTo>
                  <a:lnTo>
                    <a:pt x="457961" y="136397"/>
                  </a:lnTo>
                  <a:lnTo>
                    <a:pt x="232409" y="0"/>
                  </a:lnTo>
                  <a:lnTo>
                    <a:pt x="3809" y="126492"/>
                  </a:lnTo>
                  <a:close/>
                </a:path>
              </a:pathLst>
            </a:custGeom>
            <a:ln w="9524">
              <a:solidFill>
                <a:srgbClr val="010101"/>
              </a:solidFill>
            </a:ln>
          </p:spPr>
          <p:txBody>
            <a:bodyPr wrap="square" lIns="0" tIns="0" rIns="0" bIns="0" rtlCol="0"/>
            <a:lstStyle/>
            <a:p>
              <a:endParaRPr/>
            </a:p>
          </p:txBody>
        </p:sp>
        <p:sp>
          <p:nvSpPr>
            <p:cNvPr id="256" name="object 8"/>
            <p:cNvSpPr/>
            <p:nvPr/>
          </p:nvSpPr>
          <p:spPr>
            <a:xfrm>
              <a:off x="4671498" y="1677491"/>
              <a:ext cx="302260" cy="304165"/>
            </a:xfrm>
            <a:custGeom>
              <a:avLst/>
              <a:gdLst/>
              <a:ahLst/>
              <a:cxnLst/>
              <a:rect l="l" t="t" r="r" b="b"/>
              <a:pathLst>
                <a:path w="302260" h="304164">
                  <a:moveTo>
                    <a:pt x="301642" y="156383"/>
                  </a:moveTo>
                  <a:lnTo>
                    <a:pt x="295497" y="109416"/>
                  </a:lnTo>
                  <a:lnTo>
                    <a:pt x="273862" y="65023"/>
                  </a:lnTo>
                  <a:lnTo>
                    <a:pt x="239811" y="30031"/>
                  </a:lnTo>
                  <a:lnTo>
                    <a:pt x="197865" y="8012"/>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35392" y="248861"/>
                  </a:lnTo>
                  <a:lnTo>
                    <a:pt x="71946" y="280909"/>
                  </a:lnTo>
                  <a:lnTo>
                    <a:pt x="115557" y="299530"/>
                  </a:lnTo>
                  <a:lnTo>
                    <a:pt x="150723" y="304153"/>
                  </a:lnTo>
                  <a:lnTo>
                    <a:pt x="162611" y="303840"/>
                  </a:lnTo>
                  <a:lnTo>
                    <a:pt x="209495" y="292955"/>
                  </a:lnTo>
                  <a:lnTo>
                    <a:pt x="242798" y="272418"/>
                  </a:lnTo>
                  <a:lnTo>
                    <a:pt x="269471" y="245086"/>
                  </a:lnTo>
                  <a:lnTo>
                    <a:pt x="292793" y="202676"/>
                  </a:lnTo>
                  <a:lnTo>
                    <a:pt x="301642" y="156383"/>
                  </a:lnTo>
                  <a:close/>
                </a:path>
              </a:pathLst>
            </a:custGeom>
            <a:solidFill>
              <a:srgbClr val="FFFFFF"/>
            </a:solidFill>
          </p:spPr>
          <p:txBody>
            <a:bodyPr wrap="square" lIns="0" tIns="0" rIns="0" bIns="0" rtlCol="0"/>
            <a:lstStyle/>
            <a:p>
              <a:endParaRPr/>
            </a:p>
          </p:txBody>
        </p:sp>
        <p:sp>
          <p:nvSpPr>
            <p:cNvPr id="257" name="object 9"/>
            <p:cNvSpPr/>
            <p:nvPr/>
          </p:nvSpPr>
          <p:spPr>
            <a:xfrm>
              <a:off x="4671498" y="1677491"/>
              <a:ext cx="302260" cy="304165"/>
            </a:xfrm>
            <a:custGeom>
              <a:avLst/>
              <a:gdLst/>
              <a:ahLst/>
              <a:cxnLst/>
              <a:rect l="l" t="t" r="r" b="b"/>
              <a:pathLst>
                <a:path w="302260" h="304164">
                  <a:moveTo>
                    <a:pt x="20891" y="228078"/>
                  </a:moveTo>
                  <a:lnTo>
                    <a:pt x="52561" y="266508"/>
                  </a:lnTo>
                  <a:lnTo>
                    <a:pt x="93095" y="291953"/>
                  </a:lnTo>
                  <a:lnTo>
                    <a:pt x="138880" y="303529"/>
                  </a:lnTo>
                  <a:lnTo>
                    <a:pt x="150723" y="304153"/>
                  </a:lnTo>
                  <a:lnTo>
                    <a:pt x="162611" y="303840"/>
                  </a:lnTo>
                  <a:lnTo>
                    <a:pt x="209495" y="292955"/>
                  </a:lnTo>
                  <a:lnTo>
                    <a:pt x="242798" y="272418"/>
                  </a:lnTo>
                  <a:lnTo>
                    <a:pt x="269471" y="245086"/>
                  </a:lnTo>
                  <a:lnTo>
                    <a:pt x="292793" y="202676"/>
                  </a:lnTo>
                  <a:lnTo>
                    <a:pt x="301642" y="156383"/>
                  </a:lnTo>
                  <a:lnTo>
                    <a:pt x="301532" y="144580"/>
                  </a:lnTo>
                  <a:lnTo>
                    <a:pt x="291556" y="97945"/>
                  </a:lnTo>
                  <a:lnTo>
                    <a:pt x="266280" y="55116"/>
                  </a:lnTo>
                  <a:lnTo>
                    <a:pt x="229929" y="23270"/>
                  </a:lnTo>
                  <a:lnTo>
                    <a:pt x="186552" y="4655"/>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20891" y="228078"/>
                  </a:lnTo>
                  <a:close/>
                </a:path>
              </a:pathLst>
            </a:custGeom>
            <a:ln w="9525">
              <a:solidFill>
                <a:srgbClr val="010101"/>
              </a:solidFill>
            </a:ln>
          </p:spPr>
          <p:txBody>
            <a:bodyPr wrap="square" lIns="0" tIns="0" rIns="0" bIns="0" rtlCol="0"/>
            <a:lstStyle/>
            <a:p>
              <a:endParaRPr/>
            </a:p>
          </p:txBody>
        </p:sp>
        <p:sp>
          <p:nvSpPr>
            <p:cNvPr id="258" name="object 10"/>
            <p:cNvSpPr/>
            <p:nvPr/>
          </p:nvSpPr>
          <p:spPr>
            <a:xfrm>
              <a:off x="4441343" y="1283870"/>
              <a:ext cx="302260" cy="304165"/>
            </a:xfrm>
            <a:custGeom>
              <a:avLst/>
              <a:gdLst/>
              <a:ahLst/>
              <a:cxnLst/>
              <a:rect l="l" t="t" r="r" b="b"/>
              <a:pathLst>
                <a:path w="302260" h="304164">
                  <a:moveTo>
                    <a:pt x="301689" y="156225"/>
                  </a:moveTo>
                  <a:lnTo>
                    <a:pt x="295529" y="109127"/>
                  </a:lnTo>
                  <a:lnTo>
                    <a:pt x="273868" y="64662"/>
                  </a:lnTo>
                  <a:lnTo>
                    <a:pt x="239678" y="29687"/>
                  </a:lnTo>
                  <a:lnTo>
                    <a:pt x="197552" y="7824"/>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35450" y="249113"/>
                  </a:lnTo>
                  <a:lnTo>
                    <a:pt x="72081" y="280897"/>
                  </a:lnTo>
                  <a:lnTo>
                    <a:pt x="115784" y="299337"/>
                  </a:lnTo>
                  <a:lnTo>
                    <a:pt x="151017" y="303853"/>
                  </a:lnTo>
                  <a:lnTo>
                    <a:pt x="162926" y="303507"/>
                  </a:lnTo>
                  <a:lnTo>
                    <a:pt x="209875" y="292479"/>
                  </a:lnTo>
                  <a:lnTo>
                    <a:pt x="243091" y="272136"/>
                  </a:lnTo>
                  <a:lnTo>
                    <a:pt x="276785" y="234963"/>
                  </a:lnTo>
                  <a:lnTo>
                    <a:pt x="296459" y="191272"/>
                  </a:lnTo>
                  <a:lnTo>
                    <a:pt x="301689" y="156225"/>
                  </a:lnTo>
                  <a:close/>
                </a:path>
              </a:pathLst>
            </a:custGeom>
            <a:solidFill>
              <a:srgbClr val="FFFFFF"/>
            </a:solidFill>
          </p:spPr>
          <p:txBody>
            <a:bodyPr wrap="square" lIns="0" tIns="0" rIns="0" bIns="0" rtlCol="0"/>
            <a:lstStyle/>
            <a:p>
              <a:endParaRPr/>
            </a:p>
          </p:txBody>
        </p:sp>
        <p:sp>
          <p:nvSpPr>
            <p:cNvPr id="259" name="object 11"/>
            <p:cNvSpPr/>
            <p:nvPr/>
          </p:nvSpPr>
          <p:spPr>
            <a:xfrm>
              <a:off x="4441343" y="1283870"/>
              <a:ext cx="302260" cy="304165"/>
            </a:xfrm>
            <a:custGeom>
              <a:avLst/>
              <a:gdLst/>
              <a:ahLst/>
              <a:cxnLst/>
              <a:rect l="l" t="t" r="r" b="b"/>
              <a:pathLst>
                <a:path w="302260" h="304164">
                  <a:moveTo>
                    <a:pt x="20922" y="228507"/>
                  </a:moveTo>
                  <a:lnTo>
                    <a:pt x="52654" y="266615"/>
                  </a:lnTo>
                  <a:lnTo>
                    <a:pt x="93275" y="291843"/>
                  </a:lnTo>
                  <a:lnTo>
                    <a:pt x="139152" y="303264"/>
                  </a:lnTo>
                  <a:lnTo>
                    <a:pt x="151017" y="303853"/>
                  </a:lnTo>
                  <a:lnTo>
                    <a:pt x="162926" y="303507"/>
                  </a:lnTo>
                  <a:lnTo>
                    <a:pt x="209875" y="292479"/>
                  </a:lnTo>
                  <a:lnTo>
                    <a:pt x="243091" y="272136"/>
                  </a:lnTo>
                  <a:lnTo>
                    <a:pt x="276785" y="234963"/>
                  </a:lnTo>
                  <a:lnTo>
                    <a:pt x="296459" y="191272"/>
                  </a:lnTo>
                  <a:lnTo>
                    <a:pt x="301689" y="156225"/>
                  </a:lnTo>
                  <a:lnTo>
                    <a:pt x="301573" y="144386"/>
                  </a:lnTo>
                  <a:lnTo>
                    <a:pt x="291588" y="97633"/>
                  </a:lnTo>
                  <a:lnTo>
                    <a:pt x="266257" y="54740"/>
                  </a:lnTo>
                  <a:lnTo>
                    <a:pt x="229753" y="22956"/>
                  </a:lnTo>
                  <a:lnTo>
                    <a:pt x="186193" y="4515"/>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20922" y="228507"/>
                  </a:lnTo>
                  <a:close/>
                </a:path>
              </a:pathLst>
            </a:custGeom>
            <a:ln w="9525">
              <a:solidFill>
                <a:srgbClr val="010101"/>
              </a:solidFill>
            </a:ln>
          </p:spPr>
          <p:txBody>
            <a:bodyPr wrap="square" lIns="0" tIns="0" rIns="0" bIns="0" rtlCol="0"/>
            <a:lstStyle/>
            <a:p>
              <a:endParaRPr/>
            </a:p>
          </p:txBody>
        </p:sp>
        <p:sp>
          <p:nvSpPr>
            <p:cNvPr id="260" name="object 12"/>
            <p:cNvSpPr/>
            <p:nvPr/>
          </p:nvSpPr>
          <p:spPr>
            <a:xfrm>
              <a:off x="4523988" y="1331022"/>
              <a:ext cx="457200" cy="685800"/>
            </a:xfrm>
            <a:custGeom>
              <a:avLst/>
              <a:gdLst/>
              <a:ahLst/>
              <a:cxnLst/>
              <a:rect l="l" t="t" r="r" b="b"/>
              <a:pathLst>
                <a:path w="457200" h="685800">
                  <a:moveTo>
                    <a:pt x="83058" y="47243"/>
                  </a:moveTo>
                  <a:lnTo>
                    <a:pt x="0" y="0"/>
                  </a:lnTo>
                  <a:lnTo>
                    <a:pt x="12191" y="95249"/>
                  </a:lnTo>
                  <a:lnTo>
                    <a:pt x="27432" y="84926"/>
                  </a:lnTo>
                  <a:lnTo>
                    <a:pt x="27432" y="67055"/>
                  </a:lnTo>
                  <a:lnTo>
                    <a:pt x="51815" y="51815"/>
                  </a:lnTo>
                  <a:lnTo>
                    <a:pt x="59436" y="63245"/>
                  </a:lnTo>
                  <a:lnTo>
                    <a:pt x="83058" y="47243"/>
                  </a:lnTo>
                  <a:close/>
                </a:path>
                <a:path w="457200" h="685800">
                  <a:moveTo>
                    <a:pt x="59436" y="63245"/>
                  </a:moveTo>
                  <a:lnTo>
                    <a:pt x="51815" y="51815"/>
                  </a:lnTo>
                  <a:lnTo>
                    <a:pt x="27432" y="67055"/>
                  </a:lnTo>
                  <a:lnTo>
                    <a:pt x="35639" y="79366"/>
                  </a:lnTo>
                  <a:lnTo>
                    <a:pt x="59436" y="63245"/>
                  </a:lnTo>
                  <a:close/>
                </a:path>
                <a:path w="457200" h="685800">
                  <a:moveTo>
                    <a:pt x="35639" y="79366"/>
                  </a:moveTo>
                  <a:lnTo>
                    <a:pt x="27432" y="67055"/>
                  </a:lnTo>
                  <a:lnTo>
                    <a:pt x="27432" y="84926"/>
                  </a:lnTo>
                  <a:lnTo>
                    <a:pt x="35639" y="79366"/>
                  </a:lnTo>
                  <a:close/>
                </a:path>
                <a:path w="457200" h="685800">
                  <a:moveTo>
                    <a:pt x="421560" y="606433"/>
                  </a:moveTo>
                  <a:lnTo>
                    <a:pt x="59436" y="63245"/>
                  </a:lnTo>
                  <a:lnTo>
                    <a:pt x="35639" y="79366"/>
                  </a:lnTo>
                  <a:lnTo>
                    <a:pt x="397763" y="622553"/>
                  </a:lnTo>
                  <a:lnTo>
                    <a:pt x="421560" y="606433"/>
                  </a:lnTo>
                  <a:close/>
                </a:path>
                <a:path w="457200" h="685800">
                  <a:moveTo>
                    <a:pt x="429767" y="670196"/>
                  </a:moveTo>
                  <a:lnTo>
                    <a:pt x="429767" y="618743"/>
                  </a:lnTo>
                  <a:lnTo>
                    <a:pt x="405384" y="633983"/>
                  </a:lnTo>
                  <a:lnTo>
                    <a:pt x="397763" y="622553"/>
                  </a:lnTo>
                  <a:lnTo>
                    <a:pt x="374141" y="638555"/>
                  </a:lnTo>
                  <a:lnTo>
                    <a:pt x="429767" y="670196"/>
                  </a:lnTo>
                  <a:close/>
                </a:path>
                <a:path w="457200" h="685800">
                  <a:moveTo>
                    <a:pt x="429767" y="618743"/>
                  </a:moveTo>
                  <a:lnTo>
                    <a:pt x="421560" y="606433"/>
                  </a:lnTo>
                  <a:lnTo>
                    <a:pt x="397763" y="622553"/>
                  </a:lnTo>
                  <a:lnTo>
                    <a:pt x="405384" y="633983"/>
                  </a:lnTo>
                  <a:lnTo>
                    <a:pt x="429767" y="618743"/>
                  </a:lnTo>
                  <a:close/>
                </a:path>
                <a:path w="457200" h="685800">
                  <a:moveTo>
                    <a:pt x="457200" y="685799"/>
                  </a:moveTo>
                  <a:lnTo>
                    <a:pt x="445008" y="590549"/>
                  </a:lnTo>
                  <a:lnTo>
                    <a:pt x="421560" y="606433"/>
                  </a:lnTo>
                  <a:lnTo>
                    <a:pt x="429767" y="618743"/>
                  </a:lnTo>
                  <a:lnTo>
                    <a:pt x="429767" y="670196"/>
                  </a:lnTo>
                  <a:lnTo>
                    <a:pt x="457200" y="685799"/>
                  </a:lnTo>
                  <a:close/>
                </a:path>
              </a:pathLst>
            </a:custGeom>
            <a:solidFill>
              <a:srgbClr val="FF0167"/>
            </a:solidFill>
          </p:spPr>
          <p:txBody>
            <a:bodyPr wrap="square" lIns="0" tIns="0" rIns="0" bIns="0" rtlCol="0"/>
            <a:lstStyle/>
            <a:p>
              <a:endParaRPr/>
            </a:p>
          </p:txBody>
        </p:sp>
      </p:grpSp>
      <p:grpSp>
        <p:nvGrpSpPr>
          <p:cNvPr id="172" name="Group 171"/>
          <p:cNvGrpSpPr/>
          <p:nvPr/>
        </p:nvGrpSpPr>
        <p:grpSpPr>
          <a:xfrm flipH="1">
            <a:off x="2139125" y="3019451"/>
            <a:ext cx="672339" cy="937261"/>
            <a:chOff x="8106911" y="1699829"/>
            <a:chExt cx="672339" cy="937261"/>
          </a:xfrm>
        </p:grpSpPr>
        <p:sp>
          <p:nvSpPr>
            <p:cNvPr id="243" name="object 13"/>
            <p:cNvSpPr/>
            <p:nvPr/>
          </p:nvSpPr>
          <p:spPr>
            <a:xfrm>
              <a:off x="8308080" y="1699829"/>
              <a:ext cx="471170" cy="525780"/>
            </a:xfrm>
            <a:custGeom>
              <a:avLst/>
              <a:gdLst/>
              <a:ahLst/>
              <a:cxnLst/>
              <a:rect l="l" t="t" r="r" b="b"/>
              <a:pathLst>
                <a:path w="471170" h="525780">
                  <a:moveTo>
                    <a:pt x="470915" y="377952"/>
                  </a:moveTo>
                  <a:lnTo>
                    <a:pt x="453389" y="115062"/>
                  </a:lnTo>
                  <a:lnTo>
                    <a:pt x="218693" y="0"/>
                  </a:lnTo>
                  <a:lnTo>
                    <a:pt x="0" y="147828"/>
                  </a:lnTo>
                  <a:lnTo>
                    <a:pt x="17525" y="410718"/>
                  </a:lnTo>
                  <a:lnTo>
                    <a:pt x="252222" y="525780"/>
                  </a:lnTo>
                  <a:lnTo>
                    <a:pt x="470915" y="377952"/>
                  </a:lnTo>
                  <a:close/>
                </a:path>
              </a:pathLst>
            </a:custGeom>
            <a:solidFill>
              <a:srgbClr val="FFFFCC"/>
            </a:solidFill>
          </p:spPr>
          <p:txBody>
            <a:bodyPr wrap="square" lIns="0" tIns="0" rIns="0" bIns="0" rtlCol="0"/>
            <a:lstStyle/>
            <a:p>
              <a:endParaRPr/>
            </a:p>
          </p:txBody>
        </p:sp>
        <p:sp>
          <p:nvSpPr>
            <p:cNvPr id="244" name="object 14"/>
            <p:cNvSpPr/>
            <p:nvPr/>
          </p:nvSpPr>
          <p:spPr>
            <a:xfrm>
              <a:off x="8308080" y="1699829"/>
              <a:ext cx="471170" cy="525780"/>
            </a:xfrm>
            <a:custGeom>
              <a:avLst/>
              <a:gdLst/>
              <a:ahLst/>
              <a:cxnLst/>
              <a:rect l="l" t="t" r="r" b="b"/>
              <a:pathLst>
                <a:path w="471170" h="525780">
                  <a:moveTo>
                    <a:pt x="218693" y="0"/>
                  </a:moveTo>
                  <a:lnTo>
                    <a:pt x="0" y="147828"/>
                  </a:lnTo>
                  <a:lnTo>
                    <a:pt x="17525" y="410718"/>
                  </a:lnTo>
                  <a:lnTo>
                    <a:pt x="252222" y="525780"/>
                  </a:lnTo>
                  <a:lnTo>
                    <a:pt x="470915" y="377952"/>
                  </a:lnTo>
                  <a:lnTo>
                    <a:pt x="453389" y="115062"/>
                  </a:lnTo>
                  <a:lnTo>
                    <a:pt x="218693" y="0"/>
                  </a:lnTo>
                  <a:close/>
                </a:path>
              </a:pathLst>
            </a:custGeom>
            <a:ln w="9525">
              <a:solidFill>
                <a:srgbClr val="010101"/>
              </a:solidFill>
            </a:ln>
          </p:spPr>
          <p:txBody>
            <a:bodyPr wrap="square" lIns="0" tIns="0" rIns="0" bIns="0" rtlCol="0"/>
            <a:lstStyle/>
            <a:p>
              <a:endParaRPr/>
            </a:p>
          </p:txBody>
        </p:sp>
        <p:sp>
          <p:nvSpPr>
            <p:cNvPr id="245" name="object 15"/>
            <p:cNvSpPr/>
            <p:nvPr/>
          </p:nvSpPr>
          <p:spPr>
            <a:xfrm>
              <a:off x="8106911" y="2111310"/>
              <a:ext cx="470534" cy="525780"/>
            </a:xfrm>
            <a:custGeom>
              <a:avLst/>
              <a:gdLst/>
              <a:ahLst/>
              <a:cxnLst/>
              <a:rect l="l" t="t" r="r" b="b"/>
              <a:pathLst>
                <a:path w="470534" h="525780">
                  <a:moveTo>
                    <a:pt x="470153" y="377952"/>
                  </a:moveTo>
                  <a:lnTo>
                    <a:pt x="453390" y="115062"/>
                  </a:lnTo>
                  <a:lnTo>
                    <a:pt x="217931" y="0"/>
                  </a:lnTo>
                  <a:lnTo>
                    <a:pt x="0" y="147066"/>
                  </a:lnTo>
                  <a:lnTo>
                    <a:pt x="16764" y="409956"/>
                  </a:lnTo>
                  <a:lnTo>
                    <a:pt x="252222" y="525779"/>
                  </a:lnTo>
                  <a:lnTo>
                    <a:pt x="470153" y="377952"/>
                  </a:lnTo>
                  <a:close/>
                </a:path>
              </a:pathLst>
            </a:custGeom>
            <a:solidFill>
              <a:srgbClr val="FFFFCC"/>
            </a:solidFill>
          </p:spPr>
          <p:txBody>
            <a:bodyPr wrap="square" lIns="0" tIns="0" rIns="0" bIns="0" rtlCol="0"/>
            <a:lstStyle/>
            <a:p>
              <a:endParaRPr/>
            </a:p>
          </p:txBody>
        </p:sp>
        <p:sp>
          <p:nvSpPr>
            <p:cNvPr id="246" name="object 16"/>
            <p:cNvSpPr/>
            <p:nvPr/>
          </p:nvSpPr>
          <p:spPr>
            <a:xfrm>
              <a:off x="8106911" y="2111310"/>
              <a:ext cx="470534" cy="525780"/>
            </a:xfrm>
            <a:custGeom>
              <a:avLst/>
              <a:gdLst/>
              <a:ahLst/>
              <a:cxnLst/>
              <a:rect l="l" t="t" r="r" b="b"/>
              <a:pathLst>
                <a:path w="470534" h="525780">
                  <a:moveTo>
                    <a:pt x="217931" y="0"/>
                  </a:moveTo>
                  <a:lnTo>
                    <a:pt x="0" y="147066"/>
                  </a:lnTo>
                  <a:lnTo>
                    <a:pt x="16764" y="409956"/>
                  </a:lnTo>
                  <a:lnTo>
                    <a:pt x="252222" y="525779"/>
                  </a:lnTo>
                  <a:lnTo>
                    <a:pt x="470153" y="377952"/>
                  </a:lnTo>
                  <a:lnTo>
                    <a:pt x="453390" y="115062"/>
                  </a:lnTo>
                  <a:lnTo>
                    <a:pt x="217931" y="0"/>
                  </a:lnTo>
                  <a:close/>
                </a:path>
              </a:pathLst>
            </a:custGeom>
            <a:ln w="9525">
              <a:solidFill>
                <a:srgbClr val="010101"/>
              </a:solidFill>
            </a:ln>
          </p:spPr>
          <p:txBody>
            <a:bodyPr wrap="square" lIns="0" tIns="0" rIns="0" bIns="0" rtlCol="0"/>
            <a:lstStyle/>
            <a:p>
              <a:endParaRPr/>
            </a:p>
          </p:txBody>
        </p:sp>
        <p:sp>
          <p:nvSpPr>
            <p:cNvPr id="247" name="object 17"/>
            <p:cNvSpPr/>
            <p:nvPr/>
          </p:nvSpPr>
          <p:spPr>
            <a:xfrm>
              <a:off x="8197291" y="2221767"/>
              <a:ext cx="300355" cy="303530"/>
            </a:xfrm>
            <a:custGeom>
              <a:avLst/>
              <a:gdLst/>
              <a:ahLst/>
              <a:cxnLst/>
              <a:rect l="l" t="t" r="r" b="b"/>
              <a:pathLst>
                <a:path w="300354" h="303530">
                  <a:moveTo>
                    <a:pt x="300270" y="148298"/>
                  </a:moveTo>
                  <a:lnTo>
                    <a:pt x="292383" y="100291"/>
                  </a:lnTo>
                  <a:lnTo>
                    <a:pt x="270460" y="58557"/>
                  </a:lnTo>
                  <a:lnTo>
                    <a:pt x="235947" y="25852"/>
                  </a:lnTo>
                  <a:lnTo>
                    <a:pt x="190829" y="5122"/>
                  </a:lnTo>
                  <a:lnTo>
                    <a:pt x="154711" y="0"/>
                  </a:lnTo>
                  <a:lnTo>
                    <a:pt x="142701" y="287"/>
                  </a:lnTo>
                  <a:lnTo>
                    <a:pt x="96304" y="10825"/>
                  </a:lnTo>
                  <a:lnTo>
                    <a:pt x="55227" y="35314"/>
                  </a:lnTo>
                  <a:lnTo>
                    <a:pt x="23060" y="72335"/>
                  </a:lnTo>
                  <a:lnTo>
                    <a:pt x="5324" y="11308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close/>
                </a:path>
              </a:pathLst>
            </a:custGeom>
            <a:solidFill>
              <a:srgbClr val="FFFFFF"/>
            </a:solidFill>
          </p:spPr>
          <p:txBody>
            <a:bodyPr wrap="square" lIns="0" tIns="0" rIns="0" bIns="0" rtlCol="0"/>
            <a:lstStyle/>
            <a:p>
              <a:endParaRPr/>
            </a:p>
          </p:txBody>
        </p:sp>
        <p:sp>
          <p:nvSpPr>
            <p:cNvPr id="248" name="object 18"/>
            <p:cNvSpPr/>
            <p:nvPr/>
          </p:nvSpPr>
          <p:spPr>
            <a:xfrm>
              <a:off x="8197291" y="2221767"/>
              <a:ext cx="300355" cy="303530"/>
            </a:xfrm>
            <a:custGeom>
              <a:avLst/>
              <a:gdLst/>
              <a:ahLst/>
              <a:cxnLst/>
              <a:rect l="l" t="t" r="r" b="b"/>
              <a:pathLst>
                <a:path w="300354" h="303530">
                  <a:moveTo>
                    <a:pt x="14014" y="89186"/>
                  </a:moveTo>
                  <a:lnTo>
                    <a:pt x="773" y="13743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lnTo>
                    <a:pt x="299693" y="135859"/>
                  </a:lnTo>
                  <a:lnTo>
                    <a:pt x="288162" y="89162"/>
                  </a:lnTo>
                  <a:lnTo>
                    <a:pt x="262956" y="49426"/>
                  </a:lnTo>
                  <a:lnTo>
                    <a:pt x="225521" y="19410"/>
                  </a:lnTo>
                  <a:lnTo>
                    <a:pt x="178831" y="2395"/>
                  </a:lnTo>
                  <a:lnTo>
                    <a:pt x="154711" y="0"/>
                  </a:lnTo>
                  <a:lnTo>
                    <a:pt x="142701" y="287"/>
                  </a:lnTo>
                  <a:lnTo>
                    <a:pt x="96304" y="10825"/>
                  </a:lnTo>
                  <a:lnTo>
                    <a:pt x="55227" y="35314"/>
                  </a:lnTo>
                  <a:lnTo>
                    <a:pt x="23060" y="72335"/>
                  </a:lnTo>
                  <a:lnTo>
                    <a:pt x="14014" y="89186"/>
                  </a:lnTo>
                  <a:close/>
                </a:path>
              </a:pathLst>
            </a:custGeom>
            <a:ln w="9525">
              <a:solidFill>
                <a:srgbClr val="010101"/>
              </a:solidFill>
            </a:ln>
          </p:spPr>
          <p:txBody>
            <a:bodyPr wrap="square" lIns="0" tIns="0" rIns="0" bIns="0" rtlCol="0"/>
            <a:lstStyle/>
            <a:p>
              <a:endParaRPr/>
            </a:p>
          </p:txBody>
        </p:sp>
        <p:sp>
          <p:nvSpPr>
            <p:cNvPr id="249" name="object 19"/>
            <p:cNvSpPr/>
            <p:nvPr/>
          </p:nvSpPr>
          <p:spPr>
            <a:xfrm>
              <a:off x="8387794" y="1806036"/>
              <a:ext cx="300355" cy="303530"/>
            </a:xfrm>
            <a:custGeom>
              <a:avLst/>
              <a:gdLst/>
              <a:ahLst/>
              <a:cxnLst/>
              <a:rect l="l" t="t" r="r" b="b"/>
              <a:pathLst>
                <a:path w="300354" h="303530">
                  <a:moveTo>
                    <a:pt x="300307" y="148131"/>
                  </a:moveTo>
                  <a:lnTo>
                    <a:pt x="292394" y="100026"/>
                  </a:lnTo>
                  <a:lnTo>
                    <a:pt x="270460" y="58248"/>
                  </a:lnTo>
                  <a:lnTo>
                    <a:pt x="235944" y="25531"/>
                  </a:lnTo>
                  <a:lnTo>
                    <a:pt x="190739" y="4967"/>
                  </a:lnTo>
                  <a:lnTo>
                    <a:pt x="154490" y="0"/>
                  </a:lnTo>
                  <a:lnTo>
                    <a:pt x="142438" y="321"/>
                  </a:lnTo>
                  <a:lnTo>
                    <a:pt x="95900" y="10942"/>
                  </a:lnTo>
                  <a:lnTo>
                    <a:pt x="54753" y="35515"/>
                  </a:lnTo>
                  <a:lnTo>
                    <a:pt x="22626" y="72724"/>
                  </a:lnTo>
                  <a:lnTo>
                    <a:pt x="5337" y="112888"/>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close/>
                </a:path>
              </a:pathLst>
            </a:custGeom>
            <a:solidFill>
              <a:srgbClr val="FFFFFF"/>
            </a:solidFill>
          </p:spPr>
          <p:txBody>
            <a:bodyPr wrap="square" lIns="0" tIns="0" rIns="0" bIns="0" rtlCol="0"/>
            <a:lstStyle/>
            <a:p>
              <a:endParaRPr/>
            </a:p>
          </p:txBody>
        </p:sp>
        <p:sp>
          <p:nvSpPr>
            <p:cNvPr id="250" name="object 20"/>
            <p:cNvSpPr/>
            <p:nvPr/>
          </p:nvSpPr>
          <p:spPr>
            <a:xfrm>
              <a:off x="8387794" y="1806036"/>
              <a:ext cx="300355" cy="303530"/>
            </a:xfrm>
            <a:custGeom>
              <a:avLst/>
              <a:gdLst/>
              <a:ahLst/>
              <a:cxnLst/>
              <a:rect l="l" t="t" r="r" b="b"/>
              <a:pathLst>
                <a:path w="300354" h="303530">
                  <a:moveTo>
                    <a:pt x="14011" y="88865"/>
                  </a:moveTo>
                  <a:lnTo>
                    <a:pt x="783" y="137289"/>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lnTo>
                    <a:pt x="299722" y="135661"/>
                  </a:lnTo>
                  <a:lnTo>
                    <a:pt x="288169" y="88882"/>
                  </a:lnTo>
                  <a:lnTo>
                    <a:pt x="262954" y="49112"/>
                  </a:lnTo>
                  <a:lnTo>
                    <a:pt x="225517" y="19089"/>
                  </a:lnTo>
                  <a:lnTo>
                    <a:pt x="178697" y="2302"/>
                  </a:lnTo>
                  <a:lnTo>
                    <a:pt x="154490" y="0"/>
                  </a:lnTo>
                  <a:lnTo>
                    <a:pt x="142438" y="321"/>
                  </a:lnTo>
                  <a:lnTo>
                    <a:pt x="95900" y="10942"/>
                  </a:lnTo>
                  <a:lnTo>
                    <a:pt x="54753" y="35515"/>
                  </a:lnTo>
                  <a:lnTo>
                    <a:pt x="22626" y="72724"/>
                  </a:lnTo>
                  <a:lnTo>
                    <a:pt x="14011" y="88865"/>
                  </a:lnTo>
                  <a:close/>
                </a:path>
              </a:pathLst>
            </a:custGeom>
            <a:ln w="9525">
              <a:solidFill>
                <a:srgbClr val="010101"/>
              </a:solidFill>
            </a:ln>
          </p:spPr>
          <p:txBody>
            <a:bodyPr wrap="square" lIns="0" tIns="0" rIns="0" bIns="0" rtlCol="0"/>
            <a:lstStyle/>
            <a:p>
              <a:endParaRPr/>
            </a:p>
          </p:txBody>
        </p:sp>
        <p:sp>
          <p:nvSpPr>
            <p:cNvPr id="251" name="object 21"/>
            <p:cNvSpPr/>
            <p:nvPr/>
          </p:nvSpPr>
          <p:spPr>
            <a:xfrm>
              <a:off x="8286744" y="1786698"/>
              <a:ext cx="323215" cy="765175"/>
            </a:xfrm>
            <a:custGeom>
              <a:avLst/>
              <a:gdLst/>
              <a:ahLst/>
              <a:cxnLst/>
              <a:rect l="l" t="t" r="r" b="b"/>
              <a:pathLst>
                <a:path w="323215" h="765175">
                  <a:moveTo>
                    <a:pt x="26794" y="679856"/>
                  </a:moveTo>
                  <a:lnTo>
                    <a:pt x="0" y="669035"/>
                  </a:lnTo>
                  <a:lnTo>
                    <a:pt x="7620" y="765047"/>
                  </a:lnTo>
                  <a:lnTo>
                    <a:pt x="21336" y="752791"/>
                  </a:lnTo>
                  <a:lnTo>
                    <a:pt x="21336" y="693419"/>
                  </a:lnTo>
                  <a:lnTo>
                    <a:pt x="26794" y="679856"/>
                  </a:lnTo>
                  <a:close/>
                </a:path>
                <a:path w="323215" h="765175">
                  <a:moveTo>
                    <a:pt x="52773" y="690348"/>
                  </a:moveTo>
                  <a:lnTo>
                    <a:pt x="26794" y="679856"/>
                  </a:lnTo>
                  <a:lnTo>
                    <a:pt x="21336" y="693419"/>
                  </a:lnTo>
                  <a:lnTo>
                    <a:pt x="47244" y="704087"/>
                  </a:lnTo>
                  <a:lnTo>
                    <a:pt x="52773" y="690348"/>
                  </a:lnTo>
                  <a:close/>
                </a:path>
                <a:path w="323215" h="765175">
                  <a:moveTo>
                    <a:pt x="79248" y="701039"/>
                  </a:moveTo>
                  <a:lnTo>
                    <a:pt x="52773" y="690348"/>
                  </a:lnTo>
                  <a:lnTo>
                    <a:pt x="47244" y="704087"/>
                  </a:lnTo>
                  <a:lnTo>
                    <a:pt x="21336" y="693419"/>
                  </a:lnTo>
                  <a:lnTo>
                    <a:pt x="21336" y="752791"/>
                  </a:lnTo>
                  <a:lnTo>
                    <a:pt x="79248" y="701039"/>
                  </a:lnTo>
                  <a:close/>
                </a:path>
                <a:path w="323215" h="765175">
                  <a:moveTo>
                    <a:pt x="296293" y="85191"/>
                  </a:moveTo>
                  <a:lnTo>
                    <a:pt x="270314" y="74699"/>
                  </a:lnTo>
                  <a:lnTo>
                    <a:pt x="26794" y="679856"/>
                  </a:lnTo>
                  <a:lnTo>
                    <a:pt x="52773" y="690348"/>
                  </a:lnTo>
                  <a:lnTo>
                    <a:pt x="296293" y="85191"/>
                  </a:lnTo>
                  <a:close/>
                </a:path>
                <a:path w="323215" h="765175">
                  <a:moveTo>
                    <a:pt x="323088" y="96011"/>
                  </a:moveTo>
                  <a:lnTo>
                    <a:pt x="315468" y="0"/>
                  </a:lnTo>
                  <a:lnTo>
                    <a:pt x="243840" y="64007"/>
                  </a:lnTo>
                  <a:lnTo>
                    <a:pt x="270314" y="74699"/>
                  </a:lnTo>
                  <a:lnTo>
                    <a:pt x="275844" y="60959"/>
                  </a:lnTo>
                  <a:lnTo>
                    <a:pt x="301751" y="71627"/>
                  </a:lnTo>
                  <a:lnTo>
                    <a:pt x="301751" y="87395"/>
                  </a:lnTo>
                  <a:lnTo>
                    <a:pt x="323088" y="96011"/>
                  </a:lnTo>
                  <a:close/>
                </a:path>
                <a:path w="323215" h="765175">
                  <a:moveTo>
                    <a:pt x="301751" y="71627"/>
                  </a:moveTo>
                  <a:lnTo>
                    <a:pt x="275844" y="60959"/>
                  </a:lnTo>
                  <a:lnTo>
                    <a:pt x="270314" y="74699"/>
                  </a:lnTo>
                  <a:lnTo>
                    <a:pt x="296293" y="85191"/>
                  </a:lnTo>
                  <a:lnTo>
                    <a:pt x="301751" y="71627"/>
                  </a:lnTo>
                  <a:close/>
                </a:path>
                <a:path w="323215" h="765175">
                  <a:moveTo>
                    <a:pt x="301751" y="87395"/>
                  </a:moveTo>
                  <a:lnTo>
                    <a:pt x="301751" y="71627"/>
                  </a:lnTo>
                  <a:lnTo>
                    <a:pt x="296293" y="85191"/>
                  </a:lnTo>
                  <a:lnTo>
                    <a:pt x="301751" y="87395"/>
                  </a:lnTo>
                  <a:close/>
                </a:path>
              </a:pathLst>
            </a:custGeom>
            <a:solidFill>
              <a:srgbClr val="FF0167"/>
            </a:solidFill>
          </p:spPr>
          <p:txBody>
            <a:bodyPr wrap="square" lIns="0" tIns="0" rIns="0" bIns="0" rtlCol="0"/>
            <a:lstStyle/>
            <a:p>
              <a:endParaRPr/>
            </a:p>
          </p:txBody>
        </p:sp>
      </p:grpSp>
      <p:grpSp>
        <p:nvGrpSpPr>
          <p:cNvPr id="173" name="Group 172"/>
          <p:cNvGrpSpPr/>
          <p:nvPr/>
        </p:nvGrpSpPr>
        <p:grpSpPr>
          <a:xfrm flipH="1">
            <a:off x="5034302" y="3436134"/>
            <a:ext cx="672338" cy="937261"/>
            <a:chOff x="5211311" y="2233229"/>
            <a:chExt cx="672338" cy="937261"/>
          </a:xfrm>
        </p:grpSpPr>
        <p:sp>
          <p:nvSpPr>
            <p:cNvPr id="234" name="object 22"/>
            <p:cNvSpPr/>
            <p:nvPr/>
          </p:nvSpPr>
          <p:spPr>
            <a:xfrm>
              <a:off x="5412479" y="2233229"/>
              <a:ext cx="471170" cy="525780"/>
            </a:xfrm>
            <a:custGeom>
              <a:avLst/>
              <a:gdLst/>
              <a:ahLst/>
              <a:cxnLst/>
              <a:rect l="l" t="t" r="r" b="b"/>
              <a:pathLst>
                <a:path w="471170" h="525780">
                  <a:moveTo>
                    <a:pt x="470916" y="377952"/>
                  </a:moveTo>
                  <a:lnTo>
                    <a:pt x="453390" y="115062"/>
                  </a:lnTo>
                  <a:lnTo>
                    <a:pt x="218694" y="0"/>
                  </a:lnTo>
                  <a:lnTo>
                    <a:pt x="0" y="147828"/>
                  </a:lnTo>
                  <a:lnTo>
                    <a:pt x="17525" y="410718"/>
                  </a:lnTo>
                  <a:lnTo>
                    <a:pt x="252222" y="525780"/>
                  </a:lnTo>
                  <a:lnTo>
                    <a:pt x="470916" y="377952"/>
                  </a:lnTo>
                  <a:close/>
                </a:path>
              </a:pathLst>
            </a:custGeom>
            <a:solidFill>
              <a:srgbClr val="FFFFCC"/>
            </a:solidFill>
          </p:spPr>
          <p:txBody>
            <a:bodyPr wrap="square" lIns="0" tIns="0" rIns="0" bIns="0" rtlCol="0"/>
            <a:lstStyle/>
            <a:p>
              <a:endParaRPr/>
            </a:p>
          </p:txBody>
        </p:sp>
        <p:sp>
          <p:nvSpPr>
            <p:cNvPr id="235" name="object 23"/>
            <p:cNvSpPr/>
            <p:nvPr/>
          </p:nvSpPr>
          <p:spPr>
            <a:xfrm>
              <a:off x="5412479" y="2233229"/>
              <a:ext cx="471170" cy="525780"/>
            </a:xfrm>
            <a:custGeom>
              <a:avLst/>
              <a:gdLst/>
              <a:ahLst/>
              <a:cxnLst/>
              <a:rect l="l" t="t" r="r" b="b"/>
              <a:pathLst>
                <a:path w="471170" h="525780">
                  <a:moveTo>
                    <a:pt x="218694" y="0"/>
                  </a:moveTo>
                  <a:lnTo>
                    <a:pt x="0" y="147828"/>
                  </a:lnTo>
                  <a:lnTo>
                    <a:pt x="17525" y="410718"/>
                  </a:lnTo>
                  <a:lnTo>
                    <a:pt x="252222" y="525780"/>
                  </a:lnTo>
                  <a:lnTo>
                    <a:pt x="470916" y="377952"/>
                  </a:lnTo>
                  <a:lnTo>
                    <a:pt x="453390" y="115062"/>
                  </a:lnTo>
                  <a:lnTo>
                    <a:pt x="218694" y="0"/>
                  </a:lnTo>
                  <a:close/>
                </a:path>
              </a:pathLst>
            </a:custGeom>
            <a:ln w="9525">
              <a:solidFill>
                <a:srgbClr val="010101"/>
              </a:solidFill>
            </a:ln>
          </p:spPr>
          <p:txBody>
            <a:bodyPr wrap="square" lIns="0" tIns="0" rIns="0" bIns="0" rtlCol="0"/>
            <a:lstStyle/>
            <a:p>
              <a:endParaRPr/>
            </a:p>
          </p:txBody>
        </p:sp>
        <p:sp>
          <p:nvSpPr>
            <p:cNvPr id="236" name="object 24"/>
            <p:cNvSpPr/>
            <p:nvPr/>
          </p:nvSpPr>
          <p:spPr>
            <a:xfrm>
              <a:off x="5211311" y="2644710"/>
              <a:ext cx="470534" cy="525780"/>
            </a:xfrm>
            <a:custGeom>
              <a:avLst/>
              <a:gdLst/>
              <a:ahLst/>
              <a:cxnLst/>
              <a:rect l="l" t="t" r="r" b="b"/>
              <a:pathLst>
                <a:path w="470535" h="525779">
                  <a:moveTo>
                    <a:pt x="470153" y="377951"/>
                  </a:moveTo>
                  <a:lnTo>
                    <a:pt x="453389" y="115062"/>
                  </a:lnTo>
                  <a:lnTo>
                    <a:pt x="217931" y="0"/>
                  </a:lnTo>
                  <a:lnTo>
                    <a:pt x="0" y="147065"/>
                  </a:lnTo>
                  <a:lnTo>
                    <a:pt x="16763" y="409956"/>
                  </a:lnTo>
                  <a:lnTo>
                    <a:pt x="252222" y="525779"/>
                  </a:lnTo>
                  <a:lnTo>
                    <a:pt x="470153" y="377951"/>
                  </a:lnTo>
                  <a:close/>
                </a:path>
              </a:pathLst>
            </a:custGeom>
            <a:solidFill>
              <a:srgbClr val="FFFFCC"/>
            </a:solidFill>
          </p:spPr>
          <p:txBody>
            <a:bodyPr wrap="square" lIns="0" tIns="0" rIns="0" bIns="0" rtlCol="0"/>
            <a:lstStyle/>
            <a:p>
              <a:endParaRPr/>
            </a:p>
          </p:txBody>
        </p:sp>
        <p:sp>
          <p:nvSpPr>
            <p:cNvPr id="237" name="object 25"/>
            <p:cNvSpPr/>
            <p:nvPr/>
          </p:nvSpPr>
          <p:spPr>
            <a:xfrm>
              <a:off x="5211311" y="2644710"/>
              <a:ext cx="470534" cy="525780"/>
            </a:xfrm>
            <a:custGeom>
              <a:avLst/>
              <a:gdLst/>
              <a:ahLst/>
              <a:cxnLst/>
              <a:rect l="l" t="t" r="r" b="b"/>
              <a:pathLst>
                <a:path w="470535" h="525779">
                  <a:moveTo>
                    <a:pt x="217931" y="0"/>
                  </a:moveTo>
                  <a:lnTo>
                    <a:pt x="0" y="147065"/>
                  </a:lnTo>
                  <a:lnTo>
                    <a:pt x="16763" y="409956"/>
                  </a:lnTo>
                  <a:lnTo>
                    <a:pt x="252222" y="525779"/>
                  </a:lnTo>
                  <a:lnTo>
                    <a:pt x="470153" y="377951"/>
                  </a:lnTo>
                  <a:lnTo>
                    <a:pt x="453389" y="115062"/>
                  </a:lnTo>
                  <a:lnTo>
                    <a:pt x="217931" y="0"/>
                  </a:lnTo>
                  <a:close/>
                </a:path>
              </a:pathLst>
            </a:custGeom>
            <a:ln w="9525">
              <a:solidFill>
                <a:srgbClr val="010101"/>
              </a:solidFill>
            </a:ln>
          </p:spPr>
          <p:txBody>
            <a:bodyPr wrap="square" lIns="0" tIns="0" rIns="0" bIns="0" rtlCol="0"/>
            <a:lstStyle/>
            <a:p>
              <a:endParaRPr/>
            </a:p>
          </p:txBody>
        </p:sp>
        <p:sp>
          <p:nvSpPr>
            <p:cNvPr id="238" name="object 26"/>
            <p:cNvSpPr/>
            <p:nvPr/>
          </p:nvSpPr>
          <p:spPr>
            <a:xfrm>
              <a:off x="5301691" y="2755167"/>
              <a:ext cx="300355" cy="303530"/>
            </a:xfrm>
            <a:custGeom>
              <a:avLst/>
              <a:gdLst/>
              <a:ahLst/>
              <a:cxnLst/>
              <a:rect l="l" t="t" r="r" b="b"/>
              <a:pathLst>
                <a:path w="300354" h="303529">
                  <a:moveTo>
                    <a:pt x="300270" y="148298"/>
                  </a:moveTo>
                  <a:lnTo>
                    <a:pt x="292383" y="100291"/>
                  </a:lnTo>
                  <a:lnTo>
                    <a:pt x="270460" y="58557"/>
                  </a:lnTo>
                  <a:lnTo>
                    <a:pt x="235947" y="25852"/>
                  </a:lnTo>
                  <a:lnTo>
                    <a:pt x="190829" y="5122"/>
                  </a:lnTo>
                  <a:lnTo>
                    <a:pt x="154711" y="0"/>
                  </a:lnTo>
                  <a:lnTo>
                    <a:pt x="142701" y="287"/>
                  </a:lnTo>
                  <a:lnTo>
                    <a:pt x="96304" y="10825"/>
                  </a:lnTo>
                  <a:lnTo>
                    <a:pt x="55227" y="35314"/>
                  </a:lnTo>
                  <a:lnTo>
                    <a:pt x="23060" y="72335"/>
                  </a:lnTo>
                  <a:lnTo>
                    <a:pt x="5324" y="11308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close/>
                </a:path>
              </a:pathLst>
            </a:custGeom>
            <a:solidFill>
              <a:srgbClr val="FFFFFF"/>
            </a:solidFill>
          </p:spPr>
          <p:txBody>
            <a:bodyPr wrap="square" lIns="0" tIns="0" rIns="0" bIns="0" rtlCol="0"/>
            <a:lstStyle/>
            <a:p>
              <a:endParaRPr/>
            </a:p>
          </p:txBody>
        </p:sp>
        <p:sp>
          <p:nvSpPr>
            <p:cNvPr id="239" name="object 27"/>
            <p:cNvSpPr/>
            <p:nvPr/>
          </p:nvSpPr>
          <p:spPr>
            <a:xfrm>
              <a:off x="5301691" y="2755167"/>
              <a:ext cx="300355" cy="303530"/>
            </a:xfrm>
            <a:custGeom>
              <a:avLst/>
              <a:gdLst/>
              <a:ahLst/>
              <a:cxnLst/>
              <a:rect l="l" t="t" r="r" b="b"/>
              <a:pathLst>
                <a:path w="300354" h="303529">
                  <a:moveTo>
                    <a:pt x="14014" y="89186"/>
                  </a:moveTo>
                  <a:lnTo>
                    <a:pt x="773" y="13743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lnTo>
                    <a:pt x="299693" y="135859"/>
                  </a:lnTo>
                  <a:lnTo>
                    <a:pt x="288162" y="89162"/>
                  </a:lnTo>
                  <a:lnTo>
                    <a:pt x="262956" y="49426"/>
                  </a:lnTo>
                  <a:lnTo>
                    <a:pt x="225521" y="19410"/>
                  </a:lnTo>
                  <a:lnTo>
                    <a:pt x="178831" y="2395"/>
                  </a:lnTo>
                  <a:lnTo>
                    <a:pt x="154711" y="0"/>
                  </a:lnTo>
                  <a:lnTo>
                    <a:pt x="142701" y="287"/>
                  </a:lnTo>
                  <a:lnTo>
                    <a:pt x="96304" y="10825"/>
                  </a:lnTo>
                  <a:lnTo>
                    <a:pt x="55227" y="35314"/>
                  </a:lnTo>
                  <a:lnTo>
                    <a:pt x="23060" y="72335"/>
                  </a:lnTo>
                  <a:lnTo>
                    <a:pt x="14014" y="89186"/>
                  </a:lnTo>
                  <a:close/>
                </a:path>
              </a:pathLst>
            </a:custGeom>
            <a:ln w="9524">
              <a:solidFill>
                <a:srgbClr val="010101"/>
              </a:solidFill>
            </a:ln>
          </p:spPr>
          <p:txBody>
            <a:bodyPr wrap="square" lIns="0" tIns="0" rIns="0" bIns="0" rtlCol="0"/>
            <a:lstStyle/>
            <a:p>
              <a:endParaRPr/>
            </a:p>
          </p:txBody>
        </p:sp>
        <p:sp>
          <p:nvSpPr>
            <p:cNvPr id="240" name="object 28"/>
            <p:cNvSpPr/>
            <p:nvPr/>
          </p:nvSpPr>
          <p:spPr>
            <a:xfrm>
              <a:off x="5492194" y="2339436"/>
              <a:ext cx="300355" cy="303530"/>
            </a:xfrm>
            <a:custGeom>
              <a:avLst/>
              <a:gdLst/>
              <a:ahLst/>
              <a:cxnLst/>
              <a:rect l="l" t="t" r="r" b="b"/>
              <a:pathLst>
                <a:path w="300354" h="303530">
                  <a:moveTo>
                    <a:pt x="300307" y="148131"/>
                  </a:moveTo>
                  <a:lnTo>
                    <a:pt x="292394" y="100026"/>
                  </a:lnTo>
                  <a:lnTo>
                    <a:pt x="270460" y="58248"/>
                  </a:lnTo>
                  <a:lnTo>
                    <a:pt x="235944" y="25531"/>
                  </a:lnTo>
                  <a:lnTo>
                    <a:pt x="190739" y="4967"/>
                  </a:lnTo>
                  <a:lnTo>
                    <a:pt x="154490" y="0"/>
                  </a:lnTo>
                  <a:lnTo>
                    <a:pt x="142438" y="321"/>
                  </a:lnTo>
                  <a:lnTo>
                    <a:pt x="95900" y="10942"/>
                  </a:lnTo>
                  <a:lnTo>
                    <a:pt x="54753" y="35515"/>
                  </a:lnTo>
                  <a:lnTo>
                    <a:pt x="22626" y="72724"/>
                  </a:lnTo>
                  <a:lnTo>
                    <a:pt x="5337" y="112888"/>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close/>
                </a:path>
              </a:pathLst>
            </a:custGeom>
            <a:solidFill>
              <a:srgbClr val="FFFFFF"/>
            </a:solidFill>
          </p:spPr>
          <p:txBody>
            <a:bodyPr wrap="square" lIns="0" tIns="0" rIns="0" bIns="0" rtlCol="0"/>
            <a:lstStyle/>
            <a:p>
              <a:endParaRPr/>
            </a:p>
          </p:txBody>
        </p:sp>
        <p:sp>
          <p:nvSpPr>
            <p:cNvPr id="241" name="object 29"/>
            <p:cNvSpPr/>
            <p:nvPr/>
          </p:nvSpPr>
          <p:spPr>
            <a:xfrm>
              <a:off x="5492194" y="2339436"/>
              <a:ext cx="300355" cy="303530"/>
            </a:xfrm>
            <a:custGeom>
              <a:avLst/>
              <a:gdLst/>
              <a:ahLst/>
              <a:cxnLst/>
              <a:rect l="l" t="t" r="r" b="b"/>
              <a:pathLst>
                <a:path w="300354" h="303530">
                  <a:moveTo>
                    <a:pt x="14011" y="88865"/>
                  </a:moveTo>
                  <a:lnTo>
                    <a:pt x="783" y="137289"/>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lnTo>
                    <a:pt x="299722" y="135661"/>
                  </a:lnTo>
                  <a:lnTo>
                    <a:pt x="288169" y="88882"/>
                  </a:lnTo>
                  <a:lnTo>
                    <a:pt x="262954" y="49112"/>
                  </a:lnTo>
                  <a:lnTo>
                    <a:pt x="225517" y="19089"/>
                  </a:lnTo>
                  <a:lnTo>
                    <a:pt x="178697" y="2302"/>
                  </a:lnTo>
                  <a:lnTo>
                    <a:pt x="154490" y="0"/>
                  </a:lnTo>
                  <a:lnTo>
                    <a:pt x="142438" y="321"/>
                  </a:lnTo>
                  <a:lnTo>
                    <a:pt x="95900" y="10942"/>
                  </a:lnTo>
                  <a:lnTo>
                    <a:pt x="54753" y="35515"/>
                  </a:lnTo>
                  <a:lnTo>
                    <a:pt x="22626" y="72724"/>
                  </a:lnTo>
                  <a:lnTo>
                    <a:pt x="14011" y="88865"/>
                  </a:lnTo>
                  <a:close/>
                </a:path>
              </a:pathLst>
            </a:custGeom>
            <a:ln w="9524">
              <a:solidFill>
                <a:srgbClr val="010101"/>
              </a:solidFill>
            </a:ln>
          </p:spPr>
          <p:txBody>
            <a:bodyPr wrap="square" lIns="0" tIns="0" rIns="0" bIns="0" rtlCol="0"/>
            <a:lstStyle/>
            <a:p>
              <a:endParaRPr/>
            </a:p>
          </p:txBody>
        </p:sp>
        <p:sp>
          <p:nvSpPr>
            <p:cNvPr id="242" name="object 30"/>
            <p:cNvSpPr/>
            <p:nvPr/>
          </p:nvSpPr>
          <p:spPr>
            <a:xfrm>
              <a:off x="5391143" y="2320098"/>
              <a:ext cx="323215" cy="765175"/>
            </a:xfrm>
            <a:custGeom>
              <a:avLst/>
              <a:gdLst/>
              <a:ahLst/>
              <a:cxnLst/>
              <a:rect l="l" t="t" r="r" b="b"/>
              <a:pathLst>
                <a:path w="323214" h="765175">
                  <a:moveTo>
                    <a:pt x="26794" y="679856"/>
                  </a:moveTo>
                  <a:lnTo>
                    <a:pt x="0" y="669036"/>
                  </a:lnTo>
                  <a:lnTo>
                    <a:pt x="7620" y="765048"/>
                  </a:lnTo>
                  <a:lnTo>
                    <a:pt x="21336" y="752791"/>
                  </a:lnTo>
                  <a:lnTo>
                    <a:pt x="21336" y="693420"/>
                  </a:lnTo>
                  <a:lnTo>
                    <a:pt x="26794" y="679856"/>
                  </a:lnTo>
                  <a:close/>
                </a:path>
                <a:path w="323214" h="765175">
                  <a:moveTo>
                    <a:pt x="52773" y="690348"/>
                  </a:moveTo>
                  <a:lnTo>
                    <a:pt x="26794" y="679856"/>
                  </a:lnTo>
                  <a:lnTo>
                    <a:pt x="21336" y="693420"/>
                  </a:lnTo>
                  <a:lnTo>
                    <a:pt x="47244" y="704088"/>
                  </a:lnTo>
                  <a:lnTo>
                    <a:pt x="52773" y="690348"/>
                  </a:lnTo>
                  <a:close/>
                </a:path>
                <a:path w="323214" h="765175">
                  <a:moveTo>
                    <a:pt x="79248" y="701039"/>
                  </a:moveTo>
                  <a:lnTo>
                    <a:pt x="52773" y="690348"/>
                  </a:lnTo>
                  <a:lnTo>
                    <a:pt x="47244" y="704088"/>
                  </a:lnTo>
                  <a:lnTo>
                    <a:pt x="21336" y="693420"/>
                  </a:lnTo>
                  <a:lnTo>
                    <a:pt x="21336" y="752791"/>
                  </a:lnTo>
                  <a:lnTo>
                    <a:pt x="79248" y="701039"/>
                  </a:lnTo>
                  <a:close/>
                </a:path>
                <a:path w="323214" h="765175">
                  <a:moveTo>
                    <a:pt x="296293" y="85191"/>
                  </a:moveTo>
                  <a:lnTo>
                    <a:pt x="270314" y="74699"/>
                  </a:lnTo>
                  <a:lnTo>
                    <a:pt x="26794" y="679856"/>
                  </a:lnTo>
                  <a:lnTo>
                    <a:pt x="52773" y="690348"/>
                  </a:lnTo>
                  <a:lnTo>
                    <a:pt x="296293" y="85191"/>
                  </a:lnTo>
                  <a:close/>
                </a:path>
                <a:path w="323214" h="765175">
                  <a:moveTo>
                    <a:pt x="323088" y="96011"/>
                  </a:moveTo>
                  <a:lnTo>
                    <a:pt x="315468" y="0"/>
                  </a:lnTo>
                  <a:lnTo>
                    <a:pt x="243840" y="64007"/>
                  </a:lnTo>
                  <a:lnTo>
                    <a:pt x="270314" y="74699"/>
                  </a:lnTo>
                  <a:lnTo>
                    <a:pt x="275844" y="60959"/>
                  </a:lnTo>
                  <a:lnTo>
                    <a:pt x="301752" y="71627"/>
                  </a:lnTo>
                  <a:lnTo>
                    <a:pt x="301752" y="87395"/>
                  </a:lnTo>
                  <a:lnTo>
                    <a:pt x="323088" y="96011"/>
                  </a:lnTo>
                  <a:close/>
                </a:path>
                <a:path w="323214" h="765175">
                  <a:moveTo>
                    <a:pt x="301752" y="71627"/>
                  </a:moveTo>
                  <a:lnTo>
                    <a:pt x="275844" y="60959"/>
                  </a:lnTo>
                  <a:lnTo>
                    <a:pt x="270314" y="74699"/>
                  </a:lnTo>
                  <a:lnTo>
                    <a:pt x="296293" y="85191"/>
                  </a:lnTo>
                  <a:lnTo>
                    <a:pt x="301752" y="71627"/>
                  </a:lnTo>
                  <a:close/>
                </a:path>
                <a:path w="323214" h="765175">
                  <a:moveTo>
                    <a:pt x="301752" y="87395"/>
                  </a:moveTo>
                  <a:lnTo>
                    <a:pt x="301752" y="71627"/>
                  </a:lnTo>
                  <a:lnTo>
                    <a:pt x="296293" y="85191"/>
                  </a:lnTo>
                  <a:lnTo>
                    <a:pt x="301752" y="87395"/>
                  </a:lnTo>
                  <a:close/>
                </a:path>
              </a:pathLst>
            </a:custGeom>
            <a:solidFill>
              <a:srgbClr val="FF0167"/>
            </a:solidFill>
          </p:spPr>
          <p:txBody>
            <a:bodyPr wrap="square" lIns="0" tIns="0" rIns="0" bIns="0" rtlCol="0"/>
            <a:lstStyle/>
            <a:p>
              <a:endParaRPr/>
            </a:p>
          </p:txBody>
        </p:sp>
      </p:grpSp>
      <p:grpSp>
        <p:nvGrpSpPr>
          <p:cNvPr id="174" name="Group 173"/>
          <p:cNvGrpSpPr/>
          <p:nvPr/>
        </p:nvGrpSpPr>
        <p:grpSpPr>
          <a:xfrm flipH="1">
            <a:off x="3964623" y="3711348"/>
            <a:ext cx="679450" cy="925575"/>
            <a:chOff x="6274302" y="2391726"/>
            <a:chExt cx="679450" cy="925575"/>
          </a:xfrm>
        </p:grpSpPr>
        <p:sp>
          <p:nvSpPr>
            <p:cNvPr id="225" name="object 31"/>
            <p:cNvSpPr/>
            <p:nvPr/>
          </p:nvSpPr>
          <p:spPr>
            <a:xfrm>
              <a:off x="6274302" y="2391726"/>
              <a:ext cx="459105" cy="527050"/>
            </a:xfrm>
            <a:custGeom>
              <a:avLst/>
              <a:gdLst/>
              <a:ahLst/>
              <a:cxnLst/>
              <a:rect l="l" t="t" r="r" b="b"/>
              <a:pathLst>
                <a:path w="459104" h="527050">
                  <a:moveTo>
                    <a:pt x="458724" y="136398"/>
                  </a:moveTo>
                  <a:lnTo>
                    <a:pt x="233172" y="0"/>
                  </a:lnTo>
                  <a:lnTo>
                    <a:pt x="3810" y="126491"/>
                  </a:lnTo>
                  <a:lnTo>
                    <a:pt x="0" y="390144"/>
                  </a:lnTo>
                  <a:lnTo>
                    <a:pt x="225551" y="526542"/>
                  </a:lnTo>
                  <a:lnTo>
                    <a:pt x="454913" y="400050"/>
                  </a:lnTo>
                  <a:lnTo>
                    <a:pt x="458724" y="136398"/>
                  </a:lnTo>
                  <a:close/>
                </a:path>
              </a:pathLst>
            </a:custGeom>
            <a:solidFill>
              <a:srgbClr val="FFFFCC"/>
            </a:solidFill>
          </p:spPr>
          <p:txBody>
            <a:bodyPr wrap="square" lIns="0" tIns="0" rIns="0" bIns="0" rtlCol="0"/>
            <a:lstStyle/>
            <a:p>
              <a:endParaRPr/>
            </a:p>
          </p:txBody>
        </p:sp>
        <p:sp>
          <p:nvSpPr>
            <p:cNvPr id="226" name="object 32"/>
            <p:cNvSpPr/>
            <p:nvPr/>
          </p:nvSpPr>
          <p:spPr>
            <a:xfrm>
              <a:off x="6274302" y="2391726"/>
              <a:ext cx="459105" cy="527050"/>
            </a:xfrm>
            <a:custGeom>
              <a:avLst/>
              <a:gdLst/>
              <a:ahLst/>
              <a:cxnLst/>
              <a:rect l="l" t="t" r="r" b="b"/>
              <a:pathLst>
                <a:path w="459104" h="527050">
                  <a:moveTo>
                    <a:pt x="3810" y="126491"/>
                  </a:moveTo>
                  <a:lnTo>
                    <a:pt x="0" y="390144"/>
                  </a:lnTo>
                  <a:lnTo>
                    <a:pt x="225551" y="526542"/>
                  </a:lnTo>
                  <a:lnTo>
                    <a:pt x="454913" y="400050"/>
                  </a:lnTo>
                  <a:lnTo>
                    <a:pt x="458724" y="136398"/>
                  </a:lnTo>
                  <a:lnTo>
                    <a:pt x="233172" y="0"/>
                  </a:lnTo>
                  <a:lnTo>
                    <a:pt x="3810" y="126491"/>
                  </a:lnTo>
                  <a:close/>
                </a:path>
              </a:pathLst>
            </a:custGeom>
            <a:ln w="9525">
              <a:solidFill>
                <a:srgbClr val="010101"/>
              </a:solidFill>
            </a:ln>
          </p:spPr>
          <p:txBody>
            <a:bodyPr wrap="square" lIns="0" tIns="0" rIns="0" bIns="0" rtlCol="0"/>
            <a:lstStyle/>
            <a:p>
              <a:endParaRPr/>
            </a:p>
          </p:txBody>
        </p:sp>
        <p:sp>
          <p:nvSpPr>
            <p:cNvPr id="227" name="object 33"/>
            <p:cNvSpPr/>
            <p:nvPr/>
          </p:nvSpPr>
          <p:spPr>
            <a:xfrm>
              <a:off x="6495282" y="2790251"/>
              <a:ext cx="458470" cy="527050"/>
            </a:xfrm>
            <a:custGeom>
              <a:avLst/>
              <a:gdLst/>
              <a:ahLst/>
              <a:cxnLst/>
              <a:rect l="l" t="t" r="r" b="b"/>
              <a:pathLst>
                <a:path w="458470" h="527050">
                  <a:moveTo>
                    <a:pt x="457961" y="136398"/>
                  </a:moveTo>
                  <a:lnTo>
                    <a:pt x="232409" y="0"/>
                  </a:lnTo>
                  <a:lnTo>
                    <a:pt x="3809" y="126492"/>
                  </a:lnTo>
                  <a:lnTo>
                    <a:pt x="0" y="390144"/>
                  </a:lnTo>
                  <a:lnTo>
                    <a:pt x="225551" y="526542"/>
                  </a:lnTo>
                  <a:lnTo>
                    <a:pt x="454151" y="399288"/>
                  </a:lnTo>
                  <a:lnTo>
                    <a:pt x="457961" y="136398"/>
                  </a:lnTo>
                  <a:close/>
                </a:path>
              </a:pathLst>
            </a:custGeom>
            <a:solidFill>
              <a:srgbClr val="FFFFCC"/>
            </a:solidFill>
          </p:spPr>
          <p:txBody>
            <a:bodyPr wrap="square" lIns="0" tIns="0" rIns="0" bIns="0" rtlCol="0"/>
            <a:lstStyle/>
            <a:p>
              <a:endParaRPr/>
            </a:p>
          </p:txBody>
        </p:sp>
        <p:sp>
          <p:nvSpPr>
            <p:cNvPr id="228" name="object 34"/>
            <p:cNvSpPr/>
            <p:nvPr/>
          </p:nvSpPr>
          <p:spPr>
            <a:xfrm>
              <a:off x="6495282" y="2790251"/>
              <a:ext cx="458470" cy="527050"/>
            </a:xfrm>
            <a:custGeom>
              <a:avLst/>
              <a:gdLst/>
              <a:ahLst/>
              <a:cxnLst/>
              <a:rect l="l" t="t" r="r" b="b"/>
              <a:pathLst>
                <a:path w="458470" h="527050">
                  <a:moveTo>
                    <a:pt x="3809" y="126492"/>
                  </a:moveTo>
                  <a:lnTo>
                    <a:pt x="0" y="390144"/>
                  </a:lnTo>
                  <a:lnTo>
                    <a:pt x="225551" y="526542"/>
                  </a:lnTo>
                  <a:lnTo>
                    <a:pt x="454151" y="399288"/>
                  </a:lnTo>
                  <a:lnTo>
                    <a:pt x="457961" y="136398"/>
                  </a:lnTo>
                  <a:lnTo>
                    <a:pt x="232409" y="0"/>
                  </a:lnTo>
                  <a:lnTo>
                    <a:pt x="3809" y="126492"/>
                  </a:lnTo>
                  <a:close/>
                </a:path>
              </a:pathLst>
            </a:custGeom>
            <a:ln w="9525">
              <a:solidFill>
                <a:srgbClr val="010101"/>
              </a:solidFill>
            </a:ln>
          </p:spPr>
          <p:txBody>
            <a:bodyPr wrap="square" lIns="0" tIns="0" rIns="0" bIns="0" rtlCol="0"/>
            <a:lstStyle/>
            <a:p>
              <a:endParaRPr/>
            </a:p>
          </p:txBody>
        </p:sp>
        <p:sp>
          <p:nvSpPr>
            <p:cNvPr id="229" name="object 35"/>
            <p:cNvSpPr/>
            <p:nvPr/>
          </p:nvSpPr>
          <p:spPr>
            <a:xfrm>
              <a:off x="6576498" y="2896691"/>
              <a:ext cx="302260" cy="304165"/>
            </a:xfrm>
            <a:custGeom>
              <a:avLst/>
              <a:gdLst/>
              <a:ahLst/>
              <a:cxnLst/>
              <a:rect l="l" t="t" r="r" b="b"/>
              <a:pathLst>
                <a:path w="302260" h="304164">
                  <a:moveTo>
                    <a:pt x="301642" y="156383"/>
                  </a:moveTo>
                  <a:lnTo>
                    <a:pt x="295497" y="109416"/>
                  </a:lnTo>
                  <a:lnTo>
                    <a:pt x="273862" y="65023"/>
                  </a:lnTo>
                  <a:lnTo>
                    <a:pt x="239811" y="30031"/>
                  </a:lnTo>
                  <a:lnTo>
                    <a:pt x="197865" y="8012"/>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35392" y="248861"/>
                  </a:lnTo>
                  <a:lnTo>
                    <a:pt x="71946" y="280909"/>
                  </a:lnTo>
                  <a:lnTo>
                    <a:pt x="115557" y="299530"/>
                  </a:lnTo>
                  <a:lnTo>
                    <a:pt x="150723" y="304153"/>
                  </a:lnTo>
                  <a:lnTo>
                    <a:pt x="162611" y="303840"/>
                  </a:lnTo>
                  <a:lnTo>
                    <a:pt x="209495" y="292955"/>
                  </a:lnTo>
                  <a:lnTo>
                    <a:pt x="242798" y="272418"/>
                  </a:lnTo>
                  <a:lnTo>
                    <a:pt x="269471" y="245086"/>
                  </a:lnTo>
                  <a:lnTo>
                    <a:pt x="292793" y="202676"/>
                  </a:lnTo>
                  <a:lnTo>
                    <a:pt x="301642" y="156383"/>
                  </a:lnTo>
                  <a:close/>
                </a:path>
              </a:pathLst>
            </a:custGeom>
            <a:solidFill>
              <a:srgbClr val="FFFFFF"/>
            </a:solidFill>
          </p:spPr>
          <p:txBody>
            <a:bodyPr wrap="square" lIns="0" tIns="0" rIns="0" bIns="0" rtlCol="0"/>
            <a:lstStyle/>
            <a:p>
              <a:endParaRPr/>
            </a:p>
          </p:txBody>
        </p:sp>
        <p:sp>
          <p:nvSpPr>
            <p:cNvPr id="230" name="object 36"/>
            <p:cNvSpPr/>
            <p:nvPr/>
          </p:nvSpPr>
          <p:spPr>
            <a:xfrm>
              <a:off x="6576498" y="2896691"/>
              <a:ext cx="302260" cy="304165"/>
            </a:xfrm>
            <a:custGeom>
              <a:avLst/>
              <a:gdLst/>
              <a:ahLst/>
              <a:cxnLst/>
              <a:rect l="l" t="t" r="r" b="b"/>
              <a:pathLst>
                <a:path w="302260" h="304164">
                  <a:moveTo>
                    <a:pt x="20891" y="228078"/>
                  </a:moveTo>
                  <a:lnTo>
                    <a:pt x="52561" y="266508"/>
                  </a:lnTo>
                  <a:lnTo>
                    <a:pt x="93095" y="291953"/>
                  </a:lnTo>
                  <a:lnTo>
                    <a:pt x="138880" y="303529"/>
                  </a:lnTo>
                  <a:lnTo>
                    <a:pt x="150723" y="304153"/>
                  </a:lnTo>
                  <a:lnTo>
                    <a:pt x="162611" y="303840"/>
                  </a:lnTo>
                  <a:lnTo>
                    <a:pt x="209495" y="292955"/>
                  </a:lnTo>
                  <a:lnTo>
                    <a:pt x="242798" y="272418"/>
                  </a:lnTo>
                  <a:lnTo>
                    <a:pt x="269471" y="245086"/>
                  </a:lnTo>
                  <a:lnTo>
                    <a:pt x="292793" y="202676"/>
                  </a:lnTo>
                  <a:lnTo>
                    <a:pt x="301642" y="156383"/>
                  </a:lnTo>
                  <a:lnTo>
                    <a:pt x="301532" y="144580"/>
                  </a:lnTo>
                  <a:lnTo>
                    <a:pt x="291556" y="97945"/>
                  </a:lnTo>
                  <a:lnTo>
                    <a:pt x="266280" y="55116"/>
                  </a:lnTo>
                  <a:lnTo>
                    <a:pt x="229929" y="23270"/>
                  </a:lnTo>
                  <a:lnTo>
                    <a:pt x="186552" y="4655"/>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20891" y="228078"/>
                  </a:lnTo>
                  <a:close/>
                </a:path>
              </a:pathLst>
            </a:custGeom>
            <a:ln w="9525">
              <a:solidFill>
                <a:srgbClr val="010101"/>
              </a:solidFill>
            </a:ln>
          </p:spPr>
          <p:txBody>
            <a:bodyPr wrap="square" lIns="0" tIns="0" rIns="0" bIns="0" rtlCol="0"/>
            <a:lstStyle/>
            <a:p>
              <a:endParaRPr/>
            </a:p>
          </p:txBody>
        </p:sp>
        <p:sp>
          <p:nvSpPr>
            <p:cNvPr id="231" name="object 37"/>
            <p:cNvSpPr/>
            <p:nvPr/>
          </p:nvSpPr>
          <p:spPr>
            <a:xfrm>
              <a:off x="6346343" y="2503070"/>
              <a:ext cx="302260" cy="304165"/>
            </a:xfrm>
            <a:custGeom>
              <a:avLst/>
              <a:gdLst/>
              <a:ahLst/>
              <a:cxnLst/>
              <a:rect l="l" t="t" r="r" b="b"/>
              <a:pathLst>
                <a:path w="302260" h="304164">
                  <a:moveTo>
                    <a:pt x="301689" y="156225"/>
                  </a:moveTo>
                  <a:lnTo>
                    <a:pt x="295529" y="109127"/>
                  </a:lnTo>
                  <a:lnTo>
                    <a:pt x="273868" y="64662"/>
                  </a:lnTo>
                  <a:lnTo>
                    <a:pt x="239678" y="29687"/>
                  </a:lnTo>
                  <a:lnTo>
                    <a:pt x="197552" y="7824"/>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35450" y="249113"/>
                  </a:lnTo>
                  <a:lnTo>
                    <a:pt x="72081" y="280897"/>
                  </a:lnTo>
                  <a:lnTo>
                    <a:pt x="115784" y="299337"/>
                  </a:lnTo>
                  <a:lnTo>
                    <a:pt x="151017" y="303853"/>
                  </a:lnTo>
                  <a:lnTo>
                    <a:pt x="162926" y="303507"/>
                  </a:lnTo>
                  <a:lnTo>
                    <a:pt x="209875" y="292479"/>
                  </a:lnTo>
                  <a:lnTo>
                    <a:pt x="243091" y="272136"/>
                  </a:lnTo>
                  <a:lnTo>
                    <a:pt x="276785" y="234963"/>
                  </a:lnTo>
                  <a:lnTo>
                    <a:pt x="296459" y="191272"/>
                  </a:lnTo>
                  <a:lnTo>
                    <a:pt x="301689" y="156225"/>
                  </a:lnTo>
                  <a:close/>
                </a:path>
              </a:pathLst>
            </a:custGeom>
            <a:solidFill>
              <a:srgbClr val="FFFFFF"/>
            </a:solidFill>
          </p:spPr>
          <p:txBody>
            <a:bodyPr wrap="square" lIns="0" tIns="0" rIns="0" bIns="0" rtlCol="0"/>
            <a:lstStyle/>
            <a:p>
              <a:endParaRPr/>
            </a:p>
          </p:txBody>
        </p:sp>
        <p:sp>
          <p:nvSpPr>
            <p:cNvPr id="232" name="object 38"/>
            <p:cNvSpPr/>
            <p:nvPr/>
          </p:nvSpPr>
          <p:spPr>
            <a:xfrm>
              <a:off x="6346343" y="2503070"/>
              <a:ext cx="302260" cy="304165"/>
            </a:xfrm>
            <a:custGeom>
              <a:avLst/>
              <a:gdLst/>
              <a:ahLst/>
              <a:cxnLst/>
              <a:rect l="l" t="t" r="r" b="b"/>
              <a:pathLst>
                <a:path w="302260" h="304164">
                  <a:moveTo>
                    <a:pt x="20922" y="228507"/>
                  </a:moveTo>
                  <a:lnTo>
                    <a:pt x="52654" y="266615"/>
                  </a:lnTo>
                  <a:lnTo>
                    <a:pt x="93275" y="291843"/>
                  </a:lnTo>
                  <a:lnTo>
                    <a:pt x="139152" y="303264"/>
                  </a:lnTo>
                  <a:lnTo>
                    <a:pt x="151017" y="303853"/>
                  </a:lnTo>
                  <a:lnTo>
                    <a:pt x="162926" y="303507"/>
                  </a:lnTo>
                  <a:lnTo>
                    <a:pt x="209875" y="292479"/>
                  </a:lnTo>
                  <a:lnTo>
                    <a:pt x="243091" y="272136"/>
                  </a:lnTo>
                  <a:lnTo>
                    <a:pt x="276785" y="234963"/>
                  </a:lnTo>
                  <a:lnTo>
                    <a:pt x="296459" y="191272"/>
                  </a:lnTo>
                  <a:lnTo>
                    <a:pt x="301689" y="156225"/>
                  </a:lnTo>
                  <a:lnTo>
                    <a:pt x="301573" y="144386"/>
                  </a:lnTo>
                  <a:lnTo>
                    <a:pt x="291588" y="97633"/>
                  </a:lnTo>
                  <a:lnTo>
                    <a:pt x="266257" y="54740"/>
                  </a:lnTo>
                  <a:lnTo>
                    <a:pt x="229753" y="22956"/>
                  </a:lnTo>
                  <a:lnTo>
                    <a:pt x="186193" y="4515"/>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20922" y="228507"/>
                  </a:lnTo>
                  <a:close/>
                </a:path>
              </a:pathLst>
            </a:custGeom>
            <a:ln w="9525">
              <a:solidFill>
                <a:srgbClr val="010101"/>
              </a:solidFill>
            </a:ln>
          </p:spPr>
          <p:txBody>
            <a:bodyPr wrap="square" lIns="0" tIns="0" rIns="0" bIns="0" rtlCol="0"/>
            <a:lstStyle/>
            <a:p>
              <a:endParaRPr/>
            </a:p>
          </p:txBody>
        </p:sp>
        <p:sp>
          <p:nvSpPr>
            <p:cNvPr id="233" name="object 39"/>
            <p:cNvSpPr/>
            <p:nvPr/>
          </p:nvSpPr>
          <p:spPr>
            <a:xfrm>
              <a:off x="6352788" y="2474022"/>
              <a:ext cx="457200" cy="685800"/>
            </a:xfrm>
            <a:custGeom>
              <a:avLst/>
              <a:gdLst/>
              <a:ahLst/>
              <a:cxnLst/>
              <a:rect l="l" t="t" r="r" b="b"/>
              <a:pathLst>
                <a:path w="457200" h="685800">
                  <a:moveTo>
                    <a:pt x="83058" y="47243"/>
                  </a:moveTo>
                  <a:lnTo>
                    <a:pt x="0" y="0"/>
                  </a:lnTo>
                  <a:lnTo>
                    <a:pt x="12191" y="95250"/>
                  </a:lnTo>
                  <a:lnTo>
                    <a:pt x="27432" y="84926"/>
                  </a:lnTo>
                  <a:lnTo>
                    <a:pt x="27432" y="67055"/>
                  </a:lnTo>
                  <a:lnTo>
                    <a:pt x="51815" y="51815"/>
                  </a:lnTo>
                  <a:lnTo>
                    <a:pt x="59436" y="63246"/>
                  </a:lnTo>
                  <a:lnTo>
                    <a:pt x="83058" y="47243"/>
                  </a:lnTo>
                  <a:close/>
                </a:path>
                <a:path w="457200" h="685800">
                  <a:moveTo>
                    <a:pt x="59436" y="63246"/>
                  </a:moveTo>
                  <a:lnTo>
                    <a:pt x="51815" y="51815"/>
                  </a:lnTo>
                  <a:lnTo>
                    <a:pt x="27432" y="67055"/>
                  </a:lnTo>
                  <a:lnTo>
                    <a:pt x="35639" y="79366"/>
                  </a:lnTo>
                  <a:lnTo>
                    <a:pt x="59436" y="63246"/>
                  </a:lnTo>
                  <a:close/>
                </a:path>
                <a:path w="457200" h="685800">
                  <a:moveTo>
                    <a:pt x="35639" y="79366"/>
                  </a:moveTo>
                  <a:lnTo>
                    <a:pt x="27432" y="67055"/>
                  </a:lnTo>
                  <a:lnTo>
                    <a:pt x="27432" y="84926"/>
                  </a:lnTo>
                  <a:lnTo>
                    <a:pt x="35639" y="79366"/>
                  </a:lnTo>
                  <a:close/>
                </a:path>
                <a:path w="457200" h="685800">
                  <a:moveTo>
                    <a:pt x="421560" y="606433"/>
                  </a:moveTo>
                  <a:lnTo>
                    <a:pt x="59436" y="63246"/>
                  </a:lnTo>
                  <a:lnTo>
                    <a:pt x="35639" y="79366"/>
                  </a:lnTo>
                  <a:lnTo>
                    <a:pt x="397763" y="622553"/>
                  </a:lnTo>
                  <a:lnTo>
                    <a:pt x="421560" y="606433"/>
                  </a:lnTo>
                  <a:close/>
                </a:path>
                <a:path w="457200" h="685800">
                  <a:moveTo>
                    <a:pt x="429767" y="670196"/>
                  </a:moveTo>
                  <a:lnTo>
                    <a:pt x="429767" y="618744"/>
                  </a:lnTo>
                  <a:lnTo>
                    <a:pt x="405384" y="633984"/>
                  </a:lnTo>
                  <a:lnTo>
                    <a:pt x="397763" y="622553"/>
                  </a:lnTo>
                  <a:lnTo>
                    <a:pt x="374141" y="638555"/>
                  </a:lnTo>
                  <a:lnTo>
                    <a:pt x="429767" y="670196"/>
                  </a:lnTo>
                  <a:close/>
                </a:path>
                <a:path w="457200" h="685800">
                  <a:moveTo>
                    <a:pt x="429767" y="618744"/>
                  </a:moveTo>
                  <a:lnTo>
                    <a:pt x="421560" y="606433"/>
                  </a:lnTo>
                  <a:lnTo>
                    <a:pt x="397763" y="622553"/>
                  </a:lnTo>
                  <a:lnTo>
                    <a:pt x="405384" y="633984"/>
                  </a:lnTo>
                  <a:lnTo>
                    <a:pt x="429767" y="618744"/>
                  </a:lnTo>
                  <a:close/>
                </a:path>
                <a:path w="457200" h="685800">
                  <a:moveTo>
                    <a:pt x="457200" y="685800"/>
                  </a:moveTo>
                  <a:lnTo>
                    <a:pt x="445008" y="590550"/>
                  </a:lnTo>
                  <a:lnTo>
                    <a:pt x="421560" y="606433"/>
                  </a:lnTo>
                  <a:lnTo>
                    <a:pt x="429767" y="618744"/>
                  </a:lnTo>
                  <a:lnTo>
                    <a:pt x="429767" y="670196"/>
                  </a:lnTo>
                  <a:lnTo>
                    <a:pt x="457200" y="685800"/>
                  </a:lnTo>
                  <a:close/>
                </a:path>
              </a:pathLst>
            </a:custGeom>
            <a:solidFill>
              <a:srgbClr val="FF0167"/>
            </a:solidFill>
          </p:spPr>
          <p:txBody>
            <a:bodyPr wrap="square" lIns="0" tIns="0" rIns="0" bIns="0" rtlCol="0"/>
            <a:lstStyle/>
            <a:p>
              <a:endParaRPr/>
            </a:p>
          </p:txBody>
        </p:sp>
      </p:grpSp>
      <p:grpSp>
        <p:nvGrpSpPr>
          <p:cNvPr id="175" name="Group 174"/>
          <p:cNvGrpSpPr/>
          <p:nvPr/>
        </p:nvGrpSpPr>
        <p:grpSpPr>
          <a:xfrm flipH="1">
            <a:off x="2289112" y="4403244"/>
            <a:ext cx="525399" cy="912876"/>
            <a:chOff x="8103864" y="3083622"/>
            <a:chExt cx="525399" cy="912876"/>
          </a:xfrm>
        </p:grpSpPr>
        <p:sp>
          <p:nvSpPr>
            <p:cNvPr id="216" name="object 40"/>
            <p:cNvSpPr/>
            <p:nvPr/>
          </p:nvSpPr>
          <p:spPr>
            <a:xfrm>
              <a:off x="8105388" y="3083622"/>
              <a:ext cx="523875" cy="457200"/>
            </a:xfrm>
            <a:custGeom>
              <a:avLst/>
              <a:gdLst/>
              <a:ahLst/>
              <a:cxnLst/>
              <a:rect l="l" t="t" r="r" b="b"/>
              <a:pathLst>
                <a:path w="523875" h="457200">
                  <a:moveTo>
                    <a:pt x="523494" y="228600"/>
                  </a:moveTo>
                  <a:lnTo>
                    <a:pt x="393192" y="0"/>
                  </a:lnTo>
                  <a:lnTo>
                    <a:pt x="131064" y="0"/>
                  </a:lnTo>
                  <a:lnTo>
                    <a:pt x="0" y="227837"/>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217" name="object 41"/>
            <p:cNvSpPr/>
            <p:nvPr/>
          </p:nvSpPr>
          <p:spPr>
            <a:xfrm>
              <a:off x="8105388" y="3083622"/>
              <a:ext cx="523875" cy="457200"/>
            </a:xfrm>
            <a:custGeom>
              <a:avLst/>
              <a:gdLst/>
              <a:ahLst/>
              <a:cxnLst/>
              <a:rect l="l" t="t" r="r" b="b"/>
              <a:pathLst>
                <a:path w="523875" h="457200">
                  <a:moveTo>
                    <a:pt x="131064" y="0"/>
                  </a:moveTo>
                  <a:lnTo>
                    <a:pt x="0" y="227837"/>
                  </a:lnTo>
                  <a:lnTo>
                    <a:pt x="130301" y="457200"/>
                  </a:lnTo>
                  <a:lnTo>
                    <a:pt x="392429" y="457200"/>
                  </a:lnTo>
                  <a:lnTo>
                    <a:pt x="523494" y="228600"/>
                  </a:lnTo>
                  <a:lnTo>
                    <a:pt x="393192" y="0"/>
                  </a:lnTo>
                  <a:lnTo>
                    <a:pt x="131064" y="0"/>
                  </a:lnTo>
                  <a:close/>
                </a:path>
              </a:pathLst>
            </a:custGeom>
            <a:ln w="9525">
              <a:solidFill>
                <a:srgbClr val="010101"/>
              </a:solidFill>
            </a:ln>
          </p:spPr>
          <p:txBody>
            <a:bodyPr wrap="square" lIns="0" tIns="0" rIns="0" bIns="0" rtlCol="0"/>
            <a:lstStyle/>
            <a:p>
              <a:endParaRPr/>
            </a:p>
          </p:txBody>
        </p:sp>
        <p:sp>
          <p:nvSpPr>
            <p:cNvPr id="218" name="object 42"/>
            <p:cNvSpPr/>
            <p:nvPr/>
          </p:nvSpPr>
          <p:spPr>
            <a:xfrm>
              <a:off x="8103864" y="3539298"/>
              <a:ext cx="523875" cy="457200"/>
            </a:xfrm>
            <a:custGeom>
              <a:avLst/>
              <a:gdLst/>
              <a:ahLst/>
              <a:cxnLst/>
              <a:rect l="l" t="t" r="r" b="b"/>
              <a:pathLst>
                <a:path w="523875" h="457200">
                  <a:moveTo>
                    <a:pt x="523494" y="228600"/>
                  </a:moveTo>
                  <a:lnTo>
                    <a:pt x="393192" y="0"/>
                  </a:lnTo>
                  <a:lnTo>
                    <a:pt x="131064" y="0"/>
                  </a:lnTo>
                  <a:lnTo>
                    <a:pt x="0" y="227837"/>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219" name="object 43"/>
            <p:cNvSpPr/>
            <p:nvPr/>
          </p:nvSpPr>
          <p:spPr>
            <a:xfrm>
              <a:off x="8103864" y="3539298"/>
              <a:ext cx="523875" cy="457200"/>
            </a:xfrm>
            <a:custGeom>
              <a:avLst/>
              <a:gdLst/>
              <a:ahLst/>
              <a:cxnLst/>
              <a:rect l="l" t="t" r="r" b="b"/>
              <a:pathLst>
                <a:path w="523875" h="457200">
                  <a:moveTo>
                    <a:pt x="131064" y="0"/>
                  </a:moveTo>
                  <a:lnTo>
                    <a:pt x="0" y="227837"/>
                  </a:lnTo>
                  <a:lnTo>
                    <a:pt x="130301" y="457200"/>
                  </a:lnTo>
                  <a:lnTo>
                    <a:pt x="392429" y="457200"/>
                  </a:lnTo>
                  <a:lnTo>
                    <a:pt x="523494" y="228600"/>
                  </a:lnTo>
                  <a:lnTo>
                    <a:pt x="393192" y="0"/>
                  </a:lnTo>
                  <a:lnTo>
                    <a:pt x="131064" y="0"/>
                  </a:lnTo>
                  <a:close/>
                </a:path>
              </a:pathLst>
            </a:custGeom>
            <a:ln w="9525">
              <a:solidFill>
                <a:srgbClr val="010101"/>
              </a:solidFill>
            </a:ln>
          </p:spPr>
          <p:txBody>
            <a:bodyPr wrap="square" lIns="0" tIns="0" rIns="0" bIns="0" rtlCol="0"/>
            <a:lstStyle/>
            <a:p>
              <a:endParaRPr/>
            </a:p>
          </p:txBody>
        </p:sp>
        <p:sp>
          <p:nvSpPr>
            <p:cNvPr id="220" name="object 44"/>
            <p:cNvSpPr/>
            <p:nvPr/>
          </p:nvSpPr>
          <p:spPr>
            <a:xfrm>
              <a:off x="8221186" y="3612393"/>
              <a:ext cx="302260" cy="305435"/>
            </a:xfrm>
            <a:custGeom>
              <a:avLst/>
              <a:gdLst/>
              <a:ahLst/>
              <a:cxnLst/>
              <a:rect l="l" t="t" r="r" b="b"/>
              <a:pathLst>
                <a:path w="302259" h="305435">
                  <a:moveTo>
                    <a:pt x="301801" y="150699"/>
                  </a:moveTo>
                  <a:lnTo>
                    <a:pt x="294855" y="107883"/>
                  </a:lnTo>
                  <a:lnTo>
                    <a:pt x="277501" y="70072"/>
                  </a:lnTo>
                  <a:lnTo>
                    <a:pt x="251345" y="38859"/>
                  </a:lnTo>
                  <a:lnTo>
                    <a:pt x="217999" y="15838"/>
                  </a:lnTo>
                  <a:lnTo>
                    <a:pt x="179070" y="2602"/>
                  </a:lnTo>
                  <a:lnTo>
                    <a:pt x="150811" y="0"/>
                  </a:lnTo>
                  <a:lnTo>
                    <a:pt x="135919" y="957"/>
                  </a:lnTo>
                  <a:lnTo>
                    <a:pt x="94362" y="11502"/>
                  </a:lnTo>
                  <a:lnTo>
                    <a:pt x="58609" y="32203"/>
                  </a:lnTo>
                  <a:lnTo>
                    <a:pt x="30112" y="61323"/>
                  </a:lnTo>
                  <a:lnTo>
                    <a:pt x="10325" y="97124"/>
                  </a:lnTo>
                  <a:lnTo>
                    <a:pt x="699" y="137869"/>
                  </a:lnTo>
                  <a:lnTo>
                    <a:pt x="0" y="152248"/>
                  </a:lnTo>
                  <a:lnTo>
                    <a:pt x="25" y="155504"/>
                  </a:ln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close/>
                </a:path>
              </a:pathLst>
            </a:custGeom>
            <a:solidFill>
              <a:srgbClr val="FFFFFF"/>
            </a:solidFill>
          </p:spPr>
          <p:txBody>
            <a:bodyPr wrap="square" lIns="0" tIns="0" rIns="0" bIns="0" rtlCol="0"/>
            <a:lstStyle/>
            <a:p>
              <a:endParaRPr/>
            </a:p>
          </p:txBody>
        </p:sp>
        <p:sp>
          <p:nvSpPr>
            <p:cNvPr id="221" name="object 45"/>
            <p:cNvSpPr/>
            <p:nvPr/>
          </p:nvSpPr>
          <p:spPr>
            <a:xfrm>
              <a:off x="8221186" y="3612393"/>
              <a:ext cx="302260" cy="305435"/>
            </a:xfrm>
            <a:custGeom>
              <a:avLst/>
              <a:gdLst/>
              <a:ahLst/>
              <a:cxnLst/>
              <a:rect l="l" t="t" r="r" b="b"/>
              <a:pathLst>
                <a:path w="302259" h="305435">
                  <a:moveTo>
                    <a:pt x="25" y="155504"/>
                  </a:move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lnTo>
                    <a:pt x="300742" y="135969"/>
                  </a:lnTo>
                  <a:lnTo>
                    <a:pt x="290148" y="94644"/>
                  </a:lnTo>
                  <a:lnTo>
                    <a:pt x="269681" y="58856"/>
                  </a:lnTo>
                  <a:lnTo>
                    <a:pt x="240950" y="30197"/>
                  </a:lnTo>
                  <a:lnTo>
                    <a:pt x="205564" y="10260"/>
                  </a:lnTo>
                  <a:lnTo>
                    <a:pt x="165131" y="639"/>
                  </a:lnTo>
                  <a:lnTo>
                    <a:pt x="150811" y="0"/>
                  </a:lnTo>
                  <a:lnTo>
                    <a:pt x="135919" y="957"/>
                  </a:lnTo>
                  <a:lnTo>
                    <a:pt x="94362" y="11502"/>
                  </a:lnTo>
                  <a:lnTo>
                    <a:pt x="58609" y="32203"/>
                  </a:lnTo>
                  <a:lnTo>
                    <a:pt x="30112" y="61323"/>
                  </a:lnTo>
                  <a:lnTo>
                    <a:pt x="10325" y="97124"/>
                  </a:lnTo>
                  <a:lnTo>
                    <a:pt x="699" y="137869"/>
                  </a:lnTo>
                  <a:lnTo>
                    <a:pt x="0" y="152248"/>
                  </a:lnTo>
                  <a:lnTo>
                    <a:pt x="25" y="155504"/>
                  </a:lnTo>
                  <a:close/>
                </a:path>
              </a:pathLst>
            </a:custGeom>
            <a:ln w="9525">
              <a:solidFill>
                <a:srgbClr val="010101"/>
              </a:solidFill>
            </a:ln>
          </p:spPr>
          <p:txBody>
            <a:bodyPr wrap="square" lIns="0" tIns="0" rIns="0" bIns="0" rtlCol="0"/>
            <a:lstStyle/>
            <a:p>
              <a:endParaRPr/>
            </a:p>
          </p:txBody>
        </p:sp>
        <p:sp>
          <p:nvSpPr>
            <p:cNvPr id="222" name="object 46"/>
            <p:cNvSpPr/>
            <p:nvPr/>
          </p:nvSpPr>
          <p:spPr>
            <a:xfrm>
              <a:off x="8210486" y="3156717"/>
              <a:ext cx="301625" cy="305435"/>
            </a:xfrm>
            <a:custGeom>
              <a:avLst/>
              <a:gdLst/>
              <a:ahLst/>
              <a:cxnLst/>
              <a:rect l="l" t="t" r="r" b="b"/>
              <a:pathLst>
                <a:path w="301625" h="305435">
                  <a:moveTo>
                    <a:pt x="301098" y="151408"/>
                  </a:moveTo>
                  <a:lnTo>
                    <a:pt x="294415" y="108280"/>
                  </a:lnTo>
                  <a:lnTo>
                    <a:pt x="277146" y="70264"/>
                  </a:lnTo>
                  <a:lnTo>
                    <a:pt x="250994" y="38932"/>
                  </a:lnTo>
                  <a:lnTo>
                    <a:pt x="217664" y="15853"/>
                  </a:lnTo>
                  <a:lnTo>
                    <a:pt x="178861" y="2601"/>
                  </a:lnTo>
                  <a:lnTo>
                    <a:pt x="150794" y="0"/>
                  </a:lnTo>
                  <a:lnTo>
                    <a:pt x="135855" y="949"/>
                  </a:lnTo>
                  <a:lnTo>
                    <a:pt x="94211" y="11401"/>
                  </a:lnTo>
                  <a:lnTo>
                    <a:pt x="58438" y="31925"/>
                  </a:lnTo>
                  <a:lnTo>
                    <a:pt x="29969" y="60807"/>
                  </a:lnTo>
                  <a:lnTo>
                    <a:pt x="10238" y="96335"/>
                  </a:lnTo>
                  <a:lnTo>
                    <a:pt x="678" y="136794"/>
                  </a:lnTo>
                  <a:lnTo>
                    <a:pt x="0" y="151080"/>
                  </a:lnTo>
                  <a:lnTo>
                    <a:pt x="57" y="155504"/>
                  </a:ln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close/>
                </a:path>
              </a:pathLst>
            </a:custGeom>
            <a:solidFill>
              <a:srgbClr val="FFFFFF"/>
            </a:solidFill>
          </p:spPr>
          <p:txBody>
            <a:bodyPr wrap="square" lIns="0" tIns="0" rIns="0" bIns="0" rtlCol="0"/>
            <a:lstStyle/>
            <a:p>
              <a:endParaRPr/>
            </a:p>
          </p:txBody>
        </p:sp>
        <p:sp>
          <p:nvSpPr>
            <p:cNvPr id="223" name="object 47"/>
            <p:cNvSpPr/>
            <p:nvPr/>
          </p:nvSpPr>
          <p:spPr>
            <a:xfrm>
              <a:off x="8210486" y="3156717"/>
              <a:ext cx="301625" cy="305435"/>
            </a:xfrm>
            <a:custGeom>
              <a:avLst/>
              <a:gdLst/>
              <a:ahLst/>
              <a:cxnLst/>
              <a:rect l="l" t="t" r="r" b="b"/>
              <a:pathLst>
                <a:path w="301625" h="305435">
                  <a:moveTo>
                    <a:pt x="57" y="155504"/>
                  </a:move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lnTo>
                    <a:pt x="300152" y="136561"/>
                  </a:lnTo>
                  <a:lnTo>
                    <a:pt x="289751" y="94962"/>
                  </a:lnTo>
                  <a:lnTo>
                    <a:pt x="269331" y="59000"/>
                  </a:lnTo>
                  <a:lnTo>
                    <a:pt x="240597" y="30244"/>
                  </a:lnTo>
                  <a:lnTo>
                    <a:pt x="205254" y="10267"/>
                  </a:lnTo>
                  <a:lnTo>
                    <a:pt x="165005" y="638"/>
                  </a:lnTo>
                  <a:lnTo>
                    <a:pt x="150794" y="0"/>
                  </a:lnTo>
                  <a:lnTo>
                    <a:pt x="135855" y="949"/>
                  </a:lnTo>
                  <a:lnTo>
                    <a:pt x="94211" y="11401"/>
                  </a:lnTo>
                  <a:lnTo>
                    <a:pt x="58438" y="31925"/>
                  </a:lnTo>
                  <a:lnTo>
                    <a:pt x="29969" y="60807"/>
                  </a:lnTo>
                  <a:lnTo>
                    <a:pt x="10238" y="96335"/>
                  </a:lnTo>
                  <a:lnTo>
                    <a:pt x="678" y="136794"/>
                  </a:lnTo>
                  <a:lnTo>
                    <a:pt x="0" y="151080"/>
                  </a:lnTo>
                  <a:lnTo>
                    <a:pt x="57" y="155504"/>
                  </a:lnTo>
                  <a:close/>
                </a:path>
              </a:pathLst>
            </a:custGeom>
            <a:ln w="9525">
              <a:solidFill>
                <a:srgbClr val="010101"/>
              </a:solidFill>
            </a:ln>
          </p:spPr>
          <p:txBody>
            <a:bodyPr wrap="square" lIns="0" tIns="0" rIns="0" bIns="0" rtlCol="0"/>
            <a:lstStyle/>
            <a:p>
              <a:endParaRPr/>
            </a:p>
          </p:txBody>
        </p:sp>
        <p:sp>
          <p:nvSpPr>
            <p:cNvPr id="224" name="object 48"/>
            <p:cNvSpPr/>
            <p:nvPr/>
          </p:nvSpPr>
          <p:spPr>
            <a:xfrm>
              <a:off x="8289030" y="3090480"/>
              <a:ext cx="90170" cy="824865"/>
            </a:xfrm>
            <a:custGeom>
              <a:avLst/>
              <a:gdLst/>
              <a:ahLst/>
              <a:cxnLst/>
              <a:rect l="l" t="t" r="r" b="b"/>
              <a:pathLst>
                <a:path w="90170" h="824864">
                  <a:moveTo>
                    <a:pt x="85343" y="85343"/>
                  </a:moveTo>
                  <a:lnTo>
                    <a:pt x="41909" y="0"/>
                  </a:lnTo>
                  <a:lnTo>
                    <a:pt x="0" y="86105"/>
                  </a:lnTo>
                  <a:lnTo>
                    <a:pt x="28193" y="85854"/>
                  </a:lnTo>
                  <a:lnTo>
                    <a:pt x="28193" y="71627"/>
                  </a:lnTo>
                  <a:lnTo>
                    <a:pt x="57150" y="71627"/>
                  </a:lnTo>
                  <a:lnTo>
                    <a:pt x="57243" y="85594"/>
                  </a:lnTo>
                  <a:lnTo>
                    <a:pt x="85343" y="85343"/>
                  </a:lnTo>
                  <a:close/>
                </a:path>
                <a:path w="90170" h="824864">
                  <a:moveTo>
                    <a:pt x="61722" y="796303"/>
                  </a:moveTo>
                  <a:lnTo>
                    <a:pt x="61722" y="752855"/>
                  </a:lnTo>
                  <a:lnTo>
                    <a:pt x="32765" y="752855"/>
                  </a:lnTo>
                  <a:lnTo>
                    <a:pt x="32672" y="738889"/>
                  </a:lnTo>
                  <a:lnTo>
                    <a:pt x="4572" y="739139"/>
                  </a:lnTo>
                  <a:lnTo>
                    <a:pt x="48005" y="824483"/>
                  </a:lnTo>
                  <a:lnTo>
                    <a:pt x="61722" y="796303"/>
                  </a:lnTo>
                  <a:close/>
                </a:path>
                <a:path w="90170" h="824864">
                  <a:moveTo>
                    <a:pt x="57243" y="85594"/>
                  </a:moveTo>
                  <a:lnTo>
                    <a:pt x="57150" y="71627"/>
                  </a:lnTo>
                  <a:lnTo>
                    <a:pt x="28193" y="71627"/>
                  </a:lnTo>
                  <a:lnTo>
                    <a:pt x="28289" y="85853"/>
                  </a:lnTo>
                  <a:lnTo>
                    <a:pt x="57243" y="85594"/>
                  </a:lnTo>
                  <a:close/>
                </a:path>
                <a:path w="90170" h="824864">
                  <a:moveTo>
                    <a:pt x="28289" y="85853"/>
                  </a:moveTo>
                  <a:lnTo>
                    <a:pt x="28193" y="71627"/>
                  </a:lnTo>
                  <a:lnTo>
                    <a:pt x="28193" y="85854"/>
                  </a:lnTo>
                  <a:close/>
                </a:path>
                <a:path w="90170" h="824864">
                  <a:moveTo>
                    <a:pt x="61626" y="738630"/>
                  </a:moveTo>
                  <a:lnTo>
                    <a:pt x="57243" y="85594"/>
                  </a:lnTo>
                  <a:lnTo>
                    <a:pt x="28289" y="85853"/>
                  </a:lnTo>
                  <a:lnTo>
                    <a:pt x="32672" y="738889"/>
                  </a:lnTo>
                  <a:lnTo>
                    <a:pt x="61626" y="738630"/>
                  </a:lnTo>
                  <a:close/>
                </a:path>
                <a:path w="90170" h="824864">
                  <a:moveTo>
                    <a:pt x="61722" y="752855"/>
                  </a:moveTo>
                  <a:lnTo>
                    <a:pt x="61626" y="738630"/>
                  </a:lnTo>
                  <a:lnTo>
                    <a:pt x="32672" y="738889"/>
                  </a:lnTo>
                  <a:lnTo>
                    <a:pt x="32765" y="752855"/>
                  </a:lnTo>
                  <a:lnTo>
                    <a:pt x="61722" y="752855"/>
                  </a:lnTo>
                  <a:close/>
                </a:path>
                <a:path w="90170" h="824864">
                  <a:moveTo>
                    <a:pt x="89915" y="738377"/>
                  </a:moveTo>
                  <a:lnTo>
                    <a:pt x="61626" y="738630"/>
                  </a:lnTo>
                  <a:lnTo>
                    <a:pt x="61722" y="796303"/>
                  </a:lnTo>
                  <a:lnTo>
                    <a:pt x="89915" y="738377"/>
                  </a:lnTo>
                  <a:close/>
                </a:path>
              </a:pathLst>
            </a:custGeom>
            <a:solidFill>
              <a:srgbClr val="FF0167"/>
            </a:solidFill>
          </p:spPr>
          <p:txBody>
            <a:bodyPr wrap="square" lIns="0" tIns="0" rIns="0" bIns="0" rtlCol="0"/>
            <a:lstStyle/>
            <a:p>
              <a:endParaRPr/>
            </a:p>
          </p:txBody>
        </p:sp>
      </p:grpSp>
      <p:grpSp>
        <p:nvGrpSpPr>
          <p:cNvPr id="176" name="Group 175"/>
          <p:cNvGrpSpPr/>
          <p:nvPr/>
        </p:nvGrpSpPr>
        <p:grpSpPr>
          <a:xfrm flipH="1">
            <a:off x="3432112" y="4708044"/>
            <a:ext cx="525399" cy="912876"/>
            <a:chOff x="6960864" y="3388422"/>
            <a:chExt cx="525399" cy="912876"/>
          </a:xfrm>
        </p:grpSpPr>
        <p:sp>
          <p:nvSpPr>
            <p:cNvPr id="207" name="object 49"/>
            <p:cNvSpPr/>
            <p:nvPr/>
          </p:nvSpPr>
          <p:spPr>
            <a:xfrm>
              <a:off x="6962388" y="3388422"/>
              <a:ext cx="523875" cy="457200"/>
            </a:xfrm>
            <a:custGeom>
              <a:avLst/>
              <a:gdLst/>
              <a:ahLst/>
              <a:cxnLst/>
              <a:rect l="l" t="t" r="r" b="b"/>
              <a:pathLst>
                <a:path w="523875" h="457200">
                  <a:moveTo>
                    <a:pt x="523494" y="228600"/>
                  </a:moveTo>
                  <a:lnTo>
                    <a:pt x="393191" y="0"/>
                  </a:lnTo>
                  <a:lnTo>
                    <a:pt x="131063" y="0"/>
                  </a:lnTo>
                  <a:lnTo>
                    <a:pt x="0" y="227838"/>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208" name="object 50"/>
            <p:cNvSpPr/>
            <p:nvPr/>
          </p:nvSpPr>
          <p:spPr>
            <a:xfrm>
              <a:off x="6962388" y="3388422"/>
              <a:ext cx="523875" cy="457200"/>
            </a:xfrm>
            <a:custGeom>
              <a:avLst/>
              <a:gdLst/>
              <a:ahLst/>
              <a:cxnLst/>
              <a:rect l="l" t="t" r="r" b="b"/>
              <a:pathLst>
                <a:path w="523875" h="457200">
                  <a:moveTo>
                    <a:pt x="131063" y="0"/>
                  </a:moveTo>
                  <a:lnTo>
                    <a:pt x="0" y="227838"/>
                  </a:lnTo>
                  <a:lnTo>
                    <a:pt x="130301" y="457200"/>
                  </a:lnTo>
                  <a:lnTo>
                    <a:pt x="392429" y="457200"/>
                  </a:lnTo>
                  <a:lnTo>
                    <a:pt x="523494" y="228600"/>
                  </a:lnTo>
                  <a:lnTo>
                    <a:pt x="393191" y="0"/>
                  </a:lnTo>
                  <a:lnTo>
                    <a:pt x="131063" y="0"/>
                  </a:lnTo>
                  <a:close/>
                </a:path>
              </a:pathLst>
            </a:custGeom>
            <a:ln w="9525">
              <a:solidFill>
                <a:srgbClr val="010101"/>
              </a:solidFill>
            </a:ln>
          </p:spPr>
          <p:txBody>
            <a:bodyPr wrap="square" lIns="0" tIns="0" rIns="0" bIns="0" rtlCol="0"/>
            <a:lstStyle/>
            <a:p>
              <a:endParaRPr/>
            </a:p>
          </p:txBody>
        </p:sp>
        <p:sp>
          <p:nvSpPr>
            <p:cNvPr id="209" name="object 51"/>
            <p:cNvSpPr/>
            <p:nvPr/>
          </p:nvSpPr>
          <p:spPr>
            <a:xfrm>
              <a:off x="6960864" y="3844098"/>
              <a:ext cx="523875" cy="457200"/>
            </a:xfrm>
            <a:custGeom>
              <a:avLst/>
              <a:gdLst/>
              <a:ahLst/>
              <a:cxnLst/>
              <a:rect l="l" t="t" r="r" b="b"/>
              <a:pathLst>
                <a:path w="523875" h="457200">
                  <a:moveTo>
                    <a:pt x="523494" y="228600"/>
                  </a:moveTo>
                  <a:lnTo>
                    <a:pt x="393191" y="0"/>
                  </a:lnTo>
                  <a:lnTo>
                    <a:pt x="131063" y="0"/>
                  </a:lnTo>
                  <a:lnTo>
                    <a:pt x="0" y="227838"/>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210" name="object 52"/>
            <p:cNvSpPr/>
            <p:nvPr/>
          </p:nvSpPr>
          <p:spPr>
            <a:xfrm>
              <a:off x="6960864" y="3844098"/>
              <a:ext cx="523875" cy="457200"/>
            </a:xfrm>
            <a:custGeom>
              <a:avLst/>
              <a:gdLst/>
              <a:ahLst/>
              <a:cxnLst/>
              <a:rect l="l" t="t" r="r" b="b"/>
              <a:pathLst>
                <a:path w="523875" h="457200">
                  <a:moveTo>
                    <a:pt x="131063" y="0"/>
                  </a:moveTo>
                  <a:lnTo>
                    <a:pt x="0" y="227838"/>
                  </a:lnTo>
                  <a:lnTo>
                    <a:pt x="130301" y="457200"/>
                  </a:lnTo>
                  <a:lnTo>
                    <a:pt x="392429" y="457200"/>
                  </a:lnTo>
                  <a:lnTo>
                    <a:pt x="523494" y="228600"/>
                  </a:lnTo>
                  <a:lnTo>
                    <a:pt x="393191" y="0"/>
                  </a:lnTo>
                  <a:lnTo>
                    <a:pt x="131063" y="0"/>
                  </a:lnTo>
                  <a:close/>
                </a:path>
              </a:pathLst>
            </a:custGeom>
            <a:ln w="9525">
              <a:solidFill>
                <a:srgbClr val="010101"/>
              </a:solidFill>
            </a:ln>
          </p:spPr>
          <p:txBody>
            <a:bodyPr wrap="square" lIns="0" tIns="0" rIns="0" bIns="0" rtlCol="0"/>
            <a:lstStyle/>
            <a:p>
              <a:endParaRPr/>
            </a:p>
          </p:txBody>
        </p:sp>
        <p:sp>
          <p:nvSpPr>
            <p:cNvPr id="211" name="object 53"/>
            <p:cNvSpPr/>
            <p:nvPr/>
          </p:nvSpPr>
          <p:spPr>
            <a:xfrm>
              <a:off x="7078186" y="3917193"/>
              <a:ext cx="302260" cy="305435"/>
            </a:xfrm>
            <a:custGeom>
              <a:avLst/>
              <a:gdLst/>
              <a:ahLst/>
              <a:cxnLst/>
              <a:rect l="l" t="t" r="r" b="b"/>
              <a:pathLst>
                <a:path w="302260" h="305435">
                  <a:moveTo>
                    <a:pt x="301801" y="150699"/>
                  </a:moveTo>
                  <a:lnTo>
                    <a:pt x="294855" y="107883"/>
                  </a:lnTo>
                  <a:lnTo>
                    <a:pt x="277501" y="70072"/>
                  </a:lnTo>
                  <a:lnTo>
                    <a:pt x="251345" y="38859"/>
                  </a:lnTo>
                  <a:lnTo>
                    <a:pt x="217999" y="15838"/>
                  </a:lnTo>
                  <a:lnTo>
                    <a:pt x="179070" y="2602"/>
                  </a:lnTo>
                  <a:lnTo>
                    <a:pt x="150811" y="0"/>
                  </a:lnTo>
                  <a:lnTo>
                    <a:pt x="135919" y="957"/>
                  </a:lnTo>
                  <a:lnTo>
                    <a:pt x="94362" y="11502"/>
                  </a:lnTo>
                  <a:lnTo>
                    <a:pt x="58609" y="32203"/>
                  </a:lnTo>
                  <a:lnTo>
                    <a:pt x="30112" y="61323"/>
                  </a:lnTo>
                  <a:lnTo>
                    <a:pt x="10325" y="97124"/>
                  </a:lnTo>
                  <a:lnTo>
                    <a:pt x="699" y="137869"/>
                  </a:lnTo>
                  <a:lnTo>
                    <a:pt x="0" y="152248"/>
                  </a:lnTo>
                  <a:lnTo>
                    <a:pt x="25" y="155504"/>
                  </a:ln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close/>
                </a:path>
              </a:pathLst>
            </a:custGeom>
            <a:solidFill>
              <a:srgbClr val="FFFFFF"/>
            </a:solidFill>
          </p:spPr>
          <p:txBody>
            <a:bodyPr wrap="square" lIns="0" tIns="0" rIns="0" bIns="0" rtlCol="0"/>
            <a:lstStyle/>
            <a:p>
              <a:endParaRPr/>
            </a:p>
          </p:txBody>
        </p:sp>
        <p:sp>
          <p:nvSpPr>
            <p:cNvPr id="212" name="object 54"/>
            <p:cNvSpPr/>
            <p:nvPr/>
          </p:nvSpPr>
          <p:spPr>
            <a:xfrm>
              <a:off x="7078186" y="3917193"/>
              <a:ext cx="302260" cy="305435"/>
            </a:xfrm>
            <a:custGeom>
              <a:avLst/>
              <a:gdLst/>
              <a:ahLst/>
              <a:cxnLst/>
              <a:rect l="l" t="t" r="r" b="b"/>
              <a:pathLst>
                <a:path w="302260" h="305435">
                  <a:moveTo>
                    <a:pt x="25" y="155504"/>
                  </a:move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lnTo>
                    <a:pt x="300742" y="135969"/>
                  </a:lnTo>
                  <a:lnTo>
                    <a:pt x="290148" y="94644"/>
                  </a:lnTo>
                  <a:lnTo>
                    <a:pt x="269681" y="58856"/>
                  </a:lnTo>
                  <a:lnTo>
                    <a:pt x="240950" y="30197"/>
                  </a:lnTo>
                  <a:lnTo>
                    <a:pt x="205564" y="10260"/>
                  </a:lnTo>
                  <a:lnTo>
                    <a:pt x="165131" y="639"/>
                  </a:lnTo>
                  <a:lnTo>
                    <a:pt x="150811" y="0"/>
                  </a:lnTo>
                  <a:lnTo>
                    <a:pt x="135919" y="957"/>
                  </a:lnTo>
                  <a:lnTo>
                    <a:pt x="94362" y="11502"/>
                  </a:lnTo>
                  <a:lnTo>
                    <a:pt x="58609" y="32203"/>
                  </a:lnTo>
                  <a:lnTo>
                    <a:pt x="30112" y="61323"/>
                  </a:lnTo>
                  <a:lnTo>
                    <a:pt x="10325" y="97124"/>
                  </a:lnTo>
                  <a:lnTo>
                    <a:pt x="699" y="137869"/>
                  </a:lnTo>
                  <a:lnTo>
                    <a:pt x="0" y="152248"/>
                  </a:lnTo>
                  <a:lnTo>
                    <a:pt x="25" y="155504"/>
                  </a:lnTo>
                  <a:close/>
                </a:path>
              </a:pathLst>
            </a:custGeom>
            <a:ln w="9525">
              <a:solidFill>
                <a:srgbClr val="010101"/>
              </a:solidFill>
            </a:ln>
          </p:spPr>
          <p:txBody>
            <a:bodyPr wrap="square" lIns="0" tIns="0" rIns="0" bIns="0" rtlCol="0"/>
            <a:lstStyle/>
            <a:p>
              <a:endParaRPr/>
            </a:p>
          </p:txBody>
        </p:sp>
        <p:sp>
          <p:nvSpPr>
            <p:cNvPr id="213" name="object 55"/>
            <p:cNvSpPr/>
            <p:nvPr/>
          </p:nvSpPr>
          <p:spPr>
            <a:xfrm>
              <a:off x="7067486" y="3461517"/>
              <a:ext cx="301625" cy="305435"/>
            </a:xfrm>
            <a:custGeom>
              <a:avLst/>
              <a:gdLst/>
              <a:ahLst/>
              <a:cxnLst/>
              <a:rect l="l" t="t" r="r" b="b"/>
              <a:pathLst>
                <a:path w="301625" h="305435">
                  <a:moveTo>
                    <a:pt x="301098" y="151408"/>
                  </a:moveTo>
                  <a:lnTo>
                    <a:pt x="294415" y="108280"/>
                  </a:lnTo>
                  <a:lnTo>
                    <a:pt x="277146" y="70264"/>
                  </a:lnTo>
                  <a:lnTo>
                    <a:pt x="250994" y="38932"/>
                  </a:lnTo>
                  <a:lnTo>
                    <a:pt x="217664" y="15853"/>
                  </a:lnTo>
                  <a:lnTo>
                    <a:pt x="178861" y="2601"/>
                  </a:lnTo>
                  <a:lnTo>
                    <a:pt x="150794" y="0"/>
                  </a:lnTo>
                  <a:lnTo>
                    <a:pt x="135855" y="949"/>
                  </a:lnTo>
                  <a:lnTo>
                    <a:pt x="94211" y="11401"/>
                  </a:lnTo>
                  <a:lnTo>
                    <a:pt x="58438" y="31925"/>
                  </a:lnTo>
                  <a:lnTo>
                    <a:pt x="29969" y="60807"/>
                  </a:lnTo>
                  <a:lnTo>
                    <a:pt x="10238" y="96335"/>
                  </a:lnTo>
                  <a:lnTo>
                    <a:pt x="678" y="136794"/>
                  </a:lnTo>
                  <a:lnTo>
                    <a:pt x="0" y="151080"/>
                  </a:lnTo>
                  <a:lnTo>
                    <a:pt x="57" y="155504"/>
                  </a:ln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close/>
                </a:path>
              </a:pathLst>
            </a:custGeom>
            <a:solidFill>
              <a:srgbClr val="FFFFFF"/>
            </a:solidFill>
          </p:spPr>
          <p:txBody>
            <a:bodyPr wrap="square" lIns="0" tIns="0" rIns="0" bIns="0" rtlCol="0"/>
            <a:lstStyle/>
            <a:p>
              <a:endParaRPr/>
            </a:p>
          </p:txBody>
        </p:sp>
        <p:sp>
          <p:nvSpPr>
            <p:cNvPr id="214" name="object 56"/>
            <p:cNvSpPr/>
            <p:nvPr/>
          </p:nvSpPr>
          <p:spPr>
            <a:xfrm>
              <a:off x="7067486" y="3461517"/>
              <a:ext cx="301625" cy="305435"/>
            </a:xfrm>
            <a:custGeom>
              <a:avLst/>
              <a:gdLst/>
              <a:ahLst/>
              <a:cxnLst/>
              <a:rect l="l" t="t" r="r" b="b"/>
              <a:pathLst>
                <a:path w="301625" h="305435">
                  <a:moveTo>
                    <a:pt x="57" y="155504"/>
                  </a:move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lnTo>
                    <a:pt x="300152" y="136561"/>
                  </a:lnTo>
                  <a:lnTo>
                    <a:pt x="289751" y="94962"/>
                  </a:lnTo>
                  <a:lnTo>
                    <a:pt x="269331" y="59000"/>
                  </a:lnTo>
                  <a:lnTo>
                    <a:pt x="240597" y="30244"/>
                  </a:lnTo>
                  <a:lnTo>
                    <a:pt x="205254" y="10267"/>
                  </a:lnTo>
                  <a:lnTo>
                    <a:pt x="165005" y="638"/>
                  </a:lnTo>
                  <a:lnTo>
                    <a:pt x="150794" y="0"/>
                  </a:lnTo>
                  <a:lnTo>
                    <a:pt x="135855" y="949"/>
                  </a:lnTo>
                  <a:lnTo>
                    <a:pt x="94211" y="11401"/>
                  </a:lnTo>
                  <a:lnTo>
                    <a:pt x="58438" y="31925"/>
                  </a:lnTo>
                  <a:lnTo>
                    <a:pt x="29969" y="60807"/>
                  </a:lnTo>
                  <a:lnTo>
                    <a:pt x="10238" y="96335"/>
                  </a:lnTo>
                  <a:lnTo>
                    <a:pt x="678" y="136794"/>
                  </a:lnTo>
                  <a:lnTo>
                    <a:pt x="0" y="151080"/>
                  </a:lnTo>
                  <a:lnTo>
                    <a:pt x="57" y="155504"/>
                  </a:lnTo>
                  <a:close/>
                </a:path>
              </a:pathLst>
            </a:custGeom>
            <a:ln w="9525">
              <a:solidFill>
                <a:srgbClr val="010101"/>
              </a:solidFill>
            </a:ln>
          </p:spPr>
          <p:txBody>
            <a:bodyPr wrap="square" lIns="0" tIns="0" rIns="0" bIns="0" rtlCol="0"/>
            <a:lstStyle/>
            <a:p>
              <a:endParaRPr/>
            </a:p>
          </p:txBody>
        </p:sp>
        <p:sp>
          <p:nvSpPr>
            <p:cNvPr id="215" name="object 57"/>
            <p:cNvSpPr/>
            <p:nvPr/>
          </p:nvSpPr>
          <p:spPr>
            <a:xfrm>
              <a:off x="7146029" y="3395280"/>
              <a:ext cx="90170" cy="824865"/>
            </a:xfrm>
            <a:custGeom>
              <a:avLst/>
              <a:gdLst/>
              <a:ahLst/>
              <a:cxnLst/>
              <a:rect l="l" t="t" r="r" b="b"/>
              <a:pathLst>
                <a:path w="90170" h="824864">
                  <a:moveTo>
                    <a:pt x="85344" y="85343"/>
                  </a:moveTo>
                  <a:lnTo>
                    <a:pt x="41910" y="0"/>
                  </a:lnTo>
                  <a:lnTo>
                    <a:pt x="0" y="86105"/>
                  </a:lnTo>
                  <a:lnTo>
                    <a:pt x="28194" y="85854"/>
                  </a:lnTo>
                  <a:lnTo>
                    <a:pt x="28194" y="71627"/>
                  </a:lnTo>
                  <a:lnTo>
                    <a:pt x="57150" y="71627"/>
                  </a:lnTo>
                  <a:lnTo>
                    <a:pt x="57243" y="85594"/>
                  </a:lnTo>
                  <a:lnTo>
                    <a:pt x="85344" y="85343"/>
                  </a:lnTo>
                  <a:close/>
                </a:path>
                <a:path w="90170" h="824864">
                  <a:moveTo>
                    <a:pt x="61722" y="796303"/>
                  </a:moveTo>
                  <a:lnTo>
                    <a:pt x="61722" y="752855"/>
                  </a:lnTo>
                  <a:lnTo>
                    <a:pt x="32766" y="752855"/>
                  </a:lnTo>
                  <a:lnTo>
                    <a:pt x="32672" y="738889"/>
                  </a:lnTo>
                  <a:lnTo>
                    <a:pt x="4572" y="739139"/>
                  </a:lnTo>
                  <a:lnTo>
                    <a:pt x="48006" y="824483"/>
                  </a:lnTo>
                  <a:lnTo>
                    <a:pt x="61722" y="796303"/>
                  </a:lnTo>
                  <a:close/>
                </a:path>
                <a:path w="90170" h="824864">
                  <a:moveTo>
                    <a:pt x="57243" y="85594"/>
                  </a:moveTo>
                  <a:lnTo>
                    <a:pt x="57150" y="71627"/>
                  </a:lnTo>
                  <a:lnTo>
                    <a:pt x="28194" y="71627"/>
                  </a:lnTo>
                  <a:lnTo>
                    <a:pt x="28289" y="85853"/>
                  </a:lnTo>
                  <a:lnTo>
                    <a:pt x="57243" y="85594"/>
                  </a:lnTo>
                  <a:close/>
                </a:path>
                <a:path w="90170" h="824864">
                  <a:moveTo>
                    <a:pt x="28289" y="85853"/>
                  </a:moveTo>
                  <a:lnTo>
                    <a:pt x="28194" y="71627"/>
                  </a:lnTo>
                  <a:lnTo>
                    <a:pt x="28194" y="85854"/>
                  </a:lnTo>
                  <a:close/>
                </a:path>
                <a:path w="90170" h="824864">
                  <a:moveTo>
                    <a:pt x="61626" y="738630"/>
                  </a:moveTo>
                  <a:lnTo>
                    <a:pt x="57243" y="85594"/>
                  </a:lnTo>
                  <a:lnTo>
                    <a:pt x="28289" y="85853"/>
                  </a:lnTo>
                  <a:lnTo>
                    <a:pt x="32672" y="738889"/>
                  </a:lnTo>
                  <a:lnTo>
                    <a:pt x="61626" y="738630"/>
                  </a:lnTo>
                  <a:close/>
                </a:path>
                <a:path w="90170" h="824864">
                  <a:moveTo>
                    <a:pt x="61722" y="752855"/>
                  </a:moveTo>
                  <a:lnTo>
                    <a:pt x="61626" y="738630"/>
                  </a:lnTo>
                  <a:lnTo>
                    <a:pt x="32672" y="738889"/>
                  </a:lnTo>
                  <a:lnTo>
                    <a:pt x="32766" y="752855"/>
                  </a:lnTo>
                  <a:lnTo>
                    <a:pt x="61722" y="752855"/>
                  </a:lnTo>
                  <a:close/>
                </a:path>
                <a:path w="90170" h="824864">
                  <a:moveTo>
                    <a:pt x="89916" y="738377"/>
                  </a:moveTo>
                  <a:lnTo>
                    <a:pt x="61626" y="738630"/>
                  </a:lnTo>
                  <a:lnTo>
                    <a:pt x="61722" y="796303"/>
                  </a:lnTo>
                  <a:lnTo>
                    <a:pt x="89916" y="738377"/>
                  </a:lnTo>
                  <a:close/>
                </a:path>
              </a:pathLst>
            </a:custGeom>
            <a:solidFill>
              <a:srgbClr val="FF0167"/>
            </a:solidFill>
          </p:spPr>
          <p:txBody>
            <a:bodyPr wrap="square" lIns="0" tIns="0" rIns="0" bIns="0" rtlCol="0"/>
            <a:lstStyle/>
            <a:p>
              <a:endParaRPr/>
            </a:p>
          </p:txBody>
        </p:sp>
      </p:grpSp>
      <p:grpSp>
        <p:nvGrpSpPr>
          <p:cNvPr id="177" name="Group 176"/>
          <p:cNvGrpSpPr/>
          <p:nvPr/>
        </p:nvGrpSpPr>
        <p:grpSpPr>
          <a:xfrm flipH="1">
            <a:off x="4345623" y="4778147"/>
            <a:ext cx="679450" cy="925576"/>
            <a:chOff x="5893302" y="3458525"/>
            <a:chExt cx="679450" cy="925576"/>
          </a:xfrm>
        </p:grpSpPr>
        <p:sp>
          <p:nvSpPr>
            <p:cNvPr id="198" name="object 74"/>
            <p:cNvSpPr/>
            <p:nvPr/>
          </p:nvSpPr>
          <p:spPr>
            <a:xfrm>
              <a:off x="5893302" y="3458525"/>
              <a:ext cx="459105" cy="527050"/>
            </a:xfrm>
            <a:custGeom>
              <a:avLst/>
              <a:gdLst/>
              <a:ahLst/>
              <a:cxnLst/>
              <a:rect l="l" t="t" r="r" b="b"/>
              <a:pathLst>
                <a:path w="459104" h="527050">
                  <a:moveTo>
                    <a:pt x="458724" y="136398"/>
                  </a:moveTo>
                  <a:lnTo>
                    <a:pt x="233172" y="0"/>
                  </a:lnTo>
                  <a:lnTo>
                    <a:pt x="3810" y="126492"/>
                  </a:lnTo>
                  <a:lnTo>
                    <a:pt x="0" y="390144"/>
                  </a:lnTo>
                  <a:lnTo>
                    <a:pt x="225551" y="526542"/>
                  </a:lnTo>
                  <a:lnTo>
                    <a:pt x="454913" y="400050"/>
                  </a:lnTo>
                  <a:lnTo>
                    <a:pt x="458724" y="136398"/>
                  </a:lnTo>
                  <a:close/>
                </a:path>
              </a:pathLst>
            </a:custGeom>
            <a:solidFill>
              <a:srgbClr val="FFFFCC"/>
            </a:solidFill>
          </p:spPr>
          <p:txBody>
            <a:bodyPr wrap="square" lIns="0" tIns="0" rIns="0" bIns="0" rtlCol="0"/>
            <a:lstStyle/>
            <a:p>
              <a:endParaRPr/>
            </a:p>
          </p:txBody>
        </p:sp>
        <p:sp>
          <p:nvSpPr>
            <p:cNvPr id="199" name="object 75"/>
            <p:cNvSpPr/>
            <p:nvPr/>
          </p:nvSpPr>
          <p:spPr>
            <a:xfrm>
              <a:off x="5893302" y="3458525"/>
              <a:ext cx="459105" cy="527050"/>
            </a:xfrm>
            <a:custGeom>
              <a:avLst/>
              <a:gdLst/>
              <a:ahLst/>
              <a:cxnLst/>
              <a:rect l="l" t="t" r="r" b="b"/>
              <a:pathLst>
                <a:path w="459104" h="527050">
                  <a:moveTo>
                    <a:pt x="3810" y="126492"/>
                  </a:moveTo>
                  <a:lnTo>
                    <a:pt x="0" y="390144"/>
                  </a:lnTo>
                  <a:lnTo>
                    <a:pt x="225551" y="526542"/>
                  </a:lnTo>
                  <a:lnTo>
                    <a:pt x="454913" y="400050"/>
                  </a:lnTo>
                  <a:lnTo>
                    <a:pt x="458724" y="136398"/>
                  </a:lnTo>
                  <a:lnTo>
                    <a:pt x="233172" y="0"/>
                  </a:lnTo>
                  <a:lnTo>
                    <a:pt x="3810" y="126492"/>
                  </a:lnTo>
                  <a:close/>
                </a:path>
              </a:pathLst>
            </a:custGeom>
            <a:ln w="9525">
              <a:solidFill>
                <a:srgbClr val="010101"/>
              </a:solidFill>
            </a:ln>
          </p:spPr>
          <p:txBody>
            <a:bodyPr wrap="square" lIns="0" tIns="0" rIns="0" bIns="0" rtlCol="0"/>
            <a:lstStyle/>
            <a:p>
              <a:endParaRPr/>
            </a:p>
          </p:txBody>
        </p:sp>
        <p:sp>
          <p:nvSpPr>
            <p:cNvPr id="200" name="object 76"/>
            <p:cNvSpPr/>
            <p:nvPr/>
          </p:nvSpPr>
          <p:spPr>
            <a:xfrm>
              <a:off x="6114282" y="3857051"/>
              <a:ext cx="458470" cy="527050"/>
            </a:xfrm>
            <a:custGeom>
              <a:avLst/>
              <a:gdLst/>
              <a:ahLst/>
              <a:cxnLst/>
              <a:rect l="l" t="t" r="r" b="b"/>
              <a:pathLst>
                <a:path w="458470" h="527050">
                  <a:moveTo>
                    <a:pt x="457961" y="136398"/>
                  </a:moveTo>
                  <a:lnTo>
                    <a:pt x="232409" y="0"/>
                  </a:lnTo>
                  <a:lnTo>
                    <a:pt x="3809" y="126492"/>
                  </a:lnTo>
                  <a:lnTo>
                    <a:pt x="0" y="390144"/>
                  </a:lnTo>
                  <a:lnTo>
                    <a:pt x="225551" y="526542"/>
                  </a:lnTo>
                  <a:lnTo>
                    <a:pt x="454151" y="399288"/>
                  </a:lnTo>
                  <a:lnTo>
                    <a:pt x="457961" y="136398"/>
                  </a:lnTo>
                  <a:close/>
                </a:path>
              </a:pathLst>
            </a:custGeom>
            <a:solidFill>
              <a:srgbClr val="FFFFCC"/>
            </a:solidFill>
          </p:spPr>
          <p:txBody>
            <a:bodyPr wrap="square" lIns="0" tIns="0" rIns="0" bIns="0" rtlCol="0"/>
            <a:lstStyle/>
            <a:p>
              <a:endParaRPr/>
            </a:p>
          </p:txBody>
        </p:sp>
        <p:sp>
          <p:nvSpPr>
            <p:cNvPr id="201" name="object 77"/>
            <p:cNvSpPr/>
            <p:nvPr/>
          </p:nvSpPr>
          <p:spPr>
            <a:xfrm>
              <a:off x="6114282" y="3857051"/>
              <a:ext cx="458470" cy="527050"/>
            </a:xfrm>
            <a:custGeom>
              <a:avLst/>
              <a:gdLst/>
              <a:ahLst/>
              <a:cxnLst/>
              <a:rect l="l" t="t" r="r" b="b"/>
              <a:pathLst>
                <a:path w="458470" h="527050">
                  <a:moveTo>
                    <a:pt x="3809" y="126492"/>
                  </a:moveTo>
                  <a:lnTo>
                    <a:pt x="0" y="390144"/>
                  </a:lnTo>
                  <a:lnTo>
                    <a:pt x="225551" y="526542"/>
                  </a:lnTo>
                  <a:lnTo>
                    <a:pt x="454151" y="399288"/>
                  </a:lnTo>
                  <a:lnTo>
                    <a:pt x="457961" y="136398"/>
                  </a:lnTo>
                  <a:lnTo>
                    <a:pt x="232409" y="0"/>
                  </a:lnTo>
                  <a:lnTo>
                    <a:pt x="3809" y="126492"/>
                  </a:lnTo>
                  <a:close/>
                </a:path>
              </a:pathLst>
            </a:custGeom>
            <a:ln w="9525">
              <a:solidFill>
                <a:srgbClr val="010101"/>
              </a:solidFill>
            </a:ln>
          </p:spPr>
          <p:txBody>
            <a:bodyPr wrap="square" lIns="0" tIns="0" rIns="0" bIns="0" rtlCol="0"/>
            <a:lstStyle/>
            <a:p>
              <a:endParaRPr/>
            </a:p>
          </p:txBody>
        </p:sp>
        <p:sp>
          <p:nvSpPr>
            <p:cNvPr id="202" name="object 78"/>
            <p:cNvSpPr/>
            <p:nvPr/>
          </p:nvSpPr>
          <p:spPr>
            <a:xfrm>
              <a:off x="6195498" y="3963491"/>
              <a:ext cx="302260" cy="304165"/>
            </a:xfrm>
            <a:custGeom>
              <a:avLst/>
              <a:gdLst/>
              <a:ahLst/>
              <a:cxnLst/>
              <a:rect l="l" t="t" r="r" b="b"/>
              <a:pathLst>
                <a:path w="302260" h="304164">
                  <a:moveTo>
                    <a:pt x="301642" y="156383"/>
                  </a:moveTo>
                  <a:lnTo>
                    <a:pt x="295497" y="109416"/>
                  </a:lnTo>
                  <a:lnTo>
                    <a:pt x="273862" y="65023"/>
                  </a:lnTo>
                  <a:lnTo>
                    <a:pt x="239811" y="30031"/>
                  </a:lnTo>
                  <a:lnTo>
                    <a:pt x="197865" y="8012"/>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35392" y="248861"/>
                  </a:lnTo>
                  <a:lnTo>
                    <a:pt x="71946" y="280909"/>
                  </a:lnTo>
                  <a:lnTo>
                    <a:pt x="115557" y="299530"/>
                  </a:lnTo>
                  <a:lnTo>
                    <a:pt x="150723" y="304153"/>
                  </a:lnTo>
                  <a:lnTo>
                    <a:pt x="162611" y="303840"/>
                  </a:lnTo>
                  <a:lnTo>
                    <a:pt x="209495" y="292955"/>
                  </a:lnTo>
                  <a:lnTo>
                    <a:pt x="242798" y="272418"/>
                  </a:lnTo>
                  <a:lnTo>
                    <a:pt x="269471" y="245086"/>
                  </a:lnTo>
                  <a:lnTo>
                    <a:pt x="292793" y="202676"/>
                  </a:lnTo>
                  <a:lnTo>
                    <a:pt x="301642" y="156383"/>
                  </a:lnTo>
                  <a:close/>
                </a:path>
              </a:pathLst>
            </a:custGeom>
            <a:solidFill>
              <a:srgbClr val="FFFFFF"/>
            </a:solidFill>
          </p:spPr>
          <p:txBody>
            <a:bodyPr wrap="square" lIns="0" tIns="0" rIns="0" bIns="0" rtlCol="0"/>
            <a:lstStyle/>
            <a:p>
              <a:endParaRPr/>
            </a:p>
          </p:txBody>
        </p:sp>
        <p:sp>
          <p:nvSpPr>
            <p:cNvPr id="203" name="object 79"/>
            <p:cNvSpPr/>
            <p:nvPr/>
          </p:nvSpPr>
          <p:spPr>
            <a:xfrm>
              <a:off x="6195498" y="3963491"/>
              <a:ext cx="302260" cy="304165"/>
            </a:xfrm>
            <a:custGeom>
              <a:avLst/>
              <a:gdLst/>
              <a:ahLst/>
              <a:cxnLst/>
              <a:rect l="l" t="t" r="r" b="b"/>
              <a:pathLst>
                <a:path w="302260" h="304164">
                  <a:moveTo>
                    <a:pt x="20891" y="228078"/>
                  </a:moveTo>
                  <a:lnTo>
                    <a:pt x="52561" y="266508"/>
                  </a:lnTo>
                  <a:lnTo>
                    <a:pt x="93095" y="291953"/>
                  </a:lnTo>
                  <a:lnTo>
                    <a:pt x="138880" y="303529"/>
                  </a:lnTo>
                  <a:lnTo>
                    <a:pt x="150723" y="304153"/>
                  </a:lnTo>
                  <a:lnTo>
                    <a:pt x="162611" y="303840"/>
                  </a:lnTo>
                  <a:lnTo>
                    <a:pt x="209495" y="292955"/>
                  </a:lnTo>
                  <a:lnTo>
                    <a:pt x="242798" y="272418"/>
                  </a:lnTo>
                  <a:lnTo>
                    <a:pt x="269471" y="245086"/>
                  </a:lnTo>
                  <a:lnTo>
                    <a:pt x="292793" y="202676"/>
                  </a:lnTo>
                  <a:lnTo>
                    <a:pt x="301642" y="156383"/>
                  </a:lnTo>
                  <a:lnTo>
                    <a:pt x="301532" y="144580"/>
                  </a:lnTo>
                  <a:lnTo>
                    <a:pt x="291556" y="97945"/>
                  </a:lnTo>
                  <a:lnTo>
                    <a:pt x="266280" y="55116"/>
                  </a:lnTo>
                  <a:lnTo>
                    <a:pt x="229929" y="23270"/>
                  </a:lnTo>
                  <a:lnTo>
                    <a:pt x="186552" y="4655"/>
                  </a:lnTo>
                  <a:lnTo>
                    <a:pt x="151502" y="0"/>
                  </a:lnTo>
                  <a:lnTo>
                    <a:pt x="139630" y="306"/>
                  </a:lnTo>
                  <a:lnTo>
                    <a:pt x="92643" y="11254"/>
                  </a:lnTo>
                  <a:lnTo>
                    <a:pt x="59143" y="31703"/>
                  </a:lnTo>
                  <a:lnTo>
                    <a:pt x="32336" y="58881"/>
                  </a:lnTo>
                  <a:lnTo>
                    <a:pt x="8903" y="101163"/>
                  </a:lnTo>
                  <a:lnTo>
                    <a:pt x="0" y="147393"/>
                  </a:lnTo>
                  <a:lnTo>
                    <a:pt x="103" y="159189"/>
                  </a:lnTo>
                  <a:lnTo>
                    <a:pt x="10067" y="205811"/>
                  </a:lnTo>
                  <a:lnTo>
                    <a:pt x="20891" y="228078"/>
                  </a:lnTo>
                  <a:close/>
                </a:path>
              </a:pathLst>
            </a:custGeom>
            <a:ln w="9525">
              <a:solidFill>
                <a:srgbClr val="010101"/>
              </a:solidFill>
            </a:ln>
          </p:spPr>
          <p:txBody>
            <a:bodyPr wrap="square" lIns="0" tIns="0" rIns="0" bIns="0" rtlCol="0"/>
            <a:lstStyle/>
            <a:p>
              <a:endParaRPr/>
            </a:p>
          </p:txBody>
        </p:sp>
        <p:sp>
          <p:nvSpPr>
            <p:cNvPr id="204" name="object 80"/>
            <p:cNvSpPr/>
            <p:nvPr/>
          </p:nvSpPr>
          <p:spPr>
            <a:xfrm>
              <a:off x="5965343" y="3569870"/>
              <a:ext cx="302260" cy="304165"/>
            </a:xfrm>
            <a:custGeom>
              <a:avLst/>
              <a:gdLst/>
              <a:ahLst/>
              <a:cxnLst/>
              <a:rect l="l" t="t" r="r" b="b"/>
              <a:pathLst>
                <a:path w="302260" h="304164">
                  <a:moveTo>
                    <a:pt x="301689" y="156225"/>
                  </a:moveTo>
                  <a:lnTo>
                    <a:pt x="295529" y="109127"/>
                  </a:lnTo>
                  <a:lnTo>
                    <a:pt x="273868" y="64662"/>
                  </a:lnTo>
                  <a:lnTo>
                    <a:pt x="239678" y="29687"/>
                  </a:lnTo>
                  <a:lnTo>
                    <a:pt x="197552" y="7824"/>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35450" y="249113"/>
                  </a:lnTo>
                  <a:lnTo>
                    <a:pt x="72081" y="280897"/>
                  </a:lnTo>
                  <a:lnTo>
                    <a:pt x="115784" y="299337"/>
                  </a:lnTo>
                  <a:lnTo>
                    <a:pt x="151017" y="303853"/>
                  </a:lnTo>
                  <a:lnTo>
                    <a:pt x="162926" y="303507"/>
                  </a:lnTo>
                  <a:lnTo>
                    <a:pt x="209875" y="292479"/>
                  </a:lnTo>
                  <a:lnTo>
                    <a:pt x="243091" y="272136"/>
                  </a:lnTo>
                  <a:lnTo>
                    <a:pt x="276785" y="234963"/>
                  </a:lnTo>
                  <a:lnTo>
                    <a:pt x="296459" y="191272"/>
                  </a:lnTo>
                  <a:lnTo>
                    <a:pt x="301689" y="156225"/>
                  </a:lnTo>
                  <a:close/>
                </a:path>
              </a:pathLst>
            </a:custGeom>
            <a:solidFill>
              <a:srgbClr val="FFFFFF"/>
            </a:solidFill>
          </p:spPr>
          <p:txBody>
            <a:bodyPr wrap="square" lIns="0" tIns="0" rIns="0" bIns="0" rtlCol="0"/>
            <a:lstStyle/>
            <a:p>
              <a:endParaRPr/>
            </a:p>
          </p:txBody>
        </p:sp>
        <p:sp>
          <p:nvSpPr>
            <p:cNvPr id="205" name="object 81"/>
            <p:cNvSpPr/>
            <p:nvPr/>
          </p:nvSpPr>
          <p:spPr>
            <a:xfrm>
              <a:off x="5965343" y="3569870"/>
              <a:ext cx="302260" cy="304165"/>
            </a:xfrm>
            <a:custGeom>
              <a:avLst/>
              <a:gdLst/>
              <a:ahLst/>
              <a:cxnLst/>
              <a:rect l="l" t="t" r="r" b="b"/>
              <a:pathLst>
                <a:path w="302260" h="304164">
                  <a:moveTo>
                    <a:pt x="20922" y="228507"/>
                  </a:moveTo>
                  <a:lnTo>
                    <a:pt x="52654" y="266615"/>
                  </a:lnTo>
                  <a:lnTo>
                    <a:pt x="93275" y="291843"/>
                  </a:lnTo>
                  <a:lnTo>
                    <a:pt x="139152" y="303264"/>
                  </a:lnTo>
                  <a:lnTo>
                    <a:pt x="151017" y="303853"/>
                  </a:lnTo>
                  <a:lnTo>
                    <a:pt x="162926" y="303507"/>
                  </a:lnTo>
                  <a:lnTo>
                    <a:pt x="209875" y="292479"/>
                  </a:lnTo>
                  <a:lnTo>
                    <a:pt x="243091" y="272136"/>
                  </a:lnTo>
                  <a:lnTo>
                    <a:pt x="276785" y="234963"/>
                  </a:lnTo>
                  <a:lnTo>
                    <a:pt x="296459" y="191272"/>
                  </a:lnTo>
                  <a:lnTo>
                    <a:pt x="301689" y="156225"/>
                  </a:lnTo>
                  <a:lnTo>
                    <a:pt x="301573" y="144386"/>
                  </a:lnTo>
                  <a:lnTo>
                    <a:pt x="291588" y="97633"/>
                  </a:lnTo>
                  <a:lnTo>
                    <a:pt x="266257" y="54740"/>
                  </a:lnTo>
                  <a:lnTo>
                    <a:pt x="229753" y="22956"/>
                  </a:lnTo>
                  <a:lnTo>
                    <a:pt x="186193" y="4515"/>
                  </a:lnTo>
                  <a:lnTo>
                    <a:pt x="151008" y="0"/>
                  </a:lnTo>
                  <a:lnTo>
                    <a:pt x="139093" y="346"/>
                  </a:lnTo>
                  <a:lnTo>
                    <a:pt x="91970" y="11374"/>
                  </a:lnTo>
                  <a:lnTo>
                    <a:pt x="58645" y="31696"/>
                  </a:lnTo>
                  <a:lnTo>
                    <a:pt x="24925" y="68745"/>
                  </a:lnTo>
                  <a:lnTo>
                    <a:pt x="5236" y="112295"/>
                  </a:lnTo>
                  <a:lnTo>
                    <a:pt x="0" y="147290"/>
                  </a:lnTo>
                  <a:lnTo>
                    <a:pt x="114" y="159130"/>
                  </a:lnTo>
                  <a:lnTo>
                    <a:pt x="10098" y="206034"/>
                  </a:lnTo>
                  <a:lnTo>
                    <a:pt x="20922" y="228507"/>
                  </a:lnTo>
                  <a:close/>
                </a:path>
              </a:pathLst>
            </a:custGeom>
            <a:ln w="9524">
              <a:solidFill>
                <a:srgbClr val="010101"/>
              </a:solidFill>
            </a:ln>
          </p:spPr>
          <p:txBody>
            <a:bodyPr wrap="square" lIns="0" tIns="0" rIns="0" bIns="0" rtlCol="0"/>
            <a:lstStyle/>
            <a:p>
              <a:endParaRPr/>
            </a:p>
          </p:txBody>
        </p:sp>
        <p:sp>
          <p:nvSpPr>
            <p:cNvPr id="206" name="object 82"/>
            <p:cNvSpPr/>
            <p:nvPr/>
          </p:nvSpPr>
          <p:spPr>
            <a:xfrm>
              <a:off x="6047988" y="3540822"/>
              <a:ext cx="457200" cy="685800"/>
            </a:xfrm>
            <a:custGeom>
              <a:avLst/>
              <a:gdLst/>
              <a:ahLst/>
              <a:cxnLst/>
              <a:rect l="l" t="t" r="r" b="b"/>
              <a:pathLst>
                <a:path w="457200" h="685800">
                  <a:moveTo>
                    <a:pt x="83058" y="47244"/>
                  </a:moveTo>
                  <a:lnTo>
                    <a:pt x="0" y="0"/>
                  </a:lnTo>
                  <a:lnTo>
                    <a:pt x="12191" y="95250"/>
                  </a:lnTo>
                  <a:lnTo>
                    <a:pt x="27432" y="84926"/>
                  </a:lnTo>
                  <a:lnTo>
                    <a:pt x="27432" y="67055"/>
                  </a:lnTo>
                  <a:lnTo>
                    <a:pt x="51815" y="51815"/>
                  </a:lnTo>
                  <a:lnTo>
                    <a:pt x="59436" y="63246"/>
                  </a:lnTo>
                  <a:lnTo>
                    <a:pt x="83058" y="47244"/>
                  </a:lnTo>
                  <a:close/>
                </a:path>
                <a:path w="457200" h="685800">
                  <a:moveTo>
                    <a:pt x="59436" y="63246"/>
                  </a:moveTo>
                  <a:lnTo>
                    <a:pt x="51815" y="51815"/>
                  </a:lnTo>
                  <a:lnTo>
                    <a:pt x="27432" y="67055"/>
                  </a:lnTo>
                  <a:lnTo>
                    <a:pt x="35639" y="79366"/>
                  </a:lnTo>
                  <a:lnTo>
                    <a:pt x="59436" y="63246"/>
                  </a:lnTo>
                  <a:close/>
                </a:path>
                <a:path w="457200" h="685800">
                  <a:moveTo>
                    <a:pt x="35639" y="79366"/>
                  </a:moveTo>
                  <a:lnTo>
                    <a:pt x="27432" y="67055"/>
                  </a:lnTo>
                  <a:lnTo>
                    <a:pt x="27432" y="84926"/>
                  </a:lnTo>
                  <a:lnTo>
                    <a:pt x="35639" y="79366"/>
                  </a:lnTo>
                  <a:close/>
                </a:path>
                <a:path w="457200" h="685800">
                  <a:moveTo>
                    <a:pt x="421560" y="606433"/>
                  </a:moveTo>
                  <a:lnTo>
                    <a:pt x="59436" y="63246"/>
                  </a:lnTo>
                  <a:lnTo>
                    <a:pt x="35639" y="79366"/>
                  </a:lnTo>
                  <a:lnTo>
                    <a:pt x="397763" y="622553"/>
                  </a:lnTo>
                  <a:lnTo>
                    <a:pt x="421560" y="606433"/>
                  </a:lnTo>
                  <a:close/>
                </a:path>
                <a:path w="457200" h="685800">
                  <a:moveTo>
                    <a:pt x="429767" y="670196"/>
                  </a:moveTo>
                  <a:lnTo>
                    <a:pt x="429767" y="618744"/>
                  </a:lnTo>
                  <a:lnTo>
                    <a:pt x="405384" y="633984"/>
                  </a:lnTo>
                  <a:lnTo>
                    <a:pt x="397763" y="622553"/>
                  </a:lnTo>
                  <a:lnTo>
                    <a:pt x="374141" y="638555"/>
                  </a:lnTo>
                  <a:lnTo>
                    <a:pt x="429767" y="670196"/>
                  </a:lnTo>
                  <a:close/>
                </a:path>
                <a:path w="457200" h="685800">
                  <a:moveTo>
                    <a:pt x="429767" y="618744"/>
                  </a:moveTo>
                  <a:lnTo>
                    <a:pt x="421560" y="606433"/>
                  </a:lnTo>
                  <a:lnTo>
                    <a:pt x="397763" y="622553"/>
                  </a:lnTo>
                  <a:lnTo>
                    <a:pt x="405384" y="633984"/>
                  </a:lnTo>
                  <a:lnTo>
                    <a:pt x="429767" y="618744"/>
                  </a:lnTo>
                  <a:close/>
                </a:path>
                <a:path w="457200" h="685800">
                  <a:moveTo>
                    <a:pt x="457200" y="685800"/>
                  </a:moveTo>
                  <a:lnTo>
                    <a:pt x="445008" y="590550"/>
                  </a:lnTo>
                  <a:lnTo>
                    <a:pt x="421560" y="606433"/>
                  </a:lnTo>
                  <a:lnTo>
                    <a:pt x="429767" y="618744"/>
                  </a:lnTo>
                  <a:lnTo>
                    <a:pt x="429767" y="670196"/>
                  </a:lnTo>
                  <a:lnTo>
                    <a:pt x="457200" y="685800"/>
                  </a:lnTo>
                  <a:close/>
                </a:path>
              </a:pathLst>
            </a:custGeom>
            <a:solidFill>
              <a:srgbClr val="FF0167"/>
            </a:solidFill>
          </p:spPr>
          <p:txBody>
            <a:bodyPr wrap="square" lIns="0" tIns="0" rIns="0" bIns="0" rtlCol="0"/>
            <a:lstStyle/>
            <a:p>
              <a:endParaRPr/>
            </a:p>
          </p:txBody>
        </p:sp>
      </p:grpSp>
      <p:grpSp>
        <p:nvGrpSpPr>
          <p:cNvPr id="178" name="Group 177"/>
          <p:cNvGrpSpPr/>
          <p:nvPr/>
        </p:nvGrpSpPr>
        <p:grpSpPr>
          <a:xfrm flipH="1">
            <a:off x="5949125" y="5153052"/>
            <a:ext cx="672339" cy="937260"/>
            <a:chOff x="4296911" y="3833430"/>
            <a:chExt cx="672339" cy="937260"/>
          </a:xfrm>
        </p:grpSpPr>
        <p:sp>
          <p:nvSpPr>
            <p:cNvPr id="189" name="object 58"/>
            <p:cNvSpPr/>
            <p:nvPr/>
          </p:nvSpPr>
          <p:spPr>
            <a:xfrm>
              <a:off x="4498080" y="3833430"/>
              <a:ext cx="471170" cy="525780"/>
            </a:xfrm>
            <a:custGeom>
              <a:avLst/>
              <a:gdLst/>
              <a:ahLst/>
              <a:cxnLst/>
              <a:rect l="l" t="t" r="r" b="b"/>
              <a:pathLst>
                <a:path w="471170" h="525779">
                  <a:moveTo>
                    <a:pt x="470915" y="377951"/>
                  </a:moveTo>
                  <a:lnTo>
                    <a:pt x="453389" y="115062"/>
                  </a:lnTo>
                  <a:lnTo>
                    <a:pt x="218693" y="0"/>
                  </a:lnTo>
                  <a:lnTo>
                    <a:pt x="0" y="147827"/>
                  </a:lnTo>
                  <a:lnTo>
                    <a:pt x="17525" y="410717"/>
                  </a:lnTo>
                  <a:lnTo>
                    <a:pt x="252221" y="525779"/>
                  </a:lnTo>
                  <a:lnTo>
                    <a:pt x="470915" y="377951"/>
                  </a:lnTo>
                  <a:close/>
                </a:path>
              </a:pathLst>
            </a:custGeom>
            <a:solidFill>
              <a:srgbClr val="FFFFCC"/>
            </a:solidFill>
          </p:spPr>
          <p:txBody>
            <a:bodyPr wrap="square" lIns="0" tIns="0" rIns="0" bIns="0" rtlCol="0"/>
            <a:lstStyle/>
            <a:p>
              <a:endParaRPr/>
            </a:p>
          </p:txBody>
        </p:sp>
        <p:sp>
          <p:nvSpPr>
            <p:cNvPr id="190" name="object 59"/>
            <p:cNvSpPr/>
            <p:nvPr/>
          </p:nvSpPr>
          <p:spPr>
            <a:xfrm>
              <a:off x="4498080" y="3833430"/>
              <a:ext cx="471170" cy="525780"/>
            </a:xfrm>
            <a:custGeom>
              <a:avLst/>
              <a:gdLst/>
              <a:ahLst/>
              <a:cxnLst/>
              <a:rect l="l" t="t" r="r" b="b"/>
              <a:pathLst>
                <a:path w="471170" h="525779">
                  <a:moveTo>
                    <a:pt x="218693" y="0"/>
                  </a:moveTo>
                  <a:lnTo>
                    <a:pt x="0" y="147827"/>
                  </a:lnTo>
                  <a:lnTo>
                    <a:pt x="17525" y="410717"/>
                  </a:lnTo>
                  <a:lnTo>
                    <a:pt x="252221" y="525779"/>
                  </a:lnTo>
                  <a:lnTo>
                    <a:pt x="470915" y="377951"/>
                  </a:lnTo>
                  <a:lnTo>
                    <a:pt x="453389" y="115062"/>
                  </a:lnTo>
                  <a:lnTo>
                    <a:pt x="218693" y="0"/>
                  </a:lnTo>
                  <a:close/>
                </a:path>
              </a:pathLst>
            </a:custGeom>
            <a:ln w="9525">
              <a:solidFill>
                <a:srgbClr val="010101"/>
              </a:solidFill>
            </a:ln>
          </p:spPr>
          <p:txBody>
            <a:bodyPr wrap="square" lIns="0" tIns="0" rIns="0" bIns="0" rtlCol="0"/>
            <a:lstStyle/>
            <a:p>
              <a:endParaRPr/>
            </a:p>
          </p:txBody>
        </p:sp>
        <p:sp>
          <p:nvSpPr>
            <p:cNvPr id="191" name="object 60"/>
            <p:cNvSpPr/>
            <p:nvPr/>
          </p:nvSpPr>
          <p:spPr>
            <a:xfrm>
              <a:off x="4296911" y="4244910"/>
              <a:ext cx="470534" cy="525780"/>
            </a:xfrm>
            <a:custGeom>
              <a:avLst/>
              <a:gdLst/>
              <a:ahLst/>
              <a:cxnLst/>
              <a:rect l="l" t="t" r="r" b="b"/>
              <a:pathLst>
                <a:path w="470535" h="525779">
                  <a:moveTo>
                    <a:pt x="470153" y="377951"/>
                  </a:moveTo>
                  <a:lnTo>
                    <a:pt x="453389" y="115062"/>
                  </a:lnTo>
                  <a:lnTo>
                    <a:pt x="217931" y="0"/>
                  </a:lnTo>
                  <a:lnTo>
                    <a:pt x="0" y="147065"/>
                  </a:lnTo>
                  <a:lnTo>
                    <a:pt x="16763" y="409956"/>
                  </a:lnTo>
                  <a:lnTo>
                    <a:pt x="252221" y="525779"/>
                  </a:lnTo>
                  <a:lnTo>
                    <a:pt x="470153" y="377951"/>
                  </a:lnTo>
                  <a:close/>
                </a:path>
              </a:pathLst>
            </a:custGeom>
            <a:solidFill>
              <a:srgbClr val="FFFFCC"/>
            </a:solidFill>
          </p:spPr>
          <p:txBody>
            <a:bodyPr wrap="square" lIns="0" tIns="0" rIns="0" bIns="0" rtlCol="0"/>
            <a:lstStyle/>
            <a:p>
              <a:endParaRPr/>
            </a:p>
          </p:txBody>
        </p:sp>
        <p:sp>
          <p:nvSpPr>
            <p:cNvPr id="192" name="object 61"/>
            <p:cNvSpPr/>
            <p:nvPr/>
          </p:nvSpPr>
          <p:spPr>
            <a:xfrm>
              <a:off x="4296911" y="4244910"/>
              <a:ext cx="470534" cy="525780"/>
            </a:xfrm>
            <a:custGeom>
              <a:avLst/>
              <a:gdLst/>
              <a:ahLst/>
              <a:cxnLst/>
              <a:rect l="l" t="t" r="r" b="b"/>
              <a:pathLst>
                <a:path w="470535" h="525779">
                  <a:moveTo>
                    <a:pt x="217931" y="0"/>
                  </a:moveTo>
                  <a:lnTo>
                    <a:pt x="0" y="147065"/>
                  </a:lnTo>
                  <a:lnTo>
                    <a:pt x="16763" y="409956"/>
                  </a:lnTo>
                  <a:lnTo>
                    <a:pt x="252221" y="525779"/>
                  </a:lnTo>
                  <a:lnTo>
                    <a:pt x="470153" y="377951"/>
                  </a:lnTo>
                  <a:lnTo>
                    <a:pt x="453389" y="115062"/>
                  </a:lnTo>
                  <a:lnTo>
                    <a:pt x="217931" y="0"/>
                  </a:lnTo>
                  <a:close/>
                </a:path>
              </a:pathLst>
            </a:custGeom>
            <a:ln w="9525">
              <a:solidFill>
                <a:srgbClr val="010101"/>
              </a:solidFill>
            </a:ln>
          </p:spPr>
          <p:txBody>
            <a:bodyPr wrap="square" lIns="0" tIns="0" rIns="0" bIns="0" rtlCol="0"/>
            <a:lstStyle/>
            <a:p>
              <a:endParaRPr/>
            </a:p>
          </p:txBody>
        </p:sp>
        <p:sp>
          <p:nvSpPr>
            <p:cNvPr id="193" name="object 62"/>
            <p:cNvSpPr/>
            <p:nvPr/>
          </p:nvSpPr>
          <p:spPr>
            <a:xfrm>
              <a:off x="4387291" y="4355367"/>
              <a:ext cx="300355" cy="303530"/>
            </a:xfrm>
            <a:custGeom>
              <a:avLst/>
              <a:gdLst/>
              <a:ahLst/>
              <a:cxnLst/>
              <a:rect l="l" t="t" r="r" b="b"/>
              <a:pathLst>
                <a:path w="300355" h="303529">
                  <a:moveTo>
                    <a:pt x="300270" y="148298"/>
                  </a:moveTo>
                  <a:lnTo>
                    <a:pt x="292383" y="100291"/>
                  </a:lnTo>
                  <a:lnTo>
                    <a:pt x="270460" y="58557"/>
                  </a:lnTo>
                  <a:lnTo>
                    <a:pt x="235947" y="25852"/>
                  </a:lnTo>
                  <a:lnTo>
                    <a:pt x="190829" y="5122"/>
                  </a:lnTo>
                  <a:lnTo>
                    <a:pt x="154711" y="0"/>
                  </a:lnTo>
                  <a:lnTo>
                    <a:pt x="142701" y="287"/>
                  </a:lnTo>
                  <a:lnTo>
                    <a:pt x="96304" y="10825"/>
                  </a:lnTo>
                  <a:lnTo>
                    <a:pt x="55227" y="35314"/>
                  </a:lnTo>
                  <a:lnTo>
                    <a:pt x="23060" y="72335"/>
                  </a:lnTo>
                  <a:lnTo>
                    <a:pt x="5324" y="11308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close/>
                </a:path>
              </a:pathLst>
            </a:custGeom>
            <a:solidFill>
              <a:srgbClr val="FFFFFF"/>
            </a:solidFill>
          </p:spPr>
          <p:txBody>
            <a:bodyPr wrap="square" lIns="0" tIns="0" rIns="0" bIns="0" rtlCol="0"/>
            <a:lstStyle/>
            <a:p>
              <a:endParaRPr/>
            </a:p>
          </p:txBody>
        </p:sp>
        <p:sp>
          <p:nvSpPr>
            <p:cNvPr id="194" name="object 63"/>
            <p:cNvSpPr/>
            <p:nvPr/>
          </p:nvSpPr>
          <p:spPr>
            <a:xfrm>
              <a:off x="4387291" y="4355367"/>
              <a:ext cx="300355" cy="303530"/>
            </a:xfrm>
            <a:custGeom>
              <a:avLst/>
              <a:gdLst/>
              <a:ahLst/>
              <a:cxnLst/>
              <a:rect l="l" t="t" r="r" b="b"/>
              <a:pathLst>
                <a:path w="300355" h="303529">
                  <a:moveTo>
                    <a:pt x="14014" y="89186"/>
                  </a:moveTo>
                  <a:lnTo>
                    <a:pt x="773" y="137430"/>
                  </a:lnTo>
                  <a:lnTo>
                    <a:pt x="0" y="149631"/>
                  </a:lnTo>
                  <a:lnTo>
                    <a:pt x="199" y="161773"/>
                  </a:lnTo>
                  <a:lnTo>
                    <a:pt x="10322" y="208592"/>
                  </a:lnTo>
                  <a:lnTo>
                    <a:pt x="34379" y="249834"/>
                  </a:lnTo>
                  <a:lnTo>
                    <a:pt x="71056" y="281799"/>
                  </a:lnTo>
                  <a:lnTo>
                    <a:pt x="106626" y="297057"/>
                  </a:lnTo>
                  <a:lnTo>
                    <a:pt x="155730" y="303223"/>
                  </a:lnTo>
                  <a:lnTo>
                    <a:pt x="167726" y="302357"/>
                  </a:lnTo>
                  <a:lnTo>
                    <a:pt x="213210" y="289889"/>
                  </a:lnTo>
                  <a:lnTo>
                    <a:pt x="252489" y="264007"/>
                  </a:lnTo>
                  <a:lnTo>
                    <a:pt x="282624" y="226035"/>
                  </a:lnTo>
                  <a:lnTo>
                    <a:pt x="296105" y="186760"/>
                  </a:lnTo>
                  <a:lnTo>
                    <a:pt x="300270" y="148298"/>
                  </a:lnTo>
                  <a:lnTo>
                    <a:pt x="299693" y="135859"/>
                  </a:lnTo>
                  <a:lnTo>
                    <a:pt x="288162" y="89162"/>
                  </a:lnTo>
                  <a:lnTo>
                    <a:pt x="262956" y="49426"/>
                  </a:lnTo>
                  <a:lnTo>
                    <a:pt x="225521" y="19410"/>
                  </a:lnTo>
                  <a:lnTo>
                    <a:pt x="178831" y="2395"/>
                  </a:lnTo>
                  <a:lnTo>
                    <a:pt x="154711" y="0"/>
                  </a:lnTo>
                  <a:lnTo>
                    <a:pt x="142701" y="287"/>
                  </a:lnTo>
                  <a:lnTo>
                    <a:pt x="96304" y="10825"/>
                  </a:lnTo>
                  <a:lnTo>
                    <a:pt x="55227" y="35314"/>
                  </a:lnTo>
                  <a:lnTo>
                    <a:pt x="23060" y="72335"/>
                  </a:lnTo>
                  <a:lnTo>
                    <a:pt x="14014" y="89186"/>
                  </a:lnTo>
                  <a:close/>
                </a:path>
              </a:pathLst>
            </a:custGeom>
            <a:ln w="9524">
              <a:solidFill>
                <a:srgbClr val="010101"/>
              </a:solidFill>
            </a:ln>
          </p:spPr>
          <p:txBody>
            <a:bodyPr wrap="square" lIns="0" tIns="0" rIns="0" bIns="0" rtlCol="0"/>
            <a:lstStyle/>
            <a:p>
              <a:endParaRPr/>
            </a:p>
          </p:txBody>
        </p:sp>
        <p:sp>
          <p:nvSpPr>
            <p:cNvPr id="195" name="object 64"/>
            <p:cNvSpPr/>
            <p:nvPr/>
          </p:nvSpPr>
          <p:spPr>
            <a:xfrm>
              <a:off x="4577794" y="3939636"/>
              <a:ext cx="300355" cy="303530"/>
            </a:xfrm>
            <a:custGeom>
              <a:avLst/>
              <a:gdLst/>
              <a:ahLst/>
              <a:cxnLst/>
              <a:rect l="l" t="t" r="r" b="b"/>
              <a:pathLst>
                <a:path w="300355" h="303529">
                  <a:moveTo>
                    <a:pt x="300307" y="148131"/>
                  </a:moveTo>
                  <a:lnTo>
                    <a:pt x="292394" y="100026"/>
                  </a:lnTo>
                  <a:lnTo>
                    <a:pt x="270460" y="58248"/>
                  </a:lnTo>
                  <a:lnTo>
                    <a:pt x="235944" y="25531"/>
                  </a:lnTo>
                  <a:lnTo>
                    <a:pt x="190739" y="4967"/>
                  </a:lnTo>
                  <a:lnTo>
                    <a:pt x="154490" y="0"/>
                  </a:lnTo>
                  <a:lnTo>
                    <a:pt x="142438" y="321"/>
                  </a:lnTo>
                  <a:lnTo>
                    <a:pt x="95900" y="10942"/>
                  </a:lnTo>
                  <a:lnTo>
                    <a:pt x="54753" y="35515"/>
                  </a:lnTo>
                  <a:lnTo>
                    <a:pt x="22626" y="72724"/>
                  </a:lnTo>
                  <a:lnTo>
                    <a:pt x="5337" y="112888"/>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close/>
                </a:path>
              </a:pathLst>
            </a:custGeom>
            <a:solidFill>
              <a:srgbClr val="FFFFFF"/>
            </a:solidFill>
          </p:spPr>
          <p:txBody>
            <a:bodyPr wrap="square" lIns="0" tIns="0" rIns="0" bIns="0" rtlCol="0"/>
            <a:lstStyle/>
            <a:p>
              <a:endParaRPr/>
            </a:p>
          </p:txBody>
        </p:sp>
        <p:sp>
          <p:nvSpPr>
            <p:cNvPr id="196" name="object 65"/>
            <p:cNvSpPr/>
            <p:nvPr/>
          </p:nvSpPr>
          <p:spPr>
            <a:xfrm>
              <a:off x="4577794" y="3939636"/>
              <a:ext cx="300355" cy="303530"/>
            </a:xfrm>
            <a:custGeom>
              <a:avLst/>
              <a:gdLst/>
              <a:ahLst/>
              <a:cxnLst/>
              <a:rect l="l" t="t" r="r" b="b"/>
              <a:pathLst>
                <a:path w="300355" h="303529">
                  <a:moveTo>
                    <a:pt x="14011" y="88865"/>
                  </a:moveTo>
                  <a:lnTo>
                    <a:pt x="783" y="137289"/>
                  </a:lnTo>
                  <a:lnTo>
                    <a:pt x="0" y="149494"/>
                  </a:lnTo>
                  <a:lnTo>
                    <a:pt x="185" y="161630"/>
                  </a:lnTo>
                  <a:lnTo>
                    <a:pt x="10210" y="208372"/>
                  </a:lnTo>
                  <a:lnTo>
                    <a:pt x="34107" y="249598"/>
                  </a:lnTo>
                  <a:lnTo>
                    <a:pt x="70573" y="281795"/>
                  </a:lnTo>
                  <a:lnTo>
                    <a:pt x="106254" y="297061"/>
                  </a:lnTo>
                  <a:lnTo>
                    <a:pt x="155615" y="303069"/>
                  </a:lnTo>
                  <a:lnTo>
                    <a:pt x="167659" y="302179"/>
                  </a:lnTo>
                  <a:lnTo>
                    <a:pt x="213277" y="289681"/>
                  </a:lnTo>
                  <a:lnTo>
                    <a:pt x="252611" y="263894"/>
                  </a:lnTo>
                  <a:lnTo>
                    <a:pt x="282738" y="226162"/>
                  </a:lnTo>
                  <a:lnTo>
                    <a:pt x="296174" y="186714"/>
                  </a:lnTo>
                  <a:lnTo>
                    <a:pt x="300307" y="148131"/>
                  </a:lnTo>
                  <a:lnTo>
                    <a:pt x="299722" y="135661"/>
                  </a:lnTo>
                  <a:lnTo>
                    <a:pt x="288169" y="88882"/>
                  </a:lnTo>
                  <a:lnTo>
                    <a:pt x="262954" y="49112"/>
                  </a:lnTo>
                  <a:lnTo>
                    <a:pt x="225517" y="19089"/>
                  </a:lnTo>
                  <a:lnTo>
                    <a:pt x="178697" y="2302"/>
                  </a:lnTo>
                  <a:lnTo>
                    <a:pt x="154490" y="0"/>
                  </a:lnTo>
                  <a:lnTo>
                    <a:pt x="142438" y="321"/>
                  </a:lnTo>
                  <a:lnTo>
                    <a:pt x="95900" y="10942"/>
                  </a:lnTo>
                  <a:lnTo>
                    <a:pt x="54753" y="35515"/>
                  </a:lnTo>
                  <a:lnTo>
                    <a:pt x="22626" y="72724"/>
                  </a:lnTo>
                  <a:lnTo>
                    <a:pt x="14011" y="88865"/>
                  </a:lnTo>
                  <a:close/>
                </a:path>
              </a:pathLst>
            </a:custGeom>
            <a:ln w="9525">
              <a:solidFill>
                <a:srgbClr val="010101"/>
              </a:solidFill>
            </a:ln>
          </p:spPr>
          <p:txBody>
            <a:bodyPr wrap="square" lIns="0" tIns="0" rIns="0" bIns="0" rtlCol="0"/>
            <a:lstStyle/>
            <a:p>
              <a:endParaRPr/>
            </a:p>
          </p:txBody>
        </p:sp>
        <p:sp>
          <p:nvSpPr>
            <p:cNvPr id="197" name="object 83"/>
            <p:cNvSpPr/>
            <p:nvPr/>
          </p:nvSpPr>
          <p:spPr>
            <a:xfrm>
              <a:off x="4476743" y="3844098"/>
              <a:ext cx="323215" cy="765175"/>
            </a:xfrm>
            <a:custGeom>
              <a:avLst/>
              <a:gdLst/>
              <a:ahLst/>
              <a:cxnLst/>
              <a:rect l="l" t="t" r="r" b="b"/>
              <a:pathLst>
                <a:path w="323214" h="765175">
                  <a:moveTo>
                    <a:pt x="26794" y="679856"/>
                  </a:moveTo>
                  <a:lnTo>
                    <a:pt x="0" y="669036"/>
                  </a:lnTo>
                  <a:lnTo>
                    <a:pt x="7619" y="765048"/>
                  </a:lnTo>
                  <a:lnTo>
                    <a:pt x="21336" y="752791"/>
                  </a:lnTo>
                  <a:lnTo>
                    <a:pt x="21336" y="693420"/>
                  </a:lnTo>
                  <a:lnTo>
                    <a:pt x="26794" y="679856"/>
                  </a:lnTo>
                  <a:close/>
                </a:path>
                <a:path w="323214" h="765175">
                  <a:moveTo>
                    <a:pt x="52773" y="690348"/>
                  </a:moveTo>
                  <a:lnTo>
                    <a:pt x="26794" y="679856"/>
                  </a:lnTo>
                  <a:lnTo>
                    <a:pt x="21336" y="693420"/>
                  </a:lnTo>
                  <a:lnTo>
                    <a:pt x="47243" y="704088"/>
                  </a:lnTo>
                  <a:lnTo>
                    <a:pt x="52773" y="690348"/>
                  </a:lnTo>
                  <a:close/>
                </a:path>
                <a:path w="323214" h="765175">
                  <a:moveTo>
                    <a:pt x="79247" y="701039"/>
                  </a:moveTo>
                  <a:lnTo>
                    <a:pt x="52773" y="690348"/>
                  </a:lnTo>
                  <a:lnTo>
                    <a:pt x="47243" y="704088"/>
                  </a:lnTo>
                  <a:lnTo>
                    <a:pt x="21336" y="693420"/>
                  </a:lnTo>
                  <a:lnTo>
                    <a:pt x="21336" y="752791"/>
                  </a:lnTo>
                  <a:lnTo>
                    <a:pt x="79247" y="701039"/>
                  </a:lnTo>
                  <a:close/>
                </a:path>
                <a:path w="323214" h="765175">
                  <a:moveTo>
                    <a:pt x="296293" y="85191"/>
                  </a:moveTo>
                  <a:lnTo>
                    <a:pt x="270314" y="74699"/>
                  </a:lnTo>
                  <a:lnTo>
                    <a:pt x="26794" y="679856"/>
                  </a:lnTo>
                  <a:lnTo>
                    <a:pt x="52773" y="690348"/>
                  </a:lnTo>
                  <a:lnTo>
                    <a:pt x="296293" y="85191"/>
                  </a:lnTo>
                  <a:close/>
                </a:path>
                <a:path w="323214" h="765175">
                  <a:moveTo>
                    <a:pt x="323088" y="96012"/>
                  </a:moveTo>
                  <a:lnTo>
                    <a:pt x="315467" y="0"/>
                  </a:lnTo>
                  <a:lnTo>
                    <a:pt x="243839" y="64008"/>
                  </a:lnTo>
                  <a:lnTo>
                    <a:pt x="270314" y="74699"/>
                  </a:lnTo>
                  <a:lnTo>
                    <a:pt x="275843" y="60960"/>
                  </a:lnTo>
                  <a:lnTo>
                    <a:pt x="301751" y="71627"/>
                  </a:lnTo>
                  <a:lnTo>
                    <a:pt x="301751" y="87395"/>
                  </a:lnTo>
                  <a:lnTo>
                    <a:pt x="323088" y="96012"/>
                  </a:lnTo>
                  <a:close/>
                </a:path>
                <a:path w="323214" h="765175">
                  <a:moveTo>
                    <a:pt x="301751" y="71627"/>
                  </a:moveTo>
                  <a:lnTo>
                    <a:pt x="275843" y="60960"/>
                  </a:lnTo>
                  <a:lnTo>
                    <a:pt x="270314" y="74699"/>
                  </a:lnTo>
                  <a:lnTo>
                    <a:pt x="296293" y="85191"/>
                  </a:lnTo>
                  <a:lnTo>
                    <a:pt x="301751" y="71627"/>
                  </a:lnTo>
                  <a:close/>
                </a:path>
                <a:path w="323214" h="765175">
                  <a:moveTo>
                    <a:pt x="301751" y="87395"/>
                  </a:moveTo>
                  <a:lnTo>
                    <a:pt x="301751" y="71627"/>
                  </a:lnTo>
                  <a:lnTo>
                    <a:pt x="296293" y="85191"/>
                  </a:lnTo>
                  <a:lnTo>
                    <a:pt x="301751" y="87395"/>
                  </a:lnTo>
                  <a:close/>
                </a:path>
              </a:pathLst>
            </a:custGeom>
            <a:solidFill>
              <a:srgbClr val="FF0167"/>
            </a:solidFill>
          </p:spPr>
          <p:txBody>
            <a:bodyPr wrap="square" lIns="0" tIns="0" rIns="0" bIns="0" rtlCol="0"/>
            <a:lstStyle/>
            <a:p>
              <a:endParaRPr/>
            </a:p>
          </p:txBody>
        </p:sp>
      </p:grpSp>
      <p:grpSp>
        <p:nvGrpSpPr>
          <p:cNvPr id="179" name="Group 178"/>
          <p:cNvGrpSpPr/>
          <p:nvPr/>
        </p:nvGrpSpPr>
        <p:grpSpPr>
          <a:xfrm flipH="1">
            <a:off x="7000837" y="3415057"/>
            <a:ext cx="525399" cy="912876"/>
            <a:chOff x="5208264" y="3693222"/>
            <a:chExt cx="525399" cy="912876"/>
          </a:xfrm>
        </p:grpSpPr>
        <p:sp>
          <p:nvSpPr>
            <p:cNvPr id="180" name="object 66"/>
            <p:cNvSpPr/>
            <p:nvPr/>
          </p:nvSpPr>
          <p:spPr>
            <a:xfrm>
              <a:off x="5209788" y="3693222"/>
              <a:ext cx="523875" cy="457200"/>
            </a:xfrm>
            <a:custGeom>
              <a:avLst/>
              <a:gdLst/>
              <a:ahLst/>
              <a:cxnLst/>
              <a:rect l="l" t="t" r="r" b="b"/>
              <a:pathLst>
                <a:path w="523875" h="457200">
                  <a:moveTo>
                    <a:pt x="523494" y="228600"/>
                  </a:moveTo>
                  <a:lnTo>
                    <a:pt x="393191" y="0"/>
                  </a:lnTo>
                  <a:lnTo>
                    <a:pt x="131063" y="0"/>
                  </a:lnTo>
                  <a:lnTo>
                    <a:pt x="0" y="227837"/>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181" name="object 67"/>
            <p:cNvSpPr/>
            <p:nvPr/>
          </p:nvSpPr>
          <p:spPr>
            <a:xfrm>
              <a:off x="5209788" y="3693222"/>
              <a:ext cx="523875" cy="457200"/>
            </a:xfrm>
            <a:custGeom>
              <a:avLst/>
              <a:gdLst/>
              <a:ahLst/>
              <a:cxnLst/>
              <a:rect l="l" t="t" r="r" b="b"/>
              <a:pathLst>
                <a:path w="523875" h="457200">
                  <a:moveTo>
                    <a:pt x="131063" y="0"/>
                  </a:moveTo>
                  <a:lnTo>
                    <a:pt x="0" y="227837"/>
                  </a:lnTo>
                  <a:lnTo>
                    <a:pt x="130301" y="457200"/>
                  </a:lnTo>
                  <a:lnTo>
                    <a:pt x="392429" y="457200"/>
                  </a:lnTo>
                  <a:lnTo>
                    <a:pt x="523494" y="228600"/>
                  </a:lnTo>
                  <a:lnTo>
                    <a:pt x="393191" y="0"/>
                  </a:lnTo>
                  <a:lnTo>
                    <a:pt x="131063" y="0"/>
                  </a:lnTo>
                  <a:close/>
                </a:path>
              </a:pathLst>
            </a:custGeom>
            <a:ln w="9525">
              <a:solidFill>
                <a:srgbClr val="010101"/>
              </a:solidFill>
            </a:ln>
          </p:spPr>
          <p:txBody>
            <a:bodyPr wrap="square" lIns="0" tIns="0" rIns="0" bIns="0" rtlCol="0"/>
            <a:lstStyle/>
            <a:p>
              <a:endParaRPr/>
            </a:p>
          </p:txBody>
        </p:sp>
        <p:sp>
          <p:nvSpPr>
            <p:cNvPr id="182" name="object 68"/>
            <p:cNvSpPr/>
            <p:nvPr/>
          </p:nvSpPr>
          <p:spPr>
            <a:xfrm>
              <a:off x="5208264" y="4148898"/>
              <a:ext cx="523875" cy="457200"/>
            </a:xfrm>
            <a:custGeom>
              <a:avLst/>
              <a:gdLst/>
              <a:ahLst/>
              <a:cxnLst/>
              <a:rect l="l" t="t" r="r" b="b"/>
              <a:pathLst>
                <a:path w="523875" h="457200">
                  <a:moveTo>
                    <a:pt x="523494" y="228600"/>
                  </a:moveTo>
                  <a:lnTo>
                    <a:pt x="393191" y="0"/>
                  </a:lnTo>
                  <a:lnTo>
                    <a:pt x="131063" y="0"/>
                  </a:lnTo>
                  <a:lnTo>
                    <a:pt x="0" y="227837"/>
                  </a:lnTo>
                  <a:lnTo>
                    <a:pt x="130301" y="457200"/>
                  </a:lnTo>
                  <a:lnTo>
                    <a:pt x="392429" y="457200"/>
                  </a:lnTo>
                  <a:lnTo>
                    <a:pt x="523494" y="228600"/>
                  </a:lnTo>
                  <a:close/>
                </a:path>
              </a:pathLst>
            </a:custGeom>
            <a:solidFill>
              <a:srgbClr val="FFFFCC"/>
            </a:solidFill>
          </p:spPr>
          <p:txBody>
            <a:bodyPr wrap="square" lIns="0" tIns="0" rIns="0" bIns="0" rtlCol="0"/>
            <a:lstStyle/>
            <a:p>
              <a:endParaRPr/>
            </a:p>
          </p:txBody>
        </p:sp>
        <p:sp>
          <p:nvSpPr>
            <p:cNvPr id="183" name="object 69"/>
            <p:cNvSpPr/>
            <p:nvPr/>
          </p:nvSpPr>
          <p:spPr>
            <a:xfrm>
              <a:off x="5208264" y="4148898"/>
              <a:ext cx="523875" cy="457200"/>
            </a:xfrm>
            <a:custGeom>
              <a:avLst/>
              <a:gdLst/>
              <a:ahLst/>
              <a:cxnLst/>
              <a:rect l="l" t="t" r="r" b="b"/>
              <a:pathLst>
                <a:path w="523875" h="457200">
                  <a:moveTo>
                    <a:pt x="131063" y="0"/>
                  </a:moveTo>
                  <a:lnTo>
                    <a:pt x="0" y="227837"/>
                  </a:lnTo>
                  <a:lnTo>
                    <a:pt x="130301" y="457200"/>
                  </a:lnTo>
                  <a:lnTo>
                    <a:pt x="392429" y="457200"/>
                  </a:lnTo>
                  <a:lnTo>
                    <a:pt x="523494" y="228600"/>
                  </a:lnTo>
                  <a:lnTo>
                    <a:pt x="393191" y="0"/>
                  </a:lnTo>
                  <a:lnTo>
                    <a:pt x="131063" y="0"/>
                  </a:lnTo>
                  <a:close/>
                </a:path>
              </a:pathLst>
            </a:custGeom>
            <a:ln w="9525">
              <a:solidFill>
                <a:srgbClr val="010101"/>
              </a:solidFill>
            </a:ln>
          </p:spPr>
          <p:txBody>
            <a:bodyPr wrap="square" lIns="0" tIns="0" rIns="0" bIns="0" rtlCol="0"/>
            <a:lstStyle/>
            <a:p>
              <a:endParaRPr/>
            </a:p>
          </p:txBody>
        </p:sp>
        <p:sp>
          <p:nvSpPr>
            <p:cNvPr id="184" name="object 70"/>
            <p:cNvSpPr/>
            <p:nvPr/>
          </p:nvSpPr>
          <p:spPr>
            <a:xfrm>
              <a:off x="5325586" y="4221993"/>
              <a:ext cx="302260" cy="305435"/>
            </a:xfrm>
            <a:custGeom>
              <a:avLst/>
              <a:gdLst/>
              <a:ahLst/>
              <a:cxnLst/>
              <a:rect l="l" t="t" r="r" b="b"/>
              <a:pathLst>
                <a:path w="302260" h="305435">
                  <a:moveTo>
                    <a:pt x="301801" y="150699"/>
                  </a:moveTo>
                  <a:lnTo>
                    <a:pt x="294855" y="107883"/>
                  </a:lnTo>
                  <a:lnTo>
                    <a:pt x="277501" y="70072"/>
                  </a:lnTo>
                  <a:lnTo>
                    <a:pt x="251345" y="38859"/>
                  </a:lnTo>
                  <a:lnTo>
                    <a:pt x="217999" y="15838"/>
                  </a:lnTo>
                  <a:lnTo>
                    <a:pt x="179070" y="2602"/>
                  </a:lnTo>
                  <a:lnTo>
                    <a:pt x="150811" y="0"/>
                  </a:lnTo>
                  <a:lnTo>
                    <a:pt x="135919" y="957"/>
                  </a:lnTo>
                  <a:lnTo>
                    <a:pt x="94362" y="11502"/>
                  </a:lnTo>
                  <a:lnTo>
                    <a:pt x="58609" y="32203"/>
                  </a:lnTo>
                  <a:lnTo>
                    <a:pt x="30112" y="61323"/>
                  </a:lnTo>
                  <a:lnTo>
                    <a:pt x="10325" y="97124"/>
                  </a:lnTo>
                  <a:lnTo>
                    <a:pt x="699" y="137869"/>
                  </a:lnTo>
                  <a:lnTo>
                    <a:pt x="0" y="152248"/>
                  </a:lnTo>
                  <a:lnTo>
                    <a:pt x="25" y="155504"/>
                  </a:ln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close/>
                </a:path>
              </a:pathLst>
            </a:custGeom>
            <a:solidFill>
              <a:srgbClr val="FFFFFF"/>
            </a:solidFill>
          </p:spPr>
          <p:txBody>
            <a:bodyPr wrap="square" lIns="0" tIns="0" rIns="0" bIns="0" rtlCol="0"/>
            <a:lstStyle/>
            <a:p>
              <a:endParaRPr/>
            </a:p>
          </p:txBody>
        </p:sp>
        <p:sp>
          <p:nvSpPr>
            <p:cNvPr id="185" name="object 71"/>
            <p:cNvSpPr/>
            <p:nvPr/>
          </p:nvSpPr>
          <p:spPr>
            <a:xfrm>
              <a:off x="5325586" y="4221993"/>
              <a:ext cx="302260" cy="305435"/>
            </a:xfrm>
            <a:custGeom>
              <a:avLst/>
              <a:gdLst/>
              <a:ahLst/>
              <a:cxnLst/>
              <a:rect l="l" t="t" r="r" b="b"/>
              <a:pathLst>
                <a:path w="302260" h="305435">
                  <a:moveTo>
                    <a:pt x="25" y="155504"/>
                  </a:moveTo>
                  <a:lnTo>
                    <a:pt x="7075" y="198068"/>
                  </a:lnTo>
                  <a:lnTo>
                    <a:pt x="24716" y="235650"/>
                  </a:lnTo>
                  <a:lnTo>
                    <a:pt x="51292" y="266643"/>
                  </a:lnTo>
                  <a:lnTo>
                    <a:pt x="85150" y="289443"/>
                  </a:lnTo>
                  <a:lnTo>
                    <a:pt x="124635" y="302444"/>
                  </a:lnTo>
                  <a:lnTo>
                    <a:pt x="153267" y="304875"/>
                  </a:lnTo>
                  <a:lnTo>
                    <a:pt x="167855" y="303797"/>
                  </a:lnTo>
                  <a:lnTo>
                    <a:pt x="208721" y="292965"/>
                  </a:lnTo>
                  <a:lnTo>
                    <a:pt x="244036" y="272031"/>
                  </a:lnTo>
                  <a:lnTo>
                    <a:pt x="272254" y="242663"/>
                  </a:lnTo>
                  <a:lnTo>
                    <a:pt x="291827" y="206527"/>
                  </a:lnTo>
                  <a:lnTo>
                    <a:pt x="301207" y="165290"/>
                  </a:lnTo>
                  <a:lnTo>
                    <a:pt x="301801" y="150699"/>
                  </a:lnTo>
                  <a:lnTo>
                    <a:pt x="300742" y="135969"/>
                  </a:lnTo>
                  <a:lnTo>
                    <a:pt x="290148" y="94644"/>
                  </a:lnTo>
                  <a:lnTo>
                    <a:pt x="269681" y="58856"/>
                  </a:lnTo>
                  <a:lnTo>
                    <a:pt x="240950" y="30197"/>
                  </a:lnTo>
                  <a:lnTo>
                    <a:pt x="205564" y="10260"/>
                  </a:lnTo>
                  <a:lnTo>
                    <a:pt x="165131" y="639"/>
                  </a:lnTo>
                  <a:lnTo>
                    <a:pt x="150811" y="0"/>
                  </a:lnTo>
                  <a:lnTo>
                    <a:pt x="135919" y="957"/>
                  </a:lnTo>
                  <a:lnTo>
                    <a:pt x="94362" y="11502"/>
                  </a:lnTo>
                  <a:lnTo>
                    <a:pt x="58609" y="32203"/>
                  </a:lnTo>
                  <a:lnTo>
                    <a:pt x="30112" y="61323"/>
                  </a:lnTo>
                  <a:lnTo>
                    <a:pt x="10325" y="97124"/>
                  </a:lnTo>
                  <a:lnTo>
                    <a:pt x="699" y="137869"/>
                  </a:lnTo>
                  <a:lnTo>
                    <a:pt x="0" y="152248"/>
                  </a:lnTo>
                  <a:lnTo>
                    <a:pt x="25" y="155504"/>
                  </a:lnTo>
                  <a:close/>
                </a:path>
              </a:pathLst>
            </a:custGeom>
            <a:ln w="9525">
              <a:solidFill>
                <a:srgbClr val="010101"/>
              </a:solidFill>
            </a:ln>
          </p:spPr>
          <p:txBody>
            <a:bodyPr wrap="square" lIns="0" tIns="0" rIns="0" bIns="0" rtlCol="0"/>
            <a:lstStyle/>
            <a:p>
              <a:endParaRPr/>
            </a:p>
          </p:txBody>
        </p:sp>
        <p:sp>
          <p:nvSpPr>
            <p:cNvPr id="186" name="object 72"/>
            <p:cNvSpPr/>
            <p:nvPr/>
          </p:nvSpPr>
          <p:spPr>
            <a:xfrm>
              <a:off x="5314886" y="3766317"/>
              <a:ext cx="301625" cy="305435"/>
            </a:xfrm>
            <a:custGeom>
              <a:avLst/>
              <a:gdLst/>
              <a:ahLst/>
              <a:cxnLst/>
              <a:rect l="l" t="t" r="r" b="b"/>
              <a:pathLst>
                <a:path w="301625" h="305435">
                  <a:moveTo>
                    <a:pt x="301098" y="151408"/>
                  </a:moveTo>
                  <a:lnTo>
                    <a:pt x="294415" y="108280"/>
                  </a:lnTo>
                  <a:lnTo>
                    <a:pt x="277146" y="70264"/>
                  </a:lnTo>
                  <a:lnTo>
                    <a:pt x="250994" y="38932"/>
                  </a:lnTo>
                  <a:lnTo>
                    <a:pt x="217664" y="15853"/>
                  </a:lnTo>
                  <a:lnTo>
                    <a:pt x="178861" y="2601"/>
                  </a:lnTo>
                  <a:lnTo>
                    <a:pt x="150794" y="0"/>
                  </a:lnTo>
                  <a:lnTo>
                    <a:pt x="135855" y="949"/>
                  </a:lnTo>
                  <a:lnTo>
                    <a:pt x="94211" y="11401"/>
                  </a:lnTo>
                  <a:lnTo>
                    <a:pt x="58438" y="31925"/>
                  </a:lnTo>
                  <a:lnTo>
                    <a:pt x="29969" y="60807"/>
                  </a:lnTo>
                  <a:lnTo>
                    <a:pt x="10238" y="96335"/>
                  </a:lnTo>
                  <a:lnTo>
                    <a:pt x="678" y="136794"/>
                  </a:lnTo>
                  <a:lnTo>
                    <a:pt x="0" y="151080"/>
                  </a:lnTo>
                  <a:lnTo>
                    <a:pt x="57" y="155504"/>
                  </a:ln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close/>
                </a:path>
              </a:pathLst>
            </a:custGeom>
            <a:solidFill>
              <a:srgbClr val="FFFFFF"/>
            </a:solidFill>
          </p:spPr>
          <p:txBody>
            <a:bodyPr wrap="square" lIns="0" tIns="0" rIns="0" bIns="0" rtlCol="0"/>
            <a:lstStyle/>
            <a:p>
              <a:endParaRPr/>
            </a:p>
          </p:txBody>
        </p:sp>
        <p:sp>
          <p:nvSpPr>
            <p:cNvPr id="187" name="object 73"/>
            <p:cNvSpPr/>
            <p:nvPr/>
          </p:nvSpPr>
          <p:spPr>
            <a:xfrm>
              <a:off x="5314886" y="3766317"/>
              <a:ext cx="301625" cy="305435"/>
            </a:xfrm>
            <a:custGeom>
              <a:avLst/>
              <a:gdLst/>
              <a:ahLst/>
              <a:cxnLst/>
              <a:rect l="l" t="t" r="r" b="b"/>
              <a:pathLst>
                <a:path w="301625" h="305435">
                  <a:moveTo>
                    <a:pt x="57" y="155504"/>
                  </a:moveTo>
                  <a:lnTo>
                    <a:pt x="6862" y="198169"/>
                  </a:lnTo>
                  <a:lnTo>
                    <a:pt x="24489" y="235823"/>
                  </a:lnTo>
                  <a:lnTo>
                    <a:pt x="51173" y="266847"/>
                  </a:lnTo>
                  <a:lnTo>
                    <a:pt x="85146" y="289624"/>
                  </a:lnTo>
                  <a:lnTo>
                    <a:pt x="124642" y="302538"/>
                  </a:lnTo>
                  <a:lnTo>
                    <a:pt x="153169" y="304868"/>
                  </a:lnTo>
                  <a:lnTo>
                    <a:pt x="167620" y="303796"/>
                  </a:lnTo>
                  <a:lnTo>
                    <a:pt x="208227" y="293023"/>
                  </a:lnTo>
                  <a:lnTo>
                    <a:pt x="243452" y="272198"/>
                  </a:lnTo>
                  <a:lnTo>
                    <a:pt x="271666" y="242974"/>
                  </a:lnTo>
                  <a:lnTo>
                    <a:pt x="291243" y="207004"/>
                  </a:lnTo>
                  <a:lnTo>
                    <a:pt x="300556" y="165942"/>
                  </a:lnTo>
                  <a:lnTo>
                    <a:pt x="301098" y="151408"/>
                  </a:lnTo>
                  <a:lnTo>
                    <a:pt x="300152" y="136561"/>
                  </a:lnTo>
                  <a:lnTo>
                    <a:pt x="289751" y="94962"/>
                  </a:lnTo>
                  <a:lnTo>
                    <a:pt x="269331" y="59000"/>
                  </a:lnTo>
                  <a:lnTo>
                    <a:pt x="240597" y="30244"/>
                  </a:lnTo>
                  <a:lnTo>
                    <a:pt x="205254" y="10267"/>
                  </a:lnTo>
                  <a:lnTo>
                    <a:pt x="165005" y="638"/>
                  </a:lnTo>
                  <a:lnTo>
                    <a:pt x="150794" y="0"/>
                  </a:lnTo>
                  <a:lnTo>
                    <a:pt x="135855" y="949"/>
                  </a:lnTo>
                  <a:lnTo>
                    <a:pt x="94211" y="11401"/>
                  </a:lnTo>
                  <a:lnTo>
                    <a:pt x="58438" y="31925"/>
                  </a:lnTo>
                  <a:lnTo>
                    <a:pt x="29969" y="60807"/>
                  </a:lnTo>
                  <a:lnTo>
                    <a:pt x="10238" y="96335"/>
                  </a:lnTo>
                  <a:lnTo>
                    <a:pt x="678" y="136794"/>
                  </a:lnTo>
                  <a:lnTo>
                    <a:pt x="0" y="151080"/>
                  </a:lnTo>
                  <a:lnTo>
                    <a:pt x="57" y="155504"/>
                  </a:lnTo>
                  <a:close/>
                </a:path>
              </a:pathLst>
            </a:custGeom>
            <a:ln w="9525">
              <a:solidFill>
                <a:srgbClr val="010101"/>
              </a:solidFill>
            </a:ln>
          </p:spPr>
          <p:txBody>
            <a:bodyPr wrap="square" lIns="0" tIns="0" rIns="0" bIns="0" rtlCol="0"/>
            <a:lstStyle/>
            <a:p>
              <a:endParaRPr/>
            </a:p>
          </p:txBody>
        </p:sp>
        <p:sp>
          <p:nvSpPr>
            <p:cNvPr id="188" name="object 84"/>
            <p:cNvSpPr/>
            <p:nvPr/>
          </p:nvSpPr>
          <p:spPr>
            <a:xfrm>
              <a:off x="5393429" y="3700080"/>
              <a:ext cx="90170" cy="824865"/>
            </a:xfrm>
            <a:custGeom>
              <a:avLst/>
              <a:gdLst/>
              <a:ahLst/>
              <a:cxnLst/>
              <a:rect l="l" t="t" r="r" b="b"/>
              <a:pathLst>
                <a:path w="90170" h="824864">
                  <a:moveTo>
                    <a:pt x="85344" y="85343"/>
                  </a:moveTo>
                  <a:lnTo>
                    <a:pt x="41910" y="0"/>
                  </a:lnTo>
                  <a:lnTo>
                    <a:pt x="0" y="86105"/>
                  </a:lnTo>
                  <a:lnTo>
                    <a:pt x="28194" y="85854"/>
                  </a:lnTo>
                  <a:lnTo>
                    <a:pt x="28194" y="71627"/>
                  </a:lnTo>
                  <a:lnTo>
                    <a:pt x="57150" y="71627"/>
                  </a:lnTo>
                  <a:lnTo>
                    <a:pt x="57243" y="85594"/>
                  </a:lnTo>
                  <a:lnTo>
                    <a:pt x="85344" y="85343"/>
                  </a:lnTo>
                  <a:close/>
                </a:path>
                <a:path w="90170" h="824864">
                  <a:moveTo>
                    <a:pt x="61722" y="796303"/>
                  </a:moveTo>
                  <a:lnTo>
                    <a:pt x="61722" y="752855"/>
                  </a:lnTo>
                  <a:lnTo>
                    <a:pt x="32766" y="752855"/>
                  </a:lnTo>
                  <a:lnTo>
                    <a:pt x="32672" y="738889"/>
                  </a:lnTo>
                  <a:lnTo>
                    <a:pt x="4572" y="739139"/>
                  </a:lnTo>
                  <a:lnTo>
                    <a:pt x="48006" y="824483"/>
                  </a:lnTo>
                  <a:lnTo>
                    <a:pt x="61722" y="796303"/>
                  </a:lnTo>
                  <a:close/>
                </a:path>
                <a:path w="90170" h="824864">
                  <a:moveTo>
                    <a:pt x="57243" y="85594"/>
                  </a:moveTo>
                  <a:lnTo>
                    <a:pt x="57150" y="71627"/>
                  </a:lnTo>
                  <a:lnTo>
                    <a:pt x="28194" y="71627"/>
                  </a:lnTo>
                  <a:lnTo>
                    <a:pt x="28289" y="85853"/>
                  </a:lnTo>
                  <a:lnTo>
                    <a:pt x="57243" y="85594"/>
                  </a:lnTo>
                  <a:close/>
                </a:path>
                <a:path w="90170" h="824864">
                  <a:moveTo>
                    <a:pt x="28289" y="85853"/>
                  </a:moveTo>
                  <a:lnTo>
                    <a:pt x="28194" y="71627"/>
                  </a:lnTo>
                  <a:lnTo>
                    <a:pt x="28194" y="85854"/>
                  </a:lnTo>
                  <a:close/>
                </a:path>
                <a:path w="90170" h="824864">
                  <a:moveTo>
                    <a:pt x="61626" y="738630"/>
                  </a:moveTo>
                  <a:lnTo>
                    <a:pt x="57243" y="85594"/>
                  </a:lnTo>
                  <a:lnTo>
                    <a:pt x="28289" y="85853"/>
                  </a:lnTo>
                  <a:lnTo>
                    <a:pt x="32672" y="738889"/>
                  </a:lnTo>
                  <a:lnTo>
                    <a:pt x="61626" y="738630"/>
                  </a:lnTo>
                  <a:close/>
                </a:path>
                <a:path w="90170" h="824864">
                  <a:moveTo>
                    <a:pt x="61722" y="752855"/>
                  </a:moveTo>
                  <a:lnTo>
                    <a:pt x="61626" y="738630"/>
                  </a:lnTo>
                  <a:lnTo>
                    <a:pt x="32672" y="738889"/>
                  </a:lnTo>
                  <a:lnTo>
                    <a:pt x="32766" y="752855"/>
                  </a:lnTo>
                  <a:lnTo>
                    <a:pt x="61722" y="752855"/>
                  </a:lnTo>
                  <a:close/>
                </a:path>
                <a:path w="90170" h="824864">
                  <a:moveTo>
                    <a:pt x="89916" y="738377"/>
                  </a:moveTo>
                  <a:lnTo>
                    <a:pt x="61626" y="738630"/>
                  </a:lnTo>
                  <a:lnTo>
                    <a:pt x="61722" y="796303"/>
                  </a:lnTo>
                  <a:lnTo>
                    <a:pt x="89916" y="738377"/>
                  </a:lnTo>
                  <a:close/>
                </a:path>
              </a:pathLst>
            </a:custGeom>
            <a:solidFill>
              <a:srgbClr val="FF0167"/>
            </a:solidFill>
          </p:spPr>
          <p:txBody>
            <a:bodyPr wrap="square" lIns="0" tIns="0" rIns="0" bIns="0" rtlCol="0"/>
            <a:lstStyle/>
            <a:p>
              <a:endParaRPr/>
            </a:p>
          </p:txBody>
        </p:sp>
      </p:grpSp>
      <p:grpSp>
        <p:nvGrpSpPr>
          <p:cNvPr id="150" name="Group 149"/>
          <p:cNvGrpSpPr/>
          <p:nvPr/>
        </p:nvGrpSpPr>
        <p:grpSpPr>
          <a:xfrm flipH="1">
            <a:off x="6082856" y="1912276"/>
            <a:ext cx="922019" cy="529082"/>
            <a:chOff x="1336461" y="3929301"/>
            <a:chExt cx="922019" cy="529082"/>
          </a:xfrm>
        </p:grpSpPr>
        <p:sp>
          <p:nvSpPr>
            <p:cNvPr id="162" name="object 2"/>
            <p:cNvSpPr/>
            <p:nvPr/>
          </p:nvSpPr>
          <p:spPr>
            <a:xfrm>
              <a:off x="1792136" y="3929301"/>
              <a:ext cx="460375" cy="523875"/>
            </a:xfrm>
            <a:custGeom>
              <a:avLst/>
              <a:gdLst/>
              <a:ahLst/>
              <a:cxnLst/>
              <a:rect l="l" t="t" r="r" b="b"/>
              <a:pathLst>
                <a:path w="460375" h="523875">
                  <a:moveTo>
                    <a:pt x="460248" y="389381"/>
                  </a:moveTo>
                  <a:lnTo>
                    <a:pt x="457200" y="128015"/>
                  </a:lnTo>
                  <a:lnTo>
                    <a:pt x="226314" y="0"/>
                  </a:lnTo>
                  <a:lnTo>
                    <a:pt x="0" y="134111"/>
                  </a:lnTo>
                  <a:lnTo>
                    <a:pt x="3048" y="395477"/>
                  </a:lnTo>
                  <a:lnTo>
                    <a:pt x="233172" y="523493"/>
                  </a:lnTo>
                  <a:lnTo>
                    <a:pt x="460248" y="389381"/>
                  </a:lnTo>
                  <a:close/>
                </a:path>
              </a:pathLst>
            </a:custGeom>
            <a:solidFill>
              <a:srgbClr val="FFFFCC"/>
            </a:solidFill>
          </p:spPr>
          <p:txBody>
            <a:bodyPr wrap="square" lIns="0" tIns="0" rIns="0" bIns="0" rtlCol="0"/>
            <a:lstStyle/>
            <a:p>
              <a:endParaRPr/>
            </a:p>
          </p:txBody>
        </p:sp>
        <p:sp>
          <p:nvSpPr>
            <p:cNvPr id="163" name="object 3"/>
            <p:cNvSpPr/>
            <p:nvPr/>
          </p:nvSpPr>
          <p:spPr>
            <a:xfrm>
              <a:off x="1792136" y="3929301"/>
              <a:ext cx="460375" cy="523875"/>
            </a:xfrm>
            <a:custGeom>
              <a:avLst/>
              <a:gdLst/>
              <a:ahLst/>
              <a:cxnLst/>
              <a:rect l="l" t="t" r="r" b="b"/>
              <a:pathLst>
                <a:path w="460375" h="523875">
                  <a:moveTo>
                    <a:pt x="457200" y="128015"/>
                  </a:moveTo>
                  <a:lnTo>
                    <a:pt x="226314" y="0"/>
                  </a:lnTo>
                  <a:lnTo>
                    <a:pt x="0" y="134111"/>
                  </a:lnTo>
                  <a:lnTo>
                    <a:pt x="3048" y="395477"/>
                  </a:lnTo>
                  <a:lnTo>
                    <a:pt x="233172" y="523493"/>
                  </a:lnTo>
                  <a:lnTo>
                    <a:pt x="460248" y="389381"/>
                  </a:lnTo>
                  <a:lnTo>
                    <a:pt x="457200" y="128015"/>
                  </a:lnTo>
                  <a:close/>
                </a:path>
              </a:pathLst>
            </a:custGeom>
            <a:ln w="9524">
              <a:solidFill>
                <a:srgbClr val="010101"/>
              </a:solidFill>
            </a:ln>
          </p:spPr>
          <p:txBody>
            <a:bodyPr wrap="square" lIns="0" tIns="0" rIns="0" bIns="0" rtlCol="0"/>
            <a:lstStyle/>
            <a:p>
              <a:endParaRPr/>
            </a:p>
          </p:txBody>
        </p:sp>
        <p:sp>
          <p:nvSpPr>
            <p:cNvPr id="164" name="object 4"/>
            <p:cNvSpPr/>
            <p:nvPr/>
          </p:nvSpPr>
          <p:spPr>
            <a:xfrm>
              <a:off x="1336461" y="3933873"/>
              <a:ext cx="460375" cy="524510"/>
            </a:xfrm>
            <a:custGeom>
              <a:avLst/>
              <a:gdLst/>
              <a:ahLst/>
              <a:cxnLst/>
              <a:rect l="l" t="t" r="r" b="b"/>
              <a:pathLst>
                <a:path w="460375" h="524510">
                  <a:moveTo>
                    <a:pt x="460248" y="390143"/>
                  </a:moveTo>
                  <a:lnTo>
                    <a:pt x="457200" y="128015"/>
                  </a:lnTo>
                  <a:lnTo>
                    <a:pt x="226313" y="0"/>
                  </a:lnTo>
                  <a:lnTo>
                    <a:pt x="0" y="134112"/>
                  </a:lnTo>
                  <a:lnTo>
                    <a:pt x="3048" y="396239"/>
                  </a:lnTo>
                  <a:lnTo>
                    <a:pt x="233934" y="524256"/>
                  </a:lnTo>
                  <a:lnTo>
                    <a:pt x="460248" y="390143"/>
                  </a:lnTo>
                  <a:close/>
                </a:path>
              </a:pathLst>
            </a:custGeom>
            <a:solidFill>
              <a:srgbClr val="FFFFCC"/>
            </a:solidFill>
          </p:spPr>
          <p:txBody>
            <a:bodyPr wrap="square" lIns="0" tIns="0" rIns="0" bIns="0" rtlCol="0"/>
            <a:lstStyle/>
            <a:p>
              <a:endParaRPr/>
            </a:p>
          </p:txBody>
        </p:sp>
        <p:sp>
          <p:nvSpPr>
            <p:cNvPr id="165" name="object 5"/>
            <p:cNvSpPr/>
            <p:nvPr/>
          </p:nvSpPr>
          <p:spPr>
            <a:xfrm>
              <a:off x="1336461" y="3933873"/>
              <a:ext cx="460375" cy="524510"/>
            </a:xfrm>
            <a:custGeom>
              <a:avLst/>
              <a:gdLst/>
              <a:ahLst/>
              <a:cxnLst/>
              <a:rect l="l" t="t" r="r" b="b"/>
              <a:pathLst>
                <a:path w="460375" h="524510">
                  <a:moveTo>
                    <a:pt x="457200" y="128015"/>
                  </a:moveTo>
                  <a:lnTo>
                    <a:pt x="226313" y="0"/>
                  </a:lnTo>
                  <a:lnTo>
                    <a:pt x="0" y="134112"/>
                  </a:lnTo>
                  <a:lnTo>
                    <a:pt x="3048" y="396239"/>
                  </a:lnTo>
                  <a:lnTo>
                    <a:pt x="233934" y="524256"/>
                  </a:lnTo>
                  <a:lnTo>
                    <a:pt x="460248" y="390143"/>
                  </a:lnTo>
                  <a:lnTo>
                    <a:pt x="457200" y="128015"/>
                  </a:lnTo>
                  <a:close/>
                </a:path>
              </a:pathLst>
            </a:custGeom>
            <a:ln w="9525">
              <a:solidFill>
                <a:srgbClr val="010101"/>
              </a:solidFill>
            </a:ln>
          </p:spPr>
          <p:txBody>
            <a:bodyPr wrap="square" lIns="0" tIns="0" rIns="0" bIns="0" rtlCol="0"/>
            <a:lstStyle/>
            <a:p>
              <a:endParaRPr/>
            </a:p>
          </p:txBody>
        </p:sp>
        <p:sp>
          <p:nvSpPr>
            <p:cNvPr id="166" name="object 6"/>
            <p:cNvSpPr/>
            <p:nvPr/>
          </p:nvSpPr>
          <p:spPr>
            <a:xfrm>
              <a:off x="1417140" y="4051159"/>
              <a:ext cx="305435" cy="302260"/>
            </a:xfrm>
            <a:custGeom>
              <a:avLst/>
              <a:gdLst/>
              <a:ahLst/>
              <a:cxnLst/>
              <a:rect l="l" t="t" r="r" b="b"/>
              <a:pathLst>
                <a:path w="305435" h="302259">
                  <a:moveTo>
                    <a:pt x="304969" y="153247"/>
                  </a:moveTo>
                  <a:lnTo>
                    <a:pt x="297777" y="109136"/>
                  </a:lnTo>
                  <a:lnTo>
                    <a:pt x="280462" y="70860"/>
                  </a:lnTo>
                  <a:lnTo>
                    <a:pt x="254638" y="39629"/>
                  </a:lnTo>
                  <a:lnTo>
                    <a:pt x="221916" y="16655"/>
                  </a:lnTo>
                  <a:lnTo>
                    <a:pt x="183911" y="3147"/>
                  </a:lnTo>
                  <a:lnTo>
                    <a:pt x="156434" y="0"/>
                  </a:lnTo>
                  <a:lnTo>
                    <a:pt x="147158" y="61"/>
                  </a:ln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close/>
                </a:path>
              </a:pathLst>
            </a:custGeom>
            <a:solidFill>
              <a:srgbClr val="FFFFFF"/>
            </a:solidFill>
          </p:spPr>
          <p:txBody>
            <a:bodyPr wrap="square" lIns="0" tIns="0" rIns="0" bIns="0" rtlCol="0"/>
            <a:lstStyle/>
            <a:p>
              <a:endParaRPr/>
            </a:p>
          </p:txBody>
        </p:sp>
        <p:sp>
          <p:nvSpPr>
            <p:cNvPr id="167" name="object 7"/>
            <p:cNvSpPr/>
            <p:nvPr/>
          </p:nvSpPr>
          <p:spPr>
            <a:xfrm>
              <a:off x="1417140" y="4051159"/>
              <a:ext cx="305435" cy="302260"/>
            </a:xfrm>
            <a:custGeom>
              <a:avLst/>
              <a:gdLst/>
              <a:ahLst/>
              <a:cxnLst/>
              <a:rect l="l" t="t" r="r" b="b"/>
              <a:pathLst>
                <a:path w="305435" h="302259">
                  <a:moveTo>
                    <a:pt x="147158" y="61"/>
                  </a:move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lnTo>
                    <a:pt x="303796" y="137970"/>
                  </a:lnTo>
                  <a:lnTo>
                    <a:pt x="293051" y="95669"/>
                  </a:lnTo>
                  <a:lnTo>
                    <a:pt x="272720" y="59607"/>
                  </a:lnTo>
                  <a:lnTo>
                    <a:pt x="244418" y="30994"/>
                  </a:lnTo>
                  <a:lnTo>
                    <a:pt x="209755" y="11041"/>
                  </a:lnTo>
                  <a:lnTo>
                    <a:pt x="170346" y="958"/>
                  </a:lnTo>
                  <a:lnTo>
                    <a:pt x="156434" y="0"/>
                  </a:lnTo>
                  <a:lnTo>
                    <a:pt x="147158" y="61"/>
                  </a:lnTo>
                  <a:close/>
                </a:path>
              </a:pathLst>
            </a:custGeom>
            <a:ln w="9525">
              <a:solidFill>
                <a:srgbClr val="010101"/>
              </a:solidFill>
            </a:ln>
          </p:spPr>
          <p:txBody>
            <a:bodyPr wrap="square" lIns="0" tIns="0" rIns="0" bIns="0" rtlCol="0"/>
            <a:lstStyle/>
            <a:p>
              <a:endParaRPr/>
            </a:p>
          </p:txBody>
        </p:sp>
        <p:sp>
          <p:nvSpPr>
            <p:cNvPr id="168" name="object 8"/>
            <p:cNvSpPr/>
            <p:nvPr/>
          </p:nvSpPr>
          <p:spPr>
            <a:xfrm>
              <a:off x="1872824" y="4033643"/>
              <a:ext cx="305435" cy="302260"/>
            </a:xfrm>
            <a:custGeom>
              <a:avLst/>
              <a:gdLst/>
              <a:ahLst/>
              <a:cxnLst/>
              <a:rect l="l" t="t" r="r" b="b"/>
              <a:pathLst>
                <a:path w="305435" h="302259">
                  <a:moveTo>
                    <a:pt x="304975" y="152999"/>
                  </a:moveTo>
                  <a:lnTo>
                    <a:pt x="297795" y="109059"/>
                  </a:lnTo>
                  <a:lnTo>
                    <a:pt x="280502" y="70899"/>
                  </a:lnTo>
                  <a:lnTo>
                    <a:pt x="254681" y="39729"/>
                  </a:lnTo>
                  <a:lnTo>
                    <a:pt x="221911" y="16761"/>
                  </a:lnTo>
                  <a:lnTo>
                    <a:pt x="183775" y="3207"/>
                  </a:lnTo>
                  <a:lnTo>
                    <a:pt x="156152" y="0"/>
                  </a:lnTo>
                  <a:lnTo>
                    <a:pt x="146388" y="51"/>
                  </a:ln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close/>
                </a:path>
              </a:pathLst>
            </a:custGeom>
            <a:solidFill>
              <a:srgbClr val="FFFFFF"/>
            </a:solidFill>
          </p:spPr>
          <p:txBody>
            <a:bodyPr wrap="square" lIns="0" tIns="0" rIns="0" bIns="0" rtlCol="0"/>
            <a:lstStyle/>
            <a:p>
              <a:endParaRPr/>
            </a:p>
          </p:txBody>
        </p:sp>
        <p:sp>
          <p:nvSpPr>
            <p:cNvPr id="169" name="object 9"/>
            <p:cNvSpPr/>
            <p:nvPr/>
          </p:nvSpPr>
          <p:spPr>
            <a:xfrm>
              <a:off x="1872824" y="4033643"/>
              <a:ext cx="305435" cy="302260"/>
            </a:xfrm>
            <a:custGeom>
              <a:avLst/>
              <a:gdLst/>
              <a:ahLst/>
              <a:cxnLst/>
              <a:rect l="l" t="t" r="r" b="b"/>
              <a:pathLst>
                <a:path w="305435" h="302259">
                  <a:moveTo>
                    <a:pt x="146388" y="51"/>
                  </a:move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lnTo>
                    <a:pt x="303803" y="137785"/>
                  </a:lnTo>
                  <a:lnTo>
                    <a:pt x="293076" y="95637"/>
                  </a:lnTo>
                  <a:lnTo>
                    <a:pt x="272765" y="59672"/>
                  </a:lnTo>
                  <a:lnTo>
                    <a:pt x="244451" y="31102"/>
                  </a:lnTo>
                  <a:lnTo>
                    <a:pt x="209717" y="11138"/>
                  </a:lnTo>
                  <a:lnTo>
                    <a:pt x="170144" y="991"/>
                  </a:lnTo>
                  <a:lnTo>
                    <a:pt x="156152" y="0"/>
                  </a:lnTo>
                  <a:lnTo>
                    <a:pt x="146388" y="51"/>
                  </a:lnTo>
                  <a:close/>
                </a:path>
              </a:pathLst>
            </a:custGeom>
            <a:ln w="9525">
              <a:solidFill>
                <a:srgbClr val="010101"/>
              </a:solidFill>
            </a:ln>
          </p:spPr>
          <p:txBody>
            <a:bodyPr wrap="square" lIns="0" tIns="0" rIns="0" bIns="0" rtlCol="0"/>
            <a:lstStyle/>
            <a:p>
              <a:endParaRPr/>
            </a:p>
          </p:txBody>
        </p:sp>
        <p:sp>
          <p:nvSpPr>
            <p:cNvPr id="170" name="object 59"/>
            <p:cNvSpPr/>
            <p:nvPr/>
          </p:nvSpPr>
          <p:spPr>
            <a:xfrm>
              <a:off x="1344080" y="4167045"/>
              <a:ext cx="914400" cy="86360"/>
            </a:xfrm>
            <a:custGeom>
              <a:avLst/>
              <a:gdLst/>
              <a:ahLst/>
              <a:cxnLst/>
              <a:rect l="l" t="t" r="r" b="b"/>
              <a:pathLst>
                <a:path w="914400" h="86359">
                  <a:moveTo>
                    <a:pt x="86106" y="28956"/>
                  </a:moveTo>
                  <a:lnTo>
                    <a:pt x="86106" y="0"/>
                  </a:lnTo>
                  <a:lnTo>
                    <a:pt x="0" y="43434"/>
                  </a:lnTo>
                  <a:lnTo>
                    <a:pt x="71627" y="78931"/>
                  </a:lnTo>
                  <a:lnTo>
                    <a:pt x="71627" y="28956"/>
                  </a:lnTo>
                  <a:lnTo>
                    <a:pt x="86106" y="28956"/>
                  </a:lnTo>
                  <a:close/>
                </a:path>
                <a:path w="914400" h="86359">
                  <a:moveTo>
                    <a:pt x="843533" y="57150"/>
                  </a:moveTo>
                  <a:lnTo>
                    <a:pt x="843533" y="28956"/>
                  </a:lnTo>
                  <a:lnTo>
                    <a:pt x="71627" y="28956"/>
                  </a:lnTo>
                  <a:lnTo>
                    <a:pt x="71627" y="57150"/>
                  </a:lnTo>
                  <a:lnTo>
                    <a:pt x="843533" y="57150"/>
                  </a:lnTo>
                  <a:close/>
                </a:path>
                <a:path w="914400" h="86359">
                  <a:moveTo>
                    <a:pt x="86106" y="86106"/>
                  </a:moveTo>
                  <a:lnTo>
                    <a:pt x="86106" y="57150"/>
                  </a:lnTo>
                  <a:lnTo>
                    <a:pt x="71627" y="57150"/>
                  </a:lnTo>
                  <a:lnTo>
                    <a:pt x="71627" y="78931"/>
                  </a:lnTo>
                  <a:lnTo>
                    <a:pt x="86106" y="86106"/>
                  </a:lnTo>
                  <a:close/>
                </a:path>
                <a:path w="914400" h="86359">
                  <a:moveTo>
                    <a:pt x="914400" y="43434"/>
                  </a:moveTo>
                  <a:lnTo>
                    <a:pt x="829056" y="0"/>
                  </a:lnTo>
                  <a:lnTo>
                    <a:pt x="829056" y="28956"/>
                  </a:lnTo>
                  <a:lnTo>
                    <a:pt x="843533" y="28956"/>
                  </a:lnTo>
                  <a:lnTo>
                    <a:pt x="843533" y="78867"/>
                  </a:lnTo>
                  <a:lnTo>
                    <a:pt x="914400" y="43434"/>
                  </a:lnTo>
                  <a:close/>
                </a:path>
                <a:path w="914400" h="86359">
                  <a:moveTo>
                    <a:pt x="843533" y="78867"/>
                  </a:moveTo>
                  <a:lnTo>
                    <a:pt x="843533" y="57150"/>
                  </a:lnTo>
                  <a:lnTo>
                    <a:pt x="829056" y="57150"/>
                  </a:lnTo>
                  <a:lnTo>
                    <a:pt x="829056" y="86106"/>
                  </a:lnTo>
                  <a:lnTo>
                    <a:pt x="843533" y="78867"/>
                  </a:lnTo>
                  <a:close/>
                </a:path>
              </a:pathLst>
            </a:custGeom>
            <a:solidFill>
              <a:schemeClr val="accent6"/>
            </a:solidFill>
          </p:spPr>
          <p:txBody>
            <a:bodyPr wrap="square" lIns="0" tIns="0" rIns="0" bIns="0" rtlCol="0"/>
            <a:lstStyle/>
            <a:p>
              <a:endParaRPr/>
            </a:p>
          </p:txBody>
        </p:sp>
      </p:grpSp>
      <p:grpSp>
        <p:nvGrpSpPr>
          <p:cNvPr id="151" name="Group 150"/>
          <p:cNvGrpSpPr/>
          <p:nvPr/>
        </p:nvGrpSpPr>
        <p:grpSpPr>
          <a:xfrm flipH="1">
            <a:off x="5860225" y="3512475"/>
            <a:ext cx="924432" cy="529082"/>
            <a:chOff x="1556679" y="5529500"/>
            <a:chExt cx="924432" cy="529082"/>
          </a:xfrm>
        </p:grpSpPr>
        <p:sp>
          <p:nvSpPr>
            <p:cNvPr id="152" name="object 11"/>
            <p:cNvSpPr/>
            <p:nvPr/>
          </p:nvSpPr>
          <p:spPr>
            <a:xfrm>
              <a:off x="2020736" y="5529500"/>
              <a:ext cx="460375" cy="523875"/>
            </a:xfrm>
            <a:custGeom>
              <a:avLst/>
              <a:gdLst/>
              <a:ahLst/>
              <a:cxnLst/>
              <a:rect l="l" t="t" r="r" b="b"/>
              <a:pathLst>
                <a:path w="460375" h="523875">
                  <a:moveTo>
                    <a:pt x="460247" y="389382"/>
                  </a:moveTo>
                  <a:lnTo>
                    <a:pt x="457199" y="128015"/>
                  </a:lnTo>
                  <a:lnTo>
                    <a:pt x="226313" y="0"/>
                  </a:lnTo>
                  <a:lnTo>
                    <a:pt x="0" y="134112"/>
                  </a:lnTo>
                  <a:lnTo>
                    <a:pt x="3048" y="395477"/>
                  </a:lnTo>
                  <a:lnTo>
                    <a:pt x="233171" y="523494"/>
                  </a:lnTo>
                  <a:lnTo>
                    <a:pt x="460247" y="389382"/>
                  </a:lnTo>
                  <a:close/>
                </a:path>
              </a:pathLst>
            </a:custGeom>
            <a:solidFill>
              <a:srgbClr val="FFFFCC"/>
            </a:solidFill>
          </p:spPr>
          <p:txBody>
            <a:bodyPr wrap="square" lIns="0" tIns="0" rIns="0" bIns="0" rtlCol="0"/>
            <a:lstStyle/>
            <a:p>
              <a:endParaRPr/>
            </a:p>
          </p:txBody>
        </p:sp>
        <p:sp>
          <p:nvSpPr>
            <p:cNvPr id="153" name="object 12"/>
            <p:cNvSpPr/>
            <p:nvPr/>
          </p:nvSpPr>
          <p:spPr>
            <a:xfrm>
              <a:off x="2020736" y="5529500"/>
              <a:ext cx="460375" cy="523875"/>
            </a:xfrm>
            <a:custGeom>
              <a:avLst/>
              <a:gdLst/>
              <a:ahLst/>
              <a:cxnLst/>
              <a:rect l="l" t="t" r="r" b="b"/>
              <a:pathLst>
                <a:path w="460375" h="523875">
                  <a:moveTo>
                    <a:pt x="457199" y="128015"/>
                  </a:moveTo>
                  <a:lnTo>
                    <a:pt x="226313" y="0"/>
                  </a:lnTo>
                  <a:lnTo>
                    <a:pt x="0" y="134112"/>
                  </a:lnTo>
                  <a:lnTo>
                    <a:pt x="3048" y="395477"/>
                  </a:lnTo>
                  <a:lnTo>
                    <a:pt x="233171" y="523494"/>
                  </a:lnTo>
                  <a:lnTo>
                    <a:pt x="460247" y="389382"/>
                  </a:lnTo>
                  <a:lnTo>
                    <a:pt x="457199" y="128015"/>
                  </a:lnTo>
                  <a:close/>
                </a:path>
              </a:pathLst>
            </a:custGeom>
            <a:ln w="9525">
              <a:solidFill>
                <a:srgbClr val="010101"/>
              </a:solidFill>
            </a:ln>
          </p:spPr>
          <p:txBody>
            <a:bodyPr wrap="square" lIns="0" tIns="0" rIns="0" bIns="0" rtlCol="0"/>
            <a:lstStyle/>
            <a:p>
              <a:endParaRPr/>
            </a:p>
          </p:txBody>
        </p:sp>
        <p:sp>
          <p:nvSpPr>
            <p:cNvPr id="154" name="object 13"/>
            <p:cNvSpPr/>
            <p:nvPr/>
          </p:nvSpPr>
          <p:spPr>
            <a:xfrm>
              <a:off x="1565061" y="5534072"/>
              <a:ext cx="460375" cy="524510"/>
            </a:xfrm>
            <a:custGeom>
              <a:avLst/>
              <a:gdLst/>
              <a:ahLst/>
              <a:cxnLst/>
              <a:rect l="l" t="t" r="r" b="b"/>
              <a:pathLst>
                <a:path w="460375" h="524510">
                  <a:moveTo>
                    <a:pt x="460248" y="390143"/>
                  </a:moveTo>
                  <a:lnTo>
                    <a:pt x="457200" y="128015"/>
                  </a:lnTo>
                  <a:lnTo>
                    <a:pt x="226313" y="0"/>
                  </a:lnTo>
                  <a:lnTo>
                    <a:pt x="0" y="134112"/>
                  </a:lnTo>
                  <a:lnTo>
                    <a:pt x="3048" y="396239"/>
                  </a:lnTo>
                  <a:lnTo>
                    <a:pt x="233934" y="524255"/>
                  </a:lnTo>
                  <a:lnTo>
                    <a:pt x="460248" y="390143"/>
                  </a:lnTo>
                  <a:close/>
                </a:path>
              </a:pathLst>
            </a:custGeom>
            <a:solidFill>
              <a:srgbClr val="FFFFCC"/>
            </a:solidFill>
          </p:spPr>
          <p:txBody>
            <a:bodyPr wrap="square" lIns="0" tIns="0" rIns="0" bIns="0" rtlCol="0"/>
            <a:lstStyle/>
            <a:p>
              <a:endParaRPr/>
            </a:p>
          </p:txBody>
        </p:sp>
        <p:sp>
          <p:nvSpPr>
            <p:cNvPr id="155" name="object 14"/>
            <p:cNvSpPr/>
            <p:nvPr/>
          </p:nvSpPr>
          <p:spPr>
            <a:xfrm>
              <a:off x="1565061" y="5534072"/>
              <a:ext cx="460375" cy="524510"/>
            </a:xfrm>
            <a:custGeom>
              <a:avLst/>
              <a:gdLst/>
              <a:ahLst/>
              <a:cxnLst/>
              <a:rect l="l" t="t" r="r" b="b"/>
              <a:pathLst>
                <a:path w="460375" h="524510">
                  <a:moveTo>
                    <a:pt x="457200" y="128015"/>
                  </a:moveTo>
                  <a:lnTo>
                    <a:pt x="226313" y="0"/>
                  </a:lnTo>
                  <a:lnTo>
                    <a:pt x="0" y="134112"/>
                  </a:lnTo>
                  <a:lnTo>
                    <a:pt x="3048" y="396239"/>
                  </a:lnTo>
                  <a:lnTo>
                    <a:pt x="233934" y="524255"/>
                  </a:lnTo>
                  <a:lnTo>
                    <a:pt x="460248" y="390143"/>
                  </a:lnTo>
                  <a:lnTo>
                    <a:pt x="457200" y="128015"/>
                  </a:lnTo>
                  <a:close/>
                </a:path>
              </a:pathLst>
            </a:custGeom>
            <a:ln w="9525">
              <a:solidFill>
                <a:srgbClr val="010101"/>
              </a:solidFill>
            </a:ln>
          </p:spPr>
          <p:txBody>
            <a:bodyPr wrap="square" lIns="0" tIns="0" rIns="0" bIns="0" rtlCol="0"/>
            <a:lstStyle/>
            <a:p>
              <a:endParaRPr/>
            </a:p>
          </p:txBody>
        </p:sp>
        <p:sp>
          <p:nvSpPr>
            <p:cNvPr id="156" name="object 15"/>
            <p:cNvSpPr/>
            <p:nvPr/>
          </p:nvSpPr>
          <p:spPr>
            <a:xfrm>
              <a:off x="1645740" y="5651359"/>
              <a:ext cx="305435" cy="302260"/>
            </a:xfrm>
            <a:custGeom>
              <a:avLst/>
              <a:gdLst/>
              <a:ahLst/>
              <a:cxnLst/>
              <a:rect l="l" t="t" r="r" b="b"/>
              <a:pathLst>
                <a:path w="305435" h="302260">
                  <a:moveTo>
                    <a:pt x="304969" y="153247"/>
                  </a:moveTo>
                  <a:lnTo>
                    <a:pt x="297777" y="109136"/>
                  </a:lnTo>
                  <a:lnTo>
                    <a:pt x="280462" y="70860"/>
                  </a:lnTo>
                  <a:lnTo>
                    <a:pt x="254638" y="39629"/>
                  </a:lnTo>
                  <a:lnTo>
                    <a:pt x="221916" y="16655"/>
                  </a:lnTo>
                  <a:lnTo>
                    <a:pt x="183911" y="3147"/>
                  </a:lnTo>
                  <a:lnTo>
                    <a:pt x="156434" y="0"/>
                  </a:lnTo>
                  <a:lnTo>
                    <a:pt x="147158" y="61"/>
                  </a:ln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close/>
                </a:path>
              </a:pathLst>
            </a:custGeom>
            <a:solidFill>
              <a:srgbClr val="FFFFFF"/>
            </a:solidFill>
          </p:spPr>
          <p:txBody>
            <a:bodyPr wrap="square" lIns="0" tIns="0" rIns="0" bIns="0" rtlCol="0"/>
            <a:lstStyle/>
            <a:p>
              <a:endParaRPr/>
            </a:p>
          </p:txBody>
        </p:sp>
        <p:sp>
          <p:nvSpPr>
            <p:cNvPr id="157" name="object 16"/>
            <p:cNvSpPr/>
            <p:nvPr/>
          </p:nvSpPr>
          <p:spPr>
            <a:xfrm>
              <a:off x="1645740" y="5651359"/>
              <a:ext cx="305435" cy="302260"/>
            </a:xfrm>
            <a:custGeom>
              <a:avLst/>
              <a:gdLst/>
              <a:ahLst/>
              <a:cxnLst/>
              <a:rect l="l" t="t" r="r" b="b"/>
              <a:pathLst>
                <a:path w="305435" h="302260">
                  <a:moveTo>
                    <a:pt x="147158" y="61"/>
                  </a:move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lnTo>
                    <a:pt x="303796" y="137970"/>
                  </a:lnTo>
                  <a:lnTo>
                    <a:pt x="293051" y="95669"/>
                  </a:lnTo>
                  <a:lnTo>
                    <a:pt x="272720" y="59607"/>
                  </a:lnTo>
                  <a:lnTo>
                    <a:pt x="244418" y="30994"/>
                  </a:lnTo>
                  <a:lnTo>
                    <a:pt x="209755" y="11041"/>
                  </a:lnTo>
                  <a:lnTo>
                    <a:pt x="170346" y="958"/>
                  </a:lnTo>
                  <a:lnTo>
                    <a:pt x="156434" y="0"/>
                  </a:lnTo>
                  <a:lnTo>
                    <a:pt x="147158" y="61"/>
                  </a:lnTo>
                  <a:close/>
                </a:path>
              </a:pathLst>
            </a:custGeom>
            <a:ln w="9525">
              <a:solidFill>
                <a:srgbClr val="010101"/>
              </a:solidFill>
            </a:ln>
          </p:spPr>
          <p:txBody>
            <a:bodyPr wrap="square" lIns="0" tIns="0" rIns="0" bIns="0" rtlCol="0"/>
            <a:lstStyle/>
            <a:p>
              <a:endParaRPr/>
            </a:p>
          </p:txBody>
        </p:sp>
        <p:sp>
          <p:nvSpPr>
            <p:cNvPr id="158" name="object 17"/>
            <p:cNvSpPr/>
            <p:nvPr/>
          </p:nvSpPr>
          <p:spPr>
            <a:xfrm>
              <a:off x="2101424" y="5633843"/>
              <a:ext cx="305435" cy="302260"/>
            </a:xfrm>
            <a:custGeom>
              <a:avLst/>
              <a:gdLst/>
              <a:ahLst/>
              <a:cxnLst/>
              <a:rect l="l" t="t" r="r" b="b"/>
              <a:pathLst>
                <a:path w="305435" h="302260">
                  <a:moveTo>
                    <a:pt x="304975" y="152999"/>
                  </a:moveTo>
                  <a:lnTo>
                    <a:pt x="297795" y="109059"/>
                  </a:lnTo>
                  <a:lnTo>
                    <a:pt x="280502" y="70899"/>
                  </a:lnTo>
                  <a:lnTo>
                    <a:pt x="254681" y="39729"/>
                  </a:lnTo>
                  <a:lnTo>
                    <a:pt x="221911" y="16761"/>
                  </a:lnTo>
                  <a:lnTo>
                    <a:pt x="183775" y="3207"/>
                  </a:lnTo>
                  <a:lnTo>
                    <a:pt x="156152" y="0"/>
                  </a:lnTo>
                  <a:lnTo>
                    <a:pt x="146388" y="51"/>
                  </a:ln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close/>
                </a:path>
              </a:pathLst>
            </a:custGeom>
            <a:solidFill>
              <a:srgbClr val="FFFFFF"/>
            </a:solidFill>
          </p:spPr>
          <p:txBody>
            <a:bodyPr wrap="square" lIns="0" tIns="0" rIns="0" bIns="0" rtlCol="0"/>
            <a:lstStyle/>
            <a:p>
              <a:endParaRPr/>
            </a:p>
          </p:txBody>
        </p:sp>
        <p:sp>
          <p:nvSpPr>
            <p:cNvPr id="160" name="object 18"/>
            <p:cNvSpPr/>
            <p:nvPr/>
          </p:nvSpPr>
          <p:spPr>
            <a:xfrm>
              <a:off x="2101424" y="5633843"/>
              <a:ext cx="305435" cy="302260"/>
            </a:xfrm>
            <a:custGeom>
              <a:avLst/>
              <a:gdLst/>
              <a:ahLst/>
              <a:cxnLst/>
              <a:rect l="l" t="t" r="r" b="b"/>
              <a:pathLst>
                <a:path w="305435" h="302260">
                  <a:moveTo>
                    <a:pt x="146388" y="51"/>
                  </a:move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lnTo>
                    <a:pt x="303803" y="137785"/>
                  </a:lnTo>
                  <a:lnTo>
                    <a:pt x="293076" y="95637"/>
                  </a:lnTo>
                  <a:lnTo>
                    <a:pt x="272765" y="59672"/>
                  </a:lnTo>
                  <a:lnTo>
                    <a:pt x="244451" y="31102"/>
                  </a:lnTo>
                  <a:lnTo>
                    <a:pt x="209717" y="11138"/>
                  </a:lnTo>
                  <a:lnTo>
                    <a:pt x="170144" y="991"/>
                  </a:lnTo>
                  <a:lnTo>
                    <a:pt x="156152" y="0"/>
                  </a:lnTo>
                  <a:lnTo>
                    <a:pt x="146388" y="51"/>
                  </a:lnTo>
                  <a:close/>
                </a:path>
              </a:pathLst>
            </a:custGeom>
            <a:ln w="9525">
              <a:solidFill>
                <a:srgbClr val="010101"/>
              </a:solidFill>
            </a:ln>
          </p:spPr>
          <p:txBody>
            <a:bodyPr wrap="square" lIns="0" tIns="0" rIns="0" bIns="0" rtlCol="0"/>
            <a:lstStyle/>
            <a:p>
              <a:endParaRPr/>
            </a:p>
          </p:txBody>
        </p:sp>
        <p:sp>
          <p:nvSpPr>
            <p:cNvPr id="161" name="object 60"/>
            <p:cNvSpPr/>
            <p:nvPr/>
          </p:nvSpPr>
          <p:spPr>
            <a:xfrm>
              <a:off x="1556679" y="5751243"/>
              <a:ext cx="914400" cy="86360"/>
            </a:xfrm>
            <a:custGeom>
              <a:avLst/>
              <a:gdLst/>
              <a:ahLst/>
              <a:cxnLst/>
              <a:rect l="l" t="t" r="r" b="b"/>
              <a:pathLst>
                <a:path w="914400" h="86360">
                  <a:moveTo>
                    <a:pt x="86106" y="28955"/>
                  </a:moveTo>
                  <a:lnTo>
                    <a:pt x="86106" y="0"/>
                  </a:lnTo>
                  <a:lnTo>
                    <a:pt x="0" y="43433"/>
                  </a:lnTo>
                  <a:lnTo>
                    <a:pt x="71627" y="78931"/>
                  </a:lnTo>
                  <a:lnTo>
                    <a:pt x="71627" y="28955"/>
                  </a:lnTo>
                  <a:lnTo>
                    <a:pt x="86106" y="28955"/>
                  </a:lnTo>
                  <a:close/>
                </a:path>
                <a:path w="914400" h="86360">
                  <a:moveTo>
                    <a:pt x="843533" y="57150"/>
                  </a:moveTo>
                  <a:lnTo>
                    <a:pt x="843533" y="28955"/>
                  </a:lnTo>
                  <a:lnTo>
                    <a:pt x="71627" y="28955"/>
                  </a:lnTo>
                  <a:lnTo>
                    <a:pt x="71627" y="57150"/>
                  </a:lnTo>
                  <a:lnTo>
                    <a:pt x="843533" y="57150"/>
                  </a:lnTo>
                  <a:close/>
                </a:path>
                <a:path w="914400" h="86360">
                  <a:moveTo>
                    <a:pt x="86106" y="86105"/>
                  </a:moveTo>
                  <a:lnTo>
                    <a:pt x="86106" y="57150"/>
                  </a:lnTo>
                  <a:lnTo>
                    <a:pt x="71627" y="57150"/>
                  </a:lnTo>
                  <a:lnTo>
                    <a:pt x="71627" y="78931"/>
                  </a:lnTo>
                  <a:lnTo>
                    <a:pt x="86106" y="86105"/>
                  </a:lnTo>
                  <a:close/>
                </a:path>
                <a:path w="914400" h="86360">
                  <a:moveTo>
                    <a:pt x="914400" y="43433"/>
                  </a:moveTo>
                  <a:lnTo>
                    <a:pt x="829055" y="0"/>
                  </a:lnTo>
                  <a:lnTo>
                    <a:pt x="829055" y="28955"/>
                  </a:lnTo>
                  <a:lnTo>
                    <a:pt x="843533" y="28955"/>
                  </a:lnTo>
                  <a:lnTo>
                    <a:pt x="843533" y="78866"/>
                  </a:lnTo>
                  <a:lnTo>
                    <a:pt x="914400" y="43433"/>
                  </a:lnTo>
                  <a:close/>
                </a:path>
                <a:path w="914400" h="86360">
                  <a:moveTo>
                    <a:pt x="843533" y="78866"/>
                  </a:moveTo>
                  <a:lnTo>
                    <a:pt x="843533" y="57150"/>
                  </a:lnTo>
                  <a:lnTo>
                    <a:pt x="829055" y="57150"/>
                  </a:lnTo>
                  <a:lnTo>
                    <a:pt x="829055" y="86105"/>
                  </a:lnTo>
                  <a:lnTo>
                    <a:pt x="843533" y="78866"/>
                  </a:lnTo>
                  <a:close/>
                </a:path>
              </a:pathLst>
            </a:custGeom>
            <a:solidFill>
              <a:schemeClr val="accent6"/>
            </a:solidFill>
          </p:spPr>
          <p:txBody>
            <a:bodyPr wrap="square" lIns="0" tIns="0" rIns="0" bIns="0" rtlCol="0"/>
            <a:lstStyle/>
            <a:p>
              <a:endParaRPr/>
            </a:p>
          </p:txBody>
        </p:sp>
      </p:grpSp>
      <p:grpSp>
        <p:nvGrpSpPr>
          <p:cNvPr id="261" name="Group 260"/>
          <p:cNvGrpSpPr/>
          <p:nvPr/>
        </p:nvGrpSpPr>
        <p:grpSpPr>
          <a:xfrm rot="2741264" flipH="1">
            <a:off x="2740058" y="2925879"/>
            <a:ext cx="924432" cy="529082"/>
            <a:chOff x="1556679" y="5529500"/>
            <a:chExt cx="924432" cy="529082"/>
          </a:xfrm>
        </p:grpSpPr>
        <p:sp>
          <p:nvSpPr>
            <p:cNvPr id="262" name="object 11"/>
            <p:cNvSpPr/>
            <p:nvPr/>
          </p:nvSpPr>
          <p:spPr>
            <a:xfrm>
              <a:off x="2020736" y="5529500"/>
              <a:ext cx="460375" cy="523875"/>
            </a:xfrm>
            <a:custGeom>
              <a:avLst/>
              <a:gdLst/>
              <a:ahLst/>
              <a:cxnLst/>
              <a:rect l="l" t="t" r="r" b="b"/>
              <a:pathLst>
                <a:path w="460375" h="523875">
                  <a:moveTo>
                    <a:pt x="460247" y="389382"/>
                  </a:moveTo>
                  <a:lnTo>
                    <a:pt x="457199" y="128015"/>
                  </a:lnTo>
                  <a:lnTo>
                    <a:pt x="226313" y="0"/>
                  </a:lnTo>
                  <a:lnTo>
                    <a:pt x="0" y="134112"/>
                  </a:lnTo>
                  <a:lnTo>
                    <a:pt x="3048" y="395477"/>
                  </a:lnTo>
                  <a:lnTo>
                    <a:pt x="233171" y="523494"/>
                  </a:lnTo>
                  <a:lnTo>
                    <a:pt x="460247" y="389382"/>
                  </a:lnTo>
                  <a:close/>
                </a:path>
              </a:pathLst>
            </a:custGeom>
            <a:solidFill>
              <a:srgbClr val="FFFFCC"/>
            </a:solidFill>
          </p:spPr>
          <p:txBody>
            <a:bodyPr wrap="square" lIns="0" tIns="0" rIns="0" bIns="0" rtlCol="0"/>
            <a:lstStyle/>
            <a:p>
              <a:endParaRPr/>
            </a:p>
          </p:txBody>
        </p:sp>
        <p:sp>
          <p:nvSpPr>
            <p:cNvPr id="263" name="object 12"/>
            <p:cNvSpPr/>
            <p:nvPr/>
          </p:nvSpPr>
          <p:spPr>
            <a:xfrm>
              <a:off x="2020736" y="5529500"/>
              <a:ext cx="460375" cy="523875"/>
            </a:xfrm>
            <a:custGeom>
              <a:avLst/>
              <a:gdLst/>
              <a:ahLst/>
              <a:cxnLst/>
              <a:rect l="l" t="t" r="r" b="b"/>
              <a:pathLst>
                <a:path w="460375" h="523875">
                  <a:moveTo>
                    <a:pt x="457199" y="128015"/>
                  </a:moveTo>
                  <a:lnTo>
                    <a:pt x="226313" y="0"/>
                  </a:lnTo>
                  <a:lnTo>
                    <a:pt x="0" y="134112"/>
                  </a:lnTo>
                  <a:lnTo>
                    <a:pt x="3048" y="395477"/>
                  </a:lnTo>
                  <a:lnTo>
                    <a:pt x="233171" y="523494"/>
                  </a:lnTo>
                  <a:lnTo>
                    <a:pt x="460247" y="389382"/>
                  </a:lnTo>
                  <a:lnTo>
                    <a:pt x="457199" y="128015"/>
                  </a:lnTo>
                  <a:close/>
                </a:path>
              </a:pathLst>
            </a:custGeom>
            <a:ln w="9525">
              <a:solidFill>
                <a:srgbClr val="010101"/>
              </a:solidFill>
            </a:ln>
          </p:spPr>
          <p:txBody>
            <a:bodyPr wrap="square" lIns="0" tIns="0" rIns="0" bIns="0" rtlCol="0"/>
            <a:lstStyle/>
            <a:p>
              <a:endParaRPr/>
            </a:p>
          </p:txBody>
        </p:sp>
        <p:sp>
          <p:nvSpPr>
            <p:cNvPr id="264" name="object 13"/>
            <p:cNvSpPr/>
            <p:nvPr/>
          </p:nvSpPr>
          <p:spPr>
            <a:xfrm>
              <a:off x="1565061" y="5534072"/>
              <a:ext cx="460375" cy="524510"/>
            </a:xfrm>
            <a:custGeom>
              <a:avLst/>
              <a:gdLst/>
              <a:ahLst/>
              <a:cxnLst/>
              <a:rect l="l" t="t" r="r" b="b"/>
              <a:pathLst>
                <a:path w="460375" h="524510">
                  <a:moveTo>
                    <a:pt x="460248" y="390143"/>
                  </a:moveTo>
                  <a:lnTo>
                    <a:pt x="457200" y="128015"/>
                  </a:lnTo>
                  <a:lnTo>
                    <a:pt x="226313" y="0"/>
                  </a:lnTo>
                  <a:lnTo>
                    <a:pt x="0" y="134112"/>
                  </a:lnTo>
                  <a:lnTo>
                    <a:pt x="3048" y="396239"/>
                  </a:lnTo>
                  <a:lnTo>
                    <a:pt x="233934" y="524255"/>
                  </a:lnTo>
                  <a:lnTo>
                    <a:pt x="460248" y="390143"/>
                  </a:lnTo>
                  <a:close/>
                </a:path>
              </a:pathLst>
            </a:custGeom>
            <a:solidFill>
              <a:srgbClr val="FFFFCC"/>
            </a:solidFill>
          </p:spPr>
          <p:txBody>
            <a:bodyPr wrap="square" lIns="0" tIns="0" rIns="0" bIns="0" rtlCol="0"/>
            <a:lstStyle/>
            <a:p>
              <a:endParaRPr/>
            </a:p>
          </p:txBody>
        </p:sp>
        <p:sp>
          <p:nvSpPr>
            <p:cNvPr id="265" name="object 14"/>
            <p:cNvSpPr/>
            <p:nvPr/>
          </p:nvSpPr>
          <p:spPr>
            <a:xfrm>
              <a:off x="1565061" y="5534072"/>
              <a:ext cx="460375" cy="524510"/>
            </a:xfrm>
            <a:custGeom>
              <a:avLst/>
              <a:gdLst/>
              <a:ahLst/>
              <a:cxnLst/>
              <a:rect l="l" t="t" r="r" b="b"/>
              <a:pathLst>
                <a:path w="460375" h="524510">
                  <a:moveTo>
                    <a:pt x="457200" y="128015"/>
                  </a:moveTo>
                  <a:lnTo>
                    <a:pt x="226313" y="0"/>
                  </a:lnTo>
                  <a:lnTo>
                    <a:pt x="0" y="134112"/>
                  </a:lnTo>
                  <a:lnTo>
                    <a:pt x="3048" y="396239"/>
                  </a:lnTo>
                  <a:lnTo>
                    <a:pt x="233934" y="524255"/>
                  </a:lnTo>
                  <a:lnTo>
                    <a:pt x="460248" y="390143"/>
                  </a:lnTo>
                  <a:lnTo>
                    <a:pt x="457200" y="128015"/>
                  </a:lnTo>
                  <a:close/>
                </a:path>
              </a:pathLst>
            </a:custGeom>
            <a:ln w="9525">
              <a:solidFill>
                <a:srgbClr val="010101"/>
              </a:solidFill>
            </a:ln>
          </p:spPr>
          <p:txBody>
            <a:bodyPr wrap="square" lIns="0" tIns="0" rIns="0" bIns="0" rtlCol="0"/>
            <a:lstStyle/>
            <a:p>
              <a:endParaRPr/>
            </a:p>
          </p:txBody>
        </p:sp>
        <p:sp>
          <p:nvSpPr>
            <p:cNvPr id="266" name="object 15"/>
            <p:cNvSpPr/>
            <p:nvPr/>
          </p:nvSpPr>
          <p:spPr>
            <a:xfrm>
              <a:off x="1645740" y="5651359"/>
              <a:ext cx="305435" cy="302260"/>
            </a:xfrm>
            <a:custGeom>
              <a:avLst/>
              <a:gdLst/>
              <a:ahLst/>
              <a:cxnLst/>
              <a:rect l="l" t="t" r="r" b="b"/>
              <a:pathLst>
                <a:path w="305435" h="302260">
                  <a:moveTo>
                    <a:pt x="304969" y="153247"/>
                  </a:moveTo>
                  <a:lnTo>
                    <a:pt x="297777" y="109136"/>
                  </a:lnTo>
                  <a:lnTo>
                    <a:pt x="280462" y="70860"/>
                  </a:lnTo>
                  <a:lnTo>
                    <a:pt x="254638" y="39629"/>
                  </a:lnTo>
                  <a:lnTo>
                    <a:pt x="221916" y="16655"/>
                  </a:lnTo>
                  <a:lnTo>
                    <a:pt x="183911" y="3147"/>
                  </a:lnTo>
                  <a:lnTo>
                    <a:pt x="156434" y="0"/>
                  </a:lnTo>
                  <a:lnTo>
                    <a:pt x="147158" y="61"/>
                  </a:ln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close/>
                </a:path>
              </a:pathLst>
            </a:custGeom>
            <a:solidFill>
              <a:srgbClr val="FFFFFF"/>
            </a:solidFill>
          </p:spPr>
          <p:txBody>
            <a:bodyPr wrap="square" lIns="0" tIns="0" rIns="0" bIns="0" rtlCol="0"/>
            <a:lstStyle/>
            <a:p>
              <a:endParaRPr/>
            </a:p>
          </p:txBody>
        </p:sp>
        <p:sp>
          <p:nvSpPr>
            <p:cNvPr id="267" name="object 16"/>
            <p:cNvSpPr/>
            <p:nvPr/>
          </p:nvSpPr>
          <p:spPr>
            <a:xfrm>
              <a:off x="1645740" y="5651359"/>
              <a:ext cx="305435" cy="302260"/>
            </a:xfrm>
            <a:custGeom>
              <a:avLst/>
              <a:gdLst/>
              <a:ahLst/>
              <a:cxnLst/>
              <a:rect l="l" t="t" r="r" b="b"/>
              <a:pathLst>
                <a:path w="305435" h="302260">
                  <a:moveTo>
                    <a:pt x="147158" y="61"/>
                  </a:move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lnTo>
                    <a:pt x="303796" y="137970"/>
                  </a:lnTo>
                  <a:lnTo>
                    <a:pt x="293051" y="95669"/>
                  </a:lnTo>
                  <a:lnTo>
                    <a:pt x="272720" y="59607"/>
                  </a:lnTo>
                  <a:lnTo>
                    <a:pt x="244418" y="30994"/>
                  </a:lnTo>
                  <a:lnTo>
                    <a:pt x="209755" y="11041"/>
                  </a:lnTo>
                  <a:lnTo>
                    <a:pt x="170346" y="958"/>
                  </a:lnTo>
                  <a:lnTo>
                    <a:pt x="156434" y="0"/>
                  </a:lnTo>
                  <a:lnTo>
                    <a:pt x="147158" y="61"/>
                  </a:lnTo>
                  <a:close/>
                </a:path>
              </a:pathLst>
            </a:custGeom>
            <a:ln w="9525">
              <a:solidFill>
                <a:srgbClr val="010101"/>
              </a:solidFill>
            </a:ln>
          </p:spPr>
          <p:txBody>
            <a:bodyPr wrap="square" lIns="0" tIns="0" rIns="0" bIns="0" rtlCol="0"/>
            <a:lstStyle/>
            <a:p>
              <a:endParaRPr/>
            </a:p>
          </p:txBody>
        </p:sp>
        <p:sp>
          <p:nvSpPr>
            <p:cNvPr id="268" name="object 17"/>
            <p:cNvSpPr/>
            <p:nvPr/>
          </p:nvSpPr>
          <p:spPr>
            <a:xfrm>
              <a:off x="2101424" y="5633843"/>
              <a:ext cx="305435" cy="302260"/>
            </a:xfrm>
            <a:custGeom>
              <a:avLst/>
              <a:gdLst/>
              <a:ahLst/>
              <a:cxnLst/>
              <a:rect l="l" t="t" r="r" b="b"/>
              <a:pathLst>
                <a:path w="305435" h="302260">
                  <a:moveTo>
                    <a:pt x="304975" y="152999"/>
                  </a:moveTo>
                  <a:lnTo>
                    <a:pt x="297795" y="109059"/>
                  </a:lnTo>
                  <a:lnTo>
                    <a:pt x="280502" y="70899"/>
                  </a:lnTo>
                  <a:lnTo>
                    <a:pt x="254681" y="39729"/>
                  </a:lnTo>
                  <a:lnTo>
                    <a:pt x="221911" y="16761"/>
                  </a:lnTo>
                  <a:lnTo>
                    <a:pt x="183775" y="3207"/>
                  </a:lnTo>
                  <a:lnTo>
                    <a:pt x="156152" y="0"/>
                  </a:lnTo>
                  <a:lnTo>
                    <a:pt x="146388" y="51"/>
                  </a:ln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close/>
                </a:path>
              </a:pathLst>
            </a:custGeom>
            <a:solidFill>
              <a:srgbClr val="FFFFFF"/>
            </a:solidFill>
          </p:spPr>
          <p:txBody>
            <a:bodyPr wrap="square" lIns="0" tIns="0" rIns="0" bIns="0" rtlCol="0"/>
            <a:lstStyle/>
            <a:p>
              <a:endParaRPr/>
            </a:p>
          </p:txBody>
        </p:sp>
        <p:sp>
          <p:nvSpPr>
            <p:cNvPr id="269" name="object 18"/>
            <p:cNvSpPr/>
            <p:nvPr/>
          </p:nvSpPr>
          <p:spPr>
            <a:xfrm>
              <a:off x="2101424" y="5633843"/>
              <a:ext cx="305435" cy="302260"/>
            </a:xfrm>
            <a:custGeom>
              <a:avLst/>
              <a:gdLst/>
              <a:ahLst/>
              <a:cxnLst/>
              <a:rect l="l" t="t" r="r" b="b"/>
              <a:pathLst>
                <a:path w="305435" h="302260">
                  <a:moveTo>
                    <a:pt x="146388" y="51"/>
                  </a:move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lnTo>
                    <a:pt x="303803" y="137785"/>
                  </a:lnTo>
                  <a:lnTo>
                    <a:pt x="293076" y="95637"/>
                  </a:lnTo>
                  <a:lnTo>
                    <a:pt x="272765" y="59672"/>
                  </a:lnTo>
                  <a:lnTo>
                    <a:pt x="244451" y="31102"/>
                  </a:lnTo>
                  <a:lnTo>
                    <a:pt x="209717" y="11138"/>
                  </a:lnTo>
                  <a:lnTo>
                    <a:pt x="170144" y="991"/>
                  </a:lnTo>
                  <a:lnTo>
                    <a:pt x="156152" y="0"/>
                  </a:lnTo>
                  <a:lnTo>
                    <a:pt x="146388" y="51"/>
                  </a:lnTo>
                  <a:close/>
                </a:path>
              </a:pathLst>
            </a:custGeom>
            <a:ln w="9525">
              <a:solidFill>
                <a:srgbClr val="010101"/>
              </a:solidFill>
            </a:ln>
          </p:spPr>
          <p:txBody>
            <a:bodyPr wrap="square" lIns="0" tIns="0" rIns="0" bIns="0" rtlCol="0"/>
            <a:lstStyle/>
            <a:p>
              <a:endParaRPr/>
            </a:p>
          </p:txBody>
        </p:sp>
        <p:sp>
          <p:nvSpPr>
            <p:cNvPr id="270" name="object 60"/>
            <p:cNvSpPr/>
            <p:nvPr/>
          </p:nvSpPr>
          <p:spPr>
            <a:xfrm>
              <a:off x="1556679" y="5751243"/>
              <a:ext cx="914400" cy="86360"/>
            </a:xfrm>
            <a:custGeom>
              <a:avLst/>
              <a:gdLst/>
              <a:ahLst/>
              <a:cxnLst/>
              <a:rect l="l" t="t" r="r" b="b"/>
              <a:pathLst>
                <a:path w="914400" h="86360">
                  <a:moveTo>
                    <a:pt x="86106" y="28955"/>
                  </a:moveTo>
                  <a:lnTo>
                    <a:pt x="86106" y="0"/>
                  </a:lnTo>
                  <a:lnTo>
                    <a:pt x="0" y="43433"/>
                  </a:lnTo>
                  <a:lnTo>
                    <a:pt x="71627" y="78931"/>
                  </a:lnTo>
                  <a:lnTo>
                    <a:pt x="71627" y="28955"/>
                  </a:lnTo>
                  <a:lnTo>
                    <a:pt x="86106" y="28955"/>
                  </a:lnTo>
                  <a:close/>
                </a:path>
                <a:path w="914400" h="86360">
                  <a:moveTo>
                    <a:pt x="843533" y="57150"/>
                  </a:moveTo>
                  <a:lnTo>
                    <a:pt x="843533" y="28955"/>
                  </a:lnTo>
                  <a:lnTo>
                    <a:pt x="71627" y="28955"/>
                  </a:lnTo>
                  <a:lnTo>
                    <a:pt x="71627" y="57150"/>
                  </a:lnTo>
                  <a:lnTo>
                    <a:pt x="843533" y="57150"/>
                  </a:lnTo>
                  <a:close/>
                </a:path>
                <a:path w="914400" h="86360">
                  <a:moveTo>
                    <a:pt x="86106" y="86105"/>
                  </a:moveTo>
                  <a:lnTo>
                    <a:pt x="86106" y="57150"/>
                  </a:lnTo>
                  <a:lnTo>
                    <a:pt x="71627" y="57150"/>
                  </a:lnTo>
                  <a:lnTo>
                    <a:pt x="71627" y="78931"/>
                  </a:lnTo>
                  <a:lnTo>
                    <a:pt x="86106" y="86105"/>
                  </a:lnTo>
                  <a:close/>
                </a:path>
                <a:path w="914400" h="86360">
                  <a:moveTo>
                    <a:pt x="914400" y="43433"/>
                  </a:moveTo>
                  <a:lnTo>
                    <a:pt x="829055" y="0"/>
                  </a:lnTo>
                  <a:lnTo>
                    <a:pt x="829055" y="28955"/>
                  </a:lnTo>
                  <a:lnTo>
                    <a:pt x="843533" y="28955"/>
                  </a:lnTo>
                  <a:lnTo>
                    <a:pt x="843533" y="78866"/>
                  </a:lnTo>
                  <a:lnTo>
                    <a:pt x="914400" y="43433"/>
                  </a:lnTo>
                  <a:close/>
                </a:path>
                <a:path w="914400" h="86360">
                  <a:moveTo>
                    <a:pt x="843533" y="78866"/>
                  </a:moveTo>
                  <a:lnTo>
                    <a:pt x="843533" y="57150"/>
                  </a:lnTo>
                  <a:lnTo>
                    <a:pt x="829055" y="57150"/>
                  </a:lnTo>
                  <a:lnTo>
                    <a:pt x="829055" y="86105"/>
                  </a:lnTo>
                  <a:lnTo>
                    <a:pt x="843533" y="78866"/>
                  </a:lnTo>
                  <a:close/>
                </a:path>
              </a:pathLst>
            </a:custGeom>
            <a:solidFill>
              <a:schemeClr val="accent6"/>
            </a:solidFill>
          </p:spPr>
          <p:txBody>
            <a:bodyPr wrap="square" lIns="0" tIns="0" rIns="0" bIns="0" rtlCol="0"/>
            <a:lstStyle/>
            <a:p>
              <a:endParaRPr/>
            </a:p>
          </p:txBody>
        </p:sp>
      </p:grpSp>
      <p:grpSp>
        <p:nvGrpSpPr>
          <p:cNvPr id="271" name="Group 270"/>
          <p:cNvGrpSpPr/>
          <p:nvPr/>
        </p:nvGrpSpPr>
        <p:grpSpPr>
          <a:xfrm rot="5400000" flipH="1">
            <a:off x="2634203" y="4828373"/>
            <a:ext cx="924432" cy="529082"/>
            <a:chOff x="1556679" y="5529500"/>
            <a:chExt cx="924432" cy="529082"/>
          </a:xfrm>
        </p:grpSpPr>
        <p:sp>
          <p:nvSpPr>
            <p:cNvPr id="272" name="object 11"/>
            <p:cNvSpPr/>
            <p:nvPr/>
          </p:nvSpPr>
          <p:spPr>
            <a:xfrm>
              <a:off x="2020736" y="5529500"/>
              <a:ext cx="460375" cy="523875"/>
            </a:xfrm>
            <a:custGeom>
              <a:avLst/>
              <a:gdLst/>
              <a:ahLst/>
              <a:cxnLst/>
              <a:rect l="l" t="t" r="r" b="b"/>
              <a:pathLst>
                <a:path w="460375" h="523875">
                  <a:moveTo>
                    <a:pt x="460247" y="389382"/>
                  </a:moveTo>
                  <a:lnTo>
                    <a:pt x="457199" y="128015"/>
                  </a:lnTo>
                  <a:lnTo>
                    <a:pt x="226313" y="0"/>
                  </a:lnTo>
                  <a:lnTo>
                    <a:pt x="0" y="134112"/>
                  </a:lnTo>
                  <a:lnTo>
                    <a:pt x="3048" y="395477"/>
                  </a:lnTo>
                  <a:lnTo>
                    <a:pt x="233171" y="523494"/>
                  </a:lnTo>
                  <a:lnTo>
                    <a:pt x="460247" y="389382"/>
                  </a:lnTo>
                  <a:close/>
                </a:path>
              </a:pathLst>
            </a:custGeom>
            <a:solidFill>
              <a:srgbClr val="FFFFCC"/>
            </a:solidFill>
          </p:spPr>
          <p:txBody>
            <a:bodyPr wrap="square" lIns="0" tIns="0" rIns="0" bIns="0" rtlCol="0"/>
            <a:lstStyle/>
            <a:p>
              <a:endParaRPr/>
            </a:p>
          </p:txBody>
        </p:sp>
        <p:sp>
          <p:nvSpPr>
            <p:cNvPr id="273" name="object 12"/>
            <p:cNvSpPr/>
            <p:nvPr/>
          </p:nvSpPr>
          <p:spPr>
            <a:xfrm>
              <a:off x="2020736" y="5529500"/>
              <a:ext cx="460375" cy="523875"/>
            </a:xfrm>
            <a:custGeom>
              <a:avLst/>
              <a:gdLst/>
              <a:ahLst/>
              <a:cxnLst/>
              <a:rect l="l" t="t" r="r" b="b"/>
              <a:pathLst>
                <a:path w="460375" h="523875">
                  <a:moveTo>
                    <a:pt x="457199" y="128015"/>
                  </a:moveTo>
                  <a:lnTo>
                    <a:pt x="226313" y="0"/>
                  </a:lnTo>
                  <a:lnTo>
                    <a:pt x="0" y="134112"/>
                  </a:lnTo>
                  <a:lnTo>
                    <a:pt x="3048" y="395477"/>
                  </a:lnTo>
                  <a:lnTo>
                    <a:pt x="233171" y="523494"/>
                  </a:lnTo>
                  <a:lnTo>
                    <a:pt x="460247" y="389382"/>
                  </a:lnTo>
                  <a:lnTo>
                    <a:pt x="457199" y="128015"/>
                  </a:lnTo>
                  <a:close/>
                </a:path>
              </a:pathLst>
            </a:custGeom>
            <a:ln w="9525">
              <a:solidFill>
                <a:srgbClr val="010101"/>
              </a:solidFill>
            </a:ln>
          </p:spPr>
          <p:txBody>
            <a:bodyPr wrap="square" lIns="0" tIns="0" rIns="0" bIns="0" rtlCol="0"/>
            <a:lstStyle/>
            <a:p>
              <a:endParaRPr/>
            </a:p>
          </p:txBody>
        </p:sp>
        <p:sp>
          <p:nvSpPr>
            <p:cNvPr id="274" name="object 13"/>
            <p:cNvSpPr/>
            <p:nvPr/>
          </p:nvSpPr>
          <p:spPr>
            <a:xfrm>
              <a:off x="1565061" y="5534072"/>
              <a:ext cx="460375" cy="524510"/>
            </a:xfrm>
            <a:custGeom>
              <a:avLst/>
              <a:gdLst/>
              <a:ahLst/>
              <a:cxnLst/>
              <a:rect l="l" t="t" r="r" b="b"/>
              <a:pathLst>
                <a:path w="460375" h="524510">
                  <a:moveTo>
                    <a:pt x="460248" y="390143"/>
                  </a:moveTo>
                  <a:lnTo>
                    <a:pt x="457200" y="128015"/>
                  </a:lnTo>
                  <a:lnTo>
                    <a:pt x="226313" y="0"/>
                  </a:lnTo>
                  <a:lnTo>
                    <a:pt x="0" y="134112"/>
                  </a:lnTo>
                  <a:lnTo>
                    <a:pt x="3048" y="396239"/>
                  </a:lnTo>
                  <a:lnTo>
                    <a:pt x="233934" y="524255"/>
                  </a:lnTo>
                  <a:lnTo>
                    <a:pt x="460248" y="390143"/>
                  </a:lnTo>
                  <a:close/>
                </a:path>
              </a:pathLst>
            </a:custGeom>
            <a:solidFill>
              <a:srgbClr val="FFFFCC"/>
            </a:solidFill>
          </p:spPr>
          <p:txBody>
            <a:bodyPr wrap="square" lIns="0" tIns="0" rIns="0" bIns="0" rtlCol="0"/>
            <a:lstStyle/>
            <a:p>
              <a:endParaRPr/>
            </a:p>
          </p:txBody>
        </p:sp>
        <p:sp>
          <p:nvSpPr>
            <p:cNvPr id="275" name="object 14"/>
            <p:cNvSpPr/>
            <p:nvPr/>
          </p:nvSpPr>
          <p:spPr>
            <a:xfrm>
              <a:off x="1565061" y="5534072"/>
              <a:ext cx="460375" cy="524510"/>
            </a:xfrm>
            <a:custGeom>
              <a:avLst/>
              <a:gdLst/>
              <a:ahLst/>
              <a:cxnLst/>
              <a:rect l="l" t="t" r="r" b="b"/>
              <a:pathLst>
                <a:path w="460375" h="524510">
                  <a:moveTo>
                    <a:pt x="457200" y="128015"/>
                  </a:moveTo>
                  <a:lnTo>
                    <a:pt x="226313" y="0"/>
                  </a:lnTo>
                  <a:lnTo>
                    <a:pt x="0" y="134112"/>
                  </a:lnTo>
                  <a:lnTo>
                    <a:pt x="3048" y="396239"/>
                  </a:lnTo>
                  <a:lnTo>
                    <a:pt x="233934" y="524255"/>
                  </a:lnTo>
                  <a:lnTo>
                    <a:pt x="460248" y="390143"/>
                  </a:lnTo>
                  <a:lnTo>
                    <a:pt x="457200" y="128015"/>
                  </a:lnTo>
                  <a:close/>
                </a:path>
              </a:pathLst>
            </a:custGeom>
            <a:ln w="9525">
              <a:solidFill>
                <a:srgbClr val="010101"/>
              </a:solidFill>
            </a:ln>
          </p:spPr>
          <p:txBody>
            <a:bodyPr wrap="square" lIns="0" tIns="0" rIns="0" bIns="0" rtlCol="0"/>
            <a:lstStyle/>
            <a:p>
              <a:endParaRPr/>
            </a:p>
          </p:txBody>
        </p:sp>
        <p:sp>
          <p:nvSpPr>
            <p:cNvPr id="276" name="object 15"/>
            <p:cNvSpPr/>
            <p:nvPr/>
          </p:nvSpPr>
          <p:spPr>
            <a:xfrm>
              <a:off x="1645740" y="5651359"/>
              <a:ext cx="305435" cy="302260"/>
            </a:xfrm>
            <a:custGeom>
              <a:avLst/>
              <a:gdLst/>
              <a:ahLst/>
              <a:cxnLst/>
              <a:rect l="l" t="t" r="r" b="b"/>
              <a:pathLst>
                <a:path w="305435" h="302260">
                  <a:moveTo>
                    <a:pt x="304969" y="153247"/>
                  </a:moveTo>
                  <a:lnTo>
                    <a:pt x="297777" y="109136"/>
                  </a:lnTo>
                  <a:lnTo>
                    <a:pt x="280462" y="70860"/>
                  </a:lnTo>
                  <a:lnTo>
                    <a:pt x="254638" y="39629"/>
                  </a:lnTo>
                  <a:lnTo>
                    <a:pt x="221916" y="16655"/>
                  </a:lnTo>
                  <a:lnTo>
                    <a:pt x="183911" y="3147"/>
                  </a:lnTo>
                  <a:lnTo>
                    <a:pt x="156434" y="0"/>
                  </a:lnTo>
                  <a:lnTo>
                    <a:pt x="147158" y="61"/>
                  </a:ln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close/>
                </a:path>
              </a:pathLst>
            </a:custGeom>
            <a:solidFill>
              <a:srgbClr val="FFFFFF"/>
            </a:solidFill>
          </p:spPr>
          <p:txBody>
            <a:bodyPr wrap="square" lIns="0" tIns="0" rIns="0" bIns="0" rtlCol="0"/>
            <a:lstStyle/>
            <a:p>
              <a:endParaRPr/>
            </a:p>
          </p:txBody>
        </p:sp>
        <p:sp>
          <p:nvSpPr>
            <p:cNvPr id="277" name="object 16"/>
            <p:cNvSpPr/>
            <p:nvPr/>
          </p:nvSpPr>
          <p:spPr>
            <a:xfrm>
              <a:off x="1645740" y="5651359"/>
              <a:ext cx="305435" cy="302260"/>
            </a:xfrm>
            <a:custGeom>
              <a:avLst/>
              <a:gdLst/>
              <a:ahLst/>
              <a:cxnLst/>
              <a:rect l="l" t="t" r="r" b="b"/>
              <a:pathLst>
                <a:path w="305435" h="302260">
                  <a:moveTo>
                    <a:pt x="147158" y="61"/>
                  </a:moveTo>
                  <a:lnTo>
                    <a:pt x="105061" y="7769"/>
                  </a:lnTo>
                  <a:lnTo>
                    <a:pt x="67972" y="25804"/>
                  </a:lnTo>
                  <a:lnTo>
                    <a:pt x="37448" y="52487"/>
                  </a:lnTo>
                  <a:lnTo>
                    <a:pt x="15048" y="86141"/>
                  </a:lnTo>
                  <a:lnTo>
                    <a:pt x="2330" y="125087"/>
                  </a:lnTo>
                  <a:lnTo>
                    <a:pt x="0" y="153163"/>
                  </a:lnTo>
                  <a:lnTo>
                    <a:pt x="1197" y="167883"/>
                  </a:lnTo>
                  <a:lnTo>
                    <a:pt x="12188" y="208907"/>
                  </a:lnTo>
                  <a:lnTo>
                    <a:pt x="32997" y="244144"/>
                  </a:lnTo>
                  <a:lnTo>
                    <a:pt x="61977" y="272199"/>
                  </a:lnTo>
                  <a:lnTo>
                    <a:pt x="97479" y="291682"/>
                  </a:lnTo>
                  <a:lnTo>
                    <a:pt x="137857" y="301198"/>
                  </a:lnTo>
                  <a:lnTo>
                    <a:pt x="152114" y="301914"/>
                  </a:lnTo>
                  <a:lnTo>
                    <a:pt x="167265" y="300738"/>
                  </a:lnTo>
                  <a:lnTo>
                    <a:pt x="209352" y="290006"/>
                  </a:lnTo>
                  <a:lnTo>
                    <a:pt x="245380" y="269704"/>
                  </a:lnTo>
                  <a:lnTo>
                    <a:pt x="274045" y="241415"/>
                  </a:lnTo>
                  <a:lnTo>
                    <a:pt x="294042" y="206724"/>
                  </a:lnTo>
                  <a:lnTo>
                    <a:pt x="304068" y="167214"/>
                  </a:lnTo>
                  <a:lnTo>
                    <a:pt x="304969" y="153247"/>
                  </a:lnTo>
                  <a:lnTo>
                    <a:pt x="303796" y="137970"/>
                  </a:lnTo>
                  <a:lnTo>
                    <a:pt x="293051" y="95669"/>
                  </a:lnTo>
                  <a:lnTo>
                    <a:pt x="272720" y="59607"/>
                  </a:lnTo>
                  <a:lnTo>
                    <a:pt x="244418" y="30994"/>
                  </a:lnTo>
                  <a:lnTo>
                    <a:pt x="209755" y="11041"/>
                  </a:lnTo>
                  <a:lnTo>
                    <a:pt x="170346" y="958"/>
                  </a:lnTo>
                  <a:lnTo>
                    <a:pt x="156434" y="0"/>
                  </a:lnTo>
                  <a:lnTo>
                    <a:pt x="147158" y="61"/>
                  </a:lnTo>
                  <a:close/>
                </a:path>
              </a:pathLst>
            </a:custGeom>
            <a:ln w="9525">
              <a:solidFill>
                <a:srgbClr val="010101"/>
              </a:solidFill>
            </a:ln>
          </p:spPr>
          <p:txBody>
            <a:bodyPr wrap="square" lIns="0" tIns="0" rIns="0" bIns="0" rtlCol="0"/>
            <a:lstStyle/>
            <a:p>
              <a:endParaRPr/>
            </a:p>
          </p:txBody>
        </p:sp>
        <p:sp>
          <p:nvSpPr>
            <p:cNvPr id="278" name="object 17"/>
            <p:cNvSpPr/>
            <p:nvPr/>
          </p:nvSpPr>
          <p:spPr>
            <a:xfrm>
              <a:off x="2101424" y="5633843"/>
              <a:ext cx="305435" cy="302260"/>
            </a:xfrm>
            <a:custGeom>
              <a:avLst/>
              <a:gdLst/>
              <a:ahLst/>
              <a:cxnLst/>
              <a:rect l="l" t="t" r="r" b="b"/>
              <a:pathLst>
                <a:path w="305435" h="302260">
                  <a:moveTo>
                    <a:pt x="304975" y="152999"/>
                  </a:moveTo>
                  <a:lnTo>
                    <a:pt x="297795" y="109059"/>
                  </a:lnTo>
                  <a:lnTo>
                    <a:pt x="280502" y="70899"/>
                  </a:lnTo>
                  <a:lnTo>
                    <a:pt x="254681" y="39729"/>
                  </a:lnTo>
                  <a:lnTo>
                    <a:pt x="221911" y="16761"/>
                  </a:lnTo>
                  <a:lnTo>
                    <a:pt x="183775" y="3207"/>
                  </a:lnTo>
                  <a:lnTo>
                    <a:pt x="156152" y="0"/>
                  </a:lnTo>
                  <a:lnTo>
                    <a:pt x="146388" y="51"/>
                  </a:ln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close/>
                </a:path>
              </a:pathLst>
            </a:custGeom>
            <a:solidFill>
              <a:srgbClr val="FFFFFF"/>
            </a:solidFill>
          </p:spPr>
          <p:txBody>
            <a:bodyPr wrap="square" lIns="0" tIns="0" rIns="0" bIns="0" rtlCol="0"/>
            <a:lstStyle/>
            <a:p>
              <a:endParaRPr/>
            </a:p>
          </p:txBody>
        </p:sp>
        <p:sp>
          <p:nvSpPr>
            <p:cNvPr id="279" name="object 18"/>
            <p:cNvSpPr/>
            <p:nvPr/>
          </p:nvSpPr>
          <p:spPr>
            <a:xfrm>
              <a:off x="2101424" y="5633843"/>
              <a:ext cx="305435" cy="302260"/>
            </a:xfrm>
            <a:custGeom>
              <a:avLst/>
              <a:gdLst/>
              <a:ahLst/>
              <a:cxnLst/>
              <a:rect l="l" t="t" r="r" b="b"/>
              <a:pathLst>
                <a:path w="305435" h="302260">
                  <a:moveTo>
                    <a:pt x="146388" y="51"/>
                  </a:moveTo>
                  <a:lnTo>
                    <a:pt x="104527" y="7791"/>
                  </a:lnTo>
                  <a:lnTo>
                    <a:pt x="67587" y="25904"/>
                  </a:lnTo>
                  <a:lnTo>
                    <a:pt x="37163" y="52699"/>
                  </a:lnTo>
                  <a:lnTo>
                    <a:pt x="14846" y="86486"/>
                  </a:lnTo>
                  <a:lnTo>
                    <a:pt x="2232" y="125576"/>
                  </a:lnTo>
                  <a:lnTo>
                    <a:pt x="0" y="153746"/>
                  </a:lnTo>
                  <a:lnTo>
                    <a:pt x="1199" y="168398"/>
                  </a:lnTo>
                  <a:lnTo>
                    <a:pt x="12225" y="209266"/>
                  </a:lnTo>
                  <a:lnTo>
                    <a:pt x="33103" y="244402"/>
                  </a:lnTo>
                  <a:lnTo>
                    <a:pt x="62175" y="272387"/>
                  </a:lnTo>
                  <a:lnTo>
                    <a:pt x="97786" y="291802"/>
                  </a:lnTo>
                  <a:lnTo>
                    <a:pt x="138276" y="301229"/>
                  </a:lnTo>
                  <a:lnTo>
                    <a:pt x="152572" y="301906"/>
                  </a:lnTo>
                  <a:lnTo>
                    <a:pt x="167705" y="300722"/>
                  </a:lnTo>
                  <a:lnTo>
                    <a:pt x="209762" y="289924"/>
                  </a:lnTo>
                  <a:lnTo>
                    <a:pt x="245768" y="269520"/>
                  </a:lnTo>
                  <a:lnTo>
                    <a:pt x="274391" y="241135"/>
                  </a:lnTo>
                  <a:lnTo>
                    <a:pt x="294297" y="206395"/>
                  </a:lnTo>
                  <a:lnTo>
                    <a:pt x="304154" y="166925"/>
                  </a:lnTo>
                  <a:lnTo>
                    <a:pt x="304975" y="152999"/>
                  </a:lnTo>
                  <a:lnTo>
                    <a:pt x="303803" y="137785"/>
                  </a:lnTo>
                  <a:lnTo>
                    <a:pt x="293076" y="95637"/>
                  </a:lnTo>
                  <a:lnTo>
                    <a:pt x="272765" y="59672"/>
                  </a:lnTo>
                  <a:lnTo>
                    <a:pt x="244451" y="31102"/>
                  </a:lnTo>
                  <a:lnTo>
                    <a:pt x="209717" y="11138"/>
                  </a:lnTo>
                  <a:lnTo>
                    <a:pt x="170144" y="991"/>
                  </a:lnTo>
                  <a:lnTo>
                    <a:pt x="156152" y="0"/>
                  </a:lnTo>
                  <a:lnTo>
                    <a:pt x="146388" y="51"/>
                  </a:lnTo>
                  <a:close/>
                </a:path>
              </a:pathLst>
            </a:custGeom>
            <a:ln w="9525">
              <a:solidFill>
                <a:srgbClr val="010101"/>
              </a:solidFill>
            </a:ln>
          </p:spPr>
          <p:txBody>
            <a:bodyPr wrap="square" lIns="0" tIns="0" rIns="0" bIns="0" rtlCol="0"/>
            <a:lstStyle/>
            <a:p>
              <a:endParaRPr/>
            </a:p>
          </p:txBody>
        </p:sp>
        <p:sp>
          <p:nvSpPr>
            <p:cNvPr id="280" name="object 60"/>
            <p:cNvSpPr/>
            <p:nvPr/>
          </p:nvSpPr>
          <p:spPr>
            <a:xfrm>
              <a:off x="1556679" y="5751243"/>
              <a:ext cx="914400" cy="86360"/>
            </a:xfrm>
            <a:custGeom>
              <a:avLst/>
              <a:gdLst/>
              <a:ahLst/>
              <a:cxnLst/>
              <a:rect l="l" t="t" r="r" b="b"/>
              <a:pathLst>
                <a:path w="914400" h="86360">
                  <a:moveTo>
                    <a:pt x="86106" y="28955"/>
                  </a:moveTo>
                  <a:lnTo>
                    <a:pt x="86106" y="0"/>
                  </a:lnTo>
                  <a:lnTo>
                    <a:pt x="0" y="43433"/>
                  </a:lnTo>
                  <a:lnTo>
                    <a:pt x="71627" y="78931"/>
                  </a:lnTo>
                  <a:lnTo>
                    <a:pt x="71627" y="28955"/>
                  </a:lnTo>
                  <a:lnTo>
                    <a:pt x="86106" y="28955"/>
                  </a:lnTo>
                  <a:close/>
                </a:path>
                <a:path w="914400" h="86360">
                  <a:moveTo>
                    <a:pt x="843533" y="57150"/>
                  </a:moveTo>
                  <a:lnTo>
                    <a:pt x="843533" y="28955"/>
                  </a:lnTo>
                  <a:lnTo>
                    <a:pt x="71627" y="28955"/>
                  </a:lnTo>
                  <a:lnTo>
                    <a:pt x="71627" y="57150"/>
                  </a:lnTo>
                  <a:lnTo>
                    <a:pt x="843533" y="57150"/>
                  </a:lnTo>
                  <a:close/>
                </a:path>
                <a:path w="914400" h="86360">
                  <a:moveTo>
                    <a:pt x="86106" y="86105"/>
                  </a:moveTo>
                  <a:lnTo>
                    <a:pt x="86106" y="57150"/>
                  </a:lnTo>
                  <a:lnTo>
                    <a:pt x="71627" y="57150"/>
                  </a:lnTo>
                  <a:lnTo>
                    <a:pt x="71627" y="78931"/>
                  </a:lnTo>
                  <a:lnTo>
                    <a:pt x="86106" y="86105"/>
                  </a:lnTo>
                  <a:close/>
                </a:path>
                <a:path w="914400" h="86360">
                  <a:moveTo>
                    <a:pt x="914400" y="43433"/>
                  </a:moveTo>
                  <a:lnTo>
                    <a:pt x="829055" y="0"/>
                  </a:lnTo>
                  <a:lnTo>
                    <a:pt x="829055" y="28955"/>
                  </a:lnTo>
                  <a:lnTo>
                    <a:pt x="843533" y="28955"/>
                  </a:lnTo>
                  <a:lnTo>
                    <a:pt x="843533" y="78866"/>
                  </a:lnTo>
                  <a:lnTo>
                    <a:pt x="914400" y="43433"/>
                  </a:lnTo>
                  <a:close/>
                </a:path>
                <a:path w="914400" h="86360">
                  <a:moveTo>
                    <a:pt x="843533" y="78866"/>
                  </a:moveTo>
                  <a:lnTo>
                    <a:pt x="843533" y="57150"/>
                  </a:lnTo>
                  <a:lnTo>
                    <a:pt x="829055" y="57150"/>
                  </a:lnTo>
                  <a:lnTo>
                    <a:pt x="829055" y="86105"/>
                  </a:lnTo>
                  <a:lnTo>
                    <a:pt x="843533" y="78866"/>
                  </a:lnTo>
                  <a:close/>
                </a:path>
              </a:pathLst>
            </a:custGeom>
            <a:solidFill>
              <a:schemeClr val="accent6"/>
            </a:solidFill>
          </p:spPr>
          <p:txBody>
            <a:bodyPr wrap="square" lIns="0" tIns="0" rIns="0" bIns="0" rtlCol="0"/>
            <a:lstStyle/>
            <a:p>
              <a:endParaRPr/>
            </a:p>
          </p:txBody>
        </p:sp>
      </p:grpSp>
    </p:spTree>
    <p:extLst>
      <p:ext uri="{BB962C8B-B14F-4D97-AF65-F5344CB8AC3E}">
        <p14:creationId xmlns:p14="http://schemas.microsoft.com/office/powerpoint/2010/main" val="256756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More about FRET (</a:t>
            </a:r>
            <a:r>
              <a:rPr lang="en-US" sz="2800" dirty="0" smtClean="0"/>
              <a:t>Förster </a:t>
            </a:r>
            <a:r>
              <a:rPr lang="en-US" sz="2800" dirty="0"/>
              <a:t>Resonance Energy Transfer)</a:t>
            </a:r>
            <a:br>
              <a:rPr lang="en-US" sz="2800" dirty="0"/>
            </a:br>
            <a:endParaRPr lang="en-US" sz="2800" dirty="0"/>
          </a:p>
        </p:txBody>
      </p:sp>
      <p:grpSp>
        <p:nvGrpSpPr>
          <p:cNvPr id="3" name="Group 58"/>
          <p:cNvGrpSpPr>
            <a:grpSpLocks/>
          </p:cNvGrpSpPr>
          <p:nvPr/>
        </p:nvGrpSpPr>
        <p:grpSpPr bwMode="auto">
          <a:xfrm>
            <a:off x="381000" y="1116251"/>
            <a:ext cx="2590801" cy="2244725"/>
            <a:chOff x="240" y="410"/>
            <a:chExt cx="1632" cy="1414"/>
          </a:xfrm>
        </p:grpSpPr>
        <p:sp>
          <p:nvSpPr>
            <p:cNvPr id="4" name="AutoShape 38"/>
            <p:cNvSpPr>
              <a:spLocks noChangeArrowheads="1"/>
            </p:cNvSpPr>
            <p:nvPr/>
          </p:nvSpPr>
          <p:spPr bwMode="auto">
            <a:xfrm>
              <a:off x="960" y="624"/>
              <a:ext cx="768" cy="912"/>
            </a:xfrm>
            <a:prstGeom prst="irregularSeal2">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5" name="Oval 39"/>
            <p:cNvSpPr>
              <a:spLocks noChangeArrowheads="1"/>
            </p:cNvSpPr>
            <p:nvPr/>
          </p:nvSpPr>
          <p:spPr bwMode="auto">
            <a:xfrm>
              <a:off x="1152" y="1008"/>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6" name="AutoShape 42"/>
            <p:cNvSpPr>
              <a:spLocks noChangeArrowheads="1"/>
            </p:cNvSpPr>
            <p:nvPr/>
          </p:nvSpPr>
          <p:spPr bwMode="auto">
            <a:xfrm rot="-2377397">
              <a:off x="240" y="1584"/>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7" name="Text Box 52"/>
            <p:cNvSpPr txBox="1">
              <a:spLocks noChangeArrowheads="1"/>
            </p:cNvSpPr>
            <p:nvPr/>
          </p:nvSpPr>
          <p:spPr bwMode="auto">
            <a:xfrm>
              <a:off x="614" y="410"/>
              <a:ext cx="125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smtClean="0">
                  <a:solidFill>
                    <a:srgbClr val="000000"/>
                  </a:solidFill>
                  <a:latin typeface="+mn-lt"/>
                </a:rPr>
                <a:t>Isolated donor</a:t>
              </a:r>
            </a:p>
          </p:txBody>
        </p:sp>
      </p:grpSp>
      <p:sp>
        <p:nvSpPr>
          <p:cNvPr id="8" name="Rectangle 55"/>
          <p:cNvSpPr>
            <a:spLocks noChangeArrowheads="1"/>
          </p:cNvSpPr>
          <p:nvPr/>
        </p:nvSpPr>
        <p:spPr bwMode="auto">
          <a:xfrm>
            <a:off x="1143000" y="5486400"/>
            <a:ext cx="6908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20000"/>
              </a:spcBef>
              <a:spcAft>
                <a:spcPct val="0"/>
              </a:spcAft>
            </a:pPr>
            <a:r>
              <a:rPr lang="en-US" altLang="en-US" sz="2000" b="1" dirty="0" smtClean="0">
                <a:solidFill>
                  <a:srgbClr val="000000"/>
                </a:solidFill>
                <a:latin typeface="Calibri" panose="020F0502020204030204"/>
              </a:rPr>
              <a:t>Effective between 10-100 Å only</a:t>
            </a:r>
          </a:p>
          <a:p>
            <a:pPr eaLnBrk="0" fontAlgn="base" hangingPunct="0">
              <a:spcBef>
                <a:spcPct val="20000"/>
              </a:spcBef>
              <a:spcAft>
                <a:spcPct val="0"/>
              </a:spcAft>
            </a:pPr>
            <a:r>
              <a:rPr lang="en-US" altLang="en-US" sz="2000" dirty="0" smtClean="0">
                <a:solidFill>
                  <a:srgbClr val="000000"/>
                </a:solidFill>
                <a:latin typeface="Calibri" panose="020F0502020204030204"/>
              </a:rPr>
              <a:t>Emission and excitation spectrum must significantly overlap</a:t>
            </a:r>
          </a:p>
          <a:p>
            <a:pPr eaLnBrk="0" fontAlgn="base" hangingPunct="0">
              <a:spcBef>
                <a:spcPct val="20000"/>
              </a:spcBef>
              <a:spcAft>
                <a:spcPct val="0"/>
              </a:spcAft>
            </a:pPr>
            <a:r>
              <a:rPr lang="en-US" altLang="en-US" sz="2000" dirty="0" smtClean="0">
                <a:solidFill>
                  <a:srgbClr val="000000"/>
                </a:solidFill>
                <a:latin typeface="Calibri" panose="020F0502020204030204"/>
              </a:rPr>
              <a:t>Note: donor transfers non-</a:t>
            </a:r>
            <a:r>
              <a:rPr lang="en-US" altLang="en-US" sz="2000" dirty="0" err="1" smtClean="0">
                <a:solidFill>
                  <a:srgbClr val="000000"/>
                </a:solidFill>
                <a:latin typeface="Calibri" panose="020F0502020204030204"/>
              </a:rPr>
              <a:t>radiatively</a:t>
            </a:r>
            <a:r>
              <a:rPr lang="en-US" altLang="en-US" sz="2000" dirty="0" smtClean="0">
                <a:solidFill>
                  <a:srgbClr val="000000"/>
                </a:solidFill>
                <a:latin typeface="Calibri" panose="020F0502020204030204"/>
              </a:rPr>
              <a:t> to the acceptor</a:t>
            </a:r>
          </a:p>
        </p:txBody>
      </p:sp>
      <p:grpSp>
        <p:nvGrpSpPr>
          <p:cNvPr id="9" name="Group 60"/>
          <p:cNvGrpSpPr>
            <a:grpSpLocks/>
          </p:cNvGrpSpPr>
          <p:nvPr/>
        </p:nvGrpSpPr>
        <p:grpSpPr bwMode="auto">
          <a:xfrm>
            <a:off x="2895600" y="1143000"/>
            <a:ext cx="5345113" cy="1905000"/>
            <a:chOff x="1824" y="720"/>
            <a:chExt cx="3367" cy="1200"/>
          </a:xfrm>
        </p:grpSpPr>
        <p:sp>
          <p:nvSpPr>
            <p:cNvPr id="10" name="AutoShape 40"/>
            <p:cNvSpPr>
              <a:spLocks noChangeArrowheads="1"/>
            </p:cNvSpPr>
            <p:nvPr/>
          </p:nvSpPr>
          <p:spPr bwMode="auto">
            <a:xfrm>
              <a:off x="2448" y="864"/>
              <a:ext cx="864" cy="960"/>
            </a:xfrm>
            <a:prstGeom prst="irregularSeal2">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1" name="Oval 41"/>
            <p:cNvSpPr>
              <a:spLocks noChangeArrowheads="1"/>
            </p:cNvSpPr>
            <p:nvPr/>
          </p:nvSpPr>
          <p:spPr bwMode="auto">
            <a:xfrm>
              <a:off x="4896" y="1056"/>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2" name="AutoShape 43"/>
            <p:cNvSpPr>
              <a:spLocks noChangeArrowheads="1"/>
            </p:cNvSpPr>
            <p:nvPr/>
          </p:nvSpPr>
          <p:spPr bwMode="auto">
            <a:xfrm rot="-2377397">
              <a:off x="1824" y="1680"/>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3" name="Oval 51"/>
            <p:cNvSpPr>
              <a:spLocks noChangeArrowheads="1"/>
            </p:cNvSpPr>
            <p:nvPr/>
          </p:nvSpPr>
          <p:spPr bwMode="auto">
            <a:xfrm>
              <a:off x="2688" y="1296"/>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4" name="Text Box 53"/>
            <p:cNvSpPr txBox="1">
              <a:spLocks noChangeArrowheads="1"/>
            </p:cNvSpPr>
            <p:nvPr/>
          </p:nvSpPr>
          <p:spPr bwMode="auto">
            <a:xfrm>
              <a:off x="3120" y="720"/>
              <a:ext cx="20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smtClean="0">
                  <a:solidFill>
                    <a:srgbClr val="000000"/>
                  </a:solidFill>
                  <a:latin typeface="+mn-lt"/>
                </a:rPr>
                <a:t>Donor distance too great</a:t>
              </a:r>
            </a:p>
          </p:txBody>
        </p:sp>
        <p:sp>
          <p:nvSpPr>
            <p:cNvPr id="15" name="Line 56"/>
            <p:cNvSpPr>
              <a:spLocks noChangeShapeType="1"/>
            </p:cNvSpPr>
            <p:nvPr/>
          </p:nvSpPr>
          <p:spPr bwMode="auto">
            <a:xfrm flipV="1">
              <a:off x="3024" y="1200"/>
              <a:ext cx="1824" cy="19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16" name="Group 59"/>
          <p:cNvGrpSpPr>
            <a:grpSpLocks/>
          </p:cNvGrpSpPr>
          <p:nvPr/>
        </p:nvGrpSpPr>
        <p:grpSpPr bwMode="auto">
          <a:xfrm>
            <a:off x="2819400" y="3048001"/>
            <a:ext cx="4251326" cy="2062163"/>
            <a:chOff x="1776" y="1920"/>
            <a:chExt cx="2678" cy="1299"/>
          </a:xfrm>
        </p:grpSpPr>
        <p:sp>
          <p:nvSpPr>
            <p:cNvPr id="17" name="AutoShape 44"/>
            <p:cNvSpPr>
              <a:spLocks noChangeArrowheads="1"/>
            </p:cNvSpPr>
            <p:nvPr/>
          </p:nvSpPr>
          <p:spPr bwMode="auto">
            <a:xfrm>
              <a:off x="3504" y="1920"/>
              <a:ext cx="864" cy="960"/>
            </a:xfrm>
            <a:prstGeom prst="irregularSeal2">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8" name="Oval 45"/>
            <p:cNvSpPr>
              <a:spLocks noChangeArrowheads="1"/>
            </p:cNvSpPr>
            <p:nvPr/>
          </p:nvSpPr>
          <p:spPr bwMode="auto">
            <a:xfrm>
              <a:off x="3792" y="2304"/>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19" name="AutoShape 46"/>
            <p:cNvSpPr>
              <a:spLocks noChangeArrowheads="1"/>
            </p:cNvSpPr>
            <p:nvPr/>
          </p:nvSpPr>
          <p:spPr bwMode="auto">
            <a:xfrm rot="-2377397">
              <a:off x="1776" y="2784"/>
              <a:ext cx="1008" cy="240"/>
            </a:xfrm>
            <a:prstGeom prst="notchedRightArrow">
              <a:avLst>
                <a:gd name="adj1" fmla="val 50000"/>
                <a:gd name="adj2" fmla="val 105000"/>
              </a:avLst>
            </a:prstGeom>
            <a:solidFill>
              <a:srgbClr val="0066FF"/>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20" name="Oval 47"/>
            <p:cNvSpPr>
              <a:spLocks noChangeArrowheads="1"/>
            </p:cNvSpPr>
            <p:nvPr/>
          </p:nvSpPr>
          <p:spPr bwMode="auto">
            <a:xfrm>
              <a:off x="2592" y="2352"/>
              <a:ext cx="240" cy="240"/>
            </a:xfrm>
            <a:prstGeom prst="ellipse">
              <a:avLst/>
            </a:prstGeom>
            <a:gradFill rotWithShape="1">
              <a:gsLst>
                <a:gs pos="0">
                  <a:srgbClr val="574623"/>
                </a:gs>
                <a:gs pos="100000">
                  <a:srgbClr val="FFCC66">
                    <a:alpha val="76999"/>
                  </a:srgbClr>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21" name="Text Box 54"/>
            <p:cNvSpPr txBox="1">
              <a:spLocks noChangeArrowheads="1"/>
            </p:cNvSpPr>
            <p:nvPr/>
          </p:nvSpPr>
          <p:spPr bwMode="auto">
            <a:xfrm>
              <a:off x="2544" y="2928"/>
              <a:ext cx="19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dirty="0" smtClean="0">
                  <a:solidFill>
                    <a:srgbClr val="000000"/>
                  </a:solidFill>
                  <a:latin typeface="+mn-lt"/>
                </a:rPr>
                <a:t>Donor distance correct</a:t>
              </a:r>
            </a:p>
          </p:txBody>
        </p:sp>
        <p:sp>
          <p:nvSpPr>
            <p:cNvPr id="22" name="Line 57"/>
            <p:cNvSpPr>
              <a:spLocks noChangeShapeType="1"/>
            </p:cNvSpPr>
            <p:nvPr/>
          </p:nvSpPr>
          <p:spPr bwMode="auto">
            <a:xfrm flipV="1">
              <a:off x="2928" y="2400"/>
              <a:ext cx="528" cy="4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23" name="Text Box 62"/>
          <p:cNvSpPr txBox="1">
            <a:spLocks noChangeArrowheads="1"/>
          </p:cNvSpPr>
          <p:nvPr/>
        </p:nvSpPr>
        <p:spPr bwMode="auto">
          <a:xfrm>
            <a:off x="6129338" y="6533259"/>
            <a:ext cx="3014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fontAlgn="base">
              <a:spcBef>
                <a:spcPct val="0"/>
              </a:spcBef>
              <a:spcAft>
                <a:spcPct val="0"/>
              </a:spcAft>
            </a:pPr>
            <a:r>
              <a:rPr lang="en-US" altLang="en-US" sz="1200" dirty="0" smtClean="0">
                <a:solidFill>
                  <a:srgbClr val="000000"/>
                </a:solidFill>
                <a:latin typeface="Arial" panose="020B0604020202020204" pitchFamily="34" charset="0"/>
              </a:rPr>
              <a:t>From J. Paul Robinson, Purdue University</a:t>
            </a:r>
            <a:endParaRPr lang="fr-FR" altLang="en-US" sz="12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97788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Optimizing FRET: Designs of new FRET pairs</a:t>
            </a:r>
            <a:endParaRPr lang="en-US" sz="3200" dirty="0"/>
          </a:p>
        </p:txBody>
      </p:sp>
      <p:sp>
        <p:nvSpPr>
          <p:cNvPr id="3" name="Content Placeholder 2"/>
          <p:cNvSpPr>
            <a:spLocks noGrp="1"/>
          </p:cNvSpPr>
          <p:nvPr>
            <p:ph idx="1"/>
          </p:nvPr>
        </p:nvSpPr>
        <p:spPr/>
        <p:txBody>
          <a:bodyPr>
            <a:normAutofit/>
          </a:bodyPr>
          <a:lstStyle/>
          <a:p>
            <a:r>
              <a:rPr lang="en-US" sz="2400" dirty="0" smtClean="0"/>
              <a:t>Difficult to find two FRET pairs that can use in same cell</a:t>
            </a:r>
          </a:p>
          <a:p>
            <a:r>
              <a:rPr lang="en-US" sz="2400" dirty="0" smtClean="0"/>
              <a:t>Used as Caspase 3 biosensors and for </a:t>
            </a:r>
            <a:r>
              <a:rPr lang="en-US" sz="2400" dirty="0" err="1" smtClean="0"/>
              <a:t>ratiometric</a:t>
            </a:r>
            <a:r>
              <a:rPr lang="en-US" sz="2400" dirty="0" smtClean="0"/>
              <a:t> imaging</a:t>
            </a:r>
          </a:p>
        </p:txBody>
      </p:sp>
      <p:pic>
        <p:nvPicPr>
          <p:cNvPr id="6" name="Content Placeholder 4"/>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23458" y="2761206"/>
            <a:ext cx="8489455" cy="3415757"/>
          </a:xfrm>
          <a:prstGeom prst="rect">
            <a:avLst/>
          </a:prstGeom>
        </p:spPr>
      </p:pic>
    </p:spTree>
    <p:extLst>
      <p:ext uri="{BB962C8B-B14F-4D97-AF65-F5344CB8AC3E}">
        <p14:creationId xmlns:p14="http://schemas.microsoft.com/office/powerpoint/2010/main" val="198160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Properties of fluorescent protein variants</a:t>
            </a:r>
            <a:endParaRPr lang="en-US" sz="3200" dirty="0">
              <a:solidFill>
                <a:prstClr val="black"/>
              </a:solidFill>
            </a:endParaRPr>
          </a:p>
        </p:txBody>
      </p:sp>
      <p:pic>
        <p:nvPicPr>
          <p:cNvPr id="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00224"/>
            <a:ext cx="89916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
          <p:cNvSpPr txBox="1">
            <a:spLocks noChangeArrowheads="1"/>
          </p:cNvSpPr>
          <p:nvPr/>
        </p:nvSpPr>
        <p:spPr bwMode="auto">
          <a:xfrm>
            <a:off x="5556223" y="5511799"/>
            <a:ext cx="358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fontAlgn="base">
              <a:spcBef>
                <a:spcPct val="0"/>
              </a:spcBef>
              <a:spcAft>
                <a:spcPct val="0"/>
              </a:spcAft>
            </a:pPr>
            <a:r>
              <a:rPr lang="en-US" altLang="en-US" sz="1600" dirty="0" err="1" smtClean="0">
                <a:solidFill>
                  <a:srgbClr val="000000"/>
                </a:solidFill>
                <a:latin typeface="+mn-lt"/>
              </a:rPr>
              <a:t>Shaner</a:t>
            </a:r>
            <a:r>
              <a:rPr lang="en-US" altLang="en-US" sz="1600" dirty="0" smtClean="0">
                <a:solidFill>
                  <a:srgbClr val="000000"/>
                </a:solidFill>
                <a:latin typeface="+mn-lt"/>
              </a:rPr>
              <a:t> et al, Nature Biotechnology, 2004</a:t>
            </a:r>
            <a:endParaRPr lang="fr-FR" altLang="en-US" sz="1600" dirty="0" smtClean="0">
              <a:solidFill>
                <a:srgbClr val="000000"/>
              </a:solidFill>
              <a:latin typeface="+mn-lt"/>
            </a:endParaRPr>
          </a:p>
        </p:txBody>
      </p:sp>
      <p:sp>
        <p:nvSpPr>
          <p:cNvPr id="9" name="Oval 5"/>
          <p:cNvSpPr>
            <a:spLocks noChangeArrowheads="1"/>
          </p:cNvSpPr>
          <p:nvPr/>
        </p:nvSpPr>
        <p:spPr bwMode="auto">
          <a:xfrm>
            <a:off x="89770" y="4196219"/>
            <a:ext cx="736948" cy="194798"/>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solidFill>
                <a:srgbClr val="CC0000"/>
              </a:solidFill>
            </a:endParaRPr>
          </a:p>
        </p:txBody>
      </p:sp>
    </p:spTree>
    <p:extLst>
      <p:ext uri="{BB962C8B-B14F-4D97-AF65-F5344CB8AC3E}">
        <p14:creationId xmlns:p14="http://schemas.microsoft.com/office/powerpoint/2010/main" val="1452845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Fluorophore absorption</a:t>
            </a:r>
            <a:endParaRPr lang="en-US" dirty="0"/>
          </a:p>
        </p:txBody>
      </p:sp>
      <p:pic>
        <p:nvPicPr>
          <p:cNvPr id="1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00224"/>
            <a:ext cx="89916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9"/>
          <p:cNvGrpSpPr>
            <a:grpSpLocks/>
          </p:cNvGrpSpPr>
          <p:nvPr/>
        </p:nvGrpSpPr>
        <p:grpSpPr bwMode="auto">
          <a:xfrm>
            <a:off x="2895600" y="1677987"/>
            <a:ext cx="4856163" cy="938212"/>
            <a:chOff x="1824" y="1209"/>
            <a:chExt cx="3059" cy="591"/>
          </a:xfrm>
        </p:grpSpPr>
        <p:sp>
          <p:nvSpPr>
            <p:cNvPr id="21" name="Oval 7"/>
            <p:cNvSpPr>
              <a:spLocks noChangeArrowheads="1"/>
            </p:cNvSpPr>
            <p:nvPr/>
          </p:nvSpPr>
          <p:spPr bwMode="auto">
            <a:xfrm>
              <a:off x="1824" y="1416"/>
              <a:ext cx="912" cy="384"/>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smtClean="0">
                <a:solidFill>
                  <a:srgbClr val="CC0000"/>
                </a:solidFill>
              </a:endParaRPr>
            </a:p>
          </p:txBody>
        </p:sp>
        <p:sp>
          <p:nvSpPr>
            <p:cNvPr id="22" name="Text Box 8"/>
            <p:cNvSpPr txBox="1">
              <a:spLocks noChangeArrowheads="1"/>
            </p:cNvSpPr>
            <p:nvPr/>
          </p:nvSpPr>
          <p:spPr bwMode="auto">
            <a:xfrm>
              <a:off x="2400" y="1209"/>
              <a:ext cx="24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pPr>
              <a:r>
                <a:rPr lang="en-US" altLang="en-US" sz="2000" dirty="0" smtClean="0">
                  <a:solidFill>
                    <a:srgbClr val="CC0000"/>
                  </a:solidFill>
                  <a:latin typeface="Calibri" panose="020F0502020204030204"/>
                </a:rPr>
                <a:t>it is the </a:t>
              </a:r>
              <a:r>
                <a:rPr lang="en-US" altLang="en-US" sz="2000" i="1" dirty="0" smtClean="0">
                  <a:solidFill>
                    <a:srgbClr val="CC0000"/>
                  </a:solidFill>
                  <a:latin typeface="Calibri" panose="020F0502020204030204"/>
                </a:rPr>
                <a:t>molar absorption coefficient</a:t>
              </a:r>
              <a:endParaRPr lang="fr-FR" altLang="en-US" sz="2000" i="1" dirty="0" smtClean="0">
                <a:solidFill>
                  <a:srgbClr val="CC0000"/>
                </a:solidFill>
                <a:latin typeface="Calibri" panose="020F0502020204030204"/>
              </a:endParaRPr>
            </a:p>
          </p:txBody>
        </p:sp>
      </p:grpSp>
      <p:sp>
        <p:nvSpPr>
          <p:cNvPr id="23" name="Text Box 11"/>
          <p:cNvSpPr txBox="1">
            <a:spLocks noChangeArrowheads="1"/>
          </p:cNvSpPr>
          <p:nvPr/>
        </p:nvSpPr>
        <p:spPr bwMode="auto">
          <a:xfrm>
            <a:off x="5556223" y="5511799"/>
            <a:ext cx="358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fontAlgn="base">
              <a:spcBef>
                <a:spcPct val="0"/>
              </a:spcBef>
              <a:spcAft>
                <a:spcPct val="0"/>
              </a:spcAft>
            </a:pPr>
            <a:r>
              <a:rPr lang="en-US" altLang="en-US" sz="1600" dirty="0" err="1" smtClean="0">
                <a:solidFill>
                  <a:srgbClr val="000000"/>
                </a:solidFill>
                <a:latin typeface="Calibri" panose="020F0502020204030204"/>
              </a:rPr>
              <a:t>Shaner</a:t>
            </a:r>
            <a:r>
              <a:rPr lang="en-US" altLang="en-US" sz="1600" dirty="0" smtClean="0">
                <a:solidFill>
                  <a:srgbClr val="000000"/>
                </a:solidFill>
                <a:latin typeface="Calibri" panose="020F0502020204030204"/>
              </a:rPr>
              <a:t> et al, Nature Biotechnology, 2004</a:t>
            </a:r>
            <a:endParaRPr lang="fr-FR" altLang="en-US" sz="1600" dirty="0" smtClean="0">
              <a:solidFill>
                <a:srgbClr val="000000"/>
              </a:solidFill>
              <a:latin typeface="Calibri" panose="020F0502020204030204"/>
            </a:endParaRPr>
          </a:p>
        </p:txBody>
      </p:sp>
      <p:sp>
        <p:nvSpPr>
          <p:cNvPr id="8" name="Oval 5"/>
          <p:cNvSpPr>
            <a:spLocks noChangeArrowheads="1"/>
          </p:cNvSpPr>
          <p:nvPr/>
        </p:nvSpPr>
        <p:spPr bwMode="auto">
          <a:xfrm>
            <a:off x="89770" y="4196219"/>
            <a:ext cx="736948" cy="194798"/>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solidFill>
                <a:srgbClr val="CC0000"/>
              </a:solidFill>
            </a:endParaRPr>
          </a:p>
        </p:txBody>
      </p:sp>
    </p:spTree>
    <p:extLst>
      <p:ext uri="{BB962C8B-B14F-4D97-AF65-F5344CB8AC3E}">
        <p14:creationId xmlns:p14="http://schemas.microsoft.com/office/powerpoint/2010/main" val="2877718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Lecture 13: FRET, FLIM, NSOM</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Review of previous lecture</a:t>
            </a:r>
          </a:p>
          <a:p>
            <a:r>
              <a:rPr lang="en-US" dirty="0" smtClean="0"/>
              <a:t>FRET</a:t>
            </a:r>
          </a:p>
          <a:p>
            <a:r>
              <a:rPr lang="en-US" dirty="0" smtClean="0"/>
              <a:t>FLIM</a:t>
            </a:r>
            <a:endParaRPr lang="en-US" dirty="0"/>
          </a:p>
          <a:p>
            <a:r>
              <a:rPr lang="en-US" dirty="0" smtClean="0"/>
              <a:t>Super resolution microscopy</a:t>
            </a:r>
          </a:p>
          <a:p>
            <a:pPr lvl="1"/>
            <a:r>
              <a:rPr lang="en-US" dirty="0" smtClean="0"/>
              <a:t>NSOM</a:t>
            </a:r>
          </a:p>
          <a:p>
            <a:endParaRPr lang="en-US" dirty="0"/>
          </a:p>
        </p:txBody>
      </p:sp>
    </p:spTree>
    <p:extLst>
      <p:ext uri="{BB962C8B-B14F-4D97-AF65-F5344CB8AC3E}">
        <p14:creationId xmlns:p14="http://schemas.microsoft.com/office/powerpoint/2010/main" val="3763403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Fluorophore </a:t>
            </a:r>
            <a:r>
              <a:rPr lang="en-US" sz="3200" dirty="0" smtClean="0"/>
              <a:t>absorption</a:t>
            </a:r>
            <a:endParaRPr lang="en-US" sz="3200" dirty="0"/>
          </a:p>
        </p:txBody>
      </p:sp>
      <p:sp>
        <p:nvSpPr>
          <p:cNvPr id="5" name="Rectangle 3"/>
          <p:cNvSpPr>
            <a:spLocks noChangeArrowheads="1"/>
          </p:cNvSpPr>
          <p:nvPr/>
        </p:nvSpPr>
        <p:spPr bwMode="auto">
          <a:xfrm>
            <a:off x="3733800" y="2895844"/>
            <a:ext cx="5257800" cy="327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Beer-Lambert law</a:t>
            </a:r>
          </a:p>
          <a:p>
            <a:pPr eaLnBrk="0" fontAlgn="base" hangingPunct="0">
              <a:spcBef>
                <a:spcPct val="0"/>
              </a:spcBef>
              <a:spcAft>
                <a:spcPct val="0"/>
              </a:spcAft>
            </a:pPr>
            <a:r>
              <a:rPr lang="en-US" altLang="en-US" sz="2000" dirty="0" err="1" smtClean="0">
                <a:solidFill>
                  <a:srgbClr val="000000"/>
                </a:solidFill>
                <a:latin typeface="Calibri" panose="020F0502020204030204"/>
                <a:sym typeface="Symbol" panose="05050102010706020507" pitchFamily="18" charset="2"/>
              </a:rPr>
              <a:t>I</a:t>
            </a:r>
            <a:r>
              <a:rPr lang="en-US" altLang="en-US" sz="2000" baseline="-25000" dirty="0" err="1" smtClean="0">
                <a:solidFill>
                  <a:srgbClr val="000000"/>
                </a:solidFill>
                <a:latin typeface="Calibri" panose="020F0502020204030204"/>
                <a:sym typeface="Symbol" panose="05050102010706020507" pitchFamily="18" charset="2"/>
              </a:rPr>
              <a:t>out</a:t>
            </a:r>
            <a:r>
              <a:rPr lang="en-US" altLang="en-US" sz="2000" dirty="0" smtClean="0">
                <a:solidFill>
                  <a:srgbClr val="000000"/>
                </a:solidFill>
                <a:latin typeface="Calibri" panose="020F0502020204030204"/>
                <a:sym typeface="Symbol" panose="05050102010706020507" pitchFamily="18" charset="2"/>
              </a:rPr>
              <a:t> = </a:t>
            </a:r>
            <a:r>
              <a:rPr lang="en-US" altLang="en-US" sz="2000" dirty="0" err="1" smtClean="0">
                <a:solidFill>
                  <a:srgbClr val="000000"/>
                </a:solidFill>
                <a:latin typeface="Calibri" panose="020F0502020204030204"/>
                <a:sym typeface="Symbol" panose="05050102010706020507" pitchFamily="18" charset="2"/>
              </a:rPr>
              <a:t>I</a:t>
            </a:r>
            <a:r>
              <a:rPr lang="en-US" altLang="en-US" sz="2000" baseline="-25000" dirty="0" err="1" smtClean="0">
                <a:solidFill>
                  <a:srgbClr val="000000"/>
                </a:solidFill>
                <a:latin typeface="Calibri" panose="020F0502020204030204"/>
                <a:sym typeface="Symbol" panose="05050102010706020507" pitchFamily="18" charset="2"/>
              </a:rPr>
              <a:t>in</a:t>
            </a:r>
            <a:r>
              <a:rPr lang="en-US" altLang="en-US" sz="2000" baseline="-25000" dirty="0" smtClean="0">
                <a:solidFill>
                  <a:srgbClr val="000000"/>
                </a:solidFill>
                <a:latin typeface="Calibri" panose="020F0502020204030204"/>
                <a:sym typeface="Symbol" panose="05050102010706020507" pitchFamily="18" charset="2"/>
              </a:rPr>
              <a:t> </a:t>
            </a:r>
            <a:r>
              <a:rPr lang="en-US" altLang="en-US" sz="2000" dirty="0" err="1" smtClean="0">
                <a:solidFill>
                  <a:srgbClr val="000000"/>
                </a:solidFill>
                <a:latin typeface="Calibri" panose="020F0502020204030204"/>
                <a:sym typeface="Symbol" panose="05050102010706020507" pitchFamily="18" charset="2"/>
              </a:rPr>
              <a:t>exp</a:t>
            </a:r>
            <a:r>
              <a:rPr lang="en-US" altLang="en-US" sz="2000" dirty="0" smtClean="0">
                <a:solidFill>
                  <a:srgbClr val="000000"/>
                </a:solidFill>
                <a:latin typeface="Calibri" panose="020F0502020204030204"/>
                <a:sym typeface="Symbol" panose="05050102010706020507" pitchFamily="18" charset="2"/>
              </a:rPr>
              <a:t> (- </a:t>
            </a:r>
            <a:r>
              <a:rPr lang="en-US" altLang="en-US" sz="2000" dirty="0" smtClean="0">
                <a:solidFill>
                  <a:srgbClr val="000000"/>
                </a:solidFill>
                <a:sym typeface="Symbol" panose="05050102010706020507" pitchFamily="18" charset="2"/>
              </a:rPr>
              <a:t> </a:t>
            </a:r>
            <a:r>
              <a:rPr lang="en-US" altLang="en-US" sz="2000" i="1" dirty="0" smtClean="0">
                <a:solidFill>
                  <a:srgbClr val="000000"/>
                </a:solidFill>
                <a:latin typeface="Arial" panose="020B0604020202020204" pitchFamily="34" charset="0"/>
                <a:sym typeface="Symbol" panose="05050102010706020507" pitchFamily="18" charset="2"/>
              </a:rPr>
              <a:t>L </a:t>
            </a:r>
            <a:r>
              <a:rPr lang="en-US" altLang="en-US" sz="2000" dirty="0" smtClean="0">
                <a:solidFill>
                  <a:srgbClr val="000000"/>
                </a:solidFill>
                <a:latin typeface="Calibri" panose="020F0502020204030204"/>
                <a:sym typeface="Symbol" panose="05050102010706020507" pitchFamily="18" charset="2"/>
              </a:rPr>
              <a:t>c)</a:t>
            </a:r>
          </a:p>
          <a:p>
            <a:pPr eaLnBrk="0" fontAlgn="base" hangingPunct="0">
              <a:spcBef>
                <a:spcPct val="0"/>
              </a:spcBef>
              <a:spcAft>
                <a:spcPct val="0"/>
              </a:spcAft>
            </a:pPr>
            <a:r>
              <a:rPr lang="en-US" altLang="en-US" sz="2000" dirty="0" err="1" smtClean="0">
                <a:solidFill>
                  <a:srgbClr val="000000"/>
                </a:solidFill>
                <a:latin typeface="Calibri" panose="020F0502020204030204"/>
                <a:sym typeface="Symbol" panose="05050102010706020507" pitchFamily="18" charset="2"/>
              </a:rPr>
              <a:t>I</a:t>
            </a:r>
            <a:r>
              <a:rPr lang="en-US" altLang="en-US" sz="2000" baseline="-25000" dirty="0" err="1" smtClean="0">
                <a:solidFill>
                  <a:srgbClr val="000000"/>
                </a:solidFill>
                <a:latin typeface="Calibri" panose="020F0502020204030204"/>
                <a:sym typeface="Symbol" panose="05050102010706020507" pitchFamily="18" charset="2"/>
              </a:rPr>
              <a:t>absorbed</a:t>
            </a:r>
            <a:r>
              <a:rPr lang="en-US" altLang="en-US" sz="2000" dirty="0" smtClean="0">
                <a:solidFill>
                  <a:srgbClr val="000000"/>
                </a:solidFill>
                <a:latin typeface="Calibri" panose="020F0502020204030204"/>
                <a:sym typeface="Symbol" panose="05050102010706020507" pitchFamily="18" charset="2"/>
              </a:rPr>
              <a:t> = </a:t>
            </a:r>
            <a:r>
              <a:rPr lang="en-US" altLang="en-US" sz="2000" dirty="0" err="1" smtClean="0">
                <a:solidFill>
                  <a:srgbClr val="000000"/>
                </a:solidFill>
                <a:latin typeface="Calibri" panose="020F0502020204030204"/>
                <a:sym typeface="Symbol" panose="05050102010706020507" pitchFamily="18" charset="2"/>
              </a:rPr>
              <a:t>I</a:t>
            </a:r>
            <a:r>
              <a:rPr lang="en-US" altLang="en-US" sz="2000" baseline="-25000" dirty="0" err="1" smtClean="0">
                <a:solidFill>
                  <a:srgbClr val="000000"/>
                </a:solidFill>
                <a:latin typeface="Calibri" panose="020F0502020204030204"/>
                <a:sym typeface="Symbol" panose="05050102010706020507" pitchFamily="18" charset="2"/>
              </a:rPr>
              <a:t>out</a:t>
            </a:r>
            <a:r>
              <a:rPr lang="en-US" altLang="en-US" sz="2000" dirty="0" smtClean="0">
                <a:solidFill>
                  <a:srgbClr val="000000"/>
                </a:solidFill>
                <a:latin typeface="Calibri" panose="020F0502020204030204"/>
                <a:sym typeface="Symbol" panose="05050102010706020507" pitchFamily="18" charset="2"/>
              </a:rPr>
              <a:t> - </a:t>
            </a:r>
            <a:r>
              <a:rPr lang="en-US" altLang="en-US" sz="2000" dirty="0" err="1" smtClean="0">
                <a:solidFill>
                  <a:srgbClr val="000000"/>
                </a:solidFill>
                <a:latin typeface="Calibri" panose="020F0502020204030204"/>
                <a:sym typeface="Symbol" panose="05050102010706020507" pitchFamily="18" charset="2"/>
              </a:rPr>
              <a:t>I</a:t>
            </a:r>
            <a:r>
              <a:rPr lang="en-US" altLang="en-US" sz="2000" baseline="-25000" dirty="0" err="1" smtClean="0">
                <a:solidFill>
                  <a:srgbClr val="000000"/>
                </a:solidFill>
                <a:latin typeface="Calibri" panose="020F0502020204030204"/>
                <a:sym typeface="Symbol" panose="05050102010706020507" pitchFamily="18" charset="2"/>
              </a:rPr>
              <a:t>in</a:t>
            </a:r>
            <a:endParaRPr lang="en-US" altLang="en-US" sz="2000" dirty="0" smtClean="0">
              <a:solidFill>
                <a:srgbClr val="000000"/>
              </a:solidFill>
              <a:latin typeface="Calibri" panose="020F0502020204030204"/>
              <a:sym typeface="Symbol" panose="05050102010706020507" pitchFamily="18" charset="2"/>
            </a:endParaRPr>
          </a:p>
          <a:p>
            <a:pPr eaLnBrk="0" fontAlgn="base" hangingPunct="0">
              <a:spcBef>
                <a:spcPct val="0"/>
              </a:spcBef>
              <a:spcAft>
                <a:spcPct val="0"/>
              </a:spcAft>
            </a:pPr>
            <a:endParaRPr lang="en-US" altLang="en-US" sz="1600" dirty="0" smtClean="0">
              <a:solidFill>
                <a:srgbClr val="000000"/>
              </a:solidFill>
              <a:latin typeface="Arial" panose="020B0604020202020204" pitchFamily="34" charset="0"/>
              <a:sym typeface="Symbol" panose="05050102010706020507" pitchFamily="18" charset="2"/>
            </a:endParaRPr>
          </a:p>
          <a:p>
            <a:pPr eaLnBrk="0" fontAlgn="base" hangingPunct="0">
              <a:spcBef>
                <a:spcPct val="0"/>
              </a:spcBef>
              <a:spcAft>
                <a:spcPct val="0"/>
              </a:spcAft>
            </a:pPr>
            <a:r>
              <a:rPr lang="en-US" altLang="en-US" sz="1600" dirty="0" err="1" smtClean="0">
                <a:solidFill>
                  <a:srgbClr val="000000"/>
                </a:solidFill>
                <a:latin typeface="Calibri" panose="020F0502020204030204"/>
                <a:sym typeface="Symbol" panose="05050102010706020507" pitchFamily="18" charset="2"/>
              </a:rPr>
              <a:t>I</a:t>
            </a:r>
            <a:r>
              <a:rPr lang="en-US" altLang="en-US" sz="1600" baseline="-25000" dirty="0" err="1" smtClean="0">
                <a:solidFill>
                  <a:srgbClr val="000000"/>
                </a:solidFill>
                <a:latin typeface="Calibri" panose="020F0502020204030204"/>
                <a:sym typeface="Symbol" panose="05050102010706020507" pitchFamily="18" charset="2"/>
              </a:rPr>
              <a:t>in</a:t>
            </a:r>
            <a:r>
              <a:rPr lang="en-US" altLang="en-US" sz="1600" dirty="0" smtClean="0">
                <a:solidFill>
                  <a:srgbClr val="000000"/>
                </a:solidFill>
                <a:latin typeface="Calibri" panose="020F0502020204030204"/>
                <a:sym typeface="Symbol" panose="05050102010706020507" pitchFamily="18" charset="2"/>
              </a:rPr>
              <a:t>: incident light intensity (in W.cm</a:t>
            </a:r>
            <a:r>
              <a:rPr lang="en-US" altLang="en-US" sz="1600" baseline="30000" dirty="0" smtClean="0">
                <a:solidFill>
                  <a:srgbClr val="000000"/>
                </a:solidFill>
                <a:latin typeface="Calibri" panose="020F0502020204030204"/>
                <a:sym typeface="Symbol" panose="05050102010706020507" pitchFamily="18" charset="2"/>
              </a:rPr>
              <a:t>-2</a:t>
            </a:r>
            <a:r>
              <a:rPr lang="en-US" altLang="en-US" sz="1600" dirty="0" smtClean="0">
                <a:solidFill>
                  <a:srgbClr val="000000"/>
                </a:solidFill>
                <a:latin typeface="Calibri" panose="020F0502020204030204"/>
                <a:sym typeface="Symbol" panose="05050102010706020507" pitchFamily="18" charset="2"/>
              </a:rPr>
              <a:t>)</a:t>
            </a:r>
          </a:p>
          <a:p>
            <a:pPr eaLnBrk="0" fontAlgn="base" hangingPunct="0">
              <a:spcBef>
                <a:spcPct val="0"/>
              </a:spcBef>
              <a:spcAft>
                <a:spcPct val="0"/>
              </a:spcAft>
            </a:pPr>
            <a:r>
              <a:rPr lang="en-US" altLang="en-US" sz="1600" dirty="0" smtClean="0">
                <a:solidFill>
                  <a:srgbClr val="000000"/>
                </a:solidFill>
                <a:latin typeface="Calibri" panose="020F0502020204030204"/>
                <a:sym typeface="Symbol" panose="05050102010706020507" pitchFamily="18" charset="2"/>
              </a:rPr>
              <a:t>L: absorption path length (in cm)</a:t>
            </a:r>
          </a:p>
          <a:p>
            <a:pPr eaLnBrk="0" fontAlgn="base" hangingPunct="0">
              <a:spcBef>
                <a:spcPct val="0"/>
              </a:spcBef>
              <a:spcAft>
                <a:spcPct val="0"/>
              </a:spcAft>
            </a:pPr>
            <a:r>
              <a:rPr lang="en-US" altLang="en-US" sz="1600" dirty="0" smtClean="0">
                <a:solidFill>
                  <a:srgbClr val="000000"/>
                </a:solidFill>
                <a:latin typeface="Calibri" panose="020F0502020204030204"/>
                <a:sym typeface="Symbol" panose="05050102010706020507" pitchFamily="18" charset="2"/>
              </a:rPr>
              <a:t>c: concentration of the absorber (in M or mol.L</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a:t>
            </a:r>
            <a:endParaRPr lang="en-US" altLang="en-US" sz="1600" baseline="30000" dirty="0" smtClean="0">
              <a:solidFill>
                <a:srgbClr val="000000"/>
              </a:solidFill>
              <a:latin typeface="Calibri" panose="020F0502020204030204"/>
              <a:sym typeface="Symbol" panose="05050102010706020507" pitchFamily="18" charset="2"/>
            </a:endParaRPr>
          </a:p>
          <a:p>
            <a:pPr eaLnBrk="0" fontAlgn="base" hangingPunct="0">
              <a:spcBef>
                <a:spcPct val="0"/>
              </a:spcBef>
              <a:spcAft>
                <a:spcPct val="0"/>
              </a:spcAft>
            </a:pPr>
            <a:r>
              <a:rPr lang="en-US" altLang="en-US" b="1" dirty="0" smtClean="0">
                <a:solidFill>
                  <a:srgbClr val="000000"/>
                </a:solidFill>
                <a:latin typeface="Arial" panose="020B0604020202020204" pitchFamily="34" charset="0"/>
                <a:sym typeface="Symbol" panose="05050102010706020507" pitchFamily="18" charset="2"/>
              </a:rPr>
              <a:t></a:t>
            </a:r>
            <a:r>
              <a:rPr lang="en-US" altLang="en-US" sz="1600" dirty="0" smtClean="0">
                <a:solidFill>
                  <a:srgbClr val="000000"/>
                </a:solidFill>
                <a:latin typeface="Arial" panose="020B0604020202020204" pitchFamily="34" charset="0"/>
                <a:sym typeface="Symbol" panose="05050102010706020507" pitchFamily="18" charset="2"/>
              </a:rPr>
              <a:t>: </a:t>
            </a:r>
            <a:r>
              <a:rPr lang="en-US" altLang="en-US" sz="1600" b="1" dirty="0" smtClean="0">
                <a:solidFill>
                  <a:srgbClr val="000000"/>
                </a:solidFill>
                <a:latin typeface="Calibri" panose="020F0502020204030204"/>
                <a:sym typeface="Symbol" panose="05050102010706020507" pitchFamily="18" charset="2"/>
              </a:rPr>
              <a:t>molar absorption coefficient</a:t>
            </a:r>
            <a:r>
              <a:rPr lang="en-US" altLang="en-US" sz="1600" dirty="0" smtClean="0">
                <a:solidFill>
                  <a:srgbClr val="000000"/>
                </a:solidFill>
                <a:latin typeface="Calibri" panose="020F0502020204030204"/>
                <a:sym typeface="Symbol" panose="05050102010706020507" pitchFamily="18" charset="2"/>
              </a:rPr>
              <a:t> (in 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cm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 or mol</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.L.cm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a:t>
            </a:r>
            <a:endParaRPr lang="en-US" altLang="en-US" sz="1600" baseline="30000" dirty="0" smtClean="0">
              <a:solidFill>
                <a:srgbClr val="000000"/>
              </a:solidFill>
              <a:latin typeface="Calibri" panose="020F0502020204030204"/>
              <a:sym typeface="Symbol" panose="05050102010706020507" pitchFamily="18" charset="2"/>
            </a:endParaRPr>
          </a:p>
          <a:p>
            <a:pPr eaLnBrk="0" fontAlgn="base" hangingPunct="0">
              <a:spcBef>
                <a:spcPct val="0"/>
              </a:spcBef>
              <a:spcAft>
                <a:spcPct val="0"/>
              </a:spcAft>
            </a:pPr>
            <a:endParaRPr lang="en-US" altLang="en-US" sz="1600" baseline="30000" dirty="0" smtClean="0">
              <a:solidFill>
                <a:srgbClr val="000000"/>
              </a:solidFill>
              <a:latin typeface="Arial" panose="020B0604020202020204" pitchFamily="34" charset="0"/>
              <a:sym typeface="Symbol" panose="05050102010706020507" pitchFamily="18" charset="2"/>
            </a:endParaRPr>
          </a:p>
          <a:p>
            <a:pPr eaLnBrk="0" fontAlgn="base" hangingPunct="0">
              <a:spcBef>
                <a:spcPct val="0"/>
              </a:spcBef>
              <a:spcAft>
                <a:spcPct val="0"/>
              </a:spcAft>
            </a:pPr>
            <a:r>
              <a:rPr lang="en-US" altLang="en-US" sz="1600" dirty="0" smtClean="0">
                <a:solidFill>
                  <a:srgbClr val="000000"/>
                </a:solidFill>
                <a:latin typeface="Calibri" panose="020F0502020204030204"/>
                <a:sym typeface="Symbol" panose="05050102010706020507" pitchFamily="18" charset="2"/>
              </a:rPr>
              <a:t>Fluorescein </a:t>
            </a:r>
            <a:r>
              <a:rPr lang="en-US" altLang="en-US" b="1" dirty="0" smtClean="0">
                <a:solidFill>
                  <a:srgbClr val="000000"/>
                </a:solidFill>
                <a:latin typeface="Calibri" panose="020F0502020204030204"/>
                <a:sym typeface="Symbol" panose="05050102010706020507" pitchFamily="18" charset="2"/>
              </a:rPr>
              <a:t></a:t>
            </a:r>
            <a:r>
              <a:rPr lang="en-US" altLang="en-US" sz="1600" dirty="0" smtClean="0">
                <a:solidFill>
                  <a:srgbClr val="000000"/>
                </a:solidFill>
                <a:latin typeface="Calibri" panose="020F0502020204030204"/>
                <a:sym typeface="Symbol" panose="05050102010706020507" pitchFamily="18" charset="2"/>
              </a:rPr>
              <a:t> ~ 70,000 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.cm</a:t>
            </a:r>
            <a:r>
              <a:rPr lang="en-US" altLang="en-US" sz="1600" baseline="30000" dirty="0" smtClean="0">
                <a:solidFill>
                  <a:srgbClr val="000000"/>
                </a:solidFill>
                <a:latin typeface="Calibri" panose="020F0502020204030204"/>
                <a:sym typeface="Symbol" panose="05050102010706020507" pitchFamily="18" charset="2"/>
              </a:rPr>
              <a:t>-1</a:t>
            </a:r>
          </a:p>
          <a:p>
            <a:pPr eaLnBrk="0" fontAlgn="base" hangingPunct="0">
              <a:spcBef>
                <a:spcPct val="0"/>
              </a:spcBef>
              <a:spcAft>
                <a:spcPct val="0"/>
              </a:spcAft>
            </a:pPr>
            <a:r>
              <a:rPr lang="en-US" altLang="en-US" sz="1600" dirty="0" err="1" smtClean="0">
                <a:solidFill>
                  <a:srgbClr val="000000"/>
                </a:solidFill>
                <a:latin typeface="Calibri" panose="020F0502020204030204"/>
                <a:sym typeface="Symbol" panose="05050102010706020507" pitchFamily="18" charset="2"/>
              </a:rPr>
              <a:t>eGFP</a:t>
            </a:r>
            <a:r>
              <a:rPr lang="en-US" altLang="en-US" sz="1600" dirty="0" smtClean="0">
                <a:solidFill>
                  <a:srgbClr val="000000"/>
                </a:solidFill>
                <a:latin typeface="Calibri" panose="020F0502020204030204"/>
                <a:sym typeface="Symbol" panose="05050102010706020507" pitchFamily="18" charset="2"/>
              </a:rPr>
              <a:t>  </a:t>
            </a:r>
            <a:r>
              <a:rPr lang="en-US" altLang="en-US" b="1" dirty="0" smtClean="0">
                <a:solidFill>
                  <a:srgbClr val="000000"/>
                </a:solidFill>
                <a:latin typeface="Calibri" panose="020F0502020204030204"/>
                <a:sym typeface="Symbol" panose="05050102010706020507" pitchFamily="18" charset="2"/>
              </a:rPr>
              <a:t></a:t>
            </a:r>
            <a:r>
              <a:rPr lang="en-US" altLang="en-US" sz="1600" dirty="0" smtClean="0">
                <a:solidFill>
                  <a:srgbClr val="000000"/>
                </a:solidFill>
                <a:latin typeface="Calibri" panose="020F0502020204030204"/>
                <a:sym typeface="Symbol" panose="05050102010706020507" pitchFamily="18" charset="2"/>
              </a:rPr>
              <a:t> ~ 55,000 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.cm</a:t>
            </a:r>
            <a:r>
              <a:rPr lang="en-US" altLang="en-US" sz="1600" baseline="30000" dirty="0" smtClean="0">
                <a:solidFill>
                  <a:srgbClr val="000000"/>
                </a:solidFill>
                <a:latin typeface="Calibri" panose="020F0502020204030204"/>
                <a:sym typeface="Symbol" panose="05050102010706020507" pitchFamily="18" charset="2"/>
              </a:rPr>
              <a:t>-1</a:t>
            </a:r>
          </a:p>
        </p:txBody>
      </p:sp>
      <p:grpSp>
        <p:nvGrpSpPr>
          <p:cNvPr id="6" name="Group 4"/>
          <p:cNvGrpSpPr>
            <a:grpSpLocks/>
          </p:cNvGrpSpPr>
          <p:nvPr/>
        </p:nvGrpSpPr>
        <p:grpSpPr bwMode="auto">
          <a:xfrm>
            <a:off x="334963" y="3338511"/>
            <a:ext cx="5257800" cy="3295650"/>
            <a:chOff x="96" y="2244"/>
            <a:chExt cx="3312" cy="2076"/>
          </a:xfrm>
        </p:grpSpPr>
        <p:sp>
          <p:nvSpPr>
            <p:cNvPr id="7" name="Line 5"/>
            <p:cNvSpPr>
              <a:spLocks noChangeShapeType="1"/>
            </p:cNvSpPr>
            <p:nvPr/>
          </p:nvSpPr>
          <p:spPr bwMode="auto">
            <a:xfrm>
              <a:off x="96" y="2244"/>
              <a:ext cx="0" cy="187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8" name="Freeform 6"/>
            <p:cNvSpPr>
              <a:spLocks/>
            </p:cNvSpPr>
            <p:nvPr/>
          </p:nvSpPr>
          <p:spPr bwMode="auto">
            <a:xfrm>
              <a:off x="106" y="2524"/>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9" name="Text Box 7"/>
            <p:cNvSpPr txBox="1">
              <a:spLocks noChangeArrowheads="1"/>
            </p:cNvSpPr>
            <p:nvPr/>
          </p:nvSpPr>
          <p:spPr bwMode="auto">
            <a:xfrm rot="-5400000">
              <a:off x="18" y="3300"/>
              <a:ext cx="11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smtClean="0">
                  <a:solidFill>
                    <a:srgbClr val="000000"/>
                  </a:solidFill>
                  <a:latin typeface="Arial" panose="020B0604020202020204" pitchFamily="34" charset="0"/>
                </a:rPr>
                <a:t>Light absorbed</a:t>
              </a:r>
              <a:endParaRPr lang="en-US" altLang="en-US" smtClean="0">
                <a:solidFill>
                  <a:srgbClr val="000000"/>
                </a:solidFill>
                <a:latin typeface="Arial" panose="020B0604020202020204" pitchFamily="34" charset="0"/>
              </a:endParaRPr>
            </a:p>
          </p:txBody>
        </p:sp>
        <p:sp>
          <p:nvSpPr>
            <p:cNvPr id="10" name="Text Box 8"/>
            <p:cNvSpPr txBox="1">
              <a:spLocks noChangeArrowheads="1"/>
            </p:cNvSpPr>
            <p:nvPr/>
          </p:nvSpPr>
          <p:spPr bwMode="auto">
            <a:xfrm>
              <a:off x="1344" y="4108"/>
              <a:ext cx="7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1600" smtClean="0">
                  <a:solidFill>
                    <a:srgbClr val="000000"/>
                  </a:solidFill>
                  <a:latin typeface="Arial" panose="020B0604020202020204" pitchFamily="34" charset="0"/>
                </a:rPr>
                <a:t>Wavelength</a:t>
              </a:r>
            </a:p>
          </p:txBody>
        </p:sp>
        <p:sp>
          <p:nvSpPr>
            <p:cNvPr id="11" name="Line 9"/>
            <p:cNvSpPr>
              <a:spLocks noChangeShapeType="1"/>
            </p:cNvSpPr>
            <p:nvPr/>
          </p:nvSpPr>
          <p:spPr bwMode="auto">
            <a:xfrm flipV="1">
              <a:off x="96" y="4108"/>
              <a:ext cx="3312" cy="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12" name="Group 10"/>
          <p:cNvGrpSpPr>
            <a:grpSpLocks/>
          </p:cNvGrpSpPr>
          <p:nvPr/>
        </p:nvGrpSpPr>
        <p:grpSpPr bwMode="auto">
          <a:xfrm>
            <a:off x="1524000" y="1981200"/>
            <a:ext cx="2587625" cy="828675"/>
            <a:chOff x="960" y="1248"/>
            <a:chExt cx="1630" cy="522"/>
          </a:xfrm>
        </p:grpSpPr>
        <p:grpSp>
          <p:nvGrpSpPr>
            <p:cNvPr id="13" name="Group 11"/>
            <p:cNvGrpSpPr>
              <a:grpSpLocks/>
            </p:cNvGrpSpPr>
            <p:nvPr/>
          </p:nvGrpSpPr>
          <p:grpSpPr bwMode="auto">
            <a:xfrm rot="-13116">
              <a:off x="960" y="1248"/>
              <a:ext cx="1585" cy="240"/>
              <a:chOff x="957" y="3292"/>
              <a:chExt cx="2671" cy="280"/>
            </a:xfrm>
          </p:grpSpPr>
          <p:sp>
            <p:nvSpPr>
              <p:cNvPr id="15" name="Freeform 12"/>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800" smtClean="0">
                  <a:solidFill>
                    <a:srgbClr val="000000"/>
                  </a:solidFill>
                  <a:ea typeface="MS PGothic" panose="020B0600070205080204" pitchFamily="34" charset="-128"/>
                </a:endParaRPr>
              </a:p>
            </p:txBody>
          </p:sp>
          <p:sp>
            <p:nvSpPr>
              <p:cNvPr id="16" name="Line 13"/>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800" smtClean="0">
                  <a:solidFill>
                    <a:srgbClr val="000000"/>
                  </a:solidFill>
                  <a:ea typeface="MS PGothic" panose="020B0600070205080204" pitchFamily="34" charset="-128"/>
                </a:endParaRPr>
              </a:p>
            </p:txBody>
          </p:sp>
        </p:grpSp>
        <p:sp>
          <p:nvSpPr>
            <p:cNvPr id="14" name="Rectangle 14"/>
            <p:cNvSpPr>
              <a:spLocks noChangeArrowheads="1"/>
            </p:cNvSpPr>
            <p:nvPr/>
          </p:nvSpPr>
          <p:spPr bwMode="auto">
            <a:xfrm>
              <a:off x="2304" y="1440"/>
              <a:ext cx="2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800" dirty="0" err="1" smtClean="0">
                  <a:solidFill>
                    <a:srgbClr val="000000"/>
                  </a:solidFill>
                  <a:latin typeface="Calibri" panose="020F0502020204030204"/>
                </a:rPr>
                <a:t>I</a:t>
              </a:r>
              <a:r>
                <a:rPr lang="en-US" altLang="en-US" sz="2800" baseline="-25000" dirty="0" err="1" smtClean="0">
                  <a:solidFill>
                    <a:srgbClr val="000000"/>
                  </a:solidFill>
                  <a:latin typeface="Calibri" panose="020F0502020204030204"/>
                </a:rPr>
                <a:t>in</a:t>
              </a:r>
              <a:endParaRPr lang="fr-FR" altLang="en-US" sz="2800" baseline="-25000" dirty="0" smtClean="0">
                <a:solidFill>
                  <a:srgbClr val="000000"/>
                </a:solidFill>
                <a:latin typeface="Calibri" panose="020F0502020204030204"/>
              </a:endParaRPr>
            </a:p>
          </p:txBody>
        </p:sp>
      </p:grpSp>
      <p:grpSp>
        <p:nvGrpSpPr>
          <p:cNvPr id="17" name="Group 15"/>
          <p:cNvGrpSpPr>
            <a:grpSpLocks/>
          </p:cNvGrpSpPr>
          <p:nvPr/>
        </p:nvGrpSpPr>
        <p:grpSpPr bwMode="auto">
          <a:xfrm>
            <a:off x="4478340" y="2057400"/>
            <a:ext cx="2719388" cy="752475"/>
            <a:chOff x="2821" y="1296"/>
            <a:chExt cx="1713" cy="474"/>
          </a:xfrm>
        </p:grpSpPr>
        <p:grpSp>
          <p:nvGrpSpPr>
            <p:cNvPr id="18" name="Group 16"/>
            <p:cNvGrpSpPr>
              <a:grpSpLocks/>
            </p:cNvGrpSpPr>
            <p:nvPr/>
          </p:nvGrpSpPr>
          <p:grpSpPr bwMode="auto">
            <a:xfrm rot="23961">
              <a:off x="2845" y="1296"/>
              <a:ext cx="1584" cy="140"/>
              <a:chOff x="957" y="3292"/>
              <a:chExt cx="2671" cy="280"/>
            </a:xfrm>
          </p:grpSpPr>
          <p:sp>
            <p:nvSpPr>
              <p:cNvPr id="21" name="Freeform 1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800" smtClean="0">
                  <a:solidFill>
                    <a:srgbClr val="000000"/>
                  </a:solidFill>
                  <a:ea typeface="MS PGothic" panose="020B0600070205080204" pitchFamily="34" charset="-128"/>
                </a:endParaRPr>
              </a:p>
            </p:txBody>
          </p:sp>
          <p:sp>
            <p:nvSpPr>
              <p:cNvPr id="22" name="Line 18"/>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800" smtClean="0">
                  <a:solidFill>
                    <a:srgbClr val="000000"/>
                  </a:solidFill>
                  <a:ea typeface="MS PGothic" panose="020B0600070205080204" pitchFamily="34" charset="-128"/>
                </a:endParaRPr>
              </a:p>
            </p:txBody>
          </p:sp>
        </p:grpSp>
        <p:sp>
          <p:nvSpPr>
            <p:cNvPr id="19" name="Text Box 19"/>
            <p:cNvSpPr txBox="1">
              <a:spLocks noChangeArrowheads="1"/>
            </p:cNvSpPr>
            <p:nvPr/>
          </p:nvSpPr>
          <p:spPr bwMode="auto">
            <a:xfrm>
              <a:off x="3149" y="1438"/>
              <a:ext cx="13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dirty="0" smtClean="0">
                  <a:solidFill>
                    <a:srgbClr val="000000"/>
                  </a:solidFill>
                  <a:latin typeface="Calibri" panose="020F0502020204030204"/>
                </a:rPr>
                <a:t>Blue light absorbed</a:t>
              </a:r>
            </a:p>
          </p:txBody>
        </p:sp>
        <p:sp>
          <p:nvSpPr>
            <p:cNvPr id="20" name="Rectangle 20"/>
            <p:cNvSpPr>
              <a:spLocks noChangeArrowheads="1"/>
            </p:cNvSpPr>
            <p:nvPr/>
          </p:nvSpPr>
          <p:spPr bwMode="auto">
            <a:xfrm>
              <a:off x="2821" y="1440"/>
              <a:ext cx="38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800" dirty="0" err="1" smtClean="0">
                  <a:solidFill>
                    <a:srgbClr val="000000"/>
                  </a:solidFill>
                  <a:latin typeface="Calibri" panose="020F0502020204030204"/>
                </a:rPr>
                <a:t>I</a:t>
              </a:r>
              <a:r>
                <a:rPr lang="en-US" altLang="en-US" sz="2800" baseline="-25000" dirty="0" err="1" smtClean="0">
                  <a:solidFill>
                    <a:srgbClr val="000000"/>
                  </a:solidFill>
                  <a:latin typeface="Calibri" panose="020F0502020204030204"/>
                </a:rPr>
                <a:t>out</a:t>
              </a:r>
              <a:endParaRPr lang="fr-FR" altLang="en-US" sz="2800" baseline="-25000" dirty="0" smtClean="0">
                <a:solidFill>
                  <a:srgbClr val="000000"/>
                </a:solidFill>
                <a:latin typeface="Calibri" panose="020F0502020204030204"/>
              </a:endParaRPr>
            </a:p>
          </p:txBody>
        </p:sp>
      </p:grpSp>
      <p:grpSp>
        <p:nvGrpSpPr>
          <p:cNvPr id="23" name="Group 21"/>
          <p:cNvGrpSpPr>
            <a:grpSpLocks/>
          </p:cNvGrpSpPr>
          <p:nvPr/>
        </p:nvGrpSpPr>
        <p:grpSpPr bwMode="auto">
          <a:xfrm>
            <a:off x="2943227" y="866776"/>
            <a:ext cx="2774951" cy="1876426"/>
            <a:chOff x="1854" y="546"/>
            <a:chExt cx="1748" cy="1182"/>
          </a:xfrm>
        </p:grpSpPr>
        <p:sp>
          <p:nvSpPr>
            <p:cNvPr id="24" name="Rectangle 22"/>
            <p:cNvSpPr>
              <a:spLocks noChangeArrowheads="1"/>
            </p:cNvSpPr>
            <p:nvPr/>
          </p:nvSpPr>
          <p:spPr bwMode="auto">
            <a:xfrm>
              <a:off x="2578" y="912"/>
              <a:ext cx="240" cy="81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25" name="Text Box 23"/>
            <p:cNvSpPr txBox="1">
              <a:spLocks noChangeArrowheads="1"/>
            </p:cNvSpPr>
            <p:nvPr/>
          </p:nvSpPr>
          <p:spPr bwMode="auto">
            <a:xfrm>
              <a:off x="1854" y="546"/>
              <a:ext cx="17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000000"/>
                  </a:solidFill>
                  <a:latin typeface="Calibri" panose="020F0502020204030204"/>
                </a:rPr>
                <a:t>Green dye in cuvette</a:t>
              </a:r>
              <a:endParaRPr lang="en-US" altLang="en-US" sz="2800" dirty="0" smtClean="0">
                <a:solidFill>
                  <a:srgbClr val="000000"/>
                </a:solidFill>
                <a:latin typeface="Calibri" panose="020F0502020204030204"/>
              </a:endParaRPr>
            </a:p>
          </p:txBody>
        </p:sp>
        <p:sp>
          <p:nvSpPr>
            <p:cNvPr id="26" name="Line 24"/>
            <p:cNvSpPr>
              <a:spLocks noChangeShapeType="1"/>
            </p:cNvSpPr>
            <p:nvPr/>
          </p:nvSpPr>
          <p:spPr bwMode="auto">
            <a:xfrm>
              <a:off x="2568" y="1096"/>
              <a:ext cx="2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27" name="Rectangle 25"/>
            <p:cNvSpPr>
              <a:spLocks noChangeArrowheads="1"/>
            </p:cNvSpPr>
            <p:nvPr/>
          </p:nvSpPr>
          <p:spPr bwMode="auto">
            <a:xfrm>
              <a:off x="2592" y="88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800" i="1" smtClean="0">
                  <a:solidFill>
                    <a:srgbClr val="000000"/>
                  </a:solidFill>
                  <a:latin typeface="Arial" panose="020B0604020202020204" pitchFamily="34" charset="0"/>
                  <a:sym typeface="Symbol" panose="05050102010706020507" pitchFamily="18" charset="2"/>
                </a:rPr>
                <a:t>L</a:t>
              </a:r>
              <a:endParaRPr lang="fr-FR" altLang="en-US" sz="1800" i="1" smtClean="0">
                <a:solidFill>
                  <a:srgbClr val="000000"/>
                </a:solidFill>
                <a:latin typeface="Arial" panose="020B0604020202020204" pitchFamily="34" charset="0"/>
                <a:sym typeface="Symbol" panose="05050102010706020507" pitchFamily="18" charset="2"/>
              </a:endParaRPr>
            </a:p>
          </p:txBody>
        </p:sp>
      </p:grpSp>
    </p:spTree>
    <p:extLst>
      <p:ext uri="{BB962C8B-B14F-4D97-AF65-F5344CB8AC3E}">
        <p14:creationId xmlns:p14="http://schemas.microsoft.com/office/powerpoint/2010/main" val="3084894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Fluorophore absorption</a:t>
            </a:r>
            <a:endParaRPr lang="en-US" dirty="0"/>
          </a:p>
        </p:txBody>
      </p:sp>
      <p:grpSp>
        <p:nvGrpSpPr>
          <p:cNvPr id="5" name="Group 23"/>
          <p:cNvGrpSpPr>
            <a:grpSpLocks/>
          </p:cNvGrpSpPr>
          <p:nvPr/>
        </p:nvGrpSpPr>
        <p:grpSpPr bwMode="auto">
          <a:xfrm>
            <a:off x="4416425" y="1179688"/>
            <a:ext cx="4532313" cy="4826001"/>
            <a:chOff x="2782" y="480"/>
            <a:chExt cx="2855" cy="3040"/>
          </a:xfrm>
        </p:grpSpPr>
        <p:sp>
          <p:nvSpPr>
            <p:cNvPr id="6" name="Rectangle 7"/>
            <p:cNvSpPr>
              <a:spLocks noChangeArrowheads="1"/>
            </p:cNvSpPr>
            <p:nvPr/>
          </p:nvSpPr>
          <p:spPr bwMode="auto">
            <a:xfrm>
              <a:off x="3524" y="480"/>
              <a:ext cx="14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3600" dirty="0" smtClean="0">
                  <a:solidFill>
                    <a:srgbClr val="000000"/>
                  </a:solidFill>
                  <a:latin typeface="Arial" panose="020B0604020202020204" pitchFamily="34" charset="0"/>
                  <a:sym typeface="Symbol" panose="05050102010706020507" pitchFamily="18" charset="2"/>
                </a:rPr>
                <a:t>µ</a:t>
              </a:r>
              <a:r>
                <a:rPr lang="en-US" altLang="en-US" sz="3600" baseline="-25000" dirty="0" smtClean="0">
                  <a:solidFill>
                    <a:srgbClr val="000000"/>
                  </a:solidFill>
                  <a:latin typeface="Arial" panose="020B0604020202020204" pitchFamily="34" charset="0"/>
                  <a:sym typeface="Symbol" panose="05050102010706020507" pitchFamily="18" charset="2"/>
                </a:rPr>
                <a:t>t </a:t>
              </a:r>
              <a:r>
                <a:rPr lang="en-US" altLang="en-US" sz="3600" dirty="0" smtClean="0">
                  <a:solidFill>
                    <a:srgbClr val="000000"/>
                  </a:solidFill>
                  <a:latin typeface="Arial" panose="020B0604020202020204" pitchFamily="34" charset="0"/>
                  <a:sym typeface="Symbol" panose="05050102010706020507" pitchFamily="18" charset="2"/>
                </a:rPr>
                <a:t>= µ</a:t>
              </a:r>
              <a:r>
                <a:rPr lang="en-US" altLang="en-US" sz="3600" baseline="-25000" dirty="0" smtClean="0">
                  <a:solidFill>
                    <a:srgbClr val="000000"/>
                  </a:solidFill>
                  <a:latin typeface="Arial" panose="020B0604020202020204" pitchFamily="34" charset="0"/>
                  <a:sym typeface="Symbol" panose="05050102010706020507" pitchFamily="18" charset="2"/>
                </a:rPr>
                <a:t>a </a:t>
              </a:r>
              <a:r>
                <a:rPr lang="en-US" altLang="en-US" sz="3600" dirty="0" smtClean="0">
                  <a:solidFill>
                    <a:srgbClr val="000000"/>
                  </a:solidFill>
                  <a:latin typeface="Arial" panose="020B0604020202020204" pitchFamily="34" charset="0"/>
                  <a:sym typeface="Symbol" panose="05050102010706020507" pitchFamily="18" charset="2"/>
                </a:rPr>
                <a:t>+ µ</a:t>
              </a:r>
              <a:r>
                <a:rPr lang="en-US" altLang="en-US" sz="3600" baseline="-25000" dirty="0" smtClean="0">
                  <a:solidFill>
                    <a:srgbClr val="000000"/>
                  </a:solidFill>
                  <a:latin typeface="Arial" panose="020B0604020202020204" pitchFamily="34" charset="0"/>
                  <a:sym typeface="Symbol" panose="05050102010706020507" pitchFamily="18" charset="2"/>
                </a:rPr>
                <a:t>s</a:t>
              </a:r>
              <a:endParaRPr lang="fr-FR" altLang="en-US" sz="3600" baseline="-25000" dirty="0" smtClean="0">
                <a:solidFill>
                  <a:srgbClr val="000000"/>
                </a:solidFill>
                <a:latin typeface="Arial" panose="020B0604020202020204" pitchFamily="34" charset="0"/>
                <a:sym typeface="Symbol" panose="05050102010706020507" pitchFamily="18" charset="2"/>
              </a:endParaRPr>
            </a:p>
          </p:txBody>
        </p:sp>
        <p:sp>
          <p:nvSpPr>
            <p:cNvPr id="7" name="Line 8"/>
            <p:cNvSpPr>
              <a:spLocks noChangeShapeType="1"/>
            </p:cNvSpPr>
            <p:nvPr/>
          </p:nvSpPr>
          <p:spPr bwMode="auto">
            <a:xfrm flipH="1" flipV="1">
              <a:off x="4196" y="912"/>
              <a:ext cx="0"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8" name="Rectangle 9"/>
            <p:cNvSpPr>
              <a:spLocks noChangeArrowheads="1"/>
            </p:cNvSpPr>
            <p:nvPr/>
          </p:nvSpPr>
          <p:spPr bwMode="auto">
            <a:xfrm>
              <a:off x="3696" y="1776"/>
              <a:ext cx="1868"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000" dirty="0" smtClean="0">
                  <a:solidFill>
                    <a:srgbClr val="000000"/>
                  </a:solidFill>
                  <a:latin typeface="Arial" panose="020B0604020202020204" pitchFamily="34" charset="0"/>
                  <a:sym typeface="Symbol" panose="05050102010706020507" pitchFamily="18" charset="2"/>
                </a:rPr>
                <a:t>µ</a:t>
              </a:r>
              <a:r>
                <a:rPr lang="en-US" altLang="en-US" sz="2000" baseline="-25000" dirty="0" smtClean="0">
                  <a:solidFill>
                    <a:srgbClr val="000000"/>
                  </a:solidFill>
                  <a:latin typeface="Arial" panose="020B0604020202020204" pitchFamily="34" charset="0"/>
                  <a:sym typeface="Symbol" panose="05050102010706020507" pitchFamily="18" charset="2"/>
                </a:rPr>
                <a:t>t</a:t>
              </a:r>
              <a:r>
                <a:rPr lang="en-US" altLang="en-US" sz="2000" dirty="0" smtClean="0">
                  <a:solidFill>
                    <a:srgbClr val="000000"/>
                  </a:solidFill>
                  <a:latin typeface="Arial" panose="020B0604020202020204" pitchFamily="34" charset="0"/>
                  <a:sym typeface="Symbol" panose="05050102010706020507" pitchFamily="18" charset="2"/>
                </a:rPr>
                <a:t>= c</a:t>
              </a:r>
            </a:p>
            <a:p>
              <a:pPr eaLnBrk="0" fontAlgn="base" hangingPunct="0">
                <a:spcBef>
                  <a:spcPct val="0"/>
                </a:spcBef>
                <a:spcAft>
                  <a:spcPct val="0"/>
                </a:spcAft>
              </a:pPr>
              <a:r>
                <a:rPr lang="en-US" altLang="en-US" sz="2000" dirty="0" smtClean="0">
                  <a:solidFill>
                    <a:srgbClr val="000000"/>
                  </a:solidFill>
                  <a:latin typeface="Arial" panose="020B0604020202020204" pitchFamily="34" charset="0"/>
                  <a:sym typeface="Symbol" panose="05050102010706020507" pitchFamily="18" charset="2"/>
                </a:rPr>
                <a:t>µ</a:t>
              </a:r>
              <a:r>
                <a:rPr lang="en-US" altLang="en-US" sz="2000" baseline="-25000" dirty="0" smtClean="0">
                  <a:solidFill>
                    <a:srgbClr val="000000"/>
                  </a:solidFill>
                  <a:latin typeface="Arial" panose="020B0604020202020204" pitchFamily="34" charset="0"/>
                  <a:sym typeface="Symbol" panose="05050102010706020507" pitchFamily="18" charset="2"/>
                </a:rPr>
                <a:t>a </a:t>
              </a:r>
              <a:r>
                <a:rPr lang="en-US" altLang="en-US" sz="2000" dirty="0" smtClean="0">
                  <a:solidFill>
                    <a:srgbClr val="000000"/>
                  </a:solidFill>
                  <a:latin typeface="Arial" panose="020B0604020202020204" pitchFamily="34" charset="0"/>
                  <a:sym typeface="Symbol" panose="05050102010706020507" pitchFamily="18" charset="2"/>
                </a:rPr>
                <a:t>= </a:t>
              </a:r>
              <a:r>
                <a:rPr lang="en-US" altLang="en-US" sz="2000" baseline="-25000" dirty="0" smtClean="0">
                  <a:solidFill>
                    <a:srgbClr val="000000"/>
                  </a:solidFill>
                  <a:latin typeface="Arial" panose="020B0604020202020204" pitchFamily="34" charset="0"/>
                  <a:sym typeface="Symbol" panose="05050102010706020507" pitchFamily="18" charset="2"/>
                </a:rPr>
                <a:t>a </a:t>
              </a:r>
              <a:r>
                <a:rPr lang="en-US" altLang="en-US" sz="2000" dirty="0" smtClean="0">
                  <a:solidFill>
                    <a:srgbClr val="000000"/>
                  </a:solidFill>
                  <a:latin typeface="Arial" panose="020B0604020202020204" pitchFamily="34" charset="0"/>
                  <a:sym typeface="Symbol" panose="05050102010706020507" pitchFamily="18" charset="2"/>
                </a:rPr>
                <a:t>c</a:t>
              </a:r>
            </a:p>
            <a:p>
              <a:pPr eaLnBrk="0" fontAlgn="base" hangingPunct="0">
                <a:spcBef>
                  <a:spcPct val="0"/>
                </a:spcBef>
                <a:spcAft>
                  <a:spcPct val="0"/>
                </a:spcAft>
              </a:pPr>
              <a:r>
                <a:rPr lang="en-US" altLang="en-US" sz="3600" dirty="0" smtClean="0">
                  <a:solidFill>
                    <a:srgbClr val="000000"/>
                  </a:solidFill>
                  <a:latin typeface="Arial" panose="020B0604020202020204" pitchFamily="34" charset="0"/>
                  <a:sym typeface="Symbol" panose="05050102010706020507" pitchFamily="18" charset="2"/>
                </a:rPr>
                <a:t></a:t>
              </a:r>
              <a:r>
                <a:rPr lang="en-US" altLang="en-US" sz="3600" baseline="-25000" dirty="0" smtClean="0">
                  <a:solidFill>
                    <a:srgbClr val="000000"/>
                  </a:solidFill>
                  <a:latin typeface="Arial" panose="020B0604020202020204" pitchFamily="34" charset="0"/>
                  <a:sym typeface="Symbol" panose="05050102010706020507" pitchFamily="18" charset="2"/>
                </a:rPr>
                <a:t> </a:t>
              </a:r>
              <a:r>
                <a:rPr lang="en-US" altLang="en-US" sz="3600" dirty="0" smtClean="0">
                  <a:solidFill>
                    <a:srgbClr val="000000"/>
                  </a:solidFill>
                  <a:latin typeface="Arial" panose="020B0604020202020204" pitchFamily="34" charset="0"/>
                  <a:sym typeface="Symbol" panose="05050102010706020507" pitchFamily="18" charset="2"/>
                </a:rPr>
                <a:t>= </a:t>
              </a:r>
              <a:r>
                <a:rPr lang="en-US" altLang="en-US" sz="3600" baseline="-25000" dirty="0" smtClean="0">
                  <a:solidFill>
                    <a:srgbClr val="000000"/>
                  </a:solidFill>
                  <a:latin typeface="Arial" panose="020B0604020202020204" pitchFamily="34" charset="0"/>
                  <a:sym typeface="Symbol" panose="05050102010706020507" pitchFamily="18" charset="2"/>
                </a:rPr>
                <a:t>a </a:t>
              </a:r>
              <a:r>
                <a:rPr lang="en-US" altLang="en-US" sz="2000" i="1" dirty="0" smtClean="0">
                  <a:solidFill>
                    <a:srgbClr val="000000"/>
                  </a:solidFill>
                  <a:latin typeface="Arial" panose="020B0604020202020204" pitchFamily="34" charset="0"/>
                  <a:sym typeface="Symbol" panose="05050102010706020507" pitchFamily="18" charset="2"/>
                </a:rPr>
                <a:t>if no scattering</a:t>
              </a:r>
              <a:endParaRPr lang="fr-FR" altLang="en-US" sz="2000" i="1" dirty="0" smtClean="0">
                <a:solidFill>
                  <a:srgbClr val="000000"/>
                </a:solidFill>
                <a:latin typeface="Arial" panose="020B0604020202020204" pitchFamily="34" charset="0"/>
                <a:sym typeface="Symbol" panose="05050102010706020507" pitchFamily="18" charset="2"/>
              </a:endParaRPr>
            </a:p>
          </p:txBody>
        </p:sp>
        <p:sp>
          <p:nvSpPr>
            <p:cNvPr id="9" name="Rectangle 10"/>
            <p:cNvSpPr>
              <a:spLocks noChangeArrowheads="1"/>
            </p:cNvSpPr>
            <p:nvPr/>
          </p:nvSpPr>
          <p:spPr bwMode="auto">
            <a:xfrm>
              <a:off x="3799" y="1344"/>
              <a:ext cx="82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absorption</a:t>
              </a:r>
            </a:p>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coefficient</a:t>
              </a:r>
              <a:endParaRPr lang="fr-FR" altLang="en-US" sz="2000" dirty="0" smtClean="0">
                <a:solidFill>
                  <a:srgbClr val="000000"/>
                </a:solidFill>
                <a:latin typeface="Calibri" panose="020F0502020204030204"/>
                <a:sym typeface="Symbol" panose="05050102010706020507" pitchFamily="18" charset="2"/>
              </a:endParaRPr>
            </a:p>
          </p:txBody>
        </p:sp>
        <p:sp>
          <p:nvSpPr>
            <p:cNvPr id="10" name="Line 11"/>
            <p:cNvSpPr>
              <a:spLocks noChangeShapeType="1"/>
            </p:cNvSpPr>
            <p:nvPr/>
          </p:nvSpPr>
          <p:spPr bwMode="auto">
            <a:xfrm flipH="1" flipV="1">
              <a:off x="4868" y="912"/>
              <a:ext cx="348"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1" name="Rectangle 12"/>
            <p:cNvSpPr>
              <a:spLocks noChangeArrowheads="1"/>
            </p:cNvSpPr>
            <p:nvPr/>
          </p:nvSpPr>
          <p:spPr bwMode="auto">
            <a:xfrm>
              <a:off x="4830" y="1344"/>
              <a:ext cx="80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smtClean="0">
                  <a:solidFill>
                    <a:srgbClr val="000000"/>
                  </a:solidFill>
                  <a:latin typeface="Calibri" panose="020F0502020204030204"/>
                  <a:sym typeface="Symbol" panose="05050102010706020507" pitchFamily="18" charset="2"/>
                </a:rPr>
                <a:t>scattering</a:t>
              </a:r>
            </a:p>
            <a:p>
              <a:pPr algn="ctr" eaLnBrk="0" fontAlgn="base" hangingPunct="0">
                <a:spcBef>
                  <a:spcPct val="0"/>
                </a:spcBef>
                <a:spcAft>
                  <a:spcPct val="0"/>
                </a:spcAft>
              </a:pPr>
              <a:r>
                <a:rPr lang="en-US" altLang="en-US" sz="2000" smtClean="0">
                  <a:solidFill>
                    <a:srgbClr val="000000"/>
                  </a:solidFill>
                  <a:latin typeface="Calibri" panose="020F0502020204030204"/>
                  <a:sym typeface="Symbol" panose="05050102010706020507" pitchFamily="18" charset="2"/>
                </a:rPr>
                <a:t>coefficient</a:t>
              </a:r>
              <a:endParaRPr lang="fr-FR" altLang="en-US" sz="2000" smtClean="0">
                <a:solidFill>
                  <a:srgbClr val="000000"/>
                </a:solidFill>
                <a:latin typeface="Calibri" panose="020F0502020204030204"/>
                <a:sym typeface="Symbol" panose="05050102010706020507" pitchFamily="18" charset="2"/>
              </a:endParaRPr>
            </a:p>
          </p:txBody>
        </p:sp>
        <p:sp>
          <p:nvSpPr>
            <p:cNvPr id="12" name="Line 13"/>
            <p:cNvSpPr>
              <a:spLocks noChangeShapeType="1"/>
            </p:cNvSpPr>
            <p:nvPr/>
          </p:nvSpPr>
          <p:spPr bwMode="auto">
            <a:xfrm flipV="1">
              <a:off x="3168" y="960"/>
              <a:ext cx="404"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3" name="Rectangle 14"/>
            <p:cNvSpPr>
              <a:spLocks noChangeArrowheads="1"/>
            </p:cNvSpPr>
            <p:nvPr/>
          </p:nvSpPr>
          <p:spPr bwMode="auto">
            <a:xfrm>
              <a:off x="2782" y="1344"/>
              <a:ext cx="80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extinction</a:t>
              </a:r>
            </a:p>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coefficient</a:t>
              </a:r>
              <a:endParaRPr lang="fr-FR" altLang="en-US" sz="2000" dirty="0" smtClean="0">
                <a:solidFill>
                  <a:srgbClr val="000000"/>
                </a:solidFill>
                <a:latin typeface="Calibri" panose="020F0502020204030204"/>
                <a:sym typeface="Symbol" panose="05050102010706020507" pitchFamily="18" charset="2"/>
              </a:endParaRPr>
            </a:p>
          </p:txBody>
        </p:sp>
        <p:sp>
          <p:nvSpPr>
            <p:cNvPr id="14" name="Line 15"/>
            <p:cNvSpPr>
              <a:spLocks noChangeShapeType="1"/>
            </p:cNvSpPr>
            <p:nvPr/>
          </p:nvSpPr>
          <p:spPr bwMode="auto">
            <a:xfrm flipH="1" flipV="1">
              <a:off x="4196" y="2505"/>
              <a:ext cx="0"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5" name="Rectangle 16"/>
            <p:cNvSpPr>
              <a:spLocks noChangeArrowheads="1"/>
            </p:cNvSpPr>
            <p:nvPr/>
          </p:nvSpPr>
          <p:spPr bwMode="auto">
            <a:xfrm>
              <a:off x="3799" y="2880"/>
              <a:ext cx="82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molar</a:t>
              </a:r>
            </a:p>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absorption</a:t>
              </a:r>
            </a:p>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coefficient</a:t>
              </a:r>
              <a:endParaRPr lang="fr-FR" altLang="en-US" sz="2000" dirty="0" smtClean="0">
                <a:solidFill>
                  <a:srgbClr val="000000"/>
                </a:solidFill>
                <a:latin typeface="Calibri" panose="020F0502020204030204"/>
                <a:sym typeface="Symbol" panose="05050102010706020507" pitchFamily="18" charset="2"/>
              </a:endParaRPr>
            </a:p>
          </p:txBody>
        </p:sp>
        <p:sp>
          <p:nvSpPr>
            <p:cNvPr id="16" name="Line 19"/>
            <p:cNvSpPr>
              <a:spLocks noChangeShapeType="1"/>
            </p:cNvSpPr>
            <p:nvPr/>
          </p:nvSpPr>
          <p:spPr bwMode="auto">
            <a:xfrm flipV="1">
              <a:off x="3484" y="2477"/>
              <a:ext cx="260" cy="3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7" name="Rectangle 20"/>
            <p:cNvSpPr>
              <a:spLocks noChangeArrowheads="1"/>
            </p:cNvSpPr>
            <p:nvPr/>
          </p:nvSpPr>
          <p:spPr bwMode="auto">
            <a:xfrm>
              <a:off x="2910" y="2880"/>
              <a:ext cx="80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molar </a:t>
              </a:r>
            </a:p>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extinction</a:t>
              </a:r>
            </a:p>
            <a:p>
              <a:pPr algn="ctr" eaLnBrk="0" fontAlgn="base" hangingPunct="0">
                <a:spcBef>
                  <a:spcPct val="0"/>
                </a:spcBef>
                <a:spcAft>
                  <a:spcPct val="0"/>
                </a:spcAft>
              </a:pPr>
              <a:r>
                <a:rPr lang="en-US" altLang="en-US" sz="2000" dirty="0" smtClean="0">
                  <a:solidFill>
                    <a:srgbClr val="000000"/>
                  </a:solidFill>
                  <a:latin typeface="Calibri" panose="020F0502020204030204"/>
                  <a:sym typeface="Symbol" panose="05050102010706020507" pitchFamily="18" charset="2"/>
                </a:rPr>
                <a:t>coefficient</a:t>
              </a:r>
              <a:endParaRPr lang="fr-FR" altLang="en-US" sz="2000" dirty="0" smtClean="0">
                <a:solidFill>
                  <a:srgbClr val="000000"/>
                </a:solidFill>
                <a:latin typeface="Calibri" panose="020F0502020204030204"/>
                <a:sym typeface="Symbol" panose="05050102010706020507" pitchFamily="18" charset="2"/>
              </a:endParaRPr>
            </a:p>
          </p:txBody>
        </p:sp>
      </p:grpSp>
      <p:sp>
        <p:nvSpPr>
          <p:cNvPr id="18" name="Rectangle 21"/>
          <p:cNvSpPr>
            <a:spLocks noChangeArrowheads="1"/>
          </p:cNvSpPr>
          <p:nvPr/>
        </p:nvSpPr>
        <p:spPr bwMode="auto">
          <a:xfrm>
            <a:off x="381000" y="1491895"/>
            <a:ext cx="3810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just" eaLnBrk="0" fontAlgn="base" hangingPunct="0">
              <a:spcBef>
                <a:spcPct val="0"/>
              </a:spcBef>
              <a:spcAft>
                <a:spcPct val="0"/>
              </a:spcAft>
            </a:pPr>
            <a:r>
              <a:rPr lang="en-US" altLang="en-US" sz="2800" dirty="0" smtClean="0">
                <a:solidFill>
                  <a:srgbClr val="000000"/>
                </a:solidFill>
                <a:latin typeface="Calibri" panose="020F0502020204030204"/>
                <a:sym typeface="Symbol" panose="05050102010706020507" pitchFamily="18" charset="2"/>
              </a:rPr>
              <a:t>In the literature…</a:t>
            </a:r>
          </a:p>
          <a:p>
            <a:pPr algn="just" eaLnBrk="0" fontAlgn="base" hangingPunct="0">
              <a:spcBef>
                <a:spcPct val="0"/>
              </a:spcBef>
              <a:spcAft>
                <a:spcPct val="0"/>
              </a:spcAft>
            </a:pPr>
            <a:endParaRPr lang="en-US" altLang="en-US" sz="2800" dirty="0" smtClean="0">
              <a:solidFill>
                <a:srgbClr val="000000"/>
              </a:solidFill>
              <a:latin typeface="Calibri" panose="020F0502020204030204"/>
              <a:sym typeface="Symbol" panose="05050102010706020507" pitchFamily="18" charset="2"/>
            </a:endParaRPr>
          </a:p>
          <a:p>
            <a:pPr algn="just" eaLnBrk="0" fontAlgn="base" hangingPunct="0">
              <a:spcBef>
                <a:spcPct val="0"/>
              </a:spcBef>
              <a:spcAft>
                <a:spcPct val="0"/>
              </a:spcAft>
            </a:pPr>
            <a:r>
              <a:rPr lang="en-US" altLang="en-US" sz="1800" dirty="0" smtClean="0">
                <a:solidFill>
                  <a:srgbClr val="000000"/>
                </a:solidFill>
                <a:latin typeface="Calibri" panose="020F0502020204030204"/>
                <a:sym typeface="Symbol" panose="05050102010706020507" pitchFamily="18" charset="2"/>
              </a:rPr>
              <a:t>The “extinction coefficient” is usually given in tables.</a:t>
            </a:r>
          </a:p>
          <a:p>
            <a:pPr algn="just" eaLnBrk="0" fontAlgn="base" hangingPunct="0">
              <a:spcBef>
                <a:spcPct val="0"/>
              </a:spcBef>
              <a:spcAft>
                <a:spcPct val="0"/>
              </a:spcAft>
            </a:pPr>
            <a:r>
              <a:rPr lang="en-US" altLang="en-US" sz="1800" dirty="0" smtClean="0">
                <a:solidFill>
                  <a:srgbClr val="000000"/>
                </a:solidFill>
                <a:latin typeface="Calibri" panose="020F0502020204030204"/>
                <a:sym typeface="Symbol" panose="05050102010706020507" pitchFamily="18" charset="2"/>
              </a:rPr>
              <a:t>confusions:</a:t>
            </a:r>
          </a:p>
          <a:p>
            <a:pPr algn="just" eaLnBrk="0" fontAlgn="base" hangingPunct="0">
              <a:spcBef>
                <a:spcPct val="0"/>
              </a:spcBef>
              <a:spcAft>
                <a:spcPct val="0"/>
              </a:spcAft>
            </a:pPr>
            <a:r>
              <a:rPr lang="en-US" altLang="en-US" sz="1800" dirty="0" smtClean="0">
                <a:solidFill>
                  <a:srgbClr val="000000"/>
                </a:solidFill>
                <a:latin typeface="Calibri" panose="020F0502020204030204"/>
                <a:sym typeface="Symbol" panose="05050102010706020507" pitchFamily="18" charset="2"/>
              </a:rPr>
              <a:t>- “extinction coefficient” used for “absorption coefficient” (it assumes the scattering coefficient is negligible)</a:t>
            </a:r>
          </a:p>
          <a:p>
            <a:pPr algn="just" eaLnBrk="0" fontAlgn="base" hangingPunct="0">
              <a:spcBef>
                <a:spcPct val="0"/>
              </a:spcBef>
              <a:spcAft>
                <a:spcPct val="0"/>
              </a:spcAft>
            </a:pPr>
            <a:r>
              <a:rPr lang="en-US" altLang="en-US" sz="1800" dirty="0" smtClean="0">
                <a:solidFill>
                  <a:srgbClr val="000000"/>
                </a:solidFill>
                <a:latin typeface="Calibri" panose="020F0502020204030204"/>
                <a:sym typeface="Symbol" panose="05050102010706020507" pitchFamily="18" charset="2"/>
              </a:rPr>
              <a:t>- “extinction coefficient” used for “molar extinction coefficient” (check the unit!)</a:t>
            </a:r>
          </a:p>
          <a:p>
            <a:pPr algn="ctr" eaLnBrk="0" fontAlgn="base" hangingPunct="0">
              <a:spcBef>
                <a:spcPct val="0"/>
              </a:spcBef>
              <a:spcAft>
                <a:spcPct val="0"/>
              </a:spcAft>
            </a:pPr>
            <a:endParaRPr lang="en-US" altLang="en-US" sz="1800" dirty="0" smtClean="0">
              <a:solidFill>
                <a:srgbClr val="000000"/>
              </a:solidFill>
              <a:latin typeface="Calibri" panose="020F0502020204030204"/>
              <a:sym typeface="Symbol" panose="05050102010706020507" pitchFamily="18" charset="2"/>
            </a:endParaRPr>
          </a:p>
          <a:p>
            <a:pPr algn="ctr" eaLnBrk="0" fontAlgn="base" hangingPunct="0">
              <a:spcBef>
                <a:spcPct val="0"/>
              </a:spcBef>
              <a:spcAft>
                <a:spcPct val="0"/>
              </a:spcAft>
            </a:pPr>
            <a:endParaRPr lang="en-US" altLang="en-US" sz="1800" dirty="0" smtClean="0">
              <a:solidFill>
                <a:srgbClr val="000000"/>
              </a:solidFill>
              <a:latin typeface="Calibri" panose="020F0502020204030204"/>
              <a:sym typeface="Symbol" panose="05050102010706020507" pitchFamily="18" charset="2"/>
            </a:endParaRPr>
          </a:p>
          <a:p>
            <a:pPr eaLnBrk="0" fontAlgn="base" hangingPunct="0">
              <a:spcBef>
                <a:spcPct val="0"/>
              </a:spcBef>
              <a:spcAft>
                <a:spcPct val="0"/>
              </a:spcAft>
            </a:pPr>
            <a:r>
              <a:rPr lang="en-US" altLang="en-US" sz="3200" dirty="0" smtClean="0">
                <a:solidFill>
                  <a:srgbClr val="000000"/>
                </a:solidFill>
                <a:latin typeface="Calibri" panose="020F0502020204030204"/>
                <a:sym typeface="Symbol" panose="05050102010706020507" pitchFamily="18" charset="2"/>
              </a:rPr>
              <a:t>()!</a:t>
            </a:r>
          </a:p>
          <a:p>
            <a:pPr eaLnBrk="0" fontAlgn="base" hangingPunct="0">
              <a:spcBef>
                <a:spcPct val="0"/>
              </a:spcBef>
              <a:spcAft>
                <a:spcPct val="0"/>
              </a:spcAft>
            </a:pPr>
            <a:r>
              <a:rPr lang="en-US" altLang="en-US" sz="1800" dirty="0" smtClean="0">
                <a:solidFill>
                  <a:srgbClr val="000000"/>
                </a:solidFill>
                <a:latin typeface="Calibri" panose="020F0502020204030204"/>
                <a:sym typeface="Symbol" panose="05050102010706020507" pitchFamily="18" charset="2"/>
              </a:rPr>
              <a:t>The maximum is given in tables, or the excitation wavelength is indicated.</a:t>
            </a:r>
            <a:endParaRPr lang="fr-FR" altLang="en-US" sz="1800" dirty="0" smtClean="0">
              <a:solidFill>
                <a:srgbClr val="000000"/>
              </a:solidFill>
              <a:latin typeface="Calibri" panose="020F0502020204030204"/>
              <a:sym typeface="Symbol" panose="05050102010706020507" pitchFamily="18" charset="2"/>
            </a:endParaRPr>
          </a:p>
        </p:txBody>
      </p:sp>
    </p:spTree>
    <p:extLst>
      <p:ext uri="{BB962C8B-B14F-4D97-AF65-F5344CB8AC3E}">
        <p14:creationId xmlns:p14="http://schemas.microsoft.com/office/powerpoint/2010/main" val="340237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Fluorophore </a:t>
            </a:r>
            <a:r>
              <a:rPr lang="en-US" sz="3200" dirty="0" smtClean="0"/>
              <a:t>absorption</a:t>
            </a:r>
            <a:endParaRPr lang="en-US" sz="3200" dirty="0"/>
          </a:p>
        </p:txBody>
      </p:sp>
      <p:grpSp>
        <p:nvGrpSpPr>
          <p:cNvPr id="6" name="Group 4"/>
          <p:cNvGrpSpPr>
            <a:grpSpLocks/>
          </p:cNvGrpSpPr>
          <p:nvPr/>
        </p:nvGrpSpPr>
        <p:grpSpPr bwMode="auto">
          <a:xfrm>
            <a:off x="334963" y="3338511"/>
            <a:ext cx="5257800" cy="3295650"/>
            <a:chOff x="96" y="2244"/>
            <a:chExt cx="3312" cy="2076"/>
          </a:xfrm>
        </p:grpSpPr>
        <p:sp>
          <p:nvSpPr>
            <p:cNvPr id="7" name="Line 5"/>
            <p:cNvSpPr>
              <a:spLocks noChangeShapeType="1"/>
            </p:cNvSpPr>
            <p:nvPr/>
          </p:nvSpPr>
          <p:spPr bwMode="auto">
            <a:xfrm>
              <a:off x="96" y="2244"/>
              <a:ext cx="0" cy="187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8" name="Freeform 6"/>
            <p:cNvSpPr>
              <a:spLocks/>
            </p:cNvSpPr>
            <p:nvPr/>
          </p:nvSpPr>
          <p:spPr bwMode="auto">
            <a:xfrm>
              <a:off x="106" y="2524"/>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9" name="Text Box 7"/>
            <p:cNvSpPr txBox="1">
              <a:spLocks noChangeArrowheads="1"/>
            </p:cNvSpPr>
            <p:nvPr/>
          </p:nvSpPr>
          <p:spPr bwMode="auto">
            <a:xfrm rot="-5400000">
              <a:off x="18" y="3300"/>
              <a:ext cx="11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smtClean="0">
                  <a:solidFill>
                    <a:srgbClr val="000000"/>
                  </a:solidFill>
                  <a:latin typeface="Arial" panose="020B0604020202020204" pitchFamily="34" charset="0"/>
                </a:rPr>
                <a:t>Light absorbed</a:t>
              </a:r>
              <a:endParaRPr lang="en-US" altLang="en-US" smtClean="0">
                <a:solidFill>
                  <a:srgbClr val="000000"/>
                </a:solidFill>
                <a:latin typeface="Arial" panose="020B0604020202020204" pitchFamily="34" charset="0"/>
              </a:endParaRPr>
            </a:p>
          </p:txBody>
        </p:sp>
        <p:sp>
          <p:nvSpPr>
            <p:cNvPr id="10" name="Text Box 8"/>
            <p:cNvSpPr txBox="1">
              <a:spLocks noChangeArrowheads="1"/>
            </p:cNvSpPr>
            <p:nvPr/>
          </p:nvSpPr>
          <p:spPr bwMode="auto">
            <a:xfrm>
              <a:off x="1344" y="4108"/>
              <a:ext cx="7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1600" smtClean="0">
                  <a:solidFill>
                    <a:srgbClr val="000000"/>
                  </a:solidFill>
                  <a:latin typeface="Arial" panose="020B0604020202020204" pitchFamily="34" charset="0"/>
                </a:rPr>
                <a:t>Wavelength</a:t>
              </a:r>
            </a:p>
          </p:txBody>
        </p:sp>
        <p:sp>
          <p:nvSpPr>
            <p:cNvPr id="11" name="Line 9"/>
            <p:cNvSpPr>
              <a:spLocks noChangeShapeType="1"/>
            </p:cNvSpPr>
            <p:nvPr/>
          </p:nvSpPr>
          <p:spPr bwMode="auto">
            <a:xfrm flipV="1">
              <a:off x="96" y="4108"/>
              <a:ext cx="3312" cy="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12" name="Group 10"/>
          <p:cNvGrpSpPr>
            <a:grpSpLocks/>
          </p:cNvGrpSpPr>
          <p:nvPr/>
        </p:nvGrpSpPr>
        <p:grpSpPr bwMode="auto">
          <a:xfrm>
            <a:off x="1524000" y="1981200"/>
            <a:ext cx="2587625" cy="828675"/>
            <a:chOff x="960" y="1248"/>
            <a:chExt cx="1630" cy="522"/>
          </a:xfrm>
        </p:grpSpPr>
        <p:grpSp>
          <p:nvGrpSpPr>
            <p:cNvPr id="13" name="Group 11"/>
            <p:cNvGrpSpPr>
              <a:grpSpLocks/>
            </p:cNvGrpSpPr>
            <p:nvPr/>
          </p:nvGrpSpPr>
          <p:grpSpPr bwMode="auto">
            <a:xfrm rot="-13116">
              <a:off x="960" y="1248"/>
              <a:ext cx="1585" cy="240"/>
              <a:chOff x="957" y="3292"/>
              <a:chExt cx="2671" cy="280"/>
            </a:xfrm>
          </p:grpSpPr>
          <p:sp>
            <p:nvSpPr>
              <p:cNvPr id="15" name="Freeform 12"/>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6" name="Line 13"/>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14" name="Rectangle 14"/>
            <p:cNvSpPr>
              <a:spLocks noChangeArrowheads="1"/>
            </p:cNvSpPr>
            <p:nvPr/>
          </p:nvSpPr>
          <p:spPr bwMode="auto">
            <a:xfrm>
              <a:off x="2304" y="1440"/>
              <a:ext cx="2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800" dirty="0" err="1" smtClean="0">
                  <a:solidFill>
                    <a:srgbClr val="000000"/>
                  </a:solidFill>
                  <a:latin typeface="Calibri" panose="020F0502020204030204"/>
                </a:rPr>
                <a:t>I</a:t>
              </a:r>
              <a:r>
                <a:rPr lang="en-US" altLang="en-US" sz="2800" baseline="-25000" dirty="0" err="1" smtClean="0">
                  <a:solidFill>
                    <a:srgbClr val="000000"/>
                  </a:solidFill>
                  <a:latin typeface="Calibri" panose="020F0502020204030204"/>
                </a:rPr>
                <a:t>in</a:t>
              </a:r>
              <a:endParaRPr lang="fr-FR" altLang="en-US" sz="2800" baseline="-25000" dirty="0" smtClean="0">
                <a:solidFill>
                  <a:srgbClr val="000000"/>
                </a:solidFill>
                <a:latin typeface="Calibri" panose="020F0502020204030204"/>
              </a:endParaRPr>
            </a:p>
          </p:txBody>
        </p:sp>
      </p:grpSp>
      <p:grpSp>
        <p:nvGrpSpPr>
          <p:cNvPr id="17" name="Group 15"/>
          <p:cNvGrpSpPr>
            <a:grpSpLocks/>
          </p:cNvGrpSpPr>
          <p:nvPr/>
        </p:nvGrpSpPr>
        <p:grpSpPr bwMode="auto">
          <a:xfrm>
            <a:off x="4478340" y="2057400"/>
            <a:ext cx="2719388" cy="752475"/>
            <a:chOff x="2821" y="1296"/>
            <a:chExt cx="1713" cy="474"/>
          </a:xfrm>
        </p:grpSpPr>
        <p:grpSp>
          <p:nvGrpSpPr>
            <p:cNvPr id="18" name="Group 16"/>
            <p:cNvGrpSpPr>
              <a:grpSpLocks/>
            </p:cNvGrpSpPr>
            <p:nvPr/>
          </p:nvGrpSpPr>
          <p:grpSpPr bwMode="auto">
            <a:xfrm rot="23961">
              <a:off x="2845" y="1296"/>
              <a:ext cx="1584" cy="140"/>
              <a:chOff x="957" y="3292"/>
              <a:chExt cx="2671" cy="280"/>
            </a:xfrm>
          </p:grpSpPr>
          <p:sp>
            <p:nvSpPr>
              <p:cNvPr id="21" name="Freeform 1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800" smtClean="0">
                  <a:solidFill>
                    <a:srgbClr val="000000"/>
                  </a:solidFill>
                  <a:ea typeface="MS PGothic" panose="020B0600070205080204" pitchFamily="34" charset="-128"/>
                </a:endParaRPr>
              </a:p>
            </p:txBody>
          </p:sp>
          <p:sp>
            <p:nvSpPr>
              <p:cNvPr id="22" name="Line 18"/>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800" smtClean="0">
                  <a:solidFill>
                    <a:srgbClr val="000000"/>
                  </a:solidFill>
                  <a:ea typeface="MS PGothic" panose="020B0600070205080204" pitchFamily="34" charset="-128"/>
                </a:endParaRPr>
              </a:p>
            </p:txBody>
          </p:sp>
        </p:grpSp>
        <p:sp>
          <p:nvSpPr>
            <p:cNvPr id="19" name="Text Box 19"/>
            <p:cNvSpPr txBox="1">
              <a:spLocks noChangeArrowheads="1"/>
            </p:cNvSpPr>
            <p:nvPr/>
          </p:nvSpPr>
          <p:spPr bwMode="auto">
            <a:xfrm>
              <a:off x="3149" y="1438"/>
              <a:ext cx="13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dirty="0" smtClean="0">
                  <a:solidFill>
                    <a:srgbClr val="000000"/>
                  </a:solidFill>
                  <a:latin typeface="Calibri" panose="020F0502020204030204"/>
                </a:rPr>
                <a:t>Blue light absorbed</a:t>
              </a:r>
            </a:p>
          </p:txBody>
        </p:sp>
        <p:sp>
          <p:nvSpPr>
            <p:cNvPr id="20" name="Rectangle 20"/>
            <p:cNvSpPr>
              <a:spLocks noChangeArrowheads="1"/>
            </p:cNvSpPr>
            <p:nvPr/>
          </p:nvSpPr>
          <p:spPr bwMode="auto">
            <a:xfrm>
              <a:off x="2821" y="1440"/>
              <a:ext cx="38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800" dirty="0" err="1" smtClean="0">
                  <a:solidFill>
                    <a:srgbClr val="000000"/>
                  </a:solidFill>
                  <a:latin typeface="Calibri" panose="020F0502020204030204"/>
                </a:rPr>
                <a:t>I</a:t>
              </a:r>
              <a:r>
                <a:rPr lang="en-US" altLang="en-US" sz="2800" baseline="-25000" dirty="0" err="1" smtClean="0">
                  <a:solidFill>
                    <a:srgbClr val="000000"/>
                  </a:solidFill>
                  <a:latin typeface="Calibri" panose="020F0502020204030204"/>
                </a:rPr>
                <a:t>out</a:t>
              </a:r>
              <a:endParaRPr lang="fr-FR" altLang="en-US" sz="2800" baseline="-25000" dirty="0" smtClean="0">
                <a:solidFill>
                  <a:srgbClr val="000000"/>
                </a:solidFill>
                <a:latin typeface="Calibri" panose="020F0502020204030204"/>
              </a:endParaRPr>
            </a:p>
          </p:txBody>
        </p:sp>
      </p:grpSp>
      <p:grpSp>
        <p:nvGrpSpPr>
          <p:cNvPr id="23" name="Group 21"/>
          <p:cNvGrpSpPr>
            <a:grpSpLocks/>
          </p:cNvGrpSpPr>
          <p:nvPr/>
        </p:nvGrpSpPr>
        <p:grpSpPr bwMode="auto">
          <a:xfrm>
            <a:off x="2943227" y="866776"/>
            <a:ext cx="2774951" cy="1876426"/>
            <a:chOff x="1854" y="546"/>
            <a:chExt cx="1748" cy="1182"/>
          </a:xfrm>
        </p:grpSpPr>
        <p:sp>
          <p:nvSpPr>
            <p:cNvPr id="24" name="Rectangle 22"/>
            <p:cNvSpPr>
              <a:spLocks noChangeArrowheads="1"/>
            </p:cNvSpPr>
            <p:nvPr/>
          </p:nvSpPr>
          <p:spPr bwMode="auto">
            <a:xfrm>
              <a:off x="2578" y="912"/>
              <a:ext cx="240" cy="81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25" name="Text Box 23"/>
            <p:cNvSpPr txBox="1">
              <a:spLocks noChangeArrowheads="1"/>
            </p:cNvSpPr>
            <p:nvPr/>
          </p:nvSpPr>
          <p:spPr bwMode="auto">
            <a:xfrm>
              <a:off x="1854" y="546"/>
              <a:ext cx="17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000000"/>
                  </a:solidFill>
                  <a:latin typeface="Calibri" panose="020F0502020204030204"/>
                </a:rPr>
                <a:t>Green dye in cuvette</a:t>
              </a:r>
              <a:endParaRPr lang="en-US" altLang="en-US" sz="2800" dirty="0" smtClean="0">
                <a:solidFill>
                  <a:srgbClr val="000000"/>
                </a:solidFill>
                <a:latin typeface="Calibri" panose="020F0502020204030204"/>
              </a:endParaRPr>
            </a:p>
          </p:txBody>
        </p:sp>
        <p:sp>
          <p:nvSpPr>
            <p:cNvPr id="26" name="Line 24"/>
            <p:cNvSpPr>
              <a:spLocks noChangeShapeType="1"/>
            </p:cNvSpPr>
            <p:nvPr/>
          </p:nvSpPr>
          <p:spPr bwMode="auto">
            <a:xfrm>
              <a:off x="2568" y="1096"/>
              <a:ext cx="2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27" name="Rectangle 25"/>
            <p:cNvSpPr>
              <a:spLocks noChangeArrowheads="1"/>
            </p:cNvSpPr>
            <p:nvPr/>
          </p:nvSpPr>
          <p:spPr bwMode="auto">
            <a:xfrm>
              <a:off x="2592" y="88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800" i="1" smtClean="0">
                  <a:solidFill>
                    <a:srgbClr val="000000"/>
                  </a:solidFill>
                  <a:latin typeface="Arial" panose="020B0604020202020204" pitchFamily="34" charset="0"/>
                  <a:sym typeface="Symbol" panose="05050102010706020507" pitchFamily="18" charset="2"/>
                </a:rPr>
                <a:t>L</a:t>
              </a:r>
              <a:endParaRPr lang="fr-FR" altLang="en-US" sz="1800" i="1" smtClean="0">
                <a:solidFill>
                  <a:srgbClr val="000000"/>
                </a:solidFill>
                <a:latin typeface="Arial" panose="020B0604020202020204" pitchFamily="34" charset="0"/>
                <a:sym typeface="Symbol" panose="05050102010706020507" pitchFamily="18" charset="2"/>
              </a:endParaRPr>
            </a:p>
          </p:txBody>
        </p:sp>
      </p:grpSp>
      <p:grpSp>
        <p:nvGrpSpPr>
          <p:cNvPr id="28" name="Group 58"/>
          <p:cNvGrpSpPr>
            <a:grpSpLocks/>
          </p:cNvGrpSpPr>
          <p:nvPr/>
        </p:nvGrpSpPr>
        <p:grpSpPr bwMode="auto">
          <a:xfrm>
            <a:off x="4419601" y="1295402"/>
            <a:ext cx="4014788" cy="549276"/>
            <a:chOff x="2784" y="720"/>
            <a:chExt cx="2529" cy="346"/>
          </a:xfrm>
        </p:grpSpPr>
        <p:grpSp>
          <p:nvGrpSpPr>
            <p:cNvPr id="29" name="Group 23"/>
            <p:cNvGrpSpPr>
              <a:grpSpLocks/>
            </p:cNvGrpSpPr>
            <p:nvPr/>
          </p:nvGrpSpPr>
          <p:grpSpPr bwMode="auto">
            <a:xfrm rot="-1240320">
              <a:off x="2784" y="856"/>
              <a:ext cx="1824" cy="152"/>
              <a:chOff x="957" y="3292"/>
              <a:chExt cx="2671" cy="280"/>
            </a:xfrm>
          </p:grpSpPr>
          <p:sp>
            <p:nvSpPr>
              <p:cNvPr id="32" name="Freeform 24"/>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800" smtClean="0">
                  <a:solidFill>
                    <a:srgbClr val="000000"/>
                  </a:solidFill>
                  <a:ea typeface="MS PGothic" panose="020B0600070205080204" pitchFamily="34" charset="-128"/>
                </a:endParaRPr>
              </a:p>
            </p:txBody>
          </p:sp>
          <p:sp>
            <p:nvSpPr>
              <p:cNvPr id="33" name="Line 25"/>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800" smtClean="0">
                  <a:solidFill>
                    <a:srgbClr val="000000"/>
                  </a:solidFill>
                  <a:ea typeface="MS PGothic" panose="020B0600070205080204" pitchFamily="34" charset="-128"/>
                </a:endParaRPr>
              </a:p>
            </p:txBody>
          </p:sp>
        </p:grpSp>
        <p:sp>
          <p:nvSpPr>
            <p:cNvPr id="30" name="Rectangle 26"/>
            <p:cNvSpPr>
              <a:spLocks noChangeArrowheads="1"/>
            </p:cNvSpPr>
            <p:nvPr/>
          </p:nvSpPr>
          <p:spPr bwMode="auto">
            <a:xfrm>
              <a:off x="3915" y="814"/>
              <a:ext cx="139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dirty="0" smtClean="0">
                  <a:solidFill>
                    <a:srgbClr val="000000"/>
                  </a:solidFill>
                  <a:latin typeface="Calibri" panose="020F0502020204030204"/>
                </a:rPr>
                <a:t>Green light emitted</a:t>
              </a:r>
            </a:p>
          </p:txBody>
        </p:sp>
        <p:sp>
          <p:nvSpPr>
            <p:cNvPr id="31" name="Rectangle 57"/>
            <p:cNvSpPr>
              <a:spLocks noChangeArrowheads="1"/>
            </p:cNvSpPr>
            <p:nvPr/>
          </p:nvSpPr>
          <p:spPr bwMode="auto">
            <a:xfrm>
              <a:off x="2832" y="720"/>
              <a:ext cx="65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800" dirty="0" err="1" smtClean="0">
                  <a:solidFill>
                    <a:srgbClr val="000000"/>
                  </a:solidFill>
                  <a:latin typeface="Calibri" panose="020F0502020204030204"/>
                </a:rPr>
                <a:t>I</a:t>
              </a:r>
              <a:r>
                <a:rPr lang="en-US" altLang="en-US" sz="2800" baseline="-25000" dirty="0" err="1" smtClean="0">
                  <a:solidFill>
                    <a:srgbClr val="000000"/>
                  </a:solidFill>
                  <a:latin typeface="Calibri" panose="020F0502020204030204"/>
                </a:rPr>
                <a:t>emitted</a:t>
              </a:r>
              <a:endParaRPr lang="fr-FR" altLang="en-US" sz="2800" baseline="-25000" dirty="0" smtClean="0">
                <a:solidFill>
                  <a:srgbClr val="000000"/>
                </a:solidFill>
                <a:latin typeface="Calibri" panose="020F0502020204030204"/>
              </a:endParaRPr>
            </a:p>
          </p:txBody>
        </p:sp>
      </p:grpSp>
      <p:grpSp>
        <p:nvGrpSpPr>
          <p:cNvPr id="40" name="Group 64"/>
          <p:cNvGrpSpPr>
            <a:grpSpLocks/>
          </p:cNvGrpSpPr>
          <p:nvPr/>
        </p:nvGrpSpPr>
        <p:grpSpPr bwMode="auto">
          <a:xfrm>
            <a:off x="1257829" y="3123408"/>
            <a:ext cx="4267200" cy="3151188"/>
            <a:chOff x="682" y="2112"/>
            <a:chExt cx="2688" cy="1985"/>
          </a:xfrm>
        </p:grpSpPr>
        <p:sp>
          <p:nvSpPr>
            <p:cNvPr id="41" name="Freeform 65"/>
            <p:cNvSpPr>
              <a:spLocks/>
            </p:cNvSpPr>
            <p:nvPr/>
          </p:nvSpPr>
          <p:spPr bwMode="auto">
            <a:xfrm>
              <a:off x="682" y="2706"/>
              <a:ext cx="2688" cy="1391"/>
            </a:xfrm>
            <a:custGeom>
              <a:avLst/>
              <a:gdLst>
                <a:gd name="T0" fmla="*/ 2688 w 2688"/>
                <a:gd name="T1" fmla="*/ 1378 h 1391"/>
                <a:gd name="T2" fmla="*/ 2102 w 2688"/>
                <a:gd name="T3" fmla="*/ 1335 h 1391"/>
                <a:gd name="T4" fmla="*/ 1808 w 2688"/>
                <a:gd name="T5" fmla="*/ 1164 h 1391"/>
                <a:gd name="T6" fmla="*/ 1466 w 2688"/>
                <a:gd name="T7" fmla="*/ 525 h 1391"/>
                <a:gd name="T8" fmla="*/ 1222 w 2688"/>
                <a:gd name="T9" fmla="*/ 56 h 1391"/>
                <a:gd name="T10" fmla="*/ 1108 w 2688"/>
                <a:gd name="T11" fmla="*/ 194 h 1391"/>
                <a:gd name="T12" fmla="*/ 977 w 2688"/>
                <a:gd name="T13" fmla="*/ 1037 h 1391"/>
                <a:gd name="T14" fmla="*/ 684 w 2688"/>
                <a:gd name="T15" fmla="*/ 1335 h 1391"/>
                <a:gd name="T16" fmla="*/ 0 w 2688"/>
                <a:gd name="T17" fmla="*/ 1378 h 13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88"/>
                <a:gd name="T28" fmla="*/ 0 h 1391"/>
                <a:gd name="T29" fmla="*/ 2688 w 2688"/>
                <a:gd name="T30" fmla="*/ 1391 h 13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88" h="1391">
                  <a:moveTo>
                    <a:pt x="2688" y="1378"/>
                  </a:moveTo>
                  <a:cubicBezTo>
                    <a:pt x="2468" y="1373"/>
                    <a:pt x="2248" y="1370"/>
                    <a:pt x="2102" y="1335"/>
                  </a:cubicBezTo>
                  <a:cubicBezTo>
                    <a:pt x="1956" y="1300"/>
                    <a:pt x="1914" y="1299"/>
                    <a:pt x="1808" y="1164"/>
                  </a:cubicBezTo>
                  <a:cubicBezTo>
                    <a:pt x="1703" y="1029"/>
                    <a:pt x="1564" y="709"/>
                    <a:pt x="1466" y="525"/>
                  </a:cubicBezTo>
                  <a:cubicBezTo>
                    <a:pt x="1369" y="340"/>
                    <a:pt x="1281" y="111"/>
                    <a:pt x="1222" y="56"/>
                  </a:cubicBezTo>
                  <a:cubicBezTo>
                    <a:pt x="1162" y="0"/>
                    <a:pt x="1148" y="30"/>
                    <a:pt x="1108" y="194"/>
                  </a:cubicBezTo>
                  <a:cubicBezTo>
                    <a:pt x="1067" y="357"/>
                    <a:pt x="1047" y="846"/>
                    <a:pt x="977" y="1037"/>
                  </a:cubicBezTo>
                  <a:cubicBezTo>
                    <a:pt x="906" y="1227"/>
                    <a:pt x="847" y="1278"/>
                    <a:pt x="684" y="1335"/>
                  </a:cubicBezTo>
                  <a:cubicBezTo>
                    <a:pt x="522" y="1391"/>
                    <a:pt x="114" y="1371"/>
                    <a:pt x="0" y="1378"/>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nvGrpSpPr>
            <p:cNvPr id="42" name="Group 66"/>
            <p:cNvGrpSpPr>
              <a:grpSpLocks/>
            </p:cNvGrpSpPr>
            <p:nvPr/>
          </p:nvGrpSpPr>
          <p:grpSpPr bwMode="auto">
            <a:xfrm>
              <a:off x="1008" y="2112"/>
              <a:ext cx="1557" cy="657"/>
              <a:chOff x="1056" y="2127"/>
              <a:chExt cx="1557" cy="657"/>
            </a:xfrm>
          </p:grpSpPr>
          <p:sp>
            <p:nvSpPr>
              <p:cNvPr id="45" name="Text Box 67"/>
              <p:cNvSpPr txBox="1">
                <a:spLocks noChangeArrowheads="1"/>
              </p:cNvSpPr>
              <p:nvPr/>
            </p:nvSpPr>
            <p:spPr bwMode="auto">
              <a:xfrm>
                <a:off x="1056" y="2352"/>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1800" smtClean="0">
                    <a:solidFill>
                      <a:srgbClr val="000000"/>
                    </a:solidFill>
                    <a:latin typeface="Arial" panose="020B0604020202020204" pitchFamily="34" charset="0"/>
                  </a:rPr>
                  <a:t>490nm</a:t>
                </a:r>
              </a:p>
            </p:txBody>
          </p:sp>
          <p:sp>
            <p:nvSpPr>
              <p:cNvPr id="46" name="Rectangle 68"/>
              <p:cNvSpPr>
                <a:spLocks noChangeArrowheads="1"/>
              </p:cNvSpPr>
              <p:nvPr/>
            </p:nvSpPr>
            <p:spPr bwMode="auto">
              <a:xfrm>
                <a:off x="1925" y="2553"/>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1800" dirty="0" smtClean="0">
                    <a:solidFill>
                      <a:srgbClr val="000000"/>
                    </a:solidFill>
                    <a:latin typeface="Arial" panose="020B0604020202020204" pitchFamily="34" charset="0"/>
                  </a:rPr>
                  <a:t>520nm</a:t>
                </a:r>
              </a:p>
            </p:txBody>
          </p:sp>
          <p:grpSp>
            <p:nvGrpSpPr>
              <p:cNvPr id="47" name="Group 69"/>
              <p:cNvGrpSpPr>
                <a:grpSpLocks/>
              </p:cNvGrpSpPr>
              <p:nvPr/>
            </p:nvGrpSpPr>
            <p:grpSpPr bwMode="auto">
              <a:xfrm>
                <a:off x="1644" y="2127"/>
                <a:ext cx="969" cy="577"/>
                <a:chOff x="1644" y="2127"/>
                <a:chExt cx="969" cy="577"/>
              </a:xfrm>
            </p:grpSpPr>
            <p:grpSp>
              <p:nvGrpSpPr>
                <p:cNvPr id="48" name="Group 70"/>
                <p:cNvGrpSpPr>
                  <a:grpSpLocks/>
                </p:cNvGrpSpPr>
                <p:nvPr/>
              </p:nvGrpSpPr>
              <p:grpSpPr bwMode="auto">
                <a:xfrm>
                  <a:off x="1644" y="2127"/>
                  <a:ext cx="969" cy="273"/>
                  <a:chOff x="1657" y="2127"/>
                  <a:chExt cx="969" cy="273"/>
                </a:xfrm>
              </p:grpSpPr>
              <p:sp>
                <p:nvSpPr>
                  <p:cNvPr id="52" name="Line 71"/>
                  <p:cNvSpPr>
                    <a:spLocks noChangeShapeType="1"/>
                  </p:cNvSpPr>
                  <p:nvPr/>
                </p:nvSpPr>
                <p:spPr bwMode="auto">
                  <a:xfrm>
                    <a:off x="1680" y="240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53" name="Text Box 72"/>
                  <p:cNvSpPr txBox="1">
                    <a:spLocks noChangeArrowheads="1"/>
                  </p:cNvSpPr>
                  <p:nvPr/>
                </p:nvSpPr>
                <p:spPr bwMode="auto">
                  <a:xfrm>
                    <a:off x="1657" y="2127"/>
                    <a:ext cx="9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smtClean="0">
                        <a:solidFill>
                          <a:srgbClr val="000000"/>
                        </a:solidFill>
                        <a:latin typeface="Arial" panose="020B0604020202020204" pitchFamily="34" charset="0"/>
                      </a:rPr>
                      <a:t>Stokes Shift</a:t>
                    </a:r>
                  </a:p>
                </p:txBody>
              </p:sp>
            </p:grpSp>
            <p:sp>
              <p:nvSpPr>
                <p:cNvPr id="49" name="Line 73"/>
                <p:cNvSpPr>
                  <a:spLocks noChangeShapeType="1"/>
                </p:cNvSpPr>
                <p:nvPr/>
              </p:nvSpPr>
              <p:spPr bwMode="auto">
                <a:xfrm flipV="1">
                  <a:off x="1916" y="2598"/>
                  <a:ext cx="0" cy="96"/>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50" name="Line 74"/>
                <p:cNvSpPr>
                  <a:spLocks noChangeShapeType="1"/>
                </p:cNvSpPr>
                <p:nvPr/>
              </p:nvSpPr>
              <p:spPr bwMode="auto">
                <a:xfrm flipV="1">
                  <a:off x="1656" y="235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51" name="Line 75"/>
                <p:cNvSpPr>
                  <a:spLocks noChangeShapeType="1"/>
                </p:cNvSpPr>
                <p:nvPr/>
              </p:nvSpPr>
              <p:spPr bwMode="auto">
                <a:xfrm flipV="1">
                  <a:off x="1904" y="25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sp>
          <p:nvSpPr>
            <p:cNvPr id="43" name="Line 76"/>
            <p:cNvSpPr>
              <a:spLocks noChangeShapeType="1"/>
            </p:cNvSpPr>
            <p:nvPr/>
          </p:nvSpPr>
          <p:spPr bwMode="auto">
            <a:xfrm flipV="1">
              <a:off x="1608" y="2337"/>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44" name="Text Box 77"/>
            <p:cNvSpPr txBox="1">
              <a:spLocks noChangeArrowheads="1"/>
            </p:cNvSpPr>
            <p:nvPr/>
          </p:nvSpPr>
          <p:spPr bwMode="auto">
            <a:xfrm rot="-5400000">
              <a:off x="2201" y="3329"/>
              <a:ext cx="10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smtClean="0">
                  <a:solidFill>
                    <a:srgbClr val="000000"/>
                  </a:solidFill>
                  <a:latin typeface="Arial" panose="020B0604020202020204" pitchFamily="34" charset="0"/>
                </a:rPr>
                <a:t>Light emitted</a:t>
              </a:r>
              <a:endParaRPr lang="en-US" altLang="en-US" smtClean="0">
                <a:solidFill>
                  <a:srgbClr val="000000"/>
                </a:solidFill>
                <a:latin typeface="Arial" panose="020B0604020202020204" pitchFamily="34" charset="0"/>
              </a:endParaRPr>
            </a:p>
          </p:txBody>
        </p:sp>
      </p:grpSp>
      <p:sp>
        <p:nvSpPr>
          <p:cNvPr id="54" name="Rectangle 31"/>
          <p:cNvSpPr>
            <a:spLocks noChangeArrowheads="1"/>
          </p:cNvSpPr>
          <p:nvPr/>
        </p:nvSpPr>
        <p:spPr bwMode="auto">
          <a:xfrm>
            <a:off x="4951413" y="2951121"/>
            <a:ext cx="4012317"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800" dirty="0" smtClean="0">
                <a:solidFill>
                  <a:srgbClr val="000000"/>
                </a:solidFill>
                <a:latin typeface="Calibri" panose="020F0502020204030204"/>
              </a:rPr>
              <a:t>Quantum Yield </a:t>
            </a:r>
          </a:p>
          <a:p>
            <a:pPr eaLnBrk="0" fontAlgn="base" hangingPunct="0">
              <a:spcBef>
                <a:spcPct val="0"/>
              </a:spcBef>
              <a:spcAft>
                <a:spcPts val="600"/>
              </a:spcAft>
            </a:pPr>
            <a:r>
              <a:rPr lang="en-US" altLang="en-US" dirty="0" smtClean="0">
                <a:solidFill>
                  <a:srgbClr val="000000"/>
                </a:solidFill>
                <a:latin typeface="Calibri" panose="020F0502020204030204"/>
              </a:rPr>
              <a:t>Q = </a:t>
            </a:r>
            <a:r>
              <a:rPr lang="en-US" altLang="en-US" dirty="0" err="1" smtClean="0">
                <a:solidFill>
                  <a:srgbClr val="000000"/>
                </a:solidFill>
                <a:latin typeface="Calibri" panose="020F0502020204030204"/>
              </a:rPr>
              <a:t>I</a:t>
            </a:r>
            <a:r>
              <a:rPr lang="en-US" altLang="en-US" baseline="-25000" dirty="0" err="1" smtClean="0">
                <a:solidFill>
                  <a:srgbClr val="000000"/>
                </a:solidFill>
                <a:latin typeface="Calibri" panose="020F0502020204030204"/>
              </a:rPr>
              <a:t>emitted</a:t>
            </a:r>
            <a:r>
              <a:rPr lang="en-US" altLang="en-US" dirty="0" smtClean="0">
                <a:solidFill>
                  <a:srgbClr val="000000"/>
                </a:solidFill>
                <a:latin typeface="Calibri" panose="020F0502020204030204"/>
              </a:rPr>
              <a:t> /</a:t>
            </a:r>
            <a:r>
              <a:rPr lang="en-US" altLang="en-US" dirty="0" err="1" smtClean="0">
                <a:solidFill>
                  <a:srgbClr val="000000"/>
                </a:solidFill>
                <a:latin typeface="Calibri" panose="020F0502020204030204"/>
              </a:rPr>
              <a:t>I</a:t>
            </a:r>
            <a:r>
              <a:rPr lang="en-US" altLang="en-US" baseline="-25000" dirty="0" err="1" smtClean="0">
                <a:solidFill>
                  <a:srgbClr val="000000"/>
                </a:solidFill>
                <a:latin typeface="Calibri" panose="020F0502020204030204"/>
              </a:rPr>
              <a:t>absorbed</a:t>
            </a:r>
            <a:endParaRPr lang="en-US" altLang="en-US" baseline="-25000" dirty="0" smtClean="0">
              <a:solidFill>
                <a:srgbClr val="000000"/>
              </a:solidFill>
              <a:latin typeface="Calibri" panose="020F0502020204030204"/>
            </a:endParaRPr>
          </a:p>
          <a:p>
            <a:pPr eaLnBrk="0" fontAlgn="base" hangingPunct="0">
              <a:spcBef>
                <a:spcPct val="0"/>
              </a:spcBef>
              <a:spcAft>
                <a:spcPct val="0"/>
              </a:spcAft>
            </a:pPr>
            <a:r>
              <a:rPr lang="en-US" altLang="en-US" sz="1800" dirty="0" smtClean="0">
                <a:solidFill>
                  <a:srgbClr val="000000"/>
                </a:solidFill>
                <a:latin typeface="Calibri" panose="020F0502020204030204"/>
              </a:rPr>
              <a:t>    </a:t>
            </a:r>
            <a:r>
              <a:rPr lang="en-US" altLang="en-US" sz="1800" b="1" dirty="0" smtClean="0">
                <a:solidFill>
                  <a:srgbClr val="000000"/>
                </a:solidFill>
                <a:latin typeface="Calibri" panose="020F0502020204030204"/>
              </a:rPr>
              <a:t>= </a:t>
            </a:r>
            <a:r>
              <a:rPr lang="en-US" altLang="en-US" sz="1600" b="1" dirty="0" smtClean="0">
                <a:solidFill>
                  <a:srgbClr val="000000"/>
                </a:solidFill>
                <a:latin typeface="Calibri" panose="020F0502020204030204"/>
              </a:rPr>
              <a:t># photons emitted / # photons absorbed</a:t>
            </a:r>
          </a:p>
          <a:p>
            <a:pPr eaLnBrk="0" fontAlgn="base" hangingPunct="0">
              <a:spcBef>
                <a:spcPct val="0"/>
              </a:spcBef>
              <a:spcAft>
                <a:spcPct val="0"/>
              </a:spcAft>
            </a:pPr>
            <a:endParaRPr lang="en-US" altLang="en-US" sz="1600" dirty="0" smtClean="0">
              <a:solidFill>
                <a:srgbClr val="000000"/>
              </a:solidFill>
              <a:latin typeface="Calibri" panose="020F0502020204030204"/>
            </a:endParaRPr>
          </a:p>
          <a:p>
            <a:pPr eaLnBrk="0" fontAlgn="base" hangingPunct="0">
              <a:spcBef>
                <a:spcPct val="0"/>
              </a:spcBef>
              <a:spcAft>
                <a:spcPct val="0"/>
              </a:spcAft>
            </a:pPr>
            <a:r>
              <a:rPr lang="en-US" altLang="en-US" dirty="0" smtClean="0">
                <a:solidFill>
                  <a:srgbClr val="000000"/>
                </a:solidFill>
                <a:latin typeface="Calibri" panose="020F0502020204030204"/>
                <a:sym typeface="Symbol" panose="05050102010706020507" pitchFamily="18" charset="2"/>
              </a:rPr>
              <a:t>(</a:t>
            </a:r>
            <a:r>
              <a:rPr lang="en-US" altLang="en-US" dirty="0" err="1" smtClean="0">
                <a:solidFill>
                  <a:srgbClr val="000000"/>
                </a:solidFill>
                <a:latin typeface="Calibri" panose="020F0502020204030204"/>
                <a:sym typeface="Symbol" panose="05050102010706020507" pitchFamily="18" charset="2"/>
              </a:rPr>
              <a:t>I</a:t>
            </a:r>
            <a:r>
              <a:rPr lang="en-US" altLang="en-US" baseline="-25000" dirty="0" err="1" smtClean="0">
                <a:solidFill>
                  <a:srgbClr val="000000"/>
                </a:solidFill>
                <a:latin typeface="Calibri" panose="020F0502020204030204"/>
                <a:sym typeface="Symbol" panose="05050102010706020507" pitchFamily="18" charset="2"/>
              </a:rPr>
              <a:t>absorbed</a:t>
            </a:r>
            <a:r>
              <a:rPr lang="en-US" altLang="en-US" dirty="0" smtClean="0">
                <a:solidFill>
                  <a:srgbClr val="000000"/>
                </a:solidFill>
                <a:latin typeface="Calibri" panose="020F0502020204030204"/>
                <a:sym typeface="Symbol" panose="05050102010706020507" pitchFamily="18" charset="2"/>
              </a:rPr>
              <a:t> = </a:t>
            </a:r>
            <a:r>
              <a:rPr lang="en-US" altLang="en-US" dirty="0" err="1" smtClean="0">
                <a:solidFill>
                  <a:srgbClr val="000000"/>
                </a:solidFill>
                <a:latin typeface="Calibri" panose="020F0502020204030204"/>
                <a:sym typeface="Symbol" panose="05050102010706020507" pitchFamily="18" charset="2"/>
              </a:rPr>
              <a:t>I</a:t>
            </a:r>
            <a:r>
              <a:rPr lang="en-US" altLang="en-US" baseline="-25000" dirty="0" err="1" smtClean="0">
                <a:solidFill>
                  <a:srgbClr val="000000"/>
                </a:solidFill>
                <a:latin typeface="Calibri" panose="020F0502020204030204"/>
                <a:sym typeface="Symbol" panose="05050102010706020507" pitchFamily="18" charset="2"/>
              </a:rPr>
              <a:t>out</a:t>
            </a:r>
            <a:r>
              <a:rPr lang="en-US" altLang="en-US" dirty="0" smtClean="0">
                <a:solidFill>
                  <a:srgbClr val="000000"/>
                </a:solidFill>
                <a:latin typeface="Calibri" panose="020F0502020204030204"/>
                <a:sym typeface="Symbol" panose="05050102010706020507" pitchFamily="18" charset="2"/>
              </a:rPr>
              <a:t> - </a:t>
            </a:r>
            <a:r>
              <a:rPr lang="en-US" altLang="en-US" dirty="0" err="1" smtClean="0">
                <a:solidFill>
                  <a:srgbClr val="000000"/>
                </a:solidFill>
                <a:latin typeface="Calibri" panose="020F0502020204030204"/>
                <a:sym typeface="Symbol" panose="05050102010706020507" pitchFamily="18" charset="2"/>
              </a:rPr>
              <a:t>I</a:t>
            </a:r>
            <a:r>
              <a:rPr lang="en-US" altLang="en-US" baseline="-25000" dirty="0" err="1" smtClean="0">
                <a:solidFill>
                  <a:srgbClr val="000000"/>
                </a:solidFill>
                <a:latin typeface="Calibri" panose="020F0502020204030204"/>
                <a:sym typeface="Symbol" panose="05050102010706020507" pitchFamily="18" charset="2"/>
              </a:rPr>
              <a:t>in</a:t>
            </a:r>
            <a:r>
              <a:rPr lang="en-US" altLang="en-US" baseline="-25000" dirty="0" smtClean="0">
                <a:solidFill>
                  <a:srgbClr val="000000"/>
                </a:solidFill>
                <a:latin typeface="Calibri" panose="020F0502020204030204"/>
                <a:sym typeface="Symbol" panose="05050102010706020507" pitchFamily="18" charset="2"/>
              </a:rPr>
              <a:t>)</a:t>
            </a:r>
            <a:endParaRPr lang="en-US" altLang="en-US" dirty="0" smtClean="0">
              <a:solidFill>
                <a:srgbClr val="000000"/>
              </a:solidFill>
              <a:latin typeface="Calibri" panose="020F0502020204030204"/>
              <a:sym typeface="Symbol" panose="05050102010706020507" pitchFamily="18" charset="2"/>
            </a:endParaRPr>
          </a:p>
          <a:p>
            <a:pPr eaLnBrk="0" fontAlgn="base" hangingPunct="0">
              <a:spcBef>
                <a:spcPct val="0"/>
              </a:spcBef>
              <a:spcAft>
                <a:spcPct val="0"/>
              </a:spcAft>
            </a:pPr>
            <a:endParaRPr lang="en-US" altLang="en-US" sz="1800" baseline="30000" dirty="0" smtClean="0">
              <a:solidFill>
                <a:srgbClr val="000000"/>
              </a:solidFill>
              <a:latin typeface="Calibri" panose="020F0502020204030204"/>
              <a:sym typeface="Symbol" panose="05050102010706020507" pitchFamily="18" charset="2"/>
            </a:endParaRPr>
          </a:p>
          <a:p>
            <a:pPr eaLnBrk="0" fontAlgn="base" hangingPunct="0">
              <a:spcBef>
                <a:spcPct val="0"/>
              </a:spcBef>
              <a:spcAft>
                <a:spcPct val="0"/>
              </a:spcAft>
            </a:pPr>
            <a:endParaRPr lang="en-US" altLang="en-US" sz="1800" baseline="30000" dirty="0" smtClean="0">
              <a:solidFill>
                <a:srgbClr val="000000"/>
              </a:solidFill>
              <a:latin typeface="Calibri" panose="020F0502020204030204"/>
              <a:sym typeface="Symbol" panose="05050102010706020507" pitchFamily="18" charset="2"/>
            </a:endParaRPr>
          </a:p>
          <a:p>
            <a:pPr eaLnBrk="0" fontAlgn="base" hangingPunct="0">
              <a:spcBef>
                <a:spcPct val="0"/>
              </a:spcBef>
              <a:spcAft>
                <a:spcPct val="0"/>
              </a:spcAft>
            </a:pPr>
            <a:r>
              <a:rPr lang="en-US" altLang="en-US" sz="1800" dirty="0" smtClean="0">
                <a:solidFill>
                  <a:srgbClr val="000000"/>
                </a:solidFill>
                <a:latin typeface="Calibri" panose="020F0502020204030204"/>
                <a:sym typeface="Symbol" panose="05050102010706020507" pitchFamily="18" charset="2"/>
              </a:rPr>
              <a:t>Fluorescein      	</a:t>
            </a:r>
            <a:r>
              <a:rPr lang="en-US" altLang="en-US" sz="1800" dirty="0" smtClean="0">
                <a:solidFill>
                  <a:srgbClr val="000000"/>
                </a:solidFill>
                <a:latin typeface="Calibri" panose="020F0502020204030204"/>
              </a:rPr>
              <a:t>Q ~ 0.8</a:t>
            </a:r>
          </a:p>
          <a:p>
            <a:pPr eaLnBrk="0" fontAlgn="base" hangingPunct="0">
              <a:spcBef>
                <a:spcPct val="0"/>
              </a:spcBef>
              <a:spcAft>
                <a:spcPct val="0"/>
              </a:spcAft>
            </a:pPr>
            <a:r>
              <a:rPr lang="en-US" altLang="en-US" sz="1800" dirty="0" err="1" smtClean="0">
                <a:solidFill>
                  <a:srgbClr val="000000"/>
                </a:solidFill>
                <a:latin typeface="Calibri" panose="020F0502020204030204"/>
              </a:rPr>
              <a:t>Rhodamine</a:t>
            </a:r>
            <a:r>
              <a:rPr lang="en-US" altLang="en-US" sz="1800" dirty="0" smtClean="0">
                <a:solidFill>
                  <a:srgbClr val="000000"/>
                </a:solidFill>
                <a:latin typeface="Calibri" panose="020F0502020204030204"/>
              </a:rPr>
              <a:t> B   	Q ~ 0.3 </a:t>
            </a:r>
            <a:endParaRPr lang="en-US" altLang="en-US" sz="1800" dirty="0" smtClean="0">
              <a:solidFill>
                <a:srgbClr val="000000"/>
              </a:solidFill>
              <a:latin typeface="Calibri" panose="020F0502020204030204"/>
              <a:sym typeface="Symbol" panose="05050102010706020507" pitchFamily="18" charset="2"/>
            </a:endParaRPr>
          </a:p>
          <a:p>
            <a:pPr eaLnBrk="0" fontAlgn="base" hangingPunct="0">
              <a:spcBef>
                <a:spcPct val="0"/>
              </a:spcBef>
              <a:spcAft>
                <a:spcPct val="0"/>
              </a:spcAft>
            </a:pPr>
            <a:r>
              <a:rPr lang="en-US" altLang="en-US" sz="1800" dirty="0" err="1" smtClean="0">
                <a:solidFill>
                  <a:srgbClr val="000000"/>
                </a:solidFill>
                <a:latin typeface="Calibri" panose="020F0502020204030204"/>
                <a:sym typeface="Symbol" panose="05050102010706020507" pitchFamily="18" charset="2"/>
              </a:rPr>
              <a:t>eGPP</a:t>
            </a:r>
            <a:r>
              <a:rPr lang="en-US" altLang="en-US" sz="1800" dirty="0" smtClean="0">
                <a:solidFill>
                  <a:srgbClr val="000000"/>
                </a:solidFill>
                <a:latin typeface="Calibri" panose="020F0502020204030204"/>
                <a:sym typeface="Symbol" panose="05050102010706020507" pitchFamily="18" charset="2"/>
              </a:rPr>
              <a:t>                </a:t>
            </a:r>
            <a:r>
              <a:rPr lang="en-US" altLang="en-US" sz="1800" dirty="0">
                <a:solidFill>
                  <a:srgbClr val="000000"/>
                </a:solidFill>
                <a:latin typeface="Calibri" panose="020F0502020204030204"/>
                <a:sym typeface="Symbol" panose="05050102010706020507" pitchFamily="18" charset="2"/>
              </a:rPr>
              <a:t> </a:t>
            </a:r>
            <a:r>
              <a:rPr lang="en-US" altLang="en-US" sz="1800" dirty="0" smtClean="0">
                <a:solidFill>
                  <a:srgbClr val="000000"/>
                </a:solidFill>
                <a:latin typeface="Calibri" panose="020F0502020204030204"/>
                <a:sym typeface="Symbol" panose="05050102010706020507" pitchFamily="18" charset="2"/>
              </a:rPr>
              <a:t>	Q ~ 0.6</a:t>
            </a:r>
            <a:endParaRPr lang="en-US" altLang="en-US" sz="2800" dirty="0" smtClean="0">
              <a:solidFill>
                <a:srgbClr val="000000"/>
              </a:solidFill>
              <a:latin typeface="Calibri" panose="020F0502020204030204"/>
            </a:endParaRPr>
          </a:p>
        </p:txBody>
      </p:sp>
    </p:spTree>
    <p:extLst>
      <p:ext uri="{BB962C8B-B14F-4D97-AF65-F5344CB8AC3E}">
        <p14:creationId xmlns:p14="http://schemas.microsoft.com/office/powerpoint/2010/main" val="27401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Fluorophore </a:t>
            </a:r>
            <a:r>
              <a:rPr lang="en-US" altLang="en-US" sz="3200" dirty="0">
                <a:solidFill>
                  <a:srgbClr val="000000"/>
                </a:solidFill>
              </a:rPr>
              <a:t>brightness = </a:t>
            </a:r>
            <a:r>
              <a:rPr lang="en-US" altLang="en-US" sz="3200" dirty="0" smtClean="0">
                <a:solidFill>
                  <a:srgbClr val="000000"/>
                </a:solidFill>
                <a:sym typeface="Symbol" panose="05050102010706020507" pitchFamily="18" charset="2"/>
              </a:rPr>
              <a:t> Q</a:t>
            </a:r>
            <a:r>
              <a:rPr lang="en-US" altLang="en-US" sz="3200" dirty="0" smtClean="0">
                <a:solidFill>
                  <a:srgbClr val="000000"/>
                </a:solidFill>
              </a:rPr>
              <a:t> </a:t>
            </a:r>
            <a:endParaRPr lang="en-US" dirty="0"/>
          </a:p>
        </p:txBody>
      </p:sp>
      <p:pic>
        <p:nvPicPr>
          <p:cNvPr id="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00224"/>
            <a:ext cx="89916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7"/>
          <p:cNvSpPr>
            <a:spLocks noChangeArrowheads="1"/>
          </p:cNvSpPr>
          <p:nvPr/>
        </p:nvSpPr>
        <p:spPr bwMode="auto">
          <a:xfrm>
            <a:off x="2895600" y="2006601"/>
            <a:ext cx="1447800" cy="609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smtClean="0">
              <a:solidFill>
                <a:srgbClr val="CC0000"/>
              </a:solidFill>
            </a:endParaRPr>
          </a:p>
        </p:txBody>
      </p:sp>
      <p:sp>
        <p:nvSpPr>
          <p:cNvPr id="12" name="Rectangle 51"/>
          <p:cNvSpPr>
            <a:spLocks noChangeArrowheads="1"/>
          </p:cNvSpPr>
          <p:nvPr/>
        </p:nvSpPr>
        <p:spPr bwMode="auto">
          <a:xfrm>
            <a:off x="1905000" y="5517444"/>
            <a:ext cx="609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600" dirty="0" err="1" smtClean="0">
                <a:solidFill>
                  <a:srgbClr val="000000"/>
                </a:solidFill>
                <a:latin typeface="Calibri" panose="020F0502020204030204"/>
                <a:sym typeface="Symbol" panose="05050102010706020507" pitchFamily="18" charset="2"/>
              </a:rPr>
              <a:t>DsRed</a:t>
            </a:r>
            <a:r>
              <a:rPr lang="en-US" altLang="en-US" sz="1600" dirty="0" smtClean="0">
                <a:solidFill>
                  <a:srgbClr val="000000"/>
                </a:solidFill>
                <a:latin typeface="Calibri" panose="020F0502020204030204"/>
                <a:sym typeface="Symbol" panose="05050102010706020507" pitchFamily="18" charset="2"/>
              </a:rPr>
              <a:t>	    </a:t>
            </a:r>
            <a:r>
              <a:rPr lang="en-US" altLang="en-US" sz="1800" dirty="0" smtClean="0">
                <a:solidFill>
                  <a:srgbClr val="000000"/>
                </a:solidFill>
                <a:latin typeface="Calibri" panose="020F0502020204030204"/>
                <a:sym typeface="Symbol" panose="05050102010706020507" pitchFamily="18" charset="2"/>
              </a:rPr>
              <a:t></a:t>
            </a:r>
            <a:r>
              <a:rPr lang="en-US" altLang="en-US" sz="1600" dirty="0" smtClean="0">
                <a:solidFill>
                  <a:srgbClr val="000000"/>
                </a:solidFill>
                <a:latin typeface="Calibri" panose="020F0502020204030204"/>
              </a:rPr>
              <a:t>Q ~ 0.79 x 75,000 </a:t>
            </a:r>
            <a:r>
              <a:rPr lang="en-US" altLang="en-US" sz="1600" dirty="0" smtClean="0">
                <a:solidFill>
                  <a:srgbClr val="000000"/>
                </a:solidFill>
                <a:latin typeface="Calibri" panose="020F0502020204030204"/>
                <a:sym typeface="Symbol" panose="05050102010706020507" pitchFamily="18" charset="2"/>
              </a:rPr>
              <a:t>~ 59,250 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.cm</a:t>
            </a:r>
            <a:r>
              <a:rPr lang="en-US" altLang="en-US" sz="1600" baseline="30000" dirty="0" smtClean="0">
                <a:solidFill>
                  <a:srgbClr val="000000"/>
                </a:solidFill>
                <a:latin typeface="Calibri" panose="020F0502020204030204"/>
                <a:sym typeface="Symbol" panose="05050102010706020507" pitchFamily="18" charset="2"/>
              </a:rPr>
              <a:t>-1 	</a:t>
            </a:r>
            <a:r>
              <a:rPr lang="en-US" altLang="en-US" sz="1600" dirty="0" smtClean="0">
                <a:solidFill>
                  <a:srgbClr val="000000"/>
                </a:solidFill>
                <a:latin typeface="Calibri" panose="020F0502020204030204"/>
                <a:sym typeface="Symbol" panose="05050102010706020507" pitchFamily="18" charset="2"/>
              </a:rPr>
              <a:t>(100%)</a:t>
            </a:r>
            <a:endParaRPr lang="en-US" altLang="en-US" sz="1600" dirty="0" smtClean="0">
              <a:solidFill>
                <a:srgbClr val="000000"/>
              </a:solidFill>
              <a:latin typeface="Calibri" panose="020F0502020204030204"/>
            </a:endParaRPr>
          </a:p>
          <a:p>
            <a:pPr eaLnBrk="0" fontAlgn="base" hangingPunct="0">
              <a:spcBef>
                <a:spcPct val="0"/>
              </a:spcBef>
              <a:spcAft>
                <a:spcPct val="0"/>
              </a:spcAft>
            </a:pPr>
            <a:r>
              <a:rPr lang="en-US" altLang="en-US" sz="1600" dirty="0" smtClean="0">
                <a:solidFill>
                  <a:srgbClr val="000000"/>
                </a:solidFill>
                <a:latin typeface="Calibri" panose="020F0502020204030204"/>
                <a:sym typeface="Symbol" panose="05050102010706020507" pitchFamily="18" charset="2"/>
              </a:rPr>
              <a:t>mRFP1	    </a:t>
            </a:r>
            <a:r>
              <a:rPr lang="en-US" altLang="en-US" sz="1800" dirty="0" smtClean="0">
                <a:solidFill>
                  <a:srgbClr val="000000"/>
                </a:solidFill>
                <a:latin typeface="Calibri" panose="020F0502020204030204"/>
                <a:sym typeface="Symbol" panose="05050102010706020507" pitchFamily="18" charset="2"/>
              </a:rPr>
              <a:t></a:t>
            </a:r>
            <a:r>
              <a:rPr lang="en-US" altLang="en-US" sz="1600" dirty="0" smtClean="0">
                <a:solidFill>
                  <a:srgbClr val="000000"/>
                </a:solidFill>
                <a:latin typeface="Calibri" panose="020F0502020204030204"/>
              </a:rPr>
              <a:t>Q ~ 0.25 x 50,000 </a:t>
            </a:r>
            <a:r>
              <a:rPr lang="en-US" altLang="en-US" sz="1600" dirty="0" smtClean="0">
                <a:solidFill>
                  <a:srgbClr val="000000"/>
                </a:solidFill>
                <a:latin typeface="Calibri" panose="020F0502020204030204"/>
                <a:sym typeface="Symbol" panose="05050102010706020507" pitchFamily="18" charset="2"/>
              </a:rPr>
              <a:t>~ 12,500 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.cm</a:t>
            </a:r>
            <a:r>
              <a:rPr lang="en-US" altLang="en-US" sz="1600" baseline="30000" dirty="0" smtClean="0">
                <a:solidFill>
                  <a:srgbClr val="000000"/>
                </a:solidFill>
                <a:latin typeface="Calibri" panose="020F0502020204030204"/>
                <a:sym typeface="Symbol" panose="05050102010706020507" pitchFamily="18" charset="2"/>
              </a:rPr>
              <a:t>-1 	</a:t>
            </a:r>
            <a:r>
              <a:rPr lang="en-US" altLang="en-US" sz="1600" dirty="0" smtClean="0">
                <a:solidFill>
                  <a:srgbClr val="000000"/>
                </a:solidFill>
                <a:latin typeface="Calibri" panose="020F0502020204030204"/>
                <a:sym typeface="Symbol" panose="05050102010706020507" pitchFamily="18" charset="2"/>
              </a:rPr>
              <a:t>(21%)</a:t>
            </a:r>
            <a:endParaRPr lang="en-US" altLang="en-US" sz="1600" dirty="0" smtClean="0">
              <a:solidFill>
                <a:srgbClr val="000000"/>
              </a:solidFill>
              <a:latin typeface="Calibri" panose="020F0502020204030204"/>
            </a:endParaRPr>
          </a:p>
          <a:p>
            <a:pPr eaLnBrk="0" fontAlgn="base" hangingPunct="0">
              <a:spcBef>
                <a:spcPct val="0"/>
              </a:spcBef>
              <a:spcAft>
                <a:spcPct val="0"/>
              </a:spcAft>
            </a:pPr>
            <a:r>
              <a:rPr lang="en-US" altLang="en-US" sz="1600" dirty="0" err="1" smtClean="0">
                <a:solidFill>
                  <a:srgbClr val="000000"/>
                </a:solidFill>
                <a:latin typeface="Calibri" panose="020F0502020204030204"/>
                <a:sym typeface="Symbol" panose="05050102010706020507" pitchFamily="18" charset="2"/>
              </a:rPr>
              <a:t>eGFP</a:t>
            </a:r>
            <a:r>
              <a:rPr lang="en-US" altLang="en-US" sz="1600" dirty="0" smtClean="0">
                <a:solidFill>
                  <a:srgbClr val="000000"/>
                </a:solidFill>
                <a:latin typeface="Calibri" panose="020F0502020204030204"/>
                <a:sym typeface="Symbol" panose="05050102010706020507" pitchFamily="18" charset="2"/>
              </a:rPr>
              <a:t> 	    </a:t>
            </a:r>
            <a:r>
              <a:rPr lang="en-US" altLang="en-US" sz="1800" dirty="0" smtClean="0">
                <a:solidFill>
                  <a:srgbClr val="000000"/>
                </a:solidFill>
                <a:latin typeface="Calibri" panose="020F0502020204030204"/>
                <a:sym typeface="Symbol" panose="05050102010706020507" pitchFamily="18" charset="2"/>
              </a:rPr>
              <a:t></a:t>
            </a:r>
            <a:r>
              <a:rPr lang="en-US" altLang="en-US" sz="1600" dirty="0" smtClean="0">
                <a:solidFill>
                  <a:srgbClr val="000000"/>
                </a:solidFill>
                <a:latin typeface="Calibri" panose="020F0502020204030204"/>
              </a:rPr>
              <a:t>Q</a:t>
            </a:r>
            <a:r>
              <a:rPr lang="en-US" altLang="en-US" sz="1600" dirty="0" smtClean="0">
                <a:solidFill>
                  <a:srgbClr val="000000"/>
                </a:solidFill>
                <a:latin typeface="Calibri" panose="020F0502020204030204"/>
                <a:sym typeface="Symbol" panose="05050102010706020507" pitchFamily="18" charset="2"/>
              </a:rPr>
              <a:t> ~ 0.6 x 55,000 ~ 33,000 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.cm</a:t>
            </a:r>
            <a:r>
              <a:rPr lang="en-US" altLang="en-US" sz="1600" baseline="30000" dirty="0" smtClean="0">
                <a:solidFill>
                  <a:srgbClr val="000000"/>
                </a:solidFill>
                <a:latin typeface="Calibri" panose="020F0502020204030204"/>
                <a:sym typeface="Symbol" panose="05050102010706020507" pitchFamily="18" charset="2"/>
              </a:rPr>
              <a:t>-1   	</a:t>
            </a:r>
            <a:r>
              <a:rPr lang="en-US" altLang="en-US" sz="1600" dirty="0" smtClean="0">
                <a:solidFill>
                  <a:srgbClr val="000000"/>
                </a:solidFill>
                <a:latin typeface="Calibri" panose="020F0502020204030204"/>
                <a:sym typeface="Symbol" panose="05050102010706020507" pitchFamily="18" charset="2"/>
              </a:rPr>
              <a:t>(56%)</a:t>
            </a:r>
          </a:p>
          <a:p>
            <a:pPr eaLnBrk="0" fontAlgn="base" hangingPunct="0">
              <a:spcBef>
                <a:spcPct val="0"/>
              </a:spcBef>
              <a:spcAft>
                <a:spcPct val="0"/>
              </a:spcAft>
            </a:pPr>
            <a:r>
              <a:rPr lang="en-US" altLang="en-US" sz="1600" dirty="0" smtClean="0">
                <a:solidFill>
                  <a:srgbClr val="000000"/>
                </a:solidFill>
                <a:latin typeface="Calibri" panose="020F0502020204030204"/>
                <a:sym typeface="Symbol" panose="05050102010706020507" pitchFamily="18" charset="2"/>
              </a:rPr>
              <a:t>Fluorescein   </a:t>
            </a:r>
            <a:r>
              <a:rPr lang="en-US" altLang="en-US" sz="1800" dirty="0" smtClean="0">
                <a:solidFill>
                  <a:srgbClr val="000000"/>
                </a:solidFill>
                <a:latin typeface="Calibri" panose="020F0502020204030204"/>
                <a:sym typeface="Symbol" panose="05050102010706020507" pitchFamily="18" charset="2"/>
              </a:rPr>
              <a:t></a:t>
            </a:r>
            <a:r>
              <a:rPr lang="en-US" altLang="en-US" sz="1600" dirty="0" smtClean="0">
                <a:solidFill>
                  <a:srgbClr val="000000"/>
                </a:solidFill>
                <a:latin typeface="Calibri" panose="020F0502020204030204"/>
              </a:rPr>
              <a:t>Q ~ 0.8 x 70,000 </a:t>
            </a:r>
            <a:r>
              <a:rPr lang="en-US" altLang="en-US" sz="1600" dirty="0" smtClean="0">
                <a:solidFill>
                  <a:srgbClr val="000000"/>
                </a:solidFill>
                <a:latin typeface="Calibri" panose="020F0502020204030204"/>
                <a:sym typeface="Symbol" panose="05050102010706020507" pitchFamily="18" charset="2"/>
              </a:rPr>
              <a:t>~ 56,000 M</a:t>
            </a:r>
            <a:r>
              <a:rPr lang="en-US" altLang="en-US" sz="1600" baseline="30000" dirty="0" smtClean="0">
                <a:solidFill>
                  <a:srgbClr val="000000"/>
                </a:solidFill>
                <a:latin typeface="Calibri" panose="020F0502020204030204"/>
                <a:sym typeface="Symbol" panose="05050102010706020507" pitchFamily="18" charset="2"/>
              </a:rPr>
              <a:t>-1</a:t>
            </a:r>
            <a:r>
              <a:rPr lang="en-US" altLang="en-US" sz="1600" dirty="0" smtClean="0">
                <a:solidFill>
                  <a:srgbClr val="000000"/>
                </a:solidFill>
                <a:latin typeface="Calibri" panose="020F0502020204030204"/>
                <a:sym typeface="Symbol" panose="05050102010706020507" pitchFamily="18" charset="2"/>
              </a:rPr>
              <a:t>.cm</a:t>
            </a:r>
            <a:r>
              <a:rPr lang="en-US" altLang="en-US" sz="1600" baseline="30000" dirty="0" smtClean="0">
                <a:solidFill>
                  <a:srgbClr val="000000"/>
                </a:solidFill>
                <a:latin typeface="Calibri" panose="020F0502020204030204"/>
                <a:sym typeface="Symbol" panose="05050102010706020507" pitchFamily="18" charset="2"/>
              </a:rPr>
              <a:t>-1	</a:t>
            </a:r>
            <a:r>
              <a:rPr lang="en-US" altLang="en-US" sz="1600" dirty="0" smtClean="0">
                <a:solidFill>
                  <a:srgbClr val="000000"/>
                </a:solidFill>
                <a:latin typeface="Calibri" panose="020F0502020204030204"/>
                <a:sym typeface="Symbol" panose="05050102010706020507" pitchFamily="18" charset="2"/>
              </a:rPr>
              <a:t>(95%)   (dye!)</a:t>
            </a:r>
          </a:p>
        </p:txBody>
      </p:sp>
      <p:sp>
        <p:nvSpPr>
          <p:cNvPr id="13" name="Oval 49"/>
          <p:cNvSpPr>
            <a:spLocks noChangeArrowheads="1"/>
          </p:cNvSpPr>
          <p:nvPr/>
        </p:nvSpPr>
        <p:spPr bwMode="auto">
          <a:xfrm>
            <a:off x="4279900" y="2006599"/>
            <a:ext cx="990600" cy="609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smtClean="0">
              <a:solidFill>
                <a:srgbClr val="CC0000"/>
              </a:solidFill>
            </a:endParaRPr>
          </a:p>
        </p:txBody>
      </p:sp>
      <p:sp>
        <p:nvSpPr>
          <p:cNvPr id="14" name="Oval 50"/>
          <p:cNvSpPr>
            <a:spLocks noChangeArrowheads="1"/>
          </p:cNvSpPr>
          <p:nvPr/>
        </p:nvSpPr>
        <p:spPr bwMode="auto">
          <a:xfrm>
            <a:off x="5181600" y="2006599"/>
            <a:ext cx="1600200" cy="609600"/>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endParaRPr lang="en-US" altLang="en-US" smtClean="0">
              <a:solidFill>
                <a:srgbClr val="CC0000"/>
              </a:solidFill>
            </a:endParaRPr>
          </a:p>
        </p:txBody>
      </p:sp>
      <p:sp>
        <p:nvSpPr>
          <p:cNvPr id="9" name="Oval 5"/>
          <p:cNvSpPr>
            <a:spLocks noChangeArrowheads="1"/>
          </p:cNvSpPr>
          <p:nvPr/>
        </p:nvSpPr>
        <p:spPr bwMode="auto">
          <a:xfrm>
            <a:off x="89770" y="4196219"/>
            <a:ext cx="736948" cy="194798"/>
          </a:xfrm>
          <a:prstGeom prst="ellipse">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solidFill>
                <a:srgbClr val="CC0000"/>
              </a:solidFill>
            </a:endParaRPr>
          </a:p>
        </p:txBody>
      </p:sp>
    </p:spTree>
    <p:extLst>
      <p:ext uri="{BB962C8B-B14F-4D97-AF65-F5344CB8AC3E}">
        <p14:creationId xmlns:p14="http://schemas.microsoft.com/office/powerpoint/2010/main" val="1784310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Optimizing FRET: Designs of new FRET pairs</a:t>
            </a:r>
            <a:endParaRPr lang="en-US" sz="3200" dirty="0"/>
          </a:p>
        </p:txBody>
      </p:sp>
      <p:sp>
        <p:nvSpPr>
          <p:cNvPr id="3" name="Content Placeholder 2"/>
          <p:cNvSpPr>
            <a:spLocks noGrp="1"/>
          </p:cNvSpPr>
          <p:nvPr>
            <p:ph sz="half" idx="1"/>
          </p:nvPr>
        </p:nvSpPr>
        <p:spPr/>
        <p:txBody>
          <a:bodyPr>
            <a:normAutofit lnSpcReduction="10000"/>
          </a:bodyPr>
          <a:lstStyle/>
          <a:p>
            <a:r>
              <a:rPr lang="en-US" dirty="0" err="1" smtClean="0"/>
              <a:t>mAmetrine</a:t>
            </a:r>
            <a:r>
              <a:rPr lang="en-US" dirty="0" smtClean="0"/>
              <a:t> developed by directed protein evolution from violet excitable GFP variant</a:t>
            </a:r>
          </a:p>
          <a:p>
            <a:r>
              <a:rPr lang="en-US" dirty="0" smtClean="0"/>
              <a:t>Bright, extinction coefficient = 44,800 M</a:t>
            </a:r>
            <a:r>
              <a:rPr lang="en-US" baseline="30000" dirty="0" smtClean="0"/>
              <a:t>-1 </a:t>
            </a:r>
            <a:r>
              <a:rPr lang="en-US" dirty="0" smtClean="0"/>
              <a:t>cm</a:t>
            </a:r>
            <a:r>
              <a:rPr lang="en-US" baseline="30000" dirty="0" smtClean="0"/>
              <a:t>-1</a:t>
            </a:r>
            <a:endParaRPr lang="en-US" dirty="0" smtClean="0"/>
          </a:p>
          <a:p>
            <a:r>
              <a:rPr lang="en-US" dirty="0" smtClean="0"/>
              <a:t>Quantum yield = 0.58</a:t>
            </a:r>
          </a:p>
          <a:p>
            <a:r>
              <a:rPr lang="en-US" dirty="0" smtClean="0"/>
              <a:t>But bleaches, 42% of </a:t>
            </a:r>
            <a:r>
              <a:rPr lang="en-US" dirty="0" err="1" smtClean="0"/>
              <a:t>mCitrine</a:t>
            </a:r>
            <a:r>
              <a:rPr lang="en-US" dirty="0" smtClean="0"/>
              <a:t> time and 1.7% of </a:t>
            </a:r>
            <a:r>
              <a:rPr lang="en-US" dirty="0" err="1" smtClean="0"/>
              <a:t>tdTomato</a:t>
            </a:r>
            <a:endParaRPr lang="en-US" dirty="0" smtClean="0"/>
          </a:p>
          <a:p>
            <a:pPr marL="0" indent="0">
              <a:buNone/>
            </a:pPr>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84" r="49899"/>
          <a:stretch/>
        </p:blipFill>
        <p:spPr>
          <a:xfrm>
            <a:off x="4514851" y="1690689"/>
            <a:ext cx="4536912" cy="3825572"/>
          </a:xfrm>
        </p:spPr>
      </p:pic>
    </p:spTree>
    <p:extLst>
      <p:ext uri="{BB962C8B-B14F-4D97-AF65-F5344CB8AC3E}">
        <p14:creationId xmlns:p14="http://schemas.microsoft.com/office/powerpoint/2010/main" val="1119005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2769" name="Group 25"/>
          <p:cNvGrpSpPr>
            <a:grpSpLocks/>
          </p:cNvGrpSpPr>
          <p:nvPr/>
        </p:nvGrpSpPr>
        <p:grpSpPr bwMode="auto">
          <a:xfrm rot="1021199">
            <a:off x="3492500" y="2371725"/>
            <a:ext cx="1612900" cy="217488"/>
            <a:chOff x="957" y="3292"/>
            <a:chExt cx="2671" cy="280"/>
          </a:xfrm>
        </p:grpSpPr>
        <p:sp>
          <p:nvSpPr>
            <p:cNvPr id="32810" name="Freeform 2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11" name="Line 27"/>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70" name="Group 45"/>
          <p:cNvGrpSpPr>
            <a:grpSpLocks/>
          </p:cNvGrpSpPr>
          <p:nvPr/>
        </p:nvGrpSpPr>
        <p:grpSpPr bwMode="auto">
          <a:xfrm>
            <a:off x="-536575" y="1295400"/>
            <a:ext cx="9655175" cy="2232025"/>
            <a:chOff x="-338" y="816"/>
            <a:chExt cx="6082" cy="1406"/>
          </a:xfrm>
        </p:grpSpPr>
        <p:grpSp>
          <p:nvGrpSpPr>
            <p:cNvPr id="32773" name="Group 2"/>
            <p:cNvGrpSpPr>
              <a:grpSpLocks/>
            </p:cNvGrpSpPr>
            <p:nvPr/>
          </p:nvGrpSpPr>
          <p:grpSpPr bwMode="auto">
            <a:xfrm rot="2542852">
              <a:off x="1920" y="2064"/>
              <a:ext cx="972" cy="105"/>
              <a:chOff x="957" y="3292"/>
              <a:chExt cx="2671" cy="280"/>
            </a:xfrm>
          </p:grpSpPr>
          <p:sp>
            <p:nvSpPr>
              <p:cNvPr id="32808" name="Freeform 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9" name="Line 4"/>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74" name="Line 5"/>
            <p:cNvSpPr>
              <a:spLocks noChangeShapeType="1"/>
            </p:cNvSpPr>
            <p:nvPr/>
          </p:nvSpPr>
          <p:spPr bwMode="auto">
            <a:xfrm>
              <a:off x="346" y="2220"/>
              <a:ext cx="2395"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5" name="Freeform 6"/>
            <p:cNvSpPr>
              <a:spLocks/>
            </p:cNvSpPr>
            <p:nvPr/>
          </p:nvSpPr>
          <p:spPr bwMode="auto">
            <a:xfrm rot="1021199">
              <a:off x="-338" y="1487"/>
              <a:ext cx="878" cy="135"/>
            </a:xfrm>
            <a:custGeom>
              <a:avLst/>
              <a:gdLst>
                <a:gd name="T0" fmla="*/ 0 w 2572"/>
                <a:gd name="T1" fmla="*/ 7 h 280"/>
                <a:gd name="T2" fmla="*/ 1 w 2572"/>
                <a:gd name="T3" fmla="*/ 8 h 280"/>
                <a:gd name="T4" fmla="*/ 3 w 2572"/>
                <a:gd name="T5" fmla="*/ 14 h 280"/>
                <a:gd name="T6" fmla="*/ 5 w 2572"/>
                <a:gd name="T7" fmla="*/ 1 h 280"/>
                <a:gd name="T8" fmla="*/ 9 w 2572"/>
                <a:gd name="T9" fmla="*/ 14 h 280"/>
                <a:gd name="T10" fmla="*/ 12 w 2572"/>
                <a:gd name="T11" fmla="*/ 1 h 280"/>
                <a:gd name="T12" fmla="*/ 15 w 2572"/>
                <a:gd name="T13" fmla="*/ 14 h 280"/>
                <a:gd name="T14" fmla="*/ 18 w 2572"/>
                <a:gd name="T15" fmla="*/ 1 h 280"/>
                <a:gd name="T16" fmla="*/ 22 w 2572"/>
                <a:gd name="T17" fmla="*/ 14 h 280"/>
                <a:gd name="T18" fmla="*/ 25 w 2572"/>
                <a:gd name="T19" fmla="*/ 1 h 280"/>
                <a:gd name="T20" fmla="*/ 28 w 2572"/>
                <a:gd name="T21" fmla="*/ 14 h 280"/>
                <a:gd name="T22" fmla="*/ 31 w 2572"/>
                <a:gd name="T23" fmla="*/ 1 h 280"/>
                <a:gd name="T24" fmla="*/ 33 w 2572"/>
                <a:gd name="T25" fmla="*/ 8 h 280"/>
                <a:gd name="T26" fmla="*/ 35 w 2572"/>
                <a:gd name="T27" fmla="*/ 9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6" name="Line 7"/>
            <p:cNvSpPr>
              <a:spLocks noChangeShapeType="1"/>
            </p:cNvSpPr>
            <p:nvPr/>
          </p:nvSpPr>
          <p:spPr bwMode="auto">
            <a:xfrm rot="1021199">
              <a:off x="528" y="1728"/>
              <a:ext cx="49" cy="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7" name="Line 8"/>
            <p:cNvSpPr>
              <a:spLocks noChangeShapeType="1"/>
            </p:cNvSpPr>
            <p:nvPr/>
          </p:nvSpPr>
          <p:spPr bwMode="auto">
            <a:xfrm>
              <a:off x="387" y="1044"/>
              <a:ext cx="2271"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8" name="Line 9"/>
            <p:cNvSpPr>
              <a:spLocks noChangeShapeType="1"/>
            </p:cNvSpPr>
            <p:nvPr/>
          </p:nvSpPr>
          <p:spPr bwMode="auto">
            <a:xfrm>
              <a:off x="387" y="968"/>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9" name="Line 10"/>
            <p:cNvSpPr>
              <a:spLocks noChangeShapeType="1"/>
            </p:cNvSpPr>
            <p:nvPr/>
          </p:nvSpPr>
          <p:spPr bwMode="auto">
            <a:xfrm>
              <a:off x="387" y="892"/>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0" name="Line 11"/>
            <p:cNvSpPr>
              <a:spLocks noChangeShapeType="1"/>
            </p:cNvSpPr>
            <p:nvPr/>
          </p:nvSpPr>
          <p:spPr bwMode="auto">
            <a:xfrm>
              <a:off x="387" y="816"/>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1" name="Line 12"/>
            <p:cNvSpPr>
              <a:spLocks noChangeShapeType="1"/>
            </p:cNvSpPr>
            <p:nvPr/>
          </p:nvSpPr>
          <p:spPr bwMode="auto">
            <a:xfrm flipV="1">
              <a:off x="718" y="968"/>
              <a:ext cx="1" cy="1252"/>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2" name="Line 13"/>
            <p:cNvSpPr>
              <a:spLocks noChangeShapeType="1"/>
            </p:cNvSpPr>
            <p:nvPr/>
          </p:nvSpPr>
          <p:spPr bwMode="auto">
            <a:xfrm flipV="1">
              <a:off x="841" y="892"/>
              <a:ext cx="1" cy="1328"/>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3" name="Line 14"/>
            <p:cNvSpPr>
              <a:spLocks noChangeShapeType="1"/>
            </p:cNvSpPr>
            <p:nvPr/>
          </p:nvSpPr>
          <p:spPr bwMode="auto">
            <a:xfrm flipV="1">
              <a:off x="965" y="816"/>
              <a:ext cx="1" cy="140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4" name="Line 15"/>
            <p:cNvSpPr>
              <a:spLocks noChangeShapeType="1"/>
            </p:cNvSpPr>
            <p:nvPr/>
          </p:nvSpPr>
          <p:spPr bwMode="auto">
            <a:xfrm>
              <a:off x="1750" y="1044"/>
              <a:ext cx="1" cy="102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16"/>
            <p:cNvSpPr>
              <a:spLocks noChangeShapeType="1"/>
            </p:cNvSpPr>
            <p:nvPr/>
          </p:nvSpPr>
          <p:spPr bwMode="auto">
            <a:xfrm>
              <a:off x="1874" y="1044"/>
              <a:ext cx="1" cy="11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6" name="Line 17"/>
            <p:cNvSpPr>
              <a:spLocks noChangeShapeType="1"/>
            </p:cNvSpPr>
            <p:nvPr/>
          </p:nvSpPr>
          <p:spPr bwMode="auto">
            <a:xfrm>
              <a:off x="1998" y="1044"/>
              <a:ext cx="1" cy="117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7" name="Freeform 18"/>
            <p:cNvSpPr>
              <a:spLocks/>
            </p:cNvSpPr>
            <p:nvPr/>
          </p:nvSpPr>
          <p:spPr bwMode="auto">
            <a:xfrm>
              <a:off x="1048" y="1227"/>
              <a:ext cx="592" cy="690"/>
            </a:xfrm>
            <a:custGeom>
              <a:avLst/>
              <a:gdLst>
                <a:gd name="T0" fmla="*/ 105 w 688"/>
                <a:gd name="T1" fmla="*/ 342 h 872"/>
                <a:gd name="T2" fmla="*/ 0 w 688"/>
                <a:gd name="T3" fmla="*/ 154 h 872"/>
                <a:gd name="T4" fmla="*/ 105 w 688"/>
                <a:gd name="T5" fmla="*/ 22 h 872"/>
                <a:gd name="T6" fmla="*/ 289 w 688"/>
                <a:gd name="T7" fmla="*/ 22 h 872"/>
                <a:gd name="T8" fmla="*/ 368 w 688"/>
                <a:gd name="T9" fmla="*/ 116 h 872"/>
                <a:gd name="T10" fmla="*/ 342 w 688"/>
                <a:gd name="T11" fmla="*/ 248 h 872"/>
                <a:gd name="T12" fmla="*/ 262 w 688"/>
                <a:gd name="T13" fmla="*/ 34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8" name="Line 19"/>
            <p:cNvSpPr>
              <a:spLocks noChangeShapeType="1"/>
            </p:cNvSpPr>
            <p:nvPr/>
          </p:nvSpPr>
          <p:spPr bwMode="auto">
            <a:xfrm flipH="1">
              <a:off x="1390" y="1852"/>
              <a:ext cx="124" cy="1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Text Box 20"/>
            <p:cNvSpPr txBox="1">
              <a:spLocks noChangeArrowheads="1"/>
            </p:cNvSpPr>
            <p:nvPr/>
          </p:nvSpPr>
          <p:spPr bwMode="auto">
            <a:xfrm>
              <a:off x="1024" y="1412"/>
              <a:ext cx="6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solidFill>
                    <a:schemeClr val="bg1"/>
                  </a:solidFill>
                </a:rPr>
                <a:t>4nsec</a:t>
              </a:r>
            </a:p>
          </p:txBody>
        </p:sp>
        <p:grpSp>
          <p:nvGrpSpPr>
            <p:cNvPr id="32790" name="Group 22"/>
            <p:cNvGrpSpPr>
              <a:grpSpLocks/>
            </p:cNvGrpSpPr>
            <p:nvPr/>
          </p:nvGrpSpPr>
          <p:grpSpPr bwMode="auto">
            <a:xfrm rot="-1240320">
              <a:off x="4560" y="1534"/>
              <a:ext cx="1184" cy="101"/>
              <a:chOff x="957" y="3292"/>
              <a:chExt cx="2671" cy="280"/>
            </a:xfrm>
          </p:grpSpPr>
          <p:sp>
            <p:nvSpPr>
              <p:cNvPr id="32806" name="Freeform 2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7" name="Line 24"/>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91" name="Group 28"/>
            <p:cNvGrpSpPr>
              <a:grpSpLocks/>
            </p:cNvGrpSpPr>
            <p:nvPr/>
          </p:nvGrpSpPr>
          <p:grpSpPr bwMode="auto">
            <a:xfrm>
              <a:off x="2880" y="1008"/>
              <a:ext cx="2484" cy="1214"/>
              <a:chOff x="2825" y="939"/>
              <a:chExt cx="2484" cy="1283"/>
            </a:xfrm>
          </p:grpSpPr>
          <p:sp>
            <p:nvSpPr>
              <p:cNvPr id="32793" name="Line 29"/>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4" name="Line 30"/>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5" name="Line 31"/>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6" name="Line 32"/>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7" name="Line 33"/>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8" name="Line 34"/>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5"/>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0" name="Line 36"/>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1" name="Line 37"/>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2" name="Line 38"/>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3" name="Line 39"/>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4" name="Freeform 40"/>
              <p:cNvSpPr>
                <a:spLocks/>
              </p:cNvSpPr>
              <p:nvPr/>
            </p:nvSpPr>
            <p:spPr bwMode="auto">
              <a:xfrm>
                <a:off x="3553" y="1315"/>
                <a:ext cx="614" cy="630"/>
              </a:xfrm>
              <a:custGeom>
                <a:avLst/>
                <a:gdLst>
                  <a:gd name="T0" fmla="*/ 122 w 688"/>
                  <a:gd name="T1" fmla="*/ 238 h 872"/>
                  <a:gd name="T2" fmla="*/ 0 w 688"/>
                  <a:gd name="T3" fmla="*/ 106 h 872"/>
                  <a:gd name="T4" fmla="*/ 122 w 688"/>
                  <a:gd name="T5" fmla="*/ 15 h 872"/>
                  <a:gd name="T6" fmla="*/ 335 w 688"/>
                  <a:gd name="T7" fmla="*/ 15 h 872"/>
                  <a:gd name="T8" fmla="*/ 426 w 688"/>
                  <a:gd name="T9" fmla="*/ 81 h 872"/>
                  <a:gd name="T10" fmla="*/ 396 w 688"/>
                  <a:gd name="T11" fmla="*/ 172 h 872"/>
                  <a:gd name="T12" fmla="*/ 304 w 688"/>
                  <a:gd name="T13" fmla="*/ 238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5" name="Line 41"/>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92" name="Line 42"/>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2772" name="Text Box 44"/>
          <p:cNvSpPr txBox="1">
            <a:spLocks noChangeArrowheads="1"/>
          </p:cNvSpPr>
          <p:nvPr/>
        </p:nvSpPr>
        <p:spPr bwMode="auto">
          <a:xfrm>
            <a:off x="898525" y="4237038"/>
            <a:ext cx="774346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914400" indent="-45720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AutoNum type="arabicPeriod"/>
            </a:pPr>
            <a:r>
              <a:rPr lang="en-US" altLang="en-US" sz="2800" dirty="0">
                <a:solidFill>
                  <a:srgbClr val="FFFF00"/>
                </a:solidFill>
                <a:latin typeface="+mn-lt"/>
              </a:rPr>
              <a:t>The acceptor excited directly by the exciting light</a:t>
            </a:r>
          </a:p>
          <a:p>
            <a:pPr lvl="1" eaLnBrk="1" hangingPunct="1">
              <a:buFont typeface="Times" panose="02020603050405020304" pitchFamily="18" charset="0"/>
              <a:buChar char="•"/>
            </a:pPr>
            <a:r>
              <a:rPr lang="ja-JP" altLang="en-US" sz="2800" dirty="0">
                <a:solidFill>
                  <a:srgbClr val="FFFF00"/>
                </a:solidFill>
                <a:latin typeface="+mn-lt"/>
              </a:rPr>
              <a:t>“</a:t>
            </a:r>
            <a:r>
              <a:rPr lang="en-US" altLang="ja-JP" sz="2800" dirty="0">
                <a:solidFill>
                  <a:srgbClr val="FFFF00"/>
                </a:solidFill>
                <a:latin typeface="+mn-lt"/>
              </a:rPr>
              <a:t>FRET</a:t>
            </a:r>
            <a:r>
              <a:rPr lang="ja-JP" altLang="en-US" sz="2800" dirty="0">
                <a:solidFill>
                  <a:srgbClr val="FFFF00"/>
                </a:solidFill>
                <a:latin typeface="+mn-lt"/>
              </a:rPr>
              <a:t>”</a:t>
            </a:r>
            <a:r>
              <a:rPr lang="en-US" altLang="ja-JP" sz="2800" dirty="0">
                <a:solidFill>
                  <a:srgbClr val="FFFF00"/>
                </a:solidFill>
                <a:latin typeface="+mn-lt"/>
              </a:rPr>
              <a:t> signal with no exchange</a:t>
            </a:r>
          </a:p>
          <a:p>
            <a:pPr lvl="1" eaLnBrk="1" hangingPunct="1">
              <a:buFont typeface="Times" panose="02020603050405020304" pitchFamily="18" charset="0"/>
              <a:buChar char="•"/>
            </a:pPr>
            <a:r>
              <a:rPr lang="en-US" altLang="en-US" sz="2800" dirty="0">
                <a:solidFill>
                  <a:srgbClr val="FFFF00"/>
                </a:solidFill>
                <a:latin typeface="+mn-lt"/>
              </a:rPr>
              <a:t>Increased background</a:t>
            </a:r>
          </a:p>
          <a:p>
            <a:pPr lvl="1" eaLnBrk="1" hangingPunct="1">
              <a:buFont typeface="Times" panose="02020603050405020304" pitchFamily="18" charset="0"/>
              <a:buChar char="•"/>
            </a:pPr>
            <a:r>
              <a:rPr lang="en-US" altLang="en-US" sz="2800" dirty="0">
                <a:solidFill>
                  <a:srgbClr val="FFFF00"/>
                </a:solidFill>
                <a:latin typeface="+mn-lt"/>
              </a:rPr>
              <a:t>Decreases effective range for FRET assay</a:t>
            </a:r>
          </a:p>
        </p:txBody>
      </p:sp>
      <p:sp>
        <p:nvSpPr>
          <p:cNvPr id="3" name="Title 2"/>
          <p:cNvSpPr>
            <a:spLocks noGrp="1"/>
          </p:cNvSpPr>
          <p:nvPr>
            <p:ph type="title"/>
          </p:nvPr>
        </p:nvSpPr>
        <p:spPr/>
        <p:txBody>
          <a:bodyPr>
            <a:normAutofit/>
          </a:bodyPr>
          <a:lstStyle/>
          <a:p>
            <a:pPr lvl="0"/>
            <a:r>
              <a:rPr lang="en-US" altLang="en-US" sz="4000" dirty="0" smtClean="0">
                <a:solidFill>
                  <a:srgbClr val="FFFF00"/>
                </a:solidFill>
              </a:rPr>
              <a:t>Problems with FRET</a:t>
            </a:r>
            <a:br>
              <a:rPr lang="en-US" altLang="en-US" sz="4000" dirty="0" smtClean="0">
                <a:solidFill>
                  <a:srgbClr val="FFFF00"/>
                </a:solidFill>
              </a:rPr>
            </a:br>
            <a:endParaRPr lang="en-US" sz="4000" dirty="0">
              <a:solidFill>
                <a:srgbClr val="FFFF00"/>
              </a:solidFill>
            </a:endParaRPr>
          </a:p>
        </p:txBody>
      </p:sp>
    </p:spTree>
    <p:extLst>
      <p:ext uri="{BB962C8B-B14F-4D97-AF65-F5344CB8AC3E}">
        <p14:creationId xmlns:p14="http://schemas.microsoft.com/office/powerpoint/2010/main" val="455780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914400" y="1674648"/>
            <a:ext cx="7772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914400" indent="-45720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828800" indent="-4572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None/>
            </a:pPr>
            <a:r>
              <a:rPr lang="en-US" altLang="en-US" sz="2800" dirty="0">
                <a:solidFill>
                  <a:srgbClr val="FFFF00"/>
                </a:solidFill>
                <a:latin typeface="+mn-lt"/>
              </a:rPr>
              <a:t>2.  Hard to really serve as a molecular yardstick*</a:t>
            </a:r>
          </a:p>
          <a:p>
            <a:pPr lvl="1" eaLnBrk="1" hangingPunct="1">
              <a:buFont typeface="Times" panose="02020603050405020304" pitchFamily="18" charset="0"/>
              <a:buChar char="•"/>
            </a:pPr>
            <a:r>
              <a:rPr lang="en-US" altLang="en-US" sz="2800" dirty="0">
                <a:solidFill>
                  <a:srgbClr val="FFFF00"/>
                </a:solidFill>
                <a:latin typeface="+mn-lt"/>
              </a:rPr>
              <a:t>Orientation seldom known</a:t>
            </a:r>
          </a:p>
          <a:p>
            <a:pPr lvl="3" eaLnBrk="1" hangingPunct="1"/>
            <a:r>
              <a:rPr lang="en-US" altLang="en-US" sz="2800" dirty="0">
                <a:solidFill>
                  <a:srgbClr val="FFFF00"/>
                </a:solidFill>
                <a:latin typeface="+mn-lt"/>
              </a:rPr>
              <a:t>assume </a:t>
            </a:r>
            <a:r>
              <a:rPr lang="en-US" altLang="en-US" sz="2800" dirty="0">
                <a:solidFill>
                  <a:srgbClr val="FFFF00"/>
                </a:solidFill>
                <a:latin typeface="Symbol" panose="05050102010706020507" pitchFamily="18" charset="2"/>
              </a:rPr>
              <a:t>k</a:t>
            </a:r>
            <a:r>
              <a:rPr lang="en-US" altLang="en-US" sz="2800" baseline="30000" dirty="0">
                <a:solidFill>
                  <a:srgbClr val="FFFF00"/>
                </a:solidFill>
                <a:latin typeface="+mn-lt"/>
              </a:rPr>
              <a:t>2</a:t>
            </a:r>
            <a:r>
              <a:rPr lang="en-US" altLang="en-US" sz="2800" dirty="0">
                <a:solidFill>
                  <a:srgbClr val="FFFF00"/>
                </a:solidFill>
              </a:rPr>
              <a:t> </a:t>
            </a:r>
            <a:r>
              <a:rPr lang="en-US" altLang="en-US" sz="2800" dirty="0">
                <a:solidFill>
                  <a:srgbClr val="FFFF00"/>
                </a:solidFill>
                <a:latin typeface="+mn-lt"/>
              </a:rPr>
              <a:t>= 2/3 (random assortment)</a:t>
            </a:r>
            <a:endParaRPr lang="en-US" altLang="en-US" dirty="0">
              <a:solidFill>
                <a:srgbClr val="FFFF00"/>
              </a:solidFill>
              <a:latin typeface="+mn-lt"/>
            </a:endParaRPr>
          </a:p>
          <a:p>
            <a:pPr lvl="3" eaLnBrk="1" hangingPunct="1"/>
            <a:endParaRPr lang="en-US" altLang="en-US" sz="2800" dirty="0">
              <a:solidFill>
                <a:srgbClr val="FFFF00"/>
              </a:solidFill>
              <a:latin typeface="+mn-lt"/>
            </a:endParaRPr>
          </a:p>
          <a:p>
            <a:pPr lvl="1" eaLnBrk="1" hangingPunct="1">
              <a:buFont typeface="Times" panose="02020603050405020304" pitchFamily="18" charset="0"/>
              <a:buChar char="•"/>
            </a:pPr>
            <a:r>
              <a:rPr lang="en-US" altLang="en-US" sz="2800" dirty="0">
                <a:solidFill>
                  <a:srgbClr val="FFFF00"/>
                </a:solidFill>
                <a:latin typeface="+mn-lt"/>
              </a:rPr>
              <a:t>Exchange depends on environment of dipoles</a:t>
            </a:r>
          </a:p>
          <a:p>
            <a:pPr lvl="1" eaLnBrk="1" hangingPunct="1">
              <a:buFont typeface="Times" panose="02020603050405020304" pitchFamily="18" charset="0"/>
              <a:buNone/>
            </a:pPr>
            <a:endParaRPr lang="en-US" altLang="en-US" sz="2800" dirty="0">
              <a:solidFill>
                <a:srgbClr val="FFFF00"/>
              </a:solidFill>
              <a:latin typeface="+mn-lt"/>
            </a:endParaRPr>
          </a:p>
          <a:p>
            <a:pPr lvl="1" eaLnBrk="1" hangingPunct="1">
              <a:buFont typeface="Times" panose="02020603050405020304" pitchFamily="18" charset="0"/>
              <a:buChar char="•"/>
            </a:pPr>
            <a:r>
              <a:rPr lang="en-US" altLang="en-US" sz="2800" dirty="0">
                <a:solidFill>
                  <a:srgbClr val="FFFF00"/>
                </a:solidFill>
                <a:latin typeface="+mn-lt"/>
              </a:rPr>
              <a:t>Amount of FRET varies with the lifetime of the donor </a:t>
            </a:r>
            <a:r>
              <a:rPr lang="en-US" altLang="en-US" sz="2800" dirty="0" smtClean="0">
                <a:solidFill>
                  <a:srgbClr val="FFFF00"/>
                </a:solidFill>
                <a:latin typeface="+mn-lt"/>
              </a:rPr>
              <a:t>fluorophore</a:t>
            </a:r>
            <a:endParaRPr lang="en-US" altLang="en-US" sz="2800" dirty="0">
              <a:solidFill>
                <a:srgbClr val="FFFF00"/>
              </a:solidFill>
              <a:latin typeface="+mn-lt"/>
            </a:endParaRPr>
          </a:p>
        </p:txBody>
      </p:sp>
      <p:sp>
        <p:nvSpPr>
          <p:cNvPr id="33795" name="Rectangle 4"/>
          <p:cNvSpPr>
            <a:spLocks noChangeArrowheads="1"/>
          </p:cNvSpPr>
          <p:nvPr/>
        </p:nvSpPr>
        <p:spPr bwMode="auto">
          <a:xfrm>
            <a:off x="1365011" y="5588906"/>
            <a:ext cx="6131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dirty="0">
                <a:solidFill>
                  <a:srgbClr val="FFFF00"/>
                </a:solidFill>
                <a:latin typeface="+mn-lt"/>
              </a:rPr>
              <a:t>*  r = R</a:t>
            </a:r>
            <a:r>
              <a:rPr lang="en-US" altLang="en-US" baseline="-25000" dirty="0">
                <a:solidFill>
                  <a:srgbClr val="FFFF00"/>
                </a:solidFill>
                <a:latin typeface="+mn-lt"/>
              </a:rPr>
              <a:t>0</a:t>
            </a:r>
            <a:r>
              <a:rPr lang="en-US" altLang="en-US" dirty="0">
                <a:solidFill>
                  <a:srgbClr val="FFFF00"/>
                </a:solidFill>
                <a:latin typeface="+mn-lt"/>
              </a:rPr>
              <a:t>, the efficiency of FRET is 50%</a:t>
            </a:r>
          </a:p>
          <a:p>
            <a:pPr eaLnBrk="1" hangingPunct="1"/>
            <a:r>
              <a:rPr lang="en-US" altLang="en-US" dirty="0">
                <a:solidFill>
                  <a:srgbClr val="FFFF00"/>
                </a:solidFill>
                <a:latin typeface="+mn-lt"/>
              </a:rPr>
              <a:t>(fluorescein-</a:t>
            </a:r>
            <a:r>
              <a:rPr lang="en-US" altLang="en-US" dirty="0" err="1">
                <a:solidFill>
                  <a:srgbClr val="FFFF00"/>
                </a:solidFill>
                <a:latin typeface="+mn-lt"/>
              </a:rPr>
              <a:t>tetramethylrhodamine</a:t>
            </a:r>
            <a:r>
              <a:rPr lang="en-US" altLang="en-US" dirty="0">
                <a:solidFill>
                  <a:srgbClr val="FFFF00"/>
                </a:solidFill>
                <a:latin typeface="+mn-lt"/>
              </a:rPr>
              <a:t> pair is 55 Å)</a:t>
            </a:r>
          </a:p>
        </p:txBody>
      </p:sp>
      <p:sp>
        <p:nvSpPr>
          <p:cNvPr id="2" name="Title 1"/>
          <p:cNvSpPr>
            <a:spLocks noGrp="1"/>
          </p:cNvSpPr>
          <p:nvPr>
            <p:ph type="title"/>
          </p:nvPr>
        </p:nvSpPr>
        <p:spPr/>
        <p:txBody>
          <a:bodyPr>
            <a:normAutofit/>
          </a:bodyPr>
          <a:lstStyle/>
          <a:p>
            <a:r>
              <a:rPr lang="en-US" altLang="en-US" sz="4000" dirty="0" smtClean="0">
                <a:solidFill>
                  <a:srgbClr val="FFFF00"/>
                </a:solidFill>
              </a:rPr>
              <a:t>Problems with FRET</a:t>
            </a:r>
            <a:endParaRPr lang="en-US" sz="4000" dirty="0">
              <a:solidFill>
                <a:srgbClr val="FFFF00"/>
              </a:solidFill>
            </a:endParaRPr>
          </a:p>
        </p:txBody>
      </p:sp>
    </p:spTree>
    <p:extLst>
      <p:ext uri="{BB962C8B-B14F-4D97-AF65-F5344CB8AC3E}">
        <p14:creationId xmlns:p14="http://schemas.microsoft.com/office/powerpoint/2010/main" val="1694606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34818" name="Group 5"/>
          <p:cNvGrpSpPr>
            <a:grpSpLocks/>
          </p:cNvGrpSpPr>
          <p:nvPr/>
        </p:nvGrpSpPr>
        <p:grpSpPr bwMode="auto">
          <a:xfrm>
            <a:off x="-609600" y="1981200"/>
            <a:ext cx="9655175" cy="2232025"/>
            <a:chOff x="-338" y="816"/>
            <a:chExt cx="6082" cy="1406"/>
          </a:xfrm>
        </p:grpSpPr>
        <p:grpSp>
          <p:nvGrpSpPr>
            <p:cNvPr id="34820" name="Group 6"/>
            <p:cNvGrpSpPr>
              <a:grpSpLocks/>
            </p:cNvGrpSpPr>
            <p:nvPr/>
          </p:nvGrpSpPr>
          <p:grpSpPr bwMode="auto">
            <a:xfrm rot="2542852">
              <a:off x="1920" y="2064"/>
              <a:ext cx="972" cy="105"/>
              <a:chOff x="957" y="3292"/>
              <a:chExt cx="2671" cy="280"/>
            </a:xfrm>
          </p:grpSpPr>
          <p:sp>
            <p:nvSpPr>
              <p:cNvPr id="34855" name="Freeform 7"/>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6" name="Line 8"/>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21" name="Line 9"/>
            <p:cNvSpPr>
              <a:spLocks noChangeShapeType="1"/>
            </p:cNvSpPr>
            <p:nvPr/>
          </p:nvSpPr>
          <p:spPr bwMode="auto">
            <a:xfrm>
              <a:off x="346" y="2220"/>
              <a:ext cx="2395"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Freeform 10"/>
            <p:cNvSpPr>
              <a:spLocks/>
            </p:cNvSpPr>
            <p:nvPr/>
          </p:nvSpPr>
          <p:spPr bwMode="auto">
            <a:xfrm rot="1021199">
              <a:off x="-338" y="1487"/>
              <a:ext cx="878" cy="135"/>
            </a:xfrm>
            <a:custGeom>
              <a:avLst/>
              <a:gdLst>
                <a:gd name="T0" fmla="*/ 0 w 2572"/>
                <a:gd name="T1" fmla="*/ 7 h 280"/>
                <a:gd name="T2" fmla="*/ 1 w 2572"/>
                <a:gd name="T3" fmla="*/ 8 h 280"/>
                <a:gd name="T4" fmla="*/ 3 w 2572"/>
                <a:gd name="T5" fmla="*/ 14 h 280"/>
                <a:gd name="T6" fmla="*/ 5 w 2572"/>
                <a:gd name="T7" fmla="*/ 1 h 280"/>
                <a:gd name="T8" fmla="*/ 9 w 2572"/>
                <a:gd name="T9" fmla="*/ 14 h 280"/>
                <a:gd name="T10" fmla="*/ 12 w 2572"/>
                <a:gd name="T11" fmla="*/ 1 h 280"/>
                <a:gd name="T12" fmla="*/ 15 w 2572"/>
                <a:gd name="T13" fmla="*/ 14 h 280"/>
                <a:gd name="T14" fmla="*/ 18 w 2572"/>
                <a:gd name="T15" fmla="*/ 1 h 280"/>
                <a:gd name="T16" fmla="*/ 22 w 2572"/>
                <a:gd name="T17" fmla="*/ 14 h 280"/>
                <a:gd name="T18" fmla="*/ 25 w 2572"/>
                <a:gd name="T19" fmla="*/ 1 h 280"/>
                <a:gd name="T20" fmla="*/ 28 w 2572"/>
                <a:gd name="T21" fmla="*/ 14 h 280"/>
                <a:gd name="T22" fmla="*/ 31 w 2572"/>
                <a:gd name="T23" fmla="*/ 1 h 280"/>
                <a:gd name="T24" fmla="*/ 33 w 2572"/>
                <a:gd name="T25" fmla="*/ 8 h 280"/>
                <a:gd name="T26" fmla="*/ 35 w 2572"/>
                <a:gd name="T27" fmla="*/ 9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3" name="Line 11"/>
            <p:cNvSpPr>
              <a:spLocks noChangeShapeType="1"/>
            </p:cNvSpPr>
            <p:nvPr/>
          </p:nvSpPr>
          <p:spPr bwMode="auto">
            <a:xfrm rot="1021199">
              <a:off x="528" y="1728"/>
              <a:ext cx="49" cy="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12"/>
            <p:cNvSpPr>
              <a:spLocks noChangeShapeType="1"/>
            </p:cNvSpPr>
            <p:nvPr/>
          </p:nvSpPr>
          <p:spPr bwMode="auto">
            <a:xfrm>
              <a:off x="387" y="1044"/>
              <a:ext cx="2271" cy="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3"/>
            <p:cNvSpPr>
              <a:spLocks noChangeShapeType="1"/>
            </p:cNvSpPr>
            <p:nvPr/>
          </p:nvSpPr>
          <p:spPr bwMode="auto">
            <a:xfrm>
              <a:off x="387" y="968"/>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4"/>
            <p:cNvSpPr>
              <a:spLocks noChangeShapeType="1"/>
            </p:cNvSpPr>
            <p:nvPr/>
          </p:nvSpPr>
          <p:spPr bwMode="auto">
            <a:xfrm>
              <a:off x="387" y="892"/>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5"/>
            <p:cNvSpPr>
              <a:spLocks noChangeShapeType="1"/>
            </p:cNvSpPr>
            <p:nvPr/>
          </p:nvSpPr>
          <p:spPr bwMode="auto">
            <a:xfrm>
              <a:off x="387" y="816"/>
              <a:ext cx="2271"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6"/>
            <p:cNvSpPr>
              <a:spLocks noChangeShapeType="1"/>
            </p:cNvSpPr>
            <p:nvPr/>
          </p:nvSpPr>
          <p:spPr bwMode="auto">
            <a:xfrm flipV="1">
              <a:off x="718" y="968"/>
              <a:ext cx="1" cy="1252"/>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7"/>
            <p:cNvSpPr>
              <a:spLocks noChangeShapeType="1"/>
            </p:cNvSpPr>
            <p:nvPr/>
          </p:nvSpPr>
          <p:spPr bwMode="auto">
            <a:xfrm flipV="1">
              <a:off x="841" y="892"/>
              <a:ext cx="1" cy="1328"/>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8"/>
            <p:cNvSpPr>
              <a:spLocks noChangeShapeType="1"/>
            </p:cNvSpPr>
            <p:nvPr/>
          </p:nvSpPr>
          <p:spPr bwMode="auto">
            <a:xfrm flipV="1">
              <a:off x="965" y="816"/>
              <a:ext cx="1" cy="1404"/>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9"/>
            <p:cNvSpPr>
              <a:spLocks noChangeShapeType="1"/>
            </p:cNvSpPr>
            <p:nvPr/>
          </p:nvSpPr>
          <p:spPr bwMode="auto">
            <a:xfrm>
              <a:off x="1750" y="1044"/>
              <a:ext cx="1" cy="102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20"/>
            <p:cNvSpPr>
              <a:spLocks noChangeShapeType="1"/>
            </p:cNvSpPr>
            <p:nvPr/>
          </p:nvSpPr>
          <p:spPr bwMode="auto">
            <a:xfrm>
              <a:off x="1874" y="1044"/>
              <a:ext cx="1" cy="11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21"/>
            <p:cNvSpPr>
              <a:spLocks noChangeShapeType="1"/>
            </p:cNvSpPr>
            <p:nvPr/>
          </p:nvSpPr>
          <p:spPr bwMode="auto">
            <a:xfrm>
              <a:off x="1998" y="1044"/>
              <a:ext cx="1" cy="1176"/>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Freeform 22"/>
            <p:cNvSpPr>
              <a:spLocks/>
            </p:cNvSpPr>
            <p:nvPr/>
          </p:nvSpPr>
          <p:spPr bwMode="auto">
            <a:xfrm>
              <a:off x="1048" y="1227"/>
              <a:ext cx="592" cy="690"/>
            </a:xfrm>
            <a:custGeom>
              <a:avLst/>
              <a:gdLst>
                <a:gd name="T0" fmla="*/ 105 w 688"/>
                <a:gd name="T1" fmla="*/ 342 h 872"/>
                <a:gd name="T2" fmla="*/ 0 w 688"/>
                <a:gd name="T3" fmla="*/ 154 h 872"/>
                <a:gd name="T4" fmla="*/ 105 w 688"/>
                <a:gd name="T5" fmla="*/ 22 h 872"/>
                <a:gd name="T6" fmla="*/ 289 w 688"/>
                <a:gd name="T7" fmla="*/ 22 h 872"/>
                <a:gd name="T8" fmla="*/ 368 w 688"/>
                <a:gd name="T9" fmla="*/ 116 h 872"/>
                <a:gd name="T10" fmla="*/ 342 w 688"/>
                <a:gd name="T11" fmla="*/ 248 h 872"/>
                <a:gd name="T12" fmla="*/ 262 w 688"/>
                <a:gd name="T13" fmla="*/ 342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35" name="Line 23"/>
            <p:cNvSpPr>
              <a:spLocks noChangeShapeType="1"/>
            </p:cNvSpPr>
            <p:nvPr/>
          </p:nvSpPr>
          <p:spPr bwMode="auto">
            <a:xfrm flipH="1">
              <a:off x="1390" y="1852"/>
              <a:ext cx="124" cy="11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Text Box 24"/>
            <p:cNvSpPr txBox="1">
              <a:spLocks noChangeArrowheads="1"/>
            </p:cNvSpPr>
            <p:nvPr/>
          </p:nvSpPr>
          <p:spPr bwMode="auto">
            <a:xfrm>
              <a:off x="1024" y="1412"/>
              <a:ext cx="6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a:solidFill>
                    <a:schemeClr val="bg1"/>
                  </a:solidFill>
                </a:rPr>
                <a:t>4nsec</a:t>
              </a:r>
            </a:p>
          </p:txBody>
        </p:sp>
        <p:grpSp>
          <p:nvGrpSpPr>
            <p:cNvPr id="34837" name="Group 25"/>
            <p:cNvGrpSpPr>
              <a:grpSpLocks/>
            </p:cNvGrpSpPr>
            <p:nvPr/>
          </p:nvGrpSpPr>
          <p:grpSpPr bwMode="auto">
            <a:xfrm rot="-1240320">
              <a:off x="4560" y="1534"/>
              <a:ext cx="1184" cy="101"/>
              <a:chOff x="957" y="3292"/>
              <a:chExt cx="2671" cy="280"/>
            </a:xfrm>
          </p:grpSpPr>
          <p:sp>
            <p:nvSpPr>
              <p:cNvPr id="34853" name="Freeform 26"/>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4" name="Line 27"/>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838" name="Group 28"/>
            <p:cNvGrpSpPr>
              <a:grpSpLocks/>
            </p:cNvGrpSpPr>
            <p:nvPr/>
          </p:nvGrpSpPr>
          <p:grpSpPr bwMode="auto">
            <a:xfrm>
              <a:off x="2880" y="1008"/>
              <a:ext cx="2484" cy="1214"/>
              <a:chOff x="2825" y="939"/>
              <a:chExt cx="2484" cy="1283"/>
            </a:xfrm>
          </p:grpSpPr>
          <p:sp>
            <p:nvSpPr>
              <p:cNvPr id="34840" name="Line 29"/>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1" name="Line 30"/>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31"/>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32"/>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33"/>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34"/>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6" name="Line 35"/>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7" name="Line 36"/>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8" name="Line 37"/>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9" name="Line 38"/>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0" name="Line 39"/>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1" name="Freeform 40"/>
              <p:cNvSpPr>
                <a:spLocks/>
              </p:cNvSpPr>
              <p:nvPr/>
            </p:nvSpPr>
            <p:spPr bwMode="auto">
              <a:xfrm>
                <a:off x="3553" y="1315"/>
                <a:ext cx="614" cy="630"/>
              </a:xfrm>
              <a:custGeom>
                <a:avLst/>
                <a:gdLst>
                  <a:gd name="T0" fmla="*/ 122 w 688"/>
                  <a:gd name="T1" fmla="*/ 238 h 872"/>
                  <a:gd name="T2" fmla="*/ 0 w 688"/>
                  <a:gd name="T3" fmla="*/ 106 h 872"/>
                  <a:gd name="T4" fmla="*/ 122 w 688"/>
                  <a:gd name="T5" fmla="*/ 15 h 872"/>
                  <a:gd name="T6" fmla="*/ 335 w 688"/>
                  <a:gd name="T7" fmla="*/ 15 h 872"/>
                  <a:gd name="T8" fmla="*/ 426 w 688"/>
                  <a:gd name="T9" fmla="*/ 81 h 872"/>
                  <a:gd name="T10" fmla="*/ 396 w 688"/>
                  <a:gd name="T11" fmla="*/ 172 h 872"/>
                  <a:gd name="T12" fmla="*/ 304 w 688"/>
                  <a:gd name="T13" fmla="*/ 238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52" name="Line 41"/>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39" name="Line 42"/>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19" name="Text Box 43"/>
          <p:cNvSpPr txBox="1">
            <a:spLocks noChangeArrowheads="1"/>
          </p:cNvSpPr>
          <p:nvPr/>
        </p:nvSpPr>
        <p:spPr bwMode="auto">
          <a:xfrm>
            <a:off x="789140" y="4786639"/>
            <a:ext cx="777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buFont typeface="Times" panose="02020603050405020304" pitchFamily="18" charset="0"/>
              <a:buNone/>
            </a:pPr>
            <a:r>
              <a:rPr lang="en-US" altLang="en-US" sz="2800" dirty="0">
                <a:solidFill>
                  <a:srgbClr val="FFFF00"/>
                </a:solidFill>
                <a:latin typeface="+mn-lt"/>
              </a:rPr>
              <a:t>Longer lifetime of the donor gives longer time to permit the energy transfer (more for longer)</a:t>
            </a:r>
          </a:p>
          <a:p>
            <a:pPr eaLnBrk="1" hangingPunct="1">
              <a:buFont typeface="Times" panose="02020603050405020304" pitchFamily="18" charset="0"/>
              <a:buNone/>
            </a:pPr>
            <a:r>
              <a:rPr lang="en-US" altLang="en-US" sz="2800" dirty="0">
                <a:solidFill>
                  <a:srgbClr val="FFFF00"/>
                </a:solidFill>
                <a:latin typeface="+mn-lt"/>
              </a:rPr>
              <a:t>Added Bonus:  Allows lifetime detection to reject direct excitement of the acceptor (FRET=late)</a:t>
            </a:r>
          </a:p>
        </p:txBody>
      </p:sp>
      <p:sp>
        <p:nvSpPr>
          <p:cNvPr id="2" name="Title 1"/>
          <p:cNvSpPr>
            <a:spLocks noGrp="1"/>
          </p:cNvSpPr>
          <p:nvPr>
            <p:ph type="title"/>
          </p:nvPr>
        </p:nvSpPr>
        <p:spPr/>
        <p:txBody>
          <a:bodyPr>
            <a:normAutofit/>
          </a:bodyPr>
          <a:lstStyle/>
          <a:p>
            <a:r>
              <a:rPr lang="en-US" sz="4000" dirty="0">
                <a:solidFill>
                  <a:srgbClr val="FFFF00"/>
                </a:solidFill>
              </a:rPr>
              <a:t>Amount of FRET varies with the lifetime of the donor </a:t>
            </a:r>
            <a:r>
              <a:rPr lang="en-US" sz="4000" dirty="0" smtClean="0">
                <a:solidFill>
                  <a:srgbClr val="FFFF00"/>
                </a:solidFill>
              </a:rPr>
              <a:t>fluorophore</a:t>
            </a:r>
            <a:endParaRPr lang="en-US" sz="4000" dirty="0">
              <a:solidFill>
                <a:srgbClr val="FFFF00"/>
              </a:solidFill>
            </a:endParaRPr>
          </a:p>
        </p:txBody>
      </p:sp>
    </p:spTree>
    <p:extLst>
      <p:ext uri="{BB962C8B-B14F-4D97-AF65-F5344CB8AC3E}">
        <p14:creationId xmlns:p14="http://schemas.microsoft.com/office/powerpoint/2010/main" val="1639764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Lifetime </a:t>
            </a:r>
            <a:r>
              <a:rPr lang="en-US" sz="3200" dirty="0" smtClean="0"/>
              <a:t>Imaging Microscopy </a:t>
            </a:r>
            <a:r>
              <a:rPr lang="en-US" sz="3200" dirty="0"/>
              <a:t>(FLIM)</a:t>
            </a:r>
          </a:p>
        </p:txBody>
      </p:sp>
      <p:sp>
        <p:nvSpPr>
          <p:cNvPr id="3" name="Content Placeholder 2"/>
          <p:cNvSpPr>
            <a:spLocks noGrp="1"/>
          </p:cNvSpPr>
          <p:nvPr>
            <p:ph idx="1"/>
          </p:nvPr>
        </p:nvSpPr>
        <p:spPr/>
        <p:txBody>
          <a:bodyPr>
            <a:normAutofit/>
          </a:bodyPr>
          <a:lstStyle/>
          <a:p>
            <a:r>
              <a:rPr lang="en-US" dirty="0" smtClean="0"/>
              <a:t>Measure spatial distribution of differences in the timing of fluorescence excitation of fluorophores</a:t>
            </a:r>
          </a:p>
          <a:p>
            <a:r>
              <a:rPr lang="en-US" dirty="0" smtClean="0"/>
              <a:t>Combines microscopy with fluorescence spectroscopy</a:t>
            </a:r>
          </a:p>
          <a:p>
            <a:r>
              <a:rPr lang="en-US" dirty="0" smtClean="0"/>
              <a:t>Fluorescent lifetimes very short (ns) so need fast excitation and/or fast detectors</a:t>
            </a:r>
          </a:p>
          <a:p>
            <a:r>
              <a:rPr lang="en-US" dirty="0" smtClean="0"/>
              <a:t>Requirements for FLIM instruments</a:t>
            </a:r>
          </a:p>
          <a:p>
            <a:pPr marL="914400" lvl="1" indent="-457200">
              <a:buFont typeface="+mj-lt"/>
              <a:buAutoNum type="arabicPeriod"/>
            </a:pPr>
            <a:r>
              <a:rPr lang="en-US" dirty="0" smtClean="0"/>
              <a:t>Excitation light intensity modulated or pulsed</a:t>
            </a:r>
          </a:p>
          <a:p>
            <a:pPr marL="914400" lvl="1" indent="-457200">
              <a:buFont typeface="+mj-lt"/>
              <a:buAutoNum type="arabicPeriod"/>
            </a:pPr>
            <a:r>
              <a:rPr lang="en-US" dirty="0" smtClean="0"/>
              <a:t>Emitted fluorescence measured time resolved</a:t>
            </a:r>
          </a:p>
        </p:txBody>
      </p:sp>
    </p:spTree>
    <p:extLst>
      <p:ext uri="{BB962C8B-B14F-4D97-AF65-F5344CB8AC3E}">
        <p14:creationId xmlns:p14="http://schemas.microsoft.com/office/powerpoint/2010/main" val="3327852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Lifetime Imaging </a:t>
            </a:r>
            <a:r>
              <a:rPr lang="en-US" sz="3200" dirty="0" smtClean="0"/>
              <a:t>Microscopy (FLIM</a:t>
            </a:r>
            <a:r>
              <a:rPr lang="en-US" sz="3200" dirty="0"/>
              <a:t>)</a:t>
            </a:r>
          </a:p>
        </p:txBody>
      </p:sp>
      <p:sp>
        <p:nvSpPr>
          <p:cNvPr id="3" name="Content Placeholder 2"/>
          <p:cNvSpPr>
            <a:spLocks noGrp="1"/>
          </p:cNvSpPr>
          <p:nvPr>
            <p:ph idx="1"/>
          </p:nvPr>
        </p:nvSpPr>
        <p:spPr>
          <a:xfrm>
            <a:off x="628650" y="1825624"/>
            <a:ext cx="7886700" cy="4712961"/>
          </a:xfrm>
        </p:spPr>
        <p:txBody>
          <a:bodyPr>
            <a:noAutofit/>
          </a:bodyPr>
          <a:lstStyle/>
          <a:p>
            <a:r>
              <a:rPr lang="en-US" dirty="0" smtClean="0"/>
              <a:t>Two methods for FLIM</a:t>
            </a:r>
          </a:p>
          <a:p>
            <a:pPr marL="914400" lvl="1" indent="-457200">
              <a:buFont typeface="+mj-lt"/>
              <a:buAutoNum type="arabicPeriod"/>
            </a:pPr>
            <a:r>
              <a:rPr lang="en-US" dirty="0" smtClean="0"/>
              <a:t>Frequency-domain</a:t>
            </a:r>
          </a:p>
          <a:p>
            <a:pPr marL="1371600" lvl="2" indent="-457200">
              <a:buFont typeface="+mj-lt"/>
              <a:buAutoNum type="arabicPeriod"/>
            </a:pPr>
            <a:r>
              <a:rPr lang="en-US" dirty="0" smtClean="0"/>
              <a:t>Intensity of excitation light continuously modulated</a:t>
            </a:r>
          </a:p>
          <a:p>
            <a:pPr marL="1371600" lvl="2" indent="-457200">
              <a:buFont typeface="+mj-lt"/>
              <a:buAutoNum type="arabicPeriod"/>
            </a:pPr>
            <a:r>
              <a:rPr lang="en-US" dirty="0" smtClean="0"/>
              <a:t>For emission measure phase shift &amp; decrease in modulation</a:t>
            </a:r>
          </a:p>
          <a:p>
            <a:pPr marL="1371600" lvl="2" indent="-457200">
              <a:buFont typeface="+mj-lt"/>
              <a:buAutoNum type="arabicPeriod"/>
            </a:pPr>
            <a:endParaRPr lang="en-US" dirty="0"/>
          </a:p>
          <a:p>
            <a:pPr marL="1371600" lvl="2" indent="-457200">
              <a:buFont typeface="+mj-lt"/>
              <a:buAutoNum type="arabicPeriod"/>
            </a:pPr>
            <a:endParaRPr lang="en-US" dirty="0" smtClean="0"/>
          </a:p>
          <a:p>
            <a:pPr marL="1371600" lvl="2" indent="-457200">
              <a:buFont typeface="+mj-lt"/>
              <a:buAutoNum type="arabicPeriod"/>
            </a:pPr>
            <a:endParaRPr lang="en-US" dirty="0"/>
          </a:p>
          <a:p>
            <a:pPr marL="1371600" lvl="2" indent="-457200">
              <a:buFont typeface="+mj-lt"/>
              <a:buAutoNum type="arabicPeriod"/>
            </a:pPr>
            <a:endParaRPr lang="en-US" dirty="0" smtClean="0"/>
          </a:p>
          <a:p>
            <a:pPr marL="1371600" lvl="2" indent="-457200">
              <a:buFont typeface="+mj-lt"/>
              <a:buAutoNum type="arabicPeriod"/>
            </a:pPr>
            <a:endParaRPr lang="en-US" dirty="0" smtClean="0"/>
          </a:p>
          <a:p>
            <a:pPr marL="914400" lvl="2" indent="0">
              <a:buNone/>
            </a:pPr>
            <a:endParaRPr lang="en-US" dirty="0" smtClean="0"/>
          </a:p>
          <a:p>
            <a:pPr marL="914400" lvl="1" indent="-457200">
              <a:buFont typeface="+mj-lt"/>
              <a:buAutoNum type="arabicPeriod"/>
            </a:pPr>
            <a:r>
              <a:rPr lang="en-US" dirty="0" smtClean="0"/>
              <a:t>Time-domain</a:t>
            </a:r>
          </a:p>
          <a:p>
            <a:pPr marL="1371600" lvl="2" indent="-457200">
              <a:buFont typeface="+mj-lt"/>
              <a:buAutoNum type="arabicPeriod"/>
            </a:pPr>
            <a:r>
              <a:rPr lang="en-US" dirty="0" smtClean="0"/>
              <a:t>Pulsed excitation that is faster than fluorescence lifetime</a:t>
            </a:r>
          </a:p>
          <a:p>
            <a:pPr marL="1371600" lvl="2" indent="-457200">
              <a:buFont typeface="+mj-lt"/>
              <a:buAutoNum type="arabicPeriod"/>
            </a:pPr>
            <a:r>
              <a:rPr lang="en-US" dirty="0" smtClean="0"/>
              <a:t>Emission measurement is time-resolved</a:t>
            </a:r>
          </a:p>
          <a:p>
            <a:pPr marL="0" indent="0">
              <a:buNone/>
            </a:pPr>
            <a:endParaRPr lang="en-US" dirty="0"/>
          </a:p>
        </p:txBody>
      </p:sp>
      <p:pic>
        <p:nvPicPr>
          <p:cNvPr id="4" name="Picture 3"/>
          <p:cNvPicPr>
            <a:picLocks noChangeAspect="1"/>
          </p:cNvPicPr>
          <p:nvPr/>
        </p:nvPicPr>
        <p:blipFill>
          <a:blip r:embed="rId3"/>
          <a:stretch>
            <a:fillRect/>
          </a:stretch>
        </p:blipFill>
        <p:spPr>
          <a:xfrm>
            <a:off x="1681537" y="3482235"/>
            <a:ext cx="4296054" cy="1839867"/>
          </a:xfrm>
          <a:prstGeom prst="rect">
            <a:avLst/>
          </a:prstGeom>
        </p:spPr>
      </p:pic>
    </p:spTree>
    <p:extLst>
      <p:ext uri="{BB962C8B-B14F-4D97-AF65-F5344CB8AC3E}">
        <p14:creationId xmlns:p14="http://schemas.microsoft.com/office/powerpoint/2010/main" val="838322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 y="3040864"/>
            <a:ext cx="9059779" cy="3814166"/>
          </a:xfrm>
          <a:prstGeom prst="rect">
            <a:avLst/>
          </a:prstGeom>
        </p:spPr>
      </p:pic>
      <p:sp>
        <p:nvSpPr>
          <p:cNvPr id="2" name="Title 1"/>
          <p:cNvSpPr>
            <a:spLocks noGrp="1"/>
          </p:cNvSpPr>
          <p:nvPr>
            <p:ph type="title"/>
          </p:nvPr>
        </p:nvSpPr>
        <p:spPr/>
        <p:txBody>
          <a:bodyPr anchor="t"/>
          <a:lstStyle/>
          <a:p>
            <a:r>
              <a:rPr lang="en-US" dirty="0" smtClean="0"/>
              <a:t>The “F” words</a:t>
            </a:r>
            <a:endParaRPr lang="en-US" dirty="0"/>
          </a:p>
        </p:txBody>
      </p:sp>
      <p:sp>
        <p:nvSpPr>
          <p:cNvPr id="5" name="TextBox 4"/>
          <p:cNvSpPr txBox="1"/>
          <p:nvPr/>
        </p:nvSpPr>
        <p:spPr>
          <a:xfrm>
            <a:off x="761158" y="1472538"/>
            <a:ext cx="793807" cy="461665"/>
          </a:xfrm>
          <a:prstGeom prst="rect">
            <a:avLst/>
          </a:prstGeom>
          <a:noFill/>
        </p:spPr>
        <p:txBody>
          <a:bodyPr wrap="none" rtlCol="0">
            <a:spAutoFit/>
          </a:bodyPr>
          <a:lstStyle/>
          <a:p>
            <a:r>
              <a:rPr lang="en-US" sz="2400" dirty="0" smtClean="0">
                <a:solidFill>
                  <a:prstClr val="white"/>
                </a:solidFill>
              </a:rPr>
              <a:t>FRET</a:t>
            </a:r>
            <a:endParaRPr lang="en-US" sz="2400" dirty="0">
              <a:solidFill>
                <a:prstClr val="white"/>
              </a:solidFill>
            </a:endParaRPr>
          </a:p>
        </p:txBody>
      </p:sp>
      <p:sp>
        <p:nvSpPr>
          <p:cNvPr id="6" name="TextBox 5"/>
          <p:cNvSpPr txBox="1"/>
          <p:nvPr/>
        </p:nvSpPr>
        <p:spPr>
          <a:xfrm>
            <a:off x="3770787" y="2239326"/>
            <a:ext cx="829073" cy="461665"/>
          </a:xfrm>
          <a:prstGeom prst="rect">
            <a:avLst/>
          </a:prstGeom>
          <a:noFill/>
        </p:spPr>
        <p:txBody>
          <a:bodyPr wrap="none" rtlCol="0">
            <a:spAutoFit/>
          </a:bodyPr>
          <a:lstStyle/>
          <a:p>
            <a:r>
              <a:rPr lang="en-US" sz="2400" dirty="0" smtClean="0">
                <a:solidFill>
                  <a:prstClr val="white"/>
                </a:solidFill>
              </a:rPr>
              <a:t>FRAP</a:t>
            </a:r>
            <a:endParaRPr lang="en-US" sz="2400" dirty="0">
              <a:solidFill>
                <a:prstClr val="white"/>
              </a:solidFill>
            </a:endParaRPr>
          </a:p>
        </p:txBody>
      </p:sp>
      <p:sp>
        <p:nvSpPr>
          <p:cNvPr id="7" name="TextBox 6"/>
          <p:cNvSpPr txBox="1"/>
          <p:nvPr/>
        </p:nvSpPr>
        <p:spPr>
          <a:xfrm>
            <a:off x="2328368" y="1883172"/>
            <a:ext cx="795411" cy="461665"/>
          </a:xfrm>
          <a:prstGeom prst="rect">
            <a:avLst/>
          </a:prstGeom>
          <a:noFill/>
        </p:spPr>
        <p:txBody>
          <a:bodyPr wrap="none" rtlCol="0">
            <a:spAutoFit/>
          </a:bodyPr>
          <a:lstStyle/>
          <a:p>
            <a:r>
              <a:rPr lang="en-US" sz="2400" dirty="0" smtClean="0">
                <a:solidFill>
                  <a:prstClr val="white"/>
                </a:solidFill>
              </a:rPr>
              <a:t>FLIM</a:t>
            </a:r>
            <a:endParaRPr lang="en-US" sz="2400" dirty="0">
              <a:solidFill>
                <a:prstClr val="white"/>
              </a:solidFill>
            </a:endParaRPr>
          </a:p>
        </p:txBody>
      </p:sp>
      <p:sp>
        <p:nvSpPr>
          <p:cNvPr id="8" name="TextBox 7"/>
          <p:cNvSpPr txBox="1"/>
          <p:nvPr/>
        </p:nvSpPr>
        <p:spPr>
          <a:xfrm>
            <a:off x="6438317" y="2499416"/>
            <a:ext cx="791114" cy="461665"/>
          </a:xfrm>
          <a:prstGeom prst="rect">
            <a:avLst/>
          </a:prstGeom>
          <a:noFill/>
        </p:spPr>
        <p:txBody>
          <a:bodyPr wrap="none" rtlCol="0">
            <a:spAutoFit/>
          </a:bodyPr>
          <a:lstStyle/>
          <a:p>
            <a:r>
              <a:rPr lang="en-US" sz="2400" dirty="0" smtClean="0">
                <a:solidFill>
                  <a:prstClr val="white"/>
                </a:solidFill>
              </a:rPr>
              <a:t>FCCS</a:t>
            </a:r>
            <a:endParaRPr lang="en-US" sz="2400" dirty="0">
              <a:solidFill>
                <a:prstClr val="white"/>
              </a:solidFill>
            </a:endParaRPr>
          </a:p>
        </p:txBody>
      </p:sp>
      <p:sp>
        <p:nvSpPr>
          <p:cNvPr id="9" name="TextBox 8"/>
          <p:cNvSpPr txBox="1"/>
          <p:nvPr/>
        </p:nvSpPr>
        <p:spPr>
          <a:xfrm>
            <a:off x="5372864" y="1883171"/>
            <a:ext cx="627608" cy="461665"/>
          </a:xfrm>
          <a:prstGeom prst="rect">
            <a:avLst/>
          </a:prstGeom>
          <a:noFill/>
        </p:spPr>
        <p:txBody>
          <a:bodyPr wrap="none" rtlCol="0">
            <a:spAutoFit/>
          </a:bodyPr>
          <a:lstStyle/>
          <a:p>
            <a:r>
              <a:rPr lang="en-US" sz="2400" dirty="0" smtClean="0">
                <a:solidFill>
                  <a:prstClr val="white"/>
                </a:solidFill>
              </a:rPr>
              <a:t>FCS</a:t>
            </a:r>
            <a:endParaRPr lang="en-US" sz="2400" dirty="0">
              <a:solidFill>
                <a:prstClr val="white"/>
              </a:solidFill>
            </a:endParaRPr>
          </a:p>
        </p:txBody>
      </p:sp>
      <p:sp>
        <p:nvSpPr>
          <p:cNvPr id="10" name="TextBox 9"/>
          <p:cNvSpPr txBox="1"/>
          <p:nvPr/>
        </p:nvSpPr>
        <p:spPr>
          <a:xfrm>
            <a:off x="4431658" y="1472538"/>
            <a:ext cx="603499" cy="461665"/>
          </a:xfrm>
          <a:prstGeom prst="rect">
            <a:avLst/>
          </a:prstGeom>
          <a:noFill/>
        </p:spPr>
        <p:txBody>
          <a:bodyPr wrap="none" rtlCol="0">
            <a:spAutoFit/>
          </a:bodyPr>
          <a:lstStyle/>
          <a:p>
            <a:r>
              <a:rPr lang="en-US" sz="2400" dirty="0" smtClean="0">
                <a:solidFill>
                  <a:prstClr val="white"/>
                </a:solidFill>
              </a:rPr>
              <a:t>FFS</a:t>
            </a:r>
            <a:endParaRPr lang="en-US" sz="2400" dirty="0">
              <a:solidFill>
                <a:prstClr val="white"/>
              </a:solidFill>
            </a:endParaRPr>
          </a:p>
        </p:txBody>
      </p:sp>
      <p:sp>
        <p:nvSpPr>
          <p:cNvPr id="11" name="TextBox 10"/>
          <p:cNvSpPr txBox="1"/>
          <p:nvPr/>
        </p:nvSpPr>
        <p:spPr>
          <a:xfrm>
            <a:off x="4990726" y="2566516"/>
            <a:ext cx="788677" cy="461665"/>
          </a:xfrm>
          <a:prstGeom prst="rect">
            <a:avLst/>
          </a:prstGeom>
          <a:noFill/>
        </p:spPr>
        <p:txBody>
          <a:bodyPr wrap="none" rtlCol="0">
            <a:spAutoFit/>
          </a:bodyPr>
          <a:lstStyle/>
          <a:p>
            <a:r>
              <a:rPr lang="en-US" sz="2400" dirty="0" smtClean="0">
                <a:solidFill>
                  <a:prstClr val="white"/>
                </a:solidFill>
              </a:rPr>
              <a:t>FACS</a:t>
            </a:r>
            <a:endParaRPr lang="en-US" sz="2400" dirty="0">
              <a:solidFill>
                <a:prstClr val="white"/>
              </a:solidFill>
            </a:endParaRPr>
          </a:p>
        </p:txBody>
      </p:sp>
      <p:sp>
        <p:nvSpPr>
          <p:cNvPr id="12" name="TextBox 11"/>
          <p:cNvSpPr txBox="1"/>
          <p:nvPr/>
        </p:nvSpPr>
        <p:spPr>
          <a:xfrm>
            <a:off x="7366103" y="2025868"/>
            <a:ext cx="737702" cy="461665"/>
          </a:xfrm>
          <a:prstGeom prst="rect">
            <a:avLst/>
          </a:prstGeom>
          <a:noFill/>
        </p:spPr>
        <p:txBody>
          <a:bodyPr wrap="none" rtlCol="0">
            <a:spAutoFit/>
          </a:bodyPr>
          <a:lstStyle/>
          <a:p>
            <a:r>
              <a:rPr lang="en-US" sz="2400" dirty="0" smtClean="0">
                <a:solidFill>
                  <a:prstClr val="white"/>
                </a:solidFill>
              </a:rPr>
              <a:t>FIGS</a:t>
            </a:r>
            <a:endParaRPr lang="en-US" sz="2400" dirty="0">
              <a:solidFill>
                <a:prstClr val="white"/>
              </a:solidFill>
            </a:endParaRPr>
          </a:p>
        </p:txBody>
      </p:sp>
      <p:sp>
        <p:nvSpPr>
          <p:cNvPr id="13" name="TextBox 12"/>
          <p:cNvSpPr txBox="1"/>
          <p:nvPr/>
        </p:nvSpPr>
        <p:spPr>
          <a:xfrm>
            <a:off x="1694845" y="2566517"/>
            <a:ext cx="896399" cy="461665"/>
          </a:xfrm>
          <a:prstGeom prst="rect">
            <a:avLst/>
          </a:prstGeom>
          <a:noFill/>
        </p:spPr>
        <p:txBody>
          <a:bodyPr wrap="none" rtlCol="0">
            <a:spAutoFit/>
          </a:bodyPr>
          <a:lstStyle/>
          <a:p>
            <a:r>
              <a:rPr lang="en-US" sz="2400" dirty="0" smtClean="0">
                <a:solidFill>
                  <a:prstClr val="white"/>
                </a:solidFill>
              </a:rPr>
              <a:t>FLAM</a:t>
            </a:r>
            <a:endParaRPr lang="en-US" sz="2400" dirty="0">
              <a:solidFill>
                <a:prstClr val="white"/>
              </a:solidFill>
            </a:endParaRPr>
          </a:p>
        </p:txBody>
      </p:sp>
    </p:spTree>
    <p:extLst>
      <p:ext uri="{BB962C8B-B14F-4D97-AF65-F5344CB8AC3E}">
        <p14:creationId xmlns:p14="http://schemas.microsoft.com/office/powerpoint/2010/main" val="1400259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FRET and FLIM</a:t>
            </a:r>
            <a:endParaRPr lang="en-US" sz="3200" dirty="0"/>
          </a:p>
        </p:txBody>
      </p:sp>
      <p:sp>
        <p:nvSpPr>
          <p:cNvPr id="5" name="Content Placeholder 4"/>
          <p:cNvSpPr>
            <a:spLocks noGrp="1"/>
          </p:cNvSpPr>
          <p:nvPr>
            <p:ph idx="1"/>
          </p:nvPr>
        </p:nvSpPr>
        <p:spPr/>
        <p:txBody>
          <a:bodyPr/>
          <a:lstStyle/>
          <a:p>
            <a:r>
              <a:rPr lang="en-US" dirty="0" smtClean="0"/>
              <a:t>Donor fluorescence lifetime during FRET reduced compared to control donor fluorescence lifetime</a:t>
            </a:r>
          </a:p>
          <a:p>
            <a:r>
              <a:rPr lang="en-US" dirty="0" smtClean="0"/>
              <a:t>During FRET, donor fluorescence lifetime less than control donor fluorescence lifetime (</a:t>
            </a:r>
            <a:r>
              <a:rPr lang="en-US" altLang="en-US" dirty="0">
                <a:solidFill>
                  <a:srgbClr val="000000"/>
                </a:solidFill>
                <a:latin typeface="Symbol" panose="05050102010706020507" pitchFamily="18" charset="2"/>
              </a:rPr>
              <a:t>t</a:t>
            </a:r>
            <a:r>
              <a:rPr lang="en-US" altLang="en-US" sz="2000" baseline="-25000" dirty="0">
                <a:solidFill>
                  <a:srgbClr val="000000"/>
                </a:solidFill>
              </a:rPr>
              <a:t>D</a:t>
            </a:r>
            <a:r>
              <a:rPr lang="en-US" dirty="0" smtClean="0"/>
              <a:t>)</a:t>
            </a:r>
          </a:p>
          <a:p>
            <a:endParaRPr lang="en-US" dirty="0"/>
          </a:p>
          <a:p>
            <a:endParaRPr lang="en-US" dirty="0" smtClean="0"/>
          </a:p>
          <a:p>
            <a:r>
              <a:rPr lang="en-US" dirty="0" smtClean="0"/>
              <a:t>But isn’t it easier to image decreases in donor fluorescence intensity rather than measure fluorescence lifetime?</a:t>
            </a:r>
            <a:endParaRPr lang="en-US" dirty="0"/>
          </a:p>
        </p:txBody>
      </p:sp>
      <p:sp>
        <p:nvSpPr>
          <p:cNvPr id="6" name="TextBox 5"/>
          <p:cNvSpPr txBox="1"/>
          <p:nvPr/>
        </p:nvSpPr>
        <p:spPr>
          <a:xfrm>
            <a:off x="955299" y="3876756"/>
            <a:ext cx="2193229" cy="400110"/>
          </a:xfrm>
          <a:prstGeom prst="rect">
            <a:avLst/>
          </a:prstGeom>
          <a:solidFill>
            <a:schemeClr val="bg1"/>
          </a:solidFill>
        </p:spPr>
        <p:txBody>
          <a:bodyPr wrap="none" rtlCol="0">
            <a:spAutoFit/>
          </a:bodyPr>
          <a:lstStyle/>
          <a:p>
            <a:r>
              <a:rPr lang="en-US" sz="2000" dirty="0">
                <a:solidFill>
                  <a:prstClr val="black"/>
                </a:solidFill>
              </a:rPr>
              <a:t>K</a:t>
            </a:r>
            <a:r>
              <a:rPr lang="en-US" sz="2000" baseline="-25000" dirty="0">
                <a:solidFill>
                  <a:prstClr val="black"/>
                </a:solidFill>
              </a:rPr>
              <a:t>T</a:t>
            </a:r>
            <a:r>
              <a:rPr lang="en-US" sz="2000" dirty="0">
                <a:solidFill>
                  <a:prstClr val="black"/>
                </a:solidFill>
              </a:rPr>
              <a:t> = (1/</a:t>
            </a:r>
            <a:r>
              <a:rPr lang="el-GR" sz="2000" dirty="0">
                <a:solidFill>
                  <a:prstClr val="black"/>
                </a:solidFill>
              </a:rPr>
              <a:t>τ</a:t>
            </a:r>
            <a:r>
              <a:rPr lang="en-US" sz="2000" baseline="-25000" dirty="0">
                <a:solidFill>
                  <a:prstClr val="black"/>
                </a:solidFill>
              </a:rPr>
              <a:t>D</a:t>
            </a:r>
            <a:r>
              <a:rPr lang="en-US" sz="2000" dirty="0">
                <a:solidFill>
                  <a:prstClr val="black"/>
                </a:solidFill>
              </a:rPr>
              <a:t>) • [R</a:t>
            </a:r>
            <a:r>
              <a:rPr lang="en-US" sz="2000" baseline="-25000" dirty="0">
                <a:solidFill>
                  <a:prstClr val="black"/>
                </a:solidFill>
              </a:rPr>
              <a:t>0</a:t>
            </a:r>
            <a:r>
              <a:rPr lang="en-US" sz="2000" dirty="0">
                <a:solidFill>
                  <a:prstClr val="black"/>
                </a:solidFill>
              </a:rPr>
              <a:t>/r]</a:t>
            </a:r>
            <a:r>
              <a:rPr lang="en-US" sz="2000" baseline="30000" dirty="0">
                <a:solidFill>
                  <a:prstClr val="black"/>
                </a:solidFill>
              </a:rPr>
              <a:t>6</a:t>
            </a:r>
            <a:endParaRPr lang="en-US" sz="2000" dirty="0">
              <a:solidFill>
                <a:prstClr val="black"/>
              </a:solidFill>
            </a:endParaRPr>
          </a:p>
        </p:txBody>
      </p:sp>
      <p:pic>
        <p:nvPicPr>
          <p:cNvPr id="7" name="Picture 2" descr="http://upload.wikimedia.org/math/b/e/2/be2895beaa166bf3d13d1ae09406d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074" y="3816439"/>
            <a:ext cx="1618831" cy="520744"/>
          </a:xfrm>
          <a:prstGeom prst="rect">
            <a:avLst/>
          </a:prstGeom>
          <a:solidFill>
            <a:schemeClr val="bg1"/>
          </a:solidFill>
        </p:spPr>
      </p:pic>
      <mc:AlternateContent xmlns:mc="http://schemas.openxmlformats.org/markup-compatibility/2006">
        <mc:Choice xmlns:a14="http://schemas.microsoft.com/office/drawing/2010/main" Requires="a14">
          <p:sp>
            <p:nvSpPr>
              <p:cNvPr id="8" name="TextBox 7"/>
              <p:cNvSpPr txBox="1"/>
              <p:nvPr/>
            </p:nvSpPr>
            <p:spPr>
              <a:xfrm>
                <a:off x="6989905" y="3757738"/>
                <a:ext cx="1098058" cy="5414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=1 − </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𝐷</m:t>
                          </m:r>
                        </m:num>
                        <m:den>
                          <m:r>
                            <a:rPr lang="en-US" b="0" i="1">
                              <a:latin typeface="Cambria Math" panose="02040503050406030204" pitchFamily="18" charset="0"/>
                              <a:ea typeface="Cambria Math" panose="02040503050406030204" pitchFamily="18" charset="0"/>
                            </a:rPr>
                            <m:t>𝜏</m:t>
                          </m:r>
                          <m:r>
                            <a:rPr lang="en-US" b="0" i="1" baseline="-25000">
                              <a:latin typeface="Cambria Math" panose="02040503050406030204" pitchFamily="18" charset="0"/>
                              <a:ea typeface="Cambria Math" panose="02040503050406030204" pitchFamily="18" charset="0"/>
                            </a:rPr>
                            <m:t>𝐷</m:t>
                          </m:r>
                        </m:den>
                      </m:f>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6989905" y="3757738"/>
                <a:ext cx="1098058" cy="541430"/>
              </a:xfrm>
              <a:prstGeom prst="rect">
                <a:avLst/>
              </a:prstGeom>
              <a:blipFill rotWithShape="0">
                <a:blip r:embed="rId4"/>
                <a:stretch>
                  <a:fillRect b="-8989"/>
                </a:stretch>
              </a:blipFill>
            </p:spPr>
            <p:txBody>
              <a:bodyPr/>
              <a:lstStyle/>
              <a:p>
                <a:r>
                  <a:rPr lang="en-US">
                    <a:noFill/>
                  </a:rPr>
                  <a:t> </a:t>
                </a:r>
              </a:p>
            </p:txBody>
          </p:sp>
        </mc:Fallback>
      </mc:AlternateContent>
    </p:spTree>
    <p:extLst>
      <p:ext uri="{BB962C8B-B14F-4D97-AF65-F5344CB8AC3E}">
        <p14:creationId xmlns:p14="http://schemas.microsoft.com/office/powerpoint/2010/main" val="1014049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FRET and FLIM: addressing nonlinearities</a:t>
            </a:r>
            <a:endParaRPr lang="en-US" sz="3200" dirty="0"/>
          </a:p>
        </p:txBody>
      </p:sp>
      <p:sp>
        <p:nvSpPr>
          <p:cNvPr id="5" name="Content Placeholder 4"/>
          <p:cNvSpPr>
            <a:spLocks noGrp="1"/>
          </p:cNvSpPr>
          <p:nvPr>
            <p:ph idx="1"/>
          </p:nvPr>
        </p:nvSpPr>
        <p:spPr/>
        <p:txBody>
          <a:bodyPr/>
          <a:lstStyle/>
          <a:p>
            <a:r>
              <a:rPr lang="en-US" dirty="0" smtClean="0"/>
              <a:t>Brightness (or intensity) of fluorophore, as measured on your image, more than just </a:t>
            </a:r>
            <a:r>
              <a:rPr lang="en-US" altLang="en-US" sz="3200" dirty="0">
                <a:solidFill>
                  <a:srgbClr val="000000"/>
                </a:solidFill>
                <a:sym typeface="Symbol" panose="05050102010706020507" pitchFamily="18" charset="2"/>
              </a:rPr>
              <a:t></a:t>
            </a:r>
            <a:r>
              <a:rPr lang="en-US" altLang="en-US" dirty="0" smtClean="0">
                <a:solidFill>
                  <a:srgbClr val="000000"/>
                </a:solidFill>
              </a:rPr>
              <a:t>Q</a:t>
            </a:r>
          </a:p>
          <a:p>
            <a:pPr marL="914400" lvl="1" indent="-457200">
              <a:buFont typeface="+mj-lt"/>
              <a:buAutoNum type="arabicPeriod"/>
            </a:pPr>
            <a:r>
              <a:rPr lang="en-US" altLang="en-US" dirty="0" smtClean="0">
                <a:solidFill>
                  <a:srgbClr val="000000"/>
                </a:solidFill>
              </a:rPr>
              <a:t>Local concentration of fluorophore</a:t>
            </a:r>
          </a:p>
          <a:p>
            <a:pPr marL="914400" lvl="1" indent="-457200">
              <a:buFont typeface="+mj-lt"/>
              <a:buAutoNum type="arabicPeriod"/>
            </a:pPr>
            <a:r>
              <a:rPr lang="en-US" altLang="en-US" dirty="0" smtClean="0">
                <a:solidFill>
                  <a:srgbClr val="000000"/>
                </a:solidFill>
              </a:rPr>
              <a:t>Optical path of microscope</a:t>
            </a:r>
          </a:p>
          <a:p>
            <a:pPr marL="914400" lvl="1" indent="-457200">
              <a:buFont typeface="+mj-lt"/>
              <a:buAutoNum type="arabicPeriod"/>
            </a:pPr>
            <a:r>
              <a:rPr lang="en-US" altLang="en-US" dirty="0" smtClean="0">
                <a:solidFill>
                  <a:srgbClr val="000000"/>
                </a:solidFill>
              </a:rPr>
              <a:t>Local excitation light intensity</a:t>
            </a:r>
          </a:p>
          <a:p>
            <a:pPr marL="914400" lvl="1" indent="-457200">
              <a:buFont typeface="+mj-lt"/>
              <a:buAutoNum type="arabicPeriod"/>
            </a:pPr>
            <a:r>
              <a:rPr lang="en-US" altLang="en-US" dirty="0" smtClean="0">
                <a:solidFill>
                  <a:srgbClr val="000000"/>
                </a:solidFill>
              </a:rPr>
              <a:t>Local fluorescence detection efficiency</a:t>
            </a:r>
          </a:p>
          <a:p>
            <a:r>
              <a:rPr lang="en-US" altLang="en-US" dirty="0" smtClean="0">
                <a:solidFill>
                  <a:srgbClr val="000000"/>
                </a:solidFill>
              </a:rPr>
              <a:t>FLIM provides independent measure of local donor lifetime</a:t>
            </a:r>
          </a:p>
          <a:p>
            <a:endParaRPr lang="en-US" dirty="0"/>
          </a:p>
        </p:txBody>
      </p:sp>
    </p:spTree>
    <p:extLst>
      <p:ext uri="{BB962C8B-B14F-4D97-AF65-F5344CB8AC3E}">
        <p14:creationId xmlns:p14="http://schemas.microsoft.com/office/powerpoint/2010/main" val="3586447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Going back to those problems with FRET:</a:t>
            </a:r>
            <a:br>
              <a:rPr lang="en-US" sz="3200" dirty="0"/>
            </a:br>
            <a:r>
              <a:rPr lang="en-US" sz="2800" dirty="0"/>
              <a:t>These drawbacks can all be used to make sensors</a:t>
            </a:r>
            <a:r>
              <a:rPr lang="en-US" sz="3200" dirty="0"/>
              <a:t/>
            </a:r>
            <a:br>
              <a:rPr lang="en-US" sz="3200" dirty="0"/>
            </a:br>
            <a:endParaRPr lang="en-US" sz="3200" dirty="0"/>
          </a:p>
        </p:txBody>
      </p:sp>
      <p:sp>
        <p:nvSpPr>
          <p:cNvPr id="3" name="Content Placeholder 2"/>
          <p:cNvSpPr>
            <a:spLocks noGrp="1"/>
          </p:cNvSpPr>
          <p:nvPr>
            <p:ph idx="1"/>
          </p:nvPr>
        </p:nvSpPr>
        <p:spPr/>
        <p:txBody>
          <a:bodyPr>
            <a:normAutofit/>
          </a:bodyPr>
          <a:lstStyle/>
          <a:p>
            <a:pPr marL="0" indent="0">
              <a:buNone/>
            </a:pPr>
            <a:r>
              <a:rPr lang="en-US" dirty="0"/>
              <a:t>Change in FRET for changes in:</a:t>
            </a:r>
          </a:p>
          <a:p>
            <a:r>
              <a:rPr lang="en-US" dirty="0"/>
              <a:t>Orientation</a:t>
            </a:r>
          </a:p>
          <a:p>
            <a:pPr lvl="1"/>
            <a:r>
              <a:rPr lang="en-US" dirty="0" err="1" smtClean="0"/>
              <a:t>cameleon</a:t>
            </a:r>
            <a:r>
              <a:rPr lang="en-US" dirty="0" smtClean="0"/>
              <a:t> </a:t>
            </a:r>
            <a:r>
              <a:rPr lang="en-US" dirty="0"/>
              <a:t>dye for Ca</a:t>
            </a:r>
            <a:r>
              <a:rPr lang="en-US" dirty="0" smtClean="0"/>
              <a:t>++</a:t>
            </a:r>
            <a:endParaRPr lang="en-US" dirty="0"/>
          </a:p>
          <a:p>
            <a:r>
              <a:rPr lang="en-US" dirty="0"/>
              <a:t>Local environment</a:t>
            </a:r>
          </a:p>
          <a:p>
            <a:pPr lvl="1"/>
            <a:r>
              <a:rPr lang="en-US" dirty="0"/>
              <a:t>Phosphate near </a:t>
            </a:r>
            <a:r>
              <a:rPr lang="en-US" dirty="0" smtClean="0"/>
              <a:t>fluorophore</a:t>
            </a:r>
            <a:endParaRPr lang="en-US" dirty="0"/>
          </a:p>
          <a:p>
            <a:pPr lvl="1"/>
            <a:r>
              <a:rPr lang="en-US" dirty="0"/>
              <a:t>Membrane voltage (flash</a:t>
            </a:r>
            <a:r>
              <a:rPr lang="en-US" dirty="0" smtClean="0"/>
              <a:t>)</a:t>
            </a:r>
            <a:endParaRPr lang="en-US" dirty="0"/>
          </a:p>
          <a:p>
            <a:r>
              <a:rPr lang="en-US" dirty="0"/>
              <a:t>Change in lifetime of donor</a:t>
            </a:r>
          </a:p>
          <a:p>
            <a:pPr lvl="1"/>
            <a:r>
              <a:rPr lang="en-US" dirty="0"/>
              <a:t>Binding of molecule displacing water</a:t>
            </a:r>
          </a:p>
          <a:p>
            <a:endParaRPr lang="en-US" dirty="0"/>
          </a:p>
        </p:txBody>
      </p:sp>
    </p:spTree>
    <p:extLst>
      <p:ext uri="{BB962C8B-B14F-4D97-AF65-F5344CB8AC3E}">
        <p14:creationId xmlns:p14="http://schemas.microsoft.com/office/powerpoint/2010/main" val="1782495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Cameleon: FRET-based and genetically-encoded calcium probe </a:t>
            </a:r>
          </a:p>
        </p:txBody>
      </p:sp>
      <p:pic>
        <p:nvPicPr>
          <p:cNvPr id="5" name="Picture 2" descr="http://www.nature.com/nature/journal/v388/n6645/images/388882aa.ep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981200"/>
            <a:ext cx="47069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ttp://www.nature.com/nature/journal/v388/n6645/images/388882ad.tif.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2133600"/>
            <a:ext cx="354647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1752600"/>
            <a:ext cx="304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8" name="Rectangle 5"/>
          <p:cNvSpPr>
            <a:spLocks noChangeArrowheads="1"/>
          </p:cNvSpPr>
          <p:nvPr/>
        </p:nvSpPr>
        <p:spPr bwMode="auto">
          <a:xfrm flipH="1">
            <a:off x="5140325" y="1981200"/>
            <a:ext cx="228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endParaRPr lang="en-US" altLang="en-US"/>
          </a:p>
        </p:txBody>
      </p:sp>
      <p:sp>
        <p:nvSpPr>
          <p:cNvPr id="9" name="Text Box 6"/>
          <p:cNvSpPr txBox="1">
            <a:spLocks noChangeArrowheads="1"/>
          </p:cNvSpPr>
          <p:nvPr/>
        </p:nvSpPr>
        <p:spPr bwMode="auto">
          <a:xfrm>
            <a:off x="6114941" y="5698123"/>
            <a:ext cx="2571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r" eaLnBrk="1" hangingPunct="1"/>
            <a:r>
              <a:rPr lang="en-US" altLang="en-US" sz="1600" dirty="0" err="1">
                <a:latin typeface="+mn-lt"/>
              </a:rPr>
              <a:t>Miyawaki</a:t>
            </a:r>
            <a:r>
              <a:rPr lang="en-US" altLang="en-US" sz="1600" dirty="0">
                <a:latin typeface="+mn-lt"/>
              </a:rPr>
              <a:t> et al, Nature, 1997</a:t>
            </a:r>
            <a:endParaRPr lang="fr-FR" altLang="en-US" sz="1600" dirty="0">
              <a:latin typeface="+mn-lt"/>
            </a:endParaRPr>
          </a:p>
        </p:txBody>
      </p:sp>
      <p:sp>
        <p:nvSpPr>
          <p:cNvPr id="10" name="Text Box 7"/>
          <p:cNvSpPr txBox="1">
            <a:spLocks noChangeArrowheads="1"/>
          </p:cNvSpPr>
          <p:nvPr/>
        </p:nvSpPr>
        <p:spPr bwMode="auto">
          <a:xfrm>
            <a:off x="1541731" y="1007693"/>
            <a:ext cx="3260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err="1">
                <a:latin typeface="+mn-lt"/>
              </a:rPr>
              <a:t>Calmodulin</a:t>
            </a:r>
            <a:r>
              <a:rPr lang="en-US" altLang="en-US" sz="2000" dirty="0">
                <a:latin typeface="+mn-lt"/>
              </a:rPr>
              <a:t> bonds Ca</a:t>
            </a:r>
            <a:r>
              <a:rPr lang="en-US" altLang="en-US" sz="2000" baseline="30000" dirty="0">
                <a:latin typeface="+mn-lt"/>
              </a:rPr>
              <a:t>2+ </a:t>
            </a:r>
          </a:p>
          <a:p>
            <a:pPr algn="ctr" eaLnBrk="1" hangingPunct="1"/>
            <a:r>
              <a:rPr lang="en-US" altLang="en-US" sz="2000" dirty="0">
                <a:latin typeface="+mn-lt"/>
              </a:rPr>
              <a:t>and changes its conformation</a:t>
            </a:r>
            <a:endParaRPr lang="fr-FR" altLang="en-US" sz="2000" dirty="0">
              <a:latin typeface="+mn-lt"/>
            </a:endParaRPr>
          </a:p>
        </p:txBody>
      </p:sp>
      <p:sp>
        <p:nvSpPr>
          <p:cNvPr id="11" name="Line 8"/>
          <p:cNvSpPr>
            <a:spLocks noChangeShapeType="1"/>
          </p:cNvSpPr>
          <p:nvPr/>
        </p:nvSpPr>
        <p:spPr bwMode="auto">
          <a:xfrm flipH="1">
            <a:off x="2590800" y="1676400"/>
            <a:ext cx="5334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Rectangle 9"/>
          <p:cNvSpPr>
            <a:spLocks noChangeArrowheads="1"/>
          </p:cNvSpPr>
          <p:nvPr/>
        </p:nvSpPr>
        <p:spPr bwMode="auto">
          <a:xfrm>
            <a:off x="6294438" y="2787650"/>
            <a:ext cx="71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600">
                <a:latin typeface="Arial" panose="020B0604020202020204" pitchFamily="34" charset="0"/>
              </a:rPr>
              <a:t>[Ca</a:t>
            </a:r>
            <a:r>
              <a:rPr lang="en-US" altLang="en-US" sz="1600" baseline="30000">
                <a:latin typeface="Arial" panose="020B0604020202020204" pitchFamily="34" charset="0"/>
              </a:rPr>
              <a:t>2+</a:t>
            </a:r>
            <a:r>
              <a:rPr lang="en-US" altLang="en-US" sz="1600">
                <a:latin typeface="Arial" panose="020B0604020202020204" pitchFamily="34" charset="0"/>
              </a:rPr>
              <a:t>]</a:t>
            </a:r>
            <a:endParaRPr lang="fr-FR" altLang="en-US" sz="1600">
              <a:latin typeface="Arial" panose="020B0604020202020204" pitchFamily="34" charset="0"/>
            </a:endParaRPr>
          </a:p>
        </p:txBody>
      </p:sp>
      <p:sp>
        <p:nvSpPr>
          <p:cNvPr id="13" name="Rectangle 10"/>
          <p:cNvSpPr>
            <a:spLocks noChangeArrowheads="1"/>
          </p:cNvSpPr>
          <p:nvPr/>
        </p:nvSpPr>
        <p:spPr bwMode="auto">
          <a:xfrm>
            <a:off x="762000" y="5867400"/>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2000" dirty="0">
                <a:solidFill>
                  <a:srgbClr val="000000"/>
                </a:solidFill>
                <a:latin typeface="+mn-lt"/>
              </a:rPr>
              <a:t>Cameleon family: </a:t>
            </a:r>
            <a:r>
              <a:rPr lang="en-US" altLang="en-US" sz="2000" dirty="0" err="1">
                <a:solidFill>
                  <a:srgbClr val="000000"/>
                </a:solidFill>
                <a:latin typeface="+mn-lt"/>
              </a:rPr>
              <a:t>calmodulin</a:t>
            </a:r>
            <a:r>
              <a:rPr lang="en-US" altLang="en-US" sz="2000" dirty="0">
                <a:solidFill>
                  <a:srgbClr val="000000"/>
                </a:solidFill>
                <a:latin typeface="+mn-lt"/>
              </a:rPr>
              <a:t>-based indicators of </a:t>
            </a:r>
            <a:r>
              <a:rPr lang="en-US" altLang="en-US" sz="2000" dirty="0">
                <a:latin typeface="+mn-lt"/>
              </a:rPr>
              <a:t>[Ca</a:t>
            </a:r>
            <a:r>
              <a:rPr lang="en-US" altLang="en-US" sz="2000" baseline="30000" dirty="0">
                <a:latin typeface="+mn-lt"/>
              </a:rPr>
              <a:t>2+</a:t>
            </a:r>
            <a:r>
              <a:rPr lang="en-US" altLang="en-US" sz="2000" dirty="0">
                <a:latin typeface="+mn-lt"/>
              </a:rPr>
              <a:t>] using FRET</a:t>
            </a:r>
            <a:endParaRPr lang="fr-FR" altLang="en-US" sz="2000" dirty="0">
              <a:latin typeface="+mn-lt"/>
            </a:endParaRPr>
          </a:p>
        </p:txBody>
      </p:sp>
      <p:sp>
        <p:nvSpPr>
          <p:cNvPr id="14" name="Up Arrow 13"/>
          <p:cNvSpPr>
            <a:spLocks noChangeArrowheads="1"/>
          </p:cNvSpPr>
          <p:nvPr/>
        </p:nvSpPr>
        <p:spPr bwMode="auto">
          <a:xfrm flipH="1">
            <a:off x="7086600" y="4495800"/>
            <a:ext cx="76200" cy="304800"/>
          </a:xfrm>
          <a:prstGeom prst="upArrow">
            <a:avLst>
              <a:gd name="adj1" fmla="val 50000"/>
              <a:gd name="adj2" fmla="val 50000"/>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 name="TextBox 14"/>
          <p:cNvSpPr txBox="1"/>
          <p:nvPr/>
        </p:nvSpPr>
        <p:spPr>
          <a:xfrm>
            <a:off x="6223876" y="6036677"/>
            <a:ext cx="1801647" cy="400110"/>
          </a:xfrm>
          <a:prstGeom prst="rect">
            <a:avLst/>
          </a:prstGeom>
          <a:noFill/>
        </p:spPr>
        <p:txBody>
          <a:bodyPr wrap="none">
            <a:spAutoFit/>
          </a:bodyPr>
          <a:lstStyle/>
          <a:p>
            <a:pPr>
              <a:defRPr/>
            </a:pPr>
            <a:r>
              <a:rPr lang="en-US" sz="2000" dirty="0" err="1">
                <a:solidFill>
                  <a:schemeClr val="accent1">
                    <a:lumMod val="75000"/>
                  </a:schemeClr>
                </a:solidFill>
                <a:ea typeface="Times New Roman" pitchFamily="-106" charset="0"/>
                <a:cs typeface="Times New Roman" pitchFamily="-106" charset="0"/>
              </a:rPr>
              <a:t>isosbestic</a:t>
            </a:r>
            <a:r>
              <a:rPr lang="en-US" sz="2000" dirty="0">
                <a:solidFill>
                  <a:schemeClr val="accent1">
                    <a:lumMod val="75000"/>
                  </a:schemeClr>
                </a:solidFill>
                <a:ea typeface="Times New Roman" pitchFamily="-106" charset="0"/>
                <a:cs typeface="Times New Roman" pitchFamily="-106" charset="0"/>
              </a:rPr>
              <a:t> point</a:t>
            </a:r>
          </a:p>
        </p:txBody>
      </p:sp>
    </p:spTree>
    <p:extLst>
      <p:ext uri="{BB962C8B-B14F-4D97-AF65-F5344CB8AC3E}">
        <p14:creationId xmlns:p14="http://schemas.microsoft.com/office/powerpoint/2010/main" val="2078551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to read</a:t>
            </a:r>
            <a:endParaRPr lang="en-US" dirty="0"/>
          </a:p>
        </p:txBody>
      </p:sp>
      <p:sp>
        <p:nvSpPr>
          <p:cNvPr id="3" name="Content Placeholder 2"/>
          <p:cNvSpPr>
            <a:spLocks noGrp="1"/>
          </p:cNvSpPr>
          <p:nvPr>
            <p:ph idx="1"/>
          </p:nvPr>
        </p:nvSpPr>
        <p:spPr/>
        <p:txBody>
          <a:bodyPr/>
          <a:lstStyle/>
          <a:p>
            <a:r>
              <a:rPr lang="en-US" dirty="0"/>
              <a:t>Pearson, H., 2007. The good, the bad and the ugly. Nature 447, 138-140.</a:t>
            </a:r>
          </a:p>
          <a:p>
            <a:endParaRPr lang="en-US" dirty="0" smtClean="0"/>
          </a:p>
          <a:p>
            <a:r>
              <a:rPr lang="en-US" dirty="0" smtClean="0">
                <a:hlinkClick r:id="rId2"/>
              </a:rPr>
              <a:t>http</a:t>
            </a:r>
            <a:r>
              <a:rPr lang="en-US" dirty="0">
                <a:hlinkClick r:id="rId2"/>
              </a:rPr>
              <a:t>://www.nature.com/nature/journal/v447/n7141/full/447138a.html</a:t>
            </a:r>
            <a:endParaRPr lang="en-US" dirty="0"/>
          </a:p>
          <a:p>
            <a:endParaRPr lang="en-US" dirty="0"/>
          </a:p>
        </p:txBody>
      </p:sp>
    </p:spTree>
    <p:extLst>
      <p:ext uri="{BB962C8B-B14F-4D97-AF65-F5344CB8AC3E}">
        <p14:creationId xmlns:p14="http://schemas.microsoft.com/office/powerpoint/2010/main" val="2671568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Spatial Resolution of Biological Imaging </a:t>
            </a:r>
            <a:r>
              <a:rPr lang="en-US" sz="2800" dirty="0"/>
              <a:t>T</a:t>
            </a:r>
            <a:r>
              <a:rPr lang="en-US" sz="2800" dirty="0" smtClean="0"/>
              <a:t>echniques</a:t>
            </a:r>
            <a:endParaRPr lang="en-US" sz="2800" dirty="0"/>
          </a:p>
        </p:txBody>
      </p:sp>
      <p:sp>
        <p:nvSpPr>
          <p:cNvPr id="4" name="Content Placeholder 3"/>
          <p:cNvSpPr>
            <a:spLocks noGrp="1"/>
          </p:cNvSpPr>
          <p:nvPr>
            <p:ph sz="half" idx="1"/>
          </p:nvPr>
        </p:nvSpPr>
        <p:spPr/>
        <p:txBody>
          <a:bodyPr>
            <a:normAutofit/>
          </a:bodyPr>
          <a:lstStyle/>
          <a:p>
            <a:r>
              <a:rPr lang="en-US" sz="2400" dirty="0" smtClean="0"/>
              <a:t>Resolution is diffraction limited. </a:t>
            </a:r>
          </a:p>
          <a:p>
            <a:r>
              <a:rPr lang="en-US" sz="2400" dirty="0" smtClean="0"/>
              <a:t>Abbe (1873) </a:t>
            </a:r>
            <a:r>
              <a:rPr lang="en-US" sz="2400" dirty="0"/>
              <a:t>reported that </a:t>
            </a:r>
            <a:r>
              <a:rPr lang="en-US" sz="2400" dirty="0" smtClean="0"/>
              <a:t>smallest </a:t>
            </a:r>
            <a:r>
              <a:rPr lang="en-US" sz="2400" dirty="0"/>
              <a:t>resolvable distance between two points </a:t>
            </a:r>
            <a:r>
              <a:rPr lang="en-US" sz="2400" dirty="0" smtClean="0"/>
              <a:t>(</a:t>
            </a:r>
            <a:r>
              <a:rPr lang="en-US" sz="2400" dirty="0" smtClean="0">
                <a:latin typeface="Script MT Bold" panose="03040602040607080904" pitchFamily="66" charset="0"/>
              </a:rPr>
              <a:t>d</a:t>
            </a:r>
            <a:r>
              <a:rPr lang="en-US" sz="2400" dirty="0" smtClean="0"/>
              <a:t>) using </a:t>
            </a:r>
            <a:r>
              <a:rPr lang="en-US" sz="2400" dirty="0"/>
              <a:t>a conventional microscope may never be smaller than half the wavelength of the imaging </a:t>
            </a:r>
            <a:r>
              <a:rPr lang="en-US" sz="2400" dirty="0" smtClean="0"/>
              <a:t>light (~200 nm) </a:t>
            </a:r>
            <a:endParaRPr lang="en-US" sz="2400" dirty="0"/>
          </a:p>
        </p:txBody>
      </p:sp>
      <p:pic>
        <p:nvPicPr>
          <p:cNvPr id="8" name="Picture 3" descr="abbe_dwnld"/>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992122" y="4001294"/>
            <a:ext cx="1359131" cy="1749829"/>
          </a:xfrm>
          <a:prstGeom prst="rect">
            <a:avLst/>
          </a:prstGeom>
          <a:noFill/>
          <a:ln/>
        </p:spPr>
      </p:pic>
      <p:sp>
        <p:nvSpPr>
          <p:cNvPr id="9" name="TextBox 8"/>
          <p:cNvSpPr txBox="1"/>
          <p:nvPr/>
        </p:nvSpPr>
        <p:spPr>
          <a:xfrm>
            <a:off x="5467350" y="5807631"/>
            <a:ext cx="2408673" cy="369332"/>
          </a:xfrm>
          <a:prstGeom prst="rect">
            <a:avLst/>
          </a:prstGeom>
          <a:noFill/>
        </p:spPr>
        <p:txBody>
          <a:bodyPr wrap="none" rtlCol="0">
            <a:spAutoFit/>
          </a:bodyPr>
          <a:lstStyle/>
          <a:p>
            <a:r>
              <a:rPr lang="en-US" dirty="0" smtClean="0"/>
              <a:t>Ernst Abbe (1840-1905)</a:t>
            </a:r>
            <a:endParaRPr lang="en-US" dirty="0"/>
          </a:p>
        </p:txBody>
      </p:sp>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886" y="1825625"/>
            <a:ext cx="2895600"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208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Super-resolution microscopy</a:t>
            </a:r>
            <a:endParaRPr lang="en-US" sz="2800" dirty="0"/>
          </a:p>
        </p:txBody>
      </p:sp>
      <p:sp>
        <p:nvSpPr>
          <p:cNvPr id="8" name="Content Placeholder 7"/>
          <p:cNvSpPr>
            <a:spLocks noGrp="1"/>
          </p:cNvSpPr>
          <p:nvPr>
            <p:ph sz="half" idx="1"/>
          </p:nvPr>
        </p:nvSpPr>
        <p:spPr/>
        <p:txBody>
          <a:bodyPr/>
          <a:lstStyle/>
          <a:p>
            <a:r>
              <a:rPr lang="en-US" dirty="0" smtClean="0"/>
              <a:t>Most recent Nobel prize in Chemistry</a:t>
            </a:r>
          </a:p>
          <a:p>
            <a:r>
              <a:rPr lang="en-US" dirty="0" smtClean="0"/>
              <a:t>Many ways to achieve</a:t>
            </a:r>
          </a:p>
          <a:p>
            <a:r>
              <a:rPr lang="en-US" dirty="0" smtClean="0"/>
              <a:t>Some more super than others.</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797" y="1825625"/>
            <a:ext cx="3710906" cy="4351338"/>
          </a:xfrm>
        </p:spPr>
      </p:pic>
    </p:spTree>
    <p:extLst>
      <p:ext uri="{BB962C8B-B14F-4D97-AF65-F5344CB8AC3E}">
        <p14:creationId xmlns:p14="http://schemas.microsoft.com/office/powerpoint/2010/main" val="3118742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Spatial Resolution of Biological Imaging </a:t>
            </a:r>
            <a:r>
              <a:rPr lang="en-US" sz="2800" dirty="0"/>
              <a:t>T</a:t>
            </a:r>
            <a:r>
              <a:rPr lang="en-US" sz="2800" dirty="0" smtClean="0"/>
              <a:t>echniques</a:t>
            </a:r>
            <a:endParaRPr lang="en-US" sz="28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6749"/>
          <a:stretch/>
        </p:blipFill>
        <p:spPr>
          <a:xfrm>
            <a:off x="726510" y="1690689"/>
            <a:ext cx="6325643" cy="4286628"/>
          </a:xfrm>
        </p:spPr>
      </p:pic>
      <p:sp>
        <p:nvSpPr>
          <p:cNvPr id="5" name="Rectangle 4"/>
          <p:cNvSpPr/>
          <p:nvPr/>
        </p:nvSpPr>
        <p:spPr>
          <a:xfrm>
            <a:off x="5661764" y="5736921"/>
            <a:ext cx="989557" cy="33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238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Super-resolution microscopy</a:t>
            </a:r>
            <a:endParaRPr lang="en-US" sz="28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“True” super-resolution techniques</a:t>
            </a:r>
          </a:p>
          <a:p>
            <a:pPr lvl="1"/>
            <a:r>
              <a:rPr lang="en-US" dirty="0" smtClean="0"/>
              <a:t>Subwavelength imaging</a:t>
            </a:r>
          </a:p>
          <a:p>
            <a:pPr lvl="1"/>
            <a:r>
              <a:rPr lang="en-US" dirty="0" smtClean="0"/>
              <a:t>Capture information in evanescent waves</a:t>
            </a:r>
          </a:p>
          <a:p>
            <a:pPr lvl="1"/>
            <a:r>
              <a:rPr lang="en-US" dirty="0" smtClean="0"/>
              <a:t>Quantum mechanical phenomenon</a:t>
            </a:r>
          </a:p>
          <a:p>
            <a:pPr marL="514350" indent="-514350">
              <a:buFont typeface="+mj-lt"/>
              <a:buAutoNum type="arabicPeriod"/>
            </a:pPr>
            <a:r>
              <a:rPr lang="en-US" dirty="0" smtClean="0"/>
              <a:t>“Functional” super-resolution techniques</a:t>
            </a:r>
          </a:p>
          <a:p>
            <a:pPr marL="971550" lvl="1" indent="-514350">
              <a:buFont typeface="+mj-lt"/>
              <a:buAutoNum type="arabicPeriod"/>
            </a:pPr>
            <a:r>
              <a:rPr lang="en-US" dirty="0" smtClean="0"/>
              <a:t>Deterministic</a:t>
            </a:r>
          </a:p>
          <a:p>
            <a:pPr lvl="2"/>
            <a:r>
              <a:rPr lang="en-US" dirty="0" smtClean="0"/>
              <a:t>Exploit nonlinear responses of fluorophores</a:t>
            </a:r>
          </a:p>
          <a:p>
            <a:pPr marL="971550" lvl="1" indent="-514350">
              <a:buFont typeface="+mj-lt"/>
              <a:buAutoNum type="arabicPeriod"/>
            </a:pPr>
            <a:r>
              <a:rPr lang="en-US" dirty="0" smtClean="0"/>
              <a:t>Stochastic</a:t>
            </a:r>
          </a:p>
          <a:p>
            <a:pPr lvl="2"/>
            <a:r>
              <a:rPr lang="en-US" dirty="0" smtClean="0"/>
              <a:t>Exploit the complex temporal behaviors of fluorophores</a:t>
            </a:r>
            <a:endParaRPr lang="en-US" dirty="0"/>
          </a:p>
        </p:txBody>
      </p:sp>
    </p:spTree>
    <p:extLst>
      <p:ext uri="{BB962C8B-B14F-4D97-AF65-F5344CB8AC3E}">
        <p14:creationId xmlns:p14="http://schemas.microsoft.com/office/powerpoint/2010/main" val="472997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Spatial Resolution of Biological Imaging </a:t>
            </a:r>
            <a:r>
              <a:rPr lang="en-US" sz="2800" dirty="0"/>
              <a:t>T</a:t>
            </a:r>
            <a:r>
              <a:rPr lang="en-US" sz="2800" dirty="0" smtClean="0"/>
              <a:t>echniques</a:t>
            </a:r>
            <a:endParaRPr lang="en-US" sz="28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6749"/>
          <a:stretch/>
        </p:blipFill>
        <p:spPr>
          <a:xfrm>
            <a:off x="726510" y="1690689"/>
            <a:ext cx="6325643" cy="4286628"/>
          </a:xfrm>
        </p:spPr>
      </p:pic>
      <p:sp>
        <p:nvSpPr>
          <p:cNvPr id="5" name="Rectangle 4"/>
          <p:cNvSpPr/>
          <p:nvPr/>
        </p:nvSpPr>
        <p:spPr>
          <a:xfrm>
            <a:off x="5661764" y="5736921"/>
            <a:ext cx="989557" cy="338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736921" y="4083485"/>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36921" y="4285989"/>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36921" y="4488493"/>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736921" y="4690997"/>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36921" y="4893501"/>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36921" y="5096005"/>
            <a:ext cx="1240076" cy="0"/>
          </a:xfrm>
          <a:prstGeom prst="straightConnector1">
            <a:avLst/>
          </a:prstGeom>
          <a:ln w="3810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36921" y="5298509"/>
            <a:ext cx="12400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26893" y="3898819"/>
            <a:ext cx="2161297" cy="338554"/>
          </a:xfrm>
          <a:prstGeom prst="rect">
            <a:avLst/>
          </a:prstGeom>
          <a:noFill/>
        </p:spPr>
        <p:txBody>
          <a:bodyPr wrap="none" rtlCol="0">
            <a:spAutoFit/>
          </a:bodyPr>
          <a:lstStyle/>
          <a:p>
            <a:r>
              <a:rPr lang="en-US" sz="1600" dirty="0" smtClean="0">
                <a:solidFill>
                  <a:srgbClr val="FF0000"/>
                </a:solidFill>
              </a:rPr>
              <a:t>“True” super-resolution</a:t>
            </a:r>
            <a:endParaRPr lang="en-US" sz="1600" dirty="0">
              <a:solidFill>
                <a:srgbClr val="FF0000"/>
              </a:solidFill>
            </a:endParaRPr>
          </a:p>
        </p:txBody>
      </p:sp>
      <p:sp>
        <p:nvSpPr>
          <p:cNvPr id="14" name="TextBox 13"/>
          <p:cNvSpPr txBox="1"/>
          <p:nvPr/>
        </p:nvSpPr>
        <p:spPr>
          <a:xfrm>
            <a:off x="6976997" y="4310566"/>
            <a:ext cx="1229824" cy="338554"/>
          </a:xfrm>
          <a:prstGeom prst="rect">
            <a:avLst/>
          </a:prstGeom>
          <a:noFill/>
        </p:spPr>
        <p:txBody>
          <a:bodyPr wrap="none" rtlCol="0">
            <a:spAutoFit/>
          </a:bodyPr>
          <a:lstStyle/>
          <a:p>
            <a:r>
              <a:rPr lang="en-US" sz="1600" dirty="0" smtClean="0">
                <a:solidFill>
                  <a:schemeClr val="accent5"/>
                </a:solidFill>
              </a:rPr>
              <a:t>“Functional”</a:t>
            </a:r>
            <a:endParaRPr lang="en-US" sz="1600" dirty="0">
              <a:solidFill>
                <a:schemeClr val="accent5"/>
              </a:solidFill>
            </a:endParaRPr>
          </a:p>
        </p:txBody>
      </p:sp>
    </p:spTree>
    <p:extLst>
      <p:ext uri="{BB962C8B-B14F-4D97-AF65-F5344CB8AC3E}">
        <p14:creationId xmlns:p14="http://schemas.microsoft.com/office/powerpoint/2010/main" val="96992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 y="3040864"/>
            <a:ext cx="9059779" cy="3814166"/>
          </a:xfrm>
          <a:prstGeom prst="rect">
            <a:avLst/>
          </a:prstGeom>
        </p:spPr>
      </p:pic>
      <p:sp>
        <p:nvSpPr>
          <p:cNvPr id="2" name="Title 1"/>
          <p:cNvSpPr>
            <a:spLocks noGrp="1"/>
          </p:cNvSpPr>
          <p:nvPr>
            <p:ph type="title"/>
          </p:nvPr>
        </p:nvSpPr>
        <p:spPr/>
        <p:txBody>
          <a:bodyPr anchor="t"/>
          <a:lstStyle/>
          <a:p>
            <a:r>
              <a:rPr lang="en-US" dirty="0" smtClean="0"/>
              <a:t>The “F” words</a:t>
            </a:r>
            <a:endParaRPr lang="en-US" dirty="0"/>
          </a:p>
        </p:txBody>
      </p:sp>
      <p:sp>
        <p:nvSpPr>
          <p:cNvPr id="5" name="TextBox 4"/>
          <p:cNvSpPr txBox="1"/>
          <p:nvPr/>
        </p:nvSpPr>
        <p:spPr>
          <a:xfrm>
            <a:off x="761158" y="1472538"/>
            <a:ext cx="793807" cy="461665"/>
          </a:xfrm>
          <a:prstGeom prst="rect">
            <a:avLst/>
          </a:prstGeom>
          <a:noFill/>
        </p:spPr>
        <p:txBody>
          <a:bodyPr wrap="none" rtlCol="0">
            <a:spAutoFit/>
          </a:bodyPr>
          <a:lstStyle/>
          <a:p>
            <a:r>
              <a:rPr lang="en-US" sz="2400" dirty="0" smtClean="0">
                <a:solidFill>
                  <a:prstClr val="white"/>
                </a:solidFill>
              </a:rPr>
              <a:t>FRET</a:t>
            </a:r>
            <a:endParaRPr lang="en-US" sz="2400" dirty="0">
              <a:solidFill>
                <a:prstClr val="white"/>
              </a:solidFill>
            </a:endParaRPr>
          </a:p>
        </p:txBody>
      </p:sp>
      <p:sp>
        <p:nvSpPr>
          <p:cNvPr id="6" name="TextBox 5"/>
          <p:cNvSpPr txBox="1"/>
          <p:nvPr/>
        </p:nvSpPr>
        <p:spPr>
          <a:xfrm>
            <a:off x="3770787" y="2239326"/>
            <a:ext cx="829073" cy="461665"/>
          </a:xfrm>
          <a:prstGeom prst="rect">
            <a:avLst/>
          </a:prstGeom>
          <a:noFill/>
        </p:spPr>
        <p:txBody>
          <a:bodyPr wrap="none" rtlCol="0">
            <a:spAutoFit/>
          </a:bodyPr>
          <a:lstStyle/>
          <a:p>
            <a:r>
              <a:rPr lang="en-US" sz="2400" dirty="0" smtClean="0">
                <a:solidFill>
                  <a:prstClr val="white"/>
                </a:solidFill>
              </a:rPr>
              <a:t>FRAP</a:t>
            </a:r>
            <a:endParaRPr lang="en-US" sz="2400" dirty="0">
              <a:solidFill>
                <a:prstClr val="white"/>
              </a:solidFill>
            </a:endParaRPr>
          </a:p>
        </p:txBody>
      </p:sp>
      <p:sp>
        <p:nvSpPr>
          <p:cNvPr id="7" name="TextBox 6"/>
          <p:cNvSpPr txBox="1"/>
          <p:nvPr/>
        </p:nvSpPr>
        <p:spPr>
          <a:xfrm>
            <a:off x="2328368" y="1883172"/>
            <a:ext cx="795411" cy="461665"/>
          </a:xfrm>
          <a:prstGeom prst="rect">
            <a:avLst/>
          </a:prstGeom>
          <a:noFill/>
        </p:spPr>
        <p:txBody>
          <a:bodyPr wrap="none" rtlCol="0">
            <a:spAutoFit/>
          </a:bodyPr>
          <a:lstStyle/>
          <a:p>
            <a:r>
              <a:rPr lang="en-US" sz="2400" dirty="0" smtClean="0">
                <a:solidFill>
                  <a:prstClr val="white"/>
                </a:solidFill>
              </a:rPr>
              <a:t>FLIM</a:t>
            </a:r>
            <a:endParaRPr lang="en-US" sz="2400" dirty="0">
              <a:solidFill>
                <a:prstClr val="white"/>
              </a:solidFill>
            </a:endParaRPr>
          </a:p>
        </p:txBody>
      </p:sp>
      <p:sp>
        <p:nvSpPr>
          <p:cNvPr id="8" name="TextBox 7"/>
          <p:cNvSpPr txBox="1"/>
          <p:nvPr/>
        </p:nvSpPr>
        <p:spPr>
          <a:xfrm>
            <a:off x="6438317" y="2499416"/>
            <a:ext cx="791114" cy="461665"/>
          </a:xfrm>
          <a:prstGeom prst="rect">
            <a:avLst/>
          </a:prstGeom>
          <a:noFill/>
        </p:spPr>
        <p:txBody>
          <a:bodyPr wrap="none" rtlCol="0">
            <a:spAutoFit/>
          </a:bodyPr>
          <a:lstStyle/>
          <a:p>
            <a:r>
              <a:rPr lang="en-US" sz="2400" dirty="0" smtClean="0">
                <a:solidFill>
                  <a:prstClr val="white"/>
                </a:solidFill>
              </a:rPr>
              <a:t>FCCS</a:t>
            </a:r>
            <a:endParaRPr lang="en-US" sz="2400" dirty="0">
              <a:solidFill>
                <a:prstClr val="white"/>
              </a:solidFill>
            </a:endParaRPr>
          </a:p>
        </p:txBody>
      </p:sp>
      <p:sp>
        <p:nvSpPr>
          <p:cNvPr id="9" name="TextBox 8"/>
          <p:cNvSpPr txBox="1"/>
          <p:nvPr/>
        </p:nvSpPr>
        <p:spPr>
          <a:xfrm>
            <a:off x="5372864" y="1883171"/>
            <a:ext cx="627608" cy="461665"/>
          </a:xfrm>
          <a:prstGeom prst="rect">
            <a:avLst/>
          </a:prstGeom>
          <a:noFill/>
        </p:spPr>
        <p:txBody>
          <a:bodyPr wrap="none" rtlCol="0">
            <a:spAutoFit/>
          </a:bodyPr>
          <a:lstStyle/>
          <a:p>
            <a:r>
              <a:rPr lang="en-US" sz="2400" dirty="0" smtClean="0">
                <a:solidFill>
                  <a:prstClr val="white"/>
                </a:solidFill>
              </a:rPr>
              <a:t>FCS</a:t>
            </a:r>
            <a:endParaRPr lang="en-US" sz="2400" dirty="0">
              <a:solidFill>
                <a:prstClr val="white"/>
              </a:solidFill>
            </a:endParaRPr>
          </a:p>
        </p:txBody>
      </p:sp>
      <p:sp>
        <p:nvSpPr>
          <p:cNvPr id="10" name="TextBox 9"/>
          <p:cNvSpPr txBox="1"/>
          <p:nvPr/>
        </p:nvSpPr>
        <p:spPr>
          <a:xfrm>
            <a:off x="4431658" y="1472538"/>
            <a:ext cx="603499" cy="461665"/>
          </a:xfrm>
          <a:prstGeom prst="rect">
            <a:avLst/>
          </a:prstGeom>
          <a:noFill/>
        </p:spPr>
        <p:txBody>
          <a:bodyPr wrap="none" rtlCol="0">
            <a:spAutoFit/>
          </a:bodyPr>
          <a:lstStyle/>
          <a:p>
            <a:r>
              <a:rPr lang="en-US" sz="2400" dirty="0" smtClean="0">
                <a:solidFill>
                  <a:prstClr val="white"/>
                </a:solidFill>
              </a:rPr>
              <a:t>FFS</a:t>
            </a:r>
            <a:endParaRPr lang="en-US" sz="2400" dirty="0">
              <a:solidFill>
                <a:prstClr val="white"/>
              </a:solidFill>
            </a:endParaRPr>
          </a:p>
        </p:txBody>
      </p:sp>
      <p:sp>
        <p:nvSpPr>
          <p:cNvPr id="11" name="TextBox 10"/>
          <p:cNvSpPr txBox="1"/>
          <p:nvPr/>
        </p:nvSpPr>
        <p:spPr>
          <a:xfrm>
            <a:off x="4990726" y="2566516"/>
            <a:ext cx="788677" cy="461665"/>
          </a:xfrm>
          <a:prstGeom prst="rect">
            <a:avLst/>
          </a:prstGeom>
          <a:noFill/>
        </p:spPr>
        <p:txBody>
          <a:bodyPr wrap="none" rtlCol="0">
            <a:spAutoFit/>
          </a:bodyPr>
          <a:lstStyle/>
          <a:p>
            <a:r>
              <a:rPr lang="en-US" sz="2400" dirty="0" smtClean="0">
                <a:solidFill>
                  <a:schemeClr val="bg1">
                    <a:lumMod val="75000"/>
                    <a:lumOff val="25000"/>
                  </a:schemeClr>
                </a:solidFill>
              </a:rPr>
              <a:t>FACS</a:t>
            </a:r>
            <a:endParaRPr lang="en-US" sz="2400" dirty="0">
              <a:solidFill>
                <a:schemeClr val="bg1">
                  <a:lumMod val="75000"/>
                  <a:lumOff val="25000"/>
                </a:schemeClr>
              </a:solidFill>
            </a:endParaRPr>
          </a:p>
        </p:txBody>
      </p:sp>
      <p:sp>
        <p:nvSpPr>
          <p:cNvPr id="12" name="TextBox 11"/>
          <p:cNvSpPr txBox="1"/>
          <p:nvPr/>
        </p:nvSpPr>
        <p:spPr>
          <a:xfrm>
            <a:off x="7366103" y="2025868"/>
            <a:ext cx="737702" cy="461665"/>
          </a:xfrm>
          <a:prstGeom prst="rect">
            <a:avLst/>
          </a:prstGeom>
          <a:noFill/>
        </p:spPr>
        <p:txBody>
          <a:bodyPr wrap="none" rtlCol="0">
            <a:spAutoFit/>
          </a:bodyPr>
          <a:lstStyle/>
          <a:p>
            <a:r>
              <a:rPr lang="en-US" sz="2400" dirty="0" smtClean="0">
                <a:solidFill>
                  <a:schemeClr val="bg1">
                    <a:lumMod val="75000"/>
                    <a:lumOff val="25000"/>
                  </a:schemeClr>
                </a:solidFill>
              </a:rPr>
              <a:t>FIGS</a:t>
            </a:r>
            <a:endParaRPr lang="en-US" sz="2400" dirty="0">
              <a:solidFill>
                <a:schemeClr val="bg1">
                  <a:lumMod val="75000"/>
                  <a:lumOff val="25000"/>
                </a:schemeClr>
              </a:solidFill>
            </a:endParaRPr>
          </a:p>
        </p:txBody>
      </p:sp>
      <p:sp>
        <p:nvSpPr>
          <p:cNvPr id="13" name="TextBox 12"/>
          <p:cNvSpPr txBox="1"/>
          <p:nvPr/>
        </p:nvSpPr>
        <p:spPr>
          <a:xfrm>
            <a:off x="1694845" y="2566517"/>
            <a:ext cx="896399" cy="461665"/>
          </a:xfrm>
          <a:prstGeom prst="rect">
            <a:avLst/>
          </a:prstGeom>
          <a:noFill/>
        </p:spPr>
        <p:txBody>
          <a:bodyPr wrap="none" rtlCol="0">
            <a:spAutoFit/>
          </a:bodyPr>
          <a:lstStyle/>
          <a:p>
            <a:r>
              <a:rPr lang="en-US" sz="2400" dirty="0" smtClean="0">
                <a:solidFill>
                  <a:schemeClr val="bg1"/>
                </a:solidFill>
              </a:rPr>
              <a:t>FLAM</a:t>
            </a:r>
            <a:endParaRPr lang="en-US" sz="2400" dirty="0">
              <a:solidFill>
                <a:schemeClr val="bg1"/>
              </a:solidFill>
            </a:endParaRPr>
          </a:p>
        </p:txBody>
      </p:sp>
      <p:sp>
        <p:nvSpPr>
          <p:cNvPr id="3" name="Oval 2"/>
          <p:cNvSpPr/>
          <p:nvPr/>
        </p:nvSpPr>
        <p:spPr>
          <a:xfrm>
            <a:off x="624963" y="1434440"/>
            <a:ext cx="1066195" cy="54863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67066" y="1840883"/>
            <a:ext cx="1066195" cy="54863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690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Remember the different types of microscopy from previous lecture?</a:t>
            </a:r>
            <a:endParaRPr lang="en-US" sz="28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5067" y="1825625"/>
            <a:ext cx="3794366" cy="4351338"/>
          </a:xfrm>
        </p:spPr>
      </p:pic>
      <p:sp>
        <p:nvSpPr>
          <p:cNvPr id="3" name="Content Placeholder 2"/>
          <p:cNvSpPr>
            <a:spLocks noGrp="1"/>
          </p:cNvSpPr>
          <p:nvPr>
            <p:ph sz="half" idx="1"/>
          </p:nvPr>
        </p:nvSpPr>
        <p:spPr/>
        <p:txBody>
          <a:bodyPr>
            <a:normAutofit/>
          </a:bodyPr>
          <a:lstStyle/>
          <a:p>
            <a:r>
              <a:rPr lang="en-US" dirty="0"/>
              <a:t>Wide-field microscopy</a:t>
            </a:r>
          </a:p>
          <a:p>
            <a:pPr lvl="1"/>
            <a:r>
              <a:rPr lang="en-US" dirty="0"/>
              <a:t>Illuminating whole field of view</a:t>
            </a:r>
          </a:p>
          <a:p>
            <a:r>
              <a:rPr lang="en-US" dirty="0"/>
              <a:t>Confocal microscopy</a:t>
            </a:r>
          </a:p>
          <a:p>
            <a:pPr lvl="1"/>
            <a:r>
              <a:rPr lang="en-US" dirty="0"/>
              <a:t>Spot scanning</a:t>
            </a:r>
          </a:p>
          <a:p>
            <a:r>
              <a:rPr lang="en-US" dirty="0"/>
              <a:t>Near-field microscopy</a:t>
            </a:r>
          </a:p>
          <a:p>
            <a:pPr lvl="1"/>
            <a:r>
              <a:rPr lang="en-US" dirty="0"/>
              <a:t>For </a:t>
            </a:r>
            <a:r>
              <a:rPr lang="en-US" dirty="0" smtClean="0"/>
              <a:t>super-resolution</a:t>
            </a:r>
          </a:p>
          <a:p>
            <a:pPr lvl="1"/>
            <a:r>
              <a:rPr lang="en-US" dirty="0" smtClean="0"/>
              <a:t>TIRF</a:t>
            </a:r>
          </a:p>
        </p:txBody>
      </p:sp>
    </p:spTree>
    <p:extLst>
      <p:ext uri="{BB962C8B-B14F-4D97-AF65-F5344CB8AC3E}">
        <p14:creationId xmlns:p14="http://schemas.microsoft.com/office/powerpoint/2010/main" val="1117322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Near-Field Scanning Optical Microscopy (NSOM)</a:t>
            </a:r>
            <a:endParaRPr lang="en-US" sz="2800" dirty="0"/>
          </a:p>
        </p:txBody>
      </p:sp>
      <p:sp>
        <p:nvSpPr>
          <p:cNvPr id="3" name="Content Placeholder 2"/>
          <p:cNvSpPr>
            <a:spLocks noGrp="1"/>
          </p:cNvSpPr>
          <p:nvPr>
            <p:ph idx="1"/>
          </p:nvPr>
        </p:nvSpPr>
        <p:spPr/>
        <p:txBody>
          <a:bodyPr/>
          <a:lstStyle/>
          <a:p>
            <a:r>
              <a:rPr lang="en-US" dirty="0" smtClean="0"/>
              <a:t>Scanning Near-Field Optical Microscopy (SNOM)</a:t>
            </a:r>
          </a:p>
          <a:p>
            <a:r>
              <a:rPr lang="en-US" dirty="0" smtClean="0"/>
              <a:t>Likely the super-resolution technique with the highest resolution</a:t>
            </a:r>
          </a:p>
          <a:p>
            <a:r>
              <a:rPr lang="en-US" dirty="0" smtClean="0"/>
              <a:t>But only for superficial structures</a:t>
            </a:r>
          </a:p>
          <a:p>
            <a:r>
              <a:rPr lang="en-US" dirty="0" smtClean="0"/>
              <a:t>A form of Scanning Probe Microscopy (SPM)</a:t>
            </a:r>
            <a:endParaRPr lang="en-US" dirty="0"/>
          </a:p>
        </p:txBody>
      </p:sp>
    </p:spTree>
    <p:extLst>
      <p:ext uri="{BB962C8B-B14F-4D97-AF65-F5344CB8AC3E}">
        <p14:creationId xmlns:p14="http://schemas.microsoft.com/office/powerpoint/2010/main" val="16664258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642" y="529485"/>
            <a:ext cx="8271251" cy="5949817"/>
          </a:xfrm>
        </p:spPr>
      </p:pic>
      <p:sp>
        <p:nvSpPr>
          <p:cNvPr id="2" name="Freeform 1"/>
          <p:cNvSpPr/>
          <p:nvPr/>
        </p:nvSpPr>
        <p:spPr>
          <a:xfrm>
            <a:off x="7041823" y="2413262"/>
            <a:ext cx="1894787" cy="3667027"/>
          </a:xfrm>
          <a:custGeom>
            <a:avLst/>
            <a:gdLst>
              <a:gd name="connsiteX0" fmla="*/ 1762812 w 1894787"/>
              <a:gd name="connsiteY0" fmla="*/ 0 h 3667027"/>
              <a:gd name="connsiteX1" fmla="*/ 650449 w 1894787"/>
              <a:gd name="connsiteY1" fmla="*/ 122548 h 3667027"/>
              <a:gd name="connsiteX2" fmla="*/ 593888 w 1894787"/>
              <a:gd name="connsiteY2" fmla="*/ 669303 h 3667027"/>
              <a:gd name="connsiteX3" fmla="*/ 631596 w 1894787"/>
              <a:gd name="connsiteY3" fmla="*/ 2271860 h 3667027"/>
              <a:gd name="connsiteX4" fmla="*/ 188536 w 1894787"/>
              <a:gd name="connsiteY4" fmla="*/ 2469823 h 3667027"/>
              <a:gd name="connsiteX5" fmla="*/ 0 w 1894787"/>
              <a:gd name="connsiteY5" fmla="*/ 3355942 h 3667027"/>
              <a:gd name="connsiteX6" fmla="*/ 820132 w 1894787"/>
              <a:gd name="connsiteY6" fmla="*/ 3667027 h 3667027"/>
              <a:gd name="connsiteX7" fmla="*/ 1885361 w 1894787"/>
              <a:gd name="connsiteY7" fmla="*/ 3120272 h 3667027"/>
              <a:gd name="connsiteX8" fmla="*/ 1894787 w 1894787"/>
              <a:gd name="connsiteY8" fmla="*/ 2469823 h 3667027"/>
              <a:gd name="connsiteX9" fmla="*/ 1687398 w 1894787"/>
              <a:gd name="connsiteY9" fmla="*/ 2045616 h 3667027"/>
              <a:gd name="connsiteX10" fmla="*/ 1847653 w 1894787"/>
              <a:gd name="connsiteY10" fmla="*/ 28280 h 36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4787" h="3667027">
                <a:moveTo>
                  <a:pt x="1762812" y="0"/>
                </a:moveTo>
                <a:lnTo>
                  <a:pt x="650449" y="122548"/>
                </a:lnTo>
                <a:lnTo>
                  <a:pt x="593888" y="669303"/>
                </a:lnTo>
                <a:lnTo>
                  <a:pt x="631596" y="2271860"/>
                </a:lnTo>
                <a:lnTo>
                  <a:pt x="188536" y="2469823"/>
                </a:lnTo>
                <a:lnTo>
                  <a:pt x="0" y="3355942"/>
                </a:lnTo>
                <a:lnTo>
                  <a:pt x="820132" y="3667027"/>
                </a:lnTo>
                <a:lnTo>
                  <a:pt x="1885361" y="3120272"/>
                </a:lnTo>
                <a:lnTo>
                  <a:pt x="1894787" y="2469823"/>
                </a:lnTo>
                <a:lnTo>
                  <a:pt x="1687398" y="2045616"/>
                </a:lnTo>
                <a:lnTo>
                  <a:pt x="1847653" y="2828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03703" y="2733773"/>
            <a:ext cx="1398895" cy="1706252"/>
            <a:chOff x="7603703" y="2733773"/>
            <a:chExt cx="1398895" cy="1706252"/>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186" b="515"/>
            <a:stretch/>
          </p:blipFill>
          <p:spPr>
            <a:xfrm>
              <a:off x="7603703" y="2733773"/>
              <a:ext cx="1398895" cy="170625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a:off x="8645582" y="4143905"/>
              <a:ext cx="217170" cy="20574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336" t="93785" b="515"/>
            <a:stretch/>
          </p:blipFill>
          <p:spPr>
            <a:xfrm>
              <a:off x="7734300" y="4335781"/>
              <a:ext cx="1268298" cy="10424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a:off x="8389280" y="4190057"/>
              <a:ext cx="217170" cy="20574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7970" t="72951" r="6506" b="15799"/>
            <a:stretch/>
          </p:blipFill>
          <p:spPr>
            <a:xfrm rot="20920062">
              <a:off x="8552413" y="4170726"/>
              <a:ext cx="217170" cy="205740"/>
            </a:xfrm>
            <a:prstGeom prst="rect">
              <a:avLst/>
            </a:prstGeom>
          </p:spPr>
        </p:pic>
      </p:grpSp>
      <p:sp>
        <p:nvSpPr>
          <p:cNvPr id="10" name="Rectangle 9"/>
          <p:cNvSpPr/>
          <p:nvPr/>
        </p:nvSpPr>
        <p:spPr>
          <a:xfrm>
            <a:off x="3702205" y="613317"/>
            <a:ext cx="1572322" cy="379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28650" y="365126"/>
            <a:ext cx="7886700" cy="1325563"/>
          </a:xfrm>
        </p:spPr>
        <p:txBody>
          <a:bodyPr>
            <a:normAutofit/>
          </a:bodyPr>
          <a:lstStyle/>
          <a:p>
            <a:r>
              <a:rPr lang="en-US" sz="2800" dirty="0" smtClean="0"/>
              <a:t>All the types of microscopes</a:t>
            </a:r>
            <a:endParaRPr lang="en-US" sz="2800" dirty="0"/>
          </a:p>
        </p:txBody>
      </p:sp>
    </p:spTree>
    <p:extLst>
      <p:ext uri="{BB962C8B-B14F-4D97-AF65-F5344CB8AC3E}">
        <p14:creationId xmlns:p14="http://schemas.microsoft.com/office/powerpoint/2010/main" val="1070988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Near-Field Scanning Optical Microscopy (NSOM)</a:t>
            </a:r>
            <a:br>
              <a:rPr lang="en-US" sz="2800" dirty="0" smtClean="0"/>
            </a:br>
            <a:r>
              <a:rPr lang="en-US" sz="2800" dirty="0" smtClean="0"/>
              <a:t/>
            </a:r>
            <a:br>
              <a:rPr lang="en-US" sz="2800" dirty="0" smtClean="0"/>
            </a:br>
            <a:r>
              <a:rPr lang="en-US" altLang="en-US" sz="2800" dirty="0"/>
              <a:t>Break the diffraction limit by working in the </a:t>
            </a:r>
            <a:r>
              <a:rPr lang="en-US" altLang="en-US" sz="2800" dirty="0" smtClean="0"/>
              <a:t>near-field</a:t>
            </a:r>
            <a:endParaRPr lang="en-US" sz="2800" dirty="0"/>
          </a:p>
        </p:txBody>
      </p:sp>
      <p:sp>
        <p:nvSpPr>
          <p:cNvPr id="6" name="AutoShape 3"/>
          <p:cNvSpPr>
            <a:spLocks noChangeArrowheads="1"/>
          </p:cNvSpPr>
          <p:nvPr/>
        </p:nvSpPr>
        <p:spPr bwMode="auto">
          <a:xfrm>
            <a:off x="383075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8" name="Group 7"/>
          <p:cNvGrpSpPr>
            <a:grpSpLocks/>
          </p:cNvGrpSpPr>
          <p:nvPr/>
        </p:nvGrpSpPr>
        <p:grpSpPr bwMode="auto">
          <a:xfrm>
            <a:off x="3868854" y="4924425"/>
            <a:ext cx="762000" cy="622300"/>
            <a:chOff x="2416" y="3160"/>
            <a:chExt cx="480" cy="392"/>
          </a:xfrm>
        </p:grpSpPr>
        <p:sp>
          <p:nvSpPr>
            <p:cNvPr id="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Line 5"/>
          <p:cNvSpPr>
            <a:spLocks noChangeShapeType="1"/>
          </p:cNvSpPr>
          <p:nvPr/>
        </p:nvSpPr>
        <p:spPr bwMode="auto">
          <a:xfrm flipH="1">
            <a:off x="4392344" y="4868670"/>
            <a:ext cx="596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6"/>
          <p:cNvSpPr txBox="1">
            <a:spLocks noChangeArrowheads="1"/>
          </p:cNvSpPr>
          <p:nvPr/>
        </p:nvSpPr>
        <p:spPr bwMode="auto">
          <a:xfrm>
            <a:off x="4646344" y="4514727"/>
            <a:ext cx="32178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Launch light through small aperture</a:t>
            </a:r>
          </a:p>
        </p:txBody>
      </p:sp>
      <p:sp>
        <p:nvSpPr>
          <p:cNvPr id="16" name="Line 12"/>
          <p:cNvSpPr>
            <a:spLocks noChangeShapeType="1"/>
          </p:cNvSpPr>
          <p:nvPr/>
        </p:nvSpPr>
        <p:spPr bwMode="auto">
          <a:xfrm flipH="1">
            <a:off x="3202296" y="5168125"/>
            <a:ext cx="5969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3"/>
          <p:cNvSpPr txBox="1">
            <a:spLocks noChangeArrowheads="1"/>
          </p:cNvSpPr>
          <p:nvPr/>
        </p:nvSpPr>
        <p:spPr bwMode="auto">
          <a:xfrm>
            <a:off x="39996" y="4634298"/>
            <a:ext cx="35734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Illuminated </a:t>
            </a:r>
            <a:r>
              <a:rPr lang="ja-JP" altLang="en-US" sz="2000" dirty="0">
                <a:latin typeface="+mn-lt"/>
              </a:rPr>
              <a:t>“</a:t>
            </a:r>
            <a:r>
              <a:rPr lang="en-US" altLang="ja-JP" sz="2000" dirty="0">
                <a:latin typeface="+mn-lt"/>
              </a:rPr>
              <a:t>spot</a:t>
            </a:r>
            <a:r>
              <a:rPr lang="ja-JP" altLang="en-US" sz="2000" dirty="0">
                <a:latin typeface="+mn-lt"/>
              </a:rPr>
              <a:t>”</a:t>
            </a:r>
            <a:r>
              <a:rPr lang="en-US" altLang="ja-JP" sz="2000" dirty="0">
                <a:latin typeface="+mn-lt"/>
              </a:rPr>
              <a:t> is smaller than diffraction limit </a:t>
            </a:r>
          </a:p>
          <a:p>
            <a:pPr algn="ctr" eaLnBrk="1" hangingPunct="1"/>
            <a:r>
              <a:rPr lang="en-US" altLang="en-US" sz="2000" dirty="0">
                <a:latin typeface="+mn-lt"/>
              </a:rPr>
              <a:t>(about the size of the tip for a distance equivalent to tip diameter)</a:t>
            </a:r>
          </a:p>
        </p:txBody>
      </p:sp>
      <p:sp>
        <p:nvSpPr>
          <p:cNvPr id="18" name="Text Box 14"/>
          <p:cNvSpPr txBox="1">
            <a:spLocks noChangeArrowheads="1"/>
          </p:cNvSpPr>
          <p:nvPr/>
        </p:nvSpPr>
        <p:spPr bwMode="auto">
          <a:xfrm>
            <a:off x="4211754" y="5776175"/>
            <a:ext cx="477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Near-field = distance of a couple of tip diameters</a:t>
            </a:r>
          </a:p>
        </p:txBody>
      </p:sp>
    </p:spTree>
    <p:extLst>
      <p:ext uri="{BB962C8B-B14F-4D97-AF65-F5344CB8AC3E}">
        <p14:creationId xmlns:p14="http://schemas.microsoft.com/office/powerpoint/2010/main" val="864133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prstClr val="black"/>
                </a:solidFill>
              </a:rPr>
              <a:t>NSOM </a:t>
            </a:r>
            <a:r>
              <a:rPr lang="en-US" altLang="en-US" sz="2800" dirty="0" smtClean="0">
                <a:solidFill>
                  <a:prstClr val="black"/>
                </a:solidFill>
              </a:rPr>
              <a:t>working </a:t>
            </a:r>
            <a:r>
              <a:rPr lang="en-US" altLang="en-US" sz="2800" dirty="0">
                <a:solidFill>
                  <a:prstClr val="black"/>
                </a:solidFill>
              </a:rPr>
              <a:t>in the near-field</a:t>
            </a:r>
            <a:endParaRPr lang="en-US" dirty="0"/>
          </a:p>
        </p:txBody>
      </p:sp>
      <p:sp>
        <p:nvSpPr>
          <p:cNvPr id="3" name="Content Placeholder 2"/>
          <p:cNvSpPr>
            <a:spLocks noGrp="1"/>
          </p:cNvSpPr>
          <p:nvPr>
            <p:ph sz="half" idx="1"/>
          </p:nvPr>
        </p:nvSpPr>
        <p:spPr/>
        <p:txBody>
          <a:bodyPr/>
          <a:lstStyle/>
          <a:p>
            <a:r>
              <a:rPr lang="en-US" dirty="0" smtClean="0"/>
              <a:t>Aperture diameter less than the wavelength of light</a:t>
            </a:r>
          </a:p>
          <a:p>
            <a:r>
              <a:rPr lang="en-US" dirty="0" smtClean="0"/>
              <a:t>In </a:t>
            </a:r>
            <a:r>
              <a:rPr lang="en-US" dirty="0"/>
              <a:t>1993 Eric </a:t>
            </a:r>
            <a:r>
              <a:rPr lang="en-US" dirty="0" err="1"/>
              <a:t>Betzig</a:t>
            </a:r>
            <a:r>
              <a:rPr lang="en-US" dirty="0"/>
              <a:t> and Robert </a:t>
            </a:r>
            <a:r>
              <a:rPr lang="en-US" dirty="0" err="1"/>
              <a:t>Chichester</a:t>
            </a:r>
            <a:r>
              <a:rPr lang="en-US" dirty="0"/>
              <a:t> used </a:t>
            </a:r>
            <a:r>
              <a:rPr lang="en-US" dirty="0" smtClean="0"/>
              <a:t>NSOM for </a:t>
            </a:r>
            <a:r>
              <a:rPr lang="en-US" i="1" dirty="0" smtClean="0"/>
              <a:t>repetitive</a:t>
            </a:r>
            <a:r>
              <a:rPr lang="en-US" dirty="0" smtClean="0"/>
              <a:t> single molecule imaging</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8292" y="2136737"/>
            <a:ext cx="3707058" cy="3144469"/>
          </a:xfrm>
        </p:spPr>
      </p:pic>
    </p:spTree>
    <p:extLst>
      <p:ext uri="{BB962C8B-B14F-4D97-AF65-F5344CB8AC3E}">
        <p14:creationId xmlns:p14="http://schemas.microsoft.com/office/powerpoint/2010/main" val="2963326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NSOM </a:t>
            </a:r>
            <a:r>
              <a:rPr lang="en-US" altLang="en-US" sz="2800" dirty="0">
                <a:solidFill>
                  <a:prstClr val="black"/>
                </a:solidFill>
              </a:rPr>
              <a:t>working in the near-field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Near-field near surface of object, &lt; </a:t>
            </a:r>
            <a:r>
              <a:rPr lang="el-GR" dirty="0" smtClean="0"/>
              <a:t>λ</a:t>
            </a:r>
            <a:r>
              <a:rPr lang="en-US" dirty="0" smtClean="0"/>
              <a:t> of light</a:t>
            </a:r>
          </a:p>
          <a:p>
            <a:r>
              <a:rPr lang="en-US" dirty="0" smtClean="0"/>
              <a:t>Near-field consists of light as evanescent wave</a:t>
            </a:r>
          </a:p>
          <a:p>
            <a:r>
              <a:rPr lang="en-US" dirty="0" smtClean="0"/>
              <a:t>Evanescent waves higher frequency, more information</a:t>
            </a:r>
          </a:p>
          <a:p>
            <a:r>
              <a:rPr lang="en-US" dirty="0" smtClean="0"/>
              <a:t>Evanescent waves quantum tunneling phenomenon</a:t>
            </a:r>
          </a:p>
          <a:p>
            <a:r>
              <a:rPr lang="en-US" dirty="0" smtClean="0"/>
              <a:t>Product of </a:t>
            </a:r>
            <a:r>
              <a:rPr lang="en-US" dirty="0">
                <a:solidFill>
                  <a:prstClr val="black"/>
                </a:solidFill>
              </a:rPr>
              <a:t>Schrödinger </a:t>
            </a:r>
            <a:r>
              <a:rPr lang="en-US" dirty="0" smtClean="0"/>
              <a:t>wave equations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501642"/>
            <a:ext cx="4213767" cy="2260640"/>
          </a:xfrm>
        </p:spPr>
      </p:pic>
    </p:spTree>
    <p:extLst>
      <p:ext uri="{BB962C8B-B14F-4D97-AF65-F5344CB8AC3E}">
        <p14:creationId xmlns:p14="http://schemas.microsoft.com/office/powerpoint/2010/main" val="1087090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Near-Field Scanning Optical Microscopy (NSOM)</a:t>
            </a:r>
            <a:br>
              <a:rPr lang="en-US" sz="2800" dirty="0" smtClean="0"/>
            </a:br>
            <a:r>
              <a:rPr lang="en-US" sz="2800" dirty="0" smtClean="0"/>
              <a:t/>
            </a:r>
            <a:br>
              <a:rPr lang="en-US" sz="2800" dirty="0" smtClean="0"/>
            </a:br>
            <a:r>
              <a:rPr lang="en-US" altLang="en-US" sz="2800" dirty="0"/>
              <a:t>How to make an NSOM </a:t>
            </a:r>
            <a:r>
              <a:rPr lang="en-US" altLang="en-US" sz="2800" dirty="0" smtClean="0"/>
              <a:t>tip</a:t>
            </a:r>
            <a:endParaRPr lang="en-US" sz="2800" dirty="0"/>
          </a:p>
        </p:txBody>
      </p:sp>
      <p:sp>
        <p:nvSpPr>
          <p:cNvPr id="6" name="AutoShape 3"/>
          <p:cNvSpPr>
            <a:spLocks noChangeArrowheads="1"/>
          </p:cNvSpPr>
          <p:nvPr/>
        </p:nvSpPr>
        <p:spPr bwMode="auto">
          <a:xfrm>
            <a:off x="383075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8" name="Group 7"/>
          <p:cNvGrpSpPr>
            <a:grpSpLocks/>
          </p:cNvGrpSpPr>
          <p:nvPr/>
        </p:nvGrpSpPr>
        <p:grpSpPr bwMode="auto">
          <a:xfrm>
            <a:off x="3868854" y="4924425"/>
            <a:ext cx="762000" cy="622300"/>
            <a:chOff x="2416" y="3160"/>
            <a:chExt cx="480" cy="392"/>
          </a:xfrm>
        </p:grpSpPr>
        <p:sp>
          <p:nvSpPr>
            <p:cNvPr id="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Line 5"/>
          <p:cNvSpPr>
            <a:spLocks noChangeShapeType="1"/>
          </p:cNvSpPr>
          <p:nvPr/>
        </p:nvSpPr>
        <p:spPr bwMode="auto">
          <a:xfrm flipH="1">
            <a:off x="4392344" y="4868670"/>
            <a:ext cx="596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AutoShape 3"/>
          <p:cNvSpPr>
            <a:spLocks noChangeArrowheads="1"/>
          </p:cNvSpPr>
          <p:nvPr/>
        </p:nvSpPr>
        <p:spPr bwMode="auto">
          <a:xfrm>
            <a:off x="3839894" y="1825625"/>
            <a:ext cx="838200" cy="3048000"/>
          </a:xfrm>
          <a:custGeom>
            <a:avLst/>
            <a:gdLst>
              <a:gd name="T0" fmla="*/ 980091699 w 21600"/>
              <a:gd name="T1" fmla="*/ 2147483647 h 21600"/>
              <a:gd name="T2" fmla="*/ 631110583 w 21600"/>
              <a:gd name="T3" fmla="*/ 2147483647 h 21600"/>
              <a:gd name="T4" fmla="*/ 282129466 w 21600"/>
              <a:gd name="T5" fmla="*/ 2147483647 h 21600"/>
              <a:gd name="T6" fmla="*/ 631110583 w 21600"/>
              <a:gd name="T7" fmla="*/ 0 h 21600"/>
              <a:gd name="T8" fmla="*/ 0 60000 65536"/>
              <a:gd name="T9" fmla="*/ 0 60000 65536"/>
              <a:gd name="T10" fmla="*/ 0 60000 65536"/>
              <a:gd name="T11" fmla="*/ 0 60000 65536"/>
              <a:gd name="T12" fmla="*/ 6628 w 21600"/>
              <a:gd name="T13" fmla="*/ 6628 h 21600"/>
              <a:gd name="T14" fmla="*/ 14972 w 21600"/>
              <a:gd name="T15" fmla="*/ 14972 h 21600"/>
            </a:gdLst>
            <a:ahLst/>
            <a:cxnLst>
              <a:cxn ang="T8">
                <a:pos x="T0" y="T1"/>
              </a:cxn>
              <a:cxn ang="T9">
                <a:pos x="T2" y="T3"/>
              </a:cxn>
              <a:cxn ang="T10">
                <a:pos x="T4" y="T5"/>
              </a:cxn>
              <a:cxn ang="T11">
                <a:pos x="T6" y="T7"/>
              </a:cxn>
            </a:cxnLst>
            <a:rect l="T12" t="T13" r="T14" b="T15"/>
            <a:pathLst>
              <a:path w="21600" h="21600">
                <a:moveTo>
                  <a:pt x="0" y="0"/>
                </a:moveTo>
                <a:lnTo>
                  <a:pt x="9655" y="21600"/>
                </a:lnTo>
                <a:lnTo>
                  <a:pt x="11945" y="21600"/>
                </a:lnTo>
                <a:lnTo>
                  <a:pt x="21600" y="0"/>
                </a:lnTo>
                <a:lnTo>
                  <a:pt x="0" y="0"/>
                </a:lnTo>
                <a:close/>
              </a:path>
            </a:pathLst>
          </a:custGeom>
          <a:solidFill>
            <a:schemeClr val="accent1"/>
          </a:solidFill>
          <a:ln w="9525">
            <a:solidFill>
              <a:schemeClr val="bg1"/>
            </a:solidFill>
            <a:miter lim="800000"/>
            <a:headEnd/>
            <a:tailEnd/>
          </a:ln>
        </p:spPr>
        <p:txBody>
          <a:bodyPr wrap="none" anchor="ctr"/>
          <a:lstStyle/>
          <a:p>
            <a:endParaRPr lang="en-US"/>
          </a:p>
        </p:txBody>
      </p:sp>
      <p:grpSp>
        <p:nvGrpSpPr>
          <p:cNvPr id="13" name="Group 7"/>
          <p:cNvGrpSpPr>
            <a:grpSpLocks/>
          </p:cNvGrpSpPr>
          <p:nvPr/>
        </p:nvGrpSpPr>
        <p:grpSpPr bwMode="auto">
          <a:xfrm>
            <a:off x="3877994" y="4924425"/>
            <a:ext cx="762000" cy="622300"/>
            <a:chOff x="2416" y="3160"/>
            <a:chExt cx="480" cy="392"/>
          </a:xfrm>
        </p:grpSpPr>
        <p:sp>
          <p:nvSpPr>
            <p:cNvPr id="19" name="Freeform 8"/>
            <p:cNvSpPr>
              <a:spLocks/>
            </p:cNvSpPr>
            <p:nvPr/>
          </p:nvSpPr>
          <p:spPr bwMode="auto">
            <a:xfrm>
              <a:off x="2416"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9"/>
            <p:cNvSpPr>
              <a:spLocks/>
            </p:cNvSpPr>
            <p:nvPr/>
          </p:nvSpPr>
          <p:spPr bwMode="auto">
            <a:xfrm flipH="1">
              <a:off x="2680" y="3160"/>
              <a:ext cx="216" cy="392"/>
            </a:xfrm>
            <a:custGeom>
              <a:avLst/>
              <a:gdLst>
                <a:gd name="T0" fmla="*/ 216 w 216"/>
                <a:gd name="T1" fmla="*/ 0 h 392"/>
                <a:gd name="T2" fmla="*/ 200 w 216"/>
                <a:gd name="T3" fmla="*/ 128 h 392"/>
                <a:gd name="T4" fmla="*/ 136 w 216"/>
                <a:gd name="T5" fmla="*/ 240 h 392"/>
                <a:gd name="T6" fmla="*/ 0 w 216"/>
                <a:gd name="T7" fmla="*/ 392 h 392"/>
                <a:gd name="T8" fmla="*/ 0 60000 65536"/>
                <a:gd name="T9" fmla="*/ 0 60000 65536"/>
                <a:gd name="T10" fmla="*/ 0 60000 65536"/>
                <a:gd name="T11" fmla="*/ 0 60000 65536"/>
                <a:gd name="T12" fmla="*/ 0 w 216"/>
                <a:gd name="T13" fmla="*/ 0 h 392"/>
                <a:gd name="T14" fmla="*/ 216 w 216"/>
                <a:gd name="T15" fmla="*/ 392 h 392"/>
              </a:gdLst>
              <a:ahLst/>
              <a:cxnLst>
                <a:cxn ang="T8">
                  <a:pos x="T0" y="T1"/>
                </a:cxn>
                <a:cxn ang="T9">
                  <a:pos x="T2" y="T3"/>
                </a:cxn>
                <a:cxn ang="T10">
                  <a:pos x="T4" y="T5"/>
                </a:cxn>
                <a:cxn ang="T11">
                  <a:pos x="T6" y="T7"/>
                </a:cxn>
              </a:cxnLst>
              <a:rect l="T12" t="T13" r="T14" b="T15"/>
              <a:pathLst>
                <a:path w="216" h="392">
                  <a:moveTo>
                    <a:pt x="216" y="0"/>
                  </a:moveTo>
                  <a:cubicBezTo>
                    <a:pt x="214" y="44"/>
                    <a:pt x="213" y="88"/>
                    <a:pt x="200" y="128"/>
                  </a:cubicBezTo>
                  <a:cubicBezTo>
                    <a:pt x="186" y="167"/>
                    <a:pt x="169" y="196"/>
                    <a:pt x="136" y="240"/>
                  </a:cubicBezTo>
                  <a:cubicBezTo>
                    <a:pt x="102" y="284"/>
                    <a:pt x="21" y="366"/>
                    <a:pt x="0" y="392"/>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 name="Line 10"/>
          <p:cNvSpPr>
            <a:spLocks noChangeShapeType="1"/>
          </p:cNvSpPr>
          <p:nvPr/>
        </p:nvSpPr>
        <p:spPr bwMode="auto">
          <a:xfrm flipH="1">
            <a:off x="3281094" y="3543300"/>
            <a:ext cx="5969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2"/>
          <p:cNvSpPr>
            <a:spLocks noChangeShapeType="1"/>
          </p:cNvSpPr>
          <p:nvPr/>
        </p:nvSpPr>
        <p:spPr bwMode="auto">
          <a:xfrm flipH="1">
            <a:off x="4297094" y="1825625"/>
            <a:ext cx="381000" cy="304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3"/>
          <p:cNvSpPr>
            <a:spLocks noChangeShapeType="1"/>
          </p:cNvSpPr>
          <p:nvPr/>
        </p:nvSpPr>
        <p:spPr bwMode="auto">
          <a:xfrm>
            <a:off x="3827194" y="1825625"/>
            <a:ext cx="381000" cy="3048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6"/>
          <p:cNvSpPr txBox="1">
            <a:spLocks noChangeArrowheads="1"/>
          </p:cNvSpPr>
          <p:nvPr/>
        </p:nvSpPr>
        <p:spPr bwMode="auto">
          <a:xfrm>
            <a:off x="4787900" y="2116901"/>
            <a:ext cx="3217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Tip of pulled quartz fiber</a:t>
            </a:r>
          </a:p>
        </p:txBody>
      </p:sp>
      <p:sp>
        <p:nvSpPr>
          <p:cNvPr id="25" name="Text Box 5"/>
          <p:cNvSpPr txBox="1">
            <a:spLocks noChangeArrowheads="1"/>
          </p:cNvSpPr>
          <p:nvPr/>
        </p:nvSpPr>
        <p:spPr bwMode="auto">
          <a:xfrm>
            <a:off x="4787900" y="4461837"/>
            <a:ext cx="3217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Very small fraction of light makes it through small (50nm) aperture</a:t>
            </a:r>
          </a:p>
        </p:txBody>
      </p:sp>
      <p:sp>
        <p:nvSpPr>
          <p:cNvPr id="26" name="Text Box 11"/>
          <p:cNvSpPr txBox="1">
            <a:spLocks noChangeArrowheads="1"/>
          </p:cNvSpPr>
          <p:nvPr/>
        </p:nvSpPr>
        <p:spPr bwMode="auto">
          <a:xfrm>
            <a:off x="211138" y="3681482"/>
            <a:ext cx="3573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Calibri" panose="020F0502020204030204" pitchFamily="34" charset="0"/>
              </a:rPr>
              <a:t>Aluminize tip to minimize loss of light </a:t>
            </a:r>
          </a:p>
        </p:txBody>
      </p:sp>
    </p:spTree>
    <p:extLst>
      <p:ext uri="{BB962C8B-B14F-4D97-AF65-F5344CB8AC3E}">
        <p14:creationId xmlns:p14="http://schemas.microsoft.com/office/powerpoint/2010/main" val="2473937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Near-Field Scanning Optical Microscopy (NSOM</a:t>
            </a:r>
            <a:r>
              <a:rPr lang="en-US" sz="2800" dirty="0" smtClean="0">
                <a:solidFill>
                  <a:prstClr val="black"/>
                </a:solidFill>
              </a:rPr>
              <a:t>)</a:t>
            </a:r>
            <a:endParaRPr lang="en-US" dirty="0"/>
          </a:p>
        </p:txBody>
      </p:sp>
      <p:pic>
        <p:nvPicPr>
          <p:cNvPr id="3" name="Picture 2" descr="star.jpg                                                       0001B58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949" y="2315327"/>
            <a:ext cx="51879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nsomsem.gif                                                    0001B58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027907"/>
            <a:ext cx="2856299" cy="564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3667549" y="1055837"/>
            <a:ext cx="1468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SEM of tip</a:t>
            </a:r>
          </a:p>
        </p:txBody>
      </p:sp>
      <p:sp>
        <p:nvSpPr>
          <p:cNvPr id="6" name="Text Box 5"/>
          <p:cNvSpPr txBox="1">
            <a:spLocks noChangeArrowheads="1"/>
          </p:cNvSpPr>
          <p:nvPr/>
        </p:nvSpPr>
        <p:spPr bwMode="auto">
          <a:xfrm>
            <a:off x="3890536" y="2630078"/>
            <a:ext cx="3620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Tip shining on sample</a:t>
            </a:r>
          </a:p>
          <a:p>
            <a:pPr algn="ctr" eaLnBrk="1" hangingPunct="1"/>
            <a:r>
              <a:rPr lang="en-US" altLang="en-US" dirty="0">
                <a:latin typeface="Calibri" panose="020F0502020204030204" pitchFamily="34" charset="0"/>
              </a:rPr>
              <a:t>(can detect with </a:t>
            </a:r>
            <a:r>
              <a:rPr lang="en-US" altLang="en-US" dirty="0" smtClean="0">
                <a:latin typeface="Calibri" panose="020F0502020204030204" pitchFamily="34" charset="0"/>
              </a:rPr>
              <a:t>wide-field</a:t>
            </a:r>
            <a:r>
              <a:rPr lang="en-US" altLang="en-US" dirty="0">
                <a:latin typeface="Calibri" panose="020F0502020204030204" pitchFamily="34" charset="0"/>
              </a:rPr>
              <a:t>)</a:t>
            </a:r>
          </a:p>
        </p:txBody>
      </p:sp>
    </p:spTree>
    <p:extLst>
      <p:ext uri="{BB962C8B-B14F-4D97-AF65-F5344CB8AC3E}">
        <p14:creationId xmlns:p14="http://schemas.microsoft.com/office/powerpoint/2010/main" val="3363370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to move the tip?  Steal from </a:t>
            </a:r>
            <a:r>
              <a:rPr lang="en-US" sz="2800" dirty="0" smtClean="0"/>
              <a:t>AFM</a:t>
            </a:r>
            <a:r>
              <a:rPr lang="en-US" sz="2800" dirty="0"/>
              <a:t/>
            </a:r>
            <a:br>
              <a:rPr lang="en-US" sz="2800" dirty="0"/>
            </a:br>
            <a:endParaRPr lang="en-US" sz="2800" dirty="0"/>
          </a:p>
        </p:txBody>
      </p:sp>
      <p:sp>
        <p:nvSpPr>
          <p:cNvPr id="4" name="TextBox 3"/>
          <p:cNvSpPr txBox="1"/>
          <p:nvPr/>
        </p:nvSpPr>
        <p:spPr>
          <a:xfrm>
            <a:off x="2584512" y="5975540"/>
            <a:ext cx="3172087" cy="369332"/>
          </a:xfrm>
          <a:prstGeom prst="rect">
            <a:avLst/>
          </a:prstGeom>
          <a:noFill/>
        </p:spPr>
        <p:txBody>
          <a:bodyPr wrap="none" rtlCol="0">
            <a:spAutoFit/>
          </a:bodyPr>
          <a:lstStyle/>
          <a:p>
            <a:r>
              <a:rPr lang="en-US" dirty="0" smtClean="0"/>
              <a:t>Atomic Force Microscopy (AFM)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195" y="1405054"/>
            <a:ext cx="5263610" cy="4153945"/>
          </a:xfrm>
          <a:prstGeom prst="rect">
            <a:avLst/>
          </a:prstGeom>
        </p:spPr>
      </p:pic>
    </p:spTree>
    <p:extLst>
      <p:ext uri="{BB962C8B-B14F-4D97-AF65-F5344CB8AC3E}">
        <p14:creationId xmlns:p14="http://schemas.microsoft.com/office/powerpoint/2010/main" val="144424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Near-Field Scanning Optical Microscopy (NSOM)</a:t>
            </a:r>
            <a:br>
              <a:rPr lang="en-US" sz="2800" dirty="0" smtClean="0"/>
            </a:br>
            <a:r>
              <a:rPr lang="en-US" sz="2800" dirty="0" smtClean="0"/>
              <a:t/>
            </a:r>
            <a:br>
              <a:rPr lang="en-US" sz="2800" dirty="0" smtClean="0"/>
            </a:br>
            <a:r>
              <a:rPr lang="en-US" altLang="en-US" sz="2800" dirty="0"/>
              <a:t>Break the diffraction limit by working in the </a:t>
            </a:r>
            <a:r>
              <a:rPr lang="en-US" altLang="en-US" sz="2800" dirty="0" smtClean="0"/>
              <a:t>near-field</a:t>
            </a:r>
            <a:endParaRPr lang="en-US" sz="2800" dirty="0"/>
          </a:p>
        </p:txBody>
      </p:sp>
      <p:sp>
        <p:nvSpPr>
          <p:cNvPr id="3" name="Content Placeholder 2"/>
          <p:cNvSpPr>
            <a:spLocks noGrp="1"/>
          </p:cNvSpPr>
          <p:nvPr>
            <p:ph sz="half" idx="1"/>
          </p:nvPr>
        </p:nvSpPr>
        <p:spPr/>
        <p:txBody>
          <a:bodyPr/>
          <a:lstStyle/>
          <a:p>
            <a:r>
              <a:rPr lang="en-US" dirty="0" smtClean="0"/>
              <a:t>Like AFM can do NSOM with tapping mode</a:t>
            </a:r>
          </a:p>
          <a:p>
            <a:r>
              <a:rPr lang="en-US" dirty="0" smtClean="0"/>
              <a:t>Requires bent tip</a:t>
            </a:r>
          </a:p>
          <a:p>
            <a:r>
              <a:rPr lang="en-US" dirty="0" smtClean="0"/>
              <a:t>Move tip up and down like AFM</a:t>
            </a:r>
          </a:p>
          <a:p>
            <a:r>
              <a:rPr lang="en-US" dirty="0" smtClean="0"/>
              <a:t>Not best way of doing NSOM</a:t>
            </a:r>
          </a:p>
          <a:p>
            <a:pPr lvl="1"/>
            <a:r>
              <a:rPr lang="en-US" dirty="0" smtClean="0"/>
              <a:t>Hard to make probe</a:t>
            </a:r>
          </a:p>
          <a:p>
            <a:pPr lvl="1"/>
            <a:r>
              <a:rPr lang="en-US" dirty="0" smtClean="0"/>
              <a:t>Bend causes loss of light</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5937" y="1951237"/>
            <a:ext cx="2544453" cy="3326407"/>
          </a:xfrm>
        </p:spPr>
      </p:pic>
    </p:spTree>
    <p:extLst>
      <p:ext uri="{BB962C8B-B14F-4D97-AF65-F5344CB8AC3E}">
        <p14:creationId xmlns:p14="http://schemas.microsoft.com/office/powerpoint/2010/main" val="254525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Förster</a:t>
            </a:r>
            <a:r>
              <a:rPr lang="en-US" sz="4000" dirty="0" smtClean="0"/>
              <a:t> Resonance Energy Transfer (FRET)</a:t>
            </a:r>
            <a:endParaRPr lang="en-US" sz="4000" dirty="0"/>
          </a:p>
        </p:txBody>
      </p:sp>
      <p:sp>
        <p:nvSpPr>
          <p:cNvPr id="3" name="Content Placeholder 2"/>
          <p:cNvSpPr>
            <a:spLocks noGrp="1"/>
          </p:cNvSpPr>
          <p:nvPr>
            <p:ph idx="1"/>
          </p:nvPr>
        </p:nvSpPr>
        <p:spPr/>
        <p:txBody>
          <a:bodyPr>
            <a:normAutofit/>
          </a:bodyPr>
          <a:lstStyle/>
          <a:p>
            <a:r>
              <a:rPr lang="en-US" sz="3200" dirty="0" smtClean="0"/>
              <a:t>Great method for the detection of:</a:t>
            </a:r>
          </a:p>
          <a:p>
            <a:pPr lvl="1"/>
            <a:r>
              <a:rPr lang="en-US" sz="2800" dirty="0" smtClean="0"/>
              <a:t>Protein-protein interactions</a:t>
            </a:r>
          </a:p>
          <a:p>
            <a:pPr lvl="1"/>
            <a:r>
              <a:rPr lang="en-US" sz="2800" dirty="0" smtClean="0"/>
              <a:t>Enzymatic activity</a:t>
            </a:r>
          </a:p>
          <a:p>
            <a:pPr lvl="1"/>
            <a:r>
              <a:rPr lang="en-US" sz="2800" dirty="0" smtClean="0"/>
              <a:t>Small molecules interacting inside a cell</a:t>
            </a:r>
            <a:endParaRPr lang="en-US" sz="2800" dirty="0"/>
          </a:p>
        </p:txBody>
      </p:sp>
    </p:spTree>
    <p:extLst>
      <p:ext uri="{BB962C8B-B14F-4D97-AF65-F5344CB8AC3E}">
        <p14:creationId xmlns:p14="http://schemas.microsoft.com/office/powerpoint/2010/main" val="22744215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If not tapping like AFM how else to scan tip in NSOM?</a:t>
            </a:r>
            <a:br>
              <a:rPr lang="en-US" sz="2800" dirty="0" smtClean="0"/>
            </a:br>
            <a:r>
              <a:rPr lang="en-US" sz="2800" dirty="0"/>
              <a:t/>
            </a:r>
            <a:br>
              <a:rPr lang="en-US" sz="2800" dirty="0"/>
            </a:br>
            <a:r>
              <a:rPr lang="en-US" sz="2800" dirty="0" smtClean="0"/>
              <a:t>Shear force mode. </a:t>
            </a:r>
            <a:br>
              <a:rPr lang="en-US" sz="2800" dirty="0" smtClean="0"/>
            </a:br>
            <a:r>
              <a:rPr lang="en-US" sz="2800" dirty="0" smtClean="0"/>
              <a:t>Advantage: don’t need laser to keep track of probe.</a:t>
            </a:r>
            <a:endParaRPr lang="en-US" sz="2800"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467835"/>
            <a:ext cx="3886200" cy="3066917"/>
          </a:xfrm>
        </p:spPr>
      </p:pic>
      <p:sp>
        <p:nvSpPr>
          <p:cNvPr id="3" name="Text Box 5"/>
          <p:cNvSpPr txBox="1">
            <a:spLocks noChangeArrowheads="1"/>
          </p:cNvSpPr>
          <p:nvPr/>
        </p:nvSpPr>
        <p:spPr bwMode="auto">
          <a:xfrm>
            <a:off x="910315" y="5839768"/>
            <a:ext cx="7213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Calibri" panose="020F0502020204030204" pitchFamily="34" charset="0"/>
              </a:rPr>
              <a:t>To keep tip in near-field, need to be ~50nm from surface</a:t>
            </a:r>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67262" y="2486819"/>
            <a:ext cx="3609975" cy="3028950"/>
          </a:xfrm>
        </p:spPr>
      </p:pic>
    </p:spTree>
    <p:extLst>
      <p:ext uri="{BB962C8B-B14F-4D97-AF65-F5344CB8AC3E}">
        <p14:creationId xmlns:p14="http://schemas.microsoft.com/office/powerpoint/2010/main" val="39686490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Sense presence of surface from dithering </a:t>
            </a:r>
            <a:r>
              <a:rPr lang="en-US" sz="2800" dirty="0" smtClean="0"/>
              <a:t>tip (lateral)</a:t>
            </a:r>
            <a:r>
              <a:rPr lang="en-US" sz="2800" dirty="0"/>
              <a:t/>
            </a:r>
            <a:br>
              <a:rPr lang="en-US" sz="2800" dirty="0"/>
            </a:br>
            <a:r>
              <a:rPr lang="en-US" sz="2800" dirty="0"/>
              <a:t>(Increased shear force when surface is near</a:t>
            </a:r>
            <a:r>
              <a:rPr lang="en-US" sz="2800" dirty="0" smtClean="0"/>
              <a:t>)</a:t>
            </a:r>
            <a:endParaRPr lang="en-US" sz="2800" dirty="0"/>
          </a:p>
        </p:txBody>
      </p:sp>
      <p:pic>
        <p:nvPicPr>
          <p:cNvPr id="3" name="Picture 2" descr=" nsom1.jpg                                                      0001B58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3894138"/>
            <a:ext cx="2781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apMode.gif                                                    0001C2E3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71" y="1823534"/>
            <a:ext cx="6223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39990" y="6200078"/>
            <a:ext cx="3723840" cy="369332"/>
          </a:xfrm>
          <a:prstGeom prst="rect">
            <a:avLst/>
          </a:prstGeom>
          <a:noFill/>
        </p:spPr>
        <p:txBody>
          <a:bodyPr wrap="none" rtlCol="0">
            <a:spAutoFit/>
          </a:bodyPr>
          <a:lstStyle/>
          <a:p>
            <a:r>
              <a:rPr lang="en-US" dirty="0" smtClean="0"/>
              <a:t>Keep dithering amplitude low &lt;10 nm</a:t>
            </a:r>
            <a:endParaRPr lang="en-US" dirty="0"/>
          </a:p>
        </p:txBody>
      </p:sp>
    </p:spTree>
    <p:extLst>
      <p:ext uri="{BB962C8B-B14F-4D97-AF65-F5344CB8AC3E}">
        <p14:creationId xmlns:p14="http://schemas.microsoft.com/office/powerpoint/2010/main" val="10935410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Shear force mode with non optical feedback</a:t>
            </a:r>
            <a:endParaRPr lang="en-US" sz="2800" dirty="0"/>
          </a:p>
        </p:txBody>
      </p:sp>
      <p:sp>
        <p:nvSpPr>
          <p:cNvPr id="4" name="Content Placeholder 3"/>
          <p:cNvSpPr>
            <a:spLocks noGrp="1"/>
          </p:cNvSpPr>
          <p:nvPr>
            <p:ph sz="half" idx="1"/>
          </p:nvPr>
        </p:nvSpPr>
        <p:spPr/>
        <p:txBody>
          <a:bodyPr>
            <a:normAutofit lnSpcReduction="10000"/>
          </a:bodyPr>
          <a:lstStyle/>
          <a:p>
            <a:r>
              <a:rPr lang="en-US" dirty="0" smtClean="0"/>
              <a:t>Use real-time feedback to keep probe in near-field range but not touching</a:t>
            </a:r>
          </a:p>
          <a:p>
            <a:r>
              <a:rPr lang="en-US" dirty="0" smtClean="0"/>
              <a:t>Tip can be oscillated at resonance frequency</a:t>
            </a:r>
          </a:p>
          <a:p>
            <a:r>
              <a:rPr lang="en-US" dirty="0" smtClean="0"/>
              <a:t>Tip can be straight</a:t>
            </a:r>
          </a:p>
          <a:p>
            <a:pPr lvl="1"/>
            <a:r>
              <a:rPr lang="en-US" dirty="0" smtClean="0"/>
              <a:t>Easier to make</a:t>
            </a:r>
          </a:p>
          <a:p>
            <a:pPr lvl="1"/>
            <a:r>
              <a:rPr lang="en-US" dirty="0" smtClean="0"/>
              <a:t>Cheaper</a:t>
            </a:r>
          </a:p>
          <a:p>
            <a:pPr lvl="1"/>
            <a:r>
              <a:rPr lang="en-US" dirty="0" smtClean="0"/>
              <a:t>But surface needs to be relatively flat</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38787" y="1765483"/>
            <a:ext cx="2209754" cy="2566166"/>
          </a:xfrm>
        </p:spPr>
      </p:pic>
      <p:pic>
        <p:nvPicPr>
          <p:cNvPr id="7" name="Picture 3" descr=" tfork.gif                                                      000176FA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7" y="4460796"/>
            <a:ext cx="2209754" cy="204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538787" y="1984917"/>
            <a:ext cx="739350" cy="20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738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1033"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smtClean="0">
                <a:solidFill>
                  <a:srgbClr val="FF0000"/>
                </a:solidFill>
                <a:latin typeface="Calibri" panose="020F0502020204030204"/>
              </a:rPr>
              <a:t>Reflected (Incident) </a:t>
            </a:r>
            <a:r>
              <a:rPr lang="en-US" altLang="en-US" dirty="0">
                <a:solidFill>
                  <a:srgbClr val="FF0000"/>
                </a:solidFill>
                <a:latin typeface="Calibri" panose="020F0502020204030204"/>
              </a:rPr>
              <a:t>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2" name="Title 1"/>
          <p:cNvSpPr>
            <a:spLocks noGrp="1"/>
          </p:cNvSpPr>
          <p:nvPr>
            <p:ph type="title"/>
          </p:nvPr>
        </p:nvSpPr>
        <p:spPr/>
        <p:txBody>
          <a:bodyPr anchor="t">
            <a:normAutofit/>
          </a:bodyPr>
          <a:lstStyle/>
          <a:p>
            <a:r>
              <a:rPr lang="en-US" altLang="en-US" sz="3200" dirty="0">
                <a:solidFill>
                  <a:prstClr val="black"/>
                </a:solidFill>
              </a:rPr>
              <a:t>Illumination Techniques - Overview</a:t>
            </a:r>
            <a:br>
              <a:rPr lang="en-US" altLang="en-US" sz="3200" dirty="0">
                <a:solidFill>
                  <a:prstClr val="black"/>
                </a:solidFill>
              </a:rPr>
            </a:br>
            <a:endParaRPr lang="en-US" sz="3200" dirty="0"/>
          </a:p>
        </p:txBody>
      </p:sp>
    </p:spTree>
    <p:extLst>
      <p:ext uri="{BB962C8B-B14F-4D97-AF65-F5344CB8AC3E}">
        <p14:creationId xmlns:p14="http://schemas.microsoft.com/office/powerpoint/2010/main" val="238369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NSOM, like far-field, is amenable to different contrast methods</a:t>
            </a:r>
            <a:endParaRPr lang="en-US" sz="3200" dirty="0"/>
          </a:p>
        </p:txBody>
      </p:sp>
      <p:pic>
        <p:nvPicPr>
          <p:cNvPr id="5" name="Picture 4"/>
          <p:cNvPicPr>
            <a:picLocks noChangeAspect="1"/>
          </p:cNvPicPr>
          <p:nvPr/>
        </p:nvPicPr>
        <p:blipFill>
          <a:blip r:embed="rId3"/>
          <a:stretch>
            <a:fillRect/>
          </a:stretch>
        </p:blipFill>
        <p:spPr>
          <a:xfrm>
            <a:off x="628649" y="1783857"/>
            <a:ext cx="5919295" cy="4664717"/>
          </a:xfrm>
          <a:prstGeom prst="rect">
            <a:avLst/>
          </a:prstGeom>
        </p:spPr>
      </p:pic>
      <p:sp>
        <p:nvSpPr>
          <p:cNvPr id="6" name="TextBox 5"/>
          <p:cNvSpPr txBox="1"/>
          <p:nvPr/>
        </p:nvSpPr>
        <p:spPr>
          <a:xfrm>
            <a:off x="987972" y="1690689"/>
            <a:ext cx="1219200" cy="369332"/>
          </a:xfrm>
          <a:prstGeom prst="rect">
            <a:avLst/>
          </a:prstGeom>
          <a:noFill/>
        </p:spPr>
        <p:txBody>
          <a:bodyPr wrap="square" rtlCol="0">
            <a:spAutoFit/>
          </a:bodyPr>
          <a:lstStyle/>
          <a:p>
            <a:r>
              <a:rPr lang="en-US" dirty="0" smtClean="0">
                <a:solidFill>
                  <a:srgbClr val="5B9BD5"/>
                </a:solidFill>
              </a:rPr>
              <a:t>Absorption</a:t>
            </a:r>
            <a:endParaRPr lang="en-US" dirty="0">
              <a:solidFill>
                <a:srgbClr val="5B9BD5"/>
              </a:solidFill>
            </a:endParaRPr>
          </a:p>
        </p:txBody>
      </p:sp>
      <p:sp>
        <p:nvSpPr>
          <p:cNvPr id="7" name="TextBox 6"/>
          <p:cNvSpPr txBox="1"/>
          <p:nvPr/>
        </p:nvSpPr>
        <p:spPr>
          <a:xfrm>
            <a:off x="2928771" y="1690689"/>
            <a:ext cx="1319049" cy="369332"/>
          </a:xfrm>
          <a:prstGeom prst="rect">
            <a:avLst/>
          </a:prstGeom>
          <a:noFill/>
        </p:spPr>
        <p:txBody>
          <a:bodyPr wrap="square" rtlCol="0">
            <a:spAutoFit/>
          </a:bodyPr>
          <a:lstStyle/>
          <a:p>
            <a:r>
              <a:rPr lang="en-US" dirty="0" smtClean="0">
                <a:solidFill>
                  <a:srgbClr val="5B9BD5"/>
                </a:solidFill>
              </a:rPr>
              <a:t>Polarization</a:t>
            </a:r>
            <a:endParaRPr lang="en-US" dirty="0">
              <a:solidFill>
                <a:srgbClr val="5B9BD5"/>
              </a:solidFill>
            </a:endParaRPr>
          </a:p>
        </p:txBody>
      </p:sp>
      <p:sp>
        <p:nvSpPr>
          <p:cNvPr id="8" name="TextBox 7"/>
          <p:cNvSpPr txBox="1"/>
          <p:nvPr/>
        </p:nvSpPr>
        <p:spPr>
          <a:xfrm>
            <a:off x="4761184" y="1690689"/>
            <a:ext cx="1699392" cy="369332"/>
          </a:xfrm>
          <a:prstGeom prst="rect">
            <a:avLst/>
          </a:prstGeom>
          <a:noFill/>
        </p:spPr>
        <p:txBody>
          <a:bodyPr wrap="square" rtlCol="0">
            <a:spAutoFit/>
          </a:bodyPr>
          <a:lstStyle/>
          <a:p>
            <a:r>
              <a:rPr lang="en-US" dirty="0" smtClean="0">
                <a:solidFill>
                  <a:srgbClr val="5B9BD5"/>
                </a:solidFill>
              </a:rPr>
              <a:t>Refractive index</a:t>
            </a:r>
            <a:endParaRPr lang="en-US" dirty="0">
              <a:solidFill>
                <a:srgbClr val="5B9BD5"/>
              </a:solidFill>
            </a:endParaRPr>
          </a:p>
        </p:txBody>
      </p:sp>
      <p:sp>
        <p:nvSpPr>
          <p:cNvPr id="9" name="TextBox 8"/>
          <p:cNvSpPr txBox="1"/>
          <p:nvPr/>
        </p:nvSpPr>
        <p:spPr>
          <a:xfrm>
            <a:off x="867924" y="3842925"/>
            <a:ext cx="1459296" cy="369332"/>
          </a:xfrm>
          <a:prstGeom prst="rect">
            <a:avLst/>
          </a:prstGeom>
          <a:noFill/>
        </p:spPr>
        <p:txBody>
          <a:bodyPr wrap="square" rtlCol="0">
            <a:spAutoFit/>
          </a:bodyPr>
          <a:lstStyle/>
          <a:p>
            <a:r>
              <a:rPr lang="en-US" dirty="0" smtClean="0">
                <a:solidFill>
                  <a:srgbClr val="5B9BD5"/>
                </a:solidFill>
              </a:rPr>
              <a:t>Fluorescence</a:t>
            </a:r>
            <a:endParaRPr lang="en-US" dirty="0">
              <a:solidFill>
                <a:srgbClr val="5B9BD5"/>
              </a:solidFill>
            </a:endParaRPr>
          </a:p>
        </p:txBody>
      </p:sp>
      <p:sp>
        <p:nvSpPr>
          <p:cNvPr id="10" name="TextBox 9"/>
          <p:cNvSpPr txBox="1"/>
          <p:nvPr/>
        </p:nvSpPr>
        <p:spPr>
          <a:xfrm>
            <a:off x="2823671" y="3842925"/>
            <a:ext cx="1748332" cy="369332"/>
          </a:xfrm>
          <a:prstGeom prst="rect">
            <a:avLst/>
          </a:prstGeom>
          <a:noFill/>
        </p:spPr>
        <p:txBody>
          <a:bodyPr wrap="square" rtlCol="0">
            <a:spAutoFit/>
          </a:bodyPr>
          <a:lstStyle/>
          <a:p>
            <a:r>
              <a:rPr lang="en-US" dirty="0" smtClean="0">
                <a:solidFill>
                  <a:srgbClr val="FF0000"/>
                </a:solidFill>
              </a:rPr>
              <a:t>Spectral imaging</a:t>
            </a:r>
            <a:endParaRPr lang="en-US" dirty="0">
              <a:solidFill>
                <a:srgbClr val="FF0000"/>
              </a:solidFill>
            </a:endParaRPr>
          </a:p>
        </p:txBody>
      </p:sp>
      <p:sp>
        <p:nvSpPr>
          <p:cNvPr id="11" name="TextBox 10"/>
          <p:cNvSpPr txBox="1"/>
          <p:nvPr/>
        </p:nvSpPr>
        <p:spPr>
          <a:xfrm>
            <a:off x="5001280" y="3842925"/>
            <a:ext cx="1459296" cy="369332"/>
          </a:xfrm>
          <a:prstGeom prst="rect">
            <a:avLst/>
          </a:prstGeom>
          <a:noFill/>
        </p:spPr>
        <p:txBody>
          <a:bodyPr wrap="square" rtlCol="0">
            <a:spAutoFit/>
          </a:bodyPr>
          <a:lstStyle/>
          <a:p>
            <a:r>
              <a:rPr lang="en-US" dirty="0" smtClean="0">
                <a:solidFill>
                  <a:srgbClr val="FF0000"/>
                </a:solidFill>
              </a:rPr>
              <a:t>Reflected</a:t>
            </a:r>
            <a:endParaRPr lang="en-US" dirty="0">
              <a:solidFill>
                <a:srgbClr val="FF0000"/>
              </a:solidFill>
            </a:endParaRPr>
          </a:p>
        </p:txBody>
      </p:sp>
      <p:grpSp>
        <p:nvGrpSpPr>
          <p:cNvPr id="13" name="Group 2"/>
          <p:cNvGrpSpPr>
            <a:grpSpLocks/>
          </p:cNvGrpSpPr>
          <p:nvPr/>
        </p:nvGrpSpPr>
        <p:grpSpPr bwMode="auto">
          <a:xfrm>
            <a:off x="7041103" y="3049890"/>
            <a:ext cx="1658177" cy="1586070"/>
            <a:chOff x="739" y="1152"/>
            <a:chExt cx="1787" cy="1350"/>
          </a:xfrm>
        </p:grpSpPr>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 y="1152"/>
              <a:ext cx="1691"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4"/>
            <p:cNvSpPr>
              <a:spLocks noChangeArrowheads="1"/>
            </p:cNvSpPr>
            <p:nvPr/>
          </p:nvSpPr>
          <p:spPr bwMode="auto">
            <a:xfrm>
              <a:off x="1998" y="2022"/>
              <a:ext cx="52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 name="Rectangle 5"/>
            <p:cNvSpPr>
              <a:spLocks noChangeArrowheads="1"/>
            </p:cNvSpPr>
            <p:nvPr/>
          </p:nvSpPr>
          <p:spPr bwMode="auto">
            <a:xfrm>
              <a:off x="1704" y="1248"/>
              <a:ext cx="76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 name="Rectangle 6"/>
            <p:cNvSpPr>
              <a:spLocks noChangeArrowheads="1"/>
            </p:cNvSpPr>
            <p:nvPr/>
          </p:nvSpPr>
          <p:spPr bwMode="auto">
            <a:xfrm>
              <a:off x="1410" y="1152"/>
              <a:ext cx="108" cy="144"/>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14" name="Line 10"/>
          <p:cNvSpPr>
            <a:spLocks noChangeShapeType="1"/>
          </p:cNvSpPr>
          <p:nvPr/>
        </p:nvSpPr>
        <p:spPr bwMode="auto">
          <a:xfrm>
            <a:off x="6889853" y="3106284"/>
            <a:ext cx="579017" cy="394755"/>
          </a:xfrm>
          <a:prstGeom prst="line">
            <a:avLst/>
          </a:prstGeom>
          <a:noFill/>
          <a:ln w="190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 name="Line 11"/>
          <p:cNvSpPr>
            <a:spLocks noChangeShapeType="1"/>
          </p:cNvSpPr>
          <p:nvPr/>
        </p:nvSpPr>
        <p:spPr bwMode="auto">
          <a:xfrm>
            <a:off x="7468870" y="3484591"/>
            <a:ext cx="0" cy="45114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 name="Line 15"/>
          <p:cNvSpPr>
            <a:spLocks noChangeShapeType="1"/>
          </p:cNvSpPr>
          <p:nvPr/>
        </p:nvSpPr>
        <p:spPr bwMode="auto">
          <a:xfrm flipV="1">
            <a:off x="7491140" y="3952188"/>
            <a:ext cx="0" cy="39475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 name="Line 16"/>
          <p:cNvSpPr>
            <a:spLocks noChangeShapeType="1"/>
          </p:cNvSpPr>
          <p:nvPr/>
        </p:nvSpPr>
        <p:spPr bwMode="auto">
          <a:xfrm flipH="1">
            <a:off x="7468870" y="4376315"/>
            <a:ext cx="84625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 name="Line 20"/>
          <p:cNvSpPr>
            <a:spLocks noChangeShapeType="1"/>
          </p:cNvSpPr>
          <p:nvPr/>
        </p:nvSpPr>
        <p:spPr bwMode="auto">
          <a:xfrm>
            <a:off x="7513409" y="3578580"/>
            <a:ext cx="0" cy="394755"/>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9" name="Line 23"/>
          <p:cNvSpPr>
            <a:spLocks noChangeShapeType="1"/>
          </p:cNvSpPr>
          <p:nvPr/>
        </p:nvSpPr>
        <p:spPr bwMode="auto">
          <a:xfrm flipH="1">
            <a:off x="7513409" y="3606777"/>
            <a:ext cx="801715"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4" name="TextBox 23"/>
          <p:cNvSpPr txBox="1"/>
          <p:nvPr/>
        </p:nvSpPr>
        <p:spPr>
          <a:xfrm>
            <a:off x="7041103" y="2609315"/>
            <a:ext cx="1576585" cy="369332"/>
          </a:xfrm>
          <a:prstGeom prst="rect">
            <a:avLst/>
          </a:prstGeom>
          <a:noFill/>
        </p:spPr>
        <p:txBody>
          <a:bodyPr wrap="none" rtlCol="0">
            <a:spAutoFit/>
          </a:bodyPr>
          <a:lstStyle/>
          <a:p>
            <a:r>
              <a:rPr lang="en-US" dirty="0" smtClean="0">
                <a:solidFill>
                  <a:srgbClr val="FF0000"/>
                </a:solidFill>
              </a:rPr>
              <a:t>Reflected Light</a:t>
            </a:r>
            <a:endParaRPr lang="en-US" dirty="0">
              <a:solidFill>
                <a:srgbClr val="FF0000"/>
              </a:solidFill>
            </a:endParaRPr>
          </a:p>
        </p:txBody>
      </p:sp>
      <p:sp>
        <p:nvSpPr>
          <p:cNvPr id="25" name="TextBox 24"/>
          <p:cNvSpPr txBox="1"/>
          <p:nvPr/>
        </p:nvSpPr>
        <p:spPr>
          <a:xfrm>
            <a:off x="7030519" y="4663945"/>
            <a:ext cx="1812035" cy="369332"/>
          </a:xfrm>
          <a:prstGeom prst="rect">
            <a:avLst/>
          </a:prstGeom>
          <a:noFill/>
        </p:spPr>
        <p:txBody>
          <a:bodyPr wrap="none" rtlCol="0">
            <a:spAutoFit/>
          </a:bodyPr>
          <a:lstStyle/>
          <a:p>
            <a:r>
              <a:rPr lang="en-US" dirty="0" smtClean="0">
                <a:solidFill>
                  <a:srgbClr val="5B9BD5"/>
                </a:solidFill>
              </a:rPr>
              <a:t>Transmitted Light</a:t>
            </a:r>
            <a:endParaRPr lang="en-US" dirty="0">
              <a:solidFill>
                <a:srgbClr val="5B9BD5"/>
              </a:solidFill>
            </a:endParaRPr>
          </a:p>
        </p:txBody>
      </p:sp>
    </p:spTree>
    <p:extLst>
      <p:ext uri="{BB962C8B-B14F-4D97-AF65-F5344CB8AC3E}">
        <p14:creationId xmlns:p14="http://schemas.microsoft.com/office/powerpoint/2010/main" val="34172829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prstClr val="black"/>
                </a:solidFill>
              </a:rPr>
              <a:t>Direct imaging of single molecule with NSOM </a:t>
            </a:r>
            <a:r>
              <a:rPr lang="en-US" altLang="en-US" sz="3200" dirty="0" smtClean="0">
                <a:solidFill>
                  <a:prstClr val="black"/>
                </a:solidFill>
              </a:rPr>
              <a:t>(1993)</a:t>
            </a:r>
            <a:endParaRPr lang="en-US" sz="3200" dirty="0"/>
          </a:p>
        </p:txBody>
      </p:sp>
      <p:sp>
        <p:nvSpPr>
          <p:cNvPr id="3" name="Content Placeholder 2"/>
          <p:cNvSpPr>
            <a:spLocks noGrp="1"/>
          </p:cNvSpPr>
          <p:nvPr>
            <p:ph sz="half" idx="1"/>
          </p:nvPr>
        </p:nvSpPr>
        <p:spPr/>
        <p:txBody>
          <a:bodyPr/>
          <a:lstStyle/>
          <a:p>
            <a:r>
              <a:rPr lang="en-US" dirty="0" smtClean="0"/>
              <a:t>Instrument described in 1992 Science paper</a:t>
            </a:r>
          </a:p>
          <a:p>
            <a:r>
              <a:rPr lang="en-US" dirty="0" smtClean="0"/>
              <a:t>Shear force mode with non-optical feedback</a:t>
            </a:r>
          </a:p>
          <a:p>
            <a:r>
              <a:rPr lang="en-US" dirty="0" smtClean="0"/>
              <a:t>In 1993 Eric </a:t>
            </a:r>
            <a:r>
              <a:rPr lang="en-US" dirty="0" err="1" smtClean="0"/>
              <a:t>Betzig</a:t>
            </a:r>
            <a:r>
              <a:rPr lang="en-US" dirty="0" smtClean="0"/>
              <a:t> and Robert </a:t>
            </a:r>
            <a:r>
              <a:rPr lang="en-US" dirty="0" err="1" smtClean="0"/>
              <a:t>Chichester</a:t>
            </a:r>
            <a:r>
              <a:rPr lang="en-US" dirty="0" smtClean="0"/>
              <a:t> used NSOM for </a:t>
            </a:r>
            <a:r>
              <a:rPr lang="en-US" i="1" dirty="0" smtClean="0">
                <a:solidFill>
                  <a:srgbClr val="FF0000"/>
                </a:solidFill>
              </a:rPr>
              <a:t>repetitive</a:t>
            </a:r>
            <a:r>
              <a:rPr lang="en-US" dirty="0" smtClean="0">
                <a:solidFill>
                  <a:srgbClr val="FF0000"/>
                </a:solidFill>
              </a:rPr>
              <a:t> </a:t>
            </a:r>
            <a:r>
              <a:rPr lang="en-US" dirty="0" smtClean="0"/>
              <a:t>single molecule imaging, </a:t>
            </a:r>
            <a:r>
              <a:rPr lang="en-US" dirty="0" err="1" smtClean="0"/>
              <a:t>DiI</a:t>
            </a:r>
            <a:endParaRPr lang="en-US" dirty="0" smtClean="0"/>
          </a:p>
        </p:txBody>
      </p:sp>
      <p:pic>
        <p:nvPicPr>
          <p:cNvPr id="10" name="Picture 9"/>
          <p:cNvPicPr>
            <a:picLocks noChangeAspect="1"/>
          </p:cNvPicPr>
          <p:nvPr/>
        </p:nvPicPr>
        <p:blipFill>
          <a:blip r:embed="rId3"/>
          <a:stretch>
            <a:fillRect/>
          </a:stretch>
        </p:blipFill>
        <p:spPr>
          <a:xfrm>
            <a:off x="4640259" y="1941239"/>
            <a:ext cx="4164255" cy="3944554"/>
          </a:xfrm>
          <a:prstGeom prst="rect">
            <a:avLst/>
          </a:prstGeom>
        </p:spPr>
      </p:pic>
    </p:spTree>
    <p:extLst>
      <p:ext uri="{BB962C8B-B14F-4D97-AF65-F5344CB8AC3E}">
        <p14:creationId xmlns:p14="http://schemas.microsoft.com/office/powerpoint/2010/main" val="10024781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sz="3600" dirty="0" smtClean="0"/>
              <a:t>NSOM images</a:t>
            </a:r>
            <a:br>
              <a:rPr lang="en-US" altLang="en-US" sz="3600" dirty="0" smtClean="0"/>
            </a:br>
            <a:r>
              <a:rPr lang="en-US" altLang="en-US" sz="3600" dirty="0"/>
              <a:t/>
            </a:r>
            <a:br>
              <a:rPr lang="en-US" altLang="en-US" sz="3600" dirty="0"/>
            </a:br>
            <a:r>
              <a:rPr lang="en-US" altLang="en-US" sz="3600" dirty="0" smtClean="0"/>
              <a:t>Single </a:t>
            </a:r>
            <a:r>
              <a:rPr lang="en-US" altLang="en-US" sz="3600" dirty="0"/>
              <a:t>molecules of </a:t>
            </a:r>
            <a:r>
              <a:rPr lang="en-US" altLang="en-US" sz="3600" dirty="0" err="1"/>
              <a:t>DiI</a:t>
            </a:r>
            <a:r>
              <a:rPr lang="en-US" altLang="en-US" sz="3600" dirty="0"/>
              <a:t> on glass </a:t>
            </a:r>
            <a:r>
              <a:rPr lang="en-US" altLang="en-US" sz="3600" dirty="0" smtClean="0"/>
              <a:t>surface</a:t>
            </a:r>
            <a:endParaRPr lang="en-US" sz="3600" dirty="0"/>
          </a:p>
        </p:txBody>
      </p:sp>
      <p:pic>
        <p:nvPicPr>
          <p:cNvPr id="6" name="Picture 5" descr=" nsom7.jpg                                                      0001B58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2271287"/>
            <a:ext cx="452913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8528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prstClr val="black"/>
                </a:solidFill>
              </a:rPr>
              <a:t>NSOM images</a:t>
            </a:r>
            <a:endParaRPr lang="en-US" dirty="0"/>
          </a:p>
        </p:txBody>
      </p:sp>
      <p:pic>
        <p:nvPicPr>
          <p:cNvPr id="3" name="Picture 3" descr="dna.jpg                                                        000176FA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372" y="1286037"/>
            <a:ext cx="4743256" cy="51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151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NSOM disadvantages</a:t>
            </a:r>
            <a:endParaRPr lang="en-US" sz="3600" dirty="0"/>
          </a:p>
        </p:txBody>
      </p:sp>
    </p:spTree>
    <p:extLst>
      <p:ext uri="{BB962C8B-B14F-4D97-AF65-F5344CB8AC3E}">
        <p14:creationId xmlns:p14="http://schemas.microsoft.com/office/powerpoint/2010/main" val="36173537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NSOM disadvantages</a:t>
            </a:r>
            <a:endParaRPr lang="en-US" sz="3600" dirty="0"/>
          </a:p>
        </p:txBody>
      </p:sp>
      <p:sp>
        <p:nvSpPr>
          <p:cNvPr id="4" name="Content Placeholder 3"/>
          <p:cNvSpPr>
            <a:spLocks noGrp="1"/>
          </p:cNvSpPr>
          <p:nvPr>
            <p:ph idx="1"/>
          </p:nvPr>
        </p:nvSpPr>
        <p:spPr>
          <a:xfrm>
            <a:off x="628650" y="1792171"/>
            <a:ext cx="7886700" cy="4351338"/>
          </a:xfrm>
        </p:spPr>
        <p:txBody>
          <a:bodyPr>
            <a:normAutofit fontScale="92500" lnSpcReduction="10000"/>
          </a:bodyPr>
          <a:lstStyle/>
          <a:p>
            <a:pPr>
              <a:lnSpc>
                <a:spcPct val="110000"/>
              </a:lnSpc>
            </a:pPr>
            <a:r>
              <a:rPr lang="en-US" dirty="0" smtClean="0"/>
              <a:t>Practically </a:t>
            </a:r>
            <a:r>
              <a:rPr lang="en-US" dirty="0"/>
              <a:t>zero working distance and </a:t>
            </a:r>
            <a:r>
              <a:rPr lang="en-US" dirty="0" smtClean="0"/>
              <a:t>small </a:t>
            </a:r>
            <a:r>
              <a:rPr lang="en-US" dirty="0"/>
              <a:t>depth of field</a:t>
            </a:r>
            <a:r>
              <a:rPr lang="en-US" dirty="0" smtClean="0"/>
              <a:t>.</a:t>
            </a:r>
            <a:endParaRPr lang="en-US" dirty="0"/>
          </a:p>
          <a:p>
            <a:pPr>
              <a:lnSpc>
                <a:spcPct val="110000"/>
              </a:lnSpc>
            </a:pPr>
            <a:r>
              <a:rPr lang="en-US" dirty="0" smtClean="0"/>
              <a:t>Extremely </a:t>
            </a:r>
            <a:r>
              <a:rPr lang="en-US" dirty="0"/>
              <a:t>long scan times for high resolution images or large specimen areas</a:t>
            </a:r>
            <a:r>
              <a:rPr lang="en-US" dirty="0" smtClean="0"/>
              <a:t>.</a:t>
            </a:r>
            <a:endParaRPr lang="en-US" dirty="0"/>
          </a:p>
          <a:p>
            <a:pPr>
              <a:lnSpc>
                <a:spcPct val="110000"/>
              </a:lnSpc>
            </a:pPr>
            <a:r>
              <a:rPr lang="en-US" dirty="0" smtClean="0"/>
              <a:t>Very </a:t>
            </a:r>
            <a:r>
              <a:rPr lang="en-US" dirty="0"/>
              <a:t>low </a:t>
            </a:r>
            <a:r>
              <a:rPr lang="en-US" dirty="0" smtClean="0"/>
              <a:t>little light through such a tiny aperture.</a:t>
            </a:r>
            <a:endParaRPr lang="en-US" dirty="0"/>
          </a:p>
          <a:p>
            <a:pPr>
              <a:lnSpc>
                <a:spcPct val="110000"/>
              </a:lnSpc>
            </a:pPr>
            <a:r>
              <a:rPr lang="en-US" dirty="0" smtClean="0"/>
              <a:t>Only </a:t>
            </a:r>
            <a:r>
              <a:rPr lang="en-US" dirty="0"/>
              <a:t>features at </a:t>
            </a:r>
            <a:r>
              <a:rPr lang="en-US" dirty="0" smtClean="0"/>
              <a:t>surface </a:t>
            </a:r>
            <a:r>
              <a:rPr lang="en-US" dirty="0"/>
              <a:t>of specimens can be studied</a:t>
            </a:r>
            <a:r>
              <a:rPr lang="en-US" dirty="0" smtClean="0"/>
              <a:t>.</a:t>
            </a:r>
            <a:endParaRPr lang="en-US" dirty="0"/>
          </a:p>
          <a:p>
            <a:pPr>
              <a:lnSpc>
                <a:spcPct val="110000"/>
              </a:lnSpc>
            </a:pPr>
            <a:r>
              <a:rPr lang="en-US" dirty="0" smtClean="0"/>
              <a:t>Fiber </a:t>
            </a:r>
            <a:r>
              <a:rPr lang="en-US" dirty="0"/>
              <a:t>optic probes are somewhat problematic for imaging soft materials due to their high spring constants, especially in shear-force mode.</a:t>
            </a:r>
          </a:p>
          <a:p>
            <a:pPr>
              <a:lnSpc>
                <a:spcPct val="110000"/>
              </a:lnSpc>
            </a:pPr>
            <a:endParaRPr lang="en-US" dirty="0"/>
          </a:p>
        </p:txBody>
      </p:sp>
    </p:spTree>
    <p:extLst>
      <p:ext uri="{BB962C8B-B14F-4D97-AF65-F5344CB8AC3E}">
        <p14:creationId xmlns:p14="http://schemas.microsoft.com/office/powerpoint/2010/main" val="100816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53250" name="Oval 2"/>
          <p:cNvSpPr>
            <a:spLocks noChangeArrowheads="1"/>
          </p:cNvSpPr>
          <p:nvPr/>
        </p:nvSpPr>
        <p:spPr bwMode="auto">
          <a:xfrm>
            <a:off x="4298950" y="408305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53252" name="Group 4"/>
          <p:cNvGrpSpPr>
            <a:grpSpLocks/>
          </p:cNvGrpSpPr>
          <p:nvPr/>
        </p:nvGrpSpPr>
        <p:grpSpPr bwMode="auto">
          <a:xfrm rot="1021199">
            <a:off x="609600" y="3505200"/>
            <a:ext cx="3886200" cy="228600"/>
            <a:chOff x="957" y="3292"/>
            <a:chExt cx="2671" cy="280"/>
          </a:xfrm>
        </p:grpSpPr>
        <p:sp>
          <p:nvSpPr>
            <p:cNvPr id="53275"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6"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grpSp>
        <p:nvGrpSpPr>
          <p:cNvPr id="53253" name="Group 7"/>
          <p:cNvGrpSpPr>
            <a:grpSpLocks/>
          </p:cNvGrpSpPr>
          <p:nvPr/>
        </p:nvGrpSpPr>
        <p:grpSpPr bwMode="auto">
          <a:xfrm rot="-1240320">
            <a:off x="4876800" y="3124200"/>
            <a:ext cx="4037013" cy="152400"/>
            <a:chOff x="957" y="3292"/>
            <a:chExt cx="2671" cy="280"/>
          </a:xfrm>
        </p:grpSpPr>
        <p:sp>
          <p:nvSpPr>
            <p:cNvPr id="53273"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4"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grpSp>
      <p:sp>
        <p:nvSpPr>
          <p:cNvPr id="53254" name="Text Box 10"/>
          <p:cNvSpPr txBox="1">
            <a:spLocks noChangeArrowheads="1"/>
          </p:cNvSpPr>
          <p:nvPr/>
        </p:nvSpPr>
        <p:spPr bwMode="auto">
          <a:xfrm>
            <a:off x="4419600" y="4917727"/>
            <a:ext cx="4332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50000"/>
              </a:spcBef>
              <a:spcAft>
                <a:spcPct val="0"/>
              </a:spcAft>
            </a:pPr>
            <a:r>
              <a:rPr lang="en-US" altLang="en-US" dirty="0">
                <a:solidFill>
                  <a:srgbClr val="FFFFFF"/>
                </a:solidFill>
                <a:latin typeface="+mn-lt"/>
              </a:rPr>
              <a:t>If dye at high concentration</a:t>
            </a:r>
          </a:p>
          <a:p>
            <a:pPr eaLnBrk="0" fontAlgn="base" hangingPunct="0">
              <a:spcBef>
                <a:spcPct val="50000"/>
              </a:spcBef>
              <a:spcAft>
                <a:spcPct val="0"/>
              </a:spcAft>
            </a:pPr>
            <a:r>
              <a:rPr lang="ja-JP" altLang="en-US" dirty="0">
                <a:solidFill>
                  <a:srgbClr val="FFFFFF"/>
                </a:solidFill>
                <a:latin typeface="+mn-lt"/>
              </a:rPr>
              <a:t>“</a:t>
            </a:r>
            <a:r>
              <a:rPr lang="en-US" altLang="ja-JP" dirty="0">
                <a:solidFill>
                  <a:srgbClr val="FFFFFF"/>
                </a:solidFill>
                <a:latin typeface="+mn-lt"/>
              </a:rPr>
              <a:t>hot-potato</a:t>
            </a:r>
            <a:r>
              <a:rPr lang="ja-JP" altLang="en-US" dirty="0">
                <a:solidFill>
                  <a:srgbClr val="FFFFFF"/>
                </a:solidFill>
                <a:latin typeface="+mn-lt"/>
              </a:rPr>
              <a:t>”</a:t>
            </a:r>
            <a:r>
              <a:rPr lang="en-US" altLang="ja-JP" dirty="0">
                <a:solidFill>
                  <a:srgbClr val="FFFFFF"/>
                </a:solidFill>
                <a:latin typeface="+mn-lt"/>
              </a:rPr>
              <a:t> the energy until lost</a:t>
            </a:r>
            <a:endParaRPr lang="en-US" altLang="en-US" dirty="0">
              <a:solidFill>
                <a:srgbClr val="FFFFFF"/>
              </a:solidFill>
              <a:latin typeface="+mn-lt"/>
            </a:endParaRPr>
          </a:p>
        </p:txBody>
      </p:sp>
      <p:sp>
        <p:nvSpPr>
          <p:cNvPr id="53255" name="Oval 11"/>
          <p:cNvSpPr>
            <a:spLocks noChangeArrowheads="1"/>
          </p:cNvSpPr>
          <p:nvPr/>
        </p:nvSpPr>
        <p:spPr bwMode="auto">
          <a:xfrm>
            <a:off x="4800600" y="42672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6" name="Oval 12"/>
          <p:cNvSpPr>
            <a:spLocks noChangeArrowheads="1"/>
          </p:cNvSpPr>
          <p:nvPr/>
        </p:nvSpPr>
        <p:spPr bwMode="auto">
          <a:xfrm>
            <a:off x="4800600" y="3810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7" name="Oval 13"/>
          <p:cNvSpPr>
            <a:spLocks noChangeArrowheads="1"/>
          </p:cNvSpPr>
          <p:nvPr/>
        </p:nvSpPr>
        <p:spPr bwMode="auto">
          <a:xfrm>
            <a:off x="42672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8" name="Oval 14"/>
          <p:cNvSpPr>
            <a:spLocks noChangeArrowheads="1"/>
          </p:cNvSpPr>
          <p:nvPr/>
        </p:nvSpPr>
        <p:spPr bwMode="auto">
          <a:xfrm>
            <a:off x="4419600" y="3733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59" name="Oval 15"/>
          <p:cNvSpPr>
            <a:spLocks noChangeArrowheads="1"/>
          </p:cNvSpPr>
          <p:nvPr/>
        </p:nvSpPr>
        <p:spPr bwMode="auto">
          <a:xfrm>
            <a:off x="3962400" y="44196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0" name="Oval 16"/>
          <p:cNvSpPr>
            <a:spLocks noChangeArrowheads="1"/>
          </p:cNvSpPr>
          <p:nvPr/>
        </p:nvSpPr>
        <p:spPr bwMode="auto">
          <a:xfrm>
            <a:off x="5105400" y="4191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1" name="Oval 17"/>
          <p:cNvSpPr>
            <a:spLocks noChangeArrowheads="1"/>
          </p:cNvSpPr>
          <p:nvPr/>
        </p:nvSpPr>
        <p:spPr bwMode="auto">
          <a:xfrm>
            <a:off x="4724400" y="34290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2" name="Oval 18"/>
          <p:cNvSpPr>
            <a:spLocks noChangeArrowheads="1"/>
          </p:cNvSpPr>
          <p:nvPr/>
        </p:nvSpPr>
        <p:spPr bwMode="auto">
          <a:xfrm>
            <a:off x="4343400" y="3352800"/>
            <a:ext cx="228600" cy="228600"/>
          </a:xfrm>
          <a:prstGeom prst="ellipse">
            <a:avLst/>
          </a:prstGeom>
          <a:solidFill>
            <a:schemeClr val="accent1">
              <a:alpha val="50195"/>
            </a:schemeClr>
          </a:solidFill>
          <a:ln w="19050">
            <a:solidFill>
              <a:srgbClr val="FFCC99"/>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3263" name="Line 19"/>
          <p:cNvSpPr>
            <a:spLocks noChangeShapeType="1"/>
          </p:cNvSpPr>
          <p:nvPr/>
        </p:nvSpPr>
        <p:spPr bwMode="auto">
          <a:xfrm>
            <a:off x="4495800" y="4191000"/>
            <a:ext cx="3048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4" name="Line 20"/>
          <p:cNvSpPr>
            <a:spLocks noChangeShapeType="1"/>
          </p:cNvSpPr>
          <p:nvPr/>
        </p:nvSpPr>
        <p:spPr bwMode="auto">
          <a:xfrm flipH="1">
            <a:off x="4495800" y="4419600"/>
            <a:ext cx="3810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5" name="Line 21"/>
          <p:cNvSpPr>
            <a:spLocks noChangeShapeType="1"/>
          </p:cNvSpPr>
          <p:nvPr/>
        </p:nvSpPr>
        <p:spPr bwMode="auto">
          <a:xfrm flipV="1">
            <a:off x="4419600" y="3581400"/>
            <a:ext cx="381000" cy="914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6" name="Line 22"/>
          <p:cNvSpPr>
            <a:spLocks noChangeShapeType="1"/>
          </p:cNvSpPr>
          <p:nvPr/>
        </p:nvSpPr>
        <p:spPr bwMode="auto">
          <a:xfrm flipH="1">
            <a:off x="4572000" y="3505200"/>
            <a:ext cx="152400" cy="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7" name="Line 23"/>
          <p:cNvSpPr>
            <a:spLocks noChangeShapeType="1"/>
          </p:cNvSpPr>
          <p:nvPr/>
        </p:nvSpPr>
        <p:spPr bwMode="auto">
          <a:xfrm>
            <a:off x="4495800" y="3581400"/>
            <a:ext cx="76200" cy="1524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8" name="Line 24"/>
          <p:cNvSpPr>
            <a:spLocks noChangeShapeType="1"/>
          </p:cNvSpPr>
          <p:nvPr/>
        </p:nvSpPr>
        <p:spPr bwMode="auto">
          <a:xfrm>
            <a:off x="4572000" y="3886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69" name="Line 25"/>
          <p:cNvSpPr>
            <a:spLocks noChangeShapeType="1"/>
          </p:cNvSpPr>
          <p:nvPr/>
        </p:nvSpPr>
        <p:spPr bwMode="auto">
          <a:xfrm>
            <a:off x="4953000" y="4267200"/>
            <a:ext cx="304800" cy="762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0" name="Line 26"/>
          <p:cNvSpPr>
            <a:spLocks noChangeShapeType="1"/>
          </p:cNvSpPr>
          <p:nvPr/>
        </p:nvSpPr>
        <p:spPr bwMode="auto">
          <a:xfrm flipH="1">
            <a:off x="4114800" y="4267200"/>
            <a:ext cx="1143000" cy="2286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1" name="Line 27"/>
          <p:cNvSpPr>
            <a:spLocks noChangeShapeType="1"/>
          </p:cNvSpPr>
          <p:nvPr/>
        </p:nvSpPr>
        <p:spPr bwMode="auto">
          <a:xfrm flipV="1">
            <a:off x="4114800" y="3429000"/>
            <a:ext cx="304800" cy="10668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53272" name="Line 28"/>
          <p:cNvSpPr>
            <a:spLocks noChangeShapeType="1"/>
          </p:cNvSpPr>
          <p:nvPr/>
        </p:nvSpPr>
        <p:spPr bwMode="auto">
          <a:xfrm>
            <a:off x="4495800" y="3505200"/>
            <a:ext cx="381000" cy="381000"/>
          </a:xfrm>
          <a:prstGeom prst="line">
            <a:avLst/>
          </a:prstGeom>
          <a:noFill/>
          <a:ln w="1905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a typeface="ＭＳ Ｐゴシック" panose="020B0600070205080204" pitchFamily="34" charset="-128"/>
            </a:endParaRPr>
          </a:p>
        </p:txBody>
      </p:sp>
      <p:sp>
        <p:nvSpPr>
          <p:cNvPr id="29"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smtClean="0">
                <a:solidFill>
                  <a:srgbClr val="FFFFFF"/>
                </a:solidFill>
                <a:latin typeface="+mj-lt"/>
              </a:rPr>
              <a:t>Remember our </a:t>
            </a:r>
            <a:r>
              <a:rPr lang="en-US" altLang="en-US" sz="2800" dirty="0">
                <a:solidFill>
                  <a:srgbClr val="FFFFFF"/>
                </a:solidFill>
                <a:latin typeface="+mj-lt"/>
              </a:rPr>
              <a:t>f</a:t>
            </a:r>
            <a:r>
              <a:rPr lang="en-US" altLang="en-US" sz="2800" dirty="0" smtClean="0">
                <a:solidFill>
                  <a:srgbClr val="FFFFFF"/>
                </a:solidFill>
                <a:latin typeface="+mj-lt"/>
              </a:rPr>
              <a:t>luorescence discussion?</a:t>
            </a:r>
          </a:p>
          <a:p>
            <a:pPr eaLnBrk="0" fontAlgn="base" hangingPunct="0">
              <a:spcBef>
                <a:spcPct val="50000"/>
              </a:spcBef>
              <a:spcAft>
                <a:spcPct val="0"/>
              </a:spcAft>
            </a:pPr>
            <a:r>
              <a:rPr lang="en-US" altLang="en-US" sz="2800" dirty="0" smtClean="0">
                <a:solidFill>
                  <a:srgbClr val="FFFFFF"/>
                </a:solidFill>
                <a:latin typeface="+mj-lt"/>
              </a:rPr>
              <a:t>Resonance Energy Transfer (non-radiative)</a:t>
            </a:r>
          </a:p>
          <a:p>
            <a:pPr eaLnBrk="0" fontAlgn="base" hangingPunct="0">
              <a:spcBef>
                <a:spcPct val="50000"/>
              </a:spcBef>
              <a:spcAft>
                <a:spcPct val="0"/>
              </a:spcAft>
            </a:pPr>
            <a:r>
              <a:rPr lang="en-US" altLang="en-US" sz="2800" dirty="0">
                <a:solidFill>
                  <a:srgbClr val="FFFFFF"/>
                </a:solidFill>
                <a:latin typeface="+mj-lt"/>
              </a:rPr>
              <a:t>The Bad:  Self-quenching</a:t>
            </a:r>
          </a:p>
        </p:txBody>
      </p:sp>
    </p:spTree>
    <p:extLst>
      <p:ext uri="{BB962C8B-B14F-4D97-AF65-F5344CB8AC3E}">
        <p14:creationId xmlns:p14="http://schemas.microsoft.com/office/powerpoint/2010/main" val="5993271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
          <p:cNvGrpSpPr>
            <a:grpSpLocks/>
          </p:cNvGrpSpPr>
          <p:nvPr/>
        </p:nvGrpSpPr>
        <p:grpSpPr bwMode="auto">
          <a:xfrm>
            <a:off x="3224561" y="2757449"/>
            <a:ext cx="4140200" cy="2946400"/>
            <a:chOff x="1968" y="920"/>
            <a:chExt cx="2608" cy="1856"/>
          </a:xfrm>
        </p:grpSpPr>
        <p:sp>
          <p:nvSpPr>
            <p:cNvPr id="40976" name="Freeform 3"/>
            <p:cNvSpPr>
              <a:spLocks/>
            </p:cNvSpPr>
            <p:nvPr/>
          </p:nvSpPr>
          <p:spPr bwMode="auto">
            <a:xfrm>
              <a:off x="1968" y="920"/>
              <a:ext cx="2608" cy="1856"/>
            </a:xfrm>
            <a:custGeom>
              <a:avLst/>
              <a:gdLst>
                <a:gd name="T0" fmla="*/ 0 w 2608"/>
                <a:gd name="T1" fmla="*/ 1856 h 1856"/>
                <a:gd name="T2" fmla="*/ 168 w 2608"/>
                <a:gd name="T3" fmla="*/ 1592 h 1856"/>
                <a:gd name="T4" fmla="*/ 792 w 2608"/>
                <a:gd name="T5" fmla="*/ 248 h 1856"/>
                <a:gd name="T6" fmla="*/ 2608 w 2608"/>
                <a:gd name="T7" fmla="*/ 0 h 1856"/>
                <a:gd name="T8" fmla="*/ 2584 w 2608"/>
                <a:gd name="T9" fmla="*/ 1856 h 1856"/>
                <a:gd name="T10" fmla="*/ 0 w 2608"/>
                <a:gd name="T11" fmla="*/ 1856 h 1856"/>
                <a:gd name="T12" fmla="*/ 0 60000 65536"/>
                <a:gd name="T13" fmla="*/ 0 60000 65536"/>
                <a:gd name="T14" fmla="*/ 0 60000 65536"/>
                <a:gd name="T15" fmla="*/ 0 60000 65536"/>
                <a:gd name="T16" fmla="*/ 0 60000 65536"/>
                <a:gd name="T17" fmla="*/ 0 60000 65536"/>
                <a:gd name="T18" fmla="*/ 0 w 2608"/>
                <a:gd name="T19" fmla="*/ 0 h 1856"/>
                <a:gd name="T20" fmla="*/ 2608 w 2608"/>
                <a:gd name="T21" fmla="*/ 1856 h 1856"/>
              </a:gdLst>
              <a:ahLst/>
              <a:cxnLst>
                <a:cxn ang="T12">
                  <a:pos x="T0" y="T1"/>
                </a:cxn>
                <a:cxn ang="T13">
                  <a:pos x="T2" y="T3"/>
                </a:cxn>
                <a:cxn ang="T14">
                  <a:pos x="T4" y="T5"/>
                </a:cxn>
                <a:cxn ang="T15">
                  <a:pos x="T6" y="T7"/>
                </a:cxn>
                <a:cxn ang="T16">
                  <a:pos x="T8" y="T9"/>
                </a:cxn>
                <a:cxn ang="T17">
                  <a:pos x="T10" y="T11"/>
                </a:cxn>
              </a:cxnLst>
              <a:rect l="T18" t="T19" r="T20" b="T21"/>
              <a:pathLst>
                <a:path w="2608" h="1856">
                  <a:moveTo>
                    <a:pt x="0" y="1856"/>
                  </a:moveTo>
                  <a:lnTo>
                    <a:pt x="168" y="1592"/>
                  </a:lnTo>
                  <a:lnTo>
                    <a:pt x="792" y="248"/>
                  </a:lnTo>
                  <a:lnTo>
                    <a:pt x="2608" y="0"/>
                  </a:lnTo>
                  <a:lnTo>
                    <a:pt x="2584" y="1856"/>
                  </a:lnTo>
                  <a:lnTo>
                    <a:pt x="0" y="1856"/>
                  </a:lnTo>
                  <a:close/>
                </a:path>
              </a:pathLst>
            </a:custGeom>
            <a:solidFill>
              <a:srgbClr val="FF6699"/>
            </a:solidFill>
            <a:ln w="9525">
              <a:solidFill>
                <a:schemeClr val="bg1"/>
              </a:solidFill>
              <a:round/>
              <a:headEnd/>
              <a:tailEnd/>
            </a:ln>
          </p:spPr>
          <p:txBody>
            <a:bodyPr wrap="none" anchor="ctr"/>
            <a:lstStyle/>
            <a:p>
              <a:endParaRPr lang="en-US"/>
            </a:p>
          </p:txBody>
        </p:sp>
        <p:sp>
          <p:nvSpPr>
            <p:cNvPr id="40977" name="Text Box 4"/>
            <p:cNvSpPr txBox="1">
              <a:spLocks noChangeArrowheads="1"/>
            </p:cNvSpPr>
            <p:nvPr/>
          </p:nvSpPr>
          <p:spPr bwMode="auto">
            <a:xfrm>
              <a:off x="3175" y="1314"/>
              <a:ext cx="4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CLSM</a:t>
              </a:r>
              <a:endParaRPr lang="en-US" altLang="en-US" dirty="0">
                <a:latin typeface="+mn-lt"/>
              </a:endParaRPr>
            </a:p>
          </p:txBody>
        </p:sp>
      </p:grpSp>
      <p:sp>
        <p:nvSpPr>
          <p:cNvPr id="40962" name="Line 5"/>
          <p:cNvSpPr>
            <a:spLocks noChangeShapeType="1"/>
          </p:cNvSpPr>
          <p:nvPr/>
        </p:nvSpPr>
        <p:spPr bwMode="auto">
          <a:xfrm flipV="1">
            <a:off x="2272061" y="5754649"/>
            <a:ext cx="5473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3" name="Line 6"/>
          <p:cNvSpPr>
            <a:spLocks noChangeShapeType="1"/>
          </p:cNvSpPr>
          <p:nvPr/>
        </p:nvSpPr>
        <p:spPr bwMode="auto">
          <a:xfrm flipV="1">
            <a:off x="2272061" y="1055649"/>
            <a:ext cx="0" cy="4699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4" name="Text Box 7"/>
          <p:cNvSpPr txBox="1">
            <a:spLocks noChangeArrowheads="1"/>
          </p:cNvSpPr>
          <p:nvPr/>
        </p:nvSpPr>
        <p:spPr bwMode="auto">
          <a:xfrm>
            <a:off x="1078262" y="2811851"/>
            <a:ext cx="9527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mn-lt"/>
              </a:rPr>
              <a:t>Depth</a:t>
            </a:r>
          </a:p>
          <a:p>
            <a:pPr algn="ctr" eaLnBrk="1" hangingPunct="1"/>
            <a:r>
              <a:rPr lang="en-US" altLang="en-US" dirty="0">
                <a:latin typeface="+mn-lt"/>
              </a:rPr>
              <a:t>(um)</a:t>
            </a:r>
          </a:p>
        </p:txBody>
      </p:sp>
      <p:sp>
        <p:nvSpPr>
          <p:cNvPr id="40965" name="Text Box 8"/>
          <p:cNvSpPr txBox="1">
            <a:spLocks noChangeArrowheads="1"/>
          </p:cNvSpPr>
          <p:nvPr/>
        </p:nvSpPr>
        <p:spPr bwMode="auto">
          <a:xfrm>
            <a:off x="4201629" y="5962958"/>
            <a:ext cx="15113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dirty="0">
                <a:latin typeface="+mn-lt"/>
              </a:rPr>
              <a:t>Resolution</a:t>
            </a:r>
          </a:p>
          <a:p>
            <a:pPr algn="ctr" eaLnBrk="1" hangingPunct="1"/>
            <a:r>
              <a:rPr lang="en-US" altLang="en-US" dirty="0">
                <a:latin typeface="+mn-lt"/>
              </a:rPr>
              <a:t>(um)</a:t>
            </a:r>
          </a:p>
        </p:txBody>
      </p:sp>
      <p:grpSp>
        <p:nvGrpSpPr>
          <p:cNvPr id="40966" name="Group 9"/>
          <p:cNvGrpSpPr>
            <a:grpSpLocks/>
          </p:cNvGrpSpPr>
          <p:nvPr/>
        </p:nvGrpSpPr>
        <p:grpSpPr bwMode="auto">
          <a:xfrm>
            <a:off x="3465861" y="3582949"/>
            <a:ext cx="3886200" cy="2120900"/>
            <a:chOff x="2088" y="1440"/>
            <a:chExt cx="2448" cy="1336"/>
          </a:xfrm>
        </p:grpSpPr>
        <p:sp>
          <p:nvSpPr>
            <p:cNvPr id="40974" name="Freeform 10"/>
            <p:cNvSpPr>
              <a:spLocks/>
            </p:cNvSpPr>
            <p:nvPr/>
          </p:nvSpPr>
          <p:spPr bwMode="auto">
            <a:xfrm>
              <a:off x="2088" y="1440"/>
              <a:ext cx="2448" cy="1336"/>
            </a:xfrm>
            <a:custGeom>
              <a:avLst/>
              <a:gdLst>
                <a:gd name="T0" fmla="*/ 0 w 2448"/>
                <a:gd name="T1" fmla="*/ 1328 h 1336"/>
                <a:gd name="T2" fmla="*/ 576 w 2448"/>
                <a:gd name="T3" fmla="*/ 584 h 1336"/>
                <a:gd name="T4" fmla="*/ 1640 w 2448"/>
                <a:gd name="T5" fmla="*/ 352 h 1336"/>
                <a:gd name="T6" fmla="*/ 2448 w 2448"/>
                <a:gd name="T7" fmla="*/ 0 h 1336"/>
                <a:gd name="T8" fmla="*/ 2448 w 2448"/>
                <a:gd name="T9" fmla="*/ 1336 h 1336"/>
                <a:gd name="T10" fmla="*/ 0 w 2448"/>
                <a:gd name="T11" fmla="*/ 1328 h 1336"/>
                <a:gd name="T12" fmla="*/ 0 60000 65536"/>
                <a:gd name="T13" fmla="*/ 0 60000 65536"/>
                <a:gd name="T14" fmla="*/ 0 60000 65536"/>
                <a:gd name="T15" fmla="*/ 0 60000 65536"/>
                <a:gd name="T16" fmla="*/ 0 60000 65536"/>
                <a:gd name="T17" fmla="*/ 0 60000 65536"/>
                <a:gd name="T18" fmla="*/ 0 w 2448"/>
                <a:gd name="T19" fmla="*/ 0 h 1336"/>
                <a:gd name="T20" fmla="*/ 2448 w 2448"/>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2448" h="1336">
                  <a:moveTo>
                    <a:pt x="0" y="1328"/>
                  </a:moveTo>
                  <a:lnTo>
                    <a:pt x="576" y="584"/>
                  </a:lnTo>
                  <a:lnTo>
                    <a:pt x="1640" y="352"/>
                  </a:lnTo>
                  <a:lnTo>
                    <a:pt x="2448" y="0"/>
                  </a:lnTo>
                  <a:lnTo>
                    <a:pt x="2448" y="1336"/>
                  </a:lnTo>
                  <a:lnTo>
                    <a:pt x="0" y="1328"/>
                  </a:lnTo>
                  <a:close/>
                </a:path>
              </a:pathLst>
            </a:custGeom>
            <a:solidFill>
              <a:schemeClr val="accent1"/>
            </a:solidFill>
            <a:ln w="9525">
              <a:solidFill>
                <a:schemeClr val="bg1"/>
              </a:solidFill>
              <a:round/>
              <a:headEnd/>
              <a:tailEnd/>
            </a:ln>
          </p:spPr>
          <p:txBody>
            <a:bodyPr wrap="none" anchor="ctr"/>
            <a:lstStyle/>
            <a:p>
              <a:endParaRPr lang="en-US"/>
            </a:p>
          </p:txBody>
        </p:sp>
        <p:sp>
          <p:nvSpPr>
            <p:cNvPr id="40975" name="Text Box 11"/>
            <p:cNvSpPr txBox="1">
              <a:spLocks noChangeArrowheads="1"/>
            </p:cNvSpPr>
            <p:nvPr/>
          </p:nvSpPr>
          <p:spPr bwMode="auto">
            <a:xfrm>
              <a:off x="3385" y="2202"/>
              <a:ext cx="3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LM</a:t>
              </a:r>
              <a:endParaRPr lang="en-US" altLang="en-US" dirty="0">
                <a:latin typeface="+mn-lt"/>
              </a:endParaRPr>
            </a:p>
          </p:txBody>
        </p:sp>
      </p:grpSp>
      <p:sp>
        <p:nvSpPr>
          <p:cNvPr id="40967" name="Text Box 12"/>
          <p:cNvSpPr txBox="1">
            <a:spLocks noChangeArrowheads="1"/>
          </p:cNvSpPr>
          <p:nvPr/>
        </p:nvSpPr>
        <p:spPr bwMode="auto">
          <a:xfrm>
            <a:off x="5355176" y="1781900"/>
            <a:ext cx="617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OCT</a:t>
            </a:r>
          </a:p>
        </p:txBody>
      </p:sp>
      <p:sp>
        <p:nvSpPr>
          <p:cNvPr id="40968" name="Text Box 13"/>
          <p:cNvSpPr txBox="1">
            <a:spLocks noChangeArrowheads="1"/>
          </p:cNvSpPr>
          <p:nvPr/>
        </p:nvSpPr>
        <p:spPr bwMode="auto">
          <a:xfrm>
            <a:off x="2384281" y="5373518"/>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NSOM</a:t>
            </a:r>
          </a:p>
        </p:txBody>
      </p:sp>
      <p:sp>
        <p:nvSpPr>
          <p:cNvPr id="40970" name="Text Box 15"/>
          <p:cNvSpPr txBox="1">
            <a:spLocks noChangeArrowheads="1"/>
          </p:cNvSpPr>
          <p:nvPr/>
        </p:nvSpPr>
        <p:spPr bwMode="auto">
          <a:xfrm>
            <a:off x="6706025" y="1223100"/>
            <a:ext cx="6078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a:latin typeface="+mn-lt"/>
              </a:rPr>
              <a:t>MRI</a:t>
            </a:r>
          </a:p>
        </p:txBody>
      </p:sp>
      <p:sp>
        <p:nvSpPr>
          <p:cNvPr id="40972" name="Text Box 17"/>
          <p:cNvSpPr txBox="1">
            <a:spLocks noChangeArrowheads="1"/>
          </p:cNvSpPr>
          <p:nvPr/>
        </p:nvSpPr>
        <p:spPr bwMode="auto">
          <a:xfrm>
            <a:off x="4725077" y="2556600"/>
            <a:ext cx="720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a:latin typeface="+mn-lt"/>
              </a:rPr>
              <a:t>SPIM</a:t>
            </a:r>
          </a:p>
        </p:txBody>
      </p:sp>
      <p:sp>
        <p:nvSpPr>
          <p:cNvPr id="40973" name="Text Box 18"/>
          <p:cNvSpPr txBox="1">
            <a:spLocks noChangeArrowheads="1"/>
          </p:cNvSpPr>
          <p:nvPr/>
        </p:nvSpPr>
        <p:spPr bwMode="auto">
          <a:xfrm>
            <a:off x="3361416" y="1223100"/>
            <a:ext cx="1061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smtClean="0">
                <a:latin typeface="+mn-lt"/>
              </a:rPr>
              <a:t>SIM/STP</a:t>
            </a:r>
            <a:endParaRPr lang="en-US" altLang="en-US" sz="2000" dirty="0">
              <a:latin typeface="+mn-lt"/>
            </a:endParaRPr>
          </a:p>
        </p:txBody>
      </p:sp>
      <p:sp>
        <p:nvSpPr>
          <p:cNvPr id="2" name="Title 1"/>
          <p:cNvSpPr>
            <a:spLocks noGrp="1"/>
          </p:cNvSpPr>
          <p:nvPr>
            <p:ph type="title"/>
          </p:nvPr>
        </p:nvSpPr>
        <p:spPr/>
        <p:txBody>
          <a:bodyPr>
            <a:normAutofit/>
          </a:bodyPr>
          <a:lstStyle/>
          <a:p>
            <a:r>
              <a:rPr lang="en-US" sz="3600" dirty="0"/>
              <a:t>Performance range of optical </a:t>
            </a:r>
            <a:r>
              <a:rPr lang="en-US" sz="3600" dirty="0" smtClean="0"/>
              <a:t>microscopy</a:t>
            </a:r>
            <a:endParaRPr lang="en-US" sz="3600" dirty="0"/>
          </a:p>
        </p:txBody>
      </p:sp>
      <p:sp>
        <p:nvSpPr>
          <p:cNvPr id="24" name="Freeform 10"/>
          <p:cNvSpPr>
            <a:spLocks/>
          </p:cNvSpPr>
          <p:nvPr/>
        </p:nvSpPr>
        <p:spPr bwMode="auto">
          <a:xfrm>
            <a:off x="3484911" y="5546341"/>
            <a:ext cx="3867150" cy="157508"/>
          </a:xfrm>
          <a:custGeom>
            <a:avLst/>
            <a:gdLst>
              <a:gd name="T0" fmla="*/ 0 w 2448"/>
              <a:gd name="T1" fmla="*/ 1328 h 1336"/>
              <a:gd name="T2" fmla="*/ 576 w 2448"/>
              <a:gd name="T3" fmla="*/ 584 h 1336"/>
              <a:gd name="T4" fmla="*/ 1640 w 2448"/>
              <a:gd name="T5" fmla="*/ 352 h 1336"/>
              <a:gd name="T6" fmla="*/ 2448 w 2448"/>
              <a:gd name="T7" fmla="*/ 0 h 1336"/>
              <a:gd name="T8" fmla="*/ 2448 w 2448"/>
              <a:gd name="T9" fmla="*/ 1336 h 1336"/>
              <a:gd name="T10" fmla="*/ 0 w 2448"/>
              <a:gd name="T11" fmla="*/ 1328 h 1336"/>
              <a:gd name="T12" fmla="*/ 0 60000 65536"/>
              <a:gd name="T13" fmla="*/ 0 60000 65536"/>
              <a:gd name="T14" fmla="*/ 0 60000 65536"/>
              <a:gd name="T15" fmla="*/ 0 60000 65536"/>
              <a:gd name="T16" fmla="*/ 0 60000 65536"/>
              <a:gd name="T17" fmla="*/ 0 60000 65536"/>
              <a:gd name="T18" fmla="*/ 0 w 2448"/>
              <a:gd name="T19" fmla="*/ 0 h 1336"/>
              <a:gd name="T20" fmla="*/ 2448 w 2448"/>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2448" h="1336">
                <a:moveTo>
                  <a:pt x="0" y="1328"/>
                </a:moveTo>
                <a:lnTo>
                  <a:pt x="576" y="584"/>
                </a:lnTo>
                <a:lnTo>
                  <a:pt x="1640" y="352"/>
                </a:lnTo>
                <a:lnTo>
                  <a:pt x="2448" y="0"/>
                </a:lnTo>
                <a:lnTo>
                  <a:pt x="2448" y="1336"/>
                </a:lnTo>
                <a:lnTo>
                  <a:pt x="0" y="1328"/>
                </a:lnTo>
                <a:close/>
              </a:path>
            </a:pathLst>
          </a:custGeom>
          <a:solidFill>
            <a:schemeClr val="accent6"/>
          </a:solidFill>
          <a:ln w="9525">
            <a:solidFill>
              <a:schemeClr val="bg1"/>
            </a:solidFill>
            <a:round/>
            <a:headEnd/>
            <a:tailEnd/>
          </a:ln>
        </p:spPr>
        <p:txBody>
          <a:bodyPr wrap="none" anchor="ctr"/>
          <a:lstStyle/>
          <a:p>
            <a:endParaRPr lang="en-US"/>
          </a:p>
        </p:txBody>
      </p:sp>
      <p:sp>
        <p:nvSpPr>
          <p:cNvPr id="26" name="Text Box 13"/>
          <p:cNvSpPr txBox="1">
            <a:spLocks noChangeArrowheads="1"/>
          </p:cNvSpPr>
          <p:nvPr/>
        </p:nvSpPr>
        <p:spPr bwMode="auto">
          <a:xfrm>
            <a:off x="4692959" y="5373518"/>
            <a:ext cx="631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2000" dirty="0" smtClean="0">
                <a:latin typeface="+mn-lt"/>
              </a:rPr>
              <a:t>TIRF</a:t>
            </a:r>
            <a:endParaRPr lang="en-US" altLang="en-US" sz="2000" dirty="0">
              <a:latin typeface="+mn-lt"/>
            </a:endParaRPr>
          </a:p>
        </p:txBody>
      </p:sp>
    </p:spTree>
    <p:extLst>
      <p:ext uri="{BB962C8B-B14F-4D97-AF65-F5344CB8AC3E}">
        <p14:creationId xmlns:p14="http://schemas.microsoft.com/office/powerpoint/2010/main" val="20321402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latin typeface="Comic Sans MS" panose="030F0702030302020204" pitchFamily="66" charset="0"/>
              </a:rPr>
              <a:t>Homework 4</a:t>
            </a:r>
            <a:endParaRPr lang="en-US" dirty="0">
              <a:latin typeface="Comic Sans MS" panose="030F0702030302020204" pitchFamily="66" charset="0"/>
            </a:endParaRPr>
          </a:p>
        </p:txBody>
      </p:sp>
      <p:sp>
        <p:nvSpPr>
          <p:cNvPr id="6" name="Rectangle 5"/>
          <p:cNvSpPr/>
          <p:nvPr/>
        </p:nvSpPr>
        <p:spPr>
          <a:xfrm>
            <a:off x="708408" y="1690689"/>
            <a:ext cx="7806942" cy="2154949"/>
          </a:xfrm>
          <a:prstGeom prst="rect">
            <a:avLst/>
          </a:prstGeom>
        </p:spPr>
        <p:txBody>
          <a:bodyPr wrap="square">
            <a:spAutoFit/>
          </a:bodyPr>
          <a:lstStyle/>
          <a:p>
            <a:pPr marL="64135" marR="1560830">
              <a:lnSpc>
                <a:spcPct val="110000"/>
              </a:lnSpc>
              <a:spcBef>
                <a:spcPts val="130"/>
              </a:spcBef>
            </a:pPr>
            <a:r>
              <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The New Horizons probe has given us new insights on the dwarf planet Pluto. What color is the sky of Pluto and explain </a:t>
            </a:r>
            <a:r>
              <a:rPr lang="en-US" dirty="0" smtClean="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why in terms of scattering?</a:t>
            </a:r>
          </a:p>
          <a:p>
            <a:pPr marL="64135" marR="1560830">
              <a:lnSpc>
                <a:spcPct val="110000"/>
              </a:lnSpc>
              <a:spcBef>
                <a:spcPts val="130"/>
              </a:spcBef>
            </a:pPr>
            <a:r>
              <a:rPr lang="en-US" spc="-5"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 </a:t>
            </a:r>
            <a:endPar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endParaRPr>
          </a:p>
          <a:p>
            <a:pPr marL="64135">
              <a:spcBef>
                <a:spcPts val="15"/>
              </a:spcBef>
            </a:pPr>
            <a:r>
              <a:rPr lang="en-US" spc="-5"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Hint – The particles that scatter light in the atmosphere of Pluto (</a:t>
            </a:r>
            <a:r>
              <a:rPr lang="en-US" spc="-5" dirty="0" err="1">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Tholins</a:t>
            </a:r>
            <a:r>
              <a:rPr lang="en-US" spc="-5"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 are considered to be small like the smaller light scattering particles in earth’s atmosphere.</a:t>
            </a:r>
            <a:endPar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882650" y="4439363"/>
            <a:ext cx="2125980" cy="1463675"/>
          </a:xfrm>
          <a:prstGeom prst="rect">
            <a:avLst/>
          </a:prstGeom>
        </p:spPr>
      </p:pic>
    </p:spTree>
    <p:extLst>
      <p:ext uri="{BB962C8B-B14F-4D97-AF65-F5344CB8AC3E}">
        <p14:creationId xmlns:p14="http://schemas.microsoft.com/office/powerpoint/2010/main" val="41907449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Pluto’s sky is blue</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96331" y="1825625"/>
            <a:ext cx="4351338" cy="4351338"/>
          </a:xfrm>
        </p:spPr>
      </p:pic>
      <p:sp>
        <p:nvSpPr>
          <p:cNvPr id="8" name="TextBox 7"/>
          <p:cNvSpPr txBox="1"/>
          <p:nvPr/>
        </p:nvSpPr>
        <p:spPr>
          <a:xfrm>
            <a:off x="628650" y="6176963"/>
            <a:ext cx="6723123" cy="369332"/>
          </a:xfrm>
          <a:prstGeom prst="rect">
            <a:avLst/>
          </a:prstGeom>
          <a:noFill/>
        </p:spPr>
        <p:txBody>
          <a:bodyPr wrap="none" rtlCol="0">
            <a:spAutoFit/>
          </a:bodyPr>
          <a:lstStyle/>
          <a:p>
            <a:r>
              <a:rPr lang="en-US" dirty="0"/>
              <a:t>https://www.nasa.gov/nh/nh-finds-blue-skies-and-water-ice-on-pluto</a:t>
            </a:r>
          </a:p>
        </p:txBody>
      </p:sp>
    </p:spTree>
    <p:extLst>
      <p:ext uri="{BB962C8B-B14F-4D97-AF65-F5344CB8AC3E}">
        <p14:creationId xmlns:p14="http://schemas.microsoft.com/office/powerpoint/2010/main" val="27342972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Scattering: Why the sky is blue and clouds are white</a:t>
            </a:r>
            <a:endParaRPr lang="en-US" sz="4000"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normAutofit/>
              </a:bodyPr>
              <a:lstStyle/>
              <a:p>
                <a:r>
                  <a:rPr lang="en-US" sz="2000" dirty="0" smtClean="0"/>
                  <a:t>Rayleigh scattering</a:t>
                </a:r>
              </a:p>
              <a:p>
                <a:pPr lvl="1"/>
                <a:r>
                  <a:rPr lang="en-US" sz="1800" dirty="0" smtClean="0"/>
                  <a:t>Favors shorter wavelengths as function of  </a:t>
                </a:r>
                <a14:m>
                  <m:oMath xmlns:m="http://schemas.openxmlformats.org/officeDocument/2006/math">
                    <m:f>
                      <m:fPr>
                        <m:type m:val="skw"/>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m:rPr>
                            <m:nor/>
                          </m:rPr>
                          <a:rPr lang="el-GR" sz="1800" dirty="0"/>
                          <m:t>λ</m:t>
                        </m:r>
                        <m:r>
                          <m:rPr>
                            <m:nor/>
                          </m:rPr>
                          <a:rPr lang="en-US" sz="1800" baseline="30000" dirty="0"/>
                          <m:t>4</m:t>
                        </m:r>
                      </m:den>
                    </m:f>
                  </m:oMath>
                </a14:m>
                <a:endParaRPr lang="en-US" sz="1800" dirty="0" smtClean="0"/>
              </a:p>
              <a:p>
                <a:pPr lvl="1"/>
                <a:r>
                  <a:rPr lang="en-US" sz="1800" dirty="0" smtClean="0"/>
                  <a:t>Particle size &lt;1/10</a:t>
                </a:r>
                <a:r>
                  <a:rPr lang="en-US" sz="1800" baseline="30000" dirty="0" smtClean="0"/>
                  <a:t>th</a:t>
                </a:r>
                <a:r>
                  <a:rPr lang="en-US" sz="1800" dirty="0" smtClean="0"/>
                  <a:t> wavelength</a:t>
                </a:r>
              </a:p>
              <a:p>
                <a:r>
                  <a:rPr lang="en-US" sz="2000" dirty="0" smtClean="0"/>
                  <a:t>Mie scattering </a:t>
                </a:r>
              </a:p>
              <a:p>
                <a:pPr lvl="1"/>
                <a:r>
                  <a:rPr lang="en-US" sz="1800" dirty="0" smtClean="0"/>
                  <a:t>No favorites</a:t>
                </a:r>
              </a:p>
              <a:p>
                <a:pPr lvl="1"/>
                <a:r>
                  <a:rPr lang="en-US" sz="1800" dirty="0" smtClean="0"/>
                  <a:t>Particle size &gt; wavelength</a:t>
                </a:r>
              </a:p>
              <a:p>
                <a:endParaRPr lang="en-US" sz="2000"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rotWithShape="0">
                <a:blip r:embed="rId3"/>
                <a:stretch>
                  <a:fillRect l="-1411" t="-1401"/>
                </a:stretch>
              </a:blipFill>
            </p:spPr>
            <p:txBody>
              <a:bodyPr/>
              <a:lstStyle/>
              <a:p>
                <a:r>
                  <a:rPr lang="en-US">
                    <a:noFill/>
                  </a:rPr>
                  <a:t> </a:t>
                </a:r>
              </a:p>
            </p:txBody>
          </p:sp>
        </mc:Fallback>
      </mc:AlternateContent>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50" y="1825625"/>
            <a:ext cx="3886200" cy="1115764"/>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565" y="3291841"/>
            <a:ext cx="5060785" cy="31039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740" y="4641602"/>
            <a:ext cx="2143609" cy="1754187"/>
          </a:xfrm>
          <a:prstGeom prst="rect">
            <a:avLst/>
          </a:prstGeom>
        </p:spPr>
      </p:pic>
    </p:spTree>
    <p:extLst>
      <p:ext uri="{BB962C8B-B14F-4D97-AF65-F5344CB8AC3E}">
        <p14:creationId xmlns:p14="http://schemas.microsoft.com/office/powerpoint/2010/main" val="532979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73730" name="Oval 2"/>
          <p:cNvSpPr>
            <a:spLocks noChangeArrowheads="1"/>
          </p:cNvSpPr>
          <p:nvPr/>
        </p:nvSpPr>
        <p:spPr bwMode="auto">
          <a:xfrm>
            <a:off x="4298950" y="4083050"/>
            <a:ext cx="228600" cy="228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73731" name="Text Box 3"/>
          <p:cNvSpPr txBox="1">
            <a:spLocks noChangeArrowheads="1"/>
          </p:cNvSpPr>
          <p:nvPr/>
        </p:nvSpPr>
        <p:spPr bwMode="auto">
          <a:xfrm>
            <a:off x="454025" y="460485"/>
            <a:ext cx="75469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2800" dirty="0" smtClean="0">
                <a:solidFill>
                  <a:srgbClr val="FFFFFF"/>
                </a:solidFill>
                <a:latin typeface="+mj-lt"/>
              </a:rPr>
              <a:t>FRET:</a:t>
            </a:r>
          </a:p>
          <a:p>
            <a:pPr eaLnBrk="0" fontAlgn="base" hangingPunct="0">
              <a:spcBef>
                <a:spcPct val="50000"/>
              </a:spcBef>
              <a:spcAft>
                <a:spcPct val="0"/>
              </a:spcAft>
            </a:pPr>
            <a:r>
              <a:rPr lang="en-US" altLang="en-US" sz="2800" dirty="0" smtClean="0">
                <a:solidFill>
                  <a:srgbClr val="FFFFFF"/>
                </a:solidFill>
                <a:latin typeface="+mj-lt"/>
              </a:rPr>
              <a:t>Resonance Energy Transfer (non-radiative)</a:t>
            </a:r>
          </a:p>
          <a:p>
            <a:pPr eaLnBrk="0" fontAlgn="base" hangingPunct="0">
              <a:spcBef>
                <a:spcPct val="50000"/>
              </a:spcBef>
              <a:spcAft>
                <a:spcPct val="0"/>
              </a:spcAft>
            </a:pPr>
            <a:r>
              <a:rPr lang="en-US" altLang="en-US" sz="2800" dirty="0" smtClean="0">
                <a:solidFill>
                  <a:srgbClr val="FFFFFF"/>
                </a:solidFill>
                <a:latin typeface="+mj-lt"/>
              </a:rPr>
              <a:t>The Good:  FRET as a molecular yardstick</a:t>
            </a:r>
          </a:p>
        </p:txBody>
      </p:sp>
      <p:grpSp>
        <p:nvGrpSpPr>
          <p:cNvPr id="73732" name="Group 4"/>
          <p:cNvGrpSpPr>
            <a:grpSpLocks/>
          </p:cNvGrpSpPr>
          <p:nvPr/>
        </p:nvGrpSpPr>
        <p:grpSpPr bwMode="auto">
          <a:xfrm rot="1021199">
            <a:off x="609600" y="3505200"/>
            <a:ext cx="3886200" cy="228600"/>
            <a:chOff x="957" y="3292"/>
            <a:chExt cx="2671" cy="280"/>
          </a:xfrm>
        </p:grpSpPr>
        <p:sp>
          <p:nvSpPr>
            <p:cNvPr id="73739" name="Freeform 5"/>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3740" name="Line 6"/>
            <p:cNvSpPr>
              <a:spLocks noChangeShapeType="1"/>
            </p:cNvSpPr>
            <p:nvPr/>
          </p:nvSpPr>
          <p:spPr bwMode="auto">
            <a:xfrm>
              <a:off x="3484" y="3449"/>
              <a:ext cx="144" cy="7"/>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3733" name="Group 7"/>
          <p:cNvGrpSpPr>
            <a:grpSpLocks/>
          </p:cNvGrpSpPr>
          <p:nvPr/>
        </p:nvGrpSpPr>
        <p:grpSpPr bwMode="auto">
          <a:xfrm rot="-1240320">
            <a:off x="4267200" y="2895600"/>
            <a:ext cx="4037013" cy="241300"/>
            <a:chOff x="957" y="3292"/>
            <a:chExt cx="2671" cy="280"/>
          </a:xfrm>
        </p:grpSpPr>
        <p:sp>
          <p:nvSpPr>
            <p:cNvPr id="73737" name="Freeform 8"/>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3738" name="Line 9"/>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3734" name="Text Box 10"/>
          <p:cNvSpPr txBox="1">
            <a:spLocks noChangeArrowheads="1"/>
          </p:cNvSpPr>
          <p:nvPr/>
        </p:nvSpPr>
        <p:spPr bwMode="auto">
          <a:xfrm>
            <a:off x="4430713" y="4409925"/>
            <a:ext cx="43322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lnSpc>
                <a:spcPct val="70000"/>
              </a:lnSpc>
              <a:spcBef>
                <a:spcPct val="50000"/>
              </a:spcBef>
              <a:spcAft>
                <a:spcPct val="0"/>
              </a:spcAft>
            </a:pPr>
            <a:r>
              <a:rPr lang="en-US" altLang="en-US" sz="2000" dirty="0" smtClean="0">
                <a:solidFill>
                  <a:srgbClr val="FFFFFF"/>
                </a:solidFill>
                <a:latin typeface="+mn-lt"/>
              </a:rPr>
              <a:t>Transfer of energy from one dye to another</a:t>
            </a:r>
          </a:p>
          <a:p>
            <a:pPr eaLnBrk="0" fontAlgn="base" hangingPunct="0">
              <a:lnSpc>
                <a:spcPct val="70000"/>
              </a:lnSpc>
              <a:spcBef>
                <a:spcPct val="50000"/>
              </a:spcBef>
              <a:spcAft>
                <a:spcPct val="0"/>
              </a:spcAft>
            </a:pPr>
            <a:r>
              <a:rPr lang="en-US" altLang="en-US" sz="2000" dirty="0" smtClean="0">
                <a:solidFill>
                  <a:srgbClr val="FFFFFF"/>
                </a:solidFill>
                <a:latin typeface="+mn-lt"/>
              </a:rPr>
              <a:t>Depends on:</a:t>
            </a:r>
          </a:p>
          <a:p>
            <a:pPr eaLnBrk="0" fontAlgn="base" hangingPunct="0">
              <a:lnSpc>
                <a:spcPct val="70000"/>
              </a:lnSpc>
              <a:spcBef>
                <a:spcPct val="50000"/>
              </a:spcBef>
              <a:spcAft>
                <a:spcPct val="0"/>
              </a:spcAft>
            </a:pPr>
            <a:r>
              <a:rPr lang="en-US" altLang="en-US" sz="2000" dirty="0" smtClean="0">
                <a:solidFill>
                  <a:srgbClr val="FFFFFF"/>
                </a:solidFill>
                <a:latin typeface="+mn-lt"/>
              </a:rPr>
              <a:t>  Spectral overlap</a:t>
            </a:r>
          </a:p>
          <a:p>
            <a:pPr eaLnBrk="0" fontAlgn="base" hangingPunct="0">
              <a:lnSpc>
                <a:spcPct val="70000"/>
              </a:lnSpc>
              <a:spcBef>
                <a:spcPct val="50000"/>
              </a:spcBef>
              <a:spcAft>
                <a:spcPct val="0"/>
              </a:spcAft>
            </a:pPr>
            <a:r>
              <a:rPr lang="en-US" altLang="en-US" sz="2000" dirty="0" smtClean="0">
                <a:solidFill>
                  <a:srgbClr val="FFFFFF"/>
                </a:solidFill>
                <a:latin typeface="+mn-lt"/>
              </a:rPr>
              <a:t>  Distance</a:t>
            </a:r>
          </a:p>
          <a:p>
            <a:pPr eaLnBrk="0" fontAlgn="base" hangingPunct="0">
              <a:lnSpc>
                <a:spcPct val="70000"/>
              </a:lnSpc>
              <a:spcBef>
                <a:spcPct val="50000"/>
              </a:spcBef>
              <a:spcAft>
                <a:spcPct val="0"/>
              </a:spcAft>
            </a:pPr>
            <a:r>
              <a:rPr lang="en-US" altLang="en-US" sz="2000" dirty="0" smtClean="0">
                <a:solidFill>
                  <a:srgbClr val="FFFFFF"/>
                </a:solidFill>
                <a:latin typeface="+mn-lt"/>
              </a:rPr>
              <a:t>  Alignment</a:t>
            </a:r>
          </a:p>
        </p:txBody>
      </p:sp>
      <p:sp>
        <p:nvSpPr>
          <p:cNvPr id="73735" name="Oval 11"/>
          <p:cNvSpPr>
            <a:spLocks noChangeArrowheads="1"/>
          </p:cNvSpPr>
          <p:nvPr/>
        </p:nvSpPr>
        <p:spPr bwMode="auto">
          <a:xfrm>
            <a:off x="4191000" y="3657600"/>
            <a:ext cx="228600" cy="228600"/>
          </a:xfrm>
          <a:prstGeom prst="ellipse">
            <a:avLst/>
          </a:prstGeom>
          <a:solidFill>
            <a:srgbClr val="FFFF99">
              <a:alpha val="50195"/>
            </a:srgb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sp>
        <p:nvSpPr>
          <p:cNvPr id="73736" name="Line 12"/>
          <p:cNvSpPr>
            <a:spLocks noChangeShapeType="1"/>
          </p:cNvSpPr>
          <p:nvPr/>
        </p:nvSpPr>
        <p:spPr bwMode="auto">
          <a:xfrm flipH="1" flipV="1">
            <a:off x="4343400" y="3810000"/>
            <a:ext cx="76200" cy="304800"/>
          </a:xfrm>
          <a:prstGeom prst="line">
            <a:avLst/>
          </a:prstGeom>
          <a:noFill/>
          <a:ln w="38100">
            <a:solidFill>
              <a:srgbClr val="FFCC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599489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74754" name="Group 17"/>
          <p:cNvGrpSpPr>
            <a:grpSpLocks/>
          </p:cNvGrpSpPr>
          <p:nvPr/>
        </p:nvGrpSpPr>
        <p:grpSpPr bwMode="auto">
          <a:xfrm>
            <a:off x="4343400" y="228600"/>
            <a:ext cx="3962400" cy="1928813"/>
            <a:chOff x="2736" y="336"/>
            <a:chExt cx="2496" cy="1215"/>
          </a:xfrm>
        </p:grpSpPr>
        <p:sp>
          <p:nvSpPr>
            <p:cNvPr id="74773" name="Freeform 5"/>
            <p:cNvSpPr>
              <a:spLocks/>
            </p:cNvSpPr>
            <p:nvPr/>
          </p:nvSpPr>
          <p:spPr bwMode="auto">
            <a:xfrm>
              <a:off x="3317" y="542"/>
              <a:ext cx="1549" cy="1009"/>
            </a:xfrm>
            <a:custGeom>
              <a:avLst/>
              <a:gdLst>
                <a:gd name="T0" fmla="*/ 0 w 2640"/>
                <a:gd name="T1" fmla="*/ 643 h 1567"/>
                <a:gd name="T2" fmla="*/ 198 w 2640"/>
                <a:gd name="T3" fmla="*/ 623 h 1567"/>
                <a:gd name="T4" fmla="*/ 297 w 2640"/>
                <a:gd name="T5" fmla="*/ 544 h 1567"/>
                <a:gd name="T6" fmla="*/ 413 w 2640"/>
                <a:gd name="T7" fmla="*/ 245 h 1567"/>
                <a:gd name="T8" fmla="*/ 496 w 2640"/>
                <a:gd name="T9" fmla="*/ 26 h 1567"/>
                <a:gd name="T10" fmla="*/ 545 w 2640"/>
                <a:gd name="T11" fmla="*/ 86 h 1567"/>
                <a:gd name="T12" fmla="*/ 579 w 2640"/>
                <a:gd name="T13" fmla="*/ 484 h 1567"/>
                <a:gd name="T14" fmla="*/ 678 w 2640"/>
                <a:gd name="T15" fmla="*/ 623 h 1567"/>
                <a:gd name="T16" fmla="*/ 909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4" name="Line 3"/>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5" name="Line 4"/>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6" name="Freeform 6"/>
            <p:cNvSpPr>
              <a:spLocks/>
            </p:cNvSpPr>
            <p:nvPr/>
          </p:nvSpPr>
          <p:spPr bwMode="auto">
            <a:xfrm flipH="1">
              <a:off x="3684" y="532"/>
              <a:ext cx="1548" cy="1009"/>
            </a:xfrm>
            <a:custGeom>
              <a:avLst/>
              <a:gdLst>
                <a:gd name="T0" fmla="*/ 0 w 2640"/>
                <a:gd name="T1" fmla="*/ 643 h 1567"/>
                <a:gd name="T2" fmla="*/ 198 w 2640"/>
                <a:gd name="T3" fmla="*/ 623 h 1567"/>
                <a:gd name="T4" fmla="*/ 297 w 2640"/>
                <a:gd name="T5" fmla="*/ 544 h 1567"/>
                <a:gd name="T6" fmla="*/ 413 w 2640"/>
                <a:gd name="T7" fmla="*/ 245 h 1567"/>
                <a:gd name="T8" fmla="*/ 495 w 2640"/>
                <a:gd name="T9" fmla="*/ 26 h 1567"/>
                <a:gd name="T10" fmla="*/ 545 w 2640"/>
                <a:gd name="T11" fmla="*/ 86 h 1567"/>
                <a:gd name="T12" fmla="*/ 578 w 2640"/>
                <a:gd name="T13" fmla="*/ 484 h 1567"/>
                <a:gd name="T14" fmla="*/ 677 w 2640"/>
                <a:gd name="T15" fmla="*/ 623 h 1567"/>
                <a:gd name="T16" fmla="*/ 908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4755" name="Group 7"/>
          <p:cNvGrpSpPr>
            <a:grpSpLocks/>
          </p:cNvGrpSpPr>
          <p:nvPr/>
        </p:nvGrpSpPr>
        <p:grpSpPr bwMode="auto">
          <a:xfrm>
            <a:off x="2667000" y="2590800"/>
            <a:ext cx="3352800" cy="1928813"/>
            <a:chOff x="1152" y="912"/>
            <a:chExt cx="3600" cy="1887"/>
          </a:xfrm>
        </p:grpSpPr>
        <p:sp>
          <p:nvSpPr>
            <p:cNvPr id="74769" name="Line 8"/>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0" name="Line 9"/>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1" name="Freeform 10"/>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72" name="Freeform 11"/>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4756" name="Group 18"/>
          <p:cNvGrpSpPr>
            <a:grpSpLocks/>
          </p:cNvGrpSpPr>
          <p:nvPr/>
        </p:nvGrpSpPr>
        <p:grpSpPr bwMode="auto">
          <a:xfrm>
            <a:off x="2667000" y="2590800"/>
            <a:ext cx="3962400" cy="1928813"/>
            <a:chOff x="2736" y="336"/>
            <a:chExt cx="2496" cy="1215"/>
          </a:xfrm>
        </p:grpSpPr>
        <p:sp>
          <p:nvSpPr>
            <p:cNvPr id="74765" name="Freeform 19"/>
            <p:cNvSpPr>
              <a:spLocks/>
            </p:cNvSpPr>
            <p:nvPr/>
          </p:nvSpPr>
          <p:spPr bwMode="auto">
            <a:xfrm>
              <a:off x="3317" y="542"/>
              <a:ext cx="1549" cy="1009"/>
            </a:xfrm>
            <a:custGeom>
              <a:avLst/>
              <a:gdLst>
                <a:gd name="T0" fmla="*/ 0 w 2640"/>
                <a:gd name="T1" fmla="*/ 643 h 1567"/>
                <a:gd name="T2" fmla="*/ 198 w 2640"/>
                <a:gd name="T3" fmla="*/ 623 h 1567"/>
                <a:gd name="T4" fmla="*/ 297 w 2640"/>
                <a:gd name="T5" fmla="*/ 544 h 1567"/>
                <a:gd name="T6" fmla="*/ 413 w 2640"/>
                <a:gd name="T7" fmla="*/ 245 h 1567"/>
                <a:gd name="T8" fmla="*/ 496 w 2640"/>
                <a:gd name="T9" fmla="*/ 26 h 1567"/>
                <a:gd name="T10" fmla="*/ 545 w 2640"/>
                <a:gd name="T11" fmla="*/ 86 h 1567"/>
                <a:gd name="T12" fmla="*/ 579 w 2640"/>
                <a:gd name="T13" fmla="*/ 484 h 1567"/>
                <a:gd name="T14" fmla="*/ 678 w 2640"/>
                <a:gd name="T15" fmla="*/ 623 h 1567"/>
                <a:gd name="T16" fmla="*/ 909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6" name="Line 20"/>
            <p:cNvSpPr>
              <a:spLocks noChangeShapeType="1"/>
            </p:cNvSpPr>
            <p:nvPr/>
          </p:nvSpPr>
          <p:spPr bwMode="auto">
            <a:xfrm>
              <a:off x="2736" y="336"/>
              <a:ext cx="0" cy="120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7" name="Line 21"/>
            <p:cNvSpPr>
              <a:spLocks noChangeShapeType="1"/>
            </p:cNvSpPr>
            <p:nvPr/>
          </p:nvSpPr>
          <p:spPr bwMode="auto">
            <a:xfrm>
              <a:off x="2736" y="1541"/>
              <a:ext cx="21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8" name="Freeform 22"/>
            <p:cNvSpPr>
              <a:spLocks/>
            </p:cNvSpPr>
            <p:nvPr/>
          </p:nvSpPr>
          <p:spPr bwMode="auto">
            <a:xfrm flipH="1">
              <a:off x="3684" y="532"/>
              <a:ext cx="1548" cy="1009"/>
            </a:xfrm>
            <a:custGeom>
              <a:avLst/>
              <a:gdLst>
                <a:gd name="T0" fmla="*/ 0 w 2640"/>
                <a:gd name="T1" fmla="*/ 643 h 1567"/>
                <a:gd name="T2" fmla="*/ 198 w 2640"/>
                <a:gd name="T3" fmla="*/ 623 h 1567"/>
                <a:gd name="T4" fmla="*/ 297 w 2640"/>
                <a:gd name="T5" fmla="*/ 544 h 1567"/>
                <a:gd name="T6" fmla="*/ 413 w 2640"/>
                <a:gd name="T7" fmla="*/ 245 h 1567"/>
                <a:gd name="T8" fmla="*/ 495 w 2640"/>
                <a:gd name="T9" fmla="*/ 26 h 1567"/>
                <a:gd name="T10" fmla="*/ 545 w 2640"/>
                <a:gd name="T11" fmla="*/ 86 h 1567"/>
                <a:gd name="T12" fmla="*/ 578 w 2640"/>
                <a:gd name="T13" fmla="*/ 484 h 1567"/>
                <a:gd name="T14" fmla="*/ 677 w 2640"/>
                <a:gd name="T15" fmla="*/ 623 h 1567"/>
                <a:gd name="T16" fmla="*/ 908 w 2640"/>
                <a:gd name="T17" fmla="*/ 643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4757" name="Group 23"/>
          <p:cNvGrpSpPr>
            <a:grpSpLocks/>
          </p:cNvGrpSpPr>
          <p:nvPr/>
        </p:nvGrpSpPr>
        <p:grpSpPr bwMode="auto">
          <a:xfrm>
            <a:off x="609600" y="204788"/>
            <a:ext cx="3352800" cy="1928812"/>
            <a:chOff x="1152" y="912"/>
            <a:chExt cx="3600" cy="1887"/>
          </a:xfrm>
        </p:grpSpPr>
        <p:sp>
          <p:nvSpPr>
            <p:cNvPr id="74761" name="Line 24"/>
            <p:cNvSpPr>
              <a:spLocks noChangeShapeType="1"/>
            </p:cNvSpPr>
            <p:nvPr/>
          </p:nvSpPr>
          <p:spPr bwMode="auto">
            <a:xfrm>
              <a:off x="1152" y="912"/>
              <a:ext cx="0" cy="18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2" name="Line 25"/>
            <p:cNvSpPr>
              <a:spLocks noChangeShapeType="1"/>
            </p:cNvSpPr>
            <p:nvPr/>
          </p:nvSpPr>
          <p:spPr bwMode="auto">
            <a:xfrm>
              <a:off x="1152" y="2784"/>
              <a:ext cx="3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3" name="Freeform 26"/>
            <p:cNvSpPr>
              <a:spLocks/>
            </p:cNvSpPr>
            <p:nvPr/>
          </p:nvSpPr>
          <p:spPr bwMode="auto">
            <a:xfrm>
              <a:off x="1296" y="1232"/>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4764" name="Freeform 27"/>
            <p:cNvSpPr>
              <a:spLocks/>
            </p:cNvSpPr>
            <p:nvPr/>
          </p:nvSpPr>
          <p:spPr bwMode="auto">
            <a:xfrm flipH="1">
              <a:off x="1920" y="1217"/>
              <a:ext cx="2640" cy="1567"/>
            </a:xfrm>
            <a:custGeom>
              <a:avLst/>
              <a:gdLst>
                <a:gd name="T0" fmla="*/ 0 w 2640"/>
                <a:gd name="T1" fmla="*/ 1552 h 1567"/>
                <a:gd name="T2" fmla="*/ 576 w 2640"/>
                <a:gd name="T3" fmla="*/ 1504 h 1567"/>
                <a:gd name="T4" fmla="*/ 864 w 2640"/>
                <a:gd name="T5" fmla="*/ 1312 h 1567"/>
                <a:gd name="T6" fmla="*/ 1200 w 2640"/>
                <a:gd name="T7" fmla="*/ 592 h 1567"/>
                <a:gd name="T8" fmla="*/ 1440 w 2640"/>
                <a:gd name="T9" fmla="*/ 64 h 1567"/>
                <a:gd name="T10" fmla="*/ 1584 w 2640"/>
                <a:gd name="T11" fmla="*/ 208 h 1567"/>
                <a:gd name="T12" fmla="*/ 1680 w 2640"/>
                <a:gd name="T13" fmla="*/ 1168 h 1567"/>
                <a:gd name="T14" fmla="*/ 1968 w 2640"/>
                <a:gd name="T15" fmla="*/ 1504 h 1567"/>
                <a:gd name="T16" fmla="*/ 2640 w 2640"/>
                <a:gd name="T17" fmla="*/ 1552 h 1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1567"/>
                <a:gd name="T29" fmla="*/ 2640 w 2640"/>
                <a:gd name="T30" fmla="*/ 1567 h 1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1567">
                  <a:moveTo>
                    <a:pt x="0" y="1552"/>
                  </a:moveTo>
                  <a:cubicBezTo>
                    <a:pt x="216" y="1547"/>
                    <a:pt x="432" y="1543"/>
                    <a:pt x="576" y="1504"/>
                  </a:cubicBezTo>
                  <a:cubicBezTo>
                    <a:pt x="719" y="1464"/>
                    <a:pt x="760" y="1463"/>
                    <a:pt x="864" y="1312"/>
                  </a:cubicBezTo>
                  <a:cubicBezTo>
                    <a:pt x="967" y="1160"/>
                    <a:pt x="1104" y="799"/>
                    <a:pt x="1200" y="592"/>
                  </a:cubicBezTo>
                  <a:cubicBezTo>
                    <a:pt x="1295" y="384"/>
                    <a:pt x="1376" y="128"/>
                    <a:pt x="1440" y="64"/>
                  </a:cubicBezTo>
                  <a:cubicBezTo>
                    <a:pt x="1504" y="0"/>
                    <a:pt x="1544" y="24"/>
                    <a:pt x="1584" y="208"/>
                  </a:cubicBezTo>
                  <a:cubicBezTo>
                    <a:pt x="1623" y="391"/>
                    <a:pt x="1616" y="952"/>
                    <a:pt x="1680" y="1168"/>
                  </a:cubicBezTo>
                  <a:cubicBezTo>
                    <a:pt x="1743" y="1383"/>
                    <a:pt x="1808" y="1440"/>
                    <a:pt x="1968" y="1504"/>
                  </a:cubicBezTo>
                  <a:cubicBezTo>
                    <a:pt x="2127" y="1567"/>
                    <a:pt x="2528" y="1544"/>
                    <a:pt x="2640" y="1552"/>
                  </a:cubicBezTo>
                </a:path>
              </a:pathLst>
            </a:custGeom>
            <a:noFill/>
            <a:ln w="5715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4758" name="Text Box 28"/>
          <p:cNvSpPr txBox="1">
            <a:spLocks noChangeArrowheads="1"/>
          </p:cNvSpPr>
          <p:nvPr/>
        </p:nvSpPr>
        <p:spPr bwMode="auto">
          <a:xfrm>
            <a:off x="1905000" y="4739848"/>
            <a:ext cx="47897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FRET:</a:t>
            </a:r>
          </a:p>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  Optimize spectral overlap</a:t>
            </a:r>
          </a:p>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  </a:t>
            </a:r>
            <a:r>
              <a:rPr lang="en-US" altLang="en-US" sz="2000" dirty="0" smtClean="0">
                <a:solidFill>
                  <a:srgbClr val="FFFF00"/>
                </a:solidFill>
                <a:latin typeface="Calibri" panose="020F0502020204030204" pitchFamily="34" charset="0"/>
              </a:rPr>
              <a:t>Optimize </a:t>
            </a:r>
            <a:r>
              <a:rPr lang="en-US" altLang="en-US" sz="2000" dirty="0" smtClean="0">
                <a:solidFill>
                  <a:srgbClr val="FFFF00"/>
                </a:solidFill>
                <a:latin typeface="Symbol" panose="05050102010706020507" pitchFamily="18" charset="2"/>
              </a:rPr>
              <a:t>k</a:t>
            </a:r>
            <a:r>
              <a:rPr lang="en-US" altLang="en-US" sz="2000" baseline="30000" dirty="0" smtClean="0">
                <a:solidFill>
                  <a:srgbClr val="FFFF00"/>
                </a:solidFill>
                <a:latin typeface="Symbol" panose="05050102010706020507" pitchFamily="18" charset="2"/>
              </a:rPr>
              <a:t>2</a:t>
            </a:r>
            <a:r>
              <a:rPr lang="en-US" altLang="en-US" sz="2000" dirty="0" smtClean="0">
                <a:solidFill>
                  <a:srgbClr val="FFFF00"/>
                </a:solidFill>
              </a:rPr>
              <a:t> </a:t>
            </a:r>
            <a:r>
              <a:rPr lang="en-US" altLang="en-US" sz="2000" dirty="0" smtClean="0">
                <a:solidFill>
                  <a:srgbClr val="FFFF00"/>
                </a:solidFill>
                <a:latin typeface="Calibri" panose="020F0502020204030204" pitchFamily="34" charset="0"/>
              </a:rPr>
              <a:t>-- alignment of dipoles</a:t>
            </a:r>
          </a:p>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  Minimize direct excitement of the acceptor</a:t>
            </a:r>
          </a:p>
          <a:p>
            <a:pPr eaLnBrk="0" fontAlgn="base" hangingPunct="0">
              <a:spcBef>
                <a:spcPct val="0"/>
              </a:spcBef>
              <a:spcAft>
                <a:spcPct val="0"/>
              </a:spcAft>
            </a:pPr>
            <a:r>
              <a:rPr lang="en-US" altLang="en-US" sz="2000" dirty="0" smtClean="0">
                <a:solidFill>
                  <a:srgbClr val="FFFFFF"/>
                </a:solidFill>
                <a:latin typeface="Calibri" panose="020F0502020204030204" pitchFamily="34" charset="0"/>
              </a:rPr>
              <a:t>	(extra challenge for filter design)</a:t>
            </a:r>
          </a:p>
        </p:txBody>
      </p:sp>
      <p:sp>
        <p:nvSpPr>
          <p:cNvPr id="74759" name="Text Box 29"/>
          <p:cNvSpPr txBox="1">
            <a:spLocks noChangeArrowheads="1"/>
          </p:cNvSpPr>
          <p:nvPr/>
        </p:nvSpPr>
        <p:spPr bwMode="auto">
          <a:xfrm>
            <a:off x="1740753" y="2130574"/>
            <a:ext cx="939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FFFFFF"/>
                </a:solidFill>
                <a:latin typeface="+mn-lt"/>
              </a:rPr>
              <a:t>donor</a:t>
            </a:r>
          </a:p>
        </p:txBody>
      </p:sp>
      <p:sp>
        <p:nvSpPr>
          <p:cNvPr id="74760" name="Rectangle 30"/>
          <p:cNvSpPr>
            <a:spLocks noChangeArrowheads="1"/>
          </p:cNvSpPr>
          <p:nvPr/>
        </p:nvSpPr>
        <p:spPr bwMode="auto">
          <a:xfrm>
            <a:off x="5353647" y="2202012"/>
            <a:ext cx="1275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FFFFFF"/>
                </a:solidFill>
                <a:latin typeface="+mn-lt"/>
              </a:rPr>
              <a:t>acceptor</a:t>
            </a:r>
          </a:p>
        </p:txBody>
      </p:sp>
    </p:spTree>
    <p:extLst>
      <p:ext uri="{BB962C8B-B14F-4D97-AF65-F5344CB8AC3E}">
        <p14:creationId xmlns:p14="http://schemas.microsoft.com/office/powerpoint/2010/main" val="2981362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rot="2542852">
            <a:off x="3048000" y="3276600"/>
            <a:ext cx="1543050" cy="166688"/>
            <a:chOff x="957" y="3292"/>
            <a:chExt cx="2671" cy="280"/>
          </a:xfrm>
        </p:grpSpPr>
        <p:sp>
          <p:nvSpPr>
            <p:cNvPr id="75821" name="Freeform 3"/>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CC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22" name="Line 4"/>
            <p:cNvSpPr>
              <a:spLocks noChangeShapeType="1"/>
            </p:cNvSpPr>
            <p:nvPr/>
          </p:nvSpPr>
          <p:spPr bwMode="auto">
            <a:xfrm>
              <a:off x="3484" y="3449"/>
              <a:ext cx="144" cy="7"/>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5779" name="Line 6"/>
          <p:cNvSpPr>
            <a:spLocks noChangeShapeType="1"/>
          </p:cNvSpPr>
          <p:nvPr/>
        </p:nvSpPr>
        <p:spPr bwMode="auto">
          <a:xfrm>
            <a:off x="549275" y="3524250"/>
            <a:ext cx="3802063"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0" name="Freeform 8"/>
          <p:cNvSpPr>
            <a:spLocks/>
          </p:cNvSpPr>
          <p:nvPr/>
        </p:nvSpPr>
        <p:spPr bwMode="auto">
          <a:xfrm rot="1021199">
            <a:off x="-536575" y="2360613"/>
            <a:ext cx="1393825" cy="214312"/>
          </a:xfrm>
          <a:custGeom>
            <a:avLst/>
            <a:gdLst>
              <a:gd name="T0" fmla="*/ 0 w 2572"/>
              <a:gd name="T1" fmla="*/ 76158831 h 280"/>
              <a:gd name="T2" fmla="*/ 18795503 w 2572"/>
              <a:gd name="T3" fmla="*/ 84360857 h 280"/>
              <a:gd name="T4" fmla="*/ 57267674 w 2572"/>
              <a:gd name="T5" fmla="*/ 152317662 h 280"/>
              <a:gd name="T6" fmla="*/ 113654181 w 2572"/>
              <a:gd name="T7" fmla="*/ 11716743 h 280"/>
              <a:gd name="T8" fmla="*/ 184137180 w 2572"/>
              <a:gd name="T9" fmla="*/ 152317662 h 280"/>
              <a:gd name="T10" fmla="*/ 254620721 w 2572"/>
              <a:gd name="T11" fmla="*/ 11716743 h 280"/>
              <a:gd name="T12" fmla="*/ 325103720 w 2572"/>
              <a:gd name="T13" fmla="*/ 152317662 h 280"/>
              <a:gd name="T14" fmla="*/ 395587261 w 2572"/>
              <a:gd name="T15" fmla="*/ 11716743 h 280"/>
              <a:gd name="T16" fmla="*/ 466070260 w 2572"/>
              <a:gd name="T17" fmla="*/ 152317662 h 280"/>
              <a:gd name="T18" fmla="*/ 536553801 w 2572"/>
              <a:gd name="T19" fmla="*/ 11716743 h 280"/>
              <a:gd name="T20" fmla="*/ 607036800 w 2572"/>
              <a:gd name="T21" fmla="*/ 152317662 h 280"/>
              <a:gd name="T22" fmla="*/ 677520341 w 2572"/>
              <a:gd name="T23" fmla="*/ 11716743 h 280"/>
              <a:gd name="T24" fmla="*/ 723921382 w 2572"/>
              <a:gd name="T25" fmla="*/ 84360857 h 280"/>
              <a:gd name="T26" fmla="*/ 755345307 w 2572"/>
              <a:gd name="T27" fmla="*/ 9256211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1" name="Line 9"/>
          <p:cNvSpPr>
            <a:spLocks noChangeShapeType="1"/>
          </p:cNvSpPr>
          <p:nvPr/>
        </p:nvSpPr>
        <p:spPr bwMode="auto">
          <a:xfrm rot="1021199">
            <a:off x="838200" y="2743200"/>
            <a:ext cx="77788" cy="63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2" name="Line 10"/>
          <p:cNvSpPr>
            <a:spLocks noChangeShapeType="1"/>
          </p:cNvSpPr>
          <p:nvPr/>
        </p:nvSpPr>
        <p:spPr bwMode="auto">
          <a:xfrm>
            <a:off x="614363" y="1657350"/>
            <a:ext cx="3605212"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3" name="Line 11"/>
          <p:cNvSpPr>
            <a:spLocks noChangeShapeType="1"/>
          </p:cNvSpPr>
          <p:nvPr/>
        </p:nvSpPr>
        <p:spPr bwMode="auto">
          <a:xfrm>
            <a:off x="614363" y="153670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4" name="Line 12"/>
          <p:cNvSpPr>
            <a:spLocks noChangeShapeType="1"/>
          </p:cNvSpPr>
          <p:nvPr/>
        </p:nvSpPr>
        <p:spPr bwMode="auto">
          <a:xfrm>
            <a:off x="614363" y="141605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5" name="Line 13"/>
          <p:cNvSpPr>
            <a:spLocks noChangeShapeType="1"/>
          </p:cNvSpPr>
          <p:nvPr/>
        </p:nvSpPr>
        <p:spPr bwMode="auto">
          <a:xfrm>
            <a:off x="614363" y="1295400"/>
            <a:ext cx="3605212" cy="15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6" name="Line 14"/>
          <p:cNvSpPr>
            <a:spLocks noChangeShapeType="1"/>
          </p:cNvSpPr>
          <p:nvPr/>
        </p:nvSpPr>
        <p:spPr bwMode="auto">
          <a:xfrm flipV="1">
            <a:off x="1139825" y="1536700"/>
            <a:ext cx="1588" cy="19875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7" name="Line 15"/>
          <p:cNvSpPr>
            <a:spLocks noChangeShapeType="1"/>
          </p:cNvSpPr>
          <p:nvPr/>
        </p:nvSpPr>
        <p:spPr bwMode="auto">
          <a:xfrm flipV="1">
            <a:off x="1335088" y="1416050"/>
            <a:ext cx="1587" cy="210820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8" name="Line 16"/>
          <p:cNvSpPr>
            <a:spLocks noChangeShapeType="1"/>
          </p:cNvSpPr>
          <p:nvPr/>
        </p:nvSpPr>
        <p:spPr bwMode="auto">
          <a:xfrm flipV="1">
            <a:off x="1531938" y="1295400"/>
            <a:ext cx="1587" cy="2228850"/>
          </a:xfrm>
          <a:prstGeom prst="line">
            <a:avLst/>
          </a:prstGeom>
          <a:noFill/>
          <a:ln w="38100">
            <a:solidFill>
              <a:srgbClr val="66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89" name="Line 17"/>
          <p:cNvSpPr>
            <a:spLocks noChangeShapeType="1"/>
          </p:cNvSpPr>
          <p:nvPr/>
        </p:nvSpPr>
        <p:spPr bwMode="auto">
          <a:xfrm>
            <a:off x="2778125" y="1657350"/>
            <a:ext cx="1588" cy="16256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0" name="Line 18"/>
          <p:cNvSpPr>
            <a:spLocks noChangeShapeType="1"/>
          </p:cNvSpPr>
          <p:nvPr/>
        </p:nvSpPr>
        <p:spPr bwMode="auto">
          <a:xfrm>
            <a:off x="2974975" y="1657350"/>
            <a:ext cx="1588" cy="174625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1" name="Line 19"/>
          <p:cNvSpPr>
            <a:spLocks noChangeShapeType="1"/>
          </p:cNvSpPr>
          <p:nvPr/>
        </p:nvSpPr>
        <p:spPr bwMode="auto">
          <a:xfrm>
            <a:off x="3171825" y="1657350"/>
            <a:ext cx="1588" cy="1866900"/>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2" name="Freeform 20"/>
          <p:cNvSpPr>
            <a:spLocks/>
          </p:cNvSpPr>
          <p:nvPr/>
        </p:nvSpPr>
        <p:spPr bwMode="auto">
          <a:xfrm>
            <a:off x="1663700" y="1947863"/>
            <a:ext cx="939800" cy="1095375"/>
          </a:xfrm>
          <a:custGeom>
            <a:avLst/>
            <a:gdLst>
              <a:gd name="T0" fmla="*/ 358257770 w 688"/>
              <a:gd name="T1" fmla="*/ 1375970631 h 872"/>
              <a:gd name="T2" fmla="*/ 0 w 688"/>
              <a:gd name="T3" fmla="*/ 618555248 h 872"/>
              <a:gd name="T4" fmla="*/ 358257770 w 688"/>
              <a:gd name="T5" fmla="*/ 88364856 h 872"/>
              <a:gd name="T6" fmla="*/ 985208185 w 688"/>
              <a:gd name="T7" fmla="*/ 88364856 h 872"/>
              <a:gd name="T8" fmla="*/ 1253900830 w 688"/>
              <a:gd name="T9" fmla="*/ 467073176 h 872"/>
              <a:gd name="T10" fmla="*/ 1164337071 w 688"/>
              <a:gd name="T11" fmla="*/ 997263568 h 872"/>
              <a:gd name="T12" fmla="*/ 895643060 w 688"/>
              <a:gd name="T13" fmla="*/ 1375970631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3" name="Line 21"/>
          <p:cNvSpPr>
            <a:spLocks noChangeShapeType="1"/>
          </p:cNvSpPr>
          <p:nvPr/>
        </p:nvSpPr>
        <p:spPr bwMode="auto">
          <a:xfrm flipH="1">
            <a:off x="2206625" y="2940050"/>
            <a:ext cx="196850" cy="18097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794" name="Text Box 22"/>
          <p:cNvSpPr txBox="1">
            <a:spLocks noChangeArrowheads="1"/>
          </p:cNvSpPr>
          <p:nvPr/>
        </p:nvSpPr>
        <p:spPr bwMode="auto">
          <a:xfrm>
            <a:off x="1625600" y="2241550"/>
            <a:ext cx="10017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mtClean="0">
                <a:solidFill>
                  <a:srgbClr val="FFFFFF"/>
                </a:solidFill>
              </a:rPr>
              <a:t>4nsec</a:t>
            </a:r>
          </a:p>
        </p:txBody>
      </p:sp>
      <p:sp>
        <p:nvSpPr>
          <p:cNvPr id="75795" name="Text Box 24"/>
          <p:cNvSpPr txBox="1">
            <a:spLocks noChangeArrowheads="1"/>
          </p:cNvSpPr>
          <p:nvPr/>
        </p:nvSpPr>
        <p:spPr bwMode="auto">
          <a:xfrm>
            <a:off x="2209800" y="3487738"/>
            <a:ext cx="15700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2000" smtClean="0">
                <a:solidFill>
                  <a:srgbClr val="FFFFFF"/>
                </a:solidFill>
              </a:rPr>
              <a:t>0.8 emitted</a:t>
            </a:r>
          </a:p>
        </p:txBody>
      </p:sp>
      <p:grpSp>
        <p:nvGrpSpPr>
          <p:cNvPr id="3" name="Group 59"/>
          <p:cNvGrpSpPr>
            <a:grpSpLocks/>
          </p:cNvGrpSpPr>
          <p:nvPr/>
        </p:nvGrpSpPr>
        <p:grpSpPr bwMode="auto">
          <a:xfrm>
            <a:off x="1676400" y="1058863"/>
            <a:ext cx="7442200" cy="3313113"/>
            <a:chOff x="1056" y="667"/>
            <a:chExt cx="4688" cy="2087"/>
          </a:xfrm>
        </p:grpSpPr>
        <p:grpSp>
          <p:nvGrpSpPr>
            <p:cNvPr id="75798" name="Group 58"/>
            <p:cNvGrpSpPr>
              <a:grpSpLocks/>
            </p:cNvGrpSpPr>
            <p:nvPr/>
          </p:nvGrpSpPr>
          <p:grpSpPr bwMode="auto">
            <a:xfrm>
              <a:off x="1263" y="667"/>
              <a:ext cx="4481" cy="2087"/>
              <a:chOff x="1263" y="667"/>
              <a:chExt cx="4481" cy="2087"/>
            </a:xfrm>
          </p:grpSpPr>
          <p:grpSp>
            <p:nvGrpSpPr>
              <p:cNvPr id="75800" name="Group 52"/>
              <p:cNvGrpSpPr>
                <a:grpSpLocks/>
              </p:cNvGrpSpPr>
              <p:nvPr/>
            </p:nvGrpSpPr>
            <p:grpSpPr bwMode="auto">
              <a:xfrm>
                <a:off x="2697" y="912"/>
                <a:ext cx="3047" cy="1310"/>
                <a:chOff x="2697" y="912"/>
                <a:chExt cx="3047" cy="1310"/>
              </a:xfrm>
            </p:grpSpPr>
            <p:grpSp>
              <p:nvGrpSpPr>
                <p:cNvPr id="75803" name="Group 28"/>
                <p:cNvGrpSpPr>
                  <a:grpSpLocks/>
                </p:cNvGrpSpPr>
                <p:nvPr/>
              </p:nvGrpSpPr>
              <p:grpSpPr bwMode="auto">
                <a:xfrm rot="-1240320">
                  <a:off x="4560" y="1534"/>
                  <a:ext cx="1184" cy="101"/>
                  <a:chOff x="957" y="3292"/>
                  <a:chExt cx="2671" cy="280"/>
                </a:xfrm>
              </p:grpSpPr>
              <p:sp>
                <p:nvSpPr>
                  <p:cNvPr id="75819" name="Freeform 29"/>
                  <p:cNvSpPr>
                    <a:spLocks/>
                  </p:cNvSpPr>
                  <p:nvPr/>
                </p:nvSpPr>
                <p:spPr bwMode="auto">
                  <a:xfrm>
                    <a:off x="957" y="3292"/>
                    <a:ext cx="2572" cy="280"/>
                  </a:xfrm>
                  <a:custGeom>
                    <a:avLst/>
                    <a:gdLst>
                      <a:gd name="T0" fmla="*/ 0 w 2572"/>
                      <a:gd name="T1" fmla="*/ 130 h 280"/>
                      <a:gd name="T2" fmla="*/ 64 w 2572"/>
                      <a:gd name="T3" fmla="*/ 144 h 280"/>
                      <a:gd name="T4" fmla="*/ 195 w 2572"/>
                      <a:gd name="T5" fmla="*/ 260 h 280"/>
                      <a:gd name="T6" fmla="*/ 387 w 2572"/>
                      <a:gd name="T7" fmla="*/ 20 h 280"/>
                      <a:gd name="T8" fmla="*/ 627 w 2572"/>
                      <a:gd name="T9" fmla="*/ 260 h 280"/>
                      <a:gd name="T10" fmla="*/ 867 w 2572"/>
                      <a:gd name="T11" fmla="*/ 20 h 280"/>
                      <a:gd name="T12" fmla="*/ 1107 w 2572"/>
                      <a:gd name="T13" fmla="*/ 260 h 280"/>
                      <a:gd name="T14" fmla="*/ 1347 w 2572"/>
                      <a:gd name="T15" fmla="*/ 20 h 280"/>
                      <a:gd name="T16" fmla="*/ 1587 w 2572"/>
                      <a:gd name="T17" fmla="*/ 260 h 280"/>
                      <a:gd name="T18" fmla="*/ 1827 w 2572"/>
                      <a:gd name="T19" fmla="*/ 20 h 280"/>
                      <a:gd name="T20" fmla="*/ 2067 w 2572"/>
                      <a:gd name="T21" fmla="*/ 260 h 280"/>
                      <a:gd name="T22" fmla="*/ 2307 w 2572"/>
                      <a:gd name="T23" fmla="*/ 20 h 280"/>
                      <a:gd name="T24" fmla="*/ 2465 w 2572"/>
                      <a:gd name="T25" fmla="*/ 144 h 280"/>
                      <a:gd name="T26" fmla="*/ 2572 w 2572"/>
                      <a:gd name="T27" fmla="*/ 158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2"/>
                      <a:gd name="T43" fmla="*/ 0 h 280"/>
                      <a:gd name="T44" fmla="*/ 2572 w 2572"/>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2" h="280">
                        <a:moveTo>
                          <a:pt x="0" y="130"/>
                        </a:moveTo>
                        <a:cubicBezTo>
                          <a:pt x="9" y="132"/>
                          <a:pt x="31" y="122"/>
                          <a:pt x="64" y="144"/>
                        </a:cubicBezTo>
                        <a:cubicBezTo>
                          <a:pt x="96" y="165"/>
                          <a:pt x="141" y="280"/>
                          <a:pt x="195" y="260"/>
                        </a:cubicBezTo>
                        <a:cubicBezTo>
                          <a:pt x="248" y="239"/>
                          <a:pt x="315" y="20"/>
                          <a:pt x="387" y="20"/>
                        </a:cubicBezTo>
                        <a:cubicBezTo>
                          <a:pt x="459" y="20"/>
                          <a:pt x="547" y="260"/>
                          <a:pt x="627" y="260"/>
                        </a:cubicBezTo>
                        <a:cubicBezTo>
                          <a:pt x="707" y="260"/>
                          <a:pt x="787" y="20"/>
                          <a:pt x="867" y="20"/>
                        </a:cubicBezTo>
                        <a:cubicBezTo>
                          <a:pt x="947" y="20"/>
                          <a:pt x="1027" y="260"/>
                          <a:pt x="1107" y="260"/>
                        </a:cubicBezTo>
                        <a:cubicBezTo>
                          <a:pt x="1187" y="260"/>
                          <a:pt x="1267" y="20"/>
                          <a:pt x="1347" y="20"/>
                        </a:cubicBezTo>
                        <a:cubicBezTo>
                          <a:pt x="1427" y="20"/>
                          <a:pt x="1507" y="260"/>
                          <a:pt x="1587" y="260"/>
                        </a:cubicBezTo>
                        <a:cubicBezTo>
                          <a:pt x="1667" y="260"/>
                          <a:pt x="1747" y="20"/>
                          <a:pt x="1827" y="20"/>
                        </a:cubicBezTo>
                        <a:cubicBezTo>
                          <a:pt x="1907" y="20"/>
                          <a:pt x="1987" y="260"/>
                          <a:pt x="2067" y="260"/>
                        </a:cubicBezTo>
                        <a:cubicBezTo>
                          <a:pt x="2147" y="260"/>
                          <a:pt x="2240" y="39"/>
                          <a:pt x="2307" y="20"/>
                        </a:cubicBezTo>
                        <a:cubicBezTo>
                          <a:pt x="2373" y="0"/>
                          <a:pt x="2420" y="121"/>
                          <a:pt x="2465" y="144"/>
                        </a:cubicBezTo>
                        <a:cubicBezTo>
                          <a:pt x="2509" y="166"/>
                          <a:pt x="2549" y="155"/>
                          <a:pt x="2572" y="158"/>
                        </a:cubicBezTo>
                      </a:path>
                    </a:pathLst>
                  </a:custGeom>
                  <a:noFill/>
                  <a:ln w="38100">
                    <a:solidFill>
                      <a:srgbClr val="F0615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20" name="Line 30"/>
                  <p:cNvSpPr>
                    <a:spLocks noChangeShapeType="1"/>
                  </p:cNvSpPr>
                  <p:nvPr/>
                </p:nvSpPr>
                <p:spPr bwMode="auto">
                  <a:xfrm>
                    <a:off x="3484" y="3449"/>
                    <a:ext cx="144" cy="7"/>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nvGrpSpPr>
                <p:cNvPr id="75804" name="Group 50"/>
                <p:cNvGrpSpPr>
                  <a:grpSpLocks/>
                </p:cNvGrpSpPr>
                <p:nvPr/>
              </p:nvGrpSpPr>
              <p:grpSpPr bwMode="auto">
                <a:xfrm>
                  <a:off x="2880" y="1008"/>
                  <a:ext cx="2484" cy="1214"/>
                  <a:chOff x="2825" y="939"/>
                  <a:chExt cx="2484" cy="1283"/>
                </a:xfrm>
              </p:grpSpPr>
              <p:sp>
                <p:nvSpPr>
                  <p:cNvPr id="75806" name="Line 32"/>
                  <p:cNvSpPr>
                    <a:spLocks noChangeShapeType="1"/>
                  </p:cNvSpPr>
                  <p:nvPr/>
                </p:nvSpPr>
                <p:spPr bwMode="auto">
                  <a:xfrm>
                    <a:off x="2825" y="2222"/>
                    <a:ext cx="248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07" name="Line 36"/>
                  <p:cNvSpPr>
                    <a:spLocks noChangeShapeType="1"/>
                  </p:cNvSpPr>
                  <p:nvPr/>
                </p:nvSpPr>
                <p:spPr bwMode="auto">
                  <a:xfrm>
                    <a:off x="2868" y="1147"/>
                    <a:ext cx="235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08" name="Line 37"/>
                  <p:cNvSpPr>
                    <a:spLocks noChangeShapeType="1"/>
                  </p:cNvSpPr>
                  <p:nvPr/>
                </p:nvSpPr>
                <p:spPr bwMode="auto">
                  <a:xfrm>
                    <a:off x="2868" y="107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09" name="Line 38"/>
                  <p:cNvSpPr>
                    <a:spLocks noChangeShapeType="1"/>
                  </p:cNvSpPr>
                  <p:nvPr/>
                </p:nvSpPr>
                <p:spPr bwMode="auto">
                  <a:xfrm>
                    <a:off x="2868" y="1008"/>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0" name="Line 39"/>
                  <p:cNvSpPr>
                    <a:spLocks noChangeShapeType="1"/>
                  </p:cNvSpPr>
                  <p:nvPr/>
                </p:nvSpPr>
                <p:spPr bwMode="auto">
                  <a:xfrm>
                    <a:off x="2868" y="939"/>
                    <a:ext cx="235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1" name="Line 40"/>
                  <p:cNvSpPr>
                    <a:spLocks noChangeShapeType="1"/>
                  </p:cNvSpPr>
                  <p:nvPr/>
                </p:nvSpPr>
                <p:spPr bwMode="auto">
                  <a:xfrm flipV="1">
                    <a:off x="3210" y="1078"/>
                    <a:ext cx="0" cy="114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2" name="Line 41"/>
                  <p:cNvSpPr>
                    <a:spLocks noChangeShapeType="1"/>
                  </p:cNvSpPr>
                  <p:nvPr/>
                </p:nvSpPr>
                <p:spPr bwMode="auto">
                  <a:xfrm flipV="1">
                    <a:off x="3339" y="1008"/>
                    <a:ext cx="0" cy="1214"/>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3" name="Line 42"/>
                  <p:cNvSpPr>
                    <a:spLocks noChangeShapeType="1"/>
                  </p:cNvSpPr>
                  <p:nvPr/>
                </p:nvSpPr>
                <p:spPr bwMode="auto">
                  <a:xfrm flipV="1">
                    <a:off x="3467" y="939"/>
                    <a:ext cx="0" cy="1283"/>
                  </a:xfrm>
                  <a:prstGeom prst="line">
                    <a:avLst/>
                  </a:prstGeom>
                  <a:noFill/>
                  <a:ln w="38100">
                    <a:solidFill>
                      <a:srgbClr val="CC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4" name="Line 43"/>
                  <p:cNvSpPr>
                    <a:spLocks noChangeShapeType="1"/>
                  </p:cNvSpPr>
                  <p:nvPr/>
                </p:nvSpPr>
                <p:spPr bwMode="auto">
                  <a:xfrm>
                    <a:off x="4281" y="1147"/>
                    <a:ext cx="1" cy="93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5" name="Line 44"/>
                  <p:cNvSpPr>
                    <a:spLocks noChangeShapeType="1"/>
                  </p:cNvSpPr>
                  <p:nvPr/>
                </p:nvSpPr>
                <p:spPr bwMode="auto">
                  <a:xfrm>
                    <a:off x="4410" y="1147"/>
                    <a:ext cx="1" cy="1006"/>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6" name="Line 45"/>
                  <p:cNvSpPr>
                    <a:spLocks noChangeShapeType="1"/>
                  </p:cNvSpPr>
                  <p:nvPr/>
                </p:nvSpPr>
                <p:spPr bwMode="auto">
                  <a:xfrm>
                    <a:off x="4538" y="1147"/>
                    <a:ext cx="1" cy="1075"/>
                  </a:xfrm>
                  <a:prstGeom prst="line">
                    <a:avLst/>
                  </a:prstGeom>
                  <a:noFill/>
                  <a:ln w="38100">
                    <a:solidFill>
                      <a:srgbClr val="F06157"/>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7" name="Freeform 46"/>
                  <p:cNvSpPr>
                    <a:spLocks/>
                  </p:cNvSpPr>
                  <p:nvPr/>
                </p:nvSpPr>
                <p:spPr bwMode="auto">
                  <a:xfrm>
                    <a:off x="3553" y="1315"/>
                    <a:ext cx="614" cy="630"/>
                  </a:xfrm>
                  <a:custGeom>
                    <a:avLst/>
                    <a:gdLst>
                      <a:gd name="T0" fmla="*/ 153 w 688"/>
                      <a:gd name="T1" fmla="*/ 455 h 872"/>
                      <a:gd name="T2" fmla="*/ 0 w 688"/>
                      <a:gd name="T3" fmla="*/ 204 h 872"/>
                      <a:gd name="T4" fmla="*/ 153 w 688"/>
                      <a:gd name="T5" fmla="*/ 29 h 872"/>
                      <a:gd name="T6" fmla="*/ 420 w 688"/>
                      <a:gd name="T7" fmla="*/ 29 h 872"/>
                      <a:gd name="T8" fmla="*/ 535 w 688"/>
                      <a:gd name="T9" fmla="*/ 155 h 872"/>
                      <a:gd name="T10" fmla="*/ 497 w 688"/>
                      <a:gd name="T11" fmla="*/ 330 h 872"/>
                      <a:gd name="T12" fmla="*/ 382 w 688"/>
                      <a:gd name="T13" fmla="*/ 455 h 872"/>
                      <a:gd name="T14" fmla="*/ 0 60000 65536"/>
                      <a:gd name="T15" fmla="*/ 0 60000 65536"/>
                      <a:gd name="T16" fmla="*/ 0 60000 65536"/>
                      <a:gd name="T17" fmla="*/ 0 60000 65536"/>
                      <a:gd name="T18" fmla="*/ 0 60000 65536"/>
                      <a:gd name="T19" fmla="*/ 0 60000 65536"/>
                      <a:gd name="T20" fmla="*/ 0 60000 65536"/>
                      <a:gd name="T21" fmla="*/ 0 w 688"/>
                      <a:gd name="T22" fmla="*/ 0 h 872"/>
                      <a:gd name="T23" fmla="*/ 688 w 688"/>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872">
                        <a:moveTo>
                          <a:pt x="192" y="872"/>
                        </a:moveTo>
                        <a:cubicBezTo>
                          <a:pt x="96" y="700"/>
                          <a:pt x="0" y="528"/>
                          <a:pt x="0" y="392"/>
                        </a:cubicBezTo>
                        <a:cubicBezTo>
                          <a:pt x="0" y="256"/>
                          <a:pt x="104" y="111"/>
                          <a:pt x="192" y="56"/>
                        </a:cubicBezTo>
                        <a:cubicBezTo>
                          <a:pt x="279" y="0"/>
                          <a:pt x="448" y="16"/>
                          <a:pt x="528" y="56"/>
                        </a:cubicBezTo>
                        <a:cubicBezTo>
                          <a:pt x="608" y="96"/>
                          <a:pt x="656" y="200"/>
                          <a:pt x="672" y="296"/>
                        </a:cubicBezTo>
                        <a:cubicBezTo>
                          <a:pt x="688" y="392"/>
                          <a:pt x="656" y="535"/>
                          <a:pt x="624" y="632"/>
                        </a:cubicBezTo>
                        <a:cubicBezTo>
                          <a:pt x="591" y="728"/>
                          <a:pt x="535" y="800"/>
                          <a:pt x="480" y="872"/>
                        </a:cubicBezTo>
                      </a:path>
                    </a:pathLst>
                  </a:cu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75818" name="Line 47"/>
                  <p:cNvSpPr>
                    <a:spLocks noChangeShapeType="1"/>
                  </p:cNvSpPr>
                  <p:nvPr/>
                </p:nvSpPr>
                <p:spPr bwMode="auto">
                  <a:xfrm flipH="1">
                    <a:off x="3908" y="1885"/>
                    <a:ext cx="129" cy="10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5805" name="Line 51"/>
                <p:cNvSpPr>
                  <a:spLocks noChangeShapeType="1"/>
                </p:cNvSpPr>
                <p:nvPr/>
              </p:nvSpPr>
              <p:spPr bwMode="auto">
                <a:xfrm>
                  <a:off x="2697" y="912"/>
                  <a:ext cx="192" cy="192"/>
                </a:xfrm>
                <a:prstGeom prst="line">
                  <a:avLst/>
                </a:prstGeom>
                <a:noFill/>
                <a:ln w="762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sp>
            <p:nvSpPr>
              <p:cNvPr id="75801" name="Text Box 54"/>
              <p:cNvSpPr txBox="1">
                <a:spLocks noChangeArrowheads="1"/>
              </p:cNvSpPr>
              <p:nvPr/>
            </p:nvSpPr>
            <p:spPr bwMode="auto">
              <a:xfrm>
                <a:off x="2717" y="667"/>
                <a:ext cx="185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FFFF99"/>
                    </a:solidFill>
                    <a:latin typeface="Calibri" panose="020F0502020204030204" pitchFamily="34" charset="0"/>
                  </a:rPr>
                  <a:t>Non-radiative transfer</a:t>
                </a:r>
              </a:p>
            </p:txBody>
          </p:sp>
          <p:sp>
            <p:nvSpPr>
              <p:cNvPr id="75802" name="Text Box 55"/>
              <p:cNvSpPr txBox="1">
                <a:spLocks noChangeArrowheads="1"/>
              </p:cNvSpPr>
              <p:nvPr/>
            </p:nvSpPr>
            <p:spPr bwMode="auto">
              <a:xfrm>
                <a:off x="1263" y="2160"/>
                <a:ext cx="513"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dirty="0" smtClean="0">
                    <a:solidFill>
                      <a:srgbClr val="F06157"/>
                    </a:solidFill>
                  </a:rPr>
                  <a:t>-xx-</a:t>
                </a:r>
              </a:p>
              <a:p>
                <a:pPr algn="ctr" eaLnBrk="0" fontAlgn="base" hangingPunct="0">
                  <a:spcBef>
                    <a:spcPct val="0"/>
                  </a:spcBef>
                  <a:spcAft>
                    <a:spcPct val="0"/>
                  </a:spcAft>
                </a:pPr>
                <a:r>
                  <a:rPr lang="en-US" altLang="en-US" dirty="0" smtClean="0">
                    <a:solidFill>
                      <a:srgbClr val="F06157"/>
                    </a:solidFill>
                  </a:rPr>
                  <a:t>Less</a:t>
                </a:r>
              </a:p>
            </p:txBody>
          </p:sp>
        </p:grpSp>
        <p:sp>
          <p:nvSpPr>
            <p:cNvPr id="75799" name="Text Box 57"/>
            <p:cNvSpPr txBox="1">
              <a:spLocks noChangeArrowheads="1"/>
            </p:cNvSpPr>
            <p:nvPr/>
          </p:nvSpPr>
          <p:spPr bwMode="auto">
            <a:xfrm>
              <a:off x="1056" y="1422"/>
              <a:ext cx="513"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mtClean="0">
                  <a:solidFill>
                    <a:srgbClr val="F06157"/>
                  </a:solidFill>
                </a:rPr>
                <a:t>-xx-</a:t>
              </a:r>
            </a:p>
            <a:p>
              <a:pPr algn="ctr" eaLnBrk="0" fontAlgn="base" hangingPunct="0">
                <a:spcBef>
                  <a:spcPct val="0"/>
                </a:spcBef>
                <a:spcAft>
                  <a:spcPct val="0"/>
                </a:spcAft>
              </a:pPr>
              <a:r>
                <a:rPr lang="en-US" altLang="en-US" smtClean="0">
                  <a:solidFill>
                    <a:srgbClr val="F06157"/>
                  </a:solidFill>
                </a:rPr>
                <a:t>Less</a:t>
              </a:r>
            </a:p>
          </p:txBody>
        </p:sp>
      </p:grpSp>
      <p:sp>
        <p:nvSpPr>
          <p:cNvPr id="2" name="Title 1"/>
          <p:cNvSpPr>
            <a:spLocks noGrp="1"/>
          </p:cNvSpPr>
          <p:nvPr>
            <p:ph type="title"/>
          </p:nvPr>
        </p:nvSpPr>
        <p:spPr/>
        <p:txBody>
          <a:bodyPr>
            <a:normAutofit/>
          </a:bodyPr>
          <a:lstStyle/>
          <a:p>
            <a:r>
              <a:rPr lang="en-US" altLang="en-US" sz="3200" dirty="0">
                <a:solidFill>
                  <a:srgbClr val="FFFF00"/>
                </a:solidFill>
              </a:rPr>
              <a:t>FRET Diagram</a:t>
            </a:r>
            <a:br>
              <a:rPr lang="en-US" altLang="en-US" sz="3200" dirty="0">
                <a:solidFill>
                  <a:srgbClr val="FFFF00"/>
                </a:solidFill>
              </a:rPr>
            </a:br>
            <a:endParaRPr lang="en-US" sz="3200" dirty="0"/>
          </a:p>
        </p:txBody>
      </p:sp>
    </p:spTree>
    <p:extLst>
      <p:ext uri="{BB962C8B-B14F-4D97-AF65-F5344CB8AC3E}">
        <p14:creationId xmlns:p14="http://schemas.microsoft.com/office/powerpoint/2010/main" val="2653153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5962</TotalTime>
  <Words>4901</Words>
  <Application>Microsoft Office PowerPoint</Application>
  <PresentationFormat>On-screen Show (4:3)</PresentationFormat>
  <Paragraphs>633</Paragraphs>
  <Slides>63</Slides>
  <Notes>42</Notes>
  <HiddenSlides>0</HiddenSlides>
  <MMClips>0</MMClips>
  <ScaleCrop>false</ScaleCrop>
  <HeadingPairs>
    <vt:vector size="8" baseType="variant">
      <vt:variant>
        <vt:lpstr>Fonts Used</vt:lpstr>
      </vt:variant>
      <vt:variant>
        <vt:i4>13</vt:i4>
      </vt:variant>
      <vt:variant>
        <vt:lpstr>Theme</vt:lpstr>
      </vt:variant>
      <vt:variant>
        <vt:i4>10</vt:i4>
      </vt:variant>
      <vt:variant>
        <vt:lpstr>Embedded OLE Servers</vt:lpstr>
      </vt:variant>
      <vt:variant>
        <vt:i4>1</vt:i4>
      </vt:variant>
      <vt:variant>
        <vt:lpstr>Slide Titles</vt:lpstr>
      </vt:variant>
      <vt:variant>
        <vt:i4>63</vt:i4>
      </vt:variant>
    </vt:vector>
  </HeadingPairs>
  <TitlesOfParts>
    <vt:vector size="87" baseType="lpstr">
      <vt:lpstr>ＭＳ Ｐゴシック</vt:lpstr>
      <vt:lpstr>ＭＳ Ｐゴシック</vt:lpstr>
      <vt:lpstr>Adobe Garamond Pro</vt:lpstr>
      <vt:lpstr>Arial</vt:lpstr>
      <vt:lpstr>Calibri</vt:lpstr>
      <vt:lpstr>Calibri Light</vt:lpstr>
      <vt:lpstr>Cambria Math</vt:lpstr>
      <vt:lpstr>Comic Sans MS</vt:lpstr>
      <vt:lpstr>Script MT Bold</vt:lpstr>
      <vt:lpstr>Symbol</vt:lpstr>
      <vt:lpstr>Times</vt:lpstr>
      <vt:lpstr>Times New Roman</vt:lpstr>
      <vt:lpstr>Verdana</vt:lpstr>
      <vt:lpstr>1_Office Theme</vt:lpstr>
      <vt:lpstr>Office Theme</vt:lpstr>
      <vt:lpstr>2_Office Theme</vt:lpstr>
      <vt:lpstr>3_Office Theme</vt:lpstr>
      <vt:lpstr>4_Office Theme</vt:lpstr>
      <vt:lpstr>5_Office Theme</vt:lpstr>
      <vt:lpstr>6_Office Theme</vt:lpstr>
      <vt:lpstr>7_Office Theme</vt:lpstr>
      <vt:lpstr>8_Office Theme</vt:lpstr>
      <vt:lpstr>Blank Presentation</vt:lpstr>
      <vt:lpstr>Picture</vt:lpstr>
      <vt:lpstr>Biology 177: Principles of Modern Microscopy</vt:lpstr>
      <vt:lpstr>Lecture 13: FRET, FLIM, NSOM </vt:lpstr>
      <vt:lpstr>The “F” words</vt:lpstr>
      <vt:lpstr>The “F” words</vt:lpstr>
      <vt:lpstr>Förster Resonance Energy Transfer (FRET)</vt:lpstr>
      <vt:lpstr>PowerPoint Presentation</vt:lpstr>
      <vt:lpstr>PowerPoint Presentation</vt:lpstr>
      <vt:lpstr>PowerPoint Presentation</vt:lpstr>
      <vt:lpstr>FRET Diagram </vt:lpstr>
      <vt:lpstr>PowerPoint Presentation</vt:lpstr>
      <vt:lpstr>PowerPoint Presentation</vt:lpstr>
      <vt:lpstr>PowerPoint Presentation</vt:lpstr>
      <vt:lpstr>Fluorescent dye as dipole antenna</vt:lpstr>
      <vt:lpstr>Fluorescent dye as dipole antenna</vt:lpstr>
      <vt:lpstr>Fluorescent dye as dipole antenna</vt:lpstr>
      <vt:lpstr>More about FRET (Förster Resonance Energy Transfer) </vt:lpstr>
      <vt:lpstr>Optimizing FRET: Designs of new FRET pairs</vt:lpstr>
      <vt:lpstr>Properties of fluorescent protein variants</vt:lpstr>
      <vt:lpstr>Fluorophore absorption</vt:lpstr>
      <vt:lpstr>Fluorophore absorption</vt:lpstr>
      <vt:lpstr>Fluorophore absorption</vt:lpstr>
      <vt:lpstr>Fluorophore absorption</vt:lpstr>
      <vt:lpstr>Fluorophore brightness =  Q </vt:lpstr>
      <vt:lpstr>Optimizing FRET: Designs of new FRET pairs</vt:lpstr>
      <vt:lpstr>Problems with FRET </vt:lpstr>
      <vt:lpstr>Problems with FRET</vt:lpstr>
      <vt:lpstr>Amount of FRET varies with the lifetime of the donor fluorophore</vt:lpstr>
      <vt:lpstr>Fluorescence Lifetime Imaging Microscopy (FLIM)</vt:lpstr>
      <vt:lpstr>Fluorescence Lifetime Imaging Microscopy (FLIM)</vt:lpstr>
      <vt:lpstr>FRET and FLIM</vt:lpstr>
      <vt:lpstr>FRET and FLIM: addressing nonlinearities</vt:lpstr>
      <vt:lpstr>Going back to those problems with FRET: These drawbacks can all be used to make sensors </vt:lpstr>
      <vt:lpstr>Cameleon: FRET-based and genetically-encoded calcium probe </vt:lpstr>
      <vt:lpstr>Paper to read</vt:lpstr>
      <vt:lpstr>Spatial Resolution of Biological Imaging Techniques</vt:lpstr>
      <vt:lpstr>Super-resolution microscopy</vt:lpstr>
      <vt:lpstr>Spatial Resolution of Biological Imaging Techniques</vt:lpstr>
      <vt:lpstr>Super-resolution microscopy</vt:lpstr>
      <vt:lpstr>Spatial Resolution of Biological Imaging Techniques</vt:lpstr>
      <vt:lpstr>Remember the different types of microscopy from previous lecture?</vt:lpstr>
      <vt:lpstr>Near-Field Scanning Optical Microscopy (NSOM)</vt:lpstr>
      <vt:lpstr>All the types of microscopes</vt:lpstr>
      <vt:lpstr>Near-Field Scanning Optical Microscopy (NSOM)  Break the diffraction limit by working in the near-field</vt:lpstr>
      <vt:lpstr>NSOM working in the near-field</vt:lpstr>
      <vt:lpstr>NSOM working in the near-field</vt:lpstr>
      <vt:lpstr>Near-Field Scanning Optical Microscopy (NSOM)  How to make an NSOM tip</vt:lpstr>
      <vt:lpstr>Near-Field Scanning Optical Microscopy (NSOM)</vt:lpstr>
      <vt:lpstr>How to move the tip?  Steal from AFM </vt:lpstr>
      <vt:lpstr>Near-Field Scanning Optical Microscopy (NSOM)  Break the diffraction limit by working in the near-field</vt:lpstr>
      <vt:lpstr>If not tapping like AFM how else to scan tip in NSOM?  Shear force mode.  Advantage: don’t need laser to keep track of probe.</vt:lpstr>
      <vt:lpstr>Sense presence of surface from dithering tip (lateral) (Increased shear force when surface is near)</vt:lpstr>
      <vt:lpstr>Shear force mode with non optical feedback</vt:lpstr>
      <vt:lpstr>Illumination Techniques - Overview </vt:lpstr>
      <vt:lpstr>NSOM, like far-field, is amenable to different contrast methods</vt:lpstr>
      <vt:lpstr>Direct imaging of single molecule with NSOM (1993)</vt:lpstr>
      <vt:lpstr>NSOM images  Single molecules of DiI on glass surface</vt:lpstr>
      <vt:lpstr>NSOM images</vt:lpstr>
      <vt:lpstr>NSOM disadvantages</vt:lpstr>
      <vt:lpstr>NSOM disadvantages</vt:lpstr>
      <vt:lpstr>Performance range of optical microscopy</vt:lpstr>
      <vt:lpstr>Homework 4</vt:lpstr>
      <vt:lpstr>Pluto’s sky is blue</vt:lpstr>
      <vt:lpstr>Scattering: Why the sky is blue and clouds are white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155</cp:revision>
  <dcterms:created xsi:type="dcterms:W3CDTF">2015-02-12T00:20:09Z</dcterms:created>
  <dcterms:modified xsi:type="dcterms:W3CDTF">2017-02-16T19:41:49Z</dcterms:modified>
</cp:coreProperties>
</file>