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43.jpg" ContentType="image/jpg"/>
  <Override PartName="/ppt/media/image44.jpg" ContentType="image/jpg"/>
  <Override PartName="/ppt/media/image45.jpg" ContentType="image/jpg"/>
  <Override PartName="/ppt/notesSlides/notesSlide31.xml" ContentType="application/vnd.openxmlformats-officedocument.presentationml.notesSlide+xml"/>
  <Override PartName="/ppt/media/image46.jpg" ContentType="image/jpg"/>
  <Override PartName="/ppt/media/image47.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3.jpg" ContentType="image/jpg"/>
  <Override PartName="/ppt/media/image60.jpg" ContentType="image/jpg"/>
  <Override PartName="/ppt/media/image63.jpg" ContentType="image/jpg"/>
  <Override PartName="/ppt/notesSlides/notesSlide34.xml" ContentType="application/vnd.openxmlformats-officedocument.presentationml.notesSlide+xml"/>
  <Override PartName="/ppt/media/image67.jpg" ContentType="image/jpg"/>
  <Override PartName="/ppt/notesSlides/notesSlide35.xml" ContentType="application/vnd.openxmlformats-officedocument.presentationml.notesSlide+xml"/>
  <Override PartName="/ppt/media/image77.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79.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6" r:id="rId7"/>
    <p:sldMasterId id="2147483732" r:id="rId8"/>
  </p:sldMasterIdLst>
  <p:notesMasterIdLst>
    <p:notesMasterId r:id="rId74"/>
  </p:notesMasterIdLst>
  <p:sldIdLst>
    <p:sldId id="256" r:id="rId9"/>
    <p:sldId id="257" r:id="rId10"/>
    <p:sldId id="263" r:id="rId11"/>
    <p:sldId id="281" r:id="rId12"/>
    <p:sldId id="261" r:id="rId13"/>
    <p:sldId id="264" r:id="rId14"/>
    <p:sldId id="273" r:id="rId15"/>
    <p:sldId id="270" r:id="rId16"/>
    <p:sldId id="271" r:id="rId17"/>
    <p:sldId id="272" r:id="rId18"/>
    <p:sldId id="274" r:id="rId19"/>
    <p:sldId id="278" r:id="rId20"/>
    <p:sldId id="268" r:id="rId21"/>
    <p:sldId id="280" r:id="rId22"/>
    <p:sldId id="275" r:id="rId23"/>
    <p:sldId id="276" r:id="rId24"/>
    <p:sldId id="277" r:id="rId25"/>
    <p:sldId id="283" r:id="rId26"/>
    <p:sldId id="284" r:id="rId27"/>
    <p:sldId id="282" r:id="rId28"/>
    <p:sldId id="260" r:id="rId29"/>
    <p:sldId id="258" r:id="rId30"/>
    <p:sldId id="286" r:id="rId31"/>
    <p:sldId id="287" r:id="rId32"/>
    <p:sldId id="288" r:id="rId33"/>
    <p:sldId id="292" r:id="rId34"/>
    <p:sldId id="297" r:id="rId35"/>
    <p:sldId id="307" r:id="rId36"/>
    <p:sldId id="325" r:id="rId37"/>
    <p:sldId id="324" r:id="rId38"/>
    <p:sldId id="323" r:id="rId39"/>
    <p:sldId id="332" r:id="rId40"/>
    <p:sldId id="298" r:id="rId41"/>
    <p:sldId id="309" r:id="rId42"/>
    <p:sldId id="308" r:id="rId43"/>
    <p:sldId id="333" r:id="rId44"/>
    <p:sldId id="299" r:id="rId45"/>
    <p:sldId id="310" r:id="rId46"/>
    <p:sldId id="294" r:id="rId47"/>
    <p:sldId id="300" r:id="rId48"/>
    <p:sldId id="302" r:id="rId49"/>
    <p:sldId id="303" r:id="rId50"/>
    <p:sldId id="304" r:id="rId51"/>
    <p:sldId id="317" r:id="rId52"/>
    <p:sldId id="318" r:id="rId53"/>
    <p:sldId id="319" r:id="rId54"/>
    <p:sldId id="321" r:id="rId55"/>
    <p:sldId id="322" r:id="rId56"/>
    <p:sldId id="289" r:id="rId57"/>
    <p:sldId id="291" r:id="rId58"/>
    <p:sldId id="265" r:id="rId59"/>
    <p:sldId id="306" r:id="rId60"/>
    <p:sldId id="262" r:id="rId61"/>
    <p:sldId id="311" r:id="rId62"/>
    <p:sldId id="315" r:id="rId63"/>
    <p:sldId id="316" r:id="rId64"/>
    <p:sldId id="330" r:id="rId65"/>
    <p:sldId id="305" r:id="rId66"/>
    <p:sldId id="326" r:id="rId67"/>
    <p:sldId id="327" r:id="rId68"/>
    <p:sldId id="328" r:id="rId69"/>
    <p:sldId id="331" r:id="rId70"/>
    <p:sldId id="329" r:id="rId71"/>
    <p:sldId id="314" r:id="rId72"/>
    <p:sldId id="29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33" autoAdjust="0"/>
  </p:normalViewPr>
  <p:slideViewPr>
    <p:cSldViewPr snapToGrid="0">
      <p:cViewPr varScale="1">
        <p:scale>
          <a:sx n="76" d="100"/>
          <a:sy n="76" d="100"/>
        </p:scale>
        <p:origin x="1598" y="58"/>
      </p:cViewPr>
      <p:guideLst/>
    </p:cSldViewPr>
  </p:slideViewPr>
  <p:notesTextViewPr>
    <p:cViewPr>
      <p:scale>
        <a:sx n="1" d="1"/>
        <a:sy n="1" d="1"/>
      </p:scale>
      <p:origin x="0" y="0"/>
    </p:cViewPr>
  </p:notesTextViewPr>
  <p:sorterViewPr>
    <p:cViewPr varScale="1">
      <p:scale>
        <a:sx n="100" d="100"/>
        <a:sy n="100" d="100"/>
      </p:scale>
      <p:origin x="0" y="-5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BDD30-60C9-42FF-8949-B19273CCDF0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09A0077D-0DF0-42C2-A9B9-44FD213ADCE3}">
      <dgm:prSet phldrT="[Text]"/>
      <dgm:spPr/>
      <dgm:t>
        <a:bodyPr/>
        <a:lstStyle/>
        <a:p>
          <a:r>
            <a:rPr lang="en-US" dirty="0" smtClean="0"/>
            <a:t>Histology</a:t>
          </a:r>
          <a:endParaRPr lang="en-US" dirty="0"/>
        </a:p>
      </dgm:t>
    </dgm:pt>
    <dgm:pt modelId="{708F42D0-A780-4586-98A2-14BB22FA7753}" type="parTrans" cxnId="{79B91793-D1FA-48D1-9BE4-AA206E951AFE}">
      <dgm:prSet/>
      <dgm:spPr/>
      <dgm:t>
        <a:bodyPr/>
        <a:lstStyle/>
        <a:p>
          <a:endParaRPr lang="en-US"/>
        </a:p>
      </dgm:t>
    </dgm:pt>
    <dgm:pt modelId="{8EADFB94-810C-4752-B8C5-E4B03F6DF42D}" type="sibTrans" cxnId="{79B91793-D1FA-48D1-9BE4-AA206E951AFE}">
      <dgm:prSet/>
      <dgm:spPr/>
      <dgm:t>
        <a:bodyPr/>
        <a:lstStyle/>
        <a:p>
          <a:endParaRPr lang="en-US"/>
        </a:p>
      </dgm:t>
    </dgm:pt>
    <dgm:pt modelId="{3F554E93-1E2D-437A-8C06-7BF2867510B0}">
      <dgm:prSet phldrT="[Text]"/>
      <dgm:spPr/>
      <dgm:t>
        <a:bodyPr/>
        <a:lstStyle/>
        <a:p>
          <a:r>
            <a:rPr lang="en-US" dirty="0" smtClean="0"/>
            <a:t>Transparent embryos</a:t>
          </a:r>
          <a:endParaRPr lang="en-US" dirty="0"/>
        </a:p>
      </dgm:t>
    </dgm:pt>
    <dgm:pt modelId="{6797E9A7-7DA5-4C4C-9BEA-5469ED282156}" type="parTrans" cxnId="{A025D362-DF9D-4515-9BC8-4BBAD643D4DD}">
      <dgm:prSet/>
      <dgm:spPr/>
      <dgm:t>
        <a:bodyPr/>
        <a:lstStyle/>
        <a:p>
          <a:endParaRPr lang="en-US"/>
        </a:p>
      </dgm:t>
    </dgm:pt>
    <dgm:pt modelId="{4C67389E-4D7D-42D9-95BE-6A0BED634CB9}" type="sibTrans" cxnId="{A025D362-DF9D-4515-9BC8-4BBAD643D4DD}">
      <dgm:prSet/>
      <dgm:spPr/>
      <dgm:t>
        <a:bodyPr/>
        <a:lstStyle/>
        <a:p>
          <a:endParaRPr lang="en-US"/>
        </a:p>
      </dgm:t>
    </dgm:pt>
    <dgm:pt modelId="{0D15BFC1-B372-47A0-8CFC-16F761A33A9C}">
      <dgm:prSet phldrT="[Text]"/>
      <dgm:spPr/>
      <dgm:t>
        <a:bodyPr/>
        <a:lstStyle/>
        <a:p>
          <a:r>
            <a:rPr lang="en-US" dirty="0" smtClean="0"/>
            <a:t>Transparent adult</a:t>
          </a:r>
          <a:endParaRPr lang="en-US" dirty="0"/>
        </a:p>
      </dgm:t>
    </dgm:pt>
    <dgm:pt modelId="{115E0AF5-D415-4325-8CC4-2026F2903277}" type="parTrans" cxnId="{7A9C5764-C9C8-4D8F-B842-3F9464FE8BB4}">
      <dgm:prSet/>
      <dgm:spPr/>
      <dgm:t>
        <a:bodyPr/>
        <a:lstStyle/>
        <a:p>
          <a:endParaRPr lang="en-US"/>
        </a:p>
      </dgm:t>
    </dgm:pt>
    <dgm:pt modelId="{113F5530-507A-4EB4-BBA6-E9C64AD89663}" type="sibTrans" cxnId="{7A9C5764-C9C8-4D8F-B842-3F9464FE8BB4}">
      <dgm:prSet/>
      <dgm:spPr/>
      <dgm:t>
        <a:bodyPr/>
        <a:lstStyle/>
        <a:p>
          <a:endParaRPr lang="en-US"/>
        </a:p>
      </dgm:t>
    </dgm:pt>
    <dgm:pt modelId="{B5C8CA29-D037-4DD6-A762-2703F558EEDE}">
      <dgm:prSet phldrT="[Text]"/>
      <dgm:spPr/>
      <dgm:t>
        <a:bodyPr/>
        <a:lstStyle/>
        <a:p>
          <a:r>
            <a:rPr lang="en-US" dirty="0" smtClean="0"/>
            <a:t>Transparent adult</a:t>
          </a:r>
          <a:endParaRPr lang="en-US" dirty="0"/>
        </a:p>
      </dgm:t>
    </dgm:pt>
    <dgm:pt modelId="{281A93A9-4371-474D-8C9D-35A775862E67}" type="parTrans" cxnId="{85957794-0BFF-42F4-9411-3A3D44278FCA}">
      <dgm:prSet/>
      <dgm:spPr/>
      <dgm:t>
        <a:bodyPr/>
        <a:lstStyle/>
        <a:p>
          <a:endParaRPr lang="en-US"/>
        </a:p>
      </dgm:t>
    </dgm:pt>
    <dgm:pt modelId="{1E24C082-D665-4544-9FF1-A2BF36016C5A}" type="sibTrans" cxnId="{85957794-0BFF-42F4-9411-3A3D44278FCA}">
      <dgm:prSet/>
      <dgm:spPr/>
      <dgm:t>
        <a:bodyPr/>
        <a:lstStyle/>
        <a:p>
          <a:endParaRPr lang="en-US"/>
        </a:p>
      </dgm:t>
    </dgm:pt>
    <dgm:pt modelId="{A3DC7D3C-597F-4A18-AC38-FBA905FC5F03}" type="pres">
      <dgm:prSet presAssocID="{1C8BDD30-60C9-42FF-8949-B19273CCDF06}" presName="Name0" presStyleCnt="0">
        <dgm:presLayoutVars>
          <dgm:dir/>
        </dgm:presLayoutVars>
      </dgm:prSet>
      <dgm:spPr/>
      <dgm:t>
        <a:bodyPr/>
        <a:lstStyle/>
        <a:p>
          <a:endParaRPr lang="en-US"/>
        </a:p>
      </dgm:t>
    </dgm:pt>
    <dgm:pt modelId="{03784781-D620-4055-85A1-53F434B4BFC0}" type="pres">
      <dgm:prSet presAssocID="{09A0077D-0DF0-42C2-A9B9-44FD213ADCE3}" presName="composite" presStyleCnt="0"/>
      <dgm:spPr/>
    </dgm:pt>
    <dgm:pt modelId="{54109C52-FC32-49A4-BB1E-8004A3827321}" type="pres">
      <dgm:prSet presAssocID="{09A0077D-0DF0-42C2-A9B9-44FD213ADCE3}" presName="rect2" presStyleLbl="revTx" presStyleIdx="0" presStyleCnt="4">
        <dgm:presLayoutVars>
          <dgm:bulletEnabled val="1"/>
        </dgm:presLayoutVars>
      </dgm:prSet>
      <dgm:spPr/>
      <dgm:t>
        <a:bodyPr/>
        <a:lstStyle/>
        <a:p>
          <a:endParaRPr lang="en-US"/>
        </a:p>
      </dgm:t>
    </dgm:pt>
    <dgm:pt modelId="{5B5751CC-7A01-4CD7-A5F9-3211B7137475}" type="pres">
      <dgm:prSet presAssocID="{09A0077D-0DF0-42C2-A9B9-44FD213ADCE3}" presName="rect1" presStyleLbl="align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pt>
    <dgm:pt modelId="{1A8B6034-095F-430B-A09E-99D148F2B0B7}" type="pres">
      <dgm:prSet presAssocID="{8EADFB94-810C-4752-B8C5-E4B03F6DF42D}" presName="sibTrans" presStyleCnt="0"/>
      <dgm:spPr/>
    </dgm:pt>
    <dgm:pt modelId="{FD70622D-37C4-4965-9817-4E226925D66C}" type="pres">
      <dgm:prSet presAssocID="{3F554E93-1E2D-437A-8C06-7BF2867510B0}" presName="composite" presStyleCnt="0"/>
      <dgm:spPr/>
    </dgm:pt>
    <dgm:pt modelId="{F90D41CC-C7F6-4593-8862-47ED792DA0BD}" type="pres">
      <dgm:prSet presAssocID="{3F554E93-1E2D-437A-8C06-7BF2867510B0}" presName="rect2" presStyleLbl="revTx" presStyleIdx="1" presStyleCnt="4">
        <dgm:presLayoutVars>
          <dgm:bulletEnabled val="1"/>
        </dgm:presLayoutVars>
      </dgm:prSet>
      <dgm:spPr/>
      <dgm:t>
        <a:bodyPr/>
        <a:lstStyle/>
        <a:p>
          <a:endParaRPr lang="en-US"/>
        </a:p>
      </dgm:t>
    </dgm:pt>
    <dgm:pt modelId="{D5107235-02BD-4A76-8A5F-D81CEDFF8B00}" type="pres">
      <dgm:prSet presAssocID="{3F554E93-1E2D-437A-8C06-7BF2867510B0}" presName="rect1"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39845251-EE52-40DA-BD3C-36753BAC1E62}" type="pres">
      <dgm:prSet presAssocID="{4C67389E-4D7D-42D9-95BE-6A0BED634CB9}" presName="sibTrans" presStyleCnt="0"/>
      <dgm:spPr/>
    </dgm:pt>
    <dgm:pt modelId="{37DC17AA-8BAB-4334-9B75-B0AB8949C465}" type="pres">
      <dgm:prSet presAssocID="{0D15BFC1-B372-47A0-8CFC-16F761A33A9C}" presName="composite" presStyleCnt="0"/>
      <dgm:spPr/>
    </dgm:pt>
    <dgm:pt modelId="{AD36FAA4-27E3-4E7A-A963-5EFB66081CB8}" type="pres">
      <dgm:prSet presAssocID="{0D15BFC1-B372-47A0-8CFC-16F761A33A9C}" presName="rect2" presStyleLbl="revTx" presStyleIdx="2" presStyleCnt="4">
        <dgm:presLayoutVars>
          <dgm:bulletEnabled val="1"/>
        </dgm:presLayoutVars>
      </dgm:prSet>
      <dgm:spPr/>
      <dgm:t>
        <a:bodyPr/>
        <a:lstStyle/>
        <a:p>
          <a:endParaRPr lang="en-US"/>
        </a:p>
      </dgm:t>
    </dgm:pt>
    <dgm:pt modelId="{75A63C4A-0A9E-4D74-BA42-061DFC1C543C}" type="pres">
      <dgm:prSet presAssocID="{0D15BFC1-B372-47A0-8CFC-16F761A33A9C}" presName="rect1"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dgm:spPr>
    </dgm:pt>
    <dgm:pt modelId="{1CDF2FC0-A921-48E2-92C2-4C649EC627C9}" type="pres">
      <dgm:prSet presAssocID="{113F5530-507A-4EB4-BBA6-E9C64AD89663}" presName="sibTrans" presStyleCnt="0"/>
      <dgm:spPr/>
    </dgm:pt>
    <dgm:pt modelId="{6C096846-4441-47EB-ACAD-802F932D259C}" type="pres">
      <dgm:prSet presAssocID="{B5C8CA29-D037-4DD6-A762-2703F558EEDE}" presName="composite" presStyleCnt="0"/>
      <dgm:spPr/>
    </dgm:pt>
    <dgm:pt modelId="{DA20A79A-6CE7-430E-93E9-33E71507E15A}" type="pres">
      <dgm:prSet presAssocID="{B5C8CA29-D037-4DD6-A762-2703F558EEDE}" presName="rect2" presStyleLbl="revTx" presStyleIdx="3" presStyleCnt="4">
        <dgm:presLayoutVars>
          <dgm:bulletEnabled val="1"/>
        </dgm:presLayoutVars>
      </dgm:prSet>
      <dgm:spPr/>
      <dgm:t>
        <a:bodyPr/>
        <a:lstStyle/>
        <a:p>
          <a:endParaRPr lang="en-US"/>
        </a:p>
      </dgm:t>
    </dgm:pt>
    <dgm:pt modelId="{722F6EED-9A18-4EA3-8750-DC55B3389879}" type="pres">
      <dgm:prSet presAssocID="{B5C8CA29-D037-4DD6-A762-2703F558EEDE}" presName="rect1" presStyleLbl="align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 t="-2655" r="-52676" b="-2655"/>
          </a:stretch>
        </a:blipFill>
      </dgm:spPr>
    </dgm:pt>
  </dgm:ptLst>
  <dgm:cxnLst>
    <dgm:cxn modelId="{85957794-0BFF-42F4-9411-3A3D44278FCA}" srcId="{1C8BDD30-60C9-42FF-8949-B19273CCDF06}" destId="{B5C8CA29-D037-4DD6-A762-2703F558EEDE}" srcOrd="3" destOrd="0" parTransId="{281A93A9-4371-474D-8C9D-35A775862E67}" sibTransId="{1E24C082-D665-4544-9FF1-A2BF36016C5A}"/>
    <dgm:cxn modelId="{79B91793-D1FA-48D1-9BE4-AA206E951AFE}" srcId="{1C8BDD30-60C9-42FF-8949-B19273CCDF06}" destId="{09A0077D-0DF0-42C2-A9B9-44FD213ADCE3}" srcOrd="0" destOrd="0" parTransId="{708F42D0-A780-4586-98A2-14BB22FA7753}" sibTransId="{8EADFB94-810C-4752-B8C5-E4B03F6DF42D}"/>
    <dgm:cxn modelId="{7A9C5764-C9C8-4D8F-B842-3F9464FE8BB4}" srcId="{1C8BDD30-60C9-42FF-8949-B19273CCDF06}" destId="{0D15BFC1-B372-47A0-8CFC-16F761A33A9C}" srcOrd="2" destOrd="0" parTransId="{115E0AF5-D415-4325-8CC4-2026F2903277}" sibTransId="{113F5530-507A-4EB4-BBA6-E9C64AD89663}"/>
    <dgm:cxn modelId="{A025D362-DF9D-4515-9BC8-4BBAD643D4DD}" srcId="{1C8BDD30-60C9-42FF-8949-B19273CCDF06}" destId="{3F554E93-1E2D-437A-8C06-7BF2867510B0}" srcOrd="1" destOrd="0" parTransId="{6797E9A7-7DA5-4C4C-9BEA-5469ED282156}" sibTransId="{4C67389E-4D7D-42D9-95BE-6A0BED634CB9}"/>
    <dgm:cxn modelId="{CD01CDA9-9A7E-4C91-93D6-027AB04DE091}" type="presOf" srcId="{1C8BDD30-60C9-42FF-8949-B19273CCDF06}" destId="{A3DC7D3C-597F-4A18-AC38-FBA905FC5F03}" srcOrd="0" destOrd="0" presId="urn:microsoft.com/office/officeart/2008/layout/PictureGrid"/>
    <dgm:cxn modelId="{8F14000B-FECF-4FC9-8F86-1D4B196D735B}" type="presOf" srcId="{0D15BFC1-B372-47A0-8CFC-16F761A33A9C}" destId="{AD36FAA4-27E3-4E7A-A963-5EFB66081CB8}" srcOrd="0" destOrd="0" presId="urn:microsoft.com/office/officeart/2008/layout/PictureGrid"/>
    <dgm:cxn modelId="{BF222AD1-A69F-4539-9987-52ADDA4CCC2A}" type="presOf" srcId="{B5C8CA29-D037-4DD6-A762-2703F558EEDE}" destId="{DA20A79A-6CE7-430E-93E9-33E71507E15A}" srcOrd="0" destOrd="0" presId="urn:microsoft.com/office/officeart/2008/layout/PictureGrid"/>
    <dgm:cxn modelId="{9804CAB4-BC73-4136-A033-A3E9392D8394}" type="presOf" srcId="{3F554E93-1E2D-437A-8C06-7BF2867510B0}" destId="{F90D41CC-C7F6-4593-8862-47ED792DA0BD}" srcOrd="0" destOrd="0" presId="urn:microsoft.com/office/officeart/2008/layout/PictureGrid"/>
    <dgm:cxn modelId="{276B9F48-516E-4287-BA16-24DB98406D70}" type="presOf" srcId="{09A0077D-0DF0-42C2-A9B9-44FD213ADCE3}" destId="{54109C52-FC32-49A4-BB1E-8004A3827321}" srcOrd="0" destOrd="0" presId="urn:microsoft.com/office/officeart/2008/layout/PictureGrid"/>
    <dgm:cxn modelId="{92A163EE-FD5A-46A4-B02B-6CD5AF04C299}" type="presParOf" srcId="{A3DC7D3C-597F-4A18-AC38-FBA905FC5F03}" destId="{03784781-D620-4055-85A1-53F434B4BFC0}" srcOrd="0" destOrd="0" presId="urn:microsoft.com/office/officeart/2008/layout/PictureGrid"/>
    <dgm:cxn modelId="{CB72D9D4-16BA-4E23-AF9E-D862C7086838}" type="presParOf" srcId="{03784781-D620-4055-85A1-53F434B4BFC0}" destId="{54109C52-FC32-49A4-BB1E-8004A3827321}" srcOrd="0" destOrd="0" presId="urn:microsoft.com/office/officeart/2008/layout/PictureGrid"/>
    <dgm:cxn modelId="{37FDE3B6-5F5A-4C74-9F6B-43374F9B9AA7}" type="presParOf" srcId="{03784781-D620-4055-85A1-53F434B4BFC0}" destId="{5B5751CC-7A01-4CD7-A5F9-3211B7137475}" srcOrd="1" destOrd="0" presId="urn:microsoft.com/office/officeart/2008/layout/PictureGrid"/>
    <dgm:cxn modelId="{5E9786CC-FC63-4A8A-A0B0-3869F335E6BD}" type="presParOf" srcId="{A3DC7D3C-597F-4A18-AC38-FBA905FC5F03}" destId="{1A8B6034-095F-430B-A09E-99D148F2B0B7}" srcOrd="1" destOrd="0" presId="urn:microsoft.com/office/officeart/2008/layout/PictureGrid"/>
    <dgm:cxn modelId="{0C5835D1-426B-47E1-9C89-CA8B105FBEF8}" type="presParOf" srcId="{A3DC7D3C-597F-4A18-AC38-FBA905FC5F03}" destId="{FD70622D-37C4-4965-9817-4E226925D66C}" srcOrd="2" destOrd="0" presId="urn:microsoft.com/office/officeart/2008/layout/PictureGrid"/>
    <dgm:cxn modelId="{5F71DF64-570F-478D-BD1B-43DC9CD618D7}" type="presParOf" srcId="{FD70622D-37C4-4965-9817-4E226925D66C}" destId="{F90D41CC-C7F6-4593-8862-47ED792DA0BD}" srcOrd="0" destOrd="0" presId="urn:microsoft.com/office/officeart/2008/layout/PictureGrid"/>
    <dgm:cxn modelId="{4375C96C-2CA1-418A-9D12-318F5A458510}" type="presParOf" srcId="{FD70622D-37C4-4965-9817-4E226925D66C}" destId="{D5107235-02BD-4A76-8A5F-D81CEDFF8B00}" srcOrd="1" destOrd="0" presId="urn:microsoft.com/office/officeart/2008/layout/PictureGrid"/>
    <dgm:cxn modelId="{A779F8DE-7613-43BA-9AB0-9CFBA9935F9E}" type="presParOf" srcId="{A3DC7D3C-597F-4A18-AC38-FBA905FC5F03}" destId="{39845251-EE52-40DA-BD3C-36753BAC1E62}" srcOrd="3" destOrd="0" presId="urn:microsoft.com/office/officeart/2008/layout/PictureGrid"/>
    <dgm:cxn modelId="{D56DFB5A-E323-4B5B-ACA7-2D30EFF7776A}" type="presParOf" srcId="{A3DC7D3C-597F-4A18-AC38-FBA905FC5F03}" destId="{37DC17AA-8BAB-4334-9B75-B0AB8949C465}" srcOrd="4" destOrd="0" presId="urn:microsoft.com/office/officeart/2008/layout/PictureGrid"/>
    <dgm:cxn modelId="{3EE3603D-F22D-4A0C-8098-D916B60C2AB1}" type="presParOf" srcId="{37DC17AA-8BAB-4334-9B75-B0AB8949C465}" destId="{AD36FAA4-27E3-4E7A-A963-5EFB66081CB8}" srcOrd="0" destOrd="0" presId="urn:microsoft.com/office/officeart/2008/layout/PictureGrid"/>
    <dgm:cxn modelId="{77BE55DD-5A48-436C-A665-8C77E1289B11}" type="presParOf" srcId="{37DC17AA-8BAB-4334-9B75-B0AB8949C465}" destId="{75A63C4A-0A9E-4D74-BA42-061DFC1C543C}" srcOrd="1" destOrd="0" presId="urn:microsoft.com/office/officeart/2008/layout/PictureGrid"/>
    <dgm:cxn modelId="{11530221-88A5-4C8E-98A1-108CA7A017B3}" type="presParOf" srcId="{A3DC7D3C-597F-4A18-AC38-FBA905FC5F03}" destId="{1CDF2FC0-A921-48E2-92C2-4C649EC627C9}" srcOrd="5" destOrd="0" presId="urn:microsoft.com/office/officeart/2008/layout/PictureGrid"/>
    <dgm:cxn modelId="{9FF2E4DC-1A22-44F9-B3A2-E8FB38779885}" type="presParOf" srcId="{A3DC7D3C-597F-4A18-AC38-FBA905FC5F03}" destId="{6C096846-4441-47EB-ACAD-802F932D259C}" srcOrd="6" destOrd="0" presId="urn:microsoft.com/office/officeart/2008/layout/PictureGrid"/>
    <dgm:cxn modelId="{05B955EC-909C-402E-B41C-B9FCC8FC101C}" type="presParOf" srcId="{6C096846-4441-47EB-ACAD-802F932D259C}" destId="{DA20A79A-6CE7-430E-93E9-33E71507E15A}" srcOrd="0" destOrd="0" presId="urn:microsoft.com/office/officeart/2008/layout/PictureGrid"/>
    <dgm:cxn modelId="{D8A9A905-B0A4-431D-A0EE-B3CB84560713}" type="presParOf" srcId="{6C096846-4441-47EB-ACAD-802F932D259C}" destId="{722F6EED-9A18-4EA3-8750-DC55B3389879}"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09C52-FC32-49A4-BB1E-8004A3827321}">
      <dsp:nvSpPr>
        <dsp:cNvPr id="0" name=""/>
        <dsp:cNvSpPr/>
      </dsp:nvSpPr>
      <dsp:spPr>
        <a:xfrm>
          <a:off x="417617" y="40129"/>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Histology</a:t>
          </a:r>
          <a:endParaRPr lang="en-US" sz="1400" kern="1200" dirty="0"/>
        </a:p>
      </dsp:txBody>
      <dsp:txXfrm>
        <a:off x="417617" y="40129"/>
        <a:ext cx="1736591" cy="260488"/>
      </dsp:txXfrm>
    </dsp:sp>
    <dsp:sp modelId="{5B5751CC-7A01-4CD7-A5F9-3211B7137475}">
      <dsp:nvSpPr>
        <dsp:cNvPr id="0" name=""/>
        <dsp:cNvSpPr/>
      </dsp:nvSpPr>
      <dsp:spPr>
        <a:xfrm>
          <a:off x="417617" y="352247"/>
          <a:ext cx="1736591" cy="17365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D41CC-C7F6-4593-8862-47ED792DA0BD}">
      <dsp:nvSpPr>
        <dsp:cNvPr id="0" name=""/>
        <dsp:cNvSpPr/>
      </dsp:nvSpPr>
      <dsp:spPr>
        <a:xfrm>
          <a:off x="2337781" y="40129"/>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Transparent embryos</a:t>
          </a:r>
          <a:endParaRPr lang="en-US" sz="1400" kern="1200" dirty="0"/>
        </a:p>
      </dsp:txBody>
      <dsp:txXfrm>
        <a:off x="2337781" y="40129"/>
        <a:ext cx="1736591" cy="260488"/>
      </dsp:txXfrm>
    </dsp:sp>
    <dsp:sp modelId="{D5107235-02BD-4A76-8A5F-D81CEDFF8B00}">
      <dsp:nvSpPr>
        <dsp:cNvPr id="0" name=""/>
        <dsp:cNvSpPr/>
      </dsp:nvSpPr>
      <dsp:spPr>
        <a:xfrm>
          <a:off x="2337781" y="352247"/>
          <a:ext cx="1736591" cy="17365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6FAA4-27E3-4E7A-A963-5EFB66081CB8}">
      <dsp:nvSpPr>
        <dsp:cNvPr id="0" name=""/>
        <dsp:cNvSpPr/>
      </dsp:nvSpPr>
      <dsp:spPr>
        <a:xfrm>
          <a:off x="417617" y="2262498"/>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Transparent adult</a:t>
          </a:r>
          <a:endParaRPr lang="en-US" sz="1400" kern="1200" dirty="0"/>
        </a:p>
      </dsp:txBody>
      <dsp:txXfrm>
        <a:off x="417617" y="2262498"/>
        <a:ext cx="1736591" cy="260488"/>
      </dsp:txXfrm>
    </dsp:sp>
    <dsp:sp modelId="{75A63C4A-0A9E-4D74-BA42-061DFC1C543C}">
      <dsp:nvSpPr>
        <dsp:cNvPr id="0" name=""/>
        <dsp:cNvSpPr/>
      </dsp:nvSpPr>
      <dsp:spPr>
        <a:xfrm>
          <a:off x="417617" y="2574617"/>
          <a:ext cx="1736591" cy="17365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20A79A-6CE7-430E-93E9-33E71507E15A}">
      <dsp:nvSpPr>
        <dsp:cNvPr id="0" name=""/>
        <dsp:cNvSpPr/>
      </dsp:nvSpPr>
      <dsp:spPr>
        <a:xfrm>
          <a:off x="2337781" y="2262498"/>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Transparent adult</a:t>
          </a:r>
          <a:endParaRPr lang="en-US" sz="1400" kern="1200" dirty="0"/>
        </a:p>
      </dsp:txBody>
      <dsp:txXfrm>
        <a:off x="2337781" y="2262498"/>
        <a:ext cx="1736591" cy="260488"/>
      </dsp:txXfrm>
    </dsp:sp>
    <dsp:sp modelId="{722F6EED-9A18-4EA3-8750-DC55B3389879}">
      <dsp:nvSpPr>
        <dsp:cNvPr id="0" name=""/>
        <dsp:cNvSpPr/>
      </dsp:nvSpPr>
      <dsp:spPr>
        <a:xfrm>
          <a:off x="2337781" y="2574617"/>
          <a:ext cx="1736591" cy="1736591"/>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 t="-2655" r="-52676" b="-265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BC158-CE22-4C00-A9AE-112F715E6566}" type="datetimeFigureOut">
              <a:rPr lang="en-US" smtClean="0"/>
              <a:t>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034E7-8A42-4E91-BFBA-ABBBFC0EE0F9}" type="slidenum">
              <a:rPr lang="en-US" smtClean="0"/>
              <a:t>‹#›</a:t>
            </a:fld>
            <a:endParaRPr lang="en-US"/>
          </a:p>
        </p:txBody>
      </p:sp>
    </p:spTree>
    <p:extLst>
      <p:ext uri="{BB962C8B-B14F-4D97-AF65-F5344CB8AC3E}">
        <p14:creationId xmlns:p14="http://schemas.microsoft.com/office/powerpoint/2010/main" val="256082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ature.com/neuro/journal/v16/n8/full/nn.3447.html#supplementary-inform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Rayleigh_scattering" TargetMode="External"/><Relationship Id="rId3" Type="http://schemas.openxmlformats.org/officeDocument/2006/relationships/hyperlink" Target="https://en.wikipedia.org/wiki/Photons" TargetMode="External"/><Relationship Id="rId7" Type="http://schemas.openxmlformats.org/officeDocument/2006/relationships/hyperlink" Target="https://en.wikipedia.org/wiki/Elastic_scatter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Molecule" TargetMode="External"/><Relationship Id="rId11" Type="http://schemas.openxmlformats.org/officeDocument/2006/relationships/hyperlink" Target="https://en.wikipedia.org/wiki/Raman_scattering#cite_note-4" TargetMode="External"/><Relationship Id="rId5" Type="http://schemas.openxmlformats.org/officeDocument/2006/relationships/hyperlink" Target="https://en.wikipedia.org/wiki/Atom" TargetMode="External"/><Relationship Id="rId10" Type="http://schemas.openxmlformats.org/officeDocument/2006/relationships/hyperlink" Target="https://en.wikipedia.org/wiki/Wavelength" TargetMode="External"/><Relationship Id="rId4" Type="http://schemas.openxmlformats.org/officeDocument/2006/relationships/hyperlink" Target="https://en.wikipedia.org/wiki/Scattering" TargetMode="External"/><Relationship Id="rId9" Type="http://schemas.openxmlformats.org/officeDocument/2006/relationships/hyperlink" Target="https://en.wikipedia.org/wiki/Frequenc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http://www.dailymail.co.uk/sciencetech/article-2690424/Scientists-discover-new-black-British-researchers-devise-material-dark-looks-like-black-hole.html</a:t>
            </a:r>
          </a:p>
          <a:p>
            <a:endParaRPr lang="en-US" dirty="0" smtClean="0"/>
          </a:p>
          <a:p>
            <a:r>
              <a:rPr lang="en-US" dirty="0" smtClean="0"/>
              <a:t>http://www.iflscience.com/technology/new-super-black-material-absorbs-99965-light</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a:t>
            </a:fld>
            <a:endParaRPr lang="en-US"/>
          </a:p>
        </p:txBody>
      </p:sp>
    </p:spTree>
    <p:extLst>
      <p:ext uri="{BB962C8B-B14F-4D97-AF65-F5344CB8AC3E}">
        <p14:creationId xmlns:p14="http://schemas.microsoft.com/office/powerpoint/2010/main" val="402038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http://www.olympusmicro.com/primer/techniques/dic/dicphasecomparison.html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19</a:t>
            </a:fld>
            <a:endParaRPr lang="en-US"/>
          </a:p>
        </p:txBody>
      </p:sp>
    </p:spTree>
    <p:extLst>
      <p:ext uri="{BB962C8B-B14F-4D97-AF65-F5344CB8AC3E}">
        <p14:creationId xmlns:p14="http://schemas.microsoft.com/office/powerpoint/2010/main" val="58192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 a) Low transparency through absorbing pigments; b) Low transparency due to effective scattering at surfaces with changing refractive index; c) High transparency after equalization of refractive indices.</a:t>
            </a:r>
          </a:p>
          <a:p>
            <a:endParaRPr lang="en-US" dirty="0" smtClean="0"/>
          </a:p>
          <a:p>
            <a:r>
              <a:rPr lang="en-US" dirty="0" smtClean="0"/>
              <a:t>http://www.leica-microsystems.com/science-lab/clearing-procedures-for-deep-tissue-imaging/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20</a:t>
            </a:fld>
            <a:endParaRPr lang="en-US"/>
          </a:p>
        </p:txBody>
      </p:sp>
    </p:spTree>
    <p:extLst>
      <p:ext uri="{BB962C8B-B14F-4D97-AF65-F5344CB8AC3E}">
        <p14:creationId xmlns:p14="http://schemas.microsoft.com/office/powerpoint/2010/main" val="1924329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Shultze</a:t>
            </a:r>
            <a:r>
              <a:rPr lang="en-US" dirty="0" smtClean="0"/>
              <a:t> in 1897 first did clearing with KOH</a:t>
            </a:r>
          </a:p>
          <a:p>
            <a:endParaRPr lang="en-US" dirty="0" smtClean="0"/>
          </a:p>
          <a:p>
            <a:r>
              <a:rPr lang="en-US" dirty="0" smtClean="0"/>
              <a:t>http://www.leica-microsystems.com/science-lab/clearing-procedures-for-deep-tissue-imaging/#c135933</a:t>
            </a:r>
          </a:p>
          <a:p>
            <a:endParaRPr lang="en-US" dirty="0" smtClean="0"/>
          </a:p>
          <a:p>
            <a:r>
              <a:rPr lang="en-US" dirty="0" smtClean="0"/>
              <a:t>http://translate.google.com/translate?hl=en&amp;sl=de&amp;tl=en&amp;u=http%3A%2F%2Fde.wikipedia.org%2Fwiki%2FWerner_Spalteholz</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21</a:t>
            </a:fld>
            <a:endParaRPr lang="en-US"/>
          </a:p>
        </p:txBody>
      </p:sp>
    </p:spTree>
    <p:extLst>
      <p:ext uri="{BB962C8B-B14F-4D97-AF65-F5344CB8AC3E}">
        <p14:creationId xmlns:p14="http://schemas.microsoft.com/office/powerpoint/2010/main" val="24285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http://www.nikonsmallworld.com/people/image/dorit-hockman/1</a:t>
            </a:r>
          </a:p>
          <a:p>
            <a:endParaRPr lang="en-US" dirty="0" smtClean="0"/>
          </a:p>
          <a:p>
            <a:r>
              <a:rPr lang="en-US" dirty="0" smtClean="0"/>
              <a:t> </a:t>
            </a:r>
            <a:r>
              <a:rPr lang="en-US" dirty="0" err="1" smtClean="0"/>
              <a:t>Chamaeleo</a:t>
            </a:r>
            <a:r>
              <a:rPr lang="en-US" dirty="0" smtClean="0"/>
              <a:t> </a:t>
            </a:r>
            <a:r>
              <a:rPr lang="en-US" dirty="0" err="1" smtClean="0"/>
              <a:t>calyptratus</a:t>
            </a:r>
            <a:r>
              <a:rPr lang="en-US" dirty="0" smtClean="0"/>
              <a:t> (veiled chameleon) embryo showing cartilage (blue) and bone (red)</a:t>
            </a:r>
          </a:p>
          <a:p>
            <a:r>
              <a:rPr lang="en-US" dirty="0" smtClean="0"/>
              <a:t>    - see: Bone </a:t>
            </a:r>
          </a:p>
          <a:p>
            <a:r>
              <a:rPr lang="en-US" dirty="0" smtClean="0"/>
              <a:t>Technique:</a:t>
            </a:r>
          </a:p>
          <a:p>
            <a:endParaRPr lang="en-US" dirty="0" smtClean="0"/>
          </a:p>
          <a:p>
            <a:r>
              <a:rPr lang="en-US" dirty="0" smtClean="0"/>
              <a:t>    </a:t>
            </a:r>
            <a:r>
              <a:rPr lang="en-US" dirty="0" err="1" smtClean="0"/>
              <a:t>Brightfield</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22</a:t>
            </a:fld>
            <a:endParaRPr lang="en-US"/>
          </a:p>
        </p:txBody>
      </p:sp>
    </p:spTree>
    <p:extLst>
      <p:ext uri="{BB962C8B-B14F-4D97-AF65-F5344CB8AC3E}">
        <p14:creationId xmlns:p14="http://schemas.microsoft.com/office/powerpoint/2010/main" val="207164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http://randommization.com/2014/01/03/dyed-fish-show-anatomy/</a:t>
            </a:r>
          </a:p>
          <a:p>
            <a:endParaRPr lang="en-US" dirty="0" smtClean="0"/>
          </a:p>
          <a:p>
            <a:r>
              <a:rPr lang="en-US" dirty="0" smtClean="0"/>
              <a:t>http://bestiarumosteo.blogspot.com/2014/02/clearing-and-staining_27.html</a:t>
            </a:r>
          </a:p>
          <a:p>
            <a:endParaRPr lang="en-US" dirty="0" smtClean="0"/>
          </a:p>
          <a:p>
            <a:r>
              <a:rPr lang="en-US" dirty="0" smtClean="0"/>
              <a:t>http://archive.org/stream/clearingstaining04davis/clearingstaining04davis_djvu.txt</a:t>
            </a:r>
          </a:p>
        </p:txBody>
      </p:sp>
      <p:sp>
        <p:nvSpPr>
          <p:cNvPr id="4" name="Slide Number Placeholder 3"/>
          <p:cNvSpPr>
            <a:spLocks noGrp="1"/>
          </p:cNvSpPr>
          <p:nvPr>
            <p:ph type="sldNum" sz="quarter" idx="10"/>
          </p:nvPr>
        </p:nvSpPr>
        <p:spPr/>
        <p:txBody>
          <a:bodyPr/>
          <a:lstStyle/>
          <a:p>
            <a:fld id="{950034E7-8A42-4E91-BFBA-ABBBFC0EE0F9}" type="slidenum">
              <a:rPr lang="en-US" smtClean="0"/>
              <a:t>23</a:t>
            </a:fld>
            <a:endParaRPr lang="en-US"/>
          </a:p>
        </p:txBody>
      </p:sp>
    </p:spTree>
    <p:extLst>
      <p:ext uri="{BB962C8B-B14F-4D97-AF65-F5344CB8AC3E}">
        <p14:creationId xmlns:p14="http://schemas.microsoft.com/office/powerpoint/2010/main" val="72693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http://randommization.com/2014/01/03/dyed-fish-show-anatomy/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Marks, S.B., Collazo, A., 1998. Direct development in </a:t>
            </a:r>
            <a:r>
              <a:rPr lang="en-US" sz="1200" kern="1200" dirty="0" err="1" smtClean="0">
                <a:solidFill>
                  <a:schemeClr val="tx1"/>
                </a:solidFill>
                <a:latin typeface="+mn-lt"/>
                <a:ea typeface="+mn-ea"/>
                <a:cs typeface="+mn-cs"/>
              </a:rPr>
              <a:t>Desmognathus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aeneus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Caudata</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Plethodontidae</a:t>
            </a:r>
            <a:r>
              <a:rPr lang="en-US" sz="1200" kern="1200" dirty="0" smtClean="0">
                <a:solidFill>
                  <a:schemeClr val="tx1"/>
                </a:solidFill>
                <a:latin typeface="+mn-lt"/>
                <a:ea typeface="+mn-ea"/>
                <a:cs typeface="+mn-cs"/>
              </a:rPr>
              <a:t>): A staging table. </a:t>
            </a:r>
            <a:r>
              <a:rPr lang="en-US" sz="1200" kern="1200" dirty="0" err="1" smtClean="0">
                <a:solidFill>
                  <a:schemeClr val="tx1"/>
                </a:solidFill>
                <a:latin typeface="+mn-lt"/>
                <a:ea typeface="+mn-ea"/>
                <a:cs typeface="+mn-cs"/>
              </a:rPr>
              <a:t>Copeia</a:t>
            </a:r>
            <a:r>
              <a:rPr lang="en-US" sz="1200" kern="1200" dirty="0" smtClean="0">
                <a:solidFill>
                  <a:schemeClr val="tx1"/>
                </a:solidFill>
                <a:latin typeface="+mn-lt"/>
                <a:ea typeface="+mn-ea"/>
                <a:cs typeface="+mn-cs"/>
              </a:rPr>
              <a:t>, 637-648.</a:t>
            </a:r>
          </a:p>
          <a:p>
            <a:endParaRPr lang="en-US" dirty="0" smtClean="0"/>
          </a:p>
          <a:p>
            <a:endParaRPr lang="en-US" dirty="0" smtClean="0"/>
          </a:p>
          <a:p>
            <a:r>
              <a:rPr lang="en-US" dirty="0" smtClean="0"/>
              <a:t>http://archive.org/stream/clearingstaining04davis/clearingstaining04davis_djvu.txt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24</a:t>
            </a:fld>
            <a:endParaRPr lang="en-US"/>
          </a:p>
        </p:txBody>
      </p:sp>
    </p:spTree>
    <p:extLst>
      <p:ext uri="{BB962C8B-B14F-4D97-AF65-F5344CB8AC3E}">
        <p14:creationId xmlns:p14="http://schemas.microsoft.com/office/powerpoint/2010/main" val="300106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http://www.leica-microsystems.com/science-lab/clarity/clearing-procedures-for-deep-tissue-imaging/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26</a:t>
            </a:fld>
            <a:endParaRPr lang="en-US"/>
          </a:p>
        </p:txBody>
      </p:sp>
    </p:spTree>
    <p:extLst>
      <p:ext uri="{BB962C8B-B14F-4D97-AF65-F5344CB8AC3E}">
        <p14:creationId xmlns:p14="http://schemas.microsoft.com/office/powerpoint/2010/main" val="27375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Xenopus</a:t>
            </a:r>
            <a:r>
              <a:rPr lang="en-US" dirty="0" smtClean="0"/>
              <a:t> embryos not</a:t>
            </a:r>
            <a:r>
              <a:rPr lang="en-US" baseline="0" dirty="0" smtClean="0"/>
              <a:t> very transparent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Hemmatibrivanlou</a:t>
            </a:r>
            <a:r>
              <a:rPr lang="en-US" sz="1200" kern="1200" dirty="0" smtClean="0">
                <a:solidFill>
                  <a:schemeClr val="tx1"/>
                </a:solidFill>
                <a:latin typeface="+mn-lt"/>
                <a:ea typeface="+mn-ea"/>
                <a:cs typeface="+mn-cs"/>
              </a:rPr>
              <a:t>, A., Frank, D., </a:t>
            </a:r>
            <a:r>
              <a:rPr lang="en-US" sz="1200" kern="1200" dirty="0" err="1" smtClean="0">
                <a:solidFill>
                  <a:schemeClr val="tx1"/>
                </a:solidFill>
                <a:latin typeface="+mn-lt"/>
                <a:ea typeface="+mn-ea"/>
                <a:cs typeface="+mn-cs"/>
              </a:rPr>
              <a:t>Bolce</a:t>
            </a:r>
            <a:r>
              <a:rPr lang="en-US" sz="1200" kern="1200" dirty="0" smtClean="0">
                <a:solidFill>
                  <a:schemeClr val="tx1"/>
                </a:solidFill>
                <a:latin typeface="+mn-lt"/>
                <a:ea typeface="+mn-ea"/>
                <a:cs typeface="+mn-cs"/>
              </a:rPr>
              <a:t>, M.E., Brown, B.D., </a:t>
            </a:r>
            <a:r>
              <a:rPr lang="en-US" sz="1200" kern="1200" dirty="0" err="1" smtClean="0">
                <a:solidFill>
                  <a:schemeClr val="tx1"/>
                </a:solidFill>
                <a:latin typeface="+mn-lt"/>
                <a:ea typeface="+mn-ea"/>
                <a:cs typeface="+mn-cs"/>
              </a:rPr>
              <a:t>Sive</a:t>
            </a:r>
            <a:r>
              <a:rPr lang="en-US" sz="1200" kern="1200" dirty="0" smtClean="0">
                <a:solidFill>
                  <a:schemeClr val="tx1"/>
                </a:solidFill>
                <a:latin typeface="+mn-lt"/>
                <a:ea typeface="+mn-ea"/>
                <a:cs typeface="+mn-cs"/>
              </a:rPr>
              <a:t>, H.L., Harland, R.M., 1990. Localization of Specific Messenger-</a:t>
            </a:r>
            <a:r>
              <a:rPr lang="en-US" sz="1200" kern="1200" dirty="0" err="1" smtClean="0">
                <a:solidFill>
                  <a:schemeClr val="tx1"/>
                </a:solidFill>
                <a:latin typeface="+mn-lt"/>
                <a:ea typeface="+mn-ea"/>
                <a:cs typeface="+mn-cs"/>
              </a:rPr>
              <a:t>Rnas</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Xenopus</a:t>
            </a:r>
            <a:r>
              <a:rPr lang="en-US" sz="1200" kern="1200" dirty="0" smtClean="0">
                <a:solidFill>
                  <a:schemeClr val="tx1"/>
                </a:solidFill>
                <a:latin typeface="+mn-lt"/>
                <a:ea typeface="+mn-ea"/>
                <a:cs typeface="+mn-cs"/>
              </a:rPr>
              <a:t> Embryos By Whole-Mount </a:t>
            </a:r>
            <a:r>
              <a:rPr lang="en-US" sz="1200" kern="1200" dirty="0" err="1" smtClean="0">
                <a:solidFill>
                  <a:schemeClr val="tx1"/>
                </a:solidFill>
                <a:latin typeface="+mn-lt"/>
                <a:ea typeface="+mn-ea"/>
                <a:cs typeface="+mn-cs"/>
              </a:rPr>
              <a:t>Insitu</a:t>
            </a:r>
            <a:r>
              <a:rPr lang="en-US" sz="1200" kern="1200" dirty="0" smtClean="0">
                <a:solidFill>
                  <a:schemeClr val="tx1"/>
                </a:solidFill>
                <a:latin typeface="+mn-lt"/>
                <a:ea typeface="+mn-ea"/>
                <a:cs typeface="+mn-cs"/>
              </a:rPr>
              <a:t> Hybridization. Development 110, 325-Continues.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Hemmati-Brivanlou</a:t>
            </a:r>
            <a:r>
              <a:rPr lang="en-US" sz="1200" kern="1200" dirty="0" smtClean="0">
                <a:solidFill>
                  <a:schemeClr val="tx1"/>
                </a:solidFill>
                <a:latin typeface="+mn-lt"/>
                <a:ea typeface="+mn-ea"/>
                <a:cs typeface="+mn-cs"/>
              </a:rPr>
              <a:t>, A., Frank, D., </a:t>
            </a:r>
            <a:r>
              <a:rPr lang="en-US" sz="1200" kern="1200" dirty="0" err="1" smtClean="0">
                <a:solidFill>
                  <a:schemeClr val="tx1"/>
                </a:solidFill>
                <a:latin typeface="+mn-lt"/>
                <a:ea typeface="+mn-ea"/>
                <a:cs typeface="+mn-cs"/>
              </a:rPr>
              <a:t>Bolce</a:t>
            </a:r>
            <a:r>
              <a:rPr lang="en-US" sz="1200" kern="1200" dirty="0" smtClean="0">
                <a:solidFill>
                  <a:schemeClr val="tx1"/>
                </a:solidFill>
                <a:latin typeface="+mn-lt"/>
                <a:ea typeface="+mn-ea"/>
                <a:cs typeface="+mn-cs"/>
              </a:rPr>
              <a:t>, M.E., Brown, B.D., </a:t>
            </a:r>
            <a:r>
              <a:rPr lang="en-US" sz="1200" kern="1200" dirty="0" err="1" smtClean="0">
                <a:solidFill>
                  <a:schemeClr val="tx1"/>
                </a:solidFill>
                <a:latin typeface="+mn-lt"/>
                <a:ea typeface="+mn-ea"/>
                <a:cs typeface="+mn-cs"/>
              </a:rPr>
              <a:t>Sive</a:t>
            </a:r>
            <a:r>
              <a:rPr lang="en-US" sz="1200" kern="1200" dirty="0" smtClean="0">
                <a:solidFill>
                  <a:schemeClr val="tx1"/>
                </a:solidFill>
                <a:latin typeface="+mn-lt"/>
                <a:ea typeface="+mn-ea"/>
                <a:cs typeface="+mn-cs"/>
              </a:rPr>
              <a:t>, H.L., Harland, R.M., 1990. Localization of specific mRNAs in </a:t>
            </a:r>
            <a:r>
              <a:rPr lang="en-US" sz="1200" i="1" kern="1200" dirty="0" err="1" smtClean="0">
                <a:solidFill>
                  <a:schemeClr val="tx1"/>
                </a:solidFill>
                <a:latin typeface="+mn-lt"/>
                <a:ea typeface="+mn-ea"/>
                <a:cs typeface="+mn-cs"/>
              </a:rPr>
              <a:t>Xenopus</a:t>
            </a:r>
            <a:r>
              <a:rPr lang="en-US" sz="1200" i="1" kern="1200" dirty="0" smtClean="0">
                <a:solidFill>
                  <a:schemeClr val="tx1"/>
                </a:solidFill>
                <a:latin typeface="+mn-lt"/>
                <a:ea typeface="+mn-ea"/>
                <a:cs typeface="+mn-cs"/>
              </a:rPr>
              <a:t> embryos by whole-mount in situ hybridization. Development 110, 325-330.</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27</a:t>
            </a:fld>
            <a:endParaRPr lang="en-US"/>
          </a:p>
        </p:txBody>
      </p:sp>
    </p:spTree>
    <p:extLst>
      <p:ext uri="{BB962C8B-B14F-4D97-AF65-F5344CB8AC3E}">
        <p14:creationId xmlns:p14="http://schemas.microsoft.com/office/powerpoint/2010/main" val="218918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http://www.nature.com/neuro/journal/v16/n8/full/nn.3447.html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28</a:t>
            </a:fld>
            <a:endParaRPr lang="en-US"/>
          </a:p>
        </p:txBody>
      </p:sp>
    </p:spTree>
    <p:extLst>
      <p:ext uri="{BB962C8B-B14F-4D97-AF65-F5344CB8AC3E}">
        <p14:creationId xmlns:p14="http://schemas.microsoft.com/office/powerpoint/2010/main" val="274469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Retino-tectal</a:t>
            </a:r>
            <a:r>
              <a:rPr lang="en-US" dirty="0" smtClean="0"/>
              <a:t> projections in whole Chicken brains. Collaboration with Eric </a:t>
            </a:r>
            <a:r>
              <a:rPr lang="en-US" dirty="0" err="1" smtClean="0"/>
              <a:t>Birgbauer</a:t>
            </a:r>
            <a:r>
              <a:rPr lang="en-US" dirty="0" smtClean="0"/>
              <a:t>, Winthrop University</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29</a:t>
            </a:fld>
            <a:endParaRPr lang="en-US"/>
          </a:p>
        </p:txBody>
      </p:sp>
    </p:spTree>
    <p:extLst>
      <p:ext uri="{BB962C8B-B14F-4D97-AF65-F5344CB8AC3E}">
        <p14:creationId xmlns:p14="http://schemas.microsoft.com/office/powerpoint/2010/main" val="348995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http://missionscience.nasa.gov/ems/03_behaviors.html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a:t>
            </a:fld>
            <a:endParaRPr lang="en-US"/>
          </a:p>
        </p:txBody>
      </p:sp>
    </p:spTree>
    <p:extLst>
      <p:ext uri="{BB962C8B-B14F-4D97-AF65-F5344CB8AC3E}">
        <p14:creationId xmlns:p14="http://schemas.microsoft.com/office/powerpoint/2010/main" val="387567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b="0" i="0" u="none" strike="noStrike" kern="1200" baseline="0" dirty="0" smtClean="0">
                <a:solidFill>
                  <a:schemeClr val="tx1"/>
                </a:solidFill>
                <a:latin typeface="+mn-lt"/>
                <a:ea typeface="+mn-ea"/>
                <a:cs typeface="+mn-cs"/>
              </a:rPr>
              <a:t>1 References: ScaleA2 (Hama et al., 2011), 3DISCO (</a:t>
            </a:r>
            <a:r>
              <a:rPr lang="en-US" sz="1200" b="0" i="0" u="none" strike="noStrike" kern="1200" baseline="0" dirty="0" err="1" smtClean="0">
                <a:solidFill>
                  <a:schemeClr val="tx1"/>
                </a:solidFill>
                <a:latin typeface="+mn-lt"/>
                <a:ea typeface="+mn-ea"/>
                <a:cs typeface="+mn-cs"/>
              </a:rPr>
              <a:t>Ertürk</a:t>
            </a:r>
            <a:r>
              <a:rPr lang="en-US" sz="1200" b="0" i="0" u="none" strike="noStrike" kern="1200" baseline="0" dirty="0" smtClean="0">
                <a:solidFill>
                  <a:schemeClr val="tx1"/>
                </a:solidFill>
                <a:latin typeface="+mn-lt"/>
                <a:ea typeface="+mn-ea"/>
                <a:cs typeface="+mn-cs"/>
              </a:rPr>
              <a:t> et al., 2012a; 2012b; 2014), ClearT2</a:t>
            </a:r>
          </a:p>
          <a:p>
            <a:r>
              <a:rPr lang="da-DK" sz="1200" b="0" i="0" u="none" strike="noStrike" kern="1200" baseline="0" dirty="0" smtClean="0">
                <a:solidFill>
                  <a:schemeClr val="tx1"/>
                </a:solidFill>
                <a:latin typeface="+mn-lt"/>
                <a:ea typeface="+mn-ea"/>
                <a:cs typeface="+mn-cs"/>
              </a:rPr>
              <a:t>(Kuwajima et al., 2013), SeeDB (Ke et al., 2013), CLARITY (Chung et al., 2013; Tomer et al.,</a:t>
            </a:r>
          </a:p>
          <a:p>
            <a:r>
              <a:rPr lang="en-US" sz="1200" b="0" i="0" u="none" strike="noStrike" kern="1200" baseline="0" dirty="0" smtClean="0">
                <a:solidFill>
                  <a:schemeClr val="tx1"/>
                </a:solidFill>
                <a:latin typeface="+mn-lt"/>
                <a:ea typeface="+mn-ea"/>
                <a:cs typeface="+mn-cs"/>
              </a:rPr>
              <a:t>2014; Yang et al., 2014), and CUBIC (</a:t>
            </a:r>
            <a:r>
              <a:rPr lang="en-US" sz="1200" b="0" i="0" u="none" strike="noStrike" kern="1200" baseline="0" dirty="0" err="1" smtClean="0">
                <a:solidFill>
                  <a:schemeClr val="tx1"/>
                </a:solidFill>
                <a:latin typeface="+mn-lt"/>
                <a:ea typeface="+mn-ea"/>
                <a:cs typeface="+mn-cs"/>
              </a:rPr>
              <a:t>Susaki</a:t>
            </a:r>
            <a:r>
              <a:rPr lang="en-US" sz="1200" b="0" i="0" u="none" strike="noStrike" kern="1200" baseline="0" dirty="0" smtClean="0">
                <a:solidFill>
                  <a:schemeClr val="tx1"/>
                </a:solidFill>
                <a:latin typeface="+mn-lt"/>
                <a:ea typeface="+mn-ea"/>
                <a:cs typeface="+mn-cs"/>
              </a:rPr>
              <a:t> et al., 2014).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We considered adult mouse brain a typical sample. Cost was considered inexpensive if clearing</a:t>
            </a:r>
          </a:p>
          <a:p>
            <a:r>
              <a:rPr lang="en-US" sz="1200" b="0" i="0" u="none" strike="noStrike" kern="1200" baseline="0" dirty="0" smtClean="0">
                <a:solidFill>
                  <a:schemeClr val="tx1"/>
                </a:solidFill>
                <a:latin typeface="+mn-lt"/>
                <a:ea typeface="+mn-ea"/>
                <a:cs typeface="+mn-cs"/>
              </a:rPr>
              <a:t>can be achieved for less than $10 per sample, expensive for more than $100 per sample.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ScaleA2 and CLARITY may have limited compatibility with immunostaining due to the use of</a:t>
            </a:r>
          </a:p>
          <a:p>
            <a:r>
              <a:rPr lang="en-US" sz="1200" b="0" i="0" u="none" strike="noStrike" kern="1200" baseline="0" dirty="0" smtClean="0">
                <a:solidFill>
                  <a:schemeClr val="tx1"/>
                </a:solidFill>
                <a:latin typeface="+mn-lt"/>
                <a:ea typeface="+mn-ea"/>
                <a:cs typeface="+mn-cs"/>
              </a:rPr>
              <a:t>urea and SDS, respectively, to which some antigens may be sensitive. For example, although</a:t>
            </a:r>
          </a:p>
          <a:p>
            <a:r>
              <a:rPr lang="en-US" sz="1200" b="0" i="0" u="none" strike="noStrike" kern="1200" baseline="0" dirty="0" smtClean="0">
                <a:solidFill>
                  <a:schemeClr val="tx1"/>
                </a:solidFill>
                <a:latin typeface="+mn-lt"/>
                <a:ea typeface="+mn-ea"/>
                <a:cs typeface="+mn-cs"/>
              </a:rPr>
              <a:t>antibodies to TH, </a:t>
            </a:r>
            <a:r>
              <a:rPr lang="en-US" sz="1200" b="0" i="0" u="none" strike="noStrike" kern="1200" baseline="0" dirty="0" err="1" smtClean="0">
                <a:solidFill>
                  <a:schemeClr val="tx1"/>
                </a:solidFill>
                <a:latin typeface="+mn-lt"/>
                <a:ea typeface="+mn-ea"/>
                <a:cs typeface="+mn-cs"/>
              </a:rPr>
              <a:t>parvalbumin</a:t>
            </a:r>
            <a:r>
              <a:rPr lang="en-US" sz="1200" b="0" i="0" u="none" strike="noStrike" kern="1200" baseline="0" dirty="0" smtClean="0">
                <a:solidFill>
                  <a:schemeClr val="tx1"/>
                </a:solidFill>
                <a:latin typeface="+mn-lt"/>
                <a:ea typeface="+mn-ea"/>
                <a:cs typeface="+mn-cs"/>
              </a:rPr>
              <a:t>, GFAP, Iba1, Integrin 4 and -tubulin have been shown to be</a:t>
            </a:r>
          </a:p>
          <a:p>
            <a:r>
              <a:rPr lang="en-US" sz="1200" b="0" i="0" u="none" strike="noStrike" kern="1200" baseline="0" dirty="0" smtClean="0">
                <a:solidFill>
                  <a:schemeClr val="tx1"/>
                </a:solidFill>
                <a:latin typeface="+mn-lt"/>
                <a:ea typeface="+mn-ea"/>
                <a:cs typeface="+mn-cs"/>
              </a:rPr>
              <a:t>compatible with CLARITY (</a:t>
            </a:r>
            <a:r>
              <a:rPr lang="en-US" sz="1200" b="0" i="0" u="none" strike="noStrike" kern="1200" baseline="0" dirty="0" err="1" smtClean="0">
                <a:solidFill>
                  <a:schemeClr val="tx1"/>
                </a:solidFill>
                <a:latin typeface="+mn-lt"/>
                <a:ea typeface="+mn-ea"/>
                <a:cs typeface="+mn-cs"/>
              </a:rPr>
              <a:t>Tomer</a:t>
            </a:r>
            <a:r>
              <a:rPr lang="en-US" sz="1200" b="0" i="0" u="none" strike="noStrike" kern="1200" baseline="0" dirty="0" smtClean="0">
                <a:solidFill>
                  <a:schemeClr val="tx1"/>
                </a:solidFill>
                <a:latin typeface="+mn-lt"/>
                <a:ea typeface="+mn-ea"/>
                <a:cs typeface="+mn-cs"/>
              </a:rPr>
              <a:t> et al., 2014; Yang et al., 2014), when we tested antibodies to</a:t>
            </a:r>
          </a:p>
          <a:p>
            <a:r>
              <a:rPr lang="en-US" sz="1200" b="0" i="0" u="none" strike="noStrike" kern="1200" baseline="0" dirty="0" err="1" smtClean="0">
                <a:solidFill>
                  <a:schemeClr val="tx1"/>
                </a:solidFill>
                <a:latin typeface="+mn-lt"/>
                <a:ea typeface="+mn-ea"/>
                <a:cs typeface="+mn-cs"/>
              </a:rPr>
              <a:t>parvalbumin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Swant</a:t>
            </a:r>
            <a:r>
              <a:rPr lang="en-US" sz="1200" b="0" i="0" u="none" strike="noStrike" kern="1200" baseline="0" dirty="0" smtClean="0">
                <a:solidFill>
                  <a:schemeClr val="tx1"/>
                </a:solidFill>
                <a:latin typeface="+mn-lt"/>
                <a:ea typeface="+mn-ea"/>
                <a:cs typeface="+mn-cs"/>
              </a:rPr>
              <a:t> PV 25) and to six other antigens (GFP (Invitrogen A11122); FoxP2 (</a:t>
            </a:r>
            <a:r>
              <a:rPr lang="en-US" sz="1200" b="0" i="0" u="none" strike="noStrike" kern="1200" baseline="0" dirty="0" err="1" smtClean="0">
                <a:solidFill>
                  <a:schemeClr val="tx1"/>
                </a:solidFill>
                <a:latin typeface="+mn-lt"/>
                <a:ea typeface="+mn-ea"/>
                <a:cs typeface="+mn-cs"/>
              </a:rPr>
              <a:t>Abcam</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ab16046); </a:t>
            </a:r>
            <a:r>
              <a:rPr lang="en-US" sz="1200" b="0" i="0" u="none" strike="noStrike" kern="1200" baseline="0" dirty="0" err="1" smtClean="0">
                <a:solidFill>
                  <a:schemeClr val="tx1"/>
                </a:solidFill>
                <a:latin typeface="+mn-lt"/>
                <a:ea typeface="+mn-ea"/>
                <a:cs typeface="+mn-cs"/>
              </a:rPr>
              <a:t>CaBP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Swant</a:t>
            </a:r>
            <a:r>
              <a:rPr lang="en-US" sz="1200" b="0" i="0" u="none" strike="noStrike" kern="1200" baseline="0" dirty="0" smtClean="0">
                <a:solidFill>
                  <a:schemeClr val="tx1"/>
                </a:solidFill>
                <a:latin typeface="+mn-lt"/>
                <a:ea typeface="+mn-ea"/>
                <a:cs typeface="+mn-cs"/>
              </a:rPr>
              <a:t> 300); </a:t>
            </a:r>
            <a:r>
              <a:rPr lang="en-US" sz="1200" b="0" i="0" u="none" strike="noStrike" kern="1200" baseline="0" dirty="0" err="1" smtClean="0">
                <a:solidFill>
                  <a:schemeClr val="tx1"/>
                </a:solidFill>
                <a:latin typeface="+mn-lt"/>
                <a:ea typeface="+mn-ea"/>
                <a:cs typeface="+mn-cs"/>
              </a:rPr>
              <a:t>ChAT</a:t>
            </a:r>
            <a:r>
              <a:rPr lang="en-US" sz="1200" b="0" i="0" u="none" strike="noStrike" kern="1200" baseline="0" dirty="0" smtClean="0">
                <a:solidFill>
                  <a:schemeClr val="tx1"/>
                </a:solidFill>
                <a:latin typeface="+mn-lt"/>
                <a:ea typeface="+mn-ea"/>
                <a:cs typeface="+mn-cs"/>
              </a:rPr>
              <a:t> (Millipore AB144P); </a:t>
            </a:r>
            <a:r>
              <a:rPr lang="en-US" sz="1200" b="0" i="0" u="none" strike="noStrike" kern="1200" baseline="0" dirty="0" err="1" smtClean="0">
                <a:solidFill>
                  <a:schemeClr val="tx1"/>
                </a:solidFill>
                <a:latin typeface="+mn-lt"/>
                <a:ea typeface="+mn-ea"/>
                <a:cs typeface="+mn-cs"/>
              </a:rPr>
              <a:t>NeuN</a:t>
            </a:r>
            <a:r>
              <a:rPr lang="en-US" sz="1200" b="0" i="0" u="none" strike="noStrike" kern="1200" baseline="0" dirty="0" smtClean="0">
                <a:solidFill>
                  <a:schemeClr val="tx1"/>
                </a:solidFill>
                <a:latin typeface="+mn-lt"/>
                <a:ea typeface="+mn-ea"/>
                <a:cs typeface="+mn-cs"/>
              </a:rPr>
              <a:t> (Millipore MAB377); and</a:t>
            </a:r>
          </a:p>
          <a:p>
            <a:r>
              <a:rPr lang="en-US" sz="1200" b="0" i="0" u="none" strike="noStrike" kern="1200" baseline="0" dirty="0" smtClean="0">
                <a:solidFill>
                  <a:schemeClr val="tx1"/>
                </a:solidFill>
                <a:latin typeface="+mn-lt"/>
                <a:ea typeface="+mn-ea"/>
                <a:cs typeface="+mn-cs"/>
              </a:rPr>
              <a:t>vGluT2 (Millipore AB2251)) in the original CLARITY protocol, only that to </a:t>
            </a:r>
            <a:r>
              <a:rPr lang="en-US" sz="1200" b="0" i="0" u="none" strike="noStrike" kern="1200" baseline="0" dirty="0" err="1" smtClean="0">
                <a:solidFill>
                  <a:schemeClr val="tx1"/>
                </a:solidFill>
                <a:latin typeface="+mn-lt"/>
                <a:ea typeface="+mn-ea"/>
                <a:cs typeface="+mn-cs"/>
              </a:rPr>
              <a:t>parvalbumin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provided any signal in our hands. Whether these protocols are compatible in immunostaining</a:t>
            </a:r>
          </a:p>
          <a:p>
            <a:r>
              <a:rPr lang="en-US" sz="1200" b="0" i="0" u="none" strike="noStrike" kern="1200" baseline="0" dirty="0" smtClean="0">
                <a:solidFill>
                  <a:schemeClr val="tx1"/>
                </a:solidFill>
                <a:latin typeface="+mn-lt"/>
                <a:ea typeface="+mn-ea"/>
                <a:cs typeface="+mn-cs"/>
              </a:rPr>
              <a:t>with a broad range of antigens remains to be explored more fully.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 For CLARITY, our evaluation was mostly performed with the original protocol, which is</a:t>
            </a:r>
          </a:p>
          <a:p>
            <a:r>
              <a:rPr lang="en-US" sz="1200" b="0" i="0" u="none" strike="noStrike" kern="1200" baseline="0" dirty="0" smtClean="0">
                <a:solidFill>
                  <a:schemeClr val="tx1"/>
                </a:solidFill>
                <a:latin typeface="+mn-lt"/>
                <a:ea typeface="+mn-ea"/>
                <a:cs typeface="+mn-cs"/>
              </a:rPr>
              <a:t>difficult to implement because of the need for custom electrophoresis equipment, and expensive</a:t>
            </a:r>
          </a:p>
          <a:p>
            <a:r>
              <a:rPr lang="en-US" sz="1200" b="0" i="0" u="none" strike="noStrike" kern="1200" baseline="0" dirty="0" smtClean="0">
                <a:solidFill>
                  <a:schemeClr val="tx1"/>
                </a:solidFill>
                <a:latin typeface="+mn-lt"/>
                <a:ea typeface="+mn-ea"/>
                <a:cs typeface="+mn-cs"/>
              </a:rPr>
              <a:t>due to the large amounts of SDS needed and the cost of the mounting medium. Recent</a:t>
            </a:r>
          </a:p>
          <a:p>
            <a:r>
              <a:rPr lang="en-US" sz="1200" b="0" i="0" u="none" strike="noStrike" kern="1200" baseline="0" dirty="0" smtClean="0">
                <a:solidFill>
                  <a:schemeClr val="tx1"/>
                </a:solidFill>
                <a:latin typeface="+mn-lt"/>
                <a:ea typeface="+mn-ea"/>
                <a:cs typeface="+mn-cs"/>
              </a:rPr>
              <a:t>modifications of the protocol (</a:t>
            </a:r>
            <a:r>
              <a:rPr lang="en-US" sz="1200" b="0" i="0" u="none" strike="noStrike" kern="1200" baseline="0" dirty="0" err="1" smtClean="0">
                <a:solidFill>
                  <a:schemeClr val="tx1"/>
                </a:solidFill>
                <a:latin typeface="+mn-lt"/>
                <a:ea typeface="+mn-ea"/>
                <a:cs typeface="+mn-cs"/>
              </a:rPr>
              <a:t>Tomer</a:t>
            </a:r>
            <a:r>
              <a:rPr lang="en-US" sz="1200" b="0" i="0" u="none" strike="noStrike" kern="1200" baseline="0" dirty="0" smtClean="0">
                <a:solidFill>
                  <a:schemeClr val="tx1"/>
                </a:solidFill>
                <a:latin typeface="+mn-lt"/>
                <a:ea typeface="+mn-ea"/>
                <a:cs typeface="+mn-cs"/>
              </a:rPr>
              <a:t> et al., 2014; Yang et al., 2014) used passive diffusion</a:t>
            </a:r>
          </a:p>
          <a:p>
            <a:r>
              <a:rPr lang="en-US" sz="1200" b="0" i="0" u="none" strike="noStrike" kern="1200" baseline="0" dirty="0" smtClean="0">
                <a:solidFill>
                  <a:schemeClr val="tx1"/>
                </a:solidFill>
                <a:latin typeface="+mn-lt"/>
                <a:ea typeface="+mn-ea"/>
                <a:cs typeface="+mn-cs"/>
              </a:rPr>
              <a:t>rather than electrophoresis, which in our hands does indeed facilitate implementation but also</a:t>
            </a:r>
          </a:p>
          <a:p>
            <a:r>
              <a:rPr lang="en-US" sz="1200" b="0" i="0" u="none" strike="noStrike" kern="1200" baseline="0" dirty="0" smtClean="0">
                <a:solidFill>
                  <a:schemeClr val="tx1"/>
                </a:solidFill>
                <a:latin typeface="+mn-lt"/>
                <a:ea typeface="+mn-ea"/>
                <a:cs typeface="+mn-cs"/>
              </a:rPr>
              <a:t>extends treatment significantly for large samples (~5-6 weeks for an adult brain), and so is</a:t>
            </a:r>
          </a:p>
          <a:p>
            <a:r>
              <a:rPr lang="en-US" sz="1200" b="0" i="0" u="none" strike="noStrike" kern="1200" baseline="0" dirty="0" smtClean="0">
                <a:solidFill>
                  <a:schemeClr val="tx1"/>
                </a:solidFill>
                <a:latin typeface="+mn-lt"/>
                <a:ea typeface="+mn-ea"/>
                <a:cs typeface="+mn-cs"/>
              </a:rPr>
              <a:t>particularly useful for small samples. (Yang et al., 2014) also replace electrophoresis with</a:t>
            </a:r>
          </a:p>
          <a:p>
            <a:r>
              <a:rPr lang="en-US" sz="1200" b="0" i="0" u="none" strike="noStrike" kern="1200" baseline="0" dirty="0" smtClean="0">
                <a:solidFill>
                  <a:schemeClr val="tx1"/>
                </a:solidFill>
                <a:latin typeface="+mn-lt"/>
                <a:ea typeface="+mn-ea"/>
                <a:cs typeface="+mn-cs"/>
              </a:rPr>
              <a:t>perfusion in a semi-intact preparation (which appears easier to implement and requires less SDS</a:t>
            </a:r>
          </a:p>
          <a:p>
            <a:r>
              <a:rPr lang="en-US" sz="1200" b="0" i="0" u="none" strike="noStrike" kern="1200" baseline="0" dirty="0" smtClean="0">
                <a:solidFill>
                  <a:schemeClr val="tx1"/>
                </a:solidFill>
                <a:latin typeface="+mn-lt"/>
                <a:ea typeface="+mn-ea"/>
                <a:cs typeface="+mn-cs"/>
              </a:rPr>
              <a:t>solution) and describe a less expensive alternative to the final mounting medium (thereby</a:t>
            </a:r>
          </a:p>
          <a:p>
            <a:r>
              <a:rPr lang="en-US" sz="1200" b="0" i="0" u="none" strike="noStrike" kern="1200" baseline="0" dirty="0" smtClean="0">
                <a:solidFill>
                  <a:schemeClr val="tx1"/>
                </a:solidFill>
                <a:latin typeface="+mn-lt"/>
                <a:ea typeface="+mn-ea"/>
                <a:cs typeface="+mn-cs"/>
              </a:rPr>
              <a:t>reducing expense); as that paper was published only recently, we have not yet had the</a:t>
            </a:r>
          </a:p>
          <a:p>
            <a:r>
              <a:rPr lang="en-US" sz="1200" b="0" i="0" u="none" strike="noStrike" kern="1200" baseline="0" dirty="0" smtClean="0">
                <a:solidFill>
                  <a:schemeClr val="tx1"/>
                </a:solidFill>
                <a:latin typeface="+mn-lt"/>
                <a:ea typeface="+mn-ea"/>
                <a:cs typeface="+mn-cs"/>
              </a:rPr>
              <a:t>opportunity to evaluate those advances directly.</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5 </a:t>
            </a:r>
            <a:r>
              <a:rPr lang="en-US" sz="1200" b="0" i="0" u="none" strike="noStrike" kern="1200" baseline="0" dirty="0" err="1" smtClean="0">
                <a:solidFill>
                  <a:schemeClr val="tx1"/>
                </a:solidFill>
                <a:latin typeface="+mn-lt"/>
                <a:ea typeface="+mn-ea"/>
                <a:cs typeface="+mn-cs"/>
              </a:rPr>
              <a:t>SeeDB</a:t>
            </a:r>
            <a:r>
              <a:rPr lang="en-US" sz="1200" b="0" i="0" u="none" strike="noStrike" kern="1200" baseline="0" dirty="0" smtClean="0">
                <a:solidFill>
                  <a:schemeClr val="tx1"/>
                </a:solidFill>
                <a:latin typeface="+mn-lt"/>
                <a:ea typeface="+mn-ea"/>
                <a:cs typeface="+mn-cs"/>
              </a:rPr>
              <a:t> and CUBIC are considered moderately difficult to implement owing to the difficulty of</a:t>
            </a:r>
          </a:p>
          <a:p>
            <a:r>
              <a:rPr lang="en-US" sz="1200" b="0" i="0" u="none" strike="noStrike" kern="1200" baseline="0" dirty="0" smtClean="0">
                <a:solidFill>
                  <a:schemeClr val="tx1"/>
                </a:solidFill>
                <a:latin typeface="+mn-lt"/>
                <a:ea typeface="+mn-ea"/>
                <a:cs typeface="+mn-cs"/>
              </a:rPr>
              <a:t>preparing the clearing solutions to achieve optimal results. As well, the viscosity of the </a:t>
            </a:r>
            <a:r>
              <a:rPr lang="en-US" sz="1200" b="0" i="0" u="none" strike="noStrike" kern="1200" baseline="0" dirty="0" err="1" smtClean="0">
                <a:solidFill>
                  <a:schemeClr val="tx1"/>
                </a:solidFill>
                <a:latin typeface="+mn-lt"/>
                <a:ea typeface="+mn-ea"/>
                <a:cs typeface="+mn-cs"/>
              </a:rPr>
              <a:t>SeeDB</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solution makes it difficult to handle the samples during imaging, especially in the SeeDB37</a:t>
            </a:r>
          </a:p>
          <a:p>
            <a:r>
              <a:rPr lang="en-US" sz="1200" b="0" i="0" u="none" strike="noStrike" kern="1200" baseline="0" dirty="0" smtClean="0">
                <a:solidFill>
                  <a:schemeClr val="tx1"/>
                </a:solidFill>
                <a:latin typeface="+mn-lt"/>
                <a:ea typeface="+mn-ea"/>
                <a:cs typeface="+mn-cs"/>
              </a:rPr>
              <a:t>protocol, which requires heating during 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30</a:t>
            </a:fld>
            <a:endParaRPr lang="en-US"/>
          </a:p>
        </p:txBody>
      </p:sp>
    </p:spTree>
    <p:extLst>
      <p:ext uri="{BB962C8B-B14F-4D97-AF65-F5344CB8AC3E}">
        <p14:creationId xmlns:p14="http://schemas.microsoft.com/office/powerpoint/2010/main" val="170817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 effects on mouse brain c-</a:t>
            </a:r>
            <a:r>
              <a:rPr lang="en-US" dirty="0" err="1" smtClean="0"/>
              <a:t>fos</a:t>
            </a:r>
            <a:r>
              <a:rPr lang="en-US" dirty="0" smtClean="0"/>
              <a:t> expression.</a:t>
            </a:r>
            <a:br>
              <a:rPr lang="en-US" dirty="0" smtClean="0"/>
            </a:br>
            <a:r>
              <a:rPr lang="en-US" dirty="0" smtClean="0"/>
              <a:t>Collaboration with Adam Kimbrough in George Lab, The Scripps Research Institute</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31</a:t>
            </a:fld>
            <a:endParaRPr lang="en-US"/>
          </a:p>
        </p:txBody>
      </p:sp>
    </p:spTree>
    <p:extLst>
      <p:ext uri="{BB962C8B-B14F-4D97-AF65-F5344CB8AC3E}">
        <p14:creationId xmlns:p14="http://schemas.microsoft.com/office/powerpoint/2010/main" val="2997257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http://www.leica-microsystems.com/science-lab/clarity/clearing-procedures-for-deep-tissue-imaging/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32</a:t>
            </a:fld>
            <a:endParaRPr lang="en-US"/>
          </a:p>
        </p:txBody>
      </p:sp>
    </p:spTree>
    <p:extLst>
      <p:ext uri="{BB962C8B-B14F-4D97-AF65-F5344CB8AC3E}">
        <p14:creationId xmlns:p14="http://schemas.microsoft.com/office/powerpoint/2010/main" val="66359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SeeDB</a:t>
            </a:r>
            <a:r>
              <a:rPr lang="en-US" dirty="0" smtClean="0"/>
              <a:t> (See Deep Brain)</a:t>
            </a:r>
          </a:p>
          <a:p>
            <a:endParaRPr lang="en-US" dirty="0" smtClean="0"/>
          </a:p>
          <a:p>
            <a:r>
              <a:rPr lang="en-US" dirty="0" smtClean="0"/>
              <a:t>(</a:t>
            </a:r>
            <a:r>
              <a:rPr lang="en-US" b="1" dirty="0" smtClean="0"/>
              <a:t>a</a:t>
            </a:r>
            <a:r>
              <a:rPr lang="en-US" dirty="0" smtClean="0"/>
              <a:t>) Whole embryos (E12) were cleared with </a:t>
            </a:r>
            <a:r>
              <a:rPr lang="en-US" dirty="0" err="1" smtClean="0"/>
              <a:t>SeeDB</a:t>
            </a:r>
            <a:r>
              <a:rPr lang="en-US" dirty="0" smtClean="0"/>
              <a:t> using a 3-d clearing protocol (</a:t>
            </a:r>
            <a:r>
              <a:rPr lang="en-US" b="1" dirty="0" smtClean="0"/>
              <a:t>g</a:t>
            </a:r>
            <a:r>
              <a:rPr lang="en-US" dirty="0" smtClean="0"/>
              <a:t>, bottom). (</a:t>
            </a:r>
            <a:r>
              <a:rPr lang="en-US" b="1" dirty="0" smtClean="0"/>
              <a:t>b</a:t>
            </a:r>
            <a:r>
              <a:rPr lang="en-US" dirty="0" smtClean="0"/>
              <a:t>) Neonatal (P3) whole-brain samples cleared with </a:t>
            </a:r>
            <a:r>
              <a:rPr lang="en-US" dirty="0" err="1" smtClean="0"/>
              <a:t>SeeDB</a:t>
            </a:r>
            <a:r>
              <a:rPr lang="en-US" dirty="0" smtClean="0"/>
              <a:t> (using an optimized protocol for neonatal brain, </a:t>
            </a:r>
            <a:r>
              <a:rPr lang="en-US" dirty="0" err="1" smtClean="0"/>
              <a:t>SeeDBp</a:t>
            </a:r>
            <a:r>
              <a:rPr lang="en-US" dirty="0" smtClean="0"/>
              <a:t>; </a:t>
            </a:r>
            <a:r>
              <a:rPr lang="en-US" dirty="0" smtClean="0">
                <a:hlinkClick r:id="rId3"/>
              </a:rPr>
              <a:t>Supplementary Fig. 4</a:t>
            </a:r>
            <a:r>
              <a:rPr lang="en-US" dirty="0" smtClean="0"/>
              <a:t>). </a:t>
            </a:r>
            <a:r>
              <a:rPr lang="en-US" dirty="0" err="1" smtClean="0"/>
              <a:t>SeeDB</a:t>
            </a:r>
            <a:r>
              <a:rPr lang="en-US" dirty="0" smtClean="0"/>
              <a:t>-treated samples kept their original morphology, whereas those treated with Sca</a:t>
            </a:r>
            <a:r>
              <a:rPr lang="en-US" i="1" dirty="0" smtClean="0"/>
              <a:t>l</a:t>
            </a:r>
            <a:r>
              <a:rPr lang="en-US" dirty="0" smtClean="0"/>
              <a:t>eA2 often fell apart during incubation because Sca</a:t>
            </a:r>
            <a:r>
              <a:rPr lang="en-US" i="1" dirty="0" smtClean="0"/>
              <a:t>l</a:t>
            </a:r>
            <a:r>
              <a:rPr lang="en-US" dirty="0" smtClean="0"/>
              <a:t>eA2 causes tissue sample fragility (data not shown). (</a:t>
            </a:r>
            <a:r>
              <a:rPr lang="en-US" b="1" dirty="0" smtClean="0"/>
              <a:t>c</a:t>
            </a:r>
            <a:r>
              <a:rPr lang="en-US" dirty="0" smtClean="0"/>
              <a:t>) Adult hemi-brain samples (P70) cleared with SeeDB37. The images presented in </a:t>
            </a:r>
            <a:r>
              <a:rPr lang="en-US" b="1" dirty="0" smtClean="0"/>
              <a:t>a</a:t>
            </a:r>
            <a:r>
              <a:rPr lang="en-US" dirty="0" smtClean="0"/>
              <a:t>–</a:t>
            </a:r>
            <a:r>
              <a:rPr lang="en-US" b="1" dirty="0" smtClean="0"/>
              <a:t>c</a:t>
            </a:r>
            <a:r>
              <a:rPr lang="en-US" dirty="0" smtClean="0"/>
              <a:t> are transmission images. (</a:t>
            </a:r>
            <a:r>
              <a:rPr lang="en-US" b="1" dirty="0" smtClean="0"/>
              <a:t>d</a:t>
            </a:r>
            <a:r>
              <a:rPr lang="en-US" dirty="0" smtClean="0"/>
              <a:t>) Transmittance curves of various clearing agents (mean ± </a:t>
            </a:r>
            <a:r>
              <a:rPr lang="en-US" dirty="0" err="1" smtClean="0"/>
              <a:t>s.e.m</a:t>
            </a:r>
            <a:r>
              <a:rPr lang="en-US" dirty="0" smtClean="0"/>
              <a:t>., </a:t>
            </a:r>
            <a:r>
              <a:rPr lang="en-US" i="1" dirty="0" smtClean="0"/>
              <a:t>n</a:t>
            </a:r>
            <a:r>
              <a:rPr lang="en-US" dirty="0" smtClean="0"/>
              <a:t> = 3 measurements). (</a:t>
            </a:r>
            <a:r>
              <a:rPr lang="en-US" b="1" dirty="0" smtClean="0"/>
              <a:t>e</a:t>
            </a:r>
            <a:r>
              <a:rPr lang="en-US" dirty="0" smtClean="0"/>
              <a:t>) Transmittance curves of mouse brain samples cleared with various clearing agents. Myelinated structures in adult brain cause non-homogeneous scattering; we used P21 mouse hemi-forebrain samples because they showed more homogeneous scattering. Transmittance was measured along the medial-lateral axis (the thickest part), which was 5.13 ± 0.19 mm (mean ± </a:t>
            </a:r>
            <a:r>
              <a:rPr lang="en-US" dirty="0" err="1" smtClean="0"/>
              <a:t>s.d.</a:t>
            </a:r>
            <a:r>
              <a:rPr lang="en-US" dirty="0" smtClean="0"/>
              <a:t>, </a:t>
            </a:r>
            <a:r>
              <a:rPr lang="en-US" i="1" dirty="0" smtClean="0"/>
              <a:t>n</a:t>
            </a:r>
            <a:r>
              <a:rPr lang="en-US" dirty="0" smtClean="0"/>
              <a:t> = 3 hemi-forebrains) before clearing. Data are presented as the mean ± </a:t>
            </a:r>
            <a:r>
              <a:rPr lang="en-US" dirty="0" err="1" smtClean="0"/>
              <a:t>s.e.m</a:t>
            </a:r>
            <a:r>
              <a:rPr lang="en-US" dirty="0" smtClean="0"/>
              <a:t>. (</a:t>
            </a:r>
            <a:r>
              <a:rPr lang="en-US" i="1" dirty="0" smtClean="0"/>
              <a:t>n</a:t>
            </a:r>
            <a:r>
              <a:rPr lang="en-US" dirty="0" smtClean="0"/>
              <a:t> = 3 hemi-forebrains each). (</a:t>
            </a:r>
            <a:r>
              <a:rPr lang="en-US" b="1" dirty="0" smtClean="0"/>
              <a:t>f</a:t>
            </a:r>
            <a:r>
              <a:rPr lang="en-US" dirty="0" smtClean="0"/>
              <a:t>) Adult brain slices (P66, 1.5 mm thick) cleared with various clearing agents (transmission images). Note that white matter was fully cleared with </a:t>
            </a:r>
            <a:r>
              <a:rPr lang="en-US" dirty="0" err="1" smtClean="0"/>
              <a:t>SeeDB</a:t>
            </a:r>
            <a:r>
              <a:rPr lang="en-US" dirty="0" smtClean="0"/>
              <a:t>, but not with Sca</a:t>
            </a:r>
            <a:r>
              <a:rPr lang="en-US" i="1" dirty="0" smtClean="0"/>
              <a:t>l</a:t>
            </a:r>
            <a:r>
              <a:rPr lang="en-US" dirty="0" smtClean="0"/>
              <a:t>eA2 or Sca</a:t>
            </a:r>
            <a:r>
              <a:rPr lang="en-US" i="1" dirty="0" smtClean="0"/>
              <a:t>l</a:t>
            </a:r>
            <a:r>
              <a:rPr lang="en-US" dirty="0" smtClean="0"/>
              <a:t>eU2. (</a:t>
            </a:r>
            <a:r>
              <a:rPr lang="en-US" b="1" dirty="0" smtClean="0"/>
              <a:t>g</a:t>
            </a:r>
            <a:r>
              <a:rPr lang="en-US" dirty="0" smtClean="0"/>
              <a:t>) Sample expansion and shrinkage during the optical clearing. Hemi-forebrain samples (P21) were cleared with </a:t>
            </a:r>
            <a:r>
              <a:rPr lang="en-US" dirty="0" err="1" smtClean="0"/>
              <a:t>SeeDB</a:t>
            </a:r>
            <a:r>
              <a:rPr lang="en-US" dirty="0" smtClean="0"/>
              <a:t>, Sca</a:t>
            </a:r>
            <a:r>
              <a:rPr lang="en-US" i="1" dirty="0" smtClean="0"/>
              <a:t>l</a:t>
            </a:r>
            <a:r>
              <a:rPr lang="en-US" dirty="0" smtClean="0"/>
              <a:t>eA2, Sca</a:t>
            </a:r>
            <a:r>
              <a:rPr lang="en-US" i="1" dirty="0" smtClean="0"/>
              <a:t>l</a:t>
            </a:r>
            <a:r>
              <a:rPr lang="en-US" dirty="0" smtClean="0"/>
              <a:t>eU2, sucrose or BABB according to the timeline shown at the bottom. Optical clearing using Sca</a:t>
            </a:r>
            <a:r>
              <a:rPr lang="en-US" i="1" dirty="0" smtClean="0"/>
              <a:t>l</a:t>
            </a:r>
            <a:r>
              <a:rPr lang="en-US" dirty="0" smtClean="0"/>
              <a:t>eA2 caused ~150% sample expansion per dimension. BABB caused ~50% linear sample shrinkage. In contrast, optical clearing with </a:t>
            </a:r>
            <a:r>
              <a:rPr lang="en-US" dirty="0" err="1" smtClean="0"/>
              <a:t>SeeDB</a:t>
            </a:r>
            <a:r>
              <a:rPr lang="en-US" dirty="0" smtClean="0"/>
              <a:t> did not cause obvious changes in sample volumes. Error bars indicate </a:t>
            </a:r>
            <a:r>
              <a:rPr lang="en-US" dirty="0" err="1" smtClean="0"/>
              <a:t>s.e.m</a:t>
            </a:r>
            <a:r>
              <a:rPr lang="en-US" dirty="0" smtClean="0"/>
              <a:t>. (</a:t>
            </a:r>
            <a:r>
              <a:rPr lang="en-US" i="1" dirty="0" smtClean="0"/>
              <a:t>n</a:t>
            </a:r>
            <a:r>
              <a:rPr lang="en-US" dirty="0" smtClean="0"/>
              <a:t> = 3 hemi-forebrains each). Grids are 2.6 × 3.2 mm (</a:t>
            </a:r>
            <a:r>
              <a:rPr lang="en-US" b="1" dirty="0" smtClean="0"/>
              <a:t>a</a:t>
            </a:r>
            <a:r>
              <a:rPr lang="en-US" dirty="0" smtClean="0"/>
              <a:t>–</a:t>
            </a:r>
            <a:r>
              <a:rPr lang="en-US" b="1" dirty="0" smtClean="0"/>
              <a:t>c</a:t>
            </a:r>
            <a:r>
              <a:rPr lang="en-US" dirty="0" smtClean="0"/>
              <a:t>) and 1 × 1 mm (</a:t>
            </a:r>
            <a:r>
              <a:rPr lang="en-US" b="1" dirty="0" smtClean="0"/>
              <a:t>f</a:t>
            </a:r>
            <a:r>
              <a:rPr lang="en-US" dirty="0" smtClean="0"/>
              <a:t>).</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33</a:t>
            </a:fld>
            <a:endParaRPr lang="en-US"/>
          </a:p>
        </p:txBody>
      </p:sp>
    </p:spTree>
    <p:extLst>
      <p:ext uri="{BB962C8B-B14F-4D97-AF65-F5344CB8AC3E}">
        <p14:creationId xmlns:p14="http://schemas.microsoft.com/office/powerpoint/2010/main" val="522964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http://www.nature.com/neuro/journal/v14/n11/full/nn.2928.html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34</a:t>
            </a:fld>
            <a:endParaRPr lang="en-US"/>
          </a:p>
        </p:txBody>
      </p:sp>
    </p:spTree>
    <p:extLst>
      <p:ext uri="{BB962C8B-B14F-4D97-AF65-F5344CB8AC3E}">
        <p14:creationId xmlns:p14="http://schemas.microsoft.com/office/powerpoint/2010/main" val="848411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35</a:t>
            </a:fld>
            <a:endParaRPr lang="en-US"/>
          </a:p>
        </p:txBody>
      </p:sp>
    </p:spTree>
    <p:extLst>
      <p:ext uri="{BB962C8B-B14F-4D97-AF65-F5344CB8AC3E}">
        <p14:creationId xmlns:p14="http://schemas.microsoft.com/office/powerpoint/2010/main" val="100954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http://www.leica-microsystems.com/science-lab/clarity/clearing-procedures-for-deep-tissue-imaging/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36</a:t>
            </a:fld>
            <a:endParaRPr lang="en-US"/>
          </a:p>
        </p:txBody>
      </p:sp>
    </p:spTree>
    <p:extLst>
      <p:ext uri="{BB962C8B-B14F-4D97-AF65-F5344CB8AC3E}">
        <p14:creationId xmlns:p14="http://schemas.microsoft.com/office/powerpoint/2010/main" val="2461727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http://dev.biologists.org/content/140/6/1364.full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37</a:t>
            </a:fld>
            <a:endParaRPr lang="en-US"/>
          </a:p>
        </p:txBody>
      </p:sp>
    </p:spTree>
    <p:extLst>
      <p:ext uri="{BB962C8B-B14F-4D97-AF65-F5344CB8AC3E}">
        <p14:creationId xmlns:p14="http://schemas.microsoft.com/office/powerpoint/2010/main" val="67849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http://dev.biologists.org/content/140/6/1364.full</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38</a:t>
            </a:fld>
            <a:endParaRPr lang="en-US"/>
          </a:p>
        </p:txBody>
      </p:sp>
    </p:spTree>
    <p:extLst>
      <p:ext uri="{BB962C8B-B14F-4D97-AF65-F5344CB8AC3E}">
        <p14:creationId xmlns:p14="http://schemas.microsoft.com/office/powerpoint/2010/main" val="1585619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3: a) Biological tissue with membranes (thick black lines) supporting the spatial distribution of proteins (colored). b) After perfusion with polymer components, the proteins are pinned to a hydrogel (thin blue lines) with crosslinks (blue dots). c) After removal of the membranes, the tissue is transparent and even permeable to macromolecules, e.g. antibodies and </a:t>
            </a:r>
            <a:r>
              <a:rPr lang="en-US" dirty="0" err="1" smtClean="0"/>
              <a:t>fluorochromes</a:t>
            </a:r>
            <a:r>
              <a:rPr lang="en-US" dirty="0" smtClean="0"/>
              <a:t>. The proteins and other biomolecules are fixed to their in-vivo coordinates.</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39</a:t>
            </a:fld>
            <a:endParaRPr lang="en-US"/>
          </a:p>
        </p:txBody>
      </p:sp>
    </p:spTree>
    <p:extLst>
      <p:ext uri="{BB962C8B-B14F-4D97-AF65-F5344CB8AC3E}">
        <p14:creationId xmlns:p14="http://schemas.microsoft.com/office/powerpoint/2010/main" val="120449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http://hyperphysics.phy-astr.gsu.edu/hbase/hframe.html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a:t>
            </a:fld>
            <a:endParaRPr lang="en-US"/>
          </a:p>
        </p:txBody>
      </p:sp>
    </p:spTree>
    <p:extLst>
      <p:ext uri="{BB962C8B-B14F-4D97-AF65-F5344CB8AC3E}">
        <p14:creationId xmlns:p14="http://schemas.microsoft.com/office/powerpoint/2010/main" val="450916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6233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3 ScaleA2 and CLARITY may have limited compatibility with immunostaining due to the use of</a:t>
            </a:r>
          </a:p>
          <a:p>
            <a:r>
              <a:rPr lang="en-US" sz="1200" b="0" i="0" u="none" strike="noStrike" kern="1200" baseline="0" dirty="0" smtClean="0">
                <a:solidFill>
                  <a:schemeClr val="tx1"/>
                </a:solidFill>
                <a:latin typeface="+mn-lt"/>
                <a:ea typeface="+mn-ea"/>
                <a:cs typeface="+mn-cs"/>
              </a:rPr>
              <a:t>urea and SDS, respectively, to which some antigens may be sensitive. For example, although</a:t>
            </a:r>
          </a:p>
          <a:p>
            <a:r>
              <a:rPr lang="en-US" sz="1200" b="0" i="0" u="none" strike="noStrike" kern="1200" baseline="0" dirty="0" smtClean="0">
                <a:solidFill>
                  <a:schemeClr val="tx1"/>
                </a:solidFill>
                <a:latin typeface="+mn-lt"/>
                <a:ea typeface="+mn-ea"/>
                <a:cs typeface="+mn-cs"/>
              </a:rPr>
              <a:t>antibodies to TH, </a:t>
            </a:r>
            <a:r>
              <a:rPr lang="en-US" sz="1200" b="0" i="0" u="none" strike="noStrike" kern="1200" baseline="0" dirty="0" err="1" smtClean="0">
                <a:solidFill>
                  <a:schemeClr val="tx1"/>
                </a:solidFill>
                <a:latin typeface="+mn-lt"/>
                <a:ea typeface="+mn-ea"/>
                <a:cs typeface="+mn-cs"/>
              </a:rPr>
              <a:t>parvalbumin</a:t>
            </a:r>
            <a:r>
              <a:rPr lang="en-US" sz="1200" b="0" i="0" u="none" strike="noStrike" kern="1200" baseline="0" dirty="0" smtClean="0">
                <a:solidFill>
                  <a:schemeClr val="tx1"/>
                </a:solidFill>
                <a:latin typeface="+mn-lt"/>
                <a:ea typeface="+mn-ea"/>
                <a:cs typeface="+mn-cs"/>
              </a:rPr>
              <a:t>, GFAP, Iba1, Integrin 4 and -tubulin have been shown to be</a:t>
            </a:r>
          </a:p>
          <a:p>
            <a:r>
              <a:rPr lang="en-US" sz="1200" b="0" i="0" u="none" strike="noStrike" kern="1200" baseline="0" dirty="0" smtClean="0">
                <a:solidFill>
                  <a:schemeClr val="tx1"/>
                </a:solidFill>
                <a:latin typeface="+mn-lt"/>
                <a:ea typeface="+mn-ea"/>
                <a:cs typeface="+mn-cs"/>
              </a:rPr>
              <a:t>compatible with CLARITY (</a:t>
            </a:r>
            <a:r>
              <a:rPr lang="en-US" sz="1200" b="0" i="0" u="none" strike="noStrike" kern="1200" baseline="0" dirty="0" err="1" smtClean="0">
                <a:solidFill>
                  <a:schemeClr val="tx1"/>
                </a:solidFill>
                <a:latin typeface="+mn-lt"/>
                <a:ea typeface="+mn-ea"/>
                <a:cs typeface="+mn-cs"/>
              </a:rPr>
              <a:t>Tomer</a:t>
            </a:r>
            <a:r>
              <a:rPr lang="en-US" sz="1200" b="0" i="0" u="none" strike="noStrike" kern="1200" baseline="0" dirty="0" smtClean="0">
                <a:solidFill>
                  <a:schemeClr val="tx1"/>
                </a:solidFill>
                <a:latin typeface="+mn-lt"/>
                <a:ea typeface="+mn-ea"/>
                <a:cs typeface="+mn-cs"/>
              </a:rPr>
              <a:t> et al., 2014; Yang et al., 2014), when we tested antibodies to</a:t>
            </a:r>
          </a:p>
          <a:p>
            <a:r>
              <a:rPr lang="en-US" sz="1200" b="0" i="0" u="none" strike="noStrike" kern="1200" baseline="0" dirty="0" err="1" smtClean="0">
                <a:solidFill>
                  <a:schemeClr val="tx1"/>
                </a:solidFill>
                <a:latin typeface="+mn-lt"/>
                <a:ea typeface="+mn-ea"/>
                <a:cs typeface="+mn-cs"/>
              </a:rPr>
              <a:t>parvalbumin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Swant</a:t>
            </a:r>
            <a:r>
              <a:rPr lang="en-US" sz="1200" b="0" i="0" u="none" strike="noStrike" kern="1200" baseline="0" dirty="0" smtClean="0">
                <a:solidFill>
                  <a:schemeClr val="tx1"/>
                </a:solidFill>
                <a:latin typeface="+mn-lt"/>
                <a:ea typeface="+mn-ea"/>
                <a:cs typeface="+mn-cs"/>
              </a:rPr>
              <a:t> PV 25) and to six other antigens (GFP (Invitrogen A11122); FoxP2 (</a:t>
            </a:r>
            <a:r>
              <a:rPr lang="en-US" sz="1200" b="0" i="0" u="none" strike="noStrike" kern="1200" baseline="0" dirty="0" err="1" smtClean="0">
                <a:solidFill>
                  <a:schemeClr val="tx1"/>
                </a:solidFill>
                <a:latin typeface="+mn-lt"/>
                <a:ea typeface="+mn-ea"/>
                <a:cs typeface="+mn-cs"/>
              </a:rPr>
              <a:t>Abcam</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ab16046); </a:t>
            </a:r>
            <a:r>
              <a:rPr lang="en-US" sz="1200" b="0" i="0" u="none" strike="noStrike" kern="1200" baseline="0" dirty="0" err="1" smtClean="0">
                <a:solidFill>
                  <a:schemeClr val="tx1"/>
                </a:solidFill>
                <a:latin typeface="+mn-lt"/>
                <a:ea typeface="+mn-ea"/>
                <a:cs typeface="+mn-cs"/>
              </a:rPr>
              <a:t>CaBP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Swant</a:t>
            </a:r>
            <a:r>
              <a:rPr lang="en-US" sz="1200" b="0" i="0" u="none" strike="noStrike" kern="1200" baseline="0" dirty="0" smtClean="0">
                <a:solidFill>
                  <a:schemeClr val="tx1"/>
                </a:solidFill>
                <a:latin typeface="+mn-lt"/>
                <a:ea typeface="+mn-ea"/>
                <a:cs typeface="+mn-cs"/>
              </a:rPr>
              <a:t> 300); </a:t>
            </a:r>
            <a:r>
              <a:rPr lang="en-US" sz="1200" b="0" i="0" u="none" strike="noStrike" kern="1200" baseline="0" dirty="0" err="1" smtClean="0">
                <a:solidFill>
                  <a:schemeClr val="tx1"/>
                </a:solidFill>
                <a:latin typeface="+mn-lt"/>
                <a:ea typeface="+mn-ea"/>
                <a:cs typeface="+mn-cs"/>
              </a:rPr>
              <a:t>ChAT</a:t>
            </a:r>
            <a:r>
              <a:rPr lang="en-US" sz="1200" b="0" i="0" u="none" strike="noStrike" kern="1200" baseline="0" dirty="0" smtClean="0">
                <a:solidFill>
                  <a:schemeClr val="tx1"/>
                </a:solidFill>
                <a:latin typeface="+mn-lt"/>
                <a:ea typeface="+mn-ea"/>
                <a:cs typeface="+mn-cs"/>
              </a:rPr>
              <a:t> (Millipore AB144P); </a:t>
            </a:r>
            <a:r>
              <a:rPr lang="en-US" sz="1200" b="0" i="0" u="none" strike="noStrike" kern="1200" baseline="0" dirty="0" err="1" smtClean="0">
                <a:solidFill>
                  <a:schemeClr val="tx1"/>
                </a:solidFill>
                <a:latin typeface="+mn-lt"/>
                <a:ea typeface="+mn-ea"/>
                <a:cs typeface="+mn-cs"/>
              </a:rPr>
              <a:t>NeuN</a:t>
            </a:r>
            <a:r>
              <a:rPr lang="en-US" sz="1200" b="0" i="0" u="none" strike="noStrike" kern="1200" baseline="0" dirty="0" smtClean="0">
                <a:solidFill>
                  <a:schemeClr val="tx1"/>
                </a:solidFill>
                <a:latin typeface="+mn-lt"/>
                <a:ea typeface="+mn-ea"/>
                <a:cs typeface="+mn-cs"/>
              </a:rPr>
              <a:t> (Millipore MAB377); and</a:t>
            </a:r>
          </a:p>
          <a:p>
            <a:r>
              <a:rPr lang="en-US" sz="1200" b="0" i="0" u="none" strike="noStrike" kern="1200" baseline="0" dirty="0" smtClean="0">
                <a:solidFill>
                  <a:schemeClr val="tx1"/>
                </a:solidFill>
                <a:latin typeface="+mn-lt"/>
                <a:ea typeface="+mn-ea"/>
                <a:cs typeface="+mn-cs"/>
              </a:rPr>
              <a:t>vGluT2 (Millipore AB2251)) in the original CLARITY protocol, only that to </a:t>
            </a:r>
            <a:r>
              <a:rPr lang="en-US" sz="1200" b="0" i="0" u="none" strike="noStrike" kern="1200" baseline="0" dirty="0" err="1" smtClean="0">
                <a:solidFill>
                  <a:schemeClr val="tx1"/>
                </a:solidFill>
                <a:latin typeface="+mn-lt"/>
                <a:ea typeface="+mn-ea"/>
                <a:cs typeface="+mn-cs"/>
              </a:rPr>
              <a:t>parvalbumin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provided any signal in our hands. Whether these protocols are compatible in immunostaining</a:t>
            </a:r>
          </a:p>
          <a:p>
            <a:r>
              <a:rPr lang="en-US" sz="1200" b="0" i="0" u="none" strike="noStrike" kern="1200" baseline="0" dirty="0" smtClean="0">
                <a:solidFill>
                  <a:schemeClr val="tx1"/>
                </a:solidFill>
                <a:latin typeface="+mn-lt"/>
                <a:ea typeface="+mn-ea"/>
                <a:cs typeface="+mn-cs"/>
              </a:rPr>
              <a:t>with a broad range of antigens remains to be explored more fully.</a:t>
            </a:r>
          </a:p>
          <a:p>
            <a:endParaRPr dirty="0"/>
          </a:p>
        </p:txBody>
      </p:sp>
    </p:spTree>
    <p:extLst>
      <p:ext uri="{BB962C8B-B14F-4D97-AF65-F5344CB8AC3E}">
        <p14:creationId xmlns:p14="http://schemas.microsoft.com/office/powerpoint/2010/main" val="3045853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2639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25429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Figure S1. </a:t>
            </a:r>
          </a:p>
          <a:p>
            <a:endParaRPr lang="en-US" dirty="0" smtClean="0"/>
          </a:p>
          <a:p>
            <a:r>
              <a:rPr lang="en-US" dirty="0" smtClean="0"/>
              <a:t>PACT-Cleared A4P0 Tissue-Hydrogel Hybrid Using 8% SDS Shows Optimal Optical Transparency, Related to Figure 1, 3, and 4, and Table S2</a:t>
            </a:r>
          </a:p>
          <a:p>
            <a:endParaRPr lang="en-US" dirty="0" smtClean="0"/>
          </a:p>
          <a:p>
            <a:r>
              <a:rPr lang="en-US" dirty="0" smtClean="0"/>
              <a:t>(A–C) All samples were PACT cleared for 3 days. (A) Comparison of optical transparency of 3 mm mouse brain coronal blocks PACT cleared using different percentage of SDS and 10% sodium </a:t>
            </a:r>
            <a:r>
              <a:rPr lang="en-US" dirty="0" err="1" smtClean="0"/>
              <a:t>deoxycholate</a:t>
            </a:r>
            <a:r>
              <a:rPr lang="en-US" dirty="0" smtClean="0"/>
              <a:t> (arrows indicate incomplete clearing). (B) Scanning Electron Microscopy (SEM) images showing the pores of tissue hybridized with different hydrogel percentages; the histograms below indicate the distribution of the pore size for each condition. (C) Compared to A4P4, A4P0 tissue-hydrogel hybrids show greater tissue expansion and optical transparency (1 mm mouse brain slices). Samples for (B) and (C) were PACT cleared in 8% SDS. Images for (A) and (C) were taken using bright field camera.</a:t>
            </a:r>
            <a:endParaRPr dirty="0"/>
          </a:p>
        </p:txBody>
      </p:sp>
    </p:spTree>
    <p:extLst>
      <p:ext uri="{BB962C8B-B14F-4D97-AF65-F5344CB8AC3E}">
        <p14:creationId xmlns:p14="http://schemas.microsoft.com/office/powerpoint/2010/main" val="3123385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7528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1249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74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"Deformable mirror correction" by 2pem - Own work. Licensed under CC BY-SA 3.0 via Wikimedia Commons - https://commons.wikimedia.org/wiki/File:Deformable_mirror_correction.svg#mediaviewer/File:Deformable_mirror_correction.svg</a:t>
            </a:r>
          </a:p>
          <a:p>
            <a:endParaRPr lang="en-US" dirty="0" smtClean="0"/>
          </a:p>
          <a:p>
            <a:r>
              <a:rPr lang="en-US" dirty="0" smtClean="0"/>
              <a:t>"Laser Towards Milky Ways Centre" by ESO/Yuri </a:t>
            </a:r>
            <a:r>
              <a:rPr lang="en-US" dirty="0" err="1" smtClean="0"/>
              <a:t>Beletsky</a:t>
            </a:r>
            <a:r>
              <a:rPr lang="en-US" dirty="0" smtClean="0"/>
              <a:t> (</a:t>
            </a:r>
            <a:r>
              <a:rPr lang="en-US" dirty="0" err="1" smtClean="0"/>
              <a:t>ybialets</a:t>
            </a:r>
            <a:r>
              <a:rPr lang="en-US" dirty="0" smtClean="0"/>
              <a:t> at eso.org) - no fallback page found for </a:t>
            </a:r>
            <a:r>
              <a:rPr lang="en-US" dirty="0" err="1" smtClean="0"/>
              <a:t>autotranslate</a:t>
            </a:r>
            <a:r>
              <a:rPr lang="en-US" dirty="0" smtClean="0"/>
              <a:t> (base=ESO-source/i18n, </a:t>
            </a:r>
            <a:r>
              <a:rPr lang="en-US" dirty="0" err="1" smtClean="0"/>
              <a:t>lang</a:t>
            </a:r>
            <a:r>
              <a:rPr lang="en-US" dirty="0" smtClean="0"/>
              <a:t>=</a:t>
            </a:r>
            <a:r>
              <a:rPr lang="en-US" dirty="0" err="1" smtClean="0"/>
              <a:t>en</a:t>
            </a:r>
            <a:r>
              <a:rPr lang="en-US" dirty="0" smtClean="0"/>
              <a:t>)This tag does not indicate the copyright status of the attached work. A normal copyright tag is still required. See </a:t>
            </a:r>
            <a:r>
              <a:rPr lang="en-US" dirty="0" err="1" smtClean="0"/>
              <a:t>Commons:Licensing</a:t>
            </a:r>
            <a:r>
              <a:rPr lang="en-US" dirty="0" smtClean="0"/>
              <a:t> for more information.. Licensed under CC BY 4.0 via Wikimedia Commons - https://commons.wikimedia.org/wiki/File:Laser_Towards_Milky_Ways_Centre.jpg#mediaviewer/File:Laser_Towards_Milky_Ways_Centre.jpg</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49</a:t>
            </a:fld>
            <a:endParaRPr lang="en-US"/>
          </a:p>
        </p:txBody>
      </p:sp>
    </p:spTree>
    <p:extLst>
      <p:ext uri="{BB962C8B-B14F-4D97-AF65-F5344CB8AC3E}">
        <p14:creationId xmlns:p14="http://schemas.microsoft.com/office/powerpoint/2010/main" val="2086181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Laser Strike at the Galactic Center" by Yuri </a:t>
            </a:r>
            <a:r>
              <a:rPr lang="en-US" dirty="0" err="1" smtClean="0"/>
              <a:t>Beletsky</a:t>
            </a:r>
            <a:r>
              <a:rPr lang="en-US" dirty="0" smtClean="0"/>
              <a:t> - NASA Astronomy Picture of the Day. Licensed under CC BY 4.0 via Wikimedia Commons - http://commons.wikimedia.org/wiki/File:A_Laser_Strike_at_the_Galactic_Center.jpg#mediaviewer/File:A_Laser_Strike_at_the_Galactic_Center.jpg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http://www.npr.org/2013/06/24/190986008/for-sharpest-views-scope-the-sky-with-quick-change-mirrors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50</a:t>
            </a:fld>
            <a:endParaRPr lang="en-US"/>
          </a:p>
        </p:txBody>
      </p:sp>
    </p:spTree>
    <p:extLst>
      <p:ext uri="{BB962C8B-B14F-4D97-AF65-F5344CB8AC3E}">
        <p14:creationId xmlns:p14="http://schemas.microsoft.com/office/powerpoint/2010/main" val="379986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http://www.microscopyu.com/articles/polarized/polarizedlightintro.html</a:t>
            </a:r>
          </a:p>
          <a:p>
            <a:endParaRPr lang="en-US" dirty="0" smtClean="0"/>
          </a:p>
          <a:p>
            <a:r>
              <a:rPr lang="en-US" dirty="0" smtClean="0"/>
              <a:t>https://en.wikipedia.org/wiki/Rayleigh_sky_model</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a:t>
            </a:fld>
            <a:endParaRPr lang="en-US"/>
          </a:p>
        </p:txBody>
      </p:sp>
    </p:spTree>
    <p:extLst>
      <p:ext uri="{BB962C8B-B14F-4D97-AF65-F5344CB8AC3E}">
        <p14:creationId xmlns:p14="http://schemas.microsoft.com/office/powerpoint/2010/main" val="2387203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http://lyot.org/background/adaptive_optics.html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51</a:t>
            </a:fld>
            <a:endParaRPr lang="en-US"/>
          </a:p>
        </p:txBody>
      </p:sp>
    </p:spTree>
    <p:extLst>
      <p:ext uri="{BB962C8B-B14F-4D97-AF65-F5344CB8AC3E}">
        <p14:creationId xmlns:p14="http://schemas.microsoft.com/office/powerpoint/2010/main" val="2701888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Schematic of focusing by a high-NA objective lens. Planar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pupil are converted into convergent spherical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focus. (b) The effects of focusing through a refractive index mismatch, where refraction at the interface distorts the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(c) Focusing through a complex specimen, where refractive index variations introduce aberrations. (d) The principle of aberration correction—a conjugate phase introduced in the pupil is cancelled out by the specimen-induced aberrations.</a:t>
            </a:r>
          </a:p>
        </p:txBody>
      </p:sp>
    </p:spTree>
    <p:extLst>
      <p:ext uri="{BB962C8B-B14F-4D97-AF65-F5344CB8AC3E}">
        <p14:creationId xmlns:p14="http://schemas.microsoft.com/office/powerpoint/2010/main" val="2312146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http://www.opticsinfobase.org/oe/fulltext.cfm?uri=oe-15-13-8176&amp;id=138521</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54</a:t>
            </a:fld>
            <a:endParaRPr lang="en-US"/>
          </a:p>
        </p:txBody>
      </p:sp>
    </p:spTree>
    <p:extLst>
      <p:ext uri="{BB962C8B-B14F-4D97-AF65-F5344CB8AC3E}">
        <p14:creationId xmlns:p14="http://schemas.microsoft.com/office/powerpoint/2010/main" val="2112491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Katz, O., Small, E., Silberberg, Y., 2012. Looking around corners and through thin turbid layers in real time with scattered incoherent light. Nat Photon 6, 549-553.</a:t>
            </a:r>
          </a:p>
          <a:p>
            <a:endParaRPr lang="en-US" dirty="0" smtClean="0"/>
          </a:p>
          <a:p>
            <a:r>
              <a:rPr lang="en-US" sz="1200" b="0" i="0" u="none" strike="noStrike" kern="1200" baseline="0" dirty="0" smtClean="0">
                <a:solidFill>
                  <a:schemeClr val="tx1"/>
                </a:solidFill>
                <a:latin typeface="+mn-lt"/>
                <a:ea typeface="+mn-ea"/>
                <a:cs typeface="+mn-cs"/>
              </a:rPr>
              <a:t>Figure 2 | Imaging through a highly scattering diffuser: experimental results. </a:t>
            </a:r>
            <a:r>
              <a:rPr lang="en-US" sz="1200" b="0" i="0" u="none" strike="noStrike" kern="1200" baseline="0" dirty="0" err="1"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Images of a point source (50mm pinhole) placed 36.5 cm behind the</a:t>
            </a:r>
          </a:p>
          <a:p>
            <a:r>
              <a:rPr lang="en-US" sz="1200" b="0" i="0" u="none" strike="noStrike" kern="1200" baseline="0" dirty="0" smtClean="0">
                <a:solidFill>
                  <a:schemeClr val="tx1"/>
                </a:solidFill>
                <a:latin typeface="+mn-lt"/>
                <a:ea typeface="+mn-ea"/>
                <a:cs typeface="+mn-cs"/>
              </a:rPr>
              <a:t>diffuser without correction (a, flat SLM phase pattern) and after optimizing the SLM phase pattern5 (b). The intensity enhancement obtained is h ≈ 800</a:t>
            </a:r>
          </a:p>
          <a:p>
            <a:r>
              <a:rPr lang="en-US" sz="1200" b="0" i="0" u="none" strike="noStrike" kern="1200" baseline="0" dirty="0" smtClean="0">
                <a:solidFill>
                  <a:schemeClr val="tx1"/>
                </a:solidFill>
                <a:latin typeface="+mn-lt"/>
                <a:ea typeface="+mn-ea"/>
                <a:cs typeface="+mn-cs"/>
              </a:rPr>
              <a:t>(inset to b: optimized SLM phase pattern; the maximized applied phase is 3p). c, Conventional imaging through the diffuser with a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camera</a:t>
            </a:r>
          </a:p>
          <a:p>
            <a:r>
              <a:rPr lang="en-US" sz="1200" b="0" i="0" u="none" strike="noStrike" kern="1200" baseline="0" dirty="0" smtClean="0">
                <a:solidFill>
                  <a:schemeClr val="tx1"/>
                </a:solidFill>
                <a:latin typeface="+mn-lt"/>
                <a:ea typeface="+mn-ea"/>
                <a:cs typeface="+mn-cs"/>
              </a:rPr>
              <a:t>(inset: direct imaging without the diffuser). The object is a transmission plate of the letter ‘A’ illuminated by a white-light source (tungsten-halogen lamp).</a:t>
            </a:r>
          </a:p>
          <a:p>
            <a:r>
              <a:rPr lang="en-US" sz="1200" b="0" i="0" u="none" strike="noStrike" kern="1200" baseline="0" dirty="0" smtClean="0">
                <a:solidFill>
                  <a:schemeClr val="tx1"/>
                </a:solidFill>
                <a:latin typeface="+mn-lt"/>
                <a:ea typeface="+mn-ea"/>
                <a:cs typeface="+mn-cs"/>
              </a:rPr>
              <a:t>d, Imaging of the same object through the diffuser using the optimized SLM phase-pattern. e, Same as d, but with the band-pass filter removed. The contrast</a:t>
            </a:r>
          </a:p>
          <a:p>
            <a:r>
              <a:rPr lang="en-US" sz="1200" b="0" i="0" u="none" strike="noStrike" kern="1200" baseline="0" dirty="0" smtClean="0">
                <a:solidFill>
                  <a:schemeClr val="tx1"/>
                </a:solidFill>
                <a:latin typeface="+mn-lt"/>
                <a:ea typeface="+mn-ea"/>
                <a:cs typeface="+mn-cs"/>
              </a:rPr>
              <a:t>is reduced due to uncorrected spectral components27. f, As in d, but using spatially coherent monochromatic illumination (collimated </a:t>
            </a:r>
            <a:r>
              <a:rPr lang="en-US" sz="1200" b="0" i="0" u="none" strike="noStrike" kern="1200" baseline="0" dirty="0" err="1" smtClean="0">
                <a:solidFill>
                  <a:schemeClr val="tx1"/>
                </a:solidFill>
                <a:latin typeface="+mn-lt"/>
                <a:ea typeface="+mn-ea"/>
                <a:cs typeface="+mn-cs"/>
              </a:rPr>
              <a:t>HeNe</a:t>
            </a:r>
            <a:r>
              <a:rPr lang="en-US" sz="1200" b="0" i="0" u="none" strike="noStrike" kern="1200" baseline="0" dirty="0" smtClean="0">
                <a:solidFill>
                  <a:schemeClr val="tx1"/>
                </a:solidFill>
                <a:latin typeface="+mn-lt"/>
                <a:ea typeface="+mn-ea"/>
                <a:cs typeface="+mn-cs"/>
              </a:rPr>
              <a:t> laser beam) of a</a:t>
            </a:r>
          </a:p>
          <a:p>
            <a:r>
              <a:rPr lang="en-US" sz="1200" b="0" i="0" u="none" strike="noStrike" kern="1200" baseline="0" dirty="0" smtClean="0">
                <a:solidFill>
                  <a:schemeClr val="tx1"/>
                </a:solidFill>
                <a:latin typeface="+mn-lt"/>
                <a:ea typeface="+mn-ea"/>
                <a:cs typeface="+mn-cs"/>
              </a:rPr>
              <a:t>40% smaller object. Speckle artefacts are apparent. Scale bars, 3 mm.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 Schematic of the experiment for imaging through thin scattering</a:t>
            </a:r>
          </a:p>
          <a:p>
            <a:r>
              <a:rPr lang="en-US" sz="1200" b="0" i="0" u="none" strike="noStrike" kern="1200" baseline="0" dirty="0" smtClean="0">
                <a:solidFill>
                  <a:schemeClr val="tx1"/>
                </a:solidFill>
                <a:latin typeface="+mn-lt"/>
                <a:ea typeface="+mn-ea"/>
                <a:cs typeface="+mn-cs"/>
              </a:rPr>
              <a:t>layers. a, In conventional imaging, the image is formed by refocusing the</a:t>
            </a:r>
          </a:p>
          <a:p>
            <a:r>
              <a:rPr lang="en-US" sz="1200" b="0" i="0" u="none" strike="noStrike" kern="1200" baseline="0" dirty="0" smtClean="0">
                <a:solidFill>
                  <a:schemeClr val="tx1"/>
                </a:solidFill>
                <a:latin typeface="+mn-lt"/>
                <a:ea typeface="+mn-ea"/>
                <a:cs typeface="+mn-cs"/>
              </a:rPr>
              <a:t>light from any point source at the object plane (at a distance u from the</a:t>
            </a:r>
          </a:p>
          <a:p>
            <a:r>
              <a:rPr lang="en-US" sz="1200" b="0" i="0" u="none" strike="noStrike" kern="1200" baseline="0" dirty="0" smtClean="0">
                <a:solidFill>
                  <a:schemeClr val="tx1"/>
                </a:solidFill>
                <a:latin typeface="+mn-lt"/>
                <a:ea typeface="+mn-ea"/>
                <a:cs typeface="+mn-cs"/>
              </a:rPr>
              <a:t>lens) on the camera plane (at a distance v), using a lens. b, When a highly</a:t>
            </a:r>
          </a:p>
          <a:p>
            <a:r>
              <a:rPr lang="en-US" sz="1200" b="0" i="0" u="none" strike="noStrike" kern="1200" baseline="0" dirty="0" smtClean="0">
                <a:solidFill>
                  <a:schemeClr val="tx1"/>
                </a:solidFill>
                <a:latin typeface="+mn-lt"/>
                <a:ea typeface="+mn-ea"/>
                <a:cs typeface="+mn-cs"/>
              </a:rPr>
              <a:t>scattering medium blocks the direct view of the object, the light from any</a:t>
            </a:r>
          </a:p>
          <a:p>
            <a:r>
              <a:rPr lang="en-US" sz="1200" b="0" i="0" u="none" strike="noStrike" kern="1200" baseline="0" dirty="0" smtClean="0">
                <a:solidFill>
                  <a:schemeClr val="tx1"/>
                </a:solidFill>
                <a:latin typeface="+mn-lt"/>
                <a:ea typeface="+mn-ea"/>
                <a:cs typeface="+mn-cs"/>
              </a:rPr>
              <a:t>point source on the object is scattered, resulting in a diffuse light field and a</a:t>
            </a:r>
          </a:p>
          <a:p>
            <a:r>
              <a:rPr lang="en-US" sz="1200" b="0" i="0" u="none" strike="noStrike" kern="1200" baseline="0" dirty="0" smtClean="0">
                <a:solidFill>
                  <a:schemeClr val="tx1"/>
                </a:solidFill>
                <a:latin typeface="+mn-lt"/>
                <a:ea typeface="+mn-ea"/>
                <a:cs typeface="+mn-cs"/>
              </a:rPr>
              <a:t>random speckle pattern on the camera. c, In the presented technique, an</a:t>
            </a:r>
          </a:p>
          <a:p>
            <a:r>
              <a:rPr lang="en-US" sz="1200" b="0" i="0" u="none" strike="noStrike" kern="1200" baseline="0" dirty="0" smtClean="0">
                <a:solidFill>
                  <a:schemeClr val="tx1"/>
                </a:solidFill>
                <a:latin typeface="+mn-lt"/>
                <a:ea typeface="+mn-ea"/>
                <a:cs typeface="+mn-cs"/>
              </a:rPr>
              <a:t>SLM shapes the phase of the scattered light from a point source placed at a</a:t>
            </a:r>
          </a:p>
          <a:p>
            <a:r>
              <a:rPr lang="en-US" sz="1200" b="0" i="0" u="none" strike="noStrike" kern="1200" baseline="0" dirty="0" smtClean="0">
                <a:solidFill>
                  <a:schemeClr val="tx1"/>
                </a:solidFill>
                <a:latin typeface="+mn-lt"/>
                <a:ea typeface="+mn-ea"/>
                <a:cs typeface="+mn-cs"/>
              </a:rPr>
              <a:t>distance R behind the medium, such that it interferes constructively at a</a:t>
            </a:r>
          </a:p>
          <a:p>
            <a:r>
              <a:rPr lang="en-US" sz="1200" b="0" i="0" u="none" strike="noStrike" kern="1200" baseline="0" dirty="0" smtClean="0">
                <a:solidFill>
                  <a:schemeClr val="tx1"/>
                </a:solidFill>
                <a:latin typeface="+mn-lt"/>
                <a:ea typeface="+mn-ea"/>
                <a:cs typeface="+mn-cs"/>
              </a:rPr>
              <a:t>desired point on the camera and refocuses5. The SLM thus effectively</a:t>
            </a:r>
          </a:p>
          <a:p>
            <a:r>
              <a:rPr lang="en-US" sz="1200" b="0" i="0" u="none" strike="noStrike" kern="1200" baseline="0" dirty="0" smtClean="0">
                <a:solidFill>
                  <a:schemeClr val="tx1"/>
                </a:solidFill>
                <a:latin typeface="+mn-lt"/>
                <a:ea typeface="+mn-ea"/>
                <a:cs typeface="+mn-cs"/>
              </a:rPr>
              <a:t>transforms the medium into a ‘scattering lens’ with focal length R. As result</a:t>
            </a:r>
          </a:p>
          <a:p>
            <a:r>
              <a:rPr lang="en-US" sz="1200" b="0" i="0" u="none" strike="noStrike" kern="1200" baseline="0" dirty="0" smtClean="0">
                <a:solidFill>
                  <a:schemeClr val="tx1"/>
                </a:solidFill>
                <a:latin typeface="+mn-lt"/>
                <a:ea typeface="+mn-ea"/>
                <a:cs typeface="+mn-cs"/>
              </a:rPr>
              <a:t>of the memory effect17,18, the single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correction is effective for</a:t>
            </a:r>
          </a:p>
          <a:p>
            <a:r>
              <a:rPr lang="en-US" sz="1200" b="0" i="0" u="none" strike="noStrike" kern="1200" baseline="0" dirty="0" smtClean="0">
                <a:solidFill>
                  <a:schemeClr val="tx1"/>
                </a:solidFill>
                <a:latin typeface="+mn-lt"/>
                <a:ea typeface="+mn-ea"/>
                <a:cs typeface="+mn-cs"/>
              </a:rPr>
              <a:t>nearby points, and any object placed in the vicinity of the initial point-source</a:t>
            </a:r>
          </a:p>
          <a:p>
            <a:r>
              <a:rPr lang="en-US" sz="1200" b="0" i="0" u="none" strike="noStrike" kern="1200" baseline="0" dirty="0" smtClean="0">
                <a:solidFill>
                  <a:schemeClr val="tx1"/>
                </a:solidFill>
                <a:latin typeface="+mn-lt"/>
                <a:ea typeface="+mn-ea"/>
                <a:cs typeface="+mn-cs"/>
              </a:rPr>
              <a:t>position is imaged directly on the camera in real time. A narrow-band-pass</a:t>
            </a:r>
          </a:p>
          <a:p>
            <a:r>
              <a:rPr lang="en-US" sz="1200" b="0" i="0" u="none" strike="noStrike" kern="1200" baseline="0" dirty="0" smtClean="0">
                <a:solidFill>
                  <a:schemeClr val="tx1"/>
                </a:solidFill>
                <a:latin typeface="+mn-lt"/>
                <a:ea typeface="+mn-ea"/>
                <a:cs typeface="+mn-cs"/>
              </a:rPr>
              <a:t>filter (BP) rejects uncorrected wavelengths. Note that the lens in c is not</a:t>
            </a:r>
          </a:p>
          <a:p>
            <a:r>
              <a:rPr lang="en-US" sz="1200" b="0" i="0" u="none" strike="noStrike" kern="1200" baseline="0" dirty="0" smtClean="0">
                <a:solidFill>
                  <a:schemeClr val="tx1"/>
                </a:solidFill>
                <a:latin typeface="+mn-lt"/>
                <a:ea typeface="+mn-ea"/>
                <a:cs typeface="+mn-cs"/>
              </a:rPr>
              <a:t>obligatory, because the scattering-medium/SLM combination can</a:t>
            </a:r>
          </a:p>
          <a:p>
            <a:r>
              <a:rPr lang="en-US" sz="1200" b="0" i="0" u="none" strike="noStrike" kern="1200" baseline="0" dirty="0" smtClean="0">
                <a:solidFill>
                  <a:schemeClr val="tx1"/>
                </a:solidFill>
                <a:latin typeface="+mn-lt"/>
                <a:ea typeface="+mn-ea"/>
                <a:cs typeface="+mn-cs"/>
              </a:rPr>
              <a:t>directly generate the converging wave required for imaging. (The 4–f</a:t>
            </a:r>
          </a:p>
          <a:p>
            <a:r>
              <a:rPr lang="en-US" sz="1200" b="0" i="0" u="none" strike="noStrike" kern="1200" baseline="0" dirty="0" smtClean="0">
                <a:solidFill>
                  <a:schemeClr val="tx1"/>
                </a:solidFill>
                <a:latin typeface="+mn-lt"/>
                <a:ea typeface="+mn-ea"/>
                <a:cs typeface="+mn-cs"/>
              </a:rPr>
              <a:t>telescope for imaging the SLM on the medium surface is not shown,</a:t>
            </a:r>
          </a:p>
          <a:p>
            <a:r>
              <a:rPr lang="en-US" sz="1200" b="0" i="0" u="none" strike="noStrike" kern="1200" baseline="0" dirty="0" smtClean="0">
                <a:solidFill>
                  <a:schemeClr val="tx1"/>
                </a:solidFill>
                <a:latin typeface="+mn-lt"/>
                <a:ea typeface="+mn-ea"/>
                <a:cs typeface="+mn-cs"/>
              </a:rPr>
              <a:t>see Supplementary Fig. S1.)</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57</a:t>
            </a:fld>
            <a:endParaRPr lang="en-US"/>
          </a:p>
        </p:txBody>
      </p:sp>
    </p:spTree>
    <p:extLst>
      <p:ext uri="{BB962C8B-B14F-4D97-AF65-F5344CB8AC3E}">
        <p14:creationId xmlns:p14="http://schemas.microsoft.com/office/powerpoint/2010/main" val="3905221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 N., </a:t>
            </a:r>
            <a:r>
              <a:rPr lang="en-US" dirty="0" err="1" smtClean="0"/>
              <a:t>Milkie</a:t>
            </a:r>
            <a:r>
              <a:rPr lang="en-US" dirty="0" smtClean="0"/>
              <a:t>, D.E., Betzig, E., 2010. Adaptive optics via pupil segmentation for high-resolution imaging in biological tissues. Nat Meth 7, 141-147.</a:t>
            </a:r>
          </a:p>
          <a:p>
            <a:endParaRPr lang="en-US" dirty="0" smtClean="0"/>
          </a:p>
          <a:p>
            <a:r>
              <a:rPr lang="en-US" sz="1200" b="1" i="0" u="none" strike="noStrike" kern="1200" baseline="0" dirty="0" smtClean="0">
                <a:solidFill>
                  <a:schemeClr val="tx1"/>
                </a:solidFill>
                <a:latin typeface="+mn-lt"/>
                <a:ea typeface="+mn-ea"/>
                <a:cs typeface="+mn-cs"/>
              </a:rPr>
              <a:t>Supplementary Figure 2. </a:t>
            </a:r>
            <a:r>
              <a:rPr lang="en-US" sz="1200" b="0" i="0" u="none" strike="noStrike" kern="1200" baseline="0" dirty="0" smtClean="0">
                <a:solidFill>
                  <a:schemeClr val="tx1"/>
                </a:solidFill>
                <a:latin typeface="+mn-lt"/>
                <a:ea typeface="+mn-ea"/>
                <a:cs typeface="+mn-cs"/>
              </a:rPr>
              <a:t>Sketches illustrating our AO algorithm using three</a:t>
            </a:r>
          </a:p>
          <a:p>
            <a:r>
              <a:rPr lang="en-US" sz="1200" b="0" i="0" u="none" strike="noStrike" kern="1200" baseline="0" dirty="0" smtClean="0">
                <a:solidFill>
                  <a:schemeClr val="tx1"/>
                </a:solidFill>
                <a:latin typeface="+mn-lt"/>
                <a:ea typeface="+mn-ea"/>
                <a:cs typeface="+mn-cs"/>
              </a:rPr>
              <a:t>independent </a:t>
            </a:r>
            <a:r>
              <a:rPr lang="en-US" sz="1200" b="0" i="0" u="none" strike="noStrike" kern="1200" baseline="0" dirty="0" err="1" smtClean="0">
                <a:solidFill>
                  <a:schemeClr val="tx1"/>
                </a:solidFill>
                <a:latin typeface="+mn-lt"/>
                <a:ea typeface="+mn-ea"/>
                <a:cs typeface="+mn-cs"/>
              </a:rPr>
              <a:t>subregions</a:t>
            </a:r>
            <a:r>
              <a:rPr lang="en-US" sz="1200" b="0" i="0" u="none" strike="noStrike" kern="1200" baseline="0" dirty="0" smtClean="0">
                <a:solidFill>
                  <a:schemeClr val="tx1"/>
                </a:solidFill>
                <a:latin typeface="+mn-lt"/>
                <a:ea typeface="+mn-ea"/>
                <a:cs typeface="+mn-cs"/>
              </a:rPr>
              <a:t>, creating three </a:t>
            </a:r>
            <a:r>
              <a:rPr lang="en-US" sz="1200" b="0" i="0" u="none" strike="noStrike" kern="1200" baseline="0" dirty="0" err="1" smtClean="0">
                <a:solidFill>
                  <a:schemeClr val="tx1"/>
                </a:solidFill>
                <a:latin typeface="+mn-lt"/>
                <a:ea typeface="+mn-ea"/>
                <a:cs typeface="+mn-cs"/>
              </a:rPr>
              <a:t>beamlets</a:t>
            </a:r>
            <a:r>
              <a:rPr lang="en-US" sz="1200" b="0" i="0" u="none" strike="noStrike" kern="1200" baseline="0" dirty="0" smtClean="0">
                <a:solidFill>
                  <a:schemeClr val="tx1"/>
                </a:solidFill>
                <a:latin typeface="+mn-lt"/>
                <a:ea typeface="+mn-ea"/>
                <a:cs typeface="+mn-cs"/>
              </a:rPr>
              <a:t> (blue rays).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wavefront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(red) due to refractive index </a:t>
            </a:r>
            <a:r>
              <a:rPr lang="en-US" sz="1200" b="0" i="0" u="none" strike="noStrike" kern="1200" baseline="0" dirty="0" err="1" smtClean="0">
                <a:solidFill>
                  <a:schemeClr val="tx1"/>
                </a:solidFill>
                <a:latin typeface="+mn-lt"/>
                <a:ea typeface="+mn-ea"/>
                <a:cs typeface="+mn-cs"/>
              </a:rPr>
              <a:t>inhomogenieites</a:t>
            </a:r>
            <a:r>
              <a:rPr lang="en-US" sz="1200" b="0" i="0" u="none" strike="noStrike" kern="1200" baseline="0" dirty="0" smtClean="0">
                <a:solidFill>
                  <a:schemeClr val="tx1"/>
                </a:solidFill>
                <a:latin typeface="+mn-lt"/>
                <a:ea typeface="+mn-ea"/>
                <a:cs typeface="+mn-cs"/>
              </a:rPr>
              <a:t> (orange) leads to an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image of a</a:t>
            </a:r>
          </a:p>
          <a:p>
            <a:r>
              <a:rPr lang="en-US" sz="1200" b="0" i="0" u="none" strike="noStrike" kern="1200" baseline="0" dirty="0" smtClean="0">
                <a:solidFill>
                  <a:schemeClr val="tx1"/>
                </a:solidFill>
                <a:latin typeface="+mn-lt"/>
                <a:ea typeface="+mn-ea"/>
                <a:cs typeface="+mn-cs"/>
              </a:rPr>
              <a:t>reference bead. (</a:t>
            </a:r>
            <a:r>
              <a:rPr lang="en-US" sz="1200" b="1" i="0" u="none" strike="noStrike" kern="1200" baseline="0" dirty="0" err="1" smtClean="0">
                <a:solidFill>
                  <a:schemeClr val="tx1"/>
                </a:solidFill>
                <a:latin typeface="+mn-lt"/>
                <a:ea typeface="+mn-ea"/>
                <a:cs typeface="+mn-cs"/>
              </a:rPr>
              <a:t>b,c,d</a:t>
            </a:r>
            <a:r>
              <a:rPr lang="en-US" sz="1200" b="0" i="0" u="none" strike="noStrike" kern="1200" baseline="0" dirty="0" smtClean="0">
                <a:solidFill>
                  <a:schemeClr val="tx1"/>
                </a:solidFill>
                <a:latin typeface="+mn-lt"/>
                <a:ea typeface="+mn-ea"/>
                <a:cs typeface="+mn-cs"/>
              </a:rPr>
              <a:t>) Images acquired with the left, center, and right </a:t>
            </a:r>
            <a:r>
              <a:rPr lang="en-US" sz="1200" b="0" i="0" u="none" strike="noStrike" kern="1200" baseline="0" dirty="0" err="1" smtClean="0">
                <a:solidFill>
                  <a:schemeClr val="tx1"/>
                </a:solidFill>
                <a:latin typeface="+mn-lt"/>
                <a:ea typeface="+mn-ea"/>
                <a:cs typeface="+mn-cs"/>
              </a:rPr>
              <a:t>subregions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respectively, permit the tilt of each </a:t>
            </a:r>
            <a:r>
              <a:rPr lang="en-US" sz="1200" b="0" i="0" u="none" strike="noStrike" kern="1200" baseline="0" dirty="0" err="1" smtClean="0">
                <a:solidFill>
                  <a:schemeClr val="tx1"/>
                </a:solidFill>
                <a:latin typeface="+mn-lt"/>
                <a:ea typeface="+mn-ea"/>
                <a:cs typeface="+mn-cs"/>
              </a:rPr>
              <a:t>beamlet</a:t>
            </a:r>
            <a:r>
              <a:rPr lang="en-US" sz="1200" b="0" i="0" u="none" strike="noStrike" kern="1200" baseline="0" dirty="0" smtClean="0">
                <a:solidFill>
                  <a:schemeClr val="tx1"/>
                </a:solidFill>
                <a:latin typeface="+mn-lt"/>
                <a:ea typeface="+mn-ea"/>
                <a:cs typeface="+mn-cs"/>
              </a:rPr>
              <a:t> to be measured from the displacement of</a:t>
            </a:r>
          </a:p>
          <a:p>
            <a:r>
              <a:rPr lang="en-US" sz="1200" b="0" i="0" u="none" strike="noStrike" kern="1200" baseline="0" dirty="0" smtClean="0">
                <a:solidFill>
                  <a:schemeClr val="tx1"/>
                </a:solidFill>
                <a:latin typeface="+mn-lt"/>
                <a:ea typeface="+mn-ea"/>
                <a:cs typeface="+mn-cs"/>
              </a:rPr>
              <a:t>the bead.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Beamlets</a:t>
            </a:r>
            <a:r>
              <a:rPr lang="en-US" sz="1200" b="0" i="0" u="none" strike="noStrike" kern="1200" baseline="0" dirty="0" smtClean="0">
                <a:solidFill>
                  <a:schemeClr val="tx1"/>
                </a:solidFill>
                <a:latin typeface="+mn-lt"/>
                <a:ea typeface="+mn-ea"/>
                <a:cs typeface="+mn-cs"/>
              </a:rPr>
              <a:t> intersect at a common point, after appropriate compensatory</a:t>
            </a:r>
          </a:p>
          <a:p>
            <a:r>
              <a:rPr lang="en-US" sz="1200" b="0" i="0" u="none" strike="noStrike" kern="1200" baseline="0" dirty="0" smtClean="0">
                <a:solidFill>
                  <a:schemeClr val="tx1"/>
                </a:solidFill>
                <a:latin typeface="+mn-lt"/>
                <a:ea typeface="+mn-ea"/>
                <a:cs typeface="+mn-cs"/>
              </a:rPr>
              <a:t>tilts are applied at the SLM. (</a:t>
            </a:r>
            <a:r>
              <a:rPr lang="en-US" sz="1200" b="1" i="0" u="none" strike="noStrike" kern="1200" baseline="0" dirty="0" smtClean="0">
                <a:solidFill>
                  <a:schemeClr val="tx1"/>
                </a:solidFill>
                <a:latin typeface="+mn-lt"/>
                <a:ea typeface="+mn-ea"/>
                <a:cs typeface="+mn-cs"/>
              </a:rPr>
              <a:t>f</a:t>
            </a:r>
            <a:r>
              <a:rPr lang="en-US" sz="1200" b="0" i="0" u="none" strike="noStrike" kern="1200" baseline="0" dirty="0" smtClean="0">
                <a:solidFill>
                  <a:schemeClr val="tx1"/>
                </a:solidFill>
                <a:latin typeface="+mn-lt"/>
                <a:ea typeface="+mn-ea"/>
                <a:cs typeface="+mn-cs"/>
              </a:rPr>
              <a:t>) Interference of left </a:t>
            </a:r>
            <a:r>
              <a:rPr lang="en-US" sz="1200" b="0" i="0" u="none" strike="noStrike" kern="1200" baseline="0" dirty="0" err="1" smtClean="0">
                <a:solidFill>
                  <a:schemeClr val="tx1"/>
                </a:solidFill>
                <a:latin typeface="+mn-lt"/>
                <a:ea typeface="+mn-ea"/>
                <a:cs typeface="+mn-cs"/>
              </a:rPr>
              <a:t>beamlet</a:t>
            </a:r>
            <a:r>
              <a:rPr lang="en-US" sz="1200" b="0" i="0" u="none" strike="noStrike" kern="1200" baseline="0" dirty="0" smtClean="0">
                <a:solidFill>
                  <a:schemeClr val="tx1"/>
                </a:solidFill>
                <a:latin typeface="+mn-lt"/>
                <a:ea typeface="+mn-ea"/>
                <a:cs typeface="+mn-cs"/>
              </a:rPr>
              <a:t> with central reference</a:t>
            </a:r>
          </a:p>
          <a:p>
            <a:r>
              <a:rPr lang="en-US" sz="1200" b="0" i="0" u="none" strike="noStrike" kern="1200" baseline="0" dirty="0" err="1" smtClean="0">
                <a:solidFill>
                  <a:schemeClr val="tx1"/>
                </a:solidFill>
                <a:latin typeface="+mn-lt"/>
                <a:ea typeface="+mn-ea"/>
                <a:cs typeface="+mn-cs"/>
              </a:rPr>
              <a:t>beamlet</a:t>
            </a:r>
            <a:r>
              <a:rPr lang="en-US" sz="1200" b="0" i="0" u="none" strike="noStrike" kern="1200" baseline="0" dirty="0" smtClean="0">
                <a:solidFill>
                  <a:schemeClr val="tx1"/>
                </a:solidFill>
                <a:latin typeface="+mn-lt"/>
                <a:ea typeface="+mn-ea"/>
                <a:cs typeface="+mn-cs"/>
              </a:rPr>
              <a:t>, at several phase offsets (green </a:t>
            </a:r>
            <a:r>
              <a:rPr lang="en-US" sz="1200" b="0" i="0" u="none" strike="noStrike" kern="1200" baseline="0" dirty="0" err="1" smtClean="0">
                <a:solidFill>
                  <a:schemeClr val="tx1"/>
                </a:solidFill>
                <a:latin typeface="+mn-lt"/>
                <a:ea typeface="+mn-ea"/>
                <a:cs typeface="+mn-cs"/>
              </a:rPr>
              <a:t>sinsusoids</a:t>
            </a:r>
            <a:r>
              <a:rPr lang="en-US" sz="1200" b="0" i="0" u="none" strike="noStrike" kern="1200" baseline="0" dirty="0" smtClean="0">
                <a:solidFill>
                  <a:schemeClr val="tx1"/>
                </a:solidFill>
                <a:latin typeface="+mn-lt"/>
                <a:ea typeface="+mn-ea"/>
                <a:cs typeface="+mn-cs"/>
              </a:rPr>
              <a:t>) applied to the former, determines</a:t>
            </a:r>
          </a:p>
          <a:p>
            <a:r>
              <a:rPr lang="en-US" sz="1200" b="0" i="0" u="none" strike="noStrike" kern="1200" baseline="0" dirty="0" smtClean="0">
                <a:solidFill>
                  <a:schemeClr val="tx1"/>
                </a:solidFill>
                <a:latin typeface="+mn-lt"/>
                <a:ea typeface="+mn-ea"/>
                <a:cs typeface="+mn-cs"/>
              </a:rPr>
              <a:t>the optimal phase offset (dashed aqua line); (</a:t>
            </a:r>
            <a:r>
              <a:rPr lang="en-US" sz="1200" b="1"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rPr>
              <a:t>) Same procedure applied to the right</a:t>
            </a:r>
          </a:p>
          <a:p>
            <a:r>
              <a:rPr lang="en-US" sz="1200" b="0" i="0" u="none" strike="noStrike" kern="1200" baseline="0" dirty="0" err="1" smtClean="0">
                <a:solidFill>
                  <a:schemeClr val="tx1"/>
                </a:solidFill>
                <a:latin typeface="+mn-lt"/>
                <a:ea typeface="+mn-ea"/>
                <a:cs typeface="+mn-cs"/>
              </a:rPr>
              <a:t>beamlet</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 Final corrected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(red) and recovered diffraction-</a:t>
            </a:r>
            <a:r>
              <a:rPr lang="en-US" sz="1200" b="0" i="0" u="none" strike="noStrike" kern="1200" baseline="0" dirty="0" err="1" smtClean="0">
                <a:solidFill>
                  <a:schemeClr val="tx1"/>
                </a:solidFill>
                <a:latin typeface="+mn-lt"/>
                <a:ea typeface="+mn-ea"/>
                <a:cs typeface="+mn-cs"/>
              </a:rPr>
              <a:t>limted</a:t>
            </a:r>
            <a:r>
              <a:rPr lang="en-US" sz="1200" b="0" i="0" u="none" strike="noStrike" kern="1200" baseline="0" dirty="0" smtClean="0">
                <a:solidFill>
                  <a:schemeClr val="tx1"/>
                </a:solidFill>
                <a:latin typeface="+mn-lt"/>
                <a:ea typeface="+mn-ea"/>
                <a:cs typeface="+mn-cs"/>
              </a:rPr>
              <a:t> focus.</a:t>
            </a:r>
          </a:p>
          <a:p>
            <a:r>
              <a:rPr lang="en-US" sz="1200" b="0" i="0" u="none" strike="noStrike" kern="1200" baseline="0" dirty="0" smtClean="0">
                <a:solidFill>
                  <a:schemeClr val="tx1"/>
                </a:solidFill>
                <a:latin typeface="+mn-lt"/>
                <a:ea typeface="+mn-ea"/>
                <a:cs typeface="+mn-cs"/>
              </a:rPr>
              <a:t>An example with actual data showing the images and SLM patterns during the AO</a:t>
            </a:r>
          </a:p>
          <a:p>
            <a:r>
              <a:rPr lang="en-US" sz="1200" b="0" i="0" u="none" strike="noStrike" kern="1200" baseline="0" dirty="0" smtClean="0">
                <a:solidFill>
                  <a:schemeClr val="tx1"/>
                </a:solidFill>
                <a:latin typeface="+mn-lt"/>
                <a:ea typeface="+mn-ea"/>
                <a:cs typeface="+mn-cs"/>
              </a:rPr>
              <a:t>correction with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36 </a:t>
            </a:r>
            <a:r>
              <a:rPr lang="en-US" sz="1200" b="0" i="0" u="none" strike="noStrike" kern="1200" baseline="0" dirty="0" err="1" smtClean="0">
                <a:solidFill>
                  <a:schemeClr val="tx1"/>
                </a:solidFill>
                <a:latin typeface="+mn-lt"/>
                <a:ea typeface="+mn-ea"/>
                <a:cs typeface="+mn-cs"/>
              </a:rPr>
              <a:t>subregions</a:t>
            </a:r>
            <a:r>
              <a:rPr lang="en-US" sz="1200" b="0" i="0" u="none" strike="noStrike" kern="1200" baseline="0" dirty="0" smtClean="0">
                <a:solidFill>
                  <a:schemeClr val="tx1"/>
                </a:solidFill>
                <a:latin typeface="+mn-lt"/>
                <a:ea typeface="+mn-ea"/>
                <a:cs typeface="+mn-cs"/>
              </a:rPr>
              <a:t> is given in </a:t>
            </a:r>
            <a:r>
              <a:rPr lang="en-US" sz="1200" b="1" i="0" u="none" strike="noStrike" kern="1200" baseline="0" dirty="0" smtClean="0">
                <a:solidFill>
                  <a:schemeClr val="tx1"/>
                </a:solidFill>
                <a:latin typeface="+mn-lt"/>
                <a:ea typeface="+mn-ea"/>
                <a:cs typeface="+mn-cs"/>
              </a:rPr>
              <a:t>Supplementary Movie 1</a:t>
            </a:r>
            <a:r>
              <a:rPr lang="en-US" sz="1200" b="0" i="0" u="none" strike="noStrike" kern="1200" baseline="0" dirty="0" smtClean="0">
                <a:solidFill>
                  <a:schemeClr val="tx1"/>
                </a:solidFill>
                <a:latin typeface="+mn-lt"/>
                <a:ea typeface="+mn-ea"/>
                <a:cs typeface="+mn-cs"/>
              </a:rPr>
              <a:t>. If phase</a:t>
            </a:r>
          </a:p>
          <a:p>
            <a:r>
              <a:rPr lang="en-US" sz="1200" b="0" i="0" u="none" strike="noStrike" kern="1200" baseline="0" dirty="0" smtClean="0">
                <a:solidFill>
                  <a:schemeClr val="tx1"/>
                </a:solidFill>
                <a:latin typeface="+mn-lt"/>
                <a:ea typeface="+mn-ea"/>
                <a:cs typeface="+mn-cs"/>
              </a:rPr>
              <a:t>reconstruction is used, the phase measurement steps (</a:t>
            </a:r>
            <a:r>
              <a:rPr lang="en-US" sz="1200" b="1" i="0" u="none" strike="noStrike" kern="1200" baseline="0" dirty="0" smtClean="0">
                <a:solidFill>
                  <a:schemeClr val="tx1"/>
                </a:solidFill>
                <a:latin typeface="+mn-lt"/>
                <a:ea typeface="+mn-ea"/>
                <a:cs typeface="+mn-cs"/>
              </a:rPr>
              <a:t>f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rPr>
              <a:t>) are skipped, and the</a:t>
            </a:r>
          </a:p>
          <a:p>
            <a:r>
              <a:rPr lang="en-US" sz="1200" b="0" i="0" u="none" strike="noStrike" kern="1200" baseline="0" dirty="0" smtClean="0">
                <a:solidFill>
                  <a:schemeClr val="tx1"/>
                </a:solidFill>
                <a:latin typeface="+mn-lt"/>
                <a:ea typeface="+mn-ea"/>
                <a:cs typeface="+mn-cs"/>
              </a:rPr>
              <a:t>optimal phase offset in each </a:t>
            </a:r>
            <a:r>
              <a:rPr lang="en-US" sz="1200" b="0" i="0" u="none" strike="noStrike" kern="1200" baseline="0" dirty="0" err="1" smtClean="0">
                <a:solidFill>
                  <a:schemeClr val="tx1"/>
                </a:solidFill>
                <a:latin typeface="+mn-lt"/>
                <a:ea typeface="+mn-ea"/>
                <a:cs typeface="+mn-cs"/>
              </a:rPr>
              <a:t>subregion</a:t>
            </a:r>
            <a:r>
              <a:rPr lang="en-US" sz="1200" b="0" i="0" u="none" strike="noStrike" kern="1200" baseline="0" dirty="0" smtClean="0">
                <a:solidFill>
                  <a:schemeClr val="tx1"/>
                </a:solidFill>
                <a:latin typeface="+mn-lt"/>
                <a:ea typeface="+mn-ea"/>
                <a:cs typeface="+mn-cs"/>
              </a:rPr>
              <a:t> is determined algorithmically.</a:t>
            </a:r>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58</a:t>
            </a:fld>
            <a:endParaRPr lang="en-US"/>
          </a:p>
        </p:txBody>
      </p:sp>
    </p:spTree>
    <p:extLst>
      <p:ext uri="{BB962C8B-B14F-4D97-AF65-F5344CB8AC3E}">
        <p14:creationId xmlns:p14="http://schemas.microsoft.com/office/powerpoint/2010/main" val="4209482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Ji, N., Sato, T.R., Betzig, E., 2012. Characterization and adaptive optical correction of aberrations during in vivo imaging in the mouse cortex. Proc Natl </a:t>
            </a:r>
            <a:r>
              <a:rPr lang="en-US" sz="1200" kern="1200" dirty="0" err="1" smtClean="0">
                <a:solidFill>
                  <a:schemeClr val="tx1"/>
                </a:solidFill>
                <a:latin typeface="+mn-lt"/>
                <a:ea typeface="+mn-ea"/>
                <a:cs typeface="+mn-cs"/>
              </a:rPr>
              <a:t>Acad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Sci</a:t>
            </a:r>
            <a:r>
              <a:rPr lang="en-US" sz="1200" kern="1200" dirty="0" smtClean="0">
                <a:solidFill>
                  <a:schemeClr val="tx1"/>
                </a:solidFill>
                <a:latin typeface="+mn-lt"/>
                <a:ea typeface="+mn-ea"/>
                <a:cs typeface="+mn-cs"/>
              </a:rPr>
              <a:t> U S A 109, 22-27.</a:t>
            </a:r>
          </a:p>
          <a:p>
            <a:endParaRPr lang="en-US" dirty="0" smtClean="0"/>
          </a:p>
          <a:p>
            <a:r>
              <a:rPr lang="en-US" sz="1200" b="0" i="0" u="none" strike="noStrike" kern="1200" baseline="0" dirty="0" smtClean="0">
                <a:solidFill>
                  <a:schemeClr val="tx1"/>
                </a:solidFill>
                <a:latin typeface="+mn-lt"/>
                <a:ea typeface="+mn-ea"/>
                <a:cs typeface="+mn-cs"/>
              </a:rPr>
              <a:t>Fig. 1. AO improves imaging quality in vivo: (A) schematic of the geometry for in vivo imaging in the mouse brain, showing the cranial window (green)</a:t>
            </a:r>
          </a:p>
          <a:p>
            <a:r>
              <a:rPr lang="en-US" sz="1200" b="0" i="0" u="none" strike="noStrike" kern="1200" baseline="0" dirty="0" smtClean="0">
                <a:solidFill>
                  <a:schemeClr val="tx1"/>
                </a:solidFill>
                <a:latin typeface="+mn-lt"/>
                <a:ea typeface="+mn-ea"/>
                <a:cs typeface="+mn-cs"/>
              </a:rPr>
              <a:t>embedded in the skull (pink) to provide stability to the brain as well as optical access. (B) Lateral and axial images of a 2-μm-diameter bead 170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below</a:t>
            </a:r>
          </a:p>
          <a:p>
            <a:r>
              <a:rPr lang="en-US" sz="1200" b="0" i="0" u="none" strike="noStrike" kern="1200" baseline="0" dirty="0" smtClean="0">
                <a:solidFill>
                  <a:schemeClr val="tx1"/>
                </a:solidFill>
                <a:latin typeface="+mn-lt"/>
                <a:ea typeface="+mn-ea"/>
                <a:cs typeface="+mn-cs"/>
              </a:rPr>
              <a:t>the brain surface before and after AO correction. (C) Axial signal profiles along the white line in B before and after AO correction. (D) Lateral and axial images</a:t>
            </a:r>
          </a:p>
          <a:p>
            <a:r>
              <a:rPr lang="en-US" sz="1200" b="0" i="0" u="none" strike="noStrike" kern="1200" baseline="0" dirty="0" smtClean="0">
                <a:solidFill>
                  <a:schemeClr val="tx1"/>
                </a:solidFill>
                <a:latin typeface="+mn-lt"/>
                <a:ea typeface="+mn-ea"/>
                <a:cs typeface="+mn-cs"/>
              </a:rPr>
              <a:t>of GFP-expressing dendritic processes over a field centered on the bead in A. (E) Axial signal profiles along the white line in D. (F) Measured </a:t>
            </a:r>
            <a:r>
              <a:rPr lang="en-US" sz="1200" b="0" i="0" u="none" strike="noStrike" kern="1200" baseline="0" dirty="0" err="1" smtClean="0">
                <a:solidFill>
                  <a:schemeClr val="tx1"/>
                </a:solidFill>
                <a:latin typeface="+mn-lt"/>
                <a:ea typeface="+mn-ea"/>
                <a:cs typeface="+mn-cs"/>
              </a:rPr>
              <a:t>aberrated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in units of excitation wavelength. (G) Lateral and axial images of GFP-expressing neurons 110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below the surface of the brain with and without</a:t>
            </a:r>
          </a:p>
          <a:p>
            <a:r>
              <a:rPr lang="en-US" sz="1200" b="0" i="0" u="none" strike="noStrike" kern="1200" baseline="0" dirty="0" smtClean="0">
                <a:solidFill>
                  <a:schemeClr val="tx1"/>
                </a:solidFill>
                <a:latin typeface="+mn-lt"/>
                <a:ea typeface="+mn-ea"/>
                <a:cs typeface="+mn-cs"/>
              </a:rPr>
              <a:t>AO correction. (H) Axial signal profiles along the white line in G. (I) Axial signal profiles along the blue line in G. (J)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measured in units of</a:t>
            </a:r>
          </a:p>
          <a:p>
            <a:r>
              <a:rPr lang="en-US" sz="1200" b="0" i="0" u="none" strike="noStrike" kern="1200" baseline="0" dirty="0" smtClean="0">
                <a:solidFill>
                  <a:schemeClr val="tx1"/>
                </a:solidFill>
                <a:latin typeface="+mn-lt"/>
                <a:ea typeface="+mn-ea"/>
                <a:cs typeface="+mn-cs"/>
              </a:rPr>
              <a:t>excitation wavelength. (Scale bars: 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in B and 10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elsewhere.)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Beads are from other paper:</a:t>
            </a:r>
          </a:p>
          <a:p>
            <a:r>
              <a:rPr lang="en-US" dirty="0" smtClean="0"/>
              <a:t>Ji, N., </a:t>
            </a:r>
            <a:r>
              <a:rPr lang="en-US" dirty="0" err="1" smtClean="0"/>
              <a:t>Milkie</a:t>
            </a:r>
            <a:r>
              <a:rPr lang="en-US" dirty="0" smtClean="0"/>
              <a:t>, D.E., Betzig, E., 2010. Adaptive optics via pupil segmentation for high-resolution imaging in biological tissues. Nat Meth 7, 141-147.</a:t>
            </a:r>
          </a:p>
          <a:p>
            <a:endParaRPr lang="en-US" dirty="0" smtClean="0"/>
          </a:p>
          <a:p>
            <a:r>
              <a:rPr lang="en-US" sz="1200" b="1" i="0" u="none" strike="noStrike" kern="1200" baseline="0" dirty="0" smtClean="0">
                <a:solidFill>
                  <a:schemeClr val="tx1"/>
                </a:solidFill>
                <a:latin typeface="+mn-lt"/>
                <a:ea typeface="+mn-ea"/>
                <a:cs typeface="+mn-cs"/>
              </a:rPr>
              <a:t>Supplementary Figure 5. </a:t>
            </a:r>
            <a:r>
              <a:rPr lang="en-US" sz="1200" b="0" i="0" u="none" strike="noStrike" kern="1200" baseline="0" dirty="0" smtClean="0">
                <a:solidFill>
                  <a:schemeClr val="tx1"/>
                </a:solidFill>
                <a:latin typeface="+mn-lt"/>
                <a:ea typeface="+mn-ea"/>
                <a:cs typeface="+mn-cs"/>
              </a:rPr>
              <a:t>Applicability of AO correction for system aberration at one</a:t>
            </a:r>
          </a:p>
          <a:p>
            <a:r>
              <a:rPr lang="en-US" sz="1200" b="0" i="0" u="none" strike="noStrike" kern="1200" baseline="0" dirty="0" smtClean="0">
                <a:solidFill>
                  <a:schemeClr val="tx1"/>
                </a:solidFill>
                <a:latin typeface="+mn-lt"/>
                <a:ea typeface="+mn-ea"/>
                <a:cs typeface="+mn-cs"/>
              </a:rPr>
              <a:t>point over a larger field of view.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Lateral image of a field of 500 nm diameter</a:t>
            </a:r>
          </a:p>
          <a:p>
            <a:r>
              <a:rPr lang="en-US" sz="1200" b="0" i="0" u="none" strike="noStrike" kern="1200" baseline="0" dirty="0" smtClean="0">
                <a:solidFill>
                  <a:schemeClr val="tx1"/>
                </a:solidFill>
                <a:latin typeface="+mn-lt"/>
                <a:ea typeface="+mn-ea"/>
                <a:cs typeface="+mn-cs"/>
              </a:rPr>
              <a:t>fluorescent beads before AO correction.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Image of the same beads, after applying the</a:t>
            </a:r>
          </a:p>
          <a:p>
            <a:r>
              <a:rPr lang="en-US" sz="1200" b="0" i="0" u="none" strike="noStrike" kern="1200" baseline="0" dirty="0" smtClean="0">
                <a:solidFill>
                  <a:schemeClr val="tx1"/>
                </a:solidFill>
                <a:latin typeface="+mn-lt"/>
                <a:ea typeface="+mn-ea"/>
                <a:cs typeface="+mn-cs"/>
              </a:rPr>
              <a:t>system correction determined from the central bead.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Lateral (X-Y) integrated</a:t>
            </a:r>
          </a:p>
          <a:p>
            <a:r>
              <a:rPr lang="en-US" sz="1200" b="0" i="0" u="none" strike="noStrike" kern="1200" baseline="0" dirty="0" smtClean="0">
                <a:solidFill>
                  <a:schemeClr val="tx1"/>
                </a:solidFill>
                <a:latin typeface="+mn-lt"/>
                <a:ea typeface="+mn-ea"/>
                <a:cs typeface="+mn-cs"/>
              </a:rPr>
              <a:t>intensity projection obtained by summing the entire 3D image stack along the axial Z</a:t>
            </a:r>
          </a:p>
          <a:p>
            <a:r>
              <a:rPr lang="en-US" sz="1200" b="0" i="0" u="none" strike="noStrike" kern="1200" baseline="0" dirty="0" smtClean="0">
                <a:solidFill>
                  <a:schemeClr val="tx1"/>
                </a:solidFill>
                <a:latin typeface="+mn-lt"/>
                <a:ea typeface="+mn-ea"/>
                <a:cs typeface="+mn-cs"/>
              </a:rPr>
              <a:t>direction.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Axial Z–Y intensity projection integrated along the lateral X direction.</a:t>
            </a:r>
          </a:p>
          <a:p>
            <a:r>
              <a:rPr lang="en-US" sz="1200" b="0" i="0" u="none" strike="noStrike" kern="1200" baseline="0" dirty="0" smtClean="0">
                <a:solidFill>
                  <a:schemeClr val="tx1"/>
                </a:solidFill>
                <a:latin typeface="+mn-lt"/>
                <a:ea typeface="+mn-ea"/>
                <a:cs typeface="+mn-cs"/>
              </a:rPr>
              <a:t>Display gain of the left, uncorrected images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is increased 4× in (</a:t>
            </a:r>
            <a:r>
              <a:rPr lang="en-US" sz="1200" b="1" i="0" u="none" strike="noStrike" kern="1200" baseline="0" dirty="0" err="1" smtClean="0">
                <a:solidFill>
                  <a:schemeClr val="tx1"/>
                </a:solidFill>
                <a:latin typeface="+mn-lt"/>
                <a:ea typeface="+mn-ea"/>
                <a:cs typeface="+mn-cs"/>
              </a:rPr>
              <a:t>c</a:t>
            </a:r>
            <a:r>
              <a:rPr lang="en-US" sz="1200" b="0" i="0" u="none" strike="noStrike" kern="1200" baseline="0" dirty="0" err="1"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d</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to improve</a:t>
            </a:r>
          </a:p>
          <a:p>
            <a:r>
              <a:rPr lang="en-US" sz="1200" b="0" i="0" u="none" strike="noStrike" kern="1200" baseline="0" dirty="0" smtClean="0">
                <a:solidFill>
                  <a:schemeClr val="tx1"/>
                </a:solidFill>
                <a:latin typeface="+mn-lt"/>
                <a:ea typeface="+mn-ea"/>
                <a:cs typeface="+mn-cs"/>
              </a:rPr>
              <a:t>visibility. Rotating integrated intensity projections distilled from the uncorrected and</a:t>
            </a:r>
          </a:p>
          <a:p>
            <a:r>
              <a:rPr lang="en-US" sz="1200" b="0" i="0" u="none" strike="noStrike" kern="1200" baseline="0" dirty="0" smtClean="0">
                <a:solidFill>
                  <a:schemeClr val="tx1"/>
                </a:solidFill>
                <a:latin typeface="+mn-lt"/>
                <a:ea typeface="+mn-ea"/>
                <a:cs typeface="+mn-cs"/>
              </a:rPr>
              <a:t>corrected 3D image stacks are shown in </a:t>
            </a:r>
            <a:r>
              <a:rPr lang="en-US" sz="1200" b="1" i="0" u="none" strike="noStrike" kern="1200" baseline="0" dirty="0" smtClean="0">
                <a:solidFill>
                  <a:schemeClr val="tx1"/>
                </a:solidFill>
                <a:latin typeface="+mn-lt"/>
                <a:ea typeface="+mn-ea"/>
                <a:cs typeface="+mn-cs"/>
              </a:rPr>
              <a:t>Supplementary Movie 2</a:t>
            </a:r>
            <a:r>
              <a:rPr lang="en-US" sz="1200" b="0" i="0" u="none" strike="noStrike" kern="1200" baseline="0" dirty="0" smtClean="0">
                <a:solidFill>
                  <a:schemeClr val="tx1"/>
                </a:solidFill>
                <a:latin typeface="+mn-lt"/>
                <a:ea typeface="+mn-ea"/>
                <a:cs typeface="+mn-cs"/>
              </a:rPr>
              <a:t>. Scale bar: 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50034E7-8A42-4E91-BFBA-ABBBFC0EE0F9}" type="slidenum">
              <a:rPr lang="en-US" smtClean="0"/>
              <a:t>59</a:t>
            </a:fld>
            <a:endParaRPr lang="en-US"/>
          </a:p>
        </p:txBody>
      </p:sp>
    </p:spTree>
    <p:extLst>
      <p:ext uri="{BB962C8B-B14F-4D97-AF65-F5344CB8AC3E}">
        <p14:creationId xmlns:p14="http://schemas.microsoft.com/office/powerpoint/2010/main" val="971005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Wang, K., </a:t>
            </a:r>
            <a:r>
              <a:rPr lang="en-US" dirty="0" err="1" smtClean="0"/>
              <a:t>Milkie</a:t>
            </a:r>
            <a:r>
              <a:rPr lang="en-US" dirty="0" smtClean="0"/>
              <a:t>, D.E., </a:t>
            </a:r>
            <a:r>
              <a:rPr lang="en-US" dirty="0" err="1" smtClean="0"/>
              <a:t>Saxena</a:t>
            </a:r>
            <a:r>
              <a:rPr lang="en-US" dirty="0" smtClean="0"/>
              <a:t>, A., </a:t>
            </a:r>
            <a:r>
              <a:rPr lang="en-US" dirty="0" err="1" smtClean="0"/>
              <a:t>Engerer</a:t>
            </a:r>
            <a:r>
              <a:rPr lang="en-US" dirty="0" smtClean="0"/>
              <a:t>, P., </a:t>
            </a:r>
            <a:r>
              <a:rPr lang="en-US" dirty="0" err="1" smtClean="0"/>
              <a:t>Misgeld</a:t>
            </a:r>
            <a:r>
              <a:rPr lang="en-US" dirty="0" smtClean="0"/>
              <a:t>, T., Bronner, M.E., Mumm, J., Betzig, E., 2014. Rapid adaptive optical recovery of optimal resolution over large volumes. Nat Methods 11, 625-628.</a:t>
            </a:r>
          </a:p>
          <a:p>
            <a:endParaRPr lang="en-US" dirty="0" smtClean="0"/>
          </a:p>
          <a:p>
            <a:r>
              <a:rPr lang="en-US" sz="1200" b="0"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Spot pattern at the Shack‐Hartmann (SH)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sensor, for a guide star fixed at a fluorescent</a:t>
            </a:r>
          </a:p>
          <a:p>
            <a:r>
              <a:rPr lang="en-US" sz="1200" b="0" i="0" u="none" strike="noStrike" kern="1200" baseline="0" dirty="0" smtClean="0">
                <a:solidFill>
                  <a:schemeClr val="tx1"/>
                </a:solidFill>
                <a:latin typeface="+mn-lt"/>
                <a:ea typeface="+mn-ea"/>
                <a:cs typeface="+mn-cs"/>
              </a:rPr>
              <a:t>bead (blue circle in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after passage through a </a:t>
            </a:r>
            <a:r>
              <a:rPr lang="en-US" sz="1200" b="0" i="1" u="none" strike="noStrike" kern="1200" baseline="0" dirty="0" smtClean="0">
                <a:solidFill>
                  <a:schemeClr val="tx1"/>
                </a:solidFill>
                <a:latin typeface="+mn-lt"/>
                <a:ea typeface="+mn-ea"/>
                <a:cs typeface="+mn-cs"/>
              </a:rPr>
              <a:t>C </a:t>
            </a:r>
            <a:r>
              <a:rPr lang="en-US" sz="1200" b="0" i="1" u="none" strike="noStrike" kern="1200" baseline="0" dirty="0" err="1" smtClean="0">
                <a:solidFill>
                  <a:schemeClr val="tx1"/>
                </a:solidFill>
                <a:latin typeface="+mn-lt"/>
                <a:ea typeface="+mn-ea"/>
                <a:cs typeface="+mn-cs"/>
              </a:rPr>
              <a:t>elegans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embryo, 3 hours post fertilization (inset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Same, except after scanned excitation and de‐scanned detection (inset in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over a larger sub‐region</a:t>
            </a:r>
          </a:p>
          <a:p>
            <a:r>
              <a:rPr lang="en-US" sz="1200" b="0" i="0" u="none" strike="noStrike" kern="1200" baseline="0" dirty="0" smtClean="0">
                <a:solidFill>
                  <a:schemeClr val="tx1"/>
                </a:solidFill>
                <a:latin typeface="+mn-lt"/>
                <a:ea typeface="+mn-ea"/>
                <a:cs typeface="+mn-cs"/>
              </a:rPr>
              <a:t>(blue square in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 Numbered spots in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are compared in columns at right (left column, fixed; right</a:t>
            </a:r>
          </a:p>
          <a:p>
            <a:r>
              <a:rPr lang="en-US" sz="1200" b="0" i="0" u="none" strike="noStrike" kern="1200" baseline="0" dirty="0" smtClean="0">
                <a:solidFill>
                  <a:schemeClr val="tx1"/>
                </a:solidFill>
                <a:latin typeface="+mn-lt"/>
                <a:ea typeface="+mn-ea"/>
                <a:cs typeface="+mn-cs"/>
              </a:rPr>
              <a:t>column, scan / de‐scan).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Maximum intensity projection (MIP) wide field image of a field of 200 nm</a:t>
            </a:r>
          </a:p>
          <a:p>
            <a:r>
              <a:rPr lang="en-US" sz="1200" b="0" i="0" u="none" strike="noStrike" kern="1200" baseline="0" dirty="0" smtClean="0">
                <a:solidFill>
                  <a:schemeClr val="tx1"/>
                </a:solidFill>
                <a:latin typeface="+mn-lt"/>
                <a:ea typeface="+mn-ea"/>
                <a:cs typeface="+mn-cs"/>
              </a:rPr>
              <a:t>fluorescent beads through the embryo, without AO. MIP views of a specific bead (arrow) are also shown</a:t>
            </a:r>
          </a:p>
          <a:p>
            <a:r>
              <a:rPr lang="en-US" sz="1200" b="0" i="0" u="none" strike="noStrike" kern="1200" baseline="0" dirty="0" smtClean="0">
                <a:solidFill>
                  <a:schemeClr val="tx1"/>
                </a:solidFill>
                <a:latin typeface="+mn-lt"/>
                <a:ea typeface="+mn-ea"/>
                <a:cs typeface="+mn-cs"/>
              </a:rPr>
              <a:t>in the x‐z (upper right) and y‐z (lower right) planes.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Same, except with AO provided by a guide star</a:t>
            </a:r>
          </a:p>
          <a:p>
            <a:r>
              <a:rPr lang="en-US" sz="1200" b="0" i="0" u="none" strike="noStrike" kern="1200" baseline="0" dirty="0" smtClean="0">
                <a:solidFill>
                  <a:schemeClr val="tx1"/>
                </a:solidFill>
                <a:latin typeface="+mn-lt"/>
                <a:ea typeface="+mn-ea"/>
                <a:cs typeface="+mn-cs"/>
              </a:rPr>
              <a:t>fixed at the blue circle. Inset at lower left shows the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calculated from the SH pattern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Same, except with AO provided by a guide star scanned over the blue rectangle, and then de‐scan of the</a:t>
            </a:r>
          </a:p>
          <a:p>
            <a:r>
              <a:rPr lang="en-US" sz="1200" b="0" i="0" u="none" strike="noStrike" kern="1200" baseline="0" dirty="0" smtClean="0">
                <a:solidFill>
                  <a:schemeClr val="tx1"/>
                </a:solidFill>
                <a:latin typeface="+mn-lt"/>
                <a:ea typeface="+mn-ea"/>
                <a:cs typeface="+mn-cs"/>
              </a:rPr>
              <a:t>emission before the SH sensor. Inset at lower left shows the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calculated from the SH pattern in</a:t>
            </a:r>
          </a:p>
          <a:p>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Note that de‐scan provides a better correction not only for beads across the entire field of view, but</a:t>
            </a:r>
          </a:p>
          <a:p>
            <a:r>
              <a:rPr lang="en-US" sz="1200" b="0" i="0" u="none" strike="noStrike" kern="1200" baseline="0" dirty="0" smtClean="0">
                <a:solidFill>
                  <a:schemeClr val="tx1"/>
                </a:solidFill>
                <a:latin typeface="+mn-lt"/>
                <a:ea typeface="+mn-ea"/>
                <a:cs typeface="+mn-cs"/>
              </a:rPr>
              <a:t>also for the specific bead chosen as the target for the fixed guide star, since the local complexity of the</a:t>
            </a:r>
          </a:p>
          <a:p>
            <a:r>
              <a:rPr lang="en-US" sz="1200" b="0" i="0" u="none" strike="noStrike" kern="1200" baseline="0" dirty="0" smtClean="0">
                <a:solidFill>
                  <a:schemeClr val="tx1"/>
                </a:solidFill>
                <a:latin typeface="+mn-lt"/>
                <a:ea typeface="+mn-ea"/>
                <a:cs typeface="+mn-cs"/>
              </a:rPr>
              <a:t>aberration there leads to complex speckle patterns at the SH sensor and thus an inaccurate</a:t>
            </a:r>
          </a:p>
          <a:p>
            <a:r>
              <a:rPr lang="en-US" sz="1200" b="0" i="0" u="none" strike="noStrike" kern="1200" baseline="0" dirty="0" smtClean="0">
                <a:solidFill>
                  <a:schemeClr val="tx1"/>
                </a:solidFill>
                <a:latin typeface="+mn-lt"/>
                <a:ea typeface="+mn-ea"/>
                <a:cs typeface="+mn-cs"/>
              </a:rPr>
              <a:t>measurement of the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Scale bars, 2 m. Scale is the same in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3 </a:t>
            </a:r>
            <a:r>
              <a:rPr lang="en-US" sz="1200" b="0" i="0" u="none" strike="noStrike" kern="1200" baseline="0" dirty="0" smtClean="0">
                <a:solidFill>
                  <a:schemeClr val="tx1"/>
                </a:solidFill>
                <a:latin typeface="+mn-lt"/>
                <a:ea typeface="+mn-ea"/>
                <a:cs typeface="+mn-cs"/>
              </a:rPr>
              <a:t>| Two-color confocal imaging with AO provided by a </a:t>
            </a:r>
            <a:r>
              <a:rPr lang="en-US" sz="1200" b="0" i="0" u="none" strike="noStrike" kern="1200" baseline="0" dirty="0" err="1" smtClean="0">
                <a:solidFill>
                  <a:schemeClr val="tx1"/>
                </a:solidFill>
                <a:latin typeface="+mn-lt"/>
                <a:ea typeface="+mn-ea"/>
                <a:cs typeface="+mn-cs"/>
              </a:rPr>
              <a:t>descanned</a:t>
            </a:r>
            <a:r>
              <a:rPr lang="en-US" sz="1200" b="0" i="0" u="none" strike="noStrike" kern="1200" baseline="0" dirty="0" smtClean="0">
                <a:solidFill>
                  <a:schemeClr val="tx1"/>
                </a:solidFill>
                <a:latin typeface="+mn-lt"/>
                <a:ea typeface="+mn-ea"/>
                <a:cs typeface="+mn-cs"/>
              </a:rPr>
              <a:t> two-photon guide star deep in the living zebrafish brain. 3D volume rendering (left) of oligodendrocytes (magenta) and neuronal nuclei (green) from the optic tectum through the midbrain. MIPs before (center) and after (right) AO correction across four </a:t>
            </a:r>
            <a:r>
              <a:rPr lang="en-US" sz="1200" b="0" i="0" u="none" strike="noStrike" kern="1200" baseline="0" dirty="0" err="1" smtClean="0">
                <a:solidFill>
                  <a:schemeClr val="tx1"/>
                </a:solidFill>
                <a:latin typeface="+mn-lt"/>
                <a:ea typeface="+mn-ea"/>
                <a:cs typeface="+mn-cs"/>
              </a:rPr>
              <a:t>subvolumes</a:t>
            </a:r>
            <a:r>
              <a:rPr lang="en-US" sz="1200" b="0" i="0" u="none" strike="noStrike" kern="1200" baseline="0" dirty="0" smtClean="0">
                <a:solidFill>
                  <a:schemeClr val="tx1"/>
                </a:solidFill>
                <a:latin typeface="+mn-lt"/>
                <a:ea typeface="+mn-ea"/>
                <a:cs typeface="+mn-cs"/>
              </a:rPr>
              <a:t> spanning depths indicated by yellow boxes (left) demonstrate the recovery of diffraction-limited resolution throughout the 200-μm-deep imaging volume.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60</a:t>
            </a:fld>
            <a:endParaRPr lang="en-US"/>
          </a:p>
        </p:txBody>
      </p:sp>
    </p:spTree>
    <p:extLst>
      <p:ext uri="{BB962C8B-B14F-4D97-AF65-F5344CB8AC3E}">
        <p14:creationId xmlns:p14="http://schemas.microsoft.com/office/powerpoint/2010/main" val="1942304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indocyanine</a:t>
            </a:r>
            <a:r>
              <a:rPr lang="en-US" sz="1200" b="0" i="0" u="none" strike="noStrike" kern="1200" baseline="0" dirty="0" smtClean="0">
                <a:solidFill>
                  <a:schemeClr val="tx1"/>
                </a:solidFill>
                <a:latin typeface="+mn-lt"/>
                <a:ea typeface="+mn-ea"/>
                <a:cs typeface="+mn-cs"/>
              </a:rPr>
              <a:t> green, ICG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Wang, K., Sun, W., Richie, C.T., Harvey, B.K., Betzig, E., Ji, N., 2015. Direct </a:t>
            </a:r>
            <a:r>
              <a:rPr lang="en-US" sz="1200" kern="1200" dirty="0" err="1" smtClean="0">
                <a:solidFill>
                  <a:schemeClr val="tx1"/>
                </a:solidFill>
                <a:latin typeface="+mn-lt"/>
                <a:ea typeface="+mn-ea"/>
                <a:cs typeface="+mn-cs"/>
              </a:rPr>
              <a:t>wavefront</a:t>
            </a:r>
            <a:r>
              <a:rPr lang="en-US" sz="1200" kern="1200" dirty="0" smtClean="0">
                <a:solidFill>
                  <a:schemeClr val="tx1"/>
                </a:solidFill>
                <a:latin typeface="+mn-lt"/>
                <a:ea typeface="+mn-ea"/>
                <a:cs typeface="+mn-cs"/>
              </a:rPr>
              <a:t> sensing for high-resolution in vivo imaging in scattering tissue. Nat </a:t>
            </a:r>
            <a:r>
              <a:rPr lang="en-US" sz="1200" kern="1200" dirty="0" err="1" smtClean="0">
                <a:solidFill>
                  <a:schemeClr val="tx1"/>
                </a:solidFill>
                <a:latin typeface="+mn-lt"/>
                <a:ea typeface="+mn-ea"/>
                <a:cs typeface="+mn-cs"/>
              </a:rPr>
              <a:t>Commun</a:t>
            </a:r>
            <a:r>
              <a:rPr lang="en-US" sz="1200" kern="1200" dirty="0" smtClean="0">
                <a:solidFill>
                  <a:schemeClr val="tx1"/>
                </a:solidFill>
                <a:latin typeface="+mn-lt"/>
                <a:ea typeface="+mn-ea"/>
                <a:cs typeface="+mn-cs"/>
              </a:rPr>
              <a:t> 6, 7276.</a:t>
            </a:r>
          </a:p>
          <a:p>
            <a:endParaRPr lang="en-US" dirty="0" smtClean="0"/>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smtClean="0">
                <a:solidFill>
                  <a:schemeClr val="tx1"/>
                </a:solidFill>
                <a:latin typeface="+mn-lt"/>
                <a:ea typeface="+mn-ea"/>
                <a:cs typeface="+mn-cs"/>
              </a:rPr>
              <a:t>wavefront</a:t>
            </a:r>
            <a:r>
              <a:rPr lang="en-US" sz="1200" b="1" i="0" u="none" strike="noStrike" kern="1200" baseline="0" dirty="0" smtClean="0">
                <a:solidFill>
                  <a:schemeClr val="tx1"/>
                </a:solidFill>
                <a:latin typeface="+mn-lt"/>
                <a:ea typeface="+mn-ea"/>
                <a:cs typeface="+mn-cs"/>
              </a:rPr>
              <a:t> sensing at increasingly large depth in the cortex of the living mouse. </a:t>
            </a:r>
            <a:r>
              <a:rPr lang="en-US" sz="1200" b="0" i="0" u="none" strike="noStrike" kern="1200" baseline="0" dirty="0" smtClean="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smtClean="0">
                <a:solidFill>
                  <a:schemeClr val="tx1"/>
                </a:solidFill>
                <a:latin typeface="+mn-lt"/>
                <a:ea typeface="+mn-ea"/>
                <a:cs typeface="+mn-cs"/>
              </a:rPr>
              <a:t>tdTomato</a:t>
            </a:r>
            <a:r>
              <a:rPr lang="en-US" sz="1200" b="0" i="0" u="none" strike="noStrike" kern="1200" baseline="0" dirty="0" smtClean="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Supplementary Figure 9| Experimental schematics. (a) </a:t>
            </a:r>
            <a:r>
              <a:rPr lang="en-US" sz="1200" b="0" i="0" u="none" strike="noStrike" kern="1200" baseline="0" dirty="0" smtClean="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smtClean="0">
                <a:solidFill>
                  <a:schemeClr val="tx1"/>
                </a:solidFill>
                <a:latin typeface="+mn-lt"/>
                <a:ea typeface="+mn-ea"/>
                <a:cs typeface="+mn-cs"/>
              </a:rPr>
              <a:t>Galvo</a:t>
            </a:r>
            <a:r>
              <a:rPr lang="en-US" sz="1200" b="0" i="0" u="none" strike="noStrike" kern="1200" baseline="0" dirty="0" smtClean="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smtClean="0">
                <a:solidFill>
                  <a:schemeClr val="tx1"/>
                </a:solidFill>
                <a:latin typeface="+mn-lt"/>
                <a:ea typeface="+mn-ea"/>
                <a:cs typeface="+mn-cs"/>
              </a:rPr>
              <a:t>descanned</a:t>
            </a:r>
            <a:r>
              <a:rPr lang="en-US" sz="1200" b="0" i="0" u="none" strike="noStrike" kern="1200" baseline="0" dirty="0" smtClean="0">
                <a:solidFill>
                  <a:schemeClr val="tx1"/>
                </a:solidFill>
                <a:latin typeface="+mn-lt"/>
                <a:ea typeface="+mn-ea"/>
                <a:cs typeface="+mn-cs"/>
              </a:rPr>
              <a:t> by the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separated from the NIR excitation by dichroic </a:t>
            </a:r>
            <a:r>
              <a:rPr lang="en-US" sz="1200" b="0" i="0" u="none" strike="noStrike" kern="1200" baseline="0" dirty="0" err="1" smtClean="0">
                <a:solidFill>
                  <a:schemeClr val="tx1"/>
                </a:solidFill>
                <a:latin typeface="+mn-lt"/>
                <a:ea typeface="+mn-ea"/>
                <a:cs typeface="+mn-cs"/>
              </a:rPr>
              <a:t>beamsplitter</a:t>
            </a:r>
            <a:r>
              <a:rPr lang="en-US" sz="1200" b="0" i="0" u="none" strike="noStrike" kern="1200" baseline="0" dirty="0" smtClean="0">
                <a:solidFill>
                  <a:schemeClr val="tx1"/>
                </a:solidFill>
                <a:latin typeface="+mn-lt"/>
                <a:ea typeface="+mn-ea"/>
                <a:cs typeface="+mn-cs"/>
              </a:rPr>
              <a:t> D2, and then sent to a Shack-Hartmann (SH) sensor to determine the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of the emission.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smtClean="0"/>
          </a:p>
        </p:txBody>
      </p:sp>
      <p:sp>
        <p:nvSpPr>
          <p:cNvPr id="4" name="Slide Number Placeholder 3"/>
          <p:cNvSpPr>
            <a:spLocks noGrp="1"/>
          </p:cNvSpPr>
          <p:nvPr>
            <p:ph type="sldNum" sz="quarter" idx="10"/>
          </p:nvPr>
        </p:nvSpPr>
        <p:spPr/>
        <p:txBody>
          <a:bodyPr/>
          <a:lstStyle/>
          <a:p>
            <a:fld id="{950034E7-8A42-4E91-BFBA-ABBBFC0EE0F9}" type="slidenum">
              <a:rPr lang="en-US" smtClean="0"/>
              <a:t>61</a:t>
            </a:fld>
            <a:endParaRPr lang="en-US"/>
          </a:p>
        </p:txBody>
      </p:sp>
    </p:spTree>
    <p:extLst>
      <p:ext uri="{BB962C8B-B14F-4D97-AF65-F5344CB8AC3E}">
        <p14:creationId xmlns:p14="http://schemas.microsoft.com/office/powerpoint/2010/main" val="196433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http://www.alpao.com/adaptive-optics/deformable-mirrors.html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indocyanine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green, ICG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Wang, K., Sun, W., Richie, C.T., Harvey, B.K., Betzig, E., Ji, N., 2015. Direct </a:t>
            </a:r>
            <a:r>
              <a:rPr lang="en-US" sz="1200" kern="1200" dirty="0" err="1" smtClean="0">
                <a:solidFill>
                  <a:schemeClr val="tx1"/>
                </a:solidFill>
                <a:latin typeface="+mn-lt"/>
                <a:ea typeface="+mn-ea"/>
                <a:cs typeface="+mn-cs"/>
              </a:rPr>
              <a:t>wavefront</a:t>
            </a:r>
            <a:r>
              <a:rPr lang="en-US" sz="1200" kern="1200" dirty="0" smtClean="0">
                <a:solidFill>
                  <a:schemeClr val="tx1"/>
                </a:solidFill>
                <a:latin typeface="+mn-lt"/>
                <a:ea typeface="+mn-ea"/>
                <a:cs typeface="+mn-cs"/>
              </a:rPr>
              <a:t> sensing for high-resolution in vivo imaging in scattering tissue. Nat </a:t>
            </a:r>
            <a:r>
              <a:rPr lang="en-US" sz="1200" kern="1200" dirty="0" err="1" smtClean="0">
                <a:solidFill>
                  <a:schemeClr val="tx1"/>
                </a:solidFill>
                <a:latin typeface="+mn-lt"/>
                <a:ea typeface="+mn-ea"/>
                <a:cs typeface="+mn-cs"/>
              </a:rPr>
              <a:t>Commun</a:t>
            </a:r>
            <a:r>
              <a:rPr lang="en-US" sz="1200" kern="1200" dirty="0" smtClean="0">
                <a:solidFill>
                  <a:schemeClr val="tx1"/>
                </a:solidFill>
                <a:latin typeface="+mn-lt"/>
                <a:ea typeface="+mn-ea"/>
                <a:cs typeface="+mn-cs"/>
              </a:rPr>
              <a:t> 6, 7276.</a:t>
            </a:r>
          </a:p>
          <a:p>
            <a:endParaRPr lang="en-US" dirty="0" smtClean="0"/>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smtClean="0">
                <a:solidFill>
                  <a:schemeClr val="tx1"/>
                </a:solidFill>
                <a:latin typeface="+mn-lt"/>
                <a:ea typeface="+mn-ea"/>
                <a:cs typeface="+mn-cs"/>
              </a:rPr>
              <a:t>wavefront</a:t>
            </a:r>
            <a:r>
              <a:rPr lang="en-US" sz="1200" b="1" i="0" u="none" strike="noStrike" kern="1200" baseline="0" dirty="0" smtClean="0">
                <a:solidFill>
                  <a:schemeClr val="tx1"/>
                </a:solidFill>
                <a:latin typeface="+mn-lt"/>
                <a:ea typeface="+mn-ea"/>
                <a:cs typeface="+mn-cs"/>
              </a:rPr>
              <a:t> sensing at increasingly large depth in the cortex of the living mouse. </a:t>
            </a:r>
            <a:r>
              <a:rPr lang="en-US" sz="1200" b="0" i="0" u="none" strike="noStrike" kern="1200" baseline="0" dirty="0" smtClean="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smtClean="0">
                <a:solidFill>
                  <a:schemeClr val="tx1"/>
                </a:solidFill>
                <a:latin typeface="+mn-lt"/>
                <a:ea typeface="+mn-ea"/>
                <a:cs typeface="+mn-cs"/>
              </a:rPr>
              <a:t>tdTomato</a:t>
            </a:r>
            <a:r>
              <a:rPr lang="en-US" sz="1200" b="0" i="0" u="none" strike="noStrike" kern="1200" baseline="0" dirty="0" smtClean="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Supplementary Figure 9| Experimental schematics. (a) </a:t>
            </a:r>
            <a:r>
              <a:rPr lang="en-US" sz="1200" b="0" i="0" u="none" strike="noStrike" kern="1200" baseline="0" dirty="0" smtClean="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smtClean="0">
                <a:solidFill>
                  <a:schemeClr val="tx1"/>
                </a:solidFill>
                <a:latin typeface="+mn-lt"/>
                <a:ea typeface="+mn-ea"/>
                <a:cs typeface="+mn-cs"/>
              </a:rPr>
              <a:t>Galvo</a:t>
            </a:r>
            <a:r>
              <a:rPr lang="en-US" sz="1200" b="0" i="0" u="none" strike="noStrike" kern="1200" baseline="0" dirty="0" smtClean="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smtClean="0">
                <a:solidFill>
                  <a:schemeClr val="tx1"/>
                </a:solidFill>
                <a:latin typeface="+mn-lt"/>
                <a:ea typeface="+mn-ea"/>
                <a:cs typeface="+mn-cs"/>
              </a:rPr>
              <a:t>descanned</a:t>
            </a:r>
            <a:r>
              <a:rPr lang="en-US" sz="1200" b="0" i="0" u="none" strike="noStrike" kern="1200" baseline="0" dirty="0" smtClean="0">
                <a:solidFill>
                  <a:schemeClr val="tx1"/>
                </a:solidFill>
                <a:latin typeface="+mn-lt"/>
                <a:ea typeface="+mn-ea"/>
                <a:cs typeface="+mn-cs"/>
              </a:rPr>
              <a:t> by the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separated from the NIR excitation by dichroic </a:t>
            </a:r>
            <a:r>
              <a:rPr lang="en-US" sz="1200" b="0" i="0" u="none" strike="noStrike" kern="1200" baseline="0" dirty="0" err="1" smtClean="0">
                <a:solidFill>
                  <a:schemeClr val="tx1"/>
                </a:solidFill>
                <a:latin typeface="+mn-lt"/>
                <a:ea typeface="+mn-ea"/>
                <a:cs typeface="+mn-cs"/>
              </a:rPr>
              <a:t>beamsplitter</a:t>
            </a:r>
            <a:r>
              <a:rPr lang="en-US" sz="1200" b="0" i="0" u="none" strike="noStrike" kern="1200" baseline="0" dirty="0" smtClean="0">
                <a:solidFill>
                  <a:schemeClr val="tx1"/>
                </a:solidFill>
                <a:latin typeface="+mn-lt"/>
                <a:ea typeface="+mn-ea"/>
                <a:cs typeface="+mn-cs"/>
              </a:rPr>
              <a:t> D2, and then sent to a Shack-Hartmann (SH) sensor to determine the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of the emission.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smtClean="0"/>
          </a:p>
        </p:txBody>
      </p:sp>
      <p:sp>
        <p:nvSpPr>
          <p:cNvPr id="4" name="Slide Number Placeholder 3"/>
          <p:cNvSpPr>
            <a:spLocks noGrp="1"/>
          </p:cNvSpPr>
          <p:nvPr>
            <p:ph type="sldNum" sz="quarter" idx="10"/>
          </p:nvPr>
        </p:nvSpPr>
        <p:spPr/>
        <p:txBody>
          <a:bodyPr/>
          <a:lstStyle/>
          <a:p>
            <a:fld id="{950034E7-8A42-4E91-BFBA-ABBBFC0EE0F9}" type="slidenum">
              <a:rPr lang="en-US" smtClean="0"/>
              <a:t>62</a:t>
            </a:fld>
            <a:endParaRPr lang="en-US"/>
          </a:p>
        </p:txBody>
      </p:sp>
    </p:spTree>
    <p:extLst>
      <p:ext uri="{BB962C8B-B14F-4D97-AF65-F5344CB8AC3E}">
        <p14:creationId xmlns:p14="http://schemas.microsoft.com/office/powerpoint/2010/main" val="4120238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Shack-Hartman (SH) </a:t>
            </a:r>
            <a:r>
              <a:rPr lang="en-US" sz="1200" dirty="0" err="1" smtClean="0"/>
              <a:t>wavefront</a:t>
            </a:r>
            <a:r>
              <a:rPr lang="en-US" sz="1200" dirty="0" smtClean="0"/>
              <a:t> sensor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Essential components of our AO two-photon fluorescence microscope: </a:t>
            </a:r>
            <a:r>
              <a:rPr lang="en-US" sz="1200" b="0" i="0" u="none" strike="noStrike" kern="1200" baseline="0" dirty="0" err="1" smtClean="0">
                <a:solidFill>
                  <a:schemeClr val="tx1"/>
                </a:solidFill>
                <a:latin typeface="+mn-lt"/>
                <a:ea typeface="+mn-ea"/>
                <a:cs typeface="+mn-cs"/>
              </a:rPr>
              <a:t>Ti:Sapphire</a:t>
            </a:r>
            <a:r>
              <a:rPr lang="en-US" sz="1200" b="0" i="0" u="none" strike="noStrike" kern="1200" baseline="0" dirty="0" smtClean="0">
                <a:solidFill>
                  <a:schemeClr val="tx1"/>
                </a:solidFill>
                <a:latin typeface="+mn-lt"/>
                <a:ea typeface="+mn-ea"/>
                <a:cs typeface="+mn-cs"/>
              </a:rPr>
              <a:t> laser; optional dispersion compensation unit</a:t>
            </a:r>
          </a:p>
          <a:p>
            <a:r>
              <a:rPr lang="en-US" sz="1200" b="0" i="0" u="none" strike="noStrike" kern="1200" baseline="0" dirty="0" smtClean="0">
                <a:solidFill>
                  <a:schemeClr val="tx1"/>
                </a:solidFill>
                <a:latin typeface="+mn-lt"/>
                <a:ea typeface="+mn-ea"/>
                <a:cs typeface="+mn-cs"/>
              </a:rPr>
              <a:t>(DCU); </a:t>
            </a:r>
            <a:r>
              <a:rPr lang="en-US" sz="1200" b="0" i="0" u="none" strike="noStrike" kern="1200" baseline="0" dirty="0" err="1" smtClean="0">
                <a:solidFill>
                  <a:schemeClr val="tx1"/>
                </a:solidFill>
                <a:latin typeface="+mn-lt"/>
                <a:ea typeface="+mn-ea"/>
                <a:cs typeface="+mn-cs"/>
              </a:rPr>
              <a:t>micromirror</a:t>
            </a:r>
            <a:r>
              <a:rPr lang="en-US" sz="1200" b="0" i="0" u="none" strike="noStrike" kern="1200" baseline="0" dirty="0" smtClean="0">
                <a:solidFill>
                  <a:schemeClr val="tx1"/>
                </a:solidFill>
                <a:latin typeface="+mn-lt"/>
                <a:ea typeface="+mn-ea"/>
                <a:cs typeface="+mn-cs"/>
              </a:rPr>
              <a:t> device (DMD) or segmented deformable mirror (SDM); field stop (FS) at an intermediate image plane between</a:t>
            </a:r>
          </a:p>
          <a:p>
            <a:r>
              <a:rPr lang="en-US" sz="1200" b="0" i="0" u="none" strike="noStrike" kern="1200" baseline="0" dirty="0" smtClean="0">
                <a:solidFill>
                  <a:schemeClr val="tx1"/>
                </a:solidFill>
                <a:latin typeface="+mn-lt"/>
                <a:ea typeface="+mn-ea"/>
                <a:cs typeface="+mn-cs"/>
              </a:rPr>
              <a:t>SDM/DMD and liquid crystal spatial light modulator (SLM); X galvanometer (X </a:t>
            </a:r>
            <a:r>
              <a:rPr lang="en-US" sz="1200" b="0" i="0" u="none" strike="noStrike" kern="1200" baseline="0" dirty="0" err="1" smtClean="0">
                <a:solidFill>
                  <a:schemeClr val="tx1"/>
                </a:solidFill>
                <a:latin typeface="+mn-lt"/>
                <a:ea typeface="+mn-ea"/>
                <a:cs typeface="+mn-cs"/>
              </a:rPr>
              <a:t>galvo</a:t>
            </a:r>
            <a:r>
              <a:rPr lang="en-US" sz="1200" b="0" i="0" u="none" strike="noStrike" kern="1200" baseline="0" dirty="0" smtClean="0">
                <a:solidFill>
                  <a:schemeClr val="tx1"/>
                </a:solidFill>
                <a:latin typeface="+mn-lt"/>
                <a:ea typeface="+mn-ea"/>
                <a:cs typeface="+mn-cs"/>
              </a:rPr>
              <a:t>); Y galvanometer (Y </a:t>
            </a:r>
            <a:r>
              <a:rPr lang="en-US" sz="1200" b="0" i="0" u="none" strike="noStrike" kern="1200" baseline="0" dirty="0" err="1" smtClean="0">
                <a:solidFill>
                  <a:schemeClr val="tx1"/>
                </a:solidFill>
                <a:latin typeface="+mn-lt"/>
                <a:ea typeface="+mn-ea"/>
                <a:cs typeface="+mn-cs"/>
              </a:rPr>
              <a:t>galvo</a:t>
            </a:r>
            <a:r>
              <a:rPr lang="en-US" sz="1200" b="0" i="0" u="none" strike="noStrike" kern="1200" baseline="0" dirty="0" smtClean="0">
                <a:solidFill>
                  <a:schemeClr val="tx1"/>
                </a:solidFill>
                <a:latin typeface="+mn-lt"/>
                <a:ea typeface="+mn-ea"/>
                <a:cs typeface="+mn-cs"/>
              </a:rPr>
              <a:t>); a photomultiplier tube</a:t>
            </a:r>
          </a:p>
          <a:p>
            <a:r>
              <a:rPr lang="en-US" sz="1200" b="0" i="0" u="none" strike="noStrike" kern="1200" baseline="0" dirty="0" smtClean="0">
                <a:solidFill>
                  <a:schemeClr val="tx1"/>
                </a:solidFill>
                <a:latin typeface="+mn-lt"/>
                <a:ea typeface="+mn-ea"/>
                <a:cs typeface="+mn-cs"/>
              </a:rPr>
              <a:t>(PMT). (b) The DCU unit is used with DMD, and consists of an anamorphic prism pair (APP) and an equilateral dispersive prism (EDP).</a:t>
            </a:r>
          </a:p>
          <a:p>
            <a:r>
              <a:rPr lang="en-US" sz="1200" b="0" i="0" u="none" strike="noStrike" kern="1200" baseline="0" dirty="0" smtClean="0">
                <a:solidFill>
                  <a:schemeClr val="tx1"/>
                </a:solidFill>
                <a:latin typeface="+mn-lt"/>
                <a:ea typeface="+mn-ea"/>
                <a:cs typeface="+mn-cs"/>
              </a:rPr>
              <a:t>(c) Images and the signal profiles of a 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diameter fluorescent bead in the XY focal plane without and with DCU; Scale bar: 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(d)</a:t>
            </a:r>
          </a:p>
          <a:p>
            <a:r>
              <a:rPr lang="en-US" sz="1200" b="0" i="0" u="none" strike="noStrike" kern="1200" baseline="0" dirty="0" smtClean="0">
                <a:solidFill>
                  <a:schemeClr val="tx1"/>
                </a:solidFill>
                <a:latin typeface="+mn-lt"/>
                <a:ea typeface="+mn-ea"/>
                <a:cs typeface="+mn-cs"/>
              </a:rPr>
              <a:t>Two pupil-segmentation patterns used in this paper, where the active area of the SLM (colored squares) is inscribed to the back pupil of</a:t>
            </a:r>
          </a:p>
          <a:p>
            <a:r>
              <a:rPr lang="en-US" sz="1200" b="0" i="0" u="none" strike="noStrike" kern="1200" baseline="0" dirty="0" smtClean="0">
                <a:solidFill>
                  <a:schemeClr val="tx1"/>
                </a:solidFill>
                <a:latin typeface="+mn-lt"/>
                <a:ea typeface="+mn-ea"/>
                <a:cs typeface="+mn-cs"/>
              </a:rPr>
              <a:t>the objective (dashed circles).</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Wang</a:t>
            </a:r>
            <a:r>
              <a:rPr lang="en-US" sz="1200" kern="1200" dirty="0" smtClean="0">
                <a:solidFill>
                  <a:schemeClr val="tx1"/>
                </a:solidFill>
                <a:latin typeface="+mn-lt"/>
                <a:ea typeface="+mn-ea"/>
                <a:cs typeface="+mn-cs"/>
              </a:rPr>
              <a:t>, K., Sun, W., Richie, C.T., Harvey, B.K., Betzig, E., Ji, N., 2015. Direct </a:t>
            </a:r>
            <a:r>
              <a:rPr lang="en-US" sz="1200" kern="1200" dirty="0" err="1" smtClean="0">
                <a:solidFill>
                  <a:schemeClr val="tx1"/>
                </a:solidFill>
                <a:latin typeface="+mn-lt"/>
                <a:ea typeface="+mn-ea"/>
                <a:cs typeface="+mn-cs"/>
              </a:rPr>
              <a:t>wavefront</a:t>
            </a:r>
            <a:r>
              <a:rPr lang="en-US" sz="1200" kern="1200" dirty="0" smtClean="0">
                <a:solidFill>
                  <a:schemeClr val="tx1"/>
                </a:solidFill>
                <a:latin typeface="+mn-lt"/>
                <a:ea typeface="+mn-ea"/>
                <a:cs typeface="+mn-cs"/>
              </a:rPr>
              <a:t> sensing for high-resolution in vivo imaging in scattering tissue. Nat </a:t>
            </a:r>
            <a:r>
              <a:rPr lang="en-US" sz="1200" kern="1200" dirty="0" err="1" smtClean="0">
                <a:solidFill>
                  <a:schemeClr val="tx1"/>
                </a:solidFill>
                <a:latin typeface="+mn-lt"/>
                <a:ea typeface="+mn-ea"/>
                <a:cs typeface="+mn-cs"/>
              </a:rPr>
              <a:t>Commun</a:t>
            </a:r>
            <a:r>
              <a:rPr lang="en-US" sz="1200" kern="1200" dirty="0" smtClean="0">
                <a:solidFill>
                  <a:schemeClr val="tx1"/>
                </a:solidFill>
                <a:latin typeface="+mn-lt"/>
                <a:ea typeface="+mn-ea"/>
                <a:cs typeface="+mn-cs"/>
              </a:rPr>
              <a:t> 6, 7276.</a:t>
            </a:r>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smtClean="0">
                <a:solidFill>
                  <a:schemeClr val="tx1"/>
                </a:solidFill>
                <a:latin typeface="+mn-lt"/>
                <a:ea typeface="+mn-ea"/>
                <a:cs typeface="+mn-cs"/>
              </a:rPr>
              <a:t>wavefront</a:t>
            </a:r>
            <a:r>
              <a:rPr lang="en-US" sz="1200" b="1" i="0" u="none" strike="noStrike" kern="1200" baseline="0" dirty="0" smtClean="0">
                <a:solidFill>
                  <a:schemeClr val="tx1"/>
                </a:solidFill>
                <a:latin typeface="+mn-lt"/>
                <a:ea typeface="+mn-ea"/>
                <a:cs typeface="+mn-cs"/>
              </a:rPr>
              <a:t> sensing at increasingly large depth in the cortex of the living mouse. </a:t>
            </a:r>
            <a:r>
              <a:rPr lang="en-US" sz="1200" b="0" i="0" u="none" strike="noStrike" kern="1200" baseline="0" dirty="0" smtClean="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smtClean="0">
                <a:solidFill>
                  <a:schemeClr val="tx1"/>
                </a:solidFill>
                <a:latin typeface="+mn-lt"/>
                <a:ea typeface="+mn-ea"/>
                <a:cs typeface="+mn-cs"/>
              </a:rPr>
              <a:t>tdTomato</a:t>
            </a:r>
            <a:r>
              <a:rPr lang="en-US" sz="1200" b="0" i="0" u="none" strike="noStrike" kern="1200" baseline="0" dirty="0" smtClean="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Supplementary Figure 9| Experimental schematics. (a) </a:t>
            </a:r>
            <a:r>
              <a:rPr lang="en-US" sz="1200" b="0" i="0" u="none" strike="noStrike" kern="1200" baseline="0" dirty="0" smtClean="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smtClean="0">
                <a:solidFill>
                  <a:schemeClr val="tx1"/>
                </a:solidFill>
                <a:latin typeface="+mn-lt"/>
                <a:ea typeface="+mn-ea"/>
                <a:cs typeface="+mn-cs"/>
              </a:rPr>
              <a:t>Galvo</a:t>
            </a:r>
            <a:r>
              <a:rPr lang="en-US" sz="1200" b="0" i="0" u="none" strike="noStrike" kern="1200" baseline="0" dirty="0" smtClean="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smtClean="0">
                <a:solidFill>
                  <a:schemeClr val="tx1"/>
                </a:solidFill>
                <a:latin typeface="+mn-lt"/>
                <a:ea typeface="+mn-ea"/>
                <a:cs typeface="+mn-cs"/>
              </a:rPr>
              <a:t>descanned</a:t>
            </a:r>
            <a:r>
              <a:rPr lang="en-US" sz="1200" b="0" i="0" u="none" strike="noStrike" kern="1200" baseline="0" dirty="0" smtClean="0">
                <a:solidFill>
                  <a:schemeClr val="tx1"/>
                </a:solidFill>
                <a:latin typeface="+mn-lt"/>
                <a:ea typeface="+mn-ea"/>
                <a:cs typeface="+mn-cs"/>
              </a:rPr>
              <a:t> by the </a:t>
            </a:r>
            <a:r>
              <a:rPr lang="en-US" sz="1200" b="0" i="0" u="none" strike="noStrike" kern="1200" baseline="0" dirty="0" err="1" smtClean="0">
                <a:solidFill>
                  <a:schemeClr val="tx1"/>
                </a:solidFill>
                <a:latin typeface="+mn-lt"/>
                <a:ea typeface="+mn-ea"/>
                <a:cs typeface="+mn-cs"/>
              </a:rPr>
              <a:t>galvos</a:t>
            </a:r>
            <a:r>
              <a:rPr lang="en-US" sz="1200" b="0" i="0" u="none" strike="noStrike" kern="1200" baseline="0" dirty="0" smtClean="0">
                <a:solidFill>
                  <a:schemeClr val="tx1"/>
                </a:solidFill>
                <a:latin typeface="+mn-lt"/>
                <a:ea typeface="+mn-ea"/>
                <a:cs typeface="+mn-cs"/>
              </a:rPr>
              <a:t>, separated from the NIR excitation by dichroic </a:t>
            </a:r>
            <a:r>
              <a:rPr lang="en-US" sz="1200" b="0" i="0" u="none" strike="noStrike" kern="1200" baseline="0" dirty="0" err="1" smtClean="0">
                <a:solidFill>
                  <a:schemeClr val="tx1"/>
                </a:solidFill>
                <a:latin typeface="+mn-lt"/>
                <a:ea typeface="+mn-ea"/>
                <a:cs typeface="+mn-cs"/>
              </a:rPr>
              <a:t>beamsplitter</a:t>
            </a:r>
            <a:r>
              <a:rPr lang="en-US" sz="1200" b="0" i="0" u="none" strike="noStrike" kern="1200" baseline="0" dirty="0" smtClean="0">
                <a:solidFill>
                  <a:schemeClr val="tx1"/>
                </a:solidFill>
                <a:latin typeface="+mn-lt"/>
                <a:ea typeface="+mn-ea"/>
                <a:cs typeface="+mn-cs"/>
              </a:rPr>
              <a:t> D2, and then sent to a Shack-Hartmann (SH) sensor to determine the </a:t>
            </a:r>
            <a:r>
              <a:rPr lang="en-US" sz="1200" b="0" i="0" u="none" strike="noStrike" kern="1200" baseline="0" dirty="0" err="1" smtClean="0">
                <a:solidFill>
                  <a:schemeClr val="tx1"/>
                </a:solidFill>
                <a:latin typeface="+mn-lt"/>
                <a:ea typeface="+mn-ea"/>
                <a:cs typeface="+mn-cs"/>
              </a:rPr>
              <a:t>aberrated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wavefront</a:t>
            </a:r>
            <a:r>
              <a:rPr lang="en-US" sz="1200" b="0" i="0" u="none" strike="noStrike" kern="1200" baseline="0" dirty="0" smtClean="0">
                <a:solidFill>
                  <a:schemeClr val="tx1"/>
                </a:solidFill>
                <a:latin typeface="+mn-lt"/>
                <a:ea typeface="+mn-ea"/>
                <a:cs typeface="+mn-cs"/>
              </a:rPr>
              <a:t> of the emission.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smtClean="0"/>
          </a:p>
        </p:txBody>
      </p:sp>
      <p:sp>
        <p:nvSpPr>
          <p:cNvPr id="4" name="Slide Number Placeholder 3"/>
          <p:cNvSpPr>
            <a:spLocks noGrp="1"/>
          </p:cNvSpPr>
          <p:nvPr>
            <p:ph type="sldNum" sz="quarter" idx="10"/>
          </p:nvPr>
        </p:nvSpPr>
        <p:spPr/>
        <p:txBody>
          <a:bodyPr/>
          <a:lstStyle/>
          <a:p>
            <a:fld id="{950034E7-8A42-4E91-BFBA-ABBBFC0EE0F9}" type="slidenum">
              <a:rPr lang="en-US" smtClean="0"/>
              <a:t>63</a:t>
            </a:fld>
            <a:endParaRPr lang="en-US"/>
          </a:p>
        </p:txBody>
      </p:sp>
    </p:spTree>
    <p:extLst>
      <p:ext uri="{BB962C8B-B14F-4D97-AF65-F5344CB8AC3E}">
        <p14:creationId xmlns:p14="http://schemas.microsoft.com/office/powerpoint/2010/main" val="246141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Raman spectroscopy</a:t>
            </a:r>
            <a:r>
              <a:rPr lang="en-US" baseline="0" dirty="0" smtClean="0"/>
              <a:t> valuable for microscopy, produces polarized light with useful information.</a:t>
            </a:r>
          </a:p>
          <a:p>
            <a:endParaRPr lang="en-US" baseline="0" dirty="0" smtClean="0"/>
          </a:p>
          <a:p>
            <a:r>
              <a:rPr lang="en-US" dirty="0" smtClean="0"/>
              <a:t>https://en.wikipedia.org/wiki/Raman_spectroscopy#Microspectroscopy</a:t>
            </a:r>
          </a:p>
          <a:p>
            <a:endParaRPr lang="en-US" dirty="0" smtClean="0"/>
          </a:p>
          <a:p>
            <a:r>
              <a:rPr lang="en-US" dirty="0" smtClean="0"/>
              <a:t>When </a:t>
            </a:r>
            <a:r>
              <a:rPr lang="en-US" dirty="0" smtClean="0">
                <a:hlinkClick r:id="rId3" tooltip="Photons"/>
              </a:rPr>
              <a:t>photons</a:t>
            </a:r>
            <a:r>
              <a:rPr lang="en-US" dirty="0" smtClean="0"/>
              <a:t> are </a:t>
            </a:r>
            <a:r>
              <a:rPr lang="en-US" dirty="0" smtClean="0">
                <a:hlinkClick r:id="rId4" tooltip="Scattering"/>
              </a:rPr>
              <a:t>scattered</a:t>
            </a:r>
            <a:r>
              <a:rPr lang="en-US" dirty="0" smtClean="0"/>
              <a:t> from an </a:t>
            </a:r>
            <a:r>
              <a:rPr lang="en-US" dirty="0" smtClean="0">
                <a:hlinkClick r:id="rId5" tooltip="Atom"/>
              </a:rPr>
              <a:t>atom</a:t>
            </a:r>
            <a:r>
              <a:rPr lang="en-US" dirty="0" smtClean="0"/>
              <a:t> or </a:t>
            </a:r>
            <a:r>
              <a:rPr lang="en-US" dirty="0" smtClean="0">
                <a:hlinkClick r:id="rId6" tooltip="Molecule"/>
              </a:rPr>
              <a:t>molecule</a:t>
            </a:r>
            <a:r>
              <a:rPr lang="en-US" dirty="0" smtClean="0"/>
              <a:t>, most </a:t>
            </a:r>
            <a:r>
              <a:rPr lang="en-US" dirty="0" smtClean="0">
                <a:hlinkClick r:id="rId3" tooltip="Photons"/>
              </a:rPr>
              <a:t>photons</a:t>
            </a:r>
            <a:r>
              <a:rPr lang="en-US" dirty="0" smtClean="0"/>
              <a:t> are </a:t>
            </a:r>
            <a:r>
              <a:rPr lang="en-US" dirty="0" smtClean="0">
                <a:hlinkClick r:id="rId7" tooltip="Elastic scattering"/>
              </a:rPr>
              <a:t>elastically scattered</a:t>
            </a:r>
            <a:r>
              <a:rPr lang="en-US" dirty="0" smtClean="0"/>
              <a:t> (</a:t>
            </a:r>
            <a:r>
              <a:rPr lang="en-US" dirty="0" smtClean="0">
                <a:hlinkClick r:id="rId8" tooltip="Rayleigh scattering"/>
              </a:rPr>
              <a:t>Rayleigh scattering</a:t>
            </a:r>
            <a:r>
              <a:rPr lang="en-US" dirty="0" smtClean="0"/>
              <a:t>), such that the scattered photons have the same energy (</a:t>
            </a:r>
            <a:r>
              <a:rPr lang="en-US" dirty="0" smtClean="0">
                <a:hlinkClick r:id="rId9" tooltip="Frequency"/>
              </a:rPr>
              <a:t>frequency</a:t>
            </a:r>
            <a:r>
              <a:rPr lang="en-US" dirty="0" smtClean="0"/>
              <a:t> and </a:t>
            </a:r>
            <a:r>
              <a:rPr lang="en-US" dirty="0" smtClean="0">
                <a:hlinkClick r:id="rId10" tooltip="Wavelength"/>
              </a:rPr>
              <a:t>wavelength</a:t>
            </a:r>
            <a:r>
              <a:rPr lang="en-US" dirty="0" smtClean="0"/>
              <a:t>) as the incident photons. A small fraction of the scattered photons (approximately 1 in 10 million) are scattered by an excitation, with the scattered photons having a frequency different from, and usually lower than, that of the incident photons.</a:t>
            </a:r>
            <a:r>
              <a:rPr lang="en-US" baseline="30000" dirty="0" smtClean="0">
                <a:hlinkClick r:id="rId11"/>
              </a:rPr>
              <a:t>[4]</a:t>
            </a:r>
            <a:endParaRPr lang="en-US" baseline="30000" dirty="0" smtClean="0"/>
          </a:p>
          <a:p>
            <a:endParaRPr lang="en-US" baseline="30000" dirty="0" smtClean="0"/>
          </a:p>
          <a:p>
            <a:r>
              <a:rPr lang="en-US" dirty="0" smtClean="0"/>
              <a:t>http://www.thephysicsmill.com/2014/03/23/sky-blue-lord-rayleigh-sir-raman-scattering/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7</a:t>
            </a:fld>
            <a:endParaRPr lang="en-US"/>
          </a:p>
        </p:txBody>
      </p:sp>
    </p:spTree>
    <p:extLst>
      <p:ext uri="{BB962C8B-B14F-4D97-AF65-F5344CB8AC3E}">
        <p14:creationId xmlns:p14="http://schemas.microsoft.com/office/powerpoint/2010/main" val="179703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http://www.olympusmicro.com/primer/techniques/dic/dicphasecomparison.html</a:t>
            </a:r>
          </a:p>
          <a:p>
            <a:endParaRPr lang="en-US" dirty="0" smtClean="0"/>
          </a:p>
          <a:p>
            <a:r>
              <a:rPr lang="en-US" dirty="0" smtClean="0"/>
              <a:t>http://umanitoba.ca/faculties/medicine/units/cacs/sam/8479.html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11</a:t>
            </a:fld>
            <a:endParaRPr lang="en-US"/>
          </a:p>
        </p:txBody>
      </p:sp>
    </p:spTree>
    <p:extLst>
      <p:ext uri="{BB962C8B-B14F-4D97-AF65-F5344CB8AC3E}">
        <p14:creationId xmlns:p14="http://schemas.microsoft.com/office/powerpoint/2010/main" val="361952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 a) Low transparency through absorbing pigments; b) Low transparency due to effective scattering at surfaces with changing refractive index; c) High transparency after equalization of refractive indices.</a:t>
            </a:r>
          </a:p>
          <a:p>
            <a:endParaRPr lang="en-US" dirty="0" smtClean="0"/>
          </a:p>
          <a:p>
            <a:r>
              <a:rPr lang="en-US" dirty="0" smtClean="0"/>
              <a:t>http://www.leica-microsystems.com/science-lab/clearing-procedures-for-deep-tissue-imaging/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13</a:t>
            </a:fld>
            <a:endParaRPr lang="en-US"/>
          </a:p>
        </p:txBody>
      </p:sp>
    </p:spTree>
    <p:extLst>
      <p:ext uri="{BB962C8B-B14F-4D97-AF65-F5344CB8AC3E}">
        <p14:creationId xmlns:p14="http://schemas.microsoft.com/office/powerpoint/2010/main" val="163607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20x objective zoomed 2x for 40x equivalent</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110068B7-C334-40D3-8CBB-6226EC3F70D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7387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scattering</a:t>
            </a:r>
            <a:r>
              <a:rPr lang="en-US" baseline="0" dirty="0" smtClean="0"/>
              <a:t> most </a:t>
            </a:r>
            <a:r>
              <a:rPr lang="en-US" dirty="0" smtClean="0"/>
              <a:t>precise way to measure</a:t>
            </a:r>
            <a:r>
              <a:rPr lang="en-US" baseline="0" dirty="0" smtClean="0"/>
              <a:t> molecular weight of macromolecules</a:t>
            </a:r>
            <a:endParaRPr lang="en-US" dirty="0" smtClean="0"/>
          </a:p>
          <a:p>
            <a:endParaRPr lang="en-US" dirty="0" smtClean="0"/>
          </a:p>
          <a:p>
            <a:r>
              <a:rPr lang="en-US" dirty="0" smtClean="0"/>
              <a:t>http://www.polyanalytik.com/gpc-light-scattering.php</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18</a:t>
            </a:fld>
            <a:endParaRPr lang="en-US"/>
          </a:p>
        </p:txBody>
      </p:sp>
    </p:spTree>
    <p:extLst>
      <p:ext uri="{BB962C8B-B14F-4D97-AF65-F5344CB8AC3E}">
        <p14:creationId xmlns:p14="http://schemas.microsoft.com/office/powerpoint/2010/main" val="418363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5699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9023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3911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6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93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9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52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3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77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4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54682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6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345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1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035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863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6659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054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616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885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332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3583D-8E89-45ED-8690-AC93452E8C4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733842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123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25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8195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1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5F2D74-D049-40BA-9A56-53674387DAC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6152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446493-A420-420E-BB6B-E5D88A57F18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8882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F85D9-27B6-469C-BFDB-7ED3DD58A44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292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5C9545-B76B-456C-8B00-9F21D21594A3}"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90333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CA8DB-BB38-4480-AD24-B05460CD52A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7648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9650-0B78-4A47-A00A-4333150E29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06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D3583D-8E89-45ED-8690-AC93452E8C4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63922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2D7830B-B030-41E0-9E23-318D86A3F17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8569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12101D-A1AE-4EA4-99B1-B26264AE0D9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98017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1DA7DD-475E-4D0E-8E83-D7B3CA2995C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8960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590DCA-3C08-479D-B863-7301BA5943E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490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B1871E-3CAE-4EB2-8149-4D368FC126C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54632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288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93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6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45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D3583D-8E89-45ED-8690-AC93452E8C4B}" type="datetimeFigureOut">
              <a:rPr lang="en-US" smtClean="0"/>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0924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828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946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950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380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234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183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78548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01640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2007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6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D3583D-8E89-45ED-8690-AC93452E8C4B}" type="datetimeFigureOut">
              <a:rPr lang="en-US" smtClean="0"/>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218102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25968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0503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07222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529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9502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66520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D14A4-A429-4ACF-A784-3B2AAE0B4A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555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157DF-CF3D-40DF-8EF6-29DDC577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640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EAF0C3-94C7-43F8-B8A9-3A5C73D28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686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9F24A-4B90-40A8-AAEF-1F77CEF66E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84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3583D-8E89-45ED-8690-AC93452E8C4B}"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5344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606419-FFA3-4DC8-B9F4-3679046789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7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AC39C7-ED82-44FD-A084-29AABD85B7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80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DFA655-C4FE-4E10-9D2A-0CECBB83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9097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8D8E8-3346-45EB-BB0C-58501CA07C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2087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FFF1A9-1FFC-4646-87E2-EF7A5F4642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96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3874B-2B89-4523-959E-1FF7A5486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60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B96B7-8F3A-4391-9596-4AD97266E4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804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74368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9008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3583D-8E89-45ED-8690-AC93452E8C4B}" type="datetimeFigureOut">
              <a:rPr lang="en-US" smtClean="0"/>
              <a:t>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7C2D-DF69-4A3A-923B-984E81086B63}" type="slidenum">
              <a:rPr lang="en-US" smtClean="0"/>
              <a:t>‹#›</a:t>
            </a:fld>
            <a:endParaRPr lang="en-US"/>
          </a:p>
        </p:txBody>
      </p:sp>
    </p:spTree>
    <p:extLst>
      <p:ext uri="{BB962C8B-B14F-4D97-AF65-F5344CB8AC3E}">
        <p14:creationId xmlns:p14="http://schemas.microsoft.com/office/powerpoint/2010/main" val="182981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937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white">
                    <a:tint val="75000"/>
                  </a:prstClr>
                </a:solidFill>
              </a:rPr>
              <a:pPr/>
              <a:t>2/7/2017</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942937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F8E72EF0-7AC4-4587-97D0-44299F1D9154}" type="slidenum">
              <a:rPr lang="en-US" altLang="en-US" smtClean="0">
                <a:solidFill>
                  <a:prstClr val="black">
                    <a:tint val="75000"/>
                  </a:prstClr>
                </a:solidFill>
                <a:latin typeface="Comic Sans MS" panose="030F0702030302020204" pitchFamily="66" charset="0"/>
                <a:ea typeface="MS PGothic" panose="020B0600070205080204" pitchFamily="34" charset="-128"/>
              </a:rPr>
              <a:pPr eaLnBrk="0" fontAlgn="base" hangingPunct="0">
                <a:spcBef>
                  <a:spcPct val="0"/>
                </a:spcBef>
                <a:spcAft>
                  <a:spcPct val="0"/>
                </a:spcAft>
              </a:pPr>
              <a:t>‹#›</a:t>
            </a:fld>
            <a:endParaRPr lang="en-US" altLang="en-US" dirty="0">
              <a:solidFill>
                <a:prstClr val="black">
                  <a:tint val="75000"/>
                </a:prstClr>
              </a:solidFill>
              <a:latin typeface="Comic Sans MS" panose="030F0702030302020204" pitchFamily="66" charset="0"/>
              <a:ea typeface="MS PGothic" panose="020B0600070205080204" pitchFamily="34" charset="-128"/>
            </a:endParaRPr>
          </a:p>
        </p:txBody>
      </p:sp>
    </p:spTree>
    <p:extLst>
      <p:ext uri="{BB962C8B-B14F-4D97-AF65-F5344CB8AC3E}">
        <p14:creationId xmlns:p14="http://schemas.microsoft.com/office/powerpoint/2010/main" val="35323470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2/7/2017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4195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smtClean="0">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23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smtClean="0">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2/7/2017</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41066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DB3A999D-1948-4654-A7EC-0C9ECCBE330B}" type="slidenum">
              <a:rPr lang="en-US" smtClean="0">
                <a:solidFill>
                  <a:prstClr val="black">
                    <a:tint val="75000"/>
                  </a:prstClr>
                </a:solidFill>
                <a:latin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4913301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57.xml"/><Relationship Id="rId5" Type="http://schemas.openxmlformats.org/officeDocument/2006/relationships/image" Target="../media/image45.jp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3.xml"/><Relationship Id="rId16" Type="http://schemas.openxmlformats.org/officeDocument/2006/relationships/image" Target="../media/image65.png"/><Relationship Id="rId1" Type="http://schemas.openxmlformats.org/officeDocument/2006/relationships/slideLayout" Target="../slideLayouts/slideLayout57.xml"/><Relationship Id="rId6" Type="http://schemas.openxmlformats.org/officeDocument/2006/relationships/image" Target="../media/image55.png"/><Relationship Id="rId11" Type="http://schemas.openxmlformats.org/officeDocument/2006/relationships/image" Target="../media/image60.jp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 Id="rId14" Type="http://schemas.openxmlformats.org/officeDocument/2006/relationships/image" Target="../media/image63.jp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dx.doi.org/10.1016/j.cell.2014.07.017" TargetMode="External"/><Relationship Id="rId2" Type="http://schemas.openxmlformats.org/officeDocument/2006/relationships/notesSlide" Target="../notesSlides/notesSlide34.xml"/><Relationship Id="rId1" Type="http://schemas.openxmlformats.org/officeDocument/2006/relationships/slideLayout" Target="../slideLayouts/slideLayout62.xml"/><Relationship Id="rId6" Type="http://schemas.openxmlformats.org/officeDocument/2006/relationships/hyperlink" Target="mailto:viviana@caltech.edu" TargetMode="External"/><Relationship Id="rId5" Type="http://schemas.openxmlformats.org/officeDocument/2006/relationships/image" Target="../media/image68.png"/><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image" Target="../media/image72.png"/><Relationship Id="rId11" Type="http://schemas.openxmlformats.org/officeDocument/2006/relationships/image" Target="../media/image77.jp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84.jpg"/></Relationships>
</file>

<file path=ppt/slides/_rels/slide5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94.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96.emf"/></Relationships>
</file>

<file path=ppt/slides/_rels/slide6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8.emf"/></Relationships>
</file>

<file path=ppt/slides/_rels/slide6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00.gif"/></Relationships>
</file>

<file path=ppt/slides/_rels/slide6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1.jpg"/><Relationship Id="rId5" Type="http://schemas.openxmlformats.org/officeDocument/2006/relationships/image" Target="../media/image91.emf"/><Relationship Id="rId4" Type="http://schemas.openxmlformats.org/officeDocument/2006/relationships/image" Target="../media/image97.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normAutofit lnSpcReduction="10000"/>
          </a:bodyPr>
          <a:lstStyle/>
          <a:p>
            <a:r>
              <a:rPr lang="en-US" dirty="0" smtClean="0"/>
              <a:t>Lecture 10:</a:t>
            </a:r>
          </a:p>
          <a:p>
            <a:r>
              <a:rPr lang="en-US" dirty="0" smtClean="0"/>
              <a:t>Scattering, clearing and adaptive optics</a:t>
            </a:r>
          </a:p>
          <a:p>
            <a:r>
              <a:rPr lang="en-US" dirty="0"/>
              <a:t>Andres Collazo, Director Biological Imaging Facility</a:t>
            </a:r>
          </a:p>
          <a:p>
            <a:r>
              <a:rPr lang="en-US" dirty="0"/>
              <a:t>Wan-</a:t>
            </a:r>
            <a:r>
              <a:rPr lang="en-US" dirty="0" err="1"/>
              <a:t>Rong</a:t>
            </a:r>
            <a:r>
              <a:rPr lang="en-US" dirty="0"/>
              <a:t> (Sandy) Wong, Graduate Student, TA</a:t>
            </a:r>
          </a:p>
          <a:p>
            <a:endParaRPr lang="en-US" dirty="0"/>
          </a:p>
        </p:txBody>
      </p:sp>
    </p:spTree>
    <p:extLst>
      <p:ext uri="{BB962C8B-B14F-4D97-AF65-F5344CB8AC3E}">
        <p14:creationId xmlns:p14="http://schemas.microsoft.com/office/powerpoint/2010/main" val="524558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3762572"/>
              </p:ext>
            </p:extLst>
          </p:nvPr>
        </p:nvGraphicFramePr>
        <p:xfrm>
          <a:off x="628650" y="1825625"/>
          <a:ext cx="449199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2181872"/>
            <a:ext cx="3242584" cy="17297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886960" y="1870584"/>
            <a:ext cx="2717165" cy="2472298"/>
            <a:chOff x="2337781" y="40129"/>
            <a:chExt cx="2717165" cy="2472298"/>
          </a:xfrm>
        </p:grpSpPr>
        <p:sp>
          <p:nvSpPr>
            <p:cNvPr id="7" name="Rectangle 6"/>
            <p:cNvSpPr/>
            <p:nvPr/>
          </p:nvSpPr>
          <p:spPr>
            <a:xfrm>
              <a:off x="2337781" y="40129"/>
              <a:ext cx="1736591" cy="260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2337781" y="4012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Longer wavelengths</a:t>
              </a:r>
              <a:endParaRPr lang="en-US" sz="1400" kern="1200" dirty="0"/>
            </a:p>
          </p:txBody>
        </p:sp>
        <p:sp>
          <p:nvSpPr>
            <p:cNvPr id="10" name="Rectangle 9"/>
            <p:cNvSpPr/>
            <p:nvPr/>
          </p:nvSpPr>
          <p:spPr>
            <a:xfrm>
              <a:off x="3318355" y="225193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Only image surface</a:t>
              </a:r>
              <a:endParaRPr lang="en-US" sz="1400" kern="1200" dirty="0"/>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6960" y="4402783"/>
            <a:ext cx="3524250" cy="1924050"/>
          </a:xfrm>
          <a:prstGeom prst="rect">
            <a:avLst/>
          </a:prstGeom>
        </p:spPr>
      </p:pic>
      <p:sp>
        <p:nvSpPr>
          <p:cNvPr id="11" name="Rectangle 10"/>
          <p:cNvSpPr/>
          <p:nvPr/>
        </p:nvSpPr>
        <p:spPr>
          <a:xfrm>
            <a:off x="7772400" y="6075680"/>
            <a:ext cx="638810" cy="251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218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For light microscopy, how do we deal with scattering and absorption?</a:t>
            </a:r>
            <a:endParaRPr lang="en-US" dirty="0"/>
          </a:p>
        </p:txBody>
      </p:sp>
      <p:sp>
        <p:nvSpPr>
          <p:cNvPr id="3" name="Content Placeholder 2"/>
          <p:cNvSpPr>
            <a:spLocks noGrp="1"/>
          </p:cNvSpPr>
          <p:nvPr>
            <p:ph idx="1"/>
          </p:nvPr>
        </p:nvSpPr>
        <p:spPr/>
        <p:txBody>
          <a:bodyPr/>
          <a:lstStyle/>
          <a:p>
            <a:r>
              <a:rPr lang="en-US" dirty="0" smtClean="0"/>
              <a:t>Cell culture transparent</a:t>
            </a:r>
            <a:endParaRPr lang="en-US" dirty="0"/>
          </a:p>
        </p:txBody>
      </p:sp>
      <p:sp>
        <p:nvSpPr>
          <p:cNvPr id="7" name="Rectangle 6"/>
          <p:cNvSpPr/>
          <p:nvPr/>
        </p:nvSpPr>
        <p:spPr>
          <a:xfrm>
            <a:off x="5375943" y="1906905"/>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MRI</a:t>
            </a:r>
            <a:endParaRPr lang="en-US" sz="1400" kern="1200" dirty="0"/>
          </a:p>
        </p:txBody>
      </p:sp>
      <p:sp>
        <p:nvSpPr>
          <p:cNvPr id="8" name="Rectangle 7"/>
          <p:cNvSpPr/>
          <p:nvPr/>
        </p:nvSpPr>
        <p:spPr>
          <a:xfrm>
            <a:off x="5375943" y="5842473"/>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Ultrasound</a:t>
            </a:r>
            <a:endParaRPr lang="en-US" sz="1400" kern="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43" y="2167393"/>
            <a:ext cx="2583636" cy="170807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943" y="4067844"/>
            <a:ext cx="2583636" cy="1785666"/>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836929" y="2995091"/>
            <a:ext cx="4285267" cy="2145506"/>
          </a:xfrm>
          <a:prstGeom prst="rect">
            <a:avLst/>
          </a:prstGeom>
        </p:spPr>
      </p:pic>
    </p:spTree>
    <p:extLst>
      <p:ext uri="{BB962C8B-B14F-4D97-AF65-F5344CB8AC3E}">
        <p14:creationId xmlns:p14="http://schemas.microsoft.com/office/powerpoint/2010/main" val="92980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smtClean="0"/>
              <a:t>Histology: Fixing and sectioning</a:t>
            </a:r>
          </a:p>
          <a:p>
            <a:pPr marL="514350" indent="-514350">
              <a:buFont typeface="+mj-lt"/>
              <a:buAutoNum type="arabicPeriod"/>
            </a:pPr>
            <a:r>
              <a:rPr lang="en-US" dirty="0" smtClean="0"/>
              <a:t>Only look at the surface of samples</a:t>
            </a:r>
          </a:p>
          <a:p>
            <a:pPr marL="514350" indent="-514350">
              <a:buFont typeface="+mj-lt"/>
              <a:buAutoNum type="arabicPeriod"/>
            </a:pPr>
            <a:r>
              <a:rPr lang="en-US" dirty="0" smtClean="0"/>
              <a:t>Only look at transparent samples</a:t>
            </a:r>
          </a:p>
          <a:p>
            <a:pPr marL="514350" indent="-514350">
              <a:buFont typeface="+mj-lt"/>
              <a:buAutoNum type="arabicPeriod"/>
            </a:pPr>
            <a:r>
              <a:rPr lang="en-US" dirty="0" smtClean="0">
                <a:solidFill>
                  <a:schemeClr val="accent1"/>
                </a:solidFill>
              </a:rPr>
              <a:t>Clearing: make our samples transparent</a:t>
            </a:r>
          </a:p>
          <a:p>
            <a:pPr marL="514350" indent="-514350">
              <a:buFont typeface="+mj-lt"/>
              <a:buAutoNum type="arabicPeriod"/>
            </a:pPr>
            <a:r>
              <a:rPr lang="en-US" dirty="0" smtClean="0"/>
              <a:t>Use longer wavelengths, better penetration but not without its problems</a:t>
            </a:r>
          </a:p>
          <a:p>
            <a:pPr marL="514350" indent="-514350">
              <a:buFont typeface="+mj-lt"/>
              <a:buAutoNum type="arabicPeriod"/>
            </a:pPr>
            <a:r>
              <a:rPr lang="en-US" dirty="0" smtClean="0"/>
              <a:t>Use a different imaging modality, ultrasound or MRI</a:t>
            </a:r>
          </a:p>
          <a:p>
            <a:pPr marL="514350" indent="-514350">
              <a:buFont typeface="+mj-lt"/>
              <a:buAutoNum type="arabicPeriod"/>
            </a:pPr>
            <a:r>
              <a:rPr lang="en-US" dirty="0" smtClean="0">
                <a:solidFill>
                  <a:schemeClr val="accent1"/>
                </a:solidFill>
              </a:rPr>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1768619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Obstacles to transparency</a:t>
            </a:r>
            <a:endParaRPr lang="en-US" sz="4000" dirty="0"/>
          </a:p>
        </p:txBody>
      </p:sp>
      <p:sp>
        <p:nvSpPr>
          <p:cNvPr id="6" name="Content Placeholder 5"/>
          <p:cNvSpPr>
            <a:spLocks noGrp="1"/>
          </p:cNvSpPr>
          <p:nvPr>
            <p:ph idx="1"/>
          </p:nvPr>
        </p:nvSpPr>
        <p:spPr/>
        <p:txBody>
          <a:bodyPr/>
          <a:lstStyle/>
          <a:p>
            <a:r>
              <a:rPr lang="en-US" dirty="0" smtClean="0"/>
              <a:t>Absorption and scattering</a:t>
            </a:r>
          </a:p>
          <a:p>
            <a:r>
              <a:rPr lang="en-US" dirty="0" smtClean="0"/>
              <a:t>Differences in refractive index</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065145"/>
            <a:ext cx="7429500" cy="2495550"/>
          </a:xfrm>
          <a:prstGeom prst="rect">
            <a:avLst/>
          </a:prstGeom>
        </p:spPr>
      </p:pic>
    </p:spTree>
    <p:extLst>
      <p:ext uri="{BB962C8B-B14F-4D97-AF65-F5344CB8AC3E}">
        <p14:creationId xmlns:p14="http://schemas.microsoft.com/office/powerpoint/2010/main" val="1747533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505200" y="2438400"/>
            <a:ext cx="2438400" cy="2971800"/>
          </a:xfrm>
          <a:prstGeom prst="rect">
            <a:avLst/>
          </a:prstGeom>
          <a:solidFill>
            <a:srgbClr val="00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ltLang="en-US" sz="1400">
              <a:solidFill>
                <a:prstClr val="black"/>
              </a:solidFill>
              <a:latin typeface="Comic Sans MS" panose="030F0702030302020204" pitchFamily="66" charset="0"/>
              <a:ea typeface="MS PGothic" panose="020B0600070205080204" pitchFamily="34" charset="-128"/>
            </a:endParaRPr>
          </a:p>
        </p:txBody>
      </p:sp>
      <p:sp>
        <p:nvSpPr>
          <p:cNvPr id="86019" name="Line 3"/>
          <p:cNvSpPr>
            <a:spLocks noChangeShapeType="1"/>
          </p:cNvSpPr>
          <p:nvPr/>
        </p:nvSpPr>
        <p:spPr bwMode="auto">
          <a:xfrm>
            <a:off x="1371600" y="3810000"/>
            <a:ext cx="65532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0" name="Rectangle 4"/>
          <p:cNvSpPr>
            <a:spLocks noChangeArrowheads="1"/>
          </p:cNvSpPr>
          <p:nvPr/>
        </p:nvSpPr>
        <p:spPr bwMode="auto">
          <a:xfrm>
            <a:off x="1552575" y="4833938"/>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21" name="Rectangle 5"/>
          <p:cNvSpPr>
            <a:spLocks noChangeArrowheads="1"/>
          </p:cNvSpPr>
          <p:nvPr/>
        </p:nvSpPr>
        <p:spPr bwMode="auto">
          <a:xfrm>
            <a:off x="2590800" y="3352800"/>
            <a:ext cx="43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1</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22" name="Rectangle 6"/>
          <p:cNvSpPr>
            <a:spLocks noChangeArrowheads="1"/>
          </p:cNvSpPr>
          <p:nvPr/>
        </p:nvSpPr>
        <p:spPr bwMode="auto">
          <a:xfrm>
            <a:off x="5027613" y="3733800"/>
            <a:ext cx="45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2</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23" name="Rectangle 7"/>
          <p:cNvSpPr>
            <a:spLocks noChangeArrowheads="1"/>
          </p:cNvSpPr>
          <p:nvPr/>
        </p:nvSpPr>
        <p:spPr bwMode="auto">
          <a:xfrm>
            <a:off x="3832225" y="4833938"/>
            <a:ext cx="517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2</a:t>
            </a:r>
          </a:p>
        </p:txBody>
      </p:sp>
      <p:sp>
        <p:nvSpPr>
          <p:cNvPr id="86024" name="Line 8"/>
          <p:cNvSpPr>
            <a:spLocks noChangeShapeType="1"/>
          </p:cNvSpPr>
          <p:nvPr/>
        </p:nvSpPr>
        <p:spPr bwMode="auto">
          <a:xfrm>
            <a:off x="1752600" y="25146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5" name="Line 9"/>
          <p:cNvSpPr>
            <a:spLocks noChangeShapeType="1"/>
          </p:cNvSpPr>
          <p:nvPr/>
        </p:nvSpPr>
        <p:spPr bwMode="auto">
          <a:xfrm>
            <a:off x="3505200" y="3810000"/>
            <a:ext cx="24384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6" name="Arc 10"/>
          <p:cNvSpPr>
            <a:spLocks/>
          </p:cNvSpPr>
          <p:nvPr/>
        </p:nvSpPr>
        <p:spPr bwMode="auto">
          <a:xfrm flipH="1">
            <a:off x="2438400" y="3200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7" name="Arc 11"/>
          <p:cNvSpPr>
            <a:spLocks/>
          </p:cNvSpPr>
          <p:nvPr/>
        </p:nvSpPr>
        <p:spPr bwMode="auto">
          <a:xfrm>
            <a:off x="5334000" y="3811588"/>
            <a:ext cx="152400" cy="379412"/>
          </a:xfrm>
          <a:custGeom>
            <a:avLst/>
            <a:gdLst>
              <a:gd name="G0" fmla="+- 0 0 0"/>
              <a:gd name="G1" fmla="+- 11599 0 0"/>
              <a:gd name="G2" fmla="+- 21600 0 0"/>
              <a:gd name="T0" fmla="*/ 18221 w 21600"/>
              <a:gd name="T1" fmla="*/ 0 h 31330"/>
              <a:gd name="T2" fmla="*/ 8787 w 21600"/>
              <a:gd name="T3" fmla="*/ 31330 h 31330"/>
              <a:gd name="T4" fmla="*/ 0 w 21600"/>
              <a:gd name="T5" fmla="*/ 11599 h 31330"/>
            </a:gdLst>
            <a:ahLst/>
            <a:cxnLst>
              <a:cxn ang="0">
                <a:pos x="T0" y="T1"/>
              </a:cxn>
              <a:cxn ang="0">
                <a:pos x="T2" y="T3"/>
              </a:cxn>
              <a:cxn ang="0">
                <a:pos x="T4" y="T5"/>
              </a:cxn>
            </a:cxnLst>
            <a:rect l="0" t="0" r="r" b="b"/>
            <a:pathLst>
              <a:path w="21600" h="31330" fill="none" extrusionOk="0">
                <a:moveTo>
                  <a:pt x="18221" y="-1"/>
                </a:moveTo>
                <a:cubicBezTo>
                  <a:pt x="20427" y="3466"/>
                  <a:pt x="21600" y="7489"/>
                  <a:pt x="21600" y="11599"/>
                </a:cubicBezTo>
                <a:cubicBezTo>
                  <a:pt x="21600" y="20129"/>
                  <a:pt x="16579" y="27860"/>
                  <a:pt x="8787" y="31330"/>
                </a:cubicBezTo>
              </a:path>
              <a:path w="21600" h="31330" stroke="0" extrusionOk="0">
                <a:moveTo>
                  <a:pt x="18221" y="-1"/>
                </a:moveTo>
                <a:cubicBezTo>
                  <a:pt x="20427" y="3466"/>
                  <a:pt x="21600" y="7489"/>
                  <a:pt x="21600" y="11599"/>
                </a:cubicBezTo>
                <a:cubicBezTo>
                  <a:pt x="21600" y="20129"/>
                  <a:pt x="16579" y="27860"/>
                  <a:pt x="8787" y="31330"/>
                </a:cubicBezTo>
                <a:lnTo>
                  <a:pt x="0" y="11599"/>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8" name="Rectangle 12"/>
          <p:cNvSpPr>
            <a:spLocks noChangeArrowheads="1"/>
          </p:cNvSpPr>
          <p:nvPr/>
        </p:nvSpPr>
        <p:spPr bwMode="auto">
          <a:xfrm>
            <a:off x="6248400" y="4862513"/>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35" name="Line 19"/>
          <p:cNvSpPr>
            <a:spLocks noChangeShapeType="1"/>
          </p:cNvSpPr>
          <p:nvPr/>
        </p:nvSpPr>
        <p:spPr bwMode="auto">
          <a:xfrm>
            <a:off x="5943600" y="43434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37" name="Rectangle 21"/>
          <p:cNvSpPr>
            <a:spLocks noChangeArrowheads="1"/>
          </p:cNvSpPr>
          <p:nvPr/>
        </p:nvSpPr>
        <p:spPr bwMode="auto">
          <a:xfrm>
            <a:off x="6503988" y="4305300"/>
            <a:ext cx="430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1</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39" name="Arc 23"/>
          <p:cNvSpPr>
            <a:spLocks/>
          </p:cNvSpPr>
          <p:nvPr/>
        </p:nvSpPr>
        <p:spPr bwMode="auto">
          <a:xfrm flipV="1">
            <a:off x="6781800" y="4343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40" name="Line 24"/>
          <p:cNvSpPr>
            <a:spLocks noChangeShapeType="1"/>
          </p:cNvSpPr>
          <p:nvPr/>
        </p:nvSpPr>
        <p:spPr bwMode="auto">
          <a:xfrm>
            <a:off x="5638800" y="4343400"/>
            <a:ext cx="2286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18" name="Text Box 4"/>
          <p:cNvSpPr txBox="1">
            <a:spLocks noChangeArrowheads="1"/>
          </p:cNvSpPr>
          <p:nvPr/>
        </p:nvSpPr>
        <p:spPr bwMode="auto">
          <a:xfrm>
            <a:off x="1295400" y="309880"/>
            <a:ext cx="6553200" cy="28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z="2800" dirty="0" smtClean="0">
                <a:solidFill>
                  <a:prstClr val="black"/>
                </a:solidFill>
              </a:rPr>
              <a:t>Refraction</a:t>
            </a:r>
            <a:r>
              <a:rPr lang="en-US" altLang="en-US" dirty="0" smtClean="0">
                <a:solidFill>
                  <a:prstClr val="black"/>
                </a:solidFill>
              </a:rPr>
              <a:t> </a:t>
            </a:r>
            <a:r>
              <a:rPr lang="en-US" altLang="en-US" dirty="0">
                <a:solidFill>
                  <a:prstClr val="black"/>
                </a:solidFill>
              </a:rPr>
              <a:t>- </a:t>
            </a:r>
            <a:r>
              <a:rPr lang="en-US" altLang="en-US" dirty="0" smtClean="0">
                <a:solidFill>
                  <a:prstClr val="black"/>
                </a:solidFill>
              </a:rPr>
              <a:t>the </a:t>
            </a:r>
            <a:r>
              <a:rPr lang="en-US" altLang="en-US" dirty="0">
                <a:solidFill>
                  <a:prstClr val="black"/>
                </a:solidFill>
              </a:rPr>
              <a:t>bending of light as it passes from one material to another.</a:t>
            </a:r>
          </a:p>
          <a:p>
            <a:pPr eaLnBrk="0" fontAlgn="base" hangingPunct="0">
              <a:spcBef>
                <a:spcPct val="50000"/>
              </a:spcBef>
              <a:spcAft>
                <a:spcPct val="0"/>
              </a:spcAft>
            </a:pPr>
            <a:r>
              <a:rPr lang="en-US" altLang="en-US" dirty="0">
                <a:solidFill>
                  <a:prstClr val="black"/>
                </a:solidFill>
              </a:rPr>
              <a:t>Snell</a:t>
            </a:r>
            <a:r>
              <a:rPr lang="ja-JP" altLang="en-US" dirty="0">
                <a:solidFill>
                  <a:prstClr val="black"/>
                </a:solidFill>
              </a:rPr>
              <a:t>’</a:t>
            </a:r>
            <a:r>
              <a:rPr lang="en-US" altLang="ja-JP" dirty="0">
                <a:solidFill>
                  <a:prstClr val="black"/>
                </a:solidFill>
              </a:rPr>
              <a:t>s </a:t>
            </a:r>
            <a:r>
              <a:rPr lang="en-US" altLang="ja-JP" dirty="0" smtClean="0">
                <a:solidFill>
                  <a:prstClr val="black"/>
                </a:solidFill>
              </a:rPr>
              <a:t>Law: </a:t>
            </a:r>
            <a:r>
              <a:rPr lang="en-US" altLang="en-US" sz="3200" dirty="0" smtClean="0">
                <a:solidFill>
                  <a:prstClr val="black"/>
                </a:solidFill>
                <a:latin typeface="Symbol" panose="05050102010706020507" pitchFamily="18" charset="2"/>
              </a:rPr>
              <a:t>h</a:t>
            </a:r>
            <a:r>
              <a:rPr lang="en-US" altLang="en-US" sz="1400" dirty="0" smtClean="0">
                <a:solidFill>
                  <a:prstClr val="black"/>
                </a:solidFill>
              </a:rPr>
              <a:t>1</a:t>
            </a:r>
            <a:r>
              <a:rPr lang="en-US" altLang="en-US" dirty="0" smtClean="0">
                <a:solidFill>
                  <a:prstClr val="black"/>
                </a:solidFill>
              </a:rPr>
              <a:t> </a:t>
            </a:r>
            <a:r>
              <a:rPr lang="en-US" altLang="en-US" dirty="0">
                <a:solidFill>
                  <a:prstClr val="black"/>
                </a:solidFill>
              </a:rPr>
              <a:t>sin </a:t>
            </a:r>
            <a:r>
              <a:rPr lang="en-US" altLang="en-US" dirty="0">
                <a:solidFill>
                  <a:prstClr val="black"/>
                </a:solidFill>
                <a:latin typeface="Symbol" panose="05050102010706020507" pitchFamily="18" charset="2"/>
              </a:rPr>
              <a:t>q</a:t>
            </a:r>
            <a:r>
              <a:rPr lang="en-US" altLang="en-US" sz="1400" dirty="0">
                <a:solidFill>
                  <a:prstClr val="black"/>
                </a:solidFill>
              </a:rPr>
              <a:t>1</a:t>
            </a:r>
            <a:r>
              <a:rPr lang="en-US" altLang="en-US" dirty="0">
                <a:solidFill>
                  <a:prstClr val="black"/>
                </a:solidFill>
              </a:rPr>
              <a:t> =  </a:t>
            </a:r>
            <a:r>
              <a:rPr lang="en-US" altLang="en-US" sz="3200" dirty="0">
                <a:solidFill>
                  <a:prstClr val="black"/>
                </a:solidFill>
                <a:latin typeface="Symbol" panose="05050102010706020507" pitchFamily="18" charset="2"/>
              </a:rPr>
              <a:t>h</a:t>
            </a:r>
            <a:r>
              <a:rPr lang="en-US" altLang="en-US" sz="1400" dirty="0">
                <a:solidFill>
                  <a:prstClr val="black"/>
                </a:solidFill>
              </a:rPr>
              <a:t>2</a:t>
            </a:r>
            <a:r>
              <a:rPr lang="en-US" altLang="en-US" dirty="0">
                <a:solidFill>
                  <a:prstClr val="black"/>
                </a:solidFill>
              </a:rPr>
              <a:t> sin </a:t>
            </a:r>
            <a:r>
              <a:rPr lang="en-US" altLang="en-US" dirty="0">
                <a:solidFill>
                  <a:prstClr val="black"/>
                </a:solidFill>
                <a:latin typeface="Symbol" panose="05050102010706020507" pitchFamily="18" charset="2"/>
              </a:rPr>
              <a:t>q</a:t>
            </a:r>
            <a:r>
              <a:rPr lang="en-US" altLang="en-US" sz="1400" dirty="0">
                <a:solidFill>
                  <a:prstClr val="black"/>
                </a:solidFill>
              </a:rPr>
              <a:t>2</a:t>
            </a:r>
            <a:endParaRPr lang="en-US" altLang="en-US" dirty="0">
              <a:solidFill>
                <a:prstClr val="black"/>
              </a:solidFill>
            </a:endParaRPr>
          </a:p>
          <a:p>
            <a:pPr eaLnBrk="0" fontAlgn="base" hangingPunct="0">
              <a:lnSpc>
                <a:spcPct val="30000"/>
              </a:lnSpc>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sz="1400" dirty="0">
              <a:solidFill>
                <a:prstClr val="black"/>
              </a:solidFill>
            </a:endParaRPr>
          </a:p>
        </p:txBody>
      </p:sp>
    </p:spTree>
    <p:extLst>
      <p:ext uri="{BB962C8B-B14F-4D97-AF65-F5344CB8AC3E}">
        <p14:creationId xmlns:p14="http://schemas.microsoft.com/office/powerpoint/2010/main" val="3970041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Scattering worsens as go deeper into tissues</a:t>
            </a:r>
            <a:endParaRPr lang="en-US" sz="4000" dirty="0"/>
          </a:p>
        </p:txBody>
      </p:sp>
      <p:sp>
        <p:nvSpPr>
          <p:cNvPr id="3" name="Content Placeholder 2"/>
          <p:cNvSpPr>
            <a:spLocks noGrp="1"/>
          </p:cNvSpPr>
          <p:nvPr>
            <p:ph idx="1"/>
          </p:nvPr>
        </p:nvSpPr>
        <p:spPr/>
        <p:txBody>
          <a:bodyPr>
            <a:normAutofit/>
          </a:bodyPr>
          <a:lstStyle/>
          <a:p>
            <a:r>
              <a:rPr lang="en-US" sz="2400" dirty="0" smtClean="0"/>
              <a:t>Causes distortions along Z-axis even with optical sectioning as seen with </a:t>
            </a:r>
            <a:r>
              <a:rPr lang="en-US" sz="2400" dirty="0"/>
              <a:t>C</a:t>
            </a:r>
            <a:r>
              <a:rPr lang="en-US" sz="2400" dirty="0" smtClean="0"/>
              <a:t>onfocal microscopy</a:t>
            </a:r>
          </a:p>
          <a:p>
            <a:r>
              <a:rPr lang="en-US" sz="2400" dirty="0" smtClean="0"/>
              <a:t>Matching </a:t>
            </a:r>
            <a:r>
              <a:rPr lang="en-US" sz="2400" dirty="0"/>
              <a:t>refractive index </a:t>
            </a:r>
            <a:r>
              <a:rPr lang="en-US" sz="2400" dirty="0" smtClean="0"/>
              <a:t>(</a:t>
            </a:r>
            <a:r>
              <a:rPr lang="en-US" altLang="en-US" sz="2400" dirty="0" smtClean="0">
                <a:latin typeface="Symbol" panose="05050102010706020507" pitchFamily="18" charset="2"/>
              </a:rPr>
              <a:t>h) </a:t>
            </a:r>
            <a:r>
              <a:rPr lang="en-US" altLang="en-US" sz="2400" dirty="0" smtClean="0"/>
              <a:t>of objective to the media containing specimen helps </a:t>
            </a:r>
            <a:r>
              <a:rPr lang="en-US" sz="2400" dirty="0" smtClean="0"/>
              <a:t>to </a:t>
            </a:r>
            <a:r>
              <a:rPr lang="en-US" sz="2400" dirty="0"/>
              <a:t>avoid </a:t>
            </a:r>
            <a:r>
              <a:rPr lang="en-US" sz="2400" dirty="0" smtClean="0"/>
              <a:t>Z-axis </a:t>
            </a:r>
            <a:r>
              <a:rPr lang="en-US" sz="2400" dirty="0"/>
              <a:t>artifacts</a:t>
            </a:r>
          </a:p>
        </p:txBody>
      </p:sp>
      <p:sp>
        <p:nvSpPr>
          <p:cNvPr id="5" name="Text Box 3"/>
          <p:cNvSpPr txBox="1">
            <a:spLocks noChangeArrowheads="1"/>
          </p:cNvSpPr>
          <p:nvPr/>
        </p:nvSpPr>
        <p:spPr bwMode="auto">
          <a:xfrm>
            <a:off x="899536" y="3614681"/>
            <a:ext cx="67818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spcBef>
                <a:spcPct val="50000"/>
              </a:spcBef>
            </a:pPr>
            <a:r>
              <a:rPr lang="en-US" altLang="en-US" dirty="0">
                <a:solidFill>
                  <a:prstClr val="black"/>
                </a:solidFill>
                <a:latin typeface="Symbol" panose="05050102010706020507" pitchFamily="18" charset="2"/>
              </a:rPr>
              <a:t>h</a:t>
            </a:r>
            <a:r>
              <a:rPr lang="en-US" altLang="en-US" sz="1600" dirty="0">
                <a:solidFill>
                  <a:prstClr val="black"/>
                </a:solidFill>
              </a:rPr>
              <a:t> </a:t>
            </a:r>
            <a:r>
              <a:rPr lang="en-US" altLang="en-US" sz="1600" dirty="0">
                <a:solidFill>
                  <a:prstClr val="black"/>
                </a:solidFill>
                <a:latin typeface="Calibri" panose="020F0502020204030204" pitchFamily="34" charset="0"/>
              </a:rPr>
              <a:t>= speed of light in vacuum /speed in medium</a:t>
            </a:r>
          </a:p>
          <a:p>
            <a:pPr>
              <a:lnSpc>
                <a:spcPct val="140000"/>
              </a:lnSpc>
            </a:pPr>
            <a:r>
              <a:rPr lang="en-US" altLang="en-US" sz="1600" dirty="0">
                <a:solidFill>
                  <a:prstClr val="black"/>
                </a:solidFill>
                <a:latin typeface="Calibri" panose="020F0502020204030204" pitchFamily="34" charset="0"/>
              </a:rPr>
              <a:t>	Material               </a:t>
            </a:r>
            <a:r>
              <a:rPr lang="en-US" altLang="en-US" sz="1600" dirty="0" smtClean="0">
                <a:solidFill>
                  <a:prstClr val="black"/>
                </a:solidFill>
                <a:latin typeface="Calibri" panose="020F0502020204030204" pitchFamily="34" charset="0"/>
              </a:rPr>
              <a:t>	         Refractive </a:t>
            </a:r>
            <a:r>
              <a:rPr lang="en-US" altLang="en-US" sz="1600" dirty="0">
                <a:solidFill>
                  <a:prstClr val="black"/>
                </a:solidFill>
                <a:latin typeface="Calibri" panose="020F0502020204030204" pitchFamily="34" charset="0"/>
              </a:rPr>
              <a:t>Index </a:t>
            </a:r>
          </a:p>
          <a:p>
            <a:pPr>
              <a:lnSpc>
                <a:spcPct val="140000"/>
              </a:lnSpc>
            </a:pPr>
            <a:r>
              <a:rPr lang="en-US" altLang="en-US" sz="1600" dirty="0">
                <a:solidFill>
                  <a:prstClr val="black"/>
                </a:solidFill>
                <a:latin typeface="Calibri" panose="020F0502020204030204" pitchFamily="34" charset="0"/>
              </a:rPr>
              <a:t>	  Air			1.0003 </a:t>
            </a:r>
          </a:p>
          <a:p>
            <a:pPr>
              <a:lnSpc>
                <a:spcPct val="140000"/>
              </a:lnSpc>
            </a:pPr>
            <a:r>
              <a:rPr lang="en-US" altLang="en-US" sz="1600" dirty="0">
                <a:solidFill>
                  <a:prstClr val="black"/>
                </a:solidFill>
                <a:latin typeface="Calibri" panose="020F0502020204030204" pitchFamily="34" charset="0"/>
              </a:rPr>
              <a:t>	  Water 		</a:t>
            </a:r>
            <a:r>
              <a:rPr lang="en-US" altLang="en-US" sz="1600" dirty="0" smtClean="0">
                <a:solidFill>
                  <a:prstClr val="black"/>
                </a:solidFill>
                <a:latin typeface="Calibri" panose="020F0502020204030204" pitchFamily="34" charset="0"/>
              </a:rPr>
              <a:t>	1.33 </a:t>
            </a:r>
          </a:p>
          <a:p>
            <a:pPr>
              <a:lnSpc>
                <a:spcPct val="140000"/>
              </a:lnSpc>
            </a:pPr>
            <a:r>
              <a:rPr lang="en-US" altLang="en-US" sz="1600" dirty="0" smtClean="0">
                <a:solidFill>
                  <a:prstClr val="black"/>
                </a:solidFill>
                <a:latin typeface="Calibri" panose="020F0502020204030204" pitchFamily="34" charset="0"/>
              </a:rPr>
              <a:t>	  Glycerin 			1.47 </a:t>
            </a:r>
          </a:p>
          <a:p>
            <a:pPr>
              <a:lnSpc>
                <a:spcPct val="140000"/>
              </a:lnSpc>
            </a:pPr>
            <a:r>
              <a:rPr lang="en-US" altLang="en-US" sz="1600" dirty="0">
                <a:solidFill>
                  <a:prstClr val="black"/>
                </a:solidFill>
                <a:latin typeface="Calibri" panose="020F0502020204030204" pitchFamily="34" charset="0"/>
              </a:rPr>
              <a:t>	  Immersion Oil 	</a:t>
            </a:r>
            <a:r>
              <a:rPr lang="en-US" altLang="en-US" sz="1600" dirty="0" smtClean="0">
                <a:solidFill>
                  <a:prstClr val="black"/>
                </a:solidFill>
                <a:latin typeface="Calibri" panose="020F0502020204030204" pitchFamily="34" charset="0"/>
              </a:rPr>
              <a:t>	1.518 </a:t>
            </a:r>
            <a:endParaRPr lang="en-US" altLang="en-US" sz="1600" dirty="0">
              <a:solidFill>
                <a:prstClr val="black"/>
              </a:solidFill>
              <a:latin typeface="Calibri" panose="020F0502020204030204" pitchFamily="34" charset="0"/>
            </a:endParaRPr>
          </a:p>
          <a:p>
            <a:pPr>
              <a:lnSpc>
                <a:spcPct val="140000"/>
              </a:lnSpc>
            </a:pPr>
            <a:r>
              <a:rPr lang="en-US" altLang="en-US" sz="1600" dirty="0">
                <a:solidFill>
                  <a:prstClr val="black"/>
                </a:solidFill>
                <a:latin typeface="Calibri" panose="020F0502020204030204" pitchFamily="34" charset="0"/>
              </a:rPr>
              <a:t>	  Glass 			1.52 </a:t>
            </a:r>
          </a:p>
          <a:p>
            <a:pPr>
              <a:lnSpc>
                <a:spcPct val="140000"/>
              </a:lnSpc>
            </a:pPr>
            <a:r>
              <a:rPr lang="en-US" altLang="en-US" sz="1600" dirty="0">
                <a:solidFill>
                  <a:prstClr val="black"/>
                </a:solidFill>
                <a:latin typeface="Calibri" panose="020F0502020204030204" pitchFamily="34" charset="0"/>
              </a:rPr>
              <a:t>	  Diamond  		</a:t>
            </a:r>
            <a:r>
              <a:rPr lang="en-US" altLang="en-US" sz="1600" dirty="0" smtClean="0">
                <a:solidFill>
                  <a:prstClr val="black"/>
                </a:solidFill>
                <a:latin typeface="Calibri" panose="020F0502020204030204" pitchFamily="34" charset="0"/>
              </a:rPr>
              <a:t>2.42 </a:t>
            </a:r>
            <a:endParaRPr lang="en-US" altLang="en-US"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903947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t>
            </a:r>
            <a:r>
              <a:rPr lang="en-US" altLang="en-US" sz="2800" dirty="0" smtClean="0"/>
              <a:t>and increasing numerical aperture (N.A.) </a:t>
            </a:r>
            <a:r>
              <a:rPr lang="en-US" sz="2800" dirty="0" smtClean="0"/>
              <a:t>to </a:t>
            </a:r>
            <a:r>
              <a:rPr lang="en-US" sz="2800" dirty="0"/>
              <a:t>avoid Z-axis </a:t>
            </a:r>
            <a:r>
              <a:rPr lang="en-US" sz="2800" dirty="0" smtClean="0"/>
              <a:t>distortions</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203" y="1785205"/>
            <a:ext cx="4750594" cy="4750594"/>
          </a:xfrm>
          <a:prstGeom prst="rect">
            <a:avLst/>
          </a:prstGeom>
        </p:spPr>
      </p:pic>
      <p:sp>
        <p:nvSpPr>
          <p:cNvPr id="9" name="TextBox 8"/>
          <p:cNvSpPr txBox="1"/>
          <p:nvPr/>
        </p:nvSpPr>
        <p:spPr>
          <a:xfrm>
            <a:off x="5315579" y="2183054"/>
            <a:ext cx="899157" cy="646331"/>
          </a:xfrm>
          <a:prstGeom prst="rect">
            <a:avLst/>
          </a:prstGeom>
          <a:noFill/>
        </p:spPr>
        <p:txBody>
          <a:bodyPr wrap="none" rtlCol="0">
            <a:spAutoFit/>
          </a:bodyPr>
          <a:lstStyle/>
          <a:p>
            <a:r>
              <a:rPr lang="en-US" dirty="0" smtClean="0">
                <a:solidFill>
                  <a:prstClr val="white"/>
                </a:solidFill>
              </a:rPr>
              <a:t>20x Dry</a:t>
            </a:r>
          </a:p>
          <a:p>
            <a:r>
              <a:rPr lang="en-US" dirty="0" smtClean="0">
                <a:solidFill>
                  <a:prstClr val="white"/>
                </a:solidFill>
              </a:rPr>
              <a:t>0.8 NA</a:t>
            </a:r>
            <a:endParaRPr lang="en-US" dirty="0">
              <a:solidFill>
                <a:prstClr val="white"/>
              </a:solidFill>
            </a:endParaRPr>
          </a:p>
        </p:txBody>
      </p:sp>
    </p:spTree>
    <p:extLst>
      <p:ext uri="{BB962C8B-B14F-4D97-AF65-F5344CB8AC3E}">
        <p14:creationId xmlns:p14="http://schemas.microsoft.com/office/powerpoint/2010/main" val="179844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203" y="1213705"/>
            <a:ext cx="5322094" cy="5322094"/>
          </a:xfrm>
          <a:prstGeom prst="rect">
            <a:avLst/>
          </a:prstGeom>
        </p:spPr>
      </p:pic>
      <p:sp>
        <p:nvSpPr>
          <p:cNvPr id="6" name="TextBox 5"/>
          <p:cNvSpPr txBox="1"/>
          <p:nvPr/>
        </p:nvSpPr>
        <p:spPr>
          <a:xfrm>
            <a:off x="5315579" y="2183054"/>
            <a:ext cx="829073" cy="646331"/>
          </a:xfrm>
          <a:prstGeom prst="rect">
            <a:avLst/>
          </a:prstGeom>
          <a:noFill/>
        </p:spPr>
        <p:txBody>
          <a:bodyPr wrap="none" rtlCol="0">
            <a:spAutoFit/>
          </a:bodyPr>
          <a:lstStyle/>
          <a:p>
            <a:r>
              <a:rPr lang="en-US" dirty="0" smtClean="0">
                <a:solidFill>
                  <a:prstClr val="white"/>
                </a:solidFill>
              </a:rPr>
              <a:t>40x Oil</a:t>
            </a:r>
          </a:p>
          <a:p>
            <a:r>
              <a:rPr lang="en-US" dirty="0" smtClean="0">
                <a:solidFill>
                  <a:prstClr val="white"/>
                </a:solidFill>
              </a:rPr>
              <a:t>1.3 NA</a:t>
            </a:r>
            <a:endParaRPr lang="en-US" dirty="0">
              <a:solidFill>
                <a:prstClr val="white"/>
              </a:solidFill>
            </a:endParaRPr>
          </a:p>
        </p:txBody>
      </p:sp>
      <p:sp>
        <p:nvSpPr>
          <p:cNvPr id="8" name="Title 3"/>
          <p:cNvSpPr>
            <a:spLocks noGrp="1"/>
          </p:cNvSpPr>
          <p:nvPr>
            <p:ph type="title"/>
          </p:nvPr>
        </p:nvSpPr>
        <p:spPr>
          <a:xfrm>
            <a:off x="628650" y="365126"/>
            <a:ext cx="7886700" cy="1325563"/>
          </a:xfrm>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t>
            </a:r>
            <a:r>
              <a:rPr lang="en-US" altLang="en-US" sz="2800" dirty="0" smtClean="0"/>
              <a:t>and increasing numerical aperture (N.A.) </a:t>
            </a:r>
            <a:r>
              <a:rPr lang="en-US" sz="2800" dirty="0" smtClean="0"/>
              <a:t>to </a:t>
            </a:r>
            <a:r>
              <a:rPr lang="en-US" sz="2800" dirty="0"/>
              <a:t>avoid Z-axis </a:t>
            </a:r>
            <a:r>
              <a:rPr lang="en-US" sz="2800" dirty="0" smtClean="0"/>
              <a:t>distortions</a:t>
            </a:r>
            <a:endParaRPr lang="en-US" sz="2800" dirty="0"/>
          </a:p>
        </p:txBody>
      </p:sp>
    </p:spTree>
    <p:extLst>
      <p:ext uri="{BB962C8B-B14F-4D97-AF65-F5344CB8AC3E}">
        <p14:creationId xmlns:p14="http://schemas.microsoft.com/office/powerpoint/2010/main" val="1821227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But objective can correct for only a few changes in refractive index</a:t>
            </a:r>
            <a:endParaRPr lang="en-US" sz="4000" dirty="0"/>
          </a:p>
        </p:txBody>
      </p:sp>
      <p:sp>
        <p:nvSpPr>
          <p:cNvPr id="3" name="Content Placeholder 2"/>
          <p:cNvSpPr>
            <a:spLocks noGrp="1"/>
          </p:cNvSpPr>
          <p:nvPr>
            <p:ph idx="1"/>
          </p:nvPr>
        </p:nvSpPr>
        <p:spPr/>
        <p:txBody>
          <a:bodyPr/>
          <a:lstStyle/>
          <a:p>
            <a:r>
              <a:rPr lang="en-US" dirty="0" smtClean="0"/>
              <a:t>Biological samples, especially thick ones, can have a wealth of different refractive indices</a:t>
            </a:r>
          </a:p>
          <a:p>
            <a:r>
              <a:rPr lang="en-US" dirty="0" smtClean="0"/>
              <a:t>Macromolecular samples great at scattering light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787"/>
          <a:stretch/>
        </p:blipFill>
        <p:spPr>
          <a:xfrm>
            <a:off x="899536" y="3752533"/>
            <a:ext cx="7143750" cy="1550988"/>
          </a:xfrm>
          <a:prstGeom prst="rect">
            <a:avLst/>
          </a:prstGeom>
        </p:spPr>
      </p:pic>
    </p:spTree>
    <p:extLst>
      <p:ext uri="{BB962C8B-B14F-4D97-AF65-F5344CB8AC3E}">
        <p14:creationId xmlns:p14="http://schemas.microsoft.com/office/powerpoint/2010/main" val="353872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Kohler illumination can help minimize scattering</a:t>
            </a:r>
            <a:endParaRPr lang="en-US" sz="4000" dirty="0"/>
          </a:p>
        </p:txBody>
      </p:sp>
      <p:sp>
        <p:nvSpPr>
          <p:cNvPr id="5" name="Content Placeholder 4"/>
          <p:cNvSpPr>
            <a:spLocks noGrp="1"/>
          </p:cNvSpPr>
          <p:nvPr>
            <p:ph sz="half" idx="1"/>
          </p:nvPr>
        </p:nvSpPr>
        <p:spPr/>
        <p:txBody>
          <a:bodyPr/>
          <a:lstStyle/>
          <a:p>
            <a:r>
              <a:rPr lang="en-US" dirty="0" smtClean="0"/>
              <a:t>Important for DIC (</a:t>
            </a:r>
            <a:r>
              <a:rPr lang="en-US" dirty="0" err="1" smtClean="0"/>
              <a:t>Nomarski</a:t>
            </a:r>
            <a:r>
              <a:rPr lang="en-US" dirty="0" smtClean="0"/>
              <a:t>) microscopy and maximizing resolution</a:t>
            </a:r>
          </a:p>
          <a:p>
            <a:r>
              <a:rPr lang="en-US" dirty="0" smtClean="0"/>
              <a:t>Aperture only crucial if your sample fills the whole field of view.</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12974"/>
            <a:ext cx="3886200" cy="2815200"/>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419" r="49600" b="9695"/>
          <a:stretch/>
        </p:blipFill>
        <p:spPr>
          <a:xfrm>
            <a:off x="6921562" y="4848859"/>
            <a:ext cx="1593788" cy="1544320"/>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918209" y="4889499"/>
            <a:ext cx="2840991" cy="1422400"/>
          </a:xfrm>
          <a:prstGeom prst="rect">
            <a:avLst/>
          </a:prstGeom>
        </p:spPr>
      </p:pic>
      <p:sp>
        <p:nvSpPr>
          <p:cNvPr id="11" name="TextBox 10"/>
          <p:cNvSpPr txBox="1"/>
          <p:nvPr/>
        </p:nvSpPr>
        <p:spPr>
          <a:xfrm>
            <a:off x="4629150" y="4848859"/>
            <a:ext cx="1985010" cy="1754326"/>
          </a:xfrm>
          <a:prstGeom prst="rect">
            <a:avLst/>
          </a:prstGeom>
          <a:noFill/>
        </p:spPr>
        <p:txBody>
          <a:bodyPr wrap="square" rtlCol="0">
            <a:spAutoFit/>
          </a:bodyPr>
          <a:lstStyle/>
          <a:p>
            <a:r>
              <a:rPr lang="en-US" dirty="0" smtClean="0"/>
              <a:t>Condenser aperture must be opened to just within field of view. Can you tell why?</a:t>
            </a:r>
            <a:endParaRPr lang="en-US" dirty="0"/>
          </a:p>
        </p:txBody>
      </p:sp>
    </p:spTree>
    <p:extLst>
      <p:ext uri="{BB962C8B-B14F-4D97-AF65-F5344CB8AC3E}">
        <p14:creationId xmlns:p14="http://schemas.microsoft.com/office/powerpoint/2010/main" val="1302061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Lecture 10: Scattering, clearing and adaptive optics</a:t>
            </a:r>
            <a:endParaRPr lang="en-US" sz="4000" dirty="0"/>
          </a:p>
        </p:txBody>
      </p:sp>
      <p:sp>
        <p:nvSpPr>
          <p:cNvPr id="3" name="Content Placeholder 2"/>
          <p:cNvSpPr>
            <a:spLocks noGrp="1"/>
          </p:cNvSpPr>
          <p:nvPr>
            <p:ph idx="1"/>
          </p:nvPr>
        </p:nvSpPr>
        <p:spPr/>
        <p:txBody>
          <a:bodyPr/>
          <a:lstStyle/>
          <a:p>
            <a:r>
              <a:rPr lang="en-US" dirty="0" smtClean="0"/>
              <a:t>Scattering and absorption of light</a:t>
            </a:r>
          </a:p>
          <a:p>
            <a:r>
              <a:rPr lang="en-US" dirty="0" smtClean="0"/>
              <a:t>How to deal with scattering and absorption</a:t>
            </a:r>
          </a:p>
          <a:p>
            <a:r>
              <a:rPr lang="en-US" dirty="0" smtClean="0"/>
              <a:t>Obstacles to transparency</a:t>
            </a:r>
          </a:p>
          <a:p>
            <a:r>
              <a:rPr lang="en-US" dirty="0" smtClean="0"/>
              <a:t>Techniques for making samples transparent</a:t>
            </a:r>
          </a:p>
          <a:p>
            <a:r>
              <a:rPr lang="en-US" dirty="0" smtClean="0"/>
              <a:t>History of clearing</a:t>
            </a:r>
          </a:p>
          <a:p>
            <a:r>
              <a:rPr lang="en-US" dirty="0" smtClean="0"/>
              <a:t>Modern approaches: CLARITY and beyond</a:t>
            </a:r>
          </a:p>
          <a:p>
            <a:r>
              <a:rPr lang="en-US" dirty="0" smtClean="0"/>
              <a:t>Adaptive optics</a:t>
            </a:r>
          </a:p>
          <a:p>
            <a:endParaRPr lang="en-US" dirty="0"/>
          </a:p>
        </p:txBody>
      </p:sp>
    </p:spTree>
    <p:extLst>
      <p:ext uri="{BB962C8B-B14F-4D97-AF65-F5344CB8AC3E}">
        <p14:creationId xmlns:p14="http://schemas.microsoft.com/office/powerpoint/2010/main" val="68872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Obstacles to transparency</a:t>
            </a:r>
            <a:endParaRPr lang="en-US" sz="4000" dirty="0"/>
          </a:p>
        </p:txBody>
      </p:sp>
      <p:sp>
        <p:nvSpPr>
          <p:cNvPr id="6" name="Content Placeholder 5"/>
          <p:cNvSpPr>
            <a:spLocks noGrp="1"/>
          </p:cNvSpPr>
          <p:nvPr>
            <p:ph idx="1"/>
          </p:nvPr>
        </p:nvSpPr>
        <p:spPr/>
        <p:txBody>
          <a:bodyPr/>
          <a:lstStyle/>
          <a:p>
            <a:r>
              <a:rPr lang="en-US" dirty="0" smtClean="0"/>
              <a:t>Absorption by pigments</a:t>
            </a:r>
          </a:p>
          <a:p>
            <a:r>
              <a:rPr lang="en-US" dirty="0" smtClean="0"/>
              <a:t>Differences in refractive index</a:t>
            </a:r>
          </a:p>
          <a:p>
            <a:r>
              <a:rPr lang="en-US" dirty="0" smtClean="0"/>
              <a:t>Which is the more challenging problem?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2408073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Clearing tissues goes back to 1914</a:t>
            </a:r>
            <a:endParaRPr lang="en-US" sz="4000" dirty="0"/>
          </a:p>
        </p:txBody>
      </p:sp>
      <p:sp>
        <p:nvSpPr>
          <p:cNvPr id="4" name="Content Placeholder 3"/>
          <p:cNvSpPr>
            <a:spLocks noGrp="1"/>
          </p:cNvSpPr>
          <p:nvPr>
            <p:ph sz="half" idx="1"/>
          </p:nvPr>
        </p:nvSpPr>
        <p:spPr/>
        <p:txBody>
          <a:bodyPr/>
          <a:lstStyle/>
          <a:p>
            <a:r>
              <a:rPr lang="en-US" dirty="0" smtClean="0"/>
              <a:t>Werner </a:t>
            </a:r>
            <a:r>
              <a:rPr lang="en-US" dirty="0" err="1" smtClean="0"/>
              <a:t>Spalteholz</a:t>
            </a:r>
            <a:r>
              <a:rPr lang="en-US" dirty="0" smtClean="0"/>
              <a:t> was German anatomist who developed first clearing protocol</a:t>
            </a:r>
          </a:p>
          <a:p>
            <a:r>
              <a:rPr lang="en-US" dirty="0"/>
              <a:t>T</a:t>
            </a:r>
            <a:r>
              <a:rPr lang="en-US" dirty="0" smtClean="0"/>
              <a:t>reatment </a:t>
            </a:r>
            <a:r>
              <a:rPr lang="en-US" dirty="0"/>
              <a:t>with benzyl alcohol and methyl salicylate</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7119" y="1829594"/>
            <a:ext cx="1919605" cy="2752641"/>
          </a:xfrm>
        </p:spPr>
      </p:pic>
      <p:sp>
        <p:nvSpPr>
          <p:cNvPr id="7" name="TextBox 6"/>
          <p:cNvSpPr txBox="1"/>
          <p:nvPr/>
        </p:nvSpPr>
        <p:spPr>
          <a:xfrm>
            <a:off x="6117659" y="4721140"/>
            <a:ext cx="1969065" cy="646331"/>
          </a:xfrm>
          <a:prstGeom prst="rect">
            <a:avLst/>
          </a:prstGeom>
          <a:noFill/>
        </p:spPr>
        <p:txBody>
          <a:bodyPr wrap="none" rtlCol="0">
            <a:spAutoFit/>
          </a:bodyPr>
          <a:lstStyle/>
          <a:p>
            <a:pPr algn="ctr"/>
            <a:r>
              <a:rPr lang="en-US" dirty="0"/>
              <a:t>Werner </a:t>
            </a:r>
            <a:r>
              <a:rPr lang="en-US" dirty="0" err="1"/>
              <a:t>Spalteholz</a:t>
            </a:r>
            <a:r>
              <a:rPr lang="en-US" dirty="0"/>
              <a:t> </a:t>
            </a:r>
            <a:endParaRPr lang="en-US" dirty="0" smtClean="0"/>
          </a:p>
          <a:p>
            <a:pPr algn="ctr"/>
            <a:r>
              <a:rPr lang="en-US" dirty="0" smtClean="0"/>
              <a:t>(</a:t>
            </a:r>
            <a:r>
              <a:rPr lang="en-US" dirty="0"/>
              <a:t>1861-1940)</a:t>
            </a:r>
          </a:p>
        </p:txBody>
      </p:sp>
    </p:spTree>
    <p:extLst>
      <p:ext uri="{BB962C8B-B14F-4D97-AF65-F5344CB8AC3E}">
        <p14:creationId xmlns:p14="http://schemas.microsoft.com/office/powerpoint/2010/main" val="232702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Cleared and stained specimens</a:t>
            </a:r>
            <a:endParaRPr lang="en-US" sz="4000" dirty="0"/>
          </a:p>
        </p:txBody>
      </p:sp>
      <p:sp>
        <p:nvSpPr>
          <p:cNvPr id="3" name="Content Placeholder 2"/>
          <p:cNvSpPr>
            <a:spLocks noGrp="1"/>
          </p:cNvSpPr>
          <p:nvPr>
            <p:ph sz="half" idx="1"/>
          </p:nvPr>
        </p:nvSpPr>
        <p:spPr/>
        <p:txBody>
          <a:bodyPr>
            <a:normAutofit/>
          </a:bodyPr>
          <a:lstStyle/>
          <a:p>
            <a:r>
              <a:rPr lang="en-US" dirty="0" smtClean="0"/>
              <a:t>Alizarin red labels bone, </a:t>
            </a:r>
            <a:r>
              <a:rPr lang="en-US" dirty="0" err="1" smtClean="0"/>
              <a:t>alcian</a:t>
            </a:r>
            <a:r>
              <a:rPr lang="en-US" dirty="0" smtClean="0"/>
              <a:t> blue labels cartilage</a:t>
            </a:r>
          </a:p>
          <a:p>
            <a:r>
              <a:rPr lang="en-US" dirty="0" smtClean="0"/>
              <a:t>Popular skeletal preparation</a:t>
            </a:r>
          </a:p>
          <a:p>
            <a:r>
              <a:rPr lang="en-US" dirty="0" smtClean="0"/>
              <a:t>Long used by Anatomists and </a:t>
            </a:r>
            <a:r>
              <a:rPr lang="en-US" dirty="0" err="1" smtClean="0"/>
              <a:t>Systematists</a:t>
            </a:r>
            <a:endParaRPr lang="en-US" dirty="0" smtClean="0"/>
          </a:p>
          <a:p>
            <a:r>
              <a:rPr lang="en-US" dirty="0"/>
              <a:t>6th </a:t>
            </a:r>
            <a:r>
              <a:rPr lang="en-US" dirty="0" smtClean="0"/>
              <a:t>Place in 2013 Nikon Photo </a:t>
            </a:r>
            <a:r>
              <a:rPr lang="en-US" dirty="0"/>
              <a:t>Competition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0326" y="1825625"/>
            <a:ext cx="3623848" cy="4351338"/>
          </a:xfrm>
        </p:spPr>
      </p:pic>
      <p:sp>
        <p:nvSpPr>
          <p:cNvPr id="4" name="TextBox 3"/>
          <p:cNvSpPr txBox="1"/>
          <p:nvPr/>
        </p:nvSpPr>
        <p:spPr>
          <a:xfrm>
            <a:off x="6787262" y="5942567"/>
            <a:ext cx="1596912" cy="369332"/>
          </a:xfrm>
          <a:prstGeom prst="rect">
            <a:avLst/>
          </a:prstGeom>
          <a:noFill/>
        </p:spPr>
        <p:txBody>
          <a:bodyPr wrap="none" rtlCol="0">
            <a:spAutoFit/>
          </a:bodyPr>
          <a:lstStyle/>
          <a:p>
            <a:r>
              <a:rPr lang="en-US" dirty="0" err="1" smtClean="0"/>
              <a:t>Dorit</a:t>
            </a:r>
            <a:r>
              <a:rPr lang="en-US" dirty="0" smtClean="0"/>
              <a:t> </a:t>
            </a:r>
            <a:r>
              <a:rPr lang="en-US" dirty="0" err="1" smtClean="0"/>
              <a:t>Hockman</a:t>
            </a:r>
            <a:endParaRPr lang="en-US" dirty="0"/>
          </a:p>
        </p:txBody>
      </p:sp>
    </p:spTree>
    <p:extLst>
      <p:ext uri="{BB962C8B-B14F-4D97-AF65-F5344CB8AC3E}">
        <p14:creationId xmlns:p14="http://schemas.microsoft.com/office/powerpoint/2010/main" val="396469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Cleared and stained specimens</a:t>
            </a:r>
          </a:p>
        </p:txBody>
      </p:sp>
      <p:sp>
        <p:nvSpPr>
          <p:cNvPr id="3" name="Content Placeholder 2"/>
          <p:cNvSpPr>
            <a:spLocks noGrp="1"/>
          </p:cNvSpPr>
          <p:nvPr>
            <p:ph sz="half" idx="1"/>
          </p:nvPr>
        </p:nvSpPr>
        <p:spPr/>
        <p:txBody>
          <a:bodyPr>
            <a:normAutofit/>
          </a:bodyPr>
          <a:lstStyle/>
          <a:p>
            <a:r>
              <a:rPr lang="en-US" sz="2400" dirty="0" smtClean="0"/>
              <a:t>Technique goes back to at least the 1930’s</a:t>
            </a:r>
          </a:p>
          <a:p>
            <a:r>
              <a:rPr lang="en-US" sz="2400" dirty="0" smtClean="0"/>
              <a:t>Modern protocol </a:t>
            </a:r>
            <a:r>
              <a:rPr lang="en-US" sz="2400" dirty="0"/>
              <a:t>from </a:t>
            </a:r>
            <a:r>
              <a:rPr lang="en-US" sz="2400" dirty="0" err="1"/>
              <a:t>Dingerkus</a:t>
            </a:r>
            <a:r>
              <a:rPr lang="en-US" sz="2400" dirty="0"/>
              <a:t> and </a:t>
            </a:r>
            <a:r>
              <a:rPr lang="en-US" sz="2400" dirty="0" err="1"/>
              <a:t>Uhler</a:t>
            </a:r>
            <a:r>
              <a:rPr lang="en-US" sz="2400" dirty="0"/>
              <a:t> (1977)</a:t>
            </a:r>
            <a:endParaRPr lang="en-US" sz="2400" dirty="0" smtClean="0"/>
          </a:p>
          <a:p>
            <a:r>
              <a:rPr lang="en-US" sz="2400" dirty="0" smtClean="0"/>
              <a:t>Important because allowed study of intact internal skeleton</a:t>
            </a:r>
          </a:p>
          <a:p>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0333" y="1514824"/>
            <a:ext cx="3875017" cy="24864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67" y="4447031"/>
            <a:ext cx="3858348" cy="1864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527" y="4215627"/>
            <a:ext cx="3294627" cy="2185436"/>
          </a:xfrm>
          <a:prstGeom prst="rect">
            <a:avLst/>
          </a:prstGeom>
        </p:spPr>
      </p:pic>
    </p:spTree>
    <p:extLst>
      <p:ext uri="{BB962C8B-B14F-4D97-AF65-F5344CB8AC3E}">
        <p14:creationId xmlns:p14="http://schemas.microsoft.com/office/powerpoint/2010/main" val="528820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Cleared and stained specimens</a:t>
            </a:r>
          </a:p>
        </p:txBody>
      </p:sp>
      <p:sp>
        <p:nvSpPr>
          <p:cNvPr id="3" name="Content Placeholder 2"/>
          <p:cNvSpPr>
            <a:spLocks noGrp="1"/>
          </p:cNvSpPr>
          <p:nvPr>
            <p:ph sz="half" idx="1"/>
          </p:nvPr>
        </p:nvSpPr>
        <p:spPr/>
        <p:txBody>
          <a:bodyPr>
            <a:normAutofit/>
          </a:bodyPr>
          <a:lstStyle/>
          <a:p>
            <a:r>
              <a:rPr lang="en-US" sz="1600" dirty="0" smtClean="0"/>
              <a:t>Make animals transparent with strong alkali solution (KOH) and glycerin</a:t>
            </a:r>
          </a:p>
          <a:p>
            <a:r>
              <a:rPr lang="en-US" sz="1600" dirty="0" smtClean="0"/>
              <a:t>Remove </a:t>
            </a:r>
            <a:r>
              <a:rPr lang="en-US" sz="1600" dirty="0"/>
              <a:t>pigment with </a:t>
            </a:r>
            <a:r>
              <a:rPr lang="en-US" sz="1600" dirty="0" smtClean="0"/>
              <a:t>hydrogen </a:t>
            </a:r>
            <a:r>
              <a:rPr lang="en-US" sz="1600" dirty="0"/>
              <a:t>peroxide, ultra-violet light, or other bleaching </a:t>
            </a:r>
            <a:r>
              <a:rPr lang="en-US" sz="1600" dirty="0" smtClean="0"/>
              <a:t>agents</a:t>
            </a:r>
          </a:p>
          <a:p>
            <a:r>
              <a:rPr lang="en-US" sz="1600" dirty="0" smtClean="0"/>
              <a:t>Embryos and larva fast but adults can take weeks</a:t>
            </a:r>
            <a:endParaRPr lang="en-US" sz="1600"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93920" y="1825624"/>
            <a:ext cx="4077002" cy="2140426"/>
          </a:xfrm>
        </p:spPr>
      </p:pic>
      <p:pic>
        <p:nvPicPr>
          <p:cNvPr id="6" name="Picture 5"/>
          <p:cNvPicPr>
            <a:picLocks noChangeAspect="1"/>
          </p:cNvPicPr>
          <p:nvPr/>
        </p:nvPicPr>
        <p:blipFill>
          <a:blip r:embed="rId4"/>
          <a:stretch>
            <a:fillRect/>
          </a:stretch>
        </p:blipFill>
        <p:spPr>
          <a:xfrm>
            <a:off x="628650" y="3889102"/>
            <a:ext cx="3818419" cy="24227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082" y="3880002"/>
            <a:ext cx="3799840" cy="2431897"/>
          </a:xfrm>
          <a:prstGeom prst="rect">
            <a:avLst/>
          </a:prstGeom>
        </p:spPr>
      </p:pic>
    </p:spTree>
    <p:extLst>
      <p:ext uri="{BB962C8B-B14F-4D97-AF65-F5344CB8AC3E}">
        <p14:creationId xmlns:p14="http://schemas.microsoft.com/office/powerpoint/2010/main" val="605506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Clearing techniques</a:t>
            </a:r>
            <a:endParaRPr lang="en-US" sz="4000" dirty="0"/>
          </a:p>
        </p:txBody>
      </p:sp>
      <p:sp>
        <p:nvSpPr>
          <p:cNvPr id="3" name="Content Placeholder 2"/>
          <p:cNvSpPr>
            <a:spLocks noGrp="1"/>
          </p:cNvSpPr>
          <p:nvPr>
            <p:ph idx="1"/>
          </p:nvPr>
        </p:nvSpPr>
        <p:spPr/>
        <p:txBody>
          <a:bodyPr>
            <a:normAutofit/>
          </a:bodyPr>
          <a:lstStyle/>
          <a:p>
            <a:r>
              <a:rPr lang="en-US" sz="2400" dirty="0" smtClean="0"/>
              <a:t>Major </a:t>
            </a:r>
            <a:r>
              <a:rPr lang="en-US" sz="2400" dirty="0"/>
              <a:t>task of clearing methods is to "equalize" the refractive index without destroying </a:t>
            </a:r>
            <a:r>
              <a:rPr lang="en-US" sz="2400" dirty="0" smtClean="0"/>
              <a:t>3D structure </a:t>
            </a:r>
            <a:r>
              <a:rPr lang="en-US" sz="2400" dirty="0"/>
              <a:t>and without degradation of possibly present </a:t>
            </a:r>
            <a:r>
              <a:rPr lang="en-US" sz="2400" dirty="0" err="1"/>
              <a:t>fluorochromes</a:t>
            </a:r>
            <a:r>
              <a:rPr lang="en-US" sz="2400"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1125325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to reduce refractive index differences</a:t>
            </a:r>
            <a:endParaRPr lang="en-US" sz="40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Remove water </a:t>
            </a:r>
            <a:r>
              <a:rPr lang="en-US" dirty="0"/>
              <a:t>and replace it </a:t>
            </a:r>
            <a:r>
              <a:rPr lang="en-US" dirty="0" smtClean="0"/>
              <a:t>with </a:t>
            </a:r>
            <a:r>
              <a:rPr lang="en-US" dirty="0"/>
              <a:t>an organic compound that has a higher refractive </a:t>
            </a:r>
            <a:r>
              <a:rPr lang="en-US" dirty="0" smtClean="0"/>
              <a:t>index</a:t>
            </a:r>
          </a:p>
          <a:p>
            <a:pPr marL="514350" indent="-514350">
              <a:buFont typeface="+mj-lt"/>
              <a:buAutoNum type="arabicPeriod"/>
            </a:pPr>
            <a:r>
              <a:rPr lang="en-US" dirty="0" smtClean="0"/>
              <a:t>Increase refractive </a:t>
            </a:r>
            <a:r>
              <a:rPr lang="en-US" dirty="0"/>
              <a:t>index of </a:t>
            </a:r>
            <a:r>
              <a:rPr lang="en-US" dirty="0" smtClean="0"/>
              <a:t>aqueous </a:t>
            </a:r>
            <a:r>
              <a:rPr lang="en-US" dirty="0"/>
              <a:t>phases by adding water-soluble compounds, such as glucose, fructose </a:t>
            </a:r>
            <a:r>
              <a:rPr lang="en-US" dirty="0" smtClean="0"/>
              <a:t>or urea.</a:t>
            </a:r>
          </a:p>
          <a:p>
            <a:pPr marL="514350" indent="-514350">
              <a:buFont typeface="+mj-lt"/>
              <a:buAutoNum type="arabicPeriod"/>
            </a:pPr>
            <a:r>
              <a:rPr lang="en-US" dirty="0" smtClean="0"/>
              <a:t>Replace water with polar </a:t>
            </a:r>
            <a:r>
              <a:rPr lang="en-US" dirty="0"/>
              <a:t>solvents with higher refractive index</a:t>
            </a:r>
          </a:p>
        </p:txBody>
      </p:sp>
    </p:spTree>
    <p:extLst>
      <p:ext uri="{BB962C8B-B14F-4D97-AF65-F5344CB8AC3E}">
        <p14:creationId xmlns:p14="http://schemas.microsoft.com/office/powerpoint/2010/main" val="13669759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Remove </a:t>
            </a:r>
            <a:r>
              <a:rPr lang="en-US" sz="3200" dirty="0" smtClean="0"/>
              <a:t>water </a:t>
            </a:r>
            <a:r>
              <a:rPr lang="en-US" sz="3200" dirty="0"/>
              <a:t>and replace it with an organic compound that has a higher refractive index</a:t>
            </a:r>
            <a:br>
              <a:rPr lang="en-US" sz="3200" dirty="0"/>
            </a:br>
            <a:endParaRPr lang="en-US" sz="3200" dirty="0"/>
          </a:p>
        </p:txBody>
      </p:sp>
      <p:sp>
        <p:nvSpPr>
          <p:cNvPr id="5" name="Content Placeholder 4"/>
          <p:cNvSpPr>
            <a:spLocks noGrp="1"/>
          </p:cNvSpPr>
          <p:nvPr>
            <p:ph sz="half" idx="1"/>
          </p:nvPr>
        </p:nvSpPr>
        <p:spPr/>
        <p:txBody>
          <a:bodyPr/>
          <a:lstStyle/>
          <a:p>
            <a:r>
              <a:rPr lang="en-US" dirty="0" smtClean="0"/>
              <a:t>Benzyl alcohol and </a:t>
            </a:r>
            <a:r>
              <a:rPr lang="en-US" dirty="0" err="1"/>
              <a:t>benzylbenzoate</a:t>
            </a:r>
            <a:r>
              <a:rPr lang="en-US" dirty="0"/>
              <a:t> </a:t>
            </a:r>
            <a:r>
              <a:rPr lang="en-US" dirty="0" smtClean="0"/>
              <a:t>(BABB)</a:t>
            </a:r>
          </a:p>
          <a:p>
            <a:r>
              <a:rPr lang="en-US" dirty="0" err="1"/>
              <a:t>D</a:t>
            </a:r>
            <a:r>
              <a:rPr lang="en-US" dirty="0" err="1" smtClean="0"/>
              <a:t>ibenzyl</a:t>
            </a:r>
            <a:r>
              <a:rPr lang="en-US" dirty="0" smtClean="0"/>
              <a:t> </a:t>
            </a:r>
            <a:r>
              <a:rPr lang="en-US" dirty="0"/>
              <a:t>ether (DBE</a:t>
            </a:r>
            <a:r>
              <a:rPr lang="en-US" dirty="0" smtClean="0"/>
              <a:t>)</a:t>
            </a:r>
          </a:p>
          <a:p>
            <a:r>
              <a:rPr lang="en-US" dirty="0"/>
              <a:t>Dehydrate with ethanol or </a:t>
            </a:r>
            <a:r>
              <a:rPr lang="en-US" dirty="0" err="1"/>
              <a:t>tetrahydrofuran</a:t>
            </a:r>
            <a:endParaRPr lang="en-US" dirty="0"/>
          </a:p>
        </p:txBody>
      </p:sp>
      <p:pic>
        <p:nvPicPr>
          <p:cNvPr id="2" name="IP-ExtendedFocusImageFrog0002_t0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29150" y="1825625"/>
            <a:ext cx="3886200" cy="2911475"/>
          </a:xfr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304" y="4872036"/>
            <a:ext cx="2411949" cy="1707896"/>
          </a:xfrm>
          <a:prstGeom prst="rect">
            <a:avLst/>
          </a:prstGeom>
        </p:spPr>
      </p:pic>
      <p:pic>
        <p:nvPicPr>
          <p:cNvPr id="7" name="Picture 6"/>
          <p:cNvPicPr>
            <a:picLocks noChangeAspect="1"/>
          </p:cNvPicPr>
          <p:nvPr/>
        </p:nvPicPr>
        <p:blipFill>
          <a:blip r:embed="rId7"/>
          <a:stretch>
            <a:fillRect/>
          </a:stretch>
        </p:blipFill>
        <p:spPr>
          <a:xfrm>
            <a:off x="1264650" y="4199556"/>
            <a:ext cx="2141400" cy="2502567"/>
          </a:xfrm>
          <a:prstGeom prst="rect">
            <a:avLst/>
          </a:prstGeom>
        </p:spPr>
      </p:pic>
    </p:spTree>
    <p:extLst>
      <p:ext uri="{BB962C8B-B14F-4D97-AF65-F5344CB8AC3E}">
        <p14:creationId xmlns:p14="http://schemas.microsoft.com/office/powerpoint/2010/main" val="28458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prstClr val="black"/>
                </a:solidFill>
              </a:rPr>
              <a:t>Remove water and replace it with an organic compound that has a higher refractive index</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79746033"/>
              </p:ext>
            </p:extLst>
          </p:nvPr>
        </p:nvGraphicFramePr>
        <p:xfrm>
          <a:off x="628650" y="1825625"/>
          <a:ext cx="7886700" cy="2595880"/>
        </p:xfrm>
        <a:graphic>
          <a:graphicData uri="http://schemas.openxmlformats.org/drawingml/2006/table">
            <a:tbl>
              <a:tblPr firstRow="1" bandRow="1">
                <a:tableStyleId>{5C22544A-7EE6-4342-B048-85BDC9FD1C3A}</a:tableStyleId>
              </a:tblPr>
              <a:tblGrid>
                <a:gridCol w="3943350"/>
                <a:gridCol w="3943350"/>
              </a:tblGrid>
              <a:tr h="370840">
                <a:tc>
                  <a:txBody>
                    <a:bodyPr/>
                    <a:lstStyle/>
                    <a:p>
                      <a:r>
                        <a:rPr lang="en-US" dirty="0" smtClean="0"/>
                        <a:t>Solvent</a:t>
                      </a:r>
                      <a:endParaRPr lang="en-US" dirty="0"/>
                    </a:p>
                  </a:txBody>
                  <a:tcPr/>
                </a:tc>
                <a:tc>
                  <a:txBody>
                    <a:bodyPr/>
                    <a:lstStyle/>
                    <a:p>
                      <a:r>
                        <a:rPr lang="en-US" dirty="0" smtClean="0"/>
                        <a:t>Refractive Index (</a:t>
                      </a:r>
                      <a:r>
                        <a:rPr lang="el-GR" dirty="0" smtClean="0"/>
                        <a:t>η</a:t>
                      </a:r>
                      <a:r>
                        <a:rPr lang="en-US" dirty="0" smtClean="0"/>
                        <a:t>)</a:t>
                      </a:r>
                      <a:endParaRPr lang="en-US" dirty="0"/>
                    </a:p>
                  </a:txBody>
                  <a:tcPr/>
                </a:tc>
              </a:tr>
              <a:tr h="370840">
                <a:tc>
                  <a:txBody>
                    <a:bodyPr/>
                    <a:lstStyle/>
                    <a:p>
                      <a:r>
                        <a:rPr lang="en-US" dirty="0" smtClean="0"/>
                        <a:t>Water</a:t>
                      </a:r>
                      <a:endParaRPr lang="en-US" dirty="0"/>
                    </a:p>
                  </a:txBody>
                  <a:tcPr/>
                </a:tc>
                <a:tc>
                  <a:txBody>
                    <a:bodyPr/>
                    <a:lstStyle/>
                    <a:p>
                      <a:r>
                        <a:rPr lang="en-US" dirty="0" smtClean="0"/>
                        <a:t>1.33</a:t>
                      </a:r>
                      <a:endParaRPr lang="en-US" dirty="0"/>
                    </a:p>
                  </a:txBody>
                  <a:tcPr/>
                </a:tc>
              </a:tr>
              <a:tr h="370840">
                <a:tc>
                  <a:txBody>
                    <a:bodyPr/>
                    <a:lstStyle/>
                    <a:p>
                      <a:r>
                        <a:rPr lang="en-US" dirty="0" smtClean="0"/>
                        <a:t>BABB</a:t>
                      </a:r>
                      <a:endParaRPr lang="en-US" dirty="0"/>
                    </a:p>
                  </a:txBody>
                  <a:tcPr/>
                </a:tc>
                <a:tc>
                  <a:txBody>
                    <a:bodyPr/>
                    <a:lstStyle/>
                    <a:p>
                      <a:r>
                        <a:rPr lang="en-US" dirty="0" smtClean="0"/>
                        <a:t>1.56</a:t>
                      </a:r>
                      <a:endParaRPr lang="en-US" dirty="0"/>
                    </a:p>
                  </a:txBody>
                  <a:tcPr/>
                </a:tc>
              </a:tr>
              <a:tr h="370840">
                <a:tc>
                  <a:txBody>
                    <a:bodyPr/>
                    <a:lstStyle/>
                    <a:p>
                      <a:r>
                        <a:rPr lang="en-US" dirty="0" smtClean="0"/>
                        <a:t>Methyl salicylate</a:t>
                      </a:r>
                      <a:endParaRPr lang="en-US" dirty="0"/>
                    </a:p>
                  </a:txBody>
                  <a:tcPr/>
                </a:tc>
                <a:tc>
                  <a:txBody>
                    <a:bodyPr/>
                    <a:lstStyle/>
                    <a:p>
                      <a:r>
                        <a:rPr lang="en-US" dirty="0" smtClean="0"/>
                        <a:t>1.52</a:t>
                      </a:r>
                      <a:endParaRPr lang="en-US" dirty="0"/>
                    </a:p>
                  </a:txBody>
                  <a:tcPr/>
                </a:tc>
              </a:tr>
              <a:tr h="370840">
                <a:tc>
                  <a:txBody>
                    <a:bodyPr/>
                    <a:lstStyle/>
                    <a:p>
                      <a:r>
                        <a:rPr lang="en-US" dirty="0" err="1" smtClean="0"/>
                        <a:t>Dibenzyl</a:t>
                      </a:r>
                      <a:r>
                        <a:rPr lang="en-US" baseline="0" dirty="0" smtClean="0"/>
                        <a:t> ether</a:t>
                      </a:r>
                      <a:endParaRPr lang="en-US" dirty="0"/>
                    </a:p>
                  </a:txBody>
                  <a:tcPr/>
                </a:tc>
                <a:tc>
                  <a:txBody>
                    <a:bodyPr/>
                    <a:lstStyle/>
                    <a:p>
                      <a:r>
                        <a:rPr lang="en-US" dirty="0" smtClean="0"/>
                        <a:t>1.56</a:t>
                      </a:r>
                      <a:endParaRPr lang="en-US" dirty="0"/>
                    </a:p>
                  </a:txBody>
                  <a:tcPr/>
                </a:tc>
              </a:tr>
              <a:tr h="370840">
                <a:tc>
                  <a:txBody>
                    <a:bodyPr/>
                    <a:lstStyle/>
                    <a:p>
                      <a:r>
                        <a:rPr lang="en-US" dirty="0" smtClean="0"/>
                        <a:t>2,2’-thiodiethanol</a:t>
                      </a:r>
                      <a:endParaRPr lang="en-US" dirty="0"/>
                    </a:p>
                  </a:txBody>
                  <a:tcPr/>
                </a:tc>
                <a:tc>
                  <a:txBody>
                    <a:bodyPr/>
                    <a:lstStyle/>
                    <a:p>
                      <a:r>
                        <a:rPr lang="en-US" dirty="0" smtClean="0"/>
                        <a:t>1.52</a:t>
                      </a:r>
                      <a:endParaRPr lang="en-US" dirty="0"/>
                    </a:p>
                  </a:txBody>
                  <a:tcPr/>
                </a:tc>
              </a:tr>
              <a:tr h="370840">
                <a:tc>
                  <a:txBody>
                    <a:bodyPr/>
                    <a:lstStyle/>
                    <a:p>
                      <a:r>
                        <a:rPr lang="en-US" dirty="0" smtClean="0"/>
                        <a:t>Glycerol</a:t>
                      </a:r>
                      <a:endParaRPr lang="en-US" dirty="0"/>
                    </a:p>
                  </a:txBody>
                  <a:tcPr/>
                </a:tc>
                <a:tc>
                  <a:txBody>
                    <a:bodyPr/>
                    <a:lstStyle/>
                    <a:p>
                      <a:r>
                        <a:rPr lang="en-US" dirty="0" smtClean="0"/>
                        <a:t>1.47</a:t>
                      </a:r>
                      <a:endParaRPr lang="en-US" dirty="0"/>
                    </a:p>
                  </a:txBody>
                  <a:tcPr/>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300" y="4704080"/>
            <a:ext cx="3073400" cy="1536700"/>
          </a:xfrm>
          <a:prstGeom prst="rect">
            <a:avLst/>
          </a:prstGeom>
        </p:spPr>
      </p:pic>
    </p:spTree>
    <p:extLst>
      <p:ext uri="{BB962C8B-B14F-4D97-AF65-F5344CB8AC3E}">
        <p14:creationId xmlns:p14="http://schemas.microsoft.com/office/powerpoint/2010/main" val="3903663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Benzyl alcohol and </a:t>
            </a:r>
            <a:r>
              <a:rPr lang="en-US" sz="3200" dirty="0" err="1"/>
              <a:t>benzylbenzoate</a:t>
            </a:r>
            <a:r>
              <a:rPr lang="en-US" sz="3200" dirty="0"/>
              <a:t> (BABB</a:t>
            </a:r>
            <a:r>
              <a:rPr lang="en-US" sz="3200" dirty="0" smtClean="0"/>
              <a:t>) can preserve some fluorophores</a:t>
            </a:r>
            <a:r>
              <a:rPr lang="en-US" sz="3200" dirty="0"/>
              <a:t/>
            </a:r>
            <a:br>
              <a:rPr lang="en-US" sz="3200" dirty="0"/>
            </a:br>
            <a:endParaRPr lang="en-US" sz="3200" dirty="0"/>
          </a:p>
        </p:txBody>
      </p:sp>
      <p:sp>
        <p:nvSpPr>
          <p:cNvPr id="15" name="TextBox 14"/>
          <p:cNvSpPr txBox="1"/>
          <p:nvPr/>
        </p:nvSpPr>
        <p:spPr>
          <a:xfrm>
            <a:off x="735013" y="6311899"/>
            <a:ext cx="5259581" cy="369332"/>
          </a:xfrm>
          <a:prstGeom prst="rect">
            <a:avLst/>
          </a:prstGeom>
          <a:noFill/>
        </p:spPr>
        <p:txBody>
          <a:bodyPr wrap="none" rtlCol="0">
            <a:spAutoFit/>
          </a:bodyPr>
          <a:lstStyle/>
          <a:p>
            <a:r>
              <a:rPr lang="en-US" dirty="0"/>
              <a:t>Collaboration with Eric </a:t>
            </a:r>
            <a:r>
              <a:rPr lang="en-US" dirty="0" err="1"/>
              <a:t>Birgbauer</a:t>
            </a:r>
            <a:r>
              <a:rPr lang="en-US" dirty="0"/>
              <a:t>, Winthrop University</a:t>
            </a:r>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3673685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Opaque materials can either scatter or absorb light</a:t>
            </a:r>
            <a:endParaRPr lang="en-US" sz="4000" dirty="0"/>
          </a:p>
        </p:txBody>
      </p:sp>
      <p:sp>
        <p:nvSpPr>
          <p:cNvPr id="4" name="Content Placeholder 3"/>
          <p:cNvSpPr>
            <a:spLocks noGrp="1"/>
          </p:cNvSpPr>
          <p:nvPr>
            <p:ph sz="half" idx="1"/>
          </p:nvPr>
        </p:nvSpPr>
        <p:spPr/>
        <p:txBody>
          <a:bodyPr/>
          <a:lstStyle/>
          <a:p>
            <a:r>
              <a:rPr lang="en-US" dirty="0" smtClean="0"/>
              <a:t>Scattering</a:t>
            </a:r>
          </a:p>
          <a:p>
            <a:pPr lvl="1"/>
            <a:r>
              <a:rPr lang="en-US" dirty="0" smtClean="0"/>
              <a:t>Milky</a:t>
            </a:r>
          </a:p>
          <a:p>
            <a:pPr lvl="1"/>
            <a:r>
              <a:rPr lang="en-US" dirty="0" smtClean="0"/>
              <a:t>Common for many biological materials we want to image</a:t>
            </a:r>
            <a:endParaRPr lang="en-US" dirty="0"/>
          </a:p>
        </p:txBody>
      </p:sp>
      <p:sp>
        <p:nvSpPr>
          <p:cNvPr id="5" name="Content Placeholder 4"/>
          <p:cNvSpPr>
            <a:spLocks noGrp="1"/>
          </p:cNvSpPr>
          <p:nvPr>
            <p:ph sz="half" idx="2"/>
          </p:nvPr>
        </p:nvSpPr>
        <p:spPr/>
        <p:txBody>
          <a:bodyPr/>
          <a:lstStyle/>
          <a:p>
            <a:r>
              <a:rPr lang="en-US" dirty="0" smtClean="0"/>
              <a:t>Absorption</a:t>
            </a:r>
          </a:p>
          <a:p>
            <a:pPr lvl="1"/>
            <a:r>
              <a:rPr lang="en-US" dirty="0" smtClean="0"/>
              <a:t>Black</a:t>
            </a:r>
          </a:p>
          <a:p>
            <a:pPr lvl="1"/>
            <a:r>
              <a:rPr lang="en-US" dirty="0" smtClean="0"/>
              <a:t>Pigment containing cells one of few biological examples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813" y="4253402"/>
            <a:ext cx="2230899" cy="17206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613" y="4253402"/>
            <a:ext cx="1969161" cy="2397760"/>
          </a:xfrm>
          <a:prstGeom prst="rect">
            <a:avLst/>
          </a:prstGeom>
        </p:spPr>
      </p:pic>
      <p:sp>
        <p:nvSpPr>
          <p:cNvPr id="8" name="TextBox 7"/>
          <p:cNvSpPr txBox="1"/>
          <p:nvPr/>
        </p:nvSpPr>
        <p:spPr>
          <a:xfrm>
            <a:off x="4738126" y="6281830"/>
            <a:ext cx="3668248" cy="369332"/>
          </a:xfrm>
          <a:prstGeom prst="rect">
            <a:avLst/>
          </a:prstGeom>
          <a:noFill/>
        </p:spPr>
        <p:txBody>
          <a:bodyPr wrap="none" rtlCol="0">
            <a:spAutoFit/>
          </a:bodyPr>
          <a:lstStyle/>
          <a:p>
            <a:r>
              <a:rPr lang="en-US" dirty="0" err="1"/>
              <a:t>Vanta</a:t>
            </a:r>
            <a:r>
              <a:rPr lang="en-US" dirty="0"/>
              <a:t> black absorbs 99.965</a:t>
            </a:r>
            <a:r>
              <a:rPr lang="en-US" dirty="0" smtClean="0"/>
              <a:t>% of light </a:t>
            </a:r>
            <a:endParaRPr lang="en-US" dirty="0"/>
          </a:p>
        </p:txBody>
      </p:sp>
    </p:spTree>
    <p:extLst>
      <p:ext uri="{BB962C8B-B14F-4D97-AF65-F5344CB8AC3E}">
        <p14:creationId xmlns:p14="http://schemas.microsoft.com/office/powerpoint/2010/main" val="4121856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normAutofit/>
          </a:bodyPr>
          <a:lstStyle/>
          <a:p>
            <a:r>
              <a:rPr lang="en-US" sz="3200" dirty="0" smtClean="0"/>
              <a:t>Comparison of clearing methods </a:t>
            </a:r>
            <a:br>
              <a:rPr lang="en-US" sz="3200" dirty="0" smtClean="0"/>
            </a:br>
            <a:r>
              <a:rPr lang="en-US" sz="3200" dirty="0" smtClean="0"/>
              <a:t>(from </a:t>
            </a:r>
            <a:r>
              <a:rPr lang="en-US" sz="3200" dirty="0" err="1" smtClean="0"/>
              <a:t>iDISCO</a:t>
            </a:r>
            <a:r>
              <a:rPr lang="en-US" sz="3200" dirty="0" smtClean="0"/>
              <a:t> paper)</a:t>
            </a:r>
            <a:endParaRPr lang="en-US" sz="3200"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29891861"/>
              </p:ext>
            </p:extLst>
          </p:nvPr>
        </p:nvGraphicFramePr>
        <p:xfrm>
          <a:off x="628650" y="1825625"/>
          <a:ext cx="7886704" cy="2763203"/>
        </p:xfrm>
        <a:graphic>
          <a:graphicData uri="http://schemas.openxmlformats.org/drawingml/2006/table">
            <a:tbl>
              <a:tblPr firstRow="1" bandRow="1">
                <a:tableStyleId>{5C22544A-7EE6-4342-B048-85BDC9FD1C3A}</a:tableStyleId>
              </a:tblPr>
              <a:tblGrid>
                <a:gridCol w="985838"/>
                <a:gridCol w="985838"/>
                <a:gridCol w="985838"/>
                <a:gridCol w="985838"/>
                <a:gridCol w="985838"/>
                <a:gridCol w="985838"/>
                <a:gridCol w="985838"/>
                <a:gridCol w="985838"/>
              </a:tblGrid>
              <a:tr h="370840">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Method</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1</a:t>
                      </a: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Year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Main clearing &amp; refractive index matching agents</a:t>
                      </a: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Cost</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Clearing capability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Ease of implementation</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Time to clear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Compatibility with immunostaining</a:t>
                      </a:r>
                    </a:p>
                  </a:txBody>
                  <a:tcPr marL="0" marR="0" marT="0" marB="0"/>
                </a:tc>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ScaleA2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2011</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Urea</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May be limited</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70840">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ClearT2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Formamide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Moderate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 day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3DISCO</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Benzyl Ether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good</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 day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CLARITY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2013</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SDS &amp; Focusclear</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More expensive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More difficult</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Weeks</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May be limited</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SeeDB</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2013</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Fructose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Moderate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Moderate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Several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CUBIC</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2014</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Multiple Compounds</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Not fully tested</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Moderate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Weeks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fully tested</a:t>
                      </a:r>
                    </a:p>
                  </a:txBody>
                  <a:tcPr marL="0" marR="0" marT="0" marB="0"/>
                </a:tc>
              </a:tr>
            </a:tbl>
          </a:graphicData>
        </a:graphic>
      </p:graphicFrame>
      <p:sp>
        <p:nvSpPr>
          <p:cNvPr id="13" name="TextBox 12"/>
          <p:cNvSpPr txBox="1"/>
          <p:nvPr/>
        </p:nvSpPr>
        <p:spPr>
          <a:xfrm>
            <a:off x="628650" y="5164784"/>
            <a:ext cx="7428012" cy="1200329"/>
          </a:xfrm>
          <a:prstGeom prst="rect">
            <a:avLst/>
          </a:prstGeom>
          <a:noFill/>
        </p:spPr>
        <p:txBody>
          <a:bodyPr wrap="square" rtlCol="0">
            <a:spAutoFit/>
          </a:bodyPr>
          <a:lstStyle/>
          <a:p>
            <a:r>
              <a:rPr lang="en-US" dirty="0" err="1"/>
              <a:t>Renier</a:t>
            </a:r>
            <a:r>
              <a:rPr lang="en-US" dirty="0"/>
              <a:t>, N., Wu, Z., Simon, David J., Yang, J., Ariel, P., Tessier-</a:t>
            </a:r>
            <a:r>
              <a:rPr lang="en-US" dirty="0" err="1"/>
              <a:t>Lavigne</a:t>
            </a:r>
            <a:r>
              <a:rPr lang="en-US" dirty="0"/>
              <a:t>, M., 2014. </a:t>
            </a:r>
            <a:r>
              <a:rPr lang="en-US" dirty="0" err="1"/>
              <a:t>iDISCO</a:t>
            </a:r>
            <a:r>
              <a:rPr lang="en-US" dirty="0"/>
              <a:t>: A Simple, Rapid Method to </a:t>
            </a:r>
            <a:r>
              <a:rPr lang="en-US" dirty="0" err="1"/>
              <a:t>Immunolabel</a:t>
            </a:r>
            <a:r>
              <a:rPr lang="en-US" dirty="0"/>
              <a:t> Large Tissue Samples for Volume Imaging. Cell 159, 896-910.</a:t>
            </a:r>
          </a:p>
          <a:p>
            <a:endParaRPr lang="en-US" dirty="0"/>
          </a:p>
        </p:txBody>
      </p:sp>
    </p:spTree>
    <p:extLst>
      <p:ext uri="{BB962C8B-B14F-4D97-AF65-F5344CB8AC3E}">
        <p14:creationId xmlns:p14="http://schemas.microsoft.com/office/powerpoint/2010/main" val="2915213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66" y="344806"/>
            <a:ext cx="7886700" cy="1325563"/>
          </a:xfrm>
        </p:spPr>
        <p:txBody>
          <a:bodyPr anchor="t">
            <a:normAutofit/>
          </a:bodyPr>
          <a:lstStyle/>
          <a:p>
            <a:r>
              <a:rPr lang="en-US" sz="3200" dirty="0" smtClean="0"/>
              <a:t>DISCO methods use organic solvent </a:t>
            </a:r>
            <a:br>
              <a:rPr lang="en-US" sz="3200" dirty="0" smtClean="0"/>
            </a:br>
            <a:r>
              <a:rPr lang="en-US" sz="3200" dirty="0" smtClean="0"/>
              <a:t>(</a:t>
            </a:r>
            <a:r>
              <a:rPr lang="en-US" sz="3200" dirty="0" err="1" smtClean="0"/>
              <a:t>Dibenzyl</a:t>
            </a:r>
            <a:r>
              <a:rPr lang="en-US" sz="3200" dirty="0" smtClean="0"/>
              <a:t> ether, DBE</a:t>
            </a:r>
            <a:r>
              <a:rPr lang="en-US" sz="3200" dirty="0"/>
              <a:t>)</a:t>
            </a:r>
          </a:p>
        </p:txBody>
      </p:sp>
      <p:sp>
        <p:nvSpPr>
          <p:cNvPr id="4" name="Content Placeholder 3"/>
          <p:cNvSpPr>
            <a:spLocks noGrp="1"/>
          </p:cNvSpPr>
          <p:nvPr>
            <p:ph sz="half" idx="1"/>
          </p:nvPr>
        </p:nvSpPr>
        <p:spPr/>
        <p:txBody>
          <a:bodyPr>
            <a:normAutofit fontScale="70000" lnSpcReduction="20000"/>
          </a:bodyPr>
          <a:lstStyle/>
          <a:p>
            <a:r>
              <a:rPr lang="en-US" dirty="0"/>
              <a:t>3DISCO (3D imaging of solvent-cleared organs</a:t>
            </a:r>
            <a:r>
              <a:rPr lang="en-US" dirty="0" smtClean="0"/>
              <a:t>)</a:t>
            </a:r>
          </a:p>
          <a:p>
            <a:r>
              <a:rPr lang="en-US" dirty="0" err="1" smtClean="0"/>
              <a:t>iDISCO</a:t>
            </a:r>
            <a:r>
              <a:rPr lang="en-US" dirty="0" smtClean="0"/>
              <a:t> (</a:t>
            </a:r>
            <a:r>
              <a:rPr lang="en-US" dirty="0" err="1" smtClean="0"/>
              <a:t>immunolabeling</a:t>
            </a:r>
            <a:r>
              <a:rPr lang="en-US" dirty="0" smtClean="0"/>
              <a:t>-enabled </a:t>
            </a:r>
            <a:r>
              <a:rPr lang="en-US" dirty="0"/>
              <a:t>three-dimensional imaging of solvent-cleared </a:t>
            </a:r>
            <a:r>
              <a:rPr lang="en-US" dirty="0" smtClean="0"/>
              <a:t>organs)</a:t>
            </a:r>
          </a:p>
          <a:p>
            <a:r>
              <a:rPr lang="en-US" dirty="0" err="1" smtClean="0"/>
              <a:t>uDISCO</a:t>
            </a:r>
            <a:r>
              <a:rPr lang="en-US" dirty="0" smtClean="0"/>
              <a:t> (ultimate DISCO)</a:t>
            </a:r>
          </a:p>
          <a:p>
            <a:pPr lvl="1"/>
            <a:r>
              <a:rPr lang="en-US" dirty="0" smtClean="0"/>
              <a:t>Shrinkage good</a:t>
            </a:r>
          </a:p>
          <a:p>
            <a:endParaRPr lang="en-US" dirty="0" smtClean="0"/>
          </a:p>
          <a:p>
            <a:r>
              <a:rPr lang="en-US" dirty="0"/>
              <a:t>Pan, C., </a:t>
            </a:r>
            <a:r>
              <a:rPr lang="en-US" dirty="0" err="1"/>
              <a:t>Cai</a:t>
            </a:r>
            <a:r>
              <a:rPr lang="en-US" dirty="0"/>
              <a:t>, R., </a:t>
            </a:r>
            <a:r>
              <a:rPr lang="en-US" dirty="0" err="1"/>
              <a:t>Quacquarelli</a:t>
            </a:r>
            <a:r>
              <a:rPr lang="en-US" dirty="0"/>
              <a:t>, F.P., </a:t>
            </a:r>
            <a:r>
              <a:rPr lang="en-US" dirty="0" err="1"/>
              <a:t>Ghasemigharagoz</a:t>
            </a:r>
            <a:r>
              <a:rPr lang="en-US" dirty="0"/>
              <a:t>, A., </a:t>
            </a:r>
            <a:r>
              <a:rPr lang="en-US" dirty="0" err="1"/>
              <a:t>Lourbopoulos</a:t>
            </a:r>
            <a:r>
              <a:rPr lang="en-US" dirty="0"/>
              <a:t>, A., </a:t>
            </a:r>
            <a:r>
              <a:rPr lang="en-US" dirty="0" err="1"/>
              <a:t>Matryba</a:t>
            </a:r>
            <a:r>
              <a:rPr lang="en-US" dirty="0"/>
              <a:t>, P., </a:t>
            </a:r>
            <a:r>
              <a:rPr lang="en-US" dirty="0" err="1"/>
              <a:t>Plesnila</a:t>
            </a:r>
            <a:r>
              <a:rPr lang="en-US" dirty="0"/>
              <a:t>, N., </a:t>
            </a:r>
            <a:r>
              <a:rPr lang="en-US" dirty="0" err="1"/>
              <a:t>Dichgans</a:t>
            </a:r>
            <a:r>
              <a:rPr lang="en-US" dirty="0"/>
              <a:t>, M., </a:t>
            </a:r>
            <a:r>
              <a:rPr lang="en-US" dirty="0" err="1"/>
              <a:t>Hellal</a:t>
            </a:r>
            <a:r>
              <a:rPr lang="en-US" dirty="0"/>
              <a:t>, F., </a:t>
            </a:r>
            <a:r>
              <a:rPr lang="en-US" dirty="0" err="1"/>
              <a:t>Erturk</a:t>
            </a:r>
            <a:r>
              <a:rPr lang="en-US" dirty="0"/>
              <a:t>, A., 2016. Shrinkage-mediated imaging of entire organs and organisms using </a:t>
            </a:r>
            <a:r>
              <a:rPr lang="en-US" dirty="0" err="1"/>
              <a:t>uDISCO</a:t>
            </a:r>
            <a:r>
              <a:rPr lang="en-US" dirty="0"/>
              <a:t>. Nat Methods 13, 859-867.</a:t>
            </a:r>
          </a:p>
          <a:p>
            <a:endParaRPr lang="en-US" dirty="0"/>
          </a:p>
        </p:txBody>
      </p:sp>
      <p:sp>
        <p:nvSpPr>
          <p:cNvPr id="8" name="TextBox 7"/>
          <p:cNvSpPr txBox="1"/>
          <p:nvPr/>
        </p:nvSpPr>
        <p:spPr>
          <a:xfrm>
            <a:off x="628650" y="6311899"/>
            <a:ext cx="7870616" cy="369332"/>
          </a:xfrm>
          <a:prstGeom prst="rect">
            <a:avLst/>
          </a:prstGeom>
          <a:noFill/>
        </p:spPr>
        <p:txBody>
          <a:bodyPr wrap="none" rtlCol="0">
            <a:spAutoFit/>
          </a:bodyPr>
          <a:lstStyle/>
          <a:p>
            <a:r>
              <a:rPr lang="en-US" dirty="0"/>
              <a:t>Collaboration with Adam Kimbrough in George Lab, The Scripps Research Institute</a:t>
            </a:r>
          </a:p>
        </p:txBody>
      </p:sp>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1642059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to reduce refractive index differences</a:t>
            </a:r>
            <a:endParaRPr lang="en-US" sz="40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2"/>
                </a:solidFill>
              </a:rPr>
              <a:t>Remove water </a:t>
            </a:r>
            <a:r>
              <a:rPr lang="en-US" dirty="0">
                <a:solidFill>
                  <a:schemeClr val="bg2"/>
                </a:solidFill>
              </a:rPr>
              <a:t>and replace it </a:t>
            </a:r>
            <a:r>
              <a:rPr lang="en-US" dirty="0" smtClean="0">
                <a:solidFill>
                  <a:schemeClr val="bg2"/>
                </a:solidFill>
              </a:rPr>
              <a:t>with </a:t>
            </a:r>
            <a:r>
              <a:rPr lang="en-US" dirty="0">
                <a:solidFill>
                  <a:schemeClr val="bg2"/>
                </a:solidFill>
              </a:rPr>
              <a:t>an organic compound that has a higher refractive </a:t>
            </a:r>
            <a:r>
              <a:rPr lang="en-US" dirty="0" smtClean="0">
                <a:solidFill>
                  <a:schemeClr val="bg2"/>
                </a:solidFill>
              </a:rPr>
              <a:t>index</a:t>
            </a:r>
          </a:p>
          <a:p>
            <a:pPr marL="514350" indent="-514350">
              <a:buFont typeface="+mj-lt"/>
              <a:buAutoNum type="arabicPeriod"/>
            </a:pPr>
            <a:r>
              <a:rPr lang="en-US" dirty="0" smtClean="0"/>
              <a:t>Increase refractive </a:t>
            </a:r>
            <a:r>
              <a:rPr lang="en-US" dirty="0"/>
              <a:t>index of </a:t>
            </a:r>
            <a:r>
              <a:rPr lang="en-US" dirty="0" smtClean="0"/>
              <a:t>aqueous </a:t>
            </a:r>
            <a:r>
              <a:rPr lang="en-US" dirty="0"/>
              <a:t>phases by adding water-soluble compounds, such as glucose, fructose </a:t>
            </a:r>
            <a:r>
              <a:rPr lang="en-US" dirty="0" smtClean="0"/>
              <a:t>or urea.</a:t>
            </a:r>
          </a:p>
          <a:p>
            <a:pPr marL="514350" indent="-514350">
              <a:buFont typeface="+mj-lt"/>
              <a:buAutoNum type="arabicPeriod"/>
            </a:pPr>
            <a:r>
              <a:rPr lang="en-US" dirty="0" smtClean="0">
                <a:solidFill>
                  <a:schemeClr val="bg2"/>
                </a:solidFill>
              </a:rPr>
              <a:t>Replace water with polar </a:t>
            </a:r>
            <a:r>
              <a:rPr lang="en-US" dirty="0">
                <a:solidFill>
                  <a:schemeClr val="bg2"/>
                </a:solidFill>
              </a:rPr>
              <a:t>solvents with higher refractive index</a:t>
            </a:r>
          </a:p>
        </p:txBody>
      </p:sp>
    </p:spTree>
    <p:extLst>
      <p:ext uri="{BB962C8B-B14F-4D97-AF65-F5344CB8AC3E}">
        <p14:creationId xmlns:p14="http://schemas.microsoft.com/office/powerpoint/2010/main" val="386920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Increase refractive index of aqueous phases by adding water-soluble compounds</a:t>
            </a:r>
          </a:p>
        </p:txBody>
      </p:sp>
      <p:sp>
        <p:nvSpPr>
          <p:cNvPr id="3" name="Content Placeholder 2"/>
          <p:cNvSpPr>
            <a:spLocks noGrp="1"/>
          </p:cNvSpPr>
          <p:nvPr>
            <p:ph sz="half" idx="1"/>
          </p:nvPr>
        </p:nvSpPr>
        <p:spPr/>
        <p:txBody>
          <a:bodyPr/>
          <a:lstStyle/>
          <a:p>
            <a:r>
              <a:rPr lang="en-US" dirty="0" smtClean="0"/>
              <a:t>Sucrose</a:t>
            </a:r>
          </a:p>
          <a:p>
            <a:r>
              <a:rPr lang="en-US" dirty="0" smtClean="0"/>
              <a:t>Fructose </a:t>
            </a:r>
            <a:r>
              <a:rPr lang="en-US" dirty="0"/>
              <a:t>(</a:t>
            </a:r>
            <a:r>
              <a:rPr lang="en-US" dirty="0" err="1" smtClean="0"/>
              <a:t>SeeDB</a:t>
            </a:r>
            <a:r>
              <a:rPr lang="en-US" dirty="0" smtClean="0"/>
              <a:t>)</a:t>
            </a:r>
          </a:p>
          <a:p>
            <a:pPr lvl="1"/>
            <a:r>
              <a:rPr lang="en-US" dirty="0" smtClean="0"/>
              <a:t>Reaches </a:t>
            </a:r>
            <a:r>
              <a:rPr lang="en-US" dirty="0"/>
              <a:t>1.490 at 25 °C </a:t>
            </a:r>
            <a:r>
              <a:rPr lang="en-US" dirty="0" smtClean="0"/>
              <a:t>and </a:t>
            </a:r>
            <a:r>
              <a:rPr lang="en-US" dirty="0"/>
              <a:t>1.502 at 37 °C</a:t>
            </a:r>
            <a:endParaRPr lang="en-US" dirty="0" smtClean="0"/>
          </a:p>
          <a:p>
            <a:r>
              <a:rPr lang="en-US" dirty="0" smtClean="0"/>
              <a:t>Urea </a:t>
            </a:r>
            <a:r>
              <a:rPr lang="en-US" dirty="0"/>
              <a:t>(</a:t>
            </a:r>
            <a:r>
              <a:rPr lang="en-US" dirty="0" err="1" smtClean="0"/>
              <a:t>Sca</a:t>
            </a:r>
            <a:r>
              <a:rPr lang="en-US" dirty="0" smtClean="0"/>
              <a:t>/e)</a:t>
            </a:r>
          </a:p>
          <a:p>
            <a:pPr lvl="1"/>
            <a:r>
              <a:rPr lang="en-US" dirty="0" smtClean="0"/>
              <a:t>Refractive indices 1.382</a:t>
            </a:r>
            <a:r>
              <a:rPr lang="en-US" dirty="0"/>
              <a:t>, 1.387 and 1.380 at 589, 486 and 656 nm</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9619"/>
          <a:stretch/>
        </p:blipFill>
        <p:spPr>
          <a:xfrm>
            <a:off x="4740386" y="1825625"/>
            <a:ext cx="3672094" cy="4474343"/>
          </a:xfrm>
        </p:spPr>
      </p:pic>
    </p:spTree>
    <p:extLst>
      <p:ext uri="{BB962C8B-B14F-4D97-AF65-F5344CB8AC3E}">
        <p14:creationId xmlns:p14="http://schemas.microsoft.com/office/powerpoint/2010/main" val="3063757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idx="1"/>
          </p:nvPr>
        </p:nvSpPr>
        <p:spPr/>
        <p:txBody>
          <a:bodyPr/>
          <a:lstStyle/>
          <a:p>
            <a:r>
              <a:rPr lang="en-US" dirty="0" smtClean="0"/>
              <a:t>ScaleA2</a:t>
            </a:r>
            <a:r>
              <a:rPr lang="en-US" dirty="0"/>
              <a:t>, </a:t>
            </a:r>
            <a:r>
              <a:rPr lang="en-US" dirty="0" smtClean="0"/>
              <a:t>composed </a:t>
            </a:r>
            <a:r>
              <a:rPr lang="en-US" dirty="0"/>
              <a:t>of 4 M urea, 10% </a:t>
            </a:r>
            <a:r>
              <a:rPr lang="en-US" dirty="0" smtClean="0"/>
              <a:t>glycerol </a:t>
            </a:r>
            <a:r>
              <a:rPr lang="en-US" dirty="0"/>
              <a:t>and 0.1% </a:t>
            </a:r>
            <a:r>
              <a:rPr lang="en-US" dirty="0" smtClean="0"/>
              <a:t>Triton </a:t>
            </a:r>
            <a:r>
              <a:rPr lang="en-US" dirty="0"/>
              <a:t>X-100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75" y="2909765"/>
            <a:ext cx="7106285" cy="3500559"/>
          </a:xfrm>
          <a:prstGeom prst="rect">
            <a:avLst/>
          </a:prstGeom>
        </p:spPr>
      </p:pic>
    </p:spTree>
    <p:extLst>
      <p:ext uri="{BB962C8B-B14F-4D97-AF65-F5344CB8AC3E}">
        <p14:creationId xmlns:p14="http://schemas.microsoft.com/office/powerpoint/2010/main" val="3564885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Does not shrink tissue</a:t>
            </a:r>
          </a:p>
          <a:p>
            <a:pPr lvl="1"/>
            <a:r>
              <a:rPr lang="en-US" dirty="0" smtClean="0"/>
              <a:t>Preserves fluorescence</a:t>
            </a: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9445"/>
          <a:stretch/>
        </p:blipFill>
        <p:spPr>
          <a:xfrm>
            <a:off x="5364480" y="1690689"/>
            <a:ext cx="2550160" cy="4626314"/>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889" t="60007" r="22444"/>
          <a:stretch/>
        </p:blipFill>
        <p:spPr>
          <a:xfrm>
            <a:off x="548640" y="4261566"/>
            <a:ext cx="4815840" cy="2416093"/>
          </a:xfrm>
          <a:prstGeom prst="rect">
            <a:avLst/>
          </a:prstGeom>
        </p:spPr>
      </p:pic>
      <p:sp>
        <p:nvSpPr>
          <p:cNvPr id="7" name="Rectangle 6"/>
          <p:cNvSpPr/>
          <p:nvPr/>
        </p:nvSpPr>
        <p:spPr>
          <a:xfrm>
            <a:off x="5364480" y="1690689"/>
            <a:ext cx="264160" cy="26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011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to reduce refractive index differences</a:t>
            </a:r>
            <a:endParaRPr lang="en-US" sz="40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2"/>
                </a:solidFill>
              </a:rPr>
              <a:t>Remove water </a:t>
            </a:r>
            <a:r>
              <a:rPr lang="en-US" dirty="0">
                <a:solidFill>
                  <a:schemeClr val="bg2"/>
                </a:solidFill>
              </a:rPr>
              <a:t>and replace it </a:t>
            </a:r>
            <a:r>
              <a:rPr lang="en-US" dirty="0" smtClean="0">
                <a:solidFill>
                  <a:schemeClr val="bg2"/>
                </a:solidFill>
              </a:rPr>
              <a:t>with </a:t>
            </a:r>
            <a:r>
              <a:rPr lang="en-US" dirty="0">
                <a:solidFill>
                  <a:schemeClr val="bg2"/>
                </a:solidFill>
              </a:rPr>
              <a:t>an organic compound that has a higher refractive </a:t>
            </a:r>
            <a:r>
              <a:rPr lang="en-US" dirty="0" smtClean="0">
                <a:solidFill>
                  <a:schemeClr val="bg2"/>
                </a:solidFill>
              </a:rPr>
              <a:t>index</a:t>
            </a:r>
          </a:p>
          <a:p>
            <a:pPr marL="514350" indent="-514350">
              <a:buFont typeface="+mj-lt"/>
              <a:buAutoNum type="arabicPeriod"/>
            </a:pPr>
            <a:r>
              <a:rPr lang="en-US" dirty="0" smtClean="0">
                <a:solidFill>
                  <a:schemeClr val="bg2"/>
                </a:solidFill>
              </a:rPr>
              <a:t>Increase refractive </a:t>
            </a:r>
            <a:r>
              <a:rPr lang="en-US" dirty="0">
                <a:solidFill>
                  <a:schemeClr val="bg2"/>
                </a:solidFill>
              </a:rPr>
              <a:t>index of </a:t>
            </a:r>
            <a:r>
              <a:rPr lang="en-US" dirty="0" smtClean="0">
                <a:solidFill>
                  <a:schemeClr val="bg2"/>
                </a:solidFill>
              </a:rPr>
              <a:t>aqueous </a:t>
            </a:r>
            <a:r>
              <a:rPr lang="en-US" dirty="0">
                <a:solidFill>
                  <a:schemeClr val="bg2"/>
                </a:solidFill>
              </a:rPr>
              <a:t>phases by adding water-soluble compounds, such as glucose, fructose </a:t>
            </a:r>
            <a:r>
              <a:rPr lang="en-US" dirty="0" smtClean="0">
                <a:solidFill>
                  <a:schemeClr val="bg2"/>
                </a:solidFill>
              </a:rPr>
              <a:t>or urea.</a:t>
            </a:r>
          </a:p>
          <a:p>
            <a:pPr marL="514350" indent="-514350">
              <a:buFont typeface="+mj-lt"/>
              <a:buAutoNum type="arabicPeriod"/>
            </a:pPr>
            <a:r>
              <a:rPr lang="en-US" dirty="0" smtClean="0"/>
              <a:t>Replace water with polar </a:t>
            </a:r>
            <a:r>
              <a:rPr lang="en-US" dirty="0"/>
              <a:t>solvents with higher refractive index</a:t>
            </a:r>
          </a:p>
        </p:txBody>
      </p:sp>
    </p:spTree>
    <p:extLst>
      <p:ext uri="{BB962C8B-B14F-4D97-AF65-F5344CB8AC3E}">
        <p14:creationId xmlns:p14="http://schemas.microsoft.com/office/powerpoint/2010/main" val="1810873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Replace water with polar solvents with higher refractive index</a:t>
            </a:r>
            <a:br>
              <a:rPr lang="en-US" sz="3200" dirty="0"/>
            </a:br>
            <a:endParaRPr lang="en-US" sz="3200" dirty="0"/>
          </a:p>
        </p:txBody>
      </p:sp>
      <p:sp>
        <p:nvSpPr>
          <p:cNvPr id="3" name="Content Placeholder 2"/>
          <p:cNvSpPr>
            <a:spLocks noGrp="1"/>
          </p:cNvSpPr>
          <p:nvPr>
            <p:ph sz="half" idx="1"/>
          </p:nvPr>
        </p:nvSpPr>
        <p:spPr/>
        <p:txBody>
          <a:bodyPr/>
          <a:lstStyle/>
          <a:p>
            <a:r>
              <a:rPr lang="en-US" dirty="0" err="1"/>
              <a:t>ClearT</a:t>
            </a:r>
            <a:r>
              <a:rPr lang="en-US" dirty="0"/>
              <a:t> </a:t>
            </a:r>
            <a:r>
              <a:rPr lang="en-US" dirty="0" smtClean="0"/>
              <a:t>uses </a:t>
            </a:r>
            <a:r>
              <a:rPr lang="en-US" dirty="0"/>
              <a:t>incubation with </a:t>
            </a:r>
            <a:r>
              <a:rPr lang="en-US" dirty="0" err="1"/>
              <a:t>Formamide</a:t>
            </a:r>
            <a:r>
              <a:rPr lang="en-US" dirty="0"/>
              <a:t> </a:t>
            </a:r>
            <a:r>
              <a:rPr lang="en-US" dirty="0" smtClean="0"/>
              <a:t>(</a:t>
            </a:r>
            <a:r>
              <a:rPr lang="el-GR" dirty="0" smtClean="0"/>
              <a:t>η</a:t>
            </a:r>
            <a:r>
              <a:rPr lang="en-US" dirty="0" smtClean="0"/>
              <a:t> </a:t>
            </a:r>
            <a:r>
              <a:rPr lang="en-US" dirty="0"/>
              <a:t>= 1.45</a:t>
            </a:r>
            <a:r>
              <a:rPr lang="en-US" dirty="0" smtClean="0"/>
              <a:t>)</a:t>
            </a:r>
          </a:p>
          <a:p>
            <a:r>
              <a:rPr lang="en-US" dirty="0" smtClean="0"/>
              <a:t>Another variant ClearT</a:t>
            </a:r>
            <a:r>
              <a:rPr lang="en-US" baseline="30000" dirty="0" smtClean="0"/>
              <a:t>2</a:t>
            </a:r>
            <a:r>
              <a:rPr lang="en-US" dirty="0" smtClean="0"/>
              <a:t> adds Polyethylene glycol to preserve GFP fluorescence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1390" y="1929578"/>
            <a:ext cx="3886200" cy="3391592"/>
          </a:xfrm>
        </p:spPr>
      </p:pic>
    </p:spTree>
    <p:extLst>
      <p:ext uri="{BB962C8B-B14F-4D97-AF65-F5344CB8AC3E}">
        <p14:creationId xmlns:p14="http://schemas.microsoft.com/office/powerpoint/2010/main" val="2570187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Replace water with polar solvents with higher refractive index</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Preserves lipids because no detergent</a:t>
            </a:r>
          </a:p>
          <a:p>
            <a:pPr lvl="1"/>
            <a:r>
              <a:rPr lang="en-US" dirty="0"/>
              <a:t>So lipophilic </a:t>
            </a:r>
            <a:r>
              <a:rPr lang="en-US" dirty="0" err="1"/>
              <a:t>carbocyanine</a:t>
            </a:r>
            <a:r>
              <a:rPr lang="en-US" dirty="0"/>
              <a:t> </a:t>
            </a:r>
            <a:r>
              <a:rPr lang="en-US" dirty="0" smtClean="0"/>
              <a:t>dyes (</a:t>
            </a:r>
            <a:r>
              <a:rPr lang="en-US" dirty="0" err="1" smtClean="0"/>
              <a:t>DiI</a:t>
            </a:r>
            <a:r>
              <a:rPr lang="en-US" dirty="0" smtClean="0"/>
              <a:t>) are retained</a:t>
            </a:r>
          </a:p>
          <a:p>
            <a:pPr lvl="1"/>
            <a:r>
              <a:rPr lang="en-US" dirty="0" smtClean="0"/>
              <a:t>Does not change tissue volume</a:t>
            </a:r>
          </a:p>
          <a:p>
            <a:pPr lvl="1"/>
            <a:r>
              <a:rPr lang="en-US" dirty="0" smtClean="0"/>
              <a:t>Fast</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4153942" cy="4087856"/>
          </a:xfrm>
        </p:spPr>
      </p:pic>
    </p:spTree>
    <p:extLst>
      <p:ext uri="{BB962C8B-B14F-4D97-AF65-F5344CB8AC3E}">
        <p14:creationId xmlns:p14="http://schemas.microsoft.com/office/powerpoint/2010/main" val="2467776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CLARITY is one of the newest clearing protocols</a:t>
            </a:r>
            <a:endParaRPr lang="en-US" sz="3200" dirty="0"/>
          </a:p>
        </p:txBody>
      </p:sp>
      <p:sp>
        <p:nvSpPr>
          <p:cNvPr id="3" name="Content Placeholder 2"/>
          <p:cNvSpPr>
            <a:spLocks noGrp="1"/>
          </p:cNvSpPr>
          <p:nvPr>
            <p:ph idx="1"/>
          </p:nvPr>
        </p:nvSpPr>
        <p:spPr/>
        <p:txBody>
          <a:bodyPr/>
          <a:lstStyle/>
          <a:p>
            <a:r>
              <a:rPr lang="en-US" dirty="0" smtClean="0"/>
              <a:t>Make tissues transparent without destroying proteins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3260407"/>
            <a:ext cx="7429500" cy="2105025"/>
          </a:xfrm>
          <a:prstGeom prst="rect">
            <a:avLst/>
          </a:prstGeom>
        </p:spPr>
      </p:pic>
    </p:spTree>
    <p:extLst>
      <p:ext uri="{BB962C8B-B14F-4D97-AF65-F5344CB8AC3E}">
        <p14:creationId xmlns:p14="http://schemas.microsoft.com/office/powerpoint/2010/main" val="4232852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Scattering and Absorption of Light</a:t>
            </a:r>
            <a:endParaRPr lang="en-US" sz="4000" dirty="0"/>
          </a:p>
        </p:txBody>
      </p:sp>
      <p:sp>
        <p:nvSpPr>
          <p:cNvPr id="3" name="Content Placeholder 2"/>
          <p:cNvSpPr>
            <a:spLocks noGrp="1"/>
          </p:cNvSpPr>
          <p:nvPr>
            <p:ph sz="half" idx="1"/>
          </p:nvPr>
        </p:nvSpPr>
        <p:spPr/>
        <p:txBody>
          <a:bodyPr/>
          <a:lstStyle/>
          <a:p>
            <a:r>
              <a:rPr lang="en-US" dirty="0" smtClean="0"/>
              <a:t>Scattering</a:t>
            </a:r>
          </a:p>
          <a:p>
            <a:pPr lvl="1"/>
            <a:r>
              <a:rPr lang="en-US" dirty="0" smtClean="0"/>
              <a:t>Physical process causing light to deviate from a straight path</a:t>
            </a:r>
            <a:endParaRPr lang="en-US" dirty="0"/>
          </a:p>
        </p:txBody>
      </p:sp>
      <p:sp>
        <p:nvSpPr>
          <p:cNvPr id="4" name="Content Placeholder 3"/>
          <p:cNvSpPr>
            <a:spLocks noGrp="1"/>
          </p:cNvSpPr>
          <p:nvPr>
            <p:ph sz="half" idx="2"/>
          </p:nvPr>
        </p:nvSpPr>
        <p:spPr/>
        <p:txBody>
          <a:bodyPr/>
          <a:lstStyle/>
          <a:p>
            <a:r>
              <a:rPr lang="en-US" dirty="0" smtClean="0"/>
              <a:t>Absorption</a:t>
            </a:r>
          </a:p>
          <a:p>
            <a:pPr lvl="1"/>
            <a:r>
              <a:rPr lang="en-US" dirty="0" smtClean="0"/>
              <a:t>Photons of light transfer their energy to material they hit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 y="4001294"/>
            <a:ext cx="2495550" cy="1790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985" y="4001294"/>
            <a:ext cx="2495550" cy="1790700"/>
          </a:xfrm>
          <a:prstGeom prst="rect">
            <a:avLst/>
          </a:prstGeom>
        </p:spPr>
      </p:pic>
    </p:spTree>
    <p:extLst>
      <p:ext uri="{BB962C8B-B14F-4D97-AF65-F5344CB8AC3E}">
        <p14:creationId xmlns:p14="http://schemas.microsoft.com/office/powerpoint/2010/main" val="3166592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562" y="3045023"/>
            <a:ext cx="2357438" cy="2553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830461" y="3045023"/>
            <a:ext cx="2357438" cy="2553891"/>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5805926" y="3048764"/>
            <a:ext cx="2498683" cy="2559079"/>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7383996" y="5088983"/>
            <a:ext cx="611684" cy="454420"/>
          </a:xfrm>
          <a:prstGeom prst="rect">
            <a:avLst/>
          </a:prstGeom>
        </p:spPr>
        <p:txBody>
          <a:bodyPr vert="horz" wrap="square" lIns="0" tIns="0" rIns="0" bIns="0" rtlCol="0">
            <a:spAutoFit/>
          </a:bodyPr>
          <a:lstStyle/>
          <a:p>
            <a:pPr marL="8929"/>
            <a:r>
              <a:rPr sz="2953" dirty="0">
                <a:solidFill>
                  <a:srgbClr val="00F900"/>
                </a:solidFill>
                <a:latin typeface="Gill Sans MT"/>
                <a:cs typeface="Gill Sans MT"/>
              </a:rPr>
              <a:t>Y</a:t>
            </a:r>
            <a:r>
              <a:rPr sz="2953" spc="-4" dirty="0">
                <a:solidFill>
                  <a:srgbClr val="00F900"/>
                </a:solidFill>
                <a:latin typeface="Gill Sans MT"/>
                <a:cs typeface="Gill Sans MT"/>
              </a:rPr>
              <a:t>F</a:t>
            </a:r>
            <a:r>
              <a:rPr sz="2953" spc="-18" dirty="0">
                <a:solidFill>
                  <a:srgbClr val="00F900"/>
                </a:solidFill>
                <a:latin typeface="Gill Sans MT"/>
                <a:cs typeface="Gill Sans MT"/>
              </a:rPr>
              <a:t>P</a:t>
            </a:r>
            <a:endParaRPr sz="2953">
              <a:solidFill>
                <a:prstClr val="black"/>
              </a:solidFill>
              <a:latin typeface="Gill Sans MT"/>
              <a:cs typeface="Gill Sans MT"/>
            </a:endParaRPr>
          </a:p>
        </p:txBody>
      </p:sp>
      <p:sp>
        <p:nvSpPr>
          <p:cNvPr id="6" name="object 6"/>
          <p:cNvSpPr/>
          <p:nvPr/>
        </p:nvSpPr>
        <p:spPr>
          <a:xfrm>
            <a:off x="525972" y="979006"/>
            <a:ext cx="6578947" cy="0"/>
          </a:xfrm>
          <a:custGeom>
            <a:avLst/>
            <a:gdLst/>
            <a:ahLst/>
            <a:cxnLst/>
            <a:rect l="l" t="t" r="r" b="b"/>
            <a:pathLst>
              <a:path w="9356725">
                <a:moveTo>
                  <a:pt x="0" y="0"/>
                </a:moveTo>
                <a:lnTo>
                  <a:pt x="9356416" y="0"/>
                </a:lnTo>
              </a:path>
            </a:pathLst>
          </a:custGeom>
          <a:ln w="4353">
            <a:solidFill>
              <a:srgbClr val="231F20"/>
            </a:solidFill>
          </a:ln>
        </p:spPr>
        <p:txBody>
          <a:bodyPr wrap="square" lIns="0" tIns="0" rIns="0" bIns="0" rtlCol="0"/>
          <a:lstStyle/>
          <a:p>
            <a:endParaRPr sz="1266">
              <a:solidFill>
                <a:prstClr val="black"/>
              </a:solidFill>
            </a:endParaRPr>
          </a:p>
        </p:txBody>
      </p:sp>
      <p:sp>
        <p:nvSpPr>
          <p:cNvPr id="7" name="object 7"/>
          <p:cNvSpPr/>
          <p:nvPr/>
        </p:nvSpPr>
        <p:spPr>
          <a:xfrm>
            <a:off x="525972" y="948279"/>
            <a:ext cx="6578947" cy="0"/>
          </a:xfrm>
          <a:custGeom>
            <a:avLst/>
            <a:gdLst/>
            <a:ahLst/>
            <a:cxnLst/>
            <a:rect l="l" t="t" r="r" b="b"/>
            <a:pathLst>
              <a:path w="9356725">
                <a:moveTo>
                  <a:pt x="0" y="0"/>
                </a:moveTo>
                <a:lnTo>
                  <a:pt x="9356416" y="0"/>
                </a:lnTo>
              </a:path>
            </a:pathLst>
          </a:custGeom>
          <a:ln w="5387">
            <a:solidFill>
              <a:srgbClr val="231F20"/>
            </a:solidFill>
          </a:ln>
        </p:spPr>
        <p:txBody>
          <a:bodyPr wrap="square" lIns="0" tIns="0" rIns="0" bIns="0" rtlCol="0"/>
          <a:lstStyle/>
          <a:p>
            <a:endParaRPr sz="1266">
              <a:solidFill>
                <a:prstClr val="black"/>
              </a:solidFill>
            </a:endParaRPr>
          </a:p>
        </p:txBody>
      </p:sp>
      <p:sp>
        <p:nvSpPr>
          <p:cNvPr id="8" name="object 8"/>
          <p:cNvSpPr txBox="1"/>
          <p:nvPr/>
        </p:nvSpPr>
        <p:spPr>
          <a:xfrm>
            <a:off x="517038" y="397737"/>
            <a:ext cx="6596807" cy="584327"/>
          </a:xfrm>
          <a:prstGeom prst="rect">
            <a:avLst/>
          </a:prstGeom>
        </p:spPr>
        <p:txBody>
          <a:bodyPr vert="horz" wrap="square" lIns="0" tIns="0" rIns="0" bIns="0" rtlCol="0">
            <a:spAutoFit/>
          </a:bodyPr>
          <a:lstStyle/>
          <a:p>
            <a:pPr marL="8929">
              <a:tabLst>
                <a:tab pos="6587196" algn="l"/>
              </a:tabLst>
            </a:pPr>
            <a:r>
              <a:rPr sz="3797" u="sng" spc="-102" dirty="0">
                <a:solidFill>
                  <a:srgbClr val="034EA2"/>
                </a:solidFill>
                <a:latin typeface="Bookman Old Style"/>
                <a:cs typeface="Bookman Old Style"/>
              </a:rPr>
              <a:t>A</a:t>
            </a:r>
            <a:r>
              <a:rPr sz="3797" u="sng" spc="-489" dirty="0">
                <a:solidFill>
                  <a:srgbClr val="034EA2"/>
                </a:solidFill>
                <a:latin typeface="Bookman Old Style"/>
                <a:cs typeface="Bookman Old Style"/>
              </a:rPr>
              <a:t>R</a:t>
            </a:r>
            <a:r>
              <a:rPr sz="3797" u="sng" spc="-383" dirty="0">
                <a:solidFill>
                  <a:srgbClr val="034EA2"/>
                </a:solidFill>
                <a:latin typeface="Bookman Old Style"/>
                <a:cs typeface="Bookman Old Style"/>
              </a:rPr>
              <a:t>TICLE</a:t>
            </a:r>
            <a:r>
              <a:rPr sz="3797" u="sng" spc="-355" dirty="0">
                <a:solidFill>
                  <a:srgbClr val="034EA2"/>
                </a:solidFill>
                <a:latin typeface="Bookman Old Style"/>
                <a:cs typeface="Bookman Old Style"/>
              </a:rPr>
              <a:t> </a:t>
            </a:r>
            <a:r>
              <a:rPr sz="3797" u="sng" dirty="0">
                <a:solidFill>
                  <a:srgbClr val="034EA2"/>
                </a:solidFill>
                <a:latin typeface="Bookman Old Style"/>
                <a:cs typeface="Bookman Old Style"/>
              </a:rPr>
              <a:t>	</a:t>
            </a:r>
            <a:endParaRPr sz="3797">
              <a:solidFill>
                <a:prstClr val="black"/>
              </a:solidFill>
              <a:latin typeface="Bookman Old Style"/>
              <a:cs typeface="Bookman Old Style"/>
            </a:endParaRPr>
          </a:p>
        </p:txBody>
      </p:sp>
      <p:sp>
        <p:nvSpPr>
          <p:cNvPr id="9" name="object 9"/>
          <p:cNvSpPr txBox="1"/>
          <p:nvPr/>
        </p:nvSpPr>
        <p:spPr>
          <a:xfrm>
            <a:off x="5986062" y="798082"/>
            <a:ext cx="1128713" cy="108171"/>
          </a:xfrm>
          <a:prstGeom prst="rect">
            <a:avLst/>
          </a:prstGeom>
        </p:spPr>
        <p:txBody>
          <a:bodyPr vert="horz" wrap="square" lIns="0" tIns="0" rIns="0" bIns="0" rtlCol="0">
            <a:spAutoFit/>
          </a:bodyPr>
          <a:lstStyle/>
          <a:p>
            <a:pPr marL="8929"/>
            <a:r>
              <a:rPr sz="703" spc="-7" dirty="0">
                <a:solidFill>
                  <a:srgbClr val="231F20"/>
                </a:solidFill>
                <a:latin typeface="Lucida Sans"/>
                <a:cs typeface="Lucida Sans"/>
              </a:rPr>
              <a:t>doi</a:t>
            </a:r>
            <a:r>
              <a:rPr sz="703" spc="-18" dirty="0">
                <a:solidFill>
                  <a:srgbClr val="231F20"/>
                </a:solidFill>
                <a:latin typeface="Lucida Sans"/>
                <a:cs typeface="Lucida Sans"/>
              </a:rPr>
              <a:t>:</a:t>
            </a:r>
            <a:r>
              <a:rPr sz="703" spc="-14" dirty="0">
                <a:solidFill>
                  <a:srgbClr val="231F20"/>
                </a:solidFill>
                <a:latin typeface="Lucida Sans"/>
                <a:cs typeface="Lucida Sans"/>
              </a:rPr>
              <a:t>10.10</a:t>
            </a:r>
            <a:r>
              <a:rPr sz="703" spc="-32" dirty="0">
                <a:solidFill>
                  <a:srgbClr val="231F20"/>
                </a:solidFill>
                <a:latin typeface="Lucida Sans"/>
                <a:cs typeface="Lucida Sans"/>
              </a:rPr>
              <a:t>3</a:t>
            </a:r>
            <a:r>
              <a:rPr sz="703" spc="-11" dirty="0">
                <a:solidFill>
                  <a:srgbClr val="231F20"/>
                </a:solidFill>
                <a:latin typeface="Lucida Sans"/>
                <a:cs typeface="Lucida Sans"/>
              </a:rPr>
              <a:t>8/na</a:t>
            </a:r>
            <a:r>
              <a:rPr sz="703" spc="-21" dirty="0">
                <a:solidFill>
                  <a:srgbClr val="231F20"/>
                </a:solidFill>
                <a:latin typeface="Lucida Sans"/>
                <a:cs typeface="Lucida Sans"/>
              </a:rPr>
              <a:t>t</a:t>
            </a:r>
            <a:r>
              <a:rPr sz="703" spc="-14" dirty="0">
                <a:solidFill>
                  <a:srgbClr val="231F20"/>
                </a:solidFill>
                <a:latin typeface="Lucida Sans"/>
                <a:cs typeface="Lucida Sans"/>
              </a:rPr>
              <a:t>ur</a:t>
            </a:r>
            <a:r>
              <a:rPr sz="703" spc="-28" dirty="0">
                <a:solidFill>
                  <a:srgbClr val="231F20"/>
                </a:solidFill>
                <a:latin typeface="Lucida Sans"/>
                <a:cs typeface="Lucida Sans"/>
              </a:rPr>
              <a:t>e</a:t>
            </a:r>
            <a:r>
              <a:rPr sz="703" spc="-11" dirty="0">
                <a:solidFill>
                  <a:srgbClr val="231F20"/>
                </a:solidFill>
                <a:latin typeface="Lucida Sans"/>
                <a:cs typeface="Lucida Sans"/>
              </a:rPr>
              <a:t>12107</a:t>
            </a:r>
            <a:endParaRPr sz="703">
              <a:solidFill>
                <a:prstClr val="black"/>
              </a:solidFill>
              <a:latin typeface="Lucida Sans"/>
              <a:cs typeface="Lucida Sans"/>
            </a:endParaRPr>
          </a:p>
        </p:txBody>
      </p:sp>
      <p:sp>
        <p:nvSpPr>
          <p:cNvPr id="10" name="object 10"/>
          <p:cNvSpPr txBox="1"/>
          <p:nvPr/>
        </p:nvSpPr>
        <p:spPr>
          <a:xfrm>
            <a:off x="516981" y="1303544"/>
            <a:ext cx="6595914" cy="1256754"/>
          </a:xfrm>
          <a:prstGeom prst="rect">
            <a:avLst/>
          </a:prstGeom>
        </p:spPr>
        <p:txBody>
          <a:bodyPr vert="horz" wrap="square" lIns="0" tIns="0" rIns="0" bIns="0" rtlCol="0">
            <a:spAutoFit/>
          </a:bodyPr>
          <a:lstStyle/>
          <a:p>
            <a:pPr marL="8929" marR="3572">
              <a:lnSpc>
                <a:spcPts val="2897"/>
              </a:lnSpc>
            </a:pPr>
            <a:r>
              <a:rPr sz="2777" spc="49" dirty="0">
                <a:solidFill>
                  <a:srgbClr val="231F20"/>
                </a:solidFill>
                <a:latin typeface="Book Antiqua"/>
                <a:cs typeface="Book Antiqua"/>
              </a:rPr>
              <a:t>Structu</a:t>
            </a:r>
            <a:r>
              <a:rPr sz="2777" spc="53" dirty="0">
                <a:solidFill>
                  <a:srgbClr val="231F20"/>
                </a:solidFill>
                <a:latin typeface="Book Antiqua"/>
                <a:cs typeface="Book Antiqua"/>
              </a:rPr>
              <a:t>r</a:t>
            </a:r>
            <a:r>
              <a:rPr sz="2777" spc="-14" dirty="0">
                <a:solidFill>
                  <a:srgbClr val="231F20"/>
                </a:solidFill>
                <a:latin typeface="Book Antiqua"/>
                <a:cs typeface="Book Antiqua"/>
              </a:rPr>
              <a:t>a</a:t>
            </a:r>
            <a:r>
              <a:rPr sz="2777" dirty="0">
                <a:solidFill>
                  <a:srgbClr val="231F20"/>
                </a:solidFill>
                <a:latin typeface="Book Antiqua"/>
                <a:cs typeface="Book Antiqua"/>
              </a:rPr>
              <a:t>l</a:t>
            </a:r>
            <a:r>
              <a:rPr sz="2777" spc="-112" dirty="0">
                <a:solidFill>
                  <a:srgbClr val="231F20"/>
                </a:solidFill>
                <a:latin typeface="Book Antiqua"/>
                <a:cs typeface="Book Antiqua"/>
              </a:rPr>
              <a:t> </a:t>
            </a:r>
            <a:r>
              <a:rPr sz="2777" dirty="0">
                <a:solidFill>
                  <a:srgbClr val="231F20"/>
                </a:solidFill>
                <a:latin typeface="Book Antiqua"/>
                <a:cs typeface="Book Antiqua"/>
              </a:rPr>
              <a:t>an</a:t>
            </a:r>
            <a:r>
              <a:rPr sz="2777" spc="14" dirty="0">
                <a:solidFill>
                  <a:srgbClr val="231F20"/>
                </a:solidFill>
                <a:latin typeface="Book Antiqua"/>
                <a:cs typeface="Book Antiqua"/>
              </a:rPr>
              <a:t>d</a:t>
            </a:r>
            <a:r>
              <a:rPr sz="2777" spc="-109" dirty="0">
                <a:solidFill>
                  <a:srgbClr val="231F20"/>
                </a:solidFill>
                <a:latin typeface="Book Antiqua"/>
                <a:cs typeface="Book Antiqua"/>
              </a:rPr>
              <a:t> </a:t>
            </a:r>
            <a:r>
              <a:rPr sz="2777" spc="84" dirty="0">
                <a:solidFill>
                  <a:srgbClr val="231F20"/>
                </a:solidFill>
                <a:latin typeface="Book Antiqua"/>
                <a:cs typeface="Book Antiqua"/>
              </a:rPr>
              <a:t>m</a:t>
            </a:r>
            <a:r>
              <a:rPr sz="2777" spc="35" dirty="0">
                <a:solidFill>
                  <a:srgbClr val="231F20"/>
                </a:solidFill>
                <a:latin typeface="Book Antiqua"/>
                <a:cs typeface="Book Antiqua"/>
              </a:rPr>
              <a:t>olecula</a:t>
            </a:r>
            <a:r>
              <a:rPr sz="2777" spc="42" dirty="0">
                <a:solidFill>
                  <a:srgbClr val="231F20"/>
                </a:solidFill>
                <a:latin typeface="Book Antiqua"/>
                <a:cs typeface="Book Antiqua"/>
              </a:rPr>
              <a:t>r</a:t>
            </a:r>
            <a:r>
              <a:rPr sz="2777" spc="-109" dirty="0">
                <a:solidFill>
                  <a:srgbClr val="231F20"/>
                </a:solidFill>
                <a:latin typeface="Book Antiqua"/>
                <a:cs typeface="Book Antiqua"/>
              </a:rPr>
              <a:t> </a:t>
            </a:r>
            <a:r>
              <a:rPr sz="2777" spc="63" dirty="0">
                <a:solidFill>
                  <a:srgbClr val="231F20"/>
                </a:solidFill>
                <a:latin typeface="Book Antiqua"/>
                <a:cs typeface="Book Antiqua"/>
              </a:rPr>
              <a:t>inter</a:t>
            </a:r>
            <a:r>
              <a:rPr sz="2777" spc="53" dirty="0">
                <a:solidFill>
                  <a:srgbClr val="231F20"/>
                </a:solidFill>
                <a:latin typeface="Book Antiqua"/>
                <a:cs typeface="Book Antiqua"/>
              </a:rPr>
              <a:t>r</a:t>
            </a:r>
            <a:r>
              <a:rPr sz="2777" spc="11" dirty="0">
                <a:solidFill>
                  <a:srgbClr val="231F20"/>
                </a:solidFill>
                <a:latin typeface="Book Antiqua"/>
                <a:cs typeface="Book Antiqua"/>
              </a:rPr>
              <a:t>ogatio</a:t>
            </a:r>
            <a:r>
              <a:rPr sz="2777" spc="32" dirty="0">
                <a:solidFill>
                  <a:srgbClr val="231F20"/>
                </a:solidFill>
                <a:latin typeface="Book Antiqua"/>
                <a:cs typeface="Book Antiqua"/>
              </a:rPr>
              <a:t>n</a:t>
            </a:r>
            <a:r>
              <a:rPr sz="2777" spc="-120" dirty="0">
                <a:solidFill>
                  <a:srgbClr val="231F20"/>
                </a:solidFill>
                <a:latin typeface="Book Antiqua"/>
                <a:cs typeface="Book Antiqua"/>
              </a:rPr>
              <a:t> </a:t>
            </a:r>
            <a:r>
              <a:rPr sz="2777" spc="-4" dirty="0">
                <a:solidFill>
                  <a:srgbClr val="231F20"/>
                </a:solidFill>
                <a:latin typeface="Book Antiqua"/>
                <a:cs typeface="Book Antiqua"/>
              </a:rPr>
              <a:t>o</a:t>
            </a:r>
            <a:r>
              <a:rPr sz="2777" dirty="0">
                <a:solidFill>
                  <a:srgbClr val="231F20"/>
                </a:solidFill>
                <a:latin typeface="Book Antiqua"/>
                <a:cs typeface="Book Antiqua"/>
              </a:rPr>
              <a:t>f </a:t>
            </a:r>
            <a:r>
              <a:rPr sz="2777" spc="67" dirty="0">
                <a:solidFill>
                  <a:srgbClr val="231F20"/>
                </a:solidFill>
                <a:latin typeface="Book Antiqua"/>
                <a:cs typeface="Book Antiqua"/>
              </a:rPr>
              <a:t>intac</a:t>
            </a:r>
            <a:r>
              <a:rPr sz="2777" spc="63" dirty="0">
                <a:solidFill>
                  <a:srgbClr val="231F20"/>
                </a:solidFill>
                <a:latin typeface="Book Antiqua"/>
                <a:cs typeface="Book Antiqua"/>
              </a:rPr>
              <a:t>t</a:t>
            </a:r>
            <a:r>
              <a:rPr sz="2777" spc="21" dirty="0">
                <a:solidFill>
                  <a:srgbClr val="231F20"/>
                </a:solidFill>
                <a:latin typeface="Book Antiqua"/>
                <a:cs typeface="Book Antiqua"/>
              </a:rPr>
              <a:t> </a:t>
            </a:r>
            <a:r>
              <a:rPr sz="2777" spc="11" dirty="0">
                <a:solidFill>
                  <a:srgbClr val="231F20"/>
                </a:solidFill>
                <a:latin typeface="Book Antiqua"/>
                <a:cs typeface="Book Antiqua"/>
              </a:rPr>
              <a:t>biologica</a:t>
            </a:r>
            <a:r>
              <a:rPr sz="2777" spc="14" dirty="0">
                <a:solidFill>
                  <a:srgbClr val="231F20"/>
                </a:solidFill>
                <a:latin typeface="Book Antiqua"/>
                <a:cs typeface="Book Antiqua"/>
              </a:rPr>
              <a:t>l</a:t>
            </a:r>
            <a:r>
              <a:rPr sz="2777" spc="21" dirty="0">
                <a:solidFill>
                  <a:srgbClr val="231F20"/>
                </a:solidFill>
                <a:latin typeface="Book Antiqua"/>
                <a:cs typeface="Book Antiqua"/>
              </a:rPr>
              <a:t> </a:t>
            </a:r>
            <a:r>
              <a:rPr sz="2777" spc="39" dirty="0">
                <a:solidFill>
                  <a:srgbClr val="231F20"/>
                </a:solidFill>
                <a:latin typeface="Book Antiqua"/>
                <a:cs typeface="Book Antiqua"/>
              </a:rPr>
              <a:t>systems</a:t>
            </a:r>
            <a:endParaRPr sz="2777">
              <a:solidFill>
                <a:prstClr val="black"/>
              </a:solidFill>
              <a:latin typeface="Book Antiqua"/>
              <a:cs typeface="Book Antiqua"/>
            </a:endParaRPr>
          </a:p>
          <a:p>
            <a:pPr marL="8929">
              <a:lnSpc>
                <a:spcPts val="1055"/>
              </a:lnSpc>
              <a:spcBef>
                <a:spcPts val="893"/>
              </a:spcBef>
            </a:pPr>
            <a:r>
              <a:rPr sz="879" spc="11" dirty="0">
                <a:solidFill>
                  <a:srgbClr val="231F20"/>
                </a:solidFill>
                <a:latin typeface="Bookman Old Style"/>
                <a:cs typeface="Bookman Old Style"/>
              </a:rPr>
              <a:t>Kw</a:t>
            </a:r>
            <a:r>
              <a:rPr sz="879" spc="-11" dirty="0">
                <a:solidFill>
                  <a:srgbClr val="231F20"/>
                </a:solidFill>
                <a:latin typeface="Bookman Old Style"/>
                <a:cs typeface="Bookman Old Style"/>
              </a:rPr>
              <a:t>a</a:t>
            </a:r>
            <a:r>
              <a:rPr sz="879" spc="-18" dirty="0">
                <a:solidFill>
                  <a:srgbClr val="231F20"/>
                </a:solidFill>
                <a:latin typeface="Bookman Old Style"/>
                <a:cs typeface="Bookman Old Style"/>
              </a:rPr>
              <a:t>ng</a:t>
            </a:r>
            <a:r>
              <a:rPr sz="879" spc="-28" dirty="0">
                <a:solidFill>
                  <a:srgbClr val="231F20"/>
                </a:solidFill>
                <a:latin typeface="Bookman Old Style"/>
                <a:cs typeface="Bookman Old Style"/>
              </a:rPr>
              <a:t>h</a:t>
            </a:r>
            <a:r>
              <a:rPr sz="879" spc="-56" dirty="0">
                <a:solidFill>
                  <a:srgbClr val="231F20"/>
                </a:solidFill>
                <a:latin typeface="Bookman Old Style"/>
                <a:cs typeface="Bookman Old Style"/>
              </a:rPr>
              <a:t>un </a:t>
            </a:r>
            <a:r>
              <a:rPr sz="879" spc="-53" dirty="0">
                <a:solidFill>
                  <a:srgbClr val="231F20"/>
                </a:solidFill>
                <a:latin typeface="Bookman Old Style"/>
                <a:cs typeface="Bookman Old Style"/>
              </a:rPr>
              <a:t>C</a:t>
            </a:r>
            <a:r>
              <a:rPr sz="879" spc="-63" dirty="0">
                <a:solidFill>
                  <a:srgbClr val="231F20"/>
                </a:solidFill>
                <a:latin typeface="Bookman Old Style"/>
                <a:cs typeface="Bookman Old Style"/>
              </a:rPr>
              <a:t>h</a:t>
            </a:r>
            <a:r>
              <a:rPr sz="879" spc="-39" dirty="0">
                <a:solidFill>
                  <a:srgbClr val="231F20"/>
                </a:solidFill>
                <a:latin typeface="Bookman Old Style"/>
                <a:cs typeface="Bookman Old Style"/>
              </a:rPr>
              <a:t>un</a:t>
            </a:r>
            <a:r>
              <a:rPr sz="879" spc="-46" dirty="0">
                <a:solidFill>
                  <a:srgbClr val="231F20"/>
                </a:solidFill>
                <a:latin typeface="Bookman Old Style"/>
                <a:cs typeface="Bookman Old Style"/>
              </a:rPr>
              <a:t>g</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Jen</a:t>
            </a:r>
            <a:r>
              <a:rPr sz="879" spc="-74" dirty="0">
                <a:solidFill>
                  <a:srgbClr val="231F20"/>
                </a:solidFill>
                <a:latin typeface="Bookman Old Style"/>
                <a:cs typeface="Bookman Old Style"/>
              </a:rPr>
              <a:t>e</a:t>
            </a:r>
            <a:r>
              <a:rPr sz="879" spc="-7" dirty="0">
                <a:solidFill>
                  <a:srgbClr val="231F20"/>
                </a:solidFill>
                <a:latin typeface="Bookman Old Style"/>
                <a:cs typeface="Bookman Old Style"/>
              </a:rPr>
              <a:t>lle</a:t>
            </a:r>
            <a:r>
              <a:rPr sz="879" spc="-60" dirty="0">
                <a:solidFill>
                  <a:srgbClr val="231F20"/>
                </a:solidFill>
                <a:latin typeface="Bookman Old Style"/>
                <a:cs typeface="Bookman Old Style"/>
              </a:rPr>
              <a:t> W</a:t>
            </a:r>
            <a:r>
              <a:rPr sz="879" spc="-28" dirty="0">
                <a:solidFill>
                  <a:srgbClr val="231F20"/>
                </a:solidFill>
                <a:latin typeface="Bookman Old Style"/>
                <a:cs typeface="Bookman Old Style"/>
              </a:rPr>
              <a:t>al</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ac</a:t>
            </a:r>
            <a:r>
              <a:rPr sz="879" spc="-42" dirty="0">
                <a:solidFill>
                  <a:srgbClr val="231F20"/>
                </a:solidFill>
                <a:latin typeface="Bookman Old Style"/>
                <a:cs typeface="Bookman Old Style"/>
              </a:rPr>
              <a:t>e</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Su</a:t>
            </a:r>
            <a:r>
              <a:rPr sz="879" spc="-84" dirty="0">
                <a:solidFill>
                  <a:srgbClr val="231F20"/>
                </a:solidFill>
                <a:latin typeface="Bookman Old Style"/>
                <a:cs typeface="Bookman Old Style"/>
              </a:rPr>
              <a:t>n</a:t>
            </a:r>
            <a:r>
              <a:rPr sz="879" spc="77" dirty="0">
                <a:solidFill>
                  <a:srgbClr val="231F20"/>
                </a:solidFill>
                <a:latin typeface="Bookman Old Style"/>
                <a:cs typeface="Bookman Old Style"/>
              </a:rPr>
              <a:t>g-</a:t>
            </a:r>
            <a:r>
              <a:rPr sz="879" spc="-67" dirty="0">
                <a:solidFill>
                  <a:srgbClr val="231F20"/>
                </a:solidFill>
                <a:latin typeface="Bookman Old Style"/>
                <a:cs typeface="Bookman Old Style"/>
              </a:rPr>
              <a:t>Y</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4" dirty="0">
                <a:solidFill>
                  <a:srgbClr val="231F20"/>
                </a:solidFill>
                <a:latin typeface="Bookman Old Style"/>
                <a:cs typeface="Bookman Old Style"/>
              </a:rPr>
              <a:t>Ki</a:t>
            </a:r>
            <a:r>
              <a:rPr sz="879" spc="-7" dirty="0">
                <a:solidFill>
                  <a:srgbClr val="231F20"/>
                </a:solidFill>
                <a:latin typeface="Bookman Old Style"/>
                <a:cs typeface="Bookman Old Style"/>
              </a:rPr>
              <a:t>m</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S</a:t>
            </a:r>
            <a:r>
              <a:rPr sz="879" spc="-91" dirty="0">
                <a:solidFill>
                  <a:srgbClr val="231F20"/>
                </a:solidFill>
                <a:latin typeface="Bookman Old Style"/>
                <a:cs typeface="Bookman Old Style"/>
              </a:rPr>
              <a:t>a</a:t>
            </a:r>
            <a:r>
              <a:rPr sz="879" spc="-25" dirty="0">
                <a:solidFill>
                  <a:srgbClr val="231F20"/>
                </a:solidFill>
                <a:latin typeface="Bookman Old Style"/>
                <a:cs typeface="Bookman Old Style"/>
              </a:rPr>
              <a:t>nd</a:t>
            </a:r>
            <a:r>
              <a:rPr sz="879" spc="-39" dirty="0">
                <a:solidFill>
                  <a:srgbClr val="231F20"/>
                </a:solidFill>
                <a:latin typeface="Bookman Old Style"/>
                <a:cs typeface="Bookman Old Style"/>
              </a:rPr>
              <a:t>h</a:t>
            </a:r>
            <a:r>
              <a:rPr sz="879" spc="-11" dirty="0">
                <a:solidFill>
                  <a:srgbClr val="231F20"/>
                </a:solidFill>
                <a:latin typeface="Bookman Old Style"/>
                <a:cs typeface="Bookman Old Style"/>
              </a:rPr>
              <a:t>iya</a:t>
            </a:r>
            <a:r>
              <a:rPr sz="879" spc="-60"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42" dirty="0">
                <a:solidFill>
                  <a:srgbClr val="231F20"/>
                </a:solidFill>
                <a:latin typeface="Bookman Old Style"/>
                <a:cs typeface="Bookman Old Style"/>
              </a:rPr>
              <a:t>a</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yan</a:t>
            </a:r>
            <a:r>
              <a:rPr sz="879" spc="-49" dirty="0">
                <a:solidFill>
                  <a:srgbClr val="231F20"/>
                </a:solidFill>
                <a:latin typeface="Bookman Old Style"/>
                <a:cs typeface="Bookman Old Style"/>
              </a:rPr>
              <a:t>a</a:t>
            </a:r>
            <a:r>
              <a:rPr sz="879" spc="-60" dirty="0">
                <a:solidFill>
                  <a:srgbClr val="231F20"/>
                </a:solidFill>
                <a:latin typeface="Bookman Old Style"/>
                <a:cs typeface="Bookman Old Style"/>
              </a:rPr>
              <a:t>su</a:t>
            </a:r>
            <a:r>
              <a:rPr sz="879" spc="-80" dirty="0">
                <a:solidFill>
                  <a:srgbClr val="231F20"/>
                </a:solidFill>
                <a:latin typeface="Bookman Old Style"/>
                <a:cs typeface="Bookman Old Style"/>
              </a:rPr>
              <a:t>n</a:t>
            </a:r>
            <a:r>
              <a:rPr sz="879" spc="-32" dirty="0">
                <a:solidFill>
                  <a:srgbClr val="231F20"/>
                </a:solidFill>
                <a:latin typeface="Bookman Old Style"/>
                <a:cs typeface="Bookman Old Style"/>
              </a:rPr>
              <a:t>da</a:t>
            </a:r>
            <a:r>
              <a:rPr sz="879" spc="-70" dirty="0">
                <a:solidFill>
                  <a:srgbClr val="231F20"/>
                </a:solidFill>
                <a:latin typeface="Bookman Old Style"/>
                <a:cs typeface="Bookman Old Style"/>
              </a:rPr>
              <a:t>r</a:t>
            </a:r>
            <a:r>
              <a:rPr sz="879" spc="-28" dirty="0">
                <a:solidFill>
                  <a:srgbClr val="231F20"/>
                </a:solidFill>
                <a:latin typeface="Bookman Old Style"/>
                <a:cs typeface="Bookman Old Style"/>
              </a:rPr>
              <a:t>a</a:t>
            </a:r>
            <a:r>
              <a:rPr sz="879" spc="-53" dirty="0">
                <a:solidFill>
                  <a:srgbClr val="231F20"/>
                </a:solidFill>
                <a:latin typeface="Bookman Old Style"/>
                <a:cs typeface="Bookman Old Style"/>
              </a:rPr>
              <a:t>m</a:t>
            </a:r>
            <a:r>
              <a:rPr sz="896" spc="-58"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8" dirty="0">
                <a:solidFill>
                  <a:srgbClr val="231F20"/>
                </a:solidFill>
                <a:latin typeface="Bookman Old Style"/>
                <a:cs typeface="Bookman Old Style"/>
              </a:rPr>
              <a:t>Aa</a:t>
            </a:r>
            <a:r>
              <a:rPr sz="879" spc="-53" dirty="0">
                <a:solidFill>
                  <a:srgbClr val="231F20"/>
                </a:solidFill>
                <a:latin typeface="Bookman Old Style"/>
                <a:cs typeface="Bookman Old Style"/>
              </a:rPr>
              <a:t>r</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53" dirty="0">
                <a:solidFill>
                  <a:srgbClr val="231F20"/>
                </a:solidFill>
                <a:latin typeface="Bookman Old Style"/>
                <a:cs typeface="Bookman Old Style"/>
              </a:rPr>
              <a:t>S.</a:t>
            </a:r>
            <a:r>
              <a:rPr sz="879" spc="-56" dirty="0">
                <a:solidFill>
                  <a:srgbClr val="231F20"/>
                </a:solidFill>
                <a:latin typeface="Bookman Old Style"/>
                <a:cs typeface="Bookman Old Style"/>
              </a:rPr>
              <a:t> </a:t>
            </a:r>
            <a:r>
              <a:rPr sz="879" dirty="0">
                <a:solidFill>
                  <a:srgbClr val="231F20"/>
                </a:solidFill>
                <a:latin typeface="Bookman Old Style"/>
                <a:cs typeface="Bookman Old Style"/>
              </a:rPr>
              <a:t>A</a:t>
            </a:r>
            <a:r>
              <a:rPr sz="879" spc="-14" dirty="0">
                <a:solidFill>
                  <a:srgbClr val="231F20"/>
                </a:solidFill>
                <a:latin typeface="Bookman Old Style"/>
                <a:cs typeface="Bookman Old Style"/>
              </a:rPr>
              <a:t>n</a:t>
            </a:r>
            <a:r>
              <a:rPr sz="879" spc="-32" dirty="0">
                <a:solidFill>
                  <a:srgbClr val="231F20"/>
                </a:solidFill>
                <a:latin typeface="Bookman Old Style"/>
                <a:cs typeface="Bookman Old Style"/>
              </a:rPr>
              <a:t>dal</a:t>
            </a:r>
            <a:r>
              <a:rPr sz="879" spc="-35" dirty="0">
                <a:solidFill>
                  <a:srgbClr val="231F20"/>
                </a:solidFill>
                <a:latin typeface="Bookman Old Style"/>
                <a:cs typeface="Bookman Old Style"/>
              </a:rPr>
              <a:t>ma</a:t>
            </a:r>
            <a:r>
              <a:rPr sz="879" spc="-46" dirty="0">
                <a:solidFill>
                  <a:srgbClr val="231F20"/>
                </a:solidFill>
                <a:latin typeface="Bookman Old Style"/>
                <a:cs typeface="Bookman Old Style"/>
              </a:rPr>
              <a:t>n</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endParaRPr sz="879">
              <a:solidFill>
                <a:prstClr val="black"/>
              </a:solidFill>
              <a:latin typeface="Bookman Old Style"/>
              <a:cs typeface="Bookman Old Style"/>
            </a:endParaRPr>
          </a:p>
          <a:p>
            <a:pPr marL="8929" marR="557193">
              <a:lnSpc>
                <a:spcPts val="1048"/>
              </a:lnSpc>
              <a:spcBef>
                <a:spcPts val="39"/>
              </a:spcBef>
            </a:pPr>
            <a:r>
              <a:rPr sz="879" spc="-25" dirty="0">
                <a:solidFill>
                  <a:srgbClr val="231F20"/>
                </a:solidFill>
                <a:latin typeface="Bookman Old Style"/>
                <a:cs typeface="Bookman Old Style"/>
              </a:rPr>
              <a:t>T</a:t>
            </a:r>
            <a:r>
              <a:rPr sz="879" spc="-39" dirty="0">
                <a:solidFill>
                  <a:srgbClr val="231F20"/>
                </a:solidFill>
                <a:latin typeface="Bookman Old Style"/>
                <a:cs typeface="Bookman Old Style"/>
              </a:rPr>
              <a:t>h</a:t>
            </a:r>
            <a:r>
              <a:rPr sz="879" spc="-28" dirty="0">
                <a:solidFill>
                  <a:srgbClr val="231F20"/>
                </a:solidFill>
                <a:latin typeface="Bookman Old Style"/>
                <a:cs typeface="Bookman Old Style"/>
              </a:rPr>
              <a:t>om</a:t>
            </a:r>
            <a:r>
              <a:rPr sz="879" spc="-35" dirty="0">
                <a:solidFill>
                  <a:srgbClr val="231F20"/>
                </a:solidFill>
                <a:latin typeface="Bookman Old Style"/>
                <a:cs typeface="Bookman Old Style"/>
              </a:rPr>
              <a:t>a</a:t>
            </a:r>
            <a:r>
              <a:rPr sz="879" spc="-74" dirty="0">
                <a:solidFill>
                  <a:srgbClr val="231F20"/>
                </a:solidFill>
                <a:latin typeface="Bookman Old Style"/>
                <a:cs typeface="Bookman Old Style"/>
              </a:rPr>
              <a:t>s</a:t>
            </a:r>
            <a:r>
              <a:rPr sz="879" spc="-53"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56" dirty="0">
                <a:solidFill>
                  <a:srgbClr val="231F20"/>
                </a:solidFill>
                <a:latin typeface="Bookman Old Style"/>
                <a:cs typeface="Bookman Old Style"/>
              </a:rPr>
              <a:t> </a:t>
            </a:r>
            <a:r>
              <a:rPr sz="879" spc="-63" dirty="0">
                <a:solidFill>
                  <a:srgbClr val="231F20"/>
                </a:solidFill>
                <a:latin typeface="Bookman Old Style"/>
                <a:cs typeface="Bookman Old Style"/>
              </a:rPr>
              <a:t>Da</a:t>
            </a:r>
            <a:r>
              <a:rPr sz="879" spc="-11" dirty="0">
                <a:solidFill>
                  <a:srgbClr val="231F20"/>
                </a:solidFill>
                <a:latin typeface="Bookman Old Style"/>
                <a:cs typeface="Bookman Old Style"/>
              </a:rPr>
              <a:t>vid</a:t>
            </a:r>
            <a:r>
              <a:rPr sz="879" spc="-28" dirty="0">
                <a:solidFill>
                  <a:srgbClr val="231F20"/>
                </a:solidFill>
                <a:latin typeface="Bookman Old Style"/>
                <a:cs typeface="Bookman Old Style"/>
              </a:rPr>
              <a:t>s</a:t>
            </a:r>
            <a:r>
              <a:rPr sz="879" spc="-18" dirty="0">
                <a:solidFill>
                  <a:srgbClr val="231F20"/>
                </a:solidFill>
                <a:latin typeface="Bookman Old Style"/>
                <a:cs typeface="Bookman Old Style"/>
              </a:rPr>
              <a:t>o</a:t>
            </a:r>
            <a:r>
              <a:rPr sz="879" spc="-28" dirty="0">
                <a:solidFill>
                  <a:srgbClr val="231F20"/>
                </a:solidFill>
                <a:latin typeface="Bookman Old Style"/>
                <a:cs typeface="Bookman Old Style"/>
              </a:rPr>
              <a:t>n</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12" dirty="0">
                <a:solidFill>
                  <a:srgbClr val="231F20"/>
                </a:solidFill>
                <a:latin typeface="Bookman Old Style"/>
                <a:cs typeface="Bookman Old Style"/>
              </a:rPr>
              <a:t>Ju</a:t>
            </a:r>
            <a:r>
              <a:rPr sz="879" spc="-63" dirty="0">
                <a:solidFill>
                  <a:srgbClr val="231F20"/>
                </a:solidFill>
                <a:latin typeface="Bookman Old Style"/>
                <a:cs typeface="Bookman Old Style"/>
              </a:rPr>
              <a:t>l</a:t>
            </a:r>
            <a:r>
              <a:rPr sz="879" spc="-11" dirty="0">
                <a:solidFill>
                  <a:srgbClr val="231F20"/>
                </a:solidFill>
                <a:latin typeface="Bookman Old Style"/>
                <a:cs typeface="Bookman Old Style"/>
              </a:rPr>
              <a:t>ie</a:t>
            </a:r>
            <a:r>
              <a:rPr sz="879" spc="-56"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60" dirty="0">
                <a:solidFill>
                  <a:srgbClr val="231F20"/>
                </a:solidFill>
                <a:latin typeface="Bookman Old Style"/>
                <a:cs typeface="Bookman Old Style"/>
              </a:rPr>
              <a:t> </a:t>
            </a:r>
            <a:r>
              <a:rPr sz="879" spc="-14" dirty="0">
                <a:solidFill>
                  <a:srgbClr val="231F20"/>
                </a:solidFill>
                <a:latin typeface="Bookman Old Style"/>
                <a:cs typeface="Bookman Old Style"/>
              </a:rPr>
              <a:t>Mi</a:t>
            </a:r>
            <a:r>
              <a:rPr sz="879" spc="-25" dirty="0">
                <a:solidFill>
                  <a:srgbClr val="231F20"/>
                </a:solidFill>
                <a:latin typeface="Bookman Old Style"/>
                <a:cs typeface="Bookman Old Style"/>
              </a:rPr>
              <a:t>r</a:t>
            </a:r>
            <a:r>
              <a:rPr sz="879" spc="-28" dirty="0">
                <a:solidFill>
                  <a:srgbClr val="231F20"/>
                </a:solidFill>
                <a:latin typeface="Bookman Old Style"/>
                <a:cs typeface="Bookman Old Style"/>
              </a:rPr>
              <a:t>za</a:t>
            </a:r>
            <a:r>
              <a:rPr sz="879" spc="-49" dirty="0">
                <a:solidFill>
                  <a:srgbClr val="231F20"/>
                </a:solidFill>
                <a:latin typeface="Bookman Old Style"/>
                <a:cs typeface="Bookman Old Style"/>
              </a:rPr>
              <a:t>b</a:t>
            </a:r>
            <a:r>
              <a:rPr sz="879" dirty="0">
                <a:solidFill>
                  <a:srgbClr val="231F20"/>
                </a:solidFill>
                <a:latin typeface="Bookman Old Style"/>
                <a:cs typeface="Bookman Old Style"/>
              </a:rPr>
              <a:t>e</a:t>
            </a:r>
            <a:r>
              <a:rPr sz="879" spc="-32" dirty="0">
                <a:solidFill>
                  <a:srgbClr val="231F20"/>
                </a:solidFill>
                <a:latin typeface="Bookman Old Style"/>
                <a:cs typeface="Bookman Old Style"/>
              </a:rPr>
              <a:t>k</a:t>
            </a:r>
            <a:r>
              <a:rPr sz="879" spc="28" dirty="0">
                <a:solidFill>
                  <a:srgbClr val="231F20"/>
                </a:solidFill>
                <a:latin typeface="Bookman Old Style"/>
                <a:cs typeface="Bookman Old Style"/>
              </a:rPr>
              <a:t>o</a:t>
            </a:r>
            <a:r>
              <a:rPr sz="879" spc="18" dirty="0">
                <a:solidFill>
                  <a:srgbClr val="231F20"/>
                </a:solidFill>
                <a:latin typeface="Bookman Old Style"/>
                <a:cs typeface="Bookman Old Style"/>
              </a:rPr>
              <a:t>v</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11" dirty="0">
                <a:solidFill>
                  <a:srgbClr val="231F20"/>
                </a:solidFill>
                <a:latin typeface="Bookman Old Style"/>
                <a:cs typeface="Bookman Old Style"/>
              </a:rPr>
              <a:t>e</a:t>
            </a:r>
            <a:r>
              <a:rPr sz="879" spc="7" dirty="0">
                <a:solidFill>
                  <a:srgbClr val="231F20"/>
                </a:solidFill>
                <a:latin typeface="Bookman Old Style"/>
                <a:cs typeface="Bookman Old Style"/>
              </a:rPr>
              <a:t>lly</a:t>
            </a:r>
            <a:r>
              <a:rPr sz="879" spc="-56" dirty="0">
                <a:solidFill>
                  <a:srgbClr val="231F20"/>
                </a:solidFill>
                <a:latin typeface="Bookman Old Style"/>
                <a:cs typeface="Bookman Old Style"/>
              </a:rPr>
              <a:t> </a:t>
            </a:r>
            <a:r>
              <a:rPr sz="879" spc="11" dirty="0">
                <a:solidFill>
                  <a:srgbClr val="231F20"/>
                </a:solidFill>
                <a:latin typeface="Bookman Old Style"/>
                <a:cs typeface="Bookman Old Style"/>
              </a:rPr>
              <a:t>A.</a:t>
            </a:r>
            <a:r>
              <a:rPr sz="879" spc="-60" dirty="0">
                <a:solidFill>
                  <a:srgbClr val="231F20"/>
                </a:solidFill>
                <a:latin typeface="Bookman Old Style"/>
                <a:cs typeface="Bookman Old Style"/>
              </a:rPr>
              <a:t> </a:t>
            </a:r>
            <a:r>
              <a:rPr sz="879" spc="-39" dirty="0">
                <a:solidFill>
                  <a:srgbClr val="231F20"/>
                </a:solidFill>
                <a:latin typeface="Bookman Old Style"/>
                <a:cs typeface="Bookman Old Style"/>
              </a:rPr>
              <a:t>Za</a:t>
            </a:r>
            <a:r>
              <a:rPr sz="879" spc="-35" dirty="0">
                <a:solidFill>
                  <a:srgbClr val="231F20"/>
                </a:solidFill>
                <a:latin typeface="Bookman Old Style"/>
                <a:cs typeface="Bookman Old Style"/>
              </a:rPr>
              <a:t>l</a:t>
            </a:r>
            <a:r>
              <a:rPr sz="879" spc="-25" dirty="0">
                <a:solidFill>
                  <a:srgbClr val="231F20"/>
                </a:solidFill>
                <a:latin typeface="Bookman Old Style"/>
                <a:cs typeface="Bookman Old Style"/>
              </a:rPr>
              <a:t>oc</a:t>
            </a:r>
            <a:r>
              <a:rPr sz="879" spc="-49" dirty="0">
                <a:solidFill>
                  <a:srgbClr val="231F20"/>
                </a:solidFill>
                <a:latin typeface="Bookman Old Style"/>
                <a:cs typeface="Bookman Old Style"/>
              </a:rPr>
              <a:t>u</a:t>
            </a:r>
            <a:r>
              <a:rPr sz="879" spc="-11" dirty="0">
                <a:solidFill>
                  <a:srgbClr val="231F20"/>
                </a:solidFill>
                <a:latin typeface="Bookman Old Style"/>
                <a:cs typeface="Bookman Old Style"/>
              </a:rPr>
              <a:t>sk</a:t>
            </a:r>
            <a:r>
              <a:rPr sz="879" spc="-25" dirty="0">
                <a:solidFill>
                  <a:srgbClr val="231F20"/>
                </a:solidFill>
                <a:latin typeface="Bookman Old Style"/>
                <a:cs typeface="Bookman Old Style"/>
              </a:rPr>
              <a:t>y</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Jo</a:t>
            </a:r>
            <a:r>
              <a:rPr sz="879" spc="-102" dirty="0">
                <a:solidFill>
                  <a:srgbClr val="231F20"/>
                </a:solidFill>
                <a:latin typeface="Bookman Old Style"/>
                <a:cs typeface="Bookman Old Style"/>
              </a:rPr>
              <a:t>a</a:t>
            </a:r>
            <a:r>
              <a:rPr sz="879" spc="-42" dirty="0">
                <a:solidFill>
                  <a:srgbClr val="231F20"/>
                </a:solidFill>
                <a:latin typeface="Bookman Old Style"/>
                <a:cs typeface="Bookman Old Style"/>
              </a:rPr>
              <a:t>nna</a:t>
            </a:r>
            <a:r>
              <a:rPr sz="879" spc="-63" dirty="0">
                <a:solidFill>
                  <a:srgbClr val="231F20"/>
                </a:solidFill>
                <a:latin typeface="Bookman Old Style"/>
                <a:cs typeface="Bookman Old Style"/>
              </a:rPr>
              <a:t> </a:t>
            </a:r>
            <a:r>
              <a:rPr sz="879" spc="-42" dirty="0">
                <a:solidFill>
                  <a:srgbClr val="231F20"/>
                </a:solidFill>
                <a:latin typeface="Bookman Old Style"/>
                <a:cs typeface="Bookman Old Style"/>
              </a:rPr>
              <a:t>Ma</a:t>
            </a:r>
            <a:r>
              <a:rPr sz="879" spc="-35" dirty="0">
                <a:solidFill>
                  <a:srgbClr val="231F20"/>
                </a:solidFill>
                <a:latin typeface="Bookman Old Style"/>
                <a:cs typeface="Bookman Old Style"/>
              </a:rPr>
              <a:t>t</a:t>
            </a:r>
            <a:r>
              <a:rPr sz="879" spc="-25" dirty="0">
                <a:solidFill>
                  <a:srgbClr val="231F20"/>
                </a:solidFill>
                <a:latin typeface="Bookman Old Style"/>
                <a:cs typeface="Bookman Old Style"/>
              </a:rPr>
              <a:t>ti</a:t>
            </a:r>
            <a:r>
              <a:rPr sz="879" spc="-53" dirty="0">
                <a:solidFill>
                  <a:srgbClr val="231F20"/>
                </a:solidFill>
                <a:latin typeface="Bookman Old Style"/>
                <a:cs typeface="Bookman Old Style"/>
              </a:rPr>
              <a:t>s</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18" dirty="0">
                <a:solidFill>
                  <a:srgbClr val="231F20"/>
                </a:solidFill>
                <a:latin typeface="Bookman Old Style"/>
                <a:cs typeface="Bookman Old Style"/>
              </a:rPr>
              <a:t>A</a:t>
            </a:r>
            <a:r>
              <a:rPr sz="879" spc="-7" dirty="0">
                <a:solidFill>
                  <a:srgbClr val="231F20"/>
                </a:solidFill>
                <a:latin typeface="Bookman Old Style"/>
                <a:cs typeface="Bookman Old Style"/>
              </a:rPr>
              <a:t>l</a:t>
            </a:r>
            <a:r>
              <a:rPr sz="879" spc="-35" dirty="0">
                <a:solidFill>
                  <a:srgbClr val="231F20"/>
                </a:solidFill>
                <a:latin typeface="Bookman Old Style"/>
                <a:cs typeface="Bookman Old Style"/>
              </a:rPr>
              <a:t>eks</a:t>
            </a:r>
            <a:r>
              <a:rPr sz="879" spc="-56" dirty="0">
                <a:solidFill>
                  <a:srgbClr val="231F20"/>
                </a:solidFill>
                <a:latin typeface="Bookman Old Style"/>
                <a:cs typeface="Bookman Old Style"/>
              </a:rPr>
              <a:t>a</a:t>
            </a:r>
            <a:r>
              <a:rPr sz="879" spc="-18" dirty="0">
                <a:solidFill>
                  <a:srgbClr val="231F20"/>
                </a:solidFill>
                <a:latin typeface="Bookman Old Style"/>
                <a:cs typeface="Bookman Old Style"/>
              </a:rPr>
              <a:t>nd</a:t>
            </a:r>
            <a:r>
              <a:rPr sz="879" spc="-60" dirty="0">
                <a:solidFill>
                  <a:srgbClr val="231F20"/>
                </a:solidFill>
                <a:latin typeface="Bookman Old Style"/>
                <a:cs typeface="Bookman Old Style"/>
              </a:rPr>
              <a:t>r</a:t>
            </a:r>
            <a:r>
              <a:rPr sz="879" spc="-63" dirty="0">
                <a:solidFill>
                  <a:srgbClr val="231F20"/>
                </a:solidFill>
                <a:latin typeface="Bookman Old Style"/>
                <a:cs typeface="Bookman Old Style"/>
              </a:rPr>
              <a:t>a</a:t>
            </a:r>
            <a:r>
              <a:rPr sz="879" spc="-49" dirty="0">
                <a:solidFill>
                  <a:srgbClr val="231F20"/>
                </a:solidFill>
                <a:latin typeface="Bookman Old Style"/>
                <a:cs typeface="Bookman Old Style"/>
              </a:rPr>
              <a:t> </a:t>
            </a:r>
            <a:r>
              <a:rPr sz="879" spc="7" dirty="0">
                <a:solidFill>
                  <a:srgbClr val="231F20"/>
                </a:solidFill>
                <a:latin typeface="Bookman Old Style"/>
                <a:cs typeface="Bookman Old Style"/>
              </a:rPr>
              <a:t>K.</a:t>
            </a:r>
            <a:r>
              <a:rPr sz="879" spc="-60" dirty="0">
                <a:solidFill>
                  <a:srgbClr val="231F20"/>
                </a:solidFill>
                <a:latin typeface="Bookman Old Style"/>
                <a:cs typeface="Bookman Old Style"/>
              </a:rPr>
              <a:t> </a:t>
            </a:r>
            <a:r>
              <a:rPr sz="879" spc="-28" dirty="0">
                <a:solidFill>
                  <a:srgbClr val="231F20"/>
                </a:solidFill>
                <a:latin typeface="Bookman Old Style"/>
                <a:cs typeface="Bookman Old Style"/>
              </a:rPr>
              <a:t>D</a:t>
            </a:r>
            <a:r>
              <a:rPr sz="879" spc="-35" dirty="0">
                <a:solidFill>
                  <a:srgbClr val="231F20"/>
                </a:solidFill>
                <a:latin typeface="Bookman Old Style"/>
                <a:cs typeface="Bookman Old Style"/>
              </a:rPr>
              <a:t>e</a:t>
            </a:r>
            <a:r>
              <a:rPr sz="879" spc="-32" dirty="0">
                <a:solidFill>
                  <a:srgbClr val="231F20"/>
                </a:solidFill>
                <a:latin typeface="Bookman Old Style"/>
                <a:cs typeface="Bookman Old Style"/>
              </a:rPr>
              <a:t>nis</a:t>
            </a:r>
            <a:r>
              <a:rPr sz="879" spc="-39" dirty="0">
                <a:solidFill>
                  <a:srgbClr val="231F20"/>
                </a:solidFill>
                <a:latin typeface="Bookman Old Style"/>
                <a:cs typeface="Bookman Old Style"/>
              </a:rPr>
              <a:t>i</a:t>
            </a:r>
            <a:r>
              <a:rPr sz="879" spc="-35" dirty="0">
                <a:solidFill>
                  <a:srgbClr val="231F20"/>
                </a:solidFill>
                <a:latin typeface="Bookman Old Style"/>
                <a:cs typeface="Bookman Old Style"/>
              </a:rPr>
              <a:t>n</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Sa</a:t>
            </a:r>
            <a:r>
              <a:rPr sz="879" spc="-49" dirty="0">
                <a:solidFill>
                  <a:srgbClr val="231F20"/>
                </a:solidFill>
                <a:latin typeface="Bookman Old Style"/>
                <a:cs typeface="Bookman Old Style"/>
              </a:rPr>
              <a:t>l</a:t>
            </a:r>
            <a:r>
              <a:rPr sz="879" spc="18" dirty="0">
                <a:solidFill>
                  <a:srgbClr val="231F20"/>
                </a:solidFill>
                <a:latin typeface="Bookman Old Style"/>
                <a:cs typeface="Bookman Old Style"/>
              </a:rPr>
              <a:t>ly</a:t>
            </a:r>
            <a:r>
              <a:rPr sz="879" spc="-56" dirty="0">
                <a:solidFill>
                  <a:srgbClr val="231F20"/>
                </a:solidFill>
                <a:latin typeface="Bookman Old Style"/>
                <a:cs typeface="Bookman Old Style"/>
              </a:rPr>
              <a:t> </a:t>
            </a:r>
            <a:r>
              <a:rPr sz="879" spc="-39" dirty="0">
                <a:solidFill>
                  <a:srgbClr val="231F20"/>
                </a:solidFill>
                <a:latin typeface="Bookman Old Style"/>
                <a:cs typeface="Bookman Old Style"/>
              </a:rPr>
              <a:t>P</a:t>
            </a:r>
            <a:r>
              <a:rPr sz="879" spc="-28" dirty="0">
                <a:solidFill>
                  <a:srgbClr val="231F20"/>
                </a:solidFill>
                <a:latin typeface="Bookman Old Style"/>
                <a:cs typeface="Bookman Old Style"/>
              </a:rPr>
              <a:t>a</a:t>
            </a:r>
            <a:r>
              <a:rPr sz="879" spc="-35" dirty="0">
                <a:solidFill>
                  <a:srgbClr val="231F20"/>
                </a:solidFill>
                <a:latin typeface="Bookman Old Style"/>
                <a:cs typeface="Bookman Old Style"/>
              </a:rPr>
              <a:t>k</a:t>
            </a:r>
            <a:r>
              <a:rPr sz="896" spc="-147" baseline="39215" dirty="0">
                <a:solidFill>
                  <a:srgbClr val="231F20"/>
                </a:solidFill>
                <a:latin typeface="Bookman Old Style"/>
                <a:cs typeface="Bookman Old Style"/>
              </a:rPr>
              <a:t>1</a:t>
            </a:r>
            <a:r>
              <a:rPr sz="879" spc="14" dirty="0">
                <a:solidFill>
                  <a:srgbClr val="231F20"/>
                </a:solidFill>
                <a:latin typeface="Bookman Old Style"/>
                <a:cs typeface="Bookman Old Style"/>
              </a:rPr>
              <a:t>, </a:t>
            </a:r>
            <a:r>
              <a:rPr sz="879" spc="-32" dirty="0">
                <a:solidFill>
                  <a:srgbClr val="231F20"/>
                </a:solidFill>
                <a:latin typeface="Bookman Old Style"/>
                <a:cs typeface="Bookman Old Style"/>
              </a:rPr>
              <a:t>H</a:t>
            </a:r>
            <a:r>
              <a:rPr sz="879" spc="-46" dirty="0">
                <a:solidFill>
                  <a:srgbClr val="231F20"/>
                </a:solidFill>
                <a:latin typeface="Bookman Old Style"/>
                <a:cs typeface="Bookman Old Style"/>
              </a:rPr>
              <a:t>ann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h</a:t>
            </a:r>
            <a:r>
              <a:rPr sz="879" spc="-56" dirty="0">
                <a:solidFill>
                  <a:srgbClr val="231F20"/>
                </a:solidFill>
                <a:latin typeface="Bookman Old Style"/>
                <a:cs typeface="Bookman Old Style"/>
              </a:rPr>
              <a:t> </a:t>
            </a:r>
            <a:r>
              <a:rPr sz="879" spc="-46" dirty="0">
                <a:solidFill>
                  <a:srgbClr val="231F20"/>
                </a:solidFill>
                <a:latin typeface="Bookman Old Style"/>
                <a:cs typeface="Bookman Old Style"/>
              </a:rPr>
              <a:t>Ber</a:t>
            </a:r>
            <a:r>
              <a:rPr sz="879" spc="-42" dirty="0">
                <a:solidFill>
                  <a:srgbClr val="231F20"/>
                </a:solidFill>
                <a:latin typeface="Bookman Old Style"/>
                <a:cs typeface="Bookman Old Style"/>
              </a:rPr>
              <a:t>nst</a:t>
            </a:r>
            <a:r>
              <a:rPr sz="879" spc="-14" dirty="0">
                <a:solidFill>
                  <a:srgbClr val="231F20"/>
                </a:solidFill>
                <a:latin typeface="Bookman Old Style"/>
                <a:cs typeface="Bookman Old Style"/>
              </a:rPr>
              <a:t>ei</a:t>
            </a:r>
            <a:r>
              <a:rPr sz="879" spc="-32"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Ch</a:t>
            </a:r>
            <a:r>
              <a:rPr sz="879" spc="-67" dirty="0">
                <a:solidFill>
                  <a:srgbClr val="231F20"/>
                </a:solidFill>
                <a:latin typeface="Bookman Old Style"/>
                <a:cs typeface="Bookman Old Style"/>
              </a:rPr>
              <a:t>a</a:t>
            </a:r>
            <a:r>
              <a:rPr sz="879" spc="-42" dirty="0">
                <a:solidFill>
                  <a:srgbClr val="231F20"/>
                </a:solidFill>
                <a:latin typeface="Bookman Old Style"/>
                <a:cs typeface="Bookman Old Style"/>
              </a:rPr>
              <a:t>ru</a:t>
            </a:r>
            <a:r>
              <a:rPr sz="879" spc="-60" dirty="0">
                <a:solidFill>
                  <a:srgbClr val="231F20"/>
                </a:solidFill>
                <a:latin typeface="Bookman Old Style"/>
                <a:cs typeface="Bookman Old Style"/>
              </a:rPr>
              <a:t> </a:t>
            </a:r>
            <a:r>
              <a:rPr sz="879" spc="-53" dirty="0">
                <a:solidFill>
                  <a:srgbClr val="231F20"/>
                </a:solidFill>
                <a:latin typeface="Bookman Old Style"/>
                <a:cs typeface="Bookman Old Style"/>
              </a:rPr>
              <a:t>R</a:t>
            </a:r>
            <a:r>
              <a:rPr sz="879" spc="-49" dirty="0">
                <a:solidFill>
                  <a:srgbClr val="231F20"/>
                </a:solidFill>
                <a:latin typeface="Bookman Old Style"/>
                <a:cs typeface="Bookman Old Style"/>
              </a:rPr>
              <a:t>am</a:t>
            </a:r>
            <a:r>
              <a:rPr sz="879" spc="-53" dirty="0">
                <a:solidFill>
                  <a:srgbClr val="231F20"/>
                </a:solidFill>
                <a:latin typeface="Bookman Old Style"/>
                <a:cs typeface="Bookman Old Style"/>
              </a:rPr>
              <a:t>a</a:t>
            </a:r>
            <a:r>
              <a:rPr sz="879" dirty="0">
                <a:solidFill>
                  <a:srgbClr val="231F20"/>
                </a:solidFill>
                <a:latin typeface="Bookman Old Style"/>
                <a:cs typeface="Bookman Old Style"/>
              </a:rPr>
              <a:t>kr</a:t>
            </a:r>
            <a:r>
              <a:rPr sz="879" spc="-18" dirty="0">
                <a:solidFill>
                  <a:srgbClr val="231F20"/>
                </a:solidFill>
                <a:latin typeface="Bookman Old Style"/>
                <a:cs typeface="Bookman Old Style"/>
              </a:rPr>
              <a:t>i</a:t>
            </a:r>
            <a:r>
              <a:rPr sz="879" spc="-49" dirty="0">
                <a:solidFill>
                  <a:srgbClr val="231F20"/>
                </a:solidFill>
                <a:latin typeface="Bookman Old Style"/>
                <a:cs typeface="Bookman Old Style"/>
              </a:rPr>
              <a:t>shn</a:t>
            </a:r>
            <a:r>
              <a:rPr sz="879" spc="-67" dirty="0">
                <a:solidFill>
                  <a:srgbClr val="231F20"/>
                </a:solidFill>
                <a:latin typeface="Bookman Old Style"/>
                <a:cs typeface="Bookman Old Style"/>
              </a:rPr>
              <a:t>a</a:t>
            </a:r>
            <a:r>
              <a:rPr sz="879" spc="-39"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dirty="0">
                <a:solidFill>
                  <a:srgbClr val="231F20"/>
                </a:solidFill>
                <a:latin typeface="Bookman Old Style"/>
                <a:cs typeface="Bookman Old Style"/>
              </a:rPr>
              <a:t>Lo</a:t>
            </a:r>
            <a:r>
              <a:rPr sz="879" spc="-14" dirty="0">
                <a:solidFill>
                  <a:srgbClr val="231F20"/>
                </a:solidFill>
                <a:latin typeface="Bookman Old Style"/>
                <a:cs typeface="Bookman Old Style"/>
              </a:rPr>
              <a:t>g</a:t>
            </a:r>
            <a:r>
              <a:rPr sz="879" spc="-46" dirty="0">
                <a:solidFill>
                  <a:srgbClr val="231F20"/>
                </a:solidFill>
                <a:latin typeface="Bookman Old Style"/>
                <a:cs typeface="Bookman Old Style"/>
              </a:rPr>
              <a:t>an</a:t>
            </a:r>
            <a:r>
              <a:rPr sz="879" spc="-56"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28" dirty="0">
                <a:solidFill>
                  <a:srgbClr val="231F20"/>
                </a:solidFill>
                <a:latin typeface="Bookman Old Style"/>
                <a:cs typeface="Bookman Old Style"/>
              </a:rPr>
              <a:t>ose</a:t>
            </a:r>
            <a:r>
              <a:rPr sz="879" spc="-53" dirty="0">
                <a:solidFill>
                  <a:srgbClr val="231F20"/>
                </a:solidFill>
                <a:latin typeface="Bookman Old Style"/>
                <a:cs typeface="Bookman Old Style"/>
              </a:rPr>
              <a:t>n</a:t>
            </a:r>
            <a:r>
              <a:rPr sz="879" spc="-7" dirty="0">
                <a:solidFill>
                  <a:srgbClr val="231F20"/>
                </a:solidFill>
                <a:latin typeface="Bookman Old Style"/>
                <a:cs typeface="Bookman Old Style"/>
              </a:rPr>
              <a:t>ic</a:t>
            </a:r>
            <a:r>
              <a:rPr sz="879" spc="-21" dirty="0">
                <a:solidFill>
                  <a:srgbClr val="231F20"/>
                </a:solidFill>
                <a:latin typeface="Bookman Old Style"/>
                <a:cs typeface="Bookman Old Style"/>
              </a:rPr>
              <a:t>k</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56" dirty="0">
                <a:solidFill>
                  <a:srgbClr val="231F20"/>
                </a:solidFill>
                <a:latin typeface="Bookman Old Style"/>
                <a:cs typeface="Bookman Old Style"/>
              </a:rPr>
              <a:t>V</a:t>
            </a:r>
            <a:r>
              <a:rPr sz="879" spc="18" dirty="0">
                <a:solidFill>
                  <a:srgbClr val="231F20"/>
                </a:solidFill>
                <a:latin typeface="Bookman Old Style"/>
                <a:cs typeface="Bookman Old Style"/>
              </a:rPr>
              <a:t>iv</a:t>
            </a:r>
            <a:r>
              <a:rPr sz="879" spc="-7" dirty="0">
                <a:solidFill>
                  <a:srgbClr val="231F20"/>
                </a:solidFill>
                <a:latin typeface="Bookman Old Style"/>
                <a:cs typeface="Bookman Old Style"/>
              </a:rPr>
              <a:t>i</a:t>
            </a:r>
            <a:r>
              <a:rPr sz="879" spc="-56" dirty="0">
                <a:solidFill>
                  <a:srgbClr val="231F20"/>
                </a:solidFill>
                <a:latin typeface="Bookman Old Style"/>
                <a:cs typeface="Bookman Old Style"/>
              </a:rPr>
              <a:t>ana</a:t>
            </a:r>
            <a:r>
              <a:rPr sz="879" spc="-63"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32" dirty="0">
                <a:solidFill>
                  <a:srgbClr val="231F20"/>
                </a:solidFill>
                <a:latin typeface="Bookman Old Style"/>
                <a:cs typeface="Bookman Old Style"/>
              </a:rPr>
              <a:t>adi</a:t>
            </a:r>
            <a:r>
              <a:rPr sz="879" spc="-49" dirty="0">
                <a:solidFill>
                  <a:srgbClr val="231F20"/>
                </a:solidFill>
                <a:latin typeface="Bookman Old Style"/>
                <a:cs typeface="Bookman Old Style"/>
              </a:rPr>
              <a:t>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r</a:t>
            </a:r>
            <a:r>
              <a:rPr sz="879" spc="-56" dirty="0">
                <a:solidFill>
                  <a:srgbClr val="231F20"/>
                </a:solidFill>
                <a:latin typeface="Bookman Old Style"/>
                <a:cs typeface="Bookman Old Style"/>
              </a:rPr>
              <a:t>u</a:t>
            </a:r>
            <a:r>
              <a:rPr sz="896" spc="-53" baseline="35947" dirty="0">
                <a:solidFill>
                  <a:srgbClr val="231F20"/>
                </a:solidFill>
                <a:latin typeface="Bookman Old Style"/>
                <a:cs typeface="Bookman Old Style"/>
              </a:rPr>
              <a:t>2</a:t>
            </a:r>
            <a:r>
              <a:rPr sz="896" spc="47" baseline="35947" dirty="0">
                <a:solidFill>
                  <a:srgbClr val="231F20"/>
                </a:solidFill>
                <a:latin typeface="Bookman Old Style"/>
                <a:cs typeface="Bookman Old Style"/>
              </a:rPr>
              <a:t> </a:t>
            </a:r>
            <a:r>
              <a:rPr sz="879" dirty="0">
                <a:solidFill>
                  <a:srgbClr val="231F20"/>
                </a:solidFill>
                <a:latin typeface="Bookman Old Style"/>
                <a:cs typeface="Bookman Old Style"/>
              </a:rPr>
              <a:t>&amp;</a:t>
            </a:r>
            <a:r>
              <a:rPr sz="879" spc="-53"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39" dirty="0">
                <a:solidFill>
                  <a:srgbClr val="231F20"/>
                </a:solidFill>
                <a:latin typeface="Bookman Old Style"/>
                <a:cs typeface="Bookman Old Style"/>
              </a:rPr>
              <a:t>a</a:t>
            </a:r>
            <a:r>
              <a:rPr sz="879" spc="-56" dirty="0">
                <a:solidFill>
                  <a:srgbClr val="231F20"/>
                </a:solidFill>
                <a:latin typeface="Bookman Old Style"/>
                <a:cs typeface="Bookman Old Style"/>
              </a:rPr>
              <a:t>r</a:t>
            </a:r>
            <a:r>
              <a:rPr sz="879" spc="-4" dirty="0">
                <a:solidFill>
                  <a:srgbClr val="231F20"/>
                </a:solidFill>
                <a:latin typeface="Bookman Old Style"/>
                <a:cs typeface="Bookman Old Style"/>
              </a:rPr>
              <a:t>l</a:t>
            </a:r>
            <a:r>
              <a:rPr sz="879" spc="-56" dirty="0">
                <a:solidFill>
                  <a:srgbClr val="231F20"/>
                </a:solidFill>
                <a:latin typeface="Bookman Old Style"/>
                <a:cs typeface="Bookman Old Style"/>
              </a:rPr>
              <a:t> </a:t>
            </a:r>
            <a:r>
              <a:rPr sz="879" spc="-25" dirty="0">
                <a:solidFill>
                  <a:srgbClr val="231F20"/>
                </a:solidFill>
                <a:latin typeface="Bookman Old Style"/>
                <a:cs typeface="Bookman Old Style"/>
              </a:rPr>
              <a:t>Dei</a:t>
            </a:r>
            <a:r>
              <a:rPr sz="879" spc="-56" dirty="0">
                <a:solidFill>
                  <a:srgbClr val="231F20"/>
                </a:solidFill>
                <a:latin typeface="Bookman Old Style"/>
                <a:cs typeface="Bookman Old Style"/>
              </a:rPr>
              <a:t>ss</a:t>
            </a:r>
            <a:r>
              <a:rPr sz="879" spc="-70" dirty="0">
                <a:solidFill>
                  <a:srgbClr val="231F20"/>
                </a:solidFill>
                <a:latin typeface="Bookman Old Style"/>
                <a:cs typeface="Bookman Old Style"/>
              </a:rPr>
              <a:t>e</a:t>
            </a:r>
            <a:r>
              <a:rPr sz="879" spc="-39" dirty="0">
                <a:solidFill>
                  <a:srgbClr val="231F20"/>
                </a:solidFill>
                <a:latin typeface="Bookman Old Style"/>
                <a:cs typeface="Bookman Old Style"/>
              </a:rPr>
              <a:t>r</a:t>
            </a:r>
            <a:r>
              <a:rPr sz="879" spc="-14" dirty="0">
                <a:solidFill>
                  <a:srgbClr val="231F20"/>
                </a:solidFill>
                <a:latin typeface="Bookman Old Style"/>
                <a:cs typeface="Bookman Old Style"/>
              </a:rPr>
              <a:t>ot</a:t>
            </a:r>
            <a:r>
              <a:rPr sz="879" spc="-35" dirty="0">
                <a:solidFill>
                  <a:srgbClr val="231F20"/>
                </a:solidFill>
                <a:latin typeface="Bookman Old Style"/>
                <a:cs typeface="Bookman Old Style"/>
              </a:rPr>
              <a:t>h</a:t>
            </a:r>
            <a:r>
              <a:rPr sz="896" spc="-26" baseline="35947" dirty="0">
                <a:solidFill>
                  <a:srgbClr val="231F20"/>
                </a:solidFill>
                <a:latin typeface="Bookman Old Style"/>
                <a:cs typeface="Bookman Old Style"/>
              </a:rPr>
              <a:t>1,2</a:t>
            </a:r>
            <a:r>
              <a:rPr sz="896" spc="-42" baseline="35947" dirty="0">
                <a:solidFill>
                  <a:srgbClr val="231F20"/>
                </a:solidFill>
                <a:latin typeface="Bookman Old Style"/>
                <a:cs typeface="Bookman Old Style"/>
              </a:rPr>
              <a:t>,</a:t>
            </a:r>
            <a:r>
              <a:rPr sz="896" spc="11" baseline="35947" dirty="0">
                <a:solidFill>
                  <a:srgbClr val="231F20"/>
                </a:solidFill>
                <a:latin typeface="Bookman Old Style"/>
                <a:cs typeface="Bookman Old Style"/>
              </a:rPr>
              <a:t>3,4</a:t>
            </a:r>
            <a:endParaRPr sz="896" baseline="35947">
              <a:solidFill>
                <a:prstClr val="black"/>
              </a:solidFill>
              <a:latin typeface="Bookman Old Style"/>
              <a:cs typeface="Bookman Old Style"/>
            </a:endParaRPr>
          </a:p>
        </p:txBody>
      </p:sp>
      <p:sp>
        <p:nvSpPr>
          <p:cNvPr id="11" name="object 11"/>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606060"/>
                </a:solidFill>
                <a:latin typeface="Gill Sans MT"/>
                <a:cs typeface="Gill Sans MT"/>
              </a:rPr>
              <a:t>Chung</a:t>
            </a:r>
            <a:r>
              <a:rPr sz="1898" spc="-4" dirty="0">
                <a:solidFill>
                  <a:srgbClr val="606060"/>
                </a:solidFill>
                <a:latin typeface="Gill Sans MT"/>
                <a:cs typeface="Gill Sans MT"/>
              </a:rPr>
              <a:t> </a:t>
            </a:r>
            <a:r>
              <a:rPr sz="1898" i="1" spc="-7" dirty="0">
                <a:solidFill>
                  <a:srgbClr val="606060"/>
                </a:solidFill>
                <a:latin typeface="Gill Sans MT"/>
                <a:cs typeface="Gill Sans MT"/>
              </a:rPr>
              <a:t>et</a:t>
            </a:r>
            <a:r>
              <a:rPr sz="1898" i="1" spc="-4" dirty="0">
                <a:solidFill>
                  <a:srgbClr val="606060"/>
                </a:solidFill>
                <a:latin typeface="Gill Sans MT"/>
                <a:cs typeface="Gill Sans MT"/>
              </a:rPr>
              <a:t> a</a:t>
            </a:r>
            <a:r>
              <a:rPr sz="1898" i="1" dirty="0">
                <a:solidFill>
                  <a:srgbClr val="606060"/>
                </a:solidFill>
                <a:latin typeface="Gill Sans MT"/>
                <a:cs typeface="Gill Sans MT"/>
              </a:rPr>
              <a:t>l.</a:t>
            </a:r>
            <a:r>
              <a:rPr sz="1898" i="1" spc="-4" dirty="0">
                <a:solidFill>
                  <a:srgbClr val="606060"/>
                </a:solidFill>
                <a:latin typeface="Gill Sans MT"/>
                <a:cs typeface="Gill Sans MT"/>
              </a:rPr>
              <a:t> </a:t>
            </a:r>
            <a:r>
              <a:rPr sz="1898" spc="-14" dirty="0">
                <a:solidFill>
                  <a:srgbClr val="606060"/>
                </a:solidFill>
                <a:latin typeface="Gill Sans MT"/>
                <a:cs typeface="Gill Sans MT"/>
              </a:rPr>
              <a:t>Na</a:t>
            </a:r>
            <a:r>
              <a:rPr sz="1898" dirty="0">
                <a:solidFill>
                  <a:srgbClr val="606060"/>
                </a:solidFill>
                <a:latin typeface="Gill Sans MT"/>
                <a:cs typeface="Gill Sans MT"/>
              </a:rPr>
              <a:t>tu</a:t>
            </a:r>
            <a:r>
              <a:rPr sz="1898" spc="-39" dirty="0">
                <a:solidFill>
                  <a:srgbClr val="606060"/>
                </a:solidFill>
                <a:latin typeface="Gill Sans MT"/>
                <a:cs typeface="Gill Sans MT"/>
              </a:rPr>
              <a:t>r</a:t>
            </a:r>
            <a:r>
              <a:rPr sz="1898" dirty="0">
                <a:solidFill>
                  <a:srgbClr val="606060"/>
                </a:solidFill>
                <a:latin typeface="Gill Sans MT"/>
                <a:cs typeface="Gill Sans MT"/>
              </a:rPr>
              <a:t>e</a:t>
            </a:r>
            <a:r>
              <a:rPr sz="1898" spc="-4" dirty="0">
                <a:solidFill>
                  <a:srgbClr val="606060"/>
                </a:solidFill>
                <a:latin typeface="Gill Sans MT"/>
                <a:cs typeface="Gill Sans MT"/>
              </a:rPr>
              <a:t> </a:t>
            </a:r>
            <a:r>
              <a:rPr sz="1898" dirty="0">
                <a:solidFill>
                  <a:srgbClr val="606060"/>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26381423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604965"/>
            <a:r>
              <a:rPr spc="98" dirty="0">
                <a:solidFill>
                  <a:srgbClr val="FFFFFF"/>
                </a:solidFill>
              </a:rPr>
              <a:t>Compatible</a:t>
            </a:r>
            <a:r>
              <a:rPr spc="-120" dirty="0">
                <a:solidFill>
                  <a:srgbClr val="FFFFFF"/>
                </a:solidFill>
              </a:rPr>
              <a:t> </a:t>
            </a:r>
            <a:r>
              <a:rPr spc="-18" dirty="0">
                <a:solidFill>
                  <a:srgbClr val="FFFFFF"/>
                </a:solidFill>
              </a:rPr>
              <a:t>with</a:t>
            </a:r>
            <a:r>
              <a:rPr spc="-120" dirty="0">
                <a:solidFill>
                  <a:srgbClr val="FFFFFF"/>
                </a:solidFill>
              </a:rPr>
              <a:t> </a:t>
            </a:r>
            <a:r>
              <a:rPr spc="14" dirty="0" smtClean="0">
                <a:solidFill>
                  <a:srgbClr val="FFFFFF"/>
                </a:solidFill>
              </a:rPr>
              <a:t>immunostaining</a:t>
            </a:r>
            <a:r>
              <a:rPr lang="en-US" spc="14" dirty="0">
                <a:solidFill>
                  <a:srgbClr val="FFFFFF"/>
                </a:solidFill>
              </a:rPr>
              <a:t> </a:t>
            </a:r>
            <a:r>
              <a:rPr lang="en-US" spc="14" dirty="0" smtClean="0">
                <a:solidFill>
                  <a:srgbClr val="FFFFFF"/>
                </a:solidFill>
              </a:rPr>
              <a:t> </a:t>
            </a:r>
            <a:r>
              <a:rPr lang="en-US" sz="2400" spc="14" dirty="0" smtClean="0">
                <a:solidFill>
                  <a:srgbClr val="FFFFFF"/>
                </a:solidFill>
              </a:rPr>
              <a:t>but</a:t>
            </a:r>
            <a:endParaRPr sz="2400" spc="14" dirty="0">
              <a:solidFill>
                <a:srgbClr val="FFFFFF"/>
              </a:solidFill>
            </a:endParaRPr>
          </a:p>
        </p:txBody>
      </p:sp>
      <p:sp>
        <p:nvSpPr>
          <p:cNvPr id="4" name="object 4"/>
          <p:cNvSpPr/>
          <p:nvPr/>
        </p:nvSpPr>
        <p:spPr>
          <a:xfrm>
            <a:off x="178594" y="1160859"/>
            <a:ext cx="5072063" cy="2955727"/>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4782180" y="3553659"/>
            <a:ext cx="448270" cy="577081"/>
          </a:xfrm>
          <a:prstGeom prst="rect">
            <a:avLst/>
          </a:prstGeom>
        </p:spPr>
        <p:txBody>
          <a:bodyPr vert="horz" wrap="square" lIns="0" tIns="0" rIns="0" bIns="0" rtlCol="0">
            <a:spAutoFit/>
          </a:bodyPr>
          <a:lstStyle/>
          <a:p>
            <a:pPr marL="8929" marR="3572">
              <a:lnSpc>
                <a:spcPts val="1512"/>
              </a:lnSpc>
            </a:pPr>
            <a:r>
              <a:rPr sz="1266" spc="-14" dirty="0">
                <a:solidFill>
                  <a:srgbClr val="66BC45"/>
                </a:solidFill>
                <a:latin typeface="Arial"/>
                <a:cs typeface="Arial"/>
              </a:rPr>
              <a:t>eYFP </a:t>
            </a:r>
            <a:r>
              <a:rPr sz="1266" spc="-35" dirty="0">
                <a:solidFill>
                  <a:srgbClr val="EE342B"/>
                </a:solidFill>
                <a:latin typeface="Arial"/>
                <a:cs typeface="Arial"/>
              </a:rPr>
              <a:t>PV</a:t>
            </a:r>
            <a:r>
              <a:rPr sz="1266" spc="-14" dirty="0">
                <a:solidFill>
                  <a:srgbClr val="EE342B"/>
                </a:solidFill>
                <a:latin typeface="Arial"/>
                <a:cs typeface="Arial"/>
              </a:rPr>
              <a:t> </a:t>
            </a:r>
            <a:r>
              <a:rPr sz="1266" spc="-18" dirty="0">
                <a:solidFill>
                  <a:srgbClr val="4881C2"/>
                </a:solidFill>
                <a:latin typeface="Arial"/>
                <a:cs typeface="Arial"/>
              </a:rPr>
              <a:t>GFAP</a:t>
            </a:r>
            <a:endParaRPr sz="1266">
              <a:solidFill>
                <a:prstClr val="black"/>
              </a:solidFill>
              <a:latin typeface="Arial"/>
              <a:cs typeface="Arial"/>
            </a:endParaRPr>
          </a:p>
        </p:txBody>
      </p:sp>
      <p:sp>
        <p:nvSpPr>
          <p:cNvPr id="6" name="object 6"/>
          <p:cNvSpPr/>
          <p:nvPr/>
        </p:nvSpPr>
        <p:spPr>
          <a:xfrm>
            <a:off x="247701" y="4040745"/>
            <a:ext cx="277267" cy="0"/>
          </a:xfrm>
          <a:custGeom>
            <a:avLst/>
            <a:gdLst/>
            <a:ahLst/>
            <a:cxnLst/>
            <a:rect l="l" t="t" r="r" b="b"/>
            <a:pathLst>
              <a:path w="394334">
                <a:moveTo>
                  <a:pt x="0" y="0"/>
                </a:moveTo>
                <a:lnTo>
                  <a:pt x="394084" y="0"/>
                </a:lnTo>
              </a:path>
            </a:pathLst>
          </a:custGeom>
          <a:ln w="58232">
            <a:solidFill>
              <a:srgbClr val="FFFFFF"/>
            </a:solidFill>
          </a:ln>
        </p:spPr>
        <p:txBody>
          <a:bodyPr wrap="square" lIns="0" tIns="0" rIns="0" bIns="0" rtlCol="0"/>
          <a:lstStyle/>
          <a:p>
            <a:endParaRPr sz="1266">
              <a:solidFill>
                <a:prstClr val="black"/>
              </a:solidFill>
            </a:endParaRPr>
          </a:p>
        </p:txBody>
      </p:sp>
      <p:sp>
        <p:nvSpPr>
          <p:cNvPr id="7" name="object 7"/>
          <p:cNvSpPr txBox="1"/>
          <p:nvPr/>
        </p:nvSpPr>
        <p:spPr>
          <a:xfrm>
            <a:off x="4586486" y="1534076"/>
            <a:ext cx="508992" cy="194797"/>
          </a:xfrm>
          <a:prstGeom prst="rect">
            <a:avLst/>
          </a:prstGeom>
        </p:spPr>
        <p:txBody>
          <a:bodyPr vert="horz" wrap="square" lIns="0" tIns="0" rIns="0" bIns="0" rtlCol="0">
            <a:spAutoFit/>
          </a:bodyPr>
          <a:lstStyle/>
          <a:p>
            <a:pPr marL="8929"/>
            <a:r>
              <a:rPr sz="1266" spc="18" dirty="0">
                <a:solidFill>
                  <a:srgbClr val="FFFFFF"/>
                </a:solidFill>
                <a:latin typeface="Arial"/>
                <a:cs typeface="Arial"/>
              </a:rPr>
              <a:t>Cortex</a:t>
            </a:r>
            <a:endParaRPr sz="1266">
              <a:solidFill>
                <a:prstClr val="black"/>
              </a:solidFill>
              <a:latin typeface="Arial"/>
              <a:cs typeface="Arial"/>
            </a:endParaRPr>
          </a:p>
        </p:txBody>
      </p:sp>
      <p:sp>
        <p:nvSpPr>
          <p:cNvPr id="8" name="object 8"/>
          <p:cNvSpPr txBox="1"/>
          <p:nvPr/>
        </p:nvSpPr>
        <p:spPr>
          <a:xfrm>
            <a:off x="2908634" y="1706886"/>
            <a:ext cx="224135"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alv</a:t>
            </a:r>
            <a:endParaRPr sz="1266">
              <a:solidFill>
                <a:prstClr val="black"/>
              </a:solidFill>
              <a:latin typeface="Arial"/>
              <a:cs typeface="Arial"/>
            </a:endParaRPr>
          </a:p>
        </p:txBody>
      </p:sp>
      <p:sp>
        <p:nvSpPr>
          <p:cNvPr id="9" name="object 9"/>
          <p:cNvSpPr txBox="1"/>
          <p:nvPr/>
        </p:nvSpPr>
        <p:spPr>
          <a:xfrm>
            <a:off x="1662785" y="3116643"/>
            <a:ext cx="257621" cy="194797"/>
          </a:xfrm>
          <a:prstGeom prst="rect">
            <a:avLst/>
          </a:prstGeom>
        </p:spPr>
        <p:txBody>
          <a:bodyPr vert="horz" wrap="square" lIns="0" tIns="0" rIns="0" bIns="0" rtlCol="0">
            <a:spAutoFit/>
          </a:bodyPr>
          <a:lstStyle/>
          <a:p>
            <a:pPr marL="8929"/>
            <a:r>
              <a:rPr sz="1266" spc="-11" dirty="0">
                <a:solidFill>
                  <a:srgbClr val="FFFFFF"/>
                </a:solidFill>
                <a:latin typeface="Arial"/>
                <a:cs typeface="Arial"/>
              </a:rPr>
              <a:t>DG</a:t>
            </a:r>
            <a:endParaRPr sz="1266">
              <a:solidFill>
                <a:prstClr val="black"/>
              </a:solidFill>
              <a:latin typeface="Arial"/>
              <a:cs typeface="Arial"/>
            </a:endParaRPr>
          </a:p>
        </p:txBody>
      </p:sp>
      <p:sp>
        <p:nvSpPr>
          <p:cNvPr id="10" name="object 10"/>
          <p:cNvSpPr txBox="1"/>
          <p:nvPr/>
        </p:nvSpPr>
        <p:spPr>
          <a:xfrm>
            <a:off x="2967218" y="3116643"/>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CA3</a:t>
            </a:r>
            <a:endParaRPr sz="1266">
              <a:solidFill>
                <a:prstClr val="black"/>
              </a:solidFill>
              <a:latin typeface="Arial"/>
              <a:cs typeface="Arial"/>
            </a:endParaRPr>
          </a:p>
        </p:txBody>
      </p:sp>
      <p:sp>
        <p:nvSpPr>
          <p:cNvPr id="11" name="object 11"/>
          <p:cNvSpPr txBox="1"/>
          <p:nvPr/>
        </p:nvSpPr>
        <p:spPr>
          <a:xfrm>
            <a:off x="3011666" y="2539111"/>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CA1</a:t>
            </a:r>
            <a:endParaRPr sz="1266">
              <a:solidFill>
                <a:prstClr val="black"/>
              </a:solidFill>
              <a:latin typeface="Arial"/>
              <a:cs typeface="Arial"/>
            </a:endParaRPr>
          </a:p>
        </p:txBody>
      </p:sp>
      <p:sp>
        <p:nvSpPr>
          <p:cNvPr id="12" name="object 12"/>
          <p:cNvSpPr txBox="1"/>
          <p:nvPr/>
        </p:nvSpPr>
        <p:spPr>
          <a:xfrm>
            <a:off x="206187" y="1178787"/>
            <a:ext cx="961281"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3D</a:t>
            </a:r>
            <a:r>
              <a:rPr sz="1266" spc="4" dirty="0">
                <a:solidFill>
                  <a:srgbClr val="FFFFFF"/>
                </a:solidFill>
                <a:latin typeface="Arial"/>
                <a:cs typeface="Arial"/>
              </a:rPr>
              <a:t> </a:t>
            </a:r>
            <a:r>
              <a:rPr sz="1266" spc="-21" dirty="0">
                <a:solidFill>
                  <a:srgbClr val="FFFFFF"/>
                </a:solidFill>
                <a:latin typeface="Arial"/>
                <a:cs typeface="Arial"/>
              </a:rPr>
              <a:t>r</a:t>
            </a:r>
            <a:r>
              <a:rPr sz="1266" spc="11" dirty="0">
                <a:solidFill>
                  <a:srgbClr val="FFFFFF"/>
                </a:solidFill>
                <a:latin typeface="Arial"/>
                <a:cs typeface="Arial"/>
              </a:rPr>
              <a:t>endering</a:t>
            </a:r>
            <a:endParaRPr sz="1266">
              <a:solidFill>
                <a:prstClr val="black"/>
              </a:solidFill>
              <a:latin typeface="Arial"/>
              <a:cs typeface="Arial"/>
            </a:endParaRPr>
          </a:p>
        </p:txBody>
      </p:sp>
      <p:sp>
        <p:nvSpPr>
          <p:cNvPr id="13" name="object 13"/>
          <p:cNvSpPr/>
          <p:nvPr/>
        </p:nvSpPr>
        <p:spPr>
          <a:xfrm>
            <a:off x="812601" y="4723805"/>
            <a:ext cx="7479643" cy="1303734"/>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14" name="object 14"/>
          <p:cNvSpPr/>
          <p:nvPr/>
        </p:nvSpPr>
        <p:spPr>
          <a:xfrm>
            <a:off x="8286028" y="4768782"/>
            <a:ext cx="0" cy="1259086"/>
          </a:xfrm>
          <a:custGeom>
            <a:avLst/>
            <a:gdLst/>
            <a:ahLst/>
            <a:cxnLst/>
            <a:rect l="l" t="t" r="r" b="b"/>
            <a:pathLst>
              <a:path h="1790700">
                <a:moveTo>
                  <a:pt x="0" y="0"/>
                </a:moveTo>
                <a:lnTo>
                  <a:pt x="0" y="1790232"/>
                </a:lnTo>
              </a:path>
            </a:pathLst>
          </a:custGeom>
          <a:ln w="18950">
            <a:solidFill>
              <a:srgbClr val="FFFFFF"/>
            </a:solidFill>
          </a:ln>
        </p:spPr>
        <p:txBody>
          <a:bodyPr wrap="square" lIns="0" tIns="0" rIns="0" bIns="0" rtlCol="0"/>
          <a:lstStyle/>
          <a:p>
            <a:endParaRPr sz="1266">
              <a:solidFill>
                <a:prstClr val="black"/>
              </a:solidFill>
            </a:endParaRPr>
          </a:p>
        </p:txBody>
      </p:sp>
      <p:sp>
        <p:nvSpPr>
          <p:cNvPr id="15" name="object 15"/>
          <p:cNvSpPr/>
          <p:nvPr/>
        </p:nvSpPr>
        <p:spPr>
          <a:xfrm>
            <a:off x="5953927" y="6007927"/>
            <a:ext cx="2338684" cy="0"/>
          </a:xfrm>
          <a:custGeom>
            <a:avLst/>
            <a:gdLst/>
            <a:ahLst/>
            <a:cxnLst/>
            <a:rect l="l" t="t" r="r" b="b"/>
            <a:pathLst>
              <a:path w="3326129">
                <a:moveTo>
                  <a:pt x="0" y="0"/>
                </a:moveTo>
                <a:lnTo>
                  <a:pt x="3325608" y="0"/>
                </a:lnTo>
              </a:path>
            </a:pathLst>
          </a:custGeom>
          <a:ln w="57054">
            <a:solidFill>
              <a:srgbClr val="FFFFFF"/>
            </a:solidFill>
          </a:ln>
        </p:spPr>
        <p:txBody>
          <a:bodyPr wrap="square" lIns="0" tIns="0" rIns="0" bIns="0" rtlCol="0"/>
          <a:lstStyle/>
          <a:p>
            <a:endParaRPr sz="1266">
              <a:solidFill>
                <a:prstClr val="black"/>
              </a:solidFill>
            </a:endParaRPr>
          </a:p>
        </p:txBody>
      </p:sp>
      <p:sp>
        <p:nvSpPr>
          <p:cNvPr id="16" name="object 16"/>
          <p:cNvSpPr/>
          <p:nvPr/>
        </p:nvSpPr>
        <p:spPr>
          <a:xfrm>
            <a:off x="5721214" y="4851511"/>
            <a:ext cx="107603" cy="1176039"/>
          </a:xfrm>
          <a:custGeom>
            <a:avLst/>
            <a:gdLst/>
            <a:ahLst/>
            <a:cxnLst/>
            <a:rect l="l" t="t" r="r" b="b"/>
            <a:pathLst>
              <a:path w="153034" h="1672590">
                <a:moveTo>
                  <a:pt x="0" y="1672573"/>
                </a:moveTo>
                <a:lnTo>
                  <a:pt x="152698" y="1672573"/>
                </a:lnTo>
                <a:lnTo>
                  <a:pt x="152698"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7" name="object 17"/>
          <p:cNvSpPr/>
          <p:nvPr/>
        </p:nvSpPr>
        <p:spPr>
          <a:xfrm>
            <a:off x="3324983" y="4851511"/>
            <a:ext cx="79474" cy="1176039"/>
          </a:xfrm>
          <a:custGeom>
            <a:avLst/>
            <a:gdLst/>
            <a:ahLst/>
            <a:cxnLst/>
            <a:rect l="l" t="t" r="r" b="b"/>
            <a:pathLst>
              <a:path w="113029" h="1672590">
                <a:moveTo>
                  <a:pt x="0" y="1672573"/>
                </a:moveTo>
                <a:lnTo>
                  <a:pt x="112464" y="1672573"/>
                </a:lnTo>
                <a:lnTo>
                  <a:pt x="112464"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8" name="object 18"/>
          <p:cNvSpPr/>
          <p:nvPr/>
        </p:nvSpPr>
        <p:spPr>
          <a:xfrm>
            <a:off x="812602" y="6013221"/>
            <a:ext cx="7479953" cy="0"/>
          </a:xfrm>
          <a:custGeom>
            <a:avLst/>
            <a:gdLst/>
            <a:ahLst/>
            <a:cxnLst/>
            <a:rect l="l" t="t" r="r" b="b"/>
            <a:pathLst>
              <a:path w="10638155">
                <a:moveTo>
                  <a:pt x="0" y="0"/>
                </a:moveTo>
                <a:lnTo>
                  <a:pt x="10637714" y="0"/>
                </a:lnTo>
              </a:path>
            </a:pathLst>
          </a:custGeom>
          <a:ln w="41998">
            <a:solidFill>
              <a:srgbClr val="FFFFFF"/>
            </a:solidFill>
          </a:ln>
        </p:spPr>
        <p:txBody>
          <a:bodyPr wrap="square" lIns="0" tIns="0" rIns="0" bIns="0" rtlCol="0"/>
          <a:lstStyle/>
          <a:p>
            <a:endParaRPr sz="1266">
              <a:solidFill>
                <a:prstClr val="black"/>
              </a:solidFill>
            </a:endParaRPr>
          </a:p>
        </p:txBody>
      </p:sp>
      <p:sp>
        <p:nvSpPr>
          <p:cNvPr id="19" name="object 19"/>
          <p:cNvSpPr txBox="1"/>
          <p:nvPr/>
        </p:nvSpPr>
        <p:spPr>
          <a:xfrm>
            <a:off x="2893643" y="5664389"/>
            <a:ext cx="175915" cy="179536"/>
          </a:xfrm>
          <a:prstGeom prst="rect">
            <a:avLst/>
          </a:prstGeom>
        </p:spPr>
        <p:txBody>
          <a:bodyPr vert="horz" wrap="square" lIns="0" tIns="0" rIns="0" bIns="0" rtlCol="0">
            <a:spAutoFit/>
          </a:bodyPr>
          <a:lstStyle/>
          <a:p>
            <a:pPr>
              <a:lnSpc>
                <a:spcPts val="1420"/>
              </a:lnSpc>
            </a:pPr>
            <a:r>
              <a:rPr sz="1195" spc="56" dirty="0">
                <a:solidFill>
                  <a:srgbClr val="231F20"/>
                </a:solidFill>
                <a:latin typeface="Arial"/>
                <a:cs typeface="Arial"/>
              </a:rPr>
              <a:t>cp</a:t>
            </a:r>
            <a:endParaRPr sz="1195">
              <a:solidFill>
                <a:prstClr val="black"/>
              </a:solidFill>
              <a:latin typeface="Arial"/>
              <a:cs typeface="Arial"/>
            </a:endParaRPr>
          </a:p>
        </p:txBody>
      </p:sp>
      <p:sp>
        <p:nvSpPr>
          <p:cNvPr id="20" name="object 20"/>
          <p:cNvSpPr/>
          <p:nvPr/>
        </p:nvSpPr>
        <p:spPr>
          <a:xfrm>
            <a:off x="2847944" y="5922444"/>
            <a:ext cx="205383" cy="0"/>
          </a:xfrm>
          <a:custGeom>
            <a:avLst/>
            <a:gdLst/>
            <a:ahLst/>
            <a:cxnLst/>
            <a:rect l="l" t="t" r="r" b="b"/>
            <a:pathLst>
              <a:path w="292100">
                <a:moveTo>
                  <a:pt x="0" y="0"/>
                </a:moveTo>
                <a:lnTo>
                  <a:pt x="292072" y="0"/>
                </a:lnTo>
              </a:path>
            </a:pathLst>
          </a:custGeom>
          <a:ln w="55186">
            <a:solidFill>
              <a:srgbClr val="FFFFFF"/>
            </a:solidFill>
          </a:ln>
        </p:spPr>
        <p:txBody>
          <a:bodyPr wrap="square" lIns="0" tIns="0" rIns="0" bIns="0" rtlCol="0"/>
          <a:lstStyle/>
          <a:p>
            <a:endParaRPr sz="1266">
              <a:solidFill>
                <a:prstClr val="black"/>
              </a:solidFill>
            </a:endParaRPr>
          </a:p>
        </p:txBody>
      </p:sp>
      <p:sp>
        <p:nvSpPr>
          <p:cNvPr id="21" name="object 21"/>
          <p:cNvSpPr txBox="1"/>
          <p:nvPr/>
        </p:nvSpPr>
        <p:spPr>
          <a:xfrm>
            <a:off x="5987291" y="5795740"/>
            <a:ext cx="876002" cy="179536"/>
          </a:xfrm>
          <a:prstGeom prst="rect">
            <a:avLst/>
          </a:prstGeom>
        </p:spPr>
        <p:txBody>
          <a:bodyPr vert="horz" wrap="square" lIns="0" tIns="0" rIns="0" bIns="0" rtlCol="0">
            <a:spAutoFit/>
          </a:bodyPr>
          <a:lstStyle/>
          <a:p>
            <a:pPr>
              <a:lnSpc>
                <a:spcPts val="1420"/>
              </a:lnSpc>
              <a:tabLst>
                <a:tab pos="466560" algn="l"/>
              </a:tabLst>
            </a:pPr>
            <a:r>
              <a:rPr sz="1195" spc="-18" dirty="0">
                <a:solidFill>
                  <a:srgbClr val="66BC45"/>
                </a:solidFill>
                <a:latin typeface="Arial"/>
                <a:cs typeface="Arial"/>
              </a:rPr>
              <a:t>eYFP	</a:t>
            </a:r>
            <a:r>
              <a:rPr sz="1195" spc="-18" dirty="0">
                <a:solidFill>
                  <a:srgbClr val="4881C2"/>
                </a:solidFill>
                <a:latin typeface="Arial"/>
                <a:cs typeface="Arial"/>
              </a:rPr>
              <a:t>GFAP</a:t>
            </a:r>
            <a:endParaRPr sz="1195">
              <a:solidFill>
                <a:prstClr val="black"/>
              </a:solidFill>
              <a:latin typeface="Arial"/>
              <a:cs typeface="Arial"/>
            </a:endParaRPr>
          </a:p>
        </p:txBody>
      </p:sp>
      <p:sp>
        <p:nvSpPr>
          <p:cNvPr id="22" name="object 22"/>
          <p:cNvSpPr/>
          <p:nvPr/>
        </p:nvSpPr>
        <p:spPr>
          <a:xfrm>
            <a:off x="8263773" y="6021887"/>
            <a:ext cx="28575" cy="5804"/>
          </a:xfrm>
          <a:custGeom>
            <a:avLst/>
            <a:gdLst/>
            <a:ahLst/>
            <a:cxnLst/>
            <a:rect l="l" t="t" r="r" b="b"/>
            <a:pathLst>
              <a:path w="40640" h="8254">
                <a:moveTo>
                  <a:pt x="0" y="4019"/>
                </a:moveTo>
                <a:lnTo>
                  <a:pt x="40492" y="4019"/>
                </a:lnTo>
              </a:path>
            </a:pathLst>
          </a:custGeom>
          <a:ln w="9308">
            <a:solidFill>
              <a:srgbClr val="FFFFFF"/>
            </a:solidFill>
          </a:ln>
        </p:spPr>
        <p:txBody>
          <a:bodyPr wrap="square" lIns="0" tIns="0" rIns="0" bIns="0" rtlCol="0"/>
          <a:lstStyle/>
          <a:p>
            <a:endParaRPr sz="1266">
              <a:solidFill>
                <a:prstClr val="black"/>
              </a:solidFill>
            </a:endParaRPr>
          </a:p>
        </p:txBody>
      </p:sp>
      <p:sp>
        <p:nvSpPr>
          <p:cNvPr id="23" name="object 23"/>
          <p:cNvSpPr/>
          <p:nvPr/>
        </p:nvSpPr>
        <p:spPr>
          <a:xfrm>
            <a:off x="3156429" y="6018981"/>
            <a:ext cx="251371" cy="0"/>
          </a:xfrm>
          <a:custGeom>
            <a:avLst/>
            <a:gdLst/>
            <a:ahLst/>
            <a:cxnLst/>
            <a:rect l="l" t="t" r="r" b="b"/>
            <a:pathLst>
              <a:path w="357504">
                <a:moveTo>
                  <a:pt x="0" y="0"/>
                </a:moveTo>
                <a:lnTo>
                  <a:pt x="357317" y="0"/>
                </a:lnTo>
              </a:path>
            </a:pathLst>
          </a:custGeom>
          <a:ln w="25610">
            <a:solidFill>
              <a:srgbClr val="FFFFFF"/>
            </a:solidFill>
          </a:ln>
        </p:spPr>
        <p:txBody>
          <a:bodyPr wrap="square" lIns="0" tIns="0" rIns="0" bIns="0" rtlCol="0"/>
          <a:lstStyle/>
          <a:p>
            <a:endParaRPr sz="1266">
              <a:solidFill>
                <a:prstClr val="black"/>
              </a:solidFill>
            </a:endParaRPr>
          </a:p>
        </p:txBody>
      </p:sp>
      <p:sp>
        <p:nvSpPr>
          <p:cNvPr id="24" name="object 24"/>
          <p:cNvSpPr/>
          <p:nvPr/>
        </p:nvSpPr>
        <p:spPr>
          <a:xfrm>
            <a:off x="3156429" y="6010427"/>
            <a:ext cx="251371" cy="17413"/>
          </a:xfrm>
          <a:custGeom>
            <a:avLst/>
            <a:gdLst/>
            <a:ahLst/>
            <a:cxnLst/>
            <a:rect l="l" t="t" r="r" b="b"/>
            <a:pathLst>
              <a:path w="357504" h="24765">
                <a:moveTo>
                  <a:pt x="0" y="24336"/>
                </a:moveTo>
                <a:lnTo>
                  <a:pt x="0" y="0"/>
                </a:lnTo>
                <a:lnTo>
                  <a:pt x="357317" y="0"/>
                </a:lnTo>
                <a:lnTo>
                  <a:pt x="357317" y="24336"/>
                </a:lnTo>
              </a:path>
            </a:pathLst>
          </a:custGeom>
          <a:ln w="4602">
            <a:solidFill>
              <a:srgbClr val="FFFFFF"/>
            </a:solidFill>
          </a:ln>
        </p:spPr>
        <p:txBody>
          <a:bodyPr wrap="square" lIns="0" tIns="0" rIns="0" bIns="0" rtlCol="0"/>
          <a:lstStyle/>
          <a:p>
            <a:endParaRPr sz="1266">
              <a:solidFill>
                <a:prstClr val="black"/>
              </a:solidFill>
            </a:endParaRPr>
          </a:p>
        </p:txBody>
      </p:sp>
      <p:sp>
        <p:nvSpPr>
          <p:cNvPr id="25" name="object 25"/>
          <p:cNvSpPr/>
          <p:nvPr/>
        </p:nvSpPr>
        <p:spPr>
          <a:xfrm>
            <a:off x="826802" y="4723805"/>
            <a:ext cx="0" cy="1303734"/>
          </a:xfrm>
          <a:custGeom>
            <a:avLst/>
            <a:gdLst/>
            <a:ahLst/>
            <a:cxnLst/>
            <a:rect l="l" t="t" r="r" b="b"/>
            <a:pathLst>
              <a:path h="1854200">
                <a:moveTo>
                  <a:pt x="0" y="0"/>
                </a:moveTo>
                <a:lnTo>
                  <a:pt x="0" y="1854200"/>
                </a:lnTo>
              </a:path>
            </a:pathLst>
          </a:custGeom>
          <a:ln w="41663">
            <a:solidFill>
              <a:srgbClr val="FFFFFF"/>
            </a:solidFill>
          </a:ln>
        </p:spPr>
        <p:txBody>
          <a:bodyPr wrap="square" lIns="0" tIns="0" rIns="0" bIns="0" rtlCol="0"/>
          <a:lstStyle/>
          <a:p>
            <a:endParaRPr sz="1266">
              <a:solidFill>
                <a:prstClr val="black"/>
              </a:solidFill>
            </a:endParaRPr>
          </a:p>
        </p:txBody>
      </p:sp>
      <p:sp>
        <p:nvSpPr>
          <p:cNvPr id="26" name="object 26"/>
          <p:cNvSpPr txBox="1"/>
          <p:nvPr/>
        </p:nvSpPr>
        <p:spPr>
          <a:xfrm>
            <a:off x="3454295" y="5795740"/>
            <a:ext cx="121175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  </a:t>
            </a:r>
            <a:r>
              <a:rPr sz="1195" spc="-11" dirty="0">
                <a:solidFill>
                  <a:srgbClr val="EE342B"/>
                </a:solidFill>
                <a:latin typeface="Arial"/>
                <a:cs typeface="Arial"/>
              </a:rPr>
              <a:t>TH</a:t>
            </a:r>
            <a:r>
              <a:rPr sz="1195" spc="7" dirty="0">
                <a:solidFill>
                  <a:srgbClr val="EE342B"/>
                </a:solidFill>
                <a:latin typeface="Arial"/>
                <a:cs typeface="Arial"/>
              </a:rPr>
              <a:t> </a:t>
            </a:r>
            <a:r>
              <a:rPr sz="1195" spc="-7" dirty="0">
                <a:solidFill>
                  <a:srgbClr val="EE342B"/>
                </a:solidFill>
                <a:latin typeface="Arial"/>
                <a:cs typeface="Arial"/>
              </a:rPr>
              <a:t>(eluted)</a:t>
            </a:r>
            <a:endParaRPr sz="1195">
              <a:solidFill>
                <a:prstClr val="black"/>
              </a:solidFill>
              <a:latin typeface="Arial"/>
              <a:cs typeface="Arial"/>
            </a:endParaRPr>
          </a:p>
        </p:txBody>
      </p:sp>
      <p:sp>
        <p:nvSpPr>
          <p:cNvPr id="27" name="object 27"/>
          <p:cNvSpPr/>
          <p:nvPr/>
        </p:nvSpPr>
        <p:spPr>
          <a:xfrm>
            <a:off x="835121" y="4752915"/>
            <a:ext cx="7457182" cy="0"/>
          </a:xfrm>
          <a:custGeom>
            <a:avLst/>
            <a:gdLst/>
            <a:ahLst/>
            <a:cxnLst/>
            <a:rect l="l" t="t" r="r" b="b"/>
            <a:pathLst>
              <a:path w="10605770">
                <a:moveTo>
                  <a:pt x="0" y="0"/>
                </a:moveTo>
                <a:lnTo>
                  <a:pt x="10605687" y="0"/>
                </a:lnTo>
              </a:path>
            </a:pathLst>
          </a:custGeom>
          <a:ln w="82803">
            <a:solidFill>
              <a:srgbClr val="FFFFFF"/>
            </a:solidFill>
          </a:ln>
        </p:spPr>
        <p:txBody>
          <a:bodyPr wrap="square" lIns="0" tIns="0" rIns="0" bIns="0" rtlCol="0"/>
          <a:lstStyle/>
          <a:p>
            <a:endParaRPr sz="1266">
              <a:solidFill>
                <a:prstClr val="black"/>
              </a:solidFill>
            </a:endParaRPr>
          </a:p>
        </p:txBody>
      </p:sp>
      <p:sp>
        <p:nvSpPr>
          <p:cNvPr id="28" name="object 28"/>
          <p:cNvSpPr txBox="1"/>
          <p:nvPr/>
        </p:nvSpPr>
        <p:spPr>
          <a:xfrm>
            <a:off x="2444312" y="4745314"/>
            <a:ext cx="1688157" cy="294953"/>
          </a:xfrm>
          <a:prstGeom prst="rect">
            <a:avLst/>
          </a:prstGeom>
        </p:spPr>
        <p:txBody>
          <a:bodyPr vert="horz" wrap="square" lIns="0" tIns="0" rIns="0" bIns="0" rtlCol="0">
            <a:spAutoFit/>
          </a:bodyPr>
          <a:lstStyle/>
          <a:p>
            <a:pPr>
              <a:lnSpc>
                <a:spcPts val="2270"/>
              </a:lnSpc>
              <a:tabLst>
                <a:tab pos="792482" algn="l"/>
              </a:tabLst>
            </a:pPr>
            <a:r>
              <a:rPr sz="1195" spc="25" dirty="0">
                <a:solidFill>
                  <a:srgbClr val="FFFFFF"/>
                </a:solidFill>
                <a:latin typeface="Arial"/>
                <a:cs typeface="Arial"/>
              </a:rPr>
              <a:t>1st</a:t>
            </a:r>
            <a:r>
              <a:rPr sz="1195" spc="7" dirty="0">
                <a:solidFill>
                  <a:srgbClr val="FFFFFF"/>
                </a:solidFill>
                <a:latin typeface="Arial"/>
                <a:cs typeface="Arial"/>
              </a:rPr>
              <a:t> </a:t>
            </a:r>
            <a:r>
              <a:rPr sz="1195" spc="21" dirty="0">
                <a:solidFill>
                  <a:srgbClr val="FFFFFF"/>
                </a:solidFill>
                <a:latin typeface="Arial"/>
                <a:cs typeface="Arial"/>
              </a:rPr>
              <a:t>round</a:t>
            </a:r>
            <a:r>
              <a:rPr sz="1195" dirty="0">
                <a:solidFill>
                  <a:srgbClr val="FFFFFF"/>
                </a:solidFill>
                <a:latin typeface="Arial"/>
                <a:cs typeface="Arial"/>
              </a:rPr>
              <a:t>	</a:t>
            </a:r>
            <a:r>
              <a:rPr sz="1898" b="1" spc="137" dirty="0">
                <a:solidFill>
                  <a:srgbClr val="231F20"/>
                </a:solidFill>
                <a:latin typeface="Arial"/>
                <a:cs typeface="Arial"/>
              </a:rPr>
              <a:t>e</a:t>
            </a:r>
            <a:r>
              <a:rPr sz="1898" b="1" spc="-197"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29" name="object 29"/>
          <p:cNvSpPr txBox="1"/>
          <p:nvPr/>
        </p:nvSpPr>
        <p:spPr>
          <a:xfrm>
            <a:off x="4842773" y="4745314"/>
            <a:ext cx="1854696" cy="294953"/>
          </a:xfrm>
          <a:prstGeom prst="rect">
            <a:avLst/>
          </a:prstGeom>
        </p:spPr>
        <p:txBody>
          <a:bodyPr vert="horz" wrap="square" lIns="0" tIns="0" rIns="0" bIns="0" rtlCol="0">
            <a:spAutoFit/>
          </a:bodyPr>
          <a:lstStyle/>
          <a:p>
            <a:pPr>
              <a:lnSpc>
                <a:spcPts val="2270"/>
              </a:lnSpc>
              <a:tabLst>
                <a:tab pos="942941" algn="l"/>
                <a:tab pos="1154121" algn="l"/>
              </a:tabLst>
            </a:pPr>
            <a:r>
              <a:rPr sz="1195" spc="14" dirty="0">
                <a:solidFill>
                  <a:srgbClr val="FFFFFF"/>
                </a:solidFill>
                <a:latin typeface="Arial"/>
                <a:cs typeface="Arial"/>
              </a:rPr>
              <a:t>After</a:t>
            </a:r>
            <a:r>
              <a:rPr sz="1195" spc="7" dirty="0">
                <a:solidFill>
                  <a:srgbClr val="FFFFFF"/>
                </a:solidFill>
                <a:latin typeface="Arial"/>
                <a:cs typeface="Arial"/>
              </a:rPr>
              <a:t> </a:t>
            </a:r>
            <a:r>
              <a:rPr sz="1195" spc="-14" dirty="0">
                <a:solidFill>
                  <a:srgbClr val="FFFFFF"/>
                </a:solidFill>
                <a:latin typeface="Arial"/>
                <a:cs typeface="Arial"/>
              </a:rPr>
              <a:t>e</a:t>
            </a:r>
            <a:r>
              <a:rPr sz="1195" spc="7" dirty="0">
                <a:solidFill>
                  <a:srgbClr val="FFFFFF"/>
                </a:solidFill>
                <a:latin typeface="Arial"/>
                <a:cs typeface="Arial"/>
              </a:rPr>
              <a:t>lu</a:t>
            </a:r>
            <a:r>
              <a:rPr sz="1195" spc="53" dirty="0">
                <a:solidFill>
                  <a:srgbClr val="FFFFFF"/>
                </a:solidFill>
                <a:latin typeface="Arial"/>
                <a:cs typeface="Arial"/>
              </a:rPr>
              <a:t>t</a:t>
            </a:r>
            <a:r>
              <a:rPr sz="1195" spc="4" dirty="0">
                <a:solidFill>
                  <a:srgbClr val="FFFFFF"/>
                </a:solidFill>
                <a:latin typeface="Arial"/>
                <a:cs typeface="Arial"/>
              </a:rPr>
              <a:t>i</a:t>
            </a:r>
            <a:r>
              <a:rPr sz="1195" spc="28" dirty="0">
                <a:solidFill>
                  <a:srgbClr val="FFFFFF"/>
                </a:solidFill>
                <a:latin typeface="Arial"/>
                <a:cs typeface="Arial"/>
              </a:rPr>
              <a:t>o</a:t>
            </a:r>
            <a:r>
              <a:rPr sz="1195" spc="11" dirty="0">
                <a:solidFill>
                  <a:srgbClr val="FFFFFF"/>
                </a:solidFill>
                <a:latin typeface="Arial"/>
                <a:cs typeface="Arial"/>
              </a:rPr>
              <a:t>n</a:t>
            </a:r>
            <a:r>
              <a:rPr sz="1195" dirty="0">
                <a:solidFill>
                  <a:srgbClr val="FFFFFF"/>
                </a:solidFill>
                <a:latin typeface="Arial"/>
                <a:cs typeface="Arial"/>
              </a:rPr>
              <a:t>	</a:t>
            </a:r>
            <a:r>
              <a:rPr sz="1898" b="1" spc="105" dirty="0">
                <a:solidFill>
                  <a:srgbClr val="231F20"/>
                </a:solidFill>
                <a:latin typeface="Arial"/>
                <a:cs typeface="Arial"/>
              </a:rPr>
              <a:t>f</a:t>
            </a:r>
            <a:r>
              <a:rPr sz="1898" b="1"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0" name="object 30"/>
          <p:cNvSpPr txBox="1"/>
          <p:nvPr/>
        </p:nvSpPr>
        <p:spPr>
          <a:xfrm>
            <a:off x="7509304" y="4813230"/>
            <a:ext cx="714821" cy="179536"/>
          </a:xfrm>
          <a:prstGeom prst="rect">
            <a:avLst/>
          </a:prstGeom>
        </p:spPr>
        <p:txBody>
          <a:bodyPr vert="horz" wrap="square" lIns="0" tIns="0" rIns="0" bIns="0" rtlCol="0">
            <a:spAutoFit/>
          </a:bodyPr>
          <a:lstStyle/>
          <a:p>
            <a:pPr>
              <a:lnSpc>
                <a:spcPts val="1420"/>
              </a:lnSpc>
            </a:pPr>
            <a:r>
              <a:rPr sz="1195" spc="25" dirty="0">
                <a:solidFill>
                  <a:srgbClr val="FFFFFF"/>
                </a:solidFill>
                <a:latin typeface="Arial"/>
                <a:cs typeface="Arial"/>
              </a:rPr>
              <a:t>2nd</a:t>
            </a:r>
            <a:r>
              <a:rPr sz="1195" spc="7" dirty="0">
                <a:solidFill>
                  <a:srgbClr val="FFFFFF"/>
                </a:solidFill>
                <a:latin typeface="Arial"/>
                <a:cs typeface="Arial"/>
              </a:rPr>
              <a:t> </a:t>
            </a:r>
            <a:r>
              <a:rPr sz="1195" spc="21" dirty="0">
                <a:solidFill>
                  <a:srgbClr val="FFFFFF"/>
                </a:solidFill>
                <a:latin typeface="Arial"/>
                <a:cs typeface="Arial"/>
              </a:rPr>
              <a:t>round</a:t>
            </a:r>
            <a:endParaRPr sz="1195">
              <a:solidFill>
                <a:prstClr val="black"/>
              </a:solidFill>
              <a:latin typeface="Arial"/>
              <a:cs typeface="Arial"/>
            </a:endParaRPr>
          </a:p>
        </p:txBody>
      </p:sp>
      <p:sp>
        <p:nvSpPr>
          <p:cNvPr id="31" name="object 31"/>
          <p:cNvSpPr txBox="1"/>
          <p:nvPr/>
        </p:nvSpPr>
        <p:spPr>
          <a:xfrm>
            <a:off x="2366487" y="5485649"/>
            <a:ext cx="319682" cy="179536"/>
          </a:xfrm>
          <a:prstGeom prst="rect">
            <a:avLst/>
          </a:prstGeom>
        </p:spPr>
        <p:txBody>
          <a:bodyPr vert="horz" wrap="square" lIns="0" tIns="0" rIns="0" bIns="0" rtlCol="0">
            <a:spAutoFit/>
          </a:bodyPr>
          <a:lstStyle/>
          <a:p>
            <a:pPr>
              <a:lnSpc>
                <a:spcPts val="1420"/>
              </a:lnSpc>
            </a:pPr>
            <a:r>
              <a:rPr sz="1195" spc="-14" dirty="0">
                <a:solidFill>
                  <a:srgbClr val="FFFFFF"/>
                </a:solidFill>
                <a:latin typeface="Arial"/>
                <a:cs typeface="Arial"/>
              </a:rPr>
              <a:t>SNR</a:t>
            </a:r>
            <a:endParaRPr sz="1195">
              <a:solidFill>
                <a:prstClr val="black"/>
              </a:solidFill>
              <a:latin typeface="Arial"/>
              <a:cs typeface="Arial"/>
            </a:endParaRPr>
          </a:p>
        </p:txBody>
      </p:sp>
      <p:sp>
        <p:nvSpPr>
          <p:cNvPr id="32" name="object 32"/>
          <p:cNvSpPr txBox="1"/>
          <p:nvPr/>
        </p:nvSpPr>
        <p:spPr>
          <a:xfrm>
            <a:off x="872739" y="5795740"/>
            <a:ext cx="63400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a:t>
            </a:r>
            <a:r>
              <a:rPr sz="1195" spc="120" dirty="0">
                <a:solidFill>
                  <a:srgbClr val="66BC45"/>
                </a:solidFill>
                <a:latin typeface="Arial"/>
                <a:cs typeface="Arial"/>
              </a:rPr>
              <a:t> </a:t>
            </a:r>
            <a:r>
              <a:rPr sz="1195" spc="-11" dirty="0">
                <a:solidFill>
                  <a:srgbClr val="EE342B"/>
                </a:solidFill>
                <a:latin typeface="Arial"/>
                <a:cs typeface="Arial"/>
              </a:rPr>
              <a:t>TH</a:t>
            </a:r>
            <a:endParaRPr sz="1195">
              <a:solidFill>
                <a:prstClr val="black"/>
              </a:solidFill>
              <a:latin typeface="Arial"/>
              <a:cs typeface="Arial"/>
            </a:endParaRPr>
          </a:p>
        </p:txBody>
      </p:sp>
      <p:sp>
        <p:nvSpPr>
          <p:cNvPr id="33" name="object 33"/>
          <p:cNvSpPr txBox="1"/>
          <p:nvPr/>
        </p:nvSpPr>
        <p:spPr>
          <a:xfrm>
            <a:off x="859798" y="4813230"/>
            <a:ext cx="700088" cy="179536"/>
          </a:xfrm>
          <a:prstGeom prst="rect">
            <a:avLst/>
          </a:prstGeom>
        </p:spPr>
        <p:txBody>
          <a:bodyPr vert="horz" wrap="square" lIns="0" tIns="0" rIns="0" bIns="0" rtlCol="0">
            <a:spAutoFit/>
          </a:bodyPr>
          <a:lstStyle/>
          <a:p>
            <a:pPr>
              <a:lnSpc>
                <a:spcPts val="1420"/>
              </a:lnSpc>
            </a:pP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4" name="object 34"/>
          <p:cNvSpPr/>
          <p:nvPr/>
        </p:nvSpPr>
        <p:spPr>
          <a:xfrm>
            <a:off x="5554266" y="1009055"/>
            <a:ext cx="3312914" cy="3259336"/>
          </a:xfrm>
          <a:custGeom>
            <a:avLst/>
            <a:gdLst/>
            <a:ahLst/>
            <a:cxnLst/>
            <a:rect l="l" t="t" r="r" b="b"/>
            <a:pathLst>
              <a:path w="4711700" h="4635500">
                <a:moveTo>
                  <a:pt x="4521200" y="0"/>
                </a:moveTo>
                <a:lnTo>
                  <a:pt x="190500" y="0"/>
                </a:lnTo>
                <a:lnTo>
                  <a:pt x="174875" y="631"/>
                </a:lnTo>
                <a:lnTo>
                  <a:pt x="130287" y="9711"/>
                </a:lnTo>
                <a:lnTo>
                  <a:pt x="90152" y="28541"/>
                </a:lnTo>
                <a:lnTo>
                  <a:pt x="55796" y="55796"/>
                </a:lnTo>
                <a:lnTo>
                  <a:pt x="28541" y="90152"/>
                </a:lnTo>
                <a:lnTo>
                  <a:pt x="9711" y="130287"/>
                </a:lnTo>
                <a:lnTo>
                  <a:pt x="631" y="174875"/>
                </a:lnTo>
                <a:lnTo>
                  <a:pt x="0" y="190500"/>
                </a:lnTo>
                <a:lnTo>
                  <a:pt x="0" y="4445000"/>
                </a:lnTo>
                <a:lnTo>
                  <a:pt x="5536" y="4490779"/>
                </a:lnTo>
                <a:lnTo>
                  <a:pt x="21263" y="4532545"/>
                </a:lnTo>
                <a:lnTo>
                  <a:pt x="45857" y="4568975"/>
                </a:lnTo>
                <a:lnTo>
                  <a:pt x="77994" y="4598744"/>
                </a:lnTo>
                <a:lnTo>
                  <a:pt x="116349" y="4620529"/>
                </a:lnTo>
                <a:lnTo>
                  <a:pt x="159600" y="4633006"/>
                </a:lnTo>
                <a:lnTo>
                  <a:pt x="190500" y="4635500"/>
                </a:lnTo>
                <a:lnTo>
                  <a:pt x="4521200" y="4635500"/>
                </a:lnTo>
                <a:lnTo>
                  <a:pt x="4566979" y="4629963"/>
                </a:lnTo>
                <a:lnTo>
                  <a:pt x="4608746" y="4614236"/>
                </a:lnTo>
                <a:lnTo>
                  <a:pt x="4645175" y="4589642"/>
                </a:lnTo>
                <a:lnTo>
                  <a:pt x="4674945" y="4557506"/>
                </a:lnTo>
                <a:lnTo>
                  <a:pt x="4696729" y="4519150"/>
                </a:lnTo>
                <a:lnTo>
                  <a:pt x="4709206" y="4475899"/>
                </a:lnTo>
                <a:lnTo>
                  <a:pt x="4711700" y="4445000"/>
                </a:lnTo>
                <a:lnTo>
                  <a:pt x="4711700" y="190500"/>
                </a:lnTo>
                <a:lnTo>
                  <a:pt x="4706163" y="144720"/>
                </a:lnTo>
                <a:lnTo>
                  <a:pt x="4690436" y="102954"/>
                </a:lnTo>
                <a:lnTo>
                  <a:pt x="4665843" y="66524"/>
                </a:lnTo>
                <a:lnTo>
                  <a:pt x="4633706" y="36755"/>
                </a:lnTo>
                <a:lnTo>
                  <a:pt x="4595351" y="14970"/>
                </a:lnTo>
                <a:lnTo>
                  <a:pt x="4552100" y="2493"/>
                </a:lnTo>
                <a:lnTo>
                  <a:pt x="4521200" y="0"/>
                </a:lnTo>
                <a:close/>
              </a:path>
            </a:pathLst>
          </a:custGeom>
          <a:solidFill>
            <a:srgbClr val="FFFFFF"/>
          </a:solidFill>
        </p:spPr>
        <p:txBody>
          <a:bodyPr wrap="square" lIns="0" tIns="0" rIns="0" bIns="0" rtlCol="0"/>
          <a:lstStyle/>
          <a:p>
            <a:endParaRPr sz="1266">
              <a:solidFill>
                <a:prstClr val="black"/>
              </a:solidFill>
            </a:endParaRPr>
          </a:p>
        </p:txBody>
      </p:sp>
      <p:sp>
        <p:nvSpPr>
          <p:cNvPr id="35" name="object 35"/>
          <p:cNvSpPr/>
          <p:nvPr/>
        </p:nvSpPr>
        <p:spPr>
          <a:xfrm>
            <a:off x="5554266" y="1009055"/>
            <a:ext cx="3312914" cy="3259336"/>
          </a:xfrm>
          <a:custGeom>
            <a:avLst/>
            <a:gdLst/>
            <a:ahLst/>
            <a:cxnLst/>
            <a:rect l="l" t="t" r="r" b="b"/>
            <a:pathLst>
              <a:path w="4711700" h="4635500">
                <a:moveTo>
                  <a:pt x="0" y="4445000"/>
                </a:moveTo>
                <a:lnTo>
                  <a:pt x="0" y="190500"/>
                </a:lnTo>
                <a:lnTo>
                  <a:pt x="631" y="174875"/>
                </a:lnTo>
                <a:lnTo>
                  <a:pt x="9711" y="130287"/>
                </a:lnTo>
                <a:lnTo>
                  <a:pt x="28541" y="90152"/>
                </a:lnTo>
                <a:lnTo>
                  <a:pt x="55796" y="55796"/>
                </a:lnTo>
                <a:lnTo>
                  <a:pt x="90152" y="28541"/>
                </a:lnTo>
                <a:lnTo>
                  <a:pt x="130287" y="9711"/>
                </a:lnTo>
                <a:lnTo>
                  <a:pt x="174875" y="631"/>
                </a:lnTo>
                <a:lnTo>
                  <a:pt x="190500" y="0"/>
                </a:lnTo>
                <a:lnTo>
                  <a:pt x="4521200" y="0"/>
                </a:lnTo>
                <a:lnTo>
                  <a:pt x="4566979" y="5536"/>
                </a:lnTo>
                <a:lnTo>
                  <a:pt x="4608745" y="21263"/>
                </a:lnTo>
                <a:lnTo>
                  <a:pt x="4645175" y="45856"/>
                </a:lnTo>
                <a:lnTo>
                  <a:pt x="4674944" y="77993"/>
                </a:lnTo>
                <a:lnTo>
                  <a:pt x="4696729" y="116348"/>
                </a:lnTo>
                <a:lnTo>
                  <a:pt x="4709206" y="159599"/>
                </a:lnTo>
                <a:lnTo>
                  <a:pt x="4711700" y="190500"/>
                </a:lnTo>
                <a:lnTo>
                  <a:pt x="4711700" y="4445000"/>
                </a:lnTo>
                <a:lnTo>
                  <a:pt x="4706163" y="4490779"/>
                </a:lnTo>
                <a:lnTo>
                  <a:pt x="4690436" y="4532545"/>
                </a:lnTo>
                <a:lnTo>
                  <a:pt x="4665843" y="4568975"/>
                </a:lnTo>
                <a:lnTo>
                  <a:pt x="4633706" y="4598744"/>
                </a:lnTo>
                <a:lnTo>
                  <a:pt x="4595351" y="4620529"/>
                </a:lnTo>
                <a:lnTo>
                  <a:pt x="4552100" y="4633006"/>
                </a:lnTo>
                <a:lnTo>
                  <a:pt x="4521200" y="4635500"/>
                </a:lnTo>
                <a:lnTo>
                  <a:pt x="190500" y="4635500"/>
                </a:lnTo>
                <a:lnTo>
                  <a:pt x="144720" y="4629963"/>
                </a:lnTo>
                <a:lnTo>
                  <a:pt x="102954" y="4614236"/>
                </a:lnTo>
                <a:lnTo>
                  <a:pt x="66525" y="4589642"/>
                </a:lnTo>
                <a:lnTo>
                  <a:pt x="36755" y="4557506"/>
                </a:lnTo>
                <a:lnTo>
                  <a:pt x="14970" y="4519150"/>
                </a:lnTo>
                <a:lnTo>
                  <a:pt x="2493" y="4475899"/>
                </a:lnTo>
                <a:lnTo>
                  <a:pt x="0" y="4445000"/>
                </a:lnTo>
                <a:close/>
              </a:path>
            </a:pathLst>
          </a:custGeom>
          <a:ln w="25400">
            <a:solidFill>
              <a:srgbClr val="000000"/>
            </a:solidFill>
          </a:ln>
        </p:spPr>
        <p:txBody>
          <a:bodyPr wrap="square" lIns="0" tIns="0" rIns="0" bIns="0" rtlCol="0"/>
          <a:lstStyle/>
          <a:p>
            <a:endParaRPr sz="1266">
              <a:solidFill>
                <a:prstClr val="black"/>
              </a:solidFill>
            </a:endParaRPr>
          </a:p>
        </p:txBody>
      </p:sp>
      <p:sp>
        <p:nvSpPr>
          <p:cNvPr id="36" name="object 36"/>
          <p:cNvSpPr/>
          <p:nvPr/>
        </p:nvSpPr>
        <p:spPr>
          <a:xfrm>
            <a:off x="6245162" y="2087504"/>
            <a:ext cx="1793528" cy="1791742"/>
          </a:xfrm>
          <a:custGeom>
            <a:avLst/>
            <a:gdLst/>
            <a:ahLst/>
            <a:cxnLst/>
            <a:rect l="l" t="t" r="r" b="b"/>
            <a:pathLst>
              <a:path w="2550795" h="2548254">
                <a:moveTo>
                  <a:pt x="2550275" y="1273935"/>
                </a:moveTo>
                <a:lnTo>
                  <a:pt x="2546048" y="1378415"/>
                </a:lnTo>
                <a:lnTo>
                  <a:pt x="2533586" y="1480569"/>
                </a:lnTo>
                <a:lnTo>
                  <a:pt x="2513216" y="1580069"/>
                </a:lnTo>
                <a:lnTo>
                  <a:pt x="2485268" y="1676587"/>
                </a:lnTo>
                <a:lnTo>
                  <a:pt x="2450068" y="1769796"/>
                </a:lnTo>
                <a:lnTo>
                  <a:pt x="2407946" y="1859367"/>
                </a:lnTo>
                <a:lnTo>
                  <a:pt x="2359230" y="1944973"/>
                </a:lnTo>
                <a:lnTo>
                  <a:pt x="2304247" y="2026286"/>
                </a:lnTo>
                <a:lnTo>
                  <a:pt x="2243327" y="2102978"/>
                </a:lnTo>
                <a:lnTo>
                  <a:pt x="2176796" y="2174721"/>
                </a:lnTo>
                <a:lnTo>
                  <a:pt x="2104983" y="2241187"/>
                </a:lnTo>
                <a:lnTo>
                  <a:pt x="2028217" y="2302049"/>
                </a:lnTo>
                <a:lnTo>
                  <a:pt x="1946825" y="2356978"/>
                </a:lnTo>
                <a:lnTo>
                  <a:pt x="1861137" y="2405648"/>
                </a:lnTo>
                <a:lnTo>
                  <a:pt x="1771478" y="2447729"/>
                </a:lnTo>
                <a:lnTo>
                  <a:pt x="1678179" y="2482894"/>
                </a:lnTo>
                <a:lnTo>
                  <a:pt x="1581568" y="2510815"/>
                </a:lnTo>
                <a:lnTo>
                  <a:pt x="1481971" y="2531165"/>
                </a:lnTo>
                <a:lnTo>
                  <a:pt x="1379718" y="2543616"/>
                </a:lnTo>
                <a:lnTo>
                  <a:pt x="1275137" y="2547838"/>
                </a:lnTo>
                <a:lnTo>
                  <a:pt x="1170556" y="2543616"/>
                </a:lnTo>
                <a:lnTo>
                  <a:pt x="1068303" y="2531165"/>
                </a:lnTo>
                <a:lnTo>
                  <a:pt x="968707" y="2510815"/>
                </a:lnTo>
                <a:lnTo>
                  <a:pt x="872095" y="2482894"/>
                </a:lnTo>
                <a:lnTo>
                  <a:pt x="778796" y="2447729"/>
                </a:lnTo>
                <a:lnTo>
                  <a:pt x="689138" y="2405648"/>
                </a:lnTo>
                <a:lnTo>
                  <a:pt x="603449" y="2356978"/>
                </a:lnTo>
                <a:lnTo>
                  <a:pt x="522057" y="2302049"/>
                </a:lnTo>
                <a:lnTo>
                  <a:pt x="445291" y="2241187"/>
                </a:lnTo>
                <a:lnTo>
                  <a:pt x="373479" y="2174721"/>
                </a:lnTo>
                <a:lnTo>
                  <a:pt x="306948" y="2102978"/>
                </a:lnTo>
                <a:lnTo>
                  <a:pt x="246027" y="2026286"/>
                </a:lnTo>
                <a:lnTo>
                  <a:pt x="191044" y="1944973"/>
                </a:lnTo>
                <a:lnTo>
                  <a:pt x="142328" y="1859367"/>
                </a:lnTo>
                <a:lnTo>
                  <a:pt x="100206" y="1769796"/>
                </a:lnTo>
                <a:lnTo>
                  <a:pt x="65007" y="1676587"/>
                </a:lnTo>
                <a:lnTo>
                  <a:pt x="37058" y="1580069"/>
                </a:lnTo>
                <a:lnTo>
                  <a:pt x="16689" y="1480569"/>
                </a:lnTo>
                <a:lnTo>
                  <a:pt x="4227" y="1378415"/>
                </a:lnTo>
                <a:lnTo>
                  <a:pt x="0" y="1273935"/>
                </a:lnTo>
                <a:lnTo>
                  <a:pt x="4227" y="1169455"/>
                </a:lnTo>
                <a:lnTo>
                  <a:pt x="16689" y="1067301"/>
                </a:lnTo>
                <a:lnTo>
                  <a:pt x="37058" y="967800"/>
                </a:lnTo>
                <a:lnTo>
                  <a:pt x="65007" y="871280"/>
                </a:lnTo>
                <a:lnTo>
                  <a:pt x="100206" y="778070"/>
                </a:lnTo>
                <a:lnTo>
                  <a:pt x="142328" y="688497"/>
                </a:lnTo>
                <a:lnTo>
                  <a:pt x="191044" y="602888"/>
                </a:lnTo>
                <a:lnTo>
                  <a:pt x="246027" y="521573"/>
                </a:lnTo>
                <a:lnTo>
                  <a:pt x="306948" y="444879"/>
                </a:lnTo>
                <a:lnTo>
                  <a:pt x="373479" y="373133"/>
                </a:lnTo>
                <a:lnTo>
                  <a:pt x="445291" y="306665"/>
                </a:lnTo>
                <a:lnTo>
                  <a:pt x="522057" y="245800"/>
                </a:lnTo>
                <a:lnTo>
                  <a:pt x="603449" y="190869"/>
                </a:lnTo>
                <a:lnTo>
                  <a:pt x="689138" y="142197"/>
                </a:lnTo>
                <a:lnTo>
                  <a:pt x="778796" y="100114"/>
                </a:lnTo>
                <a:lnTo>
                  <a:pt x="872095" y="64947"/>
                </a:lnTo>
                <a:lnTo>
                  <a:pt x="968707" y="37025"/>
                </a:lnTo>
                <a:lnTo>
                  <a:pt x="1068303" y="16674"/>
                </a:lnTo>
                <a:lnTo>
                  <a:pt x="1170556" y="4223"/>
                </a:lnTo>
                <a:lnTo>
                  <a:pt x="1275137" y="0"/>
                </a:lnTo>
                <a:lnTo>
                  <a:pt x="1379718" y="4223"/>
                </a:lnTo>
                <a:lnTo>
                  <a:pt x="1481971" y="16674"/>
                </a:lnTo>
                <a:lnTo>
                  <a:pt x="1581568" y="37025"/>
                </a:lnTo>
                <a:lnTo>
                  <a:pt x="1678179" y="64947"/>
                </a:lnTo>
                <a:lnTo>
                  <a:pt x="1771478" y="100114"/>
                </a:lnTo>
                <a:lnTo>
                  <a:pt x="1861137" y="142197"/>
                </a:lnTo>
                <a:lnTo>
                  <a:pt x="1946825" y="190869"/>
                </a:lnTo>
                <a:lnTo>
                  <a:pt x="2028217" y="245800"/>
                </a:lnTo>
                <a:lnTo>
                  <a:pt x="2104983" y="306665"/>
                </a:lnTo>
                <a:lnTo>
                  <a:pt x="2176796" y="373133"/>
                </a:lnTo>
                <a:lnTo>
                  <a:pt x="2243327" y="444879"/>
                </a:lnTo>
                <a:lnTo>
                  <a:pt x="2304247" y="521573"/>
                </a:lnTo>
                <a:lnTo>
                  <a:pt x="2359230" y="602888"/>
                </a:lnTo>
                <a:lnTo>
                  <a:pt x="2407946" y="688497"/>
                </a:lnTo>
                <a:lnTo>
                  <a:pt x="2450068" y="778070"/>
                </a:lnTo>
                <a:lnTo>
                  <a:pt x="2485268" y="871280"/>
                </a:lnTo>
                <a:lnTo>
                  <a:pt x="2513216" y="967800"/>
                </a:lnTo>
                <a:lnTo>
                  <a:pt x="2533586" y="1067301"/>
                </a:lnTo>
                <a:lnTo>
                  <a:pt x="2546048" y="1169455"/>
                </a:lnTo>
                <a:lnTo>
                  <a:pt x="2550275" y="1273935"/>
                </a:lnTo>
                <a:close/>
              </a:path>
            </a:pathLst>
          </a:custGeom>
          <a:ln w="79649">
            <a:solidFill>
              <a:srgbClr val="334CA0"/>
            </a:solidFill>
          </a:ln>
        </p:spPr>
        <p:txBody>
          <a:bodyPr wrap="square" lIns="0" tIns="0" rIns="0" bIns="0" rtlCol="0"/>
          <a:lstStyle/>
          <a:p>
            <a:endParaRPr sz="1266">
              <a:solidFill>
                <a:prstClr val="black"/>
              </a:solidFill>
            </a:endParaRPr>
          </a:p>
        </p:txBody>
      </p:sp>
      <p:sp>
        <p:nvSpPr>
          <p:cNvPr id="37" name="object 37"/>
          <p:cNvSpPr/>
          <p:nvPr/>
        </p:nvSpPr>
        <p:spPr>
          <a:xfrm>
            <a:off x="7498867" y="3134867"/>
            <a:ext cx="1034370" cy="623476"/>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38" name="object 38"/>
          <p:cNvSpPr txBox="1"/>
          <p:nvPr/>
        </p:nvSpPr>
        <p:spPr>
          <a:xfrm>
            <a:off x="5613473" y="3880690"/>
            <a:ext cx="867966" cy="353174"/>
          </a:xfrm>
          <a:prstGeom prst="rect">
            <a:avLst/>
          </a:prstGeom>
        </p:spPr>
        <p:txBody>
          <a:bodyPr vert="horz" wrap="square" lIns="0" tIns="0" rIns="0" bIns="0" rtlCol="0">
            <a:spAutoFit/>
          </a:bodyPr>
          <a:lstStyle/>
          <a:p>
            <a:pPr marL="175909" marR="3572" indent="-1674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imaging</a:t>
            </a:r>
            <a:endParaRPr sz="1125">
              <a:solidFill>
                <a:prstClr val="black"/>
              </a:solidFill>
              <a:latin typeface="Arial"/>
              <a:cs typeface="Arial"/>
            </a:endParaRPr>
          </a:p>
        </p:txBody>
      </p:sp>
      <p:sp>
        <p:nvSpPr>
          <p:cNvPr id="39" name="object 39"/>
          <p:cNvSpPr/>
          <p:nvPr/>
        </p:nvSpPr>
        <p:spPr>
          <a:xfrm>
            <a:off x="6683698" y="1958787"/>
            <a:ext cx="888401" cy="708462"/>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0" name="object 40"/>
          <p:cNvSpPr/>
          <p:nvPr/>
        </p:nvSpPr>
        <p:spPr>
          <a:xfrm>
            <a:off x="5747113" y="2915200"/>
            <a:ext cx="822252" cy="867125"/>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876885" y="1101925"/>
            <a:ext cx="528638" cy="528191"/>
          </a:xfrm>
          <a:custGeom>
            <a:avLst/>
            <a:gdLst/>
            <a:ahLst/>
            <a:cxnLst/>
            <a:rect l="l" t="t" r="r" b="b"/>
            <a:pathLst>
              <a:path w="751840" h="751205">
                <a:moveTo>
                  <a:pt x="118049" y="0"/>
                </a:moveTo>
                <a:lnTo>
                  <a:pt x="0" y="117934"/>
                </a:lnTo>
                <a:lnTo>
                  <a:pt x="461617" y="579103"/>
                </a:lnTo>
                <a:lnTo>
                  <a:pt x="402526" y="638103"/>
                </a:lnTo>
                <a:lnTo>
                  <a:pt x="751465" y="750737"/>
                </a:lnTo>
                <a:lnTo>
                  <a:pt x="657814" y="461168"/>
                </a:lnTo>
                <a:lnTo>
                  <a:pt x="579666" y="461168"/>
                </a:lnTo>
                <a:lnTo>
                  <a:pt x="118049" y="0"/>
                </a:lnTo>
                <a:close/>
              </a:path>
              <a:path w="751840" h="751205">
                <a:moveTo>
                  <a:pt x="638722" y="402135"/>
                </a:moveTo>
                <a:lnTo>
                  <a:pt x="579666" y="461168"/>
                </a:lnTo>
                <a:lnTo>
                  <a:pt x="657814" y="461168"/>
                </a:lnTo>
                <a:lnTo>
                  <a:pt x="638722" y="402135"/>
                </a:lnTo>
                <a:close/>
              </a:path>
            </a:pathLst>
          </a:custGeom>
          <a:solidFill>
            <a:srgbClr val="334CA0"/>
          </a:solidFill>
        </p:spPr>
        <p:txBody>
          <a:bodyPr wrap="square" lIns="0" tIns="0" rIns="0" bIns="0" rtlCol="0"/>
          <a:lstStyle/>
          <a:p>
            <a:endParaRPr sz="1266">
              <a:solidFill>
                <a:prstClr val="black"/>
              </a:solidFill>
            </a:endParaRPr>
          </a:p>
        </p:txBody>
      </p:sp>
      <p:sp>
        <p:nvSpPr>
          <p:cNvPr id="42" name="object 42"/>
          <p:cNvSpPr txBox="1"/>
          <p:nvPr/>
        </p:nvSpPr>
        <p:spPr>
          <a:xfrm>
            <a:off x="7484088" y="3880690"/>
            <a:ext cx="1326952" cy="353174"/>
          </a:xfrm>
          <a:prstGeom prst="rect">
            <a:avLst/>
          </a:prstGeom>
        </p:spPr>
        <p:txBody>
          <a:bodyPr vert="horz" wrap="square" lIns="0" tIns="0" rIns="0" bIns="0" rtlCol="0">
            <a:spAutoFit/>
          </a:bodyPr>
          <a:lstStyle/>
          <a:p>
            <a:pPr marL="100455" marR="3572" indent="-91973">
              <a:lnSpc>
                <a:spcPct val="101899"/>
              </a:lnSpc>
            </a:pPr>
            <a:r>
              <a:rPr sz="1125" spc="14" dirty="0">
                <a:solidFill>
                  <a:srgbClr val="231F20"/>
                </a:solidFill>
                <a:latin typeface="Arial"/>
                <a:cs typeface="Arial"/>
              </a:rPr>
              <a:t>Detergent-mediated </a:t>
            </a:r>
            <a:r>
              <a:rPr sz="1125" spc="21" dirty="0">
                <a:solidFill>
                  <a:srgbClr val="231F20"/>
                </a:solidFill>
                <a:latin typeface="Arial"/>
                <a:cs typeface="Arial"/>
              </a:rPr>
              <a:t>antibody</a:t>
            </a:r>
            <a:r>
              <a:rPr sz="1125" spc="4" dirty="0">
                <a:solidFill>
                  <a:srgbClr val="231F20"/>
                </a:solidFill>
                <a:latin typeface="Arial"/>
                <a:cs typeface="Arial"/>
              </a:rPr>
              <a:t> removal</a:t>
            </a:r>
            <a:endParaRPr sz="1125">
              <a:solidFill>
                <a:prstClr val="black"/>
              </a:solidFill>
              <a:latin typeface="Arial"/>
              <a:cs typeface="Arial"/>
            </a:endParaRPr>
          </a:p>
        </p:txBody>
      </p:sp>
      <p:sp>
        <p:nvSpPr>
          <p:cNvPr id="43" name="object 43"/>
          <p:cNvSpPr txBox="1"/>
          <p:nvPr/>
        </p:nvSpPr>
        <p:spPr>
          <a:xfrm>
            <a:off x="6638908" y="1581220"/>
            <a:ext cx="1051917" cy="353174"/>
          </a:xfrm>
          <a:prstGeom prst="rect">
            <a:avLst/>
          </a:prstGeom>
        </p:spPr>
        <p:txBody>
          <a:bodyPr vert="horz" wrap="square" lIns="0" tIns="0" rIns="0" bIns="0" rtlCol="0">
            <a:spAutoFit/>
          </a:bodyPr>
          <a:lstStyle/>
          <a:p>
            <a:pPr marL="8929" marR="3572" indent="915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immunostaining</a:t>
            </a:r>
            <a:endParaRPr sz="1125">
              <a:solidFill>
                <a:prstClr val="black"/>
              </a:solidFill>
              <a:latin typeface="Arial"/>
              <a:cs typeface="Arial"/>
            </a:endParaRPr>
          </a:p>
        </p:txBody>
      </p:sp>
      <p:sp>
        <p:nvSpPr>
          <p:cNvPr id="44" name="object 44"/>
          <p:cNvSpPr/>
          <p:nvPr/>
        </p:nvSpPr>
        <p:spPr>
          <a:xfrm>
            <a:off x="6209268" y="2564066"/>
            <a:ext cx="243334" cy="182612"/>
          </a:xfrm>
          <a:custGeom>
            <a:avLst/>
            <a:gdLst/>
            <a:ahLst/>
            <a:cxnLst/>
            <a:rect l="l" t="t" r="r" b="b"/>
            <a:pathLst>
              <a:path w="346075" h="259714">
                <a:moveTo>
                  <a:pt x="0" y="0"/>
                </a:moveTo>
                <a:lnTo>
                  <a:pt x="86081" y="259673"/>
                </a:lnTo>
                <a:lnTo>
                  <a:pt x="346039" y="17374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5" name="object 45"/>
          <p:cNvSpPr/>
          <p:nvPr/>
        </p:nvSpPr>
        <p:spPr>
          <a:xfrm>
            <a:off x="7127701" y="3742555"/>
            <a:ext cx="136178" cy="272355"/>
          </a:xfrm>
          <a:custGeom>
            <a:avLst/>
            <a:gdLst/>
            <a:ahLst/>
            <a:cxnLst/>
            <a:rect l="l" t="t" r="r" b="b"/>
            <a:pathLst>
              <a:path w="193675" h="387350">
                <a:moveTo>
                  <a:pt x="0" y="0"/>
                </a:moveTo>
                <a:lnTo>
                  <a:pt x="0" y="386925"/>
                </a:lnTo>
                <a:lnTo>
                  <a:pt x="193583" y="19346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6" name="object 46"/>
          <p:cNvSpPr/>
          <p:nvPr/>
        </p:nvSpPr>
        <p:spPr>
          <a:xfrm>
            <a:off x="7873385" y="2553973"/>
            <a:ext cx="237976" cy="185291"/>
          </a:xfrm>
          <a:custGeom>
            <a:avLst/>
            <a:gdLst/>
            <a:ahLst/>
            <a:cxnLst/>
            <a:rect l="l" t="t" r="r" b="b"/>
            <a:pathLst>
              <a:path w="338454" h="263525">
                <a:moveTo>
                  <a:pt x="74446" y="0"/>
                </a:moveTo>
                <a:lnTo>
                  <a:pt x="0" y="263229"/>
                </a:lnTo>
                <a:lnTo>
                  <a:pt x="337963" y="74245"/>
                </a:lnTo>
                <a:lnTo>
                  <a:pt x="74446" y="0"/>
                </a:lnTo>
                <a:close/>
              </a:path>
            </a:pathLst>
          </a:custGeom>
          <a:solidFill>
            <a:srgbClr val="2F4DA1"/>
          </a:solidFill>
        </p:spPr>
        <p:txBody>
          <a:bodyPr wrap="square" lIns="0" tIns="0" rIns="0" bIns="0" rtlCol="0"/>
          <a:lstStyle/>
          <a:p>
            <a:endParaRPr sz="1266">
              <a:solidFill>
                <a:prstClr val="black"/>
              </a:solidFill>
            </a:endParaRPr>
          </a:p>
        </p:txBody>
      </p:sp>
      <p:sp>
        <p:nvSpPr>
          <p:cNvPr id="47" name="object 47"/>
          <p:cNvSpPr txBox="1"/>
          <p:nvPr/>
        </p:nvSpPr>
        <p:spPr>
          <a:xfrm>
            <a:off x="6982435" y="2680978"/>
            <a:ext cx="665262" cy="162352"/>
          </a:xfrm>
          <a:prstGeom prst="rect">
            <a:avLst/>
          </a:prstGeom>
        </p:spPr>
        <p:txBody>
          <a:bodyPr vert="horz" wrap="square" lIns="0" tIns="0" rIns="0" bIns="0" rtlCol="0">
            <a:spAutoFit/>
          </a:bodyPr>
          <a:lstStyle/>
          <a:p>
            <a:pPr marL="8929"/>
            <a:r>
              <a:rPr sz="1055" spc="14" dirty="0">
                <a:solidFill>
                  <a:srgbClr val="231F20"/>
                </a:solidFill>
                <a:latin typeface="Arial"/>
                <a:cs typeface="Arial"/>
              </a:rPr>
              <a:t>Antibodies</a:t>
            </a:r>
            <a:endParaRPr sz="1055">
              <a:solidFill>
                <a:prstClr val="black"/>
              </a:solidFill>
              <a:latin typeface="Arial"/>
              <a:cs typeface="Arial"/>
            </a:endParaRPr>
          </a:p>
        </p:txBody>
      </p:sp>
      <p:sp>
        <p:nvSpPr>
          <p:cNvPr id="48" name="object 48"/>
          <p:cNvSpPr/>
          <p:nvPr/>
        </p:nvSpPr>
        <p:spPr>
          <a:xfrm>
            <a:off x="5929580" y="1306660"/>
            <a:ext cx="400943" cy="1264444"/>
          </a:xfrm>
          <a:custGeom>
            <a:avLst/>
            <a:gdLst/>
            <a:ahLst/>
            <a:cxnLst/>
            <a:rect l="l" t="t" r="r" b="b"/>
            <a:pathLst>
              <a:path w="570229" h="1798320">
                <a:moveTo>
                  <a:pt x="570238" y="1798286"/>
                </a:moveTo>
                <a:lnTo>
                  <a:pt x="484462" y="1707796"/>
                </a:lnTo>
                <a:lnTo>
                  <a:pt x="405343" y="1614599"/>
                </a:lnTo>
                <a:lnTo>
                  <a:pt x="332971" y="1519158"/>
                </a:lnTo>
                <a:lnTo>
                  <a:pt x="267436" y="1421934"/>
                </a:lnTo>
                <a:lnTo>
                  <a:pt x="208827" y="1323387"/>
                </a:lnTo>
                <a:lnTo>
                  <a:pt x="157234" y="1223979"/>
                </a:lnTo>
                <a:lnTo>
                  <a:pt x="112745" y="1124170"/>
                </a:lnTo>
                <a:lnTo>
                  <a:pt x="75450" y="1024422"/>
                </a:lnTo>
                <a:lnTo>
                  <a:pt x="45438" y="925196"/>
                </a:lnTo>
                <a:lnTo>
                  <a:pt x="22800" y="826952"/>
                </a:lnTo>
                <a:lnTo>
                  <a:pt x="7624" y="730153"/>
                </a:lnTo>
                <a:lnTo>
                  <a:pt x="0" y="635258"/>
                </a:lnTo>
                <a:lnTo>
                  <a:pt x="16" y="542729"/>
                </a:lnTo>
                <a:lnTo>
                  <a:pt x="7764" y="453027"/>
                </a:lnTo>
                <a:lnTo>
                  <a:pt x="23331" y="366613"/>
                </a:lnTo>
                <a:lnTo>
                  <a:pt x="46808" y="283948"/>
                </a:lnTo>
                <a:lnTo>
                  <a:pt x="78283" y="205493"/>
                </a:lnTo>
                <a:lnTo>
                  <a:pt x="117847" y="131709"/>
                </a:lnTo>
                <a:lnTo>
                  <a:pt x="165588" y="63058"/>
                </a:lnTo>
                <a:lnTo>
                  <a:pt x="221596" y="0"/>
                </a:lnTo>
              </a:path>
            </a:pathLst>
          </a:custGeom>
          <a:ln w="79680">
            <a:solidFill>
              <a:srgbClr val="2F4DA1"/>
            </a:solidFill>
          </a:ln>
        </p:spPr>
        <p:txBody>
          <a:bodyPr wrap="square" lIns="0" tIns="0" rIns="0" bIns="0" rtlCol="0"/>
          <a:lstStyle/>
          <a:p>
            <a:endParaRPr sz="1266">
              <a:solidFill>
                <a:prstClr val="black"/>
              </a:solidFill>
            </a:endParaRPr>
          </a:p>
        </p:txBody>
      </p:sp>
      <p:sp>
        <p:nvSpPr>
          <p:cNvPr id="49" name="object 49"/>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FFFFFF"/>
                </a:solidFill>
                <a:latin typeface="Gill Sans MT"/>
                <a:cs typeface="Gill Sans MT"/>
              </a:rPr>
              <a:t>Chung</a:t>
            </a:r>
            <a:r>
              <a:rPr sz="1898" spc="-4" dirty="0">
                <a:solidFill>
                  <a:srgbClr val="FFFFFF"/>
                </a:solidFill>
                <a:latin typeface="Gill Sans MT"/>
                <a:cs typeface="Gill Sans MT"/>
              </a:rPr>
              <a:t> </a:t>
            </a:r>
            <a:r>
              <a:rPr sz="1898" i="1" spc="-7" dirty="0">
                <a:solidFill>
                  <a:srgbClr val="FFFFFF"/>
                </a:solidFill>
                <a:latin typeface="Gill Sans MT"/>
                <a:cs typeface="Gill Sans MT"/>
              </a:rPr>
              <a:t>et</a:t>
            </a:r>
            <a:r>
              <a:rPr sz="1898" i="1" spc="-4" dirty="0">
                <a:solidFill>
                  <a:srgbClr val="FFFFFF"/>
                </a:solidFill>
                <a:latin typeface="Gill Sans MT"/>
                <a:cs typeface="Gill Sans MT"/>
              </a:rPr>
              <a:t> a</a:t>
            </a:r>
            <a:r>
              <a:rPr sz="1898" i="1" dirty="0">
                <a:solidFill>
                  <a:srgbClr val="FFFFFF"/>
                </a:solidFill>
                <a:latin typeface="Gill Sans MT"/>
                <a:cs typeface="Gill Sans MT"/>
              </a:rPr>
              <a:t>l.</a:t>
            </a:r>
            <a:r>
              <a:rPr sz="1898" i="1" spc="-4" dirty="0">
                <a:solidFill>
                  <a:srgbClr val="FFFFFF"/>
                </a:solidFill>
                <a:latin typeface="Gill Sans MT"/>
                <a:cs typeface="Gill Sans MT"/>
              </a:rPr>
              <a:t> </a:t>
            </a:r>
            <a:r>
              <a:rPr sz="1898" spc="-14" dirty="0">
                <a:solidFill>
                  <a:srgbClr val="FFFFFF"/>
                </a:solidFill>
                <a:latin typeface="Gill Sans MT"/>
                <a:cs typeface="Gill Sans MT"/>
              </a:rPr>
              <a:t>Na</a:t>
            </a:r>
            <a:r>
              <a:rPr sz="1898" dirty="0">
                <a:solidFill>
                  <a:srgbClr val="FFFFFF"/>
                </a:solidFill>
                <a:latin typeface="Gill Sans MT"/>
                <a:cs typeface="Gill Sans MT"/>
              </a:rPr>
              <a:t>tu</a:t>
            </a:r>
            <a:r>
              <a:rPr sz="1898" spc="-39" dirty="0">
                <a:solidFill>
                  <a:srgbClr val="FFFFFF"/>
                </a:solidFill>
                <a:latin typeface="Gill Sans MT"/>
                <a:cs typeface="Gill Sans MT"/>
              </a:rPr>
              <a:t>r</a:t>
            </a:r>
            <a:r>
              <a:rPr sz="1898" dirty="0">
                <a:solidFill>
                  <a:srgbClr val="FFFFFF"/>
                </a:solidFill>
                <a:latin typeface="Gill Sans MT"/>
                <a:cs typeface="Gill Sans MT"/>
              </a:rPr>
              <a:t>e</a:t>
            </a:r>
            <a:r>
              <a:rPr sz="1898" spc="-4" dirty="0">
                <a:solidFill>
                  <a:srgbClr val="FFFFFF"/>
                </a:solidFill>
                <a:latin typeface="Gill Sans MT"/>
                <a:cs typeface="Gill Sans MT"/>
              </a:rPr>
              <a:t> </a:t>
            </a:r>
            <a:r>
              <a:rPr sz="1898" dirty="0">
                <a:solidFill>
                  <a:srgbClr val="FFFFFF"/>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858880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0116" y="512939"/>
            <a:ext cx="7096575" cy="634506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919758" y="347015"/>
            <a:ext cx="6603950" cy="1791837"/>
          </a:xfrm>
          <a:prstGeom prst="rect">
            <a:avLst/>
          </a:prstGeom>
        </p:spPr>
        <p:txBody>
          <a:bodyPr vert="horz" wrap="square" lIns="0" tIns="0" rIns="0" bIns="0" rtlCol="0">
            <a:spAutoFit/>
          </a:bodyPr>
          <a:lstStyle/>
          <a:p>
            <a:pPr marL="8929" marR="3572" algn="just">
              <a:lnSpc>
                <a:spcPct val="114599"/>
              </a:lnSpc>
            </a:pPr>
            <a:r>
              <a:rPr sz="3375" spc="28" dirty="0">
                <a:solidFill>
                  <a:srgbClr val="FFFFFF"/>
                </a:solidFill>
                <a:latin typeface="Tahoma"/>
                <a:cs typeface="Tahoma"/>
              </a:rPr>
              <a:t>Motivation:</a:t>
            </a:r>
            <a:r>
              <a:rPr sz="3375" spc="-120" dirty="0">
                <a:solidFill>
                  <a:srgbClr val="FFFFFF"/>
                </a:solidFill>
                <a:latin typeface="Tahoma"/>
                <a:cs typeface="Tahoma"/>
              </a:rPr>
              <a:t> </a:t>
            </a:r>
            <a:r>
              <a:rPr sz="3375" dirty="0">
                <a:solidFill>
                  <a:srgbClr val="FFFFFF"/>
                </a:solidFill>
                <a:latin typeface="Tahoma"/>
                <a:cs typeface="Tahoma"/>
              </a:rPr>
              <a:t>ci</a:t>
            </a:r>
            <a:r>
              <a:rPr sz="3375" spc="-63" dirty="0">
                <a:solidFill>
                  <a:srgbClr val="FFFFFF"/>
                </a:solidFill>
                <a:latin typeface="Tahoma"/>
                <a:cs typeface="Tahoma"/>
              </a:rPr>
              <a:t>r</a:t>
            </a:r>
            <a:r>
              <a:rPr sz="3375" spc="11" dirty="0">
                <a:solidFill>
                  <a:srgbClr val="FFFFFF"/>
                </a:solidFill>
                <a:latin typeface="Tahoma"/>
                <a:cs typeface="Tahoma"/>
              </a:rPr>
              <a:t>cuit</a:t>
            </a:r>
            <a:r>
              <a:rPr sz="3375" spc="-120" dirty="0">
                <a:solidFill>
                  <a:srgbClr val="FFFFFF"/>
                </a:solidFill>
                <a:latin typeface="Tahoma"/>
                <a:cs typeface="Tahoma"/>
              </a:rPr>
              <a:t> </a:t>
            </a:r>
            <a:r>
              <a:rPr sz="3375" spc="14" dirty="0">
                <a:solidFill>
                  <a:srgbClr val="FFFFFF"/>
                </a:solidFill>
                <a:latin typeface="Tahoma"/>
                <a:cs typeface="Tahoma"/>
              </a:rPr>
              <a:t>studies</a:t>
            </a:r>
            <a:r>
              <a:rPr sz="3375" spc="-120" dirty="0">
                <a:solidFill>
                  <a:srgbClr val="FFFFFF"/>
                </a:solidFill>
                <a:latin typeface="Tahoma"/>
                <a:cs typeface="Tahoma"/>
              </a:rPr>
              <a:t> </a:t>
            </a:r>
            <a:r>
              <a:rPr sz="3375" spc="-112" dirty="0">
                <a:solidFill>
                  <a:srgbClr val="FFFFFF"/>
                </a:solidFill>
                <a:latin typeface="Tahoma"/>
                <a:cs typeface="Tahoma"/>
              </a:rPr>
              <a:t>-</a:t>
            </a:r>
            <a:r>
              <a:rPr sz="3375" spc="-120" dirty="0">
                <a:solidFill>
                  <a:srgbClr val="FFFFFF"/>
                </a:solidFill>
                <a:latin typeface="Tahoma"/>
                <a:cs typeface="Tahoma"/>
              </a:rPr>
              <a:t> </a:t>
            </a:r>
            <a:r>
              <a:rPr sz="3375" spc="14" dirty="0">
                <a:solidFill>
                  <a:srgbClr val="FFFFFF"/>
                </a:solidFill>
                <a:latin typeface="Tahoma"/>
                <a:cs typeface="Tahoma"/>
              </a:rPr>
              <a:t>tracing</a:t>
            </a:r>
            <a:r>
              <a:rPr sz="3375" spc="11" dirty="0">
                <a:solidFill>
                  <a:srgbClr val="FFFFFF"/>
                </a:solidFill>
                <a:latin typeface="Tahoma"/>
                <a:cs typeface="Tahoma"/>
              </a:rPr>
              <a:t> </a:t>
            </a:r>
            <a:r>
              <a:rPr sz="3375" spc="32" dirty="0">
                <a:solidFill>
                  <a:srgbClr val="FFFFFF"/>
                </a:solidFill>
                <a:latin typeface="Tahoma"/>
                <a:cs typeface="Tahoma"/>
              </a:rPr>
              <a:t>long-range</a:t>
            </a:r>
            <a:r>
              <a:rPr sz="3375" spc="-120" dirty="0">
                <a:solidFill>
                  <a:srgbClr val="FFFFFF"/>
                </a:solidFill>
                <a:latin typeface="Tahoma"/>
                <a:cs typeface="Tahoma"/>
              </a:rPr>
              <a:t> </a:t>
            </a:r>
            <a:r>
              <a:rPr sz="3375" spc="14" dirty="0">
                <a:solidFill>
                  <a:srgbClr val="FFFFFF"/>
                </a:solidFill>
                <a:latin typeface="Tahoma"/>
                <a:cs typeface="Tahoma"/>
              </a:rPr>
              <a:t>axonal</a:t>
            </a:r>
            <a:r>
              <a:rPr sz="3375" spc="-120" dirty="0">
                <a:solidFill>
                  <a:srgbClr val="FFFFFF"/>
                </a:solidFill>
                <a:latin typeface="Tahoma"/>
                <a:cs typeface="Tahoma"/>
              </a:rPr>
              <a:t> </a:t>
            </a:r>
            <a:r>
              <a:rPr sz="3375" spc="53" dirty="0">
                <a:solidFill>
                  <a:srgbClr val="FFFFFF"/>
                </a:solidFill>
                <a:latin typeface="Tahoma"/>
                <a:cs typeface="Tahoma"/>
              </a:rPr>
              <a:t>p</a:t>
            </a:r>
            <a:r>
              <a:rPr sz="3375" spc="-28" dirty="0">
                <a:solidFill>
                  <a:srgbClr val="FFFFFF"/>
                </a:solidFill>
                <a:latin typeface="Tahoma"/>
                <a:cs typeface="Tahoma"/>
              </a:rPr>
              <a:t>r</a:t>
            </a:r>
            <a:r>
              <a:rPr sz="3375" spc="28" dirty="0">
                <a:solidFill>
                  <a:srgbClr val="FFFFFF"/>
                </a:solidFill>
                <a:latin typeface="Tahoma"/>
                <a:cs typeface="Tahoma"/>
              </a:rPr>
              <a:t>ojections</a:t>
            </a:r>
            <a:r>
              <a:rPr sz="3375" spc="-120" dirty="0">
                <a:solidFill>
                  <a:srgbClr val="FFFFFF"/>
                </a:solidFill>
                <a:latin typeface="Tahoma"/>
                <a:cs typeface="Tahoma"/>
              </a:rPr>
              <a:t> </a:t>
            </a:r>
            <a:r>
              <a:rPr sz="3375" spc="53" dirty="0">
                <a:solidFill>
                  <a:srgbClr val="FFFFFF"/>
                </a:solidFill>
                <a:latin typeface="Tahoma"/>
                <a:cs typeface="Tahoma"/>
              </a:rPr>
              <a:t>and</a:t>
            </a:r>
            <a:r>
              <a:rPr sz="3375" spc="39" dirty="0">
                <a:solidFill>
                  <a:srgbClr val="FFFFFF"/>
                </a:solidFill>
                <a:latin typeface="Tahoma"/>
                <a:cs typeface="Tahoma"/>
              </a:rPr>
              <a:t> single</a:t>
            </a:r>
            <a:r>
              <a:rPr sz="3375" spc="-120" dirty="0">
                <a:solidFill>
                  <a:srgbClr val="FFFFFF"/>
                </a:solidFill>
                <a:latin typeface="Tahoma"/>
                <a:cs typeface="Tahoma"/>
              </a:rPr>
              <a:t> </a:t>
            </a:r>
            <a:r>
              <a:rPr sz="3375" spc="60" dirty="0">
                <a:solidFill>
                  <a:srgbClr val="FFFFFF"/>
                </a:solidFill>
                <a:latin typeface="Tahoma"/>
                <a:cs typeface="Tahoma"/>
              </a:rPr>
              <a:t>cell</a:t>
            </a:r>
            <a:r>
              <a:rPr sz="3375" spc="-120" dirty="0">
                <a:solidFill>
                  <a:srgbClr val="FFFFFF"/>
                </a:solidFill>
                <a:latin typeface="Tahoma"/>
                <a:cs typeface="Tahoma"/>
              </a:rPr>
              <a:t> </a:t>
            </a:r>
            <a:r>
              <a:rPr sz="3375" spc="67" dirty="0">
                <a:solidFill>
                  <a:srgbClr val="FFFFFF"/>
                </a:solidFill>
                <a:latin typeface="Tahoma"/>
                <a:cs typeface="Tahoma"/>
              </a:rPr>
              <a:t>phenotyping</a:t>
            </a:r>
            <a:endParaRPr sz="3375">
              <a:solidFill>
                <a:prstClr val="black"/>
              </a:solidFill>
              <a:latin typeface="Tahoma"/>
              <a:cs typeface="Tahoma"/>
            </a:endParaRPr>
          </a:p>
        </p:txBody>
      </p:sp>
      <p:sp>
        <p:nvSpPr>
          <p:cNvPr id="4" name="object 4"/>
          <p:cNvSpPr txBox="1"/>
          <p:nvPr/>
        </p:nvSpPr>
        <p:spPr>
          <a:xfrm>
            <a:off x="6652463" y="6406322"/>
            <a:ext cx="2011412" cy="292068"/>
          </a:xfrm>
          <a:prstGeom prst="rect">
            <a:avLst/>
          </a:prstGeom>
        </p:spPr>
        <p:txBody>
          <a:bodyPr vert="horz" wrap="square" lIns="0" tIns="0" rIns="0" bIns="0" rtlCol="0">
            <a:spAutoFit/>
          </a:bodyPr>
          <a:lstStyle/>
          <a:p>
            <a:pPr marL="8929"/>
            <a:r>
              <a:rPr sz="1898" dirty="0">
                <a:solidFill>
                  <a:srgbClr val="FFFFFF"/>
                </a:solidFill>
                <a:latin typeface="Gill Sans MT"/>
                <a:cs typeface="Gill Sans MT"/>
              </a:rPr>
              <a:t>A</a:t>
            </a:r>
            <a:r>
              <a:rPr sz="1898" spc="-4" dirty="0">
                <a:solidFill>
                  <a:srgbClr val="FFFFFF"/>
                </a:solidFill>
                <a:latin typeface="Gill Sans MT"/>
                <a:cs typeface="Gill Sans MT"/>
              </a:rPr>
              <a:t>ll</a:t>
            </a:r>
            <a:r>
              <a:rPr sz="1898" dirty="0">
                <a:solidFill>
                  <a:srgbClr val="FFFFFF"/>
                </a:solidFill>
                <a:latin typeface="Gill Sans MT"/>
                <a:cs typeface="Gill Sans MT"/>
              </a:rPr>
              <a:t>en</a:t>
            </a:r>
            <a:r>
              <a:rPr sz="1898" spc="-4" dirty="0">
                <a:solidFill>
                  <a:srgbClr val="FFFFFF"/>
                </a:solidFill>
                <a:latin typeface="Gill Sans MT"/>
                <a:cs typeface="Gill Sans MT"/>
              </a:rPr>
              <a:t> </a:t>
            </a:r>
            <a:r>
              <a:rPr sz="1898" spc="-11" dirty="0">
                <a:solidFill>
                  <a:srgbClr val="FFFFFF"/>
                </a:solidFill>
                <a:latin typeface="Gill Sans MT"/>
                <a:cs typeface="Gill Sans MT"/>
              </a:rPr>
              <a:t>Bra</a:t>
            </a:r>
            <a:r>
              <a:rPr sz="1898" spc="-4" dirty="0">
                <a:solidFill>
                  <a:srgbClr val="FFFFFF"/>
                </a:solidFill>
                <a:latin typeface="Gill Sans MT"/>
                <a:cs typeface="Gill Sans MT"/>
              </a:rPr>
              <a:t>i</a:t>
            </a:r>
            <a:r>
              <a:rPr sz="1898" dirty="0">
                <a:solidFill>
                  <a:srgbClr val="FFFFFF"/>
                </a:solidFill>
                <a:latin typeface="Gill Sans MT"/>
                <a:cs typeface="Gill Sans MT"/>
              </a:rPr>
              <a:t>n</a:t>
            </a:r>
            <a:r>
              <a:rPr sz="1898" spc="-4" dirty="0">
                <a:solidFill>
                  <a:srgbClr val="FFFFFF"/>
                </a:solidFill>
                <a:latin typeface="Gill Sans MT"/>
                <a:cs typeface="Gill Sans MT"/>
              </a:rPr>
              <a:t> </a:t>
            </a:r>
            <a:r>
              <a:rPr sz="1898" dirty="0">
                <a:solidFill>
                  <a:srgbClr val="FFFFFF"/>
                </a:solidFill>
                <a:latin typeface="Gill Sans MT"/>
                <a:cs typeface="Gill Sans MT"/>
              </a:rPr>
              <a:t>Exp</a:t>
            </a:r>
            <a:r>
              <a:rPr sz="1898" spc="-4" dirty="0">
                <a:solidFill>
                  <a:srgbClr val="FFFFFF"/>
                </a:solidFill>
                <a:latin typeface="Gill Sans MT"/>
                <a:cs typeface="Gill Sans MT"/>
              </a:rPr>
              <a:t>l</a:t>
            </a:r>
            <a:r>
              <a:rPr sz="1898" spc="-11" dirty="0">
                <a:solidFill>
                  <a:srgbClr val="FFFFFF"/>
                </a:solidFill>
                <a:latin typeface="Gill Sans MT"/>
                <a:cs typeface="Gill Sans MT"/>
              </a:rPr>
              <a:t>o</a:t>
            </a:r>
            <a:r>
              <a:rPr sz="1898" spc="-49" dirty="0">
                <a:solidFill>
                  <a:srgbClr val="FFFFFF"/>
                </a:solidFill>
                <a:latin typeface="Gill Sans MT"/>
                <a:cs typeface="Gill Sans MT"/>
              </a:rPr>
              <a:t>r</a:t>
            </a:r>
            <a:r>
              <a:rPr sz="1898" dirty="0">
                <a:solidFill>
                  <a:srgbClr val="FFFFFF"/>
                </a:solidFill>
                <a:latin typeface="Gill Sans MT"/>
                <a:cs typeface="Gill Sans MT"/>
              </a:rPr>
              <a:t>er</a:t>
            </a:r>
            <a:endParaRPr sz="1898">
              <a:solidFill>
                <a:prstClr val="black"/>
              </a:solidFill>
              <a:latin typeface="Gill Sans MT"/>
              <a:cs typeface="Gill Sans MT"/>
            </a:endParaRPr>
          </a:p>
        </p:txBody>
      </p:sp>
    </p:spTree>
    <p:extLst>
      <p:ext uri="{BB962C8B-B14F-4D97-AF65-F5344CB8AC3E}">
        <p14:creationId xmlns:p14="http://schemas.microsoft.com/office/powerpoint/2010/main" val="4237903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071" y="292194"/>
            <a:ext cx="5974414" cy="714614"/>
          </a:xfrm>
          <a:prstGeom prst="rect">
            <a:avLst/>
          </a:prstGeom>
        </p:spPr>
        <p:txBody>
          <a:bodyPr vert="horz" wrap="square" lIns="0" tIns="193353" rIns="0" bIns="0" rtlCol="0">
            <a:spAutoFit/>
          </a:bodyPr>
          <a:lstStyle/>
          <a:p>
            <a:pPr>
              <a:lnSpc>
                <a:spcPct val="100000"/>
              </a:lnSpc>
            </a:pPr>
            <a:r>
              <a:rPr spc="18" dirty="0">
                <a:latin typeface="+mj-lt"/>
              </a:rPr>
              <a:t>CLARIT</a:t>
            </a:r>
            <a:r>
              <a:rPr spc="-334" dirty="0">
                <a:latin typeface="+mj-lt"/>
              </a:rPr>
              <a:t>Y</a:t>
            </a:r>
            <a:r>
              <a:rPr spc="-264" dirty="0">
                <a:latin typeface="+mj-lt"/>
              </a:rPr>
              <a:t>:</a:t>
            </a:r>
            <a:r>
              <a:rPr spc="-120" dirty="0">
                <a:latin typeface="+mj-lt"/>
              </a:rPr>
              <a:t> </a:t>
            </a:r>
            <a:r>
              <a:rPr spc="14" dirty="0">
                <a:latin typeface="+mj-lt"/>
              </a:rPr>
              <a:t>the</a:t>
            </a:r>
            <a:r>
              <a:rPr spc="-120" dirty="0">
                <a:latin typeface="+mj-lt"/>
              </a:rPr>
              <a:t> </a:t>
            </a:r>
            <a:r>
              <a:rPr spc="14" dirty="0">
                <a:latin typeface="+mj-lt"/>
              </a:rPr>
              <a:t>basics</a:t>
            </a:r>
          </a:p>
        </p:txBody>
      </p:sp>
      <p:sp>
        <p:nvSpPr>
          <p:cNvPr id="3" name="object 3"/>
          <p:cNvSpPr/>
          <p:nvPr/>
        </p:nvSpPr>
        <p:spPr>
          <a:xfrm>
            <a:off x="2805790" y="3297914"/>
            <a:ext cx="1269850" cy="549183"/>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3092278" y="1518565"/>
            <a:ext cx="443711" cy="367143"/>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3017419" y="3468012"/>
            <a:ext cx="10716" cy="32147"/>
          </a:xfrm>
          <a:custGeom>
            <a:avLst/>
            <a:gdLst/>
            <a:ahLst/>
            <a:cxnLst/>
            <a:rect l="l" t="t" r="r" b="b"/>
            <a:pathLst>
              <a:path w="15239" h="45720">
                <a:moveTo>
                  <a:pt x="1671" y="0"/>
                </a:moveTo>
                <a:lnTo>
                  <a:pt x="0" y="44767"/>
                </a:lnTo>
                <a:lnTo>
                  <a:pt x="13047" y="45252"/>
                </a:lnTo>
                <a:lnTo>
                  <a:pt x="14692" y="509"/>
                </a:lnTo>
                <a:lnTo>
                  <a:pt x="1671" y="0"/>
                </a:lnTo>
                <a:close/>
              </a:path>
            </a:pathLst>
          </a:custGeom>
          <a:solidFill>
            <a:srgbClr val="22ABE2"/>
          </a:solidFill>
        </p:spPr>
        <p:txBody>
          <a:bodyPr wrap="square" lIns="0" tIns="0" rIns="0" bIns="0" rtlCol="0"/>
          <a:lstStyle/>
          <a:p>
            <a:endParaRPr sz="1266">
              <a:solidFill>
                <a:prstClr val="black"/>
              </a:solidFill>
            </a:endParaRPr>
          </a:p>
        </p:txBody>
      </p:sp>
      <p:sp>
        <p:nvSpPr>
          <p:cNvPr id="6" name="object 6"/>
          <p:cNvSpPr/>
          <p:nvPr/>
        </p:nvSpPr>
        <p:spPr>
          <a:xfrm>
            <a:off x="3017419" y="3373981"/>
            <a:ext cx="10716" cy="31254"/>
          </a:xfrm>
          <a:custGeom>
            <a:avLst/>
            <a:gdLst/>
            <a:ahLst/>
            <a:cxnLst/>
            <a:rect l="l" t="t" r="r" b="b"/>
            <a:pathLst>
              <a:path w="15239" h="44450">
                <a:moveTo>
                  <a:pt x="13047" y="0"/>
                </a:moveTo>
                <a:lnTo>
                  <a:pt x="0" y="485"/>
                </a:lnTo>
                <a:lnTo>
                  <a:pt x="1671" y="43957"/>
                </a:lnTo>
                <a:lnTo>
                  <a:pt x="14692" y="43445"/>
                </a:lnTo>
                <a:lnTo>
                  <a:pt x="13047" y="0"/>
                </a:lnTo>
                <a:close/>
              </a:path>
            </a:pathLst>
          </a:custGeom>
          <a:solidFill>
            <a:srgbClr val="231F20"/>
          </a:solidFill>
        </p:spPr>
        <p:txBody>
          <a:bodyPr wrap="square" lIns="0" tIns="0" rIns="0" bIns="0" rtlCol="0"/>
          <a:lstStyle/>
          <a:p>
            <a:endParaRPr sz="1266">
              <a:solidFill>
                <a:prstClr val="black"/>
              </a:solidFill>
            </a:endParaRPr>
          </a:p>
        </p:txBody>
      </p:sp>
      <p:sp>
        <p:nvSpPr>
          <p:cNvPr id="7" name="object 7"/>
          <p:cNvSpPr/>
          <p:nvPr/>
        </p:nvSpPr>
        <p:spPr>
          <a:xfrm>
            <a:off x="3288363" y="3328801"/>
            <a:ext cx="23664" cy="45988"/>
          </a:xfrm>
          <a:custGeom>
            <a:avLst/>
            <a:gdLst/>
            <a:ahLst/>
            <a:cxnLst/>
            <a:rect l="l" t="t" r="r" b="b"/>
            <a:pathLst>
              <a:path w="33654" h="65404">
                <a:moveTo>
                  <a:pt x="12348" y="0"/>
                </a:moveTo>
                <a:lnTo>
                  <a:pt x="0" y="4286"/>
                </a:lnTo>
                <a:lnTo>
                  <a:pt x="21137" y="64876"/>
                </a:lnTo>
                <a:lnTo>
                  <a:pt x="33484" y="60563"/>
                </a:lnTo>
                <a:lnTo>
                  <a:pt x="12348" y="0"/>
                </a:lnTo>
                <a:close/>
              </a:path>
            </a:pathLst>
          </a:custGeom>
          <a:solidFill>
            <a:srgbClr val="231F20"/>
          </a:solidFill>
        </p:spPr>
        <p:txBody>
          <a:bodyPr wrap="square" lIns="0" tIns="0" rIns="0" bIns="0" rtlCol="0"/>
          <a:lstStyle/>
          <a:p>
            <a:endParaRPr sz="1266">
              <a:solidFill>
                <a:prstClr val="black"/>
              </a:solidFill>
            </a:endParaRPr>
          </a:p>
        </p:txBody>
      </p:sp>
      <p:sp>
        <p:nvSpPr>
          <p:cNvPr id="8" name="object 8"/>
          <p:cNvSpPr/>
          <p:nvPr/>
        </p:nvSpPr>
        <p:spPr>
          <a:xfrm>
            <a:off x="2981492" y="3395998"/>
            <a:ext cx="71884" cy="73223"/>
          </a:xfrm>
          <a:custGeom>
            <a:avLst/>
            <a:gdLst/>
            <a:ahLst/>
            <a:cxnLst/>
            <a:rect l="l" t="t" r="r" b="b"/>
            <a:pathLst>
              <a:path w="102235" h="104139">
                <a:moveTo>
                  <a:pt x="55541" y="0"/>
                </a:moveTo>
                <a:lnTo>
                  <a:pt x="13130" y="18609"/>
                </a:lnTo>
                <a:lnTo>
                  <a:pt x="0" y="51523"/>
                </a:lnTo>
                <a:lnTo>
                  <a:pt x="1247" y="62686"/>
                </a:lnTo>
                <a:lnTo>
                  <a:pt x="32839" y="101155"/>
                </a:lnTo>
                <a:lnTo>
                  <a:pt x="44513" y="103824"/>
                </a:lnTo>
                <a:lnTo>
                  <a:pt x="56318" y="103665"/>
                </a:lnTo>
                <a:lnTo>
                  <a:pt x="95257" y="77462"/>
                </a:lnTo>
                <a:lnTo>
                  <a:pt x="102117" y="51086"/>
                </a:lnTo>
                <a:lnTo>
                  <a:pt x="100476" y="40145"/>
                </a:lnTo>
                <a:lnTo>
                  <a:pt x="66897" y="1975"/>
                </a:lnTo>
                <a:lnTo>
                  <a:pt x="55541" y="0"/>
                </a:lnTo>
                <a:close/>
              </a:path>
            </a:pathLst>
          </a:custGeom>
          <a:solidFill>
            <a:srgbClr val="231F20"/>
          </a:solidFill>
        </p:spPr>
        <p:txBody>
          <a:bodyPr wrap="square" lIns="0" tIns="0" rIns="0" bIns="0" rtlCol="0"/>
          <a:lstStyle/>
          <a:p>
            <a:endParaRPr sz="1266">
              <a:solidFill>
                <a:prstClr val="black"/>
              </a:solidFill>
            </a:endParaRPr>
          </a:p>
        </p:txBody>
      </p:sp>
      <p:sp>
        <p:nvSpPr>
          <p:cNvPr id="9" name="object 9"/>
          <p:cNvSpPr/>
          <p:nvPr/>
        </p:nvSpPr>
        <p:spPr>
          <a:xfrm>
            <a:off x="2981493" y="3395997"/>
            <a:ext cx="71884" cy="73223"/>
          </a:xfrm>
          <a:custGeom>
            <a:avLst/>
            <a:gdLst/>
            <a:ahLst/>
            <a:cxnLst/>
            <a:rect l="l" t="t" r="r" b="b"/>
            <a:pathLst>
              <a:path w="102235" h="104139">
                <a:moveTo>
                  <a:pt x="95256" y="77463"/>
                </a:moveTo>
                <a:lnTo>
                  <a:pt x="56317" y="103665"/>
                </a:lnTo>
                <a:lnTo>
                  <a:pt x="44512" y="103825"/>
                </a:lnTo>
                <a:lnTo>
                  <a:pt x="32839" y="101155"/>
                </a:lnTo>
                <a:lnTo>
                  <a:pt x="5125" y="73549"/>
                </a:lnTo>
                <a:lnTo>
                  <a:pt x="0" y="51524"/>
                </a:lnTo>
                <a:lnTo>
                  <a:pt x="1351" y="40376"/>
                </a:lnTo>
                <a:lnTo>
                  <a:pt x="32936" y="4134"/>
                </a:lnTo>
                <a:lnTo>
                  <a:pt x="55539" y="0"/>
                </a:lnTo>
                <a:lnTo>
                  <a:pt x="66895" y="1975"/>
                </a:lnTo>
                <a:lnTo>
                  <a:pt x="96193" y="29481"/>
                </a:lnTo>
                <a:lnTo>
                  <a:pt x="102116" y="51086"/>
                </a:lnTo>
                <a:lnTo>
                  <a:pt x="101178" y="62019"/>
                </a:lnTo>
                <a:lnTo>
                  <a:pt x="97722" y="72660"/>
                </a:lnTo>
              </a:path>
            </a:pathLst>
          </a:custGeom>
          <a:ln w="13046">
            <a:solidFill>
              <a:srgbClr val="231F20"/>
            </a:solidFill>
          </a:ln>
        </p:spPr>
        <p:txBody>
          <a:bodyPr wrap="square" lIns="0" tIns="0" rIns="0" bIns="0" rtlCol="0"/>
          <a:lstStyle/>
          <a:p>
            <a:endParaRPr sz="1266">
              <a:solidFill>
                <a:prstClr val="black"/>
              </a:solidFill>
            </a:endParaRPr>
          </a:p>
        </p:txBody>
      </p:sp>
      <p:sp>
        <p:nvSpPr>
          <p:cNvPr id="10" name="object 10"/>
          <p:cNvSpPr/>
          <p:nvPr/>
        </p:nvSpPr>
        <p:spPr>
          <a:xfrm>
            <a:off x="3219277" y="3493255"/>
            <a:ext cx="0" cy="45541"/>
          </a:xfrm>
          <a:custGeom>
            <a:avLst/>
            <a:gdLst/>
            <a:ahLst/>
            <a:cxnLst/>
            <a:rect l="l" t="t" r="r" b="b"/>
            <a:pathLst>
              <a:path h="64770">
                <a:moveTo>
                  <a:pt x="0" y="0"/>
                </a:moveTo>
                <a:lnTo>
                  <a:pt x="0" y="64330"/>
                </a:lnTo>
              </a:path>
            </a:pathLst>
          </a:custGeom>
          <a:ln w="15154">
            <a:solidFill>
              <a:srgbClr val="231F20"/>
            </a:solidFill>
          </a:ln>
        </p:spPr>
        <p:txBody>
          <a:bodyPr wrap="square" lIns="0" tIns="0" rIns="0" bIns="0" rtlCol="0"/>
          <a:lstStyle/>
          <a:p>
            <a:endParaRPr sz="1266">
              <a:solidFill>
                <a:prstClr val="black"/>
              </a:solidFill>
            </a:endParaRPr>
          </a:p>
        </p:txBody>
      </p:sp>
      <p:sp>
        <p:nvSpPr>
          <p:cNvPr id="11" name="object 11"/>
          <p:cNvSpPr/>
          <p:nvPr/>
        </p:nvSpPr>
        <p:spPr>
          <a:xfrm>
            <a:off x="3017145" y="3639457"/>
            <a:ext cx="0" cy="45541"/>
          </a:xfrm>
          <a:custGeom>
            <a:avLst/>
            <a:gdLst/>
            <a:ahLst/>
            <a:cxnLst/>
            <a:rect l="l" t="t" r="r" b="b"/>
            <a:pathLst>
              <a:path h="64770">
                <a:moveTo>
                  <a:pt x="0" y="0"/>
                </a:moveTo>
                <a:lnTo>
                  <a:pt x="0" y="64361"/>
                </a:lnTo>
              </a:path>
            </a:pathLst>
          </a:custGeom>
          <a:ln w="15154">
            <a:solidFill>
              <a:srgbClr val="231F20"/>
            </a:solidFill>
          </a:ln>
        </p:spPr>
        <p:txBody>
          <a:bodyPr wrap="square" lIns="0" tIns="0" rIns="0" bIns="0" rtlCol="0"/>
          <a:lstStyle/>
          <a:p>
            <a:endParaRPr sz="1266">
              <a:solidFill>
                <a:prstClr val="black"/>
              </a:solidFill>
            </a:endParaRPr>
          </a:p>
        </p:txBody>
      </p:sp>
      <p:sp>
        <p:nvSpPr>
          <p:cNvPr id="12" name="object 12"/>
          <p:cNvSpPr/>
          <p:nvPr/>
        </p:nvSpPr>
        <p:spPr>
          <a:xfrm>
            <a:off x="3414887" y="3647644"/>
            <a:ext cx="0" cy="71884"/>
          </a:xfrm>
          <a:custGeom>
            <a:avLst/>
            <a:gdLst/>
            <a:ahLst/>
            <a:cxnLst/>
            <a:rect l="l" t="t" r="r" b="b"/>
            <a:pathLst>
              <a:path h="102235">
                <a:moveTo>
                  <a:pt x="0" y="0"/>
                </a:moveTo>
                <a:lnTo>
                  <a:pt x="0" y="102064"/>
                </a:lnTo>
              </a:path>
            </a:pathLst>
          </a:custGeom>
          <a:ln w="14831">
            <a:solidFill>
              <a:srgbClr val="25A9E1"/>
            </a:solidFill>
          </a:ln>
        </p:spPr>
        <p:txBody>
          <a:bodyPr wrap="square" lIns="0" tIns="0" rIns="0" bIns="0" rtlCol="0"/>
          <a:lstStyle/>
          <a:p>
            <a:endParaRPr sz="1266">
              <a:solidFill>
                <a:prstClr val="black"/>
              </a:solidFill>
            </a:endParaRPr>
          </a:p>
        </p:txBody>
      </p:sp>
      <p:sp>
        <p:nvSpPr>
          <p:cNvPr id="13" name="object 13"/>
          <p:cNvSpPr/>
          <p:nvPr/>
        </p:nvSpPr>
        <p:spPr>
          <a:xfrm>
            <a:off x="2788028" y="2418006"/>
            <a:ext cx="27682" cy="9376"/>
          </a:xfrm>
          <a:custGeom>
            <a:avLst/>
            <a:gdLst/>
            <a:ahLst/>
            <a:cxnLst/>
            <a:rect l="l" t="t" r="r" b="b"/>
            <a:pathLst>
              <a:path w="39370"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4" name="object 14"/>
          <p:cNvSpPr/>
          <p:nvPr/>
        </p:nvSpPr>
        <p:spPr>
          <a:xfrm>
            <a:off x="2733016"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5" name="object 15"/>
          <p:cNvSpPr/>
          <p:nvPr/>
        </p:nvSpPr>
        <p:spPr>
          <a:xfrm>
            <a:off x="2678005"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6" name="object 16"/>
          <p:cNvSpPr/>
          <p:nvPr/>
        </p:nvSpPr>
        <p:spPr>
          <a:xfrm>
            <a:off x="631728" y="1581774"/>
            <a:ext cx="2202588" cy="890828"/>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17" name="object 17"/>
          <p:cNvSpPr/>
          <p:nvPr/>
        </p:nvSpPr>
        <p:spPr>
          <a:xfrm>
            <a:off x="2072897" y="2418006"/>
            <a:ext cx="27682" cy="9376"/>
          </a:xfrm>
          <a:custGeom>
            <a:avLst/>
            <a:gdLst/>
            <a:ahLst/>
            <a:cxnLst/>
            <a:rect l="l" t="t" r="r" b="b"/>
            <a:pathLst>
              <a:path w="39369" h="13335">
                <a:moveTo>
                  <a:pt x="0" y="6522"/>
                </a:moveTo>
                <a:lnTo>
                  <a:pt x="39121"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8" name="object 18"/>
          <p:cNvSpPr/>
          <p:nvPr/>
        </p:nvSpPr>
        <p:spPr>
          <a:xfrm>
            <a:off x="2017887" y="2418006"/>
            <a:ext cx="27682" cy="9376"/>
          </a:xfrm>
          <a:custGeom>
            <a:avLst/>
            <a:gdLst/>
            <a:ahLst/>
            <a:cxnLst/>
            <a:rect l="l" t="t" r="r" b="b"/>
            <a:pathLst>
              <a:path w="39369"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9" name="object 19"/>
          <p:cNvSpPr/>
          <p:nvPr/>
        </p:nvSpPr>
        <p:spPr>
          <a:xfrm>
            <a:off x="2810947" y="2374308"/>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0" name="object 20"/>
          <p:cNvSpPr/>
          <p:nvPr/>
        </p:nvSpPr>
        <p:spPr>
          <a:xfrm>
            <a:off x="2810947" y="2319312"/>
            <a:ext cx="9376" cy="27682"/>
          </a:xfrm>
          <a:custGeom>
            <a:avLst/>
            <a:gdLst/>
            <a:ahLst/>
            <a:cxnLst/>
            <a:rect l="l" t="t" r="r" b="b"/>
            <a:pathLst>
              <a:path w="13335" h="39370">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1" name="object 21"/>
          <p:cNvSpPr/>
          <p:nvPr/>
        </p:nvSpPr>
        <p:spPr>
          <a:xfrm>
            <a:off x="2810947" y="2264302"/>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2" name="object 22"/>
          <p:cNvSpPr/>
          <p:nvPr/>
        </p:nvSpPr>
        <p:spPr>
          <a:xfrm>
            <a:off x="2810947" y="2209326"/>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3" name="object 23"/>
          <p:cNvSpPr/>
          <p:nvPr/>
        </p:nvSpPr>
        <p:spPr>
          <a:xfrm>
            <a:off x="2810947" y="2154330"/>
            <a:ext cx="9376" cy="27682"/>
          </a:xfrm>
          <a:custGeom>
            <a:avLst/>
            <a:gdLst/>
            <a:ahLst/>
            <a:cxnLst/>
            <a:rect l="l" t="t" r="r" b="b"/>
            <a:pathLst>
              <a:path w="13335" h="39369">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4" name="object 24"/>
          <p:cNvSpPr/>
          <p:nvPr/>
        </p:nvSpPr>
        <p:spPr>
          <a:xfrm>
            <a:off x="2810947" y="2099338"/>
            <a:ext cx="9376" cy="27682"/>
          </a:xfrm>
          <a:custGeom>
            <a:avLst/>
            <a:gdLst/>
            <a:ahLst/>
            <a:cxnLst/>
            <a:rect l="l" t="t" r="r" b="b"/>
            <a:pathLst>
              <a:path w="13335" h="39369">
                <a:moveTo>
                  <a:pt x="0" y="19551"/>
                </a:moveTo>
                <a:lnTo>
                  <a:pt x="13047" y="19551"/>
                </a:lnTo>
              </a:path>
            </a:pathLst>
          </a:custGeom>
          <a:ln w="40373">
            <a:solidFill>
              <a:srgbClr val="EE3531"/>
            </a:solidFill>
          </a:ln>
        </p:spPr>
        <p:txBody>
          <a:bodyPr wrap="square" lIns="0" tIns="0" rIns="0" bIns="0" rtlCol="0"/>
          <a:lstStyle/>
          <a:p>
            <a:endParaRPr sz="1266">
              <a:solidFill>
                <a:prstClr val="black"/>
              </a:solidFill>
            </a:endParaRPr>
          </a:p>
        </p:txBody>
      </p:sp>
      <p:sp>
        <p:nvSpPr>
          <p:cNvPr id="25" name="object 25"/>
          <p:cNvSpPr/>
          <p:nvPr/>
        </p:nvSpPr>
        <p:spPr>
          <a:xfrm>
            <a:off x="2810947" y="2044363"/>
            <a:ext cx="9376" cy="27682"/>
          </a:xfrm>
          <a:custGeom>
            <a:avLst/>
            <a:gdLst/>
            <a:ahLst/>
            <a:cxnLst/>
            <a:rect l="l" t="t" r="r" b="b"/>
            <a:pathLst>
              <a:path w="13335" h="39369">
                <a:moveTo>
                  <a:pt x="0" y="19552"/>
                </a:moveTo>
                <a:lnTo>
                  <a:pt x="13047"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6" name="object 26"/>
          <p:cNvSpPr/>
          <p:nvPr/>
        </p:nvSpPr>
        <p:spPr>
          <a:xfrm>
            <a:off x="2810947" y="1714398"/>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7" name="object 27"/>
          <p:cNvSpPr/>
          <p:nvPr/>
        </p:nvSpPr>
        <p:spPr>
          <a:xfrm>
            <a:off x="2810947" y="1659402"/>
            <a:ext cx="9376" cy="27682"/>
          </a:xfrm>
          <a:custGeom>
            <a:avLst/>
            <a:gdLst/>
            <a:ahLst/>
            <a:cxnLst/>
            <a:rect l="l" t="t" r="r" b="b"/>
            <a:pathLst>
              <a:path w="13335" h="39369">
                <a:moveTo>
                  <a:pt x="0" y="19554"/>
                </a:moveTo>
                <a:lnTo>
                  <a:pt x="13047" y="19554"/>
                </a:lnTo>
              </a:path>
            </a:pathLst>
          </a:custGeom>
          <a:ln w="40379">
            <a:solidFill>
              <a:srgbClr val="EE3531"/>
            </a:solidFill>
          </a:ln>
        </p:spPr>
        <p:txBody>
          <a:bodyPr wrap="square" lIns="0" tIns="0" rIns="0" bIns="0" rtlCol="0"/>
          <a:lstStyle/>
          <a:p>
            <a:endParaRPr sz="1266">
              <a:solidFill>
                <a:prstClr val="black"/>
              </a:solidFill>
            </a:endParaRPr>
          </a:p>
        </p:txBody>
      </p:sp>
      <p:sp>
        <p:nvSpPr>
          <p:cNvPr id="28" name="object 28"/>
          <p:cNvSpPr/>
          <p:nvPr/>
        </p:nvSpPr>
        <p:spPr>
          <a:xfrm>
            <a:off x="2810947" y="1604410"/>
            <a:ext cx="9376" cy="27682"/>
          </a:xfrm>
          <a:custGeom>
            <a:avLst/>
            <a:gdLst/>
            <a:ahLst/>
            <a:cxnLst/>
            <a:rect l="l" t="t" r="r" b="b"/>
            <a:pathLst>
              <a:path w="13335" h="39369">
                <a:moveTo>
                  <a:pt x="0" y="19552"/>
                </a:moveTo>
                <a:lnTo>
                  <a:pt x="13047" y="19552"/>
                </a:lnTo>
              </a:path>
            </a:pathLst>
          </a:custGeom>
          <a:ln w="40375">
            <a:solidFill>
              <a:srgbClr val="EE3531"/>
            </a:solidFill>
          </a:ln>
        </p:spPr>
        <p:txBody>
          <a:bodyPr wrap="square" lIns="0" tIns="0" rIns="0" bIns="0" rtlCol="0"/>
          <a:lstStyle/>
          <a:p>
            <a:endParaRPr sz="1266">
              <a:solidFill>
                <a:prstClr val="black"/>
              </a:solidFill>
            </a:endParaRPr>
          </a:p>
        </p:txBody>
      </p:sp>
      <p:sp>
        <p:nvSpPr>
          <p:cNvPr id="29" name="object 29"/>
          <p:cNvSpPr/>
          <p:nvPr/>
        </p:nvSpPr>
        <p:spPr>
          <a:xfrm>
            <a:off x="2773527" y="1586805"/>
            <a:ext cx="27682" cy="9376"/>
          </a:xfrm>
          <a:custGeom>
            <a:avLst/>
            <a:gdLst/>
            <a:ahLst/>
            <a:cxnLst/>
            <a:rect l="l" t="t" r="r" b="b"/>
            <a:pathLst>
              <a:path w="39370" h="13335">
                <a:moveTo>
                  <a:pt x="0" y="6520"/>
                </a:moveTo>
                <a:lnTo>
                  <a:pt x="39145"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0" name="object 30"/>
          <p:cNvSpPr/>
          <p:nvPr/>
        </p:nvSpPr>
        <p:spPr>
          <a:xfrm>
            <a:off x="2718515"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1" name="object 31"/>
          <p:cNvSpPr/>
          <p:nvPr/>
        </p:nvSpPr>
        <p:spPr>
          <a:xfrm>
            <a:off x="266352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2" name="object 32"/>
          <p:cNvSpPr/>
          <p:nvPr/>
        </p:nvSpPr>
        <p:spPr>
          <a:xfrm>
            <a:off x="2608512" y="1586805"/>
            <a:ext cx="27682" cy="9376"/>
          </a:xfrm>
          <a:custGeom>
            <a:avLst/>
            <a:gdLst/>
            <a:ahLst/>
            <a:cxnLst/>
            <a:rect l="l" t="t" r="r" b="b"/>
            <a:pathLst>
              <a:path w="39370" h="13335">
                <a:moveTo>
                  <a:pt x="0" y="6520"/>
                </a:moveTo>
                <a:lnTo>
                  <a:pt x="39091"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3" name="object 33"/>
          <p:cNvSpPr/>
          <p:nvPr/>
        </p:nvSpPr>
        <p:spPr>
          <a:xfrm>
            <a:off x="2553481" y="1586805"/>
            <a:ext cx="27682" cy="9376"/>
          </a:xfrm>
          <a:custGeom>
            <a:avLst/>
            <a:gdLst/>
            <a:ahLst/>
            <a:cxnLst/>
            <a:rect l="l" t="t" r="r" b="b"/>
            <a:pathLst>
              <a:path w="39370" h="13335">
                <a:moveTo>
                  <a:pt x="0" y="6520"/>
                </a:moveTo>
                <a:lnTo>
                  <a:pt x="39146"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4" name="object 34"/>
          <p:cNvSpPr/>
          <p:nvPr/>
        </p:nvSpPr>
        <p:spPr>
          <a:xfrm>
            <a:off x="2498488"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5" name="object 35"/>
          <p:cNvSpPr/>
          <p:nvPr/>
        </p:nvSpPr>
        <p:spPr>
          <a:xfrm>
            <a:off x="2443476"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6" name="object 36"/>
          <p:cNvSpPr/>
          <p:nvPr/>
        </p:nvSpPr>
        <p:spPr>
          <a:xfrm>
            <a:off x="2388465"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7" name="object 37"/>
          <p:cNvSpPr/>
          <p:nvPr/>
        </p:nvSpPr>
        <p:spPr>
          <a:xfrm>
            <a:off x="2333454"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8" name="object 38"/>
          <p:cNvSpPr/>
          <p:nvPr/>
        </p:nvSpPr>
        <p:spPr>
          <a:xfrm>
            <a:off x="227844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9" name="object 39"/>
          <p:cNvSpPr/>
          <p:nvPr/>
        </p:nvSpPr>
        <p:spPr>
          <a:xfrm>
            <a:off x="2223431" y="1586805"/>
            <a:ext cx="27682" cy="9376"/>
          </a:xfrm>
          <a:custGeom>
            <a:avLst/>
            <a:gdLst/>
            <a:ahLst/>
            <a:cxnLst/>
            <a:rect l="l" t="t" r="r" b="b"/>
            <a:pathLst>
              <a:path w="39369"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40" name="object 40"/>
          <p:cNvSpPr/>
          <p:nvPr/>
        </p:nvSpPr>
        <p:spPr>
          <a:xfrm>
            <a:off x="620434" y="4820977"/>
            <a:ext cx="930537" cy="637985"/>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98826" y="3254385"/>
            <a:ext cx="873686" cy="679808"/>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2" name="object 42"/>
          <p:cNvSpPr/>
          <p:nvPr/>
        </p:nvSpPr>
        <p:spPr>
          <a:xfrm>
            <a:off x="286178" y="5027069"/>
            <a:ext cx="146893" cy="146000"/>
          </a:xfrm>
          <a:custGeom>
            <a:avLst/>
            <a:gdLst/>
            <a:ahLst/>
            <a:cxnLst/>
            <a:rect l="l" t="t" r="r" b="b"/>
            <a:pathLst>
              <a:path w="208915" h="207645">
                <a:moveTo>
                  <a:pt x="113349" y="0"/>
                </a:moveTo>
                <a:lnTo>
                  <a:pt x="68036" y="7783"/>
                </a:lnTo>
                <a:lnTo>
                  <a:pt x="32422" y="29522"/>
                </a:lnTo>
                <a:lnTo>
                  <a:pt x="8933" y="61943"/>
                </a:lnTo>
                <a:lnTo>
                  <a:pt x="0" y="101774"/>
                </a:lnTo>
                <a:lnTo>
                  <a:pt x="991" y="116735"/>
                </a:lnTo>
                <a:lnTo>
                  <a:pt x="14858" y="156961"/>
                </a:lnTo>
                <a:lnTo>
                  <a:pt x="42263" y="187579"/>
                </a:lnTo>
                <a:lnTo>
                  <a:pt x="79603" y="205215"/>
                </a:lnTo>
                <a:lnTo>
                  <a:pt x="93635" y="207626"/>
                </a:lnTo>
                <a:lnTo>
                  <a:pt x="109913" y="206834"/>
                </a:lnTo>
                <a:lnTo>
                  <a:pt x="125245" y="204274"/>
                </a:lnTo>
                <a:lnTo>
                  <a:pt x="139550" y="200062"/>
                </a:lnTo>
                <a:lnTo>
                  <a:pt x="152673" y="194350"/>
                </a:lnTo>
                <a:lnTo>
                  <a:pt x="116315" y="194350"/>
                </a:lnTo>
                <a:lnTo>
                  <a:pt x="99909" y="193937"/>
                </a:lnTo>
                <a:lnTo>
                  <a:pt x="61476" y="184106"/>
                </a:lnTo>
                <a:lnTo>
                  <a:pt x="26038" y="150175"/>
                </a:lnTo>
                <a:lnTo>
                  <a:pt x="13635" y="114411"/>
                </a:lnTo>
                <a:lnTo>
                  <a:pt x="14148" y="98327"/>
                </a:lnTo>
                <a:lnTo>
                  <a:pt x="24450" y="60237"/>
                </a:lnTo>
                <a:lnTo>
                  <a:pt x="58572" y="25203"/>
                </a:lnTo>
                <a:lnTo>
                  <a:pt x="94748" y="13132"/>
                </a:lnTo>
                <a:lnTo>
                  <a:pt x="155484" y="13132"/>
                </a:lnTo>
                <a:lnTo>
                  <a:pt x="153845" y="12100"/>
                </a:lnTo>
                <a:lnTo>
                  <a:pt x="141144" y="6302"/>
                </a:lnTo>
                <a:lnTo>
                  <a:pt x="127600" y="2222"/>
                </a:lnTo>
                <a:lnTo>
                  <a:pt x="113349" y="0"/>
                </a:lnTo>
                <a:close/>
              </a:path>
              <a:path w="208915" h="207645">
                <a:moveTo>
                  <a:pt x="202099" y="103890"/>
                </a:moveTo>
                <a:lnTo>
                  <a:pt x="195575" y="103890"/>
                </a:lnTo>
                <a:lnTo>
                  <a:pt x="194585" y="117387"/>
                </a:lnTo>
                <a:lnTo>
                  <a:pt x="191709" y="130260"/>
                </a:lnTo>
                <a:lnTo>
                  <a:pt x="173189" y="163764"/>
                </a:lnTo>
                <a:lnTo>
                  <a:pt x="140150" y="187500"/>
                </a:lnTo>
                <a:lnTo>
                  <a:pt x="116315" y="194350"/>
                </a:lnTo>
                <a:lnTo>
                  <a:pt x="152673" y="194350"/>
                </a:lnTo>
                <a:lnTo>
                  <a:pt x="184862" y="169078"/>
                </a:lnTo>
                <a:lnTo>
                  <a:pt x="204048" y="134311"/>
                </a:lnTo>
                <a:lnTo>
                  <a:pt x="208565" y="107421"/>
                </a:lnTo>
                <a:lnTo>
                  <a:pt x="202099" y="103890"/>
                </a:lnTo>
                <a:close/>
              </a:path>
              <a:path w="208915" h="207645">
                <a:moveTo>
                  <a:pt x="155484" y="13132"/>
                </a:moveTo>
                <a:lnTo>
                  <a:pt x="94748" y="13132"/>
                </a:lnTo>
                <a:lnTo>
                  <a:pt x="110630" y="13706"/>
                </a:lnTo>
                <a:lnTo>
                  <a:pt x="124789" y="15835"/>
                </a:lnTo>
                <a:lnTo>
                  <a:pt x="167101" y="37663"/>
                </a:lnTo>
                <a:lnTo>
                  <a:pt x="188989" y="70084"/>
                </a:lnTo>
                <a:lnTo>
                  <a:pt x="195143" y="94990"/>
                </a:lnTo>
                <a:lnTo>
                  <a:pt x="208623" y="103890"/>
                </a:lnTo>
                <a:lnTo>
                  <a:pt x="199892" y="62069"/>
                </a:lnTo>
                <a:lnTo>
                  <a:pt x="176166" y="28304"/>
                </a:lnTo>
                <a:lnTo>
                  <a:pt x="165564" y="19480"/>
                </a:lnTo>
                <a:lnTo>
                  <a:pt x="155484" y="13132"/>
                </a:lnTo>
                <a:close/>
              </a:path>
            </a:pathLst>
          </a:custGeom>
          <a:solidFill>
            <a:srgbClr val="231F20"/>
          </a:solidFill>
        </p:spPr>
        <p:txBody>
          <a:bodyPr wrap="square" lIns="0" tIns="0" rIns="0" bIns="0" rtlCol="0"/>
          <a:lstStyle/>
          <a:p>
            <a:endParaRPr sz="1266">
              <a:solidFill>
                <a:prstClr val="black"/>
              </a:solidFill>
            </a:endParaRPr>
          </a:p>
        </p:txBody>
      </p:sp>
      <p:sp>
        <p:nvSpPr>
          <p:cNvPr id="43" name="object 43"/>
          <p:cNvSpPr/>
          <p:nvPr/>
        </p:nvSpPr>
        <p:spPr>
          <a:xfrm>
            <a:off x="290770" y="5100117"/>
            <a:ext cx="137517" cy="0"/>
          </a:xfrm>
          <a:custGeom>
            <a:avLst/>
            <a:gdLst/>
            <a:ahLst/>
            <a:cxnLst/>
            <a:rect l="l" t="t" r="r" b="b"/>
            <a:pathLst>
              <a:path w="195579">
                <a:moveTo>
                  <a:pt x="0" y="0"/>
                </a:moveTo>
                <a:lnTo>
                  <a:pt x="195569" y="0"/>
                </a:lnTo>
              </a:path>
            </a:pathLst>
          </a:custGeom>
          <a:ln w="27305">
            <a:solidFill>
              <a:srgbClr val="231F20"/>
            </a:solidFill>
          </a:ln>
        </p:spPr>
        <p:txBody>
          <a:bodyPr wrap="square" lIns="0" tIns="0" rIns="0" bIns="0" rtlCol="0"/>
          <a:lstStyle/>
          <a:p>
            <a:endParaRPr sz="1266">
              <a:solidFill>
                <a:prstClr val="black"/>
              </a:solidFill>
            </a:endParaRPr>
          </a:p>
        </p:txBody>
      </p:sp>
      <p:sp>
        <p:nvSpPr>
          <p:cNvPr id="44" name="object 44"/>
          <p:cNvSpPr/>
          <p:nvPr/>
        </p:nvSpPr>
        <p:spPr>
          <a:xfrm>
            <a:off x="1615704" y="5027069"/>
            <a:ext cx="146893" cy="146000"/>
          </a:xfrm>
          <a:custGeom>
            <a:avLst/>
            <a:gdLst/>
            <a:ahLst/>
            <a:cxnLst/>
            <a:rect l="l" t="t" r="r" b="b"/>
            <a:pathLst>
              <a:path w="208914" h="207645">
                <a:moveTo>
                  <a:pt x="113345" y="0"/>
                </a:moveTo>
                <a:lnTo>
                  <a:pt x="68015" y="7783"/>
                </a:lnTo>
                <a:lnTo>
                  <a:pt x="32409" y="29522"/>
                </a:lnTo>
                <a:lnTo>
                  <a:pt x="8936" y="61945"/>
                </a:lnTo>
                <a:lnTo>
                  <a:pt x="0" y="101776"/>
                </a:lnTo>
                <a:lnTo>
                  <a:pt x="990" y="116737"/>
                </a:lnTo>
                <a:lnTo>
                  <a:pt x="14845" y="156962"/>
                </a:lnTo>
                <a:lnTo>
                  <a:pt x="42239" y="187580"/>
                </a:lnTo>
                <a:lnTo>
                  <a:pt x="79586" y="205216"/>
                </a:lnTo>
                <a:lnTo>
                  <a:pt x="93627" y="207626"/>
                </a:lnTo>
                <a:lnTo>
                  <a:pt x="109900" y="206835"/>
                </a:lnTo>
                <a:lnTo>
                  <a:pt x="125230" y="204274"/>
                </a:lnTo>
                <a:lnTo>
                  <a:pt x="139534" y="200063"/>
                </a:lnTo>
                <a:lnTo>
                  <a:pt x="152657" y="194351"/>
                </a:lnTo>
                <a:lnTo>
                  <a:pt x="116299" y="194351"/>
                </a:lnTo>
                <a:lnTo>
                  <a:pt x="99888" y="193937"/>
                </a:lnTo>
                <a:lnTo>
                  <a:pt x="61460" y="184102"/>
                </a:lnTo>
                <a:lnTo>
                  <a:pt x="26033" y="150180"/>
                </a:lnTo>
                <a:lnTo>
                  <a:pt x="13633" y="114402"/>
                </a:lnTo>
                <a:lnTo>
                  <a:pt x="14147" y="98321"/>
                </a:lnTo>
                <a:lnTo>
                  <a:pt x="24452" y="60232"/>
                </a:lnTo>
                <a:lnTo>
                  <a:pt x="58569" y="25200"/>
                </a:lnTo>
                <a:lnTo>
                  <a:pt x="94745" y="13131"/>
                </a:lnTo>
                <a:lnTo>
                  <a:pt x="155471" y="13131"/>
                </a:lnTo>
                <a:lnTo>
                  <a:pt x="153833" y="12100"/>
                </a:lnTo>
                <a:lnTo>
                  <a:pt x="141133" y="6302"/>
                </a:lnTo>
                <a:lnTo>
                  <a:pt x="127591" y="2222"/>
                </a:lnTo>
                <a:lnTo>
                  <a:pt x="113345" y="0"/>
                </a:lnTo>
                <a:close/>
              </a:path>
              <a:path w="208914" h="207645">
                <a:moveTo>
                  <a:pt x="202098" y="103890"/>
                </a:moveTo>
                <a:lnTo>
                  <a:pt x="195574" y="103890"/>
                </a:lnTo>
                <a:lnTo>
                  <a:pt x="194584" y="117383"/>
                </a:lnTo>
                <a:lnTo>
                  <a:pt x="191708" y="130250"/>
                </a:lnTo>
                <a:lnTo>
                  <a:pt x="173174" y="163751"/>
                </a:lnTo>
                <a:lnTo>
                  <a:pt x="140134" y="187499"/>
                </a:lnTo>
                <a:lnTo>
                  <a:pt x="116299" y="194351"/>
                </a:lnTo>
                <a:lnTo>
                  <a:pt x="152657" y="194351"/>
                </a:lnTo>
                <a:lnTo>
                  <a:pt x="184850" y="169081"/>
                </a:lnTo>
                <a:lnTo>
                  <a:pt x="204044" y="134316"/>
                </a:lnTo>
                <a:lnTo>
                  <a:pt x="208564" y="107428"/>
                </a:lnTo>
                <a:lnTo>
                  <a:pt x="202098" y="103890"/>
                </a:lnTo>
                <a:close/>
              </a:path>
              <a:path w="208914" h="207645">
                <a:moveTo>
                  <a:pt x="155471" y="13131"/>
                </a:moveTo>
                <a:lnTo>
                  <a:pt x="94745" y="13131"/>
                </a:lnTo>
                <a:lnTo>
                  <a:pt x="110624" y="13705"/>
                </a:lnTo>
                <a:lnTo>
                  <a:pt x="124783" y="15836"/>
                </a:lnTo>
                <a:lnTo>
                  <a:pt x="167091" y="37677"/>
                </a:lnTo>
                <a:lnTo>
                  <a:pt x="188989" y="70090"/>
                </a:lnTo>
                <a:lnTo>
                  <a:pt x="195143" y="94999"/>
                </a:lnTo>
                <a:lnTo>
                  <a:pt x="208623" y="103890"/>
                </a:lnTo>
                <a:lnTo>
                  <a:pt x="199888" y="62069"/>
                </a:lnTo>
                <a:lnTo>
                  <a:pt x="176156" y="28304"/>
                </a:lnTo>
                <a:lnTo>
                  <a:pt x="165553" y="19480"/>
                </a:lnTo>
                <a:lnTo>
                  <a:pt x="155471" y="13131"/>
                </a:lnTo>
                <a:close/>
              </a:path>
            </a:pathLst>
          </a:custGeom>
          <a:solidFill>
            <a:srgbClr val="EE3431"/>
          </a:solidFill>
        </p:spPr>
        <p:txBody>
          <a:bodyPr wrap="square" lIns="0" tIns="0" rIns="0" bIns="0" rtlCol="0"/>
          <a:lstStyle/>
          <a:p>
            <a:endParaRPr sz="1266">
              <a:solidFill>
                <a:prstClr val="black"/>
              </a:solidFill>
            </a:endParaRPr>
          </a:p>
        </p:txBody>
      </p:sp>
      <p:sp>
        <p:nvSpPr>
          <p:cNvPr id="45" name="object 45"/>
          <p:cNvSpPr/>
          <p:nvPr/>
        </p:nvSpPr>
        <p:spPr>
          <a:xfrm>
            <a:off x="1620277" y="5100117"/>
            <a:ext cx="137964" cy="0"/>
          </a:xfrm>
          <a:custGeom>
            <a:avLst/>
            <a:gdLst/>
            <a:ahLst/>
            <a:cxnLst/>
            <a:rect l="l" t="t" r="r" b="b"/>
            <a:pathLst>
              <a:path w="196214">
                <a:moveTo>
                  <a:pt x="0" y="0"/>
                </a:moveTo>
                <a:lnTo>
                  <a:pt x="195596" y="0"/>
                </a:lnTo>
              </a:path>
            </a:pathLst>
          </a:custGeom>
          <a:ln w="27305">
            <a:solidFill>
              <a:srgbClr val="EE3431"/>
            </a:solidFill>
          </a:ln>
        </p:spPr>
        <p:txBody>
          <a:bodyPr wrap="square" lIns="0" tIns="0" rIns="0" bIns="0" rtlCol="0"/>
          <a:lstStyle/>
          <a:p>
            <a:endParaRPr sz="1266">
              <a:solidFill>
                <a:prstClr val="black"/>
              </a:solidFill>
            </a:endParaRPr>
          </a:p>
        </p:txBody>
      </p:sp>
      <p:sp>
        <p:nvSpPr>
          <p:cNvPr id="46" name="object 46"/>
          <p:cNvSpPr/>
          <p:nvPr/>
        </p:nvSpPr>
        <p:spPr>
          <a:xfrm>
            <a:off x="1689040" y="5031384"/>
            <a:ext cx="0" cy="137517"/>
          </a:xfrm>
          <a:custGeom>
            <a:avLst/>
            <a:gdLst/>
            <a:ahLst/>
            <a:cxnLst/>
            <a:rect l="l" t="t" r="r" b="b"/>
            <a:pathLst>
              <a:path h="195579">
                <a:moveTo>
                  <a:pt x="0" y="0"/>
                </a:moveTo>
                <a:lnTo>
                  <a:pt x="0" y="195507"/>
                </a:lnTo>
              </a:path>
            </a:pathLst>
          </a:custGeom>
          <a:ln w="27340">
            <a:solidFill>
              <a:srgbClr val="EE3431"/>
            </a:solidFill>
          </a:ln>
        </p:spPr>
        <p:txBody>
          <a:bodyPr wrap="square" lIns="0" tIns="0" rIns="0" bIns="0" rtlCol="0"/>
          <a:lstStyle/>
          <a:p>
            <a:endParaRPr sz="1266">
              <a:solidFill>
                <a:prstClr val="black"/>
              </a:solidFill>
            </a:endParaRPr>
          </a:p>
        </p:txBody>
      </p:sp>
      <p:sp>
        <p:nvSpPr>
          <p:cNvPr id="47" name="object 47"/>
          <p:cNvSpPr/>
          <p:nvPr/>
        </p:nvSpPr>
        <p:spPr>
          <a:xfrm>
            <a:off x="2019456" y="5042004"/>
            <a:ext cx="146893" cy="146000"/>
          </a:xfrm>
          <a:custGeom>
            <a:avLst/>
            <a:gdLst/>
            <a:ahLst/>
            <a:cxnLst/>
            <a:rect l="l" t="t" r="r" b="b"/>
            <a:pathLst>
              <a:path w="208914" h="207645">
                <a:moveTo>
                  <a:pt x="113344" y="0"/>
                </a:moveTo>
                <a:lnTo>
                  <a:pt x="68017" y="7795"/>
                </a:lnTo>
                <a:lnTo>
                  <a:pt x="32403" y="29541"/>
                </a:lnTo>
                <a:lnTo>
                  <a:pt x="8923" y="61971"/>
                </a:lnTo>
                <a:lnTo>
                  <a:pt x="0" y="101821"/>
                </a:lnTo>
                <a:lnTo>
                  <a:pt x="991" y="116780"/>
                </a:lnTo>
                <a:lnTo>
                  <a:pt x="14857" y="157004"/>
                </a:lnTo>
                <a:lnTo>
                  <a:pt x="42264" y="187619"/>
                </a:lnTo>
                <a:lnTo>
                  <a:pt x="79610" y="205248"/>
                </a:lnTo>
                <a:lnTo>
                  <a:pt x="93646" y="207655"/>
                </a:lnTo>
                <a:lnTo>
                  <a:pt x="109918" y="206862"/>
                </a:lnTo>
                <a:lnTo>
                  <a:pt x="125247" y="204299"/>
                </a:lnTo>
                <a:lnTo>
                  <a:pt x="139548" y="200086"/>
                </a:lnTo>
                <a:lnTo>
                  <a:pt x="152718" y="194350"/>
                </a:lnTo>
                <a:lnTo>
                  <a:pt x="116296" y="194350"/>
                </a:lnTo>
                <a:lnTo>
                  <a:pt x="99882" y="193937"/>
                </a:lnTo>
                <a:lnTo>
                  <a:pt x="61442" y="184116"/>
                </a:lnTo>
                <a:lnTo>
                  <a:pt x="26016" y="150189"/>
                </a:lnTo>
                <a:lnTo>
                  <a:pt x="13632" y="114416"/>
                </a:lnTo>
                <a:lnTo>
                  <a:pt x="14145" y="98336"/>
                </a:lnTo>
                <a:lnTo>
                  <a:pt x="24445" y="60250"/>
                </a:lnTo>
                <a:lnTo>
                  <a:pt x="58566" y="25205"/>
                </a:lnTo>
                <a:lnTo>
                  <a:pt x="94754" y="13152"/>
                </a:lnTo>
                <a:lnTo>
                  <a:pt x="155494" y="13152"/>
                </a:lnTo>
                <a:lnTo>
                  <a:pt x="153832" y="12106"/>
                </a:lnTo>
                <a:lnTo>
                  <a:pt x="141134" y="6306"/>
                </a:lnTo>
                <a:lnTo>
                  <a:pt x="127592" y="2225"/>
                </a:lnTo>
                <a:lnTo>
                  <a:pt x="113344" y="0"/>
                </a:lnTo>
                <a:close/>
              </a:path>
              <a:path w="208914" h="207645">
                <a:moveTo>
                  <a:pt x="202101" y="103915"/>
                </a:moveTo>
                <a:lnTo>
                  <a:pt x="195577" y="103915"/>
                </a:lnTo>
                <a:lnTo>
                  <a:pt x="194587" y="117408"/>
                </a:lnTo>
                <a:lnTo>
                  <a:pt x="191711" y="130275"/>
                </a:lnTo>
                <a:lnTo>
                  <a:pt x="173177" y="163776"/>
                </a:lnTo>
                <a:lnTo>
                  <a:pt x="140140" y="187509"/>
                </a:lnTo>
                <a:lnTo>
                  <a:pt x="116296" y="194350"/>
                </a:lnTo>
                <a:lnTo>
                  <a:pt x="152742" y="194339"/>
                </a:lnTo>
                <a:lnTo>
                  <a:pt x="184851" y="169090"/>
                </a:lnTo>
                <a:lnTo>
                  <a:pt x="204031" y="134312"/>
                </a:lnTo>
                <a:lnTo>
                  <a:pt x="208540" y="107414"/>
                </a:lnTo>
                <a:lnTo>
                  <a:pt x="202101" y="103915"/>
                </a:lnTo>
                <a:close/>
              </a:path>
              <a:path w="208914" h="207645">
                <a:moveTo>
                  <a:pt x="155494" y="13152"/>
                </a:moveTo>
                <a:lnTo>
                  <a:pt x="94754" y="13152"/>
                </a:lnTo>
                <a:lnTo>
                  <a:pt x="110630" y="13726"/>
                </a:lnTo>
                <a:lnTo>
                  <a:pt x="124784" y="15855"/>
                </a:lnTo>
                <a:lnTo>
                  <a:pt x="167095" y="37705"/>
                </a:lnTo>
                <a:lnTo>
                  <a:pt x="188992" y="70116"/>
                </a:lnTo>
                <a:lnTo>
                  <a:pt x="195146" y="95026"/>
                </a:lnTo>
                <a:lnTo>
                  <a:pt x="208598" y="103915"/>
                </a:lnTo>
                <a:lnTo>
                  <a:pt x="199869" y="62083"/>
                </a:lnTo>
                <a:lnTo>
                  <a:pt x="176148" y="28312"/>
                </a:lnTo>
                <a:lnTo>
                  <a:pt x="165549" y="19487"/>
                </a:lnTo>
                <a:lnTo>
                  <a:pt x="155494" y="13152"/>
                </a:lnTo>
                <a:close/>
              </a:path>
            </a:pathLst>
          </a:custGeom>
          <a:solidFill>
            <a:srgbClr val="231F20"/>
          </a:solidFill>
        </p:spPr>
        <p:txBody>
          <a:bodyPr wrap="square" lIns="0" tIns="0" rIns="0" bIns="0" rtlCol="0"/>
          <a:lstStyle/>
          <a:p>
            <a:endParaRPr sz="1266">
              <a:solidFill>
                <a:prstClr val="black"/>
              </a:solidFill>
            </a:endParaRPr>
          </a:p>
        </p:txBody>
      </p:sp>
      <p:sp>
        <p:nvSpPr>
          <p:cNvPr id="48" name="object 48"/>
          <p:cNvSpPr/>
          <p:nvPr/>
        </p:nvSpPr>
        <p:spPr>
          <a:xfrm>
            <a:off x="2024009" y="5115060"/>
            <a:ext cx="137964" cy="0"/>
          </a:xfrm>
          <a:custGeom>
            <a:avLst/>
            <a:gdLst/>
            <a:ahLst/>
            <a:cxnLst/>
            <a:rect l="l" t="t" r="r" b="b"/>
            <a:pathLst>
              <a:path w="196214">
                <a:moveTo>
                  <a:pt x="0" y="0"/>
                </a:moveTo>
                <a:lnTo>
                  <a:pt x="195596" y="0"/>
                </a:lnTo>
              </a:path>
            </a:pathLst>
          </a:custGeom>
          <a:ln w="27332">
            <a:solidFill>
              <a:srgbClr val="231F20"/>
            </a:solidFill>
          </a:ln>
        </p:spPr>
        <p:txBody>
          <a:bodyPr wrap="square" lIns="0" tIns="0" rIns="0" bIns="0" rtlCol="0"/>
          <a:lstStyle/>
          <a:p>
            <a:endParaRPr sz="1266">
              <a:solidFill>
                <a:prstClr val="black"/>
              </a:solidFill>
            </a:endParaRPr>
          </a:p>
        </p:txBody>
      </p:sp>
      <p:sp>
        <p:nvSpPr>
          <p:cNvPr id="49" name="object 49"/>
          <p:cNvSpPr/>
          <p:nvPr/>
        </p:nvSpPr>
        <p:spPr>
          <a:xfrm>
            <a:off x="4550022" y="5042006"/>
            <a:ext cx="146893" cy="146000"/>
          </a:xfrm>
          <a:custGeom>
            <a:avLst/>
            <a:gdLst/>
            <a:ahLst/>
            <a:cxnLst/>
            <a:rect l="l" t="t" r="r" b="b"/>
            <a:pathLst>
              <a:path w="208915" h="207645">
                <a:moveTo>
                  <a:pt x="113338" y="0"/>
                </a:moveTo>
                <a:lnTo>
                  <a:pt x="68012" y="7778"/>
                </a:lnTo>
                <a:lnTo>
                  <a:pt x="32405" y="29515"/>
                </a:lnTo>
                <a:lnTo>
                  <a:pt x="8929" y="61938"/>
                </a:lnTo>
                <a:lnTo>
                  <a:pt x="0" y="101778"/>
                </a:lnTo>
                <a:lnTo>
                  <a:pt x="990" y="116744"/>
                </a:lnTo>
                <a:lnTo>
                  <a:pt x="14845" y="156980"/>
                </a:lnTo>
                <a:lnTo>
                  <a:pt x="42237" y="187602"/>
                </a:lnTo>
                <a:lnTo>
                  <a:pt x="79575" y="205238"/>
                </a:lnTo>
                <a:lnTo>
                  <a:pt x="93611" y="207648"/>
                </a:lnTo>
                <a:lnTo>
                  <a:pt x="109880" y="206856"/>
                </a:lnTo>
                <a:lnTo>
                  <a:pt x="125207" y="204296"/>
                </a:lnTo>
                <a:lnTo>
                  <a:pt x="139509" y="200085"/>
                </a:lnTo>
                <a:lnTo>
                  <a:pt x="152693" y="194347"/>
                </a:lnTo>
                <a:lnTo>
                  <a:pt x="116277" y="194347"/>
                </a:lnTo>
                <a:lnTo>
                  <a:pt x="99864" y="193934"/>
                </a:lnTo>
                <a:lnTo>
                  <a:pt x="61442" y="184115"/>
                </a:lnTo>
                <a:lnTo>
                  <a:pt x="26011" y="150186"/>
                </a:lnTo>
                <a:lnTo>
                  <a:pt x="13630" y="114412"/>
                </a:lnTo>
                <a:lnTo>
                  <a:pt x="14143" y="98330"/>
                </a:lnTo>
                <a:lnTo>
                  <a:pt x="24439" y="60241"/>
                </a:lnTo>
                <a:lnTo>
                  <a:pt x="58562" y="25202"/>
                </a:lnTo>
                <a:lnTo>
                  <a:pt x="94734" y="13150"/>
                </a:lnTo>
                <a:lnTo>
                  <a:pt x="155462" y="13150"/>
                </a:lnTo>
                <a:lnTo>
                  <a:pt x="153818" y="12114"/>
                </a:lnTo>
                <a:lnTo>
                  <a:pt x="141121" y="6313"/>
                </a:lnTo>
                <a:lnTo>
                  <a:pt x="127582" y="2229"/>
                </a:lnTo>
                <a:lnTo>
                  <a:pt x="113338" y="0"/>
                </a:lnTo>
                <a:close/>
              </a:path>
              <a:path w="208915" h="207645">
                <a:moveTo>
                  <a:pt x="202099" y="103911"/>
                </a:moveTo>
                <a:lnTo>
                  <a:pt x="195547" y="103911"/>
                </a:lnTo>
                <a:lnTo>
                  <a:pt x="194559" y="117406"/>
                </a:lnTo>
                <a:lnTo>
                  <a:pt x="191688" y="130275"/>
                </a:lnTo>
                <a:lnTo>
                  <a:pt x="173167" y="163779"/>
                </a:lnTo>
                <a:lnTo>
                  <a:pt x="140122" y="187507"/>
                </a:lnTo>
                <a:lnTo>
                  <a:pt x="116277" y="194347"/>
                </a:lnTo>
                <a:lnTo>
                  <a:pt x="152704" y="194342"/>
                </a:lnTo>
                <a:lnTo>
                  <a:pt x="184825" y="169107"/>
                </a:lnTo>
                <a:lnTo>
                  <a:pt x="204029" y="134346"/>
                </a:lnTo>
                <a:lnTo>
                  <a:pt x="208562" y="107460"/>
                </a:lnTo>
                <a:lnTo>
                  <a:pt x="202099" y="103911"/>
                </a:lnTo>
                <a:close/>
              </a:path>
              <a:path w="208915" h="207645">
                <a:moveTo>
                  <a:pt x="155462" y="13150"/>
                </a:moveTo>
                <a:lnTo>
                  <a:pt x="94734" y="13150"/>
                </a:lnTo>
                <a:lnTo>
                  <a:pt x="110606" y="13723"/>
                </a:lnTo>
                <a:lnTo>
                  <a:pt x="124764" y="15850"/>
                </a:lnTo>
                <a:lnTo>
                  <a:pt x="167084" y="37691"/>
                </a:lnTo>
                <a:lnTo>
                  <a:pt x="188976" y="70106"/>
                </a:lnTo>
                <a:lnTo>
                  <a:pt x="195135" y="95011"/>
                </a:lnTo>
                <a:lnTo>
                  <a:pt x="208596" y="103911"/>
                </a:lnTo>
                <a:lnTo>
                  <a:pt x="199863" y="62083"/>
                </a:lnTo>
                <a:lnTo>
                  <a:pt x="176136" y="28319"/>
                </a:lnTo>
                <a:lnTo>
                  <a:pt x="165535" y="19495"/>
                </a:lnTo>
                <a:lnTo>
                  <a:pt x="155462" y="13150"/>
                </a:lnTo>
                <a:close/>
              </a:path>
            </a:pathLst>
          </a:custGeom>
          <a:solidFill>
            <a:srgbClr val="EE3431"/>
          </a:solidFill>
        </p:spPr>
        <p:txBody>
          <a:bodyPr wrap="square" lIns="0" tIns="0" rIns="0" bIns="0" rtlCol="0"/>
          <a:lstStyle/>
          <a:p>
            <a:endParaRPr sz="1266">
              <a:solidFill>
                <a:prstClr val="black"/>
              </a:solidFill>
            </a:endParaRPr>
          </a:p>
        </p:txBody>
      </p:sp>
      <p:sp>
        <p:nvSpPr>
          <p:cNvPr id="50" name="object 50"/>
          <p:cNvSpPr/>
          <p:nvPr/>
        </p:nvSpPr>
        <p:spPr>
          <a:xfrm>
            <a:off x="4554593" y="5115060"/>
            <a:ext cx="137964" cy="0"/>
          </a:xfrm>
          <a:custGeom>
            <a:avLst/>
            <a:gdLst/>
            <a:ahLst/>
            <a:cxnLst/>
            <a:rect l="l" t="t" r="r" b="b"/>
            <a:pathLst>
              <a:path w="196215">
                <a:moveTo>
                  <a:pt x="0" y="0"/>
                </a:moveTo>
                <a:lnTo>
                  <a:pt x="195596" y="0"/>
                </a:lnTo>
              </a:path>
            </a:pathLst>
          </a:custGeom>
          <a:ln w="27332">
            <a:solidFill>
              <a:srgbClr val="EE3431"/>
            </a:solidFill>
          </a:ln>
        </p:spPr>
        <p:txBody>
          <a:bodyPr wrap="square" lIns="0" tIns="0" rIns="0" bIns="0" rtlCol="0"/>
          <a:lstStyle/>
          <a:p>
            <a:endParaRPr sz="1266">
              <a:solidFill>
                <a:prstClr val="black"/>
              </a:solidFill>
            </a:endParaRPr>
          </a:p>
        </p:txBody>
      </p:sp>
      <p:sp>
        <p:nvSpPr>
          <p:cNvPr id="51" name="object 51"/>
          <p:cNvSpPr/>
          <p:nvPr/>
        </p:nvSpPr>
        <p:spPr>
          <a:xfrm>
            <a:off x="4623357" y="5046317"/>
            <a:ext cx="0" cy="137517"/>
          </a:xfrm>
          <a:custGeom>
            <a:avLst/>
            <a:gdLst/>
            <a:ahLst/>
            <a:cxnLst/>
            <a:rect l="l" t="t" r="r" b="b"/>
            <a:pathLst>
              <a:path h="195579">
                <a:moveTo>
                  <a:pt x="0" y="0"/>
                </a:moveTo>
                <a:lnTo>
                  <a:pt x="0" y="195534"/>
                </a:lnTo>
              </a:path>
            </a:pathLst>
          </a:custGeom>
          <a:ln w="27340">
            <a:solidFill>
              <a:srgbClr val="EE3431"/>
            </a:solidFill>
          </a:ln>
        </p:spPr>
        <p:txBody>
          <a:bodyPr wrap="square" lIns="0" tIns="0" rIns="0" bIns="0" rtlCol="0"/>
          <a:lstStyle/>
          <a:p>
            <a:endParaRPr sz="1266">
              <a:solidFill>
                <a:prstClr val="black"/>
              </a:solidFill>
            </a:endParaRPr>
          </a:p>
        </p:txBody>
      </p:sp>
      <p:sp>
        <p:nvSpPr>
          <p:cNvPr id="52" name="object 52"/>
          <p:cNvSpPr txBox="1"/>
          <p:nvPr/>
        </p:nvSpPr>
        <p:spPr>
          <a:xfrm>
            <a:off x="2167618" y="1573495"/>
            <a:ext cx="355848"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Proteins</a:t>
            </a:r>
            <a:endParaRPr sz="703">
              <a:solidFill>
                <a:prstClr val="black"/>
              </a:solidFill>
              <a:latin typeface="Arial"/>
              <a:cs typeface="Arial"/>
            </a:endParaRPr>
          </a:p>
        </p:txBody>
      </p:sp>
      <p:sp>
        <p:nvSpPr>
          <p:cNvPr id="53" name="object 53"/>
          <p:cNvSpPr txBox="1"/>
          <p:nvPr/>
        </p:nvSpPr>
        <p:spPr>
          <a:xfrm>
            <a:off x="2498404" y="1642715"/>
            <a:ext cx="189309" cy="97399"/>
          </a:xfrm>
          <a:prstGeom prst="rect">
            <a:avLst/>
          </a:prstGeom>
        </p:spPr>
        <p:txBody>
          <a:bodyPr vert="horz" wrap="square" lIns="0" tIns="0" rIns="0" bIns="0" rtlCol="0">
            <a:spAutoFit/>
          </a:bodyPr>
          <a:lstStyle/>
          <a:p>
            <a:pPr marL="8929"/>
            <a:r>
              <a:rPr sz="633" dirty="0">
                <a:solidFill>
                  <a:srgbClr val="231F20"/>
                </a:solidFill>
                <a:latin typeface="Arial"/>
                <a:cs typeface="Arial"/>
              </a:rPr>
              <a:t>DNA</a:t>
            </a:r>
            <a:endParaRPr sz="633">
              <a:solidFill>
                <a:prstClr val="black"/>
              </a:solidFill>
              <a:latin typeface="Arial"/>
              <a:cs typeface="Arial"/>
            </a:endParaRPr>
          </a:p>
        </p:txBody>
      </p:sp>
      <p:sp>
        <p:nvSpPr>
          <p:cNvPr id="54" name="object 54"/>
          <p:cNvSpPr txBox="1"/>
          <p:nvPr/>
        </p:nvSpPr>
        <p:spPr>
          <a:xfrm>
            <a:off x="1778805" y="2455256"/>
            <a:ext cx="458093" cy="222882"/>
          </a:xfrm>
          <a:prstGeom prst="rect">
            <a:avLst/>
          </a:prstGeom>
        </p:spPr>
        <p:txBody>
          <a:bodyPr vert="horz" wrap="square" lIns="0" tIns="0" rIns="0" bIns="0" rtlCol="0">
            <a:spAutoFit/>
          </a:bodyPr>
          <a:lstStyle/>
          <a:p>
            <a:pPr marL="8929" marR="3572" indent="68756">
              <a:lnSpc>
                <a:spcPct val="102600"/>
              </a:lnSpc>
            </a:pPr>
            <a:r>
              <a:rPr sz="703" spc="4" dirty="0">
                <a:solidFill>
                  <a:srgbClr val="231F20"/>
                </a:solidFill>
                <a:latin typeface="Arial"/>
                <a:cs typeface="Arial"/>
              </a:rPr>
              <a:t>Plasma </a:t>
            </a:r>
            <a:r>
              <a:rPr sz="703" spc="7" dirty="0">
                <a:solidFill>
                  <a:srgbClr val="231F20"/>
                </a:solidFill>
                <a:latin typeface="Arial"/>
                <a:cs typeface="Arial"/>
              </a:rPr>
              <a:t>membrane</a:t>
            </a:r>
            <a:endParaRPr sz="703">
              <a:solidFill>
                <a:prstClr val="black"/>
              </a:solidFill>
              <a:latin typeface="Arial"/>
              <a:cs typeface="Arial"/>
            </a:endParaRPr>
          </a:p>
        </p:txBody>
      </p:sp>
      <p:sp>
        <p:nvSpPr>
          <p:cNvPr id="55" name="object 55"/>
          <p:cNvSpPr txBox="1"/>
          <p:nvPr/>
        </p:nvSpPr>
        <p:spPr>
          <a:xfrm>
            <a:off x="2741065" y="2024788"/>
            <a:ext cx="308074" cy="108171"/>
          </a:xfrm>
          <a:prstGeom prst="rect">
            <a:avLst/>
          </a:prstGeom>
        </p:spPr>
        <p:txBody>
          <a:bodyPr vert="horz" wrap="square" lIns="0" tIns="0" rIns="0" bIns="0" rtlCol="0">
            <a:spAutoFit/>
          </a:bodyPr>
          <a:lstStyle/>
          <a:p>
            <a:pPr marL="8929"/>
            <a:r>
              <a:rPr sz="703" spc="-4" dirty="0">
                <a:solidFill>
                  <a:srgbClr val="231F20"/>
                </a:solidFill>
                <a:latin typeface="Arial"/>
                <a:cs typeface="Arial"/>
              </a:rPr>
              <a:t>Vesicle</a:t>
            </a:r>
            <a:endParaRPr sz="703">
              <a:solidFill>
                <a:prstClr val="black"/>
              </a:solidFill>
              <a:latin typeface="Arial"/>
              <a:cs typeface="Arial"/>
            </a:endParaRPr>
          </a:p>
        </p:txBody>
      </p:sp>
      <p:sp>
        <p:nvSpPr>
          <p:cNvPr id="56" name="object 56"/>
          <p:cNvSpPr txBox="1"/>
          <p:nvPr/>
        </p:nvSpPr>
        <p:spPr>
          <a:xfrm>
            <a:off x="2698186" y="1732488"/>
            <a:ext cx="125016" cy="97399"/>
          </a:xfrm>
          <a:prstGeom prst="rect">
            <a:avLst/>
          </a:prstGeom>
        </p:spPr>
        <p:txBody>
          <a:bodyPr vert="horz" wrap="square" lIns="0" tIns="0" rIns="0" bIns="0" rtlCol="0">
            <a:spAutoFit/>
          </a:bodyPr>
          <a:lstStyle/>
          <a:p>
            <a:pPr marL="8929"/>
            <a:r>
              <a:rPr sz="633" spc="-25" dirty="0">
                <a:solidFill>
                  <a:srgbClr val="231F20"/>
                </a:solidFill>
                <a:latin typeface="Arial"/>
                <a:cs typeface="Arial"/>
              </a:rPr>
              <a:t>ER</a:t>
            </a:r>
            <a:endParaRPr sz="633">
              <a:solidFill>
                <a:prstClr val="black"/>
              </a:solidFill>
              <a:latin typeface="Arial"/>
              <a:cs typeface="Arial"/>
            </a:endParaRPr>
          </a:p>
        </p:txBody>
      </p:sp>
      <p:sp>
        <p:nvSpPr>
          <p:cNvPr id="57" name="object 57"/>
          <p:cNvSpPr txBox="1"/>
          <p:nvPr/>
        </p:nvSpPr>
        <p:spPr>
          <a:xfrm>
            <a:off x="1622546" y="4054815"/>
            <a:ext cx="389781" cy="108171"/>
          </a:xfrm>
          <a:prstGeom prst="rect">
            <a:avLst/>
          </a:prstGeom>
        </p:spPr>
        <p:txBody>
          <a:bodyPr vert="horz" wrap="square" lIns="0" tIns="0" rIns="0" bIns="0" rtlCol="0">
            <a:spAutoFit/>
          </a:bodyPr>
          <a:lstStyle/>
          <a:p>
            <a:pPr marL="8929"/>
            <a:r>
              <a:rPr sz="703" spc="14" dirty="0">
                <a:solidFill>
                  <a:srgbClr val="231F20"/>
                </a:solidFill>
                <a:latin typeface="Arial"/>
                <a:cs typeface="Arial"/>
              </a:rPr>
              <a:t>Hydrogel</a:t>
            </a:r>
            <a:endParaRPr sz="703">
              <a:solidFill>
                <a:prstClr val="black"/>
              </a:solidFill>
              <a:latin typeface="Arial"/>
              <a:cs typeface="Arial"/>
            </a:endParaRPr>
          </a:p>
        </p:txBody>
      </p:sp>
      <p:sp>
        <p:nvSpPr>
          <p:cNvPr id="58" name="object 58"/>
          <p:cNvSpPr txBox="1"/>
          <p:nvPr/>
        </p:nvSpPr>
        <p:spPr>
          <a:xfrm>
            <a:off x="3953584" y="1596156"/>
            <a:ext cx="98227" cy="316625"/>
          </a:xfrm>
          <a:prstGeom prst="rect">
            <a:avLst/>
          </a:prstGeom>
        </p:spPr>
        <p:txBody>
          <a:bodyPr vert="horz" wrap="square" lIns="0" tIns="0" rIns="0" bIns="0" rtlCol="0">
            <a:spAutoFit/>
          </a:bodyPr>
          <a:lstStyle/>
          <a:p>
            <a:pPr marL="8929" marR="3572" indent="9376">
              <a:lnSpc>
                <a:spcPct val="117100"/>
              </a:lnSpc>
            </a:pPr>
            <a:r>
              <a:rPr sz="879" spc="7" dirty="0">
                <a:solidFill>
                  <a:srgbClr val="EE3330"/>
                </a:solidFill>
                <a:latin typeface="Arial"/>
                <a:cs typeface="Arial"/>
              </a:rPr>
              <a:t>o </a:t>
            </a:r>
            <a:r>
              <a:rPr sz="879" spc="-7" dirty="0">
                <a:solidFill>
                  <a:srgbClr val="EE3330"/>
                </a:solidFill>
                <a:latin typeface="Arial"/>
                <a:cs typeface="Arial"/>
              </a:rPr>
              <a:t>C</a:t>
            </a:r>
            <a:endParaRPr sz="879">
              <a:solidFill>
                <a:prstClr val="black"/>
              </a:solidFill>
              <a:latin typeface="Arial"/>
              <a:cs typeface="Arial"/>
            </a:endParaRPr>
          </a:p>
        </p:txBody>
      </p:sp>
      <p:sp>
        <p:nvSpPr>
          <p:cNvPr id="59" name="object 59"/>
          <p:cNvSpPr/>
          <p:nvPr/>
        </p:nvSpPr>
        <p:spPr>
          <a:xfrm>
            <a:off x="3986204" y="1709829"/>
            <a:ext cx="0" cy="50899"/>
          </a:xfrm>
          <a:custGeom>
            <a:avLst/>
            <a:gdLst/>
            <a:ahLst/>
            <a:cxnLst/>
            <a:rect l="l" t="t" r="r" b="b"/>
            <a:pathLst>
              <a:path h="72389">
                <a:moveTo>
                  <a:pt x="0" y="0"/>
                </a:moveTo>
                <a:lnTo>
                  <a:pt x="0" y="72341"/>
                </a:lnTo>
              </a:path>
            </a:pathLst>
          </a:custGeom>
          <a:ln w="3175">
            <a:solidFill>
              <a:srgbClr val="EE3330"/>
            </a:solidFill>
          </a:ln>
        </p:spPr>
        <p:txBody>
          <a:bodyPr wrap="square" lIns="0" tIns="0" rIns="0" bIns="0" rtlCol="0"/>
          <a:lstStyle/>
          <a:p>
            <a:endParaRPr sz="1266">
              <a:solidFill>
                <a:prstClr val="black"/>
              </a:solidFill>
            </a:endParaRPr>
          </a:p>
        </p:txBody>
      </p:sp>
      <p:sp>
        <p:nvSpPr>
          <p:cNvPr id="60" name="object 60"/>
          <p:cNvSpPr/>
          <p:nvPr/>
        </p:nvSpPr>
        <p:spPr>
          <a:xfrm>
            <a:off x="3991749" y="1709848"/>
            <a:ext cx="0" cy="50899"/>
          </a:xfrm>
          <a:custGeom>
            <a:avLst/>
            <a:gdLst/>
            <a:ahLst/>
            <a:cxnLst/>
            <a:rect l="l" t="t" r="r" b="b"/>
            <a:pathLst>
              <a:path h="72389">
                <a:moveTo>
                  <a:pt x="0" y="0"/>
                </a:moveTo>
                <a:lnTo>
                  <a:pt x="0" y="72338"/>
                </a:lnTo>
              </a:path>
            </a:pathLst>
          </a:custGeom>
          <a:ln w="17041">
            <a:solidFill>
              <a:srgbClr val="EE3330"/>
            </a:solidFill>
          </a:ln>
        </p:spPr>
        <p:txBody>
          <a:bodyPr wrap="square" lIns="0" tIns="0" rIns="0" bIns="0" rtlCol="0"/>
          <a:lstStyle/>
          <a:p>
            <a:endParaRPr sz="1266">
              <a:solidFill>
                <a:prstClr val="black"/>
              </a:solidFill>
            </a:endParaRPr>
          </a:p>
        </p:txBody>
      </p:sp>
      <p:sp>
        <p:nvSpPr>
          <p:cNvPr id="61" name="object 61"/>
          <p:cNvSpPr/>
          <p:nvPr/>
        </p:nvSpPr>
        <p:spPr>
          <a:xfrm>
            <a:off x="4013821" y="1709848"/>
            <a:ext cx="0" cy="50899"/>
          </a:xfrm>
          <a:custGeom>
            <a:avLst/>
            <a:gdLst/>
            <a:ahLst/>
            <a:cxnLst/>
            <a:rect l="l" t="t" r="r" b="b"/>
            <a:pathLst>
              <a:path h="72389">
                <a:moveTo>
                  <a:pt x="0" y="0"/>
                </a:moveTo>
                <a:lnTo>
                  <a:pt x="0" y="72338"/>
                </a:lnTo>
              </a:path>
            </a:pathLst>
          </a:custGeom>
          <a:ln w="17014">
            <a:solidFill>
              <a:srgbClr val="EE3330"/>
            </a:solidFill>
          </a:ln>
        </p:spPr>
        <p:txBody>
          <a:bodyPr wrap="square" lIns="0" tIns="0" rIns="0" bIns="0" rtlCol="0"/>
          <a:lstStyle/>
          <a:p>
            <a:endParaRPr sz="1266">
              <a:solidFill>
                <a:prstClr val="black"/>
              </a:solidFill>
            </a:endParaRPr>
          </a:p>
        </p:txBody>
      </p:sp>
      <p:sp>
        <p:nvSpPr>
          <p:cNvPr id="62" name="object 62"/>
          <p:cNvSpPr/>
          <p:nvPr/>
        </p:nvSpPr>
        <p:spPr>
          <a:xfrm>
            <a:off x="3923857" y="1863650"/>
            <a:ext cx="41970" cy="31700"/>
          </a:xfrm>
          <a:custGeom>
            <a:avLst/>
            <a:gdLst/>
            <a:ahLst/>
            <a:cxnLst/>
            <a:rect l="l" t="t" r="r" b="b"/>
            <a:pathLst>
              <a:path w="59689" h="45085">
                <a:moveTo>
                  <a:pt x="50900" y="0"/>
                </a:moveTo>
                <a:lnTo>
                  <a:pt x="0" y="31238"/>
                </a:lnTo>
                <a:lnTo>
                  <a:pt x="8249" y="44659"/>
                </a:lnTo>
                <a:lnTo>
                  <a:pt x="59150" y="13451"/>
                </a:lnTo>
                <a:lnTo>
                  <a:pt x="50900" y="0"/>
                </a:lnTo>
                <a:close/>
              </a:path>
            </a:pathLst>
          </a:custGeom>
          <a:solidFill>
            <a:srgbClr val="EE3330"/>
          </a:solidFill>
        </p:spPr>
        <p:txBody>
          <a:bodyPr wrap="square" lIns="0" tIns="0" rIns="0" bIns="0" rtlCol="0"/>
          <a:lstStyle/>
          <a:p>
            <a:endParaRPr sz="1266">
              <a:solidFill>
                <a:prstClr val="black"/>
              </a:solidFill>
            </a:endParaRPr>
          </a:p>
        </p:txBody>
      </p:sp>
      <p:sp>
        <p:nvSpPr>
          <p:cNvPr id="63" name="object 63"/>
          <p:cNvSpPr/>
          <p:nvPr/>
        </p:nvSpPr>
        <p:spPr>
          <a:xfrm>
            <a:off x="4023966" y="1863650"/>
            <a:ext cx="41970" cy="31700"/>
          </a:xfrm>
          <a:custGeom>
            <a:avLst/>
            <a:gdLst/>
            <a:ahLst/>
            <a:cxnLst/>
            <a:rect l="l" t="t" r="r" b="b"/>
            <a:pathLst>
              <a:path w="59689" h="45085">
                <a:moveTo>
                  <a:pt x="8249" y="0"/>
                </a:moveTo>
                <a:lnTo>
                  <a:pt x="0" y="13451"/>
                </a:lnTo>
                <a:lnTo>
                  <a:pt x="50900" y="44690"/>
                </a:lnTo>
                <a:lnTo>
                  <a:pt x="59150" y="31238"/>
                </a:lnTo>
                <a:lnTo>
                  <a:pt x="8249" y="0"/>
                </a:lnTo>
                <a:close/>
              </a:path>
            </a:pathLst>
          </a:custGeom>
          <a:solidFill>
            <a:srgbClr val="EE3330"/>
          </a:solidFill>
        </p:spPr>
        <p:txBody>
          <a:bodyPr wrap="square" lIns="0" tIns="0" rIns="0" bIns="0" rtlCol="0"/>
          <a:lstStyle/>
          <a:p>
            <a:endParaRPr sz="1266">
              <a:solidFill>
                <a:prstClr val="black"/>
              </a:solidFill>
            </a:endParaRPr>
          </a:p>
        </p:txBody>
      </p:sp>
      <p:sp>
        <p:nvSpPr>
          <p:cNvPr id="64" name="object 64"/>
          <p:cNvSpPr/>
          <p:nvPr/>
        </p:nvSpPr>
        <p:spPr>
          <a:xfrm>
            <a:off x="4326566" y="1786464"/>
            <a:ext cx="89297" cy="58043"/>
          </a:xfrm>
          <a:custGeom>
            <a:avLst/>
            <a:gdLst/>
            <a:ahLst/>
            <a:cxnLst/>
            <a:rect l="l" t="t" r="r" b="b"/>
            <a:pathLst>
              <a:path w="127000" h="82550">
                <a:moveTo>
                  <a:pt x="7846" y="0"/>
                </a:moveTo>
                <a:lnTo>
                  <a:pt x="0" y="13691"/>
                </a:lnTo>
                <a:lnTo>
                  <a:pt x="119137" y="82233"/>
                </a:lnTo>
                <a:lnTo>
                  <a:pt x="127010" y="68541"/>
                </a:lnTo>
                <a:lnTo>
                  <a:pt x="7846" y="0"/>
                </a:lnTo>
                <a:close/>
              </a:path>
            </a:pathLst>
          </a:custGeom>
          <a:solidFill>
            <a:srgbClr val="16ABE3"/>
          </a:solidFill>
        </p:spPr>
        <p:txBody>
          <a:bodyPr wrap="square" lIns="0" tIns="0" rIns="0" bIns="0" rtlCol="0"/>
          <a:lstStyle/>
          <a:p>
            <a:endParaRPr sz="1266">
              <a:solidFill>
                <a:prstClr val="black"/>
              </a:solidFill>
            </a:endParaRPr>
          </a:p>
        </p:txBody>
      </p:sp>
      <p:sp>
        <p:nvSpPr>
          <p:cNvPr id="65" name="object 65"/>
          <p:cNvSpPr/>
          <p:nvPr/>
        </p:nvSpPr>
        <p:spPr>
          <a:xfrm>
            <a:off x="4314359" y="1801530"/>
            <a:ext cx="89297" cy="58043"/>
          </a:xfrm>
          <a:custGeom>
            <a:avLst/>
            <a:gdLst/>
            <a:ahLst/>
            <a:cxnLst/>
            <a:rect l="l" t="t" r="r" b="b"/>
            <a:pathLst>
              <a:path w="127000" h="82550">
                <a:moveTo>
                  <a:pt x="7899" y="0"/>
                </a:moveTo>
                <a:lnTo>
                  <a:pt x="0" y="13663"/>
                </a:lnTo>
                <a:lnTo>
                  <a:pt x="118544" y="82389"/>
                </a:lnTo>
                <a:lnTo>
                  <a:pt x="126470" y="68756"/>
                </a:lnTo>
                <a:lnTo>
                  <a:pt x="7899" y="0"/>
                </a:lnTo>
                <a:close/>
              </a:path>
            </a:pathLst>
          </a:custGeom>
          <a:solidFill>
            <a:srgbClr val="16ABE3"/>
          </a:solidFill>
        </p:spPr>
        <p:txBody>
          <a:bodyPr wrap="square" lIns="0" tIns="0" rIns="0" bIns="0" rtlCol="0"/>
          <a:lstStyle/>
          <a:p>
            <a:endParaRPr sz="1266">
              <a:solidFill>
                <a:prstClr val="black"/>
              </a:solidFill>
            </a:endParaRPr>
          </a:p>
        </p:txBody>
      </p:sp>
      <p:sp>
        <p:nvSpPr>
          <p:cNvPr id="66" name="object 66"/>
          <p:cNvSpPr/>
          <p:nvPr/>
        </p:nvSpPr>
        <p:spPr>
          <a:xfrm>
            <a:off x="4397198" y="1801892"/>
            <a:ext cx="67866" cy="54471"/>
          </a:xfrm>
          <a:custGeom>
            <a:avLst/>
            <a:gdLst/>
            <a:ahLst/>
            <a:cxnLst/>
            <a:rect l="l" t="t" r="r" b="b"/>
            <a:pathLst>
              <a:path w="96520" h="77469">
                <a:moveTo>
                  <a:pt x="87080" y="0"/>
                </a:moveTo>
                <a:lnTo>
                  <a:pt x="0" y="64361"/>
                </a:lnTo>
                <a:lnTo>
                  <a:pt x="9381" y="77055"/>
                </a:lnTo>
                <a:lnTo>
                  <a:pt x="96462" y="12666"/>
                </a:lnTo>
                <a:lnTo>
                  <a:pt x="87080" y="0"/>
                </a:lnTo>
                <a:close/>
              </a:path>
            </a:pathLst>
          </a:custGeom>
          <a:solidFill>
            <a:srgbClr val="16ABE3"/>
          </a:solidFill>
        </p:spPr>
        <p:txBody>
          <a:bodyPr wrap="square" lIns="0" tIns="0" rIns="0" bIns="0" rtlCol="0"/>
          <a:lstStyle/>
          <a:p>
            <a:endParaRPr sz="1266">
              <a:solidFill>
                <a:prstClr val="black"/>
              </a:solidFill>
            </a:endParaRPr>
          </a:p>
        </p:txBody>
      </p:sp>
      <p:sp>
        <p:nvSpPr>
          <p:cNvPr id="67" name="object 67"/>
          <p:cNvSpPr/>
          <p:nvPr/>
        </p:nvSpPr>
        <p:spPr>
          <a:xfrm>
            <a:off x="4461735"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8" name="object 68"/>
          <p:cNvSpPr/>
          <p:nvPr/>
        </p:nvSpPr>
        <p:spPr>
          <a:xfrm>
            <a:off x="4482151"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9" name="object 69"/>
          <p:cNvSpPr/>
          <p:nvPr/>
        </p:nvSpPr>
        <p:spPr>
          <a:xfrm>
            <a:off x="4478824" y="1801893"/>
            <a:ext cx="72330" cy="57596"/>
          </a:xfrm>
          <a:custGeom>
            <a:avLst/>
            <a:gdLst/>
            <a:ahLst/>
            <a:cxnLst/>
            <a:rect l="l" t="t" r="r" b="b"/>
            <a:pathLst>
              <a:path w="102870" h="81914">
                <a:moveTo>
                  <a:pt x="9409" y="0"/>
                </a:moveTo>
                <a:lnTo>
                  <a:pt x="0" y="12666"/>
                </a:lnTo>
                <a:lnTo>
                  <a:pt x="92932" y="81420"/>
                </a:lnTo>
                <a:lnTo>
                  <a:pt x="102315" y="68727"/>
                </a:lnTo>
                <a:lnTo>
                  <a:pt x="9409" y="0"/>
                </a:lnTo>
                <a:close/>
              </a:path>
            </a:pathLst>
          </a:custGeom>
          <a:solidFill>
            <a:srgbClr val="16ABE3"/>
          </a:solidFill>
        </p:spPr>
        <p:txBody>
          <a:bodyPr wrap="square" lIns="0" tIns="0" rIns="0" bIns="0" rtlCol="0"/>
          <a:lstStyle/>
          <a:p>
            <a:endParaRPr sz="1266">
              <a:solidFill>
                <a:prstClr val="black"/>
              </a:solidFill>
            </a:endParaRPr>
          </a:p>
        </p:txBody>
      </p:sp>
      <p:sp>
        <p:nvSpPr>
          <p:cNvPr id="70" name="object 70"/>
          <p:cNvSpPr/>
          <p:nvPr/>
        </p:nvSpPr>
        <p:spPr>
          <a:xfrm>
            <a:off x="3479444" y="1794938"/>
            <a:ext cx="60275" cy="47327"/>
          </a:xfrm>
          <a:custGeom>
            <a:avLst/>
            <a:gdLst/>
            <a:ahLst/>
            <a:cxnLst/>
            <a:rect l="l" t="t" r="r" b="b"/>
            <a:pathLst>
              <a:path w="85725" h="67310">
                <a:moveTo>
                  <a:pt x="9109" y="0"/>
                </a:moveTo>
                <a:lnTo>
                  <a:pt x="0" y="12879"/>
                </a:lnTo>
                <a:lnTo>
                  <a:pt x="76081" y="66782"/>
                </a:lnTo>
                <a:lnTo>
                  <a:pt x="85194" y="53903"/>
                </a:lnTo>
                <a:lnTo>
                  <a:pt x="9109" y="0"/>
                </a:lnTo>
                <a:close/>
              </a:path>
            </a:pathLst>
          </a:custGeom>
          <a:solidFill>
            <a:srgbClr val="334CA0"/>
          </a:solidFill>
        </p:spPr>
        <p:txBody>
          <a:bodyPr wrap="square" lIns="0" tIns="0" rIns="0" bIns="0" rtlCol="0"/>
          <a:lstStyle/>
          <a:p>
            <a:endParaRPr sz="1266">
              <a:solidFill>
                <a:prstClr val="black"/>
              </a:solidFill>
            </a:endParaRPr>
          </a:p>
        </p:txBody>
      </p:sp>
      <p:sp>
        <p:nvSpPr>
          <p:cNvPr id="71" name="object 71"/>
          <p:cNvSpPr txBox="1"/>
          <p:nvPr/>
        </p:nvSpPr>
        <p:spPr>
          <a:xfrm>
            <a:off x="3826811" y="1633254"/>
            <a:ext cx="436662" cy="363048"/>
          </a:xfrm>
          <a:prstGeom prst="rect">
            <a:avLst/>
          </a:prstGeom>
        </p:spPr>
        <p:txBody>
          <a:bodyPr vert="horz" wrap="square" lIns="0" tIns="0" rIns="0" bIns="0" rtlCol="0">
            <a:spAutoFit/>
          </a:bodyPr>
          <a:lstStyle/>
          <a:p>
            <a:pPr marR="3572" algn="r"/>
            <a:r>
              <a:rPr sz="1230" spc="14" dirty="0">
                <a:solidFill>
                  <a:srgbClr val="231F20"/>
                </a:solidFill>
                <a:latin typeface="Arial"/>
                <a:cs typeface="Arial"/>
              </a:rPr>
              <a:t>+</a:t>
            </a:r>
            <a:endParaRPr sz="1230">
              <a:solidFill>
                <a:prstClr val="black"/>
              </a:solidFill>
              <a:latin typeface="Arial"/>
              <a:cs typeface="Arial"/>
            </a:endParaRPr>
          </a:p>
          <a:p>
            <a:pPr marL="8929">
              <a:spcBef>
                <a:spcPts val="274"/>
              </a:spcBef>
              <a:tabLst>
                <a:tab pos="262523" algn="l"/>
              </a:tabLst>
            </a:pPr>
            <a:r>
              <a:rPr sz="879" spc="-7" dirty="0">
                <a:solidFill>
                  <a:srgbClr val="EE3330"/>
                </a:solidFill>
                <a:latin typeface="Arial"/>
                <a:cs typeface="Arial"/>
              </a:rPr>
              <a:t>H	H</a:t>
            </a:r>
            <a:endParaRPr sz="879">
              <a:solidFill>
                <a:prstClr val="black"/>
              </a:solidFill>
              <a:latin typeface="Arial"/>
              <a:cs typeface="Arial"/>
            </a:endParaRPr>
          </a:p>
        </p:txBody>
      </p:sp>
      <p:sp>
        <p:nvSpPr>
          <p:cNvPr id="72" name="object 72"/>
          <p:cNvSpPr txBox="1"/>
          <p:nvPr/>
        </p:nvSpPr>
        <p:spPr>
          <a:xfrm>
            <a:off x="4546424" y="1782357"/>
            <a:ext cx="178594" cy="135293"/>
          </a:xfrm>
          <a:prstGeom prst="rect">
            <a:avLst/>
          </a:prstGeom>
        </p:spPr>
        <p:txBody>
          <a:bodyPr vert="horz" wrap="square" lIns="0" tIns="0" rIns="0" bIns="0" rtlCol="0">
            <a:spAutoFit/>
          </a:bodyPr>
          <a:lstStyle/>
          <a:p>
            <a:pPr marL="8929"/>
            <a:r>
              <a:rPr sz="879" spc="-7" dirty="0">
                <a:solidFill>
                  <a:srgbClr val="22ABE2"/>
                </a:solidFill>
                <a:latin typeface="Arial"/>
                <a:cs typeface="Arial"/>
              </a:rPr>
              <a:t>NH</a:t>
            </a:r>
            <a:endParaRPr sz="879">
              <a:solidFill>
                <a:prstClr val="black"/>
              </a:solidFill>
              <a:latin typeface="Arial"/>
              <a:cs typeface="Arial"/>
            </a:endParaRPr>
          </a:p>
        </p:txBody>
      </p:sp>
      <p:sp>
        <p:nvSpPr>
          <p:cNvPr id="73" name="object 73"/>
          <p:cNvSpPr txBox="1"/>
          <p:nvPr/>
        </p:nvSpPr>
        <p:spPr>
          <a:xfrm>
            <a:off x="4707003" y="1845308"/>
            <a:ext cx="62061" cy="92013"/>
          </a:xfrm>
          <a:prstGeom prst="rect">
            <a:avLst/>
          </a:prstGeom>
        </p:spPr>
        <p:txBody>
          <a:bodyPr vert="horz" wrap="square" lIns="0" tIns="0" rIns="0" bIns="0" rtlCol="0">
            <a:spAutoFit/>
          </a:bodyPr>
          <a:lstStyle/>
          <a:p>
            <a:pPr marL="8929"/>
            <a:r>
              <a:rPr sz="598" spc="11" dirty="0">
                <a:solidFill>
                  <a:srgbClr val="22ABE2"/>
                </a:solidFill>
                <a:latin typeface="Arial"/>
                <a:cs typeface="Arial"/>
              </a:rPr>
              <a:t>2</a:t>
            </a:r>
            <a:endParaRPr sz="598">
              <a:solidFill>
                <a:prstClr val="black"/>
              </a:solidFill>
              <a:latin typeface="Arial"/>
              <a:cs typeface="Arial"/>
            </a:endParaRPr>
          </a:p>
        </p:txBody>
      </p:sp>
      <p:sp>
        <p:nvSpPr>
          <p:cNvPr id="74" name="object 74"/>
          <p:cNvSpPr txBox="1"/>
          <p:nvPr/>
        </p:nvSpPr>
        <p:spPr>
          <a:xfrm>
            <a:off x="4430544" y="1596157"/>
            <a:ext cx="81707" cy="135293"/>
          </a:xfrm>
          <a:prstGeom prst="rect">
            <a:avLst/>
          </a:prstGeom>
        </p:spPr>
        <p:txBody>
          <a:bodyPr vert="horz" wrap="square" lIns="0" tIns="0" rIns="0" bIns="0" rtlCol="0">
            <a:spAutoFit/>
          </a:bodyPr>
          <a:lstStyle/>
          <a:p>
            <a:pPr marL="8929"/>
            <a:r>
              <a:rPr sz="879" spc="7" dirty="0">
                <a:solidFill>
                  <a:srgbClr val="16ABE3"/>
                </a:solidFill>
                <a:latin typeface="Arial"/>
                <a:cs typeface="Arial"/>
              </a:rPr>
              <a:t>o</a:t>
            </a:r>
            <a:endParaRPr sz="879">
              <a:solidFill>
                <a:prstClr val="black"/>
              </a:solidFill>
              <a:latin typeface="Arial"/>
              <a:cs typeface="Arial"/>
            </a:endParaRPr>
          </a:p>
        </p:txBody>
      </p:sp>
      <p:sp>
        <p:nvSpPr>
          <p:cNvPr id="75" name="object 75"/>
          <p:cNvSpPr txBox="1"/>
          <p:nvPr/>
        </p:nvSpPr>
        <p:spPr>
          <a:xfrm>
            <a:off x="3771036" y="2433774"/>
            <a:ext cx="936278"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r>
              <a:rPr sz="879" spc="-7" dirty="0">
                <a:solidFill>
                  <a:srgbClr val="EE3330"/>
                </a:solidFill>
                <a:latin typeface="Arial"/>
                <a:cs typeface="Arial"/>
              </a:rPr>
              <a:t>C</a:t>
            </a:r>
            <a:r>
              <a:rPr sz="879" spc="-11" dirty="0">
                <a:solidFill>
                  <a:srgbClr val="EE3330"/>
                </a:solidFill>
                <a:latin typeface="Arial"/>
                <a:cs typeface="Arial"/>
              </a:rPr>
              <a:t>H</a:t>
            </a:r>
            <a:r>
              <a:rPr sz="896" spc="15" baseline="-26143" dirty="0">
                <a:solidFill>
                  <a:srgbClr val="EE3330"/>
                </a:solidFill>
                <a:latin typeface="Arial"/>
                <a:cs typeface="Arial"/>
              </a:rPr>
              <a:t>2</a:t>
            </a:r>
            <a:r>
              <a:rPr sz="879" spc="-7" dirty="0">
                <a:solidFill>
                  <a:srgbClr val="22ABE2"/>
                </a:solidFill>
                <a:latin typeface="Arial"/>
                <a:cs typeface="Arial"/>
              </a:rPr>
              <a:t>NHCOC=C</a:t>
            </a:r>
            <a:endParaRPr sz="879">
              <a:solidFill>
                <a:prstClr val="black"/>
              </a:solidFill>
              <a:latin typeface="Arial"/>
              <a:cs typeface="Arial"/>
            </a:endParaRPr>
          </a:p>
        </p:txBody>
      </p:sp>
      <p:sp>
        <p:nvSpPr>
          <p:cNvPr id="76" name="object 76"/>
          <p:cNvSpPr txBox="1"/>
          <p:nvPr/>
        </p:nvSpPr>
        <p:spPr>
          <a:xfrm>
            <a:off x="3535882" y="1778821"/>
            <a:ext cx="178594"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endParaRPr sz="879">
              <a:solidFill>
                <a:prstClr val="black"/>
              </a:solidFill>
              <a:latin typeface="Arial"/>
              <a:cs typeface="Arial"/>
            </a:endParaRPr>
          </a:p>
        </p:txBody>
      </p:sp>
      <p:sp>
        <p:nvSpPr>
          <p:cNvPr id="77" name="object 77"/>
          <p:cNvSpPr txBox="1"/>
          <p:nvPr/>
        </p:nvSpPr>
        <p:spPr>
          <a:xfrm>
            <a:off x="3696461" y="1633254"/>
            <a:ext cx="130820" cy="316305"/>
          </a:xfrm>
          <a:prstGeom prst="rect">
            <a:avLst/>
          </a:prstGeom>
        </p:spPr>
        <p:txBody>
          <a:bodyPr vert="horz" wrap="square" lIns="0" tIns="0" rIns="0" bIns="0" rtlCol="0">
            <a:spAutoFit/>
          </a:bodyPr>
          <a:lstStyle/>
          <a:p>
            <a:pPr marL="28128"/>
            <a:r>
              <a:rPr sz="1230" spc="14" dirty="0">
                <a:solidFill>
                  <a:srgbClr val="231F20"/>
                </a:solidFill>
                <a:latin typeface="Arial"/>
                <a:cs typeface="Arial"/>
              </a:rPr>
              <a:t>+</a:t>
            </a:r>
            <a:endParaRPr sz="1230">
              <a:solidFill>
                <a:prstClr val="black"/>
              </a:solidFill>
              <a:latin typeface="Arial"/>
              <a:cs typeface="Arial"/>
            </a:endParaRPr>
          </a:p>
          <a:p>
            <a:pPr marL="8929">
              <a:spcBef>
                <a:spcPts val="411"/>
              </a:spcBef>
            </a:pPr>
            <a:r>
              <a:rPr sz="492" spc="7" dirty="0">
                <a:solidFill>
                  <a:srgbClr val="231F20"/>
                </a:solidFill>
                <a:latin typeface="Arial"/>
                <a:cs typeface="Arial"/>
              </a:rPr>
              <a:t>2</a:t>
            </a:r>
            <a:endParaRPr sz="492">
              <a:solidFill>
                <a:prstClr val="black"/>
              </a:solidFill>
              <a:latin typeface="Arial"/>
              <a:cs typeface="Arial"/>
            </a:endParaRPr>
          </a:p>
        </p:txBody>
      </p:sp>
      <p:sp>
        <p:nvSpPr>
          <p:cNvPr id="78" name="object 78"/>
          <p:cNvSpPr/>
          <p:nvPr/>
        </p:nvSpPr>
        <p:spPr>
          <a:xfrm>
            <a:off x="3347943" y="3781276"/>
            <a:ext cx="128588" cy="0"/>
          </a:xfrm>
          <a:custGeom>
            <a:avLst/>
            <a:gdLst/>
            <a:ahLst/>
            <a:cxnLst/>
            <a:rect l="l" t="t" r="r" b="b"/>
            <a:pathLst>
              <a:path w="182879">
                <a:moveTo>
                  <a:pt x="0" y="0"/>
                </a:moveTo>
                <a:lnTo>
                  <a:pt x="182358" y="0"/>
                </a:lnTo>
              </a:path>
            </a:pathLst>
          </a:custGeom>
          <a:ln w="7620">
            <a:solidFill>
              <a:srgbClr val="EE3431"/>
            </a:solidFill>
          </a:ln>
        </p:spPr>
        <p:txBody>
          <a:bodyPr wrap="square" lIns="0" tIns="0" rIns="0" bIns="0" rtlCol="0"/>
          <a:lstStyle/>
          <a:p>
            <a:endParaRPr sz="1266">
              <a:solidFill>
                <a:prstClr val="black"/>
              </a:solidFill>
            </a:endParaRPr>
          </a:p>
        </p:txBody>
      </p:sp>
      <p:sp>
        <p:nvSpPr>
          <p:cNvPr id="79" name="object 79"/>
          <p:cNvSpPr/>
          <p:nvPr/>
        </p:nvSpPr>
        <p:spPr>
          <a:xfrm>
            <a:off x="3352521" y="3630811"/>
            <a:ext cx="0" cy="148233"/>
          </a:xfrm>
          <a:custGeom>
            <a:avLst/>
            <a:gdLst/>
            <a:ahLst/>
            <a:cxnLst/>
            <a:rect l="l" t="t" r="r" b="b"/>
            <a:pathLst>
              <a:path h="210820">
                <a:moveTo>
                  <a:pt x="0" y="0"/>
                </a:moveTo>
                <a:lnTo>
                  <a:pt x="0" y="210820"/>
                </a:lnTo>
              </a:path>
            </a:pathLst>
          </a:custGeom>
          <a:ln w="14291">
            <a:solidFill>
              <a:srgbClr val="EE3431"/>
            </a:solidFill>
          </a:ln>
        </p:spPr>
        <p:txBody>
          <a:bodyPr wrap="square" lIns="0" tIns="0" rIns="0" bIns="0" rtlCol="0"/>
          <a:lstStyle/>
          <a:p>
            <a:endParaRPr sz="1266">
              <a:solidFill>
                <a:prstClr val="black"/>
              </a:solidFill>
            </a:endParaRPr>
          </a:p>
        </p:txBody>
      </p:sp>
      <p:sp>
        <p:nvSpPr>
          <p:cNvPr id="80" name="object 80"/>
          <p:cNvSpPr/>
          <p:nvPr/>
        </p:nvSpPr>
        <p:spPr>
          <a:xfrm>
            <a:off x="3347943" y="3626346"/>
            <a:ext cx="128588" cy="0"/>
          </a:xfrm>
          <a:custGeom>
            <a:avLst/>
            <a:gdLst/>
            <a:ahLst/>
            <a:cxnLst/>
            <a:rect l="l" t="t" r="r" b="b"/>
            <a:pathLst>
              <a:path w="182879">
                <a:moveTo>
                  <a:pt x="0" y="0"/>
                </a:moveTo>
                <a:lnTo>
                  <a:pt x="182358" y="0"/>
                </a:lnTo>
              </a:path>
            </a:pathLst>
          </a:custGeom>
          <a:ln w="13970">
            <a:solidFill>
              <a:srgbClr val="EE3431"/>
            </a:solidFill>
          </a:ln>
        </p:spPr>
        <p:txBody>
          <a:bodyPr wrap="square" lIns="0" tIns="0" rIns="0" bIns="0" rtlCol="0"/>
          <a:lstStyle/>
          <a:p>
            <a:endParaRPr sz="1266">
              <a:solidFill>
                <a:prstClr val="black"/>
              </a:solidFill>
            </a:endParaRPr>
          </a:p>
        </p:txBody>
      </p:sp>
      <p:sp>
        <p:nvSpPr>
          <p:cNvPr id="81" name="object 81"/>
          <p:cNvSpPr/>
          <p:nvPr/>
        </p:nvSpPr>
        <p:spPr>
          <a:xfrm>
            <a:off x="3471576" y="3630811"/>
            <a:ext cx="0" cy="148233"/>
          </a:xfrm>
          <a:custGeom>
            <a:avLst/>
            <a:gdLst/>
            <a:ahLst/>
            <a:cxnLst/>
            <a:rect l="l" t="t" r="r" b="b"/>
            <a:pathLst>
              <a:path h="210820">
                <a:moveTo>
                  <a:pt x="0" y="0"/>
                </a:moveTo>
                <a:lnTo>
                  <a:pt x="0" y="210820"/>
                </a:lnTo>
              </a:path>
            </a:pathLst>
          </a:custGeom>
          <a:ln w="14317">
            <a:solidFill>
              <a:srgbClr val="EE3431"/>
            </a:solidFill>
          </a:ln>
        </p:spPr>
        <p:txBody>
          <a:bodyPr wrap="square" lIns="0" tIns="0" rIns="0" bIns="0" rtlCol="0"/>
          <a:lstStyle/>
          <a:p>
            <a:endParaRPr sz="1266">
              <a:solidFill>
                <a:prstClr val="black"/>
              </a:solidFill>
            </a:endParaRPr>
          </a:p>
        </p:txBody>
      </p:sp>
      <p:sp>
        <p:nvSpPr>
          <p:cNvPr id="82" name="object 82"/>
          <p:cNvSpPr txBox="1"/>
          <p:nvPr/>
        </p:nvSpPr>
        <p:spPr>
          <a:xfrm>
            <a:off x="2172755" y="4638146"/>
            <a:ext cx="513904"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3" name="object 83"/>
          <p:cNvSpPr/>
          <p:nvPr/>
        </p:nvSpPr>
        <p:spPr>
          <a:xfrm>
            <a:off x="2435420" y="4759957"/>
            <a:ext cx="52685" cy="49113"/>
          </a:xfrm>
          <a:custGeom>
            <a:avLst/>
            <a:gdLst/>
            <a:ahLst/>
            <a:cxnLst/>
            <a:rect l="l" t="t" r="r" b="b"/>
            <a:pathLst>
              <a:path w="74929" h="69850">
                <a:moveTo>
                  <a:pt x="8761" y="0"/>
                </a:moveTo>
                <a:lnTo>
                  <a:pt x="0" y="9649"/>
                </a:lnTo>
                <a:lnTo>
                  <a:pt x="65891" y="69481"/>
                </a:lnTo>
                <a:lnTo>
                  <a:pt x="74653" y="59833"/>
                </a:lnTo>
                <a:lnTo>
                  <a:pt x="8761" y="0"/>
                </a:lnTo>
                <a:close/>
              </a:path>
            </a:pathLst>
          </a:custGeom>
          <a:solidFill>
            <a:srgbClr val="231F20"/>
          </a:solidFill>
        </p:spPr>
        <p:txBody>
          <a:bodyPr wrap="square" lIns="0" tIns="0" rIns="0" bIns="0" rtlCol="0"/>
          <a:lstStyle/>
          <a:p>
            <a:endParaRPr sz="1266">
              <a:solidFill>
                <a:prstClr val="black"/>
              </a:solidFill>
            </a:endParaRPr>
          </a:p>
        </p:txBody>
      </p:sp>
      <p:sp>
        <p:nvSpPr>
          <p:cNvPr id="84" name="object 84"/>
          <p:cNvSpPr/>
          <p:nvPr/>
        </p:nvSpPr>
        <p:spPr>
          <a:xfrm>
            <a:off x="2471987" y="4791528"/>
            <a:ext cx="23664" cy="25003"/>
          </a:xfrm>
          <a:custGeom>
            <a:avLst/>
            <a:gdLst/>
            <a:ahLst/>
            <a:cxnLst/>
            <a:rect l="l" t="t" r="r" b="b"/>
            <a:pathLst>
              <a:path w="33654" h="35559">
                <a:moveTo>
                  <a:pt x="31920" y="0"/>
                </a:moveTo>
                <a:lnTo>
                  <a:pt x="0" y="35145"/>
                </a:lnTo>
                <a:lnTo>
                  <a:pt x="33511" y="33529"/>
                </a:lnTo>
                <a:lnTo>
                  <a:pt x="31920" y="0"/>
                </a:lnTo>
                <a:close/>
              </a:path>
            </a:pathLst>
          </a:custGeom>
          <a:solidFill>
            <a:srgbClr val="231F20"/>
          </a:solidFill>
        </p:spPr>
        <p:txBody>
          <a:bodyPr wrap="square" lIns="0" tIns="0" rIns="0" bIns="0" rtlCol="0"/>
          <a:lstStyle/>
          <a:p>
            <a:endParaRPr sz="1266">
              <a:solidFill>
                <a:prstClr val="black"/>
              </a:solidFill>
            </a:endParaRPr>
          </a:p>
        </p:txBody>
      </p:sp>
      <p:sp>
        <p:nvSpPr>
          <p:cNvPr id="85" name="object 85"/>
          <p:cNvSpPr txBox="1"/>
          <p:nvPr/>
        </p:nvSpPr>
        <p:spPr>
          <a:xfrm>
            <a:off x="4079625" y="4471403"/>
            <a:ext cx="749647" cy="205184"/>
          </a:xfrm>
          <a:prstGeom prst="rect">
            <a:avLst/>
          </a:prstGeom>
        </p:spPr>
        <p:txBody>
          <a:bodyPr vert="horz" wrap="square" lIns="0" tIns="0" rIns="0" bIns="0" rtlCol="0">
            <a:spAutoFit/>
          </a:bodyPr>
          <a:lstStyle/>
          <a:p>
            <a:pPr marL="8929" marR="3572">
              <a:lnSpc>
                <a:spcPts val="780"/>
              </a:lnSpc>
            </a:pPr>
            <a:r>
              <a:rPr sz="703" spc="-32" dirty="0">
                <a:solidFill>
                  <a:srgbClr val="231F20"/>
                </a:solidFill>
                <a:latin typeface="Arial"/>
                <a:cs typeface="Arial"/>
              </a:rPr>
              <a:t>E</a:t>
            </a:r>
            <a:r>
              <a:rPr sz="703" spc="18" dirty="0">
                <a:solidFill>
                  <a:srgbClr val="231F20"/>
                </a:solidFill>
                <a:latin typeface="Arial"/>
                <a:cs typeface="Arial"/>
              </a:rPr>
              <a:t>x</a:t>
            </a:r>
            <a:r>
              <a:rPr sz="703" spc="25" dirty="0">
                <a:solidFill>
                  <a:srgbClr val="231F20"/>
                </a:solidFill>
                <a:latin typeface="Arial"/>
                <a:cs typeface="Arial"/>
              </a:rPr>
              <a:t>t</a:t>
            </a:r>
            <a:r>
              <a:rPr sz="703" dirty="0">
                <a:solidFill>
                  <a:srgbClr val="231F20"/>
                </a:solidFill>
                <a:latin typeface="Arial"/>
                <a:cs typeface="Arial"/>
              </a:rPr>
              <a:t>r</a:t>
            </a:r>
            <a:r>
              <a:rPr sz="703" spc="-11" dirty="0">
                <a:solidFill>
                  <a:srgbClr val="231F20"/>
                </a:solidFill>
                <a:latin typeface="Arial"/>
                <a:cs typeface="Arial"/>
              </a:rPr>
              <a:t>a</a:t>
            </a:r>
            <a:r>
              <a:rPr sz="703" spc="32" dirty="0">
                <a:solidFill>
                  <a:srgbClr val="231F20"/>
                </a:solidFill>
                <a:latin typeface="Arial"/>
                <a:cs typeface="Arial"/>
              </a:rPr>
              <a:t>c</a:t>
            </a:r>
            <a:r>
              <a:rPr sz="703" spc="25" dirty="0">
                <a:solidFill>
                  <a:srgbClr val="231F20"/>
                </a:solidFill>
                <a:latin typeface="Arial"/>
                <a:cs typeface="Arial"/>
              </a:rPr>
              <a:t>t</a:t>
            </a:r>
            <a:r>
              <a:rPr sz="703" spc="-11" dirty="0">
                <a:solidFill>
                  <a:srgbClr val="231F20"/>
                </a:solidFill>
                <a:latin typeface="Arial"/>
                <a:cs typeface="Arial"/>
              </a:rPr>
              <a:t>e</a:t>
            </a:r>
            <a:r>
              <a:rPr sz="703" spc="35" dirty="0">
                <a:solidFill>
                  <a:srgbClr val="231F20"/>
                </a:solidFill>
                <a:latin typeface="Arial"/>
                <a:cs typeface="Arial"/>
              </a:rPr>
              <a:t>d</a:t>
            </a:r>
            <a:r>
              <a:rPr sz="703" spc="4" dirty="0">
                <a:solidFill>
                  <a:srgbClr val="231F20"/>
                </a:solidFill>
                <a:latin typeface="Arial"/>
                <a:cs typeface="Arial"/>
              </a:rPr>
              <a:t> </a:t>
            </a:r>
            <a:r>
              <a:rPr sz="703" spc="-4" dirty="0">
                <a:solidFill>
                  <a:srgbClr val="231F20"/>
                </a:solidFill>
                <a:latin typeface="Arial"/>
                <a:cs typeface="Arial"/>
              </a:rPr>
              <a:t>li</a:t>
            </a:r>
            <a:r>
              <a:rPr sz="703" spc="32" dirty="0">
                <a:solidFill>
                  <a:srgbClr val="231F20"/>
                </a:solidFill>
                <a:latin typeface="Arial"/>
                <a:cs typeface="Arial"/>
              </a:rPr>
              <a:t>p</a:t>
            </a:r>
            <a:r>
              <a:rPr sz="703" spc="-4" dirty="0">
                <a:solidFill>
                  <a:srgbClr val="231F20"/>
                </a:solidFill>
                <a:latin typeface="Arial"/>
                <a:cs typeface="Arial"/>
              </a:rPr>
              <a:t>i</a:t>
            </a:r>
            <a:r>
              <a:rPr sz="703" spc="32" dirty="0">
                <a:solidFill>
                  <a:srgbClr val="231F20"/>
                </a:solidFill>
                <a:latin typeface="Arial"/>
                <a:cs typeface="Arial"/>
              </a:rPr>
              <a:t>d</a:t>
            </a:r>
            <a:r>
              <a:rPr sz="703" spc="7" dirty="0">
                <a:solidFill>
                  <a:srgbClr val="231F20"/>
                </a:solidFill>
                <a:latin typeface="Arial"/>
                <a:cs typeface="Arial"/>
              </a:rPr>
              <a:t>s</a:t>
            </a:r>
            <a:r>
              <a:rPr sz="703" spc="4" dirty="0">
                <a:solidFill>
                  <a:srgbClr val="231F20"/>
                </a:solidFill>
                <a:latin typeface="Arial"/>
                <a:cs typeface="Arial"/>
              </a:rPr>
              <a:t> </a:t>
            </a:r>
            <a:r>
              <a:rPr sz="703" spc="-4" dirty="0">
                <a:solidFill>
                  <a:srgbClr val="231F20"/>
                </a:solidFill>
                <a:latin typeface="Arial"/>
                <a:cs typeface="Arial"/>
              </a:rPr>
              <a:t>i</a:t>
            </a:r>
            <a:r>
              <a:rPr sz="703" spc="7" dirty="0">
                <a:solidFill>
                  <a:srgbClr val="231F20"/>
                </a:solidFill>
                <a:latin typeface="Arial"/>
                <a:cs typeface="Arial"/>
              </a:rPr>
              <a:t>n</a:t>
            </a:r>
            <a:r>
              <a:rPr sz="703" spc="4" dirty="0">
                <a:solidFill>
                  <a:srgbClr val="231F20"/>
                </a:solidFill>
                <a:latin typeface="Arial"/>
                <a:cs typeface="Arial"/>
              </a:rPr>
              <a:t> </a:t>
            </a:r>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6" name="object 86"/>
          <p:cNvSpPr/>
          <p:nvPr/>
        </p:nvSpPr>
        <p:spPr>
          <a:xfrm>
            <a:off x="2720139" y="4777053"/>
            <a:ext cx="128588" cy="128588"/>
          </a:xfrm>
          <a:custGeom>
            <a:avLst/>
            <a:gdLst/>
            <a:ahLst/>
            <a:cxnLst/>
            <a:rect l="l" t="t" r="r" b="b"/>
            <a:pathLst>
              <a:path w="182879" h="182879">
                <a:moveTo>
                  <a:pt x="93573" y="0"/>
                </a:moveTo>
                <a:lnTo>
                  <a:pt x="51156" y="9620"/>
                </a:lnTo>
                <a:lnTo>
                  <a:pt x="19130" y="35399"/>
                </a:lnTo>
                <a:lnTo>
                  <a:pt x="1780" y="72702"/>
                </a:lnTo>
                <a:lnTo>
                  <a:pt x="0" y="86896"/>
                </a:lnTo>
                <a:lnTo>
                  <a:pt x="1076" y="102258"/>
                </a:lnTo>
                <a:lnTo>
                  <a:pt x="16238" y="142295"/>
                </a:lnTo>
                <a:lnTo>
                  <a:pt x="45797" y="170254"/>
                </a:lnTo>
                <a:lnTo>
                  <a:pt x="85253" y="182268"/>
                </a:lnTo>
                <a:lnTo>
                  <a:pt x="100898" y="181235"/>
                </a:lnTo>
                <a:lnTo>
                  <a:pt x="141466" y="166386"/>
                </a:lnTo>
                <a:lnTo>
                  <a:pt x="154631" y="155797"/>
                </a:lnTo>
                <a:lnTo>
                  <a:pt x="99837" y="155797"/>
                </a:lnTo>
                <a:lnTo>
                  <a:pt x="83786" y="155100"/>
                </a:lnTo>
                <a:lnTo>
                  <a:pt x="39910" y="130534"/>
                </a:lnTo>
                <a:lnTo>
                  <a:pt x="26144" y="95964"/>
                </a:lnTo>
                <a:lnTo>
                  <a:pt x="27205" y="81040"/>
                </a:lnTo>
                <a:lnTo>
                  <a:pt x="53301" y="38478"/>
                </a:lnTo>
                <a:lnTo>
                  <a:pt x="88997" y="26066"/>
                </a:lnTo>
                <a:lnTo>
                  <a:pt x="154895" y="26066"/>
                </a:lnTo>
                <a:lnTo>
                  <a:pt x="146160" y="18374"/>
                </a:lnTo>
                <a:lnTo>
                  <a:pt x="134517" y="10893"/>
                </a:lnTo>
                <a:lnTo>
                  <a:pt x="121752" y="5218"/>
                </a:lnTo>
                <a:lnTo>
                  <a:pt x="108044" y="1527"/>
                </a:lnTo>
                <a:lnTo>
                  <a:pt x="93573" y="0"/>
                </a:lnTo>
                <a:close/>
              </a:path>
              <a:path w="182879" h="182879">
                <a:moveTo>
                  <a:pt x="169399" y="91199"/>
                </a:moveTo>
                <a:lnTo>
                  <a:pt x="156350" y="91199"/>
                </a:lnTo>
                <a:lnTo>
                  <a:pt x="154985" y="104583"/>
                </a:lnTo>
                <a:lnTo>
                  <a:pt x="151067" y="116998"/>
                </a:lnTo>
                <a:lnTo>
                  <a:pt x="121750" y="147790"/>
                </a:lnTo>
                <a:lnTo>
                  <a:pt x="99837" y="155797"/>
                </a:lnTo>
                <a:lnTo>
                  <a:pt x="154631" y="155797"/>
                </a:lnTo>
                <a:lnTo>
                  <a:pt x="179999" y="112225"/>
                </a:lnTo>
                <a:lnTo>
                  <a:pt x="182165" y="98443"/>
                </a:lnTo>
                <a:lnTo>
                  <a:pt x="169399" y="91199"/>
                </a:lnTo>
                <a:close/>
              </a:path>
              <a:path w="182879" h="182879">
                <a:moveTo>
                  <a:pt x="154895" y="26066"/>
                </a:moveTo>
                <a:lnTo>
                  <a:pt x="88997" y="26066"/>
                </a:lnTo>
                <a:lnTo>
                  <a:pt x="103117" y="27309"/>
                </a:lnTo>
                <a:lnTo>
                  <a:pt x="115765" y="30930"/>
                </a:lnTo>
                <a:lnTo>
                  <a:pt x="151134" y="65703"/>
                </a:lnTo>
                <a:lnTo>
                  <a:pt x="156350" y="91119"/>
                </a:lnTo>
                <a:lnTo>
                  <a:pt x="182448" y="91199"/>
                </a:lnTo>
                <a:lnTo>
                  <a:pt x="172571" y="49870"/>
                </a:lnTo>
                <a:lnTo>
                  <a:pt x="156503" y="27483"/>
                </a:lnTo>
                <a:lnTo>
                  <a:pt x="154895" y="26066"/>
                </a:lnTo>
                <a:close/>
              </a:path>
            </a:pathLst>
          </a:custGeom>
          <a:solidFill>
            <a:srgbClr val="7C7E85"/>
          </a:solidFill>
        </p:spPr>
        <p:txBody>
          <a:bodyPr wrap="square" lIns="0" tIns="0" rIns="0" bIns="0" rtlCol="0"/>
          <a:lstStyle/>
          <a:p>
            <a:endParaRPr sz="1266">
              <a:solidFill>
                <a:prstClr val="black"/>
              </a:solidFill>
            </a:endParaRPr>
          </a:p>
        </p:txBody>
      </p:sp>
      <p:sp>
        <p:nvSpPr>
          <p:cNvPr id="87" name="object 87"/>
          <p:cNvSpPr/>
          <p:nvPr/>
        </p:nvSpPr>
        <p:spPr>
          <a:xfrm>
            <a:off x="2813695" y="490538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88" name="object 88"/>
          <p:cNvSpPr/>
          <p:nvPr/>
        </p:nvSpPr>
        <p:spPr>
          <a:xfrm>
            <a:off x="2857920" y="485516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89" name="object 89"/>
          <p:cNvSpPr/>
          <p:nvPr/>
        </p:nvSpPr>
        <p:spPr>
          <a:xfrm>
            <a:off x="2848745" y="480017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0" name="object 90"/>
          <p:cNvSpPr/>
          <p:nvPr/>
        </p:nvSpPr>
        <p:spPr>
          <a:xfrm>
            <a:off x="2803913" y="4760886"/>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1" name="object 91"/>
          <p:cNvSpPr/>
          <p:nvPr/>
        </p:nvSpPr>
        <p:spPr>
          <a:xfrm>
            <a:off x="2739689" y="475709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2" name="object 92"/>
          <p:cNvSpPr/>
          <p:nvPr/>
        </p:nvSpPr>
        <p:spPr>
          <a:xfrm>
            <a:off x="2711653" y="477521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3" name="object 93"/>
          <p:cNvSpPr/>
          <p:nvPr/>
        </p:nvSpPr>
        <p:spPr>
          <a:xfrm>
            <a:off x="2753812" y="4918440"/>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4" name="object 94"/>
          <p:cNvSpPr/>
          <p:nvPr/>
        </p:nvSpPr>
        <p:spPr>
          <a:xfrm>
            <a:off x="2703084" y="489069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5" name="object 95"/>
          <p:cNvSpPr/>
          <p:nvPr/>
        </p:nvSpPr>
        <p:spPr>
          <a:xfrm>
            <a:off x="2686289" y="485694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6" name="object 96"/>
          <p:cNvSpPr/>
          <p:nvPr/>
        </p:nvSpPr>
        <p:spPr>
          <a:xfrm>
            <a:off x="2687825" y="4811654"/>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97" name="object 97"/>
          <p:cNvSpPr/>
          <p:nvPr/>
        </p:nvSpPr>
        <p:spPr>
          <a:xfrm>
            <a:off x="2672087" y="5421255"/>
            <a:ext cx="128588" cy="128588"/>
          </a:xfrm>
          <a:custGeom>
            <a:avLst/>
            <a:gdLst/>
            <a:ahLst/>
            <a:cxnLst/>
            <a:rect l="l" t="t" r="r" b="b"/>
            <a:pathLst>
              <a:path w="182879" h="182879">
                <a:moveTo>
                  <a:pt x="93615" y="0"/>
                </a:moveTo>
                <a:lnTo>
                  <a:pt x="51196" y="9616"/>
                </a:lnTo>
                <a:lnTo>
                  <a:pt x="19159" y="35387"/>
                </a:lnTo>
                <a:lnTo>
                  <a:pt x="1789" y="72674"/>
                </a:lnTo>
                <a:lnTo>
                  <a:pt x="0" y="86861"/>
                </a:lnTo>
                <a:lnTo>
                  <a:pt x="1075" y="102231"/>
                </a:lnTo>
                <a:lnTo>
                  <a:pt x="16229" y="142283"/>
                </a:lnTo>
                <a:lnTo>
                  <a:pt x="45774" y="170253"/>
                </a:lnTo>
                <a:lnTo>
                  <a:pt x="85208" y="182289"/>
                </a:lnTo>
                <a:lnTo>
                  <a:pt x="100858" y="181257"/>
                </a:lnTo>
                <a:lnTo>
                  <a:pt x="141435" y="166422"/>
                </a:lnTo>
                <a:lnTo>
                  <a:pt x="154647" y="155797"/>
                </a:lnTo>
                <a:lnTo>
                  <a:pt x="99835" y="155797"/>
                </a:lnTo>
                <a:lnTo>
                  <a:pt x="83791" y="155098"/>
                </a:lnTo>
                <a:lnTo>
                  <a:pt x="39921" y="130529"/>
                </a:lnTo>
                <a:lnTo>
                  <a:pt x="26165" y="95946"/>
                </a:lnTo>
                <a:lnTo>
                  <a:pt x="27229" y="81038"/>
                </a:lnTo>
                <a:lnTo>
                  <a:pt x="53341" y="38488"/>
                </a:lnTo>
                <a:lnTo>
                  <a:pt x="89050" y="26090"/>
                </a:lnTo>
                <a:lnTo>
                  <a:pt x="154912" y="26090"/>
                </a:lnTo>
                <a:lnTo>
                  <a:pt x="146173" y="18388"/>
                </a:lnTo>
                <a:lnTo>
                  <a:pt x="134534" y="10903"/>
                </a:lnTo>
                <a:lnTo>
                  <a:pt x="121776" y="5224"/>
                </a:lnTo>
                <a:lnTo>
                  <a:pt x="108077" y="1530"/>
                </a:lnTo>
                <a:lnTo>
                  <a:pt x="93615" y="0"/>
                </a:lnTo>
                <a:close/>
              </a:path>
              <a:path w="182879" h="182879">
                <a:moveTo>
                  <a:pt x="169396" y="91224"/>
                </a:moveTo>
                <a:lnTo>
                  <a:pt x="156374" y="91224"/>
                </a:lnTo>
                <a:lnTo>
                  <a:pt x="155004" y="104602"/>
                </a:lnTo>
                <a:lnTo>
                  <a:pt x="151075" y="117021"/>
                </a:lnTo>
                <a:lnTo>
                  <a:pt x="121771" y="147788"/>
                </a:lnTo>
                <a:lnTo>
                  <a:pt x="99835" y="155797"/>
                </a:lnTo>
                <a:lnTo>
                  <a:pt x="154647" y="155797"/>
                </a:lnTo>
                <a:lnTo>
                  <a:pt x="180001" y="112297"/>
                </a:lnTo>
                <a:lnTo>
                  <a:pt x="182179" y="98524"/>
                </a:lnTo>
                <a:lnTo>
                  <a:pt x="169396" y="91224"/>
                </a:lnTo>
                <a:close/>
              </a:path>
              <a:path w="182879" h="182879">
                <a:moveTo>
                  <a:pt x="154912" y="26090"/>
                </a:moveTo>
                <a:lnTo>
                  <a:pt x="89050" y="26090"/>
                </a:lnTo>
                <a:lnTo>
                  <a:pt x="103158" y="27334"/>
                </a:lnTo>
                <a:lnTo>
                  <a:pt x="115797" y="30959"/>
                </a:lnTo>
                <a:lnTo>
                  <a:pt x="151154" y="65750"/>
                </a:lnTo>
                <a:lnTo>
                  <a:pt x="156374" y="91169"/>
                </a:lnTo>
                <a:lnTo>
                  <a:pt x="182471" y="91224"/>
                </a:lnTo>
                <a:lnTo>
                  <a:pt x="172580" y="49893"/>
                </a:lnTo>
                <a:lnTo>
                  <a:pt x="156512" y="27500"/>
                </a:lnTo>
                <a:lnTo>
                  <a:pt x="154912" y="26090"/>
                </a:lnTo>
                <a:close/>
              </a:path>
            </a:pathLst>
          </a:custGeom>
          <a:solidFill>
            <a:srgbClr val="7C7E85"/>
          </a:solidFill>
        </p:spPr>
        <p:txBody>
          <a:bodyPr wrap="square" lIns="0" tIns="0" rIns="0" bIns="0" rtlCol="0"/>
          <a:lstStyle/>
          <a:p>
            <a:endParaRPr sz="1266">
              <a:solidFill>
                <a:prstClr val="black"/>
              </a:solidFill>
            </a:endParaRPr>
          </a:p>
        </p:txBody>
      </p:sp>
      <p:sp>
        <p:nvSpPr>
          <p:cNvPr id="98" name="object 98"/>
          <p:cNvSpPr/>
          <p:nvPr/>
        </p:nvSpPr>
        <p:spPr>
          <a:xfrm>
            <a:off x="2765660" y="55496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9" name="object 99"/>
          <p:cNvSpPr/>
          <p:nvPr/>
        </p:nvSpPr>
        <p:spPr>
          <a:xfrm>
            <a:off x="2809866" y="5499384"/>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0" name="object 100"/>
          <p:cNvSpPr/>
          <p:nvPr/>
        </p:nvSpPr>
        <p:spPr>
          <a:xfrm>
            <a:off x="2800691" y="5444371"/>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1" name="object 101"/>
          <p:cNvSpPr/>
          <p:nvPr/>
        </p:nvSpPr>
        <p:spPr>
          <a:xfrm>
            <a:off x="2755878" y="540510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2" name="object 102"/>
          <p:cNvSpPr/>
          <p:nvPr/>
        </p:nvSpPr>
        <p:spPr>
          <a:xfrm>
            <a:off x="2691635" y="540131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3" name="object 103"/>
          <p:cNvSpPr/>
          <p:nvPr/>
        </p:nvSpPr>
        <p:spPr>
          <a:xfrm>
            <a:off x="2663599" y="541943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4" name="object 104"/>
          <p:cNvSpPr/>
          <p:nvPr/>
        </p:nvSpPr>
        <p:spPr>
          <a:xfrm>
            <a:off x="2724088" y="55626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5" name="object 105"/>
          <p:cNvSpPr/>
          <p:nvPr/>
        </p:nvSpPr>
        <p:spPr>
          <a:xfrm>
            <a:off x="2655011" y="5534916"/>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6" name="object 106"/>
          <p:cNvSpPr/>
          <p:nvPr/>
        </p:nvSpPr>
        <p:spPr>
          <a:xfrm>
            <a:off x="2638254" y="5501184"/>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7" name="object 107"/>
          <p:cNvSpPr/>
          <p:nvPr/>
        </p:nvSpPr>
        <p:spPr>
          <a:xfrm>
            <a:off x="2639789" y="545589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8" name="object 108"/>
          <p:cNvSpPr/>
          <p:nvPr/>
        </p:nvSpPr>
        <p:spPr>
          <a:xfrm>
            <a:off x="2681261" y="5002772"/>
            <a:ext cx="128588" cy="128588"/>
          </a:xfrm>
          <a:custGeom>
            <a:avLst/>
            <a:gdLst/>
            <a:ahLst/>
            <a:cxnLst/>
            <a:rect l="l" t="t" r="r" b="b"/>
            <a:pathLst>
              <a:path w="182879" h="182879">
                <a:moveTo>
                  <a:pt x="93592" y="0"/>
                </a:moveTo>
                <a:lnTo>
                  <a:pt x="51182" y="9616"/>
                </a:lnTo>
                <a:lnTo>
                  <a:pt x="19150" y="35388"/>
                </a:lnTo>
                <a:lnTo>
                  <a:pt x="1786" y="72687"/>
                </a:lnTo>
                <a:lnTo>
                  <a:pt x="0" y="86882"/>
                </a:lnTo>
                <a:lnTo>
                  <a:pt x="1076" y="102246"/>
                </a:lnTo>
                <a:lnTo>
                  <a:pt x="16241" y="142288"/>
                </a:lnTo>
                <a:lnTo>
                  <a:pt x="45800" y="170249"/>
                </a:lnTo>
                <a:lnTo>
                  <a:pt x="85243" y="182267"/>
                </a:lnTo>
                <a:lnTo>
                  <a:pt x="100891" y="181234"/>
                </a:lnTo>
                <a:lnTo>
                  <a:pt x="141466" y="166384"/>
                </a:lnTo>
                <a:lnTo>
                  <a:pt x="154630" y="155797"/>
                </a:lnTo>
                <a:lnTo>
                  <a:pt x="99816" y="155797"/>
                </a:lnTo>
                <a:lnTo>
                  <a:pt x="83766" y="155098"/>
                </a:lnTo>
                <a:lnTo>
                  <a:pt x="39912" y="130526"/>
                </a:lnTo>
                <a:lnTo>
                  <a:pt x="26140" y="95946"/>
                </a:lnTo>
                <a:lnTo>
                  <a:pt x="27207" y="81030"/>
                </a:lnTo>
                <a:lnTo>
                  <a:pt x="53337" y="38487"/>
                </a:lnTo>
                <a:lnTo>
                  <a:pt x="89031" y="26065"/>
                </a:lnTo>
                <a:lnTo>
                  <a:pt x="154886" y="26065"/>
                </a:lnTo>
                <a:lnTo>
                  <a:pt x="146167" y="18382"/>
                </a:lnTo>
                <a:lnTo>
                  <a:pt x="134527" y="10900"/>
                </a:lnTo>
                <a:lnTo>
                  <a:pt x="121765" y="5223"/>
                </a:lnTo>
                <a:lnTo>
                  <a:pt x="108060" y="1530"/>
                </a:lnTo>
                <a:lnTo>
                  <a:pt x="93592" y="0"/>
                </a:lnTo>
                <a:close/>
              </a:path>
              <a:path w="182879" h="182879">
                <a:moveTo>
                  <a:pt x="169423" y="91225"/>
                </a:moveTo>
                <a:lnTo>
                  <a:pt x="156348" y="91225"/>
                </a:lnTo>
                <a:lnTo>
                  <a:pt x="154982" y="104603"/>
                </a:lnTo>
                <a:lnTo>
                  <a:pt x="151059" y="117022"/>
                </a:lnTo>
                <a:lnTo>
                  <a:pt x="121751" y="147787"/>
                </a:lnTo>
                <a:lnTo>
                  <a:pt x="99816" y="155797"/>
                </a:lnTo>
                <a:lnTo>
                  <a:pt x="154630" y="155797"/>
                </a:lnTo>
                <a:lnTo>
                  <a:pt x="179999" y="112230"/>
                </a:lnTo>
                <a:lnTo>
                  <a:pt x="182163" y="98452"/>
                </a:lnTo>
                <a:lnTo>
                  <a:pt x="169423" y="91225"/>
                </a:lnTo>
                <a:close/>
              </a:path>
              <a:path w="182879" h="182879">
                <a:moveTo>
                  <a:pt x="154886" y="26065"/>
                </a:moveTo>
                <a:lnTo>
                  <a:pt x="89031" y="26065"/>
                </a:lnTo>
                <a:lnTo>
                  <a:pt x="103134" y="27313"/>
                </a:lnTo>
                <a:lnTo>
                  <a:pt x="115770" y="30946"/>
                </a:lnTo>
                <a:lnTo>
                  <a:pt x="151137" y="65730"/>
                </a:lnTo>
                <a:lnTo>
                  <a:pt x="156348" y="91167"/>
                </a:lnTo>
                <a:lnTo>
                  <a:pt x="182445" y="91225"/>
                </a:lnTo>
                <a:lnTo>
                  <a:pt x="172571" y="49884"/>
                </a:lnTo>
                <a:lnTo>
                  <a:pt x="156507" y="27493"/>
                </a:lnTo>
                <a:lnTo>
                  <a:pt x="154886" y="26065"/>
                </a:lnTo>
                <a:close/>
              </a:path>
            </a:pathLst>
          </a:custGeom>
          <a:solidFill>
            <a:srgbClr val="7C7E85"/>
          </a:solidFill>
        </p:spPr>
        <p:txBody>
          <a:bodyPr wrap="square" lIns="0" tIns="0" rIns="0" bIns="0" rtlCol="0"/>
          <a:lstStyle/>
          <a:p>
            <a:endParaRPr sz="1266">
              <a:solidFill>
                <a:prstClr val="black"/>
              </a:solidFill>
            </a:endParaRPr>
          </a:p>
        </p:txBody>
      </p:sp>
      <p:sp>
        <p:nvSpPr>
          <p:cNvPr id="109" name="object 109"/>
          <p:cNvSpPr/>
          <p:nvPr/>
        </p:nvSpPr>
        <p:spPr>
          <a:xfrm>
            <a:off x="2774834" y="5131101"/>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10" name="object 110"/>
          <p:cNvSpPr/>
          <p:nvPr/>
        </p:nvSpPr>
        <p:spPr>
          <a:xfrm>
            <a:off x="2819040" y="508090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1" name="object 111"/>
          <p:cNvSpPr/>
          <p:nvPr/>
        </p:nvSpPr>
        <p:spPr>
          <a:xfrm>
            <a:off x="2809866" y="502588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2" name="object 112"/>
          <p:cNvSpPr/>
          <p:nvPr/>
        </p:nvSpPr>
        <p:spPr>
          <a:xfrm>
            <a:off x="2765053" y="498662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3" name="object 113"/>
          <p:cNvSpPr/>
          <p:nvPr/>
        </p:nvSpPr>
        <p:spPr>
          <a:xfrm>
            <a:off x="2700791" y="498283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4" name="object 114"/>
          <p:cNvSpPr/>
          <p:nvPr/>
        </p:nvSpPr>
        <p:spPr>
          <a:xfrm>
            <a:off x="2672773" y="500095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5" name="object 115"/>
          <p:cNvSpPr/>
          <p:nvPr/>
        </p:nvSpPr>
        <p:spPr>
          <a:xfrm>
            <a:off x="2714932" y="514417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6" name="object 116"/>
          <p:cNvSpPr/>
          <p:nvPr/>
        </p:nvSpPr>
        <p:spPr>
          <a:xfrm>
            <a:off x="2664205" y="511643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7" name="object 117"/>
          <p:cNvSpPr/>
          <p:nvPr/>
        </p:nvSpPr>
        <p:spPr>
          <a:xfrm>
            <a:off x="2647429" y="508270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8" name="object 118"/>
          <p:cNvSpPr/>
          <p:nvPr/>
        </p:nvSpPr>
        <p:spPr>
          <a:xfrm>
            <a:off x="2648945" y="50374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9" name="object 119"/>
          <p:cNvSpPr/>
          <p:nvPr/>
        </p:nvSpPr>
        <p:spPr>
          <a:xfrm>
            <a:off x="2581307" y="5214581"/>
            <a:ext cx="128588" cy="128588"/>
          </a:xfrm>
          <a:custGeom>
            <a:avLst/>
            <a:gdLst/>
            <a:ahLst/>
            <a:cxnLst/>
            <a:rect l="l" t="t" r="r" b="b"/>
            <a:pathLst>
              <a:path w="182879" h="182879">
                <a:moveTo>
                  <a:pt x="93616" y="0"/>
                </a:moveTo>
                <a:lnTo>
                  <a:pt x="51200" y="9618"/>
                </a:lnTo>
                <a:lnTo>
                  <a:pt x="19168" y="35389"/>
                </a:lnTo>
                <a:lnTo>
                  <a:pt x="1795" y="72676"/>
                </a:lnTo>
                <a:lnTo>
                  <a:pt x="0" y="86863"/>
                </a:lnTo>
                <a:lnTo>
                  <a:pt x="1081" y="102231"/>
                </a:lnTo>
                <a:lnTo>
                  <a:pt x="16247" y="142286"/>
                </a:lnTo>
                <a:lnTo>
                  <a:pt x="45799" y="170263"/>
                </a:lnTo>
                <a:lnTo>
                  <a:pt x="85244" y="182293"/>
                </a:lnTo>
                <a:lnTo>
                  <a:pt x="100893" y="181260"/>
                </a:lnTo>
                <a:lnTo>
                  <a:pt x="141471" y="166411"/>
                </a:lnTo>
                <a:lnTo>
                  <a:pt x="154665" y="155796"/>
                </a:lnTo>
                <a:lnTo>
                  <a:pt x="99839" y="155796"/>
                </a:lnTo>
                <a:lnTo>
                  <a:pt x="83793" y="155097"/>
                </a:lnTo>
                <a:lnTo>
                  <a:pt x="39912" y="130543"/>
                </a:lnTo>
                <a:lnTo>
                  <a:pt x="26163" y="95967"/>
                </a:lnTo>
                <a:lnTo>
                  <a:pt x="27223" y="81039"/>
                </a:lnTo>
                <a:lnTo>
                  <a:pt x="53339" y="38506"/>
                </a:lnTo>
                <a:lnTo>
                  <a:pt x="89031" y="26092"/>
                </a:lnTo>
                <a:lnTo>
                  <a:pt x="154930" y="26092"/>
                </a:lnTo>
                <a:lnTo>
                  <a:pt x="146191" y="18391"/>
                </a:lnTo>
                <a:lnTo>
                  <a:pt x="134551" y="10905"/>
                </a:lnTo>
                <a:lnTo>
                  <a:pt x="121789" y="5226"/>
                </a:lnTo>
                <a:lnTo>
                  <a:pt x="108085" y="1531"/>
                </a:lnTo>
                <a:lnTo>
                  <a:pt x="93616" y="0"/>
                </a:lnTo>
                <a:close/>
              </a:path>
              <a:path w="182879" h="182879">
                <a:moveTo>
                  <a:pt x="169421" y="91227"/>
                </a:moveTo>
                <a:lnTo>
                  <a:pt x="156371" y="91227"/>
                </a:lnTo>
                <a:lnTo>
                  <a:pt x="155003" y="104609"/>
                </a:lnTo>
                <a:lnTo>
                  <a:pt x="151077" y="117024"/>
                </a:lnTo>
                <a:lnTo>
                  <a:pt x="121772" y="147787"/>
                </a:lnTo>
                <a:lnTo>
                  <a:pt x="99839" y="155796"/>
                </a:lnTo>
                <a:lnTo>
                  <a:pt x="154665" y="155796"/>
                </a:lnTo>
                <a:lnTo>
                  <a:pt x="180015" y="112265"/>
                </a:lnTo>
                <a:lnTo>
                  <a:pt x="182183" y="98492"/>
                </a:lnTo>
                <a:lnTo>
                  <a:pt x="169421" y="91227"/>
                </a:lnTo>
                <a:close/>
              </a:path>
              <a:path w="182879" h="182879">
                <a:moveTo>
                  <a:pt x="154930" y="26092"/>
                </a:moveTo>
                <a:lnTo>
                  <a:pt x="89031" y="26092"/>
                </a:lnTo>
                <a:lnTo>
                  <a:pt x="103144" y="27339"/>
                </a:lnTo>
                <a:lnTo>
                  <a:pt x="115785" y="30968"/>
                </a:lnTo>
                <a:lnTo>
                  <a:pt x="151147" y="65724"/>
                </a:lnTo>
                <a:lnTo>
                  <a:pt x="156371" y="91157"/>
                </a:lnTo>
                <a:lnTo>
                  <a:pt x="182469" y="91227"/>
                </a:lnTo>
                <a:lnTo>
                  <a:pt x="172595" y="49896"/>
                </a:lnTo>
                <a:lnTo>
                  <a:pt x="156531" y="27503"/>
                </a:lnTo>
                <a:lnTo>
                  <a:pt x="154930" y="26092"/>
                </a:lnTo>
                <a:close/>
              </a:path>
            </a:pathLst>
          </a:custGeom>
          <a:solidFill>
            <a:srgbClr val="7C7E85"/>
          </a:solidFill>
        </p:spPr>
        <p:txBody>
          <a:bodyPr wrap="square" lIns="0" tIns="0" rIns="0" bIns="0" rtlCol="0"/>
          <a:lstStyle/>
          <a:p>
            <a:endParaRPr sz="1266">
              <a:solidFill>
                <a:prstClr val="black"/>
              </a:solidFill>
            </a:endParaRPr>
          </a:p>
        </p:txBody>
      </p:sp>
      <p:sp>
        <p:nvSpPr>
          <p:cNvPr id="120" name="object 120"/>
          <p:cNvSpPr/>
          <p:nvPr/>
        </p:nvSpPr>
        <p:spPr>
          <a:xfrm>
            <a:off x="2674877" y="534293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1" name="object 121"/>
          <p:cNvSpPr/>
          <p:nvPr/>
        </p:nvSpPr>
        <p:spPr>
          <a:xfrm>
            <a:off x="2719084" y="52927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2" name="object 122"/>
          <p:cNvSpPr/>
          <p:nvPr/>
        </p:nvSpPr>
        <p:spPr>
          <a:xfrm>
            <a:off x="2709909" y="5237697"/>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3" name="object 123"/>
          <p:cNvSpPr/>
          <p:nvPr/>
        </p:nvSpPr>
        <p:spPr>
          <a:xfrm>
            <a:off x="2665096" y="519841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4" name="object 124"/>
          <p:cNvSpPr/>
          <p:nvPr/>
        </p:nvSpPr>
        <p:spPr>
          <a:xfrm>
            <a:off x="2600852" y="519464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5" name="object 125"/>
          <p:cNvSpPr/>
          <p:nvPr/>
        </p:nvSpPr>
        <p:spPr>
          <a:xfrm>
            <a:off x="2572816" y="52127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6" name="object 126"/>
          <p:cNvSpPr/>
          <p:nvPr/>
        </p:nvSpPr>
        <p:spPr>
          <a:xfrm>
            <a:off x="2614975" y="5355986"/>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7" name="object 127"/>
          <p:cNvSpPr/>
          <p:nvPr/>
        </p:nvSpPr>
        <p:spPr>
          <a:xfrm>
            <a:off x="2564248" y="532824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8" name="object 128"/>
          <p:cNvSpPr/>
          <p:nvPr/>
        </p:nvSpPr>
        <p:spPr>
          <a:xfrm>
            <a:off x="2547472" y="5294492"/>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9" name="object 129"/>
          <p:cNvSpPr/>
          <p:nvPr/>
        </p:nvSpPr>
        <p:spPr>
          <a:xfrm>
            <a:off x="2549007" y="524920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0" name="object 130"/>
          <p:cNvSpPr/>
          <p:nvPr/>
        </p:nvSpPr>
        <p:spPr>
          <a:xfrm>
            <a:off x="2475169" y="4863657"/>
            <a:ext cx="128588" cy="128588"/>
          </a:xfrm>
          <a:custGeom>
            <a:avLst/>
            <a:gdLst/>
            <a:ahLst/>
            <a:cxnLst/>
            <a:rect l="l" t="t" r="r" b="b"/>
            <a:pathLst>
              <a:path w="182879" h="182879">
                <a:moveTo>
                  <a:pt x="93611" y="0"/>
                </a:moveTo>
                <a:lnTo>
                  <a:pt x="51198" y="9618"/>
                </a:lnTo>
                <a:lnTo>
                  <a:pt x="19168" y="35390"/>
                </a:lnTo>
                <a:lnTo>
                  <a:pt x="1795" y="72678"/>
                </a:lnTo>
                <a:lnTo>
                  <a:pt x="0" y="86865"/>
                </a:lnTo>
                <a:lnTo>
                  <a:pt x="1082" y="102237"/>
                </a:lnTo>
                <a:lnTo>
                  <a:pt x="16257" y="142292"/>
                </a:lnTo>
                <a:lnTo>
                  <a:pt x="45819" y="170257"/>
                </a:lnTo>
                <a:lnTo>
                  <a:pt x="85267" y="182268"/>
                </a:lnTo>
                <a:lnTo>
                  <a:pt x="100908" y="181234"/>
                </a:lnTo>
                <a:lnTo>
                  <a:pt x="141478" y="166384"/>
                </a:lnTo>
                <a:lnTo>
                  <a:pt x="154645" y="155797"/>
                </a:lnTo>
                <a:lnTo>
                  <a:pt x="99825" y="155797"/>
                </a:lnTo>
                <a:lnTo>
                  <a:pt x="83790" y="155099"/>
                </a:lnTo>
                <a:lnTo>
                  <a:pt x="39904" y="130541"/>
                </a:lnTo>
                <a:lnTo>
                  <a:pt x="26137" y="95968"/>
                </a:lnTo>
                <a:lnTo>
                  <a:pt x="27200" y="81051"/>
                </a:lnTo>
                <a:lnTo>
                  <a:pt x="53319" y="38494"/>
                </a:lnTo>
                <a:lnTo>
                  <a:pt x="89011" y="26091"/>
                </a:lnTo>
                <a:lnTo>
                  <a:pt x="154917" y="26091"/>
                </a:lnTo>
                <a:lnTo>
                  <a:pt x="146184" y="18397"/>
                </a:lnTo>
                <a:lnTo>
                  <a:pt x="134543" y="10911"/>
                </a:lnTo>
                <a:lnTo>
                  <a:pt x="121781" y="5231"/>
                </a:lnTo>
                <a:lnTo>
                  <a:pt x="108078" y="1534"/>
                </a:lnTo>
                <a:lnTo>
                  <a:pt x="93611" y="0"/>
                </a:lnTo>
                <a:close/>
              </a:path>
              <a:path w="182879" h="182879">
                <a:moveTo>
                  <a:pt x="169394" y="91225"/>
                </a:moveTo>
                <a:lnTo>
                  <a:pt x="156373" y="91225"/>
                </a:lnTo>
                <a:lnTo>
                  <a:pt x="155003" y="104614"/>
                </a:lnTo>
                <a:lnTo>
                  <a:pt x="151074" y="117031"/>
                </a:lnTo>
                <a:lnTo>
                  <a:pt x="121763" y="147787"/>
                </a:lnTo>
                <a:lnTo>
                  <a:pt x="99825" y="155797"/>
                </a:lnTo>
                <a:lnTo>
                  <a:pt x="154645" y="155797"/>
                </a:lnTo>
                <a:lnTo>
                  <a:pt x="180022" y="112229"/>
                </a:lnTo>
                <a:lnTo>
                  <a:pt x="182187" y="98452"/>
                </a:lnTo>
                <a:lnTo>
                  <a:pt x="169394" y="91225"/>
                </a:lnTo>
                <a:close/>
              </a:path>
              <a:path w="182879" h="182879">
                <a:moveTo>
                  <a:pt x="154917" y="26091"/>
                </a:moveTo>
                <a:lnTo>
                  <a:pt x="89011" y="26091"/>
                </a:lnTo>
                <a:lnTo>
                  <a:pt x="103122" y="27334"/>
                </a:lnTo>
                <a:lnTo>
                  <a:pt x="115768" y="30952"/>
                </a:lnTo>
                <a:lnTo>
                  <a:pt x="151141" y="65714"/>
                </a:lnTo>
                <a:lnTo>
                  <a:pt x="156373" y="91120"/>
                </a:lnTo>
                <a:lnTo>
                  <a:pt x="182470" y="91225"/>
                </a:lnTo>
                <a:lnTo>
                  <a:pt x="172593" y="49900"/>
                </a:lnTo>
                <a:lnTo>
                  <a:pt x="156525" y="27509"/>
                </a:lnTo>
                <a:lnTo>
                  <a:pt x="154917" y="26091"/>
                </a:lnTo>
                <a:close/>
              </a:path>
            </a:pathLst>
          </a:custGeom>
          <a:solidFill>
            <a:srgbClr val="7C7E85"/>
          </a:solidFill>
        </p:spPr>
        <p:txBody>
          <a:bodyPr wrap="square" lIns="0" tIns="0" rIns="0" bIns="0" rtlCol="0"/>
          <a:lstStyle/>
          <a:p>
            <a:endParaRPr sz="1266">
              <a:solidFill>
                <a:prstClr val="black"/>
              </a:solidFill>
            </a:endParaRPr>
          </a:p>
        </p:txBody>
      </p:sp>
      <p:sp>
        <p:nvSpPr>
          <p:cNvPr id="131" name="object 131"/>
          <p:cNvSpPr/>
          <p:nvPr/>
        </p:nvSpPr>
        <p:spPr>
          <a:xfrm>
            <a:off x="2568741" y="499198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2" name="object 132"/>
          <p:cNvSpPr/>
          <p:nvPr/>
        </p:nvSpPr>
        <p:spPr>
          <a:xfrm>
            <a:off x="2612947" y="494178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3" name="object 133"/>
          <p:cNvSpPr/>
          <p:nvPr/>
        </p:nvSpPr>
        <p:spPr>
          <a:xfrm>
            <a:off x="2603772" y="488677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4" name="object 134"/>
          <p:cNvSpPr/>
          <p:nvPr/>
        </p:nvSpPr>
        <p:spPr>
          <a:xfrm>
            <a:off x="2558959" y="4847509"/>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5" name="object 135"/>
          <p:cNvSpPr/>
          <p:nvPr/>
        </p:nvSpPr>
        <p:spPr>
          <a:xfrm>
            <a:off x="2494716" y="484371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6" name="object 136"/>
          <p:cNvSpPr/>
          <p:nvPr/>
        </p:nvSpPr>
        <p:spPr>
          <a:xfrm>
            <a:off x="2466679" y="4861835"/>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7" name="object 137"/>
          <p:cNvSpPr/>
          <p:nvPr/>
        </p:nvSpPr>
        <p:spPr>
          <a:xfrm>
            <a:off x="2508839" y="500506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8" name="object 138"/>
          <p:cNvSpPr/>
          <p:nvPr/>
        </p:nvSpPr>
        <p:spPr>
          <a:xfrm>
            <a:off x="2458092" y="4977319"/>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9" name="object 139"/>
          <p:cNvSpPr/>
          <p:nvPr/>
        </p:nvSpPr>
        <p:spPr>
          <a:xfrm>
            <a:off x="2441315" y="4943569"/>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0" name="object 140"/>
          <p:cNvSpPr/>
          <p:nvPr/>
        </p:nvSpPr>
        <p:spPr>
          <a:xfrm>
            <a:off x="2442851" y="489829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1" name="object 141"/>
          <p:cNvSpPr/>
          <p:nvPr/>
        </p:nvSpPr>
        <p:spPr>
          <a:xfrm>
            <a:off x="3831531" y="4819185"/>
            <a:ext cx="494059" cy="390855"/>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142" name="object 142"/>
          <p:cNvSpPr/>
          <p:nvPr/>
        </p:nvSpPr>
        <p:spPr>
          <a:xfrm>
            <a:off x="3954206" y="480989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3" name="object 143"/>
          <p:cNvSpPr/>
          <p:nvPr/>
        </p:nvSpPr>
        <p:spPr>
          <a:xfrm>
            <a:off x="3889944" y="48061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4" name="object 144"/>
          <p:cNvSpPr/>
          <p:nvPr/>
        </p:nvSpPr>
        <p:spPr>
          <a:xfrm>
            <a:off x="4073063" y="503826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5" name="object 145"/>
          <p:cNvSpPr/>
          <p:nvPr/>
        </p:nvSpPr>
        <p:spPr>
          <a:xfrm>
            <a:off x="4008819" y="503449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6" name="object 146"/>
          <p:cNvSpPr/>
          <p:nvPr/>
        </p:nvSpPr>
        <p:spPr>
          <a:xfrm>
            <a:off x="3827380" y="5253851"/>
            <a:ext cx="402197" cy="312259"/>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147" name="object 147"/>
          <p:cNvSpPr/>
          <p:nvPr/>
        </p:nvSpPr>
        <p:spPr>
          <a:xfrm>
            <a:off x="3950035" y="524455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8" name="object 148"/>
          <p:cNvSpPr/>
          <p:nvPr/>
        </p:nvSpPr>
        <p:spPr>
          <a:xfrm>
            <a:off x="3885774" y="524076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9" name="object 149"/>
          <p:cNvSpPr/>
          <p:nvPr/>
        </p:nvSpPr>
        <p:spPr>
          <a:xfrm>
            <a:off x="4238305" y="486450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50" name="object 150"/>
          <p:cNvSpPr/>
          <p:nvPr/>
        </p:nvSpPr>
        <p:spPr>
          <a:xfrm>
            <a:off x="4174063" y="4860737"/>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51" name="object 151"/>
          <p:cNvSpPr/>
          <p:nvPr/>
        </p:nvSpPr>
        <p:spPr>
          <a:xfrm>
            <a:off x="2261609"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2" name="object 152"/>
          <p:cNvSpPr/>
          <p:nvPr/>
        </p:nvSpPr>
        <p:spPr>
          <a:xfrm>
            <a:off x="2261609"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3" name="object 153"/>
          <p:cNvSpPr/>
          <p:nvPr/>
        </p:nvSpPr>
        <p:spPr>
          <a:xfrm>
            <a:off x="2261609"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4" name="object 154"/>
          <p:cNvSpPr/>
          <p:nvPr/>
        </p:nvSpPr>
        <p:spPr>
          <a:xfrm>
            <a:off x="4375341"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5" name="object 155"/>
          <p:cNvSpPr/>
          <p:nvPr/>
        </p:nvSpPr>
        <p:spPr>
          <a:xfrm>
            <a:off x="4375341"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6" name="object 156"/>
          <p:cNvSpPr/>
          <p:nvPr/>
        </p:nvSpPr>
        <p:spPr>
          <a:xfrm>
            <a:off x="4375341"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7" name="object 157"/>
          <p:cNvSpPr txBox="1"/>
          <p:nvPr/>
        </p:nvSpPr>
        <p:spPr>
          <a:xfrm>
            <a:off x="1201953" y="2885285"/>
            <a:ext cx="237127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2:</a:t>
            </a:r>
            <a:r>
              <a:rPr sz="914" spc="4" dirty="0">
                <a:solidFill>
                  <a:srgbClr val="231F20"/>
                </a:solidFill>
                <a:latin typeface="Arial"/>
                <a:cs typeface="Arial"/>
              </a:rPr>
              <a:t> </a:t>
            </a:r>
            <a:r>
              <a:rPr sz="914" spc="7" dirty="0">
                <a:solidFill>
                  <a:srgbClr val="231F20"/>
                </a:solidFill>
                <a:latin typeface="Arial"/>
                <a:cs typeface="Arial"/>
              </a:rPr>
              <a:t>hydrogel–tissue</a:t>
            </a:r>
            <a:r>
              <a:rPr sz="914" spc="4" dirty="0">
                <a:solidFill>
                  <a:srgbClr val="231F20"/>
                </a:solidFill>
                <a:latin typeface="Arial"/>
                <a:cs typeface="Arial"/>
              </a:rPr>
              <a:t> </a:t>
            </a:r>
            <a:r>
              <a:rPr sz="914" spc="14" dirty="0">
                <a:solidFill>
                  <a:srgbClr val="231F20"/>
                </a:solidFill>
                <a:latin typeface="Arial"/>
                <a:cs typeface="Arial"/>
              </a:rPr>
              <a:t>hybridization</a:t>
            </a:r>
            <a:r>
              <a:rPr sz="914" spc="4" dirty="0">
                <a:solidFill>
                  <a:srgbClr val="231F20"/>
                </a:solidFill>
                <a:latin typeface="Arial"/>
                <a:cs typeface="Arial"/>
              </a:rPr>
              <a:t> </a:t>
            </a:r>
            <a:r>
              <a:rPr sz="914" spc="-7" dirty="0">
                <a:solidFill>
                  <a:srgbClr val="231F20"/>
                </a:solidFill>
                <a:latin typeface="Arial"/>
                <a:cs typeface="Arial"/>
              </a:rPr>
              <a:t>(day</a:t>
            </a:r>
            <a:r>
              <a:rPr sz="914" spc="4" dirty="0">
                <a:solidFill>
                  <a:srgbClr val="231F20"/>
                </a:solidFill>
                <a:latin typeface="Arial"/>
                <a:cs typeface="Arial"/>
              </a:rPr>
              <a:t> </a:t>
            </a:r>
            <a:r>
              <a:rPr sz="914" spc="-25" dirty="0">
                <a:solidFill>
                  <a:srgbClr val="231F20"/>
                </a:solidFill>
                <a:latin typeface="Arial"/>
                <a:cs typeface="Arial"/>
              </a:rPr>
              <a:t>3)</a:t>
            </a:r>
            <a:endParaRPr sz="914">
              <a:solidFill>
                <a:prstClr val="black"/>
              </a:solidFill>
              <a:latin typeface="Arial"/>
              <a:cs typeface="Arial"/>
            </a:endParaRPr>
          </a:p>
        </p:txBody>
      </p:sp>
      <p:sp>
        <p:nvSpPr>
          <p:cNvPr id="158" name="object 158"/>
          <p:cNvSpPr txBox="1"/>
          <p:nvPr/>
        </p:nvSpPr>
        <p:spPr>
          <a:xfrm>
            <a:off x="964172" y="4389205"/>
            <a:ext cx="260746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3:</a:t>
            </a:r>
            <a:r>
              <a:rPr sz="914" spc="4" dirty="0">
                <a:solidFill>
                  <a:srgbClr val="231F20"/>
                </a:solidFill>
                <a:latin typeface="Arial"/>
                <a:cs typeface="Arial"/>
              </a:rPr>
              <a:t> </a:t>
            </a:r>
            <a:r>
              <a:rPr sz="914" spc="18" dirty="0">
                <a:solidFill>
                  <a:srgbClr val="231F20"/>
                </a:solidFill>
                <a:latin typeface="Arial"/>
                <a:cs typeface="Arial"/>
              </a:rPr>
              <a:t>electrophoretic</a:t>
            </a:r>
            <a:r>
              <a:rPr sz="914" spc="4" dirty="0">
                <a:solidFill>
                  <a:srgbClr val="231F20"/>
                </a:solidFill>
                <a:latin typeface="Arial"/>
                <a:cs typeface="Arial"/>
              </a:rPr>
              <a:t> </a:t>
            </a:r>
            <a:r>
              <a:rPr sz="914" spc="11" dirty="0">
                <a:solidFill>
                  <a:srgbClr val="231F20"/>
                </a:solidFill>
                <a:latin typeface="Arial"/>
                <a:cs typeface="Arial"/>
              </a:rPr>
              <a:t>tissue</a:t>
            </a:r>
            <a:r>
              <a:rPr sz="914" spc="4" dirty="0">
                <a:solidFill>
                  <a:srgbClr val="231F20"/>
                </a:solidFill>
                <a:latin typeface="Arial"/>
                <a:cs typeface="Arial"/>
              </a:rPr>
              <a:t> </a:t>
            </a:r>
            <a:r>
              <a:rPr sz="914" spc="11" dirty="0">
                <a:solidFill>
                  <a:srgbClr val="231F20"/>
                </a:solidFill>
                <a:latin typeface="Arial"/>
                <a:cs typeface="Arial"/>
              </a:rPr>
              <a:t>clearing</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5–9)</a:t>
            </a:r>
            <a:endParaRPr sz="914">
              <a:solidFill>
                <a:prstClr val="black"/>
              </a:solidFill>
              <a:latin typeface="Arial"/>
              <a:cs typeface="Arial"/>
            </a:endParaRPr>
          </a:p>
        </p:txBody>
      </p:sp>
      <p:sp>
        <p:nvSpPr>
          <p:cNvPr id="159" name="object 159"/>
          <p:cNvSpPr txBox="1"/>
          <p:nvPr/>
        </p:nvSpPr>
        <p:spPr>
          <a:xfrm>
            <a:off x="1029726" y="1325831"/>
            <a:ext cx="2462361" cy="141064"/>
          </a:xfrm>
          <a:prstGeom prst="rect">
            <a:avLst/>
          </a:prstGeom>
        </p:spPr>
        <p:txBody>
          <a:bodyPr vert="horz" wrap="square" lIns="0" tIns="0" rIns="0" bIns="0" rtlCol="0">
            <a:spAutoFit/>
          </a:bodyPr>
          <a:lstStyle/>
          <a:p>
            <a:pPr marL="8929">
              <a:lnSpc>
                <a:spcPts val="1086"/>
              </a:lnSpc>
            </a:pPr>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1:</a:t>
            </a:r>
            <a:r>
              <a:rPr sz="914" spc="4" dirty="0">
                <a:solidFill>
                  <a:srgbClr val="231F20"/>
                </a:solidFill>
                <a:latin typeface="Arial"/>
                <a:cs typeface="Arial"/>
              </a:rPr>
              <a:t> </a:t>
            </a:r>
            <a:r>
              <a:rPr sz="914" spc="18" dirty="0">
                <a:solidFill>
                  <a:srgbClr val="231F20"/>
                </a:solidFill>
                <a:latin typeface="Arial"/>
                <a:cs typeface="Arial"/>
              </a:rPr>
              <a:t>hydrogel</a:t>
            </a:r>
            <a:r>
              <a:rPr sz="914" spc="4" dirty="0">
                <a:solidFill>
                  <a:srgbClr val="231F20"/>
                </a:solidFill>
                <a:latin typeface="Arial"/>
                <a:cs typeface="Arial"/>
              </a:rPr>
              <a:t> </a:t>
            </a:r>
            <a:r>
              <a:rPr sz="914" spc="21" dirty="0">
                <a:solidFill>
                  <a:srgbClr val="231F20"/>
                </a:solidFill>
                <a:latin typeface="Arial"/>
                <a:cs typeface="Arial"/>
              </a:rPr>
              <a:t>monomer</a:t>
            </a:r>
            <a:r>
              <a:rPr sz="914" spc="4" dirty="0">
                <a:solidFill>
                  <a:srgbClr val="231F20"/>
                </a:solidFill>
                <a:latin typeface="Arial"/>
                <a:cs typeface="Arial"/>
              </a:rPr>
              <a:t> </a:t>
            </a:r>
            <a:r>
              <a:rPr sz="914" spc="11" dirty="0">
                <a:solidFill>
                  <a:srgbClr val="231F20"/>
                </a:solidFill>
                <a:latin typeface="Arial"/>
                <a:cs typeface="Arial"/>
              </a:rPr>
              <a:t>infusion</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1–3)</a:t>
            </a:r>
            <a:endParaRPr sz="914" dirty="0">
              <a:solidFill>
                <a:prstClr val="black"/>
              </a:solidFill>
              <a:latin typeface="Arial"/>
              <a:cs typeface="Arial"/>
            </a:endParaRPr>
          </a:p>
        </p:txBody>
      </p:sp>
      <p:sp>
        <p:nvSpPr>
          <p:cNvPr id="160" name="object 160"/>
          <p:cNvSpPr/>
          <p:nvPr/>
        </p:nvSpPr>
        <p:spPr>
          <a:xfrm>
            <a:off x="2330326" y="2617405"/>
            <a:ext cx="192435" cy="231279"/>
          </a:xfrm>
          <a:custGeom>
            <a:avLst/>
            <a:gdLst/>
            <a:ahLst/>
            <a:cxnLst/>
            <a:rect l="l" t="t" r="r" b="b"/>
            <a:pathLst>
              <a:path w="273685" h="328929">
                <a:moveTo>
                  <a:pt x="273268" y="219171"/>
                </a:moveTo>
                <a:lnTo>
                  <a:pt x="0" y="219171"/>
                </a:lnTo>
                <a:lnTo>
                  <a:pt x="136634" y="328757"/>
                </a:lnTo>
                <a:lnTo>
                  <a:pt x="273268" y="219171"/>
                </a:lnTo>
                <a:close/>
              </a:path>
              <a:path w="273685" h="328929">
                <a:moveTo>
                  <a:pt x="204951" y="0"/>
                </a:moveTo>
                <a:lnTo>
                  <a:pt x="68343" y="0"/>
                </a:lnTo>
                <a:lnTo>
                  <a:pt x="68343" y="219171"/>
                </a:lnTo>
                <a:lnTo>
                  <a:pt x="204951" y="219171"/>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1" name="object 161"/>
          <p:cNvSpPr/>
          <p:nvPr/>
        </p:nvSpPr>
        <p:spPr>
          <a:xfrm>
            <a:off x="2330326" y="4099857"/>
            <a:ext cx="192435" cy="221456"/>
          </a:xfrm>
          <a:custGeom>
            <a:avLst/>
            <a:gdLst/>
            <a:ahLst/>
            <a:cxnLst/>
            <a:rect l="l" t="t" r="r" b="b"/>
            <a:pathLst>
              <a:path w="273685" h="314960">
                <a:moveTo>
                  <a:pt x="273268" y="209793"/>
                </a:moveTo>
                <a:lnTo>
                  <a:pt x="0" y="209793"/>
                </a:lnTo>
                <a:lnTo>
                  <a:pt x="136634" y="314688"/>
                </a:lnTo>
                <a:lnTo>
                  <a:pt x="273268" y="209793"/>
                </a:lnTo>
                <a:close/>
              </a:path>
              <a:path w="273685" h="314960">
                <a:moveTo>
                  <a:pt x="204951" y="0"/>
                </a:moveTo>
                <a:lnTo>
                  <a:pt x="68371" y="0"/>
                </a:lnTo>
                <a:lnTo>
                  <a:pt x="68371" y="209793"/>
                </a:lnTo>
                <a:lnTo>
                  <a:pt x="204951" y="209793"/>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2" name="object 162"/>
          <p:cNvSpPr/>
          <p:nvPr/>
        </p:nvSpPr>
        <p:spPr>
          <a:xfrm>
            <a:off x="2952979" y="4742795"/>
            <a:ext cx="842112" cy="841892"/>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63" name="object 163"/>
          <p:cNvSpPr/>
          <p:nvPr/>
        </p:nvSpPr>
        <p:spPr>
          <a:xfrm>
            <a:off x="3311281" y="2191571"/>
            <a:ext cx="443731" cy="367144"/>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
        <p:nvSpPr>
          <p:cNvPr id="164" name="object 164"/>
          <p:cNvSpPr/>
          <p:nvPr/>
        </p:nvSpPr>
        <p:spPr>
          <a:xfrm>
            <a:off x="3714597" y="2449920"/>
            <a:ext cx="60275" cy="47327"/>
          </a:xfrm>
          <a:custGeom>
            <a:avLst/>
            <a:gdLst/>
            <a:ahLst/>
            <a:cxnLst/>
            <a:rect l="l" t="t" r="r" b="b"/>
            <a:pathLst>
              <a:path w="85725" h="67310">
                <a:moveTo>
                  <a:pt x="9112" y="0"/>
                </a:moveTo>
                <a:lnTo>
                  <a:pt x="0" y="12853"/>
                </a:lnTo>
                <a:lnTo>
                  <a:pt x="76081" y="66756"/>
                </a:lnTo>
                <a:lnTo>
                  <a:pt x="85222" y="53877"/>
                </a:lnTo>
                <a:lnTo>
                  <a:pt x="9112" y="0"/>
                </a:lnTo>
                <a:close/>
              </a:path>
            </a:pathLst>
          </a:custGeom>
          <a:solidFill>
            <a:srgbClr val="334CA0"/>
          </a:solidFill>
        </p:spPr>
        <p:txBody>
          <a:bodyPr wrap="square" lIns="0" tIns="0" rIns="0" bIns="0" rtlCol="0"/>
          <a:lstStyle/>
          <a:p>
            <a:endParaRPr sz="1266">
              <a:solidFill>
                <a:prstClr val="black"/>
              </a:solidFill>
            </a:endParaRPr>
          </a:p>
        </p:txBody>
      </p:sp>
      <p:sp>
        <p:nvSpPr>
          <p:cNvPr id="165" name="object 165"/>
          <p:cNvSpPr/>
          <p:nvPr/>
        </p:nvSpPr>
        <p:spPr>
          <a:xfrm>
            <a:off x="1113477" y="3626855"/>
            <a:ext cx="825550" cy="332631"/>
          </a:xfrm>
          <a:custGeom>
            <a:avLst/>
            <a:gdLst/>
            <a:ahLst/>
            <a:cxnLst/>
            <a:rect l="l" t="t" r="r" b="b"/>
            <a:pathLst>
              <a:path w="1174114" h="473075">
                <a:moveTo>
                  <a:pt x="7898" y="0"/>
                </a:moveTo>
                <a:lnTo>
                  <a:pt x="0" y="12586"/>
                </a:lnTo>
                <a:lnTo>
                  <a:pt x="46640" y="31022"/>
                </a:lnTo>
                <a:lnTo>
                  <a:pt x="54540" y="18381"/>
                </a:lnTo>
                <a:lnTo>
                  <a:pt x="7898" y="0"/>
                </a:lnTo>
                <a:close/>
              </a:path>
              <a:path w="1174114" h="473075">
                <a:moveTo>
                  <a:pt x="101180" y="36813"/>
                </a:moveTo>
                <a:lnTo>
                  <a:pt x="93281" y="49429"/>
                </a:lnTo>
                <a:lnTo>
                  <a:pt x="139923" y="67835"/>
                </a:lnTo>
                <a:lnTo>
                  <a:pt x="147849" y="55224"/>
                </a:lnTo>
                <a:lnTo>
                  <a:pt x="101180" y="36813"/>
                </a:lnTo>
                <a:close/>
              </a:path>
              <a:path w="1174114" h="473075">
                <a:moveTo>
                  <a:pt x="194490" y="73632"/>
                </a:moveTo>
                <a:lnTo>
                  <a:pt x="186564" y="86245"/>
                </a:lnTo>
                <a:lnTo>
                  <a:pt x="233232" y="104679"/>
                </a:lnTo>
                <a:lnTo>
                  <a:pt x="241131" y="92067"/>
                </a:lnTo>
                <a:lnTo>
                  <a:pt x="194490" y="73632"/>
                </a:lnTo>
                <a:close/>
              </a:path>
              <a:path w="1174114" h="473075">
                <a:moveTo>
                  <a:pt x="287773" y="110474"/>
                </a:moveTo>
                <a:lnTo>
                  <a:pt x="279819" y="123117"/>
                </a:lnTo>
                <a:lnTo>
                  <a:pt x="326487" y="141495"/>
                </a:lnTo>
                <a:lnTo>
                  <a:pt x="334413" y="128882"/>
                </a:lnTo>
                <a:lnTo>
                  <a:pt x="287773" y="110474"/>
                </a:lnTo>
                <a:close/>
              </a:path>
              <a:path w="1174114" h="473075">
                <a:moveTo>
                  <a:pt x="381054" y="147318"/>
                </a:moveTo>
                <a:lnTo>
                  <a:pt x="373128" y="159904"/>
                </a:lnTo>
                <a:lnTo>
                  <a:pt x="419769" y="178339"/>
                </a:lnTo>
                <a:lnTo>
                  <a:pt x="427668" y="165751"/>
                </a:lnTo>
                <a:lnTo>
                  <a:pt x="381054" y="147318"/>
                </a:lnTo>
                <a:close/>
              </a:path>
              <a:path w="1174114" h="473075">
                <a:moveTo>
                  <a:pt x="474337" y="184161"/>
                </a:moveTo>
                <a:lnTo>
                  <a:pt x="466411" y="196747"/>
                </a:lnTo>
                <a:lnTo>
                  <a:pt x="513052" y="215182"/>
                </a:lnTo>
                <a:lnTo>
                  <a:pt x="520978" y="202542"/>
                </a:lnTo>
                <a:lnTo>
                  <a:pt x="474337" y="184161"/>
                </a:lnTo>
                <a:close/>
              </a:path>
              <a:path w="1174114" h="473075">
                <a:moveTo>
                  <a:pt x="567620" y="220976"/>
                </a:moveTo>
                <a:lnTo>
                  <a:pt x="559692" y="233589"/>
                </a:lnTo>
                <a:lnTo>
                  <a:pt x="606334" y="252026"/>
                </a:lnTo>
                <a:lnTo>
                  <a:pt x="614260" y="239383"/>
                </a:lnTo>
                <a:lnTo>
                  <a:pt x="567620" y="220976"/>
                </a:lnTo>
                <a:close/>
              </a:path>
              <a:path w="1174114" h="473075">
                <a:moveTo>
                  <a:pt x="660901" y="257818"/>
                </a:moveTo>
                <a:lnTo>
                  <a:pt x="653002" y="270405"/>
                </a:lnTo>
                <a:lnTo>
                  <a:pt x="699644" y="288841"/>
                </a:lnTo>
                <a:lnTo>
                  <a:pt x="707543" y="276227"/>
                </a:lnTo>
                <a:lnTo>
                  <a:pt x="660901" y="257818"/>
                </a:lnTo>
                <a:close/>
              </a:path>
              <a:path w="1174114" h="473075">
                <a:moveTo>
                  <a:pt x="754156" y="294636"/>
                </a:moveTo>
                <a:lnTo>
                  <a:pt x="746258" y="307276"/>
                </a:lnTo>
                <a:lnTo>
                  <a:pt x="792871" y="325657"/>
                </a:lnTo>
                <a:lnTo>
                  <a:pt x="800825" y="313070"/>
                </a:lnTo>
                <a:lnTo>
                  <a:pt x="754156" y="294636"/>
                </a:lnTo>
                <a:close/>
              </a:path>
              <a:path w="1174114" h="473075">
                <a:moveTo>
                  <a:pt x="847465" y="331505"/>
                </a:moveTo>
                <a:lnTo>
                  <a:pt x="839513" y="344091"/>
                </a:lnTo>
                <a:lnTo>
                  <a:pt x="886181" y="362501"/>
                </a:lnTo>
                <a:lnTo>
                  <a:pt x="894107" y="349887"/>
                </a:lnTo>
                <a:lnTo>
                  <a:pt x="847465" y="331505"/>
                </a:lnTo>
                <a:close/>
              </a:path>
              <a:path w="1174114" h="473075">
                <a:moveTo>
                  <a:pt x="940748" y="368322"/>
                </a:moveTo>
                <a:lnTo>
                  <a:pt x="932822" y="380908"/>
                </a:lnTo>
                <a:lnTo>
                  <a:pt x="979463" y="399343"/>
                </a:lnTo>
                <a:lnTo>
                  <a:pt x="987389" y="386730"/>
                </a:lnTo>
                <a:lnTo>
                  <a:pt x="940748" y="368322"/>
                </a:lnTo>
                <a:close/>
              </a:path>
              <a:path w="1174114" h="473075">
                <a:moveTo>
                  <a:pt x="1034031" y="405164"/>
                </a:moveTo>
                <a:lnTo>
                  <a:pt x="1026104" y="417751"/>
                </a:lnTo>
                <a:lnTo>
                  <a:pt x="1072772" y="436158"/>
                </a:lnTo>
                <a:lnTo>
                  <a:pt x="1080645" y="423572"/>
                </a:lnTo>
                <a:lnTo>
                  <a:pt x="1034031" y="405164"/>
                </a:lnTo>
                <a:close/>
              </a:path>
              <a:path w="1174114" h="473075">
                <a:moveTo>
                  <a:pt x="1127312" y="441980"/>
                </a:moveTo>
                <a:lnTo>
                  <a:pt x="1119413" y="454593"/>
                </a:lnTo>
                <a:lnTo>
                  <a:pt x="1166027" y="473029"/>
                </a:lnTo>
                <a:lnTo>
                  <a:pt x="1173954" y="460388"/>
                </a:lnTo>
                <a:lnTo>
                  <a:pt x="1127312" y="441980"/>
                </a:lnTo>
                <a:close/>
              </a:path>
            </a:pathLst>
          </a:custGeom>
          <a:solidFill>
            <a:srgbClr val="EE3531"/>
          </a:solidFill>
        </p:spPr>
        <p:txBody>
          <a:bodyPr wrap="square" lIns="0" tIns="0" rIns="0" bIns="0" rtlCol="0"/>
          <a:lstStyle/>
          <a:p>
            <a:endParaRPr sz="1266">
              <a:solidFill>
                <a:prstClr val="black"/>
              </a:solidFill>
            </a:endParaRPr>
          </a:p>
        </p:txBody>
      </p:sp>
      <p:sp>
        <p:nvSpPr>
          <p:cNvPr id="166" name="object 166"/>
          <p:cNvSpPr/>
          <p:nvPr/>
        </p:nvSpPr>
        <p:spPr>
          <a:xfrm>
            <a:off x="1106008" y="3142501"/>
            <a:ext cx="842963" cy="492919"/>
          </a:xfrm>
          <a:custGeom>
            <a:avLst/>
            <a:gdLst/>
            <a:ahLst/>
            <a:cxnLst/>
            <a:rect l="l" t="t" r="r" b="b"/>
            <a:pathLst>
              <a:path w="1198880" h="701039">
                <a:moveTo>
                  <a:pt x="43997" y="663605"/>
                </a:moveTo>
                <a:lnTo>
                  <a:pt x="0" y="689128"/>
                </a:lnTo>
                <a:lnTo>
                  <a:pt x="10622" y="700529"/>
                </a:lnTo>
                <a:lnTo>
                  <a:pt x="54621" y="675002"/>
                </a:lnTo>
                <a:lnTo>
                  <a:pt x="43997" y="663605"/>
                </a:lnTo>
                <a:close/>
              </a:path>
              <a:path w="1198880" h="701039">
                <a:moveTo>
                  <a:pt x="131969" y="612531"/>
                </a:moveTo>
                <a:lnTo>
                  <a:pt x="87998" y="638054"/>
                </a:lnTo>
                <a:lnTo>
                  <a:pt x="98620" y="649481"/>
                </a:lnTo>
                <a:lnTo>
                  <a:pt x="142591" y="623958"/>
                </a:lnTo>
                <a:lnTo>
                  <a:pt x="131969" y="612531"/>
                </a:lnTo>
                <a:close/>
              </a:path>
              <a:path w="1198880" h="701039">
                <a:moveTo>
                  <a:pt x="219941" y="561484"/>
                </a:moveTo>
                <a:lnTo>
                  <a:pt x="175941" y="587035"/>
                </a:lnTo>
                <a:lnTo>
                  <a:pt x="186564" y="598432"/>
                </a:lnTo>
                <a:lnTo>
                  <a:pt x="230563" y="572912"/>
                </a:lnTo>
                <a:lnTo>
                  <a:pt x="219941" y="561484"/>
                </a:lnTo>
                <a:close/>
              </a:path>
              <a:path w="1198880" h="701039">
                <a:moveTo>
                  <a:pt x="307911" y="510438"/>
                </a:moveTo>
                <a:lnTo>
                  <a:pt x="263940" y="535934"/>
                </a:lnTo>
                <a:lnTo>
                  <a:pt x="274562" y="547389"/>
                </a:lnTo>
                <a:lnTo>
                  <a:pt x="318533" y="521865"/>
                </a:lnTo>
                <a:lnTo>
                  <a:pt x="307911" y="510438"/>
                </a:lnTo>
                <a:close/>
              </a:path>
              <a:path w="1198880" h="701039">
                <a:moveTo>
                  <a:pt x="395883" y="459418"/>
                </a:moveTo>
                <a:lnTo>
                  <a:pt x="351910" y="484915"/>
                </a:lnTo>
                <a:lnTo>
                  <a:pt x="362506" y="496342"/>
                </a:lnTo>
                <a:lnTo>
                  <a:pt x="406505" y="470816"/>
                </a:lnTo>
                <a:lnTo>
                  <a:pt x="395883" y="459418"/>
                </a:lnTo>
                <a:close/>
              </a:path>
              <a:path w="1198880" h="701039">
                <a:moveTo>
                  <a:pt x="483881" y="408369"/>
                </a:moveTo>
                <a:lnTo>
                  <a:pt x="439882" y="433895"/>
                </a:lnTo>
                <a:lnTo>
                  <a:pt x="450504" y="445296"/>
                </a:lnTo>
                <a:lnTo>
                  <a:pt x="494475" y="419773"/>
                </a:lnTo>
                <a:lnTo>
                  <a:pt x="483881" y="408369"/>
                </a:lnTo>
                <a:close/>
              </a:path>
              <a:path w="1198880" h="701039">
                <a:moveTo>
                  <a:pt x="571851" y="357323"/>
                </a:moveTo>
                <a:lnTo>
                  <a:pt x="527852" y="382849"/>
                </a:lnTo>
                <a:lnTo>
                  <a:pt x="538474" y="394247"/>
                </a:lnTo>
                <a:lnTo>
                  <a:pt x="582447" y="368726"/>
                </a:lnTo>
                <a:lnTo>
                  <a:pt x="571851" y="357323"/>
                </a:lnTo>
                <a:close/>
              </a:path>
              <a:path w="1198880" h="701039">
                <a:moveTo>
                  <a:pt x="659823" y="306279"/>
                </a:moveTo>
                <a:lnTo>
                  <a:pt x="615850" y="331776"/>
                </a:lnTo>
                <a:lnTo>
                  <a:pt x="626473" y="343203"/>
                </a:lnTo>
                <a:lnTo>
                  <a:pt x="670419" y="317680"/>
                </a:lnTo>
                <a:lnTo>
                  <a:pt x="659823" y="306279"/>
                </a:lnTo>
                <a:close/>
              </a:path>
              <a:path w="1198880" h="701039">
                <a:moveTo>
                  <a:pt x="747795" y="255202"/>
                </a:moveTo>
                <a:lnTo>
                  <a:pt x="703822" y="280756"/>
                </a:lnTo>
                <a:lnTo>
                  <a:pt x="714418" y="292157"/>
                </a:lnTo>
                <a:lnTo>
                  <a:pt x="758416" y="266632"/>
                </a:lnTo>
                <a:lnTo>
                  <a:pt x="747795" y="255202"/>
                </a:lnTo>
                <a:close/>
              </a:path>
              <a:path w="1198880" h="701039">
                <a:moveTo>
                  <a:pt x="835792" y="204158"/>
                </a:moveTo>
                <a:lnTo>
                  <a:pt x="791792" y="229709"/>
                </a:lnTo>
                <a:lnTo>
                  <a:pt x="802388" y="241106"/>
                </a:lnTo>
                <a:lnTo>
                  <a:pt x="846387" y="215586"/>
                </a:lnTo>
                <a:lnTo>
                  <a:pt x="835792" y="204158"/>
                </a:lnTo>
                <a:close/>
              </a:path>
              <a:path w="1198880" h="701039">
                <a:moveTo>
                  <a:pt x="923737" y="153140"/>
                </a:moveTo>
                <a:lnTo>
                  <a:pt x="879764" y="178663"/>
                </a:lnTo>
                <a:lnTo>
                  <a:pt x="890386" y="190063"/>
                </a:lnTo>
                <a:lnTo>
                  <a:pt x="934385" y="164537"/>
                </a:lnTo>
                <a:lnTo>
                  <a:pt x="923737" y="153140"/>
                </a:lnTo>
                <a:close/>
              </a:path>
              <a:path w="1198880" h="701039">
                <a:moveTo>
                  <a:pt x="1011735" y="102092"/>
                </a:moveTo>
                <a:lnTo>
                  <a:pt x="967736" y="127613"/>
                </a:lnTo>
                <a:lnTo>
                  <a:pt x="978358" y="139016"/>
                </a:lnTo>
                <a:lnTo>
                  <a:pt x="1022357" y="113493"/>
                </a:lnTo>
                <a:lnTo>
                  <a:pt x="1011735" y="102092"/>
                </a:lnTo>
                <a:close/>
              </a:path>
              <a:path w="1198880" h="701039">
                <a:moveTo>
                  <a:pt x="1099705" y="51043"/>
                </a:moveTo>
                <a:lnTo>
                  <a:pt x="1055706" y="76569"/>
                </a:lnTo>
                <a:lnTo>
                  <a:pt x="1066302" y="87943"/>
                </a:lnTo>
                <a:lnTo>
                  <a:pt x="1110301" y="62447"/>
                </a:lnTo>
                <a:lnTo>
                  <a:pt x="1099705" y="51043"/>
                </a:lnTo>
                <a:close/>
              </a:path>
              <a:path w="1198880" h="701039">
                <a:moveTo>
                  <a:pt x="1187677" y="0"/>
                </a:moveTo>
                <a:lnTo>
                  <a:pt x="1143678" y="25523"/>
                </a:lnTo>
                <a:lnTo>
                  <a:pt x="1154300" y="36921"/>
                </a:lnTo>
                <a:lnTo>
                  <a:pt x="1198272" y="11400"/>
                </a:lnTo>
                <a:lnTo>
                  <a:pt x="1187677" y="0"/>
                </a:lnTo>
                <a:close/>
              </a:path>
            </a:pathLst>
          </a:custGeom>
          <a:solidFill>
            <a:srgbClr val="EE3531"/>
          </a:solidFill>
        </p:spPr>
        <p:txBody>
          <a:bodyPr wrap="square" lIns="0" tIns="0" rIns="0" bIns="0" rtlCol="0"/>
          <a:lstStyle/>
          <a:p>
            <a:endParaRPr sz="1266">
              <a:solidFill>
                <a:prstClr val="black"/>
              </a:solidFill>
            </a:endParaRPr>
          </a:p>
        </p:txBody>
      </p:sp>
      <p:sp>
        <p:nvSpPr>
          <p:cNvPr id="167" name="object 167"/>
          <p:cNvSpPr/>
          <p:nvPr/>
        </p:nvSpPr>
        <p:spPr>
          <a:xfrm>
            <a:off x="3485130" y="3792614"/>
            <a:ext cx="6251" cy="24557"/>
          </a:xfrm>
          <a:custGeom>
            <a:avLst/>
            <a:gdLst/>
            <a:ahLst/>
            <a:cxnLst/>
            <a:rect l="l" t="t" r="r" b="b"/>
            <a:pathLst>
              <a:path w="8889" h="34925">
                <a:moveTo>
                  <a:pt x="0" y="13987"/>
                </a:moveTo>
                <a:lnTo>
                  <a:pt x="7144" y="34471"/>
                </a:lnTo>
                <a:lnTo>
                  <a:pt x="8357" y="20483"/>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8" name="object 168"/>
          <p:cNvSpPr/>
          <p:nvPr/>
        </p:nvSpPr>
        <p:spPr>
          <a:xfrm>
            <a:off x="3495196" y="3821380"/>
            <a:ext cx="6251" cy="24557"/>
          </a:xfrm>
          <a:custGeom>
            <a:avLst/>
            <a:gdLst/>
            <a:ahLst/>
            <a:cxnLst/>
            <a:rect l="l" t="t" r="r" b="b"/>
            <a:pathLst>
              <a:path w="8889" h="34925">
                <a:moveTo>
                  <a:pt x="0" y="14014"/>
                </a:moveTo>
                <a:lnTo>
                  <a:pt x="7144" y="34471"/>
                </a:lnTo>
                <a:lnTo>
                  <a:pt x="8330"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9" name="object 169"/>
          <p:cNvSpPr/>
          <p:nvPr/>
        </p:nvSpPr>
        <p:spPr>
          <a:xfrm>
            <a:off x="3505224" y="3850147"/>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0" name="object 170"/>
          <p:cNvSpPr/>
          <p:nvPr/>
        </p:nvSpPr>
        <p:spPr>
          <a:xfrm>
            <a:off x="3515290" y="3878933"/>
            <a:ext cx="6251" cy="24557"/>
          </a:xfrm>
          <a:custGeom>
            <a:avLst/>
            <a:gdLst/>
            <a:ahLst/>
            <a:cxnLst/>
            <a:rect l="l" t="t" r="r" b="b"/>
            <a:pathLst>
              <a:path w="8889" h="34925">
                <a:moveTo>
                  <a:pt x="0" y="14014"/>
                </a:moveTo>
                <a:lnTo>
                  <a:pt x="7144" y="34417"/>
                </a:lnTo>
                <a:lnTo>
                  <a:pt x="8357" y="20428"/>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1" name="object 171"/>
          <p:cNvSpPr/>
          <p:nvPr/>
        </p:nvSpPr>
        <p:spPr>
          <a:xfrm>
            <a:off x="3525336" y="3907662"/>
            <a:ext cx="6251" cy="24557"/>
          </a:xfrm>
          <a:custGeom>
            <a:avLst/>
            <a:gdLst/>
            <a:ahLst/>
            <a:cxnLst/>
            <a:rect l="l" t="t" r="r" b="b"/>
            <a:pathLst>
              <a:path w="8889" h="34925">
                <a:moveTo>
                  <a:pt x="0" y="14041"/>
                </a:moveTo>
                <a:lnTo>
                  <a:pt x="7171"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2" name="object 172"/>
          <p:cNvSpPr/>
          <p:nvPr/>
        </p:nvSpPr>
        <p:spPr>
          <a:xfrm>
            <a:off x="3535402" y="3936448"/>
            <a:ext cx="6251" cy="24557"/>
          </a:xfrm>
          <a:custGeom>
            <a:avLst/>
            <a:gdLst/>
            <a:ahLst/>
            <a:cxnLst/>
            <a:rect l="l" t="t" r="r" b="b"/>
            <a:pathLst>
              <a:path w="8889" h="34925">
                <a:moveTo>
                  <a:pt x="0" y="14014"/>
                </a:moveTo>
                <a:lnTo>
                  <a:pt x="7144" y="34471"/>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3" name="object 173"/>
          <p:cNvSpPr/>
          <p:nvPr/>
        </p:nvSpPr>
        <p:spPr>
          <a:xfrm>
            <a:off x="3545450" y="3965215"/>
            <a:ext cx="6251" cy="24557"/>
          </a:xfrm>
          <a:custGeom>
            <a:avLst/>
            <a:gdLst/>
            <a:ahLst/>
            <a:cxnLst/>
            <a:rect l="l" t="t" r="r" b="b"/>
            <a:pathLst>
              <a:path w="8889" h="34925">
                <a:moveTo>
                  <a:pt x="0" y="14014"/>
                </a:moveTo>
                <a:lnTo>
                  <a:pt x="7144" y="34497"/>
                </a:lnTo>
                <a:lnTo>
                  <a:pt x="8357" y="20482"/>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4" name="object 174"/>
          <p:cNvSpPr/>
          <p:nvPr/>
        </p:nvSpPr>
        <p:spPr>
          <a:xfrm>
            <a:off x="3555497" y="3993982"/>
            <a:ext cx="6251" cy="24557"/>
          </a:xfrm>
          <a:custGeom>
            <a:avLst/>
            <a:gdLst/>
            <a:ahLst/>
            <a:cxnLst/>
            <a:rect l="l" t="t" r="r" b="b"/>
            <a:pathLst>
              <a:path w="8889" h="34925">
                <a:moveTo>
                  <a:pt x="0" y="14014"/>
                </a:moveTo>
                <a:lnTo>
                  <a:pt x="7144"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5" name="object 175"/>
          <p:cNvSpPr/>
          <p:nvPr/>
        </p:nvSpPr>
        <p:spPr>
          <a:xfrm>
            <a:off x="3565543" y="4022749"/>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6" name="object 176"/>
          <p:cNvSpPr/>
          <p:nvPr/>
        </p:nvSpPr>
        <p:spPr>
          <a:xfrm>
            <a:off x="3575609" y="4051515"/>
            <a:ext cx="6251" cy="24557"/>
          </a:xfrm>
          <a:custGeom>
            <a:avLst/>
            <a:gdLst/>
            <a:ahLst/>
            <a:cxnLst/>
            <a:rect l="l" t="t" r="r" b="b"/>
            <a:pathLst>
              <a:path w="8889" h="34925">
                <a:moveTo>
                  <a:pt x="0" y="14041"/>
                </a:moveTo>
                <a:lnTo>
                  <a:pt x="7144"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7" name="object 177"/>
          <p:cNvSpPr/>
          <p:nvPr/>
        </p:nvSpPr>
        <p:spPr>
          <a:xfrm>
            <a:off x="3585674" y="4080300"/>
            <a:ext cx="6251" cy="24557"/>
          </a:xfrm>
          <a:custGeom>
            <a:avLst/>
            <a:gdLst/>
            <a:ahLst/>
            <a:cxnLst/>
            <a:rect l="l" t="t" r="r" b="b"/>
            <a:pathLst>
              <a:path w="8889" h="34925">
                <a:moveTo>
                  <a:pt x="0" y="13987"/>
                </a:moveTo>
                <a:lnTo>
                  <a:pt x="7117" y="34444"/>
                </a:lnTo>
                <a:lnTo>
                  <a:pt x="8357" y="20429"/>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8" name="object 178"/>
          <p:cNvSpPr/>
          <p:nvPr/>
        </p:nvSpPr>
        <p:spPr>
          <a:xfrm>
            <a:off x="3595702" y="4109048"/>
            <a:ext cx="6251" cy="24557"/>
          </a:xfrm>
          <a:custGeom>
            <a:avLst/>
            <a:gdLst/>
            <a:ahLst/>
            <a:cxnLst/>
            <a:rect l="l" t="t" r="r" b="b"/>
            <a:pathLst>
              <a:path w="8889" h="34925">
                <a:moveTo>
                  <a:pt x="0" y="14014"/>
                </a:moveTo>
                <a:lnTo>
                  <a:pt x="7144" y="34444"/>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9" name="object 179"/>
          <p:cNvSpPr/>
          <p:nvPr/>
        </p:nvSpPr>
        <p:spPr>
          <a:xfrm>
            <a:off x="3605769" y="4137816"/>
            <a:ext cx="6251" cy="24557"/>
          </a:xfrm>
          <a:custGeom>
            <a:avLst/>
            <a:gdLst/>
            <a:ahLst/>
            <a:cxnLst/>
            <a:rect l="l" t="t" r="r" b="b"/>
            <a:pathLst>
              <a:path w="8889" h="34925">
                <a:moveTo>
                  <a:pt x="0" y="14041"/>
                </a:moveTo>
                <a:lnTo>
                  <a:pt x="7144" y="34471"/>
                </a:lnTo>
                <a:lnTo>
                  <a:pt x="8357" y="20456"/>
                </a:lnTo>
                <a:lnTo>
                  <a:pt x="1213" y="0"/>
                </a:lnTo>
              </a:path>
            </a:pathLst>
          </a:custGeom>
          <a:ln w="6524">
            <a:solidFill>
              <a:srgbClr val="EE3431"/>
            </a:solidFill>
          </a:ln>
        </p:spPr>
        <p:txBody>
          <a:bodyPr wrap="square" lIns="0" tIns="0" rIns="0" bIns="0" rtlCol="0"/>
          <a:lstStyle/>
          <a:p>
            <a:endParaRPr sz="1266">
              <a:solidFill>
                <a:prstClr val="black"/>
              </a:solidFill>
            </a:endParaRPr>
          </a:p>
        </p:txBody>
      </p:sp>
      <p:sp>
        <p:nvSpPr>
          <p:cNvPr id="180" name="object 180"/>
          <p:cNvSpPr/>
          <p:nvPr/>
        </p:nvSpPr>
        <p:spPr>
          <a:xfrm>
            <a:off x="3478343" y="3600571"/>
            <a:ext cx="6251" cy="29468"/>
          </a:xfrm>
          <a:custGeom>
            <a:avLst/>
            <a:gdLst/>
            <a:ahLst/>
            <a:cxnLst/>
            <a:rect l="l" t="t" r="r" b="b"/>
            <a:pathLst>
              <a:path w="8889" h="41910">
                <a:moveTo>
                  <a:pt x="1725" y="41586"/>
                </a:moveTo>
                <a:lnTo>
                  <a:pt x="8869"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1" name="object 181"/>
          <p:cNvSpPr/>
          <p:nvPr/>
        </p:nvSpPr>
        <p:spPr>
          <a:xfrm>
            <a:off x="3488372" y="3560131"/>
            <a:ext cx="6251" cy="29468"/>
          </a:xfrm>
          <a:custGeom>
            <a:avLst/>
            <a:gdLst/>
            <a:ahLst/>
            <a:cxnLst/>
            <a:rect l="l" t="t" r="r" b="b"/>
            <a:pathLst>
              <a:path w="8889" h="41910">
                <a:moveTo>
                  <a:pt x="1725" y="41613"/>
                </a:moveTo>
                <a:lnTo>
                  <a:pt x="8843" y="12855"/>
                </a:lnTo>
                <a:lnTo>
                  <a:pt x="7090"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2" name="object 182"/>
          <p:cNvSpPr/>
          <p:nvPr/>
        </p:nvSpPr>
        <p:spPr>
          <a:xfrm>
            <a:off x="3498381" y="3519709"/>
            <a:ext cx="6251" cy="29468"/>
          </a:xfrm>
          <a:custGeom>
            <a:avLst/>
            <a:gdLst/>
            <a:ahLst/>
            <a:cxnLst/>
            <a:rect l="l" t="t" r="r" b="b"/>
            <a:pathLst>
              <a:path w="8889" h="41910">
                <a:moveTo>
                  <a:pt x="1725" y="41613"/>
                </a:moveTo>
                <a:lnTo>
                  <a:pt x="8843" y="12882"/>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3" name="object 183"/>
          <p:cNvSpPr/>
          <p:nvPr/>
        </p:nvSpPr>
        <p:spPr>
          <a:xfrm>
            <a:off x="3508389" y="3479306"/>
            <a:ext cx="6251" cy="29468"/>
          </a:xfrm>
          <a:custGeom>
            <a:avLst/>
            <a:gdLst/>
            <a:ahLst/>
            <a:cxnLst/>
            <a:rect l="l" t="t" r="r" b="b"/>
            <a:pathLst>
              <a:path w="8889" h="41910">
                <a:moveTo>
                  <a:pt x="1725" y="41586"/>
                </a:moveTo>
                <a:lnTo>
                  <a:pt x="8843" y="12856"/>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4" name="object 184"/>
          <p:cNvSpPr/>
          <p:nvPr/>
        </p:nvSpPr>
        <p:spPr>
          <a:xfrm>
            <a:off x="3518398" y="3438884"/>
            <a:ext cx="6251" cy="29468"/>
          </a:xfrm>
          <a:custGeom>
            <a:avLst/>
            <a:gdLst/>
            <a:ahLst/>
            <a:cxnLst/>
            <a:rect l="l" t="t" r="r" b="b"/>
            <a:pathLst>
              <a:path w="8889" h="41910">
                <a:moveTo>
                  <a:pt x="1725" y="41586"/>
                </a:moveTo>
                <a:lnTo>
                  <a:pt x="8843"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5" name="object 185"/>
          <p:cNvSpPr/>
          <p:nvPr/>
        </p:nvSpPr>
        <p:spPr>
          <a:xfrm>
            <a:off x="3528425" y="3398446"/>
            <a:ext cx="6251" cy="29468"/>
          </a:xfrm>
          <a:custGeom>
            <a:avLst/>
            <a:gdLst/>
            <a:ahLst/>
            <a:cxnLst/>
            <a:rect l="l" t="t" r="r" b="b"/>
            <a:pathLst>
              <a:path w="8889" h="41910">
                <a:moveTo>
                  <a:pt x="1725" y="41640"/>
                </a:moveTo>
                <a:lnTo>
                  <a:pt x="8843" y="12882"/>
                </a:lnTo>
                <a:lnTo>
                  <a:pt x="7117" y="0"/>
                </a:lnTo>
                <a:lnTo>
                  <a:pt x="0" y="28784"/>
                </a:lnTo>
                <a:lnTo>
                  <a:pt x="1725" y="41640"/>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6" name="object 186"/>
          <p:cNvSpPr/>
          <p:nvPr/>
        </p:nvSpPr>
        <p:spPr>
          <a:xfrm>
            <a:off x="3538455" y="3358043"/>
            <a:ext cx="6251" cy="29468"/>
          </a:xfrm>
          <a:custGeom>
            <a:avLst/>
            <a:gdLst/>
            <a:ahLst/>
            <a:cxnLst/>
            <a:rect l="l" t="t" r="r" b="b"/>
            <a:pathLst>
              <a:path w="8889" h="41910">
                <a:moveTo>
                  <a:pt x="1698" y="41586"/>
                </a:moveTo>
                <a:lnTo>
                  <a:pt x="8843" y="12856"/>
                </a:lnTo>
                <a:lnTo>
                  <a:pt x="7090" y="0"/>
                </a:lnTo>
                <a:lnTo>
                  <a:pt x="0" y="28757"/>
                </a:lnTo>
                <a:lnTo>
                  <a:pt x="1698"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7" name="object 187"/>
          <p:cNvSpPr/>
          <p:nvPr/>
        </p:nvSpPr>
        <p:spPr>
          <a:xfrm>
            <a:off x="3548444" y="3317620"/>
            <a:ext cx="6251" cy="29468"/>
          </a:xfrm>
          <a:custGeom>
            <a:avLst/>
            <a:gdLst/>
            <a:ahLst/>
            <a:cxnLst/>
            <a:rect l="l" t="t" r="r" b="b"/>
            <a:pathLst>
              <a:path w="8889" h="41910">
                <a:moveTo>
                  <a:pt x="1752" y="41586"/>
                </a:moveTo>
                <a:lnTo>
                  <a:pt x="8843" y="12856"/>
                </a:lnTo>
                <a:lnTo>
                  <a:pt x="7117" y="0"/>
                </a:lnTo>
                <a:lnTo>
                  <a:pt x="0" y="28757"/>
                </a:lnTo>
                <a:lnTo>
                  <a:pt x="1752"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8" name="object 188"/>
          <p:cNvSpPr/>
          <p:nvPr/>
        </p:nvSpPr>
        <p:spPr>
          <a:xfrm>
            <a:off x="3558472" y="3277199"/>
            <a:ext cx="6251" cy="29468"/>
          </a:xfrm>
          <a:custGeom>
            <a:avLst/>
            <a:gdLst/>
            <a:ahLst/>
            <a:cxnLst/>
            <a:rect l="l" t="t" r="r" b="b"/>
            <a:pathLst>
              <a:path w="8889" h="41910">
                <a:moveTo>
                  <a:pt x="1725" y="41613"/>
                </a:moveTo>
                <a:lnTo>
                  <a:pt x="8816" y="12855"/>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9" name="object 189"/>
          <p:cNvSpPr/>
          <p:nvPr/>
        </p:nvSpPr>
        <p:spPr>
          <a:xfrm>
            <a:off x="3568482" y="3236780"/>
            <a:ext cx="6251" cy="29468"/>
          </a:xfrm>
          <a:custGeom>
            <a:avLst/>
            <a:gdLst/>
            <a:ahLst/>
            <a:cxnLst/>
            <a:rect l="l" t="t" r="r" b="b"/>
            <a:pathLst>
              <a:path w="8889" h="41910">
                <a:moveTo>
                  <a:pt x="1725" y="41586"/>
                </a:moveTo>
                <a:lnTo>
                  <a:pt x="8843" y="12856"/>
                </a:lnTo>
                <a:lnTo>
                  <a:pt x="7117" y="0"/>
                </a:lnTo>
                <a:lnTo>
                  <a:pt x="0" y="28757"/>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0" name="object 190"/>
          <p:cNvSpPr/>
          <p:nvPr/>
        </p:nvSpPr>
        <p:spPr>
          <a:xfrm>
            <a:off x="3578490" y="3196378"/>
            <a:ext cx="6251" cy="29468"/>
          </a:xfrm>
          <a:custGeom>
            <a:avLst/>
            <a:gdLst/>
            <a:ahLst/>
            <a:cxnLst/>
            <a:rect l="l" t="t" r="r" b="b"/>
            <a:pathLst>
              <a:path w="8889" h="41910">
                <a:moveTo>
                  <a:pt x="1725" y="41559"/>
                </a:moveTo>
                <a:lnTo>
                  <a:pt x="8843" y="12829"/>
                </a:lnTo>
                <a:lnTo>
                  <a:pt x="7117" y="0"/>
                </a:lnTo>
                <a:lnTo>
                  <a:pt x="0" y="28703"/>
                </a:lnTo>
                <a:lnTo>
                  <a:pt x="1725"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1" name="object 191"/>
          <p:cNvSpPr/>
          <p:nvPr/>
        </p:nvSpPr>
        <p:spPr>
          <a:xfrm>
            <a:off x="3588519" y="3155956"/>
            <a:ext cx="6251" cy="29468"/>
          </a:xfrm>
          <a:custGeom>
            <a:avLst/>
            <a:gdLst/>
            <a:ahLst/>
            <a:cxnLst/>
            <a:rect l="l" t="t" r="r" b="b"/>
            <a:pathLst>
              <a:path w="8889" h="41910">
                <a:moveTo>
                  <a:pt x="1698" y="41559"/>
                </a:moveTo>
                <a:lnTo>
                  <a:pt x="8816" y="12829"/>
                </a:lnTo>
                <a:lnTo>
                  <a:pt x="7117" y="0"/>
                </a:lnTo>
                <a:lnTo>
                  <a:pt x="0" y="28704"/>
                </a:lnTo>
                <a:lnTo>
                  <a:pt x="1698"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2" name="object 192"/>
          <p:cNvSpPr/>
          <p:nvPr/>
        </p:nvSpPr>
        <p:spPr>
          <a:xfrm>
            <a:off x="3598528" y="3115497"/>
            <a:ext cx="6251" cy="29468"/>
          </a:xfrm>
          <a:custGeom>
            <a:avLst/>
            <a:gdLst/>
            <a:ahLst/>
            <a:cxnLst/>
            <a:rect l="l" t="t" r="r" b="b"/>
            <a:pathLst>
              <a:path w="8889" h="41910">
                <a:moveTo>
                  <a:pt x="1698" y="41613"/>
                </a:moveTo>
                <a:lnTo>
                  <a:pt x="8843" y="12883"/>
                </a:lnTo>
                <a:lnTo>
                  <a:pt x="7117" y="0"/>
                </a:lnTo>
                <a:lnTo>
                  <a:pt x="0" y="28757"/>
                </a:lnTo>
                <a:lnTo>
                  <a:pt x="1698"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3" name="object 193"/>
          <p:cNvSpPr/>
          <p:nvPr/>
        </p:nvSpPr>
        <p:spPr>
          <a:xfrm>
            <a:off x="3608537" y="3075114"/>
            <a:ext cx="6251" cy="29468"/>
          </a:xfrm>
          <a:custGeom>
            <a:avLst/>
            <a:gdLst/>
            <a:ahLst/>
            <a:cxnLst/>
            <a:rect l="l" t="t" r="r" b="b"/>
            <a:pathLst>
              <a:path w="8889" h="41910">
                <a:moveTo>
                  <a:pt x="1725" y="41559"/>
                </a:moveTo>
                <a:lnTo>
                  <a:pt x="8843" y="12802"/>
                </a:lnTo>
                <a:lnTo>
                  <a:pt x="7117" y="0"/>
                </a:lnTo>
                <a:lnTo>
                  <a:pt x="0" y="28703"/>
                </a:lnTo>
              </a:path>
            </a:pathLst>
          </a:custGeom>
          <a:ln w="6524">
            <a:solidFill>
              <a:srgbClr val="EE3531"/>
            </a:solidFill>
          </a:ln>
        </p:spPr>
        <p:txBody>
          <a:bodyPr wrap="square" lIns="0" tIns="0" rIns="0" bIns="0" rtlCol="0"/>
          <a:lstStyle/>
          <a:p>
            <a:endParaRPr sz="1266">
              <a:solidFill>
                <a:prstClr val="black"/>
              </a:solidFill>
            </a:endParaRPr>
          </a:p>
        </p:txBody>
      </p:sp>
      <p:sp>
        <p:nvSpPr>
          <p:cNvPr id="194" name="object 194"/>
          <p:cNvSpPr/>
          <p:nvPr/>
        </p:nvSpPr>
        <p:spPr>
          <a:xfrm>
            <a:off x="3288549" y="3352961"/>
            <a:ext cx="71884" cy="73223"/>
          </a:xfrm>
          <a:custGeom>
            <a:avLst/>
            <a:gdLst/>
            <a:ahLst/>
            <a:cxnLst/>
            <a:rect l="l" t="t" r="r" b="b"/>
            <a:pathLst>
              <a:path w="102235" h="104139">
                <a:moveTo>
                  <a:pt x="55532" y="0"/>
                </a:moveTo>
                <a:lnTo>
                  <a:pt x="13118" y="18632"/>
                </a:lnTo>
                <a:lnTo>
                  <a:pt x="0" y="51545"/>
                </a:lnTo>
                <a:lnTo>
                  <a:pt x="1250" y="62708"/>
                </a:lnTo>
                <a:lnTo>
                  <a:pt x="32854" y="101185"/>
                </a:lnTo>
                <a:lnTo>
                  <a:pt x="44525" y="103848"/>
                </a:lnTo>
                <a:lnTo>
                  <a:pt x="56327" y="103681"/>
                </a:lnTo>
                <a:lnTo>
                  <a:pt x="95256" y="77460"/>
                </a:lnTo>
                <a:lnTo>
                  <a:pt x="102115" y="51080"/>
                </a:lnTo>
                <a:lnTo>
                  <a:pt x="100472" y="40140"/>
                </a:lnTo>
                <a:lnTo>
                  <a:pt x="66884" y="1970"/>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5" name="object 195"/>
          <p:cNvSpPr/>
          <p:nvPr/>
        </p:nvSpPr>
        <p:spPr>
          <a:xfrm>
            <a:off x="3288549" y="3352960"/>
            <a:ext cx="71884" cy="73223"/>
          </a:xfrm>
          <a:custGeom>
            <a:avLst/>
            <a:gdLst/>
            <a:ahLst/>
            <a:cxnLst/>
            <a:rect l="l" t="t" r="r" b="b"/>
            <a:pathLst>
              <a:path w="102235" h="104139">
                <a:moveTo>
                  <a:pt x="95256" y="77463"/>
                </a:moveTo>
                <a:lnTo>
                  <a:pt x="56325" y="103681"/>
                </a:lnTo>
                <a:lnTo>
                  <a:pt x="44523" y="103848"/>
                </a:lnTo>
                <a:lnTo>
                  <a:pt x="32851" y="101185"/>
                </a:lnTo>
                <a:lnTo>
                  <a:pt x="5129" y="73572"/>
                </a:lnTo>
                <a:lnTo>
                  <a:pt x="0" y="51545"/>
                </a:lnTo>
                <a:lnTo>
                  <a:pt x="1349" y="40400"/>
                </a:lnTo>
                <a:lnTo>
                  <a:pt x="32924" y="4143"/>
                </a:lnTo>
                <a:lnTo>
                  <a:pt x="55532" y="0"/>
                </a:lnTo>
                <a:lnTo>
                  <a:pt x="66885" y="1970"/>
                </a:lnTo>
                <a:lnTo>
                  <a:pt x="96189" y="29477"/>
                </a:lnTo>
                <a:lnTo>
                  <a:pt x="102115" y="51080"/>
                </a:lnTo>
                <a:lnTo>
                  <a:pt x="101179" y="62012"/>
                </a:lnTo>
                <a:lnTo>
                  <a:pt x="97725" y="72653"/>
                </a:lnTo>
              </a:path>
            </a:pathLst>
          </a:custGeom>
          <a:ln w="13046">
            <a:solidFill>
              <a:srgbClr val="231F20"/>
            </a:solidFill>
          </a:ln>
        </p:spPr>
        <p:txBody>
          <a:bodyPr wrap="square" lIns="0" tIns="0" rIns="0" bIns="0" rtlCol="0"/>
          <a:lstStyle/>
          <a:p>
            <a:endParaRPr sz="1266">
              <a:solidFill>
                <a:prstClr val="black"/>
              </a:solidFill>
            </a:endParaRPr>
          </a:p>
        </p:txBody>
      </p:sp>
      <p:sp>
        <p:nvSpPr>
          <p:cNvPr id="196" name="object 196"/>
          <p:cNvSpPr/>
          <p:nvPr/>
        </p:nvSpPr>
        <p:spPr>
          <a:xfrm>
            <a:off x="3188213" y="3522692"/>
            <a:ext cx="71884" cy="73223"/>
          </a:xfrm>
          <a:custGeom>
            <a:avLst/>
            <a:gdLst/>
            <a:ahLst/>
            <a:cxnLst/>
            <a:rect l="l" t="t" r="r" b="b"/>
            <a:pathLst>
              <a:path w="102235" h="104139">
                <a:moveTo>
                  <a:pt x="55527" y="0"/>
                </a:moveTo>
                <a:lnTo>
                  <a:pt x="13126" y="18627"/>
                </a:lnTo>
                <a:lnTo>
                  <a:pt x="0" y="51539"/>
                </a:lnTo>
                <a:lnTo>
                  <a:pt x="1249" y="62701"/>
                </a:lnTo>
                <a:lnTo>
                  <a:pt x="32862" y="101157"/>
                </a:lnTo>
                <a:lnTo>
                  <a:pt x="44532" y="103827"/>
                </a:lnTo>
                <a:lnTo>
                  <a:pt x="56333" y="103667"/>
                </a:lnTo>
                <a:lnTo>
                  <a:pt x="95254" y="77449"/>
                </a:lnTo>
                <a:lnTo>
                  <a:pt x="102114" y="51068"/>
                </a:lnTo>
                <a:lnTo>
                  <a:pt x="100471" y="40129"/>
                </a:lnTo>
                <a:lnTo>
                  <a:pt x="66875" y="1971"/>
                </a:lnTo>
                <a:lnTo>
                  <a:pt x="55527" y="0"/>
                </a:lnTo>
                <a:close/>
              </a:path>
            </a:pathLst>
          </a:custGeom>
          <a:solidFill>
            <a:srgbClr val="231F20"/>
          </a:solidFill>
        </p:spPr>
        <p:txBody>
          <a:bodyPr wrap="square" lIns="0" tIns="0" rIns="0" bIns="0" rtlCol="0"/>
          <a:lstStyle/>
          <a:p>
            <a:endParaRPr sz="1266">
              <a:solidFill>
                <a:prstClr val="black"/>
              </a:solidFill>
            </a:endParaRPr>
          </a:p>
        </p:txBody>
      </p:sp>
      <p:sp>
        <p:nvSpPr>
          <p:cNvPr id="197" name="object 197"/>
          <p:cNvSpPr/>
          <p:nvPr/>
        </p:nvSpPr>
        <p:spPr>
          <a:xfrm>
            <a:off x="3188212" y="3522692"/>
            <a:ext cx="71884" cy="73223"/>
          </a:xfrm>
          <a:custGeom>
            <a:avLst/>
            <a:gdLst/>
            <a:ahLst/>
            <a:cxnLst/>
            <a:rect l="l" t="t" r="r" b="b"/>
            <a:pathLst>
              <a:path w="102235" h="104139">
                <a:moveTo>
                  <a:pt x="95255" y="77449"/>
                </a:moveTo>
                <a:lnTo>
                  <a:pt x="56333" y="103668"/>
                </a:lnTo>
                <a:lnTo>
                  <a:pt x="44533" y="103828"/>
                </a:lnTo>
                <a:lnTo>
                  <a:pt x="32863" y="101157"/>
                </a:lnTo>
                <a:lnTo>
                  <a:pt x="5130" y="73562"/>
                </a:lnTo>
                <a:lnTo>
                  <a:pt x="0" y="51540"/>
                </a:lnTo>
                <a:lnTo>
                  <a:pt x="1349" y="40393"/>
                </a:lnTo>
                <a:lnTo>
                  <a:pt x="32930" y="4145"/>
                </a:lnTo>
                <a:lnTo>
                  <a:pt x="55527" y="0"/>
                </a:lnTo>
                <a:lnTo>
                  <a:pt x="66875" y="1971"/>
                </a:lnTo>
                <a:lnTo>
                  <a:pt x="96188" y="29468"/>
                </a:lnTo>
                <a:lnTo>
                  <a:pt x="102114" y="51070"/>
                </a:lnTo>
                <a:lnTo>
                  <a:pt x="101177" y="62002"/>
                </a:lnTo>
                <a:lnTo>
                  <a:pt x="97723" y="72643"/>
                </a:lnTo>
              </a:path>
            </a:pathLst>
          </a:custGeom>
          <a:ln w="13046">
            <a:solidFill>
              <a:srgbClr val="231F20"/>
            </a:solidFill>
          </a:ln>
        </p:spPr>
        <p:txBody>
          <a:bodyPr wrap="square" lIns="0" tIns="0" rIns="0" bIns="0" rtlCol="0"/>
          <a:lstStyle/>
          <a:p>
            <a:endParaRPr sz="1266">
              <a:solidFill>
                <a:prstClr val="black"/>
              </a:solidFill>
            </a:endParaRPr>
          </a:p>
        </p:txBody>
      </p:sp>
      <p:sp>
        <p:nvSpPr>
          <p:cNvPr id="198" name="object 198"/>
          <p:cNvSpPr/>
          <p:nvPr/>
        </p:nvSpPr>
        <p:spPr>
          <a:xfrm>
            <a:off x="2976303" y="3668789"/>
            <a:ext cx="71884" cy="73223"/>
          </a:xfrm>
          <a:custGeom>
            <a:avLst/>
            <a:gdLst/>
            <a:ahLst/>
            <a:cxnLst/>
            <a:rect l="l" t="t" r="r" b="b"/>
            <a:pathLst>
              <a:path w="102235" h="104139">
                <a:moveTo>
                  <a:pt x="55532" y="0"/>
                </a:moveTo>
                <a:lnTo>
                  <a:pt x="13118" y="18621"/>
                </a:lnTo>
                <a:lnTo>
                  <a:pt x="0" y="51534"/>
                </a:lnTo>
                <a:lnTo>
                  <a:pt x="1255" y="62695"/>
                </a:lnTo>
                <a:lnTo>
                  <a:pt x="32859" y="101155"/>
                </a:lnTo>
                <a:lnTo>
                  <a:pt x="44533" y="103824"/>
                </a:lnTo>
                <a:lnTo>
                  <a:pt x="56337" y="103665"/>
                </a:lnTo>
                <a:lnTo>
                  <a:pt x="95277" y="77463"/>
                </a:lnTo>
                <a:lnTo>
                  <a:pt x="102123" y="51087"/>
                </a:lnTo>
                <a:lnTo>
                  <a:pt x="100483" y="40141"/>
                </a:lnTo>
                <a:lnTo>
                  <a:pt x="66888" y="1968"/>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9" name="object 199"/>
          <p:cNvSpPr/>
          <p:nvPr/>
        </p:nvSpPr>
        <p:spPr>
          <a:xfrm>
            <a:off x="2976304" y="3668788"/>
            <a:ext cx="71884" cy="73223"/>
          </a:xfrm>
          <a:custGeom>
            <a:avLst/>
            <a:gdLst/>
            <a:ahLst/>
            <a:cxnLst/>
            <a:rect l="l" t="t" r="r" b="b"/>
            <a:pathLst>
              <a:path w="102235" h="104139">
                <a:moveTo>
                  <a:pt x="95276" y="77464"/>
                </a:moveTo>
                <a:lnTo>
                  <a:pt x="56338" y="103666"/>
                </a:lnTo>
                <a:lnTo>
                  <a:pt x="44533" y="103825"/>
                </a:lnTo>
                <a:lnTo>
                  <a:pt x="32860" y="101156"/>
                </a:lnTo>
                <a:lnTo>
                  <a:pt x="5138" y="73555"/>
                </a:lnTo>
                <a:lnTo>
                  <a:pt x="0" y="51534"/>
                </a:lnTo>
                <a:lnTo>
                  <a:pt x="1344" y="40388"/>
                </a:lnTo>
                <a:lnTo>
                  <a:pt x="32927" y="4142"/>
                </a:lnTo>
                <a:lnTo>
                  <a:pt x="55532" y="0"/>
                </a:lnTo>
                <a:lnTo>
                  <a:pt x="66888" y="1968"/>
                </a:lnTo>
                <a:lnTo>
                  <a:pt x="96202" y="29472"/>
                </a:lnTo>
                <a:lnTo>
                  <a:pt x="102123" y="51087"/>
                </a:lnTo>
                <a:lnTo>
                  <a:pt x="101186" y="62024"/>
                </a:lnTo>
                <a:lnTo>
                  <a:pt x="97735" y="72668"/>
                </a:lnTo>
              </a:path>
            </a:pathLst>
          </a:custGeom>
          <a:ln w="13046">
            <a:solidFill>
              <a:srgbClr val="231F20"/>
            </a:solidFill>
          </a:ln>
        </p:spPr>
        <p:txBody>
          <a:bodyPr wrap="square" lIns="0" tIns="0" rIns="0" bIns="0" rtlCol="0"/>
          <a:lstStyle/>
          <a:p>
            <a:endParaRPr sz="1266">
              <a:solidFill>
                <a:prstClr val="black"/>
              </a:solidFill>
            </a:endParaRPr>
          </a:p>
        </p:txBody>
      </p:sp>
      <p:sp>
        <p:nvSpPr>
          <p:cNvPr id="200" name="object 200"/>
          <p:cNvSpPr/>
          <p:nvPr/>
        </p:nvSpPr>
        <p:spPr>
          <a:xfrm>
            <a:off x="3379781" y="3670476"/>
            <a:ext cx="71884" cy="73223"/>
          </a:xfrm>
          <a:custGeom>
            <a:avLst/>
            <a:gdLst/>
            <a:ahLst/>
            <a:cxnLst/>
            <a:rect l="l" t="t" r="r" b="b"/>
            <a:pathLst>
              <a:path w="102235" h="104139">
                <a:moveTo>
                  <a:pt x="55543" y="0"/>
                </a:moveTo>
                <a:lnTo>
                  <a:pt x="13127" y="18625"/>
                </a:lnTo>
                <a:lnTo>
                  <a:pt x="0" y="51540"/>
                </a:lnTo>
                <a:lnTo>
                  <a:pt x="1256" y="62700"/>
                </a:lnTo>
                <a:lnTo>
                  <a:pt x="32847" y="101148"/>
                </a:lnTo>
                <a:lnTo>
                  <a:pt x="44515" y="103823"/>
                </a:lnTo>
                <a:lnTo>
                  <a:pt x="56318" y="103667"/>
                </a:lnTo>
                <a:lnTo>
                  <a:pt x="95263" y="77463"/>
                </a:lnTo>
                <a:lnTo>
                  <a:pt x="102122" y="51063"/>
                </a:lnTo>
                <a:lnTo>
                  <a:pt x="100479" y="40121"/>
                </a:lnTo>
                <a:lnTo>
                  <a:pt x="66893" y="1969"/>
                </a:lnTo>
                <a:lnTo>
                  <a:pt x="55543" y="0"/>
                </a:lnTo>
                <a:close/>
              </a:path>
            </a:pathLst>
          </a:custGeom>
          <a:solidFill>
            <a:srgbClr val="231F20"/>
          </a:solidFill>
        </p:spPr>
        <p:txBody>
          <a:bodyPr wrap="square" lIns="0" tIns="0" rIns="0" bIns="0" rtlCol="0"/>
          <a:lstStyle/>
          <a:p>
            <a:endParaRPr sz="1266">
              <a:solidFill>
                <a:prstClr val="black"/>
              </a:solidFill>
            </a:endParaRPr>
          </a:p>
        </p:txBody>
      </p:sp>
      <p:sp>
        <p:nvSpPr>
          <p:cNvPr id="201" name="object 201"/>
          <p:cNvSpPr/>
          <p:nvPr/>
        </p:nvSpPr>
        <p:spPr>
          <a:xfrm>
            <a:off x="3379782" y="3670475"/>
            <a:ext cx="71884" cy="73223"/>
          </a:xfrm>
          <a:custGeom>
            <a:avLst/>
            <a:gdLst/>
            <a:ahLst/>
            <a:cxnLst/>
            <a:rect l="l" t="t" r="r" b="b"/>
            <a:pathLst>
              <a:path w="102235" h="104139">
                <a:moveTo>
                  <a:pt x="95262" y="77463"/>
                </a:moveTo>
                <a:lnTo>
                  <a:pt x="56317" y="103667"/>
                </a:lnTo>
                <a:lnTo>
                  <a:pt x="44515" y="103823"/>
                </a:lnTo>
                <a:lnTo>
                  <a:pt x="32847" y="101149"/>
                </a:lnTo>
                <a:lnTo>
                  <a:pt x="5140" y="73557"/>
                </a:lnTo>
                <a:lnTo>
                  <a:pt x="0" y="51540"/>
                </a:lnTo>
                <a:lnTo>
                  <a:pt x="1345" y="40395"/>
                </a:lnTo>
                <a:lnTo>
                  <a:pt x="32940" y="4142"/>
                </a:lnTo>
                <a:lnTo>
                  <a:pt x="55542" y="0"/>
                </a:lnTo>
                <a:lnTo>
                  <a:pt x="66891" y="1970"/>
                </a:lnTo>
                <a:lnTo>
                  <a:pt x="96196" y="29457"/>
                </a:lnTo>
                <a:lnTo>
                  <a:pt x="102122" y="51062"/>
                </a:lnTo>
                <a:lnTo>
                  <a:pt x="101186" y="61999"/>
                </a:lnTo>
                <a:lnTo>
                  <a:pt x="97732" y="72648"/>
                </a:lnTo>
              </a:path>
            </a:pathLst>
          </a:custGeom>
          <a:ln w="13046">
            <a:solidFill>
              <a:srgbClr val="231F20"/>
            </a:solidFill>
          </a:ln>
        </p:spPr>
        <p:txBody>
          <a:bodyPr wrap="square" lIns="0" tIns="0" rIns="0" bIns="0" rtlCol="0"/>
          <a:lstStyle/>
          <a:p>
            <a:endParaRPr sz="1266">
              <a:solidFill>
                <a:prstClr val="black"/>
              </a:solidFill>
            </a:endParaRPr>
          </a:p>
        </p:txBody>
      </p:sp>
      <p:sp>
        <p:nvSpPr>
          <p:cNvPr id="202" name="object 202"/>
          <p:cNvSpPr/>
          <p:nvPr/>
        </p:nvSpPr>
        <p:spPr>
          <a:xfrm>
            <a:off x="3414887" y="3693466"/>
            <a:ext cx="0" cy="71884"/>
          </a:xfrm>
          <a:custGeom>
            <a:avLst/>
            <a:gdLst/>
            <a:ahLst/>
            <a:cxnLst/>
            <a:rect l="l" t="t" r="r" b="b"/>
            <a:pathLst>
              <a:path h="102235">
                <a:moveTo>
                  <a:pt x="0" y="0"/>
                </a:moveTo>
                <a:lnTo>
                  <a:pt x="0" y="102066"/>
                </a:lnTo>
              </a:path>
            </a:pathLst>
          </a:custGeom>
          <a:ln w="14831">
            <a:solidFill>
              <a:srgbClr val="231F20"/>
            </a:solidFill>
          </a:ln>
        </p:spPr>
        <p:txBody>
          <a:bodyPr wrap="square" lIns="0" tIns="0" rIns="0" bIns="0" rtlCol="0"/>
          <a:lstStyle/>
          <a:p>
            <a:endParaRPr sz="1266">
              <a:solidFill>
                <a:prstClr val="black"/>
              </a:solidFill>
            </a:endParaRPr>
          </a:p>
        </p:txBody>
      </p:sp>
      <p:sp>
        <p:nvSpPr>
          <p:cNvPr id="203" name="object 203"/>
          <p:cNvSpPr/>
          <p:nvPr/>
        </p:nvSpPr>
        <p:spPr>
          <a:xfrm>
            <a:off x="240460" y="3471877"/>
            <a:ext cx="192435" cy="221456"/>
          </a:xfrm>
          <a:custGeom>
            <a:avLst/>
            <a:gdLst/>
            <a:ahLst/>
            <a:cxnLst/>
            <a:rect l="l" t="t" r="r" b="b"/>
            <a:pathLst>
              <a:path w="273684" h="314960">
                <a:moveTo>
                  <a:pt x="204924" y="104899"/>
                </a:moveTo>
                <a:lnTo>
                  <a:pt x="68344" y="104899"/>
                </a:lnTo>
                <a:lnTo>
                  <a:pt x="68344" y="314714"/>
                </a:lnTo>
                <a:lnTo>
                  <a:pt x="204924" y="314714"/>
                </a:lnTo>
                <a:lnTo>
                  <a:pt x="204924" y="104899"/>
                </a:lnTo>
                <a:close/>
              </a:path>
              <a:path w="273684" h="314960">
                <a:moveTo>
                  <a:pt x="136634" y="0"/>
                </a:moveTo>
                <a:lnTo>
                  <a:pt x="0" y="104899"/>
                </a:lnTo>
                <a:lnTo>
                  <a:pt x="273241" y="104899"/>
                </a:lnTo>
                <a:lnTo>
                  <a:pt x="136634" y="0"/>
                </a:lnTo>
                <a:close/>
              </a:path>
            </a:pathLst>
          </a:custGeom>
          <a:solidFill>
            <a:srgbClr val="EE3531"/>
          </a:solidFill>
        </p:spPr>
        <p:txBody>
          <a:bodyPr wrap="square" lIns="0" tIns="0" rIns="0" bIns="0" rtlCol="0"/>
          <a:lstStyle/>
          <a:p>
            <a:endParaRPr sz="1266">
              <a:solidFill>
                <a:prstClr val="black"/>
              </a:solidFill>
            </a:endParaRPr>
          </a:p>
        </p:txBody>
      </p:sp>
      <p:sp>
        <p:nvSpPr>
          <p:cNvPr id="204" name="object 204"/>
          <p:cNvSpPr/>
          <p:nvPr/>
        </p:nvSpPr>
        <p:spPr>
          <a:xfrm>
            <a:off x="240460" y="3471880"/>
            <a:ext cx="192435" cy="221456"/>
          </a:xfrm>
          <a:custGeom>
            <a:avLst/>
            <a:gdLst/>
            <a:ahLst/>
            <a:cxnLst/>
            <a:rect l="l" t="t" r="r" b="b"/>
            <a:pathLst>
              <a:path w="273684" h="314960">
                <a:moveTo>
                  <a:pt x="273241" y="104895"/>
                </a:moveTo>
                <a:lnTo>
                  <a:pt x="204924" y="104895"/>
                </a:lnTo>
                <a:lnTo>
                  <a:pt x="204924" y="314714"/>
                </a:lnTo>
                <a:lnTo>
                  <a:pt x="68344" y="314714"/>
                </a:lnTo>
                <a:lnTo>
                  <a:pt x="68344" y="104895"/>
                </a:lnTo>
                <a:lnTo>
                  <a:pt x="0" y="104895"/>
                </a:lnTo>
                <a:lnTo>
                  <a:pt x="136634" y="0"/>
                </a:lnTo>
                <a:lnTo>
                  <a:pt x="273241" y="104895"/>
                </a:lnTo>
              </a:path>
            </a:pathLst>
          </a:custGeom>
          <a:ln w="13046">
            <a:solidFill>
              <a:srgbClr val="EE3531"/>
            </a:solidFill>
          </a:ln>
        </p:spPr>
        <p:txBody>
          <a:bodyPr wrap="square" lIns="0" tIns="0" rIns="0" bIns="0" rtlCol="0"/>
          <a:lstStyle/>
          <a:p>
            <a:endParaRPr sz="1266">
              <a:solidFill>
                <a:prstClr val="black"/>
              </a:solidFill>
            </a:endParaRPr>
          </a:p>
        </p:txBody>
      </p:sp>
      <p:sp>
        <p:nvSpPr>
          <p:cNvPr id="205" name="object 205"/>
          <p:cNvSpPr/>
          <p:nvPr/>
        </p:nvSpPr>
        <p:spPr>
          <a:xfrm>
            <a:off x="4201540" y="3897391"/>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6" name="object 206"/>
          <p:cNvSpPr/>
          <p:nvPr/>
        </p:nvSpPr>
        <p:spPr>
          <a:xfrm>
            <a:off x="4201530" y="4000292"/>
            <a:ext cx="0" cy="42416"/>
          </a:xfrm>
          <a:custGeom>
            <a:avLst/>
            <a:gdLst/>
            <a:ahLst/>
            <a:cxnLst/>
            <a:rect l="l" t="t" r="r" b="b"/>
            <a:pathLst>
              <a:path h="60325">
                <a:moveTo>
                  <a:pt x="0" y="0"/>
                </a:moveTo>
                <a:lnTo>
                  <a:pt x="0" y="59750"/>
                </a:lnTo>
              </a:path>
            </a:pathLst>
          </a:custGeom>
          <a:ln w="3175">
            <a:solidFill>
              <a:srgbClr val="26A8E0"/>
            </a:solidFill>
          </a:ln>
        </p:spPr>
        <p:txBody>
          <a:bodyPr wrap="square" lIns="0" tIns="0" rIns="0" bIns="0" rtlCol="0"/>
          <a:lstStyle/>
          <a:p>
            <a:endParaRPr sz="1266">
              <a:solidFill>
                <a:prstClr val="black"/>
              </a:solidFill>
            </a:endParaRPr>
          </a:p>
        </p:txBody>
      </p:sp>
      <p:sp>
        <p:nvSpPr>
          <p:cNvPr id="207" name="object 207"/>
          <p:cNvSpPr/>
          <p:nvPr/>
        </p:nvSpPr>
        <p:spPr>
          <a:xfrm>
            <a:off x="4201540" y="4000272"/>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8" name="object 208"/>
          <p:cNvSpPr/>
          <p:nvPr/>
        </p:nvSpPr>
        <p:spPr>
          <a:xfrm>
            <a:off x="4229813" y="3968293"/>
            <a:ext cx="42416" cy="0"/>
          </a:xfrm>
          <a:custGeom>
            <a:avLst/>
            <a:gdLst/>
            <a:ahLst/>
            <a:cxnLst/>
            <a:rect l="l" t="t" r="r" b="b"/>
            <a:pathLst>
              <a:path w="60325">
                <a:moveTo>
                  <a:pt x="0" y="0"/>
                </a:moveTo>
                <a:lnTo>
                  <a:pt x="59770" y="0"/>
                </a:lnTo>
              </a:path>
            </a:pathLst>
          </a:custGeom>
          <a:ln w="34178">
            <a:solidFill>
              <a:srgbClr val="26A8E0"/>
            </a:solidFill>
          </a:ln>
        </p:spPr>
        <p:txBody>
          <a:bodyPr wrap="square" lIns="0" tIns="0" rIns="0" bIns="0" rtlCol="0"/>
          <a:lstStyle/>
          <a:p>
            <a:endParaRPr sz="1266">
              <a:solidFill>
                <a:prstClr val="black"/>
              </a:solidFill>
            </a:endParaRPr>
          </a:p>
        </p:txBody>
      </p:sp>
      <p:sp>
        <p:nvSpPr>
          <p:cNvPr id="209" name="object 209"/>
          <p:cNvSpPr/>
          <p:nvPr/>
        </p:nvSpPr>
        <p:spPr>
          <a:xfrm>
            <a:off x="3975721" y="3731442"/>
            <a:ext cx="15180" cy="80367"/>
          </a:xfrm>
          <a:custGeom>
            <a:avLst/>
            <a:gdLst/>
            <a:ahLst/>
            <a:cxnLst/>
            <a:rect l="l" t="t" r="r" b="b"/>
            <a:pathLst>
              <a:path w="21589" h="114300">
                <a:moveTo>
                  <a:pt x="8196" y="0"/>
                </a:moveTo>
                <a:lnTo>
                  <a:pt x="0" y="113601"/>
                </a:lnTo>
                <a:lnTo>
                  <a:pt x="13021" y="114274"/>
                </a:lnTo>
                <a:lnTo>
                  <a:pt x="21217" y="701"/>
                </a:lnTo>
                <a:lnTo>
                  <a:pt x="8196" y="0"/>
                </a:lnTo>
                <a:close/>
              </a:path>
            </a:pathLst>
          </a:custGeom>
          <a:solidFill>
            <a:srgbClr val="334CA0"/>
          </a:solidFill>
        </p:spPr>
        <p:txBody>
          <a:bodyPr wrap="square" lIns="0" tIns="0" rIns="0" bIns="0" rtlCol="0"/>
          <a:lstStyle/>
          <a:p>
            <a:endParaRPr sz="1266">
              <a:solidFill>
                <a:prstClr val="black"/>
              </a:solidFill>
            </a:endParaRPr>
          </a:p>
        </p:txBody>
      </p:sp>
      <p:sp>
        <p:nvSpPr>
          <p:cNvPr id="210" name="object 210"/>
          <p:cNvSpPr/>
          <p:nvPr/>
        </p:nvSpPr>
        <p:spPr>
          <a:xfrm>
            <a:off x="4277981" y="4088061"/>
            <a:ext cx="42416" cy="0"/>
          </a:xfrm>
          <a:custGeom>
            <a:avLst/>
            <a:gdLst/>
            <a:ahLst/>
            <a:cxnLst/>
            <a:rect l="l" t="t" r="r" b="b"/>
            <a:pathLst>
              <a:path w="60325">
                <a:moveTo>
                  <a:pt x="0" y="0"/>
                </a:moveTo>
                <a:lnTo>
                  <a:pt x="59743" y="0"/>
                </a:lnTo>
              </a:path>
            </a:pathLst>
          </a:custGeom>
          <a:ln w="14287">
            <a:solidFill>
              <a:srgbClr val="26A8E0"/>
            </a:solidFill>
          </a:ln>
        </p:spPr>
        <p:txBody>
          <a:bodyPr wrap="square" lIns="0" tIns="0" rIns="0" bIns="0" rtlCol="0"/>
          <a:lstStyle/>
          <a:p>
            <a:endParaRPr sz="1266">
              <a:solidFill>
                <a:prstClr val="black"/>
              </a:solidFill>
            </a:endParaRPr>
          </a:p>
        </p:txBody>
      </p:sp>
      <p:sp>
        <p:nvSpPr>
          <p:cNvPr id="211" name="object 211"/>
          <p:cNvSpPr/>
          <p:nvPr/>
        </p:nvSpPr>
        <p:spPr>
          <a:xfrm>
            <a:off x="4460967" y="4066637"/>
            <a:ext cx="55364" cy="31700"/>
          </a:xfrm>
          <a:custGeom>
            <a:avLst/>
            <a:gdLst/>
            <a:ahLst/>
            <a:cxnLst/>
            <a:rect l="l" t="t" r="r" b="b"/>
            <a:pathLst>
              <a:path w="78739" h="45085">
                <a:moveTo>
                  <a:pt x="73061" y="0"/>
                </a:moveTo>
                <a:lnTo>
                  <a:pt x="0" y="33097"/>
                </a:lnTo>
                <a:lnTo>
                  <a:pt x="5392" y="44982"/>
                </a:lnTo>
                <a:lnTo>
                  <a:pt x="78454"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12" name="object 212"/>
          <p:cNvSpPr/>
          <p:nvPr/>
        </p:nvSpPr>
        <p:spPr>
          <a:xfrm>
            <a:off x="4512870" y="4066447"/>
            <a:ext cx="67419" cy="29021"/>
          </a:xfrm>
          <a:custGeom>
            <a:avLst/>
            <a:gdLst/>
            <a:ahLst/>
            <a:cxnLst/>
            <a:rect l="l" t="t" r="r" b="b"/>
            <a:pathLst>
              <a:path w="95884" h="41275">
                <a:moveTo>
                  <a:pt x="3882" y="0"/>
                </a:moveTo>
                <a:lnTo>
                  <a:pt x="0" y="12425"/>
                </a:lnTo>
                <a:lnTo>
                  <a:pt x="91852" y="41210"/>
                </a:lnTo>
                <a:lnTo>
                  <a:pt x="95735" y="28757"/>
                </a:lnTo>
                <a:lnTo>
                  <a:pt x="3882" y="0"/>
                </a:lnTo>
                <a:close/>
              </a:path>
            </a:pathLst>
          </a:custGeom>
          <a:solidFill>
            <a:srgbClr val="26A8E0"/>
          </a:solidFill>
        </p:spPr>
        <p:txBody>
          <a:bodyPr wrap="square" lIns="0" tIns="0" rIns="0" bIns="0" rtlCol="0"/>
          <a:lstStyle/>
          <a:p>
            <a:endParaRPr sz="1266">
              <a:solidFill>
                <a:prstClr val="black"/>
              </a:solidFill>
            </a:endParaRPr>
          </a:p>
        </p:txBody>
      </p:sp>
      <p:sp>
        <p:nvSpPr>
          <p:cNvPr id="213" name="object 213"/>
          <p:cNvSpPr/>
          <p:nvPr/>
        </p:nvSpPr>
        <p:spPr>
          <a:xfrm>
            <a:off x="4577283" y="4066506"/>
            <a:ext cx="59829" cy="29021"/>
          </a:xfrm>
          <a:custGeom>
            <a:avLst/>
            <a:gdLst/>
            <a:ahLst/>
            <a:cxnLst/>
            <a:rect l="l" t="t" r="r" b="b"/>
            <a:pathLst>
              <a:path w="85090" h="41275">
                <a:moveTo>
                  <a:pt x="80691" y="0"/>
                </a:moveTo>
                <a:lnTo>
                  <a:pt x="0" y="28783"/>
                </a:lnTo>
                <a:lnTo>
                  <a:pt x="4367" y="41045"/>
                </a:lnTo>
                <a:lnTo>
                  <a:pt x="85059" y="12260"/>
                </a:lnTo>
                <a:lnTo>
                  <a:pt x="80691" y="0"/>
                </a:lnTo>
                <a:close/>
              </a:path>
            </a:pathLst>
          </a:custGeom>
          <a:solidFill>
            <a:srgbClr val="26A8E0"/>
          </a:solidFill>
        </p:spPr>
        <p:txBody>
          <a:bodyPr wrap="square" lIns="0" tIns="0" rIns="0" bIns="0" rtlCol="0"/>
          <a:lstStyle/>
          <a:p>
            <a:endParaRPr sz="1266">
              <a:solidFill>
                <a:prstClr val="black"/>
              </a:solidFill>
            </a:endParaRPr>
          </a:p>
        </p:txBody>
      </p:sp>
      <p:sp>
        <p:nvSpPr>
          <p:cNvPr id="214" name="object 214"/>
          <p:cNvSpPr/>
          <p:nvPr/>
        </p:nvSpPr>
        <p:spPr>
          <a:xfrm>
            <a:off x="4633887" y="4066523"/>
            <a:ext cx="63847" cy="32147"/>
          </a:xfrm>
          <a:custGeom>
            <a:avLst/>
            <a:gdLst/>
            <a:ahLst/>
            <a:cxnLst/>
            <a:rect l="l" t="t" r="r" b="b"/>
            <a:pathLst>
              <a:path w="90804" h="45720">
                <a:moveTo>
                  <a:pt x="4719" y="0"/>
                </a:moveTo>
                <a:lnTo>
                  <a:pt x="0" y="12183"/>
                </a:lnTo>
                <a:lnTo>
                  <a:pt x="85545" y="45279"/>
                </a:lnTo>
                <a:lnTo>
                  <a:pt x="90236" y="33124"/>
                </a:lnTo>
                <a:lnTo>
                  <a:pt x="4719" y="0"/>
                </a:lnTo>
                <a:close/>
              </a:path>
            </a:pathLst>
          </a:custGeom>
          <a:solidFill>
            <a:srgbClr val="26A8E0"/>
          </a:solidFill>
        </p:spPr>
        <p:txBody>
          <a:bodyPr wrap="square" lIns="0" tIns="0" rIns="0" bIns="0" rtlCol="0"/>
          <a:lstStyle/>
          <a:p>
            <a:endParaRPr sz="1266">
              <a:solidFill>
                <a:prstClr val="black"/>
              </a:solidFill>
            </a:endParaRPr>
          </a:p>
        </p:txBody>
      </p:sp>
      <p:sp>
        <p:nvSpPr>
          <p:cNvPr id="215" name="object 215"/>
          <p:cNvSpPr/>
          <p:nvPr/>
        </p:nvSpPr>
        <p:spPr>
          <a:xfrm>
            <a:off x="3904824" y="3185140"/>
            <a:ext cx="0" cy="42416"/>
          </a:xfrm>
          <a:custGeom>
            <a:avLst/>
            <a:gdLst/>
            <a:ahLst/>
            <a:cxnLst/>
            <a:rect l="l" t="t" r="r" b="b"/>
            <a:pathLst>
              <a:path h="60325">
                <a:moveTo>
                  <a:pt x="0" y="0"/>
                </a:moveTo>
                <a:lnTo>
                  <a:pt x="0" y="59778"/>
                </a:lnTo>
              </a:path>
            </a:pathLst>
          </a:custGeom>
          <a:ln w="3175">
            <a:solidFill>
              <a:srgbClr val="25A9E1"/>
            </a:solidFill>
          </a:ln>
        </p:spPr>
        <p:txBody>
          <a:bodyPr wrap="square" lIns="0" tIns="0" rIns="0" bIns="0" rtlCol="0"/>
          <a:lstStyle/>
          <a:p>
            <a:endParaRPr sz="1266">
              <a:solidFill>
                <a:prstClr val="black"/>
              </a:solidFill>
            </a:endParaRPr>
          </a:p>
        </p:txBody>
      </p:sp>
      <p:sp>
        <p:nvSpPr>
          <p:cNvPr id="216" name="object 216"/>
          <p:cNvSpPr/>
          <p:nvPr/>
        </p:nvSpPr>
        <p:spPr>
          <a:xfrm>
            <a:off x="3904815" y="3185121"/>
            <a:ext cx="0" cy="42416"/>
          </a:xfrm>
          <a:custGeom>
            <a:avLst/>
            <a:gdLst/>
            <a:ahLst/>
            <a:cxnLst/>
            <a:rect l="l" t="t" r="r" b="b"/>
            <a:pathLst>
              <a:path h="60325">
                <a:moveTo>
                  <a:pt x="0" y="0"/>
                </a:moveTo>
                <a:lnTo>
                  <a:pt x="0" y="59805"/>
                </a:lnTo>
              </a:path>
            </a:pathLst>
          </a:custGeom>
          <a:ln w="14291">
            <a:solidFill>
              <a:srgbClr val="25A9E1"/>
            </a:solidFill>
          </a:ln>
        </p:spPr>
        <p:txBody>
          <a:bodyPr wrap="square" lIns="0" tIns="0" rIns="0" bIns="0" rtlCol="0"/>
          <a:lstStyle/>
          <a:p>
            <a:endParaRPr sz="1266">
              <a:solidFill>
                <a:prstClr val="black"/>
              </a:solidFill>
            </a:endParaRPr>
          </a:p>
        </p:txBody>
      </p:sp>
      <p:sp>
        <p:nvSpPr>
          <p:cNvPr id="217" name="object 217"/>
          <p:cNvSpPr/>
          <p:nvPr/>
        </p:nvSpPr>
        <p:spPr>
          <a:xfrm>
            <a:off x="3904815" y="3296114"/>
            <a:ext cx="0" cy="42416"/>
          </a:xfrm>
          <a:custGeom>
            <a:avLst/>
            <a:gdLst/>
            <a:ahLst/>
            <a:cxnLst/>
            <a:rect l="l" t="t" r="r" b="b"/>
            <a:pathLst>
              <a:path h="60325">
                <a:moveTo>
                  <a:pt x="0" y="0"/>
                </a:moveTo>
                <a:lnTo>
                  <a:pt x="0" y="59778"/>
                </a:lnTo>
              </a:path>
            </a:pathLst>
          </a:custGeom>
          <a:ln w="14291">
            <a:solidFill>
              <a:srgbClr val="25A9E1"/>
            </a:solidFill>
          </a:ln>
        </p:spPr>
        <p:txBody>
          <a:bodyPr wrap="square" lIns="0" tIns="0" rIns="0" bIns="0" rtlCol="0"/>
          <a:lstStyle/>
          <a:p>
            <a:endParaRPr sz="1266">
              <a:solidFill>
                <a:prstClr val="black"/>
              </a:solidFill>
            </a:endParaRPr>
          </a:p>
        </p:txBody>
      </p:sp>
      <p:sp>
        <p:nvSpPr>
          <p:cNvPr id="218" name="object 218"/>
          <p:cNvSpPr/>
          <p:nvPr/>
        </p:nvSpPr>
        <p:spPr>
          <a:xfrm>
            <a:off x="3933089" y="3253513"/>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19" name="object 219"/>
          <p:cNvSpPr/>
          <p:nvPr/>
        </p:nvSpPr>
        <p:spPr>
          <a:xfrm>
            <a:off x="3933089" y="3253513"/>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0" name="object 220"/>
          <p:cNvSpPr/>
          <p:nvPr/>
        </p:nvSpPr>
        <p:spPr>
          <a:xfrm>
            <a:off x="3933089" y="3271080"/>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21" name="object 221"/>
          <p:cNvSpPr/>
          <p:nvPr/>
        </p:nvSpPr>
        <p:spPr>
          <a:xfrm>
            <a:off x="3933089" y="3271080"/>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2" name="object 222"/>
          <p:cNvSpPr/>
          <p:nvPr/>
        </p:nvSpPr>
        <p:spPr>
          <a:xfrm>
            <a:off x="3981087" y="3155558"/>
            <a:ext cx="42416" cy="0"/>
          </a:xfrm>
          <a:custGeom>
            <a:avLst/>
            <a:gdLst/>
            <a:ahLst/>
            <a:cxnLst/>
            <a:rect l="l" t="t" r="r" b="b"/>
            <a:pathLst>
              <a:path w="60325">
                <a:moveTo>
                  <a:pt x="0" y="0"/>
                </a:moveTo>
                <a:lnTo>
                  <a:pt x="59770" y="0"/>
                </a:lnTo>
              </a:path>
            </a:pathLst>
          </a:custGeom>
          <a:ln w="3175">
            <a:solidFill>
              <a:srgbClr val="25A9E1"/>
            </a:solidFill>
          </a:ln>
        </p:spPr>
        <p:txBody>
          <a:bodyPr wrap="square" lIns="0" tIns="0" rIns="0" bIns="0" rtlCol="0"/>
          <a:lstStyle/>
          <a:p>
            <a:endParaRPr sz="1266">
              <a:solidFill>
                <a:prstClr val="black"/>
              </a:solidFill>
            </a:endParaRPr>
          </a:p>
        </p:txBody>
      </p:sp>
      <p:sp>
        <p:nvSpPr>
          <p:cNvPr id="223" name="object 223"/>
          <p:cNvSpPr/>
          <p:nvPr/>
        </p:nvSpPr>
        <p:spPr>
          <a:xfrm>
            <a:off x="3981087" y="3155568"/>
            <a:ext cx="42416" cy="0"/>
          </a:xfrm>
          <a:custGeom>
            <a:avLst/>
            <a:gdLst/>
            <a:ahLst/>
            <a:cxnLst/>
            <a:rect l="l" t="t" r="r" b="b"/>
            <a:pathLst>
              <a:path w="60325">
                <a:moveTo>
                  <a:pt x="0" y="0"/>
                </a:moveTo>
                <a:lnTo>
                  <a:pt x="59770" y="0"/>
                </a:lnTo>
              </a:path>
            </a:pathLst>
          </a:custGeom>
          <a:ln w="14287">
            <a:solidFill>
              <a:srgbClr val="25A9E1"/>
            </a:solidFill>
          </a:ln>
        </p:spPr>
        <p:txBody>
          <a:bodyPr wrap="square" lIns="0" tIns="0" rIns="0" bIns="0" rtlCol="0"/>
          <a:lstStyle/>
          <a:p>
            <a:endParaRPr sz="1266">
              <a:solidFill>
                <a:prstClr val="black"/>
              </a:solidFill>
            </a:endParaRPr>
          </a:p>
        </p:txBody>
      </p:sp>
      <p:sp>
        <p:nvSpPr>
          <p:cNvPr id="224" name="object 224"/>
          <p:cNvSpPr txBox="1"/>
          <p:nvPr/>
        </p:nvSpPr>
        <p:spPr>
          <a:xfrm>
            <a:off x="3615371" y="3074938"/>
            <a:ext cx="1103709" cy="790601"/>
          </a:xfrm>
          <a:prstGeom prst="rect">
            <a:avLst/>
          </a:prstGeom>
          <a:ln w="14291">
            <a:solidFill>
              <a:srgbClr val="EE3531"/>
            </a:solidFill>
          </a:ln>
        </p:spPr>
        <p:txBody>
          <a:bodyPr vert="horz" wrap="square" lIns="0" tIns="0" rIns="0" bIns="0" rtlCol="0">
            <a:spAutoFit/>
          </a:bodyPr>
          <a:lstStyle/>
          <a:p>
            <a:pPr marL="258059"/>
            <a:r>
              <a:rPr sz="527" spc="-7" dirty="0">
                <a:solidFill>
                  <a:srgbClr val="22ABE2"/>
                </a:solidFill>
                <a:latin typeface="Arial"/>
                <a:cs typeface="Arial"/>
              </a:rPr>
              <a:t>CH   CH</a:t>
            </a:r>
            <a:r>
              <a:rPr sz="527" spc="15" baseline="-27777" dirty="0">
                <a:solidFill>
                  <a:srgbClr val="22ABE2"/>
                </a:solidFill>
                <a:latin typeface="Arial"/>
                <a:cs typeface="Arial"/>
              </a:rPr>
              <a:t>2</a:t>
            </a:r>
            <a:endParaRPr sz="527" baseline="-27777">
              <a:solidFill>
                <a:prstClr val="black"/>
              </a:solidFill>
              <a:latin typeface="Arial"/>
              <a:cs typeface="Arial"/>
            </a:endParaRPr>
          </a:p>
          <a:p>
            <a:pPr marL="258059" marR="501831">
              <a:lnSpc>
                <a:spcPts val="935"/>
              </a:lnSpc>
              <a:spcBef>
                <a:spcPts val="21"/>
              </a:spcBef>
            </a:pPr>
            <a:r>
              <a:rPr sz="527" spc="-7" dirty="0">
                <a:solidFill>
                  <a:srgbClr val="22ABE2"/>
                </a:solidFill>
                <a:latin typeface="Arial"/>
                <a:cs typeface="Arial"/>
              </a:rPr>
              <a:t>C  </a:t>
            </a:r>
            <a:r>
              <a:rPr sz="527" spc="-14" dirty="0">
                <a:solidFill>
                  <a:srgbClr val="22ABE2"/>
                </a:solidFill>
                <a:latin typeface="Arial"/>
                <a:cs typeface="Arial"/>
              </a:rPr>
              <a:t> O</a:t>
            </a:r>
            <a:r>
              <a:rPr sz="527" spc="-7" dirty="0">
                <a:solidFill>
                  <a:srgbClr val="22ABE2"/>
                </a:solidFill>
                <a:latin typeface="Arial"/>
                <a:cs typeface="Arial"/>
              </a:rPr>
              <a:t> 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18" dirty="0">
                <a:solidFill>
                  <a:srgbClr val="231F20"/>
                </a:solidFill>
                <a:latin typeface="Arial"/>
                <a:cs typeface="Arial"/>
              </a:rPr>
              <a:t>NH</a:t>
            </a:r>
            <a:endParaRPr sz="527">
              <a:solidFill>
                <a:prstClr val="black"/>
              </a:solidFill>
              <a:latin typeface="Arial"/>
              <a:cs typeface="Arial"/>
            </a:endParaRPr>
          </a:p>
          <a:p>
            <a:pPr>
              <a:spcBef>
                <a:spcPts val="1"/>
              </a:spcBef>
            </a:pPr>
            <a:endParaRPr sz="211">
              <a:solidFill>
                <a:prstClr val="black"/>
              </a:solidFill>
              <a:latin typeface="Times New Roman"/>
              <a:cs typeface="Times New Roman"/>
            </a:endParaRPr>
          </a:p>
          <a:p>
            <a:pPr marL="246897">
              <a:lnSpc>
                <a:spcPts val="703"/>
              </a:lnSpc>
            </a:pPr>
            <a:endParaRPr sz="211">
              <a:solidFill>
                <a:prstClr val="black"/>
              </a:solidFill>
              <a:latin typeface="Times New Roman"/>
              <a:cs typeface="Times New Roman"/>
            </a:endParaRPr>
          </a:p>
          <a:p>
            <a:pPr marL="333958">
              <a:spcBef>
                <a:spcPts val="309"/>
              </a:spcBef>
            </a:pPr>
            <a:r>
              <a:rPr sz="527" spc="18" dirty="0">
                <a:solidFill>
                  <a:srgbClr val="231F20"/>
                </a:solidFill>
                <a:latin typeface="Arial"/>
                <a:cs typeface="Arial"/>
              </a:rPr>
              <a:t>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7" dirty="0">
                <a:solidFill>
                  <a:srgbClr val="22ABE2"/>
                </a:solidFill>
                <a:latin typeface="Arial"/>
                <a:cs typeface="Arial"/>
              </a:rPr>
              <a:t>NH</a:t>
            </a:r>
            <a:endParaRPr sz="527">
              <a:solidFill>
                <a:prstClr val="black"/>
              </a:solidFill>
              <a:latin typeface="Arial"/>
              <a:cs typeface="Arial"/>
            </a:endParaRPr>
          </a:p>
          <a:p>
            <a:pPr marL="554960" marR="262077" indent="-446">
              <a:lnSpc>
                <a:spcPct val="145800"/>
              </a:lnSpc>
              <a:spcBef>
                <a:spcPts val="18"/>
              </a:spcBef>
            </a:pPr>
            <a:r>
              <a:rPr sz="527" spc="18" dirty="0">
                <a:solidFill>
                  <a:srgbClr val="26A8E0"/>
                </a:solidFill>
                <a:latin typeface="Arial"/>
                <a:cs typeface="Arial"/>
              </a:rPr>
              <a:t>C  </a:t>
            </a:r>
            <a:r>
              <a:rPr sz="527" spc="-35" dirty="0">
                <a:solidFill>
                  <a:srgbClr val="26A8E0"/>
                </a:solidFill>
                <a:latin typeface="Arial"/>
                <a:cs typeface="Arial"/>
              </a:rPr>
              <a:t> </a:t>
            </a:r>
            <a:r>
              <a:rPr sz="527" spc="7" dirty="0">
                <a:solidFill>
                  <a:srgbClr val="26A8E0"/>
                </a:solidFill>
                <a:latin typeface="Arial"/>
                <a:cs typeface="Arial"/>
              </a:rPr>
              <a:t>O</a:t>
            </a:r>
            <a:r>
              <a:rPr sz="527" dirty="0">
                <a:solidFill>
                  <a:srgbClr val="26A8E0"/>
                </a:solidFill>
                <a:latin typeface="Arial"/>
                <a:cs typeface="Arial"/>
              </a:rPr>
              <a:t> </a:t>
            </a:r>
            <a:r>
              <a:rPr sz="527" spc="18" dirty="0">
                <a:solidFill>
                  <a:srgbClr val="26A8E0"/>
                </a:solidFill>
                <a:latin typeface="Arial"/>
                <a:cs typeface="Arial"/>
              </a:rPr>
              <a:t>CH</a:t>
            </a:r>
            <a:r>
              <a:rPr sz="527" dirty="0">
                <a:solidFill>
                  <a:srgbClr val="26A8E0"/>
                </a:solidFill>
                <a:latin typeface="Arial"/>
                <a:cs typeface="Arial"/>
              </a:rPr>
              <a:t> </a:t>
            </a:r>
            <a:r>
              <a:rPr sz="527" spc="70" dirty="0">
                <a:solidFill>
                  <a:srgbClr val="26A8E0"/>
                </a:solidFill>
                <a:latin typeface="Arial"/>
                <a:cs typeface="Arial"/>
              </a:rPr>
              <a:t> </a:t>
            </a:r>
            <a:r>
              <a:rPr sz="527" spc="-7" dirty="0">
                <a:solidFill>
                  <a:srgbClr val="22ABE2"/>
                </a:solidFill>
                <a:latin typeface="Arial"/>
                <a:cs typeface="Arial"/>
              </a:rPr>
              <a:t>CH</a:t>
            </a:r>
            <a:r>
              <a:rPr sz="527" spc="15" baseline="-27777" dirty="0">
                <a:solidFill>
                  <a:srgbClr val="22ABE2"/>
                </a:solidFill>
                <a:latin typeface="Arial"/>
                <a:cs typeface="Arial"/>
              </a:rPr>
              <a:t>2</a:t>
            </a:r>
            <a:endParaRPr sz="527" baseline="-27777">
              <a:solidFill>
                <a:prstClr val="black"/>
              </a:solidFill>
              <a:latin typeface="Arial"/>
              <a:cs typeface="Arial"/>
            </a:endParaRPr>
          </a:p>
        </p:txBody>
      </p:sp>
      <p:sp>
        <p:nvSpPr>
          <p:cNvPr id="225" name="object 225"/>
          <p:cNvSpPr/>
          <p:nvPr/>
        </p:nvSpPr>
        <p:spPr>
          <a:xfrm>
            <a:off x="4165949" y="3134107"/>
            <a:ext cx="55364" cy="31700"/>
          </a:xfrm>
          <a:custGeom>
            <a:avLst/>
            <a:gdLst/>
            <a:ahLst/>
            <a:cxnLst/>
            <a:rect l="l" t="t" r="r" b="b"/>
            <a:pathLst>
              <a:path w="78739" h="45085">
                <a:moveTo>
                  <a:pt x="73088" y="0"/>
                </a:moveTo>
                <a:lnTo>
                  <a:pt x="0" y="33066"/>
                </a:lnTo>
                <a:lnTo>
                  <a:pt x="5392" y="44955"/>
                </a:lnTo>
                <a:lnTo>
                  <a:pt x="78480" y="11859"/>
                </a:lnTo>
                <a:lnTo>
                  <a:pt x="73088" y="0"/>
                </a:lnTo>
                <a:close/>
              </a:path>
            </a:pathLst>
          </a:custGeom>
          <a:solidFill>
            <a:srgbClr val="25A9E1"/>
          </a:solidFill>
        </p:spPr>
        <p:txBody>
          <a:bodyPr wrap="square" lIns="0" tIns="0" rIns="0" bIns="0" rtlCol="0"/>
          <a:lstStyle/>
          <a:p>
            <a:endParaRPr sz="1266">
              <a:solidFill>
                <a:prstClr val="black"/>
              </a:solidFill>
            </a:endParaRPr>
          </a:p>
        </p:txBody>
      </p:sp>
      <p:sp>
        <p:nvSpPr>
          <p:cNvPr id="226" name="object 226"/>
          <p:cNvSpPr/>
          <p:nvPr/>
        </p:nvSpPr>
        <p:spPr>
          <a:xfrm>
            <a:off x="4217871" y="3133899"/>
            <a:ext cx="67419" cy="29021"/>
          </a:xfrm>
          <a:custGeom>
            <a:avLst/>
            <a:gdLst/>
            <a:ahLst/>
            <a:cxnLst/>
            <a:rect l="l" t="t" r="r" b="b"/>
            <a:pathLst>
              <a:path w="95885" h="41275">
                <a:moveTo>
                  <a:pt x="3882" y="0"/>
                </a:moveTo>
                <a:lnTo>
                  <a:pt x="0" y="12424"/>
                </a:lnTo>
                <a:lnTo>
                  <a:pt x="91826" y="41207"/>
                </a:lnTo>
                <a:lnTo>
                  <a:pt x="95735" y="28783"/>
                </a:lnTo>
                <a:lnTo>
                  <a:pt x="3882" y="0"/>
                </a:lnTo>
                <a:close/>
              </a:path>
            </a:pathLst>
          </a:custGeom>
          <a:solidFill>
            <a:srgbClr val="25A9E1"/>
          </a:solidFill>
        </p:spPr>
        <p:txBody>
          <a:bodyPr wrap="square" lIns="0" tIns="0" rIns="0" bIns="0" rtlCol="0"/>
          <a:lstStyle/>
          <a:p>
            <a:endParaRPr sz="1266">
              <a:solidFill>
                <a:prstClr val="black"/>
              </a:solidFill>
            </a:endParaRPr>
          </a:p>
        </p:txBody>
      </p:sp>
      <p:sp>
        <p:nvSpPr>
          <p:cNvPr id="227" name="object 227"/>
          <p:cNvSpPr/>
          <p:nvPr/>
        </p:nvSpPr>
        <p:spPr>
          <a:xfrm>
            <a:off x="4282265" y="3133972"/>
            <a:ext cx="59829" cy="29021"/>
          </a:xfrm>
          <a:custGeom>
            <a:avLst/>
            <a:gdLst/>
            <a:ahLst/>
            <a:cxnLst/>
            <a:rect l="l" t="t" r="r" b="b"/>
            <a:pathLst>
              <a:path w="85089" h="41275">
                <a:moveTo>
                  <a:pt x="80691" y="0"/>
                </a:moveTo>
                <a:lnTo>
                  <a:pt x="0" y="28760"/>
                </a:lnTo>
                <a:lnTo>
                  <a:pt x="4367" y="41023"/>
                </a:lnTo>
                <a:lnTo>
                  <a:pt x="85086" y="12238"/>
                </a:lnTo>
                <a:lnTo>
                  <a:pt x="80691" y="0"/>
                </a:lnTo>
                <a:close/>
              </a:path>
            </a:pathLst>
          </a:custGeom>
          <a:solidFill>
            <a:srgbClr val="25A9E1"/>
          </a:solidFill>
        </p:spPr>
        <p:txBody>
          <a:bodyPr wrap="square" lIns="0" tIns="0" rIns="0" bIns="0" rtlCol="0"/>
          <a:lstStyle/>
          <a:p>
            <a:endParaRPr sz="1266">
              <a:solidFill>
                <a:prstClr val="black"/>
              </a:solidFill>
            </a:endParaRPr>
          </a:p>
        </p:txBody>
      </p:sp>
      <p:sp>
        <p:nvSpPr>
          <p:cNvPr id="228" name="object 228"/>
          <p:cNvSpPr/>
          <p:nvPr/>
        </p:nvSpPr>
        <p:spPr>
          <a:xfrm>
            <a:off x="4338887" y="3133972"/>
            <a:ext cx="63847" cy="32147"/>
          </a:xfrm>
          <a:custGeom>
            <a:avLst/>
            <a:gdLst/>
            <a:ahLst/>
            <a:cxnLst/>
            <a:rect l="l" t="t" r="r" b="b"/>
            <a:pathLst>
              <a:path w="90804" h="45720">
                <a:moveTo>
                  <a:pt x="4720" y="0"/>
                </a:moveTo>
                <a:lnTo>
                  <a:pt x="0" y="12184"/>
                </a:lnTo>
                <a:lnTo>
                  <a:pt x="85519" y="45255"/>
                </a:lnTo>
                <a:lnTo>
                  <a:pt x="90237" y="33124"/>
                </a:lnTo>
                <a:lnTo>
                  <a:pt x="4720" y="0"/>
                </a:lnTo>
                <a:close/>
              </a:path>
            </a:pathLst>
          </a:custGeom>
          <a:solidFill>
            <a:srgbClr val="25A9E1"/>
          </a:solidFill>
        </p:spPr>
        <p:txBody>
          <a:bodyPr wrap="square" lIns="0" tIns="0" rIns="0" bIns="0" rtlCol="0"/>
          <a:lstStyle/>
          <a:p>
            <a:endParaRPr sz="1266">
              <a:solidFill>
                <a:prstClr val="black"/>
              </a:solidFill>
            </a:endParaRPr>
          </a:p>
        </p:txBody>
      </p:sp>
      <p:sp>
        <p:nvSpPr>
          <p:cNvPr id="229" name="object 229"/>
          <p:cNvSpPr/>
          <p:nvPr/>
        </p:nvSpPr>
        <p:spPr>
          <a:xfrm>
            <a:off x="4398923" y="3134012"/>
            <a:ext cx="59829" cy="32147"/>
          </a:xfrm>
          <a:custGeom>
            <a:avLst/>
            <a:gdLst/>
            <a:ahLst/>
            <a:cxnLst/>
            <a:rect l="l" t="t" r="r" b="b"/>
            <a:pathLst>
              <a:path w="85089" h="45720">
                <a:moveTo>
                  <a:pt x="79990" y="0"/>
                </a:moveTo>
                <a:lnTo>
                  <a:pt x="0" y="33122"/>
                </a:lnTo>
                <a:lnTo>
                  <a:pt x="4988" y="45170"/>
                </a:lnTo>
                <a:lnTo>
                  <a:pt x="84951" y="12047"/>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30" name="object 230"/>
          <p:cNvSpPr/>
          <p:nvPr/>
        </p:nvSpPr>
        <p:spPr>
          <a:xfrm>
            <a:off x="4455356" y="3133955"/>
            <a:ext cx="50899" cy="26343"/>
          </a:xfrm>
          <a:custGeom>
            <a:avLst/>
            <a:gdLst/>
            <a:ahLst/>
            <a:cxnLst/>
            <a:rect l="l" t="t" r="r" b="b"/>
            <a:pathLst>
              <a:path w="72389" h="37464">
                <a:moveTo>
                  <a:pt x="4448" y="0"/>
                </a:moveTo>
                <a:lnTo>
                  <a:pt x="0" y="12233"/>
                </a:lnTo>
                <a:lnTo>
                  <a:pt x="67509" y="36842"/>
                </a:lnTo>
                <a:lnTo>
                  <a:pt x="71984" y="24607"/>
                </a:lnTo>
                <a:lnTo>
                  <a:pt x="4448" y="0"/>
                </a:lnTo>
                <a:close/>
              </a:path>
            </a:pathLst>
          </a:custGeom>
          <a:solidFill>
            <a:srgbClr val="25A9E1"/>
          </a:solidFill>
        </p:spPr>
        <p:txBody>
          <a:bodyPr wrap="square" lIns="0" tIns="0" rIns="0" bIns="0" rtlCol="0"/>
          <a:lstStyle/>
          <a:p>
            <a:endParaRPr sz="1266">
              <a:solidFill>
                <a:prstClr val="black"/>
              </a:solidFill>
            </a:endParaRPr>
          </a:p>
        </p:txBody>
      </p:sp>
      <p:sp>
        <p:nvSpPr>
          <p:cNvPr id="231" name="object 231"/>
          <p:cNvSpPr/>
          <p:nvPr/>
        </p:nvSpPr>
        <p:spPr>
          <a:xfrm>
            <a:off x="3818592" y="4067226"/>
            <a:ext cx="55364" cy="31700"/>
          </a:xfrm>
          <a:custGeom>
            <a:avLst/>
            <a:gdLst/>
            <a:ahLst/>
            <a:cxnLst/>
            <a:rect l="l" t="t" r="r" b="b"/>
            <a:pathLst>
              <a:path w="78739" h="45085">
                <a:moveTo>
                  <a:pt x="73061" y="0"/>
                </a:moveTo>
                <a:lnTo>
                  <a:pt x="0" y="33096"/>
                </a:lnTo>
                <a:lnTo>
                  <a:pt x="5392" y="44982"/>
                </a:lnTo>
                <a:lnTo>
                  <a:pt x="78427"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32" name="object 232"/>
          <p:cNvSpPr/>
          <p:nvPr/>
        </p:nvSpPr>
        <p:spPr>
          <a:xfrm>
            <a:off x="3870495" y="4063416"/>
            <a:ext cx="67419" cy="29021"/>
          </a:xfrm>
          <a:custGeom>
            <a:avLst/>
            <a:gdLst/>
            <a:ahLst/>
            <a:cxnLst/>
            <a:rect l="l" t="t" r="r" b="b"/>
            <a:pathLst>
              <a:path w="95885" h="41275">
                <a:moveTo>
                  <a:pt x="3909" y="0"/>
                </a:moveTo>
                <a:lnTo>
                  <a:pt x="0" y="12425"/>
                </a:lnTo>
                <a:lnTo>
                  <a:pt x="91852" y="41236"/>
                </a:lnTo>
                <a:lnTo>
                  <a:pt x="95735" y="28783"/>
                </a:lnTo>
                <a:lnTo>
                  <a:pt x="3909" y="0"/>
                </a:lnTo>
                <a:close/>
              </a:path>
            </a:pathLst>
          </a:custGeom>
          <a:solidFill>
            <a:srgbClr val="26A8E0"/>
          </a:solidFill>
        </p:spPr>
        <p:txBody>
          <a:bodyPr wrap="square" lIns="0" tIns="0" rIns="0" bIns="0" rtlCol="0"/>
          <a:lstStyle/>
          <a:p>
            <a:endParaRPr sz="1266">
              <a:solidFill>
                <a:prstClr val="black"/>
              </a:solidFill>
            </a:endParaRPr>
          </a:p>
        </p:txBody>
      </p:sp>
      <p:sp>
        <p:nvSpPr>
          <p:cNvPr id="233" name="object 233"/>
          <p:cNvSpPr/>
          <p:nvPr/>
        </p:nvSpPr>
        <p:spPr>
          <a:xfrm>
            <a:off x="3934889" y="4063472"/>
            <a:ext cx="59829" cy="29021"/>
          </a:xfrm>
          <a:custGeom>
            <a:avLst/>
            <a:gdLst/>
            <a:ahLst/>
            <a:cxnLst/>
            <a:rect l="l" t="t" r="r" b="b"/>
            <a:pathLst>
              <a:path w="85089" h="41275">
                <a:moveTo>
                  <a:pt x="80718" y="0"/>
                </a:moveTo>
                <a:lnTo>
                  <a:pt x="0" y="28785"/>
                </a:lnTo>
                <a:lnTo>
                  <a:pt x="4394" y="41074"/>
                </a:lnTo>
                <a:lnTo>
                  <a:pt x="85086" y="12263"/>
                </a:lnTo>
                <a:lnTo>
                  <a:pt x="80718" y="0"/>
                </a:lnTo>
                <a:close/>
              </a:path>
            </a:pathLst>
          </a:custGeom>
          <a:solidFill>
            <a:srgbClr val="26A8E0"/>
          </a:solidFill>
        </p:spPr>
        <p:txBody>
          <a:bodyPr wrap="square" lIns="0" tIns="0" rIns="0" bIns="0" rtlCol="0"/>
          <a:lstStyle/>
          <a:p>
            <a:endParaRPr sz="1266">
              <a:solidFill>
                <a:prstClr val="black"/>
              </a:solidFill>
            </a:endParaRPr>
          </a:p>
        </p:txBody>
      </p:sp>
      <p:sp>
        <p:nvSpPr>
          <p:cNvPr id="234" name="object 234"/>
          <p:cNvSpPr/>
          <p:nvPr/>
        </p:nvSpPr>
        <p:spPr>
          <a:xfrm>
            <a:off x="3991512" y="4063510"/>
            <a:ext cx="63847" cy="32147"/>
          </a:xfrm>
          <a:custGeom>
            <a:avLst/>
            <a:gdLst/>
            <a:ahLst/>
            <a:cxnLst/>
            <a:rect l="l" t="t" r="r" b="b"/>
            <a:pathLst>
              <a:path w="90804" h="45720">
                <a:moveTo>
                  <a:pt x="4718" y="0"/>
                </a:moveTo>
                <a:lnTo>
                  <a:pt x="0" y="12155"/>
                </a:lnTo>
                <a:lnTo>
                  <a:pt x="85544" y="45252"/>
                </a:lnTo>
                <a:lnTo>
                  <a:pt x="90236" y="33096"/>
                </a:lnTo>
                <a:lnTo>
                  <a:pt x="4718" y="0"/>
                </a:lnTo>
                <a:close/>
              </a:path>
            </a:pathLst>
          </a:custGeom>
          <a:solidFill>
            <a:srgbClr val="26A8E0"/>
          </a:solidFill>
        </p:spPr>
        <p:txBody>
          <a:bodyPr wrap="square" lIns="0" tIns="0" rIns="0" bIns="0" rtlCol="0"/>
          <a:lstStyle/>
          <a:p>
            <a:endParaRPr sz="1266">
              <a:solidFill>
                <a:prstClr val="black"/>
              </a:solidFill>
            </a:endParaRPr>
          </a:p>
        </p:txBody>
      </p:sp>
      <p:sp>
        <p:nvSpPr>
          <p:cNvPr id="235" name="object 235"/>
          <p:cNvSpPr/>
          <p:nvPr/>
        </p:nvSpPr>
        <p:spPr>
          <a:xfrm>
            <a:off x="4051547" y="4063548"/>
            <a:ext cx="59829" cy="32147"/>
          </a:xfrm>
          <a:custGeom>
            <a:avLst/>
            <a:gdLst/>
            <a:ahLst/>
            <a:cxnLst/>
            <a:rect l="l" t="t" r="r" b="b"/>
            <a:pathLst>
              <a:path w="85089" h="45720">
                <a:moveTo>
                  <a:pt x="80015" y="0"/>
                </a:moveTo>
                <a:lnTo>
                  <a:pt x="0" y="33096"/>
                </a:lnTo>
                <a:lnTo>
                  <a:pt x="4987" y="45144"/>
                </a:lnTo>
                <a:lnTo>
                  <a:pt x="84978" y="12075"/>
                </a:lnTo>
                <a:lnTo>
                  <a:pt x="80015" y="0"/>
                </a:lnTo>
                <a:close/>
              </a:path>
            </a:pathLst>
          </a:custGeom>
          <a:solidFill>
            <a:srgbClr val="26A8E0"/>
          </a:solidFill>
        </p:spPr>
        <p:txBody>
          <a:bodyPr wrap="square" lIns="0" tIns="0" rIns="0" bIns="0" rtlCol="0"/>
          <a:lstStyle/>
          <a:p>
            <a:endParaRPr sz="1266">
              <a:solidFill>
                <a:prstClr val="black"/>
              </a:solidFill>
            </a:endParaRPr>
          </a:p>
        </p:txBody>
      </p:sp>
      <p:sp>
        <p:nvSpPr>
          <p:cNvPr id="236" name="object 236"/>
          <p:cNvSpPr/>
          <p:nvPr/>
        </p:nvSpPr>
        <p:spPr>
          <a:xfrm>
            <a:off x="4107962" y="4063472"/>
            <a:ext cx="50899" cy="26343"/>
          </a:xfrm>
          <a:custGeom>
            <a:avLst/>
            <a:gdLst/>
            <a:ahLst/>
            <a:cxnLst/>
            <a:rect l="l" t="t" r="r" b="b"/>
            <a:pathLst>
              <a:path w="72389" h="37464">
                <a:moveTo>
                  <a:pt x="4502" y="0"/>
                </a:moveTo>
                <a:lnTo>
                  <a:pt x="0" y="12263"/>
                </a:lnTo>
                <a:lnTo>
                  <a:pt x="67562" y="36870"/>
                </a:lnTo>
                <a:lnTo>
                  <a:pt x="72010" y="24607"/>
                </a:lnTo>
                <a:lnTo>
                  <a:pt x="4502" y="0"/>
                </a:lnTo>
                <a:close/>
              </a:path>
            </a:pathLst>
          </a:custGeom>
          <a:solidFill>
            <a:srgbClr val="26A8E0"/>
          </a:solidFill>
        </p:spPr>
        <p:txBody>
          <a:bodyPr wrap="square" lIns="0" tIns="0" rIns="0" bIns="0" rtlCol="0"/>
          <a:lstStyle/>
          <a:p>
            <a:endParaRPr sz="1266">
              <a:solidFill>
                <a:prstClr val="black"/>
              </a:solidFill>
            </a:endParaRPr>
          </a:p>
        </p:txBody>
      </p:sp>
      <p:sp>
        <p:nvSpPr>
          <p:cNvPr id="237" name="object 237"/>
          <p:cNvSpPr/>
          <p:nvPr/>
        </p:nvSpPr>
        <p:spPr>
          <a:xfrm>
            <a:off x="3640970" y="3130959"/>
            <a:ext cx="59829" cy="29021"/>
          </a:xfrm>
          <a:custGeom>
            <a:avLst/>
            <a:gdLst/>
            <a:ahLst/>
            <a:cxnLst/>
            <a:rect l="l" t="t" r="r" b="b"/>
            <a:pathLst>
              <a:path w="85089" h="41275">
                <a:moveTo>
                  <a:pt x="80665" y="0"/>
                </a:moveTo>
                <a:lnTo>
                  <a:pt x="0" y="28760"/>
                </a:lnTo>
                <a:lnTo>
                  <a:pt x="4394" y="41050"/>
                </a:lnTo>
                <a:lnTo>
                  <a:pt x="85059" y="12265"/>
                </a:lnTo>
                <a:lnTo>
                  <a:pt x="80665" y="0"/>
                </a:lnTo>
                <a:close/>
              </a:path>
            </a:pathLst>
          </a:custGeom>
          <a:solidFill>
            <a:srgbClr val="25A9E1"/>
          </a:solidFill>
        </p:spPr>
        <p:txBody>
          <a:bodyPr wrap="square" lIns="0" tIns="0" rIns="0" bIns="0" rtlCol="0"/>
          <a:lstStyle/>
          <a:p>
            <a:endParaRPr sz="1266">
              <a:solidFill>
                <a:prstClr val="black"/>
              </a:solidFill>
            </a:endParaRPr>
          </a:p>
        </p:txBody>
      </p:sp>
      <p:sp>
        <p:nvSpPr>
          <p:cNvPr id="238" name="object 238"/>
          <p:cNvSpPr/>
          <p:nvPr/>
        </p:nvSpPr>
        <p:spPr>
          <a:xfrm>
            <a:off x="3697594" y="3130999"/>
            <a:ext cx="63847" cy="32147"/>
          </a:xfrm>
          <a:custGeom>
            <a:avLst/>
            <a:gdLst/>
            <a:ahLst/>
            <a:cxnLst/>
            <a:rect l="l" t="t" r="r" b="b"/>
            <a:pathLst>
              <a:path w="90804" h="45720">
                <a:moveTo>
                  <a:pt x="4718" y="0"/>
                </a:moveTo>
                <a:lnTo>
                  <a:pt x="0" y="12151"/>
                </a:lnTo>
                <a:lnTo>
                  <a:pt x="85517" y="45278"/>
                </a:lnTo>
                <a:lnTo>
                  <a:pt x="90236" y="33096"/>
                </a:lnTo>
                <a:lnTo>
                  <a:pt x="4718" y="0"/>
                </a:lnTo>
                <a:close/>
              </a:path>
            </a:pathLst>
          </a:custGeom>
          <a:solidFill>
            <a:srgbClr val="25A9E1"/>
          </a:solidFill>
        </p:spPr>
        <p:txBody>
          <a:bodyPr wrap="square" lIns="0" tIns="0" rIns="0" bIns="0" rtlCol="0"/>
          <a:lstStyle/>
          <a:p>
            <a:endParaRPr sz="1266">
              <a:solidFill>
                <a:prstClr val="black"/>
              </a:solidFill>
            </a:endParaRPr>
          </a:p>
        </p:txBody>
      </p:sp>
      <p:sp>
        <p:nvSpPr>
          <p:cNvPr id="239" name="object 239"/>
          <p:cNvSpPr/>
          <p:nvPr/>
        </p:nvSpPr>
        <p:spPr>
          <a:xfrm>
            <a:off x="3757628" y="3131037"/>
            <a:ext cx="59829" cy="32147"/>
          </a:xfrm>
          <a:custGeom>
            <a:avLst/>
            <a:gdLst/>
            <a:ahLst/>
            <a:cxnLst/>
            <a:rect l="l" t="t" r="r" b="b"/>
            <a:pathLst>
              <a:path w="85089" h="45720">
                <a:moveTo>
                  <a:pt x="79990" y="0"/>
                </a:moveTo>
                <a:lnTo>
                  <a:pt x="0" y="33124"/>
                </a:lnTo>
                <a:lnTo>
                  <a:pt x="4960" y="45167"/>
                </a:lnTo>
                <a:lnTo>
                  <a:pt x="84978" y="12044"/>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40" name="object 240"/>
          <p:cNvSpPr/>
          <p:nvPr/>
        </p:nvSpPr>
        <p:spPr>
          <a:xfrm>
            <a:off x="3814043" y="3130959"/>
            <a:ext cx="50899" cy="26343"/>
          </a:xfrm>
          <a:custGeom>
            <a:avLst/>
            <a:gdLst/>
            <a:ahLst/>
            <a:cxnLst/>
            <a:rect l="l" t="t" r="r" b="b"/>
            <a:pathLst>
              <a:path w="72389" h="37464">
                <a:moveTo>
                  <a:pt x="4475" y="0"/>
                </a:moveTo>
                <a:lnTo>
                  <a:pt x="0" y="12265"/>
                </a:lnTo>
                <a:lnTo>
                  <a:pt x="67508" y="36871"/>
                </a:lnTo>
                <a:lnTo>
                  <a:pt x="71983" y="24608"/>
                </a:lnTo>
                <a:lnTo>
                  <a:pt x="4475" y="0"/>
                </a:lnTo>
                <a:close/>
              </a:path>
            </a:pathLst>
          </a:custGeom>
          <a:solidFill>
            <a:srgbClr val="25A9E1"/>
          </a:solidFill>
        </p:spPr>
        <p:txBody>
          <a:bodyPr wrap="square" lIns="0" tIns="0" rIns="0" bIns="0" rtlCol="0"/>
          <a:lstStyle/>
          <a:p>
            <a:endParaRPr sz="1266">
              <a:solidFill>
                <a:prstClr val="black"/>
              </a:solidFill>
            </a:endParaRPr>
          </a:p>
        </p:txBody>
      </p:sp>
      <p:sp>
        <p:nvSpPr>
          <p:cNvPr id="241" name="object 241"/>
          <p:cNvSpPr/>
          <p:nvPr/>
        </p:nvSpPr>
        <p:spPr>
          <a:xfrm>
            <a:off x="4100132" y="3418268"/>
            <a:ext cx="19199" cy="55364"/>
          </a:xfrm>
          <a:custGeom>
            <a:avLst/>
            <a:gdLst/>
            <a:ahLst/>
            <a:cxnLst/>
            <a:rect l="l" t="t" r="r" b="b"/>
            <a:pathLst>
              <a:path w="27304" h="78739">
                <a:moveTo>
                  <a:pt x="13966" y="0"/>
                </a:moveTo>
                <a:lnTo>
                  <a:pt x="0" y="75788"/>
                </a:lnTo>
                <a:lnTo>
                  <a:pt x="12834" y="78130"/>
                </a:lnTo>
                <a:lnTo>
                  <a:pt x="26772" y="2372"/>
                </a:lnTo>
                <a:lnTo>
                  <a:pt x="13966" y="0"/>
                </a:lnTo>
                <a:close/>
              </a:path>
            </a:pathLst>
          </a:custGeom>
          <a:solidFill>
            <a:srgbClr val="334CA0"/>
          </a:solidFill>
        </p:spPr>
        <p:txBody>
          <a:bodyPr wrap="square" lIns="0" tIns="0" rIns="0" bIns="0" rtlCol="0"/>
          <a:lstStyle/>
          <a:p>
            <a:endParaRPr sz="1266">
              <a:solidFill>
                <a:prstClr val="black"/>
              </a:solidFill>
            </a:endParaRPr>
          </a:p>
        </p:txBody>
      </p:sp>
      <p:sp>
        <p:nvSpPr>
          <p:cNvPr id="242" name="object 242"/>
          <p:cNvSpPr txBox="1"/>
          <p:nvPr/>
        </p:nvSpPr>
        <p:spPr>
          <a:xfrm>
            <a:off x="232479" y="1930105"/>
            <a:ext cx="251371"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4</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3" name="object 243"/>
          <p:cNvSpPr txBox="1"/>
          <p:nvPr/>
        </p:nvSpPr>
        <p:spPr>
          <a:xfrm>
            <a:off x="188022" y="3308680"/>
            <a:ext cx="317450"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37</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4" name="object 244"/>
          <p:cNvSpPr/>
          <p:nvPr/>
        </p:nvSpPr>
        <p:spPr>
          <a:xfrm>
            <a:off x="1812192" y="3128304"/>
            <a:ext cx="1114672" cy="930260"/>
          </a:xfrm>
          <a:prstGeom prst="rect">
            <a:avLst/>
          </a:prstGeom>
          <a:blipFill>
            <a:blip r:embed="rId12" cstate="print"/>
            <a:stretch>
              <a:fillRect/>
            </a:stretch>
          </a:blipFill>
        </p:spPr>
        <p:txBody>
          <a:bodyPr wrap="square" lIns="0" tIns="0" rIns="0" bIns="0" rtlCol="0"/>
          <a:lstStyle/>
          <a:p>
            <a:endParaRPr sz="1266">
              <a:solidFill>
                <a:prstClr val="black"/>
              </a:solidFill>
            </a:endParaRPr>
          </a:p>
        </p:txBody>
      </p:sp>
      <p:sp>
        <p:nvSpPr>
          <p:cNvPr id="245" name="object 245"/>
          <p:cNvSpPr/>
          <p:nvPr/>
        </p:nvSpPr>
        <p:spPr>
          <a:xfrm>
            <a:off x="2781735" y="3964515"/>
            <a:ext cx="27682" cy="9376"/>
          </a:xfrm>
          <a:custGeom>
            <a:avLst/>
            <a:gdLst/>
            <a:ahLst/>
            <a:cxnLst/>
            <a:rect l="l" t="t" r="r" b="b"/>
            <a:pathLst>
              <a:path w="39370" h="13335">
                <a:moveTo>
                  <a:pt x="0" y="6521"/>
                </a:moveTo>
                <a:lnTo>
                  <a:pt x="39145"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6" name="object 246"/>
          <p:cNvSpPr/>
          <p:nvPr/>
        </p:nvSpPr>
        <p:spPr>
          <a:xfrm>
            <a:off x="2176628" y="3964515"/>
            <a:ext cx="27682" cy="9376"/>
          </a:xfrm>
          <a:custGeom>
            <a:avLst/>
            <a:gdLst/>
            <a:ahLst/>
            <a:cxnLst/>
            <a:rect l="l" t="t" r="r" b="b"/>
            <a:pathLst>
              <a:path w="39369" h="13335">
                <a:moveTo>
                  <a:pt x="0" y="6521"/>
                </a:moveTo>
                <a:lnTo>
                  <a:pt x="39118"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7" name="object 247"/>
          <p:cNvSpPr/>
          <p:nvPr/>
        </p:nvSpPr>
        <p:spPr>
          <a:xfrm>
            <a:off x="2066605" y="3964515"/>
            <a:ext cx="27682" cy="9376"/>
          </a:xfrm>
          <a:custGeom>
            <a:avLst/>
            <a:gdLst/>
            <a:ahLst/>
            <a:cxnLst/>
            <a:rect l="l" t="t" r="r" b="b"/>
            <a:pathLst>
              <a:path w="39369" h="13335">
                <a:moveTo>
                  <a:pt x="0" y="6521"/>
                </a:moveTo>
                <a:lnTo>
                  <a:pt x="39119"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8" name="object 248"/>
          <p:cNvSpPr/>
          <p:nvPr/>
        </p:nvSpPr>
        <p:spPr>
          <a:xfrm>
            <a:off x="1934156" y="3876942"/>
            <a:ext cx="9376" cy="27682"/>
          </a:xfrm>
          <a:custGeom>
            <a:avLst/>
            <a:gdLst/>
            <a:ahLst/>
            <a:cxnLst/>
            <a:rect l="l" t="t" r="r" b="b"/>
            <a:pathLst>
              <a:path w="13335" h="39370">
                <a:moveTo>
                  <a:pt x="0" y="19554"/>
                </a:moveTo>
                <a:lnTo>
                  <a:pt x="13049" y="19554"/>
                </a:lnTo>
              </a:path>
            </a:pathLst>
          </a:custGeom>
          <a:ln w="40378">
            <a:solidFill>
              <a:srgbClr val="EE3531"/>
            </a:solidFill>
          </a:ln>
        </p:spPr>
        <p:txBody>
          <a:bodyPr wrap="square" lIns="0" tIns="0" rIns="0" bIns="0" rtlCol="0"/>
          <a:lstStyle/>
          <a:p>
            <a:endParaRPr sz="1266">
              <a:solidFill>
                <a:prstClr val="black"/>
              </a:solidFill>
            </a:endParaRPr>
          </a:p>
        </p:txBody>
      </p:sp>
      <p:sp>
        <p:nvSpPr>
          <p:cNvPr id="249" name="object 249"/>
          <p:cNvSpPr/>
          <p:nvPr/>
        </p:nvSpPr>
        <p:spPr>
          <a:xfrm>
            <a:off x="1934156" y="3162040"/>
            <a:ext cx="9376" cy="27682"/>
          </a:xfrm>
          <a:custGeom>
            <a:avLst/>
            <a:gdLst/>
            <a:ahLst/>
            <a:cxnLst/>
            <a:rect l="l" t="t" r="r" b="b"/>
            <a:pathLst>
              <a:path w="13335" h="39370">
                <a:moveTo>
                  <a:pt x="0" y="19552"/>
                </a:moveTo>
                <a:lnTo>
                  <a:pt x="13049"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50" name="object 250"/>
          <p:cNvSpPr/>
          <p:nvPr/>
        </p:nvSpPr>
        <p:spPr>
          <a:xfrm>
            <a:off x="2712239" y="3133328"/>
            <a:ext cx="27682" cy="9376"/>
          </a:xfrm>
          <a:custGeom>
            <a:avLst/>
            <a:gdLst/>
            <a:ahLst/>
            <a:cxnLst/>
            <a:rect l="l" t="t" r="r" b="b"/>
            <a:pathLst>
              <a:path w="39370" h="13335">
                <a:moveTo>
                  <a:pt x="0" y="6510"/>
                </a:moveTo>
                <a:lnTo>
                  <a:pt x="39122"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1" name="object 251"/>
          <p:cNvSpPr/>
          <p:nvPr/>
        </p:nvSpPr>
        <p:spPr>
          <a:xfrm>
            <a:off x="2657229"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2" name="object 252"/>
          <p:cNvSpPr/>
          <p:nvPr/>
        </p:nvSpPr>
        <p:spPr>
          <a:xfrm>
            <a:off x="2602218"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3" name="object 253"/>
          <p:cNvSpPr/>
          <p:nvPr/>
        </p:nvSpPr>
        <p:spPr>
          <a:xfrm>
            <a:off x="2547206"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4" name="object 254"/>
          <p:cNvSpPr/>
          <p:nvPr/>
        </p:nvSpPr>
        <p:spPr>
          <a:xfrm>
            <a:off x="2492214" y="3133328"/>
            <a:ext cx="27682" cy="9376"/>
          </a:xfrm>
          <a:custGeom>
            <a:avLst/>
            <a:gdLst/>
            <a:ahLst/>
            <a:cxnLst/>
            <a:rect l="l" t="t" r="r" b="b"/>
            <a:pathLst>
              <a:path w="39370" h="13335">
                <a:moveTo>
                  <a:pt x="0" y="6510"/>
                </a:moveTo>
                <a:lnTo>
                  <a:pt x="39091"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5" name="object 255"/>
          <p:cNvSpPr/>
          <p:nvPr/>
        </p:nvSpPr>
        <p:spPr>
          <a:xfrm>
            <a:off x="2437202"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6" name="object 256"/>
          <p:cNvSpPr/>
          <p:nvPr/>
        </p:nvSpPr>
        <p:spPr>
          <a:xfrm>
            <a:off x="2382171"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7" name="object 257"/>
          <p:cNvSpPr/>
          <p:nvPr/>
        </p:nvSpPr>
        <p:spPr>
          <a:xfrm>
            <a:off x="2327179"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8" name="object 258"/>
          <p:cNvSpPr/>
          <p:nvPr/>
        </p:nvSpPr>
        <p:spPr>
          <a:xfrm>
            <a:off x="2272167"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9" name="object 259"/>
          <p:cNvSpPr/>
          <p:nvPr/>
        </p:nvSpPr>
        <p:spPr>
          <a:xfrm>
            <a:off x="2217156"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0" name="object 260"/>
          <p:cNvSpPr/>
          <p:nvPr/>
        </p:nvSpPr>
        <p:spPr>
          <a:xfrm>
            <a:off x="1942099"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1" name="object 261"/>
          <p:cNvSpPr/>
          <p:nvPr/>
        </p:nvSpPr>
        <p:spPr>
          <a:xfrm>
            <a:off x="1976809" y="1995242"/>
            <a:ext cx="162520" cy="80367"/>
          </a:xfrm>
          <a:custGeom>
            <a:avLst/>
            <a:gdLst/>
            <a:ahLst/>
            <a:cxnLst/>
            <a:rect l="l" t="t" r="r" b="b"/>
            <a:pathLst>
              <a:path w="231139" h="114300">
                <a:moveTo>
                  <a:pt x="223884" y="0"/>
                </a:moveTo>
                <a:lnTo>
                  <a:pt x="174949" y="12051"/>
                </a:lnTo>
                <a:lnTo>
                  <a:pt x="127578" y="30696"/>
                </a:lnTo>
                <a:lnTo>
                  <a:pt x="89899" y="47632"/>
                </a:lnTo>
                <a:lnTo>
                  <a:pt x="44998" y="71837"/>
                </a:lnTo>
                <a:lnTo>
                  <a:pt x="13455" y="93269"/>
                </a:lnTo>
                <a:lnTo>
                  <a:pt x="0" y="109159"/>
                </a:lnTo>
                <a:lnTo>
                  <a:pt x="352" y="112745"/>
                </a:lnTo>
                <a:lnTo>
                  <a:pt x="4744" y="113791"/>
                </a:lnTo>
                <a:lnTo>
                  <a:pt x="11438" y="113590"/>
                </a:lnTo>
                <a:lnTo>
                  <a:pt x="57118" y="101518"/>
                </a:lnTo>
                <a:lnTo>
                  <a:pt x="105440" y="82335"/>
                </a:lnTo>
                <a:lnTo>
                  <a:pt x="154433" y="58938"/>
                </a:lnTo>
                <a:lnTo>
                  <a:pt x="196444" y="35038"/>
                </a:lnTo>
                <a:lnTo>
                  <a:pt x="228440" y="9863"/>
                </a:lnTo>
                <a:lnTo>
                  <a:pt x="230984" y="2185"/>
                </a:lnTo>
                <a:lnTo>
                  <a:pt x="228410" y="577"/>
                </a:lnTo>
                <a:lnTo>
                  <a:pt x="223884" y="0"/>
                </a:lnTo>
                <a:close/>
              </a:path>
            </a:pathLst>
          </a:custGeom>
          <a:solidFill>
            <a:srgbClr val="78CFE0"/>
          </a:solidFill>
        </p:spPr>
        <p:txBody>
          <a:bodyPr wrap="square" lIns="0" tIns="0" rIns="0" bIns="0" rtlCol="0"/>
          <a:lstStyle/>
          <a:p>
            <a:endParaRPr sz="1266">
              <a:solidFill>
                <a:prstClr val="black"/>
              </a:solidFill>
            </a:endParaRPr>
          </a:p>
        </p:txBody>
      </p:sp>
      <p:sp>
        <p:nvSpPr>
          <p:cNvPr id="262" name="object 262"/>
          <p:cNvSpPr/>
          <p:nvPr/>
        </p:nvSpPr>
        <p:spPr>
          <a:xfrm>
            <a:off x="1993843" y="2030071"/>
            <a:ext cx="162520" cy="80367"/>
          </a:xfrm>
          <a:custGeom>
            <a:avLst/>
            <a:gdLst/>
            <a:ahLst/>
            <a:cxnLst/>
            <a:rect l="l" t="t" r="r" b="b"/>
            <a:pathLst>
              <a:path w="231139" h="114300">
                <a:moveTo>
                  <a:pt x="223874" y="0"/>
                </a:moveTo>
                <a:lnTo>
                  <a:pt x="174939" y="12059"/>
                </a:lnTo>
                <a:lnTo>
                  <a:pt x="127566" y="30707"/>
                </a:lnTo>
                <a:lnTo>
                  <a:pt x="89874" y="47645"/>
                </a:lnTo>
                <a:lnTo>
                  <a:pt x="44987" y="71857"/>
                </a:lnTo>
                <a:lnTo>
                  <a:pt x="13448" y="93294"/>
                </a:lnTo>
                <a:lnTo>
                  <a:pt x="0" y="109168"/>
                </a:lnTo>
                <a:lnTo>
                  <a:pt x="357" y="112741"/>
                </a:lnTo>
                <a:lnTo>
                  <a:pt x="4742" y="113782"/>
                </a:lnTo>
                <a:lnTo>
                  <a:pt x="11433" y="113577"/>
                </a:lnTo>
                <a:lnTo>
                  <a:pt x="57117" y="101496"/>
                </a:lnTo>
                <a:lnTo>
                  <a:pt x="105449" y="82309"/>
                </a:lnTo>
                <a:lnTo>
                  <a:pt x="154389" y="58950"/>
                </a:lnTo>
                <a:lnTo>
                  <a:pt x="196420" y="35050"/>
                </a:lnTo>
                <a:lnTo>
                  <a:pt x="228436" y="9864"/>
                </a:lnTo>
                <a:lnTo>
                  <a:pt x="230990" y="2179"/>
                </a:lnTo>
                <a:lnTo>
                  <a:pt x="228405" y="574"/>
                </a:lnTo>
                <a:lnTo>
                  <a:pt x="223874" y="0"/>
                </a:lnTo>
                <a:close/>
              </a:path>
            </a:pathLst>
          </a:custGeom>
          <a:solidFill>
            <a:srgbClr val="78CFE0"/>
          </a:solidFill>
        </p:spPr>
        <p:txBody>
          <a:bodyPr wrap="square" lIns="0" tIns="0" rIns="0" bIns="0" rtlCol="0"/>
          <a:lstStyle/>
          <a:p>
            <a:endParaRPr sz="1266">
              <a:solidFill>
                <a:prstClr val="black"/>
              </a:solidFill>
            </a:endParaRPr>
          </a:p>
        </p:txBody>
      </p:sp>
      <p:sp>
        <p:nvSpPr>
          <p:cNvPr id="263" name="object 263"/>
          <p:cNvSpPr/>
          <p:nvPr/>
        </p:nvSpPr>
        <p:spPr>
          <a:xfrm>
            <a:off x="2566202" y="2186905"/>
            <a:ext cx="115639" cy="145554"/>
          </a:xfrm>
          <a:custGeom>
            <a:avLst/>
            <a:gdLst/>
            <a:ahLst/>
            <a:cxnLst/>
            <a:rect l="l" t="t" r="r" b="b"/>
            <a:pathLst>
              <a:path w="164464" h="207010">
                <a:moveTo>
                  <a:pt x="33699" y="0"/>
                </a:moveTo>
                <a:lnTo>
                  <a:pt x="0" y="24152"/>
                </a:lnTo>
                <a:lnTo>
                  <a:pt x="130622" y="206396"/>
                </a:lnTo>
                <a:lnTo>
                  <a:pt x="164376" y="182251"/>
                </a:lnTo>
                <a:lnTo>
                  <a:pt x="33699" y="0"/>
                </a:lnTo>
                <a:close/>
              </a:path>
            </a:pathLst>
          </a:custGeom>
          <a:solidFill>
            <a:srgbClr val="78CFE0"/>
          </a:solidFill>
        </p:spPr>
        <p:txBody>
          <a:bodyPr wrap="square" lIns="0" tIns="0" rIns="0" bIns="0" rtlCol="0"/>
          <a:lstStyle/>
          <a:p>
            <a:endParaRPr sz="1266">
              <a:solidFill>
                <a:prstClr val="black"/>
              </a:solidFill>
            </a:endParaRPr>
          </a:p>
        </p:txBody>
      </p:sp>
      <p:sp>
        <p:nvSpPr>
          <p:cNvPr id="264" name="object 264"/>
          <p:cNvSpPr/>
          <p:nvPr/>
        </p:nvSpPr>
        <p:spPr>
          <a:xfrm>
            <a:off x="2598976" y="2162763"/>
            <a:ext cx="123230" cy="140196"/>
          </a:xfrm>
          <a:custGeom>
            <a:avLst/>
            <a:gdLst/>
            <a:ahLst/>
            <a:cxnLst/>
            <a:rect l="l" t="t" r="r" b="b"/>
            <a:pathLst>
              <a:path w="175260" h="199389">
                <a:moveTo>
                  <a:pt x="31974" y="0"/>
                </a:moveTo>
                <a:lnTo>
                  <a:pt x="0" y="26415"/>
                </a:lnTo>
                <a:lnTo>
                  <a:pt x="143050" y="199119"/>
                </a:lnTo>
                <a:lnTo>
                  <a:pt x="175051" y="172708"/>
                </a:lnTo>
                <a:lnTo>
                  <a:pt x="31974" y="0"/>
                </a:lnTo>
                <a:close/>
              </a:path>
            </a:pathLst>
          </a:custGeom>
          <a:solidFill>
            <a:srgbClr val="78CFE0"/>
          </a:solidFill>
        </p:spPr>
        <p:txBody>
          <a:bodyPr wrap="square" lIns="0" tIns="0" rIns="0" bIns="0" rtlCol="0"/>
          <a:lstStyle/>
          <a:p>
            <a:endParaRPr sz="1266">
              <a:solidFill>
                <a:prstClr val="black"/>
              </a:solidFill>
            </a:endParaRPr>
          </a:p>
        </p:txBody>
      </p:sp>
      <p:sp>
        <p:nvSpPr>
          <p:cNvPr id="265" name="object 265"/>
          <p:cNvSpPr/>
          <p:nvPr/>
        </p:nvSpPr>
        <p:spPr>
          <a:xfrm>
            <a:off x="2001887" y="1722014"/>
            <a:ext cx="155823" cy="91976"/>
          </a:xfrm>
          <a:custGeom>
            <a:avLst/>
            <a:gdLst/>
            <a:ahLst/>
            <a:cxnLst/>
            <a:rect l="l" t="t" r="r" b="b"/>
            <a:pathLst>
              <a:path w="221614" h="130810">
                <a:moveTo>
                  <a:pt x="17174" y="0"/>
                </a:moveTo>
                <a:lnTo>
                  <a:pt x="0" y="37758"/>
                </a:lnTo>
                <a:lnTo>
                  <a:pt x="204306" y="130314"/>
                </a:lnTo>
                <a:lnTo>
                  <a:pt x="221452" y="92555"/>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66" name="object 266"/>
          <p:cNvSpPr/>
          <p:nvPr/>
        </p:nvSpPr>
        <p:spPr>
          <a:xfrm>
            <a:off x="1982438" y="1768084"/>
            <a:ext cx="158055" cy="82600"/>
          </a:xfrm>
          <a:custGeom>
            <a:avLst/>
            <a:gdLst/>
            <a:ahLst/>
            <a:cxnLst/>
            <a:rect l="l" t="t" r="r" b="b"/>
            <a:pathLst>
              <a:path w="224789" h="117475">
                <a:moveTo>
                  <a:pt x="14477" y="0"/>
                </a:moveTo>
                <a:lnTo>
                  <a:pt x="0" y="38891"/>
                </a:lnTo>
                <a:lnTo>
                  <a:pt x="210263" y="116944"/>
                </a:lnTo>
                <a:lnTo>
                  <a:pt x="224713" y="78075"/>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67" name="object 267"/>
          <p:cNvSpPr/>
          <p:nvPr/>
        </p:nvSpPr>
        <p:spPr>
          <a:xfrm>
            <a:off x="2178011" y="2182967"/>
            <a:ext cx="113407" cy="146893"/>
          </a:xfrm>
          <a:custGeom>
            <a:avLst/>
            <a:gdLst/>
            <a:ahLst/>
            <a:cxnLst/>
            <a:rect l="l" t="t" r="r" b="b"/>
            <a:pathLst>
              <a:path w="161289" h="208914">
                <a:moveTo>
                  <a:pt x="126632" y="0"/>
                </a:moveTo>
                <a:lnTo>
                  <a:pt x="0" y="185023"/>
                </a:lnTo>
                <a:lnTo>
                  <a:pt x="34239" y="208494"/>
                </a:lnTo>
                <a:lnTo>
                  <a:pt x="160872" y="23417"/>
                </a:lnTo>
                <a:lnTo>
                  <a:pt x="126632" y="0"/>
                </a:lnTo>
                <a:close/>
              </a:path>
            </a:pathLst>
          </a:custGeom>
          <a:solidFill>
            <a:srgbClr val="78CFE0"/>
          </a:solidFill>
        </p:spPr>
        <p:txBody>
          <a:bodyPr wrap="square" lIns="0" tIns="0" rIns="0" bIns="0" rtlCol="0"/>
          <a:lstStyle/>
          <a:p>
            <a:endParaRPr sz="1266">
              <a:solidFill>
                <a:prstClr val="black"/>
              </a:solidFill>
            </a:endParaRPr>
          </a:p>
        </p:txBody>
      </p:sp>
      <p:sp>
        <p:nvSpPr>
          <p:cNvPr id="268" name="object 268"/>
          <p:cNvSpPr/>
          <p:nvPr/>
        </p:nvSpPr>
        <p:spPr>
          <a:xfrm>
            <a:off x="2219697" y="2206067"/>
            <a:ext cx="104924" cy="150911"/>
          </a:xfrm>
          <a:custGeom>
            <a:avLst/>
            <a:gdLst/>
            <a:ahLst/>
            <a:cxnLst/>
            <a:rect l="l" t="t" r="r" b="b"/>
            <a:pathLst>
              <a:path w="149225" h="214629">
                <a:moveTo>
                  <a:pt x="113421" y="0"/>
                </a:moveTo>
                <a:lnTo>
                  <a:pt x="0" y="193432"/>
                </a:lnTo>
                <a:lnTo>
                  <a:pt x="35775" y="214428"/>
                </a:lnTo>
                <a:lnTo>
                  <a:pt x="149197" y="20995"/>
                </a:lnTo>
                <a:lnTo>
                  <a:pt x="113421" y="0"/>
                </a:lnTo>
                <a:close/>
              </a:path>
            </a:pathLst>
          </a:custGeom>
          <a:solidFill>
            <a:srgbClr val="78CFE0"/>
          </a:solidFill>
        </p:spPr>
        <p:txBody>
          <a:bodyPr wrap="square" lIns="0" tIns="0" rIns="0" bIns="0" rtlCol="0"/>
          <a:lstStyle/>
          <a:p>
            <a:endParaRPr sz="1266">
              <a:solidFill>
                <a:prstClr val="black"/>
              </a:solidFill>
            </a:endParaRPr>
          </a:p>
        </p:txBody>
      </p:sp>
      <p:sp>
        <p:nvSpPr>
          <p:cNvPr id="269" name="object 269"/>
          <p:cNvSpPr/>
          <p:nvPr/>
        </p:nvSpPr>
        <p:spPr>
          <a:xfrm>
            <a:off x="1961339" y="1845770"/>
            <a:ext cx="179487" cy="31254"/>
          </a:xfrm>
          <a:custGeom>
            <a:avLst/>
            <a:gdLst/>
            <a:ahLst/>
            <a:cxnLst/>
            <a:rect l="l" t="t" r="r" b="b"/>
            <a:pathLst>
              <a:path w="255269" h="44450">
                <a:moveTo>
                  <a:pt x="66582" y="0"/>
                </a:moveTo>
                <a:lnTo>
                  <a:pt x="24094" y="2209"/>
                </a:lnTo>
                <a:lnTo>
                  <a:pt x="0" y="12059"/>
                </a:lnTo>
                <a:lnTo>
                  <a:pt x="2388" y="15241"/>
                </a:lnTo>
                <a:lnTo>
                  <a:pt x="38533" y="28333"/>
                </a:lnTo>
                <a:lnTo>
                  <a:pt x="87027" y="36961"/>
                </a:lnTo>
                <a:lnTo>
                  <a:pt x="126039" y="41302"/>
                </a:lnTo>
                <a:lnTo>
                  <a:pt x="170749" y="43970"/>
                </a:lnTo>
                <a:lnTo>
                  <a:pt x="188359" y="44229"/>
                </a:lnTo>
                <a:lnTo>
                  <a:pt x="204433" y="43937"/>
                </a:lnTo>
                <a:lnTo>
                  <a:pt x="248380" y="37281"/>
                </a:lnTo>
                <a:lnTo>
                  <a:pt x="254651" y="30675"/>
                </a:lnTo>
                <a:lnTo>
                  <a:pt x="251064" y="27593"/>
                </a:lnTo>
                <a:lnTo>
                  <a:pt x="212520" y="15078"/>
                </a:lnTo>
                <a:lnTo>
                  <a:pt x="162998" y="6780"/>
                </a:lnTo>
                <a:lnTo>
                  <a:pt x="122735" y="2452"/>
                </a:lnTo>
                <a:lnTo>
                  <a:pt x="84104" y="289"/>
                </a:lnTo>
                <a:lnTo>
                  <a:pt x="66582" y="0"/>
                </a:lnTo>
                <a:close/>
              </a:path>
            </a:pathLst>
          </a:custGeom>
          <a:solidFill>
            <a:srgbClr val="78CFE0"/>
          </a:solidFill>
        </p:spPr>
        <p:txBody>
          <a:bodyPr wrap="square" lIns="0" tIns="0" rIns="0" bIns="0" rtlCol="0"/>
          <a:lstStyle/>
          <a:p>
            <a:endParaRPr sz="1266">
              <a:solidFill>
                <a:prstClr val="black"/>
              </a:solidFill>
            </a:endParaRPr>
          </a:p>
        </p:txBody>
      </p:sp>
      <p:sp>
        <p:nvSpPr>
          <p:cNvPr id="270" name="object 270"/>
          <p:cNvSpPr/>
          <p:nvPr/>
        </p:nvSpPr>
        <p:spPr>
          <a:xfrm>
            <a:off x="1958648" y="1893592"/>
            <a:ext cx="179487" cy="31254"/>
          </a:xfrm>
          <a:custGeom>
            <a:avLst/>
            <a:gdLst/>
            <a:ahLst/>
            <a:cxnLst/>
            <a:rect l="l" t="t" r="r" b="b"/>
            <a:pathLst>
              <a:path w="255269" h="44450">
                <a:moveTo>
                  <a:pt x="66558" y="0"/>
                </a:moveTo>
                <a:lnTo>
                  <a:pt x="24083" y="2234"/>
                </a:lnTo>
                <a:lnTo>
                  <a:pt x="0" y="12097"/>
                </a:lnTo>
                <a:lnTo>
                  <a:pt x="2391" y="15266"/>
                </a:lnTo>
                <a:lnTo>
                  <a:pt x="38552" y="28336"/>
                </a:lnTo>
                <a:lnTo>
                  <a:pt x="87053" y="36957"/>
                </a:lnTo>
                <a:lnTo>
                  <a:pt x="126064" y="41289"/>
                </a:lnTo>
                <a:lnTo>
                  <a:pt x="170798" y="43963"/>
                </a:lnTo>
                <a:lnTo>
                  <a:pt x="188410" y="44225"/>
                </a:lnTo>
                <a:lnTo>
                  <a:pt x="204485" y="43937"/>
                </a:lnTo>
                <a:lnTo>
                  <a:pt x="248427" y="37300"/>
                </a:lnTo>
                <a:lnTo>
                  <a:pt x="254691" y="30705"/>
                </a:lnTo>
                <a:lnTo>
                  <a:pt x="251093" y="27619"/>
                </a:lnTo>
                <a:lnTo>
                  <a:pt x="212529" y="15099"/>
                </a:lnTo>
                <a:lnTo>
                  <a:pt x="162992" y="6786"/>
                </a:lnTo>
                <a:lnTo>
                  <a:pt x="122706" y="2434"/>
                </a:lnTo>
                <a:lnTo>
                  <a:pt x="84077" y="281"/>
                </a:lnTo>
                <a:lnTo>
                  <a:pt x="66558" y="0"/>
                </a:lnTo>
                <a:close/>
              </a:path>
            </a:pathLst>
          </a:custGeom>
          <a:solidFill>
            <a:srgbClr val="78CFE0"/>
          </a:solidFill>
        </p:spPr>
        <p:txBody>
          <a:bodyPr wrap="square" lIns="0" tIns="0" rIns="0" bIns="0" rtlCol="0"/>
          <a:lstStyle/>
          <a:p>
            <a:endParaRPr sz="1266">
              <a:solidFill>
                <a:prstClr val="black"/>
              </a:solidFill>
            </a:endParaRPr>
          </a:p>
        </p:txBody>
      </p:sp>
      <p:sp>
        <p:nvSpPr>
          <p:cNvPr id="271" name="object 271"/>
          <p:cNvSpPr/>
          <p:nvPr/>
        </p:nvSpPr>
        <p:spPr>
          <a:xfrm>
            <a:off x="3442847" y="5289959"/>
            <a:ext cx="27236" cy="180380"/>
          </a:xfrm>
          <a:custGeom>
            <a:avLst/>
            <a:gdLst/>
            <a:ahLst/>
            <a:cxnLst/>
            <a:rect l="l" t="t" r="r" b="b"/>
            <a:pathLst>
              <a:path w="38735" h="256540">
                <a:moveTo>
                  <a:pt x="17510" y="0"/>
                </a:moveTo>
                <a:lnTo>
                  <a:pt x="5053" y="41627"/>
                </a:lnTo>
                <a:lnTo>
                  <a:pt x="870" y="91807"/>
                </a:lnTo>
                <a:lnTo>
                  <a:pt x="0" y="132435"/>
                </a:lnTo>
                <a:lnTo>
                  <a:pt x="347" y="152586"/>
                </a:lnTo>
                <a:lnTo>
                  <a:pt x="3970" y="205603"/>
                </a:lnTo>
                <a:lnTo>
                  <a:pt x="13606" y="249720"/>
                </a:lnTo>
                <a:lnTo>
                  <a:pt x="19896" y="255944"/>
                </a:lnTo>
                <a:lnTo>
                  <a:pt x="22916" y="253665"/>
                </a:lnTo>
                <a:lnTo>
                  <a:pt x="34890" y="202184"/>
                </a:lnTo>
                <a:lnTo>
                  <a:pt x="38218" y="148142"/>
                </a:lnTo>
                <a:lnTo>
                  <a:pt x="38442" y="122145"/>
                </a:lnTo>
                <a:lnTo>
                  <a:pt x="38073" y="102133"/>
                </a:lnTo>
                <a:lnTo>
                  <a:pt x="34338" y="49534"/>
                </a:lnTo>
                <a:lnTo>
                  <a:pt x="24251" y="5963"/>
                </a:lnTo>
                <a:lnTo>
                  <a:pt x="17510" y="0"/>
                </a:lnTo>
                <a:close/>
              </a:path>
            </a:pathLst>
          </a:custGeom>
          <a:solidFill>
            <a:srgbClr val="78CFE0"/>
          </a:solidFill>
        </p:spPr>
        <p:txBody>
          <a:bodyPr wrap="square" lIns="0" tIns="0" rIns="0" bIns="0" rtlCol="0"/>
          <a:lstStyle/>
          <a:p>
            <a:endParaRPr sz="1266">
              <a:solidFill>
                <a:prstClr val="black"/>
              </a:solidFill>
            </a:endParaRPr>
          </a:p>
        </p:txBody>
      </p:sp>
      <p:sp>
        <p:nvSpPr>
          <p:cNvPr id="272" name="object 272"/>
          <p:cNvSpPr/>
          <p:nvPr/>
        </p:nvSpPr>
        <p:spPr>
          <a:xfrm>
            <a:off x="3480097" y="5287309"/>
            <a:ext cx="30361" cy="183952"/>
          </a:xfrm>
          <a:custGeom>
            <a:avLst/>
            <a:gdLst/>
            <a:ahLst/>
            <a:cxnLst/>
            <a:rect l="l" t="t" r="r" b="b"/>
            <a:pathLst>
              <a:path w="43179" h="261620">
                <a:moveTo>
                  <a:pt x="23873" y="0"/>
                </a:moveTo>
                <a:lnTo>
                  <a:pt x="18967" y="0"/>
                </a:lnTo>
                <a:lnTo>
                  <a:pt x="17133" y="1564"/>
                </a:lnTo>
                <a:lnTo>
                  <a:pt x="5654" y="38687"/>
                </a:lnTo>
                <a:lnTo>
                  <a:pt x="952" y="88155"/>
                </a:lnTo>
                <a:lnTo>
                  <a:pt x="0" y="130500"/>
                </a:lnTo>
                <a:lnTo>
                  <a:pt x="102" y="140521"/>
                </a:lnTo>
                <a:lnTo>
                  <a:pt x="1365" y="178743"/>
                </a:lnTo>
                <a:lnTo>
                  <a:pt x="5419" y="220943"/>
                </a:lnTo>
                <a:lnTo>
                  <a:pt x="17133" y="259519"/>
                </a:lnTo>
                <a:lnTo>
                  <a:pt x="18967" y="261054"/>
                </a:lnTo>
                <a:lnTo>
                  <a:pt x="23873" y="261054"/>
                </a:lnTo>
                <a:lnTo>
                  <a:pt x="25679" y="259491"/>
                </a:lnTo>
                <a:lnTo>
                  <a:pt x="27136" y="257550"/>
                </a:lnTo>
                <a:lnTo>
                  <a:pt x="27869" y="256526"/>
                </a:lnTo>
                <a:lnTo>
                  <a:pt x="21419" y="256526"/>
                </a:lnTo>
                <a:lnTo>
                  <a:pt x="19371" y="254829"/>
                </a:lnTo>
                <a:lnTo>
                  <a:pt x="8645" y="210399"/>
                </a:lnTo>
                <a:lnTo>
                  <a:pt x="5435" y="170919"/>
                </a:lnTo>
                <a:lnTo>
                  <a:pt x="4616" y="145161"/>
                </a:lnTo>
                <a:lnTo>
                  <a:pt x="4687" y="119216"/>
                </a:lnTo>
                <a:lnTo>
                  <a:pt x="6804" y="69466"/>
                </a:lnTo>
                <a:lnTo>
                  <a:pt x="11658" y="31144"/>
                </a:lnTo>
                <a:lnTo>
                  <a:pt x="21419" y="4528"/>
                </a:lnTo>
                <a:lnTo>
                  <a:pt x="27860" y="4528"/>
                </a:lnTo>
                <a:lnTo>
                  <a:pt x="27136" y="3503"/>
                </a:lnTo>
                <a:lnTo>
                  <a:pt x="25679" y="1564"/>
                </a:lnTo>
                <a:lnTo>
                  <a:pt x="23873" y="0"/>
                </a:lnTo>
                <a:close/>
              </a:path>
              <a:path w="43179" h="261620">
                <a:moveTo>
                  <a:pt x="40615" y="130500"/>
                </a:moveTo>
                <a:lnTo>
                  <a:pt x="38351" y="130500"/>
                </a:lnTo>
                <a:lnTo>
                  <a:pt x="38226" y="145161"/>
                </a:lnTo>
                <a:lnTo>
                  <a:pt x="37860" y="159332"/>
                </a:lnTo>
                <a:lnTo>
                  <a:pt x="35457" y="197984"/>
                </a:lnTo>
                <a:lnTo>
                  <a:pt x="27533" y="245483"/>
                </a:lnTo>
                <a:lnTo>
                  <a:pt x="21419" y="256526"/>
                </a:lnTo>
                <a:lnTo>
                  <a:pt x="27869" y="256526"/>
                </a:lnTo>
                <a:lnTo>
                  <a:pt x="38624" y="211304"/>
                </a:lnTo>
                <a:lnTo>
                  <a:pt x="41824" y="172921"/>
                </a:lnTo>
                <a:lnTo>
                  <a:pt x="42832" y="141857"/>
                </a:lnTo>
                <a:lnTo>
                  <a:pt x="40615" y="130500"/>
                </a:lnTo>
                <a:close/>
              </a:path>
              <a:path w="43179" h="261620">
                <a:moveTo>
                  <a:pt x="27860" y="4528"/>
                </a:moveTo>
                <a:lnTo>
                  <a:pt x="21419" y="4528"/>
                </a:lnTo>
                <a:lnTo>
                  <a:pt x="23442" y="6200"/>
                </a:lnTo>
                <a:lnTo>
                  <a:pt x="25275" y="8679"/>
                </a:lnTo>
                <a:lnTo>
                  <a:pt x="34149" y="50647"/>
                </a:lnTo>
                <a:lnTo>
                  <a:pt x="37372" y="90125"/>
                </a:lnTo>
                <a:lnTo>
                  <a:pt x="38293" y="120514"/>
                </a:lnTo>
                <a:lnTo>
                  <a:pt x="42906" y="130500"/>
                </a:lnTo>
                <a:lnTo>
                  <a:pt x="41839" y="88155"/>
                </a:lnTo>
                <a:lnTo>
                  <a:pt x="37535" y="41256"/>
                </a:lnTo>
                <a:lnTo>
                  <a:pt x="28564" y="5525"/>
                </a:lnTo>
                <a:lnTo>
                  <a:pt x="27860" y="4528"/>
                </a:lnTo>
                <a:close/>
              </a:path>
            </a:pathLst>
          </a:custGeom>
          <a:solidFill>
            <a:srgbClr val="78CFE0"/>
          </a:solidFill>
        </p:spPr>
        <p:txBody>
          <a:bodyPr wrap="square" lIns="0" tIns="0" rIns="0" bIns="0" rtlCol="0"/>
          <a:lstStyle/>
          <a:p>
            <a:endParaRPr sz="1266">
              <a:solidFill>
                <a:prstClr val="black"/>
              </a:solidFill>
            </a:endParaRPr>
          </a:p>
        </p:txBody>
      </p:sp>
      <p:sp>
        <p:nvSpPr>
          <p:cNvPr id="273" name="object 273"/>
          <p:cNvSpPr/>
          <p:nvPr/>
        </p:nvSpPr>
        <p:spPr>
          <a:xfrm>
            <a:off x="3004288" y="5059676"/>
            <a:ext cx="162520" cy="80367"/>
          </a:xfrm>
          <a:custGeom>
            <a:avLst/>
            <a:gdLst/>
            <a:ahLst/>
            <a:cxnLst/>
            <a:rect l="l" t="t" r="r" b="b"/>
            <a:pathLst>
              <a:path w="231139" h="114300">
                <a:moveTo>
                  <a:pt x="223891" y="0"/>
                </a:moveTo>
                <a:lnTo>
                  <a:pt x="174987" y="12048"/>
                </a:lnTo>
                <a:lnTo>
                  <a:pt x="127623" y="30695"/>
                </a:lnTo>
                <a:lnTo>
                  <a:pt x="89950" y="47629"/>
                </a:lnTo>
                <a:lnTo>
                  <a:pt x="45021" y="71842"/>
                </a:lnTo>
                <a:lnTo>
                  <a:pt x="13466" y="93282"/>
                </a:lnTo>
                <a:lnTo>
                  <a:pt x="0" y="109176"/>
                </a:lnTo>
                <a:lnTo>
                  <a:pt x="346" y="112762"/>
                </a:lnTo>
                <a:lnTo>
                  <a:pt x="4739" y="113807"/>
                </a:lnTo>
                <a:lnTo>
                  <a:pt x="11434" y="113605"/>
                </a:lnTo>
                <a:lnTo>
                  <a:pt x="57109" y="101541"/>
                </a:lnTo>
                <a:lnTo>
                  <a:pt x="105432" y="82362"/>
                </a:lnTo>
                <a:lnTo>
                  <a:pt x="154442" y="58961"/>
                </a:lnTo>
                <a:lnTo>
                  <a:pt x="196437" y="35066"/>
                </a:lnTo>
                <a:lnTo>
                  <a:pt x="228424" y="9880"/>
                </a:lnTo>
                <a:lnTo>
                  <a:pt x="230962" y="2195"/>
                </a:lnTo>
                <a:lnTo>
                  <a:pt x="228403" y="581"/>
                </a:lnTo>
                <a:lnTo>
                  <a:pt x="223891" y="0"/>
                </a:lnTo>
                <a:close/>
              </a:path>
            </a:pathLst>
          </a:custGeom>
          <a:solidFill>
            <a:srgbClr val="78CFE0"/>
          </a:solidFill>
        </p:spPr>
        <p:txBody>
          <a:bodyPr wrap="square" lIns="0" tIns="0" rIns="0" bIns="0" rtlCol="0"/>
          <a:lstStyle/>
          <a:p>
            <a:endParaRPr sz="1266">
              <a:solidFill>
                <a:prstClr val="black"/>
              </a:solidFill>
            </a:endParaRPr>
          </a:p>
        </p:txBody>
      </p:sp>
      <p:sp>
        <p:nvSpPr>
          <p:cNvPr id="274" name="object 274"/>
          <p:cNvSpPr/>
          <p:nvPr/>
        </p:nvSpPr>
        <p:spPr>
          <a:xfrm>
            <a:off x="3021308" y="5094516"/>
            <a:ext cx="162520" cy="80367"/>
          </a:xfrm>
          <a:custGeom>
            <a:avLst/>
            <a:gdLst/>
            <a:ahLst/>
            <a:cxnLst/>
            <a:rect l="l" t="t" r="r" b="b"/>
            <a:pathLst>
              <a:path w="231139" h="114300">
                <a:moveTo>
                  <a:pt x="223892" y="0"/>
                </a:moveTo>
                <a:lnTo>
                  <a:pt x="174966" y="12042"/>
                </a:lnTo>
                <a:lnTo>
                  <a:pt x="127591" y="30690"/>
                </a:lnTo>
                <a:lnTo>
                  <a:pt x="89907" y="47632"/>
                </a:lnTo>
                <a:lnTo>
                  <a:pt x="45006" y="71853"/>
                </a:lnTo>
                <a:lnTo>
                  <a:pt x="13458" y="93300"/>
                </a:lnTo>
                <a:lnTo>
                  <a:pt x="0" y="109180"/>
                </a:lnTo>
                <a:lnTo>
                  <a:pt x="352" y="112754"/>
                </a:lnTo>
                <a:lnTo>
                  <a:pt x="4743" y="113792"/>
                </a:lnTo>
                <a:lnTo>
                  <a:pt x="11438" y="113584"/>
                </a:lnTo>
                <a:lnTo>
                  <a:pt x="57127" y="101495"/>
                </a:lnTo>
                <a:lnTo>
                  <a:pt x="105462" y="82299"/>
                </a:lnTo>
                <a:lnTo>
                  <a:pt x="154405" y="58935"/>
                </a:lnTo>
                <a:lnTo>
                  <a:pt x="196433" y="35037"/>
                </a:lnTo>
                <a:lnTo>
                  <a:pt x="228439" y="9865"/>
                </a:lnTo>
                <a:lnTo>
                  <a:pt x="230982" y="2195"/>
                </a:lnTo>
                <a:lnTo>
                  <a:pt x="228413" y="581"/>
                </a:lnTo>
                <a:lnTo>
                  <a:pt x="223892" y="0"/>
                </a:lnTo>
                <a:close/>
              </a:path>
            </a:pathLst>
          </a:custGeom>
          <a:solidFill>
            <a:srgbClr val="78CFE0"/>
          </a:solidFill>
        </p:spPr>
        <p:txBody>
          <a:bodyPr wrap="square" lIns="0" tIns="0" rIns="0" bIns="0" rtlCol="0"/>
          <a:lstStyle/>
          <a:p>
            <a:endParaRPr sz="1266">
              <a:solidFill>
                <a:prstClr val="black"/>
              </a:solidFill>
            </a:endParaRPr>
          </a:p>
        </p:txBody>
      </p:sp>
      <p:sp>
        <p:nvSpPr>
          <p:cNvPr id="275" name="object 275"/>
          <p:cNvSpPr/>
          <p:nvPr/>
        </p:nvSpPr>
        <p:spPr>
          <a:xfrm>
            <a:off x="3593637" y="5251322"/>
            <a:ext cx="115639" cy="145554"/>
          </a:xfrm>
          <a:custGeom>
            <a:avLst/>
            <a:gdLst/>
            <a:ahLst/>
            <a:cxnLst/>
            <a:rect l="l" t="t" r="r" b="b"/>
            <a:pathLst>
              <a:path w="164464" h="207009">
                <a:moveTo>
                  <a:pt x="33727" y="0"/>
                </a:moveTo>
                <a:lnTo>
                  <a:pt x="0" y="24150"/>
                </a:lnTo>
                <a:lnTo>
                  <a:pt x="130648" y="206423"/>
                </a:lnTo>
                <a:lnTo>
                  <a:pt x="164376" y="182274"/>
                </a:lnTo>
                <a:lnTo>
                  <a:pt x="33727" y="0"/>
                </a:lnTo>
                <a:close/>
              </a:path>
            </a:pathLst>
          </a:custGeom>
          <a:solidFill>
            <a:srgbClr val="78CFE0"/>
          </a:solidFill>
        </p:spPr>
        <p:txBody>
          <a:bodyPr wrap="square" lIns="0" tIns="0" rIns="0" bIns="0" rtlCol="0"/>
          <a:lstStyle/>
          <a:p>
            <a:endParaRPr sz="1266">
              <a:solidFill>
                <a:prstClr val="black"/>
              </a:solidFill>
            </a:endParaRPr>
          </a:p>
        </p:txBody>
      </p:sp>
      <p:sp>
        <p:nvSpPr>
          <p:cNvPr id="276" name="object 276"/>
          <p:cNvSpPr/>
          <p:nvPr/>
        </p:nvSpPr>
        <p:spPr>
          <a:xfrm>
            <a:off x="3626431" y="5227218"/>
            <a:ext cx="123230" cy="140196"/>
          </a:xfrm>
          <a:custGeom>
            <a:avLst/>
            <a:gdLst/>
            <a:ahLst/>
            <a:cxnLst/>
            <a:rect l="l" t="t" r="r" b="b"/>
            <a:pathLst>
              <a:path w="175260" h="199390">
                <a:moveTo>
                  <a:pt x="32001" y="0"/>
                </a:moveTo>
                <a:lnTo>
                  <a:pt x="0" y="26412"/>
                </a:lnTo>
                <a:lnTo>
                  <a:pt x="143023" y="199118"/>
                </a:lnTo>
                <a:lnTo>
                  <a:pt x="175025" y="172732"/>
                </a:lnTo>
                <a:lnTo>
                  <a:pt x="32001" y="0"/>
                </a:lnTo>
                <a:close/>
              </a:path>
            </a:pathLst>
          </a:custGeom>
          <a:solidFill>
            <a:srgbClr val="78CFE0"/>
          </a:solidFill>
        </p:spPr>
        <p:txBody>
          <a:bodyPr wrap="square" lIns="0" tIns="0" rIns="0" bIns="0" rtlCol="0"/>
          <a:lstStyle/>
          <a:p>
            <a:endParaRPr sz="1266">
              <a:solidFill>
                <a:prstClr val="black"/>
              </a:solidFill>
            </a:endParaRPr>
          </a:p>
        </p:txBody>
      </p:sp>
      <p:sp>
        <p:nvSpPr>
          <p:cNvPr id="277" name="object 277"/>
          <p:cNvSpPr/>
          <p:nvPr/>
        </p:nvSpPr>
        <p:spPr>
          <a:xfrm>
            <a:off x="3029343" y="4786450"/>
            <a:ext cx="155823" cy="91976"/>
          </a:xfrm>
          <a:custGeom>
            <a:avLst/>
            <a:gdLst/>
            <a:ahLst/>
            <a:cxnLst/>
            <a:rect l="l" t="t" r="r" b="b"/>
            <a:pathLst>
              <a:path w="221614" h="130809">
                <a:moveTo>
                  <a:pt x="17174" y="0"/>
                </a:moveTo>
                <a:lnTo>
                  <a:pt x="0" y="37787"/>
                </a:lnTo>
                <a:lnTo>
                  <a:pt x="204331" y="130312"/>
                </a:lnTo>
                <a:lnTo>
                  <a:pt x="221451" y="92552"/>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78" name="object 278"/>
          <p:cNvSpPr/>
          <p:nvPr/>
        </p:nvSpPr>
        <p:spPr>
          <a:xfrm>
            <a:off x="3009913" y="4832518"/>
            <a:ext cx="158055" cy="82600"/>
          </a:xfrm>
          <a:custGeom>
            <a:avLst/>
            <a:gdLst/>
            <a:ahLst/>
            <a:cxnLst/>
            <a:rect l="l" t="t" r="r" b="b"/>
            <a:pathLst>
              <a:path w="224789" h="117475">
                <a:moveTo>
                  <a:pt x="14477" y="0"/>
                </a:moveTo>
                <a:lnTo>
                  <a:pt x="0" y="38864"/>
                </a:lnTo>
                <a:lnTo>
                  <a:pt x="210235" y="116944"/>
                </a:lnTo>
                <a:lnTo>
                  <a:pt x="224740" y="78079"/>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79" name="object 279"/>
          <p:cNvSpPr/>
          <p:nvPr/>
        </p:nvSpPr>
        <p:spPr>
          <a:xfrm>
            <a:off x="3205448" y="5247401"/>
            <a:ext cx="113407" cy="146893"/>
          </a:xfrm>
          <a:custGeom>
            <a:avLst/>
            <a:gdLst/>
            <a:ahLst/>
            <a:cxnLst/>
            <a:rect l="l" t="t" r="r" b="b"/>
            <a:pathLst>
              <a:path w="161289" h="208915">
                <a:moveTo>
                  <a:pt x="126658" y="0"/>
                </a:moveTo>
                <a:lnTo>
                  <a:pt x="0" y="185049"/>
                </a:lnTo>
                <a:lnTo>
                  <a:pt x="34239" y="208497"/>
                </a:lnTo>
                <a:lnTo>
                  <a:pt x="160898" y="23420"/>
                </a:lnTo>
                <a:lnTo>
                  <a:pt x="126658" y="0"/>
                </a:lnTo>
                <a:close/>
              </a:path>
            </a:pathLst>
          </a:custGeom>
          <a:solidFill>
            <a:srgbClr val="78CFE0"/>
          </a:solidFill>
        </p:spPr>
        <p:txBody>
          <a:bodyPr wrap="square" lIns="0" tIns="0" rIns="0" bIns="0" rtlCol="0"/>
          <a:lstStyle/>
          <a:p>
            <a:endParaRPr sz="1266">
              <a:solidFill>
                <a:prstClr val="black"/>
              </a:solidFill>
            </a:endParaRPr>
          </a:p>
        </p:txBody>
      </p:sp>
      <p:sp>
        <p:nvSpPr>
          <p:cNvPr id="280" name="object 280"/>
          <p:cNvSpPr/>
          <p:nvPr/>
        </p:nvSpPr>
        <p:spPr>
          <a:xfrm>
            <a:off x="3247152" y="5270501"/>
            <a:ext cx="104924" cy="150911"/>
          </a:xfrm>
          <a:custGeom>
            <a:avLst/>
            <a:gdLst/>
            <a:ahLst/>
            <a:cxnLst/>
            <a:rect l="l" t="t" r="r" b="b"/>
            <a:pathLst>
              <a:path w="149225" h="214629">
                <a:moveTo>
                  <a:pt x="113394" y="0"/>
                </a:moveTo>
                <a:lnTo>
                  <a:pt x="0" y="193432"/>
                </a:lnTo>
                <a:lnTo>
                  <a:pt x="35775" y="214453"/>
                </a:lnTo>
                <a:lnTo>
                  <a:pt x="149197" y="20995"/>
                </a:lnTo>
                <a:lnTo>
                  <a:pt x="113394" y="0"/>
                </a:lnTo>
                <a:close/>
              </a:path>
            </a:pathLst>
          </a:custGeom>
          <a:solidFill>
            <a:srgbClr val="78CFE0"/>
          </a:solidFill>
        </p:spPr>
        <p:txBody>
          <a:bodyPr wrap="square" lIns="0" tIns="0" rIns="0" bIns="0" rtlCol="0"/>
          <a:lstStyle/>
          <a:p>
            <a:endParaRPr sz="1266">
              <a:solidFill>
                <a:prstClr val="black"/>
              </a:solidFill>
            </a:endParaRPr>
          </a:p>
        </p:txBody>
      </p:sp>
      <p:sp>
        <p:nvSpPr>
          <p:cNvPr id="281" name="object 281"/>
          <p:cNvSpPr/>
          <p:nvPr/>
        </p:nvSpPr>
        <p:spPr>
          <a:xfrm>
            <a:off x="2988814" y="4910193"/>
            <a:ext cx="179487" cy="31254"/>
          </a:xfrm>
          <a:custGeom>
            <a:avLst/>
            <a:gdLst/>
            <a:ahLst/>
            <a:cxnLst/>
            <a:rect l="l" t="t" r="r" b="b"/>
            <a:pathLst>
              <a:path w="255270" h="44450">
                <a:moveTo>
                  <a:pt x="66577" y="0"/>
                </a:moveTo>
                <a:lnTo>
                  <a:pt x="24092" y="2230"/>
                </a:lnTo>
                <a:lnTo>
                  <a:pt x="0" y="12082"/>
                </a:lnTo>
                <a:lnTo>
                  <a:pt x="2390" y="15258"/>
                </a:lnTo>
                <a:lnTo>
                  <a:pt x="38536" y="28340"/>
                </a:lnTo>
                <a:lnTo>
                  <a:pt x="87027" y="36962"/>
                </a:lnTo>
                <a:lnTo>
                  <a:pt x="126038" y="41292"/>
                </a:lnTo>
                <a:lnTo>
                  <a:pt x="170742" y="43964"/>
                </a:lnTo>
                <a:lnTo>
                  <a:pt x="188353" y="44226"/>
                </a:lnTo>
                <a:lnTo>
                  <a:pt x="204428" y="43937"/>
                </a:lnTo>
                <a:lnTo>
                  <a:pt x="248380" y="37299"/>
                </a:lnTo>
                <a:lnTo>
                  <a:pt x="254651" y="30701"/>
                </a:lnTo>
                <a:lnTo>
                  <a:pt x="251066" y="27618"/>
                </a:lnTo>
                <a:lnTo>
                  <a:pt x="212528" y="15095"/>
                </a:lnTo>
                <a:lnTo>
                  <a:pt x="163002" y="6781"/>
                </a:lnTo>
                <a:lnTo>
                  <a:pt x="122726" y="2437"/>
                </a:lnTo>
                <a:lnTo>
                  <a:pt x="84098" y="282"/>
                </a:lnTo>
                <a:lnTo>
                  <a:pt x="66577" y="0"/>
                </a:lnTo>
                <a:close/>
              </a:path>
            </a:pathLst>
          </a:custGeom>
          <a:solidFill>
            <a:srgbClr val="78CFE0"/>
          </a:solidFill>
        </p:spPr>
        <p:txBody>
          <a:bodyPr wrap="square" lIns="0" tIns="0" rIns="0" bIns="0" rtlCol="0"/>
          <a:lstStyle/>
          <a:p>
            <a:endParaRPr sz="1266">
              <a:solidFill>
                <a:prstClr val="black"/>
              </a:solidFill>
            </a:endParaRPr>
          </a:p>
        </p:txBody>
      </p:sp>
      <p:sp>
        <p:nvSpPr>
          <p:cNvPr id="282" name="object 282"/>
          <p:cNvSpPr/>
          <p:nvPr/>
        </p:nvSpPr>
        <p:spPr>
          <a:xfrm>
            <a:off x="2986123" y="4958043"/>
            <a:ext cx="179487" cy="31254"/>
          </a:xfrm>
          <a:custGeom>
            <a:avLst/>
            <a:gdLst/>
            <a:ahLst/>
            <a:cxnLst/>
            <a:rect l="l" t="t" r="r" b="b"/>
            <a:pathLst>
              <a:path w="255270" h="44450">
                <a:moveTo>
                  <a:pt x="66570" y="0"/>
                </a:moveTo>
                <a:lnTo>
                  <a:pt x="24080" y="2226"/>
                </a:lnTo>
                <a:lnTo>
                  <a:pt x="0" y="12061"/>
                </a:lnTo>
                <a:lnTo>
                  <a:pt x="2398" y="15237"/>
                </a:lnTo>
                <a:lnTo>
                  <a:pt x="38573" y="28317"/>
                </a:lnTo>
                <a:lnTo>
                  <a:pt x="87067" y="36937"/>
                </a:lnTo>
                <a:lnTo>
                  <a:pt x="126064" y="41266"/>
                </a:lnTo>
                <a:lnTo>
                  <a:pt x="170783" y="43949"/>
                </a:lnTo>
                <a:lnTo>
                  <a:pt x="188397" y="44212"/>
                </a:lnTo>
                <a:lnTo>
                  <a:pt x="204474" y="43924"/>
                </a:lnTo>
                <a:lnTo>
                  <a:pt x="248415" y="37283"/>
                </a:lnTo>
                <a:lnTo>
                  <a:pt x="254671" y="30690"/>
                </a:lnTo>
                <a:lnTo>
                  <a:pt x="251082" y="27603"/>
                </a:lnTo>
                <a:lnTo>
                  <a:pt x="212541" y="15083"/>
                </a:lnTo>
                <a:lnTo>
                  <a:pt x="163009" y="6777"/>
                </a:lnTo>
                <a:lnTo>
                  <a:pt x="122718" y="2436"/>
                </a:lnTo>
                <a:lnTo>
                  <a:pt x="84092" y="282"/>
                </a:lnTo>
                <a:lnTo>
                  <a:pt x="66570" y="0"/>
                </a:lnTo>
                <a:close/>
              </a:path>
            </a:pathLst>
          </a:custGeom>
          <a:solidFill>
            <a:srgbClr val="78CFE0"/>
          </a:solidFill>
        </p:spPr>
        <p:txBody>
          <a:bodyPr wrap="square" lIns="0" tIns="0" rIns="0" bIns="0" rtlCol="0"/>
          <a:lstStyle/>
          <a:p>
            <a:endParaRPr sz="1266">
              <a:solidFill>
                <a:prstClr val="black"/>
              </a:solidFill>
            </a:endParaRPr>
          </a:p>
        </p:txBody>
      </p:sp>
      <p:sp>
        <p:nvSpPr>
          <p:cNvPr id="283" name="object 283"/>
          <p:cNvSpPr/>
          <p:nvPr/>
        </p:nvSpPr>
        <p:spPr>
          <a:xfrm>
            <a:off x="4046524" y="4704583"/>
            <a:ext cx="83493" cy="82600"/>
          </a:xfrm>
          <a:custGeom>
            <a:avLst/>
            <a:gdLst/>
            <a:ahLst/>
            <a:cxnLst/>
            <a:rect l="l" t="t" r="r" b="b"/>
            <a:pathLst>
              <a:path w="118745" h="117475">
                <a:moveTo>
                  <a:pt x="118733" y="0"/>
                </a:moveTo>
                <a:lnTo>
                  <a:pt x="0" y="117051"/>
                </a:lnTo>
              </a:path>
            </a:pathLst>
          </a:custGeom>
          <a:ln w="13046">
            <a:solidFill>
              <a:srgbClr val="231F20"/>
            </a:solidFill>
          </a:ln>
        </p:spPr>
        <p:txBody>
          <a:bodyPr wrap="square" lIns="0" tIns="0" rIns="0" bIns="0" rtlCol="0"/>
          <a:lstStyle/>
          <a:p>
            <a:endParaRPr sz="1266">
              <a:solidFill>
                <a:prstClr val="black"/>
              </a:solidFill>
            </a:endParaRPr>
          </a:p>
        </p:txBody>
      </p:sp>
      <p:sp>
        <p:nvSpPr>
          <p:cNvPr id="284" name="object 284"/>
          <p:cNvSpPr/>
          <p:nvPr/>
        </p:nvSpPr>
        <p:spPr>
          <a:xfrm>
            <a:off x="4023207" y="4766021"/>
            <a:ext cx="44648" cy="44202"/>
          </a:xfrm>
          <a:custGeom>
            <a:avLst/>
            <a:gdLst/>
            <a:ahLst/>
            <a:cxnLst/>
            <a:rect l="l" t="t" r="r" b="b"/>
            <a:pathLst>
              <a:path w="63500" h="62865">
                <a:moveTo>
                  <a:pt x="17255" y="0"/>
                </a:moveTo>
                <a:lnTo>
                  <a:pt x="0" y="62665"/>
                </a:lnTo>
                <a:lnTo>
                  <a:pt x="62898" y="46277"/>
                </a:lnTo>
                <a:lnTo>
                  <a:pt x="17255" y="0"/>
                </a:lnTo>
                <a:close/>
              </a:path>
            </a:pathLst>
          </a:custGeom>
          <a:solidFill>
            <a:srgbClr val="231F20"/>
          </a:solidFill>
        </p:spPr>
        <p:txBody>
          <a:bodyPr wrap="square" lIns="0" tIns="0" rIns="0" bIns="0" rtlCol="0"/>
          <a:lstStyle/>
          <a:p>
            <a:endParaRPr sz="1266">
              <a:solidFill>
                <a:prstClr val="black"/>
              </a:solidFill>
            </a:endParaRPr>
          </a:p>
        </p:txBody>
      </p:sp>
      <p:sp>
        <p:nvSpPr>
          <p:cNvPr id="285" name="object 285"/>
          <p:cNvSpPr/>
          <p:nvPr/>
        </p:nvSpPr>
        <p:spPr>
          <a:xfrm>
            <a:off x="6922706" y="4618187"/>
            <a:ext cx="2047982" cy="1217137"/>
          </a:xfrm>
          <a:prstGeom prst="rect">
            <a:avLst/>
          </a:prstGeom>
          <a:blipFill>
            <a:blip r:embed="rId13" cstate="print"/>
            <a:stretch>
              <a:fillRect/>
            </a:stretch>
          </a:blipFill>
        </p:spPr>
        <p:txBody>
          <a:bodyPr wrap="square" lIns="0" tIns="0" rIns="0" bIns="0" rtlCol="0"/>
          <a:lstStyle/>
          <a:p>
            <a:endParaRPr sz="1266">
              <a:solidFill>
                <a:prstClr val="black"/>
              </a:solidFill>
            </a:endParaRPr>
          </a:p>
        </p:txBody>
      </p:sp>
      <p:sp>
        <p:nvSpPr>
          <p:cNvPr id="286" name="object 286"/>
          <p:cNvSpPr/>
          <p:nvPr/>
        </p:nvSpPr>
        <p:spPr>
          <a:xfrm>
            <a:off x="5116387" y="4548256"/>
            <a:ext cx="1026376" cy="919588"/>
          </a:xfrm>
          <a:prstGeom prst="rect">
            <a:avLst/>
          </a:prstGeom>
          <a:blipFill>
            <a:blip r:embed="rId14" cstate="print"/>
            <a:stretch>
              <a:fillRect/>
            </a:stretch>
          </a:blipFill>
        </p:spPr>
        <p:txBody>
          <a:bodyPr wrap="square" lIns="0" tIns="0" rIns="0" bIns="0" rtlCol="0"/>
          <a:lstStyle/>
          <a:p>
            <a:endParaRPr sz="1266">
              <a:solidFill>
                <a:prstClr val="black"/>
              </a:solidFill>
            </a:endParaRPr>
          </a:p>
        </p:txBody>
      </p:sp>
      <p:sp>
        <p:nvSpPr>
          <p:cNvPr id="287" name="object 287"/>
          <p:cNvSpPr/>
          <p:nvPr/>
        </p:nvSpPr>
        <p:spPr>
          <a:xfrm>
            <a:off x="5931142" y="4211731"/>
            <a:ext cx="1037183" cy="372814"/>
          </a:xfrm>
          <a:custGeom>
            <a:avLst/>
            <a:gdLst/>
            <a:ahLst/>
            <a:cxnLst/>
            <a:rect l="l" t="t" r="r" b="b"/>
            <a:pathLst>
              <a:path w="1475104" h="530225">
                <a:moveTo>
                  <a:pt x="0" y="529663"/>
                </a:moveTo>
                <a:lnTo>
                  <a:pt x="1474704" y="529663"/>
                </a:lnTo>
                <a:lnTo>
                  <a:pt x="1474704" y="0"/>
                </a:lnTo>
                <a:lnTo>
                  <a:pt x="0" y="0"/>
                </a:lnTo>
                <a:lnTo>
                  <a:pt x="0" y="529663"/>
                </a:lnTo>
                <a:close/>
              </a:path>
            </a:pathLst>
          </a:custGeom>
          <a:ln w="9852">
            <a:solidFill>
              <a:srgbClr val="231F20"/>
            </a:solidFill>
          </a:ln>
        </p:spPr>
        <p:txBody>
          <a:bodyPr wrap="square" lIns="0" tIns="0" rIns="0" bIns="0" rtlCol="0"/>
          <a:lstStyle/>
          <a:p>
            <a:endParaRPr sz="1266">
              <a:solidFill>
                <a:prstClr val="black"/>
              </a:solidFill>
            </a:endParaRPr>
          </a:p>
        </p:txBody>
      </p:sp>
      <p:sp>
        <p:nvSpPr>
          <p:cNvPr id="288" name="object 288"/>
          <p:cNvSpPr/>
          <p:nvPr/>
        </p:nvSpPr>
        <p:spPr>
          <a:xfrm>
            <a:off x="5604480" y="5634684"/>
            <a:ext cx="744289" cy="307181"/>
          </a:xfrm>
          <a:custGeom>
            <a:avLst/>
            <a:gdLst/>
            <a:ahLst/>
            <a:cxnLst/>
            <a:rect l="l" t="t" r="r" b="b"/>
            <a:pathLst>
              <a:path w="1058545" h="436879">
                <a:moveTo>
                  <a:pt x="0" y="436712"/>
                </a:moveTo>
                <a:lnTo>
                  <a:pt x="1058440" y="436712"/>
                </a:lnTo>
                <a:lnTo>
                  <a:pt x="1058440" y="0"/>
                </a:lnTo>
                <a:lnTo>
                  <a:pt x="0" y="0"/>
                </a:lnTo>
                <a:lnTo>
                  <a:pt x="0" y="436712"/>
                </a:lnTo>
                <a:close/>
              </a:path>
            </a:pathLst>
          </a:custGeom>
          <a:ln w="9638">
            <a:solidFill>
              <a:srgbClr val="231F20"/>
            </a:solidFill>
          </a:ln>
        </p:spPr>
        <p:txBody>
          <a:bodyPr wrap="square" lIns="0" tIns="0" rIns="0" bIns="0" rtlCol="0"/>
          <a:lstStyle/>
          <a:p>
            <a:endParaRPr sz="1266">
              <a:solidFill>
                <a:prstClr val="black"/>
              </a:solidFill>
            </a:endParaRPr>
          </a:p>
        </p:txBody>
      </p:sp>
      <p:sp>
        <p:nvSpPr>
          <p:cNvPr id="289" name="object 289"/>
          <p:cNvSpPr/>
          <p:nvPr/>
        </p:nvSpPr>
        <p:spPr>
          <a:xfrm>
            <a:off x="6294885" y="5186191"/>
            <a:ext cx="275927" cy="275481"/>
          </a:xfrm>
          <a:custGeom>
            <a:avLst/>
            <a:gdLst/>
            <a:ahLst/>
            <a:cxnLst/>
            <a:rect l="l" t="t" r="r" b="b"/>
            <a:pathLst>
              <a:path w="392429" h="391795">
                <a:moveTo>
                  <a:pt x="0" y="391365"/>
                </a:moveTo>
                <a:lnTo>
                  <a:pt x="392066" y="391365"/>
                </a:lnTo>
                <a:lnTo>
                  <a:pt x="392066" y="0"/>
                </a:lnTo>
                <a:lnTo>
                  <a:pt x="0" y="0"/>
                </a:lnTo>
                <a:lnTo>
                  <a:pt x="0" y="391365"/>
                </a:lnTo>
                <a:close/>
              </a:path>
            </a:pathLst>
          </a:custGeom>
          <a:ln w="9635">
            <a:solidFill>
              <a:srgbClr val="231F20"/>
            </a:solidFill>
          </a:ln>
        </p:spPr>
        <p:txBody>
          <a:bodyPr wrap="square" lIns="0" tIns="0" rIns="0" bIns="0" rtlCol="0"/>
          <a:lstStyle/>
          <a:p>
            <a:endParaRPr sz="1266">
              <a:solidFill>
                <a:prstClr val="black"/>
              </a:solidFill>
            </a:endParaRPr>
          </a:p>
        </p:txBody>
      </p:sp>
      <p:sp>
        <p:nvSpPr>
          <p:cNvPr id="290" name="object 290"/>
          <p:cNvSpPr/>
          <p:nvPr/>
        </p:nvSpPr>
        <p:spPr>
          <a:xfrm>
            <a:off x="6198057" y="5326050"/>
            <a:ext cx="75009" cy="0"/>
          </a:xfrm>
          <a:custGeom>
            <a:avLst/>
            <a:gdLst/>
            <a:ahLst/>
            <a:cxnLst/>
            <a:rect l="l" t="t" r="r" b="b"/>
            <a:pathLst>
              <a:path w="106679">
                <a:moveTo>
                  <a:pt x="106327" y="0"/>
                </a:moveTo>
                <a:lnTo>
                  <a:pt x="0" y="0"/>
                </a:lnTo>
              </a:path>
            </a:pathLst>
          </a:custGeom>
          <a:ln w="43590">
            <a:solidFill>
              <a:srgbClr val="00AEEF"/>
            </a:solidFill>
          </a:ln>
        </p:spPr>
        <p:txBody>
          <a:bodyPr wrap="square" lIns="0" tIns="0" rIns="0" bIns="0" rtlCol="0"/>
          <a:lstStyle/>
          <a:p>
            <a:endParaRPr sz="1266">
              <a:solidFill>
                <a:prstClr val="black"/>
              </a:solidFill>
            </a:endParaRPr>
          </a:p>
        </p:txBody>
      </p:sp>
      <p:sp>
        <p:nvSpPr>
          <p:cNvPr id="291" name="object 291"/>
          <p:cNvSpPr/>
          <p:nvPr/>
        </p:nvSpPr>
        <p:spPr>
          <a:xfrm>
            <a:off x="6149983" y="5292428"/>
            <a:ext cx="58043" cy="66973"/>
          </a:xfrm>
          <a:custGeom>
            <a:avLst/>
            <a:gdLst/>
            <a:ahLst/>
            <a:cxnLst/>
            <a:rect l="l" t="t" r="r" b="b"/>
            <a:pathLst>
              <a:path w="82550" h="95250">
                <a:moveTo>
                  <a:pt x="82294" y="0"/>
                </a:moveTo>
                <a:lnTo>
                  <a:pt x="0" y="47579"/>
                </a:lnTo>
                <a:lnTo>
                  <a:pt x="82294" y="95063"/>
                </a:lnTo>
                <a:lnTo>
                  <a:pt x="82294" y="0"/>
                </a:lnTo>
                <a:close/>
              </a:path>
            </a:pathLst>
          </a:custGeom>
          <a:solidFill>
            <a:srgbClr val="00AEEF"/>
          </a:solidFill>
        </p:spPr>
        <p:txBody>
          <a:bodyPr wrap="square" lIns="0" tIns="0" rIns="0" bIns="0" rtlCol="0"/>
          <a:lstStyle/>
          <a:p>
            <a:endParaRPr sz="1266">
              <a:solidFill>
                <a:prstClr val="black"/>
              </a:solidFill>
            </a:endParaRPr>
          </a:p>
        </p:txBody>
      </p:sp>
      <p:sp>
        <p:nvSpPr>
          <p:cNvPr id="292" name="object 292"/>
          <p:cNvSpPr/>
          <p:nvPr/>
        </p:nvSpPr>
        <p:spPr>
          <a:xfrm>
            <a:off x="6432695" y="4606068"/>
            <a:ext cx="0" cy="567482"/>
          </a:xfrm>
          <a:custGeom>
            <a:avLst/>
            <a:gdLst/>
            <a:ahLst/>
            <a:cxnLst/>
            <a:rect l="l" t="t" r="r" b="b"/>
            <a:pathLst>
              <a:path h="807084">
                <a:moveTo>
                  <a:pt x="0" y="0"/>
                </a:moveTo>
                <a:lnTo>
                  <a:pt x="0" y="806495"/>
                </a:lnTo>
              </a:path>
            </a:pathLst>
          </a:custGeom>
          <a:ln w="3175">
            <a:solidFill>
              <a:srgbClr val="214497"/>
            </a:solidFill>
          </a:ln>
        </p:spPr>
        <p:txBody>
          <a:bodyPr wrap="square" lIns="0" tIns="0" rIns="0" bIns="0" rtlCol="0"/>
          <a:lstStyle/>
          <a:p>
            <a:endParaRPr sz="1266">
              <a:solidFill>
                <a:prstClr val="black"/>
              </a:solidFill>
            </a:endParaRPr>
          </a:p>
        </p:txBody>
      </p:sp>
      <p:sp>
        <p:nvSpPr>
          <p:cNvPr id="293" name="object 293"/>
          <p:cNvSpPr/>
          <p:nvPr/>
        </p:nvSpPr>
        <p:spPr>
          <a:xfrm>
            <a:off x="6432696" y="4606069"/>
            <a:ext cx="0" cy="519261"/>
          </a:xfrm>
          <a:custGeom>
            <a:avLst/>
            <a:gdLst/>
            <a:ahLst/>
            <a:cxnLst/>
            <a:rect l="l" t="t" r="r" b="b"/>
            <a:pathLst>
              <a:path h="738504">
                <a:moveTo>
                  <a:pt x="0" y="0"/>
                </a:moveTo>
                <a:lnTo>
                  <a:pt x="0" y="738095"/>
                </a:lnTo>
              </a:path>
            </a:pathLst>
          </a:custGeom>
          <a:ln w="43555">
            <a:solidFill>
              <a:srgbClr val="00AEEF"/>
            </a:solidFill>
          </a:ln>
        </p:spPr>
        <p:txBody>
          <a:bodyPr wrap="square" lIns="0" tIns="0" rIns="0" bIns="0" rtlCol="0"/>
          <a:lstStyle/>
          <a:p>
            <a:endParaRPr sz="1266">
              <a:solidFill>
                <a:prstClr val="black"/>
              </a:solidFill>
            </a:endParaRPr>
          </a:p>
        </p:txBody>
      </p:sp>
      <p:sp>
        <p:nvSpPr>
          <p:cNvPr id="294" name="object 294"/>
          <p:cNvSpPr/>
          <p:nvPr/>
        </p:nvSpPr>
        <p:spPr>
          <a:xfrm>
            <a:off x="6399134" y="5115274"/>
            <a:ext cx="66973" cy="58043"/>
          </a:xfrm>
          <a:custGeom>
            <a:avLst/>
            <a:gdLst/>
            <a:ahLst/>
            <a:cxnLst/>
            <a:rect l="l" t="t" r="r" b="b"/>
            <a:pathLst>
              <a:path w="95250" h="82550">
                <a:moveTo>
                  <a:pt x="94961" y="0"/>
                </a:moveTo>
                <a:lnTo>
                  <a:pt x="0" y="0"/>
                </a:lnTo>
                <a:lnTo>
                  <a:pt x="47470" y="82289"/>
                </a:lnTo>
                <a:lnTo>
                  <a:pt x="94961" y="0"/>
                </a:lnTo>
                <a:close/>
              </a:path>
            </a:pathLst>
          </a:custGeom>
          <a:solidFill>
            <a:srgbClr val="00AEEF"/>
          </a:solidFill>
        </p:spPr>
        <p:txBody>
          <a:bodyPr wrap="square" lIns="0" tIns="0" rIns="0" bIns="0" rtlCol="0"/>
          <a:lstStyle/>
          <a:p>
            <a:endParaRPr sz="1266">
              <a:solidFill>
                <a:prstClr val="black"/>
              </a:solidFill>
            </a:endParaRPr>
          </a:p>
        </p:txBody>
      </p:sp>
      <p:sp>
        <p:nvSpPr>
          <p:cNvPr id="295" name="object 295"/>
          <p:cNvSpPr/>
          <p:nvPr/>
        </p:nvSpPr>
        <p:spPr>
          <a:xfrm>
            <a:off x="5413809" y="4386664"/>
            <a:ext cx="0" cy="155823"/>
          </a:xfrm>
          <a:custGeom>
            <a:avLst/>
            <a:gdLst/>
            <a:ahLst/>
            <a:cxnLst/>
            <a:rect l="l" t="t" r="r" b="b"/>
            <a:pathLst>
              <a:path h="221614">
                <a:moveTo>
                  <a:pt x="0" y="221514"/>
                </a:moveTo>
                <a:lnTo>
                  <a:pt x="0" y="0"/>
                </a:lnTo>
              </a:path>
            </a:pathLst>
          </a:custGeom>
          <a:ln w="43555">
            <a:solidFill>
              <a:srgbClr val="00AEEF"/>
            </a:solidFill>
          </a:ln>
        </p:spPr>
        <p:txBody>
          <a:bodyPr wrap="square" lIns="0" tIns="0" rIns="0" bIns="0" rtlCol="0"/>
          <a:lstStyle/>
          <a:p>
            <a:endParaRPr sz="1266">
              <a:solidFill>
                <a:prstClr val="black"/>
              </a:solidFill>
            </a:endParaRPr>
          </a:p>
        </p:txBody>
      </p:sp>
      <p:sp>
        <p:nvSpPr>
          <p:cNvPr id="296" name="object 296"/>
          <p:cNvSpPr/>
          <p:nvPr/>
        </p:nvSpPr>
        <p:spPr>
          <a:xfrm>
            <a:off x="5399798" y="4397948"/>
            <a:ext cx="457200" cy="0"/>
          </a:xfrm>
          <a:custGeom>
            <a:avLst/>
            <a:gdLst/>
            <a:ahLst/>
            <a:cxnLst/>
            <a:rect l="l" t="t" r="r" b="b"/>
            <a:pathLst>
              <a:path w="650240">
                <a:moveTo>
                  <a:pt x="0" y="0"/>
                </a:moveTo>
                <a:lnTo>
                  <a:pt x="650123" y="0"/>
                </a:lnTo>
              </a:path>
            </a:pathLst>
          </a:custGeom>
          <a:ln w="43590">
            <a:solidFill>
              <a:srgbClr val="00AEEF"/>
            </a:solidFill>
          </a:ln>
        </p:spPr>
        <p:txBody>
          <a:bodyPr wrap="square" lIns="0" tIns="0" rIns="0" bIns="0" rtlCol="0"/>
          <a:lstStyle/>
          <a:p>
            <a:endParaRPr sz="1266">
              <a:solidFill>
                <a:prstClr val="black"/>
              </a:solidFill>
            </a:endParaRPr>
          </a:p>
        </p:txBody>
      </p:sp>
      <p:sp>
        <p:nvSpPr>
          <p:cNvPr id="297" name="object 297"/>
          <p:cNvSpPr/>
          <p:nvPr/>
        </p:nvSpPr>
        <p:spPr>
          <a:xfrm>
            <a:off x="5852327" y="4364709"/>
            <a:ext cx="58043" cy="66973"/>
          </a:xfrm>
          <a:custGeom>
            <a:avLst/>
            <a:gdLst/>
            <a:ahLst/>
            <a:cxnLst/>
            <a:rect l="l" t="t" r="r" b="b"/>
            <a:pathLst>
              <a:path w="82550" h="95250">
                <a:moveTo>
                  <a:pt x="0" y="0"/>
                </a:moveTo>
                <a:lnTo>
                  <a:pt x="0" y="95064"/>
                </a:lnTo>
                <a:lnTo>
                  <a:pt x="82270" y="47532"/>
                </a:lnTo>
                <a:lnTo>
                  <a:pt x="0" y="0"/>
                </a:lnTo>
                <a:close/>
              </a:path>
            </a:pathLst>
          </a:custGeom>
          <a:solidFill>
            <a:srgbClr val="00AEEF"/>
          </a:solidFill>
        </p:spPr>
        <p:txBody>
          <a:bodyPr wrap="square" lIns="0" tIns="0" rIns="0" bIns="0" rtlCol="0"/>
          <a:lstStyle/>
          <a:p>
            <a:endParaRPr sz="1266">
              <a:solidFill>
                <a:prstClr val="black"/>
              </a:solidFill>
            </a:endParaRPr>
          </a:p>
        </p:txBody>
      </p:sp>
      <p:sp>
        <p:nvSpPr>
          <p:cNvPr id="298" name="object 298"/>
          <p:cNvSpPr/>
          <p:nvPr/>
        </p:nvSpPr>
        <p:spPr>
          <a:xfrm>
            <a:off x="5122057" y="5324649"/>
            <a:ext cx="3572" cy="6697"/>
          </a:xfrm>
          <a:custGeom>
            <a:avLst/>
            <a:gdLst/>
            <a:ahLst/>
            <a:cxnLst/>
            <a:rect l="l" t="t" r="r" b="b"/>
            <a:pathLst>
              <a:path w="5079" h="9525">
                <a:moveTo>
                  <a:pt x="4744" y="4772"/>
                </a:moveTo>
                <a:lnTo>
                  <a:pt x="3700" y="0"/>
                </a:lnTo>
                <a:lnTo>
                  <a:pt x="1233" y="0"/>
                </a:lnTo>
                <a:lnTo>
                  <a:pt x="0" y="4772"/>
                </a:lnTo>
                <a:lnTo>
                  <a:pt x="1233" y="9520"/>
                </a:lnTo>
                <a:lnTo>
                  <a:pt x="3700" y="9520"/>
                </a:lnTo>
                <a:lnTo>
                  <a:pt x="4744" y="4772"/>
                </a:lnTo>
              </a:path>
            </a:pathLst>
          </a:custGeom>
          <a:ln w="15683">
            <a:solidFill>
              <a:srgbClr val="231F20"/>
            </a:solidFill>
          </a:ln>
        </p:spPr>
        <p:txBody>
          <a:bodyPr wrap="square" lIns="0" tIns="0" rIns="0" bIns="0" rtlCol="0"/>
          <a:lstStyle/>
          <a:p>
            <a:endParaRPr sz="1266">
              <a:solidFill>
                <a:prstClr val="black"/>
              </a:solidFill>
            </a:endParaRPr>
          </a:p>
        </p:txBody>
      </p:sp>
      <p:sp>
        <p:nvSpPr>
          <p:cNvPr id="299" name="object 299"/>
          <p:cNvSpPr/>
          <p:nvPr/>
        </p:nvSpPr>
        <p:spPr>
          <a:xfrm>
            <a:off x="5123809" y="5328217"/>
            <a:ext cx="106263" cy="0"/>
          </a:xfrm>
          <a:custGeom>
            <a:avLst/>
            <a:gdLst/>
            <a:ahLst/>
            <a:cxnLst/>
            <a:rect l="l" t="t" r="r" b="b"/>
            <a:pathLst>
              <a:path w="151129">
                <a:moveTo>
                  <a:pt x="0" y="0"/>
                </a:moveTo>
                <a:lnTo>
                  <a:pt x="150900" y="0"/>
                </a:lnTo>
              </a:path>
            </a:pathLst>
          </a:custGeom>
          <a:ln w="26056">
            <a:solidFill>
              <a:srgbClr val="231F20"/>
            </a:solidFill>
          </a:ln>
        </p:spPr>
        <p:txBody>
          <a:bodyPr wrap="square" lIns="0" tIns="0" rIns="0" bIns="0" rtlCol="0"/>
          <a:lstStyle/>
          <a:p>
            <a:endParaRPr sz="1266">
              <a:solidFill>
                <a:prstClr val="black"/>
              </a:solidFill>
            </a:endParaRPr>
          </a:p>
        </p:txBody>
      </p:sp>
      <p:sp>
        <p:nvSpPr>
          <p:cNvPr id="300" name="object 300"/>
          <p:cNvSpPr/>
          <p:nvPr/>
        </p:nvSpPr>
        <p:spPr>
          <a:xfrm>
            <a:off x="5229311" y="5324147"/>
            <a:ext cx="2232" cy="8037"/>
          </a:xfrm>
          <a:custGeom>
            <a:avLst/>
            <a:gdLst/>
            <a:ahLst/>
            <a:cxnLst/>
            <a:rect l="l" t="t" r="r" b="b"/>
            <a:pathLst>
              <a:path w="3175" h="11429">
                <a:moveTo>
                  <a:pt x="0" y="0"/>
                </a:moveTo>
                <a:lnTo>
                  <a:pt x="1921" y="1258"/>
                </a:lnTo>
                <a:lnTo>
                  <a:pt x="2799" y="5484"/>
                </a:lnTo>
                <a:lnTo>
                  <a:pt x="1921" y="9734"/>
                </a:lnTo>
                <a:lnTo>
                  <a:pt x="0" y="10968"/>
                </a:lnTo>
              </a:path>
            </a:pathLst>
          </a:custGeom>
          <a:ln w="15681">
            <a:solidFill>
              <a:srgbClr val="231F20"/>
            </a:solidFill>
          </a:ln>
        </p:spPr>
        <p:txBody>
          <a:bodyPr wrap="square" lIns="0" tIns="0" rIns="0" bIns="0" rtlCol="0"/>
          <a:lstStyle/>
          <a:p>
            <a:endParaRPr sz="1266">
              <a:solidFill>
                <a:prstClr val="black"/>
              </a:solidFill>
            </a:endParaRPr>
          </a:p>
        </p:txBody>
      </p:sp>
      <p:sp>
        <p:nvSpPr>
          <p:cNvPr id="301" name="object 301"/>
          <p:cNvSpPr/>
          <p:nvPr/>
        </p:nvSpPr>
        <p:spPr>
          <a:xfrm>
            <a:off x="5319534" y="5313363"/>
            <a:ext cx="6697" cy="29468"/>
          </a:xfrm>
          <a:custGeom>
            <a:avLst/>
            <a:gdLst/>
            <a:ahLst/>
            <a:cxnLst/>
            <a:rect l="l" t="t" r="r" b="b"/>
            <a:pathLst>
              <a:path w="9525" h="41909">
                <a:moveTo>
                  <a:pt x="0" y="0"/>
                </a:moveTo>
                <a:lnTo>
                  <a:pt x="4412" y="2825"/>
                </a:lnTo>
                <a:lnTo>
                  <a:pt x="7781" y="10375"/>
                </a:lnTo>
                <a:lnTo>
                  <a:pt x="8993" y="20821"/>
                </a:lnTo>
                <a:lnTo>
                  <a:pt x="7781" y="31268"/>
                </a:lnTo>
                <a:lnTo>
                  <a:pt x="4412" y="38818"/>
                </a:lnTo>
                <a:lnTo>
                  <a:pt x="0" y="41667"/>
                </a:lnTo>
              </a:path>
            </a:pathLst>
          </a:custGeom>
          <a:ln w="15681">
            <a:solidFill>
              <a:srgbClr val="231F20"/>
            </a:solidFill>
          </a:ln>
        </p:spPr>
        <p:txBody>
          <a:bodyPr wrap="square" lIns="0" tIns="0" rIns="0" bIns="0" rtlCol="0"/>
          <a:lstStyle/>
          <a:p>
            <a:endParaRPr sz="1266">
              <a:solidFill>
                <a:prstClr val="black"/>
              </a:solidFill>
            </a:endParaRPr>
          </a:p>
        </p:txBody>
      </p:sp>
      <p:sp>
        <p:nvSpPr>
          <p:cNvPr id="302" name="object 302"/>
          <p:cNvSpPr/>
          <p:nvPr/>
        </p:nvSpPr>
        <p:spPr>
          <a:xfrm>
            <a:off x="5223474" y="5313848"/>
            <a:ext cx="12502" cy="28575"/>
          </a:xfrm>
          <a:custGeom>
            <a:avLst/>
            <a:gdLst/>
            <a:ahLst/>
            <a:cxnLst/>
            <a:rect l="l" t="t" r="r" b="b"/>
            <a:pathLst>
              <a:path w="17779" h="40640">
                <a:moveTo>
                  <a:pt x="0" y="25617"/>
                </a:moveTo>
                <a:lnTo>
                  <a:pt x="2298" y="34972"/>
                </a:lnTo>
                <a:lnTo>
                  <a:pt x="6331" y="40266"/>
                </a:lnTo>
                <a:lnTo>
                  <a:pt x="11099" y="40266"/>
                </a:lnTo>
                <a:lnTo>
                  <a:pt x="14990" y="34805"/>
                </a:lnTo>
                <a:lnTo>
                  <a:pt x="17481" y="25617"/>
                </a:lnTo>
                <a:lnTo>
                  <a:pt x="17481" y="14838"/>
                </a:lnTo>
                <a:lnTo>
                  <a:pt x="14990" y="5484"/>
                </a:lnTo>
                <a:lnTo>
                  <a:pt x="11099" y="0"/>
                </a:lnTo>
                <a:lnTo>
                  <a:pt x="6331" y="0"/>
                </a:lnTo>
                <a:lnTo>
                  <a:pt x="2298" y="5294"/>
                </a:lnTo>
                <a:lnTo>
                  <a:pt x="0" y="14648"/>
                </a:lnTo>
              </a:path>
            </a:pathLst>
          </a:custGeom>
          <a:ln w="15682">
            <a:solidFill>
              <a:srgbClr val="231F20"/>
            </a:solidFill>
          </a:ln>
        </p:spPr>
        <p:txBody>
          <a:bodyPr wrap="square" lIns="0" tIns="0" rIns="0" bIns="0" rtlCol="0"/>
          <a:lstStyle/>
          <a:p>
            <a:endParaRPr sz="1266">
              <a:solidFill>
                <a:prstClr val="black"/>
              </a:solidFill>
            </a:endParaRPr>
          </a:p>
        </p:txBody>
      </p:sp>
      <p:sp>
        <p:nvSpPr>
          <p:cNvPr id="303" name="object 303"/>
          <p:cNvSpPr/>
          <p:nvPr/>
        </p:nvSpPr>
        <p:spPr>
          <a:xfrm>
            <a:off x="5229544" y="5342660"/>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4" name="object 304"/>
          <p:cNvSpPr/>
          <p:nvPr/>
        </p:nvSpPr>
        <p:spPr>
          <a:xfrm>
            <a:off x="5229544" y="5313363"/>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5" name="object 305"/>
          <p:cNvSpPr/>
          <p:nvPr/>
        </p:nvSpPr>
        <p:spPr>
          <a:xfrm>
            <a:off x="6130786" y="5306769"/>
            <a:ext cx="0" cy="42863"/>
          </a:xfrm>
          <a:custGeom>
            <a:avLst/>
            <a:gdLst/>
            <a:ahLst/>
            <a:cxnLst/>
            <a:rect l="l" t="t" r="r" b="b"/>
            <a:pathLst>
              <a:path h="60959">
                <a:moveTo>
                  <a:pt x="0" y="6058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06" name="object 306"/>
          <p:cNvSpPr/>
          <p:nvPr/>
        </p:nvSpPr>
        <p:spPr>
          <a:xfrm>
            <a:off x="6109370" y="5290396"/>
            <a:ext cx="21431" cy="16520"/>
          </a:xfrm>
          <a:custGeom>
            <a:avLst/>
            <a:gdLst/>
            <a:ahLst/>
            <a:cxnLst/>
            <a:rect l="l" t="t" r="r" b="b"/>
            <a:pathLst>
              <a:path w="30479" h="23495">
                <a:moveTo>
                  <a:pt x="30339" y="23261"/>
                </a:moveTo>
                <a:lnTo>
                  <a:pt x="23708" y="11396"/>
                </a:lnTo>
                <a:lnTo>
                  <a:pt x="13136" y="3307"/>
                </a:lnTo>
                <a:lnTo>
                  <a:pt x="0" y="0"/>
                </a:lnTo>
              </a:path>
            </a:pathLst>
          </a:custGeom>
          <a:ln w="15688">
            <a:solidFill>
              <a:srgbClr val="231F20"/>
            </a:solidFill>
          </a:ln>
        </p:spPr>
        <p:txBody>
          <a:bodyPr wrap="square" lIns="0" tIns="0" rIns="0" bIns="0" rtlCol="0"/>
          <a:lstStyle/>
          <a:p>
            <a:endParaRPr sz="1266">
              <a:solidFill>
                <a:prstClr val="black"/>
              </a:solidFill>
            </a:endParaRPr>
          </a:p>
        </p:txBody>
      </p:sp>
      <p:sp>
        <p:nvSpPr>
          <p:cNvPr id="307" name="object 307"/>
          <p:cNvSpPr/>
          <p:nvPr/>
        </p:nvSpPr>
        <p:spPr>
          <a:xfrm>
            <a:off x="6108387" y="5350197"/>
            <a:ext cx="22324" cy="15627"/>
          </a:xfrm>
          <a:custGeom>
            <a:avLst/>
            <a:gdLst/>
            <a:ahLst/>
            <a:cxnLst/>
            <a:rect l="l" t="t" r="r" b="b"/>
            <a:pathLst>
              <a:path w="31750" h="22225">
                <a:moveTo>
                  <a:pt x="0" y="21975"/>
                </a:moveTo>
                <a:lnTo>
                  <a:pt x="13296" y="19195"/>
                </a:lnTo>
                <a:lnTo>
                  <a:pt x="24183" y="11533"/>
                </a:lnTo>
                <a:lnTo>
                  <a:pt x="31285" y="0"/>
                </a:lnTo>
              </a:path>
            </a:pathLst>
          </a:custGeom>
          <a:ln w="15689">
            <a:solidFill>
              <a:srgbClr val="231F20"/>
            </a:solidFill>
          </a:ln>
        </p:spPr>
        <p:txBody>
          <a:bodyPr wrap="square" lIns="0" tIns="0" rIns="0" bIns="0" rtlCol="0"/>
          <a:lstStyle/>
          <a:p>
            <a:endParaRPr sz="1266">
              <a:solidFill>
                <a:prstClr val="black"/>
              </a:solidFill>
            </a:endParaRPr>
          </a:p>
        </p:txBody>
      </p:sp>
      <p:sp>
        <p:nvSpPr>
          <p:cNvPr id="308" name="object 308"/>
          <p:cNvSpPr/>
          <p:nvPr/>
        </p:nvSpPr>
        <p:spPr>
          <a:xfrm>
            <a:off x="5849277" y="5290226"/>
            <a:ext cx="259407" cy="75902"/>
          </a:xfrm>
          <a:custGeom>
            <a:avLst/>
            <a:gdLst/>
            <a:ahLst/>
            <a:cxnLst/>
            <a:rect l="l" t="t" r="r" b="b"/>
            <a:pathLst>
              <a:path w="368934" h="107950">
                <a:moveTo>
                  <a:pt x="368604" y="107409"/>
                </a:moveTo>
                <a:lnTo>
                  <a:pt x="0" y="107409"/>
                </a:lnTo>
                <a:lnTo>
                  <a:pt x="0" y="0"/>
                </a:lnTo>
                <a:lnTo>
                  <a:pt x="368604" y="0"/>
                </a:lnTo>
              </a:path>
            </a:pathLst>
          </a:custGeom>
          <a:ln w="15692">
            <a:solidFill>
              <a:srgbClr val="231F20"/>
            </a:solidFill>
          </a:ln>
        </p:spPr>
        <p:txBody>
          <a:bodyPr wrap="square" lIns="0" tIns="0" rIns="0" bIns="0" rtlCol="0"/>
          <a:lstStyle/>
          <a:p>
            <a:endParaRPr sz="1266">
              <a:solidFill>
                <a:prstClr val="black"/>
              </a:solidFill>
            </a:endParaRPr>
          </a:p>
        </p:txBody>
      </p:sp>
      <p:sp>
        <p:nvSpPr>
          <p:cNvPr id="309" name="object 309"/>
          <p:cNvSpPr/>
          <p:nvPr/>
        </p:nvSpPr>
        <p:spPr>
          <a:xfrm>
            <a:off x="5315680" y="5457045"/>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0" name="object 310"/>
          <p:cNvSpPr/>
          <p:nvPr/>
        </p:nvSpPr>
        <p:spPr>
          <a:xfrm>
            <a:off x="5292228" y="5433641"/>
            <a:ext cx="16520" cy="22324"/>
          </a:xfrm>
          <a:custGeom>
            <a:avLst/>
            <a:gdLst/>
            <a:ahLst/>
            <a:cxnLst/>
            <a:rect l="l" t="t" r="r" b="b"/>
            <a:pathLst>
              <a:path w="23495" h="31750">
                <a:moveTo>
                  <a:pt x="0" y="0"/>
                </a:moveTo>
                <a:lnTo>
                  <a:pt x="3025" y="13912"/>
                </a:lnTo>
                <a:lnTo>
                  <a:pt x="11211" y="24938"/>
                </a:lnTo>
                <a:lnTo>
                  <a:pt x="23220" y="31744"/>
                </a:lnTo>
              </a:path>
            </a:pathLst>
          </a:custGeom>
          <a:ln w="15685">
            <a:solidFill>
              <a:srgbClr val="231F20"/>
            </a:solidFill>
          </a:ln>
        </p:spPr>
        <p:txBody>
          <a:bodyPr wrap="square" lIns="0" tIns="0" rIns="0" bIns="0" rtlCol="0"/>
          <a:lstStyle/>
          <a:p>
            <a:endParaRPr sz="1266">
              <a:solidFill>
                <a:prstClr val="black"/>
              </a:solidFill>
            </a:endParaRPr>
          </a:p>
        </p:txBody>
      </p:sp>
      <p:sp>
        <p:nvSpPr>
          <p:cNvPr id="311" name="object 311"/>
          <p:cNvSpPr/>
          <p:nvPr/>
        </p:nvSpPr>
        <p:spPr>
          <a:xfrm>
            <a:off x="5825891" y="5440731"/>
            <a:ext cx="22324" cy="16520"/>
          </a:xfrm>
          <a:custGeom>
            <a:avLst/>
            <a:gdLst/>
            <a:ahLst/>
            <a:cxnLst/>
            <a:rect l="l" t="t" r="r" b="b"/>
            <a:pathLst>
              <a:path w="31750" h="23495">
                <a:moveTo>
                  <a:pt x="0" y="23203"/>
                </a:moveTo>
                <a:lnTo>
                  <a:pt x="13880" y="20190"/>
                </a:lnTo>
                <a:lnTo>
                  <a:pt x="24901" y="1200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12" name="object 312"/>
          <p:cNvSpPr/>
          <p:nvPr/>
        </p:nvSpPr>
        <p:spPr>
          <a:xfrm>
            <a:off x="5315680" y="5043911"/>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3" name="object 313"/>
          <p:cNvSpPr/>
          <p:nvPr/>
        </p:nvSpPr>
        <p:spPr>
          <a:xfrm>
            <a:off x="5832947" y="5045117"/>
            <a:ext cx="16520" cy="22324"/>
          </a:xfrm>
          <a:custGeom>
            <a:avLst/>
            <a:gdLst/>
            <a:ahLst/>
            <a:cxnLst/>
            <a:rect l="l" t="t" r="r" b="b"/>
            <a:pathLst>
              <a:path w="23495" h="31750">
                <a:moveTo>
                  <a:pt x="23200" y="31760"/>
                </a:moveTo>
                <a:lnTo>
                  <a:pt x="20177" y="17852"/>
                </a:lnTo>
                <a:lnTo>
                  <a:pt x="11999" y="681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14" name="object 314"/>
          <p:cNvSpPr/>
          <p:nvPr/>
        </p:nvSpPr>
        <p:spPr>
          <a:xfrm>
            <a:off x="5293323" y="5044028"/>
            <a:ext cx="22324" cy="16520"/>
          </a:xfrm>
          <a:custGeom>
            <a:avLst/>
            <a:gdLst/>
            <a:ahLst/>
            <a:cxnLst/>
            <a:rect l="l" t="t" r="r" b="b"/>
            <a:pathLst>
              <a:path w="31750" h="23495">
                <a:moveTo>
                  <a:pt x="31725" y="0"/>
                </a:moveTo>
                <a:lnTo>
                  <a:pt x="17837" y="3029"/>
                </a:lnTo>
                <a:lnTo>
                  <a:pt x="6818" y="11222"/>
                </a:lnTo>
                <a:lnTo>
                  <a:pt x="0" y="23234"/>
                </a:lnTo>
              </a:path>
            </a:pathLst>
          </a:custGeom>
          <a:ln w="15689">
            <a:solidFill>
              <a:srgbClr val="231F20"/>
            </a:solidFill>
          </a:ln>
        </p:spPr>
        <p:txBody>
          <a:bodyPr wrap="square" lIns="0" tIns="0" rIns="0" bIns="0" rtlCol="0"/>
          <a:lstStyle/>
          <a:p>
            <a:endParaRPr sz="1266">
              <a:solidFill>
                <a:prstClr val="black"/>
              </a:solidFill>
            </a:endParaRPr>
          </a:p>
        </p:txBody>
      </p:sp>
      <p:sp>
        <p:nvSpPr>
          <p:cNvPr id="315" name="object 315"/>
          <p:cNvSpPr/>
          <p:nvPr/>
        </p:nvSpPr>
        <p:spPr>
          <a:xfrm>
            <a:off x="5848542" y="5306769"/>
            <a:ext cx="893" cy="42863"/>
          </a:xfrm>
          <a:custGeom>
            <a:avLst/>
            <a:gdLst/>
            <a:ahLst/>
            <a:cxnLst/>
            <a:rect l="l" t="t" r="r" b="b"/>
            <a:pathLst>
              <a:path w="1270" h="60959">
                <a:moveTo>
                  <a:pt x="1020" y="60589"/>
                </a:moveTo>
                <a:lnTo>
                  <a:pt x="877" y="58286"/>
                </a:lnTo>
                <a:lnTo>
                  <a:pt x="500" y="51567"/>
                </a:lnTo>
                <a:lnTo>
                  <a:pt x="166" y="41857"/>
                </a:lnTo>
                <a:lnTo>
                  <a:pt x="0" y="30199"/>
                </a:lnTo>
                <a:lnTo>
                  <a:pt x="166" y="18542"/>
                </a:lnTo>
                <a:lnTo>
                  <a:pt x="500" y="8832"/>
                </a:lnTo>
                <a:lnTo>
                  <a:pt x="877" y="2279"/>
                </a:lnTo>
                <a:lnTo>
                  <a:pt x="1020" y="0"/>
                </a:lnTo>
              </a:path>
            </a:pathLst>
          </a:custGeom>
          <a:ln w="15680">
            <a:solidFill>
              <a:srgbClr val="231F20"/>
            </a:solidFill>
          </a:ln>
        </p:spPr>
        <p:txBody>
          <a:bodyPr wrap="square" lIns="0" tIns="0" rIns="0" bIns="0" rtlCol="0"/>
          <a:lstStyle/>
          <a:p>
            <a:endParaRPr sz="1266">
              <a:solidFill>
                <a:prstClr val="black"/>
              </a:solidFill>
            </a:endParaRPr>
          </a:p>
        </p:txBody>
      </p:sp>
      <p:sp>
        <p:nvSpPr>
          <p:cNvPr id="316" name="object 316"/>
          <p:cNvSpPr/>
          <p:nvPr/>
        </p:nvSpPr>
        <p:spPr>
          <a:xfrm>
            <a:off x="5292228" y="5067399"/>
            <a:ext cx="0" cy="246013"/>
          </a:xfrm>
          <a:custGeom>
            <a:avLst/>
            <a:gdLst/>
            <a:ahLst/>
            <a:cxnLst/>
            <a:rect l="l" t="t" r="r" b="b"/>
            <a:pathLst>
              <a:path h="349884">
                <a:moveTo>
                  <a:pt x="0" y="0"/>
                </a:moveTo>
                <a:lnTo>
                  <a:pt x="0" y="349816"/>
                </a:lnTo>
              </a:path>
            </a:pathLst>
          </a:custGeom>
          <a:ln w="15680">
            <a:solidFill>
              <a:srgbClr val="231F20"/>
            </a:solidFill>
          </a:ln>
        </p:spPr>
        <p:txBody>
          <a:bodyPr wrap="square" lIns="0" tIns="0" rIns="0" bIns="0" rtlCol="0"/>
          <a:lstStyle/>
          <a:p>
            <a:endParaRPr sz="1266">
              <a:solidFill>
                <a:prstClr val="black"/>
              </a:solidFill>
            </a:endParaRPr>
          </a:p>
        </p:txBody>
      </p:sp>
      <p:sp>
        <p:nvSpPr>
          <p:cNvPr id="317" name="object 317"/>
          <p:cNvSpPr/>
          <p:nvPr/>
        </p:nvSpPr>
        <p:spPr>
          <a:xfrm>
            <a:off x="5849260" y="5067399"/>
            <a:ext cx="0" cy="223242"/>
          </a:xfrm>
          <a:custGeom>
            <a:avLst/>
            <a:gdLst/>
            <a:ahLst/>
            <a:cxnLst/>
            <a:rect l="l" t="t" r="r" b="b"/>
            <a:pathLst>
              <a:path h="317500">
                <a:moveTo>
                  <a:pt x="0" y="0"/>
                </a:moveTo>
                <a:lnTo>
                  <a:pt x="0" y="316909"/>
                </a:lnTo>
              </a:path>
            </a:pathLst>
          </a:custGeom>
          <a:ln w="15680">
            <a:solidFill>
              <a:srgbClr val="231F20"/>
            </a:solidFill>
          </a:ln>
        </p:spPr>
        <p:txBody>
          <a:bodyPr wrap="square" lIns="0" tIns="0" rIns="0" bIns="0" rtlCol="0"/>
          <a:lstStyle/>
          <a:p>
            <a:endParaRPr sz="1266">
              <a:solidFill>
                <a:prstClr val="black"/>
              </a:solidFill>
            </a:endParaRPr>
          </a:p>
        </p:txBody>
      </p:sp>
      <p:sp>
        <p:nvSpPr>
          <p:cNvPr id="318" name="object 318"/>
          <p:cNvSpPr/>
          <p:nvPr/>
        </p:nvSpPr>
        <p:spPr>
          <a:xfrm>
            <a:off x="5292228" y="5342661"/>
            <a:ext cx="0" cy="91082"/>
          </a:xfrm>
          <a:custGeom>
            <a:avLst/>
            <a:gdLst/>
            <a:ahLst/>
            <a:cxnLst/>
            <a:rect l="l" t="t" r="r" b="b"/>
            <a:pathLst>
              <a:path h="129540">
                <a:moveTo>
                  <a:pt x="0" y="12929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19" name="object 319"/>
          <p:cNvSpPr/>
          <p:nvPr/>
        </p:nvSpPr>
        <p:spPr>
          <a:xfrm>
            <a:off x="5849260" y="5365748"/>
            <a:ext cx="0" cy="67866"/>
          </a:xfrm>
          <a:custGeom>
            <a:avLst/>
            <a:gdLst/>
            <a:ahLst/>
            <a:cxnLst/>
            <a:rect l="l" t="t" r="r" b="b"/>
            <a:pathLst>
              <a:path h="96520">
                <a:moveTo>
                  <a:pt x="0" y="96464"/>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20" name="object 320"/>
          <p:cNvSpPr/>
          <p:nvPr/>
        </p:nvSpPr>
        <p:spPr>
          <a:xfrm>
            <a:off x="5292228" y="5020489"/>
            <a:ext cx="16520" cy="22324"/>
          </a:xfrm>
          <a:custGeom>
            <a:avLst/>
            <a:gdLst/>
            <a:ahLst/>
            <a:cxnLst/>
            <a:rect l="l" t="t" r="r" b="b"/>
            <a:pathLst>
              <a:path w="23495" h="31750">
                <a:moveTo>
                  <a:pt x="0" y="0"/>
                </a:moveTo>
                <a:lnTo>
                  <a:pt x="3023" y="13891"/>
                </a:lnTo>
                <a:lnTo>
                  <a:pt x="11203" y="24928"/>
                </a:lnTo>
                <a:lnTo>
                  <a:pt x="23206" y="31757"/>
                </a:lnTo>
              </a:path>
            </a:pathLst>
          </a:custGeom>
          <a:ln w="15685">
            <a:solidFill>
              <a:srgbClr val="231F20"/>
            </a:solidFill>
          </a:ln>
        </p:spPr>
        <p:txBody>
          <a:bodyPr wrap="square" lIns="0" tIns="0" rIns="0" bIns="0" rtlCol="0"/>
          <a:lstStyle/>
          <a:p>
            <a:endParaRPr sz="1266">
              <a:solidFill>
                <a:prstClr val="black"/>
              </a:solidFill>
            </a:endParaRPr>
          </a:p>
        </p:txBody>
      </p:sp>
      <p:sp>
        <p:nvSpPr>
          <p:cNvPr id="321" name="object 321"/>
          <p:cNvSpPr/>
          <p:nvPr/>
        </p:nvSpPr>
        <p:spPr>
          <a:xfrm>
            <a:off x="5825891" y="5027558"/>
            <a:ext cx="22324" cy="16520"/>
          </a:xfrm>
          <a:custGeom>
            <a:avLst/>
            <a:gdLst/>
            <a:ahLst/>
            <a:cxnLst/>
            <a:rect l="l" t="t" r="r" b="b"/>
            <a:pathLst>
              <a:path w="31750" h="23495">
                <a:moveTo>
                  <a:pt x="0" y="23257"/>
                </a:moveTo>
                <a:lnTo>
                  <a:pt x="13880" y="20221"/>
                </a:lnTo>
                <a:lnTo>
                  <a:pt x="24901" y="1201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22" name="object 322"/>
          <p:cNvSpPr/>
          <p:nvPr/>
        </p:nvSpPr>
        <p:spPr>
          <a:xfrm>
            <a:off x="5315680" y="4838545"/>
            <a:ext cx="510332" cy="0"/>
          </a:xfrm>
          <a:custGeom>
            <a:avLst/>
            <a:gdLst/>
            <a:ahLst/>
            <a:cxnLst/>
            <a:rect l="l" t="t" r="r" b="b"/>
            <a:pathLst>
              <a:path w="725804">
                <a:moveTo>
                  <a:pt x="725538"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3" name="object 323"/>
          <p:cNvSpPr/>
          <p:nvPr/>
        </p:nvSpPr>
        <p:spPr>
          <a:xfrm>
            <a:off x="5832957" y="4839633"/>
            <a:ext cx="16520" cy="22770"/>
          </a:xfrm>
          <a:custGeom>
            <a:avLst/>
            <a:gdLst/>
            <a:ahLst/>
            <a:cxnLst/>
            <a:rect l="l" t="t" r="r" b="b"/>
            <a:pathLst>
              <a:path w="23495" h="32384">
                <a:moveTo>
                  <a:pt x="23185" y="31785"/>
                </a:moveTo>
                <a:lnTo>
                  <a:pt x="20165" y="17874"/>
                </a:lnTo>
                <a:lnTo>
                  <a:pt x="11992" y="682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24" name="object 324"/>
          <p:cNvSpPr/>
          <p:nvPr/>
        </p:nvSpPr>
        <p:spPr>
          <a:xfrm>
            <a:off x="5293326" y="4838545"/>
            <a:ext cx="22324" cy="16520"/>
          </a:xfrm>
          <a:custGeom>
            <a:avLst/>
            <a:gdLst/>
            <a:ahLst/>
            <a:cxnLst/>
            <a:rect l="l" t="t" r="r" b="b"/>
            <a:pathLst>
              <a:path w="31750" h="23495">
                <a:moveTo>
                  <a:pt x="31720" y="0"/>
                </a:moveTo>
                <a:lnTo>
                  <a:pt x="17837" y="3031"/>
                </a:lnTo>
                <a:lnTo>
                  <a:pt x="6819" y="11228"/>
                </a:lnTo>
                <a:lnTo>
                  <a:pt x="0" y="23241"/>
                </a:lnTo>
              </a:path>
            </a:pathLst>
          </a:custGeom>
          <a:ln w="15689">
            <a:solidFill>
              <a:srgbClr val="231F20"/>
            </a:solidFill>
          </a:ln>
        </p:spPr>
        <p:txBody>
          <a:bodyPr wrap="square" lIns="0" tIns="0" rIns="0" bIns="0" rtlCol="0"/>
          <a:lstStyle/>
          <a:p>
            <a:endParaRPr sz="1266">
              <a:solidFill>
                <a:prstClr val="black"/>
              </a:solidFill>
            </a:endParaRPr>
          </a:p>
        </p:txBody>
      </p:sp>
      <p:sp>
        <p:nvSpPr>
          <p:cNvPr id="325" name="object 325"/>
          <p:cNvSpPr/>
          <p:nvPr/>
        </p:nvSpPr>
        <p:spPr>
          <a:xfrm>
            <a:off x="5392508" y="4556822"/>
            <a:ext cx="42863" cy="0"/>
          </a:xfrm>
          <a:custGeom>
            <a:avLst/>
            <a:gdLst/>
            <a:ahLst/>
            <a:cxnLst/>
            <a:rect l="l" t="t" r="r" b="b"/>
            <a:pathLst>
              <a:path w="60959">
                <a:moveTo>
                  <a:pt x="6056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6" name="object 326"/>
          <p:cNvSpPr/>
          <p:nvPr/>
        </p:nvSpPr>
        <p:spPr>
          <a:xfrm>
            <a:off x="5376166" y="4556905"/>
            <a:ext cx="16520" cy="21431"/>
          </a:xfrm>
          <a:custGeom>
            <a:avLst/>
            <a:gdLst/>
            <a:ahLst/>
            <a:cxnLst/>
            <a:rect l="l" t="t" r="r" b="b"/>
            <a:pathLst>
              <a:path w="23495" h="30479">
                <a:moveTo>
                  <a:pt x="23242" y="0"/>
                </a:moveTo>
                <a:lnTo>
                  <a:pt x="11400" y="6649"/>
                </a:lnTo>
                <a:lnTo>
                  <a:pt x="3313" y="17226"/>
                </a:lnTo>
                <a:lnTo>
                  <a:pt x="0" y="30356"/>
                </a:lnTo>
              </a:path>
            </a:pathLst>
          </a:custGeom>
          <a:ln w="15685">
            <a:solidFill>
              <a:srgbClr val="231F20"/>
            </a:solidFill>
          </a:ln>
        </p:spPr>
        <p:txBody>
          <a:bodyPr wrap="square" lIns="0" tIns="0" rIns="0" bIns="0" rtlCol="0"/>
          <a:lstStyle/>
          <a:p>
            <a:endParaRPr sz="1266">
              <a:solidFill>
                <a:prstClr val="black"/>
              </a:solidFill>
            </a:endParaRPr>
          </a:p>
        </p:txBody>
      </p:sp>
      <p:sp>
        <p:nvSpPr>
          <p:cNvPr id="327" name="object 327"/>
          <p:cNvSpPr/>
          <p:nvPr/>
        </p:nvSpPr>
        <p:spPr>
          <a:xfrm>
            <a:off x="5436054" y="4557232"/>
            <a:ext cx="15627" cy="22324"/>
          </a:xfrm>
          <a:custGeom>
            <a:avLst/>
            <a:gdLst/>
            <a:ahLst/>
            <a:cxnLst/>
            <a:rect l="l" t="t" r="r" b="b"/>
            <a:pathLst>
              <a:path w="22225" h="31750">
                <a:moveTo>
                  <a:pt x="21953" y="31302"/>
                </a:moveTo>
                <a:lnTo>
                  <a:pt x="19178" y="18005"/>
                </a:lnTo>
                <a:lnTo>
                  <a:pt x="11526" y="7118"/>
                </a:lnTo>
                <a:lnTo>
                  <a:pt x="0" y="0"/>
                </a:lnTo>
              </a:path>
            </a:pathLst>
          </a:custGeom>
          <a:ln w="15684">
            <a:solidFill>
              <a:srgbClr val="231F20"/>
            </a:solidFill>
          </a:ln>
        </p:spPr>
        <p:txBody>
          <a:bodyPr wrap="square" lIns="0" tIns="0" rIns="0" bIns="0" rtlCol="0"/>
          <a:lstStyle/>
          <a:p>
            <a:endParaRPr sz="1266">
              <a:solidFill>
                <a:prstClr val="black"/>
              </a:solidFill>
            </a:endParaRPr>
          </a:p>
        </p:txBody>
      </p:sp>
      <p:sp>
        <p:nvSpPr>
          <p:cNvPr id="328" name="object 328"/>
          <p:cNvSpPr/>
          <p:nvPr/>
        </p:nvSpPr>
        <p:spPr>
          <a:xfrm>
            <a:off x="5292228"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29" name="object 329"/>
          <p:cNvSpPr/>
          <p:nvPr/>
        </p:nvSpPr>
        <p:spPr>
          <a:xfrm>
            <a:off x="5849260"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30" name="object 330"/>
          <p:cNvSpPr/>
          <p:nvPr/>
        </p:nvSpPr>
        <p:spPr>
          <a:xfrm>
            <a:off x="5376146"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1" name="object 331"/>
          <p:cNvSpPr/>
          <p:nvPr/>
        </p:nvSpPr>
        <p:spPr>
          <a:xfrm>
            <a:off x="5451489"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2" name="object 332"/>
          <p:cNvSpPr/>
          <p:nvPr/>
        </p:nvSpPr>
        <p:spPr>
          <a:xfrm>
            <a:off x="5127045" y="5357435"/>
            <a:ext cx="442913" cy="438001"/>
          </a:xfrm>
          <a:custGeom>
            <a:avLst/>
            <a:gdLst/>
            <a:ahLst/>
            <a:cxnLst/>
            <a:rect l="l" t="t" r="r" b="b"/>
            <a:pathLst>
              <a:path w="629920" h="622934">
                <a:moveTo>
                  <a:pt x="0" y="0"/>
                </a:moveTo>
                <a:lnTo>
                  <a:pt x="0" y="622447"/>
                </a:lnTo>
                <a:lnTo>
                  <a:pt x="629531" y="622447"/>
                </a:lnTo>
              </a:path>
            </a:pathLst>
          </a:custGeom>
          <a:ln w="14476">
            <a:solidFill>
              <a:srgbClr val="231F20"/>
            </a:solidFill>
          </a:ln>
        </p:spPr>
        <p:txBody>
          <a:bodyPr wrap="square" lIns="0" tIns="0" rIns="0" bIns="0" rtlCol="0"/>
          <a:lstStyle/>
          <a:p>
            <a:endParaRPr sz="1266">
              <a:solidFill>
                <a:prstClr val="black"/>
              </a:solidFill>
            </a:endParaRPr>
          </a:p>
        </p:txBody>
      </p:sp>
      <p:sp>
        <p:nvSpPr>
          <p:cNvPr id="333" name="object 333"/>
          <p:cNvSpPr/>
          <p:nvPr/>
        </p:nvSpPr>
        <p:spPr>
          <a:xfrm>
            <a:off x="7801096" y="5068834"/>
            <a:ext cx="309860" cy="309860"/>
          </a:xfrm>
          <a:custGeom>
            <a:avLst/>
            <a:gdLst/>
            <a:ahLst/>
            <a:cxnLst/>
            <a:rect l="l" t="t" r="r" b="b"/>
            <a:pathLst>
              <a:path w="440690" h="440690">
                <a:moveTo>
                  <a:pt x="220146" y="0"/>
                </a:moveTo>
                <a:lnTo>
                  <a:pt x="167217" y="6401"/>
                </a:lnTo>
                <a:lnTo>
                  <a:pt x="118959" y="24586"/>
                </a:lnTo>
                <a:lnTo>
                  <a:pt x="76868" y="53023"/>
                </a:lnTo>
                <a:lnTo>
                  <a:pt x="42472" y="90180"/>
                </a:lnTo>
                <a:lnTo>
                  <a:pt x="17299" y="134527"/>
                </a:lnTo>
                <a:lnTo>
                  <a:pt x="2881" y="184531"/>
                </a:lnTo>
                <a:lnTo>
                  <a:pt x="0" y="220254"/>
                </a:lnTo>
                <a:lnTo>
                  <a:pt x="729" y="238324"/>
                </a:lnTo>
                <a:lnTo>
                  <a:pt x="11223" y="289888"/>
                </a:lnTo>
                <a:lnTo>
                  <a:pt x="32984" y="336298"/>
                </a:lnTo>
                <a:lnTo>
                  <a:pt x="64481" y="376024"/>
                </a:lnTo>
                <a:lnTo>
                  <a:pt x="104184" y="407537"/>
                </a:lnTo>
                <a:lnTo>
                  <a:pt x="150565" y="429307"/>
                </a:lnTo>
                <a:lnTo>
                  <a:pt x="202091" y="439804"/>
                </a:lnTo>
                <a:lnTo>
                  <a:pt x="220146" y="440535"/>
                </a:lnTo>
                <a:lnTo>
                  <a:pt x="238201" y="439804"/>
                </a:lnTo>
                <a:lnTo>
                  <a:pt x="289731" y="429307"/>
                </a:lnTo>
                <a:lnTo>
                  <a:pt x="336116" y="407537"/>
                </a:lnTo>
                <a:lnTo>
                  <a:pt x="375825" y="376024"/>
                </a:lnTo>
                <a:lnTo>
                  <a:pt x="407327" y="336298"/>
                </a:lnTo>
                <a:lnTo>
                  <a:pt x="429092" y="289888"/>
                </a:lnTo>
                <a:lnTo>
                  <a:pt x="439589" y="238324"/>
                </a:lnTo>
                <a:lnTo>
                  <a:pt x="440319" y="220254"/>
                </a:lnTo>
                <a:lnTo>
                  <a:pt x="439589" y="202192"/>
                </a:lnTo>
                <a:lnTo>
                  <a:pt x="429092" y="150639"/>
                </a:lnTo>
                <a:lnTo>
                  <a:pt x="407324" y="104233"/>
                </a:lnTo>
                <a:lnTo>
                  <a:pt x="375815" y="64506"/>
                </a:lnTo>
                <a:lnTo>
                  <a:pt x="336097" y="32991"/>
                </a:lnTo>
                <a:lnTo>
                  <a:pt x="289699" y="11220"/>
                </a:lnTo>
                <a:lnTo>
                  <a:pt x="238121" y="726"/>
                </a:lnTo>
                <a:lnTo>
                  <a:pt x="220146" y="0"/>
                </a:lnTo>
                <a:close/>
              </a:path>
            </a:pathLst>
          </a:custGeom>
          <a:solidFill>
            <a:srgbClr val="E3B41D"/>
          </a:solidFill>
        </p:spPr>
        <p:txBody>
          <a:bodyPr wrap="square" lIns="0" tIns="0" rIns="0" bIns="0" rtlCol="0"/>
          <a:lstStyle/>
          <a:p>
            <a:endParaRPr sz="1266">
              <a:solidFill>
                <a:prstClr val="black"/>
              </a:solidFill>
            </a:endParaRPr>
          </a:p>
        </p:txBody>
      </p:sp>
      <p:sp>
        <p:nvSpPr>
          <p:cNvPr id="334" name="object 334"/>
          <p:cNvSpPr/>
          <p:nvPr/>
        </p:nvSpPr>
        <p:spPr>
          <a:xfrm>
            <a:off x="7629090" y="5137677"/>
            <a:ext cx="516136" cy="172343"/>
          </a:xfrm>
          <a:custGeom>
            <a:avLst/>
            <a:gdLst/>
            <a:ahLst/>
            <a:cxnLst/>
            <a:rect l="l" t="t" r="r" b="b"/>
            <a:pathLst>
              <a:path w="734059" h="245109">
                <a:moveTo>
                  <a:pt x="366920" y="0"/>
                </a:moveTo>
                <a:lnTo>
                  <a:pt x="307405" y="1601"/>
                </a:lnTo>
                <a:lnTo>
                  <a:pt x="250947" y="6239"/>
                </a:lnTo>
                <a:lnTo>
                  <a:pt x="198301" y="13659"/>
                </a:lnTo>
                <a:lnTo>
                  <a:pt x="150224" y="23611"/>
                </a:lnTo>
                <a:lnTo>
                  <a:pt x="107470" y="35841"/>
                </a:lnTo>
                <a:lnTo>
                  <a:pt x="70795" y="50098"/>
                </a:lnTo>
                <a:lnTo>
                  <a:pt x="28835" y="74730"/>
                </a:lnTo>
                <a:lnTo>
                  <a:pt x="1216" y="112311"/>
                </a:lnTo>
                <a:lnTo>
                  <a:pt x="0" y="122342"/>
                </a:lnTo>
                <a:lnTo>
                  <a:pt x="1216" y="132384"/>
                </a:lnTo>
                <a:lnTo>
                  <a:pt x="28835" y="169992"/>
                </a:lnTo>
                <a:lnTo>
                  <a:pt x="70795" y="194635"/>
                </a:lnTo>
                <a:lnTo>
                  <a:pt x="107470" y="208894"/>
                </a:lnTo>
                <a:lnTo>
                  <a:pt x="150224" y="221125"/>
                </a:lnTo>
                <a:lnTo>
                  <a:pt x="198301" y="231076"/>
                </a:lnTo>
                <a:lnTo>
                  <a:pt x="250947" y="238495"/>
                </a:lnTo>
                <a:lnTo>
                  <a:pt x="307405" y="243131"/>
                </a:lnTo>
                <a:lnTo>
                  <a:pt x="366920" y="244732"/>
                </a:lnTo>
                <a:lnTo>
                  <a:pt x="397016" y="244327"/>
                </a:lnTo>
                <a:lnTo>
                  <a:pt x="455102" y="241177"/>
                </a:lnTo>
                <a:lnTo>
                  <a:pt x="509751" y="235118"/>
                </a:lnTo>
                <a:lnTo>
                  <a:pt x="560207" y="226401"/>
                </a:lnTo>
                <a:lnTo>
                  <a:pt x="605716" y="215279"/>
                </a:lnTo>
                <a:lnTo>
                  <a:pt x="645523" y="202002"/>
                </a:lnTo>
                <a:lnTo>
                  <a:pt x="692890" y="178598"/>
                </a:lnTo>
                <a:lnTo>
                  <a:pt x="723178" y="151762"/>
                </a:lnTo>
                <a:lnTo>
                  <a:pt x="733841" y="122342"/>
                </a:lnTo>
                <a:lnTo>
                  <a:pt x="732625" y="112311"/>
                </a:lnTo>
                <a:lnTo>
                  <a:pt x="705009" y="74730"/>
                </a:lnTo>
                <a:lnTo>
                  <a:pt x="663052" y="50098"/>
                </a:lnTo>
                <a:lnTo>
                  <a:pt x="626380" y="35841"/>
                </a:lnTo>
                <a:lnTo>
                  <a:pt x="583627" y="23611"/>
                </a:lnTo>
                <a:lnTo>
                  <a:pt x="535550" y="13659"/>
                </a:lnTo>
                <a:lnTo>
                  <a:pt x="482903" y="6239"/>
                </a:lnTo>
                <a:lnTo>
                  <a:pt x="426441" y="1601"/>
                </a:lnTo>
                <a:lnTo>
                  <a:pt x="366920" y="0"/>
                </a:lnTo>
                <a:close/>
              </a:path>
            </a:pathLst>
          </a:custGeom>
          <a:solidFill>
            <a:srgbClr val="E3B41D"/>
          </a:solidFill>
        </p:spPr>
        <p:txBody>
          <a:bodyPr wrap="square" lIns="0" tIns="0" rIns="0" bIns="0" rtlCol="0"/>
          <a:lstStyle/>
          <a:p>
            <a:endParaRPr sz="1266">
              <a:solidFill>
                <a:prstClr val="black"/>
              </a:solidFill>
            </a:endParaRPr>
          </a:p>
        </p:txBody>
      </p:sp>
      <p:sp>
        <p:nvSpPr>
          <p:cNvPr id="335" name="object 335"/>
          <p:cNvSpPr/>
          <p:nvPr/>
        </p:nvSpPr>
        <p:spPr>
          <a:xfrm>
            <a:off x="7663485" y="5086044"/>
            <a:ext cx="344239" cy="275481"/>
          </a:xfrm>
          <a:custGeom>
            <a:avLst/>
            <a:gdLst/>
            <a:ahLst/>
            <a:cxnLst/>
            <a:rect l="l" t="t" r="r" b="b"/>
            <a:pathLst>
              <a:path w="489584" h="391795">
                <a:moveTo>
                  <a:pt x="244629" y="0"/>
                </a:moveTo>
                <a:lnTo>
                  <a:pt x="204950" y="2562"/>
                </a:lnTo>
                <a:lnTo>
                  <a:pt x="167309" y="9981"/>
                </a:lnTo>
                <a:lnTo>
                  <a:pt x="115770" y="29332"/>
                </a:lnTo>
                <a:lnTo>
                  <a:pt x="71651" y="57343"/>
                </a:lnTo>
                <a:lnTo>
                  <a:pt x="36651" y="92652"/>
                </a:lnTo>
                <a:lnTo>
                  <a:pt x="12471" y="133898"/>
                </a:lnTo>
                <a:lnTo>
                  <a:pt x="810" y="179721"/>
                </a:lnTo>
                <a:lnTo>
                  <a:pt x="0" y="195778"/>
                </a:lnTo>
                <a:lnTo>
                  <a:pt x="810" y="211834"/>
                </a:lnTo>
                <a:lnTo>
                  <a:pt x="12471" y="257660"/>
                </a:lnTo>
                <a:lnTo>
                  <a:pt x="36651" y="298910"/>
                </a:lnTo>
                <a:lnTo>
                  <a:pt x="71651" y="334224"/>
                </a:lnTo>
                <a:lnTo>
                  <a:pt x="115770" y="362239"/>
                </a:lnTo>
                <a:lnTo>
                  <a:pt x="167309" y="381595"/>
                </a:lnTo>
                <a:lnTo>
                  <a:pt x="204950" y="389015"/>
                </a:lnTo>
                <a:lnTo>
                  <a:pt x="244629" y="391579"/>
                </a:lnTo>
                <a:lnTo>
                  <a:pt x="264692" y="390929"/>
                </a:lnTo>
                <a:lnTo>
                  <a:pt x="303412" y="385887"/>
                </a:lnTo>
                <a:lnTo>
                  <a:pt x="357038" y="369721"/>
                </a:lnTo>
                <a:lnTo>
                  <a:pt x="403809" y="344440"/>
                </a:lnTo>
                <a:lnTo>
                  <a:pt x="442027" y="311408"/>
                </a:lnTo>
                <a:lnTo>
                  <a:pt x="469994" y="271985"/>
                </a:lnTo>
                <a:lnTo>
                  <a:pt x="486011" y="227534"/>
                </a:lnTo>
                <a:lnTo>
                  <a:pt x="489211" y="195778"/>
                </a:lnTo>
                <a:lnTo>
                  <a:pt x="488400" y="179721"/>
                </a:lnTo>
                <a:lnTo>
                  <a:pt x="476744" y="133898"/>
                </a:lnTo>
                <a:lnTo>
                  <a:pt x="452572" y="92652"/>
                </a:lnTo>
                <a:lnTo>
                  <a:pt x="417583" y="57343"/>
                </a:lnTo>
                <a:lnTo>
                  <a:pt x="373474" y="29332"/>
                </a:lnTo>
                <a:lnTo>
                  <a:pt x="321944" y="9981"/>
                </a:lnTo>
                <a:lnTo>
                  <a:pt x="284307" y="2562"/>
                </a:lnTo>
                <a:lnTo>
                  <a:pt x="244629" y="0"/>
                </a:lnTo>
                <a:close/>
              </a:path>
            </a:pathLst>
          </a:custGeom>
          <a:solidFill>
            <a:srgbClr val="E3B41D"/>
          </a:solidFill>
        </p:spPr>
        <p:txBody>
          <a:bodyPr wrap="square" lIns="0" tIns="0" rIns="0" bIns="0" rtlCol="0"/>
          <a:lstStyle/>
          <a:p>
            <a:endParaRPr sz="1266">
              <a:solidFill>
                <a:prstClr val="black"/>
              </a:solidFill>
            </a:endParaRPr>
          </a:p>
        </p:txBody>
      </p:sp>
      <p:sp>
        <p:nvSpPr>
          <p:cNvPr id="336" name="object 336"/>
          <p:cNvSpPr/>
          <p:nvPr/>
        </p:nvSpPr>
        <p:spPr>
          <a:xfrm>
            <a:off x="7877494" y="5090202"/>
            <a:ext cx="0" cy="267444"/>
          </a:xfrm>
          <a:custGeom>
            <a:avLst/>
            <a:gdLst/>
            <a:ahLst/>
            <a:cxnLst/>
            <a:rect l="l" t="t" r="r" b="b"/>
            <a:pathLst>
              <a:path h="380365">
                <a:moveTo>
                  <a:pt x="0" y="0"/>
                </a:moveTo>
                <a:lnTo>
                  <a:pt x="0" y="379779"/>
                </a:lnTo>
              </a:path>
            </a:pathLst>
          </a:custGeom>
          <a:ln w="10888">
            <a:solidFill>
              <a:srgbClr val="BD912D"/>
            </a:solidFill>
          </a:ln>
        </p:spPr>
        <p:txBody>
          <a:bodyPr wrap="square" lIns="0" tIns="0" rIns="0" bIns="0" rtlCol="0"/>
          <a:lstStyle/>
          <a:p>
            <a:endParaRPr sz="1266">
              <a:solidFill>
                <a:prstClr val="black"/>
              </a:solidFill>
            </a:endParaRPr>
          </a:p>
        </p:txBody>
      </p:sp>
      <p:sp>
        <p:nvSpPr>
          <p:cNvPr id="337" name="object 337"/>
          <p:cNvSpPr/>
          <p:nvPr/>
        </p:nvSpPr>
        <p:spPr>
          <a:xfrm>
            <a:off x="7673545" y="5176241"/>
            <a:ext cx="0" cy="91976"/>
          </a:xfrm>
          <a:custGeom>
            <a:avLst/>
            <a:gdLst/>
            <a:ahLst/>
            <a:cxnLst/>
            <a:rect l="l" t="t" r="r" b="b"/>
            <a:pathLst>
              <a:path h="130809">
                <a:moveTo>
                  <a:pt x="0" y="0"/>
                </a:moveTo>
                <a:lnTo>
                  <a:pt x="0" y="130415"/>
                </a:lnTo>
              </a:path>
            </a:pathLst>
          </a:custGeom>
          <a:ln w="10888">
            <a:solidFill>
              <a:srgbClr val="BD912D"/>
            </a:solidFill>
          </a:ln>
        </p:spPr>
        <p:txBody>
          <a:bodyPr wrap="square" lIns="0" tIns="0" rIns="0" bIns="0" rtlCol="0"/>
          <a:lstStyle/>
          <a:p>
            <a:endParaRPr sz="1266">
              <a:solidFill>
                <a:prstClr val="black"/>
              </a:solidFill>
            </a:endParaRPr>
          </a:p>
        </p:txBody>
      </p:sp>
      <p:sp>
        <p:nvSpPr>
          <p:cNvPr id="338" name="object 338"/>
          <p:cNvSpPr/>
          <p:nvPr/>
        </p:nvSpPr>
        <p:spPr>
          <a:xfrm>
            <a:off x="8105393" y="5180531"/>
            <a:ext cx="0" cy="87511"/>
          </a:xfrm>
          <a:custGeom>
            <a:avLst/>
            <a:gdLst/>
            <a:ahLst/>
            <a:cxnLst/>
            <a:rect l="l" t="t" r="r" b="b"/>
            <a:pathLst>
              <a:path h="124459">
                <a:moveTo>
                  <a:pt x="0" y="0"/>
                </a:moveTo>
                <a:lnTo>
                  <a:pt x="0" y="124313"/>
                </a:lnTo>
              </a:path>
            </a:pathLst>
          </a:custGeom>
          <a:ln w="10888">
            <a:solidFill>
              <a:srgbClr val="BD912D"/>
            </a:solidFill>
          </a:ln>
        </p:spPr>
        <p:txBody>
          <a:bodyPr wrap="square" lIns="0" tIns="0" rIns="0" bIns="0" rtlCol="0"/>
          <a:lstStyle/>
          <a:p>
            <a:endParaRPr sz="1266">
              <a:solidFill>
                <a:prstClr val="black"/>
              </a:solidFill>
            </a:endParaRPr>
          </a:p>
        </p:txBody>
      </p:sp>
      <p:sp>
        <p:nvSpPr>
          <p:cNvPr id="339" name="object 339"/>
          <p:cNvSpPr txBox="1"/>
          <p:nvPr/>
        </p:nvSpPr>
        <p:spPr>
          <a:xfrm>
            <a:off x="7421054" y="4468366"/>
            <a:ext cx="954137"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Top</a:t>
            </a:r>
            <a:r>
              <a:rPr sz="773" spc="-4" dirty="0">
                <a:solidFill>
                  <a:srgbClr val="231F20"/>
                </a:solidFill>
                <a:latin typeface="Arial"/>
                <a:cs typeface="Arial"/>
              </a:rPr>
              <a:t> view: cut </a:t>
            </a:r>
            <a:r>
              <a:rPr sz="773" spc="-7" dirty="0">
                <a:solidFill>
                  <a:srgbClr val="231F20"/>
                </a:solidFill>
                <a:latin typeface="Arial"/>
                <a:cs typeface="Arial"/>
              </a:rPr>
              <a:t>through</a:t>
            </a:r>
            <a:endParaRPr sz="773">
              <a:solidFill>
                <a:prstClr val="black"/>
              </a:solidFill>
              <a:latin typeface="Arial"/>
              <a:cs typeface="Arial"/>
            </a:endParaRPr>
          </a:p>
        </p:txBody>
      </p:sp>
      <p:sp>
        <p:nvSpPr>
          <p:cNvPr id="340" name="object 340"/>
          <p:cNvSpPr txBox="1"/>
          <p:nvPr/>
        </p:nvSpPr>
        <p:spPr>
          <a:xfrm>
            <a:off x="7043619" y="5639776"/>
            <a:ext cx="447824" cy="230832"/>
          </a:xfrm>
          <a:prstGeom prst="rect">
            <a:avLst/>
          </a:prstGeom>
        </p:spPr>
        <p:txBody>
          <a:bodyPr vert="horz" wrap="square" lIns="0" tIns="0" rIns="0" bIns="0" rtlCol="0">
            <a:spAutoFit/>
          </a:bodyPr>
          <a:lstStyle/>
          <a:p>
            <a:pPr marL="8929" marR="3572" indent="8036">
              <a:lnSpc>
                <a:spcPts val="900"/>
              </a:lnSpc>
            </a:pPr>
            <a:r>
              <a:rPr sz="773" spc="-7" dirty="0">
                <a:solidFill>
                  <a:srgbClr val="231F20"/>
                </a:solidFill>
                <a:latin typeface="Arial"/>
                <a:cs typeface="Arial"/>
              </a:rPr>
              <a:t>Electrode connector</a:t>
            </a:r>
            <a:endParaRPr sz="773">
              <a:solidFill>
                <a:prstClr val="black"/>
              </a:solidFill>
              <a:latin typeface="Arial"/>
              <a:cs typeface="Arial"/>
            </a:endParaRPr>
          </a:p>
        </p:txBody>
      </p:sp>
      <p:sp>
        <p:nvSpPr>
          <p:cNvPr id="341" name="object 341"/>
          <p:cNvSpPr txBox="1"/>
          <p:nvPr/>
        </p:nvSpPr>
        <p:spPr>
          <a:xfrm>
            <a:off x="8525095" y="5317874"/>
            <a:ext cx="399157" cy="118943"/>
          </a:xfrm>
          <a:prstGeom prst="rect">
            <a:avLst/>
          </a:prstGeom>
        </p:spPr>
        <p:txBody>
          <a:bodyPr vert="horz" wrap="square" lIns="0" tIns="0" rIns="0" bIns="0" rtlCol="0">
            <a:spAutoFit/>
          </a:bodyPr>
          <a:lstStyle/>
          <a:p>
            <a:pPr marL="8929"/>
            <a:r>
              <a:rPr sz="773" spc="-4" dirty="0">
                <a:solidFill>
                  <a:srgbClr val="231F20"/>
                </a:solidFill>
                <a:latin typeface="Arial"/>
                <a:cs typeface="Arial"/>
              </a:rPr>
              <a:t>Inlet port</a:t>
            </a:r>
            <a:endParaRPr sz="773">
              <a:solidFill>
                <a:prstClr val="black"/>
              </a:solidFill>
              <a:latin typeface="Arial"/>
              <a:cs typeface="Arial"/>
            </a:endParaRPr>
          </a:p>
        </p:txBody>
      </p:sp>
      <p:sp>
        <p:nvSpPr>
          <p:cNvPr id="342" name="object 342"/>
          <p:cNvSpPr txBox="1"/>
          <p:nvPr/>
        </p:nvSpPr>
        <p:spPr>
          <a:xfrm>
            <a:off x="7690756" y="5503591"/>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3" name="object 343"/>
          <p:cNvSpPr txBox="1"/>
          <p:nvPr/>
        </p:nvSpPr>
        <p:spPr>
          <a:xfrm>
            <a:off x="7690756" y="4835978"/>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4" name="object 344"/>
          <p:cNvSpPr txBox="1"/>
          <p:nvPr/>
        </p:nvSpPr>
        <p:spPr>
          <a:xfrm>
            <a:off x="5974388" y="4289156"/>
            <a:ext cx="951012" cy="231474"/>
          </a:xfrm>
          <a:prstGeom prst="rect">
            <a:avLst/>
          </a:prstGeom>
        </p:spPr>
        <p:txBody>
          <a:bodyPr vert="horz" wrap="square" lIns="0" tIns="0" rIns="0" bIns="0" rtlCol="0">
            <a:spAutoFit/>
          </a:bodyPr>
          <a:lstStyle/>
          <a:p>
            <a:pPr marL="165640" marR="3572" indent="-157157">
              <a:lnSpc>
                <a:spcPct val="106700"/>
              </a:lnSpc>
            </a:pPr>
            <a:r>
              <a:rPr sz="703" dirty="0">
                <a:solidFill>
                  <a:srgbClr val="231F20"/>
                </a:solidFill>
                <a:latin typeface="Arial"/>
                <a:cs typeface="Arial"/>
              </a:rPr>
              <a:t>Temperature-controlled buffer circulator</a:t>
            </a:r>
            <a:endParaRPr sz="703">
              <a:solidFill>
                <a:prstClr val="black"/>
              </a:solidFill>
              <a:latin typeface="Arial"/>
              <a:cs typeface="Arial"/>
            </a:endParaRPr>
          </a:p>
        </p:txBody>
      </p:sp>
      <p:sp>
        <p:nvSpPr>
          <p:cNvPr id="345" name="object 345"/>
          <p:cNvSpPr txBox="1"/>
          <p:nvPr/>
        </p:nvSpPr>
        <p:spPr>
          <a:xfrm>
            <a:off x="6304139" y="5215006"/>
            <a:ext cx="257621" cy="231474"/>
          </a:xfrm>
          <a:prstGeom prst="rect">
            <a:avLst/>
          </a:prstGeom>
        </p:spPr>
        <p:txBody>
          <a:bodyPr vert="horz" wrap="square" lIns="0" tIns="0" rIns="0" bIns="0" rtlCol="0">
            <a:spAutoFit/>
          </a:bodyPr>
          <a:lstStyle/>
          <a:p>
            <a:pPr marL="43754" marR="3572" indent="-35271">
              <a:lnSpc>
                <a:spcPct val="106700"/>
              </a:lnSpc>
            </a:pPr>
            <a:r>
              <a:rPr sz="703" dirty="0">
                <a:solidFill>
                  <a:srgbClr val="231F20"/>
                </a:solidFill>
                <a:latin typeface="Arial"/>
                <a:cs typeface="Arial"/>
              </a:rPr>
              <a:t>Buffer filter</a:t>
            </a:r>
            <a:endParaRPr sz="703">
              <a:solidFill>
                <a:prstClr val="black"/>
              </a:solidFill>
              <a:latin typeface="Arial"/>
              <a:cs typeface="Arial"/>
            </a:endParaRPr>
          </a:p>
        </p:txBody>
      </p:sp>
      <p:sp>
        <p:nvSpPr>
          <p:cNvPr id="346" name="object 346"/>
          <p:cNvSpPr txBox="1"/>
          <p:nvPr/>
        </p:nvSpPr>
        <p:spPr>
          <a:xfrm>
            <a:off x="5658454" y="5679475"/>
            <a:ext cx="636687" cy="231474"/>
          </a:xfrm>
          <a:prstGeom prst="rect">
            <a:avLst/>
          </a:prstGeom>
        </p:spPr>
        <p:txBody>
          <a:bodyPr vert="horz" wrap="square" lIns="0" tIns="0" rIns="0" bIns="0" rtlCol="0">
            <a:spAutoFit/>
          </a:bodyPr>
          <a:lstStyle/>
          <a:p>
            <a:pPr marL="53576" marR="3572" indent="-45093">
              <a:lnSpc>
                <a:spcPct val="106700"/>
              </a:lnSpc>
            </a:pPr>
            <a:r>
              <a:rPr sz="703" dirty="0">
                <a:solidFill>
                  <a:srgbClr val="231F20"/>
                </a:solidFill>
                <a:latin typeface="Arial"/>
                <a:cs typeface="Arial"/>
              </a:rPr>
              <a:t>Electrophoresis power supply</a:t>
            </a:r>
            <a:endParaRPr sz="703">
              <a:solidFill>
                <a:prstClr val="black"/>
              </a:solidFill>
              <a:latin typeface="Arial"/>
              <a:cs typeface="Arial"/>
            </a:endParaRPr>
          </a:p>
        </p:txBody>
      </p:sp>
      <p:sp>
        <p:nvSpPr>
          <p:cNvPr id="347" name="object 347"/>
          <p:cNvSpPr txBox="1"/>
          <p:nvPr/>
        </p:nvSpPr>
        <p:spPr>
          <a:xfrm>
            <a:off x="5384308" y="5148732"/>
            <a:ext cx="399157" cy="230832"/>
          </a:xfrm>
          <a:prstGeom prst="rect">
            <a:avLst/>
          </a:prstGeom>
        </p:spPr>
        <p:txBody>
          <a:bodyPr vert="horz" wrap="square" lIns="0" tIns="0" rIns="0" bIns="0" rtlCol="0">
            <a:spAutoFit/>
          </a:bodyPr>
          <a:lstStyle/>
          <a:p>
            <a:pPr algn="ctr">
              <a:lnSpc>
                <a:spcPts val="914"/>
              </a:lnSpc>
            </a:pPr>
            <a:r>
              <a:rPr sz="773" spc="-7" dirty="0">
                <a:solidFill>
                  <a:srgbClr val="FFFFFF"/>
                </a:solidFill>
                <a:latin typeface="Arial"/>
                <a:cs typeface="Arial"/>
              </a:rPr>
              <a:t>ETC</a:t>
            </a:r>
            <a:endParaRPr sz="773">
              <a:solidFill>
                <a:prstClr val="black"/>
              </a:solidFill>
              <a:latin typeface="Arial"/>
              <a:cs typeface="Arial"/>
            </a:endParaRPr>
          </a:p>
          <a:p>
            <a:pPr algn="ctr">
              <a:lnSpc>
                <a:spcPts val="914"/>
              </a:lnSpc>
            </a:pPr>
            <a:r>
              <a:rPr sz="773" spc="-7" dirty="0">
                <a:solidFill>
                  <a:srgbClr val="FFFFFF"/>
                </a:solidFill>
                <a:latin typeface="Arial"/>
                <a:cs typeface="Arial"/>
              </a:rPr>
              <a:t>chamber</a:t>
            </a:r>
            <a:endParaRPr sz="773">
              <a:solidFill>
                <a:prstClr val="black"/>
              </a:solidFill>
              <a:latin typeface="Arial"/>
              <a:cs typeface="Arial"/>
            </a:endParaRPr>
          </a:p>
        </p:txBody>
      </p:sp>
      <p:sp>
        <p:nvSpPr>
          <p:cNvPr id="348" name="object 348"/>
          <p:cNvSpPr txBox="1"/>
          <p:nvPr/>
        </p:nvSpPr>
        <p:spPr>
          <a:xfrm>
            <a:off x="7645437" y="5177343"/>
            <a:ext cx="489793" cy="97399"/>
          </a:xfrm>
          <a:prstGeom prst="rect">
            <a:avLst/>
          </a:prstGeom>
        </p:spPr>
        <p:txBody>
          <a:bodyPr vert="horz" wrap="square" lIns="0" tIns="0" rIns="0" bIns="0" rtlCol="0">
            <a:spAutoFit/>
          </a:bodyPr>
          <a:lstStyle/>
          <a:p>
            <a:pPr marL="8929"/>
            <a:r>
              <a:rPr sz="633" dirty="0">
                <a:solidFill>
                  <a:srgbClr val="231F20"/>
                </a:solidFill>
                <a:latin typeface="Arial"/>
                <a:cs typeface="Arial"/>
              </a:rPr>
              <a:t>Target tissue</a:t>
            </a:r>
            <a:endParaRPr sz="633">
              <a:solidFill>
                <a:prstClr val="black"/>
              </a:solidFill>
              <a:latin typeface="Arial"/>
              <a:cs typeface="Arial"/>
            </a:endParaRPr>
          </a:p>
        </p:txBody>
      </p:sp>
      <p:sp>
        <p:nvSpPr>
          <p:cNvPr id="349" name="object 349"/>
          <p:cNvSpPr txBox="1"/>
          <p:nvPr/>
        </p:nvSpPr>
        <p:spPr>
          <a:xfrm>
            <a:off x="5408225" y="6285327"/>
            <a:ext cx="3450878" cy="459613"/>
          </a:xfrm>
          <a:prstGeom prst="rect">
            <a:avLst/>
          </a:prstGeom>
        </p:spPr>
        <p:txBody>
          <a:bodyPr vert="horz" wrap="square" lIns="0" tIns="0" rIns="0" bIns="0" rtlCol="0">
            <a:spAutoFit/>
          </a:bodyPr>
          <a:lstStyle/>
          <a:p>
            <a:pPr marL="8929"/>
            <a:r>
              <a:rPr sz="1547" b="1" spc="-49" dirty="0">
                <a:solidFill>
                  <a:srgbClr val="231F20"/>
                </a:solidFill>
                <a:cs typeface="Calibri"/>
              </a:rPr>
              <a:t>C</a:t>
            </a:r>
            <a:r>
              <a:rPr sz="1547" b="1" spc="116" dirty="0">
                <a:solidFill>
                  <a:srgbClr val="231F20"/>
                </a:solidFill>
                <a:cs typeface="Calibri"/>
              </a:rPr>
              <a:t>L</a:t>
            </a:r>
            <a:r>
              <a:rPr sz="1547" b="1" spc="7" dirty="0">
                <a:solidFill>
                  <a:srgbClr val="231F20"/>
                </a:solidFill>
                <a:cs typeface="Calibri"/>
              </a:rPr>
              <a:t>ARI</a:t>
            </a:r>
            <a:r>
              <a:rPr sz="1547" b="1" spc="11" dirty="0">
                <a:solidFill>
                  <a:srgbClr val="231F20"/>
                </a:solidFill>
                <a:cs typeface="Calibri"/>
              </a:rPr>
              <a:t>T</a:t>
            </a:r>
            <a:r>
              <a:rPr sz="1547" b="1" spc="-11" dirty="0">
                <a:solidFill>
                  <a:srgbClr val="231F20"/>
                </a:solidFill>
                <a:cs typeface="Calibri"/>
              </a:rPr>
              <a:t>Y</a:t>
            </a:r>
            <a:r>
              <a:rPr sz="1547" b="1" spc="74" dirty="0">
                <a:solidFill>
                  <a:srgbClr val="231F20"/>
                </a:solidFill>
                <a:cs typeface="Calibri"/>
              </a:rPr>
              <a:t> </a:t>
            </a:r>
            <a:r>
              <a:rPr sz="1547" b="1" spc="-11" dirty="0">
                <a:solidFill>
                  <a:srgbClr val="231F20"/>
                </a:solidFill>
                <a:cs typeface="Calibri"/>
              </a:rPr>
              <a:t>f</a:t>
            </a:r>
            <a:r>
              <a:rPr sz="1547" b="1" spc="32" dirty="0">
                <a:solidFill>
                  <a:srgbClr val="231F20"/>
                </a:solidFill>
                <a:cs typeface="Calibri"/>
              </a:rPr>
              <a:t>o</a:t>
            </a:r>
            <a:r>
              <a:rPr sz="1547" b="1" spc="-7" dirty="0">
                <a:solidFill>
                  <a:srgbClr val="231F20"/>
                </a:solidFill>
                <a:cs typeface="Calibri"/>
              </a:rPr>
              <a:t>r</a:t>
            </a:r>
            <a:r>
              <a:rPr sz="1547" b="1" spc="74" dirty="0">
                <a:solidFill>
                  <a:srgbClr val="231F20"/>
                </a:solidFill>
                <a:cs typeface="Calibri"/>
              </a:rPr>
              <a:t> </a:t>
            </a:r>
            <a:r>
              <a:rPr sz="1547" b="1" spc="7" dirty="0">
                <a:solidFill>
                  <a:srgbClr val="231F20"/>
                </a:solidFill>
                <a:cs typeface="Calibri"/>
              </a:rPr>
              <a:t>mapping</a:t>
            </a:r>
            <a:r>
              <a:rPr sz="1547" b="1" spc="74" dirty="0">
                <a:solidFill>
                  <a:srgbClr val="231F20"/>
                </a:solidFill>
                <a:cs typeface="Calibri"/>
              </a:rPr>
              <a:t> </a:t>
            </a:r>
            <a:r>
              <a:rPr sz="1547" b="1" spc="7" dirty="0">
                <a:solidFill>
                  <a:srgbClr val="231F20"/>
                </a:solidFill>
                <a:cs typeface="Calibri"/>
              </a:rPr>
              <a:t>the</a:t>
            </a:r>
            <a:r>
              <a:rPr sz="1547" b="1" spc="74" dirty="0">
                <a:solidFill>
                  <a:srgbClr val="231F20"/>
                </a:solidFill>
                <a:cs typeface="Calibri"/>
              </a:rPr>
              <a:t> </a:t>
            </a:r>
            <a:r>
              <a:rPr sz="1547" b="1" spc="-11" dirty="0">
                <a:solidFill>
                  <a:srgbClr val="231F20"/>
                </a:solidFill>
                <a:cs typeface="Calibri"/>
              </a:rPr>
              <a:t>ner</a:t>
            </a:r>
            <a:r>
              <a:rPr sz="1547" b="1" spc="-39" dirty="0">
                <a:solidFill>
                  <a:srgbClr val="231F20"/>
                </a:solidFill>
                <a:cs typeface="Calibri"/>
              </a:rPr>
              <a:t>v</a:t>
            </a:r>
            <a:r>
              <a:rPr sz="1547" b="1" dirty="0">
                <a:solidFill>
                  <a:srgbClr val="231F20"/>
                </a:solidFill>
                <a:cs typeface="Calibri"/>
              </a:rPr>
              <a:t>ous</a:t>
            </a:r>
            <a:r>
              <a:rPr sz="1547" b="1" spc="77" dirty="0">
                <a:solidFill>
                  <a:srgbClr val="231F20"/>
                </a:solidFill>
                <a:cs typeface="Calibri"/>
              </a:rPr>
              <a:t> </a:t>
            </a:r>
            <a:r>
              <a:rPr sz="1547" b="1" spc="-4" dirty="0">
                <a:solidFill>
                  <a:srgbClr val="231F20"/>
                </a:solidFill>
                <a:cs typeface="Calibri"/>
              </a:rPr>
              <a:t>sy</a:t>
            </a:r>
            <a:r>
              <a:rPr sz="1547" b="1" spc="25" dirty="0">
                <a:solidFill>
                  <a:srgbClr val="231F20"/>
                </a:solidFill>
                <a:cs typeface="Calibri"/>
              </a:rPr>
              <a:t>s</a:t>
            </a:r>
            <a:r>
              <a:rPr sz="1547" b="1" spc="32" dirty="0">
                <a:solidFill>
                  <a:srgbClr val="231F20"/>
                </a:solidFill>
                <a:cs typeface="Calibri"/>
              </a:rPr>
              <a:t>t</a:t>
            </a:r>
            <a:r>
              <a:rPr sz="1547" b="1" spc="-11" dirty="0">
                <a:solidFill>
                  <a:srgbClr val="231F20"/>
                </a:solidFill>
                <a:cs typeface="Calibri"/>
              </a:rPr>
              <a:t>e</a:t>
            </a:r>
            <a:r>
              <a:rPr sz="1547" b="1" spc="-63" dirty="0">
                <a:solidFill>
                  <a:srgbClr val="231F20"/>
                </a:solidFill>
                <a:cs typeface="Calibri"/>
              </a:rPr>
              <a:t>m</a:t>
            </a:r>
            <a:endParaRPr sz="1547">
              <a:solidFill>
                <a:prstClr val="black"/>
              </a:solidFill>
              <a:cs typeface="Calibri"/>
            </a:endParaRPr>
          </a:p>
          <a:p>
            <a:pPr marL="8929">
              <a:spcBef>
                <a:spcPts val="830"/>
              </a:spcBef>
            </a:pPr>
            <a:r>
              <a:rPr sz="773" b="1" spc="-63" dirty="0">
                <a:solidFill>
                  <a:srgbClr val="231F20"/>
                </a:solidFill>
                <a:latin typeface="Minion Pro SmBd"/>
                <a:cs typeface="Minion Pro SmBd"/>
              </a:rPr>
              <a:t>K</a:t>
            </a:r>
            <a:r>
              <a:rPr sz="773" b="1" spc="-7" dirty="0">
                <a:solidFill>
                  <a:srgbClr val="231F20"/>
                </a:solidFill>
                <a:latin typeface="Minion Pro SmBd"/>
                <a:cs typeface="Minion Pro SmBd"/>
              </a:rPr>
              <a:t>wa</a:t>
            </a:r>
            <a:r>
              <a:rPr sz="773" b="1" spc="-14" dirty="0">
                <a:solidFill>
                  <a:srgbClr val="231F20"/>
                </a:solidFill>
                <a:latin typeface="Minion Pro SmBd"/>
                <a:cs typeface="Minion Pro SmBd"/>
              </a:rPr>
              <a:t>n</a:t>
            </a:r>
            <a:r>
              <a:rPr sz="773" b="1" dirty="0">
                <a:solidFill>
                  <a:srgbClr val="231F20"/>
                </a:solidFill>
                <a:latin typeface="Minion Pro SmBd"/>
                <a:cs typeface="Minion Pro SmBd"/>
              </a:rPr>
              <a:t>g</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un</a:t>
            </a:r>
            <a:r>
              <a:rPr sz="773" b="1" spc="-14" dirty="0">
                <a:solidFill>
                  <a:srgbClr val="231F20"/>
                </a:solidFill>
                <a:latin typeface="Minion Pro SmBd"/>
                <a:cs typeface="Minion Pro SmBd"/>
              </a:rPr>
              <a:t> </a:t>
            </a:r>
            <a:r>
              <a:rPr sz="773" b="1" dirty="0">
                <a:solidFill>
                  <a:srgbClr val="231F20"/>
                </a:solidFill>
                <a:latin typeface="Minion Pro SmBd"/>
                <a:cs typeface="Minion Pro SmBd"/>
              </a:rPr>
              <a:t>C</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a:t>
            </a:r>
            <a:r>
              <a:rPr sz="773" b="1" spc="-14" dirty="0">
                <a:solidFill>
                  <a:srgbClr val="231F20"/>
                </a:solidFill>
                <a:latin typeface="Minion Pro SmBd"/>
                <a:cs typeface="Minion Pro SmBd"/>
              </a:rPr>
              <a:t>n</a:t>
            </a:r>
            <a:r>
              <a:rPr sz="773" b="1" spc="-11" dirty="0">
                <a:solidFill>
                  <a:srgbClr val="231F20"/>
                </a:solidFill>
                <a:latin typeface="Minion Pro SmBd"/>
                <a:cs typeface="Minion Pro SmBd"/>
              </a:rPr>
              <a:t>g</a:t>
            </a:r>
            <a:r>
              <a:rPr sz="844" b="1" spc="5" baseline="24305" dirty="0">
                <a:solidFill>
                  <a:srgbClr val="231F20"/>
                </a:solidFill>
                <a:latin typeface="Minion Pro SmBd"/>
                <a:cs typeface="Minion Pro SmBd"/>
              </a:rPr>
              <a:t>1,2</a:t>
            </a:r>
            <a:r>
              <a:rPr sz="844" b="1" spc="47" baseline="24305" dirty="0">
                <a:solidFill>
                  <a:srgbClr val="231F20"/>
                </a:solidFill>
                <a:latin typeface="Minion Pro SmBd"/>
                <a:cs typeface="Minion Pro SmBd"/>
              </a:rPr>
              <a:t> </a:t>
            </a:r>
            <a:r>
              <a:rPr sz="773" b="1" spc="-7" dirty="0">
                <a:solidFill>
                  <a:srgbClr val="231F20"/>
                </a:solidFill>
                <a:latin typeface="Minion Pro SmBd"/>
                <a:cs typeface="Minion Pro SmBd"/>
              </a:rPr>
              <a:t>&amp;</a:t>
            </a:r>
            <a:r>
              <a:rPr sz="773" b="1" spc="-14" dirty="0">
                <a:solidFill>
                  <a:srgbClr val="231F20"/>
                </a:solidFill>
                <a:latin typeface="Minion Pro SmBd"/>
                <a:cs typeface="Minion Pro SmBd"/>
              </a:rPr>
              <a:t> K</a:t>
            </a:r>
            <a:r>
              <a:rPr sz="773" b="1" spc="-7" dirty="0">
                <a:solidFill>
                  <a:srgbClr val="231F20"/>
                </a:solidFill>
                <a:latin typeface="Minion Pro SmBd"/>
                <a:cs typeface="Minion Pro SmBd"/>
              </a:rPr>
              <a:t>a</a:t>
            </a:r>
            <a:r>
              <a:rPr sz="773" b="1" spc="-4" dirty="0">
                <a:solidFill>
                  <a:srgbClr val="231F20"/>
                </a:solidFill>
                <a:latin typeface="Minion Pro SmBd"/>
                <a:cs typeface="Minion Pro SmBd"/>
              </a:rPr>
              <a:t>rl</a:t>
            </a:r>
            <a:r>
              <a:rPr sz="773" b="1" spc="-14" dirty="0">
                <a:solidFill>
                  <a:srgbClr val="231F20"/>
                </a:solidFill>
                <a:latin typeface="Minion Pro SmBd"/>
                <a:cs typeface="Minion Pro SmBd"/>
              </a:rPr>
              <a:t> </a:t>
            </a:r>
            <a:r>
              <a:rPr sz="773" b="1" spc="-4" dirty="0">
                <a:solidFill>
                  <a:srgbClr val="231F20"/>
                </a:solidFill>
                <a:latin typeface="Minion Pro SmBd"/>
                <a:cs typeface="Minion Pro SmBd"/>
              </a:rPr>
              <a:t>D</a:t>
            </a:r>
            <a:r>
              <a:rPr sz="773" b="1" spc="-7" dirty="0">
                <a:solidFill>
                  <a:srgbClr val="231F20"/>
                </a:solidFill>
                <a:latin typeface="Minion Pro SmBd"/>
                <a:cs typeface="Minion Pro SmBd"/>
              </a:rPr>
              <a:t>e</a:t>
            </a:r>
            <a:r>
              <a:rPr sz="773" b="1" spc="-4" dirty="0">
                <a:solidFill>
                  <a:srgbClr val="231F20"/>
                </a:solidFill>
                <a:latin typeface="Minion Pro SmBd"/>
                <a:cs typeface="Minion Pro SmBd"/>
              </a:rPr>
              <a:t>i</a:t>
            </a:r>
            <a:r>
              <a:rPr sz="773" b="1" spc="-7" dirty="0">
                <a:solidFill>
                  <a:srgbClr val="231F20"/>
                </a:solidFill>
                <a:latin typeface="Minion Pro SmBd"/>
                <a:cs typeface="Minion Pro SmBd"/>
              </a:rPr>
              <a:t>s</a:t>
            </a:r>
            <a:r>
              <a:rPr sz="773" b="1" dirty="0">
                <a:solidFill>
                  <a:srgbClr val="231F20"/>
                </a:solidFill>
                <a:latin typeface="Minion Pro SmBd"/>
                <a:cs typeface="Minion Pro SmBd"/>
              </a:rPr>
              <a:t>s</a:t>
            </a:r>
            <a:r>
              <a:rPr sz="773" b="1" spc="-7" dirty="0">
                <a:solidFill>
                  <a:srgbClr val="231F20"/>
                </a:solidFill>
                <a:latin typeface="Minion Pro SmBd"/>
                <a:cs typeface="Minion Pro SmBd"/>
              </a:rPr>
              <a:t>e</a:t>
            </a:r>
            <a:r>
              <a:rPr sz="773" b="1" spc="-11" dirty="0">
                <a:solidFill>
                  <a:srgbClr val="231F20"/>
                </a:solidFill>
                <a:latin typeface="Minion Pro SmBd"/>
                <a:cs typeface="Minion Pro SmBd"/>
              </a:rPr>
              <a:t>ro</a:t>
            </a:r>
            <a:r>
              <a:rPr sz="773" b="1" spc="-4" dirty="0">
                <a:solidFill>
                  <a:srgbClr val="231F20"/>
                </a:solidFill>
                <a:latin typeface="Minion Pro SmBd"/>
                <a:cs typeface="Minion Pro SmBd"/>
              </a:rPr>
              <a:t>t</a:t>
            </a:r>
            <a:r>
              <a:rPr sz="773" b="1" spc="-11" dirty="0">
                <a:solidFill>
                  <a:srgbClr val="231F20"/>
                </a:solidFill>
                <a:latin typeface="Minion Pro SmBd"/>
                <a:cs typeface="Minion Pro SmBd"/>
              </a:rPr>
              <a:t>h</a:t>
            </a:r>
            <a:r>
              <a:rPr sz="844" b="1" spc="11" baseline="24305" dirty="0">
                <a:solidFill>
                  <a:srgbClr val="231F20"/>
                </a:solidFill>
                <a:latin typeface="Minion Pro SmBd"/>
                <a:cs typeface="Minion Pro SmBd"/>
              </a:rPr>
              <a:t>1–4</a:t>
            </a:r>
            <a:endParaRPr sz="844" baseline="24305">
              <a:solidFill>
                <a:prstClr val="black"/>
              </a:solidFill>
              <a:latin typeface="Minion Pro SmBd"/>
              <a:cs typeface="Minion Pro SmBd"/>
            </a:endParaRPr>
          </a:p>
        </p:txBody>
      </p:sp>
      <p:sp>
        <p:nvSpPr>
          <p:cNvPr id="350" name="object 350"/>
          <p:cNvSpPr/>
          <p:nvPr/>
        </p:nvSpPr>
        <p:spPr>
          <a:xfrm>
            <a:off x="5625703" y="1526977"/>
            <a:ext cx="2643188" cy="1053703"/>
          </a:xfrm>
          <a:prstGeom prst="rect">
            <a:avLst/>
          </a:prstGeom>
          <a:blipFill>
            <a:blip r:embed="rId15" cstate="print"/>
            <a:stretch>
              <a:fillRect/>
            </a:stretch>
          </a:blipFill>
        </p:spPr>
        <p:txBody>
          <a:bodyPr wrap="square" lIns="0" tIns="0" rIns="0" bIns="0" rtlCol="0"/>
          <a:lstStyle/>
          <a:p>
            <a:endParaRPr sz="1266">
              <a:solidFill>
                <a:prstClr val="black"/>
              </a:solidFill>
            </a:endParaRPr>
          </a:p>
        </p:txBody>
      </p:sp>
      <p:sp>
        <p:nvSpPr>
          <p:cNvPr id="351" name="object 351"/>
          <p:cNvSpPr/>
          <p:nvPr/>
        </p:nvSpPr>
        <p:spPr>
          <a:xfrm>
            <a:off x="6357938" y="3098602"/>
            <a:ext cx="1875234" cy="562570"/>
          </a:xfrm>
          <a:prstGeom prst="rect">
            <a:avLst/>
          </a:prstGeom>
          <a:blipFill>
            <a:blip r:embed="rId16"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2328179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1102" y="3875484"/>
            <a:ext cx="7563445" cy="285750"/>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169664" y="4205883"/>
            <a:ext cx="2911078" cy="2607469"/>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3080742" y="4241601"/>
            <a:ext cx="3982641" cy="2527102"/>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1928812" y="2580668"/>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6" name="object 6"/>
          <p:cNvSpPr/>
          <p:nvPr/>
        </p:nvSpPr>
        <p:spPr>
          <a:xfrm>
            <a:off x="1580555" y="3027165"/>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7" name="object 7"/>
          <p:cNvSpPr/>
          <p:nvPr/>
        </p:nvSpPr>
        <p:spPr>
          <a:xfrm>
            <a:off x="1785937" y="3509368"/>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8" name="object 8"/>
          <p:cNvSpPr/>
          <p:nvPr/>
        </p:nvSpPr>
        <p:spPr>
          <a:xfrm>
            <a:off x="2018109" y="304502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9" name="object 9"/>
          <p:cNvSpPr/>
          <p:nvPr/>
        </p:nvSpPr>
        <p:spPr>
          <a:xfrm>
            <a:off x="1946672" y="333200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0" name="object 10"/>
          <p:cNvSpPr/>
          <p:nvPr/>
        </p:nvSpPr>
        <p:spPr>
          <a:xfrm>
            <a:off x="1803797" y="311646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1" name="object 11"/>
          <p:cNvSpPr/>
          <p:nvPr/>
        </p:nvSpPr>
        <p:spPr>
          <a:xfrm>
            <a:off x="3062883" y="304502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2" name="object 12"/>
          <p:cNvSpPr/>
          <p:nvPr/>
        </p:nvSpPr>
        <p:spPr>
          <a:xfrm>
            <a:off x="2991445" y="333200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3" name="object 13"/>
          <p:cNvSpPr/>
          <p:nvPr/>
        </p:nvSpPr>
        <p:spPr>
          <a:xfrm>
            <a:off x="2848571" y="311646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4" name="object 14"/>
          <p:cNvSpPr/>
          <p:nvPr/>
        </p:nvSpPr>
        <p:spPr>
          <a:xfrm>
            <a:off x="2536031" y="258068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5" name="object 15"/>
          <p:cNvSpPr/>
          <p:nvPr/>
        </p:nvSpPr>
        <p:spPr>
          <a:xfrm>
            <a:off x="2464594" y="286766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6" name="object 16"/>
          <p:cNvSpPr/>
          <p:nvPr/>
        </p:nvSpPr>
        <p:spPr>
          <a:xfrm>
            <a:off x="2321719" y="265211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7" name="object 17"/>
          <p:cNvSpPr/>
          <p:nvPr/>
        </p:nvSpPr>
        <p:spPr>
          <a:xfrm>
            <a:off x="3580805" y="258068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8" name="object 18"/>
          <p:cNvSpPr/>
          <p:nvPr/>
        </p:nvSpPr>
        <p:spPr>
          <a:xfrm>
            <a:off x="3509367" y="286766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9" name="object 19"/>
          <p:cNvSpPr/>
          <p:nvPr/>
        </p:nvSpPr>
        <p:spPr>
          <a:xfrm>
            <a:off x="3366492" y="265211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0" name="object 20"/>
          <p:cNvSpPr/>
          <p:nvPr/>
        </p:nvSpPr>
        <p:spPr>
          <a:xfrm>
            <a:off x="5518547" y="2598540"/>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1" name="object 21"/>
          <p:cNvSpPr/>
          <p:nvPr/>
        </p:nvSpPr>
        <p:spPr>
          <a:xfrm>
            <a:off x="5170289" y="3045024"/>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2" name="object 22"/>
          <p:cNvSpPr/>
          <p:nvPr/>
        </p:nvSpPr>
        <p:spPr>
          <a:xfrm>
            <a:off x="5375672" y="3527227"/>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3" name="object 23"/>
          <p:cNvSpPr/>
          <p:nvPr/>
        </p:nvSpPr>
        <p:spPr>
          <a:xfrm>
            <a:off x="5607844" y="306288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4" name="object 24"/>
          <p:cNvSpPr/>
          <p:nvPr/>
        </p:nvSpPr>
        <p:spPr>
          <a:xfrm>
            <a:off x="5536406" y="334986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5" name="object 25"/>
          <p:cNvSpPr/>
          <p:nvPr/>
        </p:nvSpPr>
        <p:spPr>
          <a:xfrm>
            <a:off x="5393531" y="313432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6" name="object 26"/>
          <p:cNvSpPr/>
          <p:nvPr/>
        </p:nvSpPr>
        <p:spPr>
          <a:xfrm>
            <a:off x="6652617" y="306288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7" name="object 27"/>
          <p:cNvSpPr/>
          <p:nvPr/>
        </p:nvSpPr>
        <p:spPr>
          <a:xfrm>
            <a:off x="6581180" y="334986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8" name="object 28"/>
          <p:cNvSpPr/>
          <p:nvPr/>
        </p:nvSpPr>
        <p:spPr>
          <a:xfrm>
            <a:off x="6438305" y="313432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9" name="object 29"/>
          <p:cNvSpPr/>
          <p:nvPr/>
        </p:nvSpPr>
        <p:spPr>
          <a:xfrm>
            <a:off x="6125766" y="259853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0" name="object 30"/>
          <p:cNvSpPr/>
          <p:nvPr/>
        </p:nvSpPr>
        <p:spPr>
          <a:xfrm>
            <a:off x="6054328" y="288551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1" name="object 31"/>
          <p:cNvSpPr/>
          <p:nvPr/>
        </p:nvSpPr>
        <p:spPr>
          <a:xfrm>
            <a:off x="5911453" y="266997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32" name="object 32"/>
          <p:cNvSpPr/>
          <p:nvPr/>
        </p:nvSpPr>
        <p:spPr>
          <a:xfrm>
            <a:off x="7170539" y="259853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3" name="object 33"/>
          <p:cNvSpPr/>
          <p:nvPr/>
        </p:nvSpPr>
        <p:spPr>
          <a:xfrm>
            <a:off x="7099102" y="288551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4" name="object 34"/>
          <p:cNvSpPr/>
          <p:nvPr/>
        </p:nvSpPr>
        <p:spPr>
          <a:xfrm>
            <a:off x="6956227" y="266997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35" name="object 35"/>
          <p:cNvSpPr/>
          <p:nvPr/>
        </p:nvSpPr>
        <p:spPr>
          <a:xfrm>
            <a:off x="2268141" y="302716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6" name="object 36"/>
          <p:cNvSpPr/>
          <p:nvPr/>
        </p:nvSpPr>
        <p:spPr>
          <a:xfrm>
            <a:off x="2705696" y="304502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7" name="object 37"/>
          <p:cNvSpPr/>
          <p:nvPr/>
        </p:nvSpPr>
        <p:spPr>
          <a:xfrm>
            <a:off x="3295055" y="304502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8" name="object 38"/>
          <p:cNvSpPr/>
          <p:nvPr/>
        </p:nvSpPr>
        <p:spPr>
          <a:xfrm>
            <a:off x="2920008"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9" name="object 39"/>
          <p:cNvSpPr/>
          <p:nvPr/>
        </p:nvSpPr>
        <p:spPr>
          <a:xfrm>
            <a:off x="2107407"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0" name="object 40"/>
          <p:cNvSpPr/>
          <p:nvPr/>
        </p:nvSpPr>
        <p:spPr>
          <a:xfrm>
            <a:off x="3661172" y="303609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1" name="object 41"/>
          <p:cNvSpPr/>
          <p:nvPr/>
        </p:nvSpPr>
        <p:spPr>
          <a:xfrm>
            <a:off x="1946672"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2" name="object 42"/>
          <p:cNvSpPr txBox="1"/>
          <p:nvPr/>
        </p:nvSpPr>
        <p:spPr>
          <a:xfrm>
            <a:off x="227613" y="3191496"/>
            <a:ext cx="7582644" cy="1006238"/>
          </a:xfrm>
          <a:prstGeom prst="rect">
            <a:avLst/>
          </a:prstGeom>
        </p:spPr>
        <p:txBody>
          <a:bodyPr vert="horz" wrap="square" lIns="0" tIns="0" rIns="0" bIns="0" rtlCol="0">
            <a:spAutoFit/>
          </a:bodyPr>
          <a:lstStyle/>
          <a:p>
            <a:pPr marL="817037"/>
            <a:r>
              <a:rPr sz="1336" dirty="0">
                <a:solidFill>
                  <a:srgbClr val="E32400"/>
                </a:solidFill>
                <a:latin typeface="Lucida Sans"/>
                <a:cs typeface="Lucida Sans"/>
              </a:rPr>
              <a:t>protei</a:t>
            </a:r>
            <a:r>
              <a:rPr sz="1336" spc="-11" dirty="0">
                <a:solidFill>
                  <a:srgbClr val="E32400"/>
                </a:solidFill>
                <a:latin typeface="Lucida Sans"/>
                <a:cs typeface="Lucida Sans"/>
              </a:rPr>
              <a:t>ns</a:t>
            </a:r>
            <a:endParaRPr sz="1336" dirty="0">
              <a:solidFill>
                <a:prstClr val="black"/>
              </a:solidFill>
              <a:latin typeface="Lucida Sans"/>
              <a:cs typeface="Lucida Sans"/>
            </a:endParaRPr>
          </a:p>
          <a:p>
            <a:endParaRPr sz="1336" dirty="0">
              <a:solidFill>
                <a:prstClr val="black"/>
              </a:solidFill>
              <a:latin typeface="Times New Roman"/>
              <a:cs typeface="Times New Roman"/>
            </a:endParaRPr>
          </a:p>
          <a:p>
            <a:pPr>
              <a:spcBef>
                <a:spcPts val="12"/>
              </a:spcBef>
            </a:pPr>
            <a:endParaRPr sz="1687" dirty="0">
              <a:solidFill>
                <a:prstClr val="black"/>
              </a:solidFill>
              <a:latin typeface="Times New Roman"/>
              <a:cs typeface="Times New Roman"/>
            </a:endParaRPr>
          </a:p>
          <a:p>
            <a:pPr marL="8929"/>
            <a:r>
              <a:rPr sz="2180" spc="-179" dirty="0">
                <a:solidFill>
                  <a:prstClr val="black"/>
                </a:solidFill>
                <a:latin typeface="Arial"/>
                <a:cs typeface="Arial"/>
              </a:rPr>
              <a:t>P</a:t>
            </a:r>
            <a:r>
              <a:rPr sz="2180" dirty="0">
                <a:solidFill>
                  <a:prstClr val="black"/>
                </a:solidFill>
                <a:latin typeface="Arial"/>
                <a:cs typeface="Arial"/>
              </a:rPr>
              <a:t>AC</a:t>
            </a:r>
            <a:r>
              <a:rPr sz="2180" spc="-137" dirty="0">
                <a:solidFill>
                  <a:prstClr val="black"/>
                </a:solidFill>
                <a:latin typeface="Arial"/>
                <a:cs typeface="Arial"/>
              </a:rPr>
              <a:t>T</a:t>
            </a:r>
            <a:r>
              <a:rPr sz="2180" dirty="0">
                <a:solidFill>
                  <a:prstClr val="black"/>
                </a:solidFill>
                <a:latin typeface="Arial"/>
                <a:cs typeface="Arial"/>
              </a:rPr>
              <a:t>-</a:t>
            </a:r>
            <a:r>
              <a:rPr sz="2180" spc="-4" dirty="0">
                <a:solidFill>
                  <a:prstClr val="black"/>
                </a:solidFill>
                <a:latin typeface="Arial"/>
                <a:cs typeface="Arial"/>
              </a:rPr>
              <a:t> </a:t>
            </a:r>
            <a:r>
              <a:rPr sz="2180" dirty="0">
                <a:solidFill>
                  <a:prstClr val="black"/>
                </a:solidFill>
                <a:latin typeface="Arial"/>
                <a:cs typeface="Arial"/>
              </a:rPr>
              <a:t>rapid</a:t>
            </a:r>
            <a:r>
              <a:rPr sz="2180" spc="-4" dirty="0">
                <a:solidFill>
                  <a:prstClr val="black"/>
                </a:solidFill>
                <a:latin typeface="Arial"/>
                <a:cs typeface="Arial"/>
              </a:rPr>
              <a:t> </a:t>
            </a:r>
            <a:r>
              <a:rPr sz="2180" dirty="0">
                <a:solidFill>
                  <a:prstClr val="black"/>
                </a:solidFill>
                <a:latin typeface="Arial"/>
                <a:cs typeface="Arial"/>
              </a:rPr>
              <a:t>clearing</a:t>
            </a:r>
            <a:r>
              <a:rPr sz="2180" spc="-4" dirty="0">
                <a:solidFill>
                  <a:prstClr val="black"/>
                </a:solidFill>
                <a:latin typeface="Arial"/>
                <a:cs typeface="Arial"/>
              </a:rPr>
              <a:t> </a:t>
            </a:r>
            <a:r>
              <a:rPr sz="2180" dirty="0">
                <a:solidFill>
                  <a:prstClr val="black"/>
                </a:solidFill>
                <a:latin typeface="Arial"/>
                <a:cs typeface="Arial"/>
              </a:rPr>
              <a:t>and</a:t>
            </a:r>
            <a:r>
              <a:rPr sz="2180" spc="-4" dirty="0">
                <a:solidFill>
                  <a:prstClr val="black"/>
                </a:solidFill>
                <a:latin typeface="Arial"/>
                <a:cs typeface="Arial"/>
              </a:rPr>
              <a:t> </a:t>
            </a:r>
            <a:r>
              <a:rPr sz="2180" spc="-11" dirty="0">
                <a:solidFill>
                  <a:prstClr val="black"/>
                </a:solidFill>
                <a:latin typeface="Arial"/>
                <a:cs typeface="Arial"/>
              </a:rPr>
              <a:t>st</a:t>
            </a:r>
            <a:r>
              <a:rPr sz="2180" dirty="0">
                <a:solidFill>
                  <a:prstClr val="black"/>
                </a:solidFill>
                <a:latin typeface="Arial"/>
                <a:cs typeface="Arial"/>
              </a:rPr>
              <a:t>aining</a:t>
            </a:r>
            <a:r>
              <a:rPr sz="2180" spc="-4" dirty="0">
                <a:solidFill>
                  <a:prstClr val="black"/>
                </a:solidFill>
                <a:latin typeface="Arial"/>
                <a:cs typeface="Arial"/>
              </a:rPr>
              <a:t> </a:t>
            </a:r>
            <a:r>
              <a:rPr sz="2180" dirty="0">
                <a:solidFill>
                  <a:prstClr val="black"/>
                </a:solidFill>
                <a:latin typeface="Arial"/>
                <a:cs typeface="Arial"/>
              </a:rPr>
              <a:t>o</a:t>
            </a:r>
            <a:r>
              <a:rPr sz="2180" spc="-7" dirty="0">
                <a:solidFill>
                  <a:prstClr val="black"/>
                </a:solidFill>
                <a:latin typeface="Arial"/>
                <a:cs typeface="Arial"/>
              </a:rPr>
              <a:t>f</a:t>
            </a:r>
            <a:r>
              <a:rPr sz="2180" spc="-4" dirty="0">
                <a:solidFill>
                  <a:prstClr val="black"/>
                </a:solidFill>
                <a:latin typeface="Arial"/>
                <a:cs typeface="Arial"/>
              </a:rPr>
              <a:t> </a:t>
            </a:r>
            <a:r>
              <a:rPr sz="2180" dirty="0">
                <a:solidFill>
                  <a:prstClr val="black"/>
                </a:solidFill>
                <a:latin typeface="Arial"/>
                <a:cs typeface="Arial"/>
              </a:rPr>
              <a:t>1-2mm</a:t>
            </a:r>
            <a:r>
              <a:rPr sz="2180" spc="-4" dirty="0">
                <a:solidFill>
                  <a:prstClr val="black"/>
                </a:solidFill>
                <a:latin typeface="Arial"/>
                <a:cs typeface="Arial"/>
              </a:rPr>
              <a:t> </a:t>
            </a:r>
            <a:r>
              <a:rPr sz="2180" spc="-7" dirty="0">
                <a:solidFill>
                  <a:prstClr val="black"/>
                </a:solidFill>
                <a:latin typeface="Arial"/>
                <a:cs typeface="Arial"/>
              </a:rPr>
              <a:t>t</a:t>
            </a:r>
            <a:r>
              <a:rPr sz="2180" dirty="0">
                <a:solidFill>
                  <a:prstClr val="black"/>
                </a:solidFill>
                <a:latin typeface="Arial"/>
                <a:cs typeface="Arial"/>
              </a:rPr>
              <a:t>hick</a:t>
            </a:r>
            <a:r>
              <a:rPr sz="2180" spc="-4" dirty="0">
                <a:solidFill>
                  <a:prstClr val="black"/>
                </a:solidFill>
                <a:latin typeface="Arial"/>
                <a:cs typeface="Arial"/>
              </a:rPr>
              <a:t> </a:t>
            </a:r>
            <a:r>
              <a:rPr sz="2180" spc="-7" dirty="0" smtClean="0">
                <a:solidFill>
                  <a:prstClr val="black"/>
                </a:solidFill>
                <a:latin typeface="Arial"/>
                <a:cs typeface="Arial"/>
              </a:rPr>
              <a:t>t</a:t>
            </a:r>
            <a:r>
              <a:rPr sz="2180" dirty="0" smtClean="0">
                <a:solidFill>
                  <a:prstClr val="black"/>
                </a:solidFill>
                <a:latin typeface="Arial"/>
                <a:cs typeface="Arial"/>
              </a:rPr>
              <a:t>issue</a:t>
            </a:r>
            <a:r>
              <a:rPr sz="2180" spc="-4" dirty="0" smtClean="0">
                <a:solidFill>
                  <a:prstClr val="black"/>
                </a:solidFill>
                <a:latin typeface="Arial"/>
                <a:cs typeface="Arial"/>
              </a:rPr>
              <a:t> </a:t>
            </a:r>
            <a:r>
              <a:rPr sz="2180" dirty="0" smtClean="0">
                <a:solidFill>
                  <a:prstClr val="black"/>
                </a:solidFill>
                <a:latin typeface="Arial"/>
                <a:cs typeface="Arial"/>
              </a:rPr>
              <a:t>slices</a:t>
            </a:r>
            <a:endParaRPr sz="2180" dirty="0">
              <a:solidFill>
                <a:prstClr val="black"/>
              </a:solidFill>
              <a:latin typeface="Arial"/>
              <a:cs typeface="Arial"/>
            </a:endParaRPr>
          </a:p>
        </p:txBody>
      </p:sp>
      <p:sp>
        <p:nvSpPr>
          <p:cNvPr id="43" name="object 43"/>
          <p:cNvSpPr txBox="1"/>
          <p:nvPr/>
        </p:nvSpPr>
        <p:spPr>
          <a:xfrm>
            <a:off x="408644" y="4463"/>
            <a:ext cx="1122015" cy="303032"/>
          </a:xfrm>
          <a:prstGeom prst="rect">
            <a:avLst/>
          </a:prstGeom>
        </p:spPr>
        <p:txBody>
          <a:bodyPr vert="horz" wrap="square" lIns="0" tIns="0" rIns="0" bIns="0" rtlCol="0">
            <a:spAutoFit/>
          </a:bodyPr>
          <a:lstStyle/>
          <a:p>
            <a:pPr marL="8929"/>
            <a:r>
              <a:rPr sz="1969" spc="-11" dirty="0">
                <a:solidFill>
                  <a:srgbClr val="BFBFBF"/>
                </a:solidFill>
                <a:latin typeface="Lucida Sans"/>
                <a:cs typeface="Lucida Sans"/>
              </a:rPr>
              <a:t>Resource</a:t>
            </a:r>
            <a:endParaRPr sz="1969">
              <a:solidFill>
                <a:prstClr val="black"/>
              </a:solidFill>
              <a:latin typeface="Lucida Sans"/>
              <a:cs typeface="Lucida Sans"/>
            </a:endParaRPr>
          </a:p>
        </p:txBody>
      </p:sp>
      <p:sp>
        <p:nvSpPr>
          <p:cNvPr id="44" name="object 44"/>
          <p:cNvSpPr txBox="1">
            <a:spLocks noGrp="1"/>
          </p:cNvSpPr>
          <p:nvPr>
            <p:ph type="title"/>
          </p:nvPr>
        </p:nvSpPr>
        <p:spPr>
          <a:xfrm>
            <a:off x="227480" y="302684"/>
            <a:ext cx="5974414" cy="517406"/>
          </a:xfrm>
          <a:prstGeom prst="rect">
            <a:avLst/>
          </a:prstGeom>
        </p:spPr>
        <p:txBody>
          <a:bodyPr vert="horz" wrap="square" lIns="0" tIns="201633" rIns="0" bIns="0" rtlCol="0">
            <a:spAutoFit/>
          </a:bodyPr>
          <a:lstStyle/>
          <a:p>
            <a:pPr marL="93758"/>
            <a:r>
              <a:rPr sz="2039" spc="-18" dirty="0">
                <a:latin typeface="Arial"/>
                <a:cs typeface="Arial"/>
              </a:rPr>
              <a:t>Single-Cel</a:t>
            </a:r>
            <a:r>
              <a:rPr sz="2039" spc="32" dirty="0">
                <a:latin typeface="Arial"/>
                <a:cs typeface="Arial"/>
              </a:rPr>
              <a:t>l</a:t>
            </a:r>
            <a:r>
              <a:rPr sz="2039" spc="-77" dirty="0">
                <a:latin typeface="Arial"/>
                <a:cs typeface="Arial"/>
              </a:rPr>
              <a:t> </a:t>
            </a:r>
            <a:r>
              <a:rPr sz="2039" spc="-84" dirty="0">
                <a:latin typeface="Arial"/>
                <a:cs typeface="Arial"/>
              </a:rPr>
              <a:t>P</a:t>
            </a:r>
            <a:r>
              <a:rPr sz="2039" spc="7" dirty="0">
                <a:latin typeface="Arial"/>
                <a:cs typeface="Arial"/>
              </a:rPr>
              <a:t>henotypin</a:t>
            </a:r>
            <a:r>
              <a:rPr sz="2039" spc="102" dirty="0">
                <a:latin typeface="Arial"/>
                <a:cs typeface="Arial"/>
              </a:rPr>
              <a:t>g</a:t>
            </a:r>
            <a:r>
              <a:rPr sz="2039" spc="-77" dirty="0">
                <a:latin typeface="Arial"/>
                <a:cs typeface="Arial"/>
              </a:rPr>
              <a:t> </a:t>
            </a:r>
            <a:r>
              <a:rPr sz="2039" spc="21" dirty="0">
                <a:latin typeface="Arial"/>
                <a:cs typeface="Arial"/>
              </a:rPr>
              <a:t>within</a:t>
            </a:r>
            <a:endParaRPr sz="2039">
              <a:latin typeface="Arial"/>
              <a:cs typeface="Arial"/>
            </a:endParaRPr>
          </a:p>
        </p:txBody>
      </p:sp>
      <p:sp>
        <p:nvSpPr>
          <p:cNvPr id="45" name="object 45"/>
          <p:cNvSpPr txBox="1"/>
          <p:nvPr/>
        </p:nvSpPr>
        <p:spPr>
          <a:xfrm>
            <a:off x="408640" y="902343"/>
            <a:ext cx="4759969" cy="1382238"/>
          </a:xfrm>
          <a:prstGeom prst="rect">
            <a:avLst/>
          </a:prstGeom>
        </p:spPr>
        <p:txBody>
          <a:bodyPr vert="horz" wrap="square" lIns="0" tIns="0" rIns="0" bIns="0" rtlCol="0">
            <a:spAutoFit/>
          </a:bodyPr>
          <a:lstStyle/>
          <a:p>
            <a:pPr marL="8929" marR="831771">
              <a:lnSpc>
                <a:spcPts val="2130"/>
              </a:lnSpc>
            </a:pPr>
            <a:r>
              <a:rPr sz="2039" spc="-11" dirty="0">
                <a:solidFill>
                  <a:prstClr val="black"/>
                </a:solidFill>
                <a:latin typeface="Arial"/>
                <a:cs typeface="Arial"/>
              </a:rPr>
              <a:t>Transparen</a:t>
            </a:r>
            <a:r>
              <a:rPr sz="2039" spc="39" dirty="0">
                <a:solidFill>
                  <a:prstClr val="black"/>
                </a:solidFill>
                <a:latin typeface="Arial"/>
                <a:cs typeface="Arial"/>
              </a:rPr>
              <a:t>t</a:t>
            </a:r>
            <a:r>
              <a:rPr sz="2039" spc="-77" dirty="0">
                <a:solidFill>
                  <a:prstClr val="black"/>
                </a:solidFill>
                <a:latin typeface="Arial"/>
                <a:cs typeface="Arial"/>
              </a:rPr>
              <a:t> </a:t>
            </a:r>
            <a:r>
              <a:rPr sz="2039" spc="-53" dirty="0">
                <a:solidFill>
                  <a:prstClr val="black"/>
                </a:solidFill>
                <a:latin typeface="Arial"/>
                <a:cs typeface="Arial"/>
              </a:rPr>
              <a:t>I</a:t>
            </a:r>
            <a:r>
              <a:rPr sz="2039" spc="42" dirty="0">
                <a:solidFill>
                  <a:prstClr val="black"/>
                </a:solidFill>
                <a:latin typeface="Arial"/>
                <a:cs typeface="Arial"/>
              </a:rPr>
              <a:t>ntac</a:t>
            </a:r>
            <a:r>
              <a:rPr sz="2039" spc="70" dirty="0">
                <a:solidFill>
                  <a:prstClr val="black"/>
                </a:solidFill>
                <a:latin typeface="Arial"/>
                <a:cs typeface="Arial"/>
              </a:rPr>
              <a:t>t</a:t>
            </a:r>
            <a:r>
              <a:rPr sz="2039" spc="-74" dirty="0">
                <a:solidFill>
                  <a:prstClr val="black"/>
                </a:solidFill>
                <a:latin typeface="Arial"/>
                <a:cs typeface="Arial"/>
              </a:rPr>
              <a:t> </a:t>
            </a:r>
            <a:r>
              <a:rPr sz="2039" spc="-25" dirty="0">
                <a:solidFill>
                  <a:prstClr val="black"/>
                </a:solidFill>
                <a:latin typeface="Arial"/>
                <a:cs typeface="Arial"/>
              </a:rPr>
              <a:t>Tissu</a:t>
            </a:r>
            <a:r>
              <a:rPr sz="2039" spc="67" dirty="0">
                <a:solidFill>
                  <a:prstClr val="black"/>
                </a:solidFill>
                <a:latin typeface="Arial"/>
                <a:cs typeface="Arial"/>
              </a:rPr>
              <a:t>e</a:t>
            </a:r>
            <a:r>
              <a:rPr sz="2039" spc="-77" dirty="0">
                <a:solidFill>
                  <a:prstClr val="black"/>
                </a:solidFill>
                <a:latin typeface="Arial"/>
                <a:cs typeface="Arial"/>
              </a:rPr>
              <a:t> </a:t>
            </a:r>
            <a:r>
              <a:rPr sz="2039" spc="18" dirty="0">
                <a:solidFill>
                  <a:prstClr val="black"/>
                </a:solidFill>
                <a:latin typeface="Arial"/>
                <a:cs typeface="Arial"/>
              </a:rPr>
              <a:t>through</a:t>
            </a:r>
            <a:r>
              <a:rPr sz="2039" spc="-25" dirty="0">
                <a:solidFill>
                  <a:prstClr val="black"/>
                </a:solidFill>
                <a:latin typeface="Arial"/>
                <a:cs typeface="Arial"/>
              </a:rPr>
              <a:t> </a:t>
            </a:r>
            <a:r>
              <a:rPr sz="2039" spc="-4" dirty="0">
                <a:solidFill>
                  <a:prstClr val="black"/>
                </a:solidFill>
                <a:latin typeface="Arial"/>
                <a:cs typeface="Arial"/>
              </a:rPr>
              <a:t>Whole-Bod</a:t>
            </a:r>
            <a:r>
              <a:rPr sz="2039" spc="70" dirty="0">
                <a:solidFill>
                  <a:prstClr val="black"/>
                </a:solidFill>
                <a:latin typeface="Arial"/>
                <a:cs typeface="Arial"/>
              </a:rPr>
              <a:t>y</a:t>
            </a:r>
            <a:r>
              <a:rPr sz="2039" spc="-74" dirty="0">
                <a:solidFill>
                  <a:prstClr val="black"/>
                </a:solidFill>
                <a:latin typeface="Arial"/>
                <a:cs typeface="Arial"/>
              </a:rPr>
              <a:t> </a:t>
            </a:r>
            <a:r>
              <a:rPr sz="2039" spc="-18" dirty="0">
                <a:solidFill>
                  <a:prstClr val="black"/>
                </a:solidFill>
                <a:latin typeface="Arial"/>
                <a:cs typeface="Arial"/>
              </a:rPr>
              <a:t>Clearing</a:t>
            </a:r>
            <a:endParaRPr sz="2039" dirty="0">
              <a:solidFill>
                <a:prstClr val="black"/>
              </a:solidFill>
              <a:latin typeface="Arial"/>
              <a:cs typeface="Arial"/>
            </a:endParaRPr>
          </a:p>
          <a:p>
            <a:pPr marL="8929" marR="3572">
              <a:lnSpc>
                <a:spcPts val="816"/>
              </a:lnSpc>
              <a:spcBef>
                <a:spcPts val="907"/>
              </a:spcBef>
            </a:pPr>
            <a:r>
              <a:rPr sz="738" spc="14" dirty="0">
                <a:solidFill>
                  <a:prstClr val="black"/>
                </a:solidFill>
                <a:latin typeface="Arial"/>
                <a:cs typeface="Arial"/>
              </a:rPr>
              <a:t>Bin</a:t>
            </a:r>
            <a:r>
              <a:rPr sz="738" spc="-4" dirty="0">
                <a:solidFill>
                  <a:prstClr val="black"/>
                </a:solidFill>
                <a:latin typeface="Arial"/>
                <a:cs typeface="Arial"/>
              </a:rPr>
              <a:t> </a:t>
            </a:r>
            <a:r>
              <a:rPr sz="738" dirty="0">
                <a:solidFill>
                  <a:prstClr val="black"/>
                </a:solidFill>
                <a:latin typeface="Arial"/>
                <a:cs typeface="Arial"/>
              </a:rPr>
              <a:t>Yang</a:t>
            </a:r>
            <a:r>
              <a:rPr sz="738" spc="4" dirty="0">
                <a:solidFill>
                  <a:prstClr val="black"/>
                </a:solidFill>
                <a:latin typeface="Arial"/>
                <a:cs typeface="Arial"/>
              </a:rPr>
              <a:t>,</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7" dirty="0">
                <a:solidFill>
                  <a:prstClr val="black"/>
                </a:solidFill>
                <a:latin typeface="Arial"/>
                <a:cs typeface="Arial"/>
              </a:rPr>
              <a:t>Jennifer</a:t>
            </a:r>
            <a:r>
              <a:rPr sz="738" dirty="0">
                <a:solidFill>
                  <a:prstClr val="black"/>
                </a:solidFill>
                <a:latin typeface="Arial"/>
                <a:cs typeface="Arial"/>
              </a:rPr>
              <a:t> </a:t>
            </a:r>
            <a:r>
              <a:rPr sz="738" spc="11" dirty="0">
                <a:solidFill>
                  <a:prstClr val="black"/>
                </a:solidFill>
                <a:latin typeface="Arial"/>
                <a:cs typeface="Arial"/>
              </a:rPr>
              <a:t>B.</a:t>
            </a:r>
            <a:r>
              <a:rPr sz="738" spc="-4" dirty="0">
                <a:solidFill>
                  <a:prstClr val="black"/>
                </a:solidFill>
                <a:latin typeface="Arial"/>
                <a:cs typeface="Arial"/>
              </a:rPr>
              <a:t> </a:t>
            </a:r>
            <a:r>
              <a:rPr sz="738" spc="7" dirty="0">
                <a:solidFill>
                  <a:prstClr val="black"/>
                </a:solidFill>
                <a:latin typeface="Arial"/>
                <a:cs typeface="Arial"/>
              </a:rPr>
              <a:t>Treweek,</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dirty="0">
                <a:solidFill>
                  <a:prstClr val="black"/>
                </a:solidFill>
                <a:latin typeface="Arial"/>
                <a:cs typeface="Arial"/>
              </a:rPr>
              <a:t>Rajan P. </a:t>
            </a:r>
            <a:r>
              <a:rPr sz="738" spc="7" dirty="0">
                <a:solidFill>
                  <a:prstClr val="black"/>
                </a:solidFill>
                <a:latin typeface="Arial"/>
                <a:cs typeface="Arial"/>
              </a:rPr>
              <a:t>Kulkarni,</a:t>
            </a:r>
            <a:r>
              <a:rPr sz="738" spc="42" baseline="23809" dirty="0">
                <a:solidFill>
                  <a:srgbClr val="007FAC"/>
                </a:solidFill>
                <a:latin typeface="Arial"/>
                <a:cs typeface="Arial"/>
              </a:rPr>
              <a:t>1</a:t>
            </a:r>
            <a:r>
              <a:rPr sz="738" spc="21" baseline="23809" dirty="0">
                <a:solidFill>
                  <a:prstClr val="black"/>
                </a:solidFill>
                <a:latin typeface="Arial"/>
                <a:cs typeface="Arial"/>
              </a:rPr>
              <a:t>,</a:t>
            </a:r>
            <a:r>
              <a:rPr sz="738" spc="42" baseline="23809" dirty="0">
                <a:solidFill>
                  <a:srgbClr val="007FAC"/>
                </a:solidFill>
                <a:latin typeface="Arial"/>
                <a:cs typeface="Arial"/>
              </a:rPr>
              <a:t>2</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1" dirty="0">
                <a:solidFill>
                  <a:prstClr val="black"/>
                </a:solidFill>
                <a:latin typeface="Arial"/>
                <a:cs typeface="Arial"/>
              </a:rPr>
              <a:t>Benjamin</a:t>
            </a:r>
            <a:r>
              <a:rPr sz="738" dirty="0">
                <a:solidFill>
                  <a:prstClr val="black"/>
                </a:solidFill>
                <a:latin typeface="Arial"/>
                <a:cs typeface="Arial"/>
              </a:rPr>
              <a:t> </a:t>
            </a:r>
            <a:r>
              <a:rPr sz="738" spc="-18" dirty="0">
                <a:solidFill>
                  <a:prstClr val="black"/>
                </a:solidFill>
                <a:latin typeface="Arial"/>
                <a:cs typeface="Arial"/>
              </a:rPr>
              <a:t>E.</a:t>
            </a:r>
            <a:r>
              <a:rPr sz="738" dirty="0">
                <a:solidFill>
                  <a:prstClr val="black"/>
                </a:solidFill>
                <a:latin typeface="Arial"/>
                <a:cs typeface="Arial"/>
              </a:rPr>
              <a:t> </a:t>
            </a:r>
            <a:r>
              <a:rPr sz="738" spc="4" dirty="0">
                <a:solidFill>
                  <a:prstClr val="black"/>
                </a:solidFill>
                <a:latin typeface="Arial"/>
                <a:cs typeface="Arial"/>
              </a:rPr>
              <a:t>Deverman,</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7" dirty="0">
                <a:solidFill>
                  <a:prstClr val="black"/>
                </a:solidFill>
                <a:latin typeface="Arial"/>
                <a:cs typeface="Arial"/>
              </a:rPr>
              <a:t>Chun-Kan </a:t>
            </a:r>
            <a:r>
              <a:rPr sz="738" dirty="0">
                <a:solidFill>
                  <a:prstClr val="black"/>
                </a:solidFill>
                <a:latin typeface="Arial"/>
                <a:cs typeface="Arial"/>
              </a:rPr>
              <a:t>Chen</a:t>
            </a:r>
            <a:r>
              <a:rPr sz="738" spc="-4" dirty="0">
                <a:solidFill>
                  <a:prstClr val="black"/>
                </a:solidFill>
                <a:latin typeface="Arial"/>
                <a:cs typeface="Arial"/>
              </a:rPr>
              <a:t>,</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4" dirty="0">
                <a:solidFill>
                  <a:prstClr val="black"/>
                </a:solidFill>
                <a:latin typeface="Arial"/>
                <a:cs typeface="Arial"/>
              </a:rPr>
              <a:t>Eric</a:t>
            </a:r>
            <a:r>
              <a:rPr sz="738" dirty="0">
                <a:solidFill>
                  <a:prstClr val="black"/>
                </a:solidFill>
                <a:latin typeface="Arial"/>
                <a:cs typeface="Arial"/>
              </a:rPr>
              <a:t> </a:t>
            </a:r>
            <a:r>
              <a:rPr sz="738" spc="18" dirty="0">
                <a:solidFill>
                  <a:prstClr val="black"/>
                </a:solidFill>
                <a:latin typeface="Arial"/>
                <a:cs typeface="Arial"/>
              </a:rPr>
              <a:t>Lubeck,</a:t>
            </a:r>
            <a:r>
              <a:rPr sz="738" spc="42" baseline="23809" dirty="0">
                <a:solidFill>
                  <a:srgbClr val="007FAC"/>
                </a:solidFill>
                <a:latin typeface="Arial"/>
                <a:cs typeface="Arial"/>
              </a:rPr>
              <a:t>1</a:t>
            </a:r>
            <a:r>
              <a:rPr sz="738" spc="21" baseline="23809" dirty="0">
                <a:solidFill>
                  <a:srgbClr val="007FAC"/>
                </a:solidFill>
                <a:latin typeface="Arial"/>
                <a:cs typeface="Arial"/>
              </a:rPr>
              <a:t> </a:t>
            </a:r>
            <a:r>
              <a:rPr sz="738" spc="-7" dirty="0">
                <a:solidFill>
                  <a:prstClr val="black"/>
                </a:solidFill>
                <a:latin typeface="Arial"/>
                <a:cs typeface="Arial"/>
              </a:rPr>
              <a:t>Sheel</a:t>
            </a:r>
            <a:r>
              <a:rPr sz="738" dirty="0">
                <a:solidFill>
                  <a:prstClr val="black"/>
                </a:solidFill>
                <a:latin typeface="Arial"/>
                <a:cs typeface="Arial"/>
              </a:rPr>
              <a:t> Shah,</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4" dirty="0">
                <a:solidFill>
                  <a:prstClr val="black"/>
                </a:solidFill>
                <a:latin typeface="Arial"/>
                <a:cs typeface="Arial"/>
              </a:rPr>
              <a:t>Long</a:t>
            </a:r>
            <a:r>
              <a:rPr sz="738" dirty="0">
                <a:solidFill>
                  <a:prstClr val="black"/>
                </a:solidFill>
                <a:latin typeface="Arial"/>
                <a:cs typeface="Arial"/>
              </a:rPr>
              <a:t> Cai</a:t>
            </a:r>
            <a:r>
              <a:rPr sz="738" spc="4" dirty="0">
                <a:solidFill>
                  <a:prstClr val="black"/>
                </a:solidFill>
                <a:latin typeface="Arial"/>
                <a:cs typeface="Arial"/>
              </a:rPr>
              <a:t>,</a:t>
            </a:r>
            <a:r>
              <a:rPr sz="738" spc="42" baseline="23809" dirty="0">
                <a:solidFill>
                  <a:srgbClr val="007FAC"/>
                </a:solidFill>
                <a:latin typeface="Arial"/>
                <a:cs typeface="Arial"/>
              </a:rPr>
              <a:t>3</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4" dirty="0">
                <a:solidFill>
                  <a:prstClr val="black"/>
                </a:solidFill>
                <a:latin typeface="Arial"/>
                <a:cs typeface="Arial"/>
              </a:rPr>
              <a:t>and</a:t>
            </a:r>
            <a:r>
              <a:rPr sz="738" dirty="0">
                <a:solidFill>
                  <a:prstClr val="black"/>
                </a:solidFill>
                <a:latin typeface="Arial"/>
                <a:cs typeface="Arial"/>
              </a:rPr>
              <a:t> Viviana</a:t>
            </a:r>
            <a:r>
              <a:rPr sz="738" spc="4" dirty="0">
                <a:solidFill>
                  <a:prstClr val="black"/>
                </a:solidFill>
                <a:latin typeface="Arial"/>
                <a:cs typeface="Arial"/>
              </a:rPr>
              <a:t> </a:t>
            </a:r>
            <a:r>
              <a:rPr sz="738" spc="7" dirty="0">
                <a:solidFill>
                  <a:prstClr val="black"/>
                </a:solidFill>
                <a:latin typeface="Arial"/>
                <a:cs typeface="Arial"/>
              </a:rPr>
              <a:t>Gradinaru</a:t>
            </a:r>
            <a:r>
              <a:rPr sz="738" spc="37" baseline="23809" dirty="0">
                <a:solidFill>
                  <a:srgbClr val="007FAC"/>
                </a:solidFill>
                <a:latin typeface="Arial"/>
                <a:cs typeface="Arial"/>
              </a:rPr>
              <a:t>1</a:t>
            </a:r>
            <a:r>
              <a:rPr sz="738" spc="26" baseline="23809" dirty="0">
                <a:solidFill>
                  <a:prstClr val="black"/>
                </a:solidFill>
                <a:latin typeface="Arial"/>
                <a:cs typeface="Arial"/>
              </a:rPr>
              <a:t>,</a:t>
            </a:r>
            <a:r>
              <a:rPr sz="1107" spc="-21" baseline="2645" dirty="0">
                <a:solidFill>
                  <a:srgbClr val="007FAC"/>
                </a:solidFill>
                <a:latin typeface="Arial"/>
                <a:cs typeface="Arial"/>
              </a:rPr>
              <a:t>*</a:t>
            </a:r>
            <a:endParaRPr sz="1107" baseline="2645" dirty="0">
              <a:solidFill>
                <a:prstClr val="black"/>
              </a:solidFill>
              <a:latin typeface="Arial"/>
              <a:cs typeface="Arial"/>
            </a:endParaRPr>
          </a:p>
          <a:p>
            <a:pPr marL="8929">
              <a:spcBef>
                <a:spcPts val="25"/>
              </a:spcBef>
            </a:pPr>
            <a:r>
              <a:rPr sz="633" spc="-5" baseline="27777" dirty="0">
                <a:solidFill>
                  <a:prstClr val="black"/>
                </a:solidFill>
                <a:latin typeface="Lucida Sans"/>
                <a:cs typeface="Lucida Sans"/>
              </a:rPr>
              <a:t>1</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a:t>
            </a:r>
            <a:r>
              <a:rPr sz="633" spc="-11" dirty="0">
                <a:solidFill>
                  <a:prstClr val="black"/>
                </a:solidFill>
                <a:latin typeface="Lucida Sans"/>
                <a:cs typeface="Lucida Sans"/>
              </a:rPr>
              <a:t>Biology</a:t>
            </a:r>
            <a:r>
              <a:rPr sz="633" spc="-21" dirty="0">
                <a:solidFill>
                  <a:prstClr val="black"/>
                </a:solidFill>
                <a:latin typeface="Lucida Sans"/>
                <a:cs typeface="Lucida Sans"/>
              </a:rPr>
              <a:t> </a:t>
            </a:r>
            <a:r>
              <a:rPr sz="633" spc="-18" dirty="0">
                <a:solidFill>
                  <a:prstClr val="black"/>
                </a:solidFill>
                <a:latin typeface="Lucida Sans"/>
                <a:cs typeface="Lucida Sans"/>
              </a:rPr>
              <a:t>and</a:t>
            </a:r>
            <a:r>
              <a:rPr sz="633" spc="-21" dirty="0">
                <a:solidFill>
                  <a:prstClr val="black"/>
                </a:solidFill>
                <a:latin typeface="Lucida Sans"/>
                <a:cs typeface="Lucida Sans"/>
              </a:rPr>
              <a:t> </a:t>
            </a:r>
            <a:r>
              <a:rPr sz="633" spc="-11" dirty="0">
                <a:solidFill>
                  <a:prstClr val="black"/>
                </a:solidFill>
                <a:latin typeface="Lucida Sans"/>
                <a:cs typeface="Lucida Sans"/>
              </a:rPr>
              <a:t>Biological</a:t>
            </a:r>
            <a:r>
              <a:rPr sz="633" spc="-21" dirty="0">
                <a:solidFill>
                  <a:prstClr val="black"/>
                </a:solidFill>
                <a:latin typeface="Lucida Sans"/>
                <a:cs typeface="Lucida Sans"/>
              </a:rPr>
              <a:t> Engineerin</a:t>
            </a:r>
            <a:r>
              <a:rPr sz="633" spc="-32" dirty="0">
                <a:solidFill>
                  <a:prstClr val="black"/>
                </a:solidFill>
                <a:latin typeface="Lucida Sans"/>
                <a:cs typeface="Lucida Sans"/>
              </a:rPr>
              <a:t>g</a:t>
            </a:r>
            <a:r>
              <a:rPr sz="633" spc="-18" dirty="0">
                <a:solidFill>
                  <a:prstClr val="black"/>
                </a:solidFill>
                <a:latin typeface="Lucida Sans"/>
                <a:cs typeface="Lucida Sans"/>
              </a:rPr>
              <a:t>, </a:t>
            </a:r>
            <a:r>
              <a:rPr sz="633" spc="-21" dirty="0">
                <a:solidFill>
                  <a:prstClr val="black"/>
                </a:solidFill>
                <a:latin typeface="Lucida Sans"/>
                <a:cs typeface="Lucida Sans"/>
              </a:rPr>
              <a:t>California</a:t>
            </a:r>
            <a:r>
              <a:rPr sz="633" spc="-25" dirty="0">
                <a:solidFill>
                  <a:prstClr val="black"/>
                </a:solidFill>
                <a:latin typeface="Lucida Sans"/>
                <a:cs typeface="Lucida Sans"/>
              </a:rPr>
              <a:t> </a:t>
            </a:r>
            <a:r>
              <a:rPr sz="633" spc="-28" dirty="0">
                <a:solidFill>
                  <a:prstClr val="black"/>
                </a:solidFill>
                <a:latin typeface="Lucida Sans"/>
                <a:cs typeface="Lucida Sans"/>
              </a:rPr>
              <a:t>Institute</a:t>
            </a:r>
            <a:r>
              <a:rPr sz="633" spc="-21"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8" dirty="0">
                <a:solidFill>
                  <a:prstClr val="black"/>
                </a:solidFill>
                <a:latin typeface="Lucida Sans"/>
                <a:cs typeface="Lucida Sans"/>
              </a:rPr>
              <a:t>Technology,</a:t>
            </a:r>
            <a:r>
              <a:rPr sz="633" spc="-21" dirty="0">
                <a:solidFill>
                  <a:prstClr val="black"/>
                </a:solidFill>
                <a:latin typeface="Lucida Sans"/>
                <a:cs typeface="Lucida Sans"/>
              </a:rPr>
              <a:t> </a:t>
            </a:r>
            <a:r>
              <a:rPr sz="633" spc="11" dirty="0">
                <a:solidFill>
                  <a:prstClr val="black"/>
                </a:solidFill>
                <a:latin typeface="Lucida Sans"/>
                <a:cs typeface="Lucida Sans"/>
              </a:rPr>
              <a:t>Pasad</a:t>
            </a:r>
            <a:r>
              <a:rPr sz="633" dirty="0">
                <a:solidFill>
                  <a:prstClr val="black"/>
                </a:solidFill>
                <a:latin typeface="Lucida Sans"/>
                <a:cs typeface="Lucida Sans"/>
              </a:rPr>
              <a:t>e</a:t>
            </a:r>
            <a:r>
              <a:rPr sz="633" spc="-18" dirty="0">
                <a:solidFill>
                  <a:prstClr val="black"/>
                </a:solidFill>
                <a:latin typeface="Lucida Sans"/>
                <a:cs typeface="Lucida Sans"/>
              </a:rPr>
              <a:t>na,</a:t>
            </a:r>
            <a:r>
              <a:rPr sz="633" spc="-21"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91125,</a:t>
            </a:r>
            <a:r>
              <a:rPr sz="633" spc="-21" dirty="0">
                <a:solidFill>
                  <a:prstClr val="black"/>
                </a:solidFill>
                <a:latin typeface="Lucida Sans"/>
                <a:cs typeface="Lucida Sans"/>
              </a:rPr>
              <a:t> </a:t>
            </a:r>
            <a:r>
              <a:rPr sz="633" spc="32" dirty="0">
                <a:solidFill>
                  <a:prstClr val="black"/>
                </a:solidFill>
                <a:latin typeface="Lucida Sans"/>
                <a:cs typeface="Lucida Sans"/>
              </a:rPr>
              <a:t>USA</a:t>
            </a:r>
            <a:endParaRPr sz="633" dirty="0">
              <a:solidFill>
                <a:prstClr val="black"/>
              </a:solidFill>
              <a:latin typeface="Lucida Sans"/>
              <a:cs typeface="Lucida Sans"/>
            </a:endParaRPr>
          </a:p>
          <a:p>
            <a:pPr marL="8929">
              <a:spcBef>
                <a:spcPts val="60"/>
              </a:spcBef>
            </a:pPr>
            <a:r>
              <a:rPr sz="633" spc="-5" baseline="27777" dirty="0">
                <a:solidFill>
                  <a:prstClr val="black"/>
                </a:solidFill>
                <a:latin typeface="Lucida Sans"/>
                <a:cs typeface="Lucida Sans"/>
              </a:rPr>
              <a:t>2</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a:t>
            </a:r>
            <a:r>
              <a:rPr sz="633" spc="-25" dirty="0">
                <a:solidFill>
                  <a:prstClr val="black"/>
                </a:solidFill>
                <a:latin typeface="Lucida Sans"/>
                <a:cs typeface="Lucida Sans"/>
              </a:rPr>
              <a:t>Dermato</a:t>
            </a:r>
            <a:r>
              <a:rPr sz="633" spc="-21" dirty="0">
                <a:solidFill>
                  <a:prstClr val="black"/>
                </a:solidFill>
                <a:latin typeface="Lucida Sans"/>
                <a:cs typeface="Lucida Sans"/>
              </a:rPr>
              <a:t>l</a:t>
            </a:r>
            <a:r>
              <a:rPr sz="633" spc="-18" dirty="0">
                <a:solidFill>
                  <a:prstClr val="black"/>
                </a:solidFill>
                <a:latin typeface="Lucida Sans"/>
                <a:cs typeface="Lucida Sans"/>
              </a:rPr>
              <a:t>ogy, Depart</a:t>
            </a:r>
            <a:r>
              <a:rPr sz="633" spc="-42" dirty="0">
                <a:solidFill>
                  <a:prstClr val="black"/>
                </a:solidFill>
                <a:latin typeface="Lucida Sans"/>
                <a:cs typeface="Lucida Sans"/>
              </a:rPr>
              <a:t>m</a:t>
            </a:r>
            <a:r>
              <a:rPr sz="633" spc="-25" dirty="0">
                <a:solidFill>
                  <a:prstClr val="black"/>
                </a:solidFill>
                <a:latin typeface="Lucida Sans"/>
                <a:cs typeface="Lucida Sans"/>
              </a:rPr>
              <a:t>ent</a:t>
            </a:r>
            <a:r>
              <a:rPr sz="633" spc="-18"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1" dirty="0">
                <a:solidFill>
                  <a:prstClr val="black"/>
                </a:solidFill>
                <a:latin typeface="Lucida Sans"/>
                <a:cs typeface="Lucida Sans"/>
              </a:rPr>
              <a:t>Medicine,</a:t>
            </a:r>
            <a:r>
              <a:rPr sz="633" spc="-21" dirty="0">
                <a:solidFill>
                  <a:prstClr val="black"/>
                </a:solidFill>
                <a:latin typeface="Lucida Sans"/>
                <a:cs typeface="Lucida Sans"/>
              </a:rPr>
              <a:t> </a:t>
            </a:r>
            <a:r>
              <a:rPr sz="633" spc="-14" dirty="0">
                <a:solidFill>
                  <a:prstClr val="black"/>
                </a:solidFill>
                <a:latin typeface="Lucida Sans"/>
                <a:cs typeface="Lucida Sans"/>
              </a:rPr>
              <a:t>David</a:t>
            </a:r>
            <a:r>
              <a:rPr sz="633" spc="-25" dirty="0">
                <a:solidFill>
                  <a:prstClr val="black"/>
                </a:solidFill>
                <a:latin typeface="Lucida Sans"/>
                <a:cs typeface="Lucida Sans"/>
              </a:rPr>
              <a:t> </a:t>
            </a:r>
            <a:r>
              <a:rPr sz="633" spc="-14" dirty="0">
                <a:solidFill>
                  <a:prstClr val="black"/>
                </a:solidFill>
                <a:latin typeface="Lucida Sans"/>
                <a:cs typeface="Lucida Sans"/>
              </a:rPr>
              <a:t>Geffen</a:t>
            </a:r>
            <a:r>
              <a:rPr sz="633" spc="-21" dirty="0">
                <a:solidFill>
                  <a:prstClr val="black"/>
                </a:solidFill>
                <a:latin typeface="Lucida Sans"/>
                <a:cs typeface="Lucida Sans"/>
              </a:rPr>
              <a:t> </a:t>
            </a:r>
            <a:r>
              <a:rPr sz="633" dirty="0">
                <a:solidFill>
                  <a:prstClr val="black"/>
                </a:solidFill>
                <a:latin typeface="Lucida Sans"/>
                <a:cs typeface="Lucida Sans"/>
              </a:rPr>
              <a:t>School</a:t>
            </a:r>
            <a:r>
              <a:rPr sz="633" spc="-18"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1" dirty="0">
                <a:solidFill>
                  <a:prstClr val="black"/>
                </a:solidFill>
                <a:latin typeface="Lucida Sans"/>
                <a:cs typeface="Lucida Sans"/>
              </a:rPr>
              <a:t>Medicine</a:t>
            </a:r>
            <a:r>
              <a:rPr sz="633" spc="-21" dirty="0">
                <a:solidFill>
                  <a:prstClr val="black"/>
                </a:solidFill>
                <a:latin typeface="Lucida Sans"/>
                <a:cs typeface="Lucida Sans"/>
              </a:rPr>
              <a:t> </a:t>
            </a:r>
            <a:r>
              <a:rPr sz="633" spc="-18" dirty="0">
                <a:solidFill>
                  <a:prstClr val="black"/>
                </a:solidFill>
                <a:latin typeface="Lucida Sans"/>
                <a:cs typeface="Lucida Sans"/>
              </a:rPr>
              <a:t>at</a:t>
            </a:r>
            <a:r>
              <a:rPr sz="633" spc="-21" dirty="0">
                <a:solidFill>
                  <a:prstClr val="black"/>
                </a:solidFill>
                <a:latin typeface="Lucida Sans"/>
                <a:cs typeface="Lucida Sans"/>
              </a:rPr>
              <a:t> </a:t>
            </a:r>
            <a:r>
              <a:rPr sz="633" spc="11" dirty="0">
                <a:solidFill>
                  <a:prstClr val="black"/>
                </a:solidFill>
                <a:latin typeface="Lucida Sans"/>
                <a:cs typeface="Lucida Sans"/>
              </a:rPr>
              <a:t>UCLA,</a:t>
            </a:r>
            <a:r>
              <a:rPr sz="633" spc="-25" dirty="0">
                <a:solidFill>
                  <a:prstClr val="black"/>
                </a:solidFill>
                <a:latin typeface="Lucida Sans"/>
                <a:cs typeface="Lucida Sans"/>
              </a:rPr>
              <a:t> </a:t>
            </a:r>
            <a:r>
              <a:rPr sz="633" spc="4" dirty="0">
                <a:solidFill>
                  <a:prstClr val="black"/>
                </a:solidFill>
                <a:latin typeface="Lucida Sans"/>
                <a:cs typeface="Lucida Sans"/>
              </a:rPr>
              <a:t>Los</a:t>
            </a:r>
            <a:r>
              <a:rPr sz="633" spc="-21" dirty="0">
                <a:solidFill>
                  <a:prstClr val="black"/>
                </a:solidFill>
                <a:latin typeface="Lucida Sans"/>
                <a:cs typeface="Lucida Sans"/>
              </a:rPr>
              <a:t> </a:t>
            </a:r>
            <a:r>
              <a:rPr sz="633" spc="-18" dirty="0">
                <a:solidFill>
                  <a:prstClr val="black"/>
                </a:solidFill>
                <a:latin typeface="Lucida Sans"/>
                <a:cs typeface="Lucida Sans"/>
              </a:rPr>
              <a:t>Angeles,</a:t>
            </a:r>
            <a:r>
              <a:rPr sz="633" spc="-21"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90095,</a:t>
            </a:r>
            <a:r>
              <a:rPr sz="633" spc="-28" dirty="0">
                <a:solidFill>
                  <a:prstClr val="black"/>
                </a:solidFill>
                <a:latin typeface="Lucida Sans"/>
                <a:cs typeface="Lucida Sans"/>
              </a:rPr>
              <a:t> </a:t>
            </a:r>
            <a:r>
              <a:rPr sz="633" spc="32" dirty="0">
                <a:solidFill>
                  <a:prstClr val="black"/>
                </a:solidFill>
                <a:latin typeface="Lucida Sans"/>
                <a:cs typeface="Lucida Sans"/>
              </a:rPr>
              <a:t>USA</a:t>
            </a:r>
            <a:endParaRPr sz="633" dirty="0">
              <a:solidFill>
                <a:prstClr val="black"/>
              </a:solidFill>
              <a:latin typeface="Lucida Sans"/>
              <a:cs typeface="Lucida Sans"/>
            </a:endParaRPr>
          </a:p>
          <a:p>
            <a:pPr marL="8929">
              <a:spcBef>
                <a:spcPts val="60"/>
              </a:spcBef>
            </a:pPr>
            <a:r>
              <a:rPr sz="633" spc="-5" baseline="27777" dirty="0">
                <a:solidFill>
                  <a:prstClr val="black"/>
                </a:solidFill>
                <a:latin typeface="Lucida Sans"/>
                <a:cs typeface="Lucida Sans"/>
              </a:rPr>
              <a:t>3</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Chemistry</a:t>
            </a:r>
            <a:r>
              <a:rPr sz="633" spc="-28" dirty="0">
                <a:solidFill>
                  <a:prstClr val="black"/>
                </a:solidFill>
                <a:latin typeface="Lucida Sans"/>
                <a:cs typeface="Lucida Sans"/>
              </a:rPr>
              <a:t> </a:t>
            </a:r>
            <a:r>
              <a:rPr sz="633" spc="-18" dirty="0">
                <a:solidFill>
                  <a:prstClr val="black"/>
                </a:solidFill>
                <a:latin typeface="Lucida Sans"/>
                <a:cs typeface="Lucida Sans"/>
              </a:rPr>
              <a:t>and</a:t>
            </a:r>
            <a:r>
              <a:rPr sz="633" spc="-21" dirty="0">
                <a:solidFill>
                  <a:prstClr val="black"/>
                </a:solidFill>
                <a:latin typeface="Lucida Sans"/>
                <a:cs typeface="Lucida Sans"/>
              </a:rPr>
              <a:t> </a:t>
            </a:r>
            <a:r>
              <a:rPr sz="633" spc="-11" dirty="0">
                <a:solidFill>
                  <a:prstClr val="black"/>
                </a:solidFill>
                <a:latin typeface="Lucida Sans"/>
                <a:cs typeface="Lucida Sans"/>
              </a:rPr>
              <a:t>Chemical</a:t>
            </a:r>
            <a:r>
              <a:rPr sz="633" spc="-21" dirty="0">
                <a:solidFill>
                  <a:prstClr val="black"/>
                </a:solidFill>
                <a:latin typeface="Lucida Sans"/>
                <a:cs typeface="Lucida Sans"/>
              </a:rPr>
              <a:t> </a:t>
            </a:r>
            <a:r>
              <a:rPr sz="633" spc="-14" dirty="0">
                <a:solidFill>
                  <a:prstClr val="black"/>
                </a:solidFill>
                <a:latin typeface="Lucida Sans"/>
                <a:cs typeface="Lucida Sans"/>
              </a:rPr>
              <a:t>Engin</a:t>
            </a:r>
            <a:r>
              <a:rPr sz="633" spc="-25" dirty="0">
                <a:solidFill>
                  <a:prstClr val="black"/>
                </a:solidFill>
                <a:latin typeface="Lucida Sans"/>
                <a:cs typeface="Lucida Sans"/>
              </a:rPr>
              <a:t>e</a:t>
            </a:r>
            <a:r>
              <a:rPr sz="633" spc="-28" dirty="0">
                <a:solidFill>
                  <a:prstClr val="black"/>
                </a:solidFill>
                <a:latin typeface="Lucida Sans"/>
                <a:cs typeface="Lucida Sans"/>
              </a:rPr>
              <a:t>ering,</a:t>
            </a:r>
            <a:r>
              <a:rPr sz="633" spc="-21" dirty="0">
                <a:solidFill>
                  <a:prstClr val="black"/>
                </a:solidFill>
                <a:latin typeface="Lucida Sans"/>
                <a:cs typeface="Lucida Sans"/>
              </a:rPr>
              <a:t> California</a:t>
            </a:r>
            <a:r>
              <a:rPr sz="633" spc="-18" dirty="0">
                <a:solidFill>
                  <a:prstClr val="black"/>
                </a:solidFill>
                <a:latin typeface="Lucida Sans"/>
                <a:cs typeface="Lucida Sans"/>
              </a:rPr>
              <a:t> </a:t>
            </a:r>
            <a:r>
              <a:rPr sz="633" spc="-28" dirty="0">
                <a:solidFill>
                  <a:prstClr val="black"/>
                </a:solidFill>
                <a:latin typeface="Lucida Sans"/>
                <a:cs typeface="Lucida Sans"/>
              </a:rPr>
              <a:t>Institute</a:t>
            </a:r>
            <a:r>
              <a:rPr sz="633" spc="-25" dirty="0">
                <a:solidFill>
                  <a:prstClr val="black"/>
                </a:solidFill>
                <a:latin typeface="Lucida Sans"/>
                <a:cs typeface="Lucida Sans"/>
              </a:rPr>
              <a:t> </a:t>
            </a:r>
            <a:r>
              <a:rPr sz="633" spc="-32" dirty="0">
                <a:solidFill>
                  <a:prstClr val="black"/>
                </a:solidFill>
                <a:latin typeface="Lucida Sans"/>
                <a:cs typeface="Lucida Sans"/>
              </a:rPr>
              <a:t>of</a:t>
            </a:r>
            <a:r>
              <a:rPr sz="633" spc="-18" dirty="0">
                <a:solidFill>
                  <a:prstClr val="black"/>
                </a:solidFill>
                <a:latin typeface="Lucida Sans"/>
                <a:cs typeface="Lucida Sans"/>
              </a:rPr>
              <a:t> Technolo</a:t>
            </a:r>
            <a:r>
              <a:rPr sz="633" spc="-32" dirty="0">
                <a:solidFill>
                  <a:prstClr val="black"/>
                </a:solidFill>
                <a:latin typeface="Lucida Sans"/>
                <a:cs typeface="Lucida Sans"/>
              </a:rPr>
              <a:t>g</a:t>
            </a:r>
            <a:r>
              <a:rPr sz="633" spc="-11" dirty="0">
                <a:solidFill>
                  <a:prstClr val="black"/>
                </a:solidFill>
                <a:latin typeface="Lucida Sans"/>
                <a:cs typeface="Lucida Sans"/>
              </a:rPr>
              <a:t>y,</a:t>
            </a:r>
            <a:r>
              <a:rPr sz="633" spc="-18" dirty="0">
                <a:solidFill>
                  <a:prstClr val="black"/>
                </a:solidFill>
                <a:latin typeface="Lucida Sans"/>
                <a:cs typeface="Lucida Sans"/>
              </a:rPr>
              <a:t> </a:t>
            </a:r>
            <a:r>
              <a:rPr sz="633" dirty="0">
                <a:solidFill>
                  <a:prstClr val="black"/>
                </a:solidFill>
                <a:latin typeface="Lucida Sans"/>
                <a:cs typeface="Lucida Sans"/>
              </a:rPr>
              <a:t>Pasadena,</a:t>
            </a:r>
            <a:r>
              <a:rPr sz="633" spc="-25"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91125,</a:t>
            </a:r>
            <a:r>
              <a:rPr sz="633" spc="-28" dirty="0">
                <a:solidFill>
                  <a:prstClr val="black"/>
                </a:solidFill>
                <a:latin typeface="Lucida Sans"/>
                <a:cs typeface="Lucida Sans"/>
              </a:rPr>
              <a:t> </a:t>
            </a:r>
            <a:r>
              <a:rPr sz="633" spc="32" dirty="0">
                <a:solidFill>
                  <a:prstClr val="black"/>
                </a:solidFill>
                <a:latin typeface="Lucida Sans"/>
                <a:cs typeface="Lucida Sans"/>
              </a:rPr>
              <a:t>USA</a:t>
            </a:r>
            <a:endParaRPr sz="633" dirty="0">
              <a:solidFill>
                <a:prstClr val="black"/>
              </a:solidFill>
              <a:latin typeface="Lucida Sans"/>
              <a:cs typeface="Lucida Sans"/>
            </a:endParaRPr>
          </a:p>
          <a:p>
            <a:pPr marL="31699" marR="3116797" indent="-23216">
              <a:lnSpc>
                <a:spcPts val="823"/>
              </a:lnSpc>
              <a:spcBef>
                <a:spcPts val="32"/>
              </a:spcBef>
            </a:pPr>
            <a:r>
              <a:rPr sz="633" spc="-21" dirty="0">
                <a:solidFill>
                  <a:prstClr val="black"/>
                </a:solidFill>
                <a:latin typeface="Lucida Sans"/>
                <a:cs typeface="Lucida Sans"/>
              </a:rPr>
              <a:t>*Corres</a:t>
            </a:r>
            <a:r>
              <a:rPr sz="633" spc="-32" dirty="0">
                <a:solidFill>
                  <a:prstClr val="black"/>
                </a:solidFill>
                <a:latin typeface="Lucida Sans"/>
                <a:cs typeface="Lucida Sans"/>
              </a:rPr>
              <a:t>p</a:t>
            </a:r>
            <a:r>
              <a:rPr sz="633" spc="-11" dirty="0">
                <a:solidFill>
                  <a:prstClr val="black"/>
                </a:solidFill>
                <a:latin typeface="Lucida Sans"/>
                <a:cs typeface="Lucida Sans"/>
              </a:rPr>
              <a:t>ondence:</a:t>
            </a:r>
            <a:r>
              <a:rPr sz="633" spc="-25" dirty="0">
                <a:solidFill>
                  <a:prstClr val="black"/>
                </a:solidFill>
                <a:latin typeface="Lucida Sans"/>
                <a:cs typeface="Lucida Sans"/>
              </a:rPr>
              <a:t> </a:t>
            </a:r>
            <a:r>
              <a:rPr sz="633" spc="-11" dirty="0">
                <a:solidFill>
                  <a:srgbClr val="007FAC"/>
                </a:solidFill>
                <a:latin typeface="Lucida Sans"/>
                <a:cs typeface="Lucida Sans"/>
                <a:hlinkClick r:id="rId6"/>
              </a:rPr>
              <a:t>viviana@c</a:t>
            </a:r>
            <a:r>
              <a:rPr sz="633" spc="-18" dirty="0">
                <a:solidFill>
                  <a:srgbClr val="007FAC"/>
                </a:solidFill>
                <a:latin typeface="Lucida Sans"/>
                <a:cs typeface="Lucida Sans"/>
                <a:hlinkClick r:id="rId6"/>
              </a:rPr>
              <a:t>altech.edu</a:t>
            </a:r>
            <a:r>
              <a:rPr sz="633" spc="-11" dirty="0">
                <a:solidFill>
                  <a:srgbClr val="007FAC"/>
                </a:solidFill>
                <a:latin typeface="Lucida Sans"/>
                <a:cs typeface="Lucida Sans"/>
              </a:rPr>
              <a:t> </a:t>
            </a:r>
            <a:r>
              <a:rPr sz="633" spc="-35" dirty="0">
                <a:solidFill>
                  <a:srgbClr val="007FAC"/>
                </a:solidFill>
                <a:latin typeface="Lucida Sans"/>
                <a:cs typeface="Lucida Sans"/>
                <a:hlinkClick r:id="rId7"/>
              </a:rPr>
              <a:t>http://dx.d</a:t>
            </a:r>
            <a:r>
              <a:rPr sz="633" spc="-56" dirty="0">
                <a:solidFill>
                  <a:srgbClr val="007FAC"/>
                </a:solidFill>
                <a:latin typeface="Lucida Sans"/>
                <a:cs typeface="Lucida Sans"/>
                <a:hlinkClick r:id="rId7"/>
              </a:rPr>
              <a:t>o</a:t>
            </a:r>
            <a:r>
              <a:rPr sz="633" spc="-39" dirty="0">
                <a:solidFill>
                  <a:srgbClr val="007FAC"/>
                </a:solidFill>
                <a:latin typeface="Lucida Sans"/>
                <a:cs typeface="Lucida Sans"/>
                <a:hlinkClick r:id="rId7"/>
              </a:rPr>
              <a:t>i.org/10.1</a:t>
            </a:r>
            <a:r>
              <a:rPr sz="633" spc="-60" dirty="0">
                <a:solidFill>
                  <a:srgbClr val="007FAC"/>
                </a:solidFill>
                <a:latin typeface="Lucida Sans"/>
                <a:cs typeface="Lucida Sans"/>
                <a:hlinkClick r:id="rId7"/>
              </a:rPr>
              <a:t>0</a:t>
            </a:r>
            <a:r>
              <a:rPr sz="633" spc="-35" dirty="0">
                <a:solidFill>
                  <a:srgbClr val="007FAC"/>
                </a:solidFill>
                <a:latin typeface="Lucida Sans"/>
                <a:cs typeface="Lucida Sans"/>
                <a:hlinkClick r:id="rId7"/>
              </a:rPr>
              <a:t>16/j.cell.201</a:t>
            </a:r>
            <a:r>
              <a:rPr sz="633" spc="-56" dirty="0">
                <a:solidFill>
                  <a:srgbClr val="007FAC"/>
                </a:solidFill>
                <a:latin typeface="Lucida Sans"/>
                <a:cs typeface="Lucida Sans"/>
                <a:hlinkClick r:id="rId7"/>
              </a:rPr>
              <a:t>4</a:t>
            </a:r>
            <a:r>
              <a:rPr sz="633" spc="-35" dirty="0">
                <a:solidFill>
                  <a:srgbClr val="007FAC"/>
                </a:solidFill>
                <a:latin typeface="Lucida Sans"/>
                <a:cs typeface="Lucida Sans"/>
                <a:hlinkClick r:id="rId7"/>
              </a:rPr>
              <a:t>.07.017</a:t>
            </a:r>
            <a:endParaRPr sz="633" dirty="0">
              <a:solidFill>
                <a:prstClr val="black"/>
              </a:solidFill>
              <a:latin typeface="Lucida Sans"/>
              <a:cs typeface="Lucida Sans"/>
            </a:endParaRPr>
          </a:p>
        </p:txBody>
      </p:sp>
      <p:sp>
        <p:nvSpPr>
          <p:cNvPr id="46" name="object 46"/>
          <p:cNvSpPr txBox="1"/>
          <p:nvPr/>
        </p:nvSpPr>
        <p:spPr>
          <a:xfrm>
            <a:off x="7086461" y="6544732"/>
            <a:ext cx="1982837" cy="292068"/>
          </a:xfrm>
          <a:prstGeom prst="rect">
            <a:avLst/>
          </a:prstGeom>
        </p:spPr>
        <p:txBody>
          <a:bodyPr vert="horz" wrap="square" lIns="0" tIns="0" rIns="0" bIns="0" rtlCol="0">
            <a:spAutoFit/>
          </a:bodyPr>
          <a:lstStyle/>
          <a:p>
            <a:pPr marL="8929"/>
            <a:r>
              <a:rPr sz="1898" spc="-229" dirty="0">
                <a:solidFill>
                  <a:srgbClr val="606060"/>
                </a:solidFill>
                <a:latin typeface="Gill Sans MT"/>
                <a:cs typeface="Gill Sans MT"/>
              </a:rPr>
              <a:t>Y</a:t>
            </a:r>
            <a:r>
              <a:rPr sz="1898" spc="-11" dirty="0">
                <a:solidFill>
                  <a:srgbClr val="606060"/>
                </a:solidFill>
                <a:latin typeface="Gill Sans MT"/>
                <a:cs typeface="Gill Sans MT"/>
              </a:rPr>
              <a:t>ang</a:t>
            </a:r>
            <a:r>
              <a:rPr sz="1898" spc="-4" dirty="0">
                <a:solidFill>
                  <a:srgbClr val="606060"/>
                </a:solidFill>
                <a:latin typeface="Gill Sans MT"/>
                <a:cs typeface="Gill Sans MT"/>
              </a:rPr>
              <a:t> </a:t>
            </a:r>
            <a:r>
              <a:rPr sz="1898" i="1" spc="-7" dirty="0">
                <a:solidFill>
                  <a:srgbClr val="606060"/>
                </a:solidFill>
                <a:latin typeface="Gill Sans MT"/>
                <a:cs typeface="Gill Sans MT"/>
              </a:rPr>
              <a:t>et</a:t>
            </a:r>
            <a:r>
              <a:rPr sz="1898" i="1" spc="-4" dirty="0">
                <a:solidFill>
                  <a:srgbClr val="606060"/>
                </a:solidFill>
                <a:latin typeface="Gill Sans MT"/>
                <a:cs typeface="Gill Sans MT"/>
              </a:rPr>
              <a:t> a</a:t>
            </a:r>
            <a:r>
              <a:rPr sz="1898" i="1" dirty="0">
                <a:solidFill>
                  <a:srgbClr val="606060"/>
                </a:solidFill>
                <a:latin typeface="Gill Sans MT"/>
                <a:cs typeface="Gill Sans MT"/>
              </a:rPr>
              <a:t>l.</a:t>
            </a:r>
            <a:r>
              <a:rPr sz="1898" i="1" spc="-4" dirty="0">
                <a:solidFill>
                  <a:srgbClr val="606060"/>
                </a:solidFill>
                <a:latin typeface="Gill Sans MT"/>
                <a:cs typeface="Gill Sans MT"/>
              </a:rPr>
              <a:t> </a:t>
            </a:r>
            <a:r>
              <a:rPr sz="1898" dirty="0">
                <a:solidFill>
                  <a:srgbClr val="606060"/>
                </a:solidFill>
                <a:latin typeface="Gill Sans MT"/>
                <a:cs typeface="Gill Sans MT"/>
              </a:rPr>
              <a:t>Cell</a:t>
            </a:r>
            <a:r>
              <a:rPr sz="1898" spc="-4" dirty="0">
                <a:solidFill>
                  <a:srgbClr val="606060"/>
                </a:solidFill>
                <a:latin typeface="Gill Sans MT"/>
                <a:cs typeface="Gill Sans MT"/>
              </a:rPr>
              <a:t> </a:t>
            </a:r>
            <a:r>
              <a:rPr sz="1898" dirty="0">
                <a:solidFill>
                  <a:srgbClr val="606060"/>
                </a:solidFill>
                <a:latin typeface="Gill Sans MT"/>
                <a:cs typeface="Gill Sans MT"/>
              </a:rPr>
              <a:t>2013</a:t>
            </a:r>
            <a:endParaRPr sz="1898">
              <a:solidFill>
                <a:prstClr val="black"/>
              </a:solidFill>
              <a:latin typeface="Gill Sans MT"/>
              <a:cs typeface="Gill Sans MT"/>
            </a:endParaRPr>
          </a:p>
        </p:txBody>
      </p:sp>
      <p:sp>
        <p:nvSpPr>
          <p:cNvPr id="47" name="object 47"/>
          <p:cNvSpPr txBox="1"/>
          <p:nvPr/>
        </p:nvSpPr>
        <p:spPr>
          <a:xfrm>
            <a:off x="571500" y="2707694"/>
            <a:ext cx="1091208" cy="194797"/>
          </a:xfrm>
          <a:prstGeom prst="rect">
            <a:avLst/>
          </a:prstGeom>
        </p:spPr>
        <p:txBody>
          <a:bodyPr vert="horz" wrap="square" lIns="0" tIns="0" rIns="0" bIns="0" rtlCol="0">
            <a:spAutoFit/>
          </a:bodyPr>
          <a:lstStyle/>
          <a:p>
            <a:pPr marL="8929"/>
            <a:r>
              <a:rPr sz="1266" dirty="0">
                <a:solidFill>
                  <a:srgbClr val="2155D6"/>
                </a:solidFill>
                <a:latin typeface="Lucida Sans"/>
                <a:cs typeface="Lucida Sans"/>
              </a:rPr>
              <a:t>bisacryla</a:t>
            </a:r>
            <a:r>
              <a:rPr sz="1266" spc="-4" dirty="0">
                <a:solidFill>
                  <a:srgbClr val="2155D6"/>
                </a:solidFill>
                <a:latin typeface="Lucida Sans"/>
                <a:cs typeface="Lucida Sans"/>
              </a:rPr>
              <a:t>m</a:t>
            </a:r>
            <a:r>
              <a:rPr sz="1266" dirty="0">
                <a:solidFill>
                  <a:srgbClr val="2155D6"/>
                </a:solidFill>
                <a:latin typeface="Lucida Sans"/>
                <a:cs typeface="Lucida Sans"/>
              </a:rPr>
              <a:t>ide</a:t>
            </a:r>
            <a:endParaRPr sz="1266">
              <a:solidFill>
                <a:prstClr val="black"/>
              </a:solidFill>
              <a:latin typeface="Lucida Sans"/>
              <a:cs typeface="Lucida Sans"/>
            </a:endParaRPr>
          </a:p>
        </p:txBody>
      </p:sp>
      <p:sp>
        <p:nvSpPr>
          <p:cNvPr id="48" name="object 48"/>
          <p:cNvSpPr txBox="1"/>
          <p:nvPr/>
        </p:nvSpPr>
        <p:spPr>
          <a:xfrm>
            <a:off x="4277320" y="2555890"/>
            <a:ext cx="1091208" cy="384721"/>
          </a:xfrm>
          <a:prstGeom prst="rect">
            <a:avLst/>
          </a:prstGeom>
        </p:spPr>
        <p:txBody>
          <a:bodyPr vert="horz" wrap="square" lIns="0" tIns="0" rIns="0" bIns="0" rtlCol="0">
            <a:spAutoFit/>
          </a:bodyPr>
          <a:lstStyle/>
          <a:p>
            <a:pPr marL="8929" marR="3572">
              <a:lnSpc>
                <a:spcPts val="1477"/>
              </a:lnSpc>
            </a:pPr>
            <a:r>
              <a:rPr sz="1266" spc="-11" dirty="0">
                <a:solidFill>
                  <a:prstClr val="black"/>
                </a:solidFill>
                <a:latin typeface="Lucida Sans"/>
                <a:cs typeface="Lucida Sans"/>
              </a:rPr>
              <a:t>wi</a:t>
            </a:r>
            <a:r>
              <a:rPr sz="1266" spc="-7" dirty="0">
                <a:solidFill>
                  <a:prstClr val="black"/>
                </a:solidFill>
                <a:latin typeface="Lucida Sans"/>
                <a:cs typeface="Lucida Sans"/>
              </a:rPr>
              <a:t>tho</a:t>
            </a:r>
            <a:r>
              <a:rPr sz="1266" spc="-11" dirty="0">
                <a:solidFill>
                  <a:prstClr val="black"/>
                </a:solidFill>
                <a:latin typeface="Lucida Sans"/>
                <a:cs typeface="Lucida Sans"/>
              </a:rPr>
              <a:t>ut bisacryla</a:t>
            </a:r>
            <a:r>
              <a:rPr sz="1266" spc="-4" dirty="0">
                <a:solidFill>
                  <a:prstClr val="black"/>
                </a:solidFill>
                <a:latin typeface="Lucida Sans"/>
                <a:cs typeface="Lucida Sans"/>
              </a:rPr>
              <a:t>m</a:t>
            </a:r>
            <a:r>
              <a:rPr sz="1266" dirty="0">
                <a:solidFill>
                  <a:prstClr val="black"/>
                </a:solidFill>
                <a:latin typeface="Lucida Sans"/>
                <a:cs typeface="Lucida Sans"/>
              </a:rPr>
              <a:t>ide</a:t>
            </a:r>
            <a:endParaRPr sz="1266">
              <a:solidFill>
                <a:prstClr val="black"/>
              </a:solidFill>
              <a:latin typeface="Lucida Sans"/>
              <a:cs typeface="Lucida Sans"/>
            </a:endParaRPr>
          </a:p>
        </p:txBody>
      </p:sp>
    </p:spTree>
    <p:extLst>
      <p:ext uri="{BB962C8B-B14F-4D97-AF65-F5344CB8AC3E}">
        <p14:creationId xmlns:p14="http://schemas.microsoft.com/office/powerpoint/2010/main" val="4039383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203" y="625078"/>
            <a:ext cx="437555" cy="267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928688" y="625078"/>
            <a:ext cx="767953" cy="276820"/>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1812727" y="625078"/>
            <a:ext cx="250031" cy="276820"/>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2044899" y="625078"/>
            <a:ext cx="1196578" cy="267891"/>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6" name="object 6"/>
          <p:cNvSpPr/>
          <p:nvPr/>
        </p:nvSpPr>
        <p:spPr>
          <a:xfrm>
            <a:off x="3339703" y="625078"/>
            <a:ext cx="223242" cy="267891"/>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7" name="object 7"/>
          <p:cNvSpPr/>
          <p:nvPr/>
        </p:nvSpPr>
        <p:spPr>
          <a:xfrm>
            <a:off x="3518297" y="625078"/>
            <a:ext cx="1589484" cy="339328"/>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8" name="object 8"/>
          <p:cNvSpPr/>
          <p:nvPr/>
        </p:nvSpPr>
        <p:spPr>
          <a:xfrm>
            <a:off x="5116711" y="625078"/>
            <a:ext cx="892969" cy="276820"/>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9" name="object 9"/>
          <p:cNvSpPr/>
          <p:nvPr/>
        </p:nvSpPr>
        <p:spPr>
          <a:xfrm>
            <a:off x="6018610" y="625078"/>
            <a:ext cx="107156" cy="339328"/>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0" name="object 10"/>
          <p:cNvSpPr txBox="1">
            <a:spLocks noGrp="1"/>
          </p:cNvSpPr>
          <p:nvPr>
            <p:ph type="title"/>
          </p:nvPr>
        </p:nvSpPr>
        <p:spPr>
          <a:xfrm>
            <a:off x="575738" y="310358"/>
            <a:ext cx="5974414" cy="672780"/>
          </a:xfrm>
          <a:prstGeom prst="rect">
            <a:avLst/>
          </a:prstGeom>
        </p:spPr>
        <p:txBody>
          <a:bodyPr vert="horz" wrap="square" lIns="0" tIns="178593" rIns="0" bIns="0" rtlCol="0">
            <a:spAutoFit/>
          </a:bodyPr>
          <a:lstStyle/>
          <a:p>
            <a:pPr marL="161175"/>
            <a:r>
              <a:rPr sz="3200" b="1" i="1" spc="-200" dirty="0">
                <a:solidFill>
                  <a:srgbClr val="FFFFFF"/>
                </a:solidFill>
                <a:latin typeface="+mj-lt"/>
                <a:cs typeface="Arial"/>
              </a:rPr>
              <a:t>P</a:t>
            </a:r>
            <a:r>
              <a:rPr sz="3200" b="1" i="1" spc="-4" dirty="0">
                <a:solidFill>
                  <a:srgbClr val="FFFFFF"/>
                </a:solidFill>
                <a:latin typeface="+mj-lt"/>
                <a:cs typeface="Arial"/>
              </a:rPr>
              <a:t>A</a:t>
            </a:r>
            <a:r>
              <a:rPr sz="3200" dirty="0">
                <a:solidFill>
                  <a:srgbClr val="FFFFFF"/>
                </a:solidFill>
                <a:latin typeface="+mj-lt"/>
                <a:cs typeface="Arial"/>
              </a:rPr>
              <a:t>ssive</a:t>
            </a:r>
            <a:r>
              <a:rPr sz="3200" spc="-4" dirty="0">
                <a:solidFill>
                  <a:srgbClr val="FFFFFF"/>
                </a:solidFill>
                <a:latin typeface="+mj-lt"/>
                <a:cs typeface="Arial"/>
              </a:rPr>
              <a:t> </a:t>
            </a:r>
            <a:r>
              <a:rPr sz="3200" b="1" i="1" dirty="0">
                <a:solidFill>
                  <a:srgbClr val="FFFFFF"/>
                </a:solidFill>
                <a:latin typeface="+mj-lt"/>
                <a:cs typeface="Arial"/>
              </a:rPr>
              <a:t>C</a:t>
            </a:r>
            <a:r>
              <a:rPr sz="3200" dirty="0">
                <a:solidFill>
                  <a:srgbClr val="FFFFFF"/>
                </a:solidFill>
                <a:latin typeface="+mj-lt"/>
                <a:cs typeface="Arial"/>
              </a:rPr>
              <a:t>LAR</a:t>
            </a:r>
            <a:r>
              <a:rPr sz="3200" spc="-18" dirty="0">
                <a:solidFill>
                  <a:srgbClr val="FFFFFF"/>
                </a:solidFill>
                <a:latin typeface="+mj-lt"/>
                <a:cs typeface="Arial"/>
              </a:rPr>
              <a:t>IT</a:t>
            </a:r>
            <a:r>
              <a:rPr sz="3200" spc="-21" dirty="0">
                <a:solidFill>
                  <a:srgbClr val="FFFFFF"/>
                </a:solidFill>
                <a:latin typeface="+mj-lt"/>
                <a:cs typeface="Arial"/>
              </a:rPr>
              <a:t>Y</a:t>
            </a:r>
            <a:r>
              <a:rPr sz="3200" spc="-49" dirty="0">
                <a:solidFill>
                  <a:srgbClr val="FFFFFF"/>
                </a:solidFill>
                <a:latin typeface="+mj-lt"/>
                <a:cs typeface="Arial"/>
              </a:rPr>
              <a:t> </a:t>
            </a:r>
            <a:r>
              <a:rPr sz="3200" b="1" i="1" spc="-18" dirty="0">
                <a:solidFill>
                  <a:srgbClr val="FFFFFF"/>
                </a:solidFill>
                <a:latin typeface="+mj-lt"/>
                <a:cs typeface="Arial"/>
              </a:rPr>
              <a:t>T</a:t>
            </a:r>
            <a:r>
              <a:rPr sz="3200" dirty="0">
                <a:solidFill>
                  <a:srgbClr val="FFFFFF"/>
                </a:solidFill>
                <a:latin typeface="+mj-lt"/>
                <a:cs typeface="Arial"/>
              </a:rPr>
              <a:t>echnique</a:t>
            </a:r>
            <a:r>
              <a:rPr sz="3200" spc="-4" dirty="0">
                <a:solidFill>
                  <a:srgbClr val="FFFFFF"/>
                </a:solidFill>
                <a:latin typeface="+mj-lt"/>
                <a:cs typeface="Arial"/>
              </a:rPr>
              <a:t> (</a:t>
            </a:r>
            <a:r>
              <a:rPr sz="3200" b="1" spc="-200" dirty="0">
                <a:solidFill>
                  <a:srgbClr val="FFFFFF"/>
                </a:solidFill>
                <a:latin typeface="+mj-lt"/>
                <a:cs typeface="Arial"/>
              </a:rPr>
              <a:t>P</a:t>
            </a:r>
            <a:r>
              <a:rPr sz="3200" b="1" spc="-4" dirty="0">
                <a:solidFill>
                  <a:srgbClr val="FFFFFF"/>
                </a:solidFill>
                <a:latin typeface="+mj-lt"/>
                <a:cs typeface="Arial"/>
              </a:rPr>
              <a:t>AC</a:t>
            </a:r>
            <a:r>
              <a:rPr sz="3200" b="1" spc="-18" dirty="0">
                <a:solidFill>
                  <a:srgbClr val="FFFFFF"/>
                </a:solidFill>
                <a:latin typeface="+mj-lt"/>
                <a:cs typeface="Arial"/>
              </a:rPr>
              <a:t>T</a:t>
            </a:r>
            <a:r>
              <a:rPr sz="3200" dirty="0">
                <a:solidFill>
                  <a:srgbClr val="FFFFFF"/>
                </a:solidFill>
                <a:latin typeface="+mj-lt"/>
                <a:cs typeface="Arial"/>
              </a:rPr>
              <a:t>)</a:t>
            </a:r>
            <a:endParaRPr sz="3200" dirty="0">
              <a:latin typeface="+mj-lt"/>
              <a:cs typeface="Arial"/>
            </a:endParaRPr>
          </a:p>
        </p:txBody>
      </p:sp>
      <p:sp>
        <p:nvSpPr>
          <p:cNvPr id="11" name="object 11"/>
          <p:cNvSpPr/>
          <p:nvPr/>
        </p:nvSpPr>
        <p:spPr>
          <a:xfrm>
            <a:off x="955477" y="1375172"/>
            <a:ext cx="6679406" cy="5348883"/>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17478419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7891" y="1660922"/>
            <a:ext cx="8608219" cy="4795242"/>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741362" y="485438"/>
            <a:ext cx="8758238" cy="497700"/>
          </a:xfrm>
          <a:prstGeom prst="rect">
            <a:avLst/>
          </a:prstGeom>
        </p:spPr>
        <p:txBody>
          <a:bodyPr vert="horz" wrap="square" lIns="0" tIns="0" rIns="0" bIns="0" rtlCol="0">
            <a:spAutoFit/>
          </a:bodyPr>
          <a:lstStyle/>
          <a:p>
            <a:pPr marL="8929"/>
            <a:r>
              <a:rPr sz="3234" b="1" i="1" spc="39" dirty="0">
                <a:solidFill>
                  <a:prstClr val="black"/>
                </a:solidFill>
                <a:latin typeface="+mj-lt"/>
                <a:cs typeface="Lucida Sans"/>
              </a:rPr>
              <a:t>P</a:t>
            </a:r>
            <a:r>
              <a:rPr sz="3234" spc="39" dirty="0">
                <a:solidFill>
                  <a:prstClr val="black"/>
                </a:solidFill>
                <a:latin typeface="+mj-lt"/>
                <a:cs typeface="Tahoma"/>
              </a:rPr>
              <a:t>erfusion-assisted</a:t>
            </a:r>
            <a:r>
              <a:rPr sz="3234" spc="-116" dirty="0">
                <a:solidFill>
                  <a:prstClr val="black"/>
                </a:solidFill>
                <a:latin typeface="+mj-lt"/>
                <a:cs typeface="Tahoma"/>
              </a:rPr>
              <a:t> </a:t>
            </a:r>
            <a:r>
              <a:rPr sz="3234" b="1" i="1" dirty="0">
                <a:solidFill>
                  <a:prstClr val="black"/>
                </a:solidFill>
                <a:latin typeface="+mj-lt"/>
                <a:cs typeface="Lucida Sans"/>
              </a:rPr>
              <a:t>A</a:t>
            </a:r>
            <a:r>
              <a:rPr sz="3234" spc="63" dirty="0">
                <a:solidFill>
                  <a:prstClr val="black"/>
                </a:solidFill>
                <a:latin typeface="+mj-lt"/>
                <a:cs typeface="Tahoma"/>
              </a:rPr>
              <a:t>gent</a:t>
            </a:r>
            <a:r>
              <a:rPr sz="3234" spc="-116" dirty="0">
                <a:solidFill>
                  <a:prstClr val="black"/>
                </a:solidFill>
                <a:latin typeface="+mj-lt"/>
                <a:cs typeface="Tahoma"/>
              </a:rPr>
              <a:t> </a:t>
            </a:r>
            <a:r>
              <a:rPr sz="3234" b="1" i="1" spc="-88" dirty="0">
                <a:solidFill>
                  <a:prstClr val="black"/>
                </a:solidFill>
                <a:latin typeface="+mj-lt"/>
                <a:cs typeface="Lucida Sans"/>
              </a:rPr>
              <a:t>R</a:t>
            </a:r>
            <a:r>
              <a:rPr sz="3234" spc="28" dirty="0">
                <a:solidFill>
                  <a:prstClr val="black"/>
                </a:solidFill>
                <a:latin typeface="+mj-lt"/>
                <a:cs typeface="Tahoma"/>
              </a:rPr>
              <a:t>elease</a:t>
            </a:r>
            <a:r>
              <a:rPr sz="3234" spc="-116" dirty="0">
                <a:solidFill>
                  <a:prstClr val="black"/>
                </a:solidFill>
                <a:latin typeface="+mj-lt"/>
                <a:cs typeface="Tahoma"/>
              </a:rPr>
              <a:t> </a:t>
            </a:r>
            <a:r>
              <a:rPr sz="3234" spc="11" dirty="0">
                <a:solidFill>
                  <a:prstClr val="black"/>
                </a:solidFill>
                <a:latin typeface="+mj-lt"/>
                <a:cs typeface="Tahoma"/>
              </a:rPr>
              <a:t>in</a:t>
            </a:r>
            <a:r>
              <a:rPr sz="3234" spc="-116" dirty="0">
                <a:solidFill>
                  <a:prstClr val="black"/>
                </a:solidFill>
                <a:latin typeface="+mj-lt"/>
                <a:cs typeface="Tahoma"/>
              </a:rPr>
              <a:t> </a:t>
            </a:r>
            <a:r>
              <a:rPr sz="3234" b="1" i="1" spc="-98" dirty="0">
                <a:solidFill>
                  <a:prstClr val="black"/>
                </a:solidFill>
                <a:latin typeface="+mj-lt"/>
                <a:cs typeface="Lucida Sans"/>
              </a:rPr>
              <a:t>S</a:t>
            </a:r>
            <a:r>
              <a:rPr sz="3234" dirty="0">
                <a:solidFill>
                  <a:prstClr val="black"/>
                </a:solidFill>
                <a:latin typeface="+mj-lt"/>
                <a:cs typeface="Tahoma"/>
              </a:rPr>
              <a:t>itu</a:t>
            </a:r>
            <a:r>
              <a:rPr sz="3234" spc="-116" dirty="0">
                <a:solidFill>
                  <a:prstClr val="black"/>
                </a:solidFill>
                <a:latin typeface="+mj-lt"/>
                <a:cs typeface="Tahoma"/>
              </a:rPr>
              <a:t> </a:t>
            </a:r>
            <a:r>
              <a:rPr sz="3234" spc="-415" dirty="0">
                <a:solidFill>
                  <a:prstClr val="black"/>
                </a:solidFill>
                <a:latin typeface="+mj-lt"/>
                <a:cs typeface="Tahoma"/>
              </a:rPr>
              <a:t>(</a:t>
            </a:r>
            <a:r>
              <a:rPr sz="3234" b="1" spc="-204" dirty="0">
                <a:solidFill>
                  <a:prstClr val="black"/>
                </a:solidFill>
                <a:latin typeface="+mj-lt"/>
                <a:cs typeface="Lucida Sans"/>
              </a:rPr>
              <a:t>P</a:t>
            </a:r>
            <a:r>
              <a:rPr sz="3234" b="1" spc="-49" dirty="0">
                <a:solidFill>
                  <a:prstClr val="black"/>
                </a:solidFill>
                <a:latin typeface="+mj-lt"/>
                <a:cs typeface="Lucida Sans"/>
              </a:rPr>
              <a:t>AR</a:t>
            </a:r>
            <a:r>
              <a:rPr sz="3234" b="1" spc="-42" dirty="0">
                <a:solidFill>
                  <a:prstClr val="black"/>
                </a:solidFill>
                <a:latin typeface="+mj-lt"/>
                <a:cs typeface="Lucida Sans"/>
              </a:rPr>
              <a:t>S</a:t>
            </a:r>
            <a:r>
              <a:rPr sz="3234" spc="-411" dirty="0">
                <a:solidFill>
                  <a:prstClr val="black"/>
                </a:solidFill>
                <a:latin typeface="+mj-lt"/>
                <a:cs typeface="Tahoma"/>
              </a:rPr>
              <a:t>)</a:t>
            </a:r>
            <a:endParaRPr sz="3234" dirty="0">
              <a:solidFill>
                <a:prstClr val="black"/>
              </a:solidFill>
              <a:latin typeface="+mj-lt"/>
              <a:cs typeface="Tahoma"/>
            </a:endParaRPr>
          </a:p>
        </p:txBody>
      </p:sp>
    </p:spTree>
    <p:extLst>
      <p:ext uri="{BB962C8B-B14F-4D97-AF65-F5344CB8AC3E}">
        <p14:creationId xmlns:p14="http://schemas.microsoft.com/office/powerpoint/2010/main" val="22796625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273" y="1553766"/>
            <a:ext cx="8197452" cy="4393406"/>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666313" y="490695"/>
            <a:ext cx="8288982" cy="492443"/>
          </a:xfrm>
          <a:prstGeom prst="rect">
            <a:avLst/>
          </a:prstGeom>
        </p:spPr>
        <p:txBody>
          <a:bodyPr vert="horz" wrap="square" lIns="0" tIns="0" rIns="0" bIns="0" rtlCol="0">
            <a:spAutoFit/>
          </a:bodyPr>
          <a:lstStyle/>
          <a:p>
            <a:pPr marL="8929"/>
            <a:r>
              <a:rPr sz="3200" spc="70" dirty="0">
                <a:solidFill>
                  <a:srgbClr val="FFFFFF"/>
                </a:solidFill>
                <a:latin typeface="+mj-lt"/>
                <a:cs typeface="Tahoma"/>
              </a:rPr>
              <a:t>Whole-body</a:t>
            </a:r>
            <a:r>
              <a:rPr sz="3200" spc="-120" dirty="0">
                <a:solidFill>
                  <a:srgbClr val="FFFFFF"/>
                </a:solidFill>
                <a:latin typeface="+mj-lt"/>
                <a:cs typeface="Tahoma"/>
              </a:rPr>
              <a:t> </a:t>
            </a:r>
            <a:r>
              <a:rPr sz="3200" spc="28" dirty="0">
                <a:solidFill>
                  <a:srgbClr val="FFFFFF"/>
                </a:solidFill>
                <a:latin typeface="+mj-lt"/>
                <a:cs typeface="Tahoma"/>
              </a:rPr>
              <a:t>clearing</a:t>
            </a:r>
            <a:r>
              <a:rPr sz="3200" spc="-120" dirty="0">
                <a:solidFill>
                  <a:srgbClr val="FFFFFF"/>
                </a:solidFill>
                <a:latin typeface="+mj-lt"/>
                <a:cs typeface="Tahoma"/>
              </a:rPr>
              <a:t> </a:t>
            </a:r>
            <a:r>
              <a:rPr sz="3200" spc="53" dirty="0">
                <a:solidFill>
                  <a:srgbClr val="FFFFFF"/>
                </a:solidFill>
                <a:latin typeface="+mj-lt"/>
                <a:cs typeface="Tahoma"/>
              </a:rPr>
              <a:t>and</a:t>
            </a:r>
            <a:r>
              <a:rPr sz="3200" spc="-120" dirty="0">
                <a:solidFill>
                  <a:srgbClr val="FFFFFF"/>
                </a:solidFill>
                <a:latin typeface="+mj-lt"/>
                <a:cs typeface="Tahoma"/>
              </a:rPr>
              <a:t> </a:t>
            </a:r>
            <a:r>
              <a:rPr sz="3200" spc="46" dirty="0">
                <a:solidFill>
                  <a:srgbClr val="FFFFFF"/>
                </a:solidFill>
                <a:latin typeface="+mj-lt"/>
                <a:cs typeface="Tahoma"/>
              </a:rPr>
              <a:t>antibody</a:t>
            </a:r>
            <a:r>
              <a:rPr sz="3200" spc="-120" dirty="0">
                <a:solidFill>
                  <a:srgbClr val="FFFFFF"/>
                </a:solidFill>
                <a:latin typeface="+mj-lt"/>
                <a:cs typeface="Tahoma"/>
              </a:rPr>
              <a:t> </a:t>
            </a:r>
            <a:r>
              <a:rPr sz="3200" spc="28" dirty="0">
                <a:solidFill>
                  <a:srgbClr val="FFFFFF"/>
                </a:solidFill>
                <a:latin typeface="+mj-lt"/>
                <a:cs typeface="Tahoma"/>
              </a:rPr>
              <a:t>delivery</a:t>
            </a:r>
            <a:endParaRPr sz="3200" dirty="0">
              <a:solidFill>
                <a:prstClr val="black"/>
              </a:solidFill>
              <a:latin typeface="+mj-lt"/>
              <a:cs typeface="Tahoma"/>
            </a:endParaRPr>
          </a:p>
        </p:txBody>
      </p:sp>
    </p:spTree>
    <p:extLst>
      <p:ext uri="{BB962C8B-B14F-4D97-AF65-F5344CB8AC3E}">
        <p14:creationId xmlns:p14="http://schemas.microsoft.com/office/powerpoint/2010/main" val="38855044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CLARITY objective</a:t>
            </a:r>
            <a:endParaRPr lang="en-US" dirty="0"/>
          </a:p>
        </p:txBody>
      </p:sp>
      <p:sp>
        <p:nvSpPr>
          <p:cNvPr id="3" name="Content Placeholder 2"/>
          <p:cNvSpPr>
            <a:spLocks noGrp="1"/>
          </p:cNvSpPr>
          <p:nvPr>
            <p:ph sz="half" idx="1"/>
          </p:nvPr>
        </p:nvSpPr>
        <p:spPr/>
        <p:txBody>
          <a:bodyPr/>
          <a:lstStyle/>
          <a:p>
            <a:r>
              <a:rPr lang="en-US" dirty="0"/>
              <a:t>LD SC Plan-</a:t>
            </a:r>
            <a:r>
              <a:rPr lang="en-US" dirty="0" err="1"/>
              <a:t>Apochromat</a:t>
            </a:r>
            <a:r>
              <a:rPr lang="en-US" dirty="0"/>
              <a:t> 20x/1.0 </a:t>
            </a:r>
            <a:r>
              <a:rPr lang="en-US" dirty="0" err="1"/>
              <a:t>Corr</a:t>
            </a:r>
            <a:r>
              <a:rPr lang="en-US" dirty="0"/>
              <a:t> </a:t>
            </a:r>
            <a:r>
              <a:rPr lang="en-US" dirty="0" smtClean="0"/>
              <a:t>M32</a:t>
            </a:r>
          </a:p>
          <a:p>
            <a:r>
              <a:rPr lang="en-US" dirty="0" smtClean="0"/>
              <a:t>$$$$$</a:t>
            </a:r>
            <a:endParaRPr lang="en-US"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997" r="8831"/>
          <a:stretch/>
        </p:blipFill>
        <p:spPr>
          <a:xfrm rot="5400000">
            <a:off x="4481393" y="2338323"/>
            <a:ext cx="4366144" cy="3311140"/>
          </a:xfrm>
        </p:spPr>
      </p:pic>
    </p:spTree>
    <p:extLst>
      <p:ext uri="{BB962C8B-B14F-4D97-AF65-F5344CB8AC3E}">
        <p14:creationId xmlns:p14="http://schemas.microsoft.com/office/powerpoint/2010/main" val="4120990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 First used on telescopes</a:t>
            </a:r>
            <a:endParaRPr lang="en-US" dirty="0"/>
          </a:p>
        </p:txBody>
      </p:sp>
      <p:sp>
        <p:nvSpPr>
          <p:cNvPr id="3" name="Content Placeholder 2"/>
          <p:cNvSpPr>
            <a:spLocks noGrp="1"/>
          </p:cNvSpPr>
          <p:nvPr>
            <p:ph sz="half" idx="1"/>
          </p:nvPr>
        </p:nvSpPr>
        <p:spPr/>
        <p:txBody>
          <a:bodyPr>
            <a:normAutofit/>
          </a:bodyPr>
          <a:lstStyle/>
          <a:p>
            <a:r>
              <a:rPr lang="en-US" sz="2400" dirty="0" smtClean="0"/>
              <a:t>Improve performance </a:t>
            </a:r>
            <a:r>
              <a:rPr lang="en-US" sz="2400" dirty="0"/>
              <a:t>of optical systems by reducing the effect of </a:t>
            </a:r>
            <a:r>
              <a:rPr lang="en-US" sz="2400" dirty="0" err="1"/>
              <a:t>wavefront</a:t>
            </a:r>
            <a:r>
              <a:rPr lang="en-US" sz="2400" dirty="0"/>
              <a:t> distortions: </a:t>
            </a:r>
            <a:endParaRPr lang="en-US" sz="2400" dirty="0" smtClean="0"/>
          </a:p>
          <a:p>
            <a:r>
              <a:rPr lang="en-US" sz="2400" dirty="0" smtClean="0"/>
              <a:t>Correct deformations </a:t>
            </a:r>
            <a:r>
              <a:rPr lang="en-US" sz="2400" dirty="0"/>
              <a:t>of </a:t>
            </a:r>
            <a:r>
              <a:rPr lang="en-US" sz="2400" dirty="0" smtClean="0"/>
              <a:t>incoming </a:t>
            </a:r>
            <a:r>
              <a:rPr lang="en-US" sz="2400" dirty="0" err="1"/>
              <a:t>wavefront</a:t>
            </a:r>
            <a:r>
              <a:rPr lang="en-US" sz="2400" dirty="0"/>
              <a:t> by deforming a mirror in order to compensate for </a:t>
            </a:r>
            <a:r>
              <a:rPr lang="en-US" sz="2400" dirty="0" smtClean="0"/>
              <a:t>distortion</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49" y="1825625"/>
            <a:ext cx="4339211" cy="394000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610" y="5070303"/>
            <a:ext cx="2857500" cy="1390650"/>
          </a:xfrm>
          <a:prstGeom prst="rect">
            <a:avLst/>
          </a:prstGeom>
        </p:spPr>
      </p:pic>
    </p:spTree>
    <p:extLst>
      <p:ext uri="{BB962C8B-B14F-4D97-AF65-F5344CB8AC3E}">
        <p14:creationId xmlns:p14="http://schemas.microsoft.com/office/powerpoint/2010/main" val="4147548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Scattering: color of sky dependent on particle size</a:t>
            </a:r>
            <a:endParaRPr lang="en-US" sz="4000"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p:txBody>
              <a:bodyPr>
                <a:normAutofit/>
              </a:bodyPr>
              <a:lstStyle/>
              <a:p>
                <a:r>
                  <a:rPr lang="en-US" sz="2000" dirty="0" smtClean="0"/>
                  <a:t>Rayleigh scattering</a:t>
                </a:r>
              </a:p>
              <a:p>
                <a:pPr lvl="1"/>
                <a:r>
                  <a:rPr lang="en-US" sz="1800" dirty="0" smtClean="0"/>
                  <a:t>Favors shorter wavelengths as function of  </a:t>
                </a:r>
                <a14:m>
                  <m:oMath xmlns:m="http://schemas.openxmlformats.org/officeDocument/2006/math">
                    <m:f>
                      <m:fPr>
                        <m:type m:val="skw"/>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m:rPr>
                            <m:nor/>
                          </m:rPr>
                          <a:rPr lang="el-GR" sz="1800" dirty="0"/>
                          <m:t>λ</m:t>
                        </m:r>
                        <m:r>
                          <m:rPr>
                            <m:nor/>
                          </m:rPr>
                          <a:rPr lang="en-US" sz="1800" baseline="30000" dirty="0"/>
                          <m:t>4</m:t>
                        </m:r>
                      </m:den>
                    </m:f>
                  </m:oMath>
                </a14:m>
                <a:endParaRPr lang="en-US" sz="1800" dirty="0" smtClean="0"/>
              </a:p>
              <a:p>
                <a:pPr lvl="1"/>
                <a:r>
                  <a:rPr lang="en-US" sz="1800" dirty="0" smtClean="0"/>
                  <a:t>Particle size &lt;1/10</a:t>
                </a:r>
                <a:r>
                  <a:rPr lang="en-US" sz="1800" baseline="30000" dirty="0" smtClean="0"/>
                  <a:t>th</a:t>
                </a:r>
                <a:r>
                  <a:rPr lang="en-US" sz="1800" dirty="0" smtClean="0"/>
                  <a:t> wavelength</a:t>
                </a:r>
              </a:p>
              <a:p>
                <a:r>
                  <a:rPr lang="en-US" sz="2000" dirty="0" smtClean="0"/>
                  <a:t>Mie scattering </a:t>
                </a:r>
              </a:p>
              <a:p>
                <a:pPr lvl="1"/>
                <a:r>
                  <a:rPr lang="en-US" sz="1800" dirty="0" smtClean="0"/>
                  <a:t>No favorites</a:t>
                </a:r>
              </a:p>
              <a:p>
                <a:pPr lvl="1"/>
                <a:r>
                  <a:rPr lang="en-US" sz="1800" dirty="0" smtClean="0"/>
                  <a:t>Particle size &gt; wavelength</a:t>
                </a:r>
              </a:p>
              <a:p>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blipFill rotWithShape="0">
                <a:blip r:embed="rId3"/>
                <a:stretch>
                  <a:fillRect l="-1411" t="-1401"/>
                </a:stretch>
              </a:blipFill>
            </p:spPr>
            <p:txBody>
              <a:bodyPr/>
              <a:lstStyle/>
              <a:p>
                <a:r>
                  <a:rPr lang="en-US">
                    <a:noFill/>
                  </a:rPr>
                  <a:t> </a:t>
                </a:r>
              </a:p>
            </p:txBody>
          </p:sp>
        </mc:Fallback>
      </mc:AlternateContent>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1825625"/>
            <a:ext cx="3886200" cy="1115764"/>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565" y="3291841"/>
            <a:ext cx="5060785" cy="3103948"/>
          </a:xfrm>
          <a:prstGeom prst="rect">
            <a:avLst/>
          </a:prstGeom>
        </p:spPr>
      </p:pic>
    </p:spTree>
    <p:extLst>
      <p:ext uri="{BB962C8B-B14F-4D97-AF65-F5344CB8AC3E}">
        <p14:creationId xmlns:p14="http://schemas.microsoft.com/office/powerpoint/2010/main" val="34167639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Adaptive optics: </a:t>
            </a:r>
            <a:r>
              <a:rPr lang="en-US" dirty="0" smtClean="0"/>
              <a:t>Telescopes</a:t>
            </a:r>
            <a:endParaRPr lang="en-US" dirty="0"/>
          </a:p>
        </p:txBody>
      </p:sp>
      <p:sp>
        <p:nvSpPr>
          <p:cNvPr id="3" name="Content Placeholder 2"/>
          <p:cNvSpPr>
            <a:spLocks noGrp="1"/>
          </p:cNvSpPr>
          <p:nvPr>
            <p:ph sz="half" idx="1"/>
          </p:nvPr>
        </p:nvSpPr>
        <p:spPr/>
        <p:txBody>
          <a:bodyPr>
            <a:normAutofit/>
          </a:bodyPr>
          <a:lstStyle/>
          <a:p>
            <a:r>
              <a:rPr lang="en-US" sz="2400" dirty="0" smtClean="0"/>
              <a:t>First implemented in early 1990’s when computers advanced enough</a:t>
            </a:r>
          </a:p>
          <a:p>
            <a:r>
              <a:rPr lang="en-US" sz="2400" dirty="0" err="1" smtClean="0"/>
              <a:t>MicroElectroMechanical</a:t>
            </a:r>
            <a:r>
              <a:rPr lang="en-US" sz="2400" dirty="0" smtClean="0"/>
              <a:t> </a:t>
            </a:r>
            <a:r>
              <a:rPr lang="en-US" sz="2400" dirty="0"/>
              <a:t>Systems (MEMS) </a:t>
            </a:r>
            <a:r>
              <a:rPr lang="en-US" sz="2400" dirty="0" smtClean="0"/>
              <a:t>based deformable </a:t>
            </a:r>
            <a:r>
              <a:rPr lang="en-US" sz="2400" dirty="0"/>
              <a:t>mirrors </a:t>
            </a:r>
            <a:r>
              <a:rPr lang="en-US" sz="2400" dirty="0" smtClean="0"/>
              <a:t>most </a:t>
            </a:r>
            <a:r>
              <a:rPr lang="en-US" sz="2400" dirty="0"/>
              <a:t>widely used technology </a:t>
            </a:r>
            <a:r>
              <a:rPr lang="en-US" sz="2400" dirty="0" smtClean="0"/>
              <a:t>for </a:t>
            </a:r>
            <a:r>
              <a:rPr lang="en-US" sz="2400" dirty="0" err="1" smtClean="0"/>
              <a:t>wavefront</a:t>
            </a:r>
            <a:r>
              <a:rPr lang="en-US" sz="2400" dirty="0" smtClean="0"/>
              <a:t> shaping</a:t>
            </a:r>
          </a:p>
          <a:p>
            <a:r>
              <a:rPr lang="en-US" sz="2400" dirty="0" smtClean="0"/>
              <a:t>Using natural or artificial guide stars</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1825625"/>
            <a:ext cx="3886200" cy="2595860"/>
          </a:xfr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150" y="4411325"/>
            <a:ext cx="3886200" cy="2217485"/>
          </a:xfrm>
          <a:prstGeom prst="rect">
            <a:avLst/>
          </a:prstGeom>
        </p:spPr>
      </p:pic>
    </p:spTree>
    <p:extLst>
      <p:ext uri="{BB962C8B-B14F-4D97-AF65-F5344CB8AC3E}">
        <p14:creationId xmlns:p14="http://schemas.microsoft.com/office/powerpoint/2010/main" val="11650972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 from telescopes to microscopes?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Much </a:t>
            </a:r>
            <a:r>
              <a:rPr lang="en-US" dirty="0"/>
              <a:t>easier for telescopes than for </a:t>
            </a:r>
            <a:r>
              <a:rPr lang="en-US" dirty="0" smtClean="0"/>
              <a:t>microscopes</a:t>
            </a:r>
          </a:p>
          <a:p>
            <a:r>
              <a:rPr lang="en-US" dirty="0" smtClean="0"/>
              <a:t>Harder to compensate for biological tissues than for atmosphere</a:t>
            </a:r>
          </a:p>
          <a:p>
            <a:r>
              <a:rPr lang="en-US" dirty="0" smtClean="0"/>
              <a:t>Approaches that don’t require </a:t>
            </a:r>
            <a:r>
              <a:rPr lang="en-US" dirty="0" err="1" smtClean="0"/>
              <a:t>wavefront</a:t>
            </a:r>
            <a:r>
              <a:rPr lang="en-US" dirty="0" smtClean="0"/>
              <a:t> sensor</a:t>
            </a:r>
          </a:p>
          <a:p>
            <a:r>
              <a:rPr lang="en-US" dirty="0" smtClean="0"/>
              <a:t>Newest techniques do use </a:t>
            </a:r>
            <a:r>
              <a:rPr lang="en-US" dirty="0" err="1" smtClean="0"/>
              <a:t>wavefront</a:t>
            </a:r>
            <a:r>
              <a:rPr lang="en-US" dirty="0" smtClean="0"/>
              <a:t> sensor</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5362" y="2267744"/>
            <a:ext cx="3533775" cy="3467100"/>
          </a:xfrm>
        </p:spPr>
      </p:pic>
    </p:spTree>
    <p:extLst>
      <p:ext uri="{BB962C8B-B14F-4D97-AF65-F5344CB8AC3E}">
        <p14:creationId xmlns:p14="http://schemas.microsoft.com/office/powerpoint/2010/main" val="2361645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for microscope</a:t>
            </a:r>
          </a:p>
        </p:txBody>
      </p:sp>
      <p:sp>
        <p:nvSpPr>
          <p:cNvPr id="3" name="Content Placeholder 2"/>
          <p:cNvSpPr>
            <a:spLocks noGrp="1"/>
          </p:cNvSpPr>
          <p:nvPr>
            <p:ph sz="half" idx="1"/>
          </p:nvPr>
        </p:nvSpPr>
        <p:spPr/>
        <p:txBody>
          <a:bodyPr>
            <a:normAutofit/>
          </a:bodyPr>
          <a:lstStyle/>
          <a:p>
            <a:r>
              <a:rPr lang="en-US" sz="2400" dirty="0" smtClean="0"/>
              <a:t>Problem of </a:t>
            </a:r>
            <a:r>
              <a:rPr lang="en-US" sz="2400" dirty="0" err="1" smtClean="0"/>
              <a:t>wavefront</a:t>
            </a:r>
            <a:endParaRPr lang="en-US" sz="2400" dirty="0" smtClean="0"/>
          </a:p>
          <a:p>
            <a:r>
              <a:rPr lang="en-US" sz="2400" dirty="0" smtClean="0"/>
              <a:t>Objective lens converts planar waves to spherical</a:t>
            </a:r>
          </a:p>
          <a:p>
            <a:r>
              <a:rPr lang="en-US" sz="2400" dirty="0" smtClean="0"/>
              <a:t>Relatively simple change when no aberrations</a:t>
            </a:r>
            <a:endParaRPr lang="en-US"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7192" y="1856105"/>
            <a:ext cx="1743075" cy="3390900"/>
          </a:xfrm>
        </p:spPr>
      </p:pic>
    </p:spTree>
    <p:extLst>
      <p:ext uri="{BB962C8B-B14F-4D97-AF65-F5344CB8AC3E}">
        <p14:creationId xmlns:p14="http://schemas.microsoft.com/office/powerpoint/2010/main" val="3250494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51988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(a) Schematic of focusing by a high-NA objective lens.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261161"/>
            <a:ext cx="7804800" cy="232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Booth M J Phil. Trans. R. Soc. A </a:t>
            </a:r>
            <a:r>
              <a:rPr lang="en-GB" altLang="en-US" sz="1089" b="1" dirty="0" smtClean="0">
                <a:latin typeface="Arial" panose="020B0604020202020204" pitchFamily="34" charset="0"/>
              </a:rPr>
              <a:t>2007;365:2829-2843</a:t>
            </a:r>
            <a:endParaRPr lang="en-GB" altLang="en-US" sz="1089" b="1" dirty="0">
              <a:latin typeface="Arial" panose="020B0604020202020204" pitchFamily="34" charset="0"/>
            </a:endParaRPr>
          </a:p>
        </p:txBody>
      </p:sp>
      <p:sp>
        <p:nvSpPr>
          <p:cNvPr id="3077" name="Text Box 5"/>
          <p:cNvSpPr txBox="1">
            <a:spLocks noChangeArrowheads="1"/>
          </p:cNvSpPr>
          <p:nvPr/>
        </p:nvSpPr>
        <p:spPr bwMode="auto">
          <a:xfrm>
            <a:off x="97920" y="6612841"/>
            <a:ext cx="4930560" cy="9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©2007 by The Royal Society</a:t>
            </a:r>
          </a:p>
        </p:txBody>
      </p:sp>
      <p:sp>
        <p:nvSpPr>
          <p:cNvPr id="8" name="Title 1"/>
          <p:cNvSpPr>
            <a:spLocks noGrp="1"/>
          </p:cNvSpPr>
          <p:nvPr>
            <p:ph type="title"/>
          </p:nvPr>
        </p:nvSpPr>
        <p:spPr>
          <a:xfrm>
            <a:off x="628650" y="365126"/>
            <a:ext cx="7886700" cy="1325563"/>
          </a:xfrm>
        </p:spPr>
        <p:txBody>
          <a:bodyPr anchor="t"/>
          <a:lstStyle/>
          <a:p>
            <a:r>
              <a:rPr lang="en-US" dirty="0"/>
              <a:t>Adaptive optics for microscope</a:t>
            </a:r>
          </a:p>
        </p:txBody>
      </p:sp>
      <p:sp>
        <p:nvSpPr>
          <p:cNvPr id="3" name="TextBox 2"/>
          <p:cNvSpPr txBox="1"/>
          <p:nvPr/>
        </p:nvSpPr>
        <p:spPr>
          <a:xfrm>
            <a:off x="628650" y="4998601"/>
            <a:ext cx="7753350" cy="646331"/>
          </a:xfrm>
          <a:prstGeom prst="rect">
            <a:avLst/>
          </a:prstGeom>
          <a:noFill/>
        </p:spPr>
        <p:txBody>
          <a:bodyPr wrap="square" rtlCol="0">
            <a:spAutoFit/>
          </a:bodyPr>
          <a:lstStyle/>
          <a:p>
            <a:r>
              <a:rPr lang="en-US" dirty="0"/>
              <a:t>Principle of aberration </a:t>
            </a:r>
            <a:r>
              <a:rPr lang="en-US" dirty="0" smtClean="0"/>
              <a:t>correction: conjugate </a:t>
            </a:r>
            <a:r>
              <a:rPr lang="en-US" dirty="0"/>
              <a:t>phase introduced in the </a:t>
            </a:r>
            <a:r>
              <a:rPr lang="en-US" dirty="0" smtClean="0"/>
              <a:t>back focal plane of objective is </a:t>
            </a:r>
            <a:r>
              <a:rPr lang="en-US" dirty="0"/>
              <a:t>cancelled out by the specimen-induced aberrations</a:t>
            </a:r>
          </a:p>
        </p:txBody>
      </p:sp>
    </p:spTree>
    <p:extLst>
      <p:ext uri="{BB962C8B-B14F-4D97-AF65-F5344CB8AC3E}">
        <p14:creationId xmlns:p14="http://schemas.microsoft.com/office/powerpoint/2010/main" val="2715548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No </a:t>
            </a:r>
            <a:r>
              <a:rPr lang="en-US" dirty="0" err="1" smtClean="0"/>
              <a:t>wavefront</a:t>
            </a:r>
            <a:r>
              <a:rPr lang="en-US" dirty="0" smtClean="0"/>
              <a:t> sensor</a:t>
            </a:r>
            <a:endParaRPr lang="en-US" dirty="0"/>
          </a:p>
        </p:txBody>
      </p:sp>
      <p:sp>
        <p:nvSpPr>
          <p:cNvPr id="3" name="Content Placeholder 2"/>
          <p:cNvSpPr>
            <a:spLocks noGrp="1"/>
          </p:cNvSpPr>
          <p:nvPr>
            <p:ph sz="half" idx="2"/>
          </p:nvPr>
        </p:nvSpPr>
        <p:spPr/>
        <p:txBody>
          <a:bodyPr>
            <a:normAutofit/>
          </a:bodyPr>
          <a:lstStyle/>
          <a:p>
            <a:r>
              <a:rPr lang="en-US" dirty="0" smtClean="0"/>
              <a:t>Retrieve information directly from image</a:t>
            </a:r>
          </a:p>
          <a:p>
            <a:r>
              <a:rPr lang="en-US" dirty="0" smtClean="0"/>
              <a:t>Info on phase differences, multiple focal planes</a:t>
            </a:r>
          </a:p>
          <a:p>
            <a:r>
              <a:rPr lang="en-US" dirty="0" smtClean="0"/>
              <a:t>Iterative process of optimization</a:t>
            </a:r>
            <a:endParaRPr lang="en-US" dirty="0"/>
          </a:p>
        </p:txBody>
      </p:sp>
      <p:sp>
        <p:nvSpPr>
          <p:cNvPr id="5" name="Text Placeholder 4"/>
          <p:cNvSpPr>
            <a:spLocks noGrp="1"/>
          </p:cNvSpPr>
          <p:nvPr>
            <p:ph type="body" sz="quarter" idx="3"/>
          </p:nvPr>
        </p:nvSpPr>
        <p:spPr/>
        <p:txBody>
          <a:bodyPr/>
          <a:lstStyle/>
          <a:p>
            <a:r>
              <a:rPr lang="en-US" dirty="0" smtClean="0"/>
              <a:t>Using </a:t>
            </a:r>
            <a:r>
              <a:rPr lang="en-US" dirty="0" err="1" smtClean="0"/>
              <a:t>wavefront</a:t>
            </a:r>
            <a:r>
              <a:rPr lang="en-US" dirty="0" smtClean="0"/>
              <a:t> sensor</a:t>
            </a:r>
            <a:endParaRPr lang="en-US" dirty="0"/>
          </a:p>
        </p:txBody>
      </p:sp>
      <p:sp>
        <p:nvSpPr>
          <p:cNvPr id="7" name="Content Placeholder 6"/>
          <p:cNvSpPr>
            <a:spLocks noGrp="1"/>
          </p:cNvSpPr>
          <p:nvPr>
            <p:ph sz="quarter" idx="4"/>
          </p:nvPr>
        </p:nvSpPr>
        <p:spPr/>
        <p:txBody>
          <a:bodyPr>
            <a:normAutofit/>
          </a:bodyPr>
          <a:lstStyle/>
          <a:p>
            <a:r>
              <a:rPr lang="en-US" dirty="0" smtClean="0"/>
              <a:t>Detector on other side of specimen</a:t>
            </a:r>
          </a:p>
          <a:p>
            <a:r>
              <a:rPr lang="en-US" dirty="0" smtClean="0"/>
              <a:t>Shack-Hartman </a:t>
            </a:r>
            <a:r>
              <a:rPr lang="en-US" dirty="0"/>
              <a:t>(SH) </a:t>
            </a:r>
            <a:r>
              <a:rPr lang="en-US" dirty="0" smtClean="0"/>
              <a:t>sensor (CCD or CMOS array with </a:t>
            </a:r>
            <a:r>
              <a:rPr lang="en-US" dirty="0" err="1" smtClean="0"/>
              <a:t>lenslets</a:t>
            </a:r>
            <a:r>
              <a:rPr lang="en-US" dirty="0" smtClean="0"/>
              <a:t>)</a:t>
            </a:r>
          </a:p>
          <a:p>
            <a:r>
              <a:rPr lang="en-US" dirty="0" smtClean="0"/>
              <a:t>Near-infrared Guide star allows for deepest imaging (~700 </a:t>
            </a:r>
            <a:r>
              <a:rPr lang="el-GR" dirty="0" smtClean="0"/>
              <a:t>μ</a:t>
            </a:r>
            <a:r>
              <a:rPr lang="en-US" dirty="0" smtClean="0"/>
              <a:t>m)</a:t>
            </a:r>
          </a:p>
          <a:p>
            <a:endParaRPr lang="en-US" dirty="0"/>
          </a:p>
        </p:txBody>
      </p:sp>
      <p:sp>
        <p:nvSpPr>
          <p:cNvPr id="8" name="Title 1"/>
          <p:cNvSpPr>
            <a:spLocks noGrp="1"/>
          </p:cNvSpPr>
          <p:nvPr>
            <p:ph type="title"/>
          </p:nvPr>
        </p:nvSpPr>
        <p:spPr>
          <a:xfrm>
            <a:off x="628650" y="365126"/>
            <a:ext cx="7886700" cy="1325563"/>
          </a:xfrm>
        </p:spPr>
        <p:txBody>
          <a:bodyPr anchor="t"/>
          <a:lstStyle/>
          <a:p>
            <a:r>
              <a:rPr lang="en-US" dirty="0"/>
              <a:t>Adaptive optics for microscope</a:t>
            </a:r>
          </a:p>
        </p:txBody>
      </p:sp>
    </p:spTree>
    <p:extLst>
      <p:ext uri="{BB962C8B-B14F-4D97-AF65-F5344CB8AC3E}">
        <p14:creationId xmlns:p14="http://schemas.microsoft.com/office/powerpoint/2010/main" val="33000562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Adaptive optics for microscope</a:t>
            </a:r>
            <a:endParaRPr lang="en-US" dirty="0"/>
          </a:p>
        </p:txBody>
      </p:sp>
      <p:sp>
        <p:nvSpPr>
          <p:cNvPr id="3" name="Content Placeholder 2"/>
          <p:cNvSpPr>
            <a:spLocks noGrp="1"/>
          </p:cNvSpPr>
          <p:nvPr>
            <p:ph idx="1"/>
          </p:nvPr>
        </p:nvSpPr>
        <p:spPr/>
        <p:txBody>
          <a:bodyPr/>
          <a:lstStyle/>
          <a:p>
            <a:r>
              <a:rPr lang="en-US" dirty="0" smtClean="0"/>
              <a:t>Two methods for adaptive optics without </a:t>
            </a:r>
            <a:r>
              <a:rPr lang="en-US" dirty="0" err="1" smtClean="0"/>
              <a:t>wavefront</a:t>
            </a:r>
            <a:r>
              <a:rPr lang="en-US" dirty="0" smtClean="0"/>
              <a:t> sensor</a:t>
            </a:r>
          </a:p>
          <a:p>
            <a:pPr marL="514350" indent="-514350">
              <a:buFont typeface="+mj-lt"/>
              <a:buAutoNum type="arabicPeriod"/>
            </a:pPr>
            <a:r>
              <a:rPr lang="en-US" dirty="0" smtClean="0"/>
              <a:t>Search algorithm based</a:t>
            </a:r>
          </a:p>
          <a:p>
            <a:pPr lvl="1"/>
            <a:r>
              <a:rPr lang="en-US" dirty="0" smtClean="0"/>
              <a:t>Need information on aberrations and object structure</a:t>
            </a:r>
          </a:p>
          <a:p>
            <a:pPr lvl="1"/>
            <a:r>
              <a:rPr lang="en-US" dirty="0" smtClean="0"/>
              <a:t>Model free algorithm</a:t>
            </a:r>
          </a:p>
          <a:p>
            <a:pPr marL="514350" indent="-514350">
              <a:buFont typeface="+mj-lt"/>
              <a:buAutoNum type="arabicPeriod"/>
            </a:pPr>
            <a:r>
              <a:rPr lang="en-US" dirty="0" smtClean="0"/>
              <a:t>Imaging based</a:t>
            </a:r>
          </a:p>
          <a:p>
            <a:pPr lvl="1"/>
            <a:r>
              <a:rPr lang="en-US" dirty="0"/>
              <a:t>P</a:t>
            </a:r>
            <a:r>
              <a:rPr lang="en-US" dirty="0" smtClean="0"/>
              <a:t>redominantly independent of object structure</a:t>
            </a:r>
          </a:p>
          <a:p>
            <a:pPr lvl="1"/>
            <a:r>
              <a:rPr lang="en-US" dirty="0" smtClean="0"/>
              <a:t>Only need information on aberrations</a:t>
            </a:r>
          </a:p>
          <a:p>
            <a:endParaRPr lang="en-US" dirty="0" smtClean="0"/>
          </a:p>
        </p:txBody>
      </p:sp>
    </p:spTree>
    <p:extLst>
      <p:ext uri="{BB962C8B-B14F-4D97-AF65-F5344CB8AC3E}">
        <p14:creationId xmlns:p14="http://schemas.microsoft.com/office/powerpoint/2010/main" val="228967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Adaptive optics for microscope</a:t>
            </a:r>
            <a:endParaRPr lang="en-US" dirty="0"/>
          </a:p>
        </p:txBody>
      </p:sp>
      <p:sp>
        <p:nvSpPr>
          <p:cNvPr id="3" name="Content Placeholder 2"/>
          <p:cNvSpPr>
            <a:spLocks noGrp="1"/>
          </p:cNvSpPr>
          <p:nvPr>
            <p:ph idx="1"/>
          </p:nvPr>
        </p:nvSpPr>
        <p:spPr/>
        <p:txBody>
          <a:bodyPr/>
          <a:lstStyle/>
          <a:p>
            <a:r>
              <a:rPr lang="en-US" dirty="0" smtClean="0"/>
              <a:t>Image based adaptive optics</a:t>
            </a:r>
          </a:p>
          <a:p>
            <a:pPr marL="914400" lvl="1" indent="-457200">
              <a:buFont typeface="+mj-lt"/>
              <a:buAutoNum type="arabicPeriod"/>
            </a:pPr>
            <a:r>
              <a:rPr lang="en-US" dirty="0" smtClean="0"/>
              <a:t>Modal: corrects </a:t>
            </a:r>
            <a:r>
              <a:rPr lang="en-US" dirty="0" err="1" smtClean="0"/>
              <a:t>wavefront</a:t>
            </a:r>
            <a:r>
              <a:rPr lang="en-US" dirty="0" smtClean="0"/>
              <a:t> across whole back focal plane of objective</a:t>
            </a:r>
          </a:p>
          <a:p>
            <a:pPr marL="914400" lvl="1" indent="-457200">
              <a:buFont typeface="+mj-lt"/>
              <a:buAutoNum type="arabicPeriod"/>
            </a:pPr>
            <a:r>
              <a:rPr lang="en-US" dirty="0" smtClean="0"/>
              <a:t>Zonal: </a:t>
            </a:r>
            <a:r>
              <a:rPr lang="en-US" dirty="0" err="1" smtClean="0"/>
              <a:t>wavefront</a:t>
            </a:r>
            <a:r>
              <a:rPr lang="en-US" dirty="0" smtClean="0"/>
              <a:t> measured and corrected in discreet zone</a:t>
            </a:r>
          </a:p>
          <a:p>
            <a:pPr lvl="2"/>
            <a:r>
              <a:rPr lang="en-US" dirty="0" smtClean="0"/>
              <a:t>Like astronomers.</a:t>
            </a:r>
          </a:p>
          <a:p>
            <a:endParaRPr lang="en-US" dirty="0" smtClean="0"/>
          </a:p>
          <a:p>
            <a:r>
              <a:rPr lang="en-US" dirty="0" smtClean="0"/>
              <a:t>Spatial light modulator for correcting </a:t>
            </a:r>
            <a:r>
              <a:rPr lang="en-US" dirty="0" err="1" smtClean="0"/>
              <a:t>wavefront</a:t>
            </a:r>
            <a:endParaRPr lang="en-US" dirty="0"/>
          </a:p>
        </p:txBody>
      </p:sp>
    </p:spTree>
    <p:extLst>
      <p:ext uri="{BB962C8B-B14F-4D97-AF65-F5344CB8AC3E}">
        <p14:creationId xmlns:p14="http://schemas.microsoft.com/office/powerpoint/2010/main" val="25970575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black"/>
                </a:solidFill>
              </a:rPr>
              <a:t>Spatial light modulator</a:t>
            </a:r>
            <a:endParaRPr lang="en-US" dirty="0"/>
          </a:p>
        </p:txBody>
      </p:sp>
      <p:sp>
        <p:nvSpPr>
          <p:cNvPr id="3" name="Content Placeholder 2"/>
          <p:cNvSpPr>
            <a:spLocks noGrp="1"/>
          </p:cNvSpPr>
          <p:nvPr>
            <p:ph sz="half" idx="1"/>
          </p:nvPr>
        </p:nvSpPr>
        <p:spPr/>
        <p:txBody>
          <a:bodyPr/>
          <a:lstStyle/>
          <a:p>
            <a:r>
              <a:rPr lang="en-US" dirty="0" smtClean="0"/>
              <a:t>Helps shape </a:t>
            </a:r>
            <a:r>
              <a:rPr lang="en-US" dirty="0" err="1" smtClean="0"/>
              <a:t>wavefront</a:t>
            </a:r>
            <a:r>
              <a:rPr lang="en-US" dirty="0" smtClean="0"/>
              <a:t> for adaptive optics</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69122" y="1422400"/>
            <a:ext cx="3426472" cy="484632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10" y="3738563"/>
            <a:ext cx="3806479" cy="2438400"/>
          </a:xfrm>
          <a:prstGeom prst="rect">
            <a:avLst/>
          </a:prstGeom>
        </p:spPr>
      </p:pic>
    </p:spTree>
    <p:extLst>
      <p:ext uri="{BB962C8B-B14F-4D97-AF65-F5344CB8AC3E}">
        <p14:creationId xmlns:p14="http://schemas.microsoft.com/office/powerpoint/2010/main" val="506805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849" y="3751953"/>
            <a:ext cx="4411801" cy="2618367"/>
          </a:xfrm>
          <a:prstGeom prst="rect">
            <a:avLst/>
          </a:prstGeom>
        </p:spPr>
      </p:pic>
      <p:sp>
        <p:nvSpPr>
          <p:cNvPr id="2" name="Title 1"/>
          <p:cNvSpPr>
            <a:spLocks noGrp="1"/>
          </p:cNvSpPr>
          <p:nvPr>
            <p:ph type="title"/>
          </p:nvPr>
        </p:nvSpPr>
        <p:spPr/>
        <p:txBody>
          <a:bodyPr>
            <a:normAutofit/>
          </a:bodyPr>
          <a:lstStyle/>
          <a:p>
            <a:r>
              <a:rPr lang="en-US" sz="3200" dirty="0" smtClean="0"/>
              <a:t>Adaptive </a:t>
            </a:r>
            <a:r>
              <a:rPr lang="en-US" sz="3200" dirty="0"/>
              <a:t>optics </a:t>
            </a:r>
            <a:r>
              <a:rPr lang="en-US" sz="3200" dirty="0" smtClean="0"/>
              <a:t>without </a:t>
            </a:r>
            <a:r>
              <a:rPr lang="en-US" sz="3200" dirty="0" err="1" smtClean="0"/>
              <a:t>wavefront</a:t>
            </a:r>
            <a:r>
              <a:rPr lang="en-US" sz="3200" dirty="0" smtClean="0"/>
              <a:t> sensor: Image based</a:t>
            </a:r>
            <a:endParaRPr lang="en-US" sz="3200" dirty="0"/>
          </a:p>
        </p:txBody>
      </p:sp>
      <p:sp>
        <p:nvSpPr>
          <p:cNvPr id="5" name="Content Placeholder 4"/>
          <p:cNvSpPr>
            <a:spLocks noGrp="1"/>
          </p:cNvSpPr>
          <p:nvPr>
            <p:ph sz="half" idx="1"/>
          </p:nvPr>
        </p:nvSpPr>
        <p:spPr/>
        <p:txBody>
          <a:bodyPr>
            <a:normAutofit/>
          </a:bodyPr>
          <a:lstStyle/>
          <a:p>
            <a:r>
              <a:rPr lang="en-US" sz="2400" dirty="0" smtClean="0"/>
              <a:t>Na Ji’s work applying image based zonal analysis</a:t>
            </a:r>
          </a:p>
          <a:p>
            <a:r>
              <a:rPr lang="en-US" sz="2400" dirty="0" smtClean="0"/>
              <a:t>Faster</a:t>
            </a:r>
          </a:p>
          <a:p>
            <a:r>
              <a:rPr lang="en-US" sz="2400" dirty="0" smtClean="0"/>
              <a:t>400 </a:t>
            </a:r>
            <a:r>
              <a:rPr lang="el-GR" sz="2400" dirty="0" smtClean="0"/>
              <a:t>μ</a:t>
            </a:r>
            <a:r>
              <a:rPr lang="en-US" sz="2400" dirty="0" smtClean="0"/>
              <a:t>m</a:t>
            </a:r>
            <a:endParaRPr lang="en-US" sz="2400" dirty="0"/>
          </a:p>
        </p:txBody>
      </p:sp>
      <p:pic>
        <p:nvPicPr>
          <p:cNvPr id="8" name="Content Placeholder 7"/>
          <p:cNvPicPr>
            <a:picLocks noGrp="1" noChangeAspect="1"/>
          </p:cNvPicPr>
          <p:nvPr>
            <p:ph sz="half" idx="2"/>
          </p:nvPr>
        </p:nvPicPr>
        <p:blipFill>
          <a:blip r:embed="rId4"/>
          <a:stretch>
            <a:fillRect/>
          </a:stretch>
        </p:blipFill>
        <p:spPr>
          <a:xfrm>
            <a:off x="4464143" y="1825625"/>
            <a:ext cx="4374033" cy="4514215"/>
          </a:xfrm>
          <a:prstGeom prst="rect">
            <a:avLst/>
          </a:prstGeom>
        </p:spPr>
      </p:pic>
    </p:spTree>
    <p:extLst>
      <p:ext uri="{BB962C8B-B14F-4D97-AF65-F5344CB8AC3E}">
        <p14:creationId xmlns:p14="http://schemas.microsoft.com/office/powerpoint/2010/main" val="957144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Adaptive </a:t>
            </a:r>
            <a:r>
              <a:rPr lang="en-US" sz="3200" dirty="0"/>
              <a:t>optics </a:t>
            </a:r>
            <a:r>
              <a:rPr lang="en-US" sz="3200" dirty="0" smtClean="0"/>
              <a:t>without </a:t>
            </a:r>
            <a:r>
              <a:rPr lang="en-US" sz="3200" dirty="0" err="1" smtClean="0"/>
              <a:t>wavefront</a:t>
            </a:r>
            <a:r>
              <a:rPr lang="en-US" sz="3200" dirty="0" smtClean="0"/>
              <a:t> sensor: Image based</a:t>
            </a:r>
            <a:endParaRPr lang="en-US" sz="3200" dirty="0"/>
          </a:p>
        </p:txBody>
      </p:sp>
      <p:sp>
        <p:nvSpPr>
          <p:cNvPr id="5" name="Content Placeholder 4"/>
          <p:cNvSpPr>
            <a:spLocks noGrp="1"/>
          </p:cNvSpPr>
          <p:nvPr>
            <p:ph sz="half" idx="1"/>
          </p:nvPr>
        </p:nvSpPr>
        <p:spPr/>
        <p:txBody>
          <a:bodyPr>
            <a:normAutofit/>
          </a:bodyPr>
          <a:lstStyle/>
          <a:p>
            <a:r>
              <a:rPr lang="en-US" sz="2400" dirty="0" smtClean="0"/>
              <a:t>Na Ji’s applied in living mouse brain.</a:t>
            </a:r>
          </a:p>
          <a:p>
            <a:r>
              <a:rPr lang="en-US" sz="2400" dirty="0" smtClean="0"/>
              <a:t>450 </a:t>
            </a:r>
            <a:r>
              <a:rPr lang="el-GR" sz="2400" dirty="0" smtClean="0"/>
              <a:t>μ</a:t>
            </a:r>
            <a:r>
              <a:rPr lang="en-US" sz="2400" dirty="0" smtClean="0"/>
              <a:t>m</a:t>
            </a:r>
            <a:endParaRPr lang="en-US" sz="2400" dirty="0"/>
          </a:p>
        </p:txBody>
      </p:sp>
      <p:pic>
        <p:nvPicPr>
          <p:cNvPr id="7" name="Content Placeholder 6"/>
          <p:cNvPicPr>
            <a:picLocks noGrp="1" noChangeAspect="1"/>
          </p:cNvPicPr>
          <p:nvPr>
            <p:ph sz="half" idx="2"/>
          </p:nvPr>
        </p:nvPicPr>
        <p:blipFill>
          <a:blip r:embed="rId3"/>
          <a:stretch>
            <a:fillRect/>
          </a:stretch>
        </p:blipFill>
        <p:spPr>
          <a:xfrm>
            <a:off x="3970403" y="1825624"/>
            <a:ext cx="5009822" cy="4178935"/>
          </a:xfrm>
          <a:prstGeom prst="rect">
            <a:avLst/>
          </a:prstGeom>
        </p:spPr>
      </p:pic>
      <p:pic>
        <p:nvPicPr>
          <p:cNvPr id="9" name="Picture 8"/>
          <p:cNvPicPr>
            <a:picLocks noChangeAspect="1"/>
          </p:cNvPicPr>
          <p:nvPr/>
        </p:nvPicPr>
        <p:blipFill>
          <a:blip r:embed="rId4"/>
          <a:stretch>
            <a:fillRect/>
          </a:stretch>
        </p:blipFill>
        <p:spPr>
          <a:xfrm>
            <a:off x="852960" y="3350965"/>
            <a:ext cx="2683200" cy="2592634"/>
          </a:xfrm>
          <a:prstGeom prst="rect">
            <a:avLst/>
          </a:prstGeom>
        </p:spPr>
      </p:pic>
    </p:spTree>
    <p:extLst>
      <p:ext uri="{BB962C8B-B14F-4D97-AF65-F5344CB8AC3E}">
        <p14:creationId xmlns:p14="http://schemas.microsoft.com/office/powerpoint/2010/main" val="2032513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Rayleigh scattering results in polarized light</a:t>
            </a:r>
            <a:endParaRPr lang="en-US" sz="4000" dirty="0"/>
          </a:p>
        </p:txBody>
      </p:sp>
      <p:sp>
        <p:nvSpPr>
          <p:cNvPr id="3" name="Content Placeholder 2"/>
          <p:cNvSpPr>
            <a:spLocks noGrp="1"/>
          </p:cNvSpPr>
          <p:nvPr>
            <p:ph sz="half" idx="1"/>
          </p:nvPr>
        </p:nvSpPr>
        <p:spPr/>
        <p:txBody>
          <a:bodyPr/>
          <a:lstStyle/>
          <a:p>
            <a:r>
              <a:rPr lang="en-US" dirty="0" smtClean="0"/>
              <a:t>Over 50% is horizontally polarized.</a:t>
            </a:r>
          </a:p>
          <a:p>
            <a:r>
              <a:rPr lang="en-US" dirty="0" smtClean="0"/>
              <a:t>Insects can see this polarization and use it to navigate</a:t>
            </a:r>
          </a:p>
          <a:p>
            <a:r>
              <a:rPr lang="en-US" dirty="0" smtClean="0"/>
              <a:t>Even when sun not visible: like cloudy days or at night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972875"/>
            <a:ext cx="3771356" cy="4056837"/>
          </a:xfrm>
        </p:spPr>
      </p:pic>
      <p:sp>
        <p:nvSpPr>
          <p:cNvPr id="4" name="Rectangle 3"/>
          <p:cNvSpPr/>
          <p:nvPr/>
        </p:nvSpPr>
        <p:spPr>
          <a:xfrm>
            <a:off x="7386320" y="5659120"/>
            <a:ext cx="1129030" cy="51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121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Adaptive optics using </a:t>
            </a:r>
            <a:r>
              <a:rPr lang="en-US" sz="3200" dirty="0" err="1" smtClean="0"/>
              <a:t>wavefront</a:t>
            </a:r>
            <a:r>
              <a:rPr lang="en-US" sz="3200" dirty="0" smtClean="0"/>
              <a:t> sensor</a:t>
            </a:r>
            <a:endParaRPr lang="en-US" sz="3200" dirty="0"/>
          </a:p>
        </p:txBody>
      </p:sp>
      <p:sp>
        <p:nvSpPr>
          <p:cNvPr id="3" name="Content Placeholder 2"/>
          <p:cNvSpPr>
            <a:spLocks noGrp="1"/>
          </p:cNvSpPr>
          <p:nvPr>
            <p:ph sz="half" idx="1"/>
          </p:nvPr>
        </p:nvSpPr>
        <p:spPr/>
        <p:txBody>
          <a:bodyPr>
            <a:normAutofit/>
          </a:bodyPr>
          <a:lstStyle/>
          <a:p>
            <a:r>
              <a:rPr lang="en-US" sz="2400" dirty="0" smtClean="0"/>
              <a:t>This is the way to go</a:t>
            </a:r>
          </a:p>
          <a:p>
            <a:r>
              <a:rPr lang="en-US" sz="2400" dirty="0"/>
              <a:t>Shack-Hartman (SH) </a:t>
            </a:r>
            <a:r>
              <a:rPr lang="en-US" sz="2400" dirty="0" err="1" smtClean="0"/>
              <a:t>wavefront</a:t>
            </a:r>
            <a:r>
              <a:rPr lang="en-US" sz="2400" dirty="0" smtClean="0"/>
              <a:t> sensor</a:t>
            </a:r>
          </a:p>
          <a:p>
            <a:r>
              <a:rPr lang="en-US" sz="2400" dirty="0" smtClean="0"/>
              <a:t>240 </a:t>
            </a:r>
            <a:r>
              <a:rPr lang="el-GR" sz="2400" dirty="0" smtClean="0"/>
              <a:t>μ</a:t>
            </a:r>
            <a:r>
              <a:rPr lang="en-US" sz="2400" dirty="0" smtClean="0"/>
              <a:t>m volume</a:t>
            </a:r>
            <a:endParaRPr lang="en-US" sz="2400" dirty="0"/>
          </a:p>
        </p:txBody>
      </p:sp>
      <p:pic>
        <p:nvPicPr>
          <p:cNvPr id="6" name="Content Placeholder 5"/>
          <p:cNvPicPr>
            <a:picLocks noGrp="1" noChangeAspect="1"/>
          </p:cNvPicPr>
          <p:nvPr>
            <p:ph sz="half" idx="2"/>
          </p:nvPr>
        </p:nvPicPr>
        <p:blipFill>
          <a:blip r:embed="rId3"/>
          <a:stretch>
            <a:fillRect/>
          </a:stretch>
        </p:blipFill>
        <p:spPr>
          <a:xfrm>
            <a:off x="4817850" y="1320347"/>
            <a:ext cx="3940070" cy="4832897"/>
          </a:xfrm>
          <a:prstGeom prst="rect">
            <a:avLst/>
          </a:prstGeom>
        </p:spPr>
      </p:pic>
      <p:pic>
        <p:nvPicPr>
          <p:cNvPr id="7" name="Picture 6"/>
          <p:cNvPicPr>
            <a:picLocks noChangeAspect="1"/>
          </p:cNvPicPr>
          <p:nvPr/>
        </p:nvPicPr>
        <p:blipFill>
          <a:blip r:embed="rId4"/>
          <a:stretch>
            <a:fillRect/>
          </a:stretch>
        </p:blipFill>
        <p:spPr>
          <a:xfrm>
            <a:off x="720331" y="3625395"/>
            <a:ext cx="3702837" cy="2521088"/>
          </a:xfrm>
          <a:prstGeom prst="rect">
            <a:avLst/>
          </a:prstGeom>
        </p:spPr>
      </p:pic>
    </p:spTree>
    <p:extLst>
      <p:ext uri="{BB962C8B-B14F-4D97-AF65-F5344CB8AC3E}">
        <p14:creationId xmlns:p14="http://schemas.microsoft.com/office/powerpoint/2010/main" val="29984091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Adaptive optics using </a:t>
            </a:r>
            <a:r>
              <a:rPr lang="en-US" sz="3200" dirty="0" err="1" smtClean="0"/>
              <a:t>wavefront</a:t>
            </a:r>
            <a:r>
              <a:rPr lang="en-US" sz="3200" dirty="0" smtClean="0"/>
              <a:t> sensor</a:t>
            </a:r>
            <a:endParaRPr lang="en-US" sz="3200" dirty="0"/>
          </a:p>
        </p:txBody>
      </p:sp>
      <p:grpSp>
        <p:nvGrpSpPr>
          <p:cNvPr id="12" name="Group 11"/>
          <p:cNvGrpSpPr/>
          <p:nvPr/>
        </p:nvGrpSpPr>
        <p:grpSpPr>
          <a:xfrm>
            <a:off x="1777213" y="3106037"/>
            <a:ext cx="3121800" cy="3480270"/>
            <a:chOff x="2159413" y="3106037"/>
            <a:chExt cx="3121800" cy="3480270"/>
          </a:xfrm>
        </p:grpSpPr>
        <p:pic>
          <p:nvPicPr>
            <p:cNvPr id="8" name="Picture 7"/>
            <p:cNvPicPr>
              <a:picLocks noChangeAspect="1"/>
            </p:cNvPicPr>
            <p:nvPr/>
          </p:nvPicPr>
          <p:blipFill>
            <a:blip r:embed="rId3"/>
            <a:stretch>
              <a:fillRect/>
            </a:stretch>
          </p:blipFill>
          <p:spPr>
            <a:xfrm>
              <a:off x="2159413" y="3240973"/>
              <a:ext cx="3121800" cy="3345334"/>
            </a:xfrm>
            <a:prstGeom prst="rect">
              <a:avLst/>
            </a:prstGeom>
          </p:spPr>
        </p:pic>
        <p:sp>
          <p:nvSpPr>
            <p:cNvPr id="9" name="Rectangle 8"/>
            <p:cNvSpPr/>
            <p:nvPr/>
          </p:nvSpPr>
          <p:spPr>
            <a:xfrm>
              <a:off x="2159413" y="3106037"/>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28650" y="1549284"/>
            <a:ext cx="3886200" cy="4351338"/>
          </a:xfrm>
        </p:spPr>
        <p:txBody>
          <a:bodyPr>
            <a:normAutofit/>
          </a:bodyPr>
          <a:lstStyle/>
          <a:p>
            <a:r>
              <a:rPr lang="en-US" sz="1800" dirty="0" smtClean="0"/>
              <a:t>Instead of SLM can use deformable mirror like astronomers</a:t>
            </a:r>
          </a:p>
          <a:p>
            <a:r>
              <a:rPr lang="en-US" sz="1800" dirty="0" smtClean="0"/>
              <a:t>Near infrared guide stars allows deeper imaging</a:t>
            </a:r>
          </a:p>
          <a:p>
            <a:r>
              <a:rPr lang="en-US" sz="1800" dirty="0" smtClean="0"/>
              <a:t>700 </a:t>
            </a:r>
            <a:r>
              <a:rPr lang="el-GR" sz="1800" dirty="0" smtClean="0"/>
              <a:t>μ</a:t>
            </a:r>
            <a:r>
              <a:rPr lang="en-US" sz="1800" dirty="0" smtClean="0"/>
              <a:t>m volume</a:t>
            </a:r>
            <a:endParaRPr lang="en-US" sz="1800" dirty="0"/>
          </a:p>
        </p:txBody>
      </p:sp>
      <p:pic>
        <p:nvPicPr>
          <p:cNvPr id="11" name="Content Placeholder 10"/>
          <p:cNvPicPr>
            <a:picLocks noGrp="1" noChangeAspect="1"/>
          </p:cNvPicPr>
          <p:nvPr>
            <p:ph sz="half" idx="2"/>
          </p:nvPr>
        </p:nvPicPr>
        <p:blipFill>
          <a:blip r:embed="rId4"/>
          <a:stretch>
            <a:fillRect/>
          </a:stretch>
        </p:blipFill>
        <p:spPr>
          <a:xfrm>
            <a:off x="6047575" y="863600"/>
            <a:ext cx="2449023" cy="5722707"/>
          </a:xfrm>
          <a:prstGeom prst="rect">
            <a:avLst/>
          </a:prstGeom>
        </p:spPr>
      </p:pic>
    </p:spTree>
    <p:extLst>
      <p:ext uri="{BB962C8B-B14F-4D97-AF65-F5344CB8AC3E}">
        <p14:creationId xmlns:p14="http://schemas.microsoft.com/office/powerpoint/2010/main" val="426543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Adaptive optics using </a:t>
            </a:r>
            <a:r>
              <a:rPr lang="en-US" sz="3200" dirty="0" err="1" smtClean="0"/>
              <a:t>wavefront</a:t>
            </a:r>
            <a:r>
              <a:rPr lang="en-US" sz="3200" dirty="0" smtClean="0"/>
              <a:t> sensor</a:t>
            </a:r>
            <a:endParaRPr lang="en-US" sz="3200" dirty="0"/>
          </a:p>
        </p:txBody>
      </p:sp>
      <p:sp>
        <p:nvSpPr>
          <p:cNvPr id="3" name="Content Placeholder 2"/>
          <p:cNvSpPr>
            <a:spLocks noGrp="1"/>
          </p:cNvSpPr>
          <p:nvPr>
            <p:ph sz="half" idx="1"/>
          </p:nvPr>
        </p:nvSpPr>
        <p:spPr>
          <a:xfrm>
            <a:off x="628650" y="1549284"/>
            <a:ext cx="3886200" cy="4351338"/>
          </a:xfrm>
        </p:spPr>
        <p:txBody>
          <a:bodyPr>
            <a:normAutofit/>
          </a:bodyPr>
          <a:lstStyle/>
          <a:p>
            <a:r>
              <a:rPr lang="en-US" sz="1800" dirty="0" smtClean="0"/>
              <a:t>Instead of SLM can use deformable mirror like astronomers</a:t>
            </a:r>
          </a:p>
          <a:p>
            <a:r>
              <a:rPr lang="en-US" sz="1800" dirty="0" smtClean="0"/>
              <a:t>Near infrared guide stars allows deeper imaging</a:t>
            </a:r>
          </a:p>
          <a:p>
            <a:r>
              <a:rPr lang="en-US" sz="1800" dirty="0" smtClean="0"/>
              <a:t>700 </a:t>
            </a:r>
            <a:r>
              <a:rPr lang="el-GR" sz="1800" dirty="0" smtClean="0"/>
              <a:t>μ</a:t>
            </a:r>
            <a:r>
              <a:rPr lang="en-US" sz="1800" dirty="0" smtClean="0"/>
              <a:t>m volume</a:t>
            </a:r>
            <a:endParaRPr lang="en-US" sz="1800" dirty="0"/>
          </a:p>
        </p:txBody>
      </p:sp>
      <p:pic>
        <p:nvPicPr>
          <p:cNvPr id="1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40708"/>
          <a:stretch/>
        </p:blipFill>
        <p:spPr>
          <a:xfrm>
            <a:off x="5302703" y="1238496"/>
            <a:ext cx="2585566" cy="2486457"/>
          </a:xfrm>
          <a:prstGeom prst="rect">
            <a:avLst/>
          </a:prstGeom>
        </p:spPr>
      </p:pic>
      <p:pic>
        <p:nvPicPr>
          <p:cNvPr id="15"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583" b="38853"/>
          <a:stretch/>
        </p:blipFill>
        <p:spPr>
          <a:xfrm>
            <a:off x="4895239" y="3867316"/>
            <a:ext cx="3239719" cy="27947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36" y="4143690"/>
            <a:ext cx="3290835" cy="2468127"/>
          </a:xfrm>
          <a:prstGeom prst="rect">
            <a:avLst/>
          </a:prstGeom>
        </p:spPr>
      </p:pic>
    </p:spTree>
    <p:extLst>
      <p:ext uri="{BB962C8B-B14F-4D97-AF65-F5344CB8AC3E}">
        <p14:creationId xmlns:p14="http://schemas.microsoft.com/office/powerpoint/2010/main" val="2665961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Adaptive optics </a:t>
            </a:r>
            <a:r>
              <a:rPr lang="en-US" sz="3200" dirty="0" smtClean="0"/>
              <a:t>light paths</a:t>
            </a:r>
            <a:endParaRPr lang="en-US" sz="3200" dirty="0"/>
          </a:p>
        </p:txBody>
      </p:sp>
      <p:sp>
        <p:nvSpPr>
          <p:cNvPr id="9" name="Rectangle 8"/>
          <p:cNvSpPr/>
          <p:nvPr/>
        </p:nvSpPr>
        <p:spPr>
          <a:xfrm>
            <a:off x="731520" y="3190240"/>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 y="1149673"/>
            <a:ext cx="2709540" cy="2658417"/>
          </a:xfrm>
          <a:prstGeom prst="rect">
            <a:avLst/>
          </a:prstGeom>
        </p:spPr>
      </p:pic>
      <p:grpSp>
        <p:nvGrpSpPr>
          <p:cNvPr id="11" name="Group 10"/>
          <p:cNvGrpSpPr/>
          <p:nvPr/>
        </p:nvGrpSpPr>
        <p:grpSpPr>
          <a:xfrm>
            <a:off x="5105840" y="934350"/>
            <a:ext cx="3121800" cy="3480270"/>
            <a:chOff x="2159413" y="3106037"/>
            <a:chExt cx="3121800" cy="3480270"/>
          </a:xfrm>
        </p:grpSpPr>
        <p:pic>
          <p:nvPicPr>
            <p:cNvPr id="12" name="Picture 11"/>
            <p:cNvPicPr>
              <a:picLocks noChangeAspect="1"/>
            </p:cNvPicPr>
            <p:nvPr/>
          </p:nvPicPr>
          <p:blipFill>
            <a:blip r:embed="rId4"/>
            <a:stretch>
              <a:fillRect/>
            </a:stretch>
          </p:blipFill>
          <p:spPr>
            <a:xfrm>
              <a:off x="2159413" y="3240973"/>
              <a:ext cx="3121800" cy="3345334"/>
            </a:xfrm>
            <a:prstGeom prst="rect">
              <a:avLst/>
            </a:prstGeom>
          </p:spPr>
        </p:pic>
        <p:sp>
          <p:nvSpPr>
            <p:cNvPr id="13" name="Rectangle 12"/>
            <p:cNvSpPr/>
            <p:nvPr/>
          </p:nvSpPr>
          <p:spPr>
            <a:xfrm>
              <a:off x="2159413" y="3106037"/>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5"/>
          <a:stretch>
            <a:fillRect/>
          </a:stretch>
        </p:blipFill>
        <p:spPr>
          <a:xfrm>
            <a:off x="546719" y="3952920"/>
            <a:ext cx="4411801" cy="2618367"/>
          </a:xfrm>
          <a:prstGeom prst="rect">
            <a:avLst/>
          </a:prstGeom>
        </p:spPr>
      </p:pic>
      <p:grpSp>
        <p:nvGrpSpPr>
          <p:cNvPr id="15" name="Group 14"/>
          <p:cNvGrpSpPr/>
          <p:nvPr/>
        </p:nvGrpSpPr>
        <p:grpSpPr>
          <a:xfrm>
            <a:off x="5947218" y="3868062"/>
            <a:ext cx="2424277" cy="2788082"/>
            <a:chOff x="5803363" y="3952920"/>
            <a:chExt cx="2424277" cy="2788082"/>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45495"/>
            <a:stretch/>
          </p:blipFill>
          <p:spPr>
            <a:xfrm>
              <a:off x="5803363" y="3952920"/>
              <a:ext cx="2424277" cy="2788082"/>
            </a:xfrm>
            <a:prstGeom prst="rect">
              <a:avLst/>
            </a:prstGeom>
          </p:spPr>
        </p:pic>
        <p:sp>
          <p:nvSpPr>
            <p:cNvPr id="7" name="Rectangle 6"/>
            <p:cNvSpPr/>
            <p:nvPr/>
          </p:nvSpPr>
          <p:spPr>
            <a:xfrm>
              <a:off x="5868237" y="4129873"/>
              <a:ext cx="241161" cy="28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33218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 for Adaptive Optics</a:t>
            </a:r>
            <a:endParaRPr lang="en-US" dirty="0"/>
          </a:p>
        </p:txBody>
      </p:sp>
      <p:sp>
        <p:nvSpPr>
          <p:cNvPr id="6" name="Content Placeholder 5"/>
          <p:cNvSpPr>
            <a:spLocks noGrp="1"/>
          </p:cNvSpPr>
          <p:nvPr>
            <p:ph idx="1"/>
          </p:nvPr>
        </p:nvSpPr>
        <p:spPr/>
        <p:txBody>
          <a:bodyPr>
            <a:normAutofit fontScale="70000" lnSpcReduction="20000"/>
          </a:bodyPr>
          <a:lstStyle/>
          <a:p>
            <a:r>
              <a:rPr lang="en-US" dirty="0"/>
              <a:t>Booth, M.J., 2007. Adaptive optics in microscopy. Philosophical transactions. Series A, Mathematical, physical, and engineering sciences 365, 2829-2843.</a:t>
            </a:r>
          </a:p>
          <a:p>
            <a:r>
              <a:rPr lang="en-US" dirty="0"/>
              <a:t>Ji, N., </a:t>
            </a:r>
            <a:r>
              <a:rPr lang="en-US" dirty="0" err="1"/>
              <a:t>Milkie</a:t>
            </a:r>
            <a:r>
              <a:rPr lang="en-US" dirty="0"/>
              <a:t>, D.E., Betzig, E., 2010. Adaptive optics via pupil segmentation for high-resolution imaging in biological tissues. Nat Meth 7, 141-147.</a:t>
            </a:r>
          </a:p>
          <a:p>
            <a:r>
              <a:rPr lang="en-US" dirty="0"/>
              <a:t>Katz, O., Small, E., Silberberg, Y., 2012. Looking around corners and through thin turbid layers in real time with scattered incoherent light. Nat Photon 6, 549-553.</a:t>
            </a:r>
          </a:p>
          <a:p>
            <a:r>
              <a:rPr lang="en-US" dirty="0"/>
              <a:t>Wang, K., </a:t>
            </a:r>
            <a:r>
              <a:rPr lang="en-US" dirty="0" err="1"/>
              <a:t>Milkie</a:t>
            </a:r>
            <a:r>
              <a:rPr lang="en-US" dirty="0"/>
              <a:t>, D.E., </a:t>
            </a:r>
            <a:r>
              <a:rPr lang="en-US" dirty="0" err="1"/>
              <a:t>Saxena</a:t>
            </a:r>
            <a:r>
              <a:rPr lang="en-US" dirty="0"/>
              <a:t>, A., </a:t>
            </a:r>
            <a:r>
              <a:rPr lang="en-US" dirty="0" err="1"/>
              <a:t>Engerer</a:t>
            </a:r>
            <a:r>
              <a:rPr lang="en-US" dirty="0"/>
              <a:t>, P., </a:t>
            </a:r>
            <a:r>
              <a:rPr lang="en-US" dirty="0" err="1"/>
              <a:t>Misgeld</a:t>
            </a:r>
            <a:r>
              <a:rPr lang="en-US" dirty="0"/>
              <a:t>, T., Bronner, M.E., Mumm, J., Betzig, E., 2014. Rapid adaptive optical recovery of optimal resolution over large volumes. Nat Methods 11, 625-628.</a:t>
            </a:r>
          </a:p>
          <a:p>
            <a:r>
              <a:rPr lang="en-US" dirty="0"/>
              <a:t>Wang, K., Sun, W., Richie, C.T., Harvey, B.K., Betzig, E., Ji, N., 2015. Direct </a:t>
            </a:r>
            <a:r>
              <a:rPr lang="en-US" dirty="0" err="1"/>
              <a:t>wavefront</a:t>
            </a:r>
            <a:r>
              <a:rPr lang="en-US" dirty="0"/>
              <a:t> sensing for high-resolution in vivo imaging in scattering tissue. Nat </a:t>
            </a:r>
            <a:r>
              <a:rPr lang="en-US" dirty="0" err="1"/>
              <a:t>Commun</a:t>
            </a:r>
            <a:r>
              <a:rPr lang="en-US" dirty="0"/>
              <a:t> 6, 7276</a:t>
            </a:r>
            <a:r>
              <a:rPr lang="en-US" dirty="0" smtClean="0"/>
              <a:t>.</a:t>
            </a:r>
            <a:endParaRPr lang="en-US" dirty="0"/>
          </a:p>
        </p:txBody>
      </p:sp>
    </p:spTree>
    <p:extLst>
      <p:ext uri="{BB962C8B-B14F-4D97-AF65-F5344CB8AC3E}">
        <p14:creationId xmlns:p14="http://schemas.microsoft.com/office/powerpoint/2010/main" val="15622244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4</a:t>
            </a:r>
            <a:endParaRPr lang="en-US" dirty="0">
              <a:latin typeface="Comic Sans MS" panose="030F0702030302020204" pitchFamily="66" charset="0"/>
            </a:endParaRPr>
          </a:p>
        </p:txBody>
      </p:sp>
      <p:sp>
        <p:nvSpPr>
          <p:cNvPr id="6" name="Rectangle 5"/>
          <p:cNvSpPr/>
          <p:nvPr/>
        </p:nvSpPr>
        <p:spPr>
          <a:xfrm>
            <a:off x="708408" y="1690689"/>
            <a:ext cx="7806942" cy="2154949"/>
          </a:xfrm>
          <a:prstGeom prst="rect">
            <a:avLst/>
          </a:prstGeom>
        </p:spPr>
        <p:txBody>
          <a:bodyPr wrap="square">
            <a:spAutoFit/>
          </a:bodyPr>
          <a:lstStyle/>
          <a:p>
            <a:pPr marL="64135" marR="1560830">
              <a:lnSpc>
                <a:spcPct val="110000"/>
              </a:lnSpc>
              <a:spcBef>
                <a:spcPts val="130"/>
              </a:spcBef>
            </a:pPr>
            <a:r>
              <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The New Horizons probe has given us new insights on the dwarf planet Pluto. What color is the sky of Pluto and explain </a:t>
            </a:r>
            <a:r>
              <a:rPr lang="en-US" dirty="0" smtClean="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why in terms of scattering?</a:t>
            </a:r>
          </a:p>
          <a:p>
            <a:pPr marL="64135" marR="1560830">
              <a:lnSpc>
                <a:spcPct val="110000"/>
              </a:lnSpc>
              <a:spcBef>
                <a:spcPts val="130"/>
              </a:spcBef>
            </a:pPr>
            <a:r>
              <a:rPr lang="en-US" spc="-5"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 </a:t>
            </a:r>
            <a:endPar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endParaRPr>
          </a:p>
          <a:p>
            <a:pPr marL="64135">
              <a:spcBef>
                <a:spcPts val="15"/>
              </a:spcBef>
            </a:pPr>
            <a:r>
              <a:rPr lang="en-US" spc="-5"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Hint – The particles that scatter light in the atmosphere of Pluto (</a:t>
            </a:r>
            <a:r>
              <a:rPr lang="en-US" spc="-5" dirty="0" err="1">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Tholins</a:t>
            </a:r>
            <a:r>
              <a:rPr lang="en-US" spc="-5"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 are considered to be small like the smaller light scattering particles in earth’s atmosphere.</a:t>
            </a:r>
            <a:endPar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882650" y="4439363"/>
            <a:ext cx="2125980" cy="1463675"/>
          </a:xfrm>
          <a:prstGeom prst="rect">
            <a:avLst/>
          </a:prstGeom>
        </p:spPr>
      </p:pic>
    </p:spTree>
    <p:extLst>
      <p:ext uri="{BB962C8B-B14F-4D97-AF65-F5344CB8AC3E}">
        <p14:creationId xmlns:p14="http://schemas.microsoft.com/office/powerpoint/2010/main" val="1253623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Another type of scattering</a:t>
            </a:r>
            <a:endParaRPr lang="en-US" sz="4000" dirty="0"/>
          </a:p>
        </p:txBody>
      </p:sp>
      <p:sp>
        <p:nvSpPr>
          <p:cNvPr id="3" name="Content Placeholder 2"/>
          <p:cNvSpPr>
            <a:spLocks noGrp="1"/>
          </p:cNvSpPr>
          <p:nvPr>
            <p:ph sz="half" idx="1"/>
          </p:nvPr>
        </p:nvSpPr>
        <p:spPr/>
        <p:txBody>
          <a:bodyPr>
            <a:normAutofit/>
          </a:bodyPr>
          <a:lstStyle/>
          <a:p>
            <a:r>
              <a:rPr lang="en-US" sz="2400" dirty="0" smtClean="0"/>
              <a:t>Most light is scattered at same frequency and wavelength but some scatters with different frequency.</a:t>
            </a: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0387" y="1825625"/>
            <a:ext cx="3603725" cy="4351338"/>
          </a:xfrm>
        </p:spPr>
      </p:pic>
      <p:pic>
        <p:nvPicPr>
          <p:cNvPr id="6" name="Picture 5" descr="Raman setup"/>
          <p:cNvPicPr>
            <a:picLocks noChangeAspect="1" noChangeArrowheads="1"/>
          </p:cNvPicPr>
          <p:nvPr/>
        </p:nvPicPr>
        <p:blipFill rotWithShape="1">
          <a:blip r:embed="rId4">
            <a:extLst>
              <a:ext uri="{28A0092B-C50C-407E-A947-70E740481C1C}">
                <a14:useLocalDpi xmlns:a14="http://schemas.microsoft.com/office/drawing/2010/main" val="0"/>
              </a:ext>
            </a:extLst>
          </a:blip>
          <a:srcRect t="5227" r="12000" b="6891"/>
          <a:stretch/>
        </p:blipFill>
        <p:spPr bwMode="auto">
          <a:xfrm>
            <a:off x="628650" y="3718560"/>
            <a:ext cx="3352800" cy="27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Tree>
    <p:extLst>
      <p:ext uri="{BB962C8B-B14F-4D97-AF65-F5344CB8AC3E}">
        <p14:creationId xmlns:p14="http://schemas.microsoft.com/office/powerpoint/2010/main" val="934627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smtClean="0"/>
              <a:t>Histology: Fixing and sectioning</a:t>
            </a:r>
          </a:p>
          <a:p>
            <a:pPr marL="514350" indent="-514350">
              <a:buFont typeface="+mj-lt"/>
              <a:buAutoNum type="arabicPeriod"/>
            </a:pPr>
            <a:r>
              <a:rPr lang="en-US" dirty="0" smtClean="0"/>
              <a:t>Only look at the surface of samples</a:t>
            </a:r>
          </a:p>
          <a:p>
            <a:pPr marL="514350" indent="-514350">
              <a:buFont typeface="+mj-lt"/>
              <a:buAutoNum type="arabicPeriod"/>
            </a:pPr>
            <a:r>
              <a:rPr lang="en-US" dirty="0" smtClean="0"/>
              <a:t>Only look at transparent samples</a:t>
            </a:r>
          </a:p>
          <a:p>
            <a:pPr marL="514350" indent="-514350">
              <a:buFont typeface="+mj-lt"/>
              <a:buAutoNum type="arabicPeriod"/>
            </a:pPr>
            <a:r>
              <a:rPr lang="en-US" dirty="0" smtClean="0"/>
              <a:t>Clearing: make our samples transparent</a:t>
            </a:r>
          </a:p>
          <a:p>
            <a:pPr marL="514350" indent="-514350">
              <a:buFont typeface="+mj-lt"/>
              <a:buAutoNum type="arabicPeriod"/>
            </a:pPr>
            <a:r>
              <a:rPr lang="en-US" dirty="0" smtClean="0"/>
              <a:t>Use longer wavelengths, better penetration but not without its problems</a:t>
            </a:r>
          </a:p>
          <a:p>
            <a:pPr marL="514350" indent="-514350">
              <a:buFont typeface="+mj-lt"/>
              <a:buAutoNum type="arabicPeriod"/>
            </a:pPr>
            <a:r>
              <a:rPr lang="en-US" dirty="0" smtClean="0"/>
              <a:t>Use a different imaging modality, ultrasound or MRI</a:t>
            </a:r>
          </a:p>
          <a:p>
            <a:pPr marL="514350" indent="-514350">
              <a:buFont typeface="+mj-lt"/>
              <a:buAutoNum type="arabicPeriod"/>
            </a:pPr>
            <a:r>
              <a:rPr lang="en-US" dirty="0" smtClean="0"/>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4072243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2569</TotalTime>
  <Words>7308</Words>
  <Application>Microsoft Office PowerPoint</Application>
  <PresentationFormat>On-screen Show (4:3)</PresentationFormat>
  <Paragraphs>709</Paragraphs>
  <Slides>65</Slides>
  <Notes>49</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65</vt:i4>
      </vt:variant>
    </vt:vector>
  </HeadingPairs>
  <TitlesOfParts>
    <vt:vector size="89" baseType="lpstr">
      <vt:lpstr>MS PGothic</vt:lpstr>
      <vt:lpstr>Arial</vt:lpstr>
      <vt:lpstr>Book Antiqua</vt:lpstr>
      <vt:lpstr>Bookman Old Style</vt:lpstr>
      <vt:lpstr>Calibri</vt:lpstr>
      <vt:lpstr>Calibri Light</vt:lpstr>
      <vt:lpstr>Cambria Math</vt:lpstr>
      <vt:lpstr>Comic Sans MS</vt:lpstr>
      <vt:lpstr>Gill Sans MT</vt:lpstr>
      <vt:lpstr>Lucida Sans</vt:lpstr>
      <vt:lpstr>Minion Pro SmBd</vt:lpstr>
      <vt:lpstr>msgothic</vt:lpstr>
      <vt:lpstr>Symbol</vt:lpstr>
      <vt:lpstr>Tahoma</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Biology 177: Principles of Modern Microscopy</vt:lpstr>
      <vt:lpstr>Lecture 10: Scattering, clearing and adaptive optics</vt:lpstr>
      <vt:lpstr>Opaque materials can either scatter or absorb light</vt:lpstr>
      <vt:lpstr>Scattering and Absorption of Light</vt:lpstr>
      <vt:lpstr>Scattering: color of sky dependent on particle size</vt:lpstr>
      <vt:lpstr>Rayleigh scattering results in polarized light</vt:lpstr>
      <vt:lpstr>Another type of scattering</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Obstacles to transparency</vt:lpstr>
      <vt:lpstr>PowerPoint Presentation</vt:lpstr>
      <vt:lpstr>Scattering worsens as go deeper into tissues</vt:lpstr>
      <vt:lpstr>Matching refractive index (h) and increasing numerical aperture (N.A.) to avoid Z-axis distortions</vt:lpstr>
      <vt:lpstr>Matching refractive index (h) and increasing numerical aperture (N.A.) to avoid Z-axis distortions</vt:lpstr>
      <vt:lpstr>But objective can correct for only a few changes in refractive index</vt:lpstr>
      <vt:lpstr>Kohler illumination can help minimize scattering</vt:lpstr>
      <vt:lpstr>Obstacles to transparency</vt:lpstr>
      <vt:lpstr>Clearing tissues goes back to 1914</vt:lpstr>
      <vt:lpstr>Cleared and stained specimens</vt:lpstr>
      <vt:lpstr>Cleared and stained specimens</vt:lpstr>
      <vt:lpstr>Cleared and stained specimens</vt:lpstr>
      <vt:lpstr>Clearing techniques</vt:lpstr>
      <vt:lpstr>How to reduce refractive index differences</vt:lpstr>
      <vt:lpstr>Remove water and replace it with an organic compound that has a higher refractive index </vt:lpstr>
      <vt:lpstr>Remove water and replace it with an organic compound that has a higher refractive index</vt:lpstr>
      <vt:lpstr>Benzyl alcohol and benzylbenzoate (BABB) can preserve some fluorophores </vt:lpstr>
      <vt:lpstr>Comparison of clearing methods  (from iDISCO paper)</vt:lpstr>
      <vt:lpstr>DISCO methods use organic solvent  (Dibenzyl ether, DBE)</vt:lpstr>
      <vt:lpstr>How to reduce refractive index differences</vt:lpstr>
      <vt:lpstr>Increase refractive index of aqueous phases by adding water-soluble compounds</vt:lpstr>
      <vt:lpstr>Increase refractive index of aqueous phases by adding water-soluble compounds</vt:lpstr>
      <vt:lpstr>Increase refractive index of aqueous phases by adding water-soluble compounds</vt:lpstr>
      <vt:lpstr>How to reduce refractive index differences</vt:lpstr>
      <vt:lpstr>Replace water with polar solvents with higher refractive index </vt:lpstr>
      <vt:lpstr>Replace water with polar solvents with higher refractive index</vt:lpstr>
      <vt:lpstr>CLARITY is one of the newest clearing protocols</vt:lpstr>
      <vt:lpstr>PowerPoint Presentation</vt:lpstr>
      <vt:lpstr>Compatible with immunostaining  but</vt:lpstr>
      <vt:lpstr>PowerPoint Presentation</vt:lpstr>
      <vt:lpstr>CLARITY: the basics</vt:lpstr>
      <vt:lpstr>Single-Cell Phenotyping within</vt:lpstr>
      <vt:lpstr>PAssive CLARITY Technique (PACT)</vt:lpstr>
      <vt:lpstr>PowerPoint Presentation</vt:lpstr>
      <vt:lpstr>PowerPoint Presentation</vt:lpstr>
      <vt:lpstr>CLARITY objective</vt:lpstr>
      <vt:lpstr>Adaptive optics: First used on telescopes</vt:lpstr>
      <vt:lpstr>Adaptive optics: Telescopes</vt:lpstr>
      <vt:lpstr>Adaptive optics: from telescopes to microscopes?</vt:lpstr>
      <vt:lpstr>Adaptive optics for microscope</vt:lpstr>
      <vt:lpstr>Adaptive optics for microscope</vt:lpstr>
      <vt:lpstr>Adaptive optics for microscope</vt:lpstr>
      <vt:lpstr>Adaptive optics for microscope</vt:lpstr>
      <vt:lpstr>Adaptive optics for microscope</vt:lpstr>
      <vt:lpstr>Spatial light modulator</vt:lpstr>
      <vt:lpstr>Adaptive optics without wavefront sensor: Image based</vt:lpstr>
      <vt:lpstr>Adaptive optics without wavefront sensor: Image based</vt:lpstr>
      <vt:lpstr>Adaptive optics using wavefront sensor</vt:lpstr>
      <vt:lpstr>Adaptive optics using wavefront sensor</vt:lpstr>
      <vt:lpstr>Adaptive optics using wavefront sensor</vt:lpstr>
      <vt:lpstr>Adaptive optics light paths</vt:lpstr>
      <vt:lpstr>References for Adaptive Optics</vt:lpstr>
      <vt:lpstr>Homework 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154</cp:revision>
  <dcterms:created xsi:type="dcterms:W3CDTF">2015-01-30T21:27:32Z</dcterms:created>
  <dcterms:modified xsi:type="dcterms:W3CDTF">2017-02-07T18:00:26Z</dcterms:modified>
</cp:coreProperties>
</file>