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19" r:id="rId3"/>
    <p:sldMasterId id="2147483832" r:id="rId4"/>
    <p:sldMasterId id="2147483845" r:id="rId5"/>
    <p:sldMasterId id="2147483857" r:id="rId6"/>
  </p:sldMasterIdLst>
  <p:notesMasterIdLst>
    <p:notesMasterId r:id="rId70"/>
  </p:notesMasterIdLst>
  <p:sldIdLst>
    <p:sldId id="256" r:id="rId7"/>
    <p:sldId id="258" r:id="rId8"/>
    <p:sldId id="452" r:id="rId9"/>
    <p:sldId id="419" r:id="rId10"/>
    <p:sldId id="420" r:id="rId11"/>
    <p:sldId id="421" r:id="rId12"/>
    <p:sldId id="492" r:id="rId13"/>
    <p:sldId id="491" r:id="rId14"/>
    <p:sldId id="499" r:id="rId15"/>
    <p:sldId id="426" r:id="rId16"/>
    <p:sldId id="427" r:id="rId17"/>
    <p:sldId id="454" r:id="rId18"/>
    <p:sldId id="422" r:id="rId19"/>
    <p:sldId id="425" r:id="rId20"/>
    <p:sldId id="455" r:id="rId21"/>
    <p:sldId id="445" r:id="rId22"/>
    <p:sldId id="444" r:id="rId23"/>
    <p:sldId id="457" r:id="rId24"/>
    <p:sldId id="456" r:id="rId25"/>
    <p:sldId id="459" r:id="rId26"/>
    <p:sldId id="428" r:id="rId27"/>
    <p:sldId id="429" r:id="rId28"/>
    <p:sldId id="430" r:id="rId29"/>
    <p:sldId id="431" r:id="rId30"/>
    <p:sldId id="447" r:id="rId31"/>
    <p:sldId id="448" r:id="rId32"/>
    <p:sldId id="460" r:id="rId33"/>
    <p:sldId id="463" r:id="rId34"/>
    <p:sldId id="494" r:id="rId35"/>
    <p:sldId id="495" r:id="rId36"/>
    <p:sldId id="458" r:id="rId37"/>
    <p:sldId id="490" r:id="rId38"/>
    <p:sldId id="453" r:id="rId39"/>
    <p:sldId id="501" r:id="rId40"/>
    <p:sldId id="433" r:id="rId41"/>
    <p:sldId id="461" r:id="rId42"/>
    <p:sldId id="469" r:id="rId43"/>
    <p:sldId id="478" r:id="rId44"/>
    <p:sldId id="471" r:id="rId45"/>
    <p:sldId id="472" r:id="rId46"/>
    <p:sldId id="473" r:id="rId47"/>
    <p:sldId id="346" r:id="rId48"/>
    <p:sldId id="474" r:id="rId49"/>
    <p:sldId id="348" r:id="rId50"/>
    <p:sldId id="475" r:id="rId51"/>
    <p:sldId id="476" r:id="rId52"/>
    <p:sldId id="477" r:id="rId53"/>
    <p:sldId id="470" r:id="rId54"/>
    <p:sldId id="489" r:id="rId55"/>
    <p:sldId id="502" r:id="rId56"/>
    <p:sldId id="481" r:id="rId57"/>
    <p:sldId id="482" r:id="rId58"/>
    <p:sldId id="483" r:id="rId59"/>
    <p:sldId id="484" r:id="rId60"/>
    <p:sldId id="485" r:id="rId61"/>
    <p:sldId id="500" r:id="rId62"/>
    <p:sldId id="486" r:id="rId63"/>
    <p:sldId id="488" r:id="rId64"/>
    <p:sldId id="487" r:id="rId65"/>
    <p:sldId id="496" r:id="rId66"/>
    <p:sldId id="498" r:id="rId67"/>
    <p:sldId id="497" r:id="rId68"/>
    <p:sldId id="50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1" autoAdjust="0"/>
  </p:normalViewPr>
  <p:slideViewPr>
    <p:cSldViewPr snapToGrid="0">
      <p:cViewPr varScale="1">
        <p:scale>
          <a:sx n="69" d="100"/>
          <a:sy n="69" d="100"/>
        </p:scale>
        <p:origin x="1814" y="67"/>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60F28-6267-4920-8E3D-1948A77A6308}" type="datetimeFigureOut">
              <a:rPr lang="en-US" smtClean="0"/>
              <a:t>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CCC05-CE10-4621-9106-9A60E06A83E3}" type="slidenum">
              <a:rPr lang="en-US" smtClean="0"/>
              <a:t>‹#›</a:t>
            </a:fld>
            <a:endParaRPr lang="en-US"/>
          </a:p>
        </p:txBody>
      </p:sp>
    </p:spTree>
    <p:extLst>
      <p:ext uri="{BB962C8B-B14F-4D97-AF65-F5344CB8AC3E}">
        <p14:creationId xmlns:p14="http://schemas.microsoft.com/office/powerpoint/2010/main" val="29362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micro.magnet.fsu.edu/primer/techniques/dic/dicgallery/chickenembryolenssmall.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micro.magnet.fsu.edu/primer/techniques/dic/dicgallery/aureliatentaculocystssmall.html" TargetMode="External"/><Relationship Id="rId5" Type="http://schemas.openxmlformats.org/officeDocument/2006/relationships/hyperlink" Target="http://micro.magnet.fsu.edu/primer/techniques/dic/dicgallery/downfeatherssmall.html" TargetMode="External"/><Relationship Id="rId4" Type="http://schemas.openxmlformats.org/officeDocument/2006/relationships/hyperlink" Target="http://micro.magnet.fsu.edu/primer/techniques/dic/dicgallery/chineseliverflukesmall.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edmundoptics.com/imaging/cameras/"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Ellipse" TargetMode="External"/><Relationship Id="rId3" Type="http://schemas.openxmlformats.org/officeDocument/2006/relationships/hyperlink" Target="https://en.wikipedia.org/wiki/Electrodynamics" TargetMode="External"/><Relationship Id="rId7" Type="http://schemas.openxmlformats.org/officeDocument/2006/relationships/hyperlink" Target="https://en.wikipedia.org/wiki/Vector_(geometry)" TargetMode="External"/><Relationship Id="rId12" Type="http://schemas.openxmlformats.org/officeDocument/2006/relationships/hyperlink" Target="https://en.wikipedia.org/wiki/Chirality_(physic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Electric_field" TargetMode="External"/><Relationship Id="rId11" Type="http://schemas.openxmlformats.org/officeDocument/2006/relationships/hyperlink" Target="https://en.wikipedia.org/wiki/Quadrature_phase" TargetMode="External"/><Relationship Id="rId5" Type="http://schemas.openxmlformats.org/officeDocument/2006/relationships/hyperlink" Target="https://en.wikipedia.org/wiki/Electromagnetic_radiation" TargetMode="External"/><Relationship Id="rId10" Type="http://schemas.openxmlformats.org/officeDocument/2006/relationships/hyperlink" Target="https://en.wikipedia.org/wiki/Linear_polarization" TargetMode="External"/><Relationship Id="rId4" Type="http://schemas.openxmlformats.org/officeDocument/2006/relationships/hyperlink" Target="https://en.wikipedia.org/wiki/Polarization_(waves)" TargetMode="External"/><Relationship Id="rId9" Type="http://schemas.openxmlformats.org/officeDocument/2006/relationships/hyperlink" Target="https://en.wikipedia.org/wiki/Surface_norma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lbert_Abraham_Michelso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Chrysina_resplendens" TargetMode="External"/><Relationship Id="rId4" Type="http://schemas.openxmlformats.org/officeDocument/2006/relationships/hyperlink" Target="https://en.wikipedia.org/wiki/Ligh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Albert_Abraham_Michelso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Chrysina_resplendens" TargetMode="External"/><Relationship Id="rId4" Type="http://schemas.openxmlformats.org/officeDocument/2006/relationships/hyperlink" Target="https://en.wikipedia.org/wiki/Ligh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1495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water (refractive index of 1.333), glass (refractive index of 1.515), and diamond (refractive index of 2.417), the critical (Brewster) angles are 53, 57, and 67.5 degrees, respectively. Light reflected from a highway surface at the Brewster angle often produces annoying and distracting </a:t>
            </a:r>
            <a:r>
              <a:rPr lang="en-US" b="1" dirty="0" smtClean="0"/>
              <a:t>glare</a:t>
            </a:r>
            <a:r>
              <a:rPr lang="en-US" dirty="0" smtClean="0"/>
              <a:t>, which can be demonstrated quite easily by viewing the distant part of a highway or the surface of a swimming pool on a hot, sunny day. Modern lasers commonly take advantage of Brewster's angle to produce linearly polarized light from reflections at the mirrored surfaces positioned near the ends of the laser cavity.</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13</a:t>
            </a:fld>
            <a:endParaRPr lang="en-US"/>
          </a:p>
        </p:txBody>
      </p:sp>
    </p:spTree>
    <p:extLst>
      <p:ext uri="{BB962C8B-B14F-4D97-AF65-F5344CB8AC3E}">
        <p14:creationId xmlns:p14="http://schemas.microsoft.com/office/powerpoint/2010/main" val="24802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water (refractive index of 1.333), glass (refractive index of 1.515), and diamond (refractive index of 2.417), the critical (Brewster) angles are 53, 57, and 67.5 degrees, respectively. Light reflected from a highway surface at the Brewster angle often produces annoying and distracting </a:t>
            </a:r>
            <a:r>
              <a:rPr lang="en-US" b="1" dirty="0" smtClean="0"/>
              <a:t>glare</a:t>
            </a:r>
            <a:r>
              <a:rPr lang="en-US" dirty="0" smtClean="0"/>
              <a:t>, which can be demonstrated quite easily by viewing the distant part of a highway or the surface of a swimming pool on a hot, sunny day. Modern lasers commonly take advantage of Brewster's angle to produce linearly polarized light from reflections at the mirrored surfaces positioned near the ends of the laser cavity.</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14</a:t>
            </a:fld>
            <a:endParaRPr lang="en-US"/>
          </a:p>
        </p:txBody>
      </p:sp>
    </p:spTree>
    <p:extLst>
      <p:ext uri="{BB962C8B-B14F-4D97-AF65-F5344CB8AC3E}">
        <p14:creationId xmlns:p14="http://schemas.microsoft.com/office/powerpoint/2010/main" val="210841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Bees use horizontally polarized light to orient relative to sun</a:t>
            </a:r>
          </a:p>
          <a:p>
            <a:endParaRPr lang="en-US" dirty="0" smtClean="0"/>
          </a:p>
          <a:p>
            <a:r>
              <a:rPr lang="en-US" dirty="0" smtClean="0"/>
              <a:t>Mantis shrimp</a:t>
            </a:r>
            <a:r>
              <a:rPr lang="en-US" baseline="0" dirty="0" smtClean="0"/>
              <a:t> can see 6 degrees of polarization</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15</a:t>
            </a:fld>
            <a:endParaRPr lang="en-US"/>
          </a:p>
        </p:txBody>
      </p:sp>
    </p:spTree>
    <p:extLst>
      <p:ext uri="{BB962C8B-B14F-4D97-AF65-F5344CB8AC3E}">
        <p14:creationId xmlns:p14="http://schemas.microsoft.com/office/powerpoint/2010/main" val="180061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https://en.wikipedia.org/wiki/Polarizer</a:t>
            </a:r>
          </a:p>
          <a:p>
            <a:endParaRPr lang="en-US" dirty="0" smtClean="0"/>
          </a:p>
          <a:p>
            <a:r>
              <a:rPr lang="en-US" dirty="0" smtClean="0"/>
              <a:t>"</a:t>
            </a:r>
            <a:r>
              <a:rPr lang="en-US" dirty="0" err="1" smtClean="0"/>
              <a:t>Circular.Polarization.Circularly.Polarized.Light</a:t>
            </a:r>
            <a:r>
              <a:rPr lang="en-US" dirty="0" smtClean="0"/>
              <a:t> </a:t>
            </a:r>
            <a:r>
              <a:rPr lang="en-US" dirty="0" err="1" smtClean="0"/>
              <a:t>Circular.Polarizer</a:t>
            </a:r>
            <a:r>
              <a:rPr lang="en-US" dirty="0" smtClean="0"/>
              <a:t> </a:t>
            </a:r>
            <a:r>
              <a:rPr lang="en-US" dirty="0" err="1" smtClean="0"/>
              <a:t>Creating.Left.Handed.Helix.View</a:t>
            </a:r>
            <a:r>
              <a:rPr lang="en-US" dirty="0" smtClean="0"/>
              <a:t>" by Dave3457 - Own work. Licensed under Public Domain via Wikimedia Commons - https://commons.wikimedia.org/wiki/File:Circular.Polarization.Circularly.Polarized.Light_Circular.Polarizer_Creating.Left.Handed.Helix.View.svg#mediaviewer/File:Circular.Polarization.Circularly.Polarized.Light_Circular.Polarizer_Creating.Left.Handed.Helix.View.svg</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16</a:t>
            </a:fld>
            <a:endParaRPr lang="en-US"/>
          </a:p>
        </p:txBody>
      </p:sp>
    </p:spTree>
    <p:extLst>
      <p:ext uri="{BB962C8B-B14F-4D97-AF65-F5344CB8AC3E}">
        <p14:creationId xmlns:p14="http://schemas.microsoft.com/office/powerpoint/2010/main" val="4238208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http://micro.magnet.fsu.edu/primer/techniques/polarized/gallery/index.html</a:t>
            </a:r>
          </a:p>
          <a:p>
            <a:r>
              <a:rPr lang="en-US" sz="1200" kern="1200" dirty="0" smtClean="0">
                <a:solidFill>
                  <a:schemeClr val="tx1"/>
                </a:solidFill>
                <a:latin typeface="+mn-lt"/>
                <a:ea typeface="+mn-ea"/>
                <a:cs typeface="+mn-cs"/>
              </a:rPr>
              <a:t>http://olympus.magnet.fsu.edu/galleries/polarizedlight/index.html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1831, </a:t>
            </a:r>
            <a:r>
              <a:rPr lang="en-US" sz="1200" b="1" i="1" kern="1200" dirty="0" smtClean="0">
                <a:solidFill>
                  <a:schemeClr val="tx1"/>
                </a:solidFill>
                <a:latin typeface="+mn-lt"/>
                <a:ea typeface="+mn-ea"/>
                <a:cs typeface="+mn-cs"/>
              </a:rPr>
              <a:t>beta</a:t>
            </a:r>
            <a:r>
              <a:rPr lang="en-US" sz="1200" kern="1200" dirty="0" smtClean="0">
                <a:solidFill>
                  <a:schemeClr val="tx1"/>
                </a:solidFill>
                <a:latin typeface="+mn-lt"/>
                <a:ea typeface="+mn-ea"/>
                <a:cs typeface="+mn-cs"/>
              </a:rPr>
              <a:t>-carotene was first isolated from the roots of carrots, but it was not until the Nobel prize-winning research of Paul Karrer in the early 1930s that the structure of the substance was determined. The earliest use of synthesized </a:t>
            </a:r>
            <a:r>
              <a:rPr lang="en-US" sz="1200" b="1" i="1" kern="1200" dirty="0" smtClean="0">
                <a:solidFill>
                  <a:schemeClr val="tx1"/>
                </a:solidFill>
                <a:latin typeface="+mn-lt"/>
                <a:ea typeface="+mn-ea"/>
                <a:cs typeface="+mn-cs"/>
              </a:rPr>
              <a:t>beta</a:t>
            </a:r>
            <a:r>
              <a:rPr lang="en-US" sz="1200" kern="1200" dirty="0" smtClean="0">
                <a:solidFill>
                  <a:schemeClr val="tx1"/>
                </a:solidFill>
                <a:latin typeface="+mn-lt"/>
                <a:ea typeface="+mn-ea"/>
                <a:cs typeface="+mn-cs"/>
              </a:rPr>
              <a:t>-carotene was as a food colorant, but during the 1980s the vitamin precursor’s growing reputation as an antioxidant and a possible cancer-fighter resulted in its frequent inclusion in vitamin supplements. Since that time, however, conflicting findings about the benefits of taking synthesized </a:t>
            </a:r>
            <a:r>
              <a:rPr lang="en-US" sz="1200" b="1" i="1" kern="1200" dirty="0" smtClean="0">
                <a:solidFill>
                  <a:schemeClr val="tx1"/>
                </a:solidFill>
                <a:latin typeface="+mn-lt"/>
                <a:ea typeface="+mn-ea"/>
                <a:cs typeface="+mn-cs"/>
              </a:rPr>
              <a:t>beta</a:t>
            </a:r>
            <a:r>
              <a:rPr lang="en-US" sz="1200" kern="1200" dirty="0" smtClean="0">
                <a:solidFill>
                  <a:schemeClr val="tx1"/>
                </a:solidFill>
                <a:latin typeface="+mn-lt"/>
                <a:ea typeface="+mn-ea"/>
                <a:cs typeface="+mn-cs"/>
              </a:rPr>
              <a:t>-carotene have surfaced.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Though highly desirable for many purposes, certain drawbacks to polypropylene use have limited its exploitation in some areas, such as the traditional textile industry. The fibers poor </a:t>
            </a:r>
            <a:r>
              <a:rPr lang="en-US" sz="1200" kern="1200" dirty="0" err="1" smtClean="0">
                <a:solidFill>
                  <a:schemeClr val="tx1"/>
                </a:solidFill>
                <a:latin typeface="+mn-lt"/>
                <a:ea typeface="+mn-ea"/>
                <a:cs typeface="+mn-cs"/>
              </a:rPr>
              <a:t>dyeability</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texturizability</a:t>
            </a:r>
            <a:r>
              <a:rPr lang="en-US" sz="1200" kern="1200" dirty="0" smtClean="0">
                <a:solidFill>
                  <a:schemeClr val="tx1"/>
                </a:solidFill>
                <a:latin typeface="+mn-lt"/>
                <a:ea typeface="+mn-ea"/>
                <a:cs typeface="+mn-cs"/>
              </a:rPr>
              <a:t>, for instance, have played a significant role in the notable rarity of polypropylene in most clothing and apparel items. Other negative facets of the material are its low melting point, flammability, weak thermal stability, and poor adhesion to glues and latex. Though many of these problematic aspects may be significantly improved with the addition of other materials or by changing processing conditions, doing so is often a cost prohibitive action.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Typically smaller than other types of goats and sheep, the Angora goat is often said to have a gentle disposition. It breeds in autumn and has a gestation period of approximately 149 days. Through selective breeding, the ruminant’s outer coat of coarse guard hairs has been almost completely eliminated, leaving behind only a soft, fleecy underfur that grows in long locks. These locks are usually sheared twice annually, producing about 10 pounds of fleece per year per animal.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Cotton fiber is utilized to produce a seemingly boundless range of products and commodities. It has, however, historically been most popular as a material for clothing and other textiles due to its softness, absorbency, strength, and </a:t>
            </a:r>
            <a:r>
              <a:rPr lang="en-US" sz="1200" kern="1200" dirty="0" err="1" smtClean="0">
                <a:solidFill>
                  <a:schemeClr val="tx1"/>
                </a:solidFill>
                <a:latin typeface="+mn-lt"/>
                <a:ea typeface="+mn-ea"/>
                <a:cs typeface="+mn-cs"/>
              </a:rPr>
              <a:t>dyeability</a:t>
            </a:r>
            <a:r>
              <a:rPr lang="en-US" sz="1200" kern="1200" dirty="0" smtClean="0">
                <a:solidFill>
                  <a:schemeClr val="tx1"/>
                </a:solidFill>
                <a:latin typeface="+mn-lt"/>
                <a:ea typeface="+mn-ea"/>
                <a:cs typeface="+mn-cs"/>
              </a:rPr>
              <a:t>, as well as the ease with which it may be cared for. More recently, many of these same qualities have been responsible for cotton’s introduction into such products as paper, cardboard, medical supplies, plastics, and tire cord.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Basalts may vary greatly in composition and form. Some types, for instance, are compact and display a smooth, glassy surface, while others are porous or feature large, distinct crystals in a groundmass matrix. These conspicuous crystals most commonly consist of augite, feldspars, and olivine. Basalts also typically contain about 50 percent silica, as well as a relatively large amount of iron and magnesium. Large deposits of basalt are present in numerous locations around the world, including the mid-oceanic islands, Iceland, Germany, Turkey, Australia, India, Italy, and the United States.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more than 600 muscles in the human body, which collectively comprise about 40 percent of one’s bodyweight. The tissues that constitute these muscles are typically classified, however, as one of three basic types: striated, smooth, or cardiac. Named for its banded appearance under the microscope, striated muscle comprises the bulk of muscle tissue in the human body. Sometimes alternatively known as skeletal muscle, this tissue type is usually attached to the body’s skeleton via fibrous tendons and is under voluntary control.</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33CC"/>
                </a:solidFill>
                <a:cs typeface="Times New Roman" panose="02020603050405020304" pitchFamily="18" charset="0"/>
              </a:rPr>
              <a:t> Special orientation-independent technique (Oldenbourg Pol Scope)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17</a:t>
            </a:fld>
            <a:endParaRPr lang="en-US"/>
          </a:p>
        </p:txBody>
      </p:sp>
    </p:spTree>
    <p:extLst>
      <p:ext uri="{BB962C8B-B14F-4D97-AF65-F5344CB8AC3E}">
        <p14:creationId xmlns:p14="http://schemas.microsoft.com/office/powerpoint/2010/main" val="15308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http://www.microscopyu.com/articles/polarized/polarizedlightintro.html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18</a:t>
            </a:fld>
            <a:endParaRPr lang="en-US"/>
          </a:p>
        </p:txBody>
      </p:sp>
    </p:spTree>
    <p:extLst>
      <p:ext uri="{BB962C8B-B14F-4D97-AF65-F5344CB8AC3E}">
        <p14:creationId xmlns:p14="http://schemas.microsoft.com/office/powerpoint/2010/main" val="265585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19</a:t>
            </a:fld>
            <a:endParaRPr lang="en-US"/>
          </a:p>
        </p:txBody>
      </p:sp>
    </p:spTree>
    <p:extLst>
      <p:ext uri="{BB962C8B-B14F-4D97-AF65-F5344CB8AC3E}">
        <p14:creationId xmlns:p14="http://schemas.microsoft.com/office/powerpoint/2010/main" val="64807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"Calcite and polarizing filter" by </a:t>
            </a:r>
            <a:r>
              <a:rPr lang="en-US" dirty="0" err="1" smtClean="0"/>
              <a:t>Aldoaldoz</a:t>
            </a:r>
            <a:r>
              <a:rPr lang="en-US" dirty="0" smtClean="0"/>
              <a:t> - Own work. Licensed under CC BY-SA 3.0 via Wikimedia Commons - https://commons.wikimedia.org/wiki/File:Calcite_and_polarizing_filter.gif#mediaviewer/File:Calcite_and_polarizing_filter.gif</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21</a:t>
            </a:fld>
            <a:endParaRPr lang="en-US"/>
          </a:p>
        </p:txBody>
      </p:sp>
    </p:spTree>
    <p:extLst>
      <p:ext uri="{BB962C8B-B14F-4D97-AF65-F5344CB8AC3E}">
        <p14:creationId xmlns:p14="http://schemas.microsoft.com/office/powerpoint/2010/main" val="321412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http://www.microscopyu.com/articles/polarized/birefringenceintro.html</a:t>
            </a:r>
          </a:p>
          <a:p>
            <a:endParaRPr lang="en-US" dirty="0" smtClean="0"/>
          </a:p>
          <a:p>
            <a:r>
              <a:rPr lang="en-US" dirty="0" smtClean="0"/>
              <a:t>"Positively birefringent material" by Mikael </a:t>
            </a:r>
            <a:r>
              <a:rPr lang="en-US" dirty="0" err="1" smtClean="0"/>
              <a:t>Häggström</a:t>
            </a:r>
            <a:r>
              <a:rPr lang="en-US" dirty="0" smtClean="0"/>
              <a:t> - Own work. Licensed under Public Domain via Wikimedia Commons - https://commons.wikimedia.org/wiki/File:Positively_birefringent_material.svg#mediaviewer/File:Positively_birefringent_material.svg</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22</a:t>
            </a:fld>
            <a:endParaRPr lang="en-US"/>
          </a:p>
        </p:txBody>
      </p:sp>
    </p:spTree>
    <p:extLst>
      <p:ext uri="{BB962C8B-B14F-4D97-AF65-F5344CB8AC3E}">
        <p14:creationId xmlns:p14="http://schemas.microsoft.com/office/powerpoint/2010/main" val="136035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http://www.microscopyu.com/articles/polarized/birefringenceintro.html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23</a:t>
            </a:fld>
            <a:endParaRPr lang="en-US"/>
          </a:p>
        </p:txBody>
      </p:sp>
    </p:spTree>
    <p:extLst>
      <p:ext uri="{BB962C8B-B14F-4D97-AF65-F5344CB8AC3E}">
        <p14:creationId xmlns:p14="http://schemas.microsoft.com/office/powerpoint/2010/main" val="40404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http://www.microscopyu.com/articles/formulas/specimencontrast.html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a:t>
            </a:fld>
            <a:endParaRPr lang="en-US"/>
          </a:p>
        </p:txBody>
      </p:sp>
    </p:spTree>
    <p:extLst>
      <p:ext uri="{BB962C8B-B14F-4D97-AF65-F5344CB8AC3E}">
        <p14:creationId xmlns:p14="http://schemas.microsoft.com/office/powerpoint/2010/main" val="3464526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"Fluorescent uric acid" by </a:t>
            </a:r>
            <a:r>
              <a:rPr lang="en-US" dirty="0" err="1" smtClean="0"/>
              <a:t>Bobjgalindo</a:t>
            </a:r>
            <a:r>
              <a:rPr lang="en-US" dirty="0" smtClean="0"/>
              <a:t> - Own work. Licensed under GFDL via Wikimedia Commons - https://commons.wikimedia.org/wiki/File:Fluorescent_uric_acid.JPG#mediaviewer/File:Fluorescent_uric_acid.JPG</a:t>
            </a:r>
          </a:p>
          <a:p>
            <a:endParaRPr lang="en-US" dirty="0" smtClean="0"/>
          </a:p>
          <a:p>
            <a:r>
              <a:rPr lang="en-US" dirty="0" smtClean="0"/>
              <a:t>"Birefringence Stress Plastic" by </a:t>
            </a:r>
            <a:r>
              <a:rPr lang="en-US" dirty="0" err="1" smtClean="0"/>
              <a:t>Zephyris</a:t>
            </a:r>
            <a:r>
              <a:rPr lang="en-US" dirty="0" smtClean="0"/>
              <a:t> - Own work. Licensed under CC BY-SA 3.0 via Wikimedia Commons - https://commons.wikimedia.org/wiki/File:Birefringence_Stress_Plastic.JPG#mediaviewer/File:Birefringence_Stress_Plastic.JPG</a:t>
            </a:r>
          </a:p>
          <a:p>
            <a:endParaRPr lang="en-US" dirty="0" smtClean="0"/>
          </a:p>
          <a:p>
            <a:r>
              <a:rPr lang="en-US" dirty="0" smtClean="0"/>
              <a:t>Strain-induced birefringence in a notched polycarbonate bar</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24</a:t>
            </a:fld>
            <a:endParaRPr lang="en-US"/>
          </a:p>
        </p:txBody>
      </p:sp>
    </p:spTree>
    <p:extLst>
      <p:ext uri="{BB962C8B-B14F-4D97-AF65-F5344CB8AC3E}">
        <p14:creationId xmlns:p14="http://schemas.microsoft.com/office/powerpoint/2010/main" val="3863757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Optical anisotropy is studied in the polarized light microscope with accessory plates that are divided into two primary categories: </a:t>
            </a:r>
            <a:r>
              <a:rPr lang="en-US" sz="1200" b="1" kern="1200" dirty="0" smtClean="0">
                <a:solidFill>
                  <a:schemeClr val="tx1"/>
                </a:solidFill>
                <a:latin typeface="+mn-lt"/>
                <a:ea typeface="+mn-ea"/>
                <a:cs typeface="+mn-cs"/>
              </a:rPr>
              <a:t>retardation plates</a:t>
            </a:r>
            <a:r>
              <a:rPr lang="en-US" sz="1200" kern="1200" dirty="0" smtClean="0">
                <a:solidFill>
                  <a:schemeClr val="tx1"/>
                </a:solidFill>
                <a:latin typeface="+mn-lt"/>
                <a:ea typeface="+mn-ea"/>
                <a:cs typeface="+mn-cs"/>
              </a:rPr>
              <a:t> that have a fixed optical path difference and </a:t>
            </a:r>
            <a:r>
              <a:rPr lang="en-US" sz="1200" b="1" kern="1200" dirty="0" smtClean="0">
                <a:solidFill>
                  <a:schemeClr val="tx1"/>
                </a:solidFill>
                <a:latin typeface="+mn-lt"/>
                <a:ea typeface="+mn-ea"/>
                <a:cs typeface="+mn-cs"/>
              </a:rPr>
              <a:t>compensators</a:t>
            </a:r>
            <a:r>
              <a:rPr lang="en-US" sz="1200" kern="1200" dirty="0" smtClean="0">
                <a:solidFill>
                  <a:schemeClr val="tx1"/>
                </a:solidFill>
                <a:latin typeface="+mn-lt"/>
                <a:ea typeface="+mn-ea"/>
                <a:cs typeface="+mn-cs"/>
              </a:rPr>
              <a:t>, which have variable optical path lengths. Addition of a retardation plate or compensator to the polarized light microscope produces a highly accurate analytical instrument that can be employed to determine the </a:t>
            </a:r>
            <a:r>
              <a:rPr lang="en-US" sz="1200" b="1" kern="1200" dirty="0" smtClean="0">
                <a:solidFill>
                  <a:schemeClr val="tx1"/>
                </a:solidFill>
                <a:latin typeface="+mn-lt"/>
                <a:ea typeface="+mn-ea"/>
                <a:cs typeface="+mn-cs"/>
              </a:rPr>
              <a:t>relative retardation</a:t>
            </a:r>
            <a:r>
              <a:rPr lang="en-US" sz="1200" kern="1200" dirty="0" smtClean="0">
                <a:solidFill>
                  <a:schemeClr val="tx1"/>
                </a:solidFill>
                <a:latin typeface="+mn-lt"/>
                <a:ea typeface="+mn-ea"/>
                <a:cs typeface="+mn-cs"/>
              </a:rPr>
              <a:t> (often symbolized by the Greek letter </a:t>
            </a:r>
            <a:r>
              <a:rPr lang="en-US" sz="1200" b="1" kern="1200" dirty="0" smtClean="0">
                <a:solidFill>
                  <a:schemeClr val="tx1"/>
                </a:solidFill>
                <a:latin typeface="+mn-lt"/>
                <a:ea typeface="+mn-ea"/>
                <a:cs typeface="+mn-cs"/>
              </a:rPr>
              <a:t>G</a:t>
            </a:r>
            <a:r>
              <a:rPr lang="en-US" sz="1200" kern="1200" dirty="0" smtClean="0">
                <a:solidFill>
                  <a:schemeClr val="tx1"/>
                </a:solidFill>
                <a:latin typeface="+mn-lt"/>
                <a:ea typeface="+mn-ea"/>
                <a:cs typeface="+mn-cs"/>
              </a:rPr>
              <a:t>) or optical path difference between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(termed </a:t>
            </a:r>
            <a:r>
              <a:rPr lang="en-US" sz="1200" b="1" kern="1200" dirty="0" smtClean="0">
                <a:solidFill>
                  <a:schemeClr val="tx1"/>
                </a:solidFill>
                <a:latin typeface="+mn-lt"/>
                <a:ea typeface="+mn-ea"/>
                <a:cs typeface="+mn-cs"/>
              </a:rPr>
              <a:t>ordinary</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extraordinary</a:t>
            </a:r>
            <a:r>
              <a:rPr lang="en-US" sz="1200" kern="1200" dirty="0" smtClean="0">
                <a:solidFill>
                  <a:schemeClr val="tx1"/>
                </a:solidFill>
                <a:latin typeface="+mn-lt"/>
                <a:ea typeface="+mn-ea"/>
                <a:cs typeface="+mn-cs"/>
              </a:rPr>
              <a:t>) that are introduced into the optical system by specimen birefringence. The terms relative retardation, used extensively in polarized light microscopy, and optical path difference (</a:t>
            </a:r>
            <a:r>
              <a:rPr lang="en-US" sz="1200" b="1"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OPD</a:t>
            </a:r>
            <a:r>
              <a:rPr lang="en-US" sz="1200" kern="1200" dirty="0" smtClean="0">
                <a:solidFill>
                  <a:schemeClr val="tx1"/>
                </a:solidFill>
                <a:latin typeface="+mn-lt"/>
                <a:ea typeface="+mn-ea"/>
                <a:cs typeface="+mn-cs"/>
              </a:rPr>
              <a:t>), are both formally defined as the relative phase shift between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expressed in nanometers.</a:t>
            </a:r>
            <a:endParaRPr lang="en-US" dirty="0" smtClean="0"/>
          </a:p>
          <a:p>
            <a:endParaRPr lang="en-US" dirty="0" smtClean="0"/>
          </a:p>
          <a:p>
            <a:r>
              <a:rPr lang="en-US" dirty="0" smtClean="0"/>
              <a:t>http://micro.magnet.fsu.edu/primer/techniques/polarized/compensatorshome.html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25</a:t>
            </a:fld>
            <a:endParaRPr lang="en-US"/>
          </a:p>
        </p:txBody>
      </p:sp>
    </p:spTree>
    <p:extLst>
      <p:ext uri="{BB962C8B-B14F-4D97-AF65-F5344CB8AC3E}">
        <p14:creationId xmlns:p14="http://schemas.microsoft.com/office/powerpoint/2010/main" val="4217635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first order retardation plate is designed to introduce a relative retardation of exactly one wavelength (in the green or 550 nanometer region) between the ordinary and extraordinary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passing through the plate when the birefringent retardation material is illuminated by linearly polarized light at a 45-degree incident angle to the index ellipsoid. As a result, green wavelengths emerge from the retardation plate crystal still linearly polarized and having the same orientation as when they entered the retardation material (parallel to the polarizer). These wavelengths are perpendicular to the analyzer, thus are absorbed and do not pass through.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of all other wavelengths will experience some degree of retardation (less than a full wavelength) and will emerge from the retardation plate having varying degrees of elliptical polarization. These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are therefore able to pass a component vector through the analyzer. Subtracting the green wavelengths (blocked by the analyzer) from white light yields bright magenta-red, which results from a combination of all visible light spectral colors when the green wavelength band is missing. The magenta color observed in the microscope when a first order retardation plate is inserted into the optical train is a direct result of the events described above and is the origin for much of the common nomenclature describing this important qualitative tool.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behavior of a quartz first order retardation plate in polarized white light, symbolized by a combination of red, green, and blue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is reviewed in Figure 2. Without a specimen in the optical pathway (Figure 2(a)), the retardation plate induces an elliptical polarization vector to the red and blue waves as they pass through, but the green light travels through the quartz crystal as a linearly polarized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that is absorbed by the analyzer. As a result, only a component of the red and blue waves is able to pass through the analyzer to produce a spectrum of white light minus the green wavelengths, which is seen in the microscope as a bright magenta background.</a:t>
            </a:r>
          </a:p>
          <a:p>
            <a:r>
              <a:rPr lang="en-US" sz="1200" kern="1200" dirty="0" smtClean="0">
                <a:solidFill>
                  <a:schemeClr val="tx1"/>
                </a:solidFill>
                <a:latin typeface="+mn-lt"/>
                <a:ea typeface="+mn-ea"/>
                <a:cs typeface="+mn-cs"/>
              </a:rPr>
              <a:t>When a birefringent specimen with a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ellipsoid parallel to the retardation plate is inserted into the optical pathway (Figure 2(b)), the relative retardation of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is increased across the </a:t>
            </a:r>
            <a:r>
              <a:rPr lang="en-US" sz="1200" kern="1200" dirty="0" err="1" smtClean="0">
                <a:solidFill>
                  <a:schemeClr val="tx1"/>
                </a:solidFill>
                <a:latin typeface="+mn-lt"/>
                <a:ea typeface="+mn-ea"/>
                <a:cs typeface="+mn-cs"/>
              </a:rPr>
              <a:t>viewfield</a:t>
            </a:r>
            <a:r>
              <a:rPr lang="en-US" sz="1200" kern="1200" dirty="0" smtClean="0">
                <a:solidFill>
                  <a:schemeClr val="tx1"/>
                </a:solidFill>
                <a:latin typeface="+mn-lt"/>
                <a:ea typeface="+mn-ea"/>
                <a:cs typeface="+mn-cs"/>
              </a:rPr>
              <a:t> so that the color (red) now exhibiting linear polarized behavior is shifted to longer wavelengths. The blue and green wavelengths are elliptically polarized and interfere at the intermediate image plane to form a hue similar to second order blue (an addition color). Rotating the specimen by 90 degrees alters the relationship between the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ellipsoids (Figure 2(c)) so that they are now perpendicular. In this case, the relative retardation of the orthogonal </a:t>
            </a:r>
            <a:r>
              <a:rPr lang="en-US" sz="1200" kern="1200" dirty="0" err="1" smtClean="0">
                <a:solidFill>
                  <a:schemeClr val="tx1"/>
                </a:solidFill>
                <a:latin typeface="+mn-lt"/>
                <a:ea typeface="+mn-ea"/>
                <a:cs typeface="+mn-cs"/>
              </a:rPr>
              <a:t>wavefronts</a:t>
            </a:r>
            <a:r>
              <a:rPr lang="en-US" sz="1200" kern="1200" dirty="0" smtClean="0">
                <a:solidFill>
                  <a:schemeClr val="tx1"/>
                </a:solidFill>
                <a:latin typeface="+mn-lt"/>
                <a:ea typeface="+mn-ea"/>
                <a:cs typeface="+mn-cs"/>
              </a:rPr>
              <a:t> is decreased across the </a:t>
            </a:r>
            <a:r>
              <a:rPr lang="en-US" sz="1200" kern="1200" dirty="0" err="1" smtClean="0">
                <a:solidFill>
                  <a:schemeClr val="tx1"/>
                </a:solidFill>
                <a:latin typeface="+mn-lt"/>
                <a:ea typeface="+mn-ea"/>
                <a:cs typeface="+mn-cs"/>
              </a:rPr>
              <a:t>viewfield</a:t>
            </a:r>
            <a:r>
              <a:rPr lang="en-US" sz="1200" kern="1200" dirty="0" smtClean="0">
                <a:solidFill>
                  <a:schemeClr val="tx1"/>
                </a:solidFill>
                <a:latin typeface="+mn-lt"/>
                <a:ea typeface="+mn-ea"/>
                <a:cs typeface="+mn-cs"/>
              </a:rPr>
              <a:t> and the shorter (blue) wavelengths emerge as linearly polarized light (only to be absorbed by the analyzer). Elliptically polarized green and red wavelengths ultimately recombine to form a first order yellow (subtraction) interference color.</a:t>
            </a:r>
          </a:p>
          <a:p>
            <a:endParaRPr lang="en-US" dirty="0" smtClean="0"/>
          </a:p>
          <a:p>
            <a:endParaRPr lang="en-US" dirty="0" smtClean="0"/>
          </a:p>
          <a:p>
            <a:r>
              <a:rPr lang="en-US" dirty="0" smtClean="0"/>
              <a:t>http://micro.magnet.fsu.edu/primer/techniques/polarized/firstorderplate.html</a:t>
            </a:r>
          </a:p>
          <a:p>
            <a:endParaRPr lang="en-US" dirty="0" smtClean="0"/>
          </a:p>
          <a:p>
            <a:r>
              <a:rPr lang="en-US" sz="1200" kern="1200" dirty="0" smtClean="0">
                <a:solidFill>
                  <a:schemeClr val="tx1"/>
                </a:solidFill>
                <a:latin typeface="+mn-lt"/>
                <a:ea typeface="+mn-ea"/>
                <a:cs typeface="+mn-cs"/>
              </a:rPr>
              <a:t>Optical path differences ranging from a fraction of a wavelength up to several wavelengths can be readily estimated using a </a:t>
            </a:r>
            <a:r>
              <a:rPr lang="en-US" sz="1200" b="1" kern="1200" dirty="0" smtClean="0">
                <a:solidFill>
                  <a:schemeClr val="tx1"/>
                </a:solidFill>
                <a:latin typeface="+mn-lt"/>
                <a:ea typeface="+mn-ea"/>
                <a:cs typeface="+mn-cs"/>
              </a:rPr>
              <a:t>first order</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full wave</a:t>
            </a:r>
            <a:r>
              <a:rPr lang="en-US" sz="1200" kern="1200" dirty="0" smtClean="0">
                <a:solidFill>
                  <a:schemeClr val="tx1"/>
                </a:solidFill>
                <a:latin typeface="+mn-lt"/>
                <a:ea typeface="+mn-ea"/>
                <a:cs typeface="+mn-cs"/>
              </a:rPr>
              <a:t>) retardation plate. This versatile tool is known by several names, including a red plate, red-I (red-one) plate, lambda (</a:t>
            </a:r>
            <a:r>
              <a:rPr lang="en-US" sz="1200" b="1" kern="1200" dirty="0" smtClean="0">
                <a:solidFill>
                  <a:schemeClr val="tx1"/>
                </a:solidFill>
                <a:latin typeface="+mn-lt"/>
                <a:ea typeface="+mn-ea"/>
                <a:cs typeface="+mn-cs"/>
              </a:rPr>
              <a:t>l</a:t>
            </a:r>
            <a:r>
              <a:rPr lang="en-US" sz="1200" kern="1200" dirty="0" smtClean="0">
                <a:solidFill>
                  <a:schemeClr val="tx1"/>
                </a:solidFill>
                <a:latin typeface="+mn-lt"/>
                <a:ea typeface="+mn-ea"/>
                <a:cs typeface="+mn-cs"/>
              </a:rPr>
              <a:t>) plate, gypsum plate, selenite plate, sensitive violet, or simply a color tint plate, and adds a fixed optical path difference between 530 and 560 nanometers (depending upon the manufacturer) to every </a:t>
            </a:r>
            <a:r>
              <a:rPr lang="en-US" sz="1200" kern="1200" dirty="0" err="1" smtClean="0">
                <a:solidFill>
                  <a:schemeClr val="tx1"/>
                </a:solidFill>
                <a:latin typeface="+mn-lt"/>
                <a:ea typeface="+mn-ea"/>
                <a:cs typeface="+mn-cs"/>
              </a:rPr>
              <a:t>wavefront</a:t>
            </a:r>
            <a:r>
              <a:rPr lang="en-US" sz="1200" kern="1200" dirty="0" smtClean="0">
                <a:solidFill>
                  <a:schemeClr val="tx1"/>
                </a:solidFill>
                <a:latin typeface="+mn-lt"/>
                <a:ea typeface="+mn-ea"/>
                <a:cs typeface="+mn-cs"/>
              </a:rPr>
              <a:t> in the field. The first order retardation plate is a standard accessory that is frequently utilized to determine the optical sign (positive or negative) of a birefringent specimen in polarized light microscopy. In addition, the retardation plate is also useful for enhancing contrast in weakly birefringent specimens.</a:t>
            </a:r>
            <a:endParaRPr lang="en-US" dirty="0" smtClean="0"/>
          </a:p>
          <a:p>
            <a:endParaRPr lang="en-US" dirty="0" smtClean="0"/>
          </a:p>
          <a:p>
            <a:r>
              <a:rPr lang="en-US" dirty="0" smtClean="0"/>
              <a:t>http://micro.magnet.fsu.edu/primer/techniques/polarized/compensatorshome.html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26</a:t>
            </a:fld>
            <a:endParaRPr lang="en-US"/>
          </a:p>
        </p:txBody>
      </p:sp>
    </p:spTree>
    <p:extLst>
      <p:ext uri="{BB962C8B-B14F-4D97-AF65-F5344CB8AC3E}">
        <p14:creationId xmlns:p14="http://schemas.microsoft.com/office/powerpoint/2010/main" val="752259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Monosodium </a:t>
            </a:r>
            <a:r>
              <a:rPr lang="en-US" dirty="0" err="1" smtClean="0"/>
              <a:t>urate</a:t>
            </a:r>
            <a:r>
              <a:rPr lang="en-US" dirty="0" smtClean="0"/>
              <a:t> crystals grow in elongated prisms that have a negative optical sign of birefringence, which generates a yellow (subtraction) interference color when the long axis of the crystal is oriented parallel to the slow axis of the first order retardation plate (Figure 6(a)). Rotating the crystals through 90 degrees changes the interference color to blue (addition color; Figure 6(b)). In contrast, pseudo-gout pyrophosphate crystals, which have similar elongated growth characteristics, exhibit a blue interference color (Figure 6(c)) when oriented parallel to the slow axis of the retardation plate and a yellow color (Figure 6(d)) when perpendicular. The sign of birefringence can be employed to differentiate between gout crystals and those consisting of pyrophosphate. Gout can also be identified with polarized light microscopy in thin sections of human tissue prepared from the extremities. Polarized light is also useful in the medical field to identify amyloid, a protein created by metabolic deficiencies and subsequently deposited in several organs (spleen, liver, kidneys, brain), but not observed in normal tissues.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http://www.microscopyu.com/articles/polarized/polarizedintro.html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27</a:t>
            </a:fld>
            <a:endParaRPr lang="en-US"/>
          </a:p>
        </p:txBody>
      </p:sp>
    </p:spTree>
    <p:extLst>
      <p:ext uri="{BB962C8B-B14F-4D97-AF65-F5344CB8AC3E}">
        <p14:creationId xmlns:p14="http://schemas.microsoft.com/office/powerpoint/2010/main" val="1194149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geological applications, the standard thickness for rock thin sections is 25-30 micrometers. Specimens can be ground down with diamond impregnated wheels and then hand finished to the correct thickness using abrasive powders of successively decreasing grit size. The final specimen should have a cover glass cemented with an optically transparent adhesive. Softer materials can be prepared in a manner similar to biological samples using a microtome. Slices between one and 40 micrometers thick are used for transmitted light observations. </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28</a:t>
            </a:fld>
            <a:endParaRPr lang="en-US"/>
          </a:p>
        </p:txBody>
      </p:sp>
    </p:spTree>
    <p:extLst>
      <p:ext uri="{BB962C8B-B14F-4D97-AF65-F5344CB8AC3E}">
        <p14:creationId xmlns:p14="http://schemas.microsoft.com/office/powerpoint/2010/main" val="2753158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closer the spacing of a line grating, the fewer the spectra that will be captured by a given objective, as illustrated in Figure 4(a-c). The diffraction pattern illustrated in Figure 4(a) was captured by a 40x objective imaging the lower portion the line grating in Figure 4(b), where the slits are closer together. In Figure 4(c), the objective is focused on the upper portion of the line grating (Figure 4(b)) where the slits are farther apart, and more spectra are captured by the objective. The direct light and the light from the higher order diffraction maxima are focused by the objective to form an image in the intermediate image plane at the fixed diaphragm of the eyepiece. Here the direct and diffracted light rays interfere and are thus reconstituted into the real, inverted image that is seen by the eye lens of the eyepiece and further magnified. This is illustrated in Figure 4(d) through Figure 4(g) with two types of diffraction gratings. The square grid illustrated in Figure 4(d) represents the orthoscopic image of the grid (in effect, the usual specimen image observed through the eyepieces) as seen through the full aperture of the objective. The diffraction pattern derived from this grid is shown as a </a:t>
            </a:r>
            <a:r>
              <a:rPr lang="en-US" dirty="0" err="1" smtClean="0"/>
              <a:t>conoscopic</a:t>
            </a:r>
            <a:r>
              <a:rPr lang="en-US" dirty="0" smtClean="0"/>
              <a:t> image that would be seen at the rear focal plane of the objective (Figure 4(e)). Likewise, the orthoscopic image of a hexagonally arranged grid (Figure 4(f)) produces a corresponding hexagonally arranged </a:t>
            </a:r>
            <a:r>
              <a:rPr lang="en-US" dirty="0" err="1" smtClean="0"/>
              <a:t>conoscopic</a:t>
            </a:r>
            <a:r>
              <a:rPr lang="en-US" dirty="0" smtClean="0"/>
              <a:t> image (Figure 4(g)) of first order diffraction patterns.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53428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Brookite</a:t>
            </a:r>
            <a:r>
              <a:rPr lang="en-US" dirty="0" smtClean="0"/>
              <a:t>, TiO2, with strong dispersion colors</a:t>
            </a:r>
          </a:p>
          <a:p>
            <a:r>
              <a:rPr lang="en-US" dirty="0" smtClean="0"/>
              <a:t>	</a:t>
            </a:r>
            <a:r>
              <a:rPr lang="en-US" dirty="0" err="1" smtClean="0"/>
              <a:t>Uni</a:t>
            </a:r>
            <a:r>
              <a:rPr lang="en-US" dirty="0" smtClean="0"/>
              <a:t>-axial interference figure of thick calcite plate, perpendicular to optical </a:t>
            </a:r>
            <a:r>
              <a:rPr lang="en-US" dirty="0" smtClean="0"/>
              <a:t>axis (quarter wavelength plate)</a:t>
            </a:r>
            <a:endParaRPr lang="en-US" dirty="0" smtClean="0"/>
          </a:p>
          <a:p>
            <a:r>
              <a:rPr lang="en-US" dirty="0" smtClean="0"/>
              <a:t>		Bi-axial interference figure of thin </a:t>
            </a:r>
            <a:r>
              <a:rPr lang="en-US" b="1" dirty="0" smtClean="0"/>
              <a:t>biotite</a:t>
            </a:r>
            <a:r>
              <a:rPr lang="en-US" dirty="0" smtClean="0"/>
              <a:t> crystal in diagonal position at circular polarized </a:t>
            </a:r>
            <a:r>
              <a:rPr lang="en-US" dirty="0" smtClean="0"/>
              <a:t>light (</a:t>
            </a:r>
            <a:r>
              <a:rPr lang="en-US" dirty="0" smtClean="0"/>
              <a:t>is typical of a uniaxial crystal with a first order retardation plate inserted into the optical pathway)</a:t>
            </a:r>
            <a:endParaRPr lang="en-US" dirty="0" smtClean="0"/>
          </a:p>
          <a:p>
            <a:endParaRPr lang="en-US" dirty="0" smtClean="0"/>
          </a:p>
          <a:p>
            <a:r>
              <a:rPr lang="en-US" dirty="0" err="1" smtClean="0"/>
              <a:t>Brookite</a:t>
            </a:r>
            <a:r>
              <a:rPr lang="en-US" dirty="0" smtClean="0"/>
              <a:t> from </a:t>
            </a:r>
            <a:r>
              <a:rPr lang="en-US" dirty="0" err="1" smtClean="0"/>
              <a:t>wikipedia</a:t>
            </a:r>
            <a:endParaRPr lang="en-US" dirty="0" smtClean="0"/>
          </a:p>
          <a:p>
            <a:r>
              <a:rPr lang="en-US" dirty="0" smtClean="0"/>
              <a:t>Biotite</a:t>
            </a:r>
            <a:r>
              <a:rPr lang="en-US" baseline="0" dirty="0" smtClean="0"/>
              <a:t> from http://www4.uwm.edu/course/geosci-100/Mineral_Rocks/biotite_data.html</a:t>
            </a:r>
            <a:endParaRPr lang="en-US" dirty="0" smtClean="0"/>
          </a:p>
          <a:p>
            <a:r>
              <a:rPr lang="en-US" dirty="0" smtClean="0"/>
              <a:t>http://www.leica-microsystems.com/products/light-microscopes/details/product/leica-dm4-p/</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35924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Illustrated in Figure 3 is a series of reflected polarized light photomicrographs of typical specimens imaged utilizing this technique. On the left (Figure 3(a)) is a digital image revealing surface features of a microprocessor integrated circuit. Birefringent elements employed in the fabrication of the circuit are clearly visible in the image, which displays a portion of the chip's arithmetic logic unit. The blemished surface of a ceramic superconducting crystal (bismuth base) is presented in Figure 3(b), which shows birefringent crystalline areas with interference colors interspersed with grain boundaries. Metallic thin films are also visible with reflected polarized light. Figure 3(c) illustrates blisters that form imperfections in an otherwise confluent thin film of copper (about 0.1 micron thick) sandwiched over a nickel/sodium chloride substrate to form a metallic </a:t>
            </a:r>
            <a:r>
              <a:rPr lang="en-US" dirty="0" err="1" smtClean="0"/>
              <a:t>superlattice</a:t>
            </a:r>
            <a:r>
              <a:rPr lang="en-US" dirty="0" smtClean="0"/>
              <a:t> assembly.</a:t>
            </a:r>
          </a:p>
          <a:p>
            <a:endParaRPr lang="en-US" dirty="0" smtClean="0"/>
          </a:p>
          <a:p>
            <a:r>
              <a:rPr lang="en-US" dirty="0" smtClean="0"/>
              <a:t>Reflected light techniques require a dedicated set of objectives that have not been corrected for viewing through the cover glass, and those for polarizing work should also be strain free.</a:t>
            </a:r>
          </a:p>
          <a:p>
            <a:endParaRPr lang="en-US" dirty="0" smtClean="0"/>
          </a:p>
          <a:p>
            <a:r>
              <a:rPr lang="en-US" dirty="0" smtClean="0"/>
              <a:t>http://www.microscopyu.com/articles/polarized/polarizedintro.html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33</a:t>
            </a:fld>
            <a:endParaRPr lang="en-US"/>
          </a:p>
        </p:txBody>
      </p:sp>
    </p:spTree>
    <p:extLst>
      <p:ext uri="{BB962C8B-B14F-4D97-AF65-F5344CB8AC3E}">
        <p14:creationId xmlns:p14="http://schemas.microsoft.com/office/powerpoint/2010/main" val="3790542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 Phase, Polarized light</a:t>
            </a:r>
          </a:p>
          <a:p>
            <a:r>
              <a:rPr lang="en-US" dirty="0" smtClean="0"/>
              <a:t>Sea urchin mitotic spindle</a:t>
            </a:r>
          </a:p>
          <a:p>
            <a:endParaRPr lang="en-US" dirty="0" smtClean="0"/>
          </a:p>
          <a:p>
            <a:r>
              <a:rPr lang="en-US" dirty="0" smtClean="0"/>
              <a:t>Ribosomal particles</a:t>
            </a:r>
            <a:r>
              <a:rPr lang="en-US" baseline="0" dirty="0" smtClean="0"/>
              <a:t> isotropic</a:t>
            </a:r>
          </a:p>
          <a:p>
            <a:endParaRPr lang="en-US" baseline="0" dirty="0" smtClean="0"/>
          </a:p>
          <a:p>
            <a:r>
              <a:rPr lang="en-US" dirty="0" smtClean="0"/>
              <a:t>https://www.ibiology.org/ibioeducation/taking-courses/polarization-microscopy.html</a:t>
            </a:r>
          </a:p>
          <a:p>
            <a:endParaRPr lang="en-US" dirty="0" smtClean="0"/>
          </a:p>
          <a:p>
            <a:r>
              <a:rPr lang="en-US" dirty="0" smtClean="0"/>
              <a:t>Edward</a:t>
            </a:r>
            <a:r>
              <a:rPr lang="en-US" baseline="0" dirty="0" smtClean="0"/>
              <a:t> D. Salmon from UNC</a:t>
            </a:r>
            <a:endParaRPr lang="en-US" dirty="0" smtClean="0"/>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76649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invented the camera </a:t>
            </a:r>
            <a:r>
              <a:rPr lang="en-US" dirty="0" err="1" smtClean="0"/>
              <a:t>lucida</a:t>
            </a:r>
            <a:r>
              <a:rPr lang="en-US" dirty="0" smtClean="0"/>
              <a:t> (1807), the reflecting goniometer (1809), and the Wollaston prism</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36</a:t>
            </a:fld>
            <a:endParaRPr lang="en-US"/>
          </a:p>
        </p:txBody>
      </p:sp>
    </p:spTree>
    <p:extLst>
      <p:ext uri="{BB962C8B-B14F-4D97-AF65-F5344CB8AC3E}">
        <p14:creationId xmlns:p14="http://schemas.microsoft.com/office/powerpoint/2010/main" val="306974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Trichrome-uterusTrichrome-uterus.jpg</a:t>
            </a:r>
          </a:p>
          <a:p>
            <a:r>
              <a:rPr lang="en-US" dirty="0" smtClean="0"/>
              <a:t>https://mit-ki.ilabsolutions.com/service_center/show_external/3170/histology-core-facility</a:t>
            </a:r>
          </a:p>
          <a:p>
            <a:r>
              <a:rPr lang="en-US" dirty="0" smtClean="0"/>
              <a:t>Stained section of </a:t>
            </a:r>
            <a:r>
              <a:rPr lang="en-US" dirty="0" err="1" smtClean="0"/>
              <a:t>Taxus</a:t>
            </a:r>
            <a:r>
              <a:rPr lang="en-US" dirty="0" smtClean="0"/>
              <a:t> </a:t>
            </a:r>
            <a:r>
              <a:rPr lang="en-US" dirty="0" err="1" smtClean="0"/>
              <a:t>baccata</a:t>
            </a:r>
            <a:r>
              <a:rPr lang="en-US" dirty="0" smtClean="0"/>
              <a:t>, Sprout, 10x</a:t>
            </a:r>
          </a:p>
          <a:p>
            <a:r>
              <a:rPr lang="en-US" dirty="0" smtClean="0"/>
              <a:t>https://www.flickr.com/photos/wunderkanone/4244591261/</a:t>
            </a:r>
          </a:p>
          <a:p>
            <a:r>
              <a:rPr lang="en-US" dirty="0" smtClean="0"/>
              <a:t>File Bladder histology 004jpg Embryology</a:t>
            </a:r>
          </a:p>
          <a:p>
            <a:r>
              <a:rPr lang="en-US" dirty="0" smtClean="0"/>
              <a:t>http://kuentir.biz/histology/histology-epithelial-hd.html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a:t>
            </a:fld>
            <a:endParaRPr lang="en-US"/>
          </a:p>
        </p:txBody>
      </p:sp>
    </p:spTree>
    <p:extLst>
      <p:ext uri="{BB962C8B-B14F-4D97-AF65-F5344CB8AC3E}">
        <p14:creationId xmlns:p14="http://schemas.microsoft.com/office/powerpoint/2010/main" val="124110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hlinkClick r:id="rId3"/>
              </a:rPr>
              <a:t>Chicken Embryo Lens</a:t>
            </a:r>
            <a:r>
              <a:rPr lang="en-US" sz="1200" kern="1200" dirty="0" smtClean="0">
                <a:solidFill>
                  <a:schemeClr val="tx1"/>
                </a:solidFill>
                <a:latin typeface="+mn-lt"/>
                <a:ea typeface="+mn-ea"/>
                <a:cs typeface="+mn-cs"/>
              </a:rPr>
              <a:t> - Although initially all cells within a chicken embryo look alike, they quickly begin to develop into specialized structures. Within the first 24 hours of embryonic development, the head becomes distinguishable, the foregut forms, blood begins to accumulate in areas that will become parts of the vascular system, and the eye starts to take shape. Developmental progression moves swiftly, and on the second day the lenses of the eyes materialize, the vascular system takes a definite form, and the heart begins beating. The lightning-fast pace of growth and change continues, each feature developing within a set period of time, until a few short weeks later a full-formed and functional baby chicken, complete with claws and feathers, taps it way out of its shell to first see the light of day.</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hlinkClick r:id="rId4"/>
              </a:rPr>
              <a:t>Chinese Liver Fluke (</a:t>
            </a:r>
            <a:r>
              <a:rPr lang="en-US" sz="1200" b="1" i="1" kern="1200" dirty="0" err="1" smtClean="0">
                <a:solidFill>
                  <a:schemeClr val="tx1"/>
                </a:solidFill>
                <a:latin typeface="+mn-lt"/>
                <a:ea typeface="+mn-ea"/>
                <a:cs typeface="+mn-cs"/>
                <a:hlinkClick r:id="rId4"/>
              </a:rPr>
              <a:t>Clonorchis</a:t>
            </a:r>
            <a:r>
              <a:rPr lang="en-US" sz="1200" b="1" i="1" kern="1200" dirty="0" smtClean="0">
                <a:solidFill>
                  <a:schemeClr val="tx1"/>
                </a:solidFill>
                <a:latin typeface="+mn-lt"/>
                <a:ea typeface="+mn-ea"/>
                <a:cs typeface="+mn-cs"/>
                <a:hlinkClick r:id="rId4"/>
              </a:rPr>
              <a:t> </a:t>
            </a:r>
            <a:r>
              <a:rPr lang="en-US" sz="1200" b="1" i="1" kern="1200" dirty="0" err="1" smtClean="0">
                <a:solidFill>
                  <a:schemeClr val="tx1"/>
                </a:solidFill>
                <a:latin typeface="+mn-lt"/>
                <a:ea typeface="+mn-ea"/>
                <a:cs typeface="+mn-cs"/>
                <a:hlinkClick r:id="rId4"/>
              </a:rPr>
              <a:t>sinensis</a:t>
            </a:r>
            <a:r>
              <a:rPr lang="en-US" sz="1200" b="1" kern="1200" dirty="0" smtClean="0">
                <a:solidFill>
                  <a:schemeClr val="tx1"/>
                </a:solidFill>
                <a:latin typeface="+mn-lt"/>
                <a:ea typeface="+mn-ea"/>
                <a:cs typeface="+mn-cs"/>
                <a:hlinkClick r:id="rId4"/>
              </a:rPr>
              <a:t>)</a:t>
            </a:r>
            <a:r>
              <a:rPr lang="en-US" sz="1200" kern="1200" dirty="0" smtClean="0">
                <a:solidFill>
                  <a:schemeClr val="tx1"/>
                </a:solidFill>
                <a:latin typeface="+mn-lt"/>
                <a:ea typeface="+mn-ea"/>
                <a:cs typeface="+mn-cs"/>
              </a:rPr>
              <a:t> - Similar to many other parasites, Chinese liver flukes have a three-host lifecycle and must, therefore, reside in two intermediate hosts before infecting a definitive host. The first hosts of the species are snails, which ingest the eggs of the flukes from contaminated water. The eggs complete their gestation in the snails before hatching and exiting the organisms. The trematodes then burrow into fish, their second intermediate hosts, where they become encysted inside muscle tissue. Humans, or other animals, become the final hosts of the flukes when they eat the raw flesh of an infected fish.</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hlinkClick r:id="rId5"/>
              </a:rPr>
              <a:t>Down Feathers</a:t>
            </a:r>
            <a:r>
              <a:rPr lang="en-US" sz="1200" kern="1200" dirty="0" smtClean="0">
                <a:solidFill>
                  <a:schemeClr val="tx1"/>
                </a:solidFill>
                <a:latin typeface="+mn-lt"/>
                <a:ea typeface="+mn-ea"/>
                <a:cs typeface="+mn-cs"/>
              </a:rPr>
              <a:t> - There are three basic types of feathers, each with its own set of specific functions. Contour feathers line the wings, tails, and backs of birds, giving them a defined shape and acting as aerodynamic structures. Beneath them, lie the soft, fluffy feathers commonly referred to as down. As anyone who has ever used a down comforter or sleeping bag should know, down feathers are excellent insulators. Thus, their primary function is to maintain the proper body temperature of birds, a task that they are aided in by hair feathers. Sometimes alternatively known as </a:t>
            </a:r>
            <a:r>
              <a:rPr lang="en-US" sz="1200" kern="1200" dirty="0" err="1" smtClean="0">
                <a:solidFill>
                  <a:schemeClr val="tx1"/>
                </a:solidFill>
                <a:latin typeface="+mn-lt"/>
                <a:ea typeface="+mn-ea"/>
                <a:cs typeface="+mn-cs"/>
              </a:rPr>
              <a:t>filoplumes</a:t>
            </a:r>
            <a:r>
              <a:rPr lang="en-US" sz="1200" kern="1200" dirty="0" smtClean="0">
                <a:solidFill>
                  <a:schemeClr val="tx1"/>
                </a:solidFill>
                <a:latin typeface="+mn-lt"/>
                <a:ea typeface="+mn-ea"/>
                <a:cs typeface="+mn-cs"/>
              </a:rPr>
              <a:t>, hair feathers are also believed to function as pressure and vibration receptors that sense the location of other feathers so that they can be appropriately adjusted.</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hlinkClick r:id="rId6"/>
              </a:rPr>
              <a:t>Jellyfish Sensory Organs (</a:t>
            </a:r>
            <a:r>
              <a:rPr lang="en-US" sz="1200" b="1" i="1" kern="1200" dirty="0" smtClean="0">
                <a:solidFill>
                  <a:schemeClr val="tx1"/>
                </a:solidFill>
                <a:latin typeface="+mn-lt"/>
                <a:ea typeface="+mn-ea"/>
                <a:cs typeface="+mn-cs"/>
                <a:hlinkClick r:id="rId6"/>
              </a:rPr>
              <a:t>Aurelia</a:t>
            </a:r>
            <a:r>
              <a:rPr lang="en-US" sz="1200" b="1" kern="1200" dirty="0" smtClean="0">
                <a:solidFill>
                  <a:schemeClr val="tx1"/>
                </a:solidFill>
                <a:latin typeface="+mn-lt"/>
                <a:ea typeface="+mn-ea"/>
                <a:cs typeface="+mn-cs"/>
                <a:hlinkClick r:id="rId6"/>
              </a:rPr>
              <a:t> </a:t>
            </a:r>
            <a:r>
              <a:rPr lang="en-US" sz="1200" b="1" kern="1200" dirty="0" err="1" smtClean="0">
                <a:solidFill>
                  <a:schemeClr val="tx1"/>
                </a:solidFill>
                <a:latin typeface="+mn-lt"/>
                <a:ea typeface="+mn-ea"/>
                <a:cs typeface="+mn-cs"/>
                <a:hlinkClick r:id="rId6"/>
              </a:rPr>
              <a:t>Tentaculocysts</a:t>
            </a:r>
            <a:r>
              <a:rPr lang="en-US" sz="1200" b="1" kern="1200" dirty="0" smtClean="0">
                <a:solidFill>
                  <a:schemeClr val="tx1"/>
                </a:solidFill>
                <a:latin typeface="+mn-lt"/>
                <a:ea typeface="+mn-ea"/>
                <a:cs typeface="+mn-cs"/>
                <a:hlinkClick r:id="rId6"/>
              </a:rPr>
              <a:t>)</a:t>
            </a:r>
            <a:r>
              <a:rPr lang="en-US" sz="1200" kern="1200" dirty="0" smtClean="0">
                <a:solidFill>
                  <a:schemeClr val="tx1"/>
                </a:solidFill>
                <a:latin typeface="+mn-lt"/>
                <a:ea typeface="+mn-ea"/>
                <a:cs typeface="+mn-cs"/>
              </a:rPr>
              <a:t> - One of the jellyfish most familiar to humans is the moon jelly, scientifically known as </a:t>
            </a:r>
            <a:r>
              <a:rPr lang="en-US" sz="1200" b="1" i="1" kern="1200" dirty="0" smtClean="0">
                <a:solidFill>
                  <a:schemeClr val="tx1"/>
                </a:solidFill>
                <a:latin typeface="+mn-lt"/>
                <a:ea typeface="+mn-ea"/>
                <a:cs typeface="+mn-cs"/>
              </a:rPr>
              <a:t>Aurelia </a:t>
            </a:r>
            <a:r>
              <a:rPr lang="en-US" sz="1200" b="1" i="1" kern="1200" dirty="0" err="1" smtClean="0">
                <a:solidFill>
                  <a:schemeClr val="tx1"/>
                </a:solidFill>
                <a:latin typeface="+mn-lt"/>
                <a:ea typeface="+mn-ea"/>
                <a:cs typeface="+mn-cs"/>
              </a:rPr>
              <a:t>aurita</a:t>
            </a:r>
            <a:r>
              <a:rPr lang="en-US" sz="1200" kern="1200" dirty="0" smtClean="0">
                <a:solidFill>
                  <a:schemeClr val="tx1"/>
                </a:solidFill>
                <a:latin typeface="+mn-lt"/>
                <a:ea typeface="+mn-ea"/>
                <a:cs typeface="+mn-cs"/>
              </a:rPr>
              <a:t>. The species is easy to recognize because of the four round, or horseshoe-shaped, reproductive organs that can be clearly seen through their transparent pink or bluish hued bodies. The tentacles of moon jellies are short and fringelike, and their sting is much less toxic than many other types of jellyfish. Also, the stinging action of their nematocysts is not powerful enough to pierce the thick skin of humans, though they can occasionally catch small aquatic animals. Most of their food is instead gained by trapping plankton in the layer of mucus that coats their bells.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37</a:t>
            </a:fld>
            <a:endParaRPr lang="en-US"/>
          </a:p>
        </p:txBody>
      </p:sp>
    </p:spTree>
    <p:extLst>
      <p:ext uri="{BB962C8B-B14F-4D97-AF65-F5344CB8AC3E}">
        <p14:creationId xmlns:p14="http://schemas.microsoft.com/office/powerpoint/2010/main" val="2110047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http://www.olympusmicro.com/primer/techniques/dic/dicphasecomparison.html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38</a:t>
            </a:fld>
            <a:endParaRPr lang="en-US"/>
          </a:p>
        </p:txBody>
      </p:sp>
    </p:spTree>
    <p:extLst>
      <p:ext uri="{BB962C8B-B14F-4D97-AF65-F5344CB8AC3E}">
        <p14:creationId xmlns:p14="http://schemas.microsoft.com/office/powerpoint/2010/main" val="2372650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a:t>
            </a:r>
            <a:r>
              <a:rPr lang="en-US" baseline="0" dirty="0" smtClean="0"/>
              <a:t> </a:t>
            </a:r>
            <a:r>
              <a:rPr lang="en-US" dirty="0" smtClean="0"/>
              <a:t>(light must be in same plane to interact)</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41</a:t>
            </a:fld>
            <a:endParaRPr lang="en-US"/>
          </a:p>
        </p:txBody>
      </p:sp>
    </p:spTree>
    <p:extLst>
      <p:ext uri="{BB962C8B-B14F-4D97-AF65-F5344CB8AC3E}">
        <p14:creationId xmlns:p14="http://schemas.microsoft.com/office/powerpoint/2010/main" val="1173453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https://en.wikipedia.org/wiki/Differential_interference_contrast_microscopy</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45</a:t>
            </a:fld>
            <a:endParaRPr lang="en-US"/>
          </a:p>
        </p:txBody>
      </p:sp>
    </p:spTree>
    <p:extLst>
      <p:ext uri="{BB962C8B-B14F-4D97-AF65-F5344CB8AC3E}">
        <p14:creationId xmlns:p14="http://schemas.microsoft.com/office/powerpoint/2010/main" val="3576733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http://www.microscopyu.com/articles/dic/reflecteddic.html</a:t>
            </a:r>
          </a:p>
        </p:txBody>
      </p:sp>
      <p:sp>
        <p:nvSpPr>
          <p:cNvPr id="4" name="Slide Number Placeholder 3"/>
          <p:cNvSpPr>
            <a:spLocks noGrp="1"/>
          </p:cNvSpPr>
          <p:nvPr>
            <p:ph type="sldNum" sz="quarter" idx="10"/>
          </p:nvPr>
        </p:nvSpPr>
        <p:spPr/>
        <p:txBody>
          <a:bodyPr/>
          <a:lstStyle/>
          <a:p>
            <a:fld id="{0F8CCC05-CE10-4621-9106-9A60E06A83E3}" type="slidenum">
              <a:rPr lang="en-US" smtClean="0"/>
              <a:t>48</a:t>
            </a:fld>
            <a:endParaRPr lang="en-US"/>
          </a:p>
        </p:txBody>
      </p:sp>
    </p:spTree>
    <p:extLst>
      <p:ext uri="{BB962C8B-B14F-4D97-AF65-F5344CB8AC3E}">
        <p14:creationId xmlns:p14="http://schemas.microsoft.com/office/powerpoint/2010/main" val="2360157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Azimuth contrast effects in reflected light differential interference contrast can be utilized to advantage by equipping the microscope with a 360-degree rotating circular stage. An essential element in polarized light microscopy, circular stages enable the operator to rotate the specimen with respect to the shear axis in order to maximize or minimize contrast effects for selected specimen features. Contrast in reflected light DIC microscopy achieves a minimum level for linear phase specimens that extend along the direction of shear, but can be varied significantly by rotating the stage by 90 degrees. Non-linear metallurgical specimens, such as mosaic grain boundaries, wires, amorphous alloys, and crystalline </a:t>
            </a:r>
            <a:r>
              <a:rPr lang="en-US" dirty="0" err="1" smtClean="0"/>
              <a:t>spherulites</a:t>
            </a:r>
            <a:r>
              <a:rPr lang="en-US" dirty="0" smtClean="0"/>
              <a:t>, do not display significant azimuthal effects in reflected light DIC, and can usually be imaged satisfactorily in a variety of orientations.</a:t>
            </a:r>
          </a:p>
          <a:p>
            <a:endParaRPr lang="en-US" dirty="0" smtClean="0"/>
          </a:p>
          <a:p>
            <a:r>
              <a:rPr lang="en-US" dirty="0" smtClean="0"/>
              <a:t>Presented in Figure 7 are two semiconductor integrated circuit specimens, each having a significant amount of periodicity, but displaying a high degree of asymmetry when imaged in reflected light DIC. Figures 7(a) and 7(b) illustrate the same region of a microprocessor arithmetic logic unit located near the pad ring, which contains numerous bus lines, bonding wire pads and registers. When the circuit is positioned with the long axis of the bonding pad oriented perpendicular to the shear axis (northwest to southeast for all images in Figure 7), the central trapezoid-shaped region of bus lines becomes very dark and almost extinct (Figure 7(a)), losing virtually all recognizable detail. Rotating the integrated circuit by 90 degrees (Figure 7(b)), highlights the central trapezoid bus structure, but causes adjacent areas to lose contrast. In order to capture all the detail present on the surface of this integrated circuit, the optimum orientation is to position the elongated bus structure at a 45-degree angle to the shear axis of the microscope.</a:t>
            </a:r>
          </a:p>
          <a:p>
            <a:endParaRPr lang="en-US" dirty="0" smtClean="0"/>
          </a:p>
          <a:p>
            <a:endParaRPr lang="en-US" dirty="0" smtClean="0"/>
          </a:p>
          <a:p>
            <a:r>
              <a:rPr lang="en-US" dirty="0" smtClean="0"/>
              <a:t>The series of high-magnification DIC images presented in Figure 9 illustrate three separate focal planes in the same </a:t>
            </a:r>
            <a:r>
              <a:rPr lang="en-US" dirty="0" err="1" smtClean="0"/>
              <a:t>viewfield</a:t>
            </a:r>
            <a:r>
              <a:rPr lang="en-US" dirty="0" smtClean="0"/>
              <a:t> of overlapping surface structures present on a typical integrated circuit. In </a:t>
            </a:r>
            <a:r>
              <a:rPr lang="en-US" dirty="0" err="1" smtClean="0"/>
              <a:t>brightfield</a:t>
            </a:r>
            <a:r>
              <a:rPr lang="en-US" dirty="0" smtClean="0"/>
              <a:t> or </a:t>
            </a:r>
            <a:r>
              <a:rPr lang="en-US" dirty="0" err="1" smtClean="0"/>
              <a:t>darkfield</a:t>
            </a:r>
            <a:r>
              <a:rPr lang="en-US" dirty="0" smtClean="0"/>
              <a:t> illumination, these structures are often observed merged together and can become quite confusing when attempting to image specific surface details. Figure 9(a) reveals several metal oxide terminals on the upper surface of the integrated circuit, including </a:t>
            </a:r>
            <a:r>
              <a:rPr lang="en-US" dirty="0" err="1" smtClean="0"/>
              <a:t>vias</a:t>
            </a:r>
            <a:r>
              <a:rPr lang="en-US" dirty="0" smtClean="0"/>
              <a:t> (miniature connections between vertical layers) and part of a bus line. Refocusing the microscope a few tenths of a micrometer deeper exposes numerous connections in the central region of the circuit (Figure 9(b)). Still farther into the circuitry, near the first layers applied above the pure silicon, are a series of metal oxide lines dotted with an ordered array of via connections (Figure 9(c)). The optical sectioning capability of reflected light DIC microscopy is clearly revealed by the ability to image specific focal planes on the surface of this complex integrated circuit.</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49</a:t>
            </a:fld>
            <a:endParaRPr lang="en-US"/>
          </a:p>
        </p:txBody>
      </p:sp>
    </p:spTree>
    <p:extLst>
      <p:ext uri="{BB962C8B-B14F-4D97-AF65-F5344CB8AC3E}">
        <p14:creationId xmlns:p14="http://schemas.microsoft.com/office/powerpoint/2010/main" val="425622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pPr>
            <a:r>
              <a:rPr lang="en-US" sz="1200" spc="15" dirty="0" smtClean="0">
                <a:solidFill>
                  <a:srgbClr val="FFFFFF"/>
                </a:solidFill>
                <a:latin typeface="Times New Roman"/>
                <a:cs typeface="Times New Roman"/>
              </a:rPr>
              <a:t>Hi</a:t>
            </a:r>
            <a:r>
              <a:rPr lang="en-US" sz="1200" spc="10" dirty="0" smtClean="0">
                <a:solidFill>
                  <a:srgbClr val="FFFFFF"/>
                </a:solidFill>
                <a:latin typeface="Times New Roman"/>
                <a:cs typeface="Times New Roman"/>
              </a:rPr>
              <a:t>gh</a:t>
            </a:r>
            <a:r>
              <a:rPr lang="en-US" sz="1200" spc="5" dirty="0" smtClean="0">
                <a:solidFill>
                  <a:srgbClr val="FFFFFF"/>
                </a:solidFill>
                <a:latin typeface="Times New Roman"/>
                <a:cs typeface="Times New Roman"/>
              </a:rPr>
              <a:t> </a:t>
            </a:r>
            <a:r>
              <a:rPr lang="en-US" sz="1200" dirty="0" smtClean="0">
                <a:solidFill>
                  <a:srgbClr val="FFFFFF"/>
                </a:solidFill>
                <a:latin typeface="Times New Roman"/>
                <a:cs typeface="Times New Roman"/>
              </a:rPr>
              <a:t>R</a:t>
            </a:r>
            <a:r>
              <a:rPr lang="en-US" sz="1200" spc="-5" dirty="0" smtClean="0">
                <a:solidFill>
                  <a:srgbClr val="FFFFFF"/>
                </a:solidFill>
                <a:latin typeface="Times New Roman"/>
                <a:cs typeface="Times New Roman"/>
              </a:rPr>
              <a:t>e</a:t>
            </a:r>
            <a:r>
              <a:rPr lang="en-US" sz="1200" spc="5" dirty="0" smtClean="0">
                <a:solidFill>
                  <a:srgbClr val="FFFFFF"/>
                </a:solidFill>
                <a:latin typeface="Times New Roman"/>
                <a:cs typeface="Times New Roman"/>
              </a:rPr>
              <a:t>s</a:t>
            </a:r>
            <a:r>
              <a:rPr lang="en-US" sz="1200" dirty="0" smtClean="0">
                <a:solidFill>
                  <a:srgbClr val="FFFFFF"/>
                </a:solidFill>
                <a:latin typeface="Times New Roman"/>
                <a:cs typeface="Times New Roman"/>
              </a:rPr>
              <a:t>oluti</a:t>
            </a:r>
            <a:r>
              <a:rPr lang="en-US" sz="1200" spc="10" dirty="0" smtClean="0">
                <a:solidFill>
                  <a:srgbClr val="FFFFFF"/>
                </a:solidFill>
                <a:latin typeface="Times New Roman"/>
                <a:cs typeface="Times New Roman"/>
              </a:rPr>
              <a:t>on</a:t>
            </a:r>
            <a:r>
              <a:rPr lang="en-US" sz="1200" spc="-40" dirty="0" smtClean="0">
                <a:solidFill>
                  <a:srgbClr val="FFFFFF"/>
                </a:solidFill>
                <a:latin typeface="Times New Roman"/>
                <a:cs typeface="Times New Roman"/>
              </a:rPr>
              <a:t> </a:t>
            </a:r>
            <a:r>
              <a:rPr lang="en-US" sz="1200" spc="15" dirty="0" smtClean="0">
                <a:solidFill>
                  <a:srgbClr val="FFFFFF"/>
                </a:solidFill>
                <a:latin typeface="Times New Roman"/>
                <a:cs typeface="Times New Roman"/>
              </a:rPr>
              <a:t>V</a:t>
            </a:r>
            <a:r>
              <a:rPr lang="en-US" sz="1200" dirty="0" smtClean="0">
                <a:solidFill>
                  <a:srgbClr val="FFFFFF"/>
                </a:solidFill>
                <a:latin typeface="Times New Roman"/>
                <a:cs typeface="Times New Roman"/>
              </a:rPr>
              <a:t>E</a:t>
            </a:r>
            <a:r>
              <a:rPr lang="en-US" sz="1200" spc="10" dirty="0" smtClean="0">
                <a:solidFill>
                  <a:srgbClr val="FFFFFF"/>
                </a:solidFill>
                <a:latin typeface="Times New Roman"/>
                <a:cs typeface="Times New Roman"/>
              </a:rPr>
              <a:t>-DIC</a:t>
            </a:r>
            <a:r>
              <a:rPr lang="en-US" sz="1200" spc="5" dirty="0" smtClean="0">
                <a:solidFill>
                  <a:srgbClr val="FFFFFF"/>
                </a:solidFill>
                <a:latin typeface="Times New Roman"/>
                <a:cs typeface="Times New Roman"/>
              </a:rPr>
              <a:t> </a:t>
            </a:r>
            <a:r>
              <a:rPr lang="en-US" sz="1200" dirty="0" smtClean="0">
                <a:solidFill>
                  <a:srgbClr val="FFFFFF"/>
                </a:solidFill>
                <a:latin typeface="Times New Roman"/>
                <a:cs typeface="Times New Roman"/>
              </a:rPr>
              <a:t>Im</a:t>
            </a:r>
            <a:r>
              <a:rPr lang="en-US" sz="1200" spc="-5" dirty="0" smtClean="0">
                <a:solidFill>
                  <a:srgbClr val="FFFFFF"/>
                </a:solidFill>
                <a:latin typeface="Times New Roman"/>
                <a:cs typeface="Times New Roman"/>
              </a:rPr>
              <a:t>a</a:t>
            </a:r>
            <a:r>
              <a:rPr lang="en-US" sz="1200" dirty="0" smtClean="0">
                <a:solidFill>
                  <a:srgbClr val="FFFFFF"/>
                </a:solidFill>
                <a:latin typeface="Times New Roman"/>
                <a:cs typeface="Times New Roman"/>
              </a:rPr>
              <a:t>ge</a:t>
            </a:r>
            <a:r>
              <a:rPr lang="en-US" sz="1200" spc="5" dirty="0" smtClean="0">
                <a:solidFill>
                  <a:srgbClr val="FFFFFF"/>
                </a:solidFill>
                <a:latin typeface="Times New Roman"/>
                <a:cs typeface="Times New Roman"/>
              </a:rPr>
              <a:t> of </a:t>
            </a:r>
            <a:r>
              <a:rPr lang="en-US" sz="1200" spc="20" dirty="0" smtClean="0">
                <a:solidFill>
                  <a:srgbClr val="FFFFFF"/>
                </a:solidFill>
                <a:latin typeface="Times New Roman"/>
                <a:cs typeface="Times New Roman"/>
              </a:rPr>
              <a:t>M</a:t>
            </a:r>
            <a:r>
              <a:rPr lang="en-US" sz="1200" dirty="0" smtClean="0">
                <a:solidFill>
                  <a:srgbClr val="FFFFFF"/>
                </a:solidFill>
                <a:latin typeface="Times New Roman"/>
                <a:cs typeface="Times New Roman"/>
              </a:rPr>
              <a:t>i</a:t>
            </a:r>
            <a:r>
              <a:rPr lang="en-US" sz="1200" spc="-5" dirty="0" smtClean="0">
                <a:solidFill>
                  <a:srgbClr val="FFFFFF"/>
                </a:solidFill>
                <a:latin typeface="Times New Roman"/>
                <a:cs typeface="Times New Roman"/>
              </a:rPr>
              <a:t>c</a:t>
            </a:r>
            <a:r>
              <a:rPr lang="en-US" sz="1200" dirty="0" smtClean="0">
                <a:solidFill>
                  <a:srgbClr val="FFFFFF"/>
                </a:solidFill>
                <a:latin typeface="Times New Roman"/>
                <a:cs typeface="Times New Roman"/>
              </a:rPr>
              <a:t>rot</a:t>
            </a:r>
            <a:r>
              <a:rPr lang="en-US" sz="1200" spc="10" dirty="0" smtClean="0">
                <a:solidFill>
                  <a:srgbClr val="FFFFFF"/>
                </a:solidFill>
                <a:latin typeface="Times New Roman"/>
                <a:cs typeface="Times New Roman"/>
              </a:rPr>
              <a:t>ubul</a:t>
            </a:r>
            <a:r>
              <a:rPr lang="en-US" sz="1200" spc="-5" dirty="0" smtClean="0">
                <a:solidFill>
                  <a:srgbClr val="FFFFFF"/>
                </a:solidFill>
                <a:latin typeface="Times New Roman"/>
                <a:cs typeface="Times New Roman"/>
              </a:rPr>
              <a:t>e</a:t>
            </a:r>
            <a:r>
              <a:rPr lang="en-US" sz="1200" spc="5" dirty="0" smtClean="0">
                <a:solidFill>
                  <a:srgbClr val="FFFFFF"/>
                </a:solidFill>
                <a:latin typeface="Times New Roman"/>
                <a:cs typeface="Times New Roman"/>
              </a:rPr>
              <a:t>s</a:t>
            </a:r>
            <a:endParaRPr lang="en-US" sz="1200" dirty="0" smtClean="0">
              <a:latin typeface="Times New Roman"/>
              <a:cs typeface="Times New Roman"/>
            </a:endParaRPr>
          </a:p>
          <a:p>
            <a:endParaRPr lang="en-US" baseline="0" dirty="0" smtClean="0"/>
          </a:p>
          <a:p>
            <a:r>
              <a:rPr lang="en-US" dirty="0" smtClean="0"/>
              <a:t>https://www.ibiology.org/ibioeducation/taking-courses/polarization-microscopy.html</a:t>
            </a:r>
          </a:p>
          <a:p>
            <a:endParaRPr lang="en-US" dirty="0" smtClean="0"/>
          </a:p>
          <a:p>
            <a:r>
              <a:rPr lang="en-US" dirty="0" smtClean="0"/>
              <a:t>Edward</a:t>
            </a:r>
            <a:r>
              <a:rPr lang="en-US" baseline="0" dirty="0" smtClean="0"/>
              <a:t> D. Salmon from UNC</a:t>
            </a:r>
            <a:endParaRPr lang="en-US" dirty="0" smtClean="0"/>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009164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http://micro.magnet.fsu.edu/primer/anatomy/numaperture.html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51</a:t>
            </a:fld>
            <a:endParaRPr lang="en-US"/>
          </a:p>
        </p:txBody>
      </p:sp>
    </p:spTree>
    <p:extLst>
      <p:ext uri="{BB962C8B-B14F-4D97-AF65-F5344CB8AC3E}">
        <p14:creationId xmlns:p14="http://schemas.microsoft.com/office/powerpoint/2010/main" val="2426674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Figure 3(a) illustrates a hypothetical Airy disk that essentially consists of a diffraction pattern containing a central maximum (typically termed a </a:t>
            </a:r>
            <a:r>
              <a:rPr lang="en-US" sz="1200" b="1" i="1" kern="1200" dirty="0" smtClean="0">
                <a:solidFill>
                  <a:schemeClr val="tx1"/>
                </a:solidFill>
                <a:latin typeface="+mn-lt"/>
                <a:ea typeface="+mn-ea"/>
                <a:cs typeface="+mn-cs"/>
              </a:rPr>
              <a:t>zeroth order</a:t>
            </a:r>
            <a:r>
              <a:rPr lang="en-US" sz="1200" kern="1200" dirty="0" smtClean="0">
                <a:solidFill>
                  <a:schemeClr val="tx1"/>
                </a:solidFill>
                <a:latin typeface="+mn-lt"/>
                <a:ea typeface="+mn-ea"/>
                <a:cs typeface="+mn-cs"/>
              </a:rPr>
              <a:t> maximum) surrounded by concentric 1st, 2nd, 3rd, etc., order maxima of sequentially decreasing brightness that make up the intensity distribution. Two Airy disks and their intensity distributions at the limit of optical resolution are illustrated in Figure 3(b). In this part of the figure, the separation between the two disks exceeds their radii, and they are resolvable. The limit at which two Airy disks can be resolved into separate entities is often called the </a:t>
            </a:r>
            <a:r>
              <a:rPr lang="en-US" sz="1200" b="1" i="1" kern="1200" dirty="0" smtClean="0">
                <a:solidFill>
                  <a:schemeClr val="tx1"/>
                </a:solidFill>
                <a:latin typeface="+mn-lt"/>
                <a:ea typeface="+mn-ea"/>
                <a:cs typeface="+mn-cs"/>
              </a:rPr>
              <a:t>Rayleigh criterion</a:t>
            </a:r>
            <a:r>
              <a:rPr lang="en-US" sz="1200" kern="1200" dirty="0" smtClean="0">
                <a:solidFill>
                  <a:schemeClr val="tx1"/>
                </a:solidFill>
                <a:latin typeface="+mn-lt"/>
                <a:ea typeface="+mn-ea"/>
                <a:cs typeface="+mn-cs"/>
              </a:rPr>
              <a:t>. Figure 3(c) shows two Airy disks and their intensity distributions in a situation where the center-to-center distance between the zeroth order maxima is less than the width of these maxima, and the two disks are not individually resolvable by the Rayleigh criterion.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https://en.wikipedia.org/wiki/Sparrow%27s_resolution_limit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http://www.olympusmicro.com/primer/digitalimaging/deconvolution/deconresolution.html</a:t>
            </a:r>
          </a:p>
          <a:p>
            <a:endParaRPr lang="en-US" sz="1200" kern="1200" dirty="0" smtClean="0">
              <a:solidFill>
                <a:schemeClr val="tx1"/>
              </a:solidFill>
              <a:latin typeface="+mn-lt"/>
              <a:ea typeface="+mn-ea"/>
              <a:cs typeface="+mn-cs"/>
            </a:endParaRPr>
          </a:p>
          <a:p>
            <a:r>
              <a:rPr lang="en-US" dirty="0" smtClean="0"/>
              <a:t>Remember Rayleigh criterion at FWHM</a:t>
            </a:r>
          </a:p>
          <a:p>
            <a:endParaRPr lang="en-US" dirty="0" smtClean="0"/>
          </a:p>
          <a:p>
            <a:r>
              <a:rPr lang="en-US" dirty="0" smtClean="0"/>
              <a:t>http://micro.magnet.fsu.edu/primer/anatomy/numaperture.html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52</a:t>
            </a:fld>
            <a:endParaRPr lang="en-US"/>
          </a:p>
        </p:txBody>
      </p:sp>
    </p:spTree>
    <p:extLst>
      <p:ext uri="{BB962C8B-B14F-4D97-AF65-F5344CB8AC3E}">
        <p14:creationId xmlns:p14="http://schemas.microsoft.com/office/powerpoint/2010/main" val="466975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Figure 4 illustrates the effect of numerical aperture on the size of Airy disks imaged with a series of hypothetical objectives of the same focal length, but differing numerical apertures. With small numerical apertures, the Airy disk size is large, as shown in Figure 4(a). As the numerical aperture and light cone angle of an objective increases however, the size of the Airy disk decreases as illustrated in Figure 4(b) and Figure 4(c). The resulting image at the eyepiece diaphragm level is actually a mosaic of Airy disks which we perceive as light and dark.</a:t>
            </a:r>
          </a:p>
          <a:p>
            <a:endParaRPr lang="en-US" sz="1200" kern="1200" dirty="0" smtClean="0">
              <a:solidFill>
                <a:schemeClr val="tx1"/>
              </a:solidFill>
              <a:latin typeface="+mn-lt"/>
              <a:ea typeface="+mn-ea"/>
              <a:cs typeface="+mn-cs"/>
            </a:endParaRPr>
          </a:p>
          <a:p>
            <a:r>
              <a:rPr lang="en-US" dirty="0" smtClean="0"/>
              <a:t>A practical way of understanding line-pairs is to think of them as pixels on a </a:t>
            </a:r>
            <a:r>
              <a:rPr lang="en-US" dirty="0" smtClean="0">
                <a:hlinkClick r:id="rId3"/>
              </a:rPr>
              <a:t>camera</a:t>
            </a:r>
            <a:r>
              <a:rPr lang="en-US" dirty="0" smtClean="0"/>
              <a:t> sensor, where a single line-pair corresponds to two pixels (Figure 2). Two camera sensor pixels are needed for each line-pair of resolution: one pixel is dedicated to the red line and the other to the blank space between pixels. Using the aforementioned metaphor, image resolution of the camera can now be specified as equal to twice its pixel size.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dirty="0" smtClean="0"/>
              <a:t>http://micro.magnet.fsu.edu/primer/anatomy/numaperture.html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53</a:t>
            </a:fld>
            <a:endParaRPr lang="en-US"/>
          </a:p>
        </p:txBody>
      </p:sp>
    </p:spTree>
    <p:extLst>
      <p:ext uri="{BB962C8B-B14F-4D97-AF65-F5344CB8AC3E}">
        <p14:creationId xmlns:p14="http://schemas.microsoft.com/office/powerpoint/2010/main" val="417759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Congratulations to </a:t>
            </a:r>
            <a:r>
              <a:rPr lang="en-US" dirty="0" err="1" smtClean="0"/>
              <a:t>Meii</a:t>
            </a:r>
            <a:r>
              <a:rPr lang="en-US" dirty="0" smtClean="0"/>
              <a:t> Chung of UT Austin, whose image of a </a:t>
            </a:r>
            <a:r>
              <a:rPr lang="en-US" dirty="0" err="1" smtClean="0"/>
              <a:t>Cerebratulus</a:t>
            </a:r>
            <a:r>
              <a:rPr lang="en-US" dirty="0" smtClean="0"/>
              <a:t> </a:t>
            </a:r>
            <a:r>
              <a:rPr lang="en-US" dirty="0" err="1" smtClean="0"/>
              <a:t>pilidium</a:t>
            </a:r>
            <a:r>
              <a:rPr lang="en-US" dirty="0" smtClean="0"/>
              <a:t> larva won first place in the latest voting round to choose a cover for Development from images taken by students of the 2010 Woods Hole Embryology course. </a:t>
            </a:r>
          </a:p>
          <a:p>
            <a:r>
              <a:rPr lang="en-US" dirty="0" smtClean="0"/>
              <a:t>http://mblembryology.stowers.org/Development%20Covers.html</a:t>
            </a:r>
          </a:p>
          <a:p>
            <a:endParaRPr lang="en-US" dirty="0" smtClean="0"/>
          </a:p>
          <a:p>
            <a:r>
              <a:rPr lang="en-US" dirty="0" smtClean="0"/>
              <a:t>Confocal image of a squid embryo. All nuclei are stained with DAPI (blue). </a:t>
            </a:r>
            <a:r>
              <a:rPr lang="en-US" dirty="0" err="1" smtClean="0"/>
              <a:t>Phalloidin</a:t>
            </a:r>
            <a:r>
              <a:rPr lang="en-US" dirty="0" smtClean="0"/>
              <a:t> staining reveals neural structures (red), while cilia on the surface of the embryo are highlighted by acetylated tubulin staining (green). This image was taken by </a:t>
            </a:r>
            <a:r>
              <a:rPr lang="en-US" dirty="0" err="1" smtClean="0"/>
              <a:t>Davalyn</a:t>
            </a:r>
            <a:r>
              <a:rPr lang="en-US" dirty="0" smtClean="0"/>
              <a:t> Powell (University of Colorado Denver). </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a:t>
            </a:fld>
            <a:endParaRPr lang="en-US"/>
          </a:p>
        </p:txBody>
      </p:sp>
    </p:spTree>
    <p:extLst>
      <p:ext uri="{BB962C8B-B14F-4D97-AF65-F5344CB8AC3E}">
        <p14:creationId xmlns:p14="http://schemas.microsoft.com/office/powerpoint/2010/main" val="1377161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http://www.edmundoptics.com/technical-resources-center/optics/modulation-transfer-function</a:t>
            </a:r>
          </a:p>
          <a:p>
            <a:endParaRPr lang="en-US" dirty="0" smtClean="0"/>
          </a:p>
          <a:p>
            <a:r>
              <a:rPr lang="en-US" dirty="0" smtClean="0"/>
              <a:t>http://www.microscopyu.com/articles/optics/mtfintro.html</a:t>
            </a:r>
          </a:p>
          <a:p>
            <a:endParaRPr lang="en-US" dirty="0" smtClean="0"/>
          </a:p>
          <a:p>
            <a:r>
              <a:rPr lang="en-US" dirty="0" smtClean="0"/>
              <a:t>http://en.wikipedia.org/wiki/Optical_transfer_function</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54</a:t>
            </a:fld>
            <a:endParaRPr lang="en-US"/>
          </a:p>
        </p:txBody>
      </p:sp>
    </p:spTree>
    <p:extLst>
      <p:ext uri="{BB962C8B-B14F-4D97-AF65-F5344CB8AC3E}">
        <p14:creationId xmlns:p14="http://schemas.microsoft.com/office/powerpoint/2010/main" val="3617324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t>
            </a:r>
            <a:r>
              <a:rPr lang="en-US" b="1" dirty="0" smtClean="0"/>
              <a:t>I(max)</a:t>
            </a:r>
            <a:r>
              <a:rPr lang="en-US" dirty="0" smtClean="0"/>
              <a:t> is the maximum intensity displayed by a repeating structure and </a:t>
            </a:r>
            <a:r>
              <a:rPr lang="en-US" b="1" dirty="0" smtClean="0"/>
              <a:t>I(min)</a:t>
            </a:r>
            <a:r>
              <a:rPr lang="en-US" dirty="0" smtClean="0"/>
              <a:t> is the minimum intensity found in the same specimen. By convention, the modulation transfer function is normalized to unity at zero spatial frequency. Modulation is typically less in the image than in the specimen and there is often a slight phase displacement of the image relative to the specimen. By comparing several specimens having differing spatial frequencies, it can be determined that both image modulation and phase shifts will vary as a function of spatial frequency. By definition, the modulation transfer function (MTF) is described by the equation</a:t>
            </a:r>
            <a:r>
              <a:rPr lang="en-US" b="1" dirty="0" smtClean="0"/>
              <a:t>:</a:t>
            </a:r>
          </a:p>
          <a:p>
            <a:endParaRPr lang="en-US" b="1" dirty="0" smtClean="0"/>
          </a:p>
          <a:p>
            <a:r>
              <a:rPr lang="en-US" dirty="0" smtClean="0"/>
              <a:t>This quantity, as discussed above, is an expression of the contrast alteration observed in the image of a sinusoidal object as a function of spatial frequency. In addition, there is a position or phase shift of the sinusoid that is dependent upon spatial frequency in both the horizontal and vertical coordinates. A good example occurs in video microscopy where the raster scanning process produces slightly different responses resulting in a variation between the horizontal and vertical modulation transfer functions.</a:t>
            </a:r>
          </a:p>
          <a:p>
            <a:endParaRPr lang="en-US" dirty="0" smtClean="0"/>
          </a:p>
          <a:p>
            <a:r>
              <a:rPr lang="en-US" dirty="0" smtClean="0"/>
              <a:t>http://www.microscopyu.com/articles/optics/mtfintro.html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55</a:t>
            </a:fld>
            <a:endParaRPr lang="en-US"/>
          </a:p>
        </p:txBody>
      </p:sp>
    </p:spTree>
    <p:extLst>
      <p:ext uri="{BB962C8B-B14F-4D97-AF65-F5344CB8AC3E}">
        <p14:creationId xmlns:p14="http://schemas.microsoft.com/office/powerpoint/2010/main" val="1065942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t>
            </a:r>
            <a:r>
              <a:rPr lang="en-US" b="1" dirty="0" smtClean="0"/>
              <a:t>I(max)</a:t>
            </a:r>
            <a:r>
              <a:rPr lang="en-US" dirty="0" smtClean="0"/>
              <a:t> is the maximum intensity displayed by a repeating structure and </a:t>
            </a:r>
            <a:r>
              <a:rPr lang="en-US" b="1" dirty="0" smtClean="0"/>
              <a:t>I(min)</a:t>
            </a:r>
            <a:r>
              <a:rPr lang="en-US" dirty="0" smtClean="0"/>
              <a:t> is the minimum intensity found in the same specimen. By convention, the modulation transfer function is normalized to unity at zero spatial frequency. Modulation is typically less in the image than in the specimen and there is often a slight phase displacement of the image relative to the specimen. By comparing several specimens having differing spatial frequencies, it can be determined that both image modulation and phase shifts will vary as a function of spatial frequency. By definition, the modulation transfer function (MTF) is described by the equation</a:t>
            </a:r>
            <a:r>
              <a:rPr lang="en-US" b="1" dirty="0" smtClean="0"/>
              <a:t>:</a:t>
            </a:r>
          </a:p>
          <a:p>
            <a:endParaRPr lang="en-US" b="1" dirty="0" smtClean="0"/>
          </a:p>
          <a:p>
            <a:r>
              <a:rPr lang="en-US" dirty="0" smtClean="0"/>
              <a:t>This quantity, as discussed above, is an expression of the contrast alteration observed in the image of a sinusoidal object as a function of spatial frequency. In addition, there is a position or phase shift of the sinusoid that is dependent upon spatial frequency in both the horizontal and vertical coordinates. A good example occurs in video microscopy where the raster scanning process produces slightly different responses resulting in a variation between the horizontal and vertical modulation transfer functions.</a:t>
            </a:r>
          </a:p>
          <a:p>
            <a:endParaRPr lang="en-US" dirty="0" smtClean="0"/>
          </a:p>
          <a:p>
            <a:r>
              <a:rPr lang="en-US" dirty="0" smtClean="0"/>
              <a:t>http://www.microscopyu.com/articles/optics/mtfintro.html</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56</a:t>
            </a:fld>
            <a:endParaRPr lang="en-US"/>
          </a:p>
        </p:txBody>
      </p:sp>
    </p:spTree>
    <p:extLst>
      <p:ext uri="{BB962C8B-B14F-4D97-AF65-F5344CB8AC3E}">
        <p14:creationId xmlns:p14="http://schemas.microsoft.com/office/powerpoint/2010/main" val="3504252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perfect aberration-free optical system is termed </a:t>
            </a:r>
            <a:r>
              <a:rPr lang="en-US" b="1" dirty="0" smtClean="0"/>
              <a:t>diffraction limited</a:t>
            </a:r>
            <a:r>
              <a:rPr lang="en-US" dirty="0" smtClean="0"/>
              <a:t>, because the effects of light diffraction at the pupils limit the spatial frequency response and establish the limits of resolution. Presented in Figure 2 is a graph relating the modulation transfer function of a repeating specimen imaged with incoherent illumination by visible light with several different diffraction-limited microscope objectives having a circular pupil. In this case, objective quality affects the modulation response as a function of spatial frequency. Higher quality objectives (red line in Figure 2) exhibit greater performance than those of a lower quality (yellow line), and are able to transfer contrast more effectively at higher spatial frequencies. The objective represented by the yellow curve has the highest performance at low spatial frequencies, but falls short of the high numerical aperture objective at larger frequencies. Beneath the graph is a representation of relative feature size versus spatial frequency with respect to the Rayleigh criteria and Sparrow limit. Also presented is a series of sine waves representing a specimen (object) and the resulting image produced in a typical microscope as the frequency of the sinusoid increases.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57</a:t>
            </a:fld>
            <a:endParaRPr lang="en-US"/>
          </a:p>
        </p:txBody>
      </p:sp>
    </p:spTree>
    <p:extLst>
      <p:ext uri="{BB962C8B-B14F-4D97-AF65-F5344CB8AC3E}">
        <p14:creationId xmlns:p14="http://schemas.microsoft.com/office/powerpoint/2010/main" val="1240138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Individual objectives in a microscope display a specific modulation transfer function (or optical transfer function) that depends on numerical aperture, objective design, illumination wavelength, and the mode of contrast generation. When the numerical aperture of the condenser is equal to or greater than that of the objective, the spatial frequency cutoff value decreases with decreasing objective numerical aperture (Figure 4(a)). Holding the objective numerical aperture value constant and varying the condenser numerical aperture results in progressively lower cutoff values with decreasing condenser numerical aperture (Figure 4(b)).</a:t>
            </a:r>
          </a:p>
          <a:p>
            <a:endParaRPr lang="en-US" dirty="0" smtClean="0"/>
          </a:p>
          <a:p>
            <a:endParaRPr lang="en-US" dirty="0" smtClean="0"/>
          </a:p>
          <a:p>
            <a:r>
              <a:rPr lang="en-US" dirty="0" smtClean="0"/>
              <a:t>A perfect aberration-free optical system is termed </a:t>
            </a:r>
            <a:r>
              <a:rPr lang="en-US" b="1" dirty="0" smtClean="0"/>
              <a:t>diffraction limited</a:t>
            </a:r>
            <a:r>
              <a:rPr lang="en-US" dirty="0" smtClean="0"/>
              <a:t>, because the effects of light diffraction at the pupils limit the spatial frequency response and establish the limits of resolution. Presented in Figure 2 is a graph relating the modulation transfer function of a repeating specimen imaged with incoherent illumination by visible light with several different diffraction-limited microscope objectives having a circular pupil. In this case, objective quality affects the modulation response as a function of spatial frequency. Higher quality objectives (red line in Figure 2) exhibit greater performance than those of a lower quality (yellow line), and are able to transfer contrast more effectively at higher spatial frequencies. The objective represented by the yellow curve has the highest performance at low spatial frequencies, but falls short of the high numerical aperture objective at larger frequencies. Beneath the graph is a representation of relative feature size versus spatial frequency with respect to the Rayleigh criteria and Sparrow limit. Also presented is a series of sine waves representing a specimen (object) and the resulting image produced in a typical microscope as the frequency of the sinusoid increases.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58</a:t>
            </a:fld>
            <a:endParaRPr lang="en-US"/>
          </a:p>
        </p:txBody>
      </p:sp>
    </p:spTree>
    <p:extLst>
      <p:ext uri="{BB962C8B-B14F-4D97-AF65-F5344CB8AC3E}">
        <p14:creationId xmlns:p14="http://schemas.microsoft.com/office/powerpoint/2010/main" val="3822093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http://en.wikipedia.org/wiki/Single-sideband_modulation</a:t>
            </a:r>
          </a:p>
          <a:p>
            <a:endParaRPr lang="en-US" dirty="0" smtClean="0"/>
          </a:p>
          <a:p>
            <a:r>
              <a:rPr lang="en-US" dirty="0" smtClean="0"/>
              <a:t>Utilization of contrast enhancing techniques such as phase contrast and differential interference contrast (DIC) results in unique modulation transfer functions that display curves markedly different from those observed in </a:t>
            </a:r>
            <a:r>
              <a:rPr lang="en-US" dirty="0" err="1" smtClean="0"/>
              <a:t>brightfield</a:t>
            </a:r>
            <a:r>
              <a:rPr lang="en-US" dirty="0" smtClean="0"/>
              <a:t> illumination using the objective's full numerical aperture (Figure 5). For example, the narrow illumination produced by phase rings in phase contrast microscopy produces a modulation transfer function curve that oscillates above and below the </a:t>
            </a:r>
            <a:r>
              <a:rPr lang="en-US" dirty="0" err="1" smtClean="0"/>
              <a:t>brightfield</a:t>
            </a:r>
            <a:r>
              <a:rPr lang="en-US" dirty="0" smtClean="0"/>
              <a:t> curve, while the curves generated by DIC objectives vary with the angle between the specimen period and the shear direction of the Wollaston or </a:t>
            </a:r>
            <a:r>
              <a:rPr lang="en-US" dirty="0" err="1" smtClean="0"/>
              <a:t>Nomarski</a:t>
            </a:r>
            <a:r>
              <a:rPr lang="en-US" dirty="0" smtClean="0"/>
              <a:t> prisms. Also illustrated in Figure 5 is the curve produced by a single-sideband edge enhancement microscope (developed by Dr. Gordon W. Ellis), which yields images of superior contrast at high spatial frequencies.</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59</a:t>
            </a:fld>
            <a:endParaRPr lang="en-US"/>
          </a:p>
        </p:txBody>
      </p:sp>
    </p:spTree>
    <p:extLst>
      <p:ext uri="{BB962C8B-B14F-4D97-AF65-F5344CB8AC3E}">
        <p14:creationId xmlns:p14="http://schemas.microsoft.com/office/powerpoint/2010/main" val="233393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most important parameter in the basic design of a phase contrast microscope is to isolate the surround and diffracted light waves emerging from the specimen so that they occupy different locations in the diffraction plane at the rear aperture of the objective. This interactive tutorial explores light pathways through a phase contrast microscope and dissects the incident electromagnetic wave into surround (</a:t>
            </a:r>
            <a:r>
              <a:rPr lang="en-US" b="1" dirty="0" smtClean="0"/>
              <a:t>S</a:t>
            </a:r>
            <a:r>
              <a:rPr lang="en-US" dirty="0" smtClean="0"/>
              <a:t>), diffracted (</a:t>
            </a:r>
            <a:r>
              <a:rPr lang="en-US" b="1" dirty="0" smtClean="0"/>
              <a:t>D</a:t>
            </a:r>
            <a:r>
              <a:rPr lang="en-US" dirty="0" smtClean="0"/>
              <a:t>), and resultant (particle; </a:t>
            </a:r>
            <a:r>
              <a:rPr lang="en-US" b="1" dirty="0" smtClean="0"/>
              <a:t>P</a:t>
            </a:r>
            <a:r>
              <a:rPr lang="en-US" dirty="0" smtClean="0"/>
              <a:t>) components. (from Nikon web 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image of a specimen in phase contrast can be influenced by appropriately selecting the retardation of the direct (non-diffracted) beam through careful selection of the phase ring in the objective. Depending on the retardation value selected, objects with a higher refractive index than their surroundings appear either brighter or darker than their surroundings. This is also called either positive or negative phase contrast. In modern microscopes, positive phase contrast is standard, where the darkness of object features increases with their refractive index. The effect simulates absorption to the observer's eye in areas where a higher refractive index produces high contrast features. This impression is considered the optimum, particularly with cells and tissue in aqueous media because cell nuclei and organelles, for example, appear darker than the cytoplasm. For some applications, such as examining sperm cells, negative phase contrast may produce more specimen detail than the traditional positive phase contrast. (from: http://zeiss-campus.magnet.fsu.edu/articles/basics/contrast.html)</a:t>
            </a:r>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6</a:t>
            </a:fld>
            <a:endParaRPr lang="en-US"/>
          </a:p>
        </p:txBody>
      </p:sp>
    </p:spTree>
    <p:extLst>
      <p:ext uri="{BB962C8B-B14F-4D97-AF65-F5344CB8AC3E}">
        <p14:creationId xmlns:p14="http://schemas.microsoft.com/office/powerpoint/2010/main" val="237786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 Phase, Polarized light</a:t>
            </a:r>
          </a:p>
          <a:p>
            <a:r>
              <a:rPr lang="en-US" dirty="0" smtClean="0"/>
              <a:t>Sea urchin mitotic spindle</a:t>
            </a:r>
          </a:p>
          <a:p>
            <a:endParaRPr lang="en-US" dirty="0" smtClean="0"/>
          </a:p>
          <a:p>
            <a:r>
              <a:rPr lang="en-US" dirty="0" smtClean="0"/>
              <a:t>Ribosomal particles</a:t>
            </a:r>
            <a:r>
              <a:rPr lang="en-US" baseline="0" dirty="0" smtClean="0"/>
              <a:t> isotropic</a:t>
            </a:r>
          </a:p>
          <a:p>
            <a:endParaRPr lang="en-US" baseline="0" dirty="0" smtClean="0"/>
          </a:p>
          <a:p>
            <a:r>
              <a:rPr lang="en-US" dirty="0" smtClean="0"/>
              <a:t>https://www.ibiology.org/ibioeducation/taking-courses/polarization-microscopy.html</a:t>
            </a:r>
          </a:p>
          <a:p>
            <a:endParaRPr lang="en-US" dirty="0" smtClean="0"/>
          </a:p>
          <a:p>
            <a:r>
              <a:rPr lang="en-US" dirty="0" smtClean="0"/>
              <a:t>Edward</a:t>
            </a:r>
            <a:r>
              <a:rPr lang="en-US" baseline="0" dirty="0" smtClean="0"/>
              <a:t> D. Salmon from UNC</a:t>
            </a:r>
            <a:endParaRPr lang="en-US" dirty="0" smtClean="0"/>
          </a:p>
          <a:p>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9</a:t>
            </a:fld>
            <a:endParaRPr lang="en-US"/>
          </a:p>
        </p:txBody>
      </p:sp>
    </p:spTree>
    <p:extLst>
      <p:ext uri="{BB962C8B-B14F-4D97-AF65-F5344CB8AC3E}">
        <p14:creationId xmlns:p14="http://schemas.microsoft.com/office/powerpoint/2010/main" val="10219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https://en.wikipedia.org/wiki/Linear_polarization</a:t>
            </a:r>
          </a:p>
          <a:p>
            <a:endParaRPr lang="en-US" dirty="0" smtClean="0"/>
          </a:p>
          <a:p>
            <a:r>
              <a:rPr lang="en-US" dirty="0" smtClean="0"/>
              <a:t>In </a:t>
            </a:r>
            <a:r>
              <a:rPr lang="en-US" dirty="0" smtClean="0">
                <a:hlinkClick r:id="rId3" tooltip="Electrodynamics"/>
              </a:rPr>
              <a:t>electrodynamics</a:t>
            </a:r>
            <a:r>
              <a:rPr lang="en-US" dirty="0" smtClean="0"/>
              <a:t>, </a:t>
            </a:r>
            <a:r>
              <a:rPr lang="en-US" b="1" dirty="0" smtClean="0"/>
              <a:t>elliptical polarization</a:t>
            </a:r>
            <a:r>
              <a:rPr lang="en-US" dirty="0" smtClean="0"/>
              <a:t> is the </a:t>
            </a:r>
            <a:r>
              <a:rPr lang="en-US" dirty="0" smtClean="0">
                <a:hlinkClick r:id="rId4" tooltip="Polarization (waves)"/>
              </a:rPr>
              <a:t>polarization</a:t>
            </a:r>
            <a:r>
              <a:rPr lang="en-US" dirty="0" smtClean="0"/>
              <a:t> of </a:t>
            </a:r>
            <a:r>
              <a:rPr lang="en-US" dirty="0" smtClean="0">
                <a:hlinkClick r:id="rId5" tooltip="Electromagnetic radiation"/>
              </a:rPr>
              <a:t>electromagnetic radiation</a:t>
            </a:r>
            <a:r>
              <a:rPr lang="en-US" dirty="0" smtClean="0"/>
              <a:t> such that the tip of the </a:t>
            </a:r>
            <a:r>
              <a:rPr lang="en-US" dirty="0" smtClean="0">
                <a:hlinkClick r:id="rId6" tooltip="Electric field"/>
              </a:rPr>
              <a:t>electric field</a:t>
            </a:r>
            <a:r>
              <a:rPr lang="en-US" dirty="0" smtClean="0"/>
              <a:t> </a:t>
            </a:r>
            <a:r>
              <a:rPr lang="en-US" dirty="0" smtClean="0">
                <a:hlinkClick r:id="rId7" tooltip="Vector (geometry)"/>
              </a:rPr>
              <a:t>vector</a:t>
            </a:r>
            <a:r>
              <a:rPr lang="en-US" dirty="0" smtClean="0"/>
              <a:t> describes an </a:t>
            </a:r>
            <a:r>
              <a:rPr lang="en-US" dirty="0" smtClean="0">
                <a:hlinkClick r:id="rId8" tooltip="Ellipse"/>
              </a:rPr>
              <a:t>ellipse</a:t>
            </a:r>
            <a:r>
              <a:rPr lang="en-US" dirty="0" smtClean="0"/>
              <a:t> in any fixed plane intersecting, and </a:t>
            </a:r>
            <a:r>
              <a:rPr lang="en-US" dirty="0" smtClean="0">
                <a:hlinkClick r:id="rId9" tooltip="Surface normal"/>
              </a:rPr>
              <a:t>normal</a:t>
            </a:r>
            <a:r>
              <a:rPr lang="en-US" dirty="0" smtClean="0"/>
              <a:t> to, the direction of propagation. An elliptically polarized wave may be resolved into two </a:t>
            </a:r>
            <a:r>
              <a:rPr lang="en-US" dirty="0" smtClean="0">
                <a:hlinkClick r:id="rId10" tooltip="Linear polarization"/>
              </a:rPr>
              <a:t>linearly polarized waves</a:t>
            </a:r>
            <a:r>
              <a:rPr lang="en-US" dirty="0" smtClean="0"/>
              <a:t> in </a:t>
            </a:r>
            <a:r>
              <a:rPr lang="en-US" dirty="0" smtClean="0">
                <a:hlinkClick r:id="rId11" tooltip="Quadrature phase"/>
              </a:rPr>
              <a:t>phase quadrature</a:t>
            </a:r>
            <a:r>
              <a:rPr lang="en-US" dirty="0" smtClean="0"/>
              <a:t>, with their polarization planes at right angles to each other. Since the electric field can rotate clockwise or counterclockwise as it propagates, elliptically polarized waves exhibit </a:t>
            </a:r>
            <a:r>
              <a:rPr lang="en-US" dirty="0" smtClean="0">
                <a:hlinkClick r:id="rId12" tooltip="Chirality (physics)"/>
              </a:rPr>
              <a:t>chirality</a:t>
            </a:r>
            <a:r>
              <a:rPr lang="en-US" dirty="0" smtClean="0"/>
              <a:t>.</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10</a:t>
            </a:fld>
            <a:endParaRPr lang="en-US"/>
          </a:p>
        </p:txBody>
      </p:sp>
    </p:spTree>
    <p:extLst>
      <p:ext uri="{BB962C8B-B14F-4D97-AF65-F5344CB8AC3E}">
        <p14:creationId xmlns:p14="http://schemas.microsoft.com/office/powerpoint/2010/main" val="277102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1911, </a:t>
            </a:r>
            <a:r>
              <a:rPr lang="en-US" dirty="0" smtClean="0">
                <a:hlinkClick r:id="rId3" tooltip="Albert Abraham Michelson"/>
              </a:rPr>
              <a:t>Albert Abraham Michelson</a:t>
            </a:r>
            <a:r>
              <a:rPr lang="en-US" dirty="0" smtClean="0"/>
              <a:t> discovered that </a:t>
            </a:r>
            <a:r>
              <a:rPr lang="en-US" dirty="0" smtClean="0">
                <a:hlinkClick r:id="rId4" tooltip="Light"/>
              </a:rPr>
              <a:t>light</a:t>
            </a:r>
            <a:r>
              <a:rPr lang="en-US" dirty="0" smtClean="0"/>
              <a:t> reflected from the golden scarab beetle </a:t>
            </a:r>
            <a:r>
              <a:rPr lang="en-US" i="1" dirty="0" err="1" smtClean="0">
                <a:hlinkClick r:id="rId5" tooltip="Chrysina resplendens"/>
              </a:rPr>
              <a:t>Chrysina</a:t>
            </a:r>
            <a:r>
              <a:rPr lang="en-US" i="1" dirty="0" smtClean="0">
                <a:hlinkClick r:id="rId5" tooltip="Chrysina resplendens"/>
              </a:rPr>
              <a:t> </a:t>
            </a:r>
            <a:r>
              <a:rPr lang="en-US" i="1" dirty="0" err="1" smtClean="0">
                <a:hlinkClick r:id="rId5" tooltip="Chrysina resplendens"/>
              </a:rPr>
              <a:t>resplendens</a:t>
            </a:r>
            <a:r>
              <a:rPr lang="en-US" dirty="0" smtClean="0"/>
              <a:t> is preferentially left-polarized.</a:t>
            </a:r>
          </a:p>
          <a:p>
            <a:r>
              <a:rPr lang="en-US" dirty="0" err="1" smtClean="0"/>
              <a:t>Chrysina</a:t>
            </a:r>
            <a:r>
              <a:rPr lang="en-US" dirty="0" smtClean="0"/>
              <a:t> </a:t>
            </a:r>
            <a:r>
              <a:rPr lang="en-US" dirty="0" err="1" smtClean="0"/>
              <a:t>resplendens</a:t>
            </a:r>
            <a:endParaRPr lang="en-US" dirty="0" smtClean="0"/>
          </a:p>
          <a:p>
            <a:r>
              <a:rPr lang="en-US" dirty="0" smtClean="0"/>
              <a:t>"</a:t>
            </a:r>
            <a:r>
              <a:rPr lang="en-US" dirty="0" err="1" smtClean="0"/>
              <a:t>Cetonia-aurata</a:t>
            </a:r>
            <a:r>
              <a:rPr lang="en-US" dirty="0" smtClean="0"/>
              <a:t>" by I, </a:t>
            </a:r>
            <a:r>
              <a:rPr lang="en-US" dirty="0" err="1" smtClean="0"/>
              <a:t>Chrumps</a:t>
            </a:r>
            <a:r>
              <a:rPr lang="en-US" dirty="0" smtClean="0"/>
              <a:t>. Licensed under CC BY-SA 3.0 via Wikimedia Commons - https://commons.wikimedia.org/wiki/File:Cetonia-aurata.jpg#mediaviewer/File:Cetonia-aurata.jpg</a:t>
            </a:r>
          </a:p>
          <a:p>
            <a:r>
              <a:rPr lang="en-US" dirty="0" smtClean="0"/>
              <a:t>B</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11</a:t>
            </a:fld>
            <a:endParaRPr lang="en-US"/>
          </a:p>
        </p:txBody>
      </p:sp>
    </p:spTree>
    <p:extLst>
      <p:ext uri="{BB962C8B-B14F-4D97-AF65-F5344CB8AC3E}">
        <p14:creationId xmlns:p14="http://schemas.microsoft.com/office/powerpoint/2010/main" val="80622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1911, </a:t>
            </a:r>
            <a:r>
              <a:rPr lang="en-US" dirty="0" smtClean="0">
                <a:hlinkClick r:id="rId3" tooltip="Albert Abraham Michelson"/>
              </a:rPr>
              <a:t>Albert Abraham Michelson</a:t>
            </a:r>
            <a:r>
              <a:rPr lang="en-US" dirty="0" smtClean="0"/>
              <a:t> discovered that </a:t>
            </a:r>
            <a:r>
              <a:rPr lang="en-US" dirty="0" smtClean="0">
                <a:hlinkClick r:id="rId4" tooltip="Light"/>
              </a:rPr>
              <a:t>light</a:t>
            </a:r>
            <a:r>
              <a:rPr lang="en-US" dirty="0" smtClean="0"/>
              <a:t> reflected from the golden scarab beetle </a:t>
            </a:r>
            <a:r>
              <a:rPr lang="en-US" i="1" dirty="0" err="1" smtClean="0">
                <a:hlinkClick r:id="rId5" tooltip="Chrysina resplendens"/>
              </a:rPr>
              <a:t>Chrysina</a:t>
            </a:r>
            <a:r>
              <a:rPr lang="en-US" i="1" dirty="0" smtClean="0">
                <a:hlinkClick r:id="rId5" tooltip="Chrysina resplendens"/>
              </a:rPr>
              <a:t> </a:t>
            </a:r>
            <a:r>
              <a:rPr lang="en-US" i="1" dirty="0" err="1" smtClean="0">
                <a:hlinkClick r:id="rId5" tooltip="Chrysina resplendens"/>
              </a:rPr>
              <a:t>resplendens</a:t>
            </a:r>
            <a:r>
              <a:rPr lang="en-US" dirty="0" smtClean="0"/>
              <a:t> is preferentially left-polarized.</a:t>
            </a:r>
          </a:p>
          <a:p>
            <a:r>
              <a:rPr lang="en-US" dirty="0" err="1" smtClean="0"/>
              <a:t>Chrysina</a:t>
            </a:r>
            <a:r>
              <a:rPr lang="en-US" dirty="0" smtClean="0"/>
              <a:t> </a:t>
            </a:r>
            <a:r>
              <a:rPr lang="en-US" dirty="0" err="1" smtClean="0"/>
              <a:t>resplendens</a:t>
            </a:r>
            <a:endParaRPr lang="en-US" dirty="0" smtClean="0"/>
          </a:p>
          <a:p>
            <a:r>
              <a:rPr lang="en-US" dirty="0" smtClean="0"/>
              <a:t>"</a:t>
            </a:r>
            <a:r>
              <a:rPr lang="en-US" dirty="0" err="1" smtClean="0"/>
              <a:t>Cetonia-aurata</a:t>
            </a:r>
            <a:r>
              <a:rPr lang="en-US" dirty="0" smtClean="0"/>
              <a:t>" by I, </a:t>
            </a:r>
            <a:r>
              <a:rPr lang="en-US" dirty="0" err="1" smtClean="0"/>
              <a:t>Chrumps</a:t>
            </a:r>
            <a:r>
              <a:rPr lang="en-US" dirty="0" smtClean="0"/>
              <a:t>. Licensed under CC BY-SA 3.0 via Wikimedia Commons - https://commons.wikimedia.org/wiki/File:Cetonia-aurata.jpg#mediaviewer/File:Cetonia-aurata.jpg</a:t>
            </a:r>
          </a:p>
          <a:p>
            <a:r>
              <a:rPr lang="en-US" dirty="0" smtClean="0"/>
              <a:t>B</a:t>
            </a:r>
            <a:endParaRPr lang="en-US" dirty="0"/>
          </a:p>
        </p:txBody>
      </p:sp>
      <p:sp>
        <p:nvSpPr>
          <p:cNvPr id="4" name="Slide Number Placeholder 3"/>
          <p:cNvSpPr>
            <a:spLocks noGrp="1"/>
          </p:cNvSpPr>
          <p:nvPr>
            <p:ph type="sldNum" sz="quarter" idx="10"/>
          </p:nvPr>
        </p:nvSpPr>
        <p:spPr/>
        <p:txBody>
          <a:bodyPr/>
          <a:lstStyle/>
          <a:p>
            <a:fld id="{0F8CCC05-CE10-4621-9106-9A60E06A83E3}" type="slidenum">
              <a:rPr lang="en-US" smtClean="0"/>
              <a:t>12</a:t>
            </a:fld>
            <a:endParaRPr lang="en-US"/>
          </a:p>
        </p:txBody>
      </p:sp>
    </p:spTree>
    <p:extLst>
      <p:ext uri="{BB962C8B-B14F-4D97-AF65-F5344CB8AC3E}">
        <p14:creationId xmlns:p14="http://schemas.microsoft.com/office/powerpoint/2010/main" val="152926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035159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9299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71501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1EC0060D-77F1-4162-94ED-60A26B38E0D3}" type="slidenum">
              <a:rPr lang="en-US" altLang="en-US"/>
              <a:pPr/>
              <a:t>‹#›</a:t>
            </a:fld>
            <a:endParaRPr lang="en-US" altLang="en-US"/>
          </a:p>
        </p:txBody>
      </p:sp>
    </p:spTree>
    <p:extLst>
      <p:ext uri="{BB962C8B-B14F-4D97-AF65-F5344CB8AC3E}">
        <p14:creationId xmlns:p14="http://schemas.microsoft.com/office/powerpoint/2010/main" val="147840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342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3624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613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35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37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222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9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0655747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68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866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641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2771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42233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01434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279513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097934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51337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77487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705279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49747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4444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178991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591896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89722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698324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950056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960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221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57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61476466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9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39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75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050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229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68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610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617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C4309483-70C2-49C7-ACF6-FC4603FCFD12}"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7325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8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2540045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444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960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307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079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496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5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92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554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474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76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5698385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F2D74-D049-40BA-9A56-53674387DA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30733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446493-A420-420E-BB6B-E5D88A57F18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93350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F85D9-27B6-469C-BFDB-7ED3DD58A44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01168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5C9545-B76B-456C-8B00-9F21D21594A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70089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0CA8DB-BB38-4480-AD24-B05460CD52A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0984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079650-0B78-4A47-A00A-4333150E29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85995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2D7830B-B030-41E0-9E23-318D86A3F17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28183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12101D-A1AE-4EA4-99B1-B26264AE0D9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5479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1DA7DD-475E-4D0E-8E83-D7B3CA2995C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17653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590DCA-3C08-479D-B863-7301BA5943E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9082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203893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B1871E-3CAE-4EB2-8149-4D368FC126C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2297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95033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9808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t>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t>‹#›</a:t>
            </a:fld>
            <a:endParaRPr lang="en-US"/>
          </a:p>
        </p:txBody>
      </p:sp>
    </p:spTree>
    <p:extLst>
      <p:ext uri="{BB962C8B-B14F-4D97-AF65-F5344CB8AC3E}">
        <p14:creationId xmlns:p14="http://schemas.microsoft.com/office/powerpoint/2010/main" val="86801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3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80306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2364-0CCA-40A7-A3A5-B1918A91FA35}" type="datetimeFigureOut">
              <a:rPr lang="en-US" smtClean="0"/>
              <a:t>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5A563-BF99-4C49-A510-8B25508FD0A2}" type="slidenum">
              <a:rPr lang="en-US" smtClean="0"/>
              <a:t>‹#›</a:t>
            </a:fld>
            <a:endParaRPr lang="en-US"/>
          </a:p>
        </p:txBody>
      </p:sp>
    </p:spTree>
    <p:extLst>
      <p:ext uri="{BB962C8B-B14F-4D97-AF65-F5344CB8AC3E}">
        <p14:creationId xmlns:p14="http://schemas.microsoft.com/office/powerpoint/2010/main" val="1701921512"/>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1680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2F323-94A7-4B4C-91C8-FE3CD11F0E34}"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98B33-4432-475F-864F-1B3C62F3BB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79525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eaLnBrk="0" fontAlgn="base" hangingPunct="0">
              <a:spcBef>
                <a:spcPct val="0"/>
              </a:spcBef>
              <a:spcAft>
                <a:spcPct val="0"/>
              </a:spcAft>
              <a:defRPr/>
            </a:pPr>
            <a:endParaRPr lang="en-US" dirty="0">
              <a:solidFill>
                <a:prstClr val="black">
                  <a:tint val="75000"/>
                </a:prstClr>
              </a:solidFill>
              <a:ea typeface="MS PGothic"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F8E72EF0-7AC4-4587-97D0-44299F1D9154}" type="slidenum">
              <a:rPr lang="en-US" altLang="en-US" smtClean="0">
                <a:solidFill>
                  <a:prstClr val="black">
                    <a:tint val="75000"/>
                  </a:prstClr>
                </a:solidFill>
                <a:latin typeface="Comic Sans MS" panose="030F0702030302020204" pitchFamily="66" charset="0"/>
                <a:ea typeface="MS PGothic" panose="020B0600070205080204" pitchFamily="34" charset="-128"/>
              </a:rPr>
              <a:pPr eaLnBrk="0" fontAlgn="base" hangingPunct="0">
                <a:spcBef>
                  <a:spcPct val="0"/>
                </a:spcBef>
                <a:spcAft>
                  <a:spcPct val="0"/>
                </a:spcAft>
              </a:pPr>
              <a:t>‹#›</a:t>
            </a:fld>
            <a:endParaRPr lang="en-US" altLang="en-US" dirty="0">
              <a:solidFill>
                <a:prstClr val="black">
                  <a:tint val="75000"/>
                </a:prstClr>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69496485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6.gif"/></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43.jp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micro.magnet.fsu.edu/primer/techniques/polarized/compensatorshome.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38.xml"/><Relationship Id="rId5" Type="http://schemas.openxmlformats.org/officeDocument/2006/relationships/image" Target="../media/image54.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6.jpg"/></Relationships>
</file>

<file path=ppt/slides/_rels/slide3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71.jpg"/></Relationships>
</file>

<file path=ppt/slides/_rels/slide4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74.jpg"/><Relationship Id="rId4" Type="http://schemas.openxmlformats.org/officeDocument/2006/relationships/image" Target="../media/image73.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microscopyu.com/tutorials/java/mtf/spatialvariation/index.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microscopyu.com/tutorials/java/mtf/spatialvariation/index.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2.jpg"/></Relationships>
</file>

<file path=ppt/slides/_rels/slide59.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icroscopyu.com/tutorials/java/phasecontrast/opticaltrain/index.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6.xml"/><Relationship Id="rId1" Type="http://schemas.openxmlformats.org/officeDocument/2006/relationships/vmlDrawing" Target="../drawings/vmlDrawing2.vml"/><Relationship Id="rId4" Type="http://schemas.openxmlformats.org/officeDocument/2006/relationships/image" Target="../media/image84.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3" name="Subtitle 2"/>
          <p:cNvSpPr>
            <a:spLocks noGrp="1"/>
          </p:cNvSpPr>
          <p:nvPr>
            <p:ph type="subTitle" idx="1"/>
          </p:nvPr>
        </p:nvSpPr>
        <p:spPr/>
        <p:txBody>
          <a:bodyPr>
            <a:normAutofit lnSpcReduction="10000"/>
          </a:bodyPr>
          <a:lstStyle/>
          <a:p>
            <a:r>
              <a:rPr lang="en-US" dirty="0"/>
              <a:t>Lecture </a:t>
            </a:r>
            <a:r>
              <a:rPr lang="en-US" dirty="0" smtClean="0"/>
              <a:t>09: </a:t>
            </a:r>
            <a:endParaRPr lang="en-US" dirty="0"/>
          </a:p>
          <a:p>
            <a:r>
              <a:rPr lang="en-US" dirty="0" smtClean="0"/>
              <a:t>Polarization and </a:t>
            </a:r>
            <a:r>
              <a:rPr lang="en-US" dirty="0" smtClean="0"/>
              <a:t>DIC</a:t>
            </a:r>
          </a:p>
          <a:p>
            <a:r>
              <a:rPr lang="en-US" dirty="0"/>
              <a:t>Andres Collazo, Director Biological Imaging Facility</a:t>
            </a:r>
          </a:p>
          <a:p>
            <a:r>
              <a:rPr lang="en-US" dirty="0"/>
              <a:t>Wan-</a:t>
            </a:r>
            <a:r>
              <a:rPr lang="en-US" dirty="0" err="1"/>
              <a:t>Rong</a:t>
            </a:r>
            <a:r>
              <a:rPr lang="en-US" dirty="0"/>
              <a:t> (Sandy) Wong, Graduate Student, TA</a:t>
            </a:r>
          </a:p>
          <a:p>
            <a:endParaRPr lang="en-US" dirty="0"/>
          </a:p>
          <a:p>
            <a:endParaRPr lang="en-US" dirty="0"/>
          </a:p>
        </p:txBody>
      </p:sp>
    </p:spTree>
    <p:extLst>
      <p:ext uri="{BB962C8B-B14F-4D97-AF65-F5344CB8AC3E}">
        <p14:creationId xmlns:p14="http://schemas.microsoft.com/office/powerpoint/2010/main" val="229072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dirty="0"/>
              <a:t>Unpolarized light waves oscillate in all directions (radial</a:t>
            </a:r>
            <a:r>
              <a:rPr lang="en-US" dirty="0" smtClean="0"/>
              <a:t>)</a:t>
            </a:r>
          </a:p>
          <a:p>
            <a:r>
              <a:rPr lang="en-US" dirty="0"/>
              <a:t>By convention, polarization refers to electric </a:t>
            </a:r>
            <a:r>
              <a:rPr lang="en-US" dirty="0" smtClean="0"/>
              <a:t>field</a:t>
            </a:r>
            <a:endParaRPr lang="en-US" dirty="0"/>
          </a:p>
          <a:p>
            <a:r>
              <a:rPr lang="en-US" dirty="0" smtClean="0"/>
              <a:t>Linear polarization, confined to one plane</a:t>
            </a:r>
          </a:p>
          <a:p>
            <a:r>
              <a:rPr lang="en-US" dirty="0" smtClean="0"/>
              <a:t>Circular polarization, electric field rotates</a:t>
            </a:r>
          </a:p>
          <a:p>
            <a:endParaRPr lang="en-US" dirty="0"/>
          </a:p>
        </p:txBody>
      </p:sp>
      <p:pic>
        <p:nvPicPr>
          <p:cNvPr id="6" name="Picture 2" descr="wavelength.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87" y="1825625"/>
            <a:ext cx="3009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19687" y="4254659"/>
            <a:ext cx="2905125" cy="1809750"/>
          </a:xfrm>
        </p:spPr>
      </p:pic>
    </p:spTree>
    <p:extLst>
      <p:ext uri="{BB962C8B-B14F-4D97-AF65-F5344CB8AC3E}">
        <p14:creationId xmlns:p14="http://schemas.microsoft.com/office/powerpoint/2010/main" val="83254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dirty="0" smtClean="0"/>
              <a:t>Circular polarization, rarely produced in nature</a:t>
            </a:r>
          </a:p>
          <a:p>
            <a:endParaRPr lang="en-US" dirty="0" smtClean="0"/>
          </a:p>
          <a:p>
            <a:endParaRPr lang="en-US" dirty="0" smtClean="0"/>
          </a:p>
          <a:p>
            <a:endParaRPr lang="en-US" dirty="0"/>
          </a:p>
        </p:txBody>
      </p:sp>
    </p:spTree>
    <p:extLst>
      <p:ext uri="{BB962C8B-B14F-4D97-AF65-F5344CB8AC3E}">
        <p14:creationId xmlns:p14="http://schemas.microsoft.com/office/powerpoint/2010/main" val="1260150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dirty="0" smtClean="0"/>
              <a:t>Circular polarization, rarely produced in nature</a:t>
            </a:r>
          </a:p>
          <a:p>
            <a:r>
              <a:rPr lang="en-US" dirty="0" smtClean="0"/>
              <a:t>Can see on iridescent scarab beetles and Mantis shrimps</a:t>
            </a:r>
          </a:p>
          <a:p>
            <a:r>
              <a:rPr lang="en-US" dirty="0" smtClean="0"/>
              <a:t>Mantis shrimps can see circularly polarized light</a:t>
            </a:r>
          </a:p>
          <a:p>
            <a:endParaRPr lang="en-US" dirty="0" smtClean="0"/>
          </a:p>
          <a:p>
            <a:endParaRPr lang="en-US" dirty="0" smtClean="0"/>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48772" y="718155"/>
            <a:ext cx="2888342" cy="240695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772" y="3128090"/>
            <a:ext cx="2728685" cy="16041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772" y="4732656"/>
            <a:ext cx="2888342" cy="1895474"/>
          </a:xfrm>
          <a:prstGeom prst="rect">
            <a:avLst/>
          </a:prstGeom>
        </p:spPr>
      </p:pic>
    </p:spTree>
    <p:extLst>
      <p:ext uri="{BB962C8B-B14F-4D97-AF65-F5344CB8AC3E}">
        <p14:creationId xmlns:p14="http://schemas.microsoft.com/office/powerpoint/2010/main" val="591151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a:t>
            </a:r>
            <a:endParaRPr lang="en-US" dirty="0"/>
          </a:p>
        </p:txBody>
      </p:sp>
      <p:sp>
        <p:nvSpPr>
          <p:cNvPr id="3" name="Content Placeholder 2"/>
          <p:cNvSpPr>
            <a:spLocks noGrp="1"/>
          </p:cNvSpPr>
          <p:nvPr>
            <p:ph sz="half" idx="1"/>
          </p:nvPr>
        </p:nvSpPr>
        <p:spPr/>
        <p:txBody>
          <a:bodyPr>
            <a:normAutofit/>
          </a:bodyPr>
          <a:lstStyle/>
          <a:p>
            <a:r>
              <a:rPr lang="en-US" sz="2400" dirty="0"/>
              <a:t>Radial light waves becomes polarized when reflected off surface at Brewster’s angle</a:t>
            </a:r>
          </a:p>
          <a:p>
            <a:r>
              <a:rPr lang="en-US" sz="2400" dirty="0"/>
              <a:t>Brewster’s angle ranges from 50° to 70° depending on surface material.</a:t>
            </a:r>
          </a:p>
          <a:p>
            <a:r>
              <a:rPr lang="en-US" sz="2400" dirty="0"/>
              <a:t>Used to polarize lasers</a:t>
            </a:r>
          </a:p>
          <a:p>
            <a:pPr marL="0" indent="0">
              <a:buNone/>
            </a:pPr>
            <a:endParaRPr lang="en-US"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1416" y="1391920"/>
            <a:ext cx="2255217" cy="3034507"/>
          </a:xfrm>
        </p:spPr>
      </p:pic>
      <p:sp>
        <p:nvSpPr>
          <p:cNvPr id="10" name="Rectangle 9"/>
          <p:cNvSpPr/>
          <p:nvPr/>
        </p:nvSpPr>
        <p:spPr>
          <a:xfrm>
            <a:off x="5405120" y="4135120"/>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7224" y="6260067"/>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204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a:t>
            </a:r>
            <a:endParaRPr lang="en-US" dirty="0"/>
          </a:p>
        </p:txBody>
      </p:sp>
      <p:sp>
        <p:nvSpPr>
          <p:cNvPr id="3" name="Content Placeholder 2"/>
          <p:cNvSpPr>
            <a:spLocks noGrp="1"/>
          </p:cNvSpPr>
          <p:nvPr>
            <p:ph sz="half" idx="1"/>
          </p:nvPr>
        </p:nvSpPr>
        <p:spPr/>
        <p:txBody>
          <a:bodyPr>
            <a:normAutofit/>
          </a:bodyPr>
          <a:lstStyle/>
          <a:p>
            <a:r>
              <a:rPr lang="en-US" sz="2400" dirty="0" smtClean="0"/>
              <a:t>Radial light waves becomes polarized when reflected off surface at Brewster’s angle</a:t>
            </a:r>
          </a:p>
          <a:p>
            <a:r>
              <a:rPr lang="en-US" sz="2400" dirty="0" smtClean="0"/>
              <a:t>Brewster’s angle ranges from 50° to 70° depending on surface material.</a:t>
            </a:r>
          </a:p>
          <a:p>
            <a:r>
              <a:rPr lang="en-US" sz="2400" dirty="0" smtClean="0"/>
              <a:t>Used to polarize lasers</a:t>
            </a:r>
          </a:p>
          <a:p>
            <a:r>
              <a:rPr lang="en-US" sz="2400" dirty="0" smtClean="0"/>
              <a:t>Why sunglasses horizontally polarized</a:t>
            </a:r>
          </a:p>
          <a:p>
            <a:endParaRPr lang="en-US"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1416" y="1391920"/>
            <a:ext cx="2255217" cy="3034507"/>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00721"/>
            <a:ext cx="3390900" cy="1905000"/>
          </a:xfrm>
          <a:prstGeom prst="rect">
            <a:avLst/>
          </a:prstGeom>
        </p:spPr>
      </p:pic>
      <p:sp>
        <p:nvSpPr>
          <p:cNvPr id="10" name="Rectangle 9"/>
          <p:cNvSpPr/>
          <p:nvPr/>
        </p:nvSpPr>
        <p:spPr>
          <a:xfrm>
            <a:off x="5405120" y="4135120"/>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7224" y="6260067"/>
            <a:ext cx="863600" cy="291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602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lstStyle/>
          <a:p>
            <a:r>
              <a:rPr lang="en-US" dirty="0" smtClean="0"/>
              <a:t>We cannot detect the polarization of light very well</a:t>
            </a:r>
          </a:p>
          <a:p>
            <a:r>
              <a:rPr lang="en-US" dirty="0" smtClean="0"/>
              <a:t>But some animals can see polarized light</a:t>
            </a:r>
          </a:p>
          <a:p>
            <a:r>
              <a:rPr lang="en-US" dirty="0" smtClean="0"/>
              <a:t>Many insects, octopi and mantis shrimps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4255453"/>
            <a:ext cx="3886200" cy="192151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7493" y="865084"/>
            <a:ext cx="2689514" cy="19210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5828" y="2716273"/>
            <a:ext cx="2212844" cy="1481140"/>
          </a:xfrm>
          <a:prstGeom prst="rect">
            <a:avLst/>
          </a:prstGeom>
        </p:spPr>
      </p:pic>
    </p:spTree>
    <p:extLst>
      <p:ext uri="{BB962C8B-B14F-4D97-AF65-F5344CB8AC3E}">
        <p14:creationId xmlns:p14="http://schemas.microsoft.com/office/powerpoint/2010/main" val="1842771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a:t>
            </a:r>
          </a:p>
        </p:txBody>
      </p:sp>
      <p:sp>
        <p:nvSpPr>
          <p:cNvPr id="3" name="Content Placeholder 2"/>
          <p:cNvSpPr>
            <a:spLocks noGrp="1"/>
          </p:cNvSpPr>
          <p:nvPr>
            <p:ph sz="half" idx="1"/>
          </p:nvPr>
        </p:nvSpPr>
        <p:spPr/>
        <p:txBody>
          <a:bodyPr>
            <a:normAutofit/>
          </a:bodyPr>
          <a:lstStyle/>
          <a:p>
            <a:r>
              <a:rPr lang="en-US" sz="2200" dirty="0" smtClean="0"/>
              <a:t>Polarizer is an optical filter passing light of a specific polarization while blocking waves of other polarizations</a:t>
            </a:r>
            <a:endParaRPr lang="en-US" sz="2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500" y="1121101"/>
            <a:ext cx="2857500" cy="28575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773" y="3689568"/>
            <a:ext cx="6598227" cy="2902886"/>
          </a:xfrm>
          <a:prstGeom prst="rect">
            <a:avLst/>
          </a:prstGeom>
        </p:spPr>
      </p:pic>
    </p:spTree>
    <p:extLst>
      <p:ext uri="{BB962C8B-B14F-4D97-AF65-F5344CB8AC3E}">
        <p14:creationId xmlns:p14="http://schemas.microsoft.com/office/powerpoint/2010/main" val="2754156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 microscopy</a:t>
            </a:r>
            <a:endParaRPr lang="en-US" dirty="0"/>
          </a:p>
        </p:txBody>
      </p:sp>
      <p:sp>
        <p:nvSpPr>
          <p:cNvPr id="5" name="Content Placeholder 4"/>
          <p:cNvSpPr>
            <a:spLocks noGrp="1"/>
          </p:cNvSpPr>
          <p:nvPr>
            <p:ph sz="half" idx="1"/>
          </p:nvPr>
        </p:nvSpPr>
        <p:spPr/>
        <p:txBody>
          <a:bodyPr>
            <a:normAutofit/>
          </a:bodyPr>
          <a:lstStyle/>
          <a:p>
            <a:r>
              <a:rPr lang="en-US" sz="2400" dirty="0"/>
              <a:t>Highly specific detection of </a:t>
            </a:r>
            <a:r>
              <a:rPr lang="en-US" sz="2400" dirty="0" smtClean="0"/>
              <a:t>birefringent </a:t>
            </a:r>
            <a:r>
              <a:rPr lang="en-US" sz="2400" dirty="0"/>
              <a:t>components</a:t>
            </a:r>
          </a:p>
          <a:p>
            <a:r>
              <a:rPr lang="en-US" sz="2400" dirty="0" smtClean="0"/>
              <a:t>Orientation-specific</a:t>
            </a:r>
            <a:endParaRPr lang="en-US" sz="2400" dirty="0"/>
          </a:p>
          <a:p>
            <a:r>
              <a:rPr lang="en-US" sz="2400" dirty="0" smtClean="0"/>
              <a:t>Less </a:t>
            </a:r>
            <a:r>
              <a:rPr lang="en-US" sz="2400" dirty="0"/>
              <a:t>radiation than through other </a:t>
            </a:r>
            <a:r>
              <a:rPr lang="en-US" sz="2400" dirty="0" smtClean="0"/>
              <a:t>techniques </a:t>
            </a:r>
            <a:r>
              <a:rPr lang="en-US" sz="2400" dirty="0"/>
              <a:t>such as fluorescence</a:t>
            </a:r>
          </a:p>
          <a:p>
            <a:r>
              <a:rPr lang="en-US" sz="2400" dirty="0" smtClean="0"/>
              <a:t>Linear </a:t>
            </a:r>
            <a:r>
              <a:rPr lang="en-US" sz="2400" dirty="0"/>
              <a:t>/ circular Polarized </a:t>
            </a:r>
            <a:r>
              <a:rPr lang="en-US" sz="2400" dirty="0" smtClean="0"/>
              <a:t>Light</a:t>
            </a:r>
          </a:p>
          <a:p>
            <a:r>
              <a:rPr lang="en-US" sz="2400" dirty="0" smtClean="0"/>
              <a:t>Differential Interference Contrast (DIC) uses polarized light</a:t>
            </a:r>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7275" y="1524794"/>
            <a:ext cx="2017991" cy="146558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5266" y="3011808"/>
            <a:ext cx="2010007" cy="14560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5882" y="3021347"/>
            <a:ext cx="2019384" cy="146286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9737" y="1524794"/>
            <a:ext cx="1996762" cy="144647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5882" y="4515181"/>
            <a:ext cx="2019384" cy="146286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5266" y="4515181"/>
            <a:ext cx="2019384" cy="1462860"/>
          </a:xfrm>
          <a:prstGeom prst="rect">
            <a:avLst/>
          </a:prstGeom>
        </p:spPr>
      </p:pic>
    </p:spTree>
    <p:extLst>
      <p:ext uri="{BB962C8B-B14F-4D97-AF65-F5344CB8AC3E}">
        <p14:creationId xmlns:p14="http://schemas.microsoft.com/office/powerpoint/2010/main" val="3634273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light microscopy</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9391" y="1496291"/>
            <a:ext cx="3481656" cy="204994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390" y="3938156"/>
            <a:ext cx="3481657" cy="2480456"/>
          </a:xfrm>
          <a:prstGeom prst="rect">
            <a:avLst/>
          </a:prstGeom>
        </p:spPr>
      </p:pic>
      <p:sp>
        <p:nvSpPr>
          <p:cNvPr id="7" name="Content Placeholder 6"/>
          <p:cNvSpPr>
            <a:spLocks noGrp="1"/>
          </p:cNvSpPr>
          <p:nvPr>
            <p:ph sz="half" idx="1"/>
          </p:nvPr>
        </p:nvSpPr>
        <p:spPr/>
        <p:txBody>
          <a:bodyPr>
            <a:normAutofit/>
          </a:bodyPr>
          <a:lstStyle/>
          <a:p>
            <a:r>
              <a:rPr lang="en-US" dirty="0" smtClean="0"/>
              <a:t>Two polarizers arranged at 90° angle block all light.</a:t>
            </a:r>
          </a:p>
          <a:p>
            <a:pPr lvl="1"/>
            <a:r>
              <a:rPr lang="en-US" dirty="0"/>
              <a:t>Crossed </a:t>
            </a:r>
            <a:r>
              <a:rPr lang="en-US" dirty="0" smtClean="0"/>
              <a:t>polarizers</a:t>
            </a:r>
          </a:p>
          <a:p>
            <a:r>
              <a:rPr lang="en-US" dirty="0" smtClean="0"/>
              <a:t>Microscope needs two polarizers</a:t>
            </a:r>
          </a:p>
          <a:p>
            <a:pPr lvl="1"/>
            <a:r>
              <a:rPr lang="en-US" dirty="0" smtClean="0"/>
              <a:t>One called Polarizer</a:t>
            </a:r>
          </a:p>
          <a:p>
            <a:pPr lvl="1"/>
            <a:r>
              <a:rPr lang="en-US" dirty="0" smtClean="0"/>
              <a:t>Second called Analyzer</a:t>
            </a:r>
            <a:endParaRPr lang="en-US" dirty="0"/>
          </a:p>
        </p:txBody>
      </p:sp>
      <p:sp>
        <p:nvSpPr>
          <p:cNvPr id="10" name="Rectangle 9"/>
          <p:cNvSpPr/>
          <p:nvPr/>
        </p:nvSpPr>
        <p:spPr>
          <a:xfrm>
            <a:off x="5465618" y="3344008"/>
            <a:ext cx="768927"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62478" y="6247161"/>
            <a:ext cx="768927"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520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 microscopy</a:t>
            </a:r>
          </a:p>
        </p:txBody>
      </p:sp>
      <p:sp>
        <p:nvSpPr>
          <p:cNvPr id="3" name="Content Placeholder 2"/>
          <p:cNvSpPr>
            <a:spLocks noGrp="1"/>
          </p:cNvSpPr>
          <p:nvPr>
            <p:ph sz="half" idx="1"/>
          </p:nvPr>
        </p:nvSpPr>
        <p:spPr/>
        <p:txBody>
          <a:bodyPr>
            <a:normAutofit/>
          </a:bodyPr>
          <a:lstStyle/>
          <a:p>
            <a:r>
              <a:rPr lang="en-US" sz="2400" dirty="0" smtClean="0"/>
              <a:t>With crossed polarizers:</a:t>
            </a:r>
          </a:p>
          <a:p>
            <a:pPr lvl="1"/>
            <a:r>
              <a:rPr lang="en-US" sz="2000" dirty="0" smtClean="0"/>
              <a:t>Only items that rotate the plane of polarization reach the detector</a:t>
            </a:r>
          </a:p>
          <a:p>
            <a:r>
              <a:rPr lang="en-US" sz="2400" dirty="0" smtClean="0"/>
              <a:t>Retardation plate optional</a:t>
            </a:r>
          </a:p>
          <a:p>
            <a:pPr lvl="1"/>
            <a:r>
              <a:rPr lang="en-US" sz="2000" dirty="0" smtClean="0"/>
              <a:t>Converts contrast to color</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86" y="4257674"/>
            <a:ext cx="3197267" cy="2262393"/>
          </a:xfrm>
          <a:prstGeom prst="rect">
            <a:avLst/>
          </a:prstGeom>
        </p:spPr>
      </p:pic>
      <p:sp>
        <p:nvSpPr>
          <p:cNvPr id="6" name="Rectangle 5"/>
          <p:cNvSpPr/>
          <p:nvPr/>
        </p:nvSpPr>
        <p:spPr>
          <a:xfrm>
            <a:off x="2235610" y="6311899"/>
            <a:ext cx="665018" cy="218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277" y="1132972"/>
            <a:ext cx="2439252" cy="538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6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Lecture 9: Polarization and DIC</a:t>
            </a:r>
            <a:endParaRPr lang="en-US" sz="4000" dirty="0"/>
          </a:p>
        </p:txBody>
      </p:sp>
      <p:sp>
        <p:nvSpPr>
          <p:cNvPr id="3" name="Content Placeholder 2"/>
          <p:cNvSpPr>
            <a:spLocks noGrp="1"/>
          </p:cNvSpPr>
          <p:nvPr>
            <p:ph idx="1"/>
          </p:nvPr>
        </p:nvSpPr>
        <p:spPr/>
        <p:txBody>
          <a:bodyPr>
            <a:normAutofit/>
          </a:bodyPr>
          <a:lstStyle/>
          <a:p>
            <a:r>
              <a:rPr lang="en-US" dirty="0" smtClean="0"/>
              <a:t>Review Contrast and Phase Contrast</a:t>
            </a:r>
            <a:endParaRPr lang="en-US" dirty="0"/>
          </a:p>
          <a:p>
            <a:r>
              <a:rPr lang="en-US" dirty="0" smtClean="0"/>
              <a:t>Polarization</a:t>
            </a:r>
          </a:p>
          <a:p>
            <a:r>
              <a:rPr lang="en-US" dirty="0" smtClean="0"/>
              <a:t>Birefringence</a:t>
            </a:r>
            <a:endParaRPr lang="en-US" dirty="0"/>
          </a:p>
          <a:p>
            <a:r>
              <a:rPr lang="en-US" dirty="0" err="1" smtClean="0"/>
              <a:t>Nomarski</a:t>
            </a:r>
            <a:r>
              <a:rPr lang="en-US" dirty="0" smtClean="0"/>
              <a:t> </a:t>
            </a:r>
            <a:r>
              <a:rPr lang="en-US" dirty="0"/>
              <a:t>(Differential </a:t>
            </a:r>
            <a:r>
              <a:rPr lang="en-US" dirty="0" smtClean="0"/>
              <a:t>Interference Contrast)</a:t>
            </a:r>
            <a:endParaRPr lang="en-US" dirty="0"/>
          </a:p>
          <a:p>
            <a:r>
              <a:rPr lang="en-US" dirty="0" smtClean="0"/>
              <a:t>Resolution</a:t>
            </a:r>
            <a:endParaRPr lang="en-US" dirty="0"/>
          </a:p>
          <a:p>
            <a:r>
              <a:rPr lang="en-US" dirty="0" smtClean="0"/>
              <a:t>Modulation transfer function</a:t>
            </a:r>
            <a:endParaRPr lang="en-US" dirty="0"/>
          </a:p>
          <a:p>
            <a:endParaRPr lang="en-US" dirty="0" smtClean="0"/>
          </a:p>
        </p:txBody>
      </p:sp>
    </p:spTree>
    <p:extLst>
      <p:ext uri="{BB962C8B-B14F-4D97-AF65-F5344CB8AC3E}">
        <p14:creationId xmlns:p14="http://schemas.microsoft.com/office/powerpoint/2010/main" val="3289003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Polarized light </a:t>
            </a:r>
            <a:r>
              <a:rPr lang="en-US" dirty="0" smtClean="0"/>
              <a:t>microscopy images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01636"/>
            <a:ext cx="7543800" cy="24653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428625" y="5627399"/>
            <a:ext cx="2390775"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50000"/>
              </a:spcBef>
              <a:spcAft>
                <a:spcPct val="0"/>
              </a:spcAft>
            </a:pPr>
            <a:r>
              <a:rPr lang="en-US" altLang="en-US" sz="2400" dirty="0" err="1" smtClean="0">
                <a:latin typeface="Calibri" panose="020F0502020204030204" pitchFamily="34" charset="0"/>
              </a:rPr>
              <a:t>Brightfield</a:t>
            </a:r>
            <a:r>
              <a:rPr lang="en-US" altLang="en-US" sz="2400" dirty="0" smtClean="0">
                <a:latin typeface="Calibri" panose="020F0502020204030204" pitchFamily="34" charset="0"/>
              </a:rPr>
              <a:t>  </a:t>
            </a:r>
          </a:p>
        </p:txBody>
      </p:sp>
      <p:sp>
        <p:nvSpPr>
          <p:cNvPr id="7" name="Line 4"/>
          <p:cNvSpPr>
            <a:spLocks noChangeShapeType="1"/>
          </p:cNvSpPr>
          <p:nvPr/>
        </p:nvSpPr>
        <p:spPr bwMode="auto">
          <a:xfrm>
            <a:off x="4953000" y="1863436"/>
            <a:ext cx="0" cy="1371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buFontTx/>
              <a:buChar char="•"/>
            </a:pPr>
            <a:endParaRPr lang="en-US" sz="1500" smtClean="0">
              <a:solidFill>
                <a:srgbClr val="000000"/>
              </a:solidFill>
              <a:latin typeface="Calibri" panose="020F0502020204030204" pitchFamily="34" charset="0"/>
            </a:endParaRPr>
          </a:p>
        </p:txBody>
      </p:sp>
      <p:sp>
        <p:nvSpPr>
          <p:cNvPr id="8" name="Text Box 5"/>
          <p:cNvSpPr txBox="1">
            <a:spLocks noChangeArrowheads="1"/>
          </p:cNvSpPr>
          <p:nvPr/>
        </p:nvSpPr>
        <p:spPr bwMode="auto">
          <a:xfrm>
            <a:off x="2212778" y="2043767"/>
            <a:ext cx="1662506"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50000"/>
              </a:spcBef>
              <a:spcAft>
                <a:spcPct val="0"/>
              </a:spcAft>
            </a:pPr>
            <a:r>
              <a:rPr lang="en-US" altLang="en-US" sz="2400" dirty="0" smtClean="0">
                <a:latin typeface="Calibri" panose="020F0502020204030204" pitchFamily="34" charset="0"/>
              </a:rPr>
              <a:t>Background</a:t>
            </a:r>
          </a:p>
        </p:txBody>
      </p:sp>
      <p:sp>
        <p:nvSpPr>
          <p:cNvPr id="9" name="Line 6"/>
          <p:cNvSpPr>
            <a:spLocks noChangeShapeType="1"/>
          </p:cNvSpPr>
          <p:nvPr/>
        </p:nvSpPr>
        <p:spPr bwMode="auto">
          <a:xfrm>
            <a:off x="3581400" y="2473036"/>
            <a:ext cx="457200" cy="609600"/>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buFontTx/>
              <a:buChar char="•"/>
            </a:pPr>
            <a:endParaRPr lang="en-US" sz="1500" smtClean="0">
              <a:solidFill>
                <a:srgbClr val="000000"/>
              </a:solidFill>
              <a:latin typeface="Calibri" panose="020F0502020204030204" pitchFamily="34" charset="0"/>
            </a:endParaRPr>
          </a:p>
        </p:txBody>
      </p:sp>
      <p:sp>
        <p:nvSpPr>
          <p:cNvPr id="10" name="Text Box 7"/>
          <p:cNvSpPr txBox="1">
            <a:spLocks noChangeArrowheads="1"/>
          </p:cNvSpPr>
          <p:nvPr/>
        </p:nvSpPr>
        <p:spPr bwMode="auto">
          <a:xfrm>
            <a:off x="3276807" y="1480204"/>
            <a:ext cx="2793585" cy="461665"/>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50000"/>
              </a:spcBef>
              <a:spcAft>
                <a:spcPct val="0"/>
              </a:spcAft>
            </a:pPr>
            <a:r>
              <a:rPr lang="en-US" altLang="en-US" sz="2400" dirty="0" smtClean="0">
                <a:solidFill>
                  <a:schemeClr val="accent2"/>
                </a:solidFill>
                <a:latin typeface="Calibri" panose="020F0502020204030204" pitchFamily="34" charset="0"/>
              </a:rPr>
              <a:t>Birefringent Material</a:t>
            </a:r>
          </a:p>
        </p:txBody>
      </p:sp>
      <p:sp>
        <p:nvSpPr>
          <p:cNvPr id="11" name="Text Box 8"/>
          <p:cNvSpPr txBox="1">
            <a:spLocks noChangeArrowheads="1"/>
          </p:cNvSpPr>
          <p:nvPr/>
        </p:nvSpPr>
        <p:spPr bwMode="auto">
          <a:xfrm>
            <a:off x="3124200" y="5622636"/>
            <a:ext cx="2438400"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50000"/>
              </a:spcBef>
              <a:spcAft>
                <a:spcPct val="0"/>
              </a:spcAft>
            </a:pPr>
            <a:r>
              <a:rPr lang="en-US" altLang="en-US" sz="2400" dirty="0" smtClean="0">
                <a:latin typeface="Calibri" panose="020F0502020204030204" pitchFamily="34" charset="0"/>
              </a:rPr>
              <a:t>Polarized Light</a:t>
            </a:r>
          </a:p>
        </p:txBody>
      </p:sp>
      <p:sp>
        <p:nvSpPr>
          <p:cNvPr id="12" name="Text Box 9"/>
          <p:cNvSpPr txBox="1">
            <a:spLocks noChangeArrowheads="1"/>
          </p:cNvSpPr>
          <p:nvPr/>
        </p:nvSpPr>
        <p:spPr bwMode="auto">
          <a:xfrm>
            <a:off x="5943600" y="5635336"/>
            <a:ext cx="2133600" cy="4572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50000"/>
              </a:spcBef>
              <a:spcAft>
                <a:spcPct val="0"/>
              </a:spcAft>
            </a:pPr>
            <a:r>
              <a:rPr lang="en-US" altLang="en-US" sz="2400" dirty="0" smtClean="0">
                <a:latin typeface="Calibri" panose="020F0502020204030204" pitchFamily="34" charset="0"/>
              </a:rPr>
              <a:t>Pol + Red I</a:t>
            </a:r>
          </a:p>
        </p:txBody>
      </p:sp>
      <p:sp>
        <p:nvSpPr>
          <p:cNvPr id="13" name="AutoShape 10"/>
          <p:cNvSpPr>
            <a:spLocks noChangeArrowheads="1"/>
          </p:cNvSpPr>
          <p:nvPr/>
        </p:nvSpPr>
        <p:spPr bwMode="auto">
          <a:xfrm>
            <a:off x="6553200" y="1711036"/>
            <a:ext cx="2438400" cy="838200"/>
          </a:xfrm>
          <a:prstGeom prst="wedgeRectCallout">
            <a:avLst>
              <a:gd name="adj1" fmla="val -46287"/>
              <a:gd name="adj2" fmla="val 262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fontAlgn="base" hangingPunct="0">
              <a:spcBef>
                <a:spcPct val="0"/>
              </a:spcBef>
              <a:spcAft>
                <a:spcPct val="0"/>
              </a:spcAft>
            </a:pPr>
            <a:r>
              <a:rPr lang="en-US" altLang="en-US" sz="1600" dirty="0" smtClean="0">
                <a:latin typeface="Calibri" panose="020F0502020204030204" pitchFamily="34" charset="0"/>
                <a:cs typeface="Times New Roman" panose="02020603050405020304" pitchFamily="18" charset="0"/>
              </a:rPr>
              <a:t>Color of </a:t>
            </a:r>
          </a:p>
          <a:p>
            <a:pPr algn="ctr" eaLnBrk="0" fontAlgn="base" hangingPunct="0">
              <a:spcBef>
                <a:spcPct val="0"/>
              </a:spcBef>
              <a:spcAft>
                <a:spcPct val="0"/>
              </a:spcAft>
            </a:pPr>
            <a:r>
              <a:rPr lang="en-US" altLang="en-US" sz="1600" dirty="0" smtClean="0">
                <a:latin typeface="Calibri" panose="020F0502020204030204" pitchFamily="34" charset="0"/>
                <a:cs typeface="Times New Roman" panose="02020603050405020304" pitchFamily="18" charset="0"/>
              </a:rPr>
              <a:t>sample and background modified by wave plate</a:t>
            </a:r>
            <a:endParaRPr lang="en-US" altLang="en-US" sz="4400"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4199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Birefringence</a:t>
            </a:r>
            <a:endParaRPr lang="en-US" dirty="0"/>
          </a:p>
        </p:txBody>
      </p:sp>
      <p:sp>
        <p:nvSpPr>
          <p:cNvPr id="3" name="Content Placeholder 2"/>
          <p:cNvSpPr>
            <a:spLocks noGrp="1"/>
          </p:cNvSpPr>
          <p:nvPr>
            <p:ph sz="half" idx="1"/>
          </p:nvPr>
        </p:nvSpPr>
        <p:spPr/>
        <p:txBody>
          <a:bodyPr/>
          <a:lstStyle/>
          <a:p>
            <a:r>
              <a:rPr lang="en-US" dirty="0" smtClean="0"/>
              <a:t>Material having a refractive index (</a:t>
            </a:r>
            <a:r>
              <a:rPr lang="el-GR" dirty="0" smtClean="0"/>
              <a:t>η</a:t>
            </a:r>
            <a:r>
              <a:rPr lang="en-US" dirty="0" smtClean="0"/>
              <a:t>) dependent on polarization</a:t>
            </a:r>
          </a:p>
          <a:p>
            <a:r>
              <a:rPr lang="en-US" dirty="0" smtClean="0"/>
              <a:t>Responsible for </a:t>
            </a:r>
            <a:r>
              <a:rPr lang="en-US" dirty="0" smtClean="0">
                <a:solidFill>
                  <a:schemeClr val="accent5"/>
                </a:solidFill>
              </a:rPr>
              <a:t>DOUBLE REFRACTION</a:t>
            </a:r>
            <a:r>
              <a:rPr lang="en-US" dirty="0" smtClean="0"/>
              <a:t>, splitting of a ray of light into two with differing polarization</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3500" y="1825625"/>
            <a:ext cx="2857500" cy="199258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3818211"/>
            <a:ext cx="2857500" cy="2457450"/>
          </a:xfrm>
          <a:prstGeom prst="rect">
            <a:avLst/>
          </a:prstGeom>
        </p:spPr>
      </p:pic>
    </p:spTree>
    <p:extLst>
      <p:ext uri="{BB962C8B-B14F-4D97-AF65-F5344CB8AC3E}">
        <p14:creationId xmlns:p14="http://schemas.microsoft.com/office/powerpoint/2010/main" val="1652583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Birefringence</a:t>
            </a:r>
            <a:endParaRPr lang="en-US" dirty="0"/>
          </a:p>
        </p:txBody>
      </p:sp>
      <p:sp>
        <p:nvSpPr>
          <p:cNvPr id="3" name="Content Placeholder 2"/>
          <p:cNvSpPr>
            <a:spLocks noGrp="1"/>
          </p:cNvSpPr>
          <p:nvPr>
            <p:ph sz="half" idx="1"/>
          </p:nvPr>
        </p:nvSpPr>
        <p:spPr/>
        <p:txBody>
          <a:bodyPr>
            <a:normAutofit/>
          </a:bodyPr>
          <a:lstStyle/>
          <a:p>
            <a:r>
              <a:rPr lang="en-US" sz="2400" dirty="0"/>
              <a:t>Augustin-Jean Fresnel </a:t>
            </a:r>
            <a:r>
              <a:rPr lang="en-US" sz="2400" dirty="0" smtClean="0"/>
              <a:t>first described in terms of polarized light</a:t>
            </a:r>
          </a:p>
          <a:p>
            <a:r>
              <a:rPr lang="en-US" sz="2400" dirty="0" smtClean="0"/>
              <a:t>Isotropic solids are not birefringent (glass)</a:t>
            </a:r>
          </a:p>
          <a:p>
            <a:r>
              <a:rPr lang="en-US" sz="2400" dirty="0" smtClean="0"/>
              <a:t>Anisotropic solids are birefringent (calcite, plastic dishes)</a:t>
            </a:r>
          </a:p>
          <a:p>
            <a:r>
              <a:rPr lang="en-US" sz="2400" dirty="0" smtClean="0"/>
              <a:t>Splits light into two rays with perpendicular polarization</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948" y="777197"/>
            <a:ext cx="1488231" cy="1826984"/>
          </a:xfrm>
          <a:prstGeom prst="rect">
            <a:avLst/>
          </a:prstGeom>
        </p:spPr>
      </p:pic>
      <p:sp>
        <p:nvSpPr>
          <p:cNvPr id="7" name="TextBox 6"/>
          <p:cNvSpPr txBox="1"/>
          <p:nvPr/>
        </p:nvSpPr>
        <p:spPr>
          <a:xfrm>
            <a:off x="4803109" y="2635546"/>
            <a:ext cx="1581907" cy="461665"/>
          </a:xfrm>
          <a:prstGeom prst="rect">
            <a:avLst/>
          </a:prstGeom>
          <a:noFill/>
        </p:spPr>
        <p:txBody>
          <a:bodyPr wrap="none" rtlCol="0">
            <a:spAutoFit/>
          </a:bodyPr>
          <a:lstStyle/>
          <a:p>
            <a:pPr algn="ctr"/>
            <a:r>
              <a:rPr lang="en-US" sz="1200" dirty="0"/>
              <a:t>Augustin-Jean Fresnel </a:t>
            </a:r>
            <a:endParaRPr lang="en-US" sz="1200" dirty="0" smtClean="0"/>
          </a:p>
          <a:p>
            <a:pPr algn="ctr"/>
            <a:r>
              <a:rPr lang="en-US" sz="1200" dirty="0" smtClean="0"/>
              <a:t>1788-1827</a:t>
            </a:r>
            <a:endParaRPr lang="en-US" sz="1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1264" y="668968"/>
            <a:ext cx="1448751" cy="2166356"/>
          </a:xfrm>
          <a:prstGeom prst="rect">
            <a:avLst/>
          </a:prstGeom>
        </p:spPr>
      </p:pic>
      <p:pic>
        <p:nvPicPr>
          <p:cNvPr id="11" name="Content Placeholder 10"/>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876800" y="3139167"/>
            <a:ext cx="3154876" cy="3278944"/>
          </a:xfrm>
        </p:spPr>
      </p:pic>
    </p:spTree>
    <p:extLst>
      <p:ext uri="{BB962C8B-B14F-4D97-AF65-F5344CB8AC3E}">
        <p14:creationId xmlns:p14="http://schemas.microsoft.com/office/powerpoint/2010/main" val="3429018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Birefringence</a:t>
            </a:r>
            <a:endParaRPr lang="en-US" dirty="0"/>
          </a:p>
        </p:txBody>
      </p:sp>
      <p:sp>
        <p:nvSpPr>
          <p:cNvPr id="3" name="Content Placeholder 2"/>
          <p:cNvSpPr>
            <a:spLocks noGrp="1"/>
          </p:cNvSpPr>
          <p:nvPr>
            <p:ph sz="half" idx="1"/>
          </p:nvPr>
        </p:nvSpPr>
        <p:spPr/>
        <p:txBody>
          <a:bodyPr>
            <a:normAutofit/>
          </a:bodyPr>
          <a:lstStyle/>
          <a:p>
            <a:r>
              <a:rPr lang="en-US" sz="2400" dirty="0" smtClean="0"/>
              <a:t>Light split into extraordinary and ordinary rays</a:t>
            </a:r>
          </a:p>
          <a:p>
            <a:r>
              <a:rPr lang="en-US" sz="2400" dirty="0" smtClean="0"/>
              <a:t>Birefringence difference between refractive index of extraordinary ray (</a:t>
            </a:r>
            <a:r>
              <a:rPr lang="el-GR" sz="2400" dirty="0" smtClean="0"/>
              <a:t>η</a:t>
            </a:r>
            <a:r>
              <a:rPr lang="en-US" sz="2400" baseline="-25000" dirty="0" smtClean="0"/>
              <a:t>e</a:t>
            </a:r>
            <a:r>
              <a:rPr lang="en-US" sz="2400" dirty="0" smtClean="0"/>
              <a:t>) and ordinary ray (</a:t>
            </a:r>
            <a:r>
              <a:rPr lang="el-GR" sz="2400" dirty="0" smtClean="0"/>
              <a:t>η</a:t>
            </a:r>
            <a:r>
              <a:rPr lang="en-US" sz="2400" baseline="-25000" dirty="0" smtClean="0"/>
              <a:t>o</a:t>
            </a:r>
            <a:r>
              <a:rPr lang="en-US" sz="2400" dirty="0" smtClean="0"/>
              <a:t>)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8270" y="1825625"/>
            <a:ext cx="3574865" cy="2797175"/>
          </a:xfrm>
        </p:spPr>
      </p:pic>
      <p:sp>
        <p:nvSpPr>
          <p:cNvPr id="7" name="Rectangle 6"/>
          <p:cNvSpPr/>
          <p:nvPr/>
        </p:nvSpPr>
        <p:spPr>
          <a:xfrm>
            <a:off x="6146800" y="4378960"/>
            <a:ext cx="782320" cy="243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723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Birefringence</a:t>
            </a:r>
          </a:p>
        </p:txBody>
      </p:sp>
      <p:sp>
        <p:nvSpPr>
          <p:cNvPr id="3" name="Content Placeholder 2"/>
          <p:cNvSpPr>
            <a:spLocks noGrp="1"/>
          </p:cNvSpPr>
          <p:nvPr>
            <p:ph sz="half" idx="1"/>
          </p:nvPr>
        </p:nvSpPr>
        <p:spPr/>
        <p:txBody>
          <a:bodyPr/>
          <a:lstStyle/>
          <a:p>
            <a:r>
              <a:rPr lang="en-US" dirty="0" smtClean="0"/>
              <a:t>Structural</a:t>
            </a:r>
          </a:p>
          <a:p>
            <a:pPr lvl="1"/>
            <a:r>
              <a:rPr lang="en-US" dirty="0" smtClean="0"/>
              <a:t>Anisotropic</a:t>
            </a:r>
            <a:endParaRPr lang="en-US" dirty="0"/>
          </a:p>
          <a:p>
            <a:r>
              <a:rPr lang="en-US" dirty="0"/>
              <a:t>Stress or </a:t>
            </a:r>
            <a:r>
              <a:rPr lang="en-US" dirty="0" smtClean="0"/>
              <a:t>strain</a:t>
            </a:r>
          </a:p>
          <a:p>
            <a:pPr lvl="1"/>
            <a:r>
              <a:rPr lang="en-US" dirty="0" smtClean="0"/>
              <a:t>Isotropic</a:t>
            </a:r>
            <a:endParaRPr lang="en-US"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3551987"/>
            <a:ext cx="3886200" cy="258941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2960" y="533833"/>
            <a:ext cx="3882390" cy="291179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848" y="3551987"/>
            <a:ext cx="4165273" cy="2590800"/>
          </a:xfrm>
          <a:prstGeom prst="rect">
            <a:avLst/>
          </a:prstGeom>
        </p:spPr>
      </p:pic>
    </p:spTree>
    <p:extLst>
      <p:ext uri="{BB962C8B-B14F-4D97-AF65-F5344CB8AC3E}">
        <p14:creationId xmlns:p14="http://schemas.microsoft.com/office/powerpoint/2010/main" val="2918444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Compensators and retardation plates</a:t>
            </a:r>
            <a:endParaRPr lang="en-US" sz="4000" dirty="0"/>
          </a:p>
        </p:txBody>
      </p:sp>
      <p:sp>
        <p:nvSpPr>
          <p:cNvPr id="3" name="Content Placeholder 2"/>
          <p:cNvSpPr>
            <a:spLocks noGrp="1"/>
          </p:cNvSpPr>
          <p:nvPr>
            <p:ph sz="half" idx="1"/>
          </p:nvPr>
        </p:nvSpPr>
        <p:spPr/>
        <p:txBody>
          <a:bodyPr/>
          <a:lstStyle/>
          <a:p>
            <a:r>
              <a:rPr lang="en-US" dirty="0" smtClean="0"/>
              <a:t>Retardation Plates</a:t>
            </a:r>
          </a:p>
          <a:p>
            <a:pPr lvl="1"/>
            <a:r>
              <a:rPr lang="en-US" dirty="0" smtClean="0"/>
              <a:t>Quarter wavelength</a:t>
            </a:r>
          </a:p>
          <a:p>
            <a:pPr lvl="1"/>
            <a:r>
              <a:rPr lang="en-US" dirty="0" smtClean="0"/>
              <a:t>Full (First order) wavelength</a:t>
            </a:r>
          </a:p>
          <a:p>
            <a:r>
              <a:rPr lang="en-US" dirty="0" smtClean="0"/>
              <a:t>Compensators</a:t>
            </a:r>
          </a:p>
          <a:p>
            <a:pPr lvl="1"/>
            <a:r>
              <a:rPr lang="en-US" dirty="0" smtClean="0"/>
              <a:t>Quartz wedge</a:t>
            </a:r>
          </a:p>
          <a:p>
            <a:pPr lvl="1"/>
            <a:r>
              <a:rPr lang="en-US" dirty="0"/>
              <a:t>de </a:t>
            </a:r>
            <a:r>
              <a:rPr lang="en-US" dirty="0" err="1" smtClean="0"/>
              <a:t>Sénarmont</a:t>
            </a:r>
            <a:endParaRPr lang="en-US" dirty="0" smtClean="0"/>
          </a:p>
          <a:p>
            <a:pPr lvl="1"/>
            <a:r>
              <a:rPr lang="en-US" dirty="0" err="1" smtClean="0"/>
              <a:t>Berek</a:t>
            </a:r>
            <a:endParaRPr lang="en-US" dirty="0"/>
          </a:p>
          <a:p>
            <a:pPr lvl="1"/>
            <a:r>
              <a:rPr lang="en-US" dirty="0" err="1"/>
              <a:t>Bräce-Köhler</a:t>
            </a:r>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02180" y="1825626"/>
            <a:ext cx="4430625" cy="2320348"/>
          </a:xfrm>
        </p:spPr>
      </p:pic>
      <p:sp>
        <p:nvSpPr>
          <p:cNvPr id="7" name="Rectangle 6"/>
          <p:cNvSpPr/>
          <p:nvPr/>
        </p:nvSpPr>
        <p:spPr>
          <a:xfrm>
            <a:off x="5881256" y="3901156"/>
            <a:ext cx="685799" cy="244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90259" y="4613564"/>
            <a:ext cx="2753591" cy="923330"/>
          </a:xfrm>
          <a:prstGeom prst="rect">
            <a:avLst/>
          </a:prstGeom>
          <a:noFill/>
        </p:spPr>
        <p:txBody>
          <a:bodyPr wrap="square" rtlCol="0">
            <a:spAutoFit/>
          </a:bodyPr>
          <a:lstStyle/>
          <a:p>
            <a:r>
              <a:rPr lang="en-US" dirty="0" smtClean="0">
                <a:hlinkClick r:id="rId4"/>
              </a:rPr>
              <a:t>Read more about compensators and retardation plates here</a:t>
            </a:r>
            <a:r>
              <a:rPr lang="en-US" dirty="0" smtClean="0"/>
              <a:t>.</a:t>
            </a:r>
            <a:endParaRPr lang="en-US" dirty="0"/>
          </a:p>
        </p:txBody>
      </p:sp>
    </p:spTree>
    <p:extLst>
      <p:ext uri="{BB962C8B-B14F-4D97-AF65-F5344CB8AC3E}">
        <p14:creationId xmlns:p14="http://schemas.microsoft.com/office/powerpoint/2010/main" val="3333639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Full Wave (First Order) Retardation Plate</a:t>
            </a:r>
            <a:endParaRPr lang="en-US" sz="3600" dirty="0"/>
          </a:p>
        </p:txBody>
      </p:sp>
      <p:sp>
        <p:nvSpPr>
          <p:cNvPr id="3" name="Content Placeholder 2"/>
          <p:cNvSpPr>
            <a:spLocks noGrp="1"/>
          </p:cNvSpPr>
          <p:nvPr>
            <p:ph sz="half" idx="1"/>
          </p:nvPr>
        </p:nvSpPr>
        <p:spPr>
          <a:xfrm>
            <a:off x="628650" y="1397066"/>
            <a:ext cx="3886200" cy="4351338"/>
          </a:xfrm>
        </p:spPr>
        <p:txBody>
          <a:bodyPr>
            <a:normAutofit/>
          </a:bodyPr>
          <a:lstStyle/>
          <a:p>
            <a:r>
              <a:rPr lang="en-US" sz="2400" dirty="0" smtClean="0"/>
              <a:t>Also known as:</a:t>
            </a:r>
          </a:p>
          <a:p>
            <a:pPr lvl="1"/>
            <a:r>
              <a:rPr lang="en-US" sz="2000" dirty="0" smtClean="0"/>
              <a:t>Lambda plate</a:t>
            </a:r>
          </a:p>
          <a:p>
            <a:pPr lvl="1"/>
            <a:r>
              <a:rPr lang="en-US" sz="2000" dirty="0" smtClean="0"/>
              <a:t>Red plate</a:t>
            </a:r>
          </a:p>
          <a:p>
            <a:pPr lvl="1"/>
            <a:r>
              <a:rPr lang="en-US" sz="2000" dirty="0" smtClean="0"/>
              <a:t>Red-I plate</a:t>
            </a:r>
          </a:p>
          <a:p>
            <a:pPr lvl="1"/>
            <a:r>
              <a:rPr lang="en-US" sz="2000" dirty="0" smtClean="0"/>
              <a:t>Gypsum plate</a:t>
            </a:r>
          </a:p>
          <a:p>
            <a:pPr lvl="1"/>
            <a:r>
              <a:rPr lang="en-US" sz="2000" dirty="0" smtClean="0"/>
              <a:t>Selenite plate</a:t>
            </a:r>
          </a:p>
          <a:p>
            <a:r>
              <a:rPr lang="en-US" sz="2400" dirty="0" smtClean="0"/>
              <a:t>Retard one wavelength in the green (550 nm) </a:t>
            </a:r>
            <a:r>
              <a:rPr lang="en-US" sz="2400" dirty="0"/>
              <a:t>between extraordinary ray </a:t>
            </a:r>
            <a:r>
              <a:rPr lang="en-US" sz="2400" dirty="0" smtClean="0"/>
              <a:t>and </a:t>
            </a:r>
            <a:r>
              <a:rPr lang="en-US" sz="2400" dirty="0"/>
              <a:t>ordinary ray</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50" y="4049984"/>
            <a:ext cx="4113836" cy="2438562"/>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5496" y="1507271"/>
            <a:ext cx="1982532" cy="14868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4850" y="1505716"/>
            <a:ext cx="2062596" cy="1494163"/>
          </a:xfrm>
          <a:prstGeom prst="rect">
            <a:avLst/>
          </a:prstGeom>
        </p:spPr>
      </p:pic>
      <p:sp>
        <p:nvSpPr>
          <p:cNvPr id="7" name="TextBox 6"/>
          <p:cNvSpPr txBox="1"/>
          <p:nvPr/>
        </p:nvSpPr>
        <p:spPr>
          <a:xfrm>
            <a:off x="5125742" y="3034144"/>
            <a:ext cx="821956" cy="369332"/>
          </a:xfrm>
          <a:prstGeom prst="rect">
            <a:avLst/>
          </a:prstGeom>
          <a:noFill/>
        </p:spPr>
        <p:txBody>
          <a:bodyPr wrap="none" rtlCol="0">
            <a:spAutoFit/>
          </a:bodyPr>
          <a:lstStyle/>
          <a:p>
            <a:r>
              <a:rPr lang="en-US" dirty="0" smtClean="0"/>
              <a:t>Cotton</a:t>
            </a:r>
            <a:endParaRPr lang="en-US" dirty="0"/>
          </a:p>
        </p:txBody>
      </p:sp>
      <p:sp>
        <p:nvSpPr>
          <p:cNvPr id="8" name="TextBox 7"/>
          <p:cNvSpPr txBox="1"/>
          <p:nvPr/>
        </p:nvSpPr>
        <p:spPr>
          <a:xfrm>
            <a:off x="7136454" y="3034144"/>
            <a:ext cx="1021433" cy="369332"/>
          </a:xfrm>
          <a:prstGeom prst="rect">
            <a:avLst/>
          </a:prstGeom>
          <a:noFill/>
        </p:spPr>
        <p:txBody>
          <a:bodyPr wrap="none" rtlCol="0">
            <a:spAutoFit/>
          </a:bodyPr>
          <a:lstStyle/>
          <a:p>
            <a:r>
              <a:rPr lang="en-US" dirty="0" smtClean="0"/>
              <a:t>Uric Acid</a:t>
            </a:r>
            <a:endParaRPr lang="en-US" dirty="0"/>
          </a:p>
        </p:txBody>
      </p:sp>
      <p:pic>
        <p:nvPicPr>
          <p:cNvPr id="9" name="Content Placeholder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998" y="4996453"/>
            <a:ext cx="1900738" cy="1487244"/>
          </a:xfrm>
          <a:prstGeom prst="rect">
            <a:avLst/>
          </a:prstGeom>
        </p:spPr>
      </p:pic>
      <p:sp>
        <p:nvSpPr>
          <p:cNvPr id="10" name="Rectangle 9"/>
          <p:cNvSpPr/>
          <p:nvPr/>
        </p:nvSpPr>
        <p:spPr>
          <a:xfrm>
            <a:off x="2374323" y="6364634"/>
            <a:ext cx="394854" cy="119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67332" y="6238852"/>
            <a:ext cx="612426" cy="251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853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Polarized light microscopy</a:t>
            </a:r>
            <a:endParaRPr lang="en-US" sz="3600" dirty="0"/>
          </a:p>
        </p:txBody>
      </p:sp>
      <p:sp>
        <p:nvSpPr>
          <p:cNvPr id="3" name="Content Placeholder 2"/>
          <p:cNvSpPr>
            <a:spLocks noGrp="1"/>
          </p:cNvSpPr>
          <p:nvPr>
            <p:ph sz="half" idx="1"/>
          </p:nvPr>
        </p:nvSpPr>
        <p:spPr/>
        <p:txBody>
          <a:bodyPr>
            <a:normAutofit fontScale="92500"/>
          </a:bodyPr>
          <a:lstStyle/>
          <a:p>
            <a:r>
              <a:rPr lang="en-US" dirty="0" smtClean="0"/>
              <a:t>One of the most common usages in medicine is for diagnosing gout</a:t>
            </a:r>
          </a:p>
          <a:p>
            <a:r>
              <a:rPr lang="en-US" dirty="0" smtClean="0"/>
              <a:t>Gout caused by elevated levels of uric acid which crystalize in joints</a:t>
            </a:r>
          </a:p>
          <a:p>
            <a:r>
              <a:rPr lang="en-US" dirty="0" err="1"/>
              <a:t>Antonie</a:t>
            </a:r>
            <a:r>
              <a:rPr lang="en-US" dirty="0"/>
              <a:t> van Leeuwenhoek described the microscopic appearance of uric acid crystals in 1679</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4412" y="1956305"/>
            <a:ext cx="3704158" cy="1503868"/>
          </a:xfrm>
        </p:spPr>
      </p:pic>
      <p:sp>
        <p:nvSpPr>
          <p:cNvPr id="6" name="TextBox 5"/>
          <p:cNvSpPr txBox="1"/>
          <p:nvPr/>
        </p:nvSpPr>
        <p:spPr>
          <a:xfrm>
            <a:off x="4738255" y="5060373"/>
            <a:ext cx="3777095" cy="954107"/>
          </a:xfrm>
          <a:prstGeom prst="rect">
            <a:avLst/>
          </a:prstGeom>
          <a:noFill/>
        </p:spPr>
        <p:txBody>
          <a:bodyPr wrap="square" rtlCol="0">
            <a:spAutoFit/>
          </a:bodyPr>
          <a:lstStyle/>
          <a:p>
            <a:r>
              <a:rPr lang="en-US" sz="1400" dirty="0" err="1"/>
              <a:t>Urate</a:t>
            </a:r>
            <a:r>
              <a:rPr lang="en-US" sz="1400" dirty="0"/>
              <a:t> </a:t>
            </a:r>
            <a:r>
              <a:rPr lang="en-US" sz="1400" dirty="0" smtClean="0"/>
              <a:t>crystals, long </a:t>
            </a:r>
            <a:r>
              <a:rPr lang="en-US" sz="1400" dirty="0"/>
              <a:t>axis seen as horizontal </a:t>
            </a:r>
            <a:r>
              <a:rPr lang="en-US" sz="1400" dirty="0" smtClean="0"/>
              <a:t>and </a:t>
            </a:r>
            <a:r>
              <a:rPr lang="en-US" sz="1400" dirty="0"/>
              <a:t>parallel to that of a red compensator filter. These appear as yellow, and are thereby of negative birefringence.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412" y="3808701"/>
            <a:ext cx="1558060" cy="1168545"/>
          </a:xfrm>
          <a:prstGeom prst="rect">
            <a:avLst/>
          </a:prstGeom>
        </p:spPr>
      </p:pic>
      <p:sp>
        <p:nvSpPr>
          <p:cNvPr id="9" name="Rectangle 8"/>
          <p:cNvSpPr/>
          <p:nvPr/>
        </p:nvSpPr>
        <p:spPr>
          <a:xfrm>
            <a:off x="6296891" y="2275609"/>
            <a:ext cx="623454"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39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Polarized light microscopy</a:t>
            </a:r>
            <a:br>
              <a:rPr lang="en-US" sz="3600" dirty="0"/>
            </a:br>
            <a:r>
              <a:rPr lang="en-US" sz="3600" dirty="0"/>
              <a:t>Using full wave retardation plate</a:t>
            </a:r>
          </a:p>
        </p:txBody>
      </p:sp>
      <p:sp>
        <p:nvSpPr>
          <p:cNvPr id="8" name="Content Placeholder 7"/>
          <p:cNvSpPr>
            <a:spLocks noGrp="1"/>
          </p:cNvSpPr>
          <p:nvPr>
            <p:ph sz="half" idx="1"/>
          </p:nvPr>
        </p:nvSpPr>
        <p:spPr/>
        <p:txBody>
          <a:bodyPr/>
          <a:lstStyle/>
          <a:p>
            <a:r>
              <a:rPr lang="en-US" dirty="0" err="1" smtClean="0"/>
              <a:t>Phyllite</a:t>
            </a:r>
            <a:endParaRPr lang="en-US" dirty="0" smtClean="0"/>
          </a:p>
          <a:p>
            <a:pPr lvl="1"/>
            <a:r>
              <a:rPr lang="en-US" dirty="0"/>
              <a:t>Metamorphic rock aligned under </a:t>
            </a:r>
            <a:r>
              <a:rPr lang="en-US" dirty="0" smtClean="0"/>
              <a:t>heat </a:t>
            </a:r>
            <a:r>
              <a:rPr lang="en-US" dirty="0"/>
              <a:t>and stress</a:t>
            </a:r>
          </a:p>
          <a:p>
            <a:endParaRPr lang="en-US" dirty="0" smtClean="0"/>
          </a:p>
          <a:p>
            <a:r>
              <a:rPr lang="en-US" dirty="0" err="1" smtClean="0"/>
              <a:t>Oolite</a:t>
            </a:r>
            <a:endParaRPr lang="en-US" dirty="0" smtClean="0"/>
          </a:p>
          <a:p>
            <a:pPr lvl="1"/>
            <a:r>
              <a:rPr lang="en-US" dirty="0"/>
              <a:t>Sedimentary rock of cemented sand </a:t>
            </a:r>
            <a:r>
              <a:rPr lang="en-US" dirty="0" smtClean="0"/>
              <a:t>grains</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56088"/>
            <a:ext cx="3933825" cy="16573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50" y="3878837"/>
            <a:ext cx="3914775" cy="1657350"/>
          </a:xfrm>
          <a:prstGeom prst="rect">
            <a:avLst/>
          </a:prstGeom>
        </p:spPr>
      </p:pic>
      <p:sp>
        <p:nvSpPr>
          <p:cNvPr id="13" name="Rectangle 12"/>
          <p:cNvSpPr/>
          <p:nvPr/>
        </p:nvSpPr>
        <p:spPr>
          <a:xfrm>
            <a:off x="6826827" y="3434410"/>
            <a:ext cx="623454"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48054" y="5328369"/>
            <a:ext cx="623454" cy="2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71998" y="5553539"/>
            <a:ext cx="945387" cy="584775"/>
          </a:xfrm>
          <a:prstGeom prst="rect">
            <a:avLst/>
          </a:prstGeom>
          <a:noFill/>
        </p:spPr>
        <p:txBody>
          <a:bodyPr wrap="none" rtlCol="0">
            <a:spAutoFit/>
          </a:bodyPr>
          <a:lstStyle/>
          <a:p>
            <a:r>
              <a:rPr lang="en-US" sz="1600" dirty="0" smtClean="0"/>
              <a:t>Plane-</a:t>
            </a:r>
          </a:p>
          <a:p>
            <a:r>
              <a:rPr lang="en-US" sz="1600" dirty="0" smtClean="0"/>
              <a:t>Polarized</a:t>
            </a:r>
            <a:endParaRPr lang="en-US" sz="1600" dirty="0"/>
          </a:p>
        </p:txBody>
      </p:sp>
      <p:sp>
        <p:nvSpPr>
          <p:cNvPr id="16" name="TextBox 15"/>
          <p:cNvSpPr txBox="1"/>
          <p:nvPr/>
        </p:nvSpPr>
        <p:spPr>
          <a:xfrm>
            <a:off x="5921429" y="5553539"/>
            <a:ext cx="945387" cy="584775"/>
          </a:xfrm>
          <a:prstGeom prst="rect">
            <a:avLst/>
          </a:prstGeom>
          <a:noFill/>
        </p:spPr>
        <p:txBody>
          <a:bodyPr wrap="none" rtlCol="0">
            <a:spAutoFit/>
          </a:bodyPr>
          <a:lstStyle/>
          <a:p>
            <a:r>
              <a:rPr lang="en-US" sz="1600" dirty="0" smtClean="0"/>
              <a:t>Cross-</a:t>
            </a:r>
          </a:p>
          <a:p>
            <a:r>
              <a:rPr lang="en-US" sz="1600" dirty="0" smtClean="0"/>
              <a:t>Polarized</a:t>
            </a:r>
            <a:endParaRPr lang="en-US" sz="1600" dirty="0"/>
          </a:p>
        </p:txBody>
      </p:sp>
      <p:sp>
        <p:nvSpPr>
          <p:cNvPr id="17" name="TextBox 16"/>
          <p:cNvSpPr txBox="1"/>
          <p:nvPr/>
        </p:nvSpPr>
        <p:spPr>
          <a:xfrm>
            <a:off x="7166262" y="5553539"/>
            <a:ext cx="1589794" cy="584775"/>
          </a:xfrm>
          <a:prstGeom prst="rect">
            <a:avLst/>
          </a:prstGeom>
          <a:noFill/>
        </p:spPr>
        <p:txBody>
          <a:bodyPr wrap="none" rtlCol="0">
            <a:spAutoFit/>
          </a:bodyPr>
          <a:lstStyle/>
          <a:p>
            <a:r>
              <a:rPr lang="en-US" sz="1600" dirty="0" smtClean="0"/>
              <a:t>Full wave </a:t>
            </a:r>
          </a:p>
          <a:p>
            <a:r>
              <a:rPr lang="en-US" sz="1600" dirty="0" smtClean="0"/>
              <a:t>retardation plate</a:t>
            </a:r>
            <a:endParaRPr lang="en-US" sz="1600" dirty="0"/>
          </a:p>
        </p:txBody>
      </p:sp>
    </p:spTree>
    <p:extLst>
      <p:ext uri="{BB962C8B-B14F-4D97-AF65-F5344CB8AC3E}">
        <p14:creationId xmlns:p14="http://schemas.microsoft.com/office/powerpoint/2010/main" val="227759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Diffraction and Image Formation</a:t>
            </a:r>
          </a:p>
        </p:txBody>
      </p:sp>
      <p:sp>
        <p:nvSpPr>
          <p:cNvPr id="3" name="Content Placeholder 2"/>
          <p:cNvSpPr>
            <a:spLocks noGrp="1"/>
          </p:cNvSpPr>
          <p:nvPr>
            <p:ph idx="1"/>
          </p:nvPr>
        </p:nvSpPr>
        <p:spPr/>
        <p:txBody>
          <a:bodyPr/>
          <a:lstStyle/>
          <a:p>
            <a:r>
              <a:rPr lang="en-US" dirty="0" err="1" smtClean="0"/>
              <a:t>Conoscopic</a:t>
            </a:r>
            <a:r>
              <a:rPr lang="en-US" dirty="0" smtClean="0"/>
              <a:t> images of diffraction patterns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788" y="2755672"/>
            <a:ext cx="6089105" cy="3971700"/>
          </a:xfrm>
          <a:prstGeom prst="rect">
            <a:avLst/>
          </a:prstGeom>
        </p:spPr>
      </p:pic>
      <p:sp>
        <p:nvSpPr>
          <p:cNvPr id="6" name="Rectangle 5"/>
          <p:cNvSpPr/>
          <p:nvPr/>
        </p:nvSpPr>
        <p:spPr>
          <a:xfrm>
            <a:off x="4201886" y="6455229"/>
            <a:ext cx="827314"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15739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versus Resolution</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1112" y="1690689"/>
            <a:ext cx="2962275" cy="2428875"/>
          </a:xfrm>
        </p:spPr>
      </p:pic>
      <p:sp>
        <p:nvSpPr>
          <p:cNvPr id="7" name="Content Placeholder 6"/>
          <p:cNvSpPr>
            <a:spLocks noGrp="1"/>
          </p:cNvSpPr>
          <p:nvPr>
            <p:ph sz="half" idx="1"/>
          </p:nvPr>
        </p:nvSpPr>
        <p:spPr/>
        <p:txBody>
          <a:bodyPr>
            <a:normAutofit fontScale="92500"/>
          </a:bodyPr>
          <a:lstStyle/>
          <a:p>
            <a:r>
              <a:rPr lang="en-US" dirty="0" smtClean="0"/>
              <a:t>Higher contrast easier to achieve with darker background</a:t>
            </a:r>
          </a:p>
          <a:p>
            <a:r>
              <a:rPr lang="en-US" dirty="0" smtClean="0"/>
              <a:t>Bright-field </a:t>
            </a:r>
          </a:p>
          <a:p>
            <a:pPr lvl="1"/>
            <a:r>
              <a:rPr lang="en-US" dirty="0"/>
              <a:t>L</a:t>
            </a:r>
            <a:r>
              <a:rPr lang="en-US" dirty="0" smtClean="0"/>
              <a:t>ow contrast &amp; high resolution</a:t>
            </a:r>
          </a:p>
          <a:p>
            <a:r>
              <a:rPr lang="en-US" dirty="0" smtClean="0"/>
              <a:t>Phase, </a:t>
            </a:r>
          </a:p>
          <a:p>
            <a:pPr lvl="1"/>
            <a:r>
              <a:rPr lang="en-US" dirty="0"/>
              <a:t>H</a:t>
            </a:r>
            <a:r>
              <a:rPr lang="en-US" dirty="0" smtClean="0"/>
              <a:t>igh contrast &amp; loss in resolution</a:t>
            </a:r>
          </a:p>
          <a:p>
            <a:r>
              <a:rPr lang="en-US" dirty="0" smtClean="0"/>
              <a:t>DIC, </a:t>
            </a:r>
          </a:p>
          <a:p>
            <a:pPr lvl="1"/>
            <a:r>
              <a:rPr lang="en-US" dirty="0" smtClean="0"/>
              <a:t>High contrast &amp; resolution</a:t>
            </a:r>
          </a:p>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986" y="4367645"/>
            <a:ext cx="3924300" cy="1676400"/>
          </a:xfrm>
          <a:prstGeom prst="rect">
            <a:avLst/>
          </a:prstGeom>
        </p:spPr>
      </p:pic>
      <p:sp>
        <p:nvSpPr>
          <p:cNvPr id="9" name="TextBox 8"/>
          <p:cNvSpPr txBox="1"/>
          <p:nvPr/>
        </p:nvSpPr>
        <p:spPr>
          <a:xfrm>
            <a:off x="4956464" y="5837618"/>
            <a:ext cx="878959" cy="276999"/>
          </a:xfrm>
          <a:prstGeom prst="rect">
            <a:avLst/>
          </a:prstGeom>
          <a:solidFill>
            <a:schemeClr val="bg1"/>
          </a:solidFill>
        </p:spPr>
        <p:txBody>
          <a:bodyPr wrap="none" rtlCol="0">
            <a:spAutoFit/>
          </a:bodyPr>
          <a:lstStyle/>
          <a:p>
            <a:r>
              <a:rPr lang="en-US" sz="1200" dirty="0" smtClean="0"/>
              <a:t>Bright-field</a:t>
            </a:r>
            <a:endParaRPr lang="en-US" sz="1200" dirty="0"/>
          </a:p>
        </p:txBody>
      </p:sp>
      <p:sp>
        <p:nvSpPr>
          <p:cNvPr id="10" name="TextBox 9"/>
          <p:cNvSpPr txBox="1"/>
          <p:nvPr/>
        </p:nvSpPr>
        <p:spPr>
          <a:xfrm>
            <a:off x="6415010" y="5837618"/>
            <a:ext cx="556563" cy="276999"/>
          </a:xfrm>
          <a:prstGeom prst="rect">
            <a:avLst/>
          </a:prstGeom>
          <a:solidFill>
            <a:schemeClr val="bg1"/>
          </a:solidFill>
        </p:spPr>
        <p:txBody>
          <a:bodyPr wrap="none" rtlCol="0">
            <a:spAutoFit/>
          </a:bodyPr>
          <a:lstStyle/>
          <a:p>
            <a:r>
              <a:rPr lang="en-US" sz="1200" dirty="0" smtClean="0"/>
              <a:t>Phase</a:t>
            </a:r>
            <a:endParaRPr lang="en-US" sz="1200" dirty="0"/>
          </a:p>
        </p:txBody>
      </p:sp>
      <p:sp>
        <p:nvSpPr>
          <p:cNvPr id="11" name="TextBox 10"/>
          <p:cNvSpPr txBox="1"/>
          <p:nvPr/>
        </p:nvSpPr>
        <p:spPr>
          <a:xfrm>
            <a:off x="7873556" y="5837618"/>
            <a:ext cx="399468" cy="276999"/>
          </a:xfrm>
          <a:prstGeom prst="rect">
            <a:avLst/>
          </a:prstGeom>
          <a:solidFill>
            <a:schemeClr val="bg1"/>
          </a:solidFill>
        </p:spPr>
        <p:txBody>
          <a:bodyPr wrap="none" rtlCol="0">
            <a:spAutoFit/>
          </a:bodyPr>
          <a:lstStyle/>
          <a:p>
            <a:r>
              <a:rPr lang="en-US" sz="1200" dirty="0" smtClean="0"/>
              <a:t>DIC</a:t>
            </a:r>
            <a:endParaRPr lang="en-US" sz="1200" dirty="0"/>
          </a:p>
        </p:txBody>
      </p:sp>
      <p:sp>
        <p:nvSpPr>
          <p:cNvPr id="12" name="Rectangle 11"/>
          <p:cNvSpPr/>
          <p:nvPr/>
        </p:nvSpPr>
        <p:spPr>
          <a:xfrm>
            <a:off x="7065818" y="5837618"/>
            <a:ext cx="581891"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008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Diffraction and Image Formation</a:t>
            </a:r>
          </a:p>
        </p:txBody>
      </p:sp>
      <p:sp>
        <p:nvSpPr>
          <p:cNvPr id="3" name="Content Placeholder 2"/>
          <p:cNvSpPr>
            <a:spLocks noGrp="1"/>
          </p:cNvSpPr>
          <p:nvPr>
            <p:ph idx="1"/>
          </p:nvPr>
        </p:nvSpPr>
        <p:spPr/>
        <p:txBody>
          <a:bodyPr/>
          <a:lstStyle/>
          <a:p>
            <a:r>
              <a:rPr lang="en-US" dirty="0" smtClean="0"/>
              <a:t>Diffraction patterns for even more complex structures</a:t>
            </a:r>
            <a:endParaRPr lang="en-US" dirty="0"/>
          </a:p>
        </p:txBody>
      </p:sp>
      <p:sp>
        <p:nvSpPr>
          <p:cNvPr id="6" name="Rectangle 5"/>
          <p:cNvSpPr/>
          <p:nvPr/>
        </p:nvSpPr>
        <p:spPr>
          <a:xfrm>
            <a:off x="4201886" y="6455229"/>
            <a:ext cx="827314" cy="272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6706"/>
            <a:ext cx="9144000" cy="2969846"/>
          </a:xfrm>
          <a:prstGeom prst="rect">
            <a:avLst/>
          </a:prstGeom>
        </p:spPr>
      </p:pic>
      <p:sp>
        <p:nvSpPr>
          <p:cNvPr id="7" name="Text Box 39"/>
          <p:cNvSpPr txBox="1">
            <a:spLocks noChangeArrowheads="1"/>
          </p:cNvSpPr>
          <p:nvPr/>
        </p:nvSpPr>
        <p:spPr bwMode="auto">
          <a:xfrm>
            <a:off x="2722038" y="6055119"/>
            <a:ext cx="3699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2000" dirty="0" smtClean="0">
                <a:solidFill>
                  <a:prstClr val="black"/>
                </a:solidFill>
                <a:latin typeface="Calibri" panose="020F0502020204030204"/>
                <a:cs typeface="Times New Roman" panose="02020603050405020304" pitchFamily="18" charset="0"/>
              </a:rPr>
              <a:t>Plus adding polarized illumination</a:t>
            </a:r>
            <a:endParaRPr lang="en-US" altLang="en-US" sz="2000" dirty="0">
              <a:solidFill>
                <a:prstClr val="black"/>
              </a:solidFill>
              <a:latin typeface="Calibri" panose="020F0502020204030204"/>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276" y="5922636"/>
            <a:ext cx="596943" cy="75722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89" t="13490" r="6590" b="11278"/>
          <a:stretch/>
        </p:blipFill>
        <p:spPr>
          <a:xfrm>
            <a:off x="6994655" y="5899079"/>
            <a:ext cx="1251856" cy="778933"/>
          </a:xfrm>
          <a:prstGeom prst="rect">
            <a:avLst/>
          </a:prstGeom>
        </p:spPr>
      </p:pic>
    </p:spTree>
    <p:extLst>
      <p:ext uri="{BB962C8B-B14F-4D97-AF65-F5344CB8AC3E}">
        <p14:creationId xmlns:p14="http://schemas.microsoft.com/office/powerpoint/2010/main" val="539498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5"/>
                </a:solidFill>
              </a:rPr>
              <a:t>Required </a:t>
            </a:r>
            <a:r>
              <a:rPr lang="en-US" sz="3600" dirty="0"/>
              <a:t>/ Recommended Components for Polarization Microscopy:</a:t>
            </a:r>
          </a:p>
        </p:txBody>
      </p:sp>
      <p:sp>
        <p:nvSpPr>
          <p:cNvPr id="3" name="Content Placeholder 2"/>
          <p:cNvSpPr>
            <a:spLocks noGrp="1"/>
          </p:cNvSpPr>
          <p:nvPr>
            <p:ph sz="half" idx="1"/>
          </p:nvPr>
        </p:nvSpPr>
        <p:spPr/>
        <p:txBody>
          <a:bodyPr>
            <a:normAutofit fontScale="92500" lnSpcReduction="10000"/>
          </a:bodyPr>
          <a:lstStyle/>
          <a:p>
            <a:r>
              <a:rPr lang="en-US" dirty="0" smtClean="0">
                <a:solidFill>
                  <a:schemeClr val="accent5"/>
                </a:solidFill>
              </a:rPr>
              <a:t>Polarizer</a:t>
            </a:r>
            <a:r>
              <a:rPr lang="en-US" dirty="0" smtClean="0"/>
              <a:t> </a:t>
            </a:r>
            <a:r>
              <a:rPr lang="en-US" dirty="0"/>
              <a:t>(fixed or rotatable)</a:t>
            </a:r>
          </a:p>
          <a:p>
            <a:r>
              <a:rPr lang="en-US" dirty="0" smtClean="0"/>
              <a:t>Strain-free </a:t>
            </a:r>
            <a:r>
              <a:rPr lang="en-US" dirty="0"/>
              <a:t>Condenser and Objective</a:t>
            </a:r>
          </a:p>
          <a:p>
            <a:r>
              <a:rPr lang="en-US" dirty="0" smtClean="0"/>
              <a:t>Rotating</a:t>
            </a:r>
            <a:r>
              <a:rPr lang="en-US" dirty="0"/>
              <a:t>, </a:t>
            </a:r>
            <a:r>
              <a:rPr lang="en-US" dirty="0" err="1"/>
              <a:t>centerable</a:t>
            </a:r>
            <a:r>
              <a:rPr lang="en-US" dirty="0"/>
              <a:t> Stage</a:t>
            </a:r>
          </a:p>
          <a:p>
            <a:r>
              <a:rPr lang="en-US" dirty="0" smtClean="0"/>
              <a:t>Compensator and/or retardation plate</a:t>
            </a:r>
            <a:endParaRPr lang="en-US" dirty="0"/>
          </a:p>
          <a:p>
            <a:r>
              <a:rPr lang="en-US" dirty="0" smtClean="0">
                <a:solidFill>
                  <a:schemeClr val="accent5"/>
                </a:solidFill>
              </a:rPr>
              <a:t>Analyzer</a:t>
            </a:r>
            <a:r>
              <a:rPr lang="en-US" dirty="0" smtClean="0"/>
              <a:t> </a:t>
            </a:r>
            <a:r>
              <a:rPr lang="en-US" dirty="0"/>
              <a:t>(fixed or rotatable) </a:t>
            </a:r>
          </a:p>
          <a:p>
            <a:r>
              <a:rPr lang="en-US" dirty="0" err="1" smtClean="0"/>
              <a:t>Crossline</a:t>
            </a:r>
            <a:r>
              <a:rPr lang="en-US" dirty="0" smtClean="0"/>
              <a:t> Eyepiece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2143919"/>
            <a:ext cx="3086100" cy="3714750"/>
          </a:xfrm>
        </p:spPr>
      </p:pic>
    </p:spTree>
    <p:extLst>
      <p:ext uri="{BB962C8B-B14F-4D97-AF65-F5344CB8AC3E}">
        <p14:creationId xmlns:p14="http://schemas.microsoft.com/office/powerpoint/2010/main" val="3676007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Many of these techniques can be done with reflected light as well</a:t>
            </a:r>
            <a:endParaRPr lang="en-US" sz="3600" dirty="0"/>
          </a:p>
        </p:txBody>
      </p:sp>
      <p:grpSp>
        <p:nvGrpSpPr>
          <p:cNvPr id="6" name="Group 2"/>
          <p:cNvGrpSpPr>
            <a:grpSpLocks/>
          </p:cNvGrpSpPr>
          <p:nvPr/>
        </p:nvGrpSpPr>
        <p:grpSpPr bwMode="auto">
          <a:xfrm>
            <a:off x="3346113" y="2851666"/>
            <a:ext cx="2836862" cy="2143125"/>
            <a:chOff x="739" y="1152"/>
            <a:chExt cx="1787" cy="135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 y="1152"/>
              <a:ext cx="1691"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1998" y="2022"/>
              <a:ext cx="52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5"/>
            <p:cNvSpPr>
              <a:spLocks noChangeArrowheads="1"/>
            </p:cNvSpPr>
            <p:nvPr/>
          </p:nvSpPr>
          <p:spPr bwMode="auto">
            <a:xfrm>
              <a:off x="1704" y="1248"/>
              <a:ext cx="768" cy="96"/>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6"/>
            <p:cNvSpPr>
              <a:spLocks noChangeArrowheads="1"/>
            </p:cNvSpPr>
            <p:nvPr/>
          </p:nvSpPr>
          <p:spPr bwMode="auto">
            <a:xfrm>
              <a:off x="1410" y="1152"/>
              <a:ext cx="108" cy="144"/>
            </a:xfrm>
            <a:prstGeom prst="rect">
              <a:avLst/>
            </a:prstGeom>
            <a:solidFill>
              <a:schemeClr val="bg1"/>
            </a:solidFill>
            <a:ln>
              <a:noFill/>
            </a:ln>
            <a:effectLst/>
            <a:extLst>
              <a:ext uri="{91240B29-F687-4F45-9708-019B960494DF}">
                <a14:hiddenLine xmlns:a14="http://schemas.microsoft.com/office/drawing/2010/main" w="28575" cap="rnd" algn="ctr">
                  <a:solidFill>
                    <a:schemeClr val="accent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Line 10"/>
          <p:cNvSpPr>
            <a:spLocks noChangeShapeType="1"/>
          </p:cNvSpPr>
          <p:nvPr/>
        </p:nvSpPr>
        <p:spPr bwMode="auto">
          <a:xfrm>
            <a:off x="3087350" y="2927866"/>
            <a:ext cx="990600" cy="533400"/>
          </a:xfrm>
          <a:prstGeom prst="line">
            <a:avLst/>
          </a:prstGeom>
          <a:noFill/>
          <a:ln w="762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p:cNvSpPr>
            <a:spLocks noChangeShapeType="1"/>
          </p:cNvSpPr>
          <p:nvPr/>
        </p:nvSpPr>
        <p:spPr bwMode="auto">
          <a:xfrm>
            <a:off x="4077950" y="3439041"/>
            <a:ext cx="0" cy="60960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5"/>
          <p:cNvSpPr>
            <a:spLocks noChangeShapeType="1"/>
          </p:cNvSpPr>
          <p:nvPr/>
        </p:nvSpPr>
        <p:spPr bwMode="auto">
          <a:xfrm flipV="1">
            <a:off x="4116050" y="4070866"/>
            <a:ext cx="0" cy="5334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6"/>
          <p:cNvSpPr>
            <a:spLocks noChangeShapeType="1"/>
          </p:cNvSpPr>
          <p:nvPr/>
        </p:nvSpPr>
        <p:spPr bwMode="auto">
          <a:xfrm flipH="1">
            <a:off x="4077950" y="4643954"/>
            <a:ext cx="1447800" cy="0"/>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0"/>
          <p:cNvSpPr>
            <a:spLocks noChangeShapeType="1"/>
          </p:cNvSpPr>
          <p:nvPr/>
        </p:nvSpPr>
        <p:spPr bwMode="auto">
          <a:xfrm>
            <a:off x="4154150" y="3566041"/>
            <a:ext cx="0" cy="5334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3"/>
          <p:cNvSpPr>
            <a:spLocks noChangeShapeType="1"/>
          </p:cNvSpPr>
          <p:nvPr/>
        </p:nvSpPr>
        <p:spPr bwMode="auto">
          <a:xfrm flipH="1">
            <a:off x="4154150" y="3604141"/>
            <a:ext cx="13716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Box 16"/>
          <p:cNvSpPr txBox="1"/>
          <p:nvPr/>
        </p:nvSpPr>
        <p:spPr>
          <a:xfrm>
            <a:off x="3503120" y="5032368"/>
            <a:ext cx="2712409" cy="523220"/>
          </a:xfrm>
          <a:prstGeom prst="rect">
            <a:avLst/>
          </a:prstGeom>
          <a:noFill/>
        </p:spPr>
        <p:txBody>
          <a:bodyPr wrap="none" rtlCol="0">
            <a:spAutoFit/>
          </a:bodyPr>
          <a:lstStyle/>
          <a:p>
            <a:r>
              <a:rPr lang="en-US" sz="2800" dirty="0" smtClean="0">
                <a:solidFill>
                  <a:schemeClr val="accent4"/>
                </a:solidFill>
              </a:rPr>
              <a:t>Transmitted Light</a:t>
            </a:r>
            <a:endParaRPr lang="en-US" sz="2800" dirty="0">
              <a:solidFill>
                <a:schemeClr val="accent4"/>
              </a:solidFill>
            </a:endParaRPr>
          </a:p>
        </p:txBody>
      </p:sp>
      <p:sp>
        <p:nvSpPr>
          <p:cNvPr id="18" name="TextBox 17"/>
          <p:cNvSpPr txBox="1"/>
          <p:nvPr/>
        </p:nvSpPr>
        <p:spPr>
          <a:xfrm>
            <a:off x="3503120" y="2302719"/>
            <a:ext cx="2341731" cy="523220"/>
          </a:xfrm>
          <a:prstGeom prst="rect">
            <a:avLst/>
          </a:prstGeom>
          <a:noFill/>
        </p:spPr>
        <p:txBody>
          <a:bodyPr wrap="none" rtlCol="0">
            <a:spAutoFit/>
          </a:bodyPr>
          <a:lstStyle/>
          <a:p>
            <a:r>
              <a:rPr lang="en-US" sz="2800" dirty="0" smtClean="0">
                <a:solidFill>
                  <a:srgbClr val="FF0000"/>
                </a:solidFill>
              </a:rPr>
              <a:t>Reflected Light</a:t>
            </a:r>
            <a:endParaRPr lang="en-US" sz="2800" dirty="0">
              <a:solidFill>
                <a:srgbClr val="FF0000"/>
              </a:solidFill>
            </a:endParaRPr>
          </a:p>
        </p:txBody>
      </p:sp>
    </p:spTree>
    <p:extLst>
      <p:ext uri="{BB962C8B-B14F-4D97-AF65-F5344CB8AC3E}">
        <p14:creationId xmlns:p14="http://schemas.microsoft.com/office/powerpoint/2010/main" val="2322656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Reflected polarized </a:t>
            </a:r>
            <a:r>
              <a:rPr lang="en-US" sz="4000" dirty="0"/>
              <a:t>light microscopy</a:t>
            </a:r>
          </a:p>
        </p:txBody>
      </p:sp>
      <p:sp>
        <p:nvSpPr>
          <p:cNvPr id="3" name="Content Placeholder 2"/>
          <p:cNvSpPr>
            <a:spLocks noGrp="1"/>
          </p:cNvSpPr>
          <p:nvPr>
            <p:ph idx="1"/>
          </p:nvPr>
        </p:nvSpPr>
        <p:spPr>
          <a:xfrm>
            <a:off x="628650" y="1529473"/>
            <a:ext cx="7886700" cy="4351338"/>
          </a:xfrm>
        </p:spPr>
        <p:txBody>
          <a:bodyPr>
            <a:normAutofit/>
          </a:bodyPr>
          <a:lstStyle/>
          <a:p>
            <a:r>
              <a:rPr lang="en-US" sz="2400" dirty="0" smtClean="0"/>
              <a:t>Requires special objective</a:t>
            </a:r>
          </a:p>
          <a:p>
            <a:r>
              <a:rPr lang="en-US" sz="2400" dirty="0" smtClean="0"/>
              <a:t>Not corrected for viewing through cover glass</a:t>
            </a:r>
          </a:p>
          <a:p>
            <a:r>
              <a:rPr lang="en-US" sz="2400" dirty="0" smtClean="0"/>
              <a:t>Strain free</a:t>
            </a:r>
            <a:endParaRPr lang="en-US" sz="2400" dirty="0"/>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55963" y="3250244"/>
            <a:ext cx="7107381" cy="3051411"/>
          </a:xfrm>
        </p:spPr>
      </p:pic>
      <p:sp>
        <p:nvSpPr>
          <p:cNvPr id="9" name="Rectangle 8"/>
          <p:cNvSpPr/>
          <p:nvPr/>
        </p:nvSpPr>
        <p:spPr>
          <a:xfrm>
            <a:off x="5120640" y="5880811"/>
            <a:ext cx="1170432" cy="431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56147" y="5880811"/>
            <a:ext cx="1786323" cy="369332"/>
          </a:xfrm>
          <a:prstGeom prst="rect">
            <a:avLst/>
          </a:prstGeom>
          <a:solidFill>
            <a:schemeClr val="bg1"/>
          </a:solidFill>
        </p:spPr>
        <p:txBody>
          <a:bodyPr wrap="none" rtlCol="0">
            <a:spAutoFit/>
          </a:bodyPr>
          <a:lstStyle/>
          <a:p>
            <a:r>
              <a:rPr lang="en-US" dirty="0" smtClean="0"/>
              <a:t>Integrated circuit</a:t>
            </a:r>
            <a:endParaRPr lang="en-US" dirty="0"/>
          </a:p>
        </p:txBody>
      </p:sp>
      <p:sp>
        <p:nvSpPr>
          <p:cNvPr id="7" name="TextBox 6"/>
          <p:cNvSpPr txBox="1"/>
          <p:nvPr/>
        </p:nvSpPr>
        <p:spPr>
          <a:xfrm>
            <a:off x="3674583" y="5880811"/>
            <a:ext cx="1603452" cy="369332"/>
          </a:xfrm>
          <a:prstGeom prst="rect">
            <a:avLst/>
          </a:prstGeom>
          <a:solidFill>
            <a:schemeClr val="bg1"/>
          </a:solidFill>
        </p:spPr>
        <p:txBody>
          <a:bodyPr wrap="none" rtlCol="0">
            <a:spAutoFit/>
          </a:bodyPr>
          <a:lstStyle/>
          <a:p>
            <a:r>
              <a:rPr lang="en-US" dirty="0" smtClean="0"/>
              <a:t>Ceramic crystal</a:t>
            </a:r>
            <a:endParaRPr lang="en-US" dirty="0"/>
          </a:p>
        </p:txBody>
      </p:sp>
      <p:sp>
        <p:nvSpPr>
          <p:cNvPr id="8" name="TextBox 7"/>
          <p:cNvSpPr txBox="1"/>
          <p:nvPr/>
        </p:nvSpPr>
        <p:spPr>
          <a:xfrm>
            <a:off x="5751643" y="5880811"/>
            <a:ext cx="2217915" cy="369332"/>
          </a:xfrm>
          <a:prstGeom prst="rect">
            <a:avLst/>
          </a:prstGeom>
          <a:solidFill>
            <a:schemeClr val="bg1"/>
          </a:solidFill>
        </p:spPr>
        <p:txBody>
          <a:bodyPr wrap="none" rtlCol="0">
            <a:spAutoFit/>
          </a:bodyPr>
          <a:lstStyle/>
          <a:p>
            <a:r>
              <a:rPr lang="en-US" dirty="0" smtClean="0"/>
              <a:t>Copper imperfections</a:t>
            </a:r>
            <a:endParaRPr lang="en-US" dirty="0"/>
          </a:p>
        </p:txBody>
      </p:sp>
    </p:spTree>
    <p:extLst>
      <p:ext uri="{BB962C8B-B14F-4D97-AF65-F5344CB8AC3E}">
        <p14:creationId xmlns:p14="http://schemas.microsoft.com/office/powerpoint/2010/main" val="2471314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Different types of contrast</a:t>
            </a:r>
            <a:endParaRPr lang="en-US" sz="4000" dirty="0"/>
          </a:p>
        </p:txBody>
      </p:sp>
      <p:sp>
        <p:nvSpPr>
          <p:cNvPr id="8" name="object 4"/>
          <p:cNvSpPr txBox="1"/>
          <p:nvPr/>
        </p:nvSpPr>
        <p:spPr>
          <a:xfrm>
            <a:off x="3893185" y="6311899"/>
            <a:ext cx="1357630" cy="269304"/>
          </a:xfrm>
          <a:prstGeom prst="rect">
            <a:avLst/>
          </a:prstGeom>
        </p:spPr>
        <p:txBody>
          <a:bodyPr vert="horz" wrap="square" lIns="0" tIns="0" rIns="0" bIns="0" rtlCol="0">
            <a:spAutoFit/>
          </a:bodyPr>
          <a:lstStyle/>
          <a:p>
            <a:pPr marL="12700"/>
            <a:r>
              <a:rPr sz="1750" spc="5" dirty="0">
                <a:solidFill>
                  <a:prstClr val="black"/>
                </a:solidFill>
                <a:latin typeface="Arial"/>
                <a:cs typeface="Arial"/>
              </a:rPr>
              <a:t>E. D. Salmon</a:t>
            </a:r>
            <a:endParaRPr sz="1750" dirty="0">
              <a:solidFill>
                <a:prstClr val="black"/>
              </a:solidFill>
              <a:latin typeface="Arial"/>
              <a:cs typeface="Arial"/>
            </a:endParaRPr>
          </a:p>
        </p:txBody>
      </p:sp>
      <p:sp>
        <p:nvSpPr>
          <p:cNvPr id="11" name="object 2"/>
          <p:cNvSpPr/>
          <p:nvPr/>
        </p:nvSpPr>
        <p:spPr>
          <a:xfrm>
            <a:off x="1094011" y="1115445"/>
            <a:ext cx="6955978" cy="519645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9070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1970" name="Picture 2" descr="Diatomes DIC-full"/>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88938" y="323850"/>
            <a:ext cx="8335962" cy="618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0033062"/>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Differential Interference Contrast (DIC)</a:t>
            </a:r>
            <a:endParaRPr lang="en-US" sz="3600" dirty="0"/>
          </a:p>
        </p:txBody>
      </p:sp>
      <p:sp>
        <p:nvSpPr>
          <p:cNvPr id="3" name="Content Placeholder 2"/>
          <p:cNvSpPr>
            <a:spLocks noGrp="1"/>
          </p:cNvSpPr>
          <p:nvPr>
            <p:ph sz="half" idx="1"/>
          </p:nvPr>
        </p:nvSpPr>
        <p:spPr/>
        <p:txBody>
          <a:bodyPr>
            <a:normAutofit/>
          </a:bodyPr>
          <a:lstStyle/>
          <a:p>
            <a:r>
              <a:rPr lang="en-US" sz="2400" dirty="0" smtClean="0"/>
              <a:t>Also called </a:t>
            </a:r>
            <a:r>
              <a:rPr lang="en-US" sz="2400" dirty="0" err="1" smtClean="0"/>
              <a:t>Nomarski</a:t>
            </a:r>
            <a:r>
              <a:rPr lang="en-US" sz="2400" dirty="0" smtClean="0"/>
              <a:t> Interference Contrast</a:t>
            </a:r>
          </a:p>
          <a:p>
            <a:r>
              <a:rPr lang="en-US" sz="2400" dirty="0" smtClean="0"/>
              <a:t>Named after discoverer, Polish Physicist Georges </a:t>
            </a:r>
            <a:r>
              <a:rPr lang="en-US" sz="2400" dirty="0" err="1" smtClean="0"/>
              <a:t>Nomarski</a:t>
            </a:r>
            <a:endParaRPr lang="en-US" sz="2400" dirty="0" smtClean="0"/>
          </a:p>
          <a:p>
            <a:r>
              <a:rPr lang="en-US" sz="2400" dirty="0" smtClean="0"/>
              <a:t>Modified Wollaston Prism for DIC in 1950’s</a:t>
            </a:r>
          </a:p>
          <a:p>
            <a:r>
              <a:rPr lang="en-US" sz="2400" dirty="0" smtClean="0"/>
              <a:t>Remember, Wollaston was English chemist who first noted </a:t>
            </a:r>
            <a:r>
              <a:rPr lang="en-US" sz="2400" dirty="0" err="1" smtClean="0"/>
              <a:t>Fraunhofer</a:t>
            </a:r>
            <a:r>
              <a:rPr lang="en-US" sz="2400" dirty="0" smtClean="0"/>
              <a:t> lines</a:t>
            </a:r>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0695" y="1555461"/>
            <a:ext cx="1508414" cy="230033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0695" y="4057649"/>
            <a:ext cx="1508414" cy="2262621"/>
          </a:xfrm>
          <a:prstGeom prst="rect">
            <a:avLst/>
          </a:prstGeom>
        </p:spPr>
      </p:pic>
    </p:spTree>
    <p:extLst>
      <p:ext uri="{BB962C8B-B14F-4D97-AF65-F5344CB8AC3E}">
        <p14:creationId xmlns:p14="http://schemas.microsoft.com/office/powerpoint/2010/main" val="3066443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Differential Interference Contrast (DIC)</a:t>
            </a:r>
            <a:endParaRPr lang="en-US" dirty="0"/>
          </a:p>
        </p:txBody>
      </p:sp>
      <p:sp>
        <p:nvSpPr>
          <p:cNvPr id="3" name="Content Placeholder 2"/>
          <p:cNvSpPr>
            <a:spLocks noGrp="1"/>
          </p:cNvSpPr>
          <p:nvPr>
            <p:ph sz="half" idx="1"/>
          </p:nvPr>
        </p:nvSpPr>
        <p:spPr/>
        <p:txBody>
          <a:bodyPr>
            <a:noAutofit/>
          </a:bodyPr>
          <a:lstStyle/>
          <a:p>
            <a:r>
              <a:rPr lang="en-US" sz="2000" dirty="0" smtClean="0"/>
              <a:t>High </a:t>
            </a:r>
            <a:r>
              <a:rPr lang="en-US" sz="2000" dirty="0"/>
              <a:t>Contrast and high resolution</a:t>
            </a:r>
          </a:p>
          <a:p>
            <a:r>
              <a:rPr lang="en-US" sz="2000" dirty="0" smtClean="0"/>
              <a:t>Full </a:t>
            </a:r>
            <a:r>
              <a:rPr lang="en-US" sz="2000" dirty="0"/>
              <a:t>Control of condenser aperture</a:t>
            </a:r>
          </a:p>
          <a:p>
            <a:r>
              <a:rPr lang="en-US" sz="2000" dirty="0" smtClean="0"/>
              <a:t>Visualization </a:t>
            </a:r>
            <a:r>
              <a:rPr lang="en-US" sz="2000" dirty="0"/>
              <a:t>of any type of gradient</a:t>
            </a:r>
          </a:p>
          <a:p>
            <a:r>
              <a:rPr lang="en-US" sz="2000" dirty="0" smtClean="0"/>
              <a:t>3-D </a:t>
            </a:r>
            <a:r>
              <a:rPr lang="en-US" sz="2000" dirty="0"/>
              <a:t>Image appearance</a:t>
            </a:r>
          </a:p>
          <a:p>
            <a:r>
              <a:rPr lang="en-US" sz="2000" dirty="0" smtClean="0"/>
              <a:t>Color </a:t>
            </a:r>
            <a:r>
              <a:rPr lang="en-US" sz="2000" dirty="0"/>
              <a:t>DIC by adding a wave plate</a:t>
            </a:r>
          </a:p>
          <a:p>
            <a:r>
              <a:rPr lang="en-US" sz="2000" dirty="0" smtClean="0"/>
              <a:t>Selectable </a:t>
            </a:r>
            <a:r>
              <a:rPr lang="en-US" sz="2000" dirty="0"/>
              <a:t>contrast / resolution via </a:t>
            </a:r>
            <a:r>
              <a:rPr lang="en-US" sz="2000" dirty="0" smtClean="0"/>
              <a:t>different </a:t>
            </a:r>
            <a:r>
              <a:rPr lang="en-US" sz="2000" dirty="0"/>
              <a:t>DIC sliders</a:t>
            </a:r>
          </a:p>
          <a:p>
            <a:r>
              <a:rPr lang="en-US" sz="2000" dirty="0" smtClean="0"/>
              <a:t>Orientation-specific </a:t>
            </a:r>
            <a:r>
              <a:rPr lang="en-US" sz="2000" dirty="0"/>
              <a:t>&gt; orient fine details </a:t>
            </a:r>
            <a:r>
              <a:rPr lang="en-US" sz="2000" dirty="0" smtClean="0"/>
              <a:t>perpendicular </a:t>
            </a:r>
            <a:r>
              <a:rPr lang="en-US" sz="2000" dirty="0"/>
              <a:t>to DIC prism</a:t>
            </a:r>
          </a:p>
          <a:p>
            <a:endParaRPr lang="en-US" sz="2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0601" y="3760265"/>
            <a:ext cx="2126749" cy="154063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662" y="1880257"/>
            <a:ext cx="2129344" cy="15425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006" y="1880256"/>
            <a:ext cx="2129344" cy="154251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1257" y="3760265"/>
            <a:ext cx="2126749" cy="1540637"/>
          </a:xfrm>
          <a:prstGeom prst="rect">
            <a:avLst/>
          </a:prstGeom>
        </p:spPr>
      </p:pic>
    </p:spTree>
    <p:extLst>
      <p:ext uri="{BB962C8B-B14F-4D97-AF65-F5344CB8AC3E}">
        <p14:creationId xmlns:p14="http://schemas.microsoft.com/office/powerpoint/2010/main" val="181476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DIC vs Phase</a:t>
            </a:r>
            <a:endParaRPr lang="en-US" sz="3600" dirty="0"/>
          </a:p>
        </p:txBody>
      </p:sp>
      <p:sp>
        <p:nvSpPr>
          <p:cNvPr id="3" name="Content Placeholder 2"/>
          <p:cNvSpPr>
            <a:spLocks noGrp="1"/>
          </p:cNvSpPr>
          <p:nvPr>
            <p:ph sz="half" idx="1"/>
          </p:nvPr>
        </p:nvSpPr>
        <p:spPr>
          <a:xfrm>
            <a:off x="628650" y="1825625"/>
            <a:ext cx="3664570" cy="4351338"/>
          </a:xfrm>
        </p:spPr>
        <p:txBody>
          <a:bodyPr/>
          <a:lstStyle/>
          <a:p>
            <a:r>
              <a:rPr lang="en-US" dirty="0" smtClean="0"/>
              <a:t>Aperture bigger in DIC than phase so better resolution</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49" y="2185638"/>
            <a:ext cx="4289517" cy="342115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72" y="3665084"/>
            <a:ext cx="3162300" cy="1885950"/>
          </a:xfrm>
          <a:prstGeom prst="rect">
            <a:avLst/>
          </a:prstGeom>
        </p:spPr>
      </p:pic>
      <p:sp>
        <p:nvSpPr>
          <p:cNvPr id="4" name="Rectangle 3"/>
          <p:cNvSpPr/>
          <p:nvPr/>
        </p:nvSpPr>
        <p:spPr>
          <a:xfrm>
            <a:off x="2207941" y="5386039"/>
            <a:ext cx="579864" cy="164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32702" y="5441794"/>
            <a:ext cx="579864" cy="164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269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black"/>
                </a:solidFill>
              </a:rPr>
              <a:t>DIC thought experiment:</a:t>
            </a:r>
            <a:endParaRPr lang="en-US" dirty="0"/>
          </a:p>
        </p:txBody>
      </p:sp>
      <p:sp>
        <p:nvSpPr>
          <p:cNvPr id="3" name="Content Placeholder 2"/>
          <p:cNvSpPr>
            <a:spLocks noGrp="1"/>
          </p:cNvSpPr>
          <p:nvPr>
            <p:ph sz="half" idx="1"/>
          </p:nvPr>
        </p:nvSpPr>
        <p:spPr/>
        <p:txBody>
          <a:bodyPr>
            <a:normAutofit/>
          </a:bodyPr>
          <a:lstStyle/>
          <a:p>
            <a:r>
              <a:rPr lang="en-US" dirty="0" smtClean="0"/>
              <a:t>Need </a:t>
            </a:r>
            <a:r>
              <a:rPr lang="en-US" dirty="0"/>
              <a:t>two different light rays</a:t>
            </a:r>
          </a:p>
          <a:p>
            <a:r>
              <a:rPr lang="en-US" dirty="0"/>
              <a:t>Pass through specimen independently</a:t>
            </a:r>
          </a:p>
          <a:p>
            <a:r>
              <a:rPr lang="en-US" dirty="0"/>
              <a:t>Afterwards, let them interfere with one another</a:t>
            </a:r>
          </a:p>
          <a:p>
            <a:r>
              <a:rPr lang="en-US" dirty="0"/>
              <a:t>How to label them?    How </a:t>
            </a:r>
            <a:r>
              <a:rPr lang="en-US" dirty="0" smtClean="0"/>
              <a:t>to offset </a:t>
            </a:r>
            <a:r>
              <a:rPr lang="en-US" dirty="0"/>
              <a:t>them (shear)?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903901"/>
            <a:ext cx="4114228" cy="2835367"/>
          </a:xfrm>
        </p:spPr>
      </p:pic>
      <p:sp>
        <p:nvSpPr>
          <p:cNvPr id="6" name="Right Brace 5"/>
          <p:cNvSpPr/>
          <p:nvPr/>
        </p:nvSpPr>
        <p:spPr>
          <a:xfrm rot="5400000">
            <a:off x="5723362" y="4782425"/>
            <a:ext cx="345690" cy="3847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5400000">
            <a:off x="4925352" y="4782425"/>
            <a:ext cx="345690" cy="3847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7341681" y="4782425"/>
            <a:ext cx="345690" cy="3847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464036" y="5406786"/>
            <a:ext cx="1249060" cy="646331"/>
          </a:xfrm>
          <a:prstGeom prst="rect">
            <a:avLst/>
          </a:prstGeom>
          <a:noFill/>
        </p:spPr>
        <p:txBody>
          <a:bodyPr wrap="none" rtlCol="0">
            <a:spAutoFit/>
          </a:bodyPr>
          <a:lstStyle/>
          <a:p>
            <a:r>
              <a:rPr lang="en-US" sz="3600" dirty="0" smtClean="0">
                <a:solidFill>
                  <a:schemeClr val="accent1"/>
                </a:solidFill>
              </a:rPr>
              <a:t>Shear</a:t>
            </a:r>
            <a:endParaRPr lang="en-US" sz="3600" dirty="0">
              <a:solidFill>
                <a:schemeClr val="accent1"/>
              </a:solidFill>
            </a:endParaRPr>
          </a:p>
        </p:txBody>
      </p:sp>
      <p:cxnSp>
        <p:nvCxnSpPr>
          <p:cNvPr id="13" name="Straight Arrow Connector 12"/>
          <p:cNvCxnSpPr>
            <a:stCxn id="9" idx="1"/>
          </p:cNvCxnSpPr>
          <p:nvPr/>
        </p:nvCxnSpPr>
        <p:spPr>
          <a:xfrm flipH="1" flipV="1">
            <a:off x="5098197" y="5210299"/>
            <a:ext cx="365839" cy="519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896207" y="5210300"/>
            <a:ext cx="1" cy="196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flipV="1">
            <a:off x="6713096" y="5210299"/>
            <a:ext cx="801430" cy="519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5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Contrast</a:t>
            </a:r>
            <a:endParaRPr lang="en-US" dirty="0"/>
          </a:p>
        </p:txBody>
      </p:sp>
      <p:sp>
        <p:nvSpPr>
          <p:cNvPr id="3" name="Content Placeholder 2"/>
          <p:cNvSpPr>
            <a:spLocks noGrp="1"/>
          </p:cNvSpPr>
          <p:nvPr>
            <p:ph sz="half" idx="1"/>
          </p:nvPr>
        </p:nvSpPr>
        <p:spPr/>
        <p:txBody>
          <a:bodyPr/>
          <a:lstStyle/>
          <a:p>
            <a:r>
              <a:rPr lang="en-US" dirty="0" smtClean="0"/>
              <a:t>Histological stains</a:t>
            </a:r>
          </a:p>
          <a:p>
            <a:r>
              <a:rPr lang="en-US" dirty="0" smtClean="0"/>
              <a:t>Still important today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90" y="4043680"/>
            <a:ext cx="3776230" cy="25064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6640" y="4043680"/>
            <a:ext cx="3133090" cy="25064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6641" y="1391920"/>
            <a:ext cx="3133090" cy="2506472"/>
          </a:xfrm>
          <a:prstGeom prst="rect">
            <a:avLst/>
          </a:prstGeom>
        </p:spPr>
      </p:pic>
    </p:spTree>
    <p:extLst>
      <p:ext uri="{BB962C8B-B14F-4D97-AF65-F5344CB8AC3E}">
        <p14:creationId xmlns:p14="http://schemas.microsoft.com/office/powerpoint/2010/main" val="2876580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DIC thought experiment:</a:t>
            </a:r>
            <a:endParaRPr lang="en-US" dirty="0"/>
          </a:p>
        </p:txBody>
      </p:sp>
      <p:sp>
        <p:nvSpPr>
          <p:cNvPr id="3" name="Content Placeholder 2"/>
          <p:cNvSpPr>
            <a:spLocks noGrp="1"/>
          </p:cNvSpPr>
          <p:nvPr>
            <p:ph sz="half" idx="1"/>
          </p:nvPr>
        </p:nvSpPr>
        <p:spPr>
          <a:xfrm>
            <a:off x="628650" y="1825625"/>
            <a:ext cx="3298749" cy="4351338"/>
          </a:xfrm>
        </p:spPr>
        <p:txBody>
          <a:bodyPr>
            <a:normAutofit fontScale="92500" lnSpcReduction="10000"/>
          </a:bodyPr>
          <a:lstStyle/>
          <a:p>
            <a:r>
              <a:rPr lang="en-US" altLang="en-US" dirty="0">
                <a:solidFill>
                  <a:srgbClr val="000000"/>
                </a:solidFill>
              </a:rPr>
              <a:t>Color code two paths </a:t>
            </a:r>
            <a:r>
              <a:rPr lang="en-US" altLang="en-US" dirty="0" smtClean="0">
                <a:solidFill>
                  <a:srgbClr val="000000"/>
                </a:solidFill>
              </a:rPr>
              <a:t>that are offset</a:t>
            </a: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r>
              <a:rPr lang="en-US" dirty="0" smtClean="0">
                <a:solidFill>
                  <a:srgbClr val="000000"/>
                </a:solidFill>
              </a:rPr>
              <a:t>Problem</a:t>
            </a:r>
            <a:r>
              <a:rPr lang="en-US" dirty="0">
                <a:solidFill>
                  <a:srgbClr val="000000"/>
                </a:solidFill>
              </a:rPr>
              <a:t>: red and green light don’t interfere with each </a:t>
            </a:r>
            <a:r>
              <a:rPr lang="en-US" dirty="0" smtClean="0">
                <a:solidFill>
                  <a:srgbClr val="000000"/>
                </a:solidFill>
              </a:rPr>
              <a:t>other</a:t>
            </a:r>
            <a:endParaRPr lang="en-US" dirty="0"/>
          </a:p>
        </p:txBody>
      </p:sp>
      <p:grpSp>
        <p:nvGrpSpPr>
          <p:cNvPr id="5" name="Group 3"/>
          <p:cNvGrpSpPr>
            <a:grpSpLocks/>
          </p:cNvGrpSpPr>
          <p:nvPr/>
        </p:nvGrpSpPr>
        <p:grpSpPr bwMode="auto">
          <a:xfrm>
            <a:off x="4149648" y="1066800"/>
            <a:ext cx="2971800" cy="5257800"/>
            <a:chOff x="720" y="672"/>
            <a:chExt cx="1872" cy="3312"/>
          </a:xfrm>
        </p:grpSpPr>
        <p:sp>
          <p:nvSpPr>
            <p:cNvPr id="6" name="Rectangle 4"/>
            <p:cNvSpPr>
              <a:spLocks noChangeArrowheads="1"/>
            </p:cNvSpPr>
            <p:nvPr/>
          </p:nvSpPr>
          <p:spPr bwMode="auto">
            <a:xfrm>
              <a:off x="720" y="672"/>
              <a:ext cx="1872" cy="3312"/>
            </a:xfrm>
            <a:prstGeom prst="rect">
              <a:avLst/>
            </a:prstGeom>
            <a:solidFill>
              <a:schemeClr val="bg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grpSp>
          <p:nvGrpSpPr>
            <p:cNvPr id="7" name="Group 5"/>
            <p:cNvGrpSpPr>
              <a:grpSpLocks/>
            </p:cNvGrpSpPr>
            <p:nvPr/>
          </p:nvGrpSpPr>
          <p:grpSpPr bwMode="auto">
            <a:xfrm>
              <a:off x="891" y="1287"/>
              <a:ext cx="1509" cy="1996"/>
              <a:chOff x="891" y="1287"/>
              <a:chExt cx="1509" cy="1996"/>
            </a:xfrm>
          </p:grpSpPr>
          <p:sp>
            <p:nvSpPr>
              <p:cNvPr id="8" name="Freeform 6"/>
              <p:cNvSpPr>
                <a:spLocks/>
              </p:cNvSpPr>
              <p:nvPr/>
            </p:nvSpPr>
            <p:spPr bwMode="auto">
              <a:xfrm>
                <a:off x="896" y="2762"/>
                <a:ext cx="1496" cy="455"/>
              </a:xfrm>
              <a:custGeom>
                <a:avLst/>
                <a:gdLst>
                  <a:gd name="T0" fmla="*/ 117 w 1496"/>
                  <a:gd name="T1" fmla="*/ 0 h 455"/>
                  <a:gd name="T2" fmla="*/ 1365 w 1496"/>
                  <a:gd name="T3" fmla="*/ 0 h 455"/>
                  <a:gd name="T4" fmla="*/ 1496 w 1496"/>
                  <a:gd name="T5" fmla="*/ 216 h 455"/>
                  <a:gd name="T6" fmla="*/ 1402 w 1496"/>
                  <a:gd name="T7" fmla="*/ 282 h 455"/>
                  <a:gd name="T8" fmla="*/ 1262 w 1496"/>
                  <a:gd name="T9" fmla="*/ 364 h 455"/>
                  <a:gd name="T10" fmla="*/ 1088 w 1496"/>
                  <a:gd name="T11" fmla="*/ 414 h 455"/>
                  <a:gd name="T12" fmla="*/ 734 w 1496"/>
                  <a:gd name="T13" fmla="*/ 455 h 455"/>
                  <a:gd name="T14" fmla="*/ 511 w 1496"/>
                  <a:gd name="T15" fmla="*/ 438 h 455"/>
                  <a:gd name="T16" fmla="*/ 338 w 1496"/>
                  <a:gd name="T17" fmla="*/ 397 h 455"/>
                  <a:gd name="T18" fmla="*/ 222 w 1496"/>
                  <a:gd name="T19" fmla="*/ 348 h 455"/>
                  <a:gd name="T20" fmla="*/ 99 w 1496"/>
                  <a:gd name="T21" fmla="*/ 290 h 455"/>
                  <a:gd name="T22" fmla="*/ 0 w 1496"/>
                  <a:gd name="T23" fmla="*/ 224 h 455"/>
                  <a:gd name="T24" fmla="*/ 117 w 1496"/>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6"/>
                  <a:gd name="T40" fmla="*/ 0 h 455"/>
                  <a:gd name="T41" fmla="*/ 1496 w 1496"/>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6" h="455">
                    <a:moveTo>
                      <a:pt x="117" y="0"/>
                    </a:moveTo>
                    <a:lnTo>
                      <a:pt x="1365" y="0"/>
                    </a:lnTo>
                    <a:lnTo>
                      <a:pt x="1496" y="216"/>
                    </a:lnTo>
                    <a:lnTo>
                      <a:pt x="1402" y="282"/>
                    </a:lnTo>
                    <a:lnTo>
                      <a:pt x="1262" y="364"/>
                    </a:lnTo>
                    <a:lnTo>
                      <a:pt x="1088" y="414"/>
                    </a:lnTo>
                    <a:lnTo>
                      <a:pt x="734" y="455"/>
                    </a:lnTo>
                    <a:lnTo>
                      <a:pt x="511" y="438"/>
                    </a:lnTo>
                    <a:lnTo>
                      <a:pt x="338" y="397"/>
                    </a:lnTo>
                    <a:lnTo>
                      <a:pt x="222" y="348"/>
                    </a:lnTo>
                    <a:lnTo>
                      <a:pt x="99" y="290"/>
                    </a:lnTo>
                    <a:lnTo>
                      <a:pt x="0" y="224"/>
                    </a:lnTo>
                    <a:lnTo>
                      <a:pt x="117" y="0"/>
                    </a:lnTo>
                    <a:close/>
                  </a:path>
                </a:pathLst>
              </a:custGeom>
              <a:solidFill>
                <a:srgbClr val="FFFF66">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9" name="Freeform 7"/>
              <p:cNvSpPr>
                <a:spLocks/>
              </p:cNvSpPr>
              <p:nvPr/>
            </p:nvSpPr>
            <p:spPr bwMode="auto">
              <a:xfrm>
                <a:off x="891" y="1369"/>
                <a:ext cx="1484" cy="455"/>
              </a:xfrm>
              <a:custGeom>
                <a:avLst/>
                <a:gdLst>
                  <a:gd name="T0" fmla="*/ 117 w 1484"/>
                  <a:gd name="T1" fmla="*/ 455 h 455"/>
                  <a:gd name="T2" fmla="*/ 1365 w 1484"/>
                  <a:gd name="T3" fmla="*/ 455 h 455"/>
                  <a:gd name="T4" fmla="*/ 1484 w 1484"/>
                  <a:gd name="T5" fmla="*/ 223 h 455"/>
                  <a:gd name="T6" fmla="*/ 1394 w 1484"/>
                  <a:gd name="T7" fmla="*/ 157 h 455"/>
                  <a:gd name="T8" fmla="*/ 1262 w 1484"/>
                  <a:gd name="T9" fmla="*/ 91 h 455"/>
                  <a:gd name="T10" fmla="*/ 1088 w 1484"/>
                  <a:gd name="T11" fmla="*/ 41 h 455"/>
                  <a:gd name="T12" fmla="*/ 734 w 1484"/>
                  <a:gd name="T13" fmla="*/ 0 h 455"/>
                  <a:gd name="T14" fmla="*/ 511 w 1484"/>
                  <a:gd name="T15" fmla="*/ 17 h 455"/>
                  <a:gd name="T16" fmla="*/ 338 w 1484"/>
                  <a:gd name="T17" fmla="*/ 58 h 455"/>
                  <a:gd name="T18" fmla="*/ 222 w 1484"/>
                  <a:gd name="T19" fmla="*/ 107 h 455"/>
                  <a:gd name="T20" fmla="*/ 99 w 1484"/>
                  <a:gd name="T21" fmla="*/ 165 h 455"/>
                  <a:gd name="T22" fmla="*/ 0 w 1484"/>
                  <a:gd name="T23" fmla="*/ 231 h 455"/>
                  <a:gd name="T24" fmla="*/ 117 w 1484"/>
                  <a:gd name="T25" fmla="*/ 455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4"/>
                  <a:gd name="T40" fmla="*/ 0 h 455"/>
                  <a:gd name="T41" fmla="*/ 1484 w 1484"/>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4" h="455">
                    <a:moveTo>
                      <a:pt x="117" y="455"/>
                    </a:moveTo>
                    <a:lnTo>
                      <a:pt x="1365" y="455"/>
                    </a:lnTo>
                    <a:lnTo>
                      <a:pt x="1484" y="223"/>
                    </a:lnTo>
                    <a:lnTo>
                      <a:pt x="1394" y="157"/>
                    </a:lnTo>
                    <a:lnTo>
                      <a:pt x="1262" y="91"/>
                    </a:lnTo>
                    <a:lnTo>
                      <a:pt x="1088" y="41"/>
                    </a:lnTo>
                    <a:lnTo>
                      <a:pt x="734" y="0"/>
                    </a:lnTo>
                    <a:lnTo>
                      <a:pt x="511" y="17"/>
                    </a:lnTo>
                    <a:lnTo>
                      <a:pt x="338" y="58"/>
                    </a:lnTo>
                    <a:lnTo>
                      <a:pt x="222" y="107"/>
                    </a:lnTo>
                    <a:lnTo>
                      <a:pt x="99" y="165"/>
                    </a:lnTo>
                    <a:lnTo>
                      <a:pt x="0" y="231"/>
                    </a:lnTo>
                    <a:lnTo>
                      <a:pt x="117" y="455"/>
                    </a:lnTo>
                    <a:close/>
                  </a:path>
                </a:pathLst>
              </a:custGeom>
              <a:solidFill>
                <a:srgbClr val="FFFF66">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0" name="Line 8"/>
              <p:cNvSpPr>
                <a:spLocks noChangeShapeType="1"/>
              </p:cNvSpPr>
              <p:nvPr/>
            </p:nvSpPr>
            <p:spPr bwMode="auto">
              <a:xfrm>
                <a:off x="912" y="2184"/>
                <a:ext cx="1488" cy="0"/>
              </a:xfrm>
              <a:prstGeom prst="line">
                <a:avLst/>
              </a:prstGeom>
              <a:noFill/>
              <a:ln w="76200">
                <a:solidFill>
                  <a:schemeClr val="bg2">
                    <a:lumMod val="75000"/>
                  </a:schemeClr>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1" name="Freeform 9"/>
              <p:cNvSpPr>
                <a:spLocks/>
              </p:cNvSpPr>
              <p:nvPr/>
            </p:nvSpPr>
            <p:spPr bwMode="auto">
              <a:xfrm>
                <a:off x="1039" y="1287"/>
                <a:ext cx="1163" cy="1988"/>
              </a:xfrm>
              <a:custGeom>
                <a:avLst/>
                <a:gdLst>
                  <a:gd name="T0" fmla="*/ 161 w 1163"/>
                  <a:gd name="T1" fmla="*/ 9 h 1988"/>
                  <a:gd name="T2" fmla="*/ 161 w 1163"/>
                  <a:gd name="T3" fmla="*/ 153 h 1988"/>
                  <a:gd name="T4" fmla="*/ 272 w 1163"/>
                  <a:gd name="T5" fmla="*/ 536 h 1988"/>
                  <a:gd name="T6" fmla="*/ 1039 w 1163"/>
                  <a:gd name="T7" fmla="*/ 1468 h 1988"/>
                  <a:gd name="T8" fmla="*/ 1163 w 1163"/>
                  <a:gd name="T9" fmla="*/ 1790 h 1988"/>
                  <a:gd name="T10" fmla="*/ 1163 w 1163"/>
                  <a:gd name="T11" fmla="*/ 1971 h 1988"/>
                  <a:gd name="T12" fmla="*/ 0 w 1163"/>
                  <a:gd name="T13" fmla="*/ 1988 h 1988"/>
                  <a:gd name="T14" fmla="*/ 8 w 1163"/>
                  <a:gd name="T15" fmla="*/ 1790 h 1988"/>
                  <a:gd name="T16" fmla="*/ 124 w 1163"/>
                  <a:gd name="T17" fmla="*/ 1468 h 1988"/>
                  <a:gd name="T18" fmla="*/ 874 w 1163"/>
                  <a:gd name="T19" fmla="*/ 528 h 1988"/>
                  <a:gd name="T20" fmla="*/ 1006 w 1163"/>
                  <a:gd name="T21" fmla="*/ 123 h 1988"/>
                  <a:gd name="T22" fmla="*/ 1006 w 1163"/>
                  <a:gd name="T23" fmla="*/ 0 h 1988"/>
                  <a:gd name="T24" fmla="*/ 161 w 1163"/>
                  <a:gd name="T25" fmla="*/ 9 h 19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3"/>
                  <a:gd name="T40" fmla="*/ 0 h 1988"/>
                  <a:gd name="T41" fmla="*/ 1163 w 1163"/>
                  <a:gd name="T42" fmla="*/ 1988 h 19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3" h="1988">
                    <a:moveTo>
                      <a:pt x="161" y="9"/>
                    </a:moveTo>
                    <a:lnTo>
                      <a:pt x="161" y="153"/>
                    </a:lnTo>
                    <a:lnTo>
                      <a:pt x="272" y="536"/>
                    </a:lnTo>
                    <a:lnTo>
                      <a:pt x="1039" y="1468"/>
                    </a:lnTo>
                    <a:lnTo>
                      <a:pt x="1163" y="1790"/>
                    </a:lnTo>
                    <a:lnTo>
                      <a:pt x="1163" y="1971"/>
                    </a:lnTo>
                    <a:lnTo>
                      <a:pt x="0" y="1988"/>
                    </a:lnTo>
                    <a:lnTo>
                      <a:pt x="8" y="1790"/>
                    </a:lnTo>
                    <a:lnTo>
                      <a:pt x="124" y="1468"/>
                    </a:lnTo>
                    <a:lnTo>
                      <a:pt x="874" y="528"/>
                    </a:lnTo>
                    <a:lnTo>
                      <a:pt x="1006" y="123"/>
                    </a:lnTo>
                    <a:lnTo>
                      <a:pt x="1006" y="0"/>
                    </a:lnTo>
                    <a:lnTo>
                      <a:pt x="161" y="9"/>
                    </a:lnTo>
                    <a:close/>
                  </a:path>
                </a:pathLst>
              </a:custGeom>
              <a:solidFill>
                <a:srgbClr val="FF0000">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2" name="Freeform 10"/>
              <p:cNvSpPr>
                <a:spLocks/>
              </p:cNvSpPr>
              <p:nvPr/>
            </p:nvSpPr>
            <p:spPr bwMode="auto">
              <a:xfrm>
                <a:off x="1080" y="1295"/>
                <a:ext cx="1155" cy="1988"/>
              </a:xfrm>
              <a:custGeom>
                <a:avLst/>
                <a:gdLst>
                  <a:gd name="T0" fmla="*/ 1032 w 1155"/>
                  <a:gd name="T1" fmla="*/ 1 h 1988"/>
                  <a:gd name="T2" fmla="*/ 1015 w 1155"/>
                  <a:gd name="T3" fmla="*/ 148 h 1988"/>
                  <a:gd name="T4" fmla="*/ 899 w 1155"/>
                  <a:gd name="T5" fmla="*/ 528 h 1988"/>
                  <a:gd name="T6" fmla="*/ 149 w 1155"/>
                  <a:gd name="T7" fmla="*/ 1476 h 1988"/>
                  <a:gd name="T8" fmla="*/ 17 w 1155"/>
                  <a:gd name="T9" fmla="*/ 1806 h 1988"/>
                  <a:gd name="T10" fmla="*/ 0 w 1155"/>
                  <a:gd name="T11" fmla="*/ 1988 h 1988"/>
                  <a:gd name="T12" fmla="*/ 1155 w 1155"/>
                  <a:gd name="T13" fmla="*/ 1963 h 1988"/>
                  <a:gd name="T14" fmla="*/ 1155 w 1155"/>
                  <a:gd name="T15" fmla="*/ 1773 h 1988"/>
                  <a:gd name="T16" fmla="*/ 1048 w 1155"/>
                  <a:gd name="T17" fmla="*/ 1452 h 1988"/>
                  <a:gd name="T18" fmla="*/ 297 w 1155"/>
                  <a:gd name="T19" fmla="*/ 511 h 1988"/>
                  <a:gd name="T20" fmla="*/ 157 w 1155"/>
                  <a:gd name="T21" fmla="*/ 124 h 1988"/>
                  <a:gd name="T22" fmla="*/ 157 w 1155"/>
                  <a:gd name="T23" fmla="*/ 0 h 1988"/>
                  <a:gd name="T24" fmla="*/ 1032 w 1155"/>
                  <a:gd name="T25" fmla="*/ 1 h 19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5"/>
                  <a:gd name="T40" fmla="*/ 0 h 1988"/>
                  <a:gd name="T41" fmla="*/ 1155 w 1155"/>
                  <a:gd name="T42" fmla="*/ 1988 h 19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5" h="1988">
                    <a:moveTo>
                      <a:pt x="1032" y="1"/>
                    </a:moveTo>
                    <a:lnTo>
                      <a:pt x="1015" y="148"/>
                    </a:lnTo>
                    <a:lnTo>
                      <a:pt x="899" y="528"/>
                    </a:lnTo>
                    <a:lnTo>
                      <a:pt x="149" y="1476"/>
                    </a:lnTo>
                    <a:lnTo>
                      <a:pt x="17" y="1806"/>
                    </a:lnTo>
                    <a:lnTo>
                      <a:pt x="0" y="1988"/>
                    </a:lnTo>
                    <a:lnTo>
                      <a:pt x="1155" y="1963"/>
                    </a:lnTo>
                    <a:lnTo>
                      <a:pt x="1155" y="1773"/>
                    </a:lnTo>
                    <a:lnTo>
                      <a:pt x="1048" y="1452"/>
                    </a:lnTo>
                    <a:lnTo>
                      <a:pt x="297" y="511"/>
                    </a:lnTo>
                    <a:lnTo>
                      <a:pt x="157" y="124"/>
                    </a:lnTo>
                    <a:lnTo>
                      <a:pt x="157" y="0"/>
                    </a:lnTo>
                    <a:lnTo>
                      <a:pt x="1032" y="1"/>
                    </a:lnTo>
                    <a:close/>
                  </a:path>
                </a:pathLst>
              </a:custGeom>
              <a:solidFill>
                <a:srgbClr val="0ACC0A">
                  <a:alpha val="50195"/>
                </a:srgbClr>
              </a:solidFill>
              <a:ln w="28575">
                <a:solidFill>
                  <a:schemeClr val="tx1"/>
                </a:solidFill>
                <a:round/>
                <a:headEnd/>
                <a:tailEnd/>
              </a:ln>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grpSp>
      <p:sp>
        <p:nvSpPr>
          <p:cNvPr id="13" name="Line 14"/>
          <p:cNvSpPr>
            <a:spLocks noChangeShapeType="1"/>
          </p:cNvSpPr>
          <p:nvPr/>
        </p:nvSpPr>
        <p:spPr bwMode="auto">
          <a:xfrm flipV="1">
            <a:off x="5609064" y="5410200"/>
            <a:ext cx="0" cy="762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sp>
        <p:nvSpPr>
          <p:cNvPr id="14" name="Line 15"/>
          <p:cNvSpPr>
            <a:spLocks noChangeShapeType="1"/>
          </p:cNvSpPr>
          <p:nvPr/>
        </p:nvSpPr>
        <p:spPr bwMode="auto">
          <a:xfrm flipV="1">
            <a:off x="5609064" y="1143000"/>
            <a:ext cx="0" cy="762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a typeface="MS PGothic" panose="020B0600070205080204" pitchFamily="34" charset="-128"/>
            </a:endParaRPr>
          </a:p>
        </p:txBody>
      </p:sp>
      <p:grpSp>
        <p:nvGrpSpPr>
          <p:cNvPr id="17" name="Group 16"/>
          <p:cNvGrpSpPr/>
          <p:nvPr/>
        </p:nvGrpSpPr>
        <p:grpSpPr>
          <a:xfrm>
            <a:off x="7233384" y="2459315"/>
            <a:ext cx="1643144" cy="2274332"/>
            <a:chOff x="3790175" y="2459315"/>
            <a:chExt cx="1643144" cy="2274332"/>
          </a:xfrm>
        </p:grpSpPr>
        <p:sp>
          <p:nvSpPr>
            <p:cNvPr id="15" name="Text Box 12"/>
            <p:cNvSpPr txBox="1">
              <a:spLocks noChangeArrowheads="1"/>
            </p:cNvSpPr>
            <p:nvPr/>
          </p:nvSpPr>
          <p:spPr bwMode="auto">
            <a:xfrm>
              <a:off x="3790175" y="2459315"/>
              <a:ext cx="1506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800" dirty="0" smtClean="0">
                  <a:solidFill>
                    <a:srgbClr val="000000"/>
                  </a:solidFill>
                  <a:latin typeface="Calibri" panose="020F0502020204030204" pitchFamily="34" charset="0"/>
                </a:rPr>
                <a:t>Objective lens</a:t>
              </a:r>
            </a:p>
          </p:txBody>
        </p:sp>
        <p:sp>
          <p:nvSpPr>
            <p:cNvPr id="16" name="Text Box 13"/>
            <p:cNvSpPr txBox="1">
              <a:spLocks noChangeArrowheads="1"/>
            </p:cNvSpPr>
            <p:nvPr/>
          </p:nvSpPr>
          <p:spPr bwMode="auto">
            <a:xfrm>
              <a:off x="3804347" y="4364315"/>
              <a:ext cx="1628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0" fontAlgn="base" hangingPunct="0">
                <a:spcBef>
                  <a:spcPct val="0"/>
                </a:spcBef>
                <a:spcAft>
                  <a:spcPct val="0"/>
                </a:spcAft>
              </a:pPr>
              <a:r>
                <a:rPr lang="en-US" altLang="en-US" sz="1800" dirty="0" smtClean="0">
                  <a:solidFill>
                    <a:srgbClr val="000000"/>
                  </a:solidFill>
                  <a:latin typeface="Calibri" panose="020F0502020204030204" pitchFamily="34" charset="0"/>
                </a:rPr>
                <a:t>Condenser lens</a:t>
              </a:r>
            </a:p>
          </p:txBody>
        </p:sp>
      </p:grpSp>
    </p:spTree>
    <p:extLst>
      <p:ext uri="{BB962C8B-B14F-4D97-AF65-F5344CB8AC3E}">
        <p14:creationId xmlns:p14="http://schemas.microsoft.com/office/powerpoint/2010/main" val="3316747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prstClr val="black"/>
                </a:solidFill>
              </a:rPr>
              <a:t>DIC thought experiment:</a:t>
            </a:r>
            <a:endParaRPr lang="en-US" dirty="0"/>
          </a:p>
        </p:txBody>
      </p:sp>
      <p:sp>
        <p:nvSpPr>
          <p:cNvPr id="3" name="Content Placeholder 2"/>
          <p:cNvSpPr>
            <a:spLocks noGrp="1"/>
          </p:cNvSpPr>
          <p:nvPr>
            <p:ph sz="half" idx="1"/>
          </p:nvPr>
        </p:nvSpPr>
        <p:spPr/>
        <p:txBody>
          <a:bodyPr>
            <a:normAutofit/>
          </a:bodyPr>
          <a:lstStyle/>
          <a:p>
            <a:r>
              <a:rPr lang="en-US" dirty="0" smtClean="0"/>
              <a:t>Need </a:t>
            </a:r>
            <a:r>
              <a:rPr lang="en-US" dirty="0"/>
              <a:t>two different light rays</a:t>
            </a:r>
          </a:p>
          <a:p>
            <a:r>
              <a:rPr lang="en-US" dirty="0"/>
              <a:t>Pass through specimen independently</a:t>
            </a:r>
          </a:p>
          <a:p>
            <a:r>
              <a:rPr lang="en-US" dirty="0"/>
              <a:t>Afterwards, let them interfere with one another</a:t>
            </a:r>
          </a:p>
          <a:p>
            <a:r>
              <a:rPr lang="en-US" dirty="0">
                <a:solidFill>
                  <a:schemeClr val="accent1"/>
                </a:solidFill>
              </a:rPr>
              <a:t>How to label them?</a:t>
            </a:r>
            <a:r>
              <a:rPr lang="en-US" dirty="0"/>
              <a:t>    How </a:t>
            </a:r>
            <a:r>
              <a:rPr lang="en-US" dirty="0" smtClean="0"/>
              <a:t>to offset </a:t>
            </a:r>
            <a:r>
              <a:rPr lang="en-US" dirty="0"/>
              <a:t>them (shear)?</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903901"/>
            <a:ext cx="4114228" cy="2835367"/>
          </a:xfrm>
        </p:spPr>
      </p:pic>
      <p:sp>
        <p:nvSpPr>
          <p:cNvPr id="12" name="Text Box 8"/>
          <p:cNvSpPr txBox="1">
            <a:spLocks noChangeArrowheads="1"/>
          </p:cNvSpPr>
          <p:nvPr/>
        </p:nvSpPr>
        <p:spPr bwMode="auto">
          <a:xfrm>
            <a:off x="4829137" y="4851902"/>
            <a:ext cx="399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2800" dirty="0" smtClean="0">
                <a:solidFill>
                  <a:schemeClr val="accent1"/>
                </a:solidFill>
                <a:latin typeface="Calibri" panose="020F0502020204030204" pitchFamily="34" charset="0"/>
              </a:rPr>
              <a:t>Polarization as the label</a:t>
            </a:r>
          </a:p>
        </p:txBody>
      </p:sp>
      <p:pic>
        <p:nvPicPr>
          <p:cNvPr id="14" name="Picture 2" descr="wavelength.jpg                                                 0001873DMacintosh HD                   ABA78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752" y="5345784"/>
            <a:ext cx="2074126" cy="13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13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112718" y="261604"/>
            <a:ext cx="49487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dirty="0">
                <a:latin typeface="Calibri Light" panose="020F0302020204030204" pitchFamily="34" charset="0"/>
              </a:rPr>
              <a:t>Wollaston Prism</a:t>
            </a:r>
          </a:p>
          <a:p>
            <a:pPr algn="ctr"/>
            <a:r>
              <a:rPr lang="en-US" altLang="en-US" dirty="0">
                <a:latin typeface="Calibri Light" panose="020F0302020204030204" pitchFamily="34" charset="0"/>
              </a:rPr>
              <a:t>Birefringent material</a:t>
            </a:r>
          </a:p>
          <a:p>
            <a:pPr algn="ctr"/>
            <a:r>
              <a:rPr lang="en-US" altLang="en-US" dirty="0">
                <a:latin typeface="Calibri" panose="020F0502020204030204" pitchFamily="34" charset="0"/>
              </a:rPr>
              <a:t>Different </a:t>
            </a:r>
            <a:r>
              <a:rPr lang="en-US" altLang="en-US" sz="3200" dirty="0">
                <a:latin typeface="Symbol" panose="05050102010706020507" pitchFamily="18" charset="2"/>
              </a:rPr>
              <a:t>h</a:t>
            </a:r>
            <a:r>
              <a:rPr lang="en-US" altLang="en-US" dirty="0"/>
              <a:t> </a:t>
            </a:r>
            <a:r>
              <a:rPr lang="en-US" altLang="en-US" dirty="0">
                <a:latin typeface="Calibri" panose="020F0502020204030204" pitchFamily="34" charset="0"/>
              </a:rPr>
              <a:t>for different polarizations </a:t>
            </a:r>
          </a:p>
        </p:txBody>
      </p:sp>
      <p:sp>
        <p:nvSpPr>
          <p:cNvPr id="49155" name="Rectangle 4"/>
          <p:cNvSpPr>
            <a:spLocks noChangeArrowheads="1"/>
          </p:cNvSpPr>
          <p:nvPr/>
        </p:nvSpPr>
        <p:spPr bwMode="auto">
          <a:xfrm>
            <a:off x="3048000" y="2667000"/>
            <a:ext cx="3200400" cy="8382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9156" name="Line 5"/>
          <p:cNvSpPr>
            <a:spLocks noChangeShapeType="1"/>
          </p:cNvSpPr>
          <p:nvPr/>
        </p:nvSpPr>
        <p:spPr bwMode="auto">
          <a:xfrm flipV="1">
            <a:off x="3048000" y="2667000"/>
            <a:ext cx="32004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7" name="Line 8"/>
          <p:cNvSpPr>
            <a:spLocks noChangeShapeType="1"/>
          </p:cNvSpPr>
          <p:nvPr/>
        </p:nvSpPr>
        <p:spPr bwMode="auto">
          <a:xfrm flipH="1" flipV="1">
            <a:off x="4267200" y="1676400"/>
            <a:ext cx="3048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58" name="Oval 10"/>
          <p:cNvSpPr>
            <a:spLocks noChangeArrowheads="1"/>
          </p:cNvSpPr>
          <p:nvPr/>
        </p:nvSpPr>
        <p:spPr bwMode="auto">
          <a:xfrm>
            <a:off x="4244975" y="1990725"/>
            <a:ext cx="228600" cy="228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59" name="Rectangle 13"/>
          <p:cNvSpPr>
            <a:spLocks noChangeArrowheads="1"/>
          </p:cNvSpPr>
          <p:nvPr/>
        </p:nvSpPr>
        <p:spPr bwMode="auto">
          <a:xfrm>
            <a:off x="304800" y="4876800"/>
            <a:ext cx="3200400" cy="8382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60" name="Rectangle 12"/>
          <p:cNvSpPr>
            <a:spLocks noChangeArrowheads="1"/>
          </p:cNvSpPr>
          <p:nvPr/>
        </p:nvSpPr>
        <p:spPr bwMode="auto">
          <a:xfrm>
            <a:off x="5562600" y="4876800"/>
            <a:ext cx="3200400" cy="8382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61" name="Line 14"/>
          <p:cNvSpPr>
            <a:spLocks noChangeShapeType="1"/>
          </p:cNvSpPr>
          <p:nvPr/>
        </p:nvSpPr>
        <p:spPr bwMode="auto">
          <a:xfrm flipV="1">
            <a:off x="304800" y="4876800"/>
            <a:ext cx="32004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Text Box 17"/>
          <p:cNvSpPr txBox="1">
            <a:spLocks noChangeArrowheads="1"/>
          </p:cNvSpPr>
          <p:nvPr/>
        </p:nvSpPr>
        <p:spPr bwMode="auto">
          <a:xfrm>
            <a:off x="5607050" y="4876800"/>
            <a:ext cx="7937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higher</a:t>
            </a:r>
          </a:p>
        </p:txBody>
      </p:sp>
      <p:sp>
        <p:nvSpPr>
          <p:cNvPr id="49163" name="Text Box 18"/>
          <p:cNvSpPr txBox="1">
            <a:spLocks noChangeArrowheads="1"/>
          </p:cNvSpPr>
          <p:nvPr/>
        </p:nvSpPr>
        <p:spPr bwMode="auto">
          <a:xfrm>
            <a:off x="8001000" y="5334000"/>
            <a:ext cx="695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lower</a:t>
            </a:r>
          </a:p>
        </p:txBody>
      </p:sp>
      <p:sp>
        <p:nvSpPr>
          <p:cNvPr id="49164" name="Line 19"/>
          <p:cNvSpPr>
            <a:spLocks noChangeShapeType="1"/>
          </p:cNvSpPr>
          <p:nvPr/>
        </p:nvSpPr>
        <p:spPr bwMode="auto">
          <a:xfrm flipV="1">
            <a:off x="5562600" y="4876800"/>
            <a:ext cx="32004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5" name="Text Box 22"/>
          <p:cNvSpPr txBox="1">
            <a:spLocks noChangeArrowheads="1"/>
          </p:cNvSpPr>
          <p:nvPr/>
        </p:nvSpPr>
        <p:spPr bwMode="auto">
          <a:xfrm>
            <a:off x="2667000" y="5334000"/>
            <a:ext cx="7937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higher</a:t>
            </a:r>
          </a:p>
        </p:txBody>
      </p:sp>
      <p:sp>
        <p:nvSpPr>
          <p:cNvPr id="49166" name="Text Box 23"/>
          <p:cNvSpPr txBox="1">
            <a:spLocks noChangeArrowheads="1"/>
          </p:cNvSpPr>
          <p:nvPr/>
        </p:nvSpPr>
        <p:spPr bwMode="auto">
          <a:xfrm>
            <a:off x="304800" y="4876800"/>
            <a:ext cx="6953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600"/>
              <a:t>lower</a:t>
            </a:r>
          </a:p>
        </p:txBody>
      </p:sp>
      <p:sp>
        <p:nvSpPr>
          <p:cNvPr id="49167" name="Line 24"/>
          <p:cNvSpPr>
            <a:spLocks noChangeShapeType="1"/>
          </p:cNvSpPr>
          <p:nvPr/>
        </p:nvSpPr>
        <p:spPr bwMode="auto">
          <a:xfrm flipV="1">
            <a:off x="4572000" y="3124200"/>
            <a:ext cx="0" cy="2057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8" name="Line 25"/>
          <p:cNvSpPr>
            <a:spLocks noChangeShapeType="1"/>
          </p:cNvSpPr>
          <p:nvPr/>
        </p:nvSpPr>
        <p:spPr bwMode="auto">
          <a:xfrm flipV="1">
            <a:off x="4572000" y="1676400"/>
            <a:ext cx="5334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9" name="Line 26"/>
          <p:cNvSpPr>
            <a:spLocks noChangeShapeType="1"/>
          </p:cNvSpPr>
          <p:nvPr/>
        </p:nvSpPr>
        <p:spPr bwMode="auto">
          <a:xfrm>
            <a:off x="4800600" y="2057400"/>
            <a:ext cx="3048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0" name="Line 28"/>
          <p:cNvSpPr>
            <a:spLocks noChangeShapeType="1"/>
          </p:cNvSpPr>
          <p:nvPr/>
        </p:nvSpPr>
        <p:spPr bwMode="auto">
          <a:xfrm flipH="1" flipV="1">
            <a:off x="6934200" y="3810000"/>
            <a:ext cx="3048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1" name="Oval 29"/>
          <p:cNvSpPr>
            <a:spLocks noChangeArrowheads="1"/>
          </p:cNvSpPr>
          <p:nvPr/>
        </p:nvSpPr>
        <p:spPr bwMode="auto">
          <a:xfrm>
            <a:off x="6911975" y="4124325"/>
            <a:ext cx="228600" cy="228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sp>
        <p:nvSpPr>
          <p:cNvPr id="49172" name="Line 30"/>
          <p:cNvSpPr>
            <a:spLocks noChangeShapeType="1"/>
          </p:cNvSpPr>
          <p:nvPr/>
        </p:nvSpPr>
        <p:spPr bwMode="auto">
          <a:xfrm flipV="1">
            <a:off x="7239000" y="5257800"/>
            <a:ext cx="0" cy="113184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1905000" y="3810000"/>
            <a:ext cx="533400" cy="2579649"/>
            <a:chOff x="1905000" y="3810000"/>
            <a:chExt cx="533400" cy="2579649"/>
          </a:xfrm>
        </p:grpSpPr>
        <p:sp>
          <p:nvSpPr>
            <p:cNvPr id="49174" name="Line 6"/>
            <p:cNvSpPr>
              <a:spLocks noChangeShapeType="1"/>
            </p:cNvSpPr>
            <p:nvPr/>
          </p:nvSpPr>
          <p:spPr bwMode="auto">
            <a:xfrm flipV="1">
              <a:off x="1905000" y="5257800"/>
              <a:ext cx="0" cy="1131849"/>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5" name="Line 7"/>
            <p:cNvSpPr>
              <a:spLocks noChangeShapeType="1"/>
            </p:cNvSpPr>
            <p:nvPr/>
          </p:nvSpPr>
          <p:spPr bwMode="auto">
            <a:xfrm flipV="1">
              <a:off x="1905000" y="3810000"/>
              <a:ext cx="5334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6" name="Line 9"/>
            <p:cNvSpPr>
              <a:spLocks noChangeShapeType="1"/>
            </p:cNvSpPr>
            <p:nvPr/>
          </p:nvSpPr>
          <p:spPr bwMode="auto">
            <a:xfrm>
              <a:off x="2133600" y="4191000"/>
              <a:ext cx="3048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9656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1"/>
          <p:cNvGrpSpPr>
            <a:grpSpLocks/>
          </p:cNvGrpSpPr>
          <p:nvPr/>
        </p:nvGrpSpPr>
        <p:grpSpPr bwMode="auto">
          <a:xfrm>
            <a:off x="5543550" y="495300"/>
            <a:ext cx="2971800" cy="5257800"/>
            <a:chOff x="3552" y="624"/>
            <a:chExt cx="1872" cy="3312"/>
          </a:xfrm>
        </p:grpSpPr>
        <p:sp>
          <p:nvSpPr>
            <p:cNvPr id="19" name="Rectangle 28"/>
            <p:cNvSpPr>
              <a:spLocks noChangeArrowheads="1"/>
            </p:cNvSpPr>
            <p:nvPr/>
          </p:nvSpPr>
          <p:spPr bwMode="auto">
            <a:xfrm>
              <a:off x="3552" y="624"/>
              <a:ext cx="1872" cy="3312"/>
            </a:xfrm>
            <a:prstGeom prst="rect">
              <a:avLst/>
            </a:prstGeom>
            <a:solidFill>
              <a:schemeClr val="bg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grpSp>
          <p:nvGrpSpPr>
            <p:cNvPr id="20" name="Group 29"/>
            <p:cNvGrpSpPr>
              <a:grpSpLocks/>
            </p:cNvGrpSpPr>
            <p:nvPr/>
          </p:nvGrpSpPr>
          <p:grpSpPr bwMode="auto">
            <a:xfrm>
              <a:off x="3696" y="710"/>
              <a:ext cx="1648" cy="2986"/>
              <a:chOff x="3696" y="899"/>
              <a:chExt cx="1648" cy="2986"/>
            </a:xfrm>
          </p:grpSpPr>
          <p:grpSp>
            <p:nvGrpSpPr>
              <p:cNvPr id="21" name="Group 24"/>
              <p:cNvGrpSpPr>
                <a:grpSpLocks/>
              </p:cNvGrpSpPr>
              <p:nvPr/>
            </p:nvGrpSpPr>
            <p:grpSpPr bwMode="auto">
              <a:xfrm>
                <a:off x="3696" y="1079"/>
                <a:ext cx="1632" cy="361"/>
                <a:chOff x="3696" y="1079"/>
                <a:chExt cx="1632" cy="361"/>
              </a:xfrm>
            </p:grpSpPr>
            <p:sp>
              <p:nvSpPr>
                <p:cNvPr id="30" name="Rectangle 22"/>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1" name="Line 23"/>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 name="Group 25"/>
              <p:cNvGrpSpPr>
                <a:grpSpLocks/>
              </p:cNvGrpSpPr>
              <p:nvPr/>
            </p:nvGrpSpPr>
            <p:grpSpPr bwMode="auto">
              <a:xfrm>
                <a:off x="3712" y="3479"/>
                <a:ext cx="1632" cy="361"/>
                <a:chOff x="3696" y="1079"/>
                <a:chExt cx="1632" cy="361"/>
              </a:xfrm>
            </p:grpSpPr>
            <p:sp>
              <p:nvSpPr>
                <p:cNvPr id="28" name="Rectangle 26"/>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9" name="Line 27"/>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Freeform 16"/>
              <p:cNvSpPr>
                <a:spLocks/>
              </p:cNvSpPr>
              <p:nvPr/>
            </p:nvSpPr>
            <p:spPr bwMode="auto">
              <a:xfrm>
                <a:off x="3797" y="2963"/>
                <a:ext cx="1496" cy="455"/>
              </a:xfrm>
              <a:custGeom>
                <a:avLst/>
                <a:gdLst>
                  <a:gd name="T0" fmla="*/ 117 w 1496"/>
                  <a:gd name="T1" fmla="*/ 0 h 455"/>
                  <a:gd name="T2" fmla="*/ 1365 w 1496"/>
                  <a:gd name="T3" fmla="*/ 0 h 455"/>
                  <a:gd name="T4" fmla="*/ 1496 w 1496"/>
                  <a:gd name="T5" fmla="*/ 216 h 455"/>
                  <a:gd name="T6" fmla="*/ 1402 w 1496"/>
                  <a:gd name="T7" fmla="*/ 282 h 455"/>
                  <a:gd name="T8" fmla="*/ 1262 w 1496"/>
                  <a:gd name="T9" fmla="*/ 364 h 455"/>
                  <a:gd name="T10" fmla="*/ 1088 w 1496"/>
                  <a:gd name="T11" fmla="*/ 414 h 455"/>
                  <a:gd name="T12" fmla="*/ 734 w 1496"/>
                  <a:gd name="T13" fmla="*/ 455 h 455"/>
                  <a:gd name="T14" fmla="*/ 511 w 1496"/>
                  <a:gd name="T15" fmla="*/ 438 h 455"/>
                  <a:gd name="T16" fmla="*/ 338 w 1496"/>
                  <a:gd name="T17" fmla="*/ 397 h 455"/>
                  <a:gd name="T18" fmla="*/ 222 w 1496"/>
                  <a:gd name="T19" fmla="*/ 348 h 455"/>
                  <a:gd name="T20" fmla="*/ 99 w 1496"/>
                  <a:gd name="T21" fmla="*/ 290 h 455"/>
                  <a:gd name="T22" fmla="*/ 0 w 1496"/>
                  <a:gd name="T23" fmla="*/ 224 h 455"/>
                  <a:gd name="T24" fmla="*/ 117 w 1496"/>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6"/>
                  <a:gd name="T40" fmla="*/ 0 h 455"/>
                  <a:gd name="T41" fmla="*/ 1496 w 1496"/>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6" h="455">
                    <a:moveTo>
                      <a:pt x="117" y="0"/>
                    </a:moveTo>
                    <a:lnTo>
                      <a:pt x="1365" y="0"/>
                    </a:lnTo>
                    <a:lnTo>
                      <a:pt x="1496" y="216"/>
                    </a:lnTo>
                    <a:lnTo>
                      <a:pt x="1402" y="282"/>
                    </a:lnTo>
                    <a:lnTo>
                      <a:pt x="1262" y="364"/>
                    </a:lnTo>
                    <a:lnTo>
                      <a:pt x="1088" y="414"/>
                    </a:lnTo>
                    <a:lnTo>
                      <a:pt x="734" y="455"/>
                    </a:lnTo>
                    <a:lnTo>
                      <a:pt x="511" y="438"/>
                    </a:lnTo>
                    <a:lnTo>
                      <a:pt x="338" y="397"/>
                    </a:lnTo>
                    <a:lnTo>
                      <a:pt x="222" y="348"/>
                    </a:lnTo>
                    <a:lnTo>
                      <a:pt x="99" y="290"/>
                    </a:lnTo>
                    <a:lnTo>
                      <a:pt x="0" y="224"/>
                    </a:lnTo>
                    <a:lnTo>
                      <a:pt x="117" y="0"/>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24" name="Freeform 17"/>
              <p:cNvSpPr>
                <a:spLocks/>
              </p:cNvSpPr>
              <p:nvPr/>
            </p:nvSpPr>
            <p:spPr bwMode="auto">
              <a:xfrm>
                <a:off x="3792" y="1570"/>
                <a:ext cx="1484" cy="455"/>
              </a:xfrm>
              <a:custGeom>
                <a:avLst/>
                <a:gdLst>
                  <a:gd name="T0" fmla="*/ 117 w 1484"/>
                  <a:gd name="T1" fmla="*/ 455 h 455"/>
                  <a:gd name="T2" fmla="*/ 1365 w 1484"/>
                  <a:gd name="T3" fmla="*/ 455 h 455"/>
                  <a:gd name="T4" fmla="*/ 1484 w 1484"/>
                  <a:gd name="T5" fmla="*/ 223 h 455"/>
                  <a:gd name="T6" fmla="*/ 1394 w 1484"/>
                  <a:gd name="T7" fmla="*/ 157 h 455"/>
                  <a:gd name="T8" fmla="*/ 1262 w 1484"/>
                  <a:gd name="T9" fmla="*/ 91 h 455"/>
                  <a:gd name="T10" fmla="*/ 1088 w 1484"/>
                  <a:gd name="T11" fmla="*/ 41 h 455"/>
                  <a:gd name="T12" fmla="*/ 734 w 1484"/>
                  <a:gd name="T13" fmla="*/ 0 h 455"/>
                  <a:gd name="T14" fmla="*/ 511 w 1484"/>
                  <a:gd name="T15" fmla="*/ 17 h 455"/>
                  <a:gd name="T16" fmla="*/ 338 w 1484"/>
                  <a:gd name="T17" fmla="*/ 58 h 455"/>
                  <a:gd name="T18" fmla="*/ 222 w 1484"/>
                  <a:gd name="T19" fmla="*/ 107 h 455"/>
                  <a:gd name="T20" fmla="*/ 99 w 1484"/>
                  <a:gd name="T21" fmla="*/ 165 h 455"/>
                  <a:gd name="T22" fmla="*/ 0 w 1484"/>
                  <a:gd name="T23" fmla="*/ 231 h 455"/>
                  <a:gd name="T24" fmla="*/ 117 w 1484"/>
                  <a:gd name="T25" fmla="*/ 455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4"/>
                  <a:gd name="T40" fmla="*/ 0 h 455"/>
                  <a:gd name="T41" fmla="*/ 1484 w 1484"/>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4" h="455">
                    <a:moveTo>
                      <a:pt x="117" y="455"/>
                    </a:moveTo>
                    <a:lnTo>
                      <a:pt x="1365" y="455"/>
                    </a:lnTo>
                    <a:lnTo>
                      <a:pt x="1484" y="223"/>
                    </a:lnTo>
                    <a:lnTo>
                      <a:pt x="1394" y="157"/>
                    </a:lnTo>
                    <a:lnTo>
                      <a:pt x="1262" y="91"/>
                    </a:lnTo>
                    <a:lnTo>
                      <a:pt x="1088" y="41"/>
                    </a:lnTo>
                    <a:lnTo>
                      <a:pt x="734" y="0"/>
                    </a:lnTo>
                    <a:lnTo>
                      <a:pt x="511" y="17"/>
                    </a:lnTo>
                    <a:lnTo>
                      <a:pt x="338" y="58"/>
                    </a:lnTo>
                    <a:lnTo>
                      <a:pt x="222" y="107"/>
                    </a:lnTo>
                    <a:lnTo>
                      <a:pt x="99" y="165"/>
                    </a:lnTo>
                    <a:lnTo>
                      <a:pt x="0" y="231"/>
                    </a:lnTo>
                    <a:lnTo>
                      <a:pt x="117" y="455"/>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25" name="Line 18"/>
              <p:cNvSpPr>
                <a:spLocks noChangeShapeType="1"/>
              </p:cNvSpPr>
              <p:nvPr/>
            </p:nvSpPr>
            <p:spPr bwMode="auto">
              <a:xfrm>
                <a:off x="3813" y="2385"/>
                <a:ext cx="1488" cy="0"/>
              </a:xfrm>
              <a:prstGeom prst="line">
                <a:avLst/>
              </a:prstGeom>
              <a:noFill/>
              <a:ln w="76200">
                <a:solidFill>
                  <a:schemeClr val="bg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Freeform 19"/>
              <p:cNvSpPr>
                <a:spLocks/>
              </p:cNvSpPr>
              <p:nvPr/>
            </p:nvSpPr>
            <p:spPr bwMode="auto">
              <a:xfrm>
                <a:off x="3934" y="899"/>
                <a:ext cx="1171" cy="2986"/>
              </a:xfrm>
              <a:custGeom>
                <a:avLst/>
                <a:gdLst>
                  <a:gd name="T0" fmla="*/ 140 w 1171"/>
                  <a:gd name="T1" fmla="*/ 462 h 2986"/>
                  <a:gd name="T2" fmla="*/ 167 w 1171"/>
                  <a:gd name="T3" fmla="*/ 742 h 2986"/>
                  <a:gd name="T4" fmla="*/ 278 w 1171"/>
                  <a:gd name="T5" fmla="*/ 1125 h 2986"/>
                  <a:gd name="T6" fmla="*/ 1045 w 1171"/>
                  <a:gd name="T7" fmla="*/ 2057 h 2986"/>
                  <a:gd name="T8" fmla="*/ 1169 w 1171"/>
                  <a:gd name="T9" fmla="*/ 2379 h 2986"/>
                  <a:gd name="T10" fmla="*/ 1171 w 1171"/>
                  <a:gd name="T11" fmla="*/ 2549 h 2986"/>
                  <a:gd name="T12" fmla="*/ 1163 w 1171"/>
                  <a:gd name="T13" fmla="*/ 2648 h 2986"/>
                  <a:gd name="T14" fmla="*/ 1171 w 1171"/>
                  <a:gd name="T15" fmla="*/ 2978 h 2986"/>
                  <a:gd name="T16" fmla="*/ 0 w 1171"/>
                  <a:gd name="T17" fmla="*/ 2986 h 2986"/>
                  <a:gd name="T18" fmla="*/ 8 w 1171"/>
                  <a:gd name="T19" fmla="*/ 2895 h 2986"/>
                  <a:gd name="T20" fmla="*/ 6 w 1171"/>
                  <a:gd name="T21" fmla="*/ 2577 h 2986"/>
                  <a:gd name="T22" fmla="*/ 14 w 1171"/>
                  <a:gd name="T23" fmla="*/ 2379 h 2986"/>
                  <a:gd name="T24" fmla="*/ 130 w 1171"/>
                  <a:gd name="T25" fmla="*/ 2057 h 2986"/>
                  <a:gd name="T26" fmla="*/ 880 w 1171"/>
                  <a:gd name="T27" fmla="*/ 1117 h 2986"/>
                  <a:gd name="T28" fmla="*/ 1012 w 1171"/>
                  <a:gd name="T29" fmla="*/ 712 h 2986"/>
                  <a:gd name="T30" fmla="*/ 1012 w 1171"/>
                  <a:gd name="T31" fmla="*/ 589 h 2986"/>
                  <a:gd name="T32" fmla="*/ 998 w 1171"/>
                  <a:gd name="T33" fmla="*/ 280 h 2986"/>
                  <a:gd name="T34" fmla="*/ 998 w 1171"/>
                  <a:gd name="T35" fmla="*/ 0 h 2986"/>
                  <a:gd name="T36" fmla="*/ 157 w 1171"/>
                  <a:gd name="T37" fmla="*/ 17 h 2986"/>
                  <a:gd name="T38" fmla="*/ 140 w 1171"/>
                  <a:gd name="T39" fmla="*/ 462 h 2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1"/>
                  <a:gd name="T61" fmla="*/ 0 h 2986"/>
                  <a:gd name="T62" fmla="*/ 1171 w 1171"/>
                  <a:gd name="T63" fmla="*/ 2986 h 2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1" h="2986">
                    <a:moveTo>
                      <a:pt x="140" y="462"/>
                    </a:moveTo>
                    <a:lnTo>
                      <a:pt x="167" y="742"/>
                    </a:lnTo>
                    <a:lnTo>
                      <a:pt x="278" y="1125"/>
                    </a:lnTo>
                    <a:lnTo>
                      <a:pt x="1045" y="2057"/>
                    </a:lnTo>
                    <a:lnTo>
                      <a:pt x="1169" y="2379"/>
                    </a:lnTo>
                    <a:lnTo>
                      <a:pt x="1171" y="2549"/>
                    </a:lnTo>
                    <a:lnTo>
                      <a:pt x="1163" y="2648"/>
                    </a:lnTo>
                    <a:lnTo>
                      <a:pt x="1171" y="2978"/>
                    </a:lnTo>
                    <a:lnTo>
                      <a:pt x="0" y="2986"/>
                    </a:lnTo>
                    <a:lnTo>
                      <a:pt x="8" y="2895"/>
                    </a:lnTo>
                    <a:lnTo>
                      <a:pt x="6" y="2577"/>
                    </a:lnTo>
                    <a:lnTo>
                      <a:pt x="14" y="2379"/>
                    </a:lnTo>
                    <a:lnTo>
                      <a:pt x="130" y="2057"/>
                    </a:lnTo>
                    <a:lnTo>
                      <a:pt x="880" y="1117"/>
                    </a:lnTo>
                    <a:lnTo>
                      <a:pt x="1012" y="712"/>
                    </a:lnTo>
                    <a:lnTo>
                      <a:pt x="1012" y="589"/>
                    </a:lnTo>
                    <a:lnTo>
                      <a:pt x="998" y="280"/>
                    </a:lnTo>
                    <a:lnTo>
                      <a:pt x="998" y="0"/>
                    </a:lnTo>
                    <a:lnTo>
                      <a:pt x="157" y="17"/>
                    </a:lnTo>
                    <a:lnTo>
                      <a:pt x="140" y="462"/>
                    </a:lnTo>
                    <a:close/>
                  </a:path>
                </a:pathLst>
              </a:custGeom>
              <a:solidFill>
                <a:srgbClr val="FF0000">
                  <a:alpha val="50195"/>
                </a:srgbClr>
              </a:solidFill>
              <a:ln w="28575">
                <a:solidFill>
                  <a:schemeClr val="tx1"/>
                </a:solidFill>
                <a:round/>
                <a:headEnd/>
                <a:tailEnd/>
              </a:ln>
            </p:spPr>
            <p:txBody>
              <a:bodyPr wrap="none" anchor="ctr"/>
              <a:lstStyle/>
              <a:p>
                <a:endParaRPr lang="en-US"/>
              </a:p>
            </p:txBody>
          </p:sp>
          <p:sp>
            <p:nvSpPr>
              <p:cNvPr id="27" name="Freeform 20"/>
              <p:cNvSpPr>
                <a:spLocks/>
              </p:cNvSpPr>
              <p:nvPr/>
            </p:nvSpPr>
            <p:spPr bwMode="auto">
              <a:xfrm>
                <a:off x="3951" y="907"/>
                <a:ext cx="1185" cy="2978"/>
              </a:xfrm>
              <a:custGeom>
                <a:avLst/>
                <a:gdLst>
                  <a:gd name="T0" fmla="*/ 1039 w 1185"/>
                  <a:gd name="T1" fmla="*/ 545 h 2978"/>
                  <a:gd name="T2" fmla="*/ 1045 w 1185"/>
                  <a:gd name="T3" fmla="*/ 737 h 2978"/>
                  <a:gd name="T4" fmla="*/ 929 w 1185"/>
                  <a:gd name="T5" fmla="*/ 1117 h 2978"/>
                  <a:gd name="T6" fmla="*/ 179 w 1185"/>
                  <a:gd name="T7" fmla="*/ 2065 h 2978"/>
                  <a:gd name="T8" fmla="*/ 47 w 1185"/>
                  <a:gd name="T9" fmla="*/ 2395 h 2978"/>
                  <a:gd name="T10" fmla="*/ 30 w 1185"/>
                  <a:gd name="T11" fmla="*/ 2577 h 2978"/>
                  <a:gd name="T12" fmla="*/ 0 w 1185"/>
                  <a:gd name="T13" fmla="*/ 2887 h 2978"/>
                  <a:gd name="T14" fmla="*/ 0 w 1185"/>
                  <a:gd name="T15" fmla="*/ 2978 h 2978"/>
                  <a:gd name="T16" fmla="*/ 1154 w 1185"/>
                  <a:gd name="T17" fmla="*/ 2978 h 2978"/>
                  <a:gd name="T18" fmla="*/ 1146 w 1185"/>
                  <a:gd name="T19" fmla="*/ 2631 h 2978"/>
                  <a:gd name="T20" fmla="*/ 1185 w 1185"/>
                  <a:gd name="T21" fmla="*/ 2362 h 2978"/>
                  <a:gd name="T22" fmla="*/ 1078 w 1185"/>
                  <a:gd name="T23" fmla="*/ 2041 h 2978"/>
                  <a:gd name="T24" fmla="*/ 327 w 1185"/>
                  <a:gd name="T25" fmla="*/ 1100 h 2978"/>
                  <a:gd name="T26" fmla="*/ 187 w 1185"/>
                  <a:gd name="T27" fmla="*/ 713 h 2978"/>
                  <a:gd name="T28" fmla="*/ 140 w 1185"/>
                  <a:gd name="T29" fmla="*/ 454 h 2978"/>
                  <a:gd name="T30" fmla="*/ 140 w 1185"/>
                  <a:gd name="T31" fmla="*/ 9 h 2978"/>
                  <a:gd name="T32" fmla="*/ 981 w 1185"/>
                  <a:gd name="T33" fmla="*/ 0 h 2978"/>
                  <a:gd name="T34" fmla="*/ 998 w 1185"/>
                  <a:gd name="T35" fmla="*/ 272 h 2978"/>
                  <a:gd name="T36" fmla="*/ 1039 w 1185"/>
                  <a:gd name="T37" fmla="*/ 545 h 29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5"/>
                  <a:gd name="T58" fmla="*/ 0 h 2978"/>
                  <a:gd name="T59" fmla="*/ 1185 w 1185"/>
                  <a:gd name="T60" fmla="*/ 2978 h 29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5" h="2978">
                    <a:moveTo>
                      <a:pt x="1039" y="545"/>
                    </a:moveTo>
                    <a:lnTo>
                      <a:pt x="1045" y="737"/>
                    </a:lnTo>
                    <a:lnTo>
                      <a:pt x="929" y="1117"/>
                    </a:lnTo>
                    <a:lnTo>
                      <a:pt x="179" y="2065"/>
                    </a:lnTo>
                    <a:lnTo>
                      <a:pt x="47" y="2395"/>
                    </a:lnTo>
                    <a:lnTo>
                      <a:pt x="30" y="2577"/>
                    </a:lnTo>
                    <a:lnTo>
                      <a:pt x="0" y="2887"/>
                    </a:lnTo>
                    <a:lnTo>
                      <a:pt x="0" y="2978"/>
                    </a:lnTo>
                    <a:lnTo>
                      <a:pt x="1154" y="2978"/>
                    </a:lnTo>
                    <a:lnTo>
                      <a:pt x="1146" y="2631"/>
                    </a:lnTo>
                    <a:lnTo>
                      <a:pt x="1185" y="2362"/>
                    </a:lnTo>
                    <a:lnTo>
                      <a:pt x="1078" y="2041"/>
                    </a:lnTo>
                    <a:lnTo>
                      <a:pt x="327" y="1100"/>
                    </a:lnTo>
                    <a:lnTo>
                      <a:pt x="187" y="713"/>
                    </a:lnTo>
                    <a:lnTo>
                      <a:pt x="140" y="454"/>
                    </a:lnTo>
                    <a:lnTo>
                      <a:pt x="140" y="9"/>
                    </a:lnTo>
                    <a:lnTo>
                      <a:pt x="981" y="0"/>
                    </a:lnTo>
                    <a:lnTo>
                      <a:pt x="998" y="272"/>
                    </a:lnTo>
                    <a:lnTo>
                      <a:pt x="1039" y="545"/>
                    </a:lnTo>
                    <a:close/>
                  </a:path>
                </a:pathLst>
              </a:custGeom>
              <a:solidFill>
                <a:srgbClr val="0ACC0A">
                  <a:alpha val="50195"/>
                </a:srgbClr>
              </a:solidFill>
              <a:ln w="28575">
                <a:solidFill>
                  <a:schemeClr val="tx1"/>
                </a:solidFill>
                <a:round/>
                <a:headEnd/>
                <a:tailEnd/>
              </a:ln>
            </p:spPr>
            <p:txBody>
              <a:bodyPr wrap="none" anchor="ctr"/>
              <a:lstStyle/>
              <a:p>
                <a:endParaRPr lang="en-US"/>
              </a:p>
            </p:txBody>
          </p:sp>
        </p:grpSp>
      </p:grpSp>
      <p:sp>
        <p:nvSpPr>
          <p:cNvPr id="32" name="Text Box 2"/>
          <p:cNvSpPr txBox="1">
            <a:spLocks noChangeArrowheads="1"/>
          </p:cNvSpPr>
          <p:nvPr/>
        </p:nvSpPr>
        <p:spPr bwMode="auto">
          <a:xfrm>
            <a:off x="561486" y="261604"/>
            <a:ext cx="49487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Calibri Light" panose="020F0302020204030204" pitchFamily="34" charset="0"/>
              </a:rPr>
              <a:t>Wollaston Prism</a:t>
            </a:r>
          </a:p>
          <a:p>
            <a:r>
              <a:rPr lang="en-US" altLang="en-US" dirty="0">
                <a:latin typeface="Calibri Light" panose="020F0302020204030204" pitchFamily="34" charset="0"/>
              </a:rPr>
              <a:t>Birefringent material</a:t>
            </a:r>
          </a:p>
          <a:p>
            <a:r>
              <a:rPr lang="en-US" altLang="en-US" dirty="0">
                <a:latin typeface="Calibri" panose="020F0502020204030204" pitchFamily="34" charset="0"/>
              </a:rPr>
              <a:t>Different </a:t>
            </a:r>
            <a:r>
              <a:rPr lang="en-US" altLang="en-US" sz="3200" dirty="0">
                <a:latin typeface="Symbol" panose="05050102010706020507" pitchFamily="18" charset="2"/>
              </a:rPr>
              <a:t>h</a:t>
            </a:r>
            <a:r>
              <a:rPr lang="en-US" altLang="en-US" dirty="0"/>
              <a:t> </a:t>
            </a:r>
            <a:r>
              <a:rPr lang="en-US" altLang="en-US" dirty="0">
                <a:latin typeface="Calibri" panose="020F0502020204030204" pitchFamily="34" charset="0"/>
              </a:rPr>
              <a:t>for different polarizations </a:t>
            </a:r>
          </a:p>
        </p:txBody>
      </p:sp>
      <p:grpSp>
        <p:nvGrpSpPr>
          <p:cNvPr id="33" name="Group 34"/>
          <p:cNvGrpSpPr>
            <a:grpSpLocks/>
          </p:cNvGrpSpPr>
          <p:nvPr/>
        </p:nvGrpSpPr>
        <p:grpSpPr bwMode="auto">
          <a:xfrm>
            <a:off x="1338263" y="2133600"/>
            <a:ext cx="3200400" cy="3505200"/>
            <a:chOff x="528" y="1056"/>
            <a:chExt cx="2016" cy="2208"/>
          </a:xfrm>
        </p:grpSpPr>
        <p:sp>
          <p:nvSpPr>
            <p:cNvPr id="34" name="Rectangle 35"/>
            <p:cNvSpPr>
              <a:spLocks noChangeArrowheads="1"/>
            </p:cNvSpPr>
            <p:nvPr/>
          </p:nvSpPr>
          <p:spPr bwMode="auto">
            <a:xfrm>
              <a:off x="528" y="1680"/>
              <a:ext cx="2016" cy="528"/>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35" name="Line 36"/>
            <p:cNvSpPr>
              <a:spLocks noChangeShapeType="1"/>
            </p:cNvSpPr>
            <p:nvPr/>
          </p:nvSpPr>
          <p:spPr bwMode="auto">
            <a:xfrm flipV="1">
              <a:off x="528" y="1680"/>
              <a:ext cx="2016" cy="5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7"/>
            <p:cNvSpPr>
              <a:spLocks noChangeShapeType="1"/>
            </p:cNvSpPr>
            <p:nvPr/>
          </p:nvSpPr>
          <p:spPr bwMode="auto">
            <a:xfrm flipV="1">
              <a:off x="1488" y="1968"/>
              <a:ext cx="0" cy="129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8"/>
            <p:cNvSpPr>
              <a:spLocks noChangeShapeType="1"/>
            </p:cNvSpPr>
            <p:nvPr/>
          </p:nvSpPr>
          <p:spPr bwMode="auto">
            <a:xfrm flipV="1">
              <a:off x="1488" y="1056"/>
              <a:ext cx="336" cy="9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9"/>
            <p:cNvSpPr>
              <a:spLocks noChangeShapeType="1"/>
            </p:cNvSpPr>
            <p:nvPr/>
          </p:nvSpPr>
          <p:spPr bwMode="auto">
            <a:xfrm flipH="1" flipV="1">
              <a:off x="1296" y="1056"/>
              <a:ext cx="192" cy="9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40"/>
            <p:cNvSpPr>
              <a:spLocks noChangeShapeType="1"/>
            </p:cNvSpPr>
            <p:nvPr/>
          </p:nvSpPr>
          <p:spPr bwMode="auto">
            <a:xfrm>
              <a:off x="1632" y="1296"/>
              <a:ext cx="192" cy="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Oval 41"/>
            <p:cNvSpPr>
              <a:spLocks noChangeArrowheads="1"/>
            </p:cNvSpPr>
            <p:nvPr/>
          </p:nvSpPr>
          <p:spPr bwMode="auto">
            <a:xfrm>
              <a:off x="1282" y="1254"/>
              <a:ext cx="144" cy="14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a:p>
          </p:txBody>
        </p:sp>
      </p:grpSp>
      <p:sp>
        <p:nvSpPr>
          <p:cNvPr id="42" name="Text Box 32"/>
          <p:cNvSpPr txBox="1">
            <a:spLocks noChangeArrowheads="1"/>
          </p:cNvSpPr>
          <p:nvPr/>
        </p:nvSpPr>
        <p:spPr bwMode="auto">
          <a:xfrm>
            <a:off x="533400" y="5847189"/>
            <a:ext cx="7981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Calibri" panose="020F0502020204030204" pitchFamily="34" charset="0"/>
              </a:rPr>
              <a:t>Problem:  </a:t>
            </a:r>
            <a:r>
              <a:rPr lang="en-US" altLang="en-US" dirty="0" smtClean="0">
                <a:latin typeface="Calibri" panose="020F0502020204030204" pitchFamily="34" charset="0"/>
              </a:rPr>
              <a:t>Light </a:t>
            </a:r>
            <a:r>
              <a:rPr lang="en-US" altLang="en-US" dirty="0">
                <a:latin typeface="Calibri" panose="020F0502020204030204" pitchFamily="34" charset="0"/>
              </a:rPr>
              <a:t>in different planes of polarization don</a:t>
            </a:r>
            <a:r>
              <a:rPr lang="ja-JP" altLang="en-US" dirty="0">
                <a:latin typeface="Calibri" panose="020F0502020204030204" pitchFamily="34" charset="0"/>
              </a:rPr>
              <a:t>’</a:t>
            </a:r>
            <a:r>
              <a:rPr lang="en-US" altLang="ja-JP" dirty="0">
                <a:latin typeface="Calibri" panose="020F0502020204030204" pitchFamily="34" charset="0"/>
              </a:rPr>
              <a:t>t interfere with each other  (need an analyzer)</a:t>
            </a:r>
            <a:endParaRPr lang="en-US" altLang="en-US" dirty="0">
              <a:latin typeface="Calibri" panose="020F0502020204030204" pitchFamily="34" charset="0"/>
            </a:endParaRPr>
          </a:p>
        </p:txBody>
      </p:sp>
    </p:spTree>
    <p:extLst>
      <p:ext uri="{BB962C8B-B14F-4D97-AF65-F5344CB8AC3E}">
        <p14:creationId xmlns:p14="http://schemas.microsoft.com/office/powerpoint/2010/main" val="1448481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44-nomarski principle.jpg                                      00018DB4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3028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517525" y="259821"/>
            <a:ext cx="6068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smtClean="0">
                <a:latin typeface="Calibri Light" panose="020F0302020204030204" pitchFamily="34" charset="0"/>
              </a:rPr>
              <a:t>DIC- </a:t>
            </a:r>
            <a:r>
              <a:rPr lang="en-US" altLang="en-US" dirty="0">
                <a:latin typeface="Calibri Light" panose="020F0302020204030204" pitchFamily="34" charset="0"/>
              </a:rPr>
              <a:t>two beams labeled by plane of polarization</a:t>
            </a:r>
          </a:p>
        </p:txBody>
      </p:sp>
      <p:sp>
        <p:nvSpPr>
          <p:cNvPr id="51204" name="Text Box 5"/>
          <p:cNvSpPr txBox="1">
            <a:spLocks noChangeArrowheads="1"/>
          </p:cNvSpPr>
          <p:nvPr/>
        </p:nvSpPr>
        <p:spPr bwMode="auto">
          <a:xfrm>
            <a:off x="3429000" y="5964515"/>
            <a:ext cx="4937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a:latin typeface="Calibri" panose="020F0502020204030204" pitchFamily="34" charset="0"/>
              </a:rPr>
              <a:t>Polarizer - prepares for Wollaston prism 50-50 split</a:t>
            </a:r>
          </a:p>
        </p:txBody>
      </p:sp>
      <p:sp>
        <p:nvSpPr>
          <p:cNvPr id="51205" name="Text Box 6"/>
          <p:cNvSpPr txBox="1">
            <a:spLocks noChangeArrowheads="1"/>
          </p:cNvSpPr>
          <p:nvPr/>
        </p:nvSpPr>
        <p:spPr bwMode="auto">
          <a:xfrm>
            <a:off x="3429000" y="5431115"/>
            <a:ext cx="5007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latin typeface="Calibri" panose="020F0502020204030204" pitchFamily="34" charset="0"/>
              </a:rPr>
              <a:t>Wollaston prism - splits into two beams; adds shear</a:t>
            </a:r>
          </a:p>
        </p:txBody>
      </p:sp>
      <p:sp>
        <p:nvSpPr>
          <p:cNvPr id="51206" name="Text Box 7"/>
          <p:cNvSpPr txBox="1">
            <a:spLocks noChangeArrowheads="1"/>
          </p:cNvSpPr>
          <p:nvPr/>
        </p:nvSpPr>
        <p:spPr bwMode="auto">
          <a:xfrm>
            <a:off x="3429000" y="4821515"/>
            <a:ext cx="2993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latin typeface="Calibri" panose="020F0502020204030204" pitchFamily="34" charset="0"/>
              </a:rPr>
              <a:t>Domain of independent paths</a:t>
            </a:r>
          </a:p>
        </p:txBody>
      </p:sp>
      <p:sp>
        <p:nvSpPr>
          <p:cNvPr id="51207" name="Text Box 8"/>
          <p:cNvSpPr txBox="1">
            <a:spLocks noChangeArrowheads="1"/>
          </p:cNvSpPr>
          <p:nvPr/>
        </p:nvSpPr>
        <p:spPr bwMode="auto">
          <a:xfrm>
            <a:off x="3429000" y="4211915"/>
            <a:ext cx="4068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1800">
                <a:latin typeface="Calibri" panose="020F0502020204030204" pitchFamily="34" charset="0"/>
              </a:rPr>
              <a:t>Wollaston prism - recombines two beams</a:t>
            </a:r>
          </a:p>
        </p:txBody>
      </p:sp>
      <p:sp>
        <p:nvSpPr>
          <p:cNvPr id="51208" name="Text Box 9"/>
          <p:cNvSpPr txBox="1">
            <a:spLocks noChangeArrowheads="1"/>
          </p:cNvSpPr>
          <p:nvPr/>
        </p:nvSpPr>
        <p:spPr bwMode="auto">
          <a:xfrm>
            <a:off x="3429000" y="3419753"/>
            <a:ext cx="4370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r>
              <a:rPr lang="en-US" altLang="en-US" sz="1800" dirty="0">
                <a:latin typeface="Calibri" panose="020F0502020204030204" pitchFamily="34" charset="0"/>
              </a:rPr>
              <a:t>Analyzer - forces two beams into same plane</a:t>
            </a:r>
          </a:p>
        </p:txBody>
      </p:sp>
      <p:sp>
        <p:nvSpPr>
          <p:cNvPr id="51209" name="Line 10"/>
          <p:cNvSpPr>
            <a:spLocks noChangeShapeType="1"/>
          </p:cNvSpPr>
          <p:nvPr/>
        </p:nvSpPr>
        <p:spPr bwMode="auto">
          <a:xfrm>
            <a:off x="3352800" y="3657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11"/>
          <p:cNvSpPr>
            <a:spLocks noChangeShapeType="1"/>
          </p:cNvSpPr>
          <p:nvPr/>
        </p:nvSpPr>
        <p:spPr bwMode="auto">
          <a:xfrm>
            <a:off x="3352800" y="50292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2"/>
          <p:cNvSpPr>
            <a:spLocks noChangeShapeType="1"/>
          </p:cNvSpPr>
          <p:nvPr/>
        </p:nvSpPr>
        <p:spPr bwMode="auto">
          <a:xfrm>
            <a:off x="3276600" y="3657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13"/>
          <p:cNvSpPr>
            <a:spLocks noChangeShapeType="1"/>
          </p:cNvSpPr>
          <p:nvPr/>
        </p:nvSpPr>
        <p:spPr bwMode="auto">
          <a:xfrm>
            <a:off x="3276600" y="5943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853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Differential Interference Contrast (DIC)</a:t>
            </a:r>
            <a:endParaRPr lang="en-US" dirty="0"/>
          </a:p>
        </p:txBody>
      </p:sp>
      <p:sp>
        <p:nvSpPr>
          <p:cNvPr id="5" name="Content Placeholder 4"/>
          <p:cNvSpPr>
            <a:spLocks noGrp="1"/>
          </p:cNvSpPr>
          <p:nvPr>
            <p:ph idx="1"/>
          </p:nvPr>
        </p:nvSpPr>
        <p:spPr/>
        <p:txBody>
          <a:bodyPr>
            <a:normAutofit fontScale="62500" lnSpcReduction="20000"/>
          </a:bodyPr>
          <a:lstStyle/>
          <a:p>
            <a:pPr marL="514350" indent="-514350">
              <a:buFont typeface="+mj-lt"/>
              <a:buAutoNum type="arabicPeriod"/>
            </a:pPr>
            <a:r>
              <a:rPr lang="en-US" dirty="0" err="1" smtClean="0"/>
              <a:t>Unpolarized</a:t>
            </a:r>
            <a:r>
              <a:rPr lang="en-US" dirty="0" smtClean="0"/>
              <a:t> </a:t>
            </a:r>
            <a:r>
              <a:rPr lang="en-US" dirty="0"/>
              <a:t>light enters the microscope and is </a:t>
            </a:r>
            <a:r>
              <a:rPr lang="en-US" dirty="0" smtClean="0"/>
              <a:t>polarized </a:t>
            </a:r>
            <a:r>
              <a:rPr lang="en-US" dirty="0"/>
              <a:t>at 45</a:t>
            </a:r>
            <a:r>
              <a:rPr lang="en-US" dirty="0" smtClean="0"/>
              <a:t>°</a:t>
            </a:r>
          </a:p>
          <a:p>
            <a:pPr marL="514350" indent="-514350">
              <a:buFont typeface="+mj-lt"/>
              <a:buAutoNum type="arabicPeriod"/>
            </a:pPr>
            <a:r>
              <a:rPr lang="en-US" dirty="0" smtClean="0"/>
              <a:t>The polarized </a:t>
            </a:r>
            <a:r>
              <a:rPr lang="en-US" dirty="0"/>
              <a:t>light enters the first </a:t>
            </a:r>
            <a:r>
              <a:rPr lang="en-US" dirty="0" smtClean="0"/>
              <a:t>Wollaston </a:t>
            </a:r>
            <a:r>
              <a:rPr lang="en-US" dirty="0"/>
              <a:t>prism and is separated into two rays </a:t>
            </a:r>
            <a:r>
              <a:rPr lang="en-US" dirty="0" smtClean="0"/>
              <a:t>polarized </a:t>
            </a:r>
            <a:r>
              <a:rPr lang="en-US" dirty="0"/>
              <a:t>at 90° to each </a:t>
            </a:r>
            <a:r>
              <a:rPr lang="en-US" dirty="0" smtClean="0"/>
              <a:t>other</a:t>
            </a:r>
          </a:p>
          <a:p>
            <a:pPr marL="514350" indent="-514350">
              <a:buFont typeface="+mj-lt"/>
              <a:buAutoNum type="arabicPeriod"/>
            </a:pPr>
            <a:r>
              <a:rPr lang="en-US" dirty="0"/>
              <a:t>The two rays are focused by the condenser for passage through the sample. These two rays are focused so they will pass through two adjacent points in the sample, around 0.2 </a:t>
            </a:r>
            <a:r>
              <a:rPr lang="en-US" dirty="0" err="1"/>
              <a:t>μm</a:t>
            </a:r>
            <a:r>
              <a:rPr lang="en-US" dirty="0"/>
              <a:t> apart</a:t>
            </a:r>
            <a:r>
              <a:rPr lang="en-US" dirty="0" smtClean="0"/>
              <a:t>.</a:t>
            </a:r>
          </a:p>
          <a:p>
            <a:pPr marL="514350" indent="-514350">
              <a:buFont typeface="+mj-lt"/>
              <a:buAutoNum type="arabicPeriod"/>
            </a:pPr>
            <a:r>
              <a:rPr lang="en-US" dirty="0"/>
              <a:t>The rays travel through adjacent areas of the sample, separated by the shear. The separation is normally similar to the resolution of the microscope. They will experience different optical path lengths where the areas differ in refractive index or thickness. This causes a change in </a:t>
            </a:r>
            <a:r>
              <a:rPr lang="en-US" dirty="0" smtClean="0"/>
              <a:t>phase.</a:t>
            </a:r>
          </a:p>
          <a:p>
            <a:pPr marL="514350" indent="-514350">
              <a:buFont typeface="+mj-lt"/>
              <a:buAutoNum type="arabicPeriod"/>
            </a:pPr>
            <a:r>
              <a:rPr lang="en-US" dirty="0"/>
              <a:t>The rays travel through the objective lens and are focused for the second </a:t>
            </a:r>
            <a:r>
              <a:rPr lang="en-US" dirty="0" smtClean="0"/>
              <a:t>Wollaston prism.</a:t>
            </a:r>
          </a:p>
          <a:p>
            <a:pPr marL="514350" indent="-514350">
              <a:buFont typeface="+mj-lt"/>
              <a:buAutoNum type="arabicPeriod"/>
            </a:pPr>
            <a:r>
              <a:rPr lang="en-US" dirty="0"/>
              <a:t>The second prism recombines the two rays into one </a:t>
            </a:r>
            <a:r>
              <a:rPr lang="en-US" dirty="0" smtClean="0"/>
              <a:t>polarized </a:t>
            </a:r>
            <a:r>
              <a:rPr lang="en-US" dirty="0"/>
              <a:t>at 135°. The combination of the rays leads to interference, brightening or darkening the image at that point according to the optical path difference.</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532313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prstClr val="black"/>
                </a:solidFill>
              </a:rPr>
              <a:t>Differential Interference Contrast (DIC)</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DIC Optics</a:t>
            </a:r>
            <a:endParaRPr lang="en-US" dirty="0"/>
          </a:p>
          <a:p>
            <a:r>
              <a:rPr lang="en-US" dirty="0"/>
              <a:t>Good - </a:t>
            </a:r>
          </a:p>
          <a:p>
            <a:pPr lvl="1"/>
            <a:r>
              <a:rPr lang="en-US" dirty="0"/>
              <a:t>Contrast at full aperture</a:t>
            </a:r>
          </a:p>
          <a:p>
            <a:pPr lvl="1"/>
            <a:r>
              <a:rPr lang="en-US" dirty="0"/>
              <a:t>Optical sectioning (to ~0.3um)</a:t>
            </a:r>
          </a:p>
          <a:p>
            <a:pPr lvl="1"/>
            <a:r>
              <a:rPr lang="en-US" dirty="0"/>
              <a:t>(two beams mostly overlap)</a:t>
            </a:r>
          </a:p>
          <a:p>
            <a:endParaRPr lang="en-US" dirty="0"/>
          </a:p>
          <a:p>
            <a:r>
              <a:rPr lang="en-US" dirty="0"/>
              <a:t>Bad - </a:t>
            </a:r>
          </a:p>
          <a:p>
            <a:pPr lvl="1"/>
            <a:r>
              <a:rPr lang="en-US" dirty="0"/>
              <a:t>Expense</a:t>
            </a:r>
          </a:p>
          <a:p>
            <a:pPr lvl="1"/>
            <a:r>
              <a:rPr lang="en-US" dirty="0"/>
              <a:t>Very sensitive to polarization</a:t>
            </a:r>
          </a:p>
          <a:p>
            <a:pPr lvl="1"/>
            <a:r>
              <a:rPr lang="en-US" dirty="0"/>
              <a:t>Plastic</a:t>
            </a:r>
          </a:p>
          <a:p>
            <a:pPr lvl="1"/>
            <a:r>
              <a:rPr lang="en-US" dirty="0"/>
              <a:t>Glass with </a:t>
            </a:r>
            <a:r>
              <a:rPr lang="en-US" dirty="0" smtClean="0"/>
              <a:t>stress</a:t>
            </a:r>
            <a:endParaRPr lang="en-US" dirty="0"/>
          </a:p>
        </p:txBody>
      </p:sp>
      <p:grpSp>
        <p:nvGrpSpPr>
          <p:cNvPr id="7" name="Group 3"/>
          <p:cNvGrpSpPr>
            <a:grpSpLocks/>
          </p:cNvGrpSpPr>
          <p:nvPr/>
        </p:nvGrpSpPr>
        <p:grpSpPr bwMode="auto">
          <a:xfrm>
            <a:off x="5278244" y="1159727"/>
            <a:ext cx="2971800" cy="5257800"/>
            <a:chOff x="3552" y="624"/>
            <a:chExt cx="1872" cy="3312"/>
          </a:xfrm>
        </p:grpSpPr>
        <p:sp>
          <p:nvSpPr>
            <p:cNvPr id="8" name="Rectangle 4"/>
            <p:cNvSpPr>
              <a:spLocks noChangeArrowheads="1"/>
            </p:cNvSpPr>
            <p:nvPr/>
          </p:nvSpPr>
          <p:spPr bwMode="auto">
            <a:xfrm>
              <a:off x="3552" y="624"/>
              <a:ext cx="1872" cy="3312"/>
            </a:xfrm>
            <a:prstGeom prst="rect">
              <a:avLst/>
            </a:prstGeom>
            <a:solidFill>
              <a:schemeClr val="bg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grpSp>
          <p:nvGrpSpPr>
            <p:cNvPr id="9" name="Group 5"/>
            <p:cNvGrpSpPr>
              <a:grpSpLocks/>
            </p:cNvGrpSpPr>
            <p:nvPr/>
          </p:nvGrpSpPr>
          <p:grpSpPr bwMode="auto">
            <a:xfrm>
              <a:off x="3696" y="710"/>
              <a:ext cx="1648" cy="2986"/>
              <a:chOff x="3696" y="899"/>
              <a:chExt cx="1648" cy="2986"/>
            </a:xfrm>
          </p:grpSpPr>
          <p:grpSp>
            <p:nvGrpSpPr>
              <p:cNvPr id="10" name="Group 6"/>
              <p:cNvGrpSpPr>
                <a:grpSpLocks/>
              </p:cNvGrpSpPr>
              <p:nvPr/>
            </p:nvGrpSpPr>
            <p:grpSpPr bwMode="auto">
              <a:xfrm>
                <a:off x="3696" y="1079"/>
                <a:ext cx="1632" cy="361"/>
                <a:chOff x="3696" y="1079"/>
                <a:chExt cx="1632" cy="361"/>
              </a:xfrm>
            </p:grpSpPr>
            <p:sp>
              <p:nvSpPr>
                <p:cNvPr id="19" name="Rectangle 7"/>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20" name="Line 8"/>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9"/>
              <p:cNvGrpSpPr>
                <a:grpSpLocks/>
              </p:cNvGrpSpPr>
              <p:nvPr/>
            </p:nvGrpSpPr>
            <p:grpSpPr bwMode="auto">
              <a:xfrm>
                <a:off x="3712" y="3479"/>
                <a:ext cx="1632" cy="361"/>
                <a:chOff x="3696" y="1079"/>
                <a:chExt cx="1632" cy="361"/>
              </a:xfrm>
            </p:grpSpPr>
            <p:sp>
              <p:nvSpPr>
                <p:cNvPr id="17" name="Rectangle 10"/>
                <p:cNvSpPr>
                  <a:spLocks noChangeArrowheads="1"/>
                </p:cNvSpPr>
                <p:nvPr/>
              </p:nvSpPr>
              <p:spPr bwMode="auto">
                <a:xfrm>
                  <a:off x="3696" y="1079"/>
                  <a:ext cx="1632" cy="361"/>
                </a:xfrm>
                <a:prstGeom prst="rect">
                  <a:avLst/>
                </a:prstGeom>
                <a:solidFill>
                  <a:schemeClr val="accent1">
                    <a:alpha val="50195"/>
                  </a:schemeClr>
                </a:solidFill>
                <a:ln w="2857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18" name="Line 11"/>
                <p:cNvSpPr>
                  <a:spLocks noChangeShapeType="1"/>
                </p:cNvSpPr>
                <p:nvPr/>
              </p:nvSpPr>
              <p:spPr bwMode="auto">
                <a:xfrm flipV="1">
                  <a:off x="3696" y="1096"/>
                  <a:ext cx="1632"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Freeform 12"/>
              <p:cNvSpPr>
                <a:spLocks/>
              </p:cNvSpPr>
              <p:nvPr/>
            </p:nvSpPr>
            <p:spPr bwMode="auto">
              <a:xfrm>
                <a:off x="3797" y="2963"/>
                <a:ext cx="1496" cy="455"/>
              </a:xfrm>
              <a:custGeom>
                <a:avLst/>
                <a:gdLst>
                  <a:gd name="T0" fmla="*/ 117 w 1496"/>
                  <a:gd name="T1" fmla="*/ 0 h 455"/>
                  <a:gd name="T2" fmla="*/ 1365 w 1496"/>
                  <a:gd name="T3" fmla="*/ 0 h 455"/>
                  <a:gd name="T4" fmla="*/ 1496 w 1496"/>
                  <a:gd name="T5" fmla="*/ 216 h 455"/>
                  <a:gd name="T6" fmla="*/ 1402 w 1496"/>
                  <a:gd name="T7" fmla="*/ 282 h 455"/>
                  <a:gd name="T8" fmla="*/ 1262 w 1496"/>
                  <a:gd name="T9" fmla="*/ 364 h 455"/>
                  <a:gd name="T10" fmla="*/ 1088 w 1496"/>
                  <a:gd name="T11" fmla="*/ 414 h 455"/>
                  <a:gd name="T12" fmla="*/ 734 w 1496"/>
                  <a:gd name="T13" fmla="*/ 455 h 455"/>
                  <a:gd name="T14" fmla="*/ 511 w 1496"/>
                  <a:gd name="T15" fmla="*/ 438 h 455"/>
                  <a:gd name="T16" fmla="*/ 338 w 1496"/>
                  <a:gd name="T17" fmla="*/ 397 h 455"/>
                  <a:gd name="T18" fmla="*/ 222 w 1496"/>
                  <a:gd name="T19" fmla="*/ 348 h 455"/>
                  <a:gd name="T20" fmla="*/ 99 w 1496"/>
                  <a:gd name="T21" fmla="*/ 290 h 455"/>
                  <a:gd name="T22" fmla="*/ 0 w 1496"/>
                  <a:gd name="T23" fmla="*/ 224 h 455"/>
                  <a:gd name="T24" fmla="*/ 117 w 1496"/>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6"/>
                  <a:gd name="T40" fmla="*/ 0 h 455"/>
                  <a:gd name="T41" fmla="*/ 1496 w 1496"/>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6" h="455">
                    <a:moveTo>
                      <a:pt x="117" y="0"/>
                    </a:moveTo>
                    <a:lnTo>
                      <a:pt x="1365" y="0"/>
                    </a:lnTo>
                    <a:lnTo>
                      <a:pt x="1496" y="216"/>
                    </a:lnTo>
                    <a:lnTo>
                      <a:pt x="1402" y="282"/>
                    </a:lnTo>
                    <a:lnTo>
                      <a:pt x="1262" y="364"/>
                    </a:lnTo>
                    <a:lnTo>
                      <a:pt x="1088" y="414"/>
                    </a:lnTo>
                    <a:lnTo>
                      <a:pt x="734" y="455"/>
                    </a:lnTo>
                    <a:lnTo>
                      <a:pt x="511" y="438"/>
                    </a:lnTo>
                    <a:lnTo>
                      <a:pt x="338" y="397"/>
                    </a:lnTo>
                    <a:lnTo>
                      <a:pt x="222" y="348"/>
                    </a:lnTo>
                    <a:lnTo>
                      <a:pt x="99" y="290"/>
                    </a:lnTo>
                    <a:lnTo>
                      <a:pt x="0" y="224"/>
                    </a:lnTo>
                    <a:lnTo>
                      <a:pt x="117" y="0"/>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13" name="Freeform 13"/>
              <p:cNvSpPr>
                <a:spLocks/>
              </p:cNvSpPr>
              <p:nvPr/>
            </p:nvSpPr>
            <p:spPr bwMode="auto">
              <a:xfrm>
                <a:off x="3792" y="1570"/>
                <a:ext cx="1484" cy="455"/>
              </a:xfrm>
              <a:custGeom>
                <a:avLst/>
                <a:gdLst>
                  <a:gd name="T0" fmla="*/ 117 w 1484"/>
                  <a:gd name="T1" fmla="*/ 455 h 455"/>
                  <a:gd name="T2" fmla="*/ 1365 w 1484"/>
                  <a:gd name="T3" fmla="*/ 455 h 455"/>
                  <a:gd name="T4" fmla="*/ 1484 w 1484"/>
                  <a:gd name="T5" fmla="*/ 223 h 455"/>
                  <a:gd name="T6" fmla="*/ 1394 w 1484"/>
                  <a:gd name="T7" fmla="*/ 157 h 455"/>
                  <a:gd name="T8" fmla="*/ 1262 w 1484"/>
                  <a:gd name="T9" fmla="*/ 91 h 455"/>
                  <a:gd name="T10" fmla="*/ 1088 w 1484"/>
                  <a:gd name="T11" fmla="*/ 41 h 455"/>
                  <a:gd name="T12" fmla="*/ 734 w 1484"/>
                  <a:gd name="T13" fmla="*/ 0 h 455"/>
                  <a:gd name="T14" fmla="*/ 511 w 1484"/>
                  <a:gd name="T15" fmla="*/ 17 h 455"/>
                  <a:gd name="T16" fmla="*/ 338 w 1484"/>
                  <a:gd name="T17" fmla="*/ 58 h 455"/>
                  <a:gd name="T18" fmla="*/ 222 w 1484"/>
                  <a:gd name="T19" fmla="*/ 107 h 455"/>
                  <a:gd name="T20" fmla="*/ 99 w 1484"/>
                  <a:gd name="T21" fmla="*/ 165 h 455"/>
                  <a:gd name="T22" fmla="*/ 0 w 1484"/>
                  <a:gd name="T23" fmla="*/ 231 h 455"/>
                  <a:gd name="T24" fmla="*/ 117 w 1484"/>
                  <a:gd name="T25" fmla="*/ 455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4"/>
                  <a:gd name="T40" fmla="*/ 0 h 455"/>
                  <a:gd name="T41" fmla="*/ 1484 w 1484"/>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4" h="455">
                    <a:moveTo>
                      <a:pt x="117" y="455"/>
                    </a:moveTo>
                    <a:lnTo>
                      <a:pt x="1365" y="455"/>
                    </a:lnTo>
                    <a:lnTo>
                      <a:pt x="1484" y="223"/>
                    </a:lnTo>
                    <a:lnTo>
                      <a:pt x="1394" y="157"/>
                    </a:lnTo>
                    <a:lnTo>
                      <a:pt x="1262" y="91"/>
                    </a:lnTo>
                    <a:lnTo>
                      <a:pt x="1088" y="41"/>
                    </a:lnTo>
                    <a:lnTo>
                      <a:pt x="734" y="0"/>
                    </a:lnTo>
                    <a:lnTo>
                      <a:pt x="511" y="17"/>
                    </a:lnTo>
                    <a:lnTo>
                      <a:pt x="338" y="58"/>
                    </a:lnTo>
                    <a:lnTo>
                      <a:pt x="222" y="107"/>
                    </a:lnTo>
                    <a:lnTo>
                      <a:pt x="99" y="165"/>
                    </a:lnTo>
                    <a:lnTo>
                      <a:pt x="0" y="231"/>
                    </a:lnTo>
                    <a:lnTo>
                      <a:pt x="117" y="455"/>
                    </a:lnTo>
                    <a:close/>
                  </a:path>
                </a:pathLst>
              </a:custGeom>
              <a:solidFill>
                <a:srgbClr val="FFFF66">
                  <a:alpha val="50195"/>
                </a:srgbClr>
              </a:solidFill>
              <a:ln w="2857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a:off x="3813" y="2385"/>
                <a:ext cx="1488" cy="0"/>
              </a:xfrm>
              <a:prstGeom prst="line">
                <a:avLst/>
              </a:prstGeom>
              <a:noFill/>
              <a:ln w="76200">
                <a:solidFill>
                  <a:schemeClr val="bg2">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15"/>
              <p:cNvSpPr>
                <a:spLocks/>
              </p:cNvSpPr>
              <p:nvPr/>
            </p:nvSpPr>
            <p:spPr bwMode="auto">
              <a:xfrm>
                <a:off x="3934" y="899"/>
                <a:ext cx="1171" cy="2986"/>
              </a:xfrm>
              <a:custGeom>
                <a:avLst/>
                <a:gdLst>
                  <a:gd name="T0" fmla="*/ 140 w 1171"/>
                  <a:gd name="T1" fmla="*/ 462 h 2986"/>
                  <a:gd name="T2" fmla="*/ 167 w 1171"/>
                  <a:gd name="T3" fmla="*/ 742 h 2986"/>
                  <a:gd name="T4" fmla="*/ 278 w 1171"/>
                  <a:gd name="T5" fmla="*/ 1125 h 2986"/>
                  <a:gd name="T6" fmla="*/ 1045 w 1171"/>
                  <a:gd name="T7" fmla="*/ 2057 h 2986"/>
                  <a:gd name="T8" fmla="*/ 1169 w 1171"/>
                  <a:gd name="T9" fmla="*/ 2379 h 2986"/>
                  <a:gd name="T10" fmla="*/ 1171 w 1171"/>
                  <a:gd name="T11" fmla="*/ 2549 h 2986"/>
                  <a:gd name="T12" fmla="*/ 1163 w 1171"/>
                  <a:gd name="T13" fmla="*/ 2648 h 2986"/>
                  <a:gd name="T14" fmla="*/ 1171 w 1171"/>
                  <a:gd name="T15" fmla="*/ 2978 h 2986"/>
                  <a:gd name="T16" fmla="*/ 0 w 1171"/>
                  <a:gd name="T17" fmla="*/ 2986 h 2986"/>
                  <a:gd name="T18" fmla="*/ 8 w 1171"/>
                  <a:gd name="T19" fmla="*/ 2895 h 2986"/>
                  <a:gd name="T20" fmla="*/ 6 w 1171"/>
                  <a:gd name="T21" fmla="*/ 2577 h 2986"/>
                  <a:gd name="T22" fmla="*/ 14 w 1171"/>
                  <a:gd name="T23" fmla="*/ 2379 h 2986"/>
                  <a:gd name="T24" fmla="*/ 130 w 1171"/>
                  <a:gd name="T25" fmla="*/ 2057 h 2986"/>
                  <a:gd name="T26" fmla="*/ 880 w 1171"/>
                  <a:gd name="T27" fmla="*/ 1117 h 2986"/>
                  <a:gd name="T28" fmla="*/ 1012 w 1171"/>
                  <a:gd name="T29" fmla="*/ 712 h 2986"/>
                  <a:gd name="T30" fmla="*/ 1012 w 1171"/>
                  <a:gd name="T31" fmla="*/ 589 h 2986"/>
                  <a:gd name="T32" fmla="*/ 998 w 1171"/>
                  <a:gd name="T33" fmla="*/ 280 h 2986"/>
                  <a:gd name="T34" fmla="*/ 998 w 1171"/>
                  <a:gd name="T35" fmla="*/ 0 h 2986"/>
                  <a:gd name="T36" fmla="*/ 157 w 1171"/>
                  <a:gd name="T37" fmla="*/ 17 h 2986"/>
                  <a:gd name="T38" fmla="*/ 140 w 1171"/>
                  <a:gd name="T39" fmla="*/ 462 h 29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1"/>
                  <a:gd name="T61" fmla="*/ 0 h 2986"/>
                  <a:gd name="T62" fmla="*/ 1171 w 1171"/>
                  <a:gd name="T63" fmla="*/ 2986 h 29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1" h="2986">
                    <a:moveTo>
                      <a:pt x="140" y="462"/>
                    </a:moveTo>
                    <a:lnTo>
                      <a:pt x="167" y="742"/>
                    </a:lnTo>
                    <a:lnTo>
                      <a:pt x="278" y="1125"/>
                    </a:lnTo>
                    <a:lnTo>
                      <a:pt x="1045" y="2057"/>
                    </a:lnTo>
                    <a:lnTo>
                      <a:pt x="1169" y="2379"/>
                    </a:lnTo>
                    <a:lnTo>
                      <a:pt x="1171" y="2549"/>
                    </a:lnTo>
                    <a:lnTo>
                      <a:pt x="1163" y="2648"/>
                    </a:lnTo>
                    <a:lnTo>
                      <a:pt x="1171" y="2978"/>
                    </a:lnTo>
                    <a:lnTo>
                      <a:pt x="0" y="2986"/>
                    </a:lnTo>
                    <a:lnTo>
                      <a:pt x="8" y="2895"/>
                    </a:lnTo>
                    <a:lnTo>
                      <a:pt x="6" y="2577"/>
                    </a:lnTo>
                    <a:lnTo>
                      <a:pt x="14" y="2379"/>
                    </a:lnTo>
                    <a:lnTo>
                      <a:pt x="130" y="2057"/>
                    </a:lnTo>
                    <a:lnTo>
                      <a:pt x="880" y="1117"/>
                    </a:lnTo>
                    <a:lnTo>
                      <a:pt x="1012" y="712"/>
                    </a:lnTo>
                    <a:lnTo>
                      <a:pt x="1012" y="589"/>
                    </a:lnTo>
                    <a:lnTo>
                      <a:pt x="998" y="280"/>
                    </a:lnTo>
                    <a:lnTo>
                      <a:pt x="998" y="0"/>
                    </a:lnTo>
                    <a:lnTo>
                      <a:pt x="157" y="17"/>
                    </a:lnTo>
                    <a:lnTo>
                      <a:pt x="140" y="462"/>
                    </a:lnTo>
                    <a:close/>
                  </a:path>
                </a:pathLst>
              </a:custGeom>
              <a:solidFill>
                <a:srgbClr val="FF0000">
                  <a:alpha val="50195"/>
                </a:srgbClr>
              </a:solidFill>
              <a:ln w="28575">
                <a:solidFill>
                  <a:schemeClr val="tx1"/>
                </a:solidFill>
                <a:round/>
                <a:headEnd/>
                <a:tailEnd/>
              </a:ln>
            </p:spPr>
            <p:txBody>
              <a:bodyPr wrap="none" anchor="ctr"/>
              <a:lstStyle/>
              <a:p>
                <a:endParaRPr lang="en-US"/>
              </a:p>
            </p:txBody>
          </p:sp>
          <p:sp>
            <p:nvSpPr>
              <p:cNvPr id="16" name="Freeform 16"/>
              <p:cNvSpPr>
                <a:spLocks/>
              </p:cNvSpPr>
              <p:nvPr/>
            </p:nvSpPr>
            <p:spPr bwMode="auto">
              <a:xfrm>
                <a:off x="3951" y="907"/>
                <a:ext cx="1185" cy="2978"/>
              </a:xfrm>
              <a:custGeom>
                <a:avLst/>
                <a:gdLst>
                  <a:gd name="T0" fmla="*/ 1039 w 1185"/>
                  <a:gd name="T1" fmla="*/ 545 h 2978"/>
                  <a:gd name="T2" fmla="*/ 1045 w 1185"/>
                  <a:gd name="T3" fmla="*/ 737 h 2978"/>
                  <a:gd name="T4" fmla="*/ 929 w 1185"/>
                  <a:gd name="T5" fmla="*/ 1117 h 2978"/>
                  <a:gd name="T6" fmla="*/ 179 w 1185"/>
                  <a:gd name="T7" fmla="*/ 2065 h 2978"/>
                  <a:gd name="T8" fmla="*/ 47 w 1185"/>
                  <a:gd name="T9" fmla="*/ 2395 h 2978"/>
                  <a:gd name="T10" fmla="*/ 30 w 1185"/>
                  <a:gd name="T11" fmla="*/ 2577 h 2978"/>
                  <a:gd name="T12" fmla="*/ 0 w 1185"/>
                  <a:gd name="T13" fmla="*/ 2887 h 2978"/>
                  <a:gd name="T14" fmla="*/ 0 w 1185"/>
                  <a:gd name="T15" fmla="*/ 2978 h 2978"/>
                  <a:gd name="T16" fmla="*/ 1154 w 1185"/>
                  <a:gd name="T17" fmla="*/ 2978 h 2978"/>
                  <a:gd name="T18" fmla="*/ 1146 w 1185"/>
                  <a:gd name="T19" fmla="*/ 2631 h 2978"/>
                  <a:gd name="T20" fmla="*/ 1185 w 1185"/>
                  <a:gd name="T21" fmla="*/ 2362 h 2978"/>
                  <a:gd name="T22" fmla="*/ 1078 w 1185"/>
                  <a:gd name="T23" fmla="*/ 2041 h 2978"/>
                  <a:gd name="T24" fmla="*/ 327 w 1185"/>
                  <a:gd name="T25" fmla="*/ 1100 h 2978"/>
                  <a:gd name="T26" fmla="*/ 187 w 1185"/>
                  <a:gd name="T27" fmla="*/ 713 h 2978"/>
                  <a:gd name="T28" fmla="*/ 140 w 1185"/>
                  <a:gd name="T29" fmla="*/ 454 h 2978"/>
                  <a:gd name="T30" fmla="*/ 140 w 1185"/>
                  <a:gd name="T31" fmla="*/ 9 h 2978"/>
                  <a:gd name="T32" fmla="*/ 981 w 1185"/>
                  <a:gd name="T33" fmla="*/ 0 h 2978"/>
                  <a:gd name="T34" fmla="*/ 998 w 1185"/>
                  <a:gd name="T35" fmla="*/ 272 h 2978"/>
                  <a:gd name="T36" fmla="*/ 1039 w 1185"/>
                  <a:gd name="T37" fmla="*/ 545 h 29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85"/>
                  <a:gd name="T58" fmla="*/ 0 h 2978"/>
                  <a:gd name="T59" fmla="*/ 1185 w 1185"/>
                  <a:gd name="T60" fmla="*/ 2978 h 29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85" h="2978">
                    <a:moveTo>
                      <a:pt x="1039" y="545"/>
                    </a:moveTo>
                    <a:lnTo>
                      <a:pt x="1045" y="737"/>
                    </a:lnTo>
                    <a:lnTo>
                      <a:pt x="929" y="1117"/>
                    </a:lnTo>
                    <a:lnTo>
                      <a:pt x="179" y="2065"/>
                    </a:lnTo>
                    <a:lnTo>
                      <a:pt x="47" y="2395"/>
                    </a:lnTo>
                    <a:lnTo>
                      <a:pt x="30" y="2577"/>
                    </a:lnTo>
                    <a:lnTo>
                      <a:pt x="0" y="2887"/>
                    </a:lnTo>
                    <a:lnTo>
                      <a:pt x="0" y="2978"/>
                    </a:lnTo>
                    <a:lnTo>
                      <a:pt x="1154" y="2978"/>
                    </a:lnTo>
                    <a:lnTo>
                      <a:pt x="1146" y="2631"/>
                    </a:lnTo>
                    <a:lnTo>
                      <a:pt x="1185" y="2362"/>
                    </a:lnTo>
                    <a:lnTo>
                      <a:pt x="1078" y="2041"/>
                    </a:lnTo>
                    <a:lnTo>
                      <a:pt x="327" y="1100"/>
                    </a:lnTo>
                    <a:lnTo>
                      <a:pt x="187" y="713"/>
                    </a:lnTo>
                    <a:lnTo>
                      <a:pt x="140" y="454"/>
                    </a:lnTo>
                    <a:lnTo>
                      <a:pt x="140" y="9"/>
                    </a:lnTo>
                    <a:lnTo>
                      <a:pt x="981" y="0"/>
                    </a:lnTo>
                    <a:lnTo>
                      <a:pt x="998" y="272"/>
                    </a:lnTo>
                    <a:lnTo>
                      <a:pt x="1039" y="545"/>
                    </a:lnTo>
                    <a:close/>
                  </a:path>
                </a:pathLst>
              </a:custGeom>
              <a:solidFill>
                <a:srgbClr val="0ACC0A">
                  <a:alpha val="50195"/>
                </a:srgbClr>
              </a:solidFill>
              <a:ln w="28575">
                <a:solidFill>
                  <a:schemeClr val="tx1"/>
                </a:solidFill>
                <a:round/>
                <a:headEnd/>
                <a:tailEnd/>
              </a:ln>
            </p:spPr>
            <p:txBody>
              <a:bodyPr wrap="none" anchor="ctr"/>
              <a:lstStyle/>
              <a:p>
                <a:endParaRPr lang="en-US"/>
              </a:p>
            </p:txBody>
          </p:sp>
        </p:grpSp>
      </p:grpSp>
    </p:spTree>
    <p:extLst>
      <p:ext uri="{BB962C8B-B14F-4D97-AF65-F5344CB8AC3E}">
        <p14:creationId xmlns:p14="http://schemas.microsoft.com/office/powerpoint/2010/main" val="2505011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components for DIC</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Nosepiece with DIC receptacles</a:t>
            </a:r>
          </a:p>
          <a:p>
            <a:r>
              <a:rPr lang="en-US" dirty="0" smtClean="0"/>
              <a:t>Polarizer </a:t>
            </a:r>
            <a:r>
              <a:rPr lang="en-US" dirty="0"/>
              <a:t>(or </a:t>
            </a:r>
            <a:r>
              <a:rPr lang="en-US" dirty="0" err="1"/>
              <a:t>Sénarmont</a:t>
            </a:r>
            <a:r>
              <a:rPr lang="en-US" dirty="0"/>
              <a:t> Polarizer)</a:t>
            </a:r>
          </a:p>
          <a:p>
            <a:r>
              <a:rPr lang="en-US" dirty="0" smtClean="0"/>
              <a:t>Low </a:t>
            </a:r>
            <a:r>
              <a:rPr lang="en-US" dirty="0"/>
              <a:t>Strain Condenser and </a:t>
            </a:r>
            <a:r>
              <a:rPr lang="en-US" dirty="0" smtClean="0"/>
              <a:t>Objective</a:t>
            </a:r>
            <a:endParaRPr lang="en-US" dirty="0"/>
          </a:p>
          <a:p>
            <a:r>
              <a:rPr lang="en-US" dirty="0" smtClean="0"/>
              <a:t>DIC </a:t>
            </a:r>
            <a:r>
              <a:rPr lang="en-US" dirty="0"/>
              <a:t>Prisms for Condenser  (#I </a:t>
            </a:r>
            <a:r>
              <a:rPr lang="en-US" dirty="0" err="1"/>
              <a:t>orII</a:t>
            </a:r>
            <a:r>
              <a:rPr lang="en-US" dirty="0"/>
              <a:t> </a:t>
            </a:r>
            <a:r>
              <a:rPr lang="en-US" dirty="0" err="1"/>
              <a:t>orIII</a:t>
            </a:r>
            <a:r>
              <a:rPr lang="en-US" dirty="0"/>
              <a:t>)</a:t>
            </a:r>
          </a:p>
          <a:p>
            <a:r>
              <a:rPr lang="en-US" dirty="0"/>
              <a:t>Specific DIC Slider for each objective</a:t>
            </a:r>
          </a:p>
          <a:p>
            <a:r>
              <a:rPr lang="en-US" dirty="0" smtClean="0"/>
              <a:t>Analyzer </a:t>
            </a:r>
            <a:r>
              <a:rPr lang="en-US" dirty="0"/>
              <a:t>(or </a:t>
            </a:r>
            <a:r>
              <a:rPr lang="en-US" dirty="0" smtClean="0"/>
              <a:t>de </a:t>
            </a:r>
            <a:r>
              <a:rPr lang="en-US" dirty="0" err="1" smtClean="0"/>
              <a:t>Sénarmont</a:t>
            </a:r>
            <a:r>
              <a:rPr lang="en-US" dirty="0" smtClean="0"/>
              <a:t> </a:t>
            </a:r>
            <a:r>
              <a:rPr lang="en-US" dirty="0"/>
              <a:t>Analyzer)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25625"/>
            <a:ext cx="3886200" cy="3091653"/>
          </a:xfrm>
        </p:spPr>
      </p:pic>
    </p:spTree>
    <p:extLst>
      <p:ext uri="{BB962C8B-B14F-4D97-AF65-F5344CB8AC3E}">
        <p14:creationId xmlns:p14="http://schemas.microsoft.com/office/powerpoint/2010/main" val="3505460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Reflected light DIC</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0612" y="2186781"/>
            <a:ext cx="2962275" cy="3629025"/>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2672890"/>
            <a:ext cx="3886200" cy="2656807"/>
          </a:xfrm>
        </p:spPr>
      </p:pic>
      <p:sp>
        <p:nvSpPr>
          <p:cNvPr id="3" name="Rectangle 2"/>
          <p:cNvSpPr/>
          <p:nvPr/>
        </p:nvSpPr>
        <p:spPr>
          <a:xfrm>
            <a:off x="1090612" y="5062654"/>
            <a:ext cx="760490" cy="267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861610" y="2810107"/>
            <a:ext cx="568712" cy="189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802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Reflected light DIC</a:t>
            </a:r>
          </a:p>
        </p:txBody>
      </p:sp>
      <p:sp>
        <p:nvSpPr>
          <p:cNvPr id="3" name="Content Placeholder 2"/>
          <p:cNvSpPr>
            <a:spLocks noGrp="1"/>
          </p:cNvSpPr>
          <p:nvPr>
            <p:ph sz="half" idx="1"/>
          </p:nvPr>
        </p:nvSpPr>
        <p:spPr/>
        <p:txBody>
          <a:bodyPr/>
          <a:lstStyle/>
          <a:p>
            <a:r>
              <a:rPr lang="en-US" dirty="0" smtClean="0"/>
              <a:t>Imaging opaque materials</a:t>
            </a:r>
          </a:p>
          <a:p>
            <a:r>
              <a:rPr lang="en-US" dirty="0" smtClean="0"/>
              <a:t>DIC good for optical sectioning</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825625"/>
            <a:ext cx="4086398" cy="169063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27" y="3966495"/>
            <a:ext cx="3963445" cy="16397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2103" y="3966495"/>
            <a:ext cx="3963445" cy="1639762"/>
          </a:xfrm>
          <a:prstGeom prst="rect">
            <a:avLst/>
          </a:prstGeom>
        </p:spPr>
      </p:pic>
      <p:sp>
        <p:nvSpPr>
          <p:cNvPr id="8" name="Rectangle 7"/>
          <p:cNvSpPr/>
          <p:nvPr/>
        </p:nvSpPr>
        <p:spPr>
          <a:xfrm>
            <a:off x="3021980" y="5464098"/>
            <a:ext cx="568713" cy="14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66156" y="5464098"/>
            <a:ext cx="568713" cy="14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66156" y="3378268"/>
            <a:ext cx="568713" cy="142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009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The Ultimate Contrast</a:t>
            </a:r>
            <a:endParaRPr lang="en-US" dirty="0"/>
          </a:p>
        </p:txBody>
      </p:sp>
      <p:sp>
        <p:nvSpPr>
          <p:cNvPr id="3" name="Content Placeholder 2"/>
          <p:cNvSpPr>
            <a:spLocks noGrp="1"/>
          </p:cNvSpPr>
          <p:nvPr>
            <p:ph sz="half" idx="1"/>
          </p:nvPr>
        </p:nvSpPr>
        <p:spPr/>
        <p:txBody>
          <a:bodyPr/>
          <a:lstStyle/>
          <a:p>
            <a:r>
              <a:rPr lang="en-US" dirty="0"/>
              <a:t>Transparent specimen contrast</a:t>
            </a:r>
          </a:p>
          <a:p>
            <a:pPr lvl="1"/>
            <a:r>
              <a:rPr lang="en-US" dirty="0"/>
              <a:t>Bright field 2-5%</a:t>
            </a:r>
          </a:p>
          <a:p>
            <a:pPr lvl="1"/>
            <a:r>
              <a:rPr lang="en-US" dirty="0"/>
              <a:t>Phase &amp; DIC 15-20%</a:t>
            </a:r>
          </a:p>
          <a:p>
            <a:pPr lvl="1"/>
            <a:r>
              <a:rPr lang="en-US" dirty="0"/>
              <a:t>Stained specimen 25%</a:t>
            </a:r>
          </a:p>
          <a:p>
            <a:pPr lvl="1"/>
            <a:r>
              <a:rPr lang="en-US" dirty="0"/>
              <a:t>Dark field 60%</a:t>
            </a:r>
          </a:p>
          <a:p>
            <a:pPr lvl="1"/>
            <a:r>
              <a:rPr lang="en-US" dirty="0"/>
              <a:t>Fluorescence 75</a:t>
            </a:r>
            <a:r>
              <a:rPr lang="en-US" dirty="0" smtClean="0"/>
              <a:t>%</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825625"/>
            <a:ext cx="3886200" cy="38862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4624515"/>
            <a:ext cx="2480945" cy="1984756"/>
          </a:xfrm>
          <a:prstGeom prst="rect">
            <a:avLst/>
          </a:prstGeom>
        </p:spPr>
      </p:pic>
    </p:spTree>
    <p:extLst>
      <p:ext uri="{BB962C8B-B14F-4D97-AF65-F5344CB8AC3E}">
        <p14:creationId xmlns:p14="http://schemas.microsoft.com/office/powerpoint/2010/main" val="2359945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DIC High </a:t>
            </a:r>
            <a:r>
              <a:rPr lang="en-US" sz="3600" dirty="0" smtClean="0"/>
              <a:t>resolution and contrast</a:t>
            </a:r>
            <a:endParaRPr lang="en-US" sz="3600" dirty="0"/>
          </a:p>
        </p:txBody>
      </p:sp>
      <p:sp>
        <p:nvSpPr>
          <p:cNvPr id="8" name="object 4"/>
          <p:cNvSpPr txBox="1"/>
          <p:nvPr/>
        </p:nvSpPr>
        <p:spPr>
          <a:xfrm>
            <a:off x="3893185" y="6311899"/>
            <a:ext cx="1357630" cy="269304"/>
          </a:xfrm>
          <a:prstGeom prst="rect">
            <a:avLst/>
          </a:prstGeom>
        </p:spPr>
        <p:txBody>
          <a:bodyPr vert="horz" wrap="square" lIns="0" tIns="0" rIns="0" bIns="0" rtlCol="0">
            <a:spAutoFit/>
          </a:bodyPr>
          <a:lstStyle/>
          <a:p>
            <a:pPr marL="12700"/>
            <a:r>
              <a:rPr sz="1750" spc="5" dirty="0">
                <a:solidFill>
                  <a:prstClr val="black"/>
                </a:solidFill>
                <a:latin typeface="Arial"/>
                <a:cs typeface="Arial"/>
              </a:rPr>
              <a:t>E. D. Salmon</a:t>
            </a:r>
            <a:endParaRPr sz="1750" dirty="0">
              <a:solidFill>
                <a:prstClr val="black"/>
              </a:solidFill>
              <a:latin typeface="Arial"/>
              <a:cs typeface="Arial"/>
            </a:endParaRPr>
          </a:p>
        </p:txBody>
      </p:sp>
      <p:sp>
        <p:nvSpPr>
          <p:cNvPr id="6" name="object 3"/>
          <p:cNvSpPr/>
          <p:nvPr/>
        </p:nvSpPr>
        <p:spPr>
          <a:xfrm>
            <a:off x="1171264" y="998636"/>
            <a:ext cx="6924522" cy="528378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01447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Numerical Aperture and Resolution</a:t>
            </a:r>
          </a:p>
        </p:txBody>
      </p:sp>
      <p:sp>
        <p:nvSpPr>
          <p:cNvPr id="5" name="Text Box 3"/>
          <p:cNvSpPr txBox="1">
            <a:spLocks noChangeArrowheads="1"/>
          </p:cNvSpPr>
          <p:nvPr/>
        </p:nvSpPr>
        <p:spPr bwMode="auto">
          <a:xfrm>
            <a:off x="609600" y="3940175"/>
            <a:ext cx="7696200" cy="2292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dirty="0" smtClean="0">
                <a:solidFill>
                  <a:srgbClr val="000000"/>
                </a:solidFill>
                <a:latin typeface="+mn-lt"/>
              </a:rPr>
              <a:t>Resolution: smallest distance between two points on a specimen that can still be distinguished as two separate entities.</a:t>
            </a:r>
          </a:p>
          <a:p>
            <a:pPr eaLnBrk="0" fontAlgn="base" hangingPunct="0">
              <a:spcBef>
                <a:spcPct val="0"/>
              </a:spcBef>
              <a:spcAft>
                <a:spcPct val="0"/>
              </a:spcAft>
            </a:pPr>
            <a:endParaRPr lang="en-US" altLang="en-US" dirty="0" smtClean="0">
              <a:solidFill>
                <a:srgbClr val="000000"/>
              </a:solidFill>
              <a:latin typeface="+mn-lt"/>
            </a:endParaRPr>
          </a:p>
          <a:p>
            <a:pPr eaLnBrk="0" fontAlgn="base" hangingPunct="0">
              <a:spcBef>
                <a:spcPct val="0"/>
              </a:spcBef>
              <a:spcAft>
                <a:spcPct val="0"/>
              </a:spcAft>
            </a:pPr>
            <a:r>
              <a:rPr lang="en-US" altLang="en-US" b="1" dirty="0" smtClean="0">
                <a:solidFill>
                  <a:srgbClr val="000000"/>
                </a:solidFill>
                <a:latin typeface="+mn-lt"/>
              </a:rPr>
              <a:t>R = 0.61</a:t>
            </a:r>
            <a:r>
              <a:rPr lang="en-US" altLang="en-US" b="1" dirty="0" smtClean="0">
                <a:solidFill>
                  <a:srgbClr val="000000"/>
                </a:solidFill>
                <a:latin typeface="Symbol" panose="05050102010706020507" pitchFamily="18" charset="2"/>
              </a:rPr>
              <a:t>l</a:t>
            </a:r>
            <a:r>
              <a:rPr lang="en-US" altLang="en-US" b="1" dirty="0" smtClean="0">
                <a:solidFill>
                  <a:srgbClr val="000000"/>
                </a:solidFill>
                <a:latin typeface="+mn-lt"/>
              </a:rPr>
              <a:t>/NA</a:t>
            </a:r>
            <a:endParaRPr lang="en-US" altLang="en-US" dirty="0" smtClean="0">
              <a:solidFill>
                <a:srgbClr val="000000"/>
              </a:solidFill>
              <a:latin typeface="+mn-lt"/>
            </a:endParaRPr>
          </a:p>
          <a:p>
            <a:pPr eaLnBrk="0" fontAlgn="base" hangingPunct="0">
              <a:spcBef>
                <a:spcPct val="0"/>
              </a:spcBef>
              <a:spcAft>
                <a:spcPct val="0"/>
              </a:spcAft>
            </a:pPr>
            <a:r>
              <a:rPr lang="en-US" altLang="en-US" b="1" dirty="0" smtClean="0">
                <a:solidFill>
                  <a:srgbClr val="000000"/>
                </a:solidFill>
                <a:latin typeface="+mn-lt"/>
              </a:rPr>
              <a:t>R = 1.22</a:t>
            </a:r>
            <a:r>
              <a:rPr lang="en-US" altLang="en-US" b="1" dirty="0" smtClean="0">
                <a:solidFill>
                  <a:srgbClr val="000000"/>
                </a:solidFill>
                <a:latin typeface="Symbol" panose="05050102010706020507" pitchFamily="18" charset="2"/>
              </a:rPr>
              <a:t>l</a:t>
            </a:r>
            <a:r>
              <a:rPr lang="en-US" altLang="en-US" b="1" dirty="0" smtClean="0">
                <a:solidFill>
                  <a:srgbClr val="000000"/>
                </a:solidFill>
                <a:latin typeface="+mn-lt"/>
              </a:rPr>
              <a:t>/(NA(</a:t>
            </a:r>
            <a:r>
              <a:rPr lang="en-US" altLang="en-US" b="1" dirty="0" err="1" smtClean="0">
                <a:solidFill>
                  <a:srgbClr val="000000"/>
                </a:solidFill>
                <a:latin typeface="+mn-lt"/>
              </a:rPr>
              <a:t>obj</a:t>
            </a:r>
            <a:r>
              <a:rPr lang="en-US" altLang="en-US" b="1" dirty="0" smtClean="0">
                <a:solidFill>
                  <a:srgbClr val="000000"/>
                </a:solidFill>
                <a:latin typeface="+mn-lt"/>
              </a:rPr>
              <a:t>) + NA(</a:t>
            </a:r>
            <a:r>
              <a:rPr lang="en-US" altLang="en-US" b="1" dirty="0" err="1" smtClean="0">
                <a:solidFill>
                  <a:srgbClr val="000000"/>
                </a:solidFill>
                <a:latin typeface="+mn-lt"/>
              </a:rPr>
              <a:t>cond</a:t>
            </a:r>
            <a:r>
              <a:rPr lang="en-US" altLang="en-US" b="1" dirty="0" smtClean="0">
                <a:solidFill>
                  <a:srgbClr val="000000"/>
                </a:solidFill>
                <a:latin typeface="+mn-lt"/>
              </a:rPr>
              <a:t>))</a:t>
            </a:r>
            <a:r>
              <a:rPr lang="en-US" altLang="en-US" dirty="0" smtClean="0">
                <a:solidFill>
                  <a:srgbClr val="000000"/>
                </a:solidFill>
                <a:latin typeface="Arial" panose="020B0604020202020204" pitchFamily="34" charset="0"/>
              </a:rPr>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105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02566" y="914399"/>
            <a:ext cx="1115122" cy="53525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30757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62200" y="802888"/>
            <a:ext cx="4445000" cy="3421873"/>
            <a:chOff x="2362200" y="802888"/>
            <a:chExt cx="4445000" cy="3421873"/>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60861"/>
              <a:ext cx="44450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62200" y="802888"/>
              <a:ext cx="960863" cy="468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a:xfrm>
            <a:off x="628650" y="4368103"/>
            <a:ext cx="7886700" cy="2177663"/>
          </a:xfrm>
        </p:spPr>
        <p:txBody>
          <a:bodyPr>
            <a:normAutofit/>
          </a:bodyPr>
          <a:lstStyle/>
          <a:p>
            <a:r>
              <a:rPr lang="en-US" sz="1800" dirty="0"/>
              <a:t>Light from points of specimen passes through the objective, forms image, </a:t>
            </a:r>
          </a:p>
          <a:p>
            <a:r>
              <a:rPr lang="en-US" sz="1800" dirty="0"/>
              <a:t>Points of the specimen appear in the image as small patterns: Airy patterns.</a:t>
            </a:r>
          </a:p>
          <a:p>
            <a:pPr lvl="1"/>
            <a:r>
              <a:rPr lang="en-US" sz="1600" dirty="0" smtClean="0"/>
              <a:t>-</a:t>
            </a:r>
            <a:r>
              <a:rPr lang="en-US" sz="1600" dirty="0"/>
              <a:t>caused by diffraction or scattering of the light passing through specimen </a:t>
            </a:r>
          </a:p>
          <a:p>
            <a:r>
              <a:rPr lang="en-US" sz="1800" dirty="0"/>
              <a:t>Central maximum of the Airy patterns: Airy disk, region enclosed by the first minimum </a:t>
            </a:r>
          </a:p>
          <a:p>
            <a:pPr lvl="1"/>
            <a:r>
              <a:rPr lang="en-US" sz="1600" dirty="0" smtClean="0"/>
              <a:t>-</a:t>
            </a:r>
            <a:r>
              <a:rPr lang="en-US" sz="1600" dirty="0"/>
              <a:t>contains 84 percent of the luminous energy. </a:t>
            </a:r>
          </a:p>
          <a:p>
            <a:endParaRPr lang="en-US" sz="1800" dirty="0"/>
          </a:p>
        </p:txBody>
      </p:sp>
      <p:sp>
        <p:nvSpPr>
          <p:cNvPr id="5" name="Text Box 5"/>
          <p:cNvSpPr txBox="1">
            <a:spLocks noChangeArrowheads="1"/>
          </p:cNvSpPr>
          <p:nvPr/>
        </p:nvSpPr>
        <p:spPr bwMode="auto">
          <a:xfrm>
            <a:off x="6975475" y="1066800"/>
            <a:ext cx="1371600" cy="2654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50000"/>
              </a:spcBef>
              <a:spcAft>
                <a:spcPct val="0"/>
              </a:spcAft>
            </a:pPr>
            <a:r>
              <a:rPr lang="en-US" altLang="en-US" sz="1400" b="1" i="1" dirty="0" smtClean="0">
                <a:solidFill>
                  <a:srgbClr val="000000"/>
                </a:solidFill>
                <a:latin typeface="+mn-lt"/>
              </a:rPr>
              <a:t>zero order</a:t>
            </a:r>
            <a:r>
              <a:rPr lang="en-US" altLang="en-US" sz="1400" dirty="0" smtClean="0">
                <a:solidFill>
                  <a:srgbClr val="000000"/>
                </a:solidFill>
                <a:latin typeface="+mn-lt"/>
              </a:rPr>
              <a:t> (maximum) surrounded by concentric 1st, 2nd, 3rd, etc., order maxima of sequentially decreasing brightness that make up the intensity distribution. </a:t>
            </a:r>
          </a:p>
        </p:txBody>
      </p:sp>
      <p:grpSp>
        <p:nvGrpSpPr>
          <p:cNvPr id="10" name="Group 9"/>
          <p:cNvGrpSpPr/>
          <p:nvPr/>
        </p:nvGrpSpPr>
        <p:grpSpPr>
          <a:xfrm>
            <a:off x="1020408" y="1896653"/>
            <a:ext cx="5786792" cy="1824447"/>
            <a:chOff x="1020408" y="1896653"/>
            <a:chExt cx="5786792" cy="1824447"/>
          </a:xfrm>
        </p:grpSpPr>
        <p:pic>
          <p:nvPicPr>
            <p:cNvPr id="7" name="Picture 4" descr="deconresolutionfig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408" y="1896653"/>
              <a:ext cx="5786792" cy="18244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04732" y="3434576"/>
              <a:ext cx="825190" cy="28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59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Resolution</a:t>
            </a:r>
            <a:endParaRPr lang="en-US" dirty="0"/>
          </a:p>
        </p:txBody>
      </p:sp>
      <p:sp>
        <p:nvSpPr>
          <p:cNvPr id="7" name="Content Placeholder 6"/>
          <p:cNvSpPr>
            <a:spLocks noGrp="1"/>
          </p:cNvSpPr>
          <p:nvPr>
            <p:ph sz="half" idx="1"/>
          </p:nvPr>
        </p:nvSpPr>
        <p:spPr/>
        <p:txBody>
          <a:bodyPr/>
          <a:lstStyle/>
          <a:p>
            <a:r>
              <a:rPr lang="en-US" dirty="0" smtClean="0"/>
              <a:t>Airy disc size decreases with numerical aperture</a:t>
            </a:r>
            <a:endParaRPr lang="en-US" dirty="0"/>
          </a:p>
        </p:txBody>
      </p:sp>
      <p:sp>
        <p:nvSpPr>
          <p:cNvPr id="8" name="Content Placeholder 7"/>
          <p:cNvSpPr>
            <a:spLocks noGrp="1"/>
          </p:cNvSpPr>
          <p:nvPr>
            <p:ph sz="half" idx="2"/>
          </p:nvPr>
        </p:nvSpPr>
        <p:spPr>
          <a:xfrm>
            <a:off x="4629150" y="1825625"/>
            <a:ext cx="3886200" cy="1508590"/>
          </a:xfrm>
        </p:spPr>
        <p:txBody>
          <a:bodyPr/>
          <a:lstStyle/>
          <a:p>
            <a:r>
              <a:rPr lang="en-US" dirty="0" smtClean="0"/>
              <a:t>An image sensor can resolve if pixels separated</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252983"/>
            <a:ext cx="3857634" cy="255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arallelogram 8"/>
          <p:cNvSpPr/>
          <p:nvPr/>
        </p:nvSpPr>
        <p:spPr>
          <a:xfrm>
            <a:off x="5096107" y="4531385"/>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5409364"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5726896"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6040897" y="4531384"/>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6932527" y="4531385"/>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7245784"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7563316" y="4531384"/>
            <a:ext cx="479503" cy="241337"/>
          </a:xfrm>
          <a:prstGeom prst="parallelogram">
            <a:avLst>
              <a:gd name="adj" fmla="val 673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7877317" y="4531384"/>
            <a:ext cx="479503" cy="241337"/>
          </a:xfrm>
          <a:prstGeom prst="parallelogram">
            <a:avLst>
              <a:gd name="adj" fmla="val 67371"/>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07941" y="5631366"/>
            <a:ext cx="747132" cy="178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832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Modulation transfer function</a:t>
            </a:r>
          </a:p>
        </p:txBody>
      </p:sp>
      <p:sp>
        <p:nvSpPr>
          <p:cNvPr id="5" name="Content Placeholder 4"/>
          <p:cNvSpPr>
            <a:spLocks noGrp="1"/>
          </p:cNvSpPr>
          <p:nvPr>
            <p:ph idx="1"/>
          </p:nvPr>
        </p:nvSpPr>
        <p:spPr/>
        <p:txBody>
          <a:bodyPr/>
          <a:lstStyle/>
          <a:p>
            <a:r>
              <a:rPr lang="en-US" dirty="0" smtClean="0"/>
              <a:t>Resolution </a:t>
            </a:r>
            <a:r>
              <a:rPr lang="en-US" dirty="0"/>
              <a:t>and performance of </a:t>
            </a:r>
            <a:r>
              <a:rPr lang="en-US" dirty="0" smtClean="0"/>
              <a:t>optical </a:t>
            </a:r>
            <a:r>
              <a:rPr lang="en-US" dirty="0"/>
              <a:t>microscope can be characterized by the modulation transfer function (MTF)</a:t>
            </a:r>
          </a:p>
          <a:p>
            <a:r>
              <a:rPr lang="en-US" dirty="0" smtClean="0"/>
              <a:t>MTF </a:t>
            </a:r>
            <a:r>
              <a:rPr lang="en-US" dirty="0"/>
              <a:t>is </a:t>
            </a:r>
            <a:r>
              <a:rPr lang="en-US" dirty="0" smtClean="0"/>
              <a:t>measurement </a:t>
            </a:r>
            <a:r>
              <a:rPr lang="en-US" dirty="0"/>
              <a:t>of </a:t>
            </a:r>
            <a:r>
              <a:rPr lang="en-US" dirty="0" smtClean="0"/>
              <a:t>microscope's </a:t>
            </a:r>
            <a:r>
              <a:rPr lang="en-US" dirty="0"/>
              <a:t>ability to transfer contrast from the specimen to the image plane at </a:t>
            </a:r>
            <a:r>
              <a:rPr lang="en-US" dirty="0" smtClean="0"/>
              <a:t>specific </a:t>
            </a:r>
            <a:r>
              <a:rPr lang="en-US" dirty="0"/>
              <a:t>resolution. </a:t>
            </a:r>
            <a:endParaRPr lang="en-US" dirty="0" smtClean="0"/>
          </a:p>
          <a:p>
            <a:r>
              <a:rPr lang="en-US" dirty="0" smtClean="0"/>
              <a:t>Incorporates resolution and contrast into one specification</a:t>
            </a:r>
            <a:endParaRPr lang="en-US" dirty="0"/>
          </a:p>
          <a:p>
            <a:endParaRPr lang="en-US" dirty="0"/>
          </a:p>
        </p:txBody>
      </p:sp>
    </p:spTree>
    <p:extLst>
      <p:ext uri="{BB962C8B-B14F-4D97-AF65-F5344CB8AC3E}">
        <p14:creationId xmlns:p14="http://schemas.microsoft.com/office/powerpoint/2010/main" val="2937354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Modulation transfer function</a:t>
            </a:r>
          </a:p>
        </p:txBody>
      </p:sp>
      <p:sp>
        <p:nvSpPr>
          <p:cNvPr id="8" name="Content Placeholder 7"/>
          <p:cNvSpPr>
            <a:spLocks noGrp="1"/>
          </p:cNvSpPr>
          <p:nvPr>
            <p:ph idx="1"/>
          </p:nvPr>
        </p:nvSpPr>
        <p:spPr>
          <a:xfrm>
            <a:off x="628650" y="1825625"/>
            <a:ext cx="3006648" cy="4351338"/>
          </a:xfrm>
        </p:spPr>
        <p:txBody>
          <a:bodyPr>
            <a:normAutofit/>
          </a:bodyPr>
          <a:lstStyle/>
          <a:p>
            <a:r>
              <a:rPr lang="en-US" sz="2000" dirty="0"/>
              <a:t>The effect of increasing spatial frequency on image contrast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860" y="1690689"/>
            <a:ext cx="4839939" cy="4897557"/>
          </a:xfrm>
          <a:prstGeom prst="rect">
            <a:avLst/>
          </a:prstGeom>
        </p:spPr>
      </p:pic>
      <p:sp>
        <p:nvSpPr>
          <p:cNvPr id="10" name="Text Box 5"/>
          <p:cNvSpPr txBox="1">
            <a:spLocks noChangeArrowheads="1"/>
          </p:cNvSpPr>
          <p:nvPr/>
        </p:nvSpPr>
        <p:spPr bwMode="auto">
          <a:xfrm>
            <a:off x="836574" y="4741127"/>
            <a:ext cx="2798724" cy="10144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200" b="1" dirty="0" smtClean="0">
                <a:solidFill>
                  <a:srgbClr val="000000"/>
                </a:solidFill>
                <a:latin typeface="+mn-lt"/>
              </a:rPr>
              <a:t>Modulation (M) = (I(max) - I(min))/(I(max) + I(min))</a:t>
            </a:r>
            <a:r>
              <a:rPr lang="en-US" altLang="en-US" sz="1200" dirty="0" smtClean="0">
                <a:solidFill>
                  <a:srgbClr val="000000"/>
                </a:solidFill>
                <a:latin typeface="+mn-lt"/>
              </a:rPr>
              <a:t> </a:t>
            </a:r>
          </a:p>
          <a:p>
            <a:pPr eaLnBrk="0" fontAlgn="base" hangingPunct="0">
              <a:spcBef>
                <a:spcPct val="0"/>
              </a:spcBef>
              <a:spcAft>
                <a:spcPct val="0"/>
              </a:spcAft>
            </a:pPr>
            <a:endParaRPr lang="en-US" altLang="en-US" sz="1200" dirty="0" smtClean="0">
              <a:solidFill>
                <a:srgbClr val="000000"/>
              </a:solidFill>
              <a:latin typeface="+mn-lt"/>
            </a:endParaRPr>
          </a:p>
          <a:p>
            <a:pPr eaLnBrk="0" fontAlgn="base" hangingPunct="0">
              <a:spcBef>
                <a:spcPct val="0"/>
              </a:spcBef>
              <a:spcAft>
                <a:spcPct val="0"/>
              </a:spcAft>
            </a:pPr>
            <a:r>
              <a:rPr lang="en-US" altLang="en-US" sz="1200" b="1" dirty="0" smtClean="0">
                <a:solidFill>
                  <a:srgbClr val="000000"/>
                </a:solidFill>
                <a:latin typeface="+mn-lt"/>
              </a:rPr>
              <a:t>MTF = Image Modulation/Object Modulation</a:t>
            </a:r>
            <a:r>
              <a:rPr lang="en-US" altLang="en-US" sz="1200" dirty="0" smtClean="0">
                <a:solidFill>
                  <a:srgbClr val="000000"/>
                </a:solidFill>
                <a:latin typeface="+mn-lt"/>
              </a:rPr>
              <a:t> </a:t>
            </a:r>
          </a:p>
        </p:txBody>
      </p:sp>
      <p:sp>
        <p:nvSpPr>
          <p:cNvPr id="11" name="TextBox 10"/>
          <p:cNvSpPr txBox="1"/>
          <p:nvPr/>
        </p:nvSpPr>
        <p:spPr>
          <a:xfrm>
            <a:off x="836574" y="3601844"/>
            <a:ext cx="1624163" cy="369332"/>
          </a:xfrm>
          <a:prstGeom prst="rect">
            <a:avLst/>
          </a:prstGeom>
          <a:noFill/>
        </p:spPr>
        <p:txBody>
          <a:bodyPr wrap="none" rtlCol="0">
            <a:spAutoFit/>
          </a:bodyPr>
          <a:lstStyle/>
          <a:p>
            <a:r>
              <a:rPr lang="en-US" dirty="0" smtClean="0">
                <a:hlinkClick r:id="rId4"/>
              </a:rPr>
              <a:t>See it in action</a:t>
            </a:r>
            <a:r>
              <a:rPr lang="en-US" dirty="0" smtClean="0"/>
              <a:t>.</a:t>
            </a:r>
            <a:endParaRPr lang="en-US" dirty="0"/>
          </a:p>
        </p:txBody>
      </p:sp>
      <p:sp>
        <p:nvSpPr>
          <p:cNvPr id="12" name="Rectangle 11"/>
          <p:cNvSpPr/>
          <p:nvPr/>
        </p:nvSpPr>
        <p:spPr>
          <a:xfrm>
            <a:off x="5898995" y="6255834"/>
            <a:ext cx="970156" cy="33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544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Modulation transfer function</a:t>
            </a:r>
          </a:p>
        </p:txBody>
      </p:sp>
      <p:sp>
        <p:nvSpPr>
          <p:cNvPr id="8" name="Content Placeholder 7"/>
          <p:cNvSpPr>
            <a:spLocks noGrp="1"/>
          </p:cNvSpPr>
          <p:nvPr>
            <p:ph idx="1"/>
          </p:nvPr>
        </p:nvSpPr>
        <p:spPr>
          <a:xfrm>
            <a:off x="628650" y="1825625"/>
            <a:ext cx="3006648" cy="4351338"/>
          </a:xfrm>
        </p:spPr>
        <p:txBody>
          <a:bodyPr>
            <a:normAutofit/>
          </a:bodyPr>
          <a:lstStyle/>
          <a:p>
            <a:r>
              <a:rPr lang="en-US" sz="2000" dirty="0"/>
              <a:t>The effect of increasing spatial frequency on image contrast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860" y="1690689"/>
            <a:ext cx="4839939" cy="4897557"/>
          </a:xfrm>
          <a:prstGeom prst="rect">
            <a:avLst/>
          </a:prstGeom>
        </p:spPr>
      </p:pic>
      <p:sp>
        <p:nvSpPr>
          <p:cNvPr id="10" name="Text Box 5"/>
          <p:cNvSpPr txBox="1">
            <a:spLocks noChangeArrowheads="1"/>
          </p:cNvSpPr>
          <p:nvPr/>
        </p:nvSpPr>
        <p:spPr bwMode="auto">
          <a:xfrm>
            <a:off x="836574" y="4741127"/>
            <a:ext cx="2798724" cy="17543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eaLnBrk="0" fontAlgn="base" hangingPunct="0">
              <a:spcBef>
                <a:spcPct val="0"/>
              </a:spcBef>
              <a:spcAft>
                <a:spcPct val="0"/>
              </a:spcAft>
            </a:pPr>
            <a:r>
              <a:rPr lang="en-US" altLang="en-US" sz="1200" b="1" dirty="0" smtClean="0">
                <a:solidFill>
                  <a:srgbClr val="000000"/>
                </a:solidFill>
                <a:latin typeface="+mn-lt"/>
              </a:rPr>
              <a:t>Modulation (M) = (I(max) - I(min))/(I(max) + I(min))</a:t>
            </a:r>
            <a:r>
              <a:rPr lang="en-US" altLang="en-US" sz="1200" dirty="0" smtClean="0">
                <a:solidFill>
                  <a:srgbClr val="000000"/>
                </a:solidFill>
                <a:latin typeface="+mn-lt"/>
              </a:rPr>
              <a:t> </a:t>
            </a:r>
          </a:p>
          <a:p>
            <a:pPr eaLnBrk="0" fontAlgn="base" hangingPunct="0">
              <a:spcBef>
                <a:spcPct val="0"/>
              </a:spcBef>
              <a:spcAft>
                <a:spcPct val="0"/>
              </a:spcAft>
            </a:pPr>
            <a:endParaRPr lang="en-US" altLang="en-US" sz="1200" dirty="0" smtClean="0">
              <a:solidFill>
                <a:srgbClr val="000000"/>
              </a:solidFill>
              <a:latin typeface="+mn-lt"/>
            </a:endParaRPr>
          </a:p>
          <a:p>
            <a:pPr eaLnBrk="0" fontAlgn="base" hangingPunct="0">
              <a:spcBef>
                <a:spcPct val="0"/>
              </a:spcBef>
              <a:spcAft>
                <a:spcPct val="0"/>
              </a:spcAft>
            </a:pPr>
            <a:r>
              <a:rPr lang="en-US" altLang="en-US" sz="1200" b="1" dirty="0" smtClean="0">
                <a:solidFill>
                  <a:srgbClr val="000000"/>
                </a:solidFill>
                <a:latin typeface="+mn-lt"/>
              </a:rPr>
              <a:t>MTF = Image Modulation/Object Modulation</a:t>
            </a:r>
            <a:r>
              <a:rPr lang="en-US" altLang="en-US" sz="1200" dirty="0" smtClean="0">
                <a:solidFill>
                  <a:srgbClr val="000000"/>
                </a:solidFill>
                <a:latin typeface="+mn-lt"/>
              </a:rPr>
              <a:t> </a:t>
            </a:r>
          </a:p>
          <a:p>
            <a:pPr eaLnBrk="0" fontAlgn="base" hangingPunct="0">
              <a:spcBef>
                <a:spcPct val="0"/>
              </a:spcBef>
              <a:spcAft>
                <a:spcPct val="0"/>
              </a:spcAft>
            </a:pPr>
            <a:endParaRPr lang="en-US" altLang="en-US" sz="1200" dirty="0">
              <a:solidFill>
                <a:srgbClr val="000000"/>
              </a:solidFill>
              <a:latin typeface="+mn-lt"/>
            </a:endParaRPr>
          </a:p>
          <a:p>
            <a:pPr eaLnBrk="0" fontAlgn="base" hangingPunct="0">
              <a:spcBef>
                <a:spcPct val="0"/>
              </a:spcBef>
              <a:spcAft>
                <a:spcPct val="0"/>
              </a:spcAft>
            </a:pPr>
            <a:r>
              <a:rPr lang="en-US" sz="1200" b="1" dirty="0">
                <a:latin typeface="Calibri" panose="020F0502020204030204" pitchFamily="34" charset="0"/>
              </a:rPr>
              <a:t>MTF</a:t>
            </a:r>
            <a:r>
              <a:rPr lang="en-US" sz="1200" dirty="0"/>
              <a:t> = 2(</a:t>
            </a:r>
            <a:r>
              <a:rPr lang="el-GR" sz="1200" dirty="0"/>
              <a:t>φ - </a:t>
            </a:r>
            <a:r>
              <a:rPr lang="en-US" sz="1200" dirty="0"/>
              <a:t>cos</a:t>
            </a:r>
            <a:r>
              <a:rPr lang="el-GR" sz="1200" dirty="0"/>
              <a:t>φ</a:t>
            </a:r>
            <a:r>
              <a:rPr lang="en-US" sz="1200" dirty="0"/>
              <a:t>sin</a:t>
            </a:r>
            <a:r>
              <a:rPr lang="el-GR" sz="1200" dirty="0"/>
              <a:t>φ)/</a:t>
            </a:r>
            <a:r>
              <a:rPr lang="el-GR" sz="1200" dirty="0" smtClean="0"/>
              <a:t>π</a:t>
            </a:r>
            <a:endParaRPr lang="en-US" sz="1200" dirty="0" smtClean="0"/>
          </a:p>
          <a:p>
            <a:pPr eaLnBrk="0" fontAlgn="base" hangingPunct="0">
              <a:spcBef>
                <a:spcPct val="0"/>
              </a:spcBef>
              <a:spcAft>
                <a:spcPct val="0"/>
              </a:spcAft>
            </a:pPr>
            <a:endParaRPr lang="en-US" altLang="en-US" sz="1200" dirty="0">
              <a:solidFill>
                <a:srgbClr val="000000"/>
              </a:solidFill>
              <a:latin typeface="+mn-lt"/>
            </a:endParaRPr>
          </a:p>
          <a:p>
            <a:pPr eaLnBrk="0" fontAlgn="base" hangingPunct="0">
              <a:spcBef>
                <a:spcPct val="0"/>
              </a:spcBef>
              <a:spcAft>
                <a:spcPct val="0"/>
              </a:spcAft>
            </a:pPr>
            <a:r>
              <a:rPr lang="el-GR" sz="1200" dirty="0"/>
              <a:t>φ = </a:t>
            </a:r>
            <a:r>
              <a:rPr lang="en-US" sz="1200" dirty="0"/>
              <a:t>cos-1(</a:t>
            </a:r>
            <a:r>
              <a:rPr lang="el-GR" sz="1200" dirty="0"/>
              <a:t>λν/2</a:t>
            </a:r>
            <a:r>
              <a:rPr lang="en-US" sz="1200" dirty="0"/>
              <a:t>NA)</a:t>
            </a:r>
            <a:endParaRPr lang="en-US" altLang="en-US" sz="1200" dirty="0" smtClean="0">
              <a:solidFill>
                <a:srgbClr val="000000"/>
              </a:solidFill>
              <a:latin typeface="+mn-lt"/>
            </a:endParaRPr>
          </a:p>
        </p:txBody>
      </p:sp>
      <p:sp>
        <p:nvSpPr>
          <p:cNvPr id="11" name="TextBox 10"/>
          <p:cNvSpPr txBox="1"/>
          <p:nvPr/>
        </p:nvSpPr>
        <p:spPr>
          <a:xfrm>
            <a:off x="836574" y="3601844"/>
            <a:ext cx="1624163" cy="369332"/>
          </a:xfrm>
          <a:prstGeom prst="rect">
            <a:avLst/>
          </a:prstGeom>
          <a:noFill/>
        </p:spPr>
        <p:txBody>
          <a:bodyPr wrap="none" rtlCol="0">
            <a:spAutoFit/>
          </a:bodyPr>
          <a:lstStyle/>
          <a:p>
            <a:r>
              <a:rPr lang="en-US" dirty="0" smtClean="0">
                <a:hlinkClick r:id="rId4"/>
              </a:rPr>
              <a:t>See it in action</a:t>
            </a:r>
            <a:r>
              <a:rPr lang="en-US" dirty="0" smtClean="0"/>
              <a:t>.</a:t>
            </a:r>
            <a:endParaRPr lang="en-US" dirty="0"/>
          </a:p>
        </p:txBody>
      </p:sp>
      <p:sp>
        <p:nvSpPr>
          <p:cNvPr id="12" name="Rectangle 11"/>
          <p:cNvSpPr/>
          <p:nvPr/>
        </p:nvSpPr>
        <p:spPr>
          <a:xfrm>
            <a:off x="5898995" y="6255834"/>
            <a:ext cx="970156" cy="332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053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Modulation transfer function</a:t>
            </a:r>
          </a:p>
        </p:txBody>
      </p:sp>
      <p:sp>
        <p:nvSpPr>
          <p:cNvPr id="5" name="Content Placeholder 4"/>
          <p:cNvSpPr>
            <a:spLocks noGrp="1"/>
          </p:cNvSpPr>
          <p:nvPr>
            <p:ph sz="half" idx="1"/>
          </p:nvPr>
        </p:nvSpPr>
        <p:spPr/>
        <p:txBody>
          <a:bodyPr/>
          <a:lstStyle/>
          <a:p>
            <a:pPr lvl="0"/>
            <a:r>
              <a:rPr lang="en-US" sz="2000" dirty="0">
                <a:solidFill>
                  <a:prstClr val="black"/>
                </a:solidFill>
              </a:rPr>
              <a:t>The effect of increasing spatial frequency on image </a:t>
            </a:r>
            <a:r>
              <a:rPr lang="en-US" sz="2000" dirty="0" smtClean="0">
                <a:solidFill>
                  <a:prstClr val="black"/>
                </a:solidFill>
              </a:rPr>
              <a:t>contrast</a:t>
            </a:r>
          </a:p>
          <a:p>
            <a:pPr lvl="0"/>
            <a:r>
              <a:rPr lang="en-US" sz="2000" dirty="0" smtClean="0">
                <a:solidFill>
                  <a:prstClr val="black"/>
                </a:solidFill>
              </a:rPr>
              <a:t>Note how middling objective can outperform a higher quality objective at lower frequencies</a:t>
            </a:r>
            <a:endParaRPr lang="en-US" sz="2000" dirty="0">
              <a:solidFill>
                <a:prstClr val="black"/>
              </a:solidFill>
            </a:endParaRPr>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50" y="1255600"/>
            <a:ext cx="4000500" cy="5338850"/>
          </a:xfrm>
        </p:spPr>
      </p:pic>
      <p:sp>
        <p:nvSpPr>
          <p:cNvPr id="8" name="Rectangle 7"/>
          <p:cNvSpPr/>
          <p:nvPr/>
        </p:nvSpPr>
        <p:spPr>
          <a:xfrm>
            <a:off x="6010507" y="6333893"/>
            <a:ext cx="1182030" cy="260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852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Modulation transfer function</a:t>
            </a:r>
          </a:p>
        </p:txBody>
      </p:sp>
      <p:sp>
        <p:nvSpPr>
          <p:cNvPr id="5" name="Content Placeholder 4"/>
          <p:cNvSpPr>
            <a:spLocks noGrp="1"/>
          </p:cNvSpPr>
          <p:nvPr>
            <p:ph sz="half" idx="1"/>
          </p:nvPr>
        </p:nvSpPr>
        <p:spPr/>
        <p:txBody>
          <a:bodyPr/>
          <a:lstStyle/>
          <a:p>
            <a:pPr lvl="0"/>
            <a:r>
              <a:rPr lang="en-US" sz="2000" dirty="0">
                <a:solidFill>
                  <a:prstClr val="black"/>
                </a:solidFill>
              </a:rPr>
              <a:t>The effect of increasing spatial frequency on image </a:t>
            </a:r>
            <a:r>
              <a:rPr lang="en-US" sz="2000" dirty="0" smtClean="0">
                <a:solidFill>
                  <a:prstClr val="black"/>
                </a:solidFill>
              </a:rPr>
              <a:t>contrast</a:t>
            </a:r>
          </a:p>
          <a:p>
            <a:pPr lvl="0"/>
            <a:r>
              <a:rPr lang="en-US" sz="2000" dirty="0" smtClean="0">
                <a:solidFill>
                  <a:prstClr val="black"/>
                </a:solidFill>
              </a:rPr>
              <a:t>Note how middling objective can outperform a higher quality objective at lower frequencies</a:t>
            </a:r>
          </a:p>
          <a:p>
            <a:pPr lvl="0"/>
            <a:r>
              <a:rPr lang="en-US" sz="2000" dirty="0" smtClean="0">
                <a:solidFill>
                  <a:prstClr val="black"/>
                </a:solidFill>
              </a:rPr>
              <a:t>One important performance factor is NA</a:t>
            </a:r>
            <a:endParaRPr lang="en-US" sz="2000" dirty="0">
              <a:solidFill>
                <a:prstClr val="black"/>
              </a:solidFill>
            </a:endParaRPr>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4850" y="1255600"/>
            <a:ext cx="4000500" cy="5338850"/>
          </a:xfrm>
        </p:spPr>
      </p:pic>
      <p:sp>
        <p:nvSpPr>
          <p:cNvPr id="8" name="Rectangle 7"/>
          <p:cNvSpPr/>
          <p:nvPr/>
        </p:nvSpPr>
        <p:spPr>
          <a:xfrm>
            <a:off x="6010507" y="6333893"/>
            <a:ext cx="1182030" cy="260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63" y="4549646"/>
            <a:ext cx="3762375" cy="1914525"/>
          </a:xfrm>
          <a:prstGeom prst="rect">
            <a:avLst/>
          </a:prstGeom>
        </p:spPr>
      </p:pic>
      <p:sp>
        <p:nvSpPr>
          <p:cNvPr id="2" name="Rectangle 1"/>
          <p:cNvSpPr/>
          <p:nvPr/>
        </p:nvSpPr>
        <p:spPr>
          <a:xfrm>
            <a:off x="2319454" y="6311899"/>
            <a:ext cx="872583" cy="282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87444" y="4709346"/>
            <a:ext cx="1765494" cy="1326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10468" y="5931891"/>
            <a:ext cx="1542470" cy="222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33675" y="6004560"/>
            <a:ext cx="988695" cy="93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991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Modulation transfer function</a:t>
            </a:r>
          </a:p>
        </p:txBody>
      </p:sp>
      <p:sp>
        <p:nvSpPr>
          <p:cNvPr id="3" name="Content Placeholder 2"/>
          <p:cNvSpPr>
            <a:spLocks noGrp="1"/>
          </p:cNvSpPr>
          <p:nvPr>
            <p:ph sz="half" idx="1"/>
          </p:nvPr>
        </p:nvSpPr>
        <p:spPr/>
        <p:txBody>
          <a:bodyPr>
            <a:normAutofit/>
          </a:bodyPr>
          <a:lstStyle/>
          <a:p>
            <a:r>
              <a:rPr lang="en-US" sz="2000" dirty="0" smtClean="0"/>
              <a:t>Can see how different contrast techniques compare</a:t>
            </a:r>
            <a:endParaRPr lang="en-US" sz="20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82429" y="1946818"/>
            <a:ext cx="4354149" cy="3795925"/>
          </a:xfrm>
        </p:spPr>
      </p:pic>
      <p:sp>
        <p:nvSpPr>
          <p:cNvPr id="4" name="Rectangle 3"/>
          <p:cNvSpPr/>
          <p:nvPr/>
        </p:nvSpPr>
        <p:spPr>
          <a:xfrm>
            <a:off x="6300439" y="5497551"/>
            <a:ext cx="847493" cy="24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560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Phase contrast illumination</a:t>
            </a:r>
          </a:p>
        </p:txBody>
      </p:sp>
      <p:sp>
        <p:nvSpPr>
          <p:cNvPr id="5" name="Content Placeholder 4"/>
          <p:cNvSpPr>
            <a:spLocks noGrp="1"/>
          </p:cNvSpPr>
          <p:nvPr>
            <p:ph sz="half" idx="1"/>
          </p:nvPr>
        </p:nvSpPr>
        <p:spPr/>
        <p:txBody>
          <a:bodyPr/>
          <a:lstStyle/>
          <a:p>
            <a:r>
              <a:rPr lang="en-US" dirty="0" smtClean="0"/>
              <a:t>0 order Surround light is advanced</a:t>
            </a:r>
          </a:p>
          <a:p>
            <a:r>
              <a:rPr lang="en-US" dirty="0" smtClean="0"/>
              <a:t>Diffracted light through specimen is retarded</a:t>
            </a:r>
          </a:p>
          <a:p>
            <a:r>
              <a:rPr lang="en-US" dirty="0" smtClean="0">
                <a:hlinkClick r:id="rId3"/>
              </a:rPr>
              <a:t>Phase wave tutorial</a:t>
            </a:r>
            <a:endParaRPr lang="en-US" dirty="0"/>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150" y="1825625"/>
            <a:ext cx="3886200" cy="2937933"/>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50" y="4279582"/>
            <a:ext cx="3914775" cy="2200275"/>
          </a:xfrm>
          <a:prstGeom prst="rect">
            <a:avLst/>
          </a:prstGeom>
        </p:spPr>
      </p:pic>
      <p:sp>
        <p:nvSpPr>
          <p:cNvPr id="9" name="TextBox 8"/>
          <p:cNvSpPr txBox="1"/>
          <p:nvPr/>
        </p:nvSpPr>
        <p:spPr>
          <a:xfrm>
            <a:off x="4855310" y="4956598"/>
            <a:ext cx="290464" cy="369332"/>
          </a:xfrm>
          <a:prstGeom prst="rect">
            <a:avLst/>
          </a:prstGeom>
          <a:noFill/>
        </p:spPr>
        <p:txBody>
          <a:bodyPr wrap="none" rtlCol="0">
            <a:spAutoFit/>
          </a:bodyPr>
          <a:lstStyle/>
          <a:p>
            <a:r>
              <a:rPr lang="en-US" dirty="0" smtClean="0"/>
              <a:t>S</a:t>
            </a:r>
            <a:endParaRPr lang="en-US" dirty="0"/>
          </a:p>
        </p:txBody>
      </p:sp>
      <p:sp>
        <p:nvSpPr>
          <p:cNvPr id="10" name="TextBox 9"/>
          <p:cNvSpPr txBox="1"/>
          <p:nvPr/>
        </p:nvSpPr>
        <p:spPr>
          <a:xfrm>
            <a:off x="5822458" y="4956598"/>
            <a:ext cx="327334" cy="369332"/>
          </a:xfrm>
          <a:prstGeom prst="rect">
            <a:avLst/>
          </a:prstGeom>
          <a:noFill/>
        </p:spPr>
        <p:txBody>
          <a:bodyPr wrap="none" rtlCol="0">
            <a:spAutoFit/>
          </a:bodyPr>
          <a:lstStyle/>
          <a:p>
            <a:r>
              <a:rPr lang="en-US" dirty="0" smtClean="0"/>
              <a:t>D</a:t>
            </a:r>
            <a:endParaRPr lang="en-US" dirty="0"/>
          </a:p>
        </p:txBody>
      </p:sp>
      <p:sp>
        <p:nvSpPr>
          <p:cNvPr id="11" name="TextBox 10"/>
          <p:cNvSpPr txBox="1"/>
          <p:nvPr/>
        </p:nvSpPr>
        <p:spPr>
          <a:xfrm>
            <a:off x="7292626" y="4956598"/>
            <a:ext cx="327334"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28769911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latin typeface="Comic Sans MS" panose="030F0702030302020204" pitchFamily="66" charset="0"/>
              </a:rPr>
              <a:t>Homework 3</a:t>
            </a:r>
            <a:endParaRPr lang="en-US" dirty="0">
              <a:latin typeface="Comic Sans MS" panose="030F0702030302020204" pitchFamily="66" charset="0"/>
            </a:endParaRPr>
          </a:p>
        </p:txBody>
      </p:sp>
      <p:sp>
        <p:nvSpPr>
          <p:cNvPr id="6" name="Rectangle 5"/>
          <p:cNvSpPr/>
          <p:nvPr/>
        </p:nvSpPr>
        <p:spPr>
          <a:xfrm>
            <a:off x="708408" y="1690689"/>
            <a:ext cx="7806942" cy="4049314"/>
          </a:xfrm>
          <a:prstGeom prst="rect">
            <a:avLst/>
          </a:prstGeom>
        </p:spPr>
        <p:txBody>
          <a:bodyPr wrap="square">
            <a:spAutoFit/>
          </a:bodyPr>
          <a:lstStyle/>
          <a:p>
            <a:pPr marL="64135" marR="1560830">
              <a:lnSpc>
                <a:spcPct val="110000"/>
              </a:lnSpc>
              <a:spcBef>
                <a:spcPts val="130"/>
              </a:spcBef>
            </a:pP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Since confocal microscopy is very photon starved, it is important to get objectives that are bright.</a:t>
            </a:r>
          </a:p>
          <a:p>
            <a:pPr marL="64135" marR="1560830">
              <a:lnSpc>
                <a:spcPct val="110000"/>
              </a:lnSpc>
              <a:spcBef>
                <a:spcPts val="130"/>
              </a:spcBef>
            </a:pP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a:t>
            </a:r>
          </a:p>
          <a:p>
            <a:pPr marL="64135" marR="1560830">
              <a:lnSpc>
                <a:spcPct val="110000"/>
              </a:lnSpc>
              <a:spcBef>
                <a:spcPts val="130"/>
              </a:spcBef>
            </a:pP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For this assignment let’s assume you have a 10x objective with an N.A. of 0.3. Calculate the N.A. a 20x, 40x and 60x would need to </a:t>
            </a:r>
            <a:r>
              <a:rPr lang="en-US" dirty="0" smtClean="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have to </a:t>
            </a: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be as bright as this 10x.</a:t>
            </a:r>
          </a:p>
          <a:p>
            <a:pPr marL="64135" marR="1560830">
              <a:lnSpc>
                <a:spcPct val="110000"/>
              </a:lnSpc>
              <a:spcBef>
                <a:spcPts val="130"/>
              </a:spcBef>
            </a:pP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a:t>
            </a:r>
          </a:p>
          <a:p>
            <a:pPr marL="64135" marR="1560830">
              <a:lnSpc>
                <a:spcPct val="110000"/>
              </a:lnSpc>
              <a:spcBef>
                <a:spcPts val="130"/>
              </a:spcBef>
            </a:pP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Do the same for a 10x with an N.A. of 0.5. Also note if the 20x, 40x or 60x would be a dry, water or oil objective.</a:t>
            </a:r>
          </a:p>
          <a:p>
            <a:pPr marL="64135">
              <a:spcBef>
                <a:spcPts val="15"/>
              </a:spcBef>
            </a:pPr>
            <a:r>
              <a:rPr lang="en-US" spc="-5"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a:t>
            </a:r>
            <a:endPar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endParaRPr>
          </a:p>
          <a:p>
            <a:pPr marL="64135">
              <a:spcBef>
                <a:spcPts val="15"/>
              </a:spcBef>
            </a:pPr>
            <a:r>
              <a:rPr lang="en-US" spc="-5"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Hint</a:t>
            </a:r>
            <a:r>
              <a:rPr lang="en-US" spc="-20"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a:t>
            </a:r>
            <a:r>
              <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a:t>
            </a:r>
            <a:r>
              <a:rPr lang="en-US" spc="-10"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a:t>
            </a:r>
            <a:r>
              <a:rPr lang="en-US" spc="-5"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Assume Brightness for fluorescence equals NA</a:t>
            </a:r>
            <a:r>
              <a:rPr lang="en-US" spc="-5" baseline="30000"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4</a:t>
            </a:r>
            <a:r>
              <a:rPr lang="en-US" spc="-5"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 / Mag</a:t>
            </a:r>
            <a:r>
              <a:rPr lang="en-US" spc="-5" baseline="30000"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rPr>
              <a:t>2</a:t>
            </a:r>
            <a:endParaRPr lang="en-US" dirty="0">
              <a:solidFill>
                <a:prstClr val="black"/>
              </a:solidFill>
              <a:latin typeface="Comic Sans MS" panose="030F0702030302020204" pitchFamily="66" charset="0"/>
              <a:ea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586809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162407" y="2392363"/>
            <a:ext cx="4991100" cy="389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eaLnBrk="0" fontAlgn="base" hangingPunct="0">
              <a:spcBef>
                <a:spcPct val="5000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Medium                 Refractive Index</a:t>
            </a:r>
            <a:r>
              <a:rPr lang="en-US" altLang="en-US" sz="2000" u="sng" dirty="0">
                <a:solidFill>
                  <a:prstClr val="black"/>
                </a:solidFill>
                <a:latin typeface="Comic Sans MS" panose="030F0702030302020204" pitchFamily="66" charset="0"/>
                <a:ea typeface="MS PGothic" panose="020B0600070205080204" pitchFamily="34" charset="-128"/>
              </a:rPr>
              <a:t>   </a:t>
            </a: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endParaRPr lang="en-US" altLang="en-US" sz="2000" dirty="0">
              <a:solidFill>
                <a:prstClr val="black"/>
              </a:solidFill>
              <a:latin typeface="Comic Sans MS" panose="030F0702030302020204" pitchFamily="66" charset="0"/>
              <a:ea typeface="MS PGothic" panose="020B0600070205080204" pitchFamily="34" charset="-128"/>
            </a:endParaRP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Air			1.0003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Water 		1.33</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Glycerin 		1.47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Immersion Oil 	1.518 </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Glass 		1.56 – 1.46</a:t>
            </a:r>
          </a:p>
          <a:p>
            <a:pPr eaLnBrk="0" fontAlgn="base" hangingPunct="0">
              <a:lnSpc>
                <a:spcPct val="140000"/>
              </a:lnSpc>
              <a:spcBef>
                <a:spcPct val="0"/>
              </a:spcBef>
              <a:spcAft>
                <a:spcPct val="0"/>
              </a:spcAft>
            </a:pPr>
            <a:r>
              <a:rPr lang="en-US" altLang="en-US" sz="2000" dirty="0">
                <a:solidFill>
                  <a:prstClr val="black"/>
                </a:solidFill>
                <a:latin typeface="Comic Sans MS" panose="030F0702030302020204" pitchFamily="66" charset="0"/>
                <a:ea typeface="MS PGothic" panose="020B0600070205080204" pitchFamily="34" charset="-128"/>
              </a:rPr>
              <a:t>   Diamond  		2.42</a:t>
            </a:r>
            <a:r>
              <a:rPr lang="en-US" altLang="en-US" sz="2400" dirty="0">
                <a:solidFill>
                  <a:prstClr val="black"/>
                </a:solidFill>
                <a:latin typeface="Comic Sans MS" panose="030F0702030302020204" pitchFamily="66" charset="0"/>
                <a:ea typeface="MS PGothic" panose="020B0600070205080204" pitchFamily="34" charset="-128"/>
              </a:rPr>
              <a:t> </a:t>
            </a:r>
          </a:p>
        </p:txBody>
      </p:sp>
      <p:graphicFrame>
        <p:nvGraphicFramePr>
          <p:cNvPr id="26627" name="Object 3"/>
          <p:cNvGraphicFramePr>
            <a:graphicFrameLocks noChangeAspect="1"/>
          </p:cNvGraphicFramePr>
          <p:nvPr>
            <p:extLst/>
          </p:nvPr>
        </p:nvGraphicFramePr>
        <p:xfrm>
          <a:off x="2503488" y="1219200"/>
          <a:ext cx="4148137" cy="862013"/>
        </p:xfrm>
        <a:graphic>
          <a:graphicData uri="http://schemas.openxmlformats.org/presentationml/2006/ole">
            <mc:AlternateContent xmlns:mc="http://schemas.openxmlformats.org/markup-compatibility/2006">
              <mc:Choice xmlns:v="urn:schemas-microsoft-com:vml" Requires="v">
                <p:oleObj spid="_x0000_s3090" name="Equation" r:id="rId3" imgW="2260440" imgH="469800" progId="Equation.3">
                  <p:embed/>
                </p:oleObj>
              </mc:Choice>
              <mc:Fallback>
                <p:oleObj name="Equation" r:id="rId3" imgW="2260440" imgH="469800" progId="Equation.3">
                  <p:embed/>
                  <p:pic>
                    <p:nvPicPr>
                      <p:cNvPr id="0" name=""/>
                      <p:cNvPicPr>
                        <a:picLocks noChangeAspect="1" noChangeArrowheads="1"/>
                      </p:cNvPicPr>
                      <p:nvPr/>
                    </p:nvPicPr>
                    <p:blipFill>
                      <a:blip r:embed="rId4"/>
                      <a:srcRect/>
                      <a:stretch>
                        <a:fillRect/>
                      </a:stretch>
                    </p:blipFill>
                    <p:spPr bwMode="auto">
                      <a:xfrm>
                        <a:off x="2503488" y="1219200"/>
                        <a:ext cx="4148137" cy="862013"/>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5"/>
          <p:cNvSpPr txBox="1">
            <a:spLocks noChangeArrowheads="1"/>
          </p:cNvSpPr>
          <p:nvPr/>
        </p:nvSpPr>
        <p:spPr bwMode="auto">
          <a:xfrm>
            <a:off x="2971800" y="457200"/>
            <a:ext cx="3165475" cy="52322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b="1" dirty="0">
                <a:solidFill>
                  <a:prstClr val="black"/>
                </a:solidFill>
                <a:effectLst>
                  <a:outerShdw blurRad="38100" dist="38100" dir="2700000" algn="tl">
                    <a:srgbClr val="C0C0C0"/>
                  </a:outerShdw>
                </a:effectLst>
                <a:latin typeface="Comic Sans MS" panose="030F0702030302020204" pitchFamily="66" charset="0"/>
                <a:ea typeface="MS PGothic" panose="020B0600070205080204" pitchFamily="34" charset="-128"/>
              </a:rPr>
              <a:t>Refractive index</a:t>
            </a:r>
            <a:r>
              <a:rPr lang="en-US" altLang="en-US" sz="2400" dirty="0">
                <a:solidFill>
                  <a:prstClr val="black"/>
                </a:solidFill>
                <a:latin typeface="Comic Sans MS" panose="030F0702030302020204" pitchFamily="66" charset="0"/>
                <a:ea typeface="MS PGothic" panose="020B0600070205080204" pitchFamily="34" charset="-128"/>
              </a:rPr>
              <a:t>  </a:t>
            </a:r>
            <a:r>
              <a:rPr lang="el-GR" altLang="en-US" sz="2800" b="1" i="1" dirty="0" smtClean="0">
                <a:solidFill>
                  <a:prstClr val="black"/>
                </a:solidFill>
                <a:ea typeface="MS PGothic" panose="020B0600070205080204" pitchFamily="34" charset="-128"/>
              </a:rPr>
              <a:t>η</a:t>
            </a:r>
            <a:endParaRPr lang="en-US" altLang="en-US" sz="2800" b="1" i="1" dirty="0">
              <a:solidFill>
                <a:prstClr val="black"/>
              </a:solidFill>
              <a:ea typeface="MS PGothic" panose="020B0600070205080204" pitchFamily="34" charset="-128"/>
            </a:endParaRPr>
          </a:p>
        </p:txBody>
      </p:sp>
      <p:sp>
        <p:nvSpPr>
          <p:cNvPr id="26631" name="Line 7"/>
          <p:cNvSpPr>
            <a:spLocks noChangeShapeType="1"/>
          </p:cNvSpPr>
          <p:nvPr/>
        </p:nvSpPr>
        <p:spPr bwMode="auto">
          <a:xfrm>
            <a:off x="2429107" y="3429000"/>
            <a:ext cx="44196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2" name="Line 8"/>
          <p:cNvSpPr>
            <a:spLocks noChangeShapeType="1"/>
          </p:cNvSpPr>
          <p:nvPr/>
        </p:nvSpPr>
        <p:spPr bwMode="auto">
          <a:xfrm>
            <a:off x="4562707" y="238125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
        <p:nvSpPr>
          <p:cNvPr id="26633" name="Line 9"/>
          <p:cNvSpPr>
            <a:spLocks noChangeShapeType="1"/>
          </p:cNvSpPr>
          <p:nvPr/>
        </p:nvSpPr>
        <p:spPr bwMode="auto">
          <a:xfrm>
            <a:off x="6848707" y="2362200"/>
            <a:ext cx="0" cy="388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n-US" sz="2400">
              <a:solidFill>
                <a:prstClr val="black"/>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6780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 3 solution</a:t>
            </a:r>
            <a:endParaRPr lang="en-US" dirty="0"/>
          </a:p>
        </p:txBody>
      </p:sp>
      <p:sp>
        <p:nvSpPr>
          <p:cNvPr id="5" name="Content Placeholder 4"/>
          <p:cNvSpPr>
            <a:spLocks noGrp="1"/>
          </p:cNvSpPr>
          <p:nvPr>
            <p:ph sz="half" idx="1"/>
          </p:nvPr>
        </p:nvSpPr>
        <p:spPr/>
        <p:txBody>
          <a:bodyPr/>
          <a:lstStyle/>
          <a:p>
            <a:r>
              <a:rPr lang="en-US" dirty="0" smtClean="0"/>
              <a:t>10x at 0.3 NA</a:t>
            </a:r>
          </a:p>
          <a:p>
            <a:pPr marL="0" indent="0">
              <a:buNone/>
            </a:pPr>
            <a:endParaRPr lang="en-US" dirty="0"/>
          </a:p>
        </p:txBody>
      </p:sp>
      <p:sp>
        <p:nvSpPr>
          <p:cNvPr id="8" name="Content Placeholder 7"/>
          <p:cNvSpPr>
            <a:spLocks noGrp="1"/>
          </p:cNvSpPr>
          <p:nvPr>
            <p:ph sz="half" idx="2"/>
          </p:nvPr>
        </p:nvSpPr>
        <p:spPr/>
        <p:txBody>
          <a:bodyPr/>
          <a:lstStyle/>
          <a:p>
            <a:r>
              <a:rPr lang="en-US" dirty="0" smtClean="0"/>
              <a:t>10x at 0.5 NA</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00652806"/>
              </p:ext>
            </p:extLst>
          </p:nvPr>
        </p:nvGraphicFramePr>
        <p:xfrm>
          <a:off x="628650" y="2517934"/>
          <a:ext cx="3530756" cy="2031764"/>
        </p:xfrm>
        <a:graphic>
          <a:graphicData uri="http://schemas.openxmlformats.org/drawingml/2006/table">
            <a:tbl>
              <a:tblPr firstRow="1" bandRow="1">
                <a:tableStyleId>{5C22544A-7EE6-4342-B048-85BDC9FD1C3A}</a:tableStyleId>
              </a:tblPr>
              <a:tblGrid>
                <a:gridCol w="1765378"/>
                <a:gridCol w="1765378"/>
              </a:tblGrid>
              <a:tr h="507941">
                <a:tc>
                  <a:txBody>
                    <a:bodyPr/>
                    <a:lstStyle/>
                    <a:p>
                      <a:r>
                        <a:rPr lang="en-US" dirty="0" err="1" smtClean="0"/>
                        <a:t>Obj</a:t>
                      </a:r>
                      <a:r>
                        <a:rPr lang="en-US" dirty="0" smtClean="0"/>
                        <a:t> Mag</a:t>
                      </a:r>
                      <a:endParaRPr lang="en-US" dirty="0"/>
                    </a:p>
                  </a:txBody>
                  <a:tcPr/>
                </a:tc>
                <a:tc>
                  <a:txBody>
                    <a:bodyPr/>
                    <a:lstStyle/>
                    <a:p>
                      <a:r>
                        <a:rPr lang="en-US" dirty="0" smtClean="0"/>
                        <a:t>NA</a:t>
                      </a:r>
                      <a:endParaRPr lang="en-US" dirty="0"/>
                    </a:p>
                  </a:txBody>
                  <a:tcPr/>
                </a:tc>
              </a:tr>
              <a:tr h="507941">
                <a:tc>
                  <a:txBody>
                    <a:bodyPr/>
                    <a:lstStyle/>
                    <a:p>
                      <a:r>
                        <a:rPr lang="en-US" dirty="0" smtClean="0"/>
                        <a:t>20x</a:t>
                      </a:r>
                    </a:p>
                  </a:txBody>
                  <a:tcPr/>
                </a:tc>
                <a:tc>
                  <a:txBody>
                    <a:bodyPr/>
                    <a:lstStyle/>
                    <a:p>
                      <a:pPr algn="l" fontAlgn="b"/>
                      <a:r>
                        <a:rPr lang="en-US" sz="1800" b="0" i="0" u="none" strike="noStrike" dirty="0">
                          <a:solidFill>
                            <a:srgbClr val="000000"/>
                          </a:solidFill>
                          <a:effectLst/>
                          <a:latin typeface="+mn-lt"/>
                        </a:rPr>
                        <a:t>0.424264</a:t>
                      </a:r>
                    </a:p>
                  </a:txBody>
                  <a:tcPr marL="7620" marR="7620" marT="7620" marB="0"/>
                </a:tc>
              </a:tr>
              <a:tr h="507941">
                <a:tc>
                  <a:txBody>
                    <a:bodyPr/>
                    <a:lstStyle/>
                    <a:p>
                      <a:r>
                        <a:rPr lang="en-US" dirty="0" smtClean="0"/>
                        <a:t>40x</a:t>
                      </a:r>
                      <a:endParaRPr lang="en-US" dirty="0"/>
                    </a:p>
                  </a:txBody>
                  <a:tcPr/>
                </a:tc>
                <a:tc>
                  <a:txBody>
                    <a:bodyPr/>
                    <a:lstStyle/>
                    <a:p>
                      <a:pPr algn="l" fontAlgn="b"/>
                      <a:r>
                        <a:rPr lang="en-US" sz="1800" b="0" i="0" u="none" strike="noStrike" dirty="0">
                          <a:solidFill>
                            <a:srgbClr val="000000"/>
                          </a:solidFill>
                          <a:effectLst/>
                          <a:latin typeface="+mn-lt"/>
                        </a:rPr>
                        <a:t>0.6</a:t>
                      </a:r>
                    </a:p>
                  </a:txBody>
                  <a:tcPr marL="7620" marR="7620" marT="7620" marB="0"/>
                </a:tc>
              </a:tr>
              <a:tr h="507941">
                <a:tc>
                  <a:txBody>
                    <a:bodyPr/>
                    <a:lstStyle/>
                    <a:p>
                      <a:r>
                        <a:rPr lang="en-US" dirty="0" smtClean="0"/>
                        <a:t>60x</a:t>
                      </a:r>
                      <a:endParaRPr lang="en-US" dirty="0"/>
                    </a:p>
                  </a:txBody>
                  <a:tcPr/>
                </a:tc>
                <a:tc>
                  <a:txBody>
                    <a:bodyPr/>
                    <a:lstStyle/>
                    <a:p>
                      <a:pPr algn="l" fontAlgn="b"/>
                      <a:r>
                        <a:rPr lang="en-US" sz="1800" b="0" i="0" u="none" strike="noStrike" dirty="0">
                          <a:solidFill>
                            <a:srgbClr val="000000"/>
                          </a:solidFill>
                          <a:effectLst/>
                          <a:latin typeface="+mn-lt"/>
                        </a:rPr>
                        <a:t>0.734847</a:t>
                      </a:r>
                    </a:p>
                  </a:txBody>
                  <a:tcPr marL="7620" marR="7620" marT="762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84771164"/>
              </p:ext>
            </p:extLst>
          </p:nvPr>
        </p:nvGraphicFramePr>
        <p:xfrm>
          <a:off x="4629150" y="2517934"/>
          <a:ext cx="3530756" cy="2031764"/>
        </p:xfrm>
        <a:graphic>
          <a:graphicData uri="http://schemas.openxmlformats.org/drawingml/2006/table">
            <a:tbl>
              <a:tblPr firstRow="1" bandRow="1">
                <a:tableStyleId>{5C22544A-7EE6-4342-B048-85BDC9FD1C3A}</a:tableStyleId>
              </a:tblPr>
              <a:tblGrid>
                <a:gridCol w="1765378"/>
                <a:gridCol w="1765378"/>
              </a:tblGrid>
              <a:tr h="507941">
                <a:tc>
                  <a:txBody>
                    <a:bodyPr/>
                    <a:lstStyle/>
                    <a:p>
                      <a:r>
                        <a:rPr lang="en-US" dirty="0" err="1" smtClean="0"/>
                        <a:t>Obj</a:t>
                      </a:r>
                      <a:r>
                        <a:rPr lang="en-US" dirty="0" smtClean="0"/>
                        <a:t> Mag</a:t>
                      </a:r>
                      <a:endParaRPr lang="en-US" dirty="0"/>
                    </a:p>
                  </a:txBody>
                  <a:tcPr/>
                </a:tc>
                <a:tc>
                  <a:txBody>
                    <a:bodyPr/>
                    <a:lstStyle/>
                    <a:p>
                      <a:r>
                        <a:rPr lang="en-US" dirty="0" smtClean="0"/>
                        <a:t>NA</a:t>
                      </a:r>
                      <a:endParaRPr lang="en-US" dirty="0"/>
                    </a:p>
                  </a:txBody>
                  <a:tcPr/>
                </a:tc>
              </a:tr>
              <a:tr h="507941">
                <a:tc>
                  <a:txBody>
                    <a:bodyPr/>
                    <a:lstStyle/>
                    <a:p>
                      <a:r>
                        <a:rPr lang="en-US" dirty="0" smtClean="0"/>
                        <a:t>20x</a:t>
                      </a:r>
                    </a:p>
                  </a:txBody>
                  <a:tcPr/>
                </a:tc>
                <a:tc>
                  <a:txBody>
                    <a:bodyPr/>
                    <a:lstStyle/>
                    <a:p>
                      <a:pPr algn="l" fontAlgn="b"/>
                      <a:r>
                        <a:rPr lang="en-US" sz="1800" b="0" i="0" u="none" strike="noStrike" dirty="0">
                          <a:solidFill>
                            <a:srgbClr val="000000"/>
                          </a:solidFill>
                          <a:effectLst/>
                          <a:latin typeface="+mn-lt"/>
                        </a:rPr>
                        <a:t>0.707107</a:t>
                      </a:r>
                    </a:p>
                  </a:txBody>
                  <a:tcPr marL="7620" marR="7620" marT="7620" marB="0"/>
                </a:tc>
              </a:tr>
              <a:tr h="507941">
                <a:tc>
                  <a:txBody>
                    <a:bodyPr/>
                    <a:lstStyle/>
                    <a:p>
                      <a:r>
                        <a:rPr lang="en-US" dirty="0" smtClean="0"/>
                        <a:t>40x</a:t>
                      </a:r>
                      <a:endParaRPr lang="en-US" dirty="0"/>
                    </a:p>
                  </a:txBody>
                  <a:tcPr/>
                </a:tc>
                <a:tc>
                  <a:txBody>
                    <a:bodyPr/>
                    <a:lstStyle/>
                    <a:p>
                      <a:pPr algn="l" fontAlgn="b"/>
                      <a:r>
                        <a:rPr lang="en-US" sz="1800" b="0" i="0" u="none" strike="noStrike" dirty="0">
                          <a:solidFill>
                            <a:srgbClr val="000000"/>
                          </a:solidFill>
                          <a:effectLst/>
                          <a:latin typeface="+mn-lt"/>
                        </a:rPr>
                        <a:t>1</a:t>
                      </a:r>
                    </a:p>
                  </a:txBody>
                  <a:tcPr marL="7620" marR="7620" marT="7620" marB="0"/>
                </a:tc>
              </a:tr>
              <a:tr h="507941">
                <a:tc>
                  <a:txBody>
                    <a:bodyPr/>
                    <a:lstStyle/>
                    <a:p>
                      <a:r>
                        <a:rPr lang="en-US" dirty="0" smtClean="0"/>
                        <a:t>60x</a:t>
                      </a:r>
                      <a:endParaRPr lang="en-US" dirty="0"/>
                    </a:p>
                  </a:txBody>
                  <a:tcPr/>
                </a:tc>
                <a:tc>
                  <a:txBody>
                    <a:bodyPr/>
                    <a:lstStyle/>
                    <a:p>
                      <a:pPr algn="l" fontAlgn="b"/>
                      <a:r>
                        <a:rPr lang="en-US" sz="1800" b="0" i="0" u="none" strike="noStrike" dirty="0">
                          <a:solidFill>
                            <a:srgbClr val="000000"/>
                          </a:solidFill>
                          <a:effectLst/>
                          <a:latin typeface="+mn-lt"/>
                        </a:rPr>
                        <a:t>1.224745</a:t>
                      </a:r>
                    </a:p>
                  </a:txBody>
                  <a:tcPr marL="7620" marR="7620" marT="7620" marB="0"/>
                </a:tc>
              </a:tr>
            </a:tbl>
          </a:graphicData>
        </a:graphic>
      </p:graphicFrame>
    </p:spTree>
    <p:extLst>
      <p:ext uri="{BB962C8B-B14F-4D97-AF65-F5344CB8AC3E}">
        <p14:creationId xmlns:p14="http://schemas.microsoft.com/office/powerpoint/2010/main" val="35174369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spcBef>
                <a:spcPct val="50000"/>
              </a:spcBef>
            </a:pPr>
            <a:r>
              <a:rPr lang="en-US" altLang="en-US" sz="3200" dirty="0"/>
              <a:t>Biology 177: Principles of Modern Microscopy</a:t>
            </a:r>
            <a:br>
              <a:rPr lang="en-US" altLang="en-US" sz="3200" dirty="0"/>
            </a:br>
            <a:endParaRPr lang="en-US" sz="3200" dirty="0"/>
          </a:p>
        </p:txBody>
      </p:sp>
      <p:sp>
        <p:nvSpPr>
          <p:cNvPr id="3" name="Content Placeholder 2"/>
          <p:cNvSpPr>
            <a:spLocks noGrp="1"/>
          </p:cNvSpPr>
          <p:nvPr>
            <p:ph idx="1"/>
          </p:nvPr>
        </p:nvSpPr>
        <p:spPr/>
        <p:txBody>
          <a:bodyPr>
            <a:normAutofit fontScale="92500" lnSpcReduction="10000"/>
          </a:bodyPr>
          <a:lstStyle/>
          <a:p>
            <a:pPr marL="685800"/>
            <a:r>
              <a:rPr lang="en-US" altLang="en-US" sz="2600" dirty="0"/>
              <a:t>Course Work:</a:t>
            </a:r>
          </a:p>
          <a:p>
            <a:pPr marL="1143000" lvl="1"/>
            <a:r>
              <a:rPr lang="en-US" altLang="en-US" sz="2200" dirty="0"/>
              <a:t>Reading</a:t>
            </a:r>
          </a:p>
          <a:p>
            <a:pPr marL="1143000" lvl="1"/>
            <a:r>
              <a:rPr lang="en-US" altLang="en-US" sz="2200" dirty="0"/>
              <a:t>Simple problem sets</a:t>
            </a:r>
          </a:p>
          <a:p>
            <a:pPr marL="1143000" lvl="1"/>
            <a:r>
              <a:rPr lang="en-US" altLang="en-US" sz="2200" dirty="0" smtClean="0"/>
              <a:t>Projects</a:t>
            </a:r>
            <a:endParaRPr lang="en-US" altLang="en-US" sz="2200" dirty="0"/>
          </a:p>
          <a:p>
            <a:pPr marL="1143000" lvl="1"/>
            <a:r>
              <a:rPr lang="en-US" altLang="en-US" sz="2200" dirty="0"/>
              <a:t>No </a:t>
            </a:r>
            <a:r>
              <a:rPr lang="en-US" altLang="en-US" sz="2200" dirty="0" smtClean="0"/>
              <a:t>exams</a:t>
            </a:r>
            <a:endParaRPr lang="en-US" altLang="en-US" sz="2200" dirty="0"/>
          </a:p>
          <a:p>
            <a:pPr marL="685800"/>
            <a:r>
              <a:rPr lang="en-US" altLang="en-US" sz="2600" dirty="0"/>
              <a:t>Projects (two):</a:t>
            </a:r>
          </a:p>
          <a:p>
            <a:pPr marL="1143000" lvl="1"/>
            <a:r>
              <a:rPr lang="en-US" altLang="en-US" sz="2200" dirty="0"/>
              <a:t>Read and summarize a publication</a:t>
            </a:r>
          </a:p>
          <a:p>
            <a:pPr marL="1143000" lvl="1"/>
            <a:r>
              <a:rPr lang="en-US" altLang="en-US" sz="2200" dirty="0"/>
              <a:t>Describe technology</a:t>
            </a:r>
          </a:p>
          <a:p>
            <a:pPr marL="1143000" lvl="1"/>
            <a:r>
              <a:rPr lang="en-US" altLang="en-US" sz="2200" dirty="0"/>
              <a:t>How could it have been done better</a:t>
            </a:r>
            <a:r>
              <a:rPr lang="en-US" altLang="en-US" sz="2200" dirty="0" smtClean="0"/>
              <a:t>?</a:t>
            </a:r>
          </a:p>
          <a:p>
            <a:pPr marL="1143000" lvl="1"/>
            <a:r>
              <a:rPr lang="en-US" altLang="en-US" sz="2200" dirty="0" smtClean="0"/>
              <a:t>Must say one good thing about paper.</a:t>
            </a:r>
            <a:endParaRPr lang="en-US" altLang="en-US" sz="2200" dirty="0"/>
          </a:p>
          <a:p>
            <a:pPr marL="685800"/>
            <a:endParaRPr lang="en-US" altLang="en-US" sz="2400" dirty="0"/>
          </a:p>
          <a:p>
            <a:pPr marL="685800"/>
            <a:r>
              <a:rPr lang="en-US" altLang="en-US" sz="2600" dirty="0"/>
              <a:t>Note:  Auditors </a:t>
            </a:r>
            <a:r>
              <a:rPr lang="en-US" altLang="en-US" sz="2600" dirty="0" smtClean="0"/>
              <a:t>welcome</a:t>
            </a:r>
            <a:endParaRPr lang="en-US" altLang="en-US" sz="2600" dirty="0"/>
          </a:p>
        </p:txBody>
      </p:sp>
    </p:spTree>
    <p:extLst>
      <p:ext uri="{BB962C8B-B14F-4D97-AF65-F5344CB8AC3E}">
        <p14:creationId xmlns:p14="http://schemas.microsoft.com/office/powerpoint/2010/main" val="25481242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000" dirty="0" smtClean="0"/>
              <a:t>Questions about last lecture?</a:t>
            </a:r>
            <a:endParaRPr lang="en-US" sz="4000" dirty="0"/>
          </a:p>
        </p:txBody>
      </p:sp>
    </p:spTree>
    <p:extLst>
      <p:ext uri="{BB962C8B-B14F-4D97-AF65-F5344CB8AC3E}">
        <p14:creationId xmlns:p14="http://schemas.microsoft.com/office/powerpoint/2010/main" val="721650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65000"/>
          </a:schemeClr>
        </a:solidFill>
        <a:effectLst/>
      </p:bgPr>
    </p:bg>
    <p:spTree>
      <p:nvGrpSpPr>
        <p:cNvPr id="1" name=""/>
        <p:cNvGrpSpPr/>
        <p:nvPr/>
      </p:nvGrpSpPr>
      <p:grpSpPr>
        <a:xfrm>
          <a:off x="0" y="0"/>
          <a:ext cx="0" cy="0"/>
          <a:chOff x="0" y="0"/>
          <a:chExt cx="0" cy="0"/>
        </a:xfrm>
      </p:grpSpPr>
      <p:graphicFrame>
        <p:nvGraphicFramePr>
          <p:cNvPr id="903170" name="Object 2"/>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2071" name="Picture" r:id="rId3" imgW="722160" imgH="722160" progId="Word.Picture.8">
                  <p:embed/>
                </p:oleObj>
              </mc:Choice>
              <mc:Fallback>
                <p:oleObj name="Picture" r:id="rId3" imgW="722160" imgH="722160" progId="Word.Picture.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3171" name="Rectangle 3"/>
          <p:cNvSpPr>
            <a:spLocks noChangeArrowheads="1"/>
          </p:cNvSpPr>
          <p:nvPr/>
        </p:nvSpPr>
        <p:spPr bwMode="auto">
          <a:xfrm>
            <a:off x="685800" y="1981200"/>
            <a:ext cx="3810000" cy="4114800"/>
          </a:xfrm>
          <a:prstGeom prst="rect">
            <a:avLst/>
          </a:prstGeom>
          <a:noFill/>
          <a:ln>
            <a:noFill/>
          </a:ln>
          <a:effec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a:solidFill>
                  <a:srgbClr val="FFFF00"/>
                </a:solidFill>
                <a:latin typeface="Calibri" panose="020F0502020204030204"/>
              </a:rPr>
              <a:t>Transmitted 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Phase Contrast</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white"/>
                </a:solidFill>
                <a:latin typeface="Calibri" panose="020F0502020204030204"/>
              </a:rPr>
              <a:t>Fluorescence - not any more &gt; Epi !</a:t>
            </a:r>
            <a:r>
              <a:rPr lang="en-US" altLang="en-US" sz="2000" dirty="0">
                <a:solidFill>
                  <a:prstClr val="black"/>
                </a:solidFill>
                <a:latin typeface="Calibri" panose="020F0502020204030204"/>
              </a:rPr>
              <a:t> </a:t>
            </a:r>
          </a:p>
        </p:txBody>
      </p:sp>
      <p:sp>
        <p:nvSpPr>
          <p:cNvPr id="903172" name="Rectangle 4"/>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defRPr sz="2800">
                <a:solidFill>
                  <a:schemeClr val="tx1"/>
                </a:solidFill>
                <a:latin typeface="Times New Roman" panose="02020603050405020304" pitchFamily="18" charset="0"/>
              </a:defRPr>
            </a:lvl1pPr>
            <a:lvl2pPr marL="742950" indent="-285750" algn="l">
              <a:spcBef>
                <a:spcPct val="20000"/>
              </a:spcBef>
              <a:buChar char="–"/>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buChar char="–"/>
              <a:defRPr>
                <a:solidFill>
                  <a:schemeClr val="tx1"/>
                </a:solidFill>
                <a:latin typeface="Times New Roman" panose="02020603050405020304" pitchFamily="18" charset="0"/>
              </a:defRPr>
            </a:lvl4pPr>
            <a:lvl5pPr marL="2057400" indent="-228600" algn="l">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r>
              <a:rPr lang="en-US" altLang="en-US" dirty="0" smtClean="0">
                <a:solidFill>
                  <a:srgbClr val="FF0000"/>
                </a:solidFill>
                <a:latin typeface="Calibri" panose="020F0502020204030204"/>
              </a:rPr>
              <a:t>Reflected (Incident) </a:t>
            </a:r>
            <a:r>
              <a:rPr lang="en-US" altLang="en-US" dirty="0">
                <a:solidFill>
                  <a:srgbClr val="FF0000"/>
                </a:solidFill>
                <a:latin typeface="Calibri" panose="020F0502020204030204"/>
              </a:rPr>
              <a:t>Light</a:t>
            </a:r>
          </a:p>
          <a:p>
            <a:pPr>
              <a:buFont typeface="Arial" panose="020B0604020202020204" pitchFamily="34" charset="0"/>
              <a:buChar char="•"/>
            </a:pPr>
            <a:r>
              <a:rPr lang="en-US" altLang="en-US" sz="2000" dirty="0" smtClean="0">
                <a:solidFill>
                  <a:prstClr val="black"/>
                </a:solidFill>
                <a:latin typeface="Calibri" panose="020F0502020204030204"/>
              </a:rPr>
              <a:t>Bright-field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black"/>
                </a:solidFill>
                <a:latin typeface="Calibri" panose="020F0502020204030204"/>
              </a:rPr>
              <a:t>Oblique</a:t>
            </a:r>
          </a:p>
          <a:p>
            <a:pPr>
              <a:buFont typeface="Arial" panose="020B0604020202020204" pitchFamily="34" charset="0"/>
              <a:buChar char="•"/>
            </a:pP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err="1">
                <a:solidFill>
                  <a:prstClr val="black"/>
                </a:solidFill>
                <a:latin typeface="Calibri" panose="020F0502020204030204"/>
              </a:rPr>
              <a:t>Darkfield</a:t>
            </a:r>
            <a:endParaRPr lang="en-US" altLang="en-US" sz="2000" dirty="0">
              <a:solidFill>
                <a:prstClr val="black"/>
              </a:solidFill>
              <a:latin typeface="Calibri" panose="020F0502020204030204"/>
            </a:endParaRPr>
          </a:p>
          <a:p>
            <a:pPr>
              <a:buFont typeface="Arial" panose="020B0604020202020204" pitchFamily="34" charset="0"/>
              <a:buChar char="•"/>
            </a:pPr>
            <a:r>
              <a:rPr lang="en-US" altLang="en-US" sz="2000" dirty="0">
                <a:solidFill>
                  <a:prstClr val="white"/>
                </a:solidFill>
                <a:latin typeface="Calibri" panose="020F0502020204030204"/>
              </a:rPr>
              <a:t>Not any more (DIC !)</a:t>
            </a:r>
          </a:p>
          <a:p>
            <a:pPr>
              <a:buFont typeface="Arial" panose="020B0604020202020204" pitchFamily="34" charset="0"/>
              <a:buChar char="•"/>
            </a:pPr>
            <a:r>
              <a:rPr lang="en-US" altLang="en-US" sz="2000" dirty="0">
                <a:solidFill>
                  <a:prstClr val="black"/>
                </a:solidFill>
                <a:latin typeface="Calibri" panose="020F0502020204030204"/>
              </a:rPr>
              <a:t>Polarized Light</a:t>
            </a:r>
          </a:p>
          <a:p>
            <a:pPr>
              <a:buFont typeface="Arial" panose="020B0604020202020204" pitchFamily="34" charset="0"/>
              <a:buChar char="•"/>
            </a:pPr>
            <a:r>
              <a:rPr lang="en-US" altLang="en-US" sz="2000" dirty="0">
                <a:solidFill>
                  <a:prstClr val="black"/>
                </a:solidFill>
                <a:latin typeface="Calibri" panose="020F0502020204030204"/>
              </a:rPr>
              <a:t>DIC (Differential Interference Contrast)</a:t>
            </a:r>
          </a:p>
          <a:p>
            <a:pPr>
              <a:buFont typeface="Arial" panose="020B0604020202020204" pitchFamily="34" charset="0"/>
              <a:buChar char="•"/>
            </a:pPr>
            <a:r>
              <a:rPr lang="en-US" altLang="en-US" sz="2000" dirty="0">
                <a:solidFill>
                  <a:prstClr val="black"/>
                </a:solidFill>
                <a:latin typeface="Calibri" panose="020F0502020204030204"/>
              </a:rPr>
              <a:t>Fluorescence (Epi)</a:t>
            </a:r>
            <a:endParaRPr lang="en-US" altLang="en-US" dirty="0">
              <a:solidFill>
                <a:prstClr val="black"/>
              </a:solidFill>
              <a:latin typeface="Calibri" panose="020F0502020204030204"/>
            </a:endParaRPr>
          </a:p>
        </p:txBody>
      </p:sp>
      <p:sp>
        <p:nvSpPr>
          <p:cNvPr id="2" name="Title 1"/>
          <p:cNvSpPr>
            <a:spLocks noGrp="1"/>
          </p:cNvSpPr>
          <p:nvPr>
            <p:ph type="title"/>
          </p:nvPr>
        </p:nvSpPr>
        <p:spPr/>
        <p:txBody>
          <a:bodyPr anchor="t">
            <a:normAutofit fontScale="90000"/>
          </a:bodyPr>
          <a:lstStyle/>
          <a:p>
            <a:r>
              <a:rPr lang="en-US" altLang="en-US" dirty="0">
                <a:solidFill>
                  <a:prstClr val="black"/>
                </a:solidFill>
              </a:rPr>
              <a:t>Illumination Techniques - Overview</a:t>
            </a:r>
            <a:br>
              <a:rPr lang="en-US" altLang="en-US" dirty="0">
                <a:solidFill>
                  <a:prstClr val="black"/>
                </a:solidFill>
              </a:rPr>
            </a:br>
            <a:endParaRPr lang="en-US" dirty="0"/>
          </a:p>
        </p:txBody>
      </p:sp>
    </p:spTree>
    <p:extLst>
      <p:ext uri="{BB962C8B-B14F-4D97-AF65-F5344CB8AC3E}">
        <p14:creationId xmlns:p14="http://schemas.microsoft.com/office/powerpoint/2010/main" val="357972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Different types of contrast</a:t>
            </a:r>
            <a:endParaRPr lang="en-US" sz="4000" dirty="0"/>
          </a:p>
        </p:txBody>
      </p:sp>
      <p:sp>
        <p:nvSpPr>
          <p:cNvPr id="8" name="object 4"/>
          <p:cNvSpPr txBox="1"/>
          <p:nvPr/>
        </p:nvSpPr>
        <p:spPr>
          <a:xfrm>
            <a:off x="3893185" y="6311899"/>
            <a:ext cx="1357630" cy="269304"/>
          </a:xfrm>
          <a:prstGeom prst="rect">
            <a:avLst/>
          </a:prstGeom>
        </p:spPr>
        <p:txBody>
          <a:bodyPr vert="horz" wrap="square" lIns="0" tIns="0" rIns="0" bIns="0" rtlCol="0">
            <a:spAutoFit/>
          </a:bodyPr>
          <a:lstStyle/>
          <a:p>
            <a:pPr marL="12700">
              <a:lnSpc>
                <a:spcPct val="100000"/>
              </a:lnSpc>
            </a:pPr>
            <a:r>
              <a:rPr sz="1750" spc="5" dirty="0">
                <a:latin typeface="Arial"/>
                <a:cs typeface="Arial"/>
              </a:rPr>
              <a:t>E. D. Salmon</a:t>
            </a:r>
            <a:endParaRPr sz="1750" dirty="0">
              <a:latin typeface="Arial"/>
              <a:cs typeface="Arial"/>
            </a:endParaRPr>
          </a:p>
        </p:txBody>
      </p:sp>
      <p:sp>
        <p:nvSpPr>
          <p:cNvPr id="11" name="object 2"/>
          <p:cNvSpPr/>
          <p:nvPr/>
        </p:nvSpPr>
        <p:spPr>
          <a:xfrm>
            <a:off x="1094011" y="1115445"/>
            <a:ext cx="6955978" cy="519645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4433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6094</TotalTime>
  <Words>7576</Words>
  <Application>Microsoft Office PowerPoint</Application>
  <PresentationFormat>On-screen Show (4:3)</PresentationFormat>
  <Paragraphs>587</Paragraphs>
  <Slides>63</Slides>
  <Notes>45</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2</vt:i4>
      </vt:variant>
      <vt:variant>
        <vt:lpstr>Slide Titles</vt:lpstr>
      </vt:variant>
      <vt:variant>
        <vt:i4>63</vt:i4>
      </vt:variant>
    </vt:vector>
  </HeadingPairs>
  <TitlesOfParts>
    <vt:vector size="79" baseType="lpstr">
      <vt:lpstr>ＭＳ Ｐゴシック</vt:lpstr>
      <vt:lpstr>ＭＳ Ｐゴシック</vt:lpstr>
      <vt:lpstr>Arial</vt:lpstr>
      <vt:lpstr>Calibri</vt:lpstr>
      <vt:lpstr>Calibri Light</vt:lpstr>
      <vt:lpstr>Comic Sans MS</vt:lpstr>
      <vt:lpstr>Symbol</vt:lpstr>
      <vt:lpstr>Times New Roman</vt:lpstr>
      <vt:lpstr>Office Theme</vt:lpstr>
      <vt:lpstr>Blank Presentation</vt:lpstr>
      <vt:lpstr>1_Office Theme</vt:lpstr>
      <vt:lpstr>2_Office Theme</vt:lpstr>
      <vt:lpstr>3_Office Theme</vt:lpstr>
      <vt:lpstr>4_Office Theme</vt:lpstr>
      <vt:lpstr>Picture</vt:lpstr>
      <vt:lpstr>Equation</vt:lpstr>
      <vt:lpstr>Biology 177: Principles of Modern Microscopy</vt:lpstr>
      <vt:lpstr>Lecture 9: Polarization and DIC</vt:lpstr>
      <vt:lpstr>Contrast versus Resolution</vt:lpstr>
      <vt:lpstr>The First Contrast</vt:lpstr>
      <vt:lpstr>The Ultimate Contrast</vt:lpstr>
      <vt:lpstr>Phase contrast illumination</vt:lpstr>
      <vt:lpstr>Questions about last lecture?</vt:lpstr>
      <vt:lpstr>Illumination Techniques - Overview </vt:lpstr>
      <vt:lpstr>Different types of contrast</vt:lpstr>
      <vt:lpstr>Polarized light</vt:lpstr>
      <vt:lpstr>Polarized light</vt:lpstr>
      <vt:lpstr>Polarized light</vt:lpstr>
      <vt:lpstr>Polarized light</vt:lpstr>
      <vt:lpstr>Polarized light</vt:lpstr>
      <vt:lpstr>Polarized light</vt:lpstr>
      <vt:lpstr>Polarized light</vt:lpstr>
      <vt:lpstr>Polarized light microscopy</vt:lpstr>
      <vt:lpstr>Polarized light microscopy</vt:lpstr>
      <vt:lpstr>Polarized light microscopy</vt:lpstr>
      <vt:lpstr>Polarized light microscopy images</vt:lpstr>
      <vt:lpstr>Birefringence</vt:lpstr>
      <vt:lpstr>Birefringence</vt:lpstr>
      <vt:lpstr>Birefringence</vt:lpstr>
      <vt:lpstr>Birefringence</vt:lpstr>
      <vt:lpstr>Compensators and retardation plates</vt:lpstr>
      <vt:lpstr>Full Wave (First Order) Retardation Plate</vt:lpstr>
      <vt:lpstr>Polarized light microscopy</vt:lpstr>
      <vt:lpstr>Polarized light microscopy Using full wave retardation plate</vt:lpstr>
      <vt:lpstr>Diffraction and Image Formation</vt:lpstr>
      <vt:lpstr>Diffraction and Image Formation</vt:lpstr>
      <vt:lpstr>Required / Recommended Components for Polarization Microscopy:</vt:lpstr>
      <vt:lpstr>Many of these techniques can be done with reflected light as well</vt:lpstr>
      <vt:lpstr>Reflected polarized light microscopy</vt:lpstr>
      <vt:lpstr>Different types of contrast</vt:lpstr>
      <vt:lpstr>PowerPoint Presentation</vt:lpstr>
      <vt:lpstr>Differential Interference Contrast (DIC)</vt:lpstr>
      <vt:lpstr>Differential Interference Contrast (DIC)</vt:lpstr>
      <vt:lpstr>DIC vs Phase</vt:lpstr>
      <vt:lpstr>DIC thought experiment:</vt:lpstr>
      <vt:lpstr>DIC thought experiment:</vt:lpstr>
      <vt:lpstr>DIC thought experiment:</vt:lpstr>
      <vt:lpstr>PowerPoint Presentation</vt:lpstr>
      <vt:lpstr>PowerPoint Presentation</vt:lpstr>
      <vt:lpstr>PowerPoint Presentation</vt:lpstr>
      <vt:lpstr>Differential Interference Contrast (DIC)</vt:lpstr>
      <vt:lpstr>Differential Interference Contrast (DIC)</vt:lpstr>
      <vt:lpstr>Required components for DIC</vt:lpstr>
      <vt:lpstr>Reflected light DIC</vt:lpstr>
      <vt:lpstr>Reflected light DIC</vt:lpstr>
      <vt:lpstr>DIC High resolution and contrast</vt:lpstr>
      <vt:lpstr>Numerical Aperture and Resolution</vt:lpstr>
      <vt:lpstr>Resolution</vt:lpstr>
      <vt:lpstr>Resolution</vt:lpstr>
      <vt:lpstr>Modulation transfer function</vt:lpstr>
      <vt:lpstr>Modulation transfer function</vt:lpstr>
      <vt:lpstr>Modulation transfer function</vt:lpstr>
      <vt:lpstr>Modulation transfer function</vt:lpstr>
      <vt:lpstr>Modulation transfer function</vt:lpstr>
      <vt:lpstr>Modulation transfer function</vt:lpstr>
      <vt:lpstr>Homework 3</vt:lpstr>
      <vt:lpstr>PowerPoint Presentation</vt:lpstr>
      <vt:lpstr>Homework 3 solution</vt:lpstr>
      <vt:lpstr>Biology 177: Principles of Modern Microscopy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236</cp:revision>
  <dcterms:created xsi:type="dcterms:W3CDTF">2015-01-20T16:16:13Z</dcterms:created>
  <dcterms:modified xsi:type="dcterms:W3CDTF">2017-02-02T22:08:57Z</dcterms:modified>
</cp:coreProperties>
</file>