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20" r:id="rId4"/>
    <p:sldMasterId id="2147483737" r:id="rId5"/>
    <p:sldMasterId id="2147483749" r:id="rId6"/>
  </p:sldMasterIdLst>
  <p:notesMasterIdLst>
    <p:notesMasterId r:id="rId77"/>
  </p:notesMasterIdLst>
  <p:sldIdLst>
    <p:sldId id="256" r:id="rId7"/>
    <p:sldId id="257" r:id="rId8"/>
    <p:sldId id="362" r:id="rId9"/>
    <p:sldId id="317" r:id="rId10"/>
    <p:sldId id="326" r:id="rId11"/>
    <p:sldId id="260" r:id="rId12"/>
    <p:sldId id="319" r:id="rId13"/>
    <p:sldId id="262" r:id="rId14"/>
    <p:sldId id="321" r:id="rId15"/>
    <p:sldId id="323" r:id="rId16"/>
    <p:sldId id="324" r:id="rId17"/>
    <p:sldId id="334" r:id="rId18"/>
    <p:sldId id="327" r:id="rId19"/>
    <p:sldId id="328" r:id="rId20"/>
    <p:sldId id="329" r:id="rId21"/>
    <p:sldId id="267" r:id="rId22"/>
    <p:sldId id="269" r:id="rId23"/>
    <p:sldId id="271" r:id="rId24"/>
    <p:sldId id="330" r:id="rId25"/>
    <p:sldId id="273" r:id="rId26"/>
    <p:sldId id="274" r:id="rId27"/>
    <p:sldId id="275" r:id="rId28"/>
    <p:sldId id="276" r:id="rId29"/>
    <p:sldId id="331" r:id="rId30"/>
    <p:sldId id="277" r:id="rId31"/>
    <p:sldId id="333" r:id="rId32"/>
    <p:sldId id="279" r:id="rId33"/>
    <p:sldId id="280" r:id="rId34"/>
    <p:sldId id="281" r:id="rId35"/>
    <p:sldId id="282" r:id="rId36"/>
    <p:sldId id="283" r:id="rId37"/>
    <p:sldId id="284" r:id="rId38"/>
    <p:sldId id="285" r:id="rId39"/>
    <p:sldId id="335" r:id="rId40"/>
    <p:sldId id="360" r:id="rId41"/>
    <p:sldId id="286" r:id="rId42"/>
    <p:sldId id="337" r:id="rId43"/>
    <p:sldId id="288" r:id="rId44"/>
    <p:sldId id="289" r:id="rId45"/>
    <p:sldId id="361" r:id="rId46"/>
    <p:sldId id="291" r:id="rId47"/>
    <p:sldId id="292" r:id="rId48"/>
    <p:sldId id="339" r:id="rId49"/>
    <p:sldId id="294" r:id="rId50"/>
    <p:sldId id="295" r:id="rId51"/>
    <p:sldId id="363" r:id="rId52"/>
    <p:sldId id="296" r:id="rId53"/>
    <p:sldId id="299" r:id="rId54"/>
    <p:sldId id="300" r:id="rId55"/>
    <p:sldId id="301" r:id="rId56"/>
    <p:sldId id="302" r:id="rId57"/>
    <p:sldId id="340" r:id="rId58"/>
    <p:sldId id="304" r:id="rId59"/>
    <p:sldId id="345" r:id="rId60"/>
    <p:sldId id="341" r:id="rId61"/>
    <p:sldId id="307" r:id="rId62"/>
    <p:sldId id="342" r:id="rId63"/>
    <p:sldId id="343" r:id="rId64"/>
    <p:sldId id="344" r:id="rId65"/>
    <p:sldId id="258" r:id="rId66"/>
    <p:sldId id="353" r:id="rId67"/>
    <p:sldId id="354" r:id="rId68"/>
    <p:sldId id="355" r:id="rId69"/>
    <p:sldId id="356" r:id="rId70"/>
    <p:sldId id="350" r:id="rId71"/>
    <p:sldId id="349" r:id="rId72"/>
    <p:sldId id="357" r:id="rId73"/>
    <p:sldId id="358" r:id="rId74"/>
    <p:sldId id="359" r:id="rId75"/>
    <p:sldId id="346"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4D4D4D"/>
    <a:srgbClr val="FF6699"/>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88755" autoAdjust="0"/>
  </p:normalViewPr>
  <p:slideViewPr>
    <p:cSldViewPr snapToGrid="0">
      <p:cViewPr varScale="1">
        <p:scale>
          <a:sx n="75" d="100"/>
          <a:sy n="75" d="100"/>
        </p:scale>
        <p:origin x="1622" y="-610"/>
      </p:cViewPr>
      <p:guideLst/>
    </p:cSldViewPr>
  </p:slideViewPr>
  <p:notesTextViewPr>
    <p:cViewPr>
      <p:scale>
        <a:sx n="1" d="1"/>
        <a:sy n="1" d="1"/>
      </p:scale>
      <p:origin x="0" y="0"/>
    </p:cViewPr>
  </p:notesTextViewPr>
  <p:sorterViewPr>
    <p:cViewPr varScale="1">
      <p:scale>
        <a:sx n="100" d="100"/>
        <a:sy n="100" d="100"/>
      </p:scale>
      <p:origin x="0" y="-58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479DFF-6ADB-412C-B341-7E32CE24DABC}" type="datetimeFigureOut">
              <a:rPr lang="en-US" smtClean="0"/>
              <a:t>1/25/2017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0068B7-C334-40D3-8CBB-6226EC3F70D3}" type="slidenum">
              <a:rPr lang="en-US" smtClean="0"/>
              <a:t>‹#›</a:t>
            </a:fld>
            <a:endParaRPr lang="en-US"/>
          </a:p>
        </p:txBody>
      </p:sp>
    </p:spTree>
    <p:extLst>
      <p:ext uri="{BB962C8B-B14F-4D97-AF65-F5344CB8AC3E}">
        <p14:creationId xmlns:p14="http://schemas.microsoft.com/office/powerpoint/2010/main" val="83091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en.wikipedia.org/wiki/Magnetic_field" TargetMode="External"/><Relationship Id="rId3" Type="http://schemas.openxmlformats.org/officeDocument/2006/relationships/hyperlink" Target="http://en.wikipedia.org/wiki/Ammeter" TargetMode="External"/><Relationship Id="rId7" Type="http://schemas.openxmlformats.org/officeDocument/2006/relationships/hyperlink" Target="http://en.wikipedia.org/wiki/Actuator" TargetMode="External"/><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hyperlink" Target="http://en.wikipedia.org/wiki/Electromechanical" TargetMode="External"/><Relationship Id="rId5" Type="http://schemas.openxmlformats.org/officeDocument/2006/relationships/hyperlink" Target="http://en.wikipedia.org/wiki/Analogue_electronics" TargetMode="External"/><Relationship Id="rId4" Type="http://schemas.openxmlformats.org/officeDocument/2006/relationships/hyperlink" Target="http://en.wikipedia.org/wiki/Electric_current"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en.wikipedia.org/wiki/Magnetic_field" TargetMode="External"/><Relationship Id="rId13" Type="http://schemas.openxmlformats.org/officeDocument/2006/relationships/hyperlink" Target="http://en.wikipedia.org/wiki/Direct_metal_laser_sintering" TargetMode="External"/><Relationship Id="rId18" Type="http://schemas.openxmlformats.org/officeDocument/2006/relationships/hyperlink" Target="http://en.wikipedia.org/wiki/Optical_coherence_tomography" TargetMode="External"/><Relationship Id="rId3" Type="http://schemas.openxmlformats.org/officeDocument/2006/relationships/hyperlink" Target="http://en.wikipedia.org/wiki/Ammeter" TargetMode="External"/><Relationship Id="rId7" Type="http://schemas.openxmlformats.org/officeDocument/2006/relationships/hyperlink" Target="http://en.wikipedia.org/wiki/Actuator" TargetMode="External"/><Relationship Id="rId12" Type="http://schemas.openxmlformats.org/officeDocument/2006/relationships/hyperlink" Target="http://en.wikipedia.org/wiki/Stereolithography" TargetMode="External"/><Relationship Id="rId17" Type="http://schemas.openxmlformats.org/officeDocument/2006/relationships/hyperlink" Target="http://en.wikipedia.org/wiki/Laser_display" TargetMode="External"/><Relationship Id="rId2" Type="http://schemas.openxmlformats.org/officeDocument/2006/relationships/slide" Target="../slides/slide37.xml"/><Relationship Id="rId16" Type="http://schemas.openxmlformats.org/officeDocument/2006/relationships/hyperlink" Target="http://en.wikipedia.org/wiki/Laser_TV" TargetMode="External"/><Relationship Id="rId1" Type="http://schemas.openxmlformats.org/officeDocument/2006/relationships/notesMaster" Target="../notesMasters/notesMaster1.xml"/><Relationship Id="rId6" Type="http://schemas.openxmlformats.org/officeDocument/2006/relationships/hyperlink" Target="http://en.wikipedia.org/wiki/Electromechanical" TargetMode="External"/><Relationship Id="rId11" Type="http://schemas.openxmlformats.org/officeDocument/2006/relationships/hyperlink" Target="http://en.wikipedia.org/wiki/Servomechanism" TargetMode="External"/><Relationship Id="rId5" Type="http://schemas.openxmlformats.org/officeDocument/2006/relationships/hyperlink" Target="http://en.wikipedia.org/wiki/Analogue_electronics" TargetMode="External"/><Relationship Id="rId15" Type="http://schemas.openxmlformats.org/officeDocument/2006/relationships/hyperlink" Target="http://en.wikipedia.org/wiki/Laser_beam_welding" TargetMode="External"/><Relationship Id="rId10" Type="http://schemas.openxmlformats.org/officeDocument/2006/relationships/hyperlink" Target="http://en.wikipedia.org/wiki/Wikipedia:Citation_needed" TargetMode="External"/><Relationship Id="rId4" Type="http://schemas.openxmlformats.org/officeDocument/2006/relationships/hyperlink" Target="http://en.wikipedia.org/wiki/Electric_current" TargetMode="External"/><Relationship Id="rId9" Type="http://schemas.openxmlformats.org/officeDocument/2006/relationships/hyperlink" Target="http://en.wikipedia.org/wiki/Laser_scanning" TargetMode="External"/><Relationship Id="rId14" Type="http://schemas.openxmlformats.org/officeDocument/2006/relationships/hyperlink" Target="http://en.wikipedia.org/wiki/Laser_engraving"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en.wikipedia.org/wiki/Image_scanning" TargetMode="External"/><Relationship Id="rId2" Type="http://schemas.openxmlformats.org/officeDocument/2006/relationships/slide" Target="../slides/slide50.xml"/><Relationship Id="rId1" Type="http://schemas.openxmlformats.org/officeDocument/2006/relationships/notesMaster" Target="../notesMasters/notesMaster1.xml"/><Relationship Id="rId5" Type="http://schemas.openxmlformats.org/officeDocument/2006/relationships/hyperlink" Target="http://en.wikipedia.org/wiki/Mechanical_television" TargetMode="External"/><Relationship Id="rId4" Type="http://schemas.openxmlformats.org/officeDocument/2006/relationships/hyperlink" Target="http://en.wikipedia.org/wiki/Paul_Gottlieb_Nipkow"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svi.nl/MaximumIntensityProjection"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en.wikipedia.org/wiki/Drosophila_melanogaster" TargetMode="External"/><Relationship Id="rId4" Type="http://schemas.openxmlformats.org/officeDocument/2006/relationships/hyperlink" Target="http://en.wikipedia.org/wiki/Imaginal_disc"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Rectangle 2"/>
          <p:cNvSpPr>
            <a:spLocks noGrp="1" noRot="1" noChangeAspect="1" noChangeArrowheads="1" noTextEdit="1"/>
          </p:cNvSpPr>
          <p:nvPr>
            <p:ph type="sldImg"/>
          </p:nvPr>
        </p:nvSpPr>
        <p:spPr>
          <a:xfrm>
            <a:off x="1301750" y="803275"/>
            <a:ext cx="4256088" cy="3192463"/>
          </a:xfrm>
          <a:ln/>
        </p:spPr>
      </p:sp>
      <p:sp>
        <p:nvSpPr>
          <p:cNvPr id="690179" name="Rectangle 3"/>
          <p:cNvSpPr>
            <a:spLocks noGrp="1" noChangeArrowheads="1"/>
          </p:cNvSpPr>
          <p:nvPr>
            <p:ph type="body" idx="1"/>
          </p:nvPr>
        </p:nvSpPr>
        <p:spPr>
          <a:xfrm>
            <a:off x="911225" y="4359275"/>
            <a:ext cx="5035550" cy="3875088"/>
          </a:xfrm>
        </p:spPr>
        <p:txBody>
          <a:bodyPr lIns="91432" tIns="45716" rIns="91432" bIns="45716"/>
          <a:lstStyle/>
          <a:p>
            <a:r>
              <a:rPr lang="de-DE" altLang="en-US" dirty="0" smtClean="0"/>
              <a:t>Deconvolution mostly used with wide field</a:t>
            </a:r>
            <a:r>
              <a:rPr lang="de-DE" altLang="en-US" baseline="0" dirty="0" smtClean="0"/>
              <a:t> microscopes but can be used for confocal data as well</a:t>
            </a:r>
            <a:endParaRPr lang="de-DE" altLang="en-US" dirty="0"/>
          </a:p>
        </p:txBody>
      </p:sp>
    </p:spTree>
    <p:extLst>
      <p:ext uri="{BB962C8B-B14F-4D97-AF65-F5344CB8AC3E}">
        <p14:creationId xmlns:p14="http://schemas.microsoft.com/office/powerpoint/2010/main" val="2499114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b="1" dirty="0" smtClean="0"/>
              <a:t>galvanometer</a:t>
            </a:r>
            <a:r>
              <a:rPr lang="en-US" dirty="0" smtClean="0"/>
              <a:t> is a type of sensitive </a:t>
            </a:r>
            <a:r>
              <a:rPr lang="en-US" dirty="0" smtClean="0">
                <a:hlinkClick r:id="rId3" tooltip="Ammeter"/>
              </a:rPr>
              <a:t>ammeter</a:t>
            </a:r>
            <a:r>
              <a:rPr lang="en-US" dirty="0" smtClean="0"/>
              <a:t>: an instrument for detecting </a:t>
            </a:r>
            <a:r>
              <a:rPr lang="en-US" dirty="0" smtClean="0">
                <a:hlinkClick r:id="rId4" tooltip="Electric current"/>
              </a:rPr>
              <a:t>electric current</a:t>
            </a:r>
            <a:r>
              <a:rPr lang="en-US" dirty="0" smtClean="0"/>
              <a:t>. It is an </a:t>
            </a:r>
            <a:r>
              <a:rPr lang="en-US" dirty="0" smtClean="0">
                <a:hlinkClick r:id="rId5" tooltip="Analogue electronics"/>
              </a:rPr>
              <a:t>analog</a:t>
            </a:r>
            <a:r>
              <a:rPr lang="en-US" dirty="0" smtClean="0"/>
              <a:t> </a:t>
            </a:r>
            <a:r>
              <a:rPr lang="en-US" dirty="0" smtClean="0">
                <a:hlinkClick r:id="rId6" tooltip="Electromechanical"/>
              </a:rPr>
              <a:t>electromechanical</a:t>
            </a:r>
            <a:r>
              <a:rPr lang="en-US" dirty="0" smtClean="0"/>
              <a:t> </a:t>
            </a:r>
            <a:r>
              <a:rPr lang="en-US" dirty="0" smtClean="0">
                <a:hlinkClick r:id="rId7" tooltip="Actuator"/>
              </a:rPr>
              <a:t>actuator</a:t>
            </a:r>
            <a:r>
              <a:rPr lang="en-US" dirty="0" smtClean="0"/>
              <a:t> that produces a rotary deflection of some type of pointer in response to electric current through its coil in a </a:t>
            </a:r>
            <a:r>
              <a:rPr lang="en-US" dirty="0" smtClean="0">
                <a:hlinkClick r:id="rId8" tooltip="Magnetic field"/>
              </a:rPr>
              <a:t>magnetic field</a:t>
            </a:r>
            <a:r>
              <a:rPr lang="en-US" dirty="0" smtClean="0"/>
              <a:t>.</a:t>
            </a:r>
          </a:p>
          <a:p>
            <a:endParaRPr lang="en-US" dirty="0" smtClean="0"/>
          </a:p>
          <a:p>
            <a:r>
              <a:rPr lang="en-US" dirty="0" smtClean="0"/>
              <a:t>Telecentri</a:t>
            </a:r>
            <a:r>
              <a:rPr lang="en-US" baseline="0" dirty="0" smtClean="0"/>
              <a:t>c plane is one of the illumination conjugate planes</a:t>
            </a:r>
            <a:endParaRPr lang="en-US" dirty="0"/>
          </a:p>
        </p:txBody>
      </p:sp>
      <p:sp>
        <p:nvSpPr>
          <p:cNvPr id="4" name="Slide Number Placeholder 3"/>
          <p:cNvSpPr>
            <a:spLocks noGrp="1"/>
          </p:cNvSpPr>
          <p:nvPr>
            <p:ph type="sldNum" sz="quarter" idx="10"/>
          </p:nvPr>
        </p:nvSpPr>
        <p:spPr/>
        <p:txBody>
          <a:bodyPr/>
          <a:lstStyle/>
          <a:p>
            <a:fld id="{110068B7-C334-40D3-8CBB-6226EC3F70D3}" type="slidenum">
              <a:rPr lang="en-US" smtClean="0"/>
              <a:t>36</a:t>
            </a:fld>
            <a:endParaRPr lang="en-US"/>
          </a:p>
        </p:txBody>
      </p:sp>
    </p:spTree>
    <p:extLst>
      <p:ext uri="{BB962C8B-B14F-4D97-AF65-F5344CB8AC3E}">
        <p14:creationId xmlns:p14="http://schemas.microsoft.com/office/powerpoint/2010/main" val="1917161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a:t>
            </a:r>
            <a:r>
              <a:rPr lang="en-US" b="1" dirty="0" smtClean="0"/>
              <a:t>galvanometer</a:t>
            </a:r>
            <a:r>
              <a:rPr lang="en-US" dirty="0" smtClean="0"/>
              <a:t> is a type of sensitive </a:t>
            </a:r>
            <a:r>
              <a:rPr lang="en-US" dirty="0" smtClean="0">
                <a:hlinkClick r:id="rId3" tooltip="Ammeter"/>
              </a:rPr>
              <a:t>ammeter</a:t>
            </a:r>
            <a:r>
              <a:rPr lang="en-US" dirty="0" smtClean="0"/>
              <a:t>: an instrument for detecting </a:t>
            </a:r>
            <a:r>
              <a:rPr lang="en-US" dirty="0" smtClean="0">
                <a:hlinkClick r:id="rId4" tooltip="Electric current"/>
              </a:rPr>
              <a:t>electric current</a:t>
            </a:r>
            <a:r>
              <a:rPr lang="en-US" dirty="0" smtClean="0"/>
              <a:t>. It is an </a:t>
            </a:r>
            <a:r>
              <a:rPr lang="en-US" dirty="0" smtClean="0">
                <a:hlinkClick r:id="rId5" tooltip="Analogue electronics"/>
              </a:rPr>
              <a:t>analog</a:t>
            </a:r>
            <a:r>
              <a:rPr lang="en-US" dirty="0" smtClean="0"/>
              <a:t> </a:t>
            </a:r>
            <a:r>
              <a:rPr lang="en-US" dirty="0" smtClean="0">
                <a:hlinkClick r:id="rId6" tooltip="Electromechanical"/>
              </a:rPr>
              <a:t>electromechanical</a:t>
            </a:r>
            <a:r>
              <a:rPr lang="en-US" dirty="0" smtClean="0"/>
              <a:t> </a:t>
            </a:r>
            <a:r>
              <a:rPr lang="en-US" dirty="0" smtClean="0">
                <a:hlinkClick r:id="rId7" tooltip="Actuator"/>
              </a:rPr>
              <a:t>actuator</a:t>
            </a:r>
            <a:r>
              <a:rPr lang="en-US" dirty="0" smtClean="0"/>
              <a:t> that produces a rotary deflection of some type of pointer in response to electric current through its coil in a </a:t>
            </a:r>
            <a:r>
              <a:rPr lang="en-US" dirty="0" smtClean="0">
                <a:hlinkClick r:id="rId8" tooltip="Magnetic field"/>
              </a:rPr>
              <a:t>magnetic field</a:t>
            </a:r>
            <a:r>
              <a:rPr lang="en-US" dirty="0" smtClean="0"/>
              <a:t>.</a:t>
            </a:r>
          </a:p>
          <a:p>
            <a:endParaRPr lang="en-US" dirty="0" smtClean="0"/>
          </a:p>
          <a:p>
            <a:r>
              <a:rPr lang="en-US" dirty="0" smtClean="0"/>
              <a:t>"</a:t>
            </a:r>
            <a:r>
              <a:rPr lang="en-US" dirty="0" err="1" smtClean="0"/>
              <a:t>DynAXIS</a:t>
            </a:r>
            <a:r>
              <a:rPr lang="en-US" dirty="0" smtClean="0"/>
              <a:t> L" by Scanlab7 - Own work. Licensed under CC BY-SA 3.0 via Wikimedia Commons - http://commons.wikimedia.org/wiki/File:DynAXIS_L.jpg#mediaviewer/File:DynAXIS_L.jpg</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Mirror</a:t>
            </a:r>
            <a:r>
              <a:rPr lang="en-US" dirty="0" smtClean="0"/>
              <a:t> galvanometer systems are used as beam positioning or beam steering elements in </a:t>
            </a:r>
            <a:r>
              <a:rPr lang="en-US" dirty="0" smtClean="0">
                <a:hlinkClick r:id="rId9" tooltip="Laser scanning"/>
              </a:rPr>
              <a:t>laser scanning systems</a:t>
            </a:r>
            <a:r>
              <a:rPr lang="en-US" dirty="0" smtClean="0"/>
              <a:t>.</a:t>
            </a:r>
            <a:r>
              <a:rPr lang="en-US" baseline="30000" dirty="0" smtClean="0">
                <a:effectLst/>
              </a:rPr>
              <a:t>[</a:t>
            </a:r>
            <a:r>
              <a:rPr lang="en-US" i="1" baseline="30000" dirty="0" smtClean="0">
                <a:effectLst/>
                <a:hlinkClick r:id="rId10" tooltip="Wikipedia:Citation needed"/>
              </a:rPr>
              <a:t>citation needed</a:t>
            </a:r>
            <a:r>
              <a:rPr lang="en-US" baseline="30000" dirty="0" smtClean="0">
                <a:effectLst/>
              </a:rPr>
              <a:t>]</a:t>
            </a:r>
            <a:r>
              <a:rPr lang="en-US" dirty="0" smtClean="0"/>
              <a:t> For example, for material processing with high-power lasers, mirror galvanometer are typically high power galvanometer mechanisms used with closed loop </a:t>
            </a:r>
            <a:r>
              <a:rPr lang="en-US" dirty="0" smtClean="0">
                <a:hlinkClick r:id="rId11" tooltip="Servomechanism"/>
              </a:rPr>
              <a:t>servo</a:t>
            </a:r>
            <a:r>
              <a:rPr lang="en-US" dirty="0" smtClean="0"/>
              <a:t> control systems. The newest galvanometers designed for beam steering applications can have frequency responses over 10 kHz with appropriate servo technology. Closed-loop mirror galvanometers are also used in </a:t>
            </a:r>
            <a:r>
              <a:rPr lang="en-US" dirty="0" err="1" smtClean="0">
                <a:hlinkClick r:id="rId12" tooltip="Stereolithography"/>
              </a:rPr>
              <a:t>stereolithography</a:t>
            </a:r>
            <a:r>
              <a:rPr lang="en-US" dirty="0" smtClean="0"/>
              <a:t>, in </a:t>
            </a:r>
            <a:r>
              <a:rPr lang="en-US" dirty="0" smtClean="0">
                <a:hlinkClick r:id="rId13" tooltip="Direct metal laser sintering"/>
              </a:rPr>
              <a:t>laser sintering</a:t>
            </a:r>
            <a:r>
              <a:rPr lang="en-US" dirty="0" smtClean="0"/>
              <a:t>, in </a:t>
            </a:r>
            <a:r>
              <a:rPr lang="en-US" dirty="0" smtClean="0">
                <a:hlinkClick r:id="rId14" tooltip="Laser engraving"/>
              </a:rPr>
              <a:t>laser engraving</a:t>
            </a:r>
            <a:r>
              <a:rPr lang="en-US" dirty="0" smtClean="0"/>
              <a:t>, in </a:t>
            </a:r>
            <a:r>
              <a:rPr lang="en-US" dirty="0" smtClean="0">
                <a:hlinkClick r:id="rId15" tooltip="Laser beam welding"/>
              </a:rPr>
              <a:t>laser beam welding</a:t>
            </a:r>
            <a:r>
              <a:rPr lang="en-US" dirty="0" smtClean="0"/>
              <a:t>, in </a:t>
            </a:r>
            <a:r>
              <a:rPr lang="en-US" dirty="0" smtClean="0">
                <a:hlinkClick r:id="rId16" tooltip="Laser TV"/>
              </a:rPr>
              <a:t>laser TV</a:t>
            </a:r>
            <a:r>
              <a:rPr lang="en-US" dirty="0" smtClean="0"/>
              <a:t>, in </a:t>
            </a:r>
            <a:r>
              <a:rPr lang="en-US" dirty="0" smtClean="0">
                <a:hlinkClick r:id="rId17" tooltip="Laser display"/>
              </a:rPr>
              <a:t>laser displays</a:t>
            </a:r>
            <a:r>
              <a:rPr lang="en-US" dirty="0" smtClean="0"/>
              <a:t>, and in imaging applications such as </a:t>
            </a:r>
            <a:r>
              <a:rPr lang="en-US" dirty="0" smtClean="0">
                <a:hlinkClick r:id="rId18" tooltip="Optical coherence tomography"/>
              </a:rPr>
              <a:t>Optical Coherence Tomography</a:t>
            </a:r>
            <a:r>
              <a:rPr lang="en-US" dirty="0" smtClean="0"/>
              <a:t> (OCT) retinal scanning. Almost all of these galvanometers are of the moving magnet type.</a:t>
            </a:r>
            <a:r>
              <a:rPr lang="en-US" baseline="30000" dirty="0" smtClean="0">
                <a:effectLst/>
              </a:rPr>
              <a:t>[</a:t>
            </a:r>
            <a:r>
              <a:rPr lang="en-US" i="1" baseline="30000" dirty="0" smtClean="0">
                <a:effectLst/>
                <a:hlinkClick r:id="rId10" tooltip="Wikipedia:Citation needed"/>
              </a:rPr>
              <a:t>citation needed</a:t>
            </a:r>
            <a:r>
              <a:rPr lang="en-US" baseline="30000" dirty="0" smtClean="0">
                <a:effectLst/>
              </a:rPr>
              <a:t>]</a:t>
            </a:r>
            <a:endParaRPr lang="en-US" dirty="0" smtClean="0"/>
          </a:p>
          <a:p>
            <a:endParaRPr lang="en-US" dirty="0"/>
          </a:p>
        </p:txBody>
      </p:sp>
      <p:sp>
        <p:nvSpPr>
          <p:cNvPr id="4" name="Slide Number Placeholder 3"/>
          <p:cNvSpPr>
            <a:spLocks noGrp="1"/>
          </p:cNvSpPr>
          <p:nvPr>
            <p:ph type="sldNum" sz="quarter" idx="10"/>
          </p:nvPr>
        </p:nvSpPr>
        <p:spPr/>
        <p:txBody>
          <a:bodyPr/>
          <a:lstStyle/>
          <a:p>
            <a:fld id="{110068B7-C334-40D3-8CBB-6226EC3F70D3}" type="slidenum">
              <a:rPr lang="en-US" smtClean="0"/>
              <a:t>37</a:t>
            </a:fld>
            <a:endParaRPr lang="en-US"/>
          </a:p>
        </p:txBody>
      </p:sp>
    </p:spTree>
    <p:extLst>
      <p:ext uri="{BB962C8B-B14F-4D97-AF65-F5344CB8AC3E}">
        <p14:creationId xmlns:p14="http://schemas.microsoft.com/office/powerpoint/2010/main" val="3270116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http://www.olympusmicro.com/primer/techniques/confocal/confocalscanningsystems.html</a:t>
            </a:r>
          </a:p>
          <a:p>
            <a:endParaRPr lang="en-US" dirty="0" smtClean="0"/>
          </a:p>
          <a:p>
            <a:r>
              <a:rPr lang="en-US" dirty="0" smtClean="0"/>
              <a:t>http://www.edmundoptics.com/technical-resources-center/imaging/what-is-telecentricity/</a:t>
            </a:r>
          </a:p>
          <a:p>
            <a:endParaRPr lang="en-US" dirty="0" smtClean="0"/>
          </a:p>
          <a:p>
            <a:r>
              <a:rPr lang="en-US" dirty="0" smtClean="0"/>
              <a:t>http://www.lhup.edu/~dsimanek/3d/telecent.htm</a:t>
            </a:r>
          </a:p>
          <a:p>
            <a:endParaRPr lang="en-US" dirty="0"/>
          </a:p>
        </p:txBody>
      </p:sp>
      <p:sp>
        <p:nvSpPr>
          <p:cNvPr id="4" name="Slide Number Placeholder 3"/>
          <p:cNvSpPr>
            <a:spLocks noGrp="1"/>
          </p:cNvSpPr>
          <p:nvPr>
            <p:ph type="sldNum" sz="quarter" idx="10"/>
          </p:nvPr>
        </p:nvSpPr>
        <p:spPr/>
        <p:txBody>
          <a:bodyPr/>
          <a:lstStyle/>
          <a:p>
            <a:fld id="{110068B7-C334-40D3-8CBB-6226EC3F70D3}" type="slidenum">
              <a:rPr lang="en-US" smtClean="0"/>
              <a:t>38</a:t>
            </a:fld>
            <a:endParaRPr lang="en-US"/>
          </a:p>
        </p:txBody>
      </p:sp>
    </p:spTree>
    <p:extLst>
      <p:ext uri="{BB962C8B-B14F-4D97-AF65-F5344CB8AC3E}">
        <p14:creationId xmlns:p14="http://schemas.microsoft.com/office/powerpoint/2010/main" val="3456717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b="1" dirty="0" smtClean="0"/>
              <a:t>Nipkow disk</a:t>
            </a:r>
            <a:r>
              <a:rPr lang="en-US" dirty="0" smtClean="0"/>
              <a:t> (sometimes Anglicized as </a:t>
            </a:r>
            <a:r>
              <a:rPr lang="en-US" dirty="0" err="1" smtClean="0"/>
              <a:t>Nipkov</a:t>
            </a:r>
            <a:r>
              <a:rPr lang="en-US" dirty="0" smtClean="0"/>
              <a:t> disk; patented in 1884), also known as </a:t>
            </a:r>
            <a:r>
              <a:rPr lang="en-US" b="1" dirty="0" smtClean="0"/>
              <a:t>scanning disk</a:t>
            </a:r>
            <a:r>
              <a:rPr lang="en-US" dirty="0" smtClean="0"/>
              <a:t>, is a mechanical, geometrically operating </a:t>
            </a:r>
            <a:r>
              <a:rPr lang="en-US" dirty="0" smtClean="0">
                <a:hlinkClick r:id="rId3" tooltip="Image scanning"/>
              </a:rPr>
              <a:t>image scanning</a:t>
            </a:r>
            <a:r>
              <a:rPr lang="en-US" dirty="0" smtClean="0"/>
              <a:t> device, invented by </a:t>
            </a:r>
            <a:r>
              <a:rPr lang="en-US" dirty="0" smtClean="0">
                <a:hlinkClick r:id="rId4" tooltip="Paul Gottlieb Nipkow"/>
              </a:rPr>
              <a:t>Paul Gottlieb Nipkow</a:t>
            </a:r>
            <a:r>
              <a:rPr lang="en-US" dirty="0" smtClean="0"/>
              <a:t>. This scanning disk was a fundamental component in </a:t>
            </a:r>
            <a:r>
              <a:rPr lang="en-US" dirty="0" smtClean="0">
                <a:hlinkClick r:id="rId5" tooltip="Mechanical television"/>
              </a:rPr>
              <a:t>mechanical television</a:t>
            </a:r>
            <a:r>
              <a:rPr lang="en-US" dirty="0" smtClean="0"/>
              <a:t> through the 1920s and 1930s.</a:t>
            </a:r>
            <a:endParaRPr lang="en-US" dirty="0"/>
          </a:p>
        </p:txBody>
      </p:sp>
      <p:sp>
        <p:nvSpPr>
          <p:cNvPr id="4" name="Slide Number Placeholder 3"/>
          <p:cNvSpPr>
            <a:spLocks noGrp="1"/>
          </p:cNvSpPr>
          <p:nvPr>
            <p:ph type="sldNum" sz="quarter" idx="10"/>
          </p:nvPr>
        </p:nvSpPr>
        <p:spPr/>
        <p:txBody>
          <a:bodyPr/>
          <a:lstStyle/>
          <a:p>
            <a:fld id="{110068B7-C334-40D3-8CBB-6226EC3F70D3}" type="slidenum">
              <a:rPr lang="en-US" smtClean="0"/>
              <a:t>50</a:t>
            </a:fld>
            <a:endParaRPr lang="en-US"/>
          </a:p>
        </p:txBody>
      </p:sp>
    </p:spTree>
    <p:extLst>
      <p:ext uri="{BB962C8B-B14F-4D97-AF65-F5344CB8AC3E}">
        <p14:creationId xmlns:p14="http://schemas.microsoft.com/office/powerpoint/2010/main" val="1249406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20x objective zoomed 2x for 40x equivalent</a:t>
            </a:r>
            <a:r>
              <a:rPr lang="en-US" baseline="0" dirty="0" smtClean="0"/>
              <a:t> image</a:t>
            </a:r>
            <a:endParaRPr lang="en-US" dirty="0"/>
          </a:p>
        </p:txBody>
      </p:sp>
      <p:sp>
        <p:nvSpPr>
          <p:cNvPr id="4" name="Slide Number Placeholder 3"/>
          <p:cNvSpPr>
            <a:spLocks noGrp="1"/>
          </p:cNvSpPr>
          <p:nvPr>
            <p:ph type="sldNum" sz="quarter" idx="10"/>
          </p:nvPr>
        </p:nvSpPr>
        <p:spPr/>
        <p:txBody>
          <a:bodyPr/>
          <a:lstStyle/>
          <a:p>
            <a:fld id="{110068B7-C334-40D3-8CBB-6226EC3F70D3}" type="slidenum">
              <a:rPr lang="en-US" smtClean="0"/>
              <a:t>61</a:t>
            </a:fld>
            <a:endParaRPr lang="en-US"/>
          </a:p>
        </p:txBody>
      </p:sp>
    </p:spTree>
    <p:extLst>
      <p:ext uri="{BB962C8B-B14F-4D97-AF65-F5344CB8AC3E}">
        <p14:creationId xmlns:p14="http://schemas.microsoft.com/office/powerpoint/2010/main" val="533318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http://www.olympusconfocal.com/applications/fpcolorpalette.html</a:t>
            </a:r>
          </a:p>
          <a:p>
            <a:endParaRPr lang="en-US" dirty="0" smtClean="0"/>
          </a:p>
          <a:p>
            <a:r>
              <a:rPr lang="en-US" dirty="0" smtClean="0"/>
              <a:t>http://www.micro.magnet.fsu.edu/primer/techniques/fluorescence/fluorescentproteins/fluorescentproteinshome.html</a:t>
            </a:r>
            <a:endParaRPr lang="en-US" dirty="0"/>
          </a:p>
        </p:txBody>
      </p:sp>
      <p:sp>
        <p:nvSpPr>
          <p:cNvPr id="4" name="Slide Number Placeholder 3"/>
          <p:cNvSpPr>
            <a:spLocks noGrp="1"/>
          </p:cNvSpPr>
          <p:nvPr>
            <p:ph type="sldNum" sz="quarter" idx="10"/>
          </p:nvPr>
        </p:nvSpPr>
        <p:spPr/>
        <p:txBody>
          <a:bodyPr/>
          <a:lstStyle/>
          <a:p>
            <a:fld id="{5AC961CA-B4F7-4236-B802-BDC70D1D0E5D}"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224179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http://olympus.magnet.fsu.edu/primer/java/imageformation/depthoffield/index.html</a:t>
            </a:r>
            <a:endParaRPr lang="en-US" dirty="0"/>
          </a:p>
        </p:txBody>
      </p:sp>
      <p:sp>
        <p:nvSpPr>
          <p:cNvPr id="4" name="Slide Number Placeholder 3"/>
          <p:cNvSpPr>
            <a:spLocks noGrp="1"/>
          </p:cNvSpPr>
          <p:nvPr>
            <p:ph type="sldNum" sz="quarter" idx="10"/>
          </p:nvPr>
        </p:nvSpPr>
        <p:spPr/>
        <p:txBody>
          <a:bodyPr/>
          <a:lstStyle/>
          <a:p>
            <a:fld id="{110068B7-C334-40D3-8CBB-6226EC3F70D3}" type="slidenum">
              <a:rPr lang="en-US" smtClean="0"/>
              <a:t>8</a:t>
            </a:fld>
            <a:endParaRPr lang="en-US"/>
          </a:p>
        </p:txBody>
      </p:sp>
    </p:spTree>
    <p:extLst>
      <p:ext uri="{BB962C8B-B14F-4D97-AF65-F5344CB8AC3E}">
        <p14:creationId xmlns:p14="http://schemas.microsoft.com/office/powerpoint/2010/main" val="2830767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Top right: Macrophage fluorescently stained for tubulin (yellow), actin (red) and the nucleus (DAPI, blue).</a:t>
            </a:r>
            <a:r>
              <a:rPr lang="en-US" dirty="0" smtClean="0"/>
              <a:t> </a:t>
            </a:r>
            <a:r>
              <a:rPr lang="en-US" i="1" dirty="0" smtClean="0"/>
              <a:t>Left</a:t>
            </a:r>
            <a:r>
              <a:rPr lang="en-US" dirty="0" smtClean="0"/>
              <a:t>: original image, recorded with a wide field microscope. </a:t>
            </a:r>
            <a:r>
              <a:rPr lang="en-US" i="1" dirty="0" smtClean="0"/>
              <a:t>Right</a:t>
            </a:r>
            <a:r>
              <a:rPr lang="en-US" dirty="0" smtClean="0"/>
              <a:t>: the same dataset, </a:t>
            </a:r>
            <a:r>
              <a:rPr lang="en-US" dirty="0" err="1" smtClean="0"/>
              <a:t>deconvolved</a:t>
            </a:r>
            <a:r>
              <a:rPr lang="en-US" dirty="0" smtClean="0"/>
              <a:t> using Huygens Professional. The datasets are visualized with top-view </a:t>
            </a:r>
            <a:r>
              <a:rPr lang="en-US" dirty="0" smtClean="0">
                <a:hlinkClick r:id="rId3"/>
              </a:rPr>
              <a:t>maximum intensity projections</a:t>
            </a:r>
            <a:r>
              <a:rPr lang="en-US" dirty="0" smtClean="0"/>
              <a:t>. </a:t>
            </a:r>
            <a:br>
              <a:rPr lang="en-US" dirty="0" smtClean="0"/>
            </a:br>
            <a:r>
              <a:rPr lang="en-US" dirty="0" smtClean="0"/>
              <a:t/>
            </a:r>
            <a:br>
              <a:rPr lang="en-US" dirty="0" smtClean="0"/>
            </a:br>
            <a:r>
              <a:rPr lang="en-US" i="1" dirty="0" smtClean="0"/>
              <a:t>Data courtesy of Dr. James Evans, Whitehead Institute, MIT Boston MA, USA. (See the </a:t>
            </a:r>
            <a:r>
              <a:rPr lang="en-US" i="1" dirty="0" err="1" smtClean="0"/>
              <a:t>EvansMacrophage</a:t>
            </a:r>
            <a:r>
              <a:rPr lang="en-US" i="1" dirty="0" smtClean="0"/>
              <a:t> for more image details)</a:t>
            </a:r>
            <a:r>
              <a:rPr lang="en-US" dirty="0" smtClean="0"/>
              <a:t>.</a:t>
            </a:r>
          </a:p>
          <a:p>
            <a:endParaRPr lang="en-US" b="1" dirty="0" smtClean="0"/>
          </a:p>
          <a:p>
            <a:r>
              <a:rPr lang="en-US" b="1" dirty="0" smtClean="0"/>
              <a:t>Bottom right: Detail of an </a:t>
            </a:r>
            <a:r>
              <a:rPr lang="en-US" b="1" dirty="0" smtClean="0">
                <a:hlinkClick r:id="rId4"/>
              </a:rPr>
              <a:t>imaginal disc</a:t>
            </a:r>
            <a:r>
              <a:rPr lang="en-US" b="1" dirty="0" smtClean="0"/>
              <a:t> from a third instar </a:t>
            </a:r>
            <a:r>
              <a:rPr lang="en-US" b="1" dirty="0" smtClean="0">
                <a:hlinkClick r:id="rId5"/>
              </a:rPr>
              <a:t>Drosophila Melanogaster</a:t>
            </a:r>
            <a:r>
              <a:rPr lang="en-US" b="1" dirty="0" smtClean="0"/>
              <a:t> larva.</a:t>
            </a:r>
            <a:r>
              <a:rPr lang="en-US" dirty="0" smtClean="0"/>
              <a:t> </a:t>
            </a:r>
            <a:r>
              <a:rPr lang="en-US" i="1" dirty="0" smtClean="0"/>
              <a:t>Left</a:t>
            </a:r>
            <a:r>
              <a:rPr lang="en-US" dirty="0" smtClean="0"/>
              <a:t>: a slice of the original data, imaged using an </a:t>
            </a:r>
            <a:r>
              <a:rPr lang="en-US" dirty="0" err="1" smtClean="0"/>
              <a:t>Andor</a:t>
            </a:r>
            <a:r>
              <a:rPr lang="en-US" dirty="0" smtClean="0"/>
              <a:t> Revolution spinning disc confocal </a:t>
            </a:r>
            <a:r>
              <a:rPr lang="en-US" dirty="0" err="1" smtClean="0"/>
              <a:t>microscope.</a:t>
            </a:r>
            <a:r>
              <a:rPr lang="en-US" i="1" dirty="0" err="1" smtClean="0"/>
              <a:t>Right</a:t>
            </a:r>
            <a:r>
              <a:rPr lang="en-US" dirty="0" smtClean="0"/>
              <a:t>: the same slice, </a:t>
            </a:r>
            <a:r>
              <a:rPr lang="en-US" dirty="0" err="1" smtClean="0"/>
              <a:t>deconvolved</a:t>
            </a:r>
            <a:r>
              <a:rPr lang="en-US" dirty="0" smtClean="0"/>
              <a:t> using Huygens Professional. The fixed sample was stained against </a:t>
            </a:r>
            <a:r>
              <a:rPr lang="en-US" dirty="0" err="1" smtClean="0"/>
              <a:t>alfa</a:t>
            </a:r>
            <a:r>
              <a:rPr lang="en-US" dirty="0" smtClean="0"/>
              <a:t>-tubulin (green) and gamma-tubulin (red). </a:t>
            </a:r>
            <a:br>
              <a:rPr lang="en-US" dirty="0" smtClean="0"/>
            </a:br>
            <a:r>
              <a:rPr lang="en-US" dirty="0" smtClean="0"/>
              <a:t/>
            </a:r>
            <a:br>
              <a:rPr lang="en-US" dirty="0" smtClean="0"/>
            </a:br>
            <a:r>
              <a:rPr lang="en-US" i="1" dirty="0" smtClean="0"/>
              <a:t>Recorded by Dr. Paula </a:t>
            </a:r>
            <a:r>
              <a:rPr lang="en-US" i="1" dirty="0" err="1" smtClean="0"/>
              <a:t>Sampaio</a:t>
            </a:r>
            <a:r>
              <a:rPr lang="en-US" i="1" dirty="0" smtClean="0"/>
              <a:t>, Advanced Light Microscopy Facility, University of Porto.</a:t>
            </a:r>
          </a:p>
          <a:p>
            <a:endParaRPr lang="en-US" i="1" dirty="0" smtClean="0"/>
          </a:p>
          <a:p>
            <a:endParaRPr lang="en-US" dirty="0"/>
          </a:p>
        </p:txBody>
      </p:sp>
      <p:sp>
        <p:nvSpPr>
          <p:cNvPr id="4" name="Slide Number Placeholder 3"/>
          <p:cNvSpPr>
            <a:spLocks noGrp="1"/>
          </p:cNvSpPr>
          <p:nvPr>
            <p:ph type="sldNum" sz="quarter" idx="10"/>
          </p:nvPr>
        </p:nvSpPr>
        <p:spPr/>
        <p:txBody>
          <a:bodyPr/>
          <a:lstStyle/>
          <a:p>
            <a:fld id="{5C1915EA-2C58-4E3C-9B71-E32E967BD0E8}" type="slidenum">
              <a:rPr lang="en-US" smtClean="0"/>
              <a:t>11</a:t>
            </a:fld>
            <a:endParaRPr lang="en-US"/>
          </a:p>
        </p:txBody>
      </p:sp>
    </p:spTree>
    <p:extLst>
      <p:ext uri="{BB962C8B-B14F-4D97-AF65-F5344CB8AC3E}">
        <p14:creationId xmlns:p14="http://schemas.microsoft.com/office/powerpoint/2010/main" val="4142033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spcBef>
                <a:spcPct val="0"/>
              </a:spcBef>
              <a:spcAft>
                <a:spcPct val="0"/>
              </a:spcAft>
              <a:buFontTx/>
              <a:buChar char="•"/>
            </a:pPr>
            <a:r>
              <a:rPr lang="en-US" altLang="en-US" sz="2133" b="1" dirty="0" smtClean="0">
                <a:solidFill>
                  <a:srgbClr val="FFFFFF"/>
                </a:solidFill>
              </a:rPr>
              <a:t>Bit Depth</a:t>
            </a:r>
          </a:p>
          <a:p>
            <a:pPr lvl="1" eaLnBrk="0" fontAlgn="base" hangingPunct="0">
              <a:spcBef>
                <a:spcPct val="0"/>
              </a:spcBef>
              <a:spcAft>
                <a:spcPct val="0"/>
              </a:spcAft>
              <a:buFontTx/>
              <a:buChar char="•"/>
            </a:pPr>
            <a:r>
              <a:rPr lang="en-US" altLang="en-US" sz="2133" b="1" dirty="0" smtClean="0">
                <a:solidFill>
                  <a:srgbClr val="FFFFFF"/>
                </a:solidFill>
              </a:rPr>
              <a:t>8   bits = 256 </a:t>
            </a:r>
          </a:p>
          <a:p>
            <a:pPr lvl="1" eaLnBrk="0" fontAlgn="base" hangingPunct="0">
              <a:spcBef>
                <a:spcPct val="0"/>
              </a:spcBef>
              <a:spcAft>
                <a:spcPct val="0"/>
              </a:spcAft>
              <a:buFontTx/>
              <a:buChar char="•"/>
            </a:pPr>
            <a:r>
              <a:rPr lang="en-US" altLang="en-US" sz="2133" b="1" dirty="0" smtClean="0">
                <a:solidFill>
                  <a:srgbClr val="FFFFFF"/>
                </a:solidFill>
              </a:rPr>
              <a:t>12   ” = 4,096</a:t>
            </a:r>
          </a:p>
          <a:p>
            <a:pPr lvl="1" eaLnBrk="0" fontAlgn="base" hangingPunct="0">
              <a:spcBef>
                <a:spcPct val="0"/>
              </a:spcBef>
              <a:spcAft>
                <a:spcPct val="0"/>
              </a:spcAft>
              <a:buFontTx/>
              <a:buChar char="•"/>
            </a:pPr>
            <a:r>
              <a:rPr lang="en-US" altLang="en-US" sz="2133" b="1" dirty="0" smtClean="0">
                <a:solidFill>
                  <a:srgbClr val="FFFFFF"/>
                </a:solidFill>
              </a:rPr>
              <a:t>16   ” = 65,536</a:t>
            </a:r>
          </a:p>
          <a:p>
            <a:pPr eaLnBrk="0" fontAlgn="base" hangingPunct="0">
              <a:spcBef>
                <a:spcPct val="0"/>
              </a:spcBef>
              <a:spcAft>
                <a:spcPct val="0"/>
              </a:spcAft>
              <a:buFontTx/>
              <a:buChar char="•"/>
            </a:pPr>
            <a:r>
              <a:rPr lang="en-US" altLang="en-US" sz="2133" b="1" dirty="0" smtClean="0">
                <a:solidFill>
                  <a:srgbClr val="FFFFFF"/>
                </a:solidFill>
              </a:rPr>
              <a:t>Maximize Histogram</a:t>
            </a:r>
          </a:p>
          <a:p>
            <a:endParaRPr lang="en-US" dirty="0"/>
          </a:p>
        </p:txBody>
      </p:sp>
      <p:sp>
        <p:nvSpPr>
          <p:cNvPr id="4" name="Slide Number Placeholder 3"/>
          <p:cNvSpPr>
            <a:spLocks noGrp="1"/>
          </p:cNvSpPr>
          <p:nvPr>
            <p:ph type="sldNum" sz="quarter" idx="10"/>
          </p:nvPr>
        </p:nvSpPr>
        <p:spPr/>
        <p:txBody>
          <a:bodyPr/>
          <a:lstStyle/>
          <a:p>
            <a:fld id="{110068B7-C334-40D3-8CBB-6226EC3F70D3}" type="slidenum">
              <a:rPr lang="en-US" smtClean="0"/>
              <a:t>12</a:t>
            </a:fld>
            <a:endParaRPr lang="en-US"/>
          </a:p>
        </p:txBody>
      </p:sp>
    </p:spTree>
    <p:extLst>
      <p:ext uri="{BB962C8B-B14F-4D97-AF65-F5344CB8AC3E}">
        <p14:creationId xmlns:p14="http://schemas.microsoft.com/office/powerpoint/2010/main" val="3153415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Minsky utilized a pinhole placed in front of a zirconium arc source as the point source of light</a:t>
            </a:r>
          </a:p>
          <a:p>
            <a:endParaRPr lang="en-US" sz="1200" kern="1200" dirty="0" smtClean="0">
              <a:solidFill>
                <a:schemeClr val="tx1"/>
              </a:solidFill>
              <a:latin typeface="+mn-lt"/>
              <a:ea typeface="+mn-ea"/>
              <a:cs typeface="+mn-cs"/>
            </a:endParaRPr>
          </a:p>
          <a:p>
            <a:r>
              <a:rPr lang="en-US" dirty="0" smtClean="0"/>
              <a:t>http://www.lamptech.co.uk/Spec%20Sheets/Sylvania%20Zirconia%20B25.htm</a:t>
            </a:r>
          </a:p>
          <a:p>
            <a:endParaRPr lang="en-US" dirty="0" smtClean="0"/>
          </a:p>
          <a:p>
            <a:r>
              <a:rPr lang="en-US" dirty="0" smtClean="0"/>
              <a:t>http://micro.magnet.fsu.edu/optics/timeline/people/minsky.html</a:t>
            </a:r>
            <a:endParaRPr lang="en-US" dirty="0"/>
          </a:p>
        </p:txBody>
      </p:sp>
      <p:sp>
        <p:nvSpPr>
          <p:cNvPr id="4" name="Slide Number Placeholder 3"/>
          <p:cNvSpPr>
            <a:spLocks noGrp="1"/>
          </p:cNvSpPr>
          <p:nvPr>
            <p:ph type="sldNum" sz="quarter" idx="10"/>
          </p:nvPr>
        </p:nvSpPr>
        <p:spPr/>
        <p:txBody>
          <a:bodyPr/>
          <a:lstStyle/>
          <a:p>
            <a:fld id="{110068B7-C334-40D3-8CBB-6226EC3F70D3}" type="slidenum">
              <a:rPr lang="en-US" smtClean="0"/>
              <a:t>15</a:t>
            </a:fld>
            <a:endParaRPr lang="en-US"/>
          </a:p>
        </p:txBody>
      </p:sp>
    </p:spTree>
    <p:extLst>
      <p:ext uri="{BB962C8B-B14F-4D97-AF65-F5344CB8AC3E}">
        <p14:creationId xmlns:p14="http://schemas.microsoft.com/office/powerpoint/2010/main" val="3725275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http://www.sciencedirect.com/science/article/pii/S096399690100117X</a:t>
            </a:r>
          </a:p>
          <a:p>
            <a:r>
              <a:rPr lang="en-US" dirty="0" smtClean="0"/>
              <a:t>http://en.wikipedia.org/wiki/Confocal_laser_scanning_microscopy</a:t>
            </a:r>
          </a:p>
          <a:p>
            <a:endParaRPr lang="en-US" dirty="0"/>
          </a:p>
        </p:txBody>
      </p:sp>
      <p:sp>
        <p:nvSpPr>
          <p:cNvPr id="4" name="Slide Number Placeholder 3"/>
          <p:cNvSpPr>
            <a:spLocks noGrp="1"/>
          </p:cNvSpPr>
          <p:nvPr>
            <p:ph type="sldNum" sz="quarter" idx="10"/>
          </p:nvPr>
        </p:nvSpPr>
        <p:spPr/>
        <p:txBody>
          <a:bodyPr/>
          <a:lstStyle/>
          <a:p>
            <a:fld id="{110068B7-C334-40D3-8CBB-6226EC3F70D3}" type="slidenum">
              <a:rPr lang="en-US" smtClean="0"/>
              <a:t>24</a:t>
            </a:fld>
            <a:endParaRPr lang="en-US"/>
          </a:p>
        </p:txBody>
      </p:sp>
    </p:spTree>
    <p:extLst>
      <p:ext uri="{BB962C8B-B14F-4D97-AF65-F5344CB8AC3E}">
        <p14:creationId xmlns:p14="http://schemas.microsoft.com/office/powerpoint/2010/main" val="1481281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hangingPunct="1"/>
            <a:fld id="{5F8F7FDD-8B99-4CD3-9E25-F73D1F6A43C1}" type="slidenum">
              <a:rPr lang="en-US" altLang="en-US" sz="1200">
                <a:solidFill>
                  <a:srgbClr val="000000"/>
                </a:solidFill>
                <a:latin typeface="Times New Roman" panose="02020603050405020304" pitchFamily="18" charset="0"/>
              </a:rPr>
              <a:pPr eaLnBrk="1" hangingPunct="1"/>
              <a:t>31</a:t>
            </a:fld>
            <a:endParaRPr lang="en-US" altLang="en-US" sz="1200">
              <a:solidFill>
                <a:srgbClr val="000000"/>
              </a:solidFill>
              <a:latin typeface="Times New Roman" panose="02020603050405020304" pitchFamily="18" charset="0"/>
            </a:endParaRPr>
          </a:p>
        </p:txBody>
      </p:sp>
      <p:sp>
        <p:nvSpPr>
          <p:cNvPr id="40962" name="Rectangle 2"/>
          <p:cNvSpPr>
            <a:spLocks noGrp="1" noRot="1" noChangeAspect="1" noChangeArrowheads="1" noTextEdit="1"/>
          </p:cNvSpPr>
          <p:nvPr>
            <p:ph type="sldImg"/>
          </p:nvPr>
        </p:nvSpPr>
        <p:spPr>
          <a:solidFill>
            <a:srgbClr val="FFFFFF"/>
          </a:solidFill>
          <a:ln/>
        </p:spPr>
      </p:sp>
      <p:sp>
        <p:nvSpPr>
          <p:cNvPr id="4096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smtClean="0">
                <a:latin typeface="Times New Roman" panose="02020603050405020304" pitchFamily="18" charset="0"/>
              </a:rPr>
              <a:t>http://www.ncbi.nlm.nih.gov/pubmed/12412023</a:t>
            </a:r>
          </a:p>
          <a:p>
            <a:pPr eaLnBrk="1" hangingPunct="1"/>
            <a:endParaRPr lang="en-US" altLang="en-US" dirty="0" smtClean="0">
              <a:latin typeface="Times New Roman" panose="02020603050405020304" pitchFamily="18" charset="0"/>
            </a:endParaRPr>
          </a:p>
          <a:p>
            <a:pPr eaLnBrk="1" hangingPunct="1"/>
            <a:r>
              <a:rPr lang="en-US" altLang="en-US" dirty="0" smtClean="0">
                <a:latin typeface="Times New Roman" panose="02020603050405020304" pitchFamily="18" charset="0"/>
              </a:rPr>
              <a:t>Dlx5/6 all</a:t>
            </a:r>
          </a:p>
        </p:txBody>
      </p:sp>
    </p:spTree>
    <p:extLst>
      <p:ext uri="{BB962C8B-B14F-4D97-AF65-F5344CB8AC3E}">
        <p14:creationId xmlns:p14="http://schemas.microsoft.com/office/powerpoint/2010/main" val="251083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solidFill>
                  <a:schemeClr val="tx2"/>
                </a:solidFill>
                <a:cs typeface="Times New Roman" panose="02020603050405020304" pitchFamily="18" charset="0"/>
              </a:rPr>
              <a:t>Interference of Coherent Waves</a:t>
            </a:r>
          </a:p>
          <a:p>
            <a:endParaRPr lang="en-US" dirty="0"/>
          </a:p>
        </p:txBody>
      </p:sp>
      <p:sp>
        <p:nvSpPr>
          <p:cNvPr id="4" name="Slide Number Placeholder 3"/>
          <p:cNvSpPr>
            <a:spLocks noGrp="1"/>
          </p:cNvSpPr>
          <p:nvPr>
            <p:ph type="sldNum" sz="quarter" idx="10"/>
          </p:nvPr>
        </p:nvSpPr>
        <p:spPr/>
        <p:txBody>
          <a:bodyPr/>
          <a:lstStyle/>
          <a:p>
            <a:fld id="{070B14A6-AFCF-452D-9B8F-95D85DB76770}"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381069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development of high numerical aperture, highly corrected water immersion objectives is an example of response to the dramatic increase in living cell and tissue research, which is by necessity conducted in aqueous media. It is possible that specific requirements in confocal microscopy will lead to the development of optics that less stringently correct one or more of the resolution-compromising aberrations in favor of achieving other design goals that are more critical in confocal performance. A commonly-discussed example is the need for higher photon collection efficiency in living cell studies, which may provide an incentive for development of objectives that sacrifice correction of certain aberrations in order to maximize transmittance, especially in crucial fluorophore emission wavelength bands.</a:t>
            </a:r>
          </a:p>
          <a:p>
            <a:endParaRPr lang="en-US" dirty="0" smtClean="0"/>
          </a:p>
          <a:p>
            <a:r>
              <a:rPr lang="en-US" dirty="0" smtClean="0"/>
              <a:t>http://olympus.magnet.fsu.edu/primer/techniques/confocal/confocalobjectives.html</a:t>
            </a:r>
            <a:endParaRPr lang="en-US" dirty="0"/>
          </a:p>
        </p:txBody>
      </p:sp>
      <p:sp>
        <p:nvSpPr>
          <p:cNvPr id="4" name="Slide Number Placeholder 3"/>
          <p:cNvSpPr>
            <a:spLocks noGrp="1"/>
          </p:cNvSpPr>
          <p:nvPr>
            <p:ph type="sldNum" sz="quarter" idx="10"/>
          </p:nvPr>
        </p:nvSpPr>
        <p:spPr/>
        <p:txBody>
          <a:bodyPr/>
          <a:lstStyle/>
          <a:p>
            <a:fld id="{110068B7-C334-40D3-8CBB-6226EC3F70D3}" type="slidenum">
              <a:rPr lang="en-US" smtClean="0"/>
              <a:t>35</a:t>
            </a:fld>
            <a:endParaRPr lang="en-US"/>
          </a:p>
        </p:txBody>
      </p:sp>
    </p:spTree>
    <p:extLst>
      <p:ext uri="{BB962C8B-B14F-4D97-AF65-F5344CB8AC3E}">
        <p14:creationId xmlns:p14="http://schemas.microsoft.com/office/powerpoint/2010/main" val="26491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EF2F323-94A7-4B4C-91C8-FE3CD11F0E34}"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098B33-4432-475F-864F-1B3C62F3BBC8}" type="slidenum">
              <a:rPr lang="en-US" smtClean="0"/>
              <a:t>‹#›</a:t>
            </a:fld>
            <a:endParaRPr lang="en-US"/>
          </a:p>
        </p:txBody>
      </p:sp>
    </p:spTree>
    <p:extLst>
      <p:ext uri="{BB962C8B-B14F-4D97-AF65-F5344CB8AC3E}">
        <p14:creationId xmlns:p14="http://schemas.microsoft.com/office/powerpoint/2010/main" val="1874711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F2F323-94A7-4B4C-91C8-FE3CD11F0E34}"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098B33-4432-475F-864F-1B3C62F3BBC8}" type="slidenum">
              <a:rPr lang="en-US" smtClean="0"/>
              <a:t>‹#›</a:t>
            </a:fld>
            <a:endParaRPr lang="en-US"/>
          </a:p>
        </p:txBody>
      </p:sp>
    </p:spTree>
    <p:extLst>
      <p:ext uri="{BB962C8B-B14F-4D97-AF65-F5344CB8AC3E}">
        <p14:creationId xmlns:p14="http://schemas.microsoft.com/office/powerpoint/2010/main" val="28180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F2F323-94A7-4B4C-91C8-FE3CD11F0E34}"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098B33-4432-475F-864F-1B3C62F3BBC8}" type="slidenum">
              <a:rPr lang="en-US" smtClean="0"/>
              <a:t>‹#›</a:t>
            </a:fld>
            <a:endParaRPr lang="en-US"/>
          </a:p>
        </p:txBody>
      </p:sp>
    </p:spTree>
    <p:extLst>
      <p:ext uri="{BB962C8B-B14F-4D97-AF65-F5344CB8AC3E}">
        <p14:creationId xmlns:p14="http://schemas.microsoft.com/office/powerpoint/2010/main" val="2105360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FDB0632-A169-4172-B210-D4FA7419318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9639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D93D674-4B5B-4652-B296-D2B83BE6597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9606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FF096F4-449B-4A88-8251-30A565C7595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75481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312D103-10E9-4478-889A-75CF9168E03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06335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D7ED8E58-D801-46D3-9591-D2FA5042571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0588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DCF810D1-2154-4E9E-A8B2-C13DC879578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5872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AA46DAA1-65A4-4596-B7F1-FB393B3662F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80778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4CF3AFC-0C58-4F5F-8884-EED3C9EC3E3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35280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F2F323-94A7-4B4C-91C8-FE3CD11F0E34}"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098B33-4432-475F-864F-1B3C62F3BBC8}" type="slidenum">
              <a:rPr lang="en-US" smtClean="0"/>
              <a:t>‹#›</a:t>
            </a:fld>
            <a:endParaRPr lang="en-US"/>
          </a:p>
        </p:txBody>
      </p:sp>
    </p:spTree>
    <p:extLst>
      <p:ext uri="{BB962C8B-B14F-4D97-AF65-F5344CB8AC3E}">
        <p14:creationId xmlns:p14="http://schemas.microsoft.com/office/powerpoint/2010/main" val="2742394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0088A09-ED7B-497C-94D9-401954C256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17477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D58361C-7EE2-4AD4-AE07-77F5ECA2DB3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07508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E0B9AA7-7633-4A52-8351-141AAFC4D24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57717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EF2F323-94A7-4B4C-91C8-FE3CD11F0E34}"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098B33-4432-475F-864F-1B3C62F3BBC8}" type="slidenum">
              <a:rPr lang="en-US" smtClean="0"/>
              <a:t>‹#›</a:t>
            </a:fld>
            <a:endParaRPr lang="en-US"/>
          </a:p>
        </p:txBody>
      </p:sp>
    </p:spTree>
    <p:extLst>
      <p:ext uri="{BB962C8B-B14F-4D97-AF65-F5344CB8AC3E}">
        <p14:creationId xmlns:p14="http://schemas.microsoft.com/office/powerpoint/2010/main" val="3544587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F2F323-94A7-4B4C-91C8-FE3CD11F0E34}"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098B33-4432-475F-864F-1B3C62F3BBC8}" type="slidenum">
              <a:rPr lang="en-US" smtClean="0"/>
              <a:t>‹#›</a:t>
            </a:fld>
            <a:endParaRPr lang="en-US"/>
          </a:p>
        </p:txBody>
      </p:sp>
    </p:spTree>
    <p:extLst>
      <p:ext uri="{BB962C8B-B14F-4D97-AF65-F5344CB8AC3E}">
        <p14:creationId xmlns:p14="http://schemas.microsoft.com/office/powerpoint/2010/main" val="2309753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F2F323-94A7-4B4C-91C8-FE3CD11F0E34}"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098B33-4432-475F-864F-1B3C62F3BBC8}" type="slidenum">
              <a:rPr lang="en-US" smtClean="0"/>
              <a:t>‹#›</a:t>
            </a:fld>
            <a:endParaRPr lang="en-US"/>
          </a:p>
        </p:txBody>
      </p:sp>
    </p:spTree>
    <p:extLst>
      <p:ext uri="{BB962C8B-B14F-4D97-AF65-F5344CB8AC3E}">
        <p14:creationId xmlns:p14="http://schemas.microsoft.com/office/powerpoint/2010/main" val="19090611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F2F323-94A7-4B4C-91C8-FE3CD11F0E34}"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098B33-4432-475F-864F-1B3C62F3BBC8}" type="slidenum">
              <a:rPr lang="en-US" smtClean="0"/>
              <a:t>‹#›</a:t>
            </a:fld>
            <a:endParaRPr lang="en-US"/>
          </a:p>
        </p:txBody>
      </p:sp>
    </p:spTree>
    <p:extLst>
      <p:ext uri="{BB962C8B-B14F-4D97-AF65-F5344CB8AC3E}">
        <p14:creationId xmlns:p14="http://schemas.microsoft.com/office/powerpoint/2010/main" val="12663694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EF2F323-94A7-4B4C-91C8-FE3CD11F0E34}" type="datetimeFigureOut">
              <a:rPr lang="en-US" smtClean="0"/>
              <a:t>1/25/2017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098B33-4432-475F-864F-1B3C62F3BBC8}" type="slidenum">
              <a:rPr lang="en-US" smtClean="0"/>
              <a:t>‹#›</a:t>
            </a:fld>
            <a:endParaRPr lang="en-US"/>
          </a:p>
        </p:txBody>
      </p:sp>
    </p:spTree>
    <p:extLst>
      <p:ext uri="{BB962C8B-B14F-4D97-AF65-F5344CB8AC3E}">
        <p14:creationId xmlns:p14="http://schemas.microsoft.com/office/powerpoint/2010/main" val="1329625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EF2F323-94A7-4B4C-91C8-FE3CD11F0E34}" type="datetimeFigureOut">
              <a:rPr lang="en-US" smtClean="0"/>
              <a:t>1/25/2017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098B33-4432-475F-864F-1B3C62F3BBC8}" type="slidenum">
              <a:rPr lang="en-US" smtClean="0"/>
              <a:t>‹#›</a:t>
            </a:fld>
            <a:endParaRPr lang="en-US"/>
          </a:p>
        </p:txBody>
      </p:sp>
    </p:spTree>
    <p:extLst>
      <p:ext uri="{BB962C8B-B14F-4D97-AF65-F5344CB8AC3E}">
        <p14:creationId xmlns:p14="http://schemas.microsoft.com/office/powerpoint/2010/main" val="13884589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F2F323-94A7-4B4C-91C8-FE3CD11F0E34}" type="datetimeFigureOut">
              <a:rPr lang="en-US" smtClean="0"/>
              <a:t>1/25/2017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098B33-4432-475F-864F-1B3C62F3BBC8}" type="slidenum">
              <a:rPr lang="en-US" smtClean="0"/>
              <a:t>‹#›</a:t>
            </a:fld>
            <a:endParaRPr lang="en-US"/>
          </a:p>
        </p:txBody>
      </p:sp>
    </p:spTree>
    <p:extLst>
      <p:ext uri="{BB962C8B-B14F-4D97-AF65-F5344CB8AC3E}">
        <p14:creationId xmlns:p14="http://schemas.microsoft.com/office/powerpoint/2010/main" val="3306609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F2F323-94A7-4B4C-91C8-FE3CD11F0E34}"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098B33-4432-475F-864F-1B3C62F3BBC8}" type="slidenum">
              <a:rPr lang="en-US" smtClean="0"/>
              <a:t>‹#›</a:t>
            </a:fld>
            <a:endParaRPr lang="en-US"/>
          </a:p>
        </p:txBody>
      </p:sp>
    </p:spTree>
    <p:extLst>
      <p:ext uri="{BB962C8B-B14F-4D97-AF65-F5344CB8AC3E}">
        <p14:creationId xmlns:p14="http://schemas.microsoft.com/office/powerpoint/2010/main" val="2109632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F2F323-94A7-4B4C-91C8-FE3CD11F0E34}"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098B33-4432-475F-864F-1B3C62F3BBC8}" type="slidenum">
              <a:rPr lang="en-US" smtClean="0"/>
              <a:t>‹#›</a:t>
            </a:fld>
            <a:endParaRPr lang="en-US"/>
          </a:p>
        </p:txBody>
      </p:sp>
    </p:spTree>
    <p:extLst>
      <p:ext uri="{BB962C8B-B14F-4D97-AF65-F5344CB8AC3E}">
        <p14:creationId xmlns:p14="http://schemas.microsoft.com/office/powerpoint/2010/main" val="21090959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F2F323-94A7-4B4C-91C8-FE3CD11F0E34}"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098B33-4432-475F-864F-1B3C62F3BBC8}" type="slidenum">
              <a:rPr lang="en-US" smtClean="0"/>
              <a:t>‹#›</a:t>
            </a:fld>
            <a:endParaRPr lang="en-US"/>
          </a:p>
        </p:txBody>
      </p:sp>
    </p:spTree>
    <p:extLst>
      <p:ext uri="{BB962C8B-B14F-4D97-AF65-F5344CB8AC3E}">
        <p14:creationId xmlns:p14="http://schemas.microsoft.com/office/powerpoint/2010/main" val="40364603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F2F323-94A7-4B4C-91C8-FE3CD11F0E34}"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098B33-4432-475F-864F-1B3C62F3BBC8}" type="slidenum">
              <a:rPr lang="en-US" smtClean="0"/>
              <a:t>‹#›</a:t>
            </a:fld>
            <a:endParaRPr lang="en-US"/>
          </a:p>
        </p:txBody>
      </p:sp>
    </p:spTree>
    <p:extLst>
      <p:ext uri="{BB962C8B-B14F-4D97-AF65-F5344CB8AC3E}">
        <p14:creationId xmlns:p14="http://schemas.microsoft.com/office/powerpoint/2010/main" val="24622548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F2F323-94A7-4B4C-91C8-FE3CD11F0E34}"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098B33-4432-475F-864F-1B3C62F3BBC8}" type="slidenum">
              <a:rPr lang="en-US" smtClean="0"/>
              <a:t>‹#›</a:t>
            </a:fld>
            <a:endParaRPr lang="en-US"/>
          </a:p>
        </p:txBody>
      </p:sp>
    </p:spTree>
    <p:extLst>
      <p:ext uri="{BB962C8B-B14F-4D97-AF65-F5344CB8AC3E}">
        <p14:creationId xmlns:p14="http://schemas.microsoft.com/office/powerpoint/2010/main" val="11365876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B170F9E-9C14-4005-B949-5AED8DE766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190672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5A4CF9C-09ED-4882-982B-BF23260B4D4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33510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AEC5E75-C157-4F09-8AF8-9D1D36C97B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29561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CECEDA1-3519-4535-ACD3-A74EAA1DB8E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0095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B5C980A9-2BE6-4903-A632-5C886FC379D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16191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0799FA7-BA96-4A1C-9C36-084CAD4B47C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75068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F2F323-94A7-4B4C-91C8-FE3CD11F0E34}"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098B33-4432-475F-864F-1B3C62F3BBC8}" type="slidenum">
              <a:rPr lang="en-US" smtClean="0"/>
              <a:t>‹#›</a:t>
            </a:fld>
            <a:endParaRPr lang="en-US"/>
          </a:p>
        </p:txBody>
      </p:sp>
    </p:spTree>
    <p:extLst>
      <p:ext uri="{BB962C8B-B14F-4D97-AF65-F5344CB8AC3E}">
        <p14:creationId xmlns:p14="http://schemas.microsoft.com/office/powerpoint/2010/main" val="588042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F6ACC78-1E69-4E6C-8B57-57928724B80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40973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042DBF6-107B-45C0-AA93-7B396CB791F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915031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B83A019-2782-4F74-9306-91541178937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09520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F0E0A41-0469-4BF7-9D00-A081A67999E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92205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083450B-20FC-40FF-87A2-4FD2A32F02A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465281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Online Image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8A7C540D-0114-40F1-A507-5CD0EB72D30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1571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Online Image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958C8C0D-6E68-4899-B93F-03C299A307D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07840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400E38B9-A5CB-41D8-B411-FFD96E7145A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53876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9C12B750-AC39-4AE1-8C24-9A96795C3CE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21466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7C896E25-B5B0-4FB0-8B9B-3BEA2A66AA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7136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EF2F323-94A7-4B4C-91C8-FE3CD11F0E34}" type="datetimeFigureOut">
              <a:rPr lang="en-US" smtClean="0"/>
              <a:t>1/25/2017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098B33-4432-475F-864F-1B3C62F3BBC8}" type="slidenum">
              <a:rPr lang="en-US" smtClean="0"/>
              <a:t>‹#›</a:t>
            </a:fld>
            <a:endParaRPr lang="en-US"/>
          </a:p>
        </p:txBody>
      </p:sp>
    </p:spTree>
    <p:extLst>
      <p:ext uri="{BB962C8B-B14F-4D97-AF65-F5344CB8AC3E}">
        <p14:creationId xmlns:p14="http://schemas.microsoft.com/office/powerpoint/2010/main" val="35265229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2155F3B-6719-49DD-BFA9-FE23519795A5}" type="datetimeFigureOut">
              <a:rPr lang="en-US" smtClean="0">
                <a:solidFill>
                  <a:prstClr val="black">
                    <a:tint val="75000"/>
                  </a:prstClr>
                </a:solidFill>
              </a:rPr>
              <a:pPr/>
              <a:t>1/25/2017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3740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155F3B-6719-49DD-BFA9-FE23519795A5}" type="datetimeFigureOut">
              <a:rPr lang="en-US" smtClean="0">
                <a:solidFill>
                  <a:prstClr val="black">
                    <a:tint val="75000"/>
                  </a:prstClr>
                </a:solidFill>
              </a:rPr>
              <a:pPr/>
              <a:t>1/25/2017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9291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155F3B-6719-49DD-BFA9-FE23519795A5}" type="datetimeFigureOut">
              <a:rPr lang="en-US" smtClean="0">
                <a:solidFill>
                  <a:prstClr val="black">
                    <a:tint val="75000"/>
                  </a:prstClr>
                </a:solidFill>
              </a:rPr>
              <a:pPr/>
              <a:t>1/25/2017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10614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155F3B-6719-49DD-BFA9-FE23519795A5}" type="datetimeFigureOut">
              <a:rPr lang="en-US" smtClean="0">
                <a:solidFill>
                  <a:prstClr val="black">
                    <a:tint val="75000"/>
                  </a:prstClr>
                </a:solidFill>
              </a:rPr>
              <a:pPr/>
              <a:t>1/25/2017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2124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2155F3B-6719-49DD-BFA9-FE23519795A5}" type="datetimeFigureOut">
              <a:rPr lang="en-US" smtClean="0">
                <a:solidFill>
                  <a:prstClr val="black">
                    <a:tint val="75000"/>
                  </a:prstClr>
                </a:solidFill>
              </a:rPr>
              <a:pPr/>
              <a:t>1/25/2017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13337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2155F3B-6719-49DD-BFA9-FE23519795A5}" type="datetimeFigureOut">
              <a:rPr lang="en-US" smtClean="0">
                <a:solidFill>
                  <a:prstClr val="black">
                    <a:tint val="75000"/>
                  </a:prstClr>
                </a:solidFill>
              </a:rPr>
              <a:pPr/>
              <a:t>1/25/2017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7828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155F3B-6719-49DD-BFA9-FE23519795A5}" type="datetimeFigureOut">
              <a:rPr lang="en-US" smtClean="0">
                <a:solidFill>
                  <a:prstClr val="black">
                    <a:tint val="75000"/>
                  </a:prstClr>
                </a:solidFill>
              </a:rPr>
              <a:pPr/>
              <a:t>1/25/2017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9899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155F3B-6719-49DD-BFA9-FE23519795A5}" type="datetimeFigureOut">
              <a:rPr lang="en-US" smtClean="0">
                <a:solidFill>
                  <a:prstClr val="black">
                    <a:tint val="75000"/>
                  </a:prstClr>
                </a:solidFill>
              </a:rPr>
              <a:pPr/>
              <a:t>1/25/2017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0693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155F3B-6719-49DD-BFA9-FE23519795A5}" type="datetimeFigureOut">
              <a:rPr lang="en-US" smtClean="0">
                <a:solidFill>
                  <a:prstClr val="black">
                    <a:tint val="75000"/>
                  </a:prstClr>
                </a:solidFill>
              </a:rPr>
              <a:pPr/>
              <a:t>1/25/2017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73823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155F3B-6719-49DD-BFA9-FE23519795A5}" type="datetimeFigureOut">
              <a:rPr lang="en-US" smtClean="0">
                <a:solidFill>
                  <a:prstClr val="black">
                    <a:tint val="75000"/>
                  </a:prstClr>
                </a:solidFill>
              </a:rPr>
              <a:pPr/>
              <a:t>1/25/2017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0647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EF2F323-94A7-4B4C-91C8-FE3CD11F0E34}" type="datetimeFigureOut">
              <a:rPr lang="en-US" smtClean="0"/>
              <a:t>1/25/2017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098B33-4432-475F-864F-1B3C62F3BBC8}" type="slidenum">
              <a:rPr lang="en-US" smtClean="0"/>
              <a:t>‹#›</a:t>
            </a:fld>
            <a:endParaRPr lang="en-US"/>
          </a:p>
        </p:txBody>
      </p:sp>
    </p:spTree>
    <p:extLst>
      <p:ext uri="{BB962C8B-B14F-4D97-AF65-F5344CB8AC3E}">
        <p14:creationId xmlns:p14="http://schemas.microsoft.com/office/powerpoint/2010/main" val="20747189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155F3B-6719-49DD-BFA9-FE23519795A5}" type="datetimeFigureOut">
              <a:rPr lang="en-US" smtClean="0">
                <a:solidFill>
                  <a:prstClr val="black">
                    <a:tint val="75000"/>
                  </a:prstClr>
                </a:solidFill>
              </a:rPr>
              <a:pPr/>
              <a:t>1/25/2017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51694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fld id="{F0DED41F-AAED-4F5A-8DE7-587AA1943D9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038363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fld id="{6C6C19D7-90ED-4E76-A864-44A17FF533E2}"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53581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fld id="{AEEF6454-2FCF-430C-AC6A-8B85A0FB7EF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2081062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fld id="{81EB7F75-8FAC-45B1-975C-C550E8CB46B0}"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13719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p>
            <a:fld id="{33A2B916-4D18-46B8-92FE-01D2E468DD3B}"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64970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fld id="{711360F1-B5A4-44BA-BD21-D8EEE6D7A0C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44814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p>
            <a:fld id="{B609BB87-6C9B-4332-9E62-76CA3862DEB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734428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fld id="{B20114BA-5E4B-4883-B706-A59C66C6D210}"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123611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fld id="{E4DFACDF-C952-4E69-AC46-B0F341D19784}"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98516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F2F323-94A7-4B4C-91C8-FE3CD11F0E34}" type="datetimeFigureOut">
              <a:rPr lang="en-US" smtClean="0"/>
              <a:t>1/25/2017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098B33-4432-475F-864F-1B3C62F3BBC8}" type="slidenum">
              <a:rPr lang="en-US" smtClean="0"/>
              <a:t>‹#›</a:t>
            </a:fld>
            <a:endParaRPr lang="en-US"/>
          </a:p>
        </p:txBody>
      </p:sp>
    </p:spTree>
    <p:extLst>
      <p:ext uri="{BB962C8B-B14F-4D97-AF65-F5344CB8AC3E}">
        <p14:creationId xmlns:p14="http://schemas.microsoft.com/office/powerpoint/2010/main" val="30678417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fld id="{E4313701-125E-48E4-B8E5-82993A28F23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231976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fld id="{9A9CDB96-1FF8-42F6-8064-DF4BB1BF333B}"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14447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3" y="1981200"/>
            <a:ext cx="38184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736" y="1981200"/>
            <a:ext cx="38184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1" y="6248400"/>
            <a:ext cx="19050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1" y="6248400"/>
            <a:ext cx="1905000" cy="457200"/>
          </a:xfrm>
        </p:spPr>
        <p:txBody>
          <a:bodyPr/>
          <a:lstStyle>
            <a:lvl1pPr>
              <a:defRPr/>
            </a:lvl1pPr>
          </a:lstStyle>
          <a:p>
            <a:fld id="{45C10380-C515-4E61-AAB7-6542B6F9B23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1647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F2F323-94A7-4B4C-91C8-FE3CD11F0E34}"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098B33-4432-475F-864F-1B3C62F3BBC8}" type="slidenum">
              <a:rPr lang="en-US" smtClean="0"/>
              <a:t>‹#›</a:t>
            </a:fld>
            <a:endParaRPr lang="en-US"/>
          </a:p>
        </p:txBody>
      </p:sp>
    </p:spTree>
    <p:extLst>
      <p:ext uri="{BB962C8B-B14F-4D97-AF65-F5344CB8AC3E}">
        <p14:creationId xmlns:p14="http://schemas.microsoft.com/office/powerpoint/2010/main" val="1069418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F2F323-94A7-4B4C-91C8-FE3CD11F0E34}"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098B33-4432-475F-864F-1B3C62F3BBC8}" type="slidenum">
              <a:rPr lang="en-US" smtClean="0"/>
              <a:t>‹#›</a:t>
            </a:fld>
            <a:endParaRPr lang="en-US"/>
          </a:p>
        </p:txBody>
      </p:sp>
    </p:spTree>
    <p:extLst>
      <p:ext uri="{BB962C8B-B14F-4D97-AF65-F5344CB8AC3E}">
        <p14:creationId xmlns:p14="http://schemas.microsoft.com/office/powerpoint/2010/main" val="3014679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F2F323-94A7-4B4C-91C8-FE3CD11F0E34}" type="datetimeFigureOut">
              <a:rPr lang="en-US" smtClean="0"/>
              <a:t>1/25/2017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98B33-4432-475F-864F-1B3C62F3BBC8}" type="slidenum">
              <a:rPr lang="en-US" smtClean="0"/>
              <a:t>‹#›</a:t>
            </a:fld>
            <a:endParaRPr lang="en-US"/>
          </a:p>
        </p:txBody>
      </p:sp>
    </p:spTree>
    <p:extLst>
      <p:ext uri="{BB962C8B-B14F-4D97-AF65-F5344CB8AC3E}">
        <p14:creationId xmlns:p14="http://schemas.microsoft.com/office/powerpoint/2010/main" val="12518684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6C6C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06" charset="0"/>
                <a:ea typeface="+mn-ea"/>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06" charset="0"/>
                <a:ea typeface="+mn-ea"/>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anose="02020603050405020304" pitchFamily="18" charset="0"/>
              </a:defRPr>
            </a:lvl1pPr>
          </a:lstStyle>
          <a:p>
            <a:pPr fontAlgn="base">
              <a:spcBef>
                <a:spcPct val="0"/>
              </a:spcBef>
              <a:spcAft>
                <a:spcPct val="0"/>
              </a:spcAft>
            </a:pPr>
            <a:fld id="{62122974-57C6-4A0E-B26B-35591B40D632}" type="slidenum">
              <a:rPr lang="en-US" altLang="en-US">
                <a:solidFill>
                  <a:srgbClr val="000000"/>
                </a:solidFill>
                <a:ea typeface="MS PGothic" panose="020B0600070205080204" pitchFamily="34" charset="-128"/>
              </a:rPr>
              <a:pPr fontAlgn="base">
                <a:spcBef>
                  <a:spcPct val="0"/>
                </a:spcBef>
                <a:spcAft>
                  <a:spcPct val="0"/>
                </a:spcAft>
              </a:pPr>
              <a:t>‹#›</a:t>
            </a:fld>
            <a:endParaRPr lang="en-US" altLang="en-US">
              <a:solidFill>
                <a:srgbClr val="000000"/>
              </a:solidFill>
              <a:ea typeface="MS PGothic" panose="020B0600070205080204" pitchFamily="34" charset="-128"/>
            </a:endParaRPr>
          </a:p>
        </p:txBody>
      </p:sp>
    </p:spTree>
    <p:extLst>
      <p:ext uri="{BB962C8B-B14F-4D97-AF65-F5344CB8AC3E}">
        <p14:creationId xmlns:p14="http://schemas.microsoft.com/office/powerpoint/2010/main" val="8284825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pitchFamily="-107" charset="-128"/>
        </a:defRPr>
      </a:lvl1pPr>
      <a:lvl2pPr algn="ctr" rtl="0" eaLnBrk="0" fontAlgn="base" hangingPunct="0">
        <a:spcBef>
          <a:spcPct val="0"/>
        </a:spcBef>
        <a:spcAft>
          <a:spcPct val="0"/>
        </a:spcAft>
        <a:defRPr sz="4400">
          <a:solidFill>
            <a:schemeClr val="tx2"/>
          </a:solidFill>
          <a:latin typeface="Times New Roman" pitchFamily="-107" charset="0"/>
          <a:ea typeface="MS PGothic" panose="020B0600070205080204" pitchFamily="34" charset="-128"/>
          <a:cs typeface="ＭＳ Ｐゴシック" pitchFamily="-107" charset="-128"/>
        </a:defRPr>
      </a:lvl2pPr>
      <a:lvl3pPr algn="ctr" rtl="0" eaLnBrk="0" fontAlgn="base" hangingPunct="0">
        <a:spcBef>
          <a:spcPct val="0"/>
        </a:spcBef>
        <a:spcAft>
          <a:spcPct val="0"/>
        </a:spcAft>
        <a:defRPr sz="4400">
          <a:solidFill>
            <a:schemeClr val="tx2"/>
          </a:solidFill>
          <a:latin typeface="Times New Roman" pitchFamily="-107" charset="0"/>
          <a:ea typeface="MS PGothic" panose="020B0600070205080204" pitchFamily="34" charset="-128"/>
          <a:cs typeface="ＭＳ Ｐゴシック" pitchFamily="-107" charset="-128"/>
        </a:defRPr>
      </a:lvl3pPr>
      <a:lvl4pPr algn="ctr" rtl="0" eaLnBrk="0" fontAlgn="base" hangingPunct="0">
        <a:spcBef>
          <a:spcPct val="0"/>
        </a:spcBef>
        <a:spcAft>
          <a:spcPct val="0"/>
        </a:spcAft>
        <a:defRPr sz="4400">
          <a:solidFill>
            <a:schemeClr val="tx2"/>
          </a:solidFill>
          <a:latin typeface="Times New Roman" pitchFamily="-107" charset="0"/>
          <a:ea typeface="MS PGothic" panose="020B0600070205080204" pitchFamily="34" charset="-128"/>
          <a:cs typeface="ＭＳ Ｐゴシック" pitchFamily="-107" charset="-128"/>
        </a:defRPr>
      </a:lvl4pPr>
      <a:lvl5pPr algn="ctr" rtl="0" eaLnBrk="0" fontAlgn="base" hangingPunct="0">
        <a:spcBef>
          <a:spcPct val="0"/>
        </a:spcBef>
        <a:spcAft>
          <a:spcPct val="0"/>
        </a:spcAft>
        <a:defRPr sz="4400">
          <a:solidFill>
            <a:schemeClr val="tx2"/>
          </a:solidFill>
          <a:latin typeface="Times New Roman" pitchFamily="-107" charset="0"/>
          <a:ea typeface="MS PGothic" panose="020B0600070205080204" pitchFamily="34" charset="-128"/>
          <a:cs typeface="ＭＳ Ｐゴシック" pitchFamily="-107" charset="-128"/>
        </a:defRPr>
      </a:lvl5pPr>
      <a:lvl6pPr marL="457200" algn="ctr" rtl="0" fontAlgn="base">
        <a:spcBef>
          <a:spcPct val="0"/>
        </a:spcBef>
        <a:spcAft>
          <a:spcPct val="0"/>
        </a:spcAft>
        <a:defRPr sz="4400">
          <a:solidFill>
            <a:schemeClr val="tx2"/>
          </a:solidFill>
          <a:latin typeface="Times New Roman" pitchFamily="-107" charset="0"/>
        </a:defRPr>
      </a:lvl6pPr>
      <a:lvl7pPr marL="914400" algn="ctr" rtl="0" fontAlgn="base">
        <a:spcBef>
          <a:spcPct val="0"/>
        </a:spcBef>
        <a:spcAft>
          <a:spcPct val="0"/>
        </a:spcAft>
        <a:defRPr sz="4400">
          <a:solidFill>
            <a:schemeClr val="tx2"/>
          </a:solidFill>
          <a:latin typeface="Times New Roman" pitchFamily="-107" charset="0"/>
        </a:defRPr>
      </a:lvl7pPr>
      <a:lvl8pPr marL="1371600" algn="ctr" rtl="0" fontAlgn="base">
        <a:spcBef>
          <a:spcPct val="0"/>
        </a:spcBef>
        <a:spcAft>
          <a:spcPct val="0"/>
        </a:spcAft>
        <a:defRPr sz="4400">
          <a:solidFill>
            <a:schemeClr val="tx2"/>
          </a:solidFill>
          <a:latin typeface="Times New Roman" pitchFamily="-107" charset="0"/>
        </a:defRPr>
      </a:lvl8pPr>
      <a:lvl9pPr marL="1828800" algn="ctr" rtl="0" fontAlgn="base">
        <a:spcBef>
          <a:spcPct val="0"/>
        </a:spcBef>
        <a:spcAft>
          <a:spcPct val="0"/>
        </a:spcAft>
        <a:defRPr sz="4400">
          <a:solidFill>
            <a:schemeClr val="tx2"/>
          </a:solidFill>
          <a:latin typeface="Times New Roman"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pitchFamily="-107"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F2F323-94A7-4B4C-91C8-FE3CD11F0E34}" type="datetimeFigureOut">
              <a:rPr lang="en-US" smtClean="0"/>
              <a:t>1/25/2017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98B33-4432-475F-864F-1B3C62F3BBC8}" type="slidenum">
              <a:rPr lang="en-US" smtClean="0"/>
              <a:t>‹#›</a:t>
            </a:fld>
            <a:endParaRPr lang="en-US"/>
          </a:p>
        </p:txBody>
      </p:sp>
    </p:spTree>
    <p:extLst>
      <p:ext uri="{BB962C8B-B14F-4D97-AF65-F5344CB8AC3E}">
        <p14:creationId xmlns:p14="http://schemas.microsoft.com/office/powerpoint/2010/main" val="187423231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2973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29732"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latin typeface="+mn-lt"/>
              </a:defRPr>
            </a:lvl1pPr>
          </a:lstStyle>
          <a:p>
            <a:pPr fontAlgn="base">
              <a:spcBef>
                <a:spcPct val="0"/>
              </a:spcBef>
              <a:spcAft>
                <a:spcPct val="0"/>
              </a:spcAft>
            </a:pPr>
            <a:endParaRPr lang="en-US" altLang="en-US" smtClean="0">
              <a:solidFill>
                <a:srgbClr val="000000"/>
              </a:solidFill>
            </a:endParaRPr>
          </a:p>
        </p:txBody>
      </p:sp>
      <p:sp>
        <p:nvSpPr>
          <p:cNvPr id="329733"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latin typeface="+mn-lt"/>
              </a:defRPr>
            </a:lvl1pPr>
          </a:lstStyle>
          <a:p>
            <a:pPr fontAlgn="base">
              <a:spcBef>
                <a:spcPct val="0"/>
              </a:spcBef>
              <a:spcAft>
                <a:spcPct val="0"/>
              </a:spcAft>
            </a:pPr>
            <a:endParaRPr lang="en-US" altLang="en-US" smtClean="0">
              <a:solidFill>
                <a:srgbClr val="000000"/>
              </a:solidFill>
            </a:endParaRPr>
          </a:p>
        </p:txBody>
      </p:sp>
      <p:sp>
        <p:nvSpPr>
          <p:cNvPr id="329734"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latin typeface="+mn-lt"/>
              </a:defRPr>
            </a:lvl1pPr>
          </a:lstStyle>
          <a:p>
            <a:pPr fontAlgn="base">
              <a:spcBef>
                <a:spcPct val="0"/>
              </a:spcBef>
              <a:spcAft>
                <a:spcPct val="0"/>
              </a:spcAft>
            </a:pPr>
            <a:fld id="{58CA84BC-AF5B-4F7E-BC28-B8C80B08898E}"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81320799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155F3B-6719-49DD-BFA9-FE23519795A5}" type="datetimeFigureOut">
              <a:rPr lang="en-US" smtClean="0">
                <a:solidFill>
                  <a:prstClr val="black">
                    <a:tint val="75000"/>
                  </a:prstClr>
                </a:solidFill>
              </a:rPr>
              <a:pPr/>
              <a:t>1/25/2017</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3550312"/>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0" fontAlgn="base" hangingPunct="0">
              <a:spcBef>
                <a:spcPct val="0"/>
              </a:spcBef>
              <a:spcAft>
                <a:spcPct val="0"/>
              </a:spcAft>
              <a:defRPr/>
            </a:pPr>
            <a:endParaRPr lang="en-US">
              <a:solidFill>
                <a:srgbClr val="000000"/>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0" fontAlgn="base" hangingPunct="0">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eaLnBrk="0" fontAlgn="base" hangingPunct="0">
              <a:spcBef>
                <a:spcPct val="0"/>
              </a:spcBef>
              <a:spcAft>
                <a:spcPct val="0"/>
              </a:spcAft>
            </a:pPr>
            <a:fld id="{9BE36469-39CE-4D40-A3B0-ECF03701303C}" type="slidenum">
              <a:rPr lang="en-US" altLang="en-US" smtClean="0">
                <a:solidFill>
                  <a:srgbClr val="000000"/>
                </a:solidFill>
                <a:ea typeface="ＭＳ Ｐゴシック" panose="020B0600070205080204" pitchFamily="34" charset="-128"/>
              </a:rPr>
              <a:pPr eaLnBrk="0" fontAlgn="base" hangingPunct="0">
                <a:spcBef>
                  <a:spcPct val="0"/>
                </a:spcBef>
                <a:spcAft>
                  <a:spcPct val="0"/>
                </a:spcAft>
              </a:pPr>
              <a:t>‹#›</a:t>
            </a:fld>
            <a:endParaRPr lang="en-US" alt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3943130686"/>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6.xml"/><Relationship Id="rId7" Type="http://schemas.openxmlformats.org/officeDocument/2006/relationships/image" Target="../media/image11.png"/><Relationship Id="rId2" Type="http://schemas.openxmlformats.org/officeDocument/2006/relationships/video" Target="file:///C:\Documents%20and%20Settings\Andres\My%20Documents\My%20Videos\Recon%20Rotated%20Gatear-3.AVI" TargetMode="External"/><Relationship Id="rId1" Type="http://schemas.microsoft.com/office/2007/relationships/media" Target="file:///C:\Documents%20and%20Settings\Andres\My%20Documents\My%20Videos\Recon%20Rotated%20Gatear-3.AVI" TargetMode="Externa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3" Type="http://schemas.openxmlformats.org/officeDocument/2006/relationships/video" Target="file:///C:\Documents%20and%20Settings\Andres\My%20Documents\My%20Videos\Rotated%20Gatear.AVI" TargetMode="External"/><Relationship Id="rId7" Type="http://schemas.openxmlformats.org/officeDocument/2006/relationships/image" Target="../media/image14.png"/><Relationship Id="rId2" Type="http://schemas.microsoft.com/office/2007/relationships/media" Target="file:///C:\Documents%20and%20Settings\Andres\My%20Documents\My%20Videos\Rotated%20Gatear.AVI" TargetMode="External"/><Relationship Id="rId1" Type="http://schemas.openxmlformats.org/officeDocument/2006/relationships/video" Target="file:///E:\Lectures\2005-Lectures\Powerpoint\FISH_GFP.avi" TargetMode="External"/><Relationship Id="rId6" Type="http://schemas.openxmlformats.org/officeDocument/2006/relationships/image" Target="../media/image13.png"/><Relationship Id="rId5" Type="http://schemas.openxmlformats.org/officeDocument/2006/relationships/notesSlide" Target="../notesSlides/notesSlide4.xml"/><Relationship Id="rId4"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hyperlink" Target="http://www.microscopyu.com/tutorials/java/imageformation/airyna/index.html" TargetMode="External"/><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31.jp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30.jpg"/><Relationship Id="rId5" Type="http://schemas.openxmlformats.org/officeDocument/2006/relationships/image" Target="../media/image29.emf"/><Relationship Id="rId4" Type="http://schemas.openxmlformats.org/officeDocument/2006/relationships/oleObject" Target="../embeddings/oleObject2.bin"/></Relationships>
</file>

<file path=ppt/slides/_rels/slide3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hyperlink" Target="http://zeiss-campus.magnet.fsu.edu/tutorials/spinningdisk/yokogawa/indexflash.html"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8.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42.e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62.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8.xml"/></Relationships>
</file>

<file path=ppt/slides/_rels/slide63.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8.xml"/></Relationships>
</file>

<file path=ppt/slides/_rels/slide64.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png"/><Relationship Id="rId1" Type="http://schemas.openxmlformats.org/officeDocument/2006/relationships/slideLayout" Target="../slideLayouts/slideLayout53.xml"/></Relationships>
</file>

<file path=ppt/slides/_rels/slide6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5.xml"/><Relationship Id="rId1" Type="http://schemas.openxmlformats.org/officeDocument/2006/relationships/slideLayout" Target="../slideLayouts/slideLayout53.xml"/><Relationship Id="rId4" Type="http://schemas.openxmlformats.org/officeDocument/2006/relationships/image" Target="../media/image50.jpg"/></Relationships>
</file>

<file path=ppt/slides/_rels/slide6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53.xml"/><Relationship Id="rId4" Type="http://schemas.openxmlformats.org/officeDocument/2006/relationships/image" Target="../media/image53.jpe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5.gif"/><Relationship Id="rId5" Type="http://schemas.openxmlformats.org/officeDocument/2006/relationships/image" Target="../media/image3.png"/><Relationship Id="rId4" Type="http://schemas.openxmlformats.org/officeDocument/2006/relationships/oleObject" Target="../embeddings/oleObject1.bin"/></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hyperlink" Target="http://olympus.magnet.fsu.edu/primer/java/imageformation/depthoffield/index.html" TargetMode="Externa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Biology 177: Principles of Modern Microscopy</a:t>
            </a:r>
          </a:p>
        </p:txBody>
      </p:sp>
      <p:sp>
        <p:nvSpPr>
          <p:cNvPr id="3" name="Subtitle 2"/>
          <p:cNvSpPr>
            <a:spLocks noGrp="1"/>
          </p:cNvSpPr>
          <p:nvPr>
            <p:ph type="subTitle" idx="1"/>
          </p:nvPr>
        </p:nvSpPr>
        <p:spPr/>
        <p:txBody>
          <a:bodyPr>
            <a:normAutofit fontScale="77500" lnSpcReduction="20000"/>
          </a:bodyPr>
          <a:lstStyle/>
          <a:p>
            <a:r>
              <a:rPr lang="en-US" dirty="0"/>
              <a:t>Lecture </a:t>
            </a:r>
            <a:r>
              <a:rPr lang="en-US" dirty="0" smtClean="0"/>
              <a:t>07: </a:t>
            </a:r>
            <a:endParaRPr lang="en-US" dirty="0"/>
          </a:p>
          <a:p>
            <a:r>
              <a:rPr lang="en-US" dirty="0" smtClean="0"/>
              <a:t>Confocal Microscopy</a:t>
            </a:r>
          </a:p>
          <a:p>
            <a:r>
              <a:rPr lang="en-US" dirty="0" smtClean="0"/>
              <a:t>Adding the Third Dimension</a:t>
            </a:r>
          </a:p>
          <a:p>
            <a:r>
              <a:rPr lang="en-US" dirty="0"/>
              <a:t>Andres Collazo, Director Biological Imaging Facility</a:t>
            </a:r>
          </a:p>
          <a:p>
            <a:r>
              <a:rPr lang="en-US" dirty="0"/>
              <a:t>Wan-</a:t>
            </a:r>
            <a:r>
              <a:rPr lang="en-US" dirty="0" err="1"/>
              <a:t>Rong</a:t>
            </a:r>
            <a:r>
              <a:rPr lang="en-US" dirty="0"/>
              <a:t> (Sandy) Wong, Graduate Student, TA</a:t>
            </a:r>
          </a:p>
          <a:p>
            <a:endParaRPr lang="en-US" dirty="0"/>
          </a:p>
        </p:txBody>
      </p:sp>
    </p:spTree>
    <p:extLst>
      <p:ext uri="{BB962C8B-B14F-4D97-AF65-F5344CB8AC3E}">
        <p14:creationId xmlns:p14="http://schemas.microsoft.com/office/powerpoint/2010/main" val="27741145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Image </a:t>
            </a:r>
            <a:r>
              <a:rPr lang="en-US" dirty="0" smtClean="0"/>
              <a:t>deconvolution</a:t>
            </a:r>
            <a:endParaRPr lang="en-US" dirty="0"/>
          </a:p>
        </p:txBody>
      </p:sp>
      <p:sp>
        <p:nvSpPr>
          <p:cNvPr id="4" name="Content Placeholder 3"/>
          <p:cNvSpPr>
            <a:spLocks noGrp="1"/>
          </p:cNvSpPr>
          <p:nvPr>
            <p:ph sz="half" idx="1"/>
          </p:nvPr>
        </p:nvSpPr>
        <p:spPr/>
        <p:txBody>
          <a:bodyPr/>
          <a:lstStyle/>
          <a:p>
            <a:r>
              <a:rPr lang="en-US" dirty="0"/>
              <a:t>Inputs:</a:t>
            </a:r>
          </a:p>
          <a:p>
            <a:pPr lvl="1"/>
            <a:r>
              <a:rPr lang="en-US" dirty="0"/>
              <a:t>  3-D image stack</a:t>
            </a:r>
          </a:p>
          <a:p>
            <a:pPr lvl="1"/>
            <a:r>
              <a:rPr lang="en-US" dirty="0"/>
              <a:t>  3-D PSF (bead image</a:t>
            </a:r>
            <a:r>
              <a:rPr lang="en-US" dirty="0" smtClean="0"/>
              <a:t>)</a:t>
            </a:r>
            <a:endParaRPr lang="en-US" dirty="0"/>
          </a:p>
          <a:p>
            <a:r>
              <a:rPr lang="en-US" dirty="0"/>
              <a:t>Requires:</a:t>
            </a:r>
          </a:p>
          <a:p>
            <a:pPr lvl="1"/>
            <a:r>
              <a:rPr lang="en-US" dirty="0"/>
              <a:t>  Time</a:t>
            </a:r>
          </a:p>
          <a:p>
            <a:pPr lvl="1"/>
            <a:r>
              <a:rPr lang="en-US" dirty="0"/>
              <a:t>  Computer </a:t>
            </a:r>
            <a:r>
              <a:rPr lang="en-US" dirty="0" smtClean="0"/>
              <a:t>memory</a:t>
            </a:r>
          </a:p>
          <a:p>
            <a:r>
              <a:rPr lang="en-US" dirty="0" smtClean="0"/>
              <a:t>Artifacts?</a:t>
            </a:r>
          </a:p>
          <a:p>
            <a:pPr lvl="1"/>
            <a:r>
              <a:rPr lang="en-US" dirty="0" smtClean="0"/>
              <a:t>Algorithms so good now</a:t>
            </a:r>
          </a:p>
        </p:txBody>
      </p:sp>
      <p:sp>
        <p:nvSpPr>
          <p:cNvPr id="7" name="Text Box 6"/>
          <p:cNvSpPr txBox="1">
            <a:spLocks noChangeArrowheads="1"/>
          </p:cNvSpPr>
          <p:nvPr/>
        </p:nvSpPr>
        <p:spPr bwMode="auto">
          <a:xfrm>
            <a:off x="3553349" y="5665568"/>
            <a:ext cx="5435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fontAlgn="base" hangingPunct="1">
              <a:spcBef>
                <a:spcPct val="0"/>
              </a:spcBef>
              <a:spcAft>
                <a:spcPct val="0"/>
              </a:spcAft>
            </a:pPr>
            <a:r>
              <a:rPr lang="en-US" altLang="en-US" sz="1800" dirty="0">
                <a:latin typeface="Calibri" panose="020F0502020204030204" pitchFamily="34" charset="0"/>
              </a:rPr>
              <a:t>Note: z-axis blurring from the missing cone is minimized but not eliminated</a:t>
            </a:r>
          </a:p>
        </p:txBody>
      </p:sp>
      <p:pic>
        <p:nvPicPr>
          <p:cNvPr id="8" name="Picture 3" descr="harper1.jpg                                                    0001AB28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8347" y="1690689"/>
            <a:ext cx="3200400"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65037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3" name="Text Box 3"/>
          <p:cNvSpPr txBox="1">
            <a:spLocks noChangeArrowheads="1"/>
          </p:cNvSpPr>
          <p:nvPr/>
        </p:nvSpPr>
        <p:spPr bwMode="auto">
          <a:xfrm>
            <a:off x="-240006" y="5287365"/>
            <a:ext cx="2463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en-US" altLang="en-US">
                <a:solidFill>
                  <a:srgbClr val="FFFFFF"/>
                </a:solidFill>
              </a:rPr>
              <a:t>A</a:t>
            </a:r>
          </a:p>
        </p:txBody>
      </p:sp>
      <p:sp>
        <p:nvSpPr>
          <p:cNvPr id="2" name="Title 1"/>
          <p:cNvSpPr>
            <a:spLocks noGrp="1"/>
          </p:cNvSpPr>
          <p:nvPr>
            <p:ph type="title"/>
          </p:nvPr>
        </p:nvSpPr>
        <p:spPr/>
        <p:txBody>
          <a:bodyPr anchor="t">
            <a:normAutofit/>
          </a:bodyPr>
          <a:lstStyle/>
          <a:p>
            <a:r>
              <a:rPr lang="en-US" sz="2800" dirty="0" smtClean="0"/>
              <a:t>Optical Sectioning even when 3D image stack is incomplete</a:t>
            </a:r>
            <a:endParaRPr lang="en-US" sz="2800" dirty="0"/>
          </a:p>
        </p:txBody>
      </p:sp>
      <p:sp>
        <p:nvSpPr>
          <p:cNvPr id="3" name="Content Placeholder 2"/>
          <p:cNvSpPr>
            <a:spLocks noGrp="1"/>
          </p:cNvSpPr>
          <p:nvPr>
            <p:ph sz="half" idx="1"/>
          </p:nvPr>
        </p:nvSpPr>
        <p:spPr>
          <a:xfrm>
            <a:off x="628650" y="1825625"/>
            <a:ext cx="3886200" cy="785228"/>
          </a:xfrm>
        </p:spPr>
        <p:txBody>
          <a:bodyPr>
            <a:normAutofit/>
          </a:bodyPr>
          <a:lstStyle/>
          <a:p>
            <a:r>
              <a:rPr lang="en-US" dirty="0" smtClean="0"/>
              <a:t>Deconvolution</a:t>
            </a:r>
            <a:endParaRPr lang="en-US" dirty="0"/>
          </a:p>
        </p:txBody>
      </p:sp>
      <p:sp>
        <p:nvSpPr>
          <p:cNvPr id="4" name="Content Placeholder 3"/>
          <p:cNvSpPr>
            <a:spLocks noGrp="1"/>
          </p:cNvSpPr>
          <p:nvPr>
            <p:ph sz="half" idx="2"/>
          </p:nvPr>
        </p:nvSpPr>
        <p:spPr>
          <a:xfrm>
            <a:off x="4629150" y="1825625"/>
            <a:ext cx="3886200" cy="785228"/>
          </a:xfrm>
        </p:spPr>
        <p:txBody>
          <a:bodyPr>
            <a:normAutofit/>
          </a:bodyPr>
          <a:lstStyle/>
          <a:p>
            <a:r>
              <a:rPr lang="en-US" dirty="0" smtClean="0"/>
              <a:t>Confocal microscopy</a:t>
            </a:r>
            <a:endParaRPr lang="en-US"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5291" y="4307555"/>
            <a:ext cx="3655114" cy="1827558"/>
          </a:xfrm>
          <a:prstGeom prst="rect">
            <a:avLst/>
          </a:prstGeom>
        </p:spPr>
      </p:pic>
      <p:sp>
        <p:nvSpPr>
          <p:cNvPr id="17" name="Text Box 11"/>
          <p:cNvSpPr txBox="1">
            <a:spLocks noChangeArrowheads="1"/>
          </p:cNvSpPr>
          <p:nvPr/>
        </p:nvSpPr>
        <p:spPr bwMode="auto">
          <a:xfrm>
            <a:off x="610964" y="6127585"/>
            <a:ext cx="3585087"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en-US" altLang="en-US" sz="1350" b="1" dirty="0" smtClean="0"/>
              <a:t>Top: Macrophage - </a:t>
            </a:r>
            <a:r>
              <a:rPr lang="en-US" altLang="en-US" sz="1350" b="1" dirty="0" smtClean="0">
                <a:solidFill>
                  <a:srgbClr val="FFFD09"/>
                </a:solidFill>
              </a:rPr>
              <a:t>tubulin, </a:t>
            </a:r>
            <a:r>
              <a:rPr lang="en-US" altLang="en-US" sz="1350" b="1" dirty="0" smtClean="0">
                <a:solidFill>
                  <a:srgbClr val="FF0000"/>
                </a:solidFill>
              </a:rPr>
              <a:t>actin</a:t>
            </a:r>
            <a:r>
              <a:rPr lang="en-US" altLang="en-US" sz="1350" b="1" dirty="0" smtClean="0">
                <a:solidFill>
                  <a:srgbClr val="FFFD09"/>
                </a:solidFill>
              </a:rPr>
              <a:t> </a:t>
            </a:r>
            <a:r>
              <a:rPr lang="en-US" altLang="en-US" sz="1350" b="1" dirty="0" smtClean="0"/>
              <a:t>&amp;</a:t>
            </a:r>
            <a:r>
              <a:rPr lang="en-US" altLang="en-US" sz="1350" b="1" dirty="0" smtClean="0">
                <a:solidFill>
                  <a:srgbClr val="FFFD09"/>
                </a:solidFill>
              </a:rPr>
              <a:t> </a:t>
            </a:r>
            <a:r>
              <a:rPr lang="en-US" altLang="en-US" sz="1350" b="1" dirty="0" smtClean="0">
                <a:solidFill>
                  <a:srgbClr val="00B0F0"/>
                </a:solidFill>
              </a:rPr>
              <a:t>nucleus</a:t>
            </a:r>
            <a:r>
              <a:rPr lang="en-US" altLang="en-US" sz="1350" b="1" dirty="0" smtClean="0"/>
              <a:t>.</a:t>
            </a:r>
          </a:p>
          <a:p>
            <a:pPr eaLnBrk="0" fontAlgn="base" hangingPunct="0">
              <a:spcBef>
                <a:spcPct val="0"/>
              </a:spcBef>
              <a:spcAft>
                <a:spcPct val="0"/>
              </a:spcAft>
            </a:pPr>
            <a:r>
              <a:rPr lang="en-US" altLang="en-US" sz="1350" b="1" dirty="0" smtClean="0"/>
              <a:t>Bottom: Imaginal disc – </a:t>
            </a:r>
            <a:r>
              <a:rPr lang="el-GR" altLang="en-US" sz="1350" b="1" dirty="0" smtClean="0">
                <a:solidFill>
                  <a:srgbClr val="92D050"/>
                </a:solidFill>
              </a:rPr>
              <a:t>α</a:t>
            </a:r>
            <a:r>
              <a:rPr lang="en-US" altLang="en-US" sz="1350" b="1" dirty="0" smtClean="0">
                <a:solidFill>
                  <a:srgbClr val="92D050"/>
                </a:solidFill>
              </a:rPr>
              <a:t>-tubulin</a:t>
            </a:r>
            <a:r>
              <a:rPr lang="en-US" altLang="en-US" sz="1350" b="1" dirty="0" smtClean="0"/>
              <a:t>, </a:t>
            </a:r>
            <a:r>
              <a:rPr lang="el-GR" altLang="en-US" sz="1350" b="1" dirty="0" smtClean="0">
                <a:solidFill>
                  <a:srgbClr val="FF0000"/>
                </a:solidFill>
              </a:rPr>
              <a:t>γ</a:t>
            </a:r>
            <a:r>
              <a:rPr lang="en-US" altLang="en-US" sz="1350" b="1" dirty="0" smtClean="0">
                <a:solidFill>
                  <a:srgbClr val="FF0000"/>
                </a:solidFill>
              </a:rPr>
              <a:t>-tubulin</a:t>
            </a:r>
            <a:r>
              <a:rPr lang="en-US" altLang="en-US" sz="1350" b="1" dirty="0" smtClean="0"/>
              <a:t>.</a:t>
            </a:r>
            <a:endParaRPr lang="en-US" altLang="en-US" sz="1350" b="1" dirty="0"/>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5291" y="2377537"/>
            <a:ext cx="3655114" cy="1827558"/>
          </a:xfrm>
          <a:prstGeom prst="rect">
            <a:avLst/>
          </a:prstGeom>
        </p:spPr>
      </p:pic>
      <p:grpSp>
        <p:nvGrpSpPr>
          <p:cNvPr id="7" name="Group 6"/>
          <p:cNvGrpSpPr/>
          <p:nvPr/>
        </p:nvGrpSpPr>
        <p:grpSpPr>
          <a:xfrm>
            <a:off x="4698209" y="5765781"/>
            <a:ext cx="3688959" cy="877163"/>
            <a:chOff x="524778" y="5765781"/>
            <a:chExt cx="3688959" cy="877163"/>
          </a:xfrm>
        </p:grpSpPr>
        <p:sp>
          <p:nvSpPr>
            <p:cNvPr id="711684" name="Text Box 4"/>
            <p:cNvSpPr txBox="1">
              <a:spLocks noChangeArrowheads="1"/>
            </p:cNvSpPr>
            <p:nvPr/>
          </p:nvSpPr>
          <p:spPr bwMode="auto">
            <a:xfrm>
              <a:off x="3740688" y="5765781"/>
              <a:ext cx="2463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en-US" altLang="en-US" dirty="0">
                  <a:solidFill>
                    <a:srgbClr val="FFFFFF"/>
                  </a:solidFill>
                </a:rPr>
                <a:t>P</a:t>
              </a:r>
            </a:p>
          </p:txBody>
        </p:sp>
        <p:sp>
          <p:nvSpPr>
            <p:cNvPr id="711691" name="Text Box 11"/>
            <p:cNvSpPr txBox="1">
              <a:spLocks noChangeArrowheads="1"/>
            </p:cNvSpPr>
            <p:nvPr/>
          </p:nvSpPr>
          <p:spPr bwMode="auto">
            <a:xfrm>
              <a:off x="628650" y="6135113"/>
              <a:ext cx="3585087"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en-US" altLang="en-US" sz="1350" b="1" dirty="0"/>
                <a:t>Neural Gata-2 Promoter </a:t>
              </a:r>
              <a:r>
                <a:rPr lang="en-US" altLang="en-US" sz="1350" b="1" dirty="0" smtClean="0"/>
                <a:t>GFP-Transgenic Zebrafish; with </a:t>
              </a:r>
              <a:r>
                <a:rPr lang="en-US" altLang="en-US" sz="1350" b="1" dirty="0" err="1" smtClean="0"/>
                <a:t>Shuo</a:t>
              </a:r>
              <a:r>
                <a:rPr lang="en-US" altLang="en-US" sz="1350" b="1" dirty="0" smtClean="0"/>
                <a:t> </a:t>
              </a:r>
              <a:r>
                <a:rPr lang="en-US" altLang="en-US" sz="1350" b="1" dirty="0"/>
                <a:t>Lin, UCLA</a:t>
              </a:r>
            </a:p>
          </p:txBody>
        </p:sp>
        <p:sp>
          <p:nvSpPr>
            <p:cNvPr id="19" name="Text Box 4"/>
            <p:cNvSpPr txBox="1">
              <a:spLocks noChangeArrowheads="1"/>
            </p:cNvSpPr>
            <p:nvPr/>
          </p:nvSpPr>
          <p:spPr bwMode="auto">
            <a:xfrm>
              <a:off x="524778" y="5765781"/>
              <a:ext cx="2463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en-US" altLang="en-US" dirty="0" smtClean="0">
                  <a:solidFill>
                    <a:srgbClr val="FFFFFF"/>
                  </a:solidFill>
                </a:rPr>
                <a:t>A</a:t>
              </a:r>
              <a:endParaRPr lang="en-US" altLang="en-US" dirty="0">
                <a:solidFill>
                  <a:srgbClr val="FFFFFF"/>
                </a:solidFill>
              </a:endParaRPr>
            </a:p>
          </p:txBody>
        </p:sp>
      </p:gr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5291" y="2377537"/>
            <a:ext cx="742939" cy="297455"/>
          </a:xfrm>
          <a:prstGeom prst="rect">
            <a:avLst/>
          </a:prstGeom>
        </p:spPr>
      </p:pic>
      <p:pic>
        <p:nvPicPr>
          <p:cNvPr id="18" name="Recon Rotated Gatear-3.AVI">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8">
            <a:extLst>
              <a:ext uri="{28A0092B-C50C-407E-A947-70E740481C1C}">
                <a14:useLocalDpi xmlns:a14="http://schemas.microsoft.com/office/drawing/2010/main" val="0"/>
              </a:ext>
            </a:extLst>
          </a:blip>
          <a:srcRect/>
          <a:stretch>
            <a:fillRect/>
          </a:stretch>
        </p:blipFill>
        <p:spPr bwMode="auto">
          <a:xfrm>
            <a:off x="4821396" y="2475142"/>
            <a:ext cx="3290639" cy="3290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18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mediacall" presetSubtype="0" fill="hold" nodeType="afterEffect">
                                  <p:stCondLst>
                                    <p:cond delay="0"/>
                                  </p:stCondLst>
                                  <p:childTnLst>
                                    <p:cmd type="call" cmd="togglePause">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18"/>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710669" name="FISH_GFP.avi">
            <a:hlinkClick r:id="" action="ppaction://media"/>
          </p:cNvPr>
          <p:cNvPicPr>
            <a:picLocks noRot="1" noChangeAspect="1" noChangeArrowheads="1"/>
          </p:cNvPicPr>
          <p:nvPr>
            <a:videoFile r:link="rId1"/>
          </p:nvPr>
        </p:nvPicPr>
        <p:blipFill>
          <a:blip r:embed="rId6">
            <a:extLst>
              <a:ext uri="{28A0092B-C50C-407E-A947-70E740481C1C}">
                <a14:useLocalDpi xmlns:a14="http://schemas.microsoft.com/office/drawing/2010/main" val="0"/>
              </a:ext>
            </a:extLst>
          </a:blip>
          <a:srcRect/>
          <a:stretch>
            <a:fillRect/>
          </a:stretch>
        </p:blipFill>
        <p:spPr bwMode="auto">
          <a:xfrm>
            <a:off x="629841" y="2510163"/>
            <a:ext cx="4176889" cy="1909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title"/>
          </p:nvPr>
        </p:nvSpPr>
        <p:spPr/>
        <p:txBody>
          <a:bodyPr anchor="t">
            <a:normAutofit/>
          </a:bodyPr>
          <a:lstStyle/>
          <a:p>
            <a:r>
              <a:rPr lang="en-US" sz="2800" dirty="0"/>
              <a:t>Optical Sectioning: Increased Contrast and Sharpness. </a:t>
            </a:r>
            <a:br>
              <a:rPr lang="en-US" sz="2800" dirty="0"/>
            </a:br>
            <a:r>
              <a:rPr lang="en-US" sz="2800" dirty="0"/>
              <a:t/>
            </a:r>
            <a:br>
              <a:rPr lang="en-US" sz="2800" dirty="0"/>
            </a:br>
            <a:r>
              <a:rPr lang="en-US" sz="2800" dirty="0"/>
              <a:t>Examples: Zebrafish images, Inner ear</a:t>
            </a:r>
          </a:p>
        </p:txBody>
      </p:sp>
      <p:sp>
        <p:nvSpPr>
          <p:cNvPr id="5" name="Text Placeholder 4"/>
          <p:cNvSpPr>
            <a:spLocks noGrp="1"/>
          </p:cNvSpPr>
          <p:nvPr>
            <p:ph type="body" idx="1"/>
          </p:nvPr>
        </p:nvSpPr>
        <p:spPr/>
        <p:txBody>
          <a:bodyPr>
            <a:normAutofit/>
          </a:bodyPr>
          <a:lstStyle/>
          <a:p>
            <a:r>
              <a:rPr lang="en-US" sz="1800" dirty="0" smtClean="0"/>
              <a:t>Zebrafish wide-field, optical section</a:t>
            </a:r>
            <a:endParaRPr lang="en-US" sz="1800" dirty="0"/>
          </a:p>
        </p:txBody>
      </p:sp>
      <p:pic>
        <p:nvPicPr>
          <p:cNvPr id="8" name="Rotated Gatear.AVI">
            <a:hlinkClick r:id="" action="ppaction://media"/>
          </p:cNvPr>
          <p:cNvPicPr>
            <a:picLocks noGrp="1" noChangeAspect="1" noChangeArrowheads="1"/>
          </p:cNvPicPr>
          <p:nvPr>
            <p:ph sz="half" idx="2"/>
            <a:videoFile r:link="rId3"/>
            <p:extLst>
              <p:ext uri="{DAA4B4D4-6D71-4841-9C94-3DE7FCFB9230}">
                <p14:media xmlns:p14="http://schemas.microsoft.com/office/powerpoint/2010/main" r:link="rId2"/>
              </p:ext>
            </p:extLst>
          </p:nvPr>
        </p:nvPicPr>
        <p:blipFill>
          <a:blip r:embed="rId7">
            <a:extLst>
              <a:ext uri="{28A0092B-C50C-407E-A947-70E740481C1C}">
                <a14:useLocalDpi xmlns:a14="http://schemas.microsoft.com/office/drawing/2010/main" val="0"/>
              </a:ext>
            </a:extLst>
          </a:blip>
          <a:stretch>
            <a:fillRect/>
          </a:stretch>
        </p:blipFill>
        <p:spPr>
          <a:xfrm>
            <a:off x="4629150" y="2505075"/>
            <a:ext cx="3684587" cy="368458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Placeholder 5"/>
          <p:cNvSpPr>
            <a:spLocks noGrp="1"/>
          </p:cNvSpPr>
          <p:nvPr>
            <p:ph type="body" sz="quarter" idx="3"/>
          </p:nvPr>
        </p:nvSpPr>
        <p:spPr/>
        <p:txBody>
          <a:bodyPr>
            <a:normAutofit/>
          </a:bodyPr>
          <a:lstStyle/>
          <a:p>
            <a:r>
              <a:rPr lang="en-US" sz="1800" dirty="0" smtClean="0"/>
              <a:t>Confocal microscope Z-stack</a:t>
            </a:r>
            <a:endParaRPr lang="en-US" sz="1800" dirty="0"/>
          </a:p>
        </p:txBody>
      </p:sp>
    </p:spTree>
    <p:extLst>
      <p:ext uri="{BB962C8B-B14F-4D97-AF65-F5344CB8AC3E}">
        <p14:creationId xmlns:p14="http://schemas.microsoft.com/office/powerpoint/2010/main" val="259944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mediacall" presetSubtype="0" fill="hold" nodeType="afterEffect">
                                  <p:stCondLst>
                                    <p:cond delay="0"/>
                                  </p:stCondLst>
                                  <p:childTnLst>
                                    <p:cmd type="call" cmd="togglePause">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10669"/>
                </p:tgtEl>
              </p:cMediaNode>
            </p:video>
            <p:video>
              <p:cMediaNode>
                <p:cTn id="8" repeatCount="indefinite"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1" name="Oval 75"/>
          <p:cNvSpPr>
            <a:spLocks noChangeArrowheads="1"/>
          </p:cNvSpPr>
          <p:nvPr/>
        </p:nvSpPr>
        <p:spPr bwMode="auto">
          <a:xfrm rot="5400000">
            <a:off x="2521443" y="1749771"/>
            <a:ext cx="239860" cy="1206895"/>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sz="1800">
              <a:solidFill>
                <a:srgbClr val="000000"/>
              </a:solidFill>
              <a:latin typeface="Arial" panose="020B0604020202020204" pitchFamily="34" charset="0"/>
              <a:cs typeface="Arial" panose="020B0604020202020204" pitchFamily="34" charset="0"/>
            </a:endParaRPr>
          </a:p>
        </p:txBody>
      </p:sp>
      <p:sp>
        <p:nvSpPr>
          <p:cNvPr id="21512" name="Oval 52"/>
          <p:cNvSpPr>
            <a:spLocks noChangeArrowheads="1"/>
          </p:cNvSpPr>
          <p:nvPr/>
        </p:nvSpPr>
        <p:spPr bwMode="auto">
          <a:xfrm rot="10800000">
            <a:off x="4575339" y="4190927"/>
            <a:ext cx="100575" cy="645214"/>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sz="1800">
              <a:solidFill>
                <a:srgbClr val="000000"/>
              </a:solidFill>
              <a:latin typeface="Arial" panose="020B0604020202020204" pitchFamily="34" charset="0"/>
              <a:cs typeface="Arial" panose="020B0604020202020204" pitchFamily="34" charset="0"/>
            </a:endParaRPr>
          </a:p>
        </p:txBody>
      </p:sp>
      <p:sp>
        <p:nvSpPr>
          <p:cNvPr id="21513" name="Oval 4"/>
          <p:cNvSpPr>
            <a:spLocks noChangeArrowheads="1"/>
          </p:cNvSpPr>
          <p:nvPr/>
        </p:nvSpPr>
        <p:spPr bwMode="auto">
          <a:xfrm rot="5400000">
            <a:off x="2521443" y="4809302"/>
            <a:ext cx="239861" cy="1206895"/>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sz="1800">
              <a:solidFill>
                <a:srgbClr val="000000"/>
              </a:solidFill>
              <a:latin typeface="Arial" panose="020B0604020202020204" pitchFamily="34" charset="0"/>
              <a:cs typeface="Arial" panose="020B0604020202020204" pitchFamily="34" charset="0"/>
            </a:endParaRPr>
          </a:p>
        </p:txBody>
      </p:sp>
      <p:sp>
        <p:nvSpPr>
          <p:cNvPr id="21514" name="Oval 5"/>
          <p:cNvSpPr>
            <a:spLocks noChangeArrowheads="1"/>
          </p:cNvSpPr>
          <p:nvPr/>
        </p:nvSpPr>
        <p:spPr bwMode="auto">
          <a:xfrm rot="5400000">
            <a:off x="2521443" y="3007730"/>
            <a:ext cx="239861" cy="1206895"/>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sz="1800">
              <a:solidFill>
                <a:srgbClr val="000000"/>
              </a:solidFill>
              <a:latin typeface="Arial" panose="020B0604020202020204" pitchFamily="34" charset="0"/>
              <a:cs typeface="Arial" panose="020B0604020202020204" pitchFamily="34" charset="0"/>
            </a:endParaRPr>
          </a:p>
        </p:txBody>
      </p:sp>
      <p:grpSp>
        <p:nvGrpSpPr>
          <p:cNvPr id="21515" name="Group 8"/>
          <p:cNvGrpSpPr>
            <a:grpSpLocks/>
          </p:cNvGrpSpPr>
          <p:nvPr/>
        </p:nvGrpSpPr>
        <p:grpSpPr bwMode="auto">
          <a:xfrm rot="5400000">
            <a:off x="2641373" y="2100135"/>
            <a:ext cx="0" cy="1206895"/>
            <a:chOff x="2022" y="2323"/>
            <a:chExt cx="0" cy="1152"/>
          </a:xfrm>
        </p:grpSpPr>
        <p:sp>
          <p:nvSpPr>
            <p:cNvPr id="21560" name="Line 6"/>
            <p:cNvSpPr>
              <a:spLocks noChangeShapeType="1"/>
            </p:cNvSpPr>
            <p:nvPr/>
          </p:nvSpPr>
          <p:spPr bwMode="auto">
            <a:xfrm flipV="1">
              <a:off x="2022" y="2957"/>
              <a:ext cx="0" cy="51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1561" name="Line 7"/>
            <p:cNvSpPr>
              <a:spLocks noChangeShapeType="1"/>
            </p:cNvSpPr>
            <p:nvPr/>
          </p:nvSpPr>
          <p:spPr bwMode="auto">
            <a:xfrm flipV="1">
              <a:off x="2022" y="2323"/>
              <a:ext cx="0" cy="51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grpSp>
      <p:sp>
        <p:nvSpPr>
          <p:cNvPr id="21516" name="Line 13"/>
          <p:cNvSpPr>
            <a:spLocks noChangeShapeType="1"/>
          </p:cNvSpPr>
          <p:nvPr/>
        </p:nvSpPr>
        <p:spPr bwMode="auto">
          <a:xfrm rot="2700000">
            <a:off x="2638231" y="3669127"/>
            <a:ext cx="0" cy="1688815"/>
          </a:xfrm>
          <a:prstGeom prst="line">
            <a:avLst/>
          </a:prstGeom>
          <a:noFill/>
          <a:ln w="76200">
            <a:solidFill>
              <a:srgbClr val="00FFFF"/>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1517" name="Oval 14"/>
          <p:cNvSpPr>
            <a:spLocks noChangeArrowheads="1"/>
          </p:cNvSpPr>
          <p:nvPr/>
        </p:nvSpPr>
        <p:spPr bwMode="auto">
          <a:xfrm rot="10800000">
            <a:off x="3427112" y="3908122"/>
            <a:ext cx="239913" cy="1206635"/>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sz="1800">
              <a:solidFill>
                <a:srgbClr val="000000"/>
              </a:solidFill>
              <a:latin typeface="Arial" panose="020B0604020202020204" pitchFamily="34" charset="0"/>
              <a:cs typeface="Arial" panose="020B0604020202020204" pitchFamily="34" charset="0"/>
            </a:endParaRPr>
          </a:p>
        </p:txBody>
      </p:sp>
      <p:grpSp>
        <p:nvGrpSpPr>
          <p:cNvPr id="21518" name="Group 17"/>
          <p:cNvGrpSpPr>
            <a:grpSpLocks/>
          </p:cNvGrpSpPr>
          <p:nvPr/>
        </p:nvGrpSpPr>
        <p:grpSpPr bwMode="auto">
          <a:xfrm rot="10800000">
            <a:off x="4462192" y="3908122"/>
            <a:ext cx="0" cy="1206635"/>
            <a:chOff x="2022" y="2323"/>
            <a:chExt cx="0" cy="1152"/>
          </a:xfrm>
        </p:grpSpPr>
        <p:sp>
          <p:nvSpPr>
            <p:cNvPr id="21558" name="Line 18"/>
            <p:cNvSpPr>
              <a:spLocks noChangeShapeType="1"/>
            </p:cNvSpPr>
            <p:nvPr/>
          </p:nvSpPr>
          <p:spPr bwMode="auto">
            <a:xfrm flipV="1">
              <a:off x="2022" y="2957"/>
              <a:ext cx="0" cy="51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1559" name="Line 19"/>
            <p:cNvSpPr>
              <a:spLocks noChangeShapeType="1"/>
            </p:cNvSpPr>
            <p:nvPr/>
          </p:nvSpPr>
          <p:spPr bwMode="auto">
            <a:xfrm flipV="1">
              <a:off x="2022" y="2323"/>
              <a:ext cx="0" cy="51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grpSp>
      <p:sp>
        <p:nvSpPr>
          <p:cNvPr id="21519" name="Line 30"/>
          <p:cNvSpPr>
            <a:spLocks noChangeShapeType="1"/>
          </p:cNvSpPr>
          <p:nvPr/>
        </p:nvSpPr>
        <p:spPr bwMode="auto">
          <a:xfrm rot="5400000" flipV="1">
            <a:off x="3705329" y="3756671"/>
            <a:ext cx="605412" cy="908314"/>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1520" name="Line 31"/>
          <p:cNvSpPr>
            <a:spLocks noChangeShapeType="1"/>
          </p:cNvSpPr>
          <p:nvPr/>
        </p:nvSpPr>
        <p:spPr bwMode="auto">
          <a:xfrm rot="5400000" flipH="1" flipV="1">
            <a:off x="3711090" y="4363655"/>
            <a:ext cx="593890" cy="908314"/>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1521" name="Line 32"/>
          <p:cNvSpPr>
            <a:spLocks noChangeShapeType="1"/>
          </p:cNvSpPr>
          <p:nvPr/>
        </p:nvSpPr>
        <p:spPr bwMode="auto">
          <a:xfrm rot="5400000" flipH="1" flipV="1">
            <a:off x="3399350" y="3753593"/>
            <a:ext cx="0" cy="309058"/>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1522" name="Line 33"/>
          <p:cNvSpPr>
            <a:spLocks noChangeShapeType="1"/>
          </p:cNvSpPr>
          <p:nvPr/>
        </p:nvSpPr>
        <p:spPr bwMode="auto">
          <a:xfrm rot="5400000" flipV="1">
            <a:off x="2795902" y="4356780"/>
            <a:ext cx="0" cy="1515953"/>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1523" name="Line 34"/>
          <p:cNvSpPr>
            <a:spLocks noChangeShapeType="1"/>
          </p:cNvSpPr>
          <p:nvPr/>
        </p:nvSpPr>
        <p:spPr bwMode="auto">
          <a:xfrm rot="5400000" flipV="1">
            <a:off x="2492245" y="4660698"/>
            <a:ext cx="1505151" cy="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1524" name="Line 35"/>
          <p:cNvSpPr>
            <a:spLocks noChangeShapeType="1"/>
          </p:cNvSpPr>
          <p:nvPr/>
        </p:nvSpPr>
        <p:spPr bwMode="auto">
          <a:xfrm rot="5400000" flipH="1" flipV="1">
            <a:off x="2490609" y="5564038"/>
            <a:ext cx="904976" cy="603448"/>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1525" name="Line 37"/>
          <p:cNvSpPr>
            <a:spLocks noChangeShapeType="1"/>
          </p:cNvSpPr>
          <p:nvPr/>
        </p:nvSpPr>
        <p:spPr bwMode="auto">
          <a:xfrm rot="5400000" flipH="1">
            <a:off x="1887162" y="5564038"/>
            <a:ext cx="904976" cy="603448"/>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1526" name="Line 38"/>
          <p:cNvSpPr>
            <a:spLocks noChangeShapeType="1"/>
          </p:cNvSpPr>
          <p:nvPr/>
        </p:nvSpPr>
        <p:spPr bwMode="auto">
          <a:xfrm rot="5400000" flipH="1">
            <a:off x="1888668" y="5264015"/>
            <a:ext cx="298517" cy="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1527" name="Line 41"/>
          <p:cNvSpPr>
            <a:spLocks noChangeShapeType="1"/>
          </p:cNvSpPr>
          <p:nvPr/>
        </p:nvSpPr>
        <p:spPr bwMode="auto">
          <a:xfrm rot="5400000" flipH="1" flipV="1">
            <a:off x="2440322" y="5614325"/>
            <a:ext cx="904976" cy="502873"/>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1528" name="Line 42"/>
          <p:cNvSpPr>
            <a:spLocks noChangeShapeType="1"/>
          </p:cNvSpPr>
          <p:nvPr/>
        </p:nvSpPr>
        <p:spPr bwMode="auto">
          <a:xfrm rot="5400000" flipH="1">
            <a:off x="1939544" y="5616420"/>
            <a:ext cx="904976" cy="49868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1529" name="Line 43"/>
          <p:cNvSpPr>
            <a:spLocks noChangeShapeType="1"/>
          </p:cNvSpPr>
          <p:nvPr/>
        </p:nvSpPr>
        <p:spPr bwMode="auto">
          <a:xfrm rot="5400000" flipH="1">
            <a:off x="1240334" y="4510916"/>
            <a:ext cx="1804715"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1530" name="Line 44"/>
          <p:cNvSpPr>
            <a:spLocks noChangeShapeType="1"/>
          </p:cNvSpPr>
          <p:nvPr/>
        </p:nvSpPr>
        <p:spPr bwMode="auto">
          <a:xfrm rot="5400000" flipH="1">
            <a:off x="2241889" y="4520343"/>
            <a:ext cx="1804714"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1531" name="Line 45"/>
          <p:cNvSpPr>
            <a:spLocks noChangeShapeType="1"/>
          </p:cNvSpPr>
          <p:nvPr/>
        </p:nvSpPr>
        <p:spPr bwMode="auto">
          <a:xfrm rot="5400000" flipH="1">
            <a:off x="2162209" y="2635948"/>
            <a:ext cx="1264243" cy="69983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1532" name="Line 46"/>
          <p:cNvSpPr>
            <a:spLocks noChangeShapeType="1"/>
          </p:cNvSpPr>
          <p:nvPr/>
        </p:nvSpPr>
        <p:spPr bwMode="auto">
          <a:xfrm rot="5400000" flipH="1" flipV="1">
            <a:off x="1855247" y="2641186"/>
            <a:ext cx="1264243" cy="68935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1533" name="AutoShape 47"/>
          <p:cNvSpPr>
            <a:spLocks noChangeArrowheads="1"/>
          </p:cNvSpPr>
          <p:nvPr/>
        </p:nvSpPr>
        <p:spPr bwMode="auto">
          <a:xfrm rot="10800000">
            <a:off x="2368984" y="1389064"/>
            <a:ext cx="544779" cy="663020"/>
          </a:xfrm>
          <a:prstGeom prst="can">
            <a:avLst>
              <a:gd name="adj" fmla="val 30433"/>
            </a:avLst>
          </a:prstGeom>
          <a:solidFill>
            <a:srgbClr val="333399"/>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sz="1800">
              <a:solidFill>
                <a:srgbClr val="000000"/>
              </a:solidFill>
              <a:latin typeface="Arial" panose="020B0604020202020204" pitchFamily="34" charset="0"/>
              <a:cs typeface="Arial" panose="020B0604020202020204" pitchFamily="34" charset="0"/>
            </a:endParaRPr>
          </a:p>
        </p:txBody>
      </p:sp>
      <p:sp>
        <p:nvSpPr>
          <p:cNvPr id="21534" name="Line 50"/>
          <p:cNvSpPr>
            <a:spLocks noChangeShapeType="1"/>
          </p:cNvSpPr>
          <p:nvPr/>
        </p:nvSpPr>
        <p:spPr bwMode="auto">
          <a:xfrm rot="5400000">
            <a:off x="4511439" y="4401442"/>
            <a:ext cx="62846" cy="161338"/>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1535" name="Line 51"/>
          <p:cNvSpPr>
            <a:spLocks noChangeShapeType="1"/>
          </p:cNvSpPr>
          <p:nvPr/>
        </p:nvSpPr>
        <p:spPr bwMode="auto">
          <a:xfrm rot="5400000" flipV="1">
            <a:off x="4507773" y="4467954"/>
            <a:ext cx="70178" cy="161338"/>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1536" name="Line 53"/>
          <p:cNvSpPr>
            <a:spLocks noChangeShapeType="1"/>
          </p:cNvSpPr>
          <p:nvPr/>
        </p:nvSpPr>
        <p:spPr bwMode="auto">
          <a:xfrm rot="5400000">
            <a:off x="4691635" y="4446477"/>
            <a:ext cx="62846" cy="211626"/>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1537" name="Line 54"/>
          <p:cNvSpPr>
            <a:spLocks noChangeShapeType="1"/>
          </p:cNvSpPr>
          <p:nvPr/>
        </p:nvSpPr>
        <p:spPr bwMode="auto">
          <a:xfrm rot="5400000" flipH="1">
            <a:off x="4687969" y="4379965"/>
            <a:ext cx="70178" cy="211626"/>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1538" name="AutoShape 48"/>
          <p:cNvSpPr>
            <a:spLocks noChangeArrowheads="1"/>
          </p:cNvSpPr>
          <p:nvPr/>
        </p:nvSpPr>
        <p:spPr bwMode="auto">
          <a:xfrm rot="16200000">
            <a:off x="4956175" y="4305575"/>
            <a:ext cx="133023" cy="423251"/>
          </a:xfrm>
          <a:prstGeom prst="can">
            <a:avLst>
              <a:gd name="adj" fmla="val 48762"/>
            </a:avLst>
          </a:prstGeom>
          <a:solidFill>
            <a:srgbClr val="00FF00"/>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sz="1800">
              <a:solidFill>
                <a:srgbClr val="000000"/>
              </a:solidFill>
              <a:latin typeface="Arial" panose="020B0604020202020204" pitchFamily="34" charset="0"/>
              <a:cs typeface="Arial" panose="020B0604020202020204" pitchFamily="34" charset="0"/>
            </a:endParaRPr>
          </a:p>
        </p:txBody>
      </p:sp>
      <p:sp>
        <p:nvSpPr>
          <p:cNvPr id="21539" name="Text Box 58"/>
          <p:cNvSpPr txBox="1">
            <a:spLocks noChangeArrowheads="1"/>
          </p:cNvSpPr>
          <p:nvPr/>
        </p:nvSpPr>
        <p:spPr bwMode="auto">
          <a:xfrm>
            <a:off x="1090848" y="1405909"/>
            <a:ext cx="1051843" cy="646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r>
              <a:rPr lang="en-US" altLang="en-US" sz="1800" dirty="0">
                <a:solidFill>
                  <a:srgbClr val="000000"/>
                </a:solidFill>
                <a:latin typeface="Arial" panose="020B0604020202020204" pitchFamily="34" charset="0"/>
                <a:cs typeface="Arial" panose="020B0604020202020204" pitchFamily="34" charset="0"/>
              </a:rPr>
              <a:t>PMT Detector</a:t>
            </a:r>
          </a:p>
        </p:txBody>
      </p:sp>
      <p:sp>
        <p:nvSpPr>
          <p:cNvPr id="21540" name="Text Box 59"/>
          <p:cNvSpPr txBox="1">
            <a:spLocks noChangeArrowheads="1"/>
          </p:cNvSpPr>
          <p:nvPr/>
        </p:nvSpPr>
        <p:spPr bwMode="auto">
          <a:xfrm>
            <a:off x="685799" y="2294124"/>
            <a:ext cx="1303278" cy="646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r>
              <a:rPr lang="en-US" altLang="en-US" sz="1800">
                <a:solidFill>
                  <a:srgbClr val="000000"/>
                </a:solidFill>
                <a:latin typeface="Arial" panose="020B0604020202020204" pitchFamily="34" charset="0"/>
                <a:cs typeface="Arial" panose="020B0604020202020204" pitchFamily="34" charset="0"/>
              </a:rPr>
              <a:t>Detection Pinhole</a:t>
            </a:r>
          </a:p>
        </p:txBody>
      </p:sp>
      <p:sp>
        <p:nvSpPr>
          <p:cNvPr id="21541" name="Text Box 60"/>
          <p:cNvSpPr txBox="1">
            <a:spLocks noChangeArrowheads="1"/>
          </p:cNvSpPr>
          <p:nvPr/>
        </p:nvSpPr>
        <p:spPr bwMode="auto">
          <a:xfrm>
            <a:off x="4575336" y="4886502"/>
            <a:ext cx="1320040" cy="646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r>
              <a:rPr lang="en-US" altLang="en-US" sz="1800">
                <a:solidFill>
                  <a:srgbClr val="000000"/>
                </a:solidFill>
                <a:latin typeface="Arial" panose="020B0604020202020204" pitchFamily="34" charset="0"/>
                <a:cs typeface="Arial" panose="020B0604020202020204" pitchFamily="34" charset="0"/>
              </a:rPr>
              <a:t>Excitation Pinhole</a:t>
            </a:r>
          </a:p>
        </p:txBody>
      </p:sp>
      <p:sp>
        <p:nvSpPr>
          <p:cNvPr id="21542" name="Text Box 61"/>
          <p:cNvSpPr txBox="1">
            <a:spLocks noChangeArrowheads="1"/>
          </p:cNvSpPr>
          <p:nvPr/>
        </p:nvSpPr>
        <p:spPr bwMode="auto">
          <a:xfrm>
            <a:off x="4767581" y="3804512"/>
            <a:ext cx="1194324" cy="646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r>
              <a:rPr lang="en-US" altLang="en-US" sz="1800">
                <a:solidFill>
                  <a:srgbClr val="000000"/>
                </a:solidFill>
                <a:latin typeface="Arial" panose="020B0604020202020204" pitchFamily="34" charset="0"/>
                <a:cs typeface="Arial" panose="020B0604020202020204" pitchFamily="34" charset="0"/>
              </a:rPr>
              <a:t>Excitation Laser</a:t>
            </a:r>
          </a:p>
        </p:txBody>
      </p:sp>
      <p:sp>
        <p:nvSpPr>
          <p:cNvPr id="21543" name="Text Box 62"/>
          <p:cNvSpPr txBox="1">
            <a:spLocks noChangeArrowheads="1"/>
          </p:cNvSpPr>
          <p:nvPr/>
        </p:nvSpPr>
        <p:spPr bwMode="auto">
          <a:xfrm>
            <a:off x="818256" y="5163436"/>
            <a:ext cx="2095508" cy="369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r>
              <a:rPr lang="en-US" altLang="en-US" sz="1800">
                <a:solidFill>
                  <a:srgbClr val="000000"/>
                </a:solidFill>
                <a:latin typeface="Arial" panose="020B0604020202020204" pitchFamily="34" charset="0"/>
                <a:cs typeface="Arial" panose="020B0604020202020204" pitchFamily="34" charset="0"/>
              </a:rPr>
              <a:t>Objective</a:t>
            </a:r>
          </a:p>
        </p:txBody>
      </p:sp>
      <p:sp>
        <p:nvSpPr>
          <p:cNvPr id="21544" name="Text Box 63"/>
          <p:cNvSpPr txBox="1">
            <a:spLocks noChangeArrowheads="1"/>
          </p:cNvSpPr>
          <p:nvPr/>
        </p:nvSpPr>
        <p:spPr bwMode="auto">
          <a:xfrm>
            <a:off x="2128005" y="3861350"/>
            <a:ext cx="1026698" cy="92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r>
              <a:rPr lang="en-US" altLang="en-US" sz="1800" dirty="0">
                <a:solidFill>
                  <a:srgbClr val="000000"/>
                </a:solidFill>
                <a:latin typeface="Arial" panose="020B0604020202020204" pitchFamily="34" charset="0"/>
                <a:cs typeface="Arial" panose="020B0604020202020204" pitchFamily="34" charset="0"/>
              </a:rPr>
              <a:t>Dichroic</a:t>
            </a:r>
          </a:p>
          <a:p>
            <a:pPr eaLnBrk="1" fontAlgn="base" hangingPunct="1">
              <a:spcBef>
                <a:spcPct val="0"/>
              </a:spcBef>
              <a:spcAft>
                <a:spcPct val="0"/>
              </a:spcAft>
            </a:pPr>
            <a:r>
              <a:rPr lang="en-US" altLang="en-US" sz="1800" dirty="0">
                <a:solidFill>
                  <a:srgbClr val="000000"/>
                </a:solidFill>
                <a:latin typeface="Arial" panose="020B0604020202020204" pitchFamily="34" charset="0"/>
                <a:cs typeface="Arial" panose="020B0604020202020204" pitchFamily="34" charset="0"/>
              </a:rPr>
              <a:t>Beam Splitter</a:t>
            </a:r>
          </a:p>
        </p:txBody>
      </p:sp>
      <p:grpSp>
        <p:nvGrpSpPr>
          <p:cNvPr id="21548" name="Group 72"/>
          <p:cNvGrpSpPr>
            <a:grpSpLocks/>
          </p:cNvGrpSpPr>
          <p:nvPr/>
        </p:nvGrpSpPr>
        <p:grpSpPr bwMode="auto">
          <a:xfrm rot="5400000">
            <a:off x="1296119" y="3151064"/>
            <a:ext cx="4225316" cy="2718657"/>
            <a:chOff x="1256" y="1325"/>
            <a:chExt cx="4034" cy="2595"/>
          </a:xfrm>
        </p:grpSpPr>
        <p:sp>
          <p:nvSpPr>
            <p:cNvPr id="21552" name="Oval 64"/>
            <p:cNvSpPr>
              <a:spLocks noChangeArrowheads="1"/>
            </p:cNvSpPr>
            <p:nvPr/>
          </p:nvSpPr>
          <p:spPr bwMode="auto">
            <a:xfrm>
              <a:off x="1256" y="2836"/>
              <a:ext cx="583" cy="1024"/>
            </a:xfrm>
            <a:prstGeom prst="ellipse">
              <a:avLst/>
            </a:prstGeom>
            <a:noFill/>
            <a:ln w="381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sz="1800">
                <a:solidFill>
                  <a:srgbClr val="000000"/>
                </a:solidFill>
                <a:latin typeface="Arial" panose="020B0604020202020204" pitchFamily="34" charset="0"/>
                <a:cs typeface="Arial" panose="020B0604020202020204" pitchFamily="34" charset="0"/>
              </a:endParaRPr>
            </a:p>
          </p:txBody>
        </p:sp>
        <p:sp>
          <p:nvSpPr>
            <p:cNvPr id="21553" name="Oval 65"/>
            <p:cNvSpPr>
              <a:spLocks noChangeArrowheads="1"/>
            </p:cNvSpPr>
            <p:nvPr/>
          </p:nvSpPr>
          <p:spPr bwMode="auto">
            <a:xfrm>
              <a:off x="4707" y="2836"/>
              <a:ext cx="583" cy="1024"/>
            </a:xfrm>
            <a:prstGeom prst="ellipse">
              <a:avLst/>
            </a:prstGeom>
            <a:noFill/>
            <a:ln w="381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sz="1800">
                <a:solidFill>
                  <a:srgbClr val="000000"/>
                </a:solidFill>
                <a:latin typeface="Arial" panose="020B0604020202020204" pitchFamily="34" charset="0"/>
                <a:cs typeface="Arial" panose="020B0604020202020204" pitchFamily="34" charset="0"/>
              </a:endParaRPr>
            </a:p>
          </p:txBody>
        </p:sp>
        <p:sp>
          <p:nvSpPr>
            <p:cNvPr id="21554" name="Oval 66"/>
            <p:cNvSpPr>
              <a:spLocks noChangeArrowheads="1"/>
            </p:cNvSpPr>
            <p:nvPr/>
          </p:nvSpPr>
          <p:spPr bwMode="auto">
            <a:xfrm rot="5400000">
              <a:off x="2984" y="1105"/>
              <a:ext cx="583" cy="1024"/>
            </a:xfrm>
            <a:prstGeom prst="ellipse">
              <a:avLst/>
            </a:prstGeom>
            <a:noFill/>
            <a:ln w="381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sz="1800">
                <a:solidFill>
                  <a:srgbClr val="000000"/>
                </a:solidFill>
                <a:latin typeface="Arial" panose="020B0604020202020204" pitchFamily="34" charset="0"/>
                <a:cs typeface="Arial" panose="020B0604020202020204" pitchFamily="34" charset="0"/>
              </a:endParaRPr>
            </a:p>
          </p:txBody>
        </p:sp>
        <p:sp>
          <p:nvSpPr>
            <p:cNvPr id="21555" name="Line 67"/>
            <p:cNvSpPr>
              <a:spLocks noChangeShapeType="1"/>
            </p:cNvSpPr>
            <p:nvPr/>
          </p:nvSpPr>
          <p:spPr bwMode="auto">
            <a:xfrm flipV="1">
              <a:off x="4999" y="2768"/>
              <a:ext cx="0" cy="1152"/>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1556" name="Line 69"/>
            <p:cNvSpPr>
              <a:spLocks noChangeShapeType="1"/>
            </p:cNvSpPr>
            <p:nvPr/>
          </p:nvSpPr>
          <p:spPr bwMode="auto">
            <a:xfrm flipH="1">
              <a:off x="1774" y="1817"/>
              <a:ext cx="2819" cy="1115"/>
            </a:xfrm>
            <a:prstGeom prst="line">
              <a:avLst/>
            </a:prstGeom>
            <a:noFill/>
            <a:ln w="3810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1557" name="Line 70"/>
            <p:cNvSpPr>
              <a:spLocks noChangeShapeType="1"/>
            </p:cNvSpPr>
            <p:nvPr/>
          </p:nvSpPr>
          <p:spPr bwMode="auto">
            <a:xfrm flipH="1" flipV="1">
              <a:off x="3917" y="1628"/>
              <a:ext cx="676" cy="189"/>
            </a:xfrm>
            <a:prstGeom prst="line">
              <a:avLst/>
            </a:prstGeom>
            <a:noFill/>
            <a:ln w="3810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grpSp>
      <p:sp>
        <p:nvSpPr>
          <p:cNvPr id="21550" name="Line 68"/>
          <p:cNvSpPr>
            <a:spLocks noChangeShapeType="1"/>
          </p:cNvSpPr>
          <p:nvPr/>
        </p:nvSpPr>
        <p:spPr bwMode="auto">
          <a:xfrm rot="5400000">
            <a:off x="3506255" y="5571843"/>
            <a:ext cx="425255" cy="1067557"/>
          </a:xfrm>
          <a:prstGeom prst="line">
            <a:avLst/>
          </a:prstGeom>
          <a:noFill/>
          <a:ln w="3810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1551" name="Text Box 71"/>
          <p:cNvSpPr txBox="1">
            <a:spLocks noChangeArrowheads="1"/>
          </p:cNvSpPr>
          <p:nvPr/>
        </p:nvSpPr>
        <p:spPr bwMode="auto">
          <a:xfrm>
            <a:off x="4450295" y="5693496"/>
            <a:ext cx="2712370" cy="6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r>
              <a:rPr lang="en-US" altLang="en-US" sz="1800" b="1" u="sng" dirty="0">
                <a:solidFill>
                  <a:srgbClr val="000000"/>
                </a:solidFill>
                <a:latin typeface="Arial" panose="020B0604020202020204" pitchFamily="34" charset="0"/>
                <a:cs typeface="Arial" panose="020B0604020202020204" pitchFamily="34" charset="0"/>
              </a:rPr>
              <a:t>Conjugate</a:t>
            </a:r>
          </a:p>
          <a:p>
            <a:pPr eaLnBrk="1" fontAlgn="base" hangingPunct="1">
              <a:spcBef>
                <a:spcPct val="0"/>
              </a:spcBef>
              <a:spcAft>
                <a:spcPct val="0"/>
              </a:spcAft>
            </a:pPr>
            <a:r>
              <a:rPr lang="en-US" altLang="en-US" sz="1800" b="1" u="sng" dirty="0">
                <a:solidFill>
                  <a:srgbClr val="000000"/>
                </a:solidFill>
                <a:latin typeface="Arial" panose="020B0604020202020204" pitchFamily="34" charset="0"/>
                <a:cs typeface="Arial" panose="020B0604020202020204" pitchFamily="34" charset="0"/>
              </a:rPr>
              <a:t>Focal </a:t>
            </a:r>
            <a:r>
              <a:rPr lang="en-US" altLang="en-US" sz="1800" b="1" u="sng" dirty="0" smtClean="0">
                <a:solidFill>
                  <a:srgbClr val="000000"/>
                </a:solidFill>
                <a:latin typeface="Arial" panose="020B0604020202020204" pitchFamily="34" charset="0"/>
                <a:cs typeface="Arial" panose="020B0604020202020204" pitchFamily="34" charset="0"/>
              </a:rPr>
              <a:t>Planes</a:t>
            </a:r>
            <a:endParaRPr lang="en-US" altLang="en-US" sz="1800" b="1" u="sng" dirty="0">
              <a:solidFill>
                <a:srgbClr val="000000"/>
              </a:solidFill>
              <a:latin typeface="Arial" panose="020B0604020202020204" pitchFamily="34" charset="0"/>
              <a:cs typeface="Arial" panose="020B0604020202020204" pitchFamily="34" charset="0"/>
            </a:endParaRPr>
          </a:p>
        </p:txBody>
      </p:sp>
      <p:sp>
        <p:nvSpPr>
          <p:cNvPr id="21546" name="Line 76"/>
          <p:cNvSpPr>
            <a:spLocks noChangeShapeType="1"/>
          </p:cNvSpPr>
          <p:nvPr/>
        </p:nvSpPr>
        <p:spPr bwMode="auto">
          <a:xfrm rot="5400000" flipH="1" flipV="1">
            <a:off x="2356976" y="2069345"/>
            <a:ext cx="371836" cy="196959"/>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1547" name="Line 77"/>
          <p:cNvSpPr>
            <a:spLocks noChangeShapeType="1"/>
          </p:cNvSpPr>
          <p:nvPr/>
        </p:nvSpPr>
        <p:spPr bwMode="auto">
          <a:xfrm rot="5400000" flipH="1">
            <a:off x="2550792" y="2072488"/>
            <a:ext cx="371836" cy="190673"/>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1506" name="Title 53"/>
          <p:cNvSpPr>
            <a:spLocks noGrp="1"/>
          </p:cNvSpPr>
          <p:nvPr>
            <p:ph type="title"/>
          </p:nvPr>
        </p:nvSpPr>
        <p:spPr/>
        <p:txBody>
          <a:bodyPr anchor="t">
            <a:normAutofit/>
          </a:bodyPr>
          <a:lstStyle/>
          <a:p>
            <a:pPr fontAlgn="base">
              <a:spcAft>
                <a:spcPct val="0"/>
              </a:spcAft>
            </a:pPr>
            <a:r>
              <a:rPr lang="en-US" altLang="en-US" sz="2400" dirty="0">
                <a:solidFill>
                  <a:srgbClr val="000000"/>
                </a:solidFill>
              </a:rPr>
              <a:t>How else to fill in the missing cone?</a:t>
            </a:r>
            <a:br>
              <a:rPr lang="en-US" altLang="en-US" sz="2400" dirty="0">
                <a:solidFill>
                  <a:srgbClr val="000000"/>
                </a:solidFill>
              </a:rPr>
            </a:br>
            <a:r>
              <a:rPr lang="en-US" altLang="en-US" sz="2400" dirty="0">
                <a:solidFill>
                  <a:srgbClr val="000000"/>
                </a:solidFill>
              </a:rPr>
              <a:t>Need more data in the Z-axis  --&gt;  Confocal </a:t>
            </a:r>
            <a:r>
              <a:rPr lang="en-US" altLang="en-US" sz="2400" dirty="0" smtClean="0">
                <a:solidFill>
                  <a:srgbClr val="000000"/>
                </a:solidFill>
              </a:rPr>
              <a:t>microscopy</a:t>
            </a:r>
            <a:endParaRPr lang="en-US" altLang="en-US" sz="2400" dirty="0" smtClean="0">
              <a:latin typeface="Arial" panose="020B0604020202020204" pitchFamily="34" charset="0"/>
              <a:cs typeface="Arial" panose="020B0604020202020204" pitchFamily="34" charset="0"/>
            </a:endParaRPr>
          </a:p>
        </p:txBody>
      </p:sp>
      <p:sp>
        <p:nvSpPr>
          <p:cNvPr id="21507" name="Text Box 71"/>
          <p:cNvSpPr txBox="1">
            <a:spLocks noChangeArrowheads="1"/>
          </p:cNvSpPr>
          <p:nvPr/>
        </p:nvSpPr>
        <p:spPr bwMode="auto">
          <a:xfrm>
            <a:off x="4450295" y="2406359"/>
            <a:ext cx="2713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r>
              <a:rPr lang="en-US" altLang="en-US" sz="1800" b="1" u="sng" dirty="0">
                <a:solidFill>
                  <a:srgbClr val="000000"/>
                </a:solidFill>
                <a:latin typeface="Arial" panose="020B0604020202020204" pitchFamily="34" charset="0"/>
                <a:cs typeface="Arial" panose="020B0604020202020204" pitchFamily="34" charset="0"/>
              </a:rPr>
              <a:t>Confocal pinholes</a:t>
            </a:r>
            <a:endParaRPr lang="en-US" altLang="en-US" sz="1800" dirty="0">
              <a:solidFill>
                <a:srgbClr val="000000"/>
              </a:solidFill>
              <a:latin typeface="Arial" panose="020B0604020202020204" pitchFamily="34" charset="0"/>
              <a:cs typeface="Arial" panose="020B0604020202020204" pitchFamily="34" charset="0"/>
            </a:endParaRPr>
          </a:p>
        </p:txBody>
      </p:sp>
      <p:sp>
        <p:nvSpPr>
          <p:cNvPr id="21508" name="Line 70"/>
          <p:cNvSpPr>
            <a:spLocks noChangeShapeType="1"/>
          </p:cNvSpPr>
          <p:nvPr/>
        </p:nvSpPr>
        <p:spPr bwMode="auto">
          <a:xfrm rot="5400000" flipH="1">
            <a:off x="3858951" y="2295480"/>
            <a:ext cx="0" cy="811212"/>
          </a:xfrm>
          <a:prstGeom prst="line">
            <a:avLst/>
          </a:prstGeom>
          <a:noFill/>
          <a:ln w="3810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1509" name="Line 70"/>
          <p:cNvSpPr>
            <a:spLocks noChangeShapeType="1"/>
          </p:cNvSpPr>
          <p:nvPr/>
        </p:nvSpPr>
        <p:spPr bwMode="auto">
          <a:xfrm rot="5400000" flipV="1">
            <a:off x="3789894" y="3175749"/>
            <a:ext cx="1135063" cy="185738"/>
          </a:xfrm>
          <a:prstGeom prst="line">
            <a:avLst/>
          </a:prstGeom>
          <a:noFill/>
          <a:ln w="3810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pic>
        <p:nvPicPr>
          <p:cNvPr id="59" name="Content Placeholder 4"/>
          <p:cNvPicPr>
            <a:picLocks noChangeAspect="1"/>
          </p:cNvPicPr>
          <p:nvPr/>
        </p:nvPicPr>
        <p:blipFill rotWithShape="1">
          <a:blip r:embed="rId2">
            <a:extLst>
              <a:ext uri="{28A0092B-C50C-407E-A947-70E740481C1C}">
                <a14:useLocalDpi xmlns:a14="http://schemas.microsoft.com/office/drawing/2010/main" val="0"/>
              </a:ext>
            </a:extLst>
          </a:blip>
          <a:srcRect r="28696"/>
          <a:stretch/>
        </p:blipFill>
        <p:spPr>
          <a:xfrm>
            <a:off x="6835059" y="1988420"/>
            <a:ext cx="1741614" cy="4351338"/>
          </a:xfrm>
          <a:prstGeom prst="rect">
            <a:avLst/>
          </a:prstGeom>
        </p:spPr>
      </p:pic>
      <p:sp>
        <p:nvSpPr>
          <p:cNvPr id="4" name="Rectangle 3"/>
          <p:cNvSpPr/>
          <p:nvPr/>
        </p:nvSpPr>
        <p:spPr>
          <a:xfrm>
            <a:off x="7060677" y="5532676"/>
            <a:ext cx="734584" cy="128984"/>
          </a:xfrm>
          <a:prstGeom prst="rect">
            <a:avLst/>
          </a:prstGeom>
          <a:solidFill>
            <a:schemeClr val="accent1">
              <a:alpha val="1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322820" y="4215993"/>
            <a:ext cx="497302" cy="128984"/>
          </a:xfrm>
          <a:prstGeom prst="rect">
            <a:avLst/>
          </a:prstGeom>
          <a:solidFill>
            <a:schemeClr val="accent1">
              <a:alpha val="1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6930667" y="3224413"/>
            <a:ext cx="864594" cy="128984"/>
          </a:xfrm>
          <a:prstGeom prst="rect">
            <a:avLst/>
          </a:prstGeom>
          <a:solidFill>
            <a:schemeClr val="accent1">
              <a:alpha val="1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72144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4823" name="Picture 7" descr="fig1_fluorCon"/>
          <p:cNvPicPr>
            <a:picLocks noChangeAspect="1" noChangeArrowheads="1"/>
          </p:cNvPicPr>
          <p:nvPr/>
        </p:nvPicPr>
        <p:blipFill>
          <a:blip r:embed="rId2">
            <a:extLst>
              <a:ext uri="{28A0092B-C50C-407E-A947-70E740481C1C}">
                <a14:useLocalDpi xmlns:a14="http://schemas.microsoft.com/office/drawing/2010/main" val="0"/>
              </a:ext>
            </a:extLst>
          </a:blip>
          <a:srcRect r="48410"/>
          <a:stretch>
            <a:fillRect/>
          </a:stretch>
        </p:blipFill>
        <p:spPr bwMode="auto">
          <a:xfrm>
            <a:off x="259645" y="1543756"/>
            <a:ext cx="3057878"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4825" name="Picture 9" descr="confocalintrofigu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5880" y="1703212"/>
            <a:ext cx="5386211" cy="4491566"/>
          </a:xfrm>
          <a:prstGeom prst="rect">
            <a:avLst/>
          </a:prstGeom>
          <a:noFill/>
          <a:extLst>
            <a:ext uri="{909E8E84-426E-40DD-AFC4-6F175D3DCCD1}">
              <a14:hiddenFill xmlns:a14="http://schemas.microsoft.com/office/drawing/2010/main">
                <a:solidFill>
                  <a:srgbClr val="FFFFFF"/>
                </a:solidFill>
              </a14:hiddenFill>
            </a:ext>
          </a:extLst>
        </p:spPr>
      </p:pic>
      <p:sp>
        <p:nvSpPr>
          <p:cNvPr id="674826" name="Rectangle 10"/>
          <p:cNvSpPr>
            <a:spLocks noChangeArrowheads="1"/>
          </p:cNvSpPr>
          <p:nvPr/>
        </p:nvSpPr>
        <p:spPr bwMode="auto">
          <a:xfrm>
            <a:off x="369711" y="1703211"/>
            <a:ext cx="349956" cy="287867"/>
          </a:xfrm>
          <a:prstGeom prst="rect">
            <a:avLst/>
          </a:prstGeom>
          <a:ln>
            <a:noFill/>
            <a:headEnd/>
            <a:tailEnd/>
          </a:ln>
          <a:extLst/>
        </p:spPr>
        <p:style>
          <a:lnRef idx="2">
            <a:schemeClr val="dk1"/>
          </a:lnRef>
          <a:fillRef idx="1">
            <a:schemeClr val="lt1"/>
          </a:fillRef>
          <a:effectRef idx="0">
            <a:schemeClr val="dk1"/>
          </a:effectRef>
          <a:fontRef idx="minor">
            <a:schemeClr val="dk1"/>
          </a:fontRef>
        </p:style>
        <p:txBody>
          <a:bodyPr wrap="none" anchor="ctr"/>
          <a:lstStyle/>
          <a:p>
            <a:endParaRPr lang="en-US" sz="1600"/>
          </a:p>
        </p:txBody>
      </p:sp>
      <p:sp>
        <p:nvSpPr>
          <p:cNvPr id="674827" name="Rectangle 11"/>
          <p:cNvSpPr>
            <a:spLocks noChangeArrowheads="1"/>
          </p:cNvSpPr>
          <p:nvPr/>
        </p:nvSpPr>
        <p:spPr bwMode="auto">
          <a:xfrm>
            <a:off x="7814734" y="5444069"/>
            <a:ext cx="1090789" cy="421923"/>
          </a:xfrm>
          <a:prstGeom prst="rect">
            <a:avLst/>
          </a:prstGeom>
          <a:ln>
            <a:noFill/>
            <a:headEnd/>
            <a:tailEnd/>
          </a:ln>
          <a:extLst/>
        </p:spPr>
        <p:style>
          <a:lnRef idx="2">
            <a:schemeClr val="dk1"/>
          </a:lnRef>
          <a:fillRef idx="1">
            <a:schemeClr val="lt1"/>
          </a:fillRef>
          <a:effectRef idx="0">
            <a:schemeClr val="dk1"/>
          </a:effectRef>
          <a:fontRef idx="minor">
            <a:schemeClr val="dk1"/>
          </a:fontRef>
        </p:style>
        <p:txBody>
          <a:bodyPr wrap="none" anchor="ctr"/>
          <a:lstStyle/>
          <a:p>
            <a:endParaRPr lang="en-US" sz="1600"/>
          </a:p>
        </p:txBody>
      </p:sp>
      <p:sp>
        <p:nvSpPr>
          <p:cNvPr id="674828" name="Text Box 12"/>
          <p:cNvSpPr txBox="1">
            <a:spLocks noChangeArrowheads="1"/>
          </p:cNvSpPr>
          <p:nvPr/>
        </p:nvSpPr>
        <p:spPr bwMode="auto">
          <a:xfrm>
            <a:off x="7024511" y="5919614"/>
            <a:ext cx="1737976"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7">
                <a:solidFill>
                  <a:srgbClr val="000000"/>
                </a:solidFill>
              </a:rPr>
              <a:t>www.olympusfluoview.com</a:t>
            </a:r>
          </a:p>
        </p:txBody>
      </p:sp>
      <p:sp>
        <p:nvSpPr>
          <p:cNvPr id="3" name="Title 2"/>
          <p:cNvSpPr>
            <a:spLocks noGrp="1"/>
          </p:cNvSpPr>
          <p:nvPr>
            <p:ph type="title"/>
          </p:nvPr>
        </p:nvSpPr>
        <p:spPr/>
        <p:txBody>
          <a:bodyPr anchor="t">
            <a:normAutofit fontScale="90000"/>
          </a:bodyPr>
          <a:lstStyle/>
          <a:p>
            <a:r>
              <a:rPr lang="en-US" dirty="0"/>
              <a:t>Confocal Microscopy just a form of </a:t>
            </a:r>
            <a:br>
              <a:rPr lang="en-US" dirty="0"/>
            </a:br>
            <a:r>
              <a:rPr lang="en-US" dirty="0"/>
              <a:t>Fluorescence Microscopy</a:t>
            </a:r>
          </a:p>
        </p:txBody>
      </p:sp>
    </p:spTree>
    <p:extLst>
      <p:ext uri="{BB962C8B-B14F-4D97-AF65-F5344CB8AC3E}">
        <p14:creationId xmlns:p14="http://schemas.microsoft.com/office/powerpoint/2010/main" val="37749332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conf-fig1.pict                                                 0001B28A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1217" y="2969640"/>
            <a:ext cx="30226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4"/>
          <p:cNvSpPr txBox="1">
            <a:spLocks noChangeArrowheads="1"/>
          </p:cNvSpPr>
          <p:nvPr/>
        </p:nvSpPr>
        <p:spPr bwMode="auto">
          <a:xfrm>
            <a:off x="3253586" y="3872686"/>
            <a:ext cx="113609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fontAlgn="base" hangingPunct="1">
              <a:spcBef>
                <a:spcPct val="0"/>
              </a:spcBef>
              <a:spcAft>
                <a:spcPct val="0"/>
              </a:spcAft>
            </a:pPr>
            <a:r>
              <a:rPr lang="en-US" altLang="en-US" sz="2000" dirty="0">
                <a:solidFill>
                  <a:srgbClr val="000000"/>
                </a:solidFill>
                <a:latin typeface="Calibri" panose="020F0502020204030204" pitchFamily="34" charset="0"/>
              </a:rPr>
              <a:t>Three confocal places</a:t>
            </a:r>
          </a:p>
        </p:txBody>
      </p:sp>
      <p:sp>
        <p:nvSpPr>
          <p:cNvPr id="22532" name="Line 5"/>
          <p:cNvSpPr>
            <a:spLocks noChangeShapeType="1"/>
          </p:cNvSpPr>
          <p:nvPr/>
        </p:nvSpPr>
        <p:spPr bwMode="auto">
          <a:xfrm flipV="1">
            <a:off x="4445917" y="3216243"/>
            <a:ext cx="762000" cy="71596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2533" name="Line 6"/>
          <p:cNvSpPr>
            <a:spLocks noChangeShapeType="1"/>
          </p:cNvSpPr>
          <p:nvPr/>
        </p:nvSpPr>
        <p:spPr bwMode="auto">
          <a:xfrm flipV="1">
            <a:off x="4445917" y="4380518"/>
            <a:ext cx="3429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2534" name="Line 7"/>
          <p:cNvSpPr>
            <a:spLocks noChangeShapeType="1"/>
          </p:cNvSpPr>
          <p:nvPr/>
        </p:nvSpPr>
        <p:spPr bwMode="auto">
          <a:xfrm>
            <a:off x="4445917" y="5038513"/>
            <a:ext cx="762000" cy="57785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 name="Title 1"/>
          <p:cNvSpPr>
            <a:spLocks noGrp="1"/>
          </p:cNvSpPr>
          <p:nvPr>
            <p:ph type="title"/>
          </p:nvPr>
        </p:nvSpPr>
        <p:spPr/>
        <p:txBody>
          <a:bodyPr>
            <a:normAutofit/>
          </a:bodyPr>
          <a:lstStyle/>
          <a:p>
            <a:r>
              <a:rPr lang="en-US" dirty="0"/>
              <a:t>Confocal </a:t>
            </a:r>
            <a:r>
              <a:rPr lang="en-US" dirty="0" smtClean="0"/>
              <a:t>Microscopy</a:t>
            </a:r>
            <a:br>
              <a:rPr lang="en-US" dirty="0" smtClean="0"/>
            </a:br>
            <a:r>
              <a:rPr lang="en-US" dirty="0" smtClean="0"/>
              <a:t>(Minsky</a:t>
            </a:r>
            <a:r>
              <a:rPr lang="en-US" dirty="0"/>
              <a:t>, 1957</a:t>
            </a:r>
            <a:r>
              <a:rPr lang="en-US" dirty="0" smtClean="0"/>
              <a:t>)</a:t>
            </a:r>
            <a:endParaRPr lang="en-US" dirty="0"/>
          </a:p>
        </p:txBody>
      </p:sp>
      <p:sp>
        <p:nvSpPr>
          <p:cNvPr id="3" name="Content Placeholder 2"/>
          <p:cNvSpPr>
            <a:spLocks noGrp="1"/>
          </p:cNvSpPr>
          <p:nvPr>
            <p:ph idx="1"/>
          </p:nvPr>
        </p:nvSpPr>
        <p:spPr>
          <a:xfrm>
            <a:off x="628650" y="1825625"/>
            <a:ext cx="7886700" cy="1186371"/>
          </a:xfrm>
        </p:spPr>
        <p:txBody>
          <a:bodyPr/>
          <a:lstStyle/>
          <a:p>
            <a:r>
              <a:rPr lang="en-US" dirty="0" smtClean="0"/>
              <a:t>Yes that Marvin Minsky of MIT AI (Artificial Intelligence) lab fame.</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5112" y="2880329"/>
            <a:ext cx="1905000" cy="300037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95241" y="5355585"/>
            <a:ext cx="1163876" cy="776355"/>
          </a:xfrm>
          <a:prstGeom prst="rect">
            <a:avLst/>
          </a:prstGeom>
        </p:spPr>
      </p:pic>
    </p:spTree>
    <p:extLst>
      <p:ext uri="{BB962C8B-B14F-4D97-AF65-F5344CB8AC3E}">
        <p14:creationId xmlns:p14="http://schemas.microsoft.com/office/powerpoint/2010/main" val="33326704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Line 54"/>
          <p:cNvSpPr>
            <a:spLocks noChangeShapeType="1"/>
          </p:cNvSpPr>
          <p:nvPr/>
        </p:nvSpPr>
        <p:spPr bwMode="auto">
          <a:xfrm flipH="1" flipV="1">
            <a:off x="457200" y="3584575"/>
            <a:ext cx="757713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3555" name="Oval 4"/>
          <p:cNvSpPr>
            <a:spLocks noChangeArrowheads="1"/>
          </p:cNvSpPr>
          <p:nvPr/>
        </p:nvSpPr>
        <p:spPr bwMode="auto">
          <a:xfrm>
            <a:off x="2259013" y="2225675"/>
            <a:ext cx="365125" cy="2741613"/>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endParaRPr>
          </a:p>
        </p:txBody>
      </p:sp>
      <p:sp>
        <p:nvSpPr>
          <p:cNvPr id="23556" name="Oval 5"/>
          <p:cNvSpPr>
            <a:spLocks noChangeArrowheads="1"/>
          </p:cNvSpPr>
          <p:nvPr/>
        </p:nvSpPr>
        <p:spPr bwMode="auto">
          <a:xfrm>
            <a:off x="5000625" y="2209800"/>
            <a:ext cx="365125" cy="2741613"/>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endParaRPr>
          </a:p>
        </p:txBody>
      </p:sp>
      <p:sp>
        <p:nvSpPr>
          <p:cNvPr id="23557" name="Line 6"/>
          <p:cNvSpPr>
            <a:spLocks noChangeShapeType="1"/>
          </p:cNvSpPr>
          <p:nvPr/>
        </p:nvSpPr>
        <p:spPr bwMode="auto">
          <a:xfrm flipV="1">
            <a:off x="6559550" y="2225675"/>
            <a:ext cx="0" cy="1233488"/>
          </a:xfrm>
          <a:prstGeom prst="line">
            <a:avLst/>
          </a:prstGeom>
          <a:noFill/>
          <a:ln w="76200">
            <a:solidFill>
              <a:schemeClr val="tx1"/>
            </a:solidFill>
            <a:round/>
            <a:headEnd/>
            <a:tailEnd type="oval"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3558" name="Line 7"/>
          <p:cNvSpPr>
            <a:spLocks noChangeShapeType="1"/>
          </p:cNvSpPr>
          <p:nvPr/>
        </p:nvSpPr>
        <p:spPr bwMode="auto">
          <a:xfrm>
            <a:off x="6573838" y="3730625"/>
            <a:ext cx="0" cy="1233488"/>
          </a:xfrm>
          <a:prstGeom prst="line">
            <a:avLst/>
          </a:prstGeom>
          <a:noFill/>
          <a:ln w="76200">
            <a:solidFill>
              <a:schemeClr val="tx1"/>
            </a:solidFill>
            <a:round/>
            <a:headEnd/>
            <a:tailEnd type="oval"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grpSp>
        <p:nvGrpSpPr>
          <p:cNvPr id="2" name="Group 69"/>
          <p:cNvGrpSpPr>
            <a:grpSpLocks/>
          </p:cNvGrpSpPr>
          <p:nvPr/>
        </p:nvGrpSpPr>
        <p:grpSpPr bwMode="auto">
          <a:xfrm>
            <a:off x="1092200" y="2209800"/>
            <a:ext cx="6834188" cy="2757488"/>
            <a:chOff x="688" y="1392"/>
            <a:chExt cx="4305" cy="1737"/>
          </a:xfrm>
        </p:grpSpPr>
        <p:sp>
          <p:nvSpPr>
            <p:cNvPr id="23586" name="Line 9"/>
            <p:cNvSpPr>
              <a:spLocks noChangeShapeType="1"/>
            </p:cNvSpPr>
            <p:nvPr/>
          </p:nvSpPr>
          <p:spPr bwMode="auto">
            <a:xfrm>
              <a:off x="688" y="2258"/>
              <a:ext cx="844" cy="871"/>
            </a:xfrm>
            <a:prstGeom prst="line">
              <a:avLst/>
            </a:prstGeom>
            <a:noFill/>
            <a:ln w="5715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grpSp>
          <p:nvGrpSpPr>
            <p:cNvPr id="23587" name="Group 50"/>
            <p:cNvGrpSpPr>
              <a:grpSpLocks/>
            </p:cNvGrpSpPr>
            <p:nvPr/>
          </p:nvGrpSpPr>
          <p:grpSpPr bwMode="auto">
            <a:xfrm>
              <a:off x="688" y="1392"/>
              <a:ext cx="4305" cy="1737"/>
              <a:chOff x="658" y="1392"/>
              <a:chExt cx="4335" cy="1737"/>
            </a:xfrm>
          </p:grpSpPr>
          <p:sp>
            <p:nvSpPr>
              <p:cNvPr id="23588" name="Line 8"/>
              <p:cNvSpPr>
                <a:spLocks noChangeShapeType="1"/>
              </p:cNvSpPr>
              <p:nvPr/>
            </p:nvSpPr>
            <p:spPr bwMode="auto">
              <a:xfrm flipV="1">
                <a:off x="658" y="1392"/>
                <a:ext cx="874" cy="858"/>
              </a:xfrm>
              <a:prstGeom prst="line">
                <a:avLst/>
              </a:prstGeom>
              <a:noFill/>
              <a:ln w="5715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3589" name="Line 11"/>
              <p:cNvSpPr>
                <a:spLocks noChangeShapeType="1"/>
              </p:cNvSpPr>
              <p:nvPr/>
            </p:nvSpPr>
            <p:spPr bwMode="auto">
              <a:xfrm flipV="1">
                <a:off x="1532" y="1392"/>
                <a:ext cx="1733" cy="10"/>
              </a:xfrm>
              <a:prstGeom prst="line">
                <a:avLst/>
              </a:prstGeom>
              <a:noFill/>
              <a:ln w="5715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3590" name="Line 12"/>
              <p:cNvSpPr>
                <a:spLocks noChangeShapeType="1"/>
              </p:cNvSpPr>
              <p:nvPr/>
            </p:nvSpPr>
            <p:spPr bwMode="auto">
              <a:xfrm>
                <a:off x="1532" y="3129"/>
                <a:ext cx="1733" cy="0"/>
              </a:xfrm>
              <a:prstGeom prst="line">
                <a:avLst/>
              </a:prstGeom>
              <a:noFill/>
              <a:ln w="5715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3591" name="Line 13"/>
              <p:cNvSpPr>
                <a:spLocks noChangeShapeType="1"/>
              </p:cNvSpPr>
              <p:nvPr/>
            </p:nvSpPr>
            <p:spPr bwMode="auto">
              <a:xfrm flipH="1" flipV="1">
                <a:off x="3265" y="1392"/>
                <a:ext cx="1728" cy="1727"/>
              </a:xfrm>
              <a:prstGeom prst="line">
                <a:avLst/>
              </a:prstGeom>
              <a:noFill/>
              <a:ln w="5715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3592" name="Line 14"/>
              <p:cNvSpPr>
                <a:spLocks noChangeShapeType="1"/>
              </p:cNvSpPr>
              <p:nvPr/>
            </p:nvSpPr>
            <p:spPr bwMode="auto">
              <a:xfrm flipH="1">
                <a:off x="3265" y="1402"/>
                <a:ext cx="1728" cy="1727"/>
              </a:xfrm>
              <a:prstGeom prst="line">
                <a:avLst/>
              </a:prstGeom>
              <a:noFill/>
              <a:ln w="5715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grpSp>
      </p:grpSp>
      <p:sp>
        <p:nvSpPr>
          <p:cNvPr id="23560" name="Oval 56"/>
          <p:cNvSpPr>
            <a:spLocks noChangeArrowheads="1"/>
          </p:cNvSpPr>
          <p:nvPr/>
        </p:nvSpPr>
        <p:spPr bwMode="auto">
          <a:xfrm>
            <a:off x="350838" y="3490913"/>
            <a:ext cx="182562" cy="18256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endParaRPr>
          </a:p>
        </p:txBody>
      </p:sp>
      <p:sp>
        <p:nvSpPr>
          <p:cNvPr id="23561" name="Oval 57"/>
          <p:cNvSpPr>
            <a:spLocks noChangeArrowheads="1"/>
          </p:cNvSpPr>
          <p:nvPr/>
        </p:nvSpPr>
        <p:spPr bwMode="auto">
          <a:xfrm>
            <a:off x="1000125" y="3489325"/>
            <a:ext cx="182563" cy="182563"/>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endParaRPr>
          </a:p>
        </p:txBody>
      </p:sp>
      <p:sp>
        <p:nvSpPr>
          <p:cNvPr id="23562" name="Oval 58"/>
          <p:cNvSpPr>
            <a:spLocks noChangeArrowheads="1"/>
          </p:cNvSpPr>
          <p:nvPr/>
        </p:nvSpPr>
        <p:spPr bwMode="auto">
          <a:xfrm>
            <a:off x="1593850" y="3484563"/>
            <a:ext cx="182563" cy="1825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endParaRPr>
          </a:p>
        </p:txBody>
      </p:sp>
      <p:sp>
        <p:nvSpPr>
          <p:cNvPr id="23563" name="Oval 59"/>
          <p:cNvSpPr>
            <a:spLocks noChangeArrowheads="1"/>
          </p:cNvSpPr>
          <p:nvPr/>
        </p:nvSpPr>
        <p:spPr bwMode="auto">
          <a:xfrm>
            <a:off x="3743325" y="3482975"/>
            <a:ext cx="182563" cy="182563"/>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endParaRPr>
          </a:p>
        </p:txBody>
      </p:sp>
      <p:sp>
        <p:nvSpPr>
          <p:cNvPr id="23564" name="Oval 70"/>
          <p:cNvSpPr>
            <a:spLocks noChangeArrowheads="1"/>
          </p:cNvSpPr>
          <p:nvPr/>
        </p:nvSpPr>
        <p:spPr bwMode="auto">
          <a:xfrm>
            <a:off x="6481763" y="3495675"/>
            <a:ext cx="182562" cy="182563"/>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endParaRPr>
          </a:p>
        </p:txBody>
      </p:sp>
      <p:grpSp>
        <p:nvGrpSpPr>
          <p:cNvPr id="4" name="Group 73"/>
          <p:cNvGrpSpPr>
            <a:grpSpLocks/>
          </p:cNvGrpSpPr>
          <p:nvPr/>
        </p:nvGrpSpPr>
        <p:grpSpPr bwMode="auto">
          <a:xfrm>
            <a:off x="457200" y="2225675"/>
            <a:ext cx="6102350" cy="2725738"/>
            <a:chOff x="288" y="1402"/>
            <a:chExt cx="3844" cy="1717"/>
          </a:xfrm>
        </p:grpSpPr>
        <p:grpSp>
          <p:nvGrpSpPr>
            <p:cNvPr id="23578" name="Group 52"/>
            <p:cNvGrpSpPr>
              <a:grpSpLocks/>
            </p:cNvGrpSpPr>
            <p:nvPr/>
          </p:nvGrpSpPr>
          <p:grpSpPr bwMode="auto">
            <a:xfrm>
              <a:off x="288" y="1402"/>
              <a:ext cx="3844" cy="1717"/>
              <a:chOff x="288" y="1402"/>
              <a:chExt cx="3844" cy="1717"/>
            </a:xfrm>
          </p:grpSpPr>
          <p:sp>
            <p:nvSpPr>
              <p:cNvPr id="23580" name="Line 20"/>
              <p:cNvSpPr>
                <a:spLocks noChangeShapeType="1"/>
              </p:cNvSpPr>
              <p:nvPr/>
            </p:nvSpPr>
            <p:spPr bwMode="auto">
              <a:xfrm>
                <a:off x="288" y="2250"/>
                <a:ext cx="1244" cy="869"/>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3581" name="Line 21"/>
              <p:cNvSpPr>
                <a:spLocks noChangeShapeType="1"/>
              </p:cNvSpPr>
              <p:nvPr/>
            </p:nvSpPr>
            <p:spPr bwMode="auto">
              <a:xfrm flipV="1">
                <a:off x="288" y="1402"/>
                <a:ext cx="1244" cy="85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3582" name="Line 22"/>
              <p:cNvSpPr>
                <a:spLocks noChangeShapeType="1"/>
              </p:cNvSpPr>
              <p:nvPr/>
            </p:nvSpPr>
            <p:spPr bwMode="auto">
              <a:xfrm flipH="1" flipV="1">
                <a:off x="1532" y="1402"/>
                <a:ext cx="1733" cy="28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3583" name="Line 23"/>
              <p:cNvSpPr>
                <a:spLocks noChangeShapeType="1"/>
              </p:cNvSpPr>
              <p:nvPr/>
            </p:nvSpPr>
            <p:spPr bwMode="auto">
              <a:xfrm flipH="1">
                <a:off x="1543" y="2834"/>
                <a:ext cx="1722" cy="263"/>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3584" name="Line 24"/>
              <p:cNvSpPr>
                <a:spLocks noChangeShapeType="1"/>
              </p:cNvSpPr>
              <p:nvPr/>
            </p:nvSpPr>
            <p:spPr bwMode="auto">
              <a:xfrm flipH="1" flipV="1">
                <a:off x="3265" y="1682"/>
                <a:ext cx="867" cy="1152"/>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3585" name="Line 25"/>
              <p:cNvSpPr>
                <a:spLocks noChangeShapeType="1"/>
              </p:cNvSpPr>
              <p:nvPr/>
            </p:nvSpPr>
            <p:spPr bwMode="auto">
              <a:xfrm flipH="1">
                <a:off x="3265" y="1682"/>
                <a:ext cx="856" cy="1152"/>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grpSp>
        <p:sp>
          <p:nvSpPr>
            <p:cNvPr id="23579" name="Oval 71"/>
            <p:cNvSpPr>
              <a:spLocks noChangeArrowheads="1"/>
            </p:cNvSpPr>
            <p:nvPr/>
          </p:nvSpPr>
          <p:spPr bwMode="auto">
            <a:xfrm>
              <a:off x="3634" y="2198"/>
              <a:ext cx="115" cy="11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endParaRPr>
            </a:p>
          </p:txBody>
        </p:sp>
      </p:grpSp>
      <p:grpSp>
        <p:nvGrpSpPr>
          <p:cNvPr id="6" name="Group 74"/>
          <p:cNvGrpSpPr>
            <a:grpSpLocks/>
          </p:cNvGrpSpPr>
          <p:nvPr/>
        </p:nvGrpSpPr>
        <p:grpSpPr bwMode="auto">
          <a:xfrm>
            <a:off x="1673225" y="2395538"/>
            <a:ext cx="5984875" cy="2378075"/>
            <a:chOff x="1054" y="1509"/>
            <a:chExt cx="3770" cy="1498"/>
          </a:xfrm>
        </p:grpSpPr>
        <p:grpSp>
          <p:nvGrpSpPr>
            <p:cNvPr id="23570" name="Group 55"/>
            <p:cNvGrpSpPr>
              <a:grpSpLocks/>
            </p:cNvGrpSpPr>
            <p:nvPr/>
          </p:nvGrpSpPr>
          <p:grpSpPr bwMode="auto">
            <a:xfrm>
              <a:off x="1054" y="1509"/>
              <a:ext cx="3713" cy="1498"/>
              <a:chOff x="1054" y="1509"/>
              <a:chExt cx="3713" cy="1498"/>
            </a:xfrm>
          </p:grpSpPr>
          <p:sp>
            <p:nvSpPr>
              <p:cNvPr id="23572" name="Line 41"/>
              <p:cNvSpPr>
                <a:spLocks noChangeShapeType="1"/>
              </p:cNvSpPr>
              <p:nvPr/>
            </p:nvSpPr>
            <p:spPr bwMode="auto">
              <a:xfrm flipV="1">
                <a:off x="1054" y="1855"/>
                <a:ext cx="478" cy="403"/>
              </a:xfrm>
              <a:prstGeom prst="line">
                <a:avLst/>
              </a:prstGeom>
              <a:noFill/>
              <a:ln w="57150">
                <a:solidFill>
                  <a:srgbClr val="FF00FF"/>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3573" name="Line 43"/>
              <p:cNvSpPr>
                <a:spLocks noChangeShapeType="1"/>
              </p:cNvSpPr>
              <p:nvPr/>
            </p:nvSpPr>
            <p:spPr bwMode="auto">
              <a:xfrm flipV="1">
                <a:off x="1532" y="1509"/>
                <a:ext cx="1733" cy="346"/>
              </a:xfrm>
              <a:prstGeom prst="line">
                <a:avLst/>
              </a:prstGeom>
              <a:noFill/>
              <a:ln w="57150">
                <a:solidFill>
                  <a:srgbClr val="FF00FF"/>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3574" name="Line 44"/>
              <p:cNvSpPr>
                <a:spLocks noChangeShapeType="1"/>
              </p:cNvSpPr>
              <p:nvPr/>
            </p:nvSpPr>
            <p:spPr bwMode="auto">
              <a:xfrm>
                <a:off x="1054" y="2258"/>
                <a:ext cx="478" cy="403"/>
              </a:xfrm>
              <a:prstGeom prst="line">
                <a:avLst/>
              </a:prstGeom>
              <a:noFill/>
              <a:ln w="57150">
                <a:solidFill>
                  <a:srgbClr val="FF00FF"/>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3575" name="Line 45"/>
              <p:cNvSpPr>
                <a:spLocks noChangeShapeType="1"/>
              </p:cNvSpPr>
              <p:nvPr/>
            </p:nvSpPr>
            <p:spPr bwMode="auto">
              <a:xfrm flipH="1" flipV="1">
                <a:off x="1532" y="2661"/>
                <a:ext cx="1733" cy="346"/>
              </a:xfrm>
              <a:prstGeom prst="line">
                <a:avLst/>
              </a:prstGeom>
              <a:noFill/>
              <a:ln w="57150">
                <a:solidFill>
                  <a:srgbClr val="FF00FF"/>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3576" name="Line 48"/>
              <p:cNvSpPr>
                <a:spLocks noChangeShapeType="1"/>
              </p:cNvSpPr>
              <p:nvPr/>
            </p:nvSpPr>
            <p:spPr bwMode="auto">
              <a:xfrm>
                <a:off x="3265" y="1509"/>
                <a:ext cx="1502" cy="749"/>
              </a:xfrm>
              <a:prstGeom prst="line">
                <a:avLst/>
              </a:prstGeom>
              <a:noFill/>
              <a:ln w="57150">
                <a:solidFill>
                  <a:srgbClr val="FF00FF"/>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3577" name="Line 49"/>
              <p:cNvSpPr>
                <a:spLocks noChangeShapeType="1"/>
              </p:cNvSpPr>
              <p:nvPr/>
            </p:nvSpPr>
            <p:spPr bwMode="auto">
              <a:xfrm flipV="1">
                <a:off x="3265" y="2258"/>
                <a:ext cx="1502" cy="749"/>
              </a:xfrm>
              <a:prstGeom prst="line">
                <a:avLst/>
              </a:prstGeom>
              <a:noFill/>
              <a:ln w="57150">
                <a:solidFill>
                  <a:srgbClr val="FF00FF"/>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grpSp>
        <p:sp>
          <p:nvSpPr>
            <p:cNvPr id="23571" name="Oval 72"/>
            <p:cNvSpPr>
              <a:spLocks noChangeArrowheads="1"/>
            </p:cNvSpPr>
            <p:nvPr/>
          </p:nvSpPr>
          <p:spPr bwMode="auto">
            <a:xfrm>
              <a:off x="4709" y="2199"/>
              <a:ext cx="115" cy="11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endParaRPr>
            </a:p>
          </p:txBody>
        </p:sp>
      </p:grpSp>
      <p:sp>
        <p:nvSpPr>
          <p:cNvPr id="23567" name="Oval 75"/>
          <p:cNvSpPr>
            <a:spLocks noChangeArrowheads="1"/>
          </p:cNvSpPr>
          <p:nvPr/>
        </p:nvSpPr>
        <p:spPr bwMode="auto">
          <a:xfrm>
            <a:off x="6299200" y="5822950"/>
            <a:ext cx="182563" cy="182563"/>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endParaRPr>
          </a:p>
        </p:txBody>
      </p:sp>
      <p:sp>
        <p:nvSpPr>
          <p:cNvPr id="23568" name="Text Box 76"/>
          <p:cNvSpPr txBox="1">
            <a:spLocks noChangeArrowheads="1"/>
          </p:cNvSpPr>
          <p:nvPr/>
        </p:nvSpPr>
        <p:spPr bwMode="auto">
          <a:xfrm>
            <a:off x="6592888" y="5737225"/>
            <a:ext cx="16644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r>
              <a:rPr lang="en-US" altLang="en-US" dirty="0">
                <a:solidFill>
                  <a:srgbClr val="000000"/>
                </a:solidFill>
                <a:latin typeface="Calibri" panose="020F0502020204030204" pitchFamily="34" charset="0"/>
              </a:rPr>
              <a:t>Focal Points</a:t>
            </a:r>
          </a:p>
        </p:txBody>
      </p:sp>
      <p:sp>
        <p:nvSpPr>
          <p:cNvPr id="23569" name="Text Box 77"/>
          <p:cNvSpPr txBox="1">
            <a:spLocks noChangeArrowheads="1"/>
          </p:cNvSpPr>
          <p:nvPr/>
        </p:nvSpPr>
        <p:spPr bwMode="auto">
          <a:xfrm>
            <a:off x="3128963" y="5181600"/>
            <a:ext cx="18896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r>
              <a:rPr lang="en-US" altLang="en-US" dirty="0">
                <a:solidFill>
                  <a:srgbClr val="000000"/>
                </a:solidFill>
                <a:latin typeface="Calibri" panose="020F0502020204030204" pitchFamily="34" charset="0"/>
              </a:rPr>
              <a:t>Identical Lens</a:t>
            </a:r>
          </a:p>
        </p:txBody>
      </p:sp>
      <p:sp>
        <p:nvSpPr>
          <p:cNvPr id="3" name="Title 2"/>
          <p:cNvSpPr>
            <a:spLocks noGrp="1"/>
          </p:cNvSpPr>
          <p:nvPr>
            <p:ph type="title"/>
          </p:nvPr>
        </p:nvSpPr>
        <p:spPr/>
        <p:txBody>
          <a:bodyPr anchor="t"/>
          <a:lstStyle/>
          <a:p>
            <a:r>
              <a:rPr lang="en-US" dirty="0"/>
              <a:t>Pinhole:  Axial Filtering</a:t>
            </a:r>
          </a:p>
        </p:txBody>
      </p:sp>
    </p:spTree>
    <p:extLst>
      <p:ext uri="{BB962C8B-B14F-4D97-AF65-F5344CB8AC3E}">
        <p14:creationId xmlns:p14="http://schemas.microsoft.com/office/powerpoint/2010/main" val="37391586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2"/>
          <p:cNvSpPr txBox="1">
            <a:spLocks noChangeArrowheads="1"/>
          </p:cNvSpPr>
          <p:nvPr/>
        </p:nvSpPr>
        <p:spPr bwMode="auto">
          <a:xfrm>
            <a:off x="4041775" y="15176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fontAlgn="base" hangingPunct="1">
              <a:spcBef>
                <a:spcPct val="50000"/>
              </a:spcBef>
              <a:spcAft>
                <a:spcPct val="0"/>
              </a:spcAft>
            </a:pPr>
            <a:endParaRPr lang="en-US" altLang="en-US">
              <a:solidFill>
                <a:srgbClr val="000000"/>
              </a:solidFill>
              <a:latin typeface="Times" panose="02020603050405020304" pitchFamily="18" charset="0"/>
            </a:endParaRPr>
          </a:p>
        </p:txBody>
      </p:sp>
      <p:sp>
        <p:nvSpPr>
          <p:cNvPr id="2" name="Rectangle 1"/>
          <p:cNvSpPr/>
          <p:nvPr/>
        </p:nvSpPr>
        <p:spPr>
          <a:xfrm>
            <a:off x="5787850" y="4582766"/>
            <a:ext cx="1125509" cy="24918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605" name="Text Box 10"/>
          <p:cNvSpPr txBox="1">
            <a:spLocks noChangeArrowheads="1"/>
          </p:cNvSpPr>
          <p:nvPr/>
        </p:nvSpPr>
        <p:spPr bwMode="auto">
          <a:xfrm>
            <a:off x="911225" y="4950807"/>
            <a:ext cx="758816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r>
              <a:rPr lang="en-US" altLang="en-US" dirty="0">
                <a:solidFill>
                  <a:srgbClr val="000000"/>
                </a:solidFill>
                <a:latin typeface="Calibri" panose="020F0502020204030204" pitchFamily="34" charset="0"/>
              </a:rPr>
              <a:t>But at a cost in brightness:</a:t>
            </a:r>
          </a:p>
          <a:p>
            <a:pPr marL="800100" lvl="1" indent="-342900" eaLnBrk="1" fontAlgn="base" hangingPunct="1">
              <a:spcBef>
                <a:spcPct val="0"/>
              </a:spcBef>
              <a:spcAft>
                <a:spcPct val="0"/>
              </a:spcAft>
              <a:buFont typeface="Arial" panose="020B0604020202020204" pitchFamily="34" charset="0"/>
              <a:buChar char="•"/>
            </a:pPr>
            <a:r>
              <a:rPr lang="en-US" altLang="en-US" dirty="0">
                <a:solidFill>
                  <a:srgbClr val="000000"/>
                </a:solidFill>
                <a:latin typeface="Calibri" panose="020F0502020204030204" pitchFamily="34" charset="0"/>
              </a:rPr>
              <a:t>Thinner section means less labeled material in image</a:t>
            </a:r>
          </a:p>
          <a:p>
            <a:pPr marL="800100" lvl="1" indent="-342900" eaLnBrk="1" fontAlgn="base" hangingPunct="1">
              <a:spcBef>
                <a:spcPct val="0"/>
              </a:spcBef>
              <a:spcAft>
                <a:spcPct val="0"/>
              </a:spcAft>
              <a:buFont typeface="Arial" panose="020B0604020202020204" pitchFamily="34" charset="0"/>
              <a:buChar char="•"/>
            </a:pPr>
            <a:r>
              <a:rPr lang="en-US" altLang="en-US" dirty="0">
                <a:solidFill>
                  <a:srgbClr val="000000"/>
                </a:solidFill>
                <a:latin typeface="Calibri" panose="020F0502020204030204" pitchFamily="34" charset="0"/>
              </a:rPr>
              <a:t>Aperture rejects some in focus light</a:t>
            </a:r>
          </a:p>
          <a:p>
            <a:pPr marL="800100" lvl="1" indent="-342900" eaLnBrk="1" fontAlgn="base" hangingPunct="1">
              <a:spcBef>
                <a:spcPct val="0"/>
              </a:spcBef>
              <a:spcAft>
                <a:spcPct val="0"/>
              </a:spcAft>
              <a:buFont typeface="Arial" panose="020B0604020202020204" pitchFamily="34" charset="0"/>
              <a:buChar char="•"/>
            </a:pPr>
            <a:r>
              <a:rPr lang="en-US" altLang="en-US" dirty="0">
                <a:solidFill>
                  <a:srgbClr val="000000"/>
                </a:solidFill>
                <a:latin typeface="Calibri" panose="020F0502020204030204" pitchFamily="34" charset="0"/>
              </a:rPr>
              <a:t>Subtle scattering or distortion rejects more light</a:t>
            </a:r>
          </a:p>
        </p:txBody>
      </p:sp>
      <p:grpSp>
        <p:nvGrpSpPr>
          <p:cNvPr id="25606" name="Group 7"/>
          <p:cNvGrpSpPr>
            <a:grpSpLocks/>
          </p:cNvGrpSpPr>
          <p:nvPr/>
        </p:nvGrpSpPr>
        <p:grpSpPr bwMode="auto">
          <a:xfrm rot="5400000">
            <a:off x="-131762" y="1603375"/>
            <a:ext cx="3824288" cy="2668587"/>
            <a:chOff x="465138" y="1397000"/>
            <a:chExt cx="7470777" cy="5213350"/>
          </a:xfrm>
        </p:grpSpPr>
        <p:sp>
          <p:nvSpPr>
            <p:cNvPr id="25607" name="Oval 75"/>
            <p:cNvSpPr>
              <a:spLocks noChangeArrowheads="1"/>
            </p:cNvSpPr>
            <p:nvPr/>
          </p:nvSpPr>
          <p:spPr bwMode="auto">
            <a:xfrm>
              <a:off x="1744663" y="4411663"/>
              <a:ext cx="363537" cy="18288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sz="1800">
                <a:solidFill>
                  <a:srgbClr val="000000"/>
                </a:solidFill>
                <a:latin typeface="Arial" panose="020B0604020202020204" pitchFamily="34" charset="0"/>
                <a:cs typeface="Arial" panose="020B0604020202020204" pitchFamily="34" charset="0"/>
              </a:endParaRPr>
            </a:p>
          </p:txBody>
        </p:sp>
        <p:sp>
          <p:nvSpPr>
            <p:cNvPr id="25608" name="Oval 52"/>
            <p:cNvSpPr>
              <a:spLocks noChangeArrowheads="1"/>
            </p:cNvSpPr>
            <p:nvPr/>
          </p:nvSpPr>
          <p:spPr bwMode="auto">
            <a:xfrm rot="5400000">
              <a:off x="5124450" y="1830388"/>
              <a:ext cx="152400" cy="9779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sz="1800">
                <a:solidFill>
                  <a:srgbClr val="000000"/>
                </a:solidFill>
                <a:latin typeface="Arial" panose="020B0604020202020204" pitchFamily="34" charset="0"/>
                <a:cs typeface="Arial" panose="020B0604020202020204" pitchFamily="34" charset="0"/>
              </a:endParaRPr>
            </a:p>
          </p:txBody>
        </p:sp>
        <p:sp>
          <p:nvSpPr>
            <p:cNvPr id="25609" name="Oval 4"/>
            <p:cNvSpPr>
              <a:spLocks noChangeArrowheads="1"/>
            </p:cNvSpPr>
            <p:nvPr/>
          </p:nvSpPr>
          <p:spPr bwMode="auto">
            <a:xfrm>
              <a:off x="6381750" y="4411663"/>
              <a:ext cx="363538" cy="18288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sz="1800">
                <a:solidFill>
                  <a:srgbClr val="000000"/>
                </a:solidFill>
                <a:latin typeface="Arial" panose="020B0604020202020204" pitchFamily="34" charset="0"/>
                <a:cs typeface="Arial" panose="020B0604020202020204" pitchFamily="34" charset="0"/>
              </a:endParaRPr>
            </a:p>
          </p:txBody>
        </p:sp>
        <p:sp>
          <p:nvSpPr>
            <p:cNvPr id="25610" name="Oval 5"/>
            <p:cNvSpPr>
              <a:spLocks noChangeArrowheads="1"/>
            </p:cNvSpPr>
            <p:nvPr/>
          </p:nvSpPr>
          <p:spPr bwMode="auto">
            <a:xfrm>
              <a:off x="3651250" y="4411663"/>
              <a:ext cx="363538" cy="18288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sz="1800">
                <a:solidFill>
                  <a:srgbClr val="000000"/>
                </a:solidFill>
                <a:latin typeface="Arial" panose="020B0604020202020204" pitchFamily="34" charset="0"/>
                <a:cs typeface="Arial" panose="020B0604020202020204" pitchFamily="34" charset="0"/>
              </a:endParaRPr>
            </a:p>
          </p:txBody>
        </p:sp>
        <p:grpSp>
          <p:nvGrpSpPr>
            <p:cNvPr id="25611" name="Group 8"/>
            <p:cNvGrpSpPr>
              <a:grpSpLocks/>
            </p:cNvGrpSpPr>
            <p:nvPr/>
          </p:nvGrpSpPr>
          <p:grpSpPr bwMode="auto">
            <a:xfrm>
              <a:off x="2457450" y="4411663"/>
              <a:ext cx="0" cy="1828800"/>
              <a:chOff x="2022" y="2323"/>
              <a:chExt cx="0" cy="1152"/>
            </a:xfrm>
          </p:grpSpPr>
          <p:sp>
            <p:nvSpPr>
              <p:cNvPr id="25640" name="Line 6"/>
              <p:cNvSpPr>
                <a:spLocks noChangeShapeType="1"/>
              </p:cNvSpPr>
              <p:nvPr/>
            </p:nvSpPr>
            <p:spPr bwMode="auto">
              <a:xfrm flipV="1">
                <a:off x="2022" y="2957"/>
                <a:ext cx="0" cy="51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5641" name="Line 7"/>
              <p:cNvSpPr>
                <a:spLocks noChangeShapeType="1"/>
              </p:cNvSpPr>
              <p:nvPr/>
            </p:nvSpPr>
            <p:spPr bwMode="auto">
              <a:xfrm flipV="1">
                <a:off x="2022" y="2323"/>
                <a:ext cx="0" cy="51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grpSp>
        <p:sp>
          <p:nvSpPr>
            <p:cNvPr id="25612" name="Line 13"/>
            <p:cNvSpPr>
              <a:spLocks noChangeShapeType="1"/>
            </p:cNvSpPr>
            <p:nvPr/>
          </p:nvSpPr>
          <p:spPr bwMode="auto">
            <a:xfrm rot="-2700000">
              <a:off x="5200650" y="4051300"/>
              <a:ext cx="0" cy="2559050"/>
            </a:xfrm>
            <a:prstGeom prst="line">
              <a:avLst/>
            </a:prstGeom>
            <a:noFill/>
            <a:ln w="76200">
              <a:solidFill>
                <a:srgbClr val="00FFFF"/>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5613" name="Oval 14"/>
            <p:cNvSpPr>
              <a:spLocks noChangeArrowheads="1"/>
            </p:cNvSpPr>
            <p:nvPr/>
          </p:nvSpPr>
          <p:spPr bwMode="auto">
            <a:xfrm rot="5400000">
              <a:off x="5015706" y="3039269"/>
              <a:ext cx="363538" cy="18288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sz="1800">
                <a:solidFill>
                  <a:srgbClr val="000000"/>
                </a:solidFill>
                <a:latin typeface="Arial" panose="020B0604020202020204" pitchFamily="34" charset="0"/>
                <a:cs typeface="Arial" panose="020B0604020202020204" pitchFamily="34" charset="0"/>
              </a:endParaRPr>
            </a:p>
          </p:txBody>
        </p:sp>
        <p:grpSp>
          <p:nvGrpSpPr>
            <p:cNvPr id="25614" name="Group 17"/>
            <p:cNvGrpSpPr>
              <a:grpSpLocks/>
            </p:cNvGrpSpPr>
            <p:nvPr/>
          </p:nvGrpSpPr>
          <p:grpSpPr bwMode="auto">
            <a:xfrm rot="5400000">
              <a:off x="5197477" y="1652590"/>
              <a:ext cx="0" cy="1828800"/>
              <a:chOff x="2022" y="2323"/>
              <a:chExt cx="0" cy="1152"/>
            </a:xfrm>
          </p:grpSpPr>
          <p:sp>
            <p:nvSpPr>
              <p:cNvPr id="25638" name="Line 18"/>
              <p:cNvSpPr>
                <a:spLocks noChangeShapeType="1"/>
              </p:cNvSpPr>
              <p:nvPr/>
            </p:nvSpPr>
            <p:spPr bwMode="auto">
              <a:xfrm flipV="1">
                <a:off x="2022" y="2957"/>
                <a:ext cx="0" cy="51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5639" name="Line 19"/>
              <p:cNvSpPr>
                <a:spLocks noChangeShapeType="1"/>
              </p:cNvSpPr>
              <p:nvPr/>
            </p:nvSpPr>
            <p:spPr bwMode="auto">
              <a:xfrm flipV="1">
                <a:off x="2022" y="2323"/>
                <a:ext cx="0" cy="51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grpSp>
        <p:sp>
          <p:nvSpPr>
            <p:cNvPr id="25615" name="Line 30"/>
            <p:cNvSpPr>
              <a:spLocks noChangeShapeType="1"/>
            </p:cNvSpPr>
            <p:nvPr/>
          </p:nvSpPr>
          <p:spPr bwMode="auto">
            <a:xfrm flipV="1">
              <a:off x="4283075" y="2566988"/>
              <a:ext cx="917575" cy="1376362"/>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5616" name="Line 31"/>
            <p:cNvSpPr>
              <a:spLocks noChangeShapeType="1"/>
            </p:cNvSpPr>
            <p:nvPr/>
          </p:nvSpPr>
          <p:spPr bwMode="auto">
            <a:xfrm flipH="1" flipV="1">
              <a:off x="5211763" y="2566988"/>
              <a:ext cx="900112" cy="1376362"/>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5617" name="Line 32"/>
            <p:cNvSpPr>
              <a:spLocks noChangeShapeType="1"/>
            </p:cNvSpPr>
            <p:nvPr/>
          </p:nvSpPr>
          <p:spPr bwMode="auto">
            <a:xfrm flipH="1" flipV="1">
              <a:off x="4283075" y="3943350"/>
              <a:ext cx="0" cy="468313"/>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5618" name="Line 33"/>
            <p:cNvSpPr>
              <a:spLocks noChangeShapeType="1"/>
            </p:cNvSpPr>
            <p:nvPr/>
          </p:nvSpPr>
          <p:spPr bwMode="auto">
            <a:xfrm flipV="1">
              <a:off x="6111875" y="3943350"/>
              <a:ext cx="0" cy="2297113"/>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5619" name="Line 34"/>
            <p:cNvSpPr>
              <a:spLocks noChangeShapeType="1"/>
            </p:cNvSpPr>
            <p:nvPr/>
          </p:nvSpPr>
          <p:spPr bwMode="auto">
            <a:xfrm flipV="1">
              <a:off x="4283075" y="4411663"/>
              <a:ext cx="2281238" cy="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5620" name="Line 35"/>
            <p:cNvSpPr>
              <a:spLocks noChangeShapeType="1"/>
            </p:cNvSpPr>
            <p:nvPr/>
          </p:nvSpPr>
          <p:spPr bwMode="auto">
            <a:xfrm flipH="1" flipV="1">
              <a:off x="6564313" y="4411663"/>
              <a:ext cx="1371600" cy="91440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5621" name="Line 37"/>
            <p:cNvSpPr>
              <a:spLocks noChangeShapeType="1"/>
            </p:cNvSpPr>
            <p:nvPr/>
          </p:nvSpPr>
          <p:spPr bwMode="auto">
            <a:xfrm flipH="1">
              <a:off x="6564313" y="5326063"/>
              <a:ext cx="1371600" cy="91440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5622" name="Line 38"/>
            <p:cNvSpPr>
              <a:spLocks noChangeShapeType="1"/>
            </p:cNvSpPr>
            <p:nvPr/>
          </p:nvSpPr>
          <p:spPr bwMode="auto">
            <a:xfrm flipH="1">
              <a:off x="6111875" y="6240463"/>
              <a:ext cx="452438" cy="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5623" name="Line 41"/>
            <p:cNvSpPr>
              <a:spLocks noChangeShapeType="1"/>
            </p:cNvSpPr>
            <p:nvPr/>
          </p:nvSpPr>
          <p:spPr bwMode="auto">
            <a:xfrm flipH="1" flipV="1">
              <a:off x="6564313" y="4564063"/>
              <a:ext cx="1371600" cy="7620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5624" name="Line 42"/>
            <p:cNvSpPr>
              <a:spLocks noChangeShapeType="1"/>
            </p:cNvSpPr>
            <p:nvPr/>
          </p:nvSpPr>
          <p:spPr bwMode="auto">
            <a:xfrm flipH="1">
              <a:off x="6564313" y="5326063"/>
              <a:ext cx="1371600" cy="75565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5625" name="Line 43"/>
            <p:cNvSpPr>
              <a:spLocks noChangeShapeType="1"/>
            </p:cNvSpPr>
            <p:nvPr/>
          </p:nvSpPr>
          <p:spPr bwMode="auto">
            <a:xfrm flipH="1">
              <a:off x="3829050" y="6081713"/>
              <a:ext cx="273526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5626" name="Line 44"/>
            <p:cNvSpPr>
              <a:spLocks noChangeShapeType="1"/>
            </p:cNvSpPr>
            <p:nvPr/>
          </p:nvSpPr>
          <p:spPr bwMode="auto">
            <a:xfrm flipH="1">
              <a:off x="3843338" y="4564063"/>
              <a:ext cx="273526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5627" name="Line 45"/>
            <p:cNvSpPr>
              <a:spLocks noChangeShapeType="1"/>
            </p:cNvSpPr>
            <p:nvPr/>
          </p:nvSpPr>
          <p:spPr bwMode="auto">
            <a:xfrm flipH="1">
              <a:off x="1927225" y="4564063"/>
              <a:ext cx="1916113" cy="106045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5628" name="Line 46"/>
            <p:cNvSpPr>
              <a:spLocks noChangeShapeType="1"/>
            </p:cNvSpPr>
            <p:nvPr/>
          </p:nvSpPr>
          <p:spPr bwMode="auto">
            <a:xfrm flipH="1" flipV="1">
              <a:off x="1927225" y="5037138"/>
              <a:ext cx="1916113" cy="104457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5629" name="AutoShape 47"/>
            <p:cNvSpPr>
              <a:spLocks noChangeArrowheads="1"/>
            </p:cNvSpPr>
            <p:nvPr/>
          </p:nvSpPr>
          <p:spPr bwMode="auto">
            <a:xfrm rot="5400000">
              <a:off x="554832" y="4823619"/>
              <a:ext cx="825500" cy="1004887"/>
            </a:xfrm>
            <a:prstGeom prst="can">
              <a:avLst>
                <a:gd name="adj" fmla="val 30433"/>
              </a:avLst>
            </a:prstGeom>
            <a:solidFill>
              <a:srgbClr val="333399"/>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sz="1800">
                <a:solidFill>
                  <a:srgbClr val="000000"/>
                </a:solidFill>
                <a:latin typeface="Arial" panose="020B0604020202020204" pitchFamily="34" charset="0"/>
                <a:cs typeface="Arial" panose="020B0604020202020204" pitchFamily="34" charset="0"/>
              </a:endParaRPr>
            </a:p>
          </p:txBody>
        </p:sp>
        <p:sp>
          <p:nvSpPr>
            <p:cNvPr id="25630" name="Line 50"/>
            <p:cNvSpPr>
              <a:spLocks noChangeShapeType="1"/>
            </p:cNvSpPr>
            <p:nvPr/>
          </p:nvSpPr>
          <p:spPr bwMode="auto">
            <a:xfrm>
              <a:off x="5105400" y="2322513"/>
              <a:ext cx="95250" cy="244475"/>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5631" name="Line 51"/>
            <p:cNvSpPr>
              <a:spLocks noChangeShapeType="1"/>
            </p:cNvSpPr>
            <p:nvPr/>
          </p:nvSpPr>
          <p:spPr bwMode="auto">
            <a:xfrm flipV="1">
              <a:off x="5200650" y="2322513"/>
              <a:ext cx="106363" cy="244475"/>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5632" name="Line 53"/>
            <p:cNvSpPr>
              <a:spLocks noChangeShapeType="1"/>
            </p:cNvSpPr>
            <p:nvPr/>
          </p:nvSpPr>
          <p:spPr bwMode="auto">
            <a:xfrm>
              <a:off x="5211763" y="2011363"/>
              <a:ext cx="95250" cy="320675"/>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5633" name="Line 54"/>
            <p:cNvSpPr>
              <a:spLocks noChangeShapeType="1"/>
            </p:cNvSpPr>
            <p:nvPr/>
          </p:nvSpPr>
          <p:spPr bwMode="auto">
            <a:xfrm flipH="1">
              <a:off x="5105400" y="2011363"/>
              <a:ext cx="106363" cy="320675"/>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5634" name="AutoShape 48"/>
            <p:cNvSpPr>
              <a:spLocks noChangeArrowheads="1"/>
            </p:cNvSpPr>
            <p:nvPr/>
          </p:nvSpPr>
          <p:spPr bwMode="auto">
            <a:xfrm rot="10800000">
              <a:off x="5105400" y="1397000"/>
              <a:ext cx="201613" cy="641350"/>
            </a:xfrm>
            <a:prstGeom prst="can">
              <a:avLst>
                <a:gd name="adj" fmla="val 48762"/>
              </a:avLst>
            </a:prstGeom>
            <a:solidFill>
              <a:srgbClr val="00FF00"/>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sz="1800">
                <a:solidFill>
                  <a:srgbClr val="000000"/>
                </a:solidFill>
                <a:latin typeface="Arial" panose="020B0604020202020204" pitchFamily="34" charset="0"/>
                <a:cs typeface="Arial" panose="020B0604020202020204" pitchFamily="34" charset="0"/>
              </a:endParaRPr>
            </a:p>
          </p:txBody>
        </p:sp>
        <p:sp>
          <p:nvSpPr>
            <p:cNvPr id="25635" name="Line 67"/>
            <p:cNvSpPr>
              <a:spLocks noChangeShapeType="1"/>
            </p:cNvSpPr>
            <p:nvPr/>
          </p:nvSpPr>
          <p:spPr bwMode="auto">
            <a:xfrm flipV="1">
              <a:off x="7935915" y="4394203"/>
              <a:ext cx="0" cy="182880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5636" name="Line 76"/>
            <p:cNvSpPr>
              <a:spLocks noChangeShapeType="1"/>
            </p:cNvSpPr>
            <p:nvPr/>
          </p:nvSpPr>
          <p:spPr bwMode="auto">
            <a:xfrm flipH="1" flipV="1">
              <a:off x="1363663" y="5326063"/>
              <a:ext cx="563562" cy="29845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5637" name="Line 77"/>
            <p:cNvSpPr>
              <a:spLocks noChangeShapeType="1"/>
            </p:cNvSpPr>
            <p:nvPr/>
          </p:nvSpPr>
          <p:spPr bwMode="auto">
            <a:xfrm flipH="1">
              <a:off x="1363663" y="5037138"/>
              <a:ext cx="563562" cy="2889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grpSp>
      <p:sp>
        <p:nvSpPr>
          <p:cNvPr id="43" name="Title 1"/>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smtClean="0"/>
              <a:t>Aperture trims the PSF:  increased resolution in XY plane</a:t>
            </a:r>
            <a:endParaRPr lang="en-US" sz="2400" dirty="0"/>
          </a:p>
        </p:txBody>
      </p:sp>
      <p:pic>
        <p:nvPicPr>
          <p:cNvPr id="45" name="Picture 5" descr="psfDensity62.gif                                               0001AB28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9550" y="1050290"/>
            <a:ext cx="2368122" cy="2368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AutoShape 9"/>
          <p:cNvSpPr>
            <a:spLocks noChangeArrowheads="1"/>
          </p:cNvSpPr>
          <p:nvPr/>
        </p:nvSpPr>
        <p:spPr bwMode="auto">
          <a:xfrm>
            <a:off x="5151790" y="1123951"/>
            <a:ext cx="2310563" cy="2209836"/>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004" y="10800"/>
                </a:moveTo>
                <a:cubicBezTo>
                  <a:pt x="8004" y="12344"/>
                  <a:pt x="9256" y="13596"/>
                  <a:pt x="10800" y="13596"/>
                </a:cubicBezTo>
                <a:cubicBezTo>
                  <a:pt x="12344" y="13596"/>
                  <a:pt x="13596" y="12344"/>
                  <a:pt x="13596" y="10800"/>
                </a:cubicBezTo>
                <a:cubicBezTo>
                  <a:pt x="13596" y="9256"/>
                  <a:pt x="12344" y="8004"/>
                  <a:pt x="10800" y="8004"/>
                </a:cubicBezTo>
                <a:cubicBezTo>
                  <a:pt x="9256" y="8004"/>
                  <a:pt x="8004" y="9256"/>
                  <a:pt x="8004" y="1080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grpSp>
        <p:nvGrpSpPr>
          <p:cNvPr id="47" name="Group 46"/>
          <p:cNvGrpSpPr/>
          <p:nvPr/>
        </p:nvGrpSpPr>
        <p:grpSpPr>
          <a:xfrm>
            <a:off x="5151790" y="3549459"/>
            <a:ext cx="2420499" cy="907952"/>
            <a:chOff x="5563089" y="5758761"/>
            <a:chExt cx="2420499" cy="907952"/>
          </a:xfrm>
        </p:grpSpPr>
        <p:grpSp>
          <p:nvGrpSpPr>
            <p:cNvPr id="48" name="Group 47"/>
            <p:cNvGrpSpPr/>
            <p:nvPr/>
          </p:nvGrpSpPr>
          <p:grpSpPr>
            <a:xfrm>
              <a:off x="5563089" y="5758761"/>
              <a:ext cx="2357741" cy="907952"/>
              <a:chOff x="5563089" y="5758761"/>
              <a:chExt cx="2357741" cy="907952"/>
            </a:xfrm>
          </p:grpSpPr>
          <p:pic>
            <p:nvPicPr>
              <p:cNvPr id="51" name="Picture 50"/>
              <p:cNvPicPr>
                <a:picLocks noChangeAspect="1"/>
              </p:cNvPicPr>
              <p:nvPr/>
            </p:nvPicPr>
            <p:blipFill rotWithShape="1">
              <a:blip r:embed="rId3">
                <a:extLst>
                  <a:ext uri="{28A0092B-C50C-407E-A947-70E740481C1C}">
                    <a14:useLocalDpi xmlns:a14="http://schemas.microsoft.com/office/drawing/2010/main" val="0"/>
                  </a:ext>
                </a:extLst>
              </a:blip>
              <a:srcRect l="12604" t="6943" r="20230" b="8353"/>
              <a:stretch/>
            </p:blipFill>
            <p:spPr>
              <a:xfrm>
                <a:off x="5563089" y="5782458"/>
                <a:ext cx="1095270" cy="884255"/>
              </a:xfrm>
              <a:prstGeom prst="rect">
                <a:avLst/>
              </a:prstGeom>
            </p:spPr>
          </p:pic>
          <p:pic>
            <p:nvPicPr>
              <p:cNvPr id="52" name="Picture 51"/>
              <p:cNvPicPr>
                <a:picLocks noChangeAspect="1"/>
              </p:cNvPicPr>
              <p:nvPr/>
            </p:nvPicPr>
            <p:blipFill rotWithShape="1">
              <a:blip r:embed="rId4">
                <a:extLst>
                  <a:ext uri="{28A0092B-C50C-407E-A947-70E740481C1C}">
                    <a14:useLocalDpi xmlns:a14="http://schemas.microsoft.com/office/drawing/2010/main" val="0"/>
                  </a:ext>
                </a:extLst>
              </a:blip>
              <a:srcRect l="9410" r="16084" b="10410"/>
              <a:stretch/>
            </p:blipFill>
            <p:spPr>
              <a:xfrm>
                <a:off x="6785366" y="5758761"/>
                <a:ext cx="1135464" cy="907952"/>
              </a:xfrm>
              <a:prstGeom prst="rect">
                <a:avLst/>
              </a:prstGeom>
            </p:spPr>
          </p:pic>
        </p:grpSp>
        <p:sp>
          <p:nvSpPr>
            <p:cNvPr id="49" name="Rectangle 48"/>
            <p:cNvSpPr/>
            <p:nvPr/>
          </p:nvSpPr>
          <p:spPr>
            <a:xfrm>
              <a:off x="6477000" y="5844233"/>
              <a:ext cx="305637" cy="36850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0" name="Rectangle 49"/>
            <p:cNvSpPr/>
            <p:nvPr/>
          </p:nvSpPr>
          <p:spPr>
            <a:xfrm>
              <a:off x="7677951" y="5844729"/>
              <a:ext cx="305637" cy="36850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53" name="TextBox 52"/>
          <p:cNvSpPr txBox="1"/>
          <p:nvPr/>
        </p:nvSpPr>
        <p:spPr>
          <a:xfrm>
            <a:off x="4778864" y="4589208"/>
            <a:ext cx="3056414" cy="307777"/>
          </a:xfrm>
          <a:prstGeom prst="rect">
            <a:avLst/>
          </a:prstGeom>
          <a:noFill/>
        </p:spPr>
        <p:txBody>
          <a:bodyPr wrap="none" rtlCol="0">
            <a:spAutoFit/>
          </a:bodyPr>
          <a:lstStyle/>
          <a:p>
            <a:r>
              <a:rPr lang="en-US" sz="1400" dirty="0" smtClean="0">
                <a:hlinkClick r:id="rId5"/>
              </a:rPr>
              <a:t>How N.A. and air disk effects resolution</a:t>
            </a:r>
            <a:endParaRPr lang="en-US" sz="1400" dirty="0"/>
          </a:p>
        </p:txBody>
      </p:sp>
      <p:cxnSp>
        <p:nvCxnSpPr>
          <p:cNvPr id="4" name="Straight Arrow Connector 3"/>
          <p:cNvCxnSpPr/>
          <p:nvPr/>
        </p:nvCxnSpPr>
        <p:spPr>
          <a:xfrm>
            <a:off x="1811261" y="2045387"/>
            <a:ext cx="3045219" cy="2406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05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airy uni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477963" y="1600200"/>
            <a:ext cx="6188075" cy="4525963"/>
          </a:xfrm>
          <a:prstGeom prst="rect">
            <a:avLst/>
          </a:prstGeom>
          <a:noFill/>
        </p:spPr>
      </p:pic>
      <p:sp>
        <p:nvSpPr>
          <p:cNvPr id="4" name="Title 3"/>
          <p:cNvSpPr>
            <a:spLocks noGrp="1"/>
          </p:cNvSpPr>
          <p:nvPr>
            <p:ph type="title"/>
          </p:nvPr>
        </p:nvSpPr>
        <p:spPr/>
        <p:txBody>
          <a:bodyPr anchor="t">
            <a:normAutofit/>
          </a:bodyPr>
          <a:lstStyle/>
          <a:p>
            <a:r>
              <a:rPr lang="en-US" sz="3600" dirty="0"/>
              <a:t>Resolution, Signal and Pinhole Diameter</a:t>
            </a:r>
          </a:p>
        </p:txBody>
      </p:sp>
      <p:sp>
        <p:nvSpPr>
          <p:cNvPr id="27651" name="Text Box 6"/>
          <p:cNvSpPr txBox="1">
            <a:spLocks noChangeArrowheads="1"/>
          </p:cNvSpPr>
          <p:nvPr/>
        </p:nvSpPr>
        <p:spPr bwMode="auto">
          <a:xfrm>
            <a:off x="1317707" y="6126163"/>
            <a:ext cx="67917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r>
              <a:rPr lang="en-US" altLang="en-US" dirty="0">
                <a:latin typeface="Calibri" panose="020F0502020204030204" pitchFamily="34" charset="0"/>
                <a:cs typeface="Arial" panose="020B0604020202020204" pitchFamily="34" charset="0"/>
              </a:rPr>
              <a:t>http://depts.washington.edu/keck/leica/pinhole.htm</a:t>
            </a:r>
          </a:p>
        </p:txBody>
      </p:sp>
      <p:sp>
        <p:nvSpPr>
          <p:cNvPr id="27652" name="Text Box 7"/>
          <p:cNvSpPr txBox="1">
            <a:spLocks noChangeArrowheads="1"/>
          </p:cNvSpPr>
          <p:nvPr/>
        </p:nvSpPr>
        <p:spPr bwMode="auto">
          <a:xfrm>
            <a:off x="1855788" y="1233488"/>
            <a:ext cx="21202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r>
              <a:rPr lang="en-US" altLang="en-US">
                <a:latin typeface="Calibri" panose="020F0502020204030204" pitchFamily="34" charset="0"/>
                <a:cs typeface="Arial" panose="020B0604020202020204" pitchFamily="34" charset="0"/>
              </a:rPr>
              <a:t>Best Resolution</a:t>
            </a:r>
          </a:p>
        </p:txBody>
      </p:sp>
      <p:sp>
        <p:nvSpPr>
          <p:cNvPr id="27653" name="Text Box 8"/>
          <p:cNvSpPr txBox="1">
            <a:spLocks noChangeArrowheads="1"/>
          </p:cNvSpPr>
          <p:nvPr/>
        </p:nvSpPr>
        <p:spPr bwMode="auto">
          <a:xfrm>
            <a:off x="4627563" y="1233488"/>
            <a:ext cx="26339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r>
              <a:rPr lang="en-US" altLang="en-US">
                <a:latin typeface="Calibri" panose="020F0502020204030204" pitchFamily="34" charset="0"/>
                <a:cs typeface="Arial" panose="020B0604020202020204" pitchFamily="34" charset="0"/>
              </a:rPr>
              <a:t>Best Signal to Noise</a:t>
            </a:r>
          </a:p>
        </p:txBody>
      </p:sp>
    </p:spTree>
    <p:extLst>
      <p:ext uri="{BB962C8B-B14F-4D97-AF65-F5344CB8AC3E}">
        <p14:creationId xmlns:p14="http://schemas.microsoft.com/office/powerpoint/2010/main" val="27988383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2"/>
          <p:cNvSpPr txBox="1">
            <a:spLocks noChangeArrowheads="1"/>
          </p:cNvSpPr>
          <p:nvPr/>
        </p:nvSpPr>
        <p:spPr bwMode="auto">
          <a:xfrm>
            <a:off x="4041775" y="15176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fontAlgn="base" hangingPunct="1">
              <a:spcBef>
                <a:spcPct val="50000"/>
              </a:spcBef>
              <a:spcAft>
                <a:spcPct val="0"/>
              </a:spcAft>
            </a:pPr>
            <a:endParaRPr lang="en-US" altLang="en-US">
              <a:solidFill>
                <a:srgbClr val="000000"/>
              </a:solidFill>
              <a:latin typeface="Times" panose="02020603050405020304" pitchFamily="18" charset="0"/>
            </a:endParaRPr>
          </a:p>
        </p:txBody>
      </p:sp>
      <p:sp>
        <p:nvSpPr>
          <p:cNvPr id="28675" name="Text Box 6"/>
          <p:cNvSpPr txBox="1">
            <a:spLocks noChangeArrowheads="1"/>
          </p:cNvSpPr>
          <p:nvPr/>
        </p:nvSpPr>
        <p:spPr bwMode="auto">
          <a:xfrm>
            <a:off x="372494" y="1602757"/>
            <a:ext cx="2413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r>
              <a:rPr lang="en-US" altLang="en-US" sz="1800" dirty="0">
                <a:solidFill>
                  <a:srgbClr val="000000"/>
                </a:solidFill>
                <a:latin typeface="Calibri" panose="020F0502020204030204" pitchFamily="34" charset="0"/>
              </a:rPr>
              <a:t>Light projected on a single spot in the specimen</a:t>
            </a:r>
          </a:p>
          <a:p>
            <a:pPr eaLnBrk="1" fontAlgn="base" hangingPunct="1">
              <a:spcBef>
                <a:spcPct val="0"/>
              </a:spcBef>
              <a:spcAft>
                <a:spcPct val="0"/>
              </a:spcAft>
            </a:pPr>
            <a:endParaRPr lang="en-US" altLang="en-US" sz="1800" dirty="0">
              <a:solidFill>
                <a:srgbClr val="000000"/>
              </a:solidFill>
              <a:latin typeface="Calibri" panose="020F0502020204030204" pitchFamily="34" charset="0"/>
            </a:endParaRPr>
          </a:p>
          <a:p>
            <a:pPr eaLnBrk="1" fontAlgn="base" hangingPunct="1">
              <a:spcBef>
                <a:spcPct val="0"/>
              </a:spcBef>
              <a:spcAft>
                <a:spcPct val="0"/>
              </a:spcAft>
            </a:pPr>
            <a:r>
              <a:rPr lang="en-US" altLang="en-US" sz="1800" dirty="0">
                <a:solidFill>
                  <a:srgbClr val="000000"/>
                </a:solidFill>
                <a:latin typeface="Calibri" panose="020F0502020204030204" pitchFamily="34" charset="0"/>
              </a:rPr>
              <a:t>Good: excitation falls off by the distance from the focus squared</a:t>
            </a:r>
          </a:p>
          <a:p>
            <a:pPr eaLnBrk="1" fontAlgn="base" hangingPunct="1">
              <a:spcBef>
                <a:spcPct val="0"/>
              </a:spcBef>
              <a:spcAft>
                <a:spcPct val="0"/>
              </a:spcAft>
            </a:pPr>
            <a:endParaRPr lang="en-US" altLang="en-US" sz="1800" dirty="0">
              <a:solidFill>
                <a:srgbClr val="000000"/>
              </a:solidFill>
              <a:latin typeface="Calibri" panose="020F0502020204030204" pitchFamily="34" charset="0"/>
            </a:endParaRPr>
          </a:p>
          <a:p>
            <a:pPr eaLnBrk="1" fontAlgn="base" hangingPunct="1">
              <a:spcBef>
                <a:spcPct val="0"/>
              </a:spcBef>
              <a:spcAft>
                <a:spcPct val="0"/>
              </a:spcAft>
            </a:pPr>
            <a:endParaRPr lang="en-US" altLang="en-US" sz="1800" dirty="0">
              <a:solidFill>
                <a:srgbClr val="000000"/>
              </a:solidFill>
              <a:latin typeface="Calibri" panose="020F0502020204030204" pitchFamily="34" charset="0"/>
            </a:endParaRPr>
          </a:p>
          <a:p>
            <a:pPr algn="ctr" eaLnBrk="1" fontAlgn="base" hangingPunct="1">
              <a:spcBef>
                <a:spcPct val="0"/>
              </a:spcBef>
              <a:spcAft>
                <a:spcPct val="0"/>
              </a:spcAft>
            </a:pPr>
            <a:endParaRPr lang="en-US" altLang="en-US" sz="1800" dirty="0">
              <a:solidFill>
                <a:srgbClr val="000000"/>
              </a:solidFill>
              <a:latin typeface="Calibri" panose="020F0502020204030204" pitchFamily="34" charset="0"/>
            </a:endParaRPr>
          </a:p>
        </p:txBody>
      </p:sp>
      <p:sp>
        <p:nvSpPr>
          <p:cNvPr id="28676" name="Text Box 7"/>
          <p:cNvSpPr txBox="1">
            <a:spLocks noChangeArrowheads="1"/>
          </p:cNvSpPr>
          <p:nvPr/>
        </p:nvSpPr>
        <p:spPr bwMode="auto">
          <a:xfrm>
            <a:off x="6530975" y="1602757"/>
            <a:ext cx="24130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r>
              <a:rPr lang="en-US" altLang="en-US" sz="1800" dirty="0">
                <a:solidFill>
                  <a:srgbClr val="000000"/>
                </a:solidFill>
                <a:latin typeface="Calibri" panose="020F0502020204030204" pitchFamily="34" charset="0"/>
              </a:rPr>
              <a:t>Spatial filter in front of the detector</a:t>
            </a:r>
          </a:p>
          <a:p>
            <a:pPr eaLnBrk="1" fontAlgn="base" hangingPunct="1">
              <a:spcBef>
                <a:spcPct val="0"/>
              </a:spcBef>
              <a:spcAft>
                <a:spcPct val="0"/>
              </a:spcAft>
            </a:pPr>
            <a:endParaRPr lang="en-US" altLang="en-US" sz="1800" dirty="0">
              <a:solidFill>
                <a:srgbClr val="000000"/>
              </a:solidFill>
              <a:latin typeface="Calibri" panose="020F0502020204030204" pitchFamily="34" charset="0"/>
            </a:endParaRPr>
          </a:p>
          <a:p>
            <a:pPr eaLnBrk="1" fontAlgn="base" hangingPunct="1">
              <a:spcBef>
                <a:spcPct val="0"/>
              </a:spcBef>
              <a:spcAft>
                <a:spcPct val="0"/>
              </a:spcAft>
            </a:pPr>
            <a:r>
              <a:rPr lang="en-US" altLang="en-US" sz="1800" dirty="0" smtClean="0">
                <a:solidFill>
                  <a:srgbClr val="000000"/>
                </a:solidFill>
                <a:latin typeface="Calibri" panose="020F0502020204030204" pitchFamily="34" charset="0"/>
              </a:rPr>
              <a:t>Good</a:t>
            </a:r>
            <a:r>
              <a:rPr lang="en-US" altLang="en-US" sz="1800" dirty="0">
                <a:solidFill>
                  <a:srgbClr val="000000"/>
                </a:solidFill>
                <a:latin typeface="Calibri" panose="020F0502020204030204" pitchFamily="34" charset="0"/>
              </a:rPr>
              <a:t>: detection falls off by the distance from the focus squared</a:t>
            </a:r>
          </a:p>
          <a:p>
            <a:pPr eaLnBrk="1" fontAlgn="base" hangingPunct="1">
              <a:spcBef>
                <a:spcPct val="0"/>
              </a:spcBef>
              <a:spcAft>
                <a:spcPct val="0"/>
              </a:spcAft>
            </a:pPr>
            <a:endParaRPr lang="en-US" altLang="en-US" sz="1800" dirty="0">
              <a:solidFill>
                <a:srgbClr val="000000"/>
              </a:solidFill>
              <a:latin typeface="Calibri" panose="020F0502020204030204" pitchFamily="34" charset="0"/>
            </a:endParaRPr>
          </a:p>
          <a:p>
            <a:pPr eaLnBrk="1" fontAlgn="base" hangingPunct="1">
              <a:spcBef>
                <a:spcPct val="0"/>
              </a:spcBef>
              <a:spcAft>
                <a:spcPct val="0"/>
              </a:spcAft>
            </a:pPr>
            <a:r>
              <a:rPr lang="en-US" altLang="en-US" sz="1800" dirty="0">
                <a:solidFill>
                  <a:srgbClr val="000000"/>
                </a:solidFill>
                <a:latin typeface="Calibri" panose="020F0502020204030204" pitchFamily="34" charset="0"/>
              </a:rPr>
              <a:t>Bad: illumination of regions that are not used to generate an image</a:t>
            </a:r>
          </a:p>
        </p:txBody>
      </p:sp>
      <p:sp>
        <p:nvSpPr>
          <p:cNvPr id="28677" name="Text Box 9"/>
          <p:cNvSpPr txBox="1">
            <a:spLocks noChangeArrowheads="1"/>
          </p:cNvSpPr>
          <p:nvPr/>
        </p:nvSpPr>
        <p:spPr bwMode="auto">
          <a:xfrm>
            <a:off x="1348248" y="5891282"/>
            <a:ext cx="629986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fontAlgn="base" hangingPunct="1">
              <a:spcBef>
                <a:spcPct val="0"/>
              </a:spcBef>
              <a:spcAft>
                <a:spcPct val="0"/>
              </a:spcAft>
            </a:pPr>
            <a:r>
              <a:rPr lang="en-US" altLang="en-US" sz="2000">
                <a:solidFill>
                  <a:srgbClr val="000000"/>
                </a:solidFill>
                <a:latin typeface="Calibri" panose="020F0502020204030204" pitchFamily="34" charset="0"/>
              </a:rPr>
              <a:t>Optical sectioning</a:t>
            </a:r>
          </a:p>
          <a:p>
            <a:pPr algn="ctr" eaLnBrk="1" fontAlgn="base" hangingPunct="1">
              <a:spcBef>
                <a:spcPct val="0"/>
              </a:spcBef>
              <a:spcAft>
                <a:spcPct val="0"/>
              </a:spcAft>
            </a:pPr>
            <a:r>
              <a:rPr lang="en-US" altLang="en-US" sz="2000">
                <a:solidFill>
                  <a:srgbClr val="000000"/>
                </a:solidFill>
                <a:latin typeface="Calibri" panose="020F0502020204030204" pitchFamily="34" charset="0"/>
              </a:rPr>
              <a:t>Combined, sensitivity falls off by (distance from the focus)</a:t>
            </a:r>
            <a:r>
              <a:rPr lang="en-US" altLang="en-US" sz="2000" b="1" baseline="30000">
                <a:solidFill>
                  <a:srgbClr val="000000"/>
                </a:solidFill>
                <a:latin typeface="Calibri" panose="020F0502020204030204" pitchFamily="34" charset="0"/>
              </a:rPr>
              <a:t>4</a:t>
            </a:r>
            <a:endParaRPr lang="en-US" altLang="en-US" sz="2000">
              <a:solidFill>
                <a:srgbClr val="000000"/>
              </a:solidFill>
              <a:latin typeface="Calibri" panose="020F0502020204030204" pitchFamily="34" charset="0"/>
            </a:endParaRPr>
          </a:p>
        </p:txBody>
      </p:sp>
      <p:grpSp>
        <p:nvGrpSpPr>
          <p:cNvPr id="28678" name="Group 7"/>
          <p:cNvGrpSpPr>
            <a:grpSpLocks/>
          </p:cNvGrpSpPr>
          <p:nvPr/>
        </p:nvGrpSpPr>
        <p:grpSpPr bwMode="auto">
          <a:xfrm rot="5400000">
            <a:off x="2294732" y="1707356"/>
            <a:ext cx="4489450" cy="3132137"/>
            <a:chOff x="465138" y="1397000"/>
            <a:chExt cx="7470777" cy="5213350"/>
          </a:xfrm>
        </p:grpSpPr>
        <p:sp>
          <p:nvSpPr>
            <p:cNvPr id="28679" name="Oval 75"/>
            <p:cNvSpPr>
              <a:spLocks noChangeArrowheads="1"/>
            </p:cNvSpPr>
            <p:nvPr/>
          </p:nvSpPr>
          <p:spPr bwMode="auto">
            <a:xfrm>
              <a:off x="1744663" y="4411663"/>
              <a:ext cx="363537" cy="18288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sz="1800">
                <a:solidFill>
                  <a:srgbClr val="000000"/>
                </a:solidFill>
                <a:latin typeface="Arial" panose="020B0604020202020204" pitchFamily="34" charset="0"/>
                <a:cs typeface="Arial" panose="020B0604020202020204" pitchFamily="34" charset="0"/>
              </a:endParaRPr>
            </a:p>
          </p:txBody>
        </p:sp>
        <p:sp>
          <p:nvSpPr>
            <p:cNvPr id="28680" name="Oval 52"/>
            <p:cNvSpPr>
              <a:spLocks noChangeArrowheads="1"/>
            </p:cNvSpPr>
            <p:nvPr/>
          </p:nvSpPr>
          <p:spPr bwMode="auto">
            <a:xfrm rot="5400000">
              <a:off x="5124450" y="1830388"/>
              <a:ext cx="152400" cy="9779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sz="1800">
                <a:solidFill>
                  <a:srgbClr val="000000"/>
                </a:solidFill>
                <a:latin typeface="Arial" panose="020B0604020202020204" pitchFamily="34" charset="0"/>
                <a:cs typeface="Arial" panose="020B0604020202020204" pitchFamily="34" charset="0"/>
              </a:endParaRPr>
            </a:p>
          </p:txBody>
        </p:sp>
        <p:sp>
          <p:nvSpPr>
            <p:cNvPr id="28681" name="Oval 4"/>
            <p:cNvSpPr>
              <a:spLocks noChangeArrowheads="1"/>
            </p:cNvSpPr>
            <p:nvPr/>
          </p:nvSpPr>
          <p:spPr bwMode="auto">
            <a:xfrm>
              <a:off x="6381750" y="4411663"/>
              <a:ext cx="363538" cy="18288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sz="1800">
                <a:solidFill>
                  <a:srgbClr val="000000"/>
                </a:solidFill>
                <a:latin typeface="Arial" panose="020B0604020202020204" pitchFamily="34" charset="0"/>
                <a:cs typeface="Arial" panose="020B0604020202020204" pitchFamily="34" charset="0"/>
              </a:endParaRPr>
            </a:p>
          </p:txBody>
        </p:sp>
        <p:sp>
          <p:nvSpPr>
            <p:cNvPr id="28682" name="Oval 5"/>
            <p:cNvSpPr>
              <a:spLocks noChangeArrowheads="1"/>
            </p:cNvSpPr>
            <p:nvPr/>
          </p:nvSpPr>
          <p:spPr bwMode="auto">
            <a:xfrm>
              <a:off x="3651250" y="4411663"/>
              <a:ext cx="363538" cy="18288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sz="1800">
                <a:solidFill>
                  <a:srgbClr val="000000"/>
                </a:solidFill>
                <a:latin typeface="Arial" panose="020B0604020202020204" pitchFamily="34" charset="0"/>
                <a:cs typeface="Arial" panose="020B0604020202020204" pitchFamily="34" charset="0"/>
              </a:endParaRPr>
            </a:p>
          </p:txBody>
        </p:sp>
        <p:grpSp>
          <p:nvGrpSpPr>
            <p:cNvPr id="28683" name="Group 8"/>
            <p:cNvGrpSpPr>
              <a:grpSpLocks/>
            </p:cNvGrpSpPr>
            <p:nvPr/>
          </p:nvGrpSpPr>
          <p:grpSpPr bwMode="auto">
            <a:xfrm>
              <a:off x="2457450" y="4411663"/>
              <a:ext cx="0" cy="1828800"/>
              <a:chOff x="2022" y="2323"/>
              <a:chExt cx="0" cy="1152"/>
            </a:xfrm>
          </p:grpSpPr>
          <p:sp>
            <p:nvSpPr>
              <p:cNvPr id="28712" name="Line 6"/>
              <p:cNvSpPr>
                <a:spLocks noChangeShapeType="1"/>
              </p:cNvSpPr>
              <p:nvPr/>
            </p:nvSpPr>
            <p:spPr bwMode="auto">
              <a:xfrm flipV="1">
                <a:off x="2022" y="2957"/>
                <a:ext cx="0" cy="51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8713" name="Line 7"/>
              <p:cNvSpPr>
                <a:spLocks noChangeShapeType="1"/>
              </p:cNvSpPr>
              <p:nvPr/>
            </p:nvSpPr>
            <p:spPr bwMode="auto">
              <a:xfrm flipV="1">
                <a:off x="2022" y="2323"/>
                <a:ext cx="0" cy="51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grpSp>
        <p:sp>
          <p:nvSpPr>
            <p:cNvPr id="28684" name="Line 13"/>
            <p:cNvSpPr>
              <a:spLocks noChangeShapeType="1"/>
            </p:cNvSpPr>
            <p:nvPr/>
          </p:nvSpPr>
          <p:spPr bwMode="auto">
            <a:xfrm rot="-2700000">
              <a:off x="5200650" y="4051300"/>
              <a:ext cx="0" cy="2559050"/>
            </a:xfrm>
            <a:prstGeom prst="line">
              <a:avLst/>
            </a:prstGeom>
            <a:noFill/>
            <a:ln w="76200">
              <a:solidFill>
                <a:srgbClr val="00FFFF"/>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8685" name="Oval 14"/>
            <p:cNvSpPr>
              <a:spLocks noChangeArrowheads="1"/>
            </p:cNvSpPr>
            <p:nvPr/>
          </p:nvSpPr>
          <p:spPr bwMode="auto">
            <a:xfrm rot="5400000">
              <a:off x="5015706" y="3039269"/>
              <a:ext cx="363538" cy="18288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sz="1800">
                <a:solidFill>
                  <a:srgbClr val="000000"/>
                </a:solidFill>
                <a:latin typeface="Arial" panose="020B0604020202020204" pitchFamily="34" charset="0"/>
                <a:cs typeface="Arial" panose="020B0604020202020204" pitchFamily="34" charset="0"/>
              </a:endParaRPr>
            </a:p>
          </p:txBody>
        </p:sp>
        <p:grpSp>
          <p:nvGrpSpPr>
            <p:cNvPr id="28686" name="Group 17"/>
            <p:cNvGrpSpPr>
              <a:grpSpLocks/>
            </p:cNvGrpSpPr>
            <p:nvPr/>
          </p:nvGrpSpPr>
          <p:grpSpPr bwMode="auto">
            <a:xfrm rot="5400000">
              <a:off x="5197477" y="1652590"/>
              <a:ext cx="0" cy="1828800"/>
              <a:chOff x="2022" y="2323"/>
              <a:chExt cx="0" cy="1152"/>
            </a:xfrm>
          </p:grpSpPr>
          <p:sp>
            <p:nvSpPr>
              <p:cNvPr id="28710" name="Line 18"/>
              <p:cNvSpPr>
                <a:spLocks noChangeShapeType="1"/>
              </p:cNvSpPr>
              <p:nvPr/>
            </p:nvSpPr>
            <p:spPr bwMode="auto">
              <a:xfrm flipV="1">
                <a:off x="2022" y="2957"/>
                <a:ext cx="0" cy="51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8711" name="Line 19"/>
              <p:cNvSpPr>
                <a:spLocks noChangeShapeType="1"/>
              </p:cNvSpPr>
              <p:nvPr/>
            </p:nvSpPr>
            <p:spPr bwMode="auto">
              <a:xfrm flipV="1">
                <a:off x="2022" y="2323"/>
                <a:ext cx="0" cy="51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grpSp>
        <p:sp>
          <p:nvSpPr>
            <p:cNvPr id="28687" name="Line 30"/>
            <p:cNvSpPr>
              <a:spLocks noChangeShapeType="1"/>
            </p:cNvSpPr>
            <p:nvPr/>
          </p:nvSpPr>
          <p:spPr bwMode="auto">
            <a:xfrm flipV="1">
              <a:off x="4283075" y="2566988"/>
              <a:ext cx="917575" cy="1376362"/>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8688" name="Line 31"/>
            <p:cNvSpPr>
              <a:spLocks noChangeShapeType="1"/>
            </p:cNvSpPr>
            <p:nvPr/>
          </p:nvSpPr>
          <p:spPr bwMode="auto">
            <a:xfrm flipH="1" flipV="1">
              <a:off x="5211763" y="2566988"/>
              <a:ext cx="900112" cy="1376362"/>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8689" name="Line 32"/>
            <p:cNvSpPr>
              <a:spLocks noChangeShapeType="1"/>
            </p:cNvSpPr>
            <p:nvPr/>
          </p:nvSpPr>
          <p:spPr bwMode="auto">
            <a:xfrm flipH="1" flipV="1">
              <a:off x="4283075" y="3943350"/>
              <a:ext cx="0" cy="468313"/>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8690" name="Line 33"/>
            <p:cNvSpPr>
              <a:spLocks noChangeShapeType="1"/>
            </p:cNvSpPr>
            <p:nvPr/>
          </p:nvSpPr>
          <p:spPr bwMode="auto">
            <a:xfrm flipV="1">
              <a:off x="6111875" y="3943350"/>
              <a:ext cx="0" cy="2297113"/>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8691" name="Line 34"/>
            <p:cNvSpPr>
              <a:spLocks noChangeShapeType="1"/>
            </p:cNvSpPr>
            <p:nvPr/>
          </p:nvSpPr>
          <p:spPr bwMode="auto">
            <a:xfrm flipV="1">
              <a:off x="4283075" y="4411663"/>
              <a:ext cx="2281238" cy="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8692" name="Line 35"/>
            <p:cNvSpPr>
              <a:spLocks noChangeShapeType="1"/>
            </p:cNvSpPr>
            <p:nvPr/>
          </p:nvSpPr>
          <p:spPr bwMode="auto">
            <a:xfrm flipH="1" flipV="1">
              <a:off x="6564313" y="4411663"/>
              <a:ext cx="1371600" cy="91440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8693" name="Line 37"/>
            <p:cNvSpPr>
              <a:spLocks noChangeShapeType="1"/>
            </p:cNvSpPr>
            <p:nvPr/>
          </p:nvSpPr>
          <p:spPr bwMode="auto">
            <a:xfrm flipH="1">
              <a:off x="6564313" y="5326063"/>
              <a:ext cx="1371600" cy="91440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8694" name="Line 38"/>
            <p:cNvSpPr>
              <a:spLocks noChangeShapeType="1"/>
            </p:cNvSpPr>
            <p:nvPr/>
          </p:nvSpPr>
          <p:spPr bwMode="auto">
            <a:xfrm flipH="1">
              <a:off x="6111875" y="6240463"/>
              <a:ext cx="452438" cy="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8695" name="Line 41"/>
            <p:cNvSpPr>
              <a:spLocks noChangeShapeType="1"/>
            </p:cNvSpPr>
            <p:nvPr/>
          </p:nvSpPr>
          <p:spPr bwMode="auto">
            <a:xfrm flipH="1" flipV="1">
              <a:off x="6564313" y="4564063"/>
              <a:ext cx="1371600" cy="7620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8696" name="Line 42"/>
            <p:cNvSpPr>
              <a:spLocks noChangeShapeType="1"/>
            </p:cNvSpPr>
            <p:nvPr/>
          </p:nvSpPr>
          <p:spPr bwMode="auto">
            <a:xfrm flipH="1">
              <a:off x="6564313" y="5326063"/>
              <a:ext cx="1371600" cy="75565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8697" name="Line 43"/>
            <p:cNvSpPr>
              <a:spLocks noChangeShapeType="1"/>
            </p:cNvSpPr>
            <p:nvPr/>
          </p:nvSpPr>
          <p:spPr bwMode="auto">
            <a:xfrm flipH="1">
              <a:off x="3829050" y="6081713"/>
              <a:ext cx="273526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8698" name="Line 44"/>
            <p:cNvSpPr>
              <a:spLocks noChangeShapeType="1"/>
            </p:cNvSpPr>
            <p:nvPr/>
          </p:nvSpPr>
          <p:spPr bwMode="auto">
            <a:xfrm flipH="1">
              <a:off x="3843338" y="4564063"/>
              <a:ext cx="273526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8699" name="Line 45"/>
            <p:cNvSpPr>
              <a:spLocks noChangeShapeType="1"/>
            </p:cNvSpPr>
            <p:nvPr/>
          </p:nvSpPr>
          <p:spPr bwMode="auto">
            <a:xfrm flipH="1">
              <a:off x="1927225" y="4564063"/>
              <a:ext cx="1916113" cy="106045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8700" name="Line 46"/>
            <p:cNvSpPr>
              <a:spLocks noChangeShapeType="1"/>
            </p:cNvSpPr>
            <p:nvPr/>
          </p:nvSpPr>
          <p:spPr bwMode="auto">
            <a:xfrm flipH="1" flipV="1">
              <a:off x="1927225" y="5037138"/>
              <a:ext cx="1916113" cy="104457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8701" name="AutoShape 47"/>
            <p:cNvSpPr>
              <a:spLocks noChangeArrowheads="1"/>
            </p:cNvSpPr>
            <p:nvPr/>
          </p:nvSpPr>
          <p:spPr bwMode="auto">
            <a:xfrm rot="5400000">
              <a:off x="554832" y="4823619"/>
              <a:ext cx="825500" cy="1004887"/>
            </a:xfrm>
            <a:prstGeom prst="can">
              <a:avLst>
                <a:gd name="adj" fmla="val 30433"/>
              </a:avLst>
            </a:prstGeom>
            <a:solidFill>
              <a:srgbClr val="333399"/>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sz="1800">
                <a:solidFill>
                  <a:srgbClr val="000000"/>
                </a:solidFill>
                <a:latin typeface="Arial" panose="020B0604020202020204" pitchFamily="34" charset="0"/>
                <a:cs typeface="Arial" panose="020B0604020202020204" pitchFamily="34" charset="0"/>
              </a:endParaRPr>
            </a:p>
          </p:txBody>
        </p:sp>
        <p:sp>
          <p:nvSpPr>
            <p:cNvPr id="28702" name="Line 50"/>
            <p:cNvSpPr>
              <a:spLocks noChangeShapeType="1"/>
            </p:cNvSpPr>
            <p:nvPr/>
          </p:nvSpPr>
          <p:spPr bwMode="auto">
            <a:xfrm>
              <a:off x="5105400" y="2322513"/>
              <a:ext cx="95250" cy="244475"/>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8703" name="Line 51"/>
            <p:cNvSpPr>
              <a:spLocks noChangeShapeType="1"/>
            </p:cNvSpPr>
            <p:nvPr/>
          </p:nvSpPr>
          <p:spPr bwMode="auto">
            <a:xfrm flipV="1">
              <a:off x="5200650" y="2322513"/>
              <a:ext cx="106363" cy="244475"/>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8704" name="Line 53"/>
            <p:cNvSpPr>
              <a:spLocks noChangeShapeType="1"/>
            </p:cNvSpPr>
            <p:nvPr/>
          </p:nvSpPr>
          <p:spPr bwMode="auto">
            <a:xfrm>
              <a:off x="5211763" y="2011363"/>
              <a:ext cx="95250" cy="320675"/>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8705" name="Line 54"/>
            <p:cNvSpPr>
              <a:spLocks noChangeShapeType="1"/>
            </p:cNvSpPr>
            <p:nvPr/>
          </p:nvSpPr>
          <p:spPr bwMode="auto">
            <a:xfrm flipH="1">
              <a:off x="5105400" y="2011363"/>
              <a:ext cx="106363" cy="320675"/>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8706" name="AutoShape 48"/>
            <p:cNvSpPr>
              <a:spLocks noChangeArrowheads="1"/>
            </p:cNvSpPr>
            <p:nvPr/>
          </p:nvSpPr>
          <p:spPr bwMode="auto">
            <a:xfrm rot="10800000">
              <a:off x="5105400" y="1397000"/>
              <a:ext cx="201613" cy="641350"/>
            </a:xfrm>
            <a:prstGeom prst="can">
              <a:avLst>
                <a:gd name="adj" fmla="val 48762"/>
              </a:avLst>
            </a:prstGeom>
            <a:solidFill>
              <a:srgbClr val="00FF00"/>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sz="1800">
                <a:solidFill>
                  <a:srgbClr val="000000"/>
                </a:solidFill>
                <a:latin typeface="Arial" panose="020B0604020202020204" pitchFamily="34" charset="0"/>
                <a:cs typeface="Arial" panose="020B0604020202020204" pitchFamily="34" charset="0"/>
              </a:endParaRPr>
            </a:p>
          </p:txBody>
        </p:sp>
        <p:sp>
          <p:nvSpPr>
            <p:cNvPr id="28707" name="Line 67"/>
            <p:cNvSpPr>
              <a:spLocks noChangeShapeType="1"/>
            </p:cNvSpPr>
            <p:nvPr/>
          </p:nvSpPr>
          <p:spPr bwMode="auto">
            <a:xfrm flipV="1">
              <a:off x="7935915" y="4394203"/>
              <a:ext cx="0" cy="182880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8708" name="Line 76"/>
            <p:cNvSpPr>
              <a:spLocks noChangeShapeType="1"/>
            </p:cNvSpPr>
            <p:nvPr/>
          </p:nvSpPr>
          <p:spPr bwMode="auto">
            <a:xfrm flipH="1" flipV="1">
              <a:off x="1363663" y="5326063"/>
              <a:ext cx="563562" cy="29845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8709" name="Line 77"/>
            <p:cNvSpPr>
              <a:spLocks noChangeShapeType="1"/>
            </p:cNvSpPr>
            <p:nvPr/>
          </p:nvSpPr>
          <p:spPr bwMode="auto">
            <a:xfrm flipH="1">
              <a:off x="1363663" y="5037138"/>
              <a:ext cx="563562" cy="2889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grpSp>
      <p:sp>
        <p:nvSpPr>
          <p:cNvPr id="2" name="Title 1"/>
          <p:cNvSpPr>
            <a:spLocks noGrp="1"/>
          </p:cNvSpPr>
          <p:nvPr>
            <p:ph type="title"/>
          </p:nvPr>
        </p:nvSpPr>
        <p:spPr/>
        <p:txBody>
          <a:bodyPr anchor="t">
            <a:normAutofit/>
          </a:bodyPr>
          <a:lstStyle/>
          <a:p>
            <a:r>
              <a:rPr lang="en-US" sz="3200" dirty="0"/>
              <a:t>Why does confocal add depth discrimination</a:t>
            </a:r>
            <a:r>
              <a:rPr lang="en-US" sz="3200" dirty="0" smtClean="0"/>
              <a:t>?</a:t>
            </a:r>
            <a:endParaRPr lang="en-US" sz="3200" dirty="0"/>
          </a:p>
        </p:txBody>
      </p:sp>
    </p:spTree>
    <p:extLst>
      <p:ext uri="{BB962C8B-B14F-4D97-AF65-F5344CB8AC3E}">
        <p14:creationId xmlns:p14="http://schemas.microsoft.com/office/powerpoint/2010/main" val="2100032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600" dirty="0"/>
              <a:t>Lecture </a:t>
            </a:r>
            <a:r>
              <a:rPr lang="en-US" sz="3600" dirty="0" smtClean="0"/>
              <a:t>7: Confocal Microscopy</a:t>
            </a:r>
            <a:endParaRPr lang="en-US" sz="3600" dirty="0"/>
          </a:p>
        </p:txBody>
      </p:sp>
      <p:sp>
        <p:nvSpPr>
          <p:cNvPr id="3" name="Content Placeholder 2"/>
          <p:cNvSpPr>
            <a:spLocks noGrp="1"/>
          </p:cNvSpPr>
          <p:nvPr>
            <p:ph idx="1"/>
          </p:nvPr>
        </p:nvSpPr>
        <p:spPr/>
        <p:txBody>
          <a:bodyPr/>
          <a:lstStyle/>
          <a:p>
            <a:r>
              <a:rPr lang="en-US" dirty="0" smtClean="0"/>
              <a:t>Optical Sectioning: adding the third dimension</a:t>
            </a:r>
          </a:p>
          <a:p>
            <a:r>
              <a:rPr lang="en-US" dirty="0" smtClean="0"/>
              <a:t>Wide-field </a:t>
            </a:r>
            <a:r>
              <a:rPr lang="en-US" dirty="0"/>
              <a:t>Imaging</a:t>
            </a:r>
          </a:p>
          <a:p>
            <a:pPr lvl="1"/>
            <a:r>
              <a:rPr lang="en-US" dirty="0" smtClean="0"/>
              <a:t>Point </a:t>
            </a:r>
            <a:r>
              <a:rPr lang="en-US" dirty="0"/>
              <a:t>Spread Function</a:t>
            </a:r>
          </a:p>
          <a:p>
            <a:pPr lvl="1"/>
            <a:r>
              <a:rPr lang="en-US" dirty="0" smtClean="0"/>
              <a:t>Deconvolution</a:t>
            </a:r>
            <a:endParaRPr lang="en-US" dirty="0"/>
          </a:p>
          <a:p>
            <a:r>
              <a:rPr lang="en-US" dirty="0" smtClean="0"/>
              <a:t>Confocal </a:t>
            </a:r>
            <a:r>
              <a:rPr lang="en-US" dirty="0"/>
              <a:t>Laser Scanning Microscopy</a:t>
            </a:r>
          </a:p>
          <a:p>
            <a:pPr lvl="1"/>
            <a:r>
              <a:rPr lang="en-US" dirty="0" smtClean="0"/>
              <a:t>Confocal </a:t>
            </a:r>
            <a:r>
              <a:rPr lang="en-US" dirty="0"/>
              <a:t>Aperture</a:t>
            </a:r>
          </a:p>
          <a:p>
            <a:pPr lvl="1"/>
            <a:r>
              <a:rPr lang="en-US" dirty="0" smtClean="0"/>
              <a:t>Optical </a:t>
            </a:r>
            <a:r>
              <a:rPr lang="en-US" dirty="0"/>
              <a:t>aberrations</a:t>
            </a:r>
          </a:p>
          <a:p>
            <a:r>
              <a:rPr lang="en-US" dirty="0" smtClean="0"/>
              <a:t>Spinning disk confocal</a:t>
            </a:r>
            <a:endParaRPr lang="en-US" dirty="0"/>
          </a:p>
          <a:p>
            <a:r>
              <a:rPr lang="en-US" dirty="0" smtClean="0"/>
              <a:t>Two-photon </a:t>
            </a:r>
            <a:r>
              <a:rPr lang="en-US" dirty="0"/>
              <a:t>Laser Scanning </a:t>
            </a:r>
            <a:r>
              <a:rPr lang="en-US" dirty="0" smtClean="0"/>
              <a:t>Microscopy</a:t>
            </a:r>
            <a:endParaRPr lang="en-US" dirty="0"/>
          </a:p>
        </p:txBody>
      </p:sp>
    </p:spTree>
    <p:extLst>
      <p:ext uri="{BB962C8B-B14F-4D97-AF65-F5344CB8AC3E}">
        <p14:creationId xmlns:p14="http://schemas.microsoft.com/office/powerpoint/2010/main" val="40947086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2"/>
          <p:cNvSpPr txBox="1">
            <a:spLocks noChangeArrowheads="1"/>
          </p:cNvSpPr>
          <p:nvPr/>
        </p:nvSpPr>
        <p:spPr bwMode="auto">
          <a:xfrm>
            <a:off x="4041775" y="15176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fontAlgn="base" hangingPunct="1">
              <a:spcBef>
                <a:spcPct val="50000"/>
              </a:spcBef>
              <a:spcAft>
                <a:spcPct val="0"/>
              </a:spcAft>
            </a:pPr>
            <a:endParaRPr lang="en-US" altLang="en-US">
              <a:solidFill>
                <a:srgbClr val="000000"/>
              </a:solidFill>
              <a:latin typeface="Times" panose="02020603050405020304" pitchFamily="18" charset="0"/>
            </a:endParaRPr>
          </a:p>
        </p:txBody>
      </p:sp>
      <p:grpSp>
        <p:nvGrpSpPr>
          <p:cNvPr id="29699" name="Group 5"/>
          <p:cNvGrpSpPr>
            <a:grpSpLocks/>
          </p:cNvGrpSpPr>
          <p:nvPr/>
        </p:nvGrpSpPr>
        <p:grpSpPr bwMode="auto">
          <a:xfrm rot="5400000">
            <a:off x="474663" y="2368552"/>
            <a:ext cx="4489450" cy="3133725"/>
            <a:chOff x="465138" y="1397000"/>
            <a:chExt cx="7470777" cy="5213350"/>
          </a:xfrm>
        </p:grpSpPr>
        <p:sp>
          <p:nvSpPr>
            <p:cNvPr id="29701" name="Oval 75"/>
            <p:cNvSpPr>
              <a:spLocks noChangeArrowheads="1"/>
            </p:cNvSpPr>
            <p:nvPr/>
          </p:nvSpPr>
          <p:spPr bwMode="auto">
            <a:xfrm>
              <a:off x="1744663" y="4411663"/>
              <a:ext cx="363537" cy="18288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sz="1800">
                <a:solidFill>
                  <a:srgbClr val="000000"/>
                </a:solidFill>
                <a:latin typeface="Arial" panose="020B0604020202020204" pitchFamily="34" charset="0"/>
                <a:cs typeface="Arial" panose="020B0604020202020204" pitchFamily="34" charset="0"/>
              </a:endParaRPr>
            </a:p>
          </p:txBody>
        </p:sp>
        <p:sp>
          <p:nvSpPr>
            <p:cNvPr id="29702" name="Oval 52"/>
            <p:cNvSpPr>
              <a:spLocks noChangeArrowheads="1"/>
            </p:cNvSpPr>
            <p:nvPr/>
          </p:nvSpPr>
          <p:spPr bwMode="auto">
            <a:xfrm rot="5400000">
              <a:off x="5124450" y="1830388"/>
              <a:ext cx="152400" cy="9779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sz="1800">
                <a:solidFill>
                  <a:srgbClr val="000000"/>
                </a:solidFill>
                <a:latin typeface="Arial" panose="020B0604020202020204" pitchFamily="34" charset="0"/>
                <a:cs typeface="Arial" panose="020B0604020202020204" pitchFamily="34" charset="0"/>
              </a:endParaRPr>
            </a:p>
          </p:txBody>
        </p:sp>
        <p:sp>
          <p:nvSpPr>
            <p:cNvPr id="29703" name="Oval 4"/>
            <p:cNvSpPr>
              <a:spLocks noChangeArrowheads="1"/>
            </p:cNvSpPr>
            <p:nvPr/>
          </p:nvSpPr>
          <p:spPr bwMode="auto">
            <a:xfrm>
              <a:off x="6381750" y="4411663"/>
              <a:ext cx="363538" cy="18288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sz="1800">
                <a:solidFill>
                  <a:srgbClr val="000000"/>
                </a:solidFill>
                <a:latin typeface="Arial" panose="020B0604020202020204" pitchFamily="34" charset="0"/>
                <a:cs typeface="Arial" panose="020B0604020202020204" pitchFamily="34" charset="0"/>
              </a:endParaRPr>
            </a:p>
          </p:txBody>
        </p:sp>
        <p:sp>
          <p:nvSpPr>
            <p:cNvPr id="29704" name="Oval 5"/>
            <p:cNvSpPr>
              <a:spLocks noChangeArrowheads="1"/>
            </p:cNvSpPr>
            <p:nvPr/>
          </p:nvSpPr>
          <p:spPr bwMode="auto">
            <a:xfrm>
              <a:off x="3651250" y="4411663"/>
              <a:ext cx="363538" cy="18288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sz="1800">
                <a:solidFill>
                  <a:srgbClr val="000000"/>
                </a:solidFill>
                <a:latin typeface="Arial" panose="020B0604020202020204" pitchFamily="34" charset="0"/>
                <a:cs typeface="Arial" panose="020B0604020202020204" pitchFamily="34" charset="0"/>
              </a:endParaRPr>
            </a:p>
          </p:txBody>
        </p:sp>
        <p:grpSp>
          <p:nvGrpSpPr>
            <p:cNvPr id="29705" name="Group 8"/>
            <p:cNvGrpSpPr>
              <a:grpSpLocks/>
            </p:cNvGrpSpPr>
            <p:nvPr/>
          </p:nvGrpSpPr>
          <p:grpSpPr bwMode="auto">
            <a:xfrm>
              <a:off x="2457450" y="4411663"/>
              <a:ext cx="0" cy="1828800"/>
              <a:chOff x="2022" y="2323"/>
              <a:chExt cx="0" cy="1152"/>
            </a:xfrm>
          </p:grpSpPr>
          <p:sp>
            <p:nvSpPr>
              <p:cNvPr id="29734" name="Line 6"/>
              <p:cNvSpPr>
                <a:spLocks noChangeShapeType="1"/>
              </p:cNvSpPr>
              <p:nvPr/>
            </p:nvSpPr>
            <p:spPr bwMode="auto">
              <a:xfrm flipV="1">
                <a:off x="2022" y="2957"/>
                <a:ext cx="0" cy="51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9735" name="Line 7"/>
              <p:cNvSpPr>
                <a:spLocks noChangeShapeType="1"/>
              </p:cNvSpPr>
              <p:nvPr/>
            </p:nvSpPr>
            <p:spPr bwMode="auto">
              <a:xfrm flipV="1">
                <a:off x="2022" y="2323"/>
                <a:ext cx="0" cy="51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grpSp>
        <p:sp>
          <p:nvSpPr>
            <p:cNvPr id="29706" name="Line 13"/>
            <p:cNvSpPr>
              <a:spLocks noChangeShapeType="1"/>
            </p:cNvSpPr>
            <p:nvPr/>
          </p:nvSpPr>
          <p:spPr bwMode="auto">
            <a:xfrm rot="-2700000">
              <a:off x="5200650" y="4051300"/>
              <a:ext cx="0" cy="2559050"/>
            </a:xfrm>
            <a:prstGeom prst="line">
              <a:avLst/>
            </a:prstGeom>
            <a:noFill/>
            <a:ln w="76200">
              <a:solidFill>
                <a:srgbClr val="00FFFF"/>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9707" name="Oval 12"/>
            <p:cNvSpPr>
              <a:spLocks noChangeArrowheads="1"/>
            </p:cNvSpPr>
            <p:nvPr/>
          </p:nvSpPr>
          <p:spPr bwMode="auto">
            <a:xfrm rot="5400000">
              <a:off x="5015706" y="3039269"/>
              <a:ext cx="363538" cy="18288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sz="1800">
                <a:solidFill>
                  <a:srgbClr val="000000"/>
                </a:solidFill>
                <a:latin typeface="Arial" panose="020B0604020202020204" pitchFamily="34" charset="0"/>
                <a:cs typeface="Arial" panose="020B0604020202020204" pitchFamily="34" charset="0"/>
              </a:endParaRPr>
            </a:p>
          </p:txBody>
        </p:sp>
        <p:grpSp>
          <p:nvGrpSpPr>
            <p:cNvPr id="29708" name="Group 17"/>
            <p:cNvGrpSpPr>
              <a:grpSpLocks/>
            </p:cNvGrpSpPr>
            <p:nvPr/>
          </p:nvGrpSpPr>
          <p:grpSpPr bwMode="auto">
            <a:xfrm rot="5400000">
              <a:off x="5197479" y="1652592"/>
              <a:ext cx="0" cy="1828800"/>
              <a:chOff x="2022" y="2323"/>
              <a:chExt cx="0" cy="1152"/>
            </a:xfrm>
          </p:grpSpPr>
          <p:sp>
            <p:nvSpPr>
              <p:cNvPr id="29732" name="Line 18"/>
              <p:cNvSpPr>
                <a:spLocks noChangeShapeType="1"/>
              </p:cNvSpPr>
              <p:nvPr/>
            </p:nvSpPr>
            <p:spPr bwMode="auto">
              <a:xfrm flipV="1">
                <a:off x="2022" y="2957"/>
                <a:ext cx="0" cy="51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9733" name="Line 19"/>
              <p:cNvSpPr>
                <a:spLocks noChangeShapeType="1"/>
              </p:cNvSpPr>
              <p:nvPr/>
            </p:nvSpPr>
            <p:spPr bwMode="auto">
              <a:xfrm flipV="1">
                <a:off x="2022" y="2323"/>
                <a:ext cx="0" cy="51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grpSp>
        <p:sp>
          <p:nvSpPr>
            <p:cNvPr id="29709" name="Line 30"/>
            <p:cNvSpPr>
              <a:spLocks noChangeShapeType="1"/>
            </p:cNvSpPr>
            <p:nvPr/>
          </p:nvSpPr>
          <p:spPr bwMode="auto">
            <a:xfrm flipV="1">
              <a:off x="4283075" y="2566988"/>
              <a:ext cx="917575" cy="1376362"/>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9710" name="Line 31"/>
            <p:cNvSpPr>
              <a:spLocks noChangeShapeType="1"/>
            </p:cNvSpPr>
            <p:nvPr/>
          </p:nvSpPr>
          <p:spPr bwMode="auto">
            <a:xfrm flipH="1" flipV="1">
              <a:off x="5211763" y="2566988"/>
              <a:ext cx="900112" cy="1376362"/>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9711" name="Line 32"/>
            <p:cNvSpPr>
              <a:spLocks noChangeShapeType="1"/>
            </p:cNvSpPr>
            <p:nvPr/>
          </p:nvSpPr>
          <p:spPr bwMode="auto">
            <a:xfrm flipH="1" flipV="1">
              <a:off x="4283075" y="3943350"/>
              <a:ext cx="0" cy="468313"/>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9712" name="Line 33"/>
            <p:cNvSpPr>
              <a:spLocks noChangeShapeType="1"/>
            </p:cNvSpPr>
            <p:nvPr/>
          </p:nvSpPr>
          <p:spPr bwMode="auto">
            <a:xfrm flipV="1">
              <a:off x="6111875" y="3943350"/>
              <a:ext cx="0" cy="2297113"/>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9713" name="Line 34"/>
            <p:cNvSpPr>
              <a:spLocks noChangeShapeType="1"/>
            </p:cNvSpPr>
            <p:nvPr/>
          </p:nvSpPr>
          <p:spPr bwMode="auto">
            <a:xfrm flipV="1">
              <a:off x="4283075" y="4411663"/>
              <a:ext cx="2281238" cy="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9714" name="Line 35"/>
            <p:cNvSpPr>
              <a:spLocks noChangeShapeType="1"/>
            </p:cNvSpPr>
            <p:nvPr/>
          </p:nvSpPr>
          <p:spPr bwMode="auto">
            <a:xfrm flipH="1" flipV="1">
              <a:off x="6564313" y="4411663"/>
              <a:ext cx="1371600" cy="91440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9715" name="Line 37"/>
            <p:cNvSpPr>
              <a:spLocks noChangeShapeType="1"/>
            </p:cNvSpPr>
            <p:nvPr/>
          </p:nvSpPr>
          <p:spPr bwMode="auto">
            <a:xfrm flipH="1">
              <a:off x="6564313" y="5326063"/>
              <a:ext cx="1371600" cy="91440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9716" name="Line 38"/>
            <p:cNvSpPr>
              <a:spLocks noChangeShapeType="1"/>
            </p:cNvSpPr>
            <p:nvPr/>
          </p:nvSpPr>
          <p:spPr bwMode="auto">
            <a:xfrm flipH="1">
              <a:off x="6111875" y="6240463"/>
              <a:ext cx="452438" cy="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9717" name="Line 41"/>
            <p:cNvSpPr>
              <a:spLocks noChangeShapeType="1"/>
            </p:cNvSpPr>
            <p:nvPr/>
          </p:nvSpPr>
          <p:spPr bwMode="auto">
            <a:xfrm flipH="1" flipV="1">
              <a:off x="6564313" y="4564063"/>
              <a:ext cx="1371600" cy="7620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9718" name="Line 42"/>
            <p:cNvSpPr>
              <a:spLocks noChangeShapeType="1"/>
            </p:cNvSpPr>
            <p:nvPr/>
          </p:nvSpPr>
          <p:spPr bwMode="auto">
            <a:xfrm flipH="1">
              <a:off x="6564313" y="5326063"/>
              <a:ext cx="1371600" cy="75565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9719" name="Line 43"/>
            <p:cNvSpPr>
              <a:spLocks noChangeShapeType="1"/>
            </p:cNvSpPr>
            <p:nvPr/>
          </p:nvSpPr>
          <p:spPr bwMode="auto">
            <a:xfrm flipH="1">
              <a:off x="3829050" y="6081713"/>
              <a:ext cx="273526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9720" name="Line 44"/>
            <p:cNvSpPr>
              <a:spLocks noChangeShapeType="1"/>
            </p:cNvSpPr>
            <p:nvPr/>
          </p:nvSpPr>
          <p:spPr bwMode="auto">
            <a:xfrm flipH="1">
              <a:off x="3843338" y="4564063"/>
              <a:ext cx="273526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9721" name="Line 45"/>
            <p:cNvSpPr>
              <a:spLocks noChangeShapeType="1"/>
            </p:cNvSpPr>
            <p:nvPr/>
          </p:nvSpPr>
          <p:spPr bwMode="auto">
            <a:xfrm flipH="1">
              <a:off x="1927225" y="4564063"/>
              <a:ext cx="1916113" cy="106045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9722" name="Line 46"/>
            <p:cNvSpPr>
              <a:spLocks noChangeShapeType="1"/>
            </p:cNvSpPr>
            <p:nvPr/>
          </p:nvSpPr>
          <p:spPr bwMode="auto">
            <a:xfrm flipH="1" flipV="1">
              <a:off x="1927225" y="5037138"/>
              <a:ext cx="1916113" cy="104457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9723" name="AutoShape 47"/>
            <p:cNvSpPr>
              <a:spLocks noChangeArrowheads="1"/>
            </p:cNvSpPr>
            <p:nvPr/>
          </p:nvSpPr>
          <p:spPr bwMode="auto">
            <a:xfrm rot="5400000">
              <a:off x="554832" y="4823619"/>
              <a:ext cx="825500" cy="1004887"/>
            </a:xfrm>
            <a:prstGeom prst="can">
              <a:avLst>
                <a:gd name="adj" fmla="val 30433"/>
              </a:avLst>
            </a:prstGeom>
            <a:solidFill>
              <a:srgbClr val="333399"/>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sz="1800">
                <a:solidFill>
                  <a:srgbClr val="000000"/>
                </a:solidFill>
                <a:latin typeface="Arial" panose="020B0604020202020204" pitchFamily="34" charset="0"/>
                <a:cs typeface="Arial" panose="020B0604020202020204" pitchFamily="34" charset="0"/>
              </a:endParaRPr>
            </a:p>
          </p:txBody>
        </p:sp>
        <p:sp>
          <p:nvSpPr>
            <p:cNvPr id="29724" name="Line 50"/>
            <p:cNvSpPr>
              <a:spLocks noChangeShapeType="1"/>
            </p:cNvSpPr>
            <p:nvPr/>
          </p:nvSpPr>
          <p:spPr bwMode="auto">
            <a:xfrm>
              <a:off x="5105400" y="2322513"/>
              <a:ext cx="95250" cy="244475"/>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9725" name="Line 51"/>
            <p:cNvSpPr>
              <a:spLocks noChangeShapeType="1"/>
            </p:cNvSpPr>
            <p:nvPr/>
          </p:nvSpPr>
          <p:spPr bwMode="auto">
            <a:xfrm flipV="1">
              <a:off x="5200650" y="2322513"/>
              <a:ext cx="106363" cy="244475"/>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9726" name="Line 53"/>
            <p:cNvSpPr>
              <a:spLocks noChangeShapeType="1"/>
            </p:cNvSpPr>
            <p:nvPr/>
          </p:nvSpPr>
          <p:spPr bwMode="auto">
            <a:xfrm>
              <a:off x="5211763" y="2011363"/>
              <a:ext cx="95250" cy="320675"/>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9727" name="Line 54"/>
            <p:cNvSpPr>
              <a:spLocks noChangeShapeType="1"/>
            </p:cNvSpPr>
            <p:nvPr/>
          </p:nvSpPr>
          <p:spPr bwMode="auto">
            <a:xfrm flipH="1">
              <a:off x="5105400" y="2011363"/>
              <a:ext cx="106363" cy="320675"/>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9728" name="AutoShape 48"/>
            <p:cNvSpPr>
              <a:spLocks noChangeArrowheads="1"/>
            </p:cNvSpPr>
            <p:nvPr/>
          </p:nvSpPr>
          <p:spPr bwMode="auto">
            <a:xfrm rot="10800000">
              <a:off x="5105400" y="1397000"/>
              <a:ext cx="201613" cy="641350"/>
            </a:xfrm>
            <a:prstGeom prst="can">
              <a:avLst>
                <a:gd name="adj" fmla="val 48762"/>
              </a:avLst>
            </a:prstGeom>
            <a:solidFill>
              <a:srgbClr val="00FF00"/>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sz="1800">
                <a:solidFill>
                  <a:srgbClr val="000000"/>
                </a:solidFill>
                <a:latin typeface="Arial" panose="020B0604020202020204" pitchFamily="34" charset="0"/>
                <a:cs typeface="Arial" panose="020B0604020202020204" pitchFamily="34" charset="0"/>
              </a:endParaRPr>
            </a:p>
          </p:txBody>
        </p:sp>
        <p:sp>
          <p:nvSpPr>
            <p:cNvPr id="29729" name="Line 67"/>
            <p:cNvSpPr>
              <a:spLocks noChangeShapeType="1"/>
            </p:cNvSpPr>
            <p:nvPr/>
          </p:nvSpPr>
          <p:spPr bwMode="auto">
            <a:xfrm flipV="1">
              <a:off x="7935915" y="4394203"/>
              <a:ext cx="0" cy="182880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9730" name="Line 76"/>
            <p:cNvSpPr>
              <a:spLocks noChangeShapeType="1"/>
            </p:cNvSpPr>
            <p:nvPr/>
          </p:nvSpPr>
          <p:spPr bwMode="auto">
            <a:xfrm flipH="1" flipV="1">
              <a:off x="1363663" y="5326063"/>
              <a:ext cx="563562" cy="29845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29731" name="Line 77"/>
            <p:cNvSpPr>
              <a:spLocks noChangeShapeType="1"/>
            </p:cNvSpPr>
            <p:nvPr/>
          </p:nvSpPr>
          <p:spPr bwMode="auto">
            <a:xfrm flipH="1">
              <a:off x="1363663" y="5037138"/>
              <a:ext cx="563562" cy="2889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grpSp>
      <p:sp>
        <p:nvSpPr>
          <p:cNvPr id="2" name="Title 1"/>
          <p:cNvSpPr>
            <a:spLocks noGrp="1"/>
          </p:cNvSpPr>
          <p:nvPr>
            <p:ph type="title"/>
          </p:nvPr>
        </p:nvSpPr>
        <p:spPr/>
        <p:txBody>
          <a:bodyPr anchor="t">
            <a:noAutofit/>
          </a:bodyPr>
          <a:lstStyle/>
          <a:p>
            <a:r>
              <a:rPr lang="en-US" sz="3200" dirty="0"/>
              <a:t>But this arrangement generates an “image” of only one point in the specimen</a:t>
            </a:r>
            <a:br>
              <a:rPr lang="en-US" sz="3200" dirty="0"/>
            </a:br>
            <a:endParaRPr lang="en-US" sz="3200" dirty="0"/>
          </a:p>
        </p:txBody>
      </p:sp>
      <p:sp>
        <p:nvSpPr>
          <p:cNvPr id="4" name="Content Placeholder 3"/>
          <p:cNvSpPr>
            <a:spLocks noGrp="1"/>
          </p:cNvSpPr>
          <p:nvPr>
            <p:ph sz="half" idx="2"/>
          </p:nvPr>
        </p:nvSpPr>
        <p:spPr/>
        <p:txBody>
          <a:bodyPr/>
          <a:lstStyle/>
          <a:p>
            <a:r>
              <a:rPr lang="en-US" dirty="0"/>
              <a:t>Only a single point is imaged at a time.</a:t>
            </a:r>
          </a:p>
          <a:p>
            <a:r>
              <a:rPr lang="en-US" dirty="0"/>
              <a:t>Detector signal must be decoded by a computer to reconstruct image.</a:t>
            </a:r>
          </a:p>
          <a:p>
            <a:r>
              <a:rPr lang="en-US" dirty="0"/>
              <a:t>Imaging point needs to be scanned somehow</a:t>
            </a:r>
            <a:r>
              <a:rPr lang="en-US" dirty="0" smtClean="0"/>
              <a:t>.</a:t>
            </a:r>
            <a:endParaRPr lang="en-US" dirty="0"/>
          </a:p>
        </p:txBody>
      </p:sp>
    </p:spTree>
    <p:extLst>
      <p:ext uri="{BB962C8B-B14F-4D97-AF65-F5344CB8AC3E}">
        <p14:creationId xmlns:p14="http://schemas.microsoft.com/office/powerpoint/2010/main" val="40102547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nchor="t"/>
          <a:lstStyle/>
          <a:p>
            <a:r>
              <a:rPr lang="en-US" altLang="en-US" sz="3200" dirty="0">
                <a:latin typeface="Calibri Light" panose="020F0302020204030204" pitchFamily="34" charset="0"/>
                <a:cs typeface="Arial" panose="020B0604020202020204" pitchFamily="34" charset="0"/>
              </a:rPr>
              <a:t>Scan Specimen</a:t>
            </a:r>
            <a:endParaRPr lang="en-US" altLang="en-US" sz="3200" dirty="0" smtClean="0">
              <a:latin typeface="Calibri Light" panose="020F0302020204030204" pitchFamily="34" charset="0"/>
              <a:cs typeface="Arial" panose="020B0604020202020204" pitchFamily="34" charset="0"/>
            </a:endParaRPr>
          </a:p>
        </p:txBody>
      </p:sp>
      <p:sp>
        <p:nvSpPr>
          <p:cNvPr id="2" name="Content Placeholder 1"/>
          <p:cNvSpPr>
            <a:spLocks noGrp="1"/>
          </p:cNvSpPr>
          <p:nvPr>
            <p:ph sz="half" idx="2"/>
          </p:nvPr>
        </p:nvSpPr>
        <p:spPr/>
        <p:txBody>
          <a:bodyPr>
            <a:normAutofit/>
          </a:bodyPr>
          <a:lstStyle/>
          <a:p>
            <a:pPr marL="0" indent="0">
              <a:buNone/>
            </a:pPr>
            <a:r>
              <a:rPr lang="en-US" sz="2400" dirty="0"/>
              <a:t>Good:</a:t>
            </a:r>
          </a:p>
          <a:p>
            <a:r>
              <a:rPr lang="en-US" sz="2400" dirty="0"/>
              <a:t>Microscope works on axis</a:t>
            </a:r>
          </a:p>
          <a:p>
            <a:r>
              <a:rPr lang="en-US" sz="2400" dirty="0"/>
              <a:t>Best correction for optical aberrations</a:t>
            </a:r>
          </a:p>
          <a:p>
            <a:r>
              <a:rPr lang="en-US" sz="2400" dirty="0"/>
              <a:t>Most uniform light collection efficiency</a:t>
            </a:r>
          </a:p>
          <a:p>
            <a:pPr marL="0" indent="0">
              <a:buNone/>
            </a:pPr>
            <a:r>
              <a:rPr lang="en-US" sz="2400" dirty="0"/>
              <a:t>Bad:</a:t>
            </a:r>
          </a:p>
          <a:p>
            <a:r>
              <a:rPr lang="en-US" sz="2400" dirty="0"/>
              <a:t>Slow</a:t>
            </a:r>
          </a:p>
          <a:p>
            <a:r>
              <a:rPr lang="en-US" sz="2400" dirty="0"/>
              <a:t>Sloshes specimen</a:t>
            </a:r>
          </a:p>
          <a:p>
            <a:endParaRPr lang="en-US" sz="2400" dirty="0"/>
          </a:p>
        </p:txBody>
      </p:sp>
      <p:sp>
        <p:nvSpPr>
          <p:cNvPr id="343045" name="AutoShape 5"/>
          <p:cNvSpPr>
            <a:spLocks noChangeArrowheads="1"/>
          </p:cNvSpPr>
          <p:nvPr/>
        </p:nvSpPr>
        <p:spPr bwMode="auto">
          <a:xfrm>
            <a:off x="557213" y="4164013"/>
            <a:ext cx="2125662" cy="512762"/>
          </a:xfrm>
          <a:prstGeom prst="cube">
            <a:avLst>
              <a:gd name="adj" fmla="val 81699"/>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latin typeface="Arial" panose="020B0604020202020204" pitchFamily="34" charset="0"/>
              <a:cs typeface="Arial" panose="020B0604020202020204" pitchFamily="34" charset="0"/>
            </a:endParaRPr>
          </a:p>
        </p:txBody>
      </p:sp>
      <p:grpSp>
        <p:nvGrpSpPr>
          <p:cNvPr id="30724" name="Group 6"/>
          <p:cNvGrpSpPr>
            <a:grpSpLocks/>
          </p:cNvGrpSpPr>
          <p:nvPr/>
        </p:nvGrpSpPr>
        <p:grpSpPr bwMode="auto">
          <a:xfrm>
            <a:off x="1376363" y="2590800"/>
            <a:ext cx="1306512" cy="1828800"/>
            <a:chOff x="946" y="1836"/>
            <a:chExt cx="823" cy="1152"/>
          </a:xfrm>
        </p:grpSpPr>
        <p:sp>
          <p:nvSpPr>
            <p:cNvPr id="30725" name="Line 7"/>
            <p:cNvSpPr>
              <a:spLocks noChangeShapeType="1"/>
            </p:cNvSpPr>
            <p:nvPr/>
          </p:nvSpPr>
          <p:spPr bwMode="auto">
            <a:xfrm>
              <a:off x="1213" y="2728"/>
              <a:ext cx="128" cy="26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30726" name="Line 8"/>
            <p:cNvSpPr>
              <a:spLocks noChangeShapeType="1"/>
            </p:cNvSpPr>
            <p:nvPr/>
          </p:nvSpPr>
          <p:spPr bwMode="auto">
            <a:xfrm flipH="1">
              <a:off x="1341" y="2728"/>
              <a:ext cx="118" cy="26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30727" name="AutoShape 9"/>
            <p:cNvSpPr>
              <a:spLocks noChangeArrowheads="1"/>
            </p:cNvSpPr>
            <p:nvPr/>
          </p:nvSpPr>
          <p:spPr bwMode="auto">
            <a:xfrm>
              <a:off x="1188" y="2161"/>
              <a:ext cx="295" cy="607"/>
            </a:xfrm>
            <a:prstGeom prst="can">
              <a:avLst>
                <a:gd name="adj" fmla="val 51441"/>
              </a:avLst>
            </a:prstGeom>
            <a:solidFill>
              <a:srgbClr val="969696"/>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latin typeface="Arial" panose="020B0604020202020204" pitchFamily="34" charset="0"/>
                <a:cs typeface="Arial" panose="020B0604020202020204" pitchFamily="34" charset="0"/>
              </a:endParaRPr>
            </a:p>
          </p:txBody>
        </p:sp>
        <p:sp>
          <p:nvSpPr>
            <p:cNvPr id="30728" name="AutoShape 10"/>
            <p:cNvSpPr>
              <a:spLocks noChangeArrowheads="1"/>
            </p:cNvSpPr>
            <p:nvPr/>
          </p:nvSpPr>
          <p:spPr bwMode="auto">
            <a:xfrm>
              <a:off x="946" y="1836"/>
              <a:ext cx="823" cy="518"/>
            </a:xfrm>
            <a:prstGeom prst="cube">
              <a:avLst>
                <a:gd name="adj" fmla="val 44014"/>
              </a:avLst>
            </a:prstGeom>
            <a:solidFill>
              <a:srgbClr val="969696"/>
            </a:solidFill>
            <a:ln w="9525">
              <a:solidFill>
                <a:schemeClr val="tx1"/>
              </a:solidFill>
              <a:miter lim="800000"/>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4508718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path" presetSubtype="0" repeatCount="indefinite" accel="50000" decel="50000" fill="hold" grpId="0" nodeType="withEffect">
                                  <p:stCondLst>
                                    <p:cond delay="0"/>
                                  </p:stCondLst>
                                  <p:childTnLst>
                                    <p:animMotion origin="layout" path="M -8.33333E-7 -3.7037E-6 L 0.05521 -3.7037E-6 L 0.05521 0.01158 L -8.33333E-7 0.01158 L -8.33333E-7 -3.7037E-6 Z " pathEditMode="relative" rAng="0" ptsTypes="FFFFF">
                                      <p:cBhvr>
                                        <p:cTn id="6" dur="2000" fill="hold"/>
                                        <p:tgtEl>
                                          <p:spTgt spid="343045"/>
                                        </p:tgtEl>
                                        <p:attrNameLst>
                                          <p:attrName>ppt_x</p:attrName>
                                          <p:attrName>ppt_y</p:attrName>
                                        </p:attrNameLst>
                                      </p:cBhvr>
                                      <p:rCtr x="2760" y="57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AutoShape 10"/>
          <p:cNvSpPr>
            <a:spLocks noChangeArrowheads="1"/>
          </p:cNvSpPr>
          <p:nvPr/>
        </p:nvSpPr>
        <p:spPr bwMode="auto">
          <a:xfrm>
            <a:off x="692150" y="4306888"/>
            <a:ext cx="2125663" cy="512762"/>
          </a:xfrm>
          <a:prstGeom prst="cube">
            <a:avLst>
              <a:gd name="adj" fmla="val 81699"/>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latin typeface="Arial" panose="020B0604020202020204" pitchFamily="34" charset="0"/>
              <a:cs typeface="Arial" panose="020B0604020202020204" pitchFamily="34" charset="0"/>
            </a:endParaRPr>
          </a:p>
        </p:txBody>
      </p:sp>
      <p:grpSp>
        <p:nvGrpSpPr>
          <p:cNvPr id="2" name="Group 11"/>
          <p:cNvGrpSpPr>
            <a:grpSpLocks/>
          </p:cNvGrpSpPr>
          <p:nvPr/>
        </p:nvGrpSpPr>
        <p:grpSpPr bwMode="auto">
          <a:xfrm>
            <a:off x="1136650" y="2608263"/>
            <a:ext cx="1306513" cy="1828800"/>
            <a:chOff x="946" y="1836"/>
            <a:chExt cx="823" cy="1152"/>
          </a:xfrm>
        </p:grpSpPr>
        <p:sp>
          <p:nvSpPr>
            <p:cNvPr id="31749" name="Line 12"/>
            <p:cNvSpPr>
              <a:spLocks noChangeShapeType="1"/>
            </p:cNvSpPr>
            <p:nvPr/>
          </p:nvSpPr>
          <p:spPr bwMode="auto">
            <a:xfrm>
              <a:off x="1213" y="2728"/>
              <a:ext cx="128" cy="26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31750" name="Line 13"/>
            <p:cNvSpPr>
              <a:spLocks noChangeShapeType="1"/>
            </p:cNvSpPr>
            <p:nvPr/>
          </p:nvSpPr>
          <p:spPr bwMode="auto">
            <a:xfrm flipH="1">
              <a:off x="1341" y="2728"/>
              <a:ext cx="118" cy="26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31751" name="AutoShape 14"/>
            <p:cNvSpPr>
              <a:spLocks noChangeArrowheads="1"/>
            </p:cNvSpPr>
            <p:nvPr/>
          </p:nvSpPr>
          <p:spPr bwMode="auto">
            <a:xfrm>
              <a:off x="1188" y="2161"/>
              <a:ext cx="295" cy="607"/>
            </a:xfrm>
            <a:prstGeom prst="can">
              <a:avLst>
                <a:gd name="adj" fmla="val 51441"/>
              </a:avLst>
            </a:prstGeom>
            <a:solidFill>
              <a:srgbClr val="969696"/>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latin typeface="Arial" panose="020B0604020202020204" pitchFamily="34" charset="0"/>
                <a:cs typeface="Arial" panose="020B0604020202020204" pitchFamily="34" charset="0"/>
              </a:endParaRPr>
            </a:p>
          </p:txBody>
        </p:sp>
        <p:sp>
          <p:nvSpPr>
            <p:cNvPr id="31752" name="AutoShape 15"/>
            <p:cNvSpPr>
              <a:spLocks noChangeArrowheads="1"/>
            </p:cNvSpPr>
            <p:nvPr/>
          </p:nvSpPr>
          <p:spPr bwMode="auto">
            <a:xfrm>
              <a:off x="946" y="1836"/>
              <a:ext cx="823" cy="518"/>
            </a:xfrm>
            <a:prstGeom prst="cube">
              <a:avLst>
                <a:gd name="adj" fmla="val 44014"/>
              </a:avLst>
            </a:prstGeom>
            <a:solidFill>
              <a:srgbClr val="969696"/>
            </a:solidFill>
            <a:ln w="9525">
              <a:solidFill>
                <a:schemeClr val="tx1"/>
              </a:solidFill>
              <a:miter lim="800000"/>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latin typeface="Arial" panose="020B0604020202020204" pitchFamily="34" charset="0"/>
                <a:cs typeface="Arial" panose="020B0604020202020204" pitchFamily="34" charset="0"/>
              </a:endParaRPr>
            </a:p>
          </p:txBody>
        </p:sp>
      </p:grpSp>
      <p:sp>
        <p:nvSpPr>
          <p:cNvPr id="12" name="Rectangle 2"/>
          <p:cNvSpPr>
            <a:spLocks noGrp="1" noChangeArrowheads="1"/>
          </p:cNvSpPr>
          <p:nvPr>
            <p:ph type="title"/>
          </p:nvPr>
        </p:nvSpPr>
        <p:spPr>
          <a:xfrm>
            <a:off x="628650" y="365126"/>
            <a:ext cx="7886700" cy="1325563"/>
          </a:xfrm>
        </p:spPr>
        <p:txBody>
          <a:bodyPr anchor="t"/>
          <a:lstStyle/>
          <a:p>
            <a:r>
              <a:rPr lang="en-US" altLang="en-US" sz="3200" dirty="0">
                <a:latin typeface="Calibri Light" panose="020F0302020204030204" pitchFamily="34" charset="0"/>
                <a:cs typeface="Arial" panose="020B0604020202020204" pitchFamily="34" charset="0"/>
              </a:rPr>
              <a:t>Scan Microscope Head</a:t>
            </a:r>
            <a:endParaRPr lang="en-US" altLang="en-US" sz="3200" dirty="0" smtClean="0">
              <a:latin typeface="Calibri Light" panose="020F0302020204030204" pitchFamily="34" charset="0"/>
              <a:cs typeface="Arial" panose="020B0604020202020204" pitchFamily="34" charset="0"/>
            </a:endParaRPr>
          </a:p>
        </p:txBody>
      </p:sp>
      <p:sp>
        <p:nvSpPr>
          <p:cNvPr id="14" name="Content Placeholder 1"/>
          <p:cNvSpPr>
            <a:spLocks noGrp="1"/>
          </p:cNvSpPr>
          <p:nvPr>
            <p:ph sz="half" idx="2"/>
          </p:nvPr>
        </p:nvSpPr>
        <p:spPr>
          <a:xfrm>
            <a:off x="4629150" y="1853906"/>
            <a:ext cx="3886200" cy="4351338"/>
          </a:xfrm>
        </p:spPr>
        <p:txBody>
          <a:bodyPr>
            <a:normAutofit/>
          </a:bodyPr>
          <a:lstStyle/>
          <a:p>
            <a:pPr>
              <a:lnSpc>
                <a:spcPct val="80000"/>
              </a:lnSpc>
              <a:buFontTx/>
              <a:buNone/>
            </a:pPr>
            <a:r>
              <a:rPr lang="en-US" altLang="en-US" sz="2400" dirty="0">
                <a:cs typeface="Arial" panose="020B0604020202020204" pitchFamily="34" charset="0"/>
              </a:rPr>
              <a:t>Good:</a:t>
            </a:r>
          </a:p>
          <a:p>
            <a:pPr>
              <a:lnSpc>
                <a:spcPct val="80000"/>
              </a:lnSpc>
            </a:pPr>
            <a:r>
              <a:rPr lang="en-US" altLang="en-US" sz="2400" dirty="0">
                <a:cs typeface="Arial" panose="020B0604020202020204" pitchFamily="34" charset="0"/>
              </a:rPr>
              <a:t>Specimen </a:t>
            </a:r>
            <a:r>
              <a:rPr lang="en-US" altLang="en-US" sz="2400" dirty="0" smtClean="0">
                <a:cs typeface="Arial" panose="020B0604020202020204" pitchFamily="34" charset="0"/>
              </a:rPr>
              <a:t>doesn’</a:t>
            </a:r>
            <a:r>
              <a:rPr lang="en-US" altLang="ja-JP" sz="2400" dirty="0" smtClean="0">
                <a:cs typeface="Arial" panose="020B0604020202020204" pitchFamily="34" charset="0"/>
              </a:rPr>
              <a:t>t </a:t>
            </a:r>
            <a:r>
              <a:rPr lang="en-US" altLang="ja-JP" sz="2400" dirty="0">
                <a:cs typeface="Arial" panose="020B0604020202020204" pitchFamily="34" charset="0"/>
              </a:rPr>
              <a:t>move</a:t>
            </a:r>
          </a:p>
          <a:p>
            <a:pPr>
              <a:lnSpc>
                <a:spcPct val="80000"/>
              </a:lnSpc>
            </a:pPr>
            <a:r>
              <a:rPr lang="en-US" altLang="en-US" sz="2400" dirty="0">
                <a:cs typeface="Arial" panose="020B0604020202020204" pitchFamily="34" charset="0"/>
              </a:rPr>
              <a:t>Microscope works on axis</a:t>
            </a:r>
          </a:p>
          <a:p>
            <a:pPr>
              <a:lnSpc>
                <a:spcPct val="80000"/>
              </a:lnSpc>
            </a:pPr>
            <a:r>
              <a:rPr lang="en-US" altLang="en-US" sz="2400" dirty="0">
                <a:cs typeface="Arial" panose="020B0604020202020204" pitchFamily="34" charset="0"/>
              </a:rPr>
              <a:t>Best correction for optical aberrations</a:t>
            </a:r>
          </a:p>
          <a:p>
            <a:pPr>
              <a:lnSpc>
                <a:spcPct val="80000"/>
              </a:lnSpc>
            </a:pPr>
            <a:r>
              <a:rPr lang="en-US" altLang="en-US" sz="2400" dirty="0">
                <a:cs typeface="Arial" panose="020B0604020202020204" pitchFamily="34" charset="0"/>
              </a:rPr>
              <a:t>Most uniform light collection efficiency</a:t>
            </a:r>
          </a:p>
          <a:p>
            <a:pPr>
              <a:lnSpc>
                <a:spcPct val="80000"/>
              </a:lnSpc>
              <a:buFontTx/>
              <a:buNone/>
            </a:pPr>
            <a:r>
              <a:rPr lang="en-US" altLang="en-US" sz="2400" dirty="0">
                <a:cs typeface="Arial" panose="020B0604020202020204" pitchFamily="34" charset="0"/>
              </a:rPr>
              <a:t>Bad:</a:t>
            </a:r>
          </a:p>
          <a:p>
            <a:pPr>
              <a:lnSpc>
                <a:spcPct val="80000"/>
              </a:lnSpc>
            </a:pPr>
            <a:r>
              <a:rPr lang="en-US" altLang="en-US" sz="2400" dirty="0">
                <a:cs typeface="Arial" panose="020B0604020202020204" pitchFamily="34" charset="0"/>
              </a:rPr>
              <a:t>Slow</a:t>
            </a:r>
          </a:p>
          <a:p>
            <a:pPr>
              <a:lnSpc>
                <a:spcPct val="80000"/>
              </a:lnSpc>
            </a:pPr>
            <a:r>
              <a:rPr lang="en-US" altLang="en-US" sz="2400" dirty="0">
                <a:cs typeface="Arial" panose="020B0604020202020204" pitchFamily="34" charset="0"/>
              </a:rPr>
              <a:t>Optics can be more complicated</a:t>
            </a:r>
          </a:p>
          <a:p>
            <a:endParaRPr lang="en-US" sz="2400" dirty="0"/>
          </a:p>
        </p:txBody>
      </p:sp>
    </p:spTree>
    <p:extLst>
      <p:ext uri="{BB962C8B-B14F-4D97-AF65-F5344CB8AC3E}">
        <p14:creationId xmlns:p14="http://schemas.microsoft.com/office/powerpoint/2010/main" val="29380753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path" presetSubtype="0" repeatCount="indefinite" accel="50000" decel="50000" fill="hold" nodeType="withEffect">
                                  <p:stCondLst>
                                    <p:cond delay="0"/>
                                  </p:stCondLst>
                                  <p:childTnLst>
                                    <p:animMotion origin="layout" path="M 0 -4.81481E-6 L 0.02865 -4.81481E-6 L 0.02865 0.00695 L 0 0.00695 L 0 -4.81481E-6 Z " pathEditMode="relative" rAng="0" ptsTypes="FFFFF">
                                      <p:cBhvr>
                                        <p:cTn id="6" dur="2000" fill="hold"/>
                                        <p:tgtEl>
                                          <p:spTgt spid="2"/>
                                        </p:tgtEl>
                                        <p:attrNameLst>
                                          <p:attrName>ppt_x</p:attrName>
                                          <p:attrName>ppt_y</p:attrName>
                                        </p:attrNameLst>
                                      </p:cBhvr>
                                      <p:rCtr x="1424" y="3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46" name="AutoShape 10"/>
          <p:cNvSpPr>
            <a:spLocks noChangeArrowheads="1"/>
          </p:cNvSpPr>
          <p:nvPr/>
        </p:nvSpPr>
        <p:spPr bwMode="auto">
          <a:xfrm>
            <a:off x="550863" y="4232275"/>
            <a:ext cx="2125662" cy="512763"/>
          </a:xfrm>
          <a:prstGeom prst="cube">
            <a:avLst>
              <a:gd name="adj" fmla="val 81699"/>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latin typeface="Arial" panose="020B0604020202020204" pitchFamily="34" charset="0"/>
              <a:cs typeface="Arial" panose="020B0604020202020204" pitchFamily="34" charset="0"/>
            </a:endParaRPr>
          </a:p>
        </p:txBody>
      </p:sp>
      <p:sp>
        <p:nvSpPr>
          <p:cNvPr id="347147" name="Line 11"/>
          <p:cNvSpPr>
            <a:spLocks noChangeShapeType="1"/>
          </p:cNvSpPr>
          <p:nvPr/>
        </p:nvSpPr>
        <p:spPr bwMode="auto">
          <a:xfrm flipH="1">
            <a:off x="1738313" y="3916363"/>
            <a:ext cx="144462" cy="557212"/>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347148" name="Line 12"/>
          <p:cNvSpPr>
            <a:spLocks noChangeShapeType="1"/>
          </p:cNvSpPr>
          <p:nvPr/>
        </p:nvSpPr>
        <p:spPr bwMode="auto">
          <a:xfrm>
            <a:off x="1785938" y="3916363"/>
            <a:ext cx="152400" cy="41910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grpSp>
        <p:nvGrpSpPr>
          <p:cNvPr id="32774" name="Group 13"/>
          <p:cNvGrpSpPr>
            <a:grpSpLocks/>
          </p:cNvGrpSpPr>
          <p:nvPr/>
        </p:nvGrpSpPr>
        <p:grpSpPr bwMode="auto">
          <a:xfrm>
            <a:off x="1225550" y="2611438"/>
            <a:ext cx="1306513" cy="1479550"/>
            <a:chOff x="2500" y="1755"/>
            <a:chExt cx="823" cy="932"/>
          </a:xfrm>
        </p:grpSpPr>
        <p:sp>
          <p:nvSpPr>
            <p:cNvPr id="32775" name="AutoShape 14"/>
            <p:cNvSpPr>
              <a:spLocks noChangeArrowheads="1"/>
            </p:cNvSpPr>
            <p:nvPr/>
          </p:nvSpPr>
          <p:spPr bwMode="auto">
            <a:xfrm>
              <a:off x="2742" y="2080"/>
              <a:ext cx="295" cy="607"/>
            </a:xfrm>
            <a:prstGeom prst="can">
              <a:avLst>
                <a:gd name="adj" fmla="val 51441"/>
              </a:avLst>
            </a:prstGeom>
            <a:solidFill>
              <a:srgbClr val="969696"/>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latin typeface="Arial" panose="020B0604020202020204" pitchFamily="34" charset="0"/>
                <a:cs typeface="Arial" panose="020B0604020202020204" pitchFamily="34" charset="0"/>
              </a:endParaRPr>
            </a:p>
          </p:txBody>
        </p:sp>
        <p:sp>
          <p:nvSpPr>
            <p:cNvPr id="32776" name="AutoShape 15"/>
            <p:cNvSpPr>
              <a:spLocks noChangeArrowheads="1"/>
            </p:cNvSpPr>
            <p:nvPr/>
          </p:nvSpPr>
          <p:spPr bwMode="auto">
            <a:xfrm>
              <a:off x="2500" y="1755"/>
              <a:ext cx="823" cy="518"/>
            </a:xfrm>
            <a:prstGeom prst="cube">
              <a:avLst>
                <a:gd name="adj" fmla="val 44014"/>
              </a:avLst>
            </a:prstGeom>
            <a:solidFill>
              <a:srgbClr val="969696"/>
            </a:solidFill>
            <a:ln w="9525">
              <a:solidFill>
                <a:schemeClr val="tx1"/>
              </a:solidFill>
              <a:miter lim="800000"/>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latin typeface="Arial" panose="020B0604020202020204" pitchFamily="34" charset="0"/>
                <a:cs typeface="Arial" panose="020B0604020202020204" pitchFamily="34" charset="0"/>
              </a:endParaRPr>
            </a:p>
          </p:txBody>
        </p:sp>
      </p:grpSp>
      <p:sp>
        <p:nvSpPr>
          <p:cNvPr id="11" name="Rectangle 2"/>
          <p:cNvSpPr txBox="1">
            <a:spLocks noChangeArrowheads="1"/>
          </p:cNvSpPr>
          <p:nvPr/>
        </p:nvSpPr>
        <p:spPr>
          <a:xfrm>
            <a:off x="628650" y="365126"/>
            <a:ext cx="7886700" cy="1325563"/>
          </a:xfrm>
          <a:prstGeom prst="rect">
            <a:avLst/>
          </a:prstGeom>
        </p:spPr>
        <p:txBody>
          <a:bodyPr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latin typeface="Calibri Light" panose="020F0302020204030204" pitchFamily="34" charset="0"/>
                <a:cs typeface="Arial" panose="020B0604020202020204" pitchFamily="34" charset="0"/>
              </a:rPr>
              <a:t>Scan Laser</a:t>
            </a:r>
            <a:endParaRPr lang="en-US" altLang="en-US" sz="3200" dirty="0" smtClean="0">
              <a:latin typeface="Calibri Light" panose="020F0302020204030204" pitchFamily="34" charset="0"/>
              <a:cs typeface="Arial" panose="020B0604020202020204" pitchFamily="34" charset="0"/>
            </a:endParaRPr>
          </a:p>
        </p:txBody>
      </p:sp>
      <p:sp>
        <p:nvSpPr>
          <p:cNvPr id="12" name="Content Placeholder 1"/>
          <p:cNvSpPr txBox="1">
            <a:spLocks/>
          </p:cNvSpPr>
          <p:nvPr/>
        </p:nvSpPr>
        <p:spPr>
          <a:xfrm>
            <a:off x="4629150" y="1853906"/>
            <a:ext cx="38862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Tx/>
              <a:buNone/>
            </a:pPr>
            <a:r>
              <a:rPr lang="en-US" altLang="en-US" sz="2400" dirty="0" smtClean="0">
                <a:cs typeface="Arial" panose="020B0604020202020204" pitchFamily="34" charset="0"/>
              </a:rPr>
              <a:t>Good:</a:t>
            </a:r>
          </a:p>
          <a:p>
            <a:pPr>
              <a:lnSpc>
                <a:spcPct val="80000"/>
              </a:lnSpc>
            </a:pPr>
            <a:r>
              <a:rPr lang="en-US" altLang="en-US" sz="2400" dirty="0">
                <a:cs typeface="Arial" panose="020B0604020202020204" pitchFamily="34" charset="0"/>
              </a:rPr>
              <a:t>Faster</a:t>
            </a:r>
          </a:p>
          <a:p>
            <a:pPr>
              <a:lnSpc>
                <a:spcPct val="80000"/>
              </a:lnSpc>
            </a:pPr>
            <a:r>
              <a:rPr lang="en-US" altLang="en-US" sz="2400" dirty="0">
                <a:cs typeface="Arial" panose="020B0604020202020204" pitchFamily="34" charset="0"/>
              </a:rPr>
              <a:t>Specimen moves slowly—less sloshing</a:t>
            </a:r>
          </a:p>
          <a:p>
            <a:pPr marL="0" indent="0">
              <a:lnSpc>
                <a:spcPct val="80000"/>
              </a:lnSpc>
              <a:buNone/>
            </a:pPr>
            <a:r>
              <a:rPr lang="en-US" altLang="en-US" sz="2400" dirty="0">
                <a:cs typeface="Arial" panose="020B0604020202020204" pitchFamily="34" charset="0"/>
              </a:rPr>
              <a:t>Bad:</a:t>
            </a:r>
          </a:p>
          <a:p>
            <a:pPr>
              <a:lnSpc>
                <a:spcPct val="80000"/>
              </a:lnSpc>
            </a:pPr>
            <a:r>
              <a:rPr lang="en-US" altLang="en-US" sz="2400" dirty="0">
                <a:cs typeface="Arial" panose="020B0604020202020204" pitchFamily="34" charset="0"/>
              </a:rPr>
              <a:t>Very high requirements on objective</a:t>
            </a:r>
          </a:p>
          <a:p>
            <a:pPr>
              <a:lnSpc>
                <a:spcPct val="80000"/>
              </a:lnSpc>
            </a:pPr>
            <a:r>
              <a:rPr lang="en-US" altLang="en-US" sz="2400" dirty="0">
                <a:cs typeface="Arial" panose="020B0604020202020204" pitchFamily="34" charset="0"/>
              </a:rPr>
              <a:t>Light collection may be non-uniform off-axis</a:t>
            </a:r>
          </a:p>
          <a:p>
            <a:pPr>
              <a:lnSpc>
                <a:spcPct val="80000"/>
              </a:lnSpc>
            </a:pPr>
            <a:r>
              <a:rPr lang="en-US" altLang="en-US" sz="2400" dirty="0">
                <a:cs typeface="Arial" panose="020B0604020202020204" pitchFamily="34" charset="0"/>
              </a:rPr>
              <a:t>More </a:t>
            </a:r>
            <a:r>
              <a:rPr lang="en-US" altLang="en-US" sz="2400" dirty="0" smtClean="0">
                <a:cs typeface="Arial" panose="020B0604020202020204" pitchFamily="34" charset="0"/>
              </a:rPr>
              <a:t>complicated</a:t>
            </a:r>
            <a:endParaRPr lang="en-US" altLang="en-US" sz="2400" dirty="0">
              <a:cs typeface="Arial" panose="020B0604020202020204" pitchFamily="34" charset="0"/>
            </a:endParaRPr>
          </a:p>
        </p:txBody>
      </p:sp>
    </p:spTree>
    <p:extLst>
      <p:ext uri="{BB962C8B-B14F-4D97-AF65-F5344CB8AC3E}">
        <p14:creationId xmlns:p14="http://schemas.microsoft.com/office/powerpoint/2010/main" val="40005106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grpId="0" nodeType="withEffect">
                                  <p:stCondLst>
                                    <p:cond delay="0"/>
                                  </p:stCondLst>
                                  <p:childTnLst>
                                    <p:anim calcmode="discrete" valueType="str">
                                      <p:cBhvr>
                                        <p:cTn id="6" dur="1000" fill="hold"/>
                                        <p:tgtEl>
                                          <p:spTgt spid="347147"/>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500"/>
                                  </p:stCondLst>
                                  <p:childTnLst>
                                    <p:anim calcmode="discrete" valueType="str">
                                      <p:cBhvr>
                                        <p:cTn id="8" dur="1000" fill="hold"/>
                                        <p:tgtEl>
                                          <p:spTgt spid="347148"/>
                                        </p:tgtEl>
                                        <p:attrNameLst>
                                          <p:attrName>style.visibility</p:attrName>
                                        </p:attrNameLst>
                                      </p:cBhvr>
                                      <p:tavLst>
                                        <p:tav tm="0">
                                          <p:val>
                                            <p:strVal val="hidden"/>
                                          </p:val>
                                        </p:tav>
                                        <p:tav tm="50000">
                                          <p:val>
                                            <p:strVal val="visible"/>
                                          </p:val>
                                        </p:tav>
                                      </p:tavLst>
                                    </p:anim>
                                  </p:childTnLst>
                                </p:cTn>
                              </p:par>
                              <p:par>
                                <p:cTn id="9" presetID="63" presetClass="path" presetSubtype="0" repeatCount="indefinite" accel="50000" decel="50000" fill="remove" grpId="0" nodeType="withEffect">
                                  <p:stCondLst>
                                    <p:cond delay="500"/>
                                  </p:stCondLst>
                                  <p:childTnLst>
                                    <p:animMotion origin="layout" path="M -2.5E-6 1.85185E-6 L 0.04254 1.85185E-6 " pathEditMode="relative" rAng="0" ptsTypes="AA">
                                      <p:cBhvr>
                                        <p:cTn id="10" dur="5000" fill="hold"/>
                                        <p:tgtEl>
                                          <p:spTgt spid="347146"/>
                                        </p:tgtEl>
                                        <p:attrNameLst>
                                          <p:attrName>ppt_x</p:attrName>
                                          <p:attrName>ppt_y</p:attrName>
                                        </p:attrNameLst>
                                      </p:cBhvr>
                                      <p:rCtr x="211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46" grpId="0" animBg="1"/>
      <p:bldP spid="347147" grpId="0" animBg="1"/>
      <p:bldP spid="34714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normAutofit/>
          </a:bodyPr>
          <a:lstStyle/>
          <a:p>
            <a:r>
              <a:rPr lang="en-US" sz="3200" dirty="0" smtClean="0"/>
              <a:t>Confocal Terminology</a:t>
            </a:r>
            <a:endParaRPr lang="en-US" sz="3200" dirty="0"/>
          </a:p>
        </p:txBody>
      </p:sp>
      <p:sp>
        <p:nvSpPr>
          <p:cNvPr id="6" name="Content Placeholder 5"/>
          <p:cNvSpPr>
            <a:spLocks noGrp="1"/>
          </p:cNvSpPr>
          <p:nvPr>
            <p:ph idx="1"/>
          </p:nvPr>
        </p:nvSpPr>
        <p:spPr/>
        <p:txBody>
          <a:bodyPr/>
          <a:lstStyle/>
          <a:p>
            <a:r>
              <a:rPr lang="en-US" dirty="0" smtClean="0"/>
              <a:t>LSCM</a:t>
            </a:r>
          </a:p>
          <a:p>
            <a:pPr lvl="1"/>
            <a:r>
              <a:rPr lang="en-US" dirty="0" smtClean="0"/>
              <a:t>Laser Scanning Confocal Microscopy</a:t>
            </a:r>
          </a:p>
          <a:p>
            <a:r>
              <a:rPr lang="en-US" dirty="0" smtClean="0"/>
              <a:t>CLSM</a:t>
            </a:r>
          </a:p>
          <a:p>
            <a:pPr lvl="1"/>
            <a:r>
              <a:rPr lang="en-US" dirty="0" smtClean="0"/>
              <a:t>Confocal Laser Scanning Microscopy</a:t>
            </a:r>
          </a:p>
          <a:p>
            <a:r>
              <a:rPr lang="en-US" dirty="0" smtClean="0"/>
              <a:t>CSLM</a:t>
            </a:r>
          </a:p>
          <a:p>
            <a:pPr lvl="1"/>
            <a:r>
              <a:rPr lang="en-US" dirty="0" smtClean="0"/>
              <a:t>Confocal Scanning Laser Microscopy</a:t>
            </a:r>
          </a:p>
          <a:p>
            <a:r>
              <a:rPr lang="en-US" dirty="0" smtClean="0"/>
              <a:t>LSM</a:t>
            </a:r>
          </a:p>
          <a:p>
            <a:pPr lvl="1"/>
            <a:r>
              <a:rPr lang="en-US" dirty="0" smtClean="0"/>
              <a:t>Laser Scanning Microscopy</a:t>
            </a:r>
            <a:endParaRPr lang="en-US" dirty="0"/>
          </a:p>
        </p:txBody>
      </p:sp>
    </p:spTree>
    <p:extLst>
      <p:ext uri="{BB962C8B-B14F-4D97-AF65-F5344CB8AC3E}">
        <p14:creationId xmlns:p14="http://schemas.microsoft.com/office/powerpoint/2010/main" val="5699484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descr="aberrations corr pict                                          0001B2B0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8538" y="1727200"/>
            <a:ext cx="4006850" cy="494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chor="t">
            <a:normAutofit/>
          </a:bodyPr>
          <a:lstStyle/>
          <a:p>
            <a:r>
              <a:rPr lang="en-US" sz="3200" dirty="0"/>
              <a:t>Optical Aberrations:  Imperfections in optical </a:t>
            </a:r>
            <a:r>
              <a:rPr lang="en-US" sz="3200" dirty="0" smtClean="0"/>
              <a:t>systems</a:t>
            </a:r>
            <a:endParaRPr lang="en-US" sz="3200" dirty="0"/>
          </a:p>
        </p:txBody>
      </p:sp>
      <p:sp>
        <p:nvSpPr>
          <p:cNvPr id="3" name="Content Placeholder 2"/>
          <p:cNvSpPr>
            <a:spLocks noGrp="1"/>
          </p:cNvSpPr>
          <p:nvPr>
            <p:ph sz="half" idx="1"/>
          </p:nvPr>
        </p:nvSpPr>
        <p:spPr/>
        <p:txBody>
          <a:bodyPr/>
          <a:lstStyle/>
          <a:p>
            <a:r>
              <a:rPr lang="en-US" dirty="0" smtClean="0"/>
              <a:t>Spherical</a:t>
            </a:r>
          </a:p>
          <a:p>
            <a:r>
              <a:rPr lang="en-US" dirty="0" smtClean="0"/>
              <a:t>Chromatic </a:t>
            </a:r>
            <a:r>
              <a:rPr lang="en-US" dirty="0"/>
              <a:t>(blue=shorter wavelength)</a:t>
            </a:r>
          </a:p>
          <a:p>
            <a:r>
              <a:rPr lang="en-US" dirty="0" smtClean="0"/>
              <a:t>Curvature </a:t>
            </a:r>
            <a:r>
              <a:rPr lang="en-US" dirty="0"/>
              <a:t>of field</a:t>
            </a:r>
          </a:p>
          <a:p>
            <a:endParaRPr lang="en-US" dirty="0"/>
          </a:p>
        </p:txBody>
      </p:sp>
    </p:spTree>
    <p:extLst>
      <p:ext uri="{BB962C8B-B14F-4D97-AF65-F5344CB8AC3E}">
        <p14:creationId xmlns:p14="http://schemas.microsoft.com/office/powerpoint/2010/main" val="24083462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Line 3"/>
          <p:cNvSpPr>
            <a:spLocks noChangeShapeType="1"/>
          </p:cNvSpPr>
          <p:nvPr/>
        </p:nvSpPr>
        <p:spPr bwMode="auto">
          <a:xfrm>
            <a:off x="1371600" y="3716594"/>
            <a:ext cx="65532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4996" name="Oval 4"/>
          <p:cNvSpPr>
            <a:spLocks noChangeArrowheads="1"/>
          </p:cNvSpPr>
          <p:nvPr/>
        </p:nvSpPr>
        <p:spPr bwMode="auto">
          <a:xfrm>
            <a:off x="3733800" y="973394"/>
            <a:ext cx="762000" cy="55626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nvGrpSpPr>
          <p:cNvPr id="84997" name="Group 25"/>
          <p:cNvGrpSpPr>
            <a:grpSpLocks/>
          </p:cNvGrpSpPr>
          <p:nvPr/>
        </p:nvGrpSpPr>
        <p:grpSpPr bwMode="auto">
          <a:xfrm>
            <a:off x="2057400" y="3335594"/>
            <a:ext cx="6019800" cy="762000"/>
            <a:chOff x="1296" y="1872"/>
            <a:chExt cx="3792" cy="480"/>
          </a:xfrm>
        </p:grpSpPr>
        <p:sp>
          <p:nvSpPr>
            <p:cNvPr id="85016" name="Line 6"/>
            <p:cNvSpPr>
              <a:spLocks noChangeShapeType="1"/>
            </p:cNvSpPr>
            <p:nvPr/>
          </p:nvSpPr>
          <p:spPr bwMode="auto">
            <a:xfrm>
              <a:off x="1296" y="2352"/>
              <a:ext cx="1296"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017" name="Line 7"/>
            <p:cNvSpPr>
              <a:spLocks noChangeShapeType="1"/>
            </p:cNvSpPr>
            <p:nvPr/>
          </p:nvSpPr>
          <p:spPr bwMode="auto">
            <a:xfrm>
              <a:off x="1296" y="1872"/>
              <a:ext cx="1296" cy="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018" name="Line 12"/>
            <p:cNvSpPr>
              <a:spLocks noChangeShapeType="1"/>
            </p:cNvSpPr>
            <p:nvPr/>
          </p:nvSpPr>
          <p:spPr bwMode="auto">
            <a:xfrm>
              <a:off x="2592" y="1872"/>
              <a:ext cx="2448" cy="38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019" name="Line 13"/>
            <p:cNvSpPr>
              <a:spLocks noChangeShapeType="1"/>
            </p:cNvSpPr>
            <p:nvPr/>
          </p:nvSpPr>
          <p:spPr bwMode="auto">
            <a:xfrm flipV="1">
              <a:off x="2592" y="1968"/>
              <a:ext cx="2496" cy="38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 name="Group 29"/>
          <p:cNvGrpSpPr>
            <a:grpSpLocks/>
          </p:cNvGrpSpPr>
          <p:nvPr/>
        </p:nvGrpSpPr>
        <p:grpSpPr bwMode="auto">
          <a:xfrm>
            <a:off x="2057400" y="2802194"/>
            <a:ext cx="5943600" cy="1831975"/>
            <a:chOff x="1296" y="1535"/>
            <a:chExt cx="3744" cy="1154"/>
          </a:xfrm>
        </p:grpSpPr>
        <p:sp>
          <p:nvSpPr>
            <p:cNvPr id="85012" name="Line 5"/>
            <p:cNvSpPr>
              <a:spLocks noChangeShapeType="1"/>
            </p:cNvSpPr>
            <p:nvPr/>
          </p:nvSpPr>
          <p:spPr bwMode="auto">
            <a:xfrm>
              <a:off x="1296" y="1535"/>
              <a:ext cx="1296" cy="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013" name="Line 8"/>
            <p:cNvSpPr>
              <a:spLocks noChangeShapeType="1"/>
            </p:cNvSpPr>
            <p:nvPr/>
          </p:nvSpPr>
          <p:spPr bwMode="auto">
            <a:xfrm>
              <a:off x="1296" y="2688"/>
              <a:ext cx="1296" cy="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014" name="Line 11"/>
            <p:cNvSpPr>
              <a:spLocks noChangeShapeType="1"/>
            </p:cNvSpPr>
            <p:nvPr/>
          </p:nvSpPr>
          <p:spPr bwMode="auto">
            <a:xfrm>
              <a:off x="2592" y="1536"/>
              <a:ext cx="2400" cy="100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015" name="Line 14"/>
            <p:cNvSpPr>
              <a:spLocks noChangeShapeType="1"/>
            </p:cNvSpPr>
            <p:nvPr/>
          </p:nvSpPr>
          <p:spPr bwMode="auto">
            <a:xfrm flipV="1">
              <a:off x="2592" y="1680"/>
              <a:ext cx="2448" cy="100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 name="Group 31"/>
          <p:cNvGrpSpPr>
            <a:grpSpLocks/>
          </p:cNvGrpSpPr>
          <p:nvPr/>
        </p:nvGrpSpPr>
        <p:grpSpPr bwMode="auto">
          <a:xfrm>
            <a:off x="5410200" y="4021394"/>
            <a:ext cx="1600200" cy="1628775"/>
            <a:chOff x="3408" y="2304"/>
            <a:chExt cx="1008" cy="1026"/>
          </a:xfrm>
        </p:grpSpPr>
        <p:sp>
          <p:nvSpPr>
            <p:cNvPr id="85010" name="Text Box 15"/>
            <p:cNvSpPr txBox="1">
              <a:spLocks noChangeArrowheads="1"/>
            </p:cNvSpPr>
            <p:nvPr/>
          </p:nvSpPr>
          <p:spPr bwMode="auto">
            <a:xfrm>
              <a:off x="3408" y="2736"/>
              <a:ext cx="1008"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Zone of Confusion</a:t>
              </a:r>
            </a:p>
          </p:txBody>
        </p:sp>
        <p:sp>
          <p:nvSpPr>
            <p:cNvPr id="85011" name="Line 16"/>
            <p:cNvSpPr>
              <a:spLocks noChangeShapeType="1"/>
            </p:cNvSpPr>
            <p:nvPr/>
          </p:nvSpPr>
          <p:spPr bwMode="auto">
            <a:xfrm flipV="1">
              <a:off x="3840" y="2304"/>
              <a:ext cx="88" cy="48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 name="Group 27"/>
          <p:cNvGrpSpPr>
            <a:grpSpLocks/>
          </p:cNvGrpSpPr>
          <p:nvPr/>
        </p:nvGrpSpPr>
        <p:grpSpPr bwMode="auto">
          <a:xfrm>
            <a:off x="2057400" y="2344994"/>
            <a:ext cx="5715000" cy="2898775"/>
            <a:chOff x="1296" y="1199"/>
            <a:chExt cx="3600" cy="1826"/>
          </a:xfrm>
        </p:grpSpPr>
        <p:sp>
          <p:nvSpPr>
            <p:cNvPr id="85006" name="Line 9"/>
            <p:cNvSpPr>
              <a:spLocks noChangeShapeType="1"/>
            </p:cNvSpPr>
            <p:nvPr/>
          </p:nvSpPr>
          <p:spPr bwMode="auto">
            <a:xfrm>
              <a:off x="1296" y="1199"/>
              <a:ext cx="1296" cy="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007" name="Line 10"/>
            <p:cNvSpPr>
              <a:spLocks noChangeShapeType="1"/>
            </p:cNvSpPr>
            <p:nvPr/>
          </p:nvSpPr>
          <p:spPr bwMode="auto">
            <a:xfrm>
              <a:off x="2592" y="1200"/>
              <a:ext cx="2304" cy="153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008" name="Line 18"/>
            <p:cNvSpPr>
              <a:spLocks noChangeShapeType="1"/>
            </p:cNvSpPr>
            <p:nvPr/>
          </p:nvSpPr>
          <p:spPr bwMode="auto">
            <a:xfrm>
              <a:off x="1296" y="3024"/>
              <a:ext cx="1296" cy="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009" name="Line 21"/>
            <p:cNvSpPr>
              <a:spLocks noChangeShapeType="1"/>
            </p:cNvSpPr>
            <p:nvPr/>
          </p:nvSpPr>
          <p:spPr bwMode="auto">
            <a:xfrm flipV="1">
              <a:off x="2592" y="1392"/>
              <a:ext cx="2304" cy="163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 name="Group 28"/>
          <p:cNvGrpSpPr>
            <a:grpSpLocks/>
          </p:cNvGrpSpPr>
          <p:nvPr/>
        </p:nvGrpSpPr>
        <p:grpSpPr bwMode="auto">
          <a:xfrm>
            <a:off x="2057400" y="1808419"/>
            <a:ext cx="5486400" cy="3965575"/>
            <a:chOff x="1296" y="863"/>
            <a:chExt cx="3456" cy="2498"/>
          </a:xfrm>
        </p:grpSpPr>
        <p:sp>
          <p:nvSpPr>
            <p:cNvPr id="85002" name="Line 17"/>
            <p:cNvSpPr>
              <a:spLocks noChangeShapeType="1"/>
            </p:cNvSpPr>
            <p:nvPr/>
          </p:nvSpPr>
          <p:spPr bwMode="auto">
            <a:xfrm>
              <a:off x="1296" y="863"/>
              <a:ext cx="1296" cy="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003" name="Line 20"/>
            <p:cNvSpPr>
              <a:spLocks noChangeShapeType="1"/>
            </p:cNvSpPr>
            <p:nvPr/>
          </p:nvSpPr>
          <p:spPr bwMode="auto">
            <a:xfrm>
              <a:off x="1296" y="3360"/>
              <a:ext cx="1296" cy="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004" name="Line 22"/>
            <p:cNvSpPr>
              <a:spLocks noChangeShapeType="1"/>
            </p:cNvSpPr>
            <p:nvPr/>
          </p:nvSpPr>
          <p:spPr bwMode="auto">
            <a:xfrm flipV="1">
              <a:off x="2592" y="1248"/>
              <a:ext cx="2064" cy="211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005" name="Line 23"/>
            <p:cNvSpPr>
              <a:spLocks noChangeShapeType="1"/>
            </p:cNvSpPr>
            <p:nvPr/>
          </p:nvSpPr>
          <p:spPr bwMode="auto">
            <a:xfrm>
              <a:off x="2592" y="864"/>
              <a:ext cx="2160" cy="206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2" name="Title 1"/>
          <p:cNvSpPr>
            <a:spLocks noGrp="1"/>
          </p:cNvSpPr>
          <p:nvPr>
            <p:ph type="title"/>
          </p:nvPr>
        </p:nvSpPr>
        <p:spPr/>
        <p:txBody>
          <a:bodyPr anchor="t">
            <a:normAutofit/>
          </a:bodyPr>
          <a:lstStyle/>
          <a:p>
            <a:r>
              <a:rPr lang="en-US" sz="3600" dirty="0"/>
              <a:t>Spherical </a:t>
            </a:r>
            <a:r>
              <a:rPr lang="en-US" sz="3600" dirty="0" smtClean="0"/>
              <a:t>Aberration</a:t>
            </a:r>
            <a:endParaRPr lang="en-US" sz="3600" dirty="0"/>
          </a:p>
        </p:txBody>
      </p:sp>
    </p:spTree>
    <p:extLst>
      <p:ext uri="{BB962C8B-B14F-4D97-AF65-F5344CB8AC3E}">
        <p14:creationId xmlns:p14="http://schemas.microsoft.com/office/powerpoint/2010/main" val="113046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aberrations  not pict                                          0001B2B0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1900" y="886282"/>
            <a:ext cx="4129088" cy="577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Text Box 3"/>
          <p:cNvSpPr txBox="1">
            <a:spLocks noChangeArrowheads="1"/>
          </p:cNvSpPr>
          <p:nvPr/>
        </p:nvSpPr>
        <p:spPr bwMode="auto">
          <a:xfrm>
            <a:off x="260350" y="305743"/>
            <a:ext cx="75155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r>
              <a:rPr lang="en-US" altLang="en-US" dirty="0">
                <a:solidFill>
                  <a:srgbClr val="000000"/>
                </a:solidFill>
                <a:latin typeface="Calibri Light" panose="020F0302020204030204" pitchFamily="34" charset="0"/>
              </a:rPr>
              <a:t>Spherical aberration: Light misses aperture (and defocused)</a:t>
            </a:r>
          </a:p>
        </p:txBody>
      </p:sp>
    </p:spTree>
    <p:extLst>
      <p:ext uri="{BB962C8B-B14F-4D97-AF65-F5344CB8AC3E}">
        <p14:creationId xmlns:p14="http://schemas.microsoft.com/office/powerpoint/2010/main" val="23954835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3"/>
          <p:cNvSpPr>
            <a:spLocks noChangeShapeType="1"/>
          </p:cNvSpPr>
          <p:nvPr/>
        </p:nvSpPr>
        <p:spPr bwMode="auto">
          <a:xfrm>
            <a:off x="457200" y="4343400"/>
            <a:ext cx="845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36867" name="Oval 4"/>
          <p:cNvSpPr>
            <a:spLocks noChangeArrowheads="1"/>
          </p:cNvSpPr>
          <p:nvPr/>
        </p:nvSpPr>
        <p:spPr bwMode="auto">
          <a:xfrm>
            <a:off x="3733800" y="2438400"/>
            <a:ext cx="762000" cy="3886200"/>
          </a:xfrm>
          <a:prstGeom prst="ellipse">
            <a:avLst/>
          </a:prstGeom>
          <a:solidFill>
            <a:schemeClr val="accent1">
              <a:alpha val="50195"/>
            </a:schemeClr>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endParaRPr>
          </a:p>
        </p:txBody>
      </p:sp>
      <p:sp>
        <p:nvSpPr>
          <p:cNvPr id="36868" name="Line 5"/>
          <p:cNvSpPr>
            <a:spLocks noChangeShapeType="1"/>
          </p:cNvSpPr>
          <p:nvPr/>
        </p:nvSpPr>
        <p:spPr bwMode="auto">
          <a:xfrm>
            <a:off x="609600" y="3657600"/>
            <a:ext cx="8534400" cy="1676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36869" name="AutoShape 6"/>
          <p:cNvSpPr>
            <a:spLocks noChangeArrowheads="1"/>
          </p:cNvSpPr>
          <p:nvPr/>
        </p:nvSpPr>
        <p:spPr bwMode="auto">
          <a:xfrm>
            <a:off x="6019800" y="4267200"/>
            <a:ext cx="152400" cy="152400"/>
          </a:xfrm>
          <a:prstGeom prst="diamond">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endParaRPr>
          </a:p>
        </p:txBody>
      </p:sp>
      <p:sp>
        <p:nvSpPr>
          <p:cNvPr id="36870" name="AutoShape 7"/>
          <p:cNvSpPr>
            <a:spLocks noChangeArrowheads="1"/>
          </p:cNvSpPr>
          <p:nvPr/>
        </p:nvSpPr>
        <p:spPr bwMode="auto">
          <a:xfrm>
            <a:off x="2003425" y="4267200"/>
            <a:ext cx="152400" cy="152400"/>
          </a:xfrm>
          <a:prstGeom prst="diamond">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endParaRPr>
          </a:p>
        </p:txBody>
      </p:sp>
      <p:sp>
        <p:nvSpPr>
          <p:cNvPr id="36871" name="Line 8"/>
          <p:cNvSpPr>
            <a:spLocks noChangeShapeType="1"/>
          </p:cNvSpPr>
          <p:nvPr/>
        </p:nvSpPr>
        <p:spPr bwMode="auto">
          <a:xfrm flipV="1">
            <a:off x="609600" y="3657600"/>
            <a:ext cx="0" cy="685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36872" name="Line 9"/>
          <p:cNvSpPr>
            <a:spLocks noChangeShapeType="1"/>
          </p:cNvSpPr>
          <p:nvPr/>
        </p:nvSpPr>
        <p:spPr bwMode="auto">
          <a:xfrm>
            <a:off x="685800" y="3657600"/>
            <a:ext cx="35052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36873" name="Line 10"/>
          <p:cNvSpPr>
            <a:spLocks noChangeShapeType="1"/>
          </p:cNvSpPr>
          <p:nvPr/>
        </p:nvSpPr>
        <p:spPr bwMode="auto">
          <a:xfrm>
            <a:off x="4114800" y="3657600"/>
            <a:ext cx="5029200" cy="17526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36874" name="Line 11"/>
          <p:cNvSpPr>
            <a:spLocks noChangeShapeType="1"/>
          </p:cNvSpPr>
          <p:nvPr/>
        </p:nvSpPr>
        <p:spPr bwMode="auto">
          <a:xfrm>
            <a:off x="609600" y="3657600"/>
            <a:ext cx="3505200" cy="1600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36875" name="Line 12"/>
          <p:cNvSpPr>
            <a:spLocks noChangeShapeType="1"/>
          </p:cNvSpPr>
          <p:nvPr/>
        </p:nvSpPr>
        <p:spPr bwMode="auto">
          <a:xfrm flipV="1">
            <a:off x="4114800" y="5257800"/>
            <a:ext cx="50292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36876" name="Line 13"/>
          <p:cNvSpPr>
            <a:spLocks noChangeShapeType="1"/>
          </p:cNvSpPr>
          <p:nvPr/>
        </p:nvSpPr>
        <p:spPr bwMode="auto">
          <a:xfrm>
            <a:off x="8686800" y="4343400"/>
            <a:ext cx="0" cy="9144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36877" name="Line 14"/>
          <p:cNvSpPr>
            <a:spLocks noChangeShapeType="1"/>
          </p:cNvSpPr>
          <p:nvPr/>
        </p:nvSpPr>
        <p:spPr bwMode="auto">
          <a:xfrm>
            <a:off x="2133600" y="3124200"/>
            <a:ext cx="1981200"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36878" name="Line 15"/>
          <p:cNvSpPr>
            <a:spLocks noChangeShapeType="1"/>
          </p:cNvSpPr>
          <p:nvPr/>
        </p:nvSpPr>
        <p:spPr bwMode="auto">
          <a:xfrm>
            <a:off x="4114800" y="4038600"/>
            <a:ext cx="4572000"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36879" name="Line 16"/>
          <p:cNvSpPr>
            <a:spLocks noChangeShapeType="1"/>
          </p:cNvSpPr>
          <p:nvPr/>
        </p:nvSpPr>
        <p:spPr bwMode="auto">
          <a:xfrm flipH="1">
            <a:off x="609600" y="4724400"/>
            <a:ext cx="3505200"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36880" name="Text Box 17"/>
          <p:cNvSpPr txBox="1">
            <a:spLocks noChangeArrowheads="1"/>
          </p:cNvSpPr>
          <p:nvPr/>
        </p:nvSpPr>
        <p:spPr bwMode="auto">
          <a:xfrm>
            <a:off x="2879725" y="2589213"/>
            <a:ext cx="3397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r>
              <a:rPr lang="en-US" altLang="en-US">
                <a:solidFill>
                  <a:srgbClr val="000000"/>
                </a:solidFill>
              </a:rPr>
              <a:t>f</a:t>
            </a:r>
          </a:p>
        </p:txBody>
      </p:sp>
      <p:sp>
        <p:nvSpPr>
          <p:cNvPr id="36881" name="Text Box 18"/>
          <p:cNvSpPr txBox="1">
            <a:spLocks noChangeArrowheads="1"/>
          </p:cNvSpPr>
          <p:nvPr/>
        </p:nvSpPr>
        <p:spPr bwMode="auto">
          <a:xfrm>
            <a:off x="1905000" y="4648200"/>
            <a:ext cx="3444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r>
              <a:rPr lang="en-US" altLang="en-US">
                <a:solidFill>
                  <a:srgbClr val="000000"/>
                </a:solidFill>
              </a:rPr>
              <a:t>o</a:t>
            </a:r>
          </a:p>
        </p:txBody>
      </p:sp>
      <p:sp>
        <p:nvSpPr>
          <p:cNvPr id="36882" name="Text Box 19"/>
          <p:cNvSpPr txBox="1">
            <a:spLocks noChangeArrowheads="1"/>
          </p:cNvSpPr>
          <p:nvPr/>
        </p:nvSpPr>
        <p:spPr bwMode="auto">
          <a:xfrm>
            <a:off x="6324600" y="3505200"/>
            <a:ext cx="2698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r>
              <a:rPr lang="en-US" altLang="en-US">
                <a:solidFill>
                  <a:srgbClr val="000000"/>
                </a:solidFill>
              </a:rPr>
              <a:t>i</a:t>
            </a:r>
          </a:p>
        </p:txBody>
      </p:sp>
      <p:grpSp>
        <p:nvGrpSpPr>
          <p:cNvPr id="2" name="Group 20"/>
          <p:cNvGrpSpPr>
            <a:grpSpLocks/>
          </p:cNvGrpSpPr>
          <p:nvPr/>
        </p:nvGrpSpPr>
        <p:grpSpPr bwMode="auto">
          <a:xfrm>
            <a:off x="2209800" y="4267200"/>
            <a:ext cx="3733800" cy="152400"/>
            <a:chOff x="1392" y="2688"/>
            <a:chExt cx="2352" cy="96"/>
          </a:xfrm>
        </p:grpSpPr>
        <p:sp>
          <p:nvSpPr>
            <p:cNvPr id="36897" name="AutoShape 21"/>
            <p:cNvSpPr>
              <a:spLocks noChangeArrowheads="1"/>
            </p:cNvSpPr>
            <p:nvPr/>
          </p:nvSpPr>
          <p:spPr bwMode="auto">
            <a:xfrm>
              <a:off x="1392" y="2688"/>
              <a:ext cx="96" cy="96"/>
            </a:xfrm>
            <a:prstGeom prst="diamond">
              <a:avLst/>
            </a:prstGeom>
            <a:solidFill>
              <a:schemeClr val="accent2"/>
            </a:solidFill>
            <a:ln w="9525">
              <a:solidFill>
                <a:schemeClr val="accent2"/>
              </a:solidFill>
              <a:miter lim="800000"/>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endParaRPr>
            </a:p>
          </p:txBody>
        </p:sp>
        <p:sp>
          <p:nvSpPr>
            <p:cNvPr id="36898" name="AutoShape 22"/>
            <p:cNvSpPr>
              <a:spLocks noChangeArrowheads="1"/>
            </p:cNvSpPr>
            <p:nvPr/>
          </p:nvSpPr>
          <p:spPr bwMode="auto">
            <a:xfrm>
              <a:off x="3648" y="2688"/>
              <a:ext cx="96" cy="96"/>
            </a:xfrm>
            <a:prstGeom prst="diamond">
              <a:avLst/>
            </a:prstGeom>
            <a:solidFill>
              <a:schemeClr val="accent2"/>
            </a:solidFill>
            <a:ln w="9525">
              <a:solidFill>
                <a:schemeClr val="accent2"/>
              </a:solidFill>
              <a:miter lim="800000"/>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endParaRPr>
            </a:p>
          </p:txBody>
        </p:sp>
      </p:grpSp>
      <p:grpSp>
        <p:nvGrpSpPr>
          <p:cNvPr id="3" name="Group 23"/>
          <p:cNvGrpSpPr>
            <a:grpSpLocks/>
          </p:cNvGrpSpPr>
          <p:nvPr/>
        </p:nvGrpSpPr>
        <p:grpSpPr bwMode="auto">
          <a:xfrm>
            <a:off x="609600" y="3657600"/>
            <a:ext cx="8534400" cy="1981200"/>
            <a:chOff x="384" y="2304"/>
            <a:chExt cx="5376" cy="1248"/>
          </a:xfrm>
        </p:grpSpPr>
        <p:grpSp>
          <p:nvGrpSpPr>
            <p:cNvPr id="36892" name="Group 24"/>
            <p:cNvGrpSpPr>
              <a:grpSpLocks/>
            </p:cNvGrpSpPr>
            <p:nvPr/>
          </p:nvGrpSpPr>
          <p:grpSpPr bwMode="auto">
            <a:xfrm>
              <a:off x="384" y="2304"/>
              <a:ext cx="5376" cy="1248"/>
              <a:chOff x="384" y="2304"/>
              <a:chExt cx="5376" cy="1248"/>
            </a:xfrm>
          </p:grpSpPr>
          <p:sp>
            <p:nvSpPr>
              <p:cNvPr id="36894" name="Line 25"/>
              <p:cNvSpPr>
                <a:spLocks noChangeShapeType="1"/>
              </p:cNvSpPr>
              <p:nvPr/>
            </p:nvSpPr>
            <p:spPr bwMode="auto">
              <a:xfrm>
                <a:off x="2592" y="2304"/>
                <a:ext cx="3168" cy="1248"/>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36895" name="Line 26"/>
              <p:cNvSpPr>
                <a:spLocks noChangeShapeType="1"/>
              </p:cNvSpPr>
              <p:nvPr/>
            </p:nvSpPr>
            <p:spPr bwMode="auto">
              <a:xfrm>
                <a:off x="384" y="2304"/>
                <a:ext cx="2208" cy="912"/>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36896" name="Line 27"/>
              <p:cNvSpPr>
                <a:spLocks noChangeShapeType="1"/>
              </p:cNvSpPr>
              <p:nvPr/>
            </p:nvSpPr>
            <p:spPr bwMode="auto">
              <a:xfrm>
                <a:off x="2585" y="3202"/>
                <a:ext cx="3168" cy="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grpSp>
        <p:sp>
          <p:nvSpPr>
            <p:cNvPr id="36893" name="Line 28"/>
            <p:cNvSpPr>
              <a:spLocks noChangeShapeType="1"/>
            </p:cNvSpPr>
            <p:nvPr/>
          </p:nvSpPr>
          <p:spPr bwMode="auto">
            <a:xfrm>
              <a:off x="4896" y="2736"/>
              <a:ext cx="0" cy="480"/>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grpSp>
      <p:grpSp>
        <p:nvGrpSpPr>
          <p:cNvPr id="5" name="Group 29"/>
          <p:cNvGrpSpPr>
            <a:grpSpLocks/>
          </p:cNvGrpSpPr>
          <p:nvPr/>
        </p:nvGrpSpPr>
        <p:grpSpPr bwMode="auto">
          <a:xfrm>
            <a:off x="4114800" y="2667000"/>
            <a:ext cx="4833938" cy="3646488"/>
            <a:chOff x="2592" y="1680"/>
            <a:chExt cx="3045" cy="2297"/>
          </a:xfrm>
        </p:grpSpPr>
        <p:sp>
          <p:nvSpPr>
            <p:cNvPr id="36887" name="Line 30"/>
            <p:cNvSpPr>
              <a:spLocks noChangeShapeType="1"/>
            </p:cNvSpPr>
            <p:nvPr/>
          </p:nvSpPr>
          <p:spPr bwMode="auto">
            <a:xfrm>
              <a:off x="2592" y="2208"/>
              <a:ext cx="2304" cy="0"/>
            </a:xfrm>
            <a:prstGeom prst="line">
              <a:avLst/>
            </a:prstGeom>
            <a:noFill/>
            <a:ln w="762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36888" name="Text Box 31"/>
            <p:cNvSpPr txBox="1">
              <a:spLocks noChangeArrowheads="1"/>
            </p:cNvSpPr>
            <p:nvPr/>
          </p:nvSpPr>
          <p:spPr bwMode="auto">
            <a:xfrm>
              <a:off x="4448" y="1680"/>
              <a:ext cx="1189"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fontAlgn="base" hangingPunct="1">
                <a:spcBef>
                  <a:spcPct val="50000"/>
                </a:spcBef>
                <a:spcAft>
                  <a:spcPct val="0"/>
                </a:spcAft>
              </a:pPr>
              <a:r>
                <a:rPr lang="en-US" altLang="en-US" sz="2000">
                  <a:solidFill>
                    <a:srgbClr val="000000"/>
                  </a:solidFill>
                </a:rPr>
                <a:t>Shift of focus</a:t>
              </a:r>
              <a:endParaRPr lang="en-US" altLang="en-US">
                <a:solidFill>
                  <a:srgbClr val="000000"/>
                </a:solidFill>
              </a:endParaRPr>
            </a:p>
          </p:txBody>
        </p:sp>
        <p:sp>
          <p:nvSpPr>
            <p:cNvPr id="36889" name="Line 32"/>
            <p:cNvSpPr>
              <a:spLocks noChangeShapeType="1"/>
            </p:cNvSpPr>
            <p:nvPr/>
          </p:nvSpPr>
          <p:spPr bwMode="auto">
            <a:xfrm flipH="1">
              <a:off x="5136" y="1920"/>
              <a:ext cx="144" cy="33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36890" name="Text Box 33"/>
            <p:cNvSpPr txBox="1">
              <a:spLocks noChangeArrowheads="1"/>
            </p:cNvSpPr>
            <p:nvPr/>
          </p:nvSpPr>
          <p:spPr bwMode="auto">
            <a:xfrm>
              <a:off x="3504" y="3696"/>
              <a:ext cx="1866"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fontAlgn="base" hangingPunct="1">
                <a:spcBef>
                  <a:spcPct val="50000"/>
                </a:spcBef>
                <a:spcAft>
                  <a:spcPct val="0"/>
                </a:spcAft>
              </a:pPr>
              <a:r>
                <a:rPr lang="en-US" altLang="en-US" sz="2000">
                  <a:solidFill>
                    <a:srgbClr val="000000"/>
                  </a:solidFill>
                </a:rPr>
                <a:t>Change in magnification</a:t>
              </a:r>
              <a:endParaRPr lang="en-US" altLang="en-US">
                <a:solidFill>
                  <a:srgbClr val="000000"/>
                </a:solidFill>
              </a:endParaRPr>
            </a:p>
          </p:txBody>
        </p:sp>
        <p:sp>
          <p:nvSpPr>
            <p:cNvPr id="36891" name="Line 34"/>
            <p:cNvSpPr>
              <a:spLocks noChangeShapeType="1"/>
            </p:cNvSpPr>
            <p:nvPr/>
          </p:nvSpPr>
          <p:spPr bwMode="auto">
            <a:xfrm flipV="1">
              <a:off x="4656" y="3408"/>
              <a:ext cx="192" cy="2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grpSp>
      <p:sp>
        <p:nvSpPr>
          <p:cNvPr id="4" name="Title 3"/>
          <p:cNvSpPr>
            <a:spLocks noGrp="1"/>
          </p:cNvSpPr>
          <p:nvPr>
            <p:ph type="title"/>
          </p:nvPr>
        </p:nvSpPr>
        <p:spPr/>
        <p:txBody>
          <a:bodyPr anchor="t">
            <a:normAutofit/>
          </a:bodyPr>
          <a:lstStyle/>
          <a:p>
            <a:r>
              <a:rPr lang="en-US" sz="3200" dirty="0"/>
              <a:t>Higher index of refraction results in shorter f</a:t>
            </a:r>
          </a:p>
        </p:txBody>
      </p:sp>
      <p:sp>
        <p:nvSpPr>
          <p:cNvPr id="6" name="Content Placeholder 5"/>
          <p:cNvSpPr>
            <a:spLocks noGrp="1"/>
          </p:cNvSpPr>
          <p:nvPr>
            <p:ph idx="1"/>
          </p:nvPr>
        </p:nvSpPr>
        <p:spPr>
          <a:xfrm>
            <a:off x="628650" y="1287462"/>
            <a:ext cx="7886700" cy="4351338"/>
          </a:xfrm>
        </p:spPr>
        <p:txBody>
          <a:bodyPr>
            <a:normAutofit/>
          </a:bodyPr>
          <a:lstStyle/>
          <a:p>
            <a:r>
              <a:rPr lang="en-US" dirty="0"/>
              <a:t>Chromatic Aberration</a:t>
            </a:r>
          </a:p>
          <a:p>
            <a:pPr lvl="1"/>
            <a:r>
              <a:rPr lang="en-US" sz="2000" dirty="0" smtClean="0"/>
              <a:t>Lateral </a:t>
            </a:r>
            <a:r>
              <a:rPr lang="en-US" sz="2000" dirty="0"/>
              <a:t>(magnification)</a:t>
            </a:r>
          </a:p>
          <a:p>
            <a:pPr lvl="1"/>
            <a:r>
              <a:rPr lang="en-US" sz="2000" dirty="0" smtClean="0"/>
              <a:t>Axial </a:t>
            </a:r>
            <a:r>
              <a:rPr lang="en-US" sz="2000" dirty="0"/>
              <a:t>(focus shift)</a:t>
            </a:r>
          </a:p>
          <a:p>
            <a:endParaRPr lang="en-US" dirty="0"/>
          </a:p>
        </p:txBody>
      </p:sp>
    </p:spTree>
    <p:extLst>
      <p:ext uri="{BB962C8B-B14F-4D97-AF65-F5344CB8AC3E}">
        <p14:creationId xmlns:p14="http://schemas.microsoft.com/office/powerpoint/2010/main" val="29508882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descr="lat chrom not corrected.pict                                   0001B2B0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250" y="1286592"/>
            <a:ext cx="4635500"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chor="t">
            <a:normAutofit/>
          </a:bodyPr>
          <a:lstStyle/>
          <a:p>
            <a:r>
              <a:rPr lang="en-US" sz="2800" dirty="0"/>
              <a:t>Lateral chromatic aberration - light misses </a:t>
            </a:r>
            <a:r>
              <a:rPr lang="en-US" sz="2800" dirty="0" smtClean="0"/>
              <a:t>aperture</a:t>
            </a:r>
            <a:endParaRPr lang="en-US" sz="2800" dirty="0"/>
          </a:p>
        </p:txBody>
      </p:sp>
      <p:sp>
        <p:nvSpPr>
          <p:cNvPr id="3" name="TextBox 2"/>
          <p:cNvSpPr txBox="1"/>
          <p:nvPr/>
        </p:nvSpPr>
        <p:spPr>
          <a:xfrm>
            <a:off x="2963934" y="1351362"/>
            <a:ext cx="861133" cy="307777"/>
          </a:xfrm>
          <a:prstGeom prst="rect">
            <a:avLst/>
          </a:prstGeom>
          <a:solidFill>
            <a:schemeClr val="bg1"/>
          </a:solidFill>
          <a:ln w="19050">
            <a:solidFill>
              <a:schemeClr val="tx1"/>
            </a:solidFill>
          </a:ln>
        </p:spPr>
        <p:txBody>
          <a:bodyPr wrap="none" rtlCol="0">
            <a:spAutoFit/>
          </a:bodyPr>
          <a:lstStyle/>
          <a:p>
            <a:r>
              <a:rPr lang="en-US" sz="1400" dirty="0" smtClean="0">
                <a:latin typeface="Arial" panose="020B0604020202020204" pitchFamily="34" charset="0"/>
                <a:cs typeface="Arial" panose="020B0604020202020204" pitchFamily="34" charset="0"/>
              </a:rPr>
              <a:t>Detector</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05461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600" dirty="0" smtClean="0"/>
              <a:t>Questions about last lecture?</a:t>
            </a:r>
            <a:endParaRPr lang="en-US" sz="3600" dirty="0"/>
          </a:p>
        </p:txBody>
      </p:sp>
    </p:spTree>
    <p:extLst>
      <p:ext uri="{BB962C8B-B14F-4D97-AF65-F5344CB8AC3E}">
        <p14:creationId xmlns:p14="http://schemas.microsoft.com/office/powerpoint/2010/main" val="28214123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Line 3"/>
          <p:cNvSpPr>
            <a:spLocks noChangeShapeType="1"/>
          </p:cNvSpPr>
          <p:nvPr/>
        </p:nvSpPr>
        <p:spPr bwMode="auto">
          <a:xfrm>
            <a:off x="457200" y="4343400"/>
            <a:ext cx="845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38915" name="Oval 4"/>
          <p:cNvSpPr>
            <a:spLocks noChangeArrowheads="1"/>
          </p:cNvSpPr>
          <p:nvPr/>
        </p:nvSpPr>
        <p:spPr bwMode="auto">
          <a:xfrm>
            <a:off x="3733800" y="2438400"/>
            <a:ext cx="762000" cy="3886200"/>
          </a:xfrm>
          <a:prstGeom prst="ellipse">
            <a:avLst/>
          </a:prstGeom>
          <a:solidFill>
            <a:schemeClr val="accent1">
              <a:alpha val="50195"/>
            </a:schemeClr>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endParaRPr>
          </a:p>
        </p:txBody>
      </p:sp>
      <p:sp>
        <p:nvSpPr>
          <p:cNvPr id="38916" name="Line 5"/>
          <p:cNvSpPr>
            <a:spLocks noChangeShapeType="1"/>
          </p:cNvSpPr>
          <p:nvPr/>
        </p:nvSpPr>
        <p:spPr bwMode="auto">
          <a:xfrm>
            <a:off x="609600" y="3657600"/>
            <a:ext cx="8534400" cy="1676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38917" name="AutoShape 6"/>
          <p:cNvSpPr>
            <a:spLocks noChangeArrowheads="1"/>
          </p:cNvSpPr>
          <p:nvPr/>
        </p:nvSpPr>
        <p:spPr bwMode="auto">
          <a:xfrm>
            <a:off x="6019800" y="4267200"/>
            <a:ext cx="152400" cy="152400"/>
          </a:xfrm>
          <a:prstGeom prst="diamond">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endParaRPr>
          </a:p>
        </p:txBody>
      </p:sp>
      <p:sp>
        <p:nvSpPr>
          <p:cNvPr id="38918" name="AutoShape 7"/>
          <p:cNvSpPr>
            <a:spLocks noChangeArrowheads="1"/>
          </p:cNvSpPr>
          <p:nvPr/>
        </p:nvSpPr>
        <p:spPr bwMode="auto">
          <a:xfrm>
            <a:off x="2014538" y="4267200"/>
            <a:ext cx="152400" cy="152400"/>
          </a:xfrm>
          <a:prstGeom prst="diamond">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endParaRPr>
          </a:p>
        </p:txBody>
      </p:sp>
      <p:sp>
        <p:nvSpPr>
          <p:cNvPr id="38919" name="Line 8"/>
          <p:cNvSpPr>
            <a:spLocks noChangeShapeType="1"/>
          </p:cNvSpPr>
          <p:nvPr/>
        </p:nvSpPr>
        <p:spPr bwMode="auto">
          <a:xfrm flipV="1">
            <a:off x="609600" y="3657600"/>
            <a:ext cx="0" cy="685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38920" name="Line 9"/>
          <p:cNvSpPr>
            <a:spLocks noChangeShapeType="1"/>
          </p:cNvSpPr>
          <p:nvPr/>
        </p:nvSpPr>
        <p:spPr bwMode="auto">
          <a:xfrm>
            <a:off x="609600" y="3657600"/>
            <a:ext cx="35052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38921" name="Line 10"/>
          <p:cNvSpPr>
            <a:spLocks noChangeShapeType="1"/>
          </p:cNvSpPr>
          <p:nvPr/>
        </p:nvSpPr>
        <p:spPr bwMode="auto">
          <a:xfrm>
            <a:off x="4114800" y="3657600"/>
            <a:ext cx="5029200" cy="17526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38922" name="Line 11"/>
          <p:cNvSpPr>
            <a:spLocks noChangeShapeType="1"/>
          </p:cNvSpPr>
          <p:nvPr/>
        </p:nvSpPr>
        <p:spPr bwMode="auto">
          <a:xfrm>
            <a:off x="609600" y="3657600"/>
            <a:ext cx="3505200" cy="1600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38923" name="Line 12"/>
          <p:cNvSpPr>
            <a:spLocks noChangeShapeType="1"/>
          </p:cNvSpPr>
          <p:nvPr/>
        </p:nvSpPr>
        <p:spPr bwMode="auto">
          <a:xfrm flipV="1">
            <a:off x="4114800" y="5257800"/>
            <a:ext cx="50292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38924" name="Line 13"/>
          <p:cNvSpPr>
            <a:spLocks noChangeShapeType="1"/>
          </p:cNvSpPr>
          <p:nvPr/>
        </p:nvSpPr>
        <p:spPr bwMode="auto">
          <a:xfrm>
            <a:off x="8686800" y="4343400"/>
            <a:ext cx="0" cy="9144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38925" name="Line 14"/>
          <p:cNvSpPr>
            <a:spLocks noChangeShapeType="1"/>
          </p:cNvSpPr>
          <p:nvPr/>
        </p:nvSpPr>
        <p:spPr bwMode="auto">
          <a:xfrm>
            <a:off x="2133600" y="2897188"/>
            <a:ext cx="1981200"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38926" name="Line 15"/>
          <p:cNvSpPr>
            <a:spLocks noChangeShapeType="1"/>
          </p:cNvSpPr>
          <p:nvPr/>
        </p:nvSpPr>
        <p:spPr bwMode="auto">
          <a:xfrm>
            <a:off x="4114800" y="4038600"/>
            <a:ext cx="4572000"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38927" name="Line 16"/>
          <p:cNvSpPr>
            <a:spLocks noChangeShapeType="1"/>
          </p:cNvSpPr>
          <p:nvPr/>
        </p:nvSpPr>
        <p:spPr bwMode="auto">
          <a:xfrm flipH="1">
            <a:off x="609600" y="4724400"/>
            <a:ext cx="3505200"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38928" name="Text Box 17"/>
          <p:cNvSpPr txBox="1">
            <a:spLocks noChangeArrowheads="1"/>
          </p:cNvSpPr>
          <p:nvPr/>
        </p:nvSpPr>
        <p:spPr bwMode="auto">
          <a:xfrm>
            <a:off x="2879725" y="2362200"/>
            <a:ext cx="3397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r>
              <a:rPr lang="en-US" altLang="en-US">
                <a:solidFill>
                  <a:srgbClr val="000000"/>
                </a:solidFill>
              </a:rPr>
              <a:t>f</a:t>
            </a:r>
          </a:p>
        </p:txBody>
      </p:sp>
      <p:sp>
        <p:nvSpPr>
          <p:cNvPr id="38929" name="Text Box 18"/>
          <p:cNvSpPr txBox="1">
            <a:spLocks noChangeArrowheads="1"/>
          </p:cNvSpPr>
          <p:nvPr/>
        </p:nvSpPr>
        <p:spPr bwMode="auto">
          <a:xfrm>
            <a:off x="1981200" y="4572000"/>
            <a:ext cx="3444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r>
              <a:rPr lang="en-US" altLang="en-US">
                <a:solidFill>
                  <a:srgbClr val="000000"/>
                </a:solidFill>
              </a:rPr>
              <a:t>o</a:t>
            </a:r>
          </a:p>
        </p:txBody>
      </p:sp>
      <p:sp>
        <p:nvSpPr>
          <p:cNvPr id="38930" name="Text Box 19"/>
          <p:cNvSpPr txBox="1">
            <a:spLocks noChangeArrowheads="1"/>
          </p:cNvSpPr>
          <p:nvPr/>
        </p:nvSpPr>
        <p:spPr bwMode="auto">
          <a:xfrm>
            <a:off x="6359525" y="3581400"/>
            <a:ext cx="2698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r>
              <a:rPr lang="en-US" altLang="en-US">
                <a:solidFill>
                  <a:srgbClr val="000000"/>
                </a:solidFill>
              </a:rPr>
              <a:t>i</a:t>
            </a:r>
          </a:p>
        </p:txBody>
      </p:sp>
      <p:sp>
        <p:nvSpPr>
          <p:cNvPr id="38931" name="Arc 20"/>
          <p:cNvSpPr>
            <a:spLocks/>
          </p:cNvSpPr>
          <p:nvPr/>
        </p:nvSpPr>
        <p:spPr bwMode="auto">
          <a:xfrm flipV="1">
            <a:off x="8343900" y="4343400"/>
            <a:ext cx="344488" cy="1285875"/>
          </a:xfrm>
          <a:custGeom>
            <a:avLst/>
            <a:gdLst>
              <a:gd name="T0" fmla="*/ 2147483647 w 21600"/>
              <a:gd name="T1" fmla="*/ 0 h 21428"/>
              <a:gd name="T2" fmla="*/ 2147483647 w 21600"/>
              <a:gd name="T3" fmla="*/ 2147483647 h 21428"/>
              <a:gd name="T4" fmla="*/ 0 w 21600"/>
              <a:gd name="T5" fmla="*/ 2147483647 h 21428"/>
              <a:gd name="T6" fmla="*/ 0 60000 65536"/>
              <a:gd name="T7" fmla="*/ 0 60000 65536"/>
              <a:gd name="T8" fmla="*/ 0 60000 65536"/>
              <a:gd name="T9" fmla="*/ 0 w 21600"/>
              <a:gd name="T10" fmla="*/ 0 h 21428"/>
              <a:gd name="T11" fmla="*/ 21600 w 21600"/>
              <a:gd name="T12" fmla="*/ 21428 h 21428"/>
            </a:gdLst>
            <a:ahLst/>
            <a:cxnLst>
              <a:cxn ang="T6">
                <a:pos x="T0" y="T1"/>
              </a:cxn>
              <a:cxn ang="T7">
                <a:pos x="T2" y="T3"/>
              </a:cxn>
              <a:cxn ang="T8">
                <a:pos x="T4" y="T5"/>
              </a:cxn>
            </a:cxnLst>
            <a:rect l="T9" t="T10" r="T11" b="T12"/>
            <a:pathLst>
              <a:path w="21600" h="21428" fill="none" extrusionOk="0">
                <a:moveTo>
                  <a:pt x="2718" y="-1"/>
                </a:moveTo>
                <a:cubicBezTo>
                  <a:pt x="13510" y="1368"/>
                  <a:pt x="21600" y="10549"/>
                  <a:pt x="21600" y="21428"/>
                </a:cubicBezTo>
              </a:path>
              <a:path w="21600" h="21428" stroke="0" extrusionOk="0">
                <a:moveTo>
                  <a:pt x="2718" y="-1"/>
                </a:moveTo>
                <a:cubicBezTo>
                  <a:pt x="13510" y="1368"/>
                  <a:pt x="21600" y="10549"/>
                  <a:pt x="21600" y="21428"/>
                </a:cubicBezTo>
                <a:lnTo>
                  <a:pt x="0" y="21428"/>
                </a:lnTo>
                <a:lnTo>
                  <a:pt x="2718" y="-1"/>
                </a:lnTo>
                <a:close/>
              </a:path>
            </a:pathLst>
          </a:custGeom>
          <a:noFill/>
          <a:ln w="762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38932" name="Line 21"/>
          <p:cNvSpPr>
            <a:spLocks noChangeShapeType="1"/>
          </p:cNvSpPr>
          <p:nvPr/>
        </p:nvSpPr>
        <p:spPr bwMode="auto">
          <a:xfrm flipH="1">
            <a:off x="8305800" y="5562600"/>
            <a:ext cx="152400" cy="152400"/>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38933" name="Line 22"/>
          <p:cNvSpPr>
            <a:spLocks noChangeShapeType="1"/>
          </p:cNvSpPr>
          <p:nvPr/>
        </p:nvSpPr>
        <p:spPr bwMode="auto">
          <a:xfrm>
            <a:off x="609600" y="3200400"/>
            <a:ext cx="8229600" cy="266700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38934" name="Line 23"/>
          <p:cNvSpPr>
            <a:spLocks noChangeShapeType="1"/>
          </p:cNvSpPr>
          <p:nvPr/>
        </p:nvSpPr>
        <p:spPr bwMode="auto">
          <a:xfrm flipV="1">
            <a:off x="609600" y="3200400"/>
            <a:ext cx="0" cy="1143000"/>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38935" name="Line 24"/>
          <p:cNvSpPr>
            <a:spLocks noChangeShapeType="1"/>
          </p:cNvSpPr>
          <p:nvPr/>
        </p:nvSpPr>
        <p:spPr bwMode="auto">
          <a:xfrm>
            <a:off x="609600" y="3200400"/>
            <a:ext cx="3505200" cy="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38936" name="Line 25"/>
          <p:cNvSpPr>
            <a:spLocks noChangeShapeType="1"/>
          </p:cNvSpPr>
          <p:nvPr/>
        </p:nvSpPr>
        <p:spPr bwMode="auto">
          <a:xfrm>
            <a:off x="4114800" y="3200400"/>
            <a:ext cx="4876800" cy="289560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38937" name="Line 26"/>
          <p:cNvSpPr>
            <a:spLocks noChangeShapeType="1"/>
          </p:cNvSpPr>
          <p:nvPr/>
        </p:nvSpPr>
        <p:spPr bwMode="auto">
          <a:xfrm>
            <a:off x="609600" y="3200400"/>
            <a:ext cx="3505200" cy="251460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38938" name="Line 27"/>
          <p:cNvSpPr>
            <a:spLocks noChangeShapeType="1"/>
          </p:cNvSpPr>
          <p:nvPr/>
        </p:nvSpPr>
        <p:spPr bwMode="auto">
          <a:xfrm flipV="1">
            <a:off x="4114800" y="5715000"/>
            <a:ext cx="5029200" cy="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38939" name="Text Box 28"/>
          <p:cNvSpPr txBox="1">
            <a:spLocks noChangeArrowheads="1"/>
          </p:cNvSpPr>
          <p:nvPr/>
        </p:nvSpPr>
        <p:spPr bwMode="auto">
          <a:xfrm>
            <a:off x="898525" y="6264209"/>
            <a:ext cx="62690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r>
              <a:rPr lang="en-US" altLang="en-US" dirty="0">
                <a:solidFill>
                  <a:srgbClr val="000000"/>
                </a:solidFill>
                <a:latin typeface="+mn-lt"/>
              </a:rPr>
              <a:t>Results in a </a:t>
            </a:r>
            <a:r>
              <a:rPr lang="ja-JP" altLang="en-US" dirty="0">
                <a:solidFill>
                  <a:srgbClr val="000000"/>
                </a:solidFill>
                <a:latin typeface="+mn-lt"/>
              </a:rPr>
              <a:t>“</a:t>
            </a:r>
            <a:r>
              <a:rPr lang="en-US" altLang="ja-JP" dirty="0">
                <a:solidFill>
                  <a:srgbClr val="000000"/>
                </a:solidFill>
                <a:latin typeface="+mn-lt"/>
              </a:rPr>
              <a:t>port hole</a:t>
            </a:r>
            <a:r>
              <a:rPr lang="ja-JP" altLang="en-US" dirty="0">
                <a:solidFill>
                  <a:srgbClr val="000000"/>
                </a:solidFill>
                <a:latin typeface="+mn-lt"/>
              </a:rPr>
              <a:t>”</a:t>
            </a:r>
            <a:r>
              <a:rPr lang="en-US" altLang="ja-JP" dirty="0">
                <a:solidFill>
                  <a:srgbClr val="000000"/>
                </a:solidFill>
                <a:latin typeface="+mn-lt"/>
              </a:rPr>
              <a:t> image:  dimmer at edges</a:t>
            </a:r>
            <a:endParaRPr lang="en-US" altLang="en-US" dirty="0">
              <a:solidFill>
                <a:srgbClr val="000000"/>
              </a:solidFill>
              <a:latin typeface="+mn-lt"/>
            </a:endParaRPr>
          </a:p>
        </p:txBody>
      </p:sp>
      <p:sp>
        <p:nvSpPr>
          <p:cNvPr id="29" name="Title 3"/>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Curvature of field:  Flat object does not project a flat image</a:t>
            </a:r>
          </a:p>
        </p:txBody>
      </p:sp>
    </p:spTree>
    <p:extLst>
      <p:ext uri="{BB962C8B-B14F-4D97-AF65-F5344CB8AC3E}">
        <p14:creationId xmlns:p14="http://schemas.microsoft.com/office/powerpoint/2010/main" val="5153161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descr="Figure4_alt_050012.gif                                         0001273F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b="14592"/>
          <a:stretch>
            <a:fillRect/>
          </a:stretch>
        </p:blipFill>
        <p:spPr bwMode="auto">
          <a:xfrm>
            <a:off x="1131888" y="954088"/>
            <a:ext cx="6267450" cy="564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chor="t">
            <a:normAutofit/>
          </a:bodyPr>
          <a:lstStyle/>
          <a:p>
            <a:r>
              <a:rPr lang="en-US" sz="2400" dirty="0"/>
              <a:t>Aberrations result in loss of signal and soft focus at depth</a:t>
            </a:r>
            <a:br>
              <a:rPr lang="en-US" sz="2400" dirty="0"/>
            </a:br>
            <a:endParaRPr lang="en-US" sz="2400" dirty="0"/>
          </a:p>
        </p:txBody>
      </p:sp>
    </p:spTree>
    <p:extLst>
      <p:ext uri="{BB962C8B-B14F-4D97-AF65-F5344CB8AC3E}">
        <p14:creationId xmlns:p14="http://schemas.microsoft.com/office/powerpoint/2010/main" val="1990736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23"/>
          <p:cNvSpPr txBox="1">
            <a:spLocks noChangeArrowheads="1"/>
          </p:cNvSpPr>
          <p:nvPr/>
        </p:nvSpPr>
        <p:spPr bwMode="auto">
          <a:xfrm>
            <a:off x="492125" y="527516"/>
            <a:ext cx="468461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r>
              <a:rPr lang="en-US" altLang="en-US" dirty="0">
                <a:solidFill>
                  <a:srgbClr val="000000"/>
                </a:solidFill>
                <a:latin typeface="Calibri" panose="020F0502020204030204" pitchFamily="34" charset="0"/>
              </a:rPr>
              <a:t>Optical Aberrations:</a:t>
            </a:r>
          </a:p>
          <a:p>
            <a:pPr lvl="1" eaLnBrk="1" fontAlgn="base" hangingPunct="1">
              <a:spcBef>
                <a:spcPct val="0"/>
              </a:spcBef>
              <a:spcAft>
                <a:spcPct val="0"/>
              </a:spcAft>
              <a:buFontTx/>
              <a:buChar char="•"/>
            </a:pPr>
            <a:r>
              <a:rPr lang="en-US" altLang="en-US" dirty="0">
                <a:solidFill>
                  <a:srgbClr val="000000"/>
                </a:solidFill>
                <a:latin typeface="Calibri" panose="020F0502020204030204" pitchFamily="34" charset="0"/>
              </a:rPr>
              <a:t>Image dimmer with depth</a:t>
            </a:r>
          </a:p>
          <a:p>
            <a:pPr lvl="1" eaLnBrk="1" fontAlgn="base" hangingPunct="1">
              <a:spcBef>
                <a:spcPct val="0"/>
              </a:spcBef>
              <a:spcAft>
                <a:spcPct val="0"/>
              </a:spcAft>
              <a:buFontTx/>
              <a:buChar char="•"/>
            </a:pPr>
            <a:r>
              <a:rPr lang="en-US" altLang="en-US" dirty="0">
                <a:solidFill>
                  <a:srgbClr val="000000"/>
                </a:solidFill>
                <a:latin typeface="Calibri" panose="020F0502020204030204" pitchFamily="34" charset="0"/>
              </a:rPr>
              <a:t>Image dimmer at edges</a:t>
            </a:r>
          </a:p>
          <a:p>
            <a:pPr lvl="1" eaLnBrk="1" fontAlgn="base" hangingPunct="1">
              <a:spcBef>
                <a:spcPct val="0"/>
              </a:spcBef>
              <a:spcAft>
                <a:spcPct val="0"/>
              </a:spcAft>
              <a:buFontTx/>
              <a:buChar char="•"/>
            </a:pPr>
            <a:r>
              <a:rPr lang="en-US" altLang="en-US" dirty="0">
                <a:solidFill>
                  <a:srgbClr val="000000"/>
                </a:solidFill>
                <a:latin typeface="Calibri" panose="020F0502020204030204" pitchFamily="34" charset="0"/>
              </a:rPr>
              <a:t>Image resolution compromised</a:t>
            </a:r>
          </a:p>
          <a:p>
            <a:pPr eaLnBrk="1" fontAlgn="base" hangingPunct="1">
              <a:spcBef>
                <a:spcPct val="0"/>
              </a:spcBef>
              <a:spcAft>
                <a:spcPct val="0"/>
              </a:spcAft>
            </a:pPr>
            <a:endParaRPr lang="en-US" altLang="en-US" dirty="0">
              <a:solidFill>
                <a:srgbClr val="000000"/>
              </a:solidFill>
              <a:latin typeface="Calibri" panose="020F0502020204030204" pitchFamily="34" charset="0"/>
            </a:endParaRPr>
          </a:p>
        </p:txBody>
      </p:sp>
      <p:sp>
        <p:nvSpPr>
          <p:cNvPr id="41986" name="Text Box 24"/>
          <p:cNvSpPr txBox="1">
            <a:spLocks noChangeArrowheads="1"/>
          </p:cNvSpPr>
          <p:nvPr/>
        </p:nvSpPr>
        <p:spPr bwMode="auto">
          <a:xfrm>
            <a:off x="498475" y="2728307"/>
            <a:ext cx="7162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r>
              <a:rPr lang="en-US" altLang="en-US" dirty="0" smtClean="0">
                <a:solidFill>
                  <a:srgbClr val="000000"/>
                </a:solidFill>
                <a:latin typeface="Calibri" panose="020F0502020204030204" pitchFamily="34" charset="0"/>
              </a:rPr>
              <a:t>Can</a:t>
            </a:r>
            <a:r>
              <a:rPr lang="en-US" altLang="en-US" dirty="0" smtClean="0">
                <a:solidFill>
                  <a:srgbClr val="000000"/>
                </a:solidFill>
                <a:latin typeface="Calibri" panose="020F0502020204030204" pitchFamily="34" charset="0"/>
              </a:rPr>
              <a:t>’</a:t>
            </a:r>
            <a:r>
              <a:rPr lang="en-US" altLang="ja-JP" dirty="0" smtClean="0">
                <a:solidFill>
                  <a:srgbClr val="000000"/>
                </a:solidFill>
                <a:latin typeface="Calibri" panose="020F0502020204030204" pitchFamily="34" charset="0"/>
              </a:rPr>
              <a:t>t </a:t>
            </a:r>
            <a:r>
              <a:rPr lang="en-US" altLang="ja-JP" dirty="0">
                <a:solidFill>
                  <a:srgbClr val="000000"/>
                </a:solidFill>
                <a:latin typeface="Calibri" panose="020F0502020204030204" pitchFamily="34" charset="0"/>
              </a:rPr>
              <a:t>fight losses with smaller NA</a:t>
            </a:r>
          </a:p>
          <a:p>
            <a:pPr eaLnBrk="1" fontAlgn="base" hangingPunct="1">
              <a:spcBef>
                <a:spcPct val="0"/>
              </a:spcBef>
              <a:spcAft>
                <a:spcPct val="0"/>
              </a:spcAft>
            </a:pPr>
            <a:endParaRPr lang="en-US" altLang="en-US" dirty="0">
              <a:solidFill>
                <a:srgbClr val="000000"/>
              </a:solidFill>
              <a:latin typeface="Calibri" panose="020F0502020204030204" pitchFamily="34" charset="0"/>
            </a:endParaRPr>
          </a:p>
          <a:p>
            <a:pPr eaLnBrk="1" fontAlgn="base" hangingPunct="1">
              <a:spcBef>
                <a:spcPct val="0"/>
              </a:spcBef>
              <a:spcAft>
                <a:spcPct val="0"/>
              </a:spcAft>
            </a:pPr>
            <a:r>
              <a:rPr lang="en-US" altLang="en-US" dirty="0">
                <a:solidFill>
                  <a:srgbClr val="000000"/>
                </a:solidFill>
                <a:latin typeface="Calibri" panose="020F0502020204030204" pitchFamily="34" charset="0"/>
              </a:rPr>
              <a:t>Remember N.A. and image brightness</a:t>
            </a:r>
          </a:p>
          <a:p>
            <a:pPr eaLnBrk="1" fontAlgn="base" hangingPunct="1">
              <a:spcBef>
                <a:spcPct val="0"/>
              </a:spcBef>
              <a:spcAft>
                <a:spcPct val="0"/>
              </a:spcAft>
            </a:pPr>
            <a:endParaRPr lang="en-US" altLang="en-US" dirty="0">
              <a:solidFill>
                <a:srgbClr val="000000"/>
              </a:solidFill>
              <a:latin typeface="Calibri" panose="020F0502020204030204" pitchFamily="34" charset="0"/>
            </a:endParaRPr>
          </a:p>
        </p:txBody>
      </p:sp>
      <p:sp>
        <p:nvSpPr>
          <p:cNvPr id="41987" name="Text Box 25"/>
          <p:cNvSpPr txBox="1">
            <a:spLocks noChangeArrowheads="1"/>
          </p:cNvSpPr>
          <p:nvPr/>
        </p:nvSpPr>
        <p:spPr bwMode="auto">
          <a:xfrm>
            <a:off x="530225" y="4467298"/>
            <a:ext cx="8080375" cy="131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r>
              <a:rPr lang="en-US" altLang="en-US" dirty="0" err="1">
                <a:solidFill>
                  <a:srgbClr val="000000"/>
                </a:solidFill>
                <a:latin typeface="Calibri" panose="020F0502020204030204" pitchFamily="34" charset="0"/>
              </a:rPr>
              <a:t>Epifluorescence</a:t>
            </a:r>
            <a:endParaRPr lang="en-US" altLang="en-US" dirty="0">
              <a:solidFill>
                <a:srgbClr val="000000"/>
              </a:solidFill>
              <a:latin typeface="Calibri" panose="020F0502020204030204" pitchFamily="34" charset="0"/>
            </a:endParaRPr>
          </a:p>
          <a:p>
            <a:pPr eaLnBrk="1" fontAlgn="base" hangingPunct="1">
              <a:lnSpc>
                <a:spcPct val="130000"/>
              </a:lnSpc>
              <a:spcBef>
                <a:spcPct val="0"/>
              </a:spcBef>
              <a:spcAft>
                <a:spcPct val="0"/>
              </a:spcAft>
            </a:pPr>
            <a:r>
              <a:rPr lang="en-US" altLang="en-US" dirty="0">
                <a:solidFill>
                  <a:srgbClr val="000000"/>
                </a:solidFill>
                <a:latin typeface="Calibri" panose="020F0502020204030204" pitchFamily="34" charset="0"/>
              </a:rPr>
              <a:t>	Brightness = </a:t>
            </a:r>
            <a:r>
              <a:rPr lang="en-US" altLang="en-US" dirty="0" err="1">
                <a:solidFill>
                  <a:srgbClr val="000000"/>
                </a:solidFill>
                <a:latin typeface="Calibri" panose="020F0502020204030204" pitchFamily="34" charset="0"/>
              </a:rPr>
              <a:t>fn</a:t>
            </a:r>
            <a:r>
              <a:rPr lang="en-US" altLang="en-US" dirty="0">
                <a:solidFill>
                  <a:srgbClr val="000000"/>
                </a:solidFill>
                <a:latin typeface="Calibri" panose="020F0502020204030204" pitchFamily="34" charset="0"/>
              </a:rPr>
              <a:t> (NA</a:t>
            </a:r>
            <a:r>
              <a:rPr lang="en-US" altLang="en-US" baseline="30000" dirty="0">
                <a:solidFill>
                  <a:srgbClr val="000000"/>
                </a:solidFill>
                <a:latin typeface="Calibri" panose="020F0502020204030204" pitchFamily="34" charset="0"/>
              </a:rPr>
              <a:t>4</a:t>
            </a:r>
            <a:r>
              <a:rPr lang="en-US" altLang="en-US" dirty="0">
                <a:solidFill>
                  <a:srgbClr val="000000"/>
                </a:solidFill>
                <a:latin typeface="Calibri" panose="020F0502020204030204" pitchFamily="34" charset="0"/>
              </a:rPr>
              <a:t> / magnification</a:t>
            </a:r>
            <a:r>
              <a:rPr lang="en-US" altLang="en-US" baseline="30000" dirty="0">
                <a:solidFill>
                  <a:srgbClr val="000000"/>
                </a:solidFill>
                <a:latin typeface="Calibri" panose="020F0502020204030204" pitchFamily="34" charset="0"/>
              </a:rPr>
              <a:t>2</a:t>
            </a:r>
            <a:r>
              <a:rPr lang="en-US" altLang="en-US" dirty="0">
                <a:solidFill>
                  <a:srgbClr val="000000"/>
                </a:solidFill>
                <a:latin typeface="Calibri" panose="020F0502020204030204" pitchFamily="34" charset="0"/>
              </a:rPr>
              <a:t>) </a:t>
            </a:r>
          </a:p>
          <a:p>
            <a:pPr eaLnBrk="1" fontAlgn="base" hangingPunct="1">
              <a:spcBef>
                <a:spcPct val="0"/>
              </a:spcBef>
              <a:spcAft>
                <a:spcPct val="0"/>
              </a:spcAft>
            </a:pPr>
            <a:endParaRPr lang="en-US" altLang="en-US" dirty="0">
              <a:solidFill>
                <a:srgbClr val="000000"/>
              </a:solidFill>
              <a:latin typeface="Calibri" panose="020F0502020204030204" pitchFamily="34" charset="0"/>
            </a:endParaRPr>
          </a:p>
        </p:txBody>
      </p:sp>
      <p:sp>
        <p:nvSpPr>
          <p:cNvPr id="41988" name="Text Box 26"/>
          <p:cNvSpPr txBox="1">
            <a:spLocks noChangeArrowheads="1"/>
          </p:cNvSpPr>
          <p:nvPr/>
        </p:nvSpPr>
        <p:spPr bwMode="auto">
          <a:xfrm>
            <a:off x="1412245" y="5490518"/>
            <a:ext cx="5838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fontAlgn="base" hangingPunct="1">
              <a:spcBef>
                <a:spcPct val="50000"/>
              </a:spcBef>
              <a:spcAft>
                <a:spcPct val="0"/>
              </a:spcAft>
            </a:pPr>
            <a:r>
              <a:rPr lang="en-US" altLang="en-US" dirty="0">
                <a:solidFill>
                  <a:srgbClr val="000000"/>
                </a:solidFill>
                <a:latin typeface="Calibri" panose="020F0502020204030204" pitchFamily="34" charset="0"/>
              </a:rPr>
              <a:t>10x 0.5 NA is 8 times brighter than 10x 0.3NA</a:t>
            </a:r>
            <a:endParaRPr lang="en-US" altLang="en-US" sz="2800" dirty="0">
              <a:solidFill>
                <a:srgbClr val="000000"/>
              </a:solidFill>
              <a:latin typeface="Calibri" panose="020F0502020204030204" pitchFamily="34" charset="0"/>
            </a:endParaRPr>
          </a:p>
        </p:txBody>
      </p:sp>
      <p:grpSp>
        <p:nvGrpSpPr>
          <p:cNvPr id="41989" name="Group 27"/>
          <p:cNvGrpSpPr>
            <a:grpSpLocks/>
          </p:cNvGrpSpPr>
          <p:nvPr/>
        </p:nvGrpSpPr>
        <p:grpSpPr bwMode="auto">
          <a:xfrm>
            <a:off x="5638800" y="529145"/>
            <a:ext cx="2971800" cy="2592388"/>
            <a:chOff x="1632" y="624"/>
            <a:chExt cx="2469" cy="3007"/>
          </a:xfrm>
        </p:grpSpPr>
        <p:pic>
          <p:nvPicPr>
            <p:cNvPr id="41990" name="Picture 28" descr="26-light cone vs NA.jpg                                        00018BECMacintosh HD                   ABA7815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2" y="624"/>
              <a:ext cx="2469"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Text Box 29"/>
            <p:cNvSpPr txBox="1">
              <a:spLocks noChangeArrowheads="1"/>
            </p:cNvSpPr>
            <p:nvPr/>
          </p:nvSpPr>
          <p:spPr bwMode="auto">
            <a:xfrm>
              <a:off x="2944" y="2453"/>
              <a:ext cx="285" cy="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fontAlgn="base" hangingPunct="1">
                <a:spcBef>
                  <a:spcPct val="0"/>
                </a:spcBef>
                <a:spcAft>
                  <a:spcPct val="0"/>
                </a:spcAft>
              </a:pPr>
              <a:r>
                <a:rPr lang="en-US" altLang="en-US">
                  <a:solidFill>
                    <a:srgbClr val="000000"/>
                  </a:solidFill>
                  <a:latin typeface="Symbol" panose="05050102010706020507" pitchFamily="18" charset="2"/>
                </a:rPr>
                <a:t>q</a:t>
              </a:r>
            </a:p>
          </p:txBody>
        </p:sp>
        <p:sp>
          <p:nvSpPr>
            <p:cNvPr id="41992" name="Line 30"/>
            <p:cNvSpPr>
              <a:spLocks noChangeShapeType="1"/>
            </p:cNvSpPr>
            <p:nvPr/>
          </p:nvSpPr>
          <p:spPr bwMode="auto">
            <a:xfrm>
              <a:off x="2852" y="2503"/>
              <a:ext cx="0" cy="62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41993" name="Line 31"/>
            <p:cNvSpPr>
              <a:spLocks noChangeShapeType="1"/>
            </p:cNvSpPr>
            <p:nvPr/>
          </p:nvSpPr>
          <p:spPr bwMode="auto">
            <a:xfrm flipH="1">
              <a:off x="2866" y="2736"/>
              <a:ext cx="446" cy="39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41994" name="Text Box 32"/>
            <p:cNvSpPr txBox="1">
              <a:spLocks noChangeArrowheads="1"/>
            </p:cNvSpPr>
            <p:nvPr/>
          </p:nvSpPr>
          <p:spPr bwMode="auto">
            <a:xfrm>
              <a:off x="1728" y="3029"/>
              <a:ext cx="1809" cy="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r>
                <a:rPr lang="en-US" altLang="en-US">
                  <a:solidFill>
                    <a:srgbClr val="000000"/>
                  </a:solidFill>
                </a:rPr>
                <a:t>N.A. =  </a:t>
              </a:r>
              <a:r>
                <a:rPr lang="en-US" altLang="en-US" sz="2800" b="1">
                  <a:solidFill>
                    <a:srgbClr val="000000"/>
                  </a:solidFill>
                  <a:latin typeface="Symbol" panose="05050102010706020507" pitchFamily="18" charset="2"/>
                </a:rPr>
                <a:t>h</a:t>
              </a:r>
              <a:r>
                <a:rPr lang="en-US" altLang="en-US">
                  <a:solidFill>
                    <a:srgbClr val="000000"/>
                  </a:solidFill>
                </a:rPr>
                <a:t> sin </a:t>
              </a:r>
              <a:r>
                <a:rPr lang="en-US" altLang="en-US" b="1">
                  <a:solidFill>
                    <a:srgbClr val="000000"/>
                  </a:solidFill>
                  <a:latin typeface="Symbol" panose="05050102010706020507" pitchFamily="18" charset="2"/>
                </a:rPr>
                <a:t>q</a:t>
              </a:r>
              <a:endParaRPr lang="en-US" altLang="en-US" b="1">
                <a:solidFill>
                  <a:srgbClr val="000000"/>
                </a:solidFill>
              </a:endParaRPr>
            </a:p>
          </p:txBody>
        </p:sp>
      </p:grpSp>
    </p:spTree>
    <p:extLst>
      <p:ext uri="{BB962C8B-B14F-4D97-AF65-F5344CB8AC3E}">
        <p14:creationId xmlns:p14="http://schemas.microsoft.com/office/powerpoint/2010/main" val="34057233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2"/>
          <p:cNvSpPr txBox="1">
            <a:spLocks noChangeArrowheads="1"/>
          </p:cNvSpPr>
          <p:nvPr/>
        </p:nvSpPr>
        <p:spPr bwMode="auto">
          <a:xfrm>
            <a:off x="838200" y="689545"/>
            <a:ext cx="7162800" cy="2394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r>
              <a:rPr lang="en-US" altLang="en-US" sz="2800" dirty="0">
                <a:solidFill>
                  <a:srgbClr val="000000"/>
                </a:solidFill>
                <a:latin typeface="Calibri" panose="020F0502020204030204" pitchFamily="34" charset="0"/>
              </a:rPr>
              <a:t>N.A. has a major effect on image resolution</a:t>
            </a:r>
          </a:p>
          <a:p>
            <a:pPr eaLnBrk="1" fontAlgn="base" hangingPunct="1">
              <a:spcBef>
                <a:spcPct val="0"/>
              </a:spcBef>
              <a:spcAft>
                <a:spcPct val="0"/>
              </a:spcAft>
            </a:pPr>
            <a:endParaRPr lang="en-US" altLang="en-US" sz="2800" dirty="0">
              <a:solidFill>
                <a:srgbClr val="000000"/>
              </a:solidFill>
              <a:latin typeface="Calibri" panose="020F0502020204030204" pitchFamily="34" charset="0"/>
            </a:endParaRPr>
          </a:p>
          <a:p>
            <a:pPr eaLnBrk="1" fontAlgn="base" hangingPunct="1">
              <a:spcBef>
                <a:spcPct val="0"/>
              </a:spcBef>
              <a:spcAft>
                <a:spcPct val="0"/>
              </a:spcAft>
            </a:pPr>
            <a:r>
              <a:rPr lang="en-US" altLang="en-US" sz="2800" dirty="0">
                <a:solidFill>
                  <a:srgbClr val="000000"/>
                </a:solidFill>
                <a:latin typeface="Calibri" panose="020F0502020204030204" pitchFamily="34" charset="0"/>
              </a:rPr>
              <a:t>Minimum resolvable distance</a:t>
            </a:r>
          </a:p>
          <a:p>
            <a:pPr eaLnBrk="1" fontAlgn="base" hangingPunct="1">
              <a:lnSpc>
                <a:spcPct val="130000"/>
              </a:lnSpc>
              <a:spcBef>
                <a:spcPct val="0"/>
              </a:spcBef>
              <a:spcAft>
                <a:spcPct val="0"/>
              </a:spcAft>
            </a:pPr>
            <a:r>
              <a:rPr lang="en-US" altLang="en-US" sz="2800" dirty="0">
                <a:solidFill>
                  <a:srgbClr val="000000"/>
                </a:solidFill>
              </a:rPr>
              <a:t>	</a:t>
            </a:r>
            <a:r>
              <a:rPr lang="en-US" altLang="en-US" sz="2800" dirty="0" err="1">
                <a:solidFill>
                  <a:srgbClr val="000000"/>
                </a:solidFill>
                <a:latin typeface="Calibri" panose="020F0502020204030204" pitchFamily="34" charset="0"/>
              </a:rPr>
              <a:t>d</a:t>
            </a:r>
            <a:r>
              <a:rPr lang="en-US" altLang="en-US" sz="2800" baseline="-25000" dirty="0" err="1">
                <a:solidFill>
                  <a:srgbClr val="000000"/>
                </a:solidFill>
                <a:latin typeface="Calibri" panose="020F0502020204030204" pitchFamily="34" charset="0"/>
              </a:rPr>
              <a:t>min</a:t>
            </a:r>
            <a:r>
              <a:rPr lang="en-US" altLang="en-US" sz="2800" dirty="0">
                <a:solidFill>
                  <a:srgbClr val="000000"/>
                </a:solidFill>
                <a:latin typeface="Calibri" panose="020F0502020204030204" pitchFamily="34" charset="0"/>
              </a:rPr>
              <a:t> = 1.22  </a:t>
            </a:r>
            <a:r>
              <a:rPr lang="en-US" altLang="en-US" sz="3200" dirty="0">
                <a:solidFill>
                  <a:srgbClr val="000000"/>
                </a:solidFill>
                <a:latin typeface="Symbol" panose="05050102010706020507" pitchFamily="18" charset="2"/>
              </a:rPr>
              <a:t>l</a:t>
            </a:r>
            <a:r>
              <a:rPr lang="en-US" altLang="en-US" dirty="0">
                <a:solidFill>
                  <a:srgbClr val="000000"/>
                </a:solidFill>
              </a:rPr>
              <a:t> </a:t>
            </a:r>
            <a:r>
              <a:rPr lang="en-US" altLang="en-US" sz="2800" dirty="0">
                <a:solidFill>
                  <a:srgbClr val="000000"/>
                </a:solidFill>
                <a:latin typeface="Calibri" panose="020F0502020204030204" pitchFamily="34" charset="0"/>
              </a:rPr>
              <a:t>/ (NA </a:t>
            </a:r>
            <a:r>
              <a:rPr lang="en-US" altLang="en-US" sz="2800" baseline="-25000" dirty="0">
                <a:solidFill>
                  <a:srgbClr val="000000"/>
                </a:solidFill>
                <a:latin typeface="Calibri" panose="020F0502020204030204" pitchFamily="34" charset="0"/>
              </a:rPr>
              <a:t>objective</a:t>
            </a:r>
            <a:r>
              <a:rPr lang="en-US" altLang="en-US" sz="2800" dirty="0">
                <a:solidFill>
                  <a:srgbClr val="000000"/>
                </a:solidFill>
                <a:latin typeface="Calibri" panose="020F0502020204030204" pitchFamily="34" charset="0"/>
              </a:rPr>
              <a:t> +NA </a:t>
            </a:r>
            <a:r>
              <a:rPr lang="en-US" altLang="en-US" sz="2800" baseline="-25000" dirty="0">
                <a:solidFill>
                  <a:srgbClr val="000000"/>
                </a:solidFill>
                <a:latin typeface="Calibri" panose="020F0502020204030204" pitchFamily="34" charset="0"/>
              </a:rPr>
              <a:t>condenser</a:t>
            </a:r>
            <a:r>
              <a:rPr lang="en-US" altLang="en-US" sz="2800" dirty="0">
                <a:solidFill>
                  <a:srgbClr val="000000"/>
                </a:solidFill>
              </a:rPr>
              <a:t>) </a:t>
            </a:r>
          </a:p>
          <a:p>
            <a:pPr eaLnBrk="1" fontAlgn="base" hangingPunct="1">
              <a:spcBef>
                <a:spcPct val="0"/>
              </a:spcBef>
              <a:spcAft>
                <a:spcPct val="0"/>
              </a:spcAft>
            </a:pPr>
            <a:endParaRPr lang="en-US" altLang="en-US" dirty="0">
              <a:solidFill>
                <a:srgbClr val="000000"/>
              </a:solidFill>
            </a:endParaRPr>
          </a:p>
        </p:txBody>
      </p:sp>
      <p:grpSp>
        <p:nvGrpSpPr>
          <p:cNvPr id="43010" name="Group 3"/>
          <p:cNvGrpSpPr>
            <a:grpSpLocks/>
          </p:cNvGrpSpPr>
          <p:nvPr/>
        </p:nvGrpSpPr>
        <p:grpSpPr bwMode="auto">
          <a:xfrm>
            <a:off x="2057400" y="3048002"/>
            <a:ext cx="4343400" cy="979488"/>
            <a:chOff x="1296" y="2352"/>
            <a:chExt cx="2736" cy="617"/>
          </a:xfrm>
        </p:grpSpPr>
        <p:sp>
          <p:nvSpPr>
            <p:cNvPr id="43012" name="Oval 4"/>
            <p:cNvSpPr>
              <a:spLocks noChangeArrowheads="1"/>
            </p:cNvSpPr>
            <p:nvPr/>
          </p:nvSpPr>
          <p:spPr bwMode="auto">
            <a:xfrm>
              <a:off x="1296" y="2352"/>
              <a:ext cx="144" cy="144"/>
            </a:xfrm>
            <a:prstGeom prst="ellipse">
              <a:avLst/>
            </a:prstGeom>
            <a:solidFill>
              <a:schemeClr val="accent2">
                <a:alpha val="50195"/>
              </a:schemeClr>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endParaRPr>
            </a:p>
          </p:txBody>
        </p:sp>
        <p:sp>
          <p:nvSpPr>
            <p:cNvPr id="43013" name="Oval 5"/>
            <p:cNvSpPr>
              <a:spLocks noChangeArrowheads="1"/>
            </p:cNvSpPr>
            <p:nvPr/>
          </p:nvSpPr>
          <p:spPr bwMode="auto">
            <a:xfrm>
              <a:off x="3888" y="2352"/>
              <a:ext cx="144" cy="144"/>
            </a:xfrm>
            <a:prstGeom prst="ellipse">
              <a:avLst/>
            </a:prstGeom>
            <a:solidFill>
              <a:schemeClr val="accent2">
                <a:alpha val="50195"/>
              </a:schemeClr>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endParaRPr>
            </a:p>
          </p:txBody>
        </p:sp>
        <p:sp>
          <p:nvSpPr>
            <p:cNvPr id="43014" name="Oval 6"/>
            <p:cNvSpPr>
              <a:spLocks noChangeArrowheads="1"/>
            </p:cNvSpPr>
            <p:nvPr/>
          </p:nvSpPr>
          <p:spPr bwMode="auto">
            <a:xfrm>
              <a:off x="2832" y="2352"/>
              <a:ext cx="144" cy="144"/>
            </a:xfrm>
            <a:prstGeom prst="ellipse">
              <a:avLst/>
            </a:prstGeom>
            <a:solidFill>
              <a:schemeClr val="accent2">
                <a:alpha val="50195"/>
              </a:schemeClr>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endParaRPr>
            </a:p>
          </p:txBody>
        </p:sp>
        <p:sp>
          <p:nvSpPr>
            <p:cNvPr id="43015" name="Oval 7"/>
            <p:cNvSpPr>
              <a:spLocks noChangeArrowheads="1"/>
            </p:cNvSpPr>
            <p:nvPr/>
          </p:nvSpPr>
          <p:spPr bwMode="auto">
            <a:xfrm>
              <a:off x="2667" y="2352"/>
              <a:ext cx="144" cy="144"/>
            </a:xfrm>
            <a:prstGeom prst="ellipse">
              <a:avLst/>
            </a:prstGeom>
            <a:solidFill>
              <a:schemeClr val="accent2">
                <a:alpha val="50195"/>
              </a:schemeClr>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endParaRPr>
            </a:p>
          </p:txBody>
        </p:sp>
        <p:sp>
          <p:nvSpPr>
            <p:cNvPr id="43016" name="Oval 8"/>
            <p:cNvSpPr>
              <a:spLocks noChangeArrowheads="1"/>
            </p:cNvSpPr>
            <p:nvPr/>
          </p:nvSpPr>
          <p:spPr bwMode="auto">
            <a:xfrm>
              <a:off x="1536" y="2352"/>
              <a:ext cx="144" cy="144"/>
            </a:xfrm>
            <a:prstGeom prst="ellipse">
              <a:avLst/>
            </a:prstGeom>
            <a:solidFill>
              <a:schemeClr val="accent2">
                <a:alpha val="50195"/>
              </a:schemeClr>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endParaRPr>
            </a:p>
          </p:txBody>
        </p:sp>
        <p:sp>
          <p:nvSpPr>
            <p:cNvPr id="43017" name="Line 9"/>
            <p:cNvSpPr>
              <a:spLocks noChangeShapeType="1"/>
            </p:cNvSpPr>
            <p:nvPr/>
          </p:nvSpPr>
          <p:spPr bwMode="auto">
            <a:xfrm>
              <a:off x="1365" y="254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43018" name="Line 10"/>
            <p:cNvSpPr>
              <a:spLocks noChangeShapeType="1"/>
            </p:cNvSpPr>
            <p:nvPr/>
          </p:nvSpPr>
          <p:spPr bwMode="auto">
            <a:xfrm>
              <a:off x="1605" y="254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43019" name="Line 11"/>
            <p:cNvSpPr>
              <a:spLocks noChangeShapeType="1"/>
            </p:cNvSpPr>
            <p:nvPr/>
          </p:nvSpPr>
          <p:spPr bwMode="auto">
            <a:xfrm>
              <a:off x="2743" y="254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43020" name="Line 12"/>
            <p:cNvSpPr>
              <a:spLocks noChangeShapeType="1"/>
            </p:cNvSpPr>
            <p:nvPr/>
          </p:nvSpPr>
          <p:spPr bwMode="auto">
            <a:xfrm>
              <a:off x="2907" y="254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43021" name="Line 13"/>
            <p:cNvSpPr>
              <a:spLocks noChangeShapeType="1"/>
            </p:cNvSpPr>
            <p:nvPr/>
          </p:nvSpPr>
          <p:spPr bwMode="auto">
            <a:xfrm>
              <a:off x="3936" y="254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43022" name="Line 14"/>
            <p:cNvSpPr>
              <a:spLocks noChangeShapeType="1"/>
            </p:cNvSpPr>
            <p:nvPr/>
          </p:nvSpPr>
          <p:spPr bwMode="auto">
            <a:xfrm>
              <a:off x="3984" y="254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43023" name="Rectangle 15"/>
            <p:cNvSpPr>
              <a:spLocks noChangeArrowheads="1"/>
            </p:cNvSpPr>
            <p:nvPr/>
          </p:nvSpPr>
          <p:spPr bwMode="auto">
            <a:xfrm>
              <a:off x="2621" y="2639"/>
              <a:ext cx="469"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fontAlgn="base" hangingPunct="1">
                <a:spcBef>
                  <a:spcPct val="0"/>
                </a:spcBef>
                <a:spcAft>
                  <a:spcPct val="0"/>
                </a:spcAft>
              </a:pPr>
              <a:r>
                <a:rPr lang="en-US" altLang="en-US" sz="2800" dirty="0" err="1">
                  <a:solidFill>
                    <a:srgbClr val="000000"/>
                  </a:solidFill>
                  <a:latin typeface="Calibri" panose="020F0502020204030204" pitchFamily="34" charset="0"/>
                </a:rPr>
                <a:t>d</a:t>
              </a:r>
              <a:r>
                <a:rPr lang="en-US" altLang="en-US" sz="2800" baseline="-25000" dirty="0" err="1">
                  <a:solidFill>
                    <a:srgbClr val="000000"/>
                  </a:solidFill>
                  <a:latin typeface="Calibri" panose="020F0502020204030204" pitchFamily="34" charset="0"/>
                </a:rPr>
                <a:t>min</a:t>
              </a:r>
              <a:endParaRPr lang="en-US" altLang="en-US" sz="2800" baseline="-25000" dirty="0">
                <a:solidFill>
                  <a:srgbClr val="000000"/>
                </a:solidFill>
                <a:latin typeface="Calibri" panose="020F0502020204030204" pitchFamily="34" charset="0"/>
              </a:endParaRPr>
            </a:p>
          </p:txBody>
        </p:sp>
        <p:sp>
          <p:nvSpPr>
            <p:cNvPr id="43024" name="Rectangle 16"/>
            <p:cNvSpPr>
              <a:spLocks noChangeArrowheads="1"/>
            </p:cNvSpPr>
            <p:nvPr/>
          </p:nvSpPr>
          <p:spPr bwMode="auto">
            <a:xfrm>
              <a:off x="1341" y="2638"/>
              <a:ext cx="235"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fontAlgn="base" hangingPunct="1">
                <a:spcBef>
                  <a:spcPct val="0"/>
                </a:spcBef>
                <a:spcAft>
                  <a:spcPct val="0"/>
                </a:spcAft>
              </a:pPr>
              <a:r>
                <a:rPr lang="en-US" altLang="en-US" sz="2800" dirty="0">
                  <a:solidFill>
                    <a:srgbClr val="000000"/>
                  </a:solidFill>
                  <a:latin typeface="Calibri" panose="020F0502020204030204" pitchFamily="34" charset="0"/>
                </a:rPr>
                <a:t>d</a:t>
              </a:r>
              <a:endParaRPr lang="en-US" altLang="en-US" sz="2800" baseline="-25000" dirty="0">
                <a:solidFill>
                  <a:srgbClr val="000000"/>
                </a:solidFill>
                <a:latin typeface="Calibri" panose="020F0502020204030204" pitchFamily="34" charset="0"/>
              </a:endParaRPr>
            </a:p>
          </p:txBody>
        </p:sp>
      </p:grpSp>
      <p:sp>
        <p:nvSpPr>
          <p:cNvPr id="43011" name="Text Box 17"/>
          <p:cNvSpPr txBox="1">
            <a:spLocks noChangeArrowheads="1"/>
          </p:cNvSpPr>
          <p:nvPr/>
        </p:nvSpPr>
        <p:spPr bwMode="auto">
          <a:xfrm>
            <a:off x="838200" y="4291578"/>
            <a:ext cx="71628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r>
              <a:rPr lang="en-US" altLang="en-US" sz="2800" dirty="0">
                <a:solidFill>
                  <a:srgbClr val="000000"/>
                </a:solidFill>
                <a:latin typeface="Calibri" panose="020F0502020204030204" pitchFamily="34" charset="0"/>
              </a:rPr>
              <a:t>Resolution requires collecting diffracted rays</a:t>
            </a:r>
          </a:p>
          <a:p>
            <a:pPr eaLnBrk="1" fontAlgn="base" hangingPunct="1">
              <a:spcBef>
                <a:spcPct val="0"/>
              </a:spcBef>
              <a:spcAft>
                <a:spcPct val="0"/>
              </a:spcAft>
            </a:pPr>
            <a:endParaRPr lang="en-US" altLang="en-US" sz="2800" dirty="0">
              <a:solidFill>
                <a:srgbClr val="000000"/>
              </a:solidFill>
              <a:latin typeface="Calibri" panose="020F0502020204030204" pitchFamily="34" charset="0"/>
            </a:endParaRPr>
          </a:p>
          <a:p>
            <a:pPr eaLnBrk="1" fontAlgn="base" hangingPunct="1">
              <a:spcBef>
                <a:spcPct val="0"/>
              </a:spcBef>
              <a:spcAft>
                <a:spcPct val="0"/>
              </a:spcAft>
            </a:pPr>
            <a:r>
              <a:rPr lang="en-US" altLang="en-US" sz="2800" dirty="0">
                <a:solidFill>
                  <a:srgbClr val="000000"/>
                </a:solidFill>
                <a:latin typeface="Calibri" panose="020F0502020204030204" pitchFamily="34" charset="0"/>
              </a:rPr>
              <a:t>Larger N.A. can collect higher order rays</a:t>
            </a:r>
          </a:p>
          <a:p>
            <a:pPr eaLnBrk="1" fontAlgn="base" hangingPunct="1">
              <a:spcBef>
                <a:spcPct val="0"/>
              </a:spcBef>
              <a:spcAft>
                <a:spcPct val="0"/>
              </a:spcAft>
            </a:pPr>
            <a:r>
              <a:rPr lang="en-US" altLang="en-US" sz="2800" dirty="0">
                <a:solidFill>
                  <a:srgbClr val="000000"/>
                </a:solidFill>
                <a:latin typeface="Calibri" panose="020F0502020204030204" pitchFamily="34" charset="0"/>
              </a:rPr>
              <a:t>	can collect 1</a:t>
            </a:r>
            <a:r>
              <a:rPr lang="en-US" altLang="en-US" sz="2800" baseline="30000" dirty="0">
                <a:solidFill>
                  <a:srgbClr val="000000"/>
                </a:solidFill>
                <a:latin typeface="Calibri" panose="020F0502020204030204" pitchFamily="34" charset="0"/>
              </a:rPr>
              <a:t>st</a:t>
            </a:r>
            <a:r>
              <a:rPr lang="en-US" altLang="en-US" sz="2800" dirty="0">
                <a:solidFill>
                  <a:srgbClr val="000000"/>
                </a:solidFill>
                <a:latin typeface="Calibri" panose="020F0502020204030204" pitchFamily="34" charset="0"/>
              </a:rPr>
              <a:t> order rays from smaller </a:t>
            </a:r>
            <a:r>
              <a:rPr lang="en-US" altLang="en-US" sz="2800" dirty="0" err="1">
                <a:solidFill>
                  <a:srgbClr val="000000"/>
                </a:solidFill>
                <a:latin typeface="Calibri" panose="020F0502020204030204" pitchFamily="34" charset="0"/>
              </a:rPr>
              <a:t>d</a:t>
            </a:r>
            <a:r>
              <a:rPr lang="en-US" altLang="en-US" sz="2800" baseline="-25000" dirty="0" err="1">
                <a:solidFill>
                  <a:srgbClr val="000000"/>
                </a:solidFill>
                <a:latin typeface="Calibri" panose="020F0502020204030204" pitchFamily="34" charset="0"/>
              </a:rPr>
              <a:t>min</a:t>
            </a:r>
            <a:endParaRPr lang="en-US" altLang="en-US" sz="2800" dirty="0">
              <a:solidFill>
                <a:srgbClr val="000000"/>
              </a:solidFill>
              <a:latin typeface="Calibri" panose="020F0502020204030204" pitchFamily="34" charset="0"/>
            </a:endParaRPr>
          </a:p>
          <a:p>
            <a:pPr eaLnBrk="1" fontAlgn="base" hangingPunct="1">
              <a:spcBef>
                <a:spcPct val="0"/>
              </a:spcBef>
              <a:spcAft>
                <a:spcPct val="0"/>
              </a:spcAft>
            </a:pPr>
            <a:endParaRPr lang="en-US" altLang="en-US" sz="28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3206685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737" name="Object 2"/>
          <p:cNvGraphicFramePr>
            <a:graphicFrameLocks noChangeAspect="1"/>
          </p:cNvGraphicFramePr>
          <p:nvPr>
            <p:extLst/>
          </p:nvPr>
        </p:nvGraphicFramePr>
        <p:xfrm>
          <a:off x="609600" y="990600"/>
          <a:ext cx="7924800" cy="4554538"/>
        </p:xfrm>
        <a:graphic>
          <a:graphicData uri="http://schemas.openxmlformats.org/presentationml/2006/ole">
            <mc:AlternateContent xmlns:mc="http://schemas.openxmlformats.org/markup-compatibility/2006">
              <mc:Choice xmlns:v="urn:schemas-microsoft-com:vml" Requires="v">
                <p:oleObj spid="_x0000_s4146" name="Document" r:id="rId4" imgW="7340600" imgH="4216400" progId="Word.Document.8">
                  <p:embed/>
                </p:oleObj>
              </mc:Choice>
              <mc:Fallback>
                <p:oleObj name="Document" r:id="rId4" imgW="7340600" imgH="42164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990600"/>
                        <a:ext cx="7924800" cy="4554538"/>
                      </a:xfrm>
                      <a:prstGeom prst="rect">
                        <a:avLst/>
                      </a:prstGeom>
                      <a:noFill/>
                      <a:ln>
                        <a:noFill/>
                      </a:ln>
                      <a:effectLst/>
                      <a:extLst/>
                    </p:spPr>
                  </p:pic>
                </p:oleObj>
              </mc:Fallback>
            </mc:AlternateContent>
          </a:graphicData>
        </a:graphic>
      </p:graphicFrame>
      <p:sp>
        <p:nvSpPr>
          <p:cNvPr id="116738" name="Line 3"/>
          <p:cNvSpPr>
            <a:spLocks noChangeShapeType="1"/>
          </p:cNvSpPr>
          <p:nvPr/>
        </p:nvSpPr>
        <p:spPr bwMode="auto">
          <a:xfrm flipH="1">
            <a:off x="685800" y="4316413"/>
            <a:ext cx="14859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solidFill>
                <a:prstClr val="black"/>
              </a:solidFill>
            </a:endParaRPr>
          </a:p>
        </p:txBody>
      </p:sp>
      <p:sp>
        <p:nvSpPr>
          <p:cNvPr id="116739" name="Line 4"/>
          <p:cNvSpPr>
            <a:spLocks noChangeShapeType="1"/>
          </p:cNvSpPr>
          <p:nvPr/>
        </p:nvSpPr>
        <p:spPr bwMode="auto">
          <a:xfrm flipH="1" flipV="1">
            <a:off x="3048000" y="4318000"/>
            <a:ext cx="14478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solidFill>
                <a:prstClr val="black"/>
              </a:solidFill>
            </a:endParaRPr>
          </a:p>
        </p:txBody>
      </p:sp>
      <p:sp>
        <p:nvSpPr>
          <p:cNvPr id="116742" name="Line 7"/>
          <p:cNvSpPr>
            <a:spLocks noChangeShapeType="1"/>
          </p:cNvSpPr>
          <p:nvPr/>
        </p:nvSpPr>
        <p:spPr bwMode="auto">
          <a:xfrm flipH="1">
            <a:off x="2190750" y="4316413"/>
            <a:ext cx="8382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solidFill>
                <a:prstClr val="black"/>
              </a:solidFill>
            </a:endParaRPr>
          </a:p>
        </p:txBody>
      </p:sp>
      <p:sp>
        <p:nvSpPr>
          <p:cNvPr id="116744" name="Line 9"/>
          <p:cNvSpPr>
            <a:spLocks noChangeShapeType="1"/>
          </p:cNvSpPr>
          <p:nvPr/>
        </p:nvSpPr>
        <p:spPr bwMode="auto">
          <a:xfrm flipV="1">
            <a:off x="2184400" y="4419600"/>
            <a:ext cx="0" cy="1066800"/>
          </a:xfrm>
          <a:prstGeom prst="line">
            <a:avLst/>
          </a:prstGeom>
          <a:noFill/>
          <a:ln w="76200" cap="rnd">
            <a:solidFill>
              <a:schemeClr val="accent1"/>
            </a:solidFill>
            <a:prstDash val="sysDot"/>
            <a:round/>
            <a:headEnd/>
            <a:tailEnd type="triangle" w="med" len="med"/>
          </a:ln>
          <a:extLst>
            <a:ext uri="{909E8E84-426E-40DD-AFC4-6F175D3DCCD1}">
              <a14:hiddenFill xmlns:a14="http://schemas.microsoft.com/office/drawing/2010/main">
                <a:noFill/>
              </a14:hiddenFill>
            </a:ext>
          </a:extLst>
        </p:spPr>
        <p:txBody>
          <a:bodyPr anchor="ctr"/>
          <a:lstStyle/>
          <a:p>
            <a:endParaRPr lang="en-US">
              <a:solidFill>
                <a:prstClr val="black"/>
              </a:solidFill>
            </a:endParaRPr>
          </a:p>
        </p:txBody>
      </p:sp>
      <p:sp>
        <p:nvSpPr>
          <p:cNvPr id="116745" name="Line 10"/>
          <p:cNvSpPr>
            <a:spLocks noChangeShapeType="1"/>
          </p:cNvSpPr>
          <p:nvPr/>
        </p:nvSpPr>
        <p:spPr bwMode="auto">
          <a:xfrm flipV="1">
            <a:off x="3035300" y="4406900"/>
            <a:ext cx="0" cy="1066800"/>
          </a:xfrm>
          <a:prstGeom prst="line">
            <a:avLst/>
          </a:prstGeom>
          <a:noFill/>
          <a:ln w="76200" cap="rnd">
            <a:solidFill>
              <a:schemeClr val="accent1"/>
            </a:solidFill>
            <a:prstDash val="sysDot"/>
            <a:round/>
            <a:headEnd/>
            <a:tailEnd type="triangle" w="med" len="med"/>
          </a:ln>
          <a:extLst>
            <a:ext uri="{909E8E84-426E-40DD-AFC4-6F175D3DCCD1}">
              <a14:hiddenFill xmlns:a14="http://schemas.microsoft.com/office/drawing/2010/main">
                <a:noFill/>
              </a14:hiddenFill>
            </a:ext>
          </a:extLst>
        </p:spPr>
        <p:txBody>
          <a:bodyPr anchor="ctr"/>
          <a:lstStyle/>
          <a:p>
            <a:endParaRPr lang="en-US">
              <a:solidFill>
                <a:prstClr val="black"/>
              </a:solidFill>
            </a:endParaRPr>
          </a:p>
        </p:txBody>
      </p:sp>
      <p:sp>
        <p:nvSpPr>
          <p:cNvPr id="116751" name="Line 16"/>
          <p:cNvSpPr>
            <a:spLocks noChangeShapeType="1"/>
          </p:cNvSpPr>
          <p:nvPr/>
        </p:nvSpPr>
        <p:spPr bwMode="auto">
          <a:xfrm flipV="1">
            <a:off x="2609850" y="2867025"/>
            <a:ext cx="0" cy="1219200"/>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solidFill>
                <a:prstClr val="black"/>
              </a:solidFill>
            </a:endParaRPr>
          </a:p>
        </p:txBody>
      </p:sp>
      <p:sp>
        <p:nvSpPr>
          <p:cNvPr id="116752" name="Line 17"/>
          <p:cNvSpPr>
            <a:spLocks noChangeShapeType="1"/>
          </p:cNvSpPr>
          <p:nvPr/>
        </p:nvSpPr>
        <p:spPr bwMode="auto">
          <a:xfrm flipH="1" flipV="1">
            <a:off x="2362200" y="2971800"/>
            <a:ext cx="133350" cy="99060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solidFill>
                <a:prstClr val="black"/>
              </a:solidFill>
            </a:endParaRPr>
          </a:p>
        </p:txBody>
      </p:sp>
      <p:sp>
        <p:nvSpPr>
          <p:cNvPr id="116753" name="Line 18"/>
          <p:cNvSpPr>
            <a:spLocks noChangeShapeType="1"/>
          </p:cNvSpPr>
          <p:nvPr/>
        </p:nvSpPr>
        <p:spPr bwMode="auto">
          <a:xfrm flipV="1">
            <a:off x="2698750" y="2952750"/>
            <a:ext cx="133350" cy="99060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solidFill>
                <a:prstClr val="black"/>
              </a:solidFill>
            </a:endParaRPr>
          </a:p>
        </p:txBody>
      </p:sp>
      <p:sp>
        <p:nvSpPr>
          <p:cNvPr id="116754" name="Line 19"/>
          <p:cNvSpPr>
            <a:spLocks noChangeShapeType="1"/>
          </p:cNvSpPr>
          <p:nvPr/>
        </p:nvSpPr>
        <p:spPr bwMode="auto">
          <a:xfrm flipH="1" flipV="1">
            <a:off x="2100263" y="2971800"/>
            <a:ext cx="338137" cy="114300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solidFill>
                <a:prstClr val="black"/>
              </a:solidFill>
            </a:endParaRPr>
          </a:p>
        </p:txBody>
      </p:sp>
      <p:sp>
        <p:nvSpPr>
          <p:cNvPr id="116755" name="Line 20"/>
          <p:cNvSpPr>
            <a:spLocks noChangeShapeType="1"/>
          </p:cNvSpPr>
          <p:nvPr/>
        </p:nvSpPr>
        <p:spPr bwMode="auto">
          <a:xfrm flipV="1">
            <a:off x="2767013" y="2965450"/>
            <a:ext cx="338137" cy="114300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solidFill>
                <a:prstClr val="black"/>
              </a:solidFill>
            </a:endParaRPr>
          </a:p>
        </p:txBody>
      </p:sp>
      <p:sp>
        <p:nvSpPr>
          <p:cNvPr id="116756" name="Line 21"/>
          <p:cNvSpPr>
            <a:spLocks noChangeShapeType="1"/>
          </p:cNvSpPr>
          <p:nvPr/>
        </p:nvSpPr>
        <p:spPr bwMode="auto">
          <a:xfrm flipH="1" flipV="1">
            <a:off x="1860550" y="3136900"/>
            <a:ext cx="442913" cy="862013"/>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solidFill>
                <a:prstClr val="black"/>
              </a:solidFill>
            </a:endParaRPr>
          </a:p>
        </p:txBody>
      </p:sp>
      <p:sp>
        <p:nvSpPr>
          <p:cNvPr id="116757" name="Line 22"/>
          <p:cNvSpPr>
            <a:spLocks noChangeShapeType="1"/>
          </p:cNvSpPr>
          <p:nvPr/>
        </p:nvSpPr>
        <p:spPr bwMode="auto">
          <a:xfrm flipV="1">
            <a:off x="2901950" y="3130550"/>
            <a:ext cx="442913" cy="862013"/>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solidFill>
                <a:prstClr val="black"/>
              </a:solidFill>
            </a:endParaRPr>
          </a:p>
        </p:txBody>
      </p:sp>
      <p:sp>
        <p:nvSpPr>
          <p:cNvPr id="116758" name="Line 23"/>
          <p:cNvSpPr>
            <a:spLocks noChangeShapeType="1"/>
          </p:cNvSpPr>
          <p:nvPr/>
        </p:nvSpPr>
        <p:spPr bwMode="auto">
          <a:xfrm flipH="1" flipV="1">
            <a:off x="1663700" y="3314700"/>
            <a:ext cx="609600" cy="838200"/>
          </a:xfrm>
          <a:prstGeom prst="line">
            <a:avLst/>
          </a:prstGeom>
          <a:noFill/>
          <a:ln w="1905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solidFill>
                <a:prstClr val="black"/>
              </a:solidFill>
            </a:endParaRPr>
          </a:p>
        </p:txBody>
      </p:sp>
      <p:sp>
        <p:nvSpPr>
          <p:cNvPr id="116759" name="Line 24"/>
          <p:cNvSpPr>
            <a:spLocks noChangeShapeType="1"/>
          </p:cNvSpPr>
          <p:nvPr/>
        </p:nvSpPr>
        <p:spPr bwMode="auto">
          <a:xfrm flipV="1">
            <a:off x="2946400" y="3308350"/>
            <a:ext cx="609600" cy="838200"/>
          </a:xfrm>
          <a:prstGeom prst="line">
            <a:avLst/>
          </a:prstGeom>
          <a:noFill/>
          <a:ln w="1905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solidFill>
                <a:prstClr val="black"/>
              </a:solidFill>
            </a:endParaRPr>
          </a:p>
        </p:txBody>
      </p:sp>
      <p:sp>
        <p:nvSpPr>
          <p:cNvPr id="116760" name="Line 25"/>
          <p:cNvSpPr>
            <a:spLocks noChangeShapeType="1"/>
          </p:cNvSpPr>
          <p:nvPr/>
        </p:nvSpPr>
        <p:spPr bwMode="auto">
          <a:xfrm flipH="1" flipV="1">
            <a:off x="1322388" y="3644900"/>
            <a:ext cx="804862" cy="509588"/>
          </a:xfrm>
          <a:prstGeom prst="line">
            <a:avLst/>
          </a:prstGeom>
          <a:noFill/>
          <a:ln w="1270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solidFill>
                <a:prstClr val="black"/>
              </a:solidFill>
            </a:endParaRPr>
          </a:p>
        </p:txBody>
      </p:sp>
      <p:sp>
        <p:nvSpPr>
          <p:cNvPr id="116761" name="Line 26"/>
          <p:cNvSpPr>
            <a:spLocks noChangeShapeType="1"/>
          </p:cNvSpPr>
          <p:nvPr/>
        </p:nvSpPr>
        <p:spPr bwMode="auto">
          <a:xfrm flipV="1">
            <a:off x="3087688" y="3644900"/>
            <a:ext cx="804862" cy="509588"/>
          </a:xfrm>
          <a:prstGeom prst="line">
            <a:avLst/>
          </a:prstGeom>
          <a:noFill/>
          <a:ln w="1270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solidFill>
                <a:prstClr val="black"/>
              </a:solidFill>
            </a:endParaRPr>
          </a:p>
        </p:txBody>
      </p:sp>
      <p:sp>
        <p:nvSpPr>
          <p:cNvPr id="116768" name="Text Box 33"/>
          <p:cNvSpPr txBox="1">
            <a:spLocks noChangeArrowheads="1"/>
          </p:cNvSpPr>
          <p:nvPr/>
        </p:nvSpPr>
        <p:spPr bwMode="auto">
          <a:xfrm>
            <a:off x="2460625" y="2438400"/>
            <a:ext cx="3048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a:solidFill>
                  <a:srgbClr val="44546A"/>
                </a:solidFill>
                <a:cs typeface="Times New Roman" panose="02020603050405020304" pitchFamily="18" charset="0"/>
              </a:rPr>
              <a:t>0</a:t>
            </a:r>
          </a:p>
        </p:txBody>
      </p:sp>
      <p:sp>
        <p:nvSpPr>
          <p:cNvPr id="116770" name="Text Box 35"/>
          <p:cNvSpPr txBox="1">
            <a:spLocks noChangeArrowheads="1"/>
          </p:cNvSpPr>
          <p:nvPr/>
        </p:nvSpPr>
        <p:spPr bwMode="auto">
          <a:xfrm>
            <a:off x="2700338" y="2535238"/>
            <a:ext cx="457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a:solidFill>
                  <a:srgbClr val="44546A"/>
                </a:solidFill>
                <a:cs typeface="Times New Roman" panose="02020603050405020304" pitchFamily="18" charset="0"/>
              </a:rPr>
              <a:t>+1</a:t>
            </a:r>
          </a:p>
        </p:txBody>
      </p:sp>
      <p:sp>
        <p:nvSpPr>
          <p:cNvPr id="116772" name="Text Box 37"/>
          <p:cNvSpPr txBox="1">
            <a:spLocks noChangeArrowheads="1"/>
          </p:cNvSpPr>
          <p:nvPr/>
        </p:nvSpPr>
        <p:spPr bwMode="auto">
          <a:xfrm>
            <a:off x="2133600" y="2536825"/>
            <a:ext cx="457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a:solidFill>
                  <a:srgbClr val="44546A"/>
                </a:solidFill>
                <a:cs typeface="Times New Roman" panose="02020603050405020304" pitchFamily="18" charset="0"/>
              </a:rPr>
              <a:t>-1</a:t>
            </a:r>
          </a:p>
        </p:txBody>
      </p:sp>
      <p:sp>
        <p:nvSpPr>
          <p:cNvPr id="116774" name="Text Box 39"/>
          <p:cNvSpPr txBox="1">
            <a:spLocks noChangeArrowheads="1"/>
          </p:cNvSpPr>
          <p:nvPr/>
        </p:nvSpPr>
        <p:spPr bwMode="auto">
          <a:xfrm>
            <a:off x="2949575" y="2689225"/>
            <a:ext cx="457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a:solidFill>
                  <a:srgbClr val="44546A"/>
                </a:solidFill>
                <a:cs typeface="Times New Roman" panose="02020603050405020304" pitchFamily="18" charset="0"/>
              </a:rPr>
              <a:t>+2</a:t>
            </a:r>
          </a:p>
        </p:txBody>
      </p:sp>
      <p:sp>
        <p:nvSpPr>
          <p:cNvPr id="116776" name="Text Box 41"/>
          <p:cNvSpPr txBox="1">
            <a:spLocks noChangeArrowheads="1"/>
          </p:cNvSpPr>
          <p:nvPr/>
        </p:nvSpPr>
        <p:spPr bwMode="auto">
          <a:xfrm flipH="1">
            <a:off x="1828800" y="2667000"/>
            <a:ext cx="457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a:solidFill>
                  <a:srgbClr val="44546A"/>
                </a:solidFill>
                <a:cs typeface="Times New Roman" panose="02020603050405020304" pitchFamily="18" charset="0"/>
              </a:rPr>
              <a:t>-2</a:t>
            </a:r>
          </a:p>
        </p:txBody>
      </p:sp>
      <p:sp>
        <p:nvSpPr>
          <p:cNvPr id="116777" name="Text Box 42"/>
          <p:cNvSpPr txBox="1">
            <a:spLocks noChangeArrowheads="1"/>
          </p:cNvSpPr>
          <p:nvPr/>
        </p:nvSpPr>
        <p:spPr bwMode="auto">
          <a:xfrm>
            <a:off x="3276600" y="2787650"/>
            <a:ext cx="457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a:solidFill>
                  <a:srgbClr val="44546A"/>
                </a:solidFill>
                <a:cs typeface="Times New Roman" panose="02020603050405020304" pitchFamily="18" charset="0"/>
              </a:rPr>
              <a:t>+3</a:t>
            </a:r>
          </a:p>
        </p:txBody>
      </p:sp>
      <p:sp>
        <p:nvSpPr>
          <p:cNvPr id="116778" name="Text Box 43"/>
          <p:cNvSpPr txBox="1">
            <a:spLocks noChangeArrowheads="1"/>
          </p:cNvSpPr>
          <p:nvPr/>
        </p:nvSpPr>
        <p:spPr bwMode="auto">
          <a:xfrm>
            <a:off x="3505200" y="3016250"/>
            <a:ext cx="457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a:solidFill>
                  <a:srgbClr val="44546A"/>
                </a:solidFill>
                <a:cs typeface="Times New Roman" panose="02020603050405020304" pitchFamily="18" charset="0"/>
              </a:rPr>
              <a:t>+4</a:t>
            </a:r>
          </a:p>
        </p:txBody>
      </p:sp>
      <p:sp>
        <p:nvSpPr>
          <p:cNvPr id="116779" name="Text Box 44"/>
          <p:cNvSpPr txBox="1">
            <a:spLocks noChangeArrowheads="1"/>
          </p:cNvSpPr>
          <p:nvPr/>
        </p:nvSpPr>
        <p:spPr bwMode="auto">
          <a:xfrm>
            <a:off x="3886200" y="3429000"/>
            <a:ext cx="457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a:solidFill>
                  <a:srgbClr val="44546A"/>
                </a:solidFill>
                <a:cs typeface="Times New Roman" panose="02020603050405020304" pitchFamily="18" charset="0"/>
              </a:rPr>
              <a:t>+5</a:t>
            </a:r>
          </a:p>
        </p:txBody>
      </p:sp>
      <p:sp>
        <p:nvSpPr>
          <p:cNvPr id="116781" name="Text Box 46"/>
          <p:cNvSpPr txBox="1">
            <a:spLocks noChangeArrowheads="1"/>
          </p:cNvSpPr>
          <p:nvPr/>
        </p:nvSpPr>
        <p:spPr bwMode="auto">
          <a:xfrm>
            <a:off x="1989138" y="5630863"/>
            <a:ext cx="12382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sz="1600">
                <a:solidFill>
                  <a:srgbClr val="44546A"/>
                </a:solidFill>
                <a:cs typeface="Times New Roman" panose="02020603050405020304" pitchFamily="18" charset="0"/>
              </a:rPr>
              <a:t>Blue </a:t>
            </a:r>
            <a:r>
              <a:rPr lang="ja-JP" altLang="en-US" sz="1600">
                <a:solidFill>
                  <a:srgbClr val="44546A"/>
                </a:solidFill>
                <a:cs typeface="Times New Roman" panose="02020603050405020304" pitchFamily="18" charset="0"/>
              </a:rPr>
              <a:t>“</a:t>
            </a:r>
            <a:r>
              <a:rPr lang="en-US" altLang="ja-JP" sz="1600">
                <a:solidFill>
                  <a:srgbClr val="44546A"/>
                </a:solidFill>
                <a:cs typeface="Times New Roman" panose="02020603050405020304" pitchFamily="18" charset="0"/>
              </a:rPr>
              <a:t>light</a:t>
            </a:r>
            <a:r>
              <a:rPr lang="ja-JP" altLang="en-US" sz="1600">
                <a:solidFill>
                  <a:srgbClr val="44546A"/>
                </a:solidFill>
                <a:cs typeface="Times New Roman" panose="02020603050405020304" pitchFamily="18" charset="0"/>
              </a:rPr>
              <a:t>”</a:t>
            </a:r>
            <a:endParaRPr lang="en-US" altLang="en-US" sz="1600">
              <a:solidFill>
                <a:srgbClr val="44546A"/>
              </a:solidFill>
              <a:cs typeface="Times New Roman" panose="02020603050405020304" pitchFamily="18" charset="0"/>
            </a:endParaRPr>
          </a:p>
        </p:txBody>
      </p:sp>
      <p:sp>
        <p:nvSpPr>
          <p:cNvPr id="2" name="Rectangle 1"/>
          <p:cNvSpPr/>
          <p:nvPr/>
        </p:nvSpPr>
        <p:spPr>
          <a:xfrm>
            <a:off x="4537840" y="1376855"/>
            <a:ext cx="3965028" cy="4109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Rectangle 2"/>
          <p:cNvSpPr/>
          <p:nvPr/>
        </p:nvSpPr>
        <p:spPr>
          <a:xfrm>
            <a:off x="1528763" y="1723697"/>
            <a:ext cx="1789112" cy="504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Rectangle 48"/>
          <p:cNvSpPr/>
          <p:nvPr/>
        </p:nvSpPr>
        <p:spPr>
          <a:xfrm>
            <a:off x="2749850" y="878003"/>
            <a:ext cx="3703501" cy="504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itle 3"/>
          <p:cNvSpPr>
            <a:spLocks noGrp="1"/>
          </p:cNvSpPr>
          <p:nvPr>
            <p:ph type="title"/>
          </p:nvPr>
        </p:nvSpPr>
        <p:spPr/>
        <p:txBody>
          <a:bodyPr anchor="t">
            <a:normAutofit/>
          </a:bodyPr>
          <a:lstStyle/>
          <a:p>
            <a:pPr fontAlgn="base">
              <a:spcAft>
                <a:spcPct val="0"/>
              </a:spcAft>
            </a:pPr>
            <a:r>
              <a:rPr lang="en-US" altLang="en-US" sz="2800" dirty="0">
                <a:solidFill>
                  <a:srgbClr val="000000"/>
                </a:solidFill>
              </a:rPr>
              <a:t>Larger N.A. can collect higher order rays</a:t>
            </a:r>
            <a:br>
              <a:rPr lang="en-US" altLang="en-US" sz="2800" dirty="0">
                <a:solidFill>
                  <a:srgbClr val="000000"/>
                </a:solidFill>
              </a:rPr>
            </a:br>
            <a:r>
              <a:rPr lang="en-US" altLang="en-US" sz="2800" dirty="0">
                <a:solidFill>
                  <a:srgbClr val="000000"/>
                </a:solidFill>
              </a:rPr>
              <a:t>	can collect 1</a:t>
            </a:r>
            <a:r>
              <a:rPr lang="en-US" altLang="en-US" sz="2800" baseline="30000" dirty="0">
                <a:solidFill>
                  <a:srgbClr val="000000"/>
                </a:solidFill>
              </a:rPr>
              <a:t>st</a:t>
            </a:r>
            <a:r>
              <a:rPr lang="en-US" altLang="en-US" sz="2800" dirty="0">
                <a:solidFill>
                  <a:srgbClr val="000000"/>
                </a:solidFill>
              </a:rPr>
              <a:t> order rays from smaller </a:t>
            </a:r>
            <a:r>
              <a:rPr lang="en-US" altLang="en-US" sz="2800" dirty="0" err="1">
                <a:solidFill>
                  <a:srgbClr val="000000"/>
                </a:solidFill>
              </a:rPr>
              <a:t>d</a:t>
            </a:r>
            <a:r>
              <a:rPr lang="en-US" altLang="en-US" sz="2800" baseline="-25000" dirty="0" err="1">
                <a:solidFill>
                  <a:srgbClr val="000000"/>
                </a:solidFill>
              </a:rPr>
              <a:t>min</a:t>
            </a:r>
            <a:endParaRPr lang="en-US" altLang="en-US" sz="2800" dirty="0">
              <a:solidFill>
                <a:srgbClr val="000000"/>
              </a:solidFill>
            </a:endParaRPr>
          </a:p>
        </p:txBody>
      </p:sp>
      <p:pic>
        <p:nvPicPr>
          <p:cNvPr id="51" name="Picture 50"/>
          <p:cNvPicPr>
            <a:picLocks noChangeAspect="1"/>
          </p:cNvPicPr>
          <p:nvPr/>
        </p:nvPicPr>
        <p:blipFill rotWithShape="1">
          <a:blip r:embed="rId6">
            <a:extLst>
              <a:ext uri="{28A0092B-C50C-407E-A947-70E740481C1C}">
                <a14:useLocalDpi xmlns:a14="http://schemas.microsoft.com/office/drawing/2010/main" val="0"/>
              </a:ext>
            </a:extLst>
          </a:blip>
          <a:srcRect l="62256" t="6568" r="10532" b="55061"/>
          <a:stretch/>
        </p:blipFill>
        <p:spPr>
          <a:xfrm>
            <a:off x="5978112" y="1337117"/>
            <a:ext cx="1656967" cy="1524000"/>
          </a:xfrm>
          <a:prstGeom prst="rect">
            <a:avLst/>
          </a:prstGeom>
        </p:spPr>
      </p:pic>
      <p:pic>
        <p:nvPicPr>
          <p:cNvPr id="52" name="Picture 51"/>
          <p:cNvPicPr>
            <a:picLocks noChangeAspect="1"/>
          </p:cNvPicPr>
          <p:nvPr/>
        </p:nvPicPr>
        <p:blipFill rotWithShape="1">
          <a:blip r:embed="rId6">
            <a:extLst>
              <a:ext uri="{28A0092B-C50C-407E-A947-70E740481C1C}">
                <a14:useLocalDpi xmlns:a14="http://schemas.microsoft.com/office/drawing/2010/main" val="0"/>
              </a:ext>
            </a:extLst>
          </a:blip>
          <a:srcRect l="11622" t="6568" r="62925" b="55061"/>
          <a:stretch/>
        </p:blipFill>
        <p:spPr>
          <a:xfrm>
            <a:off x="6031648" y="4646612"/>
            <a:ext cx="1549893" cy="1524000"/>
          </a:xfrm>
          <a:prstGeom prst="rect">
            <a:avLst/>
          </a:prstGeom>
        </p:spPr>
      </p:pic>
      <p:pic>
        <p:nvPicPr>
          <p:cNvPr id="53" name="Picture 52"/>
          <p:cNvPicPr>
            <a:picLocks noChangeAspect="1"/>
          </p:cNvPicPr>
          <p:nvPr/>
        </p:nvPicPr>
        <p:blipFill rotWithShape="1">
          <a:blip r:embed="rId6">
            <a:extLst>
              <a:ext uri="{28A0092B-C50C-407E-A947-70E740481C1C}">
                <a14:useLocalDpi xmlns:a14="http://schemas.microsoft.com/office/drawing/2010/main" val="0"/>
              </a:ext>
            </a:extLst>
          </a:blip>
          <a:srcRect l="36232" t="6568" r="36841" b="55061"/>
          <a:stretch/>
        </p:blipFill>
        <p:spPr>
          <a:xfrm>
            <a:off x="5966590" y="2977931"/>
            <a:ext cx="1639614" cy="1524000"/>
          </a:xfrm>
          <a:prstGeom prst="rect">
            <a:avLst/>
          </a:prstGeom>
        </p:spPr>
      </p:pic>
      <p:cxnSp>
        <p:nvCxnSpPr>
          <p:cNvPr id="6" name="Straight Arrow Connector 5"/>
          <p:cNvCxnSpPr/>
          <p:nvPr/>
        </p:nvCxnSpPr>
        <p:spPr>
          <a:xfrm flipV="1">
            <a:off x="6144390" y="2159903"/>
            <a:ext cx="452284" cy="632924"/>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6048406" y="5501726"/>
            <a:ext cx="452284" cy="6329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7045139" y="5501726"/>
            <a:ext cx="452284" cy="6329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6913098" y="2159903"/>
            <a:ext cx="452284" cy="632924"/>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859200" y="2711187"/>
            <a:ext cx="372218" cy="369332"/>
          </a:xfrm>
          <a:prstGeom prst="rect">
            <a:avLst/>
          </a:prstGeom>
          <a:noFill/>
        </p:spPr>
        <p:txBody>
          <a:bodyPr wrap="none" rtlCol="0">
            <a:spAutoFit/>
          </a:bodyPr>
          <a:lstStyle/>
          <a:p>
            <a:r>
              <a:rPr lang="en-US" dirty="0" smtClean="0"/>
              <a:t>-1</a:t>
            </a:r>
            <a:endParaRPr lang="en-US" dirty="0"/>
          </a:p>
        </p:txBody>
      </p:sp>
      <p:sp>
        <p:nvSpPr>
          <p:cNvPr id="43" name="TextBox 42"/>
          <p:cNvSpPr txBox="1"/>
          <p:nvPr/>
        </p:nvSpPr>
        <p:spPr>
          <a:xfrm>
            <a:off x="5751594" y="6071178"/>
            <a:ext cx="372218" cy="369332"/>
          </a:xfrm>
          <a:prstGeom prst="rect">
            <a:avLst/>
          </a:prstGeom>
          <a:noFill/>
        </p:spPr>
        <p:txBody>
          <a:bodyPr wrap="none" rtlCol="0">
            <a:spAutoFit/>
          </a:bodyPr>
          <a:lstStyle/>
          <a:p>
            <a:r>
              <a:rPr lang="en-US" dirty="0" smtClean="0"/>
              <a:t>-1</a:t>
            </a:r>
            <a:endParaRPr lang="en-US" dirty="0"/>
          </a:p>
        </p:txBody>
      </p:sp>
      <p:sp>
        <p:nvSpPr>
          <p:cNvPr id="44" name="TextBox 43"/>
          <p:cNvSpPr txBox="1"/>
          <p:nvPr/>
        </p:nvSpPr>
        <p:spPr>
          <a:xfrm>
            <a:off x="7266102" y="2711187"/>
            <a:ext cx="417102" cy="369332"/>
          </a:xfrm>
          <a:prstGeom prst="rect">
            <a:avLst/>
          </a:prstGeom>
          <a:noFill/>
        </p:spPr>
        <p:txBody>
          <a:bodyPr wrap="none" rtlCol="0">
            <a:spAutoFit/>
          </a:bodyPr>
          <a:lstStyle/>
          <a:p>
            <a:r>
              <a:rPr lang="en-US" dirty="0"/>
              <a:t>+</a:t>
            </a:r>
            <a:r>
              <a:rPr lang="en-US" dirty="0" smtClean="0"/>
              <a:t>1</a:t>
            </a:r>
            <a:endParaRPr lang="en-US" dirty="0"/>
          </a:p>
        </p:txBody>
      </p:sp>
      <p:sp>
        <p:nvSpPr>
          <p:cNvPr id="45" name="TextBox 44"/>
          <p:cNvSpPr txBox="1"/>
          <p:nvPr/>
        </p:nvSpPr>
        <p:spPr>
          <a:xfrm>
            <a:off x="7372990" y="6071178"/>
            <a:ext cx="417102" cy="369332"/>
          </a:xfrm>
          <a:prstGeom prst="rect">
            <a:avLst/>
          </a:prstGeom>
          <a:noFill/>
        </p:spPr>
        <p:txBody>
          <a:bodyPr wrap="none" rtlCol="0">
            <a:spAutoFit/>
          </a:bodyPr>
          <a:lstStyle/>
          <a:p>
            <a:r>
              <a:rPr lang="en-US" dirty="0"/>
              <a:t>+</a:t>
            </a:r>
            <a:r>
              <a:rPr lang="en-US" dirty="0" smtClean="0"/>
              <a:t>1</a:t>
            </a:r>
            <a:endParaRPr lang="en-US" dirty="0"/>
          </a:p>
        </p:txBody>
      </p:sp>
      <p:cxnSp>
        <p:nvCxnSpPr>
          <p:cNvPr id="9" name="Straight Connector 8"/>
          <p:cNvCxnSpPr/>
          <p:nvPr/>
        </p:nvCxnSpPr>
        <p:spPr>
          <a:xfrm>
            <a:off x="6754762" y="3517487"/>
            <a:ext cx="280545" cy="0"/>
          </a:xfrm>
          <a:prstGeom prst="line">
            <a:avLst/>
          </a:prstGeom>
          <a:ln w="28575">
            <a:solidFill>
              <a:srgbClr val="92D05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754762" y="4120742"/>
            <a:ext cx="1583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Arc 15"/>
          <p:cNvSpPr/>
          <p:nvPr/>
        </p:nvSpPr>
        <p:spPr>
          <a:xfrm flipH="1" flipV="1">
            <a:off x="6828371" y="3837025"/>
            <a:ext cx="1199536" cy="664906"/>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Arc 55"/>
          <p:cNvSpPr/>
          <p:nvPr/>
        </p:nvSpPr>
        <p:spPr>
          <a:xfrm flipH="1">
            <a:off x="6871620" y="3143099"/>
            <a:ext cx="1738637" cy="664906"/>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7692145" y="2927143"/>
            <a:ext cx="545342" cy="369332"/>
          </a:xfrm>
          <a:prstGeom prst="rect">
            <a:avLst/>
          </a:prstGeom>
          <a:noFill/>
        </p:spPr>
        <p:txBody>
          <a:bodyPr wrap="none" rtlCol="0">
            <a:spAutoFit/>
          </a:bodyPr>
          <a:lstStyle/>
          <a:p>
            <a:r>
              <a:rPr lang="en-US" altLang="en-US" dirty="0" err="1">
                <a:solidFill>
                  <a:srgbClr val="92D050"/>
                </a:solidFill>
              </a:rPr>
              <a:t>d</a:t>
            </a:r>
            <a:r>
              <a:rPr lang="en-US" altLang="en-US" baseline="-25000" dirty="0" err="1">
                <a:solidFill>
                  <a:srgbClr val="92D050"/>
                </a:solidFill>
              </a:rPr>
              <a:t>min</a:t>
            </a:r>
            <a:endParaRPr lang="en-US" dirty="0">
              <a:solidFill>
                <a:srgbClr val="92D050"/>
              </a:solidFill>
            </a:endParaRPr>
          </a:p>
        </p:txBody>
      </p:sp>
      <p:sp>
        <p:nvSpPr>
          <p:cNvPr id="58" name="TextBox 57"/>
          <p:cNvSpPr txBox="1"/>
          <p:nvPr/>
        </p:nvSpPr>
        <p:spPr>
          <a:xfrm>
            <a:off x="7382479" y="4297767"/>
            <a:ext cx="545342" cy="369332"/>
          </a:xfrm>
          <a:prstGeom prst="rect">
            <a:avLst/>
          </a:prstGeom>
          <a:noFill/>
        </p:spPr>
        <p:txBody>
          <a:bodyPr wrap="none" rtlCol="0">
            <a:spAutoFit/>
          </a:bodyPr>
          <a:lstStyle/>
          <a:p>
            <a:r>
              <a:rPr lang="en-US" altLang="en-US" dirty="0" err="1">
                <a:solidFill>
                  <a:srgbClr val="FF0000"/>
                </a:solidFill>
              </a:rPr>
              <a:t>d</a:t>
            </a:r>
            <a:r>
              <a:rPr lang="en-US" altLang="en-US" baseline="-25000" dirty="0" err="1">
                <a:solidFill>
                  <a:srgbClr val="FF0000"/>
                </a:solidFill>
              </a:rPr>
              <a:t>min</a:t>
            </a:r>
            <a:endParaRPr lang="en-US" dirty="0">
              <a:solidFill>
                <a:srgbClr val="FF0000"/>
              </a:solidFill>
            </a:endParaRPr>
          </a:p>
        </p:txBody>
      </p:sp>
      <p:pic>
        <p:nvPicPr>
          <p:cNvPr id="50" name="Picture 49"/>
          <p:cNvPicPr>
            <a:picLocks noChangeAspect="1"/>
          </p:cNvPicPr>
          <p:nvPr/>
        </p:nvPicPr>
        <p:blipFill rotWithShape="1">
          <a:blip r:embed="rId7">
            <a:extLst>
              <a:ext uri="{28A0092B-C50C-407E-A947-70E740481C1C}">
                <a14:useLocalDpi xmlns:a14="http://schemas.microsoft.com/office/drawing/2010/main" val="0"/>
              </a:ext>
            </a:extLst>
          </a:blip>
          <a:srcRect l="24650" b="14823"/>
          <a:stretch/>
        </p:blipFill>
        <p:spPr>
          <a:xfrm>
            <a:off x="1273200" y="1420767"/>
            <a:ext cx="2644268" cy="1037293"/>
          </a:xfrm>
          <a:prstGeom prst="rect">
            <a:avLst/>
          </a:prstGeom>
        </p:spPr>
      </p:pic>
      <p:sp>
        <p:nvSpPr>
          <p:cNvPr id="5" name="TextBox 4"/>
          <p:cNvSpPr txBox="1"/>
          <p:nvPr/>
        </p:nvSpPr>
        <p:spPr>
          <a:xfrm>
            <a:off x="1472570" y="2079612"/>
            <a:ext cx="481222" cy="338554"/>
          </a:xfrm>
          <a:prstGeom prst="rect">
            <a:avLst/>
          </a:prstGeom>
          <a:noFill/>
        </p:spPr>
        <p:txBody>
          <a:bodyPr wrap="none" rtlCol="0">
            <a:spAutoFit/>
          </a:bodyPr>
          <a:lstStyle/>
          <a:p>
            <a:r>
              <a:rPr lang="en-US" sz="1600" dirty="0" smtClean="0">
                <a:solidFill>
                  <a:schemeClr val="bg1"/>
                </a:solidFill>
              </a:rPr>
              <a:t>10x</a:t>
            </a:r>
            <a:endParaRPr lang="en-US" sz="1600" dirty="0">
              <a:solidFill>
                <a:schemeClr val="bg1"/>
              </a:solidFill>
            </a:endParaRPr>
          </a:p>
        </p:txBody>
      </p:sp>
      <p:sp>
        <p:nvSpPr>
          <p:cNvPr id="54" name="TextBox 53"/>
          <p:cNvSpPr txBox="1"/>
          <p:nvPr/>
        </p:nvSpPr>
        <p:spPr>
          <a:xfrm>
            <a:off x="2376781" y="2079612"/>
            <a:ext cx="481222" cy="338554"/>
          </a:xfrm>
          <a:prstGeom prst="rect">
            <a:avLst/>
          </a:prstGeom>
          <a:noFill/>
        </p:spPr>
        <p:txBody>
          <a:bodyPr wrap="none" rtlCol="0">
            <a:spAutoFit/>
          </a:bodyPr>
          <a:lstStyle/>
          <a:p>
            <a:r>
              <a:rPr lang="en-US" sz="1600" dirty="0">
                <a:solidFill>
                  <a:schemeClr val="bg1"/>
                </a:solidFill>
              </a:rPr>
              <a:t>4</a:t>
            </a:r>
            <a:r>
              <a:rPr lang="en-US" sz="1600" dirty="0" smtClean="0">
                <a:solidFill>
                  <a:schemeClr val="bg1"/>
                </a:solidFill>
              </a:rPr>
              <a:t>0x</a:t>
            </a:r>
            <a:endParaRPr lang="en-US" sz="1600" dirty="0">
              <a:solidFill>
                <a:schemeClr val="bg1"/>
              </a:solidFill>
            </a:endParaRPr>
          </a:p>
        </p:txBody>
      </p:sp>
      <p:sp>
        <p:nvSpPr>
          <p:cNvPr id="57" name="TextBox 56"/>
          <p:cNvSpPr txBox="1"/>
          <p:nvPr/>
        </p:nvSpPr>
        <p:spPr>
          <a:xfrm>
            <a:off x="3280992" y="2079612"/>
            <a:ext cx="481222" cy="338554"/>
          </a:xfrm>
          <a:prstGeom prst="rect">
            <a:avLst/>
          </a:prstGeom>
          <a:noFill/>
        </p:spPr>
        <p:txBody>
          <a:bodyPr wrap="none" rtlCol="0">
            <a:spAutoFit/>
          </a:bodyPr>
          <a:lstStyle/>
          <a:p>
            <a:r>
              <a:rPr lang="en-US" sz="1600" dirty="0" smtClean="0">
                <a:solidFill>
                  <a:schemeClr val="bg1"/>
                </a:solidFill>
              </a:rPr>
              <a:t>63x</a:t>
            </a:r>
            <a:endParaRPr lang="en-US" sz="1600" dirty="0">
              <a:solidFill>
                <a:schemeClr val="bg1"/>
              </a:solidFill>
            </a:endParaRPr>
          </a:p>
        </p:txBody>
      </p:sp>
    </p:spTree>
    <p:extLst>
      <p:ext uri="{BB962C8B-B14F-4D97-AF65-F5344CB8AC3E}">
        <p14:creationId xmlns:p14="http://schemas.microsoft.com/office/powerpoint/2010/main" val="44797659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t">
            <a:normAutofit/>
          </a:bodyPr>
          <a:lstStyle/>
          <a:p>
            <a:r>
              <a:rPr lang="en-US" sz="2800" dirty="0" smtClean="0"/>
              <a:t>Best way to deal with Aberrations is to have high performance objective</a:t>
            </a:r>
            <a:endParaRPr lang="en-US" sz="2800" dirty="0"/>
          </a:p>
        </p:txBody>
      </p:sp>
      <p:sp>
        <p:nvSpPr>
          <p:cNvPr id="5" name="Content Placeholder 4"/>
          <p:cNvSpPr>
            <a:spLocks noGrp="1"/>
          </p:cNvSpPr>
          <p:nvPr>
            <p:ph sz="half" idx="1"/>
          </p:nvPr>
        </p:nvSpPr>
        <p:spPr/>
        <p:txBody>
          <a:bodyPr>
            <a:normAutofit/>
          </a:bodyPr>
          <a:lstStyle/>
          <a:p>
            <a:r>
              <a:rPr lang="en-US" sz="2400" dirty="0" smtClean="0"/>
              <a:t>High Numerical Aperture</a:t>
            </a:r>
          </a:p>
          <a:p>
            <a:pPr lvl="1"/>
            <a:r>
              <a:rPr lang="en-US" sz="2000" dirty="0" smtClean="0"/>
              <a:t>Water immersion for live cell imaging</a:t>
            </a:r>
          </a:p>
          <a:p>
            <a:r>
              <a:rPr lang="en-US" sz="2400" dirty="0" smtClean="0"/>
              <a:t>Correction for spherical aberrations</a:t>
            </a:r>
          </a:p>
          <a:p>
            <a:r>
              <a:rPr lang="en-US" sz="2400" dirty="0" smtClean="0"/>
              <a:t>Flat field correction</a:t>
            </a:r>
          </a:p>
          <a:p>
            <a:r>
              <a:rPr lang="en-US" sz="2400" dirty="0" smtClean="0"/>
              <a:t>Chromatically corrected over many different wavelengths</a:t>
            </a:r>
          </a:p>
          <a:p>
            <a:r>
              <a:rPr lang="en-US" sz="2400" dirty="0" smtClean="0"/>
              <a:t>Transmit UV and IR</a:t>
            </a:r>
          </a:p>
          <a:p>
            <a:pPr lvl="1"/>
            <a:r>
              <a:rPr lang="en-US" sz="2000" dirty="0" smtClean="0"/>
              <a:t>Two photon</a:t>
            </a:r>
          </a:p>
          <a:p>
            <a:endParaRPr lang="en-US" sz="2400"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29150" y="3043364"/>
            <a:ext cx="3886200" cy="1915860"/>
          </a:xfrm>
        </p:spPr>
      </p:pic>
      <p:sp>
        <p:nvSpPr>
          <p:cNvPr id="9" name="Rectangle 8"/>
          <p:cNvSpPr/>
          <p:nvPr/>
        </p:nvSpPr>
        <p:spPr>
          <a:xfrm>
            <a:off x="4629150" y="3261360"/>
            <a:ext cx="715010" cy="20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94017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2"/>
          <p:cNvSpPr txBox="1">
            <a:spLocks noChangeArrowheads="1"/>
          </p:cNvSpPr>
          <p:nvPr/>
        </p:nvSpPr>
        <p:spPr bwMode="auto">
          <a:xfrm>
            <a:off x="3813175" y="15176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fontAlgn="base" hangingPunct="1">
              <a:spcBef>
                <a:spcPct val="50000"/>
              </a:spcBef>
              <a:spcAft>
                <a:spcPct val="0"/>
              </a:spcAft>
            </a:pPr>
            <a:endParaRPr lang="en-US" altLang="en-US">
              <a:solidFill>
                <a:srgbClr val="000000"/>
              </a:solidFill>
              <a:latin typeface="Times" panose="02020603050405020304" pitchFamily="18" charset="0"/>
            </a:endParaRPr>
          </a:p>
        </p:txBody>
      </p:sp>
      <p:pic>
        <p:nvPicPr>
          <p:cNvPr id="44035" name="Picture 4" descr="3-scope optics.jpg                                             00018BEC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538" y="1295400"/>
            <a:ext cx="2998787"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5"/>
          <p:cNvSpPr>
            <a:spLocks noChangeArrowheads="1"/>
          </p:cNvSpPr>
          <p:nvPr/>
        </p:nvSpPr>
        <p:spPr bwMode="auto">
          <a:xfrm>
            <a:off x="3124200" y="1295400"/>
            <a:ext cx="1435100" cy="5397500"/>
          </a:xfrm>
          <a:prstGeom prst="rect">
            <a:avLst/>
          </a:prstGeom>
          <a:solidFill>
            <a:schemeClr val="bg1"/>
          </a:solidFill>
          <a:ln>
            <a:noFill/>
          </a:ln>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endParaRPr>
          </a:p>
        </p:txBody>
      </p:sp>
      <p:sp>
        <p:nvSpPr>
          <p:cNvPr id="44037" name="Rectangle 6"/>
          <p:cNvSpPr>
            <a:spLocks noChangeArrowheads="1"/>
          </p:cNvSpPr>
          <p:nvPr/>
        </p:nvSpPr>
        <p:spPr bwMode="auto">
          <a:xfrm>
            <a:off x="280988" y="1295400"/>
            <a:ext cx="1435100" cy="5397500"/>
          </a:xfrm>
          <a:prstGeom prst="rect">
            <a:avLst/>
          </a:prstGeom>
          <a:solidFill>
            <a:schemeClr val="bg1"/>
          </a:solidFill>
          <a:ln>
            <a:noFill/>
          </a:ln>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endParaRPr>
          </a:p>
        </p:txBody>
      </p:sp>
      <p:sp>
        <p:nvSpPr>
          <p:cNvPr id="44038" name="Text Box 7"/>
          <p:cNvSpPr txBox="1">
            <a:spLocks noChangeArrowheads="1"/>
          </p:cNvSpPr>
          <p:nvPr/>
        </p:nvSpPr>
        <p:spPr bwMode="auto">
          <a:xfrm>
            <a:off x="3532188" y="1413220"/>
            <a:ext cx="545941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342900" indent="-342900" eaLnBrk="1" fontAlgn="base" hangingPunct="1">
              <a:spcBef>
                <a:spcPct val="0"/>
              </a:spcBef>
              <a:spcAft>
                <a:spcPct val="0"/>
              </a:spcAft>
              <a:buFont typeface="Arial" panose="020B0604020202020204" pitchFamily="34" charset="0"/>
              <a:buChar char="•"/>
            </a:pPr>
            <a:r>
              <a:rPr lang="en-US" altLang="en-US" dirty="0">
                <a:solidFill>
                  <a:srgbClr val="000000"/>
                </a:solidFill>
                <a:latin typeface="Calibri" panose="020F0502020204030204" pitchFamily="34" charset="0"/>
              </a:rPr>
              <a:t>All light travels through the same zone</a:t>
            </a:r>
          </a:p>
          <a:p>
            <a:pPr marL="342900" indent="-342900" eaLnBrk="1" fontAlgn="base" hangingPunct="1">
              <a:spcBef>
                <a:spcPct val="0"/>
              </a:spcBef>
              <a:spcAft>
                <a:spcPct val="0"/>
              </a:spcAft>
              <a:buFont typeface="Arial" panose="020B0604020202020204" pitchFamily="34" charset="0"/>
              <a:buChar char="•"/>
            </a:pPr>
            <a:r>
              <a:rPr lang="en-US" altLang="en-US" dirty="0">
                <a:solidFill>
                  <a:srgbClr val="000000"/>
                </a:solidFill>
                <a:latin typeface="Calibri" panose="020F0502020204030204" pitchFamily="34" charset="0"/>
              </a:rPr>
              <a:t>Angle at which the light travels dictates the position in the specimen </a:t>
            </a:r>
            <a:r>
              <a:rPr lang="en-US" altLang="en-US" dirty="0" smtClean="0">
                <a:solidFill>
                  <a:srgbClr val="000000"/>
                </a:solidFill>
                <a:latin typeface="Calibri" panose="020F0502020204030204" pitchFamily="34" charset="0"/>
              </a:rPr>
              <a:t>plane</a:t>
            </a:r>
          </a:p>
          <a:p>
            <a:pPr marL="342900" indent="-342900" eaLnBrk="1" fontAlgn="base" hangingPunct="1">
              <a:spcBef>
                <a:spcPct val="0"/>
              </a:spcBef>
              <a:spcAft>
                <a:spcPct val="0"/>
              </a:spcAft>
              <a:buFont typeface="Arial" panose="020B0604020202020204" pitchFamily="34" charset="0"/>
              <a:buChar char="•"/>
            </a:pPr>
            <a:r>
              <a:rPr lang="en-US" altLang="en-US" dirty="0">
                <a:solidFill>
                  <a:srgbClr val="000000"/>
                </a:solidFill>
                <a:latin typeface="Calibri" panose="020F0502020204030204" pitchFamily="34" charset="0"/>
              </a:rPr>
              <a:t>Not imaging but illumination conjugate plane</a:t>
            </a:r>
            <a:r>
              <a:rPr lang="en-US" altLang="en-US" dirty="0" smtClean="0">
                <a:solidFill>
                  <a:srgbClr val="000000"/>
                </a:solidFill>
                <a:latin typeface="Calibri" panose="020F0502020204030204" pitchFamily="34" charset="0"/>
              </a:rPr>
              <a:t>.</a:t>
            </a:r>
            <a:endParaRPr lang="en-US" altLang="en-US" dirty="0">
              <a:solidFill>
                <a:srgbClr val="000000"/>
              </a:solidFill>
              <a:latin typeface="Calibri" panose="020F0502020204030204" pitchFamily="34" charset="0"/>
            </a:endParaRPr>
          </a:p>
        </p:txBody>
      </p:sp>
      <p:sp>
        <p:nvSpPr>
          <p:cNvPr id="44039" name="Line 8"/>
          <p:cNvSpPr>
            <a:spLocks noChangeShapeType="1"/>
          </p:cNvSpPr>
          <p:nvPr/>
        </p:nvSpPr>
        <p:spPr bwMode="auto">
          <a:xfrm>
            <a:off x="647700" y="2012950"/>
            <a:ext cx="8636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grpSp>
        <p:nvGrpSpPr>
          <p:cNvPr id="5" name="Group 4"/>
          <p:cNvGrpSpPr/>
          <p:nvPr/>
        </p:nvGrpSpPr>
        <p:grpSpPr>
          <a:xfrm>
            <a:off x="3810000" y="3365285"/>
            <a:ext cx="5181600" cy="3275695"/>
            <a:chOff x="3810000" y="2736850"/>
            <a:chExt cx="5181600" cy="3275695"/>
          </a:xfrm>
        </p:grpSpPr>
        <p:pic>
          <p:nvPicPr>
            <p:cNvPr id="44041" name="Picture 9" descr="39-eye and ocular.jpg                                          00018BECMacintosh HD                   ABA781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736850"/>
              <a:ext cx="5181600"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2" name="Text Box 10"/>
            <p:cNvSpPr txBox="1">
              <a:spLocks noChangeArrowheads="1"/>
            </p:cNvSpPr>
            <p:nvPr/>
          </p:nvSpPr>
          <p:spPr bwMode="auto">
            <a:xfrm>
              <a:off x="6198919" y="5550880"/>
              <a:ext cx="23008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fontAlgn="base" hangingPunct="1">
                <a:spcBef>
                  <a:spcPct val="0"/>
                </a:spcBef>
                <a:spcAft>
                  <a:spcPct val="0"/>
                </a:spcAft>
              </a:pPr>
              <a:r>
                <a:rPr lang="en-US" altLang="en-US" dirty="0" smtClean="0">
                  <a:solidFill>
                    <a:srgbClr val="000000"/>
                  </a:solidFill>
                  <a:latin typeface="Calibri" panose="020F0502020204030204" pitchFamily="34" charset="0"/>
                </a:rPr>
                <a:t>Telecentric </a:t>
              </a:r>
              <a:r>
                <a:rPr lang="en-US" altLang="en-US" dirty="0">
                  <a:solidFill>
                    <a:srgbClr val="000000"/>
                  </a:solidFill>
                  <a:latin typeface="Calibri" panose="020F0502020204030204" pitchFamily="34" charset="0"/>
                </a:rPr>
                <a:t>Plane</a:t>
              </a:r>
            </a:p>
          </p:txBody>
        </p:sp>
        <p:sp>
          <p:nvSpPr>
            <p:cNvPr id="44043" name="Line 11"/>
            <p:cNvSpPr>
              <a:spLocks noChangeShapeType="1"/>
            </p:cNvSpPr>
            <p:nvPr/>
          </p:nvSpPr>
          <p:spPr bwMode="auto">
            <a:xfrm flipH="1" flipV="1">
              <a:off x="7359108" y="4678344"/>
              <a:ext cx="0" cy="889019"/>
            </a:xfrm>
            <a:prstGeom prst="line">
              <a:avLst/>
            </a:prstGeom>
            <a:noFill/>
            <a:ln w="762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grpSp>
      <p:sp>
        <p:nvSpPr>
          <p:cNvPr id="4" name="Title 3"/>
          <p:cNvSpPr>
            <a:spLocks noGrp="1"/>
          </p:cNvSpPr>
          <p:nvPr>
            <p:ph type="title"/>
          </p:nvPr>
        </p:nvSpPr>
        <p:spPr/>
        <p:txBody>
          <a:bodyPr anchor="t">
            <a:normAutofit/>
          </a:bodyPr>
          <a:lstStyle/>
          <a:p>
            <a:r>
              <a:rPr lang="en-US" sz="3200" dirty="0"/>
              <a:t>How to scan the laser beam?</a:t>
            </a:r>
            <a:r>
              <a:rPr lang="en-US" sz="2800" dirty="0"/>
              <a:t/>
            </a:r>
            <a:br>
              <a:rPr lang="en-US" sz="2800" dirty="0"/>
            </a:br>
            <a:r>
              <a:rPr lang="en-US" sz="2400" dirty="0"/>
              <a:t>Place </a:t>
            </a:r>
            <a:r>
              <a:rPr lang="en-US" sz="2400" dirty="0" smtClean="0"/>
              <a:t>galvanometer </a:t>
            </a:r>
            <a:r>
              <a:rPr lang="en-US" sz="2400" dirty="0"/>
              <a:t>mirror at the </a:t>
            </a:r>
            <a:r>
              <a:rPr lang="en-US" sz="2400" dirty="0" smtClean="0"/>
              <a:t>telecentric </a:t>
            </a:r>
            <a:r>
              <a:rPr lang="en-US" sz="2400" dirty="0"/>
              <a:t>point</a:t>
            </a:r>
            <a:r>
              <a:rPr lang="en-US" sz="2800" dirty="0"/>
              <a:t/>
            </a:r>
            <a:br>
              <a:rPr lang="en-US" sz="2800" dirty="0"/>
            </a:br>
            <a:endParaRPr lang="en-US" sz="2800" dirty="0"/>
          </a:p>
        </p:txBody>
      </p:sp>
    </p:spTree>
    <p:extLst>
      <p:ext uri="{BB962C8B-B14F-4D97-AF65-F5344CB8AC3E}">
        <p14:creationId xmlns:p14="http://schemas.microsoft.com/office/powerpoint/2010/main" val="2663654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2"/>
          <p:cNvSpPr txBox="1">
            <a:spLocks noChangeArrowheads="1"/>
          </p:cNvSpPr>
          <p:nvPr/>
        </p:nvSpPr>
        <p:spPr bwMode="auto">
          <a:xfrm>
            <a:off x="3815639" y="15176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fontAlgn="base" hangingPunct="1">
              <a:spcBef>
                <a:spcPct val="50000"/>
              </a:spcBef>
              <a:spcAft>
                <a:spcPct val="0"/>
              </a:spcAft>
            </a:pPr>
            <a:endParaRPr lang="en-US" altLang="en-US" smtClean="0">
              <a:solidFill>
                <a:srgbClr val="000000"/>
              </a:solidFill>
              <a:latin typeface="Times" panose="02020603050405020304" pitchFamily="18" charset="0"/>
            </a:endParaRPr>
          </a:p>
        </p:txBody>
      </p:sp>
      <p:pic>
        <p:nvPicPr>
          <p:cNvPr id="45058" name="Picture 4" descr="3-scope optics.jpg                                             00018BEC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002" y="1295400"/>
            <a:ext cx="2998787"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5"/>
          <p:cNvSpPr>
            <a:spLocks noChangeArrowheads="1"/>
          </p:cNvSpPr>
          <p:nvPr/>
        </p:nvSpPr>
        <p:spPr bwMode="auto">
          <a:xfrm>
            <a:off x="3126664" y="1295400"/>
            <a:ext cx="1435100" cy="5397500"/>
          </a:xfrm>
          <a:prstGeom prst="rect">
            <a:avLst/>
          </a:prstGeom>
          <a:solidFill>
            <a:schemeClr val="bg1"/>
          </a:solidFill>
          <a:ln>
            <a:noFill/>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smtClean="0">
              <a:solidFill>
                <a:srgbClr val="000000"/>
              </a:solidFill>
            </a:endParaRPr>
          </a:p>
        </p:txBody>
      </p:sp>
      <p:sp>
        <p:nvSpPr>
          <p:cNvPr id="45060" name="Rectangle 6"/>
          <p:cNvSpPr>
            <a:spLocks noChangeArrowheads="1"/>
          </p:cNvSpPr>
          <p:nvPr/>
        </p:nvSpPr>
        <p:spPr bwMode="auto">
          <a:xfrm>
            <a:off x="283452" y="1295400"/>
            <a:ext cx="1435100" cy="5397500"/>
          </a:xfrm>
          <a:prstGeom prst="rect">
            <a:avLst/>
          </a:prstGeom>
          <a:solidFill>
            <a:schemeClr val="bg1"/>
          </a:solidFill>
          <a:ln>
            <a:noFill/>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smtClean="0">
              <a:solidFill>
                <a:srgbClr val="000000"/>
              </a:solidFill>
            </a:endParaRPr>
          </a:p>
        </p:txBody>
      </p:sp>
      <p:grpSp>
        <p:nvGrpSpPr>
          <p:cNvPr id="2" name="Group 18"/>
          <p:cNvGrpSpPr>
            <a:grpSpLocks/>
          </p:cNvGrpSpPr>
          <p:nvPr/>
        </p:nvGrpSpPr>
        <p:grpSpPr bwMode="auto">
          <a:xfrm>
            <a:off x="1926514" y="1295400"/>
            <a:ext cx="1936750" cy="4965700"/>
            <a:chOff x="1356" y="816"/>
            <a:chExt cx="1220" cy="3128"/>
          </a:xfrm>
        </p:grpSpPr>
        <p:grpSp>
          <p:nvGrpSpPr>
            <p:cNvPr id="45069" name="Group 15"/>
            <p:cNvGrpSpPr>
              <a:grpSpLocks/>
            </p:cNvGrpSpPr>
            <p:nvPr/>
          </p:nvGrpSpPr>
          <p:grpSpPr bwMode="auto">
            <a:xfrm>
              <a:off x="1496" y="1168"/>
              <a:ext cx="1080" cy="2776"/>
              <a:chOff x="1496" y="1168"/>
              <a:chExt cx="1080" cy="2776"/>
            </a:xfrm>
          </p:grpSpPr>
          <p:sp>
            <p:nvSpPr>
              <p:cNvPr id="45071" name="Freeform 9"/>
              <p:cNvSpPr>
                <a:spLocks/>
              </p:cNvSpPr>
              <p:nvPr/>
            </p:nvSpPr>
            <p:spPr bwMode="auto">
              <a:xfrm>
                <a:off x="1496" y="1184"/>
                <a:ext cx="1080" cy="2760"/>
              </a:xfrm>
              <a:custGeom>
                <a:avLst/>
                <a:gdLst>
                  <a:gd name="T0" fmla="*/ 1080 w 1080"/>
                  <a:gd name="T1" fmla="*/ 0 h 2760"/>
                  <a:gd name="T2" fmla="*/ 160 w 1080"/>
                  <a:gd name="T3" fmla="*/ 0 h 2760"/>
                  <a:gd name="T4" fmla="*/ 400 w 1080"/>
                  <a:gd name="T5" fmla="*/ 416 h 2760"/>
                  <a:gd name="T6" fmla="*/ 56 w 1080"/>
                  <a:gd name="T7" fmla="*/ 1856 h 2760"/>
                  <a:gd name="T8" fmla="*/ 48 w 1080"/>
                  <a:gd name="T9" fmla="*/ 1976 h 2760"/>
                  <a:gd name="T10" fmla="*/ 0 w 1080"/>
                  <a:gd name="T11" fmla="*/ 2528 h 2760"/>
                  <a:gd name="T12" fmla="*/ 104 w 1080"/>
                  <a:gd name="T13" fmla="*/ 2760 h 2760"/>
                  <a:gd name="T14" fmla="*/ 360 w 1080"/>
                  <a:gd name="T15" fmla="*/ 2520 h 2760"/>
                  <a:gd name="T16" fmla="*/ 400 w 1080"/>
                  <a:gd name="T17" fmla="*/ 2408 h 2760"/>
                  <a:gd name="T18" fmla="*/ 456 w 1080"/>
                  <a:gd name="T19" fmla="*/ 1960 h 2760"/>
                  <a:gd name="T20" fmla="*/ 448 w 1080"/>
                  <a:gd name="T21" fmla="*/ 1856 h 2760"/>
                  <a:gd name="T22" fmla="*/ 272 w 1080"/>
                  <a:gd name="T23" fmla="*/ 408 h 2760"/>
                  <a:gd name="T24" fmla="*/ 88 w 1080"/>
                  <a:gd name="T25" fmla="*/ 104 h 2760"/>
                  <a:gd name="T26" fmla="*/ 1072 w 1080"/>
                  <a:gd name="T27" fmla="*/ 104 h 2760"/>
                  <a:gd name="T28" fmla="*/ 1080 w 1080"/>
                  <a:gd name="T29" fmla="*/ 0 h 27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80"/>
                  <a:gd name="T46" fmla="*/ 0 h 2760"/>
                  <a:gd name="T47" fmla="*/ 1080 w 1080"/>
                  <a:gd name="T48" fmla="*/ 2760 h 27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80" h="2760">
                    <a:moveTo>
                      <a:pt x="1080" y="0"/>
                    </a:moveTo>
                    <a:lnTo>
                      <a:pt x="160" y="0"/>
                    </a:lnTo>
                    <a:lnTo>
                      <a:pt x="400" y="416"/>
                    </a:lnTo>
                    <a:lnTo>
                      <a:pt x="56" y="1856"/>
                    </a:lnTo>
                    <a:lnTo>
                      <a:pt x="48" y="1976"/>
                    </a:lnTo>
                    <a:lnTo>
                      <a:pt x="0" y="2528"/>
                    </a:lnTo>
                    <a:lnTo>
                      <a:pt x="104" y="2760"/>
                    </a:lnTo>
                    <a:lnTo>
                      <a:pt x="360" y="2520"/>
                    </a:lnTo>
                    <a:lnTo>
                      <a:pt x="400" y="2408"/>
                    </a:lnTo>
                    <a:lnTo>
                      <a:pt x="456" y="1960"/>
                    </a:lnTo>
                    <a:lnTo>
                      <a:pt x="448" y="1856"/>
                    </a:lnTo>
                    <a:lnTo>
                      <a:pt x="272" y="408"/>
                    </a:lnTo>
                    <a:lnTo>
                      <a:pt x="88" y="104"/>
                    </a:lnTo>
                    <a:lnTo>
                      <a:pt x="1072" y="104"/>
                    </a:lnTo>
                    <a:lnTo>
                      <a:pt x="1080" y="0"/>
                    </a:lnTo>
                    <a:close/>
                  </a:path>
                </a:pathLst>
              </a:custGeom>
              <a:solidFill>
                <a:srgbClr val="FF66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Comic Sans MS" panose="030F0702030302020204" pitchFamily="66" charset="0"/>
                  <a:ea typeface="MS PGothic" panose="020B0600070205080204" pitchFamily="34" charset="-128"/>
                </a:endParaRPr>
              </a:p>
            </p:txBody>
          </p:sp>
          <p:sp>
            <p:nvSpPr>
              <p:cNvPr id="45072" name="Freeform 10"/>
              <p:cNvSpPr>
                <a:spLocks/>
              </p:cNvSpPr>
              <p:nvPr/>
            </p:nvSpPr>
            <p:spPr bwMode="auto">
              <a:xfrm>
                <a:off x="1592" y="1168"/>
                <a:ext cx="120" cy="144"/>
              </a:xfrm>
              <a:custGeom>
                <a:avLst/>
                <a:gdLst>
                  <a:gd name="T0" fmla="*/ 81 w 128"/>
                  <a:gd name="T1" fmla="*/ 0 h 104"/>
                  <a:gd name="T2" fmla="*/ 0 w 128"/>
                  <a:gd name="T3" fmla="*/ 353 h 104"/>
                  <a:gd name="T4" fmla="*/ 99 w 128"/>
                  <a:gd name="T5" fmla="*/ 382 h 104"/>
                  <a:gd name="T6" fmla="*/ 81 w 128"/>
                  <a:gd name="T7" fmla="*/ 0 h 104"/>
                  <a:gd name="T8" fmla="*/ 0 60000 65536"/>
                  <a:gd name="T9" fmla="*/ 0 60000 65536"/>
                  <a:gd name="T10" fmla="*/ 0 60000 65536"/>
                  <a:gd name="T11" fmla="*/ 0 60000 65536"/>
                  <a:gd name="T12" fmla="*/ 0 w 128"/>
                  <a:gd name="T13" fmla="*/ 0 h 104"/>
                  <a:gd name="T14" fmla="*/ 128 w 128"/>
                  <a:gd name="T15" fmla="*/ 104 h 104"/>
                </a:gdLst>
                <a:ahLst/>
                <a:cxnLst>
                  <a:cxn ang="T8">
                    <a:pos x="T0" y="T1"/>
                  </a:cxn>
                  <a:cxn ang="T9">
                    <a:pos x="T2" y="T3"/>
                  </a:cxn>
                  <a:cxn ang="T10">
                    <a:pos x="T4" y="T5"/>
                  </a:cxn>
                  <a:cxn ang="T11">
                    <a:pos x="T6" y="T7"/>
                  </a:cxn>
                </a:cxnLst>
                <a:rect l="T12" t="T13" r="T14" b="T15"/>
                <a:pathLst>
                  <a:path w="128" h="104">
                    <a:moveTo>
                      <a:pt x="104" y="0"/>
                    </a:moveTo>
                    <a:lnTo>
                      <a:pt x="0" y="96"/>
                    </a:lnTo>
                    <a:lnTo>
                      <a:pt x="128" y="104"/>
                    </a:lnTo>
                    <a:lnTo>
                      <a:pt x="104" y="0"/>
                    </a:lnTo>
                    <a:close/>
                  </a:path>
                </a:pathLst>
              </a:custGeom>
              <a:solidFill>
                <a:srgbClr val="FF66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Comic Sans MS" panose="030F0702030302020204" pitchFamily="66" charset="0"/>
                  <a:ea typeface="MS PGothic" panose="020B0600070205080204" pitchFamily="34" charset="-128"/>
                </a:endParaRPr>
              </a:p>
            </p:txBody>
          </p:sp>
        </p:grpSp>
        <p:sp>
          <p:nvSpPr>
            <p:cNvPr id="45070" name="Line 17"/>
            <p:cNvSpPr>
              <a:spLocks noChangeShapeType="1"/>
            </p:cNvSpPr>
            <p:nvPr/>
          </p:nvSpPr>
          <p:spPr bwMode="auto">
            <a:xfrm flipV="1">
              <a:off x="1356" y="816"/>
              <a:ext cx="486" cy="912"/>
            </a:xfrm>
            <a:prstGeom prst="line">
              <a:avLst/>
            </a:prstGeom>
            <a:noFill/>
            <a:ln w="76200">
              <a:solidFill>
                <a:srgbClr val="FF6699"/>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smtClean="0">
                <a:solidFill>
                  <a:srgbClr val="000000"/>
                </a:solidFill>
                <a:latin typeface="Comic Sans MS" panose="030F0702030302020204" pitchFamily="66" charset="0"/>
                <a:ea typeface="MS PGothic" panose="020B0600070205080204" pitchFamily="34" charset="-128"/>
              </a:endParaRPr>
            </a:p>
          </p:txBody>
        </p:sp>
      </p:grpSp>
      <p:grpSp>
        <p:nvGrpSpPr>
          <p:cNvPr id="4" name="Group 19"/>
          <p:cNvGrpSpPr>
            <a:grpSpLocks/>
          </p:cNvGrpSpPr>
          <p:nvPr/>
        </p:nvGrpSpPr>
        <p:grpSpPr bwMode="auto">
          <a:xfrm>
            <a:off x="1718552" y="1517650"/>
            <a:ext cx="2182812" cy="4730750"/>
            <a:chOff x="1225" y="956"/>
            <a:chExt cx="1375" cy="2980"/>
          </a:xfrm>
        </p:grpSpPr>
        <p:grpSp>
          <p:nvGrpSpPr>
            <p:cNvPr id="45065" name="Group 14"/>
            <p:cNvGrpSpPr>
              <a:grpSpLocks/>
            </p:cNvGrpSpPr>
            <p:nvPr/>
          </p:nvGrpSpPr>
          <p:grpSpPr bwMode="auto">
            <a:xfrm>
              <a:off x="1392" y="1184"/>
              <a:ext cx="1208" cy="2752"/>
              <a:chOff x="1392" y="1184"/>
              <a:chExt cx="1208" cy="2752"/>
            </a:xfrm>
          </p:grpSpPr>
          <p:sp>
            <p:nvSpPr>
              <p:cNvPr id="45067" name="Freeform 11"/>
              <p:cNvSpPr>
                <a:spLocks/>
              </p:cNvSpPr>
              <p:nvPr/>
            </p:nvSpPr>
            <p:spPr bwMode="auto">
              <a:xfrm>
                <a:off x="1392" y="1184"/>
                <a:ext cx="1208" cy="2752"/>
              </a:xfrm>
              <a:custGeom>
                <a:avLst/>
                <a:gdLst>
                  <a:gd name="T0" fmla="*/ 1208 w 1208"/>
                  <a:gd name="T1" fmla="*/ 0 h 2752"/>
                  <a:gd name="T2" fmla="*/ 360 w 1208"/>
                  <a:gd name="T3" fmla="*/ 0 h 2752"/>
                  <a:gd name="T4" fmla="*/ 168 w 1208"/>
                  <a:gd name="T5" fmla="*/ 408 h 2752"/>
                  <a:gd name="T6" fmla="*/ 152 w 1208"/>
                  <a:gd name="T7" fmla="*/ 480 h 2752"/>
                  <a:gd name="T8" fmla="*/ 0 w 1208"/>
                  <a:gd name="T9" fmla="*/ 1864 h 2752"/>
                  <a:gd name="T10" fmla="*/ 0 w 1208"/>
                  <a:gd name="T11" fmla="*/ 1976 h 2752"/>
                  <a:gd name="T12" fmla="*/ 72 w 1208"/>
                  <a:gd name="T13" fmla="*/ 2416 h 2752"/>
                  <a:gd name="T14" fmla="*/ 368 w 1208"/>
                  <a:gd name="T15" fmla="*/ 2752 h 2752"/>
                  <a:gd name="T16" fmla="*/ 456 w 1208"/>
                  <a:gd name="T17" fmla="*/ 2520 h 2752"/>
                  <a:gd name="T18" fmla="*/ 504 w 1208"/>
                  <a:gd name="T19" fmla="*/ 2416 h 2752"/>
                  <a:gd name="T20" fmla="*/ 40 w 1208"/>
                  <a:gd name="T21" fmla="*/ 432 h 2752"/>
                  <a:gd name="T22" fmla="*/ 216 w 1208"/>
                  <a:gd name="T23" fmla="*/ 96 h 2752"/>
                  <a:gd name="T24" fmla="*/ 1200 w 1208"/>
                  <a:gd name="T25" fmla="*/ 96 h 2752"/>
                  <a:gd name="T26" fmla="*/ 1208 w 1208"/>
                  <a:gd name="T27" fmla="*/ 0 h 27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08"/>
                  <a:gd name="T43" fmla="*/ 0 h 2752"/>
                  <a:gd name="T44" fmla="*/ 1208 w 1208"/>
                  <a:gd name="T45" fmla="*/ 2752 h 27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08" h="2752">
                    <a:moveTo>
                      <a:pt x="1208" y="0"/>
                    </a:moveTo>
                    <a:lnTo>
                      <a:pt x="360" y="0"/>
                    </a:lnTo>
                    <a:lnTo>
                      <a:pt x="168" y="408"/>
                    </a:lnTo>
                    <a:lnTo>
                      <a:pt x="152" y="480"/>
                    </a:lnTo>
                    <a:lnTo>
                      <a:pt x="0" y="1864"/>
                    </a:lnTo>
                    <a:lnTo>
                      <a:pt x="0" y="1976"/>
                    </a:lnTo>
                    <a:lnTo>
                      <a:pt x="72" y="2416"/>
                    </a:lnTo>
                    <a:lnTo>
                      <a:pt x="368" y="2752"/>
                    </a:lnTo>
                    <a:lnTo>
                      <a:pt x="456" y="2520"/>
                    </a:lnTo>
                    <a:lnTo>
                      <a:pt x="504" y="2416"/>
                    </a:lnTo>
                    <a:lnTo>
                      <a:pt x="40" y="432"/>
                    </a:lnTo>
                    <a:lnTo>
                      <a:pt x="216" y="96"/>
                    </a:lnTo>
                    <a:lnTo>
                      <a:pt x="1200" y="96"/>
                    </a:lnTo>
                    <a:lnTo>
                      <a:pt x="1208"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Comic Sans MS" panose="030F0702030302020204" pitchFamily="66" charset="0"/>
                  <a:ea typeface="MS PGothic" panose="020B0600070205080204" pitchFamily="34" charset="-128"/>
                </a:endParaRPr>
              </a:p>
            </p:txBody>
          </p:sp>
          <p:sp>
            <p:nvSpPr>
              <p:cNvPr id="45068" name="Freeform 13"/>
              <p:cNvSpPr>
                <a:spLocks/>
              </p:cNvSpPr>
              <p:nvPr/>
            </p:nvSpPr>
            <p:spPr bwMode="auto">
              <a:xfrm>
                <a:off x="1600" y="1184"/>
                <a:ext cx="208" cy="104"/>
              </a:xfrm>
              <a:custGeom>
                <a:avLst/>
                <a:gdLst>
                  <a:gd name="T0" fmla="*/ 208 w 208"/>
                  <a:gd name="T1" fmla="*/ 0 h 104"/>
                  <a:gd name="T2" fmla="*/ 144 w 208"/>
                  <a:gd name="T3" fmla="*/ 0 h 104"/>
                  <a:gd name="T4" fmla="*/ 0 w 208"/>
                  <a:gd name="T5" fmla="*/ 96 h 104"/>
                  <a:gd name="T6" fmla="*/ 80 w 208"/>
                  <a:gd name="T7" fmla="*/ 104 h 104"/>
                  <a:gd name="T8" fmla="*/ 176 w 208"/>
                  <a:gd name="T9" fmla="*/ 40 h 104"/>
                  <a:gd name="T10" fmla="*/ 208 w 208"/>
                  <a:gd name="T11" fmla="*/ 0 h 104"/>
                  <a:gd name="T12" fmla="*/ 0 60000 65536"/>
                  <a:gd name="T13" fmla="*/ 0 60000 65536"/>
                  <a:gd name="T14" fmla="*/ 0 60000 65536"/>
                  <a:gd name="T15" fmla="*/ 0 60000 65536"/>
                  <a:gd name="T16" fmla="*/ 0 60000 65536"/>
                  <a:gd name="T17" fmla="*/ 0 60000 65536"/>
                  <a:gd name="T18" fmla="*/ 0 w 208"/>
                  <a:gd name="T19" fmla="*/ 0 h 104"/>
                  <a:gd name="T20" fmla="*/ 208 w 208"/>
                  <a:gd name="T21" fmla="*/ 104 h 104"/>
                </a:gdLst>
                <a:ahLst/>
                <a:cxnLst>
                  <a:cxn ang="T12">
                    <a:pos x="T0" y="T1"/>
                  </a:cxn>
                  <a:cxn ang="T13">
                    <a:pos x="T2" y="T3"/>
                  </a:cxn>
                  <a:cxn ang="T14">
                    <a:pos x="T4" y="T5"/>
                  </a:cxn>
                  <a:cxn ang="T15">
                    <a:pos x="T6" y="T7"/>
                  </a:cxn>
                  <a:cxn ang="T16">
                    <a:pos x="T8" y="T9"/>
                  </a:cxn>
                  <a:cxn ang="T17">
                    <a:pos x="T10" y="T11"/>
                  </a:cxn>
                </a:cxnLst>
                <a:rect l="T18" t="T19" r="T20" b="T21"/>
                <a:pathLst>
                  <a:path w="208" h="104">
                    <a:moveTo>
                      <a:pt x="208" y="0"/>
                    </a:moveTo>
                    <a:lnTo>
                      <a:pt x="144" y="0"/>
                    </a:lnTo>
                    <a:lnTo>
                      <a:pt x="0" y="96"/>
                    </a:lnTo>
                    <a:lnTo>
                      <a:pt x="80" y="104"/>
                    </a:lnTo>
                    <a:lnTo>
                      <a:pt x="176" y="40"/>
                    </a:lnTo>
                    <a:lnTo>
                      <a:pt x="208"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Comic Sans MS" panose="030F0702030302020204" pitchFamily="66" charset="0"/>
                  <a:ea typeface="MS PGothic" panose="020B0600070205080204" pitchFamily="34" charset="-128"/>
                </a:endParaRPr>
              </a:p>
            </p:txBody>
          </p:sp>
        </p:grpSp>
        <p:sp>
          <p:nvSpPr>
            <p:cNvPr id="45066" name="Line 16"/>
            <p:cNvSpPr>
              <a:spLocks noChangeShapeType="1"/>
            </p:cNvSpPr>
            <p:nvPr/>
          </p:nvSpPr>
          <p:spPr bwMode="auto">
            <a:xfrm flipV="1">
              <a:off x="1225" y="956"/>
              <a:ext cx="887" cy="556"/>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smtClean="0">
                <a:solidFill>
                  <a:srgbClr val="000000"/>
                </a:solidFill>
                <a:latin typeface="Comic Sans MS" panose="030F0702030302020204" pitchFamily="66" charset="0"/>
                <a:ea typeface="MS PGothic" panose="020B0600070205080204" pitchFamily="34" charset="-128"/>
              </a:endParaRPr>
            </a:p>
          </p:txBody>
        </p:sp>
      </p:grpSp>
      <p:sp>
        <p:nvSpPr>
          <p:cNvPr id="45063" name="Rectangle 20"/>
          <p:cNvSpPr>
            <a:spLocks noChangeArrowheads="1"/>
          </p:cNvSpPr>
          <p:nvPr/>
        </p:nvSpPr>
        <p:spPr bwMode="auto">
          <a:xfrm>
            <a:off x="3863264" y="1619250"/>
            <a:ext cx="2705100" cy="711200"/>
          </a:xfrm>
          <a:prstGeom prst="rect">
            <a:avLst/>
          </a:prstGeom>
          <a:solidFill>
            <a:schemeClr val="bg2">
              <a:lumMod val="75000"/>
            </a:schemeClr>
          </a:solidFill>
          <a:ln>
            <a:noFill/>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fontAlgn="base" hangingPunct="1">
              <a:spcBef>
                <a:spcPct val="0"/>
              </a:spcBef>
              <a:spcAft>
                <a:spcPct val="0"/>
              </a:spcAft>
            </a:pPr>
            <a:r>
              <a:rPr lang="en-US" altLang="en-US" sz="3200" dirty="0" smtClean="0">
                <a:solidFill>
                  <a:srgbClr val="000000"/>
                </a:solidFill>
                <a:latin typeface="Calibri" panose="020F0502020204030204" pitchFamily="34" charset="0"/>
              </a:rPr>
              <a:t>laser</a:t>
            </a:r>
          </a:p>
        </p:txBody>
      </p:sp>
      <p:sp>
        <p:nvSpPr>
          <p:cNvPr id="18" name="Title 3"/>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t>How to scan the laser beam?</a:t>
            </a:r>
            <a:r>
              <a:rPr lang="en-US" sz="2800" dirty="0" smtClean="0"/>
              <a:t/>
            </a:r>
            <a:br>
              <a:rPr lang="en-US" sz="2800" dirty="0" smtClean="0"/>
            </a:br>
            <a:r>
              <a:rPr lang="en-US" sz="2400" dirty="0" smtClean="0"/>
              <a:t>Place galvanometer mirror at the telecentric point</a:t>
            </a:r>
            <a:r>
              <a:rPr lang="en-US" sz="2800" dirty="0" smtClean="0"/>
              <a:t/>
            </a:r>
            <a:br>
              <a:rPr lang="en-US" sz="2800" dirty="0" smtClean="0"/>
            </a:br>
            <a:endParaRPr lang="en-US" sz="2800"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6498" y="3638856"/>
            <a:ext cx="1531455" cy="2295832"/>
          </a:xfrm>
          <a:prstGeom prst="rect">
            <a:avLst/>
          </a:prstGeom>
        </p:spPr>
      </p:pic>
      <p:sp>
        <p:nvSpPr>
          <p:cNvPr id="5" name="TextBox 4"/>
          <p:cNvSpPr txBox="1"/>
          <p:nvPr/>
        </p:nvSpPr>
        <p:spPr>
          <a:xfrm>
            <a:off x="3813498" y="5894169"/>
            <a:ext cx="2285949" cy="646331"/>
          </a:xfrm>
          <a:prstGeom prst="rect">
            <a:avLst/>
          </a:prstGeom>
          <a:noFill/>
        </p:spPr>
        <p:txBody>
          <a:bodyPr wrap="square" rtlCol="0">
            <a:spAutoFit/>
          </a:bodyPr>
          <a:lstStyle/>
          <a:p>
            <a:r>
              <a:rPr lang="en-US" sz="1200" dirty="0"/>
              <a:t>Modern closed-loop galvanometer-driven laser scanning mirror from </a:t>
            </a:r>
            <a:r>
              <a:rPr lang="en-US" sz="1200" dirty="0" err="1"/>
              <a:t>Scanlab</a:t>
            </a:r>
            <a:endParaRPr lang="en-US" sz="1200" dirty="0"/>
          </a:p>
        </p:txBody>
      </p:sp>
    </p:spTree>
    <p:extLst>
      <p:ext uri="{BB962C8B-B14F-4D97-AF65-F5344CB8AC3E}">
        <p14:creationId xmlns:p14="http://schemas.microsoft.com/office/powerpoint/2010/main" val="32787801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3-scope optics.jpg                                             00018BEC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538" y="1295400"/>
            <a:ext cx="2998787"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5"/>
          <p:cNvSpPr>
            <a:spLocks noChangeArrowheads="1"/>
          </p:cNvSpPr>
          <p:nvPr/>
        </p:nvSpPr>
        <p:spPr bwMode="auto">
          <a:xfrm>
            <a:off x="3124200" y="1295400"/>
            <a:ext cx="1435100" cy="5397500"/>
          </a:xfrm>
          <a:prstGeom prst="rect">
            <a:avLst/>
          </a:prstGeom>
          <a:solidFill>
            <a:schemeClr val="bg1"/>
          </a:solidFill>
          <a:ln>
            <a:noFill/>
          </a:ln>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endParaRPr>
          </a:p>
        </p:txBody>
      </p:sp>
      <p:sp>
        <p:nvSpPr>
          <p:cNvPr id="11" name="Rectangle 6"/>
          <p:cNvSpPr>
            <a:spLocks noChangeArrowheads="1"/>
          </p:cNvSpPr>
          <p:nvPr/>
        </p:nvSpPr>
        <p:spPr bwMode="auto">
          <a:xfrm>
            <a:off x="280988" y="1295400"/>
            <a:ext cx="1435100" cy="5397500"/>
          </a:xfrm>
          <a:prstGeom prst="rect">
            <a:avLst/>
          </a:prstGeom>
          <a:solidFill>
            <a:schemeClr val="bg1"/>
          </a:solidFill>
          <a:ln>
            <a:noFill/>
          </a:ln>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endParaRPr>
          </a:p>
        </p:txBody>
      </p:sp>
      <p:sp>
        <p:nvSpPr>
          <p:cNvPr id="12" name="Line 8"/>
          <p:cNvSpPr>
            <a:spLocks noChangeShapeType="1"/>
          </p:cNvSpPr>
          <p:nvPr/>
        </p:nvSpPr>
        <p:spPr bwMode="auto">
          <a:xfrm>
            <a:off x="647700" y="2012950"/>
            <a:ext cx="8636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14" name="Title 3"/>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Scanners can introduce optical </a:t>
            </a:r>
            <a:r>
              <a:rPr lang="en-US" sz="3200" dirty="0" smtClean="0"/>
              <a:t>aberrations</a:t>
            </a:r>
            <a:r>
              <a:rPr lang="en-US" sz="2800" dirty="0" smtClean="0"/>
              <a:t/>
            </a:r>
            <a:br>
              <a:rPr lang="en-US" sz="2800" dirty="0" smtClean="0"/>
            </a:br>
            <a:r>
              <a:rPr lang="en-US" sz="2400" dirty="0" smtClean="0"/>
              <a:t>Goal: Place galvanometer mirror at the telecentric point</a:t>
            </a:r>
            <a:r>
              <a:rPr lang="en-US" sz="2800" dirty="0" smtClean="0"/>
              <a:t/>
            </a:r>
            <a:br>
              <a:rPr lang="en-US" sz="2800" dirty="0" smtClean="0"/>
            </a:br>
            <a:endParaRPr lang="en-US" sz="2800" dirty="0"/>
          </a:p>
        </p:txBody>
      </p:sp>
      <p:sp>
        <p:nvSpPr>
          <p:cNvPr id="8" name="Text Box 7"/>
          <p:cNvSpPr txBox="1">
            <a:spLocks noChangeArrowheads="1"/>
          </p:cNvSpPr>
          <p:nvPr/>
        </p:nvSpPr>
        <p:spPr bwMode="auto">
          <a:xfrm>
            <a:off x="3532188" y="1413220"/>
            <a:ext cx="545941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342900" indent="-342900" eaLnBrk="1" fontAlgn="base" hangingPunct="1">
              <a:spcBef>
                <a:spcPct val="0"/>
              </a:spcBef>
              <a:spcAft>
                <a:spcPct val="0"/>
              </a:spcAft>
              <a:buFont typeface="Arial" panose="020B0604020202020204" pitchFamily="34" charset="0"/>
              <a:buChar char="•"/>
            </a:pPr>
            <a:r>
              <a:rPr lang="en-US" altLang="en-US" dirty="0">
                <a:solidFill>
                  <a:srgbClr val="000000"/>
                </a:solidFill>
                <a:latin typeface="Calibri" panose="020F0502020204030204" pitchFamily="34" charset="0"/>
              </a:rPr>
              <a:t>All light travels through the same zone</a:t>
            </a:r>
          </a:p>
          <a:p>
            <a:pPr marL="342900" indent="-342900" eaLnBrk="1" fontAlgn="base" hangingPunct="1">
              <a:spcBef>
                <a:spcPct val="0"/>
              </a:spcBef>
              <a:spcAft>
                <a:spcPct val="0"/>
              </a:spcAft>
              <a:buFont typeface="Arial" panose="020B0604020202020204" pitchFamily="34" charset="0"/>
              <a:buChar char="•"/>
            </a:pPr>
            <a:r>
              <a:rPr lang="en-US" altLang="en-US" dirty="0">
                <a:solidFill>
                  <a:srgbClr val="000000"/>
                </a:solidFill>
                <a:latin typeface="Calibri" panose="020F0502020204030204" pitchFamily="34" charset="0"/>
              </a:rPr>
              <a:t>Angle at which the light travels dictates the position in the specimen </a:t>
            </a:r>
            <a:r>
              <a:rPr lang="en-US" altLang="en-US" dirty="0" smtClean="0">
                <a:solidFill>
                  <a:srgbClr val="000000"/>
                </a:solidFill>
                <a:latin typeface="Calibri" panose="020F0502020204030204" pitchFamily="34" charset="0"/>
              </a:rPr>
              <a:t>plane</a:t>
            </a:r>
          </a:p>
          <a:p>
            <a:pPr marL="342900" indent="-342900" eaLnBrk="1" fontAlgn="base" hangingPunct="1">
              <a:spcBef>
                <a:spcPct val="0"/>
              </a:spcBef>
              <a:spcAft>
                <a:spcPct val="0"/>
              </a:spcAft>
              <a:buFont typeface="Arial" panose="020B0604020202020204" pitchFamily="34" charset="0"/>
              <a:buChar char="•"/>
            </a:pPr>
            <a:r>
              <a:rPr lang="en-US" altLang="en-US" dirty="0">
                <a:solidFill>
                  <a:srgbClr val="000000"/>
                </a:solidFill>
                <a:latin typeface="Calibri" panose="020F0502020204030204" pitchFamily="34" charset="0"/>
              </a:rPr>
              <a:t>Not imaging but illumination conjugate plane</a:t>
            </a:r>
            <a:r>
              <a:rPr lang="en-US" altLang="en-US" dirty="0" smtClean="0">
                <a:solidFill>
                  <a:srgbClr val="000000"/>
                </a:solidFill>
                <a:latin typeface="Calibri" panose="020F0502020204030204" pitchFamily="34" charset="0"/>
              </a:rPr>
              <a:t>.</a:t>
            </a:r>
            <a:endParaRPr lang="en-US" alt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0415800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2"/>
          <p:cNvSpPr txBox="1">
            <a:spLocks noChangeArrowheads="1"/>
          </p:cNvSpPr>
          <p:nvPr/>
        </p:nvSpPr>
        <p:spPr bwMode="auto">
          <a:xfrm>
            <a:off x="3810671" y="15176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fontAlgn="base" hangingPunct="1">
              <a:spcBef>
                <a:spcPct val="50000"/>
              </a:spcBef>
              <a:spcAft>
                <a:spcPct val="0"/>
              </a:spcAft>
            </a:pPr>
            <a:endParaRPr lang="en-US" altLang="en-US">
              <a:solidFill>
                <a:srgbClr val="000000"/>
              </a:solidFill>
              <a:latin typeface="Times" panose="02020603050405020304" pitchFamily="18" charset="0"/>
            </a:endParaRPr>
          </a:p>
        </p:txBody>
      </p:sp>
      <p:pic>
        <p:nvPicPr>
          <p:cNvPr id="47107" name="Picture 4" descr="3-scope optics.jpg                                             00018BEC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034" y="1295400"/>
            <a:ext cx="2998787"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Rectangle 5"/>
          <p:cNvSpPr>
            <a:spLocks noChangeArrowheads="1"/>
          </p:cNvSpPr>
          <p:nvPr/>
        </p:nvSpPr>
        <p:spPr bwMode="auto">
          <a:xfrm>
            <a:off x="3121696" y="1295400"/>
            <a:ext cx="1435100" cy="5397500"/>
          </a:xfrm>
          <a:prstGeom prst="rect">
            <a:avLst/>
          </a:prstGeom>
          <a:solidFill>
            <a:schemeClr val="bg1"/>
          </a:solidFill>
          <a:ln>
            <a:noFill/>
          </a:ln>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endParaRPr>
          </a:p>
        </p:txBody>
      </p:sp>
      <p:sp>
        <p:nvSpPr>
          <p:cNvPr id="47109" name="Rectangle 6"/>
          <p:cNvSpPr>
            <a:spLocks noChangeArrowheads="1"/>
          </p:cNvSpPr>
          <p:nvPr/>
        </p:nvSpPr>
        <p:spPr bwMode="auto">
          <a:xfrm>
            <a:off x="278484" y="1295400"/>
            <a:ext cx="1435100" cy="5397500"/>
          </a:xfrm>
          <a:prstGeom prst="rect">
            <a:avLst/>
          </a:prstGeom>
          <a:solidFill>
            <a:schemeClr val="bg1"/>
          </a:solidFill>
          <a:ln>
            <a:noFill/>
          </a:ln>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endParaRPr>
          </a:p>
        </p:txBody>
      </p:sp>
      <p:grpSp>
        <p:nvGrpSpPr>
          <p:cNvPr id="2" name="Group 18"/>
          <p:cNvGrpSpPr>
            <a:grpSpLocks/>
          </p:cNvGrpSpPr>
          <p:nvPr/>
        </p:nvGrpSpPr>
        <p:grpSpPr bwMode="auto">
          <a:xfrm>
            <a:off x="1921546" y="1295400"/>
            <a:ext cx="1936750" cy="4965700"/>
            <a:chOff x="1356" y="816"/>
            <a:chExt cx="1220" cy="3128"/>
          </a:xfrm>
        </p:grpSpPr>
        <p:grpSp>
          <p:nvGrpSpPr>
            <p:cNvPr id="47118" name="Group 15"/>
            <p:cNvGrpSpPr>
              <a:grpSpLocks/>
            </p:cNvGrpSpPr>
            <p:nvPr/>
          </p:nvGrpSpPr>
          <p:grpSpPr bwMode="auto">
            <a:xfrm>
              <a:off x="1496" y="1168"/>
              <a:ext cx="1080" cy="2776"/>
              <a:chOff x="1496" y="1168"/>
              <a:chExt cx="1080" cy="2776"/>
            </a:xfrm>
          </p:grpSpPr>
          <p:sp>
            <p:nvSpPr>
              <p:cNvPr id="47120" name="Freeform 9"/>
              <p:cNvSpPr>
                <a:spLocks/>
              </p:cNvSpPr>
              <p:nvPr/>
            </p:nvSpPr>
            <p:spPr bwMode="auto">
              <a:xfrm>
                <a:off x="1496" y="1184"/>
                <a:ext cx="1080" cy="2760"/>
              </a:xfrm>
              <a:custGeom>
                <a:avLst/>
                <a:gdLst>
                  <a:gd name="T0" fmla="*/ 1080 w 1080"/>
                  <a:gd name="T1" fmla="*/ 0 h 2760"/>
                  <a:gd name="T2" fmla="*/ 160 w 1080"/>
                  <a:gd name="T3" fmla="*/ 0 h 2760"/>
                  <a:gd name="T4" fmla="*/ 400 w 1080"/>
                  <a:gd name="T5" fmla="*/ 416 h 2760"/>
                  <a:gd name="T6" fmla="*/ 56 w 1080"/>
                  <a:gd name="T7" fmla="*/ 1856 h 2760"/>
                  <a:gd name="T8" fmla="*/ 48 w 1080"/>
                  <a:gd name="T9" fmla="*/ 1976 h 2760"/>
                  <a:gd name="T10" fmla="*/ 0 w 1080"/>
                  <a:gd name="T11" fmla="*/ 2528 h 2760"/>
                  <a:gd name="T12" fmla="*/ 104 w 1080"/>
                  <a:gd name="T13" fmla="*/ 2760 h 2760"/>
                  <a:gd name="T14" fmla="*/ 360 w 1080"/>
                  <a:gd name="T15" fmla="*/ 2520 h 2760"/>
                  <a:gd name="T16" fmla="*/ 400 w 1080"/>
                  <a:gd name="T17" fmla="*/ 2408 h 2760"/>
                  <a:gd name="T18" fmla="*/ 456 w 1080"/>
                  <a:gd name="T19" fmla="*/ 1960 h 2760"/>
                  <a:gd name="T20" fmla="*/ 448 w 1080"/>
                  <a:gd name="T21" fmla="*/ 1856 h 2760"/>
                  <a:gd name="T22" fmla="*/ 272 w 1080"/>
                  <a:gd name="T23" fmla="*/ 408 h 2760"/>
                  <a:gd name="T24" fmla="*/ 88 w 1080"/>
                  <a:gd name="T25" fmla="*/ 104 h 2760"/>
                  <a:gd name="T26" fmla="*/ 1072 w 1080"/>
                  <a:gd name="T27" fmla="*/ 104 h 2760"/>
                  <a:gd name="T28" fmla="*/ 1080 w 1080"/>
                  <a:gd name="T29" fmla="*/ 0 h 27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80"/>
                  <a:gd name="T46" fmla="*/ 0 h 2760"/>
                  <a:gd name="T47" fmla="*/ 1080 w 1080"/>
                  <a:gd name="T48" fmla="*/ 2760 h 27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80" h="2760">
                    <a:moveTo>
                      <a:pt x="1080" y="0"/>
                    </a:moveTo>
                    <a:lnTo>
                      <a:pt x="160" y="0"/>
                    </a:lnTo>
                    <a:lnTo>
                      <a:pt x="400" y="416"/>
                    </a:lnTo>
                    <a:lnTo>
                      <a:pt x="56" y="1856"/>
                    </a:lnTo>
                    <a:lnTo>
                      <a:pt x="48" y="1976"/>
                    </a:lnTo>
                    <a:lnTo>
                      <a:pt x="0" y="2528"/>
                    </a:lnTo>
                    <a:lnTo>
                      <a:pt x="104" y="2760"/>
                    </a:lnTo>
                    <a:lnTo>
                      <a:pt x="360" y="2520"/>
                    </a:lnTo>
                    <a:lnTo>
                      <a:pt x="400" y="2408"/>
                    </a:lnTo>
                    <a:lnTo>
                      <a:pt x="456" y="1960"/>
                    </a:lnTo>
                    <a:lnTo>
                      <a:pt x="448" y="1856"/>
                    </a:lnTo>
                    <a:lnTo>
                      <a:pt x="272" y="408"/>
                    </a:lnTo>
                    <a:lnTo>
                      <a:pt x="88" y="104"/>
                    </a:lnTo>
                    <a:lnTo>
                      <a:pt x="1072" y="104"/>
                    </a:lnTo>
                    <a:lnTo>
                      <a:pt x="1080" y="0"/>
                    </a:lnTo>
                    <a:close/>
                  </a:path>
                </a:pathLst>
              </a:custGeom>
              <a:solidFill>
                <a:srgbClr val="FF66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47121" name="Freeform 10"/>
              <p:cNvSpPr>
                <a:spLocks/>
              </p:cNvSpPr>
              <p:nvPr/>
            </p:nvSpPr>
            <p:spPr bwMode="auto">
              <a:xfrm>
                <a:off x="1592" y="1168"/>
                <a:ext cx="120" cy="144"/>
              </a:xfrm>
              <a:custGeom>
                <a:avLst/>
                <a:gdLst>
                  <a:gd name="T0" fmla="*/ 81 w 128"/>
                  <a:gd name="T1" fmla="*/ 0 h 104"/>
                  <a:gd name="T2" fmla="*/ 0 w 128"/>
                  <a:gd name="T3" fmla="*/ 353 h 104"/>
                  <a:gd name="T4" fmla="*/ 99 w 128"/>
                  <a:gd name="T5" fmla="*/ 382 h 104"/>
                  <a:gd name="T6" fmla="*/ 81 w 128"/>
                  <a:gd name="T7" fmla="*/ 0 h 104"/>
                  <a:gd name="T8" fmla="*/ 0 60000 65536"/>
                  <a:gd name="T9" fmla="*/ 0 60000 65536"/>
                  <a:gd name="T10" fmla="*/ 0 60000 65536"/>
                  <a:gd name="T11" fmla="*/ 0 60000 65536"/>
                  <a:gd name="T12" fmla="*/ 0 w 128"/>
                  <a:gd name="T13" fmla="*/ 0 h 104"/>
                  <a:gd name="T14" fmla="*/ 128 w 128"/>
                  <a:gd name="T15" fmla="*/ 104 h 104"/>
                </a:gdLst>
                <a:ahLst/>
                <a:cxnLst>
                  <a:cxn ang="T8">
                    <a:pos x="T0" y="T1"/>
                  </a:cxn>
                  <a:cxn ang="T9">
                    <a:pos x="T2" y="T3"/>
                  </a:cxn>
                  <a:cxn ang="T10">
                    <a:pos x="T4" y="T5"/>
                  </a:cxn>
                  <a:cxn ang="T11">
                    <a:pos x="T6" y="T7"/>
                  </a:cxn>
                </a:cxnLst>
                <a:rect l="T12" t="T13" r="T14" b="T15"/>
                <a:pathLst>
                  <a:path w="128" h="104">
                    <a:moveTo>
                      <a:pt x="104" y="0"/>
                    </a:moveTo>
                    <a:lnTo>
                      <a:pt x="0" y="96"/>
                    </a:lnTo>
                    <a:lnTo>
                      <a:pt x="128" y="104"/>
                    </a:lnTo>
                    <a:lnTo>
                      <a:pt x="104" y="0"/>
                    </a:lnTo>
                    <a:close/>
                  </a:path>
                </a:pathLst>
              </a:custGeom>
              <a:solidFill>
                <a:srgbClr val="FF66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grpSp>
        <p:sp>
          <p:nvSpPr>
            <p:cNvPr id="47119" name="Line 17"/>
            <p:cNvSpPr>
              <a:spLocks noChangeShapeType="1"/>
            </p:cNvSpPr>
            <p:nvPr/>
          </p:nvSpPr>
          <p:spPr bwMode="auto">
            <a:xfrm flipV="1">
              <a:off x="1356" y="816"/>
              <a:ext cx="486" cy="912"/>
            </a:xfrm>
            <a:prstGeom prst="line">
              <a:avLst/>
            </a:prstGeom>
            <a:noFill/>
            <a:ln w="76200">
              <a:solidFill>
                <a:srgbClr val="FF6699"/>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grpSp>
      <p:grpSp>
        <p:nvGrpSpPr>
          <p:cNvPr id="4" name="Group 19"/>
          <p:cNvGrpSpPr>
            <a:grpSpLocks/>
          </p:cNvGrpSpPr>
          <p:nvPr/>
        </p:nvGrpSpPr>
        <p:grpSpPr bwMode="auto">
          <a:xfrm>
            <a:off x="1713584" y="1517650"/>
            <a:ext cx="2182812" cy="4730750"/>
            <a:chOff x="1225" y="956"/>
            <a:chExt cx="1375" cy="2980"/>
          </a:xfrm>
        </p:grpSpPr>
        <p:grpSp>
          <p:nvGrpSpPr>
            <p:cNvPr id="47114" name="Group 14"/>
            <p:cNvGrpSpPr>
              <a:grpSpLocks/>
            </p:cNvGrpSpPr>
            <p:nvPr/>
          </p:nvGrpSpPr>
          <p:grpSpPr bwMode="auto">
            <a:xfrm>
              <a:off x="1392" y="1184"/>
              <a:ext cx="1208" cy="2752"/>
              <a:chOff x="1392" y="1184"/>
              <a:chExt cx="1208" cy="2752"/>
            </a:xfrm>
          </p:grpSpPr>
          <p:sp>
            <p:nvSpPr>
              <p:cNvPr id="47116" name="Freeform 11"/>
              <p:cNvSpPr>
                <a:spLocks/>
              </p:cNvSpPr>
              <p:nvPr/>
            </p:nvSpPr>
            <p:spPr bwMode="auto">
              <a:xfrm>
                <a:off x="1392" y="1184"/>
                <a:ext cx="1208" cy="2752"/>
              </a:xfrm>
              <a:custGeom>
                <a:avLst/>
                <a:gdLst>
                  <a:gd name="T0" fmla="*/ 1208 w 1208"/>
                  <a:gd name="T1" fmla="*/ 0 h 2752"/>
                  <a:gd name="T2" fmla="*/ 360 w 1208"/>
                  <a:gd name="T3" fmla="*/ 0 h 2752"/>
                  <a:gd name="T4" fmla="*/ 168 w 1208"/>
                  <a:gd name="T5" fmla="*/ 408 h 2752"/>
                  <a:gd name="T6" fmla="*/ 152 w 1208"/>
                  <a:gd name="T7" fmla="*/ 480 h 2752"/>
                  <a:gd name="T8" fmla="*/ 0 w 1208"/>
                  <a:gd name="T9" fmla="*/ 1864 h 2752"/>
                  <a:gd name="T10" fmla="*/ 0 w 1208"/>
                  <a:gd name="T11" fmla="*/ 1976 h 2752"/>
                  <a:gd name="T12" fmla="*/ 72 w 1208"/>
                  <a:gd name="T13" fmla="*/ 2416 h 2752"/>
                  <a:gd name="T14" fmla="*/ 368 w 1208"/>
                  <a:gd name="T15" fmla="*/ 2752 h 2752"/>
                  <a:gd name="T16" fmla="*/ 456 w 1208"/>
                  <a:gd name="T17" fmla="*/ 2520 h 2752"/>
                  <a:gd name="T18" fmla="*/ 504 w 1208"/>
                  <a:gd name="T19" fmla="*/ 2416 h 2752"/>
                  <a:gd name="T20" fmla="*/ 40 w 1208"/>
                  <a:gd name="T21" fmla="*/ 432 h 2752"/>
                  <a:gd name="T22" fmla="*/ 216 w 1208"/>
                  <a:gd name="T23" fmla="*/ 96 h 2752"/>
                  <a:gd name="T24" fmla="*/ 1200 w 1208"/>
                  <a:gd name="T25" fmla="*/ 96 h 2752"/>
                  <a:gd name="T26" fmla="*/ 1208 w 1208"/>
                  <a:gd name="T27" fmla="*/ 0 h 27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08"/>
                  <a:gd name="T43" fmla="*/ 0 h 2752"/>
                  <a:gd name="T44" fmla="*/ 1208 w 1208"/>
                  <a:gd name="T45" fmla="*/ 2752 h 27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08" h="2752">
                    <a:moveTo>
                      <a:pt x="1208" y="0"/>
                    </a:moveTo>
                    <a:lnTo>
                      <a:pt x="360" y="0"/>
                    </a:lnTo>
                    <a:lnTo>
                      <a:pt x="168" y="408"/>
                    </a:lnTo>
                    <a:lnTo>
                      <a:pt x="152" y="480"/>
                    </a:lnTo>
                    <a:lnTo>
                      <a:pt x="0" y="1864"/>
                    </a:lnTo>
                    <a:lnTo>
                      <a:pt x="0" y="1976"/>
                    </a:lnTo>
                    <a:lnTo>
                      <a:pt x="72" y="2416"/>
                    </a:lnTo>
                    <a:lnTo>
                      <a:pt x="368" y="2752"/>
                    </a:lnTo>
                    <a:lnTo>
                      <a:pt x="456" y="2520"/>
                    </a:lnTo>
                    <a:lnTo>
                      <a:pt x="504" y="2416"/>
                    </a:lnTo>
                    <a:lnTo>
                      <a:pt x="40" y="432"/>
                    </a:lnTo>
                    <a:lnTo>
                      <a:pt x="216" y="96"/>
                    </a:lnTo>
                    <a:lnTo>
                      <a:pt x="1200" y="96"/>
                    </a:lnTo>
                    <a:lnTo>
                      <a:pt x="1208"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47117" name="Freeform 13"/>
              <p:cNvSpPr>
                <a:spLocks/>
              </p:cNvSpPr>
              <p:nvPr/>
            </p:nvSpPr>
            <p:spPr bwMode="auto">
              <a:xfrm>
                <a:off x="1600" y="1184"/>
                <a:ext cx="208" cy="104"/>
              </a:xfrm>
              <a:custGeom>
                <a:avLst/>
                <a:gdLst>
                  <a:gd name="T0" fmla="*/ 208 w 208"/>
                  <a:gd name="T1" fmla="*/ 0 h 104"/>
                  <a:gd name="T2" fmla="*/ 144 w 208"/>
                  <a:gd name="T3" fmla="*/ 0 h 104"/>
                  <a:gd name="T4" fmla="*/ 0 w 208"/>
                  <a:gd name="T5" fmla="*/ 96 h 104"/>
                  <a:gd name="T6" fmla="*/ 80 w 208"/>
                  <a:gd name="T7" fmla="*/ 104 h 104"/>
                  <a:gd name="T8" fmla="*/ 176 w 208"/>
                  <a:gd name="T9" fmla="*/ 40 h 104"/>
                  <a:gd name="T10" fmla="*/ 208 w 208"/>
                  <a:gd name="T11" fmla="*/ 0 h 104"/>
                  <a:gd name="T12" fmla="*/ 0 60000 65536"/>
                  <a:gd name="T13" fmla="*/ 0 60000 65536"/>
                  <a:gd name="T14" fmla="*/ 0 60000 65536"/>
                  <a:gd name="T15" fmla="*/ 0 60000 65536"/>
                  <a:gd name="T16" fmla="*/ 0 60000 65536"/>
                  <a:gd name="T17" fmla="*/ 0 60000 65536"/>
                  <a:gd name="T18" fmla="*/ 0 w 208"/>
                  <a:gd name="T19" fmla="*/ 0 h 104"/>
                  <a:gd name="T20" fmla="*/ 208 w 208"/>
                  <a:gd name="T21" fmla="*/ 104 h 104"/>
                </a:gdLst>
                <a:ahLst/>
                <a:cxnLst>
                  <a:cxn ang="T12">
                    <a:pos x="T0" y="T1"/>
                  </a:cxn>
                  <a:cxn ang="T13">
                    <a:pos x="T2" y="T3"/>
                  </a:cxn>
                  <a:cxn ang="T14">
                    <a:pos x="T4" y="T5"/>
                  </a:cxn>
                  <a:cxn ang="T15">
                    <a:pos x="T6" y="T7"/>
                  </a:cxn>
                  <a:cxn ang="T16">
                    <a:pos x="T8" y="T9"/>
                  </a:cxn>
                  <a:cxn ang="T17">
                    <a:pos x="T10" y="T11"/>
                  </a:cxn>
                </a:cxnLst>
                <a:rect l="T18" t="T19" r="T20" b="T21"/>
                <a:pathLst>
                  <a:path w="208" h="104">
                    <a:moveTo>
                      <a:pt x="208" y="0"/>
                    </a:moveTo>
                    <a:lnTo>
                      <a:pt x="144" y="0"/>
                    </a:lnTo>
                    <a:lnTo>
                      <a:pt x="0" y="96"/>
                    </a:lnTo>
                    <a:lnTo>
                      <a:pt x="80" y="104"/>
                    </a:lnTo>
                    <a:lnTo>
                      <a:pt x="176" y="40"/>
                    </a:lnTo>
                    <a:lnTo>
                      <a:pt x="208"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grpSp>
        <p:sp>
          <p:nvSpPr>
            <p:cNvPr id="47115" name="Line 16"/>
            <p:cNvSpPr>
              <a:spLocks noChangeShapeType="1"/>
            </p:cNvSpPr>
            <p:nvPr/>
          </p:nvSpPr>
          <p:spPr bwMode="auto">
            <a:xfrm flipV="1">
              <a:off x="1225" y="956"/>
              <a:ext cx="887" cy="556"/>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grpSp>
      <p:sp>
        <p:nvSpPr>
          <p:cNvPr id="47113" name="Text Box 22"/>
          <p:cNvSpPr txBox="1">
            <a:spLocks noChangeArrowheads="1"/>
          </p:cNvSpPr>
          <p:nvPr/>
        </p:nvSpPr>
        <p:spPr bwMode="auto">
          <a:xfrm>
            <a:off x="3970338" y="2872293"/>
            <a:ext cx="4386262"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r>
              <a:rPr lang="en-US" altLang="en-US" dirty="0">
                <a:solidFill>
                  <a:srgbClr val="000000"/>
                </a:solidFill>
                <a:latin typeface="Calibri" panose="020F0502020204030204" pitchFamily="34" charset="0"/>
              </a:rPr>
              <a:t>If not at </a:t>
            </a:r>
            <a:r>
              <a:rPr lang="en-US" altLang="en-US" dirty="0" smtClean="0">
                <a:solidFill>
                  <a:srgbClr val="000000"/>
                </a:solidFill>
                <a:latin typeface="Calibri" panose="020F0502020204030204" pitchFamily="34" charset="0"/>
              </a:rPr>
              <a:t>telecentric point</a:t>
            </a:r>
            <a:r>
              <a:rPr lang="en-US" altLang="en-US" dirty="0">
                <a:solidFill>
                  <a:srgbClr val="000000"/>
                </a:solidFill>
                <a:latin typeface="Calibri" panose="020F0502020204030204" pitchFamily="34" charset="0"/>
              </a:rPr>
              <a:t>, </a:t>
            </a:r>
          </a:p>
          <a:p>
            <a:pPr eaLnBrk="1" fontAlgn="base" hangingPunct="1">
              <a:spcBef>
                <a:spcPct val="0"/>
              </a:spcBef>
              <a:spcAft>
                <a:spcPct val="0"/>
              </a:spcAft>
            </a:pPr>
            <a:r>
              <a:rPr lang="en-US" altLang="en-US" dirty="0">
                <a:solidFill>
                  <a:srgbClr val="000000"/>
                </a:solidFill>
                <a:latin typeface="Calibri" panose="020F0502020204030204" pitchFamily="34" charset="0"/>
              </a:rPr>
              <a:t>Spherical aberration results</a:t>
            </a:r>
          </a:p>
          <a:p>
            <a:pPr eaLnBrk="1" fontAlgn="base" hangingPunct="1">
              <a:spcBef>
                <a:spcPct val="0"/>
              </a:spcBef>
              <a:spcAft>
                <a:spcPct val="0"/>
              </a:spcAft>
            </a:pPr>
            <a:endParaRPr lang="en-US" altLang="en-US" dirty="0">
              <a:solidFill>
                <a:srgbClr val="000000"/>
              </a:solidFill>
              <a:latin typeface="Calibri" panose="020F0502020204030204" pitchFamily="34" charset="0"/>
            </a:endParaRPr>
          </a:p>
          <a:p>
            <a:pPr eaLnBrk="1" fontAlgn="base" hangingPunct="1">
              <a:spcBef>
                <a:spcPct val="0"/>
              </a:spcBef>
              <a:spcAft>
                <a:spcPct val="0"/>
              </a:spcAft>
            </a:pPr>
            <a:r>
              <a:rPr lang="en-US" altLang="en-US" dirty="0">
                <a:solidFill>
                  <a:srgbClr val="000000"/>
                </a:solidFill>
                <a:latin typeface="Calibri" panose="020F0502020204030204" pitchFamily="34" charset="0"/>
              </a:rPr>
              <a:t>How can two mirrors be at the same point??</a:t>
            </a:r>
          </a:p>
          <a:p>
            <a:pPr eaLnBrk="1" fontAlgn="base" hangingPunct="1">
              <a:spcBef>
                <a:spcPct val="0"/>
              </a:spcBef>
              <a:spcAft>
                <a:spcPct val="0"/>
              </a:spcAft>
            </a:pPr>
            <a:endParaRPr lang="en-US" altLang="en-US" dirty="0">
              <a:solidFill>
                <a:srgbClr val="000000"/>
              </a:solidFill>
              <a:latin typeface="Calibri" panose="020F0502020204030204" pitchFamily="34" charset="0"/>
            </a:endParaRPr>
          </a:p>
          <a:p>
            <a:pPr eaLnBrk="1" fontAlgn="base" hangingPunct="1">
              <a:spcBef>
                <a:spcPct val="0"/>
              </a:spcBef>
              <a:spcAft>
                <a:spcPct val="0"/>
              </a:spcAft>
            </a:pPr>
            <a:r>
              <a:rPr lang="en-US" altLang="en-US" dirty="0">
                <a:solidFill>
                  <a:srgbClr val="000000"/>
                </a:solidFill>
                <a:latin typeface="Calibri" panose="020F0502020204030204" pitchFamily="34" charset="0"/>
              </a:rPr>
              <a:t>Optical relay</a:t>
            </a:r>
          </a:p>
          <a:p>
            <a:pPr eaLnBrk="1" fontAlgn="base" hangingPunct="1">
              <a:spcBef>
                <a:spcPct val="0"/>
              </a:spcBef>
              <a:spcAft>
                <a:spcPct val="0"/>
              </a:spcAft>
            </a:pPr>
            <a:r>
              <a:rPr lang="en-US" altLang="en-US" dirty="0">
                <a:solidFill>
                  <a:srgbClr val="000000"/>
                </a:solidFill>
                <a:latin typeface="Calibri" panose="020F0502020204030204" pitchFamily="34" charset="0"/>
              </a:rPr>
              <a:t>(without aberration)</a:t>
            </a:r>
          </a:p>
        </p:txBody>
      </p:sp>
      <p:sp>
        <p:nvSpPr>
          <p:cNvPr id="20" name="Rectangle 20"/>
          <p:cNvSpPr>
            <a:spLocks noChangeArrowheads="1"/>
          </p:cNvSpPr>
          <p:nvPr/>
        </p:nvSpPr>
        <p:spPr bwMode="auto">
          <a:xfrm>
            <a:off x="3863264" y="1619250"/>
            <a:ext cx="2705100" cy="711200"/>
          </a:xfrm>
          <a:prstGeom prst="rect">
            <a:avLst/>
          </a:prstGeom>
          <a:solidFill>
            <a:schemeClr val="bg2">
              <a:lumMod val="75000"/>
            </a:schemeClr>
          </a:solidFill>
          <a:ln>
            <a:noFill/>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fontAlgn="base" hangingPunct="1">
              <a:spcBef>
                <a:spcPct val="0"/>
              </a:spcBef>
              <a:spcAft>
                <a:spcPct val="0"/>
              </a:spcAft>
            </a:pPr>
            <a:r>
              <a:rPr lang="en-US" altLang="en-US" sz="3200" dirty="0" smtClean="0">
                <a:solidFill>
                  <a:srgbClr val="000000"/>
                </a:solidFill>
                <a:latin typeface="Calibri" panose="020F0502020204030204" pitchFamily="34" charset="0"/>
              </a:rPr>
              <a:t>laser</a:t>
            </a:r>
          </a:p>
        </p:txBody>
      </p:sp>
      <p:sp>
        <p:nvSpPr>
          <p:cNvPr id="21" name="Title 3"/>
          <p:cNvSpPr txBox="1">
            <a:spLocks/>
          </p:cNvSpPr>
          <p:nvPr/>
        </p:nvSpPr>
        <p:spPr>
          <a:xfrm>
            <a:off x="628650" y="365126"/>
            <a:ext cx="7886700" cy="1325563"/>
          </a:xfrm>
          <a:prstGeom prst="rect">
            <a:avLst/>
          </a:prstGeom>
        </p:spPr>
        <p:txBody>
          <a:bodyPr anchor="t">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dirty="0"/>
              <a:t>Position is critical</a:t>
            </a:r>
          </a:p>
          <a:p>
            <a:r>
              <a:rPr lang="en-US" sz="2400" dirty="0" smtClean="0"/>
              <a:t>Place </a:t>
            </a:r>
            <a:r>
              <a:rPr lang="en-US" sz="2400" dirty="0"/>
              <a:t>galvanometer </a:t>
            </a:r>
            <a:r>
              <a:rPr lang="en-US" sz="2400" dirty="0" smtClean="0"/>
              <a:t>mirror </a:t>
            </a:r>
            <a:r>
              <a:rPr lang="en-US" sz="2400" b="1" u="sng" dirty="0"/>
              <a:t>AT</a:t>
            </a:r>
            <a:r>
              <a:rPr lang="en-US" sz="2400" dirty="0"/>
              <a:t> the </a:t>
            </a:r>
            <a:r>
              <a:rPr lang="en-US" sz="2400" dirty="0" smtClean="0"/>
              <a:t>telecentric point</a:t>
            </a:r>
            <a:r>
              <a:rPr lang="en-US" sz="2800" dirty="0" smtClean="0"/>
              <a:t/>
            </a:r>
            <a:br>
              <a:rPr lang="en-US" sz="2800" dirty="0" smtClean="0"/>
            </a:br>
            <a:endParaRPr lang="en-US" sz="2800" dirty="0"/>
          </a:p>
        </p:txBody>
      </p:sp>
    </p:spTree>
    <p:extLst>
      <p:ext uri="{BB962C8B-B14F-4D97-AF65-F5344CB8AC3E}">
        <p14:creationId xmlns:p14="http://schemas.microsoft.com/office/powerpoint/2010/main" val="26362453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600" dirty="0"/>
              <a:t>Improve fluorescence with optical sectioning</a:t>
            </a:r>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75067" y="1825625"/>
            <a:ext cx="3794366" cy="4351338"/>
          </a:xfrm>
        </p:spPr>
      </p:pic>
      <p:sp>
        <p:nvSpPr>
          <p:cNvPr id="3" name="Content Placeholder 2"/>
          <p:cNvSpPr>
            <a:spLocks noGrp="1"/>
          </p:cNvSpPr>
          <p:nvPr>
            <p:ph sz="half" idx="1"/>
          </p:nvPr>
        </p:nvSpPr>
        <p:spPr/>
        <p:txBody>
          <a:bodyPr>
            <a:normAutofit fontScale="92500" lnSpcReduction="10000"/>
          </a:bodyPr>
          <a:lstStyle/>
          <a:p>
            <a:r>
              <a:rPr lang="en-US" dirty="0"/>
              <a:t>Wide-field microscopy</a:t>
            </a:r>
          </a:p>
          <a:p>
            <a:pPr lvl="1"/>
            <a:r>
              <a:rPr lang="en-US" dirty="0"/>
              <a:t>Illuminating whole field of view</a:t>
            </a:r>
          </a:p>
          <a:p>
            <a:r>
              <a:rPr lang="en-US" dirty="0"/>
              <a:t>Confocal microscopy</a:t>
            </a:r>
          </a:p>
          <a:p>
            <a:pPr lvl="1"/>
            <a:r>
              <a:rPr lang="en-US" dirty="0"/>
              <a:t>Spot scanning</a:t>
            </a:r>
          </a:p>
          <a:p>
            <a:r>
              <a:rPr lang="en-US" dirty="0"/>
              <a:t>Near-field microscopy</a:t>
            </a:r>
          </a:p>
          <a:p>
            <a:pPr lvl="1"/>
            <a:r>
              <a:rPr lang="en-US" dirty="0"/>
              <a:t>For </a:t>
            </a:r>
            <a:r>
              <a:rPr lang="en-US" dirty="0" smtClean="0"/>
              <a:t>super-resolution</a:t>
            </a:r>
          </a:p>
          <a:p>
            <a:pPr lvl="1"/>
            <a:r>
              <a:rPr lang="en-US" dirty="0" smtClean="0"/>
              <a:t>TIRF</a:t>
            </a:r>
          </a:p>
          <a:p>
            <a:r>
              <a:rPr lang="en-US" dirty="0" smtClean="0"/>
              <a:t>Remember, typical </a:t>
            </a:r>
            <a:r>
              <a:rPr lang="en-US" dirty="0"/>
              <a:t>compound microscope is not 3D, even though binocular</a:t>
            </a:r>
          </a:p>
        </p:txBody>
      </p:sp>
    </p:spTree>
    <p:extLst>
      <p:ext uri="{BB962C8B-B14F-4D97-AF65-F5344CB8AC3E}">
        <p14:creationId xmlns:p14="http://schemas.microsoft.com/office/powerpoint/2010/main" val="36904838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200" dirty="0"/>
              <a:t>Problem:  Optical aberrations from simple lens </a:t>
            </a:r>
            <a:r>
              <a:rPr lang="en-US" sz="3200" dirty="0" smtClean="0"/>
              <a:t>systems</a:t>
            </a:r>
            <a:endParaRPr lang="en-US" sz="3200" dirty="0"/>
          </a:p>
        </p:txBody>
      </p:sp>
      <p:sp>
        <p:nvSpPr>
          <p:cNvPr id="20" name="Line 3"/>
          <p:cNvSpPr>
            <a:spLocks noChangeShapeType="1"/>
          </p:cNvSpPr>
          <p:nvPr/>
        </p:nvSpPr>
        <p:spPr bwMode="auto">
          <a:xfrm>
            <a:off x="1551372" y="3920989"/>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 name="Oval 4"/>
          <p:cNvSpPr>
            <a:spLocks noChangeArrowheads="1"/>
          </p:cNvSpPr>
          <p:nvPr/>
        </p:nvSpPr>
        <p:spPr bwMode="auto">
          <a:xfrm>
            <a:off x="3902923"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22" name="Line 5"/>
          <p:cNvSpPr>
            <a:spLocks noChangeShapeType="1"/>
          </p:cNvSpPr>
          <p:nvPr/>
        </p:nvSpPr>
        <p:spPr bwMode="auto">
          <a:xfrm>
            <a:off x="1660746" y="3428805"/>
            <a:ext cx="6124971" cy="120311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24"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25" name="Line 8"/>
          <p:cNvSpPr>
            <a:spLocks noChangeShapeType="1"/>
          </p:cNvSpPr>
          <p:nvPr/>
        </p:nvSpPr>
        <p:spPr bwMode="auto">
          <a:xfrm flipV="1">
            <a:off x="166074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 name="Line 9"/>
          <p:cNvSpPr>
            <a:spLocks noChangeShapeType="1"/>
          </p:cNvSpPr>
          <p:nvPr/>
        </p:nvSpPr>
        <p:spPr bwMode="auto">
          <a:xfrm>
            <a:off x="1660746" y="3428805"/>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 name="Line 10"/>
          <p:cNvSpPr>
            <a:spLocks noChangeShapeType="1"/>
          </p:cNvSpPr>
          <p:nvPr/>
        </p:nvSpPr>
        <p:spPr bwMode="auto">
          <a:xfrm>
            <a:off x="4176359" y="3428805"/>
            <a:ext cx="3609358" cy="125780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 name="Line 11"/>
          <p:cNvSpPr>
            <a:spLocks noChangeShapeType="1"/>
          </p:cNvSpPr>
          <p:nvPr/>
        </p:nvSpPr>
        <p:spPr bwMode="auto">
          <a:xfrm>
            <a:off x="1660746" y="3428805"/>
            <a:ext cx="2515613" cy="114843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 name="Line 12"/>
          <p:cNvSpPr>
            <a:spLocks noChangeShapeType="1"/>
          </p:cNvSpPr>
          <p:nvPr/>
        </p:nvSpPr>
        <p:spPr bwMode="auto">
          <a:xfrm flipV="1">
            <a:off x="4176359" y="4577237"/>
            <a:ext cx="360935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 name="Line 13"/>
          <p:cNvSpPr>
            <a:spLocks noChangeShapeType="1"/>
          </p:cNvSpPr>
          <p:nvPr/>
        </p:nvSpPr>
        <p:spPr bwMode="auto">
          <a:xfrm>
            <a:off x="7457594" y="3920990"/>
            <a:ext cx="0" cy="656247"/>
          </a:xfrm>
          <a:prstGeom prst="line">
            <a:avLst/>
          </a:prstGeom>
          <a:noFill/>
          <a:ln w="76200">
            <a:solidFill>
              <a:schemeClr val="accent5"/>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 name="Line 14"/>
          <p:cNvSpPr>
            <a:spLocks noChangeShapeType="1"/>
          </p:cNvSpPr>
          <p:nvPr/>
        </p:nvSpPr>
        <p:spPr bwMode="auto">
          <a:xfrm>
            <a:off x="2754491" y="3045994"/>
            <a:ext cx="1421868"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 name="Line 15"/>
          <p:cNvSpPr>
            <a:spLocks noChangeShapeType="1"/>
          </p:cNvSpPr>
          <p:nvPr/>
        </p:nvSpPr>
        <p:spPr bwMode="auto">
          <a:xfrm>
            <a:off x="4176359" y="3702241"/>
            <a:ext cx="3281234"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16"/>
          <p:cNvSpPr>
            <a:spLocks noChangeShapeType="1"/>
          </p:cNvSpPr>
          <p:nvPr/>
        </p:nvSpPr>
        <p:spPr bwMode="auto">
          <a:xfrm flipH="1">
            <a:off x="1660746" y="4194426"/>
            <a:ext cx="2515613"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 name="Text Box 17"/>
          <p:cNvSpPr txBox="1">
            <a:spLocks noChangeArrowheads="1"/>
          </p:cNvSpPr>
          <p:nvPr/>
        </p:nvSpPr>
        <p:spPr bwMode="auto">
          <a:xfrm>
            <a:off x="3289970" y="2662045"/>
            <a:ext cx="243814" cy="37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f</a:t>
            </a:r>
          </a:p>
        </p:txBody>
      </p:sp>
      <p:sp>
        <p:nvSpPr>
          <p:cNvPr id="35" name="Text Box 18"/>
          <p:cNvSpPr txBox="1">
            <a:spLocks noChangeArrowheads="1"/>
          </p:cNvSpPr>
          <p:nvPr/>
        </p:nvSpPr>
        <p:spPr bwMode="auto">
          <a:xfrm>
            <a:off x="2590430" y="4139739"/>
            <a:ext cx="247232" cy="37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o</a:t>
            </a:r>
          </a:p>
        </p:txBody>
      </p:sp>
      <p:sp>
        <p:nvSpPr>
          <p:cNvPr id="36" name="Text Box 19"/>
          <p:cNvSpPr txBox="1">
            <a:spLocks noChangeArrowheads="1"/>
          </p:cNvSpPr>
          <p:nvPr/>
        </p:nvSpPr>
        <p:spPr bwMode="auto">
          <a:xfrm>
            <a:off x="5762289" y="3330823"/>
            <a:ext cx="193684" cy="37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i</a:t>
            </a:r>
          </a:p>
        </p:txBody>
      </p:sp>
      <p:sp>
        <p:nvSpPr>
          <p:cNvPr id="37" name="Line 20"/>
          <p:cNvSpPr>
            <a:spLocks noChangeShapeType="1"/>
          </p:cNvSpPr>
          <p:nvPr/>
        </p:nvSpPr>
        <p:spPr bwMode="auto">
          <a:xfrm flipV="1">
            <a:off x="4158342" y="2242457"/>
            <a:ext cx="0" cy="33528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4398550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Oval 20"/>
          <p:cNvSpPr>
            <a:spLocks noChangeArrowheads="1"/>
          </p:cNvSpPr>
          <p:nvPr/>
        </p:nvSpPr>
        <p:spPr bwMode="auto">
          <a:xfrm flipH="1">
            <a:off x="4754563" y="1808163"/>
            <a:ext cx="623887" cy="3609975"/>
          </a:xfrm>
          <a:prstGeom prst="ellipse">
            <a:avLst/>
          </a:prstGeom>
          <a:solidFill>
            <a:schemeClr val="accent1">
              <a:alpha val="50195"/>
            </a:schemeClr>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endParaRPr>
          </a:p>
        </p:txBody>
      </p:sp>
      <p:sp>
        <p:nvSpPr>
          <p:cNvPr id="49154" name="Line 3"/>
          <p:cNvSpPr>
            <a:spLocks noChangeShapeType="1"/>
          </p:cNvSpPr>
          <p:nvPr/>
        </p:nvSpPr>
        <p:spPr bwMode="auto">
          <a:xfrm flipV="1">
            <a:off x="1171575" y="3578225"/>
            <a:ext cx="6264275" cy="9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49155" name="Oval 4"/>
          <p:cNvSpPr>
            <a:spLocks noChangeArrowheads="1"/>
          </p:cNvSpPr>
          <p:nvPr/>
        </p:nvSpPr>
        <p:spPr bwMode="auto">
          <a:xfrm>
            <a:off x="3103563" y="1817688"/>
            <a:ext cx="623887" cy="3609975"/>
          </a:xfrm>
          <a:prstGeom prst="ellipse">
            <a:avLst/>
          </a:prstGeom>
          <a:solidFill>
            <a:schemeClr val="accent1">
              <a:alpha val="50195"/>
            </a:schemeClr>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endParaRPr>
          </a:p>
        </p:txBody>
      </p:sp>
      <p:sp>
        <p:nvSpPr>
          <p:cNvPr id="49156" name="Line 5"/>
          <p:cNvSpPr>
            <a:spLocks noChangeShapeType="1"/>
          </p:cNvSpPr>
          <p:nvPr/>
        </p:nvSpPr>
        <p:spPr bwMode="auto">
          <a:xfrm>
            <a:off x="3414713" y="2667000"/>
            <a:ext cx="168433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49157" name="Line 6"/>
          <p:cNvSpPr>
            <a:spLocks noChangeShapeType="1"/>
          </p:cNvSpPr>
          <p:nvPr/>
        </p:nvSpPr>
        <p:spPr bwMode="auto">
          <a:xfrm>
            <a:off x="3414713" y="3941763"/>
            <a:ext cx="168433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49158" name="Line 7"/>
          <p:cNvSpPr>
            <a:spLocks noChangeShapeType="1"/>
          </p:cNvSpPr>
          <p:nvPr/>
        </p:nvSpPr>
        <p:spPr bwMode="auto">
          <a:xfrm>
            <a:off x="3414713" y="3233738"/>
            <a:ext cx="168433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49159" name="Line 8"/>
          <p:cNvSpPr>
            <a:spLocks noChangeShapeType="1"/>
          </p:cNvSpPr>
          <p:nvPr/>
        </p:nvSpPr>
        <p:spPr bwMode="auto">
          <a:xfrm>
            <a:off x="3414713" y="4578350"/>
            <a:ext cx="168433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49160" name="Line 9"/>
          <p:cNvSpPr>
            <a:spLocks noChangeShapeType="1"/>
          </p:cNvSpPr>
          <p:nvPr/>
        </p:nvSpPr>
        <p:spPr bwMode="auto">
          <a:xfrm>
            <a:off x="3414713" y="2100263"/>
            <a:ext cx="168433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49161" name="Line 10"/>
          <p:cNvSpPr>
            <a:spLocks noChangeShapeType="1"/>
          </p:cNvSpPr>
          <p:nvPr/>
        </p:nvSpPr>
        <p:spPr bwMode="auto">
          <a:xfrm flipV="1">
            <a:off x="1482725" y="2667000"/>
            <a:ext cx="1931988" cy="9207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49162" name="Text Box 11"/>
          <p:cNvSpPr txBox="1">
            <a:spLocks noChangeArrowheads="1"/>
          </p:cNvSpPr>
          <p:nvPr/>
        </p:nvSpPr>
        <p:spPr bwMode="auto">
          <a:xfrm>
            <a:off x="1046163" y="4295775"/>
            <a:ext cx="982662"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r>
              <a:rPr lang="en-US" altLang="en-US">
                <a:solidFill>
                  <a:srgbClr val="000000"/>
                </a:solidFill>
              </a:rPr>
              <a:t>Focal</a:t>
            </a:r>
          </a:p>
          <a:p>
            <a:pPr eaLnBrk="1" fontAlgn="base" hangingPunct="1">
              <a:spcBef>
                <a:spcPct val="0"/>
              </a:spcBef>
              <a:spcAft>
                <a:spcPct val="0"/>
              </a:spcAft>
            </a:pPr>
            <a:r>
              <a:rPr lang="en-US" altLang="en-US">
                <a:solidFill>
                  <a:srgbClr val="000000"/>
                </a:solidFill>
              </a:rPr>
              <a:t>Point </a:t>
            </a:r>
          </a:p>
        </p:txBody>
      </p:sp>
      <p:sp>
        <p:nvSpPr>
          <p:cNvPr id="49163" name="Line 12"/>
          <p:cNvSpPr>
            <a:spLocks noChangeShapeType="1"/>
          </p:cNvSpPr>
          <p:nvPr/>
        </p:nvSpPr>
        <p:spPr bwMode="auto">
          <a:xfrm flipV="1">
            <a:off x="1420813" y="3657600"/>
            <a:ext cx="123825" cy="7080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49164" name="Line 13"/>
          <p:cNvSpPr>
            <a:spLocks noChangeShapeType="1"/>
          </p:cNvSpPr>
          <p:nvPr/>
        </p:nvSpPr>
        <p:spPr bwMode="auto">
          <a:xfrm flipV="1">
            <a:off x="1482725" y="3233738"/>
            <a:ext cx="1931988" cy="35401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49165" name="Line 14"/>
          <p:cNvSpPr>
            <a:spLocks noChangeShapeType="1"/>
          </p:cNvSpPr>
          <p:nvPr/>
        </p:nvSpPr>
        <p:spPr bwMode="auto">
          <a:xfrm>
            <a:off x="1482725" y="3587750"/>
            <a:ext cx="1931988" cy="35401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49166" name="Line 15"/>
          <p:cNvSpPr>
            <a:spLocks noChangeShapeType="1"/>
          </p:cNvSpPr>
          <p:nvPr/>
        </p:nvSpPr>
        <p:spPr bwMode="auto">
          <a:xfrm>
            <a:off x="1482725" y="3587750"/>
            <a:ext cx="1931988" cy="990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49167" name="Line 16"/>
          <p:cNvSpPr>
            <a:spLocks noChangeShapeType="1"/>
          </p:cNvSpPr>
          <p:nvPr/>
        </p:nvSpPr>
        <p:spPr bwMode="auto">
          <a:xfrm flipV="1">
            <a:off x="1482725" y="2100263"/>
            <a:ext cx="1931988" cy="14874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49168" name="Line 26"/>
          <p:cNvSpPr>
            <a:spLocks noChangeShapeType="1"/>
          </p:cNvSpPr>
          <p:nvPr/>
        </p:nvSpPr>
        <p:spPr bwMode="auto">
          <a:xfrm flipH="1" flipV="1">
            <a:off x="5067300" y="2657475"/>
            <a:ext cx="1931988" cy="92075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49169" name="Text Box 27"/>
          <p:cNvSpPr txBox="1">
            <a:spLocks noChangeArrowheads="1"/>
          </p:cNvSpPr>
          <p:nvPr/>
        </p:nvSpPr>
        <p:spPr bwMode="auto">
          <a:xfrm flipH="1">
            <a:off x="6453188" y="4286250"/>
            <a:ext cx="982662"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r>
              <a:rPr lang="en-US" altLang="en-US">
                <a:solidFill>
                  <a:srgbClr val="000000"/>
                </a:solidFill>
              </a:rPr>
              <a:t>Focal</a:t>
            </a:r>
          </a:p>
          <a:p>
            <a:pPr eaLnBrk="1" fontAlgn="base" hangingPunct="1">
              <a:spcBef>
                <a:spcPct val="0"/>
              </a:spcBef>
              <a:spcAft>
                <a:spcPct val="0"/>
              </a:spcAft>
            </a:pPr>
            <a:r>
              <a:rPr lang="en-US" altLang="en-US">
                <a:solidFill>
                  <a:srgbClr val="000000"/>
                </a:solidFill>
              </a:rPr>
              <a:t>Point </a:t>
            </a:r>
          </a:p>
        </p:txBody>
      </p:sp>
      <p:sp>
        <p:nvSpPr>
          <p:cNvPr id="49170" name="Line 28"/>
          <p:cNvSpPr>
            <a:spLocks noChangeShapeType="1"/>
          </p:cNvSpPr>
          <p:nvPr/>
        </p:nvSpPr>
        <p:spPr bwMode="auto">
          <a:xfrm flipH="1" flipV="1">
            <a:off x="7038975" y="3775075"/>
            <a:ext cx="123825" cy="5111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49171" name="Line 29"/>
          <p:cNvSpPr>
            <a:spLocks noChangeShapeType="1"/>
          </p:cNvSpPr>
          <p:nvPr/>
        </p:nvSpPr>
        <p:spPr bwMode="auto">
          <a:xfrm flipH="1" flipV="1">
            <a:off x="5067300" y="3224213"/>
            <a:ext cx="1931988" cy="354012"/>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49172" name="Line 30"/>
          <p:cNvSpPr>
            <a:spLocks noChangeShapeType="1"/>
          </p:cNvSpPr>
          <p:nvPr/>
        </p:nvSpPr>
        <p:spPr bwMode="auto">
          <a:xfrm flipH="1">
            <a:off x="5067300" y="3578225"/>
            <a:ext cx="1931988" cy="354013"/>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49173" name="Line 31"/>
          <p:cNvSpPr>
            <a:spLocks noChangeShapeType="1"/>
          </p:cNvSpPr>
          <p:nvPr/>
        </p:nvSpPr>
        <p:spPr bwMode="auto">
          <a:xfrm flipH="1">
            <a:off x="5067300" y="3578225"/>
            <a:ext cx="1931988" cy="99060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49174" name="Line 32"/>
          <p:cNvSpPr>
            <a:spLocks noChangeShapeType="1"/>
          </p:cNvSpPr>
          <p:nvPr/>
        </p:nvSpPr>
        <p:spPr bwMode="auto">
          <a:xfrm flipH="1" flipV="1">
            <a:off x="5067300" y="2090738"/>
            <a:ext cx="1931988" cy="1487487"/>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49177" name="Text Box 35"/>
          <p:cNvSpPr txBox="1">
            <a:spLocks noChangeArrowheads="1"/>
          </p:cNvSpPr>
          <p:nvPr/>
        </p:nvSpPr>
        <p:spPr bwMode="auto">
          <a:xfrm>
            <a:off x="4110038" y="5837238"/>
            <a:ext cx="3397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fontAlgn="base" hangingPunct="1">
              <a:spcBef>
                <a:spcPct val="0"/>
              </a:spcBef>
              <a:spcAft>
                <a:spcPct val="0"/>
              </a:spcAft>
            </a:pPr>
            <a:r>
              <a:rPr lang="en-US" altLang="en-US">
                <a:solidFill>
                  <a:srgbClr val="000000"/>
                </a:solidFill>
              </a:rPr>
              <a:t>f</a:t>
            </a:r>
          </a:p>
        </p:txBody>
      </p:sp>
      <p:cxnSp>
        <p:nvCxnSpPr>
          <p:cNvPr id="3" name="Straight Arrow Connector 2"/>
          <p:cNvCxnSpPr/>
          <p:nvPr/>
        </p:nvCxnSpPr>
        <p:spPr>
          <a:xfrm>
            <a:off x="3414713" y="5807094"/>
            <a:ext cx="1684337" cy="0"/>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p:txBody>
          <a:bodyPr anchor="t">
            <a:noAutofit/>
          </a:bodyPr>
          <a:lstStyle/>
          <a:p>
            <a:r>
              <a:rPr lang="en-US" sz="3200" dirty="0"/>
              <a:t>Simple pair of lenses can minimize problem</a:t>
            </a:r>
            <a:br>
              <a:rPr lang="en-US" sz="3200" dirty="0"/>
            </a:br>
            <a:r>
              <a:rPr lang="en-US" sz="3200" dirty="0"/>
              <a:t>(equal and opposite distortions)</a:t>
            </a:r>
            <a:br>
              <a:rPr lang="en-US" sz="3200" dirty="0"/>
            </a:br>
            <a:endParaRPr lang="en-US" sz="3200" dirty="0"/>
          </a:p>
        </p:txBody>
      </p:sp>
    </p:spTree>
    <p:extLst>
      <p:ext uri="{BB962C8B-B14F-4D97-AF65-F5344CB8AC3E}">
        <p14:creationId xmlns:p14="http://schemas.microsoft.com/office/powerpoint/2010/main" val="35298383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Oval 2"/>
          <p:cNvSpPr>
            <a:spLocks noChangeArrowheads="1"/>
          </p:cNvSpPr>
          <p:nvPr/>
        </p:nvSpPr>
        <p:spPr bwMode="auto">
          <a:xfrm flipH="1">
            <a:off x="4792663" y="1808163"/>
            <a:ext cx="623887" cy="3609975"/>
          </a:xfrm>
          <a:prstGeom prst="ellipse">
            <a:avLst/>
          </a:prstGeom>
          <a:solidFill>
            <a:schemeClr val="accent1">
              <a:alpha val="50195"/>
            </a:schemeClr>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endParaRPr>
          </a:p>
        </p:txBody>
      </p:sp>
      <p:sp>
        <p:nvSpPr>
          <p:cNvPr id="50178" name="Line 3"/>
          <p:cNvSpPr>
            <a:spLocks noChangeShapeType="1"/>
          </p:cNvSpPr>
          <p:nvPr/>
        </p:nvSpPr>
        <p:spPr bwMode="auto">
          <a:xfrm flipV="1">
            <a:off x="1171575" y="3578225"/>
            <a:ext cx="6264275" cy="9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50179" name="Oval 4"/>
          <p:cNvSpPr>
            <a:spLocks noChangeArrowheads="1"/>
          </p:cNvSpPr>
          <p:nvPr/>
        </p:nvSpPr>
        <p:spPr bwMode="auto">
          <a:xfrm>
            <a:off x="3078163" y="1817688"/>
            <a:ext cx="623887" cy="3609975"/>
          </a:xfrm>
          <a:prstGeom prst="ellipse">
            <a:avLst/>
          </a:prstGeom>
          <a:solidFill>
            <a:schemeClr val="accent1">
              <a:alpha val="50195"/>
            </a:schemeClr>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endParaRPr>
          </a:p>
        </p:txBody>
      </p:sp>
      <p:sp>
        <p:nvSpPr>
          <p:cNvPr id="50180" name="Text Box 11"/>
          <p:cNvSpPr txBox="1">
            <a:spLocks noChangeArrowheads="1"/>
          </p:cNvSpPr>
          <p:nvPr/>
        </p:nvSpPr>
        <p:spPr bwMode="auto">
          <a:xfrm>
            <a:off x="1046163" y="4295775"/>
            <a:ext cx="982662"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r>
              <a:rPr lang="en-US" altLang="en-US">
                <a:solidFill>
                  <a:srgbClr val="000000"/>
                </a:solidFill>
              </a:rPr>
              <a:t>Focal</a:t>
            </a:r>
          </a:p>
          <a:p>
            <a:pPr eaLnBrk="1" fontAlgn="base" hangingPunct="1">
              <a:spcBef>
                <a:spcPct val="0"/>
              </a:spcBef>
              <a:spcAft>
                <a:spcPct val="0"/>
              </a:spcAft>
            </a:pPr>
            <a:r>
              <a:rPr lang="en-US" altLang="en-US">
                <a:solidFill>
                  <a:srgbClr val="000000"/>
                </a:solidFill>
              </a:rPr>
              <a:t>Point </a:t>
            </a:r>
          </a:p>
        </p:txBody>
      </p:sp>
      <p:sp>
        <p:nvSpPr>
          <p:cNvPr id="50181" name="Line 12"/>
          <p:cNvSpPr>
            <a:spLocks noChangeShapeType="1"/>
          </p:cNvSpPr>
          <p:nvPr/>
        </p:nvSpPr>
        <p:spPr bwMode="auto">
          <a:xfrm flipV="1">
            <a:off x="1420813" y="3657600"/>
            <a:ext cx="123825" cy="7080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grpSp>
        <p:nvGrpSpPr>
          <p:cNvPr id="2" name="Group 31"/>
          <p:cNvGrpSpPr>
            <a:grpSpLocks/>
          </p:cNvGrpSpPr>
          <p:nvPr/>
        </p:nvGrpSpPr>
        <p:grpSpPr bwMode="auto">
          <a:xfrm>
            <a:off x="1544638" y="2832100"/>
            <a:ext cx="6526212" cy="1463675"/>
            <a:chOff x="973" y="1784"/>
            <a:chExt cx="4111" cy="922"/>
          </a:xfrm>
        </p:grpSpPr>
        <p:sp>
          <p:nvSpPr>
            <p:cNvPr id="50191" name="Line 5"/>
            <p:cNvSpPr>
              <a:spLocks noChangeShapeType="1"/>
            </p:cNvSpPr>
            <p:nvPr/>
          </p:nvSpPr>
          <p:spPr bwMode="auto">
            <a:xfrm>
              <a:off x="3192" y="2706"/>
              <a:ext cx="1892"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50192" name="Line 15"/>
            <p:cNvSpPr>
              <a:spLocks noChangeShapeType="1"/>
            </p:cNvSpPr>
            <p:nvPr/>
          </p:nvSpPr>
          <p:spPr bwMode="auto">
            <a:xfrm>
              <a:off x="973" y="1784"/>
              <a:ext cx="2239" cy="92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grpSp>
      <p:grpSp>
        <p:nvGrpSpPr>
          <p:cNvPr id="3" name="Group 30"/>
          <p:cNvGrpSpPr>
            <a:grpSpLocks/>
          </p:cNvGrpSpPr>
          <p:nvPr/>
        </p:nvGrpSpPr>
        <p:grpSpPr bwMode="auto">
          <a:xfrm>
            <a:off x="1544638" y="2832100"/>
            <a:ext cx="6697662" cy="2144713"/>
            <a:chOff x="973" y="1784"/>
            <a:chExt cx="4219" cy="1351"/>
          </a:xfrm>
        </p:grpSpPr>
        <p:sp>
          <p:nvSpPr>
            <p:cNvPr id="50189" name="Line 13"/>
            <p:cNvSpPr>
              <a:spLocks noChangeShapeType="1"/>
            </p:cNvSpPr>
            <p:nvPr/>
          </p:nvSpPr>
          <p:spPr bwMode="auto">
            <a:xfrm flipV="1">
              <a:off x="973" y="1784"/>
              <a:ext cx="1178" cy="0"/>
            </a:xfrm>
            <a:prstGeom prst="line">
              <a:avLst/>
            </a:prstGeom>
            <a:noFill/>
            <a:ln w="38100">
              <a:solidFill>
                <a:schemeClr val="accent5"/>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50190" name="Line 23"/>
            <p:cNvSpPr>
              <a:spLocks noChangeShapeType="1"/>
            </p:cNvSpPr>
            <p:nvPr/>
          </p:nvSpPr>
          <p:spPr bwMode="auto">
            <a:xfrm flipH="1" flipV="1">
              <a:off x="2151" y="1784"/>
              <a:ext cx="3041" cy="1351"/>
            </a:xfrm>
            <a:prstGeom prst="line">
              <a:avLst/>
            </a:prstGeom>
            <a:noFill/>
            <a:ln w="38100">
              <a:solidFill>
                <a:schemeClr val="accent5"/>
              </a:solidFill>
              <a:round/>
              <a:headEnd type="triangle" w="med" len="me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grpSp>
      <p:sp>
        <p:nvSpPr>
          <p:cNvPr id="50186" name="Text Box 26"/>
          <p:cNvSpPr txBox="1">
            <a:spLocks noChangeArrowheads="1"/>
          </p:cNvSpPr>
          <p:nvPr/>
        </p:nvSpPr>
        <p:spPr bwMode="auto">
          <a:xfrm>
            <a:off x="4110038" y="5837238"/>
            <a:ext cx="3397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fontAlgn="base" hangingPunct="1">
              <a:spcBef>
                <a:spcPct val="0"/>
              </a:spcBef>
              <a:spcAft>
                <a:spcPct val="0"/>
              </a:spcAft>
            </a:pPr>
            <a:r>
              <a:rPr lang="en-US" altLang="en-US">
                <a:solidFill>
                  <a:srgbClr val="000000"/>
                </a:solidFill>
              </a:rPr>
              <a:t>f</a:t>
            </a:r>
          </a:p>
        </p:txBody>
      </p:sp>
      <p:sp>
        <p:nvSpPr>
          <p:cNvPr id="50187" name="Line 27"/>
          <p:cNvSpPr>
            <a:spLocks noChangeShapeType="1"/>
          </p:cNvSpPr>
          <p:nvPr/>
        </p:nvSpPr>
        <p:spPr bwMode="auto">
          <a:xfrm flipV="1">
            <a:off x="1544638" y="2832100"/>
            <a:ext cx="0" cy="74612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50188" name="Line 28"/>
          <p:cNvSpPr>
            <a:spLocks noChangeShapeType="1"/>
          </p:cNvSpPr>
          <p:nvPr/>
        </p:nvSpPr>
        <p:spPr bwMode="auto">
          <a:xfrm flipV="1">
            <a:off x="6751638" y="3578225"/>
            <a:ext cx="0" cy="746125"/>
          </a:xfrm>
          <a:prstGeom prst="line">
            <a:avLst/>
          </a:prstGeom>
          <a:noFill/>
          <a:ln w="762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4" name="Title 3"/>
          <p:cNvSpPr>
            <a:spLocks noGrp="1"/>
          </p:cNvSpPr>
          <p:nvPr>
            <p:ph type="title"/>
          </p:nvPr>
        </p:nvSpPr>
        <p:spPr/>
        <p:txBody>
          <a:bodyPr anchor="t">
            <a:normAutofit/>
          </a:bodyPr>
          <a:lstStyle/>
          <a:p>
            <a:r>
              <a:rPr lang="en-US" sz="3200" dirty="0"/>
              <a:t>1:1 Image </a:t>
            </a:r>
            <a:r>
              <a:rPr lang="en-US" sz="3200" dirty="0" smtClean="0"/>
              <a:t>relay</a:t>
            </a:r>
            <a:endParaRPr lang="en-US" sz="3200" dirty="0"/>
          </a:p>
        </p:txBody>
      </p:sp>
      <p:cxnSp>
        <p:nvCxnSpPr>
          <p:cNvPr id="19" name="Straight Arrow Connector 18"/>
          <p:cNvCxnSpPr/>
          <p:nvPr/>
        </p:nvCxnSpPr>
        <p:spPr>
          <a:xfrm>
            <a:off x="3414713" y="5807094"/>
            <a:ext cx="1684337" cy="0"/>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91444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23"/>
          <p:cNvSpPr>
            <a:spLocks noChangeArrowheads="1"/>
          </p:cNvSpPr>
          <p:nvPr/>
        </p:nvSpPr>
        <p:spPr bwMode="auto">
          <a:xfrm>
            <a:off x="5956300" y="1336675"/>
            <a:ext cx="1117600" cy="1225550"/>
          </a:xfrm>
          <a:prstGeom prst="rect">
            <a:avLst/>
          </a:prstGeom>
          <a:solidFill>
            <a:srgbClr val="3333CC"/>
          </a:solidFill>
          <a:ln w="9525">
            <a:solidFill>
              <a:srgbClr val="000000"/>
            </a:solidFill>
            <a:miter lim="800000"/>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47105" name="Text Box 2"/>
          <p:cNvSpPr txBox="1">
            <a:spLocks noChangeArrowheads="1"/>
          </p:cNvSpPr>
          <p:nvPr/>
        </p:nvSpPr>
        <p:spPr bwMode="auto">
          <a:xfrm>
            <a:off x="3810671" y="15176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fontAlgn="base" hangingPunct="1">
              <a:spcBef>
                <a:spcPct val="50000"/>
              </a:spcBef>
              <a:spcAft>
                <a:spcPct val="0"/>
              </a:spcAft>
            </a:pPr>
            <a:endParaRPr lang="en-US" altLang="en-US">
              <a:solidFill>
                <a:srgbClr val="000000"/>
              </a:solidFill>
              <a:latin typeface="Times" panose="02020603050405020304" pitchFamily="18" charset="0"/>
            </a:endParaRPr>
          </a:p>
        </p:txBody>
      </p:sp>
      <p:pic>
        <p:nvPicPr>
          <p:cNvPr id="47107" name="Picture 4" descr="3-scope optics.jpg                                             00018BEC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034" y="1295400"/>
            <a:ext cx="2998787"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Rectangle 5"/>
          <p:cNvSpPr>
            <a:spLocks noChangeArrowheads="1"/>
          </p:cNvSpPr>
          <p:nvPr/>
        </p:nvSpPr>
        <p:spPr bwMode="auto">
          <a:xfrm>
            <a:off x="3121696" y="1295400"/>
            <a:ext cx="1435100" cy="5397500"/>
          </a:xfrm>
          <a:prstGeom prst="rect">
            <a:avLst/>
          </a:prstGeom>
          <a:solidFill>
            <a:schemeClr val="bg1"/>
          </a:solidFill>
          <a:ln>
            <a:noFill/>
          </a:ln>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endParaRPr>
          </a:p>
        </p:txBody>
      </p:sp>
      <p:sp>
        <p:nvSpPr>
          <p:cNvPr id="47109" name="Rectangle 6"/>
          <p:cNvSpPr>
            <a:spLocks noChangeArrowheads="1"/>
          </p:cNvSpPr>
          <p:nvPr/>
        </p:nvSpPr>
        <p:spPr bwMode="auto">
          <a:xfrm>
            <a:off x="278484" y="1295400"/>
            <a:ext cx="1435100" cy="5397500"/>
          </a:xfrm>
          <a:prstGeom prst="rect">
            <a:avLst/>
          </a:prstGeom>
          <a:solidFill>
            <a:schemeClr val="bg1"/>
          </a:solidFill>
          <a:ln>
            <a:noFill/>
          </a:ln>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endParaRPr>
          </a:p>
        </p:txBody>
      </p:sp>
      <p:grpSp>
        <p:nvGrpSpPr>
          <p:cNvPr id="7" name="Group 6"/>
          <p:cNvGrpSpPr/>
          <p:nvPr/>
        </p:nvGrpSpPr>
        <p:grpSpPr>
          <a:xfrm>
            <a:off x="1921546" y="1295400"/>
            <a:ext cx="4587839" cy="4965700"/>
            <a:chOff x="1921546" y="1295400"/>
            <a:chExt cx="4587839" cy="4965700"/>
          </a:xfrm>
        </p:grpSpPr>
        <p:grpSp>
          <p:nvGrpSpPr>
            <p:cNvPr id="2" name="Group 18"/>
            <p:cNvGrpSpPr>
              <a:grpSpLocks/>
            </p:cNvGrpSpPr>
            <p:nvPr/>
          </p:nvGrpSpPr>
          <p:grpSpPr bwMode="auto">
            <a:xfrm>
              <a:off x="1921546" y="1295400"/>
              <a:ext cx="1936750" cy="4965700"/>
              <a:chOff x="1356" y="816"/>
              <a:chExt cx="1220" cy="3128"/>
            </a:xfrm>
          </p:grpSpPr>
          <p:grpSp>
            <p:nvGrpSpPr>
              <p:cNvPr id="47118" name="Group 15"/>
              <p:cNvGrpSpPr>
                <a:grpSpLocks/>
              </p:cNvGrpSpPr>
              <p:nvPr/>
            </p:nvGrpSpPr>
            <p:grpSpPr bwMode="auto">
              <a:xfrm>
                <a:off x="1496" y="1168"/>
                <a:ext cx="1080" cy="2776"/>
                <a:chOff x="1496" y="1168"/>
                <a:chExt cx="1080" cy="2776"/>
              </a:xfrm>
            </p:grpSpPr>
            <p:sp>
              <p:nvSpPr>
                <p:cNvPr id="47120" name="Freeform 9"/>
                <p:cNvSpPr>
                  <a:spLocks/>
                </p:cNvSpPr>
                <p:nvPr/>
              </p:nvSpPr>
              <p:spPr bwMode="auto">
                <a:xfrm>
                  <a:off x="1496" y="1184"/>
                  <a:ext cx="1080" cy="2760"/>
                </a:xfrm>
                <a:custGeom>
                  <a:avLst/>
                  <a:gdLst>
                    <a:gd name="T0" fmla="*/ 1080 w 1080"/>
                    <a:gd name="T1" fmla="*/ 0 h 2760"/>
                    <a:gd name="T2" fmla="*/ 160 w 1080"/>
                    <a:gd name="T3" fmla="*/ 0 h 2760"/>
                    <a:gd name="T4" fmla="*/ 400 w 1080"/>
                    <a:gd name="T5" fmla="*/ 416 h 2760"/>
                    <a:gd name="T6" fmla="*/ 56 w 1080"/>
                    <a:gd name="T7" fmla="*/ 1856 h 2760"/>
                    <a:gd name="T8" fmla="*/ 48 w 1080"/>
                    <a:gd name="T9" fmla="*/ 1976 h 2760"/>
                    <a:gd name="T10" fmla="*/ 0 w 1080"/>
                    <a:gd name="T11" fmla="*/ 2528 h 2760"/>
                    <a:gd name="T12" fmla="*/ 104 w 1080"/>
                    <a:gd name="T13" fmla="*/ 2760 h 2760"/>
                    <a:gd name="T14" fmla="*/ 360 w 1080"/>
                    <a:gd name="T15" fmla="*/ 2520 h 2760"/>
                    <a:gd name="T16" fmla="*/ 400 w 1080"/>
                    <a:gd name="T17" fmla="*/ 2408 h 2760"/>
                    <a:gd name="T18" fmla="*/ 456 w 1080"/>
                    <a:gd name="T19" fmla="*/ 1960 h 2760"/>
                    <a:gd name="T20" fmla="*/ 448 w 1080"/>
                    <a:gd name="T21" fmla="*/ 1856 h 2760"/>
                    <a:gd name="T22" fmla="*/ 272 w 1080"/>
                    <a:gd name="T23" fmla="*/ 408 h 2760"/>
                    <a:gd name="T24" fmla="*/ 88 w 1080"/>
                    <a:gd name="T25" fmla="*/ 104 h 2760"/>
                    <a:gd name="T26" fmla="*/ 1072 w 1080"/>
                    <a:gd name="T27" fmla="*/ 104 h 2760"/>
                    <a:gd name="T28" fmla="*/ 1080 w 1080"/>
                    <a:gd name="T29" fmla="*/ 0 h 27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80"/>
                    <a:gd name="T46" fmla="*/ 0 h 2760"/>
                    <a:gd name="T47" fmla="*/ 1080 w 1080"/>
                    <a:gd name="T48" fmla="*/ 2760 h 27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80" h="2760">
                      <a:moveTo>
                        <a:pt x="1080" y="0"/>
                      </a:moveTo>
                      <a:lnTo>
                        <a:pt x="160" y="0"/>
                      </a:lnTo>
                      <a:lnTo>
                        <a:pt x="400" y="416"/>
                      </a:lnTo>
                      <a:lnTo>
                        <a:pt x="56" y="1856"/>
                      </a:lnTo>
                      <a:lnTo>
                        <a:pt x="48" y="1976"/>
                      </a:lnTo>
                      <a:lnTo>
                        <a:pt x="0" y="2528"/>
                      </a:lnTo>
                      <a:lnTo>
                        <a:pt x="104" y="2760"/>
                      </a:lnTo>
                      <a:lnTo>
                        <a:pt x="360" y="2520"/>
                      </a:lnTo>
                      <a:lnTo>
                        <a:pt x="400" y="2408"/>
                      </a:lnTo>
                      <a:lnTo>
                        <a:pt x="456" y="1960"/>
                      </a:lnTo>
                      <a:lnTo>
                        <a:pt x="448" y="1856"/>
                      </a:lnTo>
                      <a:lnTo>
                        <a:pt x="272" y="408"/>
                      </a:lnTo>
                      <a:lnTo>
                        <a:pt x="88" y="104"/>
                      </a:lnTo>
                      <a:lnTo>
                        <a:pt x="1072" y="104"/>
                      </a:lnTo>
                      <a:lnTo>
                        <a:pt x="1080" y="0"/>
                      </a:lnTo>
                      <a:close/>
                    </a:path>
                  </a:pathLst>
                </a:custGeom>
                <a:solidFill>
                  <a:srgbClr val="FF66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47121" name="Freeform 10"/>
                <p:cNvSpPr>
                  <a:spLocks/>
                </p:cNvSpPr>
                <p:nvPr/>
              </p:nvSpPr>
              <p:spPr bwMode="auto">
                <a:xfrm>
                  <a:off x="1592" y="1168"/>
                  <a:ext cx="120" cy="144"/>
                </a:xfrm>
                <a:custGeom>
                  <a:avLst/>
                  <a:gdLst>
                    <a:gd name="T0" fmla="*/ 81 w 128"/>
                    <a:gd name="T1" fmla="*/ 0 h 104"/>
                    <a:gd name="T2" fmla="*/ 0 w 128"/>
                    <a:gd name="T3" fmla="*/ 353 h 104"/>
                    <a:gd name="T4" fmla="*/ 99 w 128"/>
                    <a:gd name="T5" fmla="*/ 382 h 104"/>
                    <a:gd name="T6" fmla="*/ 81 w 128"/>
                    <a:gd name="T7" fmla="*/ 0 h 104"/>
                    <a:gd name="T8" fmla="*/ 0 60000 65536"/>
                    <a:gd name="T9" fmla="*/ 0 60000 65536"/>
                    <a:gd name="T10" fmla="*/ 0 60000 65536"/>
                    <a:gd name="T11" fmla="*/ 0 60000 65536"/>
                    <a:gd name="T12" fmla="*/ 0 w 128"/>
                    <a:gd name="T13" fmla="*/ 0 h 104"/>
                    <a:gd name="T14" fmla="*/ 128 w 128"/>
                    <a:gd name="T15" fmla="*/ 104 h 104"/>
                  </a:gdLst>
                  <a:ahLst/>
                  <a:cxnLst>
                    <a:cxn ang="T8">
                      <a:pos x="T0" y="T1"/>
                    </a:cxn>
                    <a:cxn ang="T9">
                      <a:pos x="T2" y="T3"/>
                    </a:cxn>
                    <a:cxn ang="T10">
                      <a:pos x="T4" y="T5"/>
                    </a:cxn>
                    <a:cxn ang="T11">
                      <a:pos x="T6" y="T7"/>
                    </a:cxn>
                  </a:cxnLst>
                  <a:rect l="T12" t="T13" r="T14" b="T15"/>
                  <a:pathLst>
                    <a:path w="128" h="104">
                      <a:moveTo>
                        <a:pt x="104" y="0"/>
                      </a:moveTo>
                      <a:lnTo>
                        <a:pt x="0" y="96"/>
                      </a:lnTo>
                      <a:lnTo>
                        <a:pt x="128" y="104"/>
                      </a:lnTo>
                      <a:lnTo>
                        <a:pt x="104" y="0"/>
                      </a:lnTo>
                      <a:close/>
                    </a:path>
                  </a:pathLst>
                </a:custGeom>
                <a:solidFill>
                  <a:srgbClr val="FF66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grpSp>
          <p:sp>
            <p:nvSpPr>
              <p:cNvPr id="47119" name="Line 17"/>
              <p:cNvSpPr>
                <a:spLocks noChangeShapeType="1"/>
              </p:cNvSpPr>
              <p:nvPr/>
            </p:nvSpPr>
            <p:spPr bwMode="auto">
              <a:xfrm flipV="1">
                <a:off x="1356" y="816"/>
                <a:ext cx="486" cy="912"/>
              </a:xfrm>
              <a:prstGeom prst="line">
                <a:avLst/>
              </a:prstGeom>
              <a:noFill/>
              <a:ln w="76200">
                <a:solidFill>
                  <a:srgbClr val="FF6699"/>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grpSp>
        <p:cxnSp>
          <p:nvCxnSpPr>
            <p:cNvPr id="42" name="Straight Connector 41"/>
            <p:cNvCxnSpPr/>
            <p:nvPr/>
          </p:nvCxnSpPr>
          <p:spPr>
            <a:xfrm>
              <a:off x="3810671" y="1962849"/>
              <a:ext cx="2698714" cy="0"/>
            </a:xfrm>
            <a:prstGeom prst="line">
              <a:avLst/>
            </a:prstGeom>
            <a:ln w="168275">
              <a:solidFill>
                <a:srgbClr val="FF6699"/>
              </a:solidFill>
            </a:ln>
          </p:spPr>
          <p:style>
            <a:lnRef idx="1">
              <a:schemeClr val="accent1"/>
            </a:lnRef>
            <a:fillRef idx="0">
              <a:schemeClr val="accent1"/>
            </a:fillRef>
            <a:effectRef idx="0">
              <a:schemeClr val="accent1"/>
            </a:effectRef>
            <a:fontRef idx="minor">
              <a:schemeClr val="tx1"/>
            </a:fontRef>
          </p:style>
        </p:cxnSp>
      </p:grpSp>
      <p:sp>
        <p:nvSpPr>
          <p:cNvPr id="47113" name="Text Box 22"/>
          <p:cNvSpPr txBox="1">
            <a:spLocks noChangeArrowheads="1"/>
          </p:cNvSpPr>
          <p:nvPr/>
        </p:nvSpPr>
        <p:spPr bwMode="auto">
          <a:xfrm>
            <a:off x="3970338" y="3426291"/>
            <a:ext cx="438626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r>
              <a:rPr lang="en-US" altLang="en-US" dirty="0">
                <a:solidFill>
                  <a:srgbClr val="000000"/>
                </a:solidFill>
                <a:latin typeface="Calibri" panose="020F0502020204030204" pitchFamily="34" charset="0"/>
              </a:rPr>
              <a:t>Optically two mirrors can be at the same point</a:t>
            </a:r>
          </a:p>
          <a:p>
            <a:pPr eaLnBrk="1" fontAlgn="base" hangingPunct="1">
              <a:spcBef>
                <a:spcPct val="0"/>
              </a:spcBef>
              <a:spcAft>
                <a:spcPct val="0"/>
              </a:spcAft>
            </a:pPr>
            <a:endParaRPr lang="en-US" altLang="en-US" dirty="0">
              <a:solidFill>
                <a:srgbClr val="000000"/>
              </a:solidFill>
              <a:latin typeface="Calibri" panose="020F0502020204030204" pitchFamily="34" charset="0"/>
            </a:endParaRPr>
          </a:p>
          <a:p>
            <a:pPr eaLnBrk="1" fontAlgn="base" hangingPunct="1">
              <a:spcBef>
                <a:spcPct val="0"/>
              </a:spcBef>
              <a:spcAft>
                <a:spcPct val="0"/>
              </a:spcAft>
            </a:pPr>
            <a:r>
              <a:rPr lang="en-US" altLang="en-US" dirty="0">
                <a:solidFill>
                  <a:srgbClr val="000000"/>
                </a:solidFill>
                <a:latin typeface="Calibri" panose="020F0502020204030204" pitchFamily="34" charset="0"/>
              </a:rPr>
              <a:t>Optical relay</a:t>
            </a:r>
          </a:p>
          <a:p>
            <a:pPr eaLnBrk="1" fontAlgn="base" hangingPunct="1">
              <a:spcBef>
                <a:spcPct val="0"/>
              </a:spcBef>
              <a:spcAft>
                <a:spcPct val="0"/>
              </a:spcAft>
            </a:pPr>
            <a:r>
              <a:rPr lang="en-US" altLang="en-US" dirty="0">
                <a:solidFill>
                  <a:srgbClr val="000000"/>
                </a:solidFill>
                <a:latin typeface="Calibri" panose="020F0502020204030204" pitchFamily="34" charset="0"/>
              </a:rPr>
              <a:t>(without aberration)</a:t>
            </a:r>
          </a:p>
        </p:txBody>
      </p:sp>
      <p:sp>
        <p:nvSpPr>
          <p:cNvPr id="21" name="Title 3"/>
          <p:cNvSpPr txBox="1">
            <a:spLocks/>
          </p:cNvSpPr>
          <p:nvPr/>
        </p:nvSpPr>
        <p:spPr>
          <a:xfrm>
            <a:off x="628650" y="365126"/>
            <a:ext cx="7886700" cy="1325563"/>
          </a:xfrm>
          <a:prstGeom prst="rect">
            <a:avLst/>
          </a:prstGeom>
        </p:spPr>
        <p:txBody>
          <a:bodyPr anchor="t">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dirty="0"/>
              <a:t>Position is critical</a:t>
            </a:r>
          </a:p>
          <a:p>
            <a:r>
              <a:rPr lang="en-US" sz="2400" dirty="0" smtClean="0"/>
              <a:t>Place </a:t>
            </a:r>
            <a:r>
              <a:rPr lang="en-US" sz="2400" dirty="0"/>
              <a:t>galvanometer </a:t>
            </a:r>
            <a:r>
              <a:rPr lang="en-US" sz="2400" dirty="0" smtClean="0"/>
              <a:t>mirror </a:t>
            </a:r>
            <a:r>
              <a:rPr lang="en-US" sz="2400" b="1" u="sng" dirty="0"/>
              <a:t>AT</a:t>
            </a:r>
            <a:r>
              <a:rPr lang="en-US" sz="2400" dirty="0"/>
              <a:t> the </a:t>
            </a:r>
            <a:r>
              <a:rPr lang="en-US" sz="2400" dirty="0" smtClean="0"/>
              <a:t>telecentric point</a:t>
            </a:r>
            <a:r>
              <a:rPr lang="en-US" sz="2800" dirty="0" smtClean="0"/>
              <a:t/>
            </a:r>
            <a:br>
              <a:rPr lang="en-US" sz="2800" dirty="0" smtClean="0"/>
            </a:br>
            <a:endParaRPr lang="en-US" sz="2800" dirty="0"/>
          </a:p>
        </p:txBody>
      </p:sp>
      <p:grpSp>
        <p:nvGrpSpPr>
          <p:cNvPr id="25" name="Group 19"/>
          <p:cNvGrpSpPr>
            <a:grpSpLocks/>
          </p:cNvGrpSpPr>
          <p:nvPr/>
        </p:nvGrpSpPr>
        <p:grpSpPr bwMode="auto">
          <a:xfrm>
            <a:off x="2374900" y="1258888"/>
            <a:ext cx="4048125" cy="1389062"/>
            <a:chOff x="738" y="1139"/>
            <a:chExt cx="3946" cy="2280"/>
          </a:xfrm>
        </p:grpSpPr>
        <p:sp>
          <p:nvSpPr>
            <p:cNvPr id="26" name="Oval 20"/>
            <p:cNvSpPr>
              <a:spLocks noChangeArrowheads="1"/>
            </p:cNvSpPr>
            <p:nvPr/>
          </p:nvSpPr>
          <p:spPr bwMode="auto">
            <a:xfrm flipH="1">
              <a:off x="3019" y="1139"/>
              <a:ext cx="393" cy="2274"/>
            </a:xfrm>
            <a:prstGeom prst="ellipse">
              <a:avLst/>
            </a:prstGeom>
            <a:solidFill>
              <a:srgbClr val="3333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27" name="Line 21"/>
            <p:cNvSpPr>
              <a:spLocks noChangeShapeType="1"/>
            </p:cNvSpPr>
            <p:nvPr/>
          </p:nvSpPr>
          <p:spPr bwMode="auto">
            <a:xfrm flipV="1">
              <a:off x="738" y="2254"/>
              <a:ext cx="3946"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28" name="Oval 22"/>
            <p:cNvSpPr>
              <a:spLocks noChangeArrowheads="1"/>
            </p:cNvSpPr>
            <p:nvPr/>
          </p:nvSpPr>
          <p:spPr bwMode="auto">
            <a:xfrm>
              <a:off x="1939" y="1145"/>
              <a:ext cx="393" cy="2274"/>
            </a:xfrm>
            <a:prstGeom prst="ellipse">
              <a:avLst/>
            </a:prstGeom>
            <a:solidFill>
              <a:srgbClr val="3333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sp>
        <p:nvSpPr>
          <p:cNvPr id="35" name="Text Box 2"/>
          <p:cNvSpPr txBox="1">
            <a:spLocks noChangeArrowheads="1"/>
          </p:cNvSpPr>
          <p:nvPr/>
        </p:nvSpPr>
        <p:spPr bwMode="auto">
          <a:xfrm>
            <a:off x="4041775" y="15176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fontAlgn="base" hangingPunct="1">
              <a:spcBef>
                <a:spcPct val="50000"/>
              </a:spcBef>
              <a:spcAft>
                <a:spcPct val="0"/>
              </a:spcAft>
            </a:pPr>
            <a:endParaRPr lang="en-US" altLang="en-US">
              <a:solidFill>
                <a:srgbClr val="000000"/>
              </a:solidFill>
              <a:latin typeface="Times" panose="02020603050405020304" pitchFamily="18" charset="0"/>
            </a:endParaRPr>
          </a:p>
        </p:txBody>
      </p:sp>
      <p:sp>
        <p:nvSpPr>
          <p:cNvPr id="38" name="Line 26"/>
          <p:cNvSpPr>
            <a:spLocks noChangeShapeType="1"/>
          </p:cNvSpPr>
          <p:nvPr/>
        </p:nvSpPr>
        <p:spPr bwMode="auto">
          <a:xfrm>
            <a:off x="6524625" y="1220788"/>
            <a:ext cx="0" cy="191611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39" name="AutoShape 27"/>
          <p:cNvSpPr>
            <a:spLocks noChangeArrowheads="1"/>
          </p:cNvSpPr>
          <p:nvPr/>
        </p:nvSpPr>
        <p:spPr bwMode="auto">
          <a:xfrm>
            <a:off x="6423025" y="2644775"/>
            <a:ext cx="269875" cy="292100"/>
          </a:xfrm>
          <a:prstGeom prst="curvedLeftArrow">
            <a:avLst>
              <a:gd name="adj1" fmla="val 33803"/>
              <a:gd name="adj2" fmla="val 52624"/>
              <a:gd name="adj3" fmla="val 28824"/>
            </a:avLst>
          </a:prstGeom>
          <a:solidFill>
            <a:srgbClr val="3333CC"/>
          </a:solidFill>
          <a:ln w="9525">
            <a:solidFill>
              <a:srgbClr val="000000"/>
            </a:solidFill>
            <a:miter lim="800000"/>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40" name="Line 28"/>
          <p:cNvSpPr>
            <a:spLocks noChangeShapeType="1"/>
          </p:cNvSpPr>
          <p:nvPr/>
        </p:nvSpPr>
        <p:spPr bwMode="auto">
          <a:xfrm>
            <a:off x="6524625" y="1500188"/>
            <a:ext cx="0" cy="1271587"/>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Comic Sans MS" panose="030F0702030302020204" pitchFamily="66" charset="0"/>
              <a:ea typeface="MS PGothic" panose="020B0600070205080204" pitchFamily="34" charset="-128"/>
            </a:endParaRPr>
          </a:p>
        </p:txBody>
      </p:sp>
      <p:grpSp>
        <p:nvGrpSpPr>
          <p:cNvPr id="9" name="Group 8"/>
          <p:cNvGrpSpPr/>
          <p:nvPr/>
        </p:nvGrpSpPr>
        <p:grpSpPr>
          <a:xfrm>
            <a:off x="1713584" y="1517650"/>
            <a:ext cx="4791991" cy="4730750"/>
            <a:chOff x="1713584" y="1517650"/>
            <a:chExt cx="4791991" cy="4730750"/>
          </a:xfrm>
        </p:grpSpPr>
        <p:grpSp>
          <p:nvGrpSpPr>
            <p:cNvPr id="4" name="Group 19"/>
            <p:cNvGrpSpPr>
              <a:grpSpLocks/>
            </p:cNvGrpSpPr>
            <p:nvPr/>
          </p:nvGrpSpPr>
          <p:grpSpPr bwMode="auto">
            <a:xfrm>
              <a:off x="1713584" y="1517650"/>
              <a:ext cx="2182812" cy="4730750"/>
              <a:chOff x="1225" y="956"/>
              <a:chExt cx="1375" cy="2980"/>
            </a:xfrm>
          </p:grpSpPr>
          <p:grpSp>
            <p:nvGrpSpPr>
              <p:cNvPr id="47114" name="Group 14"/>
              <p:cNvGrpSpPr>
                <a:grpSpLocks/>
              </p:cNvGrpSpPr>
              <p:nvPr/>
            </p:nvGrpSpPr>
            <p:grpSpPr bwMode="auto">
              <a:xfrm>
                <a:off x="1392" y="1184"/>
                <a:ext cx="1208" cy="2752"/>
                <a:chOff x="1392" y="1184"/>
                <a:chExt cx="1208" cy="2752"/>
              </a:xfrm>
            </p:grpSpPr>
            <p:sp>
              <p:nvSpPr>
                <p:cNvPr id="47116" name="Freeform 11"/>
                <p:cNvSpPr>
                  <a:spLocks/>
                </p:cNvSpPr>
                <p:nvPr/>
              </p:nvSpPr>
              <p:spPr bwMode="auto">
                <a:xfrm>
                  <a:off x="1392" y="1184"/>
                  <a:ext cx="1208" cy="2752"/>
                </a:xfrm>
                <a:custGeom>
                  <a:avLst/>
                  <a:gdLst>
                    <a:gd name="T0" fmla="*/ 1208 w 1208"/>
                    <a:gd name="T1" fmla="*/ 0 h 2752"/>
                    <a:gd name="T2" fmla="*/ 360 w 1208"/>
                    <a:gd name="T3" fmla="*/ 0 h 2752"/>
                    <a:gd name="T4" fmla="*/ 168 w 1208"/>
                    <a:gd name="T5" fmla="*/ 408 h 2752"/>
                    <a:gd name="T6" fmla="*/ 152 w 1208"/>
                    <a:gd name="T7" fmla="*/ 480 h 2752"/>
                    <a:gd name="T8" fmla="*/ 0 w 1208"/>
                    <a:gd name="T9" fmla="*/ 1864 h 2752"/>
                    <a:gd name="T10" fmla="*/ 0 w 1208"/>
                    <a:gd name="T11" fmla="*/ 1976 h 2752"/>
                    <a:gd name="T12" fmla="*/ 72 w 1208"/>
                    <a:gd name="T13" fmla="*/ 2416 h 2752"/>
                    <a:gd name="T14" fmla="*/ 368 w 1208"/>
                    <a:gd name="T15" fmla="*/ 2752 h 2752"/>
                    <a:gd name="T16" fmla="*/ 456 w 1208"/>
                    <a:gd name="T17" fmla="*/ 2520 h 2752"/>
                    <a:gd name="T18" fmla="*/ 504 w 1208"/>
                    <a:gd name="T19" fmla="*/ 2416 h 2752"/>
                    <a:gd name="T20" fmla="*/ 40 w 1208"/>
                    <a:gd name="T21" fmla="*/ 432 h 2752"/>
                    <a:gd name="T22" fmla="*/ 216 w 1208"/>
                    <a:gd name="T23" fmla="*/ 96 h 2752"/>
                    <a:gd name="T24" fmla="*/ 1200 w 1208"/>
                    <a:gd name="T25" fmla="*/ 96 h 2752"/>
                    <a:gd name="T26" fmla="*/ 1208 w 1208"/>
                    <a:gd name="T27" fmla="*/ 0 h 27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08"/>
                    <a:gd name="T43" fmla="*/ 0 h 2752"/>
                    <a:gd name="T44" fmla="*/ 1208 w 1208"/>
                    <a:gd name="T45" fmla="*/ 2752 h 27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08" h="2752">
                      <a:moveTo>
                        <a:pt x="1208" y="0"/>
                      </a:moveTo>
                      <a:lnTo>
                        <a:pt x="360" y="0"/>
                      </a:lnTo>
                      <a:lnTo>
                        <a:pt x="168" y="408"/>
                      </a:lnTo>
                      <a:lnTo>
                        <a:pt x="152" y="480"/>
                      </a:lnTo>
                      <a:lnTo>
                        <a:pt x="0" y="1864"/>
                      </a:lnTo>
                      <a:lnTo>
                        <a:pt x="0" y="1976"/>
                      </a:lnTo>
                      <a:lnTo>
                        <a:pt x="72" y="2416"/>
                      </a:lnTo>
                      <a:lnTo>
                        <a:pt x="368" y="2752"/>
                      </a:lnTo>
                      <a:lnTo>
                        <a:pt x="456" y="2520"/>
                      </a:lnTo>
                      <a:lnTo>
                        <a:pt x="504" y="2416"/>
                      </a:lnTo>
                      <a:lnTo>
                        <a:pt x="40" y="432"/>
                      </a:lnTo>
                      <a:lnTo>
                        <a:pt x="216" y="96"/>
                      </a:lnTo>
                      <a:lnTo>
                        <a:pt x="1200" y="96"/>
                      </a:lnTo>
                      <a:lnTo>
                        <a:pt x="1208"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47117" name="Freeform 13"/>
                <p:cNvSpPr>
                  <a:spLocks/>
                </p:cNvSpPr>
                <p:nvPr/>
              </p:nvSpPr>
              <p:spPr bwMode="auto">
                <a:xfrm>
                  <a:off x="1600" y="1184"/>
                  <a:ext cx="208" cy="104"/>
                </a:xfrm>
                <a:custGeom>
                  <a:avLst/>
                  <a:gdLst>
                    <a:gd name="T0" fmla="*/ 208 w 208"/>
                    <a:gd name="T1" fmla="*/ 0 h 104"/>
                    <a:gd name="T2" fmla="*/ 144 w 208"/>
                    <a:gd name="T3" fmla="*/ 0 h 104"/>
                    <a:gd name="T4" fmla="*/ 0 w 208"/>
                    <a:gd name="T5" fmla="*/ 96 h 104"/>
                    <a:gd name="T6" fmla="*/ 80 w 208"/>
                    <a:gd name="T7" fmla="*/ 104 h 104"/>
                    <a:gd name="T8" fmla="*/ 176 w 208"/>
                    <a:gd name="T9" fmla="*/ 40 h 104"/>
                    <a:gd name="T10" fmla="*/ 208 w 208"/>
                    <a:gd name="T11" fmla="*/ 0 h 104"/>
                    <a:gd name="T12" fmla="*/ 0 60000 65536"/>
                    <a:gd name="T13" fmla="*/ 0 60000 65536"/>
                    <a:gd name="T14" fmla="*/ 0 60000 65536"/>
                    <a:gd name="T15" fmla="*/ 0 60000 65536"/>
                    <a:gd name="T16" fmla="*/ 0 60000 65536"/>
                    <a:gd name="T17" fmla="*/ 0 60000 65536"/>
                    <a:gd name="T18" fmla="*/ 0 w 208"/>
                    <a:gd name="T19" fmla="*/ 0 h 104"/>
                    <a:gd name="T20" fmla="*/ 208 w 208"/>
                    <a:gd name="T21" fmla="*/ 104 h 104"/>
                  </a:gdLst>
                  <a:ahLst/>
                  <a:cxnLst>
                    <a:cxn ang="T12">
                      <a:pos x="T0" y="T1"/>
                    </a:cxn>
                    <a:cxn ang="T13">
                      <a:pos x="T2" y="T3"/>
                    </a:cxn>
                    <a:cxn ang="T14">
                      <a:pos x="T4" y="T5"/>
                    </a:cxn>
                    <a:cxn ang="T15">
                      <a:pos x="T6" y="T7"/>
                    </a:cxn>
                    <a:cxn ang="T16">
                      <a:pos x="T8" y="T9"/>
                    </a:cxn>
                    <a:cxn ang="T17">
                      <a:pos x="T10" y="T11"/>
                    </a:cxn>
                  </a:cxnLst>
                  <a:rect l="T18" t="T19" r="T20" b="T21"/>
                  <a:pathLst>
                    <a:path w="208" h="104">
                      <a:moveTo>
                        <a:pt x="208" y="0"/>
                      </a:moveTo>
                      <a:lnTo>
                        <a:pt x="144" y="0"/>
                      </a:lnTo>
                      <a:lnTo>
                        <a:pt x="0" y="96"/>
                      </a:lnTo>
                      <a:lnTo>
                        <a:pt x="80" y="104"/>
                      </a:lnTo>
                      <a:lnTo>
                        <a:pt x="176" y="40"/>
                      </a:lnTo>
                      <a:lnTo>
                        <a:pt x="208"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grpSp>
          <p:sp>
            <p:nvSpPr>
              <p:cNvPr id="47115" name="Line 16"/>
              <p:cNvSpPr>
                <a:spLocks noChangeShapeType="1"/>
              </p:cNvSpPr>
              <p:nvPr/>
            </p:nvSpPr>
            <p:spPr bwMode="auto">
              <a:xfrm flipV="1">
                <a:off x="1225" y="956"/>
                <a:ext cx="887" cy="556"/>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grpSp>
        <p:cxnSp>
          <p:nvCxnSpPr>
            <p:cNvPr id="45" name="Straight Connector 44"/>
            <p:cNvCxnSpPr/>
            <p:nvPr/>
          </p:nvCxnSpPr>
          <p:spPr>
            <a:xfrm>
              <a:off x="3854486" y="1955800"/>
              <a:ext cx="2651089" cy="0"/>
            </a:xfrm>
            <a:prstGeom prst="line">
              <a:avLst/>
            </a:prstGeom>
            <a:ln w="152400">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390563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5" name="Rectangle 2"/>
          <p:cNvSpPr>
            <a:spLocks noChangeArrowheads="1"/>
          </p:cNvSpPr>
          <p:nvPr/>
        </p:nvSpPr>
        <p:spPr bwMode="auto">
          <a:xfrm>
            <a:off x="4376738" y="1654175"/>
            <a:ext cx="3055937" cy="2686050"/>
          </a:xfrm>
          <a:prstGeom prst="rect">
            <a:avLst/>
          </a:prstGeom>
          <a:solidFill>
            <a:srgbClr val="FFCC99"/>
          </a:solidFill>
          <a:ln w="9525">
            <a:solidFill>
              <a:schemeClr val="bg1"/>
            </a:solidFill>
            <a:miter lim="800000"/>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latin typeface="Arial" panose="020B0604020202020204" pitchFamily="34" charset="0"/>
              <a:cs typeface="Arial" panose="020B0604020202020204" pitchFamily="34" charset="0"/>
            </a:endParaRPr>
          </a:p>
        </p:txBody>
      </p:sp>
      <p:sp>
        <p:nvSpPr>
          <p:cNvPr id="52226" name="AutoShape 3"/>
          <p:cNvSpPr>
            <a:spLocks noChangeArrowheads="1"/>
          </p:cNvSpPr>
          <p:nvPr/>
        </p:nvSpPr>
        <p:spPr bwMode="auto">
          <a:xfrm rot="5400000">
            <a:off x="2667794" y="762794"/>
            <a:ext cx="2686050" cy="4452938"/>
          </a:xfrm>
          <a:prstGeom prst="triangle">
            <a:avLst>
              <a:gd name="adj" fmla="val 50000"/>
            </a:avLst>
          </a:prstGeom>
          <a:solidFill>
            <a:srgbClr val="00FF0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latin typeface="Arial" panose="020B0604020202020204" pitchFamily="34" charset="0"/>
              <a:cs typeface="Arial" panose="020B0604020202020204" pitchFamily="34" charset="0"/>
            </a:endParaRPr>
          </a:p>
        </p:txBody>
      </p:sp>
      <p:sp>
        <p:nvSpPr>
          <p:cNvPr id="52227" name="Rectangle 4"/>
          <p:cNvSpPr>
            <a:spLocks noGrp="1" noChangeArrowheads="1"/>
          </p:cNvSpPr>
          <p:nvPr>
            <p:ph type="title"/>
          </p:nvPr>
        </p:nvSpPr>
        <p:spPr>
          <a:xfrm>
            <a:off x="490538" y="292100"/>
            <a:ext cx="7772400" cy="1143000"/>
          </a:xfrm>
        </p:spPr>
        <p:txBody>
          <a:bodyPr anchor="t"/>
          <a:lstStyle/>
          <a:p>
            <a:r>
              <a:rPr lang="en-US" altLang="en-US" sz="3200" dirty="0" smtClean="0">
                <a:cs typeface="Arial" panose="020B0604020202020204" pitchFamily="34" charset="0"/>
              </a:rPr>
              <a:t>Limitations:  </a:t>
            </a:r>
            <a:r>
              <a:rPr lang="en-US" altLang="en-US" sz="3200" dirty="0" err="1" smtClean="0">
                <a:cs typeface="Arial" panose="020B0604020202020204" pitchFamily="34" charset="0"/>
              </a:rPr>
              <a:t>Phototoxicity</a:t>
            </a:r>
            <a:endParaRPr lang="en-US" altLang="en-US" sz="3200" dirty="0" smtClean="0">
              <a:cs typeface="Arial" panose="020B0604020202020204" pitchFamily="34" charset="0"/>
            </a:endParaRPr>
          </a:p>
        </p:txBody>
      </p:sp>
      <p:sp>
        <p:nvSpPr>
          <p:cNvPr id="52228" name="Rectangle 5"/>
          <p:cNvSpPr>
            <a:spLocks noGrp="1" noChangeArrowheads="1"/>
          </p:cNvSpPr>
          <p:nvPr>
            <p:ph idx="1"/>
          </p:nvPr>
        </p:nvSpPr>
        <p:spPr>
          <a:xfrm>
            <a:off x="457200" y="5006975"/>
            <a:ext cx="8229600" cy="1511300"/>
          </a:xfrm>
        </p:spPr>
        <p:txBody>
          <a:bodyPr anchor="t"/>
          <a:lstStyle/>
          <a:p>
            <a:r>
              <a:rPr lang="en-US" altLang="en-US" sz="2800" dirty="0" smtClean="0">
                <a:cs typeface="Arial" panose="020B0604020202020204" pitchFamily="34" charset="0"/>
              </a:rPr>
              <a:t>Sample is continuously exposed to light.</a:t>
            </a:r>
          </a:p>
          <a:p>
            <a:r>
              <a:rPr lang="en-US" altLang="en-US" sz="2800" dirty="0" smtClean="0">
                <a:cs typeface="Arial" panose="020B0604020202020204" pitchFamily="34" charset="0"/>
              </a:rPr>
              <a:t>Weaker signal within sample requires stronger excitation and causes more toxicity.</a:t>
            </a:r>
          </a:p>
        </p:txBody>
      </p:sp>
      <p:sp>
        <p:nvSpPr>
          <p:cNvPr id="52229" name="Oval 6"/>
          <p:cNvSpPr>
            <a:spLocks noChangeArrowheads="1"/>
          </p:cNvSpPr>
          <p:nvPr/>
        </p:nvSpPr>
        <p:spPr bwMode="auto">
          <a:xfrm>
            <a:off x="1443038" y="1654175"/>
            <a:ext cx="682625" cy="2686050"/>
          </a:xfrm>
          <a:prstGeom prst="ellipse">
            <a:avLst/>
          </a:prstGeom>
          <a:solidFill>
            <a:schemeClr val="accent1"/>
          </a:solidFill>
          <a:ln w="9525">
            <a:solidFill>
              <a:schemeClr val="bg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latin typeface="Arial" panose="020B0604020202020204" pitchFamily="34" charset="0"/>
              <a:cs typeface="Arial" panose="020B0604020202020204" pitchFamily="34" charset="0"/>
            </a:endParaRPr>
          </a:p>
        </p:txBody>
      </p:sp>
      <p:sp>
        <p:nvSpPr>
          <p:cNvPr id="52230" name="Oval 21"/>
          <p:cNvSpPr>
            <a:spLocks noChangeArrowheads="1"/>
          </p:cNvSpPr>
          <p:nvPr/>
        </p:nvSpPr>
        <p:spPr bwMode="auto">
          <a:xfrm>
            <a:off x="4233863" y="2235200"/>
            <a:ext cx="1550987" cy="1470025"/>
          </a:xfrm>
          <a:prstGeom prst="ellipse">
            <a:avLst/>
          </a:prstGeom>
          <a:solidFill>
            <a:srgbClr val="C0C0C0">
              <a:alpha val="36078"/>
            </a:srgbClr>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82697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ChangeArrowheads="1"/>
          </p:cNvSpPr>
          <p:nvPr/>
        </p:nvSpPr>
        <p:spPr bwMode="auto">
          <a:xfrm>
            <a:off x="3598863" y="1646238"/>
            <a:ext cx="3055937" cy="2686050"/>
          </a:xfrm>
          <a:prstGeom prst="rect">
            <a:avLst/>
          </a:prstGeom>
          <a:solidFill>
            <a:srgbClr val="FFCC99"/>
          </a:solidFill>
          <a:ln w="9525">
            <a:solidFill>
              <a:schemeClr val="bg1"/>
            </a:solidFill>
            <a:miter lim="800000"/>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latin typeface="Arial" panose="020B0604020202020204" pitchFamily="34" charset="0"/>
              <a:cs typeface="Arial" panose="020B0604020202020204" pitchFamily="34" charset="0"/>
            </a:endParaRPr>
          </a:p>
        </p:txBody>
      </p:sp>
      <p:sp>
        <p:nvSpPr>
          <p:cNvPr id="53251" name="Rectangle 5"/>
          <p:cNvSpPr>
            <a:spLocks noGrp="1" noChangeArrowheads="1"/>
          </p:cNvSpPr>
          <p:nvPr>
            <p:ph idx="1"/>
          </p:nvPr>
        </p:nvSpPr>
        <p:spPr>
          <a:xfrm>
            <a:off x="457200" y="5006975"/>
            <a:ext cx="8229600" cy="1511300"/>
          </a:xfrm>
        </p:spPr>
        <p:txBody>
          <a:bodyPr/>
          <a:lstStyle/>
          <a:p>
            <a:r>
              <a:rPr lang="en-US" altLang="en-US" dirty="0" smtClean="0">
                <a:cs typeface="Arial" panose="020B0604020202020204" pitchFamily="34" charset="0"/>
              </a:rPr>
              <a:t>Scanning causes repeated exposure above and below.</a:t>
            </a:r>
          </a:p>
        </p:txBody>
      </p:sp>
      <p:grpSp>
        <p:nvGrpSpPr>
          <p:cNvPr id="53252" name="Group 42"/>
          <p:cNvGrpSpPr>
            <a:grpSpLocks/>
          </p:cNvGrpSpPr>
          <p:nvPr/>
        </p:nvGrpSpPr>
        <p:grpSpPr bwMode="auto">
          <a:xfrm>
            <a:off x="1470025" y="1644650"/>
            <a:ext cx="5467350" cy="2687638"/>
            <a:chOff x="926" y="1036"/>
            <a:chExt cx="3444" cy="1693"/>
          </a:xfrm>
        </p:grpSpPr>
        <p:grpSp>
          <p:nvGrpSpPr>
            <p:cNvPr id="53294" name="Group 13"/>
            <p:cNvGrpSpPr>
              <a:grpSpLocks/>
            </p:cNvGrpSpPr>
            <p:nvPr/>
          </p:nvGrpSpPr>
          <p:grpSpPr bwMode="auto">
            <a:xfrm>
              <a:off x="926" y="1036"/>
              <a:ext cx="3444" cy="1693"/>
              <a:chOff x="926" y="1036"/>
              <a:chExt cx="3444" cy="1693"/>
            </a:xfrm>
          </p:grpSpPr>
          <p:sp>
            <p:nvSpPr>
              <p:cNvPr id="53296" name="AutoShape 3"/>
              <p:cNvSpPr>
                <a:spLocks noChangeArrowheads="1"/>
              </p:cNvSpPr>
              <p:nvPr/>
            </p:nvSpPr>
            <p:spPr bwMode="auto">
              <a:xfrm rot="5400000">
                <a:off x="944" y="1019"/>
                <a:ext cx="1692" cy="1727"/>
              </a:xfrm>
              <a:prstGeom prst="triangle">
                <a:avLst>
                  <a:gd name="adj" fmla="val 50000"/>
                </a:avLst>
              </a:prstGeom>
              <a:solidFill>
                <a:srgbClr val="00FF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latin typeface="Arial" panose="020B0604020202020204" pitchFamily="34" charset="0"/>
                  <a:cs typeface="Arial" panose="020B0604020202020204" pitchFamily="34" charset="0"/>
                </a:endParaRPr>
              </a:p>
            </p:txBody>
          </p:sp>
          <p:sp>
            <p:nvSpPr>
              <p:cNvPr id="53297" name="AutoShape 11"/>
              <p:cNvSpPr>
                <a:spLocks noChangeArrowheads="1"/>
              </p:cNvSpPr>
              <p:nvPr/>
            </p:nvSpPr>
            <p:spPr bwMode="auto">
              <a:xfrm rot="-5400000">
                <a:off x="2661" y="1018"/>
                <a:ext cx="1692" cy="1727"/>
              </a:xfrm>
              <a:prstGeom prst="triangle">
                <a:avLst>
                  <a:gd name="adj" fmla="val 50000"/>
                </a:avLst>
              </a:prstGeom>
              <a:solidFill>
                <a:srgbClr val="00FF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latin typeface="Arial" panose="020B0604020202020204" pitchFamily="34" charset="0"/>
                  <a:cs typeface="Arial" panose="020B0604020202020204" pitchFamily="34" charset="0"/>
                </a:endParaRPr>
              </a:p>
            </p:txBody>
          </p:sp>
        </p:grpSp>
        <p:sp>
          <p:nvSpPr>
            <p:cNvPr id="53295" name="Oval 41"/>
            <p:cNvSpPr>
              <a:spLocks noChangeArrowheads="1"/>
            </p:cNvSpPr>
            <p:nvPr/>
          </p:nvSpPr>
          <p:spPr bwMode="auto">
            <a:xfrm>
              <a:off x="2621" y="1854"/>
              <a:ext cx="56" cy="56"/>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latin typeface="Arial" panose="020B0604020202020204" pitchFamily="34" charset="0"/>
                <a:cs typeface="Arial" panose="020B0604020202020204" pitchFamily="34" charset="0"/>
              </a:endParaRPr>
            </a:p>
          </p:txBody>
        </p:sp>
      </p:grpSp>
      <p:grpSp>
        <p:nvGrpSpPr>
          <p:cNvPr id="4" name="Group 43"/>
          <p:cNvGrpSpPr>
            <a:grpSpLocks/>
          </p:cNvGrpSpPr>
          <p:nvPr/>
        </p:nvGrpSpPr>
        <p:grpSpPr bwMode="auto">
          <a:xfrm>
            <a:off x="1825625" y="1639888"/>
            <a:ext cx="5467350" cy="2687637"/>
            <a:chOff x="926" y="1036"/>
            <a:chExt cx="3444" cy="1693"/>
          </a:xfrm>
        </p:grpSpPr>
        <p:grpSp>
          <p:nvGrpSpPr>
            <p:cNvPr id="53290" name="Group 44"/>
            <p:cNvGrpSpPr>
              <a:grpSpLocks/>
            </p:cNvGrpSpPr>
            <p:nvPr/>
          </p:nvGrpSpPr>
          <p:grpSpPr bwMode="auto">
            <a:xfrm>
              <a:off x="926" y="1036"/>
              <a:ext cx="3444" cy="1693"/>
              <a:chOff x="926" y="1036"/>
              <a:chExt cx="3444" cy="1693"/>
            </a:xfrm>
          </p:grpSpPr>
          <p:sp>
            <p:nvSpPr>
              <p:cNvPr id="53292" name="AutoShape 45"/>
              <p:cNvSpPr>
                <a:spLocks noChangeArrowheads="1"/>
              </p:cNvSpPr>
              <p:nvPr/>
            </p:nvSpPr>
            <p:spPr bwMode="auto">
              <a:xfrm rot="5400000">
                <a:off x="944" y="1019"/>
                <a:ext cx="1692" cy="1727"/>
              </a:xfrm>
              <a:prstGeom prst="triangle">
                <a:avLst>
                  <a:gd name="adj" fmla="val 50000"/>
                </a:avLst>
              </a:prstGeom>
              <a:solidFill>
                <a:srgbClr val="00FF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latin typeface="Arial" panose="020B0604020202020204" pitchFamily="34" charset="0"/>
                  <a:cs typeface="Arial" panose="020B0604020202020204" pitchFamily="34" charset="0"/>
                </a:endParaRPr>
              </a:p>
            </p:txBody>
          </p:sp>
          <p:sp>
            <p:nvSpPr>
              <p:cNvPr id="53293" name="AutoShape 46"/>
              <p:cNvSpPr>
                <a:spLocks noChangeArrowheads="1"/>
              </p:cNvSpPr>
              <p:nvPr/>
            </p:nvSpPr>
            <p:spPr bwMode="auto">
              <a:xfrm rot="-5400000">
                <a:off x="2661" y="1018"/>
                <a:ext cx="1692" cy="1727"/>
              </a:xfrm>
              <a:prstGeom prst="triangle">
                <a:avLst>
                  <a:gd name="adj" fmla="val 50000"/>
                </a:avLst>
              </a:prstGeom>
              <a:solidFill>
                <a:srgbClr val="00FF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latin typeface="Arial" panose="020B0604020202020204" pitchFamily="34" charset="0"/>
                  <a:cs typeface="Arial" panose="020B0604020202020204" pitchFamily="34" charset="0"/>
                </a:endParaRPr>
              </a:p>
            </p:txBody>
          </p:sp>
        </p:grpSp>
        <p:sp>
          <p:nvSpPr>
            <p:cNvPr id="53291" name="Oval 47"/>
            <p:cNvSpPr>
              <a:spLocks noChangeArrowheads="1"/>
            </p:cNvSpPr>
            <p:nvPr/>
          </p:nvSpPr>
          <p:spPr bwMode="auto">
            <a:xfrm>
              <a:off x="2621" y="1854"/>
              <a:ext cx="56" cy="56"/>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latin typeface="Arial" panose="020B0604020202020204" pitchFamily="34" charset="0"/>
                <a:cs typeface="Arial" panose="020B0604020202020204" pitchFamily="34" charset="0"/>
              </a:endParaRPr>
            </a:p>
          </p:txBody>
        </p:sp>
      </p:grpSp>
      <p:grpSp>
        <p:nvGrpSpPr>
          <p:cNvPr id="6" name="Group 48"/>
          <p:cNvGrpSpPr>
            <a:grpSpLocks/>
          </p:cNvGrpSpPr>
          <p:nvPr/>
        </p:nvGrpSpPr>
        <p:grpSpPr bwMode="auto">
          <a:xfrm>
            <a:off x="2160588" y="1641475"/>
            <a:ext cx="5467350" cy="2687638"/>
            <a:chOff x="926" y="1036"/>
            <a:chExt cx="3444" cy="1693"/>
          </a:xfrm>
        </p:grpSpPr>
        <p:grpSp>
          <p:nvGrpSpPr>
            <p:cNvPr id="53286" name="Group 49"/>
            <p:cNvGrpSpPr>
              <a:grpSpLocks/>
            </p:cNvGrpSpPr>
            <p:nvPr/>
          </p:nvGrpSpPr>
          <p:grpSpPr bwMode="auto">
            <a:xfrm>
              <a:off x="926" y="1036"/>
              <a:ext cx="3444" cy="1693"/>
              <a:chOff x="926" y="1036"/>
              <a:chExt cx="3444" cy="1693"/>
            </a:xfrm>
          </p:grpSpPr>
          <p:sp>
            <p:nvSpPr>
              <p:cNvPr id="53288" name="AutoShape 50"/>
              <p:cNvSpPr>
                <a:spLocks noChangeArrowheads="1"/>
              </p:cNvSpPr>
              <p:nvPr/>
            </p:nvSpPr>
            <p:spPr bwMode="auto">
              <a:xfrm rot="5400000">
                <a:off x="944" y="1019"/>
                <a:ext cx="1692" cy="1727"/>
              </a:xfrm>
              <a:prstGeom prst="triangle">
                <a:avLst>
                  <a:gd name="adj" fmla="val 50000"/>
                </a:avLst>
              </a:prstGeom>
              <a:solidFill>
                <a:srgbClr val="00FF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latin typeface="Arial" panose="020B0604020202020204" pitchFamily="34" charset="0"/>
                  <a:cs typeface="Arial" panose="020B0604020202020204" pitchFamily="34" charset="0"/>
                </a:endParaRPr>
              </a:p>
            </p:txBody>
          </p:sp>
          <p:sp>
            <p:nvSpPr>
              <p:cNvPr id="53289" name="AutoShape 51"/>
              <p:cNvSpPr>
                <a:spLocks noChangeArrowheads="1"/>
              </p:cNvSpPr>
              <p:nvPr/>
            </p:nvSpPr>
            <p:spPr bwMode="auto">
              <a:xfrm rot="-5400000">
                <a:off x="2661" y="1018"/>
                <a:ext cx="1692" cy="1727"/>
              </a:xfrm>
              <a:prstGeom prst="triangle">
                <a:avLst>
                  <a:gd name="adj" fmla="val 50000"/>
                </a:avLst>
              </a:prstGeom>
              <a:solidFill>
                <a:srgbClr val="00FF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latin typeface="Arial" panose="020B0604020202020204" pitchFamily="34" charset="0"/>
                  <a:cs typeface="Arial" panose="020B0604020202020204" pitchFamily="34" charset="0"/>
                </a:endParaRPr>
              </a:p>
            </p:txBody>
          </p:sp>
        </p:grpSp>
        <p:sp>
          <p:nvSpPr>
            <p:cNvPr id="53287" name="Oval 52"/>
            <p:cNvSpPr>
              <a:spLocks noChangeArrowheads="1"/>
            </p:cNvSpPr>
            <p:nvPr/>
          </p:nvSpPr>
          <p:spPr bwMode="auto">
            <a:xfrm>
              <a:off x="2621" y="1854"/>
              <a:ext cx="56" cy="56"/>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latin typeface="Arial" panose="020B0604020202020204" pitchFamily="34" charset="0"/>
                <a:cs typeface="Arial" panose="020B0604020202020204" pitchFamily="34" charset="0"/>
              </a:endParaRPr>
            </a:p>
          </p:txBody>
        </p:sp>
      </p:grpSp>
      <p:grpSp>
        <p:nvGrpSpPr>
          <p:cNvPr id="8" name="Group 53"/>
          <p:cNvGrpSpPr>
            <a:grpSpLocks/>
          </p:cNvGrpSpPr>
          <p:nvPr/>
        </p:nvGrpSpPr>
        <p:grpSpPr bwMode="auto">
          <a:xfrm>
            <a:off x="2463800" y="1643063"/>
            <a:ext cx="5467350" cy="2687637"/>
            <a:chOff x="926" y="1036"/>
            <a:chExt cx="3444" cy="1693"/>
          </a:xfrm>
        </p:grpSpPr>
        <p:grpSp>
          <p:nvGrpSpPr>
            <p:cNvPr id="53282" name="Group 54"/>
            <p:cNvGrpSpPr>
              <a:grpSpLocks/>
            </p:cNvGrpSpPr>
            <p:nvPr/>
          </p:nvGrpSpPr>
          <p:grpSpPr bwMode="auto">
            <a:xfrm>
              <a:off x="926" y="1036"/>
              <a:ext cx="3444" cy="1693"/>
              <a:chOff x="926" y="1036"/>
              <a:chExt cx="3444" cy="1693"/>
            </a:xfrm>
          </p:grpSpPr>
          <p:sp>
            <p:nvSpPr>
              <p:cNvPr id="53284" name="AutoShape 55"/>
              <p:cNvSpPr>
                <a:spLocks noChangeArrowheads="1"/>
              </p:cNvSpPr>
              <p:nvPr/>
            </p:nvSpPr>
            <p:spPr bwMode="auto">
              <a:xfrm rot="5400000">
                <a:off x="944" y="1019"/>
                <a:ext cx="1692" cy="1727"/>
              </a:xfrm>
              <a:prstGeom prst="triangle">
                <a:avLst>
                  <a:gd name="adj" fmla="val 50000"/>
                </a:avLst>
              </a:prstGeom>
              <a:solidFill>
                <a:srgbClr val="00FF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latin typeface="Arial" panose="020B0604020202020204" pitchFamily="34" charset="0"/>
                  <a:cs typeface="Arial" panose="020B0604020202020204" pitchFamily="34" charset="0"/>
                </a:endParaRPr>
              </a:p>
            </p:txBody>
          </p:sp>
          <p:sp>
            <p:nvSpPr>
              <p:cNvPr id="53285" name="AutoShape 56"/>
              <p:cNvSpPr>
                <a:spLocks noChangeArrowheads="1"/>
              </p:cNvSpPr>
              <p:nvPr/>
            </p:nvSpPr>
            <p:spPr bwMode="auto">
              <a:xfrm rot="-5400000">
                <a:off x="2661" y="1018"/>
                <a:ext cx="1692" cy="1727"/>
              </a:xfrm>
              <a:prstGeom prst="triangle">
                <a:avLst>
                  <a:gd name="adj" fmla="val 50000"/>
                </a:avLst>
              </a:prstGeom>
              <a:solidFill>
                <a:srgbClr val="00FF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latin typeface="Arial" panose="020B0604020202020204" pitchFamily="34" charset="0"/>
                  <a:cs typeface="Arial" panose="020B0604020202020204" pitchFamily="34" charset="0"/>
                </a:endParaRPr>
              </a:p>
            </p:txBody>
          </p:sp>
        </p:grpSp>
        <p:sp>
          <p:nvSpPr>
            <p:cNvPr id="53283" name="Oval 57"/>
            <p:cNvSpPr>
              <a:spLocks noChangeArrowheads="1"/>
            </p:cNvSpPr>
            <p:nvPr/>
          </p:nvSpPr>
          <p:spPr bwMode="auto">
            <a:xfrm>
              <a:off x="2621" y="1854"/>
              <a:ext cx="56" cy="56"/>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latin typeface="Arial" panose="020B0604020202020204" pitchFamily="34" charset="0"/>
                <a:cs typeface="Arial" panose="020B0604020202020204" pitchFamily="34" charset="0"/>
              </a:endParaRPr>
            </a:p>
          </p:txBody>
        </p:sp>
      </p:grpSp>
      <p:grpSp>
        <p:nvGrpSpPr>
          <p:cNvPr id="10" name="Group 59"/>
          <p:cNvGrpSpPr>
            <a:grpSpLocks/>
          </p:cNvGrpSpPr>
          <p:nvPr/>
        </p:nvGrpSpPr>
        <p:grpSpPr bwMode="auto">
          <a:xfrm>
            <a:off x="2552700" y="1643063"/>
            <a:ext cx="5467350" cy="2687637"/>
            <a:chOff x="926" y="1036"/>
            <a:chExt cx="3444" cy="1693"/>
          </a:xfrm>
        </p:grpSpPr>
        <p:grpSp>
          <p:nvGrpSpPr>
            <p:cNvPr id="53278" name="Group 60"/>
            <p:cNvGrpSpPr>
              <a:grpSpLocks/>
            </p:cNvGrpSpPr>
            <p:nvPr/>
          </p:nvGrpSpPr>
          <p:grpSpPr bwMode="auto">
            <a:xfrm>
              <a:off x="926" y="1036"/>
              <a:ext cx="3444" cy="1693"/>
              <a:chOff x="926" y="1036"/>
              <a:chExt cx="3444" cy="1693"/>
            </a:xfrm>
          </p:grpSpPr>
          <p:sp>
            <p:nvSpPr>
              <p:cNvPr id="53280" name="AutoShape 61"/>
              <p:cNvSpPr>
                <a:spLocks noChangeArrowheads="1"/>
              </p:cNvSpPr>
              <p:nvPr/>
            </p:nvSpPr>
            <p:spPr bwMode="auto">
              <a:xfrm rot="5400000">
                <a:off x="944" y="1019"/>
                <a:ext cx="1692" cy="1727"/>
              </a:xfrm>
              <a:prstGeom prst="triangle">
                <a:avLst>
                  <a:gd name="adj" fmla="val 50000"/>
                </a:avLst>
              </a:prstGeom>
              <a:solidFill>
                <a:srgbClr val="00FF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latin typeface="Arial" panose="020B0604020202020204" pitchFamily="34" charset="0"/>
                  <a:cs typeface="Arial" panose="020B0604020202020204" pitchFamily="34" charset="0"/>
                </a:endParaRPr>
              </a:p>
            </p:txBody>
          </p:sp>
          <p:sp>
            <p:nvSpPr>
              <p:cNvPr id="53281" name="AutoShape 62"/>
              <p:cNvSpPr>
                <a:spLocks noChangeArrowheads="1"/>
              </p:cNvSpPr>
              <p:nvPr/>
            </p:nvSpPr>
            <p:spPr bwMode="auto">
              <a:xfrm rot="-5400000">
                <a:off x="2661" y="1018"/>
                <a:ext cx="1692" cy="1727"/>
              </a:xfrm>
              <a:prstGeom prst="triangle">
                <a:avLst>
                  <a:gd name="adj" fmla="val 50000"/>
                </a:avLst>
              </a:prstGeom>
              <a:solidFill>
                <a:srgbClr val="00FF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latin typeface="Arial" panose="020B0604020202020204" pitchFamily="34" charset="0"/>
                  <a:cs typeface="Arial" panose="020B0604020202020204" pitchFamily="34" charset="0"/>
                </a:endParaRPr>
              </a:p>
            </p:txBody>
          </p:sp>
        </p:grpSp>
        <p:sp>
          <p:nvSpPr>
            <p:cNvPr id="53279" name="Oval 63"/>
            <p:cNvSpPr>
              <a:spLocks noChangeArrowheads="1"/>
            </p:cNvSpPr>
            <p:nvPr/>
          </p:nvSpPr>
          <p:spPr bwMode="auto">
            <a:xfrm>
              <a:off x="2621" y="1854"/>
              <a:ext cx="56" cy="56"/>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latin typeface="Arial" panose="020B0604020202020204" pitchFamily="34" charset="0"/>
                <a:cs typeface="Arial" panose="020B0604020202020204" pitchFamily="34" charset="0"/>
              </a:endParaRPr>
            </a:p>
          </p:txBody>
        </p:sp>
      </p:grpSp>
      <p:grpSp>
        <p:nvGrpSpPr>
          <p:cNvPr id="12" name="Group 64"/>
          <p:cNvGrpSpPr>
            <a:grpSpLocks/>
          </p:cNvGrpSpPr>
          <p:nvPr/>
        </p:nvGrpSpPr>
        <p:grpSpPr bwMode="auto">
          <a:xfrm>
            <a:off x="2643188" y="1643063"/>
            <a:ext cx="5467350" cy="2687637"/>
            <a:chOff x="926" y="1036"/>
            <a:chExt cx="3444" cy="1693"/>
          </a:xfrm>
        </p:grpSpPr>
        <p:grpSp>
          <p:nvGrpSpPr>
            <p:cNvPr id="53274" name="Group 65"/>
            <p:cNvGrpSpPr>
              <a:grpSpLocks/>
            </p:cNvGrpSpPr>
            <p:nvPr/>
          </p:nvGrpSpPr>
          <p:grpSpPr bwMode="auto">
            <a:xfrm>
              <a:off x="926" y="1036"/>
              <a:ext cx="3444" cy="1693"/>
              <a:chOff x="926" y="1036"/>
              <a:chExt cx="3444" cy="1693"/>
            </a:xfrm>
          </p:grpSpPr>
          <p:sp>
            <p:nvSpPr>
              <p:cNvPr id="53276" name="AutoShape 66"/>
              <p:cNvSpPr>
                <a:spLocks noChangeArrowheads="1"/>
              </p:cNvSpPr>
              <p:nvPr/>
            </p:nvSpPr>
            <p:spPr bwMode="auto">
              <a:xfrm rot="5400000">
                <a:off x="944" y="1019"/>
                <a:ext cx="1692" cy="1727"/>
              </a:xfrm>
              <a:prstGeom prst="triangle">
                <a:avLst>
                  <a:gd name="adj" fmla="val 50000"/>
                </a:avLst>
              </a:prstGeom>
              <a:solidFill>
                <a:srgbClr val="00FF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latin typeface="Arial" panose="020B0604020202020204" pitchFamily="34" charset="0"/>
                  <a:cs typeface="Arial" panose="020B0604020202020204" pitchFamily="34" charset="0"/>
                </a:endParaRPr>
              </a:p>
            </p:txBody>
          </p:sp>
          <p:sp>
            <p:nvSpPr>
              <p:cNvPr id="53277" name="AutoShape 67"/>
              <p:cNvSpPr>
                <a:spLocks noChangeArrowheads="1"/>
              </p:cNvSpPr>
              <p:nvPr/>
            </p:nvSpPr>
            <p:spPr bwMode="auto">
              <a:xfrm rot="-5400000">
                <a:off x="2661" y="1018"/>
                <a:ext cx="1692" cy="1727"/>
              </a:xfrm>
              <a:prstGeom prst="triangle">
                <a:avLst>
                  <a:gd name="adj" fmla="val 50000"/>
                </a:avLst>
              </a:prstGeom>
              <a:solidFill>
                <a:srgbClr val="00FF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latin typeface="Arial" panose="020B0604020202020204" pitchFamily="34" charset="0"/>
                  <a:cs typeface="Arial" panose="020B0604020202020204" pitchFamily="34" charset="0"/>
                </a:endParaRPr>
              </a:p>
            </p:txBody>
          </p:sp>
        </p:grpSp>
        <p:sp>
          <p:nvSpPr>
            <p:cNvPr id="53275" name="Oval 68"/>
            <p:cNvSpPr>
              <a:spLocks noChangeArrowheads="1"/>
            </p:cNvSpPr>
            <p:nvPr/>
          </p:nvSpPr>
          <p:spPr bwMode="auto">
            <a:xfrm>
              <a:off x="2621" y="1854"/>
              <a:ext cx="56" cy="56"/>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latin typeface="Arial" panose="020B0604020202020204" pitchFamily="34" charset="0"/>
                <a:cs typeface="Arial" panose="020B0604020202020204" pitchFamily="34" charset="0"/>
              </a:endParaRPr>
            </a:p>
          </p:txBody>
        </p:sp>
      </p:grpSp>
      <p:grpSp>
        <p:nvGrpSpPr>
          <p:cNvPr id="14" name="Group 69"/>
          <p:cNvGrpSpPr>
            <a:grpSpLocks/>
          </p:cNvGrpSpPr>
          <p:nvPr/>
        </p:nvGrpSpPr>
        <p:grpSpPr bwMode="auto">
          <a:xfrm>
            <a:off x="2732088" y="1641475"/>
            <a:ext cx="5467350" cy="2687638"/>
            <a:chOff x="926" y="1036"/>
            <a:chExt cx="3444" cy="1693"/>
          </a:xfrm>
        </p:grpSpPr>
        <p:grpSp>
          <p:nvGrpSpPr>
            <p:cNvPr id="53270" name="Group 70"/>
            <p:cNvGrpSpPr>
              <a:grpSpLocks/>
            </p:cNvGrpSpPr>
            <p:nvPr/>
          </p:nvGrpSpPr>
          <p:grpSpPr bwMode="auto">
            <a:xfrm>
              <a:off x="926" y="1036"/>
              <a:ext cx="3444" cy="1693"/>
              <a:chOff x="926" y="1036"/>
              <a:chExt cx="3444" cy="1693"/>
            </a:xfrm>
          </p:grpSpPr>
          <p:sp>
            <p:nvSpPr>
              <p:cNvPr id="53272" name="AutoShape 71"/>
              <p:cNvSpPr>
                <a:spLocks noChangeArrowheads="1"/>
              </p:cNvSpPr>
              <p:nvPr/>
            </p:nvSpPr>
            <p:spPr bwMode="auto">
              <a:xfrm rot="5400000">
                <a:off x="944" y="1019"/>
                <a:ext cx="1692" cy="1727"/>
              </a:xfrm>
              <a:prstGeom prst="triangle">
                <a:avLst>
                  <a:gd name="adj" fmla="val 50000"/>
                </a:avLst>
              </a:prstGeom>
              <a:solidFill>
                <a:srgbClr val="00FF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latin typeface="Arial" panose="020B0604020202020204" pitchFamily="34" charset="0"/>
                  <a:cs typeface="Arial" panose="020B0604020202020204" pitchFamily="34" charset="0"/>
                </a:endParaRPr>
              </a:p>
            </p:txBody>
          </p:sp>
          <p:sp>
            <p:nvSpPr>
              <p:cNvPr id="53273" name="AutoShape 72"/>
              <p:cNvSpPr>
                <a:spLocks noChangeArrowheads="1"/>
              </p:cNvSpPr>
              <p:nvPr/>
            </p:nvSpPr>
            <p:spPr bwMode="auto">
              <a:xfrm rot="-5400000">
                <a:off x="2661" y="1018"/>
                <a:ext cx="1692" cy="1727"/>
              </a:xfrm>
              <a:prstGeom prst="triangle">
                <a:avLst>
                  <a:gd name="adj" fmla="val 50000"/>
                </a:avLst>
              </a:prstGeom>
              <a:solidFill>
                <a:srgbClr val="00FF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latin typeface="Arial" panose="020B0604020202020204" pitchFamily="34" charset="0"/>
                  <a:cs typeface="Arial" panose="020B0604020202020204" pitchFamily="34" charset="0"/>
                </a:endParaRPr>
              </a:p>
            </p:txBody>
          </p:sp>
        </p:grpSp>
        <p:sp>
          <p:nvSpPr>
            <p:cNvPr id="53271" name="Oval 73"/>
            <p:cNvSpPr>
              <a:spLocks noChangeArrowheads="1"/>
            </p:cNvSpPr>
            <p:nvPr/>
          </p:nvSpPr>
          <p:spPr bwMode="auto">
            <a:xfrm>
              <a:off x="2621" y="1854"/>
              <a:ext cx="56" cy="56"/>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latin typeface="Arial" panose="020B0604020202020204" pitchFamily="34" charset="0"/>
                <a:cs typeface="Arial" panose="020B0604020202020204" pitchFamily="34" charset="0"/>
              </a:endParaRPr>
            </a:p>
          </p:txBody>
        </p:sp>
      </p:grpSp>
      <p:grpSp>
        <p:nvGrpSpPr>
          <p:cNvPr id="16" name="Group 74"/>
          <p:cNvGrpSpPr>
            <a:grpSpLocks/>
          </p:cNvGrpSpPr>
          <p:nvPr/>
        </p:nvGrpSpPr>
        <p:grpSpPr bwMode="auto">
          <a:xfrm>
            <a:off x="2827338" y="1641475"/>
            <a:ext cx="5467350" cy="2687638"/>
            <a:chOff x="926" y="1036"/>
            <a:chExt cx="3444" cy="1693"/>
          </a:xfrm>
        </p:grpSpPr>
        <p:grpSp>
          <p:nvGrpSpPr>
            <p:cNvPr id="53266" name="Group 75"/>
            <p:cNvGrpSpPr>
              <a:grpSpLocks/>
            </p:cNvGrpSpPr>
            <p:nvPr/>
          </p:nvGrpSpPr>
          <p:grpSpPr bwMode="auto">
            <a:xfrm>
              <a:off x="926" y="1036"/>
              <a:ext cx="3444" cy="1693"/>
              <a:chOff x="926" y="1036"/>
              <a:chExt cx="3444" cy="1693"/>
            </a:xfrm>
          </p:grpSpPr>
          <p:sp>
            <p:nvSpPr>
              <p:cNvPr id="53268" name="AutoShape 76"/>
              <p:cNvSpPr>
                <a:spLocks noChangeArrowheads="1"/>
              </p:cNvSpPr>
              <p:nvPr/>
            </p:nvSpPr>
            <p:spPr bwMode="auto">
              <a:xfrm rot="5400000">
                <a:off x="944" y="1019"/>
                <a:ext cx="1692" cy="1727"/>
              </a:xfrm>
              <a:prstGeom prst="triangle">
                <a:avLst>
                  <a:gd name="adj" fmla="val 50000"/>
                </a:avLst>
              </a:prstGeom>
              <a:solidFill>
                <a:srgbClr val="00FF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latin typeface="Arial" panose="020B0604020202020204" pitchFamily="34" charset="0"/>
                  <a:cs typeface="Arial" panose="020B0604020202020204" pitchFamily="34" charset="0"/>
                </a:endParaRPr>
              </a:p>
            </p:txBody>
          </p:sp>
          <p:sp>
            <p:nvSpPr>
              <p:cNvPr id="53269" name="AutoShape 77"/>
              <p:cNvSpPr>
                <a:spLocks noChangeArrowheads="1"/>
              </p:cNvSpPr>
              <p:nvPr/>
            </p:nvSpPr>
            <p:spPr bwMode="auto">
              <a:xfrm rot="-5400000">
                <a:off x="2661" y="1018"/>
                <a:ext cx="1692" cy="1727"/>
              </a:xfrm>
              <a:prstGeom prst="triangle">
                <a:avLst>
                  <a:gd name="adj" fmla="val 50000"/>
                </a:avLst>
              </a:prstGeom>
              <a:solidFill>
                <a:srgbClr val="00FF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latin typeface="Arial" panose="020B0604020202020204" pitchFamily="34" charset="0"/>
                  <a:cs typeface="Arial" panose="020B0604020202020204" pitchFamily="34" charset="0"/>
                </a:endParaRPr>
              </a:p>
            </p:txBody>
          </p:sp>
        </p:grpSp>
        <p:sp>
          <p:nvSpPr>
            <p:cNvPr id="53267" name="Oval 78"/>
            <p:cNvSpPr>
              <a:spLocks noChangeArrowheads="1"/>
            </p:cNvSpPr>
            <p:nvPr/>
          </p:nvSpPr>
          <p:spPr bwMode="auto">
            <a:xfrm>
              <a:off x="2621" y="1854"/>
              <a:ext cx="56" cy="56"/>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latin typeface="Arial" panose="020B0604020202020204" pitchFamily="34" charset="0"/>
                <a:cs typeface="Arial" panose="020B0604020202020204" pitchFamily="34" charset="0"/>
              </a:endParaRPr>
            </a:p>
          </p:txBody>
        </p:sp>
      </p:grpSp>
      <p:grpSp>
        <p:nvGrpSpPr>
          <p:cNvPr id="18" name="Group 79"/>
          <p:cNvGrpSpPr>
            <a:grpSpLocks/>
          </p:cNvGrpSpPr>
          <p:nvPr/>
        </p:nvGrpSpPr>
        <p:grpSpPr bwMode="auto">
          <a:xfrm>
            <a:off x="2921000" y="1641475"/>
            <a:ext cx="5467350" cy="2687638"/>
            <a:chOff x="926" y="1036"/>
            <a:chExt cx="3444" cy="1693"/>
          </a:xfrm>
        </p:grpSpPr>
        <p:grpSp>
          <p:nvGrpSpPr>
            <p:cNvPr id="53262" name="Group 80"/>
            <p:cNvGrpSpPr>
              <a:grpSpLocks/>
            </p:cNvGrpSpPr>
            <p:nvPr/>
          </p:nvGrpSpPr>
          <p:grpSpPr bwMode="auto">
            <a:xfrm>
              <a:off x="926" y="1036"/>
              <a:ext cx="3444" cy="1693"/>
              <a:chOff x="926" y="1036"/>
              <a:chExt cx="3444" cy="1693"/>
            </a:xfrm>
          </p:grpSpPr>
          <p:sp>
            <p:nvSpPr>
              <p:cNvPr id="53264" name="AutoShape 81"/>
              <p:cNvSpPr>
                <a:spLocks noChangeArrowheads="1"/>
              </p:cNvSpPr>
              <p:nvPr/>
            </p:nvSpPr>
            <p:spPr bwMode="auto">
              <a:xfrm rot="5400000">
                <a:off x="944" y="1019"/>
                <a:ext cx="1692" cy="1727"/>
              </a:xfrm>
              <a:prstGeom prst="triangle">
                <a:avLst>
                  <a:gd name="adj" fmla="val 50000"/>
                </a:avLst>
              </a:prstGeom>
              <a:solidFill>
                <a:srgbClr val="00FF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latin typeface="Arial" panose="020B0604020202020204" pitchFamily="34" charset="0"/>
                  <a:cs typeface="Arial" panose="020B0604020202020204" pitchFamily="34" charset="0"/>
                </a:endParaRPr>
              </a:p>
            </p:txBody>
          </p:sp>
          <p:sp>
            <p:nvSpPr>
              <p:cNvPr id="53265" name="AutoShape 82"/>
              <p:cNvSpPr>
                <a:spLocks noChangeArrowheads="1"/>
              </p:cNvSpPr>
              <p:nvPr/>
            </p:nvSpPr>
            <p:spPr bwMode="auto">
              <a:xfrm rot="-5400000">
                <a:off x="2661" y="1018"/>
                <a:ext cx="1692" cy="1727"/>
              </a:xfrm>
              <a:prstGeom prst="triangle">
                <a:avLst>
                  <a:gd name="adj" fmla="val 50000"/>
                </a:avLst>
              </a:prstGeom>
              <a:solidFill>
                <a:srgbClr val="00FF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latin typeface="Arial" panose="020B0604020202020204" pitchFamily="34" charset="0"/>
                  <a:cs typeface="Arial" panose="020B0604020202020204" pitchFamily="34" charset="0"/>
                </a:endParaRPr>
              </a:p>
            </p:txBody>
          </p:sp>
        </p:grpSp>
        <p:sp>
          <p:nvSpPr>
            <p:cNvPr id="53263" name="Oval 83"/>
            <p:cNvSpPr>
              <a:spLocks noChangeArrowheads="1"/>
            </p:cNvSpPr>
            <p:nvPr/>
          </p:nvSpPr>
          <p:spPr bwMode="auto">
            <a:xfrm>
              <a:off x="2621" y="1854"/>
              <a:ext cx="56" cy="56"/>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latin typeface="Arial" panose="020B0604020202020204" pitchFamily="34" charset="0"/>
                <a:cs typeface="Arial" panose="020B0604020202020204" pitchFamily="34" charset="0"/>
              </a:endParaRPr>
            </a:p>
          </p:txBody>
        </p:sp>
      </p:grpSp>
      <p:sp>
        <p:nvSpPr>
          <p:cNvPr id="318522" name="Line 58"/>
          <p:cNvSpPr>
            <a:spLocks noChangeShapeType="1"/>
          </p:cNvSpPr>
          <p:nvPr/>
        </p:nvSpPr>
        <p:spPr bwMode="auto">
          <a:xfrm>
            <a:off x="4211638" y="2982913"/>
            <a:ext cx="14351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51" name="Rectangle 4"/>
          <p:cNvSpPr>
            <a:spLocks noGrp="1" noChangeArrowheads="1"/>
          </p:cNvSpPr>
          <p:nvPr>
            <p:ph type="title"/>
          </p:nvPr>
        </p:nvSpPr>
        <p:spPr>
          <a:xfrm>
            <a:off x="490538" y="292100"/>
            <a:ext cx="7772400" cy="1143000"/>
          </a:xfrm>
        </p:spPr>
        <p:txBody>
          <a:bodyPr anchor="t"/>
          <a:lstStyle/>
          <a:p>
            <a:r>
              <a:rPr lang="en-US" altLang="en-US" sz="3200" dirty="0">
                <a:cs typeface="Arial" panose="020B0604020202020204" pitchFamily="34" charset="0"/>
              </a:rPr>
              <a:t>Limitations: </a:t>
            </a:r>
            <a:r>
              <a:rPr lang="en-US" altLang="en-US" sz="3200" dirty="0" err="1">
                <a:cs typeface="Arial" panose="020B0604020202020204" pitchFamily="34" charset="0"/>
              </a:rPr>
              <a:t>Photobleaching</a:t>
            </a:r>
            <a:endParaRPr lang="en-US" altLang="en-US" sz="3200" dirty="0" smtClean="0">
              <a:cs typeface="Arial" panose="020B0604020202020204" pitchFamily="34" charset="0"/>
            </a:endParaRPr>
          </a:p>
        </p:txBody>
      </p:sp>
    </p:spTree>
    <p:extLst>
      <p:ext uri="{BB962C8B-B14F-4D97-AF65-F5344CB8AC3E}">
        <p14:creationId xmlns:p14="http://schemas.microsoft.com/office/powerpoint/2010/main" val="3696113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85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52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grpSp>
        <p:nvGrpSpPr>
          <p:cNvPr id="37890" name="Group 2"/>
          <p:cNvGrpSpPr>
            <a:grpSpLocks/>
          </p:cNvGrpSpPr>
          <p:nvPr/>
        </p:nvGrpSpPr>
        <p:grpSpPr bwMode="auto">
          <a:xfrm>
            <a:off x="-76200" y="990600"/>
            <a:ext cx="5943600" cy="2819400"/>
            <a:chOff x="96" y="1776"/>
            <a:chExt cx="3744" cy="1776"/>
          </a:xfrm>
        </p:grpSpPr>
        <p:sp>
          <p:nvSpPr>
            <p:cNvPr id="37904" name="Line 3"/>
            <p:cNvSpPr>
              <a:spLocks noChangeShapeType="1"/>
            </p:cNvSpPr>
            <p:nvPr/>
          </p:nvSpPr>
          <p:spPr bwMode="auto">
            <a:xfrm>
              <a:off x="1056" y="3552"/>
              <a:ext cx="2784"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nvGrpSpPr>
            <p:cNvPr id="37905" name="Group 4"/>
            <p:cNvGrpSpPr>
              <a:grpSpLocks/>
            </p:cNvGrpSpPr>
            <p:nvPr/>
          </p:nvGrpSpPr>
          <p:grpSpPr bwMode="auto">
            <a:xfrm rot="1021199">
              <a:off x="96" y="2544"/>
              <a:ext cx="1138" cy="190"/>
              <a:chOff x="957" y="3292"/>
              <a:chExt cx="2671" cy="280"/>
            </a:xfrm>
          </p:grpSpPr>
          <p:sp>
            <p:nvSpPr>
              <p:cNvPr id="37916" name="Freeform 5"/>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7917" name="Line 6"/>
              <p:cNvSpPr>
                <a:spLocks noChangeShapeType="1"/>
              </p:cNvSpPr>
              <p:nvPr/>
            </p:nvSpPr>
            <p:spPr bwMode="auto">
              <a:xfrm>
                <a:off x="3484" y="3449"/>
                <a:ext cx="144" cy="7"/>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sp>
          <p:nvSpPr>
            <p:cNvPr id="37906" name="Line 7"/>
            <p:cNvSpPr>
              <a:spLocks noChangeShapeType="1"/>
            </p:cNvSpPr>
            <p:nvPr/>
          </p:nvSpPr>
          <p:spPr bwMode="auto">
            <a:xfrm>
              <a:off x="1104" y="2064"/>
              <a:ext cx="264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7907" name="Line 8"/>
            <p:cNvSpPr>
              <a:spLocks noChangeShapeType="1"/>
            </p:cNvSpPr>
            <p:nvPr/>
          </p:nvSpPr>
          <p:spPr bwMode="auto">
            <a:xfrm>
              <a:off x="1104" y="1968"/>
              <a:ext cx="264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7908" name="Line 9"/>
            <p:cNvSpPr>
              <a:spLocks noChangeShapeType="1"/>
            </p:cNvSpPr>
            <p:nvPr/>
          </p:nvSpPr>
          <p:spPr bwMode="auto">
            <a:xfrm>
              <a:off x="1104" y="1872"/>
              <a:ext cx="264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7909" name="Line 10"/>
            <p:cNvSpPr>
              <a:spLocks noChangeShapeType="1"/>
            </p:cNvSpPr>
            <p:nvPr/>
          </p:nvSpPr>
          <p:spPr bwMode="auto">
            <a:xfrm>
              <a:off x="1104" y="1776"/>
              <a:ext cx="264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7910" name="Line 11"/>
            <p:cNvSpPr>
              <a:spLocks noChangeShapeType="1"/>
            </p:cNvSpPr>
            <p:nvPr/>
          </p:nvSpPr>
          <p:spPr bwMode="auto">
            <a:xfrm flipV="1">
              <a:off x="1488" y="1968"/>
              <a:ext cx="0" cy="1584"/>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7911" name="Line 12"/>
            <p:cNvSpPr>
              <a:spLocks noChangeShapeType="1"/>
            </p:cNvSpPr>
            <p:nvPr/>
          </p:nvSpPr>
          <p:spPr bwMode="auto">
            <a:xfrm flipV="1">
              <a:off x="1632" y="1872"/>
              <a:ext cx="0" cy="1680"/>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7912" name="Line 13"/>
            <p:cNvSpPr>
              <a:spLocks noChangeShapeType="1"/>
            </p:cNvSpPr>
            <p:nvPr/>
          </p:nvSpPr>
          <p:spPr bwMode="auto">
            <a:xfrm flipV="1">
              <a:off x="1776" y="1776"/>
              <a:ext cx="0" cy="1776"/>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7913" name="Line 14"/>
            <p:cNvSpPr>
              <a:spLocks noChangeShapeType="1"/>
            </p:cNvSpPr>
            <p:nvPr/>
          </p:nvSpPr>
          <p:spPr bwMode="auto">
            <a:xfrm>
              <a:off x="2688" y="2064"/>
              <a:ext cx="0" cy="1296"/>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7914" name="Line 15"/>
            <p:cNvSpPr>
              <a:spLocks noChangeShapeType="1"/>
            </p:cNvSpPr>
            <p:nvPr/>
          </p:nvSpPr>
          <p:spPr bwMode="auto">
            <a:xfrm>
              <a:off x="2832" y="2064"/>
              <a:ext cx="0" cy="1392"/>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7915" name="Line 16"/>
            <p:cNvSpPr>
              <a:spLocks noChangeShapeType="1"/>
            </p:cNvSpPr>
            <p:nvPr/>
          </p:nvSpPr>
          <p:spPr bwMode="auto">
            <a:xfrm>
              <a:off x="2976" y="2064"/>
              <a:ext cx="0" cy="1488"/>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grpSp>
        <p:nvGrpSpPr>
          <p:cNvPr id="37891" name="Group 17"/>
          <p:cNvGrpSpPr>
            <a:grpSpLocks/>
          </p:cNvGrpSpPr>
          <p:nvPr/>
        </p:nvGrpSpPr>
        <p:grpSpPr bwMode="auto">
          <a:xfrm>
            <a:off x="2743200" y="1816100"/>
            <a:ext cx="1092200" cy="1482725"/>
            <a:chOff x="1872" y="2296"/>
            <a:chExt cx="688" cy="934"/>
          </a:xfrm>
        </p:grpSpPr>
        <p:sp>
          <p:nvSpPr>
            <p:cNvPr id="37902" name="Freeform 18"/>
            <p:cNvSpPr>
              <a:spLocks/>
            </p:cNvSpPr>
            <p:nvPr/>
          </p:nvSpPr>
          <p:spPr bwMode="auto">
            <a:xfrm>
              <a:off x="1872" y="2296"/>
              <a:ext cx="688" cy="872"/>
            </a:xfrm>
            <a:custGeom>
              <a:avLst/>
              <a:gdLst>
                <a:gd name="T0" fmla="*/ 192 w 688"/>
                <a:gd name="T1" fmla="*/ 872 h 872"/>
                <a:gd name="T2" fmla="*/ 0 w 688"/>
                <a:gd name="T3" fmla="*/ 392 h 872"/>
                <a:gd name="T4" fmla="*/ 192 w 688"/>
                <a:gd name="T5" fmla="*/ 56 h 872"/>
                <a:gd name="T6" fmla="*/ 528 w 688"/>
                <a:gd name="T7" fmla="*/ 56 h 872"/>
                <a:gd name="T8" fmla="*/ 672 w 688"/>
                <a:gd name="T9" fmla="*/ 296 h 872"/>
                <a:gd name="T10" fmla="*/ 624 w 688"/>
                <a:gd name="T11" fmla="*/ 632 h 872"/>
                <a:gd name="T12" fmla="*/ 480 w 688"/>
                <a:gd name="T13" fmla="*/ 872 h 872"/>
                <a:gd name="T14" fmla="*/ 0 60000 65536"/>
                <a:gd name="T15" fmla="*/ 0 60000 65536"/>
                <a:gd name="T16" fmla="*/ 0 60000 65536"/>
                <a:gd name="T17" fmla="*/ 0 60000 65536"/>
                <a:gd name="T18" fmla="*/ 0 60000 65536"/>
                <a:gd name="T19" fmla="*/ 0 60000 65536"/>
                <a:gd name="T20" fmla="*/ 0 60000 65536"/>
                <a:gd name="T21" fmla="*/ 0 w 688"/>
                <a:gd name="T22" fmla="*/ 0 h 872"/>
                <a:gd name="T23" fmla="*/ 688 w 688"/>
                <a:gd name="T24" fmla="*/ 872 h 8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8" h="872">
                  <a:moveTo>
                    <a:pt x="192" y="872"/>
                  </a:moveTo>
                  <a:cubicBezTo>
                    <a:pt x="96" y="700"/>
                    <a:pt x="0" y="528"/>
                    <a:pt x="0" y="392"/>
                  </a:cubicBezTo>
                  <a:cubicBezTo>
                    <a:pt x="0" y="256"/>
                    <a:pt x="104" y="111"/>
                    <a:pt x="192" y="56"/>
                  </a:cubicBezTo>
                  <a:cubicBezTo>
                    <a:pt x="279" y="0"/>
                    <a:pt x="448" y="16"/>
                    <a:pt x="528" y="56"/>
                  </a:cubicBezTo>
                  <a:cubicBezTo>
                    <a:pt x="608" y="96"/>
                    <a:pt x="656" y="200"/>
                    <a:pt x="672" y="296"/>
                  </a:cubicBezTo>
                  <a:cubicBezTo>
                    <a:pt x="688" y="392"/>
                    <a:pt x="656" y="535"/>
                    <a:pt x="624" y="632"/>
                  </a:cubicBezTo>
                  <a:cubicBezTo>
                    <a:pt x="591" y="728"/>
                    <a:pt x="535" y="800"/>
                    <a:pt x="480" y="872"/>
                  </a:cubicBezTo>
                </a:path>
              </a:pathLst>
            </a:cu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7903" name="Line 19"/>
            <p:cNvSpPr>
              <a:spLocks noChangeShapeType="1"/>
            </p:cNvSpPr>
            <p:nvPr/>
          </p:nvSpPr>
          <p:spPr bwMode="auto">
            <a:xfrm flipH="1">
              <a:off x="2270" y="3086"/>
              <a:ext cx="144" cy="144"/>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sp>
        <p:nvSpPr>
          <p:cNvPr id="37892" name="Text Box 20"/>
          <p:cNvSpPr txBox="1">
            <a:spLocks noChangeArrowheads="1"/>
          </p:cNvSpPr>
          <p:nvPr/>
        </p:nvSpPr>
        <p:spPr bwMode="auto">
          <a:xfrm>
            <a:off x="2779713" y="2255838"/>
            <a:ext cx="10017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a:solidFill>
                  <a:srgbClr val="FFFFFF"/>
                </a:solidFill>
              </a:rPr>
              <a:t>4nsec</a:t>
            </a:r>
          </a:p>
        </p:txBody>
      </p:sp>
      <p:sp>
        <p:nvSpPr>
          <p:cNvPr id="37893" name="Text Box 21"/>
          <p:cNvSpPr txBox="1">
            <a:spLocks noChangeArrowheads="1"/>
          </p:cNvSpPr>
          <p:nvPr/>
        </p:nvSpPr>
        <p:spPr bwMode="auto">
          <a:xfrm>
            <a:off x="669925" y="152400"/>
            <a:ext cx="80359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50000"/>
              </a:spcBef>
              <a:spcAft>
                <a:spcPct val="0"/>
              </a:spcAft>
            </a:pPr>
            <a:r>
              <a:rPr lang="en-US" altLang="en-US">
                <a:solidFill>
                  <a:srgbClr val="FFFFFF"/>
                </a:solidFill>
              </a:rPr>
              <a:t>Interstate Crossing (ISC)  Problem 2:  Reactive oxygen</a:t>
            </a:r>
          </a:p>
        </p:txBody>
      </p:sp>
      <p:sp>
        <p:nvSpPr>
          <p:cNvPr id="37895" name="Line 23"/>
          <p:cNvSpPr>
            <a:spLocks noChangeShapeType="1"/>
          </p:cNvSpPr>
          <p:nvPr/>
        </p:nvSpPr>
        <p:spPr bwMode="auto">
          <a:xfrm>
            <a:off x="5867400" y="1524000"/>
            <a:ext cx="1143000" cy="53340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7896" name="Line 24"/>
          <p:cNvSpPr>
            <a:spLocks noChangeShapeType="1"/>
          </p:cNvSpPr>
          <p:nvPr/>
        </p:nvSpPr>
        <p:spPr bwMode="auto">
          <a:xfrm>
            <a:off x="7010400" y="2209800"/>
            <a:ext cx="1447800" cy="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7897" name="Line 25"/>
          <p:cNvSpPr>
            <a:spLocks noChangeShapeType="1"/>
          </p:cNvSpPr>
          <p:nvPr/>
        </p:nvSpPr>
        <p:spPr bwMode="auto">
          <a:xfrm flipH="1">
            <a:off x="5867400" y="2362200"/>
            <a:ext cx="1143000" cy="129540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7898" name="Rectangle 26"/>
          <p:cNvSpPr>
            <a:spLocks noChangeArrowheads="1"/>
          </p:cNvSpPr>
          <p:nvPr/>
        </p:nvSpPr>
        <p:spPr bwMode="auto">
          <a:xfrm>
            <a:off x="6096000" y="990600"/>
            <a:ext cx="8667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sz="2000">
                <a:solidFill>
                  <a:srgbClr val="FFFFFF"/>
                </a:solidFill>
              </a:rPr>
              <a:t>ISC</a:t>
            </a:r>
          </a:p>
          <a:p>
            <a:pPr algn="ctr" eaLnBrk="0" fontAlgn="base" hangingPunct="0">
              <a:spcBef>
                <a:spcPct val="0"/>
              </a:spcBef>
              <a:spcAft>
                <a:spcPct val="0"/>
              </a:spcAft>
            </a:pPr>
            <a:r>
              <a:rPr lang="en-US" altLang="en-US" sz="2000">
                <a:solidFill>
                  <a:srgbClr val="FFFFFF"/>
                </a:solidFill>
              </a:rPr>
              <a:t>~0.03</a:t>
            </a:r>
          </a:p>
        </p:txBody>
      </p:sp>
      <p:sp>
        <p:nvSpPr>
          <p:cNvPr id="37899" name="Rectangle 27"/>
          <p:cNvSpPr>
            <a:spLocks noChangeArrowheads="1"/>
          </p:cNvSpPr>
          <p:nvPr/>
        </p:nvSpPr>
        <p:spPr bwMode="auto">
          <a:xfrm>
            <a:off x="6959600" y="1763713"/>
            <a:ext cx="19558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sz="2000">
                <a:solidFill>
                  <a:srgbClr val="FFFFFF"/>
                </a:solidFill>
              </a:rPr>
              <a:t>Excited triplet</a:t>
            </a:r>
          </a:p>
          <a:p>
            <a:pPr algn="ctr" eaLnBrk="0" fontAlgn="base" hangingPunct="0">
              <a:spcBef>
                <a:spcPct val="0"/>
              </a:spcBef>
              <a:spcAft>
                <a:spcPct val="0"/>
              </a:spcAft>
            </a:pPr>
            <a:r>
              <a:rPr lang="en-US" altLang="en-US" sz="2000">
                <a:solidFill>
                  <a:srgbClr val="FFFFFF"/>
                </a:solidFill>
              </a:rPr>
              <a:t>state</a:t>
            </a:r>
          </a:p>
        </p:txBody>
      </p:sp>
      <p:sp>
        <p:nvSpPr>
          <p:cNvPr id="37900" name="Rectangle 28"/>
          <p:cNvSpPr>
            <a:spLocks noChangeArrowheads="1"/>
          </p:cNvSpPr>
          <p:nvPr/>
        </p:nvSpPr>
        <p:spPr bwMode="auto">
          <a:xfrm>
            <a:off x="6411913" y="2895600"/>
            <a:ext cx="21939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sz="2000">
                <a:solidFill>
                  <a:srgbClr val="FFFFFF"/>
                </a:solidFill>
              </a:rPr>
              <a:t>Phosphorescence</a:t>
            </a:r>
          </a:p>
          <a:p>
            <a:pPr algn="ctr" eaLnBrk="0" fontAlgn="base" hangingPunct="0">
              <a:spcBef>
                <a:spcPct val="0"/>
              </a:spcBef>
              <a:spcAft>
                <a:spcPct val="0"/>
              </a:spcAft>
            </a:pPr>
            <a:r>
              <a:rPr lang="en-US" altLang="en-US" sz="2000">
                <a:solidFill>
                  <a:srgbClr val="FFFFFF"/>
                </a:solidFill>
              </a:rPr>
              <a:t>(usec - msec)</a:t>
            </a:r>
          </a:p>
        </p:txBody>
      </p:sp>
      <p:sp>
        <p:nvSpPr>
          <p:cNvPr id="37901" name="Text Box 29"/>
          <p:cNvSpPr txBox="1">
            <a:spLocks noChangeArrowheads="1"/>
          </p:cNvSpPr>
          <p:nvPr/>
        </p:nvSpPr>
        <p:spPr bwMode="auto">
          <a:xfrm>
            <a:off x="396798" y="4529260"/>
            <a:ext cx="5208477"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50000"/>
              </a:spcBef>
              <a:spcAft>
                <a:spcPct val="0"/>
              </a:spcAft>
            </a:pPr>
            <a:r>
              <a:rPr lang="en-US" altLang="en-US" sz="1800" dirty="0">
                <a:solidFill>
                  <a:srgbClr val="FFFFFF"/>
                </a:solidFill>
              </a:rPr>
              <a:t>Triplet state lifetime shortened by oxygen</a:t>
            </a:r>
          </a:p>
          <a:p>
            <a:pPr eaLnBrk="0" fontAlgn="base" hangingPunct="0">
              <a:spcBef>
                <a:spcPct val="50000"/>
              </a:spcBef>
              <a:spcAft>
                <a:spcPct val="0"/>
              </a:spcAft>
            </a:pPr>
            <a:r>
              <a:rPr lang="en-US" altLang="en-US" sz="1800" dirty="0">
                <a:solidFill>
                  <a:srgbClr val="FFFFFF"/>
                </a:solidFill>
              </a:rPr>
              <a:t>   (</a:t>
            </a:r>
            <a:r>
              <a:rPr lang="en-US" altLang="en-US" sz="1800" dirty="0" smtClean="0">
                <a:solidFill>
                  <a:srgbClr val="FFFFFF"/>
                </a:solidFill>
              </a:rPr>
              <a:t>20 </a:t>
            </a:r>
            <a:r>
              <a:rPr lang="en-US" altLang="en-US" sz="1800" dirty="0" err="1" smtClean="0">
                <a:solidFill>
                  <a:srgbClr val="FFFFFF"/>
                </a:solidFill>
              </a:rPr>
              <a:t>msec</a:t>
            </a:r>
            <a:r>
              <a:rPr lang="en-US" altLang="en-US" sz="1800" dirty="0" smtClean="0">
                <a:solidFill>
                  <a:srgbClr val="FFFFFF"/>
                </a:solidFill>
              </a:rPr>
              <a:t> </a:t>
            </a:r>
            <a:r>
              <a:rPr lang="en-US" altLang="en-US" sz="1800" dirty="0">
                <a:solidFill>
                  <a:srgbClr val="FFFFFF"/>
                </a:solidFill>
              </a:rPr>
              <a:t>if none; 0.1 </a:t>
            </a:r>
            <a:r>
              <a:rPr lang="en-US" altLang="en-US" sz="1800" dirty="0" err="1">
                <a:solidFill>
                  <a:srgbClr val="FFFFFF"/>
                </a:solidFill>
              </a:rPr>
              <a:t>usec</a:t>
            </a:r>
            <a:r>
              <a:rPr lang="en-US" altLang="en-US" sz="1800" dirty="0">
                <a:solidFill>
                  <a:srgbClr val="FFFFFF"/>
                </a:solidFill>
              </a:rPr>
              <a:t> if oxygen </a:t>
            </a:r>
            <a:r>
              <a:rPr lang="en-US" altLang="en-US" sz="1800" dirty="0" smtClean="0">
                <a:solidFill>
                  <a:srgbClr val="FFFFFF"/>
                </a:solidFill>
              </a:rPr>
              <a:t>present)</a:t>
            </a:r>
            <a:endParaRPr lang="en-US" altLang="en-US" sz="1800" dirty="0">
              <a:solidFill>
                <a:srgbClr val="FFFFFF"/>
              </a:solidFill>
            </a:endParaRPr>
          </a:p>
          <a:p>
            <a:pPr eaLnBrk="0" fontAlgn="base" hangingPunct="0">
              <a:spcBef>
                <a:spcPct val="50000"/>
              </a:spcBef>
              <a:spcAft>
                <a:spcPct val="0"/>
              </a:spcAft>
            </a:pPr>
            <a:r>
              <a:rPr lang="en-US" altLang="en-US" sz="1800" dirty="0">
                <a:solidFill>
                  <a:srgbClr val="FFFFFF"/>
                </a:solidFill>
              </a:rPr>
              <a:t>Good news:  Returns dye to ground state</a:t>
            </a:r>
          </a:p>
          <a:p>
            <a:pPr eaLnBrk="0" fontAlgn="base" hangingPunct="0">
              <a:spcBef>
                <a:spcPct val="50000"/>
              </a:spcBef>
              <a:spcAft>
                <a:spcPct val="0"/>
              </a:spcAft>
            </a:pPr>
            <a:r>
              <a:rPr lang="en-US" altLang="en-US" sz="1800" dirty="0">
                <a:solidFill>
                  <a:srgbClr val="FFFFFF"/>
                </a:solidFill>
              </a:rPr>
              <a:t>Bad news:  Creates reactive oxygen</a:t>
            </a:r>
          </a:p>
        </p:txBody>
      </p:sp>
      <p:sp>
        <p:nvSpPr>
          <p:cNvPr id="30" name="Rectangle 26"/>
          <p:cNvSpPr>
            <a:spLocks noChangeArrowheads="1"/>
          </p:cNvSpPr>
          <p:nvPr/>
        </p:nvSpPr>
        <p:spPr bwMode="auto">
          <a:xfrm>
            <a:off x="4572000" y="2092325"/>
            <a:ext cx="15525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sz="1800" dirty="0">
                <a:solidFill>
                  <a:srgbClr val="FFFFFF"/>
                </a:solidFill>
              </a:rPr>
              <a:t>0.8 emitted</a:t>
            </a:r>
          </a:p>
          <a:p>
            <a:pPr algn="ctr" eaLnBrk="0" fontAlgn="base" hangingPunct="0">
              <a:spcBef>
                <a:spcPct val="0"/>
              </a:spcBef>
              <a:spcAft>
                <a:spcPct val="0"/>
              </a:spcAft>
            </a:pPr>
            <a:r>
              <a:rPr lang="en-US" altLang="en-US" sz="1800" dirty="0">
                <a:solidFill>
                  <a:srgbClr val="FFFFFF"/>
                </a:solidFill>
              </a:rPr>
              <a:t>fluorescence</a:t>
            </a:r>
          </a:p>
        </p:txBody>
      </p:sp>
      <p:sp>
        <p:nvSpPr>
          <p:cNvPr id="31" name="Text Box 27"/>
          <p:cNvSpPr txBox="1">
            <a:spLocks noChangeArrowheads="1"/>
          </p:cNvSpPr>
          <p:nvPr/>
        </p:nvSpPr>
        <p:spPr bwMode="auto">
          <a:xfrm>
            <a:off x="6324600" y="4444622"/>
            <a:ext cx="2660650"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50000"/>
              </a:spcBef>
              <a:spcAft>
                <a:spcPct val="0"/>
              </a:spcAft>
            </a:pPr>
            <a:r>
              <a:rPr lang="en-US" altLang="en-US" dirty="0">
                <a:solidFill>
                  <a:srgbClr val="FFFFFF"/>
                </a:solidFill>
              </a:rPr>
              <a:t>Other losses</a:t>
            </a:r>
          </a:p>
          <a:p>
            <a:pPr eaLnBrk="0" fontAlgn="base" hangingPunct="0">
              <a:spcBef>
                <a:spcPct val="50000"/>
              </a:spcBef>
              <a:spcAft>
                <a:spcPct val="0"/>
              </a:spcAft>
            </a:pPr>
            <a:r>
              <a:rPr lang="en-US" altLang="en-US" dirty="0">
                <a:solidFill>
                  <a:srgbClr val="FFFFFF"/>
                </a:solidFill>
              </a:rPr>
              <a:t>  Heat</a:t>
            </a:r>
          </a:p>
          <a:p>
            <a:pPr eaLnBrk="0" fontAlgn="base" hangingPunct="0">
              <a:spcBef>
                <a:spcPct val="50000"/>
              </a:spcBef>
              <a:spcAft>
                <a:spcPct val="0"/>
              </a:spcAft>
            </a:pPr>
            <a:r>
              <a:rPr lang="en-US" altLang="en-US" dirty="0">
                <a:solidFill>
                  <a:srgbClr val="FFFFFF"/>
                </a:solidFill>
              </a:rPr>
              <a:t>  Energy transfer</a:t>
            </a:r>
          </a:p>
        </p:txBody>
      </p:sp>
    </p:spTree>
    <p:extLst>
      <p:ext uri="{BB962C8B-B14F-4D97-AF65-F5344CB8AC3E}">
        <p14:creationId xmlns:p14="http://schemas.microsoft.com/office/powerpoint/2010/main" val="19189006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nchor="t"/>
          <a:lstStyle/>
          <a:p>
            <a:r>
              <a:rPr lang="en-US" altLang="en-US" sz="3200" dirty="0" smtClean="0">
                <a:cs typeface="Arial" panose="020B0604020202020204" pitchFamily="34" charset="0"/>
              </a:rPr>
              <a:t>Loss of sectioning by Scattering</a:t>
            </a:r>
          </a:p>
        </p:txBody>
      </p:sp>
      <p:sp>
        <p:nvSpPr>
          <p:cNvPr id="54274" name="Oval 4"/>
          <p:cNvSpPr>
            <a:spLocks noChangeArrowheads="1"/>
          </p:cNvSpPr>
          <p:nvPr/>
        </p:nvSpPr>
        <p:spPr bwMode="auto">
          <a:xfrm>
            <a:off x="2259013" y="2225675"/>
            <a:ext cx="365125" cy="2741613"/>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endParaRPr>
          </a:p>
        </p:txBody>
      </p:sp>
      <p:sp>
        <p:nvSpPr>
          <p:cNvPr id="54275" name="Oval 5"/>
          <p:cNvSpPr>
            <a:spLocks noChangeArrowheads="1"/>
          </p:cNvSpPr>
          <p:nvPr/>
        </p:nvSpPr>
        <p:spPr bwMode="auto">
          <a:xfrm>
            <a:off x="5000625" y="2209800"/>
            <a:ext cx="365125" cy="2741613"/>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endParaRPr>
          </a:p>
        </p:txBody>
      </p:sp>
      <p:sp>
        <p:nvSpPr>
          <p:cNvPr id="54276" name="Line 6"/>
          <p:cNvSpPr>
            <a:spLocks noChangeShapeType="1"/>
          </p:cNvSpPr>
          <p:nvPr/>
        </p:nvSpPr>
        <p:spPr bwMode="auto">
          <a:xfrm flipV="1">
            <a:off x="6559550" y="2225675"/>
            <a:ext cx="0" cy="1233488"/>
          </a:xfrm>
          <a:prstGeom prst="line">
            <a:avLst/>
          </a:prstGeom>
          <a:noFill/>
          <a:ln w="76200">
            <a:solidFill>
              <a:schemeClr val="tx1"/>
            </a:solidFill>
            <a:round/>
            <a:headEnd/>
            <a:tailEnd type="oval"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54277" name="Line 7"/>
          <p:cNvSpPr>
            <a:spLocks noChangeShapeType="1"/>
          </p:cNvSpPr>
          <p:nvPr/>
        </p:nvSpPr>
        <p:spPr bwMode="auto">
          <a:xfrm>
            <a:off x="6573838" y="3730625"/>
            <a:ext cx="0" cy="1233488"/>
          </a:xfrm>
          <a:prstGeom prst="line">
            <a:avLst/>
          </a:prstGeom>
          <a:noFill/>
          <a:ln w="76200">
            <a:solidFill>
              <a:schemeClr val="tx1"/>
            </a:solidFill>
            <a:round/>
            <a:headEnd/>
            <a:tailEnd type="oval"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54278" name="Line 8"/>
          <p:cNvSpPr>
            <a:spLocks noChangeShapeType="1"/>
          </p:cNvSpPr>
          <p:nvPr/>
        </p:nvSpPr>
        <p:spPr bwMode="auto">
          <a:xfrm flipV="1">
            <a:off x="1044575" y="2225675"/>
            <a:ext cx="0" cy="274161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54279" name="Line 9"/>
          <p:cNvSpPr>
            <a:spLocks noChangeShapeType="1"/>
          </p:cNvSpPr>
          <p:nvPr/>
        </p:nvSpPr>
        <p:spPr bwMode="auto">
          <a:xfrm flipH="1" flipV="1">
            <a:off x="457200" y="3584575"/>
            <a:ext cx="757713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54280" name="Oval 10"/>
          <p:cNvSpPr>
            <a:spLocks noChangeArrowheads="1"/>
          </p:cNvSpPr>
          <p:nvPr/>
        </p:nvSpPr>
        <p:spPr bwMode="auto">
          <a:xfrm>
            <a:off x="952500" y="3492500"/>
            <a:ext cx="182563" cy="182563"/>
          </a:xfrm>
          <a:prstGeom prst="ellipse">
            <a:avLst/>
          </a:prstGeom>
          <a:solidFill>
            <a:srgbClr val="33CC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endParaRPr>
          </a:p>
        </p:txBody>
      </p:sp>
      <p:sp>
        <p:nvSpPr>
          <p:cNvPr id="54281" name="Oval 11"/>
          <p:cNvSpPr>
            <a:spLocks noChangeArrowheads="1"/>
          </p:cNvSpPr>
          <p:nvPr/>
        </p:nvSpPr>
        <p:spPr bwMode="auto">
          <a:xfrm>
            <a:off x="952500" y="2668588"/>
            <a:ext cx="182563" cy="18256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endParaRPr>
          </a:p>
        </p:txBody>
      </p:sp>
      <p:grpSp>
        <p:nvGrpSpPr>
          <p:cNvPr id="54282" name="Group 12"/>
          <p:cNvGrpSpPr>
            <a:grpSpLocks/>
          </p:cNvGrpSpPr>
          <p:nvPr/>
        </p:nvGrpSpPr>
        <p:grpSpPr bwMode="auto">
          <a:xfrm>
            <a:off x="1044575" y="2887663"/>
            <a:ext cx="6881813" cy="1385887"/>
            <a:chOff x="658" y="1819"/>
            <a:chExt cx="4335" cy="873"/>
          </a:xfrm>
        </p:grpSpPr>
        <p:grpSp>
          <p:nvGrpSpPr>
            <p:cNvPr id="54299" name="Group 13"/>
            <p:cNvGrpSpPr>
              <a:grpSpLocks/>
            </p:cNvGrpSpPr>
            <p:nvPr/>
          </p:nvGrpSpPr>
          <p:grpSpPr bwMode="auto">
            <a:xfrm>
              <a:off x="658" y="1819"/>
              <a:ext cx="4335" cy="873"/>
              <a:chOff x="658" y="1819"/>
              <a:chExt cx="4335" cy="873"/>
            </a:xfrm>
          </p:grpSpPr>
          <p:sp>
            <p:nvSpPr>
              <p:cNvPr id="54301" name="Line 14"/>
              <p:cNvSpPr>
                <a:spLocks noChangeShapeType="1"/>
              </p:cNvSpPr>
              <p:nvPr/>
            </p:nvSpPr>
            <p:spPr bwMode="auto">
              <a:xfrm>
                <a:off x="658" y="2258"/>
                <a:ext cx="874" cy="422"/>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54302" name="Line 15"/>
              <p:cNvSpPr>
                <a:spLocks noChangeShapeType="1"/>
              </p:cNvSpPr>
              <p:nvPr/>
            </p:nvSpPr>
            <p:spPr bwMode="auto">
              <a:xfrm flipV="1">
                <a:off x="658" y="1819"/>
                <a:ext cx="874" cy="439"/>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54303" name="Line 16"/>
              <p:cNvSpPr>
                <a:spLocks noChangeShapeType="1"/>
              </p:cNvSpPr>
              <p:nvPr/>
            </p:nvSpPr>
            <p:spPr bwMode="auto">
              <a:xfrm flipV="1">
                <a:off x="1532" y="1819"/>
                <a:ext cx="1733" cy="5"/>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54304" name="Line 17"/>
              <p:cNvSpPr>
                <a:spLocks noChangeShapeType="1"/>
              </p:cNvSpPr>
              <p:nvPr/>
            </p:nvSpPr>
            <p:spPr bwMode="auto">
              <a:xfrm>
                <a:off x="1532" y="2680"/>
                <a:ext cx="1733" cy="0"/>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54305" name="Line 18"/>
              <p:cNvSpPr>
                <a:spLocks noChangeShapeType="1"/>
              </p:cNvSpPr>
              <p:nvPr/>
            </p:nvSpPr>
            <p:spPr bwMode="auto">
              <a:xfrm flipH="1" flipV="1">
                <a:off x="3265" y="1819"/>
                <a:ext cx="1728" cy="873"/>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54306" name="Line 19"/>
              <p:cNvSpPr>
                <a:spLocks noChangeShapeType="1"/>
              </p:cNvSpPr>
              <p:nvPr/>
            </p:nvSpPr>
            <p:spPr bwMode="auto">
              <a:xfrm flipH="1">
                <a:off x="3265" y="1824"/>
                <a:ext cx="1728" cy="856"/>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grpSp>
        <p:sp>
          <p:nvSpPr>
            <p:cNvPr id="54300" name="Oval 20"/>
            <p:cNvSpPr>
              <a:spLocks noChangeArrowheads="1"/>
            </p:cNvSpPr>
            <p:nvPr/>
          </p:nvSpPr>
          <p:spPr bwMode="auto">
            <a:xfrm>
              <a:off x="4079" y="2205"/>
              <a:ext cx="115" cy="115"/>
            </a:xfrm>
            <a:prstGeom prst="ellipse">
              <a:avLst/>
            </a:prstGeom>
            <a:solidFill>
              <a:srgbClr val="33CC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endParaRPr>
            </a:p>
          </p:txBody>
        </p:sp>
      </p:grpSp>
      <p:grpSp>
        <p:nvGrpSpPr>
          <p:cNvPr id="54283" name="Group 21"/>
          <p:cNvGrpSpPr>
            <a:grpSpLocks/>
          </p:cNvGrpSpPr>
          <p:nvPr/>
        </p:nvGrpSpPr>
        <p:grpSpPr bwMode="auto">
          <a:xfrm>
            <a:off x="1044575" y="2209800"/>
            <a:ext cx="5619750" cy="2757488"/>
            <a:chOff x="658" y="1392"/>
            <a:chExt cx="3540" cy="1737"/>
          </a:xfrm>
        </p:grpSpPr>
        <p:grpSp>
          <p:nvGrpSpPr>
            <p:cNvPr id="54291" name="Group 22"/>
            <p:cNvGrpSpPr>
              <a:grpSpLocks/>
            </p:cNvGrpSpPr>
            <p:nvPr/>
          </p:nvGrpSpPr>
          <p:grpSpPr bwMode="auto">
            <a:xfrm>
              <a:off x="658" y="1392"/>
              <a:ext cx="3483" cy="1737"/>
              <a:chOff x="658" y="1392"/>
              <a:chExt cx="3483" cy="1737"/>
            </a:xfrm>
          </p:grpSpPr>
          <p:sp>
            <p:nvSpPr>
              <p:cNvPr id="54293" name="Line 23"/>
              <p:cNvSpPr>
                <a:spLocks noChangeShapeType="1"/>
              </p:cNvSpPr>
              <p:nvPr/>
            </p:nvSpPr>
            <p:spPr bwMode="auto">
              <a:xfrm flipV="1">
                <a:off x="658" y="1402"/>
                <a:ext cx="874" cy="337"/>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54294" name="Line 24"/>
              <p:cNvSpPr>
                <a:spLocks noChangeShapeType="1"/>
              </p:cNvSpPr>
              <p:nvPr/>
            </p:nvSpPr>
            <p:spPr bwMode="auto">
              <a:xfrm>
                <a:off x="658" y="1739"/>
                <a:ext cx="885" cy="379"/>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54295" name="Line 25"/>
              <p:cNvSpPr>
                <a:spLocks noChangeShapeType="1"/>
              </p:cNvSpPr>
              <p:nvPr/>
            </p:nvSpPr>
            <p:spPr bwMode="auto">
              <a:xfrm flipH="1" flipV="1">
                <a:off x="3264" y="2400"/>
                <a:ext cx="868" cy="3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54296" name="Line 26"/>
              <p:cNvSpPr>
                <a:spLocks noChangeShapeType="1"/>
              </p:cNvSpPr>
              <p:nvPr/>
            </p:nvSpPr>
            <p:spPr bwMode="auto">
              <a:xfrm flipH="1">
                <a:off x="3264" y="2736"/>
                <a:ext cx="877" cy="391"/>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54297" name="Line 27"/>
              <p:cNvSpPr>
                <a:spLocks noChangeShapeType="1"/>
              </p:cNvSpPr>
              <p:nvPr/>
            </p:nvSpPr>
            <p:spPr bwMode="auto">
              <a:xfrm>
                <a:off x="1532" y="1392"/>
                <a:ext cx="1732" cy="1008"/>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54298" name="Line 28"/>
              <p:cNvSpPr>
                <a:spLocks noChangeShapeType="1"/>
              </p:cNvSpPr>
              <p:nvPr/>
            </p:nvSpPr>
            <p:spPr bwMode="auto">
              <a:xfrm>
                <a:off x="1543" y="2118"/>
                <a:ext cx="1745" cy="1011"/>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grpSp>
        <p:sp>
          <p:nvSpPr>
            <p:cNvPr id="54292" name="Oval 29"/>
            <p:cNvSpPr>
              <a:spLocks noChangeArrowheads="1"/>
            </p:cNvSpPr>
            <p:nvPr/>
          </p:nvSpPr>
          <p:spPr bwMode="auto">
            <a:xfrm>
              <a:off x="4083" y="2692"/>
              <a:ext cx="115" cy="11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endParaRPr>
            </a:p>
          </p:txBody>
        </p:sp>
      </p:grpSp>
      <p:sp>
        <p:nvSpPr>
          <p:cNvPr id="54284" name="Line 33"/>
          <p:cNvSpPr>
            <a:spLocks noChangeShapeType="1"/>
          </p:cNvSpPr>
          <p:nvPr/>
        </p:nvSpPr>
        <p:spPr bwMode="auto">
          <a:xfrm>
            <a:off x="1044575" y="2760663"/>
            <a:ext cx="547688"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305196" name="Line 44"/>
          <p:cNvSpPr>
            <a:spLocks noChangeShapeType="1"/>
          </p:cNvSpPr>
          <p:nvPr/>
        </p:nvSpPr>
        <p:spPr bwMode="auto">
          <a:xfrm flipH="1">
            <a:off x="1493838" y="3584575"/>
            <a:ext cx="342900" cy="225425"/>
          </a:xfrm>
          <a:prstGeom prst="line">
            <a:avLst/>
          </a:prstGeom>
          <a:noFill/>
          <a:ln w="57150">
            <a:solidFill>
              <a:srgbClr val="FF00FF"/>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305191" name="Line 39"/>
          <p:cNvSpPr>
            <a:spLocks noChangeShapeType="1"/>
          </p:cNvSpPr>
          <p:nvPr/>
        </p:nvSpPr>
        <p:spPr bwMode="auto">
          <a:xfrm flipH="1">
            <a:off x="952500" y="2760663"/>
            <a:ext cx="639763" cy="455612"/>
          </a:xfrm>
          <a:prstGeom prst="line">
            <a:avLst/>
          </a:prstGeom>
          <a:noFill/>
          <a:ln w="57150">
            <a:solidFill>
              <a:srgbClr val="FF00FF"/>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305192" name="Line 40"/>
          <p:cNvSpPr>
            <a:spLocks noChangeShapeType="1"/>
          </p:cNvSpPr>
          <p:nvPr/>
        </p:nvSpPr>
        <p:spPr bwMode="auto">
          <a:xfrm>
            <a:off x="952500" y="3216275"/>
            <a:ext cx="884238" cy="368300"/>
          </a:xfrm>
          <a:prstGeom prst="line">
            <a:avLst/>
          </a:prstGeom>
          <a:noFill/>
          <a:ln w="57150">
            <a:solidFill>
              <a:srgbClr val="FF00FF"/>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305194" name="Line 42"/>
          <p:cNvSpPr>
            <a:spLocks noChangeShapeType="1"/>
          </p:cNvSpPr>
          <p:nvPr/>
        </p:nvSpPr>
        <p:spPr bwMode="auto">
          <a:xfrm>
            <a:off x="1493838" y="3810000"/>
            <a:ext cx="938212" cy="444500"/>
          </a:xfrm>
          <a:prstGeom prst="line">
            <a:avLst/>
          </a:prstGeom>
          <a:noFill/>
          <a:ln w="57150">
            <a:solidFill>
              <a:srgbClr val="FF00FF"/>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305198" name="Line 46"/>
          <p:cNvSpPr>
            <a:spLocks noChangeShapeType="1"/>
          </p:cNvSpPr>
          <p:nvPr/>
        </p:nvSpPr>
        <p:spPr bwMode="auto">
          <a:xfrm>
            <a:off x="2432050" y="4254500"/>
            <a:ext cx="2749550" cy="0"/>
          </a:xfrm>
          <a:prstGeom prst="line">
            <a:avLst/>
          </a:prstGeom>
          <a:noFill/>
          <a:ln w="57150">
            <a:solidFill>
              <a:srgbClr val="FF00FF"/>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305199" name="Line 47"/>
          <p:cNvSpPr>
            <a:spLocks noChangeShapeType="1"/>
          </p:cNvSpPr>
          <p:nvPr/>
        </p:nvSpPr>
        <p:spPr bwMode="auto">
          <a:xfrm flipV="1">
            <a:off x="5199063" y="2895600"/>
            <a:ext cx="2727325" cy="1358900"/>
          </a:xfrm>
          <a:prstGeom prst="line">
            <a:avLst/>
          </a:prstGeom>
          <a:noFill/>
          <a:ln w="57150">
            <a:solidFill>
              <a:srgbClr val="FF00FF"/>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Tree>
    <p:extLst>
      <p:ext uri="{BB962C8B-B14F-4D97-AF65-F5344CB8AC3E}">
        <p14:creationId xmlns:p14="http://schemas.microsoft.com/office/powerpoint/2010/main" val="24452990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5191"/>
                                        </p:tgtEl>
                                        <p:attrNameLst>
                                          <p:attrName>style.visibility</p:attrName>
                                        </p:attrNameLst>
                                      </p:cBhvr>
                                      <p:to>
                                        <p:strVal val="visible"/>
                                      </p:to>
                                    </p:set>
                                    <p:animEffect transition="in" filter="dissolve">
                                      <p:cBhvr>
                                        <p:cTn id="7" dur="500"/>
                                        <p:tgtEl>
                                          <p:spTgt spid="305191"/>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05192"/>
                                        </p:tgtEl>
                                        <p:attrNameLst>
                                          <p:attrName>style.visibility</p:attrName>
                                        </p:attrNameLst>
                                      </p:cBhvr>
                                      <p:to>
                                        <p:strVal val="visible"/>
                                      </p:to>
                                    </p:set>
                                    <p:animEffect transition="in" filter="dissolve">
                                      <p:cBhvr>
                                        <p:cTn id="11" dur="500"/>
                                        <p:tgtEl>
                                          <p:spTgt spid="305192"/>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05196"/>
                                        </p:tgtEl>
                                        <p:attrNameLst>
                                          <p:attrName>style.visibility</p:attrName>
                                        </p:attrNameLst>
                                      </p:cBhvr>
                                      <p:to>
                                        <p:strVal val="visible"/>
                                      </p:to>
                                    </p:set>
                                    <p:animEffect transition="in" filter="dissolve">
                                      <p:cBhvr>
                                        <p:cTn id="15" dur="500"/>
                                        <p:tgtEl>
                                          <p:spTgt spid="305196"/>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305194"/>
                                        </p:tgtEl>
                                        <p:attrNameLst>
                                          <p:attrName>style.visibility</p:attrName>
                                        </p:attrNameLst>
                                      </p:cBhvr>
                                      <p:to>
                                        <p:strVal val="visible"/>
                                      </p:to>
                                    </p:set>
                                    <p:animEffect transition="in" filter="dissolve">
                                      <p:cBhvr>
                                        <p:cTn id="19" dur="500"/>
                                        <p:tgtEl>
                                          <p:spTgt spid="305194"/>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305198"/>
                                        </p:tgtEl>
                                        <p:attrNameLst>
                                          <p:attrName>style.visibility</p:attrName>
                                        </p:attrNameLst>
                                      </p:cBhvr>
                                      <p:to>
                                        <p:strVal val="visible"/>
                                      </p:to>
                                    </p:set>
                                    <p:animEffect transition="in" filter="dissolve">
                                      <p:cBhvr>
                                        <p:cTn id="23" dur="500"/>
                                        <p:tgtEl>
                                          <p:spTgt spid="305198"/>
                                        </p:tgtEl>
                                      </p:cBhvr>
                                    </p:animEffect>
                                  </p:childTnLst>
                                </p:cTn>
                              </p:par>
                            </p:childTnLst>
                          </p:cTn>
                        </p:par>
                        <p:par>
                          <p:cTn id="24" fill="hold" nodeType="afterGroup">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305199"/>
                                        </p:tgtEl>
                                        <p:attrNameLst>
                                          <p:attrName>style.visibility</p:attrName>
                                        </p:attrNameLst>
                                      </p:cBhvr>
                                      <p:to>
                                        <p:strVal val="visible"/>
                                      </p:to>
                                    </p:set>
                                    <p:animEffect transition="in" filter="dissolve">
                                      <p:cBhvr>
                                        <p:cTn id="27" dur="500"/>
                                        <p:tgtEl>
                                          <p:spTgt spid="305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96" grpId="0" animBg="1"/>
      <p:bldP spid="305191" grpId="0" animBg="1"/>
      <p:bldP spid="305192" grpId="0" animBg="1"/>
      <p:bldP spid="305194" grpId="0" animBg="1"/>
      <p:bldP spid="305198" grpId="0" animBg="1"/>
      <p:bldP spid="30519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5" name="Group 54"/>
          <p:cNvGrpSpPr>
            <a:grpSpLocks/>
          </p:cNvGrpSpPr>
          <p:nvPr/>
        </p:nvGrpSpPr>
        <p:grpSpPr bwMode="auto">
          <a:xfrm rot="5400000">
            <a:off x="4630849" y="1869745"/>
            <a:ext cx="4156191" cy="2900634"/>
            <a:chOff x="465138" y="1397000"/>
            <a:chExt cx="7470777" cy="5213350"/>
          </a:xfrm>
        </p:grpSpPr>
        <p:sp>
          <p:nvSpPr>
            <p:cNvPr id="57347" name="Oval 75"/>
            <p:cNvSpPr>
              <a:spLocks noChangeArrowheads="1"/>
            </p:cNvSpPr>
            <p:nvPr/>
          </p:nvSpPr>
          <p:spPr bwMode="auto">
            <a:xfrm>
              <a:off x="1744663" y="4411663"/>
              <a:ext cx="363537" cy="18288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sz="1800">
                <a:solidFill>
                  <a:srgbClr val="000000"/>
                </a:solidFill>
                <a:latin typeface="Arial" panose="020B0604020202020204" pitchFamily="34" charset="0"/>
                <a:cs typeface="Arial" panose="020B0604020202020204" pitchFamily="34" charset="0"/>
              </a:endParaRPr>
            </a:p>
          </p:txBody>
        </p:sp>
        <p:sp>
          <p:nvSpPr>
            <p:cNvPr id="57348" name="Oval 52"/>
            <p:cNvSpPr>
              <a:spLocks noChangeArrowheads="1"/>
            </p:cNvSpPr>
            <p:nvPr/>
          </p:nvSpPr>
          <p:spPr bwMode="auto">
            <a:xfrm rot="5400000">
              <a:off x="5124450" y="1830388"/>
              <a:ext cx="152400" cy="9779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sz="1800">
                <a:solidFill>
                  <a:srgbClr val="000000"/>
                </a:solidFill>
                <a:latin typeface="Arial" panose="020B0604020202020204" pitchFamily="34" charset="0"/>
                <a:cs typeface="Arial" panose="020B0604020202020204" pitchFamily="34" charset="0"/>
              </a:endParaRPr>
            </a:p>
          </p:txBody>
        </p:sp>
        <p:sp>
          <p:nvSpPr>
            <p:cNvPr id="57349" name="Oval 4"/>
            <p:cNvSpPr>
              <a:spLocks noChangeArrowheads="1"/>
            </p:cNvSpPr>
            <p:nvPr/>
          </p:nvSpPr>
          <p:spPr bwMode="auto">
            <a:xfrm>
              <a:off x="6381750" y="4411663"/>
              <a:ext cx="363538" cy="18288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sz="1800">
                <a:solidFill>
                  <a:srgbClr val="000000"/>
                </a:solidFill>
                <a:latin typeface="Arial" panose="020B0604020202020204" pitchFamily="34" charset="0"/>
                <a:cs typeface="Arial" panose="020B0604020202020204" pitchFamily="34" charset="0"/>
              </a:endParaRPr>
            </a:p>
          </p:txBody>
        </p:sp>
        <p:sp>
          <p:nvSpPr>
            <p:cNvPr id="57350" name="Oval 5"/>
            <p:cNvSpPr>
              <a:spLocks noChangeArrowheads="1"/>
            </p:cNvSpPr>
            <p:nvPr/>
          </p:nvSpPr>
          <p:spPr bwMode="auto">
            <a:xfrm>
              <a:off x="3651250" y="4411663"/>
              <a:ext cx="363538" cy="18288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sz="1800">
                <a:solidFill>
                  <a:srgbClr val="000000"/>
                </a:solidFill>
                <a:latin typeface="Arial" panose="020B0604020202020204" pitchFamily="34" charset="0"/>
                <a:cs typeface="Arial" panose="020B0604020202020204" pitchFamily="34" charset="0"/>
              </a:endParaRPr>
            </a:p>
          </p:txBody>
        </p:sp>
        <p:grpSp>
          <p:nvGrpSpPr>
            <p:cNvPr id="57351" name="Group 8"/>
            <p:cNvGrpSpPr>
              <a:grpSpLocks/>
            </p:cNvGrpSpPr>
            <p:nvPr/>
          </p:nvGrpSpPr>
          <p:grpSpPr bwMode="auto">
            <a:xfrm>
              <a:off x="2457450" y="4411663"/>
              <a:ext cx="0" cy="1828800"/>
              <a:chOff x="2022" y="2323"/>
              <a:chExt cx="0" cy="1152"/>
            </a:xfrm>
          </p:grpSpPr>
          <p:sp>
            <p:nvSpPr>
              <p:cNvPr id="57380" name="Line 6"/>
              <p:cNvSpPr>
                <a:spLocks noChangeShapeType="1"/>
              </p:cNvSpPr>
              <p:nvPr/>
            </p:nvSpPr>
            <p:spPr bwMode="auto">
              <a:xfrm flipV="1">
                <a:off x="2022" y="2957"/>
                <a:ext cx="0" cy="51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57381" name="Line 7"/>
              <p:cNvSpPr>
                <a:spLocks noChangeShapeType="1"/>
              </p:cNvSpPr>
              <p:nvPr/>
            </p:nvSpPr>
            <p:spPr bwMode="auto">
              <a:xfrm flipV="1">
                <a:off x="2022" y="2323"/>
                <a:ext cx="0" cy="51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grpSp>
        <p:sp>
          <p:nvSpPr>
            <p:cNvPr id="57352" name="Line 13"/>
            <p:cNvSpPr>
              <a:spLocks noChangeShapeType="1"/>
            </p:cNvSpPr>
            <p:nvPr/>
          </p:nvSpPr>
          <p:spPr bwMode="auto">
            <a:xfrm rot="-2700000">
              <a:off x="5200650" y="4051300"/>
              <a:ext cx="0" cy="2559050"/>
            </a:xfrm>
            <a:prstGeom prst="line">
              <a:avLst/>
            </a:prstGeom>
            <a:noFill/>
            <a:ln w="76200">
              <a:solidFill>
                <a:srgbClr val="00FFFF"/>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57353" name="Oval 14"/>
            <p:cNvSpPr>
              <a:spLocks noChangeArrowheads="1"/>
            </p:cNvSpPr>
            <p:nvPr/>
          </p:nvSpPr>
          <p:spPr bwMode="auto">
            <a:xfrm rot="5400000">
              <a:off x="5015706" y="3039269"/>
              <a:ext cx="363538" cy="18288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sz="1800">
                <a:solidFill>
                  <a:srgbClr val="000000"/>
                </a:solidFill>
                <a:latin typeface="Arial" panose="020B0604020202020204" pitchFamily="34" charset="0"/>
                <a:cs typeface="Arial" panose="020B0604020202020204" pitchFamily="34" charset="0"/>
              </a:endParaRPr>
            </a:p>
          </p:txBody>
        </p:sp>
        <p:grpSp>
          <p:nvGrpSpPr>
            <p:cNvPr id="57354" name="Group 17"/>
            <p:cNvGrpSpPr>
              <a:grpSpLocks/>
            </p:cNvGrpSpPr>
            <p:nvPr/>
          </p:nvGrpSpPr>
          <p:grpSpPr bwMode="auto">
            <a:xfrm rot="5400000">
              <a:off x="5197475" y="1652588"/>
              <a:ext cx="0" cy="1828800"/>
              <a:chOff x="2022" y="2323"/>
              <a:chExt cx="0" cy="1152"/>
            </a:xfrm>
          </p:grpSpPr>
          <p:sp>
            <p:nvSpPr>
              <p:cNvPr id="57378" name="Line 18"/>
              <p:cNvSpPr>
                <a:spLocks noChangeShapeType="1"/>
              </p:cNvSpPr>
              <p:nvPr/>
            </p:nvSpPr>
            <p:spPr bwMode="auto">
              <a:xfrm flipV="1">
                <a:off x="2022" y="2957"/>
                <a:ext cx="0" cy="51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57379" name="Line 19"/>
              <p:cNvSpPr>
                <a:spLocks noChangeShapeType="1"/>
              </p:cNvSpPr>
              <p:nvPr/>
            </p:nvSpPr>
            <p:spPr bwMode="auto">
              <a:xfrm flipV="1">
                <a:off x="2022" y="2323"/>
                <a:ext cx="0" cy="51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grpSp>
        <p:sp>
          <p:nvSpPr>
            <p:cNvPr id="57355" name="Line 30"/>
            <p:cNvSpPr>
              <a:spLocks noChangeShapeType="1"/>
            </p:cNvSpPr>
            <p:nvPr/>
          </p:nvSpPr>
          <p:spPr bwMode="auto">
            <a:xfrm flipV="1">
              <a:off x="4283075" y="2566988"/>
              <a:ext cx="917575" cy="1376362"/>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57356" name="Line 31"/>
            <p:cNvSpPr>
              <a:spLocks noChangeShapeType="1"/>
            </p:cNvSpPr>
            <p:nvPr/>
          </p:nvSpPr>
          <p:spPr bwMode="auto">
            <a:xfrm flipH="1" flipV="1">
              <a:off x="5211763" y="2566988"/>
              <a:ext cx="900112" cy="1376362"/>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57357" name="Line 32"/>
            <p:cNvSpPr>
              <a:spLocks noChangeShapeType="1"/>
            </p:cNvSpPr>
            <p:nvPr/>
          </p:nvSpPr>
          <p:spPr bwMode="auto">
            <a:xfrm flipH="1" flipV="1">
              <a:off x="4283075" y="3943350"/>
              <a:ext cx="0" cy="468313"/>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57358" name="Line 33"/>
            <p:cNvSpPr>
              <a:spLocks noChangeShapeType="1"/>
            </p:cNvSpPr>
            <p:nvPr/>
          </p:nvSpPr>
          <p:spPr bwMode="auto">
            <a:xfrm flipV="1">
              <a:off x="6111875" y="3943350"/>
              <a:ext cx="0" cy="2297113"/>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57359" name="Line 34"/>
            <p:cNvSpPr>
              <a:spLocks noChangeShapeType="1"/>
            </p:cNvSpPr>
            <p:nvPr/>
          </p:nvSpPr>
          <p:spPr bwMode="auto">
            <a:xfrm flipV="1">
              <a:off x="4283075" y="4411663"/>
              <a:ext cx="2281238" cy="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57360" name="Line 35"/>
            <p:cNvSpPr>
              <a:spLocks noChangeShapeType="1"/>
            </p:cNvSpPr>
            <p:nvPr/>
          </p:nvSpPr>
          <p:spPr bwMode="auto">
            <a:xfrm flipH="1" flipV="1">
              <a:off x="6564313" y="4411663"/>
              <a:ext cx="1371600" cy="91440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57361" name="Line 37"/>
            <p:cNvSpPr>
              <a:spLocks noChangeShapeType="1"/>
            </p:cNvSpPr>
            <p:nvPr/>
          </p:nvSpPr>
          <p:spPr bwMode="auto">
            <a:xfrm flipH="1">
              <a:off x="6564313" y="5326063"/>
              <a:ext cx="1371600" cy="91440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57362" name="Line 38"/>
            <p:cNvSpPr>
              <a:spLocks noChangeShapeType="1"/>
            </p:cNvSpPr>
            <p:nvPr/>
          </p:nvSpPr>
          <p:spPr bwMode="auto">
            <a:xfrm flipH="1">
              <a:off x="6111875" y="6240463"/>
              <a:ext cx="452438" cy="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57363" name="Line 41"/>
            <p:cNvSpPr>
              <a:spLocks noChangeShapeType="1"/>
            </p:cNvSpPr>
            <p:nvPr/>
          </p:nvSpPr>
          <p:spPr bwMode="auto">
            <a:xfrm flipH="1" flipV="1">
              <a:off x="6564313" y="4564063"/>
              <a:ext cx="1371600" cy="7620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57364" name="Line 42"/>
            <p:cNvSpPr>
              <a:spLocks noChangeShapeType="1"/>
            </p:cNvSpPr>
            <p:nvPr/>
          </p:nvSpPr>
          <p:spPr bwMode="auto">
            <a:xfrm flipH="1">
              <a:off x="6564313" y="5326063"/>
              <a:ext cx="1371600" cy="75565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57365" name="Line 43"/>
            <p:cNvSpPr>
              <a:spLocks noChangeShapeType="1"/>
            </p:cNvSpPr>
            <p:nvPr/>
          </p:nvSpPr>
          <p:spPr bwMode="auto">
            <a:xfrm flipH="1">
              <a:off x="3829050" y="6081713"/>
              <a:ext cx="273526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57366" name="Line 44"/>
            <p:cNvSpPr>
              <a:spLocks noChangeShapeType="1"/>
            </p:cNvSpPr>
            <p:nvPr/>
          </p:nvSpPr>
          <p:spPr bwMode="auto">
            <a:xfrm flipH="1">
              <a:off x="3843338" y="4564063"/>
              <a:ext cx="273526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57367" name="Line 45"/>
            <p:cNvSpPr>
              <a:spLocks noChangeShapeType="1"/>
            </p:cNvSpPr>
            <p:nvPr/>
          </p:nvSpPr>
          <p:spPr bwMode="auto">
            <a:xfrm flipH="1">
              <a:off x="1927225" y="4564063"/>
              <a:ext cx="1916113" cy="106045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57368" name="Line 46"/>
            <p:cNvSpPr>
              <a:spLocks noChangeShapeType="1"/>
            </p:cNvSpPr>
            <p:nvPr/>
          </p:nvSpPr>
          <p:spPr bwMode="auto">
            <a:xfrm flipH="1" flipV="1">
              <a:off x="1927225" y="5037138"/>
              <a:ext cx="1916113" cy="104457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57369" name="AutoShape 47"/>
            <p:cNvSpPr>
              <a:spLocks noChangeArrowheads="1"/>
            </p:cNvSpPr>
            <p:nvPr/>
          </p:nvSpPr>
          <p:spPr bwMode="auto">
            <a:xfrm rot="5400000">
              <a:off x="554832" y="4823619"/>
              <a:ext cx="825500" cy="1004887"/>
            </a:xfrm>
            <a:prstGeom prst="can">
              <a:avLst>
                <a:gd name="adj" fmla="val 30433"/>
              </a:avLst>
            </a:prstGeom>
            <a:solidFill>
              <a:srgbClr val="333399"/>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sz="1800">
                <a:solidFill>
                  <a:srgbClr val="000000"/>
                </a:solidFill>
                <a:latin typeface="Arial" panose="020B0604020202020204" pitchFamily="34" charset="0"/>
                <a:cs typeface="Arial" panose="020B0604020202020204" pitchFamily="34" charset="0"/>
              </a:endParaRPr>
            </a:p>
          </p:txBody>
        </p:sp>
        <p:sp>
          <p:nvSpPr>
            <p:cNvPr id="57370" name="Line 50"/>
            <p:cNvSpPr>
              <a:spLocks noChangeShapeType="1"/>
            </p:cNvSpPr>
            <p:nvPr/>
          </p:nvSpPr>
          <p:spPr bwMode="auto">
            <a:xfrm>
              <a:off x="5105400" y="2322513"/>
              <a:ext cx="95250" cy="244475"/>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57371" name="Line 51"/>
            <p:cNvSpPr>
              <a:spLocks noChangeShapeType="1"/>
            </p:cNvSpPr>
            <p:nvPr/>
          </p:nvSpPr>
          <p:spPr bwMode="auto">
            <a:xfrm flipV="1">
              <a:off x="5200650" y="2322513"/>
              <a:ext cx="106363" cy="244475"/>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57372" name="Line 53"/>
            <p:cNvSpPr>
              <a:spLocks noChangeShapeType="1"/>
            </p:cNvSpPr>
            <p:nvPr/>
          </p:nvSpPr>
          <p:spPr bwMode="auto">
            <a:xfrm>
              <a:off x="5211763" y="2011363"/>
              <a:ext cx="95250" cy="320675"/>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57373" name="Line 54"/>
            <p:cNvSpPr>
              <a:spLocks noChangeShapeType="1"/>
            </p:cNvSpPr>
            <p:nvPr/>
          </p:nvSpPr>
          <p:spPr bwMode="auto">
            <a:xfrm flipH="1">
              <a:off x="5105400" y="2011363"/>
              <a:ext cx="106363" cy="320675"/>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57374" name="AutoShape 48"/>
            <p:cNvSpPr>
              <a:spLocks noChangeArrowheads="1"/>
            </p:cNvSpPr>
            <p:nvPr/>
          </p:nvSpPr>
          <p:spPr bwMode="auto">
            <a:xfrm rot="10800000">
              <a:off x="5105400" y="1397000"/>
              <a:ext cx="201613" cy="641350"/>
            </a:xfrm>
            <a:prstGeom prst="can">
              <a:avLst>
                <a:gd name="adj" fmla="val 48762"/>
              </a:avLst>
            </a:prstGeom>
            <a:solidFill>
              <a:srgbClr val="00FF00"/>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sz="1800">
                <a:solidFill>
                  <a:srgbClr val="000000"/>
                </a:solidFill>
                <a:latin typeface="Arial" panose="020B0604020202020204" pitchFamily="34" charset="0"/>
                <a:cs typeface="Arial" panose="020B0604020202020204" pitchFamily="34" charset="0"/>
              </a:endParaRPr>
            </a:p>
          </p:txBody>
        </p:sp>
        <p:sp>
          <p:nvSpPr>
            <p:cNvPr id="57375" name="Line 67"/>
            <p:cNvSpPr>
              <a:spLocks noChangeShapeType="1"/>
            </p:cNvSpPr>
            <p:nvPr/>
          </p:nvSpPr>
          <p:spPr bwMode="auto">
            <a:xfrm flipV="1">
              <a:off x="7935915" y="4394203"/>
              <a:ext cx="0" cy="182880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57376" name="Line 76"/>
            <p:cNvSpPr>
              <a:spLocks noChangeShapeType="1"/>
            </p:cNvSpPr>
            <p:nvPr/>
          </p:nvSpPr>
          <p:spPr bwMode="auto">
            <a:xfrm flipH="1" flipV="1">
              <a:off x="1363663" y="5326063"/>
              <a:ext cx="563562" cy="29845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57377" name="Line 77"/>
            <p:cNvSpPr>
              <a:spLocks noChangeShapeType="1"/>
            </p:cNvSpPr>
            <p:nvPr/>
          </p:nvSpPr>
          <p:spPr bwMode="auto">
            <a:xfrm flipH="1">
              <a:off x="1363663" y="5037138"/>
              <a:ext cx="563562" cy="2889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grpSp>
      <p:sp>
        <p:nvSpPr>
          <p:cNvPr id="57346" name="Title 53"/>
          <p:cNvSpPr>
            <a:spLocks noGrp="1"/>
          </p:cNvSpPr>
          <p:nvPr>
            <p:ph type="title"/>
          </p:nvPr>
        </p:nvSpPr>
        <p:spPr>
          <a:xfrm>
            <a:off x="628650" y="365126"/>
            <a:ext cx="7886700" cy="1325563"/>
          </a:xfrm>
        </p:spPr>
        <p:txBody>
          <a:bodyPr anchor="t"/>
          <a:lstStyle/>
          <a:p>
            <a:r>
              <a:rPr lang="en-US" altLang="en-US" sz="3200" dirty="0" smtClean="0">
                <a:cs typeface="Arial" panose="020B0604020202020204" pitchFamily="34" charset="0"/>
              </a:rPr>
              <a:t>How else to do confocal microscopy?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975" y="1231916"/>
            <a:ext cx="4469101" cy="4415257"/>
          </a:xfrm>
          <a:prstGeom prst="rect">
            <a:avLst/>
          </a:prstGeom>
        </p:spPr>
      </p:pic>
      <p:sp>
        <p:nvSpPr>
          <p:cNvPr id="4" name="Rectangle 3"/>
          <p:cNvSpPr/>
          <p:nvPr/>
        </p:nvSpPr>
        <p:spPr>
          <a:xfrm>
            <a:off x="546942" y="4053681"/>
            <a:ext cx="970359" cy="30951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TextBox 4"/>
          <p:cNvSpPr txBox="1"/>
          <p:nvPr/>
        </p:nvSpPr>
        <p:spPr>
          <a:xfrm>
            <a:off x="628650" y="6039059"/>
            <a:ext cx="5130251" cy="369332"/>
          </a:xfrm>
          <a:prstGeom prst="rect">
            <a:avLst/>
          </a:prstGeom>
          <a:noFill/>
        </p:spPr>
        <p:txBody>
          <a:bodyPr wrap="none" rtlCol="0">
            <a:spAutoFit/>
          </a:bodyPr>
          <a:lstStyle/>
          <a:p>
            <a:r>
              <a:rPr lang="en-US" dirty="0" smtClean="0"/>
              <a:t>Confocal microscopes can be slow. Can we go faster?</a:t>
            </a:r>
            <a:endParaRPr lang="en-US" dirty="0"/>
          </a:p>
        </p:txBody>
      </p:sp>
    </p:spTree>
    <p:extLst>
      <p:ext uri="{BB962C8B-B14F-4D97-AF65-F5344CB8AC3E}">
        <p14:creationId xmlns:p14="http://schemas.microsoft.com/office/powerpoint/2010/main" val="23734966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2" descr=" spin disc                                                      0001B28A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0517"/>
            <a:ext cx="5956300" cy="590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Text Box 6"/>
          <p:cNvSpPr txBox="1">
            <a:spLocks noChangeArrowheads="1"/>
          </p:cNvSpPr>
          <p:nvPr/>
        </p:nvSpPr>
        <p:spPr bwMode="auto">
          <a:xfrm>
            <a:off x="4525518" y="2539312"/>
            <a:ext cx="29408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fontAlgn="base" hangingPunct="1">
              <a:spcBef>
                <a:spcPct val="0"/>
              </a:spcBef>
              <a:spcAft>
                <a:spcPct val="0"/>
              </a:spcAft>
            </a:pPr>
            <a:r>
              <a:rPr lang="en-US" altLang="en-US" sz="1800" dirty="0">
                <a:solidFill>
                  <a:schemeClr val="accent4"/>
                </a:solidFill>
                <a:latin typeface="Calibri" panose="020F0502020204030204" pitchFamily="34" charset="0"/>
              </a:rPr>
              <a:t>Illumination</a:t>
            </a:r>
            <a:r>
              <a:rPr lang="en-US" altLang="en-US" sz="1800" dirty="0">
                <a:solidFill>
                  <a:srgbClr val="000000"/>
                </a:solidFill>
                <a:latin typeface="Calibri" panose="020F0502020204030204" pitchFamily="34" charset="0"/>
              </a:rPr>
              <a:t> through this side</a:t>
            </a:r>
          </a:p>
        </p:txBody>
      </p:sp>
      <p:sp>
        <p:nvSpPr>
          <p:cNvPr id="58374" name="Oval 8"/>
          <p:cNvSpPr>
            <a:spLocks noChangeArrowheads="1"/>
          </p:cNvSpPr>
          <p:nvPr/>
        </p:nvSpPr>
        <p:spPr bwMode="auto">
          <a:xfrm>
            <a:off x="6731000" y="3263900"/>
            <a:ext cx="254000" cy="254000"/>
          </a:xfrm>
          <a:prstGeom prst="ellipse">
            <a:avLst/>
          </a:pr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endParaRPr>
          </a:p>
        </p:txBody>
      </p:sp>
      <p:sp>
        <p:nvSpPr>
          <p:cNvPr id="58375" name="Oval 9"/>
          <p:cNvSpPr>
            <a:spLocks noChangeArrowheads="1"/>
          </p:cNvSpPr>
          <p:nvPr/>
        </p:nvSpPr>
        <p:spPr bwMode="auto">
          <a:xfrm>
            <a:off x="6692900" y="4216400"/>
            <a:ext cx="254000" cy="254000"/>
          </a:xfrm>
          <a:prstGeom prst="ellipse">
            <a:avLst/>
          </a:pr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endParaRPr>
          </a:p>
        </p:txBody>
      </p:sp>
      <p:sp>
        <p:nvSpPr>
          <p:cNvPr id="58376" name="Text Box 10"/>
          <p:cNvSpPr txBox="1">
            <a:spLocks noChangeArrowheads="1"/>
          </p:cNvSpPr>
          <p:nvPr/>
        </p:nvSpPr>
        <p:spPr bwMode="auto">
          <a:xfrm>
            <a:off x="4856163" y="5792857"/>
            <a:ext cx="348159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r>
              <a:rPr lang="en-US" altLang="en-US" sz="2000" dirty="0">
                <a:solidFill>
                  <a:srgbClr val="000000"/>
                </a:solidFill>
                <a:latin typeface="Calibri" panose="020F0502020204030204" pitchFamily="34" charset="0"/>
              </a:rPr>
              <a:t>Alignment is critical</a:t>
            </a:r>
          </a:p>
          <a:p>
            <a:pPr eaLnBrk="1" fontAlgn="base" hangingPunct="1">
              <a:spcBef>
                <a:spcPct val="0"/>
              </a:spcBef>
              <a:spcAft>
                <a:spcPct val="0"/>
              </a:spcAft>
            </a:pPr>
            <a:r>
              <a:rPr lang="en-US" altLang="en-US" sz="2000" dirty="0">
                <a:solidFill>
                  <a:srgbClr val="000000"/>
                </a:solidFill>
                <a:latin typeface="Calibri" panose="020F0502020204030204" pitchFamily="34" charset="0"/>
              </a:rPr>
              <a:t>Most of light hits mask not hole</a:t>
            </a:r>
          </a:p>
        </p:txBody>
      </p:sp>
      <p:sp>
        <p:nvSpPr>
          <p:cNvPr id="2" name="Title 1"/>
          <p:cNvSpPr>
            <a:spLocks noGrp="1"/>
          </p:cNvSpPr>
          <p:nvPr>
            <p:ph type="title"/>
          </p:nvPr>
        </p:nvSpPr>
        <p:spPr/>
        <p:txBody>
          <a:bodyPr anchor="t">
            <a:normAutofit/>
          </a:bodyPr>
          <a:lstStyle/>
          <a:p>
            <a:pPr algn="ctr"/>
            <a:r>
              <a:rPr lang="en-US" sz="3200" dirty="0"/>
              <a:t>Tandem spinning disk </a:t>
            </a:r>
            <a:r>
              <a:rPr lang="en-US" sz="3200" dirty="0" smtClean="0"/>
              <a:t>scanner</a:t>
            </a:r>
            <a:endParaRPr lang="en-US" sz="3200" dirty="0"/>
          </a:p>
        </p:txBody>
      </p:sp>
      <p:sp>
        <p:nvSpPr>
          <p:cNvPr id="3" name="TextBox 2"/>
          <p:cNvSpPr txBox="1"/>
          <p:nvPr/>
        </p:nvSpPr>
        <p:spPr>
          <a:xfrm>
            <a:off x="518117" y="940661"/>
            <a:ext cx="808264" cy="600164"/>
          </a:xfrm>
          <a:prstGeom prst="rect">
            <a:avLst/>
          </a:prstGeom>
          <a:solidFill>
            <a:schemeClr val="bg1"/>
          </a:solidFill>
        </p:spPr>
        <p:txBody>
          <a:bodyPr wrap="square" rtlCol="0">
            <a:spAutoFit/>
          </a:bodyPr>
          <a:lstStyle/>
          <a:p>
            <a:r>
              <a:rPr lang="en-US" sz="1100" dirty="0" smtClean="0">
                <a:latin typeface="Arial" panose="020B0604020202020204" pitchFamily="34" charset="0"/>
                <a:cs typeface="Arial" panose="020B0604020202020204" pitchFamily="34" charset="0"/>
              </a:rPr>
              <a:t>EMCCD or CMOS Camera</a:t>
            </a:r>
            <a:endParaRPr lang="en-US" sz="11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9892" y="2961998"/>
            <a:ext cx="4524375" cy="2371725"/>
          </a:xfrm>
          <a:prstGeom prst="rect">
            <a:avLst/>
          </a:prstGeom>
        </p:spPr>
      </p:pic>
      <p:sp>
        <p:nvSpPr>
          <p:cNvPr id="12" name="Text Box 6"/>
          <p:cNvSpPr txBox="1">
            <a:spLocks noChangeArrowheads="1"/>
          </p:cNvSpPr>
          <p:nvPr/>
        </p:nvSpPr>
        <p:spPr bwMode="auto">
          <a:xfrm>
            <a:off x="4525518" y="5288163"/>
            <a:ext cx="27324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fontAlgn="base" hangingPunct="1">
              <a:spcBef>
                <a:spcPct val="0"/>
              </a:spcBef>
              <a:spcAft>
                <a:spcPct val="0"/>
              </a:spcAft>
            </a:pPr>
            <a:r>
              <a:rPr lang="en-US" altLang="en-US" sz="1800" dirty="0" smtClean="0">
                <a:solidFill>
                  <a:schemeClr val="accent1"/>
                </a:solidFill>
                <a:latin typeface="Calibri" panose="020F0502020204030204" pitchFamily="34" charset="0"/>
              </a:rPr>
              <a:t>Detection</a:t>
            </a:r>
            <a:r>
              <a:rPr lang="en-US" altLang="en-US" sz="1800" dirty="0" smtClean="0">
                <a:solidFill>
                  <a:srgbClr val="000000"/>
                </a:solidFill>
                <a:latin typeface="Calibri" panose="020F0502020204030204" pitchFamily="34" charset="0"/>
              </a:rPr>
              <a:t> through </a:t>
            </a:r>
            <a:r>
              <a:rPr lang="en-US" altLang="en-US" sz="1800" dirty="0">
                <a:solidFill>
                  <a:srgbClr val="000000"/>
                </a:solidFill>
                <a:latin typeface="Calibri" panose="020F0502020204030204" pitchFamily="34" charset="0"/>
              </a:rPr>
              <a:t>this side</a:t>
            </a:r>
          </a:p>
        </p:txBody>
      </p:sp>
      <p:sp>
        <p:nvSpPr>
          <p:cNvPr id="5" name="Can 4"/>
          <p:cNvSpPr/>
          <p:nvPr/>
        </p:nvSpPr>
        <p:spPr>
          <a:xfrm>
            <a:off x="5743017" y="3063150"/>
            <a:ext cx="164166" cy="609256"/>
          </a:xfrm>
          <a:prstGeom prst="can">
            <a:avLst/>
          </a:prstGeom>
          <a:solidFill>
            <a:schemeClr val="accent4">
              <a:alpha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n 13"/>
          <p:cNvSpPr/>
          <p:nvPr/>
        </p:nvSpPr>
        <p:spPr>
          <a:xfrm>
            <a:off x="5232226" y="4132816"/>
            <a:ext cx="164166" cy="609256"/>
          </a:xfrm>
          <a:prstGeom prst="can">
            <a:avLst/>
          </a:prstGeom>
          <a:solidFill>
            <a:schemeClr val="accent1">
              <a:alpha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837714" y="5114611"/>
            <a:ext cx="753627" cy="3582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592752" y="1531685"/>
            <a:ext cx="778881" cy="646331"/>
          </a:xfrm>
          <a:prstGeom prst="rect">
            <a:avLst/>
          </a:prstGeom>
          <a:solidFill>
            <a:schemeClr val="bg1"/>
          </a:solidFill>
          <a:ln>
            <a:solidFill>
              <a:schemeClr val="tx1"/>
            </a:solidFill>
          </a:ln>
        </p:spPr>
        <p:txBody>
          <a:bodyPr wrap="square" rtlCol="0" anchor="ctr">
            <a:spAutoFit/>
          </a:bodyPr>
          <a:lstStyle/>
          <a:p>
            <a:r>
              <a:rPr lang="en-US" dirty="0" smtClean="0"/>
              <a:t>Laser</a:t>
            </a:r>
          </a:p>
          <a:p>
            <a:endParaRPr lang="en-US" dirty="0" smtClean="0"/>
          </a:p>
        </p:txBody>
      </p:sp>
    </p:spTree>
    <p:extLst>
      <p:ext uri="{BB962C8B-B14F-4D97-AF65-F5344CB8AC3E}">
        <p14:creationId xmlns:p14="http://schemas.microsoft.com/office/powerpoint/2010/main" val="19150356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Rectangle 2"/>
          <p:cNvSpPr>
            <a:spLocks noGrp="1" noChangeArrowheads="1"/>
          </p:cNvSpPr>
          <p:nvPr>
            <p:ph type="title"/>
          </p:nvPr>
        </p:nvSpPr>
        <p:spPr>
          <a:xfrm>
            <a:off x="685800" y="448733"/>
            <a:ext cx="7772400" cy="1016000"/>
          </a:xfrm>
        </p:spPr>
        <p:txBody>
          <a:bodyPr anchor="t">
            <a:normAutofit/>
          </a:bodyPr>
          <a:lstStyle/>
          <a:p>
            <a:r>
              <a:rPr lang="de-DE" altLang="en-US" sz="3600" dirty="0">
                <a:latin typeface="Calibri Light" panose="020F0302020204030204" pitchFamily="34" charset="0"/>
              </a:rPr>
              <a:t>Overview </a:t>
            </a:r>
            <a:r>
              <a:rPr lang="de-DE" altLang="en-US" sz="3600" dirty="0" smtClean="0">
                <a:latin typeface="Calibri Light" panose="020F0302020204030204" pitchFamily="34" charset="0"/>
              </a:rPr>
              <a:t>of Optical </a:t>
            </a:r>
            <a:r>
              <a:rPr lang="de-DE" altLang="en-US" sz="3600" dirty="0">
                <a:latin typeface="Calibri Light" panose="020F0302020204030204" pitchFamily="34" charset="0"/>
              </a:rPr>
              <a:t>sectioning Methods</a:t>
            </a:r>
          </a:p>
        </p:txBody>
      </p:sp>
      <p:sp>
        <p:nvSpPr>
          <p:cNvPr id="2" name="Content Placeholder 1"/>
          <p:cNvSpPr>
            <a:spLocks noGrp="1"/>
          </p:cNvSpPr>
          <p:nvPr>
            <p:ph idx="1"/>
          </p:nvPr>
        </p:nvSpPr>
        <p:spPr/>
        <p:txBody>
          <a:bodyPr>
            <a:normAutofit lnSpcReduction="10000"/>
          </a:bodyPr>
          <a:lstStyle/>
          <a:p>
            <a:pPr marL="541873" indent="-541873">
              <a:lnSpc>
                <a:spcPct val="80000"/>
              </a:lnSpc>
              <a:buFont typeface="+mj-lt"/>
              <a:buAutoNum type="arabicPeriod"/>
            </a:pPr>
            <a:r>
              <a:rPr lang="en-US" altLang="en-US" sz="2489" dirty="0"/>
              <a:t>Deconvolution</a:t>
            </a:r>
          </a:p>
          <a:p>
            <a:pPr marL="880544" lvl="1" indent="-474139">
              <a:lnSpc>
                <a:spcPct val="80000"/>
              </a:lnSpc>
            </a:pPr>
            <a:r>
              <a:rPr lang="en-US" altLang="en-US" sz="2133" dirty="0"/>
              <a:t>Point-Spread function (PSF) information is used to calculate light back to its origin</a:t>
            </a:r>
          </a:p>
          <a:p>
            <a:pPr marL="880544" lvl="1" indent="-474139">
              <a:lnSpc>
                <a:spcPct val="80000"/>
              </a:lnSpc>
            </a:pPr>
            <a:r>
              <a:rPr lang="en-US" altLang="en-US" sz="2133" dirty="0"/>
              <a:t>Post processing of an image stack</a:t>
            </a:r>
          </a:p>
          <a:p>
            <a:pPr marL="541873" indent="-541873">
              <a:lnSpc>
                <a:spcPct val="80000"/>
              </a:lnSpc>
              <a:buFont typeface="+mj-lt"/>
              <a:buAutoNum type="arabicPeriod"/>
            </a:pPr>
            <a:r>
              <a:rPr lang="en-US" altLang="en-US" sz="2489" dirty="0"/>
              <a:t>Confocal and Multi-photon Laser Scanning Microscopy</a:t>
            </a:r>
          </a:p>
          <a:p>
            <a:pPr marL="880544" lvl="1" indent="-474139">
              <a:lnSpc>
                <a:spcPct val="80000"/>
              </a:lnSpc>
            </a:pPr>
            <a:r>
              <a:rPr lang="en-US" altLang="en-US" sz="2133" dirty="0"/>
              <a:t>Pinhole prevents out-of-focus light getting to the sensor(s) (PMT - Photomultiplier) </a:t>
            </a:r>
            <a:endParaRPr lang="en-US" altLang="en-US" sz="1778" dirty="0"/>
          </a:p>
          <a:p>
            <a:pPr marL="880544" lvl="1" indent="-474139">
              <a:lnSpc>
                <a:spcPct val="80000"/>
              </a:lnSpc>
            </a:pPr>
            <a:r>
              <a:rPr lang="en-US" altLang="en-US" sz="2133" dirty="0"/>
              <a:t>Multi Photon does not require pinhole </a:t>
            </a:r>
            <a:endParaRPr lang="en-US" altLang="en-US" sz="1778" dirty="0"/>
          </a:p>
          <a:p>
            <a:pPr marL="541873" indent="-541873">
              <a:lnSpc>
                <a:spcPct val="80000"/>
              </a:lnSpc>
              <a:buFont typeface="+mj-lt"/>
              <a:buAutoNum type="arabicPeriod"/>
            </a:pPr>
            <a:r>
              <a:rPr lang="en-US" altLang="en-US" sz="2489" dirty="0"/>
              <a:t>Spinning disk </a:t>
            </a:r>
            <a:r>
              <a:rPr lang="en-US" altLang="en-US" sz="2489" dirty="0" smtClean="0"/>
              <a:t>systems</a:t>
            </a:r>
          </a:p>
          <a:p>
            <a:pPr marL="880544" lvl="1" indent="-474139">
              <a:lnSpc>
                <a:spcPct val="80000"/>
              </a:lnSpc>
            </a:pPr>
            <a:r>
              <a:rPr lang="en-US" altLang="en-US" sz="2133" dirty="0" smtClean="0"/>
              <a:t>A large number of pinholes (used for excitation and emission) is used to prevent out-of-focus light getting to the camera</a:t>
            </a:r>
          </a:p>
          <a:p>
            <a:pPr marL="880544" lvl="1" indent="-474139">
              <a:lnSpc>
                <a:spcPct val="80000"/>
              </a:lnSpc>
            </a:pPr>
            <a:r>
              <a:rPr lang="en-US" altLang="en-US" sz="2133" dirty="0" smtClean="0"/>
              <a:t>Especially those using Nipkow disk and </a:t>
            </a:r>
            <a:r>
              <a:rPr lang="en-US" altLang="en-US" sz="2133" dirty="0" err="1" smtClean="0"/>
              <a:t>microlens</a:t>
            </a:r>
            <a:endParaRPr lang="en-US" altLang="en-US" sz="2133" dirty="0" smtClean="0"/>
          </a:p>
          <a:p>
            <a:pPr marL="541873" indent="-541873">
              <a:lnSpc>
                <a:spcPct val="80000"/>
              </a:lnSpc>
              <a:buFont typeface="+mj-lt"/>
              <a:buAutoNum type="arabicPeriod"/>
            </a:pPr>
            <a:r>
              <a:rPr lang="en-US" altLang="en-US" sz="2489" dirty="0" smtClean="0"/>
              <a:t> Structured Illumination Microscopy (SIM)</a:t>
            </a:r>
            <a:endParaRPr lang="en-US" altLang="en-US" sz="2489" dirty="0"/>
          </a:p>
          <a:p>
            <a:pPr marL="423344" indent="-474139">
              <a:lnSpc>
                <a:spcPct val="80000"/>
              </a:lnSpc>
            </a:pPr>
            <a:endParaRPr lang="en-US" altLang="en-US" sz="2533" dirty="0"/>
          </a:p>
        </p:txBody>
      </p:sp>
    </p:spTree>
    <p:extLst>
      <p:ext uri="{BB962C8B-B14F-4D97-AF65-F5344CB8AC3E}">
        <p14:creationId xmlns:p14="http://schemas.microsoft.com/office/powerpoint/2010/main" val="40484844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Line 2"/>
          <p:cNvSpPr>
            <a:spLocks noChangeShapeType="1"/>
          </p:cNvSpPr>
          <p:nvPr/>
        </p:nvSpPr>
        <p:spPr bwMode="auto">
          <a:xfrm>
            <a:off x="2438400" y="3629960"/>
            <a:ext cx="4051300" cy="0"/>
          </a:xfrm>
          <a:prstGeom prst="line">
            <a:avLst/>
          </a:prstGeom>
          <a:noFill/>
          <a:ln w="76200">
            <a:solidFill>
              <a:schemeClr val="tx1"/>
            </a:solidFill>
            <a:prstDash val="lgDash"/>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grpSp>
        <p:nvGrpSpPr>
          <p:cNvPr id="59394" name="Group 23"/>
          <p:cNvGrpSpPr>
            <a:grpSpLocks/>
          </p:cNvGrpSpPr>
          <p:nvPr/>
        </p:nvGrpSpPr>
        <p:grpSpPr bwMode="auto">
          <a:xfrm>
            <a:off x="2438400" y="1242360"/>
            <a:ext cx="4073525" cy="3187700"/>
            <a:chOff x="1536" y="656"/>
            <a:chExt cx="2416" cy="2008"/>
          </a:xfrm>
        </p:grpSpPr>
        <p:sp>
          <p:nvSpPr>
            <p:cNvPr id="59397" name="Line 3"/>
            <p:cNvSpPr>
              <a:spLocks noChangeShapeType="1"/>
            </p:cNvSpPr>
            <p:nvPr/>
          </p:nvSpPr>
          <p:spPr bwMode="auto">
            <a:xfrm>
              <a:off x="1672" y="680"/>
              <a:ext cx="0" cy="1480"/>
            </a:xfrm>
            <a:prstGeom prst="line">
              <a:avLst/>
            </a:prstGeom>
            <a:noFill/>
            <a:ln w="28575">
              <a:solidFill>
                <a:srgbClr val="FF6699"/>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59398" name="Line 4"/>
            <p:cNvSpPr>
              <a:spLocks noChangeShapeType="1"/>
            </p:cNvSpPr>
            <p:nvPr/>
          </p:nvSpPr>
          <p:spPr bwMode="auto">
            <a:xfrm>
              <a:off x="1536" y="680"/>
              <a:ext cx="0" cy="1480"/>
            </a:xfrm>
            <a:prstGeom prst="line">
              <a:avLst/>
            </a:prstGeom>
            <a:noFill/>
            <a:ln w="28575">
              <a:solidFill>
                <a:srgbClr val="FF6699"/>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59399" name="Line 5"/>
            <p:cNvSpPr>
              <a:spLocks noChangeShapeType="1"/>
            </p:cNvSpPr>
            <p:nvPr/>
          </p:nvSpPr>
          <p:spPr bwMode="auto">
            <a:xfrm>
              <a:off x="1824" y="680"/>
              <a:ext cx="0" cy="1480"/>
            </a:xfrm>
            <a:prstGeom prst="line">
              <a:avLst/>
            </a:prstGeom>
            <a:noFill/>
            <a:ln w="28575">
              <a:solidFill>
                <a:srgbClr val="FF6699"/>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59400" name="Line 6"/>
            <p:cNvSpPr>
              <a:spLocks noChangeShapeType="1"/>
            </p:cNvSpPr>
            <p:nvPr/>
          </p:nvSpPr>
          <p:spPr bwMode="auto">
            <a:xfrm>
              <a:off x="1976" y="680"/>
              <a:ext cx="0" cy="1984"/>
            </a:xfrm>
            <a:prstGeom prst="line">
              <a:avLst/>
            </a:prstGeom>
            <a:noFill/>
            <a:ln w="28575">
              <a:solidFill>
                <a:srgbClr val="FF6699"/>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59401" name="Line 7"/>
            <p:cNvSpPr>
              <a:spLocks noChangeShapeType="1"/>
            </p:cNvSpPr>
            <p:nvPr/>
          </p:nvSpPr>
          <p:spPr bwMode="auto">
            <a:xfrm>
              <a:off x="2144" y="680"/>
              <a:ext cx="0" cy="1480"/>
            </a:xfrm>
            <a:prstGeom prst="line">
              <a:avLst/>
            </a:prstGeom>
            <a:noFill/>
            <a:ln w="28575">
              <a:solidFill>
                <a:srgbClr val="FF6699"/>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59402" name="Line 8"/>
            <p:cNvSpPr>
              <a:spLocks noChangeShapeType="1"/>
            </p:cNvSpPr>
            <p:nvPr/>
          </p:nvSpPr>
          <p:spPr bwMode="auto">
            <a:xfrm>
              <a:off x="2304" y="656"/>
              <a:ext cx="0" cy="1480"/>
            </a:xfrm>
            <a:prstGeom prst="line">
              <a:avLst/>
            </a:prstGeom>
            <a:noFill/>
            <a:ln w="28575">
              <a:solidFill>
                <a:srgbClr val="FF6699"/>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59403" name="Line 9"/>
            <p:cNvSpPr>
              <a:spLocks noChangeShapeType="1"/>
            </p:cNvSpPr>
            <p:nvPr/>
          </p:nvSpPr>
          <p:spPr bwMode="auto">
            <a:xfrm>
              <a:off x="2496" y="656"/>
              <a:ext cx="0" cy="2008"/>
            </a:xfrm>
            <a:prstGeom prst="line">
              <a:avLst/>
            </a:prstGeom>
            <a:noFill/>
            <a:ln w="28575">
              <a:solidFill>
                <a:srgbClr val="FF6699"/>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59404" name="Line 10"/>
            <p:cNvSpPr>
              <a:spLocks noChangeShapeType="1"/>
            </p:cNvSpPr>
            <p:nvPr/>
          </p:nvSpPr>
          <p:spPr bwMode="auto">
            <a:xfrm>
              <a:off x="2688" y="680"/>
              <a:ext cx="0" cy="1480"/>
            </a:xfrm>
            <a:prstGeom prst="line">
              <a:avLst/>
            </a:prstGeom>
            <a:noFill/>
            <a:ln w="28575">
              <a:solidFill>
                <a:srgbClr val="FF6699"/>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59405" name="Line 11"/>
            <p:cNvSpPr>
              <a:spLocks noChangeShapeType="1"/>
            </p:cNvSpPr>
            <p:nvPr/>
          </p:nvSpPr>
          <p:spPr bwMode="auto">
            <a:xfrm>
              <a:off x="2880" y="656"/>
              <a:ext cx="0" cy="1480"/>
            </a:xfrm>
            <a:prstGeom prst="line">
              <a:avLst/>
            </a:prstGeom>
            <a:noFill/>
            <a:ln w="28575">
              <a:solidFill>
                <a:srgbClr val="FF6699"/>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59406" name="Line 12"/>
            <p:cNvSpPr>
              <a:spLocks noChangeShapeType="1"/>
            </p:cNvSpPr>
            <p:nvPr/>
          </p:nvSpPr>
          <p:spPr bwMode="auto">
            <a:xfrm>
              <a:off x="3056" y="656"/>
              <a:ext cx="0" cy="2008"/>
            </a:xfrm>
            <a:prstGeom prst="line">
              <a:avLst/>
            </a:prstGeom>
            <a:noFill/>
            <a:ln w="28575">
              <a:solidFill>
                <a:srgbClr val="FF6699"/>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59407" name="Line 13"/>
            <p:cNvSpPr>
              <a:spLocks noChangeShapeType="1"/>
            </p:cNvSpPr>
            <p:nvPr/>
          </p:nvSpPr>
          <p:spPr bwMode="auto">
            <a:xfrm>
              <a:off x="3224" y="656"/>
              <a:ext cx="0" cy="1480"/>
            </a:xfrm>
            <a:prstGeom prst="line">
              <a:avLst/>
            </a:prstGeom>
            <a:noFill/>
            <a:ln w="28575">
              <a:solidFill>
                <a:srgbClr val="FF6699"/>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59408" name="Line 14"/>
            <p:cNvSpPr>
              <a:spLocks noChangeShapeType="1"/>
            </p:cNvSpPr>
            <p:nvPr/>
          </p:nvSpPr>
          <p:spPr bwMode="auto">
            <a:xfrm>
              <a:off x="3400" y="656"/>
              <a:ext cx="0" cy="1480"/>
            </a:xfrm>
            <a:prstGeom prst="line">
              <a:avLst/>
            </a:prstGeom>
            <a:noFill/>
            <a:ln w="28575">
              <a:solidFill>
                <a:srgbClr val="FF6699"/>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59409" name="Line 15"/>
            <p:cNvSpPr>
              <a:spLocks noChangeShapeType="1"/>
            </p:cNvSpPr>
            <p:nvPr/>
          </p:nvSpPr>
          <p:spPr bwMode="auto">
            <a:xfrm>
              <a:off x="3584" y="656"/>
              <a:ext cx="0" cy="2008"/>
            </a:xfrm>
            <a:prstGeom prst="line">
              <a:avLst/>
            </a:prstGeom>
            <a:noFill/>
            <a:ln w="28575">
              <a:solidFill>
                <a:srgbClr val="FF6699"/>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59410" name="Line 16"/>
            <p:cNvSpPr>
              <a:spLocks noChangeShapeType="1"/>
            </p:cNvSpPr>
            <p:nvPr/>
          </p:nvSpPr>
          <p:spPr bwMode="auto">
            <a:xfrm>
              <a:off x="3768" y="656"/>
              <a:ext cx="0" cy="1480"/>
            </a:xfrm>
            <a:prstGeom prst="line">
              <a:avLst/>
            </a:prstGeom>
            <a:noFill/>
            <a:ln w="28575">
              <a:solidFill>
                <a:srgbClr val="FF6699"/>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59411" name="Line 17"/>
            <p:cNvSpPr>
              <a:spLocks noChangeShapeType="1"/>
            </p:cNvSpPr>
            <p:nvPr/>
          </p:nvSpPr>
          <p:spPr bwMode="auto">
            <a:xfrm>
              <a:off x="3952" y="656"/>
              <a:ext cx="0" cy="1480"/>
            </a:xfrm>
            <a:prstGeom prst="line">
              <a:avLst/>
            </a:prstGeom>
            <a:noFill/>
            <a:ln w="28575">
              <a:solidFill>
                <a:srgbClr val="FF6699"/>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grpSp>
      <p:sp>
        <p:nvSpPr>
          <p:cNvPr id="59396" name="Text Box 22"/>
          <p:cNvSpPr txBox="1">
            <a:spLocks noChangeArrowheads="1"/>
          </p:cNvSpPr>
          <p:nvPr/>
        </p:nvSpPr>
        <p:spPr bwMode="auto">
          <a:xfrm>
            <a:off x="6408999" y="3896373"/>
            <a:ext cx="17187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fontAlgn="base" hangingPunct="1">
              <a:spcBef>
                <a:spcPct val="0"/>
              </a:spcBef>
              <a:spcAft>
                <a:spcPct val="0"/>
              </a:spcAft>
            </a:pPr>
            <a:r>
              <a:rPr lang="en-US" altLang="en-US" sz="3200" dirty="0">
                <a:solidFill>
                  <a:srgbClr val="000000"/>
                </a:solidFill>
                <a:latin typeface="+mn-lt"/>
              </a:rPr>
              <a:t>~1% pass</a:t>
            </a:r>
          </a:p>
        </p:txBody>
      </p:sp>
      <p:sp>
        <p:nvSpPr>
          <p:cNvPr id="22" name="Title 1"/>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spcAft>
                <a:spcPct val="0"/>
              </a:spcAft>
            </a:pPr>
            <a:r>
              <a:rPr lang="en-US" altLang="en-US" sz="3200" dirty="0">
                <a:solidFill>
                  <a:srgbClr val="000000"/>
                </a:solidFill>
              </a:rPr>
              <a:t>Nipkow disk</a:t>
            </a:r>
          </a:p>
        </p:txBody>
      </p:sp>
    </p:spTree>
    <p:extLst>
      <p:ext uri="{BB962C8B-B14F-4D97-AF65-F5344CB8AC3E}">
        <p14:creationId xmlns:p14="http://schemas.microsoft.com/office/powerpoint/2010/main" val="41607827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Line 2"/>
          <p:cNvSpPr>
            <a:spLocks noChangeShapeType="1"/>
          </p:cNvSpPr>
          <p:nvPr/>
        </p:nvSpPr>
        <p:spPr bwMode="auto">
          <a:xfrm>
            <a:off x="2443163" y="4074460"/>
            <a:ext cx="3840162" cy="0"/>
          </a:xfrm>
          <a:prstGeom prst="line">
            <a:avLst/>
          </a:prstGeom>
          <a:noFill/>
          <a:ln w="79375">
            <a:solidFill>
              <a:schemeClr val="tx1"/>
            </a:solidFill>
            <a:prstDash val="lgDash"/>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60419" name="Text Box 19"/>
          <p:cNvSpPr txBox="1">
            <a:spLocks noChangeArrowheads="1"/>
          </p:cNvSpPr>
          <p:nvPr/>
        </p:nvSpPr>
        <p:spPr bwMode="auto">
          <a:xfrm>
            <a:off x="6307200" y="3896373"/>
            <a:ext cx="19239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fontAlgn="base" hangingPunct="1">
              <a:spcBef>
                <a:spcPct val="0"/>
              </a:spcBef>
              <a:spcAft>
                <a:spcPct val="0"/>
              </a:spcAft>
            </a:pPr>
            <a:r>
              <a:rPr lang="en-US" altLang="en-US" sz="3200" dirty="0">
                <a:solidFill>
                  <a:srgbClr val="000000"/>
                </a:solidFill>
                <a:latin typeface="+mn-lt"/>
              </a:rPr>
              <a:t>&gt;&gt;1% pass</a:t>
            </a:r>
          </a:p>
        </p:txBody>
      </p:sp>
      <p:grpSp>
        <p:nvGrpSpPr>
          <p:cNvPr id="60420" name="Group 42"/>
          <p:cNvGrpSpPr>
            <a:grpSpLocks/>
          </p:cNvGrpSpPr>
          <p:nvPr/>
        </p:nvGrpSpPr>
        <p:grpSpPr bwMode="auto">
          <a:xfrm>
            <a:off x="1898650" y="1204260"/>
            <a:ext cx="4429125" cy="3243263"/>
            <a:chOff x="1180" y="632"/>
            <a:chExt cx="2664" cy="2043"/>
          </a:xfrm>
        </p:grpSpPr>
        <p:sp>
          <p:nvSpPr>
            <p:cNvPr id="60422" name="Line 6"/>
            <p:cNvSpPr>
              <a:spLocks noChangeShapeType="1"/>
            </p:cNvSpPr>
            <p:nvPr/>
          </p:nvSpPr>
          <p:spPr bwMode="auto">
            <a:xfrm>
              <a:off x="1976" y="680"/>
              <a:ext cx="0" cy="1984"/>
            </a:xfrm>
            <a:prstGeom prst="line">
              <a:avLst/>
            </a:prstGeom>
            <a:noFill/>
            <a:ln w="28575">
              <a:solidFill>
                <a:srgbClr val="FF6699"/>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60423" name="Line 9"/>
            <p:cNvSpPr>
              <a:spLocks noChangeShapeType="1"/>
            </p:cNvSpPr>
            <p:nvPr/>
          </p:nvSpPr>
          <p:spPr bwMode="auto">
            <a:xfrm>
              <a:off x="2496" y="656"/>
              <a:ext cx="0" cy="2008"/>
            </a:xfrm>
            <a:prstGeom prst="line">
              <a:avLst/>
            </a:prstGeom>
            <a:noFill/>
            <a:ln w="28575">
              <a:solidFill>
                <a:srgbClr val="FF6699"/>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60424" name="Line 12"/>
            <p:cNvSpPr>
              <a:spLocks noChangeShapeType="1"/>
            </p:cNvSpPr>
            <p:nvPr/>
          </p:nvSpPr>
          <p:spPr bwMode="auto">
            <a:xfrm>
              <a:off x="3056" y="656"/>
              <a:ext cx="0" cy="2008"/>
            </a:xfrm>
            <a:prstGeom prst="line">
              <a:avLst/>
            </a:prstGeom>
            <a:noFill/>
            <a:ln w="28575">
              <a:solidFill>
                <a:srgbClr val="FF6699"/>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60425" name="Line 15"/>
            <p:cNvSpPr>
              <a:spLocks noChangeShapeType="1"/>
            </p:cNvSpPr>
            <p:nvPr/>
          </p:nvSpPr>
          <p:spPr bwMode="auto">
            <a:xfrm>
              <a:off x="3584" y="656"/>
              <a:ext cx="0" cy="2008"/>
            </a:xfrm>
            <a:prstGeom prst="line">
              <a:avLst/>
            </a:prstGeom>
            <a:noFill/>
            <a:ln w="28575">
              <a:solidFill>
                <a:srgbClr val="FF6699"/>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grpSp>
          <p:nvGrpSpPr>
            <p:cNvPr id="60426" name="Group 25"/>
            <p:cNvGrpSpPr>
              <a:grpSpLocks/>
            </p:cNvGrpSpPr>
            <p:nvPr/>
          </p:nvGrpSpPr>
          <p:grpSpPr bwMode="auto">
            <a:xfrm>
              <a:off x="1180" y="1115"/>
              <a:ext cx="2664" cy="116"/>
              <a:chOff x="1448" y="2338"/>
              <a:chExt cx="2664" cy="118"/>
            </a:xfrm>
          </p:grpSpPr>
          <p:sp>
            <p:nvSpPr>
              <p:cNvPr id="60447" name="Oval 20"/>
              <p:cNvSpPr>
                <a:spLocks noChangeArrowheads="1"/>
              </p:cNvSpPr>
              <p:nvPr/>
            </p:nvSpPr>
            <p:spPr bwMode="auto">
              <a:xfrm>
                <a:off x="3048" y="2341"/>
                <a:ext cx="528" cy="107"/>
              </a:xfrm>
              <a:prstGeom prst="ellipse">
                <a:avLst/>
              </a:prstGeom>
              <a:solidFill>
                <a:schemeClr val="accent1"/>
              </a:solidFill>
              <a:ln w="9525">
                <a:solidFill>
                  <a:schemeClr val="bg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endParaRPr>
              </a:p>
            </p:txBody>
          </p:sp>
          <p:sp>
            <p:nvSpPr>
              <p:cNvPr id="60448" name="Oval 21"/>
              <p:cNvSpPr>
                <a:spLocks noChangeArrowheads="1"/>
              </p:cNvSpPr>
              <p:nvPr/>
            </p:nvSpPr>
            <p:spPr bwMode="auto">
              <a:xfrm>
                <a:off x="3584" y="2338"/>
                <a:ext cx="528" cy="107"/>
              </a:xfrm>
              <a:prstGeom prst="ellipse">
                <a:avLst/>
              </a:prstGeom>
              <a:solidFill>
                <a:schemeClr val="accent1"/>
              </a:solidFill>
              <a:ln w="9525">
                <a:solidFill>
                  <a:schemeClr val="bg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endParaRPr>
              </a:p>
            </p:txBody>
          </p:sp>
          <p:sp>
            <p:nvSpPr>
              <p:cNvPr id="60449" name="Oval 22"/>
              <p:cNvSpPr>
                <a:spLocks noChangeArrowheads="1"/>
              </p:cNvSpPr>
              <p:nvPr/>
            </p:nvSpPr>
            <p:spPr bwMode="auto">
              <a:xfrm>
                <a:off x="2512" y="2349"/>
                <a:ext cx="528" cy="107"/>
              </a:xfrm>
              <a:prstGeom prst="ellipse">
                <a:avLst/>
              </a:prstGeom>
              <a:solidFill>
                <a:schemeClr val="accent1"/>
              </a:solidFill>
              <a:ln w="9525">
                <a:solidFill>
                  <a:schemeClr val="bg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endParaRPr>
              </a:p>
            </p:txBody>
          </p:sp>
          <p:sp>
            <p:nvSpPr>
              <p:cNvPr id="60450" name="Oval 23"/>
              <p:cNvSpPr>
                <a:spLocks noChangeArrowheads="1"/>
              </p:cNvSpPr>
              <p:nvPr/>
            </p:nvSpPr>
            <p:spPr bwMode="auto">
              <a:xfrm>
                <a:off x="1984" y="2349"/>
                <a:ext cx="528" cy="107"/>
              </a:xfrm>
              <a:prstGeom prst="ellipse">
                <a:avLst/>
              </a:prstGeom>
              <a:solidFill>
                <a:schemeClr val="accent1"/>
              </a:solidFill>
              <a:ln w="9525">
                <a:solidFill>
                  <a:schemeClr val="bg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endParaRPr>
              </a:p>
            </p:txBody>
          </p:sp>
          <p:sp>
            <p:nvSpPr>
              <p:cNvPr id="60451" name="Oval 24"/>
              <p:cNvSpPr>
                <a:spLocks noChangeArrowheads="1"/>
              </p:cNvSpPr>
              <p:nvPr/>
            </p:nvSpPr>
            <p:spPr bwMode="auto">
              <a:xfrm>
                <a:off x="1448" y="2349"/>
                <a:ext cx="528" cy="107"/>
              </a:xfrm>
              <a:prstGeom prst="ellipse">
                <a:avLst/>
              </a:prstGeom>
              <a:solidFill>
                <a:schemeClr val="accent1"/>
              </a:solidFill>
              <a:ln w="9525">
                <a:solidFill>
                  <a:schemeClr val="bg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endParaRPr>
              </a:p>
            </p:txBody>
          </p:sp>
        </p:grpSp>
        <p:sp>
          <p:nvSpPr>
            <p:cNvPr id="60427" name="Line 3"/>
            <p:cNvSpPr>
              <a:spLocks noChangeShapeType="1"/>
            </p:cNvSpPr>
            <p:nvPr/>
          </p:nvSpPr>
          <p:spPr bwMode="auto">
            <a:xfrm>
              <a:off x="1672" y="641"/>
              <a:ext cx="0" cy="563"/>
            </a:xfrm>
            <a:prstGeom prst="line">
              <a:avLst/>
            </a:prstGeom>
            <a:noFill/>
            <a:ln w="28575">
              <a:solidFill>
                <a:srgbClr val="FF6699"/>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60428" name="Line 4"/>
            <p:cNvSpPr>
              <a:spLocks noChangeShapeType="1"/>
            </p:cNvSpPr>
            <p:nvPr/>
          </p:nvSpPr>
          <p:spPr bwMode="auto">
            <a:xfrm>
              <a:off x="1536" y="641"/>
              <a:ext cx="0" cy="563"/>
            </a:xfrm>
            <a:prstGeom prst="line">
              <a:avLst/>
            </a:prstGeom>
            <a:noFill/>
            <a:ln w="28575">
              <a:solidFill>
                <a:srgbClr val="FF6699"/>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60429" name="Line 5"/>
            <p:cNvSpPr>
              <a:spLocks noChangeShapeType="1"/>
            </p:cNvSpPr>
            <p:nvPr/>
          </p:nvSpPr>
          <p:spPr bwMode="auto">
            <a:xfrm>
              <a:off x="1824" y="641"/>
              <a:ext cx="0" cy="563"/>
            </a:xfrm>
            <a:prstGeom prst="line">
              <a:avLst/>
            </a:prstGeom>
            <a:noFill/>
            <a:ln w="28575">
              <a:solidFill>
                <a:srgbClr val="FF6699"/>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60430" name="Line 7"/>
            <p:cNvSpPr>
              <a:spLocks noChangeShapeType="1"/>
            </p:cNvSpPr>
            <p:nvPr/>
          </p:nvSpPr>
          <p:spPr bwMode="auto">
            <a:xfrm>
              <a:off x="2144" y="641"/>
              <a:ext cx="0" cy="563"/>
            </a:xfrm>
            <a:prstGeom prst="line">
              <a:avLst/>
            </a:prstGeom>
            <a:noFill/>
            <a:ln w="28575">
              <a:solidFill>
                <a:srgbClr val="FF6699"/>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60431" name="Line 8"/>
            <p:cNvSpPr>
              <a:spLocks noChangeShapeType="1"/>
            </p:cNvSpPr>
            <p:nvPr/>
          </p:nvSpPr>
          <p:spPr bwMode="auto">
            <a:xfrm>
              <a:off x="2304" y="632"/>
              <a:ext cx="0" cy="563"/>
            </a:xfrm>
            <a:prstGeom prst="line">
              <a:avLst/>
            </a:prstGeom>
            <a:noFill/>
            <a:ln w="28575">
              <a:solidFill>
                <a:srgbClr val="FF6699"/>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60432" name="Line 10"/>
            <p:cNvSpPr>
              <a:spLocks noChangeShapeType="1"/>
            </p:cNvSpPr>
            <p:nvPr/>
          </p:nvSpPr>
          <p:spPr bwMode="auto">
            <a:xfrm>
              <a:off x="2688" y="641"/>
              <a:ext cx="0" cy="563"/>
            </a:xfrm>
            <a:prstGeom prst="line">
              <a:avLst/>
            </a:prstGeom>
            <a:noFill/>
            <a:ln w="28575">
              <a:solidFill>
                <a:srgbClr val="FF6699"/>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60433" name="Line 11"/>
            <p:cNvSpPr>
              <a:spLocks noChangeShapeType="1"/>
            </p:cNvSpPr>
            <p:nvPr/>
          </p:nvSpPr>
          <p:spPr bwMode="auto">
            <a:xfrm>
              <a:off x="2880" y="632"/>
              <a:ext cx="0" cy="563"/>
            </a:xfrm>
            <a:prstGeom prst="line">
              <a:avLst/>
            </a:prstGeom>
            <a:noFill/>
            <a:ln w="28575">
              <a:solidFill>
                <a:srgbClr val="FF6699"/>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60434" name="Line 13"/>
            <p:cNvSpPr>
              <a:spLocks noChangeShapeType="1"/>
            </p:cNvSpPr>
            <p:nvPr/>
          </p:nvSpPr>
          <p:spPr bwMode="auto">
            <a:xfrm>
              <a:off x="3224" y="632"/>
              <a:ext cx="0" cy="563"/>
            </a:xfrm>
            <a:prstGeom prst="line">
              <a:avLst/>
            </a:prstGeom>
            <a:noFill/>
            <a:ln w="28575">
              <a:solidFill>
                <a:srgbClr val="FF6699"/>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60435" name="Line 14"/>
            <p:cNvSpPr>
              <a:spLocks noChangeShapeType="1"/>
            </p:cNvSpPr>
            <p:nvPr/>
          </p:nvSpPr>
          <p:spPr bwMode="auto">
            <a:xfrm>
              <a:off x="3400" y="632"/>
              <a:ext cx="0" cy="563"/>
            </a:xfrm>
            <a:prstGeom prst="line">
              <a:avLst/>
            </a:prstGeom>
            <a:noFill/>
            <a:ln w="28575">
              <a:solidFill>
                <a:srgbClr val="FF6699"/>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60436" name="Line 16"/>
            <p:cNvSpPr>
              <a:spLocks noChangeShapeType="1"/>
            </p:cNvSpPr>
            <p:nvPr/>
          </p:nvSpPr>
          <p:spPr bwMode="auto">
            <a:xfrm>
              <a:off x="3768" y="632"/>
              <a:ext cx="0" cy="563"/>
            </a:xfrm>
            <a:prstGeom prst="line">
              <a:avLst/>
            </a:prstGeom>
            <a:noFill/>
            <a:ln w="28575">
              <a:solidFill>
                <a:srgbClr val="FF6699"/>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60437" name="Line 30"/>
            <p:cNvSpPr>
              <a:spLocks noChangeShapeType="1"/>
            </p:cNvSpPr>
            <p:nvPr/>
          </p:nvSpPr>
          <p:spPr bwMode="auto">
            <a:xfrm flipH="1">
              <a:off x="1408" y="1219"/>
              <a:ext cx="264" cy="1456"/>
            </a:xfrm>
            <a:prstGeom prst="line">
              <a:avLst/>
            </a:prstGeom>
            <a:noFill/>
            <a:ln w="28575">
              <a:solidFill>
                <a:srgbClr val="FF6699"/>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60438" name="Line 31"/>
            <p:cNvSpPr>
              <a:spLocks noChangeShapeType="1"/>
            </p:cNvSpPr>
            <p:nvPr/>
          </p:nvSpPr>
          <p:spPr bwMode="auto">
            <a:xfrm flipH="1">
              <a:off x="1408" y="1219"/>
              <a:ext cx="128" cy="1421"/>
            </a:xfrm>
            <a:prstGeom prst="line">
              <a:avLst/>
            </a:prstGeom>
            <a:noFill/>
            <a:ln w="28575">
              <a:solidFill>
                <a:srgbClr val="FF6699"/>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60439" name="Line 32"/>
            <p:cNvSpPr>
              <a:spLocks noChangeShapeType="1"/>
            </p:cNvSpPr>
            <p:nvPr/>
          </p:nvSpPr>
          <p:spPr bwMode="auto">
            <a:xfrm>
              <a:off x="1824" y="1219"/>
              <a:ext cx="152" cy="1421"/>
            </a:xfrm>
            <a:prstGeom prst="line">
              <a:avLst/>
            </a:prstGeom>
            <a:noFill/>
            <a:ln w="28575">
              <a:solidFill>
                <a:srgbClr val="FF6699"/>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60440" name="Line 33"/>
            <p:cNvSpPr>
              <a:spLocks noChangeShapeType="1"/>
            </p:cNvSpPr>
            <p:nvPr/>
          </p:nvSpPr>
          <p:spPr bwMode="auto">
            <a:xfrm flipH="1">
              <a:off x="1976" y="1219"/>
              <a:ext cx="168" cy="1421"/>
            </a:xfrm>
            <a:prstGeom prst="line">
              <a:avLst/>
            </a:prstGeom>
            <a:noFill/>
            <a:ln w="28575">
              <a:solidFill>
                <a:srgbClr val="FF6699"/>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60441" name="Line 34"/>
            <p:cNvSpPr>
              <a:spLocks noChangeShapeType="1"/>
            </p:cNvSpPr>
            <p:nvPr/>
          </p:nvSpPr>
          <p:spPr bwMode="auto">
            <a:xfrm>
              <a:off x="2304" y="1195"/>
              <a:ext cx="192" cy="1445"/>
            </a:xfrm>
            <a:prstGeom prst="line">
              <a:avLst/>
            </a:prstGeom>
            <a:noFill/>
            <a:ln w="28575">
              <a:solidFill>
                <a:srgbClr val="FF6699"/>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60442" name="Line 35"/>
            <p:cNvSpPr>
              <a:spLocks noChangeShapeType="1"/>
            </p:cNvSpPr>
            <p:nvPr/>
          </p:nvSpPr>
          <p:spPr bwMode="auto">
            <a:xfrm flipH="1">
              <a:off x="2496" y="1219"/>
              <a:ext cx="192" cy="1421"/>
            </a:xfrm>
            <a:prstGeom prst="line">
              <a:avLst/>
            </a:prstGeom>
            <a:noFill/>
            <a:ln w="28575">
              <a:solidFill>
                <a:srgbClr val="FF6699"/>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60443" name="Line 36"/>
            <p:cNvSpPr>
              <a:spLocks noChangeShapeType="1"/>
            </p:cNvSpPr>
            <p:nvPr/>
          </p:nvSpPr>
          <p:spPr bwMode="auto">
            <a:xfrm>
              <a:off x="2880" y="1195"/>
              <a:ext cx="176" cy="1445"/>
            </a:xfrm>
            <a:prstGeom prst="line">
              <a:avLst/>
            </a:prstGeom>
            <a:noFill/>
            <a:ln w="28575">
              <a:solidFill>
                <a:srgbClr val="FF6699"/>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60444" name="Line 37"/>
            <p:cNvSpPr>
              <a:spLocks noChangeShapeType="1"/>
            </p:cNvSpPr>
            <p:nvPr/>
          </p:nvSpPr>
          <p:spPr bwMode="auto">
            <a:xfrm flipH="1">
              <a:off x="3056" y="1195"/>
              <a:ext cx="168" cy="1445"/>
            </a:xfrm>
            <a:prstGeom prst="line">
              <a:avLst/>
            </a:prstGeom>
            <a:noFill/>
            <a:ln w="28575">
              <a:solidFill>
                <a:srgbClr val="FF6699"/>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60445" name="Line 38"/>
            <p:cNvSpPr>
              <a:spLocks noChangeShapeType="1"/>
            </p:cNvSpPr>
            <p:nvPr/>
          </p:nvSpPr>
          <p:spPr bwMode="auto">
            <a:xfrm>
              <a:off x="3400" y="1195"/>
              <a:ext cx="184" cy="1480"/>
            </a:xfrm>
            <a:prstGeom prst="line">
              <a:avLst/>
            </a:prstGeom>
            <a:noFill/>
            <a:ln w="28575">
              <a:solidFill>
                <a:srgbClr val="FF6699"/>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60446" name="Line 39"/>
            <p:cNvSpPr>
              <a:spLocks noChangeShapeType="1"/>
            </p:cNvSpPr>
            <p:nvPr/>
          </p:nvSpPr>
          <p:spPr bwMode="auto">
            <a:xfrm flipH="1">
              <a:off x="3584" y="1195"/>
              <a:ext cx="184" cy="1445"/>
            </a:xfrm>
            <a:prstGeom prst="line">
              <a:avLst/>
            </a:prstGeom>
            <a:noFill/>
            <a:ln w="28575">
              <a:solidFill>
                <a:srgbClr val="FF6699"/>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grpSp>
      <p:sp>
        <p:nvSpPr>
          <p:cNvPr id="60421" name="Text Box 41"/>
          <p:cNvSpPr txBox="1">
            <a:spLocks noChangeArrowheads="1"/>
          </p:cNvSpPr>
          <p:nvPr/>
        </p:nvSpPr>
        <p:spPr bwMode="auto">
          <a:xfrm>
            <a:off x="6410649" y="4879724"/>
            <a:ext cx="18258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fontAlgn="base" hangingPunct="1">
              <a:spcBef>
                <a:spcPct val="0"/>
              </a:spcBef>
              <a:spcAft>
                <a:spcPct val="0"/>
              </a:spcAft>
            </a:pPr>
            <a:r>
              <a:rPr lang="en-US" altLang="en-US" sz="3200" dirty="0">
                <a:solidFill>
                  <a:srgbClr val="000000"/>
                </a:solidFill>
                <a:latin typeface="+mn-lt"/>
              </a:rPr>
              <a:t>Yokogawa</a:t>
            </a:r>
          </a:p>
        </p:txBody>
      </p:sp>
      <p:sp>
        <p:nvSpPr>
          <p:cNvPr id="37" name="Title 1"/>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spcAft>
                <a:spcPct val="0"/>
              </a:spcAft>
            </a:pPr>
            <a:r>
              <a:rPr lang="en-US" altLang="en-US" sz="3200" dirty="0">
                <a:solidFill>
                  <a:srgbClr val="000000"/>
                </a:solidFill>
              </a:rPr>
              <a:t>Nipkow </a:t>
            </a:r>
            <a:r>
              <a:rPr lang="en-US" altLang="en-US" sz="3200" dirty="0" smtClean="0">
                <a:solidFill>
                  <a:srgbClr val="000000"/>
                </a:solidFill>
              </a:rPr>
              <a:t>disk with microlenses</a:t>
            </a:r>
            <a:endParaRPr lang="en-US" altLang="en-US" sz="3200" dirty="0">
              <a:solidFill>
                <a:srgbClr val="000000"/>
              </a:solidFill>
            </a:endParaRPr>
          </a:p>
        </p:txBody>
      </p:sp>
    </p:spTree>
    <p:extLst>
      <p:ext uri="{BB962C8B-B14F-4D97-AF65-F5344CB8AC3E}">
        <p14:creationId xmlns:p14="http://schemas.microsoft.com/office/powerpoint/2010/main" val="30177871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6613" name="Text Box 5"/>
          <p:cNvSpPr txBox="1">
            <a:spLocks noChangeArrowheads="1"/>
          </p:cNvSpPr>
          <p:nvPr/>
        </p:nvSpPr>
        <p:spPr bwMode="auto">
          <a:xfrm>
            <a:off x="1526287" y="6043697"/>
            <a:ext cx="7109639" cy="3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22" b="1" dirty="0">
                <a:solidFill>
                  <a:srgbClr val="000000"/>
                </a:solidFill>
                <a:hlinkClick r:id="rId2"/>
              </a:rPr>
              <a:t>http://zeiss-campus.magnet.fsu.edu/tutorials/spinningdisk/yokogawa/index.html</a:t>
            </a:r>
            <a:endParaRPr lang="en-US" altLang="en-US" sz="1422" b="1" dirty="0">
              <a:solidFill>
                <a:srgbClr val="000000"/>
              </a:solidFill>
            </a:endParaRPr>
          </a:p>
        </p:txBody>
      </p:sp>
      <p:sp>
        <p:nvSpPr>
          <p:cNvPr id="5" name="Title 1"/>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spcAft>
                <a:spcPct val="0"/>
              </a:spcAft>
            </a:pPr>
            <a:r>
              <a:rPr lang="en-US" altLang="en-US" sz="3200" dirty="0">
                <a:solidFill>
                  <a:srgbClr val="000000"/>
                </a:solidFill>
                <a:latin typeface="Calibri Light" panose="020F0302020204030204"/>
              </a:rPr>
              <a:t>Nipkow </a:t>
            </a:r>
            <a:r>
              <a:rPr lang="en-US" altLang="en-US" sz="3200" dirty="0" smtClean="0">
                <a:solidFill>
                  <a:srgbClr val="000000"/>
                </a:solidFill>
                <a:latin typeface="Calibri Light" panose="020F0302020204030204"/>
              </a:rPr>
              <a:t>disk with microlenses</a:t>
            </a:r>
            <a:endParaRPr lang="en-US" altLang="en-US" sz="3200" dirty="0">
              <a:solidFill>
                <a:srgbClr val="000000"/>
              </a:solidFill>
              <a:latin typeface="Calibri Light" panose="020F0302020204030204"/>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8415" y="972540"/>
            <a:ext cx="5710934" cy="4986133"/>
          </a:xfrm>
          <a:prstGeom prst="rect">
            <a:avLst/>
          </a:prstGeom>
        </p:spPr>
      </p:pic>
    </p:spTree>
    <p:extLst>
      <p:ext uri="{BB962C8B-B14F-4D97-AF65-F5344CB8AC3E}">
        <p14:creationId xmlns:p14="http://schemas.microsoft.com/office/powerpoint/2010/main" val="41218436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Box 2"/>
          <p:cNvSpPr txBox="1">
            <a:spLocks noChangeArrowheads="1"/>
          </p:cNvSpPr>
          <p:nvPr/>
        </p:nvSpPr>
        <p:spPr bwMode="auto">
          <a:xfrm>
            <a:off x="4041775" y="15176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fontAlgn="base" hangingPunct="1">
              <a:spcBef>
                <a:spcPct val="50000"/>
              </a:spcBef>
              <a:spcAft>
                <a:spcPct val="0"/>
              </a:spcAft>
            </a:pPr>
            <a:endParaRPr lang="en-US" altLang="en-US">
              <a:solidFill>
                <a:srgbClr val="000000"/>
              </a:solidFill>
              <a:latin typeface="Times" panose="02020603050405020304" pitchFamily="18" charset="0"/>
            </a:endParaRPr>
          </a:p>
        </p:txBody>
      </p:sp>
      <p:sp>
        <p:nvSpPr>
          <p:cNvPr id="62466" name="Text Box 4"/>
          <p:cNvSpPr txBox="1">
            <a:spLocks noChangeArrowheads="1"/>
          </p:cNvSpPr>
          <p:nvPr/>
        </p:nvSpPr>
        <p:spPr bwMode="auto">
          <a:xfrm>
            <a:off x="1269450" y="293223"/>
            <a:ext cx="673209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fontAlgn="base" hangingPunct="1">
              <a:spcBef>
                <a:spcPct val="0"/>
              </a:spcBef>
              <a:spcAft>
                <a:spcPct val="0"/>
              </a:spcAft>
            </a:pPr>
            <a:r>
              <a:rPr lang="en-US" altLang="en-US" sz="3200" dirty="0">
                <a:solidFill>
                  <a:srgbClr val="000000"/>
                </a:solidFill>
                <a:latin typeface="+mj-lt"/>
                <a:cs typeface="Arial" panose="020B0604020202020204" pitchFamily="34" charset="0"/>
              </a:rPr>
              <a:t>Optical sectioning without an aperture?</a:t>
            </a:r>
          </a:p>
          <a:p>
            <a:pPr algn="ctr" eaLnBrk="1" fontAlgn="base" hangingPunct="1">
              <a:spcBef>
                <a:spcPct val="0"/>
              </a:spcBef>
              <a:spcAft>
                <a:spcPct val="0"/>
              </a:spcAft>
            </a:pPr>
            <a:r>
              <a:rPr lang="en-US" altLang="en-US" sz="3200" dirty="0">
                <a:solidFill>
                  <a:srgbClr val="000000"/>
                </a:solidFill>
                <a:latin typeface="+mj-lt"/>
                <a:cs typeface="Arial" panose="020B0604020202020204" pitchFamily="34" charset="0"/>
              </a:rPr>
              <a:t>Two-Photon laser-scanning microscopy</a:t>
            </a:r>
          </a:p>
        </p:txBody>
      </p:sp>
      <p:sp>
        <p:nvSpPr>
          <p:cNvPr id="62468" name="Oval 75"/>
          <p:cNvSpPr>
            <a:spLocks noChangeArrowheads="1"/>
          </p:cNvSpPr>
          <p:nvPr/>
        </p:nvSpPr>
        <p:spPr bwMode="auto">
          <a:xfrm rot="5400000">
            <a:off x="4154901" y="1812060"/>
            <a:ext cx="239937" cy="1206763"/>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sz="1800">
              <a:solidFill>
                <a:srgbClr val="000000"/>
              </a:solidFill>
              <a:latin typeface="Arial" panose="020B0604020202020204" pitchFamily="34" charset="0"/>
              <a:cs typeface="Arial" panose="020B0604020202020204" pitchFamily="34" charset="0"/>
            </a:endParaRPr>
          </a:p>
        </p:txBody>
      </p:sp>
      <p:sp>
        <p:nvSpPr>
          <p:cNvPr id="62469" name="Oval 52"/>
          <p:cNvSpPr>
            <a:spLocks noChangeArrowheads="1"/>
          </p:cNvSpPr>
          <p:nvPr/>
        </p:nvSpPr>
        <p:spPr bwMode="auto">
          <a:xfrm rot="10800000">
            <a:off x="6208623" y="4253742"/>
            <a:ext cx="100564" cy="645422"/>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sz="1800">
              <a:solidFill>
                <a:srgbClr val="000000"/>
              </a:solidFill>
              <a:latin typeface="Arial" panose="020B0604020202020204" pitchFamily="34" charset="0"/>
              <a:cs typeface="Arial" panose="020B0604020202020204" pitchFamily="34" charset="0"/>
            </a:endParaRPr>
          </a:p>
        </p:txBody>
      </p:sp>
      <p:sp>
        <p:nvSpPr>
          <p:cNvPr id="62470" name="Oval 4"/>
          <p:cNvSpPr>
            <a:spLocks noChangeArrowheads="1"/>
          </p:cNvSpPr>
          <p:nvPr/>
        </p:nvSpPr>
        <p:spPr bwMode="auto">
          <a:xfrm rot="5400000">
            <a:off x="4154901" y="4872576"/>
            <a:ext cx="239938" cy="1206763"/>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sz="1800">
              <a:solidFill>
                <a:srgbClr val="000000"/>
              </a:solidFill>
              <a:latin typeface="Arial" panose="020B0604020202020204" pitchFamily="34" charset="0"/>
              <a:cs typeface="Arial" panose="020B0604020202020204" pitchFamily="34" charset="0"/>
            </a:endParaRPr>
          </a:p>
        </p:txBody>
      </p:sp>
      <p:sp>
        <p:nvSpPr>
          <p:cNvPr id="62471" name="Oval 5"/>
          <p:cNvSpPr>
            <a:spLocks noChangeArrowheads="1"/>
          </p:cNvSpPr>
          <p:nvPr/>
        </p:nvSpPr>
        <p:spPr bwMode="auto">
          <a:xfrm rot="5400000">
            <a:off x="4154901" y="3070424"/>
            <a:ext cx="239938" cy="1206763"/>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sz="1800">
              <a:solidFill>
                <a:srgbClr val="000000"/>
              </a:solidFill>
              <a:latin typeface="Arial" panose="020B0604020202020204" pitchFamily="34" charset="0"/>
              <a:cs typeface="Arial" panose="020B0604020202020204" pitchFamily="34" charset="0"/>
            </a:endParaRPr>
          </a:p>
        </p:txBody>
      </p:sp>
      <p:sp>
        <p:nvSpPr>
          <p:cNvPr id="62473" name="Line 13"/>
          <p:cNvSpPr>
            <a:spLocks noChangeShapeType="1"/>
          </p:cNvSpPr>
          <p:nvPr/>
        </p:nvSpPr>
        <p:spPr bwMode="auto">
          <a:xfrm rot="2700000">
            <a:off x="4271727" y="3732138"/>
            <a:ext cx="0" cy="1688630"/>
          </a:xfrm>
          <a:prstGeom prst="line">
            <a:avLst/>
          </a:prstGeom>
          <a:noFill/>
          <a:ln w="76200">
            <a:solidFill>
              <a:srgbClr val="00FFFF"/>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62474" name="Oval 14"/>
          <p:cNvSpPr>
            <a:spLocks noChangeArrowheads="1"/>
          </p:cNvSpPr>
          <p:nvPr/>
        </p:nvSpPr>
        <p:spPr bwMode="auto">
          <a:xfrm rot="10800000">
            <a:off x="5060523" y="3970846"/>
            <a:ext cx="239886" cy="1207023"/>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sz="1800">
              <a:solidFill>
                <a:srgbClr val="000000"/>
              </a:solidFill>
              <a:latin typeface="Arial" panose="020B0604020202020204" pitchFamily="34" charset="0"/>
              <a:cs typeface="Arial" panose="020B0604020202020204" pitchFamily="34" charset="0"/>
            </a:endParaRPr>
          </a:p>
        </p:txBody>
      </p:sp>
      <p:grpSp>
        <p:nvGrpSpPr>
          <p:cNvPr id="62475" name="Group 17"/>
          <p:cNvGrpSpPr>
            <a:grpSpLocks/>
          </p:cNvGrpSpPr>
          <p:nvPr/>
        </p:nvGrpSpPr>
        <p:grpSpPr bwMode="auto">
          <a:xfrm rot="10800000">
            <a:off x="6095488" y="3970847"/>
            <a:ext cx="0" cy="1207023"/>
            <a:chOff x="2022" y="2323"/>
            <a:chExt cx="0" cy="1152"/>
          </a:xfrm>
        </p:grpSpPr>
        <p:sp>
          <p:nvSpPr>
            <p:cNvPr id="62499" name="Line 18"/>
            <p:cNvSpPr>
              <a:spLocks noChangeShapeType="1"/>
            </p:cNvSpPr>
            <p:nvPr/>
          </p:nvSpPr>
          <p:spPr bwMode="auto">
            <a:xfrm flipV="1">
              <a:off x="2022" y="2957"/>
              <a:ext cx="0" cy="51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62500" name="Line 19"/>
            <p:cNvSpPr>
              <a:spLocks noChangeShapeType="1"/>
            </p:cNvSpPr>
            <p:nvPr/>
          </p:nvSpPr>
          <p:spPr bwMode="auto">
            <a:xfrm flipV="1">
              <a:off x="2022" y="2323"/>
              <a:ext cx="0" cy="51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grpSp>
      <p:sp>
        <p:nvSpPr>
          <p:cNvPr id="62476" name="Line 30"/>
          <p:cNvSpPr>
            <a:spLocks noChangeShapeType="1"/>
          </p:cNvSpPr>
          <p:nvPr/>
        </p:nvSpPr>
        <p:spPr bwMode="auto">
          <a:xfrm rot="5400000" flipV="1">
            <a:off x="5338579" y="3819542"/>
            <a:ext cx="605607" cy="908214"/>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62477" name="Line 31"/>
          <p:cNvSpPr>
            <a:spLocks noChangeShapeType="1"/>
          </p:cNvSpPr>
          <p:nvPr/>
        </p:nvSpPr>
        <p:spPr bwMode="auto">
          <a:xfrm rot="5400000" flipH="1" flipV="1">
            <a:off x="5344341" y="4426721"/>
            <a:ext cx="594081" cy="908214"/>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62478" name="Line 32"/>
          <p:cNvSpPr>
            <a:spLocks noChangeShapeType="1"/>
          </p:cNvSpPr>
          <p:nvPr/>
        </p:nvSpPr>
        <p:spPr bwMode="auto">
          <a:xfrm rot="5400000" flipH="1" flipV="1">
            <a:off x="5032763" y="3816334"/>
            <a:ext cx="0" cy="309024"/>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62479" name="Line 33"/>
          <p:cNvSpPr>
            <a:spLocks noChangeShapeType="1"/>
          </p:cNvSpPr>
          <p:nvPr/>
        </p:nvSpPr>
        <p:spPr bwMode="auto">
          <a:xfrm rot="5400000" flipV="1">
            <a:off x="4429382" y="4419976"/>
            <a:ext cx="0" cy="1515787"/>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62480" name="Line 34"/>
          <p:cNvSpPr>
            <a:spLocks noChangeShapeType="1"/>
          </p:cNvSpPr>
          <p:nvPr/>
        </p:nvSpPr>
        <p:spPr bwMode="auto">
          <a:xfrm rot="5400000" flipV="1">
            <a:off x="4125433" y="4723664"/>
            <a:ext cx="1505636" cy="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62481" name="Line 35"/>
          <p:cNvSpPr>
            <a:spLocks noChangeShapeType="1"/>
          </p:cNvSpPr>
          <p:nvPr/>
        </p:nvSpPr>
        <p:spPr bwMode="auto">
          <a:xfrm rot="5400000" flipH="1" flipV="1">
            <a:off x="4123927" y="5627425"/>
            <a:ext cx="905267" cy="603381"/>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62482" name="Line 37"/>
          <p:cNvSpPr>
            <a:spLocks noChangeShapeType="1"/>
          </p:cNvSpPr>
          <p:nvPr/>
        </p:nvSpPr>
        <p:spPr bwMode="auto">
          <a:xfrm rot="5400000" flipH="1">
            <a:off x="3520545" y="5627425"/>
            <a:ext cx="905267" cy="603381"/>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62483" name="Line 38"/>
          <p:cNvSpPr>
            <a:spLocks noChangeShapeType="1"/>
          </p:cNvSpPr>
          <p:nvPr/>
        </p:nvSpPr>
        <p:spPr bwMode="auto">
          <a:xfrm rot="5400000" flipH="1">
            <a:off x="3522182" y="5327175"/>
            <a:ext cx="298613" cy="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62484" name="Line 41"/>
          <p:cNvSpPr>
            <a:spLocks noChangeShapeType="1"/>
          </p:cNvSpPr>
          <p:nvPr/>
        </p:nvSpPr>
        <p:spPr bwMode="auto">
          <a:xfrm rot="5400000" flipH="1" flipV="1">
            <a:off x="4073645" y="5677707"/>
            <a:ext cx="905267" cy="50281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62485" name="Line 42"/>
          <p:cNvSpPr>
            <a:spLocks noChangeShapeType="1"/>
          </p:cNvSpPr>
          <p:nvPr/>
        </p:nvSpPr>
        <p:spPr bwMode="auto">
          <a:xfrm rot="5400000" flipH="1">
            <a:off x="3572922" y="5679802"/>
            <a:ext cx="905267" cy="49862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62486" name="Line 43"/>
          <p:cNvSpPr>
            <a:spLocks noChangeShapeType="1"/>
          </p:cNvSpPr>
          <p:nvPr/>
        </p:nvSpPr>
        <p:spPr bwMode="auto">
          <a:xfrm rot="5400000" flipH="1">
            <a:off x="2873594" y="4573834"/>
            <a:ext cx="180529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62487" name="Line 44"/>
          <p:cNvSpPr>
            <a:spLocks noChangeShapeType="1"/>
          </p:cNvSpPr>
          <p:nvPr/>
        </p:nvSpPr>
        <p:spPr bwMode="auto">
          <a:xfrm rot="5400000" flipH="1">
            <a:off x="3875040" y="4583263"/>
            <a:ext cx="180529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62488" name="Line 45"/>
          <p:cNvSpPr>
            <a:spLocks noChangeShapeType="1"/>
          </p:cNvSpPr>
          <p:nvPr/>
        </p:nvSpPr>
        <p:spPr bwMode="auto">
          <a:xfrm rot="5400000" flipH="1">
            <a:off x="3795485" y="2698413"/>
            <a:ext cx="1264651" cy="69975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62489" name="Line 46"/>
          <p:cNvSpPr>
            <a:spLocks noChangeShapeType="1"/>
          </p:cNvSpPr>
          <p:nvPr/>
        </p:nvSpPr>
        <p:spPr bwMode="auto">
          <a:xfrm rot="5400000" flipH="1" flipV="1">
            <a:off x="3488556" y="2703651"/>
            <a:ext cx="1264651" cy="689279"/>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62490" name="AutoShape 47"/>
          <p:cNvSpPr>
            <a:spLocks noChangeArrowheads="1"/>
          </p:cNvSpPr>
          <p:nvPr/>
        </p:nvSpPr>
        <p:spPr bwMode="auto">
          <a:xfrm rot="10800000">
            <a:off x="4002510" y="1450976"/>
            <a:ext cx="544719" cy="663234"/>
          </a:xfrm>
          <a:prstGeom prst="can">
            <a:avLst>
              <a:gd name="adj" fmla="val 30433"/>
            </a:avLst>
          </a:prstGeom>
          <a:solidFill>
            <a:srgbClr val="333399"/>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sz="1800">
              <a:solidFill>
                <a:srgbClr val="000000"/>
              </a:solidFill>
              <a:latin typeface="Arial" panose="020B0604020202020204" pitchFamily="34" charset="0"/>
              <a:cs typeface="Arial" panose="020B0604020202020204" pitchFamily="34" charset="0"/>
            </a:endParaRPr>
          </a:p>
        </p:txBody>
      </p:sp>
      <p:sp>
        <p:nvSpPr>
          <p:cNvPr id="62491" name="Line 50"/>
          <p:cNvSpPr>
            <a:spLocks noChangeShapeType="1"/>
          </p:cNvSpPr>
          <p:nvPr/>
        </p:nvSpPr>
        <p:spPr bwMode="auto">
          <a:xfrm rot="5400000">
            <a:off x="6144717" y="4464360"/>
            <a:ext cx="62866" cy="161321"/>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62492" name="Line 51"/>
          <p:cNvSpPr>
            <a:spLocks noChangeShapeType="1"/>
          </p:cNvSpPr>
          <p:nvPr/>
        </p:nvSpPr>
        <p:spPr bwMode="auto">
          <a:xfrm rot="5400000" flipV="1">
            <a:off x="6141049" y="4530893"/>
            <a:ext cx="70200" cy="161321"/>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62493" name="Line 53"/>
          <p:cNvSpPr>
            <a:spLocks noChangeShapeType="1"/>
          </p:cNvSpPr>
          <p:nvPr/>
        </p:nvSpPr>
        <p:spPr bwMode="auto">
          <a:xfrm rot="5400000">
            <a:off x="6324893" y="4509419"/>
            <a:ext cx="62866" cy="211603"/>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62494" name="Line 54"/>
          <p:cNvSpPr>
            <a:spLocks noChangeShapeType="1"/>
          </p:cNvSpPr>
          <p:nvPr/>
        </p:nvSpPr>
        <p:spPr bwMode="auto">
          <a:xfrm rot="5400000" flipH="1">
            <a:off x="6321226" y="4442886"/>
            <a:ext cx="70200" cy="211603"/>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62495" name="AutoShape 48"/>
          <p:cNvSpPr>
            <a:spLocks noChangeArrowheads="1"/>
          </p:cNvSpPr>
          <p:nvPr/>
        </p:nvSpPr>
        <p:spPr bwMode="auto">
          <a:xfrm rot="16200000">
            <a:off x="6589389" y="4368518"/>
            <a:ext cx="133066" cy="423205"/>
          </a:xfrm>
          <a:prstGeom prst="can">
            <a:avLst>
              <a:gd name="adj" fmla="val 48762"/>
            </a:avLst>
          </a:prstGeom>
          <a:solidFill>
            <a:srgbClr val="00FF00"/>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sz="1800">
              <a:solidFill>
                <a:srgbClr val="000000"/>
              </a:solidFill>
              <a:latin typeface="Arial" panose="020B0604020202020204" pitchFamily="34" charset="0"/>
              <a:cs typeface="Arial" panose="020B0604020202020204" pitchFamily="34" charset="0"/>
            </a:endParaRPr>
          </a:p>
        </p:txBody>
      </p:sp>
      <p:sp>
        <p:nvSpPr>
          <p:cNvPr id="62496" name="Line 67"/>
          <p:cNvSpPr>
            <a:spLocks noChangeShapeType="1"/>
          </p:cNvSpPr>
          <p:nvPr/>
        </p:nvSpPr>
        <p:spPr bwMode="auto">
          <a:xfrm rot="5400000" flipV="1">
            <a:off x="4286391" y="5778369"/>
            <a:ext cx="0" cy="1206763"/>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62497" name="Line 76"/>
          <p:cNvSpPr>
            <a:spLocks noChangeShapeType="1"/>
          </p:cNvSpPr>
          <p:nvPr/>
        </p:nvSpPr>
        <p:spPr bwMode="auto">
          <a:xfrm rot="5400000" flipH="1" flipV="1">
            <a:off x="3990423" y="2131519"/>
            <a:ext cx="371956" cy="196937"/>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62498" name="Line 77"/>
          <p:cNvSpPr>
            <a:spLocks noChangeShapeType="1"/>
          </p:cNvSpPr>
          <p:nvPr/>
        </p:nvSpPr>
        <p:spPr bwMode="auto">
          <a:xfrm rot="5400000" flipH="1">
            <a:off x="4184218" y="2134661"/>
            <a:ext cx="371956" cy="19065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grpSp>
        <p:nvGrpSpPr>
          <p:cNvPr id="3" name="Group 2"/>
          <p:cNvGrpSpPr/>
          <p:nvPr/>
        </p:nvGrpSpPr>
        <p:grpSpPr>
          <a:xfrm>
            <a:off x="1463337" y="2439707"/>
            <a:ext cx="3414914" cy="632325"/>
            <a:chOff x="1463337" y="2439707"/>
            <a:chExt cx="3414914" cy="632325"/>
          </a:xfrm>
        </p:grpSpPr>
        <p:grpSp>
          <p:nvGrpSpPr>
            <p:cNvPr id="62472" name="Group 8"/>
            <p:cNvGrpSpPr>
              <a:grpSpLocks/>
            </p:cNvGrpSpPr>
            <p:nvPr/>
          </p:nvGrpSpPr>
          <p:grpSpPr bwMode="auto">
            <a:xfrm rot="5400000">
              <a:off x="4274870" y="2162537"/>
              <a:ext cx="0" cy="1206763"/>
              <a:chOff x="2022" y="2323"/>
              <a:chExt cx="0" cy="1152"/>
            </a:xfrm>
          </p:grpSpPr>
          <p:sp>
            <p:nvSpPr>
              <p:cNvPr id="62501" name="Line 6"/>
              <p:cNvSpPr>
                <a:spLocks noChangeShapeType="1"/>
              </p:cNvSpPr>
              <p:nvPr/>
            </p:nvSpPr>
            <p:spPr bwMode="auto">
              <a:xfrm flipV="1">
                <a:off x="2022" y="2957"/>
                <a:ext cx="0" cy="51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62502" name="Line 7"/>
              <p:cNvSpPr>
                <a:spLocks noChangeShapeType="1"/>
              </p:cNvSpPr>
              <p:nvPr/>
            </p:nvSpPr>
            <p:spPr bwMode="auto">
              <a:xfrm flipV="1">
                <a:off x="2022" y="2323"/>
                <a:ext cx="0" cy="51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grpSp>
        <p:sp>
          <p:nvSpPr>
            <p:cNvPr id="2" name="Right Arrow 1"/>
            <p:cNvSpPr/>
            <p:nvPr/>
          </p:nvSpPr>
          <p:spPr>
            <a:xfrm>
              <a:off x="1463337" y="2439707"/>
              <a:ext cx="2057306" cy="632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Pinhole aperture</a:t>
              </a:r>
              <a:endParaRPr lang="en-US" dirty="0"/>
            </a:p>
          </p:txBody>
        </p:sp>
      </p:grpSp>
    </p:spTree>
    <p:extLst>
      <p:ext uri="{BB962C8B-B14F-4D97-AF65-F5344CB8AC3E}">
        <p14:creationId xmlns:p14="http://schemas.microsoft.com/office/powerpoint/2010/main" val="283455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2466">
                                            <p:txEl>
                                              <p:pRg st="1" end="1"/>
                                            </p:txEl>
                                          </p:spTgt>
                                        </p:tgtEl>
                                        <p:attrNameLst>
                                          <p:attrName>style.visibility</p:attrName>
                                        </p:attrNameLst>
                                      </p:cBhvr>
                                      <p:to>
                                        <p:strVal val="visible"/>
                                      </p:to>
                                    </p:set>
                                    <p:animEffect transition="in" filter="fade">
                                      <p:cBhvr>
                                        <p:cTn id="10" dur="500"/>
                                        <p:tgtEl>
                                          <p:spTgt spid="6246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grpSp>
        <p:nvGrpSpPr>
          <p:cNvPr id="691202" name="Group 2"/>
          <p:cNvGrpSpPr>
            <a:grpSpLocks/>
          </p:cNvGrpSpPr>
          <p:nvPr/>
        </p:nvGrpSpPr>
        <p:grpSpPr bwMode="auto">
          <a:xfrm rot="-1240320">
            <a:off x="5689600" y="3970867"/>
            <a:ext cx="2438400" cy="214489"/>
            <a:chOff x="957" y="3292"/>
            <a:chExt cx="2671" cy="280"/>
          </a:xfrm>
        </p:grpSpPr>
        <p:sp>
          <p:nvSpPr>
            <p:cNvPr id="691203" name="Freeform 3"/>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cap="flat" cmpd="sng">
              <a:solidFill>
                <a:srgbClr val="CCFF99"/>
              </a:solidFill>
              <a:prstDash val="solid"/>
              <a:round/>
              <a:headEnd type="none" w="med" len="med"/>
              <a:tailEnd type="none" w="med" len="med"/>
            </a:ln>
            <a:effectLst/>
            <a:extLst>
              <a:ext uri="{909E8E84-426E-40DD-AFC4-6F175D3DCCD1}">
                <a14:hiddenFill xmlns:a14="http://schemas.microsoft.com/office/drawing/2010/main">
                  <a:solidFill>
                    <a:schemeClr val="accent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133" b="1">
                <a:solidFill>
                  <a:srgbClr val="000000"/>
                </a:solidFill>
                <a:latin typeface="Arial" panose="020B0604020202020204" pitchFamily="34" charset="0"/>
              </a:endParaRPr>
            </a:p>
          </p:txBody>
        </p:sp>
        <p:sp>
          <p:nvSpPr>
            <p:cNvPr id="691204" name="Line 4"/>
            <p:cNvSpPr>
              <a:spLocks noChangeShapeType="1"/>
            </p:cNvSpPr>
            <p:nvPr/>
          </p:nvSpPr>
          <p:spPr bwMode="auto">
            <a:xfrm>
              <a:off x="3484" y="3449"/>
              <a:ext cx="144" cy="7"/>
            </a:xfrm>
            <a:prstGeom prst="line">
              <a:avLst/>
            </a:prstGeom>
            <a:noFill/>
            <a:ln w="38100">
              <a:solidFill>
                <a:srgbClr val="CC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133" b="1">
                <a:solidFill>
                  <a:srgbClr val="000000"/>
                </a:solidFill>
                <a:latin typeface="Arial" panose="020B0604020202020204" pitchFamily="34" charset="0"/>
              </a:endParaRPr>
            </a:p>
          </p:txBody>
        </p:sp>
      </p:grpSp>
      <p:sp>
        <p:nvSpPr>
          <p:cNvPr id="691205" name="Line 5"/>
          <p:cNvSpPr>
            <a:spLocks noChangeShapeType="1"/>
          </p:cNvSpPr>
          <p:nvPr/>
        </p:nvSpPr>
        <p:spPr bwMode="auto">
          <a:xfrm>
            <a:off x="2565400" y="5393267"/>
            <a:ext cx="4419600"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133" b="1">
              <a:solidFill>
                <a:srgbClr val="000000"/>
              </a:solidFill>
              <a:latin typeface="Arial" panose="020B0604020202020204" pitchFamily="34" charset="0"/>
            </a:endParaRPr>
          </a:p>
        </p:txBody>
      </p:sp>
      <p:sp>
        <p:nvSpPr>
          <p:cNvPr id="691209" name="Line 9"/>
          <p:cNvSpPr>
            <a:spLocks noChangeShapeType="1"/>
          </p:cNvSpPr>
          <p:nvPr/>
        </p:nvSpPr>
        <p:spPr bwMode="auto">
          <a:xfrm>
            <a:off x="2641600" y="3293533"/>
            <a:ext cx="4191000"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133" b="1">
              <a:solidFill>
                <a:srgbClr val="000000"/>
              </a:solidFill>
              <a:latin typeface="Arial" panose="020B0604020202020204" pitchFamily="34" charset="0"/>
            </a:endParaRPr>
          </a:p>
        </p:txBody>
      </p:sp>
      <p:sp>
        <p:nvSpPr>
          <p:cNvPr id="691210" name="Line 10"/>
          <p:cNvSpPr>
            <a:spLocks noChangeShapeType="1"/>
          </p:cNvSpPr>
          <p:nvPr/>
        </p:nvSpPr>
        <p:spPr bwMode="auto">
          <a:xfrm>
            <a:off x="2641600" y="3158067"/>
            <a:ext cx="4191000"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133" b="1">
              <a:solidFill>
                <a:srgbClr val="000000"/>
              </a:solidFill>
              <a:latin typeface="Arial" panose="020B0604020202020204" pitchFamily="34" charset="0"/>
            </a:endParaRPr>
          </a:p>
        </p:txBody>
      </p:sp>
      <p:sp>
        <p:nvSpPr>
          <p:cNvPr id="691211" name="Line 11"/>
          <p:cNvSpPr>
            <a:spLocks noChangeShapeType="1"/>
          </p:cNvSpPr>
          <p:nvPr/>
        </p:nvSpPr>
        <p:spPr bwMode="auto">
          <a:xfrm>
            <a:off x="2641600" y="3022600"/>
            <a:ext cx="4191000"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133" b="1">
              <a:solidFill>
                <a:srgbClr val="000000"/>
              </a:solidFill>
              <a:latin typeface="Arial" panose="020B0604020202020204" pitchFamily="34" charset="0"/>
            </a:endParaRPr>
          </a:p>
        </p:txBody>
      </p:sp>
      <p:sp>
        <p:nvSpPr>
          <p:cNvPr id="691212" name="Line 12"/>
          <p:cNvSpPr>
            <a:spLocks noChangeShapeType="1"/>
          </p:cNvSpPr>
          <p:nvPr/>
        </p:nvSpPr>
        <p:spPr bwMode="auto">
          <a:xfrm>
            <a:off x="2641600" y="2887133"/>
            <a:ext cx="4191000"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133" b="1">
              <a:solidFill>
                <a:srgbClr val="000000"/>
              </a:solidFill>
              <a:latin typeface="Arial" panose="020B0604020202020204" pitchFamily="34" charset="0"/>
            </a:endParaRPr>
          </a:p>
        </p:txBody>
      </p:sp>
      <p:sp>
        <p:nvSpPr>
          <p:cNvPr id="691213" name="Line 13"/>
          <p:cNvSpPr>
            <a:spLocks noChangeShapeType="1"/>
          </p:cNvSpPr>
          <p:nvPr/>
        </p:nvSpPr>
        <p:spPr bwMode="auto">
          <a:xfrm flipV="1">
            <a:off x="3251200" y="3158067"/>
            <a:ext cx="0" cy="2235200"/>
          </a:xfrm>
          <a:prstGeom prst="line">
            <a:avLst/>
          </a:prstGeom>
          <a:noFill/>
          <a:ln w="38100">
            <a:solidFill>
              <a:srgbClr val="66CC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133" b="1">
              <a:solidFill>
                <a:srgbClr val="000000"/>
              </a:solidFill>
              <a:latin typeface="Arial" panose="020B0604020202020204" pitchFamily="34" charset="0"/>
            </a:endParaRPr>
          </a:p>
        </p:txBody>
      </p:sp>
      <p:sp>
        <p:nvSpPr>
          <p:cNvPr id="691214" name="Line 14"/>
          <p:cNvSpPr>
            <a:spLocks noChangeShapeType="1"/>
          </p:cNvSpPr>
          <p:nvPr/>
        </p:nvSpPr>
        <p:spPr bwMode="auto">
          <a:xfrm flipV="1">
            <a:off x="3479800" y="3022600"/>
            <a:ext cx="0" cy="2370667"/>
          </a:xfrm>
          <a:prstGeom prst="line">
            <a:avLst/>
          </a:prstGeom>
          <a:noFill/>
          <a:ln w="38100">
            <a:solidFill>
              <a:srgbClr val="66CC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133" b="1">
              <a:solidFill>
                <a:srgbClr val="000000"/>
              </a:solidFill>
              <a:latin typeface="Arial" panose="020B0604020202020204" pitchFamily="34" charset="0"/>
            </a:endParaRPr>
          </a:p>
        </p:txBody>
      </p:sp>
      <p:sp>
        <p:nvSpPr>
          <p:cNvPr id="691215" name="Line 15"/>
          <p:cNvSpPr>
            <a:spLocks noChangeShapeType="1"/>
          </p:cNvSpPr>
          <p:nvPr/>
        </p:nvSpPr>
        <p:spPr bwMode="auto">
          <a:xfrm flipV="1">
            <a:off x="3708400" y="2887134"/>
            <a:ext cx="0" cy="2506133"/>
          </a:xfrm>
          <a:prstGeom prst="line">
            <a:avLst/>
          </a:prstGeom>
          <a:noFill/>
          <a:ln w="38100">
            <a:solidFill>
              <a:srgbClr val="66CC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133" b="1">
              <a:solidFill>
                <a:srgbClr val="000000"/>
              </a:solidFill>
              <a:latin typeface="Arial" panose="020B0604020202020204" pitchFamily="34" charset="0"/>
            </a:endParaRPr>
          </a:p>
        </p:txBody>
      </p:sp>
      <p:sp>
        <p:nvSpPr>
          <p:cNvPr id="691216" name="Line 16"/>
          <p:cNvSpPr>
            <a:spLocks noChangeShapeType="1"/>
          </p:cNvSpPr>
          <p:nvPr/>
        </p:nvSpPr>
        <p:spPr bwMode="auto">
          <a:xfrm>
            <a:off x="5156200" y="3293533"/>
            <a:ext cx="0" cy="1828800"/>
          </a:xfrm>
          <a:prstGeom prst="line">
            <a:avLst/>
          </a:prstGeom>
          <a:noFill/>
          <a:ln w="38100">
            <a:solidFill>
              <a:srgbClr val="CC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133" b="1">
              <a:solidFill>
                <a:srgbClr val="000000"/>
              </a:solidFill>
              <a:latin typeface="Arial" panose="020B0604020202020204" pitchFamily="34" charset="0"/>
            </a:endParaRPr>
          </a:p>
        </p:txBody>
      </p:sp>
      <p:sp>
        <p:nvSpPr>
          <p:cNvPr id="691217" name="Line 17"/>
          <p:cNvSpPr>
            <a:spLocks noChangeShapeType="1"/>
          </p:cNvSpPr>
          <p:nvPr/>
        </p:nvSpPr>
        <p:spPr bwMode="auto">
          <a:xfrm>
            <a:off x="5384800" y="3293533"/>
            <a:ext cx="0" cy="1964267"/>
          </a:xfrm>
          <a:prstGeom prst="line">
            <a:avLst/>
          </a:prstGeom>
          <a:noFill/>
          <a:ln w="38100">
            <a:solidFill>
              <a:srgbClr val="CC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133" b="1">
              <a:solidFill>
                <a:srgbClr val="000000"/>
              </a:solidFill>
              <a:latin typeface="Arial" panose="020B0604020202020204" pitchFamily="34" charset="0"/>
            </a:endParaRPr>
          </a:p>
        </p:txBody>
      </p:sp>
      <p:sp>
        <p:nvSpPr>
          <p:cNvPr id="691218" name="Line 18"/>
          <p:cNvSpPr>
            <a:spLocks noChangeShapeType="1"/>
          </p:cNvSpPr>
          <p:nvPr/>
        </p:nvSpPr>
        <p:spPr bwMode="auto">
          <a:xfrm>
            <a:off x="5613400" y="3293534"/>
            <a:ext cx="0" cy="2099733"/>
          </a:xfrm>
          <a:prstGeom prst="line">
            <a:avLst/>
          </a:prstGeom>
          <a:noFill/>
          <a:ln w="38100">
            <a:solidFill>
              <a:srgbClr val="CC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133" b="1">
              <a:solidFill>
                <a:srgbClr val="000000"/>
              </a:solidFill>
              <a:latin typeface="Arial" panose="020B0604020202020204" pitchFamily="34" charset="0"/>
            </a:endParaRPr>
          </a:p>
        </p:txBody>
      </p:sp>
      <p:sp>
        <p:nvSpPr>
          <p:cNvPr id="691219" name="Freeform 19"/>
          <p:cNvSpPr>
            <a:spLocks/>
          </p:cNvSpPr>
          <p:nvPr/>
        </p:nvSpPr>
        <p:spPr bwMode="auto">
          <a:xfrm>
            <a:off x="3860800" y="3620911"/>
            <a:ext cx="1092200" cy="1230489"/>
          </a:xfrm>
          <a:custGeom>
            <a:avLst/>
            <a:gdLst>
              <a:gd name="T0" fmla="*/ 192 w 688"/>
              <a:gd name="T1" fmla="*/ 872 h 872"/>
              <a:gd name="T2" fmla="*/ 0 w 688"/>
              <a:gd name="T3" fmla="*/ 392 h 872"/>
              <a:gd name="T4" fmla="*/ 192 w 688"/>
              <a:gd name="T5" fmla="*/ 56 h 872"/>
              <a:gd name="T6" fmla="*/ 528 w 688"/>
              <a:gd name="T7" fmla="*/ 56 h 872"/>
              <a:gd name="T8" fmla="*/ 672 w 688"/>
              <a:gd name="T9" fmla="*/ 296 h 872"/>
              <a:gd name="T10" fmla="*/ 624 w 688"/>
              <a:gd name="T11" fmla="*/ 632 h 872"/>
              <a:gd name="T12" fmla="*/ 480 w 688"/>
              <a:gd name="T13" fmla="*/ 872 h 872"/>
            </a:gdLst>
            <a:ahLst/>
            <a:cxnLst>
              <a:cxn ang="0">
                <a:pos x="T0" y="T1"/>
              </a:cxn>
              <a:cxn ang="0">
                <a:pos x="T2" y="T3"/>
              </a:cxn>
              <a:cxn ang="0">
                <a:pos x="T4" y="T5"/>
              </a:cxn>
              <a:cxn ang="0">
                <a:pos x="T6" y="T7"/>
              </a:cxn>
              <a:cxn ang="0">
                <a:pos x="T8" y="T9"/>
              </a:cxn>
              <a:cxn ang="0">
                <a:pos x="T10" y="T11"/>
              </a:cxn>
              <a:cxn ang="0">
                <a:pos x="T12" y="T13"/>
              </a:cxn>
            </a:cxnLst>
            <a:rect l="0" t="0" r="r" b="b"/>
            <a:pathLst>
              <a:path w="688" h="872">
                <a:moveTo>
                  <a:pt x="192" y="872"/>
                </a:moveTo>
                <a:cubicBezTo>
                  <a:pt x="96" y="700"/>
                  <a:pt x="0" y="528"/>
                  <a:pt x="0" y="392"/>
                </a:cubicBezTo>
                <a:cubicBezTo>
                  <a:pt x="0" y="256"/>
                  <a:pt x="104" y="111"/>
                  <a:pt x="192" y="56"/>
                </a:cubicBezTo>
                <a:cubicBezTo>
                  <a:pt x="279" y="0"/>
                  <a:pt x="448" y="16"/>
                  <a:pt x="528" y="56"/>
                </a:cubicBezTo>
                <a:cubicBezTo>
                  <a:pt x="608" y="96"/>
                  <a:pt x="656" y="200"/>
                  <a:pt x="672" y="296"/>
                </a:cubicBezTo>
                <a:cubicBezTo>
                  <a:pt x="688" y="392"/>
                  <a:pt x="656" y="535"/>
                  <a:pt x="624" y="632"/>
                </a:cubicBezTo>
                <a:cubicBezTo>
                  <a:pt x="591" y="728"/>
                  <a:pt x="535" y="800"/>
                  <a:pt x="480" y="872"/>
                </a:cubicBezTo>
              </a:path>
            </a:pathLst>
          </a:custGeom>
          <a:noFill/>
          <a:ln w="571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133" b="1">
              <a:solidFill>
                <a:srgbClr val="000000"/>
              </a:solidFill>
              <a:latin typeface="Arial" panose="020B0604020202020204" pitchFamily="34" charset="0"/>
            </a:endParaRPr>
          </a:p>
        </p:txBody>
      </p:sp>
      <p:sp>
        <p:nvSpPr>
          <p:cNvPr id="691220" name="Line 20"/>
          <p:cNvSpPr>
            <a:spLocks noChangeShapeType="1"/>
          </p:cNvSpPr>
          <p:nvPr/>
        </p:nvSpPr>
        <p:spPr bwMode="auto">
          <a:xfrm flipH="1">
            <a:off x="4492978" y="4735689"/>
            <a:ext cx="228600" cy="203200"/>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133" b="1">
              <a:solidFill>
                <a:srgbClr val="000000"/>
              </a:solidFill>
              <a:latin typeface="Arial" panose="020B0604020202020204" pitchFamily="34" charset="0"/>
            </a:endParaRPr>
          </a:p>
        </p:txBody>
      </p:sp>
      <p:sp>
        <p:nvSpPr>
          <p:cNvPr id="691221" name="Text Box 21"/>
          <p:cNvSpPr txBox="1">
            <a:spLocks noChangeArrowheads="1"/>
          </p:cNvSpPr>
          <p:nvPr/>
        </p:nvSpPr>
        <p:spPr bwMode="auto">
          <a:xfrm>
            <a:off x="3944720" y="4010968"/>
            <a:ext cx="906017" cy="461665"/>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r>
              <a:rPr lang="en-US" altLang="en-US" sz="2400" dirty="0">
                <a:solidFill>
                  <a:srgbClr val="FFFFFF"/>
                </a:solidFill>
                <a:latin typeface="Calibri" panose="020F0502020204030204" pitchFamily="34" charset="0"/>
              </a:rPr>
              <a:t>4nsec</a:t>
            </a:r>
          </a:p>
        </p:txBody>
      </p:sp>
      <p:sp>
        <p:nvSpPr>
          <p:cNvPr id="691223" name="Text Box 23"/>
          <p:cNvSpPr txBox="1">
            <a:spLocks noChangeArrowheads="1"/>
          </p:cNvSpPr>
          <p:nvPr/>
        </p:nvSpPr>
        <p:spPr bwMode="auto">
          <a:xfrm>
            <a:off x="4595842" y="5369868"/>
            <a:ext cx="1624484" cy="461665"/>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r>
              <a:rPr lang="en-US" altLang="en-US" sz="2400" dirty="0">
                <a:solidFill>
                  <a:srgbClr val="FFFFFF"/>
                </a:solidFill>
              </a:rPr>
              <a:t>0.8 emitted</a:t>
            </a:r>
          </a:p>
        </p:txBody>
      </p:sp>
      <p:grpSp>
        <p:nvGrpSpPr>
          <p:cNvPr id="691228" name="Group 28"/>
          <p:cNvGrpSpPr>
            <a:grpSpLocks/>
          </p:cNvGrpSpPr>
          <p:nvPr/>
        </p:nvGrpSpPr>
        <p:grpSpPr bwMode="auto">
          <a:xfrm rot="1021199">
            <a:off x="1190978" y="4031545"/>
            <a:ext cx="1605844" cy="268111"/>
            <a:chOff x="957" y="3292"/>
            <a:chExt cx="2671" cy="280"/>
          </a:xfrm>
        </p:grpSpPr>
        <p:sp>
          <p:nvSpPr>
            <p:cNvPr id="691229" name="Freeform 29"/>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cap="flat" cmpd="sng">
              <a:solidFill>
                <a:srgbClr val="66CCFF"/>
              </a:solidFill>
              <a:prstDash val="solid"/>
              <a:round/>
              <a:headEnd type="none" w="med" len="med"/>
              <a:tailEnd type="none" w="med" len="med"/>
            </a:ln>
            <a:effectLst/>
            <a:extLst>
              <a:ext uri="{909E8E84-426E-40DD-AFC4-6F175D3DCCD1}">
                <a14:hiddenFill xmlns:a14="http://schemas.microsoft.com/office/drawing/2010/main">
                  <a:solidFill>
                    <a:schemeClr val="accent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133" b="1">
                <a:solidFill>
                  <a:srgbClr val="000000"/>
                </a:solidFill>
                <a:latin typeface="Arial" panose="020B0604020202020204" pitchFamily="34" charset="0"/>
              </a:endParaRPr>
            </a:p>
          </p:txBody>
        </p:sp>
        <p:sp>
          <p:nvSpPr>
            <p:cNvPr id="691230" name="Line 30"/>
            <p:cNvSpPr>
              <a:spLocks noChangeShapeType="1"/>
            </p:cNvSpPr>
            <p:nvPr/>
          </p:nvSpPr>
          <p:spPr bwMode="auto">
            <a:xfrm>
              <a:off x="3484" y="3449"/>
              <a:ext cx="144" cy="7"/>
            </a:xfrm>
            <a:prstGeom prst="line">
              <a:avLst/>
            </a:prstGeom>
            <a:noFill/>
            <a:ln w="38100">
              <a:solidFill>
                <a:srgbClr val="66CC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133" b="1">
                <a:solidFill>
                  <a:srgbClr val="000000"/>
                </a:solidFill>
                <a:latin typeface="Arial" panose="020B0604020202020204" pitchFamily="34" charset="0"/>
              </a:endParaRPr>
            </a:p>
          </p:txBody>
        </p:sp>
      </p:grpSp>
      <p:sp>
        <p:nvSpPr>
          <p:cNvPr id="2" name="Title 1"/>
          <p:cNvSpPr>
            <a:spLocks noGrp="1"/>
          </p:cNvSpPr>
          <p:nvPr>
            <p:ph type="title"/>
          </p:nvPr>
        </p:nvSpPr>
        <p:spPr/>
        <p:txBody>
          <a:bodyPr>
            <a:normAutofit/>
          </a:bodyPr>
          <a:lstStyle/>
          <a:p>
            <a:r>
              <a:rPr lang="en-US" dirty="0">
                <a:solidFill>
                  <a:schemeClr val="bg1"/>
                </a:solidFill>
              </a:rPr>
              <a:t>Conventional Fluorescence</a:t>
            </a:r>
            <a:br>
              <a:rPr lang="en-US" dirty="0">
                <a:solidFill>
                  <a:schemeClr val="bg1"/>
                </a:solidFill>
              </a:rPr>
            </a:br>
            <a:r>
              <a:rPr lang="en-US" dirty="0">
                <a:solidFill>
                  <a:schemeClr val="bg1"/>
                </a:solidFill>
              </a:rPr>
              <a:t>(Jablonski diagram</a:t>
            </a:r>
            <a:r>
              <a:rPr lang="en-US" dirty="0" smtClean="0">
                <a:solidFill>
                  <a:schemeClr val="bg1"/>
                </a:solidFill>
              </a:rPr>
              <a:t>)</a:t>
            </a:r>
            <a:endParaRPr lang="en-US" dirty="0">
              <a:solidFill>
                <a:schemeClr val="bg1"/>
              </a:solidFill>
            </a:endParaRPr>
          </a:p>
        </p:txBody>
      </p:sp>
      <p:sp>
        <p:nvSpPr>
          <p:cNvPr id="32" name="Text Box 25"/>
          <p:cNvSpPr txBox="1">
            <a:spLocks noChangeArrowheads="1"/>
          </p:cNvSpPr>
          <p:nvPr/>
        </p:nvSpPr>
        <p:spPr bwMode="auto">
          <a:xfrm>
            <a:off x="6515135" y="4284995"/>
            <a:ext cx="2540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50000"/>
              </a:spcBef>
              <a:spcAft>
                <a:spcPct val="0"/>
              </a:spcAft>
            </a:pPr>
            <a:r>
              <a:rPr lang="en-US" altLang="en-US" sz="2000" dirty="0">
                <a:solidFill>
                  <a:schemeClr val="bg1"/>
                </a:solidFill>
                <a:latin typeface="Calibri" panose="020F0502020204030204" pitchFamily="34" charset="0"/>
              </a:rPr>
              <a:t>Emitted light is a linear function of the exciting light</a:t>
            </a:r>
          </a:p>
        </p:txBody>
      </p:sp>
    </p:spTree>
    <p:extLst>
      <p:ext uri="{BB962C8B-B14F-4D97-AF65-F5344CB8AC3E}">
        <p14:creationId xmlns:p14="http://schemas.microsoft.com/office/powerpoint/2010/main" val="26606965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grpSp>
        <p:nvGrpSpPr>
          <p:cNvPr id="691202" name="Group 2"/>
          <p:cNvGrpSpPr>
            <a:grpSpLocks/>
          </p:cNvGrpSpPr>
          <p:nvPr/>
        </p:nvGrpSpPr>
        <p:grpSpPr bwMode="auto">
          <a:xfrm rot="-1240320">
            <a:off x="5689600" y="3970867"/>
            <a:ext cx="2438400" cy="214489"/>
            <a:chOff x="957" y="3292"/>
            <a:chExt cx="2671" cy="280"/>
          </a:xfrm>
        </p:grpSpPr>
        <p:sp>
          <p:nvSpPr>
            <p:cNvPr id="691203" name="Freeform 3"/>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cap="flat" cmpd="sng">
              <a:solidFill>
                <a:srgbClr val="CCFF99"/>
              </a:solidFill>
              <a:prstDash val="solid"/>
              <a:round/>
              <a:headEnd type="none" w="med" len="med"/>
              <a:tailEnd type="none" w="med" len="med"/>
            </a:ln>
            <a:effectLst/>
            <a:extLst>
              <a:ext uri="{909E8E84-426E-40DD-AFC4-6F175D3DCCD1}">
                <a14:hiddenFill xmlns:a14="http://schemas.microsoft.com/office/drawing/2010/main">
                  <a:solidFill>
                    <a:schemeClr val="accent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133" b="1">
                <a:solidFill>
                  <a:srgbClr val="000000"/>
                </a:solidFill>
                <a:latin typeface="Arial" panose="020B0604020202020204" pitchFamily="34" charset="0"/>
              </a:endParaRPr>
            </a:p>
          </p:txBody>
        </p:sp>
        <p:sp>
          <p:nvSpPr>
            <p:cNvPr id="691204" name="Line 4"/>
            <p:cNvSpPr>
              <a:spLocks noChangeShapeType="1"/>
            </p:cNvSpPr>
            <p:nvPr/>
          </p:nvSpPr>
          <p:spPr bwMode="auto">
            <a:xfrm>
              <a:off x="3484" y="3449"/>
              <a:ext cx="144" cy="7"/>
            </a:xfrm>
            <a:prstGeom prst="line">
              <a:avLst/>
            </a:prstGeom>
            <a:noFill/>
            <a:ln w="38100">
              <a:solidFill>
                <a:srgbClr val="CC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133" b="1">
                <a:solidFill>
                  <a:srgbClr val="000000"/>
                </a:solidFill>
                <a:latin typeface="Arial" panose="020B0604020202020204" pitchFamily="34" charset="0"/>
              </a:endParaRPr>
            </a:p>
          </p:txBody>
        </p:sp>
      </p:grpSp>
      <p:sp>
        <p:nvSpPr>
          <p:cNvPr id="691205" name="Line 5"/>
          <p:cNvSpPr>
            <a:spLocks noChangeShapeType="1"/>
          </p:cNvSpPr>
          <p:nvPr/>
        </p:nvSpPr>
        <p:spPr bwMode="auto">
          <a:xfrm>
            <a:off x="2565400" y="5393267"/>
            <a:ext cx="4419600"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133" b="1">
              <a:solidFill>
                <a:srgbClr val="000000"/>
              </a:solidFill>
              <a:latin typeface="Arial" panose="020B0604020202020204" pitchFamily="34" charset="0"/>
            </a:endParaRPr>
          </a:p>
        </p:txBody>
      </p:sp>
      <p:grpSp>
        <p:nvGrpSpPr>
          <p:cNvPr id="691206" name="Group 6"/>
          <p:cNvGrpSpPr>
            <a:grpSpLocks/>
          </p:cNvGrpSpPr>
          <p:nvPr/>
        </p:nvGrpSpPr>
        <p:grpSpPr bwMode="auto">
          <a:xfrm rot="1021199">
            <a:off x="-777523" y="3728156"/>
            <a:ext cx="3664656" cy="268111"/>
            <a:chOff x="957" y="3292"/>
            <a:chExt cx="2671" cy="280"/>
          </a:xfrm>
        </p:grpSpPr>
        <p:sp>
          <p:nvSpPr>
            <p:cNvPr id="691207" name="Freeform 7"/>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cap="flat" cmpd="sng">
              <a:solidFill>
                <a:srgbClr val="FF6699"/>
              </a:solidFill>
              <a:prstDash val="solid"/>
              <a:round/>
              <a:headEnd type="none" w="med" len="med"/>
              <a:tailEnd type="none" w="med" len="med"/>
            </a:ln>
            <a:effectLst/>
            <a:extLst>
              <a:ext uri="{909E8E84-426E-40DD-AFC4-6F175D3DCCD1}">
                <a14:hiddenFill xmlns:a14="http://schemas.microsoft.com/office/drawing/2010/main">
                  <a:solidFill>
                    <a:schemeClr val="accent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133" b="1">
                <a:solidFill>
                  <a:srgbClr val="000000"/>
                </a:solidFill>
                <a:latin typeface="Arial" panose="020B0604020202020204" pitchFamily="34" charset="0"/>
              </a:endParaRPr>
            </a:p>
          </p:txBody>
        </p:sp>
        <p:sp>
          <p:nvSpPr>
            <p:cNvPr id="691208" name="Line 8"/>
            <p:cNvSpPr>
              <a:spLocks noChangeShapeType="1"/>
            </p:cNvSpPr>
            <p:nvPr/>
          </p:nvSpPr>
          <p:spPr bwMode="auto">
            <a:xfrm>
              <a:off x="3484" y="3449"/>
              <a:ext cx="144" cy="7"/>
            </a:xfrm>
            <a:prstGeom prst="line">
              <a:avLst/>
            </a:prstGeom>
            <a:noFill/>
            <a:ln w="38100">
              <a:solidFill>
                <a:srgbClr val="FF66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133" b="1">
                <a:solidFill>
                  <a:srgbClr val="000000"/>
                </a:solidFill>
                <a:latin typeface="Arial" panose="020B0604020202020204" pitchFamily="34" charset="0"/>
              </a:endParaRPr>
            </a:p>
          </p:txBody>
        </p:sp>
      </p:grpSp>
      <p:sp>
        <p:nvSpPr>
          <p:cNvPr id="691209" name="Line 9"/>
          <p:cNvSpPr>
            <a:spLocks noChangeShapeType="1"/>
          </p:cNvSpPr>
          <p:nvPr/>
        </p:nvSpPr>
        <p:spPr bwMode="auto">
          <a:xfrm>
            <a:off x="2641600" y="3293533"/>
            <a:ext cx="4191000"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133" b="1">
              <a:solidFill>
                <a:srgbClr val="000000"/>
              </a:solidFill>
              <a:latin typeface="Arial" panose="020B0604020202020204" pitchFamily="34" charset="0"/>
            </a:endParaRPr>
          </a:p>
        </p:txBody>
      </p:sp>
      <p:sp>
        <p:nvSpPr>
          <p:cNvPr id="691210" name="Line 10"/>
          <p:cNvSpPr>
            <a:spLocks noChangeShapeType="1"/>
          </p:cNvSpPr>
          <p:nvPr/>
        </p:nvSpPr>
        <p:spPr bwMode="auto">
          <a:xfrm>
            <a:off x="2641600" y="3158067"/>
            <a:ext cx="4191000"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133" b="1">
              <a:solidFill>
                <a:srgbClr val="000000"/>
              </a:solidFill>
              <a:latin typeface="Arial" panose="020B0604020202020204" pitchFamily="34" charset="0"/>
            </a:endParaRPr>
          </a:p>
        </p:txBody>
      </p:sp>
      <p:sp>
        <p:nvSpPr>
          <p:cNvPr id="691211" name="Line 11"/>
          <p:cNvSpPr>
            <a:spLocks noChangeShapeType="1"/>
          </p:cNvSpPr>
          <p:nvPr/>
        </p:nvSpPr>
        <p:spPr bwMode="auto">
          <a:xfrm>
            <a:off x="2641600" y="3022600"/>
            <a:ext cx="4191000"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133" b="1">
              <a:solidFill>
                <a:srgbClr val="000000"/>
              </a:solidFill>
              <a:latin typeface="Arial" panose="020B0604020202020204" pitchFamily="34" charset="0"/>
            </a:endParaRPr>
          </a:p>
        </p:txBody>
      </p:sp>
      <p:sp>
        <p:nvSpPr>
          <p:cNvPr id="691212" name="Line 12"/>
          <p:cNvSpPr>
            <a:spLocks noChangeShapeType="1"/>
          </p:cNvSpPr>
          <p:nvPr/>
        </p:nvSpPr>
        <p:spPr bwMode="auto">
          <a:xfrm>
            <a:off x="2641600" y="2887133"/>
            <a:ext cx="4191000"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133" b="1">
              <a:solidFill>
                <a:srgbClr val="000000"/>
              </a:solidFill>
              <a:latin typeface="Arial" panose="020B0604020202020204" pitchFamily="34" charset="0"/>
            </a:endParaRPr>
          </a:p>
        </p:txBody>
      </p:sp>
      <p:sp>
        <p:nvSpPr>
          <p:cNvPr id="691213" name="Line 13"/>
          <p:cNvSpPr>
            <a:spLocks noChangeShapeType="1"/>
          </p:cNvSpPr>
          <p:nvPr/>
        </p:nvSpPr>
        <p:spPr bwMode="auto">
          <a:xfrm flipV="1">
            <a:off x="3251200" y="3158067"/>
            <a:ext cx="0" cy="2235200"/>
          </a:xfrm>
          <a:prstGeom prst="line">
            <a:avLst/>
          </a:prstGeom>
          <a:noFill/>
          <a:ln w="38100">
            <a:solidFill>
              <a:srgbClr val="66CC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133" b="1">
              <a:solidFill>
                <a:srgbClr val="000000"/>
              </a:solidFill>
              <a:latin typeface="Arial" panose="020B0604020202020204" pitchFamily="34" charset="0"/>
            </a:endParaRPr>
          </a:p>
        </p:txBody>
      </p:sp>
      <p:sp>
        <p:nvSpPr>
          <p:cNvPr id="691214" name="Line 14"/>
          <p:cNvSpPr>
            <a:spLocks noChangeShapeType="1"/>
          </p:cNvSpPr>
          <p:nvPr/>
        </p:nvSpPr>
        <p:spPr bwMode="auto">
          <a:xfrm flipV="1">
            <a:off x="3479800" y="3022600"/>
            <a:ext cx="0" cy="2370667"/>
          </a:xfrm>
          <a:prstGeom prst="line">
            <a:avLst/>
          </a:prstGeom>
          <a:noFill/>
          <a:ln w="38100">
            <a:solidFill>
              <a:srgbClr val="66CC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133" b="1">
              <a:solidFill>
                <a:srgbClr val="000000"/>
              </a:solidFill>
              <a:latin typeface="Arial" panose="020B0604020202020204" pitchFamily="34" charset="0"/>
            </a:endParaRPr>
          </a:p>
        </p:txBody>
      </p:sp>
      <p:sp>
        <p:nvSpPr>
          <p:cNvPr id="691215" name="Line 15"/>
          <p:cNvSpPr>
            <a:spLocks noChangeShapeType="1"/>
          </p:cNvSpPr>
          <p:nvPr/>
        </p:nvSpPr>
        <p:spPr bwMode="auto">
          <a:xfrm flipV="1">
            <a:off x="3708400" y="2887134"/>
            <a:ext cx="0" cy="2506133"/>
          </a:xfrm>
          <a:prstGeom prst="line">
            <a:avLst/>
          </a:prstGeom>
          <a:noFill/>
          <a:ln w="38100">
            <a:solidFill>
              <a:srgbClr val="66CC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133" b="1">
              <a:solidFill>
                <a:srgbClr val="000000"/>
              </a:solidFill>
              <a:latin typeface="Arial" panose="020B0604020202020204" pitchFamily="34" charset="0"/>
            </a:endParaRPr>
          </a:p>
        </p:txBody>
      </p:sp>
      <p:sp>
        <p:nvSpPr>
          <p:cNvPr id="691216" name="Line 16"/>
          <p:cNvSpPr>
            <a:spLocks noChangeShapeType="1"/>
          </p:cNvSpPr>
          <p:nvPr/>
        </p:nvSpPr>
        <p:spPr bwMode="auto">
          <a:xfrm>
            <a:off x="5156200" y="3293533"/>
            <a:ext cx="0" cy="1828800"/>
          </a:xfrm>
          <a:prstGeom prst="line">
            <a:avLst/>
          </a:prstGeom>
          <a:noFill/>
          <a:ln w="38100">
            <a:solidFill>
              <a:srgbClr val="CC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133" b="1">
              <a:solidFill>
                <a:srgbClr val="000000"/>
              </a:solidFill>
              <a:latin typeface="Arial" panose="020B0604020202020204" pitchFamily="34" charset="0"/>
            </a:endParaRPr>
          </a:p>
        </p:txBody>
      </p:sp>
      <p:sp>
        <p:nvSpPr>
          <p:cNvPr id="691217" name="Line 17"/>
          <p:cNvSpPr>
            <a:spLocks noChangeShapeType="1"/>
          </p:cNvSpPr>
          <p:nvPr/>
        </p:nvSpPr>
        <p:spPr bwMode="auto">
          <a:xfrm>
            <a:off x="5384800" y="3293533"/>
            <a:ext cx="0" cy="1964267"/>
          </a:xfrm>
          <a:prstGeom prst="line">
            <a:avLst/>
          </a:prstGeom>
          <a:noFill/>
          <a:ln w="38100">
            <a:solidFill>
              <a:srgbClr val="CC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133" b="1">
              <a:solidFill>
                <a:srgbClr val="000000"/>
              </a:solidFill>
              <a:latin typeface="Arial" panose="020B0604020202020204" pitchFamily="34" charset="0"/>
            </a:endParaRPr>
          </a:p>
        </p:txBody>
      </p:sp>
      <p:sp>
        <p:nvSpPr>
          <p:cNvPr id="691218" name="Line 18"/>
          <p:cNvSpPr>
            <a:spLocks noChangeShapeType="1"/>
          </p:cNvSpPr>
          <p:nvPr/>
        </p:nvSpPr>
        <p:spPr bwMode="auto">
          <a:xfrm>
            <a:off x="5613400" y="3293534"/>
            <a:ext cx="0" cy="2099733"/>
          </a:xfrm>
          <a:prstGeom prst="line">
            <a:avLst/>
          </a:prstGeom>
          <a:noFill/>
          <a:ln w="38100">
            <a:solidFill>
              <a:srgbClr val="CC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133" b="1">
              <a:solidFill>
                <a:srgbClr val="000000"/>
              </a:solidFill>
              <a:latin typeface="Arial" panose="020B0604020202020204" pitchFamily="34" charset="0"/>
            </a:endParaRPr>
          </a:p>
        </p:txBody>
      </p:sp>
      <p:sp>
        <p:nvSpPr>
          <p:cNvPr id="691219" name="Freeform 19"/>
          <p:cNvSpPr>
            <a:spLocks/>
          </p:cNvSpPr>
          <p:nvPr/>
        </p:nvSpPr>
        <p:spPr bwMode="auto">
          <a:xfrm>
            <a:off x="3860800" y="3620911"/>
            <a:ext cx="1092200" cy="1230489"/>
          </a:xfrm>
          <a:custGeom>
            <a:avLst/>
            <a:gdLst>
              <a:gd name="T0" fmla="*/ 192 w 688"/>
              <a:gd name="T1" fmla="*/ 872 h 872"/>
              <a:gd name="T2" fmla="*/ 0 w 688"/>
              <a:gd name="T3" fmla="*/ 392 h 872"/>
              <a:gd name="T4" fmla="*/ 192 w 688"/>
              <a:gd name="T5" fmla="*/ 56 h 872"/>
              <a:gd name="T6" fmla="*/ 528 w 688"/>
              <a:gd name="T7" fmla="*/ 56 h 872"/>
              <a:gd name="T8" fmla="*/ 672 w 688"/>
              <a:gd name="T9" fmla="*/ 296 h 872"/>
              <a:gd name="T10" fmla="*/ 624 w 688"/>
              <a:gd name="T11" fmla="*/ 632 h 872"/>
              <a:gd name="T12" fmla="*/ 480 w 688"/>
              <a:gd name="T13" fmla="*/ 872 h 872"/>
            </a:gdLst>
            <a:ahLst/>
            <a:cxnLst>
              <a:cxn ang="0">
                <a:pos x="T0" y="T1"/>
              </a:cxn>
              <a:cxn ang="0">
                <a:pos x="T2" y="T3"/>
              </a:cxn>
              <a:cxn ang="0">
                <a:pos x="T4" y="T5"/>
              </a:cxn>
              <a:cxn ang="0">
                <a:pos x="T6" y="T7"/>
              </a:cxn>
              <a:cxn ang="0">
                <a:pos x="T8" y="T9"/>
              </a:cxn>
              <a:cxn ang="0">
                <a:pos x="T10" y="T11"/>
              </a:cxn>
              <a:cxn ang="0">
                <a:pos x="T12" y="T13"/>
              </a:cxn>
            </a:cxnLst>
            <a:rect l="0" t="0" r="r" b="b"/>
            <a:pathLst>
              <a:path w="688" h="872">
                <a:moveTo>
                  <a:pt x="192" y="872"/>
                </a:moveTo>
                <a:cubicBezTo>
                  <a:pt x="96" y="700"/>
                  <a:pt x="0" y="528"/>
                  <a:pt x="0" y="392"/>
                </a:cubicBezTo>
                <a:cubicBezTo>
                  <a:pt x="0" y="256"/>
                  <a:pt x="104" y="111"/>
                  <a:pt x="192" y="56"/>
                </a:cubicBezTo>
                <a:cubicBezTo>
                  <a:pt x="279" y="0"/>
                  <a:pt x="448" y="16"/>
                  <a:pt x="528" y="56"/>
                </a:cubicBezTo>
                <a:cubicBezTo>
                  <a:pt x="608" y="96"/>
                  <a:pt x="656" y="200"/>
                  <a:pt x="672" y="296"/>
                </a:cubicBezTo>
                <a:cubicBezTo>
                  <a:pt x="688" y="392"/>
                  <a:pt x="656" y="535"/>
                  <a:pt x="624" y="632"/>
                </a:cubicBezTo>
                <a:cubicBezTo>
                  <a:pt x="591" y="728"/>
                  <a:pt x="535" y="800"/>
                  <a:pt x="480" y="872"/>
                </a:cubicBezTo>
              </a:path>
            </a:pathLst>
          </a:custGeom>
          <a:noFill/>
          <a:ln w="571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133" b="1">
              <a:solidFill>
                <a:srgbClr val="000000"/>
              </a:solidFill>
              <a:latin typeface="Arial" panose="020B0604020202020204" pitchFamily="34" charset="0"/>
            </a:endParaRPr>
          </a:p>
        </p:txBody>
      </p:sp>
      <p:sp>
        <p:nvSpPr>
          <p:cNvPr id="691220" name="Line 20"/>
          <p:cNvSpPr>
            <a:spLocks noChangeShapeType="1"/>
          </p:cNvSpPr>
          <p:nvPr/>
        </p:nvSpPr>
        <p:spPr bwMode="auto">
          <a:xfrm flipH="1">
            <a:off x="4492978" y="4735689"/>
            <a:ext cx="228600" cy="203200"/>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133" b="1">
              <a:solidFill>
                <a:srgbClr val="000000"/>
              </a:solidFill>
              <a:latin typeface="Arial" panose="020B0604020202020204" pitchFamily="34" charset="0"/>
            </a:endParaRPr>
          </a:p>
        </p:txBody>
      </p:sp>
      <p:sp>
        <p:nvSpPr>
          <p:cNvPr id="691221" name="Text Box 21"/>
          <p:cNvSpPr txBox="1">
            <a:spLocks noChangeArrowheads="1"/>
          </p:cNvSpPr>
          <p:nvPr/>
        </p:nvSpPr>
        <p:spPr bwMode="auto">
          <a:xfrm>
            <a:off x="3944720" y="4010969"/>
            <a:ext cx="906017" cy="461665"/>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r>
              <a:rPr lang="en-US" altLang="en-US" sz="2400" dirty="0">
                <a:solidFill>
                  <a:srgbClr val="FFFFFF"/>
                </a:solidFill>
                <a:latin typeface="Calibri" panose="020F0502020204030204" pitchFamily="34" charset="0"/>
              </a:rPr>
              <a:t>4nsec</a:t>
            </a:r>
          </a:p>
        </p:txBody>
      </p:sp>
      <p:sp>
        <p:nvSpPr>
          <p:cNvPr id="691223" name="Text Box 23"/>
          <p:cNvSpPr txBox="1">
            <a:spLocks noChangeArrowheads="1"/>
          </p:cNvSpPr>
          <p:nvPr/>
        </p:nvSpPr>
        <p:spPr bwMode="auto">
          <a:xfrm>
            <a:off x="4595842" y="5369868"/>
            <a:ext cx="1624484" cy="461665"/>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r>
              <a:rPr lang="en-US" altLang="en-US" sz="2400" dirty="0">
                <a:solidFill>
                  <a:srgbClr val="FFFFFF"/>
                </a:solidFill>
                <a:latin typeface="Calibri" panose="020F0502020204030204" pitchFamily="34" charset="0"/>
              </a:rPr>
              <a:t>0.8 emitted</a:t>
            </a:r>
          </a:p>
        </p:txBody>
      </p:sp>
      <p:sp>
        <p:nvSpPr>
          <p:cNvPr id="691224" name="Text Box 24"/>
          <p:cNvSpPr txBox="1">
            <a:spLocks noChangeArrowheads="1"/>
          </p:cNvSpPr>
          <p:nvPr/>
        </p:nvSpPr>
        <p:spPr bwMode="auto">
          <a:xfrm>
            <a:off x="944034" y="5567670"/>
            <a:ext cx="2953455" cy="1169551"/>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50000"/>
              </a:spcBef>
              <a:spcAft>
                <a:spcPct val="0"/>
              </a:spcAft>
            </a:pPr>
            <a:r>
              <a:rPr lang="en-US" altLang="en-US" sz="2000" dirty="0">
                <a:solidFill>
                  <a:srgbClr val="FFFFFF"/>
                </a:solidFill>
                <a:latin typeface="Calibri" panose="020F0502020204030204" pitchFamily="34" charset="0"/>
              </a:rPr>
              <a:t>Excitation from coincident absorption of two photons</a:t>
            </a:r>
          </a:p>
          <a:p>
            <a:pPr fontAlgn="base">
              <a:spcBef>
                <a:spcPct val="50000"/>
              </a:spcBef>
              <a:spcAft>
                <a:spcPct val="0"/>
              </a:spcAft>
            </a:pPr>
            <a:r>
              <a:rPr lang="en-US" altLang="en-US" sz="2000" dirty="0">
                <a:solidFill>
                  <a:srgbClr val="FFFFFF"/>
                </a:solidFill>
                <a:latin typeface="Calibri" panose="020F0502020204030204" pitchFamily="34" charset="0"/>
              </a:rPr>
              <a:t> </a:t>
            </a:r>
          </a:p>
        </p:txBody>
      </p:sp>
      <p:grpSp>
        <p:nvGrpSpPr>
          <p:cNvPr id="691225" name="Group 25"/>
          <p:cNvGrpSpPr>
            <a:grpSpLocks/>
          </p:cNvGrpSpPr>
          <p:nvPr/>
        </p:nvGrpSpPr>
        <p:grpSpPr bwMode="auto">
          <a:xfrm rot="-1309732">
            <a:off x="-777523" y="4985457"/>
            <a:ext cx="3660423" cy="249766"/>
            <a:chOff x="957" y="3292"/>
            <a:chExt cx="2671" cy="280"/>
          </a:xfrm>
        </p:grpSpPr>
        <p:sp>
          <p:nvSpPr>
            <p:cNvPr id="691226" name="Freeform 26"/>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cap="flat" cmpd="sng">
              <a:solidFill>
                <a:srgbClr val="FF6699"/>
              </a:solidFill>
              <a:prstDash val="solid"/>
              <a:round/>
              <a:headEnd type="none" w="med" len="med"/>
              <a:tailEnd type="none" w="med" len="med"/>
            </a:ln>
            <a:effectLst/>
            <a:extLst>
              <a:ext uri="{909E8E84-426E-40DD-AFC4-6F175D3DCCD1}">
                <a14:hiddenFill xmlns:a14="http://schemas.microsoft.com/office/drawing/2010/main">
                  <a:solidFill>
                    <a:schemeClr val="accent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133" b="1">
                <a:solidFill>
                  <a:srgbClr val="000000"/>
                </a:solidFill>
                <a:latin typeface="Arial" panose="020B0604020202020204" pitchFamily="34" charset="0"/>
              </a:endParaRPr>
            </a:p>
          </p:txBody>
        </p:sp>
        <p:sp>
          <p:nvSpPr>
            <p:cNvPr id="691227" name="Line 27"/>
            <p:cNvSpPr>
              <a:spLocks noChangeShapeType="1"/>
            </p:cNvSpPr>
            <p:nvPr/>
          </p:nvSpPr>
          <p:spPr bwMode="auto">
            <a:xfrm>
              <a:off x="3484" y="3449"/>
              <a:ext cx="144" cy="7"/>
            </a:xfrm>
            <a:prstGeom prst="line">
              <a:avLst/>
            </a:prstGeom>
            <a:noFill/>
            <a:ln w="38100">
              <a:solidFill>
                <a:srgbClr val="FF66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133" b="1">
                <a:solidFill>
                  <a:srgbClr val="000000"/>
                </a:solidFill>
                <a:latin typeface="Arial" panose="020B0604020202020204" pitchFamily="34" charset="0"/>
              </a:endParaRPr>
            </a:p>
          </p:txBody>
        </p:sp>
      </p:grpSp>
      <p:grpSp>
        <p:nvGrpSpPr>
          <p:cNvPr id="691228" name="Group 28"/>
          <p:cNvGrpSpPr>
            <a:grpSpLocks/>
          </p:cNvGrpSpPr>
          <p:nvPr/>
        </p:nvGrpSpPr>
        <p:grpSpPr bwMode="auto">
          <a:xfrm rot="1021199">
            <a:off x="1190978" y="4031545"/>
            <a:ext cx="1605844" cy="268111"/>
            <a:chOff x="957" y="3292"/>
            <a:chExt cx="2671" cy="280"/>
          </a:xfrm>
        </p:grpSpPr>
        <p:sp>
          <p:nvSpPr>
            <p:cNvPr id="691229" name="Freeform 29"/>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cap="flat" cmpd="sng">
              <a:solidFill>
                <a:srgbClr val="66CCFF"/>
              </a:solidFill>
              <a:prstDash val="solid"/>
              <a:round/>
              <a:headEnd type="none" w="med" len="med"/>
              <a:tailEnd type="none" w="med" len="med"/>
            </a:ln>
            <a:effectLst/>
            <a:extLst>
              <a:ext uri="{909E8E84-426E-40DD-AFC4-6F175D3DCCD1}">
                <a14:hiddenFill xmlns:a14="http://schemas.microsoft.com/office/drawing/2010/main">
                  <a:solidFill>
                    <a:schemeClr val="accent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133" b="1">
                <a:solidFill>
                  <a:srgbClr val="000000"/>
                </a:solidFill>
                <a:latin typeface="Arial" panose="020B0604020202020204" pitchFamily="34" charset="0"/>
              </a:endParaRPr>
            </a:p>
          </p:txBody>
        </p:sp>
        <p:sp>
          <p:nvSpPr>
            <p:cNvPr id="691230" name="Line 30"/>
            <p:cNvSpPr>
              <a:spLocks noChangeShapeType="1"/>
            </p:cNvSpPr>
            <p:nvPr/>
          </p:nvSpPr>
          <p:spPr bwMode="auto">
            <a:xfrm>
              <a:off x="3484" y="3449"/>
              <a:ext cx="144" cy="7"/>
            </a:xfrm>
            <a:prstGeom prst="line">
              <a:avLst/>
            </a:prstGeom>
            <a:noFill/>
            <a:ln w="38100">
              <a:solidFill>
                <a:srgbClr val="66CC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133" b="1">
                <a:solidFill>
                  <a:srgbClr val="000000"/>
                </a:solidFill>
                <a:latin typeface="Arial" panose="020B0604020202020204" pitchFamily="34" charset="0"/>
              </a:endParaRPr>
            </a:p>
          </p:txBody>
        </p:sp>
      </p:grpSp>
      <p:sp>
        <p:nvSpPr>
          <p:cNvPr id="2" name="Title 1"/>
          <p:cNvSpPr>
            <a:spLocks noGrp="1"/>
          </p:cNvSpPr>
          <p:nvPr>
            <p:ph type="title"/>
          </p:nvPr>
        </p:nvSpPr>
        <p:spPr/>
        <p:txBody>
          <a:bodyPr>
            <a:normAutofit/>
          </a:bodyPr>
          <a:lstStyle/>
          <a:p>
            <a:pPr fontAlgn="base">
              <a:spcBef>
                <a:spcPct val="50000"/>
              </a:spcBef>
              <a:spcAft>
                <a:spcPct val="0"/>
              </a:spcAft>
            </a:pPr>
            <a:r>
              <a:rPr lang="en-US" altLang="en-US" dirty="0">
                <a:solidFill>
                  <a:schemeClr val="bg1"/>
                </a:solidFill>
              </a:rPr>
              <a:t>Two-Photon Excited Fluorescence</a:t>
            </a:r>
            <a:br>
              <a:rPr lang="en-US" altLang="en-US" dirty="0">
                <a:solidFill>
                  <a:schemeClr val="bg1"/>
                </a:solidFill>
              </a:rPr>
            </a:br>
            <a:r>
              <a:rPr lang="en-US" altLang="en-US" dirty="0">
                <a:solidFill>
                  <a:schemeClr val="bg1"/>
                </a:solidFill>
              </a:rPr>
              <a:t>(Jablonski diagram</a:t>
            </a:r>
            <a:r>
              <a:rPr lang="en-US" alt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21513639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91206"/>
                                        </p:tgtEl>
                                        <p:attrNameLst>
                                          <p:attrName>style.visibility</p:attrName>
                                        </p:attrNameLst>
                                      </p:cBhvr>
                                      <p:to>
                                        <p:strVal val="visible"/>
                                      </p:to>
                                    </p:set>
                                    <p:animEffect transition="in" filter="fade">
                                      <p:cBhvr>
                                        <p:cTn id="7" dur="1000"/>
                                        <p:tgtEl>
                                          <p:spTgt spid="691206"/>
                                        </p:tgtEl>
                                      </p:cBhvr>
                                    </p:animEffect>
                                  </p:childTnLst>
                                </p:cTn>
                              </p:par>
                              <p:par>
                                <p:cTn id="8" presetID="10" presetClass="entr" presetSubtype="0" fill="hold" nodeType="withEffect">
                                  <p:stCondLst>
                                    <p:cond delay="0"/>
                                  </p:stCondLst>
                                  <p:childTnLst>
                                    <p:set>
                                      <p:cBhvr>
                                        <p:cTn id="9" dur="1" fill="hold">
                                          <p:stCondLst>
                                            <p:cond delay="0"/>
                                          </p:stCondLst>
                                        </p:cTn>
                                        <p:tgtEl>
                                          <p:spTgt spid="691225"/>
                                        </p:tgtEl>
                                        <p:attrNameLst>
                                          <p:attrName>style.visibility</p:attrName>
                                        </p:attrNameLst>
                                      </p:cBhvr>
                                      <p:to>
                                        <p:strVal val="visible"/>
                                      </p:to>
                                    </p:set>
                                    <p:animEffect transition="in" filter="fade">
                                      <p:cBhvr>
                                        <p:cTn id="10" dur="2000"/>
                                        <p:tgtEl>
                                          <p:spTgt spid="691225"/>
                                        </p:tgtEl>
                                      </p:cBhvr>
                                    </p:animEffect>
                                  </p:childTnLst>
                                </p:cTn>
                              </p:par>
                              <p:par>
                                <p:cTn id="11" presetID="10" presetClass="exit" presetSubtype="0" fill="hold" nodeType="withEffect">
                                  <p:stCondLst>
                                    <p:cond delay="0"/>
                                  </p:stCondLst>
                                  <p:childTnLst>
                                    <p:animEffect transition="out" filter="fade">
                                      <p:cBhvr>
                                        <p:cTn id="12" dur="2000"/>
                                        <p:tgtEl>
                                          <p:spTgt spid="691228"/>
                                        </p:tgtEl>
                                      </p:cBhvr>
                                    </p:animEffect>
                                    <p:set>
                                      <p:cBhvr>
                                        <p:cTn id="13" dur="1" fill="hold">
                                          <p:stCondLst>
                                            <p:cond delay="1999"/>
                                          </p:stCondLst>
                                        </p:cTn>
                                        <p:tgtEl>
                                          <p:spTgt spid="6912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65537" name="Text Box 22"/>
          <p:cNvSpPr txBox="1">
            <a:spLocks noChangeArrowheads="1"/>
          </p:cNvSpPr>
          <p:nvPr/>
        </p:nvSpPr>
        <p:spPr bwMode="auto">
          <a:xfrm>
            <a:off x="1496071" y="300900"/>
            <a:ext cx="63995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fontAlgn="base" hangingPunct="1">
              <a:spcBef>
                <a:spcPct val="50000"/>
              </a:spcBef>
              <a:spcAft>
                <a:spcPct val="0"/>
              </a:spcAft>
            </a:pPr>
            <a:r>
              <a:rPr lang="en-US" altLang="en-US" sz="3600" dirty="0">
                <a:solidFill>
                  <a:schemeClr val="bg1"/>
                </a:solidFill>
                <a:latin typeface="Calibri Light" panose="020F0302020204030204" pitchFamily="34" charset="0"/>
              </a:rPr>
              <a:t>Two-Photon Excited Fluorescence</a:t>
            </a:r>
          </a:p>
        </p:txBody>
      </p:sp>
      <p:grpSp>
        <p:nvGrpSpPr>
          <p:cNvPr id="65538" name="Group 29"/>
          <p:cNvGrpSpPr>
            <a:grpSpLocks/>
          </p:cNvGrpSpPr>
          <p:nvPr/>
        </p:nvGrpSpPr>
        <p:grpSpPr bwMode="auto">
          <a:xfrm>
            <a:off x="197792" y="1120776"/>
            <a:ext cx="6162675" cy="2116137"/>
            <a:chOff x="-1050" y="1776"/>
            <a:chExt cx="4890" cy="2100"/>
          </a:xfrm>
        </p:grpSpPr>
        <p:sp>
          <p:nvSpPr>
            <p:cNvPr id="65540" name="Line 5"/>
            <p:cNvSpPr>
              <a:spLocks noChangeShapeType="1"/>
            </p:cNvSpPr>
            <p:nvPr/>
          </p:nvSpPr>
          <p:spPr bwMode="auto">
            <a:xfrm>
              <a:off x="1056" y="3552"/>
              <a:ext cx="2784"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grpSp>
          <p:nvGrpSpPr>
            <p:cNvPr id="65541" name="Group 6"/>
            <p:cNvGrpSpPr>
              <a:grpSpLocks/>
            </p:cNvGrpSpPr>
            <p:nvPr/>
          </p:nvGrpSpPr>
          <p:grpSpPr bwMode="auto">
            <a:xfrm rot="1021199">
              <a:off x="-1050" y="2372"/>
              <a:ext cx="2309" cy="190"/>
              <a:chOff x="957" y="3292"/>
              <a:chExt cx="2671" cy="280"/>
            </a:xfrm>
          </p:grpSpPr>
          <p:sp>
            <p:nvSpPr>
              <p:cNvPr id="65559" name="Freeform 7"/>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FF66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65560" name="Line 8"/>
              <p:cNvSpPr>
                <a:spLocks noChangeShapeType="1"/>
              </p:cNvSpPr>
              <p:nvPr/>
            </p:nvSpPr>
            <p:spPr bwMode="auto">
              <a:xfrm>
                <a:off x="3484" y="3449"/>
                <a:ext cx="144" cy="7"/>
              </a:xfrm>
              <a:prstGeom prst="line">
                <a:avLst/>
              </a:prstGeom>
              <a:noFill/>
              <a:ln w="38100">
                <a:solidFill>
                  <a:srgbClr val="FF6699"/>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grpSp>
        <p:sp>
          <p:nvSpPr>
            <p:cNvPr id="65542" name="Line 9"/>
            <p:cNvSpPr>
              <a:spLocks noChangeShapeType="1"/>
            </p:cNvSpPr>
            <p:nvPr/>
          </p:nvSpPr>
          <p:spPr bwMode="auto">
            <a:xfrm>
              <a:off x="1104" y="2064"/>
              <a:ext cx="264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65543" name="Line 10"/>
            <p:cNvSpPr>
              <a:spLocks noChangeShapeType="1"/>
            </p:cNvSpPr>
            <p:nvPr/>
          </p:nvSpPr>
          <p:spPr bwMode="auto">
            <a:xfrm>
              <a:off x="1104" y="1968"/>
              <a:ext cx="264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65544" name="Line 11"/>
            <p:cNvSpPr>
              <a:spLocks noChangeShapeType="1"/>
            </p:cNvSpPr>
            <p:nvPr/>
          </p:nvSpPr>
          <p:spPr bwMode="auto">
            <a:xfrm>
              <a:off x="1104" y="1872"/>
              <a:ext cx="264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65545" name="Line 12"/>
            <p:cNvSpPr>
              <a:spLocks noChangeShapeType="1"/>
            </p:cNvSpPr>
            <p:nvPr/>
          </p:nvSpPr>
          <p:spPr bwMode="auto">
            <a:xfrm>
              <a:off x="1104" y="1776"/>
              <a:ext cx="264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65546" name="Line 13"/>
            <p:cNvSpPr>
              <a:spLocks noChangeShapeType="1"/>
            </p:cNvSpPr>
            <p:nvPr/>
          </p:nvSpPr>
          <p:spPr bwMode="auto">
            <a:xfrm flipV="1">
              <a:off x="1488" y="1968"/>
              <a:ext cx="0" cy="1584"/>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65547" name="Line 14"/>
            <p:cNvSpPr>
              <a:spLocks noChangeShapeType="1"/>
            </p:cNvSpPr>
            <p:nvPr/>
          </p:nvSpPr>
          <p:spPr bwMode="auto">
            <a:xfrm flipV="1">
              <a:off x="1632" y="1872"/>
              <a:ext cx="0" cy="1680"/>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65548" name="Line 15"/>
            <p:cNvSpPr>
              <a:spLocks noChangeShapeType="1"/>
            </p:cNvSpPr>
            <p:nvPr/>
          </p:nvSpPr>
          <p:spPr bwMode="auto">
            <a:xfrm flipV="1">
              <a:off x="1776" y="1776"/>
              <a:ext cx="0" cy="1776"/>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65549" name="Line 16"/>
            <p:cNvSpPr>
              <a:spLocks noChangeShapeType="1"/>
            </p:cNvSpPr>
            <p:nvPr/>
          </p:nvSpPr>
          <p:spPr bwMode="auto">
            <a:xfrm>
              <a:off x="2688" y="2064"/>
              <a:ext cx="0" cy="1296"/>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65550" name="Line 17"/>
            <p:cNvSpPr>
              <a:spLocks noChangeShapeType="1"/>
            </p:cNvSpPr>
            <p:nvPr/>
          </p:nvSpPr>
          <p:spPr bwMode="auto">
            <a:xfrm>
              <a:off x="2832" y="2064"/>
              <a:ext cx="0" cy="1392"/>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65551" name="Line 18"/>
            <p:cNvSpPr>
              <a:spLocks noChangeShapeType="1"/>
            </p:cNvSpPr>
            <p:nvPr/>
          </p:nvSpPr>
          <p:spPr bwMode="auto">
            <a:xfrm>
              <a:off x="2976" y="2064"/>
              <a:ext cx="0" cy="1488"/>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65552" name="Freeform 19"/>
            <p:cNvSpPr>
              <a:spLocks/>
            </p:cNvSpPr>
            <p:nvPr/>
          </p:nvSpPr>
          <p:spPr bwMode="auto">
            <a:xfrm>
              <a:off x="1872" y="2296"/>
              <a:ext cx="688" cy="872"/>
            </a:xfrm>
            <a:custGeom>
              <a:avLst/>
              <a:gdLst>
                <a:gd name="T0" fmla="*/ 192 w 688"/>
                <a:gd name="T1" fmla="*/ 872 h 872"/>
                <a:gd name="T2" fmla="*/ 0 w 688"/>
                <a:gd name="T3" fmla="*/ 392 h 872"/>
                <a:gd name="T4" fmla="*/ 192 w 688"/>
                <a:gd name="T5" fmla="*/ 56 h 872"/>
                <a:gd name="T6" fmla="*/ 528 w 688"/>
                <a:gd name="T7" fmla="*/ 56 h 872"/>
                <a:gd name="T8" fmla="*/ 672 w 688"/>
                <a:gd name="T9" fmla="*/ 296 h 872"/>
                <a:gd name="T10" fmla="*/ 624 w 688"/>
                <a:gd name="T11" fmla="*/ 632 h 872"/>
                <a:gd name="T12" fmla="*/ 480 w 688"/>
                <a:gd name="T13" fmla="*/ 872 h 872"/>
                <a:gd name="T14" fmla="*/ 0 60000 65536"/>
                <a:gd name="T15" fmla="*/ 0 60000 65536"/>
                <a:gd name="T16" fmla="*/ 0 60000 65536"/>
                <a:gd name="T17" fmla="*/ 0 60000 65536"/>
                <a:gd name="T18" fmla="*/ 0 60000 65536"/>
                <a:gd name="T19" fmla="*/ 0 60000 65536"/>
                <a:gd name="T20" fmla="*/ 0 60000 65536"/>
                <a:gd name="T21" fmla="*/ 0 w 688"/>
                <a:gd name="T22" fmla="*/ 0 h 872"/>
                <a:gd name="T23" fmla="*/ 688 w 688"/>
                <a:gd name="T24" fmla="*/ 872 h 8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8" h="872">
                  <a:moveTo>
                    <a:pt x="192" y="872"/>
                  </a:moveTo>
                  <a:cubicBezTo>
                    <a:pt x="96" y="700"/>
                    <a:pt x="0" y="528"/>
                    <a:pt x="0" y="392"/>
                  </a:cubicBezTo>
                  <a:cubicBezTo>
                    <a:pt x="0" y="256"/>
                    <a:pt x="104" y="111"/>
                    <a:pt x="192" y="56"/>
                  </a:cubicBezTo>
                  <a:cubicBezTo>
                    <a:pt x="279" y="0"/>
                    <a:pt x="448" y="16"/>
                    <a:pt x="528" y="56"/>
                  </a:cubicBezTo>
                  <a:cubicBezTo>
                    <a:pt x="608" y="96"/>
                    <a:pt x="656" y="200"/>
                    <a:pt x="672" y="296"/>
                  </a:cubicBezTo>
                  <a:cubicBezTo>
                    <a:pt x="688" y="392"/>
                    <a:pt x="656" y="535"/>
                    <a:pt x="624" y="632"/>
                  </a:cubicBezTo>
                  <a:cubicBezTo>
                    <a:pt x="591" y="728"/>
                    <a:pt x="535" y="800"/>
                    <a:pt x="480" y="872"/>
                  </a:cubicBezTo>
                </a:path>
              </a:pathLst>
            </a:cu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65553" name="Line 20"/>
            <p:cNvSpPr>
              <a:spLocks noChangeShapeType="1"/>
            </p:cNvSpPr>
            <p:nvPr/>
          </p:nvSpPr>
          <p:spPr bwMode="auto">
            <a:xfrm flipH="1">
              <a:off x="2270" y="3086"/>
              <a:ext cx="144" cy="144"/>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65554" name="Text Box 21"/>
            <p:cNvSpPr txBox="1">
              <a:spLocks noChangeArrowheads="1"/>
            </p:cNvSpPr>
            <p:nvPr/>
          </p:nvSpPr>
          <p:spPr bwMode="auto">
            <a:xfrm>
              <a:off x="2137" y="2480"/>
              <a:ext cx="147" cy="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fontAlgn="base" hangingPunct="1">
                <a:spcBef>
                  <a:spcPct val="0"/>
                </a:spcBef>
                <a:spcAft>
                  <a:spcPct val="0"/>
                </a:spcAft>
              </a:pPr>
              <a:endParaRPr lang="en-US" altLang="en-US">
                <a:solidFill>
                  <a:srgbClr val="0D0D0D"/>
                </a:solidFill>
              </a:endParaRPr>
            </a:p>
          </p:txBody>
        </p:sp>
        <p:sp>
          <p:nvSpPr>
            <p:cNvPr id="65555" name="Text Box 23"/>
            <p:cNvSpPr txBox="1">
              <a:spLocks noChangeArrowheads="1"/>
            </p:cNvSpPr>
            <p:nvPr/>
          </p:nvSpPr>
          <p:spPr bwMode="auto">
            <a:xfrm>
              <a:off x="2773" y="3479"/>
              <a:ext cx="147" cy="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fontAlgn="base" hangingPunct="1">
                <a:spcBef>
                  <a:spcPct val="0"/>
                </a:spcBef>
                <a:spcAft>
                  <a:spcPct val="0"/>
                </a:spcAft>
              </a:pPr>
              <a:endParaRPr lang="en-US" altLang="en-US" sz="2000">
                <a:solidFill>
                  <a:srgbClr val="0D0D0D"/>
                </a:solidFill>
              </a:endParaRPr>
            </a:p>
          </p:txBody>
        </p:sp>
        <p:grpSp>
          <p:nvGrpSpPr>
            <p:cNvPr id="65556" name="Group 25"/>
            <p:cNvGrpSpPr>
              <a:grpSpLocks/>
            </p:cNvGrpSpPr>
            <p:nvPr/>
          </p:nvGrpSpPr>
          <p:grpSpPr bwMode="auto">
            <a:xfrm rot="-1309732">
              <a:off x="-1050" y="3263"/>
              <a:ext cx="2306" cy="177"/>
              <a:chOff x="957" y="3292"/>
              <a:chExt cx="2671" cy="280"/>
            </a:xfrm>
          </p:grpSpPr>
          <p:sp>
            <p:nvSpPr>
              <p:cNvPr id="65557" name="Freeform 26"/>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FF66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65558" name="Line 27"/>
              <p:cNvSpPr>
                <a:spLocks noChangeShapeType="1"/>
              </p:cNvSpPr>
              <p:nvPr/>
            </p:nvSpPr>
            <p:spPr bwMode="auto">
              <a:xfrm>
                <a:off x="3484" y="3449"/>
                <a:ext cx="144" cy="7"/>
              </a:xfrm>
              <a:prstGeom prst="line">
                <a:avLst/>
              </a:prstGeom>
              <a:noFill/>
              <a:ln w="38100">
                <a:solidFill>
                  <a:srgbClr val="FF6699"/>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grpSp>
      </p:grpSp>
      <p:sp>
        <p:nvSpPr>
          <p:cNvPr id="65539" name="Text Box 28"/>
          <p:cNvSpPr txBox="1">
            <a:spLocks noChangeArrowheads="1"/>
          </p:cNvSpPr>
          <p:nvPr/>
        </p:nvSpPr>
        <p:spPr bwMode="auto">
          <a:xfrm>
            <a:off x="644525" y="3236913"/>
            <a:ext cx="7937500" cy="304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lnSpc>
                <a:spcPct val="120000"/>
              </a:lnSpc>
              <a:spcBef>
                <a:spcPct val="0"/>
              </a:spcBef>
              <a:spcAft>
                <a:spcPct val="0"/>
              </a:spcAft>
            </a:pPr>
            <a:r>
              <a:rPr lang="en-US" altLang="en-US" sz="2000" dirty="0">
                <a:solidFill>
                  <a:schemeClr val="bg1"/>
                </a:solidFill>
                <a:latin typeface="Calibri" panose="020F0502020204030204" pitchFamily="34" charset="0"/>
              </a:rPr>
              <a:t>Very low probability:  required intense pulsed laser light</a:t>
            </a:r>
          </a:p>
          <a:p>
            <a:pPr eaLnBrk="1" fontAlgn="base" hangingPunct="1">
              <a:lnSpc>
                <a:spcPct val="120000"/>
              </a:lnSpc>
              <a:spcBef>
                <a:spcPct val="0"/>
              </a:spcBef>
              <a:spcAft>
                <a:spcPct val="0"/>
              </a:spcAft>
            </a:pPr>
            <a:r>
              <a:rPr lang="en-US" altLang="en-US" sz="2000" dirty="0">
                <a:solidFill>
                  <a:schemeClr val="bg1"/>
                </a:solidFill>
                <a:latin typeface="Calibri" panose="020F0502020204030204" pitchFamily="34" charset="0"/>
              </a:rPr>
              <a:t>Requires two photons:  </a:t>
            </a:r>
            <a:r>
              <a:rPr lang="en-US" altLang="en-US" sz="2000" dirty="0" smtClean="0">
                <a:solidFill>
                  <a:schemeClr val="bg1"/>
                </a:solidFill>
                <a:latin typeface="Calibri" panose="020F0502020204030204" pitchFamily="34" charset="0"/>
              </a:rPr>
              <a:t>emission is </a:t>
            </a:r>
            <a:r>
              <a:rPr lang="en-US" altLang="en-US" sz="2000" dirty="0">
                <a:solidFill>
                  <a:schemeClr val="bg1"/>
                </a:solidFill>
                <a:latin typeface="Calibri" panose="020F0502020204030204" pitchFamily="34" charset="0"/>
              </a:rPr>
              <a:t>a function of (exciting light)</a:t>
            </a:r>
            <a:r>
              <a:rPr lang="en-US" altLang="en-US" sz="2000" b="1" baseline="30000" dirty="0">
                <a:solidFill>
                  <a:schemeClr val="bg1"/>
                </a:solidFill>
                <a:latin typeface="Calibri" panose="020F0502020204030204" pitchFamily="34" charset="0"/>
              </a:rPr>
              <a:t>2</a:t>
            </a:r>
            <a:endParaRPr lang="en-US" altLang="en-US" sz="2000" dirty="0">
              <a:solidFill>
                <a:schemeClr val="bg1"/>
              </a:solidFill>
              <a:latin typeface="Calibri" panose="020F0502020204030204" pitchFamily="34" charset="0"/>
            </a:endParaRPr>
          </a:p>
          <a:p>
            <a:pPr eaLnBrk="1" fontAlgn="base" hangingPunct="1">
              <a:lnSpc>
                <a:spcPct val="120000"/>
              </a:lnSpc>
              <a:spcBef>
                <a:spcPct val="0"/>
              </a:spcBef>
              <a:spcAft>
                <a:spcPct val="0"/>
              </a:spcAft>
            </a:pPr>
            <a:endParaRPr lang="en-US" altLang="en-US" sz="2000" dirty="0">
              <a:solidFill>
                <a:schemeClr val="bg1"/>
              </a:solidFill>
              <a:latin typeface="Calibri" panose="020F0502020204030204" pitchFamily="34" charset="0"/>
            </a:endParaRPr>
          </a:p>
          <a:p>
            <a:pPr eaLnBrk="1" fontAlgn="base" hangingPunct="1">
              <a:lnSpc>
                <a:spcPct val="120000"/>
              </a:lnSpc>
              <a:spcBef>
                <a:spcPct val="0"/>
              </a:spcBef>
              <a:spcAft>
                <a:spcPct val="0"/>
              </a:spcAft>
            </a:pPr>
            <a:r>
              <a:rPr lang="en-US" altLang="en-US" sz="2000" dirty="0">
                <a:solidFill>
                  <a:schemeClr val="bg1"/>
                </a:solidFill>
                <a:latin typeface="Calibri" panose="020F0502020204030204" pitchFamily="34" charset="0"/>
              </a:rPr>
              <a:t>Exciting light falls off by (distance from focus)</a:t>
            </a:r>
            <a:r>
              <a:rPr lang="en-US" altLang="en-US" sz="2000" b="1" baseline="30000" dirty="0">
                <a:solidFill>
                  <a:schemeClr val="bg1"/>
                </a:solidFill>
                <a:latin typeface="Calibri" panose="020F0502020204030204" pitchFamily="34" charset="0"/>
              </a:rPr>
              <a:t>2</a:t>
            </a:r>
            <a:endParaRPr lang="en-US" altLang="en-US" sz="2000" dirty="0">
              <a:solidFill>
                <a:schemeClr val="bg1"/>
              </a:solidFill>
              <a:latin typeface="Calibri" panose="020F0502020204030204" pitchFamily="34" charset="0"/>
            </a:endParaRPr>
          </a:p>
          <a:p>
            <a:pPr eaLnBrk="1" fontAlgn="base" hangingPunct="1">
              <a:lnSpc>
                <a:spcPct val="120000"/>
              </a:lnSpc>
              <a:spcBef>
                <a:spcPct val="0"/>
              </a:spcBef>
              <a:spcAft>
                <a:spcPct val="0"/>
              </a:spcAft>
            </a:pPr>
            <a:endParaRPr lang="en-US" altLang="en-US" sz="2000" b="1" baseline="30000" dirty="0">
              <a:solidFill>
                <a:schemeClr val="bg1"/>
              </a:solidFill>
              <a:latin typeface="Calibri" panose="020F0502020204030204" pitchFamily="34" charset="0"/>
            </a:endParaRPr>
          </a:p>
          <a:p>
            <a:pPr eaLnBrk="1" fontAlgn="base" hangingPunct="1">
              <a:lnSpc>
                <a:spcPct val="120000"/>
              </a:lnSpc>
              <a:spcBef>
                <a:spcPct val="0"/>
              </a:spcBef>
              <a:spcAft>
                <a:spcPct val="0"/>
              </a:spcAft>
            </a:pPr>
            <a:r>
              <a:rPr lang="en-US" altLang="en-US" sz="2000" dirty="0">
                <a:solidFill>
                  <a:schemeClr val="bg1"/>
                </a:solidFill>
                <a:latin typeface="Calibri" panose="020F0502020204030204" pitchFamily="34" charset="0"/>
              </a:rPr>
              <a:t>Thus, Emission falls off by (distance from focus)</a:t>
            </a:r>
            <a:r>
              <a:rPr lang="en-US" altLang="en-US" sz="2000" b="1" baseline="30000" dirty="0">
                <a:solidFill>
                  <a:schemeClr val="bg1"/>
                </a:solidFill>
                <a:latin typeface="Calibri" panose="020F0502020204030204" pitchFamily="34" charset="0"/>
              </a:rPr>
              <a:t>4</a:t>
            </a:r>
          </a:p>
          <a:p>
            <a:pPr eaLnBrk="1" fontAlgn="base" hangingPunct="1">
              <a:lnSpc>
                <a:spcPct val="120000"/>
              </a:lnSpc>
              <a:spcBef>
                <a:spcPct val="0"/>
              </a:spcBef>
              <a:spcAft>
                <a:spcPct val="0"/>
              </a:spcAft>
            </a:pPr>
            <a:endParaRPr lang="en-US" altLang="en-US" sz="2000" b="1" baseline="30000" dirty="0">
              <a:solidFill>
                <a:schemeClr val="bg1"/>
              </a:solidFill>
              <a:latin typeface="Calibri" panose="020F0502020204030204" pitchFamily="34" charset="0"/>
            </a:endParaRPr>
          </a:p>
          <a:p>
            <a:pPr algn="ctr" eaLnBrk="1" fontAlgn="base" hangingPunct="1">
              <a:lnSpc>
                <a:spcPct val="120000"/>
              </a:lnSpc>
              <a:spcBef>
                <a:spcPct val="0"/>
              </a:spcBef>
              <a:spcAft>
                <a:spcPct val="0"/>
              </a:spcAft>
            </a:pPr>
            <a:r>
              <a:rPr lang="en-US" altLang="en-US" sz="2000" dirty="0">
                <a:solidFill>
                  <a:schemeClr val="bg1"/>
                </a:solidFill>
                <a:latin typeface="Calibri" panose="020F0502020204030204" pitchFamily="34" charset="0"/>
              </a:rPr>
              <a:t>--&gt; Optical Sectioning without a confocal aperture!!</a:t>
            </a:r>
          </a:p>
          <a:p>
            <a:pPr algn="ctr" eaLnBrk="1" fontAlgn="base" hangingPunct="1">
              <a:lnSpc>
                <a:spcPct val="120000"/>
              </a:lnSpc>
              <a:spcBef>
                <a:spcPct val="0"/>
              </a:spcBef>
              <a:spcAft>
                <a:spcPct val="0"/>
              </a:spcAft>
            </a:pPr>
            <a:endParaRPr lang="en-US" altLang="en-US" sz="2000" b="1" baseline="30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91620714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61534"/>
            <a:ext cx="7848600" cy="4186767"/>
          </a:xfrm>
          <a:prstGeom prst="rect">
            <a:avLst/>
          </a:prstGeom>
          <a:noFill/>
          <a:extLst>
            <a:ext uri="{909E8E84-426E-40DD-AFC4-6F175D3DCCD1}">
              <a14:hiddenFill xmlns:a14="http://schemas.microsoft.com/office/drawing/2010/main">
                <a:solidFill>
                  <a:srgbClr val="FFFFFF"/>
                </a:solidFill>
              </a14:hiddenFill>
            </a:ext>
          </a:extLst>
        </p:spPr>
      </p:pic>
      <p:sp>
        <p:nvSpPr>
          <p:cNvPr id="692228" name="Rectangle 4"/>
          <p:cNvSpPr>
            <a:spLocks noChangeArrowheads="1"/>
          </p:cNvSpPr>
          <p:nvPr/>
        </p:nvSpPr>
        <p:spPr bwMode="auto">
          <a:xfrm>
            <a:off x="1585204" y="5384720"/>
            <a:ext cx="5876224" cy="913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489" dirty="0">
                <a:latin typeface="Calibri" panose="020F0502020204030204" pitchFamily="34" charset="0"/>
              </a:rPr>
              <a:t>Optical sectioning by non-linear absorbance</a:t>
            </a:r>
          </a:p>
          <a:p>
            <a:pPr algn="ctr" fontAlgn="base">
              <a:spcBef>
                <a:spcPct val="0"/>
              </a:spcBef>
              <a:spcAft>
                <a:spcPct val="0"/>
              </a:spcAft>
            </a:pPr>
            <a:r>
              <a:rPr lang="en-US" altLang="en-US" sz="2844" b="1" dirty="0">
                <a:latin typeface="Calibri" panose="020F0502020204030204" pitchFamily="34" charset="0"/>
              </a:rPr>
              <a:t>--&gt;  broad excitation maxima</a:t>
            </a:r>
            <a:endParaRPr lang="en-US" altLang="en-US" sz="2489" dirty="0">
              <a:latin typeface="Calibri" panose="020F0502020204030204" pitchFamily="34" charset="0"/>
            </a:endParaRPr>
          </a:p>
        </p:txBody>
      </p:sp>
      <p:pic>
        <p:nvPicPr>
          <p:cNvPr id="692229" name="Picture 5" descr="Zeiss Logo midRes"/>
          <p:cNvPicPr>
            <a:picLocks noChangeAspect="1" noChangeArrowheads="1"/>
          </p:cNvPicPr>
          <p:nvPr/>
        </p:nvPicPr>
        <p:blipFill>
          <a:blip r:embed="rId3" cstate="print">
            <a:extLst>
              <a:ext uri="{28A0092B-C50C-407E-A947-70E740481C1C}">
                <a14:useLocalDpi xmlns:a14="http://schemas.microsoft.com/office/drawing/2010/main" val="0"/>
              </a:ext>
            </a:extLst>
          </a:blip>
          <a:srcRect b="13028"/>
          <a:stretch>
            <a:fillRect/>
          </a:stretch>
        </p:blipFill>
        <p:spPr bwMode="auto">
          <a:xfrm>
            <a:off x="357012" y="5719234"/>
            <a:ext cx="666044" cy="5785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chor="t"/>
          <a:lstStyle/>
          <a:p>
            <a:r>
              <a:rPr lang="en-US" dirty="0"/>
              <a:t>Two-Photon </a:t>
            </a:r>
            <a:r>
              <a:rPr lang="en-US" dirty="0" smtClean="0"/>
              <a:t>microscopy</a:t>
            </a:r>
            <a:endParaRPr lang="en-US" dirty="0"/>
          </a:p>
        </p:txBody>
      </p:sp>
    </p:spTree>
    <p:extLst>
      <p:ext uri="{BB962C8B-B14F-4D97-AF65-F5344CB8AC3E}">
        <p14:creationId xmlns:p14="http://schemas.microsoft.com/office/powerpoint/2010/main" val="3192478133"/>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3250" name="Object 2"/>
          <p:cNvGraphicFramePr>
            <a:graphicFrameLocks noChangeAspect="1"/>
          </p:cNvGraphicFramePr>
          <p:nvPr>
            <p:extLst>
              <p:ext uri="{D42A27DB-BD31-4B8C-83A1-F6EECF244321}">
                <p14:modId xmlns:p14="http://schemas.microsoft.com/office/powerpoint/2010/main" val="1603721121"/>
              </p:ext>
            </p:extLst>
          </p:nvPr>
        </p:nvGraphicFramePr>
        <p:xfrm>
          <a:off x="1236134" y="1384440"/>
          <a:ext cx="6678789" cy="4116212"/>
        </p:xfrm>
        <a:graphic>
          <a:graphicData uri="http://schemas.openxmlformats.org/presentationml/2006/ole">
            <mc:AlternateContent xmlns:mc="http://schemas.openxmlformats.org/markup-compatibility/2006">
              <mc:Choice xmlns:v="urn:schemas-microsoft-com:vml" Requires="v">
                <p:oleObj spid="_x0000_s5160" name="Worksheet" r:id="rId3" imgW="6677465" imgH="4629348" progId="Excel.Sheet.8">
                  <p:embed/>
                </p:oleObj>
              </mc:Choice>
              <mc:Fallback>
                <p:oleObj name="Worksheet" r:id="rId3" imgW="6677465" imgH="4629348"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6134" y="1384440"/>
                        <a:ext cx="6678789" cy="411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93251" name="Text Box 3"/>
          <p:cNvSpPr txBox="1">
            <a:spLocks noChangeArrowheads="1"/>
          </p:cNvSpPr>
          <p:nvPr/>
        </p:nvSpPr>
        <p:spPr bwMode="auto">
          <a:xfrm>
            <a:off x="1017619" y="5578433"/>
            <a:ext cx="704949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000" dirty="0">
                <a:latin typeface="Calibri" panose="020F0502020204030204" pitchFamily="34" charset="0"/>
              </a:rPr>
              <a:t>TPLSM excitation at 900nm excites multiple dyes and GFP variants</a:t>
            </a:r>
          </a:p>
        </p:txBody>
      </p:sp>
      <p:sp>
        <p:nvSpPr>
          <p:cNvPr id="3" name="Title 2"/>
          <p:cNvSpPr>
            <a:spLocks noGrp="1"/>
          </p:cNvSpPr>
          <p:nvPr>
            <p:ph type="title"/>
          </p:nvPr>
        </p:nvSpPr>
        <p:spPr/>
        <p:txBody>
          <a:bodyPr anchor="t"/>
          <a:lstStyle/>
          <a:p>
            <a:pPr lvl="0" fontAlgn="base">
              <a:lnSpc>
                <a:spcPct val="100000"/>
              </a:lnSpc>
              <a:spcAft>
                <a:spcPct val="0"/>
              </a:spcAft>
            </a:pPr>
            <a:r>
              <a:rPr lang="en-US" altLang="en-US" sz="2844" dirty="0">
                <a:solidFill>
                  <a:prstClr val="black"/>
                </a:solidFill>
                <a:latin typeface="Calibri Light" panose="020F0302020204030204" pitchFamily="34" charset="0"/>
                <a:ea typeface="+mn-ea"/>
                <a:cs typeface="+mn-cs"/>
              </a:rPr>
              <a:t>Two-photon microscopy is somewhat </a:t>
            </a:r>
            <a:r>
              <a:rPr lang="en-US" altLang="en-US" sz="2844" dirty="0" smtClean="0">
                <a:solidFill>
                  <a:prstClr val="black"/>
                </a:solidFill>
                <a:latin typeface="Calibri Light" panose="020F0302020204030204" pitchFamily="34" charset="0"/>
                <a:ea typeface="+mn-ea"/>
                <a:cs typeface="+mn-cs"/>
              </a:rPr>
              <a:t>color-blind</a:t>
            </a:r>
            <a:endParaRPr lang="en-US" dirty="0"/>
          </a:p>
        </p:txBody>
      </p:sp>
    </p:spTree>
    <p:extLst>
      <p:ext uri="{BB962C8B-B14F-4D97-AF65-F5344CB8AC3E}">
        <p14:creationId xmlns:p14="http://schemas.microsoft.com/office/powerpoint/2010/main" val="776561256"/>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6" name="Rectangle 4"/>
          <p:cNvSpPr>
            <a:spLocks noGrp="1" noChangeArrowheads="1"/>
          </p:cNvSpPr>
          <p:nvPr>
            <p:ph type="title"/>
          </p:nvPr>
        </p:nvSpPr>
        <p:spPr/>
        <p:txBody>
          <a:bodyPr anchor="t"/>
          <a:lstStyle/>
          <a:p>
            <a:r>
              <a:rPr lang="en-US" altLang="en-US" dirty="0"/>
              <a:t>Two Photon Microscopy</a:t>
            </a:r>
          </a:p>
        </p:txBody>
      </p:sp>
      <p:sp>
        <p:nvSpPr>
          <p:cNvPr id="2" name="Text Placeholder 1"/>
          <p:cNvSpPr>
            <a:spLocks noGrp="1"/>
          </p:cNvSpPr>
          <p:nvPr>
            <p:ph type="body" idx="1"/>
          </p:nvPr>
        </p:nvSpPr>
        <p:spPr/>
        <p:txBody>
          <a:bodyPr/>
          <a:lstStyle/>
          <a:p>
            <a:r>
              <a:rPr lang="en-US" dirty="0" smtClean="0"/>
              <a:t>Advantages</a:t>
            </a:r>
            <a:endParaRPr lang="en-US" dirty="0"/>
          </a:p>
        </p:txBody>
      </p:sp>
      <p:sp>
        <p:nvSpPr>
          <p:cNvPr id="740357" name="Rectangle 5"/>
          <p:cNvSpPr>
            <a:spLocks noGrp="1" noChangeArrowheads="1"/>
          </p:cNvSpPr>
          <p:nvPr>
            <p:ph sz="half" idx="2"/>
          </p:nvPr>
        </p:nvSpPr>
        <p:spPr/>
        <p:txBody>
          <a:bodyPr/>
          <a:lstStyle/>
          <a:p>
            <a:r>
              <a:rPr lang="en-US" altLang="en-US" sz="2311" dirty="0"/>
              <a:t>No need for pinhole</a:t>
            </a:r>
          </a:p>
          <a:p>
            <a:r>
              <a:rPr lang="en-US" altLang="en-US" sz="2311" dirty="0"/>
              <a:t>No bleaching beyond focal plane</a:t>
            </a:r>
          </a:p>
          <a:p>
            <a:r>
              <a:rPr lang="en-US" altLang="en-US" sz="2311" dirty="0"/>
              <a:t>Potentially more sensitive</a:t>
            </a:r>
          </a:p>
          <a:p>
            <a:r>
              <a:rPr lang="en-US" altLang="en-US" sz="2311" dirty="0"/>
              <a:t>IR goes deeper into tissue</a:t>
            </a:r>
          </a:p>
          <a:p>
            <a:endParaRPr lang="en-US" altLang="en-US" sz="2311" dirty="0"/>
          </a:p>
          <a:p>
            <a:endParaRPr lang="en-US" altLang="en-US" sz="2311" dirty="0"/>
          </a:p>
        </p:txBody>
      </p:sp>
      <p:sp>
        <p:nvSpPr>
          <p:cNvPr id="3" name="Text Placeholder 2"/>
          <p:cNvSpPr>
            <a:spLocks noGrp="1"/>
          </p:cNvSpPr>
          <p:nvPr>
            <p:ph type="body" sz="quarter" idx="3"/>
          </p:nvPr>
        </p:nvSpPr>
        <p:spPr/>
        <p:txBody>
          <a:bodyPr/>
          <a:lstStyle/>
          <a:p>
            <a:r>
              <a:rPr lang="en-US" dirty="0" smtClean="0"/>
              <a:t>Disadvantages</a:t>
            </a:r>
            <a:endParaRPr lang="en-US" dirty="0"/>
          </a:p>
        </p:txBody>
      </p:sp>
      <p:sp>
        <p:nvSpPr>
          <p:cNvPr id="740358" name="Rectangle 6"/>
          <p:cNvSpPr>
            <a:spLocks noGrp="1" noChangeArrowheads="1"/>
          </p:cNvSpPr>
          <p:nvPr>
            <p:ph sz="quarter" idx="4"/>
          </p:nvPr>
        </p:nvSpPr>
        <p:spPr/>
        <p:txBody>
          <a:bodyPr/>
          <a:lstStyle/>
          <a:p>
            <a:r>
              <a:rPr lang="en-US" altLang="en-US" sz="2311" dirty="0"/>
              <a:t>Laser $$$</a:t>
            </a:r>
          </a:p>
          <a:p>
            <a:r>
              <a:rPr lang="en-US" altLang="en-US" sz="2311" dirty="0"/>
              <a:t>Samples with melanin</a:t>
            </a:r>
          </a:p>
          <a:p>
            <a:r>
              <a:rPr lang="en-US" altLang="en-US" sz="2311" dirty="0"/>
              <a:t>Samples with multiple fluorescent </a:t>
            </a:r>
            <a:r>
              <a:rPr lang="en-US" altLang="en-US" sz="2311" dirty="0" smtClean="0"/>
              <a:t>labels</a:t>
            </a:r>
          </a:p>
          <a:p>
            <a:r>
              <a:rPr lang="en-US" altLang="en-US" sz="2311" dirty="0" smtClean="0"/>
              <a:t>Slightly lower resolution because of IR laser</a:t>
            </a:r>
            <a:endParaRPr lang="en-US" altLang="en-US" sz="2311" dirty="0"/>
          </a:p>
        </p:txBody>
      </p:sp>
    </p:spTree>
    <p:extLst>
      <p:ext uri="{BB962C8B-B14F-4D97-AF65-F5344CB8AC3E}">
        <p14:creationId xmlns:p14="http://schemas.microsoft.com/office/powerpoint/2010/main" val="2187633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pic>
        <p:nvPicPr>
          <p:cNvPr id="16386" name="Picture 2" descr="10-trans-illum light path.jpg                                  00018BEC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06500"/>
            <a:ext cx="4524375" cy="549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3"/>
          <p:cNvSpPr txBox="1">
            <a:spLocks noChangeArrowheads="1"/>
          </p:cNvSpPr>
          <p:nvPr/>
        </p:nvSpPr>
        <p:spPr bwMode="auto">
          <a:xfrm>
            <a:off x="1817102" y="402233"/>
            <a:ext cx="5406608" cy="690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fontAlgn="base" hangingPunct="1">
              <a:lnSpc>
                <a:spcPct val="70000"/>
              </a:lnSpc>
              <a:spcBef>
                <a:spcPct val="50000"/>
              </a:spcBef>
              <a:spcAft>
                <a:spcPct val="0"/>
              </a:spcAft>
            </a:pPr>
            <a:r>
              <a:rPr lang="en-US" altLang="en-US" sz="2000" dirty="0" err="1">
                <a:solidFill>
                  <a:srgbClr val="FFFFFF"/>
                </a:solidFill>
                <a:latin typeface="Calibri Light" panose="020F0302020204030204" pitchFamily="34" charset="0"/>
              </a:rPr>
              <a:t>Widefield</a:t>
            </a:r>
            <a:r>
              <a:rPr lang="en-US" altLang="en-US" sz="2000" dirty="0">
                <a:solidFill>
                  <a:srgbClr val="FFFFFF"/>
                </a:solidFill>
                <a:latin typeface="Calibri Light" panose="020F0302020204030204" pitchFamily="34" charset="0"/>
              </a:rPr>
              <a:t> imaging:  entire field of view illuminated </a:t>
            </a:r>
          </a:p>
          <a:p>
            <a:pPr algn="ctr" eaLnBrk="1" fontAlgn="base" hangingPunct="1">
              <a:lnSpc>
                <a:spcPct val="70000"/>
              </a:lnSpc>
              <a:spcBef>
                <a:spcPct val="50000"/>
              </a:spcBef>
              <a:spcAft>
                <a:spcPct val="0"/>
              </a:spcAft>
            </a:pPr>
            <a:r>
              <a:rPr lang="en-US" altLang="en-US" sz="2000" dirty="0">
                <a:solidFill>
                  <a:srgbClr val="FFFFFF"/>
                </a:solidFill>
                <a:latin typeface="Calibri Light" panose="020F0302020204030204" pitchFamily="34" charset="0"/>
              </a:rPr>
              <a:t>And projected onto a planar sensor</a:t>
            </a:r>
          </a:p>
        </p:txBody>
      </p:sp>
    </p:spTree>
    <p:extLst>
      <p:ext uri="{BB962C8B-B14F-4D97-AF65-F5344CB8AC3E}">
        <p14:creationId xmlns:p14="http://schemas.microsoft.com/office/powerpoint/2010/main" val="42087052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Confocal Z-resolution an order of magnitude worse than X-Y resolution</a:t>
            </a:r>
            <a:endParaRPr lang="en-US" dirty="0"/>
          </a:p>
        </p:txBody>
      </p:sp>
      <p:sp>
        <p:nvSpPr>
          <p:cNvPr id="3" name="Content Placeholder 2"/>
          <p:cNvSpPr>
            <a:spLocks noGrp="1"/>
          </p:cNvSpPr>
          <p:nvPr>
            <p:ph idx="1"/>
          </p:nvPr>
        </p:nvSpPr>
        <p:spPr/>
        <p:txBody>
          <a:bodyPr>
            <a:normAutofit/>
          </a:bodyPr>
          <a:lstStyle/>
          <a:p>
            <a:r>
              <a:rPr lang="en-US" sz="2400" dirty="0" smtClean="0"/>
              <a:t>Confocal 3D data sets are not isotropic</a:t>
            </a:r>
          </a:p>
          <a:p>
            <a:r>
              <a:rPr lang="en-US" sz="2400" dirty="0" smtClean="0"/>
              <a:t>Distortions along Z-axis</a:t>
            </a:r>
          </a:p>
          <a:p>
            <a:r>
              <a:rPr lang="en-US" sz="2400" dirty="0" smtClean="0"/>
              <a:t>Higher N.A. not only improves X-Y resolution but also Z</a:t>
            </a:r>
          </a:p>
          <a:p>
            <a:r>
              <a:rPr lang="en-US" sz="2400" dirty="0" smtClean="0"/>
              <a:t>Matching </a:t>
            </a:r>
            <a:r>
              <a:rPr lang="en-US" sz="2400" dirty="0"/>
              <a:t>refractive index </a:t>
            </a:r>
            <a:r>
              <a:rPr lang="en-US" sz="2400" dirty="0" smtClean="0"/>
              <a:t>(</a:t>
            </a:r>
            <a:r>
              <a:rPr lang="en-US" altLang="en-US" sz="2400" dirty="0" smtClean="0">
                <a:latin typeface="Symbol" panose="05050102010706020507" pitchFamily="18" charset="2"/>
              </a:rPr>
              <a:t>h) </a:t>
            </a:r>
            <a:r>
              <a:rPr lang="en-US" sz="2400" dirty="0" smtClean="0"/>
              <a:t>to </a:t>
            </a:r>
            <a:r>
              <a:rPr lang="en-US" sz="2400" dirty="0"/>
              <a:t>avoid </a:t>
            </a:r>
            <a:r>
              <a:rPr lang="en-US" sz="2400" dirty="0" smtClean="0"/>
              <a:t>Z-axis </a:t>
            </a:r>
            <a:r>
              <a:rPr lang="en-US" sz="2400" dirty="0"/>
              <a:t>artifacts</a:t>
            </a:r>
          </a:p>
        </p:txBody>
      </p:sp>
      <p:sp>
        <p:nvSpPr>
          <p:cNvPr id="5" name="Text Box 3"/>
          <p:cNvSpPr txBox="1">
            <a:spLocks noChangeArrowheads="1"/>
          </p:cNvSpPr>
          <p:nvPr/>
        </p:nvSpPr>
        <p:spPr bwMode="auto">
          <a:xfrm>
            <a:off x="899536" y="3674906"/>
            <a:ext cx="6781800" cy="2874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spcBef>
                <a:spcPct val="50000"/>
              </a:spcBef>
            </a:pPr>
            <a:r>
              <a:rPr lang="en-US" altLang="en-US" dirty="0">
                <a:latin typeface="Symbol" panose="05050102010706020507" pitchFamily="18" charset="2"/>
              </a:rPr>
              <a:t>h</a:t>
            </a:r>
            <a:r>
              <a:rPr lang="en-US" altLang="en-US" sz="1600" dirty="0"/>
              <a:t> </a:t>
            </a:r>
            <a:r>
              <a:rPr lang="en-US" altLang="en-US" sz="1600" dirty="0">
                <a:latin typeface="Calibri" panose="020F0502020204030204" pitchFamily="34" charset="0"/>
              </a:rPr>
              <a:t>= speed of light in vacuum /speed in medium</a:t>
            </a:r>
          </a:p>
          <a:p>
            <a:pPr>
              <a:lnSpc>
                <a:spcPct val="140000"/>
              </a:lnSpc>
            </a:pPr>
            <a:r>
              <a:rPr lang="en-US" altLang="en-US" sz="1600" dirty="0">
                <a:latin typeface="Calibri" panose="020F0502020204030204" pitchFamily="34" charset="0"/>
              </a:rPr>
              <a:t>	Material               </a:t>
            </a:r>
            <a:r>
              <a:rPr lang="en-US" altLang="en-US" sz="1600" dirty="0" smtClean="0">
                <a:latin typeface="Calibri" panose="020F0502020204030204" pitchFamily="34" charset="0"/>
              </a:rPr>
              <a:t>	         Refractive </a:t>
            </a:r>
            <a:r>
              <a:rPr lang="en-US" altLang="en-US" sz="1600" dirty="0">
                <a:latin typeface="Calibri" panose="020F0502020204030204" pitchFamily="34" charset="0"/>
              </a:rPr>
              <a:t>Index </a:t>
            </a:r>
          </a:p>
          <a:p>
            <a:pPr>
              <a:lnSpc>
                <a:spcPct val="140000"/>
              </a:lnSpc>
            </a:pPr>
            <a:r>
              <a:rPr lang="en-US" altLang="en-US" sz="1600" dirty="0">
                <a:latin typeface="Calibri" panose="020F0502020204030204" pitchFamily="34" charset="0"/>
              </a:rPr>
              <a:t>	  Air			1.0003 </a:t>
            </a:r>
          </a:p>
          <a:p>
            <a:pPr>
              <a:lnSpc>
                <a:spcPct val="140000"/>
              </a:lnSpc>
            </a:pPr>
            <a:r>
              <a:rPr lang="en-US" altLang="en-US" sz="1600" dirty="0">
                <a:latin typeface="Calibri" panose="020F0502020204030204" pitchFamily="34" charset="0"/>
              </a:rPr>
              <a:t>	  Water 		</a:t>
            </a:r>
            <a:r>
              <a:rPr lang="en-US" altLang="en-US" sz="1600" dirty="0" smtClean="0">
                <a:latin typeface="Calibri" panose="020F0502020204030204" pitchFamily="34" charset="0"/>
              </a:rPr>
              <a:t>	1.33 </a:t>
            </a:r>
            <a:endParaRPr lang="en-US" altLang="en-US" sz="1600" dirty="0">
              <a:latin typeface="Calibri" panose="020F0502020204030204" pitchFamily="34" charset="0"/>
            </a:endParaRPr>
          </a:p>
          <a:p>
            <a:pPr>
              <a:lnSpc>
                <a:spcPct val="140000"/>
              </a:lnSpc>
            </a:pPr>
            <a:r>
              <a:rPr lang="en-US" altLang="en-US" sz="1600" dirty="0">
                <a:latin typeface="Calibri" panose="020F0502020204030204" pitchFamily="34" charset="0"/>
              </a:rPr>
              <a:t>	  Glycerin 		</a:t>
            </a:r>
            <a:r>
              <a:rPr lang="en-US" altLang="en-US" sz="1600" dirty="0" smtClean="0">
                <a:latin typeface="Calibri" panose="020F0502020204030204" pitchFamily="34" charset="0"/>
              </a:rPr>
              <a:t>	1.47 </a:t>
            </a:r>
            <a:endParaRPr lang="en-US" altLang="en-US" sz="1600" dirty="0">
              <a:latin typeface="Calibri" panose="020F0502020204030204" pitchFamily="34" charset="0"/>
            </a:endParaRPr>
          </a:p>
          <a:p>
            <a:pPr>
              <a:lnSpc>
                <a:spcPct val="140000"/>
              </a:lnSpc>
            </a:pPr>
            <a:r>
              <a:rPr lang="en-US" altLang="en-US" sz="1600" dirty="0">
                <a:latin typeface="Calibri" panose="020F0502020204030204" pitchFamily="34" charset="0"/>
              </a:rPr>
              <a:t>	  Immersion Oil 	</a:t>
            </a:r>
            <a:r>
              <a:rPr lang="en-US" altLang="en-US" sz="1600" dirty="0" smtClean="0">
                <a:latin typeface="Calibri" panose="020F0502020204030204" pitchFamily="34" charset="0"/>
              </a:rPr>
              <a:t>	1.518 </a:t>
            </a:r>
            <a:endParaRPr lang="en-US" altLang="en-US" sz="1600" dirty="0">
              <a:latin typeface="Calibri" panose="020F0502020204030204" pitchFamily="34" charset="0"/>
            </a:endParaRPr>
          </a:p>
          <a:p>
            <a:pPr>
              <a:lnSpc>
                <a:spcPct val="140000"/>
              </a:lnSpc>
            </a:pPr>
            <a:r>
              <a:rPr lang="en-US" altLang="en-US" sz="1600" dirty="0">
                <a:latin typeface="Calibri" panose="020F0502020204030204" pitchFamily="34" charset="0"/>
              </a:rPr>
              <a:t>	  Glass 			1.52 </a:t>
            </a:r>
          </a:p>
          <a:p>
            <a:pPr>
              <a:lnSpc>
                <a:spcPct val="140000"/>
              </a:lnSpc>
            </a:pPr>
            <a:r>
              <a:rPr lang="en-US" altLang="en-US" sz="1600" dirty="0">
                <a:latin typeface="Calibri" panose="020F0502020204030204" pitchFamily="34" charset="0"/>
              </a:rPr>
              <a:t>	  Diamond  		2.42 </a:t>
            </a:r>
          </a:p>
        </p:txBody>
      </p:sp>
    </p:spTree>
    <p:extLst>
      <p:ext uri="{BB962C8B-B14F-4D97-AF65-F5344CB8AC3E}">
        <p14:creationId xmlns:p14="http://schemas.microsoft.com/office/powerpoint/2010/main" val="243119871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normAutofit/>
          </a:bodyPr>
          <a:lstStyle/>
          <a:p>
            <a:r>
              <a:rPr lang="en-US" sz="2800" dirty="0"/>
              <a:t>Matching refractive index (</a:t>
            </a:r>
            <a:r>
              <a:rPr lang="en-US" altLang="en-US" sz="2800" dirty="0">
                <a:latin typeface="Symbol" panose="05050102010706020507" pitchFamily="18" charset="2"/>
              </a:rPr>
              <a:t>h</a:t>
            </a:r>
            <a:r>
              <a:rPr lang="en-US" altLang="en-US" sz="2800" dirty="0"/>
              <a:t>) </a:t>
            </a:r>
            <a:r>
              <a:rPr lang="en-US" altLang="en-US" sz="2800" dirty="0" smtClean="0"/>
              <a:t>and increasing numerical aperture (N.A.) </a:t>
            </a:r>
            <a:r>
              <a:rPr lang="en-US" sz="2800" dirty="0" smtClean="0"/>
              <a:t>to </a:t>
            </a:r>
            <a:r>
              <a:rPr lang="en-US" sz="2800" dirty="0"/>
              <a:t>avoid Z-axis </a:t>
            </a:r>
            <a:r>
              <a:rPr lang="en-US" sz="2800" dirty="0" smtClean="0"/>
              <a:t>distortions</a:t>
            </a:r>
            <a:endParaRPr lang="en-US" sz="2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5203" y="1785205"/>
            <a:ext cx="4750594" cy="4750594"/>
          </a:xfrm>
          <a:prstGeom prst="rect">
            <a:avLst/>
          </a:prstGeom>
        </p:spPr>
      </p:pic>
      <p:sp>
        <p:nvSpPr>
          <p:cNvPr id="9" name="TextBox 8"/>
          <p:cNvSpPr txBox="1"/>
          <p:nvPr/>
        </p:nvSpPr>
        <p:spPr>
          <a:xfrm>
            <a:off x="5315579" y="2183054"/>
            <a:ext cx="899157" cy="646331"/>
          </a:xfrm>
          <a:prstGeom prst="rect">
            <a:avLst/>
          </a:prstGeom>
          <a:noFill/>
        </p:spPr>
        <p:txBody>
          <a:bodyPr wrap="none" rtlCol="0">
            <a:spAutoFit/>
          </a:bodyPr>
          <a:lstStyle/>
          <a:p>
            <a:r>
              <a:rPr lang="en-US" dirty="0" smtClean="0"/>
              <a:t>20x Dry</a:t>
            </a:r>
          </a:p>
          <a:p>
            <a:r>
              <a:rPr lang="en-US" dirty="0" smtClean="0"/>
              <a:t>0.8 NA</a:t>
            </a:r>
            <a:endParaRPr lang="en-US" dirty="0"/>
          </a:p>
        </p:txBody>
      </p:sp>
    </p:spTree>
    <p:extLst>
      <p:ext uri="{BB962C8B-B14F-4D97-AF65-F5344CB8AC3E}">
        <p14:creationId xmlns:p14="http://schemas.microsoft.com/office/powerpoint/2010/main" val="397649558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5203" y="1470880"/>
            <a:ext cx="5064919" cy="5064919"/>
          </a:xfrm>
          <a:prstGeom prst="rect">
            <a:avLst/>
          </a:prstGeom>
        </p:spPr>
      </p:pic>
      <p:sp>
        <p:nvSpPr>
          <p:cNvPr id="8" name="TextBox 7"/>
          <p:cNvSpPr txBox="1"/>
          <p:nvPr/>
        </p:nvSpPr>
        <p:spPr>
          <a:xfrm>
            <a:off x="5315579" y="2183054"/>
            <a:ext cx="1112036" cy="646331"/>
          </a:xfrm>
          <a:prstGeom prst="rect">
            <a:avLst/>
          </a:prstGeom>
          <a:noFill/>
        </p:spPr>
        <p:txBody>
          <a:bodyPr wrap="none" rtlCol="0">
            <a:spAutoFit/>
          </a:bodyPr>
          <a:lstStyle/>
          <a:p>
            <a:r>
              <a:rPr lang="en-US" dirty="0" smtClean="0"/>
              <a:t>40x water</a:t>
            </a:r>
          </a:p>
          <a:p>
            <a:r>
              <a:rPr lang="en-US" dirty="0" smtClean="0"/>
              <a:t>1.2 NA</a:t>
            </a:r>
            <a:endParaRPr lang="en-US" dirty="0"/>
          </a:p>
        </p:txBody>
      </p:sp>
      <p:sp>
        <p:nvSpPr>
          <p:cNvPr id="10" name="Title 3"/>
          <p:cNvSpPr>
            <a:spLocks noGrp="1"/>
          </p:cNvSpPr>
          <p:nvPr>
            <p:ph type="title"/>
          </p:nvPr>
        </p:nvSpPr>
        <p:spPr>
          <a:xfrm>
            <a:off x="628650" y="365126"/>
            <a:ext cx="7886700" cy="1325563"/>
          </a:xfrm>
        </p:spPr>
        <p:txBody>
          <a:bodyPr anchor="t">
            <a:normAutofit/>
          </a:bodyPr>
          <a:lstStyle/>
          <a:p>
            <a:r>
              <a:rPr lang="en-US" sz="2800" dirty="0"/>
              <a:t>Matching refractive index (</a:t>
            </a:r>
            <a:r>
              <a:rPr lang="en-US" altLang="en-US" sz="2800" dirty="0">
                <a:latin typeface="Symbol" panose="05050102010706020507" pitchFamily="18" charset="2"/>
              </a:rPr>
              <a:t>h</a:t>
            </a:r>
            <a:r>
              <a:rPr lang="en-US" altLang="en-US" sz="2800" dirty="0"/>
              <a:t>) </a:t>
            </a:r>
            <a:r>
              <a:rPr lang="en-US" altLang="en-US" sz="2800" dirty="0" smtClean="0"/>
              <a:t>and increasing numerical aperture (N.A.) </a:t>
            </a:r>
            <a:r>
              <a:rPr lang="en-US" sz="2800" dirty="0" smtClean="0"/>
              <a:t>to </a:t>
            </a:r>
            <a:r>
              <a:rPr lang="en-US" sz="2800" dirty="0"/>
              <a:t>avoid Z-axis </a:t>
            </a:r>
            <a:r>
              <a:rPr lang="en-US" sz="2800" dirty="0" smtClean="0"/>
              <a:t>distortions</a:t>
            </a:r>
            <a:endParaRPr lang="en-US" sz="2800" dirty="0"/>
          </a:p>
        </p:txBody>
      </p:sp>
    </p:spTree>
    <p:extLst>
      <p:ext uri="{BB962C8B-B14F-4D97-AF65-F5344CB8AC3E}">
        <p14:creationId xmlns:p14="http://schemas.microsoft.com/office/powerpoint/2010/main" val="155925275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5203" y="1213705"/>
            <a:ext cx="5322094" cy="5322094"/>
          </a:xfrm>
          <a:prstGeom prst="rect">
            <a:avLst/>
          </a:prstGeom>
        </p:spPr>
      </p:pic>
      <p:sp>
        <p:nvSpPr>
          <p:cNvPr id="6" name="TextBox 5"/>
          <p:cNvSpPr txBox="1"/>
          <p:nvPr/>
        </p:nvSpPr>
        <p:spPr>
          <a:xfrm>
            <a:off x="5315579" y="2183054"/>
            <a:ext cx="829073" cy="646331"/>
          </a:xfrm>
          <a:prstGeom prst="rect">
            <a:avLst/>
          </a:prstGeom>
          <a:noFill/>
        </p:spPr>
        <p:txBody>
          <a:bodyPr wrap="none" rtlCol="0">
            <a:spAutoFit/>
          </a:bodyPr>
          <a:lstStyle/>
          <a:p>
            <a:r>
              <a:rPr lang="en-US" dirty="0" smtClean="0"/>
              <a:t>40x Oil</a:t>
            </a:r>
          </a:p>
          <a:p>
            <a:r>
              <a:rPr lang="en-US" dirty="0" smtClean="0"/>
              <a:t>1.3 NA</a:t>
            </a:r>
            <a:endParaRPr lang="en-US" dirty="0"/>
          </a:p>
        </p:txBody>
      </p:sp>
      <p:sp>
        <p:nvSpPr>
          <p:cNvPr id="8" name="Title 3"/>
          <p:cNvSpPr>
            <a:spLocks noGrp="1"/>
          </p:cNvSpPr>
          <p:nvPr>
            <p:ph type="title"/>
          </p:nvPr>
        </p:nvSpPr>
        <p:spPr>
          <a:xfrm>
            <a:off x="628650" y="365126"/>
            <a:ext cx="7886700" cy="1325563"/>
          </a:xfrm>
        </p:spPr>
        <p:txBody>
          <a:bodyPr anchor="t">
            <a:normAutofit/>
          </a:bodyPr>
          <a:lstStyle/>
          <a:p>
            <a:r>
              <a:rPr lang="en-US" sz="2800" dirty="0"/>
              <a:t>Matching refractive index (</a:t>
            </a:r>
            <a:r>
              <a:rPr lang="en-US" altLang="en-US" sz="2800" dirty="0">
                <a:latin typeface="Symbol" panose="05050102010706020507" pitchFamily="18" charset="2"/>
              </a:rPr>
              <a:t>h</a:t>
            </a:r>
            <a:r>
              <a:rPr lang="en-US" altLang="en-US" sz="2800" dirty="0"/>
              <a:t>) </a:t>
            </a:r>
            <a:r>
              <a:rPr lang="en-US" altLang="en-US" sz="2800" dirty="0" smtClean="0"/>
              <a:t>and increasing numerical aperture (N.A.) </a:t>
            </a:r>
            <a:r>
              <a:rPr lang="en-US" sz="2800" dirty="0" smtClean="0"/>
              <a:t>to </a:t>
            </a:r>
            <a:r>
              <a:rPr lang="en-US" sz="2800" dirty="0"/>
              <a:t>avoid Z-axis </a:t>
            </a:r>
            <a:r>
              <a:rPr lang="en-US" sz="2800" dirty="0" smtClean="0"/>
              <a:t>distortions</a:t>
            </a:r>
            <a:endParaRPr lang="en-US" sz="2800" dirty="0"/>
          </a:p>
        </p:txBody>
      </p:sp>
    </p:spTree>
    <p:extLst>
      <p:ext uri="{BB962C8B-B14F-4D97-AF65-F5344CB8AC3E}">
        <p14:creationId xmlns:p14="http://schemas.microsoft.com/office/powerpoint/2010/main" val="128772473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5203" y="1177986"/>
            <a:ext cx="5357813" cy="5357813"/>
          </a:xfrm>
          <a:prstGeom prst="rect">
            <a:avLst/>
          </a:prstGeom>
        </p:spPr>
      </p:pic>
      <p:sp>
        <p:nvSpPr>
          <p:cNvPr id="6" name="TextBox 5"/>
          <p:cNvSpPr txBox="1"/>
          <p:nvPr/>
        </p:nvSpPr>
        <p:spPr>
          <a:xfrm>
            <a:off x="5315579" y="2183054"/>
            <a:ext cx="1359346" cy="646331"/>
          </a:xfrm>
          <a:prstGeom prst="rect">
            <a:avLst/>
          </a:prstGeom>
          <a:noFill/>
        </p:spPr>
        <p:txBody>
          <a:bodyPr wrap="none" rtlCol="0">
            <a:spAutoFit/>
          </a:bodyPr>
          <a:lstStyle/>
          <a:p>
            <a:r>
              <a:rPr lang="en-US" dirty="0" smtClean="0"/>
              <a:t>20x Dry</a:t>
            </a:r>
          </a:p>
          <a:p>
            <a:r>
              <a:rPr lang="en-US" dirty="0" smtClean="0"/>
              <a:t>1.52 NA </a:t>
            </a:r>
            <a:r>
              <a:rPr lang="en-US" dirty="0" err="1" smtClean="0"/>
              <a:t>corr</a:t>
            </a:r>
            <a:endParaRPr lang="en-US" dirty="0"/>
          </a:p>
        </p:txBody>
      </p:sp>
      <p:sp>
        <p:nvSpPr>
          <p:cNvPr id="8" name="Title 3"/>
          <p:cNvSpPr>
            <a:spLocks noGrp="1"/>
          </p:cNvSpPr>
          <p:nvPr>
            <p:ph type="title"/>
          </p:nvPr>
        </p:nvSpPr>
        <p:spPr>
          <a:xfrm>
            <a:off x="628650" y="365126"/>
            <a:ext cx="7886700" cy="1325563"/>
          </a:xfrm>
        </p:spPr>
        <p:txBody>
          <a:bodyPr anchor="t">
            <a:normAutofit/>
          </a:bodyPr>
          <a:lstStyle/>
          <a:p>
            <a:r>
              <a:rPr lang="en-US" sz="2800" dirty="0"/>
              <a:t>Matching refractive index (</a:t>
            </a:r>
            <a:r>
              <a:rPr lang="en-US" altLang="en-US" sz="2800" dirty="0">
                <a:latin typeface="Symbol" panose="05050102010706020507" pitchFamily="18" charset="2"/>
              </a:rPr>
              <a:t>h</a:t>
            </a:r>
            <a:r>
              <a:rPr lang="en-US" altLang="en-US" sz="2800" dirty="0"/>
              <a:t>) </a:t>
            </a:r>
            <a:r>
              <a:rPr lang="en-US" altLang="en-US" sz="2800" dirty="0" smtClean="0"/>
              <a:t>and increasing numerical aperture (N.A.) </a:t>
            </a:r>
            <a:r>
              <a:rPr lang="en-US" sz="2800" dirty="0" smtClean="0"/>
              <a:t>to </a:t>
            </a:r>
            <a:r>
              <a:rPr lang="en-US" sz="2800" dirty="0"/>
              <a:t>avoid Z-axis </a:t>
            </a:r>
            <a:r>
              <a:rPr lang="en-US" sz="2800" dirty="0" smtClean="0"/>
              <a:t>distortions</a:t>
            </a:r>
            <a:endParaRPr lang="en-US" sz="2800" dirty="0"/>
          </a:p>
        </p:txBody>
      </p:sp>
    </p:spTree>
    <p:extLst>
      <p:ext uri="{BB962C8B-B14F-4D97-AF65-F5344CB8AC3E}">
        <p14:creationId xmlns:p14="http://schemas.microsoft.com/office/powerpoint/2010/main" val="221765016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838200" y="762000"/>
            <a:ext cx="7162800"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N.A. has a major effect on image brightness</a:t>
            </a:r>
          </a:p>
          <a:p>
            <a:endParaRPr lang="en-US" altLang="en-US"/>
          </a:p>
          <a:p>
            <a:r>
              <a:rPr lang="en-US" altLang="en-US"/>
              <a:t>Transmitted light</a:t>
            </a:r>
          </a:p>
          <a:p>
            <a:pPr>
              <a:lnSpc>
                <a:spcPct val="130000"/>
              </a:lnSpc>
            </a:pPr>
            <a:r>
              <a:rPr lang="en-US" altLang="en-US"/>
              <a:t>	Brightness = fn (NA</a:t>
            </a:r>
            <a:r>
              <a:rPr lang="en-US" altLang="en-US" baseline="30000"/>
              <a:t>2</a:t>
            </a:r>
            <a:r>
              <a:rPr lang="en-US" altLang="en-US"/>
              <a:t> / magnification</a:t>
            </a:r>
            <a:r>
              <a:rPr lang="en-US" altLang="en-US" baseline="30000"/>
              <a:t>2</a:t>
            </a:r>
            <a:r>
              <a:rPr lang="en-US" altLang="en-US"/>
              <a:t>) </a:t>
            </a:r>
          </a:p>
          <a:p>
            <a:endParaRPr lang="en-US" altLang="en-US"/>
          </a:p>
        </p:txBody>
      </p:sp>
      <p:sp>
        <p:nvSpPr>
          <p:cNvPr id="37891" name="Text Box 3"/>
          <p:cNvSpPr txBox="1">
            <a:spLocks noChangeArrowheads="1"/>
          </p:cNvSpPr>
          <p:nvPr/>
        </p:nvSpPr>
        <p:spPr bwMode="auto">
          <a:xfrm>
            <a:off x="838200" y="3686175"/>
            <a:ext cx="71628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Epifluorescence</a:t>
            </a:r>
          </a:p>
          <a:p>
            <a:pPr>
              <a:lnSpc>
                <a:spcPct val="130000"/>
              </a:lnSpc>
            </a:pPr>
            <a:r>
              <a:rPr lang="en-US" altLang="en-US"/>
              <a:t>	Brightness = fn (NA</a:t>
            </a:r>
            <a:r>
              <a:rPr lang="en-US" altLang="en-US" baseline="30000"/>
              <a:t>4</a:t>
            </a:r>
            <a:r>
              <a:rPr lang="en-US" altLang="en-US"/>
              <a:t> / magnification</a:t>
            </a:r>
            <a:r>
              <a:rPr lang="en-US" altLang="en-US" baseline="30000"/>
              <a:t>2</a:t>
            </a:r>
            <a:r>
              <a:rPr lang="en-US" altLang="en-US"/>
              <a:t>) </a:t>
            </a:r>
          </a:p>
          <a:p>
            <a:endParaRPr lang="en-US" altLang="en-US"/>
          </a:p>
        </p:txBody>
      </p:sp>
      <p:sp>
        <p:nvSpPr>
          <p:cNvPr id="37892" name="Text Box 4"/>
          <p:cNvSpPr txBox="1">
            <a:spLocks noChangeArrowheads="1"/>
          </p:cNvSpPr>
          <p:nvPr/>
        </p:nvSpPr>
        <p:spPr bwMode="auto">
          <a:xfrm>
            <a:off x="1752600" y="2895600"/>
            <a:ext cx="57721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pPr>
            <a:r>
              <a:rPr lang="en-US" altLang="en-US" sz="2000"/>
              <a:t>10x 0.5 NA is 3 times brighter than 10x 0.3NA</a:t>
            </a:r>
            <a:endParaRPr lang="en-US" altLang="en-US"/>
          </a:p>
        </p:txBody>
      </p:sp>
      <p:sp>
        <p:nvSpPr>
          <p:cNvPr id="37893" name="Text Box 5"/>
          <p:cNvSpPr txBox="1">
            <a:spLocks noChangeArrowheads="1"/>
          </p:cNvSpPr>
          <p:nvPr/>
        </p:nvSpPr>
        <p:spPr bwMode="auto">
          <a:xfrm>
            <a:off x="1752600" y="4964113"/>
            <a:ext cx="577215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pPr>
            <a:r>
              <a:rPr lang="en-US" altLang="en-US" sz="2000"/>
              <a:t>10x 0.5 NA is 8 times brighter than 10x 0.3NA</a:t>
            </a:r>
            <a:endParaRPr lang="en-US" altLang="en-US"/>
          </a:p>
        </p:txBody>
      </p:sp>
    </p:spTree>
    <p:extLst>
      <p:ext uri="{BB962C8B-B14F-4D97-AF65-F5344CB8AC3E}">
        <p14:creationId xmlns:p14="http://schemas.microsoft.com/office/powerpoint/2010/main" val="365898121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lstStyle/>
          <a:p>
            <a:r>
              <a:rPr lang="en-US" dirty="0" smtClean="0">
                <a:latin typeface="Comic Sans MS" panose="030F0702030302020204" pitchFamily="66" charset="0"/>
              </a:rPr>
              <a:t>Homework 3</a:t>
            </a:r>
            <a:endParaRPr lang="en-US" dirty="0">
              <a:latin typeface="Comic Sans MS" panose="030F0702030302020204" pitchFamily="66" charset="0"/>
            </a:endParaRPr>
          </a:p>
        </p:txBody>
      </p:sp>
      <p:sp>
        <p:nvSpPr>
          <p:cNvPr id="6" name="Rectangle 5"/>
          <p:cNvSpPr/>
          <p:nvPr/>
        </p:nvSpPr>
        <p:spPr>
          <a:xfrm>
            <a:off x="708408" y="1690689"/>
            <a:ext cx="7806942" cy="4049314"/>
          </a:xfrm>
          <a:prstGeom prst="rect">
            <a:avLst/>
          </a:prstGeom>
        </p:spPr>
        <p:txBody>
          <a:bodyPr wrap="square">
            <a:spAutoFit/>
          </a:bodyPr>
          <a:lstStyle/>
          <a:p>
            <a:pPr marL="64135" marR="1560830">
              <a:lnSpc>
                <a:spcPct val="110000"/>
              </a:lnSpc>
              <a:spcBef>
                <a:spcPts val="130"/>
              </a:spcBef>
              <a:spcAft>
                <a:spcPts val="0"/>
              </a:spcAft>
            </a:pPr>
            <a:r>
              <a:rPr lang="en-US" dirty="0">
                <a:latin typeface="Comic Sans MS" panose="030F0702030302020204" pitchFamily="66" charset="0"/>
                <a:ea typeface="Comic Sans MS" panose="030F0702030302020204" pitchFamily="66" charset="0"/>
                <a:cs typeface="Times New Roman" panose="02020603050405020304" pitchFamily="18" charset="0"/>
              </a:rPr>
              <a:t>Since confocal microscopy is very photon starved, it is important to get objectives that are bright.</a:t>
            </a:r>
          </a:p>
          <a:p>
            <a:pPr marL="64135" marR="1560830">
              <a:lnSpc>
                <a:spcPct val="110000"/>
              </a:lnSpc>
              <a:spcBef>
                <a:spcPts val="130"/>
              </a:spcBef>
              <a:spcAft>
                <a:spcPts val="0"/>
              </a:spcAft>
            </a:pPr>
            <a:r>
              <a:rPr lang="en-US" dirty="0">
                <a:latin typeface="Comic Sans MS" panose="030F0702030302020204" pitchFamily="66" charset="0"/>
                <a:ea typeface="Comic Sans MS" panose="030F0702030302020204" pitchFamily="66" charset="0"/>
                <a:cs typeface="Times New Roman" panose="02020603050405020304" pitchFamily="18" charset="0"/>
              </a:rPr>
              <a:t> </a:t>
            </a:r>
          </a:p>
          <a:p>
            <a:pPr marL="64135" marR="1560830">
              <a:lnSpc>
                <a:spcPct val="110000"/>
              </a:lnSpc>
              <a:spcBef>
                <a:spcPts val="130"/>
              </a:spcBef>
              <a:spcAft>
                <a:spcPts val="0"/>
              </a:spcAft>
            </a:pPr>
            <a:r>
              <a:rPr lang="en-US" dirty="0">
                <a:latin typeface="Comic Sans MS" panose="030F0702030302020204" pitchFamily="66" charset="0"/>
                <a:ea typeface="Comic Sans MS" panose="030F0702030302020204" pitchFamily="66" charset="0"/>
                <a:cs typeface="Times New Roman" panose="02020603050405020304" pitchFamily="18" charset="0"/>
              </a:rPr>
              <a:t>For this assignment let’s assume you have a 10x objective with an N.A. of 0.3. Calculate the N.A. a 20x, 40x and 60x would need to </a:t>
            </a:r>
            <a:r>
              <a:rPr lang="en-US" dirty="0" smtClean="0">
                <a:latin typeface="Comic Sans MS" panose="030F0702030302020204" pitchFamily="66" charset="0"/>
                <a:ea typeface="Comic Sans MS" panose="030F0702030302020204" pitchFamily="66" charset="0"/>
                <a:cs typeface="Times New Roman" panose="02020603050405020304" pitchFamily="18" charset="0"/>
              </a:rPr>
              <a:t>have to </a:t>
            </a:r>
            <a:r>
              <a:rPr lang="en-US" dirty="0">
                <a:latin typeface="Comic Sans MS" panose="030F0702030302020204" pitchFamily="66" charset="0"/>
                <a:ea typeface="Comic Sans MS" panose="030F0702030302020204" pitchFamily="66" charset="0"/>
                <a:cs typeface="Times New Roman" panose="02020603050405020304" pitchFamily="18" charset="0"/>
              </a:rPr>
              <a:t>be as bright as this 10x.</a:t>
            </a:r>
          </a:p>
          <a:p>
            <a:pPr marL="64135" marR="1560830">
              <a:lnSpc>
                <a:spcPct val="110000"/>
              </a:lnSpc>
              <a:spcBef>
                <a:spcPts val="130"/>
              </a:spcBef>
              <a:spcAft>
                <a:spcPts val="0"/>
              </a:spcAft>
            </a:pPr>
            <a:r>
              <a:rPr lang="en-US" dirty="0">
                <a:latin typeface="Comic Sans MS" panose="030F0702030302020204" pitchFamily="66" charset="0"/>
                <a:ea typeface="Comic Sans MS" panose="030F0702030302020204" pitchFamily="66" charset="0"/>
                <a:cs typeface="Times New Roman" panose="02020603050405020304" pitchFamily="18" charset="0"/>
              </a:rPr>
              <a:t> </a:t>
            </a:r>
          </a:p>
          <a:p>
            <a:pPr marL="64135" marR="1560830">
              <a:lnSpc>
                <a:spcPct val="110000"/>
              </a:lnSpc>
              <a:spcBef>
                <a:spcPts val="130"/>
              </a:spcBef>
              <a:spcAft>
                <a:spcPts val="0"/>
              </a:spcAft>
            </a:pPr>
            <a:r>
              <a:rPr lang="en-US" dirty="0">
                <a:latin typeface="Comic Sans MS" panose="030F0702030302020204" pitchFamily="66" charset="0"/>
                <a:ea typeface="Comic Sans MS" panose="030F0702030302020204" pitchFamily="66" charset="0"/>
                <a:cs typeface="Times New Roman" panose="02020603050405020304" pitchFamily="18" charset="0"/>
              </a:rPr>
              <a:t>Do the same for a 10x with an N.A. of 0.5. Also note if the 20x, 40x or 60x would be a dry, water or oil objective.</a:t>
            </a:r>
          </a:p>
          <a:p>
            <a:pPr marL="64135" marR="0">
              <a:spcBef>
                <a:spcPts val="15"/>
              </a:spcBef>
              <a:spcAft>
                <a:spcPts val="0"/>
              </a:spcAft>
            </a:pPr>
            <a:r>
              <a:rPr lang="en-US" spc="-5" dirty="0">
                <a:latin typeface="Comic Sans MS" panose="030F0702030302020204" pitchFamily="66" charset="0"/>
                <a:ea typeface="Comic Sans MS" panose="030F0702030302020204" pitchFamily="66" charset="0"/>
                <a:cs typeface="Times New Roman" panose="02020603050405020304" pitchFamily="18" charset="0"/>
              </a:rPr>
              <a:t> </a:t>
            </a:r>
            <a:endParaRPr lang="en-US" dirty="0">
              <a:latin typeface="Comic Sans MS" panose="030F0702030302020204" pitchFamily="66" charset="0"/>
              <a:ea typeface="Comic Sans MS" panose="030F0702030302020204" pitchFamily="66" charset="0"/>
              <a:cs typeface="Times New Roman" panose="02020603050405020304" pitchFamily="18" charset="0"/>
            </a:endParaRPr>
          </a:p>
          <a:p>
            <a:pPr marL="64135" marR="0">
              <a:spcBef>
                <a:spcPts val="15"/>
              </a:spcBef>
              <a:spcAft>
                <a:spcPts val="0"/>
              </a:spcAft>
            </a:pPr>
            <a:r>
              <a:rPr lang="en-US" spc="-5" dirty="0">
                <a:latin typeface="Comic Sans MS" panose="030F0702030302020204" pitchFamily="66" charset="0"/>
                <a:ea typeface="Comic Sans MS" panose="030F0702030302020204" pitchFamily="66" charset="0"/>
                <a:cs typeface="Times New Roman" panose="02020603050405020304" pitchFamily="18" charset="0"/>
              </a:rPr>
              <a:t>Hint</a:t>
            </a:r>
            <a:r>
              <a:rPr lang="en-US" spc="-20" dirty="0">
                <a:latin typeface="Comic Sans MS" panose="030F0702030302020204" pitchFamily="66" charset="0"/>
                <a:ea typeface="Comic Sans MS" panose="030F0702030302020204" pitchFamily="66" charset="0"/>
                <a:cs typeface="Times New Roman" panose="02020603050405020304" pitchFamily="18" charset="0"/>
              </a:rPr>
              <a:t> </a:t>
            </a:r>
            <a:r>
              <a:rPr lang="en-US" dirty="0">
                <a:latin typeface="Comic Sans MS" panose="030F0702030302020204" pitchFamily="66" charset="0"/>
                <a:ea typeface="Comic Sans MS" panose="030F0702030302020204" pitchFamily="66" charset="0"/>
                <a:cs typeface="Times New Roman" panose="02020603050405020304" pitchFamily="18" charset="0"/>
              </a:rPr>
              <a:t>–</a:t>
            </a:r>
            <a:r>
              <a:rPr lang="en-US" spc="-10" dirty="0">
                <a:latin typeface="Comic Sans MS" panose="030F0702030302020204" pitchFamily="66" charset="0"/>
                <a:ea typeface="Comic Sans MS" panose="030F0702030302020204" pitchFamily="66" charset="0"/>
                <a:cs typeface="Times New Roman" panose="02020603050405020304" pitchFamily="18" charset="0"/>
              </a:rPr>
              <a:t> </a:t>
            </a:r>
            <a:r>
              <a:rPr lang="en-US" spc="-5" dirty="0">
                <a:latin typeface="Comic Sans MS" panose="030F0702030302020204" pitchFamily="66" charset="0"/>
                <a:ea typeface="Comic Sans MS" panose="030F0702030302020204" pitchFamily="66" charset="0"/>
                <a:cs typeface="Times New Roman" panose="02020603050405020304" pitchFamily="18" charset="0"/>
              </a:rPr>
              <a:t>Assume Brightness for fluorescence equals NA</a:t>
            </a:r>
            <a:r>
              <a:rPr lang="en-US" spc="-5" baseline="30000" dirty="0">
                <a:latin typeface="Comic Sans MS" panose="030F0702030302020204" pitchFamily="66" charset="0"/>
                <a:ea typeface="Comic Sans MS" panose="030F0702030302020204" pitchFamily="66" charset="0"/>
                <a:cs typeface="Times New Roman" panose="02020603050405020304" pitchFamily="18" charset="0"/>
              </a:rPr>
              <a:t>4</a:t>
            </a:r>
            <a:r>
              <a:rPr lang="en-US" spc="-5" dirty="0">
                <a:latin typeface="Comic Sans MS" panose="030F0702030302020204" pitchFamily="66" charset="0"/>
                <a:ea typeface="Comic Sans MS" panose="030F0702030302020204" pitchFamily="66" charset="0"/>
                <a:cs typeface="Times New Roman" panose="02020603050405020304" pitchFamily="18" charset="0"/>
              </a:rPr>
              <a:t> / Mag</a:t>
            </a:r>
            <a:r>
              <a:rPr lang="en-US" spc="-5" baseline="30000" dirty="0">
                <a:latin typeface="Comic Sans MS" panose="030F0702030302020204" pitchFamily="66" charset="0"/>
                <a:ea typeface="Comic Sans MS" panose="030F0702030302020204" pitchFamily="66" charset="0"/>
                <a:cs typeface="Times New Roman" panose="02020603050405020304" pitchFamily="18" charset="0"/>
              </a:rPr>
              <a:t>2</a:t>
            </a:r>
            <a:endParaRPr lang="en-US" dirty="0">
              <a:effectLst/>
              <a:latin typeface="Comic Sans MS" panose="030F0702030302020204" pitchFamily="66" charset="0"/>
              <a:ea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173495083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Fluorescent proteins</a:t>
            </a:r>
            <a:endParaRPr lang="en-US" dirty="0"/>
          </a:p>
        </p:txBody>
      </p:sp>
      <p:sp>
        <p:nvSpPr>
          <p:cNvPr id="4" name="Content Placeholder 3"/>
          <p:cNvSpPr>
            <a:spLocks noGrp="1"/>
          </p:cNvSpPr>
          <p:nvPr>
            <p:ph sz="half" idx="1"/>
          </p:nvPr>
        </p:nvSpPr>
        <p:spPr/>
        <p:txBody>
          <a:bodyPr/>
          <a:lstStyle/>
          <a:p>
            <a:r>
              <a:rPr lang="en-US" dirty="0" smtClean="0"/>
              <a:t>Proteins from marine invertebrates</a:t>
            </a:r>
          </a:p>
          <a:p>
            <a:r>
              <a:rPr lang="en-US" dirty="0" smtClean="0"/>
              <a:t>Can be coded in genes and made by the organism</a:t>
            </a:r>
          </a:p>
          <a:p>
            <a:r>
              <a:rPr lang="en-US" dirty="0" smtClean="0"/>
              <a:t>Now come in a variety of colors</a:t>
            </a: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36343" y="1825625"/>
            <a:ext cx="3671814" cy="4351338"/>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360" y="4905823"/>
            <a:ext cx="2505299" cy="1159596"/>
          </a:xfrm>
          <a:prstGeom prst="rect">
            <a:avLst/>
          </a:prstGeom>
        </p:spPr>
      </p:pic>
    </p:spTree>
    <p:extLst>
      <p:ext uri="{BB962C8B-B14F-4D97-AF65-F5344CB8AC3E}">
        <p14:creationId xmlns:p14="http://schemas.microsoft.com/office/powerpoint/2010/main" val="316176098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Green Fluorescent Protein (GFP)</a:t>
            </a:r>
            <a:endParaRPr lang="en-US" dirty="0"/>
          </a:p>
        </p:txBody>
      </p:sp>
      <p:sp>
        <p:nvSpPr>
          <p:cNvPr id="3" name="Content Placeholder 2"/>
          <p:cNvSpPr>
            <a:spLocks noGrp="1"/>
          </p:cNvSpPr>
          <p:nvPr>
            <p:ph sz="half" idx="1"/>
          </p:nvPr>
        </p:nvSpPr>
        <p:spPr/>
        <p:txBody>
          <a:bodyPr/>
          <a:lstStyle/>
          <a:p>
            <a:r>
              <a:rPr lang="en-US" dirty="0" smtClean="0"/>
              <a:t>First fluorescent protein discovered and developed for biological use</a:t>
            </a:r>
          </a:p>
          <a:p>
            <a:r>
              <a:rPr lang="en-US" dirty="0" smtClean="0"/>
              <a:t>Mutated for temp stability, color and turnover rate</a:t>
            </a:r>
          </a:p>
          <a:p>
            <a:r>
              <a:rPr lang="en-US" dirty="0" smtClean="0"/>
              <a:t>Importance of monomer vs dimer or tetramer</a:t>
            </a:r>
          </a:p>
          <a:p>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799736" y="1825625"/>
            <a:ext cx="1698344" cy="1794727"/>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5331" y="3813750"/>
            <a:ext cx="4319251" cy="2363213"/>
          </a:xfrm>
          <a:prstGeom prst="rect">
            <a:avLst/>
          </a:prstGeom>
        </p:spPr>
      </p:pic>
      <p:sp>
        <p:nvSpPr>
          <p:cNvPr id="7" name="Rectangle 6"/>
          <p:cNvSpPr/>
          <p:nvPr/>
        </p:nvSpPr>
        <p:spPr>
          <a:xfrm>
            <a:off x="4927002" y="6024282"/>
            <a:ext cx="537883" cy="15268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81201409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lstStyle/>
          <a:p>
            <a:r>
              <a:rPr lang="en-US" dirty="0" err="1"/>
              <a:t>Photoconvertible</a:t>
            </a:r>
            <a:r>
              <a:rPr lang="en-US" dirty="0"/>
              <a:t> Proteins</a:t>
            </a:r>
          </a:p>
        </p:txBody>
      </p:sp>
      <p:sp>
        <p:nvSpPr>
          <p:cNvPr id="5" name="Content Placeholder 4"/>
          <p:cNvSpPr>
            <a:spLocks noGrp="1"/>
          </p:cNvSpPr>
          <p:nvPr>
            <p:ph sz="half" idx="1"/>
          </p:nvPr>
        </p:nvSpPr>
        <p:spPr>
          <a:xfrm>
            <a:off x="628650" y="1825625"/>
            <a:ext cx="4254106" cy="4351338"/>
          </a:xfrm>
        </p:spPr>
        <p:txBody>
          <a:bodyPr>
            <a:normAutofit/>
          </a:bodyPr>
          <a:lstStyle/>
          <a:p>
            <a:r>
              <a:rPr lang="en-US" altLang="en-US" sz="1800" dirty="0" err="1">
                <a:solidFill>
                  <a:srgbClr val="000000"/>
                </a:solidFill>
              </a:rPr>
              <a:t>Kaede</a:t>
            </a:r>
            <a:r>
              <a:rPr lang="en-US" altLang="en-US" sz="1800" dirty="0">
                <a:solidFill>
                  <a:srgbClr val="000000"/>
                </a:solidFill>
              </a:rPr>
              <a:t>, coral fluorescent protein, tetramer</a:t>
            </a:r>
          </a:p>
          <a:p>
            <a:r>
              <a:rPr lang="en-US" altLang="en-US" sz="1800" dirty="0">
                <a:solidFill>
                  <a:srgbClr val="000000"/>
                </a:solidFill>
              </a:rPr>
              <a:t>Dendra2, from soft coral, monomer</a:t>
            </a:r>
          </a:p>
          <a:p>
            <a:r>
              <a:rPr lang="en-US" altLang="en-US" sz="1800" dirty="0">
                <a:solidFill>
                  <a:srgbClr val="000000"/>
                </a:solidFill>
              </a:rPr>
              <a:t>UV Laser (405 nm) to convert green to red</a:t>
            </a:r>
          </a:p>
          <a:p>
            <a:r>
              <a:rPr lang="en-US" altLang="en-US" sz="1800" dirty="0">
                <a:solidFill>
                  <a:srgbClr val="000000"/>
                </a:solidFill>
              </a:rPr>
              <a:t>ROI (Region Of Interest) allows precise </a:t>
            </a:r>
            <a:r>
              <a:rPr lang="en-US" altLang="en-US" sz="1800" dirty="0" smtClean="0">
                <a:solidFill>
                  <a:srgbClr val="000000"/>
                </a:solidFill>
              </a:rPr>
              <a:t>targeting</a:t>
            </a:r>
            <a:endParaRPr lang="en-US" altLang="en-US" sz="1800" dirty="0">
              <a:solidFill>
                <a:srgbClr val="000000"/>
              </a:solidFill>
            </a:endParaRPr>
          </a:p>
        </p:txBody>
      </p:sp>
      <p:pic>
        <p:nvPicPr>
          <p:cNvPr id="7" name="Picture 9" descr="img_3_Kaede_amalgaam_co_jp"/>
          <p:cNvPicPr>
            <a:picLocks noChangeAspect="1" noChangeArrowheads="1"/>
          </p:cNvPicPr>
          <p:nvPr/>
        </p:nvPicPr>
        <p:blipFill>
          <a:blip r:embed="rId2">
            <a:extLst>
              <a:ext uri="{28A0092B-C50C-407E-A947-70E740481C1C}">
                <a14:useLocalDpi xmlns:a14="http://schemas.microsoft.com/office/drawing/2010/main" val="0"/>
              </a:ext>
            </a:extLst>
          </a:blip>
          <a:srcRect t="10530"/>
          <a:stretch>
            <a:fillRect/>
          </a:stretch>
        </p:blipFill>
        <p:spPr bwMode="auto">
          <a:xfrm>
            <a:off x="939796" y="4267573"/>
            <a:ext cx="3738563" cy="14644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ighlightersfigure5_Olympusfluoview"/>
          <p:cNvPicPr>
            <a:picLocks noChangeAspect="1" noChangeArrowheads="1"/>
          </p:cNvPicPr>
          <p:nvPr/>
        </p:nvPicPr>
        <p:blipFill>
          <a:blip r:embed="rId3">
            <a:extLst>
              <a:ext uri="{28A0092B-C50C-407E-A947-70E740481C1C}">
                <a14:useLocalDpi xmlns:a14="http://schemas.microsoft.com/office/drawing/2010/main" val="0"/>
              </a:ext>
            </a:extLst>
          </a:blip>
          <a:srcRect r="40094"/>
          <a:stretch>
            <a:fillRect/>
          </a:stretch>
        </p:blipFill>
        <p:spPr bwMode="auto">
          <a:xfrm>
            <a:off x="5526883" y="1850233"/>
            <a:ext cx="2268140" cy="187880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2"/>
          <p:cNvSpPr>
            <a:spLocks noChangeArrowheads="1"/>
          </p:cNvSpPr>
          <p:nvPr/>
        </p:nvSpPr>
        <p:spPr bwMode="auto">
          <a:xfrm>
            <a:off x="7371161" y="1801417"/>
            <a:ext cx="453628" cy="200025"/>
          </a:xfrm>
          <a:prstGeom prst="rect">
            <a:avLst/>
          </a:prstGeom>
          <a:solidFill>
            <a:schemeClr val="bg1"/>
          </a:solidFill>
          <a:ln w="12700">
            <a:solidFill>
              <a:schemeClr val="bg1"/>
            </a:solidFill>
            <a:miter lim="800000"/>
            <a:headEnd/>
            <a:tailEnd/>
          </a:ln>
          <a:effectLst/>
          <a:extLst/>
        </p:spPr>
        <p:txBody>
          <a:bodyPr wrap="none" anchor="ctr"/>
          <a:lstStyle/>
          <a:p>
            <a:pPr eaLnBrk="0" fontAlgn="base" hangingPunct="0">
              <a:spcBef>
                <a:spcPct val="0"/>
              </a:spcBef>
              <a:spcAft>
                <a:spcPct val="0"/>
              </a:spcAft>
            </a:pPr>
            <a:endParaRPr lang="en-US" b="1">
              <a:solidFill>
                <a:srgbClr val="FFFFFF"/>
              </a:solidFill>
            </a:endParaRPr>
          </a:p>
        </p:txBody>
      </p:sp>
      <p:pic>
        <p:nvPicPr>
          <p:cNvPr id="11" name="Picture 10" descr="highlightersfigure5_Olympusfluoview"/>
          <p:cNvPicPr>
            <a:picLocks noChangeAspect="1" noChangeArrowheads="1"/>
          </p:cNvPicPr>
          <p:nvPr/>
        </p:nvPicPr>
        <p:blipFill>
          <a:blip r:embed="rId3">
            <a:extLst>
              <a:ext uri="{28A0092B-C50C-407E-A947-70E740481C1C}">
                <a14:useLocalDpi xmlns:a14="http://schemas.microsoft.com/office/drawing/2010/main" val="0"/>
              </a:ext>
            </a:extLst>
          </a:blip>
          <a:srcRect l="60774" r="27083" b="90305"/>
          <a:stretch>
            <a:fillRect/>
          </a:stretch>
        </p:blipFill>
        <p:spPr bwMode="auto">
          <a:xfrm>
            <a:off x="7254480" y="1850233"/>
            <a:ext cx="459581" cy="182166"/>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6"/>
          <p:cNvGrpSpPr>
            <a:grpSpLocks/>
          </p:cNvGrpSpPr>
          <p:nvPr/>
        </p:nvGrpSpPr>
        <p:grpSpPr bwMode="auto">
          <a:xfrm>
            <a:off x="4928388" y="4334247"/>
            <a:ext cx="2986088" cy="1387079"/>
            <a:chOff x="3711" y="2586"/>
            <a:chExt cx="2508" cy="1165"/>
          </a:xfrm>
        </p:grpSpPr>
        <p:pic>
          <p:nvPicPr>
            <p:cNvPr id="13" name="Picture 5" descr="highlightersfigure6_olypmusfluovi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1" y="2586"/>
              <a:ext cx="2508" cy="1146"/>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5"/>
            <p:cNvSpPr>
              <a:spLocks noChangeArrowheads="1"/>
            </p:cNvSpPr>
            <p:nvPr/>
          </p:nvSpPr>
          <p:spPr bwMode="auto">
            <a:xfrm>
              <a:off x="3840" y="3593"/>
              <a:ext cx="411" cy="158"/>
            </a:xfrm>
            <a:prstGeom prst="rect">
              <a:avLst/>
            </a:prstGeom>
            <a:solidFill>
              <a:schemeClr val="bg1"/>
            </a:solidFill>
            <a:ln w="127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FFFFFF"/>
                </a:solidFill>
              </a:endParaRPr>
            </a:p>
          </p:txBody>
        </p:sp>
      </p:grpSp>
      <p:sp>
        <p:nvSpPr>
          <p:cNvPr id="15" name="Text Box 7"/>
          <p:cNvSpPr txBox="1">
            <a:spLocks noChangeArrowheads="1"/>
          </p:cNvSpPr>
          <p:nvPr/>
        </p:nvSpPr>
        <p:spPr bwMode="auto">
          <a:xfrm>
            <a:off x="5655860" y="5789191"/>
            <a:ext cx="1691489"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900" b="1">
                <a:solidFill>
                  <a:srgbClr val="000000"/>
                </a:solidFill>
              </a:rPr>
              <a:t>www.olympusfluoview.com</a:t>
            </a:r>
          </a:p>
        </p:txBody>
      </p:sp>
      <p:sp>
        <p:nvSpPr>
          <p:cNvPr id="16" name="Text Box 14"/>
          <p:cNvSpPr txBox="1">
            <a:spLocks noChangeArrowheads="1"/>
          </p:cNvSpPr>
          <p:nvPr/>
        </p:nvSpPr>
        <p:spPr bwMode="auto">
          <a:xfrm>
            <a:off x="2203049" y="5789191"/>
            <a:ext cx="135165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900" b="1" dirty="0">
                <a:solidFill>
                  <a:srgbClr val="000000"/>
                </a:solidFill>
              </a:rPr>
              <a:t>www.amalgaam.co.jp</a:t>
            </a:r>
          </a:p>
        </p:txBody>
      </p:sp>
    </p:spTree>
    <p:extLst>
      <p:ext uri="{BB962C8B-B14F-4D97-AF65-F5344CB8AC3E}">
        <p14:creationId xmlns:p14="http://schemas.microsoft.com/office/powerpoint/2010/main" val="9019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600" dirty="0" smtClean="0"/>
              <a:t>Relationship between diffraction, airy disk and point spread function</a:t>
            </a:r>
            <a:endParaRPr lang="en-US" sz="3600" dirty="0"/>
          </a:p>
        </p:txBody>
      </p:sp>
      <p:sp>
        <p:nvSpPr>
          <p:cNvPr id="4" name="Content Placeholder 3"/>
          <p:cNvSpPr>
            <a:spLocks noGrp="1"/>
          </p:cNvSpPr>
          <p:nvPr>
            <p:ph sz="half" idx="1"/>
          </p:nvPr>
        </p:nvSpPr>
        <p:spPr/>
        <p:txBody>
          <a:bodyPr>
            <a:normAutofit/>
          </a:bodyPr>
          <a:lstStyle/>
          <a:p>
            <a:r>
              <a:rPr lang="en-US" sz="2400" dirty="0" smtClean="0"/>
              <a:t>Airy disk – 2D</a:t>
            </a:r>
          </a:p>
          <a:p>
            <a:r>
              <a:rPr lang="en-US" sz="2400" dirty="0" smtClean="0"/>
              <a:t>Point spread function -3D</a:t>
            </a:r>
          </a:p>
          <a:p>
            <a:r>
              <a:rPr lang="en-US" sz="2400" dirty="0" smtClean="0"/>
              <a:t>Though often defined as the same that is not quite true</a:t>
            </a:r>
            <a:endParaRPr lang="en-US" sz="2400"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29149" y="2766661"/>
            <a:ext cx="4033629" cy="3878489"/>
          </a:xfrm>
        </p:spPr>
      </p:pic>
      <p:sp>
        <p:nvSpPr>
          <p:cNvPr id="7" name="Rectangle 6"/>
          <p:cNvSpPr/>
          <p:nvPr/>
        </p:nvSpPr>
        <p:spPr>
          <a:xfrm>
            <a:off x="7924800" y="6460094"/>
            <a:ext cx="737978" cy="2721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Object 5"/>
          <p:cNvGraphicFramePr>
            <a:graphicFrameLocks noChangeAspect="1"/>
          </p:cNvGraphicFramePr>
          <p:nvPr>
            <p:extLst>
              <p:ext uri="{D42A27DB-BD31-4B8C-83A1-F6EECF244321}">
                <p14:modId xmlns:p14="http://schemas.microsoft.com/office/powerpoint/2010/main" val="820580230"/>
              </p:ext>
            </p:extLst>
          </p:nvPr>
        </p:nvGraphicFramePr>
        <p:xfrm>
          <a:off x="5288642" y="1852259"/>
          <a:ext cx="970857" cy="872205"/>
        </p:xfrm>
        <a:graphic>
          <a:graphicData uri="http://schemas.openxmlformats.org/presentationml/2006/ole">
            <mc:AlternateContent xmlns:mc="http://schemas.openxmlformats.org/markup-compatibility/2006">
              <mc:Choice xmlns:v="urn:schemas-microsoft-com:vml" Requires="v">
                <p:oleObj spid="_x0000_s2109" name="Image" r:id="rId4" imgW="7510060" imgH="7268620" progId="Photoshop.Image.5">
                  <p:embed/>
                </p:oleObj>
              </mc:Choice>
              <mc:Fallback>
                <p:oleObj name="Image" r:id="rId4" imgW="7510060" imgH="7268620" progId="Photoshop.Image.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8642" y="1852259"/>
                        <a:ext cx="970857" cy="872205"/>
                      </a:xfrm>
                      <a:prstGeom prst="rect">
                        <a:avLst/>
                      </a:prstGeom>
                      <a:solidFill>
                        <a:srgbClr val="DDDDDD"/>
                      </a:solidFill>
                      <a:ln>
                        <a:noFill/>
                      </a:ln>
                      <a:effectLst/>
                      <a:extLst/>
                    </p:spPr>
                  </p:pic>
                </p:oleObj>
              </mc:Fallback>
            </mc:AlternateContent>
          </a:graphicData>
        </a:graphic>
      </p:graphicFrame>
      <p:sp>
        <p:nvSpPr>
          <p:cNvPr id="3" name="TextBox 2"/>
          <p:cNvSpPr txBox="1"/>
          <p:nvPr/>
        </p:nvSpPr>
        <p:spPr>
          <a:xfrm>
            <a:off x="7208668" y="2766661"/>
            <a:ext cx="184731" cy="369332"/>
          </a:xfrm>
          <a:prstGeom prst="rect">
            <a:avLst/>
          </a:prstGeom>
          <a:noFill/>
        </p:spPr>
        <p:txBody>
          <a:bodyPr wrap="none" rtlCol="0">
            <a:spAutoFit/>
          </a:bodyPr>
          <a:lstStyle/>
          <a:p>
            <a:endParaRPr lang="en-US" dirty="0"/>
          </a:p>
        </p:txBody>
      </p:sp>
      <p:sp>
        <p:nvSpPr>
          <p:cNvPr id="5" name="TextBox 4"/>
          <p:cNvSpPr txBox="1"/>
          <p:nvPr/>
        </p:nvSpPr>
        <p:spPr>
          <a:xfrm>
            <a:off x="6773694" y="1614616"/>
            <a:ext cx="1705916" cy="400110"/>
          </a:xfrm>
          <a:prstGeom prst="rect">
            <a:avLst/>
          </a:prstGeom>
          <a:noFill/>
        </p:spPr>
        <p:txBody>
          <a:bodyPr wrap="none" rtlCol="0">
            <a:spAutoFit/>
          </a:bodyPr>
          <a:lstStyle/>
          <a:p>
            <a:r>
              <a:rPr lang="en-US" sz="1000" b="1" dirty="0" smtClean="0"/>
              <a:t>Single </a:t>
            </a:r>
            <a:r>
              <a:rPr lang="en-US" sz="1000" b="1" dirty="0" smtClean="0"/>
              <a:t>slit </a:t>
            </a:r>
            <a:r>
              <a:rPr lang="en-US" sz="1000" b="1" dirty="0"/>
              <a:t>diffraction pattern</a:t>
            </a:r>
          </a:p>
          <a:p>
            <a:endParaRPr lang="en-US" sz="1000" b="1" dirty="0"/>
          </a:p>
        </p:txBody>
      </p:sp>
      <p:cxnSp>
        <p:nvCxnSpPr>
          <p:cNvPr id="11" name="Straight Arrow Connector 10"/>
          <p:cNvCxnSpPr/>
          <p:nvPr/>
        </p:nvCxnSpPr>
        <p:spPr>
          <a:xfrm flipH="1">
            <a:off x="6338656" y="2263617"/>
            <a:ext cx="506027"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084884" y="1852259"/>
            <a:ext cx="860870" cy="860870"/>
          </a:xfrm>
          <a:prstGeom prst="rect">
            <a:avLst/>
          </a:prstGeom>
        </p:spPr>
      </p:pic>
    </p:spTree>
    <p:extLst>
      <p:ext uri="{BB962C8B-B14F-4D97-AF65-F5344CB8AC3E}">
        <p14:creationId xmlns:p14="http://schemas.microsoft.com/office/powerpoint/2010/main" val="133285865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6034" name="Rectangle 2"/>
          <p:cNvSpPr>
            <a:spLocks noGrp="1" noChangeArrowheads="1"/>
          </p:cNvSpPr>
          <p:nvPr>
            <p:ph type="title"/>
          </p:nvPr>
        </p:nvSpPr>
        <p:spPr>
          <a:xfrm>
            <a:off x="685800" y="198461"/>
            <a:ext cx="7772400" cy="685800"/>
          </a:xfrm>
        </p:spPr>
        <p:txBody>
          <a:bodyPr anchor="t"/>
          <a:lstStyle/>
          <a:p>
            <a:r>
              <a:rPr lang="en-US" altLang="en-US" sz="2400" dirty="0">
                <a:latin typeface="Comic Sans MS" panose="030F0702030302020204" pitchFamily="66" charset="0"/>
              </a:rPr>
              <a:t>Metric Prefixes</a:t>
            </a:r>
          </a:p>
        </p:txBody>
      </p:sp>
      <p:sp>
        <p:nvSpPr>
          <p:cNvPr id="556035" name="Text Box 3"/>
          <p:cNvSpPr txBox="1">
            <a:spLocks noChangeArrowheads="1"/>
          </p:cNvSpPr>
          <p:nvPr/>
        </p:nvSpPr>
        <p:spPr bwMode="auto">
          <a:xfrm>
            <a:off x="838200" y="762000"/>
            <a:ext cx="4419600" cy="874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b="1" u="sng" dirty="0" smtClean="0">
                <a:solidFill>
                  <a:srgbClr val="000000"/>
                </a:solidFill>
                <a:latin typeface="Arial Narrow" panose="020B0606020202030204" pitchFamily="34" charset="0"/>
              </a:rPr>
              <a:t>Prefix      Symbol    Factor</a:t>
            </a:r>
            <a:endParaRPr lang="de-DE" altLang="en-US" b="1" dirty="0" smtClean="0">
              <a:solidFill>
                <a:srgbClr val="000000"/>
              </a:solidFill>
              <a:latin typeface="Arial Narrow" panose="020B0606020202030204" pitchFamily="34" charset="0"/>
            </a:endParaRPr>
          </a:p>
          <a:p>
            <a:pPr eaLnBrk="0" fontAlgn="base" hangingPunct="0">
              <a:spcBef>
                <a:spcPct val="50000"/>
              </a:spcBef>
              <a:spcAft>
                <a:spcPct val="0"/>
              </a:spcAft>
            </a:pPr>
            <a:r>
              <a:rPr lang="en-US" altLang="en-US" sz="1200" b="1" dirty="0" smtClean="0">
                <a:solidFill>
                  <a:srgbClr val="000000"/>
                </a:solidFill>
                <a:latin typeface="Arial Narrow" panose="020B0606020202030204" pitchFamily="34" charset="0"/>
                <a:cs typeface="Times New Roman" panose="02020603050405020304" pitchFamily="18" charset="0"/>
              </a:rPr>
              <a:t>Zeta	Z	10</a:t>
            </a:r>
            <a:r>
              <a:rPr lang="en-US" altLang="en-US" sz="1200" b="1" baseline="30000" dirty="0" smtClean="0">
                <a:solidFill>
                  <a:srgbClr val="000000"/>
                </a:solidFill>
                <a:latin typeface="Arial Narrow" panose="020B0606020202030204" pitchFamily="34" charset="0"/>
                <a:cs typeface="Times New Roman" panose="02020603050405020304" pitchFamily="18" charset="0"/>
              </a:rPr>
              <a:t>21	1,000,000,000,000,000,000,000</a:t>
            </a:r>
            <a:endParaRPr lang="en-US" altLang="en-US" sz="1200" dirty="0" smtClean="0">
              <a:solidFill>
                <a:srgbClr val="000000"/>
              </a:solidFill>
              <a:latin typeface="Garamond" panose="02020404030301010803" pitchFamily="18" charset="0"/>
              <a:cs typeface="Times New Roman" panose="02020603050405020304" pitchFamily="18" charset="0"/>
            </a:endParaRPr>
          </a:p>
          <a:p>
            <a:pPr eaLnBrk="0" fontAlgn="base" hangingPunct="0">
              <a:spcBef>
                <a:spcPct val="50000"/>
              </a:spcBef>
              <a:spcAft>
                <a:spcPct val="0"/>
              </a:spcAft>
            </a:pPr>
            <a:r>
              <a:rPr lang="de-DE" altLang="en-US" sz="1200" b="1" dirty="0" smtClean="0">
                <a:solidFill>
                  <a:srgbClr val="000000"/>
                </a:solidFill>
                <a:latin typeface="Arial Narrow" panose="020B0606020202030204" pitchFamily="34" charset="0"/>
                <a:cs typeface="Times New Roman" panose="02020603050405020304" pitchFamily="18" charset="0"/>
              </a:rPr>
              <a:t>Exa	E	10</a:t>
            </a:r>
            <a:r>
              <a:rPr lang="de-DE" altLang="en-US" sz="1200" b="1" baseline="30000" dirty="0" smtClean="0">
                <a:solidFill>
                  <a:srgbClr val="000000"/>
                </a:solidFill>
                <a:latin typeface="Arial Narrow" panose="020B0606020202030204" pitchFamily="34" charset="0"/>
                <a:cs typeface="Times New Roman" panose="02020603050405020304" pitchFamily="18" charset="0"/>
              </a:rPr>
              <a:t>18	1,000,000,000,000,000,000</a:t>
            </a:r>
            <a:endParaRPr lang="en-US" altLang="en-US" sz="1200" dirty="0" smtClean="0">
              <a:solidFill>
                <a:srgbClr val="000000"/>
              </a:solidFill>
              <a:latin typeface="Garamond" panose="02020404030301010803" pitchFamily="18" charset="0"/>
              <a:cs typeface="Times New Roman" panose="02020603050405020304" pitchFamily="18" charset="0"/>
            </a:endParaRPr>
          </a:p>
          <a:p>
            <a:pPr eaLnBrk="0" fontAlgn="base" hangingPunct="0">
              <a:spcBef>
                <a:spcPct val="50000"/>
              </a:spcBef>
              <a:spcAft>
                <a:spcPct val="0"/>
              </a:spcAft>
            </a:pPr>
            <a:r>
              <a:rPr lang="de-DE" altLang="en-US" sz="1200" b="1" dirty="0" smtClean="0">
                <a:solidFill>
                  <a:srgbClr val="000000"/>
                </a:solidFill>
                <a:latin typeface="Arial Narrow" panose="020B0606020202030204" pitchFamily="34" charset="0"/>
                <a:cs typeface="Times New Roman" panose="02020603050405020304" pitchFamily="18" charset="0"/>
              </a:rPr>
              <a:t>Peta	P	10</a:t>
            </a:r>
            <a:r>
              <a:rPr lang="de-DE" altLang="en-US" sz="1200" b="1" baseline="30000" dirty="0" smtClean="0">
                <a:solidFill>
                  <a:srgbClr val="000000"/>
                </a:solidFill>
                <a:latin typeface="Arial Narrow" panose="020B0606020202030204" pitchFamily="34" charset="0"/>
                <a:cs typeface="Times New Roman" panose="02020603050405020304" pitchFamily="18" charset="0"/>
              </a:rPr>
              <a:t>15	1,000,000,000,000,000</a:t>
            </a:r>
            <a:endParaRPr lang="en-US" altLang="en-US" sz="1200" dirty="0" smtClean="0">
              <a:solidFill>
                <a:srgbClr val="000000"/>
              </a:solidFill>
              <a:latin typeface="Garamond" panose="02020404030301010803" pitchFamily="18" charset="0"/>
              <a:cs typeface="Times New Roman" panose="02020603050405020304" pitchFamily="18" charset="0"/>
            </a:endParaRPr>
          </a:p>
          <a:p>
            <a:pPr eaLnBrk="0" fontAlgn="base" hangingPunct="0">
              <a:spcBef>
                <a:spcPct val="50000"/>
              </a:spcBef>
              <a:spcAft>
                <a:spcPct val="0"/>
              </a:spcAft>
            </a:pPr>
            <a:r>
              <a:rPr lang="de-DE" altLang="en-US" sz="1200" b="1" dirty="0" smtClean="0">
                <a:solidFill>
                  <a:srgbClr val="000000"/>
                </a:solidFill>
                <a:latin typeface="Arial Narrow" panose="020B0606020202030204" pitchFamily="34" charset="0"/>
                <a:cs typeface="Times New Roman" panose="02020603050405020304" pitchFamily="18" charset="0"/>
              </a:rPr>
              <a:t>Tera </a:t>
            </a:r>
            <a:r>
              <a:rPr lang="de-DE" altLang="en-US" sz="1400" b="1" baseline="30000" dirty="0" smtClean="0">
                <a:solidFill>
                  <a:srgbClr val="3333CC"/>
                </a:solidFill>
                <a:latin typeface="Arial Narrow" panose="020B0606020202030204" pitchFamily="34" charset="0"/>
                <a:cs typeface="Times New Roman" panose="02020603050405020304" pitchFamily="18" charset="0"/>
              </a:rPr>
              <a:t>1)</a:t>
            </a:r>
            <a:r>
              <a:rPr lang="de-DE" altLang="en-US" sz="1200" b="1" dirty="0" smtClean="0">
                <a:solidFill>
                  <a:srgbClr val="000000"/>
                </a:solidFill>
                <a:latin typeface="Arial Narrow" panose="020B0606020202030204" pitchFamily="34" charset="0"/>
                <a:cs typeface="Times New Roman" panose="02020603050405020304" pitchFamily="18" charset="0"/>
              </a:rPr>
              <a:t>	T	10</a:t>
            </a:r>
            <a:r>
              <a:rPr lang="de-DE" altLang="en-US" sz="1200" b="1" baseline="30000" dirty="0" smtClean="0">
                <a:solidFill>
                  <a:srgbClr val="000000"/>
                </a:solidFill>
                <a:latin typeface="Arial Narrow" panose="020B0606020202030204" pitchFamily="34" charset="0"/>
                <a:cs typeface="Times New Roman" panose="02020603050405020304" pitchFamily="18" charset="0"/>
              </a:rPr>
              <a:t>12	1,000,000,000,000</a:t>
            </a:r>
            <a:endParaRPr lang="en-US" altLang="en-US" sz="1200" dirty="0" smtClean="0">
              <a:solidFill>
                <a:srgbClr val="000000"/>
              </a:solidFill>
              <a:latin typeface="Garamond" panose="02020404030301010803" pitchFamily="18" charset="0"/>
              <a:cs typeface="Times New Roman" panose="02020603050405020304" pitchFamily="18" charset="0"/>
            </a:endParaRPr>
          </a:p>
          <a:p>
            <a:pPr eaLnBrk="0" fontAlgn="base" hangingPunct="0">
              <a:spcBef>
                <a:spcPct val="50000"/>
              </a:spcBef>
              <a:spcAft>
                <a:spcPct val="0"/>
              </a:spcAft>
            </a:pPr>
            <a:r>
              <a:rPr lang="de-DE" altLang="en-US" sz="1200" b="1" dirty="0" smtClean="0">
                <a:solidFill>
                  <a:srgbClr val="000000"/>
                </a:solidFill>
                <a:latin typeface="Arial Narrow" panose="020B0606020202030204" pitchFamily="34" charset="0"/>
                <a:cs typeface="Times New Roman" panose="02020603050405020304" pitchFamily="18" charset="0"/>
              </a:rPr>
              <a:t>Giga </a:t>
            </a:r>
            <a:r>
              <a:rPr lang="de-DE" altLang="en-US" sz="1400" b="1" baseline="30000" dirty="0" smtClean="0">
                <a:solidFill>
                  <a:srgbClr val="3333CC"/>
                </a:solidFill>
                <a:latin typeface="Arial Narrow" panose="020B0606020202030204" pitchFamily="34" charset="0"/>
                <a:cs typeface="Times New Roman" panose="02020603050405020304" pitchFamily="18" charset="0"/>
              </a:rPr>
              <a:t>2)</a:t>
            </a:r>
            <a:r>
              <a:rPr lang="de-DE" altLang="en-US" sz="1200" b="1" dirty="0" smtClean="0">
                <a:solidFill>
                  <a:srgbClr val="000000"/>
                </a:solidFill>
                <a:latin typeface="Arial Narrow" panose="020B0606020202030204" pitchFamily="34" charset="0"/>
                <a:cs typeface="Times New Roman" panose="02020603050405020304" pitchFamily="18" charset="0"/>
              </a:rPr>
              <a:t>	G	10</a:t>
            </a:r>
            <a:r>
              <a:rPr lang="de-DE" altLang="en-US" sz="1200" b="1" baseline="30000" dirty="0" smtClean="0">
                <a:solidFill>
                  <a:srgbClr val="000000"/>
                </a:solidFill>
                <a:latin typeface="Arial Narrow" panose="020B0606020202030204" pitchFamily="34" charset="0"/>
                <a:cs typeface="Times New Roman" panose="02020603050405020304" pitchFamily="18" charset="0"/>
              </a:rPr>
              <a:t>9	1,000,000,000</a:t>
            </a:r>
            <a:endParaRPr lang="en-US" altLang="en-US" sz="1200" dirty="0" smtClean="0">
              <a:solidFill>
                <a:srgbClr val="000000"/>
              </a:solidFill>
              <a:latin typeface="Garamond" panose="02020404030301010803" pitchFamily="18" charset="0"/>
              <a:cs typeface="Times New Roman" panose="02020603050405020304" pitchFamily="18" charset="0"/>
            </a:endParaRPr>
          </a:p>
          <a:p>
            <a:pPr eaLnBrk="0" fontAlgn="base" hangingPunct="0">
              <a:spcBef>
                <a:spcPct val="50000"/>
              </a:spcBef>
              <a:spcAft>
                <a:spcPct val="0"/>
              </a:spcAft>
            </a:pPr>
            <a:r>
              <a:rPr lang="de-DE" altLang="en-US" sz="1200" b="1" dirty="0" smtClean="0">
                <a:solidFill>
                  <a:srgbClr val="000000"/>
                </a:solidFill>
                <a:latin typeface="Arial Narrow" panose="020B0606020202030204" pitchFamily="34" charset="0"/>
                <a:cs typeface="Times New Roman" panose="02020603050405020304" pitchFamily="18" charset="0"/>
              </a:rPr>
              <a:t>Mega </a:t>
            </a:r>
            <a:r>
              <a:rPr lang="de-DE" altLang="en-US" sz="1400" b="1" baseline="30000" dirty="0" smtClean="0">
                <a:solidFill>
                  <a:srgbClr val="3333CC"/>
                </a:solidFill>
                <a:latin typeface="Arial Narrow" panose="020B0606020202030204" pitchFamily="34" charset="0"/>
                <a:cs typeface="Times New Roman" panose="02020603050405020304" pitchFamily="18" charset="0"/>
              </a:rPr>
              <a:t>3)</a:t>
            </a:r>
            <a:r>
              <a:rPr lang="de-DE" altLang="en-US" sz="1200" b="1" dirty="0" smtClean="0">
                <a:solidFill>
                  <a:srgbClr val="000000"/>
                </a:solidFill>
                <a:latin typeface="Arial Narrow" panose="020B0606020202030204" pitchFamily="34" charset="0"/>
                <a:cs typeface="Times New Roman" panose="02020603050405020304" pitchFamily="18" charset="0"/>
              </a:rPr>
              <a:t>	M	10</a:t>
            </a:r>
            <a:r>
              <a:rPr lang="de-DE" altLang="en-US" sz="1200" b="1" baseline="30000" dirty="0" smtClean="0">
                <a:solidFill>
                  <a:srgbClr val="000000"/>
                </a:solidFill>
                <a:latin typeface="Arial Narrow" panose="020B0606020202030204" pitchFamily="34" charset="0"/>
                <a:cs typeface="Times New Roman" panose="02020603050405020304" pitchFamily="18" charset="0"/>
              </a:rPr>
              <a:t>6	1,000,000</a:t>
            </a:r>
            <a:endParaRPr lang="en-US" altLang="en-US" sz="1200" dirty="0" smtClean="0">
              <a:solidFill>
                <a:srgbClr val="000000"/>
              </a:solidFill>
              <a:latin typeface="Garamond" panose="02020404030301010803" pitchFamily="18" charset="0"/>
              <a:cs typeface="Times New Roman" panose="02020603050405020304" pitchFamily="18" charset="0"/>
            </a:endParaRPr>
          </a:p>
          <a:p>
            <a:pPr eaLnBrk="0" fontAlgn="base" hangingPunct="0">
              <a:spcBef>
                <a:spcPct val="50000"/>
              </a:spcBef>
              <a:spcAft>
                <a:spcPct val="0"/>
              </a:spcAft>
            </a:pPr>
            <a:r>
              <a:rPr lang="en-US" altLang="en-US" sz="1200" b="1" dirty="0" smtClean="0">
                <a:solidFill>
                  <a:srgbClr val="000000"/>
                </a:solidFill>
                <a:latin typeface="Arial Narrow" panose="020B0606020202030204" pitchFamily="34" charset="0"/>
                <a:cs typeface="Times New Roman" panose="02020603050405020304" pitchFamily="18" charset="0"/>
              </a:rPr>
              <a:t>kilo</a:t>
            </a:r>
            <a:r>
              <a:rPr lang="de-DE" altLang="en-US" sz="1200" b="1" dirty="0" smtClean="0">
                <a:solidFill>
                  <a:srgbClr val="000000"/>
                </a:solidFill>
                <a:latin typeface="Arial Narrow" panose="020B0606020202030204" pitchFamily="34" charset="0"/>
                <a:cs typeface="Times New Roman" panose="02020603050405020304" pitchFamily="18" charset="0"/>
              </a:rPr>
              <a:t> </a:t>
            </a:r>
            <a:r>
              <a:rPr lang="de-DE" altLang="en-US" sz="1400" b="1" baseline="30000" dirty="0" smtClean="0">
                <a:solidFill>
                  <a:srgbClr val="3333CC"/>
                </a:solidFill>
                <a:latin typeface="Arial Narrow" panose="020B0606020202030204" pitchFamily="34" charset="0"/>
                <a:cs typeface="Times New Roman" panose="02020603050405020304" pitchFamily="18" charset="0"/>
              </a:rPr>
              <a:t>4)</a:t>
            </a:r>
            <a:r>
              <a:rPr lang="en-US" altLang="en-US" sz="1200" b="1" dirty="0" smtClean="0">
                <a:solidFill>
                  <a:srgbClr val="000000"/>
                </a:solidFill>
                <a:latin typeface="Arial Narrow" panose="020B0606020202030204" pitchFamily="34" charset="0"/>
                <a:cs typeface="Times New Roman" panose="02020603050405020304" pitchFamily="18" charset="0"/>
              </a:rPr>
              <a:t>	k	10</a:t>
            </a:r>
            <a:r>
              <a:rPr lang="en-US" altLang="en-US" sz="1200" b="1" baseline="30000" dirty="0" smtClean="0">
                <a:solidFill>
                  <a:srgbClr val="000000"/>
                </a:solidFill>
                <a:latin typeface="Arial Narrow" panose="020B0606020202030204" pitchFamily="34" charset="0"/>
                <a:cs typeface="Times New Roman" panose="02020603050405020304" pitchFamily="18" charset="0"/>
              </a:rPr>
              <a:t>3	1,000</a:t>
            </a:r>
            <a:endParaRPr lang="en-US" altLang="en-US" sz="1200" dirty="0" smtClean="0">
              <a:solidFill>
                <a:srgbClr val="000000"/>
              </a:solidFill>
              <a:latin typeface="Garamond" panose="02020404030301010803" pitchFamily="18" charset="0"/>
              <a:cs typeface="Times New Roman" panose="02020603050405020304" pitchFamily="18" charset="0"/>
            </a:endParaRPr>
          </a:p>
          <a:p>
            <a:pPr eaLnBrk="0" fontAlgn="base" hangingPunct="0">
              <a:spcBef>
                <a:spcPct val="50000"/>
              </a:spcBef>
              <a:spcAft>
                <a:spcPct val="0"/>
              </a:spcAft>
            </a:pPr>
            <a:r>
              <a:rPr lang="en-US" altLang="en-US" sz="1200" b="1" dirty="0" err="1" smtClean="0">
                <a:solidFill>
                  <a:srgbClr val="000000"/>
                </a:solidFill>
                <a:latin typeface="Arial Narrow" panose="020B0606020202030204" pitchFamily="34" charset="0"/>
                <a:cs typeface="Times New Roman" panose="02020603050405020304" pitchFamily="18" charset="0"/>
              </a:rPr>
              <a:t>hecto</a:t>
            </a:r>
            <a:r>
              <a:rPr lang="de-DE" altLang="en-US" sz="1200" b="1" dirty="0" smtClean="0">
                <a:solidFill>
                  <a:srgbClr val="000000"/>
                </a:solidFill>
                <a:latin typeface="Arial Narrow" panose="020B0606020202030204" pitchFamily="34" charset="0"/>
                <a:cs typeface="Times New Roman" panose="02020603050405020304" pitchFamily="18" charset="0"/>
              </a:rPr>
              <a:t> </a:t>
            </a:r>
            <a:r>
              <a:rPr lang="de-DE" altLang="en-US" sz="1400" b="1" baseline="30000" dirty="0" smtClean="0">
                <a:solidFill>
                  <a:srgbClr val="3333CC"/>
                </a:solidFill>
                <a:latin typeface="Arial Narrow" panose="020B0606020202030204" pitchFamily="34" charset="0"/>
                <a:cs typeface="Times New Roman" panose="02020603050405020304" pitchFamily="18" charset="0"/>
              </a:rPr>
              <a:t>5)</a:t>
            </a:r>
            <a:r>
              <a:rPr lang="en-US" altLang="en-US" sz="1200" b="1" dirty="0" smtClean="0">
                <a:solidFill>
                  <a:srgbClr val="000000"/>
                </a:solidFill>
                <a:latin typeface="Arial Narrow" panose="020B0606020202030204" pitchFamily="34" charset="0"/>
                <a:cs typeface="Times New Roman" panose="02020603050405020304" pitchFamily="18" charset="0"/>
              </a:rPr>
              <a:t>	h 	10</a:t>
            </a:r>
            <a:r>
              <a:rPr lang="en-US" altLang="en-US" sz="1200" b="1" baseline="30000" dirty="0" smtClean="0">
                <a:solidFill>
                  <a:srgbClr val="000000"/>
                </a:solidFill>
                <a:latin typeface="Arial Narrow" panose="020B0606020202030204" pitchFamily="34" charset="0"/>
                <a:cs typeface="Times New Roman" panose="02020603050405020304" pitchFamily="18" charset="0"/>
              </a:rPr>
              <a:t>2	100</a:t>
            </a:r>
            <a:endParaRPr lang="en-US" altLang="en-US" sz="1200" dirty="0" smtClean="0">
              <a:solidFill>
                <a:srgbClr val="000000"/>
              </a:solidFill>
              <a:latin typeface="Garamond" panose="02020404030301010803" pitchFamily="18" charset="0"/>
              <a:cs typeface="Times New Roman" panose="02020603050405020304" pitchFamily="18" charset="0"/>
            </a:endParaRPr>
          </a:p>
          <a:p>
            <a:pPr eaLnBrk="0" fontAlgn="base" hangingPunct="0">
              <a:spcBef>
                <a:spcPct val="50000"/>
              </a:spcBef>
              <a:spcAft>
                <a:spcPct val="0"/>
              </a:spcAft>
            </a:pPr>
            <a:r>
              <a:rPr lang="de-DE" altLang="en-US" sz="1200" b="1" dirty="0" smtClean="0">
                <a:solidFill>
                  <a:srgbClr val="000000"/>
                </a:solidFill>
                <a:latin typeface="Arial Narrow" panose="020B0606020202030204" pitchFamily="34" charset="0"/>
                <a:cs typeface="Times New Roman" panose="02020603050405020304" pitchFamily="18" charset="0"/>
              </a:rPr>
              <a:t>Deka	D	10</a:t>
            </a:r>
            <a:r>
              <a:rPr lang="de-DE" altLang="en-US" sz="1200" b="1" baseline="30000" dirty="0" smtClean="0">
                <a:solidFill>
                  <a:srgbClr val="000000"/>
                </a:solidFill>
                <a:latin typeface="Arial Narrow" panose="020B0606020202030204" pitchFamily="34" charset="0"/>
                <a:cs typeface="Times New Roman" panose="02020603050405020304" pitchFamily="18" charset="0"/>
              </a:rPr>
              <a:t>1	10</a:t>
            </a:r>
            <a:endParaRPr lang="en-US" altLang="en-US" sz="1200" dirty="0" smtClean="0">
              <a:solidFill>
                <a:srgbClr val="000000"/>
              </a:solidFill>
              <a:latin typeface="Garamond" panose="02020404030301010803" pitchFamily="18" charset="0"/>
              <a:cs typeface="Times New Roman" panose="02020603050405020304" pitchFamily="18" charset="0"/>
            </a:endParaRPr>
          </a:p>
          <a:p>
            <a:pPr eaLnBrk="0" fontAlgn="base" hangingPunct="0">
              <a:spcBef>
                <a:spcPct val="50000"/>
              </a:spcBef>
              <a:spcAft>
                <a:spcPct val="0"/>
              </a:spcAft>
            </a:pPr>
            <a:r>
              <a:rPr lang="de-DE" altLang="en-US" sz="1200" b="1" dirty="0" smtClean="0">
                <a:solidFill>
                  <a:srgbClr val="000000"/>
                </a:solidFill>
                <a:latin typeface="Arial Narrow" panose="020B0606020202030204" pitchFamily="34" charset="0"/>
                <a:cs typeface="Times New Roman" panose="02020603050405020304" pitchFamily="18" charset="0"/>
              </a:rPr>
              <a:t>- 		10</a:t>
            </a:r>
            <a:r>
              <a:rPr lang="de-DE" altLang="en-US" sz="1200" b="1" baseline="30000" dirty="0" smtClean="0">
                <a:solidFill>
                  <a:srgbClr val="000000"/>
                </a:solidFill>
                <a:latin typeface="Arial Narrow" panose="020B0606020202030204" pitchFamily="34" charset="0"/>
                <a:cs typeface="Times New Roman" panose="02020603050405020304" pitchFamily="18" charset="0"/>
              </a:rPr>
              <a:t>0 	1</a:t>
            </a:r>
            <a:endParaRPr lang="en-US" altLang="en-US" sz="1200" dirty="0" smtClean="0">
              <a:solidFill>
                <a:srgbClr val="000000"/>
              </a:solidFill>
              <a:latin typeface="Garamond" panose="02020404030301010803" pitchFamily="18" charset="0"/>
              <a:cs typeface="Times New Roman" panose="02020603050405020304" pitchFamily="18" charset="0"/>
            </a:endParaRPr>
          </a:p>
          <a:p>
            <a:pPr eaLnBrk="0" fontAlgn="base" hangingPunct="0">
              <a:spcBef>
                <a:spcPct val="50000"/>
              </a:spcBef>
              <a:spcAft>
                <a:spcPct val="0"/>
              </a:spcAft>
            </a:pPr>
            <a:r>
              <a:rPr lang="de-DE" altLang="en-US" sz="1200" b="1" dirty="0" smtClean="0">
                <a:solidFill>
                  <a:srgbClr val="000000"/>
                </a:solidFill>
                <a:latin typeface="Arial Narrow" panose="020B0606020202030204" pitchFamily="34" charset="0"/>
                <a:cs typeface="Times New Roman" panose="02020603050405020304" pitchFamily="18" charset="0"/>
              </a:rPr>
              <a:t>deci </a:t>
            </a:r>
            <a:r>
              <a:rPr lang="de-DE" altLang="en-US" sz="1400" b="1" baseline="30000" dirty="0" smtClean="0">
                <a:solidFill>
                  <a:srgbClr val="3333CC"/>
                </a:solidFill>
                <a:latin typeface="Arial Narrow" panose="020B0606020202030204" pitchFamily="34" charset="0"/>
                <a:cs typeface="Times New Roman" panose="02020603050405020304" pitchFamily="18" charset="0"/>
              </a:rPr>
              <a:t>6)</a:t>
            </a:r>
            <a:r>
              <a:rPr lang="de-DE" altLang="en-US" sz="1200" b="1" dirty="0" smtClean="0">
                <a:solidFill>
                  <a:srgbClr val="000000"/>
                </a:solidFill>
                <a:latin typeface="Arial Narrow" panose="020B0606020202030204" pitchFamily="34" charset="0"/>
                <a:cs typeface="Times New Roman" panose="02020603050405020304" pitchFamily="18" charset="0"/>
              </a:rPr>
              <a:t> 	d	10</a:t>
            </a:r>
            <a:r>
              <a:rPr lang="de-DE" altLang="en-US" sz="1200" b="1" baseline="30000" dirty="0" smtClean="0">
                <a:solidFill>
                  <a:srgbClr val="000000"/>
                </a:solidFill>
                <a:latin typeface="Arial Narrow" panose="020B0606020202030204" pitchFamily="34" charset="0"/>
                <a:cs typeface="Times New Roman" panose="02020603050405020304" pitchFamily="18" charset="0"/>
              </a:rPr>
              <a:t>-1	0.1</a:t>
            </a:r>
            <a:endParaRPr lang="en-US" altLang="en-US" sz="1200" dirty="0" smtClean="0">
              <a:solidFill>
                <a:srgbClr val="000000"/>
              </a:solidFill>
              <a:latin typeface="Garamond" panose="02020404030301010803" pitchFamily="18" charset="0"/>
              <a:cs typeface="Times New Roman" panose="02020603050405020304" pitchFamily="18" charset="0"/>
            </a:endParaRPr>
          </a:p>
          <a:p>
            <a:pPr eaLnBrk="0" fontAlgn="base" hangingPunct="0">
              <a:spcBef>
                <a:spcPct val="50000"/>
              </a:spcBef>
              <a:spcAft>
                <a:spcPct val="0"/>
              </a:spcAft>
            </a:pPr>
            <a:r>
              <a:rPr lang="en-US" altLang="en-US" sz="1200" b="1" dirty="0" err="1" smtClean="0">
                <a:solidFill>
                  <a:srgbClr val="000000"/>
                </a:solidFill>
                <a:latin typeface="Arial Narrow" panose="020B0606020202030204" pitchFamily="34" charset="0"/>
                <a:cs typeface="Times New Roman" panose="02020603050405020304" pitchFamily="18" charset="0"/>
              </a:rPr>
              <a:t>centi</a:t>
            </a:r>
            <a:r>
              <a:rPr lang="de-DE" altLang="en-US" sz="1200" b="1" dirty="0" smtClean="0">
                <a:solidFill>
                  <a:srgbClr val="000000"/>
                </a:solidFill>
                <a:latin typeface="Arial Narrow" panose="020B0606020202030204" pitchFamily="34" charset="0"/>
                <a:cs typeface="Times New Roman" panose="02020603050405020304" pitchFamily="18" charset="0"/>
              </a:rPr>
              <a:t> </a:t>
            </a:r>
            <a:r>
              <a:rPr lang="de-DE" altLang="en-US" sz="1400" b="1" baseline="30000" dirty="0" smtClean="0">
                <a:solidFill>
                  <a:srgbClr val="3333CC"/>
                </a:solidFill>
                <a:latin typeface="Arial Narrow" panose="020B0606020202030204" pitchFamily="34" charset="0"/>
                <a:cs typeface="Times New Roman" panose="02020603050405020304" pitchFamily="18" charset="0"/>
              </a:rPr>
              <a:t>7)</a:t>
            </a:r>
            <a:r>
              <a:rPr lang="en-US" altLang="en-US" sz="1200" b="1" dirty="0" smtClean="0">
                <a:solidFill>
                  <a:srgbClr val="000000"/>
                </a:solidFill>
                <a:latin typeface="Arial Narrow" panose="020B0606020202030204" pitchFamily="34" charset="0"/>
                <a:cs typeface="Times New Roman" panose="02020603050405020304" pitchFamily="18" charset="0"/>
              </a:rPr>
              <a:t>	c	10</a:t>
            </a:r>
            <a:r>
              <a:rPr lang="en-US" altLang="en-US" sz="1200" b="1" baseline="30000" dirty="0" smtClean="0">
                <a:solidFill>
                  <a:srgbClr val="000000"/>
                </a:solidFill>
                <a:latin typeface="Arial Narrow" panose="020B0606020202030204" pitchFamily="34" charset="0"/>
                <a:cs typeface="Times New Roman" panose="02020603050405020304" pitchFamily="18" charset="0"/>
              </a:rPr>
              <a:t>-2	0.01</a:t>
            </a:r>
            <a:endParaRPr lang="en-US" altLang="en-US" sz="1200" dirty="0" smtClean="0">
              <a:solidFill>
                <a:srgbClr val="000000"/>
              </a:solidFill>
              <a:latin typeface="Garamond" panose="02020404030301010803" pitchFamily="18" charset="0"/>
              <a:cs typeface="Times New Roman" panose="02020603050405020304" pitchFamily="18" charset="0"/>
            </a:endParaRPr>
          </a:p>
          <a:p>
            <a:pPr eaLnBrk="0" fontAlgn="base" hangingPunct="0">
              <a:spcBef>
                <a:spcPct val="50000"/>
              </a:spcBef>
              <a:spcAft>
                <a:spcPct val="0"/>
              </a:spcAft>
            </a:pPr>
            <a:r>
              <a:rPr lang="en-US" altLang="en-US" sz="1200" b="1" dirty="0" err="1" smtClean="0">
                <a:solidFill>
                  <a:srgbClr val="000000"/>
                </a:solidFill>
                <a:latin typeface="Arial Narrow" panose="020B0606020202030204" pitchFamily="34" charset="0"/>
                <a:cs typeface="Times New Roman" panose="02020603050405020304" pitchFamily="18" charset="0"/>
              </a:rPr>
              <a:t>milli</a:t>
            </a:r>
            <a:r>
              <a:rPr lang="de-DE" altLang="en-US" sz="1200" b="1" dirty="0" smtClean="0">
                <a:solidFill>
                  <a:srgbClr val="000000"/>
                </a:solidFill>
                <a:latin typeface="Arial Narrow" panose="020B0606020202030204" pitchFamily="34" charset="0"/>
                <a:cs typeface="Times New Roman" panose="02020603050405020304" pitchFamily="18" charset="0"/>
              </a:rPr>
              <a:t> </a:t>
            </a:r>
            <a:r>
              <a:rPr lang="de-DE" altLang="en-US" sz="1400" b="1" baseline="30000" dirty="0" smtClean="0">
                <a:solidFill>
                  <a:srgbClr val="3333CC"/>
                </a:solidFill>
                <a:latin typeface="Arial Narrow" panose="020B0606020202030204" pitchFamily="34" charset="0"/>
                <a:cs typeface="Times New Roman" panose="02020603050405020304" pitchFamily="18" charset="0"/>
              </a:rPr>
              <a:t>8)</a:t>
            </a:r>
            <a:r>
              <a:rPr lang="en-US" altLang="en-US" sz="1200" b="1" dirty="0" smtClean="0">
                <a:solidFill>
                  <a:srgbClr val="000000"/>
                </a:solidFill>
                <a:latin typeface="Arial Narrow" panose="020B0606020202030204" pitchFamily="34" charset="0"/>
                <a:cs typeface="Times New Roman" panose="02020603050405020304" pitchFamily="18" charset="0"/>
              </a:rPr>
              <a:t>	m	10</a:t>
            </a:r>
            <a:r>
              <a:rPr lang="en-US" altLang="en-US" sz="1200" b="1" baseline="30000" dirty="0" smtClean="0">
                <a:solidFill>
                  <a:srgbClr val="000000"/>
                </a:solidFill>
                <a:latin typeface="Arial Narrow" panose="020B0606020202030204" pitchFamily="34" charset="0"/>
                <a:cs typeface="Times New Roman" panose="02020603050405020304" pitchFamily="18" charset="0"/>
              </a:rPr>
              <a:t>-3	0.001</a:t>
            </a:r>
            <a:endParaRPr lang="en-US" altLang="en-US" sz="1200" dirty="0" smtClean="0">
              <a:solidFill>
                <a:srgbClr val="000000"/>
              </a:solidFill>
              <a:latin typeface="Garamond" panose="02020404030301010803" pitchFamily="18" charset="0"/>
              <a:cs typeface="Times New Roman" panose="02020603050405020304" pitchFamily="18" charset="0"/>
            </a:endParaRPr>
          </a:p>
          <a:p>
            <a:pPr eaLnBrk="0" fontAlgn="base" hangingPunct="0">
              <a:spcBef>
                <a:spcPct val="50000"/>
              </a:spcBef>
              <a:spcAft>
                <a:spcPct val="0"/>
              </a:spcAft>
            </a:pPr>
            <a:r>
              <a:rPr lang="de-DE" altLang="en-US" sz="1200" b="1" dirty="0" smtClean="0">
                <a:solidFill>
                  <a:srgbClr val="000000"/>
                </a:solidFill>
                <a:latin typeface="Arial Narrow" panose="020B0606020202030204" pitchFamily="34" charset="0"/>
                <a:cs typeface="Times New Roman" panose="02020603050405020304" pitchFamily="18" charset="0"/>
              </a:rPr>
              <a:t>micro </a:t>
            </a:r>
            <a:r>
              <a:rPr lang="de-DE" altLang="en-US" sz="1400" b="1" baseline="30000" dirty="0" smtClean="0">
                <a:solidFill>
                  <a:srgbClr val="3333CC"/>
                </a:solidFill>
                <a:latin typeface="Arial Narrow" panose="020B0606020202030204" pitchFamily="34" charset="0"/>
                <a:cs typeface="Times New Roman" panose="02020603050405020304" pitchFamily="18" charset="0"/>
              </a:rPr>
              <a:t>9)</a:t>
            </a:r>
            <a:r>
              <a:rPr lang="de-DE" altLang="en-US" sz="1200" b="1" dirty="0" smtClean="0">
                <a:solidFill>
                  <a:srgbClr val="000000"/>
                </a:solidFill>
                <a:latin typeface="Arial Narrow" panose="020B0606020202030204" pitchFamily="34" charset="0"/>
                <a:cs typeface="Times New Roman" panose="02020603050405020304" pitchFamily="18" charset="0"/>
              </a:rPr>
              <a:t>	µ	10</a:t>
            </a:r>
            <a:r>
              <a:rPr lang="de-DE" altLang="en-US" sz="1200" b="1" baseline="30000" dirty="0" smtClean="0">
                <a:solidFill>
                  <a:srgbClr val="000000"/>
                </a:solidFill>
                <a:latin typeface="Arial Narrow" panose="020B0606020202030204" pitchFamily="34" charset="0"/>
                <a:cs typeface="Times New Roman" panose="02020603050405020304" pitchFamily="18" charset="0"/>
              </a:rPr>
              <a:t>-6	0.000 001</a:t>
            </a:r>
            <a:endParaRPr lang="en-US" altLang="en-US" sz="1200" dirty="0" smtClean="0">
              <a:solidFill>
                <a:srgbClr val="000000"/>
              </a:solidFill>
              <a:latin typeface="Garamond" panose="02020404030301010803" pitchFamily="18" charset="0"/>
              <a:cs typeface="Times New Roman" panose="02020603050405020304" pitchFamily="18" charset="0"/>
            </a:endParaRPr>
          </a:p>
          <a:p>
            <a:pPr eaLnBrk="0" fontAlgn="base" hangingPunct="0">
              <a:spcBef>
                <a:spcPct val="50000"/>
              </a:spcBef>
              <a:spcAft>
                <a:spcPct val="0"/>
              </a:spcAft>
            </a:pPr>
            <a:r>
              <a:rPr lang="de-DE" altLang="en-US" sz="1200" b="1" dirty="0" smtClean="0">
                <a:solidFill>
                  <a:srgbClr val="000000"/>
                </a:solidFill>
                <a:latin typeface="Arial Narrow" panose="020B0606020202030204" pitchFamily="34" charset="0"/>
                <a:cs typeface="Times New Roman" panose="02020603050405020304" pitchFamily="18" charset="0"/>
              </a:rPr>
              <a:t>nano </a:t>
            </a:r>
            <a:r>
              <a:rPr lang="de-DE" altLang="en-US" sz="1400" b="1" baseline="30000" dirty="0" smtClean="0">
                <a:solidFill>
                  <a:srgbClr val="3333CC"/>
                </a:solidFill>
                <a:latin typeface="Arial Narrow" panose="020B0606020202030204" pitchFamily="34" charset="0"/>
                <a:cs typeface="Times New Roman" panose="02020603050405020304" pitchFamily="18" charset="0"/>
              </a:rPr>
              <a:t>10)</a:t>
            </a:r>
            <a:r>
              <a:rPr lang="de-DE" altLang="en-US" sz="1200" b="1" dirty="0" smtClean="0">
                <a:solidFill>
                  <a:srgbClr val="000000"/>
                </a:solidFill>
                <a:latin typeface="Arial Narrow" panose="020B0606020202030204" pitchFamily="34" charset="0"/>
                <a:cs typeface="Times New Roman" panose="02020603050405020304" pitchFamily="18" charset="0"/>
              </a:rPr>
              <a:t>	n	10</a:t>
            </a:r>
            <a:r>
              <a:rPr lang="de-DE" altLang="en-US" sz="1200" b="1" baseline="30000" dirty="0" smtClean="0">
                <a:solidFill>
                  <a:srgbClr val="000000"/>
                </a:solidFill>
                <a:latin typeface="Arial Narrow" panose="020B0606020202030204" pitchFamily="34" charset="0"/>
                <a:cs typeface="Times New Roman" panose="02020603050405020304" pitchFamily="18" charset="0"/>
              </a:rPr>
              <a:t>-9	0.000 000 001</a:t>
            </a:r>
            <a:endParaRPr lang="en-US" altLang="en-US" sz="1200" dirty="0" smtClean="0">
              <a:solidFill>
                <a:srgbClr val="000000"/>
              </a:solidFill>
              <a:latin typeface="Garamond" panose="02020404030301010803" pitchFamily="18" charset="0"/>
              <a:cs typeface="Times New Roman" panose="02020603050405020304" pitchFamily="18" charset="0"/>
            </a:endParaRPr>
          </a:p>
          <a:p>
            <a:pPr eaLnBrk="0" fontAlgn="base" hangingPunct="0">
              <a:spcBef>
                <a:spcPct val="50000"/>
              </a:spcBef>
              <a:spcAft>
                <a:spcPct val="0"/>
              </a:spcAft>
            </a:pPr>
            <a:r>
              <a:rPr lang="de-DE" altLang="en-US" sz="1200" b="1" dirty="0" smtClean="0">
                <a:solidFill>
                  <a:srgbClr val="000000"/>
                </a:solidFill>
                <a:latin typeface="Arial Narrow" panose="020B0606020202030204" pitchFamily="34" charset="0"/>
                <a:cs typeface="Times New Roman" panose="02020603050405020304" pitchFamily="18" charset="0"/>
              </a:rPr>
              <a:t>Ångstrøm  	Å	10</a:t>
            </a:r>
            <a:r>
              <a:rPr lang="de-DE" altLang="en-US" sz="1200" b="1" baseline="30000" dirty="0" smtClean="0">
                <a:solidFill>
                  <a:srgbClr val="000000"/>
                </a:solidFill>
                <a:latin typeface="Arial Narrow" panose="020B0606020202030204" pitchFamily="34" charset="0"/>
                <a:cs typeface="Times New Roman" panose="02020603050405020304" pitchFamily="18" charset="0"/>
              </a:rPr>
              <a:t>-10	0.000 000 000 1</a:t>
            </a:r>
            <a:endParaRPr lang="en-US" altLang="en-US" sz="1200" dirty="0" smtClean="0">
              <a:solidFill>
                <a:srgbClr val="000000"/>
              </a:solidFill>
              <a:latin typeface="Garamond" panose="02020404030301010803" pitchFamily="18" charset="0"/>
              <a:cs typeface="Times New Roman" panose="02020603050405020304" pitchFamily="18" charset="0"/>
            </a:endParaRPr>
          </a:p>
          <a:p>
            <a:pPr eaLnBrk="0" fontAlgn="base" hangingPunct="0">
              <a:spcBef>
                <a:spcPct val="50000"/>
              </a:spcBef>
              <a:spcAft>
                <a:spcPct val="0"/>
              </a:spcAft>
            </a:pPr>
            <a:r>
              <a:rPr lang="en-US" altLang="en-US" sz="1200" b="1" dirty="0" err="1" smtClean="0">
                <a:solidFill>
                  <a:srgbClr val="000000"/>
                </a:solidFill>
                <a:latin typeface="Arial Narrow" panose="020B0606020202030204" pitchFamily="34" charset="0"/>
                <a:cs typeface="Times New Roman" panose="02020603050405020304" pitchFamily="18" charset="0"/>
              </a:rPr>
              <a:t>pico</a:t>
            </a:r>
            <a:r>
              <a:rPr lang="de-DE" altLang="en-US" sz="1200" b="1" dirty="0" smtClean="0">
                <a:solidFill>
                  <a:srgbClr val="000000"/>
                </a:solidFill>
                <a:latin typeface="Arial Narrow" panose="020B0606020202030204" pitchFamily="34" charset="0"/>
                <a:cs typeface="Times New Roman" panose="02020603050405020304" pitchFamily="18" charset="0"/>
              </a:rPr>
              <a:t> </a:t>
            </a:r>
            <a:r>
              <a:rPr lang="de-DE" altLang="en-US" sz="1400" b="1" baseline="30000" dirty="0" smtClean="0">
                <a:solidFill>
                  <a:srgbClr val="3333CC"/>
                </a:solidFill>
                <a:latin typeface="Arial Narrow" panose="020B0606020202030204" pitchFamily="34" charset="0"/>
                <a:cs typeface="Times New Roman" panose="02020603050405020304" pitchFamily="18" charset="0"/>
              </a:rPr>
              <a:t>11)</a:t>
            </a:r>
            <a:r>
              <a:rPr lang="en-US" altLang="en-US" sz="1200" b="1" dirty="0" smtClean="0">
                <a:solidFill>
                  <a:srgbClr val="000000"/>
                </a:solidFill>
                <a:latin typeface="Arial Narrow" panose="020B0606020202030204" pitchFamily="34" charset="0"/>
                <a:cs typeface="Times New Roman" panose="02020603050405020304" pitchFamily="18" charset="0"/>
              </a:rPr>
              <a:t>	p	10</a:t>
            </a:r>
            <a:r>
              <a:rPr lang="en-US" altLang="en-US" sz="1200" b="1" baseline="30000" dirty="0" smtClean="0">
                <a:solidFill>
                  <a:srgbClr val="000000"/>
                </a:solidFill>
                <a:latin typeface="Arial Narrow" panose="020B0606020202030204" pitchFamily="34" charset="0"/>
                <a:cs typeface="Times New Roman" panose="02020603050405020304" pitchFamily="18" charset="0"/>
              </a:rPr>
              <a:t>-12	0.000 000 000 001</a:t>
            </a:r>
            <a:endParaRPr lang="en-US" altLang="en-US" sz="1200" dirty="0" smtClean="0">
              <a:solidFill>
                <a:srgbClr val="000000"/>
              </a:solidFill>
              <a:latin typeface="Garamond" panose="02020404030301010803" pitchFamily="18" charset="0"/>
              <a:cs typeface="Times New Roman" panose="02020603050405020304" pitchFamily="18" charset="0"/>
            </a:endParaRPr>
          </a:p>
          <a:p>
            <a:pPr eaLnBrk="0" fontAlgn="base" hangingPunct="0">
              <a:spcBef>
                <a:spcPct val="50000"/>
              </a:spcBef>
              <a:spcAft>
                <a:spcPct val="0"/>
              </a:spcAft>
            </a:pPr>
            <a:r>
              <a:rPr lang="en-US" altLang="en-US" sz="1200" b="1" dirty="0" err="1" smtClean="0">
                <a:solidFill>
                  <a:srgbClr val="000000"/>
                </a:solidFill>
                <a:latin typeface="Arial Narrow" panose="020B0606020202030204" pitchFamily="34" charset="0"/>
                <a:cs typeface="Times New Roman" panose="02020603050405020304" pitchFamily="18" charset="0"/>
              </a:rPr>
              <a:t>femto</a:t>
            </a:r>
            <a:r>
              <a:rPr lang="de-DE" altLang="en-US" sz="1200" b="1" dirty="0" smtClean="0">
                <a:solidFill>
                  <a:srgbClr val="000000"/>
                </a:solidFill>
                <a:latin typeface="Arial Narrow" panose="020B0606020202030204" pitchFamily="34" charset="0"/>
                <a:cs typeface="Times New Roman" panose="02020603050405020304" pitchFamily="18" charset="0"/>
              </a:rPr>
              <a:t> </a:t>
            </a:r>
            <a:r>
              <a:rPr lang="de-DE" altLang="en-US" sz="1400" b="1" baseline="30000" dirty="0" smtClean="0">
                <a:solidFill>
                  <a:srgbClr val="3333CC"/>
                </a:solidFill>
                <a:latin typeface="Arial Narrow" panose="020B0606020202030204" pitchFamily="34" charset="0"/>
                <a:cs typeface="Times New Roman" panose="02020603050405020304" pitchFamily="18" charset="0"/>
              </a:rPr>
              <a:t>12)</a:t>
            </a:r>
            <a:r>
              <a:rPr lang="en-US" altLang="en-US" sz="1200" b="1" dirty="0" smtClean="0">
                <a:solidFill>
                  <a:srgbClr val="000000"/>
                </a:solidFill>
                <a:latin typeface="Arial Narrow" panose="020B0606020202030204" pitchFamily="34" charset="0"/>
                <a:cs typeface="Times New Roman" panose="02020603050405020304" pitchFamily="18" charset="0"/>
              </a:rPr>
              <a:t>	f	10</a:t>
            </a:r>
            <a:r>
              <a:rPr lang="en-US" altLang="en-US" sz="1200" b="1" baseline="30000" dirty="0" smtClean="0">
                <a:solidFill>
                  <a:srgbClr val="000000"/>
                </a:solidFill>
                <a:latin typeface="Arial Narrow" panose="020B0606020202030204" pitchFamily="34" charset="0"/>
                <a:cs typeface="Times New Roman" panose="02020603050405020304" pitchFamily="18" charset="0"/>
              </a:rPr>
              <a:t>-15	0.000 000 000 000 001</a:t>
            </a:r>
            <a:endParaRPr lang="en-US" altLang="en-US" sz="1200" dirty="0" smtClean="0">
              <a:solidFill>
                <a:srgbClr val="000000"/>
              </a:solidFill>
              <a:latin typeface="Garamond" panose="02020404030301010803" pitchFamily="18" charset="0"/>
              <a:cs typeface="Times New Roman" panose="02020603050405020304" pitchFamily="18" charset="0"/>
            </a:endParaRPr>
          </a:p>
          <a:p>
            <a:pPr eaLnBrk="0" fontAlgn="base" hangingPunct="0">
              <a:spcBef>
                <a:spcPct val="50000"/>
              </a:spcBef>
              <a:spcAft>
                <a:spcPct val="0"/>
              </a:spcAft>
            </a:pPr>
            <a:r>
              <a:rPr lang="en-US" altLang="en-US" sz="1200" b="1" dirty="0" err="1" smtClean="0">
                <a:solidFill>
                  <a:srgbClr val="000000"/>
                </a:solidFill>
                <a:latin typeface="Arial Narrow" panose="020B0606020202030204" pitchFamily="34" charset="0"/>
                <a:cs typeface="Times New Roman" panose="02020603050405020304" pitchFamily="18" charset="0"/>
              </a:rPr>
              <a:t>atto</a:t>
            </a:r>
            <a:r>
              <a:rPr lang="en-US" altLang="en-US" sz="1200" b="1" dirty="0" smtClean="0">
                <a:solidFill>
                  <a:srgbClr val="000000"/>
                </a:solidFill>
                <a:latin typeface="Arial Narrow" panose="020B0606020202030204" pitchFamily="34" charset="0"/>
                <a:cs typeface="Times New Roman" panose="02020603050405020304" pitchFamily="18" charset="0"/>
              </a:rPr>
              <a:t>	a	10</a:t>
            </a:r>
            <a:r>
              <a:rPr lang="en-US" altLang="en-US" sz="1200" b="1" baseline="30000" dirty="0" smtClean="0">
                <a:solidFill>
                  <a:srgbClr val="000000"/>
                </a:solidFill>
                <a:latin typeface="Arial Narrow" panose="020B0606020202030204" pitchFamily="34" charset="0"/>
                <a:cs typeface="Times New Roman" panose="02020603050405020304" pitchFamily="18" charset="0"/>
              </a:rPr>
              <a:t>-18	0.000 000 000 000 000 001</a:t>
            </a:r>
            <a:endParaRPr lang="en-US" altLang="en-US" sz="1200" dirty="0" smtClean="0">
              <a:solidFill>
                <a:srgbClr val="000000"/>
              </a:solidFill>
              <a:latin typeface="Garamond" panose="02020404030301010803" pitchFamily="18" charset="0"/>
              <a:cs typeface="Times New Roman" panose="02020603050405020304" pitchFamily="18" charset="0"/>
            </a:endParaRPr>
          </a:p>
          <a:p>
            <a:pPr eaLnBrk="0" fontAlgn="base" hangingPunct="0">
              <a:spcBef>
                <a:spcPct val="50000"/>
              </a:spcBef>
              <a:spcAft>
                <a:spcPct val="0"/>
              </a:spcAft>
            </a:pPr>
            <a:r>
              <a:rPr lang="en-US" altLang="en-US" sz="1200" b="1" dirty="0" err="1" smtClean="0">
                <a:solidFill>
                  <a:srgbClr val="000000"/>
                </a:solidFill>
                <a:latin typeface="Arial Narrow" panose="020B0606020202030204" pitchFamily="34" charset="0"/>
                <a:cs typeface="Times New Roman" panose="02020603050405020304" pitchFamily="18" charset="0"/>
              </a:rPr>
              <a:t>zepto</a:t>
            </a:r>
            <a:r>
              <a:rPr lang="en-US" altLang="en-US" sz="1200" b="1" dirty="0" smtClean="0">
                <a:solidFill>
                  <a:srgbClr val="000000"/>
                </a:solidFill>
                <a:latin typeface="Arial Narrow" panose="020B0606020202030204" pitchFamily="34" charset="0"/>
                <a:cs typeface="Times New Roman" panose="02020603050405020304" pitchFamily="18" charset="0"/>
              </a:rPr>
              <a:t>	z	10</a:t>
            </a:r>
            <a:r>
              <a:rPr lang="en-US" altLang="en-US" sz="1200" b="1" baseline="30000" dirty="0" smtClean="0">
                <a:solidFill>
                  <a:srgbClr val="000000"/>
                </a:solidFill>
                <a:latin typeface="Arial Narrow" panose="020B0606020202030204" pitchFamily="34" charset="0"/>
                <a:cs typeface="Times New Roman" panose="02020603050405020304" pitchFamily="18" charset="0"/>
              </a:rPr>
              <a:t>-21	0.000 000 000 000 000 000 001</a:t>
            </a:r>
            <a:r>
              <a:rPr lang="en-US" altLang="en-US" sz="1200" dirty="0" smtClean="0">
                <a:solidFill>
                  <a:srgbClr val="000000"/>
                </a:solidFill>
                <a:latin typeface="Garamond" panose="02020404030301010803" pitchFamily="18" charset="0"/>
                <a:cs typeface="Times New Roman" panose="02020603050405020304" pitchFamily="18" charset="0"/>
              </a:rPr>
              <a:t> </a:t>
            </a:r>
          </a:p>
          <a:p>
            <a:pPr eaLnBrk="0" fontAlgn="base" hangingPunct="0">
              <a:spcBef>
                <a:spcPct val="50000"/>
              </a:spcBef>
              <a:spcAft>
                <a:spcPct val="0"/>
              </a:spcAft>
            </a:pPr>
            <a:r>
              <a:rPr lang="en-US" altLang="en-US" dirty="0" smtClean="0">
                <a:solidFill>
                  <a:srgbClr val="000000"/>
                </a:solidFill>
                <a:latin typeface="Garamond" panose="02020404030301010803" pitchFamily="18" charset="0"/>
                <a:cs typeface="Times New Roman" panose="02020603050405020304" pitchFamily="18" charset="0"/>
              </a:rPr>
              <a:t> </a:t>
            </a:r>
          </a:p>
          <a:p>
            <a:pPr eaLnBrk="0" fontAlgn="base" hangingPunct="0">
              <a:spcBef>
                <a:spcPct val="50000"/>
              </a:spcBef>
              <a:spcAft>
                <a:spcPct val="0"/>
              </a:spcAft>
            </a:pPr>
            <a:r>
              <a:rPr lang="en-US" altLang="en-US" b="1" baseline="30000" dirty="0" smtClean="0">
                <a:solidFill>
                  <a:srgbClr val="000000"/>
                </a:solidFill>
                <a:latin typeface="Arial Narrow" panose="020B0606020202030204" pitchFamily="34" charset="0"/>
                <a:cs typeface="Times New Roman" panose="02020603050405020304" pitchFamily="18" charset="0"/>
              </a:rPr>
              <a:t> </a:t>
            </a:r>
            <a:endParaRPr lang="en-US" altLang="en-US" dirty="0" smtClean="0">
              <a:solidFill>
                <a:srgbClr val="000000"/>
              </a:solidFill>
              <a:latin typeface="Garamond" panose="02020404030301010803" pitchFamily="18" charset="0"/>
              <a:cs typeface="Times New Roman" panose="02020603050405020304" pitchFamily="18" charset="0"/>
            </a:endParaRPr>
          </a:p>
          <a:p>
            <a:pPr eaLnBrk="0" fontAlgn="base" hangingPunct="0">
              <a:spcBef>
                <a:spcPct val="50000"/>
              </a:spcBef>
              <a:spcAft>
                <a:spcPct val="0"/>
              </a:spcAft>
            </a:pPr>
            <a:r>
              <a:rPr lang="en-US" altLang="en-US" b="1" baseline="30000" dirty="0" smtClean="0">
                <a:solidFill>
                  <a:srgbClr val="000000"/>
                </a:solidFill>
                <a:latin typeface="Arial Narrow" panose="020B0606020202030204" pitchFamily="34" charset="0"/>
                <a:cs typeface="Times New Roman" panose="02020603050405020304" pitchFamily="18" charset="0"/>
              </a:rPr>
              <a:t> </a:t>
            </a:r>
            <a:endParaRPr lang="en-US" altLang="en-US" dirty="0" smtClean="0">
              <a:solidFill>
                <a:srgbClr val="000000"/>
              </a:solidFill>
              <a:latin typeface="Garamond" panose="02020404030301010803" pitchFamily="18" charset="0"/>
              <a:cs typeface="Times New Roman" panose="02020603050405020304" pitchFamily="18" charset="0"/>
            </a:endParaRPr>
          </a:p>
          <a:p>
            <a:pPr eaLnBrk="0" fontAlgn="base" hangingPunct="0">
              <a:spcBef>
                <a:spcPct val="50000"/>
              </a:spcBef>
              <a:spcAft>
                <a:spcPct val="0"/>
              </a:spcAft>
            </a:pPr>
            <a:r>
              <a:rPr lang="en-US" altLang="en-US" b="1" dirty="0" smtClean="0">
                <a:solidFill>
                  <a:srgbClr val="000000"/>
                </a:solidFill>
                <a:latin typeface="Arial Narrow" panose="020B0606020202030204" pitchFamily="34" charset="0"/>
                <a:cs typeface="Times New Roman" panose="02020603050405020304" pitchFamily="18" charset="0"/>
              </a:rPr>
              <a:t> </a:t>
            </a:r>
            <a:endParaRPr lang="en-US" altLang="en-US" dirty="0" smtClean="0">
              <a:solidFill>
                <a:srgbClr val="000000"/>
              </a:solidFill>
              <a:latin typeface="Garamond" panose="02020404030301010803" pitchFamily="18" charset="0"/>
              <a:cs typeface="Times New Roman" panose="02020603050405020304" pitchFamily="18" charset="0"/>
            </a:endParaRPr>
          </a:p>
          <a:p>
            <a:pPr eaLnBrk="0" fontAlgn="base" hangingPunct="0">
              <a:spcBef>
                <a:spcPct val="50000"/>
              </a:spcBef>
              <a:spcAft>
                <a:spcPct val="0"/>
              </a:spcAft>
            </a:pPr>
            <a:r>
              <a:rPr lang="en-US" altLang="en-US" b="1" dirty="0" smtClean="0">
                <a:solidFill>
                  <a:srgbClr val="000000"/>
                </a:solidFill>
                <a:latin typeface="Arial Narrow" panose="020B0606020202030204" pitchFamily="34" charset="0"/>
                <a:cs typeface="Times New Roman" panose="02020603050405020304" pitchFamily="18" charset="0"/>
              </a:rPr>
              <a:t> </a:t>
            </a:r>
            <a:endParaRPr lang="en-US" altLang="en-US" dirty="0" smtClean="0">
              <a:solidFill>
                <a:srgbClr val="000000"/>
              </a:solidFill>
              <a:latin typeface="Garamond" panose="02020404030301010803" pitchFamily="18" charset="0"/>
              <a:cs typeface="Times New Roman" panose="02020603050405020304" pitchFamily="18" charset="0"/>
            </a:endParaRPr>
          </a:p>
          <a:p>
            <a:pPr eaLnBrk="0" fontAlgn="base" hangingPunct="0">
              <a:spcBef>
                <a:spcPct val="50000"/>
              </a:spcBef>
              <a:spcAft>
                <a:spcPct val="0"/>
              </a:spcAft>
            </a:pPr>
            <a:r>
              <a:rPr lang="en-US" altLang="en-US" dirty="0" smtClean="0">
                <a:solidFill>
                  <a:srgbClr val="000000"/>
                </a:solidFill>
                <a:latin typeface="Garamond" panose="02020404030301010803" pitchFamily="18" charset="0"/>
                <a:cs typeface="Times New Roman" panose="02020603050405020304" pitchFamily="18" charset="0"/>
              </a:rPr>
              <a:t> </a:t>
            </a:r>
          </a:p>
          <a:p>
            <a:pPr eaLnBrk="0" fontAlgn="base" hangingPunct="0">
              <a:spcBef>
                <a:spcPct val="50000"/>
              </a:spcBef>
              <a:spcAft>
                <a:spcPct val="0"/>
              </a:spcAft>
            </a:pPr>
            <a:endParaRPr lang="en-US" altLang="en-US" dirty="0" smtClean="0">
              <a:solidFill>
                <a:srgbClr val="000000"/>
              </a:solidFill>
            </a:endParaRPr>
          </a:p>
        </p:txBody>
      </p:sp>
      <p:sp>
        <p:nvSpPr>
          <p:cNvPr id="556036" name="Text Box 4"/>
          <p:cNvSpPr txBox="1">
            <a:spLocks noChangeArrowheads="1"/>
          </p:cNvSpPr>
          <p:nvPr/>
        </p:nvSpPr>
        <p:spPr bwMode="auto">
          <a:xfrm>
            <a:off x="5105400" y="685800"/>
            <a:ext cx="3733800" cy="6100763"/>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690563">
              <a:tabLst>
                <a:tab pos="455613" algn="l"/>
              </a:tabLst>
              <a:defRPr>
                <a:solidFill>
                  <a:schemeClr val="tx1"/>
                </a:solidFill>
                <a:latin typeface="Arial" panose="020B0604020202020204" pitchFamily="34" charset="0"/>
              </a:defRPr>
            </a:lvl1pPr>
            <a:lvl2pPr defTabSz="690563">
              <a:tabLst>
                <a:tab pos="455613" algn="l"/>
              </a:tabLst>
              <a:defRPr>
                <a:solidFill>
                  <a:schemeClr val="tx1"/>
                </a:solidFill>
                <a:latin typeface="Arial" panose="020B0604020202020204" pitchFamily="34" charset="0"/>
              </a:defRPr>
            </a:lvl2pPr>
            <a:lvl3pPr defTabSz="690563">
              <a:tabLst>
                <a:tab pos="455613" algn="l"/>
              </a:tabLst>
              <a:defRPr>
                <a:solidFill>
                  <a:schemeClr val="tx1"/>
                </a:solidFill>
                <a:latin typeface="Arial" panose="020B0604020202020204" pitchFamily="34" charset="0"/>
              </a:defRPr>
            </a:lvl3pPr>
            <a:lvl4pPr defTabSz="690563">
              <a:tabLst>
                <a:tab pos="455613" algn="l"/>
              </a:tabLst>
              <a:defRPr>
                <a:solidFill>
                  <a:schemeClr val="tx1"/>
                </a:solidFill>
                <a:latin typeface="Arial" panose="020B0604020202020204" pitchFamily="34" charset="0"/>
              </a:defRPr>
            </a:lvl4pPr>
            <a:lvl5pPr defTabSz="690563">
              <a:tabLst>
                <a:tab pos="455613" algn="l"/>
              </a:tabLst>
              <a:defRPr>
                <a:solidFill>
                  <a:schemeClr val="tx1"/>
                </a:solidFill>
                <a:latin typeface="Arial" panose="020B0604020202020204" pitchFamily="34" charset="0"/>
              </a:defRPr>
            </a:lvl5pPr>
            <a:lvl6pPr defTabSz="690563" fontAlgn="base">
              <a:spcBef>
                <a:spcPct val="0"/>
              </a:spcBef>
              <a:spcAft>
                <a:spcPct val="0"/>
              </a:spcAft>
              <a:tabLst>
                <a:tab pos="455613" algn="l"/>
              </a:tabLst>
              <a:defRPr>
                <a:solidFill>
                  <a:schemeClr val="tx1"/>
                </a:solidFill>
                <a:latin typeface="Arial" panose="020B0604020202020204" pitchFamily="34" charset="0"/>
              </a:defRPr>
            </a:lvl6pPr>
            <a:lvl7pPr defTabSz="690563" fontAlgn="base">
              <a:spcBef>
                <a:spcPct val="0"/>
              </a:spcBef>
              <a:spcAft>
                <a:spcPct val="0"/>
              </a:spcAft>
              <a:tabLst>
                <a:tab pos="455613" algn="l"/>
              </a:tabLst>
              <a:defRPr>
                <a:solidFill>
                  <a:schemeClr val="tx1"/>
                </a:solidFill>
                <a:latin typeface="Arial" panose="020B0604020202020204" pitchFamily="34" charset="0"/>
              </a:defRPr>
            </a:lvl7pPr>
            <a:lvl8pPr defTabSz="690563" fontAlgn="base">
              <a:spcBef>
                <a:spcPct val="0"/>
              </a:spcBef>
              <a:spcAft>
                <a:spcPct val="0"/>
              </a:spcAft>
              <a:tabLst>
                <a:tab pos="455613" algn="l"/>
              </a:tabLst>
              <a:defRPr>
                <a:solidFill>
                  <a:schemeClr val="tx1"/>
                </a:solidFill>
                <a:latin typeface="Arial" panose="020B0604020202020204" pitchFamily="34" charset="0"/>
              </a:defRPr>
            </a:lvl8pPr>
            <a:lvl9pPr defTabSz="690563" fontAlgn="base">
              <a:spcBef>
                <a:spcPct val="0"/>
              </a:spcBef>
              <a:spcAft>
                <a:spcPct val="0"/>
              </a:spcAft>
              <a:tabLst>
                <a:tab pos="455613" algn="l"/>
              </a:tabLst>
              <a:defRPr>
                <a:solidFill>
                  <a:schemeClr val="tx1"/>
                </a:solidFill>
                <a:latin typeface="Arial" panose="020B0604020202020204" pitchFamily="34" charset="0"/>
              </a:defRPr>
            </a:lvl9pPr>
          </a:lstStyle>
          <a:p>
            <a:pPr algn="ctr" eaLnBrk="0" fontAlgn="base" hangingPunct="0">
              <a:spcBef>
                <a:spcPct val="50000"/>
              </a:spcBef>
              <a:spcAft>
                <a:spcPct val="0"/>
              </a:spcAft>
            </a:pPr>
            <a:r>
              <a:rPr lang="en-US" altLang="en-US" sz="1600" b="1" dirty="0" smtClean="0">
                <a:solidFill>
                  <a:srgbClr val="3333CC"/>
                </a:solidFill>
                <a:latin typeface="Arial Narrow" panose="020B0606020202030204" pitchFamily="34" charset="0"/>
                <a:cs typeface="Times New Roman" panose="02020603050405020304" pitchFamily="18" charset="0"/>
              </a:rPr>
              <a:t>Examples:</a:t>
            </a:r>
            <a:endParaRPr lang="en-US" altLang="en-US" sz="1600" dirty="0" smtClean="0">
              <a:solidFill>
                <a:srgbClr val="3333CC"/>
              </a:solidFill>
              <a:latin typeface="Garamond" panose="02020404030301010803" pitchFamily="18" charset="0"/>
              <a:cs typeface="Times New Roman" panose="02020603050405020304" pitchFamily="18" charset="0"/>
            </a:endParaRPr>
          </a:p>
          <a:p>
            <a:pPr eaLnBrk="0" fontAlgn="base" hangingPunct="0">
              <a:spcBef>
                <a:spcPct val="50000"/>
              </a:spcBef>
              <a:spcAft>
                <a:spcPct val="0"/>
              </a:spcAft>
            </a:pPr>
            <a:r>
              <a:rPr lang="en-US" altLang="en-US" sz="1300" dirty="0" smtClean="0">
                <a:solidFill>
                  <a:srgbClr val="3333CC"/>
                </a:solidFill>
                <a:latin typeface="Arial Narrow" panose="020B0606020202030204" pitchFamily="34" charset="0"/>
                <a:cs typeface="Times New Roman" panose="02020603050405020304" pitchFamily="18" charset="0"/>
              </a:rPr>
              <a:t>1)  </a:t>
            </a:r>
            <a:r>
              <a:rPr lang="en-US" altLang="en-US" sz="1300" dirty="0" err="1" smtClean="0">
                <a:solidFill>
                  <a:srgbClr val="3333CC"/>
                </a:solidFill>
                <a:latin typeface="Arial Narrow" panose="020B0606020202030204" pitchFamily="34" charset="0"/>
                <a:cs typeface="Times New Roman" panose="02020603050405020304" pitchFamily="18" charset="0"/>
              </a:rPr>
              <a:t>Tbytes</a:t>
            </a:r>
            <a:r>
              <a:rPr lang="en-US" altLang="en-US" sz="1300" dirty="0" smtClean="0">
                <a:solidFill>
                  <a:srgbClr val="3333CC"/>
                </a:solidFill>
                <a:latin typeface="Arial Narrow" panose="020B0606020202030204" pitchFamily="34" charset="0"/>
                <a:cs typeface="Times New Roman" panose="02020603050405020304" pitchFamily="18" charset="0"/>
              </a:rPr>
              <a:t>  = </a:t>
            </a:r>
            <a:r>
              <a:rPr lang="en-US" altLang="en-US" sz="1300" dirty="0" err="1" smtClean="0">
                <a:solidFill>
                  <a:srgbClr val="3333CC"/>
                </a:solidFill>
                <a:latin typeface="Arial Narrow" panose="020B0606020202030204" pitchFamily="34" charset="0"/>
                <a:cs typeface="Times New Roman" panose="02020603050405020304" pitchFamily="18" charset="0"/>
              </a:rPr>
              <a:t>Tera</a:t>
            </a:r>
            <a:r>
              <a:rPr lang="en-US" altLang="en-US" sz="1300" dirty="0" smtClean="0">
                <a:solidFill>
                  <a:srgbClr val="3333CC"/>
                </a:solidFill>
                <a:latin typeface="Arial Narrow" panose="020B0606020202030204" pitchFamily="34" charset="0"/>
                <a:cs typeface="Times New Roman" panose="02020603050405020304" pitchFamily="18" charset="0"/>
              </a:rPr>
              <a:t> bytes =  10</a:t>
            </a:r>
            <a:r>
              <a:rPr lang="en-US" altLang="en-US" sz="1300" baseline="30000" dirty="0" smtClean="0">
                <a:solidFill>
                  <a:srgbClr val="3333CC"/>
                </a:solidFill>
                <a:latin typeface="Arial Narrow" panose="020B0606020202030204" pitchFamily="34" charset="0"/>
                <a:cs typeface="Times New Roman" panose="02020603050405020304" pitchFamily="18" charset="0"/>
              </a:rPr>
              <a:t>12</a:t>
            </a:r>
            <a:r>
              <a:rPr lang="en-US" altLang="en-US" sz="1300" dirty="0" smtClean="0">
                <a:solidFill>
                  <a:srgbClr val="3333CC"/>
                </a:solidFill>
                <a:latin typeface="Arial Narrow" panose="020B0606020202030204" pitchFamily="34" charset="0"/>
                <a:cs typeface="Times New Roman" panose="02020603050405020304" pitchFamily="18" charset="0"/>
              </a:rPr>
              <a:t> Bytes                           </a:t>
            </a:r>
            <a:r>
              <a:rPr lang="en-US" altLang="en-US" sz="1300" dirty="0" smtClean="0">
                <a:solidFill>
                  <a:srgbClr val="000000"/>
                </a:solidFill>
                <a:latin typeface="Arial Narrow" panose="020B0606020202030204" pitchFamily="34" charset="0"/>
                <a:cs typeface="Times New Roman" panose="02020603050405020304" pitchFamily="18" charset="0"/>
              </a:rPr>
              <a:t>(storage capacity of computers)</a:t>
            </a:r>
            <a:endParaRPr lang="en-US" altLang="en-US" sz="1300" dirty="0" smtClean="0">
              <a:solidFill>
                <a:srgbClr val="000000"/>
              </a:solidFill>
              <a:latin typeface="Garamond" panose="02020404030301010803" pitchFamily="18" charset="0"/>
              <a:cs typeface="Times New Roman" panose="02020603050405020304" pitchFamily="18" charset="0"/>
            </a:endParaRPr>
          </a:p>
          <a:p>
            <a:pPr eaLnBrk="0" fontAlgn="base" hangingPunct="0">
              <a:spcBef>
                <a:spcPct val="50000"/>
              </a:spcBef>
              <a:spcAft>
                <a:spcPct val="0"/>
              </a:spcAft>
            </a:pPr>
            <a:r>
              <a:rPr lang="en-US" altLang="en-US" sz="1300" dirty="0" smtClean="0">
                <a:solidFill>
                  <a:srgbClr val="3333CC"/>
                </a:solidFill>
                <a:latin typeface="Arial Narrow" panose="020B0606020202030204" pitchFamily="34" charset="0"/>
                <a:cs typeface="Times New Roman" panose="02020603050405020304" pitchFamily="18" charset="0"/>
              </a:rPr>
              <a:t>2)  </a:t>
            </a:r>
            <a:r>
              <a:rPr lang="en-US" altLang="en-US" sz="1300" dirty="0" err="1" smtClean="0">
                <a:solidFill>
                  <a:srgbClr val="3333CC"/>
                </a:solidFill>
                <a:latin typeface="Arial Narrow" panose="020B0606020202030204" pitchFamily="34" charset="0"/>
                <a:cs typeface="Times New Roman" panose="02020603050405020304" pitchFamily="18" charset="0"/>
              </a:rPr>
              <a:t>Ghz</a:t>
            </a:r>
            <a:r>
              <a:rPr lang="en-US" altLang="en-US" sz="1300" dirty="0" smtClean="0">
                <a:solidFill>
                  <a:srgbClr val="3333CC"/>
                </a:solidFill>
                <a:latin typeface="Arial Narrow" panose="020B0606020202030204" pitchFamily="34" charset="0"/>
                <a:cs typeface="Times New Roman" panose="02020603050405020304" pitchFamily="18" charset="0"/>
              </a:rPr>
              <a:t>    = Gigahertz =  10</a:t>
            </a:r>
            <a:r>
              <a:rPr lang="en-US" altLang="en-US" sz="1300" baseline="30000" dirty="0" smtClean="0">
                <a:solidFill>
                  <a:srgbClr val="3333CC"/>
                </a:solidFill>
                <a:latin typeface="Arial Narrow" panose="020B0606020202030204" pitchFamily="34" charset="0"/>
                <a:cs typeface="Times New Roman" panose="02020603050405020304" pitchFamily="18" charset="0"/>
              </a:rPr>
              <a:t>9</a:t>
            </a:r>
            <a:r>
              <a:rPr lang="en-US" altLang="en-US" sz="1300" dirty="0" smtClean="0">
                <a:solidFill>
                  <a:srgbClr val="3333CC"/>
                </a:solidFill>
                <a:latin typeface="Arial Narrow" panose="020B0606020202030204" pitchFamily="34" charset="0"/>
                <a:cs typeface="Times New Roman" panose="02020603050405020304" pitchFamily="18" charset="0"/>
              </a:rPr>
              <a:t> Hertz                           </a:t>
            </a:r>
            <a:r>
              <a:rPr lang="en-US" altLang="en-US" sz="1300" dirty="0" smtClean="0">
                <a:solidFill>
                  <a:srgbClr val="000000"/>
                </a:solidFill>
                <a:latin typeface="Arial Narrow" panose="020B0606020202030204" pitchFamily="34" charset="0"/>
                <a:cs typeface="Times New Roman" panose="02020603050405020304" pitchFamily="18" charset="0"/>
              </a:rPr>
              <a:t>(frequency)</a:t>
            </a:r>
            <a:endParaRPr lang="en-US" altLang="en-US" sz="1300" dirty="0" smtClean="0">
              <a:solidFill>
                <a:srgbClr val="000000"/>
              </a:solidFill>
              <a:latin typeface="Garamond" panose="02020404030301010803" pitchFamily="18" charset="0"/>
              <a:cs typeface="Times New Roman" panose="02020603050405020304" pitchFamily="18" charset="0"/>
            </a:endParaRPr>
          </a:p>
          <a:p>
            <a:pPr eaLnBrk="0" fontAlgn="base" hangingPunct="0">
              <a:spcBef>
                <a:spcPct val="50000"/>
              </a:spcBef>
              <a:spcAft>
                <a:spcPct val="0"/>
              </a:spcAft>
            </a:pPr>
            <a:r>
              <a:rPr lang="en-US" altLang="en-US" sz="1300" dirty="0" smtClean="0">
                <a:solidFill>
                  <a:srgbClr val="3333CC"/>
                </a:solidFill>
                <a:latin typeface="Arial Narrow" panose="020B0606020202030204" pitchFamily="34" charset="0"/>
                <a:cs typeface="Times New Roman" panose="02020603050405020304" pitchFamily="18" charset="0"/>
              </a:rPr>
              <a:t>3)  M</a:t>
            </a:r>
            <a:r>
              <a:rPr lang="en-US" altLang="en-US" sz="1300" dirty="0" smtClean="0">
                <a:solidFill>
                  <a:srgbClr val="3333CC"/>
                </a:solidFill>
                <a:latin typeface="Arial Narrow" panose="020B0606020202030204" pitchFamily="34" charset="0"/>
                <a:cs typeface="Times New Roman" panose="02020603050405020304" pitchFamily="18" charset="0"/>
                <a:sym typeface="Symbol" panose="05050102010706020507" pitchFamily="18" charset="2"/>
              </a:rPr>
              <a:t></a:t>
            </a:r>
            <a:r>
              <a:rPr lang="en-US" altLang="en-US" sz="1300" dirty="0" smtClean="0">
                <a:solidFill>
                  <a:srgbClr val="3333CC"/>
                </a:solidFill>
                <a:latin typeface="Arial Narrow" panose="020B0606020202030204" pitchFamily="34" charset="0"/>
                <a:cs typeface="Times New Roman" panose="02020603050405020304" pitchFamily="18" charset="0"/>
              </a:rPr>
              <a:t>	= </a:t>
            </a:r>
            <a:r>
              <a:rPr lang="en-US" altLang="en-US" sz="1300" dirty="0" err="1" smtClean="0">
                <a:solidFill>
                  <a:srgbClr val="3333CC"/>
                </a:solidFill>
                <a:latin typeface="Arial Narrow" panose="020B0606020202030204" pitchFamily="34" charset="0"/>
                <a:cs typeface="Times New Roman" panose="02020603050405020304" pitchFamily="18" charset="0"/>
              </a:rPr>
              <a:t>Megohm</a:t>
            </a:r>
            <a:r>
              <a:rPr lang="en-US" altLang="en-US" sz="1300" dirty="0" smtClean="0">
                <a:solidFill>
                  <a:srgbClr val="3333CC"/>
                </a:solidFill>
                <a:latin typeface="Arial Narrow" panose="020B0606020202030204" pitchFamily="34" charset="0"/>
                <a:cs typeface="Times New Roman" panose="02020603050405020304" pitchFamily="18" charset="0"/>
              </a:rPr>
              <a:t> = Million Ohm</a:t>
            </a:r>
            <a:r>
              <a:rPr lang="en-US" altLang="en-US" sz="1300" dirty="0" smtClean="0">
                <a:solidFill>
                  <a:srgbClr val="000000"/>
                </a:solidFill>
                <a:latin typeface="Arial Narrow" panose="020B0606020202030204" pitchFamily="34" charset="0"/>
                <a:cs typeface="Times New Roman" panose="02020603050405020304" pitchFamily="18" charset="0"/>
              </a:rPr>
              <a:t>                            (resistance)</a:t>
            </a:r>
          </a:p>
          <a:p>
            <a:pPr eaLnBrk="0" fontAlgn="base" hangingPunct="0">
              <a:spcBef>
                <a:spcPct val="50000"/>
              </a:spcBef>
              <a:spcAft>
                <a:spcPct val="0"/>
              </a:spcAft>
            </a:pPr>
            <a:r>
              <a:rPr lang="en-US" altLang="en-US" sz="1300" dirty="0" smtClean="0">
                <a:solidFill>
                  <a:srgbClr val="3333CC"/>
                </a:solidFill>
                <a:latin typeface="Arial Narrow" panose="020B0606020202030204" pitchFamily="34" charset="0"/>
                <a:cs typeface="Times New Roman" panose="02020603050405020304" pitchFamily="18" charset="0"/>
              </a:rPr>
              <a:t>4)  kW		= </a:t>
            </a:r>
            <a:r>
              <a:rPr lang="en-US" altLang="en-US" sz="1300" dirty="0" err="1" smtClean="0">
                <a:solidFill>
                  <a:srgbClr val="3333CC"/>
                </a:solidFill>
                <a:latin typeface="Arial Narrow" panose="020B0606020202030204" pitchFamily="34" charset="0"/>
                <a:cs typeface="Times New Roman" panose="02020603050405020304" pitchFamily="18" charset="0"/>
              </a:rPr>
              <a:t>kilowattt</a:t>
            </a:r>
            <a:r>
              <a:rPr lang="en-US" altLang="en-US" sz="1300" dirty="0" smtClean="0">
                <a:solidFill>
                  <a:srgbClr val="3333CC"/>
                </a:solidFill>
                <a:latin typeface="Arial Narrow" panose="020B0606020202030204" pitchFamily="34" charset="0"/>
                <a:cs typeface="Times New Roman" panose="02020603050405020304" pitchFamily="18" charset="0"/>
              </a:rPr>
              <a:t>	= 1000 Watt</a:t>
            </a:r>
            <a:r>
              <a:rPr lang="en-US" altLang="en-US" sz="1300" dirty="0" smtClean="0">
                <a:solidFill>
                  <a:srgbClr val="000000"/>
                </a:solidFill>
                <a:latin typeface="Arial Narrow" panose="020B0606020202030204" pitchFamily="34" charset="0"/>
                <a:cs typeface="Times New Roman" panose="02020603050405020304" pitchFamily="18" charset="0"/>
              </a:rPr>
              <a:t>                                 (power) </a:t>
            </a:r>
            <a:r>
              <a:rPr lang="en-US" altLang="en-US" sz="1300" dirty="0" smtClean="0">
                <a:solidFill>
                  <a:srgbClr val="000000"/>
                </a:solidFill>
                <a:latin typeface="Arial Narrow" panose="020B0606020202030204" pitchFamily="34" charset="0"/>
                <a:cs typeface="Times New Roman" panose="02020603050405020304" pitchFamily="18" charset="0"/>
                <a:sym typeface="Symbol" panose="05050102010706020507" pitchFamily="18" charset="2"/>
              </a:rPr>
              <a:t></a:t>
            </a:r>
            <a:r>
              <a:rPr lang="en-US" altLang="en-US" sz="1300" dirty="0" smtClean="0">
                <a:solidFill>
                  <a:srgbClr val="000000"/>
                </a:solidFill>
                <a:latin typeface="Arial Narrow" panose="020B0606020202030204" pitchFamily="34" charset="0"/>
                <a:cs typeface="Times New Roman" panose="02020603050405020304" pitchFamily="18" charset="0"/>
              </a:rPr>
              <a:t> ¾ HP</a:t>
            </a:r>
            <a:endParaRPr lang="en-US" altLang="en-US" sz="1300" dirty="0" smtClean="0">
              <a:solidFill>
                <a:srgbClr val="000000"/>
              </a:solidFill>
              <a:latin typeface="Garamond" panose="02020404030301010803" pitchFamily="18" charset="0"/>
              <a:cs typeface="Times New Roman" panose="02020603050405020304" pitchFamily="18" charset="0"/>
            </a:endParaRPr>
          </a:p>
          <a:p>
            <a:pPr eaLnBrk="0" fontAlgn="base" hangingPunct="0">
              <a:spcBef>
                <a:spcPct val="50000"/>
              </a:spcBef>
              <a:spcAft>
                <a:spcPct val="0"/>
              </a:spcAft>
            </a:pPr>
            <a:r>
              <a:rPr lang="en-US" altLang="en-US" sz="1300" dirty="0" smtClean="0">
                <a:solidFill>
                  <a:srgbClr val="3333CC"/>
                </a:solidFill>
                <a:latin typeface="Arial Narrow" panose="020B0606020202030204" pitchFamily="34" charset="0"/>
                <a:cs typeface="Times New Roman" panose="02020603050405020304" pitchFamily="18" charset="0"/>
              </a:rPr>
              <a:t>5)  hl	= hectoliter = Hundred liters                              </a:t>
            </a:r>
            <a:r>
              <a:rPr lang="en-US" altLang="en-US" sz="1300" dirty="0" smtClean="0">
                <a:solidFill>
                  <a:srgbClr val="000000"/>
                </a:solidFill>
                <a:latin typeface="Arial Narrow" panose="020B0606020202030204" pitchFamily="34" charset="0"/>
                <a:cs typeface="Times New Roman" panose="02020603050405020304" pitchFamily="18" charset="0"/>
              </a:rPr>
              <a:t>(volume of barrels)</a:t>
            </a:r>
            <a:endParaRPr lang="en-US" altLang="en-US" sz="1300" dirty="0" smtClean="0">
              <a:solidFill>
                <a:srgbClr val="000000"/>
              </a:solidFill>
              <a:latin typeface="Garamond" panose="02020404030301010803" pitchFamily="18" charset="0"/>
              <a:cs typeface="Times New Roman" panose="02020603050405020304" pitchFamily="18" charset="0"/>
            </a:endParaRPr>
          </a:p>
          <a:p>
            <a:pPr eaLnBrk="0" fontAlgn="base" hangingPunct="0">
              <a:spcBef>
                <a:spcPct val="50000"/>
              </a:spcBef>
              <a:spcAft>
                <a:spcPct val="0"/>
              </a:spcAft>
            </a:pPr>
            <a:r>
              <a:rPr lang="de-DE" altLang="en-US" sz="1300" dirty="0" smtClean="0">
                <a:solidFill>
                  <a:srgbClr val="3333CC"/>
                </a:solidFill>
                <a:latin typeface="Arial Narrow" panose="020B0606020202030204" pitchFamily="34" charset="0"/>
                <a:cs typeface="Times New Roman" panose="02020603050405020304" pitchFamily="18" charset="0"/>
              </a:rPr>
              <a:t>6)  (dm)</a:t>
            </a:r>
            <a:r>
              <a:rPr lang="de-DE" altLang="en-US" sz="1300" baseline="30000" dirty="0" smtClean="0">
                <a:solidFill>
                  <a:srgbClr val="3333CC"/>
                </a:solidFill>
                <a:latin typeface="Arial Narrow" panose="020B0606020202030204" pitchFamily="34" charset="0"/>
                <a:cs typeface="Times New Roman" panose="02020603050405020304" pitchFamily="18" charset="0"/>
              </a:rPr>
              <a:t>3	</a:t>
            </a:r>
            <a:r>
              <a:rPr lang="de-DE" altLang="en-US" sz="1300" dirty="0" smtClean="0">
                <a:solidFill>
                  <a:srgbClr val="3333CC"/>
                </a:solidFill>
                <a:latin typeface="Arial Narrow" panose="020B0606020202030204" pitchFamily="34" charset="0"/>
                <a:cs typeface="Times New Roman" panose="02020603050405020304" pitchFamily="18" charset="0"/>
              </a:rPr>
              <a:t>= decimeter</a:t>
            </a:r>
            <a:r>
              <a:rPr lang="de-DE" altLang="en-US" sz="1300" baseline="30000" dirty="0" smtClean="0">
                <a:solidFill>
                  <a:srgbClr val="3333CC"/>
                </a:solidFill>
                <a:latin typeface="Arial Narrow" panose="020B0606020202030204" pitchFamily="34" charset="0"/>
                <a:cs typeface="Times New Roman" panose="02020603050405020304" pitchFamily="18" charset="0"/>
              </a:rPr>
              <a:t>3 </a:t>
            </a:r>
            <a:r>
              <a:rPr lang="de-DE" altLang="en-US" sz="1300" dirty="0" smtClean="0">
                <a:solidFill>
                  <a:srgbClr val="3333CC"/>
                </a:solidFill>
                <a:latin typeface="Arial Narrow" panose="020B0606020202030204" pitchFamily="34" charset="0"/>
                <a:cs typeface="Times New Roman" panose="02020603050405020304" pitchFamily="18" charset="0"/>
              </a:rPr>
              <a:t>= cubic decimeter </a:t>
            </a:r>
            <a:r>
              <a:rPr lang="de-DE" altLang="en-US" sz="1300" baseline="30000" dirty="0" smtClean="0">
                <a:solidFill>
                  <a:srgbClr val="3333CC"/>
                </a:solidFill>
                <a:latin typeface="Arial Narrow" panose="020B0606020202030204" pitchFamily="34" charset="0"/>
                <a:cs typeface="Times New Roman" panose="02020603050405020304" pitchFamily="18" charset="0"/>
              </a:rPr>
              <a:t> </a:t>
            </a:r>
            <a:r>
              <a:rPr lang="de-DE" altLang="en-US" sz="1300" b="1" i="1" dirty="0" smtClean="0">
                <a:solidFill>
                  <a:srgbClr val="3333CC"/>
                </a:solidFill>
                <a:latin typeface="Arial Narrow" panose="020B0606020202030204" pitchFamily="34" charset="0"/>
                <a:cs typeface="Times New Roman" panose="02020603050405020304" pitchFamily="18" charset="0"/>
              </a:rPr>
              <a:t>=  1 liter</a:t>
            </a:r>
          </a:p>
          <a:p>
            <a:pPr eaLnBrk="0" fontAlgn="base" hangingPunct="0">
              <a:spcBef>
                <a:spcPct val="50000"/>
              </a:spcBef>
              <a:spcAft>
                <a:spcPct val="0"/>
              </a:spcAft>
            </a:pPr>
            <a:r>
              <a:rPr lang="en-US" altLang="en-US" sz="1300" dirty="0" smtClean="0">
                <a:solidFill>
                  <a:srgbClr val="3333CC"/>
                </a:solidFill>
                <a:latin typeface="Arial Narrow" panose="020B0606020202030204" pitchFamily="34" charset="0"/>
                <a:cs typeface="Times New Roman" panose="02020603050405020304" pitchFamily="18" charset="0"/>
              </a:rPr>
              <a:t>7)  cm	= centimeter </a:t>
            </a:r>
            <a:r>
              <a:rPr lang="en-US" altLang="en-US" sz="1300" dirty="0" smtClean="0">
                <a:solidFill>
                  <a:srgbClr val="000000"/>
                </a:solidFill>
                <a:latin typeface="Arial Narrow" panose="020B0606020202030204" pitchFamily="34" charset="0"/>
                <a:cs typeface="Times New Roman" panose="02020603050405020304" pitchFamily="18" charset="0"/>
              </a:rPr>
              <a:t>                                                 (length) </a:t>
            </a:r>
            <a:r>
              <a:rPr lang="en-US" altLang="en-US" sz="1300" dirty="0" smtClean="0">
                <a:solidFill>
                  <a:srgbClr val="000000"/>
                </a:solidFill>
                <a:latin typeface="Arial Narrow" panose="020B0606020202030204" pitchFamily="34" charset="0"/>
                <a:cs typeface="Times New Roman" panose="02020603050405020304" pitchFamily="18" charset="0"/>
                <a:sym typeface="Symbol" panose="05050102010706020507" pitchFamily="18" charset="2"/>
              </a:rPr>
              <a:t> </a:t>
            </a:r>
            <a:r>
              <a:rPr lang="en-US" altLang="en-US" sz="1300" dirty="0" smtClean="0">
                <a:solidFill>
                  <a:srgbClr val="000000"/>
                </a:solidFill>
                <a:latin typeface="Arial Narrow" panose="020B0606020202030204" pitchFamily="34" charset="0"/>
                <a:cs typeface="Times New Roman" panose="02020603050405020304" pitchFamily="18" charset="0"/>
              </a:rPr>
              <a:t>3/8”</a:t>
            </a:r>
            <a:endParaRPr lang="en-US" altLang="en-US" sz="1300" dirty="0" smtClean="0">
              <a:solidFill>
                <a:srgbClr val="000000"/>
              </a:solidFill>
              <a:latin typeface="Garamond" panose="02020404030301010803" pitchFamily="18" charset="0"/>
              <a:cs typeface="Times New Roman" panose="02020603050405020304" pitchFamily="18" charset="0"/>
            </a:endParaRPr>
          </a:p>
          <a:p>
            <a:pPr eaLnBrk="0" fontAlgn="base" hangingPunct="0">
              <a:spcBef>
                <a:spcPct val="50000"/>
              </a:spcBef>
              <a:spcAft>
                <a:spcPct val="0"/>
              </a:spcAft>
            </a:pPr>
            <a:r>
              <a:rPr lang="de-DE" altLang="en-US" sz="1300" dirty="0" smtClean="0">
                <a:solidFill>
                  <a:srgbClr val="3333CC"/>
                </a:solidFill>
                <a:latin typeface="Arial Narrow" panose="020B0606020202030204" pitchFamily="34" charset="0"/>
                <a:cs typeface="Times New Roman" panose="02020603050405020304" pitchFamily="18" charset="0"/>
              </a:rPr>
              <a:t>8)  mV	= millivolt</a:t>
            </a:r>
            <a:r>
              <a:rPr lang="de-DE" altLang="en-US" sz="1300" dirty="0" smtClean="0">
                <a:solidFill>
                  <a:srgbClr val="000000"/>
                </a:solidFill>
                <a:latin typeface="Arial Narrow" panose="020B0606020202030204" pitchFamily="34" charset="0"/>
                <a:cs typeface="Times New Roman" panose="02020603050405020304" pitchFamily="18" charset="0"/>
              </a:rPr>
              <a:t>	                                             (voltage)</a:t>
            </a:r>
            <a:endParaRPr lang="en-US" altLang="en-US" sz="1300" dirty="0" smtClean="0">
              <a:solidFill>
                <a:srgbClr val="000000"/>
              </a:solidFill>
              <a:latin typeface="Garamond" panose="02020404030301010803" pitchFamily="18" charset="0"/>
              <a:cs typeface="Times New Roman" panose="02020603050405020304" pitchFamily="18" charset="0"/>
            </a:endParaRPr>
          </a:p>
          <a:p>
            <a:pPr eaLnBrk="0" fontAlgn="base" hangingPunct="0">
              <a:spcBef>
                <a:spcPct val="50000"/>
              </a:spcBef>
              <a:spcAft>
                <a:spcPct val="0"/>
              </a:spcAft>
            </a:pPr>
            <a:r>
              <a:rPr lang="en-US" altLang="en-US" sz="1300" dirty="0" smtClean="0">
                <a:solidFill>
                  <a:srgbClr val="3333CC"/>
                </a:solidFill>
                <a:latin typeface="Arial Narrow" panose="020B0606020202030204" pitchFamily="34" charset="0"/>
                <a:cs typeface="Times New Roman" panose="02020603050405020304" pitchFamily="18" charset="0"/>
              </a:rPr>
              <a:t>9)  µA	= microampere</a:t>
            </a:r>
            <a:r>
              <a:rPr lang="en-US" altLang="en-US" sz="1300" dirty="0" smtClean="0">
                <a:solidFill>
                  <a:srgbClr val="000000"/>
                </a:solidFill>
                <a:latin typeface="Arial Narrow" panose="020B0606020202030204" pitchFamily="34" charset="0"/>
                <a:cs typeface="Times New Roman" panose="02020603050405020304" pitchFamily="18" charset="0"/>
              </a:rPr>
              <a:t>                                             (current)</a:t>
            </a:r>
            <a:endParaRPr lang="en-US" altLang="en-US" sz="1300" dirty="0" smtClean="0">
              <a:solidFill>
                <a:srgbClr val="000000"/>
              </a:solidFill>
              <a:latin typeface="Garamond" panose="02020404030301010803" pitchFamily="18" charset="0"/>
              <a:cs typeface="Times New Roman" panose="02020603050405020304" pitchFamily="18" charset="0"/>
            </a:endParaRPr>
          </a:p>
          <a:p>
            <a:pPr eaLnBrk="0" fontAlgn="base" hangingPunct="0">
              <a:spcBef>
                <a:spcPct val="50000"/>
              </a:spcBef>
              <a:spcAft>
                <a:spcPct val="0"/>
              </a:spcAft>
            </a:pPr>
            <a:r>
              <a:rPr lang="en-US" altLang="en-US" sz="1300" dirty="0" smtClean="0">
                <a:solidFill>
                  <a:srgbClr val="3333CC"/>
                </a:solidFill>
                <a:latin typeface="Arial Narrow" panose="020B0606020202030204" pitchFamily="34" charset="0"/>
                <a:cs typeface="Times New Roman" panose="02020603050405020304" pitchFamily="18" charset="0"/>
              </a:rPr>
              <a:t>10)  ng	= </a:t>
            </a:r>
            <a:r>
              <a:rPr lang="en-US" altLang="en-US" sz="1300" dirty="0" err="1" smtClean="0">
                <a:solidFill>
                  <a:srgbClr val="3333CC"/>
                </a:solidFill>
                <a:latin typeface="Arial Narrow" panose="020B0606020202030204" pitchFamily="34" charset="0"/>
                <a:cs typeface="Times New Roman" panose="02020603050405020304" pitchFamily="18" charset="0"/>
              </a:rPr>
              <a:t>nanogram</a:t>
            </a:r>
            <a:r>
              <a:rPr lang="en-US" altLang="en-US" sz="1300" dirty="0" smtClean="0">
                <a:solidFill>
                  <a:srgbClr val="000000"/>
                </a:solidFill>
                <a:latin typeface="Arial Narrow" panose="020B0606020202030204" pitchFamily="34" charset="0"/>
                <a:cs typeface="Times New Roman" panose="02020603050405020304" pitchFamily="18" charset="0"/>
              </a:rPr>
              <a:t>                                                  (weight)</a:t>
            </a:r>
            <a:endParaRPr lang="en-US" altLang="en-US" sz="1300" dirty="0" smtClean="0">
              <a:solidFill>
                <a:srgbClr val="000000"/>
              </a:solidFill>
              <a:latin typeface="Garamond" panose="02020404030301010803" pitchFamily="18" charset="0"/>
              <a:cs typeface="Times New Roman" panose="02020603050405020304" pitchFamily="18" charset="0"/>
            </a:endParaRPr>
          </a:p>
          <a:p>
            <a:pPr eaLnBrk="0" fontAlgn="base" hangingPunct="0">
              <a:spcBef>
                <a:spcPct val="50000"/>
              </a:spcBef>
              <a:spcAft>
                <a:spcPct val="0"/>
              </a:spcAft>
            </a:pPr>
            <a:r>
              <a:rPr lang="en-US" altLang="en-US" sz="1300" dirty="0" smtClean="0">
                <a:solidFill>
                  <a:srgbClr val="3333CC"/>
                </a:solidFill>
                <a:latin typeface="Arial Narrow" panose="020B0606020202030204" pitchFamily="34" charset="0"/>
                <a:cs typeface="Times New Roman" panose="02020603050405020304" pitchFamily="18" charset="0"/>
              </a:rPr>
              <a:t>11)  pf	= </a:t>
            </a:r>
            <a:r>
              <a:rPr lang="en-US" altLang="en-US" sz="1300" dirty="0" err="1" smtClean="0">
                <a:solidFill>
                  <a:srgbClr val="3333CC"/>
                </a:solidFill>
                <a:latin typeface="Arial Narrow" panose="020B0606020202030204" pitchFamily="34" charset="0"/>
                <a:cs typeface="Times New Roman" panose="02020603050405020304" pitchFamily="18" charset="0"/>
              </a:rPr>
              <a:t>picofarad</a:t>
            </a:r>
            <a:r>
              <a:rPr lang="en-US" altLang="en-US" sz="1300" dirty="0" smtClean="0">
                <a:solidFill>
                  <a:srgbClr val="000000"/>
                </a:solidFill>
                <a:latin typeface="Arial Narrow" panose="020B0606020202030204" pitchFamily="34" charset="0"/>
                <a:cs typeface="Times New Roman" panose="02020603050405020304" pitchFamily="18" charset="0"/>
              </a:rPr>
              <a:t>                                           (capacitance)</a:t>
            </a:r>
            <a:endParaRPr lang="en-US" altLang="en-US" sz="1300" dirty="0" smtClean="0">
              <a:solidFill>
                <a:srgbClr val="000000"/>
              </a:solidFill>
              <a:latin typeface="Garamond" panose="02020404030301010803" pitchFamily="18" charset="0"/>
              <a:cs typeface="Times New Roman" panose="02020603050405020304" pitchFamily="18" charset="0"/>
            </a:endParaRPr>
          </a:p>
          <a:p>
            <a:pPr eaLnBrk="0" fontAlgn="base" hangingPunct="0">
              <a:spcBef>
                <a:spcPct val="50000"/>
              </a:spcBef>
              <a:spcAft>
                <a:spcPct val="0"/>
              </a:spcAft>
            </a:pPr>
            <a:r>
              <a:rPr lang="en-US" altLang="en-US" sz="1300" dirty="0" smtClean="0">
                <a:solidFill>
                  <a:srgbClr val="3333CC"/>
                </a:solidFill>
                <a:latin typeface="Arial Narrow" panose="020B0606020202030204" pitchFamily="34" charset="0"/>
                <a:cs typeface="Times New Roman" panose="02020603050405020304" pitchFamily="18" charset="0"/>
              </a:rPr>
              <a:t>12)  </a:t>
            </a:r>
            <a:r>
              <a:rPr lang="en-US" altLang="en-US" sz="1300" dirty="0" err="1" smtClean="0">
                <a:solidFill>
                  <a:srgbClr val="3333CC"/>
                </a:solidFill>
                <a:latin typeface="Arial Narrow" panose="020B0606020202030204" pitchFamily="34" charset="0"/>
                <a:cs typeface="Times New Roman" panose="02020603050405020304" pitchFamily="18" charset="0"/>
              </a:rPr>
              <a:t>fl</a:t>
            </a:r>
            <a:r>
              <a:rPr lang="en-US" altLang="en-US" sz="1300" dirty="0" smtClean="0">
                <a:solidFill>
                  <a:srgbClr val="3333CC"/>
                </a:solidFill>
                <a:latin typeface="Arial Narrow" panose="020B0606020202030204" pitchFamily="34" charset="0"/>
                <a:cs typeface="Times New Roman" panose="02020603050405020304" pitchFamily="18" charset="0"/>
              </a:rPr>
              <a:t>	= </a:t>
            </a:r>
            <a:r>
              <a:rPr lang="en-US" altLang="en-US" sz="1300" dirty="0" err="1" smtClean="0">
                <a:solidFill>
                  <a:srgbClr val="3333CC"/>
                </a:solidFill>
                <a:latin typeface="Arial Narrow" panose="020B0606020202030204" pitchFamily="34" charset="0"/>
                <a:cs typeface="Times New Roman" panose="02020603050405020304" pitchFamily="18" charset="0"/>
              </a:rPr>
              <a:t>femtoliter</a:t>
            </a:r>
            <a:r>
              <a:rPr lang="en-US" altLang="en-US" sz="1300" dirty="0" smtClean="0">
                <a:solidFill>
                  <a:srgbClr val="000000"/>
                </a:solidFill>
                <a:latin typeface="Arial Narrow" panose="020B0606020202030204" pitchFamily="34" charset="0"/>
                <a:cs typeface="Times New Roman" panose="02020603050405020304" pitchFamily="18" charset="0"/>
              </a:rPr>
              <a:t>                                                  (volume)</a:t>
            </a:r>
          </a:p>
        </p:txBody>
      </p:sp>
    </p:spTree>
    <p:extLst>
      <p:ext uri="{BB962C8B-B14F-4D97-AF65-F5344CB8AC3E}">
        <p14:creationId xmlns:p14="http://schemas.microsoft.com/office/powerpoint/2010/main" val="14730007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3" name="Text Box 2"/>
          <p:cNvSpPr txBox="1">
            <a:spLocks noChangeArrowheads="1"/>
          </p:cNvSpPr>
          <p:nvPr/>
        </p:nvSpPr>
        <p:spPr bwMode="auto">
          <a:xfrm>
            <a:off x="4237038" y="1442959"/>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fontAlgn="base" hangingPunct="1">
              <a:spcBef>
                <a:spcPct val="50000"/>
              </a:spcBef>
              <a:spcAft>
                <a:spcPct val="0"/>
              </a:spcAft>
            </a:pPr>
            <a:endParaRPr lang="en-US" altLang="en-US">
              <a:solidFill>
                <a:srgbClr val="000000"/>
              </a:solidFill>
              <a:latin typeface="Calibri Light" panose="020F0302020204030204" pitchFamily="34" charset="0"/>
            </a:endParaRPr>
          </a:p>
        </p:txBody>
      </p:sp>
      <p:pic>
        <p:nvPicPr>
          <p:cNvPr id="18434" name="Picture 3" descr="psfDensity62.gif                                               0001AB28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00" y="2966959"/>
            <a:ext cx="2959100"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4" descr="isophot.jpg                                                    0001AB28Macintosh HD                   ABA781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8950" y="2979659"/>
            <a:ext cx="4333875"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36" name="Group 15"/>
          <p:cNvGrpSpPr>
            <a:grpSpLocks/>
          </p:cNvGrpSpPr>
          <p:nvPr/>
        </p:nvGrpSpPr>
        <p:grpSpPr bwMode="auto">
          <a:xfrm>
            <a:off x="2046288" y="646034"/>
            <a:ext cx="4352925" cy="2270125"/>
            <a:chOff x="1289" y="306"/>
            <a:chExt cx="2742" cy="1430"/>
          </a:xfrm>
        </p:grpSpPr>
        <p:sp>
          <p:nvSpPr>
            <p:cNvPr id="18441" name="Line 5"/>
            <p:cNvSpPr>
              <a:spLocks noChangeShapeType="1"/>
            </p:cNvSpPr>
            <p:nvPr/>
          </p:nvSpPr>
          <p:spPr bwMode="auto">
            <a:xfrm>
              <a:off x="1289" y="1007"/>
              <a:ext cx="27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alibri Light" panose="020F0302020204030204" pitchFamily="34" charset="0"/>
                <a:ea typeface="MS PGothic" panose="020B0600070205080204" pitchFamily="34" charset="-128"/>
              </a:endParaRPr>
            </a:p>
          </p:txBody>
        </p:sp>
        <p:sp>
          <p:nvSpPr>
            <p:cNvPr id="18442" name="Oval 6"/>
            <p:cNvSpPr>
              <a:spLocks noChangeArrowheads="1"/>
            </p:cNvSpPr>
            <p:nvPr/>
          </p:nvSpPr>
          <p:spPr bwMode="auto">
            <a:xfrm>
              <a:off x="2351" y="306"/>
              <a:ext cx="247" cy="1430"/>
            </a:xfrm>
            <a:prstGeom prst="ellipse">
              <a:avLst/>
            </a:prstGeom>
            <a:solidFill>
              <a:schemeClr val="accent1">
                <a:alpha val="50195"/>
              </a:schemeClr>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latin typeface="Calibri Light" panose="020F0302020204030204" pitchFamily="34" charset="0"/>
              </a:endParaRPr>
            </a:p>
          </p:txBody>
        </p:sp>
        <p:sp>
          <p:nvSpPr>
            <p:cNvPr id="18443" name="AutoShape 7"/>
            <p:cNvSpPr>
              <a:spLocks noChangeArrowheads="1"/>
            </p:cNvSpPr>
            <p:nvPr/>
          </p:nvSpPr>
          <p:spPr bwMode="auto">
            <a:xfrm>
              <a:off x="3092" y="979"/>
              <a:ext cx="50" cy="56"/>
            </a:xfrm>
            <a:prstGeom prst="diamond">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latin typeface="Calibri Light" panose="020F0302020204030204" pitchFamily="34" charset="0"/>
              </a:endParaRPr>
            </a:p>
          </p:txBody>
        </p:sp>
        <p:sp>
          <p:nvSpPr>
            <p:cNvPr id="18444" name="AutoShape 8"/>
            <p:cNvSpPr>
              <a:spLocks noChangeArrowheads="1"/>
            </p:cNvSpPr>
            <p:nvPr/>
          </p:nvSpPr>
          <p:spPr bwMode="auto">
            <a:xfrm>
              <a:off x="1794" y="979"/>
              <a:ext cx="50" cy="56"/>
            </a:xfrm>
            <a:prstGeom prst="diamond">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latin typeface="Calibri Light" panose="020F0302020204030204" pitchFamily="34" charset="0"/>
              </a:endParaRPr>
            </a:p>
          </p:txBody>
        </p:sp>
        <p:sp>
          <p:nvSpPr>
            <p:cNvPr id="18445" name="Oval 9"/>
            <p:cNvSpPr>
              <a:spLocks noChangeArrowheads="1"/>
            </p:cNvSpPr>
            <p:nvPr/>
          </p:nvSpPr>
          <p:spPr bwMode="auto">
            <a:xfrm>
              <a:off x="1289" y="979"/>
              <a:ext cx="50" cy="56"/>
            </a:xfrm>
            <a:prstGeom prst="ellipse">
              <a:avLst/>
            </a:prstGeom>
            <a:solidFill>
              <a:srgbClr val="FF6699"/>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latin typeface="Calibri Light" panose="020F0302020204030204" pitchFamily="34" charset="0"/>
              </a:endParaRPr>
            </a:p>
          </p:txBody>
        </p:sp>
        <p:sp>
          <p:nvSpPr>
            <p:cNvPr id="18446" name="Oval 10"/>
            <p:cNvSpPr>
              <a:spLocks noChangeArrowheads="1"/>
            </p:cNvSpPr>
            <p:nvPr/>
          </p:nvSpPr>
          <p:spPr bwMode="auto">
            <a:xfrm>
              <a:off x="3907" y="937"/>
              <a:ext cx="124" cy="140"/>
            </a:xfrm>
            <a:prstGeom prst="ellipse">
              <a:avLst/>
            </a:prstGeom>
            <a:solidFill>
              <a:srgbClr val="FF6699"/>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latin typeface="Calibri Light" panose="020F0302020204030204" pitchFamily="34" charset="0"/>
              </a:endParaRPr>
            </a:p>
          </p:txBody>
        </p:sp>
      </p:grpSp>
      <p:sp>
        <p:nvSpPr>
          <p:cNvPr id="18437" name="Text Box 11"/>
          <p:cNvSpPr txBox="1">
            <a:spLocks noChangeArrowheads="1"/>
          </p:cNvSpPr>
          <p:nvPr/>
        </p:nvSpPr>
        <p:spPr bwMode="auto">
          <a:xfrm>
            <a:off x="1690857" y="237108"/>
            <a:ext cx="54606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fontAlgn="base" hangingPunct="1">
              <a:spcBef>
                <a:spcPct val="0"/>
              </a:spcBef>
              <a:spcAft>
                <a:spcPct val="0"/>
              </a:spcAft>
            </a:pPr>
            <a:r>
              <a:rPr lang="en-US" altLang="en-US" dirty="0">
                <a:solidFill>
                  <a:srgbClr val="000000"/>
                </a:solidFill>
                <a:latin typeface="Calibri Light" panose="020F0302020204030204" pitchFamily="34" charset="0"/>
              </a:rPr>
              <a:t>Point Spread Function is three dimensional</a:t>
            </a:r>
          </a:p>
        </p:txBody>
      </p:sp>
      <p:sp>
        <p:nvSpPr>
          <p:cNvPr id="18438" name="Text Box 12"/>
          <p:cNvSpPr txBox="1">
            <a:spLocks noChangeArrowheads="1"/>
          </p:cNvSpPr>
          <p:nvPr/>
        </p:nvSpPr>
        <p:spPr bwMode="auto">
          <a:xfrm>
            <a:off x="629673" y="1930599"/>
            <a:ext cx="24411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fontAlgn="base" hangingPunct="1">
              <a:spcBef>
                <a:spcPct val="0"/>
              </a:spcBef>
              <a:spcAft>
                <a:spcPct val="0"/>
              </a:spcAft>
            </a:pPr>
            <a:r>
              <a:rPr lang="en-US" altLang="en-US" sz="1800">
                <a:solidFill>
                  <a:srgbClr val="000000"/>
                </a:solidFill>
                <a:latin typeface="Calibri" panose="020F0502020204030204" pitchFamily="34" charset="0"/>
              </a:rPr>
              <a:t>Subdiffraction limit spot</a:t>
            </a:r>
          </a:p>
        </p:txBody>
      </p:sp>
      <p:sp>
        <p:nvSpPr>
          <p:cNvPr id="18439" name="Text Box 13"/>
          <p:cNvSpPr txBox="1">
            <a:spLocks noChangeArrowheads="1"/>
          </p:cNvSpPr>
          <p:nvPr/>
        </p:nvSpPr>
        <p:spPr bwMode="auto">
          <a:xfrm>
            <a:off x="4927811" y="1052712"/>
            <a:ext cx="32984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fontAlgn="base" hangingPunct="1">
              <a:spcBef>
                <a:spcPct val="0"/>
              </a:spcBef>
              <a:spcAft>
                <a:spcPct val="0"/>
              </a:spcAft>
            </a:pPr>
            <a:r>
              <a:rPr lang="en-US" altLang="en-US" sz="1800" dirty="0">
                <a:solidFill>
                  <a:srgbClr val="000000"/>
                </a:solidFill>
                <a:latin typeface="Calibri" panose="020F0502020204030204" pitchFamily="34" charset="0"/>
              </a:rPr>
              <a:t>Image of </a:t>
            </a:r>
            <a:r>
              <a:rPr lang="en-US" altLang="en-US" sz="1800" dirty="0" err="1">
                <a:solidFill>
                  <a:srgbClr val="000000"/>
                </a:solidFill>
                <a:latin typeface="Calibri" panose="020F0502020204030204" pitchFamily="34" charset="0"/>
              </a:rPr>
              <a:t>subdiffraction</a:t>
            </a:r>
            <a:r>
              <a:rPr lang="en-US" altLang="en-US" sz="1800" dirty="0">
                <a:solidFill>
                  <a:srgbClr val="000000"/>
                </a:solidFill>
                <a:latin typeface="Calibri" panose="020F0502020204030204" pitchFamily="34" charset="0"/>
              </a:rPr>
              <a:t> limit spot</a:t>
            </a:r>
          </a:p>
        </p:txBody>
      </p:sp>
      <p:sp>
        <p:nvSpPr>
          <p:cNvPr id="18440" name="Text Box 14"/>
          <p:cNvSpPr txBox="1">
            <a:spLocks noChangeArrowheads="1"/>
          </p:cNvSpPr>
          <p:nvPr/>
        </p:nvSpPr>
        <p:spPr bwMode="auto">
          <a:xfrm>
            <a:off x="1228783" y="5953116"/>
            <a:ext cx="638322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fontAlgn="base" hangingPunct="1">
              <a:spcBef>
                <a:spcPct val="0"/>
              </a:spcBef>
              <a:spcAft>
                <a:spcPct val="0"/>
              </a:spcAft>
            </a:pPr>
            <a:r>
              <a:rPr lang="en-US" altLang="en-US" sz="2000">
                <a:solidFill>
                  <a:srgbClr val="000000"/>
                </a:solidFill>
                <a:latin typeface="Calibri" panose="020F0502020204030204" pitchFamily="34" charset="0"/>
              </a:rPr>
              <a:t>Thus, each spot in specimen will be blurred onto the sensor</a:t>
            </a:r>
          </a:p>
          <a:p>
            <a:pPr algn="ctr" eaLnBrk="1" fontAlgn="base" hangingPunct="1">
              <a:spcBef>
                <a:spcPct val="0"/>
              </a:spcBef>
              <a:spcAft>
                <a:spcPct val="0"/>
              </a:spcAft>
            </a:pPr>
            <a:r>
              <a:rPr lang="en-US" altLang="en-US" sz="2000">
                <a:solidFill>
                  <a:srgbClr val="000000"/>
                </a:solidFill>
                <a:latin typeface="Calibri" panose="020F0502020204030204" pitchFamily="34" charset="0"/>
              </a:rPr>
              <a:t>(Aperture and </a:t>
            </a:r>
            <a:r>
              <a:rPr lang="ja-JP" altLang="en-US" sz="2000">
                <a:solidFill>
                  <a:srgbClr val="000000"/>
                </a:solidFill>
                <a:latin typeface="Calibri" panose="020F0502020204030204" pitchFamily="34" charset="0"/>
              </a:rPr>
              <a:t>“</a:t>
            </a:r>
            <a:r>
              <a:rPr lang="en-US" altLang="ja-JP" sz="2000">
                <a:solidFill>
                  <a:srgbClr val="000000"/>
                </a:solidFill>
                <a:latin typeface="Calibri" panose="020F0502020204030204" pitchFamily="34" charset="0"/>
              </a:rPr>
              <a:t>Missing Cone</a:t>
            </a:r>
            <a:r>
              <a:rPr lang="ja-JP" altLang="en-US" sz="2000">
                <a:solidFill>
                  <a:srgbClr val="000000"/>
                </a:solidFill>
                <a:latin typeface="Calibri" panose="020F0502020204030204" pitchFamily="34" charset="0"/>
              </a:rPr>
              <a:t>”</a:t>
            </a:r>
            <a:r>
              <a:rPr lang="en-US" altLang="ja-JP" sz="2000">
                <a:solidFill>
                  <a:srgbClr val="000000"/>
                </a:solidFill>
                <a:latin typeface="Calibri" panose="020F0502020204030204" pitchFamily="34" charset="0"/>
              </a:rPr>
              <a:t>)</a:t>
            </a:r>
            <a:endParaRPr lang="en-US" altLang="en-US" sz="2000">
              <a:solidFill>
                <a:srgbClr val="000000"/>
              </a:solidFill>
              <a:latin typeface="Calibri" panose="020F0502020204030204" pitchFamily="34" charset="0"/>
            </a:endParaRPr>
          </a:p>
        </p:txBody>
      </p:sp>
      <p:sp>
        <p:nvSpPr>
          <p:cNvPr id="2" name="Rectangle 1"/>
          <p:cNvSpPr/>
          <p:nvPr/>
        </p:nvSpPr>
        <p:spPr bwMode="auto">
          <a:xfrm>
            <a:off x="6202363" y="5747657"/>
            <a:ext cx="690806" cy="195411"/>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07" charset="0"/>
            </a:endParaRPr>
          </a:p>
        </p:txBody>
      </p:sp>
      <p:sp>
        <p:nvSpPr>
          <p:cNvPr id="3" name="TextBox 2"/>
          <p:cNvSpPr txBox="1"/>
          <p:nvPr/>
        </p:nvSpPr>
        <p:spPr>
          <a:xfrm>
            <a:off x="4480232" y="5740863"/>
            <a:ext cx="4051109" cy="230832"/>
          </a:xfrm>
          <a:prstGeom prst="rect">
            <a:avLst/>
          </a:prstGeom>
          <a:noFill/>
        </p:spPr>
        <p:txBody>
          <a:bodyPr wrap="none" rtlCol="0">
            <a:spAutoFit/>
          </a:bodyPr>
          <a:lstStyle/>
          <a:p>
            <a:r>
              <a:rPr lang="en-US" sz="900" dirty="0"/>
              <a:t>http://</a:t>
            </a:r>
            <a:r>
              <a:rPr lang="en-US" sz="900" dirty="0">
                <a:hlinkClick r:id="rId5"/>
              </a:rPr>
              <a:t>olympus.magnet.fsu.edu/primer/java/imageformation/depthoffield/index.html</a:t>
            </a:r>
            <a:endParaRPr lang="en-US" sz="900" dirty="0"/>
          </a:p>
        </p:txBody>
      </p:sp>
    </p:spTree>
    <p:extLst>
      <p:ext uri="{BB962C8B-B14F-4D97-AF65-F5344CB8AC3E}">
        <p14:creationId xmlns:p14="http://schemas.microsoft.com/office/powerpoint/2010/main" val="3417492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7" name="Text Box 2"/>
          <p:cNvSpPr txBox="1">
            <a:spLocks noChangeArrowheads="1"/>
          </p:cNvSpPr>
          <p:nvPr/>
        </p:nvSpPr>
        <p:spPr bwMode="auto">
          <a:xfrm>
            <a:off x="4041775" y="15176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spcBef>
                <a:spcPct val="50000"/>
              </a:spcBef>
            </a:pPr>
            <a:endParaRPr lang="en-US" altLang="en-US">
              <a:latin typeface="Calibri Light" panose="020F0302020204030204" pitchFamily="34" charset="0"/>
            </a:endParaRPr>
          </a:p>
        </p:txBody>
      </p:sp>
      <p:sp>
        <p:nvSpPr>
          <p:cNvPr id="19458" name="Text Box 3"/>
          <p:cNvSpPr txBox="1">
            <a:spLocks noChangeArrowheads="1"/>
          </p:cNvSpPr>
          <p:nvPr/>
        </p:nvSpPr>
        <p:spPr bwMode="auto">
          <a:xfrm>
            <a:off x="263810" y="372212"/>
            <a:ext cx="79909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dirty="0">
                <a:latin typeface="Calibri Light" panose="020F0302020204030204" pitchFamily="34" charset="0"/>
              </a:rPr>
              <a:t>To reduce contribution of </a:t>
            </a:r>
            <a:r>
              <a:rPr lang="en-US" altLang="en-US" dirty="0" smtClean="0">
                <a:latin typeface="Calibri Light" panose="020F0302020204030204" pitchFamily="34" charset="0"/>
              </a:rPr>
              <a:t>blurring </a:t>
            </a:r>
            <a:r>
              <a:rPr lang="en-US" altLang="en-US" dirty="0">
                <a:latin typeface="Calibri Light" panose="020F0302020204030204" pitchFamily="34" charset="0"/>
              </a:rPr>
              <a:t>to the image:  Deconvolution</a:t>
            </a:r>
          </a:p>
        </p:txBody>
      </p:sp>
      <p:pic>
        <p:nvPicPr>
          <p:cNvPr id="19459" name="Picture 4" descr="isophot.jpg                                                    0001AB28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13" y="3668713"/>
            <a:ext cx="2884487"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Line 6"/>
          <p:cNvSpPr>
            <a:spLocks noChangeShapeType="1"/>
          </p:cNvSpPr>
          <p:nvPr/>
        </p:nvSpPr>
        <p:spPr bwMode="auto">
          <a:xfrm>
            <a:off x="357188" y="1952625"/>
            <a:ext cx="38687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Light" panose="020F0302020204030204" pitchFamily="34" charset="0"/>
            </a:endParaRPr>
          </a:p>
        </p:txBody>
      </p:sp>
      <p:sp>
        <p:nvSpPr>
          <p:cNvPr id="19461" name="Oval 7"/>
          <p:cNvSpPr>
            <a:spLocks noChangeArrowheads="1"/>
          </p:cNvSpPr>
          <p:nvPr/>
        </p:nvSpPr>
        <p:spPr bwMode="auto">
          <a:xfrm>
            <a:off x="1855788" y="839788"/>
            <a:ext cx="347662" cy="2270125"/>
          </a:xfrm>
          <a:prstGeom prst="ellipse">
            <a:avLst/>
          </a:prstGeom>
          <a:solidFill>
            <a:schemeClr val="accent1">
              <a:alpha val="50195"/>
            </a:schemeClr>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hangingPunct="1"/>
            <a:endParaRPr lang="en-US" altLang="en-US">
              <a:latin typeface="Calibri Light" panose="020F0302020204030204" pitchFamily="34" charset="0"/>
            </a:endParaRPr>
          </a:p>
        </p:txBody>
      </p:sp>
      <p:sp>
        <p:nvSpPr>
          <p:cNvPr id="19462" name="AutoShape 8"/>
          <p:cNvSpPr>
            <a:spLocks noChangeArrowheads="1"/>
          </p:cNvSpPr>
          <p:nvPr/>
        </p:nvSpPr>
        <p:spPr bwMode="auto">
          <a:xfrm>
            <a:off x="2900363" y="1908175"/>
            <a:ext cx="71437" cy="88900"/>
          </a:xfrm>
          <a:prstGeom prst="diamond">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hangingPunct="1"/>
            <a:endParaRPr lang="en-US" altLang="en-US">
              <a:latin typeface="Calibri Light" panose="020F0302020204030204" pitchFamily="34" charset="0"/>
            </a:endParaRPr>
          </a:p>
        </p:txBody>
      </p:sp>
      <p:sp>
        <p:nvSpPr>
          <p:cNvPr id="19463" name="AutoShape 9"/>
          <p:cNvSpPr>
            <a:spLocks noChangeArrowheads="1"/>
          </p:cNvSpPr>
          <p:nvPr/>
        </p:nvSpPr>
        <p:spPr bwMode="auto">
          <a:xfrm>
            <a:off x="1069975" y="1908175"/>
            <a:ext cx="69850" cy="88900"/>
          </a:xfrm>
          <a:prstGeom prst="diamond">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hangingPunct="1"/>
            <a:endParaRPr lang="en-US" altLang="en-US">
              <a:latin typeface="Calibri Light" panose="020F0302020204030204" pitchFamily="34" charset="0"/>
            </a:endParaRPr>
          </a:p>
        </p:txBody>
      </p:sp>
      <p:sp>
        <p:nvSpPr>
          <p:cNvPr id="19464" name="Oval 10"/>
          <p:cNvSpPr>
            <a:spLocks noChangeArrowheads="1"/>
          </p:cNvSpPr>
          <p:nvPr/>
        </p:nvSpPr>
        <p:spPr bwMode="auto">
          <a:xfrm>
            <a:off x="357188" y="1908175"/>
            <a:ext cx="69850" cy="88900"/>
          </a:xfrm>
          <a:prstGeom prst="ellipse">
            <a:avLst/>
          </a:prstGeom>
          <a:solidFill>
            <a:srgbClr val="FF6699"/>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hangingPunct="1"/>
            <a:endParaRPr lang="en-US" altLang="en-US">
              <a:latin typeface="Calibri Light" panose="020F0302020204030204" pitchFamily="34" charset="0"/>
            </a:endParaRPr>
          </a:p>
        </p:txBody>
      </p:sp>
      <p:sp>
        <p:nvSpPr>
          <p:cNvPr id="19465" name="Oval 11"/>
          <p:cNvSpPr>
            <a:spLocks noChangeArrowheads="1"/>
          </p:cNvSpPr>
          <p:nvPr/>
        </p:nvSpPr>
        <p:spPr bwMode="auto">
          <a:xfrm>
            <a:off x="4051300" y="1841500"/>
            <a:ext cx="174625" cy="222250"/>
          </a:xfrm>
          <a:prstGeom prst="ellipse">
            <a:avLst/>
          </a:prstGeom>
          <a:solidFill>
            <a:srgbClr val="FF6699"/>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hangingPunct="1"/>
            <a:endParaRPr lang="en-US" altLang="en-US">
              <a:latin typeface="Calibri Light" panose="020F0302020204030204" pitchFamily="34" charset="0"/>
            </a:endParaRPr>
          </a:p>
        </p:txBody>
      </p:sp>
      <p:sp>
        <p:nvSpPr>
          <p:cNvPr id="19466" name="Line 12"/>
          <p:cNvSpPr>
            <a:spLocks noChangeShapeType="1"/>
          </p:cNvSpPr>
          <p:nvPr/>
        </p:nvSpPr>
        <p:spPr bwMode="auto">
          <a:xfrm>
            <a:off x="427038" y="2495550"/>
            <a:ext cx="3624262" cy="0"/>
          </a:xfrm>
          <a:prstGeom prst="line">
            <a:avLst/>
          </a:prstGeom>
          <a:noFill/>
          <a:ln w="76200">
            <a:solidFill>
              <a:schemeClr val="accent6">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Calibri Light" panose="020F0302020204030204" pitchFamily="34" charset="0"/>
            </a:endParaRPr>
          </a:p>
        </p:txBody>
      </p:sp>
      <p:sp>
        <p:nvSpPr>
          <p:cNvPr id="19467" name="Text Box 14"/>
          <p:cNvSpPr txBox="1">
            <a:spLocks noChangeArrowheads="1"/>
          </p:cNvSpPr>
          <p:nvPr/>
        </p:nvSpPr>
        <p:spPr bwMode="auto">
          <a:xfrm>
            <a:off x="896555" y="2993926"/>
            <a:ext cx="23836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dirty="0">
                <a:latin typeface="Calibri" panose="020F0502020204030204" pitchFamily="34" charset="0"/>
              </a:rPr>
              <a:t>Image blurred by PSF</a:t>
            </a:r>
          </a:p>
        </p:txBody>
      </p:sp>
      <p:sp>
        <p:nvSpPr>
          <p:cNvPr id="19476" name="Line 13"/>
          <p:cNvSpPr>
            <a:spLocks noChangeShapeType="1"/>
          </p:cNvSpPr>
          <p:nvPr/>
        </p:nvSpPr>
        <p:spPr bwMode="auto">
          <a:xfrm>
            <a:off x="4452938" y="1997075"/>
            <a:ext cx="3801778" cy="0"/>
          </a:xfrm>
          <a:prstGeom prst="line">
            <a:avLst/>
          </a:prstGeom>
          <a:noFill/>
          <a:ln w="76200">
            <a:solidFill>
              <a:schemeClr val="accent6">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Calibri Light" panose="020F0302020204030204" pitchFamily="34" charset="0"/>
            </a:endParaRPr>
          </a:p>
        </p:txBody>
      </p:sp>
      <p:sp>
        <p:nvSpPr>
          <p:cNvPr id="19477" name="Text Box 15"/>
          <p:cNvSpPr txBox="1">
            <a:spLocks noChangeArrowheads="1"/>
          </p:cNvSpPr>
          <p:nvPr/>
        </p:nvSpPr>
        <p:spPr bwMode="auto">
          <a:xfrm>
            <a:off x="4397353" y="1626707"/>
            <a:ext cx="352074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dirty="0">
                <a:latin typeface="Calibri" panose="020F0502020204030204" pitchFamily="34" charset="0"/>
              </a:rPr>
              <a:t>Compute model of what might have generated the image</a:t>
            </a:r>
          </a:p>
        </p:txBody>
      </p:sp>
      <p:sp>
        <p:nvSpPr>
          <p:cNvPr id="19478" name="Oval 17"/>
          <p:cNvSpPr>
            <a:spLocks noChangeArrowheads="1"/>
          </p:cNvSpPr>
          <p:nvPr/>
        </p:nvSpPr>
        <p:spPr bwMode="auto">
          <a:xfrm>
            <a:off x="8339138" y="1971675"/>
            <a:ext cx="144462" cy="92075"/>
          </a:xfrm>
          <a:prstGeom prst="ellipse">
            <a:avLst/>
          </a:prstGeom>
          <a:solidFill>
            <a:srgbClr val="FF6699"/>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hangingPunct="1"/>
            <a:endParaRPr lang="en-US" altLang="en-US">
              <a:latin typeface="Calibri Light" panose="020F0302020204030204" pitchFamily="34" charset="0"/>
            </a:endParaRPr>
          </a:p>
        </p:txBody>
      </p:sp>
      <p:sp>
        <p:nvSpPr>
          <p:cNvPr id="19473" name="Text Box 16"/>
          <p:cNvSpPr txBox="1">
            <a:spLocks noChangeArrowheads="1"/>
          </p:cNvSpPr>
          <p:nvPr/>
        </p:nvSpPr>
        <p:spPr bwMode="auto">
          <a:xfrm>
            <a:off x="5931569" y="4285626"/>
            <a:ext cx="25130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dirty="0">
                <a:latin typeface="Calibri" panose="020F0502020204030204" pitchFamily="34" charset="0"/>
              </a:rPr>
              <a:t>Compute how model would be blurred by PSF</a:t>
            </a:r>
          </a:p>
        </p:txBody>
      </p:sp>
      <p:sp>
        <p:nvSpPr>
          <p:cNvPr id="19474" name="Line 20"/>
          <p:cNvSpPr>
            <a:spLocks noChangeShapeType="1"/>
          </p:cNvSpPr>
          <p:nvPr/>
        </p:nvSpPr>
        <p:spPr bwMode="auto">
          <a:xfrm flipH="1">
            <a:off x="5956300" y="2185988"/>
            <a:ext cx="2382837" cy="2030413"/>
          </a:xfrm>
          <a:prstGeom prst="line">
            <a:avLst/>
          </a:prstGeom>
          <a:noFill/>
          <a:ln w="76200">
            <a:solidFill>
              <a:schemeClr val="accent6">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Calibri Light" panose="020F0302020204030204" pitchFamily="34" charset="0"/>
            </a:endParaRPr>
          </a:p>
        </p:txBody>
      </p:sp>
      <p:sp>
        <p:nvSpPr>
          <p:cNvPr id="19475" name="Oval 21"/>
          <p:cNvSpPr>
            <a:spLocks noChangeArrowheads="1"/>
          </p:cNvSpPr>
          <p:nvPr/>
        </p:nvSpPr>
        <p:spPr bwMode="auto">
          <a:xfrm rot="16200000">
            <a:off x="5594350" y="4352926"/>
            <a:ext cx="161925" cy="222250"/>
          </a:xfrm>
          <a:prstGeom prst="ellipse">
            <a:avLst/>
          </a:prstGeom>
          <a:solidFill>
            <a:srgbClr val="FF6699"/>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hangingPunct="1"/>
            <a:endParaRPr lang="en-US" altLang="en-US">
              <a:latin typeface="Calibri Light" panose="020F0302020204030204" pitchFamily="34" charset="0"/>
            </a:endParaRPr>
          </a:p>
        </p:txBody>
      </p:sp>
      <p:sp>
        <p:nvSpPr>
          <p:cNvPr id="19471" name="Line 23"/>
          <p:cNvSpPr>
            <a:spLocks noChangeShapeType="1"/>
          </p:cNvSpPr>
          <p:nvPr/>
        </p:nvSpPr>
        <p:spPr bwMode="auto">
          <a:xfrm flipH="1" flipV="1">
            <a:off x="4277258" y="2185988"/>
            <a:ext cx="1286929" cy="2030412"/>
          </a:xfrm>
          <a:prstGeom prst="line">
            <a:avLst/>
          </a:prstGeom>
          <a:noFill/>
          <a:ln w="76200">
            <a:solidFill>
              <a:schemeClr val="accent6">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19472" name="Text Box 24"/>
          <p:cNvSpPr txBox="1">
            <a:spLocks noChangeArrowheads="1"/>
          </p:cNvSpPr>
          <p:nvPr/>
        </p:nvSpPr>
        <p:spPr bwMode="auto">
          <a:xfrm>
            <a:off x="4194175" y="3119438"/>
            <a:ext cx="14573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dirty="0">
                <a:latin typeface="Calibri" panose="020F0502020204030204" pitchFamily="34" charset="0"/>
              </a:rPr>
              <a:t>Compare and iterate</a:t>
            </a:r>
          </a:p>
        </p:txBody>
      </p:sp>
      <p:sp>
        <p:nvSpPr>
          <p:cNvPr id="5" name="TextBox 4"/>
          <p:cNvSpPr txBox="1"/>
          <p:nvPr/>
        </p:nvSpPr>
        <p:spPr>
          <a:xfrm>
            <a:off x="896555" y="5804502"/>
            <a:ext cx="7587045" cy="707886"/>
          </a:xfrm>
          <a:prstGeom prst="rect">
            <a:avLst/>
          </a:prstGeom>
          <a:noFill/>
        </p:spPr>
        <p:txBody>
          <a:bodyPr wrap="square" rtlCol="0">
            <a:spAutoFit/>
          </a:bodyPr>
          <a:lstStyle/>
          <a:p>
            <a:r>
              <a:rPr lang="en-US" sz="2000" dirty="0" smtClean="0"/>
              <a:t>Deconvolution depends on data from focal planes above and below focal plane being analyzed.</a:t>
            </a:r>
            <a:endParaRPr lang="en-US" sz="2000" dirty="0"/>
          </a:p>
        </p:txBody>
      </p:sp>
      <p:sp>
        <p:nvSpPr>
          <p:cNvPr id="22" name="Rectangle 21"/>
          <p:cNvSpPr/>
          <p:nvPr/>
        </p:nvSpPr>
        <p:spPr bwMode="auto">
          <a:xfrm>
            <a:off x="1742953" y="5497967"/>
            <a:ext cx="690806" cy="195411"/>
          </a:xfrm>
          <a:prstGeom prst="rect">
            <a:avLst/>
          </a:prstGeom>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07" charset="0"/>
            </a:endParaRPr>
          </a:p>
        </p:txBody>
      </p:sp>
    </p:spTree>
    <p:extLst>
      <p:ext uri="{BB962C8B-B14F-4D97-AF65-F5344CB8AC3E}">
        <p14:creationId xmlns:p14="http://schemas.microsoft.com/office/powerpoint/2010/main" val="10994246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07"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4.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2769</TotalTime>
  <Words>2377</Words>
  <Application>Microsoft Office PowerPoint</Application>
  <PresentationFormat>On-screen Show (4:3)</PresentationFormat>
  <Paragraphs>501</Paragraphs>
  <Slides>70</Slides>
  <Notes>15</Notes>
  <HiddenSlides>0</HiddenSlides>
  <MMClips>3</MMClips>
  <ScaleCrop>false</ScaleCrop>
  <HeadingPairs>
    <vt:vector size="8" baseType="variant">
      <vt:variant>
        <vt:lpstr>Fonts Used</vt:lpstr>
      </vt:variant>
      <vt:variant>
        <vt:i4>11</vt:i4>
      </vt:variant>
      <vt:variant>
        <vt:lpstr>Theme</vt:lpstr>
      </vt:variant>
      <vt:variant>
        <vt:i4>6</vt:i4>
      </vt:variant>
      <vt:variant>
        <vt:lpstr>Embedded OLE Servers</vt:lpstr>
      </vt:variant>
      <vt:variant>
        <vt:i4>3</vt:i4>
      </vt:variant>
      <vt:variant>
        <vt:lpstr>Slide Titles</vt:lpstr>
      </vt:variant>
      <vt:variant>
        <vt:i4>70</vt:i4>
      </vt:variant>
    </vt:vector>
  </HeadingPairs>
  <TitlesOfParts>
    <vt:vector size="90" baseType="lpstr">
      <vt:lpstr>MS PGothic</vt:lpstr>
      <vt:lpstr>MS PGothic</vt:lpstr>
      <vt:lpstr>Arial</vt:lpstr>
      <vt:lpstr>Arial Narrow</vt:lpstr>
      <vt:lpstr>Calibri</vt:lpstr>
      <vt:lpstr>Calibri Light</vt:lpstr>
      <vt:lpstr>Comic Sans MS</vt:lpstr>
      <vt:lpstr>Garamond</vt:lpstr>
      <vt:lpstr>Symbol</vt:lpstr>
      <vt:lpstr>Times</vt:lpstr>
      <vt:lpstr>Times New Roman</vt:lpstr>
      <vt:lpstr>Office Theme</vt:lpstr>
      <vt:lpstr>Default Design</vt:lpstr>
      <vt:lpstr>1_Office Theme</vt:lpstr>
      <vt:lpstr>Blank Presentation</vt:lpstr>
      <vt:lpstr>2_Office Theme</vt:lpstr>
      <vt:lpstr>3_Office Theme</vt:lpstr>
      <vt:lpstr>Image</vt:lpstr>
      <vt:lpstr>Document</vt:lpstr>
      <vt:lpstr>Worksheet</vt:lpstr>
      <vt:lpstr>Biology 177: Principles of Modern Microscopy</vt:lpstr>
      <vt:lpstr>Lecture 7: Confocal Microscopy</vt:lpstr>
      <vt:lpstr>Questions about last lecture?</vt:lpstr>
      <vt:lpstr>Improve fluorescence with optical sectioning</vt:lpstr>
      <vt:lpstr>Overview of Optical sectioning Methods</vt:lpstr>
      <vt:lpstr>PowerPoint Presentation</vt:lpstr>
      <vt:lpstr>Relationship between diffraction, airy disk and point spread function</vt:lpstr>
      <vt:lpstr>PowerPoint Presentation</vt:lpstr>
      <vt:lpstr>PowerPoint Presentation</vt:lpstr>
      <vt:lpstr>Image deconvolution</vt:lpstr>
      <vt:lpstr>Optical Sectioning even when 3D image stack is incomplete</vt:lpstr>
      <vt:lpstr>Optical Sectioning: Increased Contrast and Sharpness.   Examples: Zebrafish images, Inner ear</vt:lpstr>
      <vt:lpstr>How else to fill in the missing cone? Need more data in the Z-axis  --&gt;  Confocal microscopy</vt:lpstr>
      <vt:lpstr>Confocal Microscopy just a form of  Fluorescence Microscopy</vt:lpstr>
      <vt:lpstr>Confocal Microscopy (Minsky, 1957)</vt:lpstr>
      <vt:lpstr>Pinhole:  Axial Filtering</vt:lpstr>
      <vt:lpstr>PowerPoint Presentation</vt:lpstr>
      <vt:lpstr>Resolution, Signal and Pinhole Diameter</vt:lpstr>
      <vt:lpstr>Why does confocal add depth discrimination?</vt:lpstr>
      <vt:lpstr>But this arrangement generates an “image” of only one point in the specimen </vt:lpstr>
      <vt:lpstr>Scan Specimen</vt:lpstr>
      <vt:lpstr>Scan Microscope Head</vt:lpstr>
      <vt:lpstr>PowerPoint Presentation</vt:lpstr>
      <vt:lpstr>Confocal Terminology</vt:lpstr>
      <vt:lpstr>Optical Aberrations:  Imperfections in optical systems</vt:lpstr>
      <vt:lpstr>Spherical Aberration</vt:lpstr>
      <vt:lpstr>PowerPoint Presentation</vt:lpstr>
      <vt:lpstr>Higher index of refraction results in shorter f</vt:lpstr>
      <vt:lpstr>Lateral chromatic aberration - light misses aperture</vt:lpstr>
      <vt:lpstr>PowerPoint Presentation</vt:lpstr>
      <vt:lpstr>Aberrations result in loss of signal and soft focus at depth </vt:lpstr>
      <vt:lpstr>PowerPoint Presentation</vt:lpstr>
      <vt:lpstr>PowerPoint Presentation</vt:lpstr>
      <vt:lpstr>Larger N.A. can collect higher order rays  can collect 1st order rays from smaller dmin</vt:lpstr>
      <vt:lpstr>Best way to deal with Aberrations is to have high performance objective</vt:lpstr>
      <vt:lpstr>How to scan the laser beam? Place galvanometer mirror at the telecentric point </vt:lpstr>
      <vt:lpstr>PowerPoint Presentation</vt:lpstr>
      <vt:lpstr>PowerPoint Presentation</vt:lpstr>
      <vt:lpstr>PowerPoint Presentation</vt:lpstr>
      <vt:lpstr>Problem:  Optical aberrations from simple lens systems</vt:lpstr>
      <vt:lpstr>Simple pair of lenses can minimize problem (equal and opposite distortions) </vt:lpstr>
      <vt:lpstr>1:1 Image relay</vt:lpstr>
      <vt:lpstr>PowerPoint Presentation</vt:lpstr>
      <vt:lpstr>Limitations:  Phototoxicity</vt:lpstr>
      <vt:lpstr>Limitations: Photobleaching</vt:lpstr>
      <vt:lpstr>PowerPoint Presentation</vt:lpstr>
      <vt:lpstr>Loss of sectioning by Scattering</vt:lpstr>
      <vt:lpstr>How else to do confocal microscopy?</vt:lpstr>
      <vt:lpstr>Tandem spinning disk scanner</vt:lpstr>
      <vt:lpstr>PowerPoint Presentation</vt:lpstr>
      <vt:lpstr>PowerPoint Presentation</vt:lpstr>
      <vt:lpstr>PowerPoint Presentation</vt:lpstr>
      <vt:lpstr>PowerPoint Presentation</vt:lpstr>
      <vt:lpstr>Conventional Fluorescence (Jablonski diagram)</vt:lpstr>
      <vt:lpstr>Two-Photon Excited Fluorescence (Jablonski diagram)</vt:lpstr>
      <vt:lpstr>PowerPoint Presentation</vt:lpstr>
      <vt:lpstr>Two-Photon microscopy</vt:lpstr>
      <vt:lpstr>Two-photon microscopy is somewhat color-blind</vt:lpstr>
      <vt:lpstr>Two Photon Microscopy</vt:lpstr>
      <vt:lpstr>Confocal Z-resolution an order of magnitude worse than X-Y resolution</vt:lpstr>
      <vt:lpstr>Matching refractive index (h) and increasing numerical aperture (N.A.) to avoid Z-axis distortions</vt:lpstr>
      <vt:lpstr>Matching refractive index (h) and increasing numerical aperture (N.A.) to avoid Z-axis distortions</vt:lpstr>
      <vt:lpstr>Matching refractive index (h) and increasing numerical aperture (N.A.) to avoid Z-axis distortions</vt:lpstr>
      <vt:lpstr>Matching refractive index (h) and increasing numerical aperture (N.A.) to avoid Z-axis distortions</vt:lpstr>
      <vt:lpstr>PowerPoint Presentation</vt:lpstr>
      <vt:lpstr>Homework 3</vt:lpstr>
      <vt:lpstr>Fluorescent proteins</vt:lpstr>
      <vt:lpstr>Green Fluorescent Protein (GFP)</vt:lpstr>
      <vt:lpstr>Photoconvertible Proteins</vt:lpstr>
      <vt:lpstr>Metric Prefixes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177: Principles of Modern Microscopy</dc:title>
  <dc:creator>Andres Collazo</dc:creator>
  <cp:lastModifiedBy>Andres Collazo</cp:lastModifiedBy>
  <cp:revision>129</cp:revision>
  <dcterms:created xsi:type="dcterms:W3CDTF">2015-01-20T22:50:10Z</dcterms:created>
  <dcterms:modified xsi:type="dcterms:W3CDTF">2017-01-26T00:44:15Z</dcterms:modified>
</cp:coreProperties>
</file>